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53" autoAdjust="0"/>
  </p:normalViewPr>
  <p:slideViewPr>
    <p:cSldViewPr>
      <p:cViewPr varScale="1">
        <p:scale>
          <a:sx n="86" d="100"/>
          <a:sy n="86" d="100"/>
        </p:scale>
        <p:origin x="233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A6952D-2242-4820-8CE6-C74404691A0D}" type="datetimeFigureOut">
              <a:rPr lang="en-CA" smtClean="0"/>
              <a:t>2022-07-25</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372FF6A-5C81-451B-A837-921FAE046D6E}" type="slidenum">
              <a:rPr lang="en-CA" smtClean="0"/>
              <a:t>‹#›</a:t>
            </a:fld>
            <a:endParaRPr lang="en-CA"/>
          </a:p>
        </p:txBody>
      </p:sp>
    </p:spTree>
    <p:extLst>
      <p:ext uri="{BB962C8B-B14F-4D97-AF65-F5344CB8AC3E}">
        <p14:creationId xmlns:p14="http://schemas.microsoft.com/office/powerpoint/2010/main" val="615237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Expanding the main memory by utilizing a secondary storage called the virtual memory.</a:t>
            </a:r>
          </a:p>
          <a:p>
            <a:r>
              <a:rPr lang="en-CA" dirty="0"/>
              <a:t>Recall that in order to execute a process, the entirety of the process does not need to be loaded into memory </a:t>
            </a:r>
            <a:r>
              <a:rPr lang="en-CA" dirty="0">
                <a:sym typeface="Wingdings" panose="05000000000000000000" pitchFamily="2" charset="2"/>
              </a:rPr>
              <a:t> demand paging</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2</a:t>
            </a:fld>
            <a:endParaRPr lang="en-CA"/>
          </a:p>
        </p:txBody>
      </p:sp>
    </p:spTree>
    <p:extLst>
      <p:ext uri="{BB962C8B-B14F-4D97-AF65-F5344CB8AC3E}">
        <p14:creationId xmlns:p14="http://schemas.microsoft.com/office/powerpoint/2010/main" val="210977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2^offset size is the page size. The other bits attached to offset is the page number where each page number can have 2^offset regarding its page size</a:t>
            </a:r>
          </a:p>
        </p:txBody>
      </p:sp>
      <p:sp>
        <p:nvSpPr>
          <p:cNvPr id="4" name="Slide Number Placeholder 3"/>
          <p:cNvSpPr>
            <a:spLocks noGrp="1"/>
          </p:cNvSpPr>
          <p:nvPr>
            <p:ph type="sldNum" sz="quarter" idx="5"/>
          </p:nvPr>
        </p:nvSpPr>
        <p:spPr/>
        <p:txBody>
          <a:bodyPr/>
          <a:lstStyle/>
          <a:p>
            <a:fld id="{8372FF6A-5C81-451B-A837-921FAE046D6E}" type="slidenum">
              <a:rPr lang="en-CA" smtClean="0"/>
              <a:t>12</a:t>
            </a:fld>
            <a:endParaRPr lang="en-CA"/>
          </a:p>
        </p:txBody>
      </p:sp>
    </p:spTree>
    <p:extLst>
      <p:ext uri="{BB962C8B-B14F-4D97-AF65-F5344CB8AC3E}">
        <p14:creationId xmlns:p14="http://schemas.microsoft.com/office/powerpoint/2010/main" val="234074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virtual memory is not managed by the file system as it would create an overhead, for possible damaging of the region, and users cannot manipulate this region such as renaming files or creating files as one would on a disk.</a:t>
            </a:r>
          </a:p>
        </p:txBody>
      </p:sp>
      <p:sp>
        <p:nvSpPr>
          <p:cNvPr id="4" name="Slide Number Placeholder 3"/>
          <p:cNvSpPr>
            <a:spLocks noGrp="1"/>
          </p:cNvSpPr>
          <p:nvPr>
            <p:ph type="sldNum" sz="quarter" idx="5"/>
          </p:nvPr>
        </p:nvSpPr>
        <p:spPr/>
        <p:txBody>
          <a:bodyPr/>
          <a:lstStyle/>
          <a:p>
            <a:fld id="{8372FF6A-5C81-451B-A837-921FAE046D6E}" type="slidenum">
              <a:rPr lang="en-CA" smtClean="0"/>
              <a:t>13</a:t>
            </a:fld>
            <a:endParaRPr lang="en-CA"/>
          </a:p>
        </p:txBody>
      </p:sp>
    </p:spTree>
    <p:extLst>
      <p:ext uri="{BB962C8B-B14F-4D97-AF65-F5344CB8AC3E}">
        <p14:creationId xmlns:p14="http://schemas.microsoft.com/office/powerpoint/2010/main" val="46254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bit present is set to 0, then that page or segment is in the virtual memory.</a:t>
            </a:r>
          </a:p>
          <a:p>
            <a:endParaRPr lang="en-CA" dirty="0"/>
          </a:p>
          <a:p>
            <a:r>
              <a:rPr lang="en-CA" dirty="0"/>
              <a:t>While executing a program, sometimes a reference is made to a page that is not in the RAM </a:t>
            </a:r>
            <a:r>
              <a:rPr lang="en-CA" dirty="0">
                <a:sym typeface="Wingdings" panose="05000000000000000000" pitchFamily="2" charset="2"/>
              </a:rPr>
              <a:t> an interrupt is generated that is called a page fault</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15</a:t>
            </a:fld>
            <a:endParaRPr lang="en-CA"/>
          </a:p>
        </p:txBody>
      </p:sp>
    </p:spTree>
    <p:extLst>
      <p:ext uri="{BB962C8B-B14F-4D97-AF65-F5344CB8AC3E}">
        <p14:creationId xmlns:p14="http://schemas.microsoft.com/office/powerpoint/2010/main" val="325737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Only load pages when they are needed/referenced into the main memory</a:t>
            </a:r>
          </a:p>
        </p:txBody>
      </p:sp>
      <p:sp>
        <p:nvSpPr>
          <p:cNvPr id="4" name="Slide Number Placeholder 3"/>
          <p:cNvSpPr>
            <a:spLocks noGrp="1"/>
          </p:cNvSpPr>
          <p:nvPr>
            <p:ph type="sldNum" sz="quarter" idx="5"/>
          </p:nvPr>
        </p:nvSpPr>
        <p:spPr/>
        <p:txBody>
          <a:bodyPr/>
          <a:lstStyle/>
          <a:p>
            <a:fld id="{8372FF6A-5C81-451B-A837-921FAE046D6E}" type="slidenum">
              <a:rPr lang="en-CA" smtClean="0"/>
              <a:t>16</a:t>
            </a:fld>
            <a:endParaRPr lang="en-CA"/>
          </a:p>
        </p:txBody>
      </p:sp>
    </p:spTree>
    <p:extLst>
      <p:ext uri="{BB962C8B-B14F-4D97-AF65-F5344CB8AC3E}">
        <p14:creationId xmlns:p14="http://schemas.microsoft.com/office/powerpoint/2010/main" val="386186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when load M is an instruction that makes a reference to a page that is not in the RAM. When looking for the page in the page table, its validity bit is set to invalid, and as such, an interrupt is made </a:t>
            </a:r>
            <a:r>
              <a:rPr lang="en-CA" dirty="0">
                <a:sym typeface="Wingdings" panose="05000000000000000000" pitchFamily="2" charset="2"/>
              </a:rPr>
              <a:t> page fault</a:t>
            </a:r>
            <a:r>
              <a:rPr lang="en-CA" dirty="0"/>
              <a:t>. As such, the OS will trap this bit (handling the page fault) and then looks for it in the virtual memory. After finding the page, it scans the page table, looking for a free frame, to situate the incoming page. It brings the page into main memory, resetting the page table (and thus changing the validity of the page in the page table) and the restarting the instruction where the interrupt occurred.</a:t>
            </a:r>
          </a:p>
        </p:txBody>
      </p:sp>
      <p:sp>
        <p:nvSpPr>
          <p:cNvPr id="4" name="Slide Number Placeholder 3"/>
          <p:cNvSpPr>
            <a:spLocks noGrp="1"/>
          </p:cNvSpPr>
          <p:nvPr>
            <p:ph type="sldNum" sz="quarter" idx="5"/>
          </p:nvPr>
        </p:nvSpPr>
        <p:spPr/>
        <p:txBody>
          <a:bodyPr/>
          <a:lstStyle/>
          <a:p>
            <a:fld id="{8372FF6A-5C81-451B-A837-921FAE046D6E}" type="slidenum">
              <a:rPr lang="en-CA" smtClean="0"/>
              <a:t>17</a:t>
            </a:fld>
            <a:endParaRPr lang="en-CA"/>
          </a:p>
        </p:txBody>
      </p:sp>
    </p:spTree>
    <p:extLst>
      <p:ext uri="{BB962C8B-B14F-4D97-AF65-F5344CB8AC3E}">
        <p14:creationId xmlns:p14="http://schemas.microsoft.com/office/powerpoint/2010/main" val="3980202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page happens to not be in the main memory, then it will take more time to access the page since now the OS needs to search in the disk after searching in the page table.</a:t>
            </a:r>
          </a:p>
          <a:p>
            <a:endParaRPr lang="en-CA" dirty="0"/>
          </a:p>
          <a:p>
            <a:r>
              <a:rPr lang="en-CA" sz="1200" spc="-5" dirty="0">
                <a:latin typeface="Liberation Sans Narrow"/>
                <a:cs typeface="Liberation Sans Narrow"/>
              </a:rPr>
              <a:t>paging fault processing time is the time taken to perform the 6 steps shown 2 slides before</a:t>
            </a:r>
          </a:p>
          <a:p>
            <a:endParaRPr lang="en-CA" sz="1200" spc="-5" dirty="0">
              <a:latin typeface="Liberation Sans Narrow"/>
            </a:endParaRPr>
          </a:p>
          <a:p>
            <a:r>
              <a:rPr lang="en-CA" sz="1200" spc="-5" dirty="0">
                <a:latin typeface="Liberation Sans Narrow"/>
              </a:rPr>
              <a:t>To demonstrate:</a:t>
            </a:r>
          </a:p>
          <a:p>
            <a:r>
              <a:rPr lang="en-CA" sz="1200" spc="-5" dirty="0">
                <a:latin typeface="Liberation Sans Narrow"/>
              </a:rPr>
              <a:t>1</a:t>
            </a:r>
            <a:r>
              <a:rPr lang="en-CA" sz="1200" spc="-5" baseline="30000" dirty="0">
                <a:latin typeface="Liberation Sans Narrow"/>
              </a:rPr>
              <a:t>st</a:t>
            </a:r>
            <a:r>
              <a:rPr lang="en-CA" sz="1200" spc="-5" dirty="0">
                <a:latin typeface="Liberation Sans Narrow"/>
              </a:rPr>
              <a:t> step: reference to page </a:t>
            </a:r>
            <a:r>
              <a:rPr lang="en-CA" sz="1200" spc="-5" dirty="0">
                <a:latin typeface="Liberation Sans Narrow"/>
                <a:sym typeface="Wingdings" panose="05000000000000000000" pitchFamily="2" charset="2"/>
              </a:rPr>
              <a:t> 2 scenarios</a:t>
            </a:r>
          </a:p>
          <a:p>
            <a:endParaRPr lang="en-CA" sz="1200" spc="-5" dirty="0">
              <a:latin typeface="Liberation Sans Narrow"/>
              <a:sym typeface="Wingdings" panose="05000000000000000000" pitchFamily="2" charset="2"/>
            </a:endParaRPr>
          </a:p>
          <a:p>
            <a:r>
              <a:rPr lang="en-CA" sz="1200" spc="-5" dirty="0">
                <a:latin typeface="Liberation Sans Narrow"/>
                <a:sym typeface="Wingdings" panose="05000000000000000000" pitchFamily="2" charset="2"/>
              </a:rPr>
              <a:t>1. page in main memory</a:t>
            </a:r>
          </a:p>
          <a:p>
            <a:r>
              <a:rPr lang="en-CA" sz="1200" spc="-5" dirty="0">
                <a:latin typeface="Liberation Sans Narrow"/>
                <a:sym typeface="Wingdings" panose="05000000000000000000" pitchFamily="2" charset="2"/>
              </a:rPr>
              <a:t>1-p  probability of finding the page in RAM</a:t>
            </a:r>
          </a:p>
          <a:p>
            <a:endParaRPr lang="en-CA" sz="1200" spc="-5" dirty="0">
              <a:latin typeface="Liberation Sans Narrow"/>
              <a:sym typeface="Wingdings" panose="05000000000000000000" pitchFamily="2" charset="2"/>
            </a:endParaRPr>
          </a:p>
          <a:p>
            <a:r>
              <a:rPr lang="en-CA" sz="1200" spc="-5" dirty="0">
                <a:latin typeface="Liberation Sans Narrow"/>
                <a:sym typeface="Wingdings" panose="05000000000000000000" pitchFamily="2" charset="2"/>
              </a:rPr>
              <a:t>2. page not in RAM</a:t>
            </a:r>
          </a:p>
          <a:p>
            <a:r>
              <a:rPr lang="en-CA" sz="1200" spc="-5" dirty="0">
                <a:latin typeface="Liberation Sans Narrow"/>
                <a:sym typeface="Wingdings" panose="05000000000000000000" pitchFamily="2" charset="2"/>
              </a:rPr>
              <a:t>p  probability of not finding the page in RAM</a:t>
            </a:r>
            <a:endParaRPr lang="en-CA" sz="1200" spc="-5" dirty="0">
              <a:latin typeface="Liberation Sans Narrow"/>
            </a:endParaRPr>
          </a:p>
        </p:txBody>
      </p:sp>
      <p:sp>
        <p:nvSpPr>
          <p:cNvPr id="4" name="Slide Number Placeholder 3"/>
          <p:cNvSpPr>
            <a:spLocks noGrp="1"/>
          </p:cNvSpPr>
          <p:nvPr>
            <p:ph type="sldNum" sz="quarter" idx="5"/>
          </p:nvPr>
        </p:nvSpPr>
        <p:spPr/>
        <p:txBody>
          <a:bodyPr/>
          <a:lstStyle/>
          <a:p>
            <a:fld id="{8372FF6A-5C81-451B-A837-921FAE046D6E}" type="slidenum">
              <a:rPr lang="en-CA" smtClean="0"/>
              <a:t>20</a:t>
            </a:fld>
            <a:endParaRPr lang="en-CA"/>
          </a:p>
        </p:txBody>
      </p:sp>
    </p:spTree>
    <p:extLst>
      <p:ext uri="{BB962C8B-B14F-4D97-AF65-F5344CB8AC3E}">
        <p14:creationId xmlns:p14="http://schemas.microsoft.com/office/powerpoint/2010/main" val="117936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page referenced is not in main memory, and thus need to look for in the disk, now what if there are no frames available in the RAM?</a:t>
            </a:r>
          </a:p>
          <a:p>
            <a:r>
              <a:rPr lang="en-CA" dirty="0"/>
              <a:t>Normally, the frames are divided among the processes, but other circumstances such as this can occur.</a:t>
            </a:r>
          </a:p>
          <a:p>
            <a:endParaRPr lang="en-CA" dirty="0"/>
          </a:p>
          <a:p>
            <a:r>
              <a:rPr lang="en-CA" dirty="0"/>
              <a:t>Imagine when a process is only allocated limited number of frames in RAM, with each page filling in the frames. Now another page is referenced from the current pages. Now, must find a free frame, but no frames are empty. Thus, we need to steal a frame, as in choose a frame that has already allocated a previous page. This is a different situation, where an algorithm needs to decide which of the currently allocated pages need to be swapped out in order to create space. The page that swapped out is called the victim page (selected by the page replacement algorithm and is the page that is swapped out in order to bring in the desired page into the RAM)</a:t>
            </a:r>
          </a:p>
        </p:txBody>
      </p:sp>
      <p:sp>
        <p:nvSpPr>
          <p:cNvPr id="4" name="Slide Number Placeholder 3"/>
          <p:cNvSpPr>
            <a:spLocks noGrp="1"/>
          </p:cNvSpPr>
          <p:nvPr>
            <p:ph type="sldNum" sz="quarter" idx="5"/>
          </p:nvPr>
        </p:nvSpPr>
        <p:spPr/>
        <p:txBody>
          <a:bodyPr/>
          <a:lstStyle/>
          <a:p>
            <a:fld id="{8372FF6A-5C81-451B-A837-921FAE046D6E}" type="slidenum">
              <a:rPr lang="en-CA" smtClean="0"/>
              <a:t>22</a:t>
            </a:fld>
            <a:endParaRPr lang="en-CA"/>
          </a:p>
        </p:txBody>
      </p:sp>
    </p:spTree>
    <p:extLst>
      <p:ext uri="{BB962C8B-B14F-4D97-AF65-F5344CB8AC3E}">
        <p14:creationId xmlns:p14="http://schemas.microsoft.com/office/powerpoint/2010/main" val="49345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frames that belong to the OS or I/O buffers cannot be victimized and thus are not touched by the page replacement algorithms.</a:t>
            </a:r>
          </a:p>
        </p:txBody>
      </p:sp>
      <p:sp>
        <p:nvSpPr>
          <p:cNvPr id="4" name="Slide Number Placeholder 3"/>
          <p:cNvSpPr>
            <a:spLocks noGrp="1"/>
          </p:cNvSpPr>
          <p:nvPr>
            <p:ph type="sldNum" sz="quarter" idx="5"/>
          </p:nvPr>
        </p:nvSpPr>
        <p:spPr/>
        <p:txBody>
          <a:bodyPr/>
          <a:lstStyle/>
          <a:p>
            <a:fld id="{8372FF6A-5C81-451B-A837-921FAE046D6E}" type="slidenum">
              <a:rPr lang="en-CA" smtClean="0"/>
              <a:t>23</a:t>
            </a:fld>
            <a:endParaRPr lang="en-CA"/>
          </a:p>
        </p:txBody>
      </p:sp>
    </p:spTree>
    <p:extLst>
      <p:ext uri="{BB962C8B-B14F-4D97-AF65-F5344CB8AC3E}">
        <p14:creationId xmlns:p14="http://schemas.microsoft.com/office/powerpoint/2010/main" val="3206045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when a process is divided into some pages, and that when one is referenced, one of those currently allocated pages is the victim page.</a:t>
            </a:r>
          </a:p>
          <a:p>
            <a:endParaRPr lang="en-CA" dirty="0"/>
          </a:p>
          <a:p>
            <a:r>
              <a:rPr lang="en-CA" dirty="0"/>
              <a:t>When a process is loaded, its pages started in the disk, thus a version of the page exists in the secondary memory, as a program resides on the disk. This is useful because swapping out pages takes time, and instead, the referenced page can just override the “victim” page. All pages start off in secondary memory, therefore if they never changed in main memory, we can just use the version that exists in secondary memory.</a:t>
            </a:r>
          </a:p>
          <a:p>
            <a:endParaRPr lang="en-CA" dirty="0"/>
          </a:p>
          <a:p>
            <a:r>
              <a:rPr lang="en-CA" dirty="0"/>
              <a:t>When a page is modified, we want to save a copy (before the modification) to the disk. Using the Dirty bit, we distinguish pages that have been modified or not.</a:t>
            </a:r>
          </a:p>
          <a:p>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24</a:t>
            </a:fld>
            <a:endParaRPr lang="en-CA"/>
          </a:p>
        </p:txBody>
      </p:sp>
    </p:spTree>
    <p:extLst>
      <p:ext uri="{BB962C8B-B14F-4D97-AF65-F5344CB8AC3E}">
        <p14:creationId xmlns:p14="http://schemas.microsoft.com/office/powerpoint/2010/main" val="3585633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Same standard is used for identifying page faults for each algorithm</a:t>
            </a:r>
          </a:p>
          <a:p>
            <a:endParaRPr lang="en-CA" dirty="0"/>
          </a:p>
          <a:p>
            <a:r>
              <a:rPr lang="en-CA" spc="-5" dirty="0">
                <a:solidFill>
                  <a:srgbClr val="993300"/>
                </a:solidFill>
              </a:rPr>
              <a:t>minimize page fault rate = producing minimum number of page faults</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26</a:t>
            </a:fld>
            <a:endParaRPr lang="en-CA"/>
          </a:p>
        </p:txBody>
      </p:sp>
    </p:spTree>
    <p:extLst>
      <p:ext uri="{BB962C8B-B14F-4D97-AF65-F5344CB8AC3E}">
        <p14:creationId xmlns:p14="http://schemas.microsoft.com/office/powerpoint/2010/main" val="10007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different memory devices: the hierarchy differentiates the speed of access from top (highest) to bottom (slowest) and storage/capacity from top (smallest) to bottom (largest)</a:t>
            </a:r>
          </a:p>
        </p:txBody>
      </p:sp>
      <p:sp>
        <p:nvSpPr>
          <p:cNvPr id="4" name="Slide Number Placeholder 3"/>
          <p:cNvSpPr>
            <a:spLocks noGrp="1"/>
          </p:cNvSpPr>
          <p:nvPr>
            <p:ph type="sldNum" sz="quarter" idx="5"/>
          </p:nvPr>
        </p:nvSpPr>
        <p:spPr/>
        <p:txBody>
          <a:bodyPr/>
          <a:lstStyle/>
          <a:p>
            <a:fld id="{8372FF6A-5C81-451B-A837-921FAE046D6E}" type="slidenum">
              <a:rPr lang="en-CA" smtClean="0"/>
              <a:t>4</a:t>
            </a:fld>
            <a:endParaRPr lang="en-CA"/>
          </a:p>
        </p:txBody>
      </p:sp>
    </p:spTree>
    <p:extLst>
      <p:ext uri="{BB962C8B-B14F-4D97-AF65-F5344CB8AC3E}">
        <p14:creationId xmlns:p14="http://schemas.microsoft.com/office/powerpoint/2010/main" val="2815903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Any page that belongs to the OS are not allowed to be replaced</a:t>
            </a:r>
          </a:p>
          <a:p>
            <a:endParaRPr lang="en-CA" dirty="0"/>
          </a:p>
          <a:p>
            <a:r>
              <a:rPr lang="en-CA" sz="1200" spc="-5" dirty="0">
                <a:solidFill>
                  <a:srgbClr val="006666"/>
                </a:solidFill>
                <a:latin typeface="Arial"/>
                <a:cs typeface="Arial"/>
              </a:rPr>
              <a:t>resident </a:t>
            </a:r>
            <a:r>
              <a:rPr lang="en-CA" sz="1200" dirty="0">
                <a:solidFill>
                  <a:srgbClr val="006666"/>
                </a:solidFill>
                <a:latin typeface="Arial"/>
                <a:cs typeface="Arial"/>
              </a:rPr>
              <a:t>set </a:t>
            </a:r>
            <a:r>
              <a:rPr lang="en-CA" sz="1200" spc="-5" dirty="0">
                <a:solidFill>
                  <a:srgbClr val="006666"/>
                </a:solidFill>
                <a:latin typeface="Arial"/>
                <a:cs typeface="Arial"/>
              </a:rPr>
              <a:t>management</a:t>
            </a:r>
            <a:r>
              <a:rPr lang="en-CA" sz="1200" spc="30" dirty="0">
                <a:solidFill>
                  <a:srgbClr val="006666"/>
                </a:solidFill>
                <a:latin typeface="Arial"/>
                <a:cs typeface="Arial"/>
              </a:rPr>
              <a:t> </a:t>
            </a:r>
            <a:r>
              <a:rPr lang="en-CA" sz="1200" spc="-5" dirty="0">
                <a:solidFill>
                  <a:srgbClr val="006666"/>
                </a:solidFill>
                <a:latin typeface="Arial"/>
                <a:cs typeface="Arial"/>
              </a:rPr>
              <a:t>strategy </a:t>
            </a:r>
            <a:r>
              <a:rPr lang="en-CA" sz="1200" spc="-5" dirty="0">
                <a:solidFill>
                  <a:srgbClr val="006666"/>
                </a:solidFill>
                <a:latin typeface="Arial"/>
                <a:cs typeface="Arial"/>
                <a:sym typeface="Wingdings" panose="05000000000000000000" pitchFamily="2" charset="2"/>
              </a:rPr>
              <a:t> </a:t>
            </a:r>
            <a:r>
              <a:rPr lang="en-CA" dirty="0"/>
              <a:t>How many frames initially are to be allocated to each process </a:t>
            </a:r>
            <a:r>
              <a:rPr lang="en-CA" dirty="0">
                <a:sym typeface="Wingdings" panose="05000000000000000000" pitchFamily="2" charset="2"/>
              </a:rPr>
              <a:t> 2 algorithms: Equal allocation and proportional allocation</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27</a:t>
            </a:fld>
            <a:endParaRPr lang="en-CA"/>
          </a:p>
        </p:txBody>
      </p:sp>
    </p:spTree>
    <p:extLst>
      <p:ext uri="{BB962C8B-B14F-4D97-AF65-F5344CB8AC3E}">
        <p14:creationId xmlns:p14="http://schemas.microsoft.com/office/powerpoint/2010/main" val="378832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normal behavior of any page replacement algorithms.</a:t>
            </a:r>
          </a:p>
          <a:p>
            <a:r>
              <a:rPr lang="en-CA" dirty="0"/>
              <a:t>The desire is that all pages are in the RAM where then no page faults would or could occur, where this happens when the number of frames increases.</a:t>
            </a:r>
          </a:p>
        </p:txBody>
      </p:sp>
      <p:sp>
        <p:nvSpPr>
          <p:cNvPr id="4" name="Slide Number Placeholder 3"/>
          <p:cNvSpPr>
            <a:spLocks noGrp="1"/>
          </p:cNvSpPr>
          <p:nvPr>
            <p:ph type="sldNum" sz="quarter" idx="5"/>
          </p:nvPr>
        </p:nvSpPr>
        <p:spPr/>
        <p:txBody>
          <a:bodyPr/>
          <a:lstStyle/>
          <a:p>
            <a:fld id="{8372FF6A-5C81-451B-A837-921FAE046D6E}" type="slidenum">
              <a:rPr lang="en-CA" smtClean="0"/>
              <a:t>28</a:t>
            </a:fld>
            <a:endParaRPr lang="en-CA"/>
          </a:p>
        </p:txBody>
      </p:sp>
    </p:spTree>
    <p:extLst>
      <p:ext uri="{BB962C8B-B14F-4D97-AF65-F5344CB8AC3E}">
        <p14:creationId xmlns:p14="http://schemas.microsoft.com/office/powerpoint/2010/main" val="10494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string: the execution order of references of the pages that contain the instructions</a:t>
            </a:r>
          </a:p>
          <a:p>
            <a:r>
              <a:rPr lang="en-CA" dirty="0"/>
              <a:t>Imagine a process with instructions I1, I2, I3, …., In, and they are separated into pages. While executing the process, the instructions are being executed. To keep track of which instructions are being executed, we associate a page number to those instructions with respect to where they are located in the page groups. Example: 1, 1, 2, 2, 2, 3, 3, …, 1 where this reference string are page numbers.</a:t>
            </a:r>
          </a:p>
          <a:p>
            <a:r>
              <a:rPr lang="en-CA" dirty="0"/>
              <a:t>Notice that no consecutive reference numbers are the same number (example above this text line is not accurate, just explanatory </a:t>
            </a:r>
            <a:r>
              <a:rPr lang="en-CA" dirty="0">
                <a:sym typeface="Wingdings" panose="05000000000000000000" pitchFamily="2" charset="2"/>
              </a:rPr>
              <a:t> 1, 2, 3, …, 1</a:t>
            </a:r>
            <a:r>
              <a:rPr lang="en-CA" dirty="0"/>
              <a:t>). If they exist, then it means that page faults have occurred, and the page fault occurs on the first occurrence of the reference. It is only the consecutive duplicates that are removed. Hence since the following duplicated page references would not create page faults, and thus are removed.</a:t>
            </a:r>
          </a:p>
          <a:p>
            <a:endParaRPr lang="en-CA" dirty="0"/>
          </a:p>
          <a:p>
            <a:r>
              <a:rPr lang="en-CA" dirty="0"/>
              <a:t>A reference string may only contain a portion of the pages to be used in the RAM, as in the maximum number from this sequence does not always mean the maximum number of pages available from the process/program</a:t>
            </a:r>
          </a:p>
        </p:txBody>
      </p:sp>
      <p:sp>
        <p:nvSpPr>
          <p:cNvPr id="4" name="Slide Number Placeholder 3"/>
          <p:cNvSpPr>
            <a:spLocks noGrp="1"/>
          </p:cNvSpPr>
          <p:nvPr>
            <p:ph type="sldNum" sz="quarter" idx="5"/>
          </p:nvPr>
        </p:nvSpPr>
        <p:spPr/>
        <p:txBody>
          <a:bodyPr/>
          <a:lstStyle/>
          <a:p>
            <a:fld id="{8372FF6A-5C81-451B-A837-921FAE046D6E}" type="slidenum">
              <a:rPr lang="en-CA" smtClean="0"/>
              <a:t>29</a:t>
            </a:fld>
            <a:endParaRPr lang="en-CA"/>
          </a:p>
        </p:txBody>
      </p:sp>
    </p:spTree>
    <p:extLst>
      <p:ext uri="{BB962C8B-B14F-4D97-AF65-F5344CB8AC3E}">
        <p14:creationId xmlns:p14="http://schemas.microsoft.com/office/powerpoint/2010/main" val="1279434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 assume a process is allowed 3 frames:</a:t>
            </a:r>
          </a:p>
          <a:p>
            <a:r>
              <a:rPr lang="en-CA" dirty="0"/>
              <a:t>Starting with page 7, it causes a page fault, and thus brought into the frame. Same thing for page 0 and 1. When reaching page 2, notice how 7 will be called later than both page 0 and 1, hence it is the one being replaced. Same thing for page 3. Notice 7 replaces 2 by the end. By the end, 9 page faults have been made in OPT.</a:t>
            </a:r>
          </a:p>
          <a:p>
            <a:r>
              <a:rPr lang="en-CA" dirty="0"/>
              <a:t>No page fault for pages if already in the frame.</a:t>
            </a:r>
          </a:p>
        </p:txBody>
      </p:sp>
      <p:sp>
        <p:nvSpPr>
          <p:cNvPr id="4" name="Slide Number Placeholder 3"/>
          <p:cNvSpPr>
            <a:spLocks noGrp="1"/>
          </p:cNvSpPr>
          <p:nvPr>
            <p:ph type="sldNum" sz="quarter" idx="5"/>
          </p:nvPr>
        </p:nvSpPr>
        <p:spPr/>
        <p:txBody>
          <a:bodyPr/>
          <a:lstStyle/>
          <a:p>
            <a:fld id="{8372FF6A-5C81-451B-A837-921FAE046D6E}" type="slidenum">
              <a:rPr lang="en-CA" smtClean="0"/>
              <a:t>30</a:t>
            </a:fld>
            <a:endParaRPr lang="en-CA"/>
          </a:p>
        </p:txBody>
      </p:sp>
    </p:spTree>
    <p:extLst>
      <p:ext uri="{BB962C8B-B14F-4D97-AF65-F5344CB8AC3E}">
        <p14:creationId xmlns:p14="http://schemas.microsoft.com/office/powerpoint/2010/main" val="2588763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Need to scan backwards when choosing for a candidate to replace the pages.</a:t>
            </a:r>
          </a:p>
          <a:p>
            <a:r>
              <a:rPr lang="en-CA" dirty="0"/>
              <a:t>By the end, 12 page faults for this example</a:t>
            </a:r>
          </a:p>
        </p:txBody>
      </p:sp>
      <p:sp>
        <p:nvSpPr>
          <p:cNvPr id="4" name="Slide Number Placeholder 3"/>
          <p:cNvSpPr>
            <a:spLocks noGrp="1"/>
          </p:cNvSpPr>
          <p:nvPr>
            <p:ph type="sldNum" sz="quarter" idx="5"/>
          </p:nvPr>
        </p:nvSpPr>
        <p:spPr/>
        <p:txBody>
          <a:bodyPr/>
          <a:lstStyle/>
          <a:p>
            <a:fld id="{8372FF6A-5C81-451B-A837-921FAE046D6E}" type="slidenum">
              <a:rPr lang="en-CA" smtClean="0"/>
              <a:t>32</a:t>
            </a:fld>
            <a:endParaRPr lang="en-CA"/>
          </a:p>
        </p:txBody>
      </p:sp>
    </p:spTree>
    <p:extLst>
      <p:ext uri="{BB962C8B-B14F-4D97-AF65-F5344CB8AC3E}">
        <p14:creationId xmlns:p14="http://schemas.microsoft.com/office/powerpoint/2010/main" val="1382850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OPT will always be better than the LRU (maybe sometimes equal in producing # page faults, but never worse)</a:t>
            </a:r>
          </a:p>
        </p:txBody>
      </p:sp>
      <p:sp>
        <p:nvSpPr>
          <p:cNvPr id="4" name="Slide Number Placeholder 3"/>
          <p:cNvSpPr>
            <a:spLocks noGrp="1"/>
          </p:cNvSpPr>
          <p:nvPr>
            <p:ph type="sldNum" sz="quarter" idx="5"/>
          </p:nvPr>
        </p:nvSpPr>
        <p:spPr/>
        <p:txBody>
          <a:bodyPr/>
          <a:lstStyle/>
          <a:p>
            <a:fld id="{8372FF6A-5C81-451B-A837-921FAE046D6E}" type="slidenum">
              <a:rPr lang="en-CA" smtClean="0"/>
              <a:t>33</a:t>
            </a:fld>
            <a:endParaRPr lang="en-CA"/>
          </a:p>
        </p:txBody>
      </p:sp>
    </p:spTree>
    <p:extLst>
      <p:ext uri="{BB962C8B-B14F-4D97-AF65-F5344CB8AC3E}">
        <p14:creationId xmlns:p14="http://schemas.microsoft.com/office/powerpoint/2010/main" val="142549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Thus when a free frame is available, a page fault occurs due to referencing page that DNE in the main memory.</a:t>
            </a:r>
          </a:p>
        </p:txBody>
      </p:sp>
      <p:sp>
        <p:nvSpPr>
          <p:cNvPr id="4" name="Slide Number Placeholder 3"/>
          <p:cNvSpPr>
            <a:spLocks noGrp="1"/>
          </p:cNvSpPr>
          <p:nvPr>
            <p:ph type="sldNum" sz="quarter" idx="5"/>
          </p:nvPr>
        </p:nvSpPr>
        <p:spPr/>
        <p:txBody>
          <a:bodyPr/>
          <a:lstStyle/>
          <a:p>
            <a:fld id="{8372FF6A-5C81-451B-A837-921FAE046D6E}" type="slidenum">
              <a:rPr lang="en-CA" smtClean="0"/>
              <a:t>34</a:t>
            </a:fld>
            <a:endParaRPr lang="en-CA"/>
          </a:p>
        </p:txBody>
      </p:sp>
    </p:spTree>
    <p:extLst>
      <p:ext uri="{BB962C8B-B14F-4D97-AF65-F5344CB8AC3E}">
        <p14:creationId xmlns:p14="http://schemas.microsoft.com/office/powerpoint/2010/main" val="2393245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the past to predict the future</a:t>
            </a:r>
          </a:p>
          <a:p>
            <a:endParaRPr lang="en-CA" dirty="0"/>
          </a:p>
          <a:p>
            <a:r>
              <a:rPr lang="en-CA" dirty="0"/>
              <a:t>Every instance the reference is made, the time it was referenced needs to be updated. Thus the page to be replaced is the one that has the shortest timestamp.</a:t>
            </a:r>
          </a:p>
        </p:txBody>
      </p:sp>
      <p:sp>
        <p:nvSpPr>
          <p:cNvPr id="4" name="Slide Number Placeholder 3"/>
          <p:cNvSpPr>
            <a:spLocks noGrp="1"/>
          </p:cNvSpPr>
          <p:nvPr>
            <p:ph type="sldNum" sz="quarter" idx="5"/>
          </p:nvPr>
        </p:nvSpPr>
        <p:spPr/>
        <p:txBody>
          <a:bodyPr/>
          <a:lstStyle/>
          <a:p>
            <a:fld id="{8372FF6A-5C81-451B-A837-921FAE046D6E}" type="slidenum">
              <a:rPr lang="en-CA" smtClean="0"/>
              <a:t>35</a:t>
            </a:fld>
            <a:endParaRPr lang="en-CA"/>
          </a:p>
        </p:txBody>
      </p:sp>
    </p:spTree>
    <p:extLst>
      <p:ext uri="{BB962C8B-B14F-4D97-AF65-F5344CB8AC3E}">
        <p14:creationId xmlns:p14="http://schemas.microsoft.com/office/powerpoint/2010/main" val="276923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sort of order of numbers are associated to the pages that are allocated to the frames, and based on that number, the lower that number, the next page to be replaced. Or, think of looking for the page that has been in the RAM for the longest time.</a:t>
            </a:r>
          </a:p>
          <a:p>
            <a:r>
              <a:rPr lang="en-CA" dirty="0"/>
              <a:t>The page that has been brought into memory first will exit first.</a:t>
            </a:r>
          </a:p>
          <a:p>
            <a:endParaRPr lang="en-CA" dirty="0"/>
          </a:p>
          <a:p>
            <a:r>
              <a:rPr lang="en-CA" dirty="0"/>
              <a:t>Easiest to implement, but highest in page fault occurrence, where as the LRU, although more costly, more practical in modern times</a:t>
            </a:r>
          </a:p>
        </p:txBody>
      </p:sp>
      <p:sp>
        <p:nvSpPr>
          <p:cNvPr id="4" name="Slide Number Placeholder 3"/>
          <p:cNvSpPr>
            <a:spLocks noGrp="1"/>
          </p:cNvSpPr>
          <p:nvPr>
            <p:ph type="sldNum" sz="quarter" idx="5"/>
          </p:nvPr>
        </p:nvSpPr>
        <p:spPr/>
        <p:txBody>
          <a:bodyPr/>
          <a:lstStyle/>
          <a:p>
            <a:fld id="{8372FF6A-5C81-451B-A837-921FAE046D6E}" type="slidenum">
              <a:rPr lang="en-CA" smtClean="0"/>
              <a:t>36</a:t>
            </a:fld>
            <a:endParaRPr lang="en-CA"/>
          </a:p>
        </p:txBody>
      </p:sp>
    </p:spTree>
    <p:extLst>
      <p:ext uri="{BB962C8B-B14F-4D97-AF65-F5344CB8AC3E}">
        <p14:creationId xmlns:p14="http://schemas.microsoft.com/office/powerpoint/2010/main" val="3243798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the global variables and the main program are necessary to stay in the RAM, and if they were chosen to be replaced or swapped out, then the CPU will no longer have access to them.</a:t>
            </a:r>
          </a:p>
        </p:txBody>
      </p:sp>
      <p:sp>
        <p:nvSpPr>
          <p:cNvPr id="4" name="Slide Number Placeholder 3"/>
          <p:cNvSpPr>
            <a:spLocks noGrp="1"/>
          </p:cNvSpPr>
          <p:nvPr>
            <p:ph type="sldNum" sz="quarter" idx="5"/>
          </p:nvPr>
        </p:nvSpPr>
        <p:spPr/>
        <p:txBody>
          <a:bodyPr/>
          <a:lstStyle/>
          <a:p>
            <a:fld id="{8372FF6A-5C81-451B-A837-921FAE046D6E}" type="slidenum">
              <a:rPr lang="en-CA" smtClean="0"/>
              <a:t>39</a:t>
            </a:fld>
            <a:endParaRPr lang="en-CA"/>
          </a:p>
        </p:txBody>
      </p:sp>
    </p:spTree>
    <p:extLst>
      <p:ext uri="{BB962C8B-B14F-4D97-AF65-F5344CB8AC3E}">
        <p14:creationId xmlns:p14="http://schemas.microsoft.com/office/powerpoint/2010/main" val="290212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Using virtual memory to extend the physical memory.</a:t>
            </a:r>
          </a:p>
          <a:p>
            <a:endParaRPr lang="en-CA" b="0" dirty="0"/>
          </a:p>
          <a:p>
            <a:r>
              <a:rPr lang="en-CA" b="0" dirty="0"/>
              <a:t>Not all parts of a process need to be loaded into the main memory.</a:t>
            </a:r>
          </a:p>
          <a:p>
            <a:endParaRPr lang="en-CA" b="0" dirty="0"/>
          </a:p>
          <a:p>
            <a:r>
              <a:rPr lang="en-CA" b="0" i="0" dirty="0">
                <a:solidFill>
                  <a:srgbClr val="BDC1C6"/>
                </a:solidFill>
                <a:effectLst/>
                <a:latin typeface="arial" panose="020B0604020202020204" pitchFamily="34" charset="0"/>
              </a:rPr>
              <a:t>Demand paging is a technique used in virtual memory systems where the pages are brought in the main memory only when referenced or required or demanded by the CPU. Hence, it is also named as lazy swapper because the swapping of pages is done only when required by the CPU. When the essential pages are in the memory, based on the references made, those referenced pages are then brought in, only upon request.</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Sometimes, the frames available in the memory cannot allocate the incoming pages, or that no free frames are available. At this point, some swapping of the already allocated pages is necessary (into the disk for example), and be replaced by the new pages </a:t>
            </a:r>
            <a:r>
              <a:rPr lang="en-CA" b="0" i="0" dirty="0">
                <a:solidFill>
                  <a:srgbClr val="BDC1C6"/>
                </a:solidFill>
                <a:effectLst/>
                <a:latin typeface="arial" panose="020B0604020202020204" pitchFamily="34" charset="0"/>
                <a:sym typeface="Wingdings" panose="05000000000000000000" pitchFamily="2" charset="2"/>
              </a:rPr>
              <a:t> page replacement algorithm</a:t>
            </a:r>
            <a:endParaRPr lang="en-CA" b="0" dirty="0"/>
          </a:p>
        </p:txBody>
      </p:sp>
      <p:sp>
        <p:nvSpPr>
          <p:cNvPr id="4" name="Slide Number Placeholder 3"/>
          <p:cNvSpPr>
            <a:spLocks noGrp="1"/>
          </p:cNvSpPr>
          <p:nvPr>
            <p:ph type="sldNum" sz="quarter" idx="5"/>
          </p:nvPr>
        </p:nvSpPr>
        <p:spPr/>
        <p:txBody>
          <a:bodyPr/>
          <a:lstStyle/>
          <a:p>
            <a:fld id="{8372FF6A-5C81-451B-A837-921FAE046D6E}" type="slidenum">
              <a:rPr lang="en-CA" smtClean="0"/>
              <a:t>5</a:t>
            </a:fld>
            <a:endParaRPr lang="en-CA"/>
          </a:p>
        </p:txBody>
      </p:sp>
    </p:spTree>
    <p:extLst>
      <p:ext uri="{BB962C8B-B14F-4D97-AF65-F5344CB8AC3E}">
        <p14:creationId xmlns:p14="http://schemas.microsoft.com/office/powerpoint/2010/main" val="4243694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graph (slide 28), where as the # of frames increase, the # page faults should decrease, but the FIFO brings in an anomaly</a:t>
            </a:r>
          </a:p>
          <a:p>
            <a:r>
              <a:rPr lang="en-CA" dirty="0"/>
              <a:t>To demonstrate:</a:t>
            </a:r>
          </a:p>
          <a:p>
            <a:r>
              <a:rPr lang="en-CA" dirty="0"/>
              <a:t>Imagine a process with 5 pages working in a 3 frame RAM, and then a 4 frame RAM</a:t>
            </a:r>
          </a:p>
          <a:p>
            <a:r>
              <a:rPr lang="en-CA" dirty="0"/>
              <a:t>F for page fault, N for no page fault</a:t>
            </a:r>
          </a:p>
          <a:p>
            <a:r>
              <a:rPr lang="en-CA" dirty="0"/>
              <a:t>3 Frames:</a:t>
            </a:r>
            <a:r>
              <a:rPr lang="en-CA" sz="1200" spc="-5" dirty="0">
                <a:solidFill>
                  <a:srgbClr val="006666"/>
                </a:solidFill>
                <a:latin typeface="Arial"/>
                <a:cs typeface="Arial"/>
              </a:rPr>
              <a:t> 1  2  3  4  1  2  5  1  2  3  4  5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 Frames:</a:t>
            </a:r>
            <a:r>
              <a:rPr lang="en-CA" sz="1200" spc="-5" dirty="0">
                <a:solidFill>
                  <a:srgbClr val="006666"/>
                </a:solidFill>
                <a:latin typeface="Arial"/>
                <a:cs typeface="Arial"/>
              </a:rPr>
              <a:t> F </a:t>
            </a:r>
            <a:r>
              <a:rPr lang="en-CA" sz="1200" spc="-5" dirty="0" err="1">
                <a:solidFill>
                  <a:srgbClr val="006666"/>
                </a:solidFill>
                <a:latin typeface="Arial"/>
                <a:cs typeface="Arial"/>
              </a:rPr>
              <a:t>F</a:t>
            </a:r>
            <a:r>
              <a:rPr lang="en-CA" sz="1200" spc="-5" dirty="0">
                <a:solidFill>
                  <a:srgbClr val="006666"/>
                </a:solidFill>
                <a:latin typeface="Arial"/>
                <a:cs typeface="Arial"/>
              </a:rPr>
              <a:t>  </a:t>
            </a:r>
            <a:r>
              <a:rPr lang="en-CA" sz="1200" spc="-5" dirty="0" err="1">
                <a:solidFill>
                  <a:srgbClr val="006666"/>
                </a:solidFill>
                <a:latin typeface="Arial"/>
                <a:cs typeface="Arial"/>
              </a:rPr>
              <a:t>F</a:t>
            </a:r>
            <a:r>
              <a:rPr lang="en-CA" sz="1200" spc="-5" dirty="0">
                <a:solidFill>
                  <a:srgbClr val="006666"/>
                </a:solidFill>
                <a:latin typeface="Arial"/>
                <a:cs typeface="Arial"/>
              </a:rPr>
              <a:t>  </a:t>
            </a:r>
            <a:r>
              <a:rPr lang="en-CA" sz="1200" spc="-5" dirty="0" err="1">
                <a:solidFill>
                  <a:srgbClr val="006666"/>
                </a:solidFill>
                <a:latin typeface="Arial"/>
                <a:cs typeface="Arial"/>
              </a:rPr>
              <a:t>F</a:t>
            </a:r>
            <a:r>
              <a:rPr lang="en-CA" sz="1200" spc="-5" dirty="0">
                <a:solidFill>
                  <a:srgbClr val="006666"/>
                </a:solidFill>
                <a:latin typeface="Arial"/>
                <a:cs typeface="Arial"/>
              </a:rPr>
              <a:t>  </a:t>
            </a:r>
            <a:r>
              <a:rPr lang="en-CA" sz="1200" spc="-5" dirty="0" err="1">
                <a:solidFill>
                  <a:srgbClr val="006666"/>
                </a:solidFill>
                <a:latin typeface="Arial"/>
                <a:cs typeface="Arial"/>
              </a:rPr>
              <a:t>F</a:t>
            </a:r>
            <a:r>
              <a:rPr lang="en-CA" sz="1200" spc="-5" dirty="0">
                <a:solidFill>
                  <a:srgbClr val="006666"/>
                </a:solidFill>
                <a:latin typeface="Arial"/>
                <a:cs typeface="Arial"/>
              </a:rPr>
              <a:t>  </a:t>
            </a:r>
            <a:r>
              <a:rPr lang="en-CA" sz="1200" spc="-5" dirty="0" err="1">
                <a:solidFill>
                  <a:srgbClr val="006666"/>
                </a:solidFill>
                <a:latin typeface="Arial"/>
                <a:cs typeface="Arial"/>
              </a:rPr>
              <a:t>F</a:t>
            </a:r>
            <a:r>
              <a:rPr lang="en-CA" sz="1200" spc="-5" dirty="0">
                <a:solidFill>
                  <a:srgbClr val="006666"/>
                </a:solidFill>
                <a:latin typeface="Arial"/>
                <a:cs typeface="Arial"/>
              </a:rPr>
              <a:t>  </a:t>
            </a:r>
            <a:r>
              <a:rPr lang="en-CA" sz="1200" spc="-5" dirty="0" err="1">
                <a:solidFill>
                  <a:srgbClr val="006666"/>
                </a:solidFill>
                <a:latin typeface="Arial"/>
                <a:cs typeface="Arial"/>
              </a:rPr>
              <a:t>F</a:t>
            </a:r>
            <a:r>
              <a:rPr lang="en-CA" sz="1200" spc="-5" dirty="0">
                <a:solidFill>
                  <a:srgbClr val="006666"/>
                </a:solidFill>
                <a:latin typeface="Arial"/>
                <a:cs typeface="Arial"/>
              </a:rPr>
              <a:t>  N  </a:t>
            </a:r>
            <a:r>
              <a:rPr lang="en-CA" sz="1200" spc="-5" dirty="0" err="1">
                <a:solidFill>
                  <a:srgbClr val="006666"/>
                </a:solidFill>
                <a:latin typeface="Arial"/>
                <a:cs typeface="Arial"/>
              </a:rPr>
              <a:t>N</a:t>
            </a:r>
            <a:r>
              <a:rPr lang="en-CA" sz="1200" spc="-5" dirty="0">
                <a:solidFill>
                  <a:srgbClr val="006666"/>
                </a:solidFill>
                <a:latin typeface="Arial"/>
                <a:cs typeface="Arial"/>
              </a:rPr>
              <a:t>  F  </a:t>
            </a:r>
            <a:r>
              <a:rPr lang="en-CA" sz="1200" spc="-5" dirty="0" err="1">
                <a:solidFill>
                  <a:srgbClr val="006666"/>
                </a:solidFill>
                <a:latin typeface="Arial"/>
                <a:cs typeface="Arial"/>
              </a:rPr>
              <a:t>F</a:t>
            </a:r>
            <a:r>
              <a:rPr lang="en-CA" sz="1200" spc="-5" dirty="0">
                <a:solidFill>
                  <a:srgbClr val="006666"/>
                </a:solidFill>
                <a:latin typeface="Arial"/>
                <a:cs typeface="Arial"/>
              </a:rPr>
              <a:t>  N </a:t>
            </a:r>
            <a:r>
              <a:rPr lang="en-CA" sz="1200" spc="-5" dirty="0">
                <a:solidFill>
                  <a:srgbClr val="006666"/>
                </a:solidFill>
                <a:latin typeface="Arial"/>
                <a:cs typeface="Arial"/>
                <a:sym typeface="Wingdings" panose="05000000000000000000" pitchFamily="2" charset="2"/>
              </a:rPr>
              <a:t> 9 page faults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spc="-5" dirty="0">
              <a:solidFill>
                <a:srgbClr val="006666"/>
              </a:solidFill>
              <a:latin typeface="Arial"/>
              <a:cs typeface="Arial"/>
              <a:sym typeface="Wingdings" panose="05000000000000000000" pitchFamily="2" charset="2"/>
            </a:endParaRPr>
          </a:p>
          <a:p>
            <a:r>
              <a:rPr lang="en-CA" dirty="0"/>
              <a:t>4 Frames:</a:t>
            </a:r>
            <a:r>
              <a:rPr lang="en-CA" sz="1200" spc="-5" dirty="0">
                <a:solidFill>
                  <a:srgbClr val="006666"/>
                </a:solidFill>
                <a:latin typeface="Arial"/>
                <a:cs typeface="Arial"/>
              </a:rPr>
              <a:t> 1  2  3  4  1  2  5  1  2  3  4  5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4 Frames: F  </a:t>
            </a:r>
            <a:r>
              <a:rPr lang="en-CA" dirty="0" err="1"/>
              <a:t>F</a:t>
            </a:r>
            <a:r>
              <a:rPr lang="en-CA" dirty="0"/>
              <a:t>  </a:t>
            </a:r>
            <a:r>
              <a:rPr lang="en-CA" dirty="0" err="1"/>
              <a:t>F</a:t>
            </a:r>
            <a:r>
              <a:rPr lang="en-CA" dirty="0"/>
              <a:t>  </a:t>
            </a:r>
            <a:r>
              <a:rPr lang="en-CA" dirty="0" err="1"/>
              <a:t>F</a:t>
            </a:r>
            <a:r>
              <a:rPr lang="en-CA" dirty="0"/>
              <a:t>  N  </a:t>
            </a:r>
            <a:r>
              <a:rPr lang="en-CA" dirty="0" err="1"/>
              <a:t>N</a:t>
            </a:r>
            <a:r>
              <a:rPr lang="en-CA" dirty="0"/>
              <a:t>  F  </a:t>
            </a:r>
            <a:r>
              <a:rPr lang="en-CA" dirty="0" err="1"/>
              <a:t>F</a:t>
            </a:r>
            <a:r>
              <a:rPr lang="en-CA" dirty="0"/>
              <a:t>  </a:t>
            </a:r>
            <a:r>
              <a:rPr lang="en-CA" dirty="0" err="1"/>
              <a:t>F</a:t>
            </a:r>
            <a:r>
              <a:rPr lang="en-CA" dirty="0"/>
              <a:t>  </a:t>
            </a:r>
            <a:r>
              <a:rPr lang="en-CA" dirty="0" err="1"/>
              <a:t>F</a:t>
            </a:r>
            <a:r>
              <a:rPr lang="en-CA" dirty="0"/>
              <a:t>  </a:t>
            </a:r>
            <a:r>
              <a:rPr lang="en-CA" dirty="0" err="1"/>
              <a:t>F</a:t>
            </a:r>
            <a:r>
              <a:rPr lang="en-CA" dirty="0"/>
              <a:t>  </a:t>
            </a:r>
            <a:r>
              <a:rPr lang="en-CA" dirty="0" err="1"/>
              <a:t>F</a:t>
            </a:r>
            <a:r>
              <a:rPr lang="en-CA" dirty="0"/>
              <a:t> </a:t>
            </a:r>
            <a:r>
              <a:rPr lang="en-CA" dirty="0">
                <a:sym typeface="Wingdings" panose="05000000000000000000" pitchFamily="2" charset="2"/>
              </a:rPr>
              <a:t> 10 page faults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Notice here that the number of frames increased, but the number of page faults increased as well, where the graph indicated the number of page faults would decrease instead  </a:t>
            </a:r>
            <a:r>
              <a:rPr lang="en-CA" dirty="0" err="1">
                <a:sym typeface="Wingdings" panose="05000000000000000000" pitchFamily="2" charset="2"/>
              </a:rPr>
              <a:t>Belady’s</a:t>
            </a:r>
            <a:r>
              <a:rPr lang="en-CA" dirty="0">
                <a:sym typeface="Wingdings" panose="05000000000000000000" pitchFamily="2" charset="2"/>
              </a:rPr>
              <a:t> anomaly in FIFO</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40</a:t>
            </a:fld>
            <a:endParaRPr lang="en-CA"/>
          </a:p>
        </p:txBody>
      </p:sp>
    </p:spTree>
    <p:extLst>
      <p:ext uri="{BB962C8B-B14F-4D97-AF65-F5344CB8AC3E}">
        <p14:creationId xmlns:p14="http://schemas.microsoft.com/office/powerpoint/2010/main" val="2388283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algorithm, the pages have 2 lives as if, where the clock rotates around searching for those that have only 1 life. The pointer will always point to the frame with 1 life left. If the page already exists in the frames, and is referenced, it gains a life, but if the pointer was pointing to it, the pointer stays on it. If a page is already in the frames, and the pointer is not on that page, then no changes are made. The pointer will point to the next frame that contains a page after each stage (it does not have to contain a page, especially in the early stages)</a:t>
            </a:r>
          </a:p>
        </p:txBody>
      </p:sp>
      <p:sp>
        <p:nvSpPr>
          <p:cNvPr id="4" name="Slide Number Placeholder 3"/>
          <p:cNvSpPr>
            <a:spLocks noGrp="1"/>
          </p:cNvSpPr>
          <p:nvPr>
            <p:ph type="sldNum" sz="quarter" idx="5"/>
          </p:nvPr>
        </p:nvSpPr>
        <p:spPr/>
        <p:txBody>
          <a:bodyPr/>
          <a:lstStyle/>
          <a:p>
            <a:fld id="{8372FF6A-5C81-451B-A837-921FAE046D6E}" type="slidenum">
              <a:rPr lang="en-CA" smtClean="0"/>
              <a:t>45</a:t>
            </a:fld>
            <a:endParaRPr lang="en-CA"/>
          </a:p>
        </p:txBody>
      </p:sp>
    </p:spTree>
    <p:extLst>
      <p:ext uri="{BB962C8B-B14F-4D97-AF65-F5344CB8AC3E}">
        <p14:creationId xmlns:p14="http://schemas.microsoft.com/office/powerpoint/2010/main" val="2220658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4</a:t>
            </a:r>
            <a:r>
              <a:rPr lang="en-CA" baseline="30000" dirty="0"/>
              <a:t>th</a:t>
            </a:r>
            <a:r>
              <a:rPr lang="en-CA" dirty="0"/>
              <a:t> stage, if the next stage was referencing 1 instead of 5 for example, then no changes would be made to the main memory, since page 1 is already in the RAM and thus no need to change anything (even the pointer will not change reference). A change would have been made only if no star was beside that referenced page number, which then due to referencing page 1 again, it gains the start, without changing the pointer position. Even if the pages 2 and 3 had no star, they will not gain any stars beside since the reference was to page 1.</a:t>
            </a:r>
          </a:p>
          <a:p>
            <a:endParaRPr lang="en-CA" dirty="0"/>
          </a:p>
          <a:p>
            <a:r>
              <a:rPr lang="en-CA" dirty="0"/>
              <a:t>Every time a page enters/is loaded into a frame, it receives 2 lives, and when it is referenced and it is in the frame, also gains a life (unless already has 2 lives, in which case, nothing happens)</a:t>
            </a:r>
          </a:p>
        </p:txBody>
      </p:sp>
      <p:sp>
        <p:nvSpPr>
          <p:cNvPr id="4" name="Slide Number Placeholder 3"/>
          <p:cNvSpPr>
            <a:spLocks noGrp="1"/>
          </p:cNvSpPr>
          <p:nvPr>
            <p:ph type="sldNum" sz="quarter" idx="5"/>
          </p:nvPr>
        </p:nvSpPr>
        <p:spPr/>
        <p:txBody>
          <a:bodyPr/>
          <a:lstStyle/>
          <a:p>
            <a:fld id="{8372FF6A-5C81-451B-A837-921FAE046D6E}" type="slidenum">
              <a:rPr lang="en-CA" smtClean="0"/>
              <a:t>47</a:t>
            </a:fld>
            <a:endParaRPr lang="en-CA"/>
          </a:p>
        </p:txBody>
      </p:sp>
    </p:spTree>
    <p:extLst>
      <p:ext uri="{BB962C8B-B14F-4D97-AF65-F5344CB8AC3E}">
        <p14:creationId xmlns:p14="http://schemas.microsoft.com/office/powerpoint/2010/main" val="1258271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LRU seems to be next best thing after the OPT</a:t>
            </a:r>
          </a:p>
          <a:p>
            <a:r>
              <a:rPr lang="en-CA" dirty="0"/>
              <a:t>FIFO is the easiest to implement</a:t>
            </a:r>
          </a:p>
          <a:p>
            <a:r>
              <a:rPr lang="en-CA" dirty="0"/>
              <a:t>CLOCK is more applied in industrial applications</a:t>
            </a:r>
          </a:p>
        </p:txBody>
      </p:sp>
      <p:sp>
        <p:nvSpPr>
          <p:cNvPr id="4" name="Slide Number Placeholder 3"/>
          <p:cNvSpPr>
            <a:spLocks noGrp="1"/>
          </p:cNvSpPr>
          <p:nvPr>
            <p:ph type="sldNum" sz="quarter" idx="5"/>
          </p:nvPr>
        </p:nvSpPr>
        <p:spPr/>
        <p:txBody>
          <a:bodyPr/>
          <a:lstStyle/>
          <a:p>
            <a:fld id="{8372FF6A-5C81-451B-A837-921FAE046D6E}" type="slidenum">
              <a:rPr lang="en-CA" smtClean="0"/>
              <a:t>49</a:t>
            </a:fld>
            <a:endParaRPr lang="en-CA"/>
          </a:p>
        </p:txBody>
      </p:sp>
    </p:spTree>
    <p:extLst>
      <p:ext uri="{BB962C8B-B14F-4D97-AF65-F5344CB8AC3E}">
        <p14:creationId xmlns:p14="http://schemas.microsoft.com/office/powerpoint/2010/main" val="3880081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set of algorithms for page replacement algorithms</a:t>
            </a:r>
          </a:p>
          <a:p>
            <a:endParaRPr lang="en-CA" dirty="0"/>
          </a:p>
          <a:p>
            <a:r>
              <a:rPr lang="en-CA" dirty="0"/>
              <a:t>LFU </a:t>
            </a:r>
            <a:r>
              <a:rPr lang="en-CA" dirty="0">
                <a:sym typeface="Wingdings" panose="05000000000000000000" pitchFamily="2" charset="2"/>
              </a:rPr>
              <a:t> least frequently used (use FIFO for tie-breakers)</a:t>
            </a:r>
          </a:p>
          <a:p>
            <a:r>
              <a:rPr lang="en-CA" dirty="0">
                <a:sym typeface="Wingdings" panose="05000000000000000000" pitchFamily="2" charset="2"/>
              </a:rPr>
              <a:t>MFU  most frequently used</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50</a:t>
            </a:fld>
            <a:endParaRPr lang="en-CA"/>
          </a:p>
        </p:txBody>
      </p:sp>
    </p:spTree>
    <p:extLst>
      <p:ext uri="{BB962C8B-B14F-4D97-AF65-F5344CB8AC3E}">
        <p14:creationId xmlns:p14="http://schemas.microsoft.com/office/powerpoint/2010/main" val="2221358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page swapping mechanism of demand paging; this has some overhead as the process has to wait for the new page to be allocated into the frame in the RAM, and thus cannot continue execution until the swap is done. Thus, a free frame is found and then the new page is brought in, or the swapping is done. But for replacement, it requires 2 other steps: two lists of pointers.</a:t>
            </a:r>
          </a:p>
          <a:p>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52</a:t>
            </a:fld>
            <a:endParaRPr lang="en-CA"/>
          </a:p>
        </p:txBody>
      </p:sp>
    </p:spTree>
    <p:extLst>
      <p:ext uri="{BB962C8B-B14F-4D97-AF65-F5344CB8AC3E}">
        <p14:creationId xmlns:p14="http://schemas.microsoft.com/office/powerpoint/2010/main" val="3398482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enough frames are not allocated to a process, then many issues, notably page faults, will occur. How does the OS handle these many issues?</a:t>
            </a:r>
          </a:p>
          <a:p>
            <a:endParaRPr lang="en-CA" dirty="0"/>
          </a:p>
          <a:p>
            <a:r>
              <a:rPr lang="en-CA" dirty="0"/>
              <a:t>For equal allocation, consider allocating 40 frames to the RAM for user processes. And 10 processes come in where each is equally allocating the same number frames, in this case, 4 frames per process.</a:t>
            </a:r>
          </a:p>
          <a:p>
            <a:r>
              <a:rPr lang="en-CA" dirty="0"/>
              <a:t>For proportional allocation, the RAM would allocate a number of frames with respect to the number of pages or size of the incoming processes. This does not means # frames = # pages, but rather proportionally throughout the pages. So for example process 1 has 12 pages, process 2 with 8 pages and process 3 with 4 pages, where process 3 is allocating 2 frames, then process 2 gets 4 frames and process 1 gets 6 frames.</a:t>
            </a:r>
          </a:p>
        </p:txBody>
      </p:sp>
      <p:sp>
        <p:nvSpPr>
          <p:cNvPr id="4" name="Slide Number Placeholder 3"/>
          <p:cNvSpPr>
            <a:spLocks noGrp="1"/>
          </p:cNvSpPr>
          <p:nvPr>
            <p:ph type="sldNum" sz="quarter" idx="5"/>
          </p:nvPr>
        </p:nvSpPr>
        <p:spPr/>
        <p:txBody>
          <a:bodyPr/>
          <a:lstStyle/>
          <a:p>
            <a:fld id="{8372FF6A-5C81-451B-A837-921FAE046D6E}" type="slidenum">
              <a:rPr lang="en-CA" smtClean="0"/>
              <a:t>54</a:t>
            </a:fld>
            <a:endParaRPr lang="en-CA"/>
          </a:p>
        </p:txBody>
      </p:sp>
    </p:spTree>
    <p:extLst>
      <p:ext uri="{BB962C8B-B14F-4D97-AF65-F5344CB8AC3E}">
        <p14:creationId xmlns:p14="http://schemas.microsoft.com/office/powerpoint/2010/main" val="874695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Local: processes select victim among allocated frames allocated to them (only from the region of RAM that is allocated for that process entirely)</a:t>
            </a:r>
          </a:p>
          <a:p>
            <a:r>
              <a:rPr lang="en-CA" dirty="0">
                <a:sym typeface="Wingdings" panose="05000000000000000000" pitchFamily="2" charset="2"/>
              </a:rPr>
              <a:t> </a:t>
            </a:r>
            <a:r>
              <a:rPr lang="en-CA" dirty="0"/>
              <a:t>Can lead to under utilization</a:t>
            </a:r>
          </a:p>
          <a:p>
            <a:r>
              <a:rPr lang="en-CA" dirty="0"/>
              <a:t>Global: Select any free frame, even if allocated to another process (where another region of RAM is allocated for another process entirely)</a:t>
            </a:r>
          </a:p>
          <a:p>
            <a:r>
              <a:rPr lang="en-CA" dirty="0">
                <a:sym typeface="Wingdings" panose="05000000000000000000" pitchFamily="2" charset="2"/>
              </a:rPr>
              <a:t> </a:t>
            </a:r>
            <a:r>
              <a:rPr lang="en-CA" dirty="0"/>
              <a:t>Processes lose control over their own page fault rate</a:t>
            </a:r>
          </a:p>
        </p:txBody>
      </p:sp>
      <p:sp>
        <p:nvSpPr>
          <p:cNvPr id="4" name="Slide Number Placeholder 3"/>
          <p:cNvSpPr>
            <a:spLocks noGrp="1"/>
          </p:cNvSpPr>
          <p:nvPr>
            <p:ph type="sldNum" sz="quarter" idx="5"/>
          </p:nvPr>
        </p:nvSpPr>
        <p:spPr/>
        <p:txBody>
          <a:bodyPr/>
          <a:lstStyle/>
          <a:p>
            <a:fld id="{8372FF6A-5C81-451B-A837-921FAE046D6E}" type="slidenum">
              <a:rPr lang="en-CA" smtClean="0"/>
              <a:t>55</a:t>
            </a:fld>
            <a:endParaRPr lang="en-CA"/>
          </a:p>
        </p:txBody>
      </p:sp>
    </p:spTree>
    <p:extLst>
      <p:ext uri="{BB962C8B-B14F-4D97-AF65-F5344CB8AC3E}">
        <p14:creationId xmlns:p14="http://schemas.microsoft.com/office/powerpoint/2010/main" val="387551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Thrashing occurs when allocating enough memory or frames to a process.</a:t>
            </a:r>
          </a:p>
          <a:p>
            <a:r>
              <a:rPr lang="en-CA" dirty="0"/>
              <a:t>Recall that to handle a page fault, the referenced page needs to be scanned in the page table, and depending on that (based on validity bit), then need to scan the memory for a free frame, or select a victim page for replacement (dirty bit or not), for allocating the new page. While this is happening, which takes time, the CPU is not doing any useful work, rather going into IDLE mode.</a:t>
            </a:r>
          </a:p>
        </p:txBody>
      </p:sp>
      <p:sp>
        <p:nvSpPr>
          <p:cNvPr id="4" name="Slide Number Placeholder 3"/>
          <p:cNvSpPr>
            <a:spLocks noGrp="1"/>
          </p:cNvSpPr>
          <p:nvPr>
            <p:ph type="sldNum" sz="quarter" idx="5"/>
          </p:nvPr>
        </p:nvSpPr>
        <p:spPr/>
        <p:txBody>
          <a:bodyPr/>
          <a:lstStyle/>
          <a:p>
            <a:fld id="{8372FF6A-5C81-451B-A837-921FAE046D6E}" type="slidenum">
              <a:rPr lang="en-CA" smtClean="0"/>
              <a:t>56</a:t>
            </a:fld>
            <a:endParaRPr lang="en-CA"/>
          </a:p>
        </p:txBody>
      </p:sp>
    </p:spTree>
    <p:extLst>
      <p:ext uri="{BB962C8B-B14F-4D97-AF65-F5344CB8AC3E}">
        <p14:creationId xmlns:p14="http://schemas.microsoft.com/office/powerpoint/2010/main" val="20869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shown, while the degree of multiprogramming increases, the CPU utilization also increases, which is expected as more processes are added into the memory. UP TO A POINT, where if the degree was still increasing, the CPU will become under utilized, as the system will instead spend time performing swapping of pages in the I/O queues </a:t>
            </a:r>
            <a:r>
              <a:rPr lang="en-CA" dirty="0">
                <a:sym typeface="Wingdings" panose="05000000000000000000" pitchFamily="2" charset="2"/>
              </a:rPr>
              <a:t> thrashing mode</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57</a:t>
            </a:fld>
            <a:endParaRPr lang="en-CA"/>
          </a:p>
        </p:txBody>
      </p:sp>
    </p:spTree>
    <p:extLst>
      <p:ext uri="{BB962C8B-B14F-4D97-AF65-F5344CB8AC3E}">
        <p14:creationId xmlns:p14="http://schemas.microsoft.com/office/powerpoint/2010/main" val="115919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Regarding the exceeding of spaces:</a:t>
            </a:r>
          </a:p>
          <a:p>
            <a:r>
              <a:rPr lang="en-CA" dirty="0"/>
              <a:t>Consider a process with 3 pages, and another process with 4 pages. Now a physical RAM that has 4 frames available. The first process and the second process can be loaded solely and independent from each other with no problem. But then again, not all pages/parts need to be loaded, which then allows for both processes to be loaded partially at the same time. This allows to execute multiple processes without actually loading all the segments of each process.</a:t>
            </a:r>
          </a:p>
          <a:p>
            <a:endParaRPr lang="en-CA" dirty="0"/>
          </a:p>
          <a:p>
            <a:r>
              <a:rPr lang="en-CA" dirty="0"/>
              <a:t>Sum of logical memory here is 3 + 4, where physical memory is 4</a:t>
            </a:r>
          </a:p>
        </p:txBody>
      </p:sp>
      <p:sp>
        <p:nvSpPr>
          <p:cNvPr id="4" name="Slide Number Placeholder 3"/>
          <p:cNvSpPr>
            <a:spLocks noGrp="1"/>
          </p:cNvSpPr>
          <p:nvPr>
            <p:ph type="sldNum" sz="quarter" idx="5"/>
          </p:nvPr>
        </p:nvSpPr>
        <p:spPr/>
        <p:txBody>
          <a:bodyPr/>
          <a:lstStyle/>
          <a:p>
            <a:fld id="{8372FF6A-5C81-451B-A837-921FAE046D6E}" type="slidenum">
              <a:rPr lang="en-CA" smtClean="0"/>
              <a:t>6</a:t>
            </a:fld>
            <a:endParaRPr lang="en-CA"/>
          </a:p>
        </p:txBody>
      </p:sp>
    </p:spTree>
    <p:extLst>
      <p:ext uri="{BB962C8B-B14F-4D97-AF65-F5344CB8AC3E}">
        <p14:creationId xmlns:p14="http://schemas.microsoft.com/office/powerpoint/2010/main" val="169433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Load control refers to suspending processes to reduce their count and free up frames to reallocate other pages.</a:t>
            </a:r>
          </a:p>
        </p:txBody>
      </p:sp>
      <p:sp>
        <p:nvSpPr>
          <p:cNvPr id="4" name="Slide Number Placeholder 3"/>
          <p:cNvSpPr>
            <a:spLocks noGrp="1"/>
          </p:cNvSpPr>
          <p:nvPr>
            <p:ph type="sldNum" sz="quarter" idx="5"/>
          </p:nvPr>
        </p:nvSpPr>
        <p:spPr/>
        <p:txBody>
          <a:bodyPr/>
          <a:lstStyle/>
          <a:p>
            <a:fld id="{8372FF6A-5C81-451B-A837-921FAE046D6E}" type="slidenum">
              <a:rPr lang="en-CA" smtClean="0"/>
              <a:t>58</a:t>
            </a:fld>
            <a:endParaRPr lang="en-CA"/>
          </a:p>
        </p:txBody>
      </p:sp>
    </p:spTree>
    <p:extLst>
      <p:ext uri="{BB962C8B-B14F-4D97-AF65-F5344CB8AC3E}">
        <p14:creationId xmlns:p14="http://schemas.microsoft.com/office/powerpoint/2010/main" val="21818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The resident set is the set of page frames that are used or allocated to a process</a:t>
            </a:r>
            <a:endParaRPr lang="en-CA" b="0" dirty="0"/>
          </a:p>
        </p:txBody>
      </p:sp>
      <p:sp>
        <p:nvSpPr>
          <p:cNvPr id="4" name="Slide Number Placeholder 3"/>
          <p:cNvSpPr>
            <a:spLocks noGrp="1"/>
          </p:cNvSpPr>
          <p:nvPr>
            <p:ph type="sldNum" sz="quarter" idx="5"/>
          </p:nvPr>
        </p:nvSpPr>
        <p:spPr/>
        <p:txBody>
          <a:bodyPr/>
          <a:lstStyle/>
          <a:p>
            <a:fld id="{8372FF6A-5C81-451B-A837-921FAE046D6E}" type="slidenum">
              <a:rPr lang="en-CA" smtClean="0"/>
              <a:t>59</a:t>
            </a:fld>
            <a:endParaRPr lang="en-CA"/>
          </a:p>
        </p:txBody>
      </p:sp>
    </p:spTree>
    <p:extLst>
      <p:ext uri="{BB962C8B-B14F-4D97-AF65-F5344CB8AC3E}">
        <p14:creationId xmlns:p14="http://schemas.microsoft.com/office/powerpoint/2010/main" val="1505238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60</a:t>
            </a:fld>
            <a:endParaRPr lang="en-CA"/>
          </a:p>
        </p:txBody>
      </p:sp>
    </p:spTree>
    <p:extLst>
      <p:ext uri="{BB962C8B-B14F-4D97-AF65-F5344CB8AC3E}">
        <p14:creationId xmlns:p14="http://schemas.microsoft.com/office/powerpoint/2010/main" val="784060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working set changes from time to time, in the same simulation, where sometimes it is increased, and other times decreased, as shown above.</a:t>
            </a:r>
          </a:p>
          <a:p>
            <a:r>
              <a:rPr lang="en-CA" dirty="0"/>
              <a:t>How many </a:t>
            </a:r>
            <a:r>
              <a:rPr lang="en-CA" b="1" u="sng" dirty="0"/>
              <a:t>different</a:t>
            </a:r>
            <a:r>
              <a:rPr lang="en-CA" b="0" u="none" dirty="0"/>
              <a:t> pages were referenced during that window of time </a:t>
            </a:r>
            <a:r>
              <a:rPr lang="en-CA" b="0" u="none" dirty="0">
                <a:sym typeface="Wingdings" panose="05000000000000000000" pitchFamily="2" charset="2"/>
              </a:rPr>
              <a:t> WS(</a:t>
            </a:r>
            <a:r>
              <a:rPr lang="en-CA" b="0" u="none" dirty="0" err="1">
                <a:sym typeface="Wingdings" panose="05000000000000000000" pitchFamily="2" charset="2"/>
              </a:rPr>
              <a:t>t_n</a:t>
            </a:r>
            <a:r>
              <a:rPr lang="en-CA" b="0" u="none" dirty="0">
                <a:sym typeface="Wingdings" panose="05000000000000000000" pitchFamily="2" charset="2"/>
              </a:rPr>
              <a:t>)</a:t>
            </a:r>
          </a:p>
          <a:p>
            <a:endParaRPr lang="en-CA"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spc="-5" dirty="0">
                <a:solidFill>
                  <a:srgbClr val="006666"/>
                </a:solidFill>
                <a:latin typeface="Arial"/>
                <a:cs typeface="Arial"/>
              </a:rPr>
              <a:t>WS(t) is an approximation of the program’s</a:t>
            </a:r>
            <a:r>
              <a:rPr lang="en-CA" sz="1200" spc="160" dirty="0">
                <a:solidFill>
                  <a:srgbClr val="006666"/>
                </a:solidFill>
                <a:latin typeface="Arial"/>
                <a:cs typeface="Arial"/>
              </a:rPr>
              <a:t> </a:t>
            </a:r>
            <a:r>
              <a:rPr lang="en-CA" sz="1200" spc="-5" dirty="0">
                <a:solidFill>
                  <a:srgbClr val="006666"/>
                </a:solidFill>
                <a:latin typeface="Arial"/>
                <a:cs typeface="Arial"/>
              </a:rPr>
              <a:t>locality: this means that as the program executes, such as spending time to execute the main program (one locality), at some point, the process jumps to another function (another locality). From here, it can either go back to the main program, or another function (thus also changing locality). Making references in this locality or another is the meaning of that statement</a:t>
            </a:r>
            <a:endParaRPr lang="en-CA" sz="1200" dirty="0">
              <a:latin typeface="Arial"/>
              <a:cs typeface="Arial"/>
            </a:endParaRPr>
          </a:p>
        </p:txBody>
      </p:sp>
      <p:sp>
        <p:nvSpPr>
          <p:cNvPr id="4" name="Slide Number Placeholder 3"/>
          <p:cNvSpPr>
            <a:spLocks noGrp="1"/>
          </p:cNvSpPr>
          <p:nvPr>
            <p:ph type="sldNum" sz="quarter" idx="5"/>
          </p:nvPr>
        </p:nvSpPr>
        <p:spPr/>
        <p:txBody>
          <a:bodyPr/>
          <a:lstStyle/>
          <a:p>
            <a:fld id="{8372FF6A-5C81-451B-A837-921FAE046D6E}" type="slidenum">
              <a:rPr lang="en-CA" smtClean="0"/>
              <a:t>61</a:t>
            </a:fld>
            <a:endParaRPr lang="en-CA"/>
          </a:p>
        </p:txBody>
      </p:sp>
    </p:spTree>
    <p:extLst>
      <p:ext uri="{BB962C8B-B14F-4D97-AF65-F5344CB8AC3E}">
        <p14:creationId xmlns:p14="http://schemas.microsoft.com/office/powerpoint/2010/main" val="220781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From the current resident set, when the new references are made, if one of the pages are not referenced, then by LRU, it is removed from the resident set</a:t>
            </a:r>
          </a:p>
        </p:txBody>
      </p:sp>
      <p:sp>
        <p:nvSpPr>
          <p:cNvPr id="4" name="Slide Number Placeholder 3"/>
          <p:cNvSpPr>
            <a:spLocks noGrp="1"/>
          </p:cNvSpPr>
          <p:nvPr>
            <p:ph type="sldNum" sz="quarter" idx="5"/>
          </p:nvPr>
        </p:nvSpPr>
        <p:spPr/>
        <p:txBody>
          <a:bodyPr/>
          <a:lstStyle/>
          <a:p>
            <a:fld id="{8372FF6A-5C81-451B-A837-921FAE046D6E}" type="slidenum">
              <a:rPr lang="en-CA" smtClean="0"/>
              <a:t>64</a:t>
            </a:fld>
            <a:endParaRPr lang="en-CA"/>
          </a:p>
        </p:txBody>
      </p:sp>
    </p:spTree>
    <p:extLst>
      <p:ext uri="{BB962C8B-B14F-4D97-AF65-F5344CB8AC3E}">
        <p14:creationId xmlns:p14="http://schemas.microsoft.com/office/powerpoint/2010/main" val="595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window of time is difficult to consider </a:t>
            </a:r>
            <a:r>
              <a:rPr lang="en-CA" dirty="0">
                <a:sym typeface="Wingdings" panose="05000000000000000000" pitchFamily="2" charset="2"/>
              </a:rPr>
              <a:t> how many page references are needed to be considered/determined</a:t>
            </a:r>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65</a:t>
            </a:fld>
            <a:endParaRPr lang="en-CA"/>
          </a:p>
        </p:txBody>
      </p:sp>
    </p:spTree>
    <p:extLst>
      <p:ext uri="{BB962C8B-B14F-4D97-AF65-F5344CB8AC3E}">
        <p14:creationId xmlns:p14="http://schemas.microsoft.com/office/powerpoint/2010/main" val="3425352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bounds are determined by the OS based on simulations</a:t>
            </a:r>
          </a:p>
        </p:txBody>
      </p:sp>
      <p:sp>
        <p:nvSpPr>
          <p:cNvPr id="4" name="Slide Number Placeholder 3"/>
          <p:cNvSpPr>
            <a:spLocks noGrp="1"/>
          </p:cNvSpPr>
          <p:nvPr>
            <p:ph type="sldNum" sz="quarter" idx="5"/>
          </p:nvPr>
        </p:nvSpPr>
        <p:spPr/>
        <p:txBody>
          <a:bodyPr/>
          <a:lstStyle/>
          <a:p>
            <a:fld id="{8372FF6A-5C81-451B-A837-921FAE046D6E}" type="slidenum">
              <a:rPr lang="en-CA" smtClean="0"/>
              <a:t>66</a:t>
            </a:fld>
            <a:endParaRPr lang="en-CA"/>
          </a:p>
        </p:txBody>
      </p:sp>
    </p:spTree>
    <p:extLst>
      <p:ext uri="{BB962C8B-B14F-4D97-AF65-F5344CB8AC3E}">
        <p14:creationId xmlns:p14="http://schemas.microsoft.com/office/powerpoint/2010/main" val="3336221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pages in the main memory need to be locked to prevent from being modified, such as the OS pages, which is done by associating in the page table a lock bit, which is set to 1 if a page needs to be locked (not candidate for replacement), and set to 0 if it does not need to be locked (can be replaced).</a:t>
            </a:r>
          </a:p>
        </p:txBody>
      </p:sp>
      <p:sp>
        <p:nvSpPr>
          <p:cNvPr id="4" name="Slide Number Placeholder 3"/>
          <p:cNvSpPr>
            <a:spLocks noGrp="1"/>
          </p:cNvSpPr>
          <p:nvPr>
            <p:ph type="sldNum" sz="quarter" idx="5"/>
          </p:nvPr>
        </p:nvSpPr>
        <p:spPr/>
        <p:txBody>
          <a:bodyPr/>
          <a:lstStyle/>
          <a:p>
            <a:fld id="{8372FF6A-5C81-451B-A837-921FAE046D6E}" type="slidenum">
              <a:rPr lang="en-CA" smtClean="0"/>
              <a:t>70</a:t>
            </a:fld>
            <a:endParaRPr lang="en-CA"/>
          </a:p>
        </p:txBody>
      </p:sp>
    </p:spTree>
    <p:extLst>
      <p:ext uri="{BB962C8B-B14F-4D97-AF65-F5344CB8AC3E}">
        <p14:creationId xmlns:p14="http://schemas.microsoft.com/office/powerpoint/2010/main" val="1972634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don’t use virtual memory, as it would create an overhead that the real time systems cannot afford to encounter.</a:t>
            </a:r>
          </a:p>
        </p:txBody>
      </p:sp>
      <p:sp>
        <p:nvSpPr>
          <p:cNvPr id="4" name="Slide Number Placeholder 3"/>
          <p:cNvSpPr>
            <a:spLocks noGrp="1"/>
          </p:cNvSpPr>
          <p:nvPr>
            <p:ph type="sldNum" sz="quarter" idx="5"/>
          </p:nvPr>
        </p:nvSpPr>
        <p:spPr/>
        <p:txBody>
          <a:bodyPr/>
          <a:lstStyle/>
          <a:p>
            <a:fld id="{8372FF6A-5C81-451B-A837-921FAE046D6E}" type="slidenum">
              <a:rPr lang="en-CA" smtClean="0"/>
              <a:t>71</a:t>
            </a:fld>
            <a:endParaRPr lang="en-CA"/>
          </a:p>
        </p:txBody>
      </p:sp>
    </p:spTree>
    <p:extLst>
      <p:ext uri="{BB962C8B-B14F-4D97-AF65-F5344CB8AC3E}">
        <p14:creationId xmlns:p14="http://schemas.microsoft.com/office/powerpoint/2010/main" val="2358224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OS use a combination of techniques to allocate frames to processes, such as in Linux, they use dynamic memory allocation (dividing the real memory in fixed partitions) or divide virtual memory in partitions, and start loading processes back into it.</a:t>
            </a:r>
          </a:p>
        </p:txBody>
      </p:sp>
      <p:sp>
        <p:nvSpPr>
          <p:cNvPr id="4" name="Slide Number Placeholder 3"/>
          <p:cNvSpPr>
            <a:spLocks noGrp="1"/>
          </p:cNvSpPr>
          <p:nvPr>
            <p:ph type="sldNum" sz="quarter" idx="5"/>
          </p:nvPr>
        </p:nvSpPr>
        <p:spPr/>
        <p:txBody>
          <a:bodyPr/>
          <a:lstStyle/>
          <a:p>
            <a:fld id="{8372FF6A-5C81-451B-A837-921FAE046D6E}" type="slidenum">
              <a:rPr lang="en-CA" smtClean="0"/>
              <a:t>72</a:t>
            </a:fld>
            <a:endParaRPr lang="en-CA"/>
          </a:p>
        </p:txBody>
      </p:sp>
    </p:spTree>
    <p:extLst>
      <p:ext uri="{BB962C8B-B14F-4D97-AF65-F5344CB8AC3E}">
        <p14:creationId xmlns:p14="http://schemas.microsoft.com/office/powerpoint/2010/main" val="336675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virtual memory can contain all the pages of the current processes. As shown, it contains all of the pages for the logical memory, where as the physical memory is smaller in capacity.</a:t>
            </a:r>
          </a:p>
          <a:p>
            <a:endParaRPr lang="en-CA" dirty="0"/>
          </a:p>
          <a:p>
            <a:r>
              <a:rPr lang="en-CA" dirty="0"/>
              <a:t>The memory map is like a page table to map which pages are in which frames of the physical memory, and if not included, then they are in the disk.</a:t>
            </a:r>
          </a:p>
        </p:txBody>
      </p:sp>
      <p:sp>
        <p:nvSpPr>
          <p:cNvPr id="4" name="Slide Number Placeholder 3"/>
          <p:cNvSpPr>
            <a:spLocks noGrp="1"/>
          </p:cNvSpPr>
          <p:nvPr>
            <p:ph type="sldNum" sz="quarter" idx="5"/>
          </p:nvPr>
        </p:nvSpPr>
        <p:spPr/>
        <p:txBody>
          <a:bodyPr/>
          <a:lstStyle/>
          <a:p>
            <a:fld id="{8372FF6A-5C81-451B-A837-921FAE046D6E}" type="slidenum">
              <a:rPr lang="en-CA" smtClean="0"/>
              <a:t>7</a:t>
            </a:fld>
            <a:endParaRPr lang="en-CA"/>
          </a:p>
        </p:txBody>
      </p:sp>
    </p:spTree>
    <p:extLst>
      <p:ext uri="{BB962C8B-B14F-4D97-AF65-F5344CB8AC3E}">
        <p14:creationId xmlns:p14="http://schemas.microsoft.com/office/powerpoint/2010/main" val="69962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program running with a set of instructions, separated into pages. As we start with the primary instruction, thus in the first page, at some point, we jump into another page. This means that the instructions are grouped so that some time is spent during one page until it is over, then moving to another, rather jumping from instruction to instruction. This would determine which page is to be loaded next, rather than the next instruction.</a:t>
            </a:r>
          </a:p>
        </p:txBody>
      </p:sp>
      <p:sp>
        <p:nvSpPr>
          <p:cNvPr id="4" name="Slide Number Placeholder 3"/>
          <p:cNvSpPr>
            <a:spLocks noGrp="1"/>
          </p:cNvSpPr>
          <p:nvPr>
            <p:ph type="sldNum" sz="quarter" idx="5"/>
          </p:nvPr>
        </p:nvSpPr>
        <p:spPr/>
        <p:txBody>
          <a:bodyPr/>
          <a:lstStyle/>
          <a:p>
            <a:fld id="{8372FF6A-5C81-451B-A837-921FAE046D6E}" type="slidenum">
              <a:rPr lang="en-CA" smtClean="0"/>
              <a:t>8</a:t>
            </a:fld>
            <a:endParaRPr lang="en-CA"/>
          </a:p>
        </p:txBody>
      </p:sp>
    </p:spTree>
    <p:extLst>
      <p:ext uri="{BB962C8B-B14F-4D97-AF65-F5344CB8AC3E}">
        <p14:creationId xmlns:p14="http://schemas.microsoft.com/office/powerpoint/2010/main" val="403129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pages that are valid will be in main memory and have their validity bit set to 1 or v, while the ones that are invalid will be on disk and have their validity bit set to 0 or </a:t>
            </a:r>
            <a:r>
              <a:rPr lang="en-CA" dirty="0" err="1"/>
              <a:t>i</a:t>
            </a:r>
            <a:r>
              <a:rPr lang="en-CA" dirty="0"/>
              <a:t>.</a:t>
            </a:r>
          </a:p>
        </p:txBody>
      </p:sp>
      <p:sp>
        <p:nvSpPr>
          <p:cNvPr id="4" name="Slide Number Placeholder 3"/>
          <p:cNvSpPr>
            <a:spLocks noGrp="1"/>
          </p:cNvSpPr>
          <p:nvPr>
            <p:ph type="sldNum" sz="quarter" idx="5"/>
          </p:nvPr>
        </p:nvSpPr>
        <p:spPr/>
        <p:txBody>
          <a:bodyPr/>
          <a:lstStyle/>
          <a:p>
            <a:fld id="{8372FF6A-5C81-451B-A837-921FAE046D6E}" type="slidenum">
              <a:rPr lang="en-CA" smtClean="0"/>
              <a:t>9</a:t>
            </a:fld>
            <a:endParaRPr lang="en-CA"/>
          </a:p>
        </p:txBody>
      </p:sp>
    </p:spTree>
    <p:extLst>
      <p:ext uri="{BB962C8B-B14F-4D97-AF65-F5344CB8AC3E}">
        <p14:creationId xmlns:p14="http://schemas.microsoft.com/office/powerpoint/2010/main" val="114040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372FF6A-5C81-451B-A837-921FAE046D6E}" type="slidenum">
              <a:rPr lang="en-CA" smtClean="0"/>
              <a:t>10</a:t>
            </a:fld>
            <a:endParaRPr lang="en-CA"/>
          </a:p>
        </p:txBody>
      </p:sp>
    </p:spTree>
    <p:extLst>
      <p:ext uri="{BB962C8B-B14F-4D97-AF65-F5344CB8AC3E}">
        <p14:creationId xmlns:p14="http://schemas.microsoft.com/office/powerpoint/2010/main" val="161935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Logical memory can exceed the physical memory in terms of storage.</a:t>
            </a:r>
          </a:p>
        </p:txBody>
      </p:sp>
      <p:sp>
        <p:nvSpPr>
          <p:cNvPr id="4" name="Slide Number Placeholder 3"/>
          <p:cNvSpPr>
            <a:spLocks noGrp="1"/>
          </p:cNvSpPr>
          <p:nvPr>
            <p:ph type="sldNum" sz="quarter" idx="5"/>
          </p:nvPr>
        </p:nvSpPr>
        <p:spPr/>
        <p:txBody>
          <a:bodyPr/>
          <a:lstStyle/>
          <a:p>
            <a:fld id="{8372FF6A-5C81-451B-A837-921FAE046D6E}" type="slidenum">
              <a:rPr lang="en-CA" smtClean="0"/>
              <a:t>11</a:t>
            </a:fld>
            <a:endParaRPr lang="en-CA"/>
          </a:p>
        </p:txBody>
      </p:sp>
    </p:spTree>
    <p:extLst>
      <p:ext uri="{BB962C8B-B14F-4D97-AF65-F5344CB8AC3E}">
        <p14:creationId xmlns:p14="http://schemas.microsoft.com/office/powerpoint/2010/main" val="1210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0386" y="299465"/>
            <a:ext cx="7123226" cy="855344"/>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4771" y="299465"/>
            <a:ext cx="8074456" cy="855344"/>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540740" y="1321434"/>
            <a:ext cx="8062518" cy="4660265"/>
          </a:xfrm>
          <a:prstGeom prst="rect">
            <a:avLst/>
          </a:prstGeom>
        </p:spPr>
        <p:txBody>
          <a:bodyPr wrap="square" lIns="0" tIns="0" rIns="0" bIns="0">
            <a:spAutoFit/>
          </a:bodyPr>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7/25/2022</a:t>
            </a:fld>
            <a:endParaRPr lang="en-US"/>
          </a:p>
        </p:txBody>
      </p:sp>
      <p:sp>
        <p:nvSpPr>
          <p:cNvPr id="6" name="Holder 6"/>
          <p:cNvSpPr>
            <a:spLocks noGrp="1"/>
          </p:cNvSpPr>
          <p:nvPr>
            <p:ph type="sldNum" sz="quarter" idx="7"/>
          </p:nvPr>
        </p:nvSpPr>
        <p:spPr>
          <a:xfrm>
            <a:off x="8815705"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9.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17.png"/><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7.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02054"/>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3" name="object 3"/>
          <p:cNvSpPr/>
          <p:nvPr/>
        </p:nvSpPr>
        <p:spPr>
          <a:xfrm>
            <a:off x="0" y="842773"/>
            <a:ext cx="1014980" cy="60152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5" name="object 5"/>
          <p:cNvSpPr txBox="1"/>
          <p:nvPr/>
        </p:nvSpPr>
        <p:spPr>
          <a:xfrm>
            <a:off x="8284844"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1</a:t>
            </a:r>
            <a:endParaRPr sz="1400">
              <a:latin typeface="Arial"/>
              <a:cs typeface="Arial"/>
            </a:endParaRPr>
          </a:p>
        </p:txBody>
      </p:sp>
      <p:sp>
        <p:nvSpPr>
          <p:cNvPr id="10" name="object 10"/>
          <p:cNvSpPr txBox="1"/>
          <p:nvPr/>
        </p:nvSpPr>
        <p:spPr>
          <a:xfrm>
            <a:off x="1070254" y="983996"/>
            <a:ext cx="5787746"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36699"/>
                </a:solidFill>
                <a:latin typeface="Liberation Sans Narrow"/>
                <a:cs typeface="Liberation Sans Narrow"/>
              </a:rPr>
              <a:t>Module </a:t>
            </a:r>
            <a:r>
              <a:rPr sz="3600" b="1" dirty="0">
                <a:solidFill>
                  <a:srgbClr val="336699"/>
                </a:solidFill>
                <a:latin typeface="Liberation Sans Narrow"/>
                <a:cs typeface="Liberation Sans Narrow"/>
              </a:rPr>
              <a:t>8 - Virtual</a:t>
            </a:r>
            <a:r>
              <a:rPr sz="3600" b="1" spc="-35" dirty="0">
                <a:solidFill>
                  <a:srgbClr val="336699"/>
                </a:solidFill>
                <a:latin typeface="Liberation Sans Narrow"/>
                <a:cs typeface="Liberation Sans Narrow"/>
              </a:rPr>
              <a:t> </a:t>
            </a:r>
            <a:r>
              <a:rPr sz="3600" b="1" dirty="0">
                <a:solidFill>
                  <a:srgbClr val="336699"/>
                </a:solidFill>
                <a:latin typeface="Liberation Sans Narrow"/>
                <a:cs typeface="Liberation Sans Narrow"/>
              </a:rPr>
              <a:t>memory</a:t>
            </a:r>
            <a:endParaRPr sz="3600" dirty="0">
              <a:latin typeface="Liberation Sans Narrow"/>
              <a:cs typeface="Liberation Sans Narrow"/>
            </a:endParaRPr>
          </a:p>
        </p:txBody>
      </p:sp>
      <p:sp>
        <p:nvSpPr>
          <p:cNvPr id="11" name="object 11"/>
          <p:cNvSpPr/>
          <p:nvPr/>
        </p:nvSpPr>
        <p:spPr>
          <a:xfrm>
            <a:off x="967739" y="2004060"/>
            <a:ext cx="4243578" cy="67741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146454" y="2071496"/>
            <a:ext cx="38665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Chapter </a:t>
            </a:r>
            <a:r>
              <a:rPr sz="2400" dirty="0">
                <a:solidFill>
                  <a:srgbClr val="006666"/>
                </a:solidFill>
                <a:latin typeface="Arial Black"/>
                <a:cs typeface="Arial Black"/>
              </a:rPr>
              <a:t>9</a:t>
            </a:r>
            <a:r>
              <a:rPr sz="2400" spc="-55" dirty="0">
                <a:solidFill>
                  <a:srgbClr val="006666"/>
                </a:solidFill>
                <a:latin typeface="Arial Black"/>
                <a:cs typeface="Arial Black"/>
              </a:rPr>
              <a:t> </a:t>
            </a:r>
            <a:r>
              <a:rPr sz="2400" spc="-5" dirty="0">
                <a:solidFill>
                  <a:srgbClr val="006666"/>
                </a:solidFill>
                <a:latin typeface="Arial Black"/>
                <a:cs typeface="Arial Black"/>
              </a:rPr>
              <a:t>(Silberchatz)</a:t>
            </a:r>
            <a:endParaRPr sz="240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 y="253233"/>
            <a:ext cx="8074456" cy="855344"/>
          </a:xfrm>
          <a:prstGeom prst="rect">
            <a:avLst/>
          </a:prstGeom>
        </p:spPr>
        <p:txBody>
          <a:bodyPr vert="horz" wrap="square" lIns="0" tIns="236855" rIns="0" bIns="0" rtlCol="0">
            <a:spAutoFit/>
          </a:bodyPr>
          <a:lstStyle/>
          <a:p>
            <a:pPr marL="587375" marR="5080">
              <a:lnSpc>
                <a:spcPct val="72200"/>
              </a:lnSpc>
              <a:spcBef>
                <a:spcPts val="1030"/>
              </a:spcBef>
            </a:pPr>
            <a:r>
              <a:rPr sz="2800" spc="-5" dirty="0"/>
              <a:t>New page table format </a:t>
            </a:r>
            <a:r>
              <a:rPr sz="2000" dirty="0"/>
              <a:t>(the </a:t>
            </a:r>
            <a:r>
              <a:rPr sz="2000" spc="-5" dirty="0"/>
              <a:t>same idea can </a:t>
            </a:r>
            <a:r>
              <a:rPr sz="2000" dirty="0"/>
              <a:t>be </a:t>
            </a:r>
            <a:r>
              <a:rPr sz="2000" spc="-5" dirty="0"/>
              <a:t>applied </a:t>
            </a:r>
            <a:r>
              <a:rPr sz="2000" dirty="0"/>
              <a:t>to </a:t>
            </a:r>
            <a:r>
              <a:rPr sz="2000" spc="-5" dirty="0"/>
              <a:t>segment  tables)</a:t>
            </a:r>
            <a:endParaRPr sz="2000" dirty="0"/>
          </a:p>
        </p:txBody>
      </p:sp>
      <p:graphicFrame>
        <p:nvGraphicFramePr>
          <p:cNvPr id="7" name="object 7"/>
          <p:cNvGraphicFramePr>
            <a:graphicFrameLocks noGrp="1"/>
          </p:cNvGraphicFramePr>
          <p:nvPr>
            <p:extLst>
              <p:ext uri="{D42A27DB-BD31-4B8C-83A1-F6EECF244321}">
                <p14:modId xmlns:p14="http://schemas.microsoft.com/office/powerpoint/2010/main" val="3611655404"/>
              </p:ext>
            </p:extLst>
          </p:nvPr>
        </p:nvGraphicFramePr>
        <p:xfrm>
          <a:off x="3098292" y="1734311"/>
          <a:ext cx="2921508" cy="4594225"/>
        </p:xfrm>
        <a:graphic>
          <a:graphicData uri="http://schemas.openxmlformats.org/drawingml/2006/table">
            <a:tbl>
              <a:tblPr firstRow="1" bandRow="1">
                <a:tableStyleId>{2D5ABB26-0587-4C30-8999-92F81FD0307C}</a:tableStyleId>
              </a:tblPr>
              <a:tblGrid>
                <a:gridCol w="1866519">
                  <a:extLst>
                    <a:ext uri="{9D8B030D-6E8A-4147-A177-3AD203B41FA5}">
                      <a16:colId xmlns:a16="http://schemas.microsoft.com/office/drawing/2014/main" val="20000"/>
                    </a:ext>
                  </a:extLst>
                </a:gridCol>
                <a:gridCol w="1054989">
                  <a:extLst>
                    <a:ext uri="{9D8B030D-6E8A-4147-A177-3AD203B41FA5}">
                      <a16:colId xmlns:a16="http://schemas.microsoft.com/office/drawing/2014/main" val="20001"/>
                    </a:ext>
                  </a:extLst>
                </a:gridCol>
              </a:tblGrid>
              <a:tr h="762000">
                <a:tc>
                  <a:txBody>
                    <a:bodyPr/>
                    <a:lstStyle/>
                    <a:p>
                      <a:pPr marL="277495" algn="ctr">
                        <a:lnSpc>
                          <a:spcPct val="100000"/>
                        </a:lnSpc>
                        <a:spcBef>
                          <a:spcPts val="1495"/>
                        </a:spcBef>
                      </a:pPr>
                      <a:r>
                        <a:rPr sz="1800" b="1" spc="-5" dirty="0">
                          <a:solidFill>
                            <a:srgbClr val="009999"/>
                          </a:solidFill>
                          <a:latin typeface="Liberation Sans Narrow"/>
                          <a:cs typeface="Liberation Sans Narrow"/>
                        </a:rPr>
                        <a:t>Address </a:t>
                      </a:r>
                      <a:r>
                        <a:rPr sz="1800" b="1" dirty="0">
                          <a:solidFill>
                            <a:srgbClr val="009999"/>
                          </a:solidFill>
                          <a:latin typeface="Liberation Sans Narrow"/>
                          <a:cs typeface="Liberation Sans Narrow"/>
                        </a:rPr>
                        <a:t>of</a:t>
                      </a:r>
                      <a:r>
                        <a:rPr sz="1800" b="1" spc="-30" dirty="0">
                          <a:solidFill>
                            <a:srgbClr val="009999"/>
                          </a:solidFill>
                          <a:latin typeface="Liberation Sans Narrow"/>
                          <a:cs typeface="Liberation Sans Narrow"/>
                        </a:rPr>
                        <a:t> </a:t>
                      </a:r>
                      <a:r>
                        <a:rPr sz="1800" b="1" dirty="0">
                          <a:solidFill>
                            <a:srgbClr val="009999"/>
                          </a:solidFill>
                          <a:latin typeface="Liberation Sans Narrow"/>
                          <a:cs typeface="Liberation Sans Narrow"/>
                        </a:rPr>
                        <a:t>the</a:t>
                      </a:r>
                      <a:endParaRPr sz="1800">
                        <a:latin typeface="Liberation Sans Narrow"/>
                        <a:cs typeface="Liberation Sans Narrow"/>
                      </a:endParaRPr>
                    </a:p>
                    <a:p>
                      <a:pPr marL="276225" algn="ctr">
                        <a:lnSpc>
                          <a:spcPct val="100000"/>
                        </a:lnSpc>
                      </a:pPr>
                      <a:r>
                        <a:rPr sz="1800" b="1" spc="-5" dirty="0">
                          <a:solidFill>
                            <a:srgbClr val="009999"/>
                          </a:solidFill>
                          <a:latin typeface="Liberation Sans Narrow"/>
                          <a:cs typeface="Liberation Sans Narrow"/>
                        </a:rPr>
                        <a:t>page</a:t>
                      </a:r>
                      <a:endParaRPr sz="1800">
                        <a:latin typeface="Liberation Sans Narrow"/>
                        <a:cs typeface="Liberation Sans Narrow"/>
                      </a:endParaRPr>
                    </a:p>
                  </a:txBody>
                  <a:tcPr marL="0" marR="0" marT="18986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R="201295" algn="ctr">
                        <a:lnSpc>
                          <a:spcPct val="100000"/>
                        </a:lnSpc>
                        <a:spcBef>
                          <a:spcPts val="905"/>
                        </a:spcBef>
                      </a:pPr>
                      <a:r>
                        <a:rPr sz="1800" b="1" dirty="0">
                          <a:solidFill>
                            <a:srgbClr val="009999"/>
                          </a:solidFill>
                          <a:latin typeface="Liberation Sans Narrow"/>
                          <a:cs typeface="Liberation Sans Narrow"/>
                        </a:rPr>
                        <a:t>Bit</a:t>
                      </a:r>
                      <a:endParaRPr sz="1800" dirty="0">
                        <a:latin typeface="Liberation Sans Narrow"/>
                        <a:cs typeface="Liberation Sans Narrow"/>
                      </a:endParaRPr>
                    </a:p>
                    <a:p>
                      <a:pPr marR="199390" algn="ctr">
                        <a:lnSpc>
                          <a:spcPct val="100000"/>
                        </a:lnSpc>
                      </a:pPr>
                      <a:r>
                        <a:rPr sz="1800" b="1" spc="-5" dirty="0">
                          <a:solidFill>
                            <a:srgbClr val="009999"/>
                          </a:solidFill>
                          <a:latin typeface="Liberation Sans Narrow"/>
                          <a:cs typeface="Liberation Sans Narrow"/>
                        </a:rPr>
                        <a:t>present</a:t>
                      </a:r>
                      <a:endParaRPr sz="1800" dirty="0">
                        <a:latin typeface="Liberation Sans Narrow"/>
                        <a:cs typeface="Liberation Sans Narrow"/>
                      </a:endParaRPr>
                    </a:p>
                  </a:txBody>
                  <a:tcPr marL="0" marR="0" marT="114935"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0"/>
                  </a:ext>
                </a:extLst>
              </a:tr>
              <a:tr h="6858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1"/>
                  </a:ext>
                </a:extLst>
              </a:tr>
              <a:tr h="6858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2"/>
                  </a:ext>
                </a:extLst>
              </a:tr>
              <a:tr h="6858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3"/>
                  </a:ext>
                </a:extLst>
              </a:tr>
              <a:tr h="6858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4"/>
                  </a:ext>
                </a:extLst>
              </a:tr>
              <a:tr h="838200">
                <a:tc>
                  <a:txBody>
                    <a:bodyPr/>
                    <a:lstStyle/>
                    <a:p>
                      <a:pPr>
                        <a:lnSpc>
                          <a:spcPct val="100000"/>
                        </a:lnSpc>
                      </a:pPr>
                      <a:endParaRPr sz="19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a:lnSpc>
                          <a:spcPct val="100000"/>
                        </a:lnSpc>
                      </a:pPr>
                      <a:endParaRPr sz="1900" dirty="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5"/>
                  </a:ext>
                </a:extLst>
              </a:tr>
            </a:tbl>
          </a:graphicData>
        </a:graphic>
      </p:graphicFrame>
      <p:sp>
        <p:nvSpPr>
          <p:cNvPr id="8" name="object 8"/>
          <p:cNvSpPr/>
          <p:nvPr/>
        </p:nvSpPr>
        <p:spPr>
          <a:xfrm>
            <a:off x="5936615" y="2067935"/>
            <a:ext cx="553085" cy="133350"/>
          </a:xfrm>
          <a:custGeom>
            <a:avLst/>
            <a:gdLst/>
            <a:ahLst/>
            <a:cxnLst/>
            <a:rect l="l" t="t" r="r" b="b"/>
            <a:pathLst>
              <a:path w="553085" h="133350">
                <a:moveTo>
                  <a:pt x="109160" y="0"/>
                </a:moveTo>
                <a:lnTo>
                  <a:pt x="102108" y="2672"/>
                </a:lnTo>
                <a:lnTo>
                  <a:pt x="0" y="66426"/>
                </a:lnTo>
                <a:lnTo>
                  <a:pt x="102108" y="130180"/>
                </a:lnTo>
                <a:lnTo>
                  <a:pt x="109160" y="132853"/>
                </a:lnTo>
                <a:lnTo>
                  <a:pt x="116427" y="132609"/>
                </a:lnTo>
                <a:lnTo>
                  <a:pt x="123074" y="129627"/>
                </a:lnTo>
                <a:lnTo>
                  <a:pt x="128270" y="124084"/>
                </a:lnTo>
                <a:lnTo>
                  <a:pt x="130944" y="117032"/>
                </a:lnTo>
                <a:lnTo>
                  <a:pt x="130714" y="109765"/>
                </a:lnTo>
                <a:lnTo>
                  <a:pt x="127769" y="103118"/>
                </a:lnTo>
                <a:lnTo>
                  <a:pt x="122300" y="97922"/>
                </a:lnTo>
                <a:lnTo>
                  <a:pt x="102387" y="85476"/>
                </a:lnTo>
                <a:lnTo>
                  <a:pt x="35940" y="85476"/>
                </a:lnTo>
                <a:lnTo>
                  <a:pt x="35940" y="47376"/>
                </a:lnTo>
                <a:lnTo>
                  <a:pt x="102387" y="47376"/>
                </a:lnTo>
                <a:lnTo>
                  <a:pt x="122300" y="34930"/>
                </a:lnTo>
                <a:lnTo>
                  <a:pt x="127769" y="29735"/>
                </a:lnTo>
                <a:lnTo>
                  <a:pt x="130714" y="23088"/>
                </a:lnTo>
                <a:lnTo>
                  <a:pt x="130944" y="15821"/>
                </a:lnTo>
                <a:lnTo>
                  <a:pt x="128270" y="8768"/>
                </a:lnTo>
                <a:lnTo>
                  <a:pt x="123074" y="3226"/>
                </a:lnTo>
                <a:lnTo>
                  <a:pt x="116427" y="244"/>
                </a:lnTo>
                <a:lnTo>
                  <a:pt x="109160" y="0"/>
                </a:lnTo>
                <a:close/>
              </a:path>
              <a:path w="553085" h="133350">
                <a:moveTo>
                  <a:pt x="102387" y="47376"/>
                </a:moveTo>
                <a:lnTo>
                  <a:pt x="35940" y="47376"/>
                </a:lnTo>
                <a:lnTo>
                  <a:pt x="35940" y="85476"/>
                </a:lnTo>
                <a:lnTo>
                  <a:pt x="102387" y="85476"/>
                </a:lnTo>
                <a:lnTo>
                  <a:pt x="97713" y="82555"/>
                </a:lnTo>
                <a:lnTo>
                  <a:pt x="46100" y="82555"/>
                </a:lnTo>
                <a:lnTo>
                  <a:pt x="46100" y="50297"/>
                </a:lnTo>
                <a:lnTo>
                  <a:pt x="97713" y="50297"/>
                </a:lnTo>
                <a:lnTo>
                  <a:pt x="102387" y="47376"/>
                </a:lnTo>
                <a:close/>
              </a:path>
              <a:path w="553085" h="133350">
                <a:moveTo>
                  <a:pt x="552576" y="47376"/>
                </a:moveTo>
                <a:lnTo>
                  <a:pt x="102387" y="47376"/>
                </a:lnTo>
                <a:lnTo>
                  <a:pt x="71907" y="66426"/>
                </a:lnTo>
                <a:lnTo>
                  <a:pt x="102387" y="85476"/>
                </a:lnTo>
                <a:lnTo>
                  <a:pt x="552576" y="85476"/>
                </a:lnTo>
                <a:lnTo>
                  <a:pt x="552576" y="47376"/>
                </a:lnTo>
                <a:close/>
              </a:path>
              <a:path w="553085" h="133350">
                <a:moveTo>
                  <a:pt x="46100" y="50297"/>
                </a:moveTo>
                <a:lnTo>
                  <a:pt x="46100" y="82555"/>
                </a:lnTo>
                <a:lnTo>
                  <a:pt x="71907" y="66426"/>
                </a:lnTo>
                <a:lnTo>
                  <a:pt x="46100" y="50297"/>
                </a:lnTo>
                <a:close/>
              </a:path>
              <a:path w="553085" h="133350">
                <a:moveTo>
                  <a:pt x="71907" y="66426"/>
                </a:moveTo>
                <a:lnTo>
                  <a:pt x="46100" y="82555"/>
                </a:lnTo>
                <a:lnTo>
                  <a:pt x="97713" y="82555"/>
                </a:lnTo>
                <a:lnTo>
                  <a:pt x="71907" y="66426"/>
                </a:lnTo>
                <a:close/>
              </a:path>
              <a:path w="553085" h="133350">
                <a:moveTo>
                  <a:pt x="97713" y="50297"/>
                </a:moveTo>
                <a:lnTo>
                  <a:pt x="46100" y="50297"/>
                </a:lnTo>
                <a:lnTo>
                  <a:pt x="71907" y="66426"/>
                </a:lnTo>
                <a:lnTo>
                  <a:pt x="97713" y="50297"/>
                </a:lnTo>
                <a:close/>
              </a:path>
            </a:pathLst>
          </a:custGeom>
          <a:solidFill>
            <a:srgbClr val="009999"/>
          </a:solidFill>
        </p:spPr>
        <p:txBody>
          <a:bodyPr wrap="square" lIns="0" tIns="0" rIns="0" bIns="0" rtlCol="0"/>
          <a:lstStyle/>
          <a:p>
            <a:endParaRPr/>
          </a:p>
        </p:txBody>
      </p:sp>
      <p:sp>
        <p:nvSpPr>
          <p:cNvPr id="9" name="object 9"/>
          <p:cNvSpPr txBox="1"/>
          <p:nvPr/>
        </p:nvSpPr>
        <p:spPr>
          <a:xfrm>
            <a:off x="6501509" y="1600200"/>
            <a:ext cx="2642491" cy="1119474"/>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999"/>
                </a:solidFill>
                <a:latin typeface="Liberation Sans Narrow"/>
                <a:cs typeface="Liberation Sans Narrow"/>
              </a:rPr>
              <a:t>bit</a:t>
            </a:r>
            <a:r>
              <a:rPr sz="1800" b="1" spc="-15" dirty="0">
                <a:solidFill>
                  <a:srgbClr val="009999"/>
                </a:solidFill>
                <a:latin typeface="Liberation Sans Narrow"/>
                <a:cs typeface="Liberation Sans Narrow"/>
              </a:rPr>
              <a:t> </a:t>
            </a:r>
            <a:r>
              <a:rPr sz="1800" b="1" i="1" spc="-5" dirty="0">
                <a:solidFill>
                  <a:srgbClr val="009999"/>
                </a:solidFill>
                <a:latin typeface="Liberation Sans Narrow"/>
                <a:cs typeface="Liberation Sans Narrow"/>
              </a:rPr>
              <a:t>present</a:t>
            </a:r>
            <a:endParaRPr sz="1800" dirty="0">
              <a:latin typeface="Liberation Sans Narrow"/>
              <a:cs typeface="Liberation Sans Narrow"/>
            </a:endParaRPr>
          </a:p>
          <a:p>
            <a:pPr marL="12700">
              <a:lnSpc>
                <a:spcPts val="2150"/>
              </a:lnSpc>
            </a:pPr>
            <a:r>
              <a:rPr sz="1800" b="1" dirty="0">
                <a:solidFill>
                  <a:srgbClr val="009999"/>
                </a:solidFill>
                <a:latin typeface="Liberation Sans Narrow"/>
                <a:cs typeface="Liberation Sans Narrow"/>
              </a:rPr>
              <a:t>1 </a:t>
            </a:r>
            <a:r>
              <a:rPr sz="1800" b="1" spc="-5" dirty="0">
                <a:solidFill>
                  <a:srgbClr val="009999"/>
                </a:solidFill>
                <a:latin typeface="Liberation Sans Narrow"/>
                <a:cs typeface="Liberation Sans Narrow"/>
              </a:rPr>
              <a:t>if in main</a:t>
            </a:r>
            <a:r>
              <a:rPr sz="1800" b="1" spc="-10"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mem</a:t>
            </a:r>
            <a:r>
              <a:rPr lang="en-CA" sz="1800" b="1" spc="-5" dirty="0" err="1">
                <a:solidFill>
                  <a:srgbClr val="009999"/>
                </a:solidFill>
                <a:latin typeface="Liberation Sans Narrow"/>
                <a:cs typeface="Liberation Sans Narrow"/>
              </a:rPr>
              <a:t>ory</a:t>
            </a:r>
            <a:r>
              <a:rPr sz="1800" b="1" spc="-5" dirty="0">
                <a:solidFill>
                  <a:srgbClr val="009999"/>
                </a:solidFill>
                <a:latin typeface="Liberation Sans Narrow"/>
                <a:cs typeface="Liberation Sans Narrow"/>
              </a:rPr>
              <a:t>,</a:t>
            </a:r>
            <a:endParaRPr sz="1800" dirty="0">
              <a:latin typeface="Liberation Sans Narrow"/>
              <a:cs typeface="Liberation Sans Narrow"/>
            </a:endParaRPr>
          </a:p>
          <a:p>
            <a:pPr marL="12700">
              <a:lnSpc>
                <a:spcPts val="2150"/>
              </a:lnSpc>
            </a:pPr>
            <a:r>
              <a:rPr sz="1800" b="1" dirty="0">
                <a:solidFill>
                  <a:srgbClr val="009999"/>
                </a:solidFill>
                <a:latin typeface="Liberation Sans Narrow"/>
                <a:cs typeface="Liberation Sans Narrow"/>
              </a:rPr>
              <a:t>0 </a:t>
            </a:r>
            <a:r>
              <a:rPr sz="1800" b="1" spc="-5" dirty="0">
                <a:solidFill>
                  <a:srgbClr val="009999"/>
                </a:solidFill>
                <a:latin typeface="Liberation Sans Narrow"/>
                <a:cs typeface="Liberation Sans Narrow"/>
              </a:rPr>
              <a:t>if in second</a:t>
            </a:r>
            <a:r>
              <a:rPr lang="en-CA" sz="1800" b="1" spc="-5" dirty="0" err="1">
                <a:solidFill>
                  <a:srgbClr val="009999"/>
                </a:solidFill>
                <a:latin typeface="Liberation Sans Narrow"/>
                <a:cs typeface="Liberation Sans Narrow"/>
              </a:rPr>
              <a:t>ary</a:t>
            </a:r>
            <a:r>
              <a:rPr lang="en-CA" sz="1800" b="1" spc="-5"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memory</a:t>
            </a:r>
            <a:r>
              <a:rPr lang="en-CA" sz="1800" b="1" spc="-5" dirty="0">
                <a:solidFill>
                  <a:srgbClr val="009999"/>
                </a:solidFill>
                <a:latin typeface="Liberation Sans Narrow"/>
                <a:cs typeface="Liberation Sans Narrow"/>
              </a:rPr>
              <a:t> (or disk)</a:t>
            </a:r>
            <a:r>
              <a:rPr sz="1800" b="1" spc="-5" dirty="0">
                <a:solidFill>
                  <a:srgbClr val="009999"/>
                </a:solidFill>
                <a:latin typeface="Times New Roman"/>
                <a:cs typeface="Times New Roman"/>
              </a:rPr>
              <a:t>.</a:t>
            </a:r>
            <a:endParaRPr sz="1800" dirty="0">
              <a:latin typeface="Times New Roman"/>
              <a:cs typeface="Times New Roman"/>
            </a:endParaRPr>
          </a:p>
        </p:txBody>
      </p:sp>
      <p:sp>
        <p:nvSpPr>
          <p:cNvPr id="10" name="object 10"/>
          <p:cNvSpPr txBox="1"/>
          <p:nvPr/>
        </p:nvSpPr>
        <p:spPr>
          <a:xfrm>
            <a:off x="147015" y="1894078"/>
            <a:ext cx="2475230" cy="22288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Liberation Sans Narrow"/>
                <a:cs typeface="Liberation Sans Narrow"/>
              </a:rPr>
              <a:t>If the </a:t>
            </a:r>
            <a:r>
              <a:rPr sz="1800" b="1" dirty="0">
                <a:solidFill>
                  <a:srgbClr val="009999"/>
                </a:solidFill>
                <a:latin typeface="Liberation Sans Narrow"/>
                <a:cs typeface="Liberation Sans Narrow"/>
              </a:rPr>
              <a:t>page is </a:t>
            </a:r>
            <a:r>
              <a:rPr sz="1800" b="1" spc="-5" dirty="0">
                <a:solidFill>
                  <a:srgbClr val="009999"/>
                </a:solidFill>
                <a:latin typeface="Liberation Sans Narrow"/>
                <a:cs typeface="Liberation Sans Narrow"/>
              </a:rPr>
              <a:t>in main</a:t>
            </a:r>
            <a:r>
              <a:rPr sz="1800" b="1" spc="-40"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mem</a:t>
            </a:r>
            <a:r>
              <a:rPr lang="en-CA" sz="1800" b="1" spc="-5" dirty="0" err="1">
                <a:solidFill>
                  <a:srgbClr val="009999"/>
                </a:solidFill>
                <a:latin typeface="Liberation Sans Narrow"/>
                <a:cs typeface="Liberation Sans Narrow"/>
              </a:rPr>
              <a:t>ory</a:t>
            </a:r>
            <a:r>
              <a:rPr sz="1800" b="1" spc="-5" dirty="0">
                <a:solidFill>
                  <a:srgbClr val="009999"/>
                </a:solidFill>
                <a:latin typeface="Liberation Sans Narrow"/>
                <a:cs typeface="Liberation Sans Narrow"/>
              </a:rPr>
              <a:t>,</a:t>
            </a:r>
            <a:endParaRPr sz="1800" dirty="0">
              <a:latin typeface="Liberation Sans Narrow"/>
              <a:cs typeface="Liberation Sans Narrow"/>
            </a:endParaRPr>
          </a:p>
          <a:p>
            <a:pPr marL="12700">
              <a:lnSpc>
                <a:spcPct val="100000"/>
              </a:lnSpc>
            </a:pPr>
            <a:r>
              <a:rPr sz="1800" b="1" spc="-5" dirty="0">
                <a:solidFill>
                  <a:srgbClr val="009999"/>
                </a:solidFill>
                <a:latin typeface="Liberation Sans Narrow"/>
                <a:cs typeface="Liberation Sans Narrow"/>
              </a:rPr>
              <a:t>this is an </a:t>
            </a:r>
            <a:r>
              <a:rPr sz="1800" b="1" spc="-20" dirty="0" err="1">
                <a:solidFill>
                  <a:srgbClr val="009999"/>
                </a:solidFill>
                <a:latin typeface="Liberation Sans Narrow"/>
                <a:cs typeface="Liberation Sans Narrow"/>
              </a:rPr>
              <a:t>addr</a:t>
            </a:r>
            <a:r>
              <a:rPr lang="en-CA" sz="1800" b="1" spc="-20" dirty="0" err="1">
                <a:solidFill>
                  <a:srgbClr val="009999"/>
                </a:solidFill>
                <a:latin typeface="Liberation Sans Narrow"/>
                <a:cs typeface="Liberation Sans Narrow"/>
              </a:rPr>
              <a:t>ess</a:t>
            </a:r>
            <a:r>
              <a:rPr sz="1800" b="1" spc="-20" dirty="0">
                <a:solidFill>
                  <a:srgbClr val="009999"/>
                </a:solidFill>
                <a:latin typeface="Liberation Sans Narrow"/>
                <a:cs typeface="Liberation Sans Narrow"/>
              </a:rPr>
              <a:t> </a:t>
            </a:r>
            <a:r>
              <a:rPr sz="1800" b="1" dirty="0">
                <a:solidFill>
                  <a:srgbClr val="009999"/>
                </a:solidFill>
                <a:latin typeface="Liberation Sans Narrow"/>
                <a:cs typeface="Liberation Sans Narrow"/>
              </a:rPr>
              <a:t>of</a:t>
            </a:r>
            <a:r>
              <a:rPr sz="1800" b="1" spc="25"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page</a:t>
            </a:r>
            <a:endParaRPr sz="1800" dirty="0">
              <a:latin typeface="Liberation Sans Narrow"/>
              <a:cs typeface="Liberation Sans Narrow"/>
            </a:endParaRPr>
          </a:p>
          <a:p>
            <a:pPr marL="12700">
              <a:lnSpc>
                <a:spcPct val="100000"/>
              </a:lnSpc>
            </a:pPr>
            <a:r>
              <a:rPr sz="1800" b="1" spc="-5" dirty="0">
                <a:solidFill>
                  <a:srgbClr val="009999"/>
                </a:solidFill>
                <a:latin typeface="Liberation Sans Narrow"/>
                <a:cs typeface="Liberation Sans Narrow"/>
              </a:rPr>
              <a:t>in </a:t>
            </a:r>
            <a:r>
              <a:rPr sz="1800" b="1" spc="-10" dirty="0">
                <a:solidFill>
                  <a:srgbClr val="009999"/>
                </a:solidFill>
                <a:latin typeface="Liberation Sans Narrow"/>
                <a:cs typeface="Liberation Sans Narrow"/>
              </a:rPr>
              <a:t>Main</a:t>
            </a:r>
            <a:r>
              <a:rPr sz="1800" b="1"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mem</a:t>
            </a:r>
            <a:r>
              <a:rPr lang="en-CA" b="1" spc="-5" dirty="0" err="1">
                <a:solidFill>
                  <a:srgbClr val="009999"/>
                </a:solidFill>
                <a:latin typeface="Liberation Sans Narrow"/>
                <a:cs typeface="Liberation Sans Narrow"/>
              </a:rPr>
              <a:t>ory</a:t>
            </a:r>
            <a:endParaRPr sz="1800" dirty="0">
              <a:latin typeface="Liberation Sans Narrow"/>
              <a:cs typeface="Liberation Sans Narrow"/>
            </a:endParaRPr>
          </a:p>
          <a:p>
            <a:pPr marL="12700" marR="57785">
              <a:lnSpc>
                <a:spcPct val="100000"/>
              </a:lnSpc>
            </a:pPr>
            <a:r>
              <a:rPr sz="1800" b="1" spc="-5" dirty="0">
                <a:solidFill>
                  <a:srgbClr val="009999"/>
                </a:solidFill>
                <a:latin typeface="Liberation Sans Narrow"/>
                <a:cs typeface="Liberation Sans Narrow"/>
              </a:rPr>
              <a:t>otherwise it is </a:t>
            </a:r>
            <a:r>
              <a:rPr sz="1800" b="1" dirty="0">
                <a:solidFill>
                  <a:srgbClr val="009999"/>
                </a:solidFill>
                <a:latin typeface="Liberation Sans Narrow"/>
                <a:cs typeface="Liberation Sans Narrow"/>
              </a:rPr>
              <a:t>a </a:t>
            </a:r>
            <a:r>
              <a:rPr sz="1800" b="1" spc="-5" dirty="0">
                <a:solidFill>
                  <a:srgbClr val="009999"/>
                </a:solidFill>
                <a:latin typeface="Liberation Sans Narrow"/>
                <a:cs typeface="Liberation Sans Narrow"/>
              </a:rPr>
              <a:t>secondary memory</a:t>
            </a:r>
            <a:r>
              <a:rPr sz="1800" b="1" spc="25" dirty="0">
                <a:solidFill>
                  <a:srgbClr val="009999"/>
                </a:solidFill>
                <a:latin typeface="Liberation Sans Narrow"/>
                <a:cs typeface="Liberation Sans Narrow"/>
              </a:rPr>
              <a:t> </a:t>
            </a:r>
            <a:r>
              <a:rPr sz="1800" b="1" spc="-5" dirty="0">
                <a:solidFill>
                  <a:srgbClr val="009999"/>
                </a:solidFill>
                <a:latin typeface="Liberation Sans Narrow"/>
                <a:cs typeface="Liberation Sans Narrow"/>
              </a:rPr>
              <a:t>address</a:t>
            </a:r>
            <a:endParaRPr sz="1800" dirty="0">
              <a:latin typeface="Liberation Sans Narrow"/>
              <a:cs typeface="Liberation Sans Narrow"/>
            </a:endParaRPr>
          </a:p>
        </p:txBody>
      </p:sp>
      <p:sp>
        <p:nvSpPr>
          <p:cNvPr id="11" name="object 11"/>
          <p:cNvSpPr/>
          <p:nvPr/>
        </p:nvSpPr>
        <p:spPr>
          <a:xfrm>
            <a:off x="2641092" y="2144135"/>
            <a:ext cx="400685" cy="133350"/>
          </a:xfrm>
          <a:custGeom>
            <a:avLst/>
            <a:gdLst/>
            <a:ahLst/>
            <a:cxnLst/>
            <a:rect l="l" t="t" r="r" b="b"/>
            <a:pathLst>
              <a:path w="400685" h="133350">
                <a:moveTo>
                  <a:pt x="328269" y="66426"/>
                </a:moveTo>
                <a:lnTo>
                  <a:pt x="277875" y="97922"/>
                </a:lnTo>
                <a:lnTo>
                  <a:pt x="272407" y="103118"/>
                </a:lnTo>
                <a:lnTo>
                  <a:pt x="269462" y="109765"/>
                </a:lnTo>
                <a:lnTo>
                  <a:pt x="269232" y="117032"/>
                </a:lnTo>
                <a:lnTo>
                  <a:pt x="271906" y="124084"/>
                </a:lnTo>
                <a:lnTo>
                  <a:pt x="277102" y="129627"/>
                </a:lnTo>
                <a:lnTo>
                  <a:pt x="283749" y="132609"/>
                </a:lnTo>
                <a:lnTo>
                  <a:pt x="291016" y="132853"/>
                </a:lnTo>
                <a:lnTo>
                  <a:pt x="298069" y="130180"/>
                </a:lnTo>
                <a:lnTo>
                  <a:pt x="369666" y="85476"/>
                </a:lnTo>
                <a:lnTo>
                  <a:pt x="364235" y="85476"/>
                </a:lnTo>
                <a:lnTo>
                  <a:pt x="364235" y="82555"/>
                </a:lnTo>
                <a:lnTo>
                  <a:pt x="354075" y="82555"/>
                </a:lnTo>
                <a:lnTo>
                  <a:pt x="328269" y="66426"/>
                </a:lnTo>
                <a:close/>
              </a:path>
              <a:path w="400685" h="133350">
                <a:moveTo>
                  <a:pt x="297789" y="47376"/>
                </a:moveTo>
                <a:lnTo>
                  <a:pt x="0" y="47376"/>
                </a:lnTo>
                <a:lnTo>
                  <a:pt x="0" y="85476"/>
                </a:lnTo>
                <a:lnTo>
                  <a:pt x="297789" y="85476"/>
                </a:lnTo>
                <a:lnTo>
                  <a:pt x="328269" y="66426"/>
                </a:lnTo>
                <a:lnTo>
                  <a:pt x="297789" y="47376"/>
                </a:lnTo>
                <a:close/>
              </a:path>
              <a:path w="400685" h="133350">
                <a:moveTo>
                  <a:pt x="369666" y="47376"/>
                </a:moveTo>
                <a:lnTo>
                  <a:pt x="364235" y="47376"/>
                </a:lnTo>
                <a:lnTo>
                  <a:pt x="364235" y="85476"/>
                </a:lnTo>
                <a:lnTo>
                  <a:pt x="369666" y="85476"/>
                </a:lnTo>
                <a:lnTo>
                  <a:pt x="400176" y="66426"/>
                </a:lnTo>
                <a:lnTo>
                  <a:pt x="369666" y="47376"/>
                </a:lnTo>
                <a:close/>
              </a:path>
              <a:path w="400685" h="133350">
                <a:moveTo>
                  <a:pt x="354075" y="50297"/>
                </a:moveTo>
                <a:lnTo>
                  <a:pt x="328269" y="66426"/>
                </a:lnTo>
                <a:lnTo>
                  <a:pt x="354075" y="82555"/>
                </a:lnTo>
                <a:lnTo>
                  <a:pt x="354075" y="50297"/>
                </a:lnTo>
                <a:close/>
              </a:path>
              <a:path w="400685" h="133350">
                <a:moveTo>
                  <a:pt x="364235" y="50297"/>
                </a:moveTo>
                <a:lnTo>
                  <a:pt x="354075" y="50297"/>
                </a:lnTo>
                <a:lnTo>
                  <a:pt x="354075" y="82555"/>
                </a:lnTo>
                <a:lnTo>
                  <a:pt x="364235" y="82555"/>
                </a:lnTo>
                <a:lnTo>
                  <a:pt x="364235" y="50297"/>
                </a:lnTo>
                <a:close/>
              </a:path>
              <a:path w="400685" h="133350">
                <a:moveTo>
                  <a:pt x="291016" y="0"/>
                </a:moveTo>
                <a:lnTo>
                  <a:pt x="283749" y="244"/>
                </a:lnTo>
                <a:lnTo>
                  <a:pt x="277102" y="3226"/>
                </a:lnTo>
                <a:lnTo>
                  <a:pt x="271906" y="8768"/>
                </a:lnTo>
                <a:lnTo>
                  <a:pt x="269232" y="15821"/>
                </a:lnTo>
                <a:lnTo>
                  <a:pt x="269462" y="23088"/>
                </a:lnTo>
                <a:lnTo>
                  <a:pt x="272407" y="29735"/>
                </a:lnTo>
                <a:lnTo>
                  <a:pt x="277875" y="34930"/>
                </a:lnTo>
                <a:lnTo>
                  <a:pt x="328269" y="66426"/>
                </a:lnTo>
                <a:lnTo>
                  <a:pt x="354075" y="50297"/>
                </a:lnTo>
                <a:lnTo>
                  <a:pt x="364235" y="50297"/>
                </a:lnTo>
                <a:lnTo>
                  <a:pt x="364235" y="47376"/>
                </a:lnTo>
                <a:lnTo>
                  <a:pt x="369666" y="47376"/>
                </a:lnTo>
                <a:lnTo>
                  <a:pt x="298069" y="2672"/>
                </a:lnTo>
                <a:lnTo>
                  <a:pt x="291016" y="0"/>
                </a:lnTo>
                <a:close/>
              </a:path>
            </a:pathLst>
          </a:custGeom>
          <a:solidFill>
            <a:srgbClr val="009999"/>
          </a:solidFill>
        </p:spPr>
        <p:txBody>
          <a:bodyPr wrap="square" lIns="0" tIns="0" rIns="0" bIns="0" rtlCol="0"/>
          <a:lstStyle/>
          <a:p>
            <a:endParaRPr/>
          </a:p>
        </p:txBody>
      </p:sp>
      <p:sp>
        <p:nvSpPr>
          <p:cNvPr id="12" name="object 12"/>
          <p:cNvSpPr txBox="1"/>
          <p:nvPr/>
        </p:nvSpPr>
        <p:spPr>
          <a:xfrm>
            <a:off x="1050503" y="6338562"/>
            <a:ext cx="5496256"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6699"/>
                </a:solidFill>
                <a:latin typeface="Liberation Sans Narrow"/>
                <a:cs typeface="Liberation Sans Narrow"/>
              </a:rPr>
              <a:t>At the </a:t>
            </a:r>
            <a:r>
              <a:rPr sz="2400" spc="-5" dirty="0">
                <a:solidFill>
                  <a:srgbClr val="336699"/>
                </a:solidFill>
                <a:latin typeface="Liberation Sans Narrow"/>
                <a:cs typeface="Liberation Sans Narrow"/>
              </a:rPr>
              <a:t>start, bit present </a:t>
            </a:r>
            <a:r>
              <a:rPr sz="2400" dirty="0">
                <a:solidFill>
                  <a:srgbClr val="336699"/>
                </a:solidFill>
                <a:latin typeface="Liberation Sans Narrow"/>
                <a:cs typeface="Liberation Sans Narrow"/>
              </a:rPr>
              <a:t>= 0 </a:t>
            </a:r>
            <a:r>
              <a:rPr sz="2400" spc="-5" dirty="0">
                <a:solidFill>
                  <a:srgbClr val="336699"/>
                </a:solidFill>
                <a:latin typeface="Liberation Sans Narrow"/>
                <a:cs typeface="Liberation Sans Narrow"/>
              </a:rPr>
              <a:t>for all</a:t>
            </a:r>
            <a:r>
              <a:rPr sz="2400" spc="40" dirty="0">
                <a:solidFill>
                  <a:srgbClr val="336699"/>
                </a:solidFill>
                <a:latin typeface="Liberation Sans Narrow"/>
                <a:cs typeface="Liberation Sans Narrow"/>
              </a:rPr>
              <a:t> </a:t>
            </a:r>
            <a:r>
              <a:rPr sz="2400" spc="-10" dirty="0">
                <a:solidFill>
                  <a:srgbClr val="336699"/>
                </a:solidFill>
                <a:latin typeface="Liberation Sans Narrow"/>
                <a:cs typeface="Liberation Sans Narrow"/>
              </a:rPr>
              <a:t>pages</a:t>
            </a:r>
            <a:endParaRPr sz="2400" dirty="0">
              <a:latin typeface="Liberation Sans Narrow"/>
              <a:cs typeface="Liberation Sans Narrow"/>
            </a:endParaRPr>
          </a:p>
        </p:txBody>
      </p:sp>
      <p:sp>
        <p:nvSpPr>
          <p:cNvPr id="13" name="object 13"/>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4" name="object 14"/>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10</a:t>
            </a:fld>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3624" y="116840"/>
            <a:ext cx="7084975" cy="635000"/>
          </a:xfrm>
          <a:prstGeom prst="rect">
            <a:avLst/>
          </a:prstGeom>
        </p:spPr>
        <p:txBody>
          <a:bodyPr vert="horz" wrap="square" lIns="0" tIns="12065" rIns="0" bIns="0" rtlCol="0">
            <a:spAutoFit/>
          </a:bodyPr>
          <a:lstStyle/>
          <a:p>
            <a:pPr marL="12700">
              <a:lnSpc>
                <a:spcPct val="100000"/>
              </a:lnSpc>
              <a:spcBef>
                <a:spcPts val="95"/>
              </a:spcBef>
            </a:pPr>
            <a:r>
              <a:rPr sz="4000" b="0" spc="-5" dirty="0">
                <a:solidFill>
                  <a:srgbClr val="003366"/>
                </a:solidFill>
                <a:latin typeface="Liberation Sans Narrow"/>
                <a:cs typeface="Liberation Sans Narrow"/>
              </a:rPr>
              <a:t>Advantages </a:t>
            </a:r>
            <a:r>
              <a:rPr sz="4000" b="0" dirty="0">
                <a:solidFill>
                  <a:srgbClr val="003366"/>
                </a:solidFill>
                <a:latin typeface="Liberation Sans Narrow"/>
                <a:cs typeface="Liberation Sans Narrow"/>
              </a:rPr>
              <a:t>of </a:t>
            </a:r>
            <a:r>
              <a:rPr sz="4000" b="0" spc="-5" dirty="0">
                <a:solidFill>
                  <a:srgbClr val="003366"/>
                </a:solidFill>
                <a:latin typeface="Liberation Sans Narrow"/>
                <a:cs typeface="Liberation Sans Narrow"/>
              </a:rPr>
              <a:t>Partial</a:t>
            </a:r>
            <a:r>
              <a:rPr sz="4000" b="0" spc="-15" dirty="0">
                <a:solidFill>
                  <a:srgbClr val="003366"/>
                </a:solidFill>
                <a:latin typeface="Liberation Sans Narrow"/>
                <a:cs typeface="Liberation Sans Narrow"/>
              </a:rPr>
              <a:t> </a:t>
            </a:r>
            <a:r>
              <a:rPr sz="4000" b="0" spc="-10" dirty="0">
                <a:solidFill>
                  <a:srgbClr val="003366"/>
                </a:solidFill>
                <a:latin typeface="Liberation Sans Narrow"/>
                <a:cs typeface="Liberation Sans Narrow"/>
              </a:rPr>
              <a:t>Loading</a:t>
            </a:r>
            <a:endParaRPr sz="4000" dirty="0">
              <a:latin typeface="Liberation Sans Narrow"/>
              <a:cs typeface="Liberation Sans Narro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
        <p:nvSpPr>
          <p:cNvPr id="4" name="object 4"/>
          <p:cNvSpPr txBox="1"/>
          <p:nvPr/>
        </p:nvSpPr>
        <p:spPr>
          <a:xfrm>
            <a:off x="1068425" y="1029133"/>
            <a:ext cx="7671434" cy="5648982"/>
          </a:xfrm>
          <a:prstGeom prst="rect">
            <a:avLst/>
          </a:prstGeom>
        </p:spPr>
        <p:txBody>
          <a:bodyPr vert="horz" wrap="square" lIns="0" tIns="74930" rIns="0" bIns="0" rtlCol="0">
            <a:spAutoFit/>
          </a:bodyPr>
          <a:lstStyle/>
          <a:p>
            <a:pPr marL="355600" indent="-343535">
              <a:lnSpc>
                <a:spcPct val="100000"/>
              </a:lnSpc>
              <a:spcBef>
                <a:spcPts val="590"/>
              </a:spcBef>
              <a:buClr>
                <a:srgbClr val="006666"/>
              </a:buClr>
              <a:buFont typeface="Wingdings"/>
              <a:buChar char=""/>
              <a:tabLst>
                <a:tab pos="355600" algn="l"/>
                <a:tab pos="356235" algn="l"/>
              </a:tabLst>
            </a:pPr>
            <a:r>
              <a:rPr sz="2000" b="1" dirty="0">
                <a:solidFill>
                  <a:srgbClr val="003300"/>
                </a:solidFill>
                <a:latin typeface="Arial"/>
                <a:cs typeface="Arial"/>
              </a:rPr>
              <a:t>More processes can be maintained in memory for</a:t>
            </a:r>
            <a:r>
              <a:rPr sz="2000" b="1" spc="-160" dirty="0">
                <a:solidFill>
                  <a:srgbClr val="003300"/>
                </a:solidFill>
                <a:latin typeface="Arial"/>
                <a:cs typeface="Arial"/>
              </a:rPr>
              <a:t> </a:t>
            </a:r>
            <a:r>
              <a:rPr sz="2000" b="1" dirty="0">
                <a:solidFill>
                  <a:srgbClr val="003300"/>
                </a:solidFill>
                <a:latin typeface="Arial"/>
                <a:cs typeface="Arial"/>
              </a:rPr>
              <a:t>execution</a:t>
            </a:r>
            <a:endParaRPr sz="2000" dirty="0">
              <a:latin typeface="Arial"/>
              <a:cs typeface="Arial"/>
            </a:endParaRPr>
          </a:p>
          <a:p>
            <a:pPr marL="756285" lvl="1" indent="-287020">
              <a:lnSpc>
                <a:spcPct val="100000"/>
              </a:lnSpc>
              <a:spcBef>
                <a:spcPts val="459"/>
              </a:spcBef>
              <a:buClr>
                <a:srgbClr val="336699"/>
              </a:buClr>
              <a:buSzPct val="73684"/>
              <a:buFont typeface="Wingdings"/>
              <a:buChar char=""/>
              <a:tabLst>
                <a:tab pos="756285" algn="l"/>
                <a:tab pos="756920" algn="l"/>
              </a:tabLst>
            </a:pPr>
            <a:r>
              <a:rPr sz="1900" b="1" spc="-5" dirty="0">
                <a:solidFill>
                  <a:srgbClr val="003366"/>
                </a:solidFill>
                <a:latin typeface="Arial"/>
                <a:cs typeface="Arial"/>
              </a:rPr>
              <a:t>Only a few pieces are loaded for each</a:t>
            </a:r>
            <a:r>
              <a:rPr sz="1900" b="1" spc="85" dirty="0">
                <a:solidFill>
                  <a:srgbClr val="003366"/>
                </a:solidFill>
                <a:latin typeface="Arial"/>
                <a:cs typeface="Arial"/>
              </a:rPr>
              <a:t> </a:t>
            </a:r>
            <a:r>
              <a:rPr sz="1900" b="1" spc="-5" dirty="0">
                <a:solidFill>
                  <a:srgbClr val="003366"/>
                </a:solidFill>
                <a:latin typeface="Arial"/>
                <a:cs typeface="Arial"/>
              </a:rPr>
              <a:t>process.</a:t>
            </a:r>
            <a:endParaRPr sz="1900" dirty="0">
              <a:latin typeface="Arial"/>
              <a:cs typeface="Arial"/>
            </a:endParaRPr>
          </a:p>
          <a:p>
            <a:pPr marL="756285" marR="571500" lvl="1" indent="-287020">
              <a:lnSpc>
                <a:spcPct val="100000"/>
              </a:lnSpc>
              <a:spcBef>
                <a:spcPts val="459"/>
              </a:spcBef>
              <a:buClr>
                <a:srgbClr val="336699"/>
              </a:buClr>
              <a:buSzPct val="73684"/>
              <a:buFont typeface="Wingdings"/>
              <a:buChar char=""/>
              <a:tabLst>
                <a:tab pos="756285" algn="l"/>
                <a:tab pos="756920" algn="l"/>
              </a:tabLst>
            </a:pPr>
            <a:r>
              <a:rPr sz="1900" b="1" spc="-5" dirty="0">
                <a:solidFill>
                  <a:srgbClr val="003366"/>
                </a:solidFill>
                <a:latin typeface="Arial"/>
                <a:cs typeface="Arial"/>
              </a:rPr>
              <a:t>The user can be </a:t>
            </a:r>
            <a:r>
              <a:rPr sz="1900" b="1" spc="-30" dirty="0">
                <a:solidFill>
                  <a:srgbClr val="003366"/>
                </a:solidFill>
                <a:latin typeface="Arial"/>
                <a:cs typeface="Arial"/>
              </a:rPr>
              <a:t>happy, </a:t>
            </a:r>
            <a:r>
              <a:rPr sz="1900" b="1" spc="-5" dirty="0">
                <a:solidFill>
                  <a:srgbClr val="003366"/>
                </a:solidFill>
                <a:latin typeface="Arial"/>
                <a:cs typeface="Arial"/>
              </a:rPr>
              <a:t>since he/she can execute many  processes and reference large </a:t>
            </a:r>
            <a:r>
              <a:rPr sz="1900" b="1" dirty="0">
                <a:solidFill>
                  <a:srgbClr val="003366"/>
                </a:solidFill>
                <a:latin typeface="Arial"/>
                <a:cs typeface="Arial"/>
              </a:rPr>
              <a:t>data </a:t>
            </a:r>
            <a:r>
              <a:rPr sz="1900" b="1" spc="-5" dirty="0">
                <a:solidFill>
                  <a:srgbClr val="003366"/>
                </a:solidFill>
                <a:latin typeface="Arial"/>
                <a:cs typeface="Arial"/>
              </a:rPr>
              <a:t>structures </a:t>
            </a:r>
            <a:r>
              <a:rPr sz="1900" b="1" spc="5" dirty="0">
                <a:solidFill>
                  <a:srgbClr val="003366"/>
                </a:solidFill>
                <a:latin typeface="Arial"/>
                <a:cs typeface="Arial"/>
              </a:rPr>
              <a:t>without  </a:t>
            </a:r>
            <a:r>
              <a:rPr sz="1900" b="1" spc="-5" dirty="0">
                <a:solidFill>
                  <a:srgbClr val="003366"/>
                </a:solidFill>
                <a:latin typeface="Arial"/>
                <a:cs typeface="Arial"/>
              </a:rPr>
              <a:t>worrying about filling main</a:t>
            </a:r>
            <a:r>
              <a:rPr sz="1900" b="1" spc="10" dirty="0">
                <a:solidFill>
                  <a:srgbClr val="003366"/>
                </a:solidFill>
                <a:latin typeface="Arial"/>
                <a:cs typeface="Arial"/>
              </a:rPr>
              <a:t> </a:t>
            </a:r>
            <a:r>
              <a:rPr sz="1900" b="1" spc="-30" dirty="0">
                <a:solidFill>
                  <a:srgbClr val="003366"/>
                </a:solidFill>
                <a:latin typeface="Arial"/>
                <a:cs typeface="Arial"/>
              </a:rPr>
              <a:t>memory.</a:t>
            </a:r>
            <a:endParaRPr sz="1900" dirty="0">
              <a:latin typeface="Arial"/>
              <a:cs typeface="Arial"/>
            </a:endParaRPr>
          </a:p>
          <a:p>
            <a:pPr marL="756285" marR="5080" lvl="1" indent="-287020">
              <a:lnSpc>
                <a:spcPct val="100000"/>
              </a:lnSpc>
              <a:spcBef>
                <a:spcPts val="455"/>
              </a:spcBef>
              <a:buClr>
                <a:srgbClr val="336699"/>
              </a:buClr>
              <a:buSzPct val="73684"/>
              <a:buFont typeface="Wingdings"/>
              <a:buChar char=""/>
              <a:tabLst>
                <a:tab pos="756285" algn="l"/>
                <a:tab pos="756920" algn="l"/>
              </a:tabLst>
            </a:pPr>
            <a:r>
              <a:rPr sz="1900" b="1" spc="-10" dirty="0">
                <a:solidFill>
                  <a:srgbClr val="003366"/>
                </a:solidFill>
                <a:latin typeface="Arial"/>
                <a:cs typeface="Arial"/>
              </a:rPr>
              <a:t>With </a:t>
            </a:r>
            <a:r>
              <a:rPr sz="1900" b="1" spc="-5" dirty="0">
                <a:solidFill>
                  <a:srgbClr val="003366"/>
                </a:solidFill>
                <a:latin typeface="Arial"/>
                <a:cs typeface="Arial"/>
              </a:rPr>
              <a:t>many processes in </a:t>
            </a:r>
            <a:r>
              <a:rPr sz="1900" b="1" spc="-30" dirty="0">
                <a:solidFill>
                  <a:srgbClr val="003366"/>
                </a:solidFill>
                <a:latin typeface="Arial"/>
                <a:cs typeface="Arial"/>
              </a:rPr>
              <a:t>memory, </a:t>
            </a:r>
            <a:r>
              <a:rPr sz="1900" b="1" spc="-5" dirty="0">
                <a:solidFill>
                  <a:srgbClr val="003366"/>
                </a:solidFill>
                <a:latin typeface="Arial"/>
                <a:cs typeface="Arial"/>
              </a:rPr>
              <a:t>more probable </a:t>
            </a:r>
            <a:r>
              <a:rPr sz="1900" b="1" dirty="0">
                <a:solidFill>
                  <a:srgbClr val="003366"/>
                </a:solidFill>
                <a:latin typeface="Arial"/>
                <a:cs typeface="Arial"/>
              </a:rPr>
              <a:t>to </a:t>
            </a:r>
            <a:r>
              <a:rPr sz="1900" b="1" spc="-15" dirty="0">
                <a:solidFill>
                  <a:srgbClr val="003366"/>
                </a:solidFill>
                <a:latin typeface="Arial"/>
                <a:cs typeface="Arial"/>
              </a:rPr>
              <a:t>have </a:t>
            </a:r>
            <a:r>
              <a:rPr sz="1900" b="1" spc="-5" dirty="0">
                <a:solidFill>
                  <a:srgbClr val="003366"/>
                </a:solidFill>
                <a:latin typeface="Arial"/>
                <a:cs typeface="Arial"/>
              </a:rPr>
              <a:t>a  process in the ready state, </a:t>
            </a:r>
            <a:r>
              <a:rPr sz="1900" b="1" spc="5" dirty="0">
                <a:solidFill>
                  <a:srgbClr val="003366"/>
                </a:solidFill>
                <a:latin typeface="Arial"/>
                <a:cs typeface="Arial"/>
              </a:rPr>
              <a:t>which </a:t>
            </a:r>
            <a:r>
              <a:rPr sz="1900" b="1" spc="-5" dirty="0">
                <a:solidFill>
                  <a:srgbClr val="003366"/>
                </a:solidFill>
                <a:latin typeface="Arial"/>
                <a:cs typeface="Arial"/>
              </a:rPr>
              <a:t>increases utilization of the  CPU.</a:t>
            </a:r>
            <a:endParaRPr sz="1900" dirty="0">
              <a:latin typeface="Arial"/>
              <a:cs typeface="Arial"/>
            </a:endParaRPr>
          </a:p>
          <a:p>
            <a:pPr marL="355600" marR="17018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Many pages or segments rarely used need not be loaded</a:t>
            </a:r>
            <a:r>
              <a:rPr sz="2000" b="1" spc="-170" dirty="0">
                <a:solidFill>
                  <a:srgbClr val="003300"/>
                </a:solidFill>
                <a:latin typeface="Arial"/>
                <a:cs typeface="Arial"/>
              </a:rPr>
              <a:t> </a:t>
            </a:r>
            <a:r>
              <a:rPr sz="2000" b="1" dirty="0">
                <a:solidFill>
                  <a:srgbClr val="003300"/>
                </a:solidFill>
                <a:latin typeface="Arial"/>
                <a:cs typeface="Arial"/>
              </a:rPr>
              <a:t>at  all into</a:t>
            </a:r>
            <a:r>
              <a:rPr sz="2000" b="1" spc="-50" dirty="0">
                <a:solidFill>
                  <a:srgbClr val="003300"/>
                </a:solidFill>
                <a:latin typeface="Arial"/>
                <a:cs typeface="Arial"/>
              </a:rPr>
              <a:t> </a:t>
            </a:r>
            <a:r>
              <a:rPr sz="2000" b="1" spc="-25" dirty="0">
                <a:solidFill>
                  <a:srgbClr val="003300"/>
                </a:solidFill>
                <a:latin typeface="Arial"/>
                <a:cs typeface="Arial"/>
              </a:rPr>
              <a:t>memory.</a:t>
            </a:r>
            <a:endParaRPr sz="2000" dirty="0">
              <a:latin typeface="Arial"/>
              <a:cs typeface="Arial"/>
            </a:endParaRPr>
          </a:p>
          <a:p>
            <a:pPr marL="355600" marR="90805" indent="-343535">
              <a:lnSpc>
                <a:spcPct val="100000"/>
              </a:lnSpc>
              <a:spcBef>
                <a:spcPts val="480"/>
              </a:spcBef>
              <a:buClr>
                <a:srgbClr val="006666"/>
              </a:buClr>
              <a:buFont typeface="Wingdings"/>
              <a:buChar char=""/>
              <a:tabLst>
                <a:tab pos="355600" algn="l"/>
                <a:tab pos="356235" algn="l"/>
              </a:tabLst>
            </a:pPr>
            <a:r>
              <a:rPr sz="2000" b="1" dirty="0">
                <a:solidFill>
                  <a:srgbClr val="FF9966"/>
                </a:solidFill>
                <a:latin typeface="Arial"/>
                <a:cs typeface="Arial"/>
              </a:rPr>
              <a:t>It is </a:t>
            </a:r>
            <a:r>
              <a:rPr sz="2000" b="1" spc="-5" dirty="0">
                <a:solidFill>
                  <a:srgbClr val="FF9966"/>
                </a:solidFill>
                <a:latin typeface="Arial"/>
                <a:cs typeface="Arial"/>
              </a:rPr>
              <a:t>now </a:t>
            </a:r>
            <a:r>
              <a:rPr sz="2000" b="1" dirty="0">
                <a:solidFill>
                  <a:srgbClr val="FF9966"/>
                </a:solidFill>
                <a:latin typeface="Arial"/>
                <a:cs typeface="Arial"/>
              </a:rPr>
              <a:t>possible to execute a set of processes </a:t>
            </a:r>
            <a:r>
              <a:rPr sz="2000" b="1" spc="-5" dirty="0">
                <a:solidFill>
                  <a:srgbClr val="FF9966"/>
                </a:solidFill>
                <a:latin typeface="Arial"/>
                <a:cs typeface="Arial"/>
              </a:rPr>
              <a:t>even </a:t>
            </a:r>
            <a:r>
              <a:rPr sz="2000" b="1" dirty="0">
                <a:solidFill>
                  <a:srgbClr val="FF9966"/>
                </a:solidFill>
                <a:latin typeface="Arial"/>
                <a:cs typeface="Arial"/>
              </a:rPr>
              <a:t>if</a:t>
            </a:r>
            <a:r>
              <a:rPr sz="2000" b="1" spc="-185" dirty="0">
                <a:solidFill>
                  <a:srgbClr val="FF9966"/>
                </a:solidFill>
                <a:latin typeface="Arial"/>
                <a:cs typeface="Arial"/>
              </a:rPr>
              <a:t> </a:t>
            </a:r>
            <a:r>
              <a:rPr sz="2000" b="1" dirty="0">
                <a:solidFill>
                  <a:srgbClr val="FF9966"/>
                </a:solidFill>
                <a:latin typeface="Arial"/>
                <a:cs typeface="Arial"/>
              </a:rPr>
              <a:t>their  sizes exceed the </a:t>
            </a:r>
            <a:r>
              <a:rPr sz="2000" b="1" spc="-5" dirty="0">
                <a:solidFill>
                  <a:srgbClr val="FF9966"/>
                </a:solidFill>
                <a:latin typeface="Arial"/>
                <a:cs typeface="Arial"/>
              </a:rPr>
              <a:t>main</a:t>
            </a:r>
            <a:r>
              <a:rPr sz="2000" b="1" spc="-70" dirty="0">
                <a:solidFill>
                  <a:srgbClr val="FF9966"/>
                </a:solidFill>
                <a:latin typeface="Arial"/>
                <a:cs typeface="Arial"/>
              </a:rPr>
              <a:t> </a:t>
            </a:r>
            <a:r>
              <a:rPr sz="2000" b="1" spc="-5" dirty="0">
                <a:solidFill>
                  <a:srgbClr val="FF9966"/>
                </a:solidFill>
                <a:latin typeface="Arial"/>
                <a:cs typeface="Arial"/>
              </a:rPr>
              <a:t>memory</a:t>
            </a:r>
            <a:endParaRPr sz="2000" dirty="0">
              <a:latin typeface="Arial"/>
              <a:cs typeface="Arial"/>
            </a:endParaRPr>
          </a:p>
          <a:p>
            <a:pPr marL="756285" marR="521970"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It is possible to use </a:t>
            </a:r>
            <a:r>
              <a:rPr sz="2000" b="1" spc="-5" dirty="0">
                <a:solidFill>
                  <a:srgbClr val="003366"/>
                </a:solidFill>
                <a:latin typeface="Arial"/>
                <a:cs typeface="Arial"/>
              </a:rPr>
              <a:t>more </a:t>
            </a:r>
            <a:r>
              <a:rPr sz="2000" b="1" dirty="0">
                <a:solidFill>
                  <a:srgbClr val="003366"/>
                </a:solidFill>
                <a:latin typeface="Arial"/>
                <a:cs typeface="Arial"/>
              </a:rPr>
              <a:t>bits in the </a:t>
            </a:r>
            <a:r>
              <a:rPr sz="2000" b="1" spc="-5" dirty="0">
                <a:solidFill>
                  <a:srgbClr val="003366"/>
                </a:solidFill>
                <a:latin typeface="Arial"/>
                <a:cs typeface="Arial"/>
              </a:rPr>
              <a:t>logical</a:t>
            </a:r>
            <a:r>
              <a:rPr sz="2000" b="1" spc="-145" dirty="0">
                <a:solidFill>
                  <a:srgbClr val="003366"/>
                </a:solidFill>
                <a:latin typeface="Arial"/>
                <a:cs typeface="Arial"/>
              </a:rPr>
              <a:t> </a:t>
            </a:r>
            <a:r>
              <a:rPr sz="2000" b="1" dirty="0">
                <a:solidFill>
                  <a:srgbClr val="003366"/>
                </a:solidFill>
                <a:latin typeface="Arial"/>
                <a:cs typeface="Arial"/>
              </a:rPr>
              <a:t>address  than the number of bits used for addressing </a:t>
            </a:r>
            <a:r>
              <a:rPr sz="2000" b="1" spc="-5" dirty="0">
                <a:solidFill>
                  <a:srgbClr val="003366"/>
                </a:solidFill>
                <a:latin typeface="Arial"/>
                <a:cs typeface="Arial"/>
              </a:rPr>
              <a:t>main  </a:t>
            </a:r>
            <a:r>
              <a:rPr sz="2000" b="1" spc="-25" dirty="0">
                <a:solidFill>
                  <a:srgbClr val="003366"/>
                </a:solidFill>
                <a:latin typeface="Arial"/>
                <a:cs typeface="Arial"/>
              </a:rPr>
              <a:t>memory.</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Logical address space </a:t>
            </a:r>
            <a:r>
              <a:rPr sz="4000" dirty="0">
                <a:solidFill>
                  <a:srgbClr val="003366"/>
                </a:solidFill>
                <a:latin typeface="Arial"/>
                <a:cs typeface="Arial"/>
              </a:rPr>
              <a:t>&gt;</a:t>
            </a:r>
            <a:r>
              <a:rPr sz="2000" dirty="0">
                <a:solidFill>
                  <a:srgbClr val="003366"/>
                </a:solidFill>
                <a:latin typeface="Arial"/>
                <a:cs typeface="Arial"/>
              </a:rPr>
              <a:t> </a:t>
            </a:r>
            <a:r>
              <a:rPr sz="2000" b="1" spc="-5" dirty="0">
                <a:solidFill>
                  <a:srgbClr val="003366"/>
                </a:solidFill>
                <a:latin typeface="Arial"/>
                <a:cs typeface="Arial"/>
              </a:rPr>
              <a:t>physical </a:t>
            </a:r>
            <a:r>
              <a:rPr sz="2000" b="1" dirty="0">
                <a:solidFill>
                  <a:srgbClr val="003366"/>
                </a:solidFill>
                <a:latin typeface="Arial"/>
                <a:cs typeface="Arial"/>
              </a:rPr>
              <a:t>address</a:t>
            </a:r>
            <a:r>
              <a:rPr sz="2000" b="1" spc="-95" dirty="0">
                <a:solidFill>
                  <a:srgbClr val="003366"/>
                </a:solidFill>
                <a:latin typeface="Arial"/>
                <a:cs typeface="Arial"/>
              </a:rPr>
              <a:t> </a:t>
            </a:r>
            <a:r>
              <a:rPr sz="2000" b="1" dirty="0">
                <a:solidFill>
                  <a:srgbClr val="003366"/>
                </a:solidFill>
                <a:latin typeface="Arial"/>
                <a:cs typeface="Arial"/>
              </a:rPr>
              <a:t>space.</a:t>
            </a:r>
            <a:endParaRPr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548" y="240868"/>
            <a:ext cx="7647939" cy="635000"/>
          </a:xfrm>
          <a:prstGeom prst="rect">
            <a:avLst/>
          </a:prstGeom>
        </p:spPr>
        <p:txBody>
          <a:bodyPr vert="horz" wrap="square" lIns="0" tIns="12065" rIns="0" bIns="0" rtlCol="0">
            <a:spAutoFit/>
          </a:bodyPr>
          <a:lstStyle/>
          <a:p>
            <a:pPr marL="12700">
              <a:lnSpc>
                <a:spcPct val="100000"/>
              </a:lnSpc>
              <a:spcBef>
                <a:spcPts val="95"/>
              </a:spcBef>
            </a:pPr>
            <a:r>
              <a:rPr sz="4000" b="0" spc="-15" dirty="0">
                <a:solidFill>
                  <a:srgbClr val="003366"/>
                </a:solidFill>
                <a:latin typeface="Liberation Sans Narrow"/>
                <a:cs typeface="Liberation Sans Narrow"/>
              </a:rPr>
              <a:t>Virtual </a:t>
            </a:r>
            <a:r>
              <a:rPr sz="4000" b="0" spc="-10" dirty="0">
                <a:solidFill>
                  <a:srgbClr val="003366"/>
                </a:solidFill>
                <a:latin typeface="Liberation Sans Narrow"/>
                <a:cs typeface="Liberation Sans Narrow"/>
              </a:rPr>
              <a:t>Memory: </a:t>
            </a:r>
            <a:r>
              <a:rPr sz="4000" b="0" spc="-5" dirty="0">
                <a:solidFill>
                  <a:srgbClr val="003366"/>
                </a:solidFill>
                <a:latin typeface="Liberation Sans Narrow"/>
                <a:cs typeface="Liberation Sans Narrow"/>
              </a:rPr>
              <a:t>Can Be</a:t>
            </a:r>
            <a:r>
              <a:rPr sz="4000" b="0" spc="40" dirty="0">
                <a:solidFill>
                  <a:srgbClr val="003366"/>
                </a:solidFill>
                <a:latin typeface="Liberation Sans Narrow"/>
                <a:cs typeface="Liberation Sans Narrow"/>
              </a:rPr>
              <a:t> </a:t>
            </a:r>
            <a:r>
              <a:rPr sz="4000" b="0" spc="-5" dirty="0">
                <a:solidFill>
                  <a:srgbClr val="003366"/>
                </a:solidFill>
                <a:latin typeface="Liberation Sans Narrow"/>
                <a:cs typeface="Liberation Sans Narrow"/>
              </a:rPr>
              <a:t>LARGE!</a:t>
            </a:r>
            <a:endParaRPr sz="4000" dirty="0">
              <a:latin typeface="Liberation Sans Narrow"/>
              <a:cs typeface="Liberation Sans Narro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
        <p:nvSpPr>
          <p:cNvPr id="4" name="object 4"/>
          <p:cNvSpPr txBox="1"/>
          <p:nvPr/>
        </p:nvSpPr>
        <p:spPr>
          <a:xfrm>
            <a:off x="1108354" y="1169034"/>
            <a:ext cx="7647940" cy="4800600"/>
          </a:xfrm>
          <a:prstGeom prst="rect">
            <a:avLst/>
          </a:prstGeom>
        </p:spPr>
        <p:txBody>
          <a:bodyPr vert="horz" wrap="square" lIns="0" tIns="12700" rIns="0" bIns="0" rtlCol="0">
            <a:spAutoFit/>
          </a:bodyPr>
          <a:lstStyle/>
          <a:p>
            <a:pPr marL="354965" marR="337185" indent="-342900">
              <a:lnSpc>
                <a:spcPct val="100000"/>
              </a:lnSpc>
              <a:spcBef>
                <a:spcPts val="100"/>
              </a:spcBef>
              <a:buClr>
                <a:srgbClr val="006666"/>
              </a:buClr>
              <a:buFont typeface="Wingdings"/>
              <a:buChar char=""/>
              <a:tabLst>
                <a:tab pos="354965" algn="l"/>
                <a:tab pos="355600" algn="l"/>
              </a:tabLst>
            </a:pPr>
            <a:r>
              <a:rPr sz="2100" b="1" dirty="0">
                <a:solidFill>
                  <a:srgbClr val="003300"/>
                </a:solidFill>
                <a:latin typeface="Arial"/>
                <a:cs typeface="Arial"/>
              </a:rPr>
              <a:t>Ex: </a:t>
            </a:r>
            <a:r>
              <a:rPr sz="2100" b="1" spc="-5" dirty="0">
                <a:solidFill>
                  <a:srgbClr val="003300"/>
                </a:solidFill>
                <a:latin typeface="Arial"/>
                <a:cs typeface="Arial"/>
              </a:rPr>
              <a:t>16 </a:t>
            </a:r>
            <a:r>
              <a:rPr sz="2100" b="1" dirty="0">
                <a:solidFill>
                  <a:srgbClr val="003300"/>
                </a:solidFill>
                <a:latin typeface="Arial"/>
                <a:cs typeface="Arial"/>
              </a:rPr>
              <a:t>bits </a:t>
            </a:r>
            <a:r>
              <a:rPr sz="2100" b="1" spc="-5" dirty="0">
                <a:solidFill>
                  <a:srgbClr val="003300"/>
                </a:solidFill>
                <a:latin typeface="Arial"/>
                <a:cs typeface="Arial"/>
              </a:rPr>
              <a:t>are </a:t>
            </a:r>
            <a:r>
              <a:rPr sz="2100" b="1" dirty="0">
                <a:solidFill>
                  <a:srgbClr val="003300"/>
                </a:solidFill>
                <a:latin typeface="Arial"/>
                <a:cs typeface="Arial"/>
              </a:rPr>
              <a:t>required to </a:t>
            </a:r>
            <a:r>
              <a:rPr sz="2100" b="1" spc="-5" dirty="0">
                <a:solidFill>
                  <a:srgbClr val="003300"/>
                </a:solidFill>
                <a:latin typeface="Arial"/>
                <a:cs typeface="Arial"/>
              </a:rPr>
              <a:t>address </a:t>
            </a:r>
            <a:r>
              <a:rPr sz="2100" b="1" spc="-10" dirty="0">
                <a:solidFill>
                  <a:srgbClr val="003300"/>
                </a:solidFill>
                <a:latin typeface="Arial"/>
                <a:cs typeface="Arial"/>
              </a:rPr>
              <a:t>physical </a:t>
            </a:r>
            <a:r>
              <a:rPr sz="2100" b="1" spc="-5" dirty="0">
                <a:solidFill>
                  <a:srgbClr val="003300"/>
                </a:solidFill>
                <a:latin typeface="Arial"/>
                <a:cs typeface="Arial"/>
              </a:rPr>
              <a:t>memory </a:t>
            </a:r>
            <a:r>
              <a:rPr sz="2100" b="1" dirty="0">
                <a:solidFill>
                  <a:srgbClr val="003300"/>
                </a:solidFill>
                <a:latin typeface="Arial"/>
                <a:cs typeface="Arial"/>
              </a:rPr>
              <a:t>of  </a:t>
            </a:r>
            <a:r>
              <a:rPr sz="2100" b="1" spc="-5" dirty="0">
                <a:solidFill>
                  <a:srgbClr val="003300"/>
                </a:solidFill>
                <a:latin typeface="Arial"/>
                <a:cs typeface="Arial"/>
              </a:rPr>
              <a:t>size</a:t>
            </a:r>
            <a:r>
              <a:rPr sz="2100" b="1" spc="-20" dirty="0">
                <a:solidFill>
                  <a:srgbClr val="003300"/>
                </a:solidFill>
                <a:latin typeface="Arial"/>
                <a:cs typeface="Arial"/>
              </a:rPr>
              <a:t> </a:t>
            </a:r>
            <a:r>
              <a:rPr sz="2100" b="1" spc="-5" dirty="0">
                <a:solidFill>
                  <a:srgbClr val="003300"/>
                </a:solidFill>
                <a:latin typeface="Arial"/>
                <a:cs typeface="Arial"/>
              </a:rPr>
              <a:t>64KB</a:t>
            </a:r>
            <a:endParaRPr sz="2100" dirty="0">
              <a:latin typeface="Arial"/>
              <a:cs typeface="Arial"/>
            </a:endParaRPr>
          </a:p>
          <a:p>
            <a:pPr marL="354965" indent="-342900">
              <a:lnSpc>
                <a:spcPct val="100000"/>
              </a:lnSpc>
              <a:spcBef>
                <a:spcPts val="505"/>
              </a:spcBef>
              <a:buClr>
                <a:srgbClr val="006666"/>
              </a:buClr>
              <a:buFont typeface="Wingdings"/>
              <a:buChar char=""/>
              <a:tabLst>
                <a:tab pos="354965" algn="l"/>
                <a:tab pos="355600" algn="l"/>
              </a:tabLst>
            </a:pPr>
            <a:r>
              <a:rPr sz="2100" b="1" spc="-5" dirty="0">
                <a:solidFill>
                  <a:srgbClr val="003300"/>
                </a:solidFill>
                <a:latin typeface="Arial"/>
                <a:cs typeface="Arial"/>
              </a:rPr>
              <a:t>Using 1KB pages, 10 </a:t>
            </a:r>
            <a:r>
              <a:rPr sz="2100" b="1" dirty="0">
                <a:solidFill>
                  <a:srgbClr val="003300"/>
                </a:solidFill>
                <a:latin typeface="Arial"/>
                <a:cs typeface="Arial"/>
              </a:rPr>
              <a:t>bits </a:t>
            </a:r>
            <a:r>
              <a:rPr sz="2100" b="1" spc="-5" dirty="0">
                <a:solidFill>
                  <a:srgbClr val="003300"/>
                </a:solidFill>
                <a:latin typeface="Arial"/>
                <a:cs typeface="Arial"/>
              </a:rPr>
              <a:t>are </a:t>
            </a:r>
            <a:r>
              <a:rPr sz="2100" b="1" dirty="0">
                <a:solidFill>
                  <a:srgbClr val="003300"/>
                </a:solidFill>
                <a:latin typeface="Arial"/>
                <a:cs typeface="Arial"/>
              </a:rPr>
              <a:t>required for </a:t>
            </a:r>
            <a:r>
              <a:rPr sz="2100" b="1" spc="-5" dirty="0">
                <a:solidFill>
                  <a:srgbClr val="003300"/>
                </a:solidFill>
                <a:latin typeface="Arial"/>
                <a:cs typeface="Arial"/>
              </a:rPr>
              <a:t>offset.</a:t>
            </a:r>
            <a:endParaRPr sz="2100" dirty="0">
              <a:latin typeface="Arial"/>
              <a:cs typeface="Arial"/>
            </a:endParaRPr>
          </a:p>
          <a:p>
            <a:pPr marL="354965" marR="46355" indent="-342900">
              <a:lnSpc>
                <a:spcPct val="100000"/>
              </a:lnSpc>
              <a:spcBef>
                <a:spcPts val="505"/>
              </a:spcBef>
              <a:buClr>
                <a:srgbClr val="006666"/>
              </a:buClr>
              <a:buFont typeface="Wingdings"/>
              <a:buChar char=""/>
              <a:tabLst>
                <a:tab pos="354965" algn="l"/>
                <a:tab pos="355600" algn="l"/>
              </a:tabLst>
            </a:pPr>
            <a:r>
              <a:rPr sz="2100" b="1" dirty="0">
                <a:solidFill>
                  <a:srgbClr val="003300"/>
                </a:solidFill>
                <a:latin typeface="Arial"/>
                <a:cs typeface="Arial"/>
              </a:rPr>
              <a:t>For the </a:t>
            </a:r>
            <a:r>
              <a:rPr sz="2100" b="1" i="1" dirty="0">
                <a:solidFill>
                  <a:srgbClr val="003300"/>
                </a:solidFill>
                <a:latin typeface="Arial"/>
                <a:cs typeface="Arial"/>
              </a:rPr>
              <a:t>page number </a:t>
            </a:r>
            <a:r>
              <a:rPr sz="2100" b="1" dirty="0">
                <a:solidFill>
                  <a:srgbClr val="003300"/>
                </a:solidFill>
                <a:latin typeface="Arial"/>
                <a:cs typeface="Arial"/>
              </a:rPr>
              <a:t>of the </a:t>
            </a:r>
            <a:r>
              <a:rPr sz="2100" b="1" spc="-5" dirty="0">
                <a:solidFill>
                  <a:srgbClr val="003300"/>
                </a:solidFill>
                <a:latin typeface="Arial"/>
                <a:cs typeface="Arial"/>
              </a:rPr>
              <a:t>logical address, </a:t>
            </a:r>
            <a:r>
              <a:rPr sz="2100" b="1" dirty="0">
                <a:solidFill>
                  <a:srgbClr val="003300"/>
                </a:solidFill>
                <a:latin typeface="Arial"/>
                <a:cs typeface="Arial"/>
              </a:rPr>
              <a:t>it is possible  to use more than </a:t>
            </a:r>
            <a:r>
              <a:rPr sz="2100" b="1" spc="-5" dirty="0">
                <a:solidFill>
                  <a:srgbClr val="003300"/>
                </a:solidFill>
                <a:latin typeface="Arial"/>
                <a:cs typeface="Arial"/>
              </a:rPr>
              <a:t>6 </a:t>
            </a:r>
            <a:r>
              <a:rPr sz="2100" b="1" dirty="0">
                <a:solidFill>
                  <a:srgbClr val="003300"/>
                </a:solidFill>
                <a:latin typeface="Arial"/>
                <a:cs typeface="Arial"/>
              </a:rPr>
              <a:t>bits, since not all pages need</a:t>
            </a:r>
            <a:r>
              <a:rPr lang="en-CA" sz="2100" b="1" dirty="0">
                <a:solidFill>
                  <a:srgbClr val="003300"/>
                </a:solidFill>
                <a:latin typeface="Arial"/>
                <a:cs typeface="Arial"/>
              </a:rPr>
              <a:t> to</a:t>
            </a:r>
            <a:r>
              <a:rPr sz="2100" b="1" dirty="0">
                <a:solidFill>
                  <a:srgbClr val="003300"/>
                </a:solidFill>
                <a:latin typeface="Arial"/>
                <a:cs typeface="Arial"/>
              </a:rPr>
              <a:t> be in  </a:t>
            </a:r>
            <a:r>
              <a:rPr sz="2100" b="1" spc="-30" dirty="0">
                <a:solidFill>
                  <a:srgbClr val="003300"/>
                </a:solidFill>
                <a:latin typeface="Arial"/>
                <a:cs typeface="Arial"/>
              </a:rPr>
              <a:t>memory.</a:t>
            </a:r>
            <a:endParaRPr sz="2100" dirty="0">
              <a:latin typeface="Arial"/>
              <a:cs typeface="Arial"/>
            </a:endParaRPr>
          </a:p>
          <a:p>
            <a:pPr marL="354965" marR="5080" indent="-342900">
              <a:lnSpc>
                <a:spcPct val="100000"/>
              </a:lnSpc>
              <a:spcBef>
                <a:spcPts val="505"/>
              </a:spcBef>
              <a:buClr>
                <a:srgbClr val="006666"/>
              </a:buClr>
              <a:buFont typeface="Wingdings"/>
              <a:buChar char=""/>
              <a:tabLst>
                <a:tab pos="354965" algn="l"/>
                <a:tab pos="355600" algn="l"/>
              </a:tabLst>
            </a:pPr>
            <a:r>
              <a:rPr sz="2100" b="1" dirty="0">
                <a:solidFill>
                  <a:srgbClr val="003300"/>
                </a:solidFill>
                <a:latin typeface="Arial"/>
                <a:cs typeface="Arial"/>
              </a:rPr>
              <a:t>Thus the limit of virtual memory is defined by the</a:t>
            </a:r>
            <a:r>
              <a:rPr sz="2100" b="1" spc="-90" dirty="0">
                <a:solidFill>
                  <a:srgbClr val="003300"/>
                </a:solidFill>
                <a:latin typeface="Arial"/>
                <a:cs typeface="Arial"/>
              </a:rPr>
              <a:t> </a:t>
            </a:r>
            <a:r>
              <a:rPr sz="2100" b="1" dirty="0">
                <a:solidFill>
                  <a:srgbClr val="003300"/>
                </a:solidFill>
                <a:latin typeface="Arial"/>
                <a:cs typeface="Arial"/>
              </a:rPr>
              <a:t>number  of bits that </a:t>
            </a:r>
            <a:r>
              <a:rPr sz="2100" b="1" spc="-5" dirty="0">
                <a:solidFill>
                  <a:srgbClr val="003300"/>
                </a:solidFill>
                <a:latin typeface="Arial"/>
                <a:cs typeface="Arial"/>
              </a:rPr>
              <a:t>can </a:t>
            </a:r>
            <a:r>
              <a:rPr sz="2100" b="1" dirty="0">
                <a:solidFill>
                  <a:srgbClr val="003300"/>
                </a:solidFill>
                <a:latin typeface="Arial"/>
                <a:cs typeface="Arial"/>
              </a:rPr>
              <a:t>be </a:t>
            </a:r>
            <a:r>
              <a:rPr sz="2100" b="1" spc="-5" dirty="0">
                <a:solidFill>
                  <a:srgbClr val="003300"/>
                </a:solidFill>
                <a:latin typeface="Arial"/>
                <a:cs typeface="Arial"/>
              </a:rPr>
              <a:t>reserved </a:t>
            </a:r>
            <a:r>
              <a:rPr sz="2100" b="1" dirty="0">
                <a:solidFill>
                  <a:srgbClr val="003300"/>
                </a:solidFill>
                <a:latin typeface="Arial"/>
                <a:cs typeface="Arial"/>
              </a:rPr>
              <a:t>for the </a:t>
            </a:r>
            <a:r>
              <a:rPr sz="2100" b="1" spc="-5" dirty="0">
                <a:solidFill>
                  <a:srgbClr val="003300"/>
                </a:solidFill>
                <a:latin typeface="Arial"/>
                <a:cs typeface="Arial"/>
              </a:rPr>
              <a:t>address</a:t>
            </a:r>
            <a:endParaRPr sz="2100" dirty="0">
              <a:latin typeface="Arial"/>
              <a:cs typeface="Arial"/>
            </a:endParaRPr>
          </a:p>
          <a:p>
            <a:pPr marL="756285" marR="652145" lvl="1" indent="-287020">
              <a:lnSpc>
                <a:spcPct val="100000"/>
              </a:lnSpc>
              <a:spcBef>
                <a:spcPts val="484"/>
              </a:spcBef>
              <a:buClr>
                <a:srgbClr val="336699"/>
              </a:buClr>
              <a:buSzPct val="75000"/>
              <a:buFont typeface="Wingdings"/>
              <a:buChar char=""/>
              <a:tabLst>
                <a:tab pos="756285" algn="l"/>
                <a:tab pos="756920" algn="l"/>
              </a:tabLst>
            </a:pPr>
            <a:r>
              <a:rPr sz="2000" b="1" dirty="0">
                <a:solidFill>
                  <a:srgbClr val="003366"/>
                </a:solidFill>
                <a:latin typeface="Arial"/>
                <a:cs typeface="Arial"/>
              </a:rPr>
              <a:t>In some architectures, these bits can be included</a:t>
            </a:r>
            <a:r>
              <a:rPr sz="2000" b="1" spc="-180" dirty="0">
                <a:solidFill>
                  <a:srgbClr val="003366"/>
                </a:solidFill>
                <a:latin typeface="Arial"/>
                <a:cs typeface="Arial"/>
              </a:rPr>
              <a:t> </a:t>
            </a:r>
            <a:r>
              <a:rPr sz="2000" b="1" spc="-5" dirty="0">
                <a:solidFill>
                  <a:srgbClr val="003366"/>
                </a:solidFill>
                <a:latin typeface="Arial"/>
                <a:cs typeface="Arial"/>
              </a:rPr>
              <a:t>in  </a:t>
            </a:r>
            <a:r>
              <a:rPr sz="2000" b="1" dirty="0">
                <a:solidFill>
                  <a:srgbClr val="003366"/>
                </a:solidFill>
                <a:latin typeface="Arial"/>
                <a:cs typeface="Arial"/>
              </a:rPr>
              <a:t>registers.</a:t>
            </a:r>
            <a:endParaRPr sz="2000" dirty="0">
              <a:latin typeface="Arial"/>
              <a:cs typeface="Arial"/>
            </a:endParaRPr>
          </a:p>
          <a:p>
            <a:pPr marL="354965" indent="-342900">
              <a:lnSpc>
                <a:spcPct val="100000"/>
              </a:lnSpc>
              <a:spcBef>
                <a:spcPts val="480"/>
              </a:spcBef>
              <a:buClr>
                <a:srgbClr val="006666"/>
              </a:buClr>
              <a:buFont typeface="Wingdings"/>
              <a:buChar char=""/>
              <a:tabLst>
                <a:tab pos="354965" algn="l"/>
                <a:tab pos="355600" algn="l"/>
              </a:tabLst>
            </a:pPr>
            <a:r>
              <a:rPr sz="2000" b="1" dirty="0">
                <a:solidFill>
                  <a:srgbClr val="FF9966"/>
                </a:solidFill>
                <a:latin typeface="Arial"/>
                <a:cs typeface="Arial"/>
              </a:rPr>
              <a:t>Logical memory is thus called </a:t>
            </a:r>
            <a:r>
              <a:rPr sz="2000" b="1" i="1" dirty="0">
                <a:solidFill>
                  <a:srgbClr val="FF9966"/>
                </a:solidFill>
                <a:latin typeface="Arial"/>
                <a:cs typeface="Arial"/>
              </a:rPr>
              <a:t>virtual</a:t>
            </a:r>
            <a:r>
              <a:rPr sz="2000" b="1" i="1" spc="-145" dirty="0">
                <a:solidFill>
                  <a:srgbClr val="FF9966"/>
                </a:solidFill>
                <a:latin typeface="Arial"/>
                <a:cs typeface="Arial"/>
              </a:rPr>
              <a:t> </a:t>
            </a:r>
            <a:r>
              <a:rPr sz="2000" b="1" i="1" spc="-10" dirty="0">
                <a:solidFill>
                  <a:srgbClr val="FF9966"/>
                </a:solidFill>
                <a:latin typeface="Arial"/>
                <a:cs typeface="Arial"/>
              </a:rPr>
              <a:t>memory.</a:t>
            </a:r>
            <a:endParaRPr sz="2000" dirty="0">
              <a:latin typeface="Arial"/>
              <a:cs typeface="Arial"/>
            </a:endParaRPr>
          </a:p>
          <a:p>
            <a:pPr marL="756285" lvl="1" indent="-287655">
              <a:lnSpc>
                <a:spcPct val="100000"/>
              </a:lnSpc>
              <a:spcBef>
                <a:spcPts val="459"/>
              </a:spcBef>
              <a:buClr>
                <a:srgbClr val="336699"/>
              </a:buClr>
              <a:buSzPct val="73684"/>
              <a:buFont typeface="Wingdings"/>
              <a:buChar char=""/>
              <a:tabLst>
                <a:tab pos="756285" algn="l"/>
                <a:tab pos="756920" algn="l"/>
              </a:tabLst>
            </a:pPr>
            <a:r>
              <a:rPr sz="1900" b="1" spc="-5" dirty="0">
                <a:latin typeface="Arial"/>
                <a:cs typeface="Arial"/>
              </a:rPr>
              <a:t>Is maintained in secondary</a:t>
            </a:r>
            <a:r>
              <a:rPr sz="1900" b="1" spc="35" dirty="0">
                <a:latin typeface="Arial"/>
                <a:cs typeface="Arial"/>
              </a:rPr>
              <a:t> </a:t>
            </a:r>
            <a:r>
              <a:rPr sz="1900" b="1" spc="-5" dirty="0">
                <a:latin typeface="Arial"/>
                <a:cs typeface="Arial"/>
              </a:rPr>
              <a:t>memory</a:t>
            </a:r>
            <a:r>
              <a:rPr lang="en-CA" sz="1900" b="1" spc="-5" dirty="0">
                <a:latin typeface="Arial"/>
                <a:cs typeface="Arial"/>
              </a:rPr>
              <a:t> </a:t>
            </a:r>
            <a:r>
              <a:rPr lang="en-CA" sz="1900" b="1" spc="-5" dirty="0">
                <a:latin typeface="Arial"/>
                <a:cs typeface="Arial"/>
                <a:sym typeface="Wingdings" panose="05000000000000000000" pitchFamily="2" charset="2"/>
              </a:rPr>
              <a:t> disk</a:t>
            </a:r>
            <a:endParaRPr sz="1900" dirty="0">
              <a:latin typeface="Arial"/>
              <a:cs typeface="Arial"/>
            </a:endParaRPr>
          </a:p>
          <a:p>
            <a:pPr marL="756285" marR="23495" lvl="1" indent="-287020">
              <a:lnSpc>
                <a:spcPct val="100000"/>
              </a:lnSpc>
              <a:spcBef>
                <a:spcPts val="459"/>
              </a:spcBef>
              <a:buClr>
                <a:srgbClr val="336699"/>
              </a:buClr>
              <a:buSzPct val="73684"/>
              <a:buFont typeface="Wingdings"/>
              <a:buChar char=""/>
              <a:tabLst>
                <a:tab pos="756285" algn="l"/>
                <a:tab pos="756920" algn="l"/>
              </a:tabLst>
            </a:pPr>
            <a:r>
              <a:rPr sz="1900" b="1" spc="-5" dirty="0">
                <a:latin typeface="Arial"/>
                <a:cs typeface="Arial"/>
              </a:rPr>
              <a:t>Pieces are brought into </a:t>
            </a:r>
            <a:r>
              <a:rPr sz="1900" b="1" spc="-10" dirty="0">
                <a:latin typeface="Arial"/>
                <a:cs typeface="Arial"/>
              </a:rPr>
              <a:t>main </a:t>
            </a:r>
            <a:r>
              <a:rPr sz="1900" b="1" spc="-5" dirty="0">
                <a:latin typeface="Arial"/>
                <a:cs typeface="Arial"/>
              </a:rPr>
              <a:t>memory only </a:t>
            </a:r>
            <a:r>
              <a:rPr sz="1900" b="1" spc="10" dirty="0">
                <a:latin typeface="Arial"/>
                <a:cs typeface="Arial"/>
              </a:rPr>
              <a:t>when </a:t>
            </a:r>
            <a:r>
              <a:rPr sz="1900" b="1" spc="-20" dirty="0">
                <a:latin typeface="Arial"/>
                <a:cs typeface="Arial"/>
              </a:rPr>
              <a:t>necessary,  </a:t>
            </a:r>
            <a:r>
              <a:rPr sz="1900" b="1" spc="-5" dirty="0">
                <a:latin typeface="Arial"/>
                <a:cs typeface="Arial"/>
              </a:rPr>
              <a:t>on</a:t>
            </a:r>
            <a:r>
              <a:rPr sz="1900" b="1" spc="-10" dirty="0">
                <a:latin typeface="Arial"/>
                <a:cs typeface="Arial"/>
              </a:rPr>
              <a:t> </a:t>
            </a:r>
            <a:r>
              <a:rPr sz="1900" b="1" spc="-5" dirty="0">
                <a:latin typeface="Arial"/>
                <a:cs typeface="Arial"/>
              </a:rPr>
              <a:t>demand.</a:t>
            </a:r>
            <a:endParaRPr sz="19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240868"/>
            <a:ext cx="3462122" cy="635000"/>
          </a:xfrm>
          <a:prstGeom prst="rect">
            <a:avLst/>
          </a:prstGeom>
        </p:spPr>
        <p:txBody>
          <a:bodyPr vert="horz" wrap="square" lIns="0" tIns="12065" rIns="0" bIns="0" rtlCol="0">
            <a:spAutoFit/>
          </a:bodyPr>
          <a:lstStyle/>
          <a:p>
            <a:pPr marL="12700">
              <a:lnSpc>
                <a:spcPct val="100000"/>
              </a:lnSpc>
              <a:spcBef>
                <a:spcPts val="95"/>
              </a:spcBef>
            </a:pPr>
            <a:r>
              <a:rPr sz="4000" b="0" spc="-15" dirty="0">
                <a:solidFill>
                  <a:srgbClr val="003366"/>
                </a:solidFill>
                <a:latin typeface="Liberation Sans Narrow"/>
                <a:cs typeface="Liberation Sans Narrow"/>
              </a:rPr>
              <a:t>Virtual</a:t>
            </a:r>
            <a:r>
              <a:rPr sz="4000" b="0" spc="-70" dirty="0">
                <a:solidFill>
                  <a:srgbClr val="003366"/>
                </a:solidFill>
                <a:latin typeface="Liberation Sans Narrow"/>
                <a:cs typeface="Liberation Sans Narrow"/>
              </a:rPr>
              <a:t> </a:t>
            </a:r>
            <a:r>
              <a:rPr sz="4000" b="0" spc="-10" dirty="0">
                <a:solidFill>
                  <a:srgbClr val="003366"/>
                </a:solidFill>
                <a:latin typeface="Liberation Sans Narrow"/>
                <a:cs typeface="Liberation Sans Narrow"/>
              </a:rPr>
              <a:t>Memory</a:t>
            </a:r>
            <a:endParaRPr sz="4000" dirty="0">
              <a:latin typeface="Liberation Sans Narrow"/>
              <a:cs typeface="Liberation Sans Narro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4" name="object 4"/>
          <p:cNvSpPr txBox="1"/>
          <p:nvPr/>
        </p:nvSpPr>
        <p:spPr>
          <a:xfrm>
            <a:off x="1108354" y="1319911"/>
            <a:ext cx="7721600" cy="4987925"/>
          </a:xfrm>
          <a:prstGeom prst="rect">
            <a:avLst/>
          </a:prstGeom>
        </p:spPr>
        <p:txBody>
          <a:bodyPr vert="horz" wrap="square" lIns="0" tIns="12065" rIns="0" bIns="0" rtlCol="0">
            <a:spAutoFit/>
          </a:bodyPr>
          <a:lstStyle/>
          <a:p>
            <a:pPr marL="354965" marR="27305" indent="-342900">
              <a:lnSpc>
                <a:spcPct val="100000"/>
              </a:lnSpc>
              <a:spcBef>
                <a:spcPts val="95"/>
              </a:spcBef>
              <a:buClr>
                <a:srgbClr val="006666"/>
              </a:buClr>
              <a:buFont typeface="Wingdings"/>
              <a:buChar char=""/>
              <a:tabLst>
                <a:tab pos="354965" algn="l"/>
                <a:tab pos="355600" algn="l"/>
              </a:tabLst>
            </a:pPr>
            <a:r>
              <a:rPr sz="2800" b="1" spc="-10" dirty="0">
                <a:solidFill>
                  <a:srgbClr val="003300"/>
                </a:solidFill>
                <a:latin typeface="Arial"/>
                <a:cs typeface="Arial"/>
              </a:rPr>
              <a:t>For </a:t>
            </a:r>
            <a:r>
              <a:rPr sz="2800" b="1" spc="-5" dirty="0">
                <a:solidFill>
                  <a:srgbClr val="003300"/>
                </a:solidFill>
                <a:latin typeface="Arial"/>
                <a:cs typeface="Arial"/>
              </a:rPr>
              <a:t>better performance, virtual memory is  located in a region of the disk not managed  by the file</a:t>
            </a:r>
            <a:r>
              <a:rPr sz="2800" b="1" spc="15" dirty="0">
                <a:solidFill>
                  <a:srgbClr val="003300"/>
                </a:solidFill>
                <a:latin typeface="Arial"/>
                <a:cs typeface="Arial"/>
              </a:rPr>
              <a:t> </a:t>
            </a:r>
            <a:r>
              <a:rPr sz="2800" b="1" spc="-10" dirty="0">
                <a:solidFill>
                  <a:srgbClr val="003300"/>
                </a:solidFill>
                <a:latin typeface="Arial"/>
                <a:cs typeface="Arial"/>
              </a:rPr>
              <a:t>system.</a:t>
            </a:r>
            <a:endParaRPr sz="280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b="1" spc="5" dirty="0">
                <a:solidFill>
                  <a:srgbClr val="003366"/>
                </a:solidFill>
                <a:latin typeface="Arial"/>
                <a:cs typeface="Arial"/>
              </a:rPr>
              <a:t>Swap</a:t>
            </a:r>
            <a:r>
              <a:rPr sz="2600" b="1" spc="-35" dirty="0">
                <a:solidFill>
                  <a:srgbClr val="003366"/>
                </a:solidFill>
                <a:latin typeface="Arial"/>
                <a:cs typeface="Arial"/>
              </a:rPr>
              <a:t> </a:t>
            </a:r>
            <a:r>
              <a:rPr sz="2600" b="1" spc="-30" dirty="0">
                <a:solidFill>
                  <a:srgbClr val="003366"/>
                </a:solidFill>
                <a:latin typeface="Arial"/>
                <a:cs typeface="Arial"/>
              </a:rPr>
              <a:t>memory.</a:t>
            </a:r>
            <a:endParaRPr sz="2600">
              <a:latin typeface="Arial"/>
              <a:cs typeface="Arial"/>
            </a:endParaRPr>
          </a:p>
          <a:p>
            <a:pPr marL="354965" marR="5080" indent="-342900">
              <a:lnSpc>
                <a:spcPct val="100000"/>
              </a:lnSpc>
              <a:spcBef>
                <a:spcPts val="665"/>
              </a:spcBef>
              <a:buClr>
                <a:srgbClr val="006666"/>
              </a:buClr>
              <a:buFont typeface="Wingdings"/>
              <a:buChar char=""/>
              <a:tabLst>
                <a:tab pos="354965" algn="l"/>
                <a:tab pos="355600" algn="l"/>
              </a:tabLst>
            </a:pPr>
            <a:r>
              <a:rPr sz="2800" b="1" spc="-10" dirty="0">
                <a:solidFill>
                  <a:srgbClr val="003300"/>
                </a:solidFill>
                <a:latin typeface="Arial"/>
                <a:cs typeface="Arial"/>
              </a:rPr>
              <a:t>Physical </a:t>
            </a:r>
            <a:r>
              <a:rPr sz="2800" b="1" spc="-5" dirty="0">
                <a:solidFill>
                  <a:srgbClr val="003300"/>
                </a:solidFill>
                <a:latin typeface="Arial"/>
                <a:cs typeface="Arial"/>
              </a:rPr>
              <a:t>memory is the memory referenced  by </a:t>
            </a:r>
            <a:r>
              <a:rPr sz="2800" b="1" spc="-10" dirty="0">
                <a:solidFill>
                  <a:srgbClr val="003300"/>
                </a:solidFill>
                <a:latin typeface="Arial"/>
                <a:cs typeface="Arial"/>
              </a:rPr>
              <a:t>physical</a:t>
            </a:r>
            <a:r>
              <a:rPr sz="2800" b="1" spc="65" dirty="0">
                <a:solidFill>
                  <a:srgbClr val="003300"/>
                </a:solidFill>
                <a:latin typeface="Arial"/>
                <a:cs typeface="Arial"/>
              </a:rPr>
              <a:t> </a:t>
            </a:r>
            <a:r>
              <a:rPr sz="2800" b="1" spc="-5" dirty="0">
                <a:solidFill>
                  <a:srgbClr val="003300"/>
                </a:solidFill>
                <a:latin typeface="Arial"/>
                <a:cs typeface="Arial"/>
              </a:rPr>
              <a:t>addresses</a:t>
            </a:r>
            <a:endParaRPr sz="2800">
              <a:latin typeface="Arial"/>
              <a:cs typeface="Arial"/>
            </a:endParaRPr>
          </a:p>
          <a:p>
            <a:pPr marL="756285" lvl="1" indent="-287655">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Found in RAM and the</a:t>
            </a:r>
            <a:r>
              <a:rPr sz="2600" b="1" spc="-85" dirty="0">
                <a:solidFill>
                  <a:srgbClr val="003366"/>
                </a:solidFill>
                <a:latin typeface="Arial"/>
                <a:cs typeface="Arial"/>
              </a:rPr>
              <a:t> </a:t>
            </a:r>
            <a:r>
              <a:rPr sz="2600" b="1" dirty="0">
                <a:solidFill>
                  <a:srgbClr val="003366"/>
                </a:solidFill>
                <a:latin typeface="Arial"/>
                <a:cs typeface="Arial"/>
              </a:rPr>
              <a:t>cache.</a:t>
            </a:r>
            <a:endParaRPr sz="2600">
              <a:latin typeface="Arial"/>
              <a:cs typeface="Arial"/>
            </a:endParaRPr>
          </a:p>
          <a:p>
            <a:pPr marL="354965" marR="617220" indent="-342900">
              <a:lnSpc>
                <a:spcPct val="100000"/>
              </a:lnSpc>
              <a:spcBef>
                <a:spcPts val="670"/>
              </a:spcBef>
              <a:buClr>
                <a:srgbClr val="006666"/>
              </a:buClr>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translation of the logical address to  the </a:t>
            </a:r>
            <a:r>
              <a:rPr sz="2800" b="1" spc="-10" dirty="0">
                <a:solidFill>
                  <a:srgbClr val="003300"/>
                </a:solidFill>
                <a:latin typeface="Arial"/>
                <a:cs typeface="Arial"/>
              </a:rPr>
              <a:t>physical </a:t>
            </a:r>
            <a:r>
              <a:rPr sz="2800" b="1" spc="-5" dirty="0">
                <a:solidFill>
                  <a:srgbClr val="003300"/>
                </a:solidFill>
                <a:latin typeface="Arial"/>
                <a:cs typeface="Arial"/>
              </a:rPr>
              <a:t>address is accomplished  using the mechanisms studied in the  previous</a:t>
            </a:r>
            <a:r>
              <a:rPr sz="2800" b="1" spc="15" dirty="0">
                <a:solidFill>
                  <a:srgbClr val="003300"/>
                </a:solidFill>
                <a:latin typeface="Arial"/>
                <a:cs typeface="Arial"/>
              </a:rPr>
              <a:t> </a:t>
            </a:r>
            <a:r>
              <a:rPr sz="2800" b="1" spc="-5" dirty="0">
                <a:solidFill>
                  <a:srgbClr val="003300"/>
                </a:solidFill>
                <a:latin typeface="Arial"/>
                <a:cs typeface="Arial"/>
              </a:rPr>
              <a:t>module.</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6699884" cy="514350"/>
          </a:xfrm>
          <a:prstGeom prst="rect">
            <a:avLst/>
          </a:prstGeom>
        </p:spPr>
        <p:txBody>
          <a:bodyPr vert="horz" wrap="square" lIns="0" tIns="13335" rIns="0" bIns="0" rtlCol="0">
            <a:spAutoFit/>
          </a:bodyPr>
          <a:lstStyle/>
          <a:p>
            <a:pPr marL="12700">
              <a:lnSpc>
                <a:spcPct val="100000"/>
              </a:lnSpc>
              <a:spcBef>
                <a:spcPts val="105"/>
              </a:spcBef>
            </a:pPr>
            <a:r>
              <a:rPr dirty="0"/>
              <a:t>Virtual memory: </a:t>
            </a:r>
            <a:r>
              <a:rPr sz="2800" spc="-5" dirty="0"/>
              <a:t>the reciprocating</a:t>
            </a:r>
            <a:r>
              <a:rPr sz="2800" spc="-55" dirty="0"/>
              <a:t> </a:t>
            </a:r>
            <a:r>
              <a:rPr sz="2800" spc="-5" dirty="0"/>
              <a:t>mechanism</a:t>
            </a:r>
            <a:endParaRPr sz="2800"/>
          </a:p>
        </p:txBody>
      </p:sp>
      <p:sp>
        <p:nvSpPr>
          <p:cNvPr id="6" name="object 6"/>
          <p:cNvSpPr txBox="1"/>
          <p:nvPr/>
        </p:nvSpPr>
        <p:spPr>
          <a:xfrm>
            <a:off x="3051175" y="4984242"/>
            <a:ext cx="8413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009999"/>
                </a:solidFill>
                <a:latin typeface="Liberation Sans Narrow"/>
                <a:cs typeface="Liberation Sans Narrow"/>
              </a:rPr>
              <a:t>Table </a:t>
            </a:r>
            <a:r>
              <a:rPr sz="1200" dirty="0">
                <a:solidFill>
                  <a:srgbClr val="009999"/>
                </a:solidFill>
                <a:latin typeface="Liberation Sans Narrow"/>
                <a:cs typeface="Liberation Sans Narrow"/>
              </a:rPr>
              <a:t>of</a:t>
            </a:r>
            <a:r>
              <a:rPr sz="1200" spc="-60" dirty="0">
                <a:solidFill>
                  <a:srgbClr val="009999"/>
                </a:solidFill>
                <a:latin typeface="Liberation Sans Narrow"/>
                <a:cs typeface="Liberation Sans Narrow"/>
              </a:rPr>
              <a:t> </a:t>
            </a:r>
            <a:r>
              <a:rPr sz="1200" dirty="0">
                <a:solidFill>
                  <a:srgbClr val="009999"/>
                </a:solidFill>
                <a:latin typeface="Liberation Sans Narrow"/>
                <a:cs typeface="Liberation Sans Narrow"/>
              </a:rPr>
              <a:t>pages</a:t>
            </a:r>
            <a:endParaRPr sz="1200">
              <a:latin typeface="Liberation Sans Narrow"/>
              <a:cs typeface="Liberation Sans Narrow"/>
            </a:endParaRPr>
          </a:p>
        </p:txBody>
      </p:sp>
      <p:sp>
        <p:nvSpPr>
          <p:cNvPr id="7" name="object 7"/>
          <p:cNvSpPr/>
          <p:nvPr/>
        </p:nvSpPr>
        <p:spPr>
          <a:xfrm>
            <a:off x="1647444" y="1524000"/>
            <a:ext cx="5847587" cy="460095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9" name="object 9"/>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14</a:t>
            </a:fld>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8354" y="397890"/>
            <a:ext cx="4759046" cy="513715"/>
          </a:xfrm>
          <a:prstGeom prst="rect">
            <a:avLst/>
          </a:prstGeom>
        </p:spPr>
        <p:txBody>
          <a:bodyPr vert="horz" wrap="square" lIns="0" tIns="13335" rIns="0" bIns="0" rtlCol="0">
            <a:spAutoFit/>
          </a:bodyPr>
          <a:lstStyle/>
          <a:p>
            <a:pPr marL="12700">
              <a:lnSpc>
                <a:spcPct val="100000"/>
              </a:lnSpc>
              <a:spcBef>
                <a:spcPts val="105"/>
              </a:spcBef>
            </a:pPr>
            <a:r>
              <a:rPr dirty="0"/>
              <a:t>Execution of a</a:t>
            </a:r>
            <a:r>
              <a:rPr spc="-114" dirty="0"/>
              <a:t> </a:t>
            </a:r>
            <a:r>
              <a:rPr dirty="0"/>
              <a:t>Process</a:t>
            </a:r>
          </a:p>
        </p:txBody>
      </p:sp>
      <p:sp>
        <p:nvSpPr>
          <p:cNvPr id="4" name="object 4"/>
          <p:cNvSpPr/>
          <p:nvPr/>
        </p:nvSpPr>
        <p:spPr>
          <a:xfrm>
            <a:off x="634305" y="1240608"/>
            <a:ext cx="146303" cy="152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34305" y="1844112"/>
            <a:ext cx="146303"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34305" y="2447869"/>
            <a:ext cx="146303" cy="1524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4305" y="2777053"/>
            <a:ext cx="146303" cy="152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91479" y="3319674"/>
            <a:ext cx="222504" cy="228904"/>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621605" y="1122751"/>
            <a:ext cx="8227670" cy="5337359"/>
          </a:xfrm>
          <a:prstGeom prst="rect">
            <a:avLst/>
          </a:prstGeom>
        </p:spPr>
        <p:txBody>
          <a:bodyPr vert="horz" wrap="square" lIns="0" tIns="12700" rIns="0" bIns="0" rtlCol="0">
            <a:spAutoFit/>
          </a:bodyPr>
          <a:lstStyle/>
          <a:p>
            <a:pPr marL="354965" marR="271145">
              <a:lnSpc>
                <a:spcPct val="100000"/>
              </a:lnSpc>
              <a:spcBef>
                <a:spcPts val="100"/>
              </a:spcBef>
            </a:pPr>
            <a:r>
              <a:rPr sz="1800" b="1" dirty="0">
                <a:solidFill>
                  <a:srgbClr val="006666"/>
                </a:solidFill>
                <a:latin typeface="Arial"/>
                <a:cs typeface="Arial"/>
              </a:rPr>
              <a:t>The OS loads </a:t>
            </a:r>
            <a:r>
              <a:rPr sz="1800" b="1" spc="-5" dirty="0">
                <a:solidFill>
                  <a:srgbClr val="006666"/>
                </a:solidFill>
                <a:latin typeface="Arial"/>
                <a:cs typeface="Arial"/>
              </a:rPr>
              <a:t>the main memory </a:t>
            </a:r>
            <a:r>
              <a:rPr sz="1800" b="1" spc="10" dirty="0">
                <a:solidFill>
                  <a:srgbClr val="006666"/>
                </a:solidFill>
                <a:latin typeface="Arial"/>
                <a:cs typeface="Arial"/>
              </a:rPr>
              <a:t>with </a:t>
            </a:r>
            <a:r>
              <a:rPr sz="1800" b="1" spc="-5" dirty="0">
                <a:solidFill>
                  <a:srgbClr val="006666"/>
                </a:solidFill>
                <a:latin typeface="Arial"/>
                <a:cs typeface="Arial"/>
              </a:rPr>
              <a:t>some parts </a:t>
            </a:r>
            <a:r>
              <a:rPr sz="1800" b="1" dirty="0">
                <a:solidFill>
                  <a:srgbClr val="006666"/>
                </a:solidFill>
                <a:latin typeface="Arial"/>
                <a:cs typeface="Arial"/>
              </a:rPr>
              <a:t>of the </a:t>
            </a:r>
            <a:r>
              <a:rPr sz="1800" b="1" spc="-5" dirty="0">
                <a:solidFill>
                  <a:srgbClr val="006666"/>
                </a:solidFill>
                <a:latin typeface="Arial"/>
                <a:cs typeface="Arial"/>
              </a:rPr>
              <a:t>program  </a:t>
            </a:r>
            <a:r>
              <a:rPr sz="1800" b="1" dirty="0">
                <a:solidFill>
                  <a:srgbClr val="006666"/>
                </a:solidFill>
                <a:latin typeface="Arial"/>
                <a:cs typeface="Arial"/>
              </a:rPr>
              <a:t>(including the </a:t>
            </a:r>
            <a:r>
              <a:rPr sz="1800" b="1" spc="-5" dirty="0">
                <a:solidFill>
                  <a:srgbClr val="006666"/>
                </a:solidFill>
                <a:latin typeface="Arial"/>
                <a:cs typeface="Arial"/>
              </a:rPr>
              <a:t>starting</a:t>
            </a:r>
            <a:r>
              <a:rPr sz="1800" b="1" spc="-15" dirty="0">
                <a:solidFill>
                  <a:srgbClr val="006666"/>
                </a:solidFill>
                <a:latin typeface="Arial"/>
                <a:cs typeface="Arial"/>
              </a:rPr>
              <a:t> </a:t>
            </a:r>
            <a:r>
              <a:rPr sz="1800" b="1" dirty="0">
                <a:solidFill>
                  <a:srgbClr val="006666"/>
                </a:solidFill>
                <a:latin typeface="Arial"/>
                <a:cs typeface="Arial"/>
              </a:rPr>
              <a:t>point)</a:t>
            </a:r>
            <a:endParaRPr sz="1800" dirty="0">
              <a:latin typeface="Arial"/>
              <a:cs typeface="Arial"/>
            </a:endParaRPr>
          </a:p>
          <a:p>
            <a:pPr marL="354965">
              <a:lnSpc>
                <a:spcPct val="100000"/>
              </a:lnSpc>
              <a:spcBef>
                <a:spcPts val="430"/>
              </a:spcBef>
            </a:pPr>
            <a:r>
              <a:rPr sz="1800" b="1" spc="-5" dirty="0">
                <a:solidFill>
                  <a:srgbClr val="006666"/>
                </a:solidFill>
                <a:latin typeface="Arial"/>
                <a:cs typeface="Arial"/>
              </a:rPr>
              <a:t>Each entry </a:t>
            </a:r>
            <a:r>
              <a:rPr sz="1800" b="1" dirty="0">
                <a:solidFill>
                  <a:srgbClr val="006666"/>
                </a:solidFill>
                <a:latin typeface="Arial"/>
                <a:cs typeface="Arial"/>
              </a:rPr>
              <a:t>in the page table (or </a:t>
            </a:r>
            <a:r>
              <a:rPr sz="1800" b="1" spc="-5" dirty="0">
                <a:solidFill>
                  <a:srgbClr val="006666"/>
                </a:solidFill>
                <a:latin typeface="Arial"/>
                <a:cs typeface="Arial"/>
              </a:rPr>
              <a:t>segments) </a:t>
            </a:r>
            <a:r>
              <a:rPr sz="1800" b="1" dirty="0">
                <a:solidFill>
                  <a:srgbClr val="006666"/>
                </a:solidFill>
                <a:latin typeface="Arial"/>
                <a:cs typeface="Arial"/>
              </a:rPr>
              <a:t>has </a:t>
            </a:r>
            <a:r>
              <a:rPr sz="1800" b="1" spc="-5" dirty="0">
                <a:solidFill>
                  <a:srgbClr val="006666"/>
                </a:solidFill>
                <a:latin typeface="Arial"/>
                <a:cs typeface="Arial"/>
              </a:rPr>
              <a:t>a </a:t>
            </a:r>
            <a:r>
              <a:rPr sz="1800" b="1" dirty="0">
                <a:solidFill>
                  <a:srgbClr val="FF9966"/>
                </a:solidFill>
                <a:latin typeface="Arial"/>
                <a:cs typeface="Arial"/>
              </a:rPr>
              <a:t>bit</a:t>
            </a:r>
            <a:r>
              <a:rPr sz="1800" b="1" spc="-10" dirty="0">
                <a:solidFill>
                  <a:srgbClr val="FF9966"/>
                </a:solidFill>
                <a:latin typeface="Arial"/>
                <a:cs typeface="Arial"/>
              </a:rPr>
              <a:t> </a:t>
            </a:r>
            <a:r>
              <a:rPr sz="1800" b="1" spc="-5" dirty="0">
                <a:solidFill>
                  <a:srgbClr val="FF9966"/>
                </a:solidFill>
                <a:latin typeface="Arial"/>
                <a:cs typeface="Arial"/>
              </a:rPr>
              <a:t>present</a:t>
            </a:r>
            <a:r>
              <a:rPr lang="en-CA" sz="1800" b="1" spc="-5" dirty="0">
                <a:solidFill>
                  <a:srgbClr val="FF9966"/>
                </a:solidFill>
                <a:latin typeface="Arial"/>
                <a:cs typeface="Arial"/>
              </a:rPr>
              <a:t> (set to 1)</a:t>
            </a:r>
            <a:endParaRPr sz="1800" dirty="0">
              <a:latin typeface="Arial"/>
              <a:cs typeface="Arial"/>
            </a:endParaRPr>
          </a:p>
          <a:p>
            <a:pPr marL="354965">
              <a:lnSpc>
                <a:spcPct val="100000"/>
              </a:lnSpc>
            </a:pPr>
            <a:r>
              <a:rPr sz="1800" b="1" spc="5" dirty="0">
                <a:solidFill>
                  <a:srgbClr val="006666"/>
                </a:solidFill>
                <a:latin typeface="Arial"/>
                <a:cs typeface="Arial"/>
              </a:rPr>
              <a:t>which </a:t>
            </a:r>
            <a:r>
              <a:rPr sz="1800" b="1" spc="-5" dirty="0">
                <a:solidFill>
                  <a:srgbClr val="006666"/>
                </a:solidFill>
                <a:latin typeface="Arial"/>
                <a:cs typeface="Arial"/>
              </a:rPr>
              <a:t>indicates </a:t>
            </a:r>
            <a:r>
              <a:rPr sz="1800" b="1" dirty="0">
                <a:solidFill>
                  <a:srgbClr val="006666"/>
                </a:solidFill>
                <a:latin typeface="Arial"/>
                <a:cs typeface="Arial"/>
              </a:rPr>
              <a:t>whether the page or </a:t>
            </a:r>
            <a:r>
              <a:rPr sz="1800" b="1" spc="-5" dirty="0">
                <a:solidFill>
                  <a:srgbClr val="006666"/>
                </a:solidFill>
                <a:latin typeface="Arial"/>
                <a:cs typeface="Arial"/>
              </a:rPr>
              <a:t>segment </a:t>
            </a:r>
            <a:r>
              <a:rPr sz="1800" b="1" dirty="0">
                <a:solidFill>
                  <a:srgbClr val="006666"/>
                </a:solidFill>
                <a:latin typeface="Arial"/>
                <a:cs typeface="Arial"/>
              </a:rPr>
              <a:t>is in </a:t>
            </a:r>
            <a:r>
              <a:rPr sz="1800" b="1" spc="-5" dirty="0">
                <a:solidFill>
                  <a:srgbClr val="006666"/>
                </a:solidFill>
                <a:latin typeface="Arial"/>
                <a:cs typeface="Arial"/>
              </a:rPr>
              <a:t>main</a:t>
            </a:r>
            <a:r>
              <a:rPr sz="1800" b="1" spc="-90" dirty="0">
                <a:solidFill>
                  <a:srgbClr val="006666"/>
                </a:solidFill>
                <a:latin typeface="Arial"/>
                <a:cs typeface="Arial"/>
              </a:rPr>
              <a:t> </a:t>
            </a:r>
            <a:r>
              <a:rPr sz="1800" b="1" spc="-5" dirty="0">
                <a:solidFill>
                  <a:srgbClr val="006666"/>
                </a:solidFill>
                <a:latin typeface="Arial"/>
                <a:cs typeface="Arial"/>
              </a:rPr>
              <a:t>memory</a:t>
            </a:r>
            <a:endParaRPr sz="1800" dirty="0">
              <a:latin typeface="Arial"/>
              <a:cs typeface="Arial"/>
            </a:endParaRPr>
          </a:p>
          <a:p>
            <a:pPr marL="354965">
              <a:lnSpc>
                <a:spcPct val="100000"/>
              </a:lnSpc>
              <a:spcBef>
                <a:spcPts val="434"/>
              </a:spcBef>
            </a:pPr>
            <a:r>
              <a:rPr sz="1800" b="1" spc="-5" dirty="0">
                <a:solidFill>
                  <a:srgbClr val="FF9966"/>
                </a:solidFill>
                <a:latin typeface="Arial"/>
                <a:cs typeface="Arial"/>
              </a:rPr>
              <a:t>Resident set </a:t>
            </a:r>
            <a:r>
              <a:rPr sz="1800" b="1" dirty="0">
                <a:solidFill>
                  <a:srgbClr val="006666"/>
                </a:solidFill>
                <a:latin typeface="Arial"/>
                <a:cs typeface="Arial"/>
              </a:rPr>
              <a:t>is the portion</a:t>
            </a:r>
            <a:r>
              <a:rPr lang="en-CA" sz="1800" b="1" dirty="0">
                <a:solidFill>
                  <a:srgbClr val="006666"/>
                </a:solidFill>
                <a:latin typeface="Arial"/>
                <a:cs typeface="Arial"/>
              </a:rPr>
              <a:t> (set of pages)</a:t>
            </a:r>
            <a:r>
              <a:rPr sz="1800" b="1" dirty="0">
                <a:solidFill>
                  <a:srgbClr val="006666"/>
                </a:solidFill>
                <a:latin typeface="Arial"/>
                <a:cs typeface="Arial"/>
              </a:rPr>
              <a:t> of the </a:t>
            </a:r>
            <a:r>
              <a:rPr sz="1800" b="1" spc="-5" dirty="0">
                <a:solidFill>
                  <a:srgbClr val="006666"/>
                </a:solidFill>
                <a:latin typeface="Arial"/>
                <a:cs typeface="Arial"/>
              </a:rPr>
              <a:t>process </a:t>
            </a:r>
            <a:r>
              <a:rPr sz="1800" b="1" dirty="0">
                <a:solidFill>
                  <a:srgbClr val="006666"/>
                </a:solidFill>
                <a:latin typeface="Arial"/>
                <a:cs typeface="Arial"/>
              </a:rPr>
              <a:t>in </a:t>
            </a:r>
            <a:r>
              <a:rPr sz="1800" b="1" spc="-5" dirty="0">
                <a:solidFill>
                  <a:srgbClr val="006666"/>
                </a:solidFill>
                <a:latin typeface="Arial"/>
                <a:cs typeface="Arial"/>
              </a:rPr>
              <a:t>main</a:t>
            </a:r>
            <a:r>
              <a:rPr sz="1800" b="1" spc="-10" dirty="0">
                <a:solidFill>
                  <a:srgbClr val="006666"/>
                </a:solidFill>
                <a:latin typeface="Arial"/>
                <a:cs typeface="Arial"/>
              </a:rPr>
              <a:t> </a:t>
            </a:r>
            <a:r>
              <a:rPr sz="1800" b="1" spc="-5" dirty="0">
                <a:solidFill>
                  <a:srgbClr val="006666"/>
                </a:solidFill>
                <a:latin typeface="Arial"/>
                <a:cs typeface="Arial"/>
              </a:rPr>
              <a:t>memory</a:t>
            </a:r>
            <a:endParaRPr sz="1800" dirty="0">
              <a:latin typeface="Arial"/>
              <a:cs typeface="Arial"/>
            </a:endParaRPr>
          </a:p>
          <a:p>
            <a:pPr marL="354965" marR="5080">
              <a:lnSpc>
                <a:spcPct val="100000"/>
              </a:lnSpc>
              <a:spcBef>
                <a:spcPts val="430"/>
              </a:spcBef>
            </a:pPr>
            <a:r>
              <a:rPr sz="1800" b="1" spc="-30" dirty="0">
                <a:solidFill>
                  <a:srgbClr val="006666"/>
                </a:solidFill>
                <a:latin typeface="Arial"/>
                <a:cs typeface="Arial"/>
              </a:rPr>
              <a:t>An </a:t>
            </a:r>
            <a:r>
              <a:rPr sz="1800" b="1" spc="-5" dirty="0">
                <a:solidFill>
                  <a:srgbClr val="006666"/>
                </a:solidFill>
                <a:latin typeface="Arial"/>
                <a:cs typeface="Arial"/>
              </a:rPr>
              <a:t>interrupt </a:t>
            </a:r>
            <a:r>
              <a:rPr sz="1800" b="1" dirty="0">
                <a:solidFill>
                  <a:srgbClr val="006666"/>
                </a:solidFill>
                <a:latin typeface="Arial"/>
                <a:cs typeface="Arial"/>
              </a:rPr>
              <a:t>is </a:t>
            </a:r>
            <a:r>
              <a:rPr sz="1800" b="1" spc="-5" dirty="0">
                <a:solidFill>
                  <a:srgbClr val="006666"/>
                </a:solidFill>
                <a:latin typeface="Arial"/>
                <a:cs typeface="Arial"/>
              </a:rPr>
              <a:t>generated </a:t>
            </a:r>
            <a:r>
              <a:rPr sz="1800" b="1" spc="5" dirty="0">
                <a:solidFill>
                  <a:srgbClr val="006666"/>
                </a:solidFill>
                <a:latin typeface="Arial"/>
                <a:cs typeface="Arial"/>
              </a:rPr>
              <a:t>when </a:t>
            </a:r>
            <a:r>
              <a:rPr sz="1800" b="1" dirty="0">
                <a:solidFill>
                  <a:srgbClr val="006666"/>
                </a:solidFill>
                <a:latin typeface="Arial"/>
                <a:cs typeface="Arial"/>
              </a:rPr>
              <a:t>the logical </a:t>
            </a:r>
            <a:r>
              <a:rPr sz="1800" b="1" spc="-5" dirty="0">
                <a:solidFill>
                  <a:srgbClr val="006666"/>
                </a:solidFill>
                <a:latin typeface="Arial"/>
                <a:cs typeface="Arial"/>
              </a:rPr>
              <a:t>address refers </a:t>
            </a:r>
            <a:r>
              <a:rPr sz="1800" b="1" dirty="0">
                <a:solidFill>
                  <a:srgbClr val="006666"/>
                </a:solidFill>
                <a:latin typeface="Arial"/>
                <a:cs typeface="Arial"/>
              </a:rPr>
              <a:t>to </a:t>
            </a:r>
            <a:r>
              <a:rPr sz="1800" b="1" spc="-5" dirty="0">
                <a:solidFill>
                  <a:srgbClr val="006666"/>
                </a:solidFill>
                <a:latin typeface="Arial"/>
                <a:cs typeface="Arial"/>
              </a:rPr>
              <a:t>a part  </a:t>
            </a:r>
            <a:r>
              <a:rPr sz="1800" b="1" spc="5" dirty="0">
                <a:solidFill>
                  <a:srgbClr val="006666"/>
                </a:solidFill>
                <a:latin typeface="Arial"/>
                <a:cs typeface="Arial"/>
              </a:rPr>
              <a:t>which </a:t>
            </a:r>
            <a:r>
              <a:rPr sz="1800" b="1" dirty="0">
                <a:solidFill>
                  <a:srgbClr val="006666"/>
                </a:solidFill>
                <a:latin typeface="Arial"/>
                <a:cs typeface="Arial"/>
              </a:rPr>
              <a:t>is not in the </a:t>
            </a:r>
            <a:r>
              <a:rPr sz="1800" b="1" spc="-5" dirty="0">
                <a:solidFill>
                  <a:srgbClr val="006666"/>
                </a:solidFill>
                <a:latin typeface="Arial"/>
                <a:cs typeface="Arial"/>
              </a:rPr>
              <a:t>resident</a:t>
            </a:r>
            <a:r>
              <a:rPr sz="1800" b="1" spc="-55" dirty="0">
                <a:solidFill>
                  <a:srgbClr val="006666"/>
                </a:solidFill>
                <a:latin typeface="Arial"/>
                <a:cs typeface="Arial"/>
              </a:rPr>
              <a:t> </a:t>
            </a:r>
            <a:r>
              <a:rPr sz="1800" b="1" spc="-10" dirty="0">
                <a:solidFill>
                  <a:srgbClr val="006666"/>
                </a:solidFill>
                <a:latin typeface="Arial"/>
                <a:cs typeface="Arial"/>
              </a:rPr>
              <a:t>set</a:t>
            </a:r>
            <a:endParaRPr sz="1800" dirty="0">
              <a:latin typeface="Arial"/>
              <a:cs typeface="Arial"/>
            </a:endParaRPr>
          </a:p>
          <a:p>
            <a:pPr marL="756285">
              <a:lnSpc>
                <a:spcPct val="100000"/>
              </a:lnSpc>
              <a:spcBef>
                <a:spcPts val="434"/>
              </a:spcBef>
            </a:pPr>
            <a:r>
              <a:rPr sz="1800" spc="-10" dirty="0">
                <a:solidFill>
                  <a:srgbClr val="800000"/>
                </a:solidFill>
                <a:latin typeface="Arial"/>
                <a:cs typeface="Arial"/>
              </a:rPr>
              <a:t>page</a:t>
            </a:r>
            <a:r>
              <a:rPr sz="1800" dirty="0">
                <a:solidFill>
                  <a:srgbClr val="800000"/>
                </a:solidFill>
                <a:latin typeface="Arial"/>
                <a:cs typeface="Arial"/>
              </a:rPr>
              <a:t> </a:t>
            </a:r>
            <a:r>
              <a:rPr sz="1800" spc="-5" dirty="0">
                <a:solidFill>
                  <a:srgbClr val="800000"/>
                </a:solidFill>
                <a:latin typeface="Arial"/>
                <a:cs typeface="Arial"/>
              </a:rPr>
              <a:t>fault</a:t>
            </a:r>
            <a:endParaRPr sz="1800" dirty="0">
              <a:latin typeface="Arial"/>
              <a:cs typeface="Arial"/>
            </a:endParaRPr>
          </a:p>
          <a:p>
            <a:pPr marL="354965" marR="253365" indent="-342900">
              <a:lnSpc>
                <a:spcPct val="100000"/>
              </a:lnSpc>
              <a:spcBef>
                <a:spcPts val="434"/>
              </a:spcBef>
              <a:buClr>
                <a:srgbClr val="006666"/>
              </a:buClr>
              <a:buFont typeface="Wingdings"/>
              <a:buChar char=""/>
              <a:tabLst>
                <a:tab pos="354965" algn="l"/>
                <a:tab pos="355600" algn="l"/>
              </a:tabLst>
            </a:pPr>
            <a:r>
              <a:rPr sz="1800" dirty="0">
                <a:solidFill>
                  <a:srgbClr val="003300"/>
                </a:solidFill>
                <a:latin typeface="Arial"/>
                <a:cs typeface="Arial"/>
              </a:rPr>
              <a:t>What to </a:t>
            </a:r>
            <a:r>
              <a:rPr sz="1800" spc="-5" dirty="0">
                <a:solidFill>
                  <a:srgbClr val="003300"/>
                </a:solidFill>
                <a:latin typeface="Arial"/>
                <a:cs typeface="Arial"/>
              </a:rPr>
              <a:t>do </a:t>
            </a:r>
            <a:r>
              <a:rPr sz="1800" spc="-15" dirty="0">
                <a:solidFill>
                  <a:srgbClr val="003300"/>
                </a:solidFill>
                <a:latin typeface="Arial"/>
                <a:cs typeface="Arial"/>
              </a:rPr>
              <a:t>when </a:t>
            </a:r>
            <a:r>
              <a:rPr sz="1800" spc="-5" dirty="0">
                <a:solidFill>
                  <a:srgbClr val="003300"/>
                </a:solidFill>
                <a:latin typeface="Arial"/>
                <a:cs typeface="Arial"/>
              </a:rPr>
              <a:t>an address reference falls in a </a:t>
            </a:r>
            <a:r>
              <a:rPr sz="1800" spc="-10" dirty="0">
                <a:solidFill>
                  <a:srgbClr val="003300"/>
                </a:solidFill>
                <a:latin typeface="Arial"/>
                <a:cs typeface="Arial"/>
              </a:rPr>
              <a:t>page </a:t>
            </a:r>
            <a:r>
              <a:rPr sz="1800" spc="-5" dirty="0">
                <a:solidFill>
                  <a:srgbClr val="003300"/>
                </a:solidFill>
                <a:latin typeface="Arial"/>
                <a:cs typeface="Arial"/>
              </a:rPr>
              <a:t>not in </a:t>
            </a:r>
            <a:r>
              <a:rPr sz="1800" spc="-10" dirty="0">
                <a:solidFill>
                  <a:srgbClr val="003300"/>
                </a:solidFill>
                <a:latin typeface="Arial"/>
                <a:cs typeface="Arial"/>
              </a:rPr>
              <a:t>physical  memory?</a:t>
            </a:r>
            <a:endParaRPr sz="1800" dirty="0">
              <a:latin typeface="Arial"/>
              <a:cs typeface="Arial"/>
            </a:endParaRPr>
          </a:p>
          <a:p>
            <a:pPr marL="756285" lvl="1" indent="-287655">
              <a:lnSpc>
                <a:spcPct val="100000"/>
              </a:lnSpc>
              <a:spcBef>
                <a:spcPts val="430"/>
              </a:spcBef>
              <a:buClr>
                <a:srgbClr val="336699"/>
              </a:buClr>
              <a:buSzPct val="75000"/>
              <a:buFont typeface="Wingdings"/>
              <a:buChar char=""/>
              <a:tabLst>
                <a:tab pos="756285" algn="l"/>
                <a:tab pos="756920" algn="l"/>
              </a:tabLst>
            </a:pPr>
            <a:r>
              <a:rPr sz="1800" spc="-5" dirty="0">
                <a:solidFill>
                  <a:srgbClr val="003366"/>
                </a:solidFill>
                <a:latin typeface="Arial"/>
                <a:cs typeface="Arial"/>
              </a:rPr>
              <a:t>Bring that </a:t>
            </a:r>
            <a:r>
              <a:rPr sz="1800" spc="-10" dirty="0">
                <a:solidFill>
                  <a:srgbClr val="003366"/>
                </a:solidFill>
                <a:latin typeface="Arial"/>
                <a:cs typeface="Arial"/>
              </a:rPr>
              <a:t>page </a:t>
            </a:r>
            <a:r>
              <a:rPr sz="1800" spc="-5" dirty="0">
                <a:solidFill>
                  <a:srgbClr val="003366"/>
                </a:solidFill>
                <a:latin typeface="Arial"/>
                <a:cs typeface="Arial"/>
              </a:rPr>
              <a:t>into</a:t>
            </a:r>
            <a:r>
              <a:rPr sz="1800" spc="35" dirty="0">
                <a:solidFill>
                  <a:srgbClr val="003366"/>
                </a:solidFill>
                <a:latin typeface="Arial"/>
                <a:cs typeface="Arial"/>
              </a:rPr>
              <a:t> </a:t>
            </a:r>
            <a:r>
              <a:rPr sz="1800" spc="-5" dirty="0">
                <a:solidFill>
                  <a:srgbClr val="003366"/>
                </a:solidFill>
                <a:latin typeface="Arial"/>
                <a:cs typeface="Arial"/>
              </a:rPr>
              <a:t>memory</a:t>
            </a:r>
            <a:endParaRPr sz="1800" dirty="0">
              <a:latin typeface="Arial"/>
              <a:cs typeface="Arial"/>
            </a:endParaRPr>
          </a:p>
          <a:p>
            <a:pPr marL="756285" lvl="1" indent="-287655">
              <a:lnSpc>
                <a:spcPct val="100000"/>
              </a:lnSpc>
              <a:spcBef>
                <a:spcPts val="434"/>
              </a:spcBef>
              <a:buClr>
                <a:srgbClr val="336699"/>
              </a:buClr>
              <a:buSzPct val="75000"/>
              <a:buFont typeface="Wingdings"/>
              <a:buChar char=""/>
              <a:tabLst>
                <a:tab pos="756285" algn="l"/>
                <a:tab pos="756920" algn="l"/>
              </a:tabLst>
            </a:pPr>
            <a:r>
              <a:rPr sz="1800" spc="-15" dirty="0">
                <a:solidFill>
                  <a:srgbClr val="003366"/>
                </a:solidFill>
                <a:latin typeface="Arial"/>
                <a:cs typeface="Arial"/>
              </a:rPr>
              <a:t>How?</a:t>
            </a:r>
            <a:endParaRPr sz="1800" dirty="0">
              <a:latin typeface="Arial"/>
              <a:cs typeface="Arial"/>
            </a:endParaRPr>
          </a:p>
          <a:p>
            <a:pPr marL="1155065" lvl="2" indent="-229235">
              <a:lnSpc>
                <a:spcPct val="100000"/>
              </a:lnSpc>
              <a:spcBef>
                <a:spcPts val="430"/>
              </a:spcBef>
              <a:buClr>
                <a:srgbClr val="009999"/>
              </a:buClr>
              <a:buSzPct val="63888"/>
              <a:buChar char="•"/>
              <a:tabLst>
                <a:tab pos="1155065" algn="l"/>
                <a:tab pos="1155700" algn="l"/>
              </a:tabLst>
            </a:pPr>
            <a:r>
              <a:rPr sz="1800" spc="-5" dirty="0">
                <a:solidFill>
                  <a:srgbClr val="006666"/>
                </a:solidFill>
                <a:latin typeface="Arial"/>
                <a:cs typeface="Arial"/>
              </a:rPr>
              <a:t>Find </a:t>
            </a:r>
            <a:r>
              <a:rPr sz="1800" dirty="0">
                <a:solidFill>
                  <a:srgbClr val="006666"/>
                </a:solidFill>
                <a:latin typeface="Arial"/>
                <a:cs typeface="Arial"/>
              </a:rPr>
              <a:t>it on </a:t>
            </a:r>
            <a:r>
              <a:rPr sz="1800" spc="-5" dirty="0">
                <a:solidFill>
                  <a:srgbClr val="006666"/>
                </a:solidFill>
                <a:latin typeface="Arial"/>
                <a:cs typeface="Arial"/>
              </a:rPr>
              <a:t>the</a:t>
            </a:r>
            <a:r>
              <a:rPr sz="1800" spc="-20" dirty="0">
                <a:solidFill>
                  <a:srgbClr val="006666"/>
                </a:solidFill>
                <a:latin typeface="Arial"/>
                <a:cs typeface="Arial"/>
              </a:rPr>
              <a:t> </a:t>
            </a:r>
            <a:r>
              <a:rPr sz="1800" spc="-5" dirty="0">
                <a:solidFill>
                  <a:srgbClr val="006666"/>
                </a:solidFill>
                <a:latin typeface="Arial"/>
                <a:cs typeface="Arial"/>
              </a:rPr>
              <a:t>disc</a:t>
            </a:r>
            <a:endParaRPr sz="1800" dirty="0">
              <a:latin typeface="Arial"/>
              <a:cs typeface="Arial"/>
            </a:endParaRPr>
          </a:p>
          <a:p>
            <a:pPr marL="1155065" lvl="2" indent="-229235">
              <a:lnSpc>
                <a:spcPct val="100000"/>
              </a:lnSpc>
              <a:spcBef>
                <a:spcPts val="434"/>
              </a:spcBef>
              <a:buClr>
                <a:srgbClr val="009999"/>
              </a:buClr>
              <a:buSzPct val="63888"/>
              <a:buChar char="•"/>
              <a:tabLst>
                <a:tab pos="1155065" algn="l"/>
                <a:tab pos="1155700" algn="l"/>
              </a:tabLst>
            </a:pPr>
            <a:r>
              <a:rPr sz="1800" dirty="0">
                <a:solidFill>
                  <a:srgbClr val="006666"/>
                </a:solidFill>
                <a:latin typeface="Arial"/>
                <a:cs typeface="Arial"/>
              </a:rPr>
              <a:t>Get </a:t>
            </a:r>
            <a:r>
              <a:rPr sz="1800" spc="-5" dirty="0">
                <a:solidFill>
                  <a:srgbClr val="006666"/>
                </a:solidFill>
                <a:latin typeface="Arial"/>
                <a:cs typeface="Arial"/>
              </a:rPr>
              <a:t>an empty</a:t>
            </a:r>
            <a:r>
              <a:rPr sz="1800" dirty="0">
                <a:solidFill>
                  <a:srgbClr val="006666"/>
                </a:solidFill>
                <a:latin typeface="Arial"/>
                <a:cs typeface="Arial"/>
              </a:rPr>
              <a:t> frame</a:t>
            </a:r>
            <a:r>
              <a:rPr lang="en-CA" sz="1800" dirty="0">
                <a:solidFill>
                  <a:srgbClr val="006666"/>
                </a:solidFill>
                <a:latin typeface="Arial"/>
                <a:cs typeface="Arial"/>
              </a:rPr>
              <a:t> (on RAM)</a:t>
            </a:r>
            <a:endParaRPr sz="1800" dirty="0">
              <a:latin typeface="Arial"/>
              <a:cs typeface="Arial"/>
            </a:endParaRPr>
          </a:p>
          <a:p>
            <a:pPr marL="1155065" lvl="2" indent="-229235">
              <a:lnSpc>
                <a:spcPct val="100000"/>
              </a:lnSpc>
              <a:spcBef>
                <a:spcPts val="430"/>
              </a:spcBef>
              <a:buClr>
                <a:srgbClr val="009999"/>
              </a:buClr>
              <a:buSzPct val="63888"/>
              <a:buChar char="•"/>
              <a:tabLst>
                <a:tab pos="1155065" algn="l"/>
                <a:tab pos="1155700" algn="l"/>
              </a:tabLst>
            </a:pPr>
            <a:r>
              <a:rPr sz="1800" spc="-5" dirty="0">
                <a:solidFill>
                  <a:srgbClr val="006666"/>
                </a:solidFill>
                <a:latin typeface="Arial"/>
                <a:cs typeface="Arial"/>
              </a:rPr>
              <a:t>Read</a:t>
            </a:r>
            <a:r>
              <a:rPr lang="en-CA" sz="1800" spc="-5" dirty="0">
                <a:solidFill>
                  <a:srgbClr val="006666"/>
                </a:solidFill>
                <a:latin typeface="Arial"/>
                <a:cs typeface="Arial"/>
              </a:rPr>
              <a:t>/Bring</a:t>
            </a:r>
            <a:r>
              <a:rPr sz="1800" spc="-5" dirty="0">
                <a:solidFill>
                  <a:srgbClr val="006666"/>
                </a:solidFill>
                <a:latin typeface="Arial"/>
                <a:cs typeface="Arial"/>
              </a:rPr>
              <a:t> </a:t>
            </a:r>
            <a:r>
              <a:rPr sz="1800" dirty="0">
                <a:solidFill>
                  <a:srgbClr val="006666"/>
                </a:solidFill>
                <a:latin typeface="Arial"/>
                <a:cs typeface="Arial"/>
              </a:rPr>
              <a:t>the </a:t>
            </a:r>
            <a:r>
              <a:rPr sz="1800" spc="-5" dirty="0">
                <a:solidFill>
                  <a:srgbClr val="006666"/>
                </a:solidFill>
                <a:latin typeface="Arial"/>
                <a:cs typeface="Arial"/>
              </a:rPr>
              <a:t>page into</a:t>
            </a:r>
            <a:r>
              <a:rPr sz="1800" spc="5" dirty="0">
                <a:solidFill>
                  <a:srgbClr val="006666"/>
                </a:solidFill>
                <a:latin typeface="Arial"/>
                <a:cs typeface="Arial"/>
              </a:rPr>
              <a:t> </a:t>
            </a:r>
            <a:r>
              <a:rPr sz="1800" spc="-5" dirty="0">
                <a:solidFill>
                  <a:srgbClr val="006666"/>
                </a:solidFill>
                <a:latin typeface="Arial"/>
                <a:cs typeface="Arial"/>
              </a:rPr>
              <a:t>frame</a:t>
            </a:r>
            <a:endParaRPr sz="1800" dirty="0">
              <a:latin typeface="Arial"/>
              <a:cs typeface="Arial"/>
            </a:endParaRPr>
          </a:p>
          <a:p>
            <a:pPr marL="1155065" lvl="2" indent="-229235">
              <a:lnSpc>
                <a:spcPct val="100000"/>
              </a:lnSpc>
              <a:spcBef>
                <a:spcPts val="434"/>
              </a:spcBef>
              <a:buClr>
                <a:srgbClr val="009999"/>
              </a:buClr>
              <a:buSzPct val="63888"/>
              <a:buChar char="•"/>
              <a:tabLst>
                <a:tab pos="1155065" algn="l"/>
                <a:tab pos="1155700" algn="l"/>
              </a:tabLst>
            </a:pPr>
            <a:r>
              <a:rPr sz="1800" spc="-5" dirty="0">
                <a:solidFill>
                  <a:srgbClr val="006666"/>
                </a:solidFill>
                <a:latin typeface="Arial"/>
                <a:cs typeface="Arial"/>
              </a:rPr>
              <a:t>Set </a:t>
            </a:r>
            <a:r>
              <a:rPr sz="1800" dirty="0">
                <a:solidFill>
                  <a:srgbClr val="006666"/>
                </a:solidFill>
                <a:latin typeface="Arial"/>
                <a:cs typeface="Arial"/>
              </a:rPr>
              <a:t>the </a:t>
            </a:r>
            <a:r>
              <a:rPr sz="1800" spc="-5" dirty="0">
                <a:solidFill>
                  <a:srgbClr val="006666"/>
                </a:solidFill>
                <a:latin typeface="Arial"/>
                <a:cs typeface="Arial"/>
              </a:rPr>
              <a:t>valid bit </a:t>
            </a:r>
            <a:r>
              <a:rPr sz="1800" dirty="0">
                <a:solidFill>
                  <a:srgbClr val="006666"/>
                </a:solidFill>
                <a:latin typeface="Arial"/>
                <a:cs typeface="Arial"/>
              </a:rPr>
              <a:t>to</a:t>
            </a:r>
            <a:r>
              <a:rPr sz="1800" spc="5" dirty="0">
                <a:solidFill>
                  <a:srgbClr val="006666"/>
                </a:solidFill>
                <a:latin typeface="Arial"/>
                <a:cs typeface="Arial"/>
              </a:rPr>
              <a:t> </a:t>
            </a:r>
            <a:r>
              <a:rPr sz="1800" spc="-5" dirty="0">
                <a:solidFill>
                  <a:srgbClr val="006666"/>
                </a:solidFill>
                <a:latin typeface="Arial"/>
                <a:cs typeface="Arial"/>
              </a:rPr>
              <a:t>1</a:t>
            </a:r>
            <a:r>
              <a:rPr lang="en-CA" sz="1800" spc="-5" dirty="0">
                <a:solidFill>
                  <a:srgbClr val="006666"/>
                </a:solidFill>
                <a:latin typeface="Arial"/>
                <a:cs typeface="Arial"/>
              </a:rPr>
              <a:t> of that page in the page table</a:t>
            </a:r>
            <a:endParaRPr sz="1800" dirty="0">
              <a:latin typeface="Arial"/>
              <a:cs typeface="Arial"/>
            </a:endParaRPr>
          </a:p>
          <a:p>
            <a:pPr marL="1155065" lvl="2" indent="-229235">
              <a:lnSpc>
                <a:spcPct val="100000"/>
              </a:lnSpc>
              <a:spcBef>
                <a:spcPts val="430"/>
              </a:spcBef>
              <a:buClr>
                <a:srgbClr val="009999"/>
              </a:buClr>
              <a:buSzPct val="63888"/>
              <a:buChar char="•"/>
              <a:tabLst>
                <a:tab pos="1155065" algn="l"/>
                <a:tab pos="1155700" algn="l"/>
              </a:tabLst>
            </a:pPr>
            <a:r>
              <a:rPr sz="1800" spc="-5" dirty="0">
                <a:solidFill>
                  <a:srgbClr val="006666"/>
                </a:solidFill>
                <a:latin typeface="Arial"/>
                <a:cs typeface="Arial"/>
              </a:rPr>
              <a:t>Restart </a:t>
            </a:r>
            <a:r>
              <a:rPr sz="1800" dirty="0">
                <a:solidFill>
                  <a:srgbClr val="006666"/>
                </a:solidFill>
                <a:latin typeface="Arial"/>
                <a:cs typeface="Arial"/>
              </a:rPr>
              <a:t>the </a:t>
            </a:r>
            <a:r>
              <a:rPr sz="1800" spc="-5" dirty="0">
                <a:solidFill>
                  <a:srgbClr val="006666"/>
                </a:solidFill>
                <a:latin typeface="Arial"/>
                <a:cs typeface="Arial"/>
              </a:rPr>
              <a:t>instruction that caused </a:t>
            </a:r>
            <a:r>
              <a:rPr sz="1800" dirty="0">
                <a:solidFill>
                  <a:srgbClr val="006666"/>
                </a:solidFill>
                <a:latin typeface="Arial"/>
                <a:cs typeface="Arial"/>
              </a:rPr>
              <a:t>the </a:t>
            </a:r>
            <a:r>
              <a:rPr sz="1800" spc="-5" dirty="0">
                <a:solidFill>
                  <a:srgbClr val="006666"/>
                </a:solidFill>
                <a:latin typeface="Arial"/>
                <a:cs typeface="Arial"/>
              </a:rPr>
              <a:t>page</a:t>
            </a:r>
            <a:r>
              <a:rPr sz="1800" spc="15" dirty="0">
                <a:solidFill>
                  <a:srgbClr val="006666"/>
                </a:solidFill>
                <a:latin typeface="Arial"/>
                <a:cs typeface="Arial"/>
              </a:rPr>
              <a:t> </a:t>
            </a:r>
            <a:r>
              <a:rPr sz="1800" spc="-5" dirty="0">
                <a:solidFill>
                  <a:srgbClr val="006666"/>
                </a:solidFill>
                <a:latin typeface="Arial"/>
                <a:cs typeface="Arial"/>
              </a:rPr>
              <a:t>fault.</a:t>
            </a:r>
            <a:endParaRPr sz="1800" dirty="0">
              <a:latin typeface="Arial"/>
              <a:cs typeface="Arial"/>
            </a:endParaRPr>
          </a:p>
        </p:txBody>
      </p:sp>
      <p:sp>
        <p:nvSpPr>
          <p:cNvPr id="10" name="object 10"/>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1" name="object 11"/>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15</a:t>
            </a:fld>
            <a:endParaRPr sz="1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dirty="0"/>
              <a:t>Demand</a:t>
            </a:r>
            <a:r>
              <a:rPr spc="-70" dirty="0"/>
              <a:t> </a:t>
            </a:r>
            <a:r>
              <a:rPr dirty="0"/>
              <a:t>Paging</a:t>
            </a:r>
          </a:p>
        </p:txBody>
      </p:sp>
      <p:sp>
        <p:nvSpPr>
          <p:cNvPr id="4" name="object 4"/>
          <p:cNvSpPr/>
          <p:nvPr/>
        </p:nvSpPr>
        <p:spPr>
          <a:xfrm>
            <a:off x="919276" y="1463294"/>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9276" y="1902205"/>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6425" y="2258822"/>
            <a:ext cx="295656" cy="3032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19276" y="2779725"/>
            <a:ext cx="198119" cy="2029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76425" y="3137026"/>
            <a:ext cx="295656" cy="30327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834007" y="3946271"/>
            <a:ext cx="213360" cy="21945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834007" y="4617084"/>
            <a:ext cx="213360" cy="21945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249476" y="1235710"/>
            <a:ext cx="7112000" cy="3658950"/>
          </a:xfrm>
          <a:prstGeom prst="rect">
            <a:avLst/>
          </a:prstGeom>
        </p:spPr>
        <p:txBody>
          <a:bodyPr vert="horz" wrap="square" lIns="0" tIns="12700" rIns="0" bIns="0" rtlCol="0">
            <a:spAutoFit/>
          </a:bodyPr>
          <a:lstStyle/>
          <a:p>
            <a:pPr marL="12700" marR="5080">
              <a:lnSpc>
                <a:spcPct val="120000"/>
              </a:lnSpc>
              <a:spcBef>
                <a:spcPts val="100"/>
              </a:spcBef>
            </a:pPr>
            <a:r>
              <a:rPr sz="2400" b="1" dirty="0">
                <a:solidFill>
                  <a:srgbClr val="006666"/>
                </a:solidFill>
                <a:latin typeface="Arial"/>
                <a:cs typeface="Arial"/>
              </a:rPr>
              <a:t>Bring </a:t>
            </a:r>
            <a:r>
              <a:rPr sz="2400" b="1" spc="-5" dirty="0">
                <a:solidFill>
                  <a:srgbClr val="006666"/>
                </a:solidFill>
                <a:latin typeface="Arial"/>
                <a:cs typeface="Arial"/>
              </a:rPr>
              <a:t>a </a:t>
            </a:r>
            <a:r>
              <a:rPr sz="2400" b="1" dirty="0">
                <a:solidFill>
                  <a:srgbClr val="006666"/>
                </a:solidFill>
                <a:latin typeface="Arial"/>
                <a:cs typeface="Arial"/>
              </a:rPr>
              <a:t>page into </a:t>
            </a:r>
            <a:r>
              <a:rPr sz="2400" b="1" spc="-5" dirty="0">
                <a:solidFill>
                  <a:srgbClr val="006666"/>
                </a:solidFill>
                <a:latin typeface="Arial"/>
                <a:cs typeface="Arial"/>
              </a:rPr>
              <a:t>memory </a:t>
            </a:r>
            <a:r>
              <a:rPr sz="2400" b="1" dirty="0">
                <a:solidFill>
                  <a:srgbClr val="006666"/>
                </a:solidFill>
                <a:latin typeface="Arial"/>
                <a:cs typeface="Arial"/>
              </a:rPr>
              <a:t>only </a:t>
            </a:r>
            <a:r>
              <a:rPr sz="2400" b="1" spc="5" dirty="0">
                <a:solidFill>
                  <a:srgbClr val="006666"/>
                </a:solidFill>
                <a:latin typeface="Arial"/>
                <a:cs typeface="Arial"/>
              </a:rPr>
              <a:t>when </a:t>
            </a:r>
            <a:r>
              <a:rPr sz="2400" b="1" dirty="0">
                <a:solidFill>
                  <a:srgbClr val="006666"/>
                </a:solidFill>
                <a:latin typeface="Arial"/>
                <a:cs typeface="Arial"/>
              </a:rPr>
              <a:t>it is</a:t>
            </a:r>
            <a:r>
              <a:rPr sz="2400" b="1" spc="-155" dirty="0">
                <a:solidFill>
                  <a:srgbClr val="006666"/>
                </a:solidFill>
                <a:latin typeface="Arial"/>
                <a:cs typeface="Arial"/>
              </a:rPr>
              <a:t> </a:t>
            </a:r>
            <a:r>
              <a:rPr sz="2400" b="1" spc="-5" dirty="0">
                <a:solidFill>
                  <a:srgbClr val="006666"/>
                </a:solidFill>
                <a:latin typeface="Arial"/>
                <a:cs typeface="Arial"/>
              </a:rPr>
              <a:t>needed  </a:t>
            </a:r>
            <a:r>
              <a:rPr sz="2400" b="1" dirty="0">
                <a:solidFill>
                  <a:srgbClr val="006666"/>
                </a:solidFill>
                <a:latin typeface="Arial"/>
                <a:cs typeface="Arial"/>
              </a:rPr>
              <a:t>What </a:t>
            </a:r>
            <a:r>
              <a:rPr sz="2400" b="1" spc="-5" dirty="0">
                <a:solidFill>
                  <a:srgbClr val="006666"/>
                </a:solidFill>
                <a:latin typeface="Arial"/>
                <a:cs typeface="Arial"/>
              </a:rPr>
              <a:t>does </a:t>
            </a:r>
            <a:r>
              <a:rPr sz="2400" b="1" dirty="0">
                <a:solidFill>
                  <a:srgbClr val="006666"/>
                </a:solidFill>
                <a:latin typeface="Arial"/>
                <a:cs typeface="Arial"/>
              </a:rPr>
              <a:t>it mean that the </a:t>
            </a:r>
            <a:r>
              <a:rPr sz="2400" b="1" spc="-5" dirty="0">
                <a:solidFill>
                  <a:srgbClr val="006666"/>
                </a:solidFill>
                <a:latin typeface="Arial"/>
                <a:cs typeface="Arial"/>
              </a:rPr>
              <a:t>page </a:t>
            </a:r>
            <a:r>
              <a:rPr sz="2400" b="1" dirty="0">
                <a:solidFill>
                  <a:srgbClr val="006666"/>
                </a:solidFill>
                <a:latin typeface="Arial"/>
                <a:cs typeface="Arial"/>
              </a:rPr>
              <a:t>is</a:t>
            </a:r>
            <a:r>
              <a:rPr sz="2400" b="1" spc="-60" dirty="0">
                <a:solidFill>
                  <a:srgbClr val="006666"/>
                </a:solidFill>
                <a:latin typeface="Arial"/>
                <a:cs typeface="Arial"/>
              </a:rPr>
              <a:t> </a:t>
            </a:r>
            <a:r>
              <a:rPr sz="2400" b="1" spc="-5" dirty="0">
                <a:solidFill>
                  <a:srgbClr val="006666"/>
                </a:solidFill>
                <a:latin typeface="Arial"/>
                <a:cs typeface="Arial"/>
              </a:rPr>
              <a:t>needed?</a:t>
            </a:r>
            <a:endParaRPr sz="2400" dirty="0">
              <a:latin typeface="Arial"/>
              <a:cs typeface="Arial"/>
            </a:endParaRPr>
          </a:p>
          <a:p>
            <a:pPr marL="413384">
              <a:lnSpc>
                <a:spcPct val="100000"/>
              </a:lnSpc>
              <a:spcBef>
                <a:spcPts val="575"/>
              </a:spcBef>
            </a:pPr>
            <a:r>
              <a:rPr sz="2400" spc="-5" dirty="0">
                <a:solidFill>
                  <a:srgbClr val="006666"/>
                </a:solidFill>
                <a:latin typeface="Arial"/>
                <a:cs typeface="Arial"/>
              </a:rPr>
              <a:t>Memory address in </a:t>
            </a:r>
            <a:r>
              <a:rPr sz="2400" dirty="0">
                <a:solidFill>
                  <a:srgbClr val="006666"/>
                </a:solidFill>
                <a:latin typeface="Arial"/>
                <a:cs typeface="Arial"/>
              </a:rPr>
              <a:t>that </a:t>
            </a:r>
            <a:r>
              <a:rPr sz="2400" spc="-5" dirty="0">
                <a:solidFill>
                  <a:srgbClr val="006666"/>
                </a:solidFill>
                <a:latin typeface="Arial"/>
                <a:cs typeface="Arial"/>
              </a:rPr>
              <a:t>page was</a:t>
            </a:r>
            <a:r>
              <a:rPr sz="2400" spc="45" dirty="0">
                <a:solidFill>
                  <a:srgbClr val="006666"/>
                </a:solidFill>
                <a:latin typeface="Arial"/>
                <a:cs typeface="Arial"/>
              </a:rPr>
              <a:t> </a:t>
            </a:r>
            <a:r>
              <a:rPr sz="2400" spc="-5" dirty="0">
                <a:solidFill>
                  <a:srgbClr val="006666"/>
                </a:solidFill>
                <a:latin typeface="Arial"/>
                <a:cs typeface="Arial"/>
              </a:rPr>
              <a:t>referenced</a:t>
            </a:r>
            <a:endParaRPr sz="2400" dirty="0">
              <a:latin typeface="Arial"/>
              <a:cs typeface="Arial"/>
            </a:endParaRPr>
          </a:p>
          <a:p>
            <a:pPr marL="12700">
              <a:lnSpc>
                <a:spcPct val="100000"/>
              </a:lnSpc>
              <a:spcBef>
                <a:spcPts val="575"/>
              </a:spcBef>
            </a:pPr>
            <a:r>
              <a:rPr sz="2400" b="1" spc="-5" dirty="0">
                <a:solidFill>
                  <a:srgbClr val="006666"/>
                </a:solidFill>
                <a:latin typeface="Arial"/>
                <a:cs typeface="Arial"/>
              </a:rPr>
              <a:t>Fine, but </a:t>
            </a:r>
            <a:r>
              <a:rPr sz="2400" b="1" dirty="0">
                <a:solidFill>
                  <a:srgbClr val="006666"/>
                </a:solidFill>
                <a:latin typeface="Arial"/>
                <a:cs typeface="Arial"/>
              </a:rPr>
              <a:t>what </a:t>
            </a:r>
            <a:r>
              <a:rPr lang="en-CA" sz="2400" b="1" dirty="0">
                <a:solidFill>
                  <a:srgbClr val="006666"/>
                </a:solidFill>
                <a:latin typeface="Arial"/>
                <a:cs typeface="Arial"/>
              </a:rPr>
              <a:t>do </a:t>
            </a:r>
            <a:r>
              <a:rPr sz="2400" b="1" spc="10" dirty="0">
                <a:solidFill>
                  <a:srgbClr val="006666"/>
                </a:solidFill>
                <a:latin typeface="Arial"/>
                <a:cs typeface="Arial"/>
              </a:rPr>
              <a:t>we </a:t>
            </a:r>
            <a:r>
              <a:rPr sz="2400" b="1" spc="-5" dirty="0">
                <a:solidFill>
                  <a:srgbClr val="006666"/>
                </a:solidFill>
                <a:latin typeface="Arial"/>
                <a:cs typeface="Arial"/>
              </a:rPr>
              <a:t>need </a:t>
            </a:r>
            <a:r>
              <a:rPr sz="2400" b="1" dirty="0">
                <a:solidFill>
                  <a:srgbClr val="006666"/>
                </a:solidFill>
                <a:latin typeface="Arial"/>
                <a:cs typeface="Arial"/>
              </a:rPr>
              <a:t>to make it</a:t>
            </a:r>
            <a:r>
              <a:rPr sz="2400" b="1" spc="-160" dirty="0">
                <a:solidFill>
                  <a:srgbClr val="006666"/>
                </a:solidFill>
                <a:latin typeface="Arial"/>
                <a:cs typeface="Arial"/>
              </a:rPr>
              <a:t> </a:t>
            </a:r>
            <a:r>
              <a:rPr sz="2400" b="1" spc="5" dirty="0">
                <a:solidFill>
                  <a:srgbClr val="006666"/>
                </a:solidFill>
                <a:latin typeface="Arial"/>
                <a:cs typeface="Arial"/>
              </a:rPr>
              <a:t>work?</a:t>
            </a:r>
            <a:endParaRPr sz="2400" dirty="0">
              <a:latin typeface="Arial"/>
              <a:cs typeface="Arial"/>
            </a:endParaRPr>
          </a:p>
          <a:p>
            <a:pPr marL="413384" marR="318770">
              <a:lnSpc>
                <a:spcPct val="100000"/>
              </a:lnSpc>
              <a:spcBef>
                <a:spcPts val="580"/>
              </a:spcBef>
            </a:pPr>
            <a:r>
              <a:rPr sz="2400" dirty="0">
                <a:solidFill>
                  <a:srgbClr val="006666"/>
                </a:solidFill>
                <a:latin typeface="Arial"/>
                <a:cs typeface="Arial"/>
              </a:rPr>
              <a:t>For </a:t>
            </a:r>
            <a:r>
              <a:rPr sz="2400" spc="-5" dirty="0">
                <a:solidFill>
                  <a:srgbClr val="006666"/>
                </a:solidFill>
                <a:latin typeface="Arial"/>
                <a:cs typeface="Arial"/>
              </a:rPr>
              <a:t>each page we need </a:t>
            </a:r>
            <a:r>
              <a:rPr sz="2400" dirty="0">
                <a:solidFill>
                  <a:srgbClr val="006666"/>
                </a:solidFill>
                <a:latin typeface="Arial"/>
                <a:cs typeface="Arial"/>
              </a:rPr>
              <a:t>to </a:t>
            </a:r>
            <a:r>
              <a:rPr sz="2400" spc="-5" dirty="0">
                <a:solidFill>
                  <a:srgbClr val="006666"/>
                </a:solidFill>
                <a:latin typeface="Arial"/>
                <a:cs typeface="Arial"/>
              </a:rPr>
              <a:t>know whether </a:t>
            </a:r>
            <a:r>
              <a:rPr sz="2400" dirty="0">
                <a:solidFill>
                  <a:srgbClr val="006666"/>
                </a:solidFill>
                <a:latin typeface="Arial"/>
                <a:cs typeface="Arial"/>
              </a:rPr>
              <a:t>it </a:t>
            </a:r>
            <a:r>
              <a:rPr sz="2400" spc="-5" dirty="0">
                <a:solidFill>
                  <a:srgbClr val="006666"/>
                </a:solidFill>
                <a:latin typeface="Arial"/>
                <a:cs typeface="Arial"/>
              </a:rPr>
              <a:t>is in  memory </a:t>
            </a:r>
            <a:r>
              <a:rPr sz="2400" spc="-10" dirty="0">
                <a:solidFill>
                  <a:srgbClr val="006666"/>
                </a:solidFill>
                <a:latin typeface="Arial"/>
                <a:cs typeface="Arial"/>
              </a:rPr>
              <a:t>or </a:t>
            </a:r>
            <a:r>
              <a:rPr sz="2400" spc="-5" dirty="0">
                <a:solidFill>
                  <a:srgbClr val="006666"/>
                </a:solidFill>
                <a:latin typeface="Arial"/>
                <a:cs typeface="Arial"/>
              </a:rPr>
              <a:t>swapped on</a:t>
            </a:r>
            <a:r>
              <a:rPr sz="2400" spc="45" dirty="0">
                <a:solidFill>
                  <a:srgbClr val="006666"/>
                </a:solidFill>
                <a:latin typeface="Arial"/>
                <a:cs typeface="Arial"/>
              </a:rPr>
              <a:t> </a:t>
            </a:r>
            <a:r>
              <a:rPr sz="2400" spc="-5" dirty="0">
                <a:solidFill>
                  <a:srgbClr val="006666"/>
                </a:solidFill>
                <a:latin typeface="Arial"/>
                <a:cs typeface="Arial"/>
              </a:rPr>
              <a:t>dis</a:t>
            </a:r>
            <a:r>
              <a:rPr lang="en-CA" sz="2400" spc="-5" dirty="0">
                <a:solidFill>
                  <a:srgbClr val="006666"/>
                </a:solidFill>
                <a:latin typeface="Arial"/>
                <a:cs typeface="Arial"/>
              </a:rPr>
              <a:t>k</a:t>
            </a:r>
            <a:endParaRPr sz="2400" dirty="0">
              <a:latin typeface="Arial"/>
              <a:cs typeface="Arial"/>
            </a:endParaRPr>
          </a:p>
          <a:p>
            <a:pPr marL="812800">
              <a:lnSpc>
                <a:spcPct val="100000"/>
              </a:lnSpc>
              <a:spcBef>
                <a:spcPts val="484"/>
              </a:spcBef>
            </a:pPr>
            <a:r>
              <a:rPr sz="2000" dirty="0">
                <a:solidFill>
                  <a:srgbClr val="006666"/>
                </a:solidFill>
                <a:latin typeface="Arial"/>
                <a:cs typeface="Arial"/>
              </a:rPr>
              <a:t>If not, we need to be able to automatically</a:t>
            </a:r>
            <a:r>
              <a:rPr sz="2000" spc="-170" dirty="0">
                <a:solidFill>
                  <a:srgbClr val="006666"/>
                </a:solidFill>
                <a:latin typeface="Arial"/>
                <a:cs typeface="Arial"/>
              </a:rPr>
              <a:t> </a:t>
            </a:r>
            <a:r>
              <a:rPr sz="2000" dirty="0">
                <a:solidFill>
                  <a:srgbClr val="006666"/>
                </a:solidFill>
                <a:latin typeface="Arial"/>
                <a:cs typeface="Arial"/>
              </a:rPr>
              <a:t>and</a:t>
            </a:r>
            <a:endParaRPr sz="2000" dirty="0">
              <a:latin typeface="Arial"/>
              <a:cs typeface="Arial"/>
            </a:endParaRPr>
          </a:p>
          <a:p>
            <a:pPr marL="812800">
              <a:lnSpc>
                <a:spcPct val="100000"/>
              </a:lnSpc>
            </a:pPr>
            <a:r>
              <a:rPr sz="2000" dirty="0">
                <a:solidFill>
                  <a:srgbClr val="006666"/>
                </a:solidFill>
                <a:latin typeface="Arial"/>
                <a:cs typeface="Arial"/>
              </a:rPr>
              <a:t>transparently bring it</a:t>
            </a:r>
            <a:r>
              <a:rPr sz="2000" spc="-80" dirty="0">
                <a:solidFill>
                  <a:srgbClr val="006666"/>
                </a:solidFill>
                <a:latin typeface="Arial"/>
                <a:cs typeface="Arial"/>
              </a:rPr>
              <a:t> </a:t>
            </a:r>
            <a:r>
              <a:rPr sz="2000" spc="-5" dirty="0">
                <a:solidFill>
                  <a:srgbClr val="006666"/>
                </a:solidFill>
                <a:latin typeface="Arial"/>
                <a:cs typeface="Arial"/>
              </a:rPr>
              <a:t>there</a:t>
            </a:r>
            <a:endParaRPr sz="2000" dirty="0">
              <a:latin typeface="Arial"/>
              <a:cs typeface="Arial"/>
            </a:endParaRPr>
          </a:p>
          <a:p>
            <a:pPr marL="812800">
              <a:lnSpc>
                <a:spcPct val="100000"/>
              </a:lnSpc>
              <a:spcBef>
                <a:spcPts val="480"/>
              </a:spcBef>
            </a:pPr>
            <a:r>
              <a:rPr sz="2000" dirty="0">
                <a:solidFill>
                  <a:srgbClr val="006666"/>
                </a:solidFill>
                <a:latin typeface="Arial"/>
                <a:cs typeface="Arial"/>
              </a:rPr>
              <a:t>If it is on dis</a:t>
            </a:r>
            <a:r>
              <a:rPr lang="en-CA" sz="2000" dirty="0">
                <a:solidFill>
                  <a:srgbClr val="006666"/>
                </a:solidFill>
                <a:latin typeface="Arial"/>
                <a:cs typeface="Arial"/>
              </a:rPr>
              <a:t>k</a:t>
            </a:r>
            <a:r>
              <a:rPr sz="2000" dirty="0">
                <a:solidFill>
                  <a:srgbClr val="006666"/>
                </a:solidFill>
                <a:latin typeface="Arial"/>
                <a:cs typeface="Arial"/>
              </a:rPr>
              <a:t>, where on</a:t>
            </a:r>
            <a:r>
              <a:rPr sz="2000" spc="-135" dirty="0">
                <a:solidFill>
                  <a:srgbClr val="006666"/>
                </a:solidFill>
                <a:latin typeface="Arial"/>
                <a:cs typeface="Arial"/>
              </a:rPr>
              <a:t> </a:t>
            </a:r>
            <a:r>
              <a:rPr sz="2000" dirty="0">
                <a:solidFill>
                  <a:srgbClr val="006666"/>
                </a:solidFill>
                <a:latin typeface="Arial"/>
                <a:cs typeface="Arial"/>
              </a:rPr>
              <a:t>dis</a:t>
            </a:r>
            <a:r>
              <a:rPr lang="en-CA" sz="2000" dirty="0">
                <a:solidFill>
                  <a:srgbClr val="006666"/>
                </a:solidFill>
                <a:latin typeface="Arial"/>
                <a:cs typeface="Arial"/>
              </a:rPr>
              <a:t>k</a:t>
            </a:r>
            <a:r>
              <a:rPr sz="2000" dirty="0">
                <a:solidFill>
                  <a:srgbClr val="006666"/>
                </a:solidFill>
                <a:latin typeface="Arial"/>
                <a:cs typeface="Arial"/>
              </a:rPr>
              <a:t>?</a:t>
            </a:r>
            <a:endParaRPr sz="2000" dirty="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007735" cy="514350"/>
          </a:xfrm>
          <a:prstGeom prst="rect">
            <a:avLst/>
          </a:prstGeom>
        </p:spPr>
        <p:txBody>
          <a:bodyPr vert="horz" wrap="square" lIns="0" tIns="13335" rIns="0" bIns="0" rtlCol="0">
            <a:spAutoFit/>
          </a:bodyPr>
          <a:lstStyle/>
          <a:p>
            <a:pPr marL="12700">
              <a:lnSpc>
                <a:spcPct val="100000"/>
              </a:lnSpc>
              <a:spcBef>
                <a:spcPts val="105"/>
              </a:spcBef>
            </a:pPr>
            <a:r>
              <a:rPr dirty="0"/>
              <a:t>Steps </a:t>
            </a:r>
            <a:r>
              <a:rPr spc="-5" dirty="0"/>
              <a:t>in </a:t>
            </a:r>
            <a:r>
              <a:rPr dirty="0"/>
              <a:t>Handling a Page</a:t>
            </a:r>
            <a:r>
              <a:rPr spc="-114" dirty="0"/>
              <a:t> </a:t>
            </a:r>
            <a:r>
              <a:rPr dirty="0"/>
              <a:t>Fault</a:t>
            </a:r>
          </a:p>
        </p:txBody>
      </p:sp>
      <p:grpSp>
        <p:nvGrpSpPr>
          <p:cNvPr id="4" name="object 4"/>
          <p:cNvGrpSpPr/>
          <p:nvPr/>
        </p:nvGrpSpPr>
        <p:grpSpPr>
          <a:xfrm>
            <a:off x="1591055" y="1244600"/>
            <a:ext cx="6007735" cy="5043170"/>
            <a:chOff x="1591055" y="1244600"/>
            <a:chExt cx="6007735" cy="5043170"/>
          </a:xfrm>
        </p:grpSpPr>
        <p:sp>
          <p:nvSpPr>
            <p:cNvPr id="5" name="object 5"/>
            <p:cNvSpPr/>
            <p:nvPr/>
          </p:nvSpPr>
          <p:spPr>
            <a:xfrm>
              <a:off x="1629155" y="1316056"/>
              <a:ext cx="5931408" cy="49338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91056" y="1244599"/>
              <a:ext cx="6007735" cy="5043170"/>
            </a:xfrm>
            <a:custGeom>
              <a:avLst/>
              <a:gdLst/>
              <a:ahLst/>
              <a:cxnLst/>
              <a:rect l="l" t="t" r="r" b="b"/>
              <a:pathLst>
                <a:path w="6007734" h="5043170">
                  <a:moveTo>
                    <a:pt x="5982208" y="25400"/>
                  </a:moveTo>
                  <a:lnTo>
                    <a:pt x="25400" y="25400"/>
                  </a:lnTo>
                  <a:lnTo>
                    <a:pt x="25400" y="38100"/>
                  </a:lnTo>
                  <a:lnTo>
                    <a:pt x="25400" y="5005070"/>
                  </a:lnTo>
                  <a:lnTo>
                    <a:pt x="25400" y="5017770"/>
                  </a:lnTo>
                  <a:lnTo>
                    <a:pt x="5982208" y="5017770"/>
                  </a:lnTo>
                  <a:lnTo>
                    <a:pt x="5982208" y="5005336"/>
                  </a:lnTo>
                  <a:lnTo>
                    <a:pt x="5982208" y="5005070"/>
                  </a:lnTo>
                  <a:lnTo>
                    <a:pt x="5982208" y="38608"/>
                  </a:lnTo>
                  <a:lnTo>
                    <a:pt x="5969508" y="38608"/>
                  </a:lnTo>
                  <a:lnTo>
                    <a:pt x="5969508" y="5005070"/>
                  </a:lnTo>
                  <a:lnTo>
                    <a:pt x="38100" y="5005070"/>
                  </a:lnTo>
                  <a:lnTo>
                    <a:pt x="38100" y="38100"/>
                  </a:lnTo>
                  <a:lnTo>
                    <a:pt x="5982208" y="38100"/>
                  </a:lnTo>
                  <a:lnTo>
                    <a:pt x="5982208" y="25400"/>
                  </a:lnTo>
                  <a:close/>
                </a:path>
                <a:path w="6007734" h="5043170">
                  <a:moveTo>
                    <a:pt x="6007608" y="0"/>
                  </a:moveTo>
                  <a:lnTo>
                    <a:pt x="0" y="0"/>
                  </a:lnTo>
                  <a:lnTo>
                    <a:pt x="0" y="12700"/>
                  </a:lnTo>
                  <a:lnTo>
                    <a:pt x="0" y="5030470"/>
                  </a:lnTo>
                  <a:lnTo>
                    <a:pt x="0" y="5043170"/>
                  </a:lnTo>
                  <a:lnTo>
                    <a:pt x="6007608" y="5043170"/>
                  </a:lnTo>
                  <a:lnTo>
                    <a:pt x="6007608" y="5030736"/>
                  </a:lnTo>
                  <a:lnTo>
                    <a:pt x="6007608" y="5030470"/>
                  </a:lnTo>
                  <a:lnTo>
                    <a:pt x="6007608" y="13208"/>
                  </a:lnTo>
                  <a:lnTo>
                    <a:pt x="5994908" y="13208"/>
                  </a:lnTo>
                  <a:lnTo>
                    <a:pt x="5994908" y="5030470"/>
                  </a:lnTo>
                  <a:lnTo>
                    <a:pt x="12700" y="5030470"/>
                  </a:lnTo>
                  <a:lnTo>
                    <a:pt x="12700" y="12700"/>
                  </a:lnTo>
                  <a:lnTo>
                    <a:pt x="6007608" y="12700"/>
                  </a:lnTo>
                  <a:lnTo>
                    <a:pt x="6007608"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7" y="469849"/>
            <a:ext cx="7185025" cy="514350"/>
          </a:xfrm>
          <a:prstGeom prst="rect">
            <a:avLst/>
          </a:prstGeom>
        </p:spPr>
        <p:txBody>
          <a:bodyPr vert="horz" wrap="square" lIns="0" tIns="13335" rIns="0" bIns="0" rtlCol="0">
            <a:spAutoFit/>
          </a:bodyPr>
          <a:lstStyle/>
          <a:p>
            <a:pPr marL="12700">
              <a:lnSpc>
                <a:spcPct val="100000"/>
              </a:lnSpc>
              <a:spcBef>
                <a:spcPts val="105"/>
              </a:spcBef>
            </a:pPr>
            <a:r>
              <a:rPr dirty="0"/>
              <a:t>Sequence of Events for a </a:t>
            </a:r>
            <a:r>
              <a:rPr spc="-5" dirty="0"/>
              <a:t>Page</a:t>
            </a:r>
            <a:r>
              <a:rPr spc="-105" dirty="0"/>
              <a:t> </a:t>
            </a:r>
            <a:r>
              <a:rPr dirty="0"/>
              <a:t>Fault</a:t>
            </a:r>
          </a:p>
        </p:txBody>
      </p:sp>
      <p:sp>
        <p:nvSpPr>
          <p:cNvPr id="4" name="object 4"/>
          <p:cNvSpPr txBox="1"/>
          <p:nvPr/>
        </p:nvSpPr>
        <p:spPr>
          <a:xfrm>
            <a:off x="994054" y="1418971"/>
            <a:ext cx="130810"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1.</a:t>
            </a:r>
            <a:endParaRPr sz="1000">
              <a:latin typeface="Arial"/>
              <a:cs typeface="Arial"/>
            </a:endParaRPr>
          </a:p>
        </p:txBody>
      </p:sp>
      <p:sp>
        <p:nvSpPr>
          <p:cNvPr id="5" name="object 5"/>
          <p:cNvSpPr txBox="1"/>
          <p:nvPr/>
        </p:nvSpPr>
        <p:spPr>
          <a:xfrm>
            <a:off x="994054" y="2028824"/>
            <a:ext cx="130810"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2.</a:t>
            </a:r>
            <a:endParaRPr sz="1000">
              <a:latin typeface="Arial"/>
              <a:cs typeface="Arial"/>
            </a:endParaRPr>
          </a:p>
        </p:txBody>
      </p:sp>
      <p:sp>
        <p:nvSpPr>
          <p:cNvPr id="6" name="object 6"/>
          <p:cNvSpPr/>
          <p:nvPr/>
        </p:nvSpPr>
        <p:spPr>
          <a:xfrm>
            <a:off x="1463928" y="2299080"/>
            <a:ext cx="243840" cy="25298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21129" y="2925445"/>
            <a:ext cx="188975" cy="1965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921129" y="3226892"/>
            <a:ext cx="188975" cy="1969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921129" y="3529329"/>
            <a:ext cx="188975" cy="19659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3814317"/>
            <a:ext cx="243840"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994054" y="4488941"/>
            <a:ext cx="130810"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3.</a:t>
            </a:r>
            <a:endParaRPr sz="1000">
              <a:latin typeface="Arial"/>
              <a:cs typeface="Arial"/>
            </a:endParaRPr>
          </a:p>
        </p:txBody>
      </p:sp>
      <p:sp>
        <p:nvSpPr>
          <p:cNvPr id="12" name="object 12"/>
          <p:cNvSpPr txBox="1"/>
          <p:nvPr/>
        </p:nvSpPr>
        <p:spPr>
          <a:xfrm>
            <a:off x="994054" y="4824476"/>
            <a:ext cx="130810"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4.</a:t>
            </a:r>
            <a:endParaRPr sz="1000">
              <a:latin typeface="Arial"/>
              <a:cs typeface="Arial"/>
            </a:endParaRPr>
          </a:p>
        </p:txBody>
      </p:sp>
      <p:sp>
        <p:nvSpPr>
          <p:cNvPr id="13" name="object 13"/>
          <p:cNvSpPr/>
          <p:nvPr/>
        </p:nvSpPr>
        <p:spPr>
          <a:xfrm>
            <a:off x="1463928" y="5369052"/>
            <a:ext cx="243840" cy="252984"/>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1527428" y="1290955"/>
            <a:ext cx="7185025" cy="4345940"/>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Reference is made to an address of a page not loaded</a:t>
            </a:r>
            <a:r>
              <a:rPr sz="2000" b="1" spc="-175" dirty="0">
                <a:solidFill>
                  <a:srgbClr val="006666"/>
                </a:solidFill>
                <a:latin typeface="Arial"/>
                <a:cs typeface="Arial"/>
              </a:rPr>
              <a:t> </a:t>
            </a:r>
            <a:r>
              <a:rPr sz="2000" b="1" dirty="0">
                <a:solidFill>
                  <a:srgbClr val="006666"/>
                </a:solidFill>
                <a:latin typeface="Arial"/>
                <a:cs typeface="Arial"/>
              </a:rPr>
              <a:t>into</a:t>
            </a:r>
            <a:endParaRPr sz="2000">
              <a:latin typeface="Arial"/>
              <a:cs typeface="Arial"/>
            </a:endParaRPr>
          </a:p>
          <a:p>
            <a:pPr marL="12700">
              <a:lnSpc>
                <a:spcPts val="2280"/>
              </a:lnSpc>
            </a:pPr>
            <a:r>
              <a:rPr sz="2000" b="1" dirty="0">
                <a:solidFill>
                  <a:srgbClr val="006666"/>
                </a:solidFill>
                <a:latin typeface="Arial"/>
                <a:cs typeface="Arial"/>
              </a:rPr>
              <a:t>main</a:t>
            </a:r>
            <a:r>
              <a:rPr sz="2000" b="1" spc="-30" dirty="0">
                <a:solidFill>
                  <a:srgbClr val="006666"/>
                </a:solidFill>
                <a:latin typeface="Arial"/>
                <a:cs typeface="Arial"/>
              </a:rPr>
              <a:t> </a:t>
            </a:r>
            <a:r>
              <a:rPr sz="2000" b="1" spc="-5" dirty="0">
                <a:solidFill>
                  <a:srgbClr val="006666"/>
                </a:solidFill>
                <a:latin typeface="Arial"/>
                <a:cs typeface="Arial"/>
              </a:rPr>
              <a:t>memory.</a:t>
            </a:r>
            <a:endParaRPr sz="2000">
              <a:latin typeface="Arial"/>
              <a:cs typeface="Arial"/>
            </a:endParaRPr>
          </a:p>
          <a:p>
            <a:pPr marL="12700">
              <a:lnSpc>
                <a:spcPct val="100000"/>
              </a:lnSpc>
              <a:spcBef>
                <a:spcPts val="240"/>
              </a:spcBef>
            </a:pPr>
            <a:r>
              <a:rPr sz="2000" b="1" dirty="0">
                <a:solidFill>
                  <a:srgbClr val="006666"/>
                </a:solidFill>
                <a:latin typeface="Arial"/>
                <a:cs typeface="Arial"/>
              </a:rPr>
              <a:t>Trap to the OS – an</a:t>
            </a:r>
            <a:r>
              <a:rPr sz="2000" b="1" spc="-75" dirty="0">
                <a:solidFill>
                  <a:srgbClr val="006666"/>
                </a:solidFill>
                <a:latin typeface="Arial"/>
                <a:cs typeface="Arial"/>
              </a:rPr>
              <a:t> </a:t>
            </a:r>
            <a:r>
              <a:rPr sz="2000" b="1" dirty="0">
                <a:solidFill>
                  <a:srgbClr val="006666"/>
                </a:solidFill>
                <a:latin typeface="Arial"/>
                <a:cs typeface="Arial"/>
              </a:rPr>
              <a:t>interruption</a:t>
            </a:r>
            <a:endParaRPr sz="2000">
              <a:latin typeface="Arial"/>
              <a:cs typeface="Arial"/>
            </a:endParaRPr>
          </a:p>
          <a:p>
            <a:pPr marL="431800" marR="5080">
              <a:lnSpc>
                <a:spcPts val="2160"/>
              </a:lnSpc>
              <a:spcBef>
                <a:spcPts val="509"/>
              </a:spcBef>
            </a:pPr>
            <a:r>
              <a:rPr sz="2000" dirty="0">
                <a:solidFill>
                  <a:srgbClr val="006666"/>
                </a:solidFill>
                <a:latin typeface="Arial"/>
                <a:cs typeface="Arial"/>
              </a:rPr>
              <a:t>If the address is legal (page requested is part of the</a:t>
            </a:r>
            <a:r>
              <a:rPr sz="2000" spc="-204" dirty="0">
                <a:solidFill>
                  <a:srgbClr val="006666"/>
                </a:solidFill>
                <a:latin typeface="Arial"/>
                <a:cs typeface="Arial"/>
              </a:rPr>
              <a:t> </a:t>
            </a:r>
            <a:r>
              <a:rPr sz="2000" dirty="0">
                <a:solidFill>
                  <a:srgbClr val="006666"/>
                </a:solidFill>
                <a:latin typeface="Arial"/>
                <a:cs typeface="Arial"/>
              </a:rPr>
              <a:t>process  image).</a:t>
            </a:r>
            <a:endParaRPr sz="2000">
              <a:latin typeface="Arial"/>
              <a:cs typeface="Arial"/>
            </a:endParaRPr>
          </a:p>
          <a:p>
            <a:pPr marL="850900">
              <a:lnSpc>
                <a:spcPct val="100000"/>
              </a:lnSpc>
              <a:spcBef>
                <a:spcPts val="195"/>
              </a:spcBef>
            </a:pPr>
            <a:r>
              <a:rPr sz="1800" spc="-5" dirty="0">
                <a:solidFill>
                  <a:srgbClr val="006666"/>
                </a:solidFill>
                <a:latin typeface="Arial"/>
                <a:cs typeface="Arial"/>
              </a:rPr>
              <a:t>Save registers and </a:t>
            </a:r>
            <a:r>
              <a:rPr sz="1800" dirty="0">
                <a:solidFill>
                  <a:srgbClr val="006666"/>
                </a:solidFill>
                <a:latin typeface="Arial"/>
                <a:cs typeface="Arial"/>
              </a:rPr>
              <a:t>state of </a:t>
            </a:r>
            <a:r>
              <a:rPr sz="1800" spc="-5" dirty="0">
                <a:solidFill>
                  <a:srgbClr val="006666"/>
                </a:solidFill>
                <a:latin typeface="Arial"/>
                <a:cs typeface="Arial"/>
              </a:rPr>
              <a:t>process in </a:t>
            </a:r>
            <a:r>
              <a:rPr sz="1800" dirty="0">
                <a:solidFill>
                  <a:srgbClr val="006666"/>
                </a:solidFill>
                <a:latin typeface="Arial"/>
                <a:cs typeface="Arial"/>
              </a:rPr>
              <a:t>the PCB</a:t>
            </a:r>
            <a:endParaRPr sz="1800">
              <a:latin typeface="Arial"/>
              <a:cs typeface="Arial"/>
            </a:endParaRPr>
          </a:p>
          <a:p>
            <a:pPr marL="850900">
              <a:lnSpc>
                <a:spcPct val="100000"/>
              </a:lnSpc>
              <a:spcBef>
                <a:spcPts val="215"/>
              </a:spcBef>
            </a:pPr>
            <a:r>
              <a:rPr sz="1800" dirty="0">
                <a:solidFill>
                  <a:srgbClr val="006666"/>
                </a:solidFill>
                <a:latin typeface="Arial"/>
                <a:cs typeface="Arial"/>
              </a:rPr>
              <a:t>State is </a:t>
            </a:r>
            <a:r>
              <a:rPr sz="1800" spc="-10" dirty="0">
                <a:solidFill>
                  <a:srgbClr val="006666"/>
                </a:solidFill>
                <a:latin typeface="Arial"/>
                <a:cs typeface="Arial"/>
              </a:rPr>
              <a:t>changed </a:t>
            </a:r>
            <a:r>
              <a:rPr sz="1800" dirty="0">
                <a:solidFill>
                  <a:srgbClr val="006666"/>
                </a:solidFill>
                <a:latin typeface="Arial"/>
                <a:cs typeface="Arial"/>
              </a:rPr>
              <a:t>to « </a:t>
            </a:r>
            <a:r>
              <a:rPr sz="1800" spc="-10" dirty="0">
                <a:solidFill>
                  <a:srgbClr val="006666"/>
                </a:solidFill>
                <a:latin typeface="Arial"/>
                <a:cs typeface="Arial"/>
              </a:rPr>
              <a:t>waiting</a:t>
            </a:r>
            <a:r>
              <a:rPr sz="1800" spc="35" dirty="0">
                <a:solidFill>
                  <a:srgbClr val="006666"/>
                </a:solidFill>
                <a:latin typeface="Arial"/>
                <a:cs typeface="Arial"/>
              </a:rPr>
              <a:t> </a:t>
            </a:r>
            <a:r>
              <a:rPr sz="1800" dirty="0">
                <a:solidFill>
                  <a:srgbClr val="006666"/>
                </a:solidFill>
                <a:latin typeface="Arial"/>
                <a:cs typeface="Arial"/>
              </a:rPr>
              <a:t>»</a:t>
            </a:r>
            <a:endParaRPr sz="1800">
              <a:latin typeface="Arial"/>
              <a:cs typeface="Arial"/>
            </a:endParaRPr>
          </a:p>
          <a:p>
            <a:pPr marL="850900">
              <a:lnSpc>
                <a:spcPct val="100000"/>
              </a:lnSpc>
              <a:spcBef>
                <a:spcPts val="219"/>
              </a:spcBef>
            </a:pPr>
            <a:r>
              <a:rPr sz="1800" spc="-5" dirty="0">
                <a:solidFill>
                  <a:srgbClr val="006666"/>
                </a:solidFill>
                <a:latin typeface="Arial"/>
                <a:cs typeface="Arial"/>
              </a:rPr>
              <a:t>PCB placed in </a:t>
            </a:r>
            <a:r>
              <a:rPr sz="1800" dirty="0">
                <a:solidFill>
                  <a:srgbClr val="006666"/>
                </a:solidFill>
                <a:latin typeface="Arial"/>
                <a:cs typeface="Arial"/>
              </a:rPr>
              <a:t>the I/O</a:t>
            </a:r>
            <a:r>
              <a:rPr sz="1800" spc="-5" dirty="0">
                <a:solidFill>
                  <a:srgbClr val="006666"/>
                </a:solidFill>
                <a:latin typeface="Arial"/>
                <a:cs typeface="Arial"/>
              </a:rPr>
              <a:t> queue.</a:t>
            </a:r>
            <a:endParaRPr sz="1800">
              <a:latin typeface="Arial"/>
              <a:cs typeface="Arial"/>
            </a:endParaRPr>
          </a:p>
          <a:p>
            <a:pPr marL="431800" marR="178435">
              <a:lnSpc>
                <a:spcPts val="2160"/>
              </a:lnSpc>
              <a:spcBef>
                <a:spcPts val="500"/>
              </a:spcBef>
            </a:pPr>
            <a:r>
              <a:rPr sz="2000" dirty="0">
                <a:solidFill>
                  <a:srgbClr val="006666"/>
                </a:solidFill>
                <a:latin typeface="Arial"/>
                <a:cs typeface="Arial"/>
              </a:rPr>
              <a:t>If the address is not legal – terminate the process, i.e.</a:t>
            </a:r>
            <a:r>
              <a:rPr sz="2000" spc="-210" dirty="0">
                <a:solidFill>
                  <a:srgbClr val="006666"/>
                </a:solidFill>
                <a:latin typeface="Arial"/>
                <a:cs typeface="Arial"/>
              </a:rPr>
              <a:t> </a:t>
            </a:r>
            <a:r>
              <a:rPr sz="2000" spc="-5" dirty="0">
                <a:solidFill>
                  <a:srgbClr val="006666"/>
                </a:solidFill>
                <a:latin typeface="Arial"/>
                <a:cs typeface="Arial"/>
              </a:rPr>
              <a:t>fatal  </a:t>
            </a:r>
            <a:r>
              <a:rPr sz="2000" dirty="0">
                <a:solidFill>
                  <a:srgbClr val="006666"/>
                </a:solidFill>
                <a:latin typeface="Arial"/>
                <a:cs typeface="Arial"/>
              </a:rPr>
              <a:t>error.</a:t>
            </a:r>
            <a:endParaRPr sz="2000">
              <a:latin typeface="Arial"/>
              <a:cs typeface="Arial"/>
            </a:endParaRPr>
          </a:p>
          <a:p>
            <a:pPr marL="12700">
              <a:lnSpc>
                <a:spcPct val="100000"/>
              </a:lnSpc>
              <a:spcBef>
                <a:spcPts val="210"/>
              </a:spcBef>
            </a:pPr>
            <a:r>
              <a:rPr sz="2000" b="1" dirty="0">
                <a:solidFill>
                  <a:srgbClr val="006666"/>
                </a:solidFill>
                <a:latin typeface="Arial"/>
                <a:cs typeface="Arial"/>
              </a:rPr>
              <a:t>Find the position of the page on the</a:t>
            </a:r>
            <a:r>
              <a:rPr sz="2000" b="1" spc="-120" dirty="0">
                <a:solidFill>
                  <a:srgbClr val="006666"/>
                </a:solidFill>
                <a:latin typeface="Arial"/>
                <a:cs typeface="Arial"/>
              </a:rPr>
              <a:t> </a:t>
            </a:r>
            <a:r>
              <a:rPr sz="2000" b="1" dirty="0">
                <a:solidFill>
                  <a:srgbClr val="006666"/>
                </a:solidFill>
                <a:latin typeface="Arial"/>
                <a:cs typeface="Arial"/>
              </a:rPr>
              <a:t>disk.</a:t>
            </a:r>
            <a:endParaRPr sz="2000">
              <a:latin typeface="Arial"/>
              <a:cs typeface="Arial"/>
            </a:endParaRPr>
          </a:p>
          <a:p>
            <a:pPr marL="12700" marR="171450">
              <a:lnSpc>
                <a:spcPts val="2160"/>
              </a:lnSpc>
              <a:spcBef>
                <a:spcPts val="515"/>
              </a:spcBef>
            </a:pPr>
            <a:r>
              <a:rPr sz="2000" b="1" dirty="0">
                <a:solidFill>
                  <a:srgbClr val="006666"/>
                </a:solidFill>
                <a:latin typeface="Arial"/>
                <a:cs typeface="Arial"/>
              </a:rPr>
              <a:t>Read the page from the disk into a free memory frame</a:t>
            </a:r>
            <a:r>
              <a:rPr sz="2000" b="1" spc="-225" dirty="0">
                <a:solidFill>
                  <a:srgbClr val="006666"/>
                </a:solidFill>
                <a:latin typeface="Arial"/>
                <a:cs typeface="Arial"/>
              </a:rPr>
              <a:t> </a:t>
            </a:r>
            <a:r>
              <a:rPr sz="2000" b="1" spc="5" dirty="0">
                <a:solidFill>
                  <a:srgbClr val="006666"/>
                </a:solidFill>
                <a:latin typeface="Arial"/>
                <a:cs typeface="Arial"/>
              </a:rPr>
              <a:t>(we  </a:t>
            </a:r>
            <a:r>
              <a:rPr sz="2000" b="1" dirty="0">
                <a:solidFill>
                  <a:srgbClr val="006666"/>
                </a:solidFill>
                <a:latin typeface="Arial"/>
                <a:cs typeface="Arial"/>
              </a:rPr>
              <a:t>suppose that one</a:t>
            </a:r>
            <a:r>
              <a:rPr sz="2000" b="1" spc="-45" dirty="0">
                <a:solidFill>
                  <a:srgbClr val="006666"/>
                </a:solidFill>
                <a:latin typeface="Arial"/>
                <a:cs typeface="Arial"/>
              </a:rPr>
              <a:t> </a:t>
            </a:r>
            <a:r>
              <a:rPr sz="2000" b="1" dirty="0">
                <a:solidFill>
                  <a:srgbClr val="006666"/>
                </a:solidFill>
                <a:latin typeface="Arial"/>
                <a:cs typeface="Arial"/>
              </a:rPr>
              <a:t>exists)</a:t>
            </a:r>
            <a:endParaRPr sz="2000">
              <a:latin typeface="Arial"/>
              <a:cs typeface="Arial"/>
            </a:endParaRPr>
          </a:p>
          <a:p>
            <a:pPr marL="431800">
              <a:lnSpc>
                <a:spcPct val="100000"/>
              </a:lnSpc>
              <a:spcBef>
                <a:spcPts val="204"/>
              </a:spcBef>
            </a:pPr>
            <a:r>
              <a:rPr sz="2000" dirty="0">
                <a:solidFill>
                  <a:srgbClr val="006666"/>
                </a:solidFill>
                <a:latin typeface="Arial"/>
                <a:cs typeface="Arial"/>
              </a:rPr>
              <a:t>Execute the disk operations required to read the</a:t>
            </a:r>
            <a:r>
              <a:rPr sz="2000" spc="-190" dirty="0">
                <a:solidFill>
                  <a:srgbClr val="006666"/>
                </a:solidFill>
                <a:latin typeface="Arial"/>
                <a:cs typeface="Arial"/>
              </a:rPr>
              <a:t> </a:t>
            </a:r>
            <a:r>
              <a:rPr sz="2000" dirty="0">
                <a:solidFill>
                  <a:srgbClr val="006666"/>
                </a:solidFill>
                <a:latin typeface="Arial"/>
                <a:cs typeface="Arial"/>
              </a:rPr>
              <a:t>page.</a:t>
            </a:r>
            <a:endParaRPr sz="20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469849"/>
            <a:ext cx="8458199" cy="505908"/>
          </a:xfrm>
          <a:prstGeom prst="rect">
            <a:avLst/>
          </a:prstGeom>
        </p:spPr>
        <p:txBody>
          <a:bodyPr vert="horz" wrap="square" lIns="0" tIns="13335" rIns="0" bIns="0" rtlCol="0">
            <a:spAutoFit/>
          </a:bodyPr>
          <a:lstStyle/>
          <a:p>
            <a:pPr marL="12700">
              <a:lnSpc>
                <a:spcPct val="100000"/>
              </a:lnSpc>
              <a:spcBef>
                <a:spcPts val="105"/>
              </a:spcBef>
            </a:pPr>
            <a:r>
              <a:rPr dirty="0"/>
              <a:t>Sequence of Events for a </a:t>
            </a:r>
            <a:r>
              <a:rPr spc="-5" dirty="0"/>
              <a:t>Page </a:t>
            </a:r>
            <a:r>
              <a:rPr dirty="0"/>
              <a:t>Fault</a:t>
            </a:r>
            <a:r>
              <a:rPr spc="-100" dirty="0"/>
              <a:t> </a:t>
            </a:r>
            <a:r>
              <a:rPr dirty="0"/>
              <a:t>(cont.)</a:t>
            </a:r>
          </a:p>
        </p:txBody>
      </p:sp>
      <p:sp>
        <p:nvSpPr>
          <p:cNvPr id="4" name="object 4"/>
          <p:cNvSpPr/>
          <p:nvPr/>
        </p:nvSpPr>
        <p:spPr>
          <a:xfrm>
            <a:off x="1463928" y="2186304"/>
            <a:ext cx="271272" cy="2804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3728973"/>
            <a:ext cx="271272" cy="2804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63928" y="4569917"/>
            <a:ext cx="271272" cy="28072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994054" y="1321434"/>
            <a:ext cx="7285355" cy="3878579"/>
          </a:xfrm>
          <a:prstGeom prst="rect">
            <a:avLst/>
          </a:prstGeom>
        </p:spPr>
        <p:txBody>
          <a:bodyPr vert="horz" wrap="square" lIns="0" tIns="12700" rIns="0" bIns="0" rtlCol="0">
            <a:spAutoFit/>
          </a:bodyPr>
          <a:lstStyle/>
          <a:p>
            <a:pPr marL="545465" marR="27305" indent="-533400">
              <a:lnSpc>
                <a:spcPct val="100000"/>
              </a:lnSpc>
              <a:spcBef>
                <a:spcPts val="100"/>
              </a:spcBef>
              <a:tabLst>
                <a:tab pos="545465" algn="l"/>
              </a:tabLst>
            </a:pPr>
            <a:r>
              <a:rPr sz="1200" b="1" dirty="0">
                <a:latin typeface="Arial"/>
                <a:cs typeface="Arial"/>
              </a:rPr>
              <a:t>4.	</a:t>
            </a:r>
            <a:r>
              <a:rPr sz="2400" b="1" dirty="0">
                <a:solidFill>
                  <a:srgbClr val="006666"/>
                </a:solidFill>
                <a:latin typeface="Arial"/>
                <a:cs typeface="Arial"/>
              </a:rPr>
              <a:t>The disk controller completes the </a:t>
            </a:r>
            <a:r>
              <a:rPr sz="2400" b="1" spc="-5" dirty="0">
                <a:solidFill>
                  <a:srgbClr val="006666"/>
                </a:solidFill>
                <a:latin typeface="Arial"/>
                <a:cs typeface="Arial"/>
              </a:rPr>
              <a:t>transfer</a:t>
            </a:r>
            <a:r>
              <a:rPr sz="2400" b="1" spc="-95" dirty="0">
                <a:solidFill>
                  <a:srgbClr val="006666"/>
                </a:solidFill>
                <a:latin typeface="Arial"/>
                <a:cs typeface="Arial"/>
              </a:rPr>
              <a:t> </a:t>
            </a:r>
            <a:r>
              <a:rPr sz="2400" b="1" dirty="0">
                <a:solidFill>
                  <a:srgbClr val="006666"/>
                </a:solidFill>
                <a:latin typeface="Arial"/>
                <a:cs typeface="Arial"/>
              </a:rPr>
              <a:t>and  interrupts the</a:t>
            </a:r>
            <a:r>
              <a:rPr sz="2400" b="1" spc="-35" dirty="0">
                <a:solidFill>
                  <a:srgbClr val="006666"/>
                </a:solidFill>
                <a:latin typeface="Arial"/>
                <a:cs typeface="Arial"/>
              </a:rPr>
              <a:t> </a:t>
            </a:r>
            <a:r>
              <a:rPr sz="2400" b="1" spc="-5" dirty="0">
                <a:solidFill>
                  <a:srgbClr val="006666"/>
                </a:solidFill>
                <a:latin typeface="Arial"/>
                <a:cs typeface="Arial"/>
              </a:rPr>
              <a:t>CPU.</a:t>
            </a:r>
            <a:endParaRPr sz="2400" dirty="0">
              <a:latin typeface="Arial"/>
              <a:cs typeface="Arial"/>
            </a:endParaRPr>
          </a:p>
          <a:p>
            <a:pPr marL="964565" marR="394970">
              <a:lnSpc>
                <a:spcPct val="100000"/>
              </a:lnSpc>
              <a:spcBef>
                <a:spcPts val="525"/>
              </a:spcBef>
            </a:pPr>
            <a:r>
              <a:rPr sz="2200" spc="-5" dirty="0">
                <a:solidFill>
                  <a:srgbClr val="006666"/>
                </a:solidFill>
                <a:latin typeface="Arial"/>
                <a:cs typeface="Arial"/>
              </a:rPr>
              <a:t>Note that the process is placed in the Wait state  during the I/O</a:t>
            </a:r>
            <a:r>
              <a:rPr sz="2200" spc="15" dirty="0">
                <a:solidFill>
                  <a:srgbClr val="006666"/>
                </a:solidFill>
                <a:latin typeface="Arial"/>
                <a:cs typeface="Arial"/>
              </a:rPr>
              <a:t> </a:t>
            </a:r>
            <a:r>
              <a:rPr sz="2200" spc="-5" dirty="0">
                <a:solidFill>
                  <a:srgbClr val="006666"/>
                </a:solidFill>
                <a:latin typeface="Arial"/>
                <a:cs typeface="Arial"/>
              </a:rPr>
              <a:t>operation</a:t>
            </a:r>
            <a:endParaRPr sz="2200" dirty="0">
              <a:latin typeface="Arial"/>
              <a:cs typeface="Arial"/>
            </a:endParaRPr>
          </a:p>
          <a:p>
            <a:pPr marL="545465" marR="13970" indent="-533400">
              <a:lnSpc>
                <a:spcPct val="100000"/>
              </a:lnSpc>
              <a:spcBef>
                <a:spcPts val="580"/>
              </a:spcBef>
              <a:tabLst>
                <a:tab pos="545465" algn="l"/>
              </a:tabLst>
            </a:pPr>
            <a:r>
              <a:rPr sz="1200" b="1" dirty="0">
                <a:latin typeface="Arial"/>
                <a:cs typeface="Arial"/>
              </a:rPr>
              <a:t>5.	</a:t>
            </a:r>
            <a:r>
              <a:rPr sz="2400" b="1" dirty="0">
                <a:solidFill>
                  <a:srgbClr val="006666"/>
                </a:solidFill>
                <a:latin typeface="Arial"/>
                <a:cs typeface="Arial"/>
              </a:rPr>
              <a:t>The OS </a:t>
            </a:r>
            <a:r>
              <a:rPr sz="2400" b="1" spc="-5" dirty="0">
                <a:solidFill>
                  <a:srgbClr val="006666"/>
                </a:solidFill>
                <a:latin typeface="Arial"/>
                <a:cs typeface="Arial"/>
              </a:rPr>
              <a:t>updates </a:t>
            </a:r>
            <a:r>
              <a:rPr sz="2400" b="1" dirty="0">
                <a:solidFill>
                  <a:srgbClr val="006666"/>
                </a:solidFill>
                <a:latin typeface="Arial"/>
                <a:cs typeface="Arial"/>
              </a:rPr>
              <a:t>the </a:t>
            </a:r>
            <a:r>
              <a:rPr sz="2400" b="1" spc="-5" dirty="0">
                <a:solidFill>
                  <a:srgbClr val="006666"/>
                </a:solidFill>
                <a:latin typeface="Arial"/>
                <a:cs typeface="Arial"/>
              </a:rPr>
              <a:t>contents </a:t>
            </a:r>
            <a:r>
              <a:rPr sz="2400" b="1" dirty="0">
                <a:solidFill>
                  <a:srgbClr val="006666"/>
                </a:solidFill>
                <a:latin typeface="Arial"/>
                <a:cs typeface="Arial"/>
              </a:rPr>
              <a:t>of the </a:t>
            </a:r>
            <a:r>
              <a:rPr sz="2400" b="1" spc="-5" dirty="0">
                <a:solidFill>
                  <a:srgbClr val="006666"/>
                </a:solidFill>
                <a:latin typeface="Arial"/>
                <a:cs typeface="Arial"/>
              </a:rPr>
              <a:t>page</a:t>
            </a:r>
            <a:r>
              <a:rPr sz="2400" b="1" spc="-70" dirty="0">
                <a:solidFill>
                  <a:srgbClr val="006666"/>
                </a:solidFill>
                <a:latin typeface="Arial"/>
                <a:cs typeface="Arial"/>
              </a:rPr>
              <a:t> </a:t>
            </a:r>
            <a:r>
              <a:rPr sz="2400" b="1" dirty="0">
                <a:solidFill>
                  <a:srgbClr val="006666"/>
                </a:solidFill>
                <a:latin typeface="Arial"/>
                <a:cs typeface="Arial"/>
              </a:rPr>
              <a:t>table  for the </a:t>
            </a:r>
            <a:r>
              <a:rPr sz="2400" b="1" spc="-5" dirty="0">
                <a:solidFill>
                  <a:srgbClr val="006666"/>
                </a:solidFill>
                <a:latin typeface="Arial"/>
                <a:cs typeface="Arial"/>
              </a:rPr>
              <a:t>process </a:t>
            </a:r>
            <a:r>
              <a:rPr sz="2400" b="1" dirty="0">
                <a:solidFill>
                  <a:srgbClr val="006666"/>
                </a:solidFill>
                <a:latin typeface="Arial"/>
                <a:cs typeface="Arial"/>
              </a:rPr>
              <a:t>that </a:t>
            </a:r>
            <a:r>
              <a:rPr sz="2400" b="1" spc="-5" dirty="0">
                <a:solidFill>
                  <a:srgbClr val="006666"/>
                </a:solidFill>
                <a:latin typeface="Arial"/>
                <a:cs typeface="Arial"/>
              </a:rPr>
              <a:t>caused </a:t>
            </a:r>
            <a:r>
              <a:rPr sz="2400" b="1" dirty="0">
                <a:solidFill>
                  <a:srgbClr val="006666"/>
                </a:solidFill>
                <a:latin typeface="Arial"/>
                <a:cs typeface="Arial"/>
              </a:rPr>
              <a:t>the </a:t>
            </a:r>
            <a:r>
              <a:rPr sz="2400" b="1" spc="-5" dirty="0">
                <a:solidFill>
                  <a:srgbClr val="006666"/>
                </a:solidFill>
                <a:latin typeface="Arial"/>
                <a:cs typeface="Arial"/>
              </a:rPr>
              <a:t>page</a:t>
            </a:r>
            <a:r>
              <a:rPr sz="2400" b="1" spc="-20" dirty="0">
                <a:solidFill>
                  <a:srgbClr val="006666"/>
                </a:solidFill>
                <a:latin typeface="Arial"/>
                <a:cs typeface="Arial"/>
              </a:rPr>
              <a:t> </a:t>
            </a:r>
            <a:r>
              <a:rPr sz="2400" b="1" dirty="0">
                <a:solidFill>
                  <a:srgbClr val="006666"/>
                </a:solidFill>
                <a:latin typeface="Arial"/>
                <a:cs typeface="Arial"/>
              </a:rPr>
              <a:t>fault</a:t>
            </a:r>
            <a:endParaRPr sz="2400" dirty="0">
              <a:latin typeface="Arial"/>
              <a:cs typeface="Arial"/>
            </a:endParaRPr>
          </a:p>
          <a:p>
            <a:pPr marL="964565">
              <a:lnSpc>
                <a:spcPct val="100000"/>
              </a:lnSpc>
              <a:spcBef>
                <a:spcPts val="525"/>
              </a:spcBef>
            </a:pPr>
            <a:r>
              <a:rPr sz="2200" spc="-5" dirty="0">
                <a:solidFill>
                  <a:srgbClr val="006666"/>
                </a:solidFill>
                <a:latin typeface="Arial"/>
                <a:cs typeface="Arial"/>
              </a:rPr>
              <a:t>The process becomes</a:t>
            </a:r>
            <a:r>
              <a:rPr sz="2200" spc="25" dirty="0">
                <a:solidFill>
                  <a:srgbClr val="006666"/>
                </a:solidFill>
                <a:latin typeface="Arial"/>
                <a:cs typeface="Arial"/>
              </a:rPr>
              <a:t> </a:t>
            </a:r>
            <a:r>
              <a:rPr sz="2200" spc="-5" dirty="0">
                <a:solidFill>
                  <a:srgbClr val="006666"/>
                </a:solidFill>
                <a:latin typeface="Arial"/>
                <a:cs typeface="Arial"/>
              </a:rPr>
              <a:t>ready.</a:t>
            </a:r>
            <a:endParaRPr sz="2200" dirty="0">
              <a:latin typeface="Arial"/>
              <a:cs typeface="Arial"/>
            </a:endParaRPr>
          </a:p>
          <a:p>
            <a:pPr marL="12700">
              <a:lnSpc>
                <a:spcPct val="100000"/>
              </a:lnSpc>
              <a:spcBef>
                <a:spcPts val="580"/>
              </a:spcBef>
              <a:tabLst>
                <a:tab pos="545465" algn="l"/>
              </a:tabLst>
            </a:pPr>
            <a:r>
              <a:rPr sz="1200" b="1" dirty="0">
                <a:latin typeface="Arial"/>
                <a:cs typeface="Arial"/>
              </a:rPr>
              <a:t>6.	</a:t>
            </a:r>
            <a:r>
              <a:rPr sz="2400" b="1" spc="-5" dirty="0">
                <a:solidFill>
                  <a:srgbClr val="006666"/>
                </a:solidFill>
                <a:latin typeface="Arial"/>
                <a:cs typeface="Arial"/>
              </a:rPr>
              <a:t>A</a:t>
            </a:r>
            <a:r>
              <a:rPr lang="en-CA" sz="2400" b="1" spc="-5" dirty="0">
                <a:solidFill>
                  <a:srgbClr val="006666"/>
                </a:solidFill>
                <a:latin typeface="Arial"/>
                <a:cs typeface="Arial"/>
              </a:rPr>
              <a:t>t</a:t>
            </a:r>
            <a:r>
              <a:rPr sz="2400" b="1" spc="-5" dirty="0">
                <a:solidFill>
                  <a:srgbClr val="006666"/>
                </a:solidFill>
                <a:latin typeface="Arial"/>
                <a:cs typeface="Arial"/>
              </a:rPr>
              <a:t> some </a:t>
            </a:r>
            <a:r>
              <a:rPr sz="2400" b="1" dirty="0">
                <a:solidFill>
                  <a:srgbClr val="006666"/>
                </a:solidFill>
                <a:latin typeface="Arial"/>
                <a:cs typeface="Arial"/>
              </a:rPr>
              <a:t>point, the </a:t>
            </a:r>
            <a:r>
              <a:rPr sz="2400" b="1" spc="-5" dirty="0">
                <a:solidFill>
                  <a:srgbClr val="006666"/>
                </a:solidFill>
                <a:latin typeface="Arial"/>
                <a:cs typeface="Arial"/>
              </a:rPr>
              <a:t>process </a:t>
            </a:r>
            <a:r>
              <a:rPr sz="2400" b="1" spc="5" dirty="0">
                <a:solidFill>
                  <a:srgbClr val="006666"/>
                </a:solidFill>
                <a:latin typeface="Arial"/>
                <a:cs typeface="Arial"/>
              </a:rPr>
              <a:t>will</a:t>
            </a:r>
            <a:r>
              <a:rPr sz="2400" b="1" spc="-80" dirty="0">
                <a:solidFill>
                  <a:srgbClr val="006666"/>
                </a:solidFill>
                <a:latin typeface="Arial"/>
                <a:cs typeface="Arial"/>
              </a:rPr>
              <a:t> </a:t>
            </a:r>
            <a:r>
              <a:rPr sz="2400" b="1" spc="-5" dirty="0">
                <a:solidFill>
                  <a:srgbClr val="006666"/>
                </a:solidFill>
                <a:latin typeface="Arial"/>
                <a:cs typeface="Arial"/>
              </a:rPr>
              <a:t>execute</a:t>
            </a:r>
            <a:endParaRPr sz="2400" dirty="0">
              <a:latin typeface="Arial"/>
              <a:cs typeface="Arial"/>
            </a:endParaRPr>
          </a:p>
          <a:p>
            <a:pPr marL="964565">
              <a:lnSpc>
                <a:spcPct val="100000"/>
              </a:lnSpc>
              <a:spcBef>
                <a:spcPts val="525"/>
              </a:spcBef>
            </a:pPr>
            <a:r>
              <a:rPr sz="2200" spc="-5" dirty="0">
                <a:solidFill>
                  <a:srgbClr val="006666"/>
                </a:solidFill>
                <a:latin typeface="Arial"/>
                <a:cs typeface="Arial"/>
              </a:rPr>
              <a:t>The desire </a:t>
            </a:r>
            <a:r>
              <a:rPr sz="2200" dirty="0">
                <a:solidFill>
                  <a:srgbClr val="006666"/>
                </a:solidFill>
                <a:latin typeface="Arial"/>
                <a:cs typeface="Arial"/>
              </a:rPr>
              <a:t>page </a:t>
            </a:r>
            <a:r>
              <a:rPr sz="2200" spc="-5" dirty="0">
                <a:solidFill>
                  <a:srgbClr val="006666"/>
                </a:solidFill>
                <a:latin typeface="Arial"/>
                <a:cs typeface="Arial"/>
              </a:rPr>
              <a:t>being in memory, the process</a:t>
            </a:r>
            <a:r>
              <a:rPr sz="2200" spc="105" dirty="0">
                <a:solidFill>
                  <a:srgbClr val="006666"/>
                </a:solidFill>
                <a:latin typeface="Arial"/>
                <a:cs typeface="Arial"/>
              </a:rPr>
              <a:t> </a:t>
            </a:r>
            <a:r>
              <a:rPr sz="2200" spc="5" dirty="0">
                <a:solidFill>
                  <a:srgbClr val="006666"/>
                </a:solidFill>
                <a:latin typeface="Arial"/>
                <a:cs typeface="Arial"/>
              </a:rPr>
              <a:t>re-</a:t>
            </a:r>
            <a:endParaRPr sz="2200" dirty="0">
              <a:latin typeface="Arial"/>
              <a:cs typeface="Arial"/>
            </a:endParaRPr>
          </a:p>
          <a:p>
            <a:pPr marL="964565">
              <a:lnSpc>
                <a:spcPct val="100000"/>
              </a:lnSpc>
              <a:spcBef>
                <a:spcPts val="5"/>
              </a:spcBef>
            </a:pPr>
            <a:r>
              <a:rPr sz="2200" spc="-5" dirty="0">
                <a:solidFill>
                  <a:srgbClr val="006666"/>
                </a:solidFill>
                <a:latin typeface="Arial"/>
                <a:cs typeface="Arial"/>
              </a:rPr>
              <a:t>executes the instruction that caused the page</a:t>
            </a:r>
            <a:r>
              <a:rPr sz="2200" spc="110" dirty="0">
                <a:solidFill>
                  <a:srgbClr val="006666"/>
                </a:solidFill>
                <a:latin typeface="Arial"/>
                <a:cs typeface="Arial"/>
              </a:rPr>
              <a:t> </a:t>
            </a:r>
            <a:r>
              <a:rPr sz="2200" spc="-5" dirty="0">
                <a:solidFill>
                  <a:srgbClr val="006666"/>
                </a:solidFill>
                <a:latin typeface="Arial"/>
                <a:cs typeface="Arial"/>
              </a:rPr>
              <a:t>fault.</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8942069"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2</a:t>
            </a:r>
            <a:endParaRPr sz="1400">
              <a:latin typeface="Arial"/>
              <a:cs typeface="Arial"/>
            </a:endParaRPr>
          </a:p>
        </p:txBody>
      </p:sp>
      <p:sp>
        <p:nvSpPr>
          <p:cNvPr id="7" name="object 7"/>
          <p:cNvSpPr txBox="1">
            <a:spLocks noGrp="1"/>
          </p:cNvSpPr>
          <p:nvPr>
            <p:ph type="title"/>
          </p:nvPr>
        </p:nvSpPr>
        <p:spPr>
          <a:xfrm>
            <a:off x="1070254" y="983996"/>
            <a:ext cx="6168746" cy="574040"/>
          </a:xfrm>
          <a:prstGeom prst="rect">
            <a:avLst/>
          </a:prstGeom>
        </p:spPr>
        <p:txBody>
          <a:bodyPr vert="horz" wrap="square" lIns="0" tIns="12700" rIns="0" bIns="0" rtlCol="0">
            <a:spAutoFit/>
          </a:bodyPr>
          <a:lstStyle/>
          <a:p>
            <a:pPr marL="12700">
              <a:lnSpc>
                <a:spcPct val="100000"/>
              </a:lnSpc>
              <a:spcBef>
                <a:spcPts val="100"/>
              </a:spcBef>
              <a:tabLst>
                <a:tab pos="1969135" algn="l"/>
              </a:tabLst>
            </a:pPr>
            <a:r>
              <a:rPr sz="3600" spc="-10" dirty="0"/>
              <a:t>Module</a:t>
            </a:r>
            <a:r>
              <a:rPr sz="3600" dirty="0"/>
              <a:t> 8:</a:t>
            </a:r>
            <a:r>
              <a:rPr lang="en-CA" sz="3600" dirty="0"/>
              <a:t> </a:t>
            </a:r>
            <a:r>
              <a:rPr sz="3600" dirty="0"/>
              <a:t>Virtual</a:t>
            </a:r>
            <a:r>
              <a:rPr sz="3600" spc="-60" dirty="0"/>
              <a:t> </a:t>
            </a:r>
            <a:r>
              <a:rPr sz="3600" spc="-5" dirty="0"/>
              <a:t>Memory</a:t>
            </a:r>
            <a:endParaRPr sz="3600" dirty="0"/>
          </a:p>
        </p:txBody>
      </p:sp>
      <p:sp>
        <p:nvSpPr>
          <p:cNvPr id="26" name="object 26"/>
          <p:cNvSpPr txBox="1"/>
          <p:nvPr/>
        </p:nvSpPr>
        <p:spPr>
          <a:xfrm>
            <a:off x="729297" y="2133600"/>
            <a:ext cx="7685405" cy="40493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Reading: Chapter</a:t>
            </a:r>
            <a:r>
              <a:rPr sz="2400" spc="-10" dirty="0">
                <a:solidFill>
                  <a:srgbClr val="006666"/>
                </a:solidFill>
                <a:latin typeface="Arial Black"/>
                <a:cs typeface="Arial Black"/>
              </a:rPr>
              <a:t> </a:t>
            </a:r>
            <a:r>
              <a:rPr sz="2400" dirty="0">
                <a:solidFill>
                  <a:srgbClr val="006666"/>
                </a:solidFill>
                <a:latin typeface="Arial Black"/>
                <a:cs typeface="Arial Black"/>
              </a:rPr>
              <a:t>9</a:t>
            </a:r>
            <a:endParaRPr sz="2400" dirty="0">
              <a:latin typeface="Arial Black"/>
              <a:cs typeface="Arial Black"/>
            </a:endParaRPr>
          </a:p>
          <a:p>
            <a:pPr>
              <a:lnSpc>
                <a:spcPct val="100000"/>
              </a:lnSpc>
              <a:spcBef>
                <a:spcPts val="10"/>
              </a:spcBef>
            </a:pPr>
            <a:endParaRPr sz="2850" dirty="0">
              <a:latin typeface="Arial Black"/>
              <a:cs typeface="Arial Black"/>
            </a:endParaRPr>
          </a:p>
          <a:p>
            <a:pPr marL="12700">
              <a:lnSpc>
                <a:spcPct val="100000"/>
              </a:lnSpc>
            </a:pPr>
            <a:r>
              <a:rPr sz="2400" spc="-5" dirty="0">
                <a:solidFill>
                  <a:srgbClr val="006666"/>
                </a:solidFill>
                <a:latin typeface="Arial Black"/>
                <a:cs typeface="Arial Black"/>
              </a:rPr>
              <a:t>Objectives:</a:t>
            </a:r>
            <a:endParaRPr sz="2400" dirty="0">
              <a:latin typeface="Arial Black"/>
              <a:cs typeface="Arial Black"/>
            </a:endParaRPr>
          </a:p>
          <a:p>
            <a:pPr marL="276225" marR="5080" indent="-264160">
              <a:lnSpc>
                <a:spcPct val="100000"/>
              </a:lnSpc>
              <a:spcBef>
                <a:spcPts val="580"/>
              </a:spcBef>
              <a:buClr>
                <a:srgbClr val="000000"/>
              </a:buClr>
              <a:buSzPct val="50000"/>
              <a:buFont typeface="Wingdings"/>
              <a:buChar char=""/>
              <a:tabLst>
                <a:tab pos="276225" algn="l"/>
                <a:tab pos="276860" algn="l"/>
              </a:tabLst>
            </a:pPr>
            <a:r>
              <a:rPr sz="2400" spc="-5" dirty="0">
                <a:solidFill>
                  <a:srgbClr val="006666"/>
                </a:solidFill>
                <a:latin typeface="Arial Black"/>
                <a:cs typeface="Arial Black"/>
              </a:rPr>
              <a:t>To describe </a:t>
            </a:r>
            <a:r>
              <a:rPr sz="2400" dirty="0">
                <a:solidFill>
                  <a:srgbClr val="006666"/>
                </a:solidFill>
                <a:latin typeface="Arial Black"/>
                <a:cs typeface="Arial Black"/>
              </a:rPr>
              <a:t>the </a:t>
            </a:r>
            <a:r>
              <a:rPr sz="2400" spc="-5" dirty="0">
                <a:solidFill>
                  <a:srgbClr val="006666"/>
                </a:solidFill>
                <a:latin typeface="Arial Black"/>
                <a:cs typeface="Arial Black"/>
              </a:rPr>
              <a:t>benefits </a:t>
            </a:r>
            <a:r>
              <a:rPr sz="2400" dirty="0">
                <a:solidFill>
                  <a:srgbClr val="006666"/>
                </a:solidFill>
                <a:latin typeface="Arial Black"/>
                <a:cs typeface="Arial Black"/>
              </a:rPr>
              <a:t>of a </a:t>
            </a:r>
            <a:r>
              <a:rPr sz="2400" spc="-5" dirty="0">
                <a:solidFill>
                  <a:srgbClr val="006666"/>
                </a:solidFill>
                <a:latin typeface="Arial Black"/>
                <a:cs typeface="Arial Black"/>
              </a:rPr>
              <a:t>virtual memory system.</a:t>
            </a:r>
            <a:endParaRPr sz="2400" dirty="0">
              <a:latin typeface="Arial Black"/>
              <a:cs typeface="Arial Black"/>
            </a:endParaRPr>
          </a:p>
          <a:p>
            <a:pPr marL="276225" marR="207010" indent="-264160">
              <a:lnSpc>
                <a:spcPct val="100000"/>
              </a:lnSpc>
              <a:spcBef>
                <a:spcPts val="575"/>
              </a:spcBef>
              <a:buClr>
                <a:srgbClr val="000000"/>
              </a:buClr>
              <a:buSzPct val="50000"/>
              <a:buFont typeface="Wingdings"/>
              <a:buChar char=""/>
              <a:tabLst>
                <a:tab pos="276225" algn="l"/>
                <a:tab pos="276860" algn="l"/>
              </a:tabLst>
            </a:pPr>
            <a:r>
              <a:rPr sz="2400" spc="-5" dirty="0">
                <a:solidFill>
                  <a:srgbClr val="006666"/>
                </a:solidFill>
                <a:latin typeface="Arial Black"/>
                <a:cs typeface="Arial Black"/>
              </a:rPr>
              <a:t>To explain </a:t>
            </a:r>
            <a:r>
              <a:rPr sz="2400" dirty="0">
                <a:solidFill>
                  <a:srgbClr val="006666"/>
                </a:solidFill>
                <a:latin typeface="Arial Black"/>
                <a:cs typeface="Arial Black"/>
              </a:rPr>
              <a:t>the </a:t>
            </a:r>
            <a:r>
              <a:rPr sz="2400" spc="-5" dirty="0">
                <a:solidFill>
                  <a:srgbClr val="006666"/>
                </a:solidFill>
                <a:latin typeface="Arial Black"/>
                <a:cs typeface="Arial Black"/>
              </a:rPr>
              <a:t>concepts </a:t>
            </a:r>
            <a:r>
              <a:rPr sz="2400" dirty="0">
                <a:solidFill>
                  <a:srgbClr val="006666"/>
                </a:solidFill>
                <a:latin typeface="Arial Black"/>
                <a:cs typeface="Arial Black"/>
              </a:rPr>
              <a:t>of </a:t>
            </a:r>
            <a:r>
              <a:rPr sz="2400" spc="-5" dirty="0">
                <a:solidFill>
                  <a:srgbClr val="006666"/>
                </a:solidFill>
                <a:latin typeface="Arial Black"/>
                <a:cs typeface="Arial Black"/>
              </a:rPr>
              <a:t>demand paging,  page-replacement algorithms, and  allocation </a:t>
            </a:r>
            <a:r>
              <a:rPr sz="2400" dirty="0">
                <a:solidFill>
                  <a:srgbClr val="006666"/>
                </a:solidFill>
                <a:latin typeface="Arial Black"/>
                <a:cs typeface="Arial Black"/>
              </a:rPr>
              <a:t>of </a:t>
            </a:r>
            <a:r>
              <a:rPr sz="2400" spc="-5" dirty="0">
                <a:solidFill>
                  <a:srgbClr val="006666"/>
                </a:solidFill>
                <a:latin typeface="Arial Black"/>
                <a:cs typeface="Arial Black"/>
              </a:rPr>
              <a:t>page frames.</a:t>
            </a:r>
            <a:endParaRPr sz="2400" dirty="0">
              <a:latin typeface="Arial Black"/>
              <a:cs typeface="Arial Black"/>
            </a:endParaRPr>
          </a:p>
          <a:p>
            <a:pPr marL="276225" marR="729615" indent="-264160">
              <a:lnSpc>
                <a:spcPct val="100000"/>
              </a:lnSpc>
              <a:spcBef>
                <a:spcPts val="580"/>
              </a:spcBef>
              <a:buClr>
                <a:srgbClr val="000000"/>
              </a:buClr>
              <a:buSzPct val="50000"/>
              <a:buFont typeface="Wingdings"/>
              <a:buChar char=""/>
              <a:tabLst>
                <a:tab pos="276225" algn="l"/>
                <a:tab pos="276860" algn="l"/>
              </a:tabLst>
            </a:pPr>
            <a:r>
              <a:rPr sz="2400" spc="-5" dirty="0">
                <a:solidFill>
                  <a:srgbClr val="006666"/>
                </a:solidFill>
                <a:latin typeface="Arial Black"/>
                <a:cs typeface="Arial Black"/>
              </a:rPr>
              <a:t>To discuss </a:t>
            </a:r>
            <a:r>
              <a:rPr sz="2400" dirty="0">
                <a:solidFill>
                  <a:srgbClr val="006666"/>
                </a:solidFill>
                <a:latin typeface="Arial Black"/>
                <a:cs typeface="Arial Black"/>
              </a:rPr>
              <a:t>the principles of</a:t>
            </a:r>
            <a:r>
              <a:rPr sz="2400" spc="-90" dirty="0">
                <a:solidFill>
                  <a:srgbClr val="006666"/>
                </a:solidFill>
                <a:latin typeface="Arial Black"/>
                <a:cs typeface="Arial Black"/>
              </a:rPr>
              <a:t> </a:t>
            </a:r>
            <a:r>
              <a:rPr sz="2400" dirty="0">
                <a:solidFill>
                  <a:srgbClr val="006666"/>
                </a:solidFill>
                <a:latin typeface="Arial Black"/>
                <a:cs typeface="Arial Black"/>
              </a:rPr>
              <a:t>working-set  </a:t>
            </a:r>
            <a:r>
              <a:rPr sz="2400" spc="-5" dirty="0">
                <a:solidFill>
                  <a:srgbClr val="006666"/>
                </a:solidFill>
                <a:latin typeface="Arial Black"/>
                <a:cs typeface="Arial Black"/>
              </a:rPr>
              <a:t>model.</a:t>
            </a:r>
            <a:endParaRPr sz="2400" dirty="0">
              <a:latin typeface="Arial Black"/>
              <a:cs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433922" cy="514350"/>
          </a:xfrm>
          <a:prstGeom prst="rect">
            <a:avLst/>
          </a:prstGeom>
        </p:spPr>
        <p:txBody>
          <a:bodyPr vert="horz" wrap="square" lIns="0" tIns="13335" rIns="0" bIns="0" rtlCol="0">
            <a:spAutoFit/>
          </a:bodyPr>
          <a:lstStyle/>
          <a:p>
            <a:pPr marL="12700">
              <a:lnSpc>
                <a:spcPct val="100000"/>
              </a:lnSpc>
              <a:spcBef>
                <a:spcPts val="105"/>
              </a:spcBef>
            </a:pPr>
            <a:r>
              <a:rPr dirty="0"/>
              <a:t>Average memory </a:t>
            </a:r>
            <a:r>
              <a:rPr spc="-5" dirty="0"/>
              <a:t>access</a:t>
            </a:r>
            <a:r>
              <a:rPr spc="-50" dirty="0"/>
              <a:t> </a:t>
            </a:r>
            <a:r>
              <a:rPr dirty="0"/>
              <a:t>time</a:t>
            </a:r>
          </a:p>
        </p:txBody>
      </p:sp>
      <p:sp>
        <p:nvSpPr>
          <p:cNvPr id="5" name="object 5"/>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6" name="object 6"/>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20</a:t>
            </a:fld>
            <a:endParaRPr sz="1400">
              <a:latin typeface="Arial"/>
              <a:cs typeface="Arial"/>
            </a:endParaRPr>
          </a:p>
        </p:txBody>
      </p:sp>
      <p:sp>
        <p:nvSpPr>
          <p:cNvPr id="4" name="object 4"/>
          <p:cNvSpPr txBox="1"/>
          <p:nvPr/>
        </p:nvSpPr>
        <p:spPr>
          <a:xfrm>
            <a:off x="612140" y="1008634"/>
            <a:ext cx="8218550" cy="5168081"/>
          </a:xfrm>
          <a:prstGeom prst="rect">
            <a:avLst/>
          </a:prstGeom>
        </p:spPr>
        <p:txBody>
          <a:bodyPr vert="horz" wrap="square" lIns="0" tIns="12700" rIns="0" bIns="0" rtlCol="0">
            <a:spAutoFit/>
          </a:bodyPr>
          <a:lstStyle/>
          <a:p>
            <a:pPr marL="12700">
              <a:lnSpc>
                <a:spcPct val="100000"/>
              </a:lnSpc>
              <a:spcBef>
                <a:spcPts val="100"/>
              </a:spcBef>
            </a:pPr>
            <a:r>
              <a:rPr sz="2400" spc="-5" dirty="0">
                <a:latin typeface="Liberation Sans Narrow"/>
                <a:cs typeface="Liberation Sans Narrow"/>
              </a:rPr>
              <a:t>Suppose</a:t>
            </a:r>
            <a:r>
              <a:rPr sz="2400" spc="45" dirty="0">
                <a:latin typeface="Liberation Sans Narrow"/>
                <a:cs typeface="Liberation Sans Narrow"/>
              </a:rPr>
              <a:t> </a:t>
            </a:r>
            <a:r>
              <a:rPr sz="2400" spc="-5" dirty="0">
                <a:latin typeface="Liberation Sans Narrow"/>
                <a:cs typeface="Liberation Sans Narrow"/>
              </a:rPr>
              <a:t>that:</a:t>
            </a:r>
            <a:endParaRPr sz="2400" dirty="0">
              <a:latin typeface="Liberation Sans Narrow"/>
              <a:cs typeface="Liberation Sans Narrow"/>
            </a:endParaRPr>
          </a:p>
          <a:p>
            <a:pPr marL="169545" indent="-157480">
              <a:lnSpc>
                <a:spcPct val="100000"/>
              </a:lnSpc>
              <a:buChar char="•"/>
              <a:tabLst>
                <a:tab pos="170180" algn="l"/>
              </a:tabLst>
            </a:pPr>
            <a:r>
              <a:rPr sz="2400" spc="-5" dirty="0">
                <a:latin typeface="Liberation Sans Narrow"/>
                <a:cs typeface="Liberation Sans Narrow"/>
              </a:rPr>
              <a:t>memory access: 100</a:t>
            </a:r>
            <a:r>
              <a:rPr sz="2400" spc="45" dirty="0">
                <a:latin typeface="Liberation Sans Narrow"/>
                <a:cs typeface="Liberation Sans Narrow"/>
              </a:rPr>
              <a:t> </a:t>
            </a:r>
            <a:r>
              <a:rPr sz="2400" spc="-10" dirty="0">
                <a:latin typeface="Liberation Sans Narrow"/>
                <a:cs typeface="Liberation Sans Narrow"/>
              </a:rPr>
              <a:t>nanosecs</a:t>
            </a:r>
            <a:endParaRPr sz="2400" dirty="0">
              <a:latin typeface="Liberation Sans Narrow"/>
              <a:cs typeface="Liberation Sans Narrow"/>
            </a:endParaRPr>
          </a:p>
          <a:p>
            <a:pPr marL="169545" indent="-157480">
              <a:lnSpc>
                <a:spcPct val="100000"/>
              </a:lnSpc>
              <a:spcBef>
                <a:spcPts val="685"/>
              </a:spcBef>
              <a:buChar char="•"/>
              <a:tabLst>
                <a:tab pos="170180" algn="l"/>
              </a:tabLst>
            </a:pPr>
            <a:r>
              <a:rPr sz="2400" spc="-5" dirty="0">
                <a:latin typeface="Liberation Sans Narrow"/>
                <a:cs typeface="Liberation Sans Narrow"/>
              </a:rPr>
              <a:t>paging fault processing time: 25 millisecs </a:t>
            </a:r>
            <a:r>
              <a:rPr sz="2400" dirty="0">
                <a:latin typeface="Liberation Sans Narrow"/>
                <a:cs typeface="Liberation Sans Narrow"/>
              </a:rPr>
              <a:t>= </a:t>
            </a:r>
            <a:r>
              <a:rPr sz="2400" spc="-5" dirty="0">
                <a:latin typeface="Liberation Sans Narrow"/>
                <a:cs typeface="Liberation Sans Narrow"/>
              </a:rPr>
              <a:t>25,000,000</a:t>
            </a:r>
            <a:r>
              <a:rPr sz="2400" spc="215" dirty="0">
                <a:latin typeface="Liberation Sans Narrow"/>
                <a:cs typeface="Liberation Sans Narrow"/>
              </a:rPr>
              <a:t> </a:t>
            </a:r>
            <a:r>
              <a:rPr sz="2400" spc="-10" dirty="0">
                <a:latin typeface="Liberation Sans Narrow"/>
                <a:cs typeface="Liberation Sans Narrow"/>
              </a:rPr>
              <a:t>nanosecs</a:t>
            </a:r>
            <a:endParaRPr sz="2400" dirty="0">
              <a:latin typeface="Liberation Sans Narrow"/>
              <a:cs typeface="Liberation Sans Narrow"/>
            </a:endParaRPr>
          </a:p>
          <a:p>
            <a:pPr marL="12700" marR="1611630">
              <a:lnSpc>
                <a:spcPct val="130000"/>
              </a:lnSpc>
              <a:buChar char="•"/>
              <a:tabLst>
                <a:tab pos="170180" algn="l"/>
              </a:tabLst>
            </a:pPr>
            <a:r>
              <a:rPr sz="2400" spc="-5" dirty="0">
                <a:latin typeface="Liberation Sans Narrow"/>
                <a:cs typeface="Liberation Sans Narrow"/>
              </a:rPr>
              <a:t>p: </a:t>
            </a:r>
            <a:r>
              <a:rPr sz="2400" spc="-10" dirty="0">
                <a:latin typeface="Liberation Sans Narrow"/>
                <a:cs typeface="Liberation Sans Narrow"/>
              </a:rPr>
              <a:t>probability </a:t>
            </a:r>
            <a:r>
              <a:rPr sz="2400" spc="-5" dirty="0">
                <a:latin typeface="Liberation Sans Narrow"/>
                <a:cs typeface="Liberation Sans Narrow"/>
              </a:rPr>
              <a:t>of not finding </a:t>
            </a:r>
            <a:r>
              <a:rPr sz="2400" dirty="0">
                <a:latin typeface="Liberation Sans Narrow"/>
                <a:cs typeface="Liberation Sans Narrow"/>
              </a:rPr>
              <a:t>a </a:t>
            </a:r>
            <a:r>
              <a:rPr sz="2400" spc="-5" dirty="0">
                <a:latin typeface="Liberation Sans Narrow"/>
                <a:cs typeface="Liberation Sans Narrow"/>
              </a:rPr>
              <a:t>page in memory (default)  </a:t>
            </a:r>
            <a:r>
              <a:rPr sz="2400" spc="-10" dirty="0">
                <a:latin typeface="Liberation Sans Narrow"/>
                <a:cs typeface="Liberation Sans Narrow"/>
              </a:rPr>
              <a:t>Average </a:t>
            </a:r>
            <a:r>
              <a:rPr sz="2400" spc="-5" dirty="0">
                <a:latin typeface="Liberation Sans Narrow"/>
                <a:cs typeface="Liberation Sans Narrow"/>
              </a:rPr>
              <a:t>memory access</a:t>
            </a:r>
            <a:r>
              <a:rPr sz="2400" spc="55" dirty="0">
                <a:latin typeface="Liberation Sans Narrow"/>
                <a:cs typeface="Liberation Sans Narrow"/>
              </a:rPr>
              <a:t> </a:t>
            </a:r>
            <a:r>
              <a:rPr sz="2400" spc="-5" dirty="0">
                <a:latin typeface="Liberation Sans Narrow"/>
                <a:cs typeface="Liberation Sans Narrow"/>
              </a:rPr>
              <a:t>time:</a:t>
            </a:r>
            <a:endParaRPr sz="2400" dirty="0">
              <a:latin typeface="Liberation Sans Narrow"/>
              <a:cs typeface="Liberation Sans Narrow"/>
            </a:endParaRPr>
          </a:p>
          <a:p>
            <a:pPr marL="12700">
              <a:lnSpc>
                <a:spcPct val="100000"/>
              </a:lnSpc>
              <a:spcBef>
                <a:spcPts val="865"/>
              </a:spcBef>
            </a:pPr>
            <a:r>
              <a:rPr sz="2400" spc="-5" dirty="0">
                <a:latin typeface="Liberation Sans Narrow"/>
                <a:cs typeface="Liberation Sans Narrow"/>
              </a:rPr>
              <a:t>(1-p) </a:t>
            </a:r>
            <a:r>
              <a:rPr sz="2400" dirty="0">
                <a:latin typeface="Liberation Sans Narrow"/>
                <a:cs typeface="Liberation Sans Narrow"/>
              </a:rPr>
              <a:t>x </a:t>
            </a:r>
            <a:r>
              <a:rPr sz="2400" spc="-5" dirty="0">
                <a:latin typeface="Liberation Sans Narrow"/>
                <a:cs typeface="Liberation Sans Narrow"/>
              </a:rPr>
              <a:t>100 </a:t>
            </a:r>
            <a:r>
              <a:rPr sz="2400" dirty="0">
                <a:latin typeface="Liberation Sans Narrow"/>
                <a:cs typeface="Liberation Sans Narrow"/>
              </a:rPr>
              <a:t>+ p x </a:t>
            </a:r>
            <a:r>
              <a:rPr sz="2400" spc="-5" dirty="0">
                <a:latin typeface="Liberation Sans Narrow"/>
                <a:cs typeface="Liberation Sans Narrow"/>
              </a:rPr>
              <a:t>25,000,000 </a:t>
            </a:r>
            <a:r>
              <a:rPr lang="en-CA" sz="2400" spc="-5" dirty="0">
                <a:latin typeface="Liberation Sans Narrow"/>
                <a:cs typeface="Liberation Sans Narrow"/>
              </a:rPr>
              <a:t> </a:t>
            </a:r>
            <a:r>
              <a:rPr lang="en-CA" sz="2400" spc="-5" dirty="0">
                <a:latin typeface="Liberation Sans Narrow"/>
                <a:cs typeface="Liberation Sans Narrow"/>
                <a:sym typeface="Wingdings" panose="05000000000000000000" pitchFamily="2" charset="2"/>
              </a:rPr>
              <a:t> </a:t>
            </a:r>
            <a:r>
              <a:rPr sz="2400" dirty="0">
                <a:latin typeface="Liberation Sans Narrow"/>
                <a:cs typeface="Liberation Sans Narrow"/>
              </a:rPr>
              <a:t>(no </a:t>
            </a:r>
            <a:r>
              <a:rPr lang="en-CA" sz="2400" dirty="0">
                <a:latin typeface="Liberation Sans Narrow"/>
                <a:cs typeface="Liberation Sans Narrow"/>
              </a:rPr>
              <a:t>page </a:t>
            </a:r>
            <a:r>
              <a:rPr sz="2400" spc="-5" dirty="0">
                <a:latin typeface="Liberation Sans Narrow"/>
                <a:cs typeface="Liberation Sans Narrow"/>
              </a:rPr>
              <a:t>fault </a:t>
            </a:r>
            <a:r>
              <a:rPr sz="2400" dirty="0">
                <a:latin typeface="Liberation Sans Narrow"/>
                <a:cs typeface="Liberation Sans Narrow"/>
              </a:rPr>
              <a:t>+</a:t>
            </a:r>
            <a:r>
              <a:rPr sz="2400" spc="110" dirty="0">
                <a:latin typeface="Liberation Sans Narrow"/>
                <a:cs typeface="Liberation Sans Narrow"/>
              </a:rPr>
              <a:t> </a:t>
            </a:r>
            <a:r>
              <a:rPr lang="en-CA" sz="2400" spc="110" dirty="0">
                <a:latin typeface="Liberation Sans Narrow"/>
                <a:cs typeface="Liberation Sans Narrow"/>
              </a:rPr>
              <a:t>page </a:t>
            </a:r>
            <a:r>
              <a:rPr sz="2400" spc="-5" dirty="0">
                <a:latin typeface="Liberation Sans Narrow"/>
                <a:cs typeface="Liberation Sans Narrow"/>
              </a:rPr>
              <a:t>fault)</a:t>
            </a:r>
            <a:endParaRPr sz="2400" dirty="0">
              <a:latin typeface="Liberation Sans Narrow"/>
              <a:cs typeface="Liberation Sans Narrow"/>
            </a:endParaRPr>
          </a:p>
          <a:p>
            <a:pPr marL="12700" marR="316230">
              <a:lnSpc>
                <a:spcPts val="2300"/>
              </a:lnSpc>
              <a:spcBef>
                <a:spcPts val="1425"/>
              </a:spcBef>
            </a:pPr>
            <a:r>
              <a:rPr sz="2400" spc="-5" dirty="0">
                <a:latin typeface="Liberation Sans Narrow"/>
                <a:cs typeface="Liberation Sans Narrow"/>
              </a:rPr>
              <a:t>Using the same formula we can determine how many faults we can tolerate, if </a:t>
            </a:r>
            <a:r>
              <a:rPr sz="2400" dirty="0">
                <a:latin typeface="Liberation Sans Narrow"/>
                <a:cs typeface="Liberation Sans Narrow"/>
              </a:rPr>
              <a:t>a </a:t>
            </a:r>
            <a:r>
              <a:rPr sz="2400" spc="-5" dirty="0">
                <a:latin typeface="Liberation Sans Narrow"/>
                <a:cs typeface="Liberation Sans Narrow"/>
              </a:rPr>
              <a:t>certain level of performance is desired (see</a:t>
            </a:r>
            <a:r>
              <a:rPr sz="2400" spc="175" dirty="0">
                <a:latin typeface="Liberation Sans Narrow"/>
                <a:cs typeface="Liberation Sans Narrow"/>
              </a:rPr>
              <a:t> </a:t>
            </a:r>
            <a:r>
              <a:rPr sz="2400" spc="-5" dirty="0">
                <a:latin typeface="Liberation Sans Narrow"/>
                <a:cs typeface="Liberation Sans Narrow"/>
              </a:rPr>
              <a:t>manual).</a:t>
            </a:r>
            <a:endParaRPr sz="2400" dirty="0">
              <a:latin typeface="Liberation Sans Narrow"/>
              <a:cs typeface="Liberation Sans Narrow"/>
            </a:endParaRPr>
          </a:p>
          <a:p>
            <a:pPr marL="12700" marR="5080">
              <a:lnSpc>
                <a:spcPct val="80100"/>
              </a:lnSpc>
              <a:spcBef>
                <a:spcPts val="1460"/>
              </a:spcBef>
            </a:pPr>
            <a:r>
              <a:rPr sz="2400" spc="-5" dirty="0">
                <a:latin typeface="Liberation Sans Narrow"/>
                <a:cs typeface="Liberation Sans Narrow"/>
              </a:rPr>
              <a:t>Eg. with these param</a:t>
            </a:r>
            <a:r>
              <a:rPr lang="en-CA" sz="2400" spc="-5" dirty="0" err="1">
                <a:latin typeface="Liberation Sans Narrow"/>
                <a:cs typeface="Liberation Sans Narrow"/>
              </a:rPr>
              <a:t>eter</a:t>
            </a:r>
            <a:r>
              <a:rPr sz="2400" spc="-5" dirty="0">
                <a:latin typeface="Liberation Sans Narrow"/>
                <a:cs typeface="Liberation Sans Narrow"/>
              </a:rPr>
              <a:t>s, if the slowdown due to paging cannot exceed  10%, only </a:t>
            </a:r>
            <a:r>
              <a:rPr sz="2400" dirty="0">
                <a:latin typeface="Liberation Sans Narrow"/>
                <a:cs typeface="Liberation Sans Narrow"/>
              </a:rPr>
              <a:t>1 </a:t>
            </a:r>
            <a:r>
              <a:rPr sz="2400" spc="-10" dirty="0">
                <a:latin typeface="Liberation Sans Narrow"/>
                <a:cs typeface="Liberation Sans Narrow"/>
              </a:rPr>
              <a:t>paging </a:t>
            </a:r>
            <a:r>
              <a:rPr sz="2400" spc="-5" dirty="0">
                <a:latin typeface="Liberation Sans Narrow"/>
                <a:cs typeface="Liberation Sans Narrow"/>
              </a:rPr>
              <a:t>fault can be tolerated for every 2,500,000 memory accesses.</a:t>
            </a:r>
            <a:endParaRPr sz="2400" dirty="0">
              <a:latin typeface="Liberation Sans Narrow"/>
              <a:cs typeface="Liberation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59385" rIns="0" bIns="0" rtlCol="0">
            <a:spAutoFit/>
          </a:bodyPr>
          <a:lstStyle/>
          <a:p>
            <a:pPr marL="587375" marR="5080">
              <a:lnSpc>
                <a:spcPct val="70000"/>
              </a:lnSpc>
              <a:spcBef>
                <a:spcPts val="1255"/>
              </a:spcBef>
            </a:pPr>
            <a:r>
              <a:rPr dirty="0"/>
              <a:t>When the RAM is full but </a:t>
            </a:r>
            <a:r>
              <a:rPr spc="-5" dirty="0"/>
              <a:t>we </a:t>
            </a:r>
            <a:r>
              <a:rPr spc="5" dirty="0"/>
              <a:t>need </a:t>
            </a:r>
            <a:r>
              <a:rPr dirty="0"/>
              <a:t>a page not</a:t>
            </a:r>
            <a:r>
              <a:rPr spc="-210" dirty="0"/>
              <a:t> </a:t>
            </a:r>
            <a:r>
              <a:rPr spc="-5" dirty="0"/>
              <a:t>in RAM</a:t>
            </a:r>
          </a:p>
        </p:txBody>
      </p:sp>
      <p:sp>
        <p:nvSpPr>
          <p:cNvPr id="12" name="object 12"/>
          <p:cNvSpPr/>
          <p:nvPr/>
        </p:nvSpPr>
        <p:spPr>
          <a:xfrm>
            <a:off x="1551854" y="1720348"/>
            <a:ext cx="6089757" cy="4383838"/>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4" name="object 14"/>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766922" cy="514350"/>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victim </a:t>
            </a:r>
            <a:r>
              <a:rPr dirty="0"/>
              <a:t>page</a:t>
            </a:r>
            <a:r>
              <a:rPr spc="-100" dirty="0"/>
              <a:t> </a:t>
            </a:r>
            <a:r>
              <a:rPr spc="-5" dirty="0"/>
              <a:t>...</a:t>
            </a:r>
          </a:p>
        </p:txBody>
      </p:sp>
      <p:sp>
        <p:nvSpPr>
          <p:cNvPr id="4" name="object 4"/>
          <p:cNvSpPr/>
          <p:nvPr/>
        </p:nvSpPr>
        <p:spPr>
          <a:xfrm>
            <a:off x="1658374" y="1566112"/>
            <a:ext cx="5804676" cy="436917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6" name="object 6"/>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443322" cy="514350"/>
          </a:xfrm>
          <a:prstGeom prst="rect">
            <a:avLst/>
          </a:prstGeom>
        </p:spPr>
        <p:txBody>
          <a:bodyPr vert="horz" wrap="square" lIns="0" tIns="13335" rIns="0" bIns="0" rtlCol="0">
            <a:spAutoFit/>
          </a:bodyPr>
          <a:lstStyle/>
          <a:p>
            <a:pPr marL="12700">
              <a:lnSpc>
                <a:spcPct val="100000"/>
              </a:lnSpc>
              <a:spcBef>
                <a:spcPts val="105"/>
              </a:spcBef>
            </a:pPr>
            <a:r>
              <a:rPr dirty="0"/>
              <a:t>Basic Page</a:t>
            </a:r>
            <a:r>
              <a:rPr spc="-75" dirty="0"/>
              <a:t> </a:t>
            </a:r>
            <a:r>
              <a:rPr dirty="0"/>
              <a:t>Replacement</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722878"/>
            <a:ext cx="271272" cy="28041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4219702"/>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4658309"/>
            <a:ext cx="198119" cy="2029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5369052"/>
            <a:ext cx="271272" cy="28041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36928" y="1321434"/>
            <a:ext cx="7369175" cy="4342130"/>
          </a:xfrm>
          <a:prstGeom prst="rect">
            <a:avLst/>
          </a:prstGeom>
        </p:spPr>
        <p:txBody>
          <a:bodyPr vert="horz" wrap="square" lIns="0" tIns="12700" rIns="0" bIns="0" rtlCol="0">
            <a:spAutoFit/>
          </a:bodyPr>
          <a:lstStyle/>
          <a:p>
            <a:pPr marL="12700" marR="287655">
              <a:lnSpc>
                <a:spcPct val="100000"/>
              </a:lnSpc>
              <a:spcBef>
                <a:spcPts val="100"/>
              </a:spcBef>
            </a:pPr>
            <a:r>
              <a:rPr sz="2400" b="1" dirty="0">
                <a:solidFill>
                  <a:srgbClr val="006666"/>
                </a:solidFill>
                <a:latin typeface="Arial"/>
                <a:cs typeface="Arial"/>
              </a:rPr>
              <a:t>What if </a:t>
            </a:r>
            <a:r>
              <a:rPr sz="2400" b="1" spc="-5" dirty="0">
                <a:solidFill>
                  <a:srgbClr val="006666"/>
                </a:solidFill>
                <a:latin typeface="Arial"/>
                <a:cs typeface="Arial"/>
              </a:rPr>
              <a:t>a process requests a </a:t>
            </a:r>
            <a:r>
              <a:rPr sz="2400" b="1" dirty="0">
                <a:solidFill>
                  <a:srgbClr val="006666"/>
                </a:solidFill>
                <a:latin typeface="Arial"/>
                <a:cs typeface="Arial"/>
              </a:rPr>
              <a:t>new </a:t>
            </a:r>
            <a:r>
              <a:rPr sz="2400" b="1" spc="-5" dirty="0">
                <a:solidFill>
                  <a:srgbClr val="006666"/>
                </a:solidFill>
                <a:latin typeface="Arial"/>
                <a:cs typeface="Arial"/>
              </a:rPr>
              <a:t>page </a:t>
            </a:r>
            <a:r>
              <a:rPr sz="2400" b="1" dirty="0">
                <a:solidFill>
                  <a:srgbClr val="006666"/>
                </a:solidFill>
                <a:latin typeface="Arial"/>
                <a:cs typeface="Arial"/>
              </a:rPr>
              <a:t>and </a:t>
            </a:r>
            <a:r>
              <a:rPr sz="2400" b="1" spc="-5" dirty="0">
                <a:solidFill>
                  <a:srgbClr val="006666"/>
                </a:solidFill>
                <a:latin typeface="Arial"/>
                <a:cs typeface="Arial"/>
              </a:rPr>
              <a:t>there  </a:t>
            </a:r>
            <a:r>
              <a:rPr sz="2400" b="1" dirty="0">
                <a:solidFill>
                  <a:srgbClr val="006666"/>
                </a:solidFill>
                <a:latin typeface="Arial"/>
                <a:cs typeface="Arial"/>
              </a:rPr>
              <a:t>are no free frames in</a:t>
            </a:r>
            <a:r>
              <a:rPr sz="2400" b="1" spc="-50" dirty="0">
                <a:solidFill>
                  <a:srgbClr val="006666"/>
                </a:solidFill>
                <a:latin typeface="Arial"/>
                <a:cs typeface="Arial"/>
              </a:rPr>
              <a:t> </a:t>
            </a:r>
            <a:r>
              <a:rPr sz="2400" b="1" spc="-5" dirty="0">
                <a:solidFill>
                  <a:srgbClr val="006666"/>
                </a:solidFill>
                <a:latin typeface="Arial"/>
                <a:cs typeface="Arial"/>
              </a:rPr>
              <a:t>RAM?</a:t>
            </a:r>
            <a:endParaRPr sz="2400">
              <a:latin typeface="Arial"/>
              <a:cs typeface="Arial"/>
            </a:endParaRPr>
          </a:p>
          <a:p>
            <a:pPr marL="12700" marR="5080">
              <a:lnSpc>
                <a:spcPct val="100000"/>
              </a:lnSpc>
              <a:spcBef>
                <a:spcPts val="575"/>
              </a:spcBef>
            </a:pPr>
            <a:r>
              <a:rPr sz="2400" b="1" dirty="0">
                <a:solidFill>
                  <a:srgbClr val="006666"/>
                </a:solidFill>
                <a:latin typeface="Arial"/>
                <a:cs typeface="Arial"/>
              </a:rPr>
              <a:t>It </a:t>
            </a:r>
            <a:r>
              <a:rPr sz="2400" b="1" spc="5" dirty="0">
                <a:solidFill>
                  <a:srgbClr val="006666"/>
                </a:solidFill>
                <a:latin typeface="Arial"/>
                <a:cs typeface="Arial"/>
              </a:rPr>
              <a:t>will </a:t>
            </a:r>
            <a:r>
              <a:rPr sz="2400" b="1" spc="-5" dirty="0">
                <a:solidFill>
                  <a:srgbClr val="006666"/>
                </a:solidFill>
                <a:latin typeface="Arial"/>
                <a:cs typeface="Arial"/>
              </a:rPr>
              <a:t>be necessary </a:t>
            </a:r>
            <a:r>
              <a:rPr sz="2400" b="1" dirty="0">
                <a:solidFill>
                  <a:srgbClr val="006666"/>
                </a:solidFill>
                <a:latin typeface="Arial"/>
                <a:cs typeface="Arial"/>
              </a:rPr>
              <a:t>to </a:t>
            </a:r>
            <a:r>
              <a:rPr sz="2400" b="1" spc="-5" dirty="0">
                <a:solidFill>
                  <a:srgbClr val="006666"/>
                </a:solidFill>
                <a:latin typeface="Arial"/>
                <a:cs typeface="Arial"/>
              </a:rPr>
              <a:t>choose a </a:t>
            </a:r>
            <a:r>
              <a:rPr sz="2400" b="1" dirty="0">
                <a:solidFill>
                  <a:srgbClr val="006666"/>
                </a:solidFill>
                <a:latin typeface="Arial"/>
                <a:cs typeface="Arial"/>
              </a:rPr>
              <a:t>page </a:t>
            </a:r>
            <a:r>
              <a:rPr sz="2400" b="1" spc="-5" dirty="0">
                <a:solidFill>
                  <a:srgbClr val="006666"/>
                </a:solidFill>
                <a:latin typeface="Arial"/>
                <a:cs typeface="Arial"/>
              </a:rPr>
              <a:t>already </a:t>
            </a:r>
            <a:r>
              <a:rPr sz="2400" b="1" dirty="0">
                <a:solidFill>
                  <a:srgbClr val="006666"/>
                </a:solidFill>
                <a:latin typeface="Arial"/>
                <a:cs typeface="Arial"/>
              </a:rPr>
              <a:t>in  main </a:t>
            </a:r>
            <a:r>
              <a:rPr sz="2400" b="1" spc="-5" dirty="0">
                <a:solidFill>
                  <a:srgbClr val="006666"/>
                </a:solidFill>
                <a:latin typeface="Arial"/>
                <a:cs typeface="Arial"/>
              </a:rPr>
              <a:t>memory, belonging </a:t>
            </a:r>
            <a:r>
              <a:rPr sz="2400" b="1" dirty="0">
                <a:solidFill>
                  <a:srgbClr val="006666"/>
                </a:solidFill>
                <a:latin typeface="Arial"/>
                <a:cs typeface="Arial"/>
              </a:rPr>
              <a:t>to the </a:t>
            </a:r>
            <a:r>
              <a:rPr sz="2400" b="1" spc="-5" dirty="0">
                <a:solidFill>
                  <a:srgbClr val="006666"/>
                </a:solidFill>
                <a:latin typeface="Arial"/>
                <a:cs typeface="Arial"/>
              </a:rPr>
              <a:t>same </a:t>
            </a:r>
            <a:r>
              <a:rPr sz="2400" b="1" dirty="0">
                <a:solidFill>
                  <a:srgbClr val="006666"/>
                </a:solidFill>
                <a:latin typeface="Arial"/>
                <a:cs typeface="Arial"/>
              </a:rPr>
              <a:t>or to </a:t>
            </a:r>
            <a:r>
              <a:rPr sz="2400" b="1" spc="-5" dirty="0">
                <a:solidFill>
                  <a:srgbClr val="006666"/>
                </a:solidFill>
                <a:latin typeface="Arial"/>
                <a:cs typeface="Arial"/>
              </a:rPr>
              <a:t>another  process, </a:t>
            </a:r>
            <a:r>
              <a:rPr sz="2400" b="1" dirty="0">
                <a:solidFill>
                  <a:srgbClr val="006666"/>
                </a:solidFill>
                <a:latin typeface="Arial"/>
                <a:cs typeface="Arial"/>
              </a:rPr>
              <a:t>which it is possible to </a:t>
            </a:r>
            <a:r>
              <a:rPr sz="2400" b="1" spc="-5" dirty="0">
                <a:solidFill>
                  <a:srgbClr val="006666"/>
                </a:solidFill>
                <a:latin typeface="Arial"/>
                <a:cs typeface="Arial"/>
              </a:rPr>
              <a:t>remove from </a:t>
            </a:r>
            <a:r>
              <a:rPr sz="2400" b="1" dirty="0">
                <a:solidFill>
                  <a:srgbClr val="006666"/>
                </a:solidFill>
                <a:latin typeface="Arial"/>
                <a:cs typeface="Arial"/>
              </a:rPr>
              <a:t>the  main</a:t>
            </a:r>
            <a:r>
              <a:rPr sz="2400" b="1" spc="-5" dirty="0">
                <a:solidFill>
                  <a:srgbClr val="006666"/>
                </a:solidFill>
                <a:latin typeface="Arial"/>
                <a:cs typeface="Arial"/>
              </a:rPr>
              <a:t> memory</a:t>
            </a:r>
            <a:endParaRPr sz="2400">
              <a:latin typeface="Arial"/>
              <a:cs typeface="Arial"/>
            </a:endParaRPr>
          </a:p>
          <a:p>
            <a:pPr marL="413384">
              <a:lnSpc>
                <a:spcPct val="100000"/>
              </a:lnSpc>
              <a:spcBef>
                <a:spcPts val="530"/>
              </a:spcBef>
            </a:pPr>
            <a:r>
              <a:rPr sz="2200" spc="-5" dirty="0">
                <a:solidFill>
                  <a:srgbClr val="006666"/>
                </a:solidFill>
                <a:latin typeface="Arial"/>
                <a:cs typeface="Arial"/>
              </a:rPr>
              <a:t>the</a:t>
            </a:r>
            <a:r>
              <a:rPr sz="2200" dirty="0">
                <a:solidFill>
                  <a:srgbClr val="006666"/>
                </a:solidFill>
                <a:latin typeface="Arial"/>
                <a:cs typeface="Arial"/>
              </a:rPr>
              <a:t> </a:t>
            </a:r>
            <a:r>
              <a:rPr sz="2200" spc="-5" dirty="0">
                <a:solidFill>
                  <a:srgbClr val="800000"/>
                </a:solidFill>
                <a:latin typeface="Arial"/>
                <a:cs typeface="Arial"/>
              </a:rPr>
              <a:t>victim</a:t>
            </a:r>
            <a:r>
              <a:rPr sz="2200" spc="-5" dirty="0">
                <a:solidFill>
                  <a:srgbClr val="006666"/>
                </a:solidFill>
                <a:latin typeface="Arial"/>
                <a:cs typeface="Arial"/>
              </a:rPr>
              <a:t>!</a:t>
            </a:r>
            <a:endParaRPr sz="2200">
              <a:latin typeface="Arial"/>
              <a:cs typeface="Arial"/>
            </a:endParaRPr>
          </a:p>
          <a:p>
            <a:pPr marL="12700" marR="266700">
              <a:lnSpc>
                <a:spcPct val="110000"/>
              </a:lnSpc>
              <a:spcBef>
                <a:spcPts val="290"/>
              </a:spcBef>
            </a:pPr>
            <a:r>
              <a:rPr sz="2400" b="1" spc="-5" dirty="0">
                <a:solidFill>
                  <a:srgbClr val="006666"/>
                </a:solidFill>
                <a:latin typeface="Arial"/>
                <a:cs typeface="Arial"/>
              </a:rPr>
              <a:t>A memory frame </a:t>
            </a:r>
            <a:r>
              <a:rPr sz="2400" b="1" spc="5" dirty="0">
                <a:solidFill>
                  <a:srgbClr val="006666"/>
                </a:solidFill>
                <a:latin typeface="Arial"/>
                <a:cs typeface="Arial"/>
              </a:rPr>
              <a:t>will </a:t>
            </a:r>
            <a:r>
              <a:rPr sz="2400" b="1" spc="-5" dirty="0">
                <a:solidFill>
                  <a:srgbClr val="006666"/>
                </a:solidFill>
                <a:latin typeface="Arial"/>
                <a:cs typeface="Arial"/>
              </a:rPr>
              <a:t>therefore be made available  Obviously, several </a:t>
            </a:r>
            <a:r>
              <a:rPr sz="2400" b="1" dirty="0">
                <a:solidFill>
                  <a:srgbClr val="006666"/>
                </a:solidFill>
                <a:latin typeface="Arial"/>
                <a:cs typeface="Arial"/>
              </a:rPr>
              <a:t>memory frames </a:t>
            </a:r>
            <a:r>
              <a:rPr sz="2400" b="1" spc="-5" dirty="0">
                <a:solidFill>
                  <a:srgbClr val="006666"/>
                </a:solidFill>
                <a:latin typeface="Arial"/>
                <a:cs typeface="Arial"/>
              </a:rPr>
              <a:t>cannot be  </a:t>
            </a:r>
            <a:r>
              <a:rPr sz="2400" b="1" dirty="0">
                <a:solidFill>
                  <a:srgbClr val="006666"/>
                </a:solidFill>
                <a:latin typeface="Arial"/>
                <a:cs typeface="Arial"/>
              </a:rPr>
              <a:t>'victimized':</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eg frames containing OS kernel, I/O buffers</a:t>
            </a:r>
            <a:r>
              <a:rPr sz="2200" spc="95" dirty="0">
                <a:solidFill>
                  <a:srgbClr val="006666"/>
                </a:solidFill>
                <a:latin typeface="Arial"/>
                <a:cs typeface="Arial"/>
              </a:rPr>
              <a:t> </a:t>
            </a:r>
            <a:r>
              <a:rPr sz="2200" spc="-5" dirty="0">
                <a:solidFill>
                  <a:srgbClr val="006666"/>
                </a:solidFill>
                <a:latin typeface="Arial"/>
                <a:cs typeface="Arial"/>
              </a:rPr>
              <a:t>...</a:t>
            </a:r>
            <a:endParaRPr sz="2200">
              <a:latin typeface="Arial"/>
              <a:cs typeface="Arial"/>
            </a:endParaRPr>
          </a:p>
        </p:txBody>
      </p:sp>
      <p:sp>
        <p:nvSpPr>
          <p:cNvPr id="11" name="object 11"/>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2" name="object 12"/>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24</a:t>
            </a:r>
            <a:endParaRPr sz="1400">
              <a:latin typeface="Arial"/>
              <a:cs typeface="Arial"/>
            </a:endParaRPr>
          </a:p>
        </p:txBody>
      </p:sp>
      <p:sp>
        <p:nvSpPr>
          <p:cNvPr id="4" name="object 4"/>
          <p:cNvSpPr txBox="1">
            <a:spLocks noGrp="1"/>
          </p:cNvSpPr>
          <p:nvPr>
            <p:ph type="title"/>
          </p:nvPr>
        </p:nvSpPr>
        <p:spPr>
          <a:xfrm>
            <a:off x="1109878" y="470153"/>
            <a:ext cx="1938122" cy="513715"/>
          </a:xfrm>
          <a:prstGeom prst="rect">
            <a:avLst/>
          </a:prstGeom>
        </p:spPr>
        <p:txBody>
          <a:bodyPr vert="horz" wrap="square" lIns="0" tIns="13335" rIns="0" bIns="0" rtlCol="0">
            <a:spAutoFit/>
          </a:bodyPr>
          <a:lstStyle/>
          <a:p>
            <a:pPr marL="12700">
              <a:lnSpc>
                <a:spcPct val="100000"/>
              </a:lnSpc>
              <a:spcBef>
                <a:spcPts val="105"/>
              </a:spcBef>
            </a:pPr>
            <a:r>
              <a:rPr dirty="0"/>
              <a:t>Dirty</a:t>
            </a:r>
            <a:r>
              <a:rPr spc="-80" dirty="0"/>
              <a:t> </a:t>
            </a:r>
            <a:r>
              <a:rPr dirty="0"/>
              <a:t>bit</a:t>
            </a:r>
          </a:p>
        </p:txBody>
      </p:sp>
      <p:sp>
        <p:nvSpPr>
          <p:cNvPr id="5" name="object 5"/>
          <p:cNvSpPr/>
          <p:nvPr/>
        </p:nvSpPr>
        <p:spPr>
          <a:xfrm>
            <a:off x="1011326" y="1363980"/>
            <a:ext cx="228600"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11326" y="2217673"/>
            <a:ext cx="228600" cy="237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8882" y="2967177"/>
            <a:ext cx="320039" cy="33101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11326" y="3507359"/>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11326" y="4360748"/>
            <a:ext cx="228600" cy="23804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341500" y="1186383"/>
            <a:ext cx="7194550" cy="4601210"/>
          </a:xfrm>
          <a:prstGeom prst="rect">
            <a:avLst/>
          </a:prstGeom>
        </p:spPr>
        <p:txBody>
          <a:bodyPr vert="horz" wrap="square" lIns="0" tIns="60325" rIns="0" bIns="0" rtlCol="0">
            <a:spAutoFit/>
          </a:bodyPr>
          <a:lstStyle/>
          <a:p>
            <a:pPr marL="12700" marR="5080">
              <a:lnSpc>
                <a:spcPts val="3030"/>
              </a:lnSpc>
              <a:spcBef>
                <a:spcPts val="475"/>
              </a:spcBef>
            </a:pPr>
            <a:r>
              <a:rPr sz="2800" b="1" spc="-5" dirty="0">
                <a:solidFill>
                  <a:srgbClr val="006666"/>
                </a:solidFill>
                <a:latin typeface="Arial"/>
                <a:cs typeface="Arial"/>
              </a:rPr>
              <a:t>Does the </a:t>
            </a:r>
            <a:r>
              <a:rPr sz="2800" b="1" dirty="0">
                <a:solidFill>
                  <a:srgbClr val="006666"/>
                </a:solidFill>
                <a:latin typeface="Arial"/>
                <a:cs typeface="Arial"/>
              </a:rPr>
              <a:t>“victim” </a:t>
            </a:r>
            <a:r>
              <a:rPr sz="2800" b="1" spc="-5" dirty="0">
                <a:solidFill>
                  <a:srgbClr val="006666"/>
                </a:solidFill>
                <a:latin typeface="Arial"/>
                <a:cs typeface="Arial"/>
              </a:rPr>
              <a:t>really </a:t>
            </a:r>
            <a:r>
              <a:rPr sz="2800" b="1" dirty="0">
                <a:solidFill>
                  <a:srgbClr val="006666"/>
                </a:solidFill>
                <a:latin typeface="Arial"/>
                <a:cs typeface="Arial"/>
              </a:rPr>
              <a:t>need </a:t>
            </a:r>
            <a:r>
              <a:rPr sz="2800" b="1" spc="-5" dirty="0">
                <a:solidFill>
                  <a:srgbClr val="006666"/>
                </a:solidFill>
                <a:latin typeface="Arial"/>
                <a:cs typeface="Arial"/>
              </a:rPr>
              <a:t>to be </a:t>
            </a:r>
            <a:r>
              <a:rPr sz="2800" b="1" dirty="0">
                <a:solidFill>
                  <a:srgbClr val="006666"/>
                </a:solidFill>
                <a:latin typeface="Arial"/>
                <a:cs typeface="Arial"/>
              </a:rPr>
              <a:t>written  </a:t>
            </a:r>
            <a:r>
              <a:rPr sz="2800" b="1" spc="-5" dirty="0">
                <a:solidFill>
                  <a:srgbClr val="006666"/>
                </a:solidFill>
                <a:latin typeface="Arial"/>
                <a:cs typeface="Arial"/>
              </a:rPr>
              <a:t>into </a:t>
            </a:r>
            <a:r>
              <a:rPr sz="2800" b="1" dirty="0">
                <a:solidFill>
                  <a:srgbClr val="006666"/>
                </a:solidFill>
                <a:latin typeface="Arial"/>
                <a:cs typeface="Arial"/>
              </a:rPr>
              <a:t>secondary</a:t>
            </a:r>
            <a:r>
              <a:rPr sz="2800" b="1" spc="30" dirty="0">
                <a:solidFill>
                  <a:srgbClr val="006666"/>
                </a:solidFill>
                <a:latin typeface="Arial"/>
                <a:cs typeface="Arial"/>
              </a:rPr>
              <a:t> </a:t>
            </a:r>
            <a:r>
              <a:rPr sz="2800" b="1" spc="-10" dirty="0">
                <a:solidFill>
                  <a:srgbClr val="006666"/>
                </a:solidFill>
                <a:latin typeface="Arial"/>
                <a:cs typeface="Arial"/>
              </a:rPr>
              <a:t>memory?</a:t>
            </a:r>
            <a:endParaRPr sz="2800">
              <a:latin typeface="Arial"/>
              <a:cs typeface="Arial"/>
            </a:endParaRPr>
          </a:p>
          <a:p>
            <a:pPr marL="12700" marR="719455">
              <a:lnSpc>
                <a:spcPts val="3020"/>
              </a:lnSpc>
              <a:spcBef>
                <a:spcPts val="670"/>
              </a:spcBef>
            </a:pPr>
            <a:r>
              <a:rPr sz="2800" b="1" spc="-5" dirty="0">
                <a:solidFill>
                  <a:srgbClr val="006666"/>
                </a:solidFill>
                <a:latin typeface="Arial"/>
                <a:cs typeface="Arial"/>
              </a:rPr>
              <a:t>Only if </a:t>
            </a:r>
            <a:r>
              <a:rPr sz="2800" b="1" dirty="0">
                <a:solidFill>
                  <a:srgbClr val="006666"/>
                </a:solidFill>
                <a:latin typeface="Arial"/>
                <a:cs typeface="Arial"/>
              </a:rPr>
              <a:t>it </a:t>
            </a:r>
            <a:r>
              <a:rPr sz="2800" b="1" spc="-5" dirty="0">
                <a:solidFill>
                  <a:srgbClr val="006666"/>
                </a:solidFill>
                <a:latin typeface="Arial"/>
                <a:cs typeface="Arial"/>
              </a:rPr>
              <a:t>has not changed since </a:t>
            </a:r>
            <a:r>
              <a:rPr sz="2800" b="1" dirty="0">
                <a:solidFill>
                  <a:srgbClr val="006666"/>
                </a:solidFill>
                <a:latin typeface="Arial"/>
                <a:cs typeface="Arial"/>
              </a:rPr>
              <a:t>it </a:t>
            </a:r>
            <a:r>
              <a:rPr sz="2800" b="1" spc="-5" dirty="0">
                <a:solidFill>
                  <a:srgbClr val="006666"/>
                </a:solidFill>
                <a:latin typeface="Arial"/>
                <a:cs typeface="Arial"/>
              </a:rPr>
              <a:t>was  brought into main</a:t>
            </a:r>
            <a:r>
              <a:rPr sz="2800" b="1" spc="45" dirty="0">
                <a:solidFill>
                  <a:srgbClr val="006666"/>
                </a:solidFill>
                <a:latin typeface="Arial"/>
                <a:cs typeface="Arial"/>
              </a:rPr>
              <a:t> </a:t>
            </a:r>
            <a:r>
              <a:rPr sz="2800" b="1" spc="-5" dirty="0">
                <a:solidFill>
                  <a:srgbClr val="006666"/>
                </a:solidFill>
                <a:latin typeface="Arial"/>
                <a:cs typeface="Arial"/>
              </a:rPr>
              <a:t>memory.</a:t>
            </a:r>
            <a:endParaRPr sz="2800">
              <a:latin typeface="Arial"/>
              <a:cs typeface="Arial"/>
            </a:endParaRPr>
          </a:p>
          <a:p>
            <a:pPr marL="413384">
              <a:lnSpc>
                <a:spcPct val="100000"/>
              </a:lnSpc>
              <a:spcBef>
                <a:spcPts val="280"/>
              </a:spcBef>
            </a:pPr>
            <a:r>
              <a:rPr sz="2600" dirty="0">
                <a:solidFill>
                  <a:srgbClr val="006666"/>
                </a:solidFill>
                <a:latin typeface="Arial"/>
                <a:cs typeface="Arial"/>
              </a:rPr>
              <a:t>Otherwise its copy on the disk is still</a:t>
            </a:r>
            <a:r>
              <a:rPr sz="2600" spc="-70" dirty="0">
                <a:solidFill>
                  <a:srgbClr val="006666"/>
                </a:solidFill>
                <a:latin typeface="Arial"/>
                <a:cs typeface="Arial"/>
              </a:rPr>
              <a:t> </a:t>
            </a:r>
            <a:r>
              <a:rPr sz="2600" dirty="0">
                <a:solidFill>
                  <a:srgbClr val="006666"/>
                </a:solidFill>
                <a:latin typeface="Arial"/>
                <a:cs typeface="Arial"/>
              </a:rPr>
              <a:t>correct.</a:t>
            </a:r>
            <a:endParaRPr sz="2600">
              <a:latin typeface="Arial"/>
              <a:cs typeface="Arial"/>
            </a:endParaRPr>
          </a:p>
          <a:p>
            <a:pPr marL="12700" marR="915669">
              <a:lnSpc>
                <a:spcPts val="3020"/>
              </a:lnSpc>
              <a:spcBef>
                <a:spcPts val="715"/>
              </a:spcBef>
            </a:pPr>
            <a:r>
              <a:rPr sz="2800" b="1" spc="-5" dirty="0">
                <a:solidFill>
                  <a:srgbClr val="006666"/>
                </a:solidFill>
                <a:latin typeface="Arial"/>
                <a:cs typeface="Arial"/>
              </a:rPr>
              <a:t>A </a:t>
            </a:r>
            <a:r>
              <a:rPr sz="2800" b="1" dirty="0">
                <a:solidFill>
                  <a:srgbClr val="006666"/>
                </a:solidFill>
                <a:latin typeface="Arial"/>
                <a:cs typeface="Arial"/>
              </a:rPr>
              <a:t>dirty </a:t>
            </a:r>
            <a:r>
              <a:rPr sz="2800" b="1" spc="-5" dirty="0">
                <a:solidFill>
                  <a:srgbClr val="006666"/>
                </a:solidFill>
                <a:latin typeface="Arial"/>
                <a:cs typeface="Arial"/>
              </a:rPr>
              <a:t>bit </a:t>
            </a:r>
            <a:r>
              <a:rPr sz="2800" b="1" dirty="0">
                <a:solidFill>
                  <a:srgbClr val="006666"/>
                </a:solidFill>
                <a:latin typeface="Arial"/>
                <a:cs typeface="Arial"/>
              </a:rPr>
              <a:t>in </a:t>
            </a:r>
            <a:r>
              <a:rPr sz="2800" b="1" spc="-5" dirty="0">
                <a:solidFill>
                  <a:srgbClr val="006666"/>
                </a:solidFill>
                <a:latin typeface="Arial"/>
                <a:cs typeface="Arial"/>
              </a:rPr>
              <a:t>the page </a:t>
            </a:r>
            <a:r>
              <a:rPr sz="2800" b="1" dirty="0">
                <a:solidFill>
                  <a:srgbClr val="006666"/>
                </a:solidFill>
                <a:latin typeface="Arial"/>
                <a:cs typeface="Arial"/>
              </a:rPr>
              <a:t>table </a:t>
            </a:r>
            <a:r>
              <a:rPr sz="2800" b="1" spc="-5" dirty="0">
                <a:solidFill>
                  <a:srgbClr val="006666"/>
                </a:solidFill>
                <a:latin typeface="Arial"/>
                <a:cs typeface="Arial"/>
              </a:rPr>
              <a:t>entry </a:t>
            </a:r>
            <a:r>
              <a:rPr sz="2800" b="1" dirty="0">
                <a:solidFill>
                  <a:srgbClr val="006666"/>
                </a:solidFill>
                <a:latin typeface="Arial"/>
                <a:cs typeface="Arial"/>
              </a:rPr>
              <a:t>can  indicate </a:t>
            </a:r>
            <a:r>
              <a:rPr sz="2800" b="1" spc="-5" dirty="0">
                <a:solidFill>
                  <a:srgbClr val="006666"/>
                </a:solidFill>
                <a:latin typeface="Arial"/>
                <a:cs typeface="Arial"/>
              </a:rPr>
              <a:t>if the page has</a:t>
            </a:r>
            <a:r>
              <a:rPr sz="2800" b="1" spc="80" dirty="0">
                <a:solidFill>
                  <a:srgbClr val="006666"/>
                </a:solidFill>
                <a:latin typeface="Arial"/>
                <a:cs typeface="Arial"/>
              </a:rPr>
              <a:t> </a:t>
            </a:r>
            <a:r>
              <a:rPr sz="2800" b="1" spc="-5" dirty="0">
                <a:solidFill>
                  <a:srgbClr val="006666"/>
                </a:solidFill>
                <a:latin typeface="Arial"/>
                <a:cs typeface="Arial"/>
              </a:rPr>
              <a:t>changed.</a:t>
            </a:r>
            <a:endParaRPr sz="2800">
              <a:latin typeface="Arial"/>
              <a:cs typeface="Arial"/>
            </a:endParaRPr>
          </a:p>
          <a:p>
            <a:pPr marL="12700" marR="424180">
              <a:lnSpc>
                <a:spcPct val="90000"/>
              </a:lnSpc>
              <a:spcBef>
                <a:spcPts val="630"/>
              </a:spcBef>
            </a:pPr>
            <a:r>
              <a:rPr sz="2800" b="1" spc="-5" dirty="0">
                <a:solidFill>
                  <a:srgbClr val="006666"/>
                </a:solidFill>
                <a:latin typeface="Arial"/>
                <a:cs typeface="Arial"/>
              </a:rPr>
              <a:t>Thus to compute the </a:t>
            </a:r>
            <a:r>
              <a:rPr sz="2800" b="1" dirty="0">
                <a:solidFill>
                  <a:srgbClr val="006666"/>
                </a:solidFill>
                <a:latin typeface="Arial"/>
                <a:cs typeface="Arial"/>
              </a:rPr>
              <a:t>cost </a:t>
            </a:r>
            <a:r>
              <a:rPr sz="2800" b="1" spc="-5" dirty="0">
                <a:solidFill>
                  <a:srgbClr val="006666"/>
                </a:solidFill>
                <a:latin typeface="Arial"/>
                <a:cs typeface="Arial"/>
              </a:rPr>
              <a:t>in </a:t>
            </a:r>
            <a:r>
              <a:rPr sz="2800" b="1" dirty="0">
                <a:solidFill>
                  <a:srgbClr val="006666"/>
                </a:solidFill>
                <a:latin typeface="Arial"/>
                <a:cs typeface="Arial"/>
              </a:rPr>
              <a:t>time </a:t>
            </a:r>
            <a:r>
              <a:rPr sz="2800" b="1" spc="-5" dirty="0">
                <a:solidFill>
                  <a:srgbClr val="006666"/>
                </a:solidFill>
                <a:latin typeface="Arial"/>
                <a:cs typeface="Arial"/>
              </a:rPr>
              <a:t>of a  </a:t>
            </a:r>
            <a:r>
              <a:rPr sz="2800" b="1" dirty="0">
                <a:solidFill>
                  <a:srgbClr val="006666"/>
                </a:solidFill>
                <a:latin typeface="Arial"/>
                <a:cs typeface="Arial"/>
              </a:rPr>
              <a:t>reference </a:t>
            </a:r>
            <a:r>
              <a:rPr sz="2800" b="1" spc="-5" dirty="0">
                <a:solidFill>
                  <a:srgbClr val="006666"/>
                </a:solidFill>
                <a:latin typeface="Arial"/>
                <a:cs typeface="Arial"/>
              </a:rPr>
              <a:t>in memory should include the  probability </a:t>
            </a:r>
            <a:r>
              <a:rPr sz="2800" b="1" dirty="0">
                <a:solidFill>
                  <a:srgbClr val="006666"/>
                </a:solidFill>
                <a:latin typeface="Arial"/>
                <a:cs typeface="Arial"/>
              </a:rPr>
              <a:t>that </a:t>
            </a:r>
            <a:r>
              <a:rPr sz="2800" b="1" spc="-5" dirty="0">
                <a:solidFill>
                  <a:srgbClr val="006666"/>
                </a:solidFill>
                <a:latin typeface="Arial"/>
                <a:cs typeface="Arial"/>
              </a:rPr>
              <a:t>the page is “dirty” </a:t>
            </a:r>
            <a:r>
              <a:rPr sz="2800" b="1" spc="-10" dirty="0">
                <a:solidFill>
                  <a:srgbClr val="006666"/>
                </a:solidFill>
                <a:latin typeface="Arial"/>
                <a:cs typeface="Arial"/>
              </a:rPr>
              <a:t>and  </a:t>
            </a:r>
            <a:r>
              <a:rPr sz="2800" b="1" spc="-5" dirty="0">
                <a:solidFill>
                  <a:srgbClr val="006666"/>
                </a:solidFill>
                <a:latin typeface="Arial"/>
                <a:cs typeface="Arial"/>
              </a:rPr>
              <a:t>needs to be </a:t>
            </a:r>
            <a:r>
              <a:rPr sz="2800" b="1" dirty="0">
                <a:solidFill>
                  <a:srgbClr val="006666"/>
                </a:solidFill>
                <a:latin typeface="Arial"/>
                <a:cs typeface="Arial"/>
              </a:rPr>
              <a:t>written </a:t>
            </a:r>
            <a:r>
              <a:rPr sz="2800" b="1" spc="-5" dirty="0">
                <a:solidFill>
                  <a:srgbClr val="006666"/>
                </a:solidFill>
                <a:latin typeface="Arial"/>
                <a:cs typeface="Arial"/>
              </a:rPr>
              <a:t>to the</a:t>
            </a:r>
            <a:r>
              <a:rPr sz="2800" b="1" spc="90" dirty="0">
                <a:solidFill>
                  <a:srgbClr val="006666"/>
                </a:solidFill>
                <a:latin typeface="Arial"/>
                <a:cs typeface="Arial"/>
              </a:rPr>
              <a:t> </a:t>
            </a:r>
            <a:r>
              <a:rPr sz="2800" b="1" spc="-5" dirty="0">
                <a:solidFill>
                  <a:srgbClr val="006666"/>
                </a:solidFill>
                <a:latin typeface="Arial"/>
                <a:cs typeface="Arial"/>
              </a:rPr>
              <a:t>disk.</a:t>
            </a:r>
            <a:endParaRPr sz="2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052922" cy="514350"/>
          </a:xfrm>
          <a:prstGeom prst="rect">
            <a:avLst/>
          </a:prstGeom>
        </p:spPr>
        <p:txBody>
          <a:bodyPr vert="horz" wrap="square" lIns="0" tIns="13335" rIns="0" bIns="0" rtlCol="0">
            <a:spAutoFit/>
          </a:bodyPr>
          <a:lstStyle/>
          <a:p>
            <a:pPr marL="12700">
              <a:lnSpc>
                <a:spcPct val="100000"/>
              </a:lnSpc>
              <a:spcBef>
                <a:spcPts val="105"/>
              </a:spcBef>
            </a:pPr>
            <a:r>
              <a:rPr dirty="0"/>
              <a:t>Page replacement</a:t>
            </a:r>
            <a:r>
              <a:rPr spc="-90" dirty="0"/>
              <a:t> </a:t>
            </a:r>
            <a:r>
              <a:rPr spc="-5" dirty="0"/>
              <a:t>algorithms</a:t>
            </a:r>
          </a:p>
        </p:txBody>
      </p:sp>
      <p:sp>
        <p:nvSpPr>
          <p:cNvPr id="4" name="object 4"/>
          <p:cNvSpPr/>
          <p:nvPr/>
        </p:nvSpPr>
        <p:spPr>
          <a:xfrm>
            <a:off x="1006754" y="1454530"/>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2204592"/>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36928" y="1277238"/>
            <a:ext cx="7239634" cy="4387850"/>
          </a:xfrm>
          <a:prstGeom prst="rect">
            <a:avLst/>
          </a:prstGeom>
        </p:spPr>
        <p:txBody>
          <a:bodyPr vert="horz" wrap="square" lIns="0" tIns="60960" rIns="0" bIns="0" rtlCol="0">
            <a:spAutoFit/>
          </a:bodyPr>
          <a:lstStyle/>
          <a:p>
            <a:pPr marL="12700" marR="457834">
              <a:lnSpc>
                <a:spcPts val="3020"/>
              </a:lnSpc>
              <a:spcBef>
                <a:spcPts val="480"/>
              </a:spcBef>
            </a:pPr>
            <a:r>
              <a:rPr sz="2800" b="1" spc="-5" dirty="0">
                <a:solidFill>
                  <a:srgbClr val="FF9966"/>
                </a:solidFill>
                <a:latin typeface="Arial"/>
                <a:cs typeface="Arial"/>
              </a:rPr>
              <a:t>Choose the victim so as to minimize </a:t>
            </a:r>
            <a:r>
              <a:rPr sz="2800" b="1" dirty="0">
                <a:solidFill>
                  <a:srgbClr val="FF9966"/>
                </a:solidFill>
                <a:latin typeface="Arial"/>
                <a:cs typeface="Arial"/>
              </a:rPr>
              <a:t>the  </a:t>
            </a:r>
            <a:r>
              <a:rPr sz="2800" b="1" spc="-5" dirty="0">
                <a:solidFill>
                  <a:srgbClr val="FF9966"/>
                </a:solidFill>
                <a:latin typeface="Arial"/>
                <a:cs typeface="Arial"/>
              </a:rPr>
              <a:t>page defect</a:t>
            </a:r>
            <a:r>
              <a:rPr sz="2800" b="1" spc="30" dirty="0">
                <a:solidFill>
                  <a:srgbClr val="FF9966"/>
                </a:solidFill>
                <a:latin typeface="Arial"/>
                <a:cs typeface="Arial"/>
              </a:rPr>
              <a:t> </a:t>
            </a:r>
            <a:r>
              <a:rPr sz="2800" b="1" dirty="0">
                <a:solidFill>
                  <a:srgbClr val="FF9966"/>
                </a:solidFill>
                <a:latin typeface="Arial"/>
                <a:cs typeface="Arial"/>
              </a:rPr>
              <a:t>rate</a:t>
            </a:r>
            <a:endParaRPr sz="2800">
              <a:latin typeface="Arial"/>
              <a:cs typeface="Arial"/>
            </a:endParaRPr>
          </a:p>
          <a:p>
            <a:pPr marL="413384">
              <a:lnSpc>
                <a:spcPct val="100000"/>
              </a:lnSpc>
              <a:spcBef>
                <a:spcPts val="280"/>
              </a:spcBef>
            </a:pPr>
            <a:r>
              <a:rPr sz="2600" dirty="0">
                <a:solidFill>
                  <a:srgbClr val="006666"/>
                </a:solidFill>
                <a:latin typeface="Arial"/>
                <a:cs typeface="Arial"/>
              </a:rPr>
              <a:t>not</a:t>
            </a:r>
            <a:r>
              <a:rPr sz="2600" spc="-15" dirty="0">
                <a:solidFill>
                  <a:srgbClr val="006666"/>
                </a:solidFill>
                <a:latin typeface="Arial"/>
                <a:cs typeface="Arial"/>
              </a:rPr>
              <a:t> </a:t>
            </a:r>
            <a:r>
              <a:rPr sz="2600" dirty="0">
                <a:solidFill>
                  <a:srgbClr val="006666"/>
                </a:solidFill>
                <a:latin typeface="Arial"/>
                <a:cs typeface="Arial"/>
              </a:rPr>
              <a:t>easy!!!</a:t>
            </a:r>
            <a:endParaRPr sz="2600">
              <a:latin typeface="Arial"/>
              <a:cs typeface="Arial"/>
            </a:endParaRPr>
          </a:p>
          <a:p>
            <a:pPr marL="12700" marR="731520">
              <a:lnSpc>
                <a:spcPts val="3020"/>
              </a:lnSpc>
              <a:spcBef>
                <a:spcPts val="715"/>
              </a:spcBef>
            </a:pPr>
            <a:r>
              <a:rPr sz="2800" b="1" spc="-5" dirty="0">
                <a:solidFill>
                  <a:srgbClr val="006666"/>
                </a:solidFill>
                <a:latin typeface="Arial"/>
                <a:cs typeface="Arial"/>
              </a:rPr>
              <a:t>Page that we won't need in the future?  impossible to</a:t>
            </a:r>
            <a:r>
              <a:rPr sz="2800" b="1" spc="15" dirty="0">
                <a:solidFill>
                  <a:srgbClr val="006666"/>
                </a:solidFill>
                <a:latin typeface="Arial"/>
                <a:cs typeface="Arial"/>
              </a:rPr>
              <a:t> </a:t>
            </a:r>
            <a:r>
              <a:rPr sz="2800" b="1" spc="-5" dirty="0">
                <a:solidFill>
                  <a:srgbClr val="006666"/>
                </a:solidFill>
                <a:latin typeface="Arial"/>
                <a:cs typeface="Arial"/>
              </a:rPr>
              <a:t>know!</a:t>
            </a:r>
            <a:endParaRPr sz="2800">
              <a:latin typeface="Arial"/>
              <a:cs typeface="Arial"/>
            </a:endParaRPr>
          </a:p>
          <a:p>
            <a:pPr marL="12700">
              <a:lnSpc>
                <a:spcPct val="100000"/>
              </a:lnSpc>
              <a:spcBef>
                <a:spcPts val="295"/>
              </a:spcBef>
            </a:pPr>
            <a:r>
              <a:rPr sz="2800" b="1" spc="-5" dirty="0">
                <a:solidFill>
                  <a:srgbClr val="006666"/>
                </a:solidFill>
                <a:latin typeface="Arial"/>
                <a:cs typeface="Arial"/>
              </a:rPr>
              <a:t>Page </a:t>
            </a:r>
            <a:r>
              <a:rPr sz="2800" b="1" spc="-10" dirty="0">
                <a:solidFill>
                  <a:srgbClr val="006666"/>
                </a:solidFill>
                <a:latin typeface="Arial"/>
                <a:cs typeface="Arial"/>
              </a:rPr>
              <a:t>not </a:t>
            </a:r>
            <a:r>
              <a:rPr sz="2800" b="1" spc="-5" dirty="0">
                <a:solidFill>
                  <a:srgbClr val="006666"/>
                </a:solidFill>
                <a:latin typeface="Arial"/>
                <a:cs typeface="Arial"/>
              </a:rPr>
              <a:t>often</a:t>
            </a:r>
            <a:r>
              <a:rPr sz="2800" b="1" spc="50" dirty="0">
                <a:solidFill>
                  <a:srgbClr val="006666"/>
                </a:solidFill>
                <a:latin typeface="Arial"/>
                <a:cs typeface="Arial"/>
              </a:rPr>
              <a:t> </a:t>
            </a:r>
            <a:r>
              <a:rPr sz="2800" b="1" spc="-5" dirty="0">
                <a:solidFill>
                  <a:srgbClr val="006666"/>
                </a:solidFill>
                <a:latin typeface="Arial"/>
                <a:cs typeface="Arial"/>
              </a:rPr>
              <a:t>used?</a:t>
            </a:r>
            <a:endParaRPr sz="2800">
              <a:latin typeface="Arial"/>
              <a:cs typeface="Arial"/>
            </a:endParaRPr>
          </a:p>
          <a:p>
            <a:pPr marL="12700" marR="5080">
              <a:lnSpc>
                <a:spcPts val="3020"/>
              </a:lnSpc>
              <a:spcBef>
                <a:spcPts val="720"/>
              </a:spcBef>
            </a:pPr>
            <a:r>
              <a:rPr sz="2800" b="1" spc="-5" dirty="0">
                <a:solidFill>
                  <a:srgbClr val="006666"/>
                </a:solidFill>
                <a:latin typeface="Arial"/>
                <a:cs typeface="Arial"/>
              </a:rPr>
              <a:t>Page which has been in memory for a long  time</a:t>
            </a:r>
            <a:r>
              <a:rPr sz="2800" b="1" dirty="0">
                <a:solidFill>
                  <a:srgbClr val="006666"/>
                </a:solidFill>
                <a:latin typeface="Arial"/>
                <a:cs typeface="Arial"/>
              </a:rPr>
              <a:t> </a:t>
            </a:r>
            <a:r>
              <a:rPr sz="2800" b="1" spc="-5" dirty="0">
                <a:solidFill>
                  <a:srgbClr val="006666"/>
                </a:solidFill>
                <a:latin typeface="Arial"/>
                <a:cs typeface="Arial"/>
              </a:rPr>
              <a:t>??</a:t>
            </a:r>
            <a:endParaRPr sz="2800">
              <a:latin typeface="Arial"/>
              <a:cs typeface="Arial"/>
            </a:endParaRPr>
          </a:p>
          <a:p>
            <a:pPr>
              <a:lnSpc>
                <a:spcPct val="100000"/>
              </a:lnSpc>
              <a:spcBef>
                <a:spcPts val="25"/>
              </a:spcBef>
            </a:pPr>
            <a:endParaRPr sz="3450">
              <a:latin typeface="Arial"/>
              <a:cs typeface="Arial"/>
            </a:endParaRPr>
          </a:p>
          <a:p>
            <a:pPr marL="12700">
              <a:lnSpc>
                <a:spcPct val="100000"/>
              </a:lnSpc>
              <a:spcBef>
                <a:spcPts val="5"/>
              </a:spcBef>
            </a:pPr>
            <a:r>
              <a:rPr sz="2800" b="1" spc="-5" dirty="0">
                <a:solidFill>
                  <a:srgbClr val="006666"/>
                </a:solidFill>
                <a:latin typeface="Arial"/>
                <a:cs typeface="Arial"/>
              </a:rPr>
              <a:t>etc. we will</a:t>
            </a:r>
            <a:r>
              <a:rPr sz="2800" b="1" spc="-15" dirty="0">
                <a:solidFill>
                  <a:srgbClr val="006666"/>
                </a:solidFill>
                <a:latin typeface="Arial"/>
                <a:cs typeface="Arial"/>
              </a:rPr>
              <a:t> </a:t>
            </a:r>
            <a:r>
              <a:rPr sz="2800" b="1" dirty="0">
                <a:solidFill>
                  <a:srgbClr val="006666"/>
                </a:solidFill>
                <a:latin typeface="Arial"/>
                <a:cs typeface="Arial"/>
              </a:rPr>
              <a:t>see...</a:t>
            </a:r>
            <a:endParaRPr sz="2800">
              <a:latin typeface="Arial"/>
              <a:cs typeface="Arial"/>
            </a:endParaRPr>
          </a:p>
        </p:txBody>
      </p:sp>
      <p:sp>
        <p:nvSpPr>
          <p:cNvPr id="7" name="object 7"/>
          <p:cNvSpPr/>
          <p:nvPr/>
        </p:nvSpPr>
        <p:spPr>
          <a:xfrm>
            <a:off x="1006754" y="2744089"/>
            <a:ext cx="228600" cy="23774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597909"/>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6754" y="4067302"/>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5390388"/>
            <a:ext cx="228600"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2" name="object 12"/>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043522" cy="514350"/>
          </a:xfrm>
          <a:prstGeom prst="rect">
            <a:avLst/>
          </a:prstGeom>
        </p:spPr>
        <p:txBody>
          <a:bodyPr vert="horz" wrap="square" lIns="0" tIns="13335" rIns="0" bIns="0" rtlCol="0">
            <a:spAutoFit/>
          </a:bodyPr>
          <a:lstStyle/>
          <a:p>
            <a:pPr marL="12700">
              <a:lnSpc>
                <a:spcPct val="100000"/>
              </a:lnSpc>
              <a:spcBef>
                <a:spcPts val="105"/>
              </a:spcBef>
            </a:pPr>
            <a:r>
              <a:rPr dirty="0"/>
              <a:t>Criteria for evaluating</a:t>
            </a:r>
            <a:r>
              <a:rPr spc="-110" dirty="0"/>
              <a:t> </a:t>
            </a:r>
            <a:r>
              <a:rPr spc="-5" dirty="0"/>
              <a:t>algorithms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2065" rIns="0" bIns="0" rtlCol="0">
            <a:spAutoFit/>
          </a:bodyPr>
          <a:lstStyle/>
          <a:p>
            <a:pPr marL="808355" marR="5080">
              <a:lnSpc>
                <a:spcPct val="100000"/>
              </a:lnSpc>
              <a:spcBef>
                <a:spcPts val="95"/>
              </a:spcBef>
            </a:pPr>
            <a:r>
              <a:rPr spc="-10" dirty="0"/>
              <a:t>The </a:t>
            </a:r>
            <a:r>
              <a:rPr spc="-5" dirty="0"/>
              <a:t>algorithms for choosing which pages  to </a:t>
            </a:r>
            <a:r>
              <a:rPr dirty="0"/>
              <a:t>replace </a:t>
            </a:r>
            <a:r>
              <a:rPr spc="-5" dirty="0"/>
              <a:t>must be designed </a:t>
            </a:r>
            <a:r>
              <a:rPr dirty="0"/>
              <a:t>so </a:t>
            </a:r>
            <a:r>
              <a:rPr spc="-5" dirty="0"/>
              <a:t>as to  </a:t>
            </a:r>
            <a:r>
              <a:rPr spc="-5" dirty="0">
                <a:solidFill>
                  <a:srgbClr val="993300"/>
                </a:solidFill>
              </a:rPr>
              <a:t>minimize page fault rate in the long</a:t>
            </a:r>
            <a:r>
              <a:rPr spc="80" dirty="0">
                <a:solidFill>
                  <a:srgbClr val="993300"/>
                </a:solidFill>
              </a:rPr>
              <a:t> </a:t>
            </a:r>
            <a:r>
              <a:rPr spc="-5" dirty="0">
                <a:solidFill>
                  <a:srgbClr val="993300"/>
                </a:solidFill>
              </a:rPr>
              <a:t>run</a:t>
            </a:r>
          </a:p>
          <a:p>
            <a:pPr marL="808355" marR="29845">
              <a:lnSpc>
                <a:spcPct val="90000"/>
              </a:lnSpc>
              <a:spcBef>
                <a:spcPts val="675"/>
              </a:spcBef>
            </a:pPr>
            <a:r>
              <a:rPr spc="-10" dirty="0"/>
              <a:t>Should </a:t>
            </a:r>
            <a:r>
              <a:rPr spc="-5" dirty="0"/>
              <a:t>try to </a:t>
            </a:r>
            <a:r>
              <a:rPr dirty="0"/>
              <a:t>keep </a:t>
            </a:r>
            <a:r>
              <a:rPr spc="-10" dirty="0"/>
              <a:t>system </a:t>
            </a:r>
            <a:r>
              <a:rPr spc="-5" dirty="0"/>
              <a:t>overhead to a  minimum, e.g. updating </a:t>
            </a:r>
            <a:r>
              <a:rPr dirty="0"/>
              <a:t>tables </a:t>
            </a:r>
            <a:r>
              <a:rPr spc="-5" dirty="0"/>
              <a:t>in memory  for </a:t>
            </a:r>
            <a:r>
              <a:rPr dirty="0"/>
              <a:t>each </a:t>
            </a:r>
            <a:r>
              <a:rPr spc="-5" dirty="0"/>
              <a:t>memory</a:t>
            </a:r>
            <a:r>
              <a:rPr spc="15" dirty="0"/>
              <a:t> </a:t>
            </a:r>
            <a:r>
              <a:rPr spc="-5" dirty="0"/>
              <a:t>access.</a:t>
            </a:r>
          </a:p>
          <a:p>
            <a:pPr marL="808355" marR="911225">
              <a:lnSpc>
                <a:spcPts val="3020"/>
              </a:lnSpc>
              <a:spcBef>
                <a:spcPts val="720"/>
              </a:spcBef>
            </a:pPr>
            <a:r>
              <a:rPr spc="-5" dirty="0"/>
              <a:t>Try to keep expensive hardware to a  minimum.</a:t>
            </a:r>
          </a:p>
        </p:txBody>
      </p:sp>
      <p:sp>
        <p:nvSpPr>
          <p:cNvPr id="6" name="object 6"/>
          <p:cNvSpPr/>
          <p:nvPr/>
        </p:nvSpPr>
        <p:spPr>
          <a:xfrm>
            <a:off x="1006754" y="2820289"/>
            <a:ext cx="228600" cy="237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4058158"/>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9" name="object 9"/>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26</a:t>
            </a:fld>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655" y="1426463"/>
            <a:ext cx="146303" cy="152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660905" y="1777238"/>
            <a:ext cx="222504" cy="2286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203655" y="2249677"/>
            <a:ext cx="146303" cy="152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03655" y="2935477"/>
            <a:ext cx="146303"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60905" y="3286378"/>
            <a:ext cx="222504"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203655" y="4033139"/>
            <a:ext cx="146303" cy="152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60905" y="4383354"/>
            <a:ext cx="222504" cy="22890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60905" y="4795392"/>
            <a:ext cx="222504" cy="2286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660905" y="5206872"/>
            <a:ext cx="222504" cy="2285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118105" y="5619902"/>
            <a:ext cx="170687" cy="176784"/>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533906" y="1171194"/>
            <a:ext cx="7556120" cy="4939814"/>
          </a:xfrm>
          <a:prstGeom prst="rect">
            <a:avLst/>
          </a:prstGeom>
        </p:spPr>
        <p:txBody>
          <a:bodyPr vert="horz" wrap="square" lIns="0" tIns="149860" rIns="0" bIns="0" rtlCol="0">
            <a:spAutoFit/>
          </a:bodyPr>
          <a:lstStyle/>
          <a:p>
            <a:pPr marL="12700">
              <a:lnSpc>
                <a:spcPct val="100000"/>
              </a:lnSpc>
              <a:spcBef>
                <a:spcPts val="1180"/>
              </a:spcBef>
            </a:pPr>
            <a:r>
              <a:rPr sz="1800" b="1" dirty="0">
                <a:solidFill>
                  <a:srgbClr val="006666"/>
                </a:solidFill>
                <a:latin typeface="Arial"/>
                <a:cs typeface="Arial"/>
              </a:rPr>
              <a:t>Which </a:t>
            </a:r>
            <a:r>
              <a:rPr sz="1800" b="1" spc="-5" dirty="0">
                <a:solidFill>
                  <a:srgbClr val="006666"/>
                </a:solidFill>
                <a:latin typeface="Arial"/>
                <a:cs typeface="Arial"/>
              </a:rPr>
              <a:t>pages </a:t>
            </a:r>
            <a:r>
              <a:rPr sz="1800" b="1" dirty="0">
                <a:solidFill>
                  <a:srgbClr val="006666"/>
                </a:solidFill>
                <a:latin typeface="Arial"/>
                <a:cs typeface="Arial"/>
              </a:rPr>
              <a:t>to consider for</a:t>
            </a:r>
            <a:r>
              <a:rPr sz="1800" b="1" spc="-45" dirty="0">
                <a:solidFill>
                  <a:srgbClr val="006666"/>
                </a:solidFill>
                <a:latin typeface="Arial"/>
                <a:cs typeface="Arial"/>
              </a:rPr>
              <a:t> </a:t>
            </a:r>
            <a:r>
              <a:rPr sz="1800" b="1" spc="-5" dirty="0">
                <a:solidFill>
                  <a:srgbClr val="006666"/>
                </a:solidFill>
                <a:latin typeface="Arial"/>
                <a:cs typeface="Arial"/>
              </a:rPr>
              <a:t>replacement?</a:t>
            </a:r>
            <a:endParaRPr sz="1800" dirty="0">
              <a:latin typeface="Arial"/>
              <a:cs typeface="Arial"/>
            </a:endParaRPr>
          </a:p>
          <a:p>
            <a:pPr marL="413384">
              <a:lnSpc>
                <a:spcPct val="100000"/>
              </a:lnSpc>
              <a:spcBef>
                <a:spcPts val="1080"/>
              </a:spcBef>
            </a:pPr>
            <a:r>
              <a:rPr sz="1800" spc="-5" dirty="0">
                <a:solidFill>
                  <a:srgbClr val="006666"/>
                </a:solidFill>
                <a:latin typeface="Arial"/>
                <a:cs typeface="Arial"/>
              </a:rPr>
              <a:t>Can </a:t>
            </a:r>
            <a:r>
              <a:rPr sz="1800" spc="-25" dirty="0">
                <a:solidFill>
                  <a:srgbClr val="006666"/>
                </a:solidFill>
                <a:latin typeface="Arial"/>
                <a:cs typeface="Arial"/>
              </a:rPr>
              <a:t>we </a:t>
            </a:r>
            <a:r>
              <a:rPr sz="1800" spc="-5" dirty="0">
                <a:solidFill>
                  <a:srgbClr val="006666"/>
                </a:solidFill>
                <a:latin typeface="Arial"/>
                <a:cs typeface="Arial"/>
              </a:rPr>
              <a:t>replace kernel</a:t>
            </a:r>
            <a:r>
              <a:rPr sz="1800" spc="75" dirty="0">
                <a:solidFill>
                  <a:srgbClr val="006666"/>
                </a:solidFill>
                <a:latin typeface="Arial"/>
                <a:cs typeface="Arial"/>
              </a:rPr>
              <a:t> </a:t>
            </a:r>
            <a:r>
              <a:rPr sz="1800" spc="-5" dirty="0">
                <a:solidFill>
                  <a:srgbClr val="006666"/>
                </a:solidFill>
                <a:latin typeface="Arial"/>
                <a:cs typeface="Arial"/>
              </a:rPr>
              <a:t>pages?</a:t>
            </a:r>
            <a:r>
              <a:rPr lang="en-CA" sz="1800" spc="-5" dirty="0">
                <a:solidFill>
                  <a:srgbClr val="006666"/>
                </a:solidFill>
                <a:latin typeface="Arial"/>
                <a:cs typeface="Arial"/>
              </a:rPr>
              <a:t> No</a:t>
            </a:r>
            <a:endParaRPr sz="1800" dirty="0">
              <a:latin typeface="Arial"/>
              <a:cs typeface="Arial"/>
            </a:endParaRPr>
          </a:p>
          <a:p>
            <a:pPr marL="12700" marR="925830">
              <a:lnSpc>
                <a:spcPct val="100000"/>
              </a:lnSpc>
              <a:spcBef>
                <a:spcPts val="1080"/>
              </a:spcBef>
            </a:pPr>
            <a:r>
              <a:rPr sz="1800" b="1" dirty="0">
                <a:solidFill>
                  <a:srgbClr val="006666"/>
                </a:solidFill>
                <a:latin typeface="Arial"/>
                <a:cs typeface="Arial"/>
              </a:rPr>
              <a:t>Not all pages in </a:t>
            </a:r>
            <a:r>
              <a:rPr sz="1800" b="1" spc="-5" dirty="0">
                <a:solidFill>
                  <a:srgbClr val="006666"/>
                </a:solidFill>
                <a:latin typeface="Arial"/>
                <a:cs typeface="Arial"/>
              </a:rPr>
              <a:t>main memory can </a:t>
            </a:r>
            <a:r>
              <a:rPr sz="1800" b="1" dirty="0">
                <a:solidFill>
                  <a:srgbClr val="006666"/>
                </a:solidFill>
                <a:latin typeface="Arial"/>
                <a:cs typeface="Arial"/>
              </a:rPr>
              <a:t>be </a:t>
            </a:r>
            <a:r>
              <a:rPr sz="1800" b="1" spc="-5" dirty="0">
                <a:solidFill>
                  <a:srgbClr val="006666"/>
                </a:solidFill>
                <a:latin typeface="Arial"/>
                <a:cs typeface="Arial"/>
              </a:rPr>
              <a:t>selected </a:t>
            </a:r>
            <a:r>
              <a:rPr sz="1800" b="1" dirty="0">
                <a:solidFill>
                  <a:srgbClr val="006666"/>
                </a:solidFill>
                <a:latin typeface="Arial"/>
                <a:cs typeface="Arial"/>
              </a:rPr>
              <a:t>for  </a:t>
            </a:r>
            <a:r>
              <a:rPr sz="1800" b="1" spc="-5" dirty="0">
                <a:solidFill>
                  <a:srgbClr val="006666"/>
                </a:solidFill>
                <a:latin typeface="Arial"/>
                <a:cs typeface="Arial"/>
              </a:rPr>
              <a:t>replacement</a:t>
            </a:r>
            <a:endParaRPr sz="1800" dirty="0">
              <a:latin typeface="Arial"/>
              <a:cs typeface="Arial"/>
            </a:endParaRPr>
          </a:p>
          <a:p>
            <a:pPr marL="12700">
              <a:lnSpc>
                <a:spcPct val="100000"/>
              </a:lnSpc>
              <a:spcBef>
                <a:spcPts val="1080"/>
              </a:spcBef>
            </a:pPr>
            <a:r>
              <a:rPr sz="1800" b="1" spc="-5" dirty="0">
                <a:solidFill>
                  <a:srgbClr val="006666"/>
                </a:solidFill>
                <a:latin typeface="Arial"/>
                <a:cs typeface="Arial"/>
              </a:rPr>
              <a:t>Some frames are locked (cannot </a:t>
            </a:r>
            <a:r>
              <a:rPr sz="1800" b="1" dirty="0">
                <a:solidFill>
                  <a:srgbClr val="006666"/>
                </a:solidFill>
                <a:latin typeface="Arial"/>
                <a:cs typeface="Arial"/>
              </a:rPr>
              <a:t>be </a:t>
            </a:r>
            <a:r>
              <a:rPr sz="1800" b="1" spc="-5" dirty="0">
                <a:solidFill>
                  <a:srgbClr val="006666"/>
                </a:solidFill>
                <a:latin typeface="Arial"/>
                <a:cs typeface="Arial"/>
              </a:rPr>
              <a:t>paged</a:t>
            </a:r>
            <a:r>
              <a:rPr lang="en-CA" sz="1800" b="1" spc="-5" dirty="0">
                <a:solidFill>
                  <a:srgbClr val="006666"/>
                </a:solidFill>
                <a:latin typeface="Arial"/>
                <a:cs typeface="Arial"/>
              </a:rPr>
              <a:t>/swapped</a:t>
            </a:r>
            <a:r>
              <a:rPr sz="1800" b="1" dirty="0">
                <a:solidFill>
                  <a:srgbClr val="006666"/>
                </a:solidFill>
                <a:latin typeface="Arial"/>
                <a:cs typeface="Arial"/>
              </a:rPr>
              <a:t> out):</a:t>
            </a:r>
            <a:endParaRPr sz="1800" dirty="0">
              <a:latin typeface="Arial"/>
              <a:cs typeface="Arial"/>
            </a:endParaRPr>
          </a:p>
          <a:p>
            <a:pPr marL="413384" marR="5080">
              <a:lnSpc>
                <a:spcPct val="100000"/>
              </a:lnSpc>
              <a:spcBef>
                <a:spcPts val="1085"/>
              </a:spcBef>
            </a:pPr>
            <a:r>
              <a:rPr sz="1800" spc="-5" dirty="0">
                <a:solidFill>
                  <a:srgbClr val="006666"/>
                </a:solidFill>
                <a:latin typeface="Arial"/>
                <a:cs typeface="Arial"/>
              </a:rPr>
              <a:t>much </a:t>
            </a:r>
            <a:r>
              <a:rPr sz="1800" dirty="0">
                <a:solidFill>
                  <a:srgbClr val="006666"/>
                </a:solidFill>
                <a:latin typeface="Arial"/>
                <a:cs typeface="Arial"/>
              </a:rPr>
              <a:t>of the </a:t>
            </a:r>
            <a:r>
              <a:rPr sz="1800" spc="-5" dirty="0">
                <a:solidFill>
                  <a:srgbClr val="006666"/>
                </a:solidFill>
                <a:latin typeface="Arial"/>
                <a:cs typeface="Arial"/>
              </a:rPr>
              <a:t>kernel is held on locked </a:t>
            </a:r>
            <a:r>
              <a:rPr sz="1800" dirty="0">
                <a:solidFill>
                  <a:srgbClr val="006666"/>
                </a:solidFill>
                <a:latin typeface="Arial"/>
                <a:cs typeface="Arial"/>
              </a:rPr>
              <a:t>frames </a:t>
            </a:r>
            <a:r>
              <a:rPr sz="1800" spc="-10" dirty="0">
                <a:solidFill>
                  <a:srgbClr val="006666"/>
                </a:solidFill>
                <a:latin typeface="Arial"/>
                <a:cs typeface="Arial"/>
              </a:rPr>
              <a:t>as </a:t>
            </a:r>
            <a:r>
              <a:rPr sz="1800" spc="-15" dirty="0">
                <a:solidFill>
                  <a:srgbClr val="006666"/>
                </a:solidFill>
                <a:latin typeface="Arial"/>
                <a:cs typeface="Arial"/>
              </a:rPr>
              <a:t>well </a:t>
            </a:r>
            <a:r>
              <a:rPr sz="1800" spc="-5" dirty="0">
                <a:solidFill>
                  <a:srgbClr val="006666"/>
                </a:solidFill>
                <a:latin typeface="Arial"/>
                <a:cs typeface="Arial"/>
              </a:rPr>
              <a:t>as key control structures and </a:t>
            </a:r>
            <a:r>
              <a:rPr sz="1800" dirty="0">
                <a:solidFill>
                  <a:srgbClr val="006666"/>
                </a:solidFill>
                <a:latin typeface="Arial"/>
                <a:cs typeface="Arial"/>
              </a:rPr>
              <a:t>I/O</a:t>
            </a:r>
            <a:r>
              <a:rPr sz="1800" spc="15" dirty="0">
                <a:solidFill>
                  <a:srgbClr val="006666"/>
                </a:solidFill>
                <a:latin typeface="Arial"/>
                <a:cs typeface="Arial"/>
              </a:rPr>
              <a:t> </a:t>
            </a:r>
            <a:r>
              <a:rPr sz="1800" spc="-5" dirty="0">
                <a:solidFill>
                  <a:srgbClr val="006666"/>
                </a:solidFill>
                <a:latin typeface="Arial"/>
                <a:cs typeface="Arial"/>
              </a:rPr>
              <a:t>buffers</a:t>
            </a:r>
            <a:endParaRPr sz="1800" dirty="0">
              <a:latin typeface="Arial"/>
              <a:cs typeface="Arial"/>
            </a:endParaRPr>
          </a:p>
          <a:p>
            <a:pPr marL="413384" marR="92710" indent="-401320">
              <a:lnSpc>
                <a:spcPct val="150000"/>
              </a:lnSpc>
            </a:pPr>
            <a:r>
              <a:rPr sz="1800" b="1" dirty="0">
                <a:solidFill>
                  <a:srgbClr val="006666"/>
                </a:solidFill>
                <a:latin typeface="Arial"/>
                <a:cs typeface="Arial"/>
              </a:rPr>
              <a:t>OK, which unlocked pages to consider for </a:t>
            </a:r>
            <a:r>
              <a:rPr sz="1800" b="1" spc="-5" dirty="0">
                <a:solidFill>
                  <a:srgbClr val="006666"/>
                </a:solidFill>
                <a:latin typeface="Arial"/>
                <a:cs typeface="Arial"/>
              </a:rPr>
              <a:t>replacement</a:t>
            </a:r>
            <a:r>
              <a:rPr lang="en-CA" sz="1800" b="1" spc="-5" dirty="0">
                <a:solidFill>
                  <a:srgbClr val="006666"/>
                </a:solidFill>
                <a:latin typeface="Arial"/>
                <a:cs typeface="Arial"/>
              </a:rPr>
              <a:t> (using dirty bit)</a:t>
            </a:r>
            <a:r>
              <a:rPr sz="1800" b="1" spc="-5" dirty="0">
                <a:solidFill>
                  <a:srgbClr val="006666"/>
                </a:solidFill>
                <a:latin typeface="Arial"/>
                <a:cs typeface="Arial"/>
              </a:rPr>
              <a:t>?  </a:t>
            </a:r>
            <a:r>
              <a:rPr sz="1800" spc="-5" dirty="0">
                <a:solidFill>
                  <a:srgbClr val="006666"/>
                </a:solidFill>
                <a:latin typeface="Arial"/>
                <a:cs typeface="Arial"/>
              </a:rPr>
              <a:t>Only those </a:t>
            </a:r>
            <a:r>
              <a:rPr sz="1800" dirty="0">
                <a:solidFill>
                  <a:srgbClr val="006666"/>
                </a:solidFill>
                <a:latin typeface="Arial"/>
                <a:cs typeface="Arial"/>
              </a:rPr>
              <a:t>of </a:t>
            </a:r>
            <a:r>
              <a:rPr sz="1800" spc="-5" dirty="0">
                <a:solidFill>
                  <a:srgbClr val="006666"/>
                </a:solidFill>
                <a:latin typeface="Arial"/>
                <a:cs typeface="Arial"/>
              </a:rPr>
              <a:t>the process that </a:t>
            </a:r>
            <a:r>
              <a:rPr sz="1800" spc="-10" dirty="0">
                <a:solidFill>
                  <a:srgbClr val="006666"/>
                </a:solidFill>
                <a:latin typeface="Arial"/>
                <a:cs typeface="Arial"/>
              </a:rPr>
              <a:t>has </a:t>
            </a:r>
            <a:r>
              <a:rPr sz="1800" spc="-5" dirty="0">
                <a:solidFill>
                  <a:srgbClr val="006666"/>
                </a:solidFill>
                <a:latin typeface="Arial"/>
                <a:cs typeface="Arial"/>
              </a:rPr>
              <a:t>suffered the page fault  Consider all unlocked</a:t>
            </a:r>
            <a:r>
              <a:rPr sz="1800" spc="45" dirty="0">
                <a:solidFill>
                  <a:srgbClr val="006666"/>
                </a:solidFill>
                <a:latin typeface="Arial"/>
                <a:cs typeface="Arial"/>
              </a:rPr>
              <a:t> </a:t>
            </a:r>
            <a:r>
              <a:rPr sz="1800" spc="-5" dirty="0">
                <a:solidFill>
                  <a:srgbClr val="006666"/>
                </a:solidFill>
                <a:latin typeface="Arial"/>
                <a:cs typeface="Arial"/>
              </a:rPr>
              <a:t>pages</a:t>
            </a:r>
            <a:endParaRPr sz="1800" dirty="0">
              <a:latin typeface="Arial"/>
              <a:cs typeface="Arial"/>
            </a:endParaRPr>
          </a:p>
          <a:p>
            <a:pPr marL="413384">
              <a:lnSpc>
                <a:spcPct val="100000"/>
              </a:lnSpc>
              <a:spcBef>
                <a:spcPts val="1080"/>
              </a:spcBef>
            </a:pPr>
            <a:r>
              <a:rPr sz="1800" spc="-5" dirty="0">
                <a:solidFill>
                  <a:srgbClr val="006666"/>
                </a:solidFill>
                <a:latin typeface="Arial"/>
                <a:cs typeface="Arial"/>
              </a:rPr>
              <a:t>related </a:t>
            </a:r>
            <a:r>
              <a:rPr sz="1800" dirty="0">
                <a:solidFill>
                  <a:srgbClr val="006666"/>
                </a:solidFill>
                <a:latin typeface="Arial"/>
                <a:cs typeface="Arial"/>
              </a:rPr>
              <a:t>to </a:t>
            </a:r>
            <a:r>
              <a:rPr sz="1800" spc="-5" dirty="0">
                <a:solidFill>
                  <a:srgbClr val="006666"/>
                </a:solidFill>
                <a:latin typeface="Arial"/>
                <a:cs typeface="Arial"/>
              </a:rPr>
              <a:t>the resident </a:t>
            </a:r>
            <a:r>
              <a:rPr sz="1800" dirty="0">
                <a:solidFill>
                  <a:srgbClr val="006666"/>
                </a:solidFill>
                <a:latin typeface="Arial"/>
                <a:cs typeface="Arial"/>
              </a:rPr>
              <a:t>set </a:t>
            </a:r>
            <a:r>
              <a:rPr sz="1800" spc="-5" dirty="0">
                <a:solidFill>
                  <a:srgbClr val="006666"/>
                </a:solidFill>
                <a:latin typeface="Arial"/>
                <a:cs typeface="Arial"/>
              </a:rPr>
              <a:t>management</a:t>
            </a:r>
            <a:r>
              <a:rPr sz="1800" spc="30" dirty="0">
                <a:solidFill>
                  <a:srgbClr val="006666"/>
                </a:solidFill>
                <a:latin typeface="Arial"/>
                <a:cs typeface="Arial"/>
              </a:rPr>
              <a:t> </a:t>
            </a:r>
            <a:r>
              <a:rPr sz="1800" spc="-5" dirty="0">
                <a:solidFill>
                  <a:srgbClr val="006666"/>
                </a:solidFill>
                <a:latin typeface="Arial"/>
                <a:cs typeface="Arial"/>
              </a:rPr>
              <a:t>strategy:</a:t>
            </a:r>
            <a:endParaRPr sz="1800" dirty="0">
              <a:latin typeface="Arial"/>
              <a:cs typeface="Arial"/>
            </a:endParaRPr>
          </a:p>
          <a:p>
            <a:pPr marL="812800">
              <a:lnSpc>
                <a:spcPct val="100000"/>
              </a:lnSpc>
              <a:spcBef>
                <a:spcPts val="969"/>
              </a:spcBef>
            </a:pPr>
            <a:r>
              <a:rPr sz="1600" spc="-5" dirty="0">
                <a:solidFill>
                  <a:srgbClr val="006666"/>
                </a:solidFill>
                <a:latin typeface="Arial"/>
                <a:cs typeface="Arial"/>
              </a:rPr>
              <a:t>how many page frames are to be allocated to each</a:t>
            </a:r>
            <a:r>
              <a:rPr sz="1600" spc="110" dirty="0">
                <a:solidFill>
                  <a:srgbClr val="006666"/>
                </a:solidFill>
                <a:latin typeface="Arial"/>
                <a:cs typeface="Arial"/>
              </a:rPr>
              <a:t> </a:t>
            </a:r>
            <a:r>
              <a:rPr sz="1600" spc="-5" dirty="0">
                <a:solidFill>
                  <a:srgbClr val="006666"/>
                </a:solidFill>
                <a:latin typeface="Arial"/>
                <a:cs typeface="Arial"/>
              </a:rPr>
              <a:t>process?</a:t>
            </a:r>
            <a:endParaRPr sz="1600" dirty="0">
              <a:latin typeface="Arial"/>
              <a:cs typeface="Arial"/>
            </a:endParaRPr>
          </a:p>
          <a:p>
            <a:pPr marL="812800">
              <a:lnSpc>
                <a:spcPct val="100000"/>
              </a:lnSpc>
            </a:pPr>
            <a:r>
              <a:rPr sz="1600" spc="-5" dirty="0">
                <a:solidFill>
                  <a:srgbClr val="006666"/>
                </a:solidFill>
                <a:latin typeface="Arial"/>
                <a:cs typeface="Arial"/>
              </a:rPr>
              <a:t>We will discuss this</a:t>
            </a:r>
            <a:r>
              <a:rPr sz="1600" spc="-15" dirty="0">
                <a:solidFill>
                  <a:srgbClr val="006666"/>
                </a:solidFill>
                <a:latin typeface="Arial"/>
                <a:cs typeface="Arial"/>
              </a:rPr>
              <a:t> </a:t>
            </a:r>
            <a:r>
              <a:rPr sz="1600" spc="-5" dirty="0">
                <a:solidFill>
                  <a:srgbClr val="006666"/>
                </a:solidFill>
                <a:latin typeface="Arial"/>
                <a:cs typeface="Arial"/>
              </a:rPr>
              <a:t>later</a:t>
            </a:r>
            <a:endParaRPr sz="1600" dirty="0">
              <a:latin typeface="Arial"/>
              <a:cs typeface="Arial"/>
            </a:endParaRPr>
          </a:p>
        </p:txBody>
      </p:sp>
      <p:sp>
        <p:nvSpPr>
          <p:cNvPr id="14" name="object 14"/>
          <p:cNvSpPr txBox="1">
            <a:spLocks noGrp="1"/>
          </p:cNvSpPr>
          <p:nvPr>
            <p:ph type="title"/>
          </p:nvPr>
        </p:nvSpPr>
        <p:spPr>
          <a:xfrm>
            <a:off x="678891" y="313181"/>
            <a:ext cx="7172629" cy="635000"/>
          </a:xfrm>
          <a:prstGeom prst="rect">
            <a:avLst/>
          </a:prstGeom>
        </p:spPr>
        <p:txBody>
          <a:bodyPr vert="horz" wrap="square" lIns="0" tIns="12065" rIns="0" bIns="0" rtlCol="0">
            <a:spAutoFit/>
          </a:bodyPr>
          <a:lstStyle/>
          <a:p>
            <a:pPr marL="12700">
              <a:lnSpc>
                <a:spcPct val="100000"/>
              </a:lnSpc>
              <a:spcBef>
                <a:spcPts val="95"/>
              </a:spcBef>
            </a:pPr>
            <a:r>
              <a:rPr sz="4000" b="0" spc="-5" dirty="0">
                <a:solidFill>
                  <a:srgbClr val="003366"/>
                </a:solidFill>
                <a:latin typeface="Liberation Sans Narrow"/>
                <a:cs typeface="Liberation Sans Narrow"/>
              </a:rPr>
              <a:t>Page Replacement</a:t>
            </a:r>
            <a:r>
              <a:rPr sz="4000" b="0" spc="-210" dirty="0">
                <a:solidFill>
                  <a:srgbClr val="003366"/>
                </a:solidFill>
                <a:latin typeface="Liberation Sans Narrow"/>
                <a:cs typeface="Liberation Sans Narrow"/>
              </a:rPr>
              <a:t> </a:t>
            </a:r>
            <a:r>
              <a:rPr sz="4000" b="0" spc="-5" dirty="0">
                <a:solidFill>
                  <a:srgbClr val="003366"/>
                </a:solidFill>
                <a:latin typeface="Liberation Sans Narrow"/>
                <a:cs typeface="Liberation Sans Narrow"/>
              </a:rPr>
              <a:t>Algorithms</a:t>
            </a:r>
            <a:endParaRPr sz="4000" dirty="0">
              <a:latin typeface="Liberation Sans Narrow"/>
              <a:cs typeface="Liberation Sans Narrow"/>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ctrTitle"/>
          </p:nvPr>
        </p:nvSpPr>
        <p:spPr>
          <a:prstGeom prst="rect">
            <a:avLst/>
          </a:prstGeom>
        </p:spPr>
        <p:txBody>
          <a:bodyPr vert="horz" wrap="square" lIns="0" tIns="159385" rIns="0" bIns="0" rtlCol="0">
            <a:spAutoFit/>
          </a:bodyPr>
          <a:lstStyle/>
          <a:p>
            <a:pPr marL="111760" marR="5080">
              <a:lnSpc>
                <a:spcPct val="70000"/>
              </a:lnSpc>
              <a:spcBef>
                <a:spcPts val="1255"/>
              </a:spcBef>
            </a:pPr>
            <a:r>
              <a:rPr spc="-5" dirty="0"/>
              <a:t>Graph </a:t>
            </a:r>
            <a:r>
              <a:rPr dirty="0"/>
              <a:t>of Page Faults Versus The Number</a:t>
            </a:r>
            <a:r>
              <a:rPr spc="-125" dirty="0"/>
              <a:t> </a:t>
            </a:r>
            <a:r>
              <a:rPr dirty="0"/>
              <a:t>of  Frames</a:t>
            </a:r>
          </a:p>
        </p:txBody>
      </p:sp>
      <p:grpSp>
        <p:nvGrpSpPr>
          <p:cNvPr id="6" name="object 6"/>
          <p:cNvGrpSpPr/>
          <p:nvPr/>
        </p:nvGrpSpPr>
        <p:grpSpPr>
          <a:xfrm>
            <a:off x="1485900" y="1830070"/>
            <a:ext cx="6670675" cy="3958590"/>
            <a:chOff x="1485900" y="1830070"/>
            <a:chExt cx="6670675" cy="3958590"/>
          </a:xfrm>
        </p:grpSpPr>
        <p:sp>
          <p:nvSpPr>
            <p:cNvPr id="7" name="object 7"/>
            <p:cNvSpPr/>
            <p:nvPr/>
          </p:nvSpPr>
          <p:spPr>
            <a:xfrm>
              <a:off x="1556775" y="1868424"/>
              <a:ext cx="6561572" cy="3855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85900" y="1830069"/>
              <a:ext cx="6670675" cy="3958590"/>
            </a:xfrm>
            <a:custGeom>
              <a:avLst/>
              <a:gdLst/>
              <a:ahLst/>
              <a:cxnLst/>
              <a:rect l="l" t="t" r="r" b="b"/>
              <a:pathLst>
                <a:path w="6670675" h="3958590">
                  <a:moveTo>
                    <a:pt x="6645148" y="38354"/>
                  </a:moveTo>
                  <a:lnTo>
                    <a:pt x="6632448" y="38354"/>
                  </a:lnTo>
                  <a:lnTo>
                    <a:pt x="6632448" y="3919982"/>
                  </a:lnTo>
                  <a:lnTo>
                    <a:pt x="6645148" y="3919982"/>
                  </a:lnTo>
                  <a:lnTo>
                    <a:pt x="6645148" y="38354"/>
                  </a:lnTo>
                  <a:close/>
                </a:path>
                <a:path w="6670675" h="3958590">
                  <a:moveTo>
                    <a:pt x="6645148" y="25400"/>
                  </a:moveTo>
                  <a:lnTo>
                    <a:pt x="25400" y="25400"/>
                  </a:lnTo>
                  <a:lnTo>
                    <a:pt x="25400" y="38100"/>
                  </a:lnTo>
                  <a:lnTo>
                    <a:pt x="25400" y="3920490"/>
                  </a:lnTo>
                  <a:lnTo>
                    <a:pt x="25400" y="3933190"/>
                  </a:lnTo>
                  <a:lnTo>
                    <a:pt x="6645148" y="3933190"/>
                  </a:lnTo>
                  <a:lnTo>
                    <a:pt x="6645148" y="3920490"/>
                  </a:lnTo>
                  <a:lnTo>
                    <a:pt x="38100" y="3920490"/>
                  </a:lnTo>
                  <a:lnTo>
                    <a:pt x="38100" y="38100"/>
                  </a:lnTo>
                  <a:lnTo>
                    <a:pt x="6645148" y="38100"/>
                  </a:lnTo>
                  <a:lnTo>
                    <a:pt x="6645148" y="25400"/>
                  </a:lnTo>
                  <a:close/>
                </a:path>
                <a:path w="6670675" h="3958590">
                  <a:moveTo>
                    <a:pt x="6670548" y="12954"/>
                  </a:moveTo>
                  <a:lnTo>
                    <a:pt x="6657848" y="12954"/>
                  </a:lnTo>
                  <a:lnTo>
                    <a:pt x="6657848" y="3945382"/>
                  </a:lnTo>
                  <a:lnTo>
                    <a:pt x="6670548" y="3945382"/>
                  </a:lnTo>
                  <a:lnTo>
                    <a:pt x="6670548" y="12954"/>
                  </a:lnTo>
                  <a:close/>
                </a:path>
                <a:path w="6670675" h="3958590">
                  <a:moveTo>
                    <a:pt x="6670548" y="0"/>
                  </a:moveTo>
                  <a:lnTo>
                    <a:pt x="0" y="0"/>
                  </a:lnTo>
                  <a:lnTo>
                    <a:pt x="0" y="12700"/>
                  </a:lnTo>
                  <a:lnTo>
                    <a:pt x="0" y="3945890"/>
                  </a:lnTo>
                  <a:lnTo>
                    <a:pt x="0" y="3958590"/>
                  </a:lnTo>
                  <a:lnTo>
                    <a:pt x="6670548" y="3958590"/>
                  </a:lnTo>
                  <a:lnTo>
                    <a:pt x="6670548" y="3945890"/>
                  </a:lnTo>
                  <a:lnTo>
                    <a:pt x="12700" y="3945890"/>
                  </a:lnTo>
                  <a:lnTo>
                    <a:pt x="12700" y="12700"/>
                  </a:lnTo>
                  <a:lnTo>
                    <a:pt x="6670548" y="12700"/>
                  </a:lnTo>
                  <a:lnTo>
                    <a:pt x="6670548" y="0"/>
                  </a:lnTo>
                  <a:close/>
                </a:path>
              </a:pathLst>
            </a:custGeom>
            <a:solidFill>
              <a:srgbClr val="CC6600"/>
            </a:solidFill>
          </p:spPr>
          <p:txBody>
            <a:bodyPr wrap="square" lIns="0" tIns="0" rIns="0" bIns="0" rtlCol="0"/>
            <a:lstStyle/>
            <a:p>
              <a:endParaRPr/>
            </a:p>
          </p:txBody>
        </p:sp>
      </p:grpSp>
      <p:sp>
        <p:nvSpPr>
          <p:cNvPr id="9" name="object 9"/>
          <p:cNvSpPr txBox="1"/>
          <p:nvPr/>
        </p:nvSpPr>
        <p:spPr>
          <a:xfrm>
            <a:off x="1323594" y="1273555"/>
            <a:ext cx="672845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More frames </a:t>
            </a:r>
            <a:r>
              <a:rPr sz="1800" spc="-25" dirty="0">
                <a:solidFill>
                  <a:srgbClr val="009999"/>
                </a:solidFill>
                <a:latin typeface="Arial"/>
                <a:cs typeface="Arial"/>
              </a:rPr>
              <a:t>we </a:t>
            </a:r>
            <a:r>
              <a:rPr sz="1800" spc="-5" dirty="0">
                <a:solidFill>
                  <a:srgbClr val="009999"/>
                </a:solidFill>
                <a:latin typeface="Arial"/>
                <a:cs typeface="Arial"/>
              </a:rPr>
              <a:t>allocate to the process, less page faults </a:t>
            </a:r>
            <a:r>
              <a:rPr sz="1800" spc="-15" dirty="0">
                <a:solidFill>
                  <a:srgbClr val="009999"/>
                </a:solidFill>
                <a:latin typeface="Arial"/>
                <a:cs typeface="Arial"/>
              </a:rPr>
              <a:t>will</a:t>
            </a:r>
            <a:r>
              <a:rPr sz="1800" spc="235" dirty="0">
                <a:solidFill>
                  <a:srgbClr val="009999"/>
                </a:solidFill>
                <a:latin typeface="Arial"/>
                <a:cs typeface="Arial"/>
              </a:rPr>
              <a:t> </a:t>
            </a:r>
            <a:r>
              <a:rPr sz="1800" spc="-5" dirty="0">
                <a:solidFill>
                  <a:srgbClr val="009999"/>
                </a:solidFill>
                <a:latin typeface="Arial"/>
                <a:cs typeface="Arial"/>
              </a:rPr>
              <a:t>occur</a:t>
            </a:r>
            <a:endParaRPr sz="1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29</a:t>
            </a:r>
            <a:endParaRPr sz="1400">
              <a:latin typeface="Arial"/>
              <a:cs typeface="Arial"/>
            </a:endParaRPr>
          </a:p>
        </p:txBody>
      </p:sp>
      <p:sp>
        <p:nvSpPr>
          <p:cNvPr id="5" name="object 5"/>
          <p:cNvSpPr txBox="1">
            <a:spLocks noGrp="1"/>
          </p:cNvSpPr>
          <p:nvPr>
            <p:ph type="title"/>
          </p:nvPr>
        </p:nvSpPr>
        <p:spPr>
          <a:xfrm>
            <a:off x="457201" y="469849"/>
            <a:ext cx="8078086" cy="505908"/>
          </a:xfrm>
          <a:prstGeom prst="rect">
            <a:avLst/>
          </a:prstGeom>
        </p:spPr>
        <p:txBody>
          <a:bodyPr vert="horz" wrap="square" lIns="0" tIns="13335" rIns="0" bIns="0" rtlCol="0">
            <a:spAutoFit/>
          </a:bodyPr>
          <a:lstStyle/>
          <a:p>
            <a:pPr marL="12700">
              <a:lnSpc>
                <a:spcPct val="100000"/>
              </a:lnSpc>
              <a:spcBef>
                <a:spcPts val="105"/>
              </a:spcBef>
            </a:pPr>
            <a:r>
              <a:rPr dirty="0"/>
              <a:t>Explanation </a:t>
            </a:r>
            <a:r>
              <a:rPr spc="-5" dirty="0"/>
              <a:t>and </a:t>
            </a:r>
            <a:r>
              <a:rPr dirty="0"/>
              <a:t>evaluation of</a:t>
            </a:r>
            <a:r>
              <a:rPr spc="-140" dirty="0"/>
              <a:t> </a:t>
            </a:r>
            <a:r>
              <a:rPr spc="-5" dirty="0"/>
              <a:t>algorithms</a:t>
            </a:r>
          </a:p>
        </p:txBody>
      </p:sp>
      <p:sp>
        <p:nvSpPr>
          <p:cNvPr id="6" name="object 6"/>
          <p:cNvSpPr/>
          <p:nvPr/>
        </p:nvSpPr>
        <p:spPr>
          <a:xfrm>
            <a:off x="1006754" y="1439291"/>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567429"/>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3878326"/>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1284859"/>
            <a:ext cx="7198359" cy="4318000"/>
          </a:xfrm>
          <a:prstGeom prst="rect">
            <a:avLst/>
          </a:prstGeom>
        </p:spPr>
        <p:txBody>
          <a:bodyPr vert="horz" wrap="square" lIns="0" tIns="53975" rIns="0" bIns="0" rtlCol="0">
            <a:spAutoFit/>
          </a:bodyPr>
          <a:lstStyle/>
          <a:p>
            <a:pPr marL="12700" marR="5080">
              <a:lnSpc>
                <a:spcPts val="2590"/>
              </a:lnSpc>
              <a:spcBef>
                <a:spcPts val="425"/>
              </a:spcBef>
            </a:pPr>
            <a:r>
              <a:rPr sz="2400" b="1" dirty="0">
                <a:solidFill>
                  <a:srgbClr val="006666"/>
                </a:solidFill>
                <a:latin typeface="Arial"/>
                <a:cs typeface="Arial"/>
              </a:rPr>
              <a:t>We </a:t>
            </a:r>
            <a:r>
              <a:rPr sz="2400" b="1" spc="5" dirty="0">
                <a:solidFill>
                  <a:srgbClr val="006666"/>
                </a:solidFill>
                <a:latin typeface="Arial"/>
                <a:cs typeface="Arial"/>
              </a:rPr>
              <a:t>will </a:t>
            </a:r>
            <a:r>
              <a:rPr sz="2400" b="1" spc="-5" dirty="0">
                <a:solidFill>
                  <a:srgbClr val="006666"/>
                </a:solidFill>
                <a:latin typeface="Arial"/>
                <a:cs typeface="Arial"/>
              </a:rPr>
              <a:t>explain </a:t>
            </a:r>
            <a:r>
              <a:rPr sz="2400" b="1" dirty="0">
                <a:solidFill>
                  <a:srgbClr val="006666"/>
                </a:solidFill>
                <a:latin typeface="Arial"/>
                <a:cs typeface="Arial"/>
              </a:rPr>
              <a:t>and </a:t>
            </a:r>
            <a:r>
              <a:rPr sz="2400" b="1" spc="-5" dirty="0">
                <a:solidFill>
                  <a:srgbClr val="006666"/>
                </a:solidFill>
                <a:latin typeface="Arial"/>
                <a:cs typeface="Arial"/>
              </a:rPr>
              <a:t>evaluate the </a:t>
            </a:r>
            <a:r>
              <a:rPr sz="2400" b="1" dirty="0">
                <a:solidFill>
                  <a:srgbClr val="006666"/>
                </a:solidFill>
                <a:latin typeface="Arial"/>
                <a:cs typeface="Arial"/>
              </a:rPr>
              <a:t>algorithms</a:t>
            </a:r>
            <a:r>
              <a:rPr sz="2400" b="1" spc="-120" dirty="0">
                <a:solidFill>
                  <a:srgbClr val="006666"/>
                </a:solidFill>
                <a:latin typeface="Arial"/>
                <a:cs typeface="Arial"/>
              </a:rPr>
              <a:t> </a:t>
            </a:r>
            <a:r>
              <a:rPr sz="2400" b="1" dirty="0">
                <a:solidFill>
                  <a:srgbClr val="006666"/>
                </a:solidFill>
                <a:latin typeface="Arial"/>
                <a:cs typeface="Arial"/>
              </a:rPr>
              <a:t>using  the </a:t>
            </a:r>
            <a:r>
              <a:rPr sz="2400" b="1" spc="-5" dirty="0">
                <a:solidFill>
                  <a:srgbClr val="006666"/>
                </a:solidFill>
                <a:latin typeface="Arial"/>
                <a:cs typeface="Arial"/>
              </a:rPr>
              <a:t>following page </a:t>
            </a:r>
            <a:r>
              <a:rPr sz="2400" b="1" spc="-5" dirty="0">
                <a:solidFill>
                  <a:srgbClr val="800000"/>
                </a:solidFill>
                <a:latin typeface="Arial"/>
                <a:cs typeface="Arial"/>
              </a:rPr>
              <a:t>reference</a:t>
            </a:r>
            <a:r>
              <a:rPr sz="2400" b="1" spc="-30" dirty="0">
                <a:solidFill>
                  <a:srgbClr val="800000"/>
                </a:solidFill>
                <a:latin typeface="Arial"/>
                <a:cs typeface="Arial"/>
              </a:rPr>
              <a:t> </a:t>
            </a:r>
            <a:r>
              <a:rPr sz="2400" b="1" dirty="0">
                <a:solidFill>
                  <a:srgbClr val="800000"/>
                </a:solidFill>
                <a:latin typeface="Arial"/>
                <a:cs typeface="Arial"/>
              </a:rPr>
              <a:t>strings</a:t>
            </a:r>
            <a:endParaRPr sz="2400" dirty="0">
              <a:latin typeface="Arial"/>
              <a:cs typeface="Arial"/>
            </a:endParaRPr>
          </a:p>
          <a:p>
            <a:pPr marL="850900">
              <a:lnSpc>
                <a:spcPct val="100000"/>
              </a:lnSpc>
              <a:spcBef>
                <a:spcPts val="285"/>
              </a:spcBef>
            </a:pPr>
            <a:r>
              <a:rPr sz="2800" b="1" spc="-5" dirty="0">
                <a:solidFill>
                  <a:srgbClr val="006666"/>
                </a:solidFill>
                <a:latin typeface="Arial"/>
                <a:cs typeface="Arial"/>
              </a:rPr>
              <a:t>2, 3, 2, 1, 5, 2, 4, 5, 3, 2, 5,</a:t>
            </a:r>
            <a:r>
              <a:rPr sz="2800" b="1" spc="25" dirty="0">
                <a:solidFill>
                  <a:srgbClr val="006666"/>
                </a:solidFill>
                <a:latin typeface="Arial"/>
                <a:cs typeface="Arial"/>
              </a:rPr>
              <a:t> </a:t>
            </a:r>
            <a:r>
              <a:rPr sz="2800" b="1" spc="-5" dirty="0">
                <a:solidFill>
                  <a:srgbClr val="006666"/>
                </a:solidFill>
                <a:latin typeface="Arial"/>
                <a:cs typeface="Arial"/>
              </a:rPr>
              <a:t>2</a:t>
            </a:r>
            <a:endParaRPr sz="2800" dirty="0">
              <a:latin typeface="Arial"/>
              <a:cs typeface="Arial"/>
            </a:endParaRPr>
          </a:p>
          <a:p>
            <a:pPr marL="127000">
              <a:lnSpc>
                <a:spcPct val="100000"/>
              </a:lnSpc>
              <a:spcBef>
                <a:spcPts val="615"/>
              </a:spcBef>
            </a:pPr>
            <a:r>
              <a:rPr sz="2500" b="1" spc="-5" dirty="0">
                <a:solidFill>
                  <a:srgbClr val="006666"/>
                </a:solidFill>
                <a:latin typeface="Arial"/>
                <a:cs typeface="Arial"/>
              </a:rPr>
              <a:t>7, 0, 1, 2, 0, 3, 0, 4, 2, 3, 0, 3, 2, 1, 2, 0, 1, 7, 0,</a:t>
            </a:r>
            <a:r>
              <a:rPr sz="2500" b="1" spc="204" dirty="0">
                <a:solidFill>
                  <a:srgbClr val="006666"/>
                </a:solidFill>
                <a:latin typeface="Arial"/>
                <a:cs typeface="Arial"/>
              </a:rPr>
              <a:t> </a:t>
            </a:r>
            <a:r>
              <a:rPr sz="2500" b="1" spc="-5" dirty="0">
                <a:solidFill>
                  <a:srgbClr val="006666"/>
                </a:solidFill>
                <a:latin typeface="Arial"/>
                <a:cs typeface="Arial"/>
              </a:rPr>
              <a:t>1</a:t>
            </a:r>
            <a:endParaRPr sz="2500" dirty="0">
              <a:latin typeface="Arial"/>
              <a:cs typeface="Arial"/>
            </a:endParaRPr>
          </a:p>
          <a:p>
            <a:pPr>
              <a:lnSpc>
                <a:spcPct val="100000"/>
              </a:lnSpc>
              <a:spcBef>
                <a:spcPts val="20"/>
              </a:spcBef>
            </a:pPr>
            <a:endParaRPr sz="3450" dirty="0">
              <a:latin typeface="Arial"/>
              <a:cs typeface="Arial"/>
            </a:endParaRPr>
          </a:p>
          <a:p>
            <a:pPr marL="12700">
              <a:lnSpc>
                <a:spcPct val="100000"/>
              </a:lnSpc>
              <a:spcBef>
                <a:spcPts val="5"/>
              </a:spcBef>
            </a:pPr>
            <a:r>
              <a:rPr sz="2400" b="1" spc="-5" dirty="0">
                <a:solidFill>
                  <a:srgbClr val="006666"/>
                </a:solidFill>
                <a:latin typeface="Arial"/>
                <a:cs typeface="Arial"/>
              </a:rPr>
              <a:t>Careful: such sequences are </a:t>
            </a:r>
            <a:r>
              <a:rPr sz="2400" b="1" dirty="0">
                <a:solidFill>
                  <a:srgbClr val="006666"/>
                </a:solidFill>
                <a:latin typeface="Arial"/>
                <a:cs typeface="Arial"/>
              </a:rPr>
              <a:t>not</a:t>
            </a:r>
            <a:r>
              <a:rPr sz="2400" b="1" spc="40" dirty="0">
                <a:solidFill>
                  <a:srgbClr val="006666"/>
                </a:solidFill>
                <a:latin typeface="Arial"/>
                <a:cs typeface="Arial"/>
              </a:rPr>
              <a:t> </a:t>
            </a:r>
            <a:r>
              <a:rPr sz="2400" b="1" spc="-5" dirty="0">
                <a:solidFill>
                  <a:srgbClr val="006666"/>
                </a:solidFill>
                <a:latin typeface="Arial"/>
                <a:cs typeface="Arial"/>
              </a:rPr>
              <a:t>random.</a:t>
            </a:r>
            <a:endParaRPr sz="2400" dirty="0">
              <a:latin typeface="Arial"/>
              <a:cs typeface="Arial"/>
            </a:endParaRPr>
          </a:p>
          <a:p>
            <a:pPr marL="413384">
              <a:lnSpc>
                <a:spcPct val="100000"/>
              </a:lnSpc>
              <a:spcBef>
                <a:spcPts val="259"/>
              </a:spcBef>
            </a:pPr>
            <a:r>
              <a:rPr sz="2200" spc="-5" dirty="0">
                <a:solidFill>
                  <a:srgbClr val="006666"/>
                </a:solidFill>
                <a:latin typeface="Arial"/>
                <a:cs typeface="Arial"/>
              </a:rPr>
              <a:t>Remember the locality of</a:t>
            </a:r>
            <a:r>
              <a:rPr sz="2200" spc="70" dirty="0">
                <a:solidFill>
                  <a:srgbClr val="006666"/>
                </a:solidFill>
                <a:latin typeface="Arial"/>
                <a:cs typeface="Arial"/>
              </a:rPr>
              <a:t> </a:t>
            </a:r>
            <a:r>
              <a:rPr sz="2200" spc="-5" dirty="0">
                <a:solidFill>
                  <a:srgbClr val="006666"/>
                </a:solidFill>
                <a:latin typeface="Arial"/>
                <a:cs typeface="Arial"/>
              </a:rPr>
              <a:t>reference</a:t>
            </a:r>
            <a:endParaRPr sz="2200" dirty="0">
              <a:latin typeface="Arial"/>
              <a:cs typeface="Arial"/>
            </a:endParaRPr>
          </a:p>
          <a:p>
            <a:pPr>
              <a:lnSpc>
                <a:spcPct val="100000"/>
              </a:lnSpc>
              <a:spcBef>
                <a:spcPts val="30"/>
              </a:spcBef>
            </a:pPr>
            <a:endParaRPr sz="3000" dirty="0">
              <a:latin typeface="Arial"/>
              <a:cs typeface="Arial"/>
            </a:endParaRPr>
          </a:p>
          <a:p>
            <a:pPr marL="12700" marR="39370">
              <a:lnSpc>
                <a:spcPct val="90000"/>
              </a:lnSpc>
              <a:spcBef>
                <a:spcPts val="5"/>
              </a:spcBef>
            </a:pPr>
            <a:r>
              <a:rPr sz="2400" b="1" spc="-5" dirty="0">
                <a:solidFill>
                  <a:srgbClr val="006666"/>
                </a:solidFill>
                <a:latin typeface="Arial"/>
                <a:cs typeface="Arial"/>
              </a:rPr>
              <a:t>The </a:t>
            </a:r>
            <a:r>
              <a:rPr sz="2400" b="1" dirty="0">
                <a:solidFill>
                  <a:srgbClr val="006666"/>
                </a:solidFill>
                <a:latin typeface="Arial"/>
                <a:cs typeface="Arial"/>
              </a:rPr>
              <a:t>evaluation </a:t>
            </a:r>
            <a:r>
              <a:rPr sz="2400" b="1" spc="5" dirty="0">
                <a:solidFill>
                  <a:srgbClr val="006666"/>
                </a:solidFill>
                <a:latin typeface="Arial"/>
                <a:cs typeface="Arial"/>
              </a:rPr>
              <a:t>will </a:t>
            </a:r>
            <a:r>
              <a:rPr sz="2400" b="1" dirty="0">
                <a:solidFill>
                  <a:srgbClr val="006666"/>
                </a:solidFill>
                <a:latin typeface="Arial"/>
                <a:cs typeface="Arial"/>
              </a:rPr>
              <a:t>be made on the </a:t>
            </a:r>
            <a:r>
              <a:rPr sz="2400" b="1" spc="-5" dirty="0">
                <a:solidFill>
                  <a:srgbClr val="006666"/>
                </a:solidFill>
                <a:latin typeface="Arial"/>
                <a:cs typeface="Arial"/>
              </a:rPr>
              <a:t>basis </a:t>
            </a:r>
            <a:r>
              <a:rPr sz="2400" b="1" dirty="0">
                <a:solidFill>
                  <a:srgbClr val="006666"/>
                </a:solidFill>
                <a:latin typeface="Arial"/>
                <a:cs typeface="Arial"/>
              </a:rPr>
              <a:t>of this  </a:t>
            </a:r>
            <a:r>
              <a:rPr sz="2400" b="1" spc="-5" dirty="0">
                <a:solidFill>
                  <a:srgbClr val="006666"/>
                </a:solidFill>
                <a:latin typeface="Arial"/>
                <a:cs typeface="Arial"/>
              </a:rPr>
              <a:t>example, obviously </a:t>
            </a:r>
            <a:r>
              <a:rPr sz="2400" b="1" dirty="0">
                <a:solidFill>
                  <a:srgbClr val="006666"/>
                </a:solidFill>
                <a:latin typeface="Arial"/>
                <a:cs typeface="Arial"/>
              </a:rPr>
              <a:t>not sufficient to draw</a:t>
            </a:r>
            <a:r>
              <a:rPr sz="2400" b="1" spc="-65" dirty="0">
                <a:solidFill>
                  <a:srgbClr val="006666"/>
                </a:solidFill>
                <a:latin typeface="Arial"/>
                <a:cs typeface="Arial"/>
              </a:rPr>
              <a:t> </a:t>
            </a:r>
            <a:r>
              <a:rPr sz="2400" b="1" spc="-5" dirty="0">
                <a:solidFill>
                  <a:srgbClr val="006666"/>
                </a:solidFill>
                <a:latin typeface="Arial"/>
                <a:cs typeface="Arial"/>
              </a:rPr>
              <a:t>general  conclusions.</a:t>
            </a:r>
            <a:endParaRPr sz="2400" dirty="0">
              <a:latin typeface="Arial"/>
              <a:cs typeface="Arial"/>
            </a:endParaRPr>
          </a:p>
        </p:txBody>
      </p:sp>
      <p:sp>
        <p:nvSpPr>
          <p:cNvPr id="10" name="object 10"/>
          <p:cNvSpPr/>
          <p:nvPr/>
        </p:nvSpPr>
        <p:spPr>
          <a:xfrm>
            <a:off x="1006754" y="4707077"/>
            <a:ext cx="198119" cy="2029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3</a:t>
            </a:r>
            <a:endParaRPr sz="1400">
              <a:latin typeface="Arial"/>
              <a:cs typeface="Arial"/>
            </a:endParaRPr>
          </a:p>
        </p:txBody>
      </p:sp>
      <p:sp>
        <p:nvSpPr>
          <p:cNvPr id="5" name="object 5"/>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dirty="0"/>
              <a:t>Virtual</a:t>
            </a:r>
            <a:r>
              <a:rPr spc="-80" dirty="0"/>
              <a:t> </a:t>
            </a:r>
            <a:r>
              <a:rPr dirty="0"/>
              <a:t>memory</a:t>
            </a:r>
          </a:p>
        </p:txBody>
      </p:sp>
      <p:sp>
        <p:nvSpPr>
          <p:cNvPr id="6" name="object 6"/>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6754" y="3033725"/>
            <a:ext cx="228600" cy="23804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3546094"/>
            <a:ext cx="228600" cy="237743"/>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336928" y="1233703"/>
            <a:ext cx="4928235" cy="2586990"/>
          </a:xfrm>
          <a:prstGeom prst="rect">
            <a:avLst/>
          </a:prstGeom>
        </p:spPr>
        <p:txBody>
          <a:bodyPr vert="horz" wrap="square" lIns="0" tIns="12700" rIns="0" bIns="0" rtlCol="0">
            <a:spAutoFit/>
          </a:bodyPr>
          <a:lstStyle/>
          <a:p>
            <a:pPr marL="12700" marR="5080">
              <a:lnSpc>
                <a:spcPct val="120000"/>
              </a:lnSpc>
              <a:spcBef>
                <a:spcPts val="100"/>
              </a:spcBef>
            </a:pPr>
            <a:r>
              <a:rPr sz="2800" b="1" spc="-5" dirty="0">
                <a:solidFill>
                  <a:srgbClr val="006666"/>
                </a:solidFill>
                <a:latin typeface="Arial"/>
                <a:cs typeface="Arial"/>
              </a:rPr>
              <a:t>Demand paging  Performance issues  Replacing pages: algorithms  Allocation of memory frames  Working</a:t>
            </a:r>
            <a:r>
              <a:rPr sz="2800" b="1" spc="5" dirty="0">
                <a:solidFill>
                  <a:srgbClr val="006666"/>
                </a:solidFill>
                <a:latin typeface="Arial"/>
                <a:cs typeface="Arial"/>
              </a:rPr>
              <a:t> </a:t>
            </a:r>
            <a:r>
              <a:rPr sz="2800" b="1" dirty="0">
                <a:solidFill>
                  <a:srgbClr val="006666"/>
                </a:solidFill>
                <a:latin typeface="Arial"/>
                <a:cs typeface="Arial"/>
              </a:rPr>
              <a:t>set</a:t>
            </a:r>
            <a:endParaRPr sz="2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0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78228" y="1921129"/>
            <a:ext cx="271272" cy="28041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578228" y="2741041"/>
            <a:ext cx="243840" cy="252984"/>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1451228" y="1137944"/>
            <a:ext cx="7329805" cy="2480945"/>
          </a:xfrm>
          <a:prstGeom prst="rect">
            <a:avLst/>
          </a:prstGeom>
        </p:spPr>
        <p:txBody>
          <a:bodyPr vert="horz" wrap="square" lIns="0" tIns="196215" rIns="0" bIns="0" rtlCol="0">
            <a:spAutoFit/>
          </a:bodyPr>
          <a:lstStyle/>
          <a:p>
            <a:pPr marL="12700">
              <a:lnSpc>
                <a:spcPct val="100000"/>
              </a:lnSpc>
              <a:spcBef>
                <a:spcPts val="1545"/>
              </a:spcBef>
            </a:pPr>
            <a:r>
              <a:rPr sz="2400" b="1" dirty="0">
                <a:solidFill>
                  <a:srgbClr val="006666"/>
                </a:solidFill>
                <a:latin typeface="Arial"/>
                <a:cs typeface="Arial"/>
              </a:rPr>
              <a:t>Good</a:t>
            </a:r>
            <a:r>
              <a:rPr sz="2400" b="1" spc="-30" dirty="0">
                <a:solidFill>
                  <a:srgbClr val="006666"/>
                </a:solidFill>
                <a:latin typeface="Arial"/>
                <a:cs typeface="Arial"/>
              </a:rPr>
              <a:t> </a:t>
            </a:r>
            <a:r>
              <a:rPr sz="2400" b="1" dirty="0">
                <a:solidFill>
                  <a:srgbClr val="006666"/>
                </a:solidFill>
                <a:latin typeface="Arial"/>
                <a:cs typeface="Arial"/>
              </a:rPr>
              <a:t>news:</a:t>
            </a:r>
            <a:endParaRPr sz="2400">
              <a:latin typeface="Arial"/>
              <a:cs typeface="Arial"/>
            </a:endParaRPr>
          </a:p>
          <a:p>
            <a:pPr marL="413384" marR="175895">
              <a:lnSpc>
                <a:spcPct val="100000"/>
              </a:lnSpc>
              <a:spcBef>
                <a:spcPts val="1315"/>
              </a:spcBef>
            </a:pPr>
            <a:r>
              <a:rPr sz="2200" spc="-5" dirty="0">
                <a:solidFill>
                  <a:srgbClr val="006666"/>
                </a:solidFill>
                <a:latin typeface="Arial"/>
                <a:cs typeface="Arial"/>
              </a:rPr>
              <a:t>There is an optimal algorithm that produces the fewest  number of page</a:t>
            </a:r>
            <a:r>
              <a:rPr sz="2200" spc="35" dirty="0">
                <a:solidFill>
                  <a:srgbClr val="006666"/>
                </a:solidFill>
                <a:latin typeface="Arial"/>
                <a:cs typeface="Arial"/>
              </a:rPr>
              <a:t> </a:t>
            </a:r>
            <a:r>
              <a:rPr sz="2200" spc="-5" dirty="0">
                <a:solidFill>
                  <a:srgbClr val="006666"/>
                </a:solidFill>
                <a:latin typeface="Arial"/>
                <a:cs typeface="Arial"/>
              </a:rPr>
              <a:t>faults</a:t>
            </a:r>
            <a:endParaRPr sz="2200">
              <a:latin typeface="Arial"/>
              <a:cs typeface="Arial"/>
            </a:endParaRPr>
          </a:p>
          <a:p>
            <a:pPr marL="413384" marR="5080">
              <a:lnSpc>
                <a:spcPct val="100000"/>
              </a:lnSpc>
              <a:spcBef>
                <a:spcPts val="1210"/>
              </a:spcBef>
            </a:pPr>
            <a:r>
              <a:rPr sz="2000" b="1" dirty="0">
                <a:solidFill>
                  <a:srgbClr val="006666"/>
                </a:solidFill>
                <a:latin typeface="Arial"/>
                <a:cs typeface="Arial"/>
              </a:rPr>
              <a:t>The </a:t>
            </a:r>
            <a:r>
              <a:rPr sz="2000" b="1" dirty="0">
                <a:solidFill>
                  <a:srgbClr val="FF9966"/>
                </a:solidFill>
                <a:latin typeface="Arial"/>
                <a:cs typeface="Arial"/>
              </a:rPr>
              <a:t>optimal algorithm (OPT) </a:t>
            </a:r>
            <a:r>
              <a:rPr sz="2000" b="1" dirty="0">
                <a:solidFill>
                  <a:srgbClr val="006666"/>
                </a:solidFill>
                <a:latin typeface="Arial"/>
                <a:cs typeface="Arial"/>
              </a:rPr>
              <a:t>selects for replacement the  the page that will be referenced </a:t>
            </a:r>
            <a:r>
              <a:rPr sz="2000" b="1" dirty="0">
                <a:solidFill>
                  <a:srgbClr val="993300"/>
                </a:solidFill>
                <a:latin typeface="Arial"/>
                <a:cs typeface="Arial"/>
              </a:rPr>
              <a:t>the latest </a:t>
            </a:r>
            <a:r>
              <a:rPr sz="2000" b="1" dirty="0">
                <a:solidFill>
                  <a:srgbClr val="006666"/>
                </a:solidFill>
                <a:latin typeface="Arial"/>
                <a:cs typeface="Arial"/>
              </a:rPr>
              <a:t>(i.e. </a:t>
            </a:r>
            <a:r>
              <a:rPr sz="2000" dirty="0">
                <a:solidFill>
                  <a:srgbClr val="006666"/>
                </a:solidFill>
                <a:latin typeface="Arial"/>
                <a:cs typeface="Arial"/>
              </a:rPr>
              <a:t>the page</a:t>
            </a:r>
            <a:r>
              <a:rPr sz="2000" spc="-260" dirty="0">
                <a:solidFill>
                  <a:srgbClr val="006666"/>
                </a:solidFill>
                <a:latin typeface="Arial"/>
                <a:cs typeface="Arial"/>
              </a:rPr>
              <a:t> </a:t>
            </a:r>
            <a:r>
              <a:rPr sz="2000" dirty="0">
                <a:solidFill>
                  <a:srgbClr val="006666"/>
                </a:solidFill>
                <a:latin typeface="Arial"/>
                <a:cs typeface="Arial"/>
              </a:rPr>
              <a:t>for  which the </a:t>
            </a:r>
            <a:r>
              <a:rPr sz="2000" spc="-5" dirty="0">
                <a:solidFill>
                  <a:srgbClr val="006666"/>
                </a:solidFill>
                <a:latin typeface="Arial"/>
                <a:cs typeface="Arial"/>
              </a:rPr>
              <a:t>time </a:t>
            </a:r>
            <a:r>
              <a:rPr sz="2000" dirty="0">
                <a:solidFill>
                  <a:srgbClr val="006666"/>
                </a:solidFill>
                <a:latin typeface="Arial"/>
                <a:cs typeface="Arial"/>
              </a:rPr>
              <a:t>to the next reference is the</a:t>
            </a:r>
            <a:r>
              <a:rPr sz="2000" spc="-180" dirty="0">
                <a:solidFill>
                  <a:srgbClr val="006666"/>
                </a:solidFill>
                <a:latin typeface="Arial"/>
                <a:cs typeface="Arial"/>
              </a:rPr>
              <a:t> </a:t>
            </a:r>
            <a:r>
              <a:rPr sz="2000" dirty="0">
                <a:solidFill>
                  <a:srgbClr val="006666"/>
                </a:solidFill>
                <a:latin typeface="Arial"/>
                <a:cs typeface="Arial"/>
              </a:rPr>
              <a:t>longest)</a:t>
            </a:r>
            <a:endParaRPr sz="2000">
              <a:latin typeface="Arial"/>
              <a:cs typeface="Arial"/>
            </a:endParaRPr>
          </a:p>
        </p:txBody>
      </p:sp>
      <p:sp>
        <p:nvSpPr>
          <p:cNvPr id="7" name="object 7"/>
          <p:cNvSpPr txBox="1">
            <a:spLocks noGrp="1"/>
          </p:cNvSpPr>
          <p:nvPr>
            <p:ph type="title"/>
          </p:nvPr>
        </p:nvSpPr>
        <p:spPr>
          <a:xfrm>
            <a:off x="678891" y="313181"/>
            <a:ext cx="3664509" cy="635000"/>
          </a:xfrm>
          <a:prstGeom prst="rect">
            <a:avLst/>
          </a:prstGeom>
        </p:spPr>
        <p:txBody>
          <a:bodyPr vert="horz" wrap="square" lIns="0" tIns="12065" rIns="0" bIns="0" rtlCol="0">
            <a:spAutoFit/>
          </a:bodyPr>
          <a:lstStyle/>
          <a:p>
            <a:pPr marL="12700">
              <a:lnSpc>
                <a:spcPct val="100000"/>
              </a:lnSpc>
              <a:spcBef>
                <a:spcPts val="95"/>
              </a:spcBef>
            </a:pPr>
            <a:r>
              <a:rPr sz="4000" b="0" spc="-10" dirty="0">
                <a:solidFill>
                  <a:srgbClr val="003366"/>
                </a:solidFill>
                <a:latin typeface="Liberation Sans Narrow"/>
                <a:cs typeface="Liberation Sans Narrow"/>
              </a:rPr>
              <a:t>OPT</a:t>
            </a:r>
            <a:r>
              <a:rPr sz="4000" b="0" spc="-290" dirty="0">
                <a:solidFill>
                  <a:srgbClr val="003366"/>
                </a:solidFill>
                <a:latin typeface="Liberation Sans Narrow"/>
                <a:cs typeface="Liberation Sans Narrow"/>
              </a:rPr>
              <a:t> </a:t>
            </a:r>
            <a:r>
              <a:rPr sz="4000" b="0" spc="-5" dirty="0">
                <a:solidFill>
                  <a:srgbClr val="003366"/>
                </a:solidFill>
                <a:latin typeface="Liberation Sans Narrow"/>
                <a:cs typeface="Liberation Sans Narrow"/>
              </a:rPr>
              <a:t>Algorithm</a:t>
            </a:r>
            <a:endParaRPr sz="4000" dirty="0">
              <a:latin typeface="Liberation Sans Narrow"/>
              <a:cs typeface="Liberation Sans Narrow"/>
            </a:endParaRPr>
          </a:p>
        </p:txBody>
      </p:sp>
      <p:grpSp>
        <p:nvGrpSpPr>
          <p:cNvPr id="8" name="object 8"/>
          <p:cNvGrpSpPr/>
          <p:nvPr/>
        </p:nvGrpSpPr>
        <p:grpSpPr>
          <a:xfrm>
            <a:off x="794004" y="4077970"/>
            <a:ext cx="7807959" cy="2180590"/>
            <a:chOff x="794004" y="4077970"/>
            <a:chExt cx="7807959" cy="2180590"/>
          </a:xfrm>
        </p:grpSpPr>
        <p:sp>
          <p:nvSpPr>
            <p:cNvPr id="9" name="object 9"/>
            <p:cNvSpPr/>
            <p:nvPr/>
          </p:nvSpPr>
          <p:spPr>
            <a:xfrm>
              <a:off x="832104" y="4116324"/>
              <a:ext cx="7731252" cy="210464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94004" y="4077969"/>
              <a:ext cx="7807959" cy="2180590"/>
            </a:xfrm>
            <a:custGeom>
              <a:avLst/>
              <a:gdLst/>
              <a:ahLst/>
              <a:cxnLst/>
              <a:rect l="l" t="t" r="r" b="b"/>
              <a:pathLst>
                <a:path w="7807959" h="2180590">
                  <a:moveTo>
                    <a:pt x="7782052" y="38354"/>
                  </a:moveTo>
                  <a:lnTo>
                    <a:pt x="7769352" y="38354"/>
                  </a:lnTo>
                  <a:lnTo>
                    <a:pt x="7769352" y="2142490"/>
                  </a:lnTo>
                  <a:lnTo>
                    <a:pt x="38087" y="2142490"/>
                  </a:lnTo>
                  <a:lnTo>
                    <a:pt x="38087" y="38112"/>
                  </a:lnTo>
                  <a:lnTo>
                    <a:pt x="25387" y="38112"/>
                  </a:lnTo>
                  <a:lnTo>
                    <a:pt x="25387" y="2142490"/>
                  </a:lnTo>
                  <a:lnTo>
                    <a:pt x="25387" y="2155190"/>
                  </a:lnTo>
                  <a:lnTo>
                    <a:pt x="7782052" y="2155190"/>
                  </a:lnTo>
                  <a:lnTo>
                    <a:pt x="7782052" y="2142998"/>
                  </a:lnTo>
                  <a:lnTo>
                    <a:pt x="7782052" y="2142490"/>
                  </a:lnTo>
                  <a:lnTo>
                    <a:pt x="7782052" y="38354"/>
                  </a:lnTo>
                  <a:close/>
                </a:path>
                <a:path w="7807959" h="2180590">
                  <a:moveTo>
                    <a:pt x="7782052" y="25400"/>
                  </a:moveTo>
                  <a:lnTo>
                    <a:pt x="25387" y="25400"/>
                  </a:lnTo>
                  <a:lnTo>
                    <a:pt x="25387" y="38100"/>
                  </a:lnTo>
                  <a:lnTo>
                    <a:pt x="7782052" y="38100"/>
                  </a:lnTo>
                  <a:lnTo>
                    <a:pt x="7782052" y="25400"/>
                  </a:lnTo>
                  <a:close/>
                </a:path>
                <a:path w="7807959" h="2180590">
                  <a:moveTo>
                    <a:pt x="7807452" y="12954"/>
                  </a:moveTo>
                  <a:lnTo>
                    <a:pt x="7794752" y="12954"/>
                  </a:lnTo>
                  <a:lnTo>
                    <a:pt x="7794752" y="2167890"/>
                  </a:lnTo>
                  <a:lnTo>
                    <a:pt x="12700" y="2167890"/>
                  </a:lnTo>
                  <a:lnTo>
                    <a:pt x="12700" y="12712"/>
                  </a:lnTo>
                  <a:lnTo>
                    <a:pt x="0" y="12712"/>
                  </a:lnTo>
                  <a:lnTo>
                    <a:pt x="0" y="2167890"/>
                  </a:lnTo>
                  <a:lnTo>
                    <a:pt x="0" y="2180590"/>
                  </a:lnTo>
                  <a:lnTo>
                    <a:pt x="7807452" y="2180590"/>
                  </a:lnTo>
                  <a:lnTo>
                    <a:pt x="7807452" y="2168398"/>
                  </a:lnTo>
                  <a:lnTo>
                    <a:pt x="7807452" y="2167890"/>
                  </a:lnTo>
                  <a:lnTo>
                    <a:pt x="7807452" y="12954"/>
                  </a:lnTo>
                  <a:close/>
                </a:path>
                <a:path w="7807959" h="2180590">
                  <a:moveTo>
                    <a:pt x="7807452" y="0"/>
                  </a:moveTo>
                  <a:lnTo>
                    <a:pt x="0" y="0"/>
                  </a:lnTo>
                  <a:lnTo>
                    <a:pt x="0" y="12700"/>
                  </a:lnTo>
                  <a:lnTo>
                    <a:pt x="7807452" y="12700"/>
                  </a:lnTo>
                  <a:lnTo>
                    <a:pt x="7807452" y="0"/>
                  </a:lnTo>
                  <a:close/>
                </a:path>
              </a:pathLst>
            </a:custGeom>
            <a:solidFill>
              <a:srgbClr val="CC6600"/>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054" y="1441703"/>
            <a:ext cx="228600" cy="2377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78228" y="1965655"/>
            <a:ext cx="320040" cy="33101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78228" y="2956814"/>
            <a:ext cx="320040" cy="3307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35429" y="3961510"/>
            <a:ext cx="256031" cy="26365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035429" y="4510151"/>
            <a:ext cx="256031" cy="26365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035429" y="5058486"/>
            <a:ext cx="256031" cy="26395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035429" y="5607710"/>
            <a:ext cx="256031" cy="263652"/>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451228" y="1051552"/>
            <a:ext cx="6934834" cy="4843780"/>
          </a:xfrm>
          <a:prstGeom prst="rect">
            <a:avLst/>
          </a:prstGeom>
        </p:spPr>
        <p:txBody>
          <a:bodyPr vert="horz" wrap="square" lIns="0" tIns="224790" rIns="0" bIns="0" rtlCol="0">
            <a:spAutoFit/>
          </a:bodyPr>
          <a:lstStyle/>
          <a:p>
            <a:pPr marL="12700">
              <a:lnSpc>
                <a:spcPct val="100000"/>
              </a:lnSpc>
              <a:spcBef>
                <a:spcPts val="1770"/>
              </a:spcBef>
            </a:pPr>
            <a:r>
              <a:rPr sz="2800" b="1" spc="-5" dirty="0">
                <a:solidFill>
                  <a:srgbClr val="006666"/>
                </a:solidFill>
                <a:latin typeface="Arial"/>
                <a:cs typeface="Arial"/>
              </a:rPr>
              <a:t>Bad</a:t>
            </a:r>
            <a:r>
              <a:rPr sz="2800" b="1" spc="5" dirty="0">
                <a:solidFill>
                  <a:srgbClr val="006666"/>
                </a:solidFill>
                <a:latin typeface="Arial"/>
                <a:cs typeface="Arial"/>
              </a:rPr>
              <a:t> </a:t>
            </a:r>
            <a:r>
              <a:rPr sz="2800" b="1" spc="-5" dirty="0">
                <a:solidFill>
                  <a:srgbClr val="006666"/>
                </a:solidFill>
                <a:latin typeface="Arial"/>
                <a:cs typeface="Arial"/>
              </a:rPr>
              <a:t>news:</a:t>
            </a:r>
            <a:endParaRPr sz="2800">
              <a:latin typeface="Arial"/>
              <a:cs typeface="Arial"/>
            </a:endParaRPr>
          </a:p>
          <a:p>
            <a:pPr marL="413384" marR="248285">
              <a:lnSpc>
                <a:spcPct val="100000"/>
              </a:lnSpc>
              <a:spcBef>
                <a:spcPts val="1570"/>
              </a:spcBef>
            </a:pPr>
            <a:r>
              <a:rPr sz="2600" dirty="0">
                <a:solidFill>
                  <a:srgbClr val="006666"/>
                </a:solidFill>
                <a:latin typeface="Arial"/>
                <a:cs typeface="Arial"/>
              </a:rPr>
              <a:t>impossible to implement (need to know</a:t>
            </a:r>
            <a:r>
              <a:rPr sz="2600" spc="-70" dirty="0">
                <a:solidFill>
                  <a:srgbClr val="006666"/>
                </a:solidFill>
                <a:latin typeface="Arial"/>
                <a:cs typeface="Arial"/>
              </a:rPr>
              <a:t> </a:t>
            </a:r>
            <a:r>
              <a:rPr sz="2600" dirty="0">
                <a:solidFill>
                  <a:srgbClr val="006666"/>
                </a:solidFill>
                <a:latin typeface="Arial"/>
                <a:cs typeface="Arial"/>
              </a:rPr>
              <a:t>the  future)</a:t>
            </a:r>
            <a:endParaRPr sz="2600">
              <a:latin typeface="Arial"/>
              <a:cs typeface="Arial"/>
            </a:endParaRPr>
          </a:p>
          <a:p>
            <a:pPr marL="413384" marR="5080">
              <a:lnSpc>
                <a:spcPct val="100000"/>
              </a:lnSpc>
              <a:spcBef>
                <a:spcPts val="1560"/>
              </a:spcBef>
            </a:pPr>
            <a:r>
              <a:rPr sz="2600" dirty="0">
                <a:solidFill>
                  <a:srgbClr val="006666"/>
                </a:solidFill>
                <a:latin typeface="Arial"/>
                <a:cs typeface="Arial"/>
              </a:rPr>
              <a:t>Still useful: serves as a standard to</a:t>
            </a:r>
            <a:r>
              <a:rPr sz="2600" spc="-40" dirty="0">
                <a:solidFill>
                  <a:srgbClr val="006666"/>
                </a:solidFill>
                <a:latin typeface="Arial"/>
                <a:cs typeface="Arial"/>
              </a:rPr>
              <a:t> </a:t>
            </a:r>
            <a:r>
              <a:rPr sz="2600" dirty="0">
                <a:solidFill>
                  <a:srgbClr val="006666"/>
                </a:solidFill>
                <a:latin typeface="Arial"/>
                <a:cs typeface="Arial"/>
              </a:rPr>
              <a:t>compare  with </a:t>
            </a:r>
            <a:r>
              <a:rPr sz="2600" spc="-5" dirty="0">
                <a:solidFill>
                  <a:srgbClr val="006666"/>
                </a:solidFill>
                <a:latin typeface="Arial"/>
                <a:cs typeface="Arial"/>
              </a:rPr>
              <a:t>the </a:t>
            </a:r>
            <a:r>
              <a:rPr sz="2600" dirty="0">
                <a:solidFill>
                  <a:srgbClr val="006666"/>
                </a:solidFill>
                <a:latin typeface="Arial"/>
                <a:cs typeface="Arial"/>
              </a:rPr>
              <a:t>other algorithms we shall</a:t>
            </a:r>
            <a:r>
              <a:rPr sz="2600" spc="-35" dirty="0">
                <a:solidFill>
                  <a:srgbClr val="006666"/>
                </a:solidFill>
                <a:latin typeface="Arial"/>
                <a:cs typeface="Arial"/>
              </a:rPr>
              <a:t> </a:t>
            </a:r>
            <a:r>
              <a:rPr sz="2600" dirty="0">
                <a:solidFill>
                  <a:srgbClr val="006666"/>
                </a:solidFill>
                <a:latin typeface="Arial"/>
                <a:cs typeface="Arial"/>
              </a:rPr>
              <a:t>study:</a:t>
            </a:r>
            <a:endParaRPr sz="2600">
              <a:latin typeface="Arial"/>
              <a:cs typeface="Arial"/>
            </a:endParaRPr>
          </a:p>
          <a:p>
            <a:pPr marL="812800" marR="2573020">
              <a:lnSpc>
                <a:spcPct val="150000"/>
              </a:lnSpc>
              <a:spcBef>
                <a:spcPts val="10"/>
              </a:spcBef>
            </a:pPr>
            <a:r>
              <a:rPr sz="2400" spc="-5" dirty="0">
                <a:solidFill>
                  <a:srgbClr val="006666"/>
                </a:solidFill>
                <a:latin typeface="Arial"/>
                <a:cs typeface="Arial"/>
              </a:rPr>
              <a:t>Least recently used (LRU)  First-in, </a:t>
            </a:r>
            <a:r>
              <a:rPr sz="2400" dirty="0">
                <a:solidFill>
                  <a:srgbClr val="006666"/>
                </a:solidFill>
                <a:latin typeface="Arial"/>
                <a:cs typeface="Arial"/>
              </a:rPr>
              <a:t>first-out (FIFO)  </a:t>
            </a:r>
            <a:r>
              <a:rPr sz="2400" spc="-5" dirty="0">
                <a:solidFill>
                  <a:srgbClr val="006666"/>
                </a:solidFill>
                <a:latin typeface="Arial"/>
                <a:cs typeface="Arial"/>
              </a:rPr>
              <a:t>Second Chance </a:t>
            </a:r>
            <a:r>
              <a:rPr sz="2400" dirty="0">
                <a:solidFill>
                  <a:srgbClr val="006666"/>
                </a:solidFill>
                <a:latin typeface="Arial"/>
                <a:cs typeface="Arial"/>
              </a:rPr>
              <a:t>or </a:t>
            </a:r>
            <a:r>
              <a:rPr sz="2400" spc="-5" dirty="0">
                <a:solidFill>
                  <a:srgbClr val="006666"/>
                </a:solidFill>
                <a:latin typeface="Arial"/>
                <a:cs typeface="Arial"/>
              </a:rPr>
              <a:t>Clock  Counting</a:t>
            </a:r>
            <a:r>
              <a:rPr sz="2400" spc="15" dirty="0">
                <a:solidFill>
                  <a:srgbClr val="006666"/>
                </a:solidFill>
                <a:latin typeface="Arial"/>
                <a:cs typeface="Arial"/>
              </a:rPr>
              <a:t> </a:t>
            </a:r>
            <a:r>
              <a:rPr sz="2400" spc="-5" dirty="0">
                <a:solidFill>
                  <a:srgbClr val="006666"/>
                </a:solidFill>
                <a:latin typeface="Arial"/>
                <a:cs typeface="Arial"/>
              </a:rPr>
              <a:t>algorithms</a:t>
            </a:r>
            <a:endParaRPr sz="2400">
              <a:latin typeface="Arial"/>
              <a:cs typeface="Arial"/>
            </a:endParaRPr>
          </a:p>
        </p:txBody>
      </p:sp>
      <p:sp>
        <p:nvSpPr>
          <p:cNvPr id="11" name="object 11"/>
          <p:cNvSpPr txBox="1">
            <a:spLocks noGrp="1"/>
          </p:cNvSpPr>
          <p:nvPr>
            <p:ph type="title"/>
          </p:nvPr>
        </p:nvSpPr>
        <p:spPr>
          <a:xfrm>
            <a:off x="678891" y="313181"/>
            <a:ext cx="3588309" cy="635000"/>
          </a:xfrm>
          <a:prstGeom prst="rect">
            <a:avLst/>
          </a:prstGeom>
        </p:spPr>
        <p:txBody>
          <a:bodyPr vert="horz" wrap="square" lIns="0" tIns="12065" rIns="0" bIns="0" rtlCol="0">
            <a:spAutoFit/>
          </a:bodyPr>
          <a:lstStyle/>
          <a:p>
            <a:pPr marL="12700">
              <a:lnSpc>
                <a:spcPct val="100000"/>
              </a:lnSpc>
              <a:spcBef>
                <a:spcPts val="95"/>
              </a:spcBef>
            </a:pPr>
            <a:r>
              <a:rPr sz="4000" b="0" spc="-10" dirty="0">
                <a:solidFill>
                  <a:srgbClr val="003366"/>
                </a:solidFill>
                <a:latin typeface="Liberation Sans Narrow"/>
                <a:cs typeface="Liberation Sans Narrow"/>
              </a:rPr>
              <a:t>OPT</a:t>
            </a:r>
            <a:r>
              <a:rPr sz="4000" b="0" spc="-290" dirty="0">
                <a:solidFill>
                  <a:srgbClr val="003366"/>
                </a:solidFill>
                <a:latin typeface="Liberation Sans Narrow"/>
                <a:cs typeface="Liberation Sans Narrow"/>
              </a:rPr>
              <a:t> </a:t>
            </a:r>
            <a:r>
              <a:rPr sz="4000" b="0" spc="-5" dirty="0">
                <a:solidFill>
                  <a:srgbClr val="003366"/>
                </a:solidFill>
                <a:latin typeface="Liberation Sans Narrow"/>
                <a:cs typeface="Liberation Sans Narrow"/>
              </a:rPr>
              <a:t>Algorithm</a:t>
            </a:r>
            <a:endParaRPr sz="4000" dirty="0">
              <a:latin typeface="Liberation Sans Narrow"/>
              <a:cs typeface="Liberation Sans Narrow"/>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45160"/>
            <a:ext cx="4720946" cy="574040"/>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LRU</a:t>
            </a:r>
            <a:r>
              <a:rPr sz="3600" spc="-70" dirty="0"/>
              <a:t> </a:t>
            </a:r>
            <a:r>
              <a:rPr sz="3600" spc="-5" dirty="0"/>
              <a:t>Algorithm</a:t>
            </a:r>
            <a:endParaRPr sz="3600" dirty="0"/>
          </a:p>
        </p:txBody>
      </p:sp>
      <p:sp>
        <p:nvSpPr>
          <p:cNvPr id="4" name="object 4"/>
          <p:cNvSpPr/>
          <p:nvPr/>
        </p:nvSpPr>
        <p:spPr>
          <a:xfrm>
            <a:off x="1068628" y="1231391"/>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68628" y="1743455"/>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68628" y="2255215"/>
            <a:ext cx="198119" cy="2029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25777" y="2996438"/>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25777" y="3767963"/>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98777" y="930655"/>
            <a:ext cx="8202423" cy="3155223"/>
          </a:xfrm>
          <a:prstGeom prst="rect">
            <a:avLst/>
          </a:prstGeom>
        </p:spPr>
        <p:txBody>
          <a:bodyPr vert="horz" wrap="square" lIns="0" tIns="12700" rIns="0" bIns="0" rtlCol="0">
            <a:spAutoFit/>
          </a:bodyPr>
          <a:lstStyle/>
          <a:p>
            <a:pPr marL="12700" marR="3379470">
              <a:lnSpc>
                <a:spcPct val="140000"/>
              </a:lnSpc>
              <a:spcBef>
                <a:spcPts val="100"/>
              </a:spcBef>
            </a:pPr>
            <a:r>
              <a:rPr sz="2400" spc="-5" dirty="0">
                <a:solidFill>
                  <a:srgbClr val="CC6600"/>
                </a:solidFill>
                <a:latin typeface="Arial"/>
                <a:cs typeface="Arial"/>
              </a:rPr>
              <a:t>L</a:t>
            </a:r>
            <a:r>
              <a:rPr sz="2400" b="1" spc="-5" dirty="0">
                <a:solidFill>
                  <a:srgbClr val="006666"/>
                </a:solidFill>
                <a:latin typeface="Arial"/>
                <a:cs typeface="Arial"/>
              </a:rPr>
              <a:t>east </a:t>
            </a:r>
            <a:r>
              <a:rPr sz="2400" spc="-5" dirty="0">
                <a:solidFill>
                  <a:srgbClr val="CC6600"/>
                </a:solidFill>
                <a:latin typeface="Arial"/>
                <a:cs typeface="Arial"/>
              </a:rPr>
              <a:t>R</a:t>
            </a:r>
            <a:r>
              <a:rPr sz="2400" b="1" spc="-5" dirty="0">
                <a:solidFill>
                  <a:srgbClr val="006666"/>
                </a:solidFill>
                <a:latin typeface="Arial"/>
                <a:cs typeface="Arial"/>
              </a:rPr>
              <a:t>ecently </a:t>
            </a:r>
            <a:r>
              <a:rPr sz="2400" spc="-10" dirty="0">
                <a:solidFill>
                  <a:srgbClr val="CC6600"/>
                </a:solidFill>
                <a:latin typeface="Arial"/>
                <a:cs typeface="Arial"/>
              </a:rPr>
              <a:t>U</a:t>
            </a:r>
            <a:r>
              <a:rPr sz="2400" b="1" spc="-10" dirty="0">
                <a:solidFill>
                  <a:srgbClr val="006666"/>
                </a:solidFill>
                <a:latin typeface="Arial"/>
                <a:cs typeface="Arial"/>
              </a:rPr>
              <a:t>sed</a:t>
            </a:r>
            <a:r>
              <a:rPr lang="en-CA" sz="2400" b="1" spc="-10" dirty="0">
                <a:solidFill>
                  <a:srgbClr val="006666"/>
                </a:solidFill>
                <a:latin typeface="Arial"/>
                <a:cs typeface="Arial"/>
              </a:rPr>
              <a:t>/referenced</a:t>
            </a:r>
            <a:r>
              <a:rPr sz="2400" b="1" spc="-10" dirty="0">
                <a:solidFill>
                  <a:srgbClr val="006666"/>
                </a:solidFill>
                <a:latin typeface="Arial"/>
                <a:cs typeface="Arial"/>
              </a:rPr>
              <a:t> </a:t>
            </a:r>
            <a:r>
              <a:rPr sz="2400" b="1" spc="-5" dirty="0">
                <a:solidFill>
                  <a:srgbClr val="993300"/>
                </a:solidFill>
                <a:latin typeface="Arial"/>
                <a:cs typeface="Arial"/>
              </a:rPr>
              <a:t>Chronological </a:t>
            </a:r>
            <a:r>
              <a:rPr sz="2400" b="1" dirty="0">
                <a:solidFill>
                  <a:srgbClr val="993300"/>
                </a:solidFill>
                <a:latin typeface="Arial"/>
                <a:cs typeface="Arial"/>
              </a:rPr>
              <a:t>order </a:t>
            </a:r>
            <a:r>
              <a:rPr sz="2400" b="1" dirty="0">
                <a:solidFill>
                  <a:srgbClr val="006666"/>
                </a:solidFill>
                <a:latin typeface="Arial"/>
                <a:cs typeface="Arial"/>
              </a:rPr>
              <a:t>of</a:t>
            </a:r>
            <a:r>
              <a:rPr sz="2400" b="1" spc="-80" dirty="0">
                <a:solidFill>
                  <a:srgbClr val="006666"/>
                </a:solidFill>
                <a:latin typeface="Arial"/>
                <a:cs typeface="Arial"/>
              </a:rPr>
              <a:t> </a:t>
            </a:r>
            <a:r>
              <a:rPr sz="2400" b="1" dirty="0">
                <a:solidFill>
                  <a:srgbClr val="006666"/>
                </a:solidFill>
                <a:latin typeface="Arial"/>
                <a:cs typeface="Arial"/>
              </a:rPr>
              <a:t>use</a:t>
            </a:r>
            <a:endParaRPr sz="2400" dirty="0">
              <a:latin typeface="Arial"/>
              <a:cs typeface="Arial"/>
            </a:endParaRPr>
          </a:p>
          <a:p>
            <a:pPr marL="12700">
              <a:lnSpc>
                <a:spcPts val="2735"/>
              </a:lnSpc>
              <a:spcBef>
                <a:spcPts val="1150"/>
              </a:spcBef>
            </a:pPr>
            <a:r>
              <a:rPr sz="2400" b="1" spc="-5" dirty="0">
                <a:solidFill>
                  <a:srgbClr val="006666"/>
                </a:solidFill>
                <a:latin typeface="Arial"/>
                <a:cs typeface="Arial"/>
              </a:rPr>
              <a:t>Replaces </a:t>
            </a:r>
            <a:r>
              <a:rPr sz="2400" b="1" dirty="0">
                <a:solidFill>
                  <a:srgbClr val="006666"/>
                </a:solidFill>
                <a:latin typeface="Arial"/>
                <a:cs typeface="Arial"/>
              </a:rPr>
              <a:t>the </a:t>
            </a:r>
            <a:r>
              <a:rPr sz="2400" b="1" spc="-5" dirty="0">
                <a:solidFill>
                  <a:srgbClr val="006666"/>
                </a:solidFill>
                <a:latin typeface="Arial"/>
                <a:cs typeface="Arial"/>
              </a:rPr>
              <a:t>page </a:t>
            </a:r>
            <a:r>
              <a:rPr sz="2400" b="1" dirty="0">
                <a:solidFill>
                  <a:srgbClr val="006666"/>
                </a:solidFill>
                <a:latin typeface="Arial"/>
                <a:cs typeface="Arial"/>
              </a:rPr>
              <a:t>that </a:t>
            </a:r>
            <a:r>
              <a:rPr sz="2400" b="1" spc="-5" dirty="0">
                <a:solidFill>
                  <a:srgbClr val="006666"/>
                </a:solidFill>
                <a:latin typeface="Arial"/>
                <a:cs typeface="Arial"/>
              </a:rPr>
              <a:t>has not been</a:t>
            </a:r>
            <a:r>
              <a:rPr sz="2400" b="1" spc="5" dirty="0">
                <a:solidFill>
                  <a:srgbClr val="006666"/>
                </a:solidFill>
                <a:latin typeface="Arial"/>
                <a:cs typeface="Arial"/>
              </a:rPr>
              <a:t> </a:t>
            </a:r>
            <a:r>
              <a:rPr sz="2400" b="1" spc="-5" dirty="0">
                <a:solidFill>
                  <a:srgbClr val="006666"/>
                </a:solidFill>
                <a:latin typeface="Arial"/>
                <a:cs typeface="Arial"/>
              </a:rPr>
              <a:t>referenced</a:t>
            </a:r>
            <a:endParaRPr sz="2400" dirty="0">
              <a:latin typeface="Arial"/>
              <a:cs typeface="Arial"/>
            </a:endParaRPr>
          </a:p>
          <a:p>
            <a:pPr marL="12700">
              <a:lnSpc>
                <a:spcPts val="2735"/>
              </a:lnSpc>
            </a:pPr>
            <a:r>
              <a:rPr sz="2400" b="1" dirty="0">
                <a:solidFill>
                  <a:srgbClr val="006666"/>
                </a:solidFill>
                <a:latin typeface="Arial"/>
                <a:cs typeface="Arial"/>
              </a:rPr>
              <a:t>for the longest</a:t>
            </a:r>
            <a:r>
              <a:rPr sz="2400" b="1" spc="-25" dirty="0">
                <a:solidFill>
                  <a:srgbClr val="006666"/>
                </a:solidFill>
                <a:latin typeface="Arial"/>
                <a:cs typeface="Arial"/>
              </a:rPr>
              <a:t> </a:t>
            </a:r>
            <a:r>
              <a:rPr sz="2400" b="1" dirty="0">
                <a:solidFill>
                  <a:srgbClr val="006666"/>
                </a:solidFill>
                <a:latin typeface="Arial"/>
                <a:cs typeface="Arial"/>
              </a:rPr>
              <a:t>time</a:t>
            </a:r>
            <a:endParaRPr sz="2400" dirty="0">
              <a:latin typeface="Arial"/>
              <a:cs typeface="Arial"/>
            </a:endParaRPr>
          </a:p>
          <a:p>
            <a:pPr marL="413384" marR="5080">
              <a:lnSpc>
                <a:spcPts val="2380"/>
              </a:lnSpc>
              <a:spcBef>
                <a:spcPts val="1350"/>
              </a:spcBef>
            </a:pPr>
            <a:r>
              <a:rPr sz="2200" spc="-5" dirty="0">
                <a:solidFill>
                  <a:srgbClr val="006666"/>
                </a:solidFill>
                <a:latin typeface="Arial"/>
                <a:cs typeface="Arial"/>
              </a:rPr>
              <a:t>By the principle of locality, this should be the page least </a:t>
            </a:r>
            <a:r>
              <a:rPr sz="2200" dirty="0">
                <a:solidFill>
                  <a:srgbClr val="006666"/>
                </a:solidFill>
                <a:latin typeface="Arial"/>
                <a:cs typeface="Arial"/>
              </a:rPr>
              <a:t>likely </a:t>
            </a:r>
            <a:r>
              <a:rPr sz="2200" spc="-5" dirty="0">
                <a:solidFill>
                  <a:srgbClr val="006666"/>
                </a:solidFill>
                <a:latin typeface="Arial"/>
                <a:cs typeface="Arial"/>
              </a:rPr>
              <a:t>to be referenced in the near</a:t>
            </a:r>
            <a:r>
              <a:rPr sz="2200" spc="40" dirty="0">
                <a:solidFill>
                  <a:srgbClr val="006666"/>
                </a:solidFill>
                <a:latin typeface="Arial"/>
                <a:cs typeface="Arial"/>
              </a:rPr>
              <a:t> </a:t>
            </a:r>
            <a:r>
              <a:rPr sz="2200" spc="-5" dirty="0">
                <a:solidFill>
                  <a:srgbClr val="006666"/>
                </a:solidFill>
                <a:latin typeface="Arial"/>
                <a:cs typeface="Arial"/>
              </a:rPr>
              <a:t>future</a:t>
            </a:r>
            <a:endParaRPr sz="2200" dirty="0">
              <a:latin typeface="Arial"/>
              <a:cs typeface="Arial"/>
            </a:endParaRPr>
          </a:p>
          <a:p>
            <a:pPr marL="413384">
              <a:lnSpc>
                <a:spcPct val="100000"/>
              </a:lnSpc>
              <a:spcBef>
                <a:spcPts val="1020"/>
              </a:spcBef>
            </a:pPr>
            <a:r>
              <a:rPr sz="2200" spc="-5" dirty="0">
                <a:solidFill>
                  <a:srgbClr val="006666"/>
                </a:solidFill>
                <a:latin typeface="Arial"/>
                <a:cs typeface="Arial"/>
              </a:rPr>
              <a:t>performs nearly as well </a:t>
            </a:r>
            <a:r>
              <a:rPr sz="2200" dirty="0">
                <a:solidFill>
                  <a:srgbClr val="006666"/>
                </a:solidFill>
                <a:latin typeface="Arial"/>
                <a:cs typeface="Arial"/>
              </a:rPr>
              <a:t>as </a:t>
            </a:r>
            <a:r>
              <a:rPr sz="2200" spc="-5" dirty="0">
                <a:solidFill>
                  <a:srgbClr val="006666"/>
                </a:solidFill>
                <a:latin typeface="Arial"/>
                <a:cs typeface="Arial"/>
              </a:rPr>
              <a:t>the optimal</a:t>
            </a:r>
            <a:r>
              <a:rPr sz="2200" spc="65" dirty="0">
                <a:solidFill>
                  <a:srgbClr val="006666"/>
                </a:solidFill>
                <a:latin typeface="Arial"/>
                <a:cs typeface="Arial"/>
              </a:rPr>
              <a:t> </a:t>
            </a:r>
            <a:r>
              <a:rPr sz="2200" spc="-5" dirty="0">
                <a:solidFill>
                  <a:srgbClr val="006666"/>
                </a:solidFill>
                <a:latin typeface="Arial"/>
                <a:cs typeface="Arial"/>
              </a:rPr>
              <a:t>policy</a:t>
            </a:r>
            <a:endParaRPr sz="2200" dirty="0">
              <a:latin typeface="Arial"/>
              <a:cs typeface="Arial"/>
            </a:endParaRPr>
          </a:p>
        </p:txBody>
      </p:sp>
      <p:grpSp>
        <p:nvGrpSpPr>
          <p:cNvPr id="10" name="object 10"/>
          <p:cNvGrpSpPr/>
          <p:nvPr/>
        </p:nvGrpSpPr>
        <p:grpSpPr>
          <a:xfrm>
            <a:off x="633983" y="4229100"/>
            <a:ext cx="7798434" cy="1912620"/>
            <a:chOff x="633983" y="4229100"/>
            <a:chExt cx="7798434" cy="1912620"/>
          </a:xfrm>
        </p:grpSpPr>
        <p:sp>
          <p:nvSpPr>
            <p:cNvPr id="11" name="object 11"/>
            <p:cNvSpPr/>
            <p:nvPr/>
          </p:nvSpPr>
          <p:spPr>
            <a:xfrm>
              <a:off x="672083" y="4267200"/>
              <a:ext cx="7722108" cy="183642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33984" y="4229099"/>
              <a:ext cx="7798434" cy="1912620"/>
            </a:xfrm>
            <a:custGeom>
              <a:avLst/>
              <a:gdLst/>
              <a:ahLst/>
              <a:cxnLst/>
              <a:rect l="l" t="t" r="r" b="b"/>
              <a:pathLst>
                <a:path w="7798434" h="1912620">
                  <a:moveTo>
                    <a:pt x="7772908" y="25400"/>
                  </a:moveTo>
                  <a:lnTo>
                    <a:pt x="7760208" y="25400"/>
                  </a:lnTo>
                  <a:lnTo>
                    <a:pt x="7760208" y="38100"/>
                  </a:lnTo>
                  <a:lnTo>
                    <a:pt x="7760208" y="1874520"/>
                  </a:lnTo>
                  <a:lnTo>
                    <a:pt x="38100" y="1874520"/>
                  </a:lnTo>
                  <a:lnTo>
                    <a:pt x="38100" y="38100"/>
                  </a:lnTo>
                  <a:lnTo>
                    <a:pt x="7760208" y="38100"/>
                  </a:lnTo>
                  <a:lnTo>
                    <a:pt x="7760208" y="25400"/>
                  </a:lnTo>
                  <a:lnTo>
                    <a:pt x="25400" y="25400"/>
                  </a:lnTo>
                  <a:lnTo>
                    <a:pt x="25400" y="38100"/>
                  </a:lnTo>
                  <a:lnTo>
                    <a:pt x="25400" y="1874520"/>
                  </a:lnTo>
                  <a:lnTo>
                    <a:pt x="25400" y="1887220"/>
                  </a:lnTo>
                  <a:lnTo>
                    <a:pt x="7772908" y="1887220"/>
                  </a:lnTo>
                  <a:lnTo>
                    <a:pt x="7772908" y="1874520"/>
                  </a:lnTo>
                  <a:lnTo>
                    <a:pt x="7772908" y="38100"/>
                  </a:lnTo>
                  <a:lnTo>
                    <a:pt x="7772908" y="25400"/>
                  </a:lnTo>
                  <a:close/>
                </a:path>
                <a:path w="7798434" h="1912620">
                  <a:moveTo>
                    <a:pt x="7798308" y="0"/>
                  </a:moveTo>
                  <a:lnTo>
                    <a:pt x="7785608" y="0"/>
                  </a:lnTo>
                  <a:lnTo>
                    <a:pt x="7785608" y="12700"/>
                  </a:lnTo>
                  <a:lnTo>
                    <a:pt x="7785608" y="1899920"/>
                  </a:lnTo>
                  <a:lnTo>
                    <a:pt x="12700" y="1899920"/>
                  </a:lnTo>
                  <a:lnTo>
                    <a:pt x="12700" y="12700"/>
                  </a:lnTo>
                  <a:lnTo>
                    <a:pt x="7785608" y="12700"/>
                  </a:lnTo>
                  <a:lnTo>
                    <a:pt x="7785608" y="0"/>
                  </a:lnTo>
                  <a:lnTo>
                    <a:pt x="0" y="0"/>
                  </a:lnTo>
                  <a:lnTo>
                    <a:pt x="0" y="12700"/>
                  </a:lnTo>
                  <a:lnTo>
                    <a:pt x="0" y="1899920"/>
                  </a:lnTo>
                  <a:lnTo>
                    <a:pt x="0" y="1912620"/>
                  </a:lnTo>
                  <a:lnTo>
                    <a:pt x="7798308" y="1912620"/>
                  </a:lnTo>
                  <a:lnTo>
                    <a:pt x="7798308" y="1899920"/>
                  </a:lnTo>
                  <a:lnTo>
                    <a:pt x="7798308" y="12700"/>
                  </a:lnTo>
                  <a:lnTo>
                    <a:pt x="7798308" y="0"/>
                  </a:lnTo>
                  <a:close/>
                </a:path>
              </a:pathLst>
            </a:custGeom>
            <a:solidFill>
              <a:srgbClr val="CC6600"/>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45160"/>
            <a:ext cx="5482946" cy="574040"/>
          </a:xfrm>
          <a:prstGeom prst="rect">
            <a:avLst/>
          </a:prstGeom>
        </p:spPr>
        <p:txBody>
          <a:bodyPr vert="horz" wrap="square" lIns="0" tIns="12700" rIns="0" bIns="0" rtlCol="0">
            <a:spAutoFit/>
          </a:bodyPr>
          <a:lstStyle/>
          <a:p>
            <a:pPr marL="12700">
              <a:lnSpc>
                <a:spcPct val="100000"/>
              </a:lnSpc>
              <a:spcBef>
                <a:spcPts val="100"/>
              </a:spcBef>
            </a:pPr>
            <a:r>
              <a:rPr sz="3600" spc="-5" dirty="0"/>
              <a:t>OPT </a:t>
            </a:r>
            <a:r>
              <a:rPr sz="3600" dirty="0"/>
              <a:t>and LRU</a:t>
            </a:r>
            <a:r>
              <a:rPr sz="3600" spc="-114" dirty="0"/>
              <a:t> </a:t>
            </a:r>
            <a:r>
              <a:rPr sz="3600" spc="-5" dirty="0"/>
              <a:t>example</a:t>
            </a:r>
            <a:endParaRPr sz="3600" dirty="0"/>
          </a:p>
        </p:txBody>
      </p:sp>
      <p:sp>
        <p:nvSpPr>
          <p:cNvPr id="4" name="object 4"/>
          <p:cNvSpPr txBox="1"/>
          <p:nvPr/>
        </p:nvSpPr>
        <p:spPr>
          <a:xfrm>
            <a:off x="1070254" y="1059684"/>
            <a:ext cx="7454900" cy="1708150"/>
          </a:xfrm>
          <a:prstGeom prst="rect">
            <a:avLst/>
          </a:prstGeom>
        </p:spPr>
        <p:txBody>
          <a:bodyPr vert="horz" wrap="square" lIns="0" tIns="85090" rIns="0" bIns="0" rtlCol="0">
            <a:spAutoFit/>
          </a:bodyPr>
          <a:lstStyle/>
          <a:p>
            <a:pPr marL="12700">
              <a:lnSpc>
                <a:spcPct val="100000"/>
              </a:lnSpc>
              <a:spcBef>
                <a:spcPts val="670"/>
              </a:spcBef>
            </a:pPr>
            <a:r>
              <a:rPr sz="2400" b="1" spc="-5" dirty="0">
                <a:solidFill>
                  <a:srgbClr val="006666"/>
                </a:solidFill>
                <a:latin typeface="Arial"/>
                <a:cs typeface="Arial"/>
              </a:rPr>
              <a:t>LRU performs nearly as </a:t>
            </a:r>
            <a:r>
              <a:rPr sz="2400" b="1" dirty="0">
                <a:solidFill>
                  <a:srgbClr val="006666"/>
                </a:solidFill>
                <a:latin typeface="Arial"/>
                <a:cs typeface="Arial"/>
              </a:rPr>
              <a:t>well </a:t>
            </a:r>
            <a:r>
              <a:rPr sz="2400" b="1" spc="-5" dirty="0">
                <a:solidFill>
                  <a:srgbClr val="006666"/>
                </a:solidFill>
                <a:latin typeface="Arial"/>
                <a:cs typeface="Arial"/>
              </a:rPr>
              <a:t>as </a:t>
            </a:r>
            <a:r>
              <a:rPr sz="2400" b="1" dirty="0">
                <a:solidFill>
                  <a:srgbClr val="006666"/>
                </a:solidFill>
                <a:latin typeface="Arial"/>
                <a:cs typeface="Arial"/>
              </a:rPr>
              <a:t>OPT:</a:t>
            </a:r>
            <a:endParaRPr sz="2400">
              <a:latin typeface="Arial"/>
              <a:cs typeface="Arial"/>
            </a:endParaRPr>
          </a:p>
          <a:p>
            <a:pPr marL="12700">
              <a:lnSpc>
                <a:spcPct val="100000"/>
              </a:lnSpc>
              <a:spcBef>
                <a:spcPts val="580"/>
              </a:spcBef>
            </a:pPr>
            <a:r>
              <a:rPr sz="2400" b="1" dirty="0">
                <a:solidFill>
                  <a:srgbClr val="006666"/>
                </a:solidFill>
                <a:latin typeface="Arial"/>
                <a:cs typeface="Arial"/>
              </a:rPr>
              <a:t>A 5 </a:t>
            </a:r>
            <a:r>
              <a:rPr sz="2400" b="1" spc="-5" dirty="0">
                <a:solidFill>
                  <a:srgbClr val="006666"/>
                </a:solidFill>
                <a:latin typeface="Arial"/>
                <a:cs typeface="Arial"/>
              </a:rPr>
              <a:t>page process </a:t>
            </a:r>
            <a:r>
              <a:rPr sz="2400" b="1" dirty="0">
                <a:solidFill>
                  <a:srgbClr val="006666"/>
                </a:solidFill>
                <a:latin typeface="Arial"/>
                <a:cs typeface="Arial"/>
              </a:rPr>
              <a:t>and there are </a:t>
            </a:r>
            <a:r>
              <a:rPr sz="2400" b="1" spc="-5" dirty="0">
                <a:solidFill>
                  <a:srgbClr val="006666"/>
                </a:solidFill>
                <a:latin typeface="Arial"/>
                <a:cs typeface="Arial"/>
              </a:rPr>
              <a:t>only </a:t>
            </a:r>
            <a:r>
              <a:rPr sz="2400" b="1" dirty="0">
                <a:solidFill>
                  <a:srgbClr val="006666"/>
                </a:solidFill>
                <a:latin typeface="Arial"/>
                <a:cs typeface="Arial"/>
              </a:rPr>
              <a:t>3</a:t>
            </a:r>
            <a:r>
              <a:rPr sz="2400" b="1" spc="-45" dirty="0">
                <a:solidFill>
                  <a:srgbClr val="006666"/>
                </a:solidFill>
                <a:latin typeface="Arial"/>
                <a:cs typeface="Arial"/>
              </a:rPr>
              <a:t> </a:t>
            </a:r>
            <a:r>
              <a:rPr sz="2400" b="1" spc="-5" dirty="0">
                <a:solidFill>
                  <a:srgbClr val="006666"/>
                </a:solidFill>
                <a:latin typeface="Arial"/>
                <a:cs typeface="Arial"/>
              </a:rPr>
              <a:t>physical</a:t>
            </a:r>
            <a:endParaRPr sz="2400">
              <a:latin typeface="Arial"/>
              <a:cs typeface="Arial"/>
            </a:endParaRPr>
          </a:p>
          <a:p>
            <a:pPr marL="12700">
              <a:lnSpc>
                <a:spcPct val="100000"/>
              </a:lnSpc>
            </a:pPr>
            <a:r>
              <a:rPr sz="2400" b="1" spc="-5" dirty="0">
                <a:solidFill>
                  <a:srgbClr val="006666"/>
                </a:solidFill>
                <a:latin typeface="Arial"/>
                <a:cs typeface="Arial"/>
              </a:rPr>
              <a:t>pages available.</a:t>
            </a:r>
            <a:endParaRPr sz="2400">
              <a:latin typeface="Arial"/>
              <a:cs typeface="Arial"/>
            </a:endParaRPr>
          </a:p>
          <a:p>
            <a:pPr marL="12700">
              <a:lnSpc>
                <a:spcPct val="100000"/>
              </a:lnSpc>
              <a:spcBef>
                <a:spcPts val="575"/>
              </a:spcBef>
            </a:pPr>
            <a:r>
              <a:rPr sz="2400" b="1" dirty="0">
                <a:solidFill>
                  <a:srgbClr val="006666"/>
                </a:solidFill>
                <a:latin typeface="Arial"/>
                <a:cs typeface="Arial"/>
              </a:rPr>
              <a:t>In this </a:t>
            </a:r>
            <a:r>
              <a:rPr sz="2400" b="1" spc="-5" dirty="0">
                <a:solidFill>
                  <a:srgbClr val="006666"/>
                </a:solidFill>
                <a:latin typeface="Arial"/>
                <a:cs typeface="Arial"/>
              </a:rPr>
              <a:t>example, </a:t>
            </a:r>
            <a:r>
              <a:rPr sz="2400" b="1" dirty="0">
                <a:solidFill>
                  <a:srgbClr val="006666"/>
                </a:solidFill>
                <a:latin typeface="Arial"/>
                <a:cs typeface="Arial"/>
              </a:rPr>
              <a:t>OPT </a:t>
            </a:r>
            <a:r>
              <a:rPr sz="2400" b="1" spc="-5" dirty="0">
                <a:solidFill>
                  <a:srgbClr val="006666"/>
                </a:solidFill>
                <a:latin typeface="Arial"/>
                <a:cs typeface="Arial"/>
              </a:rPr>
              <a:t>causes 3 </a:t>
            </a:r>
            <a:r>
              <a:rPr sz="2400" b="1"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faults, </a:t>
            </a:r>
            <a:r>
              <a:rPr sz="2400" b="1" spc="-5" dirty="0">
                <a:solidFill>
                  <a:srgbClr val="006666"/>
                </a:solidFill>
                <a:latin typeface="Arial"/>
                <a:cs typeface="Arial"/>
              </a:rPr>
              <a:t>LRU 3 </a:t>
            </a:r>
            <a:r>
              <a:rPr sz="2400" b="1" dirty="0">
                <a:solidFill>
                  <a:srgbClr val="006666"/>
                </a:solidFill>
                <a:latin typeface="Arial"/>
                <a:cs typeface="Arial"/>
              </a:rPr>
              <a:t>+</a:t>
            </a:r>
            <a:r>
              <a:rPr sz="2400" b="1" spc="-65" dirty="0">
                <a:solidFill>
                  <a:srgbClr val="006666"/>
                </a:solidFill>
                <a:latin typeface="Arial"/>
                <a:cs typeface="Arial"/>
              </a:rPr>
              <a:t> </a:t>
            </a:r>
            <a:r>
              <a:rPr sz="2400" b="1" spc="-5" dirty="0">
                <a:solidFill>
                  <a:srgbClr val="006666"/>
                </a:solidFill>
                <a:latin typeface="Arial"/>
                <a:cs typeface="Arial"/>
              </a:rPr>
              <a:t>4.</a:t>
            </a:r>
            <a:endParaRPr sz="2400">
              <a:latin typeface="Arial"/>
              <a:cs typeface="Arial"/>
            </a:endParaRPr>
          </a:p>
        </p:txBody>
      </p:sp>
      <p:sp>
        <p:nvSpPr>
          <p:cNvPr id="5" name="object 5"/>
          <p:cNvSpPr/>
          <p:nvPr/>
        </p:nvSpPr>
        <p:spPr>
          <a:xfrm>
            <a:off x="556259" y="3048000"/>
            <a:ext cx="7944611" cy="291998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29844"/>
            <a:ext cx="6662522" cy="574675"/>
          </a:xfrm>
          <a:prstGeom prst="rect">
            <a:avLst/>
          </a:prstGeom>
        </p:spPr>
        <p:txBody>
          <a:bodyPr vert="horz" wrap="square" lIns="0" tIns="12700" rIns="0" bIns="0" rtlCol="0">
            <a:spAutoFit/>
          </a:bodyPr>
          <a:lstStyle/>
          <a:p>
            <a:pPr marL="12700">
              <a:lnSpc>
                <a:spcPct val="100000"/>
              </a:lnSpc>
              <a:spcBef>
                <a:spcPts val="100"/>
              </a:spcBef>
            </a:pPr>
            <a:r>
              <a:rPr sz="3600" dirty="0"/>
              <a:t>Note on </a:t>
            </a:r>
            <a:r>
              <a:rPr sz="3600" spc="-5" dirty="0"/>
              <a:t>counting </a:t>
            </a:r>
            <a:r>
              <a:rPr sz="3600" dirty="0"/>
              <a:t>page</a:t>
            </a:r>
            <a:r>
              <a:rPr sz="3600" spc="-100" dirty="0"/>
              <a:t> </a:t>
            </a:r>
            <a:r>
              <a:rPr sz="3600" dirty="0"/>
              <a:t>faults</a:t>
            </a:r>
          </a:p>
        </p:txBody>
      </p:sp>
      <p:sp>
        <p:nvSpPr>
          <p:cNvPr id="4" name="object 4"/>
          <p:cNvSpPr/>
          <p:nvPr/>
        </p:nvSpPr>
        <p:spPr>
          <a:xfrm>
            <a:off x="1004925" y="1430096"/>
            <a:ext cx="229209" cy="2380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4925" y="2497582"/>
            <a:ext cx="229209"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2405" y="3875532"/>
            <a:ext cx="320039" cy="33070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4925" y="4982209"/>
            <a:ext cx="229209"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35405" y="1252804"/>
            <a:ext cx="7378700" cy="485775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When the main memory is </a:t>
            </a:r>
            <a:r>
              <a:rPr sz="2800" b="1" spc="-10" dirty="0">
                <a:solidFill>
                  <a:srgbClr val="006666"/>
                </a:solidFill>
                <a:latin typeface="Arial"/>
                <a:cs typeface="Arial"/>
              </a:rPr>
              <a:t>empty, </a:t>
            </a:r>
            <a:r>
              <a:rPr sz="2800" b="1" dirty="0">
                <a:solidFill>
                  <a:srgbClr val="006666"/>
                </a:solidFill>
                <a:latin typeface="Arial"/>
                <a:cs typeface="Arial"/>
              </a:rPr>
              <a:t>each </a:t>
            </a:r>
            <a:r>
              <a:rPr sz="2800" b="1" spc="-5" dirty="0">
                <a:solidFill>
                  <a:srgbClr val="006666"/>
                </a:solidFill>
                <a:latin typeface="Arial"/>
                <a:cs typeface="Arial"/>
              </a:rPr>
              <a:t>new  page we bring in is a result of a page</a:t>
            </a:r>
            <a:r>
              <a:rPr sz="2800" b="1" spc="85" dirty="0">
                <a:solidFill>
                  <a:srgbClr val="006666"/>
                </a:solidFill>
                <a:latin typeface="Arial"/>
                <a:cs typeface="Arial"/>
              </a:rPr>
              <a:t> </a:t>
            </a:r>
            <a:r>
              <a:rPr sz="2800" b="1" spc="-5" dirty="0">
                <a:solidFill>
                  <a:srgbClr val="006666"/>
                </a:solidFill>
                <a:latin typeface="Arial"/>
                <a:cs typeface="Arial"/>
              </a:rPr>
              <a:t>fault</a:t>
            </a:r>
            <a:endParaRPr sz="2800">
              <a:latin typeface="Arial"/>
              <a:cs typeface="Arial"/>
            </a:endParaRPr>
          </a:p>
          <a:p>
            <a:pPr marL="12700" marR="144145">
              <a:lnSpc>
                <a:spcPct val="100000"/>
              </a:lnSpc>
              <a:spcBef>
                <a:spcPts val="1685"/>
              </a:spcBef>
            </a:pPr>
            <a:r>
              <a:rPr sz="2800" b="1" spc="-10" dirty="0">
                <a:solidFill>
                  <a:srgbClr val="006666"/>
                </a:solidFill>
                <a:latin typeface="Arial"/>
                <a:cs typeface="Arial"/>
              </a:rPr>
              <a:t>For </a:t>
            </a:r>
            <a:r>
              <a:rPr sz="2800" b="1" spc="-5" dirty="0">
                <a:solidFill>
                  <a:srgbClr val="006666"/>
                </a:solidFill>
                <a:latin typeface="Arial"/>
                <a:cs typeface="Arial"/>
              </a:rPr>
              <a:t>the purpose of comparing the different  algorithms, we </a:t>
            </a:r>
            <a:r>
              <a:rPr sz="2800" b="1" dirty="0">
                <a:solidFill>
                  <a:srgbClr val="006666"/>
                </a:solidFill>
                <a:latin typeface="Arial"/>
                <a:cs typeface="Arial"/>
              </a:rPr>
              <a:t>are </a:t>
            </a:r>
            <a:r>
              <a:rPr sz="2800" b="1" spc="-5" dirty="0">
                <a:solidFill>
                  <a:srgbClr val="006666"/>
                </a:solidFill>
                <a:latin typeface="Arial"/>
                <a:cs typeface="Arial"/>
              </a:rPr>
              <a:t>not counting these  initial page</a:t>
            </a:r>
            <a:r>
              <a:rPr sz="2800" b="1" spc="5" dirty="0">
                <a:solidFill>
                  <a:srgbClr val="006666"/>
                </a:solidFill>
                <a:latin typeface="Arial"/>
                <a:cs typeface="Arial"/>
              </a:rPr>
              <a:t> </a:t>
            </a:r>
            <a:r>
              <a:rPr sz="2800" b="1" spc="-5" dirty="0">
                <a:solidFill>
                  <a:srgbClr val="006666"/>
                </a:solidFill>
                <a:latin typeface="Arial"/>
                <a:cs typeface="Arial"/>
              </a:rPr>
              <a:t>faults</a:t>
            </a:r>
            <a:endParaRPr sz="2800">
              <a:latin typeface="Arial"/>
              <a:cs typeface="Arial"/>
            </a:endParaRPr>
          </a:p>
          <a:p>
            <a:pPr marL="413384" marR="412750">
              <a:lnSpc>
                <a:spcPct val="100000"/>
              </a:lnSpc>
              <a:spcBef>
                <a:spcPts val="1570"/>
              </a:spcBef>
            </a:pPr>
            <a:r>
              <a:rPr sz="2600" dirty="0">
                <a:solidFill>
                  <a:srgbClr val="006666"/>
                </a:solidFill>
                <a:latin typeface="Arial"/>
                <a:cs typeface="Arial"/>
              </a:rPr>
              <a:t>because the number of these is </a:t>
            </a:r>
            <a:r>
              <a:rPr sz="2600" spc="-5" dirty="0">
                <a:solidFill>
                  <a:srgbClr val="006666"/>
                </a:solidFill>
                <a:latin typeface="Arial"/>
                <a:cs typeface="Arial"/>
              </a:rPr>
              <a:t>the </a:t>
            </a:r>
            <a:r>
              <a:rPr sz="2600" dirty="0">
                <a:solidFill>
                  <a:srgbClr val="006666"/>
                </a:solidFill>
                <a:latin typeface="Arial"/>
                <a:cs typeface="Arial"/>
              </a:rPr>
              <a:t>same for  all</a:t>
            </a:r>
            <a:r>
              <a:rPr sz="2600" spc="-5" dirty="0">
                <a:solidFill>
                  <a:srgbClr val="006666"/>
                </a:solidFill>
                <a:latin typeface="Arial"/>
                <a:cs typeface="Arial"/>
              </a:rPr>
              <a:t> </a:t>
            </a:r>
            <a:r>
              <a:rPr sz="2600" dirty="0">
                <a:solidFill>
                  <a:srgbClr val="006666"/>
                </a:solidFill>
                <a:latin typeface="Arial"/>
                <a:cs typeface="Arial"/>
              </a:rPr>
              <a:t>algorithms</a:t>
            </a:r>
            <a:endParaRPr sz="2600">
              <a:latin typeface="Arial"/>
              <a:cs typeface="Arial"/>
            </a:endParaRPr>
          </a:p>
          <a:p>
            <a:pPr marL="12700" marR="456565">
              <a:lnSpc>
                <a:spcPct val="100000"/>
              </a:lnSpc>
              <a:spcBef>
                <a:spcPts val="1675"/>
              </a:spcBef>
            </a:pPr>
            <a:r>
              <a:rPr sz="2800" b="1" spc="-5" dirty="0">
                <a:solidFill>
                  <a:srgbClr val="006666"/>
                </a:solidFill>
                <a:latin typeface="Arial"/>
                <a:cs typeface="Arial"/>
              </a:rPr>
              <a:t>But, in contrast to what is shown in the  figures, these initial references are really  producing page</a:t>
            </a:r>
            <a:r>
              <a:rPr sz="2800" b="1" spc="50" dirty="0">
                <a:solidFill>
                  <a:srgbClr val="006666"/>
                </a:solidFill>
                <a:latin typeface="Arial"/>
                <a:cs typeface="Arial"/>
              </a:rPr>
              <a:t> </a:t>
            </a:r>
            <a:r>
              <a:rPr sz="2800" b="1" spc="-5" dirty="0">
                <a:solidFill>
                  <a:srgbClr val="006666"/>
                </a:solidFill>
                <a:latin typeface="Arial"/>
                <a:cs typeface="Arial"/>
              </a:rPr>
              <a:t>faults</a:t>
            </a:r>
            <a:endParaRPr sz="28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1" y="429844"/>
            <a:ext cx="8158732" cy="566822"/>
          </a:xfrm>
          <a:prstGeom prst="rect">
            <a:avLst/>
          </a:prstGeom>
        </p:spPr>
        <p:txBody>
          <a:bodyPr vert="horz" wrap="square" lIns="0" tIns="12700" rIns="0" bIns="0" rtlCol="0">
            <a:spAutoFit/>
          </a:bodyPr>
          <a:lstStyle/>
          <a:p>
            <a:pPr marL="12700">
              <a:lnSpc>
                <a:spcPct val="100000"/>
              </a:lnSpc>
              <a:spcBef>
                <a:spcPts val="100"/>
              </a:spcBef>
            </a:pPr>
            <a:r>
              <a:rPr sz="3600" spc="-5" dirty="0"/>
              <a:t>Implementation </a:t>
            </a:r>
            <a:r>
              <a:rPr sz="3600" dirty="0"/>
              <a:t>of the </a:t>
            </a:r>
            <a:r>
              <a:rPr sz="3600" spc="-5" dirty="0"/>
              <a:t>LRU</a:t>
            </a:r>
            <a:r>
              <a:rPr sz="3600" spc="-50" dirty="0"/>
              <a:t> </a:t>
            </a:r>
            <a:r>
              <a:rPr sz="3600" spc="-5" dirty="0"/>
              <a:t>Algorithm</a:t>
            </a:r>
            <a:endParaRPr sz="3600" dirty="0"/>
          </a:p>
        </p:txBody>
      </p:sp>
      <p:sp>
        <p:nvSpPr>
          <p:cNvPr id="4" name="object 4"/>
          <p:cNvSpPr/>
          <p:nvPr/>
        </p:nvSpPr>
        <p:spPr>
          <a:xfrm>
            <a:off x="1121054" y="1478914"/>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78228" y="1857120"/>
            <a:ext cx="271272" cy="2804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035429" y="2574925"/>
            <a:ext cx="213360" cy="21945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035429" y="2971164"/>
            <a:ext cx="213360" cy="21945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78228" y="3710685"/>
            <a:ext cx="271272" cy="2804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21054" y="4244085"/>
            <a:ext cx="198119" cy="2026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78228" y="4914900"/>
            <a:ext cx="271272"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78228" y="5886907"/>
            <a:ext cx="271272" cy="28072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451228" y="1214277"/>
            <a:ext cx="7012305" cy="5235575"/>
          </a:xfrm>
          <a:prstGeom prst="rect">
            <a:avLst/>
          </a:prstGeom>
        </p:spPr>
        <p:txBody>
          <a:bodyPr vert="horz" wrap="square" lIns="0" tIns="122555" rIns="0" bIns="0" rtlCol="0">
            <a:spAutoFit/>
          </a:bodyPr>
          <a:lstStyle/>
          <a:p>
            <a:pPr marL="12700">
              <a:lnSpc>
                <a:spcPct val="100000"/>
              </a:lnSpc>
              <a:spcBef>
                <a:spcPts val="965"/>
              </a:spcBef>
            </a:pPr>
            <a:r>
              <a:rPr sz="2400" b="1" dirty="0">
                <a:solidFill>
                  <a:srgbClr val="006666"/>
                </a:solidFill>
                <a:latin typeface="Arial"/>
                <a:cs typeface="Arial"/>
              </a:rPr>
              <a:t>What do </a:t>
            </a:r>
            <a:r>
              <a:rPr sz="2400" b="1" spc="5" dirty="0">
                <a:solidFill>
                  <a:srgbClr val="006666"/>
                </a:solidFill>
                <a:latin typeface="Arial"/>
                <a:cs typeface="Arial"/>
              </a:rPr>
              <a:t>we </a:t>
            </a:r>
            <a:r>
              <a:rPr sz="2400" b="1" spc="-5" dirty="0">
                <a:solidFill>
                  <a:srgbClr val="006666"/>
                </a:solidFill>
                <a:latin typeface="Arial"/>
                <a:cs typeface="Arial"/>
              </a:rPr>
              <a:t>need </a:t>
            </a:r>
            <a:r>
              <a:rPr sz="2400" b="1" dirty="0">
                <a:solidFill>
                  <a:srgbClr val="006666"/>
                </a:solidFill>
                <a:latin typeface="Arial"/>
                <a:cs typeface="Arial"/>
              </a:rPr>
              <a:t>to implement </a:t>
            </a:r>
            <a:r>
              <a:rPr sz="2400" b="1" spc="-5" dirty="0">
                <a:solidFill>
                  <a:srgbClr val="006666"/>
                </a:solidFill>
                <a:latin typeface="Arial"/>
                <a:cs typeface="Arial"/>
              </a:rPr>
              <a:t>LRU</a:t>
            </a:r>
            <a:r>
              <a:rPr sz="2400" b="1" spc="-120" dirty="0">
                <a:solidFill>
                  <a:srgbClr val="006666"/>
                </a:solidFill>
                <a:latin typeface="Arial"/>
                <a:cs typeface="Arial"/>
              </a:rPr>
              <a:t> </a:t>
            </a:r>
            <a:r>
              <a:rPr sz="2400" b="1" dirty="0">
                <a:solidFill>
                  <a:srgbClr val="006666"/>
                </a:solidFill>
                <a:latin typeface="Arial"/>
                <a:cs typeface="Arial"/>
              </a:rPr>
              <a:t>algorithm?</a:t>
            </a:r>
            <a:endParaRPr sz="2400">
              <a:latin typeface="Arial"/>
              <a:cs typeface="Arial"/>
            </a:endParaRPr>
          </a:p>
          <a:p>
            <a:pPr marL="413384" marR="5080">
              <a:lnSpc>
                <a:spcPct val="80000"/>
              </a:lnSpc>
              <a:spcBef>
                <a:spcPts val="1320"/>
              </a:spcBef>
            </a:pPr>
            <a:r>
              <a:rPr sz="2200" spc="-5" dirty="0">
                <a:solidFill>
                  <a:srgbClr val="006666"/>
                </a:solidFill>
                <a:latin typeface="Arial"/>
                <a:cs typeface="Arial"/>
              </a:rPr>
              <a:t>Each page should be tagged (in the page table entry)  with the time at </a:t>
            </a:r>
            <a:r>
              <a:rPr sz="2200" dirty="0">
                <a:solidFill>
                  <a:srgbClr val="006666"/>
                </a:solidFill>
                <a:latin typeface="Arial"/>
                <a:cs typeface="Arial"/>
              </a:rPr>
              <a:t>each </a:t>
            </a:r>
            <a:r>
              <a:rPr sz="2200" spc="-5" dirty="0">
                <a:solidFill>
                  <a:srgbClr val="006666"/>
                </a:solidFill>
                <a:latin typeface="Arial"/>
                <a:cs typeface="Arial"/>
              </a:rPr>
              <a:t>memory</a:t>
            </a:r>
            <a:r>
              <a:rPr sz="2200" spc="55" dirty="0">
                <a:solidFill>
                  <a:srgbClr val="006666"/>
                </a:solidFill>
                <a:latin typeface="Arial"/>
                <a:cs typeface="Arial"/>
              </a:rPr>
              <a:t> </a:t>
            </a:r>
            <a:r>
              <a:rPr sz="2200" spc="-5" dirty="0">
                <a:solidFill>
                  <a:srgbClr val="006666"/>
                </a:solidFill>
                <a:latin typeface="Arial"/>
                <a:cs typeface="Arial"/>
              </a:rPr>
              <a:t>reference.</a:t>
            </a:r>
            <a:endParaRPr sz="2200">
              <a:latin typeface="Arial"/>
              <a:cs typeface="Arial"/>
            </a:endParaRPr>
          </a:p>
          <a:p>
            <a:pPr marL="812800">
              <a:lnSpc>
                <a:spcPct val="100000"/>
              </a:lnSpc>
              <a:spcBef>
                <a:spcPts val="725"/>
              </a:spcBef>
            </a:pPr>
            <a:r>
              <a:rPr sz="2000" dirty="0">
                <a:solidFill>
                  <a:srgbClr val="006666"/>
                </a:solidFill>
                <a:latin typeface="Arial"/>
                <a:cs typeface="Arial"/>
              </a:rPr>
              <a:t>This tag should be updated on every</a:t>
            </a:r>
            <a:r>
              <a:rPr sz="2000" spc="-125" dirty="0">
                <a:solidFill>
                  <a:srgbClr val="006666"/>
                </a:solidFill>
                <a:latin typeface="Arial"/>
                <a:cs typeface="Arial"/>
              </a:rPr>
              <a:t> </a:t>
            </a:r>
            <a:r>
              <a:rPr sz="2000" dirty="0">
                <a:solidFill>
                  <a:srgbClr val="006666"/>
                </a:solidFill>
                <a:latin typeface="Arial"/>
                <a:cs typeface="Arial"/>
              </a:rPr>
              <a:t>reference</a:t>
            </a:r>
            <a:endParaRPr sz="2000">
              <a:latin typeface="Arial"/>
              <a:cs typeface="Arial"/>
            </a:endParaRPr>
          </a:p>
          <a:p>
            <a:pPr marL="812800">
              <a:lnSpc>
                <a:spcPct val="100000"/>
              </a:lnSpc>
              <a:spcBef>
                <a:spcPts val="720"/>
              </a:spcBef>
            </a:pPr>
            <a:r>
              <a:rPr sz="2000" dirty="0">
                <a:solidFill>
                  <a:srgbClr val="006666"/>
                </a:solidFill>
                <a:latin typeface="Arial"/>
                <a:cs typeface="Arial"/>
              </a:rPr>
              <a:t>The LRU page is the one with </a:t>
            </a:r>
            <a:r>
              <a:rPr sz="2000" spc="-5" dirty="0">
                <a:solidFill>
                  <a:srgbClr val="006666"/>
                </a:solidFill>
                <a:latin typeface="Arial"/>
                <a:cs typeface="Arial"/>
              </a:rPr>
              <a:t>the </a:t>
            </a:r>
            <a:r>
              <a:rPr sz="2000" dirty="0">
                <a:solidFill>
                  <a:srgbClr val="006666"/>
                </a:solidFill>
                <a:latin typeface="Arial"/>
                <a:cs typeface="Arial"/>
              </a:rPr>
              <a:t>smallest </a:t>
            </a:r>
            <a:r>
              <a:rPr sz="2000" spc="-5" dirty="0">
                <a:solidFill>
                  <a:srgbClr val="006666"/>
                </a:solidFill>
                <a:latin typeface="Arial"/>
                <a:cs typeface="Arial"/>
              </a:rPr>
              <a:t>time</a:t>
            </a:r>
            <a:r>
              <a:rPr sz="2000" spc="-140" dirty="0">
                <a:solidFill>
                  <a:srgbClr val="006666"/>
                </a:solidFill>
                <a:latin typeface="Arial"/>
                <a:cs typeface="Arial"/>
              </a:rPr>
              <a:t> </a:t>
            </a:r>
            <a:r>
              <a:rPr sz="2000" dirty="0">
                <a:solidFill>
                  <a:srgbClr val="006666"/>
                </a:solidFill>
                <a:latin typeface="Arial"/>
                <a:cs typeface="Arial"/>
              </a:rPr>
              <a:t>value</a:t>
            </a:r>
            <a:endParaRPr sz="2000">
              <a:latin typeface="Arial"/>
              <a:cs typeface="Arial"/>
            </a:endParaRPr>
          </a:p>
          <a:p>
            <a:pPr marL="1270000" indent="-229235">
              <a:lnSpc>
                <a:spcPct val="100000"/>
              </a:lnSpc>
              <a:spcBef>
                <a:spcPts val="660"/>
              </a:spcBef>
              <a:buClr>
                <a:srgbClr val="336699"/>
              </a:buClr>
              <a:buChar char="•"/>
              <a:tabLst>
                <a:tab pos="1270000" algn="l"/>
                <a:tab pos="1270635" algn="l"/>
              </a:tabLst>
            </a:pPr>
            <a:r>
              <a:rPr sz="1800" spc="-5" dirty="0">
                <a:solidFill>
                  <a:srgbClr val="006666"/>
                </a:solidFill>
                <a:latin typeface="Arial"/>
                <a:cs typeface="Arial"/>
              </a:rPr>
              <a:t>needs </a:t>
            </a:r>
            <a:r>
              <a:rPr sz="1800" dirty="0">
                <a:solidFill>
                  <a:srgbClr val="006666"/>
                </a:solidFill>
                <a:latin typeface="Arial"/>
                <a:cs typeface="Arial"/>
              </a:rPr>
              <a:t>to </a:t>
            </a:r>
            <a:r>
              <a:rPr sz="1800" spc="-5" dirty="0">
                <a:solidFill>
                  <a:srgbClr val="006666"/>
                </a:solidFill>
                <a:latin typeface="Arial"/>
                <a:cs typeface="Arial"/>
              </a:rPr>
              <a:t>be searched </a:t>
            </a:r>
            <a:r>
              <a:rPr sz="1800" dirty="0">
                <a:solidFill>
                  <a:srgbClr val="006666"/>
                </a:solidFill>
                <a:latin typeface="Arial"/>
                <a:cs typeface="Arial"/>
              </a:rPr>
              <a:t>at </a:t>
            </a:r>
            <a:r>
              <a:rPr sz="1800" spc="-5" dirty="0">
                <a:solidFill>
                  <a:srgbClr val="006666"/>
                </a:solidFill>
                <a:latin typeface="Arial"/>
                <a:cs typeface="Arial"/>
              </a:rPr>
              <a:t>each page</a:t>
            </a:r>
            <a:r>
              <a:rPr sz="1800" spc="25" dirty="0">
                <a:solidFill>
                  <a:srgbClr val="006666"/>
                </a:solidFill>
                <a:latin typeface="Arial"/>
                <a:cs typeface="Arial"/>
              </a:rPr>
              <a:t> </a:t>
            </a:r>
            <a:r>
              <a:rPr sz="1800" spc="-5" dirty="0">
                <a:solidFill>
                  <a:srgbClr val="006666"/>
                </a:solidFill>
                <a:latin typeface="Arial"/>
                <a:cs typeface="Arial"/>
              </a:rPr>
              <a:t>fault</a:t>
            </a:r>
            <a:endParaRPr sz="1800">
              <a:latin typeface="Arial"/>
              <a:cs typeface="Arial"/>
            </a:endParaRPr>
          </a:p>
          <a:p>
            <a:pPr marL="12700" indent="400685">
              <a:lnSpc>
                <a:spcPct val="100000"/>
              </a:lnSpc>
              <a:spcBef>
                <a:spcPts val="775"/>
              </a:spcBef>
            </a:pPr>
            <a:r>
              <a:rPr sz="2200" spc="-5" dirty="0">
                <a:solidFill>
                  <a:srgbClr val="006666"/>
                </a:solidFill>
                <a:latin typeface="Arial"/>
                <a:cs typeface="Arial"/>
              </a:rPr>
              <a:t>Can be implemented using a stack (linked</a:t>
            </a:r>
            <a:r>
              <a:rPr sz="2200" spc="60" dirty="0">
                <a:solidFill>
                  <a:srgbClr val="006666"/>
                </a:solidFill>
                <a:latin typeface="Arial"/>
                <a:cs typeface="Arial"/>
              </a:rPr>
              <a:t> </a:t>
            </a:r>
            <a:r>
              <a:rPr sz="2200" spc="-5" dirty="0">
                <a:solidFill>
                  <a:srgbClr val="006666"/>
                </a:solidFill>
                <a:latin typeface="Arial"/>
                <a:cs typeface="Arial"/>
              </a:rPr>
              <a:t>list)</a:t>
            </a:r>
            <a:endParaRPr sz="2200">
              <a:latin typeface="Arial"/>
              <a:cs typeface="Arial"/>
            </a:endParaRPr>
          </a:p>
          <a:p>
            <a:pPr marL="12700" marR="866775">
              <a:lnSpc>
                <a:spcPct val="80000"/>
              </a:lnSpc>
              <a:spcBef>
                <a:spcPts val="1445"/>
              </a:spcBef>
            </a:pPr>
            <a:r>
              <a:rPr sz="2400" b="1" spc="-5" dirty="0">
                <a:solidFill>
                  <a:srgbClr val="006666"/>
                </a:solidFill>
                <a:latin typeface="Arial"/>
                <a:cs typeface="Arial"/>
              </a:rPr>
              <a:t>Both approaches </a:t>
            </a:r>
            <a:r>
              <a:rPr sz="2400" b="1" dirty="0">
                <a:solidFill>
                  <a:srgbClr val="006666"/>
                </a:solidFill>
                <a:latin typeface="Arial"/>
                <a:cs typeface="Arial"/>
              </a:rPr>
              <a:t>would require</a:t>
            </a:r>
            <a:r>
              <a:rPr sz="2400" b="1" spc="-60" dirty="0">
                <a:solidFill>
                  <a:srgbClr val="006666"/>
                </a:solidFill>
                <a:latin typeface="Arial"/>
                <a:cs typeface="Arial"/>
              </a:rPr>
              <a:t> </a:t>
            </a:r>
            <a:r>
              <a:rPr sz="2400" b="1" spc="-5" dirty="0">
                <a:solidFill>
                  <a:srgbClr val="006666"/>
                </a:solidFill>
                <a:latin typeface="Arial"/>
                <a:cs typeface="Arial"/>
              </a:rPr>
              <a:t>expensive  </a:t>
            </a:r>
            <a:r>
              <a:rPr sz="2400" b="1" dirty="0">
                <a:solidFill>
                  <a:srgbClr val="006666"/>
                </a:solidFill>
                <a:latin typeface="Arial"/>
                <a:cs typeface="Arial"/>
              </a:rPr>
              <a:t>hardware </a:t>
            </a:r>
            <a:r>
              <a:rPr sz="2400" b="1" spc="-5" dirty="0">
                <a:solidFill>
                  <a:srgbClr val="006666"/>
                </a:solidFill>
                <a:latin typeface="Arial"/>
                <a:cs typeface="Arial"/>
              </a:rPr>
              <a:t>and </a:t>
            </a:r>
            <a:r>
              <a:rPr sz="2400" b="1" dirty="0">
                <a:solidFill>
                  <a:srgbClr val="006666"/>
                </a:solidFill>
                <a:latin typeface="Arial"/>
                <a:cs typeface="Arial"/>
              </a:rPr>
              <a:t>a </a:t>
            </a:r>
            <a:r>
              <a:rPr sz="2400" b="1" spc="-5" dirty="0">
                <a:solidFill>
                  <a:srgbClr val="006666"/>
                </a:solidFill>
                <a:latin typeface="Arial"/>
                <a:cs typeface="Arial"/>
              </a:rPr>
              <a:t>great deal </a:t>
            </a:r>
            <a:r>
              <a:rPr sz="2400" b="1" dirty="0">
                <a:solidFill>
                  <a:srgbClr val="006666"/>
                </a:solidFill>
                <a:latin typeface="Arial"/>
                <a:cs typeface="Arial"/>
              </a:rPr>
              <a:t>of</a:t>
            </a:r>
            <a:r>
              <a:rPr sz="2400" b="1" spc="-50" dirty="0">
                <a:solidFill>
                  <a:srgbClr val="006666"/>
                </a:solidFill>
                <a:latin typeface="Arial"/>
                <a:cs typeface="Arial"/>
              </a:rPr>
              <a:t> </a:t>
            </a:r>
            <a:r>
              <a:rPr sz="2400" b="1" spc="-5" dirty="0">
                <a:solidFill>
                  <a:srgbClr val="006666"/>
                </a:solidFill>
                <a:latin typeface="Arial"/>
                <a:cs typeface="Arial"/>
              </a:rPr>
              <a:t>overhead.</a:t>
            </a:r>
            <a:endParaRPr sz="2400">
              <a:latin typeface="Arial"/>
              <a:cs typeface="Arial"/>
            </a:endParaRPr>
          </a:p>
          <a:p>
            <a:pPr marL="413384" marR="19685">
              <a:lnSpc>
                <a:spcPts val="2110"/>
              </a:lnSpc>
              <a:spcBef>
                <a:spcPts val="1305"/>
              </a:spcBef>
            </a:pPr>
            <a:r>
              <a:rPr sz="2200" spc="-5" dirty="0">
                <a:solidFill>
                  <a:srgbClr val="006666"/>
                </a:solidFill>
                <a:latin typeface="Arial"/>
                <a:cs typeface="Arial"/>
              </a:rPr>
              <a:t>Consequently very few computer systems provide  sufficient hardware support </a:t>
            </a:r>
            <a:r>
              <a:rPr sz="2200" dirty="0">
                <a:solidFill>
                  <a:srgbClr val="006666"/>
                </a:solidFill>
                <a:latin typeface="Arial"/>
                <a:cs typeface="Arial"/>
              </a:rPr>
              <a:t>for </a:t>
            </a:r>
            <a:r>
              <a:rPr sz="2200" spc="-5" dirty="0">
                <a:solidFill>
                  <a:srgbClr val="006666"/>
                </a:solidFill>
                <a:latin typeface="Arial"/>
                <a:cs typeface="Arial"/>
              </a:rPr>
              <a:t>true LRU replacement  algorithm</a:t>
            </a:r>
            <a:endParaRPr sz="2200">
              <a:latin typeface="Arial"/>
              <a:cs typeface="Arial"/>
            </a:endParaRPr>
          </a:p>
          <a:p>
            <a:pPr marL="413384">
              <a:lnSpc>
                <a:spcPts val="2375"/>
              </a:lnSpc>
              <a:spcBef>
                <a:spcPts val="810"/>
              </a:spcBef>
            </a:pPr>
            <a:r>
              <a:rPr sz="2200" spc="-5" dirty="0">
                <a:solidFill>
                  <a:srgbClr val="006666"/>
                </a:solidFill>
                <a:latin typeface="Arial"/>
                <a:cs typeface="Arial"/>
              </a:rPr>
              <a:t>Other algorithms are </a:t>
            </a:r>
            <a:r>
              <a:rPr sz="2200" dirty="0">
                <a:solidFill>
                  <a:srgbClr val="006666"/>
                </a:solidFill>
                <a:latin typeface="Arial"/>
                <a:cs typeface="Arial"/>
              </a:rPr>
              <a:t>used </a:t>
            </a:r>
            <a:r>
              <a:rPr sz="2200" spc="-5" dirty="0">
                <a:solidFill>
                  <a:srgbClr val="006666"/>
                </a:solidFill>
                <a:latin typeface="Arial"/>
                <a:cs typeface="Arial"/>
              </a:rPr>
              <a:t>instead </a:t>
            </a:r>
            <a:r>
              <a:rPr sz="2200" dirty="0">
                <a:solidFill>
                  <a:srgbClr val="006666"/>
                </a:solidFill>
                <a:latin typeface="Arial"/>
                <a:cs typeface="Arial"/>
              </a:rPr>
              <a:t>such </a:t>
            </a:r>
            <a:r>
              <a:rPr sz="2200" spc="-5" dirty="0">
                <a:solidFill>
                  <a:srgbClr val="006666"/>
                </a:solidFill>
                <a:latin typeface="Arial"/>
                <a:cs typeface="Arial"/>
              </a:rPr>
              <a:t>as</a:t>
            </a:r>
            <a:r>
              <a:rPr sz="2200" spc="75" dirty="0">
                <a:solidFill>
                  <a:srgbClr val="006666"/>
                </a:solidFill>
                <a:latin typeface="Arial"/>
                <a:cs typeface="Arial"/>
              </a:rPr>
              <a:t> </a:t>
            </a:r>
            <a:r>
              <a:rPr sz="2200" spc="-5" dirty="0">
                <a:solidFill>
                  <a:srgbClr val="006666"/>
                </a:solidFill>
                <a:latin typeface="Arial"/>
                <a:cs typeface="Arial"/>
              </a:rPr>
              <a:t>LRU</a:t>
            </a:r>
            <a:endParaRPr sz="2200">
              <a:latin typeface="Arial"/>
              <a:cs typeface="Arial"/>
            </a:endParaRPr>
          </a:p>
          <a:p>
            <a:pPr marL="413384">
              <a:lnSpc>
                <a:spcPts val="2375"/>
              </a:lnSpc>
            </a:pPr>
            <a:r>
              <a:rPr sz="2200" i="1" spc="-5" dirty="0">
                <a:solidFill>
                  <a:srgbClr val="006666"/>
                </a:solidFill>
                <a:latin typeface="Arial"/>
                <a:cs typeface="Arial"/>
              </a:rPr>
              <a:t>approximations</a:t>
            </a:r>
            <a:endParaRPr sz="22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36</a:t>
            </a:r>
            <a:endParaRPr sz="1400">
              <a:latin typeface="Arial"/>
              <a:cs typeface="Arial"/>
            </a:endParaRPr>
          </a:p>
        </p:txBody>
      </p:sp>
      <p:sp>
        <p:nvSpPr>
          <p:cNvPr id="4" name="object 4"/>
          <p:cNvSpPr txBox="1">
            <a:spLocks noGrp="1"/>
          </p:cNvSpPr>
          <p:nvPr>
            <p:ph type="title"/>
          </p:nvPr>
        </p:nvSpPr>
        <p:spPr>
          <a:xfrm>
            <a:off x="1109878" y="429844"/>
            <a:ext cx="5214722" cy="566822"/>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FIFO</a:t>
            </a:r>
            <a:r>
              <a:rPr sz="3600" spc="-55" dirty="0"/>
              <a:t> </a:t>
            </a:r>
            <a:r>
              <a:rPr sz="3600" spc="-5" dirty="0"/>
              <a:t>Algorithm</a:t>
            </a:r>
            <a:endParaRPr sz="3600" dirty="0"/>
          </a:p>
        </p:txBody>
      </p:sp>
      <p:sp>
        <p:nvSpPr>
          <p:cNvPr id="5" name="object 5"/>
          <p:cNvSpPr/>
          <p:nvPr/>
        </p:nvSpPr>
        <p:spPr>
          <a:xfrm>
            <a:off x="1106728" y="1342644"/>
            <a:ext cx="185928" cy="1950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06728" y="2078735"/>
            <a:ext cx="185928" cy="19507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06728" y="2815082"/>
            <a:ext cx="185928" cy="19507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63877" y="3465525"/>
            <a:ext cx="271272" cy="28072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021077" y="4184015"/>
            <a:ext cx="213360" cy="21945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021077" y="4580254"/>
            <a:ext cx="213360" cy="21945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563877" y="5206872"/>
            <a:ext cx="271272"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021077" y="5656478"/>
            <a:ext cx="213360" cy="21945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1436876" y="1194307"/>
            <a:ext cx="7554723" cy="5644494"/>
          </a:xfrm>
          <a:prstGeom prst="rect">
            <a:avLst/>
          </a:prstGeom>
        </p:spPr>
        <p:txBody>
          <a:bodyPr vert="horz" wrap="square" lIns="0" tIns="80645" rIns="0" bIns="0" rtlCol="0">
            <a:spAutoFit/>
          </a:bodyPr>
          <a:lstStyle/>
          <a:p>
            <a:pPr marL="12700" marR="994410">
              <a:lnSpc>
                <a:spcPts val="2210"/>
              </a:lnSpc>
              <a:spcBef>
                <a:spcPts val="635"/>
              </a:spcBef>
            </a:pPr>
            <a:r>
              <a:rPr sz="2300" b="1" dirty="0">
                <a:solidFill>
                  <a:srgbClr val="006666"/>
                </a:solidFill>
                <a:latin typeface="Arial"/>
                <a:cs typeface="Arial"/>
              </a:rPr>
              <a:t>OPT </a:t>
            </a:r>
            <a:r>
              <a:rPr sz="2300" b="1" spc="-5" dirty="0">
                <a:solidFill>
                  <a:srgbClr val="006666"/>
                </a:solidFill>
                <a:latin typeface="Arial"/>
                <a:cs typeface="Arial"/>
              </a:rPr>
              <a:t>is impossible, </a:t>
            </a:r>
            <a:r>
              <a:rPr sz="2300" b="1" dirty="0">
                <a:solidFill>
                  <a:srgbClr val="006666"/>
                </a:solidFill>
                <a:latin typeface="Arial"/>
                <a:cs typeface="Arial"/>
              </a:rPr>
              <a:t>LRU is </a:t>
            </a:r>
            <a:r>
              <a:rPr sz="2300" b="1" spc="-5" dirty="0">
                <a:solidFill>
                  <a:srgbClr val="006666"/>
                </a:solidFill>
                <a:latin typeface="Arial"/>
                <a:cs typeface="Arial"/>
              </a:rPr>
              <a:t>too </a:t>
            </a:r>
            <a:r>
              <a:rPr sz="2300" b="1" spc="-10" dirty="0">
                <a:solidFill>
                  <a:srgbClr val="006666"/>
                </a:solidFill>
                <a:latin typeface="Arial"/>
                <a:cs typeface="Arial"/>
              </a:rPr>
              <a:t>costly</a:t>
            </a:r>
            <a:r>
              <a:rPr lang="en-CA" sz="2300" b="1" spc="-10" dirty="0">
                <a:solidFill>
                  <a:srgbClr val="006666"/>
                </a:solidFill>
                <a:latin typeface="Arial"/>
                <a:cs typeface="Arial"/>
              </a:rPr>
              <a:t> but possible</a:t>
            </a:r>
            <a:r>
              <a:rPr sz="2300" b="1" spc="-10" dirty="0">
                <a:solidFill>
                  <a:srgbClr val="006666"/>
                </a:solidFill>
                <a:latin typeface="Arial"/>
                <a:cs typeface="Arial"/>
              </a:rPr>
              <a:t>, </a:t>
            </a:r>
            <a:r>
              <a:rPr sz="2300" b="1" dirty="0">
                <a:solidFill>
                  <a:srgbClr val="006666"/>
                </a:solidFill>
                <a:latin typeface="Arial"/>
                <a:cs typeface="Arial"/>
              </a:rPr>
              <a:t>let’s</a:t>
            </a:r>
            <a:r>
              <a:rPr sz="2300" b="1" spc="-110" dirty="0">
                <a:solidFill>
                  <a:srgbClr val="006666"/>
                </a:solidFill>
                <a:latin typeface="Arial"/>
                <a:cs typeface="Arial"/>
              </a:rPr>
              <a:t> </a:t>
            </a:r>
            <a:r>
              <a:rPr sz="2300" b="1" dirty="0">
                <a:solidFill>
                  <a:srgbClr val="006666"/>
                </a:solidFill>
                <a:latin typeface="Arial"/>
                <a:cs typeface="Arial"/>
              </a:rPr>
              <a:t>try something</a:t>
            </a:r>
            <a:r>
              <a:rPr sz="2300" b="1" spc="-55" dirty="0">
                <a:solidFill>
                  <a:srgbClr val="006666"/>
                </a:solidFill>
                <a:latin typeface="Arial"/>
                <a:cs typeface="Arial"/>
              </a:rPr>
              <a:t> </a:t>
            </a:r>
            <a:r>
              <a:rPr sz="2300" b="1" dirty="0">
                <a:solidFill>
                  <a:srgbClr val="006666"/>
                </a:solidFill>
                <a:latin typeface="Arial"/>
                <a:cs typeface="Arial"/>
              </a:rPr>
              <a:t>simple!</a:t>
            </a:r>
            <a:endParaRPr sz="2300" dirty="0">
              <a:latin typeface="Arial"/>
              <a:cs typeface="Arial"/>
            </a:endParaRPr>
          </a:p>
          <a:p>
            <a:pPr marL="12700">
              <a:lnSpc>
                <a:spcPts val="2485"/>
              </a:lnSpc>
              <a:spcBef>
                <a:spcPts val="844"/>
              </a:spcBef>
            </a:pPr>
            <a:r>
              <a:rPr sz="2300" b="1" dirty="0">
                <a:solidFill>
                  <a:srgbClr val="006666"/>
                </a:solidFill>
                <a:latin typeface="Arial"/>
                <a:cs typeface="Arial"/>
              </a:rPr>
              <a:t>Idea: a page which has been in memory for a</a:t>
            </a:r>
            <a:r>
              <a:rPr sz="2300" b="1" spc="-204" dirty="0">
                <a:solidFill>
                  <a:srgbClr val="006666"/>
                </a:solidFill>
                <a:latin typeface="Arial"/>
                <a:cs typeface="Arial"/>
              </a:rPr>
              <a:t> </a:t>
            </a:r>
            <a:r>
              <a:rPr sz="2300" b="1" dirty="0">
                <a:solidFill>
                  <a:srgbClr val="006666"/>
                </a:solidFill>
                <a:latin typeface="Arial"/>
                <a:cs typeface="Arial"/>
              </a:rPr>
              <a:t>long</a:t>
            </a:r>
            <a:endParaRPr sz="2300" dirty="0">
              <a:latin typeface="Arial"/>
              <a:cs typeface="Arial"/>
            </a:endParaRPr>
          </a:p>
          <a:p>
            <a:pPr marL="12700">
              <a:lnSpc>
                <a:spcPts val="2485"/>
              </a:lnSpc>
            </a:pPr>
            <a:r>
              <a:rPr sz="2300" b="1" dirty="0">
                <a:solidFill>
                  <a:srgbClr val="006666"/>
                </a:solidFill>
                <a:latin typeface="Arial"/>
                <a:cs typeface="Arial"/>
              </a:rPr>
              <a:t>time has had its chance to</a:t>
            </a:r>
            <a:r>
              <a:rPr sz="2300" b="1" spc="-145" dirty="0">
                <a:solidFill>
                  <a:srgbClr val="006666"/>
                </a:solidFill>
                <a:latin typeface="Arial"/>
                <a:cs typeface="Arial"/>
              </a:rPr>
              <a:t> </a:t>
            </a:r>
            <a:r>
              <a:rPr sz="2300" b="1" dirty="0">
                <a:solidFill>
                  <a:srgbClr val="006666"/>
                </a:solidFill>
                <a:latin typeface="Arial"/>
                <a:cs typeface="Arial"/>
              </a:rPr>
              <a:t>execute</a:t>
            </a:r>
            <a:r>
              <a:rPr lang="en-CA" sz="2300" b="1" dirty="0">
                <a:solidFill>
                  <a:srgbClr val="006666"/>
                </a:solidFill>
                <a:latin typeface="Arial"/>
                <a:cs typeface="Arial"/>
              </a:rPr>
              <a:t> </a:t>
            </a:r>
            <a:r>
              <a:rPr lang="en-CA" sz="2300" b="1" dirty="0">
                <a:solidFill>
                  <a:srgbClr val="006666"/>
                </a:solidFill>
                <a:latin typeface="Arial"/>
                <a:cs typeface="Arial"/>
                <a:sym typeface="Wingdings" panose="05000000000000000000" pitchFamily="2" charset="2"/>
              </a:rPr>
              <a:t> replace that one</a:t>
            </a:r>
            <a:endParaRPr sz="2300" dirty="0">
              <a:latin typeface="Arial"/>
              <a:cs typeface="Arial"/>
            </a:endParaRPr>
          </a:p>
          <a:p>
            <a:pPr marL="12700" marR="804545">
              <a:lnSpc>
                <a:spcPts val="2210"/>
              </a:lnSpc>
              <a:spcBef>
                <a:spcPts val="1360"/>
              </a:spcBef>
            </a:pPr>
            <a:r>
              <a:rPr sz="2300" b="1" dirty="0">
                <a:solidFill>
                  <a:srgbClr val="006666"/>
                </a:solidFill>
                <a:latin typeface="Arial"/>
                <a:cs typeface="Arial"/>
              </a:rPr>
              <a:t>Treats page frames allocated to a process as</a:t>
            </a:r>
            <a:r>
              <a:rPr sz="2300" b="1" spc="-270" dirty="0">
                <a:solidFill>
                  <a:srgbClr val="006666"/>
                </a:solidFill>
                <a:latin typeface="Arial"/>
                <a:cs typeface="Arial"/>
              </a:rPr>
              <a:t> </a:t>
            </a:r>
            <a:r>
              <a:rPr sz="2300" b="1" dirty="0">
                <a:solidFill>
                  <a:srgbClr val="006666"/>
                </a:solidFill>
                <a:latin typeface="Arial"/>
                <a:cs typeface="Arial"/>
              </a:rPr>
              <a:t>a  circular</a:t>
            </a:r>
            <a:r>
              <a:rPr sz="2300" b="1" spc="-30" dirty="0">
                <a:solidFill>
                  <a:srgbClr val="006666"/>
                </a:solidFill>
                <a:latin typeface="Arial"/>
                <a:cs typeface="Arial"/>
              </a:rPr>
              <a:t> </a:t>
            </a:r>
            <a:r>
              <a:rPr sz="2300" b="1" dirty="0">
                <a:solidFill>
                  <a:srgbClr val="006666"/>
                </a:solidFill>
                <a:latin typeface="Arial"/>
                <a:cs typeface="Arial"/>
              </a:rPr>
              <a:t>buffer:</a:t>
            </a:r>
            <a:endParaRPr sz="2300" dirty="0">
              <a:latin typeface="Arial"/>
              <a:cs typeface="Arial"/>
            </a:endParaRPr>
          </a:p>
          <a:p>
            <a:pPr marL="413384">
              <a:lnSpc>
                <a:spcPts val="2375"/>
              </a:lnSpc>
              <a:spcBef>
                <a:spcPts val="810"/>
              </a:spcBef>
            </a:pPr>
            <a:r>
              <a:rPr sz="2200" spc="-5" dirty="0">
                <a:solidFill>
                  <a:srgbClr val="006666"/>
                </a:solidFill>
                <a:latin typeface="Arial"/>
                <a:cs typeface="Arial"/>
              </a:rPr>
              <a:t>When the </a:t>
            </a:r>
            <a:r>
              <a:rPr sz="2200" dirty="0">
                <a:solidFill>
                  <a:srgbClr val="006666"/>
                </a:solidFill>
                <a:latin typeface="Arial"/>
                <a:cs typeface="Arial"/>
              </a:rPr>
              <a:t>buffer </a:t>
            </a:r>
            <a:r>
              <a:rPr sz="2200" spc="-5" dirty="0">
                <a:solidFill>
                  <a:srgbClr val="006666"/>
                </a:solidFill>
                <a:latin typeface="Arial"/>
                <a:cs typeface="Arial"/>
              </a:rPr>
              <a:t>is </a:t>
            </a:r>
            <a:r>
              <a:rPr sz="2200" dirty="0">
                <a:solidFill>
                  <a:srgbClr val="006666"/>
                </a:solidFill>
                <a:latin typeface="Arial"/>
                <a:cs typeface="Arial"/>
              </a:rPr>
              <a:t>full, </a:t>
            </a:r>
            <a:r>
              <a:rPr sz="2200" spc="-5" dirty="0">
                <a:solidFill>
                  <a:srgbClr val="006666"/>
                </a:solidFill>
                <a:latin typeface="Arial"/>
                <a:cs typeface="Arial"/>
              </a:rPr>
              <a:t>the </a:t>
            </a:r>
            <a:r>
              <a:rPr sz="2200" dirty="0">
                <a:solidFill>
                  <a:srgbClr val="006666"/>
                </a:solidFill>
                <a:latin typeface="Arial"/>
                <a:cs typeface="Arial"/>
              </a:rPr>
              <a:t>oldest page </a:t>
            </a:r>
            <a:r>
              <a:rPr sz="2200" spc="-5" dirty="0">
                <a:solidFill>
                  <a:srgbClr val="006666"/>
                </a:solidFill>
                <a:latin typeface="Arial"/>
                <a:cs typeface="Arial"/>
              </a:rPr>
              <a:t>is</a:t>
            </a:r>
            <a:r>
              <a:rPr sz="2200" spc="30" dirty="0">
                <a:solidFill>
                  <a:srgbClr val="006666"/>
                </a:solidFill>
                <a:latin typeface="Arial"/>
                <a:cs typeface="Arial"/>
              </a:rPr>
              <a:t> </a:t>
            </a:r>
            <a:r>
              <a:rPr sz="2200" spc="-5" dirty="0">
                <a:solidFill>
                  <a:srgbClr val="006666"/>
                </a:solidFill>
                <a:latin typeface="Arial"/>
                <a:cs typeface="Arial"/>
              </a:rPr>
              <a:t>replaced.</a:t>
            </a:r>
            <a:endParaRPr sz="2200" dirty="0">
              <a:latin typeface="Arial"/>
              <a:cs typeface="Arial"/>
            </a:endParaRPr>
          </a:p>
          <a:p>
            <a:pPr marL="413384">
              <a:lnSpc>
                <a:spcPts val="2375"/>
              </a:lnSpc>
            </a:pPr>
            <a:r>
              <a:rPr sz="2200" spc="-5" dirty="0">
                <a:solidFill>
                  <a:srgbClr val="006666"/>
                </a:solidFill>
                <a:latin typeface="Arial"/>
                <a:cs typeface="Arial"/>
              </a:rPr>
              <a:t>Hence: </a:t>
            </a:r>
            <a:r>
              <a:rPr sz="2200" dirty="0">
                <a:solidFill>
                  <a:srgbClr val="006666"/>
                </a:solidFill>
                <a:latin typeface="Arial"/>
                <a:cs typeface="Arial"/>
              </a:rPr>
              <a:t>first-in,</a:t>
            </a:r>
            <a:r>
              <a:rPr sz="2200" spc="-10" dirty="0">
                <a:solidFill>
                  <a:srgbClr val="006666"/>
                </a:solidFill>
                <a:latin typeface="Arial"/>
                <a:cs typeface="Arial"/>
              </a:rPr>
              <a:t> </a:t>
            </a:r>
            <a:r>
              <a:rPr sz="2200" dirty="0">
                <a:solidFill>
                  <a:srgbClr val="006666"/>
                </a:solidFill>
                <a:latin typeface="Arial"/>
                <a:cs typeface="Arial"/>
              </a:rPr>
              <a:t>first-out</a:t>
            </a:r>
            <a:endParaRPr sz="2200" dirty="0">
              <a:latin typeface="Arial"/>
              <a:cs typeface="Arial"/>
            </a:endParaRPr>
          </a:p>
          <a:p>
            <a:pPr marL="812165">
              <a:lnSpc>
                <a:spcPct val="100000"/>
              </a:lnSpc>
              <a:spcBef>
                <a:spcPts val="730"/>
              </a:spcBef>
            </a:pPr>
            <a:r>
              <a:rPr sz="2000" dirty="0">
                <a:solidFill>
                  <a:srgbClr val="006666"/>
                </a:solidFill>
                <a:latin typeface="Arial"/>
                <a:cs typeface="Arial"/>
              </a:rPr>
              <a:t>This is not necessarily the same as the </a:t>
            </a:r>
            <a:r>
              <a:rPr sz="2000" spc="5" dirty="0">
                <a:solidFill>
                  <a:srgbClr val="006666"/>
                </a:solidFill>
                <a:latin typeface="Arial"/>
                <a:cs typeface="Arial"/>
              </a:rPr>
              <a:t>LRU</a:t>
            </a:r>
            <a:r>
              <a:rPr sz="2000" spc="-100" dirty="0">
                <a:solidFill>
                  <a:srgbClr val="006666"/>
                </a:solidFill>
                <a:latin typeface="Arial"/>
                <a:cs typeface="Arial"/>
              </a:rPr>
              <a:t> </a:t>
            </a:r>
            <a:r>
              <a:rPr sz="2000" dirty="0">
                <a:solidFill>
                  <a:srgbClr val="006666"/>
                </a:solidFill>
                <a:latin typeface="Arial"/>
                <a:cs typeface="Arial"/>
              </a:rPr>
              <a:t>page</a:t>
            </a:r>
            <a:endParaRPr sz="2000" dirty="0">
              <a:latin typeface="Arial"/>
              <a:cs typeface="Arial"/>
            </a:endParaRPr>
          </a:p>
          <a:p>
            <a:pPr marL="812165" marR="5080">
              <a:lnSpc>
                <a:spcPct val="80000"/>
              </a:lnSpc>
              <a:spcBef>
                <a:spcPts val="1200"/>
              </a:spcBef>
            </a:pPr>
            <a:r>
              <a:rPr sz="2000" dirty="0">
                <a:solidFill>
                  <a:srgbClr val="006666"/>
                </a:solidFill>
                <a:latin typeface="Arial"/>
                <a:cs typeface="Arial"/>
              </a:rPr>
              <a:t>“The oldest page” means the page </a:t>
            </a:r>
            <a:r>
              <a:rPr sz="2000" spc="-5" dirty="0">
                <a:solidFill>
                  <a:srgbClr val="006666"/>
                </a:solidFill>
                <a:latin typeface="Arial"/>
                <a:cs typeface="Arial"/>
              </a:rPr>
              <a:t>in </a:t>
            </a:r>
            <a:r>
              <a:rPr sz="2000" dirty="0">
                <a:solidFill>
                  <a:srgbClr val="006666"/>
                </a:solidFill>
                <a:latin typeface="Arial"/>
                <a:cs typeface="Arial"/>
              </a:rPr>
              <a:t>memory the</a:t>
            </a:r>
            <a:r>
              <a:rPr sz="2000" spc="-140" dirty="0">
                <a:solidFill>
                  <a:srgbClr val="006666"/>
                </a:solidFill>
                <a:latin typeface="Arial"/>
                <a:cs typeface="Arial"/>
              </a:rPr>
              <a:t> </a:t>
            </a:r>
            <a:r>
              <a:rPr sz="2000" dirty="0">
                <a:solidFill>
                  <a:srgbClr val="006666"/>
                </a:solidFill>
                <a:latin typeface="Arial"/>
                <a:cs typeface="Arial"/>
              </a:rPr>
              <a:t>longest  (for </a:t>
            </a:r>
            <a:r>
              <a:rPr sz="2000" spc="5" dirty="0">
                <a:solidFill>
                  <a:srgbClr val="006666"/>
                </a:solidFill>
                <a:latin typeface="Arial"/>
                <a:cs typeface="Arial"/>
              </a:rPr>
              <a:t>LRU, </a:t>
            </a:r>
            <a:r>
              <a:rPr sz="2000" dirty="0">
                <a:solidFill>
                  <a:srgbClr val="006666"/>
                </a:solidFill>
                <a:latin typeface="Arial"/>
                <a:cs typeface="Arial"/>
              </a:rPr>
              <a:t>in terms of page</a:t>
            </a:r>
            <a:r>
              <a:rPr sz="2000" spc="-100" dirty="0">
                <a:solidFill>
                  <a:srgbClr val="006666"/>
                </a:solidFill>
                <a:latin typeface="Arial"/>
                <a:cs typeface="Arial"/>
              </a:rPr>
              <a:t> </a:t>
            </a:r>
            <a:r>
              <a:rPr sz="2000" dirty="0">
                <a:solidFill>
                  <a:srgbClr val="006666"/>
                </a:solidFill>
                <a:latin typeface="Arial"/>
                <a:cs typeface="Arial"/>
              </a:rPr>
              <a:t>reference).</a:t>
            </a:r>
            <a:endParaRPr sz="2000" dirty="0">
              <a:latin typeface="Arial"/>
              <a:cs typeface="Arial"/>
            </a:endParaRPr>
          </a:p>
          <a:p>
            <a:pPr marL="413384">
              <a:lnSpc>
                <a:spcPct val="100000"/>
              </a:lnSpc>
              <a:spcBef>
                <a:spcPts val="785"/>
              </a:spcBef>
            </a:pPr>
            <a:r>
              <a:rPr sz="2200" spc="-5" dirty="0">
                <a:solidFill>
                  <a:srgbClr val="006666"/>
                </a:solidFill>
                <a:latin typeface="Arial"/>
                <a:cs typeface="Arial"/>
              </a:rPr>
              <a:t>Simple to</a:t>
            </a:r>
            <a:r>
              <a:rPr sz="2200" spc="20" dirty="0">
                <a:solidFill>
                  <a:srgbClr val="006666"/>
                </a:solidFill>
                <a:latin typeface="Arial"/>
                <a:cs typeface="Arial"/>
              </a:rPr>
              <a:t> </a:t>
            </a:r>
            <a:r>
              <a:rPr sz="2200" spc="-5" dirty="0">
                <a:solidFill>
                  <a:srgbClr val="006666"/>
                </a:solidFill>
                <a:latin typeface="Arial"/>
                <a:cs typeface="Arial"/>
              </a:rPr>
              <a:t>implement</a:t>
            </a:r>
            <a:endParaRPr sz="2200" dirty="0">
              <a:latin typeface="Arial"/>
              <a:cs typeface="Arial"/>
            </a:endParaRPr>
          </a:p>
          <a:p>
            <a:pPr marL="812165" marR="179070">
              <a:lnSpc>
                <a:spcPts val="1920"/>
              </a:lnSpc>
              <a:spcBef>
                <a:spcPts val="1190"/>
              </a:spcBef>
            </a:pPr>
            <a:r>
              <a:rPr sz="2000" dirty="0">
                <a:solidFill>
                  <a:srgbClr val="006666"/>
                </a:solidFill>
                <a:latin typeface="Arial"/>
                <a:cs typeface="Arial"/>
              </a:rPr>
              <a:t>requires only a pointer that circles through the frames</a:t>
            </a:r>
            <a:r>
              <a:rPr sz="2000" spc="-125" dirty="0">
                <a:solidFill>
                  <a:srgbClr val="006666"/>
                </a:solidFill>
                <a:latin typeface="Arial"/>
                <a:cs typeface="Arial"/>
              </a:rPr>
              <a:t> </a:t>
            </a:r>
            <a:r>
              <a:rPr sz="2000" dirty="0">
                <a:solidFill>
                  <a:srgbClr val="006666"/>
                </a:solidFill>
                <a:latin typeface="Arial"/>
                <a:cs typeface="Arial"/>
              </a:rPr>
              <a:t>of  the</a:t>
            </a:r>
            <a:r>
              <a:rPr sz="2000" spc="-15" dirty="0">
                <a:solidFill>
                  <a:srgbClr val="006666"/>
                </a:solidFill>
                <a:latin typeface="Arial"/>
                <a:cs typeface="Arial"/>
              </a:rPr>
              <a:t> </a:t>
            </a:r>
            <a:r>
              <a:rPr sz="2000" spc="5" dirty="0">
                <a:solidFill>
                  <a:srgbClr val="006666"/>
                </a:solidFill>
                <a:latin typeface="Arial"/>
                <a:cs typeface="Arial"/>
              </a:rPr>
              <a:t>process</a:t>
            </a:r>
            <a:endParaRPr sz="2000" dirty="0">
              <a:latin typeface="Arial"/>
              <a:cs typeface="Arial"/>
            </a:endParaRPr>
          </a:p>
          <a:p>
            <a:pPr marL="12700" marR="308610">
              <a:lnSpc>
                <a:spcPts val="2300"/>
              </a:lnSpc>
              <a:spcBef>
                <a:spcPts val="575"/>
              </a:spcBef>
            </a:pPr>
            <a:r>
              <a:rPr sz="2400" b="1" spc="-5" dirty="0">
                <a:solidFill>
                  <a:srgbClr val="006666"/>
                </a:solidFill>
                <a:latin typeface="Arial"/>
                <a:cs typeface="Arial"/>
              </a:rPr>
              <a:t>BUT: A frequently used </a:t>
            </a:r>
            <a:r>
              <a:rPr sz="2400" b="1" dirty="0">
                <a:solidFill>
                  <a:srgbClr val="006666"/>
                </a:solidFill>
                <a:latin typeface="Arial"/>
                <a:cs typeface="Arial"/>
              </a:rPr>
              <a:t>page is often the</a:t>
            </a:r>
            <a:r>
              <a:rPr sz="2400" b="1" spc="-60" dirty="0">
                <a:solidFill>
                  <a:srgbClr val="006666"/>
                </a:solidFill>
                <a:latin typeface="Arial"/>
                <a:cs typeface="Arial"/>
              </a:rPr>
              <a:t> </a:t>
            </a:r>
            <a:r>
              <a:rPr sz="2400" b="1" dirty="0">
                <a:solidFill>
                  <a:srgbClr val="006666"/>
                </a:solidFill>
                <a:latin typeface="Arial"/>
                <a:cs typeface="Arial"/>
              </a:rPr>
              <a:t>oldest,  so it will be </a:t>
            </a:r>
            <a:r>
              <a:rPr sz="2400" b="1" spc="-5" dirty="0">
                <a:solidFill>
                  <a:srgbClr val="006666"/>
                </a:solidFill>
                <a:latin typeface="Arial"/>
                <a:cs typeface="Arial"/>
              </a:rPr>
              <a:t>repeatedly paged out by</a:t>
            </a:r>
            <a:r>
              <a:rPr sz="2400" b="1" spc="-95" dirty="0">
                <a:solidFill>
                  <a:srgbClr val="006666"/>
                </a:solidFill>
                <a:latin typeface="Arial"/>
                <a:cs typeface="Arial"/>
              </a:rPr>
              <a:t> </a:t>
            </a:r>
            <a:r>
              <a:rPr sz="2400" b="1" dirty="0">
                <a:solidFill>
                  <a:srgbClr val="006666"/>
                </a:solidFill>
                <a:latin typeface="Arial"/>
                <a:cs typeface="Arial"/>
              </a:rPr>
              <a:t>FIFO</a:t>
            </a:r>
            <a:endParaRPr sz="2400" dirty="0">
              <a:latin typeface="Arial"/>
              <a:cs typeface="Arial"/>
            </a:endParaRPr>
          </a:p>
        </p:txBody>
      </p:sp>
      <p:sp>
        <p:nvSpPr>
          <p:cNvPr id="14" name="object 14"/>
          <p:cNvSpPr/>
          <p:nvPr/>
        </p:nvSpPr>
        <p:spPr>
          <a:xfrm>
            <a:off x="1106728" y="6270650"/>
            <a:ext cx="198119" cy="2026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37</a:t>
            </a:r>
            <a:endParaRPr sz="1400">
              <a:latin typeface="Arial"/>
              <a:cs typeface="Arial"/>
            </a:endParaRPr>
          </a:p>
        </p:txBody>
      </p:sp>
      <p:sp>
        <p:nvSpPr>
          <p:cNvPr id="4" name="object 4"/>
          <p:cNvSpPr txBox="1">
            <a:spLocks noGrp="1"/>
          </p:cNvSpPr>
          <p:nvPr>
            <p:ph type="title"/>
          </p:nvPr>
        </p:nvSpPr>
        <p:spPr>
          <a:xfrm>
            <a:off x="1109878" y="429844"/>
            <a:ext cx="2527300" cy="574675"/>
          </a:xfrm>
          <a:prstGeom prst="rect">
            <a:avLst/>
          </a:prstGeom>
        </p:spPr>
        <p:txBody>
          <a:bodyPr vert="horz" wrap="square" lIns="0" tIns="12700" rIns="0" bIns="0" rtlCol="0">
            <a:spAutoFit/>
          </a:bodyPr>
          <a:lstStyle/>
          <a:p>
            <a:pPr marL="12700">
              <a:lnSpc>
                <a:spcPct val="100000"/>
              </a:lnSpc>
              <a:spcBef>
                <a:spcPts val="100"/>
              </a:spcBef>
            </a:pPr>
            <a:r>
              <a:rPr sz="3600" spc="-5" dirty="0"/>
              <a:t>FIFO</a:t>
            </a:r>
            <a:r>
              <a:rPr sz="3600" spc="-70" dirty="0"/>
              <a:t> </a:t>
            </a:r>
            <a:r>
              <a:rPr sz="3600" dirty="0"/>
              <a:t>Example</a:t>
            </a:r>
            <a:endParaRPr sz="3600"/>
          </a:p>
        </p:txBody>
      </p:sp>
      <p:grpSp>
        <p:nvGrpSpPr>
          <p:cNvPr id="5" name="object 5"/>
          <p:cNvGrpSpPr/>
          <p:nvPr/>
        </p:nvGrpSpPr>
        <p:grpSpPr>
          <a:xfrm>
            <a:off x="304800" y="2438400"/>
            <a:ext cx="8168640" cy="2241550"/>
            <a:chOff x="751331" y="1187450"/>
            <a:chExt cx="8168640" cy="2241550"/>
          </a:xfrm>
        </p:grpSpPr>
        <p:sp>
          <p:nvSpPr>
            <p:cNvPr id="6" name="object 6"/>
            <p:cNvSpPr/>
            <p:nvPr/>
          </p:nvSpPr>
          <p:spPr>
            <a:xfrm>
              <a:off x="789431" y="1225296"/>
              <a:ext cx="8092440" cy="216560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51332" y="1187449"/>
              <a:ext cx="8168640" cy="2241550"/>
            </a:xfrm>
            <a:custGeom>
              <a:avLst/>
              <a:gdLst/>
              <a:ahLst/>
              <a:cxnLst/>
              <a:rect l="l" t="t" r="r" b="b"/>
              <a:pathLst>
                <a:path w="8168640" h="2241550">
                  <a:moveTo>
                    <a:pt x="8143240" y="25400"/>
                  </a:moveTo>
                  <a:lnTo>
                    <a:pt x="8130540" y="25400"/>
                  </a:lnTo>
                  <a:lnTo>
                    <a:pt x="8130540" y="38100"/>
                  </a:lnTo>
                  <a:lnTo>
                    <a:pt x="8130540" y="2203450"/>
                  </a:lnTo>
                  <a:lnTo>
                    <a:pt x="38100" y="2203450"/>
                  </a:lnTo>
                  <a:lnTo>
                    <a:pt x="38100" y="38100"/>
                  </a:lnTo>
                  <a:lnTo>
                    <a:pt x="8130540" y="38100"/>
                  </a:lnTo>
                  <a:lnTo>
                    <a:pt x="8130540" y="25400"/>
                  </a:lnTo>
                  <a:lnTo>
                    <a:pt x="25400" y="25400"/>
                  </a:lnTo>
                  <a:lnTo>
                    <a:pt x="25400" y="38100"/>
                  </a:lnTo>
                  <a:lnTo>
                    <a:pt x="25400" y="2203450"/>
                  </a:lnTo>
                  <a:lnTo>
                    <a:pt x="25400" y="2216150"/>
                  </a:lnTo>
                  <a:lnTo>
                    <a:pt x="8143240" y="2216150"/>
                  </a:lnTo>
                  <a:lnTo>
                    <a:pt x="8143240" y="2203450"/>
                  </a:lnTo>
                  <a:lnTo>
                    <a:pt x="8143240" y="38100"/>
                  </a:lnTo>
                  <a:lnTo>
                    <a:pt x="8143240" y="37846"/>
                  </a:lnTo>
                  <a:lnTo>
                    <a:pt x="8143240" y="25400"/>
                  </a:lnTo>
                  <a:close/>
                </a:path>
                <a:path w="8168640" h="2241550">
                  <a:moveTo>
                    <a:pt x="8168640" y="0"/>
                  </a:moveTo>
                  <a:lnTo>
                    <a:pt x="8155940" y="0"/>
                  </a:lnTo>
                  <a:lnTo>
                    <a:pt x="8155940" y="12700"/>
                  </a:lnTo>
                  <a:lnTo>
                    <a:pt x="8155940" y="2228850"/>
                  </a:lnTo>
                  <a:lnTo>
                    <a:pt x="12700" y="2228850"/>
                  </a:lnTo>
                  <a:lnTo>
                    <a:pt x="12700" y="12700"/>
                  </a:lnTo>
                  <a:lnTo>
                    <a:pt x="8155940" y="12700"/>
                  </a:lnTo>
                  <a:lnTo>
                    <a:pt x="8155940" y="0"/>
                  </a:lnTo>
                  <a:lnTo>
                    <a:pt x="0" y="0"/>
                  </a:lnTo>
                  <a:lnTo>
                    <a:pt x="0" y="12700"/>
                  </a:lnTo>
                  <a:lnTo>
                    <a:pt x="0" y="2228850"/>
                  </a:lnTo>
                  <a:lnTo>
                    <a:pt x="0" y="2241550"/>
                  </a:lnTo>
                  <a:lnTo>
                    <a:pt x="8168640" y="2241550"/>
                  </a:lnTo>
                  <a:lnTo>
                    <a:pt x="8168640" y="2228850"/>
                  </a:lnTo>
                  <a:lnTo>
                    <a:pt x="8168640" y="12700"/>
                  </a:lnTo>
                  <a:lnTo>
                    <a:pt x="8168640" y="12446"/>
                  </a:lnTo>
                  <a:lnTo>
                    <a:pt x="8168640" y="0"/>
                  </a:lnTo>
                  <a:close/>
                </a:path>
              </a:pathLst>
            </a:custGeom>
            <a:solidFill>
              <a:srgbClr val="CC6600"/>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359790"/>
            <a:ext cx="5459730" cy="513715"/>
          </a:xfrm>
          <a:prstGeom prst="rect">
            <a:avLst/>
          </a:prstGeom>
        </p:spPr>
        <p:txBody>
          <a:bodyPr vert="horz" wrap="square" lIns="0" tIns="13335" rIns="0" bIns="0" rtlCol="0">
            <a:spAutoFit/>
          </a:bodyPr>
          <a:lstStyle/>
          <a:p>
            <a:pPr marL="12700">
              <a:lnSpc>
                <a:spcPct val="100000"/>
              </a:lnSpc>
              <a:spcBef>
                <a:spcPts val="105"/>
              </a:spcBef>
            </a:pPr>
            <a:r>
              <a:rPr dirty="0"/>
              <a:t>Comparison of FIFO </a:t>
            </a:r>
            <a:r>
              <a:rPr spc="-5" dirty="0"/>
              <a:t>with </a:t>
            </a:r>
            <a:r>
              <a:rPr dirty="0"/>
              <a:t>LRU</a:t>
            </a:r>
            <a:r>
              <a:rPr spc="-135" dirty="0"/>
              <a:t> </a:t>
            </a:r>
            <a:r>
              <a:rPr sz="1200" dirty="0"/>
              <a:t>(Stallings)</a:t>
            </a:r>
            <a:endParaRPr sz="1200"/>
          </a:p>
        </p:txBody>
      </p:sp>
      <p:sp>
        <p:nvSpPr>
          <p:cNvPr id="6" name="object 6"/>
          <p:cNvSpPr/>
          <p:nvPr/>
        </p:nvSpPr>
        <p:spPr>
          <a:xfrm>
            <a:off x="854354" y="4524502"/>
            <a:ext cx="198119" cy="20269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54354" y="5329428"/>
            <a:ext cx="198119" cy="20269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11528" y="5695188"/>
            <a:ext cx="320040" cy="33070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184554" y="4369765"/>
            <a:ext cx="6929755" cy="167132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Unlike </a:t>
            </a:r>
            <a:r>
              <a:rPr sz="2400" b="1" dirty="0">
                <a:solidFill>
                  <a:srgbClr val="006666"/>
                </a:solidFill>
                <a:latin typeface="Arial"/>
                <a:cs typeface="Arial"/>
              </a:rPr>
              <a:t>FIFO, </a:t>
            </a:r>
            <a:r>
              <a:rPr sz="2400" b="1" spc="-5" dirty="0">
                <a:solidFill>
                  <a:srgbClr val="006666"/>
                </a:solidFill>
                <a:latin typeface="Arial"/>
                <a:cs typeface="Arial"/>
              </a:rPr>
              <a:t>LRU recognizes that pages </a:t>
            </a:r>
            <a:r>
              <a:rPr sz="2400" b="1" dirty="0">
                <a:solidFill>
                  <a:srgbClr val="006666"/>
                </a:solidFill>
                <a:latin typeface="Arial"/>
                <a:cs typeface="Arial"/>
              </a:rPr>
              <a:t>2 </a:t>
            </a:r>
            <a:r>
              <a:rPr sz="2400" b="1" spc="-5" dirty="0">
                <a:solidFill>
                  <a:srgbClr val="006666"/>
                </a:solidFill>
                <a:latin typeface="Arial"/>
                <a:cs typeface="Arial"/>
              </a:rPr>
              <a:t>and</a:t>
            </a:r>
            <a:r>
              <a:rPr sz="2400" b="1" spc="-20" dirty="0">
                <a:solidFill>
                  <a:srgbClr val="006666"/>
                </a:solidFill>
                <a:latin typeface="Arial"/>
                <a:cs typeface="Arial"/>
              </a:rPr>
              <a:t> </a:t>
            </a:r>
            <a:r>
              <a:rPr sz="2400" b="1" dirty="0">
                <a:solidFill>
                  <a:srgbClr val="006666"/>
                </a:solidFill>
                <a:latin typeface="Arial"/>
                <a:cs typeface="Arial"/>
              </a:rPr>
              <a:t>5</a:t>
            </a:r>
            <a:endParaRPr sz="2400">
              <a:latin typeface="Arial"/>
              <a:cs typeface="Arial"/>
            </a:endParaRPr>
          </a:p>
          <a:p>
            <a:pPr marL="12700">
              <a:lnSpc>
                <a:spcPct val="100000"/>
              </a:lnSpc>
              <a:spcBef>
                <a:spcPts val="5"/>
              </a:spcBef>
            </a:pPr>
            <a:r>
              <a:rPr sz="2400" b="1" spc="-5" dirty="0">
                <a:solidFill>
                  <a:srgbClr val="006666"/>
                </a:solidFill>
                <a:latin typeface="Arial"/>
                <a:cs typeface="Arial"/>
              </a:rPr>
              <a:t>are </a:t>
            </a:r>
            <a:r>
              <a:rPr sz="2400" b="1" dirty="0">
                <a:solidFill>
                  <a:srgbClr val="006666"/>
                </a:solidFill>
                <a:latin typeface="Arial"/>
                <a:cs typeface="Arial"/>
              </a:rPr>
              <a:t>used frequently</a:t>
            </a:r>
            <a:endParaRPr sz="2400">
              <a:latin typeface="Arial"/>
              <a:cs typeface="Arial"/>
            </a:endParaRPr>
          </a:p>
          <a:p>
            <a:pPr marL="12700">
              <a:lnSpc>
                <a:spcPct val="100000"/>
              </a:lnSpc>
              <a:spcBef>
                <a:spcPts val="575"/>
              </a:spcBef>
            </a:pPr>
            <a:r>
              <a:rPr sz="2400" b="1" dirty="0">
                <a:solidFill>
                  <a:srgbClr val="006666"/>
                </a:solidFill>
                <a:latin typeface="Arial"/>
                <a:cs typeface="Arial"/>
              </a:rPr>
              <a:t>FIFO's </a:t>
            </a:r>
            <a:r>
              <a:rPr sz="2400" b="1" spc="-5" dirty="0">
                <a:solidFill>
                  <a:srgbClr val="006666"/>
                </a:solidFill>
                <a:latin typeface="Arial"/>
                <a:cs typeface="Arial"/>
              </a:rPr>
              <a:t>performance </a:t>
            </a:r>
            <a:r>
              <a:rPr sz="2400" b="1" dirty="0">
                <a:solidFill>
                  <a:srgbClr val="006666"/>
                </a:solidFill>
                <a:latin typeface="Arial"/>
                <a:cs typeface="Arial"/>
              </a:rPr>
              <a:t>is </a:t>
            </a:r>
            <a:r>
              <a:rPr sz="2400" b="1" spc="-5" dirty="0">
                <a:solidFill>
                  <a:srgbClr val="006666"/>
                </a:solidFill>
                <a:latin typeface="Arial"/>
                <a:cs typeface="Arial"/>
              </a:rPr>
              <a:t>less</a:t>
            </a:r>
            <a:r>
              <a:rPr sz="2400" b="1" spc="-25" dirty="0">
                <a:solidFill>
                  <a:srgbClr val="006666"/>
                </a:solidFill>
                <a:latin typeface="Arial"/>
                <a:cs typeface="Arial"/>
              </a:rPr>
              <a:t> </a:t>
            </a:r>
            <a:r>
              <a:rPr sz="2400" b="1" spc="-5" dirty="0">
                <a:solidFill>
                  <a:srgbClr val="006666"/>
                </a:solidFill>
                <a:latin typeface="Arial"/>
                <a:cs typeface="Arial"/>
              </a:rPr>
              <a:t>good:</a:t>
            </a:r>
            <a:endParaRPr sz="2400">
              <a:latin typeface="Arial"/>
              <a:cs typeface="Arial"/>
            </a:endParaRPr>
          </a:p>
          <a:p>
            <a:pPr marL="413384">
              <a:lnSpc>
                <a:spcPct val="100000"/>
              </a:lnSpc>
              <a:spcBef>
                <a:spcPts val="615"/>
              </a:spcBef>
            </a:pPr>
            <a:r>
              <a:rPr sz="2600" dirty="0">
                <a:solidFill>
                  <a:srgbClr val="006666"/>
                </a:solidFill>
                <a:latin typeface="Arial"/>
                <a:cs typeface="Arial"/>
              </a:rPr>
              <a:t>in this case, LRU = 3 + 4, FIFO = 3 +</a:t>
            </a:r>
            <a:r>
              <a:rPr sz="2600" spc="-100" dirty="0">
                <a:solidFill>
                  <a:srgbClr val="006666"/>
                </a:solidFill>
                <a:latin typeface="Arial"/>
                <a:cs typeface="Arial"/>
              </a:rPr>
              <a:t> </a:t>
            </a:r>
            <a:r>
              <a:rPr sz="2600" dirty="0">
                <a:solidFill>
                  <a:srgbClr val="006666"/>
                </a:solidFill>
                <a:latin typeface="Arial"/>
                <a:cs typeface="Arial"/>
              </a:rPr>
              <a:t>6</a:t>
            </a:r>
            <a:endParaRPr sz="2600">
              <a:latin typeface="Arial"/>
              <a:cs typeface="Arial"/>
            </a:endParaRPr>
          </a:p>
        </p:txBody>
      </p:sp>
      <p:sp>
        <p:nvSpPr>
          <p:cNvPr id="10" name="object 10"/>
          <p:cNvSpPr/>
          <p:nvPr/>
        </p:nvSpPr>
        <p:spPr>
          <a:xfrm>
            <a:off x="0" y="838200"/>
            <a:ext cx="8479535" cy="3563112"/>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2" name="object 12"/>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38</a:t>
            </a:fld>
            <a:endParaRPr sz="1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129122" cy="514350"/>
          </a:xfrm>
          <a:prstGeom prst="rect">
            <a:avLst/>
          </a:prstGeom>
        </p:spPr>
        <p:txBody>
          <a:bodyPr vert="horz" wrap="square" lIns="0" tIns="13335" rIns="0" bIns="0" rtlCol="0">
            <a:spAutoFit/>
          </a:bodyPr>
          <a:lstStyle/>
          <a:p>
            <a:pPr marL="12700">
              <a:lnSpc>
                <a:spcPct val="100000"/>
              </a:lnSpc>
              <a:spcBef>
                <a:spcPts val="105"/>
              </a:spcBef>
            </a:pPr>
            <a:r>
              <a:rPr dirty="0"/>
              <a:t>Conceptual problem </a:t>
            </a:r>
            <a:r>
              <a:rPr spc="-5" dirty="0"/>
              <a:t>with</a:t>
            </a:r>
            <a:r>
              <a:rPr spc="-125" dirty="0"/>
              <a:t> </a:t>
            </a:r>
            <a:r>
              <a:rPr dirty="0"/>
              <a:t>FIFO</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75628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3338829"/>
            <a:ext cx="228600" cy="23774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463928" y="4597349"/>
            <a:ext cx="320040" cy="33101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319911"/>
            <a:ext cx="7164705" cy="4020185"/>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The </a:t>
            </a:r>
            <a:r>
              <a:rPr sz="2800" b="1" spc="-5" dirty="0">
                <a:solidFill>
                  <a:srgbClr val="006666"/>
                </a:solidFill>
                <a:latin typeface="Arial"/>
                <a:cs typeface="Arial"/>
              </a:rPr>
              <a:t>first pages brought into memory are  often useful throughout the execution of a  process!</a:t>
            </a:r>
            <a:endParaRPr sz="2800">
              <a:latin typeface="Arial"/>
              <a:cs typeface="Arial"/>
            </a:endParaRPr>
          </a:p>
          <a:p>
            <a:pPr marL="413384">
              <a:lnSpc>
                <a:spcPct val="100000"/>
              </a:lnSpc>
              <a:spcBef>
                <a:spcPts val="635"/>
              </a:spcBef>
            </a:pPr>
            <a:r>
              <a:rPr sz="2600" dirty="0">
                <a:solidFill>
                  <a:srgbClr val="006666"/>
                </a:solidFill>
                <a:latin typeface="Arial"/>
                <a:cs typeface="Arial"/>
              </a:rPr>
              <a:t>global variables, main program,</a:t>
            </a:r>
            <a:r>
              <a:rPr sz="2600" spc="-65" dirty="0">
                <a:solidFill>
                  <a:srgbClr val="006666"/>
                </a:solidFill>
                <a:latin typeface="Arial"/>
                <a:cs typeface="Arial"/>
              </a:rPr>
              <a:t> </a:t>
            </a:r>
            <a:r>
              <a:rPr sz="2600" dirty="0">
                <a:solidFill>
                  <a:srgbClr val="006666"/>
                </a:solidFill>
                <a:latin typeface="Arial"/>
                <a:cs typeface="Arial"/>
              </a:rPr>
              <a:t>etc.</a:t>
            </a:r>
            <a:endParaRPr sz="2600">
              <a:latin typeface="Arial"/>
              <a:cs typeface="Arial"/>
            </a:endParaRPr>
          </a:p>
          <a:p>
            <a:pPr marL="12700" marR="384810" algn="just">
              <a:lnSpc>
                <a:spcPct val="100000"/>
              </a:lnSpc>
              <a:spcBef>
                <a:spcPts val="665"/>
              </a:spcBef>
            </a:pPr>
            <a:r>
              <a:rPr sz="2800" b="1" spc="-5" dirty="0">
                <a:solidFill>
                  <a:srgbClr val="006666"/>
                </a:solidFill>
                <a:latin typeface="Arial"/>
                <a:cs typeface="Arial"/>
              </a:rPr>
              <a:t>Which shows a problem with </a:t>
            </a:r>
            <a:r>
              <a:rPr sz="2800" b="1" spc="-10" dirty="0">
                <a:solidFill>
                  <a:srgbClr val="006666"/>
                </a:solidFill>
                <a:latin typeface="Arial"/>
                <a:cs typeface="Arial"/>
              </a:rPr>
              <a:t>our </a:t>
            </a:r>
            <a:r>
              <a:rPr sz="2800" b="1" spc="-5" dirty="0">
                <a:solidFill>
                  <a:srgbClr val="006666"/>
                </a:solidFill>
                <a:latin typeface="Arial"/>
                <a:cs typeface="Arial"/>
              </a:rPr>
              <a:t>way of  comparing methods based on a random  sequence:</a:t>
            </a:r>
            <a:endParaRPr sz="2800">
              <a:latin typeface="Arial"/>
              <a:cs typeface="Arial"/>
            </a:endParaRPr>
          </a:p>
          <a:p>
            <a:pPr marL="413384" marR="127635" algn="just">
              <a:lnSpc>
                <a:spcPct val="100000"/>
              </a:lnSpc>
              <a:spcBef>
                <a:spcPts val="630"/>
              </a:spcBef>
            </a:pPr>
            <a:r>
              <a:rPr sz="2600" dirty="0">
                <a:solidFill>
                  <a:srgbClr val="006666"/>
                </a:solidFill>
                <a:latin typeface="Arial"/>
                <a:cs typeface="Arial"/>
              </a:rPr>
              <a:t>references to </a:t>
            </a:r>
            <a:r>
              <a:rPr sz="2600" spc="5" dirty="0">
                <a:solidFill>
                  <a:srgbClr val="006666"/>
                </a:solidFill>
                <a:latin typeface="Arial"/>
                <a:cs typeface="Arial"/>
              </a:rPr>
              <a:t>pages </a:t>
            </a:r>
            <a:r>
              <a:rPr sz="2600" dirty="0">
                <a:solidFill>
                  <a:srgbClr val="006666"/>
                </a:solidFill>
                <a:latin typeface="Arial"/>
                <a:cs typeface="Arial"/>
              </a:rPr>
              <a:t>in a real program will</a:t>
            </a:r>
            <a:r>
              <a:rPr sz="2600" spc="-90" dirty="0">
                <a:solidFill>
                  <a:srgbClr val="006666"/>
                </a:solidFill>
                <a:latin typeface="Arial"/>
                <a:cs typeface="Arial"/>
              </a:rPr>
              <a:t> </a:t>
            </a:r>
            <a:r>
              <a:rPr sz="2600" dirty="0">
                <a:solidFill>
                  <a:srgbClr val="006666"/>
                </a:solidFill>
                <a:latin typeface="Arial"/>
                <a:cs typeface="Arial"/>
              </a:rPr>
              <a:t>not  be really</a:t>
            </a:r>
            <a:r>
              <a:rPr sz="2600" spc="-15" dirty="0">
                <a:solidFill>
                  <a:srgbClr val="006666"/>
                </a:solidFill>
                <a:latin typeface="Arial"/>
                <a:cs typeface="Arial"/>
              </a:rPr>
              <a:t> </a:t>
            </a:r>
            <a:r>
              <a:rPr sz="2600" dirty="0">
                <a:solidFill>
                  <a:srgbClr val="006666"/>
                </a:solidFill>
                <a:latin typeface="Arial"/>
                <a:cs typeface="Arial"/>
              </a:rPr>
              <a:t>random</a:t>
            </a:r>
            <a:endParaRPr sz="2600">
              <a:latin typeface="Arial"/>
              <a:cs typeface="Arial"/>
            </a:endParaRPr>
          </a:p>
        </p:txBody>
      </p:sp>
      <p:sp>
        <p:nvSpPr>
          <p:cNvPr id="9" name="object 9"/>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0" name="object 10"/>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39</a:t>
            </a:fld>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2865" y="6535038"/>
            <a:ext cx="99695" cy="199390"/>
          </a:xfrm>
          <a:prstGeom prst="rect">
            <a:avLst/>
          </a:prstGeom>
        </p:spPr>
        <p:txBody>
          <a:bodyPr vert="horz" wrap="square" lIns="0" tIns="0" rIns="0" bIns="0" rtlCol="0">
            <a:spAutoFit/>
          </a:bodyPr>
          <a:lstStyle/>
          <a:p>
            <a:pPr>
              <a:lnSpc>
                <a:spcPts val="1550"/>
              </a:lnSpc>
            </a:pPr>
            <a:r>
              <a:rPr sz="1400" dirty="0">
                <a:solidFill>
                  <a:srgbClr val="FF9966"/>
                </a:solidFill>
                <a:latin typeface="Arial"/>
                <a:cs typeface="Arial"/>
              </a:rPr>
              <a:t>4</a:t>
            </a:r>
            <a:endParaRPr sz="1400">
              <a:latin typeface="Arial"/>
              <a:cs typeface="Arial"/>
            </a:endParaRPr>
          </a:p>
        </p:txBody>
      </p:sp>
      <p:sp>
        <p:nvSpPr>
          <p:cNvPr id="4" name="object 4"/>
          <p:cNvSpPr txBox="1">
            <a:spLocks noGrp="1"/>
          </p:cNvSpPr>
          <p:nvPr>
            <p:ph type="title"/>
          </p:nvPr>
        </p:nvSpPr>
        <p:spPr>
          <a:xfrm>
            <a:off x="1109878" y="469849"/>
            <a:ext cx="7424522" cy="514350"/>
          </a:xfrm>
          <a:prstGeom prst="rect">
            <a:avLst/>
          </a:prstGeom>
        </p:spPr>
        <p:txBody>
          <a:bodyPr vert="horz" wrap="square" lIns="0" tIns="13335" rIns="0" bIns="0" rtlCol="0">
            <a:spAutoFit/>
          </a:bodyPr>
          <a:lstStyle/>
          <a:p>
            <a:pPr marL="12700">
              <a:lnSpc>
                <a:spcPct val="100000"/>
              </a:lnSpc>
              <a:spcBef>
                <a:spcPts val="105"/>
              </a:spcBef>
            </a:pPr>
            <a:r>
              <a:rPr dirty="0"/>
              <a:t>Virtual </a:t>
            </a:r>
            <a:r>
              <a:rPr spc="-5" dirty="0"/>
              <a:t>Memory and Memory</a:t>
            </a:r>
            <a:r>
              <a:rPr spc="-65" dirty="0"/>
              <a:t> </a:t>
            </a:r>
            <a:r>
              <a:rPr dirty="0"/>
              <a:t>Hierarchy</a:t>
            </a:r>
          </a:p>
        </p:txBody>
      </p:sp>
      <p:sp>
        <p:nvSpPr>
          <p:cNvPr id="5" name="object 5"/>
          <p:cNvSpPr/>
          <p:nvPr/>
        </p:nvSpPr>
        <p:spPr>
          <a:xfrm>
            <a:off x="854354" y="1421002"/>
            <a:ext cx="228600"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11528" y="2253360"/>
            <a:ext cx="320040" cy="330708"/>
          </a:xfrm>
          <a:prstGeom prst="rect">
            <a:avLst/>
          </a:prstGeom>
          <a:blipFill>
            <a:blip r:embed="rId4" cstate="print"/>
            <a:stretch>
              <a:fillRect/>
            </a:stretch>
          </a:blipFill>
        </p:spPr>
        <p:txBody>
          <a:bodyPr wrap="square" lIns="0" tIns="0" rIns="0" bIns="0" rtlCol="0"/>
          <a:lstStyle/>
          <a:p>
            <a:endParaRPr/>
          </a:p>
        </p:txBody>
      </p:sp>
      <p:grpSp>
        <p:nvGrpSpPr>
          <p:cNvPr id="7" name="object 7"/>
          <p:cNvGrpSpPr/>
          <p:nvPr/>
        </p:nvGrpSpPr>
        <p:grpSpPr>
          <a:xfrm>
            <a:off x="4114800" y="3415474"/>
            <a:ext cx="5028565" cy="3296285"/>
            <a:chOff x="4114800" y="3415474"/>
            <a:chExt cx="5028565" cy="3296285"/>
          </a:xfrm>
        </p:grpSpPr>
        <p:sp>
          <p:nvSpPr>
            <p:cNvPr id="8" name="object 8"/>
            <p:cNvSpPr/>
            <p:nvPr/>
          </p:nvSpPr>
          <p:spPr>
            <a:xfrm>
              <a:off x="4114800" y="3429048"/>
              <a:ext cx="5028358" cy="328217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029961" y="3429761"/>
              <a:ext cx="152400" cy="914400"/>
            </a:xfrm>
            <a:custGeom>
              <a:avLst/>
              <a:gdLst/>
              <a:ahLst/>
              <a:cxnLst/>
              <a:rect l="l" t="t" r="r" b="b"/>
              <a:pathLst>
                <a:path w="152400" h="914400">
                  <a:moveTo>
                    <a:pt x="152400" y="914400"/>
                  </a:moveTo>
                  <a:lnTo>
                    <a:pt x="122759" y="908405"/>
                  </a:lnTo>
                  <a:lnTo>
                    <a:pt x="98536" y="892063"/>
                  </a:lnTo>
                  <a:lnTo>
                    <a:pt x="82194" y="867840"/>
                  </a:lnTo>
                  <a:lnTo>
                    <a:pt x="76200" y="838200"/>
                  </a:lnTo>
                  <a:lnTo>
                    <a:pt x="76200" y="533400"/>
                  </a:lnTo>
                  <a:lnTo>
                    <a:pt x="70205" y="503759"/>
                  </a:lnTo>
                  <a:lnTo>
                    <a:pt x="53863" y="479536"/>
                  </a:lnTo>
                  <a:lnTo>
                    <a:pt x="29640" y="463194"/>
                  </a:lnTo>
                  <a:lnTo>
                    <a:pt x="0" y="457200"/>
                  </a:lnTo>
                  <a:lnTo>
                    <a:pt x="29640" y="451205"/>
                  </a:lnTo>
                  <a:lnTo>
                    <a:pt x="53863" y="434863"/>
                  </a:lnTo>
                  <a:lnTo>
                    <a:pt x="70205" y="410640"/>
                  </a:lnTo>
                  <a:lnTo>
                    <a:pt x="76200" y="381000"/>
                  </a:lnTo>
                  <a:lnTo>
                    <a:pt x="76200" y="76200"/>
                  </a:lnTo>
                  <a:lnTo>
                    <a:pt x="82194" y="46559"/>
                  </a:lnTo>
                  <a:lnTo>
                    <a:pt x="98536" y="22336"/>
                  </a:lnTo>
                  <a:lnTo>
                    <a:pt x="122759" y="5994"/>
                  </a:lnTo>
                  <a:lnTo>
                    <a:pt x="152400" y="0"/>
                  </a:lnTo>
                </a:path>
              </a:pathLst>
            </a:custGeom>
            <a:ln w="28575">
              <a:solidFill>
                <a:srgbClr val="800000"/>
              </a:solidFill>
            </a:ln>
          </p:spPr>
          <p:txBody>
            <a:bodyPr wrap="square" lIns="0" tIns="0" rIns="0" bIns="0" rtlCol="0"/>
            <a:lstStyle/>
            <a:p>
              <a:endParaRPr/>
            </a:p>
          </p:txBody>
        </p:sp>
        <p:sp>
          <p:nvSpPr>
            <p:cNvPr id="10" name="object 10"/>
            <p:cNvSpPr/>
            <p:nvPr/>
          </p:nvSpPr>
          <p:spPr>
            <a:xfrm>
              <a:off x="4458461" y="4191761"/>
              <a:ext cx="228600" cy="1295400"/>
            </a:xfrm>
            <a:custGeom>
              <a:avLst/>
              <a:gdLst/>
              <a:ahLst/>
              <a:cxnLst/>
              <a:rect l="l" t="t" r="r" b="b"/>
              <a:pathLst>
                <a:path w="228600" h="1295400">
                  <a:moveTo>
                    <a:pt x="228600" y="1295400"/>
                  </a:moveTo>
                  <a:lnTo>
                    <a:pt x="184112" y="1286908"/>
                  </a:lnTo>
                  <a:lnTo>
                    <a:pt x="147780" y="1263761"/>
                  </a:lnTo>
                  <a:lnTo>
                    <a:pt x="123283" y="1229445"/>
                  </a:lnTo>
                  <a:lnTo>
                    <a:pt x="114300" y="1187450"/>
                  </a:lnTo>
                  <a:lnTo>
                    <a:pt x="114300" y="755650"/>
                  </a:lnTo>
                  <a:lnTo>
                    <a:pt x="105316" y="713654"/>
                  </a:lnTo>
                  <a:lnTo>
                    <a:pt x="80819" y="679338"/>
                  </a:lnTo>
                  <a:lnTo>
                    <a:pt x="44487" y="656191"/>
                  </a:lnTo>
                  <a:lnTo>
                    <a:pt x="0" y="647700"/>
                  </a:lnTo>
                  <a:lnTo>
                    <a:pt x="44487" y="639208"/>
                  </a:lnTo>
                  <a:lnTo>
                    <a:pt x="80819" y="616061"/>
                  </a:lnTo>
                  <a:lnTo>
                    <a:pt x="105316" y="581745"/>
                  </a:lnTo>
                  <a:lnTo>
                    <a:pt x="114300" y="539750"/>
                  </a:lnTo>
                  <a:lnTo>
                    <a:pt x="114300" y="107950"/>
                  </a:lnTo>
                  <a:lnTo>
                    <a:pt x="123283" y="65954"/>
                  </a:lnTo>
                  <a:lnTo>
                    <a:pt x="147780" y="31638"/>
                  </a:lnTo>
                  <a:lnTo>
                    <a:pt x="184112" y="8491"/>
                  </a:lnTo>
                  <a:lnTo>
                    <a:pt x="228600" y="0"/>
                  </a:lnTo>
                </a:path>
              </a:pathLst>
            </a:custGeom>
            <a:ln w="28575">
              <a:solidFill>
                <a:srgbClr val="009999"/>
              </a:solidFill>
            </a:ln>
          </p:spPr>
          <p:txBody>
            <a:bodyPr wrap="square" lIns="0" tIns="0" rIns="0" bIns="0" rtlCol="0"/>
            <a:lstStyle/>
            <a:p>
              <a:endParaRPr/>
            </a:p>
          </p:txBody>
        </p:sp>
      </p:grpSp>
      <p:sp>
        <p:nvSpPr>
          <p:cNvPr id="11" name="object 11"/>
          <p:cNvSpPr txBox="1"/>
          <p:nvPr/>
        </p:nvSpPr>
        <p:spPr>
          <a:xfrm>
            <a:off x="1184554" y="1243711"/>
            <a:ext cx="7182484" cy="282829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Mechanisms used with virtual memory are  similar to those used for cache</a:t>
            </a:r>
            <a:r>
              <a:rPr sz="2800" b="1" spc="75" dirty="0">
                <a:solidFill>
                  <a:srgbClr val="006666"/>
                </a:solidFill>
                <a:latin typeface="Arial"/>
                <a:cs typeface="Arial"/>
              </a:rPr>
              <a:t> </a:t>
            </a:r>
            <a:r>
              <a:rPr sz="2800" b="1" spc="-5" dirty="0">
                <a:solidFill>
                  <a:srgbClr val="006666"/>
                </a:solidFill>
                <a:latin typeface="Arial"/>
                <a:cs typeface="Arial"/>
              </a:rPr>
              <a:t>memory</a:t>
            </a:r>
            <a:endParaRPr sz="2800">
              <a:latin typeface="Arial"/>
              <a:cs typeface="Arial"/>
            </a:endParaRPr>
          </a:p>
          <a:p>
            <a:pPr marL="413384" marR="916305">
              <a:lnSpc>
                <a:spcPct val="100000"/>
              </a:lnSpc>
              <a:spcBef>
                <a:spcPts val="635"/>
              </a:spcBef>
            </a:pPr>
            <a:r>
              <a:rPr sz="2600" dirty="0">
                <a:solidFill>
                  <a:srgbClr val="006666"/>
                </a:solidFill>
                <a:latin typeface="Arial"/>
                <a:cs typeface="Arial"/>
              </a:rPr>
              <a:t>But for cache memory – implemented</a:t>
            </a:r>
            <a:r>
              <a:rPr sz="2600" spc="-65" dirty="0">
                <a:solidFill>
                  <a:srgbClr val="006666"/>
                </a:solidFill>
                <a:latin typeface="Arial"/>
                <a:cs typeface="Arial"/>
              </a:rPr>
              <a:t> </a:t>
            </a:r>
            <a:r>
              <a:rPr sz="2600" dirty="0">
                <a:solidFill>
                  <a:srgbClr val="006666"/>
                </a:solidFill>
                <a:latin typeface="Arial"/>
                <a:cs typeface="Arial"/>
              </a:rPr>
              <a:t>in  hardware</a:t>
            </a:r>
            <a:endParaRPr sz="2600">
              <a:latin typeface="Arial"/>
              <a:cs typeface="Arial"/>
            </a:endParaRPr>
          </a:p>
          <a:p>
            <a:pPr>
              <a:lnSpc>
                <a:spcPct val="100000"/>
              </a:lnSpc>
            </a:pPr>
            <a:endParaRPr sz="2900">
              <a:latin typeface="Arial"/>
              <a:cs typeface="Arial"/>
            </a:endParaRPr>
          </a:p>
          <a:p>
            <a:pPr marL="1192530">
              <a:lnSpc>
                <a:spcPct val="100000"/>
              </a:lnSpc>
              <a:spcBef>
                <a:spcPts val="2265"/>
              </a:spcBef>
            </a:pPr>
            <a:r>
              <a:rPr sz="2400" dirty="0">
                <a:solidFill>
                  <a:srgbClr val="993300"/>
                </a:solidFill>
                <a:latin typeface="Times New Roman"/>
                <a:cs typeface="Times New Roman"/>
              </a:rPr>
              <a:t>Cache</a:t>
            </a:r>
            <a:r>
              <a:rPr sz="2400" spc="-15" dirty="0">
                <a:solidFill>
                  <a:srgbClr val="993300"/>
                </a:solidFill>
                <a:latin typeface="Times New Roman"/>
                <a:cs typeface="Times New Roman"/>
              </a:rPr>
              <a:t> </a:t>
            </a:r>
            <a:r>
              <a:rPr sz="2400" spc="-5" dirty="0">
                <a:solidFill>
                  <a:srgbClr val="993300"/>
                </a:solidFill>
                <a:latin typeface="Times New Roman"/>
                <a:cs typeface="Times New Roman"/>
              </a:rPr>
              <a:t>mechanisms</a:t>
            </a:r>
            <a:endParaRPr sz="2400">
              <a:latin typeface="Times New Roman"/>
              <a:cs typeface="Times New Roman"/>
            </a:endParaRPr>
          </a:p>
        </p:txBody>
      </p:sp>
      <p:sp>
        <p:nvSpPr>
          <p:cNvPr id="12" name="object 12"/>
          <p:cNvSpPr txBox="1"/>
          <p:nvPr/>
        </p:nvSpPr>
        <p:spPr>
          <a:xfrm>
            <a:off x="1907794" y="4594936"/>
            <a:ext cx="245745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Mech. virt.</a:t>
            </a:r>
            <a:r>
              <a:rPr sz="2400" spc="-100" dirty="0">
                <a:solidFill>
                  <a:srgbClr val="009999"/>
                </a:solidFill>
                <a:latin typeface="Times New Roman"/>
                <a:cs typeface="Times New Roman"/>
              </a:rPr>
              <a:t> </a:t>
            </a:r>
            <a:r>
              <a:rPr sz="2400" spc="-10" dirty="0">
                <a:solidFill>
                  <a:srgbClr val="009999"/>
                </a:solidFill>
                <a:latin typeface="Times New Roman"/>
                <a:cs typeface="Times New Roman"/>
              </a:rPr>
              <a:t>memory</a:t>
            </a:r>
            <a:endParaRPr sz="2400">
              <a:latin typeface="Times New Roman"/>
              <a:cs typeface="Times New Roman"/>
            </a:endParaRPr>
          </a:p>
        </p:txBody>
      </p:sp>
      <p:sp>
        <p:nvSpPr>
          <p:cNvPr id="13" name="object 13"/>
          <p:cNvSpPr/>
          <p:nvPr/>
        </p:nvSpPr>
        <p:spPr>
          <a:xfrm>
            <a:off x="7773161" y="4306061"/>
            <a:ext cx="476250" cy="76200"/>
          </a:xfrm>
          <a:custGeom>
            <a:avLst/>
            <a:gdLst/>
            <a:ahLst/>
            <a:cxnLst/>
            <a:rect l="l" t="t" r="r" b="b"/>
            <a:pathLst>
              <a:path w="476250" h="76200">
                <a:moveTo>
                  <a:pt x="76200" y="0"/>
                </a:moveTo>
                <a:lnTo>
                  <a:pt x="0" y="38100"/>
                </a:lnTo>
                <a:lnTo>
                  <a:pt x="76200" y="76200"/>
                </a:lnTo>
                <a:lnTo>
                  <a:pt x="76200" y="57150"/>
                </a:lnTo>
                <a:lnTo>
                  <a:pt x="57150" y="57150"/>
                </a:lnTo>
                <a:lnTo>
                  <a:pt x="57150" y="19050"/>
                </a:lnTo>
                <a:lnTo>
                  <a:pt x="76200" y="19050"/>
                </a:lnTo>
                <a:lnTo>
                  <a:pt x="76200" y="0"/>
                </a:lnTo>
                <a:close/>
              </a:path>
              <a:path w="476250" h="76200">
                <a:moveTo>
                  <a:pt x="76200" y="19050"/>
                </a:moveTo>
                <a:lnTo>
                  <a:pt x="57150" y="19050"/>
                </a:lnTo>
                <a:lnTo>
                  <a:pt x="57150" y="57150"/>
                </a:lnTo>
                <a:lnTo>
                  <a:pt x="76200" y="57150"/>
                </a:lnTo>
                <a:lnTo>
                  <a:pt x="76200" y="19050"/>
                </a:lnTo>
                <a:close/>
              </a:path>
              <a:path w="476250" h="76200">
                <a:moveTo>
                  <a:pt x="476250" y="19050"/>
                </a:moveTo>
                <a:lnTo>
                  <a:pt x="76200" y="19050"/>
                </a:lnTo>
                <a:lnTo>
                  <a:pt x="76200" y="57150"/>
                </a:lnTo>
                <a:lnTo>
                  <a:pt x="476250" y="57150"/>
                </a:lnTo>
                <a:lnTo>
                  <a:pt x="476250" y="19050"/>
                </a:lnTo>
                <a:close/>
              </a:path>
            </a:pathLst>
          </a:custGeom>
          <a:solidFill>
            <a:srgbClr val="009999"/>
          </a:solidFill>
        </p:spPr>
        <p:txBody>
          <a:bodyPr wrap="square" lIns="0" tIns="0" rIns="0" bIns="0" rtlCol="0"/>
          <a:lstStyle/>
          <a:p>
            <a:endParaRPr/>
          </a:p>
        </p:txBody>
      </p:sp>
      <p:sp>
        <p:nvSpPr>
          <p:cNvPr id="14" name="object 14"/>
          <p:cNvSpPr txBox="1"/>
          <p:nvPr/>
        </p:nvSpPr>
        <p:spPr>
          <a:xfrm>
            <a:off x="8052561" y="3992333"/>
            <a:ext cx="975360" cy="964565"/>
          </a:xfrm>
          <a:prstGeom prst="rect">
            <a:avLst/>
          </a:prstGeom>
        </p:spPr>
        <p:txBody>
          <a:bodyPr vert="horz" wrap="square" lIns="0" tIns="158115" rIns="0" bIns="0" rtlCol="0">
            <a:spAutoFit/>
          </a:bodyPr>
          <a:lstStyle/>
          <a:p>
            <a:pPr marL="269875">
              <a:lnSpc>
                <a:spcPct val="100000"/>
              </a:lnSpc>
              <a:spcBef>
                <a:spcPts val="1245"/>
              </a:spcBef>
            </a:pPr>
            <a:r>
              <a:rPr sz="2400" spc="-10" dirty="0">
                <a:solidFill>
                  <a:srgbClr val="009999"/>
                </a:solidFill>
                <a:latin typeface="Times New Roman"/>
                <a:cs typeface="Times New Roman"/>
              </a:rPr>
              <a:t>RAM</a:t>
            </a:r>
            <a:endParaRPr sz="2400">
              <a:latin typeface="Times New Roman"/>
              <a:cs typeface="Times New Roman"/>
            </a:endParaRPr>
          </a:p>
          <a:p>
            <a:pPr marL="12700">
              <a:lnSpc>
                <a:spcPct val="100000"/>
              </a:lnSpc>
              <a:spcBef>
                <a:spcPts val="965"/>
              </a:spcBef>
            </a:pPr>
            <a:r>
              <a:rPr sz="2000" dirty="0">
                <a:solidFill>
                  <a:srgbClr val="009999"/>
                </a:solidFill>
                <a:latin typeface="Times New Roman"/>
                <a:cs typeface="Times New Roman"/>
              </a:rPr>
              <a:t>(flash)</a:t>
            </a:r>
            <a:endParaRPr sz="20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538322" cy="514350"/>
          </a:xfrm>
          <a:prstGeom prst="rect">
            <a:avLst/>
          </a:prstGeom>
        </p:spPr>
        <p:txBody>
          <a:bodyPr vert="horz" wrap="square" lIns="0" tIns="13335" rIns="0" bIns="0" rtlCol="0">
            <a:spAutoFit/>
          </a:bodyPr>
          <a:lstStyle/>
          <a:p>
            <a:pPr marL="12700">
              <a:lnSpc>
                <a:spcPct val="100000"/>
              </a:lnSpc>
              <a:spcBef>
                <a:spcPts val="105"/>
              </a:spcBef>
            </a:pPr>
            <a:r>
              <a:rPr dirty="0"/>
              <a:t>Belady's</a:t>
            </a:r>
            <a:r>
              <a:rPr spc="-80" dirty="0"/>
              <a:t> </a:t>
            </a:r>
            <a:r>
              <a:rPr dirty="0"/>
              <a:t>anomaly</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742564"/>
            <a:ext cx="170688" cy="17830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336928" y="1319911"/>
            <a:ext cx="7273290" cy="1614805"/>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For </a:t>
            </a:r>
            <a:r>
              <a:rPr sz="2800" b="1" spc="-5" dirty="0">
                <a:solidFill>
                  <a:srgbClr val="006666"/>
                </a:solidFill>
                <a:latin typeface="Arial"/>
                <a:cs typeface="Arial"/>
              </a:rPr>
              <a:t>some algorithms, in some cases it  could have more faults with more</a:t>
            </a:r>
            <a:r>
              <a:rPr sz="2800" b="1" spc="70" dirty="0">
                <a:solidFill>
                  <a:srgbClr val="006666"/>
                </a:solidFill>
                <a:latin typeface="Arial"/>
                <a:cs typeface="Arial"/>
              </a:rPr>
              <a:t> </a:t>
            </a:r>
            <a:r>
              <a:rPr sz="2800" b="1" spc="-10" dirty="0">
                <a:solidFill>
                  <a:srgbClr val="006666"/>
                </a:solidFill>
                <a:latin typeface="Arial"/>
                <a:cs typeface="Arial"/>
              </a:rPr>
              <a:t>memory!</a:t>
            </a:r>
            <a:endParaRPr sz="2800" dirty="0">
              <a:latin typeface="Arial"/>
              <a:cs typeface="Arial"/>
            </a:endParaRPr>
          </a:p>
          <a:p>
            <a:pPr marL="413384">
              <a:lnSpc>
                <a:spcPct val="100000"/>
              </a:lnSpc>
              <a:spcBef>
                <a:spcPts val="635"/>
              </a:spcBef>
            </a:pPr>
            <a:r>
              <a:rPr sz="2600" dirty="0">
                <a:solidFill>
                  <a:srgbClr val="006666"/>
                </a:solidFill>
                <a:latin typeface="Arial"/>
                <a:cs typeface="Arial"/>
              </a:rPr>
              <a:t>E.g., FIFO, but not LRU,</a:t>
            </a:r>
            <a:r>
              <a:rPr sz="2600" spc="-15" dirty="0">
                <a:solidFill>
                  <a:srgbClr val="006666"/>
                </a:solidFill>
                <a:latin typeface="Arial"/>
                <a:cs typeface="Arial"/>
              </a:rPr>
              <a:t> </a:t>
            </a:r>
            <a:r>
              <a:rPr sz="2600" dirty="0">
                <a:solidFill>
                  <a:srgbClr val="006666"/>
                </a:solidFill>
                <a:latin typeface="Arial"/>
                <a:cs typeface="Arial"/>
              </a:rPr>
              <a:t>OPT,</a:t>
            </a:r>
            <a:r>
              <a:rPr lang="en-CA" sz="2600" dirty="0">
                <a:solidFill>
                  <a:srgbClr val="006666"/>
                </a:solidFill>
                <a:latin typeface="Arial"/>
                <a:cs typeface="Arial"/>
              </a:rPr>
              <a:t> </a:t>
            </a:r>
            <a:r>
              <a:rPr sz="2600" dirty="0">
                <a:solidFill>
                  <a:srgbClr val="006666"/>
                </a:solidFill>
                <a:latin typeface="Arial"/>
                <a:cs typeface="Arial"/>
              </a:rPr>
              <a:t>CLOCK</a:t>
            </a:r>
            <a:endParaRPr sz="2600" dirty="0">
              <a:latin typeface="Arial"/>
              <a:cs typeface="Arial"/>
            </a:endParaRPr>
          </a:p>
          <a:p>
            <a:pPr marL="413384">
              <a:lnSpc>
                <a:spcPct val="100000"/>
              </a:lnSpc>
              <a:spcBef>
                <a:spcPts val="359"/>
              </a:spcBef>
            </a:pPr>
            <a:r>
              <a:rPr sz="1400" spc="-5" dirty="0">
                <a:solidFill>
                  <a:srgbClr val="006666"/>
                </a:solidFill>
                <a:latin typeface="Arial"/>
                <a:cs typeface="Arial"/>
              </a:rPr>
              <a:t>(Ex. </a:t>
            </a:r>
            <a:r>
              <a:rPr sz="1400" spc="-5" dirty="0">
                <a:solidFill>
                  <a:srgbClr val="800000"/>
                </a:solidFill>
                <a:latin typeface="Arial"/>
                <a:cs typeface="Arial"/>
              </a:rPr>
              <a:t>referral </a:t>
            </a:r>
            <a:r>
              <a:rPr sz="1400" dirty="0">
                <a:solidFill>
                  <a:srgbClr val="800000"/>
                </a:solidFill>
                <a:latin typeface="Arial"/>
                <a:cs typeface="Arial"/>
              </a:rPr>
              <a:t>string</a:t>
            </a:r>
            <a:r>
              <a:rPr sz="1400" spc="-50" dirty="0">
                <a:solidFill>
                  <a:srgbClr val="800000"/>
                </a:solidFill>
                <a:latin typeface="Arial"/>
                <a:cs typeface="Arial"/>
              </a:rPr>
              <a:t> </a:t>
            </a:r>
            <a:r>
              <a:rPr sz="1400" spc="-5" dirty="0">
                <a:solidFill>
                  <a:srgbClr val="006666"/>
                </a:solidFill>
                <a:latin typeface="Arial"/>
                <a:cs typeface="Arial"/>
              </a:rPr>
              <a:t>1,2,3,4,1,2,5,1,2,3,4</a:t>
            </a:r>
            <a:r>
              <a:rPr lang="en-CA" sz="1400" spc="-5" dirty="0">
                <a:solidFill>
                  <a:srgbClr val="006666"/>
                </a:solidFill>
                <a:latin typeface="Arial"/>
                <a:cs typeface="Arial"/>
              </a:rPr>
              <a:t>,</a:t>
            </a:r>
            <a:r>
              <a:rPr sz="1400" spc="-5" dirty="0">
                <a:solidFill>
                  <a:srgbClr val="006666"/>
                </a:solidFill>
                <a:latin typeface="Arial"/>
                <a:cs typeface="Arial"/>
              </a:rPr>
              <a:t>5)</a:t>
            </a:r>
            <a:endParaRPr sz="1400" dirty="0">
              <a:latin typeface="Arial"/>
              <a:cs typeface="Arial"/>
            </a:endParaRPr>
          </a:p>
        </p:txBody>
      </p:sp>
      <p:sp>
        <p:nvSpPr>
          <p:cNvPr id="8" name="object 8"/>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9" name="object 9"/>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40</a:t>
            </a:fld>
            <a:endParaRPr sz="1400">
              <a:latin typeface="Arial"/>
              <a:cs typeface="Arial"/>
            </a:endParaRPr>
          </a:p>
        </p:txBody>
      </p:sp>
      <p:pic>
        <p:nvPicPr>
          <p:cNvPr id="10" name="Picture 9">
            <a:extLst>
              <a:ext uri="{FF2B5EF4-FFF2-40B4-BE49-F238E27FC236}">
                <a16:creationId xmlns:a16="http://schemas.microsoft.com/office/drawing/2014/main" id="{CBD0C54C-1AB7-28F2-BC2E-459F2EFEC241}"/>
              </a:ext>
            </a:extLst>
          </p:cNvPr>
          <p:cNvPicPr>
            <a:picLocks noChangeAspect="1"/>
          </p:cNvPicPr>
          <p:nvPr/>
        </p:nvPicPr>
        <p:blipFill>
          <a:blip r:embed="rId6"/>
          <a:stretch>
            <a:fillRect/>
          </a:stretch>
        </p:blipFill>
        <p:spPr>
          <a:xfrm>
            <a:off x="154889" y="3163315"/>
            <a:ext cx="5448300" cy="1562100"/>
          </a:xfrm>
          <a:prstGeom prst="rect">
            <a:avLst/>
          </a:prstGeom>
        </p:spPr>
      </p:pic>
      <p:pic>
        <p:nvPicPr>
          <p:cNvPr id="12" name="Picture 11">
            <a:extLst>
              <a:ext uri="{FF2B5EF4-FFF2-40B4-BE49-F238E27FC236}">
                <a16:creationId xmlns:a16="http://schemas.microsoft.com/office/drawing/2014/main" id="{19387F0C-B1AC-C822-EC69-8D395089F939}"/>
              </a:ext>
            </a:extLst>
          </p:cNvPr>
          <p:cNvPicPr>
            <a:picLocks noChangeAspect="1"/>
          </p:cNvPicPr>
          <p:nvPr/>
        </p:nvPicPr>
        <p:blipFill>
          <a:blip r:embed="rId7"/>
          <a:stretch>
            <a:fillRect/>
          </a:stretch>
        </p:blipFill>
        <p:spPr>
          <a:xfrm>
            <a:off x="313310" y="4815179"/>
            <a:ext cx="5210175" cy="19431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748122" cy="514350"/>
          </a:xfrm>
          <a:prstGeom prst="rect">
            <a:avLst/>
          </a:prstGeom>
        </p:spPr>
        <p:txBody>
          <a:bodyPr vert="horz" wrap="square" lIns="0" tIns="13335" rIns="0" bIns="0" rtlCol="0">
            <a:spAutoFit/>
          </a:bodyPr>
          <a:lstStyle/>
          <a:p>
            <a:pPr marL="12700">
              <a:lnSpc>
                <a:spcPct val="100000"/>
              </a:lnSpc>
              <a:spcBef>
                <a:spcPts val="105"/>
              </a:spcBef>
            </a:pPr>
            <a:r>
              <a:rPr dirty="0"/>
              <a:t>Situation considered</a:t>
            </a:r>
            <a:r>
              <a:rPr spc="-145" dirty="0"/>
              <a:t> </a:t>
            </a:r>
            <a:r>
              <a:rPr dirty="0"/>
              <a:t>normal</a:t>
            </a:r>
          </a:p>
        </p:txBody>
      </p:sp>
      <p:sp>
        <p:nvSpPr>
          <p:cNvPr id="4" name="object 4"/>
          <p:cNvSpPr/>
          <p:nvPr/>
        </p:nvSpPr>
        <p:spPr>
          <a:xfrm>
            <a:off x="1066800" y="1219200"/>
            <a:ext cx="7601711" cy="510844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6" name="object 6"/>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41</a:t>
            </a:fld>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9878" y="469849"/>
            <a:ext cx="3538322"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336699"/>
                </a:solidFill>
                <a:latin typeface="Liberation Sans Narrow"/>
                <a:cs typeface="Liberation Sans Narrow"/>
              </a:rPr>
              <a:t>Belady’s</a:t>
            </a:r>
            <a:r>
              <a:rPr sz="3200" b="1" spc="-75" dirty="0">
                <a:solidFill>
                  <a:srgbClr val="336699"/>
                </a:solidFill>
                <a:latin typeface="Liberation Sans Narrow"/>
                <a:cs typeface="Liberation Sans Narrow"/>
              </a:rPr>
              <a:t> </a:t>
            </a:r>
            <a:r>
              <a:rPr sz="3200" b="1" dirty="0">
                <a:solidFill>
                  <a:srgbClr val="336699"/>
                </a:solidFill>
                <a:latin typeface="Liberation Sans Narrow"/>
                <a:cs typeface="Liberation Sans Narrow"/>
              </a:rPr>
              <a:t>Anomaly</a:t>
            </a:r>
            <a:endParaRPr sz="3200" dirty="0">
              <a:latin typeface="Liberation Sans Narrow"/>
              <a:cs typeface="Liberation Sans Narrow"/>
            </a:endParaRPr>
          </a:p>
        </p:txBody>
      </p:sp>
      <p:grpSp>
        <p:nvGrpSpPr>
          <p:cNvPr id="4" name="object 4"/>
          <p:cNvGrpSpPr/>
          <p:nvPr/>
        </p:nvGrpSpPr>
        <p:grpSpPr>
          <a:xfrm>
            <a:off x="1197863" y="1888489"/>
            <a:ext cx="6833870" cy="4404360"/>
            <a:chOff x="1197863" y="1888489"/>
            <a:chExt cx="6833870" cy="4404360"/>
          </a:xfrm>
        </p:grpSpPr>
        <p:sp>
          <p:nvSpPr>
            <p:cNvPr id="5" name="object 5"/>
            <p:cNvSpPr/>
            <p:nvPr/>
          </p:nvSpPr>
          <p:spPr>
            <a:xfrm>
              <a:off x="1235963" y="1926335"/>
              <a:ext cx="6757416" cy="430119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97864" y="1888489"/>
              <a:ext cx="6833870" cy="4404360"/>
            </a:xfrm>
            <a:custGeom>
              <a:avLst/>
              <a:gdLst/>
              <a:ahLst/>
              <a:cxnLst/>
              <a:rect l="l" t="t" r="r" b="b"/>
              <a:pathLst>
                <a:path w="6833870" h="4404360">
                  <a:moveTo>
                    <a:pt x="6808216" y="37846"/>
                  </a:moveTo>
                  <a:lnTo>
                    <a:pt x="6808203" y="25400"/>
                  </a:lnTo>
                  <a:lnTo>
                    <a:pt x="25400" y="25400"/>
                  </a:lnTo>
                  <a:lnTo>
                    <a:pt x="25400" y="38100"/>
                  </a:lnTo>
                  <a:lnTo>
                    <a:pt x="25400" y="4366260"/>
                  </a:lnTo>
                  <a:lnTo>
                    <a:pt x="25400" y="4378960"/>
                  </a:lnTo>
                  <a:lnTo>
                    <a:pt x="6808203" y="4378960"/>
                  </a:lnTo>
                  <a:lnTo>
                    <a:pt x="6808203" y="4366260"/>
                  </a:lnTo>
                  <a:lnTo>
                    <a:pt x="38100" y="4366260"/>
                  </a:lnTo>
                  <a:lnTo>
                    <a:pt x="38100" y="38100"/>
                  </a:lnTo>
                  <a:lnTo>
                    <a:pt x="6795516" y="38100"/>
                  </a:lnTo>
                  <a:lnTo>
                    <a:pt x="6795516" y="4366006"/>
                  </a:lnTo>
                  <a:lnTo>
                    <a:pt x="6808216" y="4366018"/>
                  </a:lnTo>
                  <a:lnTo>
                    <a:pt x="6808216" y="37846"/>
                  </a:lnTo>
                  <a:close/>
                </a:path>
                <a:path w="6833870" h="4404360">
                  <a:moveTo>
                    <a:pt x="6833616" y="12446"/>
                  </a:moveTo>
                  <a:lnTo>
                    <a:pt x="6833603" y="0"/>
                  </a:lnTo>
                  <a:lnTo>
                    <a:pt x="0" y="0"/>
                  </a:lnTo>
                  <a:lnTo>
                    <a:pt x="0" y="12700"/>
                  </a:lnTo>
                  <a:lnTo>
                    <a:pt x="0" y="4391660"/>
                  </a:lnTo>
                  <a:lnTo>
                    <a:pt x="0" y="4404360"/>
                  </a:lnTo>
                  <a:lnTo>
                    <a:pt x="6833603" y="4404360"/>
                  </a:lnTo>
                  <a:lnTo>
                    <a:pt x="6833603" y="4391660"/>
                  </a:lnTo>
                  <a:lnTo>
                    <a:pt x="12700" y="4391660"/>
                  </a:lnTo>
                  <a:lnTo>
                    <a:pt x="12700" y="12700"/>
                  </a:lnTo>
                  <a:lnTo>
                    <a:pt x="6820916" y="12700"/>
                  </a:lnTo>
                  <a:lnTo>
                    <a:pt x="6820916" y="4391406"/>
                  </a:lnTo>
                  <a:lnTo>
                    <a:pt x="6833616" y="4391418"/>
                  </a:lnTo>
                  <a:lnTo>
                    <a:pt x="6833616" y="12446"/>
                  </a:lnTo>
                  <a:close/>
                </a:path>
              </a:pathLst>
            </a:custGeom>
            <a:solidFill>
              <a:srgbClr val="CC6600"/>
            </a:solidFill>
          </p:spPr>
          <p:txBody>
            <a:bodyPr wrap="square" lIns="0" tIns="0" rIns="0" bIns="0" rtlCol="0"/>
            <a:lstStyle/>
            <a:p>
              <a:endParaRPr/>
            </a:p>
          </p:txBody>
        </p:sp>
      </p:grpSp>
      <p:sp>
        <p:nvSpPr>
          <p:cNvPr id="7" name="object 7"/>
          <p:cNvSpPr txBox="1"/>
          <p:nvPr/>
        </p:nvSpPr>
        <p:spPr>
          <a:xfrm>
            <a:off x="1293367" y="1125473"/>
            <a:ext cx="5420995" cy="546735"/>
          </a:xfrm>
          <a:prstGeom prst="rect">
            <a:avLst/>
          </a:prstGeom>
        </p:spPr>
        <p:txBody>
          <a:bodyPr vert="horz" wrap="square" lIns="0" tIns="43815" rIns="0" bIns="0" rtlCol="0">
            <a:spAutoFit/>
          </a:bodyPr>
          <a:lstStyle/>
          <a:p>
            <a:pPr marL="12700" marR="5080">
              <a:lnSpc>
                <a:spcPts val="1939"/>
              </a:lnSpc>
              <a:spcBef>
                <a:spcPts val="345"/>
              </a:spcBef>
            </a:pPr>
            <a:r>
              <a:rPr sz="1800" spc="-5" dirty="0">
                <a:solidFill>
                  <a:srgbClr val="009999"/>
                </a:solidFill>
                <a:latin typeface="Arial"/>
                <a:cs typeface="Arial"/>
              </a:rPr>
              <a:t>Number </a:t>
            </a:r>
            <a:r>
              <a:rPr sz="1800" dirty="0">
                <a:solidFill>
                  <a:srgbClr val="009999"/>
                </a:solidFill>
                <a:latin typeface="Arial"/>
                <a:cs typeface="Arial"/>
              </a:rPr>
              <a:t>of </a:t>
            </a:r>
            <a:r>
              <a:rPr sz="1800" spc="-5" dirty="0">
                <a:solidFill>
                  <a:srgbClr val="009999"/>
                </a:solidFill>
                <a:latin typeface="Arial"/>
                <a:cs typeface="Arial"/>
              </a:rPr>
              <a:t>page faults does not necessarily decrease  </a:t>
            </a:r>
            <a:r>
              <a:rPr sz="1800" spc="-15" dirty="0">
                <a:solidFill>
                  <a:srgbClr val="009999"/>
                </a:solidFill>
                <a:latin typeface="Arial"/>
                <a:cs typeface="Arial"/>
              </a:rPr>
              <a:t>with </a:t>
            </a:r>
            <a:r>
              <a:rPr sz="1800" spc="-5" dirty="0">
                <a:solidFill>
                  <a:srgbClr val="009999"/>
                </a:solidFill>
                <a:latin typeface="Arial"/>
                <a:cs typeface="Arial"/>
              </a:rPr>
              <a:t>increased number </a:t>
            </a:r>
            <a:r>
              <a:rPr sz="1800" dirty="0">
                <a:solidFill>
                  <a:srgbClr val="009999"/>
                </a:solidFill>
                <a:latin typeface="Arial"/>
                <a:cs typeface="Arial"/>
              </a:rPr>
              <a:t>of</a:t>
            </a:r>
            <a:r>
              <a:rPr sz="1800" spc="75" dirty="0">
                <a:solidFill>
                  <a:srgbClr val="009999"/>
                </a:solidFill>
                <a:latin typeface="Arial"/>
                <a:cs typeface="Arial"/>
              </a:rPr>
              <a:t> </a:t>
            </a:r>
            <a:r>
              <a:rPr sz="1800" spc="-5" dirty="0">
                <a:solidFill>
                  <a:srgbClr val="009999"/>
                </a:solidFill>
                <a:latin typeface="Arial"/>
                <a:cs typeface="Arial"/>
              </a:rPr>
              <a:t>frames:</a:t>
            </a:r>
            <a:endParaRPr sz="18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195922" cy="514350"/>
          </a:xfrm>
          <a:prstGeom prst="rect">
            <a:avLst/>
          </a:prstGeom>
        </p:spPr>
        <p:txBody>
          <a:bodyPr vert="horz" wrap="square" lIns="0" tIns="13335" rIns="0" bIns="0" rtlCol="0">
            <a:spAutoFit/>
          </a:bodyPr>
          <a:lstStyle/>
          <a:p>
            <a:pPr marL="12700">
              <a:lnSpc>
                <a:spcPct val="100000"/>
              </a:lnSpc>
              <a:spcBef>
                <a:spcPts val="105"/>
              </a:spcBef>
            </a:pPr>
            <a:r>
              <a:rPr dirty="0"/>
              <a:t>Belady’s Anomaly </a:t>
            </a:r>
            <a:r>
              <a:rPr spc="-5" dirty="0"/>
              <a:t>in </a:t>
            </a:r>
            <a:r>
              <a:rPr dirty="0"/>
              <a:t>FIFO</a:t>
            </a:r>
            <a:r>
              <a:rPr spc="-100" dirty="0"/>
              <a:t> </a:t>
            </a:r>
            <a:r>
              <a:rPr dirty="0"/>
              <a:t>Algorithm</a:t>
            </a:r>
          </a:p>
        </p:txBody>
      </p:sp>
      <p:sp>
        <p:nvSpPr>
          <p:cNvPr id="4" name="object 4"/>
          <p:cNvSpPr/>
          <p:nvPr/>
        </p:nvSpPr>
        <p:spPr>
          <a:xfrm>
            <a:off x="924153" y="1252982"/>
            <a:ext cx="164592" cy="1676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24153" y="1618741"/>
            <a:ext cx="164592" cy="16763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254353" y="1061059"/>
            <a:ext cx="5956935" cy="106172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006666"/>
                </a:solidFill>
                <a:latin typeface="Arial"/>
                <a:cs typeface="Arial"/>
              </a:rPr>
              <a:t>Chain of References: 1, 2, 3, 4, 1, 2, 5, 1, 2, 3, 4,</a:t>
            </a:r>
            <a:r>
              <a:rPr sz="2000" b="1" spc="-275" dirty="0">
                <a:solidFill>
                  <a:srgbClr val="006666"/>
                </a:solidFill>
                <a:latin typeface="Arial"/>
                <a:cs typeface="Arial"/>
              </a:rPr>
              <a:t> </a:t>
            </a:r>
            <a:r>
              <a:rPr sz="2000" b="1" dirty="0">
                <a:solidFill>
                  <a:srgbClr val="006666"/>
                </a:solidFill>
                <a:latin typeface="Arial"/>
                <a:cs typeface="Arial"/>
              </a:rPr>
              <a:t>5</a:t>
            </a:r>
            <a:endParaRPr sz="2000">
              <a:latin typeface="Arial"/>
              <a:cs typeface="Arial"/>
            </a:endParaRPr>
          </a:p>
          <a:p>
            <a:pPr marL="12700" marR="5080">
              <a:lnSpc>
                <a:spcPct val="100000"/>
              </a:lnSpc>
              <a:spcBef>
                <a:spcPts val="480"/>
              </a:spcBef>
            </a:pPr>
            <a:r>
              <a:rPr sz="2000" b="1" dirty="0">
                <a:solidFill>
                  <a:srgbClr val="006666"/>
                </a:solidFill>
                <a:latin typeface="Arial"/>
                <a:cs typeface="Arial"/>
              </a:rPr>
              <a:t>3 frames (3 pages can be </a:t>
            </a:r>
            <a:r>
              <a:rPr sz="2000" b="1" spc="-5" dirty="0">
                <a:solidFill>
                  <a:srgbClr val="006666"/>
                </a:solidFill>
                <a:latin typeface="Arial"/>
                <a:cs typeface="Arial"/>
              </a:rPr>
              <a:t>in memory </a:t>
            </a:r>
            <a:r>
              <a:rPr sz="2000" b="1" dirty="0">
                <a:solidFill>
                  <a:srgbClr val="006666"/>
                </a:solidFill>
                <a:latin typeface="Arial"/>
                <a:cs typeface="Arial"/>
              </a:rPr>
              <a:t>at a </a:t>
            </a:r>
            <a:r>
              <a:rPr sz="2000" b="1" spc="-5" dirty="0">
                <a:solidFill>
                  <a:srgbClr val="006666"/>
                </a:solidFill>
                <a:latin typeface="Arial"/>
                <a:cs typeface="Arial"/>
              </a:rPr>
              <a:t>time</a:t>
            </a:r>
            <a:r>
              <a:rPr sz="2000" b="1" spc="-155" dirty="0">
                <a:solidFill>
                  <a:srgbClr val="006666"/>
                </a:solidFill>
                <a:latin typeface="Arial"/>
                <a:cs typeface="Arial"/>
              </a:rPr>
              <a:t> </a:t>
            </a:r>
            <a:r>
              <a:rPr sz="2000" b="1" dirty="0">
                <a:solidFill>
                  <a:srgbClr val="006666"/>
                </a:solidFill>
                <a:latin typeface="Arial"/>
                <a:cs typeface="Arial"/>
              </a:rPr>
              <a:t>per  process)</a:t>
            </a:r>
            <a:endParaRPr sz="2000">
              <a:latin typeface="Arial"/>
              <a:cs typeface="Arial"/>
            </a:endParaRPr>
          </a:p>
        </p:txBody>
      </p:sp>
      <p:sp>
        <p:nvSpPr>
          <p:cNvPr id="7" name="object 7"/>
          <p:cNvSpPr/>
          <p:nvPr/>
        </p:nvSpPr>
        <p:spPr>
          <a:xfrm>
            <a:off x="924153" y="4057777"/>
            <a:ext cx="164592" cy="1676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254353" y="3926204"/>
            <a:ext cx="107251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666"/>
                </a:solidFill>
                <a:latin typeface="Arial"/>
                <a:cs typeface="Arial"/>
              </a:rPr>
              <a:t>4</a:t>
            </a:r>
            <a:r>
              <a:rPr sz="2000" b="1" spc="-75" dirty="0">
                <a:solidFill>
                  <a:srgbClr val="006666"/>
                </a:solidFill>
                <a:latin typeface="Arial"/>
                <a:cs typeface="Arial"/>
              </a:rPr>
              <a:t> </a:t>
            </a:r>
            <a:r>
              <a:rPr sz="2000" b="1" dirty="0">
                <a:solidFill>
                  <a:srgbClr val="006666"/>
                </a:solidFill>
                <a:latin typeface="Arial"/>
                <a:cs typeface="Arial"/>
              </a:rPr>
              <a:t>frames</a:t>
            </a:r>
            <a:endParaRPr sz="200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graphicFrame>
        <p:nvGraphicFramePr>
          <p:cNvPr id="9" name="object 9"/>
          <p:cNvGraphicFramePr>
            <a:graphicFrameLocks noGrp="1"/>
          </p:cNvGraphicFramePr>
          <p:nvPr/>
        </p:nvGraphicFramePr>
        <p:xfrm>
          <a:off x="3436429" y="2220277"/>
          <a:ext cx="381000" cy="13716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457200">
                <a:tc>
                  <a:txBody>
                    <a:bodyPr/>
                    <a:lstStyle/>
                    <a:p>
                      <a:pPr marL="2540" algn="ctr">
                        <a:lnSpc>
                          <a:spcPct val="100000"/>
                        </a:lnSpc>
                        <a:spcBef>
                          <a:spcPts val="680"/>
                        </a:spcBef>
                      </a:pPr>
                      <a:r>
                        <a:rPr sz="1800" dirty="0">
                          <a:solidFill>
                            <a:srgbClr val="009999"/>
                          </a:solidFill>
                          <a:latin typeface="Arial"/>
                          <a:cs typeface="Arial"/>
                        </a:rPr>
                        <a:t>1</a:t>
                      </a:r>
                      <a:endParaRPr sz="1800">
                        <a:latin typeface="Arial"/>
                        <a:cs typeface="Arial"/>
                      </a:endParaRPr>
                    </a:p>
                  </a:txBody>
                  <a:tcPr marL="0" marR="0" marT="86360"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tcPr>
                </a:tc>
                <a:extLst>
                  <a:ext uri="{0D108BD9-81ED-4DB2-BD59-A6C34878D82A}">
                    <a16:rowId xmlns:a16="http://schemas.microsoft.com/office/drawing/2014/main" val="10000"/>
                  </a:ext>
                </a:extLst>
              </a:tr>
              <a:tr h="457200">
                <a:tc>
                  <a:txBody>
                    <a:bodyPr/>
                    <a:lstStyle/>
                    <a:p>
                      <a:pPr marL="2540" algn="ctr">
                        <a:lnSpc>
                          <a:spcPct val="100000"/>
                        </a:lnSpc>
                        <a:spcBef>
                          <a:spcPts val="680"/>
                        </a:spcBef>
                      </a:pPr>
                      <a:r>
                        <a:rPr sz="1800" dirty="0">
                          <a:solidFill>
                            <a:srgbClr val="009999"/>
                          </a:solidFill>
                          <a:latin typeface="Arial"/>
                          <a:cs typeface="Arial"/>
                        </a:rPr>
                        <a:t>2</a:t>
                      </a:r>
                      <a:endParaRPr sz="1800">
                        <a:latin typeface="Arial"/>
                        <a:cs typeface="Arial"/>
                      </a:endParaRPr>
                    </a:p>
                  </a:txBody>
                  <a:tcPr marL="0" marR="0" marT="86360"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tcPr>
                </a:tc>
                <a:extLst>
                  <a:ext uri="{0D108BD9-81ED-4DB2-BD59-A6C34878D82A}">
                    <a16:rowId xmlns:a16="http://schemas.microsoft.com/office/drawing/2014/main" val="10001"/>
                  </a:ext>
                </a:extLst>
              </a:tr>
              <a:tr h="457200">
                <a:tc>
                  <a:txBody>
                    <a:bodyPr/>
                    <a:lstStyle/>
                    <a:p>
                      <a:pPr marL="2540" algn="ctr">
                        <a:lnSpc>
                          <a:spcPct val="100000"/>
                        </a:lnSpc>
                        <a:spcBef>
                          <a:spcPts val="685"/>
                        </a:spcBef>
                      </a:pPr>
                      <a:r>
                        <a:rPr sz="1800" dirty="0">
                          <a:solidFill>
                            <a:srgbClr val="009999"/>
                          </a:solidFill>
                          <a:latin typeface="Arial"/>
                          <a:cs typeface="Arial"/>
                        </a:rPr>
                        <a:t>3</a:t>
                      </a:r>
                      <a:endParaRPr sz="1800">
                        <a:latin typeface="Arial"/>
                        <a:cs typeface="Arial"/>
                      </a:endParaRPr>
                    </a:p>
                  </a:txBody>
                  <a:tcPr marL="0" marR="0" marT="86995"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tcPr>
                </a:tc>
                <a:extLst>
                  <a:ext uri="{0D108BD9-81ED-4DB2-BD59-A6C34878D82A}">
                    <a16:rowId xmlns:a16="http://schemas.microsoft.com/office/drawing/2014/main" val="10002"/>
                  </a:ext>
                </a:extLst>
              </a:tr>
            </a:tbl>
          </a:graphicData>
        </a:graphic>
      </p:graphicFrame>
      <p:sp>
        <p:nvSpPr>
          <p:cNvPr id="10" name="object 10"/>
          <p:cNvSpPr txBox="1"/>
          <p:nvPr/>
        </p:nvSpPr>
        <p:spPr>
          <a:xfrm>
            <a:off x="3134360" y="2287015"/>
            <a:ext cx="153035" cy="7429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1</a:t>
            </a:r>
            <a:endParaRPr sz="1800">
              <a:latin typeface="Arial"/>
              <a:cs typeface="Arial"/>
            </a:endParaRPr>
          </a:p>
          <a:p>
            <a:pPr marL="12700">
              <a:lnSpc>
                <a:spcPct val="100000"/>
              </a:lnSpc>
              <a:spcBef>
                <a:spcPts val="1325"/>
              </a:spcBef>
            </a:pPr>
            <a:r>
              <a:rPr sz="1800" spc="-5" dirty="0">
                <a:solidFill>
                  <a:srgbClr val="009999"/>
                </a:solidFill>
                <a:latin typeface="Arial"/>
                <a:cs typeface="Arial"/>
              </a:rPr>
              <a:t>2</a:t>
            </a:r>
            <a:endParaRPr sz="1800">
              <a:latin typeface="Arial"/>
              <a:cs typeface="Arial"/>
            </a:endParaRPr>
          </a:p>
        </p:txBody>
      </p:sp>
      <p:sp>
        <p:nvSpPr>
          <p:cNvPr id="11" name="object 11"/>
          <p:cNvSpPr txBox="1"/>
          <p:nvPr/>
        </p:nvSpPr>
        <p:spPr>
          <a:xfrm>
            <a:off x="3134360" y="3206241"/>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3</a:t>
            </a:r>
            <a:endParaRPr sz="1800">
              <a:latin typeface="Arial"/>
              <a:cs typeface="Arial"/>
            </a:endParaRPr>
          </a:p>
        </p:txBody>
      </p:sp>
      <p:sp>
        <p:nvSpPr>
          <p:cNvPr id="12" name="object 12"/>
          <p:cNvSpPr txBox="1"/>
          <p:nvPr/>
        </p:nvSpPr>
        <p:spPr>
          <a:xfrm>
            <a:off x="3978909" y="2325115"/>
            <a:ext cx="2171700" cy="74295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800" spc="-5" dirty="0">
                <a:solidFill>
                  <a:srgbClr val="009999"/>
                </a:solidFill>
                <a:latin typeface="Arial"/>
                <a:cs typeface="Arial"/>
              </a:rPr>
              <a:t>4	5</a:t>
            </a:r>
            <a:endParaRPr sz="1800">
              <a:latin typeface="Arial"/>
              <a:cs typeface="Arial"/>
            </a:endParaRPr>
          </a:p>
          <a:p>
            <a:pPr marL="12700">
              <a:lnSpc>
                <a:spcPct val="100000"/>
              </a:lnSpc>
              <a:spcBef>
                <a:spcPts val="1325"/>
              </a:spcBef>
              <a:tabLst>
                <a:tab pos="393065" algn="l"/>
                <a:tab pos="850265" algn="l"/>
              </a:tabLst>
            </a:pPr>
            <a:r>
              <a:rPr sz="1800" spc="-5" dirty="0">
                <a:solidFill>
                  <a:srgbClr val="009999"/>
                </a:solidFill>
                <a:latin typeface="Arial"/>
                <a:cs typeface="Arial"/>
              </a:rPr>
              <a:t>1	3	9 page</a:t>
            </a:r>
            <a:r>
              <a:rPr sz="1800" spc="-50" dirty="0">
                <a:solidFill>
                  <a:srgbClr val="009999"/>
                </a:solidFill>
                <a:latin typeface="Arial"/>
                <a:cs typeface="Arial"/>
              </a:rPr>
              <a:t> </a:t>
            </a:r>
            <a:r>
              <a:rPr sz="1800" spc="-5" dirty="0">
                <a:solidFill>
                  <a:srgbClr val="009999"/>
                </a:solidFill>
                <a:latin typeface="Arial"/>
                <a:cs typeface="Arial"/>
              </a:rPr>
              <a:t>faults</a:t>
            </a:r>
            <a:endParaRPr sz="1800">
              <a:latin typeface="Arial"/>
              <a:cs typeface="Arial"/>
            </a:endParaRPr>
          </a:p>
        </p:txBody>
      </p:sp>
      <p:sp>
        <p:nvSpPr>
          <p:cNvPr id="13" name="object 13"/>
          <p:cNvSpPr txBox="1"/>
          <p:nvPr/>
        </p:nvSpPr>
        <p:spPr>
          <a:xfrm>
            <a:off x="3978909" y="3244341"/>
            <a:ext cx="534035" cy="29972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800" spc="-5" dirty="0">
                <a:solidFill>
                  <a:srgbClr val="009999"/>
                </a:solidFill>
                <a:latin typeface="Arial"/>
                <a:cs typeface="Arial"/>
              </a:rPr>
              <a:t>2	4</a:t>
            </a:r>
            <a:endParaRPr sz="1800">
              <a:latin typeface="Arial"/>
              <a:cs typeface="Arial"/>
            </a:endParaRPr>
          </a:p>
        </p:txBody>
      </p:sp>
      <p:graphicFrame>
        <p:nvGraphicFramePr>
          <p:cNvPr id="14" name="object 14"/>
          <p:cNvGraphicFramePr>
            <a:graphicFrameLocks noGrp="1"/>
          </p:cNvGraphicFramePr>
          <p:nvPr/>
        </p:nvGraphicFramePr>
        <p:xfrm>
          <a:off x="3405949" y="3945445"/>
          <a:ext cx="381000" cy="1828799"/>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457200">
                <a:tc>
                  <a:txBody>
                    <a:bodyPr/>
                    <a:lstStyle/>
                    <a:p>
                      <a:pPr algn="ctr">
                        <a:lnSpc>
                          <a:spcPct val="100000"/>
                        </a:lnSpc>
                        <a:spcBef>
                          <a:spcPts val="670"/>
                        </a:spcBef>
                      </a:pPr>
                      <a:r>
                        <a:rPr sz="1800" dirty="0">
                          <a:solidFill>
                            <a:srgbClr val="009999"/>
                          </a:solidFill>
                          <a:latin typeface="Arial"/>
                          <a:cs typeface="Arial"/>
                        </a:rPr>
                        <a:t>1</a:t>
                      </a:r>
                      <a:endParaRPr sz="1800">
                        <a:latin typeface="Arial"/>
                        <a:cs typeface="Arial"/>
                      </a:endParaRPr>
                    </a:p>
                  </a:txBody>
                  <a:tcPr marL="0" marR="0" marT="85090"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tcPr>
                </a:tc>
                <a:extLst>
                  <a:ext uri="{0D108BD9-81ED-4DB2-BD59-A6C34878D82A}">
                    <a16:rowId xmlns:a16="http://schemas.microsoft.com/office/drawing/2014/main" val="10000"/>
                  </a:ext>
                </a:extLst>
              </a:tr>
              <a:tr h="457200">
                <a:tc>
                  <a:txBody>
                    <a:bodyPr/>
                    <a:lstStyle/>
                    <a:p>
                      <a:pPr algn="ctr">
                        <a:lnSpc>
                          <a:spcPct val="100000"/>
                        </a:lnSpc>
                        <a:spcBef>
                          <a:spcPts val="675"/>
                        </a:spcBef>
                      </a:pPr>
                      <a:r>
                        <a:rPr sz="1800" dirty="0">
                          <a:solidFill>
                            <a:srgbClr val="009999"/>
                          </a:solidFill>
                          <a:latin typeface="Arial"/>
                          <a:cs typeface="Arial"/>
                        </a:rPr>
                        <a:t>2</a:t>
                      </a:r>
                      <a:endParaRPr sz="1800">
                        <a:latin typeface="Arial"/>
                        <a:cs typeface="Arial"/>
                      </a:endParaRPr>
                    </a:p>
                  </a:txBody>
                  <a:tcPr marL="0" marR="0" marT="85725" marB="0">
                    <a:lnL w="9525">
                      <a:solidFill>
                        <a:srgbClr val="009999"/>
                      </a:solidFill>
                      <a:prstDash val="solid"/>
                    </a:lnL>
                    <a:lnR w="9525">
                      <a:solidFill>
                        <a:srgbClr val="009999"/>
                      </a:solidFill>
                      <a:prstDash val="solid"/>
                    </a:lnR>
                    <a:lnT w="9525">
                      <a:solidFill>
                        <a:srgbClr val="009999"/>
                      </a:solidFill>
                      <a:prstDash val="solid"/>
                    </a:lnT>
                    <a:lnB w="12700">
                      <a:solidFill>
                        <a:srgbClr val="009999"/>
                      </a:solidFill>
                      <a:prstDash val="solid"/>
                    </a:lnB>
                  </a:tcPr>
                </a:tc>
                <a:extLst>
                  <a:ext uri="{0D108BD9-81ED-4DB2-BD59-A6C34878D82A}">
                    <a16:rowId xmlns:a16="http://schemas.microsoft.com/office/drawing/2014/main" val="10001"/>
                  </a:ext>
                </a:extLst>
              </a:tr>
              <a:tr h="457199">
                <a:tc>
                  <a:txBody>
                    <a:bodyPr/>
                    <a:lstStyle/>
                    <a:p>
                      <a:pPr algn="ctr">
                        <a:lnSpc>
                          <a:spcPct val="100000"/>
                        </a:lnSpc>
                        <a:spcBef>
                          <a:spcPts val="675"/>
                        </a:spcBef>
                      </a:pPr>
                      <a:r>
                        <a:rPr sz="1800" dirty="0">
                          <a:solidFill>
                            <a:srgbClr val="009999"/>
                          </a:solidFill>
                          <a:latin typeface="Arial"/>
                          <a:cs typeface="Arial"/>
                        </a:rPr>
                        <a:t>3</a:t>
                      </a:r>
                      <a:endParaRPr sz="1800">
                        <a:latin typeface="Arial"/>
                        <a:cs typeface="Arial"/>
                      </a:endParaRPr>
                    </a:p>
                  </a:txBody>
                  <a:tcPr marL="0" marR="0" marT="85725" marB="0">
                    <a:lnL w="9525">
                      <a:solidFill>
                        <a:srgbClr val="009999"/>
                      </a:solidFill>
                      <a:prstDash val="solid"/>
                    </a:lnL>
                    <a:lnR w="9525">
                      <a:solidFill>
                        <a:srgbClr val="009999"/>
                      </a:solidFill>
                      <a:prstDash val="solid"/>
                    </a:lnR>
                    <a:lnT w="12700">
                      <a:solidFill>
                        <a:srgbClr val="009999"/>
                      </a:solidFill>
                      <a:prstDash val="solid"/>
                    </a:lnT>
                    <a:lnB w="9525">
                      <a:solidFill>
                        <a:srgbClr val="009999"/>
                      </a:solidFill>
                      <a:prstDash val="solid"/>
                    </a:lnB>
                  </a:tcPr>
                </a:tc>
                <a:extLst>
                  <a:ext uri="{0D108BD9-81ED-4DB2-BD59-A6C34878D82A}">
                    <a16:rowId xmlns:a16="http://schemas.microsoft.com/office/drawing/2014/main" val="10002"/>
                  </a:ext>
                </a:extLst>
              </a:tr>
              <a:tr h="457200">
                <a:tc>
                  <a:txBody>
                    <a:bodyPr/>
                    <a:lstStyle/>
                    <a:p>
                      <a:pPr algn="ctr">
                        <a:lnSpc>
                          <a:spcPct val="100000"/>
                        </a:lnSpc>
                        <a:spcBef>
                          <a:spcPts val="675"/>
                        </a:spcBef>
                      </a:pPr>
                      <a:r>
                        <a:rPr sz="1800" dirty="0">
                          <a:solidFill>
                            <a:srgbClr val="009999"/>
                          </a:solidFill>
                          <a:latin typeface="Arial"/>
                          <a:cs typeface="Arial"/>
                        </a:rPr>
                        <a:t>4</a:t>
                      </a:r>
                      <a:endParaRPr sz="1800">
                        <a:latin typeface="Arial"/>
                        <a:cs typeface="Arial"/>
                      </a:endParaRPr>
                    </a:p>
                  </a:txBody>
                  <a:tcPr marL="0" marR="0" marT="85725"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tcPr>
                </a:tc>
                <a:extLst>
                  <a:ext uri="{0D108BD9-81ED-4DB2-BD59-A6C34878D82A}">
                    <a16:rowId xmlns:a16="http://schemas.microsoft.com/office/drawing/2014/main" val="10003"/>
                  </a:ext>
                </a:extLst>
              </a:tr>
            </a:tbl>
          </a:graphicData>
        </a:graphic>
      </p:graphicFrame>
      <p:sp>
        <p:nvSpPr>
          <p:cNvPr id="15" name="object 15"/>
          <p:cNvSpPr txBox="1"/>
          <p:nvPr/>
        </p:nvSpPr>
        <p:spPr>
          <a:xfrm>
            <a:off x="3102355" y="4011295"/>
            <a:ext cx="153035" cy="7429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1</a:t>
            </a:r>
            <a:endParaRPr sz="1800">
              <a:latin typeface="Arial"/>
              <a:cs typeface="Arial"/>
            </a:endParaRPr>
          </a:p>
          <a:p>
            <a:pPr marL="12700">
              <a:lnSpc>
                <a:spcPct val="100000"/>
              </a:lnSpc>
              <a:spcBef>
                <a:spcPts val="1325"/>
              </a:spcBef>
            </a:pPr>
            <a:r>
              <a:rPr sz="1800" spc="-5" dirty="0">
                <a:solidFill>
                  <a:srgbClr val="009999"/>
                </a:solidFill>
                <a:latin typeface="Arial"/>
                <a:cs typeface="Arial"/>
              </a:rPr>
              <a:t>2</a:t>
            </a:r>
            <a:endParaRPr sz="1800">
              <a:latin typeface="Arial"/>
              <a:cs typeface="Arial"/>
            </a:endParaRPr>
          </a:p>
        </p:txBody>
      </p:sp>
      <p:sp>
        <p:nvSpPr>
          <p:cNvPr id="16" name="object 16"/>
          <p:cNvSpPr txBox="1"/>
          <p:nvPr/>
        </p:nvSpPr>
        <p:spPr>
          <a:xfrm>
            <a:off x="3102355" y="4930902"/>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3</a:t>
            </a:r>
            <a:endParaRPr sz="1800">
              <a:latin typeface="Arial"/>
              <a:cs typeface="Arial"/>
            </a:endParaRPr>
          </a:p>
        </p:txBody>
      </p:sp>
      <p:sp>
        <p:nvSpPr>
          <p:cNvPr id="17" name="object 17"/>
          <p:cNvSpPr txBox="1"/>
          <p:nvPr/>
        </p:nvSpPr>
        <p:spPr>
          <a:xfrm>
            <a:off x="3947286" y="4049395"/>
            <a:ext cx="2234565" cy="74295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800" spc="-5" dirty="0">
                <a:solidFill>
                  <a:srgbClr val="009999"/>
                </a:solidFill>
                <a:latin typeface="Arial"/>
                <a:cs typeface="Arial"/>
              </a:rPr>
              <a:t>5	4</a:t>
            </a:r>
            <a:endParaRPr sz="1800">
              <a:latin typeface="Arial"/>
              <a:cs typeface="Arial"/>
            </a:endParaRPr>
          </a:p>
          <a:p>
            <a:pPr marL="12700">
              <a:lnSpc>
                <a:spcPct val="100000"/>
              </a:lnSpc>
              <a:spcBef>
                <a:spcPts val="1325"/>
              </a:spcBef>
              <a:tabLst>
                <a:tab pos="393065" algn="l"/>
                <a:tab pos="787400" algn="l"/>
              </a:tabLst>
            </a:pPr>
            <a:r>
              <a:rPr sz="1800" spc="-5" dirty="0">
                <a:solidFill>
                  <a:srgbClr val="009999"/>
                </a:solidFill>
                <a:latin typeface="Arial"/>
                <a:cs typeface="Arial"/>
              </a:rPr>
              <a:t>1	</a:t>
            </a:r>
            <a:r>
              <a:rPr sz="2700" spc="-7" baseline="-4629" dirty="0">
                <a:solidFill>
                  <a:srgbClr val="009999"/>
                </a:solidFill>
                <a:latin typeface="Arial"/>
                <a:cs typeface="Arial"/>
              </a:rPr>
              <a:t>5	</a:t>
            </a:r>
            <a:r>
              <a:rPr sz="1800" spc="-5" dirty="0">
                <a:solidFill>
                  <a:srgbClr val="009999"/>
                </a:solidFill>
                <a:latin typeface="Arial"/>
                <a:cs typeface="Arial"/>
              </a:rPr>
              <a:t>10 page</a:t>
            </a:r>
            <a:r>
              <a:rPr sz="1800" spc="-60" dirty="0">
                <a:solidFill>
                  <a:srgbClr val="009999"/>
                </a:solidFill>
                <a:latin typeface="Arial"/>
                <a:cs typeface="Arial"/>
              </a:rPr>
              <a:t> </a:t>
            </a:r>
            <a:r>
              <a:rPr sz="1800" spc="-5" dirty="0">
                <a:solidFill>
                  <a:srgbClr val="009999"/>
                </a:solidFill>
                <a:latin typeface="Arial"/>
                <a:cs typeface="Arial"/>
              </a:rPr>
              <a:t>faults</a:t>
            </a:r>
            <a:endParaRPr sz="1800">
              <a:latin typeface="Arial"/>
              <a:cs typeface="Arial"/>
            </a:endParaRPr>
          </a:p>
        </p:txBody>
      </p:sp>
      <p:sp>
        <p:nvSpPr>
          <p:cNvPr id="18" name="object 18"/>
          <p:cNvSpPr txBox="1"/>
          <p:nvPr/>
        </p:nvSpPr>
        <p:spPr>
          <a:xfrm>
            <a:off x="3947286" y="4969002"/>
            <a:ext cx="153035" cy="7569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2</a:t>
            </a:r>
            <a:endParaRPr sz="1800">
              <a:latin typeface="Arial"/>
              <a:cs typeface="Arial"/>
            </a:endParaRPr>
          </a:p>
          <a:p>
            <a:pPr marL="12700">
              <a:lnSpc>
                <a:spcPct val="100000"/>
              </a:lnSpc>
              <a:spcBef>
                <a:spcPts val="1440"/>
              </a:spcBef>
            </a:pPr>
            <a:r>
              <a:rPr sz="1800" spc="-5" dirty="0">
                <a:solidFill>
                  <a:srgbClr val="009999"/>
                </a:solidFill>
                <a:latin typeface="Arial"/>
                <a:cs typeface="Arial"/>
              </a:rPr>
              <a:t>3</a:t>
            </a:r>
            <a:endParaRPr sz="1800">
              <a:latin typeface="Arial"/>
              <a:cs typeface="Arial"/>
            </a:endParaRPr>
          </a:p>
        </p:txBody>
      </p:sp>
      <p:sp>
        <p:nvSpPr>
          <p:cNvPr id="19" name="object 19"/>
          <p:cNvSpPr txBox="1"/>
          <p:nvPr/>
        </p:nvSpPr>
        <p:spPr>
          <a:xfrm>
            <a:off x="3108705" y="542615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4</a:t>
            </a:r>
            <a:endParaRPr sz="1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145160"/>
            <a:ext cx="6814922" cy="574040"/>
          </a:xfrm>
          <a:prstGeom prst="rect">
            <a:avLst/>
          </a:prstGeom>
        </p:spPr>
        <p:txBody>
          <a:bodyPr vert="horz" wrap="square" lIns="0" tIns="12700" rIns="0" bIns="0" rtlCol="0">
            <a:spAutoFit/>
          </a:bodyPr>
          <a:lstStyle/>
          <a:p>
            <a:pPr marL="12700">
              <a:lnSpc>
                <a:spcPct val="100000"/>
              </a:lnSpc>
              <a:spcBef>
                <a:spcPts val="100"/>
              </a:spcBef>
            </a:pPr>
            <a:r>
              <a:rPr sz="3600" dirty="0"/>
              <a:t>Page replacement</a:t>
            </a:r>
            <a:r>
              <a:rPr sz="3600" spc="-110" dirty="0"/>
              <a:t> </a:t>
            </a:r>
            <a:r>
              <a:rPr sz="3600" spc="-5" dirty="0"/>
              <a:t>algorithms</a:t>
            </a:r>
            <a:endParaRPr sz="3600" dirty="0"/>
          </a:p>
        </p:txBody>
      </p:sp>
      <p:sp>
        <p:nvSpPr>
          <p:cNvPr id="4" name="object 4"/>
          <p:cNvSpPr/>
          <p:nvPr/>
        </p:nvSpPr>
        <p:spPr>
          <a:xfrm>
            <a:off x="778154" y="1300607"/>
            <a:ext cx="164592" cy="1676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35354" y="1688922"/>
            <a:ext cx="243840" cy="2532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78154" y="2215260"/>
            <a:ext cx="164592" cy="16763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35354" y="2603880"/>
            <a:ext cx="243840" cy="2529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78154" y="3129660"/>
            <a:ext cx="164592" cy="16763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235354" y="3518661"/>
            <a:ext cx="243840" cy="25298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78154" y="4044441"/>
            <a:ext cx="164592" cy="16763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235354" y="4433061"/>
            <a:ext cx="243840" cy="25298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235354" y="4890515"/>
            <a:ext cx="243840" cy="25298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692529" y="5352288"/>
            <a:ext cx="188975" cy="19659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692529" y="5763767"/>
            <a:ext cx="188975" cy="196596"/>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1108354" y="1017730"/>
            <a:ext cx="4631055" cy="4965065"/>
          </a:xfrm>
          <a:prstGeom prst="rect">
            <a:avLst/>
          </a:prstGeom>
        </p:spPr>
        <p:txBody>
          <a:bodyPr vert="horz" wrap="square" lIns="0" tIns="164465" rIns="0" bIns="0" rtlCol="0">
            <a:spAutoFit/>
          </a:bodyPr>
          <a:lstStyle/>
          <a:p>
            <a:pPr marL="12700">
              <a:lnSpc>
                <a:spcPct val="100000"/>
              </a:lnSpc>
              <a:spcBef>
                <a:spcPts val="1295"/>
              </a:spcBef>
            </a:pPr>
            <a:r>
              <a:rPr sz="2000" b="1" dirty="0">
                <a:solidFill>
                  <a:srgbClr val="006666"/>
                </a:solidFill>
                <a:latin typeface="Arial"/>
                <a:cs typeface="Arial"/>
              </a:rPr>
              <a:t>OPT</a:t>
            </a:r>
            <a:endParaRPr sz="2000">
              <a:latin typeface="Arial"/>
              <a:cs typeface="Arial"/>
            </a:endParaRPr>
          </a:p>
          <a:p>
            <a:pPr marR="1057275" algn="ctr">
              <a:lnSpc>
                <a:spcPct val="100000"/>
              </a:lnSpc>
              <a:spcBef>
                <a:spcPts val="1200"/>
              </a:spcBef>
            </a:pPr>
            <a:r>
              <a:rPr sz="2000" dirty="0">
                <a:solidFill>
                  <a:srgbClr val="006666"/>
                </a:solidFill>
                <a:latin typeface="Arial"/>
                <a:cs typeface="Arial"/>
              </a:rPr>
              <a:t>Impossible to</a:t>
            </a:r>
            <a:r>
              <a:rPr sz="2000" spc="-70" dirty="0">
                <a:solidFill>
                  <a:srgbClr val="006666"/>
                </a:solidFill>
                <a:latin typeface="Arial"/>
                <a:cs typeface="Arial"/>
              </a:rPr>
              <a:t> </a:t>
            </a:r>
            <a:r>
              <a:rPr sz="2000" dirty="0">
                <a:solidFill>
                  <a:srgbClr val="006666"/>
                </a:solidFill>
                <a:latin typeface="Arial"/>
                <a:cs typeface="Arial"/>
              </a:rPr>
              <a:t>implement</a:t>
            </a:r>
            <a:endParaRPr sz="2000">
              <a:latin typeface="Arial"/>
              <a:cs typeface="Arial"/>
            </a:endParaRPr>
          </a:p>
          <a:p>
            <a:pPr marR="1033144" algn="ctr">
              <a:lnSpc>
                <a:spcPct val="100000"/>
              </a:lnSpc>
              <a:spcBef>
                <a:spcPts val="1200"/>
              </a:spcBef>
            </a:pPr>
            <a:r>
              <a:rPr sz="2000" b="1" dirty="0">
                <a:solidFill>
                  <a:srgbClr val="006666"/>
                </a:solidFill>
                <a:latin typeface="Arial"/>
                <a:cs typeface="Arial"/>
              </a:rPr>
              <a:t>Let’s </a:t>
            </a:r>
            <a:r>
              <a:rPr sz="2000" b="1" spc="-5" dirty="0">
                <a:solidFill>
                  <a:srgbClr val="006666"/>
                </a:solidFill>
                <a:latin typeface="Arial"/>
                <a:cs typeface="Arial"/>
              </a:rPr>
              <a:t>approximate </a:t>
            </a:r>
            <a:r>
              <a:rPr sz="2000" b="1" dirty="0">
                <a:solidFill>
                  <a:srgbClr val="006666"/>
                </a:solidFill>
                <a:latin typeface="Arial"/>
                <a:cs typeface="Arial"/>
              </a:rPr>
              <a:t>it </a:t>
            </a:r>
            <a:r>
              <a:rPr sz="2000" b="1" spc="5" dirty="0">
                <a:solidFill>
                  <a:srgbClr val="006666"/>
                </a:solidFill>
                <a:latin typeface="Arial"/>
                <a:cs typeface="Arial"/>
              </a:rPr>
              <a:t>with</a:t>
            </a:r>
            <a:r>
              <a:rPr sz="2000" b="1" spc="-170" dirty="0">
                <a:solidFill>
                  <a:srgbClr val="006666"/>
                </a:solidFill>
                <a:latin typeface="Arial"/>
                <a:cs typeface="Arial"/>
              </a:rPr>
              <a:t> </a:t>
            </a:r>
            <a:r>
              <a:rPr sz="2000" b="1" dirty="0">
                <a:solidFill>
                  <a:srgbClr val="006666"/>
                </a:solidFill>
                <a:latin typeface="Arial"/>
                <a:cs typeface="Arial"/>
              </a:rPr>
              <a:t>LRU</a:t>
            </a:r>
            <a:endParaRPr sz="2000">
              <a:latin typeface="Arial"/>
              <a:cs typeface="Arial"/>
            </a:endParaRPr>
          </a:p>
          <a:p>
            <a:pPr marR="1000760" algn="ctr">
              <a:lnSpc>
                <a:spcPct val="100000"/>
              </a:lnSpc>
              <a:spcBef>
                <a:spcPts val="1200"/>
              </a:spcBef>
            </a:pPr>
            <a:r>
              <a:rPr sz="2000" dirty="0">
                <a:solidFill>
                  <a:srgbClr val="006666"/>
                </a:solidFill>
                <a:latin typeface="Arial"/>
                <a:cs typeface="Arial"/>
              </a:rPr>
              <a:t>But LRU is still too</a:t>
            </a:r>
            <a:r>
              <a:rPr sz="2000" spc="-80" dirty="0">
                <a:solidFill>
                  <a:srgbClr val="006666"/>
                </a:solidFill>
                <a:latin typeface="Arial"/>
                <a:cs typeface="Arial"/>
              </a:rPr>
              <a:t> </a:t>
            </a:r>
            <a:r>
              <a:rPr sz="2000" dirty="0">
                <a:solidFill>
                  <a:srgbClr val="006666"/>
                </a:solidFill>
                <a:latin typeface="Arial"/>
                <a:cs typeface="Arial"/>
              </a:rPr>
              <a:t>costly</a:t>
            </a:r>
            <a:endParaRPr sz="2000">
              <a:latin typeface="Arial"/>
              <a:cs typeface="Arial"/>
            </a:endParaRPr>
          </a:p>
          <a:p>
            <a:pPr marL="12700">
              <a:lnSpc>
                <a:spcPct val="100000"/>
              </a:lnSpc>
              <a:spcBef>
                <a:spcPts val="1200"/>
              </a:spcBef>
            </a:pPr>
            <a:r>
              <a:rPr sz="2000" b="1" dirty="0">
                <a:solidFill>
                  <a:srgbClr val="006666"/>
                </a:solidFill>
                <a:latin typeface="Arial"/>
                <a:cs typeface="Arial"/>
              </a:rPr>
              <a:t>Let’s try </a:t>
            </a:r>
            <a:r>
              <a:rPr sz="2000" b="1" spc="-5" dirty="0">
                <a:solidFill>
                  <a:srgbClr val="006666"/>
                </a:solidFill>
                <a:latin typeface="Arial"/>
                <a:cs typeface="Arial"/>
              </a:rPr>
              <a:t>something simple </a:t>
            </a:r>
            <a:r>
              <a:rPr sz="2000" b="1" dirty="0">
                <a:solidFill>
                  <a:srgbClr val="006666"/>
                </a:solidFill>
                <a:latin typeface="Arial"/>
                <a:cs typeface="Arial"/>
              </a:rPr>
              <a:t>–</a:t>
            </a:r>
            <a:r>
              <a:rPr sz="2000" b="1" spc="-100" dirty="0">
                <a:solidFill>
                  <a:srgbClr val="006666"/>
                </a:solidFill>
                <a:latin typeface="Arial"/>
                <a:cs typeface="Arial"/>
              </a:rPr>
              <a:t> </a:t>
            </a:r>
            <a:r>
              <a:rPr sz="2000" b="1" dirty="0">
                <a:solidFill>
                  <a:srgbClr val="006666"/>
                </a:solidFill>
                <a:latin typeface="Arial"/>
                <a:cs typeface="Arial"/>
              </a:rPr>
              <a:t>FIFO</a:t>
            </a:r>
            <a:endParaRPr sz="2000">
              <a:latin typeface="Arial"/>
              <a:cs typeface="Arial"/>
            </a:endParaRPr>
          </a:p>
          <a:p>
            <a:pPr marL="413384">
              <a:lnSpc>
                <a:spcPct val="100000"/>
              </a:lnSpc>
              <a:spcBef>
                <a:spcPts val="1205"/>
              </a:spcBef>
            </a:pPr>
            <a:r>
              <a:rPr sz="2000" dirty="0">
                <a:solidFill>
                  <a:srgbClr val="006666"/>
                </a:solidFill>
                <a:latin typeface="Arial"/>
                <a:cs typeface="Arial"/>
              </a:rPr>
              <a:t>Does not work well</a:t>
            </a:r>
            <a:r>
              <a:rPr sz="2000" spc="-85" dirty="0">
                <a:solidFill>
                  <a:srgbClr val="006666"/>
                </a:solidFill>
                <a:latin typeface="Arial"/>
                <a:cs typeface="Arial"/>
              </a:rPr>
              <a:t> </a:t>
            </a:r>
            <a:r>
              <a:rPr sz="2000" dirty="0">
                <a:solidFill>
                  <a:srgbClr val="006666"/>
                </a:solidFill>
                <a:latin typeface="Arial"/>
                <a:cs typeface="Arial"/>
              </a:rPr>
              <a:t>enough</a:t>
            </a:r>
            <a:endParaRPr sz="2000">
              <a:latin typeface="Arial"/>
              <a:cs typeface="Arial"/>
            </a:endParaRPr>
          </a:p>
          <a:p>
            <a:pPr marL="12700">
              <a:lnSpc>
                <a:spcPct val="100000"/>
              </a:lnSpc>
              <a:spcBef>
                <a:spcPts val="1200"/>
              </a:spcBef>
            </a:pPr>
            <a:r>
              <a:rPr sz="2000" b="1" dirty="0">
                <a:solidFill>
                  <a:srgbClr val="006666"/>
                </a:solidFill>
                <a:latin typeface="Arial"/>
                <a:cs typeface="Arial"/>
              </a:rPr>
              <a:t>Any further</a:t>
            </a:r>
            <a:r>
              <a:rPr sz="2000" b="1" spc="-50" dirty="0">
                <a:solidFill>
                  <a:srgbClr val="006666"/>
                </a:solidFill>
                <a:latin typeface="Arial"/>
                <a:cs typeface="Arial"/>
              </a:rPr>
              <a:t> </a:t>
            </a:r>
            <a:r>
              <a:rPr sz="2000" b="1" dirty="0">
                <a:solidFill>
                  <a:srgbClr val="006666"/>
                </a:solidFill>
                <a:latin typeface="Arial"/>
                <a:cs typeface="Arial"/>
              </a:rPr>
              <a:t>ideas?</a:t>
            </a:r>
            <a:endParaRPr sz="2000">
              <a:latin typeface="Arial"/>
              <a:cs typeface="Arial"/>
            </a:endParaRPr>
          </a:p>
          <a:p>
            <a:pPr marL="413384" marR="5080">
              <a:lnSpc>
                <a:spcPts val="3600"/>
              </a:lnSpc>
              <a:spcBef>
                <a:spcPts val="320"/>
              </a:spcBef>
            </a:pPr>
            <a:r>
              <a:rPr sz="2000" dirty="0">
                <a:solidFill>
                  <a:srgbClr val="006666"/>
                </a:solidFill>
                <a:latin typeface="Arial"/>
                <a:cs typeface="Arial"/>
              </a:rPr>
              <a:t>Try to approximate the</a:t>
            </a:r>
            <a:r>
              <a:rPr sz="2000" spc="-150" dirty="0">
                <a:solidFill>
                  <a:srgbClr val="006666"/>
                </a:solidFill>
                <a:latin typeface="Arial"/>
                <a:cs typeface="Arial"/>
              </a:rPr>
              <a:t> </a:t>
            </a:r>
            <a:r>
              <a:rPr sz="2000" dirty="0">
                <a:solidFill>
                  <a:srgbClr val="006666"/>
                </a:solidFill>
                <a:latin typeface="Arial"/>
                <a:cs typeface="Arial"/>
              </a:rPr>
              <a:t>approximation  Approximate</a:t>
            </a:r>
            <a:r>
              <a:rPr sz="2000" spc="-35" dirty="0">
                <a:solidFill>
                  <a:srgbClr val="006666"/>
                </a:solidFill>
                <a:latin typeface="Arial"/>
                <a:cs typeface="Arial"/>
              </a:rPr>
              <a:t> </a:t>
            </a:r>
            <a:r>
              <a:rPr sz="2000" dirty="0">
                <a:solidFill>
                  <a:srgbClr val="006666"/>
                </a:solidFill>
                <a:latin typeface="Arial"/>
                <a:cs typeface="Arial"/>
              </a:rPr>
              <a:t>LRU</a:t>
            </a:r>
            <a:endParaRPr sz="2000">
              <a:latin typeface="Arial"/>
              <a:cs typeface="Arial"/>
            </a:endParaRPr>
          </a:p>
          <a:p>
            <a:pPr marL="812165">
              <a:lnSpc>
                <a:spcPct val="100000"/>
              </a:lnSpc>
              <a:spcBef>
                <a:spcPts val="770"/>
              </a:spcBef>
            </a:pPr>
            <a:r>
              <a:rPr sz="1800" spc="-5" dirty="0">
                <a:solidFill>
                  <a:srgbClr val="006666"/>
                </a:solidFill>
                <a:latin typeface="Arial"/>
                <a:cs typeface="Arial"/>
              </a:rPr>
              <a:t>Clock</a:t>
            </a:r>
            <a:r>
              <a:rPr sz="1800" dirty="0">
                <a:solidFill>
                  <a:srgbClr val="006666"/>
                </a:solidFill>
                <a:latin typeface="Arial"/>
                <a:cs typeface="Arial"/>
              </a:rPr>
              <a:t> </a:t>
            </a:r>
            <a:r>
              <a:rPr sz="1800" spc="-5" dirty="0">
                <a:solidFill>
                  <a:srgbClr val="006666"/>
                </a:solidFill>
                <a:latin typeface="Arial"/>
                <a:cs typeface="Arial"/>
              </a:rPr>
              <a:t>algorithm</a:t>
            </a:r>
            <a:endParaRPr sz="1800">
              <a:latin typeface="Arial"/>
              <a:cs typeface="Arial"/>
            </a:endParaRPr>
          </a:p>
          <a:p>
            <a:pPr marL="812165">
              <a:lnSpc>
                <a:spcPct val="100000"/>
              </a:lnSpc>
              <a:spcBef>
                <a:spcPts val="1080"/>
              </a:spcBef>
            </a:pPr>
            <a:r>
              <a:rPr sz="1800" spc="-5" dirty="0">
                <a:solidFill>
                  <a:srgbClr val="006666"/>
                </a:solidFill>
                <a:latin typeface="Arial"/>
                <a:cs typeface="Arial"/>
              </a:rPr>
              <a:t>Counting</a:t>
            </a:r>
            <a:r>
              <a:rPr sz="1800" spc="10" dirty="0">
                <a:solidFill>
                  <a:srgbClr val="006666"/>
                </a:solidFill>
                <a:latin typeface="Arial"/>
                <a:cs typeface="Arial"/>
              </a:rPr>
              <a:t> </a:t>
            </a:r>
            <a:r>
              <a:rPr sz="1800" spc="-5" dirty="0">
                <a:solidFill>
                  <a:srgbClr val="006666"/>
                </a:solidFill>
                <a:latin typeface="Arial"/>
                <a:cs typeface="Arial"/>
              </a:rPr>
              <a:t>algorithms</a:t>
            </a:r>
            <a:endParaRPr sz="18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2892"/>
            <a:ext cx="6626225" cy="958215"/>
          </a:xfrm>
          <a:prstGeom prst="rect">
            <a:avLst/>
          </a:prstGeom>
        </p:spPr>
        <p:txBody>
          <a:bodyPr vert="horz" wrap="square" lIns="0" tIns="177165" rIns="0" bIns="0" rtlCol="0">
            <a:spAutoFit/>
          </a:bodyPr>
          <a:lstStyle/>
          <a:p>
            <a:pPr marL="12700" marR="5080">
              <a:lnSpc>
                <a:spcPct val="70000"/>
              </a:lnSpc>
              <a:spcBef>
                <a:spcPts val="1395"/>
              </a:spcBef>
            </a:pPr>
            <a:r>
              <a:rPr sz="3600" dirty="0"/>
              <a:t>The </a:t>
            </a:r>
            <a:r>
              <a:rPr sz="3600" spc="-5" dirty="0"/>
              <a:t>Clock Algorithm </a:t>
            </a:r>
            <a:r>
              <a:rPr sz="3600" dirty="0"/>
              <a:t>(second</a:t>
            </a:r>
            <a:r>
              <a:rPr sz="3600" spc="-75" dirty="0"/>
              <a:t> </a:t>
            </a:r>
            <a:r>
              <a:rPr sz="3600" spc="-5" dirty="0"/>
              <a:t>chance algorithm)</a:t>
            </a:r>
            <a:endParaRPr sz="3600" dirty="0"/>
          </a:p>
        </p:txBody>
      </p:sp>
      <p:sp>
        <p:nvSpPr>
          <p:cNvPr id="6" name="object 6"/>
          <p:cNvSpPr/>
          <p:nvPr/>
        </p:nvSpPr>
        <p:spPr>
          <a:xfrm>
            <a:off x="778154" y="1288414"/>
            <a:ext cx="146304" cy="1524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35354" y="1904364"/>
            <a:ext cx="210312" cy="2148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78154" y="2363089"/>
            <a:ext cx="146304" cy="1524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35354" y="2713608"/>
            <a:ext cx="222503" cy="2286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235354" y="3125165"/>
            <a:ext cx="222503" cy="22890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78154" y="3597909"/>
            <a:ext cx="146304" cy="1524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235354" y="4222750"/>
            <a:ext cx="222503" cy="2286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78154" y="4695139"/>
            <a:ext cx="146304" cy="152704"/>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235354" y="5045964"/>
            <a:ext cx="222503" cy="2286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235354" y="5457444"/>
            <a:ext cx="222503" cy="228600"/>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108354" y="1170559"/>
            <a:ext cx="7665084" cy="4804410"/>
          </a:xfrm>
          <a:prstGeom prst="rect">
            <a:avLst/>
          </a:prstGeom>
        </p:spPr>
        <p:txBody>
          <a:bodyPr vert="horz" wrap="square" lIns="0" tIns="12700" rIns="0" bIns="0" rtlCol="0">
            <a:spAutoFit/>
          </a:bodyPr>
          <a:lstStyle/>
          <a:p>
            <a:pPr marL="12700" marR="800735">
              <a:lnSpc>
                <a:spcPct val="100000"/>
              </a:lnSpc>
              <a:spcBef>
                <a:spcPts val="100"/>
              </a:spcBef>
            </a:pPr>
            <a:r>
              <a:rPr sz="1800" b="1" dirty="0">
                <a:solidFill>
                  <a:srgbClr val="006666"/>
                </a:solidFill>
                <a:latin typeface="Arial"/>
                <a:cs typeface="Arial"/>
              </a:rPr>
              <a:t>The </a:t>
            </a:r>
            <a:r>
              <a:rPr sz="1800" b="1" spc="-5" dirty="0">
                <a:solidFill>
                  <a:srgbClr val="006666"/>
                </a:solidFill>
                <a:latin typeface="Arial"/>
                <a:cs typeface="Arial"/>
              </a:rPr>
              <a:t>set </a:t>
            </a:r>
            <a:r>
              <a:rPr sz="1800" b="1" dirty="0">
                <a:solidFill>
                  <a:srgbClr val="006666"/>
                </a:solidFill>
                <a:latin typeface="Arial"/>
                <a:cs typeface="Arial"/>
              </a:rPr>
              <a:t>of </a:t>
            </a:r>
            <a:r>
              <a:rPr sz="1800" b="1" spc="-5" dirty="0">
                <a:solidFill>
                  <a:srgbClr val="006666"/>
                </a:solidFill>
                <a:latin typeface="Arial"/>
                <a:cs typeface="Arial"/>
              </a:rPr>
              <a:t>frames </a:t>
            </a:r>
            <a:r>
              <a:rPr sz="1800" b="1" dirty="0">
                <a:solidFill>
                  <a:srgbClr val="006666"/>
                </a:solidFill>
                <a:latin typeface="Arial"/>
                <a:cs typeface="Arial"/>
              </a:rPr>
              <a:t>candidate for </a:t>
            </a:r>
            <a:r>
              <a:rPr sz="1800" b="1" spc="-5" dirty="0">
                <a:solidFill>
                  <a:srgbClr val="006666"/>
                </a:solidFill>
                <a:latin typeface="Arial"/>
                <a:cs typeface="Arial"/>
              </a:rPr>
              <a:t>replacement </a:t>
            </a:r>
            <a:r>
              <a:rPr sz="1800" b="1" dirty="0">
                <a:solidFill>
                  <a:srgbClr val="006666"/>
                </a:solidFill>
                <a:latin typeface="Arial"/>
                <a:cs typeface="Arial"/>
              </a:rPr>
              <a:t>is </a:t>
            </a:r>
            <a:r>
              <a:rPr sz="1800" b="1" spc="-5" dirty="0">
                <a:solidFill>
                  <a:srgbClr val="006666"/>
                </a:solidFill>
                <a:latin typeface="Arial"/>
                <a:cs typeface="Arial"/>
              </a:rPr>
              <a:t>considered as a  circular </a:t>
            </a:r>
            <a:r>
              <a:rPr sz="1800" b="1" dirty="0">
                <a:solidFill>
                  <a:srgbClr val="006666"/>
                </a:solidFill>
                <a:latin typeface="Arial"/>
                <a:cs typeface="Arial"/>
              </a:rPr>
              <a:t>buffer </a:t>
            </a:r>
            <a:r>
              <a:rPr sz="1800" b="1" spc="-5" dirty="0">
                <a:solidFill>
                  <a:srgbClr val="006666"/>
                </a:solidFill>
                <a:latin typeface="Arial"/>
                <a:cs typeface="Arial"/>
              </a:rPr>
              <a:t>(similar </a:t>
            </a:r>
            <a:r>
              <a:rPr sz="1800" b="1" dirty="0">
                <a:solidFill>
                  <a:srgbClr val="006666"/>
                </a:solidFill>
                <a:latin typeface="Arial"/>
                <a:cs typeface="Arial"/>
              </a:rPr>
              <a:t>to</a:t>
            </a:r>
            <a:r>
              <a:rPr sz="1800" b="1" spc="-30" dirty="0">
                <a:solidFill>
                  <a:srgbClr val="006666"/>
                </a:solidFill>
                <a:latin typeface="Arial"/>
                <a:cs typeface="Arial"/>
              </a:rPr>
              <a:t> </a:t>
            </a:r>
            <a:r>
              <a:rPr sz="1800" b="1" dirty="0">
                <a:solidFill>
                  <a:srgbClr val="006666"/>
                </a:solidFill>
                <a:latin typeface="Arial"/>
                <a:cs typeface="Arial"/>
              </a:rPr>
              <a:t>FIFO)</a:t>
            </a:r>
            <a:endParaRPr sz="1800">
              <a:latin typeface="Arial"/>
              <a:cs typeface="Arial"/>
            </a:endParaRPr>
          </a:p>
          <a:p>
            <a:pPr marL="413384">
              <a:lnSpc>
                <a:spcPct val="100000"/>
              </a:lnSpc>
              <a:spcBef>
                <a:spcPts val="1025"/>
              </a:spcBef>
            </a:pPr>
            <a:r>
              <a:rPr sz="1700" dirty="0">
                <a:solidFill>
                  <a:srgbClr val="006666"/>
                </a:solidFill>
                <a:latin typeface="Arial"/>
                <a:cs typeface="Arial"/>
              </a:rPr>
              <a:t>When a page is replaced, a pointer is set </a:t>
            </a:r>
            <a:r>
              <a:rPr sz="1700" spc="-5" dirty="0">
                <a:solidFill>
                  <a:srgbClr val="006666"/>
                </a:solidFill>
                <a:latin typeface="Arial"/>
                <a:cs typeface="Arial"/>
              </a:rPr>
              <a:t>to </a:t>
            </a:r>
            <a:r>
              <a:rPr sz="1700" dirty="0">
                <a:solidFill>
                  <a:srgbClr val="006666"/>
                </a:solidFill>
                <a:latin typeface="Arial"/>
                <a:cs typeface="Arial"/>
              </a:rPr>
              <a:t>point </a:t>
            </a:r>
            <a:r>
              <a:rPr sz="1700" spc="-5" dirty="0">
                <a:solidFill>
                  <a:srgbClr val="006666"/>
                </a:solidFill>
                <a:latin typeface="Arial"/>
                <a:cs typeface="Arial"/>
              </a:rPr>
              <a:t>to the next frame </a:t>
            </a:r>
            <a:r>
              <a:rPr sz="1700" dirty="0">
                <a:solidFill>
                  <a:srgbClr val="006666"/>
                </a:solidFill>
                <a:latin typeface="Arial"/>
                <a:cs typeface="Arial"/>
              </a:rPr>
              <a:t>in</a:t>
            </a:r>
            <a:r>
              <a:rPr sz="1700" spc="95" dirty="0">
                <a:solidFill>
                  <a:srgbClr val="006666"/>
                </a:solidFill>
                <a:latin typeface="Arial"/>
                <a:cs typeface="Arial"/>
              </a:rPr>
              <a:t> </a:t>
            </a:r>
            <a:r>
              <a:rPr sz="1700" spc="-5" dirty="0">
                <a:solidFill>
                  <a:srgbClr val="006666"/>
                </a:solidFill>
                <a:latin typeface="Arial"/>
                <a:cs typeface="Arial"/>
              </a:rPr>
              <a:t>buffer</a:t>
            </a:r>
            <a:endParaRPr sz="1700">
              <a:latin typeface="Arial"/>
              <a:cs typeface="Arial"/>
            </a:endParaRPr>
          </a:p>
          <a:p>
            <a:pPr marL="12700">
              <a:lnSpc>
                <a:spcPct val="100000"/>
              </a:lnSpc>
              <a:spcBef>
                <a:spcPts val="1075"/>
              </a:spcBef>
            </a:pPr>
            <a:r>
              <a:rPr sz="1800" b="1" spc="-5" dirty="0">
                <a:solidFill>
                  <a:srgbClr val="006666"/>
                </a:solidFill>
                <a:latin typeface="Arial"/>
                <a:cs typeface="Arial"/>
              </a:rPr>
              <a:t>A </a:t>
            </a:r>
            <a:r>
              <a:rPr sz="1800" b="1" dirty="0">
                <a:solidFill>
                  <a:srgbClr val="006666"/>
                </a:solidFill>
                <a:latin typeface="Arial"/>
                <a:cs typeface="Arial"/>
              </a:rPr>
              <a:t>use bit for </a:t>
            </a:r>
            <a:r>
              <a:rPr sz="1800" b="1" spc="-5" dirty="0">
                <a:solidFill>
                  <a:srgbClr val="006666"/>
                </a:solidFill>
                <a:latin typeface="Arial"/>
                <a:cs typeface="Arial"/>
              </a:rPr>
              <a:t>each frame </a:t>
            </a:r>
            <a:r>
              <a:rPr sz="1800" b="1" dirty="0">
                <a:solidFill>
                  <a:srgbClr val="006666"/>
                </a:solidFill>
                <a:latin typeface="Arial"/>
                <a:cs typeface="Arial"/>
              </a:rPr>
              <a:t>is </a:t>
            </a:r>
            <a:r>
              <a:rPr sz="1800" b="1" spc="-5" dirty="0">
                <a:solidFill>
                  <a:srgbClr val="006666"/>
                </a:solidFill>
                <a:latin typeface="Arial"/>
                <a:cs typeface="Arial"/>
              </a:rPr>
              <a:t>set </a:t>
            </a:r>
            <a:r>
              <a:rPr sz="1800" b="1" dirty="0">
                <a:solidFill>
                  <a:srgbClr val="006666"/>
                </a:solidFill>
                <a:latin typeface="Arial"/>
                <a:cs typeface="Arial"/>
              </a:rPr>
              <a:t>to </a:t>
            </a:r>
            <a:r>
              <a:rPr sz="1800" b="1" spc="-5" dirty="0">
                <a:solidFill>
                  <a:srgbClr val="006666"/>
                </a:solidFill>
                <a:latin typeface="Arial"/>
                <a:cs typeface="Arial"/>
              </a:rPr>
              <a:t>1 whenever</a:t>
            </a:r>
            <a:endParaRPr sz="1800">
              <a:latin typeface="Arial"/>
              <a:cs typeface="Arial"/>
            </a:endParaRPr>
          </a:p>
          <a:p>
            <a:pPr marL="413384">
              <a:lnSpc>
                <a:spcPct val="100000"/>
              </a:lnSpc>
              <a:spcBef>
                <a:spcPts val="1080"/>
              </a:spcBef>
            </a:pPr>
            <a:r>
              <a:rPr sz="1800" spc="-5" dirty="0">
                <a:solidFill>
                  <a:srgbClr val="006666"/>
                </a:solidFill>
                <a:latin typeface="Arial"/>
                <a:cs typeface="Arial"/>
              </a:rPr>
              <a:t>a </a:t>
            </a:r>
            <a:r>
              <a:rPr sz="1800" spc="-10" dirty="0">
                <a:solidFill>
                  <a:srgbClr val="006666"/>
                </a:solidFill>
                <a:latin typeface="Arial"/>
                <a:cs typeface="Arial"/>
              </a:rPr>
              <a:t>page </a:t>
            </a:r>
            <a:r>
              <a:rPr sz="1800" spc="-5" dirty="0">
                <a:solidFill>
                  <a:srgbClr val="006666"/>
                </a:solidFill>
                <a:latin typeface="Arial"/>
                <a:cs typeface="Arial"/>
              </a:rPr>
              <a:t>is </a:t>
            </a:r>
            <a:r>
              <a:rPr sz="1800" dirty="0">
                <a:solidFill>
                  <a:srgbClr val="006666"/>
                </a:solidFill>
                <a:latin typeface="Arial"/>
                <a:cs typeface="Arial"/>
              </a:rPr>
              <a:t>first </a:t>
            </a:r>
            <a:r>
              <a:rPr sz="1800" spc="-10" dirty="0">
                <a:solidFill>
                  <a:srgbClr val="006666"/>
                </a:solidFill>
                <a:latin typeface="Arial"/>
                <a:cs typeface="Arial"/>
              </a:rPr>
              <a:t>loaded </a:t>
            </a:r>
            <a:r>
              <a:rPr sz="1800" spc="-5" dirty="0">
                <a:solidFill>
                  <a:srgbClr val="006666"/>
                </a:solidFill>
                <a:latin typeface="Arial"/>
                <a:cs typeface="Arial"/>
              </a:rPr>
              <a:t>into the</a:t>
            </a:r>
            <a:r>
              <a:rPr sz="1800" spc="45" dirty="0">
                <a:solidFill>
                  <a:srgbClr val="006666"/>
                </a:solidFill>
                <a:latin typeface="Arial"/>
                <a:cs typeface="Arial"/>
              </a:rPr>
              <a:t> </a:t>
            </a:r>
            <a:r>
              <a:rPr sz="1800" dirty="0">
                <a:solidFill>
                  <a:srgbClr val="006666"/>
                </a:solidFill>
                <a:latin typeface="Arial"/>
                <a:cs typeface="Arial"/>
              </a:rPr>
              <a:t>frame</a:t>
            </a:r>
            <a:endParaRPr sz="1800">
              <a:latin typeface="Arial"/>
              <a:cs typeface="Arial"/>
            </a:endParaRPr>
          </a:p>
          <a:p>
            <a:pPr marL="413384">
              <a:lnSpc>
                <a:spcPct val="100000"/>
              </a:lnSpc>
              <a:spcBef>
                <a:spcPts val="1080"/>
              </a:spcBef>
            </a:pPr>
            <a:r>
              <a:rPr sz="1800" dirty="0">
                <a:solidFill>
                  <a:srgbClr val="006666"/>
                </a:solidFill>
                <a:latin typeface="Arial"/>
                <a:cs typeface="Arial"/>
              </a:rPr>
              <a:t>the </a:t>
            </a:r>
            <a:r>
              <a:rPr sz="1800" spc="-5" dirty="0">
                <a:solidFill>
                  <a:srgbClr val="006666"/>
                </a:solidFill>
                <a:latin typeface="Arial"/>
                <a:cs typeface="Arial"/>
              </a:rPr>
              <a:t>corresponding </a:t>
            </a:r>
            <a:r>
              <a:rPr sz="1800" spc="-10" dirty="0">
                <a:solidFill>
                  <a:srgbClr val="006666"/>
                </a:solidFill>
                <a:latin typeface="Arial"/>
                <a:cs typeface="Arial"/>
              </a:rPr>
              <a:t>page </a:t>
            </a:r>
            <a:r>
              <a:rPr sz="1800" dirty="0">
                <a:solidFill>
                  <a:srgbClr val="006666"/>
                </a:solidFill>
                <a:latin typeface="Arial"/>
                <a:cs typeface="Arial"/>
              </a:rPr>
              <a:t>is</a:t>
            </a:r>
            <a:r>
              <a:rPr sz="1800" spc="35" dirty="0">
                <a:solidFill>
                  <a:srgbClr val="006666"/>
                </a:solidFill>
                <a:latin typeface="Arial"/>
                <a:cs typeface="Arial"/>
              </a:rPr>
              <a:t> </a:t>
            </a:r>
            <a:r>
              <a:rPr sz="1800" spc="-5" dirty="0">
                <a:solidFill>
                  <a:srgbClr val="006666"/>
                </a:solidFill>
                <a:latin typeface="Arial"/>
                <a:cs typeface="Arial"/>
              </a:rPr>
              <a:t>referenced</a:t>
            </a:r>
            <a:endParaRPr sz="1800">
              <a:latin typeface="Arial"/>
              <a:cs typeface="Arial"/>
            </a:endParaRPr>
          </a:p>
          <a:p>
            <a:pPr marL="12700" marR="26670">
              <a:lnSpc>
                <a:spcPct val="100000"/>
              </a:lnSpc>
              <a:spcBef>
                <a:spcPts val="1085"/>
              </a:spcBef>
            </a:pPr>
            <a:r>
              <a:rPr sz="1800" b="1" dirty="0">
                <a:solidFill>
                  <a:srgbClr val="006666"/>
                </a:solidFill>
                <a:latin typeface="Arial"/>
                <a:cs typeface="Arial"/>
              </a:rPr>
              <a:t>When it is time to </a:t>
            </a:r>
            <a:r>
              <a:rPr sz="1800" b="1" spc="-5" dirty="0">
                <a:solidFill>
                  <a:srgbClr val="006666"/>
                </a:solidFill>
                <a:latin typeface="Arial"/>
                <a:cs typeface="Arial"/>
              </a:rPr>
              <a:t>replace a </a:t>
            </a:r>
            <a:r>
              <a:rPr sz="1800" b="1" dirty="0">
                <a:solidFill>
                  <a:srgbClr val="006666"/>
                </a:solidFill>
                <a:latin typeface="Arial"/>
                <a:cs typeface="Arial"/>
              </a:rPr>
              <a:t>page, the </a:t>
            </a:r>
            <a:r>
              <a:rPr sz="1800" b="1" spc="-5" dirty="0">
                <a:solidFill>
                  <a:srgbClr val="006666"/>
                </a:solidFill>
                <a:latin typeface="Arial"/>
                <a:cs typeface="Arial"/>
              </a:rPr>
              <a:t>first frame encountered </a:t>
            </a:r>
            <a:r>
              <a:rPr sz="1800" b="1" spc="5" dirty="0">
                <a:solidFill>
                  <a:srgbClr val="006666"/>
                </a:solidFill>
                <a:latin typeface="Arial"/>
                <a:cs typeface="Arial"/>
              </a:rPr>
              <a:t>with </a:t>
            </a:r>
            <a:r>
              <a:rPr sz="1800" b="1" dirty="0">
                <a:solidFill>
                  <a:srgbClr val="006666"/>
                </a:solidFill>
                <a:latin typeface="Arial"/>
                <a:cs typeface="Arial"/>
              </a:rPr>
              <a:t>the  use bit </a:t>
            </a:r>
            <a:r>
              <a:rPr sz="1800" b="1" spc="-5" dirty="0">
                <a:solidFill>
                  <a:srgbClr val="006666"/>
                </a:solidFill>
                <a:latin typeface="Arial"/>
                <a:cs typeface="Arial"/>
              </a:rPr>
              <a:t>set </a:t>
            </a:r>
            <a:r>
              <a:rPr sz="1800" b="1" dirty="0">
                <a:solidFill>
                  <a:srgbClr val="006666"/>
                </a:solidFill>
                <a:latin typeface="Arial"/>
                <a:cs typeface="Arial"/>
              </a:rPr>
              <a:t>to </a:t>
            </a:r>
            <a:r>
              <a:rPr sz="1800" b="1" spc="-5" dirty="0">
                <a:solidFill>
                  <a:srgbClr val="006666"/>
                </a:solidFill>
                <a:latin typeface="Arial"/>
                <a:cs typeface="Arial"/>
              </a:rPr>
              <a:t>0 </a:t>
            </a:r>
            <a:r>
              <a:rPr sz="1800" b="1" dirty="0">
                <a:solidFill>
                  <a:srgbClr val="006666"/>
                </a:solidFill>
                <a:latin typeface="Arial"/>
                <a:cs typeface="Arial"/>
              </a:rPr>
              <a:t>is</a:t>
            </a:r>
            <a:r>
              <a:rPr sz="1800" b="1" spc="-15" dirty="0">
                <a:solidFill>
                  <a:srgbClr val="006666"/>
                </a:solidFill>
                <a:latin typeface="Arial"/>
                <a:cs typeface="Arial"/>
              </a:rPr>
              <a:t> </a:t>
            </a:r>
            <a:r>
              <a:rPr sz="1800" b="1" spc="-5" dirty="0">
                <a:solidFill>
                  <a:srgbClr val="006666"/>
                </a:solidFill>
                <a:latin typeface="Arial"/>
                <a:cs typeface="Arial"/>
              </a:rPr>
              <a:t>replaced.</a:t>
            </a:r>
            <a:endParaRPr sz="1800">
              <a:latin typeface="Arial"/>
              <a:cs typeface="Arial"/>
            </a:endParaRPr>
          </a:p>
          <a:p>
            <a:pPr marL="413384">
              <a:lnSpc>
                <a:spcPct val="100000"/>
              </a:lnSpc>
              <a:spcBef>
                <a:spcPts val="1080"/>
              </a:spcBef>
            </a:pPr>
            <a:r>
              <a:rPr sz="1800" spc="-5" dirty="0">
                <a:solidFill>
                  <a:srgbClr val="FF0000"/>
                </a:solidFill>
                <a:latin typeface="Arial"/>
                <a:cs typeface="Arial"/>
              </a:rPr>
              <a:t>During </a:t>
            </a:r>
            <a:r>
              <a:rPr sz="1800" dirty="0">
                <a:solidFill>
                  <a:srgbClr val="FF0000"/>
                </a:solidFill>
                <a:latin typeface="Arial"/>
                <a:cs typeface="Arial"/>
              </a:rPr>
              <a:t>the </a:t>
            </a:r>
            <a:r>
              <a:rPr sz="1800" spc="-5" dirty="0">
                <a:solidFill>
                  <a:srgbClr val="FF0000"/>
                </a:solidFill>
                <a:latin typeface="Arial"/>
                <a:cs typeface="Arial"/>
              </a:rPr>
              <a:t>search </a:t>
            </a:r>
            <a:r>
              <a:rPr sz="1800" dirty="0">
                <a:solidFill>
                  <a:srgbClr val="FF0000"/>
                </a:solidFill>
                <a:latin typeface="Arial"/>
                <a:cs typeface="Arial"/>
              </a:rPr>
              <a:t>for </a:t>
            </a:r>
            <a:r>
              <a:rPr sz="1800" spc="-5" dirty="0">
                <a:solidFill>
                  <a:srgbClr val="FF0000"/>
                </a:solidFill>
                <a:latin typeface="Arial"/>
                <a:cs typeface="Arial"/>
              </a:rPr>
              <a:t>replacement, each use bit </a:t>
            </a:r>
            <a:r>
              <a:rPr sz="1800" dirty="0">
                <a:solidFill>
                  <a:srgbClr val="FF0000"/>
                </a:solidFill>
                <a:latin typeface="Arial"/>
                <a:cs typeface="Arial"/>
              </a:rPr>
              <a:t>set to </a:t>
            </a:r>
            <a:r>
              <a:rPr sz="1800" spc="-5" dirty="0">
                <a:solidFill>
                  <a:srgbClr val="FF0000"/>
                </a:solidFill>
                <a:latin typeface="Arial"/>
                <a:cs typeface="Arial"/>
              </a:rPr>
              <a:t>1 is changed </a:t>
            </a:r>
            <a:r>
              <a:rPr sz="1800" dirty="0">
                <a:solidFill>
                  <a:srgbClr val="FF0000"/>
                </a:solidFill>
                <a:latin typeface="Arial"/>
                <a:cs typeface="Arial"/>
              </a:rPr>
              <a:t>to</a:t>
            </a:r>
            <a:r>
              <a:rPr sz="1800" spc="80" dirty="0">
                <a:solidFill>
                  <a:srgbClr val="FF0000"/>
                </a:solidFill>
                <a:latin typeface="Arial"/>
                <a:cs typeface="Arial"/>
              </a:rPr>
              <a:t> </a:t>
            </a:r>
            <a:r>
              <a:rPr sz="1800" spc="-5" dirty="0">
                <a:solidFill>
                  <a:srgbClr val="FF0000"/>
                </a:solidFill>
                <a:latin typeface="Arial"/>
                <a:cs typeface="Arial"/>
              </a:rPr>
              <a:t>0</a:t>
            </a:r>
            <a:endParaRPr sz="1800">
              <a:latin typeface="Arial"/>
              <a:cs typeface="Arial"/>
            </a:endParaRPr>
          </a:p>
          <a:p>
            <a:pPr marL="12700">
              <a:lnSpc>
                <a:spcPct val="100000"/>
              </a:lnSpc>
              <a:spcBef>
                <a:spcPts val="1080"/>
              </a:spcBef>
            </a:pPr>
            <a:r>
              <a:rPr sz="1800" b="1" spc="-10" dirty="0">
                <a:solidFill>
                  <a:srgbClr val="006666"/>
                </a:solidFill>
                <a:latin typeface="Arial"/>
                <a:cs typeface="Arial"/>
              </a:rPr>
              <a:t>Gives each </a:t>
            </a:r>
            <a:r>
              <a:rPr sz="1800" b="1" dirty="0">
                <a:solidFill>
                  <a:srgbClr val="006666"/>
                </a:solidFill>
                <a:latin typeface="Arial"/>
                <a:cs typeface="Arial"/>
              </a:rPr>
              <a:t>page a </a:t>
            </a:r>
            <a:r>
              <a:rPr sz="1800" b="1" spc="-5" dirty="0">
                <a:solidFill>
                  <a:srgbClr val="006666"/>
                </a:solidFill>
                <a:latin typeface="Arial"/>
                <a:cs typeface="Arial"/>
              </a:rPr>
              <a:t>second chance </a:t>
            </a:r>
            <a:r>
              <a:rPr sz="1800" b="1" dirty="0">
                <a:solidFill>
                  <a:srgbClr val="006666"/>
                </a:solidFill>
                <a:latin typeface="Arial"/>
                <a:cs typeface="Arial"/>
              </a:rPr>
              <a:t>to </a:t>
            </a:r>
            <a:r>
              <a:rPr sz="1800" b="1" spc="-10" dirty="0">
                <a:solidFill>
                  <a:srgbClr val="006666"/>
                </a:solidFill>
                <a:latin typeface="Arial"/>
                <a:cs typeface="Arial"/>
              </a:rPr>
              <a:t>prove </a:t>
            </a:r>
            <a:r>
              <a:rPr sz="1800" b="1" dirty="0">
                <a:solidFill>
                  <a:srgbClr val="006666"/>
                </a:solidFill>
                <a:latin typeface="Arial"/>
                <a:cs typeface="Arial"/>
              </a:rPr>
              <a:t>that it is</a:t>
            </a:r>
            <a:r>
              <a:rPr sz="1800" b="1" spc="70" dirty="0">
                <a:solidFill>
                  <a:srgbClr val="006666"/>
                </a:solidFill>
                <a:latin typeface="Arial"/>
                <a:cs typeface="Arial"/>
              </a:rPr>
              <a:t> </a:t>
            </a:r>
            <a:r>
              <a:rPr sz="1800" b="1" spc="-5" dirty="0">
                <a:solidFill>
                  <a:srgbClr val="006666"/>
                </a:solidFill>
                <a:latin typeface="Arial"/>
                <a:cs typeface="Arial"/>
              </a:rPr>
              <a:t>useful</a:t>
            </a:r>
            <a:endParaRPr sz="1800">
              <a:latin typeface="Arial"/>
              <a:cs typeface="Arial"/>
            </a:endParaRPr>
          </a:p>
          <a:p>
            <a:pPr marL="413384">
              <a:lnSpc>
                <a:spcPct val="100000"/>
              </a:lnSpc>
              <a:spcBef>
                <a:spcPts val="1080"/>
              </a:spcBef>
            </a:pPr>
            <a:r>
              <a:rPr sz="1800" dirty="0">
                <a:solidFill>
                  <a:srgbClr val="006666"/>
                </a:solidFill>
                <a:latin typeface="Arial"/>
                <a:cs typeface="Arial"/>
              </a:rPr>
              <a:t>By </a:t>
            </a:r>
            <a:r>
              <a:rPr sz="1800" spc="-5" dirty="0">
                <a:solidFill>
                  <a:srgbClr val="006666"/>
                </a:solidFill>
                <a:latin typeface="Arial"/>
                <a:cs typeface="Arial"/>
              </a:rPr>
              <a:t>not replacing </a:t>
            </a:r>
            <a:r>
              <a:rPr sz="1800" dirty="0">
                <a:solidFill>
                  <a:srgbClr val="006666"/>
                </a:solidFill>
                <a:latin typeface="Arial"/>
                <a:cs typeface="Arial"/>
              </a:rPr>
              <a:t>it </a:t>
            </a:r>
            <a:r>
              <a:rPr sz="1800" spc="-15" dirty="0">
                <a:solidFill>
                  <a:srgbClr val="006666"/>
                </a:solidFill>
                <a:latin typeface="Arial"/>
                <a:cs typeface="Arial"/>
              </a:rPr>
              <a:t>when </a:t>
            </a:r>
            <a:r>
              <a:rPr sz="1800" spc="-5" dirty="0">
                <a:solidFill>
                  <a:srgbClr val="006666"/>
                </a:solidFill>
                <a:latin typeface="Arial"/>
                <a:cs typeface="Arial"/>
              </a:rPr>
              <a:t>considered </a:t>
            </a:r>
            <a:r>
              <a:rPr sz="1800" dirty="0">
                <a:solidFill>
                  <a:srgbClr val="006666"/>
                </a:solidFill>
                <a:latin typeface="Arial"/>
                <a:cs typeface="Arial"/>
              </a:rPr>
              <a:t>for the first</a:t>
            </a:r>
            <a:r>
              <a:rPr sz="1800" spc="80" dirty="0">
                <a:solidFill>
                  <a:srgbClr val="006666"/>
                </a:solidFill>
                <a:latin typeface="Arial"/>
                <a:cs typeface="Arial"/>
              </a:rPr>
              <a:t> </a:t>
            </a:r>
            <a:r>
              <a:rPr sz="1800" dirty="0">
                <a:solidFill>
                  <a:srgbClr val="006666"/>
                </a:solidFill>
                <a:latin typeface="Arial"/>
                <a:cs typeface="Arial"/>
              </a:rPr>
              <a:t>time</a:t>
            </a:r>
            <a:endParaRPr sz="1800">
              <a:latin typeface="Arial"/>
              <a:cs typeface="Arial"/>
            </a:endParaRPr>
          </a:p>
          <a:p>
            <a:pPr marL="413384" marR="107314">
              <a:lnSpc>
                <a:spcPct val="100000"/>
              </a:lnSpc>
              <a:spcBef>
                <a:spcPts val="1080"/>
              </a:spcBef>
            </a:pPr>
            <a:r>
              <a:rPr sz="1800" dirty="0">
                <a:solidFill>
                  <a:srgbClr val="006666"/>
                </a:solidFill>
                <a:latin typeface="Arial"/>
                <a:cs typeface="Arial"/>
              </a:rPr>
              <a:t>By </a:t>
            </a:r>
            <a:r>
              <a:rPr sz="1800" spc="-5" dirty="0">
                <a:solidFill>
                  <a:srgbClr val="006666"/>
                </a:solidFill>
                <a:latin typeface="Arial"/>
                <a:cs typeface="Arial"/>
              </a:rPr>
              <a:t>not replacing </a:t>
            </a:r>
            <a:r>
              <a:rPr sz="1800" dirty="0">
                <a:solidFill>
                  <a:srgbClr val="006666"/>
                </a:solidFill>
                <a:latin typeface="Arial"/>
                <a:cs typeface="Arial"/>
              </a:rPr>
              <a:t>if it </a:t>
            </a:r>
            <a:r>
              <a:rPr sz="1800" spc="-15" dirty="0">
                <a:solidFill>
                  <a:srgbClr val="006666"/>
                </a:solidFill>
                <a:latin typeface="Arial"/>
                <a:cs typeface="Arial"/>
              </a:rPr>
              <a:t>was </a:t>
            </a:r>
            <a:r>
              <a:rPr sz="1800" spc="-5" dirty="0">
                <a:solidFill>
                  <a:srgbClr val="006666"/>
                </a:solidFill>
                <a:latin typeface="Arial"/>
                <a:cs typeface="Arial"/>
              </a:rPr>
              <a:t>referenced </a:t>
            </a:r>
            <a:r>
              <a:rPr sz="1800" dirty="0">
                <a:solidFill>
                  <a:srgbClr val="006666"/>
                </a:solidFill>
                <a:latin typeface="Arial"/>
                <a:cs typeface="Arial"/>
              </a:rPr>
              <a:t>after it </a:t>
            </a:r>
            <a:r>
              <a:rPr sz="1800" spc="-5" dirty="0">
                <a:solidFill>
                  <a:srgbClr val="006666"/>
                </a:solidFill>
                <a:latin typeface="Arial"/>
                <a:cs typeface="Arial"/>
              </a:rPr>
              <a:t>has been considered </a:t>
            </a:r>
            <a:r>
              <a:rPr sz="1800" dirty="0">
                <a:solidFill>
                  <a:srgbClr val="006666"/>
                </a:solidFill>
                <a:latin typeface="Arial"/>
                <a:cs typeface="Arial"/>
              </a:rPr>
              <a:t>at </a:t>
            </a:r>
            <a:r>
              <a:rPr sz="1800" spc="-5" dirty="0">
                <a:solidFill>
                  <a:srgbClr val="006666"/>
                </a:solidFill>
                <a:latin typeface="Arial"/>
                <a:cs typeface="Arial"/>
              </a:rPr>
              <a:t>the  last page</a:t>
            </a:r>
            <a:r>
              <a:rPr sz="1800" spc="10" dirty="0">
                <a:solidFill>
                  <a:srgbClr val="006666"/>
                </a:solidFill>
                <a:latin typeface="Arial"/>
                <a:cs typeface="Arial"/>
              </a:rPr>
              <a:t> </a:t>
            </a:r>
            <a:r>
              <a:rPr sz="1800" spc="-5" dirty="0">
                <a:solidFill>
                  <a:srgbClr val="006666"/>
                </a:solidFill>
                <a:latin typeface="Arial"/>
                <a:cs typeface="Arial"/>
              </a:rPr>
              <a:t>fault</a:t>
            </a:r>
            <a:endParaRPr sz="18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46</a:t>
            </a:r>
            <a:endParaRPr sz="1400">
              <a:latin typeface="Arial"/>
              <a:cs typeface="Arial"/>
            </a:endParaRPr>
          </a:p>
        </p:txBody>
      </p:sp>
      <p:sp>
        <p:nvSpPr>
          <p:cNvPr id="7" name="object 7"/>
          <p:cNvSpPr txBox="1">
            <a:spLocks noGrp="1"/>
          </p:cNvSpPr>
          <p:nvPr>
            <p:ph type="title"/>
          </p:nvPr>
        </p:nvSpPr>
        <p:spPr>
          <a:xfrm>
            <a:off x="460349" y="191846"/>
            <a:ext cx="5027295" cy="452120"/>
          </a:xfrm>
          <a:prstGeom prst="rect">
            <a:avLst/>
          </a:prstGeom>
        </p:spPr>
        <p:txBody>
          <a:bodyPr vert="horz" wrap="square" lIns="0" tIns="12065" rIns="0" bIns="0" rtlCol="0">
            <a:spAutoFit/>
          </a:bodyPr>
          <a:lstStyle/>
          <a:p>
            <a:pPr marL="12700">
              <a:lnSpc>
                <a:spcPct val="100000"/>
              </a:lnSpc>
              <a:spcBef>
                <a:spcPts val="95"/>
              </a:spcBef>
            </a:pPr>
            <a:r>
              <a:rPr sz="2800" spc="-5" dirty="0"/>
              <a:t>Clock algorithm: an </a:t>
            </a:r>
            <a:r>
              <a:rPr sz="2800" spc="-10" dirty="0"/>
              <a:t>example</a:t>
            </a:r>
            <a:r>
              <a:rPr sz="2800" spc="-20" dirty="0"/>
              <a:t> </a:t>
            </a:r>
            <a:r>
              <a:rPr sz="1800" spc="-5" dirty="0"/>
              <a:t>(Stallings).</a:t>
            </a:r>
            <a:endParaRPr sz="1800"/>
          </a:p>
        </p:txBody>
      </p:sp>
      <p:sp>
        <p:nvSpPr>
          <p:cNvPr id="8" name="object 8"/>
          <p:cNvSpPr/>
          <p:nvPr/>
        </p:nvSpPr>
        <p:spPr>
          <a:xfrm>
            <a:off x="344424" y="1089660"/>
            <a:ext cx="8686800" cy="4797552"/>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64540" y="5890666"/>
            <a:ext cx="7817230" cy="751488"/>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Page 727 </a:t>
            </a:r>
            <a:r>
              <a:rPr sz="2400" spc="5" dirty="0">
                <a:solidFill>
                  <a:srgbClr val="009999"/>
                </a:solidFill>
                <a:latin typeface="Times New Roman"/>
                <a:cs typeface="Times New Roman"/>
              </a:rPr>
              <a:t>is </a:t>
            </a:r>
            <a:r>
              <a:rPr sz="2400" dirty="0">
                <a:solidFill>
                  <a:srgbClr val="009999"/>
                </a:solidFill>
                <a:latin typeface="Times New Roman"/>
                <a:cs typeface="Times New Roman"/>
              </a:rPr>
              <a:t>loaded in </a:t>
            </a:r>
            <a:r>
              <a:rPr sz="2400" spc="-5" dirty="0">
                <a:solidFill>
                  <a:srgbClr val="009999"/>
                </a:solidFill>
                <a:latin typeface="Times New Roman"/>
                <a:cs typeface="Times New Roman"/>
              </a:rPr>
              <a:t>frame</a:t>
            </a:r>
            <a:r>
              <a:rPr sz="2400" spc="-75" dirty="0">
                <a:solidFill>
                  <a:srgbClr val="009999"/>
                </a:solidFill>
                <a:latin typeface="Times New Roman"/>
                <a:cs typeface="Times New Roman"/>
              </a:rPr>
              <a:t> </a:t>
            </a:r>
            <a:r>
              <a:rPr sz="2400" dirty="0">
                <a:solidFill>
                  <a:srgbClr val="009999"/>
                </a:solidFill>
                <a:latin typeface="Times New Roman"/>
                <a:cs typeface="Times New Roman"/>
              </a:rPr>
              <a:t>4.</a:t>
            </a:r>
            <a:r>
              <a:rPr lang="en-CA" sz="2400" dirty="0">
                <a:solidFill>
                  <a:srgbClr val="009999"/>
                </a:solidFill>
                <a:latin typeface="Times New Roman"/>
                <a:cs typeface="Times New Roman"/>
              </a:rPr>
              <a:t> </a:t>
            </a:r>
            <a:r>
              <a:rPr sz="2400" dirty="0">
                <a:solidFill>
                  <a:srgbClr val="009999"/>
                </a:solidFill>
                <a:latin typeface="Times New Roman"/>
                <a:cs typeface="Times New Roman"/>
              </a:rPr>
              <a:t>The next victim </a:t>
            </a:r>
            <a:r>
              <a:rPr sz="2400" spc="-5" dirty="0">
                <a:solidFill>
                  <a:srgbClr val="009999"/>
                </a:solidFill>
                <a:latin typeface="Times New Roman"/>
                <a:cs typeface="Times New Roman"/>
              </a:rPr>
              <a:t>is </a:t>
            </a:r>
            <a:r>
              <a:rPr lang="en-CA" sz="2400" spc="-5" dirty="0">
                <a:solidFill>
                  <a:srgbClr val="009999"/>
                </a:solidFill>
                <a:latin typeface="Times New Roman"/>
                <a:cs typeface="Times New Roman"/>
              </a:rPr>
              <a:t>frame </a:t>
            </a:r>
            <a:r>
              <a:rPr sz="2400" dirty="0">
                <a:solidFill>
                  <a:srgbClr val="009999"/>
                </a:solidFill>
                <a:latin typeface="Times New Roman"/>
                <a:cs typeface="Times New Roman"/>
              </a:rPr>
              <a:t>5, then</a:t>
            </a:r>
            <a:r>
              <a:rPr sz="2400" spc="-70" dirty="0">
                <a:solidFill>
                  <a:srgbClr val="009999"/>
                </a:solidFill>
                <a:latin typeface="Times New Roman"/>
                <a:cs typeface="Times New Roman"/>
              </a:rPr>
              <a:t> </a:t>
            </a:r>
            <a:r>
              <a:rPr lang="en-CA" sz="2400" spc="-70" dirty="0">
                <a:solidFill>
                  <a:srgbClr val="009999"/>
                </a:solidFill>
                <a:latin typeface="Times New Roman"/>
                <a:cs typeface="Times New Roman"/>
              </a:rPr>
              <a:t>frame </a:t>
            </a:r>
            <a:r>
              <a:rPr sz="2400" dirty="0">
                <a:solidFill>
                  <a:srgbClr val="009999"/>
                </a:solidFill>
                <a:latin typeface="Times New Roman"/>
                <a:cs typeface="Times New Roman"/>
              </a:rPr>
              <a:t>8</a:t>
            </a:r>
            <a:r>
              <a:rPr lang="en-CA" sz="2400" dirty="0">
                <a:solidFill>
                  <a:srgbClr val="009999"/>
                </a:solidFill>
                <a:latin typeface="Times New Roman"/>
                <a:cs typeface="Times New Roman"/>
              </a:rPr>
              <a:t>, since the use bits are 0</a:t>
            </a:r>
            <a:r>
              <a:rPr sz="2400" dirty="0">
                <a:solidFill>
                  <a:srgbClr val="009999"/>
                </a:solidFill>
                <a:latin typeface="Times New Roman"/>
                <a:cs typeface="Times New Roman"/>
              </a:rPr>
              <a:t>.</a:t>
            </a:r>
            <a:endParaRPr sz="2400" dirty="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575" y="28575"/>
            <a:ext cx="9061450" cy="566822"/>
          </a:xfrm>
          <a:prstGeom prst="rect">
            <a:avLst/>
          </a:prstGeom>
        </p:spPr>
        <p:txBody>
          <a:bodyPr vert="horz" wrap="square" lIns="0" tIns="12700" rIns="0" bIns="0" rtlCol="0">
            <a:spAutoFit/>
          </a:bodyPr>
          <a:lstStyle/>
          <a:p>
            <a:pPr marL="12700">
              <a:lnSpc>
                <a:spcPct val="100000"/>
              </a:lnSpc>
              <a:spcBef>
                <a:spcPts val="100"/>
              </a:spcBef>
            </a:pPr>
            <a:r>
              <a:rPr sz="3600" dirty="0"/>
              <a:t>Comparison of Clock </a:t>
            </a:r>
            <a:r>
              <a:rPr sz="3600" spc="-5" dirty="0"/>
              <a:t>with </a:t>
            </a:r>
            <a:r>
              <a:rPr sz="3600" dirty="0"/>
              <a:t>FIFO </a:t>
            </a:r>
            <a:r>
              <a:rPr sz="3600" spc="-5" dirty="0"/>
              <a:t>and</a:t>
            </a:r>
            <a:r>
              <a:rPr sz="3600" spc="-70" dirty="0"/>
              <a:t> </a:t>
            </a:r>
            <a:r>
              <a:rPr sz="3600" dirty="0"/>
              <a:t>LRU</a:t>
            </a:r>
          </a:p>
        </p:txBody>
      </p:sp>
      <p:sp>
        <p:nvSpPr>
          <p:cNvPr id="4" name="object 4"/>
          <p:cNvSpPr/>
          <p:nvPr/>
        </p:nvSpPr>
        <p:spPr>
          <a:xfrm>
            <a:off x="1082954" y="4721986"/>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13128" y="4468461"/>
            <a:ext cx="7158990" cy="1581150"/>
          </a:xfrm>
          <a:prstGeom prst="rect">
            <a:avLst/>
          </a:prstGeom>
        </p:spPr>
        <p:txBody>
          <a:bodyPr vert="horz" wrap="square" lIns="0" tIns="135255" rIns="0" bIns="0" rtlCol="0">
            <a:spAutoFit/>
          </a:bodyPr>
          <a:lstStyle/>
          <a:p>
            <a:pPr marL="12700">
              <a:lnSpc>
                <a:spcPct val="100000"/>
              </a:lnSpc>
              <a:spcBef>
                <a:spcPts val="1065"/>
              </a:spcBef>
            </a:pPr>
            <a:r>
              <a:rPr sz="2000" b="1" dirty="0">
                <a:solidFill>
                  <a:srgbClr val="006666"/>
                </a:solidFill>
                <a:latin typeface="Arial"/>
                <a:cs typeface="Arial"/>
              </a:rPr>
              <a:t>Asterisk indicates that the corresponding use </a:t>
            </a:r>
            <a:r>
              <a:rPr sz="2000" b="1" spc="-5" dirty="0">
                <a:solidFill>
                  <a:srgbClr val="006666"/>
                </a:solidFill>
                <a:latin typeface="Arial"/>
                <a:cs typeface="Arial"/>
              </a:rPr>
              <a:t>bit </a:t>
            </a:r>
            <a:r>
              <a:rPr sz="2000" b="1" dirty="0">
                <a:solidFill>
                  <a:srgbClr val="006666"/>
                </a:solidFill>
                <a:latin typeface="Arial"/>
                <a:cs typeface="Arial"/>
              </a:rPr>
              <a:t>is set to</a:t>
            </a:r>
            <a:r>
              <a:rPr sz="2000" b="1" spc="-180" dirty="0">
                <a:solidFill>
                  <a:srgbClr val="006666"/>
                </a:solidFill>
                <a:latin typeface="Arial"/>
                <a:cs typeface="Arial"/>
              </a:rPr>
              <a:t> </a:t>
            </a:r>
            <a:r>
              <a:rPr sz="2000" b="1" dirty="0">
                <a:solidFill>
                  <a:srgbClr val="006666"/>
                </a:solidFill>
                <a:latin typeface="Arial"/>
                <a:cs typeface="Arial"/>
              </a:rPr>
              <a:t>1</a:t>
            </a:r>
            <a:endParaRPr sz="2000">
              <a:latin typeface="Arial"/>
              <a:cs typeface="Arial"/>
            </a:endParaRPr>
          </a:p>
          <a:p>
            <a:pPr marL="12700" marR="184785">
              <a:lnSpc>
                <a:spcPts val="2160"/>
              </a:lnSpc>
              <a:spcBef>
                <a:spcPts val="1230"/>
              </a:spcBef>
            </a:pPr>
            <a:r>
              <a:rPr sz="2000" b="1" dirty="0">
                <a:solidFill>
                  <a:srgbClr val="006666"/>
                </a:solidFill>
                <a:latin typeface="Arial"/>
                <a:cs typeface="Arial"/>
              </a:rPr>
              <a:t>Clock protects frequently referenced pages by setting</a:t>
            </a:r>
            <a:r>
              <a:rPr sz="2000" b="1" spc="-170" dirty="0">
                <a:solidFill>
                  <a:srgbClr val="006666"/>
                </a:solidFill>
                <a:latin typeface="Arial"/>
                <a:cs typeface="Arial"/>
              </a:rPr>
              <a:t> </a:t>
            </a:r>
            <a:r>
              <a:rPr sz="2000" b="1" dirty="0">
                <a:solidFill>
                  <a:srgbClr val="006666"/>
                </a:solidFill>
                <a:latin typeface="Arial"/>
                <a:cs typeface="Arial"/>
              </a:rPr>
              <a:t>the  use bit to 1 at each</a:t>
            </a:r>
            <a:r>
              <a:rPr sz="2000" b="1" spc="-90" dirty="0">
                <a:solidFill>
                  <a:srgbClr val="006666"/>
                </a:solidFill>
                <a:latin typeface="Arial"/>
                <a:cs typeface="Arial"/>
              </a:rPr>
              <a:t> </a:t>
            </a:r>
            <a:r>
              <a:rPr sz="2000" b="1" dirty="0">
                <a:solidFill>
                  <a:srgbClr val="006666"/>
                </a:solidFill>
                <a:latin typeface="Arial"/>
                <a:cs typeface="Arial"/>
              </a:rPr>
              <a:t>reference</a:t>
            </a:r>
            <a:endParaRPr sz="2000">
              <a:latin typeface="Arial"/>
              <a:cs typeface="Arial"/>
            </a:endParaRPr>
          </a:p>
          <a:p>
            <a:pPr marL="12700">
              <a:lnSpc>
                <a:spcPct val="100000"/>
              </a:lnSpc>
              <a:spcBef>
                <a:spcPts val="930"/>
              </a:spcBef>
              <a:tabLst>
                <a:tab pos="3662045" algn="l"/>
              </a:tabLst>
            </a:pPr>
            <a:r>
              <a:rPr sz="2000" b="1" dirty="0">
                <a:solidFill>
                  <a:srgbClr val="006666"/>
                </a:solidFill>
                <a:latin typeface="Arial"/>
                <a:cs typeface="Arial"/>
              </a:rPr>
              <a:t>LRU = 3+</a:t>
            </a:r>
            <a:r>
              <a:rPr sz="2000" b="1" dirty="0">
                <a:solidFill>
                  <a:srgbClr val="993300"/>
                </a:solidFill>
                <a:latin typeface="Arial"/>
                <a:cs typeface="Arial"/>
              </a:rPr>
              <a:t>4</a:t>
            </a:r>
            <a:r>
              <a:rPr sz="2000" b="1" dirty="0">
                <a:solidFill>
                  <a:srgbClr val="006666"/>
                </a:solidFill>
                <a:latin typeface="Arial"/>
                <a:cs typeface="Arial"/>
              </a:rPr>
              <a:t>, FIFO =</a:t>
            </a:r>
            <a:r>
              <a:rPr sz="2000" b="1" spc="-65" dirty="0">
                <a:solidFill>
                  <a:srgbClr val="006666"/>
                </a:solidFill>
                <a:latin typeface="Arial"/>
                <a:cs typeface="Arial"/>
              </a:rPr>
              <a:t> </a:t>
            </a:r>
            <a:r>
              <a:rPr sz="2000" b="1" dirty="0">
                <a:solidFill>
                  <a:srgbClr val="006666"/>
                </a:solidFill>
                <a:latin typeface="Arial"/>
                <a:cs typeface="Arial"/>
              </a:rPr>
              <a:t>3+</a:t>
            </a:r>
            <a:r>
              <a:rPr sz="2000" b="1" dirty="0">
                <a:solidFill>
                  <a:srgbClr val="993300"/>
                </a:solidFill>
                <a:latin typeface="Arial"/>
                <a:cs typeface="Arial"/>
              </a:rPr>
              <a:t>6</a:t>
            </a:r>
            <a:r>
              <a:rPr sz="2000" b="1" dirty="0">
                <a:solidFill>
                  <a:srgbClr val="006666"/>
                </a:solidFill>
                <a:latin typeface="Arial"/>
                <a:cs typeface="Arial"/>
              </a:rPr>
              <a:t>,</a:t>
            </a:r>
            <a:r>
              <a:rPr sz="2000" b="1" spc="-30" dirty="0">
                <a:solidFill>
                  <a:srgbClr val="006666"/>
                </a:solidFill>
                <a:latin typeface="Arial"/>
                <a:cs typeface="Arial"/>
              </a:rPr>
              <a:t> </a:t>
            </a:r>
            <a:r>
              <a:rPr sz="2000" b="1" dirty="0">
                <a:solidFill>
                  <a:srgbClr val="006666"/>
                </a:solidFill>
                <a:latin typeface="Arial"/>
                <a:cs typeface="Arial"/>
              </a:rPr>
              <a:t>Clock	=</a:t>
            </a:r>
            <a:r>
              <a:rPr sz="2000" b="1" spc="-30" dirty="0">
                <a:solidFill>
                  <a:srgbClr val="006666"/>
                </a:solidFill>
                <a:latin typeface="Arial"/>
                <a:cs typeface="Arial"/>
              </a:rPr>
              <a:t> </a:t>
            </a:r>
            <a:r>
              <a:rPr sz="2000" b="1" dirty="0">
                <a:solidFill>
                  <a:srgbClr val="006666"/>
                </a:solidFill>
                <a:latin typeface="Arial"/>
                <a:cs typeface="Arial"/>
              </a:rPr>
              <a:t>3+</a:t>
            </a:r>
            <a:r>
              <a:rPr sz="2000" b="1" dirty="0">
                <a:solidFill>
                  <a:srgbClr val="993300"/>
                </a:solidFill>
                <a:latin typeface="Arial"/>
                <a:cs typeface="Arial"/>
              </a:rPr>
              <a:t>5</a:t>
            </a:r>
            <a:endParaRPr sz="2000">
              <a:latin typeface="Arial"/>
              <a:cs typeface="Arial"/>
            </a:endParaRPr>
          </a:p>
        </p:txBody>
      </p:sp>
      <p:sp>
        <p:nvSpPr>
          <p:cNvPr id="6" name="object 6"/>
          <p:cNvSpPr/>
          <p:nvPr/>
        </p:nvSpPr>
        <p:spPr>
          <a:xfrm>
            <a:off x="1082954" y="5148960"/>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82954" y="5850026"/>
            <a:ext cx="164591" cy="1676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04800" y="941832"/>
            <a:ext cx="8479536" cy="3695700"/>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345680" cy="514350"/>
          </a:xfrm>
          <a:prstGeom prst="rect">
            <a:avLst/>
          </a:prstGeom>
        </p:spPr>
        <p:txBody>
          <a:bodyPr vert="horz" wrap="square" lIns="0" tIns="13335" rIns="0" bIns="0" rtlCol="0">
            <a:spAutoFit/>
          </a:bodyPr>
          <a:lstStyle/>
          <a:p>
            <a:pPr marL="12700">
              <a:lnSpc>
                <a:spcPct val="100000"/>
              </a:lnSpc>
              <a:spcBef>
                <a:spcPts val="105"/>
              </a:spcBef>
            </a:pPr>
            <a:r>
              <a:rPr dirty="0"/>
              <a:t>Additional Hardware for the CLOCK</a:t>
            </a:r>
            <a:r>
              <a:rPr spc="-90" dirty="0"/>
              <a:t> </a:t>
            </a:r>
            <a:r>
              <a:rPr dirty="0"/>
              <a:t>Algorithm</a:t>
            </a:r>
          </a:p>
        </p:txBody>
      </p:sp>
      <p:sp>
        <p:nvSpPr>
          <p:cNvPr id="4" name="object 4"/>
          <p:cNvSpPr/>
          <p:nvPr/>
        </p:nvSpPr>
        <p:spPr>
          <a:xfrm>
            <a:off x="1121054" y="1815719"/>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21054" y="2620645"/>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21054" y="3790772"/>
            <a:ext cx="198119" cy="20299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78228" y="4501641"/>
            <a:ext cx="271272" cy="2804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78228" y="5238953"/>
            <a:ext cx="271272" cy="28072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451228" y="1661286"/>
            <a:ext cx="6263640" cy="4826962"/>
          </a:xfrm>
          <a:prstGeom prst="rect">
            <a:avLst/>
          </a:prstGeom>
        </p:spPr>
        <p:txBody>
          <a:bodyPr vert="horz" wrap="square" lIns="0" tIns="12700" rIns="0" bIns="0" rtlCol="0">
            <a:spAutoFit/>
          </a:bodyPr>
          <a:lstStyle/>
          <a:p>
            <a:pPr marL="12700" marR="2298700">
              <a:lnSpc>
                <a:spcPct val="100000"/>
              </a:lnSpc>
              <a:spcBef>
                <a:spcPts val="100"/>
              </a:spcBef>
            </a:pPr>
            <a:r>
              <a:rPr sz="2400" b="1" spc="-5" dirty="0">
                <a:solidFill>
                  <a:srgbClr val="006666"/>
                </a:solidFill>
                <a:latin typeface="Arial"/>
                <a:cs typeface="Arial"/>
              </a:rPr>
              <a:t>Each </a:t>
            </a:r>
            <a:r>
              <a:rPr sz="2400" b="1" dirty="0">
                <a:solidFill>
                  <a:srgbClr val="006666"/>
                </a:solidFill>
                <a:latin typeface="Arial"/>
                <a:cs typeface="Arial"/>
              </a:rPr>
              <a:t>bloc</a:t>
            </a:r>
            <a:r>
              <a:rPr lang="en-CA" sz="2400" b="1" dirty="0">
                <a:solidFill>
                  <a:srgbClr val="006666"/>
                </a:solidFill>
                <a:latin typeface="Arial"/>
                <a:cs typeface="Arial"/>
              </a:rPr>
              <a:t>k</a:t>
            </a:r>
            <a:r>
              <a:rPr sz="2400" b="1" dirty="0">
                <a:solidFill>
                  <a:srgbClr val="006666"/>
                </a:solidFill>
                <a:latin typeface="Arial"/>
                <a:cs typeface="Arial"/>
              </a:rPr>
              <a:t> of </a:t>
            </a:r>
            <a:r>
              <a:rPr sz="2400" b="1" spc="-5" dirty="0">
                <a:solidFill>
                  <a:srgbClr val="006666"/>
                </a:solidFill>
                <a:latin typeface="Arial"/>
                <a:cs typeface="Arial"/>
              </a:rPr>
              <a:t>memory </a:t>
            </a:r>
            <a:r>
              <a:rPr sz="2400" b="1" dirty="0">
                <a:solidFill>
                  <a:srgbClr val="006666"/>
                </a:solidFill>
                <a:latin typeface="Arial"/>
                <a:cs typeface="Arial"/>
              </a:rPr>
              <a:t>has</a:t>
            </a:r>
            <a:r>
              <a:rPr sz="2400" b="1" spc="-75" dirty="0">
                <a:solidFill>
                  <a:srgbClr val="006666"/>
                </a:solidFill>
                <a:latin typeface="Arial"/>
                <a:cs typeface="Arial"/>
              </a:rPr>
              <a:t> </a:t>
            </a:r>
            <a:r>
              <a:rPr sz="2400" b="1" spc="-5" dirty="0">
                <a:solidFill>
                  <a:srgbClr val="006666"/>
                </a:solidFill>
                <a:latin typeface="Arial"/>
                <a:cs typeface="Arial"/>
              </a:rPr>
              <a:t>a use</a:t>
            </a:r>
            <a:r>
              <a:rPr sz="2400" b="1" spc="-15" dirty="0">
                <a:solidFill>
                  <a:srgbClr val="006666"/>
                </a:solidFill>
                <a:latin typeface="Arial"/>
                <a:cs typeface="Arial"/>
              </a:rPr>
              <a:t> </a:t>
            </a:r>
            <a:r>
              <a:rPr sz="2400" b="1" dirty="0">
                <a:solidFill>
                  <a:srgbClr val="006666"/>
                </a:solidFill>
                <a:latin typeface="Arial"/>
                <a:cs typeface="Arial"/>
              </a:rPr>
              <a:t>bit</a:t>
            </a:r>
            <a:endParaRPr sz="2400" dirty="0">
              <a:latin typeface="Arial"/>
              <a:cs typeface="Arial"/>
            </a:endParaRPr>
          </a:p>
          <a:p>
            <a:pPr marL="12700" marR="2329815">
              <a:lnSpc>
                <a:spcPct val="100000"/>
              </a:lnSpc>
              <a:spcBef>
                <a:spcPts val="575"/>
              </a:spcBef>
            </a:pPr>
            <a:r>
              <a:rPr sz="2400" b="1" dirty="0">
                <a:solidFill>
                  <a:srgbClr val="006666"/>
                </a:solidFill>
                <a:latin typeface="Arial"/>
                <a:cs typeface="Arial"/>
              </a:rPr>
              <a:t>When the </a:t>
            </a:r>
            <a:r>
              <a:rPr sz="2400" b="1" spc="-5" dirty="0">
                <a:solidFill>
                  <a:srgbClr val="006666"/>
                </a:solidFill>
                <a:latin typeface="Arial"/>
                <a:cs typeface="Arial"/>
              </a:rPr>
              <a:t>contents </a:t>
            </a:r>
            <a:r>
              <a:rPr sz="2400" b="1" dirty="0">
                <a:solidFill>
                  <a:srgbClr val="006666"/>
                </a:solidFill>
                <a:latin typeface="Arial"/>
                <a:cs typeface="Arial"/>
              </a:rPr>
              <a:t>of the  bloc has been </a:t>
            </a:r>
            <a:r>
              <a:rPr sz="2400" b="1" spc="-5" dirty="0">
                <a:solidFill>
                  <a:srgbClr val="006666"/>
                </a:solidFill>
                <a:latin typeface="Arial"/>
                <a:cs typeface="Arial"/>
              </a:rPr>
              <a:t>used, </a:t>
            </a:r>
            <a:r>
              <a:rPr sz="2400" b="1" dirty="0">
                <a:solidFill>
                  <a:srgbClr val="006666"/>
                </a:solidFill>
                <a:latin typeface="Arial"/>
                <a:cs typeface="Arial"/>
              </a:rPr>
              <a:t>the</a:t>
            </a:r>
            <a:r>
              <a:rPr sz="2400" b="1" spc="-114" dirty="0">
                <a:solidFill>
                  <a:srgbClr val="006666"/>
                </a:solidFill>
                <a:latin typeface="Arial"/>
                <a:cs typeface="Arial"/>
              </a:rPr>
              <a:t> </a:t>
            </a:r>
            <a:r>
              <a:rPr sz="2400" b="1" dirty="0">
                <a:solidFill>
                  <a:srgbClr val="006666"/>
                </a:solidFill>
                <a:latin typeface="Arial"/>
                <a:cs typeface="Arial"/>
              </a:rPr>
              <a:t>bit  is </a:t>
            </a:r>
            <a:r>
              <a:rPr sz="2400" b="1" spc="-5" dirty="0">
                <a:solidFill>
                  <a:srgbClr val="006666"/>
                </a:solidFill>
                <a:latin typeface="Arial"/>
                <a:cs typeface="Arial"/>
              </a:rPr>
              <a:t>set </a:t>
            </a:r>
            <a:r>
              <a:rPr sz="2400" b="1" dirty="0">
                <a:solidFill>
                  <a:srgbClr val="006666"/>
                </a:solidFill>
                <a:latin typeface="Arial"/>
                <a:cs typeface="Arial"/>
              </a:rPr>
              <a:t>to </a:t>
            </a:r>
            <a:r>
              <a:rPr sz="2400" b="1" spc="-5" dirty="0">
                <a:solidFill>
                  <a:srgbClr val="006666"/>
                </a:solidFill>
                <a:latin typeface="Arial"/>
                <a:cs typeface="Arial"/>
              </a:rPr>
              <a:t>1 </a:t>
            </a:r>
            <a:r>
              <a:rPr sz="2400" b="1" dirty="0">
                <a:solidFill>
                  <a:srgbClr val="006666"/>
                </a:solidFill>
                <a:latin typeface="Arial"/>
                <a:cs typeface="Arial"/>
              </a:rPr>
              <a:t>by the</a:t>
            </a:r>
            <a:r>
              <a:rPr sz="2400" b="1" spc="-95" dirty="0">
                <a:solidFill>
                  <a:srgbClr val="006666"/>
                </a:solidFill>
                <a:latin typeface="Arial"/>
                <a:cs typeface="Arial"/>
              </a:rPr>
              <a:t> </a:t>
            </a:r>
            <a:r>
              <a:rPr sz="2400" b="1" dirty="0">
                <a:solidFill>
                  <a:srgbClr val="006666"/>
                </a:solidFill>
                <a:latin typeface="Arial"/>
                <a:cs typeface="Arial"/>
              </a:rPr>
              <a:t>hardware.</a:t>
            </a:r>
            <a:endParaRPr sz="2400" dirty="0">
              <a:latin typeface="Arial"/>
              <a:cs typeface="Arial"/>
            </a:endParaRPr>
          </a:p>
          <a:p>
            <a:pPr marL="12700">
              <a:lnSpc>
                <a:spcPct val="100000"/>
              </a:lnSpc>
              <a:spcBef>
                <a:spcPts val="580"/>
              </a:spcBef>
            </a:pPr>
            <a:r>
              <a:rPr sz="2400" b="1" spc="-5" dirty="0">
                <a:solidFill>
                  <a:srgbClr val="006666"/>
                </a:solidFill>
                <a:latin typeface="Arial"/>
                <a:cs typeface="Arial"/>
              </a:rPr>
              <a:t>The </a:t>
            </a:r>
            <a:r>
              <a:rPr sz="2400" b="1" dirty="0">
                <a:solidFill>
                  <a:srgbClr val="006666"/>
                </a:solidFill>
                <a:latin typeface="Arial"/>
                <a:cs typeface="Arial"/>
              </a:rPr>
              <a:t>OS </a:t>
            </a:r>
            <a:r>
              <a:rPr sz="2400" b="1" spc="-5" dirty="0">
                <a:solidFill>
                  <a:srgbClr val="006666"/>
                </a:solidFill>
                <a:latin typeface="Arial"/>
                <a:cs typeface="Arial"/>
              </a:rPr>
              <a:t>can examine</a:t>
            </a:r>
            <a:r>
              <a:rPr sz="2400" b="1" spc="-25" dirty="0">
                <a:solidFill>
                  <a:srgbClr val="006666"/>
                </a:solidFill>
                <a:latin typeface="Arial"/>
                <a:cs typeface="Arial"/>
              </a:rPr>
              <a:t> </a:t>
            </a:r>
            <a:r>
              <a:rPr sz="2400" b="1" dirty="0">
                <a:solidFill>
                  <a:srgbClr val="006666"/>
                </a:solidFill>
                <a:latin typeface="Arial"/>
                <a:cs typeface="Arial"/>
              </a:rPr>
              <a:t>this</a:t>
            </a:r>
            <a:endParaRPr sz="2400" dirty="0">
              <a:latin typeface="Arial"/>
              <a:cs typeface="Arial"/>
            </a:endParaRPr>
          </a:p>
          <a:p>
            <a:pPr marL="12700">
              <a:lnSpc>
                <a:spcPct val="100000"/>
              </a:lnSpc>
            </a:pPr>
            <a:r>
              <a:rPr sz="2400" b="1" dirty="0">
                <a:solidFill>
                  <a:srgbClr val="006666"/>
                </a:solidFill>
                <a:latin typeface="Arial"/>
                <a:cs typeface="Arial"/>
              </a:rPr>
              <a:t>bit</a:t>
            </a:r>
            <a:endParaRPr sz="2400" dirty="0">
              <a:latin typeface="Arial"/>
              <a:cs typeface="Arial"/>
            </a:endParaRPr>
          </a:p>
          <a:p>
            <a:pPr marL="413384" marR="3293110">
              <a:lnSpc>
                <a:spcPct val="100000"/>
              </a:lnSpc>
              <a:spcBef>
                <a:spcPts val="525"/>
              </a:spcBef>
            </a:pPr>
            <a:r>
              <a:rPr sz="2200" spc="-5" dirty="0">
                <a:solidFill>
                  <a:srgbClr val="006666"/>
                </a:solidFill>
                <a:latin typeface="Arial"/>
                <a:cs typeface="Arial"/>
              </a:rPr>
              <a:t>If 0, the page can be  replaced</a:t>
            </a:r>
            <a:endParaRPr sz="2200" dirty="0">
              <a:latin typeface="Arial"/>
              <a:cs typeface="Arial"/>
            </a:endParaRPr>
          </a:p>
          <a:p>
            <a:pPr marL="413384">
              <a:lnSpc>
                <a:spcPct val="100000"/>
              </a:lnSpc>
              <a:spcBef>
                <a:spcPts val="530"/>
              </a:spcBef>
            </a:pPr>
            <a:r>
              <a:rPr sz="2200" spc="-5" dirty="0">
                <a:solidFill>
                  <a:srgbClr val="006666"/>
                </a:solidFill>
                <a:latin typeface="Arial"/>
                <a:cs typeface="Arial"/>
              </a:rPr>
              <a:t>If 1, </a:t>
            </a:r>
            <a:r>
              <a:rPr sz="2200" dirty="0">
                <a:solidFill>
                  <a:srgbClr val="006666"/>
                </a:solidFill>
                <a:latin typeface="Arial"/>
                <a:cs typeface="Arial"/>
              </a:rPr>
              <a:t>it sets </a:t>
            </a:r>
            <a:r>
              <a:rPr sz="2200" spc="-5" dirty="0">
                <a:solidFill>
                  <a:srgbClr val="006666"/>
                </a:solidFill>
                <a:latin typeface="Arial"/>
                <a:cs typeface="Arial"/>
              </a:rPr>
              <a:t>it to</a:t>
            </a:r>
            <a:r>
              <a:rPr sz="2200" spc="-25" dirty="0">
                <a:solidFill>
                  <a:srgbClr val="006666"/>
                </a:solidFill>
                <a:latin typeface="Arial"/>
                <a:cs typeface="Arial"/>
              </a:rPr>
              <a:t> </a:t>
            </a:r>
            <a:r>
              <a:rPr sz="2200" spc="-5" dirty="0">
                <a:solidFill>
                  <a:srgbClr val="006666"/>
                </a:solidFill>
                <a:latin typeface="Arial"/>
                <a:cs typeface="Arial"/>
              </a:rPr>
              <a:t>0.</a:t>
            </a:r>
            <a:endParaRPr sz="2200" dirty="0">
              <a:latin typeface="Arial"/>
              <a:cs typeface="Arial"/>
            </a:endParaRPr>
          </a:p>
          <a:p>
            <a:pPr>
              <a:lnSpc>
                <a:spcPct val="100000"/>
              </a:lnSpc>
            </a:pPr>
            <a:endParaRPr sz="2400" dirty="0">
              <a:latin typeface="Arial"/>
              <a:cs typeface="Arial"/>
            </a:endParaRPr>
          </a:p>
          <a:p>
            <a:pPr marR="5080" algn="r">
              <a:lnSpc>
                <a:spcPct val="100000"/>
              </a:lnSpc>
              <a:spcBef>
                <a:spcPts val="1475"/>
              </a:spcBef>
            </a:pPr>
            <a:r>
              <a:rPr sz="2400" spc="-5" dirty="0">
                <a:solidFill>
                  <a:srgbClr val="009999"/>
                </a:solidFill>
                <a:latin typeface="Liberation Sans Narrow"/>
                <a:cs typeface="Liberation Sans Narrow"/>
              </a:rPr>
              <a:t>Memory</a:t>
            </a:r>
            <a:endParaRPr sz="2400" dirty="0">
              <a:latin typeface="Liberation Sans Narrow"/>
              <a:cs typeface="Liberation Sans Narrow"/>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graphicFrame>
        <p:nvGraphicFramePr>
          <p:cNvPr id="10" name="object 10"/>
          <p:cNvGraphicFramePr>
            <a:graphicFrameLocks noGrp="1"/>
          </p:cNvGraphicFramePr>
          <p:nvPr/>
        </p:nvGraphicFramePr>
        <p:xfrm>
          <a:off x="6546850" y="1593850"/>
          <a:ext cx="1828800" cy="419100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228600">
                <a:tc rowSpan="2">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marR="198755" algn="r">
                        <a:lnSpc>
                          <a:spcPts val="1620"/>
                        </a:lnSpc>
                        <a:spcBef>
                          <a:spcPts val="80"/>
                        </a:spcBef>
                      </a:pPr>
                      <a:r>
                        <a:rPr sz="1400" dirty="0">
                          <a:solidFill>
                            <a:srgbClr val="009999"/>
                          </a:solidFill>
                          <a:latin typeface="Liberation Sans Narrow"/>
                          <a:cs typeface="Liberation Sans Narrow"/>
                        </a:rPr>
                        <a:t>1</a:t>
                      </a:r>
                      <a:endParaRPr sz="1400">
                        <a:latin typeface="Liberation Sans Narrow"/>
                        <a:cs typeface="Liberation Sans Narrow"/>
                      </a:endParaRPr>
                    </a:p>
                  </a:txBody>
                  <a:tcPr marL="0" marR="0" marT="1016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0"/>
                  </a:ext>
                </a:extLst>
              </a:tr>
              <a:tr h="609600">
                <a:tc vMerge="1">
                  <a:txBody>
                    <a:bodyPr/>
                    <a:lstStyle/>
                    <a:p>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T w="12700">
                      <a:solidFill>
                        <a:srgbClr val="009999"/>
                      </a:solidFill>
                      <a:prstDash val="solid"/>
                    </a:lnT>
                    <a:lnB w="12700">
                      <a:solidFill>
                        <a:srgbClr val="009999"/>
                      </a:solidFill>
                      <a:prstDash val="solid"/>
                    </a:lnB>
                  </a:tcPr>
                </a:tc>
                <a:extLst>
                  <a:ext uri="{0D108BD9-81ED-4DB2-BD59-A6C34878D82A}">
                    <a16:rowId xmlns:a16="http://schemas.microsoft.com/office/drawing/2014/main" val="10001"/>
                  </a:ext>
                </a:extLst>
              </a:tr>
              <a:tr h="228600">
                <a:tc rowSpan="2">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marR="181610" algn="r">
                        <a:lnSpc>
                          <a:spcPts val="1590"/>
                        </a:lnSpc>
                      </a:pPr>
                      <a:r>
                        <a:rPr sz="1400" dirty="0">
                          <a:solidFill>
                            <a:srgbClr val="009999"/>
                          </a:solidFill>
                          <a:latin typeface="Liberation Sans Narrow"/>
                          <a:cs typeface="Liberation Sans Narrow"/>
                        </a:rPr>
                        <a:t>0</a:t>
                      </a:r>
                      <a:endParaRPr sz="1400">
                        <a:latin typeface="Liberation Sans Narrow"/>
                        <a:cs typeface="Liberation Sans Narrow"/>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2"/>
                  </a:ext>
                </a:extLst>
              </a:tr>
              <a:tr h="609600">
                <a:tc vMerge="1">
                  <a:txBody>
                    <a:bodyPr/>
                    <a:lstStyle/>
                    <a:p>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T w="12700">
                      <a:solidFill>
                        <a:srgbClr val="009999"/>
                      </a:solidFill>
                      <a:prstDash val="solid"/>
                    </a:lnT>
                    <a:lnB w="12700">
                      <a:solidFill>
                        <a:srgbClr val="009999"/>
                      </a:solidFill>
                      <a:prstDash val="solid"/>
                    </a:lnB>
                  </a:tcPr>
                </a:tc>
                <a:extLst>
                  <a:ext uri="{0D108BD9-81ED-4DB2-BD59-A6C34878D82A}">
                    <a16:rowId xmlns:a16="http://schemas.microsoft.com/office/drawing/2014/main" val="10003"/>
                  </a:ext>
                </a:extLst>
              </a:tr>
              <a:tr h="228600">
                <a:tc rowSpan="2">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marR="195580" algn="r">
                        <a:lnSpc>
                          <a:spcPct val="100000"/>
                        </a:lnSpc>
                        <a:spcBef>
                          <a:spcPts val="5"/>
                        </a:spcBef>
                      </a:pPr>
                      <a:r>
                        <a:rPr sz="1400" dirty="0">
                          <a:solidFill>
                            <a:srgbClr val="009999"/>
                          </a:solidFill>
                          <a:latin typeface="Liberation Sans Narrow"/>
                          <a:cs typeface="Liberation Sans Narrow"/>
                        </a:rPr>
                        <a:t>0</a:t>
                      </a:r>
                      <a:endParaRPr sz="1400">
                        <a:latin typeface="Liberation Sans Narrow"/>
                        <a:cs typeface="Liberation Sans Narrow"/>
                      </a:endParaRPr>
                    </a:p>
                  </a:txBody>
                  <a:tcPr marL="0" marR="0" marT="635"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4"/>
                  </a:ext>
                </a:extLst>
              </a:tr>
              <a:tr h="609600">
                <a:tc vMerge="1">
                  <a:txBody>
                    <a:bodyPr/>
                    <a:lstStyle/>
                    <a:p>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T w="12700">
                      <a:solidFill>
                        <a:srgbClr val="009999"/>
                      </a:solidFill>
                      <a:prstDash val="solid"/>
                    </a:lnT>
                    <a:lnB w="12700">
                      <a:solidFill>
                        <a:srgbClr val="009999"/>
                      </a:solidFill>
                      <a:prstDash val="solid"/>
                    </a:lnB>
                  </a:tcPr>
                </a:tc>
                <a:extLst>
                  <a:ext uri="{0D108BD9-81ED-4DB2-BD59-A6C34878D82A}">
                    <a16:rowId xmlns:a16="http://schemas.microsoft.com/office/drawing/2014/main" val="10005"/>
                  </a:ext>
                </a:extLst>
              </a:tr>
              <a:tr h="228600">
                <a:tc rowSpan="2">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marR="180975" algn="r">
                        <a:lnSpc>
                          <a:spcPts val="1675"/>
                        </a:lnSpc>
                      </a:pPr>
                      <a:r>
                        <a:rPr sz="1400" dirty="0">
                          <a:solidFill>
                            <a:srgbClr val="009999"/>
                          </a:solidFill>
                          <a:latin typeface="Liberation Sans Narrow"/>
                          <a:cs typeface="Liberation Sans Narrow"/>
                        </a:rPr>
                        <a:t>0</a:t>
                      </a:r>
                      <a:endParaRPr sz="1400">
                        <a:latin typeface="Liberation Sans Narrow"/>
                        <a:cs typeface="Liberation Sans Narrow"/>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6"/>
                  </a:ext>
                </a:extLst>
              </a:tr>
              <a:tr h="609600">
                <a:tc vMerge="1">
                  <a:txBody>
                    <a:bodyPr/>
                    <a:lstStyle/>
                    <a:p>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T w="12700">
                      <a:solidFill>
                        <a:srgbClr val="009999"/>
                      </a:solidFill>
                      <a:prstDash val="solid"/>
                    </a:lnT>
                    <a:lnB w="12700">
                      <a:solidFill>
                        <a:srgbClr val="009999"/>
                      </a:solidFill>
                      <a:prstDash val="solid"/>
                    </a:lnB>
                  </a:tcPr>
                </a:tc>
                <a:extLst>
                  <a:ext uri="{0D108BD9-81ED-4DB2-BD59-A6C34878D82A}">
                    <a16:rowId xmlns:a16="http://schemas.microsoft.com/office/drawing/2014/main" val="10007"/>
                  </a:ext>
                </a:extLst>
              </a:tr>
              <a:tr h="228600">
                <a:tc rowSpan="2">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marR="160655" algn="r">
                        <a:lnSpc>
                          <a:spcPct val="100000"/>
                        </a:lnSpc>
                        <a:spcBef>
                          <a:spcPts val="10"/>
                        </a:spcBef>
                      </a:pPr>
                      <a:r>
                        <a:rPr sz="1400" dirty="0">
                          <a:solidFill>
                            <a:srgbClr val="009999"/>
                          </a:solidFill>
                          <a:latin typeface="Liberation Sans Narrow"/>
                          <a:cs typeface="Liberation Sans Narrow"/>
                        </a:rPr>
                        <a:t>1</a:t>
                      </a:r>
                      <a:endParaRPr sz="1400">
                        <a:latin typeface="Liberation Sans Narrow"/>
                        <a:cs typeface="Liberation Sans Narrow"/>
                      </a:endParaRPr>
                    </a:p>
                  </a:txBody>
                  <a:tcPr marL="0" marR="0" marT="127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extLst>
                  <a:ext uri="{0D108BD9-81ED-4DB2-BD59-A6C34878D82A}">
                    <a16:rowId xmlns:a16="http://schemas.microsoft.com/office/drawing/2014/main" val="10008"/>
                  </a:ext>
                </a:extLst>
              </a:tr>
              <a:tr h="609600">
                <a:tc vMerge="1">
                  <a:txBody>
                    <a:bodyPr/>
                    <a:lstStyle/>
                    <a:p>
                      <a:endParaRPr/>
                    </a:p>
                  </a:txBody>
                  <a:tcPr marL="0" marR="0" marT="0" marB="0">
                    <a:lnL w="12700">
                      <a:solidFill>
                        <a:srgbClr val="009999"/>
                      </a:solidFill>
                      <a:prstDash val="solid"/>
                    </a:lnL>
                    <a:lnR w="12700">
                      <a:solidFill>
                        <a:srgbClr val="009999"/>
                      </a:solidFill>
                      <a:prstDash val="solid"/>
                    </a:lnR>
                    <a:lnT w="12700">
                      <a:solidFill>
                        <a:srgbClr val="009999"/>
                      </a:solidFill>
                      <a:prstDash val="solid"/>
                    </a:lnT>
                    <a:lnB w="12700">
                      <a:solidFill>
                        <a:srgbClr val="009999"/>
                      </a:solidFill>
                      <a:prstDash val="solid"/>
                    </a:lnB>
                    <a:solidFill>
                      <a:srgbClr val="CCEBFF"/>
                    </a:solidFill>
                  </a:tcPr>
                </a:tc>
                <a:tc>
                  <a:txBody>
                    <a:bodyPr/>
                    <a:lstStyle/>
                    <a:p>
                      <a:pPr>
                        <a:lnSpc>
                          <a:spcPct val="100000"/>
                        </a:lnSpc>
                      </a:pPr>
                      <a:endParaRPr sz="2400">
                        <a:latin typeface="Times New Roman"/>
                        <a:cs typeface="Times New Roman"/>
                      </a:endParaRPr>
                    </a:p>
                  </a:txBody>
                  <a:tcPr marL="0" marR="0" marT="0" marB="0">
                    <a:lnL w="12700">
                      <a:solidFill>
                        <a:srgbClr val="009999"/>
                      </a:solidFill>
                      <a:prstDash val="solid"/>
                    </a:lnL>
                    <a:lnT w="12700">
                      <a:solidFill>
                        <a:srgbClr val="009999"/>
                      </a:solidFill>
                      <a:prstDash val="solid"/>
                    </a:lnT>
                  </a:tcPr>
                </a:tc>
                <a:extLst>
                  <a:ext uri="{0D108BD9-81ED-4DB2-BD59-A6C34878D82A}">
                    <a16:rowId xmlns:a16="http://schemas.microsoft.com/office/drawing/2014/main" val="10009"/>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548" y="389890"/>
            <a:ext cx="8378852" cy="627736"/>
          </a:xfrm>
          <a:prstGeom prst="rect">
            <a:avLst/>
          </a:prstGeom>
        </p:spPr>
        <p:txBody>
          <a:bodyPr vert="horz" wrap="square" lIns="0" tIns="12065" rIns="0" bIns="0" rtlCol="0">
            <a:spAutoFit/>
          </a:bodyPr>
          <a:lstStyle/>
          <a:p>
            <a:pPr marL="12700">
              <a:lnSpc>
                <a:spcPct val="100000"/>
              </a:lnSpc>
              <a:spcBef>
                <a:spcPts val="95"/>
              </a:spcBef>
            </a:pPr>
            <a:r>
              <a:rPr sz="4000" b="0" spc="-5" dirty="0">
                <a:solidFill>
                  <a:srgbClr val="003366"/>
                </a:solidFill>
                <a:latin typeface="Liberation Sans Narrow"/>
                <a:cs typeface="Liberation Sans Narrow"/>
              </a:rPr>
              <a:t>Comparison: Clock, FIFO </a:t>
            </a:r>
            <a:r>
              <a:rPr lang="en-CA" sz="4000" b="0" spc="-5" dirty="0">
                <a:solidFill>
                  <a:srgbClr val="003366"/>
                </a:solidFill>
                <a:latin typeface="Liberation Sans Narrow"/>
                <a:cs typeface="Liberation Sans Narrow"/>
              </a:rPr>
              <a:t>and</a:t>
            </a:r>
            <a:r>
              <a:rPr sz="4000" b="0" spc="-15" dirty="0">
                <a:solidFill>
                  <a:srgbClr val="003366"/>
                </a:solidFill>
                <a:latin typeface="Liberation Sans Narrow"/>
                <a:cs typeface="Liberation Sans Narrow"/>
              </a:rPr>
              <a:t> </a:t>
            </a:r>
            <a:r>
              <a:rPr sz="4000" b="0" spc="-10" dirty="0">
                <a:solidFill>
                  <a:srgbClr val="003366"/>
                </a:solidFill>
                <a:latin typeface="Liberation Sans Narrow"/>
                <a:cs typeface="Liberation Sans Narrow"/>
              </a:rPr>
              <a:t>LRU</a:t>
            </a:r>
            <a:endParaRPr sz="4000" dirty="0">
              <a:latin typeface="Liberation Sans Narrow"/>
              <a:cs typeface="Liberation Sans Narro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
        <p:nvSpPr>
          <p:cNvPr id="4" name="object 4"/>
          <p:cNvSpPr txBox="1"/>
          <p:nvPr/>
        </p:nvSpPr>
        <p:spPr>
          <a:xfrm>
            <a:off x="917854" y="1092834"/>
            <a:ext cx="7733665" cy="5440045"/>
          </a:xfrm>
          <a:prstGeom prst="rect">
            <a:avLst/>
          </a:prstGeom>
        </p:spPr>
        <p:txBody>
          <a:bodyPr vert="horz" wrap="square" lIns="0" tIns="12700" rIns="0" bIns="0" rtlCol="0">
            <a:spAutoFit/>
          </a:bodyPr>
          <a:lstStyle/>
          <a:p>
            <a:pPr marL="354965" marR="194945" indent="-342900">
              <a:lnSpc>
                <a:spcPct val="10000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Simulations </a:t>
            </a:r>
            <a:r>
              <a:rPr sz="2400" b="1" spc="-5" dirty="0">
                <a:solidFill>
                  <a:srgbClr val="003300"/>
                </a:solidFill>
                <a:latin typeface="Arial"/>
                <a:cs typeface="Arial"/>
              </a:rPr>
              <a:t>show </a:t>
            </a:r>
            <a:r>
              <a:rPr sz="2400" b="1" dirty="0">
                <a:solidFill>
                  <a:srgbClr val="003300"/>
                </a:solidFill>
                <a:latin typeface="Arial"/>
                <a:cs typeface="Arial"/>
              </a:rPr>
              <a:t>that clock has almost the</a:t>
            </a:r>
            <a:r>
              <a:rPr sz="2400" b="1" spc="-140" dirty="0">
                <a:solidFill>
                  <a:srgbClr val="003300"/>
                </a:solidFill>
                <a:latin typeface="Arial"/>
                <a:cs typeface="Arial"/>
              </a:rPr>
              <a:t> </a:t>
            </a:r>
            <a:r>
              <a:rPr sz="2400" b="1" spc="-5" dirty="0">
                <a:solidFill>
                  <a:srgbClr val="003300"/>
                </a:solidFill>
                <a:latin typeface="Arial"/>
                <a:cs typeface="Arial"/>
              </a:rPr>
              <a:t>same  performance as</a:t>
            </a:r>
            <a:r>
              <a:rPr sz="2400" b="1" spc="10" dirty="0">
                <a:solidFill>
                  <a:srgbClr val="003300"/>
                </a:solidFill>
                <a:latin typeface="Arial"/>
                <a:cs typeface="Arial"/>
              </a:rPr>
              <a:t> </a:t>
            </a:r>
            <a:r>
              <a:rPr sz="2400" b="1" spc="-5" dirty="0">
                <a:solidFill>
                  <a:srgbClr val="003300"/>
                </a:solidFill>
                <a:latin typeface="Arial"/>
                <a:cs typeface="Arial"/>
              </a:rPr>
              <a:t>LRU</a:t>
            </a:r>
            <a:endParaRPr sz="2400" dirty="0">
              <a:latin typeface="Arial"/>
              <a:cs typeface="Arial"/>
            </a:endParaRPr>
          </a:p>
          <a:p>
            <a:pPr marL="756285" marR="249554" lvl="1" indent="-287020">
              <a:lnSpc>
                <a:spcPct val="100000"/>
              </a:lnSpc>
              <a:spcBef>
                <a:spcPts val="575"/>
              </a:spcBef>
              <a:buClr>
                <a:srgbClr val="336699"/>
              </a:buClr>
              <a:buSzPct val="75000"/>
              <a:buFont typeface="Wingdings"/>
              <a:buChar char=""/>
              <a:tabLst>
                <a:tab pos="756285" algn="l"/>
                <a:tab pos="756920" algn="l"/>
              </a:tabLst>
            </a:pPr>
            <a:r>
              <a:rPr sz="2400" b="1" spc="-15" dirty="0">
                <a:solidFill>
                  <a:srgbClr val="003366"/>
                </a:solidFill>
                <a:latin typeface="Arial"/>
                <a:cs typeface="Arial"/>
              </a:rPr>
              <a:t>Variations </a:t>
            </a:r>
            <a:r>
              <a:rPr sz="2400" b="1" dirty="0">
                <a:solidFill>
                  <a:srgbClr val="003366"/>
                </a:solidFill>
                <a:latin typeface="Arial"/>
                <a:cs typeface="Arial"/>
              </a:rPr>
              <a:t>of the clock </a:t>
            </a:r>
            <a:r>
              <a:rPr sz="2400" b="1" spc="-5" dirty="0">
                <a:solidFill>
                  <a:srgbClr val="003366"/>
                </a:solidFill>
                <a:latin typeface="Arial"/>
                <a:cs typeface="Arial"/>
              </a:rPr>
              <a:t>are </a:t>
            </a:r>
            <a:r>
              <a:rPr sz="2400" b="1" dirty="0">
                <a:solidFill>
                  <a:srgbClr val="003366"/>
                </a:solidFill>
                <a:latin typeface="Arial"/>
                <a:cs typeface="Arial"/>
              </a:rPr>
              <a:t>implemented in</a:t>
            </a:r>
            <a:r>
              <a:rPr sz="2400" b="1" spc="-95" dirty="0">
                <a:solidFill>
                  <a:srgbClr val="003366"/>
                </a:solidFill>
                <a:latin typeface="Arial"/>
                <a:cs typeface="Arial"/>
              </a:rPr>
              <a:t> </a:t>
            </a:r>
            <a:r>
              <a:rPr sz="2400" b="1" spc="-5" dirty="0">
                <a:solidFill>
                  <a:srgbClr val="003366"/>
                </a:solidFill>
                <a:latin typeface="Arial"/>
                <a:cs typeface="Arial"/>
              </a:rPr>
              <a:t>real  systems</a:t>
            </a:r>
            <a:endParaRPr sz="2400" dirty="0">
              <a:latin typeface="Arial"/>
              <a:cs typeface="Arial"/>
            </a:endParaRPr>
          </a:p>
          <a:p>
            <a:pPr marL="354965" marR="5080" indent="-342900">
              <a:lnSpc>
                <a:spcPct val="100000"/>
              </a:lnSpc>
              <a:spcBef>
                <a:spcPts val="580"/>
              </a:spcBef>
              <a:buClr>
                <a:srgbClr val="006666"/>
              </a:buClr>
              <a:buFont typeface="Wingdings"/>
              <a:buChar char=""/>
              <a:tabLst>
                <a:tab pos="354965" algn="l"/>
                <a:tab pos="355600" algn="l"/>
              </a:tabLst>
            </a:pPr>
            <a:r>
              <a:rPr sz="2400" b="1" dirty="0">
                <a:solidFill>
                  <a:srgbClr val="003300"/>
                </a:solidFill>
                <a:latin typeface="Arial"/>
                <a:cs typeface="Arial"/>
              </a:rPr>
              <a:t>When </a:t>
            </a:r>
            <a:r>
              <a:rPr sz="2400" b="1" spc="-5" dirty="0">
                <a:solidFill>
                  <a:srgbClr val="003300"/>
                </a:solidFill>
                <a:latin typeface="Arial"/>
                <a:cs typeface="Arial"/>
              </a:rPr>
              <a:t>candidate </a:t>
            </a:r>
            <a:r>
              <a:rPr sz="2400" b="1" dirty="0">
                <a:solidFill>
                  <a:srgbClr val="003300"/>
                </a:solidFill>
                <a:latin typeface="Arial"/>
                <a:cs typeface="Arial"/>
              </a:rPr>
              <a:t>pages for </a:t>
            </a:r>
            <a:r>
              <a:rPr sz="2400" b="1" spc="-5" dirty="0">
                <a:solidFill>
                  <a:srgbClr val="003300"/>
                </a:solidFill>
                <a:latin typeface="Arial"/>
                <a:cs typeface="Arial"/>
              </a:rPr>
              <a:t>replacement are local </a:t>
            </a:r>
            <a:r>
              <a:rPr sz="2400" b="1" dirty="0">
                <a:solidFill>
                  <a:srgbClr val="003300"/>
                </a:solidFill>
                <a:latin typeface="Arial"/>
                <a:cs typeface="Arial"/>
              </a:rPr>
              <a:t>to  the </a:t>
            </a:r>
            <a:r>
              <a:rPr sz="2400" b="1" spc="-5" dirty="0">
                <a:solidFill>
                  <a:srgbClr val="003300"/>
                </a:solidFill>
                <a:latin typeface="Arial"/>
                <a:cs typeface="Arial"/>
              </a:rPr>
              <a:t>process </a:t>
            </a:r>
            <a:r>
              <a:rPr sz="2400" b="1" dirty="0">
                <a:solidFill>
                  <a:srgbClr val="003300"/>
                </a:solidFill>
                <a:latin typeface="Arial"/>
                <a:cs typeface="Arial"/>
              </a:rPr>
              <a:t>that </a:t>
            </a:r>
            <a:r>
              <a:rPr sz="2400" b="1" spc="-5" dirty="0">
                <a:solidFill>
                  <a:srgbClr val="003300"/>
                </a:solidFill>
                <a:latin typeface="Arial"/>
                <a:cs typeface="Arial"/>
              </a:rPr>
              <a:t>invoked </a:t>
            </a:r>
            <a:r>
              <a:rPr sz="2400" b="1" dirty="0">
                <a:solidFill>
                  <a:srgbClr val="003300"/>
                </a:solidFill>
                <a:latin typeface="Arial"/>
                <a:cs typeface="Arial"/>
              </a:rPr>
              <a:t>the </a:t>
            </a:r>
            <a:r>
              <a:rPr sz="2400" b="1" spc="-5" dirty="0">
                <a:solidFill>
                  <a:srgbClr val="003300"/>
                </a:solidFill>
                <a:latin typeface="Arial"/>
                <a:cs typeface="Arial"/>
              </a:rPr>
              <a:t>page </a:t>
            </a:r>
            <a:r>
              <a:rPr sz="2400" b="1" dirty="0">
                <a:solidFill>
                  <a:srgbClr val="003300"/>
                </a:solidFill>
                <a:latin typeface="Arial"/>
                <a:cs typeface="Arial"/>
              </a:rPr>
              <a:t>fault </a:t>
            </a:r>
            <a:r>
              <a:rPr sz="2400" b="1" spc="-5" dirty="0">
                <a:solidFill>
                  <a:srgbClr val="003300"/>
                </a:solidFill>
                <a:latin typeface="Arial"/>
                <a:cs typeface="Arial"/>
              </a:rPr>
              <a:t>and </a:t>
            </a:r>
            <a:r>
              <a:rPr sz="2400" b="1" dirty="0">
                <a:solidFill>
                  <a:srgbClr val="003300"/>
                </a:solidFill>
                <a:latin typeface="Arial"/>
                <a:cs typeface="Arial"/>
              </a:rPr>
              <a:t>the  </a:t>
            </a:r>
            <a:r>
              <a:rPr sz="2400" b="1" spc="-5" dirty="0">
                <a:solidFill>
                  <a:srgbClr val="003300"/>
                </a:solidFill>
                <a:latin typeface="Arial"/>
                <a:cs typeface="Arial"/>
              </a:rPr>
              <a:t>number </a:t>
            </a:r>
            <a:r>
              <a:rPr sz="2400" b="1" dirty="0">
                <a:solidFill>
                  <a:srgbClr val="003300"/>
                </a:solidFill>
                <a:latin typeface="Arial"/>
                <a:cs typeface="Arial"/>
              </a:rPr>
              <a:t>of </a:t>
            </a:r>
            <a:r>
              <a:rPr sz="2400" b="1" spc="-5" dirty="0">
                <a:solidFill>
                  <a:srgbClr val="003300"/>
                </a:solidFill>
                <a:latin typeface="Arial"/>
                <a:cs typeface="Arial"/>
              </a:rPr>
              <a:t>frames allocated are </a:t>
            </a:r>
            <a:r>
              <a:rPr sz="2400" b="1" dirty="0">
                <a:solidFill>
                  <a:srgbClr val="003300"/>
                </a:solidFill>
                <a:latin typeface="Arial"/>
                <a:cs typeface="Arial"/>
              </a:rPr>
              <a:t>fixed, </a:t>
            </a:r>
            <a:r>
              <a:rPr sz="2400" b="1" spc="-5" dirty="0">
                <a:solidFill>
                  <a:srgbClr val="003300"/>
                </a:solidFill>
                <a:latin typeface="Arial"/>
                <a:cs typeface="Arial"/>
              </a:rPr>
              <a:t>experiments  </a:t>
            </a:r>
            <a:r>
              <a:rPr sz="2400" b="1" dirty="0">
                <a:solidFill>
                  <a:srgbClr val="003300"/>
                </a:solidFill>
                <a:latin typeface="Arial"/>
                <a:cs typeface="Arial"/>
              </a:rPr>
              <a:t>show:</a:t>
            </a:r>
            <a:endParaRPr sz="2400" dirty="0">
              <a:latin typeface="Arial"/>
              <a:cs typeface="Arial"/>
            </a:endParaRPr>
          </a:p>
          <a:p>
            <a:pPr marL="756285" marR="129539" lvl="1" indent="-287020">
              <a:lnSpc>
                <a:spcPct val="100000"/>
              </a:lnSpc>
              <a:spcBef>
                <a:spcPts val="575"/>
              </a:spcBef>
              <a:buClr>
                <a:srgbClr val="336699"/>
              </a:buClr>
              <a:buSzPct val="75000"/>
              <a:buFont typeface="Wingdings"/>
              <a:buChar char=""/>
              <a:tabLst>
                <a:tab pos="756285" algn="l"/>
                <a:tab pos="756920" algn="l"/>
              </a:tabLst>
            </a:pPr>
            <a:r>
              <a:rPr sz="2400" b="1" dirty="0">
                <a:solidFill>
                  <a:srgbClr val="003366"/>
                </a:solidFill>
                <a:latin typeface="Arial"/>
                <a:cs typeface="Arial"/>
              </a:rPr>
              <a:t>If few (6 to </a:t>
            </a:r>
            <a:r>
              <a:rPr sz="2400" b="1" spc="-5" dirty="0">
                <a:solidFill>
                  <a:srgbClr val="003366"/>
                </a:solidFill>
                <a:latin typeface="Arial"/>
                <a:cs typeface="Arial"/>
              </a:rPr>
              <a:t>8) frames are allocate</a:t>
            </a:r>
            <a:r>
              <a:rPr lang="en-CA" sz="2400" b="1" spc="-5" dirty="0">
                <a:solidFill>
                  <a:srgbClr val="003366"/>
                </a:solidFill>
                <a:latin typeface="Arial"/>
                <a:cs typeface="Arial"/>
              </a:rPr>
              <a:t>d</a:t>
            </a:r>
            <a:r>
              <a:rPr sz="2400" b="1" spc="-5" dirty="0">
                <a:solidFill>
                  <a:srgbClr val="003366"/>
                </a:solidFill>
                <a:latin typeface="Arial"/>
                <a:cs typeface="Arial"/>
              </a:rPr>
              <a:t>, the number  </a:t>
            </a:r>
            <a:r>
              <a:rPr sz="2400" b="1" dirty="0">
                <a:solidFill>
                  <a:srgbClr val="003366"/>
                </a:solidFill>
                <a:latin typeface="Arial"/>
                <a:cs typeface="Arial"/>
              </a:rPr>
              <a:t>of </a:t>
            </a:r>
            <a:r>
              <a:rPr sz="2400" b="1" spc="-5" dirty="0">
                <a:solidFill>
                  <a:srgbClr val="003366"/>
                </a:solidFill>
                <a:latin typeface="Arial"/>
                <a:cs typeface="Arial"/>
              </a:rPr>
              <a:t>page faults produced </a:t>
            </a:r>
            <a:r>
              <a:rPr sz="2400" b="1" dirty="0">
                <a:solidFill>
                  <a:srgbClr val="003366"/>
                </a:solidFill>
                <a:latin typeface="Arial"/>
                <a:cs typeface="Arial"/>
              </a:rPr>
              <a:t>by FIFO is almost  </a:t>
            </a:r>
            <a:r>
              <a:rPr sz="2400" b="1" spc="-5" dirty="0">
                <a:solidFill>
                  <a:srgbClr val="003366"/>
                </a:solidFill>
                <a:latin typeface="Arial"/>
                <a:cs typeface="Arial"/>
              </a:rPr>
              <a:t>double </a:t>
            </a:r>
            <a:r>
              <a:rPr sz="2400" b="1" dirty="0">
                <a:solidFill>
                  <a:srgbClr val="003366"/>
                </a:solidFill>
                <a:latin typeface="Arial"/>
                <a:cs typeface="Arial"/>
              </a:rPr>
              <a:t>that </a:t>
            </a:r>
            <a:r>
              <a:rPr sz="2400" b="1" spc="-5" dirty="0">
                <a:solidFill>
                  <a:srgbClr val="003366"/>
                </a:solidFill>
                <a:latin typeface="Arial"/>
                <a:cs typeface="Arial"/>
              </a:rPr>
              <a:t>produced by LRU, </a:t>
            </a:r>
            <a:r>
              <a:rPr sz="2400" b="1" dirty="0">
                <a:solidFill>
                  <a:srgbClr val="003366"/>
                </a:solidFill>
                <a:latin typeface="Arial"/>
                <a:cs typeface="Arial"/>
              </a:rPr>
              <a:t>and that  </a:t>
            </a:r>
            <a:r>
              <a:rPr sz="2400" b="1" spc="-5" dirty="0">
                <a:solidFill>
                  <a:srgbClr val="003366"/>
                </a:solidFill>
                <a:latin typeface="Arial"/>
                <a:cs typeface="Arial"/>
              </a:rPr>
              <a:t>produced by CLOCK is </a:t>
            </a:r>
            <a:r>
              <a:rPr sz="2400" b="1" dirty="0">
                <a:solidFill>
                  <a:srgbClr val="003366"/>
                </a:solidFill>
                <a:latin typeface="Arial"/>
                <a:cs typeface="Arial"/>
              </a:rPr>
              <a:t>somewhere in</a:t>
            </a:r>
            <a:r>
              <a:rPr sz="2400" b="1" spc="-50" dirty="0">
                <a:solidFill>
                  <a:srgbClr val="003366"/>
                </a:solidFill>
                <a:latin typeface="Arial"/>
                <a:cs typeface="Arial"/>
              </a:rPr>
              <a:t> </a:t>
            </a:r>
            <a:r>
              <a:rPr sz="2400" b="1" dirty="0">
                <a:solidFill>
                  <a:srgbClr val="003366"/>
                </a:solidFill>
                <a:latin typeface="Arial"/>
                <a:cs typeface="Arial"/>
              </a:rPr>
              <a:t>between.</a:t>
            </a:r>
            <a:endParaRPr sz="2400" dirty="0">
              <a:latin typeface="Arial"/>
              <a:cs typeface="Arial"/>
            </a:endParaRPr>
          </a:p>
          <a:p>
            <a:pPr marL="756285" marR="181610" lvl="1" indent="-287020">
              <a:lnSpc>
                <a:spcPct val="100000"/>
              </a:lnSpc>
              <a:spcBef>
                <a:spcPts val="580"/>
              </a:spcBef>
              <a:buClr>
                <a:srgbClr val="336699"/>
              </a:buClr>
              <a:buSzPct val="75000"/>
              <a:buFont typeface="Wingdings"/>
              <a:buChar char=""/>
              <a:tabLst>
                <a:tab pos="756285" algn="l"/>
                <a:tab pos="756920" algn="l"/>
              </a:tabLst>
            </a:pPr>
            <a:r>
              <a:rPr sz="2400" b="1" dirty="0">
                <a:solidFill>
                  <a:srgbClr val="003366"/>
                </a:solidFill>
                <a:latin typeface="Arial"/>
                <a:cs typeface="Arial"/>
              </a:rPr>
              <a:t>The </a:t>
            </a:r>
            <a:r>
              <a:rPr sz="2400" b="1" spc="-5" dirty="0">
                <a:solidFill>
                  <a:srgbClr val="003366"/>
                </a:solidFill>
                <a:latin typeface="Arial"/>
                <a:cs typeface="Arial"/>
              </a:rPr>
              <a:t>difference </a:t>
            </a:r>
            <a:r>
              <a:rPr sz="2400" b="1" dirty="0">
                <a:solidFill>
                  <a:srgbClr val="003366"/>
                </a:solidFill>
                <a:latin typeface="Arial"/>
                <a:cs typeface="Arial"/>
              </a:rPr>
              <a:t>between </a:t>
            </a:r>
            <a:r>
              <a:rPr sz="2400" b="1" spc="-5" dirty="0">
                <a:solidFill>
                  <a:srgbClr val="003366"/>
                </a:solidFill>
                <a:latin typeface="Arial"/>
                <a:cs typeface="Arial"/>
              </a:rPr>
              <a:t>LRU </a:t>
            </a:r>
            <a:r>
              <a:rPr sz="2400" b="1" dirty="0">
                <a:solidFill>
                  <a:srgbClr val="003366"/>
                </a:solidFill>
                <a:latin typeface="Arial"/>
                <a:cs typeface="Arial"/>
              </a:rPr>
              <a:t>and </a:t>
            </a:r>
            <a:r>
              <a:rPr sz="2400" b="1" spc="-5" dirty="0">
                <a:solidFill>
                  <a:srgbClr val="003366"/>
                </a:solidFill>
                <a:latin typeface="Arial"/>
                <a:cs typeface="Arial"/>
              </a:rPr>
              <a:t>CLOCK</a:t>
            </a:r>
            <a:r>
              <a:rPr sz="2400" b="1" spc="-55" dirty="0">
                <a:solidFill>
                  <a:srgbClr val="003366"/>
                </a:solidFill>
                <a:latin typeface="Arial"/>
                <a:cs typeface="Arial"/>
              </a:rPr>
              <a:t> </a:t>
            </a:r>
            <a:r>
              <a:rPr sz="2400" b="1" dirty="0">
                <a:solidFill>
                  <a:srgbClr val="003366"/>
                </a:solidFill>
                <a:latin typeface="Arial"/>
                <a:cs typeface="Arial"/>
              </a:rPr>
              <a:t>tends  to </a:t>
            </a:r>
            <a:r>
              <a:rPr sz="2400" b="1" spc="-5" dirty="0">
                <a:solidFill>
                  <a:srgbClr val="003366"/>
                </a:solidFill>
                <a:latin typeface="Arial"/>
                <a:cs typeface="Arial"/>
              </a:rPr>
              <a:t>disappear as (over 12) frames are</a:t>
            </a:r>
            <a:r>
              <a:rPr sz="2400" b="1" spc="90" dirty="0">
                <a:solidFill>
                  <a:srgbClr val="003366"/>
                </a:solidFill>
                <a:latin typeface="Arial"/>
                <a:cs typeface="Arial"/>
              </a:rPr>
              <a:t> </a:t>
            </a:r>
            <a:r>
              <a:rPr sz="2400" b="1" spc="-5" dirty="0">
                <a:solidFill>
                  <a:srgbClr val="003366"/>
                </a:solidFill>
                <a:latin typeface="Arial"/>
                <a:cs typeface="Arial"/>
              </a:rPr>
              <a:t>allocated.</a:t>
            </a:r>
            <a:endParaRPr sz="2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4999" y="469849"/>
            <a:ext cx="7844433" cy="505908"/>
          </a:xfrm>
          <a:prstGeom prst="rect">
            <a:avLst/>
          </a:prstGeom>
        </p:spPr>
        <p:txBody>
          <a:bodyPr vert="horz" wrap="square" lIns="0" tIns="13335" rIns="0" bIns="0" rtlCol="0">
            <a:spAutoFit/>
          </a:bodyPr>
          <a:lstStyle/>
          <a:p>
            <a:pPr marL="12700">
              <a:lnSpc>
                <a:spcPct val="100000"/>
              </a:lnSpc>
              <a:spcBef>
                <a:spcPts val="105"/>
              </a:spcBef>
            </a:pPr>
            <a:r>
              <a:rPr dirty="0"/>
              <a:t>Virtual</a:t>
            </a:r>
            <a:r>
              <a:rPr spc="-80" dirty="0"/>
              <a:t> </a:t>
            </a:r>
            <a:r>
              <a:rPr dirty="0"/>
              <a:t>memory</a:t>
            </a:r>
            <a:r>
              <a:rPr lang="en-CA" dirty="0"/>
              <a:t> (extension of the RAM)</a:t>
            </a:r>
            <a:endParaRPr dirty="0"/>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3085464"/>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4161790"/>
            <a:ext cx="271272" cy="28041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321434"/>
            <a:ext cx="7342505" cy="4744720"/>
          </a:xfrm>
          <a:prstGeom prst="rect">
            <a:avLst/>
          </a:prstGeom>
        </p:spPr>
        <p:txBody>
          <a:bodyPr vert="horz" wrap="square" lIns="0" tIns="12700" rIns="0" bIns="0" rtlCol="0">
            <a:spAutoFit/>
          </a:bodyPr>
          <a:lstStyle/>
          <a:p>
            <a:pPr marL="12700" marR="196215">
              <a:lnSpc>
                <a:spcPct val="100000"/>
              </a:lnSpc>
              <a:spcBef>
                <a:spcPts val="100"/>
              </a:spcBef>
            </a:pPr>
            <a:r>
              <a:rPr sz="2400" b="1" dirty="0">
                <a:solidFill>
                  <a:srgbClr val="009999"/>
                </a:solidFill>
                <a:latin typeface="Arial"/>
                <a:cs typeface="Arial"/>
              </a:rPr>
              <a:t>In order for </a:t>
            </a:r>
            <a:r>
              <a:rPr sz="2400" b="1" spc="-5" dirty="0">
                <a:solidFill>
                  <a:srgbClr val="009999"/>
                </a:solidFill>
                <a:latin typeface="Arial"/>
                <a:cs typeface="Arial"/>
              </a:rPr>
              <a:t>a </a:t>
            </a:r>
            <a:r>
              <a:rPr sz="2400" b="1" dirty="0">
                <a:solidFill>
                  <a:srgbClr val="009999"/>
                </a:solidFill>
                <a:latin typeface="Arial"/>
                <a:cs typeface="Arial"/>
              </a:rPr>
              <a:t>program to </a:t>
            </a:r>
            <a:r>
              <a:rPr sz="2400" b="1" spc="-5" dirty="0">
                <a:solidFill>
                  <a:srgbClr val="009999"/>
                </a:solidFill>
                <a:latin typeface="Arial"/>
                <a:cs typeface="Arial"/>
              </a:rPr>
              <a:t>be executed, </a:t>
            </a:r>
            <a:r>
              <a:rPr sz="2400" b="1" dirty="0">
                <a:solidFill>
                  <a:srgbClr val="009999"/>
                </a:solidFill>
                <a:latin typeface="Arial"/>
                <a:cs typeface="Arial"/>
              </a:rPr>
              <a:t>it </a:t>
            </a:r>
            <a:r>
              <a:rPr sz="2400" b="1" spc="-5" dirty="0">
                <a:solidFill>
                  <a:srgbClr val="009999"/>
                </a:solidFill>
                <a:latin typeface="Arial"/>
                <a:cs typeface="Arial"/>
              </a:rPr>
              <a:t>does</a:t>
            </a:r>
            <a:r>
              <a:rPr sz="2400" b="1" spc="-75" dirty="0">
                <a:solidFill>
                  <a:srgbClr val="009999"/>
                </a:solidFill>
                <a:latin typeface="Arial"/>
                <a:cs typeface="Arial"/>
              </a:rPr>
              <a:t> </a:t>
            </a:r>
            <a:r>
              <a:rPr sz="2400" b="1" dirty="0">
                <a:solidFill>
                  <a:srgbClr val="009999"/>
                </a:solidFill>
                <a:latin typeface="Arial"/>
                <a:cs typeface="Arial"/>
              </a:rPr>
              <a:t>not  </a:t>
            </a:r>
            <a:r>
              <a:rPr sz="2400" b="1" spc="-5" dirty="0">
                <a:solidFill>
                  <a:srgbClr val="009999"/>
                </a:solidFill>
                <a:latin typeface="Arial"/>
                <a:cs typeface="Arial"/>
              </a:rPr>
              <a:t>have </a:t>
            </a:r>
            <a:r>
              <a:rPr sz="2400" b="1" dirty="0">
                <a:solidFill>
                  <a:srgbClr val="009999"/>
                </a:solidFill>
                <a:latin typeface="Arial"/>
                <a:cs typeface="Arial"/>
              </a:rPr>
              <a:t>to </a:t>
            </a:r>
            <a:r>
              <a:rPr sz="2400" b="1" spc="-5" dirty="0">
                <a:solidFill>
                  <a:srgbClr val="009999"/>
                </a:solidFill>
                <a:latin typeface="Arial"/>
                <a:cs typeface="Arial"/>
              </a:rPr>
              <a:t>be </a:t>
            </a:r>
            <a:r>
              <a:rPr sz="2400" b="1" dirty="0">
                <a:solidFill>
                  <a:srgbClr val="009999"/>
                </a:solidFill>
                <a:latin typeface="Arial"/>
                <a:cs typeface="Arial"/>
              </a:rPr>
              <a:t>all in main</a:t>
            </a:r>
            <a:r>
              <a:rPr sz="2400" b="1" spc="-70" dirty="0">
                <a:solidFill>
                  <a:srgbClr val="009999"/>
                </a:solidFill>
                <a:latin typeface="Arial"/>
                <a:cs typeface="Arial"/>
              </a:rPr>
              <a:t> </a:t>
            </a:r>
            <a:r>
              <a:rPr sz="2400" b="1" spc="-5" dirty="0">
                <a:solidFill>
                  <a:srgbClr val="009999"/>
                </a:solidFill>
                <a:latin typeface="Arial"/>
                <a:cs typeface="Arial"/>
              </a:rPr>
              <a:t>memory!</a:t>
            </a:r>
            <a:endParaRPr sz="2400" dirty="0">
              <a:latin typeface="Arial"/>
              <a:cs typeface="Arial"/>
            </a:endParaRPr>
          </a:p>
          <a:p>
            <a:pPr marL="12700" marR="264160">
              <a:lnSpc>
                <a:spcPct val="100000"/>
              </a:lnSpc>
              <a:spcBef>
                <a:spcPts val="575"/>
              </a:spcBef>
            </a:pPr>
            <a:r>
              <a:rPr sz="2400" b="1" dirty="0">
                <a:solidFill>
                  <a:srgbClr val="009999"/>
                </a:solidFill>
                <a:latin typeface="Arial"/>
                <a:cs typeface="Arial"/>
              </a:rPr>
              <a:t>Only </a:t>
            </a:r>
            <a:r>
              <a:rPr sz="2400" b="1" dirty="0">
                <a:solidFill>
                  <a:srgbClr val="800000"/>
                </a:solidFill>
                <a:latin typeface="Arial"/>
                <a:cs typeface="Arial"/>
              </a:rPr>
              <a:t>the </a:t>
            </a:r>
            <a:r>
              <a:rPr sz="2400" b="1" spc="-5" dirty="0">
                <a:solidFill>
                  <a:srgbClr val="800000"/>
                </a:solidFill>
                <a:latin typeface="Arial"/>
                <a:cs typeface="Arial"/>
              </a:rPr>
              <a:t>parts </a:t>
            </a:r>
            <a:r>
              <a:rPr sz="2400" b="1" dirty="0">
                <a:solidFill>
                  <a:srgbClr val="800000"/>
                </a:solidFill>
                <a:latin typeface="Arial"/>
                <a:cs typeface="Arial"/>
              </a:rPr>
              <a:t>that </a:t>
            </a:r>
            <a:r>
              <a:rPr sz="2400" b="1" spc="-5" dirty="0">
                <a:solidFill>
                  <a:srgbClr val="800000"/>
                </a:solidFill>
                <a:latin typeface="Arial"/>
                <a:cs typeface="Arial"/>
              </a:rPr>
              <a:t>are </a:t>
            </a:r>
            <a:r>
              <a:rPr sz="2400" b="1" dirty="0">
                <a:solidFill>
                  <a:srgbClr val="800000"/>
                </a:solidFill>
                <a:latin typeface="Arial"/>
                <a:cs typeface="Arial"/>
              </a:rPr>
              <a:t>in </a:t>
            </a:r>
            <a:r>
              <a:rPr sz="2400" b="1" spc="-5" dirty="0">
                <a:solidFill>
                  <a:srgbClr val="800000"/>
                </a:solidFill>
                <a:latin typeface="Arial"/>
                <a:cs typeface="Arial"/>
              </a:rPr>
              <a:t>execution </a:t>
            </a:r>
            <a:r>
              <a:rPr sz="2400" b="1" spc="-5" dirty="0">
                <a:solidFill>
                  <a:srgbClr val="009999"/>
                </a:solidFill>
                <a:latin typeface="Arial"/>
                <a:cs typeface="Arial"/>
              </a:rPr>
              <a:t>need </a:t>
            </a:r>
            <a:r>
              <a:rPr sz="2400" b="1" dirty="0">
                <a:solidFill>
                  <a:srgbClr val="009999"/>
                </a:solidFill>
                <a:latin typeface="Arial"/>
                <a:cs typeface="Arial"/>
              </a:rPr>
              <a:t>to </a:t>
            </a:r>
            <a:r>
              <a:rPr sz="2400" b="1" spc="-5" dirty="0">
                <a:solidFill>
                  <a:srgbClr val="009999"/>
                </a:solidFill>
                <a:latin typeface="Arial"/>
                <a:cs typeface="Arial"/>
              </a:rPr>
              <a:t>be </a:t>
            </a:r>
            <a:r>
              <a:rPr sz="2400" b="1" dirty="0">
                <a:solidFill>
                  <a:srgbClr val="009999"/>
                </a:solidFill>
                <a:latin typeface="Arial"/>
                <a:cs typeface="Arial"/>
              </a:rPr>
              <a:t>in  main</a:t>
            </a:r>
            <a:r>
              <a:rPr sz="2400" b="1" spc="-5" dirty="0">
                <a:solidFill>
                  <a:srgbClr val="009999"/>
                </a:solidFill>
                <a:latin typeface="Arial"/>
                <a:cs typeface="Arial"/>
              </a:rPr>
              <a:t> memory</a:t>
            </a:r>
            <a:endParaRPr sz="2400" dirty="0">
              <a:latin typeface="Arial"/>
              <a:cs typeface="Arial"/>
            </a:endParaRPr>
          </a:p>
          <a:p>
            <a:pPr marL="12700" marR="5080">
              <a:lnSpc>
                <a:spcPct val="100000"/>
              </a:lnSpc>
              <a:spcBef>
                <a:spcPts val="580"/>
              </a:spcBef>
            </a:pPr>
            <a:r>
              <a:rPr sz="2400" b="1" spc="-5" dirty="0">
                <a:solidFill>
                  <a:srgbClr val="009999"/>
                </a:solidFill>
                <a:latin typeface="Arial"/>
                <a:cs typeface="Arial"/>
              </a:rPr>
              <a:t>The other parts can be on secondary </a:t>
            </a:r>
            <a:r>
              <a:rPr sz="2400" b="1" dirty="0">
                <a:solidFill>
                  <a:srgbClr val="009999"/>
                </a:solidFill>
                <a:latin typeface="Arial"/>
                <a:cs typeface="Arial"/>
              </a:rPr>
              <a:t>memory (e.g.  dis</a:t>
            </a:r>
            <a:r>
              <a:rPr lang="en-CA" sz="2400" b="1" dirty="0">
                <a:solidFill>
                  <a:srgbClr val="009999"/>
                </a:solidFill>
                <a:latin typeface="Arial"/>
                <a:cs typeface="Arial"/>
              </a:rPr>
              <a:t>k</a:t>
            </a:r>
            <a:r>
              <a:rPr sz="2400" b="1" dirty="0">
                <a:solidFill>
                  <a:srgbClr val="009999"/>
                </a:solidFill>
                <a:latin typeface="Arial"/>
                <a:cs typeface="Arial"/>
              </a:rPr>
              <a:t>), </a:t>
            </a:r>
            <a:r>
              <a:rPr sz="2400" b="1" spc="-5" dirty="0">
                <a:solidFill>
                  <a:srgbClr val="009999"/>
                </a:solidFill>
                <a:latin typeface="Arial"/>
                <a:cs typeface="Arial"/>
              </a:rPr>
              <a:t>ready </a:t>
            </a:r>
            <a:r>
              <a:rPr sz="2400" b="1" dirty="0">
                <a:solidFill>
                  <a:srgbClr val="009999"/>
                </a:solidFill>
                <a:latin typeface="Arial"/>
                <a:cs typeface="Arial"/>
              </a:rPr>
              <a:t>to </a:t>
            </a:r>
            <a:r>
              <a:rPr sz="2400" b="1" spc="-5" dirty="0">
                <a:solidFill>
                  <a:srgbClr val="009999"/>
                </a:solidFill>
                <a:latin typeface="Arial"/>
                <a:cs typeface="Arial"/>
              </a:rPr>
              <a:t>be brought </a:t>
            </a:r>
            <a:r>
              <a:rPr sz="2400" b="1" dirty="0">
                <a:solidFill>
                  <a:srgbClr val="009999"/>
                </a:solidFill>
                <a:latin typeface="Arial"/>
                <a:cs typeface="Arial"/>
              </a:rPr>
              <a:t>into main </a:t>
            </a:r>
            <a:r>
              <a:rPr sz="2400" b="1" spc="-5" dirty="0">
                <a:solidFill>
                  <a:srgbClr val="009999"/>
                </a:solidFill>
                <a:latin typeface="Arial"/>
                <a:cs typeface="Arial"/>
              </a:rPr>
              <a:t>memory </a:t>
            </a:r>
            <a:r>
              <a:rPr sz="2400" b="1" dirty="0">
                <a:solidFill>
                  <a:srgbClr val="009999"/>
                </a:solidFill>
                <a:latin typeface="Arial"/>
                <a:cs typeface="Arial"/>
              </a:rPr>
              <a:t>on  </a:t>
            </a:r>
            <a:r>
              <a:rPr sz="2400" b="1" spc="-5" dirty="0">
                <a:solidFill>
                  <a:srgbClr val="009999"/>
                </a:solidFill>
                <a:latin typeface="Arial"/>
                <a:cs typeface="Arial"/>
              </a:rPr>
              <a:t>request</a:t>
            </a:r>
            <a:endParaRPr sz="2400" dirty="0">
              <a:latin typeface="Arial"/>
              <a:cs typeface="Arial"/>
            </a:endParaRPr>
          </a:p>
          <a:p>
            <a:pPr marL="413384">
              <a:lnSpc>
                <a:spcPct val="100000"/>
              </a:lnSpc>
              <a:spcBef>
                <a:spcPts val="525"/>
              </a:spcBef>
            </a:pPr>
            <a:r>
              <a:rPr sz="2200" spc="-5" dirty="0">
                <a:solidFill>
                  <a:srgbClr val="009999"/>
                </a:solidFill>
                <a:latin typeface="Arial"/>
                <a:cs typeface="Arial"/>
              </a:rPr>
              <a:t>swapping</a:t>
            </a:r>
            <a:r>
              <a:rPr sz="2200" spc="5" dirty="0">
                <a:solidFill>
                  <a:srgbClr val="009999"/>
                </a:solidFill>
                <a:latin typeface="Arial"/>
                <a:cs typeface="Arial"/>
              </a:rPr>
              <a:t> </a:t>
            </a:r>
            <a:r>
              <a:rPr sz="2200" spc="-5" dirty="0" err="1">
                <a:solidFill>
                  <a:srgbClr val="009999"/>
                </a:solidFill>
                <a:latin typeface="Arial"/>
                <a:cs typeface="Arial"/>
              </a:rPr>
              <a:t>mechanis</a:t>
            </a:r>
            <a:r>
              <a:rPr lang="en-CA" sz="2200" spc="-5" dirty="0">
                <a:solidFill>
                  <a:srgbClr val="009999"/>
                </a:solidFill>
                <a:latin typeface="Arial"/>
                <a:cs typeface="Arial"/>
              </a:rPr>
              <a:t>m </a:t>
            </a:r>
            <a:r>
              <a:rPr lang="en-CA" sz="2200" spc="-5" dirty="0">
                <a:solidFill>
                  <a:srgbClr val="009999"/>
                </a:solidFill>
                <a:latin typeface="Arial"/>
                <a:cs typeface="Arial"/>
                <a:sym typeface="Wingdings" panose="05000000000000000000" pitchFamily="2" charset="2"/>
              </a:rPr>
              <a:t> demand paging</a:t>
            </a:r>
            <a:endParaRPr sz="2200" dirty="0">
              <a:latin typeface="Arial"/>
              <a:cs typeface="Arial"/>
            </a:endParaRPr>
          </a:p>
          <a:p>
            <a:pPr marL="12700">
              <a:lnSpc>
                <a:spcPct val="100000"/>
              </a:lnSpc>
              <a:spcBef>
                <a:spcPts val="580"/>
              </a:spcBef>
            </a:pPr>
            <a:r>
              <a:rPr sz="2400" b="1" spc="-5" dirty="0">
                <a:solidFill>
                  <a:srgbClr val="009999"/>
                </a:solidFill>
                <a:latin typeface="Arial"/>
                <a:cs typeface="Arial"/>
              </a:rPr>
              <a:t>This makes </a:t>
            </a:r>
            <a:r>
              <a:rPr sz="2400" b="1" dirty="0">
                <a:solidFill>
                  <a:srgbClr val="009999"/>
                </a:solidFill>
                <a:latin typeface="Arial"/>
                <a:cs typeface="Arial"/>
              </a:rPr>
              <a:t>it </a:t>
            </a:r>
            <a:r>
              <a:rPr sz="2400" b="1" spc="-5" dirty="0">
                <a:solidFill>
                  <a:srgbClr val="009999"/>
                </a:solidFill>
                <a:latin typeface="Arial"/>
                <a:cs typeface="Arial"/>
              </a:rPr>
              <a:t>possible </a:t>
            </a:r>
            <a:r>
              <a:rPr sz="2400" b="1" dirty="0">
                <a:solidFill>
                  <a:srgbClr val="009999"/>
                </a:solidFill>
                <a:latin typeface="Arial"/>
                <a:cs typeface="Arial"/>
              </a:rPr>
              <a:t>to run programs</a:t>
            </a:r>
            <a:r>
              <a:rPr sz="2400" b="1" spc="-50" dirty="0">
                <a:solidFill>
                  <a:srgbClr val="009999"/>
                </a:solidFill>
                <a:latin typeface="Arial"/>
                <a:cs typeface="Arial"/>
              </a:rPr>
              <a:t> </a:t>
            </a:r>
            <a:r>
              <a:rPr sz="2400" b="1" spc="-5" dirty="0">
                <a:solidFill>
                  <a:srgbClr val="009999"/>
                </a:solidFill>
                <a:latin typeface="Arial"/>
                <a:cs typeface="Arial"/>
              </a:rPr>
              <a:t>much</a:t>
            </a:r>
            <a:endParaRPr sz="2400" dirty="0">
              <a:latin typeface="Arial"/>
              <a:cs typeface="Arial"/>
            </a:endParaRPr>
          </a:p>
          <a:p>
            <a:pPr marL="12700">
              <a:lnSpc>
                <a:spcPct val="100000"/>
              </a:lnSpc>
            </a:pPr>
            <a:r>
              <a:rPr sz="2400" b="1" spc="-5" dirty="0">
                <a:solidFill>
                  <a:srgbClr val="009999"/>
                </a:solidFill>
                <a:latin typeface="Arial"/>
                <a:cs typeface="Arial"/>
              </a:rPr>
              <a:t>larger </a:t>
            </a:r>
            <a:r>
              <a:rPr sz="2400" b="1" dirty="0">
                <a:solidFill>
                  <a:srgbClr val="009999"/>
                </a:solidFill>
                <a:latin typeface="Arial"/>
                <a:cs typeface="Arial"/>
              </a:rPr>
              <a:t>than </a:t>
            </a:r>
            <a:r>
              <a:rPr sz="2400" b="1" spc="-5" dirty="0">
                <a:solidFill>
                  <a:srgbClr val="009999"/>
                </a:solidFill>
                <a:latin typeface="Arial"/>
                <a:cs typeface="Arial"/>
              </a:rPr>
              <a:t>physical</a:t>
            </a:r>
            <a:r>
              <a:rPr sz="2400" b="1" spc="15" dirty="0">
                <a:solidFill>
                  <a:srgbClr val="009999"/>
                </a:solidFill>
                <a:latin typeface="Arial"/>
                <a:cs typeface="Arial"/>
              </a:rPr>
              <a:t> </a:t>
            </a:r>
            <a:r>
              <a:rPr sz="2400" b="1" spc="-5" dirty="0">
                <a:solidFill>
                  <a:srgbClr val="009999"/>
                </a:solidFill>
                <a:latin typeface="Arial"/>
                <a:cs typeface="Arial"/>
              </a:rPr>
              <a:t>memory.</a:t>
            </a:r>
            <a:endParaRPr sz="2400" dirty="0">
              <a:latin typeface="Arial"/>
              <a:cs typeface="Arial"/>
            </a:endParaRPr>
          </a:p>
          <a:p>
            <a:pPr marL="413384" marR="819785" indent="-287020">
              <a:lnSpc>
                <a:spcPct val="100000"/>
              </a:lnSpc>
              <a:spcBef>
                <a:spcPts val="580"/>
              </a:spcBef>
              <a:buClr>
                <a:srgbClr val="336699"/>
              </a:buClr>
              <a:buSzPct val="75000"/>
              <a:buFont typeface="Wingdings"/>
              <a:buChar char=""/>
              <a:tabLst>
                <a:tab pos="413384" algn="l"/>
                <a:tab pos="414020" algn="l"/>
              </a:tabLst>
            </a:pPr>
            <a:r>
              <a:rPr sz="2400" spc="-5" dirty="0">
                <a:solidFill>
                  <a:srgbClr val="009999"/>
                </a:solidFill>
                <a:latin typeface="Arial"/>
                <a:cs typeface="Arial"/>
              </a:rPr>
              <a:t>Achieving a virtual </a:t>
            </a:r>
            <a:r>
              <a:rPr sz="2400" dirty="0">
                <a:solidFill>
                  <a:srgbClr val="009999"/>
                </a:solidFill>
                <a:latin typeface="Arial"/>
                <a:cs typeface="Arial"/>
              </a:rPr>
              <a:t>memory that </a:t>
            </a:r>
            <a:r>
              <a:rPr sz="2400" spc="-10" dirty="0">
                <a:solidFill>
                  <a:srgbClr val="009999"/>
                </a:solidFill>
                <a:latin typeface="Arial"/>
                <a:cs typeface="Arial"/>
              </a:rPr>
              <a:t>is </a:t>
            </a:r>
            <a:r>
              <a:rPr sz="2400" spc="-5" dirty="0">
                <a:solidFill>
                  <a:srgbClr val="009999"/>
                </a:solidFill>
                <a:latin typeface="Arial"/>
                <a:cs typeface="Arial"/>
              </a:rPr>
              <a:t>larger than  physical</a:t>
            </a:r>
            <a:r>
              <a:rPr sz="2400" spc="10" dirty="0">
                <a:solidFill>
                  <a:srgbClr val="009999"/>
                </a:solidFill>
                <a:latin typeface="Arial"/>
                <a:cs typeface="Arial"/>
              </a:rPr>
              <a:t> </a:t>
            </a:r>
            <a:r>
              <a:rPr sz="2400" dirty="0">
                <a:solidFill>
                  <a:srgbClr val="009999"/>
                </a:solidFill>
                <a:latin typeface="Arial"/>
                <a:cs typeface="Arial"/>
              </a:rPr>
              <a:t>memory.</a:t>
            </a:r>
            <a:endParaRPr sz="2400" dirty="0">
              <a:latin typeface="Arial"/>
              <a:cs typeface="Arial"/>
            </a:endParaRPr>
          </a:p>
        </p:txBody>
      </p:sp>
      <p:sp>
        <p:nvSpPr>
          <p:cNvPr id="9" name="object 9"/>
          <p:cNvSpPr/>
          <p:nvPr/>
        </p:nvSpPr>
        <p:spPr>
          <a:xfrm>
            <a:off x="1006754" y="4658309"/>
            <a:ext cx="198119" cy="20299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1" name="object 11"/>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a:t>
            </a:fld>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66772" y="470151"/>
            <a:ext cx="4548227" cy="505908"/>
          </a:xfrm>
          <a:prstGeom prst="rect">
            <a:avLst/>
          </a:prstGeom>
        </p:spPr>
        <p:txBody>
          <a:bodyPr vert="horz" wrap="square" lIns="0" tIns="13335" rIns="0" bIns="0" rtlCol="0">
            <a:spAutoFit/>
          </a:bodyPr>
          <a:lstStyle/>
          <a:p>
            <a:pPr marL="12700">
              <a:lnSpc>
                <a:spcPct val="100000"/>
              </a:lnSpc>
              <a:spcBef>
                <a:spcPts val="105"/>
              </a:spcBef>
            </a:pPr>
            <a:r>
              <a:rPr dirty="0"/>
              <a:t>Counting</a:t>
            </a:r>
            <a:r>
              <a:rPr spc="-85" dirty="0"/>
              <a:t> </a:t>
            </a:r>
            <a:r>
              <a:rPr dirty="0"/>
              <a:t>Algorithms</a:t>
            </a:r>
          </a:p>
        </p:txBody>
      </p:sp>
      <p:sp>
        <p:nvSpPr>
          <p:cNvPr id="4" name="object 4"/>
          <p:cNvSpPr/>
          <p:nvPr/>
        </p:nvSpPr>
        <p:spPr>
          <a:xfrm>
            <a:off x="968654" y="1454861"/>
            <a:ext cx="198119" cy="20299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8828" y="1300429"/>
            <a:ext cx="7269480" cy="4583306"/>
          </a:xfrm>
          <a:prstGeom prst="rect">
            <a:avLst/>
          </a:prstGeom>
        </p:spPr>
        <p:txBody>
          <a:bodyPr vert="horz" wrap="square" lIns="0" tIns="12700" rIns="0" bIns="0" rtlCol="0">
            <a:spAutoFit/>
          </a:bodyPr>
          <a:lstStyle/>
          <a:p>
            <a:pPr marL="12700">
              <a:lnSpc>
                <a:spcPct val="100000"/>
              </a:lnSpc>
              <a:spcBef>
                <a:spcPts val="100"/>
              </a:spcBef>
            </a:pPr>
            <a:r>
              <a:rPr lang="en-CA" sz="2400" b="1" spc="-5" dirty="0">
                <a:solidFill>
                  <a:srgbClr val="006666"/>
                </a:solidFill>
                <a:latin typeface="Arial"/>
                <a:cs typeface="Arial"/>
              </a:rPr>
              <a:t>Idea: </a:t>
            </a:r>
            <a:r>
              <a:rPr sz="2400" b="1" spc="-5" dirty="0">
                <a:solidFill>
                  <a:srgbClr val="006666"/>
                </a:solidFill>
                <a:latin typeface="Arial"/>
                <a:cs typeface="Arial"/>
              </a:rPr>
              <a:t>Keep </a:t>
            </a:r>
            <a:r>
              <a:rPr sz="2400" b="1" dirty="0">
                <a:solidFill>
                  <a:srgbClr val="006666"/>
                </a:solidFill>
                <a:latin typeface="Arial"/>
                <a:cs typeface="Arial"/>
              </a:rPr>
              <a:t>a </a:t>
            </a:r>
            <a:r>
              <a:rPr sz="2400" b="1" spc="-5" dirty="0">
                <a:solidFill>
                  <a:srgbClr val="006666"/>
                </a:solidFill>
                <a:latin typeface="Arial"/>
                <a:cs typeface="Arial"/>
              </a:rPr>
              <a:t>counter </a:t>
            </a:r>
            <a:r>
              <a:rPr sz="2400" b="1" dirty="0">
                <a:solidFill>
                  <a:srgbClr val="006666"/>
                </a:solidFill>
                <a:latin typeface="Arial"/>
                <a:cs typeface="Arial"/>
              </a:rPr>
              <a:t>of the </a:t>
            </a:r>
            <a:r>
              <a:rPr sz="2400" b="1" spc="-5" dirty="0">
                <a:solidFill>
                  <a:srgbClr val="006666"/>
                </a:solidFill>
                <a:latin typeface="Arial"/>
                <a:cs typeface="Arial"/>
              </a:rPr>
              <a:t>number </a:t>
            </a:r>
            <a:r>
              <a:rPr sz="2400" b="1" dirty="0">
                <a:solidFill>
                  <a:srgbClr val="006666"/>
                </a:solidFill>
                <a:latin typeface="Arial"/>
                <a:cs typeface="Arial"/>
              </a:rPr>
              <a:t>of </a:t>
            </a:r>
            <a:r>
              <a:rPr sz="2400" b="1" spc="-5" dirty="0">
                <a:solidFill>
                  <a:srgbClr val="006666"/>
                </a:solidFill>
                <a:latin typeface="Arial"/>
                <a:cs typeface="Arial"/>
              </a:rPr>
              <a:t>references</a:t>
            </a:r>
            <a:r>
              <a:rPr sz="2400" b="1" dirty="0">
                <a:solidFill>
                  <a:srgbClr val="006666"/>
                </a:solidFill>
                <a:latin typeface="Arial"/>
                <a:cs typeface="Arial"/>
              </a:rPr>
              <a:t> that</a:t>
            </a:r>
            <a:r>
              <a:rPr lang="en-CA" sz="2400" b="1" dirty="0">
                <a:solidFill>
                  <a:srgbClr val="006666"/>
                </a:solidFill>
                <a:latin typeface="Arial"/>
                <a:cs typeface="Arial"/>
              </a:rPr>
              <a:t> </a:t>
            </a:r>
            <a:r>
              <a:rPr sz="2400" b="1" spc="-5" dirty="0">
                <a:solidFill>
                  <a:srgbClr val="006666"/>
                </a:solidFill>
                <a:latin typeface="Arial"/>
                <a:cs typeface="Arial"/>
              </a:rPr>
              <a:t>have </a:t>
            </a:r>
            <a:r>
              <a:rPr sz="2400" b="1" dirty="0">
                <a:solidFill>
                  <a:srgbClr val="006666"/>
                </a:solidFill>
                <a:latin typeface="Arial"/>
                <a:cs typeface="Arial"/>
              </a:rPr>
              <a:t>been </a:t>
            </a:r>
            <a:r>
              <a:rPr sz="2400" b="1" spc="-5" dirty="0">
                <a:solidFill>
                  <a:srgbClr val="006666"/>
                </a:solidFill>
                <a:latin typeface="Arial"/>
                <a:cs typeface="Arial"/>
              </a:rPr>
              <a:t>made </a:t>
            </a:r>
            <a:r>
              <a:rPr sz="2400" b="1" dirty="0">
                <a:solidFill>
                  <a:srgbClr val="006666"/>
                </a:solidFill>
                <a:latin typeface="Arial"/>
                <a:cs typeface="Arial"/>
              </a:rPr>
              <a:t>to </a:t>
            </a:r>
            <a:r>
              <a:rPr sz="2400" b="1" spc="-5" dirty="0">
                <a:solidFill>
                  <a:srgbClr val="006666"/>
                </a:solidFill>
                <a:latin typeface="Arial"/>
                <a:cs typeface="Arial"/>
              </a:rPr>
              <a:t>each</a:t>
            </a:r>
            <a:r>
              <a:rPr sz="2400" b="1" spc="-10" dirty="0">
                <a:solidFill>
                  <a:srgbClr val="006666"/>
                </a:solidFill>
                <a:latin typeface="Arial"/>
                <a:cs typeface="Arial"/>
              </a:rPr>
              <a:t> </a:t>
            </a:r>
            <a:r>
              <a:rPr sz="2400" b="1" spc="-5" dirty="0">
                <a:solidFill>
                  <a:srgbClr val="006666"/>
                </a:solidFill>
                <a:latin typeface="Arial"/>
                <a:cs typeface="Arial"/>
              </a:rPr>
              <a:t>page</a:t>
            </a:r>
            <a:endParaRPr sz="2400" dirty="0">
              <a:latin typeface="Arial"/>
              <a:cs typeface="Arial"/>
            </a:endParaRPr>
          </a:p>
          <a:p>
            <a:pPr>
              <a:lnSpc>
                <a:spcPct val="100000"/>
              </a:lnSpc>
              <a:spcBef>
                <a:spcPts val="5"/>
              </a:spcBef>
            </a:pPr>
            <a:endParaRPr sz="3500" dirty="0">
              <a:latin typeface="Arial"/>
              <a:cs typeface="Arial"/>
            </a:endParaRPr>
          </a:p>
          <a:p>
            <a:pPr marL="12700">
              <a:lnSpc>
                <a:spcPct val="100000"/>
              </a:lnSpc>
              <a:tabLst>
                <a:tab pos="2231390" algn="l"/>
              </a:tabLst>
            </a:pPr>
            <a:r>
              <a:rPr sz="2400" spc="-5" dirty="0">
                <a:solidFill>
                  <a:srgbClr val="336699"/>
                </a:solidFill>
                <a:latin typeface="Arial"/>
                <a:cs typeface="Arial"/>
              </a:rPr>
              <a:t>LFU</a:t>
            </a:r>
            <a:r>
              <a:rPr sz="2400" spc="15" dirty="0">
                <a:solidFill>
                  <a:srgbClr val="336699"/>
                </a:solidFill>
                <a:latin typeface="Arial"/>
                <a:cs typeface="Arial"/>
              </a:rPr>
              <a:t> </a:t>
            </a:r>
            <a:r>
              <a:rPr sz="2400" spc="-5" dirty="0">
                <a:solidFill>
                  <a:srgbClr val="336699"/>
                </a:solidFill>
                <a:latin typeface="Arial"/>
                <a:cs typeface="Arial"/>
              </a:rPr>
              <a:t>Algorithm</a:t>
            </a:r>
            <a:r>
              <a:rPr sz="2400" b="1" spc="-5" dirty="0">
                <a:solidFill>
                  <a:srgbClr val="006666"/>
                </a:solidFill>
                <a:latin typeface="Arial"/>
                <a:cs typeface="Arial"/>
              </a:rPr>
              <a:t>:	replaces page </a:t>
            </a:r>
            <a:r>
              <a:rPr sz="2400" b="1" spc="5" dirty="0">
                <a:solidFill>
                  <a:srgbClr val="006666"/>
                </a:solidFill>
                <a:latin typeface="Arial"/>
                <a:cs typeface="Arial"/>
              </a:rPr>
              <a:t>with </a:t>
            </a:r>
            <a:r>
              <a:rPr sz="2400" b="1" dirty="0">
                <a:solidFill>
                  <a:srgbClr val="006666"/>
                </a:solidFill>
                <a:latin typeface="Arial"/>
                <a:cs typeface="Arial"/>
              </a:rPr>
              <a:t>smallest</a:t>
            </a:r>
            <a:r>
              <a:rPr sz="2400" b="1" spc="-75" dirty="0">
                <a:solidFill>
                  <a:srgbClr val="006666"/>
                </a:solidFill>
                <a:latin typeface="Arial"/>
                <a:cs typeface="Arial"/>
              </a:rPr>
              <a:t> </a:t>
            </a:r>
            <a:r>
              <a:rPr sz="2400" b="1" spc="-5" dirty="0">
                <a:solidFill>
                  <a:srgbClr val="006666"/>
                </a:solidFill>
                <a:latin typeface="Arial"/>
                <a:cs typeface="Arial"/>
              </a:rPr>
              <a:t>count</a:t>
            </a:r>
            <a:endParaRPr sz="2400" dirty="0">
              <a:latin typeface="Arial"/>
              <a:cs typeface="Arial"/>
            </a:endParaRPr>
          </a:p>
          <a:p>
            <a:pPr>
              <a:lnSpc>
                <a:spcPct val="100000"/>
              </a:lnSpc>
              <a:spcBef>
                <a:spcPts val="10"/>
              </a:spcBef>
            </a:pPr>
            <a:endParaRPr sz="3500" dirty="0">
              <a:latin typeface="Arial"/>
              <a:cs typeface="Arial"/>
            </a:endParaRPr>
          </a:p>
          <a:p>
            <a:pPr marL="12700" marR="430530" algn="just">
              <a:lnSpc>
                <a:spcPct val="100000"/>
              </a:lnSpc>
            </a:pPr>
            <a:r>
              <a:rPr sz="2400" dirty="0">
                <a:solidFill>
                  <a:srgbClr val="336699"/>
                </a:solidFill>
                <a:latin typeface="Arial"/>
                <a:cs typeface="Arial"/>
              </a:rPr>
              <a:t>MFU </a:t>
            </a:r>
            <a:r>
              <a:rPr sz="2400" spc="-5" dirty="0">
                <a:solidFill>
                  <a:srgbClr val="336699"/>
                </a:solidFill>
                <a:latin typeface="Arial"/>
                <a:cs typeface="Arial"/>
              </a:rPr>
              <a:t>Algorithm</a:t>
            </a:r>
            <a:r>
              <a:rPr sz="2400" b="1" spc="-5" dirty="0">
                <a:solidFill>
                  <a:srgbClr val="006666"/>
                </a:solidFill>
                <a:latin typeface="Arial"/>
                <a:cs typeface="Arial"/>
              </a:rPr>
              <a:t>: based </a:t>
            </a:r>
            <a:r>
              <a:rPr sz="2400" b="1" dirty="0">
                <a:solidFill>
                  <a:srgbClr val="006666"/>
                </a:solidFill>
                <a:latin typeface="Arial"/>
                <a:cs typeface="Arial"/>
              </a:rPr>
              <a:t>on the </a:t>
            </a:r>
            <a:r>
              <a:rPr sz="2400" b="1" spc="-5" dirty="0">
                <a:solidFill>
                  <a:srgbClr val="006666"/>
                </a:solidFill>
                <a:latin typeface="Arial"/>
                <a:cs typeface="Arial"/>
              </a:rPr>
              <a:t>argument </a:t>
            </a:r>
            <a:r>
              <a:rPr sz="2400" b="1" dirty="0">
                <a:solidFill>
                  <a:srgbClr val="006666"/>
                </a:solidFill>
                <a:latin typeface="Arial"/>
                <a:cs typeface="Arial"/>
              </a:rPr>
              <a:t>that the  </a:t>
            </a:r>
            <a:r>
              <a:rPr sz="2400" b="1" spc="-5" dirty="0">
                <a:solidFill>
                  <a:srgbClr val="006666"/>
                </a:solidFill>
                <a:latin typeface="Arial"/>
                <a:cs typeface="Arial"/>
              </a:rPr>
              <a:t>page </a:t>
            </a:r>
            <a:r>
              <a:rPr sz="2400" b="1" spc="5" dirty="0">
                <a:solidFill>
                  <a:srgbClr val="006666"/>
                </a:solidFill>
                <a:latin typeface="Arial"/>
                <a:cs typeface="Arial"/>
              </a:rPr>
              <a:t>with </a:t>
            </a:r>
            <a:r>
              <a:rPr sz="2400" b="1" dirty="0">
                <a:solidFill>
                  <a:srgbClr val="006666"/>
                </a:solidFill>
                <a:latin typeface="Arial"/>
                <a:cs typeface="Arial"/>
              </a:rPr>
              <a:t>the </a:t>
            </a:r>
            <a:r>
              <a:rPr sz="2400" b="1" spc="-5" dirty="0">
                <a:solidFill>
                  <a:srgbClr val="006666"/>
                </a:solidFill>
                <a:latin typeface="Arial"/>
                <a:cs typeface="Arial"/>
              </a:rPr>
              <a:t>smallest </a:t>
            </a:r>
            <a:r>
              <a:rPr sz="2400" b="1" dirty="0">
                <a:solidFill>
                  <a:srgbClr val="006666"/>
                </a:solidFill>
                <a:latin typeface="Arial"/>
                <a:cs typeface="Arial"/>
              </a:rPr>
              <a:t>count </a:t>
            </a:r>
            <a:r>
              <a:rPr sz="2400" b="1" spc="5" dirty="0">
                <a:solidFill>
                  <a:srgbClr val="006666"/>
                </a:solidFill>
                <a:latin typeface="Arial"/>
                <a:cs typeface="Arial"/>
              </a:rPr>
              <a:t>was </a:t>
            </a:r>
            <a:r>
              <a:rPr sz="2400" b="1" spc="-5" dirty="0">
                <a:solidFill>
                  <a:srgbClr val="006666"/>
                </a:solidFill>
                <a:latin typeface="Arial"/>
                <a:cs typeface="Arial"/>
              </a:rPr>
              <a:t>probably</a:t>
            </a:r>
            <a:r>
              <a:rPr sz="2400" b="1" spc="-120" dirty="0">
                <a:solidFill>
                  <a:srgbClr val="006666"/>
                </a:solidFill>
                <a:latin typeface="Arial"/>
                <a:cs typeface="Arial"/>
              </a:rPr>
              <a:t> </a:t>
            </a:r>
            <a:r>
              <a:rPr sz="2400" b="1" dirty="0">
                <a:solidFill>
                  <a:srgbClr val="006666"/>
                </a:solidFill>
                <a:latin typeface="Arial"/>
                <a:cs typeface="Arial"/>
              </a:rPr>
              <a:t>just  </a:t>
            </a:r>
            <a:r>
              <a:rPr sz="2400" b="1" spc="-5" dirty="0">
                <a:solidFill>
                  <a:srgbClr val="006666"/>
                </a:solidFill>
                <a:latin typeface="Arial"/>
                <a:cs typeface="Arial"/>
              </a:rPr>
              <a:t>brought </a:t>
            </a:r>
            <a:r>
              <a:rPr sz="2400" b="1" dirty="0">
                <a:solidFill>
                  <a:srgbClr val="006666"/>
                </a:solidFill>
                <a:latin typeface="Arial"/>
                <a:cs typeface="Arial"/>
              </a:rPr>
              <a:t>in </a:t>
            </a:r>
            <a:r>
              <a:rPr sz="2400" b="1" spc="-5" dirty="0">
                <a:solidFill>
                  <a:srgbClr val="006666"/>
                </a:solidFill>
                <a:latin typeface="Arial"/>
                <a:cs typeface="Arial"/>
              </a:rPr>
              <a:t>and has </a:t>
            </a:r>
            <a:r>
              <a:rPr sz="2400" b="1" spc="-10" dirty="0">
                <a:solidFill>
                  <a:srgbClr val="006666"/>
                </a:solidFill>
                <a:latin typeface="Arial"/>
                <a:cs typeface="Arial"/>
              </a:rPr>
              <a:t>yet </a:t>
            </a:r>
            <a:r>
              <a:rPr sz="2400" b="1" dirty="0">
                <a:solidFill>
                  <a:srgbClr val="006666"/>
                </a:solidFill>
                <a:latin typeface="Arial"/>
                <a:cs typeface="Arial"/>
              </a:rPr>
              <a:t>to be</a:t>
            </a:r>
            <a:r>
              <a:rPr sz="2400" b="1" spc="-30" dirty="0">
                <a:solidFill>
                  <a:srgbClr val="006666"/>
                </a:solidFill>
                <a:latin typeface="Arial"/>
                <a:cs typeface="Arial"/>
              </a:rPr>
              <a:t> </a:t>
            </a:r>
            <a:r>
              <a:rPr sz="2400" b="1" spc="-5" dirty="0">
                <a:solidFill>
                  <a:srgbClr val="006666"/>
                </a:solidFill>
                <a:latin typeface="Arial"/>
                <a:cs typeface="Arial"/>
              </a:rPr>
              <a:t>used</a:t>
            </a:r>
            <a:endParaRPr sz="2400" dirty="0">
              <a:latin typeface="Arial"/>
              <a:cs typeface="Arial"/>
            </a:endParaRPr>
          </a:p>
          <a:p>
            <a:pPr>
              <a:lnSpc>
                <a:spcPct val="100000"/>
              </a:lnSpc>
              <a:spcBef>
                <a:spcPts val="10"/>
              </a:spcBef>
            </a:pPr>
            <a:endParaRPr sz="3500" dirty="0">
              <a:latin typeface="Arial"/>
              <a:cs typeface="Arial"/>
            </a:endParaRPr>
          </a:p>
          <a:p>
            <a:pPr marL="12700" marR="5080">
              <a:lnSpc>
                <a:spcPct val="100000"/>
              </a:lnSpc>
            </a:pPr>
            <a:r>
              <a:rPr sz="2400" b="1" dirty="0">
                <a:solidFill>
                  <a:srgbClr val="006666"/>
                </a:solidFill>
                <a:latin typeface="Arial"/>
                <a:cs typeface="Arial"/>
              </a:rPr>
              <a:t>Implementation of </a:t>
            </a:r>
            <a:r>
              <a:rPr sz="2400" b="1" spc="-5" dirty="0">
                <a:solidFill>
                  <a:srgbClr val="006666"/>
                </a:solidFill>
                <a:latin typeface="Arial"/>
                <a:cs typeface="Arial"/>
              </a:rPr>
              <a:t>these </a:t>
            </a:r>
            <a:r>
              <a:rPr sz="2400" b="1" dirty="0">
                <a:solidFill>
                  <a:srgbClr val="006666"/>
                </a:solidFill>
                <a:latin typeface="Arial"/>
                <a:cs typeface="Arial"/>
              </a:rPr>
              <a:t>algorithms </a:t>
            </a:r>
            <a:r>
              <a:rPr sz="2400" b="1" spc="-5" dirty="0">
                <a:solidFill>
                  <a:srgbClr val="006666"/>
                </a:solidFill>
                <a:latin typeface="Arial"/>
                <a:cs typeface="Arial"/>
              </a:rPr>
              <a:t>are</a:t>
            </a:r>
            <a:r>
              <a:rPr sz="2400" b="1" spc="-85" dirty="0">
                <a:solidFill>
                  <a:srgbClr val="006666"/>
                </a:solidFill>
                <a:latin typeface="Arial"/>
                <a:cs typeface="Arial"/>
              </a:rPr>
              <a:t> </a:t>
            </a:r>
            <a:r>
              <a:rPr sz="2400" b="1" spc="-5" dirty="0">
                <a:solidFill>
                  <a:srgbClr val="006666"/>
                </a:solidFill>
                <a:latin typeface="Arial"/>
                <a:cs typeface="Arial"/>
              </a:rPr>
              <a:t>expensive  and </a:t>
            </a:r>
            <a:r>
              <a:rPr sz="2400" b="1" dirty="0">
                <a:solidFill>
                  <a:srgbClr val="006666"/>
                </a:solidFill>
                <a:latin typeface="Arial"/>
                <a:cs typeface="Arial"/>
              </a:rPr>
              <a:t>rarely</a:t>
            </a:r>
            <a:r>
              <a:rPr sz="2400" b="1" spc="-20" dirty="0">
                <a:solidFill>
                  <a:srgbClr val="006666"/>
                </a:solidFill>
                <a:latin typeface="Arial"/>
                <a:cs typeface="Arial"/>
              </a:rPr>
              <a:t> </a:t>
            </a:r>
            <a:r>
              <a:rPr sz="2400" b="1" spc="-5" dirty="0">
                <a:solidFill>
                  <a:srgbClr val="006666"/>
                </a:solidFill>
                <a:latin typeface="Arial"/>
                <a:cs typeface="Arial"/>
              </a:rPr>
              <a:t>used.</a:t>
            </a:r>
            <a:endParaRPr sz="2400" dirty="0">
              <a:latin typeface="Arial"/>
              <a:cs typeface="Arial"/>
            </a:endParaRPr>
          </a:p>
        </p:txBody>
      </p:sp>
      <p:sp>
        <p:nvSpPr>
          <p:cNvPr id="6" name="object 6"/>
          <p:cNvSpPr/>
          <p:nvPr/>
        </p:nvSpPr>
        <p:spPr>
          <a:xfrm>
            <a:off x="968654" y="2699004"/>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68654" y="3577082"/>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68654" y="5186807"/>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51</a:t>
            </a:r>
            <a:endParaRPr sz="1400">
              <a:latin typeface="Arial"/>
              <a:cs typeface="Arial"/>
            </a:endParaRPr>
          </a:p>
        </p:txBody>
      </p:sp>
      <p:sp>
        <p:nvSpPr>
          <p:cNvPr id="5" name="object 5"/>
          <p:cNvSpPr txBox="1">
            <a:spLocks noGrp="1"/>
          </p:cNvSpPr>
          <p:nvPr>
            <p:ph type="title"/>
          </p:nvPr>
        </p:nvSpPr>
        <p:spPr>
          <a:xfrm>
            <a:off x="1109878" y="469849"/>
            <a:ext cx="2928722" cy="514350"/>
          </a:xfrm>
          <a:prstGeom prst="rect">
            <a:avLst/>
          </a:prstGeom>
        </p:spPr>
        <p:txBody>
          <a:bodyPr vert="horz" wrap="square" lIns="0" tIns="13335" rIns="0" bIns="0" rtlCol="0">
            <a:spAutoFit/>
          </a:bodyPr>
          <a:lstStyle/>
          <a:p>
            <a:pPr marL="12700">
              <a:lnSpc>
                <a:spcPct val="100000"/>
              </a:lnSpc>
              <a:spcBef>
                <a:spcPts val="105"/>
              </a:spcBef>
            </a:pPr>
            <a:r>
              <a:rPr dirty="0"/>
              <a:t>Using a</a:t>
            </a:r>
            <a:r>
              <a:rPr spc="-85" dirty="0"/>
              <a:t> </a:t>
            </a:r>
            <a:r>
              <a:rPr spc="-5" dirty="0"/>
              <a:t>stack</a:t>
            </a:r>
          </a:p>
        </p:txBody>
      </p:sp>
      <p:sp>
        <p:nvSpPr>
          <p:cNvPr id="12" name="object 12"/>
          <p:cNvSpPr txBox="1"/>
          <p:nvPr/>
        </p:nvSpPr>
        <p:spPr>
          <a:xfrm>
            <a:off x="1983105" y="1371600"/>
            <a:ext cx="7160895" cy="3683635"/>
          </a:xfrm>
          <a:prstGeom prst="rect">
            <a:avLst/>
          </a:prstGeom>
        </p:spPr>
        <p:txBody>
          <a:bodyPr vert="horz" wrap="square" lIns="0" tIns="15240" rIns="0" bIns="0" rtlCol="0">
            <a:spAutoFit/>
          </a:bodyPr>
          <a:lstStyle/>
          <a:p>
            <a:pPr marL="413384" marR="5080" indent="-401320">
              <a:lnSpc>
                <a:spcPct val="119100"/>
              </a:lnSpc>
              <a:spcBef>
                <a:spcPts val="120"/>
              </a:spcBef>
            </a:pPr>
            <a:r>
              <a:rPr sz="2400" b="1" dirty="0">
                <a:solidFill>
                  <a:srgbClr val="006666"/>
                </a:solidFill>
                <a:latin typeface="Arial"/>
                <a:cs typeface="Arial"/>
              </a:rPr>
              <a:t>When </a:t>
            </a:r>
            <a:r>
              <a:rPr sz="2400" b="1" spc="-5" dirty="0">
                <a:solidFill>
                  <a:srgbClr val="006666"/>
                </a:solidFill>
                <a:latin typeface="Arial"/>
                <a:cs typeface="Arial"/>
              </a:rPr>
              <a:t>a </a:t>
            </a:r>
            <a:r>
              <a:rPr sz="2400" b="1" dirty="0">
                <a:solidFill>
                  <a:srgbClr val="006666"/>
                </a:solidFill>
                <a:latin typeface="Arial"/>
                <a:cs typeface="Arial"/>
              </a:rPr>
              <a:t>page is </a:t>
            </a:r>
            <a:r>
              <a:rPr sz="2400" b="1" spc="-5" dirty="0">
                <a:solidFill>
                  <a:srgbClr val="006666"/>
                </a:solidFill>
                <a:latin typeface="Arial"/>
                <a:cs typeface="Arial"/>
              </a:rPr>
              <a:t>used, </a:t>
            </a:r>
            <a:r>
              <a:rPr sz="2400" b="1" dirty="0">
                <a:solidFill>
                  <a:srgbClr val="006666"/>
                </a:solidFill>
                <a:latin typeface="Arial"/>
                <a:cs typeface="Arial"/>
              </a:rPr>
              <a:t>it is put on top of the</a:t>
            </a:r>
            <a:r>
              <a:rPr sz="2400" b="1" spc="-185" dirty="0">
                <a:solidFill>
                  <a:srgbClr val="006666"/>
                </a:solidFill>
                <a:latin typeface="Arial"/>
                <a:cs typeface="Arial"/>
              </a:rPr>
              <a:t> </a:t>
            </a:r>
            <a:r>
              <a:rPr sz="2400" b="1" spc="-5" dirty="0">
                <a:solidFill>
                  <a:srgbClr val="006666"/>
                </a:solidFill>
                <a:latin typeface="Arial"/>
                <a:cs typeface="Arial"/>
              </a:rPr>
              <a:t>stack.  </a:t>
            </a:r>
            <a:r>
              <a:rPr sz="2200" spc="-5" dirty="0">
                <a:solidFill>
                  <a:srgbClr val="006666"/>
                </a:solidFill>
                <a:latin typeface="Arial"/>
                <a:cs typeface="Arial"/>
              </a:rPr>
              <a:t>so the most recently </a:t>
            </a:r>
            <a:r>
              <a:rPr sz="2200" dirty="0">
                <a:solidFill>
                  <a:srgbClr val="006666"/>
                </a:solidFill>
                <a:latin typeface="Arial"/>
                <a:cs typeface="Arial"/>
              </a:rPr>
              <a:t>used </a:t>
            </a:r>
            <a:r>
              <a:rPr sz="2200" spc="-5" dirty="0">
                <a:solidFill>
                  <a:srgbClr val="006666"/>
                </a:solidFill>
                <a:latin typeface="Arial"/>
                <a:cs typeface="Arial"/>
              </a:rPr>
              <a:t>page is always at the top,  the </a:t>
            </a:r>
            <a:r>
              <a:rPr sz="2200" dirty="0">
                <a:solidFill>
                  <a:srgbClr val="006666"/>
                </a:solidFill>
                <a:latin typeface="Arial"/>
                <a:cs typeface="Arial"/>
              </a:rPr>
              <a:t>least </a:t>
            </a:r>
            <a:r>
              <a:rPr sz="2200" spc="-5" dirty="0">
                <a:solidFill>
                  <a:srgbClr val="006666"/>
                </a:solidFill>
                <a:latin typeface="Arial"/>
                <a:cs typeface="Arial"/>
              </a:rPr>
              <a:t>recently used is still at the</a:t>
            </a:r>
            <a:r>
              <a:rPr sz="2200" spc="65" dirty="0">
                <a:solidFill>
                  <a:srgbClr val="006666"/>
                </a:solidFill>
                <a:latin typeface="Arial"/>
                <a:cs typeface="Arial"/>
              </a:rPr>
              <a:t> </a:t>
            </a:r>
            <a:r>
              <a:rPr sz="2200" spc="-5" dirty="0">
                <a:solidFill>
                  <a:srgbClr val="006666"/>
                </a:solidFill>
                <a:latin typeface="Arial"/>
                <a:cs typeface="Arial"/>
              </a:rPr>
              <a:t>bottom</a:t>
            </a:r>
            <a:endParaRPr sz="2200" dirty="0">
              <a:latin typeface="Arial"/>
              <a:cs typeface="Arial"/>
            </a:endParaRPr>
          </a:p>
          <a:p>
            <a:pPr marL="12700" marR="154940">
              <a:lnSpc>
                <a:spcPct val="100000"/>
              </a:lnSpc>
              <a:spcBef>
                <a:spcPts val="580"/>
              </a:spcBef>
            </a:pPr>
            <a:r>
              <a:rPr sz="2400" b="1" dirty="0">
                <a:solidFill>
                  <a:srgbClr val="006666"/>
                </a:solidFill>
                <a:latin typeface="Arial"/>
                <a:cs typeface="Arial"/>
              </a:rPr>
              <a:t>Good implementation of the principle of</a:t>
            </a:r>
            <a:r>
              <a:rPr sz="2400" b="1" spc="-160" dirty="0">
                <a:solidFill>
                  <a:srgbClr val="006666"/>
                </a:solidFill>
                <a:latin typeface="Arial"/>
                <a:cs typeface="Arial"/>
              </a:rPr>
              <a:t> </a:t>
            </a:r>
            <a:r>
              <a:rPr sz="2400" b="1" spc="-5" dirty="0">
                <a:solidFill>
                  <a:srgbClr val="006666"/>
                </a:solidFill>
                <a:latin typeface="Arial"/>
                <a:cs typeface="Arial"/>
              </a:rPr>
              <a:t>locality,  </a:t>
            </a:r>
            <a:r>
              <a:rPr sz="2400" b="1" dirty="0">
                <a:solidFill>
                  <a:srgbClr val="006666"/>
                </a:solidFill>
                <a:latin typeface="Arial"/>
                <a:cs typeface="Arial"/>
              </a:rPr>
              <a:t>however</a:t>
            </a:r>
            <a:r>
              <a:rPr sz="2400" b="1" spc="-25" dirty="0">
                <a:solidFill>
                  <a:srgbClr val="006666"/>
                </a:solidFill>
                <a:latin typeface="Arial"/>
                <a:cs typeface="Arial"/>
              </a:rPr>
              <a:t> </a:t>
            </a:r>
            <a:r>
              <a:rPr sz="2400" b="1" dirty="0">
                <a:solidFill>
                  <a:srgbClr val="006666"/>
                </a:solidFill>
                <a:latin typeface="Arial"/>
                <a:cs typeface="Arial"/>
              </a:rPr>
              <a:t>...</a:t>
            </a:r>
            <a:endParaRPr sz="2400" dirty="0">
              <a:latin typeface="Arial"/>
              <a:cs typeface="Arial"/>
            </a:endParaRPr>
          </a:p>
          <a:p>
            <a:pPr marL="12700" marR="128905">
              <a:lnSpc>
                <a:spcPct val="100000"/>
              </a:lnSpc>
              <a:spcBef>
                <a:spcPts val="580"/>
              </a:spcBef>
            </a:pPr>
            <a:r>
              <a:rPr sz="2400" b="1" dirty="0">
                <a:solidFill>
                  <a:srgbClr val="006666"/>
                </a:solidFill>
                <a:latin typeface="Arial"/>
                <a:cs typeface="Arial"/>
              </a:rPr>
              <a:t>The </a:t>
            </a:r>
            <a:r>
              <a:rPr sz="2400" b="1" spc="-5" dirty="0">
                <a:solidFill>
                  <a:srgbClr val="006666"/>
                </a:solidFill>
                <a:latin typeface="Arial"/>
                <a:cs typeface="Arial"/>
              </a:rPr>
              <a:t>stack </a:t>
            </a:r>
            <a:r>
              <a:rPr sz="2400" b="1" dirty="0">
                <a:solidFill>
                  <a:srgbClr val="006666"/>
                </a:solidFill>
                <a:latin typeface="Arial"/>
                <a:cs typeface="Arial"/>
              </a:rPr>
              <a:t>must </a:t>
            </a:r>
            <a:r>
              <a:rPr sz="2400" b="1" spc="-5" dirty="0">
                <a:solidFill>
                  <a:srgbClr val="006666"/>
                </a:solidFill>
                <a:latin typeface="Arial"/>
                <a:cs typeface="Arial"/>
              </a:rPr>
              <a:t>be </a:t>
            </a:r>
            <a:r>
              <a:rPr sz="2400" b="1" dirty="0">
                <a:solidFill>
                  <a:srgbClr val="006666"/>
                </a:solidFill>
                <a:latin typeface="Arial"/>
                <a:cs typeface="Arial"/>
              </a:rPr>
              <a:t>implemented </a:t>
            </a:r>
            <a:r>
              <a:rPr sz="2400" b="1" spc="-5" dirty="0">
                <a:solidFill>
                  <a:srgbClr val="006666"/>
                </a:solidFill>
                <a:latin typeface="Arial"/>
                <a:cs typeface="Arial"/>
              </a:rPr>
              <a:t>by </a:t>
            </a:r>
            <a:r>
              <a:rPr sz="2400" b="1" dirty="0">
                <a:solidFill>
                  <a:srgbClr val="006666"/>
                </a:solidFill>
                <a:latin typeface="Arial"/>
                <a:cs typeface="Arial"/>
              </a:rPr>
              <a:t>hardware,</a:t>
            </a:r>
            <a:r>
              <a:rPr sz="2400" b="1" spc="-70" dirty="0">
                <a:solidFill>
                  <a:srgbClr val="006666"/>
                </a:solidFill>
                <a:latin typeface="Arial"/>
                <a:cs typeface="Arial"/>
              </a:rPr>
              <a:t> </a:t>
            </a:r>
            <a:r>
              <a:rPr sz="2400" b="1" spc="-5" dirty="0">
                <a:solidFill>
                  <a:srgbClr val="006666"/>
                </a:solidFill>
                <a:latin typeface="Arial"/>
                <a:cs typeface="Arial"/>
              </a:rPr>
              <a:t>as  </a:t>
            </a:r>
            <a:r>
              <a:rPr sz="2400" b="1" spc="10" dirty="0">
                <a:solidFill>
                  <a:srgbClr val="006666"/>
                </a:solidFill>
                <a:latin typeface="Arial"/>
                <a:cs typeface="Arial"/>
              </a:rPr>
              <a:t>we </a:t>
            </a:r>
            <a:r>
              <a:rPr sz="2400" b="1" spc="-5" dirty="0">
                <a:solidFill>
                  <a:srgbClr val="006666"/>
                </a:solidFill>
                <a:latin typeface="Arial"/>
                <a:cs typeface="Arial"/>
              </a:rPr>
              <a:t>cannot tolerate </a:t>
            </a:r>
            <a:r>
              <a:rPr sz="2400" b="1" dirty="0">
                <a:solidFill>
                  <a:srgbClr val="006666"/>
                </a:solidFill>
                <a:latin typeface="Arial"/>
                <a:cs typeface="Arial"/>
              </a:rPr>
              <a:t>the </a:t>
            </a:r>
            <a:r>
              <a:rPr sz="2400" b="1" spc="-5" dirty="0">
                <a:solidFill>
                  <a:srgbClr val="006666"/>
                </a:solidFill>
                <a:latin typeface="Arial"/>
                <a:cs typeface="Arial"/>
              </a:rPr>
              <a:t>execution </a:t>
            </a:r>
            <a:r>
              <a:rPr sz="2400" b="1" dirty="0">
                <a:solidFill>
                  <a:srgbClr val="006666"/>
                </a:solidFill>
                <a:latin typeface="Arial"/>
                <a:cs typeface="Arial"/>
              </a:rPr>
              <a:t>of </a:t>
            </a:r>
            <a:r>
              <a:rPr sz="2400" b="1" spc="-5" dirty="0">
                <a:solidFill>
                  <a:srgbClr val="006666"/>
                </a:solidFill>
                <a:latin typeface="Arial"/>
                <a:cs typeface="Arial"/>
              </a:rPr>
              <a:t>a </a:t>
            </a:r>
            <a:r>
              <a:rPr sz="2400" b="1" dirty="0">
                <a:solidFill>
                  <a:srgbClr val="006666"/>
                </a:solidFill>
                <a:latin typeface="Arial"/>
                <a:cs typeface="Arial"/>
              </a:rPr>
              <a:t>program  </a:t>
            </a:r>
            <a:r>
              <a:rPr sz="2400" b="1" spc="-5" dirty="0">
                <a:solidFill>
                  <a:srgbClr val="006666"/>
                </a:solidFill>
                <a:latin typeface="Arial"/>
                <a:cs typeface="Arial"/>
              </a:rPr>
              <a:t>every </a:t>
            </a:r>
            <a:r>
              <a:rPr sz="2400" b="1" dirty="0">
                <a:solidFill>
                  <a:srgbClr val="006666"/>
                </a:solidFill>
                <a:latin typeface="Arial"/>
                <a:cs typeface="Arial"/>
              </a:rPr>
              <a:t>time </a:t>
            </a:r>
            <a:r>
              <a:rPr sz="2400" b="1" spc="-5" dirty="0">
                <a:solidFill>
                  <a:srgbClr val="006666"/>
                </a:solidFill>
                <a:latin typeface="Arial"/>
                <a:cs typeface="Arial"/>
              </a:rPr>
              <a:t>a </a:t>
            </a:r>
            <a:r>
              <a:rPr sz="2400" b="1" dirty="0">
                <a:solidFill>
                  <a:srgbClr val="006666"/>
                </a:solidFill>
                <a:latin typeface="Arial"/>
                <a:cs typeface="Arial"/>
              </a:rPr>
              <a:t>page is</a:t>
            </a:r>
            <a:r>
              <a:rPr sz="2400" b="1" spc="-15" dirty="0">
                <a:solidFill>
                  <a:srgbClr val="006666"/>
                </a:solidFill>
                <a:latin typeface="Arial"/>
                <a:cs typeface="Arial"/>
              </a:rPr>
              <a:t> </a:t>
            </a:r>
            <a:r>
              <a:rPr sz="2400" b="1" dirty="0">
                <a:solidFill>
                  <a:srgbClr val="006666"/>
                </a:solidFill>
                <a:latin typeface="Arial"/>
                <a:cs typeface="Arial"/>
              </a:rPr>
              <a:t>used</a:t>
            </a:r>
            <a:endParaRPr sz="2400" dirty="0">
              <a:latin typeface="Arial"/>
              <a:cs typeface="Arial"/>
            </a:endParaRPr>
          </a:p>
          <a:p>
            <a:pPr marL="12700">
              <a:lnSpc>
                <a:spcPct val="100000"/>
              </a:lnSpc>
              <a:spcBef>
                <a:spcPts val="575"/>
              </a:spcBef>
            </a:pPr>
            <a:r>
              <a:rPr sz="2400" b="1" dirty="0">
                <a:solidFill>
                  <a:srgbClr val="006666"/>
                </a:solidFill>
                <a:latin typeface="Arial"/>
                <a:cs typeface="Arial"/>
              </a:rPr>
              <a:t>So </a:t>
            </a:r>
            <a:r>
              <a:rPr sz="2400" b="1" spc="-5" dirty="0">
                <a:solidFill>
                  <a:srgbClr val="006666"/>
                </a:solidFill>
                <a:latin typeface="Arial"/>
                <a:cs typeface="Arial"/>
              </a:rPr>
              <a:t>not</a:t>
            </a:r>
            <a:r>
              <a:rPr sz="2400" b="1" spc="-30" dirty="0">
                <a:solidFill>
                  <a:srgbClr val="006666"/>
                </a:solidFill>
                <a:latin typeface="Arial"/>
                <a:cs typeface="Arial"/>
              </a:rPr>
              <a:t> </a:t>
            </a:r>
            <a:r>
              <a:rPr sz="2400" b="1" spc="-5" dirty="0">
                <a:solidFill>
                  <a:srgbClr val="006666"/>
                </a:solidFill>
                <a:latin typeface="Arial"/>
                <a:cs typeface="Arial"/>
              </a:rPr>
              <a:t>practical</a:t>
            </a:r>
            <a:r>
              <a:rPr lang="en-CA" sz="2400" b="1" spc="-5" dirty="0">
                <a:solidFill>
                  <a:srgbClr val="006666"/>
                </a:solidFill>
                <a:latin typeface="Arial"/>
                <a:cs typeface="Arial"/>
              </a:rPr>
              <a:t> as it is implemented by hardware</a:t>
            </a:r>
            <a:endParaRPr sz="2400" dirty="0">
              <a:latin typeface="Arial"/>
              <a:cs typeface="Arial"/>
            </a:endParaRPr>
          </a:p>
        </p:txBody>
      </p:sp>
      <p:pic>
        <p:nvPicPr>
          <p:cNvPr id="13" name="Picture 12">
            <a:extLst>
              <a:ext uri="{FF2B5EF4-FFF2-40B4-BE49-F238E27FC236}">
                <a16:creationId xmlns:a16="http://schemas.microsoft.com/office/drawing/2014/main" id="{81506E34-7D5D-4466-F637-E2DE9629F730}"/>
              </a:ext>
            </a:extLst>
          </p:cNvPr>
          <p:cNvPicPr>
            <a:picLocks noChangeAspect="1"/>
          </p:cNvPicPr>
          <p:nvPr/>
        </p:nvPicPr>
        <p:blipFill>
          <a:blip r:embed="rId2"/>
          <a:stretch>
            <a:fillRect/>
          </a:stretch>
        </p:blipFill>
        <p:spPr>
          <a:xfrm>
            <a:off x="0" y="1524000"/>
            <a:ext cx="1939636" cy="26670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6750" y="200355"/>
            <a:ext cx="3495650" cy="574675"/>
          </a:xfrm>
          <a:prstGeom prst="rect">
            <a:avLst/>
          </a:prstGeom>
        </p:spPr>
        <p:txBody>
          <a:bodyPr vert="horz" wrap="square" lIns="0" tIns="12700" rIns="0" bIns="0" rtlCol="0">
            <a:spAutoFit/>
          </a:bodyPr>
          <a:lstStyle/>
          <a:p>
            <a:pPr marL="12700">
              <a:lnSpc>
                <a:spcPct val="100000"/>
              </a:lnSpc>
              <a:spcBef>
                <a:spcPts val="100"/>
              </a:spcBef>
            </a:pPr>
            <a:r>
              <a:rPr sz="3600" dirty="0"/>
              <a:t>Page</a:t>
            </a:r>
            <a:r>
              <a:rPr sz="3600" spc="-50" dirty="0"/>
              <a:t> </a:t>
            </a:r>
            <a:r>
              <a:rPr sz="3600" spc="-5" dirty="0"/>
              <a:t>Buffering</a:t>
            </a:r>
            <a:endParaRPr sz="3600" dirty="0"/>
          </a:p>
        </p:txBody>
      </p:sp>
      <p:sp>
        <p:nvSpPr>
          <p:cNvPr id="4" name="object 4"/>
          <p:cNvSpPr/>
          <p:nvPr/>
        </p:nvSpPr>
        <p:spPr>
          <a:xfrm>
            <a:off x="854354" y="1286891"/>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54354" y="2457576"/>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11528" y="3197936"/>
            <a:ext cx="271272" cy="28072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11528" y="3969765"/>
            <a:ext cx="271272" cy="2804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54354" y="4841747"/>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11528" y="5911291"/>
            <a:ext cx="271272" cy="28072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184554" y="1132459"/>
            <a:ext cx="7493000" cy="5073650"/>
          </a:xfrm>
          <a:prstGeom prst="rect">
            <a:avLst/>
          </a:prstGeom>
        </p:spPr>
        <p:txBody>
          <a:bodyPr vert="horz" wrap="square" lIns="0" tIns="48895" rIns="0" bIns="0" rtlCol="0">
            <a:spAutoFit/>
          </a:bodyPr>
          <a:lstStyle/>
          <a:p>
            <a:pPr marL="12700" marR="5080">
              <a:lnSpc>
                <a:spcPct val="90000"/>
              </a:lnSpc>
              <a:spcBef>
                <a:spcPts val="385"/>
              </a:spcBef>
            </a:pPr>
            <a:r>
              <a:rPr sz="2400" b="1" spc="-5" dirty="0">
                <a:solidFill>
                  <a:srgbClr val="006666"/>
                </a:solidFill>
                <a:latin typeface="Arial"/>
                <a:cs typeface="Arial"/>
              </a:rPr>
              <a:t>Pages </a:t>
            </a:r>
            <a:r>
              <a:rPr sz="2400" b="1" dirty="0">
                <a:solidFill>
                  <a:srgbClr val="006666"/>
                </a:solidFill>
                <a:latin typeface="Arial"/>
                <a:cs typeface="Arial"/>
              </a:rPr>
              <a:t>to be </a:t>
            </a:r>
            <a:r>
              <a:rPr sz="2400" b="1" spc="-5" dirty="0">
                <a:solidFill>
                  <a:srgbClr val="006666"/>
                </a:solidFill>
                <a:latin typeface="Arial"/>
                <a:cs typeface="Arial"/>
              </a:rPr>
              <a:t>replaced are </a:t>
            </a:r>
            <a:r>
              <a:rPr sz="2400" b="1" dirty="0">
                <a:solidFill>
                  <a:srgbClr val="006666"/>
                </a:solidFill>
                <a:latin typeface="Arial"/>
                <a:cs typeface="Arial"/>
              </a:rPr>
              <a:t>kept in main </a:t>
            </a:r>
            <a:r>
              <a:rPr sz="2400" b="1" spc="-5" dirty="0">
                <a:solidFill>
                  <a:srgbClr val="006666"/>
                </a:solidFill>
                <a:latin typeface="Arial"/>
                <a:cs typeface="Arial"/>
              </a:rPr>
              <a:t>memory </a:t>
            </a:r>
            <a:r>
              <a:rPr sz="2400" b="1" dirty="0">
                <a:solidFill>
                  <a:srgbClr val="006666"/>
                </a:solidFill>
                <a:latin typeface="Arial"/>
                <a:cs typeface="Arial"/>
              </a:rPr>
              <a:t>for </a:t>
            </a:r>
            <a:r>
              <a:rPr sz="2400" b="1" spc="-5" dirty="0">
                <a:solidFill>
                  <a:srgbClr val="006666"/>
                </a:solidFill>
                <a:latin typeface="Arial"/>
                <a:cs typeface="Arial"/>
              </a:rPr>
              <a:t>a  </a:t>
            </a:r>
            <a:r>
              <a:rPr sz="2400" b="1" dirty="0">
                <a:solidFill>
                  <a:srgbClr val="006666"/>
                </a:solidFill>
                <a:latin typeface="Arial"/>
                <a:cs typeface="Arial"/>
              </a:rPr>
              <a:t>while to </a:t>
            </a:r>
            <a:r>
              <a:rPr sz="2400" b="1" spc="-5" dirty="0">
                <a:solidFill>
                  <a:srgbClr val="006666"/>
                </a:solidFill>
                <a:latin typeface="Arial"/>
                <a:cs typeface="Arial"/>
              </a:rPr>
              <a:t>guard against </a:t>
            </a:r>
            <a:r>
              <a:rPr sz="2400" b="1" dirty="0">
                <a:solidFill>
                  <a:srgbClr val="006666"/>
                </a:solidFill>
                <a:latin typeface="Arial"/>
                <a:cs typeface="Arial"/>
              </a:rPr>
              <a:t>poorly performing  </a:t>
            </a:r>
            <a:r>
              <a:rPr sz="2400" b="1" spc="-5" dirty="0">
                <a:solidFill>
                  <a:srgbClr val="006666"/>
                </a:solidFill>
                <a:latin typeface="Arial"/>
                <a:cs typeface="Arial"/>
              </a:rPr>
              <a:t>replacement </a:t>
            </a:r>
            <a:r>
              <a:rPr sz="2400" b="1" dirty="0">
                <a:solidFill>
                  <a:srgbClr val="006666"/>
                </a:solidFill>
                <a:latin typeface="Arial"/>
                <a:cs typeface="Arial"/>
              </a:rPr>
              <a:t>algorithms </a:t>
            </a:r>
            <a:r>
              <a:rPr sz="2400" b="1" spc="-5" dirty="0">
                <a:solidFill>
                  <a:srgbClr val="006666"/>
                </a:solidFill>
                <a:latin typeface="Arial"/>
                <a:cs typeface="Arial"/>
              </a:rPr>
              <a:t>such as</a:t>
            </a:r>
            <a:r>
              <a:rPr sz="2400" b="1" spc="-15" dirty="0">
                <a:solidFill>
                  <a:srgbClr val="006666"/>
                </a:solidFill>
                <a:latin typeface="Arial"/>
                <a:cs typeface="Arial"/>
              </a:rPr>
              <a:t> </a:t>
            </a:r>
            <a:r>
              <a:rPr sz="2400" b="1" dirty="0">
                <a:solidFill>
                  <a:srgbClr val="006666"/>
                </a:solidFill>
                <a:latin typeface="Arial"/>
                <a:cs typeface="Arial"/>
              </a:rPr>
              <a:t>FIFO</a:t>
            </a:r>
            <a:endParaRPr sz="2400">
              <a:latin typeface="Arial"/>
              <a:cs typeface="Arial"/>
            </a:endParaRPr>
          </a:p>
          <a:p>
            <a:pPr marL="12700" marR="568325">
              <a:lnSpc>
                <a:spcPts val="2590"/>
              </a:lnSpc>
              <a:spcBef>
                <a:spcPts val="1480"/>
              </a:spcBef>
            </a:pPr>
            <a:r>
              <a:rPr sz="2400" b="1" spc="5" dirty="0">
                <a:solidFill>
                  <a:srgbClr val="006666"/>
                </a:solidFill>
                <a:latin typeface="Arial"/>
                <a:cs typeface="Arial"/>
              </a:rPr>
              <a:t>Two </a:t>
            </a:r>
            <a:r>
              <a:rPr sz="2400" b="1" dirty="0">
                <a:solidFill>
                  <a:srgbClr val="006666"/>
                </a:solidFill>
                <a:latin typeface="Arial"/>
                <a:cs typeface="Arial"/>
              </a:rPr>
              <a:t>lists of </a:t>
            </a:r>
            <a:r>
              <a:rPr sz="2400" b="1" spc="-5" dirty="0">
                <a:solidFill>
                  <a:srgbClr val="006666"/>
                </a:solidFill>
                <a:latin typeface="Arial"/>
                <a:cs typeface="Arial"/>
              </a:rPr>
              <a:t>pointers are </a:t>
            </a:r>
            <a:r>
              <a:rPr sz="2400" b="1" dirty="0">
                <a:solidFill>
                  <a:srgbClr val="006666"/>
                </a:solidFill>
                <a:latin typeface="Arial"/>
                <a:cs typeface="Arial"/>
              </a:rPr>
              <a:t>maintained: </a:t>
            </a:r>
            <a:r>
              <a:rPr sz="2400" b="1" spc="-5" dirty="0">
                <a:solidFill>
                  <a:srgbClr val="006666"/>
                </a:solidFill>
                <a:latin typeface="Arial"/>
                <a:cs typeface="Arial"/>
              </a:rPr>
              <a:t>each</a:t>
            </a:r>
            <a:r>
              <a:rPr sz="2400" b="1" spc="-100" dirty="0">
                <a:solidFill>
                  <a:srgbClr val="006666"/>
                </a:solidFill>
                <a:latin typeface="Arial"/>
                <a:cs typeface="Arial"/>
              </a:rPr>
              <a:t> </a:t>
            </a:r>
            <a:r>
              <a:rPr sz="2400" b="1" spc="-5" dirty="0">
                <a:solidFill>
                  <a:srgbClr val="006666"/>
                </a:solidFill>
                <a:latin typeface="Arial"/>
                <a:cs typeface="Arial"/>
              </a:rPr>
              <a:t>entry  </a:t>
            </a:r>
            <a:r>
              <a:rPr sz="2400" b="1" dirty="0">
                <a:solidFill>
                  <a:srgbClr val="006666"/>
                </a:solidFill>
                <a:latin typeface="Arial"/>
                <a:cs typeface="Arial"/>
              </a:rPr>
              <a:t>points to </a:t>
            </a:r>
            <a:r>
              <a:rPr sz="2400" b="1" spc="-5" dirty="0">
                <a:solidFill>
                  <a:srgbClr val="006666"/>
                </a:solidFill>
                <a:latin typeface="Arial"/>
                <a:cs typeface="Arial"/>
              </a:rPr>
              <a:t>a frame selected </a:t>
            </a:r>
            <a:r>
              <a:rPr sz="2400" b="1" dirty="0">
                <a:solidFill>
                  <a:srgbClr val="006666"/>
                </a:solidFill>
                <a:latin typeface="Arial"/>
                <a:cs typeface="Arial"/>
              </a:rPr>
              <a:t>for </a:t>
            </a:r>
            <a:r>
              <a:rPr sz="2400" b="1" spc="-5" dirty="0">
                <a:solidFill>
                  <a:srgbClr val="006666"/>
                </a:solidFill>
                <a:latin typeface="Arial"/>
                <a:cs typeface="Arial"/>
              </a:rPr>
              <a:t>replacement</a:t>
            </a:r>
            <a:endParaRPr sz="2400">
              <a:latin typeface="Arial"/>
              <a:cs typeface="Arial"/>
            </a:endParaRPr>
          </a:p>
          <a:p>
            <a:pPr marL="413384">
              <a:lnSpc>
                <a:spcPts val="2510"/>
              </a:lnSpc>
              <a:spcBef>
                <a:spcPts val="1015"/>
              </a:spcBef>
            </a:pPr>
            <a:r>
              <a:rPr sz="2200" spc="-5" dirty="0">
                <a:solidFill>
                  <a:srgbClr val="006666"/>
                </a:solidFill>
                <a:latin typeface="Arial"/>
                <a:cs typeface="Arial"/>
              </a:rPr>
              <a:t>a </a:t>
            </a:r>
            <a:r>
              <a:rPr sz="2200" spc="-5" dirty="0">
                <a:solidFill>
                  <a:srgbClr val="FF9966"/>
                </a:solidFill>
                <a:latin typeface="Arial"/>
                <a:cs typeface="Arial"/>
              </a:rPr>
              <a:t>free page </a:t>
            </a:r>
            <a:r>
              <a:rPr sz="2200" dirty="0">
                <a:solidFill>
                  <a:srgbClr val="FF9966"/>
                </a:solidFill>
                <a:latin typeface="Arial"/>
                <a:cs typeface="Arial"/>
              </a:rPr>
              <a:t>list </a:t>
            </a:r>
            <a:r>
              <a:rPr sz="2200" spc="-5" dirty="0">
                <a:solidFill>
                  <a:srgbClr val="006666"/>
                </a:solidFill>
                <a:latin typeface="Arial"/>
                <a:cs typeface="Arial"/>
              </a:rPr>
              <a:t>for frames that have not been</a:t>
            </a:r>
            <a:r>
              <a:rPr sz="2200" spc="130" dirty="0">
                <a:solidFill>
                  <a:srgbClr val="006666"/>
                </a:solidFill>
                <a:latin typeface="Arial"/>
                <a:cs typeface="Arial"/>
              </a:rPr>
              <a:t> </a:t>
            </a:r>
            <a:r>
              <a:rPr sz="2200" spc="-5" dirty="0">
                <a:solidFill>
                  <a:srgbClr val="006666"/>
                </a:solidFill>
                <a:latin typeface="Arial"/>
                <a:cs typeface="Arial"/>
              </a:rPr>
              <a:t>modified</a:t>
            </a:r>
            <a:endParaRPr sz="2200">
              <a:latin typeface="Arial"/>
              <a:cs typeface="Arial"/>
            </a:endParaRPr>
          </a:p>
          <a:p>
            <a:pPr marL="413384">
              <a:lnSpc>
                <a:spcPts val="2510"/>
              </a:lnSpc>
            </a:pPr>
            <a:r>
              <a:rPr sz="2200" spc="-5" dirty="0">
                <a:solidFill>
                  <a:srgbClr val="006666"/>
                </a:solidFill>
                <a:latin typeface="Arial"/>
                <a:cs typeface="Arial"/>
              </a:rPr>
              <a:t>since brought in (no need to swap</a:t>
            </a:r>
            <a:r>
              <a:rPr sz="2200" spc="40" dirty="0">
                <a:solidFill>
                  <a:srgbClr val="006666"/>
                </a:solidFill>
                <a:latin typeface="Arial"/>
                <a:cs typeface="Arial"/>
              </a:rPr>
              <a:t> </a:t>
            </a:r>
            <a:r>
              <a:rPr sz="2200" spc="-5" dirty="0">
                <a:solidFill>
                  <a:srgbClr val="006666"/>
                </a:solidFill>
                <a:latin typeface="Arial"/>
                <a:cs typeface="Arial"/>
              </a:rPr>
              <a:t>out)</a:t>
            </a:r>
            <a:endParaRPr sz="2200">
              <a:latin typeface="Arial"/>
              <a:cs typeface="Arial"/>
            </a:endParaRPr>
          </a:p>
          <a:p>
            <a:pPr marL="413384" marR="262890">
              <a:lnSpc>
                <a:spcPts val="2380"/>
              </a:lnSpc>
              <a:spcBef>
                <a:spcPts val="1355"/>
              </a:spcBef>
            </a:pPr>
            <a:r>
              <a:rPr sz="2200" spc="-5" dirty="0">
                <a:solidFill>
                  <a:srgbClr val="006666"/>
                </a:solidFill>
                <a:latin typeface="Arial"/>
                <a:cs typeface="Arial"/>
              </a:rPr>
              <a:t>a </a:t>
            </a:r>
            <a:r>
              <a:rPr sz="2200" spc="-5" dirty="0">
                <a:solidFill>
                  <a:srgbClr val="FF9966"/>
                </a:solidFill>
                <a:latin typeface="Arial"/>
                <a:cs typeface="Arial"/>
              </a:rPr>
              <a:t>modified page </a:t>
            </a:r>
            <a:r>
              <a:rPr sz="2200" dirty="0">
                <a:solidFill>
                  <a:srgbClr val="FF9966"/>
                </a:solidFill>
                <a:latin typeface="Arial"/>
                <a:cs typeface="Arial"/>
              </a:rPr>
              <a:t>list </a:t>
            </a:r>
            <a:r>
              <a:rPr sz="2200" spc="-5" dirty="0">
                <a:solidFill>
                  <a:srgbClr val="006666"/>
                </a:solidFill>
                <a:latin typeface="Arial"/>
                <a:cs typeface="Arial"/>
              </a:rPr>
              <a:t>for frames that have been modified  (need to write them</a:t>
            </a:r>
            <a:r>
              <a:rPr sz="2200" spc="35" dirty="0">
                <a:solidFill>
                  <a:srgbClr val="006666"/>
                </a:solidFill>
                <a:latin typeface="Arial"/>
                <a:cs typeface="Arial"/>
              </a:rPr>
              <a:t> </a:t>
            </a:r>
            <a:r>
              <a:rPr sz="2200" spc="-5" dirty="0">
                <a:solidFill>
                  <a:srgbClr val="006666"/>
                </a:solidFill>
                <a:latin typeface="Arial"/>
                <a:cs typeface="Arial"/>
              </a:rPr>
              <a:t>out)</a:t>
            </a:r>
            <a:endParaRPr sz="2200">
              <a:latin typeface="Arial"/>
              <a:cs typeface="Arial"/>
            </a:endParaRPr>
          </a:p>
          <a:p>
            <a:pPr marL="12700" marR="132080">
              <a:lnSpc>
                <a:spcPts val="2590"/>
              </a:lnSpc>
              <a:spcBef>
                <a:spcPts val="1445"/>
              </a:spcBef>
            </a:pPr>
            <a:r>
              <a:rPr sz="2400" b="1" spc="-5" dirty="0">
                <a:solidFill>
                  <a:srgbClr val="006666"/>
                </a:solidFill>
                <a:latin typeface="Arial"/>
                <a:cs typeface="Arial"/>
              </a:rPr>
              <a:t>A frame </a:t>
            </a:r>
            <a:r>
              <a:rPr sz="2400" b="1" dirty="0">
                <a:solidFill>
                  <a:srgbClr val="006666"/>
                </a:solidFill>
                <a:latin typeface="Arial"/>
                <a:cs typeface="Arial"/>
              </a:rPr>
              <a:t>to be replaced has </a:t>
            </a:r>
            <a:r>
              <a:rPr sz="2400" b="1" spc="-5" dirty="0">
                <a:solidFill>
                  <a:srgbClr val="006666"/>
                </a:solidFill>
                <a:latin typeface="Arial"/>
                <a:cs typeface="Arial"/>
              </a:rPr>
              <a:t>a </a:t>
            </a:r>
            <a:r>
              <a:rPr sz="2400" b="1" dirty="0">
                <a:solidFill>
                  <a:srgbClr val="006666"/>
                </a:solidFill>
                <a:latin typeface="Arial"/>
                <a:cs typeface="Arial"/>
              </a:rPr>
              <a:t>pointer </a:t>
            </a:r>
            <a:r>
              <a:rPr sz="2400" b="1" spc="-5" dirty="0">
                <a:solidFill>
                  <a:srgbClr val="006666"/>
                </a:solidFill>
                <a:latin typeface="Arial"/>
                <a:cs typeface="Arial"/>
              </a:rPr>
              <a:t>added </a:t>
            </a:r>
            <a:r>
              <a:rPr sz="2400" b="1" dirty="0">
                <a:solidFill>
                  <a:srgbClr val="006666"/>
                </a:solidFill>
                <a:latin typeface="Arial"/>
                <a:cs typeface="Arial"/>
              </a:rPr>
              <a:t>to the  tail of one of the lists and the </a:t>
            </a:r>
            <a:r>
              <a:rPr sz="2400" b="1" spc="-5" dirty="0">
                <a:solidFill>
                  <a:srgbClr val="006666"/>
                </a:solidFill>
                <a:latin typeface="Arial"/>
                <a:cs typeface="Arial"/>
              </a:rPr>
              <a:t>present </a:t>
            </a:r>
            <a:r>
              <a:rPr sz="2400" b="1" dirty="0">
                <a:solidFill>
                  <a:srgbClr val="006666"/>
                </a:solidFill>
                <a:latin typeface="Arial"/>
                <a:cs typeface="Arial"/>
              </a:rPr>
              <a:t>bit is</a:t>
            </a:r>
            <a:r>
              <a:rPr sz="2400" b="1" spc="-135" dirty="0">
                <a:solidFill>
                  <a:srgbClr val="006666"/>
                </a:solidFill>
                <a:latin typeface="Arial"/>
                <a:cs typeface="Arial"/>
              </a:rPr>
              <a:t> </a:t>
            </a:r>
            <a:r>
              <a:rPr sz="2400" b="1" spc="-5" dirty="0">
                <a:solidFill>
                  <a:srgbClr val="006666"/>
                </a:solidFill>
                <a:latin typeface="Arial"/>
                <a:cs typeface="Arial"/>
              </a:rPr>
              <a:t>cleared  </a:t>
            </a:r>
            <a:r>
              <a:rPr sz="2400" b="1" dirty="0">
                <a:solidFill>
                  <a:srgbClr val="006666"/>
                </a:solidFill>
                <a:latin typeface="Arial"/>
                <a:cs typeface="Arial"/>
              </a:rPr>
              <a:t>in </a:t>
            </a:r>
            <a:r>
              <a:rPr sz="2400" b="1" spc="-5" dirty="0">
                <a:solidFill>
                  <a:srgbClr val="006666"/>
                </a:solidFill>
                <a:latin typeface="Arial"/>
                <a:cs typeface="Arial"/>
              </a:rPr>
              <a:t>corresponding page </a:t>
            </a:r>
            <a:r>
              <a:rPr sz="2400" b="1" dirty="0">
                <a:solidFill>
                  <a:srgbClr val="006666"/>
                </a:solidFill>
                <a:latin typeface="Arial"/>
                <a:cs typeface="Arial"/>
              </a:rPr>
              <a:t>table</a:t>
            </a:r>
            <a:r>
              <a:rPr sz="2400" b="1" spc="-40" dirty="0">
                <a:solidFill>
                  <a:srgbClr val="006666"/>
                </a:solidFill>
                <a:latin typeface="Arial"/>
                <a:cs typeface="Arial"/>
              </a:rPr>
              <a:t> </a:t>
            </a:r>
            <a:r>
              <a:rPr sz="2400" b="1" spc="-5" dirty="0">
                <a:solidFill>
                  <a:srgbClr val="006666"/>
                </a:solidFill>
                <a:latin typeface="Arial"/>
                <a:cs typeface="Arial"/>
              </a:rPr>
              <a:t>entry</a:t>
            </a:r>
            <a:endParaRPr sz="2400">
              <a:latin typeface="Arial"/>
              <a:cs typeface="Arial"/>
            </a:endParaRPr>
          </a:p>
          <a:p>
            <a:pPr marL="413384">
              <a:lnSpc>
                <a:spcPct val="100000"/>
              </a:lnSpc>
              <a:spcBef>
                <a:spcPts val="1020"/>
              </a:spcBef>
            </a:pPr>
            <a:r>
              <a:rPr sz="2200" spc="-5" dirty="0">
                <a:solidFill>
                  <a:srgbClr val="006666"/>
                </a:solidFill>
                <a:latin typeface="Arial"/>
                <a:cs typeface="Arial"/>
              </a:rPr>
              <a:t>but the page remains in the same memory</a:t>
            </a:r>
            <a:r>
              <a:rPr sz="2200" spc="90" dirty="0">
                <a:solidFill>
                  <a:srgbClr val="006666"/>
                </a:solidFill>
                <a:latin typeface="Arial"/>
                <a:cs typeface="Arial"/>
              </a:rPr>
              <a:t> </a:t>
            </a:r>
            <a:r>
              <a:rPr sz="2200" spc="-5" dirty="0">
                <a:solidFill>
                  <a:srgbClr val="006666"/>
                </a:solidFill>
                <a:latin typeface="Arial"/>
                <a:cs typeface="Arial"/>
              </a:rPr>
              <a:t>frame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18694"/>
            <a:ext cx="3806546" cy="574675"/>
          </a:xfrm>
          <a:prstGeom prst="rect">
            <a:avLst/>
          </a:prstGeom>
        </p:spPr>
        <p:txBody>
          <a:bodyPr vert="horz" wrap="square" lIns="0" tIns="12700" rIns="0" bIns="0" rtlCol="0">
            <a:spAutoFit/>
          </a:bodyPr>
          <a:lstStyle/>
          <a:p>
            <a:pPr marL="12700">
              <a:lnSpc>
                <a:spcPct val="100000"/>
              </a:lnSpc>
              <a:spcBef>
                <a:spcPts val="100"/>
              </a:spcBef>
            </a:pPr>
            <a:r>
              <a:rPr sz="3600" dirty="0"/>
              <a:t>Page</a:t>
            </a:r>
            <a:r>
              <a:rPr sz="3600" spc="-50" dirty="0"/>
              <a:t> </a:t>
            </a:r>
            <a:r>
              <a:rPr sz="3600" spc="-5" dirty="0"/>
              <a:t>Buffering</a:t>
            </a:r>
            <a:endParaRPr sz="3600" dirty="0"/>
          </a:p>
        </p:txBody>
      </p:sp>
      <p:sp>
        <p:nvSpPr>
          <p:cNvPr id="4" name="object 4"/>
          <p:cNvSpPr/>
          <p:nvPr/>
        </p:nvSpPr>
        <p:spPr>
          <a:xfrm>
            <a:off x="1006754" y="1203325"/>
            <a:ext cx="164591" cy="1676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1836166"/>
            <a:ext cx="243840" cy="2529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811221"/>
            <a:ext cx="243840" cy="2532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921129" y="3794759"/>
            <a:ext cx="188975" cy="19659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4171137"/>
            <a:ext cx="243840" cy="25328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36928" y="1071752"/>
            <a:ext cx="7320280" cy="4617720"/>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At each page fault the </a:t>
            </a:r>
            <a:r>
              <a:rPr sz="2000" b="1" spc="5" dirty="0">
                <a:solidFill>
                  <a:srgbClr val="006666"/>
                </a:solidFill>
                <a:latin typeface="Arial"/>
                <a:cs typeface="Arial"/>
              </a:rPr>
              <a:t>two </a:t>
            </a:r>
            <a:r>
              <a:rPr sz="2000" b="1" spc="-5" dirty="0">
                <a:solidFill>
                  <a:srgbClr val="006666"/>
                </a:solidFill>
                <a:latin typeface="Arial"/>
                <a:cs typeface="Arial"/>
              </a:rPr>
              <a:t>lists </a:t>
            </a:r>
            <a:r>
              <a:rPr sz="2000" b="1" dirty="0">
                <a:solidFill>
                  <a:srgbClr val="006666"/>
                </a:solidFill>
                <a:latin typeface="Arial"/>
                <a:cs typeface="Arial"/>
              </a:rPr>
              <a:t>are first examined to see</a:t>
            </a:r>
            <a:r>
              <a:rPr sz="2000" b="1" spc="-265" dirty="0">
                <a:solidFill>
                  <a:srgbClr val="006666"/>
                </a:solidFill>
                <a:latin typeface="Arial"/>
                <a:cs typeface="Arial"/>
              </a:rPr>
              <a:t> </a:t>
            </a:r>
            <a:r>
              <a:rPr sz="2000" b="1" dirty="0">
                <a:solidFill>
                  <a:srgbClr val="006666"/>
                </a:solidFill>
                <a:latin typeface="Arial"/>
                <a:cs typeface="Arial"/>
              </a:rPr>
              <a:t>if</a:t>
            </a:r>
            <a:endParaRPr sz="2000">
              <a:latin typeface="Arial"/>
              <a:cs typeface="Arial"/>
            </a:endParaRPr>
          </a:p>
          <a:p>
            <a:pPr marL="12700">
              <a:lnSpc>
                <a:spcPts val="2280"/>
              </a:lnSpc>
            </a:pPr>
            <a:r>
              <a:rPr sz="2000" b="1" dirty="0">
                <a:solidFill>
                  <a:srgbClr val="006666"/>
                </a:solidFill>
                <a:latin typeface="Arial"/>
                <a:cs typeface="Arial"/>
              </a:rPr>
              <a:t>the needed page is still in main</a:t>
            </a:r>
            <a:r>
              <a:rPr sz="2000" b="1" spc="-145" dirty="0">
                <a:solidFill>
                  <a:srgbClr val="006666"/>
                </a:solidFill>
                <a:latin typeface="Arial"/>
                <a:cs typeface="Arial"/>
              </a:rPr>
              <a:t> </a:t>
            </a:r>
            <a:r>
              <a:rPr sz="2000" b="1" dirty="0">
                <a:solidFill>
                  <a:srgbClr val="006666"/>
                </a:solidFill>
                <a:latin typeface="Arial"/>
                <a:cs typeface="Arial"/>
              </a:rPr>
              <a:t>memory</a:t>
            </a:r>
            <a:endParaRPr sz="2000">
              <a:latin typeface="Arial"/>
              <a:cs typeface="Arial"/>
            </a:endParaRPr>
          </a:p>
          <a:p>
            <a:pPr marL="413384" marR="5080">
              <a:lnSpc>
                <a:spcPts val="2160"/>
              </a:lnSpc>
              <a:spcBef>
                <a:spcPts val="1235"/>
              </a:spcBef>
            </a:pPr>
            <a:r>
              <a:rPr sz="2000" dirty="0">
                <a:solidFill>
                  <a:srgbClr val="006666"/>
                </a:solidFill>
                <a:latin typeface="Arial"/>
                <a:cs typeface="Arial"/>
              </a:rPr>
              <a:t>If it is, we just need to set the present bit in </a:t>
            </a:r>
            <a:r>
              <a:rPr sz="2000" spc="-5" dirty="0">
                <a:solidFill>
                  <a:srgbClr val="006666"/>
                </a:solidFill>
                <a:latin typeface="Arial"/>
                <a:cs typeface="Arial"/>
              </a:rPr>
              <a:t>the</a:t>
            </a:r>
            <a:r>
              <a:rPr sz="2000" spc="-210" dirty="0">
                <a:solidFill>
                  <a:srgbClr val="006666"/>
                </a:solidFill>
                <a:latin typeface="Arial"/>
                <a:cs typeface="Arial"/>
              </a:rPr>
              <a:t> </a:t>
            </a:r>
            <a:r>
              <a:rPr sz="2000" dirty="0">
                <a:solidFill>
                  <a:srgbClr val="006666"/>
                </a:solidFill>
                <a:latin typeface="Arial"/>
                <a:cs typeface="Arial"/>
              </a:rPr>
              <a:t>corresponding  page table entry (and remove the matching entry in </a:t>
            </a:r>
            <a:r>
              <a:rPr sz="2000" spc="-5" dirty="0">
                <a:solidFill>
                  <a:srgbClr val="006666"/>
                </a:solidFill>
                <a:latin typeface="Arial"/>
                <a:cs typeface="Arial"/>
              </a:rPr>
              <a:t>the  </a:t>
            </a:r>
            <a:r>
              <a:rPr sz="2000" dirty="0">
                <a:solidFill>
                  <a:srgbClr val="006666"/>
                </a:solidFill>
                <a:latin typeface="Arial"/>
                <a:cs typeface="Arial"/>
              </a:rPr>
              <a:t>relevant page</a:t>
            </a:r>
            <a:r>
              <a:rPr sz="2000" spc="-55" dirty="0">
                <a:solidFill>
                  <a:srgbClr val="006666"/>
                </a:solidFill>
                <a:latin typeface="Arial"/>
                <a:cs typeface="Arial"/>
              </a:rPr>
              <a:t> </a:t>
            </a:r>
            <a:r>
              <a:rPr sz="2000" dirty="0">
                <a:solidFill>
                  <a:srgbClr val="006666"/>
                </a:solidFill>
                <a:latin typeface="Arial"/>
                <a:cs typeface="Arial"/>
              </a:rPr>
              <a:t>list)</a:t>
            </a:r>
            <a:endParaRPr sz="2000">
              <a:latin typeface="Arial"/>
              <a:cs typeface="Arial"/>
            </a:endParaRPr>
          </a:p>
          <a:p>
            <a:pPr marL="413384" marR="217804">
              <a:lnSpc>
                <a:spcPts val="2160"/>
              </a:lnSpc>
              <a:spcBef>
                <a:spcPts val="1195"/>
              </a:spcBef>
            </a:pPr>
            <a:r>
              <a:rPr sz="2000" dirty="0">
                <a:solidFill>
                  <a:srgbClr val="006666"/>
                </a:solidFill>
                <a:latin typeface="Arial"/>
                <a:cs typeface="Arial"/>
              </a:rPr>
              <a:t>If it is not, then the needed page is brought in, </a:t>
            </a:r>
            <a:r>
              <a:rPr sz="2000" spc="-5" dirty="0">
                <a:solidFill>
                  <a:srgbClr val="006666"/>
                </a:solidFill>
                <a:latin typeface="Arial"/>
                <a:cs typeface="Arial"/>
              </a:rPr>
              <a:t>it </a:t>
            </a:r>
            <a:r>
              <a:rPr sz="2000" dirty="0">
                <a:solidFill>
                  <a:srgbClr val="006666"/>
                </a:solidFill>
                <a:latin typeface="Arial"/>
                <a:cs typeface="Arial"/>
              </a:rPr>
              <a:t>is placed</a:t>
            </a:r>
            <a:r>
              <a:rPr sz="2000" spc="-210" dirty="0">
                <a:solidFill>
                  <a:srgbClr val="006666"/>
                </a:solidFill>
                <a:latin typeface="Arial"/>
                <a:cs typeface="Arial"/>
              </a:rPr>
              <a:t> </a:t>
            </a:r>
            <a:r>
              <a:rPr sz="2000" dirty="0">
                <a:solidFill>
                  <a:srgbClr val="006666"/>
                </a:solidFill>
                <a:latin typeface="Arial"/>
                <a:cs typeface="Arial"/>
              </a:rPr>
              <a:t>in  the frame pointed by the head of the free frame list  (overwriting the page that was</a:t>
            </a:r>
            <a:r>
              <a:rPr sz="2000" spc="-125" dirty="0">
                <a:solidFill>
                  <a:srgbClr val="006666"/>
                </a:solidFill>
                <a:latin typeface="Arial"/>
                <a:cs typeface="Arial"/>
              </a:rPr>
              <a:t> </a:t>
            </a:r>
            <a:r>
              <a:rPr sz="2000" dirty="0">
                <a:solidFill>
                  <a:srgbClr val="006666"/>
                </a:solidFill>
                <a:latin typeface="Arial"/>
                <a:cs typeface="Arial"/>
              </a:rPr>
              <a:t>there)</a:t>
            </a:r>
            <a:endParaRPr sz="2000">
              <a:latin typeface="Arial"/>
              <a:cs typeface="Arial"/>
            </a:endParaRPr>
          </a:p>
          <a:p>
            <a:pPr marL="812800">
              <a:lnSpc>
                <a:spcPct val="100000"/>
              </a:lnSpc>
              <a:spcBef>
                <a:spcPts val="844"/>
              </a:spcBef>
            </a:pPr>
            <a:r>
              <a:rPr sz="1800" spc="-5" dirty="0">
                <a:solidFill>
                  <a:srgbClr val="006666"/>
                </a:solidFill>
                <a:latin typeface="Arial"/>
                <a:cs typeface="Arial"/>
              </a:rPr>
              <a:t>the head </a:t>
            </a:r>
            <a:r>
              <a:rPr sz="1800" dirty="0">
                <a:solidFill>
                  <a:srgbClr val="006666"/>
                </a:solidFill>
                <a:latin typeface="Arial"/>
                <a:cs typeface="Arial"/>
              </a:rPr>
              <a:t>of </a:t>
            </a:r>
            <a:r>
              <a:rPr sz="1800" spc="-5" dirty="0">
                <a:solidFill>
                  <a:srgbClr val="006666"/>
                </a:solidFill>
                <a:latin typeface="Arial"/>
                <a:cs typeface="Arial"/>
              </a:rPr>
              <a:t>the </a:t>
            </a:r>
            <a:r>
              <a:rPr sz="1800" dirty="0">
                <a:solidFill>
                  <a:srgbClr val="006666"/>
                </a:solidFill>
                <a:latin typeface="Arial"/>
                <a:cs typeface="Arial"/>
              </a:rPr>
              <a:t>free frame </a:t>
            </a:r>
            <a:r>
              <a:rPr sz="1800" spc="-5" dirty="0">
                <a:solidFill>
                  <a:srgbClr val="006666"/>
                </a:solidFill>
                <a:latin typeface="Arial"/>
                <a:cs typeface="Arial"/>
              </a:rPr>
              <a:t>list is moved </a:t>
            </a:r>
            <a:r>
              <a:rPr sz="1800" dirty="0">
                <a:solidFill>
                  <a:srgbClr val="006666"/>
                </a:solidFill>
                <a:latin typeface="Arial"/>
                <a:cs typeface="Arial"/>
              </a:rPr>
              <a:t>to the </a:t>
            </a:r>
            <a:r>
              <a:rPr sz="1800" spc="-10" dirty="0">
                <a:solidFill>
                  <a:srgbClr val="006666"/>
                </a:solidFill>
                <a:latin typeface="Arial"/>
                <a:cs typeface="Arial"/>
              </a:rPr>
              <a:t>next</a:t>
            </a:r>
            <a:r>
              <a:rPr sz="1800" dirty="0">
                <a:solidFill>
                  <a:srgbClr val="006666"/>
                </a:solidFill>
                <a:latin typeface="Arial"/>
                <a:cs typeface="Arial"/>
              </a:rPr>
              <a:t> </a:t>
            </a:r>
            <a:r>
              <a:rPr sz="1800" spc="-5" dirty="0">
                <a:solidFill>
                  <a:srgbClr val="006666"/>
                </a:solidFill>
                <a:latin typeface="Arial"/>
                <a:cs typeface="Arial"/>
              </a:rPr>
              <a:t>entry</a:t>
            </a:r>
            <a:endParaRPr sz="1800">
              <a:latin typeface="Arial"/>
              <a:cs typeface="Arial"/>
            </a:endParaRPr>
          </a:p>
          <a:p>
            <a:pPr marL="413384" marR="16510">
              <a:lnSpc>
                <a:spcPts val="2160"/>
              </a:lnSpc>
              <a:spcBef>
                <a:spcPts val="1225"/>
              </a:spcBef>
            </a:pPr>
            <a:r>
              <a:rPr sz="2000" dirty="0">
                <a:solidFill>
                  <a:srgbClr val="006666"/>
                </a:solidFill>
                <a:latin typeface="Arial"/>
                <a:cs typeface="Arial"/>
              </a:rPr>
              <a:t>(the frame number in the page table entry could be used to  scan the two lists, or each list </a:t>
            </a:r>
            <a:r>
              <a:rPr sz="2000" spc="-5" dirty="0">
                <a:solidFill>
                  <a:srgbClr val="006666"/>
                </a:solidFill>
                <a:latin typeface="Arial"/>
                <a:cs typeface="Arial"/>
              </a:rPr>
              <a:t>entry </a:t>
            </a:r>
            <a:r>
              <a:rPr sz="2000" dirty="0">
                <a:solidFill>
                  <a:srgbClr val="006666"/>
                </a:solidFill>
                <a:latin typeface="Arial"/>
                <a:cs typeface="Arial"/>
              </a:rPr>
              <a:t>could contain the</a:t>
            </a:r>
            <a:r>
              <a:rPr sz="2000" spc="-170" dirty="0">
                <a:solidFill>
                  <a:srgbClr val="006666"/>
                </a:solidFill>
                <a:latin typeface="Arial"/>
                <a:cs typeface="Arial"/>
              </a:rPr>
              <a:t> </a:t>
            </a:r>
            <a:r>
              <a:rPr sz="2000" dirty="0">
                <a:solidFill>
                  <a:srgbClr val="006666"/>
                </a:solidFill>
                <a:latin typeface="Arial"/>
                <a:cs typeface="Arial"/>
              </a:rPr>
              <a:t>process  id and page number of the occupied</a:t>
            </a:r>
            <a:r>
              <a:rPr sz="2000" spc="-135" dirty="0">
                <a:solidFill>
                  <a:srgbClr val="006666"/>
                </a:solidFill>
                <a:latin typeface="Arial"/>
                <a:cs typeface="Arial"/>
              </a:rPr>
              <a:t> </a:t>
            </a:r>
            <a:r>
              <a:rPr sz="2000" dirty="0">
                <a:solidFill>
                  <a:srgbClr val="006666"/>
                </a:solidFill>
                <a:latin typeface="Arial"/>
                <a:cs typeface="Arial"/>
              </a:rPr>
              <a:t>frame)</a:t>
            </a:r>
            <a:endParaRPr sz="2000">
              <a:latin typeface="Arial"/>
              <a:cs typeface="Arial"/>
            </a:endParaRPr>
          </a:p>
          <a:p>
            <a:pPr marL="12700" marR="170180">
              <a:lnSpc>
                <a:spcPts val="2160"/>
              </a:lnSpc>
              <a:spcBef>
                <a:spcPts val="1200"/>
              </a:spcBef>
            </a:pPr>
            <a:r>
              <a:rPr sz="2000" b="1" dirty="0">
                <a:solidFill>
                  <a:srgbClr val="006666"/>
                </a:solidFill>
                <a:latin typeface="Arial"/>
                <a:cs typeface="Arial"/>
              </a:rPr>
              <a:t>The </a:t>
            </a:r>
            <a:r>
              <a:rPr sz="2000" b="1" spc="-5" dirty="0">
                <a:solidFill>
                  <a:srgbClr val="006666"/>
                </a:solidFill>
                <a:latin typeface="Arial"/>
                <a:cs typeface="Arial"/>
              </a:rPr>
              <a:t>modified list </a:t>
            </a:r>
            <a:r>
              <a:rPr sz="2000" b="1" dirty="0">
                <a:solidFill>
                  <a:srgbClr val="006666"/>
                </a:solidFill>
                <a:latin typeface="Arial"/>
                <a:cs typeface="Arial"/>
              </a:rPr>
              <a:t>also </a:t>
            </a:r>
            <a:r>
              <a:rPr sz="2000" b="1" spc="-5" dirty="0">
                <a:solidFill>
                  <a:srgbClr val="006666"/>
                </a:solidFill>
                <a:latin typeface="Arial"/>
                <a:cs typeface="Arial"/>
              </a:rPr>
              <a:t>serves </a:t>
            </a:r>
            <a:r>
              <a:rPr sz="2000" b="1" dirty="0">
                <a:solidFill>
                  <a:srgbClr val="006666"/>
                </a:solidFill>
                <a:latin typeface="Arial"/>
                <a:cs typeface="Arial"/>
              </a:rPr>
              <a:t>to write out </a:t>
            </a:r>
            <a:r>
              <a:rPr sz="2000" b="1" spc="-5" dirty="0">
                <a:solidFill>
                  <a:srgbClr val="006666"/>
                </a:solidFill>
                <a:latin typeface="Arial"/>
                <a:cs typeface="Arial"/>
              </a:rPr>
              <a:t>modified </a:t>
            </a:r>
            <a:r>
              <a:rPr sz="2000" b="1" dirty="0">
                <a:solidFill>
                  <a:srgbClr val="006666"/>
                </a:solidFill>
                <a:latin typeface="Arial"/>
                <a:cs typeface="Arial"/>
              </a:rPr>
              <a:t>pages</a:t>
            </a:r>
            <a:r>
              <a:rPr sz="2000" b="1" spc="-95" dirty="0">
                <a:solidFill>
                  <a:srgbClr val="006666"/>
                </a:solidFill>
                <a:latin typeface="Arial"/>
                <a:cs typeface="Arial"/>
              </a:rPr>
              <a:t> </a:t>
            </a:r>
            <a:r>
              <a:rPr sz="2000" b="1" dirty="0">
                <a:solidFill>
                  <a:srgbClr val="006666"/>
                </a:solidFill>
                <a:latin typeface="Arial"/>
                <a:cs typeface="Arial"/>
              </a:rPr>
              <a:t>in  batch (rather than</a:t>
            </a:r>
            <a:r>
              <a:rPr sz="2000" b="1" spc="-90" dirty="0">
                <a:solidFill>
                  <a:srgbClr val="006666"/>
                </a:solidFill>
                <a:latin typeface="Arial"/>
                <a:cs typeface="Arial"/>
              </a:rPr>
              <a:t> </a:t>
            </a:r>
            <a:r>
              <a:rPr sz="2000" b="1" spc="-10" dirty="0">
                <a:solidFill>
                  <a:srgbClr val="006666"/>
                </a:solidFill>
                <a:latin typeface="Arial"/>
                <a:cs typeface="Arial"/>
              </a:rPr>
              <a:t>individually)</a:t>
            </a:r>
            <a:endParaRPr sz="2000">
              <a:latin typeface="Arial"/>
              <a:cs typeface="Arial"/>
            </a:endParaRPr>
          </a:p>
        </p:txBody>
      </p:sp>
      <p:sp>
        <p:nvSpPr>
          <p:cNvPr id="10" name="object 10"/>
          <p:cNvSpPr/>
          <p:nvPr/>
        </p:nvSpPr>
        <p:spPr>
          <a:xfrm>
            <a:off x="1006754" y="5215382"/>
            <a:ext cx="164591" cy="16764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8824" y="327482"/>
            <a:ext cx="4265575" cy="635000"/>
          </a:xfrm>
          <a:prstGeom prst="rect">
            <a:avLst/>
          </a:prstGeom>
        </p:spPr>
        <p:txBody>
          <a:bodyPr vert="horz" wrap="square" lIns="0" tIns="12065" rIns="0" bIns="0" rtlCol="0">
            <a:spAutoFit/>
          </a:bodyPr>
          <a:lstStyle/>
          <a:p>
            <a:pPr marL="12700">
              <a:lnSpc>
                <a:spcPct val="100000"/>
              </a:lnSpc>
              <a:spcBef>
                <a:spcPts val="95"/>
              </a:spcBef>
            </a:pPr>
            <a:r>
              <a:rPr sz="4000" b="0" spc="-5" dirty="0">
                <a:solidFill>
                  <a:srgbClr val="003366"/>
                </a:solidFill>
                <a:latin typeface="Liberation Sans Narrow"/>
                <a:cs typeface="Liberation Sans Narrow"/>
              </a:rPr>
              <a:t>Frame</a:t>
            </a:r>
            <a:r>
              <a:rPr sz="4000" b="0" spc="-204" dirty="0">
                <a:solidFill>
                  <a:srgbClr val="003366"/>
                </a:solidFill>
                <a:latin typeface="Liberation Sans Narrow"/>
                <a:cs typeface="Liberation Sans Narrow"/>
              </a:rPr>
              <a:t> </a:t>
            </a:r>
            <a:r>
              <a:rPr sz="4000" b="0" spc="-5" dirty="0">
                <a:solidFill>
                  <a:srgbClr val="003366"/>
                </a:solidFill>
                <a:latin typeface="Liberation Sans Narrow"/>
                <a:cs typeface="Liberation Sans Narrow"/>
              </a:rPr>
              <a:t>Allocation</a:t>
            </a:r>
            <a:endParaRPr sz="4000" dirty="0">
              <a:latin typeface="Liberation Sans Narrow"/>
              <a:cs typeface="Liberation Sans Narro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
        <p:nvSpPr>
          <p:cNvPr id="4" name="object 4"/>
          <p:cNvSpPr txBox="1">
            <a:spLocks noGrp="1"/>
          </p:cNvSpPr>
          <p:nvPr>
            <p:ph type="body" idx="1"/>
          </p:nvPr>
        </p:nvSpPr>
        <p:spPr>
          <a:xfrm>
            <a:off x="540740" y="1321434"/>
            <a:ext cx="8062518" cy="4707058"/>
          </a:xfrm>
          <a:prstGeom prst="rect">
            <a:avLst/>
          </a:prstGeom>
        </p:spPr>
        <p:txBody>
          <a:bodyPr vert="horz" wrap="square" lIns="0" tIns="13335" rIns="0" bIns="0" rtlCol="0">
            <a:spAutoFit/>
          </a:bodyPr>
          <a:lstStyle/>
          <a:p>
            <a:pPr marL="807720" indent="-342900">
              <a:lnSpc>
                <a:spcPct val="100000"/>
              </a:lnSpc>
              <a:spcBef>
                <a:spcPts val="105"/>
              </a:spcBef>
              <a:buClr>
                <a:srgbClr val="006666"/>
              </a:buClr>
              <a:buFont typeface="Wingdings"/>
              <a:buChar char=""/>
              <a:tabLst>
                <a:tab pos="808355" algn="l"/>
                <a:tab pos="808990" algn="l"/>
              </a:tabLst>
            </a:pPr>
            <a:r>
              <a:rPr sz="2000" spc="-70" dirty="0">
                <a:solidFill>
                  <a:srgbClr val="003300"/>
                </a:solidFill>
              </a:rPr>
              <a:t>To </a:t>
            </a:r>
            <a:r>
              <a:rPr sz="2000" dirty="0">
                <a:solidFill>
                  <a:srgbClr val="003300"/>
                </a:solidFill>
              </a:rPr>
              <a:t>execute, a process needs a </a:t>
            </a:r>
            <a:r>
              <a:rPr sz="2000" spc="-5" dirty="0">
                <a:solidFill>
                  <a:srgbClr val="003300"/>
                </a:solidFill>
              </a:rPr>
              <a:t>minimal </a:t>
            </a:r>
            <a:r>
              <a:rPr sz="2000" dirty="0">
                <a:solidFill>
                  <a:srgbClr val="003300"/>
                </a:solidFill>
              </a:rPr>
              <a:t>number of</a:t>
            </a:r>
            <a:r>
              <a:rPr sz="2000" spc="-70" dirty="0">
                <a:solidFill>
                  <a:srgbClr val="003300"/>
                </a:solidFill>
              </a:rPr>
              <a:t> </a:t>
            </a:r>
            <a:r>
              <a:rPr sz="2000" dirty="0">
                <a:solidFill>
                  <a:srgbClr val="003300"/>
                </a:solidFill>
              </a:rPr>
              <a:t>memory</a:t>
            </a:r>
            <a:endParaRPr sz="2000" dirty="0"/>
          </a:p>
          <a:p>
            <a:pPr marL="807720">
              <a:lnSpc>
                <a:spcPct val="100000"/>
              </a:lnSpc>
            </a:pPr>
            <a:r>
              <a:rPr sz="2000" dirty="0">
                <a:solidFill>
                  <a:srgbClr val="003300"/>
                </a:solidFill>
              </a:rPr>
              <a:t>frames.</a:t>
            </a:r>
            <a:endParaRPr sz="2000" dirty="0"/>
          </a:p>
          <a:p>
            <a:pPr marL="1209040" marR="22860" lvl="1" indent="-287020">
              <a:lnSpc>
                <a:spcPct val="100000"/>
              </a:lnSpc>
              <a:spcBef>
                <a:spcPts val="480"/>
              </a:spcBef>
              <a:buClr>
                <a:srgbClr val="336699"/>
              </a:buClr>
              <a:buSzPct val="75000"/>
              <a:buFont typeface="Wingdings"/>
              <a:buChar char=""/>
              <a:tabLst>
                <a:tab pos="1209675" algn="l"/>
                <a:tab pos="1210310" algn="l"/>
              </a:tabLst>
            </a:pPr>
            <a:r>
              <a:rPr sz="2000" b="1" dirty="0">
                <a:solidFill>
                  <a:srgbClr val="003366"/>
                </a:solidFill>
                <a:latin typeface="Arial"/>
                <a:cs typeface="Arial"/>
              </a:rPr>
              <a:t>For example, a few instructions may require a number</a:t>
            </a:r>
            <a:r>
              <a:rPr sz="2000" b="1" spc="-200" dirty="0">
                <a:solidFill>
                  <a:srgbClr val="003366"/>
                </a:solidFill>
                <a:latin typeface="Arial"/>
                <a:cs typeface="Arial"/>
              </a:rPr>
              <a:t> </a:t>
            </a:r>
            <a:r>
              <a:rPr sz="2000" b="1" dirty="0">
                <a:solidFill>
                  <a:srgbClr val="003366"/>
                </a:solidFill>
                <a:latin typeface="Arial"/>
                <a:cs typeface="Arial"/>
              </a:rPr>
              <a:t>of  pages for execution (code, data,</a:t>
            </a:r>
            <a:r>
              <a:rPr sz="2000" b="1" spc="-125" dirty="0">
                <a:solidFill>
                  <a:srgbClr val="003366"/>
                </a:solidFill>
                <a:latin typeface="Arial"/>
                <a:cs typeface="Arial"/>
              </a:rPr>
              <a:t> </a:t>
            </a:r>
            <a:r>
              <a:rPr sz="2000" b="1" dirty="0">
                <a:solidFill>
                  <a:srgbClr val="003366"/>
                </a:solidFill>
                <a:latin typeface="Arial"/>
                <a:cs typeface="Arial"/>
              </a:rPr>
              <a:t>stack).</a:t>
            </a:r>
            <a:endParaRPr sz="2000" dirty="0">
              <a:latin typeface="Arial"/>
              <a:cs typeface="Arial"/>
            </a:endParaRPr>
          </a:p>
          <a:p>
            <a:pPr marL="807720" marR="89535" indent="-342900">
              <a:lnSpc>
                <a:spcPct val="100000"/>
              </a:lnSpc>
              <a:spcBef>
                <a:spcPts val="480"/>
              </a:spcBef>
              <a:buClr>
                <a:srgbClr val="006666"/>
              </a:buClr>
              <a:buFont typeface="Wingdings"/>
              <a:buChar char=""/>
              <a:tabLst>
                <a:tab pos="808355" algn="l"/>
                <a:tab pos="808990" algn="l"/>
              </a:tabLst>
            </a:pPr>
            <a:r>
              <a:rPr sz="2000" dirty="0">
                <a:solidFill>
                  <a:srgbClr val="003300"/>
                </a:solidFill>
              </a:rPr>
              <a:t>It is easy to see that </a:t>
            </a:r>
            <a:r>
              <a:rPr sz="2000" spc="5" dirty="0">
                <a:solidFill>
                  <a:srgbClr val="003300"/>
                </a:solidFill>
              </a:rPr>
              <a:t>when </a:t>
            </a:r>
            <a:r>
              <a:rPr sz="2000" dirty="0">
                <a:solidFill>
                  <a:srgbClr val="003300"/>
                </a:solidFill>
              </a:rPr>
              <a:t>a process </a:t>
            </a:r>
            <a:r>
              <a:rPr sz="2000" spc="-5" dirty="0">
                <a:solidFill>
                  <a:srgbClr val="003300"/>
                </a:solidFill>
              </a:rPr>
              <a:t>receives few </a:t>
            </a:r>
            <a:r>
              <a:rPr sz="2000" dirty="0">
                <a:solidFill>
                  <a:srgbClr val="003300"/>
                </a:solidFill>
              </a:rPr>
              <a:t>frames,</a:t>
            </a:r>
            <a:r>
              <a:rPr sz="2000" spc="-235" dirty="0">
                <a:solidFill>
                  <a:srgbClr val="003300"/>
                </a:solidFill>
              </a:rPr>
              <a:t> </a:t>
            </a:r>
            <a:r>
              <a:rPr sz="2000" dirty="0">
                <a:solidFill>
                  <a:srgbClr val="003300"/>
                </a:solidFill>
              </a:rPr>
              <a:t>it  will generate an </a:t>
            </a:r>
            <a:r>
              <a:rPr sz="2000" spc="-5" dirty="0">
                <a:solidFill>
                  <a:srgbClr val="003300"/>
                </a:solidFill>
              </a:rPr>
              <a:t>excessive </a:t>
            </a:r>
            <a:r>
              <a:rPr sz="2000" dirty="0">
                <a:solidFill>
                  <a:srgbClr val="003300"/>
                </a:solidFill>
              </a:rPr>
              <a:t>number of page faults and be  slowed</a:t>
            </a:r>
            <a:r>
              <a:rPr sz="2000" spc="-50" dirty="0">
                <a:solidFill>
                  <a:srgbClr val="003300"/>
                </a:solidFill>
              </a:rPr>
              <a:t> </a:t>
            </a:r>
            <a:r>
              <a:rPr sz="2000" spc="-15" dirty="0">
                <a:solidFill>
                  <a:srgbClr val="003300"/>
                </a:solidFill>
              </a:rPr>
              <a:t>considerably.</a:t>
            </a:r>
            <a:endParaRPr sz="2000" dirty="0"/>
          </a:p>
          <a:p>
            <a:pPr marL="807720" indent="-342900">
              <a:lnSpc>
                <a:spcPct val="100000"/>
              </a:lnSpc>
              <a:spcBef>
                <a:spcPts val="480"/>
              </a:spcBef>
              <a:buClr>
                <a:srgbClr val="006666"/>
              </a:buClr>
              <a:buFont typeface="Wingdings"/>
              <a:buChar char=""/>
              <a:tabLst>
                <a:tab pos="808355" algn="l"/>
                <a:tab pos="808990" algn="l"/>
              </a:tabLst>
            </a:pPr>
            <a:r>
              <a:rPr sz="2000" spc="-5" dirty="0">
                <a:solidFill>
                  <a:srgbClr val="003300"/>
                </a:solidFill>
              </a:rPr>
              <a:t>How </a:t>
            </a:r>
            <a:r>
              <a:rPr sz="2000" dirty="0">
                <a:solidFill>
                  <a:srgbClr val="003300"/>
                </a:solidFill>
              </a:rPr>
              <a:t>to ensure that a process is allocate its</a:t>
            </a:r>
            <a:r>
              <a:rPr sz="2000" spc="-175" dirty="0">
                <a:solidFill>
                  <a:srgbClr val="003300"/>
                </a:solidFill>
              </a:rPr>
              <a:t> </a:t>
            </a:r>
            <a:r>
              <a:rPr sz="2000" spc="-5" dirty="0">
                <a:solidFill>
                  <a:srgbClr val="003300"/>
                </a:solidFill>
              </a:rPr>
              <a:t>minimum</a:t>
            </a:r>
            <a:endParaRPr sz="2000" dirty="0"/>
          </a:p>
          <a:p>
            <a:pPr marL="1209040" marR="257175" lvl="1" indent="-287020">
              <a:lnSpc>
                <a:spcPct val="100000"/>
              </a:lnSpc>
              <a:spcBef>
                <a:spcPts val="480"/>
              </a:spcBef>
              <a:buClr>
                <a:srgbClr val="336699"/>
              </a:buClr>
              <a:buSzPct val="75000"/>
              <a:buFont typeface="Wingdings"/>
              <a:buChar char=""/>
              <a:tabLst>
                <a:tab pos="1209675" algn="l"/>
                <a:tab pos="1210310" algn="l"/>
              </a:tabLst>
            </a:pPr>
            <a:r>
              <a:rPr sz="2000" b="1" dirty="0">
                <a:solidFill>
                  <a:srgbClr val="003366"/>
                </a:solidFill>
                <a:latin typeface="Arial"/>
                <a:cs typeface="Arial"/>
              </a:rPr>
              <a:t>Equal allocation: each process has an equal portion</a:t>
            </a:r>
            <a:r>
              <a:rPr sz="2000" b="1" spc="-155" dirty="0">
                <a:solidFill>
                  <a:srgbClr val="003366"/>
                </a:solidFill>
                <a:latin typeface="Arial"/>
                <a:cs typeface="Arial"/>
              </a:rPr>
              <a:t> </a:t>
            </a:r>
            <a:r>
              <a:rPr sz="2000" b="1" dirty="0">
                <a:solidFill>
                  <a:srgbClr val="003366"/>
                </a:solidFill>
                <a:latin typeface="Arial"/>
                <a:cs typeface="Arial"/>
              </a:rPr>
              <a:t>of  </a:t>
            </a:r>
            <a:r>
              <a:rPr sz="2000" b="1" spc="-5" dirty="0">
                <a:solidFill>
                  <a:srgbClr val="003366"/>
                </a:solidFill>
                <a:latin typeface="Arial"/>
                <a:cs typeface="Arial"/>
              </a:rPr>
              <a:t>physical </a:t>
            </a:r>
            <a:r>
              <a:rPr sz="2000" b="1" spc="-25" dirty="0">
                <a:solidFill>
                  <a:srgbClr val="003366"/>
                </a:solidFill>
                <a:latin typeface="Arial"/>
                <a:cs typeface="Arial"/>
              </a:rPr>
              <a:t>memory.</a:t>
            </a:r>
            <a:endParaRPr sz="2000" dirty="0">
              <a:latin typeface="Arial"/>
              <a:cs typeface="Arial"/>
            </a:endParaRPr>
          </a:p>
          <a:p>
            <a:pPr marL="1209040" marR="1005205" lvl="1" indent="-287020">
              <a:lnSpc>
                <a:spcPct val="100000"/>
              </a:lnSpc>
              <a:spcBef>
                <a:spcPts val="484"/>
              </a:spcBef>
              <a:buClr>
                <a:srgbClr val="336699"/>
              </a:buClr>
              <a:buSzPct val="75000"/>
              <a:buFont typeface="Wingdings"/>
              <a:buChar char=""/>
              <a:tabLst>
                <a:tab pos="1209675" algn="l"/>
                <a:tab pos="1210310" algn="l"/>
              </a:tabLst>
            </a:pPr>
            <a:r>
              <a:rPr sz="2000" b="1" dirty="0">
                <a:solidFill>
                  <a:srgbClr val="003366"/>
                </a:solidFill>
                <a:latin typeface="Arial"/>
                <a:cs typeface="Arial"/>
              </a:rPr>
              <a:t>Proportional allocation: each process is</a:t>
            </a:r>
            <a:r>
              <a:rPr lang="en-CA" sz="2000" b="1" dirty="0">
                <a:solidFill>
                  <a:srgbClr val="003366"/>
                </a:solidFill>
                <a:latin typeface="Arial"/>
                <a:cs typeface="Arial"/>
              </a:rPr>
              <a:t> </a:t>
            </a:r>
            <a:r>
              <a:rPr sz="2000" b="1" dirty="0">
                <a:solidFill>
                  <a:srgbClr val="003366"/>
                </a:solidFill>
                <a:latin typeface="Arial"/>
                <a:cs typeface="Arial"/>
              </a:rPr>
              <a:t>allocate</a:t>
            </a:r>
            <a:r>
              <a:rPr lang="en-CA" sz="2000" b="1" dirty="0">
                <a:solidFill>
                  <a:srgbClr val="003366"/>
                </a:solidFill>
                <a:latin typeface="Arial"/>
                <a:cs typeface="Arial"/>
              </a:rPr>
              <a:t>d </a:t>
            </a:r>
            <a:r>
              <a:rPr sz="2000" b="1" dirty="0">
                <a:solidFill>
                  <a:srgbClr val="003366"/>
                </a:solidFill>
                <a:latin typeface="Arial"/>
                <a:cs typeface="Arial"/>
              </a:rPr>
              <a:t>according to its</a:t>
            </a:r>
            <a:r>
              <a:rPr sz="2000" b="1" spc="-70" dirty="0">
                <a:solidFill>
                  <a:srgbClr val="003366"/>
                </a:solidFill>
                <a:latin typeface="Arial"/>
                <a:cs typeface="Arial"/>
              </a:rPr>
              <a:t> </a:t>
            </a:r>
            <a:r>
              <a:rPr sz="2000" b="1" dirty="0">
                <a:solidFill>
                  <a:srgbClr val="003366"/>
                </a:solidFill>
                <a:latin typeface="Arial"/>
                <a:cs typeface="Arial"/>
              </a:rPr>
              <a:t>size</a:t>
            </a:r>
            <a:endParaRPr sz="2000" dirty="0">
              <a:latin typeface="Arial"/>
              <a:cs typeface="Arial"/>
            </a:endParaRPr>
          </a:p>
          <a:p>
            <a:pPr marL="1209040" marR="5080" lvl="1" indent="-287020">
              <a:lnSpc>
                <a:spcPct val="100000"/>
              </a:lnSpc>
              <a:spcBef>
                <a:spcPts val="480"/>
              </a:spcBef>
              <a:buClr>
                <a:srgbClr val="336699"/>
              </a:buClr>
              <a:buSzPct val="75000"/>
              <a:buFont typeface="Wingdings"/>
              <a:buChar char=""/>
              <a:tabLst>
                <a:tab pos="1209675" algn="l"/>
                <a:tab pos="1210310" algn="l"/>
              </a:tabLst>
            </a:pPr>
            <a:r>
              <a:rPr sz="2000" b="1" dirty="0">
                <a:solidFill>
                  <a:srgbClr val="FF9966"/>
                </a:solidFill>
                <a:latin typeface="Arial"/>
                <a:cs typeface="Arial"/>
              </a:rPr>
              <a:t>The criteria should be </a:t>
            </a:r>
            <a:r>
              <a:rPr sz="2000" b="1" spc="-5" dirty="0">
                <a:solidFill>
                  <a:srgbClr val="FF9966"/>
                </a:solidFill>
                <a:latin typeface="Arial"/>
                <a:cs typeface="Arial"/>
              </a:rPr>
              <a:t>more </a:t>
            </a:r>
            <a:r>
              <a:rPr sz="2000" b="1" dirty="0">
                <a:solidFill>
                  <a:srgbClr val="FF9966"/>
                </a:solidFill>
                <a:latin typeface="Arial"/>
                <a:cs typeface="Arial"/>
              </a:rPr>
              <a:t>related to the pages</a:t>
            </a:r>
            <a:r>
              <a:rPr sz="2000" b="1" spc="-155" dirty="0">
                <a:solidFill>
                  <a:srgbClr val="FF9966"/>
                </a:solidFill>
                <a:latin typeface="Arial"/>
                <a:cs typeface="Arial"/>
              </a:rPr>
              <a:t> </a:t>
            </a:r>
            <a:r>
              <a:rPr sz="2000" b="1" dirty="0">
                <a:solidFill>
                  <a:srgbClr val="FF9966"/>
                </a:solidFill>
                <a:latin typeface="Arial"/>
                <a:cs typeface="Arial"/>
              </a:rPr>
              <a:t>needed:  see </a:t>
            </a:r>
            <a:r>
              <a:rPr sz="2000" b="1" spc="5" dirty="0">
                <a:solidFill>
                  <a:srgbClr val="FF9966"/>
                </a:solidFill>
                <a:latin typeface="Arial"/>
                <a:cs typeface="Arial"/>
              </a:rPr>
              <a:t>working</a:t>
            </a:r>
            <a:r>
              <a:rPr sz="2000" b="1" spc="-80" dirty="0">
                <a:solidFill>
                  <a:srgbClr val="FF9966"/>
                </a:solidFill>
                <a:latin typeface="Arial"/>
                <a:cs typeface="Arial"/>
              </a:rPr>
              <a:t> </a:t>
            </a:r>
            <a:r>
              <a:rPr sz="2000" b="1" dirty="0">
                <a:solidFill>
                  <a:srgbClr val="FF9966"/>
                </a:solidFill>
                <a:latin typeface="Arial"/>
                <a:cs typeface="Arial"/>
              </a:rPr>
              <a:t>set.</a:t>
            </a:r>
            <a:endParaRPr sz="2000"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55</a:t>
            </a:r>
            <a:endParaRPr sz="1400">
              <a:latin typeface="Arial"/>
              <a:cs typeface="Arial"/>
            </a:endParaRPr>
          </a:p>
        </p:txBody>
      </p:sp>
      <p:sp>
        <p:nvSpPr>
          <p:cNvPr id="5" name="object 5"/>
          <p:cNvSpPr txBox="1">
            <a:spLocks noGrp="1"/>
          </p:cNvSpPr>
          <p:nvPr>
            <p:ph type="title"/>
          </p:nvPr>
        </p:nvSpPr>
        <p:spPr>
          <a:xfrm>
            <a:off x="1109878" y="469849"/>
            <a:ext cx="5214722" cy="514350"/>
          </a:xfrm>
          <a:prstGeom prst="rect">
            <a:avLst/>
          </a:prstGeom>
        </p:spPr>
        <p:txBody>
          <a:bodyPr vert="horz" wrap="square" lIns="0" tIns="13335" rIns="0" bIns="0" rtlCol="0">
            <a:spAutoFit/>
          </a:bodyPr>
          <a:lstStyle/>
          <a:p>
            <a:pPr marL="12700">
              <a:lnSpc>
                <a:spcPct val="100000"/>
              </a:lnSpc>
              <a:spcBef>
                <a:spcPts val="105"/>
              </a:spcBef>
            </a:pPr>
            <a:r>
              <a:rPr spc="-5" dirty="0"/>
              <a:t>Global </a:t>
            </a:r>
            <a:r>
              <a:rPr dirty="0"/>
              <a:t>or </a:t>
            </a:r>
            <a:r>
              <a:rPr spc="-5" dirty="0"/>
              <a:t>local</a:t>
            </a:r>
            <a:r>
              <a:rPr spc="-105" dirty="0"/>
              <a:t> </a:t>
            </a:r>
            <a:r>
              <a:rPr spc="-5" dirty="0"/>
              <a:t>allocation</a:t>
            </a:r>
          </a:p>
        </p:txBody>
      </p:sp>
      <p:sp>
        <p:nvSpPr>
          <p:cNvPr id="6" name="object 6"/>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1319911"/>
            <a:ext cx="7364730" cy="1817370"/>
          </a:xfrm>
          <a:prstGeom prst="rect">
            <a:avLst/>
          </a:prstGeom>
        </p:spPr>
        <p:txBody>
          <a:bodyPr vert="horz" wrap="square" lIns="0" tIns="12065" rIns="0" bIns="0" rtlCol="0">
            <a:spAutoFit/>
          </a:bodyPr>
          <a:lstStyle/>
          <a:p>
            <a:pPr marL="12700" marR="1153160">
              <a:lnSpc>
                <a:spcPct val="100000"/>
              </a:lnSpc>
              <a:spcBef>
                <a:spcPts val="95"/>
              </a:spcBef>
            </a:pPr>
            <a:r>
              <a:rPr sz="2800" b="1" spc="-5" dirty="0">
                <a:solidFill>
                  <a:srgbClr val="006666"/>
                </a:solidFill>
                <a:latin typeface="Arial"/>
                <a:cs typeface="Arial"/>
              </a:rPr>
              <a:t>global: the </a:t>
            </a:r>
            <a:r>
              <a:rPr sz="2800" b="1" dirty="0">
                <a:solidFill>
                  <a:srgbClr val="006666"/>
                </a:solidFill>
                <a:latin typeface="Arial"/>
                <a:cs typeface="Arial"/>
              </a:rPr>
              <a:t>`victim` </a:t>
            </a:r>
            <a:r>
              <a:rPr sz="2800" b="1" spc="-5" dirty="0">
                <a:solidFill>
                  <a:srgbClr val="006666"/>
                </a:solidFill>
                <a:latin typeface="Arial"/>
                <a:cs typeface="Arial"/>
              </a:rPr>
              <a:t>is taken from any  process</a:t>
            </a:r>
            <a:endParaRPr sz="2800" dirty="0">
              <a:latin typeface="Arial"/>
              <a:cs typeface="Arial"/>
            </a:endParaRPr>
          </a:p>
          <a:p>
            <a:pPr marL="12700" marR="5080">
              <a:lnSpc>
                <a:spcPct val="100000"/>
              </a:lnSpc>
              <a:spcBef>
                <a:spcPts val="675"/>
              </a:spcBef>
            </a:pPr>
            <a:r>
              <a:rPr sz="2800" b="1" spc="-5" dirty="0">
                <a:solidFill>
                  <a:srgbClr val="006666"/>
                </a:solidFill>
                <a:latin typeface="Arial"/>
                <a:cs typeface="Arial"/>
              </a:rPr>
              <a:t>local: the </a:t>
            </a:r>
            <a:r>
              <a:rPr sz="2800" b="1" dirty="0">
                <a:solidFill>
                  <a:srgbClr val="006666"/>
                </a:solidFill>
                <a:latin typeface="Arial"/>
                <a:cs typeface="Arial"/>
              </a:rPr>
              <a:t>`victim` </a:t>
            </a:r>
            <a:r>
              <a:rPr sz="2800" b="1" spc="-5" dirty="0">
                <a:solidFill>
                  <a:srgbClr val="006666"/>
                </a:solidFill>
                <a:latin typeface="Arial"/>
                <a:cs typeface="Arial"/>
              </a:rPr>
              <a:t>is taken from the process  that needs the</a:t>
            </a:r>
            <a:r>
              <a:rPr sz="2800" b="1" spc="65" dirty="0">
                <a:solidFill>
                  <a:srgbClr val="006666"/>
                </a:solidFill>
                <a:latin typeface="Arial"/>
                <a:cs typeface="Arial"/>
              </a:rPr>
              <a:t> </a:t>
            </a:r>
            <a:r>
              <a:rPr sz="2800" b="1" spc="-5" dirty="0">
                <a:solidFill>
                  <a:srgbClr val="006666"/>
                </a:solidFill>
                <a:latin typeface="Arial"/>
                <a:cs typeface="Arial"/>
              </a:rPr>
              <a:t>page</a:t>
            </a:r>
            <a:endParaRPr sz="2800" dirty="0">
              <a:latin typeface="Arial"/>
              <a:cs typeface="Arial"/>
            </a:endParaRPr>
          </a:p>
        </p:txBody>
      </p:sp>
      <p:sp>
        <p:nvSpPr>
          <p:cNvPr id="8" name="object 8"/>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700122" cy="514350"/>
          </a:xfrm>
          <a:prstGeom prst="rect">
            <a:avLst/>
          </a:prstGeom>
        </p:spPr>
        <p:txBody>
          <a:bodyPr vert="horz" wrap="square" lIns="0" tIns="13335" rIns="0" bIns="0" rtlCol="0">
            <a:spAutoFit/>
          </a:bodyPr>
          <a:lstStyle/>
          <a:p>
            <a:pPr marL="12700">
              <a:lnSpc>
                <a:spcPct val="100000"/>
              </a:lnSpc>
              <a:spcBef>
                <a:spcPts val="105"/>
              </a:spcBef>
            </a:pPr>
            <a:r>
              <a:rPr dirty="0"/>
              <a:t>Thrashing</a:t>
            </a:r>
          </a:p>
        </p:txBody>
      </p:sp>
      <p:sp>
        <p:nvSpPr>
          <p:cNvPr id="4" name="object 4"/>
          <p:cNvSpPr/>
          <p:nvPr/>
        </p:nvSpPr>
        <p:spPr>
          <a:xfrm>
            <a:off x="1065275" y="1376807"/>
            <a:ext cx="164592"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65275" y="2352420"/>
            <a:ext cx="164592"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65275" y="3022980"/>
            <a:ext cx="164592"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22730" y="3625341"/>
            <a:ext cx="243839"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22730" y="3991102"/>
            <a:ext cx="243839"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22730" y="4356861"/>
            <a:ext cx="243839" cy="25298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65275" y="4826508"/>
            <a:ext cx="198119" cy="20269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522730" y="5170932"/>
            <a:ext cx="271271" cy="28041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263394" y="1245234"/>
            <a:ext cx="7880606" cy="4591642"/>
          </a:xfrm>
          <a:prstGeom prst="rect">
            <a:avLst/>
          </a:prstGeom>
        </p:spPr>
        <p:txBody>
          <a:bodyPr vert="horz" wrap="square" lIns="0" tIns="13335" rIns="0" bIns="0" rtlCol="0">
            <a:spAutoFit/>
          </a:bodyPr>
          <a:lstStyle/>
          <a:p>
            <a:pPr marL="12700" marR="354965">
              <a:lnSpc>
                <a:spcPct val="100000"/>
              </a:lnSpc>
              <a:spcBef>
                <a:spcPts val="105"/>
              </a:spcBef>
            </a:pPr>
            <a:r>
              <a:rPr sz="2000" b="1" dirty="0">
                <a:solidFill>
                  <a:srgbClr val="006666"/>
                </a:solidFill>
                <a:latin typeface="Arial"/>
                <a:cs typeface="Arial"/>
              </a:rPr>
              <a:t>If not enough </a:t>
            </a:r>
            <a:r>
              <a:rPr sz="2000" b="1" spc="-5" dirty="0">
                <a:solidFill>
                  <a:srgbClr val="006666"/>
                </a:solidFill>
                <a:latin typeface="Arial"/>
                <a:cs typeface="Arial"/>
              </a:rPr>
              <a:t>memory </a:t>
            </a:r>
            <a:r>
              <a:rPr sz="2000" b="1" dirty="0">
                <a:solidFill>
                  <a:srgbClr val="006666"/>
                </a:solidFill>
                <a:latin typeface="Arial"/>
                <a:cs typeface="Arial"/>
              </a:rPr>
              <a:t>is allocated to a process so that it  generates many page faults, the process spends it time</a:t>
            </a:r>
            <a:r>
              <a:rPr sz="2000" b="1" spc="-185" dirty="0">
                <a:solidFill>
                  <a:srgbClr val="006666"/>
                </a:solidFill>
                <a:latin typeface="Arial"/>
                <a:cs typeface="Arial"/>
              </a:rPr>
              <a:t> </a:t>
            </a:r>
            <a:r>
              <a:rPr sz="2000" b="1" dirty="0">
                <a:solidFill>
                  <a:srgbClr val="006666"/>
                </a:solidFill>
                <a:latin typeface="Arial"/>
                <a:cs typeface="Arial"/>
              </a:rPr>
              <a:t>in the </a:t>
            </a:r>
            <a:r>
              <a:rPr sz="2000" b="1" spc="-5" dirty="0">
                <a:solidFill>
                  <a:srgbClr val="006666"/>
                </a:solidFill>
                <a:latin typeface="Arial"/>
                <a:cs typeface="Arial"/>
              </a:rPr>
              <a:t>I/O</a:t>
            </a:r>
            <a:r>
              <a:rPr sz="2000" b="1" spc="-50" dirty="0">
                <a:solidFill>
                  <a:srgbClr val="006666"/>
                </a:solidFill>
                <a:latin typeface="Arial"/>
                <a:cs typeface="Arial"/>
              </a:rPr>
              <a:t> </a:t>
            </a:r>
            <a:r>
              <a:rPr sz="2000" b="1" dirty="0">
                <a:solidFill>
                  <a:srgbClr val="006666"/>
                </a:solidFill>
                <a:latin typeface="Arial"/>
                <a:cs typeface="Arial"/>
              </a:rPr>
              <a:t>queues.</a:t>
            </a:r>
            <a:endParaRPr sz="2000" dirty="0">
              <a:latin typeface="Arial"/>
              <a:cs typeface="Arial"/>
            </a:endParaRPr>
          </a:p>
          <a:p>
            <a:pPr marL="12700" marR="287020">
              <a:lnSpc>
                <a:spcPct val="100000"/>
              </a:lnSpc>
              <a:spcBef>
                <a:spcPts val="480"/>
              </a:spcBef>
            </a:pPr>
            <a:r>
              <a:rPr sz="2000" b="1" dirty="0">
                <a:solidFill>
                  <a:srgbClr val="006666"/>
                </a:solidFill>
                <a:latin typeface="Arial"/>
                <a:cs typeface="Arial"/>
              </a:rPr>
              <a:t>If this situation is generalized to many processes, the</a:t>
            </a:r>
            <a:r>
              <a:rPr sz="2000" b="1" spc="-215" dirty="0">
                <a:solidFill>
                  <a:srgbClr val="006666"/>
                </a:solidFill>
                <a:latin typeface="Arial"/>
                <a:cs typeface="Arial"/>
              </a:rPr>
              <a:t> </a:t>
            </a:r>
            <a:r>
              <a:rPr sz="2000" b="1" dirty="0">
                <a:solidFill>
                  <a:srgbClr val="006666"/>
                </a:solidFill>
                <a:latin typeface="Arial"/>
                <a:cs typeface="Arial"/>
              </a:rPr>
              <a:t>CPU  becomes under</a:t>
            </a:r>
            <a:r>
              <a:rPr sz="2000" b="1" spc="-35" dirty="0">
                <a:solidFill>
                  <a:srgbClr val="006666"/>
                </a:solidFill>
                <a:latin typeface="Arial"/>
                <a:cs typeface="Arial"/>
              </a:rPr>
              <a:t> </a:t>
            </a:r>
            <a:r>
              <a:rPr sz="2000" b="1" dirty="0">
                <a:solidFill>
                  <a:srgbClr val="006666"/>
                </a:solidFill>
                <a:latin typeface="Arial"/>
                <a:cs typeface="Arial"/>
              </a:rPr>
              <a:t>utilized</a:t>
            </a:r>
            <a:r>
              <a:rPr lang="en-CA" sz="2000" b="1" dirty="0">
                <a:solidFill>
                  <a:srgbClr val="006666"/>
                </a:solidFill>
                <a:latin typeface="Arial"/>
                <a:cs typeface="Arial"/>
              </a:rPr>
              <a:t> (IDLE mode)</a:t>
            </a:r>
            <a:r>
              <a:rPr sz="2000" b="1" dirty="0">
                <a:solidFill>
                  <a:srgbClr val="006666"/>
                </a:solidFill>
                <a:latin typeface="Arial"/>
                <a:cs typeface="Arial"/>
              </a:rPr>
              <a:t>.</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The OS can help remedy the situation by increasing the</a:t>
            </a:r>
            <a:r>
              <a:rPr sz="2000" b="1" spc="-180" dirty="0">
                <a:solidFill>
                  <a:srgbClr val="006666"/>
                </a:solidFill>
                <a:latin typeface="Arial"/>
                <a:cs typeface="Arial"/>
              </a:rPr>
              <a:t> </a:t>
            </a:r>
            <a:r>
              <a:rPr sz="2000" b="1" spc="-5" dirty="0">
                <a:solidFill>
                  <a:srgbClr val="006666"/>
                </a:solidFill>
                <a:latin typeface="Arial"/>
                <a:cs typeface="Arial"/>
              </a:rPr>
              <a:t>level</a:t>
            </a:r>
            <a:endParaRPr sz="2000" dirty="0">
              <a:latin typeface="Arial"/>
              <a:cs typeface="Arial"/>
            </a:endParaRPr>
          </a:p>
          <a:p>
            <a:pPr marL="12700">
              <a:lnSpc>
                <a:spcPct val="100000"/>
              </a:lnSpc>
            </a:pPr>
            <a:r>
              <a:rPr sz="2000" b="1" dirty="0">
                <a:solidFill>
                  <a:srgbClr val="006666"/>
                </a:solidFill>
                <a:latin typeface="Arial"/>
                <a:cs typeface="Arial"/>
              </a:rPr>
              <a:t>of</a:t>
            </a:r>
            <a:r>
              <a:rPr sz="2000" b="1" spc="-20" dirty="0">
                <a:solidFill>
                  <a:srgbClr val="006666"/>
                </a:solidFill>
                <a:latin typeface="Arial"/>
                <a:cs typeface="Arial"/>
              </a:rPr>
              <a:t> </a:t>
            </a:r>
            <a:r>
              <a:rPr sz="2000" b="1" spc="-5" dirty="0">
                <a:solidFill>
                  <a:srgbClr val="006666"/>
                </a:solidFill>
                <a:latin typeface="Arial"/>
                <a:cs typeface="Arial"/>
              </a:rPr>
              <a:t>multiprogramming</a:t>
            </a:r>
            <a:endParaRPr sz="2000" dirty="0">
              <a:latin typeface="Arial"/>
              <a:cs typeface="Arial"/>
            </a:endParaRPr>
          </a:p>
          <a:p>
            <a:pPr marL="413384" marR="3872229">
              <a:lnSpc>
                <a:spcPct val="120000"/>
              </a:lnSpc>
            </a:pPr>
            <a:r>
              <a:rPr sz="2000" dirty="0">
                <a:solidFill>
                  <a:srgbClr val="006666"/>
                </a:solidFill>
                <a:latin typeface="Arial"/>
                <a:cs typeface="Arial"/>
              </a:rPr>
              <a:t>More processes in</a:t>
            </a:r>
            <a:r>
              <a:rPr sz="2000" spc="-130" dirty="0">
                <a:solidFill>
                  <a:srgbClr val="006666"/>
                </a:solidFill>
                <a:latin typeface="Arial"/>
                <a:cs typeface="Arial"/>
              </a:rPr>
              <a:t> </a:t>
            </a:r>
            <a:r>
              <a:rPr sz="2000" dirty="0">
                <a:solidFill>
                  <a:srgbClr val="006666"/>
                </a:solidFill>
                <a:latin typeface="Arial"/>
                <a:cs typeface="Arial"/>
              </a:rPr>
              <a:t>memory</a:t>
            </a:r>
            <a:r>
              <a:rPr lang="en-CA" sz="2000" dirty="0">
                <a:solidFill>
                  <a:srgbClr val="006666"/>
                </a:solidFill>
                <a:latin typeface="Arial"/>
                <a:cs typeface="Arial"/>
              </a:rPr>
              <a:t>, but then...</a:t>
            </a:r>
            <a:r>
              <a:rPr sz="2000" dirty="0">
                <a:solidFill>
                  <a:srgbClr val="006666"/>
                </a:solidFill>
                <a:latin typeface="Arial"/>
                <a:cs typeface="Arial"/>
              </a:rPr>
              <a:t>Less memory</a:t>
            </a:r>
            <a:r>
              <a:rPr lang="en-CA" sz="2000" dirty="0">
                <a:solidFill>
                  <a:srgbClr val="006666"/>
                </a:solidFill>
                <a:latin typeface="Arial"/>
                <a:cs typeface="Arial"/>
              </a:rPr>
              <a:t> </a:t>
            </a:r>
            <a:r>
              <a:rPr sz="2000" dirty="0">
                <a:solidFill>
                  <a:srgbClr val="006666"/>
                </a:solidFill>
                <a:latin typeface="Arial"/>
                <a:cs typeface="Arial"/>
              </a:rPr>
              <a:t>per</a:t>
            </a:r>
            <a:r>
              <a:rPr lang="en-CA" sz="2000" dirty="0">
                <a:solidFill>
                  <a:srgbClr val="006666"/>
                </a:solidFill>
                <a:latin typeface="Arial"/>
                <a:cs typeface="Arial"/>
              </a:rPr>
              <a:t> </a:t>
            </a:r>
            <a:r>
              <a:rPr sz="2000" dirty="0">
                <a:solidFill>
                  <a:srgbClr val="006666"/>
                </a:solidFill>
                <a:latin typeface="Arial"/>
                <a:cs typeface="Arial"/>
              </a:rPr>
              <a:t>process</a:t>
            </a:r>
            <a:r>
              <a:rPr lang="en-CA" sz="2000" dirty="0">
                <a:solidFill>
                  <a:srgbClr val="006666"/>
                </a:solidFill>
                <a:latin typeface="Arial"/>
                <a:cs typeface="Arial"/>
              </a:rPr>
              <a:t> </a:t>
            </a:r>
            <a:r>
              <a:rPr lang="en-CA" sz="2000" dirty="0">
                <a:solidFill>
                  <a:srgbClr val="006666"/>
                </a:solidFill>
                <a:latin typeface="Arial"/>
                <a:cs typeface="Arial"/>
                <a:sym typeface="Wingdings" panose="05000000000000000000" pitchFamily="2" charset="2"/>
              </a:rPr>
              <a:t> </a:t>
            </a:r>
            <a:r>
              <a:rPr sz="2000" dirty="0">
                <a:solidFill>
                  <a:srgbClr val="006666"/>
                </a:solidFill>
                <a:latin typeface="Arial"/>
                <a:cs typeface="Arial"/>
              </a:rPr>
              <a:t>More page</a:t>
            </a:r>
            <a:r>
              <a:rPr sz="2000" spc="-50" dirty="0">
                <a:solidFill>
                  <a:srgbClr val="006666"/>
                </a:solidFill>
                <a:latin typeface="Arial"/>
                <a:cs typeface="Arial"/>
              </a:rPr>
              <a:t> </a:t>
            </a:r>
            <a:r>
              <a:rPr sz="2000" spc="-5" dirty="0">
                <a:solidFill>
                  <a:srgbClr val="006666"/>
                </a:solidFill>
                <a:latin typeface="Arial"/>
                <a:cs typeface="Arial"/>
              </a:rPr>
              <a:t>faults</a:t>
            </a:r>
            <a:endParaRPr sz="2000" dirty="0">
              <a:latin typeface="Arial"/>
              <a:cs typeface="Arial"/>
            </a:endParaRPr>
          </a:p>
          <a:p>
            <a:pPr marL="12700">
              <a:lnSpc>
                <a:spcPct val="100000"/>
              </a:lnSpc>
              <a:spcBef>
                <a:spcPts val="575"/>
              </a:spcBef>
            </a:pPr>
            <a:r>
              <a:rPr sz="2400" b="1" spc="-5" dirty="0">
                <a:solidFill>
                  <a:srgbClr val="800000"/>
                </a:solidFill>
                <a:latin typeface="Arial"/>
                <a:cs typeface="Arial"/>
              </a:rPr>
              <a:t>Disaster:</a:t>
            </a:r>
            <a:r>
              <a:rPr sz="2400" b="1" dirty="0">
                <a:solidFill>
                  <a:srgbClr val="800000"/>
                </a:solidFill>
                <a:latin typeface="Arial"/>
                <a:cs typeface="Arial"/>
              </a:rPr>
              <a:t> </a:t>
            </a:r>
            <a:r>
              <a:rPr sz="2400" b="1" dirty="0">
                <a:solidFill>
                  <a:srgbClr val="FF0000"/>
                </a:solidFill>
                <a:latin typeface="Arial"/>
                <a:cs typeface="Arial"/>
              </a:rPr>
              <a:t>thrashing</a:t>
            </a:r>
            <a:r>
              <a:rPr lang="en-CA" sz="2400" b="1" dirty="0">
                <a:solidFill>
                  <a:srgbClr val="FF0000"/>
                </a:solidFill>
                <a:latin typeface="Arial"/>
                <a:cs typeface="Arial"/>
              </a:rPr>
              <a:t> </a:t>
            </a:r>
            <a:r>
              <a:rPr lang="en-CA" sz="2400" b="1" dirty="0">
                <a:solidFill>
                  <a:srgbClr val="FF0000"/>
                </a:solidFill>
                <a:latin typeface="Arial"/>
                <a:cs typeface="Arial"/>
                <a:sym typeface="Wingdings" panose="05000000000000000000" pitchFamily="2" charset="2"/>
              </a:rPr>
              <a:t> </a:t>
            </a:r>
            <a:r>
              <a:rPr lang="en-CA" sz="2400" b="1" dirty="0">
                <a:solidFill>
                  <a:srgbClr val="FF0000"/>
                </a:solidFill>
                <a:latin typeface="Arial"/>
                <a:cs typeface="Arial"/>
              </a:rPr>
              <a:t>multiprogramming causes it</a:t>
            </a:r>
            <a:endParaRPr sz="2400" dirty="0">
              <a:latin typeface="Arial"/>
              <a:cs typeface="Arial"/>
            </a:endParaRPr>
          </a:p>
          <a:p>
            <a:pPr marL="413384" marR="191770">
              <a:lnSpc>
                <a:spcPct val="100000"/>
              </a:lnSpc>
              <a:spcBef>
                <a:spcPts val="525"/>
              </a:spcBef>
            </a:pPr>
            <a:r>
              <a:rPr sz="2200" spc="-5" dirty="0">
                <a:solidFill>
                  <a:srgbClr val="006666"/>
                </a:solidFill>
                <a:latin typeface="Arial"/>
                <a:cs typeface="Arial"/>
              </a:rPr>
              <a:t>The system is so busy doing I/O of pages</a:t>
            </a:r>
            <a:r>
              <a:rPr lang="en-CA" sz="2200" spc="-5" dirty="0">
                <a:solidFill>
                  <a:srgbClr val="006666"/>
                </a:solidFill>
                <a:latin typeface="Arial"/>
                <a:cs typeface="Arial"/>
              </a:rPr>
              <a:t> (the swapping)</a:t>
            </a:r>
            <a:r>
              <a:rPr sz="2200" spc="-5" dirty="0">
                <a:solidFill>
                  <a:srgbClr val="006666"/>
                </a:solidFill>
                <a:latin typeface="Arial"/>
                <a:cs typeface="Arial"/>
              </a:rPr>
              <a:t>, it not longer can complete any useful</a:t>
            </a:r>
            <a:r>
              <a:rPr sz="2200" spc="20" dirty="0">
                <a:solidFill>
                  <a:srgbClr val="006666"/>
                </a:solidFill>
                <a:latin typeface="Arial"/>
                <a:cs typeface="Arial"/>
              </a:rPr>
              <a:t> </a:t>
            </a:r>
            <a:r>
              <a:rPr sz="2200" spc="-5" dirty="0">
                <a:solidFill>
                  <a:srgbClr val="006666"/>
                </a:solidFill>
                <a:latin typeface="Arial"/>
                <a:cs typeface="Arial"/>
              </a:rPr>
              <a:t>work.</a:t>
            </a:r>
            <a:endParaRPr sz="2200" dirty="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319122" cy="514350"/>
          </a:xfrm>
          <a:prstGeom prst="rect">
            <a:avLst/>
          </a:prstGeom>
        </p:spPr>
        <p:txBody>
          <a:bodyPr vert="horz" wrap="square" lIns="0" tIns="13335" rIns="0" bIns="0" rtlCol="0">
            <a:spAutoFit/>
          </a:bodyPr>
          <a:lstStyle/>
          <a:p>
            <a:pPr marL="12700">
              <a:lnSpc>
                <a:spcPct val="100000"/>
              </a:lnSpc>
              <a:spcBef>
                <a:spcPts val="105"/>
              </a:spcBef>
            </a:pPr>
            <a:r>
              <a:rPr dirty="0"/>
              <a:t>Thrashing</a:t>
            </a:r>
          </a:p>
        </p:txBody>
      </p:sp>
      <p:grpSp>
        <p:nvGrpSpPr>
          <p:cNvPr id="4" name="object 4"/>
          <p:cNvGrpSpPr/>
          <p:nvPr/>
        </p:nvGrpSpPr>
        <p:grpSpPr>
          <a:xfrm>
            <a:off x="672083" y="1220469"/>
            <a:ext cx="7717790" cy="4480560"/>
            <a:chOff x="672083" y="1220469"/>
            <a:chExt cx="7717790" cy="4480560"/>
          </a:xfrm>
        </p:grpSpPr>
        <p:sp>
          <p:nvSpPr>
            <p:cNvPr id="5" name="object 5"/>
            <p:cNvSpPr/>
            <p:nvPr/>
          </p:nvSpPr>
          <p:spPr>
            <a:xfrm>
              <a:off x="710183" y="1258824"/>
              <a:ext cx="7641335" cy="440435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2084" y="1220469"/>
              <a:ext cx="7717790" cy="4480560"/>
            </a:xfrm>
            <a:custGeom>
              <a:avLst/>
              <a:gdLst/>
              <a:ahLst/>
              <a:cxnLst/>
              <a:rect l="l" t="t" r="r" b="b"/>
              <a:pathLst>
                <a:path w="7717790" h="4480560">
                  <a:moveTo>
                    <a:pt x="7692136" y="25400"/>
                  </a:moveTo>
                  <a:lnTo>
                    <a:pt x="25400" y="25400"/>
                  </a:lnTo>
                  <a:lnTo>
                    <a:pt x="25400" y="38100"/>
                  </a:lnTo>
                  <a:lnTo>
                    <a:pt x="25400" y="4442460"/>
                  </a:lnTo>
                  <a:lnTo>
                    <a:pt x="25400" y="4455160"/>
                  </a:lnTo>
                  <a:lnTo>
                    <a:pt x="7692136" y="4455160"/>
                  </a:lnTo>
                  <a:lnTo>
                    <a:pt x="7692136" y="4442726"/>
                  </a:lnTo>
                  <a:lnTo>
                    <a:pt x="7692136" y="4442460"/>
                  </a:lnTo>
                  <a:lnTo>
                    <a:pt x="7692136" y="38354"/>
                  </a:lnTo>
                  <a:lnTo>
                    <a:pt x="7679436" y="38354"/>
                  </a:lnTo>
                  <a:lnTo>
                    <a:pt x="7679436" y="4442460"/>
                  </a:lnTo>
                  <a:lnTo>
                    <a:pt x="38100" y="4442460"/>
                  </a:lnTo>
                  <a:lnTo>
                    <a:pt x="38100" y="38100"/>
                  </a:lnTo>
                  <a:lnTo>
                    <a:pt x="7692136" y="38100"/>
                  </a:lnTo>
                  <a:lnTo>
                    <a:pt x="7692136" y="25400"/>
                  </a:lnTo>
                  <a:close/>
                </a:path>
                <a:path w="7717790" h="4480560">
                  <a:moveTo>
                    <a:pt x="7717536" y="0"/>
                  </a:moveTo>
                  <a:lnTo>
                    <a:pt x="0" y="0"/>
                  </a:lnTo>
                  <a:lnTo>
                    <a:pt x="0" y="12700"/>
                  </a:lnTo>
                  <a:lnTo>
                    <a:pt x="0" y="4467860"/>
                  </a:lnTo>
                  <a:lnTo>
                    <a:pt x="0" y="4480560"/>
                  </a:lnTo>
                  <a:lnTo>
                    <a:pt x="7717536" y="4480560"/>
                  </a:lnTo>
                  <a:lnTo>
                    <a:pt x="7717536" y="4468126"/>
                  </a:lnTo>
                  <a:lnTo>
                    <a:pt x="7717536" y="4467860"/>
                  </a:lnTo>
                  <a:lnTo>
                    <a:pt x="7717536" y="12954"/>
                  </a:lnTo>
                  <a:lnTo>
                    <a:pt x="7704836" y="12954"/>
                  </a:lnTo>
                  <a:lnTo>
                    <a:pt x="7704836" y="4467860"/>
                  </a:lnTo>
                  <a:lnTo>
                    <a:pt x="12700" y="4467860"/>
                  </a:lnTo>
                  <a:lnTo>
                    <a:pt x="12700" y="12700"/>
                  </a:lnTo>
                  <a:lnTo>
                    <a:pt x="7717536" y="12700"/>
                  </a:lnTo>
                  <a:lnTo>
                    <a:pt x="7717536"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58</a:t>
            </a:r>
            <a:endParaRPr sz="1400">
              <a:latin typeface="Arial"/>
              <a:cs typeface="Arial"/>
            </a:endParaRPr>
          </a:p>
        </p:txBody>
      </p:sp>
      <p:sp>
        <p:nvSpPr>
          <p:cNvPr id="8" name="object 8"/>
          <p:cNvSpPr txBox="1">
            <a:spLocks noGrp="1"/>
          </p:cNvSpPr>
          <p:nvPr>
            <p:ph type="title"/>
          </p:nvPr>
        </p:nvSpPr>
        <p:spPr>
          <a:xfrm>
            <a:off x="1109878" y="469849"/>
            <a:ext cx="5595722" cy="514350"/>
          </a:xfrm>
          <a:prstGeom prst="rect">
            <a:avLst/>
          </a:prstGeom>
        </p:spPr>
        <p:txBody>
          <a:bodyPr vert="horz" wrap="square" lIns="0" tIns="13335" rIns="0" bIns="0" rtlCol="0">
            <a:spAutoFit/>
          </a:bodyPr>
          <a:lstStyle/>
          <a:p>
            <a:pPr marL="12700">
              <a:lnSpc>
                <a:spcPct val="100000"/>
              </a:lnSpc>
              <a:spcBef>
                <a:spcPts val="105"/>
              </a:spcBef>
            </a:pPr>
            <a:r>
              <a:rPr dirty="0"/>
              <a:t>The reason for the</a:t>
            </a:r>
            <a:r>
              <a:rPr spc="-90" dirty="0"/>
              <a:t> </a:t>
            </a:r>
            <a:r>
              <a:rPr dirty="0"/>
              <a:t>thrashing</a:t>
            </a:r>
          </a:p>
        </p:txBody>
      </p:sp>
      <p:sp>
        <p:nvSpPr>
          <p:cNvPr id="16" name="object 16"/>
          <p:cNvSpPr txBox="1">
            <a:spLocks noGrp="1"/>
          </p:cNvSpPr>
          <p:nvPr>
            <p:ph type="body" idx="1"/>
          </p:nvPr>
        </p:nvSpPr>
        <p:spPr>
          <a:xfrm>
            <a:off x="-609600" y="1295400"/>
            <a:ext cx="9753600" cy="3671646"/>
          </a:xfrm>
          <a:prstGeom prst="rect">
            <a:avLst/>
          </a:prstGeom>
        </p:spPr>
        <p:txBody>
          <a:bodyPr vert="horz" wrap="square" lIns="0" tIns="12700" rIns="0" bIns="0" rtlCol="0">
            <a:spAutoFit/>
          </a:bodyPr>
          <a:lstStyle/>
          <a:p>
            <a:pPr marL="808355" marR="896619">
              <a:lnSpc>
                <a:spcPct val="100000"/>
              </a:lnSpc>
              <a:spcBef>
                <a:spcPts val="100"/>
              </a:spcBef>
            </a:pPr>
            <a:r>
              <a:rPr sz="2400" spc="-5" dirty="0"/>
              <a:t>Each process needs a </a:t>
            </a:r>
            <a:r>
              <a:rPr sz="2400" dirty="0"/>
              <a:t>certain </a:t>
            </a:r>
            <a:r>
              <a:rPr sz="2400" spc="-5" dirty="0"/>
              <a:t>number</a:t>
            </a:r>
            <a:r>
              <a:rPr lang="en-CA" sz="2400" spc="-5" dirty="0"/>
              <a:t> (minimum)</a:t>
            </a:r>
            <a:r>
              <a:rPr sz="2400" spc="-5" dirty="0"/>
              <a:t> </a:t>
            </a:r>
            <a:r>
              <a:rPr sz="2400" dirty="0"/>
              <a:t>of </a:t>
            </a:r>
            <a:r>
              <a:rPr sz="2400" spc="-5" dirty="0"/>
              <a:t>pages </a:t>
            </a:r>
            <a:r>
              <a:rPr sz="2400" dirty="0"/>
              <a:t>to run</a:t>
            </a:r>
            <a:r>
              <a:rPr sz="2400" spc="-25" dirty="0"/>
              <a:t> </a:t>
            </a:r>
            <a:r>
              <a:rPr sz="2400" spc="-5" dirty="0"/>
              <a:t>efficiently.</a:t>
            </a:r>
            <a:endParaRPr sz="2400" dirty="0"/>
          </a:p>
          <a:p>
            <a:pPr marL="808355" marR="5080">
              <a:lnSpc>
                <a:spcPct val="100000"/>
              </a:lnSpc>
              <a:spcBef>
                <a:spcPts val="575"/>
              </a:spcBef>
            </a:pPr>
            <a:r>
              <a:rPr sz="2400" spc="-5" dirty="0"/>
              <a:t>The number </a:t>
            </a:r>
            <a:r>
              <a:rPr sz="2400" dirty="0"/>
              <a:t>of </a:t>
            </a:r>
            <a:r>
              <a:rPr sz="2400" spc="-5" dirty="0"/>
              <a:t>pages </a:t>
            </a:r>
            <a:r>
              <a:rPr sz="2400" dirty="0"/>
              <a:t>that the </a:t>
            </a:r>
            <a:r>
              <a:rPr sz="2400" spc="-5" dirty="0"/>
              <a:t>set </a:t>
            </a:r>
            <a:r>
              <a:rPr sz="2400" dirty="0"/>
              <a:t>of </a:t>
            </a:r>
            <a:r>
              <a:rPr sz="2400" spc="-5" dirty="0"/>
              <a:t>processes needs </a:t>
            </a:r>
            <a:r>
              <a:rPr sz="2400" dirty="0"/>
              <a:t>now </a:t>
            </a:r>
            <a:r>
              <a:rPr sz="2400" spc="-5" dirty="0"/>
              <a:t>exceeds </a:t>
            </a:r>
            <a:r>
              <a:rPr sz="2400" dirty="0"/>
              <a:t>the </a:t>
            </a:r>
            <a:r>
              <a:rPr sz="2400" spc="-5" dirty="0"/>
              <a:t>number </a:t>
            </a:r>
            <a:r>
              <a:rPr sz="2400" dirty="0"/>
              <a:t>of </a:t>
            </a:r>
            <a:r>
              <a:rPr sz="2400" spc="-5" dirty="0"/>
              <a:t>available  memory frames</a:t>
            </a:r>
            <a:endParaRPr sz="2400" dirty="0"/>
          </a:p>
          <a:p>
            <a:pPr marL="808355" marR="1798955">
              <a:lnSpc>
                <a:spcPct val="120000"/>
              </a:lnSpc>
              <a:spcBef>
                <a:spcPts val="5"/>
              </a:spcBef>
            </a:pPr>
            <a:r>
              <a:rPr sz="2400" dirty="0"/>
              <a:t>We </a:t>
            </a:r>
            <a:r>
              <a:rPr sz="2400" spc="-5" dirty="0"/>
              <a:t>really need </a:t>
            </a:r>
            <a:r>
              <a:rPr sz="2400" dirty="0"/>
              <a:t>to </a:t>
            </a:r>
            <a:r>
              <a:rPr sz="2400" spc="-5" dirty="0"/>
              <a:t>avoid</a:t>
            </a:r>
            <a:r>
              <a:rPr sz="2400" spc="-70" dirty="0"/>
              <a:t> </a:t>
            </a:r>
            <a:r>
              <a:rPr sz="2400" dirty="0"/>
              <a:t>thrashing!  </a:t>
            </a:r>
            <a:r>
              <a:rPr sz="2400" spc="-5" dirty="0"/>
              <a:t>How </a:t>
            </a:r>
            <a:r>
              <a:rPr sz="2400" dirty="0"/>
              <a:t>to do</a:t>
            </a:r>
            <a:r>
              <a:rPr lang="en-CA" sz="2400" dirty="0"/>
              <a:t> </a:t>
            </a:r>
            <a:r>
              <a:rPr sz="2400" dirty="0"/>
              <a:t>that?</a:t>
            </a:r>
          </a:p>
          <a:p>
            <a:pPr marL="1209040" marR="1290320">
              <a:lnSpc>
                <a:spcPct val="100000"/>
              </a:lnSpc>
              <a:spcBef>
                <a:spcPts val="575"/>
              </a:spcBef>
            </a:pPr>
            <a:r>
              <a:rPr sz="2400" b="0" dirty="0">
                <a:latin typeface="Arial"/>
                <a:cs typeface="Arial"/>
              </a:rPr>
              <a:t>By </a:t>
            </a:r>
            <a:r>
              <a:rPr sz="2400" b="0" spc="-5" dirty="0">
                <a:latin typeface="Arial"/>
                <a:cs typeface="Arial"/>
              </a:rPr>
              <a:t>managing </a:t>
            </a:r>
            <a:r>
              <a:rPr sz="2400" b="0" dirty="0">
                <a:latin typeface="Arial"/>
                <a:cs typeface="Arial"/>
              </a:rPr>
              <a:t>the </a:t>
            </a:r>
            <a:r>
              <a:rPr sz="2400" b="0" spc="-5" dirty="0">
                <a:latin typeface="Arial"/>
                <a:cs typeface="Arial"/>
              </a:rPr>
              <a:t>resident </a:t>
            </a:r>
            <a:r>
              <a:rPr sz="2400" b="0" dirty="0">
                <a:latin typeface="Arial"/>
                <a:cs typeface="Arial"/>
              </a:rPr>
              <a:t>set </a:t>
            </a:r>
            <a:r>
              <a:rPr sz="2400" b="0" spc="-5" dirty="0">
                <a:latin typeface="Arial"/>
                <a:cs typeface="Arial"/>
              </a:rPr>
              <a:t>sizes </a:t>
            </a:r>
            <a:r>
              <a:rPr sz="2400" b="0" dirty="0">
                <a:latin typeface="Arial"/>
                <a:cs typeface="Arial"/>
              </a:rPr>
              <a:t>of </a:t>
            </a:r>
            <a:r>
              <a:rPr sz="2400" b="0" spc="-5" dirty="0">
                <a:latin typeface="Arial"/>
                <a:cs typeface="Arial"/>
              </a:rPr>
              <a:t>processes</a:t>
            </a:r>
            <a:r>
              <a:rPr lang="en-CA" sz="2400" b="0" spc="-5" dirty="0">
                <a:latin typeface="Arial"/>
                <a:cs typeface="Arial"/>
              </a:rPr>
              <a:t> (initial allocation of frames </a:t>
            </a:r>
            <a:r>
              <a:rPr lang="en-CA" sz="2400" b="0" spc="-5" dirty="0">
                <a:latin typeface="Arial"/>
                <a:cs typeface="Arial"/>
                <a:sym typeface="Wingdings" panose="05000000000000000000" pitchFamily="2" charset="2"/>
              </a:rPr>
              <a:t> 2 ways)</a:t>
            </a:r>
            <a:endParaRPr sz="2400" dirty="0">
              <a:latin typeface="Arial"/>
              <a:cs typeface="Arial"/>
            </a:endParaRPr>
          </a:p>
          <a:p>
            <a:pPr marL="1608455" marR="120650" indent="-399415">
              <a:lnSpc>
                <a:spcPct val="120000"/>
              </a:lnSpc>
              <a:spcBef>
                <a:spcPts val="5"/>
              </a:spcBef>
            </a:pPr>
            <a:r>
              <a:rPr sz="2400" b="0" dirty="0">
                <a:latin typeface="Arial"/>
                <a:cs typeface="Arial"/>
              </a:rPr>
              <a:t>By </a:t>
            </a:r>
            <a:r>
              <a:rPr sz="2400" b="0" spc="-5" dirty="0">
                <a:latin typeface="Arial"/>
                <a:cs typeface="Arial"/>
              </a:rPr>
              <a:t>controlling </a:t>
            </a:r>
            <a:r>
              <a:rPr sz="2400" b="0" dirty="0">
                <a:latin typeface="Arial"/>
                <a:cs typeface="Arial"/>
              </a:rPr>
              <a:t>the </a:t>
            </a:r>
            <a:r>
              <a:rPr sz="2400" b="0" spc="-5" dirty="0">
                <a:latin typeface="Arial"/>
                <a:cs typeface="Arial"/>
              </a:rPr>
              <a:t>degree </a:t>
            </a:r>
            <a:r>
              <a:rPr sz="2400" b="0" dirty="0">
                <a:latin typeface="Arial"/>
                <a:cs typeface="Arial"/>
              </a:rPr>
              <a:t>of </a:t>
            </a:r>
            <a:r>
              <a:rPr sz="2400" b="0" spc="-5" dirty="0">
                <a:latin typeface="Arial"/>
                <a:cs typeface="Arial"/>
              </a:rPr>
              <a:t>multiprogramming </a:t>
            </a:r>
            <a:r>
              <a:rPr lang="en-CA" sz="2400" b="0" spc="-5" dirty="0">
                <a:latin typeface="Arial"/>
                <a:cs typeface="Arial"/>
                <a:sym typeface="Wingdings" panose="05000000000000000000" pitchFamily="2" charset="2"/>
              </a:rPr>
              <a:t> </a:t>
            </a:r>
            <a:r>
              <a:rPr sz="2400" b="0" spc="-5" dirty="0">
                <a:latin typeface="Arial"/>
                <a:cs typeface="Arial"/>
              </a:rPr>
              <a:t>Load</a:t>
            </a:r>
            <a:r>
              <a:rPr sz="2400" b="0" spc="5" dirty="0">
                <a:latin typeface="Arial"/>
                <a:cs typeface="Arial"/>
              </a:rPr>
              <a:t> </a:t>
            </a:r>
            <a:r>
              <a:rPr sz="2400" b="0" spc="-5" dirty="0">
                <a:latin typeface="Arial"/>
                <a:cs typeface="Arial"/>
              </a:rPr>
              <a:t>control</a:t>
            </a:r>
            <a:endParaRPr sz="2400" dirty="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670382"/>
            <a:ext cx="3995522" cy="574675"/>
          </a:xfrm>
          <a:prstGeom prst="rect">
            <a:avLst/>
          </a:prstGeom>
        </p:spPr>
        <p:txBody>
          <a:bodyPr vert="horz" wrap="square" lIns="0" tIns="12700" rIns="0" bIns="0" rtlCol="0">
            <a:spAutoFit/>
          </a:bodyPr>
          <a:lstStyle/>
          <a:p>
            <a:pPr marL="12700">
              <a:lnSpc>
                <a:spcPct val="100000"/>
              </a:lnSpc>
              <a:spcBef>
                <a:spcPts val="100"/>
              </a:spcBef>
            </a:pPr>
            <a:r>
              <a:rPr sz="3600" dirty="0"/>
              <a:t>Resident Set</a:t>
            </a:r>
            <a:r>
              <a:rPr sz="3600" spc="-105" dirty="0"/>
              <a:t> </a:t>
            </a:r>
            <a:r>
              <a:rPr sz="3600" dirty="0"/>
              <a:t>Size</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448432"/>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3439414"/>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xfrm>
            <a:off x="540740" y="1321434"/>
            <a:ext cx="8062518" cy="4085093"/>
          </a:xfrm>
          <a:prstGeom prst="rect">
            <a:avLst/>
          </a:prstGeom>
        </p:spPr>
        <p:txBody>
          <a:bodyPr vert="horz" wrap="square" lIns="0" tIns="12065" rIns="0" bIns="0" rtlCol="0">
            <a:spAutoFit/>
          </a:bodyPr>
          <a:lstStyle/>
          <a:p>
            <a:pPr marL="808355" marR="850265">
              <a:lnSpc>
                <a:spcPct val="100000"/>
              </a:lnSpc>
              <a:spcBef>
                <a:spcPts val="95"/>
              </a:spcBef>
            </a:pPr>
            <a:r>
              <a:rPr spc="-10" dirty="0"/>
              <a:t>The </a:t>
            </a:r>
            <a:r>
              <a:rPr spc="-5" dirty="0"/>
              <a:t>OS </a:t>
            </a:r>
            <a:r>
              <a:rPr spc="-10" dirty="0"/>
              <a:t>must </a:t>
            </a:r>
            <a:r>
              <a:rPr spc="-5" dirty="0"/>
              <a:t>decide </a:t>
            </a:r>
            <a:r>
              <a:rPr spc="-10" dirty="0"/>
              <a:t>how </a:t>
            </a:r>
            <a:r>
              <a:rPr spc="-5" dirty="0"/>
              <a:t>many page  frames </a:t>
            </a:r>
            <a:r>
              <a:rPr dirty="0"/>
              <a:t>to </a:t>
            </a:r>
            <a:r>
              <a:rPr spc="-5" dirty="0"/>
              <a:t>allocate </a:t>
            </a:r>
            <a:r>
              <a:rPr dirty="0"/>
              <a:t>to </a:t>
            </a:r>
            <a:r>
              <a:rPr spc="-5" dirty="0"/>
              <a:t>a</a:t>
            </a:r>
            <a:r>
              <a:rPr dirty="0"/>
              <a:t> </a:t>
            </a:r>
            <a:r>
              <a:rPr spc="-5" dirty="0"/>
              <a:t>process</a:t>
            </a:r>
          </a:p>
          <a:p>
            <a:pPr marL="1209040" marR="604520">
              <a:lnSpc>
                <a:spcPct val="100000"/>
              </a:lnSpc>
              <a:spcBef>
                <a:spcPts val="1570"/>
              </a:spcBef>
            </a:pPr>
            <a:r>
              <a:rPr sz="2600" b="0" dirty="0">
                <a:latin typeface="Arial"/>
                <a:cs typeface="Arial"/>
              </a:rPr>
              <a:t>large page fault rate if too few frames</a:t>
            </a:r>
            <a:r>
              <a:rPr sz="2600" b="0" spc="-45" dirty="0">
                <a:latin typeface="Arial"/>
                <a:cs typeface="Arial"/>
              </a:rPr>
              <a:t> </a:t>
            </a:r>
            <a:r>
              <a:rPr sz="2600" b="0" dirty="0">
                <a:latin typeface="Arial"/>
                <a:cs typeface="Arial"/>
              </a:rPr>
              <a:t>are  allocated</a:t>
            </a:r>
            <a:r>
              <a:rPr lang="en-CA" sz="2600" b="0" dirty="0">
                <a:latin typeface="Arial"/>
                <a:cs typeface="Arial"/>
              </a:rPr>
              <a:t> </a:t>
            </a:r>
            <a:r>
              <a:rPr lang="en-CA" sz="2600" b="0" dirty="0">
                <a:latin typeface="Arial"/>
                <a:cs typeface="Arial"/>
                <a:sym typeface="Wingdings" panose="05000000000000000000" pitchFamily="2" charset="2"/>
              </a:rPr>
              <a:t> need to increase # frames</a:t>
            </a:r>
            <a:endParaRPr sz="2600" dirty="0">
              <a:latin typeface="Arial"/>
              <a:cs typeface="Arial"/>
            </a:endParaRPr>
          </a:p>
          <a:p>
            <a:pPr marL="1209040" marR="5080">
              <a:lnSpc>
                <a:spcPct val="100000"/>
              </a:lnSpc>
              <a:spcBef>
                <a:spcPts val="1560"/>
              </a:spcBef>
            </a:pPr>
            <a:r>
              <a:rPr sz="2600" b="0" dirty="0">
                <a:latin typeface="Arial"/>
                <a:cs typeface="Arial"/>
              </a:rPr>
              <a:t>low multiprogramming level if to</a:t>
            </a:r>
            <a:r>
              <a:rPr lang="en-CA" sz="2600" b="0" dirty="0"/>
              <a:t>o</a:t>
            </a:r>
            <a:r>
              <a:rPr sz="2600" b="0" dirty="0">
                <a:latin typeface="Arial"/>
                <a:cs typeface="Arial"/>
              </a:rPr>
              <a:t> many</a:t>
            </a:r>
            <a:r>
              <a:rPr sz="2600" b="0" spc="-80" dirty="0">
                <a:latin typeface="Arial"/>
                <a:cs typeface="Arial"/>
              </a:rPr>
              <a:t> </a:t>
            </a:r>
            <a:r>
              <a:rPr sz="2600" b="0" dirty="0">
                <a:latin typeface="Arial"/>
                <a:cs typeface="Arial"/>
              </a:rPr>
              <a:t>frames  are</a:t>
            </a:r>
            <a:r>
              <a:rPr sz="2600" b="0" spc="-5" dirty="0">
                <a:latin typeface="Arial"/>
                <a:cs typeface="Arial"/>
              </a:rPr>
              <a:t> </a:t>
            </a:r>
            <a:r>
              <a:rPr sz="2600" b="0" dirty="0">
                <a:latin typeface="Arial"/>
                <a:cs typeface="Arial"/>
              </a:rPr>
              <a:t>allocated</a:t>
            </a:r>
            <a:r>
              <a:rPr lang="en-CA" sz="2600" b="0" dirty="0">
                <a:latin typeface="Arial"/>
                <a:cs typeface="Arial"/>
              </a:rPr>
              <a:t>, and if the process does not need the extra frames, less processes end up in the memory, as they are rather waiting in the ready queues to be admitted.</a:t>
            </a:r>
            <a:endParaRPr sz="26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8162" y="386240"/>
            <a:ext cx="8367675" cy="443070"/>
          </a:xfrm>
          <a:prstGeom prst="rect">
            <a:avLst/>
          </a:prstGeom>
        </p:spPr>
        <p:txBody>
          <a:bodyPr vert="horz" wrap="square" lIns="0" tIns="12065" rIns="0" bIns="0" rtlCol="0">
            <a:spAutoFit/>
          </a:bodyPr>
          <a:lstStyle/>
          <a:p>
            <a:pPr marL="12700">
              <a:lnSpc>
                <a:spcPct val="100000"/>
              </a:lnSpc>
              <a:spcBef>
                <a:spcPts val="95"/>
              </a:spcBef>
            </a:pPr>
            <a:r>
              <a:rPr sz="2800" spc="-5" dirty="0"/>
              <a:t>From paging </a:t>
            </a:r>
            <a:r>
              <a:rPr sz="2800" spc="-10" dirty="0"/>
              <a:t>and </a:t>
            </a:r>
            <a:r>
              <a:rPr sz="2800" spc="-5" dirty="0"/>
              <a:t>segmentation to virtual</a:t>
            </a:r>
            <a:r>
              <a:rPr sz="2800" spc="-35" dirty="0"/>
              <a:t> </a:t>
            </a:r>
            <a:r>
              <a:rPr sz="2800" spc="-5" dirty="0"/>
              <a:t>memory</a:t>
            </a:r>
            <a:endParaRPr sz="2800" dirty="0"/>
          </a:p>
        </p:txBody>
      </p:sp>
      <p:sp>
        <p:nvSpPr>
          <p:cNvPr id="4" name="object 4"/>
          <p:cNvSpPr/>
          <p:nvPr/>
        </p:nvSpPr>
        <p:spPr>
          <a:xfrm>
            <a:off x="776325" y="1363091"/>
            <a:ext cx="146303" cy="152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6325" y="1966595"/>
            <a:ext cx="146303"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33830" y="2509392"/>
            <a:ext cx="222503"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76325" y="3173857"/>
            <a:ext cx="146303" cy="152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33830" y="3716782"/>
            <a:ext cx="222503" cy="228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76325" y="4399534"/>
            <a:ext cx="164591" cy="1676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233830" y="4990541"/>
            <a:ext cx="222503" cy="22890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76325" y="5381244"/>
            <a:ext cx="146303" cy="1524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233830" y="6198108"/>
            <a:ext cx="222503" cy="228600"/>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106830" y="1245234"/>
            <a:ext cx="7462520" cy="5196205"/>
          </a:xfrm>
          <a:prstGeom prst="rect">
            <a:avLst/>
          </a:prstGeom>
        </p:spPr>
        <p:txBody>
          <a:bodyPr vert="horz" wrap="square" lIns="0" tIns="12700" rIns="0" bIns="0" rtlCol="0">
            <a:spAutoFit/>
          </a:bodyPr>
          <a:lstStyle/>
          <a:p>
            <a:pPr marL="12700" marR="247650">
              <a:lnSpc>
                <a:spcPct val="100000"/>
              </a:lnSpc>
              <a:spcBef>
                <a:spcPts val="100"/>
              </a:spcBef>
            </a:pPr>
            <a:r>
              <a:rPr sz="1800" b="1" spc="-5" dirty="0">
                <a:solidFill>
                  <a:srgbClr val="006666"/>
                </a:solidFill>
                <a:latin typeface="Arial"/>
                <a:cs typeface="Arial"/>
              </a:rPr>
              <a:t>A process </a:t>
            </a:r>
            <a:r>
              <a:rPr sz="1800" b="1" dirty="0">
                <a:solidFill>
                  <a:srgbClr val="006666"/>
                </a:solidFill>
                <a:latin typeface="Arial"/>
                <a:cs typeface="Arial"/>
              </a:rPr>
              <a:t>consists of </a:t>
            </a:r>
            <a:r>
              <a:rPr sz="1800" b="1" spc="-5" dirty="0">
                <a:solidFill>
                  <a:srgbClr val="FF9966"/>
                </a:solidFill>
                <a:latin typeface="Arial"/>
                <a:cs typeface="Arial"/>
              </a:rPr>
              <a:t>pieces </a:t>
            </a:r>
            <a:r>
              <a:rPr sz="1800" b="1" dirty="0">
                <a:solidFill>
                  <a:srgbClr val="006666"/>
                </a:solidFill>
                <a:latin typeface="Arial"/>
                <a:cs typeface="Arial"/>
              </a:rPr>
              <a:t>(pages or </a:t>
            </a:r>
            <a:r>
              <a:rPr sz="1800" b="1" spc="-5" dirty="0">
                <a:solidFill>
                  <a:srgbClr val="006666"/>
                </a:solidFill>
                <a:latin typeface="Arial"/>
                <a:cs typeface="Arial"/>
              </a:rPr>
              <a:t>segments) </a:t>
            </a:r>
            <a:r>
              <a:rPr sz="1800" b="1" dirty="0">
                <a:solidFill>
                  <a:srgbClr val="006666"/>
                </a:solidFill>
                <a:latin typeface="Arial"/>
                <a:cs typeface="Arial"/>
              </a:rPr>
              <a:t>not requiring</a:t>
            </a:r>
            <a:r>
              <a:rPr sz="1800" b="1" spc="-80" dirty="0">
                <a:solidFill>
                  <a:srgbClr val="006666"/>
                </a:solidFill>
                <a:latin typeface="Arial"/>
                <a:cs typeface="Arial"/>
              </a:rPr>
              <a:t> </a:t>
            </a:r>
            <a:r>
              <a:rPr sz="1800" b="1" dirty="0">
                <a:solidFill>
                  <a:srgbClr val="006666"/>
                </a:solidFill>
                <a:latin typeface="Arial"/>
                <a:cs typeface="Arial"/>
              </a:rPr>
              <a:t>to  </a:t>
            </a:r>
            <a:r>
              <a:rPr sz="1800" b="1" spc="-5" dirty="0">
                <a:solidFill>
                  <a:srgbClr val="006666"/>
                </a:solidFill>
                <a:latin typeface="Arial"/>
                <a:cs typeface="Arial"/>
              </a:rPr>
              <a:t>occupy a </a:t>
            </a:r>
            <a:r>
              <a:rPr sz="1800" b="1" dirty="0">
                <a:solidFill>
                  <a:srgbClr val="006666"/>
                </a:solidFill>
                <a:latin typeface="Arial"/>
                <a:cs typeface="Arial"/>
              </a:rPr>
              <a:t>contiguous </a:t>
            </a:r>
            <a:r>
              <a:rPr sz="1800" b="1" spc="-5" dirty="0">
                <a:solidFill>
                  <a:srgbClr val="006666"/>
                </a:solidFill>
                <a:latin typeface="Arial"/>
                <a:cs typeface="Arial"/>
              </a:rPr>
              <a:t>region </a:t>
            </a:r>
            <a:r>
              <a:rPr sz="1800" b="1" dirty="0">
                <a:solidFill>
                  <a:srgbClr val="006666"/>
                </a:solidFill>
                <a:latin typeface="Arial"/>
                <a:cs typeface="Arial"/>
              </a:rPr>
              <a:t>of </a:t>
            </a:r>
            <a:r>
              <a:rPr sz="1800" b="1" spc="-5" dirty="0">
                <a:solidFill>
                  <a:srgbClr val="006666"/>
                </a:solidFill>
                <a:latin typeface="Arial"/>
                <a:cs typeface="Arial"/>
              </a:rPr>
              <a:t>main memory</a:t>
            </a:r>
            <a:endParaRPr sz="1800" dirty="0">
              <a:latin typeface="Arial"/>
              <a:cs typeface="Arial"/>
            </a:endParaRPr>
          </a:p>
          <a:p>
            <a:pPr marL="12700">
              <a:lnSpc>
                <a:spcPct val="100000"/>
              </a:lnSpc>
              <a:spcBef>
                <a:spcPts val="430"/>
              </a:spcBef>
            </a:pPr>
            <a:r>
              <a:rPr sz="1800" b="1" spc="-5" dirty="0">
                <a:solidFill>
                  <a:srgbClr val="006666"/>
                </a:solidFill>
                <a:latin typeface="Arial"/>
                <a:cs typeface="Arial"/>
              </a:rPr>
              <a:t>References </a:t>
            </a:r>
            <a:r>
              <a:rPr sz="1800" b="1" dirty="0">
                <a:solidFill>
                  <a:srgbClr val="006666"/>
                </a:solidFill>
                <a:latin typeface="Arial"/>
                <a:cs typeface="Arial"/>
              </a:rPr>
              <a:t>to </a:t>
            </a:r>
            <a:r>
              <a:rPr sz="1800" b="1" spc="-5" dirty="0">
                <a:solidFill>
                  <a:srgbClr val="006666"/>
                </a:solidFill>
                <a:latin typeface="Arial"/>
                <a:cs typeface="Arial"/>
              </a:rPr>
              <a:t>memory are translated </a:t>
            </a:r>
            <a:r>
              <a:rPr sz="1800" b="1" dirty="0">
                <a:solidFill>
                  <a:srgbClr val="006666"/>
                </a:solidFill>
                <a:latin typeface="Arial"/>
                <a:cs typeface="Arial"/>
              </a:rPr>
              <a:t>to </a:t>
            </a:r>
            <a:r>
              <a:rPr sz="1800" b="1" spc="-5" dirty="0">
                <a:solidFill>
                  <a:srgbClr val="006666"/>
                </a:solidFill>
                <a:latin typeface="Arial"/>
                <a:cs typeface="Arial"/>
              </a:rPr>
              <a:t>physical addresses</a:t>
            </a:r>
            <a:r>
              <a:rPr sz="1800" b="1" spc="70" dirty="0">
                <a:solidFill>
                  <a:srgbClr val="006666"/>
                </a:solidFill>
                <a:latin typeface="Arial"/>
                <a:cs typeface="Arial"/>
              </a:rPr>
              <a:t> </a:t>
            </a:r>
            <a:r>
              <a:rPr sz="1800" b="1" dirty="0">
                <a:solidFill>
                  <a:srgbClr val="006666"/>
                </a:solidFill>
                <a:latin typeface="Arial"/>
                <a:cs typeface="Arial"/>
              </a:rPr>
              <a:t>during</a:t>
            </a:r>
            <a:endParaRPr sz="1800" dirty="0">
              <a:latin typeface="Arial"/>
              <a:cs typeface="Arial"/>
            </a:endParaRPr>
          </a:p>
          <a:p>
            <a:pPr marL="12700">
              <a:lnSpc>
                <a:spcPct val="100000"/>
              </a:lnSpc>
              <a:spcBef>
                <a:spcPts val="5"/>
              </a:spcBef>
            </a:pPr>
            <a:r>
              <a:rPr sz="1800" b="1" spc="-5" dirty="0">
                <a:solidFill>
                  <a:srgbClr val="006666"/>
                </a:solidFill>
                <a:latin typeface="Arial"/>
                <a:cs typeface="Arial"/>
              </a:rPr>
              <a:t>execution</a:t>
            </a:r>
            <a:endParaRPr sz="1800" dirty="0">
              <a:latin typeface="Arial"/>
              <a:cs typeface="Arial"/>
            </a:endParaRPr>
          </a:p>
          <a:p>
            <a:pPr marL="413384" marR="914400">
              <a:lnSpc>
                <a:spcPct val="100000"/>
              </a:lnSpc>
              <a:spcBef>
                <a:spcPts val="430"/>
              </a:spcBef>
            </a:pPr>
            <a:r>
              <a:rPr sz="1800" dirty="0">
                <a:solidFill>
                  <a:srgbClr val="006666"/>
                </a:solidFill>
                <a:latin typeface="Arial"/>
                <a:cs typeface="Arial"/>
              </a:rPr>
              <a:t>A </a:t>
            </a:r>
            <a:r>
              <a:rPr sz="1800" spc="-5" dirty="0">
                <a:solidFill>
                  <a:srgbClr val="006666"/>
                </a:solidFill>
                <a:latin typeface="Arial"/>
                <a:cs typeface="Arial"/>
              </a:rPr>
              <a:t>process can be moved </a:t>
            </a:r>
            <a:r>
              <a:rPr sz="1800" dirty="0">
                <a:solidFill>
                  <a:srgbClr val="006666"/>
                </a:solidFill>
                <a:latin typeface="Arial"/>
                <a:cs typeface="Arial"/>
              </a:rPr>
              <a:t>to </a:t>
            </a:r>
            <a:r>
              <a:rPr sz="1800" spc="-10" dirty="0">
                <a:solidFill>
                  <a:srgbClr val="006666"/>
                </a:solidFill>
                <a:latin typeface="Arial"/>
                <a:cs typeface="Arial"/>
              </a:rPr>
              <a:t>different </a:t>
            </a:r>
            <a:r>
              <a:rPr sz="1800" spc="-5" dirty="0">
                <a:solidFill>
                  <a:srgbClr val="006666"/>
                </a:solidFill>
                <a:latin typeface="Arial"/>
                <a:cs typeface="Arial"/>
              </a:rPr>
              <a:t>regions </a:t>
            </a:r>
            <a:r>
              <a:rPr sz="1800" dirty="0">
                <a:solidFill>
                  <a:srgbClr val="006666"/>
                </a:solidFill>
                <a:latin typeface="Arial"/>
                <a:cs typeface="Arial"/>
              </a:rPr>
              <a:t>of </a:t>
            </a:r>
            <a:r>
              <a:rPr sz="1800" spc="-25" dirty="0">
                <a:solidFill>
                  <a:srgbClr val="006666"/>
                </a:solidFill>
                <a:latin typeface="Arial"/>
                <a:cs typeface="Arial"/>
              </a:rPr>
              <a:t>memory, </a:t>
            </a:r>
            <a:r>
              <a:rPr sz="1800" spc="-5" dirty="0">
                <a:solidFill>
                  <a:srgbClr val="006666"/>
                </a:solidFill>
                <a:latin typeface="Arial"/>
                <a:cs typeface="Arial"/>
              </a:rPr>
              <a:t>also  secondary</a:t>
            </a:r>
            <a:r>
              <a:rPr sz="1800" spc="5" dirty="0">
                <a:solidFill>
                  <a:srgbClr val="006666"/>
                </a:solidFill>
                <a:latin typeface="Arial"/>
                <a:cs typeface="Arial"/>
              </a:rPr>
              <a:t> </a:t>
            </a:r>
            <a:r>
              <a:rPr sz="1800" spc="-5" dirty="0">
                <a:solidFill>
                  <a:srgbClr val="006666"/>
                </a:solidFill>
                <a:latin typeface="Arial"/>
                <a:cs typeface="Arial"/>
              </a:rPr>
              <a:t>memory!</a:t>
            </a:r>
            <a:endParaRPr sz="1800" dirty="0">
              <a:latin typeface="Arial"/>
              <a:cs typeface="Arial"/>
            </a:endParaRPr>
          </a:p>
          <a:p>
            <a:pPr marL="12700">
              <a:lnSpc>
                <a:spcPct val="100000"/>
              </a:lnSpc>
              <a:spcBef>
                <a:spcPts val="430"/>
              </a:spcBef>
            </a:pPr>
            <a:r>
              <a:rPr sz="1800" b="1" spc="-5" dirty="0">
                <a:solidFill>
                  <a:srgbClr val="006666"/>
                </a:solidFill>
                <a:latin typeface="Arial"/>
                <a:cs typeface="Arial"/>
              </a:rPr>
              <a:t>Therefore: </a:t>
            </a:r>
            <a:r>
              <a:rPr sz="1800" b="1" dirty="0">
                <a:solidFill>
                  <a:srgbClr val="FF9966"/>
                </a:solidFill>
                <a:latin typeface="Arial"/>
                <a:cs typeface="Arial"/>
              </a:rPr>
              <a:t>all the </a:t>
            </a:r>
            <a:r>
              <a:rPr sz="1800" b="1" spc="-5" dirty="0">
                <a:solidFill>
                  <a:srgbClr val="FF9966"/>
                </a:solidFill>
                <a:latin typeface="Arial"/>
                <a:cs typeface="Arial"/>
              </a:rPr>
              <a:t>pieces </a:t>
            </a:r>
            <a:r>
              <a:rPr sz="1800" b="1" dirty="0">
                <a:solidFill>
                  <a:srgbClr val="FF9966"/>
                </a:solidFill>
                <a:latin typeface="Arial"/>
                <a:cs typeface="Arial"/>
              </a:rPr>
              <a:t>of </a:t>
            </a:r>
            <a:r>
              <a:rPr sz="1800" b="1" spc="-5" dirty="0">
                <a:solidFill>
                  <a:srgbClr val="FF9966"/>
                </a:solidFill>
                <a:latin typeface="Arial"/>
                <a:cs typeface="Arial"/>
              </a:rPr>
              <a:t>a process </a:t>
            </a:r>
            <a:r>
              <a:rPr sz="1800" b="1" dirty="0">
                <a:solidFill>
                  <a:srgbClr val="FF9966"/>
                </a:solidFill>
                <a:latin typeface="Arial"/>
                <a:cs typeface="Arial"/>
              </a:rPr>
              <a:t>do not </a:t>
            </a:r>
            <a:r>
              <a:rPr sz="1800" b="1" spc="-5" dirty="0">
                <a:solidFill>
                  <a:srgbClr val="FF9966"/>
                </a:solidFill>
                <a:latin typeface="Arial"/>
                <a:cs typeface="Arial"/>
              </a:rPr>
              <a:t>need </a:t>
            </a:r>
            <a:r>
              <a:rPr sz="1800" b="1" dirty="0">
                <a:solidFill>
                  <a:srgbClr val="FF9966"/>
                </a:solidFill>
                <a:latin typeface="Arial"/>
                <a:cs typeface="Arial"/>
              </a:rPr>
              <a:t>to be in</a:t>
            </a:r>
            <a:r>
              <a:rPr sz="1800" b="1" spc="5" dirty="0">
                <a:solidFill>
                  <a:srgbClr val="FF9966"/>
                </a:solidFill>
                <a:latin typeface="Arial"/>
                <a:cs typeface="Arial"/>
              </a:rPr>
              <a:t> </a:t>
            </a:r>
            <a:r>
              <a:rPr sz="1800" b="1" spc="-5" dirty="0">
                <a:solidFill>
                  <a:srgbClr val="FF9966"/>
                </a:solidFill>
                <a:latin typeface="Arial"/>
                <a:cs typeface="Arial"/>
              </a:rPr>
              <a:t>main</a:t>
            </a:r>
            <a:endParaRPr sz="1800" dirty="0">
              <a:latin typeface="Arial"/>
              <a:cs typeface="Arial"/>
            </a:endParaRPr>
          </a:p>
          <a:p>
            <a:pPr marL="12700">
              <a:lnSpc>
                <a:spcPct val="100000"/>
              </a:lnSpc>
            </a:pPr>
            <a:r>
              <a:rPr sz="1800" b="1" spc="-5" dirty="0">
                <a:solidFill>
                  <a:srgbClr val="FF9966"/>
                </a:solidFill>
                <a:latin typeface="Arial"/>
                <a:cs typeface="Arial"/>
              </a:rPr>
              <a:t>memory </a:t>
            </a:r>
            <a:r>
              <a:rPr sz="1800" b="1" dirty="0">
                <a:solidFill>
                  <a:srgbClr val="FF9966"/>
                </a:solidFill>
                <a:latin typeface="Arial"/>
                <a:cs typeface="Arial"/>
              </a:rPr>
              <a:t>during</a:t>
            </a:r>
            <a:r>
              <a:rPr sz="1800" b="1" spc="-10" dirty="0">
                <a:solidFill>
                  <a:srgbClr val="FF9966"/>
                </a:solidFill>
                <a:latin typeface="Arial"/>
                <a:cs typeface="Arial"/>
              </a:rPr>
              <a:t> </a:t>
            </a:r>
            <a:r>
              <a:rPr sz="1800" b="1" dirty="0">
                <a:solidFill>
                  <a:srgbClr val="FF9966"/>
                </a:solidFill>
                <a:latin typeface="Arial"/>
                <a:cs typeface="Arial"/>
              </a:rPr>
              <a:t>execution</a:t>
            </a:r>
            <a:r>
              <a:rPr lang="en-CA" sz="1800" b="1" dirty="0">
                <a:solidFill>
                  <a:srgbClr val="FF9966"/>
                </a:solidFill>
                <a:latin typeface="Arial"/>
                <a:cs typeface="Arial"/>
              </a:rPr>
              <a:t> (only some are needed)</a:t>
            </a:r>
            <a:endParaRPr sz="1800" dirty="0">
              <a:latin typeface="Arial"/>
              <a:cs typeface="Arial"/>
            </a:endParaRPr>
          </a:p>
          <a:p>
            <a:pPr marL="413384" marR="5080">
              <a:lnSpc>
                <a:spcPct val="100000"/>
              </a:lnSpc>
              <a:spcBef>
                <a:spcPts val="434"/>
              </a:spcBef>
            </a:pPr>
            <a:r>
              <a:rPr sz="1800" spc="-5" dirty="0">
                <a:solidFill>
                  <a:srgbClr val="006666"/>
                </a:solidFill>
                <a:latin typeface="Arial"/>
                <a:cs typeface="Arial"/>
              </a:rPr>
              <a:t>Execution can continue as long as </a:t>
            </a:r>
            <a:r>
              <a:rPr sz="1800" dirty="0">
                <a:solidFill>
                  <a:srgbClr val="006666"/>
                </a:solidFill>
                <a:latin typeface="Arial"/>
                <a:cs typeface="Arial"/>
              </a:rPr>
              <a:t>the </a:t>
            </a:r>
            <a:r>
              <a:rPr sz="1800" spc="-10" dirty="0">
                <a:solidFill>
                  <a:srgbClr val="006666"/>
                </a:solidFill>
                <a:latin typeface="Arial"/>
                <a:cs typeface="Arial"/>
              </a:rPr>
              <a:t>next </a:t>
            </a:r>
            <a:r>
              <a:rPr sz="1800" spc="-5" dirty="0">
                <a:solidFill>
                  <a:srgbClr val="006666"/>
                </a:solidFill>
                <a:latin typeface="Arial"/>
                <a:cs typeface="Arial"/>
              </a:rPr>
              <a:t>instruction (or data) is in a  piece found in main</a:t>
            </a:r>
            <a:r>
              <a:rPr sz="1800" spc="15" dirty="0">
                <a:solidFill>
                  <a:srgbClr val="006666"/>
                </a:solidFill>
                <a:latin typeface="Arial"/>
                <a:cs typeface="Arial"/>
              </a:rPr>
              <a:t> </a:t>
            </a:r>
            <a:r>
              <a:rPr sz="1800" dirty="0">
                <a:solidFill>
                  <a:srgbClr val="006666"/>
                </a:solidFill>
                <a:latin typeface="Arial"/>
                <a:cs typeface="Arial"/>
              </a:rPr>
              <a:t>memory</a:t>
            </a:r>
            <a:endParaRPr sz="1800" dirty="0">
              <a:latin typeface="Arial"/>
              <a:cs typeface="Arial"/>
            </a:endParaRPr>
          </a:p>
          <a:p>
            <a:pPr marL="12700" marR="93345">
              <a:lnSpc>
                <a:spcPct val="100000"/>
              </a:lnSpc>
              <a:spcBef>
                <a:spcPts val="475"/>
              </a:spcBef>
            </a:pPr>
            <a:r>
              <a:rPr sz="2000" b="1" dirty="0">
                <a:solidFill>
                  <a:srgbClr val="800000"/>
                </a:solidFill>
                <a:latin typeface="Arial"/>
                <a:cs typeface="Arial"/>
              </a:rPr>
              <a:t>The sum of the </a:t>
            </a:r>
            <a:r>
              <a:rPr sz="2000" b="1" spc="-5" dirty="0">
                <a:solidFill>
                  <a:srgbClr val="800000"/>
                </a:solidFill>
                <a:latin typeface="Arial"/>
                <a:cs typeface="Arial"/>
              </a:rPr>
              <a:t>logical </a:t>
            </a:r>
            <a:r>
              <a:rPr sz="2000" b="1" dirty="0">
                <a:solidFill>
                  <a:srgbClr val="800000"/>
                </a:solidFill>
                <a:latin typeface="Arial"/>
                <a:cs typeface="Arial"/>
              </a:rPr>
              <a:t>memory of the running processes</a:t>
            </a:r>
            <a:r>
              <a:rPr sz="2000" b="1" spc="-150" dirty="0">
                <a:solidFill>
                  <a:srgbClr val="800000"/>
                </a:solidFill>
                <a:latin typeface="Arial"/>
                <a:cs typeface="Arial"/>
              </a:rPr>
              <a:t> </a:t>
            </a:r>
            <a:r>
              <a:rPr sz="2000" b="1" dirty="0">
                <a:solidFill>
                  <a:srgbClr val="800000"/>
                </a:solidFill>
                <a:latin typeface="Arial"/>
                <a:cs typeface="Arial"/>
              </a:rPr>
              <a:t>can  therefore exceed the </a:t>
            </a:r>
            <a:r>
              <a:rPr sz="2000" b="1" spc="-5" dirty="0">
                <a:solidFill>
                  <a:srgbClr val="800000"/>
                </a:solidFill>
                <a:latin typeface="Arial"/>
                <a:cs typeface="Arial"/>
              </a:rPr>
              <a:t>available physical</a:t>
            </a:r>
            <a:r>
              <a:rPr sz="2000" b="1" spc="-80" dirty="0">
                <a:solidFill>
                  <a:srgbClr val="800000"/>
                </a:solidFill>
                <a:latin typeface="Arial"/>
                <a:cs typeface="Arial"/>
              </a:rPr>
              <a:t> </a:t>
            </a:r>
            <a:r>
              <a:rPr sz="2000" b="1" spc="-25" dirty="0">
                <a:solidFill>
                  <a:srgbClr val="800000"/>
                </a:solidFill>
                <a:latin typeface="Arial"/>
                <a:cs typeface="Arial"/>
              </a:rPr>
              <a:t>memory.</a:t>
            </a:r>
            <a:endParaRPr sz="2000" dirty="0">
              <a:latin typeface="Arial"/>
              <a:cs typeface="Arial"/>
            </a:endParaRPr>
          </a:p>
          <a:p>
            <a:pPr marL="413384">
              <a:lnSpc>
                <a:spcPct val="100000"/>
              </a:lnSpc>
              <a:spcBef>
                <a:spcPts val="440"/>
              </a:spcBef>
            </a:pPr>
            <a:r>
              <a:rPr sz="1800" dirty="0">
                <a:solidFill>
                  <a:srgbClr val="336699"/>
                </a:solidFill>
                <a:latin typeface="Arial"/>
                <a:cs typeface="Arial"/>
              </a:rPr>
              <a:t>This </a:t>
            </a:r>
            <a:r>
              <a:rPr sz="1800" spc="-5" dirty="0">
                <a:solidFill>
                  <a:srgbClr val="336699"/>
                </a:solidFill>
                <a:latin typeface="Arial"/>
                <a:cs typeface="Arial"/>
              </a:rPr>
              <a:t>is </a:t>
            </a:r>
            <a:r>
              <a:rPr sz="1800" dirty="0">
                <a:solidFill>
                  <a:srgbClr val="336699"/>
                </a:solidFill>
                <a:latin typeface="Arial"/>
                <a:cs typeface="Arial"/>
              </a:rPr>
              <a:t>the </a:t>
            </a:r>
            <a:r>
              <a:rPr sz="1800" spc="-5" dirty="0">
                <a:solidFill>
                  <a:srgbClr val="336699"/>
                </a:solidFill>
                <a:latin typeface="Arial"/>
                <a:cs typeface="Arial"/>
              </a:rPr>
              <a:t>basic concept of virtual</a:t>
            </a:r>
            <a:r>
              <a:rPr sz="1800" spc="15" dirty="0">
                <a:solidFill>
                  <a:srgbClr val="336699"/>
                </a:solidFill>
                <a:latin typeface="Arial"/>
                <a:cs typeface="Arial"/>
              </a:rPr>
              <a:t> </a:t>
            </a:r>
            <a:r>
              <a:rPr sz="1800" spc="-5" dirty="0">
                <a:solidFill>
                  <a:srgbClr val="336699"/>
                </a:solidFill>
                <a:latin typeface="Arial"/>
                <a:cs typeface="Arial"/>
              </a:rPr>
              <a:t>memory</a:t>
            </a:r>
            <a:endParaRPr sz="1800" dirty="0">
              <a:latin typeface="Arial"/>
              <a:cs typeface="Arial"/>
            </a:endParaRPr>
          </a:p>
          <a:p>
            <a:pPr marL="12700" marR="190500">
              <a:lnSpc>
                <a:spcPct val="100000"/>
              </a:lnSpc>
              <a:spcBef>
                <a:spcPts val="434"/>
              </a:spcBef>
            </a:pPr>
            <a:r>
              <a:rPr sz="1800" b="1" spc="-30" dirty="0">
                <a:solidFill>
                  <a:srgbClr val="006666"/>
                </a:solidFill>
                <a:latin typeface="Arial"/>
                <a:cs typeface="Arial"/>
              </a:rPr>
              <a:t>An </a:t>
            </a:r>
            <a:r>
              <a:rPr sz="1800" b="1" spc="-5" dirty="0">
                <a:solidFill>
                  <a:srgbClr val="006666"/>
                </a:solidFill>
                <a:latin typeface="Arial"/>
                <a:cs typeface="Arial"/>
              </a:rPr>
              <a:t>image </a:t>
            </a:r>
            <a:r>
              <a:rPr sz="1800" b="1" dirty="0">
                <a:solidFill>
                  <a:srgbClr val="006666"/>
                </a:solidFill>
                <a:latin typeface="Arial"/>
                <a:cs typeface="Arial"/>
              </a:rPr>
              <a:t>of the entire </a:t>
            </a:r>
            <a:r>
              <a:rPr sz="1800" b="1" spc="-5" dirty="0">
                <a:solidFill>
                  <a:srgbClr val="006666"/>
                </a:solidFill>
                <a:latin typeface="Arial"/>
                <a:cs typeface="Arial"/>
              </a:rPr>
              <a:t>process address space </a:t>
            </a:r>
            <a:r>
              <a:rPr sz="1800" b="1" dirty="0">
                <a:solidFill>
                  <a:srgbClr val="006666"/>
                </a:solidFill>
                <a:latin typeface="Arial"/>
                <a:cs typeface="Arial"/>
              </a:rPr>
              <a:t>is </a:t>
            </a:r>
            <a:r>
              <a:rPr sz="1800" b="1" spc="-5" dirty="0">
                <a:solidFill>
                  <a:srgbClr val="006666"/>
                </a:solidFill>
                <a:latin typeface="Arial"/>
                <a:cs typeface="Arial"/>
              </a:rPr>
              <a:t>kept </a:t>
            </a:r>
            <a:r>
              <a:rPr sz="1800" b="1" dirty="0">
                <a:solidFill>
                  <a:srgbClr val="006666"/>
                </a:solidFill>
                <a:latin typeface="Arial"/>
                <a:cs typeface="Arial"/>
              </a:rPr>
              <a:t>in </a:t>
            </a:r>
            <a:r>
              <a:rPr sz="1800" b="1" spc="-5" dirty="0">
                <a:solidFill>
                  <a:srgbClr val="006666"/>
                </a:solidFill>
                <a:latin typeface="Arial"/>
                <a:cs typeface="Arial"/>
              </a:rPr>
              <a:t>secondary  memory (normal Disk) </a:t>
            </a:r>
            <a:r>
              <a:rPr sz="1800" b="1" dirty="0">
                <a:solidFill>
                  <a:srgbClr val="006666"/>
                </a:solidFill>
                <a:latin typeface="Arial"/>
                <a:cs typeface="Arial"/>
              </a:rPr>
              <a:t>from </a:t>
            </a:r>
            <a:r>
              <a:rPr sz="1800" b="1" spc="5" dirty="0">
                <a:solidFill>
                  <a:srgbClr val="006666"/>
                </a:solidFill>
                <a:latin typeface="Arial"/>
                <a:cs typeface="Arial"/>
              </a:rPr>
              <a:t>where </a:t>
            </a:r>
            <a:r>
              <a:rPr sz="1800" b="1" spc="-5" dirty="0">
                <a:solidFill>
                  <a:srgbClr val="006666"/>
                </a:solidFill>
                <a:latin typeface="Arial"/>
                <a:cs typeface="Arial"/>
              </a:rPr>
              <a:t>missing </a:t>
            </a:r>
            <a:r>
              <a:rPr sz="1800" b="1" dirty="0">
                <a:solidFill>
                  <a:srgbClr val="006666"/>
                </a:solidFill>
                <a:latin typeface="Arial"/>
                <a:cs typeface="Arial"/>
              </a:rPr>
              <a:t>pages </a:t>
            </a:r>
            <a:r>
              <a:rPr sz="1800" b="1" spc="-5" dirty="0">
                <a:solidFill>
                  <a:srgbClr val="006666"/>
                </a:solidFill>
                <a:latin typeface="Arial"/>
                <a:cs typeface="Arial"/>
              </a:rPr>
              <a:t>can </a:t>
            </a:r>
            <a:r>
              <a:rPr sz="1800" b="1" dirty="0">
                <a:solidFill>
                  <a:srgbClr val="006666"/>
                </a:solidFill>
                <a:latin typeface="Arial"/>
                <a:cs typeface="Arial"/>
              </a:rPr>
              <a:t>be </a:t>
            </a:r>
            <a:r>
              <a:rPr sz="1800" b="1" spc="-5" dirty="0">
                <a:solidFill>
                  <a:srgbClr val="006666"/>
                </a:solidFill>
                <a:latin typeface="Arial"/>
                <a:cs typeface="Arial"/>
              </a:rPr>
              <a:t>taken </a:t>
            </a:r>
            <a:r>
              <a:rPr sz="1800" b="1" dirty="0">
                <a:solidFill>
                  <a:srgbClr val="006666"/>
                </a:solidFill>
                <a:latin typeface="Arial"/>
                <a:cs typeface="Arial"/>
              </a:rPr>
              <a:t>if  </a:t>
            </a:r>
            <a:r>
              <a:rPr sz="1800" b="1" spc="-5" dirty="0">
                <a:solidFill>
                  <a:srgbClr val="006666"/>
                </a:solidFill>
                <a:latin typeface="Arial"/>
                <a:cs typeface="Arial"/>
              </a:rPr>
              <a:t>necessary</a:t>
            </a:r>
            <a:endParaRPr sz="1800" dirty="0">
              <a:latin typeface="Arial"/>
              <a:cs typeface="Arial"/>
            </a:endParaRPr>
          </a:p>
          <a:p>
            <a:pPr marL="413384">
              <a:lnSpc>
                <a:spcPct val="100000"/>
              </a:lnSpc>
              <a:spcBef>
                <a:spcPts val="430"/>
              </a:spcBef>
            </a:pPr>
            <a:r>
              <a:rPr sz="1800" spc="-10" dirty="0">
                <a:solidFill>
                  <a:srgbClr val="006666"/>
                </a:solidFill>
                <a:latin typeface="Arial"/>
                <a:cs typeface="Arial"/>
              </a:rPr>
              <a:t>swapping</a:t>
            </a:r>
            <a:r>
              <a:rPr sz="1800" spc="45" dirty="0">
                <a:solidFill>
                  <a:srgbClr val="006666"/>
                </a:solidFill>
                <a:latin typeface="Arial"/>
                <a:cs typeface="Arial"/>
              </a:rPr>
              <a:t> </a:t>
            </a:r>
            <a:r>
              <a:rPr sz="1800" spc="-5" dirty="0">
                <a:solidFill>
                  <a:srgbClr val="006666"/>
                </a:solidFill>
                <a:latin typeface="Arial"/>
                <a:cs typeface="Arial"/>
              </a:rPr>
              <a:t>mechanism</a:t>
            </a:r>
            <a:endParaRPr sz="1800" dirty="0">
              <a:latin typeface="Arial"/>
              <a:cs typeface="Arial"/>
            </a:endParaRPr>
          </a:p>
        </p:txBody>
      </p:sp>
      <p:sp>
        <p:nvSpPr>
          <p:cNvPr id="14" name="object 14"/>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5" name="object 15"/>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6</a:t>
            </a:fld>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928722" cy="514350"/>
          </a:xfrm>
          <a:prstGeom prst="rect">
            <a:avLst/>
          </a:prstGeom>
        </p:spPr>
        <p:txBody>
          <a:bodyPr vert="horz" wrap="square" lIns="0" tIns="13335" rIns="0" bIns="0" rtlCol="0">
            <a:spAutoFit/>
          </a:bodyPr>
          <a:lstStyle/>
          <a:p>
            <a:pPr marL="12700">
              <a:lnSpc>
                <a:spcPct val="100000"/>
              </a:lnSpc>
              <a:spcBef>
                <a:spcPts val="105"/>
              </a:spcBef>
            </a:pPr>
            <a:r>
              <a:rPr dirty="0"/>
              <a:t>Working</a:t>
            </a:r>
            <a:r>
              <a:rPr spc="-105" dirty="0"/>
              <a:t> </a:t>
            </a:r>
            <a:r>
              <a:rPr dirty="0"/>
              <a:t>Set</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2065" rIns="0" bIns="0" rtlCol="0">
            <a:spAutoFit/>
          </a:bodyPr>
          <a:lstStyle/>
          <a:p>
            <a:pPr marL="808355" marR="5080">
              <a:lnSpc>
                <a:spcPct val="100000"/>
              </a:lnSpc>
              <a:spcBef>
                <a:spcPts val="95"/>
              </a:spcBef>
            </a:pPr>
            <a:r>
              <a:rPr spc="-10" dirty="0"/>
              <a:t>The </a:t>
            </a:r>
            <a:r>
              <a:rPr spc="-5" dirty="0"/>
              <a:t>working set of a process at a point in  execution consists of the set of pages the  process requires for </a:t>
            </a:r>
            <a:r>
              <a:rPr dirty="0"/>
              <a:t>execution </a:t>
            </a:r>
            <a:r>
              <a:rPr spc="-5" dirty="0"/>
              <a:t>without </a:t>
            </a:r>
            <a:r>
              <a:rPr spc="-5" dirty="0">
                <a:solidFill>
                  <a:srgbClr val="CC6600"/>
                </a:solidFill>
              </a:rPr>
              <a:t>too  many </a:t>
            </a:r>
            <a:r>
              <a:rPr spc="-5" dirty="0"/>
              <a:t>page</a:t>
            </a:r>
            <a:r>
              <a:rPr spc="30" dirty="0"/>
              <a:t> </a:t>
            </a:r>
            <a:r>
              <a:rPr dirty="0"/>
              <a:t>faults.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900" y="123825"/>
            <a:ext cx="5791099" cy="574040"/>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Working </a:t>
            </a:r>
            <a:r>
              <a:rPr sz="3600" dirty="0"/>
              <a:t>Set</a:t>
            </a:r>
            <a:r>
              <a:rPr sz="3600" spc="-65" dirty="0"/>
              <a:t> </a:t>
            </a:r>
            <a:r>
              <a:rPr sz="3600" dirty="0"/>
              <a:t>Strategy</a:t>
            </a:r>
          </a:p>
        </p:txBody>
      </p:sp>
      <p:sp>
        <p:nvSpPr>
          <p:cNvPr id="4" name="object 4"/>
          <p:cNvSpPr/>
          <p:nvPr/>
        </p:nvSpPr>
        <p:spPr>
          <a:xfrm>
            <a:off x="903427" y="934847"/>
            <a:ext cx="164592"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03427" y="1574927"/>
            <a:ext cx="164592"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60677" y="2402713"/>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60677" y="3127832"/>
            <a:ext cx="243840" cy="2532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360677" y="3543046"/>
            <a:ext cx="271272" cy="280415"/>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233627" y="803275"/>
            <a:ext cx="7009130" cy="3034030"/>
          </a:xfrm>
          <a:prstGeom prst="rect">
            <a:avLst/>
          </a:prstGeom>
        </p:spPr>
        <p:txBody>
          <a:bodyPr vert="horz" wrap="square" lIns="0" tIns="74295" rIns="0" bIns="0" rtlCol="0">
            <a:spAutoFit/>
          </a:bodyPr>
          <a:lstStyle/>
          <a:p>
            <a:pPr marL="12700" marR="66040">
              <a:lnSpc>
                <a:spcPct val="80000"/>
              </a:lnSpc>
              <a:spcBef>
                <a:spcPts val="585"/>
              </a:spcBef>
            </a:pPr>
            <a:r>
              <a:rPr sz="2000" b="1" dirty="0">
                <a:solidFill>
                  <a:srgbClr val="006666"/>
                </a:solidFill>
                <a:latin typeface="Arial"/>
                <a:cs typeface="Arial"/>
              </a:rPr>
              <a:t>Is a </a:t>
            </a:r>
            <a:r>
              <a:rPr sz="2000" b="1" spc="-5" dirty="0">
                <a:solidFill>
                  <a:srgbClr val="006666"/>
                </a:solidFill>
                <a:latin typeface="Arial"/>
                <a:cs typeface="Arial"/>
              </a:rPr>
              <a:t>variable-allocation </a:t>
            </a:r>
            <a:r>
              <a:rPr sz="2000" b="1" dirty="0">
                <a:solidFill>
                  <a:srgbClr val="006666"/>
                </a:solidFill>
                <a:latin typeface="Arial"/>
                <a:cs typeface="Arial"/>
              </a:rPr>
              <a:t>method </a:t>
            </a:r>
            <a:r>
              <a:rPr sz="2000" b="1" spc="5" dirty="0">
                <a:solidFill>
                  <a:srgbClr val="006666"/>
                </a:solidFill>
                <a:latin typeface="Arial"/>
                <a:cs typeface="Arial"/>
              </a:rPr>
              <a:t>with </a:t>
            </a:r>
            <a:r>
              <a:rPr sz="2000" b="1" dirty="0">
                <a:solidFill>
                  <a:srgbClr val="006666"/>
                </a:solidFill>
                <a:latin typeface="Arial"/>
                <a:cs typeface="Arial"/>
              </a:rPr>
              <a:t>local scope based</a:t>
            </a:r>
            <a:r>
              <a:rPr sz="2000" b="1" spc="-140" dirty="0">
                <a:solidFill>
                  <a:srgbClr val="006666"/>
                </a:solidFill>
                <a:latin typeface="Arial"/>
                <a:cs typeface="Arial"/>
              </a:rPr>
              <a:t> </a:t>
            </a:r>
            <a:r>
              <a:rPr sz="2000" b="1" dirty="0">
                <a:solidFill>
                  <a:srgbClr val="006666"/>
                </a:solidFill>
                <a:latin typeface="Arial"/>
                <a:cs typeface="Arial"/>
              </a:rPr>
              <a:t>on  the assumption of locality of</a:t>
            </a:r>
            <a:r>
              <a:rPr sz="2000" b="1" spc="-114" dirty="0">
                <a:solidFill>
                  <a:srgbClr val="006666"/>
                </a:solidFill>
                <a:latin typeface="Arial"/>
                <a:cs typeface="Arial"/>
              </a:rPr>
              <a:t> </a:t>
            </a:r>
            <a:r>
              <a:rPr sz="2000" b="1" dirty="0">
                <a:solidFill>
                  <a:srgbClr val="006666"/>
                </a:solidFill>
                <a:latin typeface="Arial"/>
                <a:cs typeface="Arial"/>
              </a:rPr>
              <a:t>references</a:t>
            </a:r>
            <a:endParaRPr sz="2000" dirty="0">
              <a:latin typeface="Arial"/>
              <a:cs typeface="Arial"/>
            </a:endParaRPr>
          </a:p>
          <a:p>
            <a:pPr marL="12700" marR="5080">
              <a:lnSpc>
                <a:spcPts val="1920"/>
              </a:lnSpc>
              <a:spcBef>
                <a:spcPts val="1180"/>
              </a:spcBef>
            </a:pPr>
            <a:r>
              <a:rPr sz="2000" b="1" dirty="0">
                <a:solidFill>
                  <a:srgbClr val="006666"/>
                </a:solidFill>
                <a:latin typeface="Arial"/>
                <a:cs typeface="Arial"/>
              </a:rPr>
              <a:t>The </a:t>
            </a:r>
            <a:r>
              <a:rPr sz="2000" b="1" spc="5" dirty="0">
                <a:solidFill>
                  <a:srgbClr val="006666"/>
                </a:solidFill>
                <a:latin typeface="Arial"/>
                <a:cs typeface="Arial"/>
              </a:rPr>
              <a:t>working </a:t>
            </a:r>
            <a:r>
              <a:rPr sz="2000" b="1" dirty="0">
                <a:solidFill>
                  <a:srgbClr val="006666"/>
                </a:solidFill>
                <a:latin typeface="Arial"/>
                <a:cs typeface="Arial"/>
              </a:rPr>
              <a:t>set for a process at time t, WS(t), is the set</a:t>
            </a:r>
            <a:r>
              <a:rPr sz="2000" b="1" spc="-315" dirty="0">
                <a:solidFill>
                  <a:srgbClr val="006666"/>
                </a:solidFill>
                <a:latin typeface="Arial"/>
                <a:cs typeface="Arial"/>
              </a:rPr>
              <a:t> </a:t>
            </a:r>
            <a:r>
              <a:rPr sz="2000" b="1" dirty="0">
                <a:solidFill>
                  <a:srgbClr val="006666"/>
                </a:solidFill>
                <a:latin typeface="Arial"/>
                <a:cs typeface="Arial"/>
              </a:rPr>
              <a:t>of  pages that </a:t>
            </a:r>
            <a:r>
              <a:rPr sz="2000" b="1" spc="-5" dirty="0">
                <a:solidFill>
                  <a:srgbClr val="006666"/>
                </a:solidFill>
                <a:latin typeface="Arial"/>
                <a:cs typeface="Arial"/>
              </a:rPr>
              <a:t>have </a:t>
            </a:r>
            <a:r>
              <a:rPr sz="2000" b="1" dirty="0">
                <a:solidFill>
                  <a:srgbClr val="006666"/>
                </a:solidFill>
                <a:latin typeface="Arial"/>
                <a:cs typeface="Arial"/>
              </a:rPr>
              <a:t>been referenced in the last Δ </a:t>
            </a:r>
            <a:r>
              <a:rPr sz="2000" b="1" spc="-5" dirty="0">
                <a:solidFill>
                  <a:srgbClr val="006666"/>
                </a:solidFill>
                <a:latin typeface="Arial"/>
                <a:cs typeface="Arial"/>
              </a:rPr>
              <a:t>virtual </a:t>
            </a:r>
            <a:r>
              <a:rPr sz="2000" b="1" dirty="0">
                <a:solidFill>
                  <a:srgbClr val="006666"/>
                </a:solidFill>
                <a:latin typeface="Arial"/>
                <a:cs typeface="Arial"/>
              </a:rPr>
              <a:t>time  units</a:t>
            </a:r>
            <a:endParaRPr sz="2000" dirty="0">
              <a:latin typeface="Arial"/>
              <a:cs typeface="Arial"/>
            </a:endParaRPr>
          </a:p>
          <a:p>
            <a:pPr marL="413384" marR="212725">
              <a:lnSpc>
                <a:spcPct val="80000"/>
              </a:lnSpc>
              <a:spcBef>
                <a:spcPts val="1330"/>
              </a:spcBef>
            </a:pPr>
            <a:r>
              <a:rPr sz="2200" spc="-5" dirty="0">
                <a:solidFill>
                  <a:srgbClr val="006666"/>
                </a:solidFill>
                <a:latin typeface="Arial"/>
                <a:cs typeface="Arial"/>
              </a:rPr>
              <a:t>virtual time = time </a:t>
            </a:r>
            <a:r>
              <a:rPr sz="2200" dirty="0">
                <a:solidFill>
                  <a:srgbClr val="006666"/>
                </a:solidFill>
                <a:latin typeface="Arial"/>
                <a:cs typeface="Arial"/>
              </a:rPr>
              <a:t>elapsed </a:t>
            </a:r>
            <a:r>
              <a:rPr sz="2200" spc="-5" dirty="0">
                <a:solidFill>
                  <a:srgbClr val="006666"/>
                </a:solidFill>
                <a:latin typeface="Arial"/>
                <a:cs typeface="Arial"/>
              </a:rPr>
              <a:t>while the </a:t>
            </a:r>
            <a:r>
              <a:rPr sz="2200" dirty="0">
                <a:solidFill>
                  <a:srgbClr val="006666"/>
                </a:solidFill>
                <a:latin typeface="Arial"/>
                <a:cs typeface="Arial"/>
              </a:rPr>
              <a:t>process </a:t>
            </a:r>
            <a:r>
              <a:rPr sz="2200" spc="-5" dirty="0">
                <a:solidFill>
                  <a:srgbClr val="006666"/>
                </a:solidFill>
                <a:latin typeface="Arial"/>
                <a:cs typeface="Arial"/>
              </a:rPr>
              <a:t>was </a:t>
            </a:r>
            <a:r>
              <a:rPr sz="2200" dirty="0">
                <a:solidFill>
                  <a:srgbClr val="006666"/>
                </a:solidFill>
                <a:latin typeface="Arial"/>
                <a:cs typeface="Arial"/>
              </a:rPr>
              <a:t>in  </a:t>
            </a:r>
            <a:r>
              <a:rPr sz="2200" spc="-5" dirty="0">
                <a:solidFill>
                  <a:srgbClr val="006666"/>
                </a:solidFill>
                <a:latin typeface="Arial"/>
                <a:cs typeface="Arial"/>
              </a:rPr>
              <a:t>execution (in terms of memory</a:t>
            </a:r>
            <a:r>
              <a:rPr sz="2200" spc="105" dirty="0">
                <a:solidFill>
                  <a:srgbClr val="006666"/>
                </a:solidFill>
                <a:latin typeface="Arial"/>
                <a:cs typeface="Arial"/>
              </a:rPr>
              <a:t> </a:t>
            </a:r>
            <a:r>
              <a:rPr sz="2200" dirty="0">
                <a:solidFill>
                  <a:srgbClr val="006666"/>
                </a:solidFill>
                <a:latin typeface="Arial"/>
                <a:cs typeface="Arial"/>
              </a:rPr>
              <a:t>references)</a:t>
            </a:r>
            <a:endParaRPr sz="2200" dirty="0">
              <a:latin typeface="Arial"/>
              <a:cs typeface="Arial"/>
            </a:endParaRPr>
          </a:p>
          <a:p>
            <a:pPr marL="413384">
              <a:lnSpc>
                <a:spcPct val="100000"/>
              </a:lnSpc>
              <a:spcBef>
                <a:spcPts val="795"/>
              </a:spcBef>
            </a:pPr>
            <a:r>
              <a:rPr sz="2000" dirty="0">
                <a:solidFill>
                  <a:srgbClr val="006666"/>
                </a:solidFill>
                <a:latin typeface="Arial"/>
                <a:cs typeface="Arial"/>
              </a:rPr>
              <a:t>Δ </a:t>
            </a:r>
            <a:r>
              <a:rPr sz="2200" spc="-5" dirty="0">
                <a:solidFill>
                  <a:srgbClr val="006666"/>
                </a:solidFill>
                <a:latin typeface="Arial"/>
                <a:cs typeface="Arial"/>
              </a:rPr>
              <a:t>is a window of</a:t>
            </a:r>
            <a:r>
              <a:rPr sz="2200" spc="65" dirty="0">
                <a:solidFill>
                  <a:srgbClr val="006666"/>
                </a:solidFill>
                <a:latin typeface="Arial"/>
                <a:cs typeface="Arial"/>
              </a:rPr>
              <a:t> </a:t>
            </a:r>
            <a:r>
              <a:rPr sz="2200" spc="-5" dirty="0">
                <a:solidFill>
                  <a:srgbClr val="006666"/>
                </a:solidFill>
                <a:latin typeface="Arial"/>
                <a:cs typeface="Arial"/>
              </a:rPr>
              <a:t>time</a:t>
            </a:r>
            <a:endParaRPr sz="2200" dirty="0">
              <a:latin typeface="Arial"/>
              <a:cs typeface="Arial"/>
            </a:endParaRPr>
          </a:p>
          <a:p>
            <a:pPr marL="413384">
              <a:lnSpc>
                <a:spcPct val="100000"/>
              </a:lnSpc>
              <a:spcBef>
                <a:spcPts val="795"/>
              </a:spcBef>
            </a:pPr>
            <a:r>
              <a:rPr sz="2200" spc="-5" dirty="0">
                <a:solidFill>
                  <a:srgbClr val="006666"/>
                </a:solidFill>
                <a:latin typeface="Arial"/>
                <a:cs typeface="Arial"/>
              </a:rPr>
              <a:t>WS(t) is an approximation of the program’s</a:t>
            </a:r>
            <a:r>
              <a:rPr sz="2200" spc="160" dirty="0">
                <a:solidFill>
                  <a:srgbClr val="006666"/>
                </a:solidFill>
                <a:latin typeface="Arial"/>
                <a:cs typeface="Arial"/>
              </a:rPr>
              <a:t> </a:t>
            </a:r>
            <a:r>
              <a:rPr sz="2200" spc="-5" dirty="0">
                <a:solidFill>
                  <a:srgbClr val="006666"/>
                </a:solidFill>
                <a:latin typeface="Arial"/>
                <a:cs typeface="Arial"/>
              </a:rPr>
              <a:t>locality</a:t>
            </a:r>
            <a:endParaRPr sz="2200" dirty="0">
              <a:latin typeface="Arial"/>
              <a:cs typeface="Arial"/>
            </a:endParaRPr>
          </a:p>
        </p:txBody>
      </p:sp>
      <p:sp>
        <p:nvSpPr>
          <p:cNvPr id="10" name="object 10"/>
          <p:cNvSpPr/>
          <p:nvPr/>
        </p:nvSpPr>
        <p:spPr>
          <a:xfrm>
            <a:off x="600455" y="4386071"/>
            <a:ext cx="8267700" cy="185166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581405" y="4367529"/>
            <a:ext cx="8305800" cy="1889760"/>
          </a:xfrm>
          <a:prstGeom prst="rect">
            <a:avLst/>
          </a:prstGeom>
          <a:ln w="12700">
            <a:solidFill>
              <a:srgbClr val="CC6600"/>
            </a:solidFill>
          </a:ln>
        </p:spPr>
        <p:txBody>
          <a:bodyPr vert="horz" wrap="square" lIns="0" tIns="0" rIns="0" bIns="0" rtlCol="0">
            <a:spAutoFit/>
          </a:bodyPr>
          <a:lstStyle/>
          <a:p>
            <a:pPr>
              <a:lnSpc>
                <a:spcPct val="100000"/>
              </a:lnSpc>
            </a:pPr>
            <a:endParaRPr sz="2900">
              <a:latin typeface="Times New Roman"/>
              <a:cs typeface="Times New Roman"/>
            </a:endParaRPr>
          </a:p>
          <a:p>
            <a:pPr>
              <a:lnSpc>
                <a:spcPct val="100000"/>
              </a:lnSpc>
              <a:spcBef>
                <a:spcPts val="35"/>
              </a:spcBef>
            </a:pPr>
            <a:endParaRPr sz="2900">
              <a:latin typeface="Times New Roman"/>
              <a:cs typeface="Times New Roman"/>
            </a:endParaRPr>
          </a:p>
          <a:p>
            <a:pPr marR="700405" algn="r">
              <a:lnSpc>
                <a:spcPct val="100000"/>
              </a:lnSpc>
            </a:pPr>
            <a:r>
              <a:rPr sz="2400" dirty="0">
                <a:solidFill>
                  <a:srgbClr val="FF9966"/>
                </a:solidFill>
                <a:latin typeface="Symbol"/>
                <a:cs typeface="Symbol"/>
              </a:rPr>
              <a:t></a:t>
            </a:r>
            <a:r>
              <a:rPr sz="2400" dirty="0">
                <a:solidFill>
                  <a:srgbClr val="FF9966"/>
                </a:solidFill>
                <a:latin typeface="Times New Roman"/>
                <a:cs typeface="Times New Roman"/>
              </a:rPr>
              <a:t> =10</a:t>
            </a:r>
            <a:r>
              <a:rPr sz="2400" spc="-114" dirty="0">
                <a:solidFill>
                  <a:srgbClr val="FF9966"/>
                </a:solidFill>
                <a:latin typeface="Times New Roman"/>
                <a:cs typeface="Times New Roman"/>
              </a:rPr>
              <a:t> </a:t>
            </a:r>
            <a:r>
              <a:rPr sz="2400" dirty="0">
                <a:solidFill>
                  <a:srgbClr val="FF9966"/>
                </a:solidFill>
                <a:latin typeface="Times New Roman"/>
                <a:cs typeface="Times New Roman"/>
              </a:rPr>
              <a:t>ref.</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61</a:t>
            </a:fld>
            <a:endParaRPr dirty="0"/>
          </a:p>
        </p:txBody>
      </p:sp>
      <p:sp>
        <p:nvSpPr>
          <p:cNvPr id="12" name="object 12"/>
          <p:cNvSpPr txBox="1"/>
          <p:nvPr/>
        </p:nvSpPr>
        <p:spPr>
          <a:xfrm>
            <a:off x="4347083" y="6269228"/>
            <a:ext cx="3792220" cy="330835"/>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009999"/>
                </a:solidFill>
                <a:latin typeface="Symbol"/>
                <a:cs typeface="Symbol"/>
              </a:rPr>
              <a:t></a:t>
            </a:r>
            <a:r>
              <a:rPr sz="1800" dirty="0">
                <a:solidFill>
                  <a:srgbClr val="009999"/>
                </a:solidFill>
                <a:latin typeface="Times New Roman"/>
                <a:cs typeface="Times New Roman"/>
              </a:rPr>
              <a:t> = 4 would give the </a:t>
            </a:r>
            <a:r>
              <a:rPr sz="1800" spc="-5" dirty="0">
                <a:solidFill>
                  <a:srgbClr val="009999"/>
                </a:solidFill>
                <a:latin typeface="Times New Roman"/>
                <a:cs typeface="Times New Roman"/>
              </a:rPr>
              <a:t>same </a:t>
            </a:r>
            <a:r>
              <a:rPr sz="1800" dirty="0">
                <a:solidFill>
                  <a:srgbClr val="009999"/>
                </a:solidFill>
                <a:latin typeface="Times New Roman"/>
                <a:cs typeface="Times New Roman"/>
              </a:rPr>
              <a:t>results for</a:t>
            </a:r>
            <a:r>
              <a:rPr sz="1800" spc="-105" dirty="0">
                <a:solidFill>
                  <a:srgbClr val="009999"/>
                </a:solidFill>
                <a:latin typeface="Times New Roman"/>
                <a:cs typeface="Times New Roman"/>
              </a:rPr>
              <a:t> </a:t>
            </a:r>
            <a:r>
              <a:rPr sz="2000" spc="5" dirty="0">
                <a:solidFill>
                  <a:srgbClr val="009999"/>
                </a:solidFill>
                <a:latin typeface="Times New Roman"/>
                <a:cs typeface="Times New Roman"/>
              </a:rPr>
              <a:t>t</a:t>
            </a:r>
            <a:r>
              <a:rPr sz="1950" spc="7" baseline="-21367" dirty="0">
                <a:solidFill>
                  <a:srgbClr val="009999"/>
                </a:solidFill>
                <a:latin typeface="Times New Roman"/>
                <a:cs typeface="Times New Roman"/>
              </a:rPr>
              <a:t>2</a:t>
            </a:r>
            <a:r>
              <a:rPr sz="2000" spc="5" dirty="0">
                <a:solidFill>
                  <a:srgbClr val="009999"/>
                </a:solidFill>
                <a:latin typeface="Times New Roman"/>
                <a:cs typeface="Times New Roman"/>
              </a:rPr>
              <a:t>!</a:t>
            </a:r>
            <a:endParaRPr sz="20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29844"/>
            <a:ext cx="5748122" cy="574675"/>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Working </a:t>
            </a:r>
            <a:r>
              <a:rPr sz="3600" dirty="0"/>
              <a:t>Set</a:t>
            </a:r>
            <a:r>
              <a:rPr sz="3600" spc="-65" dirty="0"/>
              <a:t> </a:t>
            </a:r>
            <a:r>
              <a:rPr sz="3600" dirty="0"/>
              <a:t>Strategy</a:t>
            </a:r>
          </a:p>
        </p:txBody>
      </p:sp>
      <p:sp>
        <p:nvSpPr>
          <p:cNvPr id="4" name="object 4"/>
          <p:cNvSpPr/>
          <p:nvPr/>
        </p:nvSpPr>
        <p:spPr>
          <a:xfrm>
            <a:off x="981151" y="1435353"/>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81151" y="2502407"/>
            <a:ext cx="228600" cy="2377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1151" y="3142488"/>
            <a:ext cx="228600" cy="23774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38655" y="4093717"/>
            <a:ext cx="320039" cy="33070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81151" y="5200522"/>
            <a:ext cx="228600" cy="23774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311655" y="1258061"/>
            <a:ext cx="7146290" cy="4643755"/>
          </a:xfrm>
          <a:prstGeom prst="rect">
            <a:avLst/>
          </a:prstGeom>
        </p:spPr>
        <p:txBody>
          <a:bodyPr vert="horz" wrap="square" lIns="0" tIns="12065" rIns="0" bIns="0" rtlCol="0">
            <a:spAutoFit/>
          </a:bodyPr>
          <a:lstStyle/>
          <a:p>
            <a:pPr marL="12700" marR="306070">
              <a:lnSpc>
                <a:spcPct val="100000"/>
              </a:lnSpc>
              <a:spcBef>
                <a:spcPts val="95"/>
              </a:spcBef>
            </a:pPr>
            <a:r>
              <a:rPr sz="2800" b="1" spc="-10" dirty="0">
                <a:solidFill>
                  <a:srgbClr val="006666"/>
                </a:solidFill>
                <a:latin typeface="Arial"/>
                <a:cs typeface="Arial"/>
              </a:rPr>
              <a:t>The </a:t>
            </a:r>
            <a:r>
              <a:rPr sz="2800" b="1" spc="-5" dirty="0">
                <a:solidFill>
                  <a:srgbClr val="006666"/>
                </a:solidFill>
                <a:latin typeface="Arial"/>
                <a:cs typeface="Arial"/>
              </a:rPr>
              <a:t>working set of a process first grows  when it </a:t>
            </a:r>
            <a:r>
              <a:rPr sz="2800" b="1" dirty="0">
                <a:solidFill>
                  <a:srgbClr val="006666"/>
                </a:solidFill>
                <a:latin typeface="Arial"/>
                <a:cs typeface="Arial"/>
              </a:rPr>
              <a:t>starts</a:t>
            </a:r>
            <a:r>
              <a:rPr sz="2800" b="1" spc="15" dirty="0">
                <a:solidFill>
                  <a:srgbClr val="006666"/>
                </a:solidFill>
                <a:latin typeface="Arial"/>
                <a:cs typeface="Arial"/>
              </a:rPr>
              <a:t> </a:t>
            </a:r>
            <a:r>
              <a:rPr sz="2800" b="1" spc="-5" dirty="0">
                <a:solidFill>
                  <a:srgbClr val="006666"/>
                </a:solidFill>
                <a:latin typeface="Arial"/>
                <a:cs typeface="Arial"/>
              </a:rPr>
              <a:t>executing</a:t>
            </a:r>
            <a:endParaRPr sz="2800">
              <a:latin typeface="Arial"/>
              <a:cs typeface="Arial"/>
            </a:endParaRPr>
          </a:p>
          <a:p>
            <a:pPr marL="12700">
              <a:lnSpc>
                <a:spcPct val="100000"/>
              </a:lnSpc>
              <a:spcBef>
                <a:spcPts val="1680"/>
              </a:spcBef>
            </a:pPr>
            <a:r>
              <a:rPr sz="2800" b="1" spc="-5" dirty="0">
                <a:solidFill>
                  <a:srgbClr val="006666"/>
                </a:solidFill>
                <a:latin typeface="Arial"/>
                <a:cs typeface="Arial"/>
              </a:rPr>
              <a:t>then stabilizes by the principle of</a:t>
            </a:r>
            <a:r>
              <a:rPr sz="2800" b="1" spc="95" dirty="0">
                <a:solidFill>
                  <a:srgbClr val="006666"/>
                </a:solidFill>
                <a:latin typeface="Arial"/>
                <a:cs typeface="Arial"/>
              </a:rPr>
              <a:t> </a:t>
            </a:r>
            <a:r>
              <a:rPr sz="2800" b="1" spc="-5" dirty="0">
                <a:solidFill>
                  <a:srgbClr val="006666"/>
                </a:solidFill>
                <a:latin typeface="Arial"/>
                <a:cs typeface="Arial"/>
              </a:rPr>
              <a:t>locality</a:t>
            </a:r>
            <a:endParaRPr sz="2800">
              <a:latin typeface="Arial"/>
              <a:cs typeface="Arial"/>
            </a:endParaRPr>
          </a:p>
          <a:p>
            <a:pPr marL="12700" marR="163195">
              <a:lnSpc>
                <a:spcPct val="100000"/>
              </a:lnSpc>
              <a:spcBef>
                <a:spcPts val="1680"/>
              </a:spcBef>
            </a:pPr>
            <a:r>
              <a:rPr sz="2800" b="1" spc="-5" dirty="0">
                <a:solidFill>
                  <a:srgbClr val="006666"/>
                </a:solidFill>
                <a:latin typeface="Arial"/>
                <a:cs typeface="Arial"/>
              </a:rPr>
              <a:t>it grows again when the process enters a  new locality (transition</a:t>
            </a:r>
            <a:r>
              <a:rPr sz="2800" b="1" spc="25" dirty="0">
                <a:solidFill>
                  <a:srgbClr val="006666"/>
                </a:solidFill>
                <a:latin typeface="Arial"/>
                <a:cs typeface="Arial"/>
              </a:rPr>
              <a:t> </a:t>
            </a:r>
            <a:r>
              <a:rPr sz="2800" b="1" spc="-5" dirty="0">
                <a:solidFill>
                  <a:srgbClr val="006666"/>
                </a:solidFill>
                <a:latin typeface="Arial"/>
                <a:cs typeface="Arial"/>
              </a:rPr>
              <a:t>period)</a:t>
            </a:r>
            <a:endParaRPr sz="2800">
              <a:latin typeface="Arial"/>
              <a:cs typeface="Arial"/>
            </a:endParaRPr>
          </a:p>
          <a:p>
            <a:pPr marL="413384" marR="271780">
              <a:lnSpc>
                <a:spcPct val="100000"/>
              </a:lnSpc>
              <a:spcBef>
                <a:spcPts val="1570"/>
              </a:spcBef>
            </a:pPr>
            <a:r>
              <a:rPr sz="2600" dirty="0">
                <a:solidFill>
                  <a:srgbClr val="006666"/>
                </a:solidFill>
                <a:latin typeface="Arial"/>
                <a:cs typeface="Arial"/>
              </a:rPr>
              <a:t>up </a:t>
            </a:r>
            <a:r>
              <a:rPr sz="2600" spc="-5" dirty="0">
                <a:solidFill>
                  <a:srgbClr val="006666"/>
                </a:solidFill>
                <a:latin typeface="Arial"/>
                <a:cs typeface="Arial"/>
              </a:rPr>
              <a:t>to </a:t>
            </a:r>
            <a:r>
              <a:rPr sz="2600" dirty="0">
                <a:solidFill>
                  <a:srgbClr val="006666"/>
                </a:solidFill>
                <a:latin typeface="Arial"/>
                <a:cs typeface="Arial"/>
              </a:rPr>
              <a:t>a point where the working set</a:t>
            </a:r>
            <a:r>
              <a:rPr sz="2600" spc="-30" dirty="0">
                <a:solidFill>
                  <a:srgbClr val="006666"/>
                </a:solidFill>
                <a:latin typeface="Arial"/>
                <a:cs typeface="Arial"/>
              </a:rPr>
              <a:t> </a:t>
            </a:r>
            <a:r>
              <a:rPr sz="2600" dirty="0">
                <a:solidFill>
                  <a:srgbClr val="006666"/>
                </a:solidFill>
                <a:latin typeface="Arial"/>
                <a:cs typeface="Arial"/>
              </a:rPr>
              <a:t>contains  pages from two</a:t>
            </a:r>
            <a:r>
              <a:rPr sz="2600" spc="-20" dirty="0">
                <a:solidFill>
                  <a:srgbClr val="006666"/>
                </a:solidFill>
                <a:latin typeface="Arial"/>
                <a:cs typeface="Arial"/>
              </a:rPr>
              <a:t> </a:t>
            </a:r>
            <a:r>
              <a:rPr sz="2600" dirty="0">
                <a:solidFill>
                  <a:srgbClr val="006666"/>
                </a:solidFill>
                <a:latin typeface="Arial"/>
                <a:cs typeface="Arial"/>
              </a:rPr>
              <a:t>localities</a:t>
            </a:r>
            <a:endParaRPr sz="2600">
              <a:latin typeface="Arial"/>
              <a:cs typeface="Arial"/>
            </a:endParaRPr>
          </a:p>
          <a:p>
            <a:pPr marL="12700" marR="5080">
              <a:lnSpc>
                <a:spcPct val="100000"/>
              </a:lnSpc>
              <a:spcBef>
                <a:spcPts val="1675"/>
              </a:spcBef>
            </a:pPr>
            <a:r>
              <a:rPr sz="2800" b="1" spc="-5" dirty="0">
                <a:solidFill>
                  <a:srgbClr val="006666"/>
                </a:solidFill>
                <a:latin typeface="Arial"/>
                <a:cs typeface="Arial"/>
              </a:rPr>
              <a:t>then decreases </a:t>
            </a:r>
            <a:r>
              <a:rPr sz="2800" b="1" dirty="0">
                <a:solidFill>
                  <a:srgbClr val="006666"/>
                </a:solidFill>
                <a:latin typeface="Arial"/>
                <a:cs typeface="Arial"/>
              </a:rPr>
              <a:t>after </a:t>
            </a:r>
            <a:r>
              <a:rPr sz="2800" b="1" spc="-5" dirty="0">
                <a:solidFill>
                  <a:srgbClr val="006666"/>
                </a:solidFill>
                <a:latin typeface="Arial"/>
                <a:cs typeface="Arial"/>
              </a:rPr>
              <a:t>a sufficient long time  spent in the new</a:t>
            </a:r>
            <a:r>
              <a:rPr sz="2800" b="1" spc="45" dirty="0">
                <a:solidFill>
                  <a:srgbClr val="006666"/>
                </a:solidFill>
                <a:latin typeface="Arial"/>
                <a:cs typeface="Arial"/>
              </a:rPr>
              <a:t> </a:t>
            </a:r>
            <a:r>
              <a:rPr sz="2800" b="1" spc="-5" dirty="0">
                <a:solidFill>
                  <a:srgbClr val="006666"/>
                </a:solidFill>
                <a:latin typeface="Arial"/>
                <a:cs typeface="Arial"/>
              </a:rPr>
              <a:t>locality</a:t>
            </a:r>
            <a:endParaRPr sz="2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671922" cy="514350"/>
          </a:xfrm>
          <a:prstGeom prst="rect">
            <a:avLst/>
          </a:prstGeom>
        </p:spPr>
        <p:txBody>
          <a:bodyPr vert="horz" wrap="square" lIns="0" tIns="13335" rIns="0" bIns="0" rtlCol="0">
            <a:spAutoFit/>
          </a:bodyPr>
          <a:lstStyle/>
          <a:p>
            <a:pPr marL="12700">
              <a:lnSpc>
                <a:spcPct val="100000"/>
              </a:lnSpc>
              <a:spcBef>
                <a:spcPts val="105"/>
              </a:spcBef>
            </a:pPr>
            <a:r>
              <a:rPr dirty="0"/>
              <a:t>Working Set </a:t>
            </a:r>
            <a:r>
              <a:rPr spc="-5" dirty="0"/>
              <a:t>and </a:t>
            </a:r>
            <a:r>
              <a:rPr dirty="0"/>
              <a:t>Page</a:t>
            </a:r>
            <a:r>
              <a:rPr spc="-95" dirty="0"/>
              <a:t> </a:t>
            </a:r>
            <a:r>
              <a:rPr dirty="0"/>
              <a:t>Faults</a:t>
            </a:r>
          </a:p>
        </p:txBody>
      </p:sp>
      <p:sp>
        <p:nvSpPr>
          <p:cNvPr id="4" name="object 4"/>
          <p:cNvSpPr/>
          <p:nvPr/>
        </p:nvSpPr>
        <p:spPr>
          <a:xfrm>
            <a:off x="463295" y="1556003"/>
            <a:ext cx="8173211" cy="44622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1627" y="305257"/>
            <a:ext cx="5852973" cy="574675"/>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Working </a:t>
            </a:r>
            <a:r>
              <a:rPr sz="3600" dirty="0"/>
              <a:t>Set</a:t>
            </a:r>
            <a:r>
              <a:rPr sz="3600" spc="-65" dirty="0"/>
              <a:t> </a:t>
            </a:r>
            <a:r>
              <a:rPr sz="3600" dirty="0"/>
              <a:t>Strategy</a:t>
            </a:r>
          </a:p>
        </p:txBody>
      </p:sp>
      <p:sp>
        <p:nvSpPr>
          <p:cNvPr id="9" name="object 9"/>
          <p:cNvSpPr txBox="1"/>
          <p:nvPr/>
        </p:nvSpPr>
        <p:spPr>
          <a:xfrm>
            <a:off x="471627" y="990600"/>
            <a:ext cx="8344078" cy="4729500"/>
          </a:xfrm>
          <a:prstGeom prst="rect">
            <a:avLst/>
          </a:prstGeom>
        </p:spPr>
        <p:txBody>
          <a:bodyPr vert="horz" wrap="square" lIns="0" tIns="12700" rIns="0" bIns="0" rtlCol="0">
            <a:spAutoFit/>
          </a:bodyPr>
          <a:lstStyle/>
          <a:p>
            <a:pPr marL="12700" marR="615950">
              <a:lnSpc>
                <a:spcPct val="100000"/>
              </a:lnSpc>
              <a:spcBef>
                <a:spcPts val="100"/>
              </a:spcBef>
            </a:pPr>
            <a:r>
              <a:rPr sz="2400" b="1" dirty="0">
                <a:solidFill>
                  <a:srgbClr val="006666"/>
                </a:solidFill>
                <a:latin typeface="Arial"/>
                <a:cs typeface="Arial"/>
              </a:rPr>
              <a:t>the working </a:t>
            </a:r>
            <a:r>
              <a:rPr sz="2400" b="1" spc="-5" dirty="0">
                <a:solidFill>
                  <a:srgbClr val="006666"/>
                </a:solidFill>
                <a:latin typeface="Arial"/>
                <a:cs typeface="Arial"/>
              </a:rPr>
              <a:t>set concept suggest </a:t>
            </a:r>
            <a:r>
              <a:rPr sz="2400" b="1" dirty="0">
                <a:solidFill>
                  <a:srgbClr val="006666"/>
                </a:solidFill>
                <a:latin typeface="Arial"/>
                <a:cs typeface="Arial"/>
              </a:rPr>
              <a:t>the </a:t>
            </a:r>
            <a:r>
              <a:rPr sz="2400" b="1" spc="-5" dirty="0">
                <a:solidFill>
                  <a:srgbClr val="006666"/>
                </a:solidFill>
                <a:latin typeface="Arial"/>
                <a:cs typeface="Arial"/>
              </a:rPr>
              <a:t>following  strategy </a:t>
            </a:r>
            <a:r>
              <a:rPr sz="2400" b="1" dirty="0">
                <a:solidFill>
                  <a:srgbClr val="006666"/>
                </a:solidFill>
                <a:latin typeface="Arial"/>
                <a:cs typeface="Arial"/>
              </a:rPr>
              <a:t>to </a:t>
            </a:r>
            <a:r>
              <a:rPr sz="2400" b="1" spc="-5" dirty="0">
                <a:solidFill>
                  <a:srgbClr val="006666"/>
                </a:solidFill>
                <a:latin typeface="Arial"/>
                <a:cs typeface="Arial"/>
              </a:rPr>
              <a:t>determine </a:t>
            </a:r>
            <a:r>
              <a:rPr sz="2400" b="1" dirty="0">
                <a:solidFill>
                  <a:srgbClr val="006666"/>
                </a:solidFill>
                <a:latin typeface="Arial"/>
                <a:cs typeface="Arial"/>
              </a:rPr>
              <a:t>the resident </a:t>
            </a:r>
            <a:r>
              <a:rPr sz="2400" b="1" spc="-5" dirty="0">
                <a:solidFill>
                  <a:srgbClr val="006666"/>
                </a:solidFill>
                <a:latin typeface="Arial"/>
                <a:cs typeface="Arial"/>
              </a:rPr>
              <a:t>set</a:t>
            </a:r>
            <a:r>
              <a:rPr sz="2400" b="1" spc="-15" dirty="0">
                <a:solidFill>
                  <a:srgbClr val="006666"/>
                </a:solidFill>
                <a:latin typeface="Arial"/>
                <a:cs typeface="Arial"/>
              </a:rPr>
              <a:t> </a:t>
            </a:r>
            <a:r>
              <a:rPr sz="2400" b="1" dirty="0">
                <a:solidFill>
                  <a:srgbClr val="006666"/>
                </a:solidFill>
                <a:latin typeface="Arial"/>
                <a:cs typeface="Arial"/>
              </a:rPr>
              <a:t>size</a:t>
            </a:r>
            <a:r>
              <a:rPr lang="en-CA" sz="2400" b="1" dirty="0">
                <a:solidFill>
                  <a:srgbClr val="006666"/>
                </a:solidFill>
                <a:latin typeface="Arial"/>
                <a:cs typeface="Arial"/>
              </a:rPr>
              <a:t> by the OS. The OS:</a:t>
            </a:r>
            <a:endParaRPr sz="2400" dirty="0">
              <a:latin typeface="Arial"/>
              <a:cs typeface="Arial"/>
            </a:endParaRPr>
          </a:p>
          <a:p>
            <a:pPr marL="413384">
              <a:lnSpc>
                <a:spcPct val="100000"/>
              </a:lnSpc>
              <a:spcBef>
                <a:spcPts val="1315"/>
              </a:spcBef>
            </a:pPr>
            <a:r>
              <a:rPr sz="2200" spc="-5" dirty="0">
                <a:solidFill>
                  <a:srgbClr val="006666"/>
                </a:solidFill>
                <a:latin typeface="Arial"/>
                <a:cs typeface="Arial"/>
              </a:rPr>
              <a:t>Monitor</a:t>
            </a:r>
            <a:r>
              <a:rPr lang="en-CA" sz="2200" spc="-5" dirty="0">
                <a:solidFill>
                  <a:srgbClr val="006666"/>
                </a:solidFill>
                <a:latin typeface="Arial"/>
                <a:cs typeface="Arial"/>
              </a:rPr>
              <a:t>s</a:t>
            </a:r>
            <a:r>
              <a:rPr sz="2200" spc="-5" dirty="0">
                <a:solidFill>
                  <a:srgbClr val="006666"/>
                </a:solidFill>
                <a:latin typeface="Arial"/>
                <a:cs typeface="Arial"/>
              </a:rPr>
              <a:t> the working set for </a:t>
            </a:r>
            <a:r>
              <a:rPr sz="2200" dirty="0">
                <a:solidFill>
                  <a:srgbClr val="006666"/>
                </a:solidFill>
                <a:latin typeface="Arial"/>
                <a:cs typeface="Arial"/>
              </a:rPr>
              <a:t>each</a:t>
            </a:r>
            <a:r>
              <a:rPr sz="2200" spc="45" dirty="0">
                <a:solidFill>
                  <a:srgbClr val="006666"/>
                </a:solidFill>
                <a:latin typeface="Arial"/>
                <a:cs typeface="Arial"/>
              </a:rPr>
              <a:t> </a:t>
            </a:r>
            <a:r>
              <a:rPr sz="2200" spc="-5" dirty="0">
                <a:solidFill>
                  <a:srgbClr val="006666"/>
                </a:solidFill>
                <a:latin typeface="Arial"/>
                <a:cs typeface="Arial"/>
              </a:rPr>
              <a:t>process</a:t>
            </a:r>
            <a:r>
              <a:rPr lang="en-CA" sz="2200" spc="-5" dirty="0">
                <a:solidFill>
                  <a:srgbClr val="006666"/>
                </a:solidFill>
                <a:latin typeface="Arial"/>
                <a:cs typeface="Arial"/>
              </a:rPr>
              <a:t> (how many page frames it will need)</a:t>
            </a:r>
            <a:endParaRPr sz="2200" dirty="0">
              <a:latin typeface="Arial"/>
              <a:cs typeface="Arial"/>
            </a:endParaRPr>
          </a:p>
          <a:p>
            <a:pPr marL="413384" marR="5080">
              <a:lnSpc>
                <a:spcPct val="100000"/>
              </a:lnSpc>
              <a:spcBef>
                <a:spcPts val="1320"/>
              </a:spcBef>
            </a:pPr>
            <a:r>
              <a:rPr sz="2200" spc="-5" dirty="0">
                <a:solidFill>
                  <a:srgbClr val="006666"/>
                </a:solidFill>
                <a:latin typeface="Arial"/>
                <a:cs typeface="Arial"/>
              </a:rPr>
              <a:t>Periodically remove</a:t>
            </a:r>
            <a:r>
              <a:rPr lang="en-CA" sz="2200" spc="-5" dirty="0">
                <a:solidFill>
                  <a:srgbClr val="006666"/>
                </a:solidFill>
                <a:latin typeface="Arial"/>
                <a:cs typeface="Arial"/>
              </a:rPr>
              <a:t>s</a:t>
            </a:r>
            <a:r>
              <a:rPr sz="2200" spc="-5" dirty="0">
                <a:solidFill>
                  <a:srgbClr val="006666"/>
                </a:solidFill>
                <a:latin typeface="Arial"/>
                <a:cs typeface="Arial"/>
              </a:rPr>
              <a:t> from the resident set </a:t>
            </a:r>
            <a:r>
              <a:rPr sz="2200" dirty="0">
                <a:solidFill>
                  <a:srgbClr val="006666"/>
                </a:solidFill>
                <a:latin typeface="Arial"/>
                <a:cs typeface="Arial"/>
              </a:rPr>
              <a:t>of </a:t>
            </a:r>
            <a:r>
              <a:rPr sz="2200" spc="-5" dirty="0">
                <a:solidFill>
                  <a:srgbClr val="006666"/>
                </a:solidFill>
                <a:latin typeface="Arial"/>
                <a:cs typeface="Arial"/>
              </a:rPr>
              <a:t>a process those pages that are not in the working set (apply</a:t>
            </a:r>
            <a:r>
              <a:rPr sz="2200" spc="114" dirty="0">
                <a:solidFill>
                  <a:srgbClr val="006666"/>
                </a:solidFill>
                <a:latin typeface="Arial"/>
                <a:cs typeface="Arial"/>
              </a:rPr>
              <a:t> </a:t>
            </a:r>
            <a:r>
              <a:rPr sz="2200" spc="-5" dirty="0">
                <a:solidFill>
                  <a:srgbClr val="006666"/>
                </a:solidFill>
                <a:latin typeface="Arial"/>
                <a:cs typeface="Arial"/>
              </a:rPr>
              <a:t>LRU).</a:t>
            </a:r>
            <a:r>
              <a:rPr lang="en-CA" sz="2200" spc="-5" dirty="0">
                <a:solidFill>
                  <a:srgbClr val="006666"/>
                </a:solidFill>
                <a:latin typeface="Arial"/>
                <a:cs typeface="Arial"/>
              </a:rPr>
              <a:t> **</a:t>
            </a:r>
            <a:endParaRPr sz="2200" dirty="0">
              <a:latin typeface="Arial"/>
              <a:cs typeface="Arial"/>
            </a:endParaRPr>
          </a:p>
          <a:p>
            <a:pPr marL="413384">
              <a:lnSpc>
                <a:spcPct val="100000"/>
              </a:lnSpc>
              <a:spcBef>
                <a:spcPts val="1320"/>
              </a:spcBef>
            </a:pPr>
            <a:r>
              <a:rPr sz="2200" spc="-5" dirty="0">
                <a:solidFill>
                  <a:srgbClr val="006666"/>
                </a:solidFill>
                <a:latin typeface="Arial"/>
                <a:cs typeface="Arial"/>
              </a:rPr>
              <a:t>When the resident set of a process is smaller than</a:t>
            </a:r>
            <a:r>
              <a:rPr sz="2200" spc="125" dirty="0">
                <a:solidFill>
                  <a:srgbClr val="006666"/>
                </a:solidFill>
                <a:latin typeface="Arial"/>
                <a:cs typeface="Arial"/>
              </a:rPr>
              <a:t> </a:t>
            </a:r>
            <a:r>
              <a:rPr sz="2200" spc="-5" dirty="0">
                <a:solidFill>
                  <a:srgbClr val="006666"/>
                </a:solidFill>
                <a:latin typeface="Arial"/>
                <a:cs typeface="Arial"/>
              </a:rPr>
              <a:t>its</a:t>
            </a:r>
            <a:endParaRPr sz="2200" dirty="0">
              <a:latin typeface="Arial"/>
              <a:cs typeface="Arial"/>
            </a:endParaRPr>
          </a:p>
          <a:p>
            <a:pPr marL="413384">
              <a:lnSpc>
                <a:spcPct val="100000"/>
              </a:lnSpc>
              <a:spcBef>
                <a:spcPts val="5"/>
              </a:spcBef>
            </a:pPr>
            <a:r>
              <a:rPr sz="2200" spc="-5" dirty="0">
                <a:solidFill>
                  <a:srgbClr val="006666"/>
                </a:solidFill>
                <a:latin typeface="Arial"/>
                <a:cs typeface="Arial"/>
              </a:rPr>
              <a:t>working set, allocate more frames to</a:t>
            </a:r>
            <a:r>
              <a:rPr sz="2200" spc="50" dirty="0">
                <a:solidFill>
                  <a:srgbClr val="006666"/>
                </a:solidFill>
                <a:latin typeface="Arial"/>
                <a:cs typeface="Arial"/>
              </a:rPr>
              <a:t> </a:t>
            </a:r>
            <a:r>
              <a:rPr lang="en-CA" sz="2200" spc="50" dirty="0">
                <a:solidFill>
                  <a:srgbClr val="006666"/>
                </a:solidFill>
                <a:latin typeface="Arial"/>
                <a:cs typeface="Arial"/>
              </a:rPr>
              <a:t>the resident set</a:t>
            </a:r>
            <a:endParaRPr sz="2200" dirty="0">
              <a:latin typeface="Arial"/>
              <a:cs typeface="Arial"/>
            </a:endParaRPr>
          </a:p>
          <a:p>
            <a:pPr marL="812800" marR="111760">
              <a:lnSpc>
                <a:spcPct val="100000"/>
              </a:lnSpc>
              <a:spcBef>
                <a:spcPts val="1210"/>
              </a:spcBef>
            </a:pPr>
            <a:r>
              <a:rPr sz="2000" dirty="0">
                <a:solidFill>
                  <a:srgbClr val="006666"/>
                </a:solidFill>
                <a:latin typeface="Arial"/>
                <a:cs typeface="Arial"/>
              </a:rPr>
              <a:t>If not enough free frames are available, suspend the process (until more frames are available); ie: a process may execute only </a:t>
            </a:r>
            <a:r>
              <a:rPr sz="2000" spc="-5" dirty="0">
                <a:solidFill>
                  <a:srgbClr val="006666"/>
                </a:solidFill>
                <a:latin typeface="Arial"/>
                <a:cs typeface="Arial"/>
              </a:rPr>
              <a:t>if its </a:t>
            </a:r>
            <a:r>
              <a:rPr sz="2000" dirty="0">
                <a:solidFill>
                  <a:srgbClr val="006666"/>
                </a:solidFill>
                <a:latin typeface="Arial"/>
                <a:cs typeface="Arial"/>
              </a:rPr>
              <a:t>working set can be loaded in</a:t>
            </a:r>
            <a:r>
              <a:rPr sz="2000" spc="-140" dirty="0">
                <a:solidFill>
                  <a:srgbClr val="006666"/>
                </a:solidFill>
                <a:latin typeface="Arial"/>
                <a:cs typeface="Arial"/>
              </a:rPr>
              <a:t> </a:t>
            </a:r>
            <a:r>
              <a:rPr sz="2000" dirty="0">
                <a:solidFill>
                  <a:srgbClr val="006666"/>
                </a:solidFill>
                <a:latin typeface="Arial"/>
                <a:cs typeface="Arial"/>
              </a:rPr>
              <a:t>main memory</a:t>
            </a:r>
            <a:endParaRPr sz="20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1627" y="263093"/>
            <a:ext cx="5700573" cy="574675"/>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Working </a:t>
            </a:r>
            <a:r>
              <a:rPr sz="3600" dirty="0"/>
              <a:t>Set</a:t>
            </a:r>
            <a:r>
              <a:rPr sz="3600" spc="-65" dirty="0"/>
              <a:t> </a:t>
            </a:r>
            <a:r>
              <a:rPr sz="3600" dirty="0"/>
              <a:t>Strategy</a:t>
            </a:r>
          </a:p>
        </p:txBody>
      </p:sp>
      <p:sp>
        <p:nvSpPr>
          <p:cNvPr id="4" name="object 4"/>
          <p:cNvSpPr/>
          <p:nvPr/>
        </p:nvSpPr>
        <p:spPr>
          <a:xfrm>
            <a:off x="1036929" y="132981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94155" y="1774825"/>
            <a:ext cx="271271" cy="2804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51354" y="2621026"/>
            <a:ext cx="213360" cy="21945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951354" y="3382721"/>
            <a:ext cx="213360" cy="21976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494155" y="4137659"/>
            <a:ext cx="271271" cy="2804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36929" y="4744211"/>
            <a:ext cx="198119" cy="2026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94155" y="5189473"/>
            <a:ext cx="271271"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67155" y="992171"/>
            <a:ext cx="7373620" cy="4827270"/>
          </a:xfrm>
          <a:prstGeom prst="rect">
            <a:avLst/>
          </a:prstGeom>
        </p:spPr>
        <p:txBody>
          <a:bodyPr vert="horz" wrap="square" lIns="0" tIns="195580" rIns="0" bIns="0" rtlCol="0">
            <a:spAutoFit/>
          </a:bodyPr>
          <a:lstStyle/>
          <a:p>
            <a:pPr marL="413384" indent="-401320">
              <a:lnSpc>
                <a:spcPct val="100000"/>
              </a:lnSpc>
              <a:spcBef>
                <a:spcPts val="1540"/>
              </a:spcBef>
            </a:pPr>
            <a:r>
              <a:rPr sz="2400" b="1" spc="-5" dirty="0">
                <a:solidFill>
                  <a:srgbClr val="006666"/>
                </a:solidFill>
                <a:latin typeface="Arial"/>
                <a:cs typeface="Arial"/>
              </a:rPr>
              <a:t>Practical </a:t>
            </a:r>
            <a:r>
              <a:rPr sz="2400" b="1" dirty="0">
                <a:solidFill>
                  <a:srgbClr val="006666"/>
                </a:solidFill>
                <a:latin typeface="Arial"/>
                <a:cs typeface="Arial"/>
              </a:rPr>
              <a:t>problems </a:t>
            </a:r>
            <a:r>
              <a:rPr sz="2400" b="1" spc="5" dirty="0">
                <a:solidFill>
                  <a:srgbClr val="006666"/>
                </a:solidFill>
                <a:latin typeface="Arial"/>
                <a:cs typeface="Arial"/>
              </a:rPr>
              <a:t>with </a:t>
            </a:r>
            <a:r>
              <a:rPr sz="2400" b="1" dirty="0">
                <a:solidFill>
                  <a:srgbClr val="006666"/>
                </a:solidFill>
                <a:latin typeface="Arial"/>
                <a:cs typeface="Arial"/>
              </a:rPr>
              <a:t>this working </a:t>
            </a:r>
            <a:r>
              <a:rPr sz="2400" b="1" spc="-5" dirty="0">
                <a:solidFill>
                  <a:srgbClr val="006666"/>
                </a:solidFill>
                <a:latin typeface="Arial"/>
                <a:cs typeface="Arial"/>
              </a:rPr>
              <a:t>set</a:t>
            </a:r>
            <a:r>
              <a:rPr sz="2400" b="1" spc="-130" dirty="0">
                <a:solidFill>
                  <a:srgbClr val="006666"/>
                </a:solidFill>
                <a:latin typeface="Arial"/>
                <a:cs typeface="Arial"/>
              </a:rPr>
              <a:t> </a:t>
            </a:r>
            <a:r>
              <a:rPr sz="2400" b="1" spc="-5" dirty="0">
                <a:solidFill>
                  <a:srgbClr val="006666"/>
                </a:solidFill>
                <a:latin typeface="Arial"/>
                <a:cs typeface="Arial"/>
              </a:rPr>
              <a:t>strategy:</a:t>
            </a:r>
            <a:endParaRPr sz="2400">
              <a:latin typeface="Arial"/>
              <a:cs typeface="Arial"/>
            </a:endParaRPr>
          </a:p>
          <a:p>
            <a:pPr marL="413384" marR="549275">
              <a:lnSpc>
                <a:spcPct val="100000"/>
              </a:lnSpc>
              <a:spcBef>
                <a:spcPts val="1315"/>
              </a:spcBef>
            </a:pPr>
            <a:r>
              <a:rPr sz="2200" spc="-5" dirty="0">
                <a:solidFill>
                  <a:srgbClr val="006666"/>
                </a:solidFill>
                <a:latin typeface="Arial"/>
                <a:cs typeface="Arial"/>
              </a:rPr>
              <a:t>measurement of the working set for each process is  impractical</a:t>
            </a:r>
            <a:endParaRPr sz="2200">
              <a:latin typeface="Arial"/>
              <a:cs typeface="Arial"/>
            </a:endParaRPr>
          </a:p>
          <a:p>
            <a:pPr marL="812800" marR="196215">
              <a:lnSpc>
                <a:spcPct val="100000"/>
              </a:lnSpc>
              <a:spcBef>
                <a:spcPts val="1215"/>
              </a:spcBef>
            </a:pPr>
            <a:r>
              <a:rPr sz="2000" dirty="0">
                <a:solidFill>
                  <a:srgbClr val="006666"/>
                </a:solidFill>
                <a:latin typeface="Arial"/>
                <a:cs typeface="Arial"/>
              </a:rPr>
              <a:t>necessary to stamp the referenced page with virtual</a:t>
            </a:r>
            <a:r>
              <a:rPr sz="2000" spc="-204" dirty="0">
                <a:solidFill>
                  <a:srgbClr val="006666"/>
                </a:solidFill>
                <a:latin typeface="Arial"/>
                <a:cs typeface="Arial"/>
              </a:rPr>
              <a:t> </a:t>
            </a:r>
            <a:r>
              <a:rPr sz="2000" spc="-5" dirty="0">
                <a:solidFill>
                  <a:srgbClr val="006666"/>
                </a:solidFill>
                <a:latin typeface="Arial"/>
                <a:cs typeface="Arial"/>
              </a:rPr>
              <a:t>time  </a:t>
            </a:r>
            <a:r>
              <a:rPr sz="2000" dirty="0">
                <a:solidFill>
                  <a:srgbClr val="006666"/>
                </a:solidFill>
                <a:latin typeface="Arial"/>
                <a:cs typeface="Arial"/>
              </a:rPr>
              <a:t>at every memory</a:t>
            </a:r>
            <a:r>
              <a:rPr sz="2000" spc="-75" dirty="0">
                <a:solidFill>
                  <a:srgbClr val="006666"/>
                </a:solidFill>
                <a:latin typeface="Arial"/>
                <a:cs typeface="Arial"/>
              </a:rPr>
              <a:t> </a:t>
            </a:r>
            <a:r>
              <a:rPr sz="2000" dirty="0">
                <a:solidFill>
                  <a:srgbClr val="006666"/>
                </a:solidFill>
                <a:latin typeface="Arial"/>
                <a:cs typeface="Arial"/>
              </a:rPr>
              <a:t>reference</a:t>
            </a:r>
            <a:endParaRPr sz="2000">
              <a:latin typeface="Arial"/>
              <a:cs typeface="Arial"/>
            </a:endParaRPr>
          </a:p>
          <a:p>
            <a:pPr marL="812800">
              <a:lnSpc>
                <a:spcPct val="100000"/>
              </a:lnSpc>
              <a:spcBef>
                <a:spcPts val="1200"/>
              </a:spcBef>
            </a:pPr>
            <a:r>
              <a:rPr sz="2000" dirty="0">
                <a:solidFill>
                  <a:srgbClr val="006666"/>
                </a:solidFill>
                <a:latin typeface="Arial"/>
                <a:cs typeface="Arial"/>
              </a:rPr>
              <a:t>necessary to maintain a time-ordered queue of</a:t>
            </a:r>
            <a:r>
              <a:rPr sz="2000" spc="-170" dirty="0">
                <a:solidFill>
                  <a:srgbClr val="006666"/>
                </a:solidFill>
                <a:latin typeface="Arial"/>
                <a:cs typeface="Arial"/>
              </a:rPr>
              <a:t> </a:t>
            </a:r>
            <a:r>
              <a:rPr sz="2000" dirty="0">
                <a:solidFill>
                  <a:srgbClr val="006666"/>
                </a:solidFill>
                <a:latin typeface="Arial"/>
                <a:cs typeface="Arial"/>
              </a:rPr>
              <a:t>referenced</a:t>
            </a:r>
            <a:endParaRPr sz="2000">
              <a:latin typeface="Arial"/>
              <a:cs typeface="Arial"/>
            </a:endParaRPr>
          </a:p>
          <a:p>
            <a:pPr marL="812800">
              <a:lnSpc>
                <a:spcPct val="100000"/>
              </a:lnSpc>
            </a:pPr>
            <a:r>
              <a:rPr sz="2000" dirty="0">
                <a:solidFill>
                  <a:srgbClr val="006666"/>
                </a:solidFill>
                <a:latin typeface="Arial"/>
                <a:cs typeface="Arial"/>
              </a:rPr>
              <a:t>pages for each</a:t>
            </a:r>
            <a:r>
              <a:rPr sz="2000" spc="-75" dirty="0">
                <a:solidFill>
                  <a:srgbClr val="006666"/>
                </a:solidFill>
                <a:latin typeface="Arial"/>
                <a:cs typeface="Arial"/>
              </a:rPr>
              <a:t> </a:t>
            </a:r>
            <a:r>
              <a:rPr sz="2000" dirty="0">
                <a:solidFill>
                  <a:srgbClr val="006666"/>
                </a:solidFill>
                <a:latin typeface="Arial"/>
                <a:cs typeface="Arial"/>
              </a:rPr>
              <a:t>process</a:t>
            </a:r>
            <a:endParaRPr sz="2000">
              <a:latin typeface="Arial"/>
              <a:cs typeface="Arial"/>
            </a:endParaRPr>
          </a:p>
          <a:p>
            <a:pPr marL="413384">
              <a:lnSpc>
                <a:spcPct val="100000"/>
              </a:lnSpc>
              <a:spcBef>
                <a:spcPts val="1310"/>
              </a:spcBef>
            </a:pPr>
            <a:r>
              <a:rPr sz="2200" spc="-5" dirty="0">
                <a:solidFill>
                  <a:srgbClr val="006666"/>
                </a:solidFill>
                <a:latin typeface="Arial"/>
                <a:cs typeface="Arial"/>
              </a:rPr>
              <a:t>the optimal value for Δ is unknown and time</a:t>
            </a:r>
            <a:r>
              <a:rPr sz="2200" spc="114" dirty="0">
                <a:solidFill>
                  <a:srgbClr val="006666"/>
                </a:solidFill>
                <a:latin typeface="Arial"/>
                <a:cs typeface="Arial"/>
              </a:rPr>
              <a:t> </a:t>
            </a:r>
            <a:r>
              <a:rPr sz="2200" spc="-5" dirty="0">
                <a:solidFill>
                  <a:srgbClr val="006666"/>
                </a:solidFill>
                <a:latin typeface="Arial"/>
                <a:cs typeface="Arial"/>
              </a:rPr>
              <a:t>varying</a:t>
            </a:r>
            <a:endParaRPr sz="2200">
              <a:latin typeface="Arial"/>
              <a:cs typeface="Arial"/>
            </a:endParaRPr>
          </a:p>
          <a:p>
            <a:pPr marL="12700">
              <a:lnSpc>
                <a:spcPct val="100000"/>
              </a:lnSpc>
              <a:spcBef>
                <a:spcPts val="1445"/>
              </a:spcBef>
            </a:pPr>
            <a:r>
              <a:rPr sz="2400" spc="-5" dirty="0">
                <a:solidFill>
                  <a:srgbClr val="006666"/>
                </a:solidFill>
                <a:latin typeface="Arial"/>
                <a:cs typeface="Arial"/>
              </a:rPr>
              <a:t>Any solution?</a:t>
            </a:r>
            <a:r>
              <a:rPr sz="2400" b="1" spc="-5" dirty="0">
                <a:solidFill>
                  <a:srgbClr val="006666"/>
                </a:solidFill>
                <a:latin typeface="Arial"/>
                <a:cs typeface="Arial"/>
              </a:rPr>
              <a:t>:</a:t>
            </a:r>
            <a:endParaRPr sz="2400">
              <a:latin typeface="Arial"/>
              <a:cs typeface="Arial"/>
            </a:endParaRPr>
          </a:p>
          <a:p>
            <a:pPr marL="413384" marR="5080">
              <a:lnSpc>
                <a:spcPct val="100000"/>
              </a:lnSpc>
              <a:spcBef>
                <a:spcPts val="1320"/>
              </a:spcBef>
            </a:pPr>
            <a:r>
              <a:rPr sz="2200" spc="-5" dirty="0">
                <a:solidFill>
                  <a:srgbClr val="006666"/>
                </a:solidFill>
                <a:latin typeface="Arial"/>
                <a:cs typeface="Arial"/>
              </a:rPr>
              <a:t>rather than monitoring the working set, monitor the page  fault rate!</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71627" y="243078"/>
            <a:ext cx="8012479" cy="574040"/>
          </a:xfrm>
          <a:prstGeom prst="rect">
            <a:avLst/>
          </a:prstGeom>
        </p:spPr>
        <p:txBody>
          <a:bodyPr vert="horz" wrap="square" lIns="0" tIns="12700" rIns="0" bIns="0" rtlCol="0">
            <a:spAutoFit/>
          </a:bodyPr>
          <a:lstStyle/>
          <a:p>
            <a:pPr marL="12700">
              <a:lnSpc>
                <a:spcPct val="100000"/>
              </a:lnSpc>
              <a:spcBef>
                <a:spcPts val="100"/>
              </a:spcBef>
            </a:pPr>
            <a:r>
              <a:rPr sz="3600" dirty="0"/>
              <a:t>The </a:t>
            </a:r>
            <a:r>
              <a:rPr sz="3600" spc="-5" dirty="0"/>
              <a:t>Page-Fault </a:t>
            </a:r>
            <a:r>
              <a:rPr sz="3600" dirty="0"/>
              <a:t>Frequency</a:t>
            </a:r>
            <a:r>
              <a:rPr sz="3600" spc="-90" dirty="0"/>
              <a:t> </a:t>
            </a:r>
            <a:r>
              <a:rPr sz="3600" dirty="0"/>
              <a:t>Strategy</a:t>
            </a:r>
          </a:p>
        </p:txBody>
      </p:sp>
      <p:sp>
        <p:nvSpPr>
          <p:cNvPr id="7" name="object 7"/>
          <p:cNvSpPr/>
          <p:nvPr/>
        </p:nvSpPr>
        <p:spPr>
          <a:xfrm>
            <a:off x="692200" y="1163066"/>
            <a:ext cx="198120"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92200" y="2333879"/>
            <a:ext cx="198120"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92200" y="3504310"/>
            <a:ext cx="198120"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92200" y="4345813"/>
            <a:ext cx="198120" cy="2026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92200" y="5516575"/>
            <a:ext cx="198120" cy="202691"/>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022400" y="1008634"/>
            <a:ext cx="3886835" cy="5403215"/>
          </a:xfrm>
          <a:prstGeom prst="rect">
            <a:avLst/>
          </a:prstGeom>
        </p:spPr>
        <p:txBody>
          <a:bodyPr vert="horz" wrap="square" lIns="0" tIns="53975" rIns="0" bIns="0" rtlCol="0">
            <a:spAutoFit/>
          </a:bodyPr>
          <a:lstStyle/>
          <a:p>
            <a:pPr marL="12700" marR="243840">
              <a:lnSpc>
                <a:spcPts val="2590"/>
              </a:lnSpc>
              <a:spcBef>
                <a:spcPts val="425"/>
              </a:spcBef>
            </a:pPr>
            <a:r>
              <a:rPr sz="2400" b="1" spc="-5" dirty="0">
                <a:solidFill>
                  <a:srgbClr val="006666"/>
                </a:solidFill>
                <a:latin typeface="Arial"/>
                <a:cs typeface="Arial"/>
              </a:rPr>
              <a:t>Define an </a:t>
            </a:r>
            <a:r>
              <a:rPr sz="2400" b="1" dirty="0">
                <a:solidFill>
                  <a:srgbClr val="006666"/>
                </a:solidFill>
                <a:latin typeface="Arial"/>
                <a:cs typeface="Arial"/>
              </a:rPr>
              <a:t>upper bound</a:t>
            </a:r>
            <a:r>
              <a:rPr sz="2400" b="1" spc="-65" dirty="0">
                <a:solidFill>
                  <a:srgbClr val="006666"/>
                </a:solidFill>
                <a:latin typeface="Arial"/>
                <a:cs typeface="Arial"/>
              </a:rPr>
              <a:t> </a:t>
            </a:r>
            <a:r>
              <a:rPr sz="2400" b="1" spc="-5" dirty="0">
                <a:solidFill>
                  <a:srgbClr val="006666"/>
                </a:solidFill>
                <a:latin typeface="Arial"/>
                <a:cs typeface="Arial"/>
              </a:rPr>
              <a:t>U  </a:t>
            </a:r>
            <a:r>
              <a:rPr sz="2400" b="1" dirty="0">
                <a:solidFill>
                  <a:srgbClr val="006666"/>
                </a:solidFill>
                <a:latin typeface="Arial"/>
                <a:cs typeface="Arial"/>
              </a:rPr>
              <a:t>and </a:t>
            </a:r>
            <a:r>
              <a:rPr sz="2400" b="1" spc="5" dirty="0">
                <a:solidFill>
                  <a:srgbClr val="006666"/>
                </a:solidFill>
                <a:latin typeface="Arial"/>
                <a:cs typeface="Arial"/>
              </a:rPr>
              <a:t>lower </a:t>
            </a:r>
            <a:r>
              <a:rPr sz="2400" b="1" dirty="0">
                <a:solidFill>
                  <a:srgbClr val="006666"/>
                </a:solidFill>
                <a:latin typeface="Arial"/>
                <a:cs typeface="Arial"/>
              </a:rPr>
              <a:t>bound L for  page fault</a:t>
            </a:r>
            <a:r>
              <a:rPr sz="2400" b="1" spc="-25" dirty="0">
                <a:solidFill>
                  <a:srgbClr val="006666"/>
                </a:solidFill>
                <a:latin typeface="Arial"/>
                <a:cs typeface="Arial"/>
              </a:rPr>
              <a:t> </a:t>
            </a:r>
            <a:r>
              <a:rPr sz="2400" b="1" spc="-5" dirty="0">
                <a:solidFill>
                  <a:srgbClr val="006666"/>
                </a:solidFill>
                <a:latin typeface="Arial"/>
                <a:cs typeface="Arial"/>
              </a:rPr>
              <a:t>rates</a:t>
            </a:r>
            <a:endParaRPr sz="2400" dirty="0">
              <a:latin typeface="Arial"/>
              <a:cs typeface="Arial"/>
            </a:endParaRPr>
          </a:p>
          <a:p>
            <a:pPr marL="12700" marR="138430">
              <a:lnSpc>
                <a:spcPts val="2590"/>
              </a:lnSpc>
              <a:spcBef>
                <a:spcPts val="1450"/>
              </a:spcBef>
              <a:tabLst>
                <a:tab pos="1621155" algn="l"/>
              </a:tabLst>
            </a:pPr>
            <a:r>
              <a:rPr sz="2400" b="1" dirty="0">
                <a:solidFill>
                  <a:srgbClr val="006666"/>
                </a:solidFill>
                <a:latin typeface="Arial"/>
                <a:cs typeface="Arial"/>
              </a:rPr>
              <a:t>Allocate </a:t>
            </a:r>
            <a:r>
              <a:rPr sz="2400" b="1" spc="-5" dirty="0">
                <a:solidFill>
                  <a:srgbClr val="006666"/>
                </a:solidFill>
                <a:latin typeface="Arial"/>
                <a:cs typeface="Arial"/>
              </a:rPr>
              <a:t>more frames </a:t>
            </a:r>
            <a:r>
              <a:rPr sz="2400" b="1" dirty="0">
                <a:solidFill>
                  <a:srgbClr val="006666"/>
                </a:solidFill>
                <a:latin typeface="Arial"/>
                <a:cs typeface="Arial"/>
              </a:rPr>
              <a:t>to</a:t>
            </a:r>
            <a:r>
              <a:rPr sz="2400" b="1" spc="-55" dirty="0">
                <a:solidFill>
                  <a:srgbClr val="006666"/>
                </a:solidFill>
                <a:latin typeface="Arial"/>
                <a:cs typeface="Arial"/>
              </a:rPr>
              <a:t> </a:t>
            </a:r>
            <a:r>
              <a:rPr sz="2400" b="1" spc="-5" dirty="0">
                <a:solidFill>
                  <a:srgbClr val="006666"/>
                </a:solidFill>
                <a:latin typeface="Arial"/>
                <a:cs typeface="Arial"/>
              </a:rPr>
              <a:t>a  process</a:t>
            </a:r>
            <a:r>
              <a:rPr sz="2400" b="1" spc="15" dirty="0">
                <a:solidFill>
                  <a:srgbClr val="006666"/>
                </a:solidFill>
                <a:latin typeface="Arial"/>
                <a:cs typeface="Arial"/>
              </a:rPr>
              <a:t> </a:t>
            </a:r>
            <a:r>
              <a:rPr sz="2400" b="1" dirty="0">
                <a:solidFill>
                  <a:srgbClr val="006666"/>
                </a:solidFill>
                <a:latin typeface="Arial"/>
                <a:cs typeface="Arial"/>
              </a:rPr>
              <a:t>if</a:t>
            </a:r>
            <a:r>
              <a:rPr lang="en-CA" sz="2400" b="1" dirty="0">
                <a:solidFill>
                  <a:srgbClr val="006666"/>
                </a:solidFill>
                <a:latin typeface="Arial"/>
                <a:cs typeface="Arial"/>
              </a:rPr>
              <a:t> </a:t>
            </a:r>
            <a:r>
              <a:rPr sz="2400" b="1" dirty="0">
                <a:solidFill>
                  <a:srgbClr val="006666"/>
                </a:solidFill>
                <a:latin typeface="Arial"/>
                <a:cs typeface="Arial"/>
              </a:rPr>
              <a:t>fault </a:t>
            </a:r>
            <a:r>
              <a:rPr sz="2400" b="1" spc="-5" dirty="0">
                <a:solidFill>
                  <a:srgbClr val="006666"/>
                </a:solidFill>
                <a:latin typeface="Arial"/>
                <a:cs typeface="Arial"/>
              </a:rPr>
              <a:t>rate </a:t>
            </a:r>
            <a:r>
              <a:rPr sz="2400" b="1" dirty="0">
                <a:solidFill>
                  <a:srgbClr val="006666"/>
                </a:solidFill>
                <a:latin typeface="Arial"/>
                <a:cs typeface="Arial"/>
              </a:rPr>
              <a:t>is  higher than</a:t>
            </a:r>
            <a:r>
              <a:rPr sz="2400" b="1" spc="-10" dirty="0">
                <a:solidFill>
                  <a:srgbClr val="006666"/>
                </a:solidFill>
                <a:latin typeface="Arial"/>
                <a:cs typeface="Arial"/>
              </a:rPr>
              <a:t> </a:t>
            </a:r>
            <a:r>
              <a:rPr sz="2400" b="1" spc="-5" dirty="0">
                <a:solidFill>
                  <a:srgbClr val="006666"/>
                </a:solidFill>
                <a:latin typeface="Arial"/>
                <a:cs typeface="Arial"/>
              </a:rPr>
              <a:t>U</a:t>
            </a:r>
            <a:endParaRPr sz="2400" dirty="0">
              <a:latin typeface="Arial"/>
              <a:cs typeface="Arial"/>
            </a:endParaRPr>
          </a:p>
          <a:p>
            <a:pPr marL="12700">
              <a:lnSpc>
                <a:spcPts val="2735"/>
              </a:lnSpc>
              <a:spcBef>
                <a:spcPts val="1120"/>
              </a:spcBef>
            </a:pPr>
            <a:r>
              <a:rPr sz="2400" b="1" dirty="0">
                <a:solidFill>
                  <a:srgbClr val="006666"/>
                </a:solidFill>
                <a:latin typeface="Arial"/>
                <a:cs typeface="Arial"/>
              </a:rPr>
              <a:t>Allocate less frames</a:t>
            </a:r>
            <a:r>
              <a:rPr sz="2400" b="1" spc="-35" dirty="0">
                <a:solidFill>
                  <a:srgbClr val="006666"/>
                </a:solidFill>
                <a:latin typeface="Arial"/>
                <a:cs typeface="Arial"/>
              </a:rPr>
              <a:t> </a:t>
            </a:r>
            <a:r>
              <a:rPr sz="2400" b="1" dirty="0">
                <a:solidFill>
                  <a:srgbClr val="006666"/>
                </a:solidFill>
                <a:latin typeface="Arial"/>
                <a:cs typeface="Arial"/>
              </a:rPr>
              <a:t>if</a:t>
            </a:r>
            <a:endParaRPr sz="2400" dirty="0">
              <a:latin typeface="Arial"/>
              <a:cs typeface="Arial"/>
            </a:endParaRPr>
          </a:p>
          <a:p>
            <a:pPr marL="12700">
              <a:lnSpc>
                <a:spcPts val="2735"/>
              </a:lnSpc>
            </a:pPr>
            <a:r>
              <a:rPr sz="2400" b="1" dirty="0">
                <a:solidFill>
                  <a:srgbClr val="006666"/>
                </a:solidFill>
                <a:latin typeface="Arial"/>
                <a:cs typeface="Arial"/>
              </a:rPr>
              <a:t>fault </a:t>
            </a:r>
            <a:r>
              <a:rPr sz="2400" b="1" spc="-5" dirty="0">
                <a:solidFill>
                  <a:srgbClr val="006666"/>
                </a:solidFill>
                <a:latin typeface="Arial"/>
                <a:cs typeface="Arial"/>
              </a:rPr>
              <a:t>rate </a:t>
            </a:r>
            <a:r>
              <a:rPr sz="2400" b="1" dirty="0">
                <a:solidFill>
                  <a:srgbClr val="006666"/>
                </a:solidFill>
                <a:latin typeface="Arial"/>
                <a:cs typeface="Arial"/>
              </a:rPr>
              <a:t>is &lt;</a:t>
            </a:r>
            <a:r>
              <a:rPr sz="2400" b="1" spc="-15" dirty="0">
                <a:solidFill>
                  <a:srgbClr val="006666"/>
                </a:solidFill>
                <a:latin typeface="Arial"/>
                <a:cs typeface="Arial"/>
              </a:rPr>
              <a:t> </a:t>
            </a:r>
            <a:r>
              <a:rPr sz="2400" b="1" dirty="0">
                <a:solidFill>
                  <a:srgbClr val="006666"/>
                </a:solidFill>
                <a:latin typeface="Arial"/>
                <a:cs typeface="Arial"/>
              </a:rPr>
              <a:t>L</a:t>
            </a:r>
            <a:endParaRPr sz="2400" dirty="0">
              <a:latin typeface="Arial"/>
              <a:cs typeface="Arial"/>
            </a:endParaRPr>
          </a:p>
          <a:p>
            <a:pPr marL="12700" marR="651510">
              <a:lnSpc>
                <a:spcPts val="2590"/>
              </a:lnSpc>
              <a:spcBef>
                <a:spcPts val="1480"/>
              </a:spcBef>
            </a:pPr>
            <a:r>
              <a:rPr sz="2400" b="1" dirty="0">
                <a:solidFill>
                  <a:srgbClr val="006666"/>
                </a:solidFill>
                <a:latin typeface="Arial"/>
                <a:cs typeface="Arial"/>
              </a:rPr>
              <a:t>The resident </a:t>
            </a:r>
            <a:r>
              <a:rPr sz="2400" b="1" spc="-5" dirty="0">
                <a:solidFill>
                  <a:srgbClr val="006666"/>
                </a:solidFill>
                <a:latin typeface="Arial"/>
                <a:cs typeface="Arial"/>
              </a:rPr>
              <a:t>set size  </a:t>
            </a:r>
            <a:r>
              <a:rPr sz="2400" b="1" dirty="0">
                <a:solidFill>
                  <a:srgbClr val="006666"/>
                </a:solidFill>
                <a:latin typeface="Arial"/>
                <a:cs typeface="Arial"/>
              </a:rPr>
              <a:t>should be close to</a:t>
            </a:r>
            <a:r>
              <a:rPr sz="2400" b="1" spc="-135"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working </a:t>
            </a:r>
            <a:r>
              <a:rPr sz="2400" b="1" spc="-5" dirty="0">
                <a:solidFill>
                  <a:srgbClr val="006666"/>
                </a:solidFill>
                <a:latin typeface="Arial"/>
                <a:cs typeface="Arial"/>
              </a:rPr>
              <a:t>set </a:t>
            </a:r>
            <a:r>
              <a:rPr sz="2400" b="1" dirty="0">
                <a:solidFill>
                  <a:srgbClr val="006666"/>
                </a:solidFill>
                <a:latin typeface="Arial"/>
                <a:cs typeface="Arial"/>
              </a:rPr>
              <a:t>size</a:t>
            </a:r>
            <a:r>
              <a:rPr sz="2400" b="1" spc="-85" dirty="0">
                <a:solidFill>
                  <a:srgbClr val="006666"/>
                </a:solidFill>
                <a:latin typeface="Arial"/>
                <a:cs typeface="Arial"/>
              </a:rPr>
              <a:t> </a:t>
            </a:r>
            <a:r>
              <a:rPr sz="2400" b="1" dirty="0">
                <a:solidFill>
                  <a:srgbClr val="006666"/>
                </a:solidFill>
                <a:latin typeface="Arial"/>
                <a:cs typeface="Arial"/>
              </a:rPr>
              <a:t>W</a:t>
            </a:r>
            <a:endParaRPr sz="2400" dirty="0">
              <a:latin typeface="Arial"/>
              <a:cs typeface="Arial"/>
            </a:endParaRPr>
          </a:p>
          <a:p>
            <a:pPr marL="12700" marR="5080">
              <a:lnSpc>
                <a:spcPts val="2590"/>
              </a:lnSpc>
              <a:spcBef>
                <a:spcPts val="1445"/>
              </a:spcBef>
            </a:pPr>
            <a:r>
              <a:rPr sz="2400" b="1" dirty="0">
                <a:solidFill>
                  <a:srgbClr val="006666"/>
                </a:solidFill>
                <a:latin typeface="Arial"/>
                <a:cs typeface="Arial"/>
              </a:rPr>
              <a:t>We </a:t>
            </a:r>
            <a:r>
              <a:rPr sz="2400" b="1" spc="-5" dirty="0">
                <a:solidFill>
                  <a:srgbClr val="006666"/>
                </a:solidFill>
                <a:latin typeface="Arial"/>
                <a:cs typeface="Arial"/>
              </a:rPr>
              <a:t>suspend </a:t>
            </a:r>
            <a:r>
              <a:rPr sz="2400" b="1" dirty="0">
                <a:solidFill>
                  <a:srgbClr val="006666"/>
                </a:solidFill>
                <a:latin typeface="Arial"/>
                <a:cs typeface="Arial"/>
              </a:rPr>
              <a:t>the </a:t>
            </a:r>
            <a:r>
              <a:rPr sz="2400" b="1" spc="-5" dirty="0">
                <a:solidFill>
                  <a:srgbClr val="006666"/>
                </a:solidFill>
                <a:latin typeface="Arial"/>
                <a:cs typeface="Arial"/>
              </a:rPr>
              <a:t>process</a:t>
            </a:r>
            <a:r>
              <a:rPr sz="2400" b="1" spc="-40" dirty="0">
                <a:solidFill>
                  <a:srgbClr val="006666"/>
                </a:solidFill>
                <a:latin typeface="Arial"/>
                <a:cs typeface="Arial"/>
              </a:rPr>
              <a:t> </a:t>
            </a:r>
            <a:r>
              <a:rPr sz="2400" b="1" dirty="0">
                <a:solidFill>
                  <a:srgbClr val="006666"/>
                </a:solidFill>
                <a:latin typeface="Arial"/>
                <a:cs typeface="Arial"/>
              </a:rPr>
              <a:t>if  the </a:t>
            </a:r>
            <a:r>
              <a:rPr sz="2400" b="1" spc="-5" dirty="0">
                <a:solidFill>
                  <a:srgbClr val="006666"/>
                </a:solidFill>
                <a:latin typeface="Arial"/>
                <a:cs typeface="Arial"/>
              </a:rPr>
              <a:t>PFR </a:t>
            </a:r>
            <a:r>
              <a:rPr sz="2400" b="1" dirty="0">
                <a:solidFill>
                  <a:srgbClr val="006666"/>
                </a:solidFill>
                <a:latin typeface="Arial"/>
                <a:cs typeface="Arial"/>
              </a:rPr>
              <a:t>&gt; </a:t>
            </a:r>
            <a:r>
              <a:rPr sz="2400" b="1" spc="-5" dirty="0">
                <a:solidFill>
                  <a:srgbClr val="006666"/>
                </a:solidFill>
                <a:latin typeface="Arial"/>
                <a:cs typeface="Arial"/>
              </a:rPr>
              <a:t>U </a:t>
            </a:r>
            <a:r>
              <a:rPr sz="2400" b="1" dirty="0">
                <a:solidFill>
                  <a:srgbClr val="006666"/>
                </a:solidFill>
                <a:latin typeface="Arial"/>
                <a:cs typeface="Arial"/>
              </a:rPr>
              <a:t>and no </a:t>
            </a:r>
            <a:r>
              <a:rPr sz="2400" b="1" spc="-5" dirty="0">
                <a:solidFill>
                  <a:srgbClr val="006666"/>
                </a:solidFill>
                <a:latin typeface="Arial"/>
                <a:cs typeface="Arial"/>
              </a:rPr>
              <a:t>more  free frames are</a:t>
            </a:r>
            <a:r>
              <a:rPr sz="2400" b="1" spc="20" dirty="0">
                <a:solidFill>
                  <a:srgbClr val="006666"/>
                </a:solidFill>
                <a:latin typeface="Arial"/>
                <a:cs typeface="Arial"/>
              </a:rPr>
              <a:t> </a:t>
            </a:r>
            <a:r>
              <a:rPr sz="2400" b="1" spc="-5" dirty="0">
                <a:solidFill>
                  <a:srgbClr val="006666"/>
                </a:solidFill>
                <a:latin typeface="Arial"/>
                <a:cs typeface="Arial"/>
              </a:rPr>
              <a:t>available</a:t>
            </a:r>
            <a:endParaRPr sz="2400" dirty="0">
              <a:latin typeface="Arial"/>
              <a:cs typeface="Arial"/>
            </a:endParaRPr>
          </a:p>
        </p:txBody>
      </p:sp>
      <p:sp>
        <p:nvSpPr>
          <p:cNvPr id="13" name="object 13"/>
          <p:cNvSpPr/>
          <p:nvPr/>
        </p:nvSpPr>
        <p:spPr>
          <a:xfrm>
            <a:off x="4878323" y="1088136"/>
            <a:ext cx="3605783" cy="446532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549" y="200355"/>
            <a:ext cx="3806851" cy="574675"/>
          </a:xfrm>
          <a:prstGeom prst="rect">
            <a:avLst/>
          </a:prstGeom>
        </p:spPr>
        <p:txBody>
          <a:bodyPr vert="horz" wrap="square" lIns="0" tIns="12700" rIns="0" bIns="0" rtlCol="0">
            <a:spAutoFit/>
          </a:bodyPr>
          <a:lstStyle/>
          <a:p>
            <a:pPr marL="12700">
              <a:lnSpc>
                <a:spcPct val="100000"/>
              </a:lnSpc>
              <a:spcBef>
                <a:spcPts val="100"/>
              </a:spcBef>
            </a:pPr>
            <a:r>
              <a:rPr sz="3600" dirty="0"/>
              <a:t>Load</a:t>
            </a:r>
            <a:r>
              <a:rPr sz="3600" spc="-80" dirty="0"/>
              <a:t> </a:t>
            </a:r>
            <a:r>
              <a:rPr sz="3600" dirty="0"/>
              <a:t>Control</a:t>
            </a:r>
          </a:p>
        </p:txBody>
      </p:sp>
      <p:sp>
        <p:nvSpPr>
          <p:cNvPr id="4" name="object 4"/>
          <p:cNvSpPr/>
          <p:nvPr/>
        </p:nvSpPr>
        <p:spPr>
          <a:xfrm>
            <a:off x="930554" y="1098499"/>
            <a:ext cx="164591" cy="1679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87728" y="2707258"/>
            <a:ext cx="243840" cy="2529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87728" y="4079113"/>
            <a:ext cx="243840" cy="25298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60728" y="966927"/>
            <a:ext cx="3179445" cy="4904740"/>
          </a:xfrm>
          <a:prstGeom prst="rect">
            <a:avLst/>
          </a:prstGeom>
        </p:spPr>
        <p:txBody>
          <a:bodyPr vert="horz" wrap="square" lIns="0" tIns="13335" rIns="0" bIns="0" rtlCol="0">
            <a:spAutoFit/>
          </a:bodyPr>
          <a:lstStyle/>
          <a:p>
            <a:pPr marL="12700" marR="12065">
              <a:lnSpc>
                <a:spcPct val="100000"/>
              </a:lnSpc>
              <a:spcBef>
                <a:spcPts val="105"/>
              </a:spcBef>
            </a:pPr>
            <a:r>
              <a:rPr sz="2000" b="1" dirty="0">
                <a:solidFill>
                  <a:srgbClr val="006666"/>
                </a:solidFill>
                <a:latin typeface="Arial"/>
                <a:cs typeface="Arial"/>
              </a:rPr>
              <a:t>Determines the number</a:t>
            </a:r>
            <a:r>
              <a:rPr sz="2000" b="1" spc="-135" dirty="0">
                <a:solidFill>
                  <a:srgbClr val="006666"/>
                </a:solidFill>
                <a:latin typeface="Arial"/>
                <a:cs typeface="Arial"/>
              </a:rPr>
              <a:t> </a:t>
            </a:r>
            <a:r>
              <a:rPr sz="2000" b="1" dirty="0">
                <a:solidFill>
                  <a:srgbClr val="006666"/>
                </a:solidFill>
                <a:latin typeface="Arial"/>
                <a:cs typeface="Arial"/>
              </a:rPr>
              <a:t>of  processes that will be  resident in </a:t>
            </a:r>
            <a:r>
              <a:rPr sz="2000" b="1" spc="-5" dirty="0">
                <a:solidFill>
                  <a:srgbClr val="006666"/>
                </a:solidFill>
                <a:latin typeface="Arial"/>
                <a:cs typeface="Arial"/>
              </a:rPr>
              <a:t>main memory  </a:t>
            </a:r>
            <a:r>
              <a:rPr sz="2000" b="1" dirty="0">
                <a:solidFill>
                  <a:srgbClr val="006666"/>
                </a:solidFill>
                <a:latin typeface="Arial"/>
                <a:cs typeface="Arial"/>
              </a:rPr>
              <a:t>(ie: the</a:t>
            </a:r>
            <a:r>
              <a:rPr sz="2000" b="1" spc="-114" dirty="0">
                <a:solidFill>
                  <a:srgbClr val="006666"/>
                </a:solidFill>
                <a:latin typeface="Arial"/>
                <a:cs typeface="Arial"/>
              </a:rPr>
              <a:t> </a:t>
            </a:r>
            <a:r>
              <a:rPr sz="2000" b="1" dirty="0">
                <a:solidFill>
                  <a:srgbClr val="006666"/>
                </a:solidFill>
                <a:latin typeface="Arial"/>
                <a:cs typeface="Arial"/>
              </a:rPr>
              <a:t>multiprogramming  </a:t>
            </a:r>
            <a:r>
              <a:rPr sz="2000" b="1" spc="-5" dirty="0">
                <a:solidFill>
                  <a:srgbClr val="006666"/>
                </a:solidFill>
                <a:latin typeface="Arial"/>
                <a:cs typeface="Arial"/>
              </a:rPr>
              <a:t>level)</a:t>
            </a:r>
            <a:endParaRPr sz="2000">
              <a:latin typeface="Arial"/>
              <a:cs typeface="Arial"/>
            </a:endParaRPr>
          </a:p>
          <a:p>
            <a:pPr marL="413384" marR="219075">
              <a:lnSpc>
                <a:spcPct val="100000"/>
              </a:lnSpc>
              <a:spcBef>
                <a:spcPts val="1205"/>
              </a:spcBef>
            </a:pPr>
            <a:r>
              <a:rPr sz="2000" dirty="0">
                <a:solidFill>
                  <a:srgbClr val="FF9966"/>
                </a:solidFill>
                <a:latin typeface="Arial"/>
                <a:cs typeface="Arial"/>
              </a:rPr>
              <a:t>Too few processes</a:t>
            </a:r>
            <a:r>
              <a:rPr sz="2000" dirty="0">
                <a:solidFill>
                  <a:srgbClr val="006666"/>
                </a:solidFill>
                <a:latin typeface="Arial"/>
                <a:cs typeface="Arial"/>
              </a:rPr>
              <a:t>:  </a:t>
            </a:r>
            <a:r>
              <a:rPr sz="2000" spc="-5" dirty="0">
                <a:solidFill>
                  <a:srgbClr val="006666"/>
                </a:solidFill>
                <a:latin typeface="Arial"/>
                <a:cs typeface="Arial"/>
              </a:rPr>
              <a:t>often </a:t>
            </a:r>
            <a:r>
              <a:rPr sz="2000" dirty="0">
                <a:solidFill>
                  <a:srgbClr val="006666"/>
                </a:solidFill>
                <a:latin typeface="Arial"/>
                <a:cs typeface="Arial"/>
              </a:rPr>
              <a:t>all processes</a:t>
            </a:r>
            <a:r>
              <a:rPr sz="2000" spc="-110" dirty="0">
                <a:solidFill>
                  <a:srgbClr val="006666"/>
                </a:solidFill>
                <a:latin typeface="Arial"/>
                <a:cs typeface="Arial"/>
              </a:rPr>
              <a:t> </a:t>
            </a:r>
            <a:r>
              <a:rPr sz="2000" dirty="0">
                <a:solidFill>
                  <a:srgbClr val="006666"/>
                </a:solidFill>
                <a:latin typeface="Arial"/>
                <a:cs typeface="Arial"/>
              </a:rPr>
              <a:t>will  be blocked and the  processor will be</a:t>
            </a:r>
            <a:r>
              <a:rPr sz="2000" spc="-85" dirty="0">
                <a:solidFill>
                  <a:srgbClr val="006666"/>
                </a:solidFill>
                <a:latin typeface="Arial"/>
                <a:cs typeface="Arial"/>
              </a:rPr>
              <a:t> </a:t>
            </a:r>
            <a:r>
              <a:rPr sz="2000" dirty="0">
                <a:solidFill>
                  <a:srgbClr val="006666"/>
                </a:solidFill>
                <a:latin typeface="Arial"/>
                <a:cs typeface="Arial"/>
              </a:rPr>
              <a:t>idle</a:t>
            </a:r>
            <a:endParaRPr sz="2000">
              <a:latin typeface="Arial"/>
              <a:cs typeface="Arial"/>
            </a:endParaRPr>
          </a:p>
          <a:p>
            <a:pPr marL="413384" marR="5080">
              <a:lnSpc>
                <a:spcPct val="100000"/>
              </a:lnSpc>
              <a:spcBef>
                <a:spcPts val="1200"/>
              </a:spcBef>
            </a:pPr>
            <a:r>
              <a:rPr sz="2000" dirty="0">
                <a:solidFill>
                  <a:srgbClr val="FF9966"/>
                </a:solidFill>
                <a:latin typeface="Arial"/>
                <a:cs typeface="Arial"/>
              </a:rPr>
              <a:t>Too many processes</a:t>
            </a:r>
            <a:r>
              <a:rPr sz="2000" dirty="0">
                <a:solidFill>
                  <a:srgbClr val="006666"/>
                </a:solidFill>
                <a:latin typeface="Arial"/>
                <a:cs typeface="Arial"/>
              </a:rPr>
              <a:t>:  the resident size of</a:t>
            </a:r>
            <a:r>
              <a:rPr sz="2000" spc="-140" dirty="0">
                <a:solidFill>
                  <a:srgbClr val="006666"/>
                </a:solidFill>
                <a:latin typeface="Arial"/>
                <a:cs typeface="Arial"/>
              </a:rPr>
              <a:t> </a:t>
            </a:r>
            <a:r>
              <a:rPr sz="2000" dirty="0">
                <a:solidFill>
                  <a:srgbClr val="006666"/>
                </a:solidFill>
                <a:latin typeface="Arial"/>
                <a:cs typeface="Arial"/>
              </a:rPr>
              <a:t>each  process will be </a:t>
            </a:r>
            <a:r>
              <a:rPr sz="2000" spc="-5" dirty="0">
                <a:solidFill>
                  <a:srgbClr val="006666"/>
                </a:solidFill>
                <a:latin typeface="Arial"/>
                <a:cs typeface="Arial"/>
              </a:rPr>
              <a:t>too</a:t>
            </a:r>
            <a:r>
              <a:rPr sz="2000" spc="-110" dirty="0">
                <a:solidFill>
                  <a:srgbClr val="006666"/>
                </a:solidFill>
                <a:latin typeface="Arial"/>
                <a:cs typeface="Arial"/>
              </a:rPr>
              <a:t> </a:t>
            </a:r>
            <a:r>
              <a:rPr sz="2000" dirty="0">
                <a:solidFill>
                  <a:srgbClr val="006666"/>
                </a:solidFill>
                <a:latin typeface="Arial"/>
                <a:cs typeface="Arial"/>
              </a:rPr>
              <a:t>small  and flurries of page  faults will result:  thrashing</a:t>
            </a:r>
            <a:endParaRPr sz="2000">
              <a:latin typeface="Arial"/>
              <a:cs typeface="Arial"/>
            </a:endParaRPr>
          </a:p>
        </p:txBody>
      </p:sp>
      <p:sp>
        <p:nvSpPr>
          <p:cNvPr id="8" name="object 8"/>
          <p:cNvSpPr/>
          <p:nvPr/>
        </p:nvSpPr>
        <p:spPr>
          <a:xfrm>
            <a:off x="5146812" y="1600200"/>
            <a:ext cx="3826499" cy="2864461"/>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1626" y="250063"/>
            <a:ext cx="2957373" cy="574040"/>
          </a:xfrm>
          <a:prstGeom prst="rect">
            <a:avLst/>
          </a:prstGeom>
        </p:spPr>
        <p:txBody>
          <a:bodyPr vert="horz" wrap="square" lIns="0" tIns="12700" rIns="0" bIns="0" rtlCol="0">
            <a:spAutoFit/>
          </a:bodyPr>
          <a:lstStyle/>
          <a:p>
            <a:pPr marL="12700">
              <a:lnSpc>
                <a:spcPct val="100000"/>
              </a:lnSpc>
              <a:spcBef>
                <a:spcPts val="100"/>
              </a:spcBef>
            </a:pPr>
            <a:r>
              <a:rPr sz="3600" dirty="0"/>
              <a:t>Load</a:t>
            </a:r>
            <a:r>
              <a:rPr sz="3600" spc="-105" dirty="0"/>
              <a:t> </a:t>
            </a:r>
            <a:r>
              <a:rPr sz="3600" dirty="0"/>
              <a:t>Control</a:t>
            </a:r>
          </a:p>
        </p:txBody>
      </p:sp>
      <p:sp>
        <p:nvSpPr>
          <p:cNvPr id="4" name="object 4"/>
          <p:cNvSpPr/>
          <p:nvPr/>
        </p:nvSpPr>
        <p:spPr>
          <a:xfrm>
            <a:off x="1065275" y="1171651"/>
            <a:ext cx="228600" cy="238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2730" y="2549347"/>
            <a:ext cx="320039" cy="3310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65275" y="3656329"/>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22730" y="5460796"/>
            <a:ext cx="320039" cy="33101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95730" y="994105"/>
            <a:ext cx="7321550" cy="5209540"/>
          </a:xfrm>
          <a:prstGeom prst="rect">
            <a:avLst/>
          </a:prstGeom>
        </p:spPr>
        <p:txBody>
          <a:bodyPr vert="horz" wrap="square" lIns="0" tIns="12065" rIns="0" bIns="0" rtlCol="0">
            <a:spAutoFit/>
          </a:bodyPr>
          <a:lstStyle/>
          <a:p>
            <a:pPr marL="12700" marR="937260" algn="just">
              <a:lnSpc>
                <a:spcPct val="100000"/>
              </a:lnSpc>
              <a:spcBef>
                <a:spcPts val="95"/>
              </a:spcBef>
            </a:pPr>
            <a:r>
              <a:rPr sz="2800" b="1" spc="-5" dirty="0">
                <a:solidFill>
                  <a:srgbClr val="006666"/>
                </a:solidFill>
                <a:latin typeface="Arial"/>
                <a:cs typeface="Arial"/>
              </a:rPr>
              <a:t>A working set or page fault frequency  algorithm implicitly incorporates load  control</a:t>
            </a:r>
            <a:endParaRPr sz="2800">
              <a:latin typeface="Arial"/>
              <a:cs typeface="Arial"/>
            </a:endParaRPr>
          </a:p>
          <a:p>
            <a:pPr marL="413384" marR="614045" algn="just">
              <a:lnSpc>
                <a:spcPct val="100000"/>
              </a:lnSpc>
              <a:spcBef>
                <a:spcPts val="1570"/>
              </a:spcBef>
            </a:pPr>
            <a:r>
              <a:rPr sz="2600" dirty="0">
                <a:solidFill>
                  <a:srgbClr val="006666"/>
                </a:solidFill>
                <a:latin typeface="Arial"/>
                <a:cs typeface="Arial"/>
              </a:rPr>
              <a:t>only those processes whose resident set</a:t>
            </a:r>
            <a:r>
              <a:rPr sz="2600" spc="-50" dirty="0">
                <a:solidFill>
                  <a:srgbClr val="006666"/>
                </a:solidFill>
                <a:latin typeface="Arial"/>
                <a:cs typeface="Arial"/>
              </a:rPr>
              <a:t> </a:t>
            </a:r>
            <a:r>
              <a:rPr sz="2600" dirty="0">
                <a:solidFill>
                  <a:srgbClr val="006666"/>
                </a:solidFill>
                <a:latin typeface="Arial"/>
                <a:cs typeface="Arial"/>
              </a:rPr>
              <a:t>is  sufficiently large are allowed to</a:t>
            </a:r>
            <a:r>
              <a:rPr sz="2600" spc="-45" dirty="0">
                <a:solidFill>
                  <a:srgbClr val="006666"/>
                </a:solidFill>
                <a:latin typeface="Arial"/>
                <a:cs typeface="Arial"/>
              </a:rPr>
              <a:t> </a:t>
            </a:r>
            <a:r>
              <a:rPr sz="2600" dirty="0">
                <a:solidFill>
                  <a:srgbClr val="006666"/>
                </a:solidFill>
                <a:latin typeface="Arial"/>
                <a:cs typeface="Arial"/>
              </a:rPr>
              <a:t>execute</a:t>
            </a:r>
            <a:endParaRPr sz="2600">
              <a:latin typeface="Arial"/>
              <a:cs typeface="Arial"/>
            </a:endParaRPr>
          </a:p>
          <a:p>
            <a:pPr marL="12700" marR="5080">
              <a:lnSpc>
                <a:spcPct val="100000"/>
              </a:lnSpc>
              <a:spcBef>
                <a:spcPts val="1675"/>
              </a:spcBef>
            </a:pPr>
            <a:r>
              <a:rPr sz="2800" b="1" spc="-5" dirty="0">
                <a:solidFill>
                  <a:srgbClr val="006666"/>
                </a:solidFill>
                <a:latin typeface="Arial"/>
                <a:cs typeface="Arial"/>
              </a:rPr>
              <a:t>Another approach is to adjust explicitly the  multiprogramming </a:t>
            </a:r>
            <a:r>
              <a:rPr sz="2800" b="1" dirty="0">
                <a:solidFill>
                  <a:srgbClr val="006666"/>
                </a:solidFill>
                <a:latin typeface="Arial"/>
                <a:cs typeface="Arial"/>
              </a:rPr>
              <a:t>level </a:t>
            </a:r>
            <a:r>
              <a:rPr sz="2800" b="1" spc="-5" dirty="0">
                <a:solidFill>
                  <a:srgbClr val="006666"/>
                </a:solidFill>
                <a:latin typeface="Arial"/>
                <a:cs typeface="Arial"/>
              </a:rPr>
              <a:t>so that the </a:t>
            </a:r>
            <a:r>
              <a:rPr sz="2800" b="1" dirty="0">
                <a:solidFill>
                  <a:srgbClr val="006666"/>
                </a:solidFill>
                <a:latin typeface="Arial"/>
                <a:cs typeface="Arial"/>
              </a:rPr>
              <a:t>mean  </a:t>
            </a:r>
            <a:r>
              <a:rPr sz="2800" b="1" spc="-5" dirty="0">
                <a:solidFill>
                  <a:srgbClr val="006666"/>
                </a:solidFill>
                <a:latin typeface="Arial"/>
                <a:cs typeface="Arial"/>
              </a:rPr>
              <a:t>time between page faults equals the time  to process a page</a:t>
            </a:r>
            <a:r>
              <a:rPr sz="2800" b="1" spc="40" dirty="0">
                <a:solidFill>
                  <a:srgbClr val="006666"/>
                </a:solidFill>
                <a:latin typeface="Arial"/>
                <a:cs typeface="Arial"/>
              </a:rPr>
              <a:t> </a:t>
            </a:r>
            <a:r>
              <a:rPr sz="2800" b="1" spc="-5" dirty="0">
                <a:solidFill>
                  <a:srgbClr val="006666"/>
                </a:solidFill>
                <a:latin typeface="Arial"/>
                <a:cs typeface="Arial"/>
              </a:rPr>
              <a:t>fault</a:t>
            </a:r>
            <a:endParaRPr sz="2800">
              <a:latin typeface="Arial"/>
              <a:cs typeface="Arial"/>
            </a:endParaRPr>
          </a:p>
          <a:p>
            <a:pPr marL="413384" marR="431165">
              <a:lnSpc>
                <a:spcPct val="100000"/>
              </a:lnSpc>
              <a:spcBef>
                <a:spcPts val="1570"/>
              </a:spcBef>
            </a:pPr>
            <a:r>
              <a:rPr sz="2600" dirty="0">
                <a:solidFill>
                  <a:srgbClr val="006666"/>
                </a:solidFill>
                <a:latin typeface="Arial"/>
                <a:cs typeface="Arial"/>
              </a:rPr>
              <a:t>performance studies indicate that this is the  point where processor usage is at</a:t>
            </a:r>
            <a:r>
              <a:rPr sz="2600" spc="-60" dirty="0">
                <a:solidFill>
                  <a:srgbClr val="006666"/>
                </a:solidFill>
                <a:latin typeface="Arial"/>
                <a:cs typeface="Arial"/>
              </a:rPr>
              <a:t> </a:t>
            </a:r>
            <a:r>
              <a:rPr sz="2600" dirty="0">
                <a:solidFill>
                  <a:srgbClr val="006666"/>
                </a:solidFill>
                <a:latin typeface="Arial"/>
                <a:cs typeface="Arial"/>
              </a:rPr>
              <a:t>maximum</a:t>
            </a:r>
            <a:endParaRPr sz="26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0103" y="189738"/>
            <a:ext cx="4635297" cy="574040"/>
          </a:xfrm>
          <a:prstGeom prst="rect">
            <a:avLst/>
          </a:prstGeom>
        </p:spPr>
        <p:txBody>
          <a:bodyPr vert="horz" wrap="square" lIns="0" tIns="12700" rIns="0" bIns="0" rtlCol="0">
            <a:spAutoFit/>
          </a:bodyPr>
          <a:lstStyle/>
          <a:p>
            <a:pPr marL="12700">
              <a:lnSpc>
                <a:spcPct val="100000"/>
              </a:lnSpc>
              <a:spcBef>
                <a:spcPts val="100"/>
              </a:spcBef>
            </a:pPr>
            <a:r>
              <a:rPr sz="3600" dirty="0"/>
              <a:t>Process</a:t>
            </a:r>
            <a:r>
              <a:rPr sz="3600" spc="-50" dirty="0"/>
              <a:t> </a:t>
            </a:r>
            <a:r>
              <a:rPr sz="3600" spc="-10" dirty="0"/>
              <a:t>Suspension</a:t>
            </a:r>
            <a:endParaRPr sz="3600" dirty="0"/>
          </a:p>
        </p:txBody>
      </p:sp>
      <p:sp>
        <p:nvSpPr>
          <p:cNvPr id="4" name="object 4"/>
          <p:cNvSpPr/>
          <p:nvPr/>
        </p:nvSpPr>
        <p:spPr>
          <a:xfrm>
            <a:off x="776325" y="1029588"/>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6325" y="1871217"/>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33830" y="2282698"/>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91004" y="2762757"/>
            <a:ext cx="213360" cy="21945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233830" y="3453384"/>
            <a:ext cx="271272" cy="28041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691004" y="3933444"/>
            <a:ext cx="213360" cy="21945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233830" y="4349750"/>
            <a:ext cx="271272" cy="28041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691004" y="4829809"/>
            <a:ext cx="213360" cy="21945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233830" y="5245861"/>
            <a:ext cx="271272" cy="28041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691004" y="5725667"/>
            <a:ext cx="213360" cy="21976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106829" y="875157"/>
            <a:ext cx="7884771" cy="5163593"/>
          </a:xfrm>
          <a:prstGeom prst="rect">
            <a:avLst/>
          </a:prstGeom>
        </p:spPr>
        <p:txBody>
          <a:bodyPr vert="horz" wrap="square" lIns="0" tIns="53975" rIns="0" bIns="0" rtlCol="0">
            <a:spAutoFit/>
          </a:bodyPr>
          <a:lstStyle/>
          <a:p>
            <a:pPr marL="12700" marR="302895">
              <a:lnSpc>
                <a:spcPts val="2590"/>
              </a:lnSpc>
              <a:spcBef>
                <a:spcPts val="425"/>
              </a:spcBef>
            </a:pPr>
            <a:r>
              <a:rPr sz="2400" b="1" spc="-5" dirty="0">
                <a:solidFill>
                  <a:srgbClr val="006666"/>
                </a:solidFill>
                <a:latin typeface="Arial"/>
                <a:cs typeface="Arial"/>
              </a:rPr>
              <a:t>Explicit </a:t>
            </a:r>
            <a:r>
              <a:rPr sz="2400" b="1" dirty="0">
                <a:solidFill>
                  <a:srgbClr val="006666"/>
                </a:solidFill>
                <a:latin typeface="Arial"/>
                <a:cs typeface="Arial"/>
              </a:rPr>
              <a:t>load </a:t>
            </a:r>
            <a:r>
              <a:rPr sz="2400" b="1" spc="-5" dirty="0">
                <a:solidFill>
                  <a:srgbClr val="006666"/>
                </a:solidFill>
                <a:latin typeface="Arial"/>
                <a:cs typeface="Arial"/>
              </a:rPr>
              <a:t>control requires </a:t>
            </a:r>
            <a:r>
              <a:rPr sz="2400" b="1" dirty="0">
                <a:solidFill>
                  <a:srgbClr val="006666"/>
                </a:solidFill>
                <a:latin typeface="Arial"/>
                <a:cs typeface="Arial"/>
              </a:rPr>
              <a:t>that </a:t>
            </a:r>
            <a:r>
              <a:rPr sz="2400" b="1" spc="10" dirty="0">
                <a:solidFill>
                  <a:srgbClr val="006666"/>
                </a:solidFill>
                <a:latin typeface="Arial"/>
                <a:cs typeface="Arial"/>
              </a:rPr>
              <a:t>we</a:t>
            </a:r>
            <a:r>
              <a:rPr sz="2400" b="1" spc="-30" dirty="0">
                <a:solidFill>
                  <a:srgbClr val="006666"/>
                </a:solidFill>
                <a:latin typeface="Arial"/>
                <a:cs typeface="Arial"/>
              </a:rPr>
              <a:t> </a:t>
            </a:r>
            <a:r>
              <a:rPr sz="2400" b="1" spc="-5" dirty="0">
                <a:solidFill>
                  <a:srgbClr val="006666"/>
                </a:solidFill>
                <a:latin typeface="Arial"/>
                <a:cs typeface="Arial"/>
              </a:rPr>
              <a:t>sometimes  </a:t>
            </a:r>
            <a:r>
              <a:rPr sz="2400" b="1" spc="5" dirty="0">
                <a:solidFill>
                  <a:srgbClr val="006666"/>
                </a:solidFill>
                <a:latin typeface="Arial"/>
                <a:cs typeface="Arial"/>
              </a:rPr>
              <a:t>swap </a:t>
            </a:r>
            <a:r>
              <a:rPr sz="2400" b="1" spc="-5" dirty="0">
                <a:solidFill>
                  <a:srgbClr val="006666"/>
                </a:solidFill>
                <a:latin typeface="Arial"/>
                <a:cs typeface="Arial"/>
              </a:rPr>
              <a:t>out (suspend)</a:t>
            </a:r>
            <a:r>
              <a:rPr sz="2400" b="1" spc="-55" dirty="0">
                <a:solidFill>
                  <a:srgbClr val="006666"/>
                </a:solidFill>
                <a:latin typeface="Arial"/>
                <a:cs typeface="Arial"/>
              </a:rPr>
              <a:t> </a:t>
            </a:r>
            <a:r>
              <a:rPr sz="2400" b="1" spc="-5" dirty="0">
                <a:solidFill>
                  <a:srgbClr val="006666"/>
                </a:solidFill>
                <a:latin typeface="Arial"/>
                <a:cs typeface="Arial"/>
              </a:rPr>
              <a:t>processes</a:t>
            </a:r>
            <a:endParaRPr sz="2400" dirty="0">
              <a:latin typeface="Arial"/>
              <a:cs typeface="Arial"/>
            </a:endParaRPr>
          </a:p>
          <a:p>
            <a:pPr marL="12700">
              <a:lnSpc>
                <a:spcPct val="100000"/>
              </a:lnSpc>
              <a:spcBef>
                <a:spcPts val="1120"/>
              </a:spcBef>
            </a:pPr>
            <a:r>
              <a:rPr sz="2400" b="1" spc="-5" dirty="0">
                <a:solidFill>
                  <a:srgbClr val="006666"/>
                </a:solidFill>
                <a:latin typeface="Arial"/>
                <a:cs typeface="Arial"/>
              </a:rPr>
              <a:t>Possible </a:t>
            </a:r>
            <a:r>
              <a:rPr sz="2400" b="1" dirty="0">
                <a:solidFill>
                  <a:srgbClr val="006666"/>
                </a:solidFill>
                <a:latin typeface="Arial"/>
                <a:cs typeface="Arial"/>
              </a:rPr>
              <a:t>victim selection</a:t>
            </a:r>
            <a:r>
              <a:rPr sz="2400" b="1" spc="-15" dirty="0">
                <a:solidFill>
                  <a:srgbClr val="006666"/>
                </a:solidFill>
                <a:latin typeface="Arial"/>
                <a:cs typeface="Arial"/>
              </a:rPr>
              <a:t> </a:t>
            </a:r>
            <a:r>
              <a:rPr sz="2400" b="1" spc="-5" dirty="0">
                <a:solidFill>
                  <a:srgbClr val="006666"/>
                </a:solidFill>
                <a:latin typeface="Arial"/>
                <a:cs typeface="Arial"/>
              </a:rPr>
              <a:t>criteria:</a:t>
            </a:r>
            <a:endParaRPr sz="2400" dirty="0">
              <a:latin typeface="Arial"/>
              <a:cs typeface="Arial"/>
            </a:endParaRPr>
          </a:p>
          <a:p>
            <a:pPr marL="413384">
              <a:lnSpc>
                <a:spcPct val="100000"/>
              </a:lnSpc>
              <a:spcBef>
                <a:spcPts val="1050"/>
              </a:spcBef>
            </a:pPr>
            <a:r>
              <a:rPr sz="2200" spc="-5" dirty="0">
                <a:solidFill>
                  <a:srgbClr val="006666"/>
                </a:solidFill>
                <a:latin typeface="Arial"/>
                <a:cs typeface="Arial"/>
              </a:rPr>
              <a:t>Faulting process</a:t>
            </a:r>
            <a:r>
              <a:rPr lang="en-CA" sz="2200" spc="-5" dirty="0">
                <a:solidFill>
                  <a:srgbClr val="006666"/>
                </a:solidFill>
                <a:latin typeface="Arial"/>
                <a:cs typeface="Arial"/>
              </a:rPr>
              <a:t> (the process generating many page faults)</a:t>
            </a:r>
            <a:endParaRPr sz="2200" dirty="0">
              <a:latin typeface="Arial"/>
              <a:cs typeface="Arial"/>
            </a:endParaRPr>
          </a:p>
          <a:p>
            <a:pPr marL="812165">
              <a:lnSpc>
                <a:spcPts val="2280"/>
              </a:lnSpc>
              <a:spcBef>
                <a:spcPts val="969"/>
              </a:spcBef>
            </a:pPr>
            <a:r>
              <a:rPr sz="2000" spc="-5" dirty="0">
                <a:solidFill>
                  <a:srgbClr val="006666"/>
                </a:solidFill>
                <a:latin typeface="Arial"/>
                <a:cs typeface="Arial"/>
              </a:rPr>
              <a:t>this </a:t>
            </a:r>
            <a:r>
              <a:rPr sz="2000" dirty="0">
                <a:solidFill>
                  <a:srgbClr val="006666"/>
                </a:solidFill>
                <a:latin typeface="Arial"/>
                <a:cs typeface="Arial"/>
              </a:rPr>
              <a:t>process may not have </a:t>
            </a:r>
            <a:r>
              <a:rPr sz="2000" spc="-5" dirty="0">
                <a:solidFill>
                  <a:srgbClr val="006666"/>
                </a:solidFill>
                <a:latin typeface="Arial"/>
                <a:cs typeface="Arial"/>
              </a:rPr>
              <a:t>its </a:t>
            </a:r>
            <a:r>
              <a:rPr sz="2000" dirty="0">
                <a:solidFill>
                  <a:srgbClr val="006666"/>
                </a:solidFill>
                <a:latin typeface="Arial"/>
                <a:cs typeface="Arial"/>
              </a:rPr>
              <a:t>working set in main</a:t>
            </a:r>
            <a:r>
              <a:rPr sz="2000" spc="-140" dirty="0">
                <a:solidFill>
                  <a:srgbClr val="006666"/>
                </a:solidFill>
                <a:latin typeface="Arial"/>
                <a:cs typeface="Arial"/>
              </a:rPr>
              <a:t> </a:t>
            </a:r>
            <a:r>
              <a:rPr sz="2000" dirty="0">
                <a:solidFill>
                  <a:srgbClr val="006666"/>
                </a:solidFill>
                <a:latin typeface="Arial"/>
                <a:cs typeface="Arial"/>
              </a:rPr>
              <a:t>memory</a:t>
            </a:r>
            <a:endParaRPr sz="2000" dirty="0">
              <a:latin typeface="Arial"/>
              <a:cs typeface="Arial"/>
            </a:endParaRPr>
          </a:p>
          <a:p>
            <a:pPr marL="812165">
              <a:lnSpc>
                <a:spcPts val="2280"/>
              </a:lnSpc>
            </a:pPr>
            <a:r>
              <a:rPr sz="2000" dirty="0">
                <a:solidFill>
                  <a:srgbClr val="006666"/>
                </a:solidFill>
                <a:latin typeface="Arial"/>
                <a:cs typeface="Arial"/>
              </a:rPr>
              <a:t>so it will be blocked</a:t>
            </a:r>
            <a:r>
              <a:rPr sz="2000" spc="-75" dirty="0">
                <a:solidFill>
                  <a:srgbClr val="006666"/>
                </a:solidFill>
                <a:latin typeface="Arial"/>
                <a:cs typeface="Arial"/>
              </a:rPr>
              <a:t> </a:t>
            </a:r>
            <a:r>
              <a:rPr sz="2000" dirty="0">
                <a:solidFill>
                  <a:srgbClr val="006666"/>
                </a:solidFill>
                <a:latin typeface="Arial"/>
                <a:cs typeface="Arial"/>
              </a:rPr>
              <a:t>anyway</a:t>
            </a:r>
            <a:endParaRPr sz="2000" dirty="0">
              <a:latin typeface="Arial"/>
              <a:cs typeface="Arial"/>
            </a:endParaRPr>
          </a:p>
          <a:p>
            <a:pPr marL="413384">
              <a:lnSpc>
                <a:spcPct val="100000"/>
              </a:lnSpc>
              <a:spcBef>
                <a:spcPts val="1050"/>
              </a:spcBef>
            </a:pPr>
            <a:r>
              <a:rPr sz="2200" spc="-5" dirty="0">
                <a:solidFill>
                  <a:srgbClr val="006666"/>
                </a:solidFill>
                <a:latin typeface="Arial"/>
                <a:cs typeface="Arial"/>
              </a:rPr>
              <a:t>Last process activated</a:t>
            </a:r>
            <a:r>
              <a:rPr lang="en-CA" sz="2200" spc="-5" dirty="0">
                <a:solidFill>
                  <a:srgbClr val="006666"/>
                </a:solidFill>
                <a:latin typeface="Arial"/>
                <a:cs typeface="Arial"/>
              </a:rPr>
              <a:t> (the last process brought in)</a:t>
            </a:r>
            <a:endParaRPr sz="2200" dirty="0">
              <a:latin typeface="Arial"/>
              <a:cs typeface="Arial"/>
            </a:endParaRPr>
          </a:p>
          <a:p>
            <a:pPr marL="812165">
              <a:lnSpc>
                <a:spcPct val="100000"/>
              </a:lnSpc>
              <a:spcBef>
                <a:spcPts val="965"/>
              </a:spcBef>
            </a:pPr>
            <a:r>
              <a:rPr sz="2000" dirty="0">
                <a:solidFill>
                  <a:srgbClr val="006666"/>
                </a:solidFill>
                <a:latin typeface="Arial"/>
                <a:cs typeface="Arial"/>
              </a:rPr>
              <a:t>this process is least likely to have its working set</a:t>
            </a:r>
            <a:r>
              <a:rPr sz="2000" spc="-190" dirty="0">
                <a:solidFill>
                  <a:srgbClr val="006666"/>
                </a:solidFill>
                <a:latin typeface="Arial"/>
                <a:cs typeface="Arial"/>
              </a:rPr>
              <a:t> </a:t>
            </a:r>
            <a:r>
              <a:rPr sz="2000" dirty="0">
                <a:solidFill>
                  <a:srgbClr val="006666"/>
                </a:solidFill>
                <a:latin typeface="Arial"/>
                <a:cs typeface="Arial"/>
              </a:rPr>
              <a:t>resident</a:t>
            </a:r>
            <a:endParaRPr sz="2000" dirty="0">
              <a:latin typeface="Arial"/>
              <a:cs typeface="Arial"/>
            </a:endParaRPr>
          </a:p>
          <a:p>
            <a:pPr marL="413384">
              <a:lnSpc>
                <a:spcPct val="100000"/>
              </a:lnSpc>
              <a:spcBef>
                <a:spcPts val="1050"/>
              </a:spcBef>
            </a:pPr>
            <a:r>
              <a:rPr sz="2200" spc="-5" dirty="0">
                <a:solidFill>
                  <a:srgbClr val="006666"/>
                </a:solidFill>
                <a:latin typeface="Arial"/>
                <a:cs typeface="Arial"/>
              </a:rPr>
              <a:t>Process with smallest resident</a:t>
            </a:r>
            <a:r>
              <a:rPr sz="2200" spc="5" dirty="0">
                <a:solidFill>
                  <a:srgbClr val="006666"/>
                </a:solidFill>
                <a:latin typeface="Arial"/>
                <a:cs typeface="Arial"/>
              </a:rPr>
              <a:t> </a:t>
            </a:r>
            <a:r>
              <a:rPr sz="2200" spc="-5" dirty="0">
                <a:solidFill>
                  <a:srgbClr val="006666"/>
                </a:solidFill>
                <a:latin typeface="Arial"/>
                <a:cs typeface="Arial"/>
              </a:rPr>
              <a:t>set</a:t>
            </a:r>
            <a:r>
              <a:rPr lang="en-CA" sz="2200" spc="-5" dirty="0">
                <a:solidFill>
                  <a:srgbClr val="006666"/>
                </a:solidFill>
                <a:latin typeface="Arial"/>
                <a:cs typeface="Arial"/>
              </a:rPr>
              <a:t> (few page frames)</a:t>
            </a:r>
            <a:endParaRPr sz="2200" dirty="0">
              <a:latin typeface="Arial"/>
              <a:cs typeface="Arial"/>
            </a:endParaRPr>
          </a:p>
          <a:p>
            <a:pPr marL="812165">
              <a:lnSpc>
                <a:spcPct val="100000"/>
              </a:lnSpc>
              <a:spcBef>
                <a:spcPts val="969"/>
              </a:spcBef>
            </a:pPr>
            <a:r>
              <a:rPr sz="2000" dirty="0">
                <a:solidFill>
                  <a:srgbClr val="006666"/>
                </a:solidFill>
                <a:latin typeface="Arial"/>
                <a:cs typeface="Arial"/>
              </a:rPr>
              <a:t>this process requires the least future </a:t>
            </a:r>
            <a:r>
              <a:rPr sz="2000" spc="-5" dirty="0">
                <a:solidFill>
                  <a:srgbClr val="006666"/>
                </a:solidFill>
                <a:latin typeface="Arial"/>
                <a:cs typeface="Arial"/>
              </a:rPr>
              <a:t>effort </a:t>
            </a:r>
            <a:r>
              <a:rPr sz="2000" dirty="0">
                <a:solidFill>
                  <a:srgbClr val="006666"/>
                </a:solidFill>
                <a:latin typeface="Arial"/>
                <a:cs typeface="Arial"/>
              </a:rPr>
              <a:t>to</a:t>
            </a:r>
            <a:r>
              <a:rPr sz="2000" spc="-225" dirty="0">
                <a:solidFill>
                  <a:srgbClr val="006666"/>
                </a:solidFill>
                <a:latin typeface="Arial"/>
                <a:cs typeface="Arial"/>
              </a:rPr>
              <a:t> </a:t>
            </a:r>
            <a:r>
              <a:rPr sz="2000" dirty="0">
                <a:solidFill>
                  <a:srgbClr val="006666"/>
                </a:solidFill>
                <a:latin typeface="Arial"/>
                <a:cs typeface="Arial"/>
              </a:rPr>
              <a:t>reload</a:t>
            </a:r>
            <a:endParaRPr sz="2000" dirty="0">
              <a:latin typeface="Arial"/>
              <a:cs typeface="Arial"/>
            </a:endParaRPr>
          </a:p>
          <a:p>
            <a:pPr marL="413384">
              <a:lnSpc>
                <a:spcPct val="100000"/>
              </a:lnSpc>
              <a:spcBef>
                <a:spcPts val="1045"/>
              </a:spcBef>
            </a:pPr>
            <a:r>
              <a:rPr sz="2200" spc="-5" dirty="0">
                <a:solidFill>
                  <a:srgbClr val="006666"/>
                </a:solidFill>
                <a:latin typeface="Arial"/>
                <a:cs typeface="Arial"/>
              </a:rPr>
              <a:t>Largest</a:t>
            </a:r>
            <a:r>
              <a:rPr sz="2200" spc="5" dirty="0">
                <a:solidFill>
                  <a:srgbClr val="006666"/>
                </a:solidFill>
                <a:latin typeface="Arial"/>
                <a:cs typeface="Arial"/>
              </a:rPr>
              <a:t> </a:t>
            </a:r>
            <a:r>
              <a:rPr sz="2200" spc="-5" dirty="0">
                <a:solidFill>
                  <a:srgbClr val="006666"/>
                </a:solidFill>
                <a:latin typeface="Arial"/>
                <a:cs typeface="Arial"/>
              </a:rPr>
              <a:t>process</a:t>
            </a:r>
            <a:r>
              <a:rPr lang="en-CA" sz="2200" spc="-5" dirty="0">
                <a:solidFill>
                  <a:srgbClr val="006666"/>
                </a:solidFill>
                <a:latin typeface="Arial"/>
                <a:cs typeface="Arial"/>
              </a:rPr>
              <a:t> (most allocated frames)</a:t>
            </a:r>
            <a:endParaRPr sz="2200" dirty="0">
              <a:latin typeface="Arial"/>
              <a:cs typeface="Arial"/>
            </a:endParaRPr>
          </a:p>
          <a:p>
            <a:pPr marL="812165">
              <a:lnSpc>
                <a:spcPct val="100000"/>
              </a:lnSpc>
              <a:spcBef>
                <a:spcPts val="969"/>
              </a:spcBef>
            </a:pPr>
            <a:r>
              <a:rPr sz="2000" dirty="0">
                <a:solidFill>
                  <a:srgbClr val="006666"/>
                </a:solidFill>
                <a:latin typeface="Arial"/>
                <a:cs typeface="Arial"/>
              </a:rPr>
              <a:t>will yield the most free</a:t>
            </a:r>
            <a:r>
              <a:rPr sz="2000" spc="-90" dirty="0">
                <a:solidFill>
                  <a:srgbClr val="006666"/>
                </a:solidFill>
                <a:latin typeface="Arial"/>
                <a:cs typeface="Arial"/>
              </a:rPr>
              <a:t> </a:t>
            </a:r>
            <a:r>
              <a:rPr sz="2000" dirty="0">
                <a:solidFill>
                  <a:srgbClr val="006666"/>
                </a:solidFill>
                <a:latin typeface="Arial"/>
                <a:cs typeface="Arial"/>
              </a:rPr>
              <a:t>frames</a:t>
            </a:r>
            <a:endParaRPr sz="2000"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109878" y="193039"/>
            <a:ext cx="6205322" cy="1059180"/>
          </a:xfrm>
          <a:prstGeom prst="rect">
            <a:avLst/>
          </a:prstGeom>
        </p:spPr>
        <p:txBody>
          <a:bodyPr vert="horz" wrap="square" lIns="0" tIns="12700" rIns="0" bIns="0" rtlCol="0">
            <a:spAutoFit/>
          </a:bodyPr>
          <a:lstStyle/>
          <a:p>
            <a:pPr marL="12700">
              <a:lnSpc>
                <a:spcPts val="3410"/>
              </a:lnSpc>
              <a:spcBef>
                <a:spcPts val="100"/>
              </a:spcBef>
            </a:pPr>
            <a:r>
              <a:rPr spc="-10" dirty="0"/>
              <a:t>Virtual</a:t>
            </a:r>
            <a:r>
              <a:rPr spc="-25" dirty="0"/>
              <a:t> </a:t>
            </a:r>
            <a:r>
              <a:rPr dirty="0"/>
              <a:t>memory:</a:t>
            </a:r>
          </a:p>
          <a:p>
            <a:pPr marL="12700" marR="5080">
              <a:lnSpc>
                <a:spcPct val="78800"/>
              </a:lnSpc>
              <a:spcBef>
                <a:spcPts val="185"/>
              </a:spcBef>
            </a:pPr>
            <a:r>
              <a:rPr sz="2400" dirty="0"/>
              <a:t>result of a </a:t>
            </a:r>
            <a:r>
              <a:rPr sz="2400" spc="-5" dirty="0"/>
              <a:t>mechanism which combines  </a:t>
            </a:r>
            <a:r>
              <a:rPr sz="2400" dirty="0"/>
              <a:t>main memory </a:t>
            </a:r>
            <a:r>
              <a:rPr sz="2400" spc="-5" dirty="0"/>
              <a:t>and secondary</a:t>
            </a:r>
            <a:r>
              <a:rPr sz="2400" spc="5" dirty="0"/>
              <a:t> </a:t>
            </a:r>
            <a:r>
              <a:rPr sz="2400" dirty="0"/>
              <a:t>memory</a:t>
            </a:r>
          </a:p>
        </p:txBody>
      </p:sp>
      <p:sp>
        <p:nvSpPr>
          <p:cNvPr id="13" name="object 13"/>
          <p:cNvSpPr txBox="1"/>
          <p:nvPr/>
        </p:nvSpPr>
        <p:spPr>
          <a:xfrm>
            <a:off x="3051175" y="4984242"/>
            <a:ext cx="8413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009999"/>
                </a:solidFill>
                <a:latin typeface="Liberation Sans Narrow"/>
                <a:cs typeface="Liberation Sans Narrow"/>
              </a:rPr>
              <a:t>Table </a:t>
            </a:r>
            <a:r>
              <a:rPr sz="1200" dirty="0">
                <a:solidFill>
                  <a:srgbClr val="009999"/>
                </a:solidFill>
                <a:latin typeface="Liberation Sans Narrow"/>
                <a:cs typeface="Liberation Sans Narrow"/>
              </a:rPr>
              <a:t>of</a:t>
            </a:r>
            <a:r>
              <a:rPr sz="1200" spc="-60" dirty="0">
                <a:solidFill>
                  <a:srgbClr val="009999"/>
                </a:solidFill>
                <a:latin typeface="Liberation Sans Narrow"/>
                <a:cs typeface="Liberation Sans Narrow"/>
              </a:rPr>
              <a:t> </a:t>
            </a:r>
            <a:r>
              <a:rPr sz="1200" dirty="0">
                <a:solidFill>
                  <a:srgbClr val="009999"/>
                </a:solidFill>
                <a:latin typeface="Liberation Sans Narrow"/>
                <a:cs typeface="Liberation Sans Narrow"/>
              </a:rPr>
              <a:t>pages</a:t>
            </a:r>
            <a:endParaRPr sz="1200">
              <a:latin typeface="Liberation Sans Narrow"/>
              <a:cs typeface="Liberation Sans Narrow"/>
            </a:endParaRPr>
          </a:p>
        </p:txBody>
      </p:sp>
      <p:sp>
        <p:nvSpPr>
          <p:cNvPr id="14" name="object 14"/>
          <p:cNvSpPr/>
          <p:nvPr/>
        </p:nvSpPr>
        <p:spPr>
          <a:xfrm>
            <a:off x="1647444" y="1524000"/>
            <a:ext cx="5847587" cy="4600956"/>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6" name="object 16"/>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a:t>
            </a:fld>
            <a:endParaRPr sz="14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138522" cy="514350"/>
          </a:xfrm>
          <a:prstGeom prst="rect">
            <a:avLst/>
          </a:prstGeom>
        </p:spPr>
        <p:txBody>
          <a:bodyPr vert="horz" wrap="square" lIns="0" tIns="13335" rIns="0" bIns="0" rtlCol="0">
            <a:spAutoFit/>
          </a:bodyPr>
          <a:lstStyle/>
          <a:p>
            <a:pPr marL="12700">
              <a:lnSpc>
                <a:spcPct val="100000"/>
              </a:lnSpc>
              <a:spcBef>
                <a:spcPts val="105"/>
              </a:spcBef>
            </a:pPr>
            <a:r>
              <a:rPr dirty="0"/>
              <a:t>Locking Pages </a:t>
            </a:r>
            <a:r>
              <a:rPr spc="-5" dirty="0"/>
              <a:t>in</a:t>
            </a:r>
            <a:r>
              <a:rPr spc="-110" dirty="0"/>
              <a:t> </a:t>
            </a:r>
            <a:r>
              <a:rPr spc="-5" dirty="0"/>
              <a:t>Memory</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3375405"/>
            <a:ext cx="228600" cy="2377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4207509"/>
            <a:ext cx="320040" cy="330707"/>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336928" y="1319911"/>
            <a:ext cx="7339330" cy="362966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6666"/>
                </a:solidFill>
                <a:latin typeface="Arial"/>
                <a:cs typeface="Arial"/>
              </a:rPr>
              <a:t>Some </a:t>
            </a:r>
            <a:r>
              <a:rPr sz="2800" b="1" spc="-5" dirty="0">
                <a:solidFill>
                  <a:srgbClr val="006666"/>
                </a:solidFill>
                <a:latin typeface="Arial"/>
                <a:cs typeface="Arial"/>
              </a:rPr>
              <a:t>pages must be </a:t>
            </a:r>
            <a:r>
              <a:rPr sz="2800" b="1" spc="-5" dirty="0">
                <a:solidFill>
                  <a:srgbClr val="800000"/>
                </a:solidFill>
                <a:latin typeface="Arial"/>
                <a:cs typeface="Arial"/>
              </a:rPr>
              <a:t>locked </a:t>
            </a:r>
            <a:r>
              <a:rPr sz="2800" b="1" spc="-5" dirty="0">
                <a:solidFill>
                  <a:srgbClr val="006666"/>
                </a:solidFill>
                <a:latin typeface="Arial"/>
                <a:cs typeface="Arial"/>
              </a:rPr>
              <a:t>in</a:t>
            </a:r>
            <a:r>
              <a:rPr sz="2800" b="1" spc="105" dirty="0">
                <a:solidFill>
                  <a:srgbClr val="006666"/>
                </a:solidFill>
                <a:latin typeface="Arial"/>
                <a:cs typeface="Arial"/>
              </a:rPr>
              <a:t> </a:t>
            </a:r>
            <a:r>
              <a:rPr sz="2800" b="1" spc="-10" dirty="0">
                <a:solidFill>
                  <a:srgbClr val="006666"/>
                </a:solidFill>
                <a:latin typeface="Arial"/>
                <a:cs typeface="Arial"/>
              </a:rPr>
              <a:t>memory,</a:t>
            </a:r>
            <a:endParaRPr sz="2800">
              <a:latin typeface="Arial"/>
              <a:cs typeface="Arial"/>
            </a:endParaRPr>
          </a:p>
          <a:p>
            <a:pPr marL="12700">
              <a:lnSpc>
                <a:spcPct val="100000"/>
              </a:lnSpc>
            </a:pPr>
            <a:r>
              <a:rPr sz="2800" b="1" spc="-5" dirty="0">
                <a:solidFill>
                  <a:srgbClr val="006666"/>
                </a:solidFill>
                <a:latin typeface="Arial"/>
                <a:cs typeface="Arial"/>
              </a:rPr>
              <a:t>e.g. those containing the OS</a:t>
            </a:r>
            <a:r>
              <a:rPr sz="2800" b="1" spc="85" dirty="0">
                <a:solidFill>
                  <a:srgbClr val="006666"/>
                </a:solidFill>
                <a:latin typeface="Arial"/>
                <a:cs typeface="Arial"/>
              </a:rPr>
              <a:t> </a:t>
            </a:r>
            <a:r>
              <a:rPr sz="2800" b="1" spc="-5" dirty="0">
                <a:solidFill>
                  <a:srgbClr val="006666"/>
                </a:solidFill>
                <a:latin typeface="Arial"/>
                <a:cs typeface="Arial"/>
              </a:rPr>
              <a:t>kernel</a:t>
            </a:r>
            <a:endParaRPr sz="2800">
              <a:latin typeface="Arial"/>
              <a:cs typeface="Arial"/>
            </a:endParaRPr>
          </a:p>
          <a:p>
            <a:pPr marL="12700" marR="5080">
              <a:lnSpc>
                <a:spcPct val="100000"/>
              </a:lnSpc>
              <a:spcBef>
                <a:spcPts val="675"/>
              </a:spcBef>
            </a:pPr>
            <a:r>
              <a:rPr sz="2800" b="1" spc="-5" dirty="0">
                <a:solidFill>
                  <a:srgbClr val="006666"/>
                </a:solidFill>
                <a:latin typeface="Arial"/>
                <a:cs typeface="Arial"/>
              </a:rPr>
              <a:t>It is </a:t>
            </a:r>
            <a:r>
              <a:rPr sz="2800" b="1" dirty="0">
                <a:solidFill>
                  <a:srgbClr val="006666"/>
                </a:solidFill>
                <a:latin typeface="Arial"/>
                <a:cs typeface="Arial"/>
              </a:rPr>
              <a:t>also </a:t>
            </a:r>
            <a:r>
              <a:rPr sz="2800" b="1" spc="-5" dirty="0">
                <a:solidFill>
                  <a:srgbClr val="006666"/>
                </a:solidFill>
                <a:latin typeface="Arial"/>
                <a:cs typeface="Arial"/>
              </a:rPr>
              <a:t>essential to lock in memory pages  on which there is </a:t>
            </a:r>
            <a:r>
              <a:rPr sz="2800" b="1" dirty="0">
                <a:solidFill>
                  <a:srgbClr val="006666"/>
                </a:solidFill>
                <a:latin typeface="Arial"/>
                <a:cs typeface="Arial"/>
              </a:rPr>
              <a:t>execution </a:t>
            </a:r>
            <a:r>
              <a:rPr sz="2800" b="1" spc="-5" dirty="0">
                <a:solidFill>
                  <a:srgbClr val="006666"/>
                </a:solidFill>
                <a:latin typeface="Arial"/>
                <a:cs typeface="Arial"/>
              </a:rPr>
              <a:t>of</a:t>
            </a:r>
            <a:r>
              <a:rPr sz="2800" b="1" spc="55" dirty="0">
                <a:solidFill>
                  <a:srgbClr val="006666"/>
                </a:solidFill>
                <a:latin typeface="Arial"/>
                <a:cs typeface="Arial"/>
              </a:rPr>
              <a:t> </a:t>
            </a:r>
            <a:r>
              <a:rPr sz="2800" b="1" dirty="0">
                <a:solidFill>
                  <a:srgbClr val="006666"/>
                </a:solidFill>
                <a:latin typeface="Arial"/>
                <a:cs typeface="Arial"/>
              </a:rPr>
              <a:t>I/O</a:t>
            </a:r>
            <a:endParaRPr sz="2800">
              <a:latin typeface="Arial"/>
              <a:cs typeface="Arial"/>
            </a:endParaRPr>
          </a:p>
          <a:p>
            <a:pPr marL="12700" marR="514984">
              <a:lnSpc>
                <a:spcPct val="100000"/>
              </a:lnSpc>
              <a:spcBef>
                <a:spcPts val="675"/>
              </a:spcBef>
            </a:pPr>
            <a:r>
              <a:rPr sz="2800" b="1" spc="-5" dirty="0">
                <a:solidFill>
                  <a:srgbClr val="006666"/>
                </a:solidFill>
                <a:latin typeface="Arial"/>
                <a:cs typeface="Arial"/>
              </a:rPr>
              <a:t>This can be achieved with a </a:t>
            </a:r>
            <a:r>
              <a:rPr sz="2800" b="1" dirty="0">
                <a:solidFill>
                  <a:srgbClr val="006666"/>
                </a:solidFill>
                <a:latin typeface="Arial"/>
                <a:cs typeface="Arial"/>
              </a:rPr>
              <a:t>`lock` </a:t>
            </a:r>
            <a:r>
              <a:rPr sz="2800" b="1" spc="-5" dirty="0">
                <a:solidFill>
                  <a:srgbClr val="006666"/>
                </a:solidFill>
                <a:latin typeface="Arial"/>
                <a:cs typeface="Arial"/>
              </a:rPr>
              <a:t>bit on  the memory</a:t>
            </a:r>
            <a:r>
              <a:rPr sz="2800" b="1" spc="30" dirty="0">
                <a:solidFill>
                  <a:srgbClr val="006666"/>
                </a:solidFill>
                <a:latin typeface="Arial"/>
                <a:cs typeface="Arial"/>
              </a:rPr>
              <a:t> </a:t>
            </a:r>
            <a:r>
              <a:rPr sz="2800" b="1" spc="-5" dirty="0">
                <a:solidFill>
                  <a:srgbClr val="006666"/>
                </a:solidFill>
                <a:latin typeface="Arial"/>
                <a:cs typeface="Arial"/>
              </a:rPr>
              <a:t>frame.</a:t>
            </a:r>
            <a:endParaRPr sz="2800">
              <a:latin typeface="Arial"/>
              <a:cs typeface="Arial"/>
            </a:endParaRPr>
          </a:p>
          <a:p>
            <a:pPr marL="413384" marR="1142365">
              <a:lnSpc>
                <a:spcPct val="100000"/>
              </a:lnSpc>
              <a:spcBef>
                <a:spcPts val="630"/>
              </a:spcBef>
            </a:pPr>
            <a:r>
              <a:rPr sz="2600" dirty="0">
                <a:solidFill>
                  <a:srgbClr val="006666"/>
                </a:solidFill>
                <a:latin typeface="Arial"/>
                <a:cs typeface="Arial"/>
              </a:rPr>
              <a:t>this bit means that this frame </a:t>
            </a:r>
            <a:r>
              <a:rPr sz="2600" spc="5" dirty="0">
                <a:solidFill>
                  <a:srgbClr val="006666"/>
                </a:solidFill>
                <a:latin typeface="Arial"/>
                <a:cs typeface="Arial"/>
              </a:rPr>
              <a:t>cannot</a:t>
            </a:r>
            <a:r>
              <a:rPr sz="2600" spc="-75" dirty="0">
                <a:solidFill>
                  <a:srgbClr val="006666"/>
                </a:solidFill>
                <a:latin typeface="Arial"/>
                <a:cs typeface="Arial"/>
              </a:rPr>
              <a:t> </a:t>
            </a:r>
            <a:r>
              <a:rPr sz="2600" dirty="0">
                <a:solidFill>
                  <a:srgbClr val="006666"/>
                </a:solidFill>
                <a:latin typeface="Arial"/>
                <a:cs typeface="Arial"/>
              </a:rPr>
              <a:t>be  selected as</a:t>
            </a:r>
            <a:r>
              <a:rPr sz="2600" spc="-20" dirty="0">
                <a:solidFill>
                  <a:srgbClr val="006666"/>
                </a:solidFill>
                <a:latin typeface="Arial"/>
                <a:cs typeface="Arial"/>
              </a:rPr>
              <a:t> </a:t>
            </a:r>
            <a:r>
              <a:rPr sz="2600" dirty="0">
                <a:solidFill>
                  <a:srgbClr val="006666"/>
                </a:solidFill>
                <a:latin typeface="Arial"/>
                <a:cs typeface="Arial"/>
              </a:rPr>
              <a:t>`victim`</a:t>
            </a:r>
            <a:endParaRPr sz="2600">
              <a:latin typeface="Arial"/>
              <a:cs typeface="Arial"/>
            </a:endParaRPr>
          </a:p>
        </p:txBody>
      </p:sp>
      <p:sp>
        <p:nvSpPr>
          <p:cNvPr id="9" name="object 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0" name="object 10"/>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70</a:t>
            </a:fld>
            <a:endParaRPr sz="14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224122" cy="514350"/>
          </a:xfrm>
          <a:prstGeom prst="rect">
            <a:avLst/>
          </a:prstGeom>
        </p:spPr>
        <p:txBody>
          <a:bodyPr vert="horz" wrap="square" lIns="0" tIns="13335" rIns="0" bIns="0" rtlCol="0">
            <a:spAutoFit/>
          </a:bodyPr>
          <a:lstStyle/>
          <a:p>
            <a:pPr marL="12700">
              <a:lnSpc>
                <a:spcPct val="100000"/>
              </a:lnSpc>
              <a:spcBef>
                <a:spcPts val="105"/>
              </a:spcBef>
            </a:pPr>
            <a:r>
              <a:rPr dirty="0"/>
              <a:t>Real time</a:t>
            </a:r>
            <a:r>
              <a:rPr spc="-100" dirty="0"/>
              <a:t> </a:t>
            </a:r>
            <a:r>
              <a:rPr dirty="0"/>
              <a:t>systems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36928" y="1319911"/>
            <a:ext cx="7384415" cy="2293620"/>
          </a:xfrm>
          <a:prstGeom prst="rect">
            <a:avLst/>
          </a:prstGeom>
        </p:spPr>
        <p:txBody>
          <a:bodyPr vert="horz" wrap="square" lIns="0" tIns="12065" rIns="0" bIns="0" rtlCol="0">
            <a:spAutoFit/>
          </a:bodyPr>
          <a:lstStyle/>
          <a:p>
            <a:pPr marL="12700" marR="421640">
              <a:lnSpc>
                <a:spcPct val="100000"/>
              </a:lnSpc>
              <a:spcBef>
                <a:spcPts val="95"/>
              </a:spcBef>
            </a:pPr>
            <a:r>
              <a:rPr sz="2800" b="1" spc="-5" dirty="0">
                <a:solidFill>
                  <a:srgbClr val="006666"/>
                </a:solidFill>
                <a:latin typeface="Arial"/>
                <a:cs typeface="Arial"/>
              </a:rPr>
              <a:t>With virtual </a:t>
            </a:r>
            <a:r>
              <a:rPr sz="2800" b="1" spc="-10" dirty="0">
                <a:solidFill>
                  <a:srgbClr val="006666"/>
                </a:solidFill>
                <a:latin typeface="Arial"/>
                <a:cs typeface="Arial"/>
              </a:rPr>
              <a:t>memory, </a:t>
            </a:r>
            <a:r>
              <a:rPr sz="2800" b="1" spc="-5" dirty="0">
                <a:solidFill>
                  <a:srgbClr val="006666"/>
                </a:solidFill>
                <a:latin typeface="Arial"/>
                <a:cs typeface="Arial"/>
              </a:rPr>
              <a:t>the execution times  of a process becomes </a:t>
            </a:r>
            <a:r>
              <a:rPr sz="2800" b="1" dirty="0">
                <a:solidFill>
                  <a:srgbClr val="006666"/>
                </a:solidFill>
                <a:latin typeface="Arial"/>
                <a:cs typeface="Arial"/>
              </a:rPr>
              <a:t>less</a:t>
            </a:r>
            <a:r>
              <a:rPr sz="2800" b="1" spc="105" dirty="0">
                <a:solidFill>
                  <a:srgbClr val="006666"/>
                </a:solidFill>
                <a:latin typeface="Arial"/>
                <a:cs typeface="Arial"/>
              </a:rPr>
              <a:t> </a:t>
            </a:r>
            <a:r>
              <a:rPr sz="2800" b="1" spc="-5" dirty="0">
                <a:solidFill>
                  <a:srgbClr val="006666"/>
                </a:solidFill>
                <a:latin typeface="Arial"/>
                <a:cs typeface="Arial"/>
              </a:rPr>
              <a:t>predictable</a:t>
            </a:r>
            <a:endParaRPr sz="2800">
              <a:latin typeface="Arial"/>
              <a:cs typeface="Arial"/>
            </a:endParaRPr>
          </a:p>
          <a:p>
            <a:pPr marL="413384">
              <a:lnSpc>
                <a:spcPct val="100000"/>
              </a:lnSpc>
              <a:spcBef>
                <a:spcPts val="635"/>
              </a:spcBef>
            </a:pPr>
            <a:r>
              <a:rPr sz="2600" dirty="0">
                <a:solidFill>
                  <a:srgbClr val="006666"/>
                </a:solidFill>
                <a:latin typeface="Arial"/>
                <a:cs typeface="Arial"/>
              </a:rPr>
              <a:t>unexpected delays due to</a:t>
            </a:r>
            <a:r>
              <a:rPr sz="2600" spc="-15" dirty="0">
                <a:solidFill>
                  <a:srgbClr val="006666"/>
                </a:solidFill>
                <a:latin typeface="Arial"/>
                <a:cs typeface="Arial"/>
              </a:rPr>
              <a:t> </a:t>
            </a:r>
            <a:r>
              <a:rPr sz="2600" dirty="0">
                <a:solidFill>
                  <a:srgbClr val="006666"/>
                </a:solidFill>
                <a:latin typeface="Arial"/>
                <a:cs typeface="Arial"/>
              </a:rPr>
              <a:t>pagination</a:t>
            </a:r>
            <a:endParaRPr sz="2600">
              <a:latin typeface="Arial"/>
              <a:cs typeface="Arial"/>
            </a:endParaRPr>
          </a:p>
          <a:p>
            <a:pPr marL="12700" marR="5080">
              <a:lnSpc>
                <a:spcPct val="100000"/>
              </a:lnSpc>
              <a:spcBef>
                <a:spcPts val="660"/>
              </a:spcBef>
            </a:pPr>
            <a:r>
              <a:rPr sz="2800" b="1" spc="-5" dirty="0">
                <a:solidFill>
                  <a:srgbClr val="006666"/>
                </a:solidFill>
                <a:latin typeface="Arial"/>
                <a:cs typeface="Arial"/>
              </a:rPr>
              <a:t>So hard real time systems rarely use virtual  memory</a:t>
            </a:r>
            <a:endParaRPr sz="2800">
              <a:latin typeface="Arial"/>
              <a:cs typeface="Arial"/>
            </a:endParaRPr>
          </a:p>
        </p:txBody>
      </p:sp>
      <p:sp>
        <p:nvSpPr>
          <p:cNvPr id="7" name="object 7"/>
          <p:cNvSpPr/>
          <p:nvPr/>
        </p:nvSpPr>
        <p:spPr>
          <a:xfrm>
            <a:off x="1006754" y="2911729"/>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9" name="object 9"/>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71</a:t>
            </a:fld>
            <a:endParaRPr sz="14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595722" cy="514350"/>
          </a:xfrm>
          <a:prstGeom prst="rect">
            <a:avLst/>
          </a:prstGeom>
        </p:spPr>
        <p:txBody>
          <a:bodyPr vert="horz" wrap="square" lIns="0" tIns="13335" rIns="0" bIns="0" rtlCol="0">
            <a:spAutoFit/>
          </a:bodyPr>
          <a:lstStyle/>
          <a:p>
            <a:pPr marL="12700">
              <a:lnSpc>
                <a:spcPct val="100000"/>
              </a:lnSpc>
              <a:spcBef>
                <a:spcPts val="105"/>
              </a:spcBef>
            </a:pPr>
            <a:r>
              <a:rPr dirty="0"/>
              <a:t>Combination of</a:t>
            </a:r>
            <a:r>
              <a:rPr spc="-85" dirty="0"/>
              <a:t> </a:t>
            </a:r>
            <a:r>
              <a:rPr dirty="0"/>
              <a:t>techniques</a:t>
            </a:r>
          </a:p>
        </p:txBody>
      </p:sp>
      <p:sp>
        <p:nvSpPr>
          <p:cNvPr id="4" name="object 4"/>
          <p:cNvSpPr/>
          <p:nvPr/>
        </p:nvSpPr>
        <p:spPr>
          <a:xfrm>
            <a:off x="854354" y="145300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1528" y="2055241"/>
            <a:ext cx="243840" cy="2529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11528" y="2725801"/>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68729" y="3410458"/>
            <a:ext cx="188975" cy="19659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68729" y="4288282"/>
            <a:ext cx="188975" cy="196595"/>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1184554" y="1321434"/>
            <a:ext cx="7274559" cy="440436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666"/>
                </a:solidFill>
                <a:latin typeface="Arial"/>
                <a:cs typeface="Arial"/>
              </a:rPr>
              <a:t>The real OS use the techniques that </a:t>
            </a:r>
            <a:r>
              <a:rPr sz="2000" b="1" spc="10" dirty="0">
                <a:solidFill>
                  <a:srgbClr val="006666"/>
                </a:solidFill>
                <a:latin typeface="Arial"/>
                <a:cs typeface="Arial"/>
              </a:rPr>
              <a:t>we </a:t>
            </a:r>
            <a:r>
              <a:rPr sz="2000" b="1" dirty="0">
                <a:solidFill>
                  <a:srgbClr val="006666"/>
                </a:solidFill>
                <a:latin typeface="Arial"/>
                <a:cs typeface="Arial"/>
              </a:rPr>
              <a:t>studied</a:t>
            </a:r>
            <a:r>
              <a:rPr sz="2000" b="1" spc="-204" dirty="0">
                <a:solidFill>
                  <a:srgbClr val="006666"/>
                </a:solidFill>
                <a:latin typeface="Arial"/>
                <a:cs typeface="Arial"/>
              </a:rPr>
              <a:t> </a:t>
            </a:r>
            <a:r>
              <a:rPr sz="2000" b="1" dirty="0">
                <a:solidFill>
                  <a:srgbClr val="006666"/>
                </a:solidFill>
                <a:latin typeface="Arial"/>
                <a:cs typeface="Arial"/>
              </a:rPr>
              <a:t>in</a:t>
            </a:r>
            <a:endParaRPr sz="2000" dirty="0">
              <a:latin typeface="Arial"/>
              <a:cs typeface="Arial"/>
            </a:endParaRPr>
          </a:p>
          <a:p>
            <a:pPr marL="12700">
              <a:lnSpc>
                <a:spcPct val="100000"/>
              </a:lnSpc>
            </a:pPr>
            <a:r>
              <a:rPr sz="2000" b="1" i="1" dirty="0">
                <a:solidFill>
                  <a:srgbClr val="006666"/>
                </a:solidFill>
                <a:latin typeface="Arial"/>
                <a:cs typeface="Arial"/>
              </a:rPr>
              <a:t>combination</a:t>
            </a:r>
            <a:r>
              <a:rPr sz="2000" b="1" dirty="0">
                <a:solidFill>
                  <a:srgbClr val="006666"/>
                </a:solidFill>
                <a:latin typeface="Arial"/>
                <a:cs typeface="Arial"/>
              </a:rPr>
              <a:t>,</a:t>
            </a:r>
            <a:r>
              <a:rPr sz="2000" b="1" spc="-40" dirty="0">
                <a:solidFill>
                  <a:srgbClr val="006666"/>
                </a:solidFill>
                <a:latin typeface="Arial"/>
                <a:cs typeface="Arial"/>
              </a:rPr>
              <a:t> </a:t>
            </a:r>
            <a:r>
              <a:rPr sz="2000" b="1" dirty="0">
                <a:solidFill>
                  <a:srgbClr val="006666"/>
                </a:solidFill>
                <a:latin typeface="Arial"/>
                <a:cs typeface="Arial"/>
              </a:rPr>
              <a:t>eg</a:t>
            </a:r>
            <a:endParaRPr sz="2000" dirty="0">
              <a:latin typeface="Arial"/>
              <a:cs typeface="Arial"/>
            </a:endParaRPr>
          </a:p>
          <a:p>
            <a:pPr marL="413384" marR="35560">
              <a:lnSpc>
                <a:spcPct val="100000"/>
              </a:lnSpc>
              <a:spcBef>
                <a:spcPts val="480"/>
              </a:spcBef>
            </a:pPr>
            <a:r>
              <a:rPr sz="2000" dirty="0">
                <a:solidFill>
                  <a:srgbClr val="006666"/>
                </a:solidFill>
                <a:latin typeface="Arial"/>
                <a:cs typeface="Arial"/>
              </a:rPr>
              <a:t>Linux uses paging (the smallest amount of allocable</a:t>
            </a:r>
            <a:r>
              <a:rPr sz="2000" spc="-135" dirty="0">
                <a:solidFill>
                  <a:srgbClr val="006666"/>
                </a:solidFill>
                <a:latin typeface="Arial"/>
                <a:cs typeface="Arial"/>
              </a:rPr>
              <a:t> </a:t>
            </a:r>
            <a:r>
              <a:rPr sz="2000" dirty="0">
                <a:solidFill>
                  <a:srgbClr val="006666"/>
                </a:solidFill>
                <a:latin typeface="Arial"/>
                <a:cs typeface="Arial"/>
              </a:rPr>
              <a:t>memory  </a:t>
            </a:r>
            <a:r>
              <a:rPr sz="2000" spc="-5" dirty="0">
                <a:solidFill>
                  <a:srgbClr val="006666"/>
                </a:solidFill>
                <a:latin typeface="Arial"/>
                <a:cs typeface="Arial"/>
              </a:rPr>
              <a:t>is </a:t>
            </a:r>
            <a:r>
              <a:rPr sz="2000" dirty="0">
                <a:solidFill>
                  <a:srgbClr val="006666"/>
                </a:solidFill>
                <a:latin typeface="Arial"/>
                <a:cs typeface="Arial"/>
              </a:rPr>
              <a:t>a</a:t>
            </a:r>
            <a:r>
              <a:rPr sz="2000" spc="-15" dirty="0">
                <a:solidFill>
                  <a:srgbClr val="006666"/>
                </a:solidFill>
                <a:latin typeface="Arial"/>
                <a:cs typeface="Arial"/>
              </a:rPr>
              <a:t> </a:t>
            </a:r>
            <a:r>
              <a:rPr sz="2000" dirty="0">
                <a:solidFill>
                  <a:srgbClr val="006666"/>
                </a:solidFill>
                <a:latin typeface="Arial"/>
                <a:cs typeface="Arial"/>
              </a:rPr>
              <a:t>page)</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other systems use </a:t>
            </a:r>
            <a:r>
              <a:rPr sz="2000" spc="-5" dirty="0">
                <a:solidFill>
                  <a:srgbClr val="006666"/>
                </a:solidFill>
                <a:latin typeface="Arial"/>
                <a:cs typeface="Arial"/>
              </a:rPr>
              <a:t>fixed </a:t>
            </a:r>
            <a:r>
              <a:rPr sz="2000" dirty="0">
                <a:solidFill>
                  <a:srgbClr val="006666"/>
                </a:solidFill>
                <a:latin typeface="Arial"/>
                <a:cs typeface="Arial"/>
              </a:rPr>
              <a:t>partitions with paging, which can</a:t>
            </a:r>
            <a:r>
              <a:rPr sz="2000" spc="-145" dirty="0">
                <a:solidFill>
                  <a:srgbClr val="006666"/>
                </a:solidFill>
                <a:latin typeface="Arial"/>
                <a:cs typeface="Arial"/>
              </a:rPr>
              <a:t> </a:t>
            </a:r>
            <a:r>
              <a:rPr sz="2000" dirty="0">
                <a:solidFill>
                  <a:srgbClr val="006666"/>
                </a:solidFill>
                <a:latin typeface="Arial"/>
                <a:cs typeface="Arial"/>
              </a:rPr>
              <a:t>be</a:t>
            </a:r>
            <a:endParaRPr sz="2000" dirty="0">
              <a:latin typeface="Arial"/>
              <a:cs typeface="Arial"/>
            </a:endParaRPr>
          </a:p>
          <a:p>
            <a:pPr marL="413384">
              <a:lnSpc>
                <a:spcPct val="100000"/>
              </a:lnSpc>
            </a:pPr>
            <a:r>
              <a:rPr sz="2000" dirty="0">
                <a:solidFill>
                  <a:srgbClr val="006666"/>
                </a:solidFill>
                <a:latin typeface="Arial"/>
                <a:cs typeface="Arial"/>
              </a:rPr>
              <a:t>done in several</a:t>
            </a:r>
            <a:r>
              <a:rPr sz="2000" spc="-70" dirty="0">
                <a:solidFill>
                  <a:srgbClr val="006666"/>
                </a:solidFill>
                <a:latin typeface="Arial"/>
                <a:cs typeface="Arial"/>
              </a:rPr>
              <a:t> </a:t>
            </a:r>
            <a:r>
              <a:rPr sz="2000" dirty="0">
                <a:solidFill>
                  <a:srgbClr val="006666"/>
                </a:solidFill>
                <a:latin typeface="Arial"/>
                <a:cs typeface="Arial"/>
              </a:rPr>
              <a:t>ways:</a:t>
            </a:r>
            <a:endParaRPr sz="2000" dirty="0">
              <a:latin typeface="Arial"/>
              <a:cs typeface="Arial"/>
            </a:endParaRPr>
          </a:p>
          <a:p>
            <a:pPr marL="812165" marR="52705">
              <a:lnSpc>
                <a:spcPct val="100000"/>
              </a:lnSpc>
              <a:spcBef>
                <a:spcPts val="445"/>
              </a:spcBef>
            </a:pPr>
            <a:r>
              <a:rPr sz="1800" spc="-5" dirty="0">
                <a:solidFill>
                  <a:srgbClr val="006666"/>
                </a:solidFill>
                <a:latin typeface="Arial"/>
                <a:cs typeface="Arial"/>
              </a:rPr>
              <a:t>Divide </a:t>
            </a:r>
            <a:r>
              <a:rPr sz="1800" i="1" spc="-5" dirty="0">
                <a:solidFill>
                  <a:srgbClr val="006666"/>
                </a:solidFill>
                <a:latin typeface="Arial"/>
                <a:cs typeface="Arial"/>
              </a:rPr>
              <a:t>real </a:t>
            </a:r>
            <a:r>
              <a:rPr sz="1800" spc="-5" dirty="0">
                <a:solidFill>
                  <a:srgbClr val="006666"/>
                </a:solidFill>
                <a:latin typeface="Arial"/>
                <a:cs typeface="Arial"/>
              </a:rPr>
              <a:t>memory in fixed partitions, assign each partition </a:t>
            </a:r>
            <a:r>
              <a:rPr sz="1800" dirty="0">
                <a:solidFill>
                  <a:srgbClr val="006666"/>
                </a:solidFill>
                <a:latin typeface="Arial"/>
                <a:cs typeface="Arial"/>
              </a:rPr>
              <a:t>to  </a:t>
            </a:r>
            <a:r>
              <a:rPr sz="1800" spc="-5" dirty="0">
                <a:solidFill>
                  <a:srgbClr val="006666"/>
                </a:solidFill>
                <a:latin typeface="Arial"/>
                <a:cs typeface="Arial"/>
              </a:rPr>
              <a:t>one or more processes, then paginate a process in </a:t>
            </a:r>
            <a:r>
              <a:rPr sz="1800" dirty="0">
                <a:solidFill>
                  <a:srgbClr val="006666"/>
                </a:solidFill>
                <a:latin typeface="Arial"/>
                <a:cs typeface="Arial"/>
              </a:rPr>
              <a:t>the </a:t>
            </a:r>
            <a:r>
              <a:rPr sz="1800" spc="-5" dirty="0">
                <a:solidFill>
                  <a:srgbClr val="006666"/>
                </a:solidFill>
                <a:latin typeface="Arial"/>
                <a:cs typeface="Arial"/>
              </a:rPr>
              <a:t>partition  assigned </a:t>
            </a:r>
            <a:r>
              <a:rPr sz="1800" dirty="0">
                <a:solidFill>
                  <a:srgbClr val="006666"/>
                </a:solidFill>
                <a:latin typeface="Arial"/>
                <a:cs typeface="Arial"/>
              </a:rPr>
              <a:t>to</a:t>
            </a:r>
            <a:r>
              <a:rPr sz="1800" spc="10" dirty="0">
                <a:solidFill>
                  <a:srgbClr val="006666"/>
                </a:solidFill>
                <a:latin typeface="Arial"/>
                <a:cs typeface="Arial"/>
              </a:rPr>
              <a:t> </a:t>
            </a:r>
            <a:r>
              <a:rPr sz="1800" spc="-5" dirty="0">
                <a:solidFill>
                  <a:srgbClr val="006666"/>
                </a:solidFill>
                <a:latin typeface="Arial"/>
                <a:cs typeface="Arial"/>
              </a:rPr>
              <a:t>it</a:t>
            </a:r>
            <a:endParaRPr sz="1800" dirty="0">
              <a:latin typeface="Arial"/>
              <a:cs typeface="Arial"/>
            </a:endParaRPr>
          </a:p>
          <a:p>
            <a:pPr marL="812165" marR="103505">
              <a:lnSpc>
                <a:spcPct val="100000"/>
              </a:lnSpc>
              <a:spcBef>
                <a:spcPts val="430"/>
              </a:spcBef>
            </a:pPr>
            <a:r>
              <a:rPr sz="1800" spc="-5" dirty="0">
                <a:solidFill>
                  <a:srgbClr val="006666"/>
                </a:solidFill>
                <a:latin typeface="Arial"/>
                <a:cs typeface="Arial"/>
              </a:rPr>
              <a:t>Divide </a:t>
            </a:r>
            <a:r>
              <a:rPr sz="1800" i="1" spc="-5" dirty="0">
                <a:solidFill>
                  <a:srgbClr val="006666"/>
                </a:solidFill>
                <a:latin typeface="Arial"/>
                <a:cs typeface="Arial"/>
              </a:rPr>
              <a:t>virtual </a:t>
            </a:r>
            <a:r>
              <a:rPr sz="1800" spc="-5" dirty="0">
                <a:solidFill>
                  <a:srgbClr val="006666"/>
                </a:solidFill>
                <a:latin typeface="Arial"/>
                <a:cs typeface="Arial"/>
              </a:rPr>
              <a:t>memory in partitions, assign each partition </a:t>
            </a:r>
            <a:r>
              <a:rPr sz="1800" dirty="0">
                <a:solidFill>
                  <a:srgbClr val="006666"/>
                </a:solidFill>
                <a:latin typeface="Arial"/>
                <a:cs typeface="Arial"/>
              </a:rPr>
              <a:t>to </a:t>
            </a:r>
            <a:r>
              <a:rPr sz="1800" spc="-5" dirty="0">
                <a:solidFill>
                  <a:srgbClr val="006666"/>
                </a:solidFill>
                <a:latin typeface="Arial"/>
                <a:cs typeface="Arial"/>
              </a:rPr>
              <a:t>one  or </a:t>
            </a:r>
            <a:r>
              <a:rPr sz="1800" dirty="0">
                <a:solidFill>
                  <a:srgbClr val="006666"/>
                </a:solidFill>
                <a:latin typeface="Arial"/>
                <a:cs typeface="Arial"/>
              </a:rPr>
              <a:t>more </a:t>
            </a:r>
            <a:r>
              <a:rPr sz="1800" spc="-5" dirty="0">
                <a:solidFill>
                  <a:srgbClr val="006666"/>
                </a:solidFill>
                <a:latin typeface="Arial"/>
                <a:cs typeface="Arial"/>
              </a:rPr>
              <a:t>process, then </a:t>
            </a:r>
            <a:r>
              <a:rPr sz="1800" dirty="0">
                <a:solidFill>
                  <a:srgbClr val="006666"/>
                </a:solidFill>
                <a:latin typeface="Arial"/>
                <a:cs typeface="Arial"/>
              </a:rPr>
              <a:t>use the </a:t>
            </a:r>
            <a:r>
              <a:rPr sz="1800" spc="-5" dirty="0">
                <a:solidFill>
                  <a:srgbClr val="006666"/>
                </a:solidFill>
                <a:latin typeface="Arial"/>
                <a:cs typeface="Arial"/>
              </a:rPr>
              <a:t>appropriate technique </a:t>
            </a:r>
            <a:r>
              <a:rPr sz="1800" dirty="0">
                <a:solidFill>
                  <a:srgbClr val="006666"/>
                </a:solidFill>
                <a:latin typeface="Arial"/>
                <a:cs typeface="Arial"/>
              </a:rPr>
              <a:t>for </a:t>
            </a:r>
            <a:r>
              <a:rPr sz="1800" spc="-5" dirty="0">
                <a:solidFill>
                  <a:srgbClr val="006666"/>
                </a:solidFill>
                <a:latin typeface="Arial"/>
                <a:cs typeface="Arial"/>
              </a:rPr>
              <a:t>each  process in </a:t>
            </a:r>
            <a:r>
              <a:rPr sz="1800" dirty="0">
                <a:solidFill>
                  <a:srgbClr val="006666"/>
                </a:solidFill>
                <a:latin typeface="Arial"/>
                <a:cs typeface="Arial"/>
              </a:rPr>
              <a:t>its</a:t>
            </a:r>
            <a:r>
              <a:rPr sz="1800" spc="10" dirty="0">
                <a:solidFill>
                  <a:srgbClr val="006666"/>
                </a:solidFill>
                <a:latin typeface="Arial"/>
                <a:cs typeface="Arial"/>
              </a:rPr>
              <a:t> </a:t>
            </a:r>
            <a:r>
              <a:rPr sz="1800" spc="-5" dirty="0">
                <a:solidFill>
                  <a:srgbClr val="006666"/>
                </a:solidFill>
                <a:latin typeface="Arial"/>
                <a:cs typeface="Arial"/>
              </a:rPr>
              <a:t>partition</a:t>
            </a:r>
            <a:endParaRPr sz="1800" dirty="0">
              <a:latin typeface="Arial"/>
              <a:cs typeface="Arial"/>
            </a:endParaRPr>
          </a:p>
          <a:p>
            <a:pPr marL="12700" marR="5080">
              <a:lnSpc>
                <a:spcPct val="100000"/>
              </a:lnSpc>
              <a:spcBef>
                <a:spcPts val="475"/>
              </a:spcBef>
            </a:pPr>
            <a:r>
              <a:rPr sz="2000" b="1" dirty="0">
                <a:solidFill>
                  <a:srgbClr val="006666"/>
                </a:solidFill>
                <a:latin typeface="Arial"/>
                <a:cs typeface="Arial"/>
              </a:rPr>
              <a:t>Real OS are complex and </a:t>
            </a:r>
            <a:r>
              <a:rPr sz="2000" b="1" spc="-5" dirty="0">
                <a:solidFill>
                  <a:srgbClr val="006666"/>
                </a:solidFill>
                <a:latin typeface="Arial"/>
                <a:cs typeface="Arial"/>
              </a:rPr>
              <a:t>varied, </a:t>
            </a:r>
            <a:r>
              <a:rPr sz="2000" b="1" dirty="0">
                <a:solidFill>
                  <a:srgbClr val="006666"/>
                </a:solidFill>
                <a:latin typeface="Arial"/>
                <a:cs typeface="Arial"/>
              </a:rPr>
              <a:t>but the principles</a:t>
            </a:r>
            <a:r>
              <a:rPr sz="2000" b="1" spc="-140" dirty="0">
                <a:solidFill>
                  <a:srgbClr val="006666"/>
                </a:solidFill>
                <a:latin typeface="Arial"/>
                <a:cs typeface="Arial"/>
              </a:rPr>
              <a:t> </a:t>
            </a:r>
            <a:r>
              <a:rPr sz="2000" b="1" dirty="0">
                <a:solidFill>
                  <a:srgbClr val="006666"/>
                </a:solidFill>
                <a:latin typeface="Arial"/>
                <a:cs typeface="Arial"/>
              </a:rPr>
              <a:t>explored  in this course form the</a:t>
            </a:r>
            <a:r>
              <a:rPr sz="2000" b="1" spc="-90" dirty="0">
                <a:solidFill>
                  <a:srgbClr val="006666"/>
                </a:solidFill>
                <a:latin typeface="Arial"/>
                <a:cs typeface="Arial"/>
              </a:rPr>
              <a:t> </a:t>
            </a:r>
            <a:r>
              <a:rPr sz="2000" b="1" dirty="0">
                <a:solidFill>
                  <a:srgbClr val="006666"/>
                </a:solidFill>
                <a:latin typeface="Arial"/>
                <a:cs typeface="Arial"/>
              </a:rPr>
              <a:t>basis.</a:t>
            </a:r>
            <a:endParaRPr sz="2000" dirty="0">
              <a:latin typeface="Arial"/>
              <a:cs typeface="Arial"/>
            </a:endParaRPr>
          </a:p>
        </p:txBody>
      </p:sp>
      <p:sp>
        <p:nvSpPr>
          <p:cNvPr id="10" name="object 10"/>
          <p:cNvSpPr/>
          <p:nvPr/>
        </p:nvSpPr>
        <p:spPr>
          <a:xfrm>
            <a:off x="854354" y="5221223"/>
            <a:ext cx="164591"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2" name="object 12"/>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72</a:t>
            </a:fld>
            <a:endParaRPr sz="14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dirty="0"/>
              <a:t>Conclusions</a:t>
            </a:r>
            <a:r>
              <a:rPr spc="-105" dirty="0"/>
              <a:t> </a:t>
            </a:r>
            <a:r>
              <a:rPr dirty="0"/>
              <a:t>1</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646552"/>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63928" y="3357117"/>
            <a:ext cx="271272" cy="2804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4189221"/>
            <a:ext cx="198119" cy="20269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63928" y="4899659"/>
            <a:ext cx="271272" cy="28041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36928" y="1321434"/>
            <a:ext cx="7235825" cy="3872865"/>
          </a:xfrm>
          <a:prstGeom prst="rect">
            <a:avLst/>
          </a:prstGeom>
        </p:spPr>
        <p:txBody>
          <a:bodyPr vert="horz" wrap="square" lIns="0" tIns="12700" rIns="0" bIns="0" rtlCol="0">
            <a:spAutoFit/>
          </a:bodyPr>
          <a:lstStyle/>
          <a:p>
            <a:pPr marL="12700" marR="174625">
              <a:lnSpc>
                <a:spcPct val="100000"/>
              </a:lnSpc>
              <a:spcBef>
                <a:spcPts val="100"/>
              </a:spcBef>
            </a:pPr>
            <a:r>
              <a:rPr sz="2400" b="1" dirty="0">
                <a:solidFill>
                  <a:srgbClr val="006666"/>
                </a:solidFill>
                <a:latin typeface="Arial"/>
                <a:cs typeface="Arial"/>
              </a:rPr>
              <a:t>It is highly </a:t>
            </a:r>
            <a:r>
              <a:rPr sz="2400" b="1" spc="-5" dirty="0">
                <a:solidFill>
                  <a:srgbClr val="006666"/>
                </a:solidFill>
                <a:latin typeface="Arial"/>
                <a:cs typeface="Arial"/>
              </a:rPr>
              <a:t>desirable </a:t>
            </a:r>
            <a:r>
              <a:rPr sz="2400" b="1" dirty="0">
                <a:solidFill>
                  <a:srgbClr val="006666"/>
                </a:solidFill>
                <a:latin typeface="Arial"/>
                <a:cs typeface="Arial"/>
              </a:rPr>
              <a:t>that the </a:t>
            </a:r>
            <a:r>
              <a:rPr sz="2400" b="1" spc="-5" dirty="0">
                <a:solidFill>
                  <a:srgbClr val="006666"/>
                </a:solidFill>
                <a:latin typeface="Arial"/>
                <a:cs typeface="Arial"/>
              </a:rPr>
              <a:t>user address </a:t>
            </a:r>
            <a:r>
              <a:rPr sz="2400" b="1" spc="-10" dirty="0">
                <a:solidFill>
                  <a:srgbClr val="006666"/>
                </a:solidFill>
                <a:latin typeface="Arial"/>
                <a:cs typeface="Arial"/>
              </a:rPr>
              <a:t>space  </a:t>
            </a:r>
            <a:r>
              <a:rPr sz="2400" b="1" spc="-5" dirty="0">
                <a:solidFill>
                  <a:srgbClr val="006666"/>
                </a:solidFill>
                <a:latin typeface="Arial"/>
                <a:cs typeface="Arial"/>
              </a:rPr>
              <a:t>can be </a:t>
            </a:r>
            <a:r>
              <a:rPr sz="2400" b="1" dirty="0">
                <a:solidFill>
                  <a:srgbClr val="006666"/>
                </a:solidFill>
                <a:latin typeface="Arial"/>
                <a:cs typeface="Arial"/>
              </a:rPr>
              <a:t>much larger than the </a:t>
            </a:r>
            <a:r>
              <a:rPr sz="2400" b="1" spc="-5" dirty="0">
                <a:solidFill>
                  <a:srgbClr val="006666"/>
                </a:solidFill>
                <a:latin typeface="Arial"/>
                <a:cs typeface="Arial"/>
              </a:rPr>
              <a:t>RAM </a:t>
            </a:r>
            <a:r>
              <a:rPr sz="2400" b="1" dirty="0">
                <a:solidFill>
                  <a:srgbClr val="006666"/>
                </a:solidFill>
                <a:latin typeface="Arial"/>
                <a:cs typeface="Arial"/>
              </a:rPr>
              <a:t>memory  </a:t>
            </a:r>
            <a:r>
              <a:rPr sz="2400" b="1" spc="-5" dirty="0">
                <a:solidFill>
                  <a:srgbClr val="006666"/>
                </a:solidFill>
                <a:latin typeface="Arial"/>
                <a:cs typeface="Arial"/>
              </a:rPr>
              <a:t>address</a:t>
            </a:r>
            <a:r>
              <a:rPr sz="2400" b="1" spc="10" dirty="0">
                <a:solidFill>
                  <a:srgbClr val="006666"/>
                </a:solidFill>
                <a:latin typeface="Arial"/>
                <a:cs typeface="Arial"/>
              </a:rPr>
              <a:t> </a:t>
            </a:r>
            <a:r>
              <a:rPr sz="2400" b="1" spc="-5" dirty="0">
                <a:solidFill>
                  <a:srgbClr val="006666"/>
                </a:solidFill>
                <a:latin typeface="Arial"/>
                <a:cs typeface="Arial"/>
              </a:rPr>
              <a:t>space.</a:t>
            </a:r>
            <a:endParaRPr sz="2400">
              <a:latin typeface="Arial"/>
              <a:cs typeface="Arial"/>
            </a:endParaRPr>
          </a:p>
          <a:p>
            <a:pPr marL="12700" marR="238760">
              <a:lnSpc>
                <a:spcPct val="100000"/>
              </a:lnSpc>
              <a:spcBef>
                <a:spcPts val="575"/>
              </a:spcBef>
            </a:pPr>
            <a:r>
              <a:rPr sz="2400" b="1" dirty="0">
                <a:solidFill>
                  <a:srgbClr val="006666"/>
                </a:solidFill>
                <a:latin typeface="Arial"/>
                <a:cs typeface="Arial"/>
              </a:rPr>
              <a:t>The </a:t>
            </a:r>
            <a:r>
              <a:rPr sz="2400" b="1" spc="-5" dirty="0">
                <a:solidFill>
                  <a:srgbClr val="006666"/>
                </a:solidFill>
                <a:latin typeface="Arial"/>
                <a:cs typeface="Arial"/>
              </a:rPr>
              <a:t>programmer </a:t>
            </a:r>
            <a:r>
              <a:rPr sz="2400" b="1" dirty="0">
                <a:solidFill>
                  <a:srgbClr val="006666"/>
                </a:solidFill>
                <a:latin typeface="Arial"/>
                <a:cs typeface="Arial"/>
              </a:rPr>
              <a:t>will </a:t>
            </a:r>
            <a:r>
              <a:rPr sz="2400" b="1" spc="-5" dirty="0">
                <a:solidFill>
                  <a:srgbClr val="006666"/>
                </a:solidFill>
                <a:latin typeface="Arial"/>
                <a:cs typeface="Arial"/>
              </a:rPr>
              <a:t>therefore be freed from </a:t>
            </a:r>
            <a:r>
              <a:rPr sz="2400" b="1" dirty="0">
                <a:solidFill>
                  <a:srgbClr val="006666"/>
                </a:solidFill>
                <a:latin typeface="Arial"/>
                <a:cs typeface="Arial"/>
              </a:rPr>
              <a:t>the  </a:t>
            </a:r>
            <a:r>
              <a:rPr sz="2400" b="1" spc="-5" dirty="0">
                <a:solidFill>
                  <a:srgbClr val="006666"/>
                </a:solidFill>
                <a:latin typeface="Arial"/>
                <a:cs typeface="Arial"/>
              </a:rPr>
              <a:t>concern </a:t>
            </a:r>
            <a:r>
              <a:rPr sz="2400" b="1" dirty="0">
                <a:solidFill>
                  <a:srgbClr val="006666"/>
                </a:solidFill>
                <a:latin typeface="Arial"/>
                <a:cs typeface="Arial"/>
              </a:rPr>
              <a:t>of </a:t>
            </a:r>
            <a:r>
              <a:rPr sz="2400" b="1" spc="-5" dirty="0">
                <a:solidFill>
                  <a:srgbClr val="006666"/>
                </a:solidFill>
                <a:latin typeface="Arial"/>
                <a:cs typeface="Arial"/>
              </a:rPr>
              <a:t>managing </a:t>
            </a:r>
            <a:r>
              <a:rPr sz="2400" b="1" dirty="0">
                <a:solidFill>
                  <a:srgbClr val="006666"/>
                </a:solidFill>
                <a:latin typeface="Arial"/>
                <a:cs typeface="Arial"/>
              </a:rPr>
              <a:t>his </a:t>
            </a:r>
            <a:r>
              <a:rPr sz="2400" b="1" spc="-5" dirty="0">
                <a:solidFill>
                  <a:srgbClr val="006666"/>
                </a:solidFill>
                <a:latin typeface="Arial"/>
                <a:cs typeface="Arial"/>
              </a:rPr>
              <a:t>memory</a:t>
            </a:r>
            <a:r>
              <a:rPr sz="2400" b="1" spc="5" dirty="0">
                <a:solidFill>
                  <a:srgbClr val="006666"/>
                </a:solidFill>
                <a:latin typeface="Arial"/>
                <a:cs typeface="Arial"/>
              </a:rPr>
              <a:t> </a:t>
            </a:r>
            <a:r>
              <a:rPr sz="2400" b="1" spc="-5" dirty="0">
                <a:solidFill>
                  <a:srgbClr val="006666"/>
                </a:solidFill>
                <a:latin typeface="Arial"/>
                <a:cs typeface="Arial"/>
              </a:rPr>
              <a:t>allocation.</a:t>
            </a:r>
            <a:endParaRPr sz="2400">
              <a:latin typeface="Arial"/>
              <a:cs typeface="Arial"/>
            </a:endParaRPr>
          </a:p>
          <a:p>
            <a:pPr marL="413384" marR="5080">
              <a:lnSpc>
                <a:spcPct val="100000"/>
              </a:lnSpc>
              <a:spcBef>
                <a:spcPts val="530"/>
              </a:spcBef>
            </a:pPr>
            <a:r>
              <a:rPr sz="2200" spc="-5" dirty="0">
                <a:solidFill>
                  <a:srgbClr val="006666"/>
                </a:solidFill>
                <a:latin typeface="Arial"/>
                <a:cs typeface="Arial"/>
              </a:rPr>
              <a:t>however, he should </a:t>
            </a:r>
            <a:r>
              <a:rPr sz="2200" dirty="0">
                <a:solidFill>
                  <a:srgbClr val="006666"/>
                </a:solidFill>
                <a:latin typeface="Arial"/>
                <a:cs typeface="Arial"/>
              </a:rPr>
              <a:t>seek </a:t>
            </a:r>
            <a:r>
              <a:rPr sz="2200" spc="-5" dirty="0">
                <a:solidFill>
                  <a:srgbClr val="006666"/>
                </a:solidFill>
                <a:latin typeface="Arial"/>
                <a:cs typeface="Arial"/>
              </a:rPr>
              <a:t>to maximize the locality of his  process</a:t>
            </a:r>
            <a:endParaRPr sz="2200">
              <a:latin typeface="Arial"/>
              <a:cs typeface="Arial"/>
            </a:endParaRPr>
          </a:p>
          <a:p>
            <a:pPr marL="12700" marR="50800">
              <a:lnSpc>
                <a:spcPct val="100000"/>
              </a:lnSpc>
              <a:spcBef>
                <a:spcPts val="580"/>
              </a:spcBef>
            </a:pPr>
            <a:r>
              <a:rPr sz="2400" b="1" dirty="0">
                <a:solidFill>
                  <a:srgbClr val="006666"/>
                </a:solidFill>
                <a:latin typeface="Arial"/>
                <a:cs typeface="Arial"/>
              </a:rPr>
              <a:t>Virtual </a:t>
            </a:r>
            <a:r>
              <a:rPr sz="2400" b="1" spc="-5" dirty="0">
                <a:solidFill>
                  <a:srgbClr val="006666"/>
                </a:solidFill>
                <a:latin typeface="Arial"/>
                <a:cs typeface="Arial"/>
              </a:rPr>
              <a:t>memory </a:t>
            </a:r>
            <a:r>
              <a:rPr sz="2400" b="1" dirty="0">
                <a:solidFill>
                  <a:srgbClr val="006666"/>
                </a:solidFill>
                <a:latin typeface="Arial"/>
                <a:cs typeface="Arial"/>
              </a:rPr>
              <a:t>also allows </a:t>
            </a:r>
            <a:r>
              <a:rPr sz="2400" b="1" spc="-5" dirty="0">
                <a:solidFill>
                  <a:srgbClr val="006666"/>
                </a:solidFill>
                <a:latin typeface="Arial"/>
                <a:cs typeface="Arial"/>
              </a:rPr>
              <a:t>more processes </a:t>
            </a:r>
            <a:r>
              <a:rPr sz="2400" b="1" dirty="0">
                <a:solidFill>
                  <a:srgbClr val="006666"/>
                </a:solidFill>
                <a:latin typeface="Arial"/>
                <a:cs typeface="Arial"/>
              </a:rPr>
              <a:t>to </a:t>
            </a:r>
            <a:r>
              <a:rPr sz="2400" b="1" spc="-5" dirty="0">
                <a:solidFill>
                  <a:srgbClr val="006666"/>
                </a:solidFill>
                <a:latin typeface="Arial"/>
                <a:cs typeface="Arial"/>
              </a:rPr>
              <a:t>be  </a:t>
            </a:r>
            <a:r>
              <a:rPr sz="2400" b="1" dirty="0">
                <a:solidFill>
                  <a:srgbClr val="006666"/>
                </a:solidFill>
                <a:latin typeface="Arial"/>
                <a:cs typeface="Arial"/>
              </a:rPr>
              <a:t>running.</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CPU, busier</a:t>
            </a:r>
            <a:r>
              <a:rPr sz="2200" spc="10" dirty="0">
                <a:solidFill>
                  <a:srgbClr val="006666"/>
                </a:solidFill>
                <a:latin typeface="Arial"/>
                <a:cs typeface="Arial"/>
              </a:rPr>
              <a:t> </a:t>
            </a:r>
            <a:r>
              <a:rPr sz="2200" spc="-5" dirty="0">
                <a:solidFill>
                  <a:srgbClr val="006666"/>
                </a:solidFill>
                <a:latin typeface="Arial"/>
                <a:cs typeface="Arial"/>
              </a:rPr>
              <a:t>I/O</a:t>
            </a:r>
            <a:endParaRPr sz="2200">
              <a:latin typeface="Arial"/>
              <a:cs typeface="Arial"/>
            </a:endParaRPr>
          </a:p>
        </p:txBody>
      </p:sp>
      <p:sp>
        <p:nvSpPr>
          <p:cNvPr id="10" name="object 10"/>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1" name="object 11"/>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73</a:t>
            </a:fld>
            <a:endParaRPr sz="14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dirty="0"/>
              <a:t>Conclusions</a:t>
            </a:r>
            <a:r>
              <a:rPr spc="-105" dirty="0"/>
              <a:t> </a:t>
            </a:r>
            <a:r>
              <a:rPr dirty="0"/>
              <a:t>2</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200984"/>
            <a:ext cx="320040" cy="33101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2065" rIns="0" bIns="0" rtlCol="0">
            <a:spAutoFit/>
          </a:bodyPr>
          <a:lstStyle/>
          <a:p>
            <a:pPr marL="808355" marR="5080">
              <a:lnSpc>
                <a:spcPct val="100000"/>
              </a:lnSpc>
              <a:spcBef>
                <a:spcPts val="95"/>
              </a:spcBef>
            </a:pPr>
            <a:r>
              <a:rPr spc="-10" dirty="0"/>
              <a:t>The </a:t>
            </a:r>
            <a:r>
              <a:rPr spc="-5" dirty="0"/>
              <a:t>problem of deciding the victim page is  </a:t>
            </a:r>
            <a:r>
              <a:rPr spc="-10" dirty="0"/>
              <a:t>not</a:t>
            </a:r>
            <a:r>
              <a:rPr spc="10" dirty="0"/>
              <a:t> </a:t>
            </a:r>
            <a:r>
              <a:rPr spc="-10" dirty="0"/>
              <a:t>easy.</a:t>
            </a:r>
          </a:p>
          <a:p>
            <a:pPr marL="1209040" marR="188595">
              <a:lnSpc>
                <a:spcPct val="100000"/>
              </a:lnSpc>
              <a:spcBef>
                <a:spcPts val="635"/>
              </a:spcBef>
            </a:pPr>
            <a:r>
              <a:rPr sz="2600" b="0" dirty="0">
                <a:latin typeface="Arial"/>
                <a:cs typeface="Arial"/>
              </a:rPr>
              <a:t>The best algorithms are impossible or</a:t>
            </a:r>
            <a:r>
              <a:rPr sz="2600" b="0" spc="-80" dirty="0">
                <a:latin typeface="Arial"/>
                <a:cs typeface="Arial"/>
              </a:rPr>
              <a:t> </a:t>
            </a:r>
            <a:r>
              <a:rPr sz="2600" b="0" dirty="0">
                <a:latin typeface="Arial"/>
                <a:cs typeface="Arial"/>
              </a:rPr>
              <a:t>difficult  to implement</a:t>
            </a:r>
            <a:endParaRPr sz="2600">
              <a:latin typeface="Arial"/>
              <a:cs typeface="Arial"/>
            </a:endParaRPr>
          </a:p>
          <a:p>
            <a:pPr marL="1209040" marR="739140">
              <a:lnSpc>
                <a:spcPct val="100000"/>
              </a:lnSpc>
              <a:spcBef>
                <a:spcPts val="620"/>
              </a:spcBef>
            </a:pPr>
            <a:r>
              <a:rPr sz="2600" b="0" dirty="0">
                <a:latin typeface="Arial"/>
                <a:cs typeface="Arial"/>
              </a:rPr>
              <a:t>However in practice the FIFO algorithm</a:t>
            </a:r>
            <a:r>
              <a:rPr sz="2600" b="0" spc="-75" dirty="0">
                <a:latin typeface="Arial"/>
                <a:cs typeface="Arial"/>
              </a:rPr>
              <a:t> </a:t>
            </a:r>
            <a:r>
              <a:rPr sz="2600" b="0" dirty="0">
                <a:latin typeface="Arial"/>
                <a:cs typeface="Arial"/>
              </a:rPr>
              <a:t>is  acceptable.</a:t>
            </a:r>
            <a:endParaRPr sz="2600">
              <a:latin typeface="Arial"/>
              <a:cs typeface="Arial"/>
            </a:endParaRPr>
          </a:p>
        </p:txBody>
      </p:sp>
      <p:sp>
        <p:nvSpPr>
          <p:cNvPr id="8" name="object 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9" name="object 9"/>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74</a:t>
            </a:fld>
            <a:endParaRPr sz="14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081122" cy="514350"/>
          </a:xfrm>
          <a:prstGeom prst="rect">
            <a:avLst/>
          </a:prstGeom>
        </p:spPr>
        <p:txBody>
          <a:bodyPr vert="horz" wrap="square" lIns="0" tIns="13335" rIns="0" bIns="0" rtlCol="0">
            <a:spAutoFit/>
          </a:bodyPr>
          <a:lstStyle/>
          <a:p>
            <a:pPr marL="12700">
              <a:lnSpc>
                <a:spcPct val="100000"/>
              </a:lnSpc>
              <a:spcBef>
                <a:spcPts val="105"/>
              </a:spcBef>
            </a:pPr>
            <a:r>
              <a:rPr dirty="0"/>
              <a:t>Conclusions</a:t>
            </a:r>
            <a:r>
              <a:rPr spc="-105" dirty="0"/>
              <a:t> </a:t>
            </a:r>
            <a:r>
              <a:rPr dirty="0"/>
              <a:t>3</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2186304"/>
            <a:ext cx="271272" cy="28041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36928" y="1321434"/>
            <a:ext cx="7308215" cy="467169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Make sure </a:t>
            </a:r>
            <a:r>
              <a:rPr sz="2400" b="1" dirty="0">
                <a:solidFill>
                  <a:srgbClr val="006666"/>
                </a:solidFill>
                <a:latin typeface="Arial"/>
                <a:cs typeface="Arial"/>
              </a:rPr>
              <a:t>that </a:t>
            </a:r>
            <a:r>
              <a:rPr sz="2400" b="1" spc="-5" dirty="0">
                <a:solidFill>
                  <a:srgbClr val="006666"/>
                </a:solidFill>
                <a:latin typeface="Arial"/>
                <a:cs typeface="Arial"/>
              </a:rPr>
              <a:t>each process </a:t>
            </a:r>
            <a:r>
              <a:rPr sz="2400" b="1" dirty="0">
                <a:solidFill>
                  <a:srgbClr val="006666"/>
                </a:solidFill>
                <a:latin typeface="Arial"/>
                <a:cs typeface="Arial"/>
              </a:rPr>
              <a:t>has </a:t>
            </a:r>
            <a:r>
              <a:rPr sz="2400" b="1" spc="-5" dirty="0">
                <a:solidFill>
                  <a:srgbClr val="006666"/>
                </a:solidFill>
                <a:latin typeface="Arial"/>
                <a:cs typeface="Arial"/>
              </a:rPr>
              <a:t>enough pages </a:t>
            </a:r>
            <a:r>
              <a:rPr sz="2400" b="1" dirty="0">
                <a:solidFill>
                  <a:srgbClr val="006666"/>
                </a:solidFill>
                <a:latin typeface="Arial"/>
                <a:cs typeface="Arial"/>
              </a:rPr>
              <a:t>in  </a:t>
            </a:r>
            <a:r>
              <a:rPr sz="2400" b="1" spc="-5" dirty="0">
                <a:solidFill>
                  <a:srgbClr val="006666"/>
                </a:solidFill>
                <a:latin typeface="Arial"/>
                <a:cs typeface="Arial"/>
              </a:rPr>
              <a:t>physical </a:t>
            </a:r>
            <a:r>
              <a:rPr sz="2400" b="1" dirty="0">
                <a:solidFill>
                  <a:srgbClr val="006666"/>
                </a:solidFill>
                <a:latin typeface="Arial"/>
                <a:cs typeface="Arial"/>
              </a:rPr>
              <a:t>memory to run</a:t>
            </a:r>
            <a:r>
              <a:rPr sz="2400" b="1" spc="-15" dirty="0">
                <a:solidFill>
                  <a:srgbClr val="006666"/>
                </a:solidFill>
                <a:latin typeface="Arial"/>
                <a:cs typeface="Arial"/>
              </a:rPr>
              <a:t> </a:t>
            </a:r>
            <a:r>
              <a:rPr sz="2400" b="1" dirty="0">
                <a:solidFill>
                  <a:srgbClr val="006666"/>
                </a:solidFill>
                <a:latin typeface="Arial"/>
                <a:cs typeface="Arial"/>
              </a:rPr>
              <a:t>efficiently</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risk of</a:t>
            </a:r>
            <a:r>
              <a:rPr sz="2200" spc="15" dirty="0">
                <a:solidFill>
                  <a:srgbClr val="006666"/>
                </a:solidFill>
                <a:latin typeface="Arial"/>
                <a:cs typeface="Arial"/>
              </a:rPr>
              <a:t> </a:t>
            </a:r>
            <a:r>
              <a:rPr sz="2200" spc="-5" dirty="0">
                <a:solidFill>
                  <a:srgbClr val="006666"/>
                </a:solidFill>
                <a:latin typeface="Arial"/>
                <a:cs typeface="Arial"/>
              </a:rPr>
              <a:t>t</a:t>
            </a:r>
            <a:r>
              <a:rPr lang="en-CA" sz="2200" spc="-5" dirty="0">
                <a:solidFill>
                  <a:srgbClr val="006666"/>
                </a:solidFill>
                <a:latin typeface="Arial"/>
                <a:cs typeface="Arial"/>
              </a:rPr>
              <a:t>h</a:t>
            </a:r>
            <a:r>
              <a:rPr sz="2200" spc="-5" dirty="0" err="1">
                <a:solidFill>
                  <a:srgbClr val="006666"/>
                </a:solidFill>
                <a:latin typeface="Arial"/>
                <a:cs typeface="Arial"/>
              </a:rPr>
              <a:t>rashing</a:t>
            </a:r>
            <a:endParaRPr sz="2200" dirty="0">
              <a:latin typeface="Arial"/>
              <a:cs typeface="Arial"/>
            </a:endParaRPr>
          </a:p>
          <a:p>
            <a:pPr marL="12700" marR="1127760">
              <a:lnSpc>
                <a:spcPct val="100000"/>
              </a:lnSpc>
              <a:spcBef>
                <a:spcPts val="580"/>
              </a:spcBef>
            </a:pPr>
            <a:r>
              <a:rPr sz="2400" b="1" spc="-5" dirty="0">
                <a:solidFill>
                  <a:srgbClr val="006666"/>
                </a:solidFill>
                <a:latin typeface="Arial"/>
                <a:cs typeface="Arial"/>
              </a:rPr>
              <a:t>The </a:t>
            </a:r>
            <a:r>
              <a:rPr sz="2400" b="1" dirty="0">
                <a:solidFill>
                  <a:srgbClr val="006666"/>
                </a:solidFill>
                <a:latin typeface="Arial"/>
                <a:cs typeface="Arial"/>
              </a:rPr>
              <a:t>working </a:t>
            </a:r>
            <a:r>
              <a:rPr sz="2400" b="1" spc="-5" dirty="0">
                <a:solidFill>
                  <a:srgbClr val="006666"/>
                </a:solidFill>
                <a:latin typeface="Arial"/>
                <a:cs typeface="Arial"/>
              </a:rPr>
              <a:t>set </a:t>
            </a:r>
            <a:r>
              <a:rPr sz="2400" b="1" dirty="0">
                <a:solidFill>
                  <a:srgbClr val="006666"/>
                </a:solidFill>
                <a:latin typeface="Arial"/>
                <a:cs typeface="Arial"/>
              </a:rPr>
              <a:t>model </a:t>
            </a:r>
            <a:r>
              <a:rPr sz="2400" b="1" spc="-5" dirty="0">
                <a:solidFill>
                  <a:srgbClr val="006666"/>
                </a:solidFill>
                <a:latin typeface="Arial"/>
                <a:cs typeface="Arial"/>
              </a:rPr>
              <a:t>expresses </a:t>
            </a:r>
            <a:r>
              <a:rPr sz="2400" b="1" dirty="0">
                <a:solidFill>
                  <a:srgbClr val="006666"/>
                </a:solidFill>
                <a:latin typeface="Arial"/>
                <a:cs typeface="Arial"/>
              </a:rPr>
              <a:t>the  requirements well, however it is difficult</a:t>
            </a:r>
            <a:r>
              <a:rPr sz="2400" b="1" spc="-180" dirty="0">
                <a:solidFill>
                  <a:srgbClr val="006666"/>
                </a:solidFill>
                <a:latin typeface="Arial"/>
                <a:cs typeface="Arial"/>
              </a:rPr>
              <a:t> </a:t>
            </a:r>
            <a:r>
              <a:rPr sz="2400" b="1" dirty="0">
                <a:solidFill>
                  <a:srgbClr val="006666"/>
                </a:solidFill>
                <a:latin typeface="Arial"/>
                <a:cs typeface="Arial"/>
              </a:rPr>
              <a:t>to  implement</a:t>
            </a:r>
            <a:endParaRPr sz="2400" dirty="0">
              <a:latin typeface="Arial"/>
              <a:cs typeface="Arial"/>
            </a:endParaRPr>
          </a:p>
          <a:p>
            <a:pPr marL="12700" marR="150495">
              <a:lnSpc>
                <a:spcPct val="100000"/>
              </a:lnSpc>
              <a:spcBef>
                <a:spcPts val="580"/>
              </a:spcBef>
            </a:pPr>
            <a:r>
              <a:rPr sz="2400" b="1" spc="-5" dirty="0">
                <a:solidFill>
                  <a:srgbClr val="006666"/>
                </a:solidFill>
                <a:latin typeface="Arial"/>
                <a:cs typeface="Arial"/>
              </a:rPr>
              <a:t>More pragmatic </a:t>
            </a:r>
            <a:r>
              <a:rPr sz="2400" b="1" dirty="0">
                <a:solidFill>
                  <a:srgbClr val="006666"/>
                </a:solidFill>
                <a:latin typeface="Arial"/>
                <a:cs typeface="Arial"/>
              </a:rPr>
              <a:t>solution, where one </a:t>
            </a:r>
            <a:r>
              <a:rPr sz="2400" b="1" spc="-5" dirty="0">
                <a:solidFill>
                  <a:srgbClr val="006666"/>
                </a:solidFill>
                <a:latin typeface="Arial"/>
                <a:cs typeface="Arial"/>
              </a:rPr>
              <a:t>decides </a:t>
            </a:r>
            <a:r>
              <a:rPr sz="2400" b="1" dirty="0">
                <a:solidFill>
                  <a:srgbClr val="006666"/>
                </a:solidFill>
                <a:latin typeface="Arial"/>
                <a:cs typeface="Arial"/>
              </a:rPr>
              <a:t>to  give + </a:t>
            </a:r>
            <a:r>
              <a:rPr sz="2400" b="1" spc="-5" dirty="0">
                <a:solidFill>
                  <a:srgbClr val="006666"/>
                </a:solidFill>
                <a:latin typeface="Arial"/>
                <a:cs typeface="Arial"/>
              </a:rPr>
              <a:t>or </a:t>
            </a:r>
            <a:r>
              <a:rPr sz="2400" b="1" dirty="0">
                <a:solidFill>
                  <a:srgbClr val="006666"/>
                </a:solidFill>
                <a:latin typeface="Arial"/>
                <a:cs typeface="Arial"/>
              </a:rPr>
              <a:t>- of </a:t>
            </a:r>
            <a:r>
              <a:rPr sz="2400" b="1" spc="-5" dirty="0">
                <a:solidFill>
                  <a:srgbClr val="006666"/>
                </a:solidFill>
                <a:latin typeface="Arial"/>
                <a:cs typeface="Arial"/>
              </a:rPr>
              <a:t>memory </a:t>
            </a:r>
            <a:r>
              <a:rPr sz="2400" b="1" dirty="0">
                <a:solidFill>
                  <a:srgbClr val="006666"/>
                </a:solidFill>
                <a:latin typeface="Arial"/>
                <a:cs typeface="Arial"/>
              </a:rPr>
              <a:t>to the </a:t>
            </a:r>
            <a:r>
              <a:rPr sz="2400" b="1" spc="-5" dirty="0">
                <a:solidFill>
                  <a:srgbClr val="006666"/>
                </a:solidFill>
                <a:latin typeface="Arial"/>
                <a:cs typeface="Arial"/>
              </a:rPr>
              <a:t>processes according  </a:t>
            </a:r>
            <a:r>
              <a:rPr sz="2400" b="1" dirty="0">
                <a:solidFill>
                  <a:srgbClr val="006666"/>
                </a:solidFill>
                <a:latin typeface="Arial"/>
                <a:cs typeface="Arial"/>
              </a:rPr>
              <a:t>to their rate of pagination</a:t>
            </a:r>
            <a:r>
              <a:rPr sz="2400" b="1" spc="-85" dirty="0">
                <a:solidFill>
                  <a:srgbClr val="006666"/>
                </a:solidFill>
                <a:latin typeface="Arial"/>
                <a:cs typeface="Arial"/>
              </a:rPr>
              <a:t> </a:t>
            </a:r>
            <a:r>
              <a:rPr sz="2400" b="1" dirty="0">
                <a:solidFill>
                  <a:srgbClr val="006666"/>
                </a:solidFill>
                <a:latin typeface="Arial"/>
                <a:cs typeface="Arial"/>
              </a:rPr>
              <a:t>faults</a:t>
            </a:r>
            <a:endParaRPr sz="2400" dirty="0">
              <a:latin typeface="Arial"/>
              <a:cs typeface="Arial"/>
            </a:endParaRPr>
          </a:p>
          <a:p>
            <a:pPr marL="12700" marR="901065">
              <a:lnSpc>
                <a:spcPct val="100000"/>
              </a:lnSpc>
              <a:spcBef>
                <a:spcPts val="575"/>
              </a:spcBef>
            </a:pPr>
            <a:r>
              <a:rPr sz="2400" b="1" dirty="0">
                <a:solidFill>
                  <a:srgbClr val="006666"/>
                </a:solidFill>
                <a:latin typeface="Arial"/>
                <a:cs typeface="Arial"/>
              </a:rPr>
              <a:t>In order for </a:t>
            </a:r>
            <a:r>
              <a:rPr sz="2400" b="1" spc="-5" dirty="0">
                <a:solidFill>
                  <a:srgbClr val="006666"/>
                </a:solidFill>
                <a:latin typeface="Arial"/>
                <a:cs typeface="Arial"/>
              </a:rPr>
              <a:t>these memory management  mechanisms </a:t>
            </a:r>
            <a:r>
              <a:rPr sz="2400" b="1" dirty="0">
                <a:solidFill>
                  <a:srgbClr val="006666"/>
                </a:solidFill>
                <a:latin typeface="Arial"/>
                <a:cs typeface="Arial"/>
              </a:rPr>
              <a:t>to </a:t>
            </a:r>
            <a:r>
              <a:rPr sz="2400" b="1" spc="-5" dirty="0">
                <a:solidFill>
                  <a:srgbClr val="006666"/>
                </a:solidFill>
                <a:latin typeface="Arial"/>
                <a:cs typeface="Arial"/>
              </a:rPr>
              <a:t>be </a:t>
            </a:r>
            <a:r>
              <a:rPr sz="2400" b="1" dirty="0">
                <a:solidFill>
                  <a:srgbClr val="006666"/>
                </a:solidFill>
                <a:latin typeface="Arial"/>
                <a:cs typeface="Arial"/>
              </a:rPr>
              <a:t>efficient, </a:t>
            </a:r>
            <a:r>
              <a:rPr sz="2400" b="1" spc="-5" dirty="0">
                <a:solidFill>
                  <a:srgbClr val="006666"/>
                </a:solidFill>
                <a:latin typeface="Arial"/>
                <a:cs typeface="Arial"/>
              </a:rPr>
              <a:t>several </a:t>
            </a:r>
            <a:r>
              <a:rPr sz="2400" b="1" spc="-10" dirty="0">
                <a:solidFill>
                  <a:srgbClr val="006666"/>
                </a:solidFill>
                <a:latin typeface="Arial"/>
                <a:cs typeface="Arial"/>
              </a:rPr>
              <a:t>types </a:t>
            </a:r>
            <a:r>
              <a:rPr sz="2400" b="1" dirty="0">
                <a:solidFill>
                  <a:srgbClr val="006666"/>
                </a:solidFill>
                <a:latin typeface="Arial"/>
                <a:cs typeface="Arial"/>
              </a:rPr>
              <a:t>of  </a:t>
            </a:r>
            <a:r>
              <a:rPr sz="2400" b="1" spc="-5" dirty="0">
                <a:solidFill>
                  <a:srgbClr val="006666"/>
                </a:solidFill>
                <a:latin typeface="Arial"/>
                <a:cs typeface="Arial"/>
              </a:rPr>
              <a:t>mechanisms are desirable </a:t>
            </a:r>
            <a:r>
              <a:rPr sz="2400" b="1" dirty="0">
                <a:solidFill>
                  <a:srgbClr val="006666"/>
                </a:solidFill>
                <a:latin typeface="Arial"/>
                <a:cs typeface="Arial"/>
              </a:rPr>
              <a:t>in the</a:t>
            </a:r>
            <a:r>
              <a:rPr sz="2400" b="1" spc="20" dirty="0">
                <a:solidFill>
                  <a:srgbClr val="006666"/>
                </a:solidFill>
                <a:latin typeface="Arial"/>
                <a:cs typeface="Arial"/>
              </a:rPr>
              <a:t> </a:t>
            </a:r>
            <a:r>
              <a:rPr sz="2400" b="1" dirty="0">
                <a:solidFill>
                  <a:srgbClr val="006666"/>
                </a:solidFill>
                <a:latin typeface="Arial"/>
                <a:cs typeface="Arial"/>
              </a:rPr>
              <a:t>hardware.</a:t>
            </a:r>
            <a:endParaRPr sz="2400" dirty="0">
              <a:latin typeface="Arial"/>
              <a:cs typeface="Arial"/>
            </a:endParaRPr>
          </a:p>
        </p:txBody>
      </p:sp>
      <p:sp>
        <p:nvSpPr>
          <p:cNvPr id="7" name="object 7"/>
          <p:cNvSpPr/>
          <p:nvPr/>
        </p:nvSpPr>
        <p:spPr>
          <a:xfrm>
            <a:off x="1006754" y="2683129"/>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853941"/>
            <a:ext cx="198119" cy="2026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6754" y="5024628"/>
            <a:ext cx="198119" cy="20269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1" name="object 11"/>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75</a:t>
            </a:fld>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8354" y="469849"/>
            <a:ext cx="5673446" cy="514350"/>
          </a:xfrm>
          <a:prstGeom prst="rect">
            <a:avLst/>
          </a:prstGeom>
        </p:spPr>
        <p:txBody>
          <a:bodyPr vert="horz" wrap="square" lIns="0" tIns="13335" rIns="0" bIns="0" rtlCol="0">
            <a:spAutoFit/>
          </a:bodyPr>
          <a:lstStyle/>
          <a:p>
            <a:pPr marL="12700">
              <a:lnSpc>
                <a:spcPct val="100000"/>
              </a:lnSpc>
              <a:spcBef>
                <a:spcPts val="105"/>
              </a:spcBef>
            </a:pPr>
            <a:r>
              <a:rPr dirty="0"/>
              <a:t>Locality and virtual</a:t>
            </a:r>
            <a:r>
              <a:rPr spc="-140" dirty="0"/>
              <a:t> </a:t>
            </a:r>
            <a:r>
              <a:rPr dirty="0"/>
              <a:t>memory</a:t>
            </a:r>
          </a:p>
        </p:txBody>
      </p:sp>
      <p:sp>
        <p:nvSpPr>
          <p:cNvPr id="4" name="object 4"/>
          <p:cNvSpPr/>
          <p:nvPr/>
        </p:nvSpPr>
        <p:spPr>
          <a:xfrm>
            <a:off x="1310005" y="1550542"/>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0005" y="3525596"/>
            <a:ext cx="198119" cy="20299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297305" y="1396110"/>
            <a:ext cx="7126605" cy="2733040"/>
          </a:xfrm>
          <a:prstGeom prst="rect">
            <a:avLst/>
          </a:prstGeom>
        </p:spPr>
        <p:txBody>
          <a:bodyPr vert="horz" wrap="square" lIns="0" tIns="12700" rIns="0" bIns="0" rtlCol="0">
            <a:spAutoFit/>
          </a:bodyPr>
          <a:lstStyle/>
          <a:p>
            <a:pPr marL="355600" marR="5080">
              <a:lnSpc>
                <a:spcPct val="100000"/>
              </a:lnSpc>
              <a:spcBef>
                <a:spcPts val="100"/>
              </a:spcBef>
            </a:pPr>
            <a:r>
              <a:rPr sz="2400" b="1" dirty="0">
                <a:solidFill>
                  <a:srgbClr val="006666"/>
                </a:solidFill>
                <a:latin typeface="Arial"/>
                <a:cs typeface="Arial"/>
              </a:rPr>
              <a:t>Principle of </a:t>
            </a:r>
            <a:r>
              <a:rPr sz="2400" b="1" dirty="0">
                <a:solidFill>
                  <a:srgbClr val="800000"/>
                </a:solidFill>
                <a:latin typeface="Arial"/>
                <a:cs typeface="Arial"/>
              </a:rPr>
              <a:t>locality of </a:t>
            </a:r>
            <a:r>
              <a:rPr sz="2400" b="1" spc="-5" dirty="0">
                <a:solidFill>
                  <a:srgbClr val="800000"/>
                </a:solidFill>
                <a:latin typeface="Arial"/>
                <a:cs typeface="Arial"/>
              </a:rPr>
              <a:t>references</a:t>
            </a:r>
            <a:r>
              <a:rPr sz="2400" b="1" spc="-5" dirty="0">
                <a:solidFill>
                  <a:srgbClr val="006666"/>
                </a:solidFill>
                <a:latin typeface="Arial"/>
                <a:cs typeface="Arial"/>
              </a:rPr>
              <a:t>: </a:t>
            </a:r>
            <a:r>
              <a:rPr sz="2400" spc="-5" dirty="0">
                <a:solidFill>
                  <a:srgbClr val="003300"/>
                </a:solidFill>
                <a:latin typeface="Arial"/>
                <a:cs typeface="Arial"/>
              </a:rPr>
              <a:t>references </a:t>
            </a:r>
            <a:r>
              <a:rPr sz="2400" dirty="0">
                <a:solidFill>
                  <a:srgbClr val="003300"/>
                </a:solidFill>
                <a:latin typeface="Arial"/>
                <a:cs typeface="Arial"/>
              </a:rPr>
              <a:t>to  </a:t>
            </a:r>
            <a:r>
              <a:rPr sz="2400" spc="-5" dirty="0">
                <a:solidFill>
                  <a:srgbClr val="003300"/>
                </a:solidFill>
                <a:latin typeface="Arial"/>
                <a:cs typeface="Arial"/>
              </a:rPr>
              <a:t>memory </a:t>
            </a:r>
            <a:r>
              <a:rPr sz="2400" spc="-10" dirty="0">
                <a:solidFill>
                  <a:srgbClr val="003300"/>
                </a:solidFill>
                <a:latin typeface="Arial"/>
                <a:cs typeface="Arial"/>
              </a:rPr>
              <a:t>by </a:t>
            </a:r>
            <a:r>
              <a:rPr sz="2400" spc="-5" dirty="0">
                <a:solidFill>
                  <a:srgbClr val="003300"/>
                </a:solidFill>
                <a:latin typeface="Arial"/>
                <a:cs typeface="Arial"/>
              </a:rPr>
              <a:t>a process tends </a:t>
            </a:r>
            <a:r>
              <a:rPr sz="2400" dirty="0">
                <a:solidFill>
                  <a:srgbClr val="003300"/>
                </a:solidFill>
                <a:latin typeface="Arial"/>
                <a:cs typeface="Arial"/>
              </a:rPr>
              <a:t>to </a:t>
            </a:r>
            <a:r>
              <a:rPr sz="2400" spc="-5" dirty="0">
                <a:solidFill>
                  <a:srgbClr val="003300"/>
                </a:solidFill>
                <a:latin typeface="Arial"/>
                <a:cs typeface="Arial"/>
              </a:rPr>
              <a:t>be</a:t>
            </a:r>
            <a:r>
              <a:rPr sz="2400" spc="35" dirty="0">
                <a:solidFill>
                  <a:srgbClr val="003300"/>
                </a:solidFill>
                <a:latin typeface="Arial"/>
                <a:cs typeface="Arial"/>
              </a:rPr>
              <a:t> </a:t>
            </a:r>
            <a:r>
              <a:rPr sz="2400" spc="-5" dirty="0">
                <a:solidFill>
                  <a:srgbClr val="003300"/>
                </a:solidFill>
                <a:latin typeface="Arial"/>
                <a:cs typeface="Arial"/>
              </a:rPr>
              <a:t>grouped.</a:t>
            </a:r>
            <a:endParaRPr sz="2400">
              <a:latin typeface="Arial"/>
              <a:cs typeface="Arial"/>
            </a:endParaRPr>
          </a:p>
          <a:p>
            <a:pPr marL="355600" marR="309880" indent="-342900">
              <a:lnSpc>
                <a:spcPct val="100000"/>
              </a:lnSpc>
              <a:spcBef>
                <a:spcPts val="575"/>
              </a:spcBef>
              <a:buClr>
                <a:srgbClr val="006666"/>
              </a:buClr>
              <a:buFont typeface="Wingdings"/>
              <a:buChar char=""/>
              <a:tabLst>
                <a:tab pos="354965" algn="l"/>
                <a:tab pos="355600" algn="l"/>
              </a:tabLst>
            </a:pPr>
            <a:r>
              <a:rPr sz="2400" spc="-5" dirty="0">
                <a:solidFill>
                  <a:srgbClr val="003300"/>
                </a:solidFill>
                <a:latin typeface="Arial"/>
                <a:cs typeface="Arial"/>
              </a:rPr>
              <a:t>Thus: only a few pieces </a:t>
            </a:r>
            <a:r>
              <a:rPr sz="2400" dirty="0">
                <a:solidFill>
                  <a:srgbClr val="003300"/>
                </a:solidFill>
                <a:latin typeface="Arial"/>
                <a:cs typeface="Arial"/>
              </a:rPr>
              <a:t>of the </a:t>
            </a:r>
            <a:r>
              <a:rPr sz="2400" spc="-5" dirty="0">
                <a:solidFill>
                  <a:srgbClr val="003300"/>
                </a:solidFill>
                <a:latin typeface="Arial"/>
                <a:cs typeface="Arial"/>
              </a:rPr>
              <a:t>process are used  during a small period </a:t>
            </a:r>
            <a:r>
              <a:rPr sz="2400" dirty="0">
                <a:solidFill>
                  <a:srgbClr val="003300"/>
                </a:solidFill>
                <a:latin typeface="Arial"/>
                <a:cs typeface="Arial"/>
              </a:rPr>
              <a:t>of time </a:t>
            </a:r>
            <a:r>
              <a:rPr sz="2400" spc="-5" dirty="0">
                <a:solidFill>
                  <a:srgbClr val="003300"/>
                </a:solidFill>
                <a:latin typeface="Arial"/>
                <a:cs typeface="Arial"/>
              </a:rPr>
              <a:t>(pieces: pages or  segments).</a:t>
            </a:r>
            <a:endParaRPr sz="2400">
              <a:latin typeface="Arial"/>
              <a:cs typeface="Arial"/>
            </a:endParaRPr>
          </a:p>
          <a:p>
            <a:pPr marL="355600">
              <a:lnSpc>
                <a:spcPct val="100000"/>
              </a:lnSpc>
              <a:spcBef>
                <a:spcPts val="580"/>
              </a:spcBef>
            </a:pPr>
            <a:r>
              <a:rPr sz="2400" b="1" spc="-5" dirty="0">
                <a:solidFill>
                  <a:srgbClr val="006666"/>
                </a:solidFill>
                <a:latin typeface="Arial"/>
                <a:cs typeface="Arial"/>
              </a:rPr>
              <a:t>There </a:t>
            </a:r>
            <a:r>
              <a:rPr sz="2400" b="1" dirty="0">
                <a:solidFill>
                  <a:srgbClr val="006666"/>
                </a:solidFill>
                <a:latin typeface="Arial"/>
                <a:cs typeface="Arial"/>
              </a:rPr>
              <a:t>is a good </a:t>
            </a:r>
            <a:r>
              <a:rPr sz="2400" b="1" spc="-5" dirty="0">
                <a:solidFill>
                  <a:srgbClr val="006666"/>
                </a:solidFill>
                <a:latin typeface="Arial"/>
                <a:cs typeface="Arial"/>
              </a:rPr>
              <a:t>chance </a:t>
            </a:r>
            <a:r>
              <a:rPr sz="2400" b="1" dirty="0">
                <a:solidFill>
                  <a:srgbClr val="006666"/>
                </a:solidFill>
                <a:latin typeface="Arial"/>
                <a:cs typeface="Arial"/>
              </a:rPr>
              <a:t>of </a:t>
            </a:r>
            <a:r>
              <a:rPr sz="2400" b="1" spc="-10" dirty="0">
                <a:solidFill>
                  <a:srgbClr val="006666"/>
                </a:solidFill>
                <a:latin typeface="Arial"/>
                <a:cs typeface="Arial"/>
              </a:rPr>
              <a:t>“guessing”</a:t>
            </a:r>
            <a:r>
              <a:rPr sz="2400" b="1" spc="-30" dirty="0">
                <a:solidFill>
                  <a:srgbClr val="006666"/>
                </a:solidFill>
                <a:latin typeface="Arial"/>
                <a:cs typeface="Arial"/>
              </a:rPr>
              <a:t> </a:t>
            </a:r>
            <a:r>
              <a:rPr sz="2400" b="1" dirty="0">
                <a:solidFill>
                  <a:srgbClr val="006666"/>
                </a:solidFill>
                <a:latin typeface="Arial"/>
                <a:cs typeface="Arial"/>
              </a:rPr>
              <a:t>which</a:t>
            </a:r>
            <a:endParaRPr sz="2400">
              <a:latin typeface="Arial"/>
              <a:cs typeface="Arial"/>
            </a:endParaRPr>
          </a:p>
          <a:p>
            <a:pPr marL="355600">
              <a:lnSpc>
                <a:spcPct val="100000"/>
              </a:lnSpc>
            </a:pPr>
            <a:r>
              <a:rPr sz="2400" b="1" spc="-5" dirty="0">
                <a:solidFill>
                  <a:srgbClr val="006666"/>
                </a:solidFill>
                <a:latin typeface="Arial"/>
                <a:cs typeface="Arial"/>
              </a:rPr>
              <a:t>pieces </a:t>
            </a:r>
            <a:r>
              <a:rPr sz="2400" b="1" spc="5" dirty="0">
                <a:solidFill>
                  <a:srgbClr val="006666"/>
                </a:solidFill>
                <a:latin typeface="Arial"/>
                <a:cs typeface="Arial"/>
              </a:rPr>
              <a:t>will </a:t>
            </a:r>
            <a:r>
              <a:rPr sz="2400" b="1" spc="-5" dirty="0">
                <a:solidFill>
                  <a:srgbClr val="006666"/>
                </a:solidFill>
                <a:latin typeface="Arial"/>
                <a:cs typeface="Arial"/>
              </a:rPr>
              <a:t>be </a:t>
            </a:r>
            <a:r>
              <a:rPr sz="2400" b="1" dirty="0">
                <a:solidFill>
                  <a:srgbClr val="006666"/>
                </a:solidFill>
                <a:latin typeface="Arial"/>
                <a:cs typeface="Arial"/>
              </a:rPr>
              <a:t>in </a:t>
            </a:r>
            <a:r>
              <a:rPr sz="2400" b="1" spc="-5" dirty="0">
                <a:solidFill>
                  <a:srgbClr val="006666"/>
                </a:solidFill>
                <a:latin typeface="Arial"/>
                <a:cs typeface="Arial"/>
              </a:rPr>
              <a:t>demand </a:t>
            </a:r>
            <a:r>
              <a:rPr sz="2400" b="1" dirty="0">
                <a:solidFill>
                  <a:srgbClr val="006666"/>
                </a:solidFill>
                <a:latin typeface="Arial"/>
                <a:cs typeface="Arial"/>
              </a:rPr>
              <a:t>in the </a:t>
            </a:r>
            <a:r>
              <a:rPr sz="2400" b="1" spc="-5" dirty="0">
                <a:solidFill>
                  <a:srgbClr val="006666"/>
                </a:solidFill>
                <a:latin typeface="Arial"/>
                <a:cs typeface="Arial"/>
              </a:rPr>
              <a:t>near</a:t>
            </a:r>
            <a:r>
              <a:rPr sz="2400" b="1" spc="-95" dirty="0">
                <a:solidFill>
                  <a:srgbClr val="006666"/>
                </a:solidFill>
                <a:latin typeface="Arial"/>
                <a:cs typeface="Arial"/>
              </a:rPr>
              <a:t> </a:t>
            </a:r>
            <a:r>
              <a:rPr sz="2400" b="1" dirty="0">
                <a:solidFill>
                  <a:srgbClr val="006666"/>
                </a:solidFill>
                <a:latin typeface="Arial"/>
                <a:cs typeface="Arial"/>
              </a:rPr>
              <a:t>future.</a:t>
            </a:r>
            <a:endParaRPr sz="2400">
              <a:latin typeface="Arial"/>
              <a:cs typeface="Arial"/>
            </a:endParaRPr>
          </a:p>
        </p:txBody>
      </p:sp>
      <p:sp>
        <p:nvSpPr>
          <p:cNvPr id="7" name="object 7"/>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8" name="object 8"/>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062322" cy="514350"/>
          </a:xfrm>
          <a:prstGeom prst="rect">
            <a:avLst/>
          </a:prstGeom>
        </p:spPr>
        <p:txBody>
          <a:bodyPr vert="horz" wrap="square" lIns="0" tIns="13335" rIns="0" bIns="0" rtlCol="0">
            <a:spAutoFit/>
          </a:bodyPr>
          <a:lstStyle/>
          <a:p>
            <a:pPr marL="12700">
              <a:lnSpc>
                <a:spcPct val="100000"/>
              </a:lnSpc>
              <a:spcBef>
                <a:spcPts val="105"/>
              </a:spcBef>
            </a:pPr>
            <a:r>
              <a:rPr dirty="0"/>
              <a:t>Pages </a:t>
            </a:r>
            <a:r>
              <a:rPr spc="-5" dirty="0"/>
              <a:t>in </a:t>
            </a:r>
            <a:r>
              <a:rPr dirty="0"/>
              <a:t>RAM or on</a:t>
            </a:r>
            <a:r>
              <a:rPr spc="-110" dirty="0"/>
              <a:t> </a:t>
            </a:r>
            <a:r>
              <a:rPr dirty="0"/>
              <a:t>disk</a:t>
            </a:r>
          </a:p>
        </p:txBody>
      </p:sp>
      <p:grpSp>
        <p:nvGrpSpPr>
          <p:cNvPr id="4" name="object 4"/>
          <p:cNvGrpSpPr/>
          <p:nvPr/>
        </p:nvGrpSpPr>
        <p:grpSpPr>
          <a:xfrm>
            <a:off x="1752600" y="1167382"/>
            <a:ext cx="6248400" cy="5690870"/>
            <a:chOff x="1752600" y="1167382"/>
            <a:chExt cx="6248400" cy="5690870"/>
          </a:xfrm>
        </p:grpSpPr>
        <p:sp>
          <p:nvSpPr>
            <p:cNvPr id="5" name="object 5"/>
            <p:cNvSpPr/>
            <p:nvPr/>
          </p:nvSpPr>
          <p:spPr>
            <a:xfrm>
              <a:off x="1752600" y="1167382"/>
              <a:ext cx="6248400" cy="56906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57374" y="1968118"/>
              <a:ext cx="5111115" cy="1791970"/>
            </a:xfrm>
            <a:custGeom>
              <a:avLst/>
              <a:gdLst/>
              <a:ahLst/>
              <a:cxnLst/>
              <a:rect l="l" t="t" r="r" b="b"/>
              <a:pathLst>
                <a:path w="5111115" h="1791970">
                  <a:moveTo>
                    <a:pt x="116459" y="273685"/>
                  </a:moveTo>
                  <a:lnTo>
                    <a:pt x="11176" y="229235"/>
                  </a:lnTo>
                  <a:lnTo>
                    <a:pt x="0" y="255651"/>
                  </a:lnTo>
                  <a:lnTo>
                    <a:pt x="105410" y="299974"/>
                  </a:lnTo>
                  <a:lnTo>
                    <a:pt x="116459" y="273685"/>
                  </a:lnTo>
                  <a:close/>
                </a:path>
                <a:path w="5111115" h="1791970">
                  <a:moveTo>
                    <a:pt x="195961" y="29083"/>
                  </a:moveTo>
                  <a:lnTo>
                    <a:pt x="85471" y="0"/>
                  </a:lnTo>
                  <a:lnTo>
                    <a:pt x="78105" y="27686"/>
                  </a:lnTo>
                  <a:lnTo>
                    <a:pt x="188722" y="56642"/>
                  </a:lnTo>
                  <a:lnTo>
                    <a:pt x="195961" y="29083"/>
                  </a:lnTo>
                  <a:close/>
                </a:path>
                <a:path w="5111115" h="1791970">
                  <a:moveTo>
                    <a:pt x="196723" y="1454277"/>
                  </a:moveTo>
                  <a:lnTo>
                    <a:pt x="82677" y="1447419"/>
                  </a:lnTo>
                  <a:lnTo>
                    <a:pt x="80899" y="1475867"/>
                  </a:lnTo>
                  <a:lnTo>
                    <a:pt x="195072" y="1482852"/>
                  </a:lnTo>
                  <a:lnTo>
                    <a:pt x="196723" y="1454277"/>
                  </a:lnTo>
                  <a:close/>
                </a:path>
                <a:path w="5111115" h="1791970">
                  <a:moveTo>
                    <a:pt x="300863" y="351282"/>
                  </a:moveTo>
                  <a:lnTo>
                    <a:pt x="195453" y="306832"/>
                  </a:lnTo>
                  <a:lnTo>
                    <a:pt x="184404" y="333248"/>
                  </a:lnTo>
                  <a:lnTo>
                    <a:pt x="289687" y="377571"/>
                  </a:lnTo>
                  <a:lnTo>
                    <a:pt x="300863" y="351282"/>
                  </a:lnTo>
                  <a:close/>
                </a:path>
                <a:path w="5111115" h="1791970">
                  <a:moveTo>
                    <a:pt x="389509" y="79756"/>
                  </a:moveTo>
                  <a:lnTo>
                    <a:pt x="278892" y="50800"/>
                  </a:lnTo>
                  <a:lnTo>
                    <a:pt x="271653" y="78359"/>
                  </a:lnTo>
                  <a:lnTo>
                    <a:pt x="382143" y="107442"/>
                  </a:lnTo>
                  <a:lnTo>
                    <a:pt x="389509" y="79756"/>
                  </a:lnTo>
                  <a:close/>
                </a:path>
                <a:path w="5111115" h="1791970">
                  <a:moveTo>
                    <a:pt x="396367" y="1466342"/>
                  </a:moveTo>
                  <a:lnTo>
                    <a:pt x="282321" y="1459484"/>
                  </a:lnTo>
                  <a:lnTo>
                    <a:pt x="280543" y="1488059"/>
                  </a:lnTo>
                  <a:lnTo>
                    <a:pt x="394716" y="1494917"/>
                  </a:lnTo>
                  <a:lnTo>
                    <a:pt x="396367" y="1466342"/>
                  </a:lnTo>
                  <a:close/>
                </a:path>
                <a:path w="5111115" h="1791970">
                  <a:moveTo>
                    <a:pt x="485140" y="428879"/>
                  </a:moveTo>
                  <a:lnTo>
                    <a:pt x="379857" y="384556"/>
                  </a:lnTo>
                  <a:lnTo>
                    <a:pt x="368681" y="410845"/>
                  </a:lnTo>
                  <a:lnTo>
                    <a:pt x="474091" y="455168"/>
                  </a:lnTo>
                  <a:lnTo>
                    <a:pt x="485140" y="428879"/>
                  </a:lnTo>
                  <a:close/>
                </a:path>
                <a:path w="5111115" h="1791970">
                  <a:moveTo>
                    <a:pt x="582930" y="130556"/>
                  </a:moveTo>
                  <a:lnTo>
                    <a:pt x="472313" y="101473"/>
                  </a:lnTo>
                  <a:lnTo>
                    <a:pt x="465074" y="129159"/>
                  </a:lnTo>
                  <a:lnTo>
                    <a:pt x="575691" y="158115"/>
                  </a:lnTo>
                  <a:lnTo>
                    <a:pt x="582930" y="130556"/>
                  </a:lnTo>
                  <a:close/>
                </a:path>
                <a:path w="5111115" h="1791970">
                  <a:moveTo>
                    <a:pt x="596011" y="1478534"/>
                  </a:moveTo>
                  <a:lnTo>
                    <a:pt x="481965" y="1471549"/>
                  </a:lnTo>
                  <a:lnTo>
                    <a:pt x="480187" y="1500124"/>
                  </a:lnTo>
                  <a:lnTo>
                    <a:pt x="594360" y="1506982"/>
                  </a:lnTo>
                  <a:lnTo>
                    <a:pt x="596011" y="1478534"/>
                  </a:lnTo>
                  <a:close/>
                </a:path>
                <a:path w="5111115" h="1791970">
                  <a:moveTo>
                    <a:pt x="669544" y="506476"/>
                  </a:moveTo>
                  <a:lnTo>
                    <a:pt x="564134" y="462153"/>
                  </a:lnTo>
                  <a:lnTo>
                    <a:pt x="553085" y="488442"/>
                  </a:lnTo>
                  <a:lnTo>
                    <a:pt x="658495" y="532765"/>
                  </a:lnTo>
                  <a:lnTo>
                    <a:pt x="669544" y="506476"/>
                  </a:lnTo>
                  <a:close/>
                </a:path>
                <a:path w="5111115" h="1791970">
                  <a:moveTo>
                    <a:pt x="776351" y="181229"/>
                  </a:moveTo>
                  <a:lnTo>
                    <a:pt x="665861" y="152273"/>
                  </a:lnTo>
                  <a:lnTo>
                    <a:pt x="658622" y="179959"/>
                  </a:lnTo>
                  <a:lnTo>
                    <a:pt x="769112" y="208915"/>
                  </a:lnTo>
                  <a:lnTo>
                    <a:pt x="776351" y="181229"/>
                  </a:lnTo>
                  <a:close/>
                </a:path>
                <a:path w="5111115" h="1791970">
                  <a:moveTo>
                    <a:pt x="795655" y="1490599"/>
                  </a:moveTo>
                  <a:lnTo>
                    <a:pt x="681609" y="1483741"/>
                  </a:lnTo>
                  <a:lnTo>
                    <a:pt x="679958" y="1512189"/>
                  </a:lnTo>
                  <a:lnTo>
                    <a:pt x="794004" y="1519174"/>
                  </a:lnTo>
                  <a:lnTo>
                    <a:pt x="795655" y="1490599"/>
                  </a:lnTo>
                  <a:close/>
                </a:path>
                <a:path w="5111115" h="1791970">
                  <a:moveTo>
                    <a:pt x="853821" y="584073"/>
                  </a:moveTo>
                  <a:lnTo>
                    <a:pt x="748538" y="539750"/>
                  </a:lnTo>
                  <a:lnTo>
                    <a:pt x="737489" y="566039"/>
                  </a:lnTo>
                  <a:lnTo>
                    <a:pt x="842772" y="610489"/>
                  </a:lnTo>
                  <a:lnTo>
                    <a:pt x="853821" y="584073"/>
                  </a:lnTo>
                  <a:close/>
                </a:path>
                <a:path w="5111115" h="1791970">
                  <a:moveTo>
                    <a:pt x="969899" y="232029"/>
                  </a:moveTo>
                  <a:lnTo>
                    <a:pt x="859282" y="203073"/>
                  </a:lnTo>
                  <a:lnTo>
                    <a:pt x="852043" y="230632"/>
                  </a:lnTo>
                  <a:lnTo>
                    <a:pt x="962660" y="259715"/>
                  </a:lnTo>
                  <a:lnTo>
                    <a:pt x="969899" y="232029"/>
                  </a:lnTo>
                  <a:close/>
                </a:path>
                <a:path w="5111115" h="1791970">
                  <a:moveTo>
                    <a:pt x="995426" y="1502664"/>
                  </a:moveTo>
                  <a:lnTo>
                    <a:pt x="881253" y="1495806"/>
                  </a:lnTo>
                  <a:lnTo>
                    <a:pt x="879602" y="1524254"/>
                  </a:lnTo>
                  <a:lnTo>
                    <a:pt x="993648" y="1531239"/>
                  </a:lnTo>
                  <a:lnTo>
                    <a:pt x="995426" y="1502664"/>
                  </a:lnTo>
                  <a:close/>
                </a:path>
                <a:path w="5111115" h="1791970">
                  <a:moveTo>
                    <a:pt x="1038225" y="661797"/>
                  </a:moveTo>
                  <a:lnTo>
                    <a:pt x="932929" y="617347"/>
                  </a:lnTo>
                  <a:lnTo>
                    <a:pt x="921766" y="643763"/>
                  </a:lnTo>
                  <a:lnTo>
                    <a:pt x="1027176" y="688086"/>
                  </a:lnTo>
                  <a:lnTo>
                    <a:pt x="1038225" y="661797"/>
                  </a:lnTo>
                  <a:close/>
                </a:path>
                <a:path w="5111115" h="1791970">
                  <a:moveTo>
                    <a:pt x="1163320" y="282829"/>
                  </a:moveTo>
                  <a:lnTo>
                    <a:pt x="1052830" y="253746"/>
                  </a:lnTo>
                  <a:lnTo>
                    <a:pt x="1045591" y="281432"/>
                  </a:lnTo>
                  <a:lnTo>
                    <a:pt x="1156081" y="310388"/>
                  </a:lnTo>
                  <a:lnTo>
                    <a:pt x="1163320" y="282829"/>
                  </a:lnTo>
                  <a:close/>
                </a:path>
                <a:path w="5111115" h="1791970">
                  <a:moveTo>
                    <a:pt x="1195070" y="1514856"/>
                  </a:moveTo>
                  <a:lnTo>
                    <a:pt x="1080897" y="1507871"/>
                  </a:lnTo>
                  <a:lnTo>
                    <a:pt x="1079246" y="1536446"/>
                  </a:lnTo>
                  <a:lnTo>
                    <a:pt x="1193292" y="1543304"/>
                  </a:lnTo>
                  <a:lnTo>
                    <a:pt x="1195070" y="1514856"/>
                  </a:lnTo>
                  <a:close/>
                </a:path>
                <a:path w="5111115" h="1791970">
                  <a:moveTo>
                    <a:pt x="1222629" y="739394"/>
                  </a:moveTo>
                  <a:lnTo>
                    <a:pt x="1117219" y="694944"/>
                  </a:lnTo>
                  <a:lnTo>
                    <a:pt x="1106170" y="721360"/>
                  </a:lnTo>
                  <a:lnTo>
                    <a:pt x="1211453" y="765683"/>
                  </a:lnTo>
                  <a:lnTo>
                    <a:pt x="1222629" y="739394"/>
                  </a:lnTo>
                  <a:close/>
                </a:path>
                <a:path w="5111115" h="1791970">
                  <a:moveTo>
                    <a:pt x="1356868" y="333502"/>
                  </a:moveTo>
                  <a:lnTo>
                    <a:pt x="1246251" y="304546"/>
                  </a:lnTo>
                  <a:lnTo>
                    <a:pt x="1239012" y="332105"/>
                  </a:lnTo>
                  <a:lnTo>
                    <a:pt x="1349629" y="361188"/>
                  </a:lnTo>
                  <a:lnTo>
                    <a:pt x="1356868" y="333502"/>
                  </a:lnTo>
                  <a:close/>
                </a:path>
                <a:path w="5111115" h="1791970">
                  <a:moveTo>
                    <a:pt x="1394714" y="1526921"/>
                  </a:moveTo>
                  <a:lnTo>
                    <a:pt x="1280541" y="1519936"/>
                  </a:lnTo>
                  <a:lnTo>
                    <a:pt x="1278890" y="1548511"/>
                  </a:lnTo>
                  <a:lnTo>
                    <a:pt x="1392936" y="1555369"/>
                  </a:lnTo>
                  <a:lnTo>
                    <a:pt x="1394714" y="1526921"/>
                  </a:lnTo>
                  <a:close/>
                </a:path>
                <a:path w="5111115" h="1791970">
                  <a:moveTo>
                    <a:pt x="1445653" y="843013"/>
                  </a:moveTo>
                  <a:lnTo>
                    <a:pt x="1411859" y="803529"/>
                  </a:lnTo>
                  <a:lnTo>
                    <a:pt x="1406283" y="816737"/>
                  </a:lnTo>
                  <a:lnTo>
                    <a:pt x="1301623" y="772668"/>
                  </a:lnTo>
                  <a:lnTo>
                    <a:pt x="1290447" y="798957"/>
                  </a:lnTo>
                  <a:lnTo>
                    <a:pt x="1395209" y="843013"/>
                  </a:lnTo>
                  <a:lnTo>
                    <a:pt x="1395958" y="843013"/>
                  </a:lnTo>
                  <a:lnTo>
                    <a:pt x="1445653" y="843013"/>
                  </a:lnTo>
                  <a:close/>
                </a:path>
                <a:path w="5111115" h="1791970">
                  <a:moveTo>
                    <a:pt x="1453388" y="852043"/>
                  </a:moveTo>
                  <a:lnTo>
                    <a:pt x="1445882" y="843280"/>
                  </a:lnTo>
                  <a:lnTo>
                    <a:pt x="1395857" y="843280"/>
                  </a:lnTo>
                  <a:lnTo>
                    <a:pt x="1395095" y="843280"/>
                  </a:lnTo>
                  <a:lnTo>
                    <a:pt x="1389634" y="856234"/>
                  </a:lnTo>
                  <a:lnTo>
                    <a:pt x="1453388" y="852043"/>
                  </a:lnTo>
                  <a:close/>
                </a:path>
                <a:path w="5111115" h="1791970">
                  <a:moveTo>
                    <a:pt x="1550289" y="384302"/>
                  </a:moveTo>
                  <a:lnTo>
                    <a:pt x="1439799" y="355219"/>
                  </a:lnTo>
                  <a:lnTo>
                    <a:pt x="1432560" y="382905"/>
                  </a:lnTo>
                  <a:lnTo>
                    <a:pt x="1543050" y="411861"/>
                  </a:lnTo>
                  <a:lnTo>
                    <a:pt x="1550289" y="384302"/>
                  </a:lnTo>
                  <a:close/>
                </a:path>
                <a:path w="5111115" h="1791970">
                  <a:moveTo>
                    <a:pt x="1594358" y="1538986"/>
                  </a:moveTo>
                  <a:lnTo>
                    <a:pt x="1480312" y="1532128"/>
                  </a:lnTo>
                  <a:lnTo>
                    <a:pt x="1478534" y="1560576"/>
                  </a:lnTo>
                  <a:lnTo>
                    <a:pt x="1592580" y="1567561"/>
                  </a:lnTo>
                  <a:lnTo>
                    <a:pt x="1594358" y="1538986"/>
                  </a:lnTo>
                  <a:close/>
                </a:path>
                <a:path w="5111115" h="1791970">
                  <a:moveTo>
                    <a:pt x="1720850" y="858139"/>
                  </a:moveTo>
                  <a:lnTo>
                    <a:pt x="1718818" y="829691"/>
                  </a:lnTo>
                  <a:lnTo>
                    <a:pt x="1604772" y="837819"/>
                  </a:lnTo>
                  <a:lnTo>
                    <a:pt x="1606804" y="866267"/>
                  </a:lnTo>
                  <a:lnTo>
                    <a:pt x="1720850" y="858139"/>
                  </a:lnTo>
                  <a:close/>
                </a:path>
                <a:path w="5111115" h="1791970">
                  <a:moveTo>
                    <a:pt x="1743837" y="434975"/>
                  </a:moveTo>
                  <a:lnTo>
                    <a:pt x="1633220" y="406019"/>
                  </a:lnTo>
                  <a:lnTo>
                    <a:pt x="1625981" y="433705"/>
                  </a:lnTo>
                  <a:lnTo>
                    <a:pt x="1736598" y="462661"/>
                  </a:lnTo>
                  <a:lnTo>
                    <a:pt x="1743837" y="434975"/>
                  </a:lnTo>
                  <a:close/>
                </a:path>
                <a:path w="5111115" h="1791970">
                  <a:moveTo>
                    <a:pt x="1794002" y="1551051"/>
                  </a:moveTo>
                  <a:lnTo>
                    <a:pt x="1679956" y="1544193"/>
                  </a:lnTo>
                  <a:lnTo>
                    <a:pt x="1678178" y="1572768"/>
                  </a:lnTo>
                  <a:lnTo>
                    <a:pt x="1792224" y="1579638"/>
                  </a:lnTo>
                  <a:lnTo>
                    <a:pt x="1794002" y="1551051"/>
                  </a:lnTo>
                  <a:close/>
                </a:path>
                <a:path w="5111115" h="1791970">
                  <a:moveTo>
                    <a:pt x="1920367" y="843915"/>
                  </a:moveTo>
                  <a:lnTo>
                    <a:pt x="1918335" y="815340"/>
                  </a:lnTo>
                  <a:lnTo>
                    <a:pt x="1804289" y="823595"/>
                  </a:lnTo>
                  <a:lnTo>
                    <a:pt x="1806321" y="852043"/>
                  </a:lnTo>
                  <a:lnTo>
                    <a:pt x="1920367" y="843915"/>
                  </a:lnTo>
                  <a:close/>
                </a:path>
                <a:path w="5111115" h="1791970">
                  <a:moveTo>
                    <a:pt x="1937258" y="485775"/>
                  </a:moveTo>
                  <a:lnTo>
                    <a:pt x="1826768" y="456819"/>
                  </a:lnTo>
                  <a:lnTo>
                    <a:pt x="1819529" y="484378"/>
                  </a:lnTo>
                  <a:lnTo>
                    <a:pt x="1930019" y="513461"/>
                  </a:lnTo>
                  <a:lnTo>
                    <a:pt x="1937258" y="485775"/>
                  </a:lnTo>
                  <a:close/>
                </a:path>
                <a:path w="5111115" h="1791970">
                  <a:moveTo>
                    <a:pt x="1993646" y="1563243"/>
                  </a:moveTo>
                  <a:lnTo>
                    <a:pt x="1879600" y="1556258"/>
                  </a:lnTo>
                  <a:lnTo>
                    <a:pt x="1877822" y="1584833"/>
                  </a:lnTo>
                  <a:lnTo>
                    <a:pt x="1991995" y="1591691"/>
                  </a:lnTo>
                  <a:lnTo>
                    <a:pt x="1993646" y="1563243"/>
                  </a:lnTo>
                  <a:close/>
                </a:path>
                <a:path w="5111115" h="1791970">
                  <a:moveTo>
                    <a:pt x="2119884" y="829691"/>
                  </a:moveTo>
                  <a:lnTo>
                    <a:pt x="2117852" y="801116"/>
                  </a:lnTo>
                  <a:lnTo>
                    <a:pt x="2003806" y="809244"/>
                  </a:lnTo>
                  <a:lnTo>
                    <a:pt x="2005838" y="837819"/>
                  </a:lnTo>
                  <a:lnTo>
                    <a:pt x="2119884" y="829691"/>
                  </a:lnTo>
                  <a:close/>
                </a:path>
                <a:path w="5111115" h="1791970">
                  <a:moveTo>
                    <a:pt x="2130806" y="536448"/>
                  </a:moveTo>
                  <a:lnTo>
                    <a:pt x="2020189" y="507492"/>
                  </a:lnTo>
                  <a:lnTo>
                    <a:pt x="2012950" y="535178"/>
                  </a:lnTo>
                  <a:lnTo>
                    <a:pt x="2123567" y="564134"/>
                  </a:lnTo>
                  <a:lnTo>
                    <a:pt x="2130806" y="536448"/>
                  </a:lnTo>
                  <a:close/>
                </a:path>
                <a:path w="5111115" h="1791970">
                  <a:moveTo>
                    <a:pt x="2193290" y="1575308"/>
                  </a:moveTo>
                  <a:lnTo>
                    <a:pt x="2079244" y="1568323"/>
                  </a:lnTo>
                  <a:lnTo>
                    <a:pt x="2077466" y="1596898"/>
                  </a:lnTo>
                  <a:lnTo>
                    <a:pt x="2191639" y="1603883"/>
                  </a:lnTo>
                  <a:lnTo>
                    <a:pt x="2193290" y="1575308"/>
                  </a:lnTo>
                  <a:close/>
                </a:path>
                <a:path w="5111115" h="1791970">
                  <a:moveTo>
                    <a:pt x="2319401" y="815340"/>
                  </a:moveTo>
                  <a:lnTo>
                    <a:pt x="2317369" y="786892"/>
                  </a:lnTo>
                  <a:lnTo>
                    <a:pt x="2203323" y="795020"/>
                  </a:lnTo>
                  <a:lnTo>
                    <a:pt x="2205355" y="823595"/>
                  </a:lnTo>
                  <a:lnTo>
                    <a:pt x="2319401" y="815340"/>
                  </a:lnTo>
                  <a:close/>
                </a:path>
                <a:path w="5111115" h="1791970">
                  <a:moveTo>
                    <a:pt x="2324227" y="587248"/>
                  </a:moveTo>
                  <a:lnTo>
                    <a:pt x="2213737" y="558292"/>
                  </a:lnTo>
                  <a:lnTo>
                    <a:pt x="2206498" y="585851"/>
                  </a:lnTo>
                  <a:lnTo>
                    <a:pt x="2316988" y="614934"/>
                  </a:lnTo>
                  <a:lnTo>
                    <a:pt x="2324227" y="587248"/>
                  </a:lnTo>
                  <a:close/>
                </a:path>
                <a:path w="5111115" h="1791970">
                  <a:moveTo>
                    <a:pt x="2392934" y="1587373"/>
                  </a:moveTo>
                  <a:lnTo>
                    <a:pt x="2278888" y="1580527"/>
                  </a:lnTo>
                  <a:lnTo>
                    <a:pt x="2277110" y="1608975"/>
                  </a:lnTo>
                  <a:lnTo>
                    <a:pt x="2391283" y="1615948"/>
                  </a:lnTo>
                  <a:lnTo>
                    <a:pt x="2392934" y="1587373"/>
                  </a:lnTo>
                  <a:close/>
                </a:path>
                <a:path w="5111115" h="1791970">
                  <a:moveTo>
                    <a:pt x="2517775" y="638048"/>
                  </a:moveTo>
                  <a:lnTo>
                    <a:pt x="2407158" y="608965"/>
                  </a:lnTo>
                  <a:lnTo>
                    <a:pt x="2399919" y="636651"/>
                  </a:lnTo>
                  <a:lnTo>
                    <a:pt x="2510536" y="665607"/>
                  </a:lnTo>
                  <a:lnTo>
                    <a:pt x="2517775" y="638048"/>
                  </a:lnTo>
                  <a:close/>
                </a:path>
                <a:path w="5111115" h="1791970">
                  <a:moveTo>
                    <a:pt x="2518918" y="801116"/>
                  </a:moveTo>
                  <a:lnTo>
                    <a:pt x="2516886" y="772668"/>
                  </a:lnTo>
                  <a:lnTo>
                    <a:pt x="2402840" y="780796"/>
                  </a:lnTo>
                  <a:lnTo>
                    <a:pt x="2404872" y="809244"/>
                  </a:lnTo>
                  <a:lnTo>
                    <a:pt x="2518918" y="801116"/>
                  </a:lnTo>
                  <a:close/>
                </a:path>
                <a:path w="5111115" h="1791970">
                  <a:moveTo>
                    <a:pt x="2592705" y="1599450"/>
                  </a:moveTo>
                  <a:lnTo>
                    <a:pt x="2478532" y="1592580"/>
                  </a:lnTo>
                  <a:lnTo>
                    <a:pt x="2476881" y="1621155"/>
                  </a:lnTo>
                  <a:lnTo>
                    <a:pt x="2590927" y="1628025"/>
                  </a:lnTo>
                  <a:lnTo>
                    <a:pt x="2592705" y="1599450"/>
                  </a:lnTo>
                  <a:close/>
                </a:path>
                <a:path w="5111115" h="1791970">
                  <a:moveTo>
                    <a:pt x="2672588" y="775843"/>
                  </a:moveTo>
                  <a:lnTo>
                    <a:pt x="2645511" y="764667"/>
                  </a:lnTo>
                  <a:lnTo>
                    <a:pt x="2613533" y="751459"/>
                  </a:lnTo>
                  <a:lnTo>
                    <a:pt x="2614549" y="765695"/>
                  </a:lnTo>
                  <a:lnTo>
                    <a:pt x="2602357" y="766572"/>
                  </a:lnTo>
                  <a:lnTo>
                    <a:pt x="2604389" y="795020"/>
                  </a:lnTo>
                  <a:lnTo>
                    <a:pt x="2616581" y="794143"/>
                  </a:lnTo>
                  <a:lnTo>
                    <a:pt x="2617597" y="808355"/>
                  </a:lnTo>
                  <a:lnTo>
                    <a:pt x="2672588" y="775843"/>
                  </a:lnTo>
                  <a:close/>
                </a:path>
                <a:path w="5111115" h="1791970">
                  <a:moveTo>
                    <a:pt x="2711196" y="688721"/>
                  </a:moveTo>
                  <a:lnTo>
                    <a:pt x="2600706" y="659765"/>
                  </a:lnTo>
                  <a:lnTo>
                    <a:pt x="2593340" y="687451"/>
                  </a:lnTo>
                  <a:lnTo>
                    <a:pt x="2703957" y="716407"/>
                  </a:lnTo>
                  <a:lnTo>
                    <a:pt x="2711196" y="688721"/>
                  </a:lnTo>
                  <a:close/>
                </a:path>
                <a:path w="5111115" h="1791970">
                  <a:moveTo>
                    <a:pt x="2792349" y="1611630"/>
                  </a:moveTo>
                  <a:lnTo>
                    <a:pt x="2678176" y="1604645"/>
                  </a:lnTo>
                  <a:lnTo>
                    <a:pt x="2676525" y="1633220"/>
                  </a:lnTo>
                  <a:lnTo>
                    <a:pt x="2790571" y="1640078"/>
                  </a:lnTo>
                  <a:lnTo>
                    <a:pt x="2792349" y="1611630"/>
                  </a:lnTo>
                  <a:close/>
                </a:path>
                <a:path w="5111115" h="1791970">
                  <a:moveTo>
                    <a:pt x="2904744" y="739521"/>
                  </a:moveTo>
                  <a:lnTo>
                    <a:pt x="2794127" y="710565"/>
                  </a:lnTo>
                  <a:lnTo>
                    <a:pt x="2786888" y="738124"/>
                  </a:lnTo>
                  <a:lnTo>
                    <a:pt x="2897378" y="767207"/>
                  </a:lnTo>
                  <a:lnTo>
                    <a:pt x="2904744" y="739521"/>
                  </a:lnTo>
                  <a:close/>
                </a:path>
                <a:path w="5111115" h="1791970">
                  <a:moveTo>
                    <a:pt x="2991993" y="1623695"/>
                  </a:moveTo>
                  <a:lnTo>
                    <a:pt x="2877820" y="1616837"/>
                  </a:lnTo>
                  <a:lnTo>
                    <a:pt x="2876169" y="1645285"/>
                  </a:lnTo>
                  <a:lnTo>
                    <a:pt x="2990215" y="1652270"/>
                  </a:lnTo>
                  <a:lnTo>
                    <a:pt x="2991993" y="1623695"/>
                  </a:lnTo>
                  <a:close/>
                </a:path>
                <a:path w="5111115" h="1791970">
                  <a:moveTo>
                    <a:pt x="3098165" y="790194"/>
                  </a:moveTo>
                  <a:lnTo>
                    <a:pt x="2987548" y="761238"/>
                  </a:lnTo>
                  <a:lnTo>
                    <a:pt x="2980309" y="788924"/>
                  </a:lnTo>
                  <a:lnTo>
                    <a:pt x="3090926" y="817880"/>
                  </a:lnTo>
                  <a:lnTo>
                    <a:pt x="3098165" y="790194"/>
                  </a:lnTo>
                  <a:close/>
                </a:path>
                <a:path w="5111115" h="1791970">
                  <a:moveTo>
                    <a:pt x="3191637" y="1635760"/>
                  </a:moveTo>
                  <a:lnTo>
                    <a:pt x="3077591" y="1628914"/>
                  </a:lnTo>
                  <a:lnTo>
                    <a:pt x="3075813" y="1657350"/>
                  </a:lnTo>
                  <a:lnTo>
                    <a:pt x="3189859" y="1664335"/>
                  </a:lnTo>
                  <a:lnTo>
                    <a:pt x="3191637" y="1635760"/>
                  </a:lnTo>
                  <a:close/>
                </a:path>
                <a:path w="5111115" h="1791970">
                  <a:moveTo>
                    <a:pt x="3291713" y="840994"/>
                  </a:moveTo>
                  <a:lnTo>
                    <a:pt x="3181096" y="812038"/>
                  </a:lnTo>
                  <a:lnTo>
                    <a:pt x="3173857" y="839597"/>
                  </a:lnTo>
                  <a:lnTo>
                    <a:pt x="3284347" y="868680"/>
                  </a:lnTo>
                  <a:lnTo>
                    <a:pt x="3291713" y="840994"/>
                  </a:lnTo>
                  <a:close/>
                </a:path>
                <a:path w="5111115" h="1791970">
                  <a:moveTo>
                    <a:pt x="3391281" y="1647952"/>
                  </a:moveTo>
                  <a:lnTo>
                    <a:pt x="3277235" y="1640967"/>
                  </a:lnTo>
                  <a:lnTo>
                    <a:pt x="3275457" y="1669542"/>
                  </a:lnTo>
                  <a:lnTo>
                    <a:pt x="3389503" y="1676400"/>
                  </a:lnTo>
                  <a:lnTo>
                    <a:pt x="3391281" y="1647952"/>
                  </a:lnTo>
                  <a:close/>
                </a:path>
                <a:path w="5111115" h="1791970">
                  <a:moveTo>
                    <a:pt x="3485134" y="891794"/>
                  </a:moveTo>
                  <a:lnTo>
                    <a:pt x="3374517" y="862711"/>
                  </a:lnTo>
                  <a:lnTo>
                    <a:pt x="3367278" y="890397"/>
                  </a:lnTo>
                  <a:lnTo>
                    <a:pt x="3477895" y="919353"/>
                  </a:lnTo>
                  <a:lnTo>
                    <a:pt x="3485134" y="891794"/>
                  </a:lnTo>
                  <a:close/>
                </a:path>
                <a:path w="5111115" h="1791970">
                  <a:moveTo>
                    <a:pt x="3590925" y="1660017"/>
                  </a:moveTo>
                  <a:lnTo>
                    <a:pt x="3476879" y="1653032"/>
                  </a:lnTo>
                  <a:lnTo>
                    <a:pt x="3475101" y="1681607"/>
                  </a:lnTo>
                  <a:lnTo>
                    <a:pt x="3589147" y="1688465"/>
                  </a:lnTo>
                  <a:lnTo>
                    <a:pt x="3590925" y="1660017"/>
                  </a:lnTo>
                  <a:close/>
                </a:path>
                <a:path w="5111115" h="1791970">
                  <a:moveTo>
                    <a:pt x="3678555" y="942467"/>
                  </a:moveTo>
                  <a:lnTo>
                    <a:pt x="3568065" y="913511"/>
                  </a:lnTo>
                  <a:lnTo>
                    <a:pt x="3560826" y="941197"/>
                  </a:lnTo>
                  <a:lnTo>
                    <a:pt x="3671316" y="970153"/>
                  </a:lnTo>
                  <a:lnTo>
                    <a:pt x="3678555" y="942467"/>
                  </a:lnTo>
                  <a:close/>
                </a:path>
                <a:path w="5111115" h="1791970">
                  <a:moveTo>
                    <a:pt x="3790569" y="1672082"/>
                  </a:moveTo>
                  <a:lnTo>
                    <a:pt x="3676523" y="1665224"/>
                  </a:lnTo>
                  <a:lnTo>
                    <a:pt x="3674745" y="1693672"/>
                  </a:lnTo>
                  <a:lnTo>
                    <a:pt x="3788918" y="1700657"/>
                  </a:lnTo>
                  <a:lnTo>
                    <a:pt x="3790569" y="1672082"/>
                  </a:lnTo>
                  <a:close/>
                </a:path>
                <a:path w="5111115" h="1791970">
                  <a:moveTo>
                    <a:pt x="3872103" y="993267"/>
                  </a:moveTo>
                  <a:lnTo>
                    <a:pt x="3761486" y="964311"/>
                  </a:lnTo>
                  <a:lnTo>
                    <a:pt x="3754247" y="991870"/>
                  </a:lnTo>
                  <a:lnTo>
                    <a:pt x="3864864" y="1020953"/>
                  </a:lnTo>
                  <a:lnTo>
                    <a:pt x="3872103" y="993267"/>
                  </a:lnTo>
                  <a:close/>
                </a:path>
                <a:path w="5111115" h="1791970">
                  <a:moveTo>
                    <a:pt x="3990213" y="1684147"/>
                  </a:moveTo>
                  <a:lnTo>
                    <a:pt x="3876167" y="1677289"/>
                  </a:lnTo>
                  <a:lnTo>
                    <a:pt x="3874389" y="1705864"/>
                  </a:lnTo>
                  <a:lnTo>
                    <a:pt x="3988562" y="1712722"/>
                  </a:lnTo>
                  <a:lnTo>
                    <a:pt x="3990213" y="1684147"/>
                  </a:lnTo>
                  <a:close/>
                </a:path>
                <a:path w="5111115" h="1791970">
                  <a:moveTo>
                    <a:pt x="4065524" y="1043940"/>
                  </a:moveTo>
                  <a:lnTo>
                    <a:pt x="3955034" y="1014984"/>
                  </a:lnTo>
                  <a:lnTo>
                    <a:pt x="3947795" y="1042670"/>
                  </a:lnTo>
                  <a:lnTo>
                    <a:pt x="4058285" y="1071626"/>
                  </a:lnTo>
                  <a:lnTo>
                    <a:pt x="4065524" y="1043940"/>
                  </a:lnTo>
                  <a:close/>
                </a:path>
                <a:path w="5111115" h="1791970">
                  <a:moveTo>
                    <a:pt x="4189857" y="1696339"/>
                  </a:moveTo>
                  <a:lnTo>
                    <a:pt x="4075811" y="1689354"/>
                  </a:lnTo>
                  <a:lnTo>
                    <a:pt x="4074033" y="1717929"/>
                  </a:lnTo>
                  <a:lnTo>
                    <a:pt x="4188206" y="1724787"/>
                  </a:lnTo>
                  <a:lnTo>
                    <a:pt x="4189857" y="1696339"/>
                  </a:lnTo>
                  <a:close/>
                </a:path>
                <a:path w="5111115" h="1791970">
                  <a:moveTo>
                    <a:pt x="4259072" y="1094740"/>
                  </a:moveTo>
                  <a:lnTo>
                    <a:pt x="4148455" y="1065784"/>
                  </a:lnTo>
                  <a:lnTo>
                    <a:pt x="4141216" y="1093343"/>
                  </a:lnTo>
                  <a:lnTo>
                    <a:pt x="4251820" y="1122426"/>
                  </a:lnTo>
                  <a:lnTo>
                    <a:pt x="4259072" y="1094740"/>
                  </a:lnTo>
                  <a:close/>
                </a:path>
                <a:path w="5111115" h="1791970">
                  <a:moveTo>
                    <a:pt x="4389628" y="1708404"/>
                  </a:moveTo>
                  <a:lnTo>
                    <a:pt x="4275455" y="1701546"/>
                  </a:lnTo>
                  <a:lnTo>
                    <a:pt x="4273804" y="1729994"/>
                  </a:lnTo>
                  <a:lnTo>
                    <a:pt x="4387850" y="1736979"/>
                  </a:lnTo>
                  <a:lnTo>
                    <a:pt x="4389628" y="1708404"/>
                  </a:lnTo>
                  <a:close/>
                </a:path>
                <a:path w="5111115" h="1791970">
                  <a:moveTo>
                    <a:pt x="4452493" y="1145540"/>
                  </a:moveTo>
                  <a:lnTo>
                    <a:pt x="4342003" y="1116457"/>
                  </a:lnTo>
                  <a:lnTo>
                    <a:pt x="4334764" y="1144143"/>
                  </a:lnTo>
                  <a:lnTo>
                    <a:pt x="4445254" y="1173099"/>
                  </a:lnTo>
                  <a:lnTo>
                    <a:pt x="4452493" y="1145540"/>
                  </a:lnTo>
                  <a:close/>
                </a:path>
                <a:path w="5111115" h="1791970">
                  <a:moveTo>
                    <a:pt x="4589272" y="1720469"/>
                  </a:moveTo>
                  <a:lnTo>
                    <a:pt x="4475099" y="1713611"/>
                  </a:lnTo>
                  <a:lnTo>
                    <a:pt x="4473448" y="1742059"/>
                  </a:lnTo>
                  <a:lnTo>
                    <a:pt x="4587494" y="1749044"/>
                  </a:lnTo>
                  <a:lnTo>
                    <a:pt x="4589272" y="1720469"/>
                  </a:lnTo>
                  <a:close/>
                </a:path>
                <a:path w="5111115" h="1791970">
                  <a:moveTo>
                    <a:pt x="4646041" y="1196213"/>
                  </a:moveTo>
                  <a:lnTo>
                    <a:pt x="4535424" y="1167257"/>
                  </a:lnTo>
                  <a:lnTo>
                    <a:pt x="4528185" y="1194943"/>
                  </a:lnTo>
                  <a:lnTo>
                    <a:pt x="4638802" y="1223899"/>
                  </a:lnTo>
                  <a:lnTo>
                    <a:pt x="4646041" y="1196213"/>
                  </a:lnTo>
                  <a:close/>
                </a:path>
                <a:path w="5111115" h="1791970">
                  <a:moveTo>
                    <a:pt x="4729988" y="1233043"/>
                  </a:moveTo>
                  <a:lnTo>
                    <a:pt x="4681982" y="1190879"/>
                  </a:lnTo>
                  <a:lnTo>
                    <a:pt x="4667504" y="1246124"/>
                  </a:lnTo>
                  <a:lnTo>
                    <a:pt x="4729988" y="1233043"/>
                  </a:lnTo>
                  <a:close/>
                </a:path>
                <a:path w="5111115" h="1791970">
                  <a:moveTo>
                    <a:pt x="4788916" y="1732661"/>
                  </a:moveTo>
                  <a:lnTo>
                    <a:pt x="4674743" y="1725676"/>
                  </a:lnTo>
                  <a:lnTo>
                    <a:pt x="4673092" y="1754251"/>
                  </a:lnTo>
                  <a:lnTo>
                    <a:pt x="4787138" y="1761109"/>
                  </a:lnTo>
                  <a:lnTo>
                    <a:pt x="4788916" y="1732661"/>
                  </a:lnTo>
                  <a:close/>
                </a:path>
                <a:path w="5111115" h="1791970">
                  <a:moveTo>
                    <a:pt x="4988560" y="1744726"/>
                  </a:moveTo>
                  <a:lnTo>
                    <a:pt x="4874514" y="1737741"/>
                  </a:lnTo>
                  <a:lnTo>
                    <a:pt x="4872736" y="1766316"/>
                  </a:lnTo>
                  <a:lnTo>
                    <a:pt x="4986782" y="1773174"/>
                  </a:lnTo>
                  <a:lnTo>
                    <a:pt x="4988560" y="1744726"/>
                  </a:lnTo>
                  <a:close/>
                </a:path>
                <a:path w="5111115" h="1791970">
                  <a:moveTo>
                    <a:pt x="5110988" y="1766443"/>
                  </a:moveTo>
                  <a:lnTo>
                    <a:pt x="5055616" y="1734439"/>
                  </a:lnTo>
                  <a:lnTo>
                    <a:pt x="5052187" y="1791462"/>
                  </a:lnTo>
                  <a:lnTo>
                    <a:pt x="5110988" y="1766443"/>
                  </a:lnTo>
                  <a:close/>
                </a:path>
              </a:pathLst>
            </a:custGeom>
            <a:solidFill>
              <a:srgbClr val="009999"/>
            </a:solidFill>
          </p:spPr>
          <p:txBody>
            <a:bodyPr wrap="square" lIns="0" tIns="0" rIns="0" bIns="0" rtlCol="0"/>
            <a:lstStyle/>
            <a:p>
              <a:endParaRPr/>
            </a:p>
          </p:txBody>
        </p:sp>
      </p:grpSp>
      <p:sp>
        <p:nvSpPr>
          <p:cNvPr id="7" name="object 7"/>
          <p:cNvSpPr txBox="1"/>
          <p:nvPr/>
        </p:nvSpPr>
        <p:spPr>
          <a:xfrm>
            <a:off x="78739" y="1780997"/>
            <a:ext cx="1485900" cy="51371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9999"/>
                </a:solidFill>
                <a:latin typeface="Liberation Sans Narrow"/>
                <a:cs typeface="Liberation Sans Narrow"/>
              </a:rPr>
              <a:t>Page A </a:t>
            </a:r>
            <a:r>
              <a:rPr sz="1600" spc="-10" dirty="0">
                <a:solidFill>
                  <a:srgbClr val="009999"/>
                </a:solidFill>
                <a:latin typeface="Liberation Sans Narrow"/>
                <a:cs typeface="Liberation Sans Narrow"/>
              </a:rPr>
              <a:t>in </a:t>
            </a:r>
            <a:r>
              <a:rPr sz="1600" spc="-5" dirty="0">
                <a:solidFill>
                  <a:srgbClr val="009999"/>
                </a:solidFill>
                <a:latin typeface="Liberation Sans Narrow"/>
                <a:cs typeface="Liberation Sans Narrow"/>
              </a:rPr>
              <a:t>RAM</a:t>
            </a:r>
            <a:r>
              <a:rPr sz="1600" spc="-210" dirty="0">
                <a:solidFill>
                  <a:srgbClr val="009999"/>
                </a:solidFill>
                <a:latin typeface="Liberation Sans Narrow"/>
                <a:cs typeface="Liberation Sans Narrow"/>
              </a:rPr>
              <a:t> </a:t>
            </a:r>
            <a:r>
              <a:rPr sz="1600" b="1" spc="-5" dirty="0">
                <a:solidFill>
                  <a:srgbClr val="009999"/>
                </a:solidFill>
                <a:latin typeface="Liberation Sans Narrow"/>
                <a:cs typeface="Liberation Sans Narrow"/>
              </a:rPr>
              <a:t>and</a:t>
            </a:r>
            <a:endParaRPr sz="1600">
              <a:latin typeface="Liberation Sans Narrow"/>
              <a:cs typeface="Liberation Sans Narrow"/>
            </a:endParaRPr>
          </a:p>
          <a:p>
            <a:pPr marL="12700">
              <a:lnSpc>
                <a:spcPct val="100000"/>
              </a:lnSpc>
              <a:spcBef>
                <a:spcPts val="5"/>
              </a:spcBef>
            </a:pPr>
            <a:r>
              <a:rPr sz="1600" spc="-5" dirty="0">
                <a:solidFill>
                  <a:srgbClr val="009999"/>
                </a:solidFill>
                <a:latin typeface="Liberation Sans Narrow"/>
                <a:cs typeface="Liberation Sans Narrow"/>
              </a:rPr>
              <a:t>on</a:t>
            </a:r>
            <a:r>
              <a:rPr sz="1600" spc="-20" dirty="0">
                <a:solidFill>
                  <a:srgbClr val="009999"/>
                </a:solidFill>
                <a:latin typeface="Liberation Sans Narrow"/>
                <a:cs typeface="Liberation Sans Narrow"/>
              </a:rPr>
              <a:t> </a:t>
            </a:r>
            <a:r>
              <a:rPr sz="1600" spc="-5" dirty="0">
                <a:solidFill>
                  <a:srgbClr val="009999"/>
                </a:solidFill>
                <a:latin typeface="Liberation Sans Narrow"/>
                <a:cs typeface="Liberation Sans Narrow"/>
              </a:rPr>
              <a:t>disk</a:t>
            </a:r>
            <a:endParaRPr sz="1600">
              <a:latin typeface="Liberation Sans Narrow"/>
              <a:cs typeface="Liberation Sans Narrow"/>
            </a:endParaRPr>
          </a:p>
        </p:txBody>
      </p:sp>
      <p:sp>
        <p:nvSpPr>
          <p:cNvPr id="9" name="object 9"/>
          <p:cNvSpPr txBox="1"/>
          <p:nvPr/>
        </p:nvSpPr>
        <p:spPr>
          <a:xfrm>
            <a:off x="79349" y="6522338"/>
            <a:ext cx="755650"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8</a:t>
            </a:r>
            <a:endParaRPr sz="1400">
              <a:latin typeface="Arial"/>
              <a:cs typeface="Arial"/>
            </a:endParaRPr>
          </a:p>
        </p:txBody>
      </p:sp>
      <p:sp>
        <p:nvSpPr>
          <p:cNvPr id="10" name="object 10"/>
          <p:cNvSpPr txBox="1"/>
          <p:nvPr/>
        </p:nvSpPr>
        <p:spPr>
          <a:xfrm>
            <a:off x="8556370"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9</a:t>
            </a:fld>
            <a:endParaRPr sz="1400">
              <a:latin typeface="Arial"/>
              <a:cs typeface="Arial"/>
            </a:endParaRPr>
          </a:p>
        </p:txBody>
      </p:sp>
      <p:sp>
        <p:nvSpPr>
          <p:cNvPr id="8" name="object 8"/>
          <p:cNvSpPr txBox="1"/>
          <p:nvPr/>
        </p:nvSpPr>
        <p:spPr>
          <a:xfrm>
            <a:off x="78739" y="3167633"/>
            <a:ext cx="153098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9999"/>
                </a:solidFill>
                <a:latin typeface="Liberation Sans Narrow"/>
                <a:cs typeface="Liberation Sans Narrow"/>
              </a:rPr>
              <a:t>Page E </a:t>
            </a:r>
            <a:r>
              <a:rPr sz="1600" b="1" spc="-5" dirty="0">
                <a:solidFill>
                  <a:srgbClr val="009999"/>
                </a:solidFill>
                <a:latin typeface="Liberation Sans Narrow"/>
                <a:cs typeface="Liberation Sans Narrow"/>
              </a:rPr>
              <a:t>only </a:t>
            </a:r>
            <a:r>
              <a:rPr sz="1600" spc="-5" dirty="0">
                <a:solidFill>
                  <a:srgbClr val="009999"/>
                </a:solidFill>
                <a:latin typeface="Liberation Sans Narrow"/>
                <a:cs typeface="Liberation Sans Narrow"/>
              </a:rPr>
              <a:t>on</a:t>
            </a:r>
            <a:r>
              <a:rPr sz="1600" spc="-85" dirty="0">
                <a:solidFill>
                  <a:srgbClr val="009999"/>
                </a:solidFill>
                <a:latin typeface="Liberation Sans Narrow"/>
                <a:cs typeface="Liberation Sans Narrow"/>
              </a:rPr>
              <a:t> </a:t>
            </a:r>
            <a:r>
              <a:rPr sz="1600" spc="-5" dirty="0">
                <a:solidFill>
                  <a:srgbClr val="009999"/>
                </a:solidFill>
                <a:latin typeface="Liberation Sans Narrow"/>
                <a:cs typeface="Liberation Sans Narrow"/>
              </a:rPr>
              <a:t>disk</a:t>
            </a:r>
            <a:endParaRPr sz="1600">
              <a:latin typeface="Liberation Sans Narrow"/>
              <a:cs typeface="Liberation Sans Narro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6166</TotalTime>
  <Words>8585</Words>
  <Application>Microsoft Office PowerPoint</Application>
  <PresentationFormat>On-screen Show (4:3)</PresentationFormat>
  <Paragraphs>768</Paragraphs>
  <Slides>75</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Arial</vt:lpstr>
      <vt:lpstr>Arial Black</vt:lpstr>
      <vt:lpstr>Calibri</vt:lpstr>
      <vt:lpstr>Lato</vt:lpstr>
      <vt:lpstr>Liberation Sans Narrow</vt:lpstr>
      <vt:lpstr>Symbol</vt:lpstr>
      <vt:lpstr>Times New Roman</vt:lpstr>
      <vt:lpstr>Wingdings</vt:lpstr>
      <vt:lpstr>Office Theme</vt:lpstr>
      <vt:lpstr>PowerPoint Presentation</vt:lpstr>
      <vt:lpstr>Module 8: Virtual Memory</vt:lpstr>
      <vt:lpstr>Virtual memory</vt:lpstr>
      <vt:lpstr>Virtual Memory and Memory Hierarchy</vt:lpstr>
      <vt:lpstr>Virtual memory (extension of the RAM)</vt:lpstr>
      <vt:lpstr>From paging and segmentation to virtual memory</vt:lpstr>
      <vt:lpstr>Virtual memory: result of a mechanism which combines  main memory and secondary memory</vt:lpstr>
      <vt:lpstr>Locality and virtual memory</vt:lpstr>
      <vt:lpstr>Pages in RAM or on disk</vt:lpstr>
      <vt:lpstr>New page table format (the same idea can be applied to segment  tables)</vt:lpstr>
      <vt:lpstr>Advantages of Partial Loading</vt:lpstr>
      <vt:lpstr>Virtual Memory: Can Be LARGE!</vt:lpstr>
      <vt:lpstr>Virtual Memory</vt:lpstr>
      <vt:lpstr>Virtual memory: the reciprocating mechanism</vt:lpstr>
      <vt:lpstr>Execution of a Process</vt:lpstr>
      <vt:lpstr>Demand Paging</vt:lpstr>
      <vt:lpstr>Steps in Handling a Page Fault</vt:lpstr>
      <vt:lpstr>Sequence of Events for a Page Fault</vt:lpstr>
      <vt:lpstr>Sequence of Events for a Page Fault (cont.)</vt:lpstr>
      <vt:lpstr>Average memory access time</vt:lpstr>
      <vt:lpstr>When the RAM is full but we need a page not in RAM</vt:lpstr>
      <vt:lpstr>The victim page ...</vt:lpstr>
      <vt:lpstr>Basic Page Replacement</vt:lpstr>
      <vt:lpstr>Dirty bit</vt:lpstr>
      <vt:lpstr>Page replacement algorithms</vt:lpstr>
      <vt:lpstr>Criteria for evaluating algorithms</vt:lpstr>
      <vt:lpstr>Page Replacement Algorithms</vt:lpstr>
      <vt:lpstr>Graph of Page Faults Versus The Number of  Frames</vt:lpstr>
      <vt:lpstr>Explanation and evaluation of algorithms</vt:lpstr>
      <vt:lpstr>OPT Algorithm</vt:lpstr>
      <vt:lpstr>OPT Algorithm</vt:lpstr>
      <vt:lpstr>The LRU Algorithm</vt:lpstr>
      <vt:lpstr>OPT and LRU example</vt:lpstr>
      <vt:lpstr>Note on counting page faults</vt:lpstr>
      <vt:lpstr>Implementation of the LRU Algorithm</vt:lpstr>
      <vt:lpstr>The FIFO Algorithm</vt:lpstr>
      <vt:lpstr>FIFO Example</vt:lpstr>
      <vt:lpstr>Comparison of FIFO with LRU (Stallings)</vt:lpstr>
      <vt:lpstr>Conceptual problem with FIFO</vt:lpstr>
      <vt:lpstr>Belady's anomaly</vt:lpstr>
      <vt:lpstr>Situation considered normal</vt:lpstr>
      <vt:lpstr>PowerPoint Presentation</vt:lpstr>
      <vt:lpstr>Belady’s Anomaly in FIFO Algorithm</vt:lpstr>
      <vt:lpstr>Page replacement algorithms</vt:lpstr>
      <vt:lpstr>The Clock Algorithm (second chance algorithm)</vt:lpstr>
      <vt:lpstr>Clock algorithm: an example (Stallings).</vt:lpstr>
      <vt:lpstr>Comparison of Clock with FIFO and LRU</vt:lpstr>
      <vt:lpstr>Additional Hardware for the CLOCK Algorithm</vt:lpstr>
      <vt:lpstr>Comparison: Clock, FIFO and LRU</vt:lpstr>
      <vt:lpstr>Counting Algorithms</vt:lpstr>
      <vt:lpstr>Using a stack</vt:lpstr>
      <vt:lpstr>Page Buffering</vt:lpstr>
      <vt:lpstr>Page Buffering</vt:lpstr>
      <vt:lpstr>Frame Allocation</vt:lpstr>
      <vt:lpstr>Global or local allocation</vt:lpstr>
      <vt:lpstr>Thrashing</vt:lpstr>
      <vt:lpstr>Thrashing</vt:lpstr>
      <vt:lpstr>The reason for the thrashing</vt:lpstr>
      <vt:lpstr>Resident Set Size</vt:lpstr>
      <vt:lpstr>Working Set</vt:lpstr>
      <vt:lpstr>The Working Set Strategy</vt:lpstr>
      <vt:lpstr>The Working Set Strategy</vt:lpstr>
      <vt:lpstr>Working Set and Page Faults</vt:lpstr>
      <vt:lpstr>The Working Set Strategy</vt:lpstr>
      <vt:lpstr>The Working Set Strategy</vt:lpstr>
      <vt:lpstr>The Page-Fault Frequency Strategy</vt:lpstr>
      <vt:lpstr>Load Control</vt:lpstr>
      <vt:lpstr>Load Control</vt:lpstr>
      <vt:lpstr>Process Suspension</vt:lpstr>
      <vt:lpstr>Locking Pages in Memory</vt:lpstr>
      <vt:lpstr>Real time systems</vt:lpstr>
      <vt:lpstr>Combination of techniques</vt:lpstr>
      <vt:lpstr>Conclusions 1</vt:lpstr>
      <vt:lpstr>Conclusions 2</vt:lpstr>
      <vt:lpstr>Conclusions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Mémoire virtuelle</dc:title>
  <dc:creator>Luigi Logrippo</dc:creator>
  <cp:lastModifiedBy>Faranak Vahid-Ansari</cp:lastModifiedBy>
  <cp:revision>24</cp:revision>
  <dcterms:created xsi:type="dcterms:W3CDTF">2022-07-08T19:57:08Z</dcterms:created>
  <dcterms:modified xsi:type="dcterms:W3CDTF">2022-07-25T06:40:45Z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for Microsoft 365</vt:lpwstr>
  </property>
  <property fmtid="{D5CDD505-2E9C-101B-9397-08002B2CF9AE}" pid="4" name="LastSaved">
    <vt:filetime>2022-07-08T00:00:00Z</vt:filetime>
  </property>
</Properties>
</file>