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192" autoAdjust="0"/>
  </p:normalViewPr>
  <p:slideViewPr>
    <p:cSldViewPr>
      <p:cViewPr varScale="1">
        <p:scale>
          <a:sx n="55" d="100"/>
          <a:sy n="55" d="100"/>
        </p:scale>
        <p:origin x="135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ACFC0-3B52-4CFC-A24D-BD0956A2466F}" type="datetimeFigureOut">
              <a:rPr lang="en-CA" smtClean="0"/>
              <a:t>2022-05-19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31EF2-9159-4192-B76F-F745F0393B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94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31EF2-9159-4192-B76F-F745F0393BD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4173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7" y="661263"/>
            <a:ext cx="6332855" cy="534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1230" marR="2187575" indent="-321945">
              <a:lnSpc>
                <a:spcPct val="118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CSI3131 </a:t>
            </a:r>
            <a:r>
              <a:rPr sz="1400" b="1" dirty="0">
                <a:latin typeface="Times New Roman"/>
                <a:cs typeface="Times New Roman"/>
              </a:rPr>
              <a:t>- </a:t>
            </a:r>
            <a:r>
              <a:rPr sz="1400" b="1" spc="-5" dirty="0">
                <a:latin typeface="Times New Roman"/>
                <a:cs typeface="Times New Roman"/>
              </a:rPr>
              <a:t>Operating Systems  Tutoring </a:t>
            </a:r>
            <a:r>
              <a:rPr sz="1400" b="1" dirty="0">
                <a:latin typeface="Times New Roman"/>
                <a:cs typeface="Times New Roman"/>
              </a:rPr>
              <a:t>1 -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Solution</a:t>
            </a:r>
            <a:endParaRPr sz="1400">
              <a:latin typeface="Times New Roman"/>
              <a:cs typeface="Times New Roman"/>
            </a:endParaRPr>
          </a:p>
          <a:p>
            <a:pPr marL="158750" indent="-14668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159385" algn="l"/>
              </a:tabLst>
            </a:pPr>
            <a:r>
              <a:rPr sz="1200" spc="-5" dirty="0">
                <a:latin typeface="Times New Roman"/>
                <a:cs typeface="Times New Roman"/>
              </a:rPr>
              <a:t>What are </a:t>
            </a:r>
            <a:r>
              <a:rPr sz="1200" dirty="0">
                <a:latin typeface="Times New Roman"/>
                <a:cs typeface="Times New Roman"/>
              </a:rPr>
              <a:t>the three main </a:t>
            </a:r>
            <a:r>
              <a:rPr sz="1200" spc="-5" dirty="0">
                <a:latin typeface="Times New Roman"/>
                <a:cs typeface="Times New Roman"/>
              </a:rPr>
              <a:t>roles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operating system?</a:t>
            </a:r>
            <a:endParaRPr sz="1200">
              <a:latin typeface="Times New Roman"/>
              <a:cs typeface="Times New Roman"/>
            </a:endParaRPr>
          </a:p>
          <a:p>
            <a:pPr marL="461009" marR="113664" indent="-228600">
              <a:lnSpc>
                <a:spcPts val="1190"/>
              </a:lnSpc>
              <a:spcBef>
                <a:spcPts val="320"/>
              </a:spcBef>
              <a:tabLst>
                <a:tab pos="460375" algn="l"/>
              </a:tabLst>
            </a:pPr>
            <a:r>
              <a:rPr sz="800" spc="-40" dirty="0">
                <a:latin typeface="Arial"/>
                <a:cs typeface="Arial"/>
              </a:rPr>
              <a:t>	</a:t>
            </a:r>
            <a:r>
              <a:rPr sz="1000" b="1" spc="-5" dirty="0">
                <a:latin typeface="Times New Roman"/>
                <a:cs typeface="Times New Roman"/>
              </a:rPr>
              <a:t>Hardware abstraction: To provide </a:t>
            </a:r>
            <a:r>
              <a:rPr sz="1000" b="1" dirty="0">
                <a:latin typeface="Times New Roman"/>
                <a:cs typeface="Times New Roman"/>
              </a:rPr>
              <a:t>an </a:t>
            </a:r>
            <a:r>
              <a:rPr sz="1000" b="1" spc="-5" dirty="0">
                <a:latin typeface="Times New Roman"/>
                <a:cs typeface="Times New Roman"/>
              </a:rPr>
              <a:t>environment in which a computer user can run </a:t>
            </a:r>
            <a:r>
              <a:rPr sz="1000" b="1" dirty="0">
                <a:latin typeface="Times New Roman"/>
                <a:cs typeface="Times New Roman"/>
              </a:rPr>
              <a:t>programs </a:t>
            </a:r>
            <a:r>
              <a:rPr sz="1000" b="1" spc="-5" dirty="0">
                <a:latin typeface="Times New Roman"/>
                <a:cs typeface="Times New Roman"/>
              </a:rPr>
              <a:t>in </a:t>
            </a:r>
            <a:r>
              <a:rPr sz="1000" b="1" dirty="0">
                <a:latin typeface="Times New Roman"/>
                <a:cs typeface="Times New Roman"/>
              </a:rPr>
              <a:t>various  </a:t>
            </a:r>
            <a:r>
              <a:rPr sz="1000" b="1" spc="-5" dirty="0">
                <a:latin typeface="Times New Roman"/>
                <a:cs typeface="Times New Roman"/>
              </a:rPr>
              <a:t>hardware easily and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efficiently.</a:t>
            </a:r>
            <a:endParaRPr sz="1000">
              <a:latin typeface="Times New Roman"/>
              <a:cs typeface="Times New Roman"/>
            </a:endParaRPr>
          </a:p>
          <a:p>
            <a:pPr marL="461009" marR="518159" indent="-228600">
              <a:lnSpc>
                <a:spcPts val="1190"/>
              </a:lnSpc>
              <a:spcBef>
                <a:spcPts val="20"/>
              </a:spcBef>
              <a:tabLst>
                <a:tab pos="460375" algn="l"/>
              </a:tabLst>
            </a:pPr>
            <a:r>
              <a:rPr sz="800" spc="-40" dirty="0">
                <a:latin typeface="Arial"/>
                <a:cs typeface="Arial"/>
              </a:rPr>
              <a:t>	</a:t>
            </a:r>
            <a:r>
              <a:rPr sz="1000" b="1" spc="-5" dirty="0">
                <a:latin typeface="Times New Roman"/>
                <a:cs typeface="Times New Roman"/>
              </a:rPr>
              <a:t>Resource allocation: To allocate the various computer resources </a:t>
            </a:r>
            <a:r>
              <a:rPr sz="1000" b="1" dirty="0">
                <a:latin typeface="Times New Roman"/>
                <a:cs typeface="Times New Roman"/>
              </a:rPr>
              <a:t>as </a:t>
            </a:r>
            <a:r>
              <a:rPr sz="1000" b="1" spc="-5" dirty="0">
                <a:latin typeface="Times New Roman"/>
                <a:cs typeface="Times New Roman"/>
              </a:rPr>
              <a:t>required by the programs. The  allocation should be </a:t>
            </a:r>
            <a:r>
              <a:rPr sz="1000" b="1" dirty="0">
                <a:latin typeface="Times New Roman"/>
                <a:cs typeface="Times New Roman"/>
              </a:rPr>
              <a:t>fair </a:t>
            </a:r>
            <a:r>
              <a:rPr sz="1000" b="1" spc="-5" dirty="0">
                <a:latin typeface="Times New Roman"/>
                <a:cs typeface="Times New Roman"/>
              </a:rPr>
              <a:t>and effective </a:t>
            </a:r>
            <a:r>
              <a:rPr sz="1000" b="1" dirty="0">
                <a:latin typeface="Times New Roman"/>
                <a:cs typeface="Times New Roman"/>
              </a:rPr>
              <a:t>as </a:t>
            </a:r>
            <a:r>
              <a:rPr sz="1000" b="1" spc="-5" dirty="0">
                <a:latin typeface="Times New Roman"/>
                <a:cs typeface="Times New Roman"/>
              </a:rPr>
              <a:t>much </a:t>
            </a:r>
            <a:r>
              <a:rPr sz="1000" b="1" dirty="0">
                <a:latin typeface="Times New Roman"/>
                <a:cs typeface="Times New Roman"/>
              </a:rPr>
              <a:t>as</a:t>
            </a:r>
            <a:r>
              <a:rPr sz="1000" b="1" spc="-5" dirty="0">
                <a:latin typeface="Times New Roman"/>
                <a:cs typeface="Times New Roman"/>
              </a:rPr>
              <a:t> possible.</a:t>
            </a:r>
            <a:endParaRPr sz="1000">
              <a:latin typeface="Times New Roman"/>
              <a:cs typeface="Times New Roman"/>
            </a:endParaRPr>
          </a:p>
          <a:p>
            <a:pPr marL="461009" marR="15875" indent="-228600">
              <a:lnSpc>
                <a:spcPts val="1190"/>
              </a:lnSpc>
              <a:spcBef>
                <a:spcPts val="20"/>
              </a:spcBef>
              <a:tabLst>
                <a:tab pos="460375" algn="l"/>
              </a:tabLst>
            </a:pPr>
            <a:r>
              <a:rPr sz="800" spc="-40" dirty="0">
                <a:latin typeface="Arial"/>
                <a:cs typeface="Arial"/>
              </a:rPr>
              <a:t>	</a:t>
            </a:r>
            <a:r>
              <a:rPr sz="1000" b="1" spc="-5" dirty="0">
                <a:latin typeface="Times New Roman"/>
                <a:cs typeface="Times New Roman"/>
              </a:rPr>
              <a:t>Control program: A control </a:t>
            </a:r>
            <a:r>
              <a:rPr sz="1000" b="1" dirty="0">
                <a:latin typeface="Times New Roman"/>
                <a:cs typeface="Times New Roman"/>
              </a:rPr>
              <a:t>program </a:t>
            </a:r>
            <a:r>
              <a:rPr sz="1000" b="1" spc="-5" dirty="0">
                <a:latin typeface="Times New Roman"/>
                <a:cs typeface="Times New Roman"/>
              </a:rPr>
              <a:t>has </a:t>
            </a:r>
            <a:r>
              <a:rPr sz="1000" b="1" spc="-10" dirty="0">
                <a:latin typeface="Times New Roman"/>
                <a:cs typeface="Times New Roman"/>
              </a:rPr>
              <a:t>two </a:t>
            </a:r>
            <a:r>
              <a:rPr sz="1000" b="1" spc="-5" dirty="0">
                <a:latin typeface="Times New Roman"/>
                <a:cs typeface="Times New Roman"/>
              </a:rPr>
              <a:t>main functions: </a:t>
            </a:r>
            <a:r>
              <a:rPr sz="1000" b="1" dirty="0">
                <a:latin typeface="Times New Roman"/>
                <a:cs typeface="Times New Roman"/>
              </a:rPr>
              <a:t>(1) </a:t>
            </a:r>
            <a:r>
              <a:rPr sz="1000" b="1" spc="-5" dirty="0">
                <a:latin typeface="Times New Roman"/>
                <a:cs typeface="Times New Roman"/>
              </a:rPr>
              <a:t>overseeing the execution </a:t>
            </a:r>
            <a:r>
              <a:rPr sz="1000" b="1" dirty="0">
                <a:latin typeface="Times New Roman"/>
                <a:cs typeface="Times New Roman"/>
              </a:rPr>
              <a:t>of </a:t>
            </a:r>
            <a:r>
              <a:rPr sz="1000" b="1" spc="-5" dirty="0">
                <a:latin typeface="Times New Roman"/>
                <a:cs typeface="Times New Roman"/>
              </a:rPr>
              <a:t>user </a:t>
            </a:r>
            <a:r>
              <a:rPr sz="1000" b="1" dirty="0">
                <a:latin typeface="Times New Roman"/>
                <a:cs typeface="Times New Roman"/>
              </a:rPr>
              <a:t>programs  </a:t>
            </a:r>
            <a:r>
              <a:rPr sz="1000" b="1" spc="-5" dirty="0">
                <a:latin typeface="Times New Roman"/>
                <a:cs typeface="Times New Roman"/>
              </a:rPr>
              <a:t>to prevent errors and misuse </a:t>
            </a:r>
            <a:r>
              <a:rPr sz="1000" b="1" dirty="0">
                <a:latin typeface="Times New Roman"/>
                <a:cs typeface="Times New Roman"/>
              </a:rPr>
              <a:t>of </a:t>
            </a:r>
            <a:r>
              <a:rPr sz="1000" b="1" spc="-5" dirty="0">
                <a:latin typeface="Times New Roman"/>
                <a:cs typeface="Times New Roman"/>
              </a:rPr>
              <a:t>the computer; and </a:t>
            </a:r>
            <a:r>
              <a:rPr sz="1000" b="1" dirty="0">
                <a:latin typeface="Times New Roman"/>
                <a:cs typeface="Times New Roman"/>
              </a:rPr>
              <a:t>(2) </a:t>
            </a:r>
            <a:r>
              <a:rPr sz="1000" b="1" spc="-5" dirty="0">
                <a:latin typeface="Times New Roman"/>
                <a:cs typeface="Times New Roman"/>
              </a:rPr>
              <a:t>operation management and control </a:t>
            </a:r>
            <a:r>
              <a:rPr sz="1000" b="1" dirty="0">
                <a:latin typeface="Times New Roman"/>
                <a:cs typeface="Times New Roman"/>
              </a:rPr>
              <a:t>of </a:t>
            </a:r>
            <a:r>
              <a:rPr sz="1000" b="1" spc="-5" dirty="0">
                <a:latin typeface="Times New Roman"/>
                <a:cs typeface="Times New Roman"/>
              </a:rPr>
              <a:t>I/O</a:t>
            </a:r>
            <a:r>
              <a:rPr sz="1000" b="1" spc="20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devices.</a:t>
            </a:r>
            <a:endParaRPr sz="1000">
              <a:latin typeface="Times New Roman"/>
              <a:cs typeface="Times New Roman"/>
            </a:endParaRPr>
          </a:p>
          <a:p>
            <a:pPr marL="240029" marR="237490" indent="-227965" algn="just">
              <a:lnSpc>
                <a:spcPct val="99600"/>
              </a:lnSpc>
              <a:spcBef>
                <a:spcPts val="675"/>
              </a:spcBef>
              <a:buAutoNum type="arabicPeriod" startAt="2"/>
              <a:tabLst>
                <a:tab pos="240665" algn="l"/>
              </a:tabLst>
            </a:pPr>
            <a:r>
              <a:rPr sz="1200" spc="-5" dirty="0">
                <a:latin typeface="Times New Roman"/>
                <a:cs typeface="Times New Roman"/>
              </a:rPr>
              <a:t>Consider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various </a:t>
            </a:r>
            <a:r>
              <a:rPr sz="1200" dirty="0">
                <a:latin typeface="Times New Roman"/>
                <a:cs typeface="Times New Roman"/>
              </a:rPr>
              <a:t>definitions of the </a:t>
            </a:r>
            <a:r>
              <a:rPr sz="1200" i="1" spc="-5" dirty="0">
                <a:latin typeface="Times New Roman"/>
                <a:cs typeface="Times New Roman"/>
              </a:rPr>
              <a:t>operating system. </a:t>
            </a:r>
            <a:r>
              <a:rPr sz="1200" spc="-5" dirty="0">
                <a:latin typeface="Times New Roman"/>
                <a:cs typeface="Times New Roman"/>
              </a:rPr>
              <a:t>Consider </a:t>
            </a:r>
            <a:r>
              <a:rPr sz="1200" dirty="0">
                <a:latin typeface="Times New Roman"/>
                <a:cs typeface="Times New Roman"/>
              </a:rPr>
              <a:t>including </a:t>
            </a:r>
            <a:r>
              <a:rPr sz="1200" spc="-5" dirty="0">
                <a:latin typeface="Times New Roman"/>
                <a:cs typeface="Times New Roman"/>
              </a:rPr>
              <a:t>apps </a:t>
            </a:r>
            <a:r>
              <a:rPr sz="1200" dirty="0">
                <a:latin typeface="Times New Roman"/>
                <a:cs typeface="Times New Roman"/>
              </a:rPr>
              <a:t>such </a:t>
            </a:r>
            <a:r>
              <a:rPr sz="1200" spc="-10" dirty="0">
                <a:latin typeface="Times New Roman"/>
                <a:cs typeface="Times New Roman"/>
              </a:rPr>
              <a:t>as </a:t>
            </a:r>
            <a:r>
              <a:rPr sz="1200" spc="-5" dirty="0">
                <a:latin typeface="Times New Roman"/>
                <a:cs typeface="Times New Roman"/>
              </a:rPr>
              <a:t>WEB  browsers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email </a:t>
            </a:r>
            <a:r>
              <a:rPr sz="1200" dirty="0">
                <a:latin typeface="Times New Roman"/>
                <a:cs typeface="Times New Roman"/>
              </a:rPr>
              <a:t>programs in the </a:t>
            </a:r>
            <a:r>
              <a:rPr sz="1200" spc="-5" dirty="0">
                <a:latin typeface="Times New Roman"/>
                <a:cs typeface="Times New Roman"/>
              </a:rPr>
              <a:t>operating system. Debate </a:t>
            </a:r>
            <a:r>
              <a:rPr sz="1200" dirty="0">
                <a:latin typeface="Times New Roman"/>
                <a:cs typeface="Times New Roman"/>
              </a:rPr>
              <a:t>the pros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cons of this </a:t>
            </a:r>
            <a:r>
              <a:rPr sz="1200" spc="-5" dirty="0">
                <a:latin typeface="Times New Roman"/>
                <a:cs typeface="Times New Roman"/>
              </a:rPr>
              <a:t>issue with  justification.</a:t>
            </a:r>
            <a:endParaRPr sz="1200">
              <a:latin typeface="Times New Roman"/>
              <a:cs typeface="Times New Roman"/>
            </a:endParaRPr>
          </a:p>
          <a:p>
            <a:pPr marL="238125" marR="5080" indent="-6350">
              <a:lnSpc>
                <a:spcPct val="99100"/>
              </a:lnSpc>
              <a:spcBef>
                <a:spcPts val="20"/>
              </a:spcBef>
            </a:pPr>
            <a:r>
              <a:rPr sz="1000" b="1" spc="-5" dirty="0">
                <a:latin typeface="Times New Roman"/>
                <a:cs typeface="Times New Roman"/>
              </a:rPr>
              <a:t>For: Applications such </a:t>
            </a:r>
            <a:r>
              <a:rPr sz="1000" b="1" dirty="0">
                <a:latin typeface="Times New Roman"/>
                <a:cs typeface="Times New Roman"/>
              </a:rPr>
              <a:t>as </a:t>
            </a:r>
            <a:r>
              <a:rPr sz="1000" b="1" spc="-5" dirty="0">
                <a:latin typeface="Times New Roman"/>
                <a:cs typeface="Times New Roman"/>
              </a:rPr>
              <a:t>WEB browsers and </a:t>
            </a:r>
            <a:r>
              <a:rPr sz="1000" b="1" dirty="0">
                <a:latin typeface="Times New Roman"/>
                <a:cs typeface="Times New Roman"/>
              </a:rPr>
              <a:t>email tools </a:t>
            </a:r>
            <a:r>
              <a:rPr sz="1000" b="1" spc="-5" dirty="0">
                <a:latin typeface="Times New Roman"/>
                <a:cs typeface="Times New Roman"/>
              </a:rPr>
              <a:t>are playing </a:t>
            </a:r>
            <a:r>
              <a:rPr sz="1000" b="1" dirty="0">
                <a:latin typeface="Times New Roman"/>
                <a:cs typeface="Times New Roman"/>
              </a:rPr>
              <a:t>an </a:t>
            </a:r>
            <a:r>
              <a:rPr sz="1000" b="1" spc="-5" dirty="0">
                <a:latin typeface="Times New Roman"/>
                <a:cs typeface="Times New Roman"/>
              </a:rPr>
              <a:t>increasingly important role in the use </a:t>
            </a:r>
            <a:r>
              <a:rPr sz="1000" b="1" dirty="0">
                <a:latin typeface="Times New Roman"/>
                <a:cs typeface="Times New Roman"/>
              </a:rPr>
              <a:t>of  </a:t>
            </a:r>
            <a:r>
              <a:rPr sz="1000" b="1" spc="-5" dirty="0">
                <a:latin typeface="Times New Roman"/>
                <a:cs typeface="Times New Roman"/>
              </a:rPr>
              <a:t>the modern PC. To meet these needs, these applications could be incorporated into the operating system. This  could lead </a:t>
            </a:r>
            <a:r>
              <a:rPr sz="1000" b="1" dirty="0">
                <a:latin typeface="Times New Roman"/>
                <a:cs typeface="Times New Roman"/>
              </a:rPr>
              <a:t>to </a:t>
            </a:r>
            <a:r>
              <a:rPr sz="1000" b="1" spc="-5" dirty="0">
                <a:latin typeface="Times New Roman"/>
                <a:cs typeface="Times New Roman"/>
              </a:rPr>
              <a:t>better performance and integration with the rest </a:t>
            </a:r>
            <a:r>
              <a:rPr sz="1000" b="1" dirty="0">
                <a:latin typeface="Times New Roman"/>
                <a:cs typeface="Times New Roman"/>
              </a:rPr>
              <a:t>of </a:t>
            </a:r>
            <a:r>
              <a:rPr sz="1000" b="1" spc="-5" dirty="0">
                <a:latin typeface="Times New Roman"/>
                <a:cs typeface="Times New Roman"/>
              </a:rPr>
              <a:t>the system. In addition, these important  applications could have the </a:t>
            </a:r>
            <a:r>
              <a:rPr sz="1000" b="1" dirty="0">
                <a:latin typeface="Times New Roman"/>
                <a:cs typeface="Times New Roman"/>
              </a:rPr>
              <a:t>same </a:t>
            </a:r>
            <a:r>
              <a:rPr sz="1000" b="1" spc="-5" dirty="0">
                <a:latin typeface="Times New Roman"/>
                <a:cs typeface="Times New Roman"/>
              </a:rPr>
              <a:t>look and feel </a:t>
            </a:r>
            <a:r>
              <a:rPr sz="1000" b="1" dirty="0">
                <a:latin typeface="Times New Roman"/>
                <a:cs typeface="Times New Roman"/>
              </a:rPr>
              <a:t>of </a:t>
            </a:r>
            <a:r>
              <a:rPr sz="1000" b="1" spc="-5" dirty="0">
                <a:latin typeface="Times New Roman"/>
                <a:cs typeface="Times New Roman"/>
              </a:rPr>
              <a:t>the system software </a:t>
            </a:r>
            <a:r>
              <a:rPr sz="1000" b="1" dirty="0">
                <a:latin typeface="Times New Roman"/>
                <a:cs typeface="Times New Roman"/>
              </a:rPr>
              <a:t>of </a:t>
            </a:r>
            <a:r>
              <a:rPr sz="1000" b="1" spc="-5" dirty="0">
                <a:latin typeface="Times New Roman"/>
                <a:cs typeface="Times New Roman"/>
              </a:rPr>
              <a:t>the</a:t>
            </a:r>
            <a:r>
              <a:rPr sz="1000" b="1" spc="8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OS.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238125" marR="99695" indent="-6350">
              <a:lnSpc>
                <a:spcPts val="1190"/>
              </a:lnSpc>
              <a:spcBef>
                <a:spcPts val="5"/>
              </a:spcBef>
            </a:pPr>
            <a:r>
              <a:rPr sz="1000" b="1" spc="-5" dirty="0">
                <a:latin typeface="Times New Roman"/>
                <a:cs typeface="Times New Roman"/>
              </a:rPr>
              <a:t>Cons: The fundamental role </a:t>
            </a:r>
            <a:r>
              <a:rPr sz="1000" b="1" dirty="0">
                <a:latin typeface="Times New Roman"/>
                <a:cs typeface="Times New Roman"/>
              </a:rPr>
              <a:t>of </a:t>
            </a:r>
            <a:r>
              <a:rPr sz="1000" b="1" spc="-5" dirty="0">
                <a:latin typeface="Times New Roman"/>
                <a:cs typeface="Times New Roman"/>
              </a:rPr>
              <a:t>the operating system is to </a:t>
            </a:r>
            <a:r>
              <a:rPr sz="1000" b="1" dirty="0">
                <a:latin typeface="Times New Roman"/>
                <a:cs typeface="Times New Roman"/>
              </a:rPr>
              <a:t>manage </a:t>
            </a:r>
            <a:r>
              <a:rPr sz="1000" b="1" spc="-5" dirty="0">
                <a:latin typeface="Times New Roman"/>
                <a:cs typeface="Times New Roman"/>
              </a:rPr>
              <a:t>system resources such </a:t>
            </a:r>
            <a:r>
              <a:rPr sz="1000" b="1" dirty="0">
                <a:latin typeface="Times New Roman"/>
                <a:cs typeface="Times New Roman"/>
              </a:rPr>
              <a:t>as </a:t>
            </a:r>
            <a:r>
              <a:rPr sz="1000" b="1" spc="-5" dirty="0">
                <a:latin typeface="Times New Roman"/>
                <a:cs typeface="Times New Roman"/>
              </a:rPr>
              <a:t>CPU, </a:t>
            </a:r>
            <a:r>
              <a:rPr sz="1000" b="1" dirty="0">
                <a:latin typeface="Times New Roman"/>
                <a:cs typeface="Times New Roman"/>
              </a:rPr>
              <a:t>memory, </a:t>
            </a:r>
            <a:r>
              <a:rPr sz="1000" b="1" spc="-5" dirty="0">
                <a:latin typeface="Times New Roman"/>
                <a:cs typeface="Times New Roman"/>
              </a:rPr>
              <a:t>I/O  devices, etc. In addition, its role is to run software applications such </a:t>
            </a:r>
            <a:r>
              <a:rPr sz="1000" b="1" dirty="0">
                <a:latin typeface="Times New Roman"/>
                <a:cs typeface="Times New Roman"/>
              </a:rPr>
              <a:t>as </a:t>
            </a:r>
            <a:r>
              <a:rPr sz="1000" b="1" spc="-5" dirty="0">
                <a:latin typeface="Times New Roman"/>
                <a:cs typeface="Times New Roman"/>
              </a:rPr>
              <a:t>WEB </a:t>
            </a:r>
            <a:r>
              <a:rPr sz="1000" b="1" dirty="0">
                <a:latin typeface="Times New Roman"/>
                <a:cs typeface="Times New Roman"/>
              </a:rPr>
              <a:t>browsers </a:t>
            </a:r>
            <a:r>
              <a:rPr sz="1000" b="1" spc="-5" dirty="0">
                <a:latin typeface="Times New Roman"/>
                <a:cs typeface="Times New Roman"/>
              </a:rPr>
              <a:t>and </a:t>
            </a:r>
            <a:r>
              <a:rPr sz="1000" b="1" dirty="0">
                <a:latin typeface="Times New Roman"/>
                <a:cs typeface="Times New Roman"/>
              </a:rPr>
              <a:t>email </a:t>
            </a:r>
            <a:r>
              <a:rPr sz="1000" b="1" spc="-5" dirty="0">
                <a:latin typeface="Times New Roman"/>
                <a:cs typeface="Times New Roman"/>
              </a:rPr>
              <a:t>applications.  By incorporating such applications into the OS, it is weighed down with these </a:t>
            </a:r>
            <a:r>
              <a:rPr sz="1000" b="1" dirty="0">
                <a:latin typeface="Times New Roman"/>
                <a:cs typeface="Times New Roman"/>
              </a:rPr>
              <a:t>additional </a:t>
            </a:r>
            <a:r>
              <a:rPr sz="1000" b="1" spc="-5" dirty="0">
                <a:latin typeface="Times New Roman"/>
                <a:cs typeface="Times New Roman"/>
              </a:rPr>
              <a:t>functions. This  additional burden </a:t>
            </a:r>
            <a:r>
              <a:rPr sz="1000" b="1" dirty="0">
                <a:latin typeface="Times New Roman"/>
                <a:cs typeface="Times New Roman"/>
              </a:rPr>
              <a:t>may </a:t>
            </a:r>
            <a:r>
              <a:rPr sz="1000" b="1" spc="-5" dirty="0">
                <a:latin typeface="Times New Roman"/>
                <a:cs typeface="Times New Roman"/>
              </a:rPr>
              <a:t>result in </a:t>
            </a:r>
            <a:r>
              <a:rPr sz="1000" b="1" dirty="0">
                <a:latin typeface="Times New Roman"/>
                <a:cs typeface="Times New Roman"/>
              </a:rPr>
              <a:t>an </a:t>
            </a:r>
            <a:r>
              <a:rPr sz="1000" b="1" spc="-5" dirty="0">
                <a:latin typeface="Times New Roman"/>
                <a:cs typeface="Times New Roman"/>
              </a:rPr>
              <a:t>OS </a:t>
            </a:r>
            <a:r>
              <a:rPr sz="1000" b="1" dirty="0">
                <a:latin typeface="Times New Roman"/>
                <a:cs typeface="Times New Roman"/>
              </a:rPr>
              <a:t>performing </a:t>
            </a:r>
            <a:r>
              <a:rPr sz="1000" b="1" spc="-5" dirty="0">
                <a:latin typeface="Times New Roman"/>
                <a:cs typeface="Times New Roman"/>
              </a:rPr>
              <a:t>its system resource management task less well. In addition,  the size </a:t>
            </a:r>
            <a:r>
              <a:rPr sz="1000" b="1" dirty="0">
                <a:latin typeface="Times New Roman"/>
                <a:cs typeface="Times New Roman"/>
              </a:rPr>
              <a:t>of </a:t>
            </a:r>
            <a:r>
              <a:rPr sz="1000" b="1" spc="-5" dirty="0">
                <a:latin typeface="Times New Roman"/>
                <a:cs typeface="Times New Roman"/>
              </a:rPr>
              <a:t>the OS is increased, increasing the possibility </a:t>
            </a:r>
            <a:r>
              <a:rPr sz="1000" b="1" dirty="0">
                <a:latin typeface="Times New Roman"/>
                <a:cs typeface="Times New Roman"/>
              </a:rPr>
              <a:t>of </a:t>
            </a:r>
            <a:r>
              <a:rPr sz="1000" b="1" spc="-5" dirty="0">
                <a:latin typeface="Times New Roman"/>
                <a:cs typeface="Times New Roman"/>
              </a:rPr>
              <a:t>the OS crashing and breaches </a:t>
            </a:r>
            <a:r>
              <a:rPr sz="1000" b="1" dirty="0">
                <a:latin typeface="Times New Roman"/>
                <a:cs typeface="Times New Roman"/>
              </a:rPr>
              <a:t>of</a:t>
            </a:r>
            <a:r>
              <a:rPr sz="1000" b="1" spc="18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safety.</a:t>
            </a:r>
            <a:endParaRPr sz="1000">
              <a:latin typeface="Times New Roman"/>
              <a:cs typeface="Times New Roman"/>
            </a:endParaRPr>
          </a:p>
          <a:p>
            <a:pPr marL="240029" marR="31750" indent="-227965">
              <a:lnSpc>
                <a:spcPts val="1430"/>
              </a:lnSpc>
              <a:spcBef>
                <a:spcPts val="720"/>
              </a:spcBef>
              <a:buAutoNum type="arabicPeriod" startAt="3"/>
              <a:tabLst>
                <a:tab pos="240665" algn="l"/>
              </a:tabLst>
            </a:pPr>
            <a:r>
              <a:rPr sz="1200" spc="-5" dirty="0">
                <a:latin typeface="Times New Roman"/>
                <a:cs typeface="Times New Roman"/>
              </a:rPr>
              <a:t>How does </a:t>
            </a:r>
            <a:r>
              <a:rPr sz="1200" dirty="0">
                <a:latin typeface="Times New Roman"/>
                <a:cs typeface="Times New Roman"/>
              </a:rPr>
              <a:t>the distinction </a:t>
            </a:r>
            <a:r>
              <a:rPr sz="1200" spc="-5" dirty="0">
                <a:latin typeface="Times New Roman"/>
                <a:cs typeface="Times New Roman"/>
              </a:rPr>
              <a:t>between kernel and </a:t>
            </a:r>
            <a:r>
              <a:rPr sz="1200" dirty="0">
                <a:latin typeface="Times New Roman"/>
                <a:cs typeface="Times New Roman"/>
              </a:rPr>
              <a:t>user mode </a:t>
            </a:r>
            <a:r>
              <a:rPr sz="1200" spc="-5" dirty="0">
                <a:latin typeface="Times New Roman"/>
                <a:cs typeface="Times New Roman"/>
              </a:rPr>
              <a:t>serve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rudimentary protection (security) 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system?</a:t>
            </a:r>
            <a:endParaRPr sz="1200">
              <a:latin typeface="Times New Roman"/>
              <a:cs typeface="Times New Roman"/>
            </a:endParaRPr>
          </a:p>
          <a:p>
            <a:pPr marL="238125" marR="250190" indent="-6350">
              <a:lnSpc>
                <a:spcPts val="1190"/>
              </a:lnSpc>
              <a:spcBef>
                <a:spcPts val="20"/>
              </a:spcBef>
            </a:pPr>
            <a:r>
              <a:rPr sz="1000" b="1" spc="-5" dirty="0">
                <a:latin typeface="Times New Roman"/>
                <a:cs typeface="Times New Roman"/>
              </a:rPr>
              <a:t>The distinction between the core and the user </a:t>
            </a:r>
            <a:r>
              <a:rPr sz="1000" b="1" dirty="0">
                <a:latin typeface="Times New Roman"/>
                <a:cs typeface="Times New Roman"/>
              </a:rPr>
              <a:t>mode </a:t>
            </a:r>
            <a:r>
              <a:rPr sz="1000" b="1" spc="-5" dirty="0">
                <a:latin typeface="Times New Roman"/>
                <a:cs typeface="Times New Roman"/>
              </a:rPr>
              <a:t>offers a rudimentary form </a:t>
            </a:r>
            <a:r>
              <a:rPr sz="1000" b="1" spc="-10" dirty="0">
                <a:latin typeface="Times New Roman"/>
                <a:cs typeface="Times New Roman"/>
              </a:rPr>
              <a:t>of </a:t>
            </a:r>
            <a:r>
              <a:rPr sz="1000" b="1" spc="-5" dirty="0">
                <a:latin typeface="Times New Roman"/>
                <a:cs typeface="Times New Roman"/>
              </a:rPr>
              <a:t>protection in the following  </a:t>
            </a:r>
            <a:r>
              <a:rPr sz="1000" b="1" dirty="0">
                <a:latin typeface="Times New Roman"/>
                <a:cs typeface="Times New Roman"/>
              </a:rPr>
              <a:t>way. </a:t>
            </a:r>
            <a:r>
              <a:rPr sz="1000" b="1" spc="-5" dirty="0">
                <a:latin typeface="Times New Roman"/>
                <a:cs typeface="Times New Roman"/>
              </a:rPr>
              <a:t>Some instructions can only be executed when the </a:t>
            </a:r>
            <a:r>
              <a:rPr sz="1000" b="1" dirty="0">
                <a:latin typeface="Times New Roman"/>
                <a:cs typeface="Times New Roman"/>
              </a:rPr>
              <a:t>CPU </a:t>
            </a:r>
            <a:r>
              <a:rPr sz="1000" b="1" spc="-5" dirty="0">
                <a:latin typeface="Times New Roman"/>
                <a:cs typeface="Times New Roman"/>
              </a:rPr>
              <a:t>is in kernel mode. Also, devices can only</a:t>
            </a:r>
            <a:r>
              <a:rPr sz="1000" b="1" spc="19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be</a:t>
            </a:r>
            <a:endParaRPr sz="1000">
              <a:latin typeface="Times New Roman"/>
              <a:cs typeface="Times New Roman"/>
            </a:endParaRPr>
          </a:p>
          <a:p>
            <a:pPr marL="238125">
              <a:lnSpc>
                <a:spcPts val="1145"/>
              </a:lnSpc>
            </a:pPr>
            <a:r>
              <a:rPr sz="1000" b="1" spc="-5" dirty="0">
                <a:latin typeface="Times New Roman"/>
                <a:cs typeface="Times New Roman"/>
              </a:rPr>
              <a:t>accessed by a </a:t>
            </a:r>
            <a:r>
              <a:rPr sz="1000" b="1" dirty="0">
                <a:latin typeface="Times New Roman"/>
                <a:cs typeface="Times New Roman"/>
              </a:rPr>
              <a:t>program </a:t>
            </a:r>
            <a:r>
              <a:rPr sz="1000" b="1" spc="-5" dirty="0">
                <a:latin typeface="Times New Roman"/>
                <a:cs typeface="Times New Roman"/>
              </a:rPr>
              <a:t>when it runs in kernel </a:t>
            </a:r>
            <a:r>
              <a:rPr sz="1000" b="1" dirty="0">
                <a:latin typeface="Times New Roman"/>
                <a:cs typeface="Times New Roman"/>
              </a:rPr>
              <a:t>mode </a:t>
            </a:r>
            <a:r>
              <a:rPr sz="1000" b="1" spc="-5" dirty="0">
                <a:latin typeface="Times New Roman"/>
                <a:cs typeface="Times New Roman"/>
              </a:rPr>
              <a:t>(i.e. within a system call).</a:t>
            </a:r>
            <a:r>
              <a:rPr sz="1000" b="1" spc="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The activation and deactivation</a:t>
            </a:r>
            <a:endParaRPr sz="1000">
              <a:latin typeface="Times New Roman"/>
              <a:cs typeface="Times New Roman"/>
            </a:endParaRPr>
          </a:p>
          <a:p>
            <a:pPr marL="238125" marR="41910">
              <a:lnSpc>
                <a:spcPts val="1190"/>
              </a:lnSpc>
              <a:spcBef>
                <a:spcPts val="40"/>
              </a:spcBef>
            </a:pPr>
            <a:r>
              <a:rPr sz="1000" b="1" spc="-5" dirty="0">
                <a:latin typeface="Times New Roman"/>
                <a:cs typeface="Times New Roman"/>
              </a:rPr>
              <a:t>control </a:t>
            </a:r>
            <a:r>
              <a:rPr sz="1000" b="1" dirty="0">
                <a:latin typeface="Times New Roman"/>
                <a:cs typeface="Times New Roman"/>
              </a:rPr>
              <a:t>of </a:t>
            </a:r>
            <a:r>
              <a:rPr sz="1000" b="1" spc="-5" dirty="0">
                <a:latin typeface="Times New Roman"/>
                <a:cs typeface="Times New Roman"/>
              </a:rPr>
              <a:t>interruptions is only done when the CPU is </a:t>
            </a:r>
            <a:r>
              <a:rPr sz="1000" b="1" dirty="0">
                <a:latin typeface="Times New Roman"/>
                <a:cs typeface="Times New Roman"/>
              </a:rPr>
              <a:t>in </a:t>
            </a:r>
            <a:r>
              <a:rPr sz="1000" b="1" spc="-5" dirty="0">
                <a:latin typeface="Times New Roman"/>
                <a:cs typeface="Times New Roman"/>
              </a:rPr>
              <a:t>kernel mode. Therefore, the CPU is quite limited when  it runs in user mode, and thus protects critical resources while running user</a:t>
            </a:r>
            <a:r>
              <a:rPr sz="1000" b="1" spc="10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code.</a:t>
            </a:r>
            <a:endParaRPr sz="1000">
              <a:latin typeface="Times New Roman"/>
              <a:cs typeface="Times New Roman"/>
            </a:endParaRPr>
          </a:p>
          <a:p>
            <a:pPr marL="240029" indent="-227965">
              <a:lnSpc>
                <a:spcPct val="100000"/>
              </a:lnSpc>
              <a:spcBef>
                <a:spcPts val="675"/>
              </a:spcBef>
              <a:buAutoNum type="arabicPeriod" startAt="4"/>
              <a:tabLst>
                <a:tab pos="240665" algn="l"/>
              </a:tabLst>
            </a:pPr>
            <a:r>
              <a:rPr sz="1200" spc="-5" dirty="0">
                <a:latin typeface="Times New Roman"/>
                <a:cs typeface="Times New Roman"/>
              </a:rPr>
              <a:t>Which instructions </a:t>
            </a:r>
            <a:r>
              <a:rPr sz="1200" dirty="0">
                <a:latin typeface="Times New Roman"/>
                <a:cs typeface="Times New Roman"/>
              </a:rPr>
              <a:t>should </a:t>
            </a:r>
            <a:r>
              <a:rPr sz="1200" spc="-5" dirty="0">
                <a:latin typeface="Times New Roman"/>
                <a:cs typeface="Times New Roman"/>
              </a:rPr>
              <a:t>require kernel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privileges?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1282" y="5977509"/>
            <a:ext cx="149860" cy="1511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a.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35"/>
              </a:lnSpc>
              <a:spcBef>
                <a:spcPts val="60"/>
              </a:spcBef>
            </a:pPr>
            <a:r>
              <a:rPr sz="1200" b="1" spc="-5" dirty="0">
                <a:latin typeface="Times New Roman"/>
                <a:cs typeface="Times New Roman"/>
              </a:rPr>
              <a:t>b.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35"/>
              </a:lnSpc>
            </a:pPr>
            <a:r>
              <a:rPr sz="1200" b="1" spc="-5" dirty="0">
                <a:latin typeface="Times New Roman"/>
                <a:cs typeface="Times New Roman"/>
              </a:rPr>
              <a:t>c.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35"/>
              </a:lnSpc>
              <a:spcBef>
                <a:spcPts val="45"/>
              </a:spcBef>
            </a:pPr>
            <a:r>
              <a:rPr sz="1200" b="1" spc="-5" dirty="0">
                <a:latin typeface="Times New Roman"/>
                <a:cs typeface="Times New Roman"/>
              </a:rPr>
              <a:t>d.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35"/>
              </a:lnSpc>
            </a:pPr>
            <a:r>
              <a:rPr sz="1200" b="1" spc="-5" dirty="0">
                <a:latin typeface="Times New Roman"/>
                <a:cs typeface="Times New Roman"/>
              </a:rPr>
              <a:t>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200" b="1" spc="-5" dirty="0">
                <a:latin typeface="Times New Roman"/>
                <a:cs typeface="Times New Roman"/>
              </a:rPr>
              <a:t>f.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00" b="1" dirty="0">
                <a:latin typeface="Times New Roman"/>
                <a:cs typeface="Times New Roman"/>
              </a:rPr>
              <a:t>g.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Times New Roman"/>
                <a:cs typeface="Times New Roman"/>
              </a:rPr>
              <a:t>h.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5622" y="5977509"/>
            <a:ext cx="3180080" cy="15119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1937385">
              <a:lnSpc>
                <a:spcPct val="101699"/>
              </a:lnSpc>
              <a:spcBef>
                <a:spcPts val="75"/>
              </a:spcBef>
            </a:pPr>
            <a:r>
              <a:rPr sz="1200" b="1" dirty="0">
                <a:latin typeface="Times New Roman"/>
                <a:cs typeface="Times New Roman"/>
              </a:rPr>
              <a:t>Timer </a:t>
            </a:r>
            <a:r>
              <a:rPr sz="1200" b="1" spc="-5" dirty="0">
                <a:latin typeface="Times New Roman"/>
                <a:cs typeface="Times New Roman"/>
              </a:rPr>
              <a:t>update.  </a:t>
            </a:r>
            <a:r>
              <a:rPr sz="1200" spc="-5" dirty="0">
                <a:latin typeface="Times New Roman"/>
                <a:cs typeface="Times New Roman"/>
              </a:rPr>
              <a:t>Read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clock.  </a:t>
            </a:r>
            <a:r>
              <a:rPr sz="1200" b="1" spc="-5" dirty="0">
                <a:latin typeface="Times New Roman"/>
                <a:cs typeface="Times New Roman"/>
              </a:rPr>
              <a:t>Clear the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memory.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35"/>
              </a:lnSpc>
              <a:spcBef>
                <a:spcPts val="45"/>
              </a:spcBef>
            </a:pPr>
            <a:r>
              <a:rPr sz="1200" dirty="0">
                <a:latin typeface="Times New Roman"/>
                <a:cs typeface="Times New Roman"/>
              </a:rPr>
              <a:t>Run a </a:t>
            </a:r>
            <a:r>
              <a:rPr sz="1200" spc="-5" dirty="0">
                <a:latin typeface="Times New Roman"/>
                <a:cs typeface="Times New Roman"/>
              </a:rPr>
              <a:t>software interrupt </a:t>
            </a:r>
            <a:r>
              <a:rPr sz="1200" dirty="0">
                <a:latin typeface="Times New Roman"/>
                <a:cs typeface="Times New Roman"/>
              </a:rPr>
              <a:t>(this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CPU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instruction).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35"/>
              </a:lnSpc>
            </a:pPr>
            <a:r>
              <a:rPr sz="1200" b="1" spc="-5" dirty="0">
                <a:latin typeface="Times New Roman"/>
                <a:cs typeface="Times New Roman"/>
              </a:rPr>
              <a:t>Turn </a:t>
            </a:r>
            <a:r>
              <a:rPr sz="1200" b="1" dirty="0">
                <a:latin typeface="Times New Roman"/>
                <a:cs typeface="Times New Roman"/>
              </a:rPr>
              <a:t>off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interruptions.</a:t>
            </a:r>
            <a:endParaRPr sz="1200">
              <a:latin typeface="Times New Roman"/>
              <a:cs typeface="Times New Roman"/>
            </a:endParaRPr>
          </a:p>
          <a:p>
            <a:pPr marL="12700" marR="429895">
              <a:lnSpc>
                <a:spcPct val="101800"/>
              </a:lnSpc>
              <a:spcBef>
                <a:spcPts val="25"/>
              </a:spcBef>
            </a:pPr>
            <a:r>
              <a:rPr sz="1200" b="1" dirty="0">
                <a:latin typeface="Times New Roman"/>
                <a:cs typeface="Times New Roman"/>
              </a:rPr>
              <a:t>Change </a:t>
            </a:r>
            <a:r>
              <a:rPr sz="1200" b="1" spc="-5" dirty="0">
                <a:latin typeface="Times New Roman"/>
                <a:cs typeface="Times New Roman"/>
              </a:rPr>
              <a:t>entries in </a:t>
            </a:r>
            <a:r>
              <a:rPr sz="1200" b="1" dirty="0">
                <a:latin typeface="Times New Roman"/>
                <a:cs typeface="Times New Roman"/>
              </a:rPr>
              <a:t>a </a:t>
            </a:r>
            <a:r>
              <a:rPr sz="1200" b="1" spc="-5" dirty="0">
                <a:latin typeface="Times New Roman"/>
                <a:cs typeface="Times New Roman"/>
              </a:rPr>
              <a:t>device state table.  </a:t>
            </a:r>
            <a:r>
              <a:rPr sz="1200" spc="-5" dirty="0">
                <a:latin typeface="Times New Roman"/>
                <a:cs typeface="Times New Roman"/>
              </a:rPr>
              <a:t>Switch between </a:t>
            </a:r>
            <a:r>
              <a:rPr sz="1200" dirty="0">
                <a:latin typeface="Times New Roman"/>
                <a:cs typeface="Times New Roman"/>
              </a:rPr>
              <a:t>user </a:t>
            </a:r>
            <a:r>
              <a:rPr sz="1200" spc="-5" dirty="0">
                <a:latin typeface="Times New Roman"/>
                <a:cs typeface="Times New Roman"/>
              </a:rPr>
              <a:t>mode and kernel </a:t>
            </a:r>
            <a:r>
              <a:rPr sz="1200" dirty="0">
                <a:latin typeface="Times New Roman"/>
                <a:cs typeface="Times New Roman"/>
              </a:rPr>
              <a:t>mode.  </a:t>
            </a:r>
            <a:r>
              <a:rPr sz="1200" b="1" spc="-5" dirty="0">
                <a:latin typeface="Times New Roman"/>
                <a:cs typeface="Times New Roman"/>
              </a:rPr>
              <a:t>Access an I/O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device.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6627" y="7530845"/>
            <a:ext cx="6265545" cy="144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marR="100965" indent="-22796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5. </a:t>
            </a:r>
            <a:r>
              <a:rPr sz="1200" spc="-5" dirty="0">
                <a:latin typeface="Times New Roman"/>
                <a:cs typeface="Times New Roman"/>
              </a:rPr>
              <a:t>A timer can </a:t>
            </a:r>
            <a:r>
              <a:rPr sz="1200" dirty="0">
                <a:latin typeface="Times New Roman"/>
                <a:cs typeface="Times New Roman"/>
              </a:rPr>
              <a:t>be used to </a:t>
            </a:r>
            <a:r>
              <a:rPr sz="1200" spc="-5" dirty="0">
                <a:latin typeface="Times New Roman"/>
                <a:cs typeface="Times New Roman"/>
              </a:rPr>
              <a:t>determine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current time. </a:t>
            </a:r>
            <a:r>
              <a:rPr sz="1200" dirty="0">
                <a:latin typeface="Times New Roman"/>
                <a:cs typeface="Times New Roman"/>
              </a:rPr>
              <a:t>Give a short description of </a:t>
            </a:r>
            <a:r>
              <a:rPr sz="1200" spc="-5" dirty="0">
                <a:latin typeface="Times New Roman"/>
                <a:cs typeface="Times New Roman"/>
              </a:rPr>
              <a:t>how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accomplish 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task.</a:t>
            </a:r>
            <a:endParaRPr sz="1200">
              <a:latin typeface="Times New Roman"/>
              <a:cs typeface="Times New Roman"/>
            </a:endParaRPr>
          </a:p>
          <a:p>
            <a:pPr marL="238125" marR="5080" indent="-6350">
              <a:lnSpc>
                <a:spcPts val="1190"/>
              </a:lnSpc>
              <a:spcBef>
                <a:spcPts val="55"/>
              </a:spcBef>
            </a:pPr>
            <a:r>
              <a:rPr sz="1000" b="1" spc="-5" dirty="0">
                <a:latin typeface="Times New Roman"/>
                <a:cs typeface="Times New Roman"/>
              </a:rPr>
              <a:t>A </a:t>
            </a:r>
            <a:r>
              <a:rPr sz="1000" b="1" dirty="0">
                <a:latin typeface="Times New Roman"/>
                <a:cs typeface="Times New Roman"/>
              </a:rPr>
              <a:t>program </a:t>
            </a:r>
            <a:r>
              <a:rPr sz="1000" b="1" spc="-5" dirty="0">
                <a:latin typeface="Times New Roman"/>
                <a:cs typeface="Times New Roman"/>
              </a:rPr>
              <a:t>can use the following approach to determine current time with </a:t>
            </a:r>
            <a:r>
              <a:rPr sz="1000" b="1" dirty="0">
                <a:latin typeface="Times New Roman"/>
                <a:cs typeface="Times New Roman"/>
              </a:rPr>
              <a:t>timer </a:t>
            </a:r>
            <a:r>
              <a:rPr sz="1000" b="1" spc="-5" dirty="0">
                <a:latin typeface="Times New Roman"/>
                <a:cs typeface="Times New Roman"/>
              </a:rPr>
              <a:t>interruptions. The </a:t>
            </a:r>
            <a:r>
              <a:rPr sz="1000" b="1" dirty="0">
                <a:latin typeface="Times New Roman"/>
                <a:cs typeface="Times New Roman"/>
              </a:rPr>
              <a:t>program  </a:t>
            </a:r>
            <a:r>
              <a:rPr sz="1000" b="1" spc="-5" dirty="0">
                <a:latin typeface="Times New Roman"/>
                <a:cs typeface="Times New Roman"/>
              </a:rPr>
              <a:t>sets up the timer to generate </a:t>
            </a:r>
            <a:r>
              <a:rPr sz="1000" b="1" dirty="0">
                <a:latin typeface="Times New Roman"/>
                <a:cs typeface="Times New Roman"/>
              </a:rPr>
              <a:t>an </a:t>
            </a:r>
            <a:r>
              <a:rPr sz="1000" b="1" spc="-5" dirty="0">
                <a:latin typeface="Times New Roman"/>
                <a:cs typeface="Times New Roman"/>
              </a:rPr>
              <a:t>interruption after a specific time and then be suspended (fall asleep). When  activated by the interrupt, it can update a </a:t>
            </a:r>
            <a:r>
              <a:rPr sz="1000" b="1" dirty="0">
                <a:latin typeface="Times New Roman"/>
                <a:cs typeface="Times New Roman"/>
              </a:rPr>
              <a:t>variable </a:t>
            </a:r>
            <a:r>
              <a:rPr sz="1000" b="1" spc="-5" dirty="0">
                <a:latin typeface="Times New Roman"/>
                <a:cs typeface="Times New Roman"/>
              </a:rPr>
              <a:t>whose </a:t>
            </a:r>
            <a:r>
              <a:rPr sz="1000" b="1" dirty="0">
                <a:latin typeface="Times New Roman"/>
                <a:cs typeface="Times New Roman"/>
              </a:rPr>
              <a:t>value </a:t>
            </a:r>
            <a:r>
              <a:rPr sz="1000" b="1" spc="-5" dirty="0">
                <a:latin typeface="Times New Roman"/>
                <a:cs typeface="Times New Roman"/>
              </a:rPr>
              <a:t>reflects the number </a:t>
            </a:r>
            <a:r>
              <a:rPr sz="1000" b="1" dirty="0">
                <a:latin typeface="Times New Roman"/>
                <a:cs typeface="Times New Roman"/>
              </a:rPr>
              <a:t>of </a:t>
            </a:r>
            <a:r>
              <a:rPr sz="1000" b="1" spc="-5" dirty="0">
                <a:latin typeface="Times New Roman"/>
                <a:cs typeface="Times New Roman"/>
              </a:rPr>
              <a:t>interruptions received to  date. These steps are repeated continuously, i.e., set up </a:t>
            </a:r>
            <a:r>
              <a:rPr sz="1000" b="1" dirty="0">
                <a:latin typeface="Times New Roman"/>
                <a:cs typeface="Times New Roman"/>
              </a:rPr>
              <a:t>the </a:t>
            </a:r>
            <a:r>
              <a:rPr sz="1000" b="1" spc="-5" dirty="0">
                <a:latin typeface="Times New Roman"/>
                <a:cs typeface="Times New Roman"/>
              </a:rPr>
              <a:t>interruption and update the </a:t>
            </a:r>
            <a:r>
              <a:rPr sz="1000" b="1" dirty="0">
                <a:latin typeface="Times New Roman"/>
                <a:cs typeface="Times New Roman"/>
              </a:rPr>
              <a:t>variable </a:t>
            </a:r>
            <a:r>
              <a:rPr sz="1000" b="1" spc="-5" dirty="0">
                <a:latin typeface="Times New Roman"/>
                <a:cs typeface="Times New Roman"/>
              </a:rPr>
              <a:t>when the  interruption is produced. The </a:t>
            </a:r>
            <a:r>
              <a:rPr sz="1000" b="1" dirty="0">
                <a:latin typeface="Times New Roman"/>
                <a:cs typeface="Times New Roman"/>
              </a:rPr>
              <a:t>variable </a:t>
            </a:r>
            <a:r>
              <a:rPr sz="1000" b="1" spc="-5" dirty="0">
                <a:latin typeface="Times New Roman"/>
                <a:cs typeface="Times New Roman"/>
              </a:rPr>
              <a:t>can thus track time count, especially if it is initialized to a significant  </a:t>
            </a:r>
            <a:r>
              <a:rPr sz="1000" b="1" dirty="0">
                <a:latin typeface="Times New Roman"/>
                <a:cs typeface="Times New Roman"/>
              </a:rPr>
              <a:t>value. </a:t>
            </a:r>
            <a:r>
              <a:rPr sz="1000" b="1" spc="-5" dirty="0">
                <a:latin typeface="Times New Roman"/>
                <a:cs typeface="Times New Roman"/>
              </a:rPr>
              <a:t>UNIX OSs uses such </a:t>
            </a:r>
            <a:r>
              <a:rPr sz="1000" b="1" dirty="0">
                <a:latin typeface="Times New Roman"/>
                <a:cs typeface="Times New Roman"/>
              </a:rPr>
              <a:t>an </a:t>
            </a:r>
            <a:r>
              <a:rPr sz="1000" b="1" spc="-5" dirty="0">
                <a:latin typeface="Times New Roman"/>
                <a:cs typeface="Times New Roman"/>
              </a:rPr>
              <a:t>approach by counting the number </a:t>
            </a:r>
            <a:r>
              <a:rPr sz="1000" b="1" dirty="0">
                <a:latin typeface="Times New Roman"/>
                <a:cs typeface="Times New Roman"/>
              </a:rPr>
              <a:t>of </a:t>
            </a:r>
            <a:r>
              <a:rPr sz="1000" b="1" spc="-5" dirty="0">
                <a:latin typeface="Times New Roman"/>
                <a:cs typeface="Times New Roman"/>
              </a:rPr>
              <a:t>seconds since </a:t>
            </a:r>
            <a:r>
              <a:rPr sz="1000" b="1" dirty="0">
                <a:latin typeface="Times New Roman"/>
                <a:cs typeface="Times New Roman"/>
              </a:rPr>
              <a:t>Jan 1, </a:t>
            </a:r>
            <a:r>
              <a:rPr sz="1000" b="1" spc="5" dirty="0">
                <a:latin typeface="Times New Roman"/>
                <a:cs typeface="Times New Roman"/>
              </a:rPr>
              <a:t>1970, </a:t>
            </a:r>
            <a:r>
              <a:rPr sz="1000" b="1" spc="-5" dirty="0">
                <a:latin typeface="Times New Roman"/>
                <a:cs typeface="Times New Roman"/>
              </a:rPr>
              <a:t>with a </a:t>
            </a:r>
            <a:r>
              <a:rPr sz="1000" b="1" dirty="0">
                <a:latin typeface="Times New Roman"/>
                <a:cs typeface="Times New Roman"/>
              </a:rPr>
              <a:t>32-bit  </a:t>
            </a:r>
            <a:r>
              <a:rPr sz="1000" b="1" spc="-5" dirty="0">
                <a:latin typeface="Times New Roman"/>
                <a:cs typeface="Times New Roman"/>
              </a:rPr>
              <a:t>counter (overflow will take place </a:t>
            </a:r>
            <a:r>
              <a:rPr sz="1000" b="1" dirty="0">
                <a:latin typeface="Times New Roman"/>
                <a:cs typeface="Times New Roman"/>
              </a:rPr>
              <a:t>on Jan </a:t>
            </a:r>
            <a:r>
              <a:rPr sz="1000" b="1" spc="-5" dirty="0">
                <a:latin typeface="Times New Roman"/>
                <a:cs typeface="Times New Roman"/>
              </a:rPr>
              <a:t>19,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2038).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7483" y="700531"/>
            <a:ext cx="6191885" cy="1025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920" indent="-227965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249554" algn="l"/>
              </a:tabLst>
            </a:pPr>
            <a:r>
              <a:rPr sz="1200" spc="-5" dirty="0">
                <a:latin typeface="Times New Roman"/>
                <a:cs typeface="Times New Roman"/>
              </a:rPr>
              <a:t>What is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purpose </a:t>
            </a:r>
            <a:r>
              <a:rPr sz="1200" dirty="0">
                <a:latin typeface="Times New Roman"/>
                <a:cs typeface="Times New Roman"/>
              </a:rPr>
              <a:t>of system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calls?</a:t>
            </a:r>
            <a:endParaRPr sz="1200">
              <a:latin typeface="Times New Roman"/>
              <a:cs typeface="Times New Roman"/>
            </a:endParaRPr>
          </a:p>
          <a:p>
            <a:pPr marL="12700" indent="222250">
              <a:lnSpc>
                <a:spcPct val="100000"/>
              </a:lnSpc>
              <a:spcBef>
                <a:spcPts val="20"/>
              </a:spcBef>
            </a:pPr>
            <a:r>
              <a:rPr sz="1000" b="1" spc="-5" dirty="0">
                <a:latin typeface="Times New Roman"/>
                <a:cs typeface="Times New Roman"/>
              </a:rPr>
              <a:t>System</a:t>
            </a:r>
            <a:r>
              <a:rPr sz="1000" b="1" spc="3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calls</a:t>
            </a:r>
            <a:r>
              <a:rPr sz="1000" b="1" spc="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allow</a:t>
            </a:r>
            <a:r>
              <a:rPr sz="1000" b="1" spc="2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user</a:t>
            </a:r>
            <a:r>
              <a:rPr sz="1000" b="1" spc="3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processes</a:t>
            </a:r>
            <a:r>
              <a:rPr sz="1000" b="1" spc="2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to</a:t>
            </a:r>
            <a:r>
              <a:rPr sz="1000" b="1" spc="2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make</a:t>
            </a:r>
            <a:r>
              <a:rPr sz="1000" b="1" spc="2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requests</a:t>
            </a:r>
            <a:r>
              <a:rPr sz="1000" b="1" spc="2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for</a:t>
            </a:r>
            <a:r>
              <a:rPr sz="1000" b="1" spc="2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services</a:t>
            </a:r>
            <a:r>
              <a:rPr sz="1000" b="1" spc="2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to</a:t>
            </a:r>
            <a:r>
              <a:rPr sz="1000" b="1" spc="2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the</a:t>
            </a:r>
            <a:r>
              <a:rPr sz="1000" b="1" spc="2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operating</a:t>
            </a:r>
            <a:r>
              <a:rPr sz="1000" b="1" spc="3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system.</a:t>
            </a:r>
            <a:r>
              <a:rPr sz="1000" b="1" spc="2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Note</a:t>
            </a:r>
            <a:r>
              <a:rPr sz="1000" b="1" spc="2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that</a:t>
            </a:r>
            <a:r>
              <a:rPr sz="1000" b="1" spc="2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system</a:t>
            </a:r>
            <a:r>
              <a:rPr sz="1000" b="1" spc="3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calls</a:t>
            </a: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ct val="103000"/>
              </a:lnSpc>
              <a:spcBef>
                <a:spcPts val="15"/>
              </a:spcBef>
            </a:pPr>
            <a:r>
              <a:rPr sz="1000" b="1" spc="-5" dirty="0">
                <a:latin typeface="Times New Roman"/>
                <a:cs typeface="Times New Roman"/>
              </a:rPr>
              <a:t>are </a:t>
            </a:r>
            <a:r>
              <a:rPr sz="1000" b="1" dirty="0">
                <a:latin typeface="Times New Roman"/>
                <a:cs typeface="Times New Roman"/>
              </a:rPr>
              <a:t>made </a:t>
            </a:r>
            <a:r>
              <a:rPr sz="1000" b="1" spc="-5" dirty="0">
                <a:latin typeface="Times New Roman"/>
                <a:cs typeface="Times New Roman"/>
              </a:rPr>
              <a:t>with software interruptions. Be aware that the OS </a:t>
            </a:r>
            <a:r>
              <a:rPr sz="1000" b="1" dirty="0">
                <a:latin typeface="Times New Roman"/>
                <a:cs typeface="Times New Roman"/>
              </a:rPr>
              <a:t>works on </a:t>
            </a:r>
            <a:r>
              <a:rPr sz="1000" b="1" spc="-5" dirty="0">
                <a:latin typeface="Times New Roman"/>
                <a:cs typeface="Times New Roman"/>
              </a:rPr>
              <a:t>interruptions and that it </a:t>
            </a:r>
            <a:r>
              <a:rPr sz="1000" b="1" dirty="0">
                <a:latin typeface="Times New Roman"/>
                <a:cs typeface="Times New Roman"/>
              </a:rPr>
              <a:t>may </a:t>
            </a:r>
            <a:r>
              <a:rPr sz="1000" b="1" spc="-5" dirty="0">
                <a:latin typeface="Times New Roman"/>
                <a:cs typeface="Times New Roman"/>
              </a:rPr>
              <a:t>receive </a:t>
            </a:r>
            <a:r>
              <a:rPr sz="1000" b="1" dirty="0">
                <a:latin typeface="Times New Roman"/>
                <a:cs typeface="Times New Roman"/>
              </a:rPr>
              <a:t>an  </a:t>
            </a:r>
            <a:r>
              <a:rPr sz="1000" b="1" spc="-5" dirty="0">
                <a:latin typeface="Times New Roman"/>
                <a:cs typeface="Times New Roman"/>
              </a:rPr>
              <a:t>interruption </a:t>
            </a:r>
            <a:r>
              <a:rPr sz="1000" b="1" dirty="0">
                <a:latin typeface="Times New Roman"/>
                <a:cs typeface="Times New Roman"/>
              </a:rPr>
              <a:t>of </a:t>
            </a:r>
            <a:r>
              <a:rPr sz="1000" b="1" spc="-5" dirty="0">
                <a:latin typeface="Times New Roman"/>
                <a:cs typeface="Times New Roman"/>
              </a:rPr>
              <a:t>hardware AND software (i.e. user programs) </a:t>
            </a:r>
            <a:r>
              <a:rPr sz="1000" b="1" dirty="0">
                <a:latin typeface="Times New Roman"/>
                <a:cs typeface="Times New Roman"/>
              </a:rPr>
              <a:t>as </a:t>
            </a:r>
            <a:r>
              <a:rPr sz="1000" b="1" spc="-5" dirty="0">
                <a:latin typeface="Times New Roman"/>
                <a:cs typeface="Times New Roman"/>
              </a:rPr>
              <a:t>a request to complete any</a:t>
            </a:r>
            <a:r>
              <a:rPr sz="1000" b="1" spc="9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action.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206375" indent="-185420">
              <a:lnSpc>
                <a:spcPct val="100000"/>
              </a:lnSpc>
              <a:buAutoNum type="arabicPeriod" startAt="7"/>
              <a:tabLst>
                <a:tab pos="207010" algn="l"/>
              </a:tabLst>
            </a:pPr>
            <a:r>
              <a:rPr sz="1200" spc="-5" dirty="0">
                <a:latin typeface="Times New Roman"/>
                <a:cs typeface="Times New Roman"/>
              </a:rPr>
              <a:t>What are </a:t>
            </a:r>
            <a:r>
              <a:rPr sz="1200" dirty="0">
                <a:latin typeface="Times New Roman"/>
                <a:cs typeface="Times New Roman"/>
              </a:rPr>
              <a:t>the five main </a:t>
            </a:r>
            <a:r>
              <a:rPr sz="1200" spc="-5" dirty="0">
                <a:latin typeface="Times New Roman"/>
                <a:cs typeface="Times New Roman"/>
              </a:rPr>
              <a:t>activities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operating system when </a:t>
            </a:r>
            <a:r>
              <a:rPr sz="1200" dirty="0">
                <a:latin typeface="Times New Roman"/>
                <a:cs typeface="Times New Roman"/>
              </a:rPr>
              <a:t>managing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processes?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1282" y="1709673"/>
            <a:ext cx="149860" cy="91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a.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200" b="1" spc="-5" dirty="0">
                <a:latin typeface="Times New Roman"/>
                <a:cs typeface="Times New Roman"/>
              </a:rPr>
              <a:t>b.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b="1" spc="-5" dirty="0">
                <a:latin typeface="Times New Roman"/>
                <a:cs typeface="Times New Roman"/>
              </a:rPr>
              <a:t>c.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b="1" spc="-5" dirty="0">
                <a:latin typeface="Times New Roman"/>
                <a:cs typeface="Times New Roman"/>
              </a:rPr>
              <a:t>d.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b="1" spc="-5" dirty="0">
                <a:latin typeface="Times New Roman"/>
                <a:cs typeface="Times New Roman"/>
              </a:rPr>
              <a:t>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5622" y="1710588"/>
            <a:ext cx="3717925" cy="911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94030">
              <a:lnSpc>
                <a:spcPct val="115999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The creation and termination </a:t>
            </a:r>
            <a:r>
              <a:rPr sz="1000" b="1" dirty="0">
                <a:latin typeface="Times New Roman"/>
                <a:cs typeface="Times New Roman"/>
              </a:rPr>
              <a:t>of </a:t>
            </a:r>
            <a:r>
              <a:rPr sz="1000" b="1" spc="-5" dirty="0">
                <a:latin typeface="Times New Roman"/>
                <a:cs typeface="Times New Roman"/>
              </a:rPr>
              <a:t>user and system processes.  Suspension </a:t>
            </a:r>
            <a:r>
              <a:rPr sz="1000" b="1" dirty="0">
                <a:latin typeface="Times New Roman"/>
                <a:cs typeface="Times New Roman"/>
              </a:rPr>
              <a:t>and </a:t>
            </a:r>
            <a:r>
              <a:rPr sz="1000" b="1" spc="-5" dirty="0">
                <a:latin typeface="Times New Roman"/>
                <a:cs typeface="Times New Roman"/>
              </a:rPr>
              <a:t>resumption </a:t>
            </a:r>
            <a:r>
              <a:rPr sz="1000" b="1" dirty="0">
                <a:latin typeface="Times New Roman"/>
                <a:cs typeface="Times New Roman"/>
              </a:rPr>
              <a:t>of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processes.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000" b="1" spc="-5" dirty="0">
                <a:latin typeface="Times New Roman"/>
                <a:cs typeface="Times New Roman"/>
              </a:rPr>
              <a:t>The provision </a:t>
            </a:r>
            <a:r>
              <a:rPr sz="1000" b="1" dirty="0">
                <a:latin typeface="Times New Roman"/>
                <a:cs typeface="Times New Roman"/>
              </a:rPr>
              <a:t>of </a:t>
            </a:r>
            <a:r>
              <a:rPr sz="1000" b="1" spc="-5" dirty="0">
                <a:latin typeface="Times New Roman"/>
                <a:cs typeface="Times New Roman"/>
              </a:rPr>
              <a:t>mechanisms </a:t>
            </a:r>
            <a:r>
              <a:rPr sz="1000" b="1" dirty="0">
                <a:latin typeface="Times New Roman"/>
                <a:cs typeface="Times New Roman"/>
              </a:rPr>
              <a:t>for </a:t>
            </a:r>
            <a:r>
              <a:rPr sz="1000" b="1" spc="-5" dirty="0">
                <a:latin typeface="Times New Roman"/>
                <a:cs typeface="Times New Roman"/>
              </a:rPr>
              <a:t>process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synchronization.</a:t>
            </a: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ct val="114999"/>
              </a:lnSpc>
              <a:spcBef>
                <a:spcPts val="20"/>
              </a:spcBef>
            </a:pPr>
            <a:r>
              <a:rPr sz="1000" b="1" spc="-5" dirty="0">
                <a:latin typeface="Times New Roman"/>
                <a:cs typeface="Times New Roman"/>
              </a:rPr>
              <a:t>The provision </a:t>
            </a:r>
            <a:r>
              <a:rPr sz="1000" b="1" dirty="0">
                <a:latin typeface="Times New Roman"/>
                <a:cs typeface="Times New Roman"/>
              </a:rPr>
              <a:t>of </a:t>
            </a:r>
            <a:r>
              <a:rPr sz="1000" b="1" spc="-5" dirty="0">
                <a:latin typeface="Times New Roman"/>
                <a:cs typeface="Times New Roman"/>
              </a:rPr>
              <a:t>mechanisms </a:t>
            </a:r>
            <a:r>
              <a:rPr sz="1000" b="1" dirty="0">
                <a:latin typeface="Times New Roman"/>
                <a:cs typeface="Times New Roman"/>
              </a:rPr>
              <a:t>for </a:t>
            </a:r>
            <a:r>
              <a:rPr sz="1000" b="1" spc="-5" dirty="0">
                <a:latin typeface="Times New Roman"/>
                <a:cs typeface="Times New Roman"/>
              </a:rPr>
              <a:t>communication between processes.  The provision </a:t>
            </a:r>
            <a:r>
              <a:rPr sz="1000" b="1" dirty="0">
                <a:latin typeface="Times New Roman"/>
                <a:cs typeface="Times New Roman"/>
              </a:rPr>
              <a:t>of </a:t>
            </a:r>
            <a:r>
              <a:rPr sz="1000" b="1" spc="-5" dirty="0">
                <a:latin typeface="Times New Roman"/>
                <a:cs typeface="Times New Roman"/>
              </a:rPr>
              <a:t>mechanisms to deal with</a:t>
            </a:r>
            <a:r>
              <a:rPr sz="1000" b="1" spc="4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deadlocks.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7483" y="2569815"/>
            <a:ext cx="5836285" cy="126428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06375" indent="-185420">
              <a:lnSpc>
                <a:spcPct val="100000"/>
              </a:lnSpc>
              <a:spcBef>
                <a:spcPts val="705"/>
              </a:spcBef>
              <a:buAutoNum type="arabicPeriod" startAt="8"/>
              <a:tabLst>
                <a:tab pos="207010" algn="l"/>
              </a:tabLst>
            </a:pPr>
            <a:r>
              <a:rPr sz="1200" spc="-5" dirty="0">
                <a:latin typeface="Times New Roman"/>
                <a:cs typeface="Times New Roman"/>
              </a:rPr>
              <a:t>What are </a:t>
            </a:r>
            <a:r>
              <a:rPr sz="1200" dirty="0">
                <a:latin typeface="Times New Roman"/>
                <a:cs typeface="Times New Roman"/>
              </a:rPr>
              <a:t>the three main </a:t>
            </a:r>
            <a:r>
              <a:rPr sz="1200" spc="-5" dirty="0">
                <a:latin typeface="Times New Roman"/>
                <a:cs typeface="Times New Roman"/>
              </a:rPr>
              <a:t>activities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operating system when </a:t>
            </a:r>
            <a:r>
              <a:rPr sz="1200" dirty="0">
                <a:latin typeface="Times New Roman"/>
                <a:cs typeface="Times New Roman"/>
              </a:rPr>
              <a:t>managing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memory?</a:t>
            </a:r>
            <a:endParaRPr sz="1200">
              <a:latin typeface="Times New Roman"/>
              <a:cs typeface="Times New Roman"/>
            </a:endParaRPr>
          </a:p>
          <a:p>
            <a:pPr marL="707390" lvl="1" indent="-229235">
              <a:lnSpc>
                <a:spcPct val="100000"/>
              </a:lnSpc>
              <a:spcBef>
                <a:spcPts val="500"/>
              </a:spcBef>
              <a:buAutoNum type="alphaLcPeriod"/>
              <a:tabLst>
                <a:tab pos="707390" algn="l"/>
                <a:tab pos="708025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Consider which </a:t>
            </a:r>
            <a:r>
              <a:rPr sz="1000" b="1" dirty="0">
                <a:latin typeface="Times New Roman"/>
                <a:cs typeface="Times New Roman"/>
              </a:rPr>
              <a:t>parts of </a:t>
            </a:r>
            <a:r>
              <a:rPr sz="1000" b="1" spc="-5" dirty="0">
                <a:latin typeface="Times New Roman"/>
                <a:cs typeface="Times New Roman"/>
              </a:rPr>
              <a:t>the memory are used and by </a:t>
            </a:r>
            <a:r>
              <a:rPr sz="1000" b="1" dirty="0">
                <a:latin typeface="Times New Roman"/>
                <a:cs typeface="Times New Roman"/>
              </a:rPr>
              <a:t>what</a:t>
            </a:r>
            <a:r>
              <a:rPr sz="1000" b="1" spc="3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processes.</a:t>
            </a:r>
            <a:endParaRPr sz="1000">
              <a:latin typeface="Times New Roman"/>
              <a:cs typeface="Times New Roman"/>
            </a:endParaRPr>
          </a:p>
          <a:p>
            <a:pPr marL="707390" lvl="1" indent="-229235">
              <a:lnSpc>
                <a:spcPct val="100000"/>
              </a:lnSpc>
              <a:spcBef>
                <a:spcPts val="15"/>
              </a:spcBef>
              <a:buAutoNum type="alphaLcPeriod"/>
              <a:tabLst>
                <a:tab pos="708025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Decide which processes are loaded into memory when </a:t>
            </a:r>
            <a:r>
              <a:rPr sz="1000" b="1" dirty="0">
                <a:latin typeface="Times New Roman"/>
                <a:cs typeface="Times New Roman"/>
              </a:rPr>
              <a:t>memory </a:t>
            </a:r>
            <a:r>
              <a:rPr sz="1000" b="1" spc="-5" dirty="0">
                <a:latin typeface="Times New Roman"/>
                <a:cs typeface="Times New Roman"/>
              </a:rPr>
              <a:t>space becomes</a:t>
            </a:r>
            <a:r>
              <a:rPr sz="1000" b="1" spc="9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available.</a:t>
            </a:r>
            <a:endParaRPr sz="1000">
              <a:latin typeface="Times New Roman"/>
              <a:cs typeface="Times New Roman"/>
            </a:endParaRPr>
          </a:p>
          <a:p>
            <a:pPr marL="707390" lvl="1" indent="-229235">
              <a:lnSpc>
                <a:spcPct val="100000"/>
              </a:lnSpc>
              <a:spcBef>
                <a:spcPts val="15"/>
              </a:spcBef>
              <a:buAutoNum type="alphaLcPeriod"/>
              <a:tabLst>
                <a:tab pos="707390" algn="l"/>
                <a:tab pos="708025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The allocation and release </a:t>
            </a:r>
            <a:r>
              <a:rPr sz="1000" b="1" dirty="0">
                <a:latin typeface="Times New Roman"/>
                <a:cs typeface="Times New Roman"/>
              </a:rPr>
              <a:t>of </a:t>
            </a:r>
            <a:r>
              <a:rPr sz="1000" b="1" spc="-5" dirty="0">
                <a:latin typeface="Times New Roman"/>
                <a:cs typeface="Times New Roman"/>
              </a:rPr>
              <a:t>memory space </a:t>
            </a:r>
            <a:r>
              <a:rPr sz="1000" b="1" dirty="0">
                <a:latin typeface="Times New Roman"/>
                <a:cs typeface="Times New Roman"/>
              </a:rPr>
              <a:t>as</a:t>
            </a:r>
            <a:r>
              <a:rPr sz="1000" b="1" spc="2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needed.</a:t>
            </a:r>
            <a:endParaRPr sz="1000">
              <a:latin typeface="Times New Roman"/>
              <a:cs typeface="Times New Roman"/>
            </a:endParaRPr>
          </a:p>
          <a:p>
            <a:pPr marL="165100" marR="5080" indent="-165100">
              <a:lnSpc>
                <a:spcPts val="1430"/>
              </a:lnSpc>
              <a:spcBef>
                <a:spcPts val="765"/>
              </a:spcBef>
              <a:buAutoNum type="arabicPeriod" startAt="8"/>
              <a:tabLst>
                <a:tab pos="165100" algn="l"/>
              </a:tabLst>
            </a:pPr>
            <a:r>
              <a:rPr sz="1200" spc="-5" dirty="0">
                <a:latin typeface="Times New Roman"/>
                <a:cs typeface="Times New Roman"/>
              </a:rPr>
              <a:t>What </a:t>
            </a:r>
            <a:r>
              <a:rPr sz="1200" dirty="0">
                <a:latin typeface="Times New Roman"/>
                <a:cs typeface="Times New Roman"/>
              </a:rPr>
              <a:t>are the three main </a:t>
            </a:r>
            <a:r>
              <a:rPr sz="1200" spc="-5" dirty="0">
                <a:latin typeface="Times New Roman"/>
                <a:cs typeface="Times New Roman"/>
              </a:rPr>
              <a:t>activities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operating system when </a:t>
            </a:r>
            <a:r>
              <a:rPr sz="1200" dirty="0">
                <a:latin typeface="Times New Roman"/>
                <a:cs typeface="Times New Roman"/>
              </a:rPr>
              <a:t>managing </a:t>
            </a:r>
            <a:r>
              <a:rPr sz="1200" spc="-5" dirty="0">
                <a:latin typeface="Times New Roman"/>
                <a:cs typeface="Times New Roman"/>
              </a:rPr>
              <a:t>secondary </a:t>
            </a:r>
            <a:r>
              <a:rPr sz="1200" dirty="0">
                <a:latin typeface="Times New Roman"/>
                <a:cs typeface="Times New Roman"/>
              </a:rPr>
              <a:t>storage  </a:t>
            </a:r>
            <a:r>
              <a:rPr sz="1200" spc="-5" dirty="0">
                <a:latin typeface="Times New Roman"/>
                <a:cs typeface="Times New Roman"/>
              </a:rPr>
              <a:t>memory?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1282" y="3810127"/>
            <a:ext cx="127000" cy="487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Times New Roman"/>
                <a:cs typeface="Times New Roman"/>
              </a:rPr>
              <a:t>a.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b="1" spc="-10" dirty="0">
                <a:latin typeface="Times New Roman"/>
                <a:cs typeface="Times New Roman"/>
              </a:rPr>
              <a:t>b.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b="1" spc="-5" dirty="0">
                <a:latin typeface="Times New Roman"/>
                <a:cs typeface="Times New Roman"/>
              </a:rPr>
              <a:t>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5622" y="3810127"/>
            <a:ext cx="1706245" cy="4870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1499"/>
              </a:lnSpc>
              <a:spcBef>
                <a:spcPts val="75"/>
              </a:spcBef>
            </a:pPr>
            <a:r>
              <a:rPr sz="1000" b="1" spc="-5" dirty="0">
                <a:latin typeface="Times New Roman"/>
                <a:cs typeface="Times New Roman"/>
              </a:rPr>
              <a:t>The </a:t>
            </a:r>
            <a:r>
              <a:rPr sz="1000" b="1" dirty="0">
                <a:latin typeface="Times New Roman"/>
                <a:cs typeface="Times New Roman"/>
              </a:rPr>
              <a:t>management </a:t>
            </a:r>
            <a:r>
              <a:rPr sz="1000" b="1" spc="-10" dirty="0">
                <a:latin typeface="Times New Roman"/>
                <a:cs typeface="Times New Roman"/>
              </a:rPr>
              <a:t>of </a:t>
            </a:r>
            <a:r>
              <a:rPr sz="1000" b="1" spc="-5" dirty="0">
                <a:latin typeface="Times New Roman"/>
                <a:cs typeface="Times New Roman"/>
              </a:rPr>
              <a:t>free</a:t>
            </a:r>
            <a:r>
              <a:rPr sz="1000" b="1" spc="-5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space.  Secondary memory allocation.  The disk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scheduling.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7483" y="4240188"/>
            <a:ext cx="6356985" cy="48882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2575" indent="-261620">
              <a:lnSpc>
                <a:spcPct val="100000"/>
              </a:lnSpc>
              <a:spcBef>
                <a:spcPts val="720"/>
              </a:spcBef>
              <a:buAutoNum type="arabicPeriod" startAt="10"/>
              <a:tabLst>
                <a:tab pos="283210" algn="l"/>
              </a:tabLst>
            </a:pPr>
            <a:r>
              <a:rPr sz="1200" spc="-5" dirty="0">
                <a:latin typeface="Times New Roman"/>
                <a:cs typeface="Times New Roman"/>
              </a:rPr>
              <a:t>What is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purpose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Command Interpreter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(CLI)?</a:t>
            </a:r>
            <a:endParaRPr sz="1200">
              <a:latin typeface="Times New Roman"/>
              <a:cs typeface="Times New Roman"/>
            </a:endParaRPr>
          </a:p>
          <a:p>
            <a:pPr marL="247650" marR="193675" indent="-6350">
              <a:lnSpc>
                <a:spcPts val="1190"/>
              </a:lnSpc>
              <a:spcBef>
                <a:spcPts val="560"/>
              </a:spcBef>
            </a:pPr>
            <a:r>
              <a:rPr sz="1000" b="1" spc="-5" dirty="0">
                <a:latin typeface="Times New Roman"/>
                <a:cs typeface="Times New Roman"/>
              </a:rPr>
              <a:t>It reads user commands </a:t>
            </a:r>
            <a:r>
              <a:rPr sz="1000" b="1" dirty="0">
                <a:latin typeface="Times New Roman"/>
                <a:cs typeface="Times New Roman"/>
              </a:rPr>
              <a:t>or </a:t>
            </a:r>
            <a:r>
              <a:rPr sz="1000" b="1" spc="-5" dirty="0">
                <a:latin typeface="Times New Roman"/>
                <a:cs typeface="Times New Roman"/>
              </a:rPr>
              <a:t>a command file is either running them directly </a:t>
            </a:r>
            <a:r>
              <a:rPr sz="1000" b="1" dirty="0">
                <a:latin typeface="Times New Roman"/>
                <a:cs typeface="Times New Roman"/>
              </a:rPr>
              <a:t>or </a:t>
            </a:r>
            <a:r>
              <a:rPr sz="1000" b="1" spc="-5" dirty="0">
                <a:latin typeface="Times New Roman"/>
                <a:cs typeface="Times New Roman"/>
              </a:rPr>
              <a:t>by launching another process to  run a separate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program.</a:t>
            </a:r>
            <a:endParaRPr sz="1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AutoNum type="arabicPeriod" startAt="11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What system calls </a:t>
            </a:r>
            <a:r>
              <a:rPr sz="1200" dirty="0">
                <a:latin typeface="Times New Roman"/>
                <a:cs typeface="Times New Roman"/>
              </a:rPr>
              <a:t>are run </a:t>
            </a:r>
            <a:r>
              <a:rPr sz="1200" spc="-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command interpreter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shell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start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new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process?</a:t>
            </a:r>
            <a:endParaRPr sz="1200">
              <a:latin typeface="Times New Roman"/>
              <a:cs typeface="Times New Roman"/>
            </a:endParaRPr>
          </a:p>
          <a:p>
            <a:pPr marL="12700" marR="5080" indent="222250">
              <a:lnSpc>
                <a:spcPts val="1240"/>
              </a:lnSpc>
              <a:spcBef>
                <a:spcPts val="30"/>
              </a:spcBef>
            </a:pPr>
            <a:r>
              <a:rPr sz="1000" b="1" spc="-5" dirty="0">
                <a:latin typeface="Times New Roman"/>
                <a:cs typeface="Times New Roman"/>
              </a:rPr>
              <a:t>In the UNIX system, the system calls </a:t>
            </a:r>
            <a:r>
              <a:rPr sz="1000" b="1" i="1" spc="-5" dirty="0">
                <a:latin typeface="Times New Roman"/>
                <a:cs typeface="Times New Roman"/>
              </a:rPr>
              <a:t>fork </a:t>
            </a:r>
            <a:r>
              <a:rPr sz="1000" b="1" spc="-5" dirty="0">
                <a:latin typeface="Times New Roman"/>
                <a:cs typeface="Times New Roman"/>
              </a:rPr>
              <a:t>followed by </a:t>
            </a:r>
            <a:r>
              <a:rPr sz="1000" b="1" i="1" spc="-10" dirty="0">
                <a:latin typeface="Times New Roman"/>
                <a:cs typeface="Times New Roman"/>
              </a:rPr>
              <a:t>exec </a:t>
            </a:r>
            <a:r>
              <a:rPr sz="1000" b="1" spc="-5" dirty="0">
                <a:latin typeface="Times New Roman"/>
                <a:cs typeface="Times New Roman"/>
              </a:rPr>
              <a:t>must be made to initiate a new process. The call </a:t>
            </a:r>
            <a:r>
              <a:rPr sz="1000" b="1" i="1" spc="-5" dirty="0">
                <a:latin typeface="Times New Roman"/>
                <a:cs typeface="Times New Roman"/>
              </a:rPr>
              <a:t>fork  clones</a:t>
            </a:r>
            <a:r>
              <a:rPr sz="1000" b="1" i="1" spc="6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the</a:t>
            </a:r>
            <a:r>
              <a:rPr sz="1000" b="1" spc="7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process</a:t>
            </a:r>
            <a:r>
              <a:rPr sz="1000" b="1" spc="6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that</a:t>
            </a:r>
            <a:r>
              <a:rPr sz="1000" b="1" spc="7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makes</a:t>
            </a:r>
            <a:r>
              <a:rPr sz="1000" b="1" spc="6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the</a:t>
            </a:r>
            <a:r>
              <a:rPr sz="1000" b="1" spc="6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call,</a:t>
            </a:r>
            <a:r>
              <a:rPr sz="1000" b="1" spc="7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while</a:t>
            </a:r>
            <a:r>
              <a:rPr sz="1000" b="1" spc="6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the</a:t>
            </a:r>
            <a:r>
              <a:rPr sz="1000" b="1" spc="95" dirty="0">
                <a:latin typeface="Times New Roman"/>
                <a:cs typeface="Times New Roman"/>
              </a:rPr>
              <a:t> </a:t>
            </a:r>
            <a:r>
              <a:rPr sz="1000" b="1" i="1" spc="-5" dirty="0">
                <a:latin typeface="Times New Roman"/>
                <a:cs typeface="Times New Roman"/>
              </a:rPr>
              <a:t>exec</a:t>
            </a:r>
            <a:r>
              <a:rPr sz="1000" b="1" i="1" spc="7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call</a:t>
            </a:r>
            <a:r>
              <a:rPr sz="1000" b="1" spc="6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replaces</a:t>
            </a:r>
            <a:r>
              <a:rPr sz="1000" b="1" spc="6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the</a:t>
            </a:r>
            <a:r>
              <a:rPr sz="1000" b="1" spc="7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program</a:t>
            </a:r>
            <a:r>
              <a:rPr sz="1000" b="1" spc="7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in</a:t>
            </a:r>
            <a:r>
              <a:rPr sz="1000" b="1" spc="6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the</a:t>
            </a:r>
            <a:r>
              <a:rPr sz="1000" b="1" spc="7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process</a:t>
            </a:r>
            <a:r>
              <a:rPr sz="1000" b="1" spc="6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with</a:t>
            </a:r>
            <a:r>
              <a:rPr sz="1000" b="1" spc="6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</a:t>
            </a:r>
            <a:r>
              <a:rPr sz="1000" b="1" spc="7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new</a:t>
            </a:r>
            <a:r>
              <a:rPr sz="1000" b="1" spc="7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program.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95"/>
              </a:lnSpc>
            </a:pPr>
            <a:r>
              <a:rPr sz="1000" b="1" spc="-5" dirty="0">
                <a:latin typeface="Times New Roman"/>
                <a:cs typeface="Times New Roman"/>
              </a:rPr>
              <a:t>This</a:t>
            </a:r>
            <a:r>
              <a:rPr sz="1000" b="1" spc="7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is</a:t>
            </a:r>
            <a:r>
              <a:rPr sz="1000" b="1" spc="7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</a:t>
            </a:r>
            <a:r>
              <a:rPr sz="1000" b="1" spc="8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difficult</a:t>
            </a:r>
            <a:r>
              <a:rPr sz="1000" b="1" spc="8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concept</a:t>
            </a:r>
            <a:r>
              <a:rPr sz="1000" b="1" spc="9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-</a:t>
            </a:r>
            <a:r>
              <a:rPr sz="1000" b="1" spc="8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what</a:t>
            </a:r>
            <a:r>
              <a:rPr sz="1000" b="1" spc="8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needs</a:t>
            </a:r>
            <a:r>
              <a:rPr sz="1000" b="1" spc="7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to</a:t>
            </a:r>
            <a:r>
              <a:rPr sz="1000" b="1" spc="8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be</a:t>
            </a:r>
            <a:r>
              <a:rPr sz="1000" b="1" spc="8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taken</a:t>
            </a:r>
            <a:r>
              <a:rPr sz="1000" b="1" spc="8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into</a:t>
            </a:r>
            <a:r>
              <a:rPr sz="1000" b="1" spc="7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account</a:t>
            </a:r>
            <a:r>
              <a:rPr sz="1000" b="1" spc="8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is</a:t>
            </a:r>
            <a:r>
              <a:rPr sz="1000" b="1" spc="7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that</a:t>
            </a:r>
            <a:r>
              <a:rPr sz="1000" b="1" spc="114" dirty="0">
                <a:latin typeface="Times New Roman"/>
                <a:cs typeface="Times New Roman"/>
              </a:rPr>
              <a:t> </a:t>
            </a:r>
            <a:r>
              <a:rPr sz="1000" b="1" i="1" spc="-5" dirty="0">
                <a:latin typeface="Times New Roman"/>
                <a:cs typeface="Times New Roman"/>
              </a:rPr>
              <a:t>fork</a:t>
            </a:r>
            <a:r>
              <a:rPr sz="1000" b="1" i="1" spc="9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is</a:t>
            </a:r>
            <a:r>
              <a:rPr sz="1000" b="1" spc="8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run</a:t>
            </a:r>
            <a:r>
              <a:rPr sz="1000" b="1" spc="8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by</a:t>
            </a:r>
            <a:r>
              <a:rPr sz="1000" b="1" spc="8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the</a:t>
            </a:r>
            <a:r>
              <a:rPr sz="1000" b="1" spc="8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original</a:t>
            </a:r>
            <a:r>
              <a:rPr sz="1000" b="1" spc="8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process</a:t>
            </a:r>
            <a:r>
              <a:rPr sz="1000" b="1" spc="7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(parent),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b="1" spc="-5" dirty="0">
                <a:latin typeface="Times New Roman"/>
                <a:cs typeface="Times New Roman"/>
              </a:rPr>
              <a:t>while the </a:t>
            </a:r>
            <a:r>
              <a:rPr sz="1000" b="1" i="1" spc="-5" dirty="0">
                <a:latin typeface="Times New Roman"/>
                <a:cs typeface="Times New Roman"/>
              </a:rPr>
              <a:t>exec </a:t>
            </a:r>
            <a:r>
              <a:rPr sz="1000" b="1" spc="-5" dirty="0">
                <a:latin typeface="Times New Roman"/>
                <a:cs typeface="Times New Roman"/>
              </a:rPr>
              <a:t>is run by the launched process (child). We will be reviewing these calls this</a:t>
            </a:r>
            <a:r>
              <a:rPr sz="1000" b="1" spc="15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week.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244475" indent="-223520">
              <a:lnSpc>
                <a:spcPct val="100000"/>
              </a:lnSpc>
              <a:spcBef>
                <a:spcPts val="5"/>
              </a:spcBef>
              <a:buAutoNum type="arabicPeriod" startAt="12"/>
              <a:tabLst>
                <a:tab pos="245110" algn="l"/>
              </a:tabLst>
            </a:pPr>
            <a:r>
              <a:rPr sz="1200" spc="-5" dirty="0">
                <a:latin typeface="Times New Roman"/>
                <a:cs typeface="Times New Roman"/>
              </a:rPr>
              <a:t>What is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purpose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programs?</a:t>
            </a:r>
            <a:endParaRPr sz="1200">
              <a:latin typeface="Times New Roman"/>
              <a:cs typeface="Times New Roman"/>
            </a:endParaRPr>
          </a:p>
          <a:p>
            <a:pPr marL="247650" marR="19050" indent="-6350">
              <a:lnSpc>
                <a:spcPts val="1190"/>
              </a:lnSpc>
              <a:spcBef>
                <a:spcPts val="125"/>
              </a:spcBef>
            </a:pPr>
            <a:r>
              <a:rPr sz="1000" b="1" spc="-5" dirty="0">
                <a:latin typeface="Times New Roman"/>
                <a:cs typeface="Times New Roman"/>
              </a:rPr>
              <a:t>System programs can be seen </a:t>
            </a:r>
            <a:r>
              <a:rPr sz="1000" b="1" dirty="0">
                <a:latin typeface="Times New Roman"/>
                <a:cs typeface="Times New Roman"/>
              </a:rPr>
              <a:t>as </a:t>
            </a:r>
            <a:r>
              <a:rPr sz="1000" b="1" spc="-5" dirty="0">
                <a:latin typeface="Times New Roman"/>
                <a:cs typeface="Times New Roman"/>
              </a:rPr>
              <a:t>system call software. It offers basic functions to </a:t>
            </a:r>
            <a:r>
              <a:rPr sz="1000" b="1" dirty="0">
                <a:latin typeface="Times New Roman"/>
                <a:cs typeface="Times New Roman"/>
              </a:rPr>
              <a:t>users </a:t>
            </a:r>
            <a:r>
              <a:rPr sz="1000" b="1" spc="-5" dirty="0">
                <a:latin typeface="Times New Roman"/>
                <a:cs typeface="Times New Roman"/>
              </a:rPr>
              <a:t>to </a:t>
            </a:r>
            <a:r>
              <a:rPr sz="1000" b="1" dirty="0">
                <a:latin typeface="Times New Roman"/>
                <a:cs typeface="Times New Roman"/>
              </a:rPr>
              <a:t>avoid </a:t>
            </a:r>
            <a:r>
              <a:rPr sz="1000" b="1" spc="-5" dirty="0">
                <a:latin typeface="Times New Roman"/>
                <a:cs typeface="Times New Roman"/>
              </a:rPr>
              <a:t>forcing them to  write </a:t>
            </a:r>
            <a:r>
              <a:rPr sz="1000" b="1" dirty="0">
                <a:latin typeface="Times New Roman"/>
                <a:cs typeface="Times New Roman"/>
              </a:rPr>
              <a:t>programs </a:t>
            </a:r>
            <a:r>
              <a:rPr sz="1000" b="1" spc="-10" dirty="0">
                <a:latin typeface="Times New Roman"/>
                <a:cs typeface="Times New Roman"/>
              </a:rPr>
              <a:t>to </a:t>
            </a:r>
            <a:r>
              <a:rPr sz="1000" b="1" spc="-5" dirty="0">
                <a:latin typeface="Times New Roman"/>
                <a:cs typeface="Times New Roman"/>
              </a:rPr>
              <a:t>solve common problems. Common systems </a:t>
            </a:r>
            <a:r>
              <a:rPr sz="1000" b="1" dirty="0">
                <a:latin typeface="Times New Roman"/>
                <a:cs typeface="Times New Roman"/>
              </a:rPr>
              <a:t>programs </a:t>
            </a:r>
            <a:r>
              <a:rPr sz="1000" b="1" spc="-5" dirty="0">
                <a:latin typeface="Times New Roman"/>
                <a:cs typeface="Times New Roman"/>
              </a:rPr>
              <a:t>include utilities to manipulate files and  directories, shells to run </a:t>
            </a:r>
            <a:r>
              <a:rPr sz="1000" b="1" dirty="0">
                <a:latin typeface="Times New Roman"/>
                <a:cs typeface="Times New Roman"/>
              </a:rPr>
              <a:t>programs </a:t>
            </a:r>
            <a:r>
              <a:rPr sz="1000" b="1" spc="-5" dirty="0">
                <a:latin typeface="Times New Roman"/>
                <a:cs typeface="Times New Roman"/>
              </a:rPr>
              <a:t>(including </a:t>
            </a:r>
            <a:r>
              <a:rPr sz="1000" b="1" dirty="0">
                <a:latin typeface="Times New Roman"/>
                <a:cs typeface="Times New Roman"/>
              </a:rPr>
              <a:t>utility </a:t>
            </a:r>
            <a:r>
              <a:rPr sz="1000" b="1" spc="-5" dirty="0">
                <a:latin typeface="Times New Roman"/>
                <a:cs typeface="Times New Roman"/>
              </a:rPr>
              <a:t>systems), utilities to monitor the user base and network (e.g.  UNIX who shows which </a:t>
            </a:r>
            <a:r>
              <a:rPr sz="1000" b="1" dirty="0">
                <a:latin typeface="Times New Roman"/>
                <a:cs typeface="Times New Roman"/>
              </a:rPr>
              <a:t>users </a:t>
            </a:r>
            <a:r>
              <a:rPr sz="1000" b="1" spc="-5" dirty="0">
                <a:latin typeface="Times New Roman"/>
                <a:cs typeface="Times New Roman"/>
              </a:rPr>
              <a:t>have </a:t>
            </a:r>
            <a:r>
              <a:rPr sz="1000" b="1" dirty="0">
                <a:latin typeface="Times New Roman"/>
                <a:cs typeface="Times New Roman"/>
              </a:rPr>
              <a:t>an </a:t>
            </a:r>
            <a:r>
              <a:rPr sz="1000" b="1" spc="-5" dirty="0">
                <a:latin typeface="Times New Roman"/>
                <a:cs typeface="Times New Roman"/>
              </a:rPr>
              <a:t>open session </a:t>
            </a:r>
            <a:r>
              <a:rPr sz="1000" b="1" dirty="0">
                <a:latin typeface="Times New Roman"/>
                <a:cs typeface="Times New Roman"/>
              </a:rPr>
              <a:t>in </a:t>
            </a:r>
            <a:r>
              <a:rPr sz="1000" b="1" spc="-5" dirty="0">
                <a:latin typeface="Times New Roman"/>
                <a:cs typeface="Times New Roman"/>
              </a:rPr>
              <a:t>the local system and remote systems), process  management, etc.</a:t>
            </a:r>
            <a:endParaRPr sz="1000">
              <a:latin typeface="Times New Roman"/>
              <a:cs typeface="Times New Roman"/>
            </a:endParaRPr>
          </a:p>
          <a:p>
            <a:pPr marL="248920" marR="96520" indent="-227965">
              <a:lnSpc>
                <a:spcPts val="1430"/>
              </a:lnSpc>
              <a:spcBef>
                <a:spcPts val="725"/>
              </a:spcBef>
              <a:buAutoNum type="arabicPeriod" startAt="13"/>
              <a:tabLst>
                <a:tab pos="249554" algn="l"/>
              </a:tabLst>
            </a:pPr>
            <a:r>
              <a:rPr sz="1200" spc="-5" dirty="0">
                <a:latin typeface="Times New Roman"/>
                <a:cs typeface="Times New Roman"/>
              </a:rPr>
              <a:t>What is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main advantage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designing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layers? </a:t>
            </a:r>
            <a:r>
              <a:rPr sz="1200" dirty="0">
                <a:latin typeface="Times New Roman"/>
                <a:cs typeface="Times New Roman"/>
              </a:rPr>
              <a:t>What are the </a:t>
            </a:r>
            <a:r>
              <a:rPr sz="1200" spc="-5" dirty="0">
                <a:latin typeface="Times New Roman"/>
                <a:cs typeface="Times New Roman"/>
              </a:rPr>
              <a:t>disadvantages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this  </a:t>
            </a:r>
            <a:r>
              <a:rPr sz="1200" spc="-5" dirty="0">
                <a:latin typeface="Times New Roman"/>
                <a:cs typeface="Times New Roman"/>
              </a:rPr>
              <a:t>approach?</a:t>
            </a:r>
            <a:endParaRPr sz="1200">
              <a:latin typeface="Times New Roman"/>
              <a:cs typeface="Times New Roman"/>
            </a:endParaRPr>
          </a:p>
          <a:p>
            <a:pPr marL="250190" marR="69215">
              <a:lnSpc>
                <a:spcPts val="1140"/>
              </a:lnSpc>
              <a:spcBef>
                <a:spcPts val="50"/>
              </a:spcBef>
            </a:pPr>
            <a:r>
              <a:rPr sz="1000" b="1" spc="-5" dirty="0">
                <a:solidFill>
                  <a:srgbClr val="1F1E1E"/>
                </a:solidFill>
                <a:latin typeface="Times New Roman"/>
                <a:cs typeface="Times New Roman"/>
              </a:rPr>
              <a:t>As in </a:t>
            </a:r>
            <a:r>
              <a:rPr sz="1000" b="1" dirty="0">
                <a:solidFill>
                  <a:srgbClr val="1F1E1E"/>
                </a:solidFill>
                <a:latin typeface="Times New Roman"/>
                <a:cs typeface="Times New Roman"/>
              </a:rPr>
              <a:t>all </a:t>
            </a:r>
            <a:r>
              <a:rPr sz="1000" b="1" spc="-5" dirty="0">
                <a:solidFill>
                  <a:srgbClr val="1F1E1E"/>
                </a:solidFill>
                <a:latin typeface="Times New Roman"/>
                <a:cs typeface="Times New Roman"/>
              </a:rPr>
              <a:t>modular design </a:t>
            </a:r>
            <a:r>
              <a:rPr sz="1000" b="1" dirty="0">
                <a:solidFill>
                  <a:srgbClr val="1F1E1E"/>
                </a:solidFill>
                <a:latin typeface="Times New Roman"/>
                <a:cs typeface="Times New Roman"/>
              </a:rPr>
              <a:t>cases, </a:t>
            </a:r>
            <a:r>
              <a:rPr sz="1000" b="1" spc="-5" dirty="0">
                <a:solidFill>
                  <a:srgbClr val="1F1E1E"/>
                </a:solidFill>
                <a:latin typeface="Times New Roman"/>
                <a:cs typeface="Times New Roman"/>
              </a:rPr>
              <a:t>the design </a:t>
            </a:r>
            <a:r>
              <a:rPr sz="1000" b="1" dirty="0">
                <a:solidFill>
                  <a:srgbClr val="1F1E1E"/>
                </a:solidFill>
                <a:latin typeface="Times New Roman"/>
                <a:cs typeface="Times New Roman"/>
              </a:rPr>
              <a:t>of an </a:t>
            </a:r>
            <a:r>
              <a:rPr sz="1000" b="1" spc="-5" dirty="0">
                <a:solidFill>
                  <a:srgbClr val="1F1E1E"/>
                </a:solidFill>
                <a:latin typeface="Times New Roman"/>
                <a:cs typeface="Times New Roman"/>
              </a:rPr>
              <a:t>operating system with a modular approach has several  advantages. The system is easier to debug and modify since the changes only affect limited parts instead </a:t>
            </a:r>
            <a:r>
              <a:rPr sz="1000" b="1" dirty="0">
                <a:solidFill>
                  <a:srgbClr val="1F1E1E"/>
                </a:solidFill>
                <a:latin typeface="Times New Roman"/>
                <a:cs typeface="Times New Roman"/>
              </a:rPr>
              <a:t>of  </a:t>
            </a:r>
            <a:r>
              <a:rPr sz="1000" b="1" spc="-5" dirty="0">
                <a:solidFill>
                  <a:srgbClr val="1F1E1E"/>
                </a:solidFill>
                <a:latin typeface="Times New Roman"/>
                <a:cs typeface="Times New Roman"/>
              </a:rPr>
              <a:t>affecting </a:t>
            </a:r>
            <a:r>
              <a:rPr sz="1000" b="1" dirty="0">
                <a:solidFill>
                  <a:srgbClr val="1F1E1E"/>
                </a:solidFill>
                <a:latin typeface="Times New Roman"/>
                <a:cs typeface="Times New Roman"/>
              </a:rPr>
              <a:t>all </a:t>
            </a:r>
            <a:r>
              <a:rPr sz="1000" b="1" spc="-5" dirty="0">
                <a:solidFill>
                  <a:srgbClr val="1F1E1E"/>
                </a:solidFill>
                <a:latin typeface="Times New Roman"/>
                <a:cs typeface="Times New Roman"/>
              </a:rPr>
              <a:t>sections </a:t>
            </a:r>
            <a:r>
              <a:rPr sz="1000" b="1" dirty="0">
                <a:solidFill>
                  <a:srgbClr val="1F1E1E"/>
                </a:solidFill>
                <a:latin typeface="Times New Roman"/>
                <a:cs typeface="Times New Roman"/>
              </a:rPr>
              <a:t>of </a:t>
            </a:r>
            <a:r>
              <a:rPr sz="1000" b="1" spc="-5" dirty="0">
                <a:solidFill>
                  <a:srgbClr val="1F1E1E"/>
                </a:solidFill>
                <a:latin typeface="Times New Roman"/>
                <a:cs typeface="Times New Roman"/>
              </a:rPr>
              <a:t>the OS. Data is maintained </a:t>
            </a:r>
            <a:r>
              <a:rPr sz="1000" b="1" spc="-5" dirty="0">
                <a:latin typeface="Times New Roman"/>
                <a:cs typeface="Times New Roman"/>
              </a:rPr>
              <a:t>only </a:t>
            </a:r>
            <a:r>
              <a:rPr sz="1000" b="1" spc="-5" dirty="0">
                <a:solidFill>
                  <a:srgbClr val="1F1E1E"/>
                </a:solidFill>
                <a:latin typeface="Times New Roman"/>
                <a:cs typeface="Times New Roman"/>
              </a:rPr>
              <a:t>where necessary and accessible </a:t>
            </a:r>
            <a:r>
              <a:rPr sz="1000" b="1" dirty="0">
                <a:solidFill>
                  <a:srgbClr val="1F1E1E"/>
                </a:solidFill>
                <a:latin typeface="Times New Roman"/>
                <a:cs typeface="Times New Roman"/>
              </a:rPr>
              <a:t>from </a:t>
            </a:r>
            <a:r>
              <a:rPr sz="1000" b="1" spc="-5" dirty="0">
                <a:solidFill>
                  <a:srgbClr val="1F1E1E"/>
                </a:solidFill>
                <a:latin typeface="Times New Roman"/>
                <a:cs typeface="Times New Roman"/>
              </a:rPr>
              <a:t>a </a:t>
            </a:r>
            <a:r>
              <a:rPr sz="1000" b="1" dirty="0">
                <a:solidFill>
                  <a:srgbClr val="1F1E1E"/>
                </a:solidFill>
                <a:latin typeface="Times New Roman"/>
                <a:cs typeface="Times New Roman"/>
              </a:rPr>
              <a:t>well-defined </a:t>
            </a:r>
            <a:r>
              <a:rPr sz="1000" b="1" spc="-5" dirty="0">
                <a:solidFill>
                  <a:srgbClr val="1F1E1E"/>
                </a:solidFill>
                <a:latin typeface="Times New Roman"/>
                <a:cs typeface="Times New Roman"/>
              </a:rPr>
              <a:t>and  limited region, which </a:t>
            </a:r>
            <a:r>
              <a:rPr sz="1000" b="1" dirty="0">
                <a:solidFill>
                  <a:srgbClr val="1F1E1E"/>
                </a:solidFill>
                <a:latin typeface="Times New Roman"/>
                <a:cs typeface="Times New Roman"/>
              </a:rPr>
              <a:t>means </a:t>
            </a:r>
            <a:r>
              <a:rPr sz="1000" b="1" spc="-5" dirty="0">
                <a:solidFill>
                  <a:srgbClr val="1F1E1E"/>
                </a:solidFill>
                <a:latin typeface="Times New Roman"/>
                <a:cs typeface="Times New Roman"/>
              </a:rPr>
              <a:t>that bugs affecting data are limited to a specific module </a:t>
            </a:r>
            <a:r>
              <a:rPr sz="1000" b="1" dirty="0">
                <a:solidFill>
                  <a:srgbClr val="1F1E1E"/>
                </a:solidFill>
                <a:latin typeface="Times New Roman"/>
                <a:cs typeface="Times New Roman"/>
              </a:rPr>
              <a:t>or</a:t>
            </a:r>
            <a:r>
              <a:rPr sz="1000" b="1" spc="100" dirty="0">
                <a:solidFill>
                  <a:srgbClr val="1F1E1E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1F1E1E"/>
                </a:solidFill>
                <a:latin typeface="Times New Roman"/>
                <a:cs typeface="Times New Roman"/>
              </a:rPr>
              <a:t>layer.</a:t>
            </a:r>
            <a:endParaRPr sz="1000">
              <a:latin typeface="Times New Roman"/>
              <a:cs typeface="Times New Roman"/>
            </a:endParaRPr>
          </a:p>
          <a:p>
            <a:pPr marL="248920" indent="-227965">
              <a:lnSpc>
                <a:spcPts val="1340"/>
              </a:lnSpc>
              <a:buAutoNum type="arabicPeriod" startAt="14"/>
              <a:tabLst>
                <a:tab pos="249554" algn="l"/>
              </a:tabLst>
            </a:pPr>
            <a:r>
              <a:rPr sz="1200" spc="-5" dirty="0">
                <a:latin typeface="Times New Roman"/>
                <a:cs typeface="Times New Roman"/>
              </a:rPr>
              <a:t>For each </a:t>
            </a:r>
            <a:r>
              <a:rPr sz="1200" dirty="0">
                <a:latin typeface="Times New Roman"/>
                <a:cs typeface="Times New Roman"/>
              </a:rPr>
              <a:t>of the following five </a:t>
            </a:r>
            <a:r>
              <a:rPr sz="1200" spc="-5" dirty="0">
                <a:latin typeface="Times New Roman"/>
                <a:cs typeface="Times New Roman"/>
              </a:rPr>
              <a:t>services offered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an operating system, </a:t>
            </a:r>
            <a:r>
              <a:rPr sz="1200" dirty="0">
                <a:latin typeface="Times New Roman"/>
                <a:cs typeface="Times New Roman"/>
              </a:rPr>
              <a:t>explain how </a:t>
            </a:r>
            <a:r>
              <a:rPr sz="1200" spc="-5" dirty="0">
                <a:latin typeface="Times New Roman"/>
                <a:cs typeface="Times New Roman"/>
              </a:rPr>
              <a:t>each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them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  <a:p>
            <a:pPr marL="248920" marR="350520">
              <a:lnSpc>
                <a:spcPts val="1430"/>
              </a:lnSpc>
              <a:spcBef>
                <a:spcPts val="50"/>
              </a:spcBef>
            </a:pPr>
            <a:r>
              <a:rPr sz="1200" spc="-5" dirty="0">
                <a:latin typeface="Times New Roman"/>
                <a:cs typeface="Times New Roman"/>
              </a:rPr>
              <a:t>convenient for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user. Explain when </a:t>
            </a:r>
            <a:r>
              <a:rPr sz="1200" dirty="0">
                <a:latin typeface="Times New Roman"/>
                <a:cs typeface="Times New Roman"/>
              </a:rPr>
              <a:t>it would be impossible to </a:t>
            </a:r>
            <a:r>
              <a:rPr sz="1200" spc="-5" dirty="0">
                <a:latin typeface="Times New Roman"/>
                <a:cs typeface="Times New Roman"/>
              </a:rPr>
              <a:t>offer </a:t>
            </a:r>
            <a:r>
              <a:rPr sz="1200" dirty="0">
                <a:latin typeface="Times New Roman"/>
                <a:cs typeface="Times New Roman"/>
              </a:rPr>
              <a:t>these </a:t>
            </a:r>
            <a:r>
              <a:rPr sz="1200" spc="-5" dirty="0">
                <a:latin typeface="Times New Roman"/>
                <a:cs typeface="Times New Roman"/>
              </a:rPr>
              <a:t>services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user  programs.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90"/>
              </a:lnSpc>
              <a:tabLst>
                <a:tab pos="466725" algn="l"/>
              </a:tabLst>
            </a:pPr>
            <a:r>
              <a:rPr sz="800" spc="-40" dirty="0">
                <a:latin typeface="Arial"/>
                <a:cs typeface="Arial"/>
              </a:rPr>
              <a:t>	</a:t>
            </a:r>
            <a:r>
              <a:rPr sz="1200" spc="-5" dirty="0">
                <a:latin typeface="Times New Roman"/>
                <a:cs typeface="Times New Roman"/>
              </a:rPr>
              <a:t>Program execution. </a:t>
            </a:r>
            <a:r>
              <a:rPr sz="1000" b="1" spc="-5" dirty="0">
                <a:latin typeface="Times New Roman"/>
                <a:cs typeface="Times New Roman"/>
              </a:rPr>
              <a:t>The </a:t>
            </a:r>
            <a:r>
              <a:rPr sz="1000" b="1" dirty="0">
                <a:latin typeface="Times New Roman"/>
                <a:cs typeface="Times New Roman"/>
              </a:rPr>
              <a:t>operating </a:t>
            </a:r>
            <a:r>
              <a:rPr sz="1000" b="1" spc="-5" dirty="0">
                <a:latin typeface="Times New Roman"/>
                <a:cs typeface="Times New Roman"/>
              </a:rPr>
              <a:t>system loads the content </a:t>
            </a:r>
            <a:r>
              <a:rPr sz="1000" b="1" dirty="0">
                <a:latin typeface="Times New Roman"/>
                <a:cs typeface="Times New Roman"/>
              </a:rPr>
              <a:t>(or </a:t>
            </a:r>
            <a:r>
              <a:rPr sz="1000" b="1" spc="-5" dirty="0">
                <a:latin typeface="Times New Roman"/>
                <a:cs typeface="Times New Roman"/>
              </a:rPr>
              <a:t>parts </a:t>
            </a:r>
            <a:r>
              <a:rPr sz="1000" b="1" dirty="0">
                <a:latin typeface="Times New Roman"/>
                <a:cs typeface="Times New Roman"/>
              </a:rPr>
              <a:t>of </a:t>
            </a:r>
            <a:r>
              <a:rPr sz="1000" b="1" spc="-5" dirty="0">
                <a:latin typeface="Times New Roman"/>
                <a:cs typeface="Times New Roman"/>
              </a:rPr>
              <a:t>the content) </a:t>
            </a:r>
            <a:r>
              <a:rPr sz="1000" b="1" dirty="0">
                <a:latin typeface="Times New Roman"/>
                <a:cs typeface="Times New Roman"/>
              </a:rPr>
              <a:t>of an </a:t>
            </a:r>
            <a:r>
              <a:rPr sz="1000" b="1" spc="-5" dirty="0">
                <a:latin typeface="Times New Roman"/>
                <a:cs typeface="Times New Roman"/>
              </a:rPr>
              <a:t>executable</a:t>
            </a:r>
            <a:r>
              <a:rPr sz="1000" b="1" spc="15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file</a:t>
            </a:r>
            <a:endParaRPr sz="1000">
              <a:latin typeface="Times New Roman"/>
              <a:cs typeface="Times New Roman"/>
            </a:endParaRPr>
          </a:p>
          <a:p>
            <a:pPr marL="466725" marR="66040">
              <a:lnSpc>
                <a:spcPts val="1190"/>
              </a:lnSpc>
              <a:spcBef>
                <a:spcPts val="55"/>
              </a:spcBef>
            </a:pPr>
            <a:r>
              <a:rPr sz="1000" b="1" spc="-5" dirty="0">
                <a:latin typeface="Times New Roman"/>
                <a:cs typeface="Times New Roman"/>
              </a:rPr>
              <a:t>into primary memory and initiates its </a:t>
            </a:r>
            <a:r>
              <a:rPr sz="1000" b="1" dirty="0">
                <a:latin typeface="Times New Roman"/>
                <a:cs typeface="Times New Roman"/>
              </a:rPr>
              <a:t>execution. </a:t>
            </a:r>
            <a:r>
              <a:rPr sz="1000" b="1" spc="-5" dirty="0">
                <a:latin typeface="Times New Roman"/>
                <a:cs typeface="Times New Roman"/>
              </a:rPr>
              <a:t>It allocates resources to the program during its  implementation (e.g. CPU). It is not possible to trust a user </a:t>
            </a:r>
            <a:r>
              <a:rPr sz="1000" b="1" dirty="0">
                <a:latin typeface="Times New Roman"/>
                <a:cs typeface="Times New Roman"/>
              </a:rPr>
              <a:t>program to </a:t>
            </a:r>
            <a:r>
              <a:rPr sz="1000" b="1" spc="-5" dirty="0">
                <a:latin typeface="Times New Roman"/>
                <a:cs typeface="Times New Roman"/>
              </a:rPr>
              <a:t>make a good allocation of resources  such </a:t>
            </a:r>
            <a:r>
              <a:rPr sz="1000" b="1" dirty="0">
                <a:latin typeface="Times New Roman"/>
                <a:cs typeface="Times New Roman"/>
              </a:rPr>
              <a:t>as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CPU.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6388" y="700531"/>
            <a:ext cx="6130925" cy="4245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8125" marR="5080" indent="-226060">
              <a:lnSpc>
                <a:spcPct val="99500"/>
              </a:lnSpc>
              <a:spcBef>
                <a:spcPts val="105"/>
              </a:spcBef>
              <a:tabLst>
                <a:tab pos="238125" algn="l"/>
              </a:tabLst>
            </a:pPr>
            <a:r>
              <a:rPr sz="800" spc="-40" dirty="0">
                <a:latin typeface="Arial"/>
                <a:cs typeface="Arial"/>
              </a:rPr>
              <a:t>	</a:t>
            </a:r>
            <a:r>
              <a:rPr sz="1200" spc="-10" dirty="0">
                <a:latin typeface="Times New Roman"/>
                <a:cs typeface="Times New Roman"/>
              </a:rPr>
              <a:t>I/O </a:t>
            </a:r>
            <a:r>
              <a:rPr sz="1200" spc="-5" dirty="0">
                <a:latin typeface="Times New Roman"/>
                <a:cs typeface="Times New Roman"/>
              </a:rPr>
              <a:t>operations. </a:t>
            </a:r>
            <a:r>
              <a:rPr sz="1000" b="1" spc="-5" dirty="0">
                <a:latin typeface="Times New Roman"/>
                <a:cs typeface="Times New Roman"/>
              </a:rPr>
              <a:t>Communication with discs, magnetic tapes, serial </a:t>
            </a:r>
            <a:r>
              <a:rPr sz="1000" b="1" dirty="0">
                <a:latin typeface="Times New Roman"/>
                <a:cs typeface="Times New Roman"/>
              </a:rPr>
              <a:t>lines of communication, </a:t>
            </a:r>
            <a:r>
              <a:rPr sz="1000" b="1" spc="-5" dirty="0">
                <a:latin typeface="Times New Roman"/>
                <a:cs typeface="Times New Roman"/>
              </a:rPr>
              <a:t>and other  devices must be done </a:t>
            </a:r>
            <a:r>
              <a:rPr sz="1000" b="1" dirty="0">
                <a:latin typeface="Times New Roman"/>
                <a:cs typeface="Times New Roman"/>
              </a:rPr>
              <a:t>at </a:t>
            </a:r>
            <a:r>
              <a:rPr sz="1000" b="1" spc="-5" dirty="0">
                <a:latin typeface="Times New Roman"/>
                <a:cs typeface="Times New Roman"/>
              </a:rPr>
              <a:t>a very low level. The user </a:t>
            </a:r>
            <a:r>
              <a:rPr sz="1000" b="1" dirty="0">
                <a:latin typeface="Times New Roman"/>
                <a:cs typeface="Times New Roman"/>
              </a:rPr>
              <a:t>program </a:t>
            </a:r>
            <a:r>
              <a:rPr sz="1000" b="1" spc="-5" dirty="0">
                <a:latin typeface="Times New Roman"/>
                <a:cs typeface="Times New Roman"/>
              </a:rPr>
              <a:t>only specifies the device (in principle </a:t>
            </a:r>
            <a:r>
              <a:rPr sz="1000" b="1" dirty="0">
                <a:latin typeface="Times New Roman"/>
                <a:cs typeface="Times New Roman"/>
              </a:rPr>
              <a:t>as </a:t>
            </a:r>
            <a:r>
              <a:rPr sz="1000" b="1" spc="-5" dirty="0">
                <a:latin typeface="Times New Roman"/>
                <a:cs typeface="Times New Roman"/>
              </a:rPr>
              <a:t>a file)  and the operations to be done with the </a:t>
            </a:r>
            <a:r>
              <a:rPr sz="1000" b="1" dirty="0">
                <a:latin typeface="Times New Roman"/>
                <a:cs typeface="Times New Roman"/>
              </a:rPr>
              <a:t>device, </a:t>
            </a:r>
            <a:r>
              <a:rPr sz="1000" b="1" spc="-5" dirty="0">
                <a:latin typeface="Times New Roman"/>
                <a:cs typeface="Times New Roman"/>
              </a:rPr>
              <a:t>and the OS converts these requests </a:t>
            </a:r>
            <a:r>
              <a:rPr sz="1000" b="1" dirty="0">
                <a:latin typeface="Times New Roman"/>
                <a:cs typeface="Times New Roman"/>
              </a:rPr>
              <a:t>into </a:t>
            </a:r>
            <a:r>
              <a:rPr sz="1000" b="1" spc="-5" dirty="0">
                <a:latin typeface="Times New Roman"/>
                <a:cs typeface="Times New Roman"/>
              </a:rPr>
              <a:t>specific instructions to  the device controller. It is not possible to trust a user program to access the devices </a:t>
            </a:r>
            <a:r>
              <a:rPr sz="1000" b="1" dirty="0">
                <a:latin typeface="Times New Roman"/>
                <a:cs typeface="Times New Roman"/>
              </a:rPr>
              <a:t>to </a:t>
            </a:r>
            <a:r>
              <a:rPr sz="1000" b="1" spc="-5" dirty="0">
                <a:latin typeface="Times New Roman"/>
                <a:cs typeface="Times New Roman"/>
              </a:rPr>
              <a:t>which they are  entitled, and when they are</a:t>
            </a:r>
            <a:r>
              <a:rPr sz="1000" b="1" spc="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free.</a:t>
            </a:r>
            <a:endParaRPr sz="1000">
              <a:latin typeface="Times New Roman"/>
              <a:cs typeface="Times New Roman"/>
            </a:endParaRPr>
          </a:p>
          <a:p>
            <a:pPr marL="238125" indent="-226060">
              <a:lnSpc>
                <a:spcPts val="1430"/>
              </a:lnSpc>
              <a:tabLst>
                <a:tab pos="238125" algn="l"/>
              </a:tabLst>
            </a:pPr>
            <a:r>
              <a:rPr sz="800" spc="-40" dirty="0">
                <a:latin typeface="Arial"/>
                <a:cs typeface="Arial"/>
              </a:rPr>
              <a:t>	</a:t>
            </a:r>
            <a:r>
              <a:rPr sz="1200" spc="-5" dirty="0">
                <a:latin typeface="Times New Roman"/>
                <a:cs typeface="Times New Roman"/>
              </a:rPr>
              <a:t>Manipulating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file system. </a:t>
            </a:r>
            <a:r>
              <a:rPr sz="1000" b="1" spc="-5" dirty="0">
                <a:latin typeface="Times New Roman"/>
                <a:cs typeface="Times New Roman"/>
              </a:rPr>
              <a:t>There are </a:t>
            </a:r>
            <a:r>
              <a:rPr sz="1000" b="1" dirty="0">
                <a:latin typeface="Times New Roman"/>
                <a:cs typeface="Times New Roman"/>
              </a:rPr>
              <a:t>many </a:t>
            </a:r>
            <a:r>
              <a:rPr sz="1000" b="1" spc="-5" dirty="0">
                <a:latin typeface="Times New Roman"/>
                <a:cs typeface="Times New Roman"/>
              </a:rPr>
              <a:t>details </a:t>
            </a:r>
            <a:r>
              <a:rPr sz="1000" b="1" dirty="0">
                <a:latin typeface="Times New Roman"/>
                <a:cs typeface="Times New Roman"/>
              </a:rPr>
              <a:t>for </a:t>
            </a:r>
            <a:r>
              <a:rPr sz="1000" b="1" spc="-5" dirty="0">
                <a:latin typeface="Times New Roman"/>
                <a:cs typeface="Times New Roman"/>
              </a:rPr>
              <a:t>file creation, file deletion, file space</a:t>
            </a:r>
            <a:r>
              <a:rPr sz="1000" b="1" spc="204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allocation,</a:t>
            </a:r>
            <a:endParaRPr sz="1000">
              <a:latin typeface="Times New Roman"/>
              <a:cs typeface="Times New Roman"/>
            </a:endParaRPr>
          </a:p>
          <a:p>
            <a:pPr marL="238125" marR="67945">
              <a:lnSpc>
                <a:spcPts val="1190"/>
              </a:lnSpc>
              <a:spcBef>
                <a:spcPts val="55"/>
              </a:spcBef>
            </a:pPr>
            <a:r>
              <a:rPr sz="1000" b="1" spc="-5" dirty="0">
                <a:latin typeface="Times New Roman"/>
                <a:cs typeface="Times New Roman"/>
              </a:rPr>
              <a:t>and file name definition. The disk is organized into blocks </a:t>
            </a:r>
            <a:r>
              <a:rPr sz="1000" b="1" dirty="0">
                <a:latin typeface="Times New Roman"/>
                <a:cs typeface="Times New Roman"/>
              </a:rPr>
              <a:t>of </a:t>
            </a:r>
            <a:r>
              <a:rPr sz="1000" b="1" spc="-5" dirty="0">
                <a:latin typeface="Times New Roman"/>
                <a:cs typeface="Times New Roman"/>
              </a:rPr>
              <a:t>data that need </a:t>
            </a:r>
            <a:r>
              <a:rPr sz="1000" b="1" spc="-10" dirty="0">
                <a:latin typeface="Times New Roman"/>
                <a:cs typeface="Times New Roman"/>
              </a:rPr>
              <a:t>to </a:t>
            </a:r>
            <a:r>
              <a:rPr sz="1000" b="1" spc="-5" dirty="0">
                <a:latin typeface="Times New Roman"/>
                <a:cs typeface="Times New Roman"/>
              </a:rPr>
              <a:t>be managed. Protection must  ensure proper access to the files. It is impossible </a:t>
            </a:r>
            <a:r>
              <a:rPr sz="1000" b="1" dirty="0">
                <a:latin typeface="Times New Roman"/>
                <a:cs typeface="Times New Roman"/>
              </a:rPr>
              <a:t>to </a:t>
            </a:r>
            <a:r>
              <a:rPr sz="1000" b="1" spc="-5" dirty="0">
                <a:latin typeface="Times New Roman"/>
                <a:cs typeface="Times New Roman"/>
              </a:rPr>
              <a:t>trust user </a:t>
            </a:r>
            <a:r>
              <a:rPr sz="1000" b="1" dirty="0">
                <a:latin typeface="Times New Roman"/>
                <a:cs typeface="Times New Roman"/>
              </a:rPr>
              <a:t>programs </a:t>
            </a:r>
            <a:r>
              <a:rPr sz="1000" b="1" spc="-5" dirty="0">
                <a:latin typeface="Times New Roman"/>
                <a:cs typeface="Times New Roman"/>
              </a:rPr>
              <a:t>to adhere </a:t>
            </a:r>
            <a:r>
              <a:rPr sz="1000" b="1" spc="-10" dirty="0">
                <a:latin typeface="Times New Roman"/>
                <a:cs typeface="Times New Roman"/>
              </a:rPr>
              <a:t>to the </a:t>
            </a:r>
            <a:r>
              <a:rPr sz="1000" b="1" spc="-5" dirty="0">
                <a:latin typeface="Times New Roman"/>
                <a:cs typeface="Times New Roman"/>
              </a:rPr>
              <a:t>protection rules;  allocate only free blocks </a:t>
            </a:r>
            <a:r>
              <a:rPr sz="1000" b="1" spc="-10" dirty="0">
                <a:latin typeface="Times New Roman"/>
                <a:cs typeface="Times New Roman"/>
              </a:rPr>
              <a:t>to the </a:t>
            </a:r>
            <a:r>
              <a:rPr sz="1000" b="1" spc="-5" dirty="0">
                <a:latin typeface="Times New Roman"/>
                <a:cs typeface="Times New Roman"/>
              </a:rPr>
              <a:t>creation and updating </a:t>
            </a:r>
            <a:r>
              <a:rPr sz="1000" b="1" dirty="0">
                <a:latin typeface="Times New Roman"/>
                <a:cs typeface="Times New Roman"/>
              </a:rPr>
              <a:t>of</a:t>
            </a:r>
            <a:r>
              <a:rPr sz="1000" b="1" spc="5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files; and release the blocks when deleting the file.</a:t>
            </a:r>
            <a:endParaRPr sz="1000">
              <a:latin typeface="Times New Roman"/>
              <a:cs typeface="Times New Roman"/>
            </a:endParaRPr>
          </a:p>
          <a:p>
            <a:pPr marL="238125" indent="-226060">
              <a:lnSpc>
                <a:spcPts val="1390"/>
              </a:lnSpc>
              <a:tabLst>
                <a:tab pos="238125" algn="l"/>
              </a:tabLst>
            </a:pPr>
            <a:r>
              <a:rPr sz="800" spc="-40" dirty="0">
                <a:latin typeface="Arial"/>
                <a:cs typeface="Arial"/>
              </a:rPr>
              <a:t>	</a:t>
            </a:r>
            <a:r>
              <a:rPr sz="1200" spc="-5" dirty="0">
                <a:latin typeface="Times New Roman"/>
                <a:cs typeface="Times New Roman"/>
              </a:rPr>
              <a:t>Communications. </a:t>
            </a:r>
            <a:r>
              <a:rPr sz="1000" b="1" spc="-5" dirty="0">
                <a:latin typeface="Times New Roman"/>
                <a:cs typeface="Times New Roman"/>
              </a:rPr>
              <a:t>The exchange </a:t>
            </a:r>
            <a:r>
              <a:rPr sz="1000" b="1" dirty="0">
                <a:latin typeface="Times New Roman"/>
                <a:cs typeface="Times New Roman"/>
              </a:rPr>
              <a:t>of </a:t>
            </a:r>
            <a:r>
              <a:rPr sz="1000" b="1" spc="-5" dirty="0">
                <a:latin typeface="Times New Roman"/>
                <a:cs typeface="Times New Roman"/>
              </a:rPr>
              <a:t>messages between systems (and processes) requires that messages  be</a:t>
            </a:r>
            <a:endParaRPr sz="1000">
              <a:latin typeface="Times New Roman"/>
              <a:cs typeface="Times New Roman"/>
            </a:endParaRPr>
          </a:p>
          <a:p>
            <a:pPr marL="238125" marR="44450">
              <a:lnSpc>
                <a:spcPts val="1190"/>
              </a:lnSpc>
              <a:spcBef>
                <a:spcPts val="60"/>
              </a:spcBef>
            </a:pPr>
            <a:r>
              <a:rPr sz="1000" b="1" spc="-5" dirty="0">
                <a:latin typeface="Times New Roman"/>
                <a:cs typeface="Times New Roman"/>
              </a:rPr>
              <a:t>transformed into data packets that are sent to a communication controller, transmitted </a:t>
            </a:r>
            <a:r>
              <a:rPr sz="1000" b="1" dirty="0">
                <a:latin typeface="Times New Roman"/>
                <a:cs typeface="Times New Roman"/>
              </a:rPr>
              <a:t>via </a:t>
            </a:r>
            <a:r>
              <a:rPr sz="1000" b="1" spc="-5" dirty="0">
                <a:latin typeface="Times New Roman"/>
                <a:cs typeface="Times New Roman"/>
              </a:rPr>
              <a:t>a transmission  medium, and reassorted into the remote system. Packets need to be ordered and corrected </a:t>
            </a:r>
            <a:r>
              <a:rPr sz="1000" b="1" dirty="0">
                <a:latin typeface="Times New Roman"/>
                <a:cs typeface="Times New Roman"/>
              </a:rPr>
              <a:t>as </a:t>
            </a:r>
            <a:r>
              <a:rPr sz="1000" b="1" spc="-5" dirty="0">
                <a:latin typeface="Times New Roman"/>
                <a:cs typeface="Times New Roman"/>
              </a:rPr>
              <a:t>well. Again, a  user </a:t>
            </a:r>
            <a:r>
              <a:rPr sz="1000" b="1" dirty="0">
                <a:latin typeface="Times New Roman"/>
                <a:cs typeface="Times New Roman"/>
              </a:rPr>
              <a:t>program </a:t>
            </a:r>
            <a:r>
              <a:rPr sz="1000" b="1" spc="-5" dirty="0">
                <a:latin typeface="Times New Roman"/>
                <a:cs typeface="Times New Roman"/>
              </a:rPr>
              <a:t>might not make a </a:t>
            </a:r>
            <a:r>
              <a:rPr sz="1000" b="1" dirty="0">
                <a:latin typeface="Times New Roman"/>
                <a:cs typeface="Times New Roman"/>
              </a:rPr>
              <a:t>good </a:t>
            </a:r>
            <a:r>
              <a:rPr sz="1000" b="1" spc="-5" dirty="0">
                <a:latin typeface="Times New Roman"/>
                <a:cs typeface="Times New Roman"/>
              </a:rPr>
              <a:t>access to the communication device controller </a:t>
            </a:r>
            <a:r>
              <a:rPr sz="1000" b="1" dirty="0">
                <a:latin typeface="Times New Roman"/>
                <a:cs typeface="Times New Roman"/>
              </a:rPr>
              <a:t>or </a:t>
            </a:r>
            <a:r>
              <a:rPr sz="1000" b="1" spc="-5" dirty="0">
                <a:latin typeface="Times New Roman"/>
                <a:cs typeface="Times New Roman"/>
              </a:rPr>
              <a:t>could take packages  </a:t>
            </a:r>
            <a:r>
              <a:rPr sz="1000" b="1" dirty="0">
                <a:latin typeface="Times New Roman"/>
                <a:cs typeface="Times New Roman"/>
              </a:rPr>
              <a:t>for </a:t>
            </a:r>
            <a:r>
              <a:rPr sz="1000" b="1" spc="-5" dirty="0">
                <a:latin typeface="Times New Roman"/>
                <a:cs typeface="Times New Roman"/>
              </a:rPr>
              <a:t>other processes.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  <a:tabLst>
                <a:tab pos="238125" algn="l"/>
              </a:tabLst>
            </a:pPr>
            <a:r>
              <a:rPr sz="800" spc="-40" dirty="0">
                <a:latin typeface="Arial"/>
                <a:cs typeface="Arial"/>
              </a:rPr>
              <a:t>	</a:t>
            </a:r>
            <a:r>
              <a:rPr sz="1200" spc="-5" dirty="0">
                <a:latin typeface="Times New Roman"/>
                <a:cs typeface="Times New Roman"/>
              </a:rPr>
              <a:t>Error detection. </a:t>
            </a:r>
            <a:r>
              <a:rPr sz="1000" b="1" spc="-5" dirty="0">
                <a:latin typeface="Times New Roman"/>
                <a:cs typeface="Times New Roman"/>
              </a:rPr>
              <a:t>Error detection is done </a:t>
            </a:r>
            <a:r>
              <a:rPr sz="1000" b="1" dirty="0">
                <a:latin typeface="Times New Roman"/>
                <a:cs typeface="Times New Roman"/>
              </a:rPr>
              <a:t>at </a:t>
            </a:r>
            <a:r>
              <a:rPr sz="1000" b="1" spc="-5" dirty="0">
                <a:latin typeface="Times New Roman"/>
                <a:cs typeface="Times New Roman"/>
              </a:rPr>
              <a:t>the hardware and logical level. At the hardware level, </a:t>
            </a:r>
            <a:r>
              <a:rPr sz="1000" b="1" dirty="0">
                <a:latin typeface="Times New Roman"/>
                <a:cs typeface="Times New Roman"/>
              </a:rPr>
              <a:t>all</a:t>
            </a:r>
            <a:r>
              <a:rPr sz="1000" b="1" spc="229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data</a:t>
            </a:r>
            <a:endParaRPr sz="1000">
              <a:latin typeface="Times New Roman"/>
              <a:cs typeface="Times New Roman"/>
            </a:endParaRPr>
          </a:p>
          <a:p>
            <a:pPr marL="238125" marR="159385">
              <a:lnSpc>
                <a:spcPts val="1190"/>
              </a:lnSpc>
              <a:spcBef>
                <a:spcPts val="55"/>
              </a:spcBef>
            </a:pPr>
            <a:r>
              <a:rPr sz="1000" b="1" spc="-5" dirty="0">
                <a:latin typeface="Times New Roman"/>
                <a:cs typeface="Times New Roman"/>
              </a:rPr>
              <a:t>transfers must be inspected </a:t>
            </a:r>
            <a:r>
              <a:rPr sz="1000" b="1" dirty="0">
                <a:latin typeface="Times New Roman"/>
                <a:cs typeface="Times New Roman"/>
              </a:rPr>
              <a:t>to </a:t>
            </a:r>
            <a:r>
              <a:rPr sz="1000" b="1" spc="-5" dirty="0">
                <a:latin typeface="Times New Roman"/>
                <a:cs typeface="Times New Roman"/>
              </a:rPr>
              <a:t>ensure that the data was </a:t>
            </a:r>
            <a:r>
              <a:rPr sz="1000" b="1" spc="-10" dirty="0">
                <a:latin typeface="Times New Roman"/>
                <a:cs typeface="Times New Roman"/>
              </a:rPr>
              <a:t>not </a:t>
            </a:r>
            <a:r>
              <a:rPr sz="1000" b="1" spc="-5" dirty="0">
                <a:latin typeface="Times New Roman"/>
                <a:cs typeface="Times New Roman"/>
              </a:rPr>
              <a:t>corrupted during transit. All </a:t>
            </a:r>
            <a:r>
              <a:rPr sz="1000" b="1" dirty="0">
                <a:latin typeface="Times New Roman"/>
                <a:cs typeface="Times New Roman"/>
              </a:rPr>
              <a:t>supporting </a:t>
            </a:r>
            <a:r>
              <a:rPr sz="1000" b="1" spc="-5" dirty="0">
                <a:latin typeface="Times New Roman"/>
                <a:cs typeface="Times New Roman"/>
              </a:rPr>
              <a:t>data  must be verified </a:t>
            </a:r>
            <a:r>
              <a:rPr sz="1000" b="1" dirty="0">
                <a:latin typeface="Times New Roman"/>
                <a:cs typeface="Times New Roman"/>
              </a:rPr>
              <a:t>to </a:t>
            </a:r>
            <a:r>
              <a:rPr sz="1000" b="1" spc="-5" dirty="0">
                <a:latin typeface="Times New Roman"/>
                <a:cs typeface="Times New Roman"/>
              </a:rPr>
              <a:t>ensure that they have not </a:t>
            </a:r>
            <a:r>
              <a:rPr sz="1000" b="1" dirty="0">
                <a:latin typeface="Times New Roman"/>
                <a:cs typeface="Times New Roman"/>
              </a:rPr>
              <a:t>changed </a:t>
            </a:r>
            <a:r>
              <a:rPr sz="1000" b="1" spc="-5" dirty="0">
                <a:latin typeface="Times New Roman"/>
                <a:cs typeface="Times New Roman"/>
              </a:rPr>
              <a:t>since registering </a:t>
            </a:r>
            <a:r>
              <a:rPr sz="1000" b="1" dirty="0">
                <a:latin typeface="Times New Roman"/>
                <a:cs typeface="Times New Roman"/>
              </a:rPr>
              <a:t>on </a:t>
            </a:r>
            <a:r>
              <a:rPr sz="1000" b="1" spc="-5" dirty="0">
                <a:latin typeface="Times New Roman"/>
                <a:cs typeface="Times New Roman"/>
              </a:rPr>
              <a:t>the support. At the logical level,  the support must be checked </a:t>
            </a:r>
            <a:r>
              <a:rPr sz="1000" b="1" dirty="0">
                <a:latin typeface="Times New Roman"/>
                <a:cs typeface="Times New Roman"/>
              </a:rPr>
              <a:t>for </a:t>
            </a:r>
            <a:r>
              <a:rPr sz="1000" b="1" spc="-5" dirty="0">
                <a:latin typeface="Times New Roman"/>
                <a:cs typeface="Times New Roman"/>
              </a:rPr>
              <a:t>data deterioration; </a:t>
            </a:r>
            <a:r>
              <a:rPr sz="1000" b="1" dirty="0">
                <a:latin typeface="Times New Roman"/>
                <a:cs typeface="Times New Roman"/>
              </a:rPr>
              <a:t>for </a:t>
            </a:r>
            <a:r>
              <a:rPr sz="1000" b="1" spc="-5" dirty="0">
                <a:latin typeface="Times New Roman"/>
                <a:cs typeface="Times New Roman"/>
              </a:rPr>
              <a:t>example, ensuring that the number </a:t>
            </a:r>
            <a:r>
              <a:rPr sz="1000" b="1" dirty="0">
                <a:latin typeface="Times New Roman"/>
                <a:cs typeface="Times New Roman"/>
              </a:rPr>
              <a:t>of </a:t>
            </a:r>
            <a:r>
              <a:rPr sz="1000" b="1" spc="-5" dirty="0">
                <a:latin typeface="Times New Roman"/>
                <a:cs typeface="Times New Roman"/>
              </a:rPr>
              <a:t>blocks  allocated and free blocks </a:t>
            </a:r>
            <a:r>
              <a:rPr sz="1000" b="1" dirty="0">
                <a:latin typeface="Times New Roman"/>
                <a:cs typeface="Times New Roman"/>
              </a:rPr>
              <a:t>of </a:t>
            </a:r>
            <a:r>
              <a:rPr sz="1000" b="1" spc="-5" dirty="0">
                <a:latin typeface="Times New Roman"/>
                <a:cs typeface="Times New Roman"/>
              </a:rPr>
              <a:t>secondary memory correspond to the </a:t>
            </a:r>
            <a:r>
              <a:rPr sz="1000" b="1" dirty="0">
                <a:latin typeface="Times New Roman"/>
                <a:cs typeface="Times New Roman"/>
              </a:rPr>
              <a:t>total </a:t>
            </a:r>
            <a:r>
              <a:rPr sz="1000" b="1" spc="-5" dirty="0">
                <a:latin typeface="Times New Roman"/>
                <a:cs typeface="Times New Roman"/>
              </a:rPr>
              <a:t>number </a:t>
            </a:r>
            <a:r>
              <a:rPr sz="1000" b="1" spc="-10" dirty="0">
                <a:latin typeface="Times New Roman"/>
                <a:cs typeface="Times New Roman"/>
              </a:rPr>
              <a:t>of </a:t>
            </a:r>
            <a:r>
              <a:rPr sz="1000" b="1" spc="-5" dirty="0">
                <a:latin typeface="Times New Roman"/>
                <a:cs typeface="Times New Roman"/>
              </a:rPr>
              <a:t>blocks </a:t>
            </a:r>
            <a:r>
              <a:rPr sz="1000" b="1" dirty="0">
                <a:latin typeface="Times New Roman"/>
                <a:cs typeface="Times New Roman"/>
              </a:rPr>
              <a:t>of </a:t>
            </a:r>
            <a:r>
              <a:rPr sz="1000" b="1" spc="-5" dirty="0">
                <a:latin typeface="Times New Roman"/>
                <a:cs typeface="Times New Roman"/>
              </a:rPr>
              <a:t>the</a:t>
            </a:r>
            <a:r>
              <a:rPr sz="1000" b="1" spc="145" dirty="0">
                <a:latin typeface="Times New Roman"/>
                <a:cs typeface="Times New Roman"/>
              </a:rPr>
              <a:t> </a:t>
            </a:r>
            <a:r>
              <a:rPr sz="1000" b="1" spc="5" dirty="0">
                <a:latin typeface="Times New Roman"/>
                <a:cs typeface="Times New Roman"/>
              </a:rPr>
              <a:t>device.</a:t>
            </a:r>
            <a:endParaRPr sz="1000">
              <a:latin typeface="Times New Roman"/>
              <a:cs typeface="Times New Roman"/>
            </a:endParaRPr>
          </a:p>
          <a:p>
            <a:pPr marL="238125">
              <a:lnSpc>
                <a:spcPts val="1140"/>
              </a:lnSpc>
            </a:pPr>
            <a:r>
              <a:rPr sz="1000" b="1" spc="-5" dirty="0">
                <a:latin typeface="Times New Roman"/>
                <a:cs typeface="Times New Roman"/>
              </a:rPr>
              <a:t>Errors in these </a:t>
            </a:r>
            <a:r>
              <a:rPr sz="1000" b="1" dirty="0">
                <a:latin typeface="Times New Roman"/>
                <a:cs typeface="Times New Roman"/>
              </a:rPr>
              <a:t>cases </a:t>
            </a:r>
            <a:r>
              <a:rPr sz="1000" b="1" spc="-5" dirty="0">
                <a:latin typeface="Times New Roman"/>
                <a:cs typeface="Times New Roman"/>
              </a:rPr>
              <a:t>are often independent </a:t>
            </a:r>
            <a:r>
              <a:rPr sz="1000" b="1" dirty="0">
                <a:latin typeface="Times New Roman"/>
                <a:cs typeface="Times New Roman"/>
              </a:rPr>
              <a:t>of </a:t>
            </a:r>
            <a:r>
              <a:rPr sz="1000" b="1" spc="-5" dirty="0">
                <a:latin typeface="Times New Roman"/>
                <a:cs typeface="Times New Roman"/>
              </a:rPr>
              <a:t>specific processes </a:t>
            </a:r>
            <a:r>
              <a:rPr sz="1000" b="1" dirty="0">
                <a:latin typeface="Times New Roman"/>
                <a:cs typeface="Times New Roman"/>
              </a:rPr>
              <a:t>(for example, </a:t>
            </a:r>
            <a:r>
              <a:rPr sz="1000" b="1" spc="-5" dirty="0">
                <a:latin typeface="Times New Roman"/>
                <a:cs typeface="Times New Roman"/>
              </a:rPr>
              <a:t>data corruption </a:t>
            </a:r>
            <a:r>
              <a:rPr sz="1000" b="1" dirty="0">
                <a:latin typeface="Times New Roman"/>
                <a:cs typeface="Times New Roman"/>
              </a:rPr>
              <a:t>on </a:t>
            </a:r>
            <a:r>
              <a:rPr sz="1000" b="1" spc="-5" dirty="0">
                <a:latin typeface="Times New Roman"/>
                <a:cs typeface="Times New Roman"/>
              </a:rPr>
              <a:t>a</a:t>
            </a:r>
            <a:r>
              <a:rPr sz="1000" b="1" spc="10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disk),</a:t>
            </a:r>
            <a:endParaRPr sz="1000">
              <a:latin typeface="Times New Roman"/>
              <a:cs typeface="Times New Roman"/>
            </a:endParaRPr>
          </a:p>
          <a:p>
            <a:pPr marL="238125" marR="220345">
              <a:lnSpc>
                <a:spcPts val="1190"/>
              </a:lnSpc>
              <a:spcBef>
                <a:spcPts val="45"/>
              </a:spcBef>
            </a:pPr>
            <a:r>
              <a:rPr sz="1000" b="1" spc="-5" dirty="0">
                <a:latin typeface="Times New Roman"/>
                <a:cs typeface="Times New Roman"/>
              </a:rPr>
              <a:t>and therefore a global program (the OS) has to deal with this type </a:t>
            </a:r>
            <a:r>
              <a:rPr sz="1000" b="1" dirty="0">
                <a:latin typeface="Times New Roman"/>
                <a:cs typeface="Times New Roman"/>
              </a:rPr>
              <a:t>of </a:t>
            </a:r>
            <a:r>
              <a:rPr sz="1000" b="1" spc="-5" dirty="0">
                <a:latin typeface="Times New Roman"/>
                <a:cs typeface="Times New Roman"/>
              </a:rPr>
              <a:t>error. Also, by having the OS deal  with this type </a:t>
            </a:r>
            <a:r>
              <a:rPr sz="1000" b="1" dirty="0">
                <a:latin typeface="Times New Roman"/>
                <a:cs typeface="Times New Roman"/>
              </a:rPr>
              <a:t>of </a:t>
            </a:r>
            <a:r>
              <a:rPr sz="1000" b="1" spc="-5" dirty="0">
                <a:latin typeface="Times New Roman"/>
                <a:cs typeface="Times New Roman"/>
              </a:rPr>
              <a:t>problem, it is not necessary to include in </a:t>
            </a:r>
            <a:r>
              <a:rPr sz="1000" b="1" dirty="0">
                <a:latin typeface="Times New Roman"/>
                <a:cs typeface="Times New Roman"/>
              </a:rPr>
              <a:t>programs </a:t>
            </a:r>
            <a:r>
              <a:rPr sz="1000" b="1" spc="-5" dirty="0">
                <a:latin typeface="Times New Roman"/>
                <a:cs typeface="Times New Roman"/>
              </a:rPr>
              <a:t>users </a:t>
            </a:r>
            <a:r>
              <a:rPr sz="1000" b="1" dirty="0">
                <a:latin typeface="Times New Roman"/>
                <a:cs typeface="Times New Roman"/>
              </a:rPr>
              <a:t>of </a:t>
            </a:r>
            <a:r>
              <a:rPr sz="1000" b="1" spc="-5" dirty="0">
                <a:latin typeface="Times New Roman"/>
                <a:cs typeface="Times New Roman"/>
              </a:rPr>
              <a:t>code </a:t>
            </a:r>
            <a:r>
              <a:rPr sz="1000" b="1" spc="-10" dirty="0">
                <a:latin typeface="Times New Roman"/>
                <a:cs typeface="Times New Roman"/>
              </a:rPr>
              <a:t>to </a:t>
            </a:r>
            <a:r>
              <a:rPr sz="1000" b="1" spc="-5" dirty="0">
                <a:latin typeface="Times New Roman"/>
                <a:cs typeface="Times New Roman"/>
              </a:rPr>
              <a:t>deal with </a:t>
            </a:r>
            <a:r>
              <a:rPr sz="1000" b="1" dirty="0">
                <a:latin typeface="Times New Roman"/>
                <a:cs typeface="Times New Roman"/>
              </a:rPr>
              <a:t>all </a:t>
            </a:r>
            <a:r>
              <a:rPr sz="1000" b="1" spc="-5" dirty="0">
                <a:latin typeface="Times New Roman"/>
                <a:cs typeface="Times New Roman"/>
              </a:rPr>
              <a:t>possible  errors in the system.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8415" marR="186055" indent="-6350">
              <a:lnSpc>
                <a:spcPts val="1190"/>
              </a:lnSpc>
            </a:pPr>
            <a:r>
              <a:rPr sz="1000" b="1" spc="-5" dirty="0">
                <a:latin typeface="Times New Roman"/>
                <a:cs typeface="Times New Roman"/>
              </a:rPr>
              <a:t>In addition </a:t>
            </a:r>
            <a:r>
              <a:rPr sz="1000" b="1" dirty="0">
                <a:latin typeface="Times New Roman"/>
                <a:cs typeface="Times New Roman"/>
              </a:rPr>
              <a:t>to </a:t>
            </a:r>
            <a:r>
              <a:rPr sz="1000" b="1" spc="-5" dirty="0">
                <a:latin typeface="Times New Roman"/>
                <a:cs typeface="Times New Roman"/>
              </a:rPr>
              <a:t>the reasons given </a:t>
            </a:r>
            <a:r>
              <a:rPr sz="1000" b="1" dirty="0">
                <a:latin typeface="Times New Roman"/>
                <a:cs typeface="Times New Roman"/>
              </a:rPr>
              <a:t>above </a:t>
            </a:r>
            <a:r>
              <a:rPr sz="1000" b="1" spc="-5" dirty="0">
                <a:latin typeface="Times New Roman"/>
                <a:cs typeface="Times New Roman"/>
              </a:rPr>
              <a:t>against having user </a:t>
            </a:r>
            <a:r>
              <a:rPr sz="1000" b="1" dirty="0">
                <a:latin typeface="Times New Roman"/>
                <a:cs typeface="Times New Roman"/>
              </a:rPr>
              <a:t>programs </a:t>
            </a:r>
            <a:r>
              <a:rPr sz="1000" b="1" spc="-5" dirty="0">
                <a:latin typeface="Times New Roman"/>
                <a:cs typeface="Times New Roman"/>
              </a:rPr>
              <a:t>deal directly </a:t>
            </a:r>
            <a:r>
              <a:rPr sz="1000" b="1" spc="-10" dirty="0">
                <a:latin typeface="Times New Roman"/>
                <a:cs typeface="Times New Roman"/>
              </a:rPr>
              <a:t>with </a:t>
            </a:r>
            <a:r>
              <a:rPr sz="1000" b="1" spc="-5" dirty="0">
                <a:latin typeface="Times New Roman"/>
                <a:cs typeface="Times New Roman"/>
              </a:rPr>
              <a:t>these services, </a:t>
            </a:r>
            <a:r>
              <a:rPr sz="1000" b="1" dirty="0">
                <a:latin typeface="Times New Roman"/>
                <a:cs typeface="Times New Roman"/>
              </a:rPr>
              <a:t>imagine  </a:t>
            </a:r>
            <a:r>
              <a:rPr sz="1000" b="1" spc="-5" dirty="0">
                <a:latin typeface="Times New Roman"/>
                <a:cs typeface="Times New Roman"/>
              </a:rPr>
              <a:t>the work </a:t>
            </a:r>
            <a:r>
              <a:rPr sz="1000" b="1" spc="-10" dirty="0">
                <a:latin typeface="Times New Roman"/>
                <a:cs typeface="Times New Roman"/>
              </a:rPr>
              <a:t>to </a:t>
            </a:r>
            <a:r>
              <a:rPr sz="1000" b="1" spc="-5" dirty="0">
                <a:latin typeface="Times New Roman"/>
                <a:cs typeface="Times New Roman"/>
              </a:rPr>
              <a:t>create even a simple </a:t>
            </a:r>
            <a:r>
              <a:rPr sz="1000" b="1" dirty="0">
                <a:latin typeface="Times New Roman"/>
                <a:cs typeface="Times New Roman"/>
              </a:rPr>
              <a:t>program </a:t>
            </a:r>
            <a:r>
              <a:rPr sz="1000" b="1" spc="-5" dirty="0">
                <a:latin typeface="Times New Roman"/>
                <a:cs typeface="Times New Roman"/>
              </a:rPr>
              <a:t>if the programmer would have to deal </a:t>
            </a:r>
            <a:r>
              <a:rPr sz="1000" b="1" spc="-10" dirty="0">
                <a:latin typeface="Times New Roman"/>
                <a:cs typeface="Times New Roman"/>
              </a:rPr>
              <a:t>with </a:t>
            </a:r>
            <a:r>
              <a:rPr sz="1000" b="1" dirty="0">
                <a:latin typeface="Times New Roman"/>
                <a:cs typeface="Times New Roman"/>
              </a:rPr>
              <a:t>all </a:t>
            </a:r>
            <a:r>
              <a:rPr sz="1000" b="1" spc="-5" dirty="0">
                <a:latin typeface="Times New Roman"/>
                <a:cs typeface="Times New Roman"/>
              </a:rPr>
              <a:t>the issues discussed  above.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</TotalTime>
  <Words>1803</Words>
  <Application>Microsoft Office PowerPoint</Application>
  <PresentationFormat>Custom</PresentationFormat>
  <Paragraphs>77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CSI3131 – Operating Systems</dc:title>
  <dc:creator>Gilbert Arbez</dc:creator>
  <cp:lastModifiedBy>Faranak Vahid-Ansari</cp:lastModifiedBy>
  <cp:revision>2</cp:revision>
  <dcterms:created xsi:type="dcterms:W3CDTF">2022-05-16T12:46:24Z</dcterms:created>
  <dcterms:modified xsi:type="dcterms:W3CDTF">2022-05-20T02:30:53Z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2021-01-25T00:00:00Z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2022-05-16T00:00:00Z</vt:filetime>
  </property>
</Properties>
</file>