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349" autoAdjust="0"/>
  </p:normalViewPr>
  <p:slideViewPr>
    <p:cSldViewPr>
      <p:cViewPr varScale="1">
        <p:scale>
          <a:sx n="55" d="100"/>
          <a:sy n="55" d="100"/>
        </p:scale>
        <p:origin x="141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97060E9-CB2D-49FE-8D0D-B2295A41C786}" type="datetimeFigureOut">
              <a:rPr lang="en-CA" smtClean="0"/>
              <a:t>2022-05-30</a:t>
            </a:fld>
            <a:endParaRPr lang="en-CA"/>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02B32CA-5987-4BDB-9874-BE96C9ADBA68}" type="slidenum">
              <a:rPr lang="en-CA" smtClean="0"/>
              <a:t>‹#›</a:t>
            </a:fld>
            <a:endParaRPr lang="en-CA"/>
          </a:p>
        </p:txBody>
      </p:sp>
    </p:spTree>
    <p:extLst>
      <p:ext uri="{BB962C8B-B14F-4D97-AF65-F5344CB8AC3E}">
        <p14:creationId xmlns:p14="http://schemas.microsoft.com/office/powerpoint/2010/main" val="219254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Figure 1, from state “ready” and “waiting”, it can go directly to terminated.</a:t>
            </a:r>
          </a:p>
          <a:p>
            <a:endParaRPr lang="en-CA" dirty="0"/>
          </a:p>
          <a:p>
            <a:endParaRPr lang="en-CA" dirty="0"/>
          </a:p>
          <a:p>
            <a:r>
              <a:rPr lang="en-CA" dirty="0"/>
              <a:t>b) Having not enough memory, or perhaps the process is no longer needed, or to save running time, these are when the process moves from “ready” or “waiting” to “terminated”</a:t>
            </a:r>
          </a:p>
        </p:txBody>
      </p:sp>
      <p:sp>
        <p:nvSpPr>
          <p:cNvPr id="4" name="Slide Number Placeholder 3"/>
          <p:cNvSpPr>
            <a:spLocks noGrp="1"/>
          </p:cNvSpPr>
          <p:nvPr>
            <p:ph type="sldNum" sz="quarter" idx="5"/>
          </p:nvPr>
        </p:nvSpPr>
        <p:spPr/>
        <p:txBody>
          <a:bodyPr/>
          <a:lstStyle/>
          <a:p>
            <a:fld id="{B02B32CA-5987-4BDB-9874-BE96C9ADBA68}" type="slidenum">
              <a:rPr lang="en-CA" smtClean="0"/>
              <a:t>1</a:t>
            </a:fld>
            <a:endParaRPr lang="en-CA"/>
          </a:p>
        </p:txBody>
      </p:sp>
    </p:spTree>
    <p:extLst>
      <p:ext uri="{BB962C8B-B14F-4D97-AF65-F5344CB8AC3E}">
        <p14:creationId xmlns:p14="http://schemas.microsoft.com/office/powerpoint/2010/main" val="78124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t>Waiting to Waiting-suspend: Perhaps the process has stayed for too long in the Memory Waiting, and thus to release memory space, it is swapped out. However, the reverse can be more important, where an event is completed (or getting close to) where a process in the “Waiting-suspend” may have more priority than any other in the “Ready” state, that certain process will need to transition to “Waiting” and then to “Ready”</a:t>
            </a:r>
          </a:p>
          <a:p>
            <a:endParaRPr lang="en-CA" b="0" dirty="0"/>
          </a:p>
          <a:p>
            <a:r>
              <a:rPr lang="en-CA" b="0" i="0" dirty="0">
                <a:solidFill>
                  <a:srgbClr val="BDC1C6"/>
                </a:solidFill>
                <a:effectLst/>
                <a:latin typeface="arial" panose="020B0604020202020204" pitchFamily="34" charset="0"/>
              </a:rPr>
              <a:t>In a multitasking operating system, a situation arises when all the active processes cannot coordinate in the main memory, then a process is swap out from the main memory so that other processes can enter it.</a:t>
            </a:r>
            <a:endParaRPr lang="en-CA" b="0" dirty="0"/>
          </a:p>
        </p:txBody>
      </p:sp>
      <p:sp>
        <p:nvSpPr>
          <p:cNvPr id="4" name="Slide Number Placeholder 3"/>
          <p:cNvSpPr>
            <a:spLocks noGrp="1"/>
          </p:cNvSpPr>
          <p:nvPr>
            <p:ph type="sldNum" sz="quarter" idx="5"/>
          </p:nvPr>
        </p:nvSpPr>
        <p:spPr/>
        <p:txBody>
          <a:bodyPr/>
          <a:lstStyle/>
          <a:p>
            <a:fld id="{B02B32CA-5987-4BDB-9874-BE96C9ADBA68}" type="slidenum">
              <a:rPr lang="en-CA" smtClean="0"/>
              <a:t>2</a:t>
            </a:fld>
            <a:endParaRPr lang="en-CA"/>
          </a:p>
        </p:txBody>
      </p:sp>
    </p:spTree>
    <p:extLst>
      <p:ext uri="{BB962C8B-B14F-4D97-AF65-F5344CB8AC3E}">
        <p14:creationId xmlns:p14="http://schemas.microsoft.com/office/powerpoint/2010/main" val="4127471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t>Sleep-swapped &lt;-&gt; Waiting-suspend</a:t>
            </a:r>
          </a:p>
          <a:p>
            <a:r>
              <a:rPr lang="en-CA" b="0" dirty="0"/>
              <a:t>Ready to run-Swapped &lt;-&gt; ready-suspend</a:t>
            </a:r>
          </a:p>
          <a:p>
            <a:endParaRPr lang="en-CA" b="0" dirty="0"/>
          </a:p>
          <a:p>
            <a:r>
              <a:rPr lang="en-CA" b="0" i="0" dirty="0">
                <a:solidFill>
                  <a:srgbClr val="BDC1C6"/>
                </a:solidFill>
                <a:effectLst/>
                <a:latin typeface="arial" panose="020B0604020202020204" pitchFamily="34" charset="0"/>
              </a:rPr>
              <a:t>Pre-emption or </a:t>
            </a:r>
            <a:r>
              <a:rPr lang="en-CA" b="0" i="0" dirty="0" err="1">
                <a:solidFill>
                  <a:srgbClr val="BDC1C6"/>
                </a:solidFill>
                <a:effectLst/>
                <a:latin typeface="arial" panose="020B0604020202020204" pitchFamily="34" charset="0"/>
              </a:rPr>
              <a:t>preemption</a:t>
            </a:r>
            <a:r>
              <a:rPr lang="en-CA" b="0" i="0" dirty="0">
                <a:solidFill>
                  <a:srgbClr val="BDC1C6"/>
                </a:solidFill>
                <a:effectLst/>
                <a:latin typeface="arial" panose="020B0604020202020204" pitchFamily="34" charset="0"/>
              </a:rPr>
              <a:t> in computing is the act of temporarily interrupting a task being carried out by a computer system, without requiring its cooperation, and with the intention of resuming the task at a later time. Such a change is known as a context switch .</a:t>
            </a:r>
            <a:endParaRPr lang="en-CA" b="0" dirty="0"/>
          </a:p>
        </p:txBody>
      </p:sp>
      <p:sp>
        <p:nvSpPr>
          <p:cNvPr id="4" name="Slide Number Placeholder 3"/>
          <p:cNvSpPr>
            <a:spLocks noGrp="1"/>
          </p:cNvSpPr>
          <p:nvPr>
            <p:ph type="sldNum" sz="quarter" idx="5"/>
          </p:nvPr>
        </p:nvSpPr>
        <p:spPr/>
        <p:txBody>
          <a:bodyPr/>
          <a:lstStyle/>
          <a:p>
            <a:fld id="{B02B32CA-5987-4BDB-9874-BE96C9ADBA68}" type="slidenum">
              <a:rPr lang="en-CA" smtClean="0"/>
              <a:t>3</a:t>
            </a:fld>
            <a:endParaRPr lang="en-CA"/>
          </a:p>
        </p:txBody>
      </p:sp>
    </p:spTree>
    <p:extLst>
      <p:ext uri="{BB962C8B-B14F-4D97-AF65-F5344CB8AC3E}">
        <p14:creationId xmlns:p14="http://schemas.microsoft.com/office/powerpoint/2010/main" val="2108869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02B32CA-5987-4BDB-9874-BE96C9ADBA68}" type="slidenum">
              <a:rPr lang="en-CA" smtClean="0"/>
              <a:t>4</a:t>
            </a:fld>
            <a:endParaRPr lang="en-CA"/>
          </a:p>
        </p:txBody>
      </p:sp>
    </p:spTree>
    <p:extLst>
      <p:ext uri="{BB962C8B-B14F-4D97-AF65-F5344CB8AC3E}">
        <p14:creationId xmlns:p14="http://schemas.microsoft.com/office/powerpoint/2010/main" val="782833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the I/O request has been provided, from those stations (Disk, Terminal, Mouse, Wait on Signal), it will go to the Ready queue, and wait for execution. Even when a process goes into “timeout”, it will go back to the back of the “Ready” queue, behind the previous allotted process</a:t>
            </a:r>
          </a:p>
        </p:txBody>
      </p:sp>
      <p:sp>
        <p:nvSpPr>
          <p:cNvPr id="4" name="Slide Number Placeholder 3"/>
          <p:cNvSpPr>
            <a:spLocks noGrp="1"/>
          </p:cNvSpPr>
          <p:nvPr>
            <p:ph type="sldNum" sz="quarter" idx="5"/>
          </p:nvPr>
        </p:nvSpPr>
        <p:spPr/>
        <p:txBody>
          <a:bodyPr/>
          <a:lstStyle/>
          <a:p>
            <a:fld id="{B02B32CA-5987-4BDB-9874-BE96C9ADBA68}" type="slidenum">
              <a:rPr lang="en-CA" smtClean="0"/>
              <a:t>5</a:t>
            </a:fld>
            <a:endParaRPr lang="en-CA"/>
          </a:p>
        </p:txBody>
      </p:sp>
    </p:spTree>
    <p:extLst>
      <p:ext uri="{BB962C8B-B14F-4D97-AF65-F5344CB8AC3E}">
        <p14:creationId xmlns:p14="http://schemas.microsoft.com/office/powerpoint/2010/main" val="3258546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BDC1C6"/>
                </a:solidFill>
                <a:effectLst/>
                <a:latin typeface="arial" panose="020B0604020202020204" pitchFamily="34" charset="0"/>
              </a:rPr>
              <a:t>“Heap” memory, also known as “dynamic” memory, is an alternative to local stack memory. Local memory is quite automatic. Local variables are allocated automatically when a function is called, and they are deallocated automatically when the function exits. Heap memory is different in every way.</a:t>
            </a:r>
            <a:endParaRPr lang="en-CA" b="0" dirty="0"/>
          </a:p>
        </p:txBody>
      </p:sp>
      <p:sp>
        <p:nvSpPr>
          <p:cNvPr id="4" name="Slide Number Placeholder 3"/>
          <p:cNvSpPr>
            <a:spLocks noGrp="1"/>
          </p:cNvSpPr>
          <p:nvPr>
            <p:ph type="sldNum" sz="quarter" idx="5"/>
          </p:nvPr>
        </p:nvSpPr>
        <p:spPr/>
        <p:txBody>
          <a:bodyPr/>
          <a:lstStyle/>
          <a:p>
            <a:fld id="{B02B32CA-5987-4BDB-9874-BE96C9ADBA68}" type="slidenum">
              <a:rPr lang="en-CA" smtClean="0"/>
              <a:t>9</a:t>
            </a:fld>
            <a:endParaRPr lang="en-CA"/>
          </a:p>
        </p:txBody>
      </p:sp>
    </p:spTree>
    <p:extLst>
      <p:ext uri="{BB962C8B-B14F-4D97-AF65-F5344CB8AC3E}">
        <p14:creationId xmlns:p14="http://schemas.microsoft.com/office/powerpoint/2010/main" val="3109192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02B32CA-5987-4BDB-9874-BE96C9ADBA68}" type="slidenum">
              <a:rPr lang="en-CA" smtClean="0"/>
              <a:t>13</a:t>
            </a:fld>
            <a:endParaRPr lang="en-CA"/>
          </a:p>
        </p:txBody>
      </p:sp>
    </p:spTree>
    <p:extLst>
      <p:ext uri="{BB962C8B-B14F-4D97-AF65-F5344CB8AC3E}">
        <p14:creationId xmlns:p14="http://schemas.microsoft.com/office/powerpoint/2010/main" val="3115502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5/30/2022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515099"/>
            <a:ext cx="6633845" cy="1833194"/>
          </a:xfrm>
          <a:prstGeom prst="rect">
            <a:avLst/>
          </a:prstGeom>
        </p:spPr>
        <p:txBody>
          <a:bodyPr vert="horz" wrap="square" lIns="0" tIns="27305" rIns="0" bIns="0" rtlCol="0">
            <a:spAutoFit/>
          </a:bodyPr>
          <a:lstStyle/>
          <a:p>
            <a:pPr marL="2226945" marR="2132965" algn="ctr">
              <a:lnSpc>
                <a:spcPts val="1610"/>
              </a:lnSpc>
              <a:spcBef>
                <a:spcPts val="215"/>
              </a:spcBef>
            </a:pPr>
            <a:r>
              <a:rPr sz="1400" b="1" spc="-5" dirty="0">
                <a:latin typeface="Times New Roman"/>
                <a:cs typeface="Times New Roman"/>
              </a:rPr>
              <a:t>CSI3131 </a:t>
            </a:r>
            <a:r>
              <a:rPr sz="1400" b="1" dirty="0">
                <a:latin typeface="Times New Roman"/>
                <a:cs typeface="Times New Roman"/>
              </a:rPr>
              <a:t>– </a:t>
            </a:r>
            <a:r>
              <a:rPr sz="1400" b="1" spc="-5" dirty="0">
                <a:latin typeface="Times New Roman"/>
                <a:cs typeface="Times New Roman"/>
              </a:rPr>
              <a:t>Operating</a:t>
            </a:r>
            <a:r>
              <a:rPr sz="1400" b="1" spc="-40" dirty="0">
                <a:latin typeface="Times New Roman"/>
                <a:cs typeface="Times New Roman"/>
              </a:rPr>
              <a:t> </a:t>
            </a:r>
            <a:r>
              <a:rPr sz="1400" b="1" spc="-5" dirty="0">
                <a:latin typeface="Times New Roman"/>
                <a:cs typeface="Times New Roman"/>
              </a:rPr>
              <a:t>Systems  Tutorial </a:t>
            </a:r>
            <a:r>
              <a:rPr sz="1400" b="1" dirty="0">
                <a:latin typeface="Times New Roman"/>
                <a:cs typeface="Times New Roman"/>
              </a:rPr>
              <a:t>2 – </a:t>
            </a:r>
            <a:r>
              <a:rPr sz="1400" b="1" spc="-5" dirty="0">
                <a:latin typeface="Times New Roman"/>
                <a:cs typeface="Times New Roman"/>
              </a:rPr>
              <a:t>Summer 2009  Processes </a:t>
            </a:r>
            <a:r>
              <a:rPr sz="1400" b="1" dirty="0">
                <a:latin typeface="Times New Roman"/>
                <a:cs typeface="Times New Roman"/>
              </a:rPr>
              <a:t>-</a:t>
            </a:r>
            <a:r>
              <a:rPr sz="1400" b="1" spc="-15" dirty="0">
                <a:latin typeface="Times New Roman"/>
                <a:cs typeface="Times New Roman"/>
              </a:rPr>
              <a:t> </a:t>
            </a:r>
            <a:r>
              <a:rPr sz="1400" b="1" spc="-5" dirty="0">
                <a:latin typeface="Times New Roman"/>
                <a:cs typeface="Times New Roman"/>
              </a:rPr>
              <a:t>Solution</a:t>
            </a:r>
            <a:endParaRPr sz="1400" dirty="0">
              <a:latin typeface="Times New Roman"/>
              <a:cs typeface="Times New Roman"/>
            </a:endParaRPr>
          </a:p>
          <a:p>
            <a:pPr>
              <a:lnSpc>
                <a:spcPct val="100000"/>
              </a:lnSpc>
              <a:spcBef>
                <a:spcPts val="20"/>
              </a:spcBef>
            </a:pPr>
            <a:endParaRPr sz="1900" dirty="0">
              <a:latin typeface="Times New Roman"/>
              <a:cs typeface="Times New Roman"/>
            </a:endParaRPr>
          </a:p>
          <a:p>
            <a:pPr marL="238125" marR="5080" indent="-226060">
              <a:lnSpc>
                <a:spcPts val="1380"/>
              </a:lnSpc>
            </a:pPr>
            <a:r>
              <a:rPr sz="1200" dirty="0">
                <a:latin typeface="Times New Roman"/>
                <a:cs typeface="Times New Roman"/>
              </a:rPr>
              <a:t>1. </a:t>
            </a:r>
            <a:r>
              <a:rPr sz="1200" spc="-10" dirty="0">
                <a:latin typeface="Times New Roman"/>
                <a:cs typeface="Times New Roman"/>
              </a:rPr>
              <a:t>In </a:t>
            </a:r>
            <a:r>
              <a:rPr sz="1200" spc="-5" dirty="0">
                <a:latin typeface="Times New Roman"/>
                <a:cs typeface="Times New Roman"/>
              </a:rPr>
              <a:t>class, we studied execution </a:t>
            </a:r>
            <a:r>
              <a:rPr sz="1200" dirty="0">
                <a:latin typeface="Times New Roman"/>
                <a:cs typeface="Times New Roman"/>
              </a:rPr>
              <a:t>of </a:t>
            </a:r>
            <a:r>
              <a:rPr sz="1200" spc="-5" dirty="0">
                <a:latin typeface="Times New Roman"/>
                <a:cs typeface="Times New Roman"/>
              </a:rPr>
              <a:t>processes </a:t>
            </a:r>
            <a:r>
              <a:rPr sz="1200" dirty="0">
                <a:latin typeface="Times New Roman"/>
                <a:cs typeface="Times New Roman"/>
              </a:rPr>
              <a:t>by </a:t>
            </a:r>
            <a:r>
              <a:rPr sz="1200" spc="-5" dirty="0">
                <a:latin typeface="Times New Roman"/>
                <a:cs typeface="Times New Roman"/>
              </a:rPr>
              <a:t>assuming that all processes were </a:t>
            </a:r>
            <a:r>
              <a:rPr sz="1200" dirty="0">
                <a:latin typeface="Times New Roman"/>
                <a:cs typeface="Times New Roman"/>
              </a:rPr>
              <a:t>in </a:t>
            </a:r>
            <a:r>
              <a:rPr sz="1200" spc="-5" dirty="0">
                <a:latin typeface="Times New Roman"/>
                <a:cs typeface="Times New Roman"/>
              </a:rPr>
              <a:t>main memory and can  </a:t>
            </a:r>
            <a:r>
              <a:rPr sz="1200" dirty="0">
                <a:latin typeface="Times New Roman"/>
                <a:cs typeface="Times New Roman"/>
              </a:rPr>
              <a:t>be </a:t>
            </a:r>
            <a:r>
              <a:rPr sz="1200" spc="-5" dirty="0">
                <a:latin typeface="Times New Roman"/>
                <a:cs typeface="Times New Roman"/>
              </a:rPr>
              <a:t>executed when ready. The state diagram </a:t>
            </a:r>
            <a:r>
              <a:rPr sz="1200" dirty="0">
                <a:latin typeface="Times New Roman"/>
                <a:cs typeface="Times New Roman"/>
              </a:rPr>
              <a:t>in </a:t>
            </a:r>
            <a:r>
              <a:rPr sz="1200" spc="-5" dirty="0">
                <a:latin typeface="Times New Roman"/>
                <a:cs typeface="Times New Roman"/>
              </a:rPr>
              <a:t>Figure </a:t>
            </a:r>
            <a:r>
              <a:rPr sz="1200" dirty="0">
                <a:latin typeface="Times New Roman"/>
                <a:cs typeface="Times New Roman"/>
              </a:rPr>
              <a:t>1 </a:t>
            </a:r>
            <a:r>
              <a:rPr sz="1200" spc="-5" dirty="0">
                <a:latin typeface="Times New Roman"/>
                <a:cs typeface="Times New Roman"/>
              </a:rPr>
              <a:t>shows </a:t>
            </a:r>
            <a:r>
              <a:rPr sz="1200" dirty="0">
                <a:latin typeface="Times New Roman"/>
                <a:cs typeface="Times New Roman"/>
              </a:rPr>
              <a:t>how </a:t>
            </a:r>
            <a:r>
              <a:rPr sz="1200" spc="-5" dirty="0">
                <a:latin typeface="Times New Roman"/>
                <a:cs typeface="Times New Roman"/>
              </a:rPr>
              <a:t>processes </a:t>
            </a:r>
            <a:r>
              <a:rPr sz="1200" dirty="0">
                <a:latin typeface="Times New Roman"/>
                <a:cs typeface="Times New Roman"/>
              </a:rPr>
              <a:t>move </a:t>
            </a:r>
            <a:r>
              <a:rPr sz="1200" spc="-5" dirty="0">
                <a:latin typeface="Times New Roman"/>
                <a:cs typeface="Times New Roman"/>
              </a:rPr>
              <a:t>from </a:t>
            </a:r>
            <a:r>
              <a:rPr sz="1200" dirty="0">
                <a:latin typeface="Times New Roman"/>
                <a:cs typeface="Times New Roman"/>
              </a:rPr>
              <a:t>a </a:t>
            </a:r>
            <a:r>
              <a:rPr sz="1200" spc="-5" dirty="0">
                <a:latin typeface="Times New Roman"/>
                <a:cs typeface="Times New Roman"/>
              </a:rPr>
              <a:t>running state  (i.e. </a:t>
            </a:r>
            <a:r>
              <a:rPr sz="1200" dirty="0">
                <a:latin typeface="Times New Roman"/>
                <a:cs typeface="Times New Roman"/>
              </a:rPr>
              <a:t>the </a:t>
            </a:r>
            <a:r>
              <a:rPr sz="1200" spc="-5" dirty="0">
                <a:latin typeface="Times New Roman"/>
                <a:cs typeface="Times New Roman"/>
              </a:rPr>
              <a:t>process’ program </a:t>
            </a:r>
            <a:r>
              <a:rPr sz="1200" dirty="0">
                <a:latin typeface="Times New Roman"/>
                <a:cs typeface="Times New Roman"/>
              </a:rPr>
              <a:t>is </a:t>
            </a:r>
            <a:r>
              <a:rPr sz="1200" spc="-5" dirty="0">
                <a:latin typeface="Times New Roman"/>
                <a:cs typeface="Times New Roman"/>
              </a:rPr>
              <a:t>being executed </a:t>
            </a:r>
            <a:r>
              <a:rPr sz="1200" dirty="0">
                <a:latin typeface="Times New Roman"/>
                <a:cs typeface="Times New Roman"/>
              </a:rPr>
              <a:t>by the </a:t>
            </a:r>
            <a:r>
              <a:rPr sz="1200" spc="-5" dirty="0">
                <a:latin typeface="Times New Roman"/>
                <a:cs typeface="Times New Roman"/>
              </a:rPr>
              <a:t>CPU) </a:t>
            </a:r>
            <a:r>
              <a:rPr sz="1200" dirty="0">
                <a:latin typeface="Times New Roman"/>
                <a:cs typeface="Times New Roman"/>
              </a:rPr>
              <a:t>to the </a:t>
            </a:r>
            <a:r>
              <a:rPr sz="1200" spc="-5" dirty="0">
                <a:latin typeface="Times New Roman"/>
                <a:cs typeface="Times New Roman"/>
              </a:rPr>
              <a:t>ready state (to allow another process </a:t>
            </a:r>
            <a:r>
              <a:rPr sz="1200" dirty="0">
                <a:latin typeface="Times New Roman"/>
                <a:cs typeface="Times New Roman"/>
              </a:rPr>
              <a:t>to  </a:t>
            </a:r>
            <a:r>
              <a:rPr sz="1200" spc="-5" dirty="0">
                <a:latin typeface="Times New Roman"/>
                <a:cs typeface="Times New Roman"/>
              </a:rPr>
              <a:t>run). The </a:t>
            </a:r>
            <a:r>
              <a:rPr sz="1200" dirty="0">
                <a:latin typeface="Times New Roman"/>
                <a:cs typeface="Times New Roman"/>
              </a:rPr>
              <a:t>CPU </a:t>
            </a:r>
            <a:r>
              <a:rPr sz="1200" spc="-5" dirty="0">
                <a:latin typeface="Times New Roman"/>
                <a:cs typeface="Times New Roman"/>
              </a:rPr>
              <a:t>scheduler (short term scheduler) </a:t>
            </a:r>
            <a:r>
              <a:rPr sz="1200" dirty="0">
                <a:latin typeface="Times New Roman"/>
                <a:cs typeface="Times New Roman"/>
              </a:rPr>
              <a:t>is </a:t>
            </a:r>
            <a:r>
              <a:rPr sz="1200" spc="-5" dirty="0">
                <a:latin typeface="Times New Roman"/>
                <a:cs typeface="Times New Roman"/>
              </a:rPr>
              <a:t>responsible for managing sharing </a:t>
            </a:r>
            <a:r>
              <a:rPr sz="1200" dirty="0">
                <a:latin typeface="Times New Roman"/>
                <a:cs typeface="Times New Roman"/>
              </a:rPr>
              <a:t>the CPU </a:t>
            </a:r>
            <a:r>
              <a:rPr sz="1200" spc="-5" dirty="0">
                <a:latin typeface="Times New Roman"/>
                <a:cs typeface="Times New Roman"/>
              </a:rPr>
              <a:t>among </a:t>
            </a:r>
            <a:r>
              <a:rPr sz="1200" dirty="0">
                <a:latin typeface="Times New Roman"/>
                <a:cs typeface="Times New Roman"/>
              </a:rPr>
              <a:t>the  </a:t>
            </a:r>
            <a:r>
              <a:rPr sz="1200" spc="-5" dirty="0">
                <a:latin typeface="Times New Roman"/>
                <a:cs typeface="Times New Roman"/>
              </a:rPr>
              <a:t>processes ready for</a:t>
            </a:r>
            <a:r>
              <a:rPr sz="1200" spc="15" dirty="0">
                <a:latin typeface="Times New Roman"/>
                <a:cs typeface="Times New Roman"/>
              </a:rPr>
              <a:t> </a:t>
            </a:r>
            <a:r>
              <a:rPr sz="1200" spc="-5" dirty="0">
                <a:latin typeface="Times New Roman"/>
                <a:cs typeface="Times New Roman"/>
              </a:rPr>
              <a:t>execution</a:t>
            </a:r>
            <a:r>
              <a:rPr lang="en-CA" sz="1200" spc="-5" dirty="0">
                <a:latin typeface="Times New Roman"/>
                <a:cs typeface="Times New Roman"/>
              </a:rPr>
              <a:t>, and changing between the states.</a:t>
            </a:r>
            <a:endParaRPr sz="1200" dirty="0">
              <a:latin typeface="Times New Roman"/>
              <a:cs typeface="Times New Roman"/>
            </a:endParaRPr>
          </a:p>
        </p:txBody>
      </p:sp>
      <p:sp>
        <p:nvSpPr>
          <p:cNvPr id="3" name="object 3"/>
          <p:cNvSpPr/>
          <p:nvPr/>
        </p:nvSpPr>
        <p:spPr>
          <a:xfrm>
            <a:off x="2310129" y="2386329"/>
            <a:ext cx="3509010" cy="136906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56919" y="3813175"/>
            <a:ext cx="6452870" cy="734060"/>
          </a:xfrm>
          <a:prstGeom prst="rect">
            <a:avLst/>
          </a:prstGeom>
        </p:spPr>
        <p:txBody>
          <a:bodyPr vert="horz" wrap="square" lIns="0" tIns="12700" rIns="0" bIns="0" rtlCol="0">
            <a:spAutoFit/>
          </a:bodyPr>
          <a:lstStyle/>
          <a:p>
            <a:pPr marL="3053080">
              <a:lnSpc>
                <a:spcPts val="1410"/>
              </a:lnSpc>
              <a:spcBef>
                <a:spcPts val="100"/>
              </a:spcBef>
            </a:pPr>
            <a:r>
              <a:rPr sz="1200" spc="-5" dirty="0">
                <a:latin typeface="Times New Roman"/>
                <a:cs typeface="Times New Roman"/>
              </a:rPr>
              <a:t>Figure</a:t>
            </a:r>
            <a:r>
              <a:rPr sz="1200" dirty="0">
                <a:latin typeface="Times New Roman"/>
                <a:cs typeface="Times New Roman"/>
              </a:rPr>
              <a:t> 1</a:t>
            </a:r>
            <a:endParaRPr sz="1200">
              <a:latin typeface="Times New Roman"/>
              <a:cs typeface="Times New Roman"/>
            </a:endParaRPr>
          </a:p>
          <a:p>
            <a:pPr marL="12700" marR="5080" indent="130810">
              <a:lnSpc>
                <a:spcPts val="1380"/>
              </a:lnSpc>
              <a:spcBef>
                <a:spcPts val="65"/>
              </a:spcBef>
            </a:pPr>
            <a:r>
              <a:rPr sz="1200" spc="-5" dirty="0">
                <a:latin typeface="Times New Roman"/>
                <a:cs typeface="Times New Roman"/>
              </a:rPr>
              <a:t>Recall that </a:t>
            </a:r>
            <a:r>
              <a:rPr sz="1200" dirty="0">
                <a:latin typeface="Times New Roman"/>
                <a:cs typeface="Times New Roman"/>
              </a:rPr>
              <a:t>a </a:t>
            </a:r>
            <a:r>
              <a:rPr sz="1200" spc="-5" dirty="0">
                <a:latin typeface="Times New Roman"/>
                <a:cs typeface="Times New Roman"/>
              </a:rPr>
              <a:t>medium term scheduler was responsible for “swapping out” processes </a:t>
            </a:r>
            <a:r>
              <a:rPr sz="1200" dirty="0">
                <a:latin typeface="Times New Roman"/>
                <a:cs typeface="Times New Roman"/>
              </a:rPr>
              <a:t>to </a:t>
            </a:r>
            <a:r>
              <a:rPr sz="1200" spc="-5" dirty="0">
                <a:latin typeface="Times New Roman"/>
                <a:cs typeface="Times New Roman"/>
              </a:rPr>
              <a:t>release memory  for </a:t>
            </a:r>
            <a:r>
              <a:rPr sz="1200" dirty="0">
                <a:latin typeface="Times New Roman"/>
                <a:cs typeface="Times New Roman"/>
              </a:rPr>
              <a:t>the </a:t>
            </a:r>
            <a:r>
              <a:rPr sz="1200" spc="-5" dirty="0">
                <a:latin typeface="Times New Roman"/>
                <a:cs typeface="Times New Roman"/>
              </a:rPr>
              <a:t>execution </a:t>
            </a:r>
            <a:r>
              <a:rPr sz="1200" dirty="0">
                <a:latin typeface="Times New Roman"/>
                <a:cs typeface="Times New Roman"/>
              </a:rPr>
              <a:t>of </a:t>
            </a:r>
            <a:r>
              <a:rPr sz="1200" spc="-5" dirty="0">
                <a:latin typeface="Times New Roman"/>
                <a:cs typeface="Times New Roman"/>
              </a:rPr>
              <a:t>processes as illustrated </a:t>
            </a:r>
            <a:r>
              <a:rPr sz="1200" dirty="0">
                <a:latin typeface="Times New Roman"/>
                <a:cs typeface="Times New Roman"/>
              </a:rPr>
              <a:t>in </a:t>
            </a:r>
            <a:r>
              <a:rPr sz="1200" spc="-5" dirty="0">
                <a:latin typeface="Times New Roman"/>
                <a:cs typeface="Times New Roman"/>
              </a:rPr>
              <a:t>Figure </a:t>
            </a:r>
            <a:r>
              <a:rPr sz="1200" dirty="0">
                <a:latin typeface="Times New Roman"/>
                <a:cs typeface="Times New Roman"/>
              </a:rPr>
              <a:t>2. </a:t>
            </a:r>
            <a:r>
              <a:rPr sz="1200" spc="-5" dirty="0">
                <a:latin typeface="Times New Roman"/>
                <a:cs typeface="Times New Roman"/>
              </a:rPr>
              <a:t>The </a:t>
            </a:r>
            <a:r>
              <a:rPr sz="1200" dirty="0">
                <a:latin typeface="Times New Roman"/>
                <a:cs typeface="Times New Roman"/>
              </a:rPr>
              <a:t>use of </a:t>
            </a:r>
            <a:r>
              <a:rPr sz="1200" spc="-5" dirty="0">
                <a:latin typeface="Times New Roman"/>
                <a:cs typeface="Times New Roman"/>
              </a:rPr>
              <a:t>such </a:t>
            </a:r>
            <a:r>
              <a:rPr sz="1200" dirty="0">
                <a:latin typeface="Times New Roman"/>
                <a:cs typeface="Times New Roman"/>
              </a:rPr>
              <a:t>a </a:t>
            </a:r>
            <a:r>
              <a:rPr sz="1200" spc="-5" dirty="0">
                <a:latin typeface="Times New Roman"/>
                <a:cs typeface="Times New Roman"/>
              </a:rPr>
              <a:t>scheduler increases </a:t>
            </a:r>
            <a:r>
              <a:rPr sz="1200" dirty="0">
                <a:latin typeface="Times New Roman"/>
                <a:cs typeface="Times New Roman"/>
              </a:rPr>
              <a:t>the </a:t>
            </a:r>
            <a:r>
              <a:rPr sz="1200" spc="-5" dirty="0">
                <a:latin typeface="Times New Roman"/>
                <a:cs typeface="Times New Roman"/>
              </a:rPr>
              <a:t>number  </a:t>
            </a:r>
            <a:r>
              <a:rPr sz="1200" dirty="0">
                <a:latin typeface="Times New Roman"/>
                <a:cs typeface="Times New Roman"/>
              </a:rPr>
              <a:t>of </a:t>
            </a:r>
            <a:r>
              <a:rPr sz="1200" spc="-5" dirty="0">
                <a:latin typeface="Times New Roman"/>
                <a:cs typeface="Times New Roman"/>
              </a:rPr>
              <a:t>processes that can </a:t>
            </a:r>
            <a:r>
              <a:rPr sz="1200" dirty="0">
                <a:latin typeface="Times New Roman"/>
                <a:cs typeface="Times New Roman"/>
              </a:rPr>
              <a:t>be </a:t>
            </a:r>
            <a:r>
              <a:rPr sz="1200" spc="-5" dirty="0">
                <a:latin typeface="Times New Roman"/>
                <a:cs typeface="Times New Roman"/>
              </a:rPr>
              <a:t>managed </a:t>
            </a:r>
            <a:r>
              <a:rPr sz="1200" dirty="0">
                <a:latin typeface="Times New Roman"/>
                <a:cs typeface="Times New Roman"/>
              </a:rPr>
              <a:t>by the</a:t>
            </a:r>
            <a:r>
              <a:rPr sz="1200" spc="15" dirty="0">
                <a:latin typeface="Times New Roman"/>
                <a:cs typeface="Times New Roman"/>
              </a:rPr>
              <a:t> </a:t>
            </a:r>
            <a:r>
              <a:rPr sz="1200" spc="-5" dirty="0">
                <a:latin typeface="Times New Roman"/>
                <a:cs typeface="Times New Roman"/>
              </a:rPr>
              <a:t>OS.</a:t>
            </a:r>
            <a:endParaRPr sz="1200">
              <a:latin typeface="Times New Roman"/>
              <a:cs typeface="Times New Roman"/>
            </a:endParaRPr>
          </a:p>
        </p:txBody>
      </p:sp>
      <p:sp>
        <p:nvSpPr>
          <p:cNvPr id="5" name="object 5"/>
          <p:cNvSpPr/>
          <p:nvPr/>
        </p:nvSpPr>
        <p:spPr>
          <a:xfrm>
            <a:off x="2035810" y="4613275"/>
            <a:ext cx="3695065" cy="1323339"/>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985519" y="5847715"/>
            <a:ext cx="5909945" cy="1404620"/>
          </a:xfrm>
          <a:prstGeom prst="rect">
            <a:avLst/>
          </a:prstGeom>
        </p:spPr>
        <p:txBody>
          <a:bodyPr vert="horz" wrap="square" lIns="0" tIns="81280" rIns="0" bIns="0" rtlCol="0">
            <a:spAutoFit/>
          </a:bodyPr>
          <a:lstStyle/>
          <a:p>
            <a:pPr marL="2644140">
              <a:lnSpc>
                <a:spcPct val="100000"/>
              </a:lnSpc>
              <a:spcBef>
                <a:spcPts val="640"/>
              </a:spcBef>
            </a:pPr>
            <a:r>
              <a:rPr sz="1200" spc="-5" dirty="0">
                <a:latin typeface="Times New Roman"/>
                <a:cs typeface="Times New Roman"/>
              </a:rPr>
              <a:t>Figure</a:t>
            </a:r>
            <a:r>
              <a:rPr sz="1200" dirty="0">
                <a:latin typeface="Times New Roman"/>
                <a:cs typeface="Times New Roman"/>
              </a:rPr>
              <a:t> 2</a:t>
            </a:r>
          </a:p>
          <a:p>
            <a:pPr marL="241300" marR="5080" indent="-228600">
              <a:lnSpc>
                <a:spcPts val="1380"/>
              </a:lnSpc>
              <a:spcBef>
                <a:spcPts val="635"/>
              </a:spcBef>
              <a:buAutoNum type="alphaLcParenR"/>
              <a:tabLst>
                <a:tab pos="241300" algn="l"/>
              </a:tabLst>
            </a:pPr>
            <a:r>
              <a:rPr sz="1200" spc="-5" dirty="0">
                <a:latin typeface="Times New Roman"/>
                <a:cs typeface="Times New Roman"/>
              </a:rPr>
              <a:t>Modify </a:t>
            </a:r>
            <a:r>
              <a:rPr sz="1200" dirty="0">
                <a:latin typeface="Times New Roman"/>
                <a:cs typeface="Times New Roman"/>
              </a:rPr>
              <a:t>the </a:t>
            </a:r>
            <a:r>
              <a:rPr sz="1200" spc="-5" dirty="0">
                <a:latin typeface="Times New Roman"/>
                <a:cs typeface="Times New Roman"/>
              </a:rPr>
              <a:t>state diagram </a:t>
            </a:r>
            <a:r>
              <a:rPr sz="1200" dirty="0">
                <a:latin typeface="Times New Roman"/>
                <a:cs typeface="Times New Roman"/>
              </a:rPr>
              <a:t>in </a:t>
            </a:r>
            <a:r>
              <a:rPr sz="1200" spc="-5" dirty="0">
                <a:latin typeface="Times New Roman"/>
                <a:cs typeface="Times New Roman"/>
              </a:rPr>
              <a:t>Figure </a:t>
            </a:r>
            <a:r>
              <a:rPr sz="1200" dirty="0">
                <a:latin typeface="Times New Roman"/>
                <a:cs typeface="Times New Roman"/>
              </a:rPr>
              <a:t>1 to </a:t>
            </a:r>
            <a:r>
              <a:rPr sz="1200" spc="-5" dirty="0">
                <a:latin typeface="Times New Roman"/>
                <a:cs typeface="Times New Roman"/>
              </a:rPr>
              <a:t>include two additional states that allow </a:t>
            </a:r>
            <a:r>
              <a:rPr sz="1200" dirty="0">
                <a:latin typeface="Times New Roman"/>
                <a:cs typeface="Times New Roman"/>
              </a:rPr>
              <a:t>the </a:t>
            </a:r>
            <a:r>
              <a:rPr sz="1200" spc="-5" dirty="0">
                <a:latin typeface="Times New Roman"/>
                <a:cs typeface="Times New Roman"/>
              </a:rPr>
              <a:t>OS </a:t>
            </a:r>
            <a:r>
              <a:rPr sz="1200" dirty="0">
                <a:latin typeface="Times New Roman"/>
                <a:cs typeface="Times New Roman"/>
              </a:rPr>
              <a:t>to  </a:t>
            </a:r>
            <a:r>
              <a:rPr sz="1200" spc="-5" dirty="0">
                <a:latin typeface="Times New Roman"/>
                <a:cs typeface="Times New Roman"/>
              </a:rPr>
              <a:t>determine when </a:t>
            </a:r>
            <a:r>
              <a:rPr sz="1200" dirty="0">
                <a:latin typeface="Times New Roman"/>
                <a:cs typeface="Times New Roman"/>
              </a:rPr>
              <a:t>a </a:t>
            </a:r>
            <a:r>
              <a:rPr sz="1200" spc="-5" dirty="0">
                <a:latin typeface="Times New Roman"/>
                <a:cs typeface="Times New Roman"/>
              </a:rPr>
              <a:t>process has been swapped </a:t>
            </a:r>
            <a:r>
              <a:rPr sz="1200" dirty="0">
                <a:latin typeface="Times New Roman"/>
                <a:cs typeface="Times New Roman"/>
              </a:rPr>
              <a:t>out. </a:t>
            </a:r>
            <a:r>
              <a:rPr sz="1200" spc="-5" dirty="0">
                <a:latin typeface="Times New Roman"/>
                <a:cs typeface="Times New Roman"/>
              </a:rPr>
              <a:t>Include appropriate transitions for </a:t>
            </a:r>
            <a:r>
              <a:rPr sz="1200" dirty="0">
                <a:latin typeface="Times New Roman"/>
                <a:cs typeface="Times New Roman"/>
              </a:rPr>
              <a:t>the </a:t>
            </a:r>
            <a:r>
              <a:rPr sz="1200" spc="-5" dirty="0">
                <a:latin typeface="Times New Roman"/>
                <a:cs typeface="Times New Roman"/>
              </a:rPr>
              <a:t>new  states and describe under what conditions </a:t>
            </a:r>
            <a:r>
              <a:rPr sz="1200" dirty="0">
                <a:latin typeface="Times New Roman"/>
                <a:cs typeface="Times New Roman"/>
              </a:rPr>
              <a:t>the </a:t>
            </a:r>
            <a:r>
              <a:rPr sz="1200" spc="-5" dirty="0">
                <a:latin typeface="Times New Roman"/>
                <a:cs typeface="Times New Roman"/>
              </a:rPr>
              <a:t>transitions</a:t>
            </a:r>
            <a:r>
              <a:rPr sz="1200" spc="45" dirty="0">
                <a:latin typeface="Times New Roman"/>
                <a:cs typeface="Times New Roman"/>
              </a:rPr>
              <a:t> </a:t>
            </a:r>
            <a:r>
              <a:rPr sz="1200" spc="-5" dirty="0">
                <a:latin typeface="Times New Roman"/>
                <a:cs typeface="Times New Roman"/>
              </a:rPr>
              <a:t>occur.</a:t>
            </a:r>
            <a:endParaRPr sz="1200" dirty="0">
              <a:latin typeface="Times New Roman"/>
              <a:cs typeface="Times New Roman"/>
            </a:endParaRPr>
          </a:p>
          <a:p>
            <a:pPr marL="241300" marR="53975" indent="-228600">
              <a:lnSpc>
                <a:spcPts val="1380"/>
              </a:lnSpc>
              <a:buAutoNum type="alphaLcParenR"/>
              <a:tabLst>
                <a:tab pos="241300" algn="l"/>
              </a:tabLst>
            </a:pPr>
            <a:r>
              <a:rPr sz="1200" spc="-5" dirty="0">
                <a:latin typeface="Times New Roman"/>
                <a:cs typeface="Times New Roman"/>
              </a:rPr>
              <a:t>Transitions from </a:t>
            </a:r>
            <a:r>
              <a:rPr sz="1200" dirty="0">
                <a:latin typeface="Times New Roman"/>
                <a:cs typeface="Times New Roman"/>
              </a:rPr>
              <a:t>the </a:t>
            </a:r>
            <a:r>
              <a:rPr sz="1200" spc="-5" dirty="0">
                <a:latin typeface="Times New Roman"/>
                <a:cs typeface="Times New Roman"/>
              </a:rPr>
              <a:t>ready </a:t>
            </a:r>
            <a:r>
              <a:rPr sz="1200" dirty="0">
                <a:latin typeface="Times New Roman"/>
                <a:cs typeface="Times New Roman"/>
              </a:rPr>
              <a:t>or </a:t>
            </a:r>
            <a:r>
              <a:rPr sz="1200" spc="-5" dirty="0">
                <a:latin typeface="Times New Roman"/>
                <a:cs typeface="Times New Roman"/>
              </a:rPr>
              <a:t>waiting state </a:t>
            </a:r>
            <a:r>
              <a:rPr sz="1200" dirty="0">
                <a:latin typeface="Times New Roman"/>
                <a:cs typeface="Times New Roman"/>
              </a:rPr>
              <a:t>to the </a:t>
            </a:r>
            <a:r>
              <a:rPr sz="1200" spc="-5" dirty="0">
                <a:latin typeface="Times New Roman"/>
                <a:cs typeface="Times New Roman"/>
              </a:rPr>
              <a:t>terminated state may </a:t>
            </a:r>
            <a:r>
              <a:rPr sz="1200" dirty="0">
                <a:latin typeface="Times New Roman"/>
                <a:cs typeface="Times New Roman"/>
              </a:rPr>
              <a:t>be possible </a:t>
            </a:r>
            <a:r>
              <a:rPr sz="1200" spc="-5" dirty="0">
                <a:latin typeface="Times New Roman"/>
                <a:cs typeface="Times New Roman"/>
              </a:rPr>
              <a:t>(these  transitions are typically </a:t>
            </a:r>
            <a:r>
              <a:rPr sz="1200" dirty="0">
                <a:latin typeface="Times New Roman"/>
                <a:cs typeface="Times New Roman"/>
              </a:rPr>
              <a:t>not </a:t>
            </a:r>
            <a:r>
              <a:rPr sz="1200" spc="-5" dirty="0">
                <a:latin typeface="Times New Roman"/>
                <a:cs typeface="Times New Roman"/>
              </a:rPr>
              <a:t>shown </a:t>
            </a:r>
            <a:r>
              <a:rPr sz="1200" dirty="0">
                <a:latin typeface="Times New Roman"/>
                <a:cs typeface="Times New Roman"/>
              </a:rPr>
              <a:t>to </a:t>
            </a:r>
            <a:r>
              <a:rPr sz="1200" spc="-5" dirty="0">
                <a:latin typeface="Times New Roman"/>
                <a:cs typeface="Times New Roman"/>
              </a:rPr>
              <a:t>keep </a:t>
            </a:r>
            <a:r>
              <a:rPr sz="1200" dirty="0">
                <a:latin typeface="Times New Roman"/>
                <a:cs typeface="Times New Roman"/>
              </a:rPr>
              <a:t>the </a:t>
            </a:r>
            <a:r>
              <a:rPr sz="1200" spc="-5" dirty="0">
                <a:latin typeface="Times New Roman"/>
                <a:cs typeface="Times New Roman"/>
              </a:rPr>
              <a:t>state diagrams clear). Under what conditions  would such transitions occur?</a:t>
            </a:r>
            <a:endParaRPr sz="12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516763"/>
            <a:ext cx="3625215" cy="626745"/>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6. </a:t>
            </a:r>
            <a:r>
              <a:rPr sz="1100" spc="-5" dirty="0">
                <a:latin typeface="Times New Roman"/>
                <a:cs typeface="Times New Roman"/>
              </a:rPr>
              <a:t>Examine </a:t>
            </a:r>
            <a:r>
              <a:rPr sz="1100" dirty="0">
                <a:latin typeface="Times New Roman"/>
                <a:cs typeface="Times New Roman"/>
              </a:rPr>
              <a:t>the </a:t>
            </a:r>
            <a:r>
              <a:rPr sz="1100" spc="-5" dirty="0">
                <a:latin typeface="Times New Roman"/>
                <a:cs typeface="Times New Roman"/>
              </a:rPr>
              <a:t>following </a:t>
            </a:r>
            <a:r>
              <a:rPr sz="1100" dirty="0">
                <a:latin typeface="Times New Roman"/>
                <a:cs typeface="Times New Roman"/>
              </a:rPr>
              <a:t>C </a:t>
            </a:r>
            <a:r>
              <a:rPr sz="1100" spc="-5" dirty="0">
                <a:latin typeface="Times New Roman"/>
                <a:cs typeface="Times New Roman"/>
              </a:rPr>
              <a:t>code </a:t>
            </a:r>
            <a:r>
              <a:rPr sz="1100" dirty="0">
                <a:latin typeface="Times New Roman"/>
                <a:cs typeface="Times New Roman"/>
              </a:rPr>
              <a:t>for the </a:t>
            </a:r>
            <a:r>
              <a:rPr sz="1100" spc="-5" dirty="0">
                <a:latin typeface="Times New Roman"/>
                <a:cs typeface="Times New Roman"/>
              </a:rPr>
              <a:t>program</a:t>
            </a:r>
            <a:r>
              <a:rPr sz="1100" spc="-20" dirty="0">
                <a:latin typeface="Times New Roman"/>
                <a:cs typeface="Times New Roman"/>
              </a:rPr>
              <a:t> </a:t>
            </a:r>
            <a:r>
              <a:rPr sz="1100" spc="-5" dirty="0">
                <a:latin typeface="Times New Roman"/>
                <a:cs typeface="Times New Roman"/>
              </a:rPr>
              <a:t>stdout2stdin.</a:t>
            </a:r>
            <a:endParaRPr sz="1100">
              <a:latin typeface="Times New Roman"/>
              <a:cs typeface="Times New Roman"/>
            </a:endParaRPr>
          </a:p>
          <a:p>
            <a:pPr marL="927100">
              <a:lnSpc>
                <a:spcPts val="1165"/>
              </a:lnSpc>
              <a:spcBef>
                <a:spcPts val="965"/>
              </a:spcBef>
            </a:pPr>
            <a:r>
              <a:rPr sz="1000" spc="-5" dirty="0">
                <a:latin typeface="Courier New"/>
                <a:cs typeface="Courier New"/>
              </a:rPr>
              <a:t>int main(int argc, char</a:t>
            </a:r>
            <a:r>
              <a:rPr sz="1000" spc="-10" dirty="0">
                <a:latin typeface="Courier New"/>
                <a:cs typeface="Courier New"/>
              </a:rPr>
              <a:t> </a:t>
            </a:r>
            <a:r>
              <a:rPr sz="1000" spc="-5" dirty="0">
                <a:latin typeface="Courier New"/>
                <a:cs typeface="Courier New"/>
              </a:rPr>
              <a:t>*argv[])</a:t>
            </a:r>
            <a:endParaRPr sz="1000">
              <a:latin typeface="Courier New"/>
              <a:cs typeface="Courier New"/>
            </a:endParaRPr>
          </a:p>
          <a:p>
            <a:pPr marL="927100">
              <a:lnSpc>
                <a:spcPts val="1165"/>
              </a:lnSpc>
            </a:pPr>
            <a:r>
              <a:rPr sz="1000" spc="-5" dirty="0">
                <a:latin typeface="Courier New"/>
                <a:cs typeface="Courier New"/>
              </a:rPr>
              <a:t>{</a:t>
            </a:r>
            <a:endParaRPr sz="1000">
              <a:latin typeface="Courier New"/>
              <a:cs typeface="Courier New"/>
            </a:endParaRPr>
          </a:p>
        </p:txBody>
      </p:sp>
      <p:sp>
        <p:nvSpPr>
          <p:cNvPr id="3" name="object 3"/>
          <p:cNvSpPr txBox="1"/>
          <p:nvPr/>
        </p:nvSpPr>
        <p:spPr>
          <a:xfrm>
            <a:off x="1671320" y="1254505"/>
            <a:ext cx="1168400" cy="753110"/>
          </a:xfrm>
          <a:prstGeom prst="rect">
            <a:avLst/>
          </a:prstGeom>
        </p:spPr>
        <p:txBody>
          <a:bodyPr vert="horz" wrap="square" lIns="0" tIns="20320" rIns="0" bIns="0" rtlCol="0">
            <a:spAutoFit/>
          </a:bodyPr>
          <a:lstStyle/>
          <a:p>
            <a:pPr marL="12700" marR="5080">
              <a:lnSpc>
                <a:spcPct val="94500"/>
              </a:lnSpc>
              <a:spcBef>
                <a:spcPts val="160"/>
              </a:spcBef>
            </a:pPr>
            <a:r>
              <a:rPr sz="1000" spc="-5" dirty="0">
                <a:latin typeface="Courier New"/>
                <a:cs typeface="Courier New"/>
              </a:rPr>
              <a:t>char *pgrm1;  char *pgrm2;  int</a:t>
            </a:r>
            <a:r>
              <a:rPr sz="1000" spc="-70" dirty="0">
                <a:latin typeface="Courier New"/>
                <a:cs typeface="Courier New"/>
              </a:rPr>
              <a:t> </a:t>
            </a:r>
            <a:r>
              <a:rPr sz="1000" spc="-5" dirty="0">
                <a:latin typeface="Courier New"/>
                <a:cs typeface="Courier New"/>
              </a:rPr>
              <a:t>p1to2fd[2];  int</a:t>
            </a:r>
            <a:r>
              <a:rPr sz="1000" spc="-70" dirty="0">
                <a:latin typeface="Courier New"/>
                <a:cs typeface="Courier New"/>
              </a:rPr>
              <a:t> </a:t>
            </a:r>
            <a:r>
              <a:rPr sz="1000" spc="-5" dirty="0">
                <a:latin typeface="Courier New"/>
                <a:cs typeface="Courier New"/>
              </a:rPr>
              <a:t>p2to1fd[2];  int</a:t>
            </a:r>
            <a:r>
              <a:rPr sz="1000" spc="-15" dirty="0">
                <a:latin typeface="Courier New"/>
                <a:cs typeface="Courier New"/>
              </a:rPr>
              <a:t> </a:t>
            </a:r>
            <a:r>
              <a:rPr sz="1000" spc="-5" dirty="0">
                <a:latin typeface="Courier New"/>
                <a:cs typeface="Courier New"/>
              </a:rPr>
              <a:t>pid;</a:t>
            </a:r>
            <a:endParaRPr sz="1000">
              <a:latin typeface="Courier New"/>
              <a:cs typeface="Courier New"/>
            </a:endParaRPr>
          </a:p>
        </p:txBody>
      </p:sp>
      <p:sp>
        <p:nvSpPr>
          <p:cNvPr id="4" name="object 4"/>
          <p:cNvSpPr txBox="1"/>
          <p:nvPr/>
        </p:nvSpPr>
        <p:spPr>
          <a:xfrm>
            <a:off x="2966720" y="1254505"/>
            <a:ext cx="2616200" cy="608330"/>
          </a:xfrm>
          <a:prstGeom prst="rect">
            <a:avLst/>
          </a:prstGeom>
        </p:spPr>
        <p:txBody>
          <a:bodyPr vert="horz" wrap="square" lIns="0" tIns="12065" rIns="0" bIns="0" rtlCol="0">
            <a:spAutoFit/>
          </a:bodyPr>
          <a:lstStyle/>
          <a:p>
            <a:pPr marL="317500">
              <a:lnSpc>
                <a:spcPts val="1170"/>
              </a:lnSpc>
              <a:spcBef>
                <a:spcPts val="95"/>
              </a:spcBef>
            </a:pPr>
            <a:r>
              <a:rPr sz="1000" spc="-5" dirty="0">
                <a:latin typeface="Courier New"/>
                <a:cs typeface="Courier New"/>
              </a:rPr>
              <a:t>/*pointer to first program</a:t>
            </a:r>
            <a:r>
              <a:rPr sz="1000" spc="-25" dirty="0">
                <a:latin typeface="Courier New"/>
                <a:cs typeface="Courier New"/>
              </a:rPr>
              <a:t> </a:t>
            </a:r>
            <a:r>
              <a:rPr sz="1000" spc="-5" dirty="0">
                <a:latin typeface="Courier New"/>
                <a:cs typeface="Courier New"/>
              </a:rPr>
              <a:t>*/</a:t>
            </a:r>
            <a:endParaRPr sz="1000">
              <a:latin typeface="Courier New"/>
              <a:cs typeface="Courier New"/>
            </a:endParaRPr>
          </a:p>
          <a:p>
            <a:pPr marL="317500">
              <a:lnSpc>
                <a:spcPts val="1135"/>
              </a:lnSpc>
            </a:pPr>
            <a:r>
              <a:rPr sz="1000" spc="-5" dirty="0">
                <a:latin typeface="Courier New"/>
                <a:cs typeface="Courier New"/>
              </a:rPr>
              <a:t>/*pointer to second program</a:t>
            </a:r>
            <a:r>
              <a:rPr sz="1000" spc="-30" dirty="0">
                <a:latin typeface="Courier New"/>
                <a:cs typeface="Courier New"/>
              </a:rPr>
              <a:t> </a:t>
            </a:r>
            <a:r>
              <a:rPr sz="1000" spc="-5" dirty="0">
                <a:latin typeface="Courier New"/>
                <a:cs typeface="Courier New"/>
              </a:rPr>
              <a:t>*/</a:t>
            </a:r>
            <a:endParaRPr sz="1000">
              <a:latin typeface="Courier New"/>
              <a:cs typeface="Courier New"/>
            </a:endParaRPr>
          </a:p>
          <a:p>
            <a:pPr marL="12700">
              <a:lnSpc>
                <a:spcPts val="1130"/>
              </a:lnSpc>
            </a:pPr>
            <a:r>
              <a:rPr sz="1000" spc="-5" dirty="0">
                <a:latin typeface="Courier New"/>
                <a:cs typeface="Courier New"/>
              </a:rPr>
              <a:t>/* pipe from prc1 to prc2</a:t>
            </a:r>
            <a:r>
              <a:rPr sz="1000" spc="-35" dirty="0">
                <a:latin typeface="Courier New"/>
                <a:cs typeface="Courier New"/>
              </a:rPr>
              <a:t> </a:t>
            </a:r>
            <a:r>
              <a:rPr sz="1000" spc="-5" dirty="0">
                <a:latin typeface="Courier New"/>
                <a:cs typeface="Courier New"/>
              </a:rPr>
              <a:t>*/</a:t>
            </a:r>
            <a:endParaRPr sz="1000">
              <a:latin typeface="Courier New"/>
              <a:cs typeface="Courier New"/>
            </a:endParaRPr>
          </a:p>
          <a:p>
            <a:pPr marL="12700">
              <a:lnSpc>
                <a:spcPts val="1165"/>
              </a:lnSpc>
            </a:pPr>
            <a:r>
              <a:rPr sz="1000" spc="-5" dirty="0">
                <a:latin typeface="Courier New"/>
                <a:cs typeface="Courier New"/>
              </a:rPr>
              <a:t>/* pipe from prc2 to prc1</a:t>
            </a:r>
            <a:r>
              <a:rPr sz="1000" spc="-35" dirty="0">
                <a:latin typeface="Courier New"/>
                <a:cs typeface="Courier New"/>
              </a:rPr>
              <a:t> </a:t>
            </a:r>
            <a:r>
              <a:rPr sz="1000" spc="-5" dirty="0">
                <a:latin typeface="Courier New"/>
                <a:cs typeface="Courier New"/>
              </a:rPr>
              <a:t>*/</a:t>
            </a:r>
            <a:endParaRPr sz="1000">
              <a:latin typeface="Courier New"/>
              <a:cs typeface="Courier New"/>
            </a:endParaRPr>
          </a:p>
        </p:txBody>
      </p:sp>
      <p:sp>
        <p:nvSpPr>
          <p:cNvPr id="5" name="object 5"/>
          <p:cNvSpPr txBox="1"/>
          <p:nvPr/>
        </p:nvSpPr>
        <p:spPr>
          <a:xfrm>
            <a:off x="528319" y="2118614"/>
            <a:ext cx="6476365" cy="6875145"/>
          </a:xfrm>
          <a:prstGeom prst="rect">
            <a:avLst/>
          </a:prstGeom>
        </p:spPr>
        <p:txBody>
          <a:bodyPr vert="horz" wrap="square" lIns="0" tIns="12065" rIns="0" bIns="0" rtlCol="0">
            <a:spAutoFit/>
          </a:bodyPr>
          <a:lstStyle/>
          <a:p>
            <a:pPr marL="1155700">
              <a:lnSpc>
                <a:spcPts val="1165"/>
              </a:lnSpc>
              <a:spcBef>
                <a:spcPts val="95"/>
              </a:spcBef>
            </a:pPr>
            <a:r>
              <a:rPr sz="1000" spc="-5" dirty="0">
                <a:latin typeface="Courier New"/>
                <a:cs typeface="Courier New"/>
              </a:rPr>
              <a:t>if(argc !=</a:t>
            </a:r>
            <a:r>
              <a:rPr sz="1000" dirty="0">
                <a:latin typeface="Courier New"/>
                <a:cs typeface="Courier New"/>
              </a:rPr>
              <a:t> </a:t>
            </a:r>
            <a:r>
              <a:rPr sz="1000" spc="-5" dirty="0">
                <a:latin typeface="Courier New"/>
                <a:cs typeface="Courier New"/>
              </a:rPr>
              <a:t>3)</a:t>
            </a:r>
            <a:endParaRPr sz="1000">
              <a:latin typeface="Courier New"/>
              <a:cs typeface="Courier New"/>
            </a:endParaRPr>
          </a:p>
          <a:p>
            <a:pPr marL="1155700">
              <a:lnSpc>
                <a:spcPts val="1135"/>
              </a:lnSpc>
            </a:pPr>
            <a:r>
              <a:rPr sz="1000" spc="-5" dirty="0">
                <a:latin typeface="Courier New"/>
                <a:cs typeface="Courier New"/>
              </a:rPr>
              <a:t>{</a:t>
            </a:r>
            <a:endParaRPr sz="1000">
              <a:latin typeface="Courier New"/>
              <a:cs typeface="Courier New"/>
            </a:endParaRPr>
          </a:p>
          <a:p>
            <a:pPr marL="1308100" marR="1426845">
              <a:lnSpc>
                <a:spcPts val="1130"/>
              </a:lnSpc>
              <a:spcBef>
                <a:spcPts val="65"/>
              </a:spcBef>
            </a:pPr>
            <a:r>
              <a:rPr sz="1000" spc="-5" dirty="0">
                <a:latin typeface="Courier New"/>
                <a:cs typeface="Courier New"/>
              </a:rPr>
              <a:t>printf("Usage: stdout2stdin &lt;pgrm1&gt; &lt;pgrm2&gt; \n");  exit(1);</a:t>
            </a:r>
            <a:endParaRPr sz="1000">
              <a:latin typeface="Courier New"/>
              <a:cs typeface="Courier New"/>
            </a:endParaRPr>
          </a:p>
          <a:p>
            <a:pPr marL="1155700">
              <a:lnSpc>
                <a:spcPts val="1100"/>
              </a:lnSpc>
            </a:pPr>
            <a:r>
              <a:rPr sz="1000" spc="-5" dirty="0">
                <a:latin typeface="Courier New"/>
                <a:cs typeface="Courier New"/>
              </a:rPr>
              <a:t>}</a:t>
            </a:r>
            <a:endParaRPr sz="1000">
              <a:latin typeface="Courier New"/>
              <a:cs typeface="Courier New"/>
            </a:endParaRPr>
          </a:p>
          <a:p>
            <a:pPr>
              <a:lnSpc>
                <a:spcPct val="100000"/>
              </a:lnSpc>
            </a:pPr>
            <a:endParaRPr sz="1000">
              <a:latin typeface="Courier New"/>
              <a:cs typeface="Courier New"/>
            </a:endParaRPr>
          </a:p>
          <a:p>
            <a:pPr marL="1155700" marR="3941445">
              <a:lnSpc>
                <a:spcPct val="94500"/>
              </a:lnSpc>
            </a:pPr>
            <a:r>
              <a:rPr sz="1000" spc="-5" dirty="0">
                <a:latin typeface="Courier New"/>
                <a:cs typeface="Courier New"/>
              </a:rPr>
              <a:t>/* get programs</a:t>
            </a:r>
            <a:r>
              <a:rPr sz="1000" spc="-60" dirty="0">
                <a:latin typeface="Courier New"/>
                <a:cs typeface="Courier New"/>
              </a:rPr>
              <a:t> </a:t>
            </a:r>
            <a:r>
              <a:rPr sz="1000" spc="-5" dirty="0">
                <a:latin typeface="Courier New"/>
                <a:cs typeface="Courier New"/>
              </a:rPr>
              <a:t>*/  pgrm1 = argv[1];  pgrm2 =</a:t>
            </a:r>
            <a:r>
              <a:rPr sz="1000" spc="-35" dirty="0">
                <a:latin typeface="Courier New"/>
                <a:cs typeface="Courier New"/>
              </a:rPr>
              <a:t> </a:t>
            </a:r>
            <a:r>
              <a:rPr sz="1000" spc="-5" dirty="0">
                <a:latin typeface="Courier New"/>
                <a:cs typeface="Courier New"/>
              </a:rPr>
              <a:t>argv[2];</a:t>
            </a:r>
            <a:endParaRPr sz="1000">
              <a:latin typeface="Courier New"/>
              <a:cs typeface="Courier New"/>
            </a:endParaRPr>
          </a:p>
          <a:p>
            <a:pPr>
              <a:lnSpc>
                <a:spcPct val="100000"/>
              </a:lnSpc>
            </a:pPr>
            <a:endParaRPr sz="1000">
              <a:latin typeface="Courier New"/>
              <a:cs typeface="Courier New"/>
            </a:endParaRPr>
          </a:p>
          <a:p>
            <a:pPr marL="1155700" marR="3636645">
              <a:lnSpc>
                <a:spcPct val="94500"/>
              </a:lnSpc>
            </a:pPr>
            <a:r>
              <a:rPr sz="1000" spc="-5" dirty="0">
                <a:latin typeface="Courier New"/>
                <a:cs typeface="Courier New"/>
              </a:rPr>
              <a:t>/* create the pipes */  pipe(p1to2fd);  pipe(p2to1fd);</a:t>
            </a:r>
            <a:endParaRPr sz="1000">
              <a:latin typeface="Courier New"/>
              <a:cs typeface="Courier New"/>
            </a:endParaRPr>
          </a:p>
          <a:p>
            <a:pPr marL="1841500">
              <a:lnSpc>
                <a:spcPts val="1090"/>
              </a:lnSpc>
            </a:pPr>
            <a:r>
              <a:rPr sz="1000" spc="-5" dirty="0">
                <a:latin typeface="Courier New"/>
                <a:cs typeface="Courier New"/>
              </a:rPr>
              <a:t>/* Complete first diagram when program is at this point</a:t>
            </a:r>
            <a:r>
              <a:rPr sz="1000" spc="40" dirty="0">
                <a:latin typeface="Courier New"/>
                <a:cs typeface="Courier New"/>
              </a:rPr>
              <a:t> </a:t>
            </a:r>
            <a:r>
              <a:rPr sz="1000" spc="-5" dirty="0">
                <a:latin typeface="Courier New"/>
                <a:cs typeface="Courier New"/>
              </a:rPr>
              <a:t>*/</a:t>
            </a:r>
            <a:endParaRPr sz="1000">
              <a:latin typeface="Courier New"/>
              <a:cs typeface="Courier New"/>
            </a:endParaRPr>
          </a:p>
          <a:p>
            <a:pPr marL="1155700" marR="3636645">
              <a:lnSpc>
                <a:spcPts val="1140"/>
              </a:lnSpc>
              <a:spcBef>
                <a:spcPts val="55"/>
              </a:spcBef>
            </a:pPr>
            <a:r>
              <a:rPr sz="1000" spc="-5" dirty="0">
                <a:latin typeface="Courier New"/>
                <a:cs typeface="Courier New"/>
              </a:rPr>
              <a:t>/* create process 1 */  pid =</a:t>
            </a:r>
            <a:r>
              <a:rPr sz="1000" spc="-10" dirty="0">
                <a:latin typeface="Courier New"/>
                <a:cs typeface="Courier New"/>
              </a:rPr>
              <a:t> </a:t>
            </a:r>
            <a:r>
              <a:rPr sz="1000" spc="-5" dirty="0">
                <a:latin typeface="Courier New"/>
                <a:cs typeface="Courier New"/>
              </a:rPr>
              <a:t>fork();</a:t>
            </a:r>
            <a:endParaRPr sz="1000">
              <a:latin typeface="Courier New"/>
              <a:cs typeface="Courier New"/>
            </a:endParaRPr>
          </a:p>
          <a:p>
            <a:pPr marL="1155700">
              <a:lnSpc>
                <a:spcPts val="1065"/>
              </a:lnSpc>
            </a:pPr>
            <a:r>
              <a:rPr sz="1000" spc="-5" dirty="0">
                <a:latin typeface="Courier New"/>
                <a:cs typeface="Courier New"/>
              </a:rPr>
              <a:t>if(pid ==</a:t>
            </a:r>
            <a:r>
              <a:rPr sz="1000" dirty="0">
                <a:latin typeface="Courier New"/>
                <a:cs typeface="Courier New"/>
              </a:rPr>
              <a:t> </a:t>
            </a:r>
            <a:r>
              <a:rPr sz="1000" spc="-5" dirty="0">
                <a:latin typeface="Courier New"/>
                <a:cs typeface="Courier New"/>
              </a:rPr>
              <a:t>0)</a:t>
            </a:r>
            <a:endParaRPr sz="1000">
              <a:latin typeface="Courier New"/>
              <a:cs typeface="Courier New"/>
            </a:endParaRPr>
          </a:p>
          <a:p>
            <a:pPr marL="1155700">
              <a:lnSpc>
                <a:spcPts val="1135"/>
              </a:lnSpc>
            </a:pPr>
            <a:r>
              <a:rPr sz="1000" spc="-5" dirty="0">
                <a:latin typeface="Courier New"/>
                <a:cs typeface="Courier New"/>
              </a:rPr>
              <a:t>{</a:t>
            </a:r>
            <a:endParaRPr sz="1000">
              <a:latin typeface="Courier New"/>
              <a:cs typeface="Courier New"/>
            </a:endParaRPr>
          </a:p>
          <a:p>
            <a:pPr marL="1384300">
              <a:lnSpc>
                <a:spcPts val="1135"/>
              </a:lnSpc>
            </a:pPr>
            <a:r>
              <a:rPr sz="1000" spc="-5" dirty="0">
                <a:latin typeface="Courier New"/>
                <a:cs typeface="Courier New"/>
              </a:rPr>
              <a:t>dup2(p1to2fd[1], 1);</a:t>
            </a:r>
            <a:endParaRPr sz="1000">
              <a:latin typeface="Courier New"/>
              <a:cs typeface="Courier New"/>
            </a:endParaRPr>
          </a:p>
          <a:p>
            <a:pPr marL="1384300" marR="3027045">
              <a:lnSpc>
                <a:spcPct val="94400"/>
              </a:lnSpc>
              <a:spcBef>
                <a:spcPts val="30"/>
              </a:spcBef>
            </a:pPr>
            <a:r>
              <a:rPr sz="1000" spc="-5" dirty="0">
                <a:latin typeface="Courier New"/>
                <a:cs typeface="Courier New"/>
              </a:rPr>
              <a:t>dup2(p2to1fd[0], 0);  close(p1to2fd[0]);  close(p1to2fd[1]);  close(p2to1fd[0]);  close(p2to1fd[1]);  execlp(pgrm1, pgrm1,</a:t>
            </a:r>
            <a:r>
              <a:rPr sz="1000" spc="-45" dirty="0">
                <a:latin typeface="Courier New"/>
                <a:cs typeface="Courier New"/>
              </a:rPr>
              <a:t> </a:t>
            </a:r>
            <a:r>
              <a:rPr sz="1000" spc="-5" dirty="0">
                <a:latin typeface="Courier New"/>
                <a:cs typeface="Courier New"/>
              </a:rPr>
              <a:t>NULL);</a:t>
            </a:r>
            <a:endParaRPr sz="1000">
              <a:latin typeface="Courier New"/>
              <a:cs typeface="Courier New"/>
            </a:endParaRPr>
          </a:p>
          <a:p>
            <a:pPr marL="1155700">
              <a:lnSpc>
                <a:spcPts val="1105"/>
              </a:lnSpc>
            </a:pPr>
            <a:r>
              <a:rPr sz="1000" spc="-5" dirty="0">
                <a:latin typeface="Courier New"/>
                <a:cs typeface="Courier New"/>
              </a:rPr>
              <a:t>}</a:t>
            </a:r>
            <a:endParaRPr sz="1000">
              <a:latin typeface="Courier New"/>
              <a:cs typeface="Courier New"/>
            </a:endParaRPr>
          </a:p>
          <a:p>
            <a:pPr marL="1841500">
              <a:lnSpc>
                <a:spcPts val="1165"/>
              </a:lnSpc>
            </a:pPr>
            <a:r>
              <a:rPr sz="1000" spc="-5" dirty="0">
                <a:latin typeface="Courier New"/>
                <a:cs typeface="Courier New"/>
              </a:rPr>
              <a:t>/* Complete second diagram when program is at this point</a:t>
            </a:r>
            <a:r>
              <a:rPr sz="1000" spc="40" dirty="0">
                <a:latin typeface="Courier New"/>
                <a:cs typeface="Courier New"/>
              </a:rPr>
              <a:t> </a:t>
            </a:r>
            <a:r>
              <a:rPr sz="1000" spc="-5" dirty="0">
                <a:latin typeface="Courier New"/>
                <a:cs typeface="Courier New"/>
              </a:rPr>
              <a:t>*/</a:t>
            </a:r>
            <a:endParaRPr sz="1000">
              <a:latin typeface="Courier New"/>
              <a:cs typeface="Courier New"/>
            </a:endParaRPr>
          </a:p>
          <a:p>
            <a:pPr>
              <a:lnSpc>
                <a:spcPct val="100000"/>
              </a:lnSpc>
              <a:spcBef>
                <a:spcPts val="30"/>
              </a:spcBef>
            </a:pPr>
            <a:endParaRPr sz="1000">
              <a:latin typeface="Courier New"/>
              <a:cs typeface="Courier New"/>
            </a:endParaRPr>
          </a:p>
          <a:p>
            <a:pPr marL="1155700" marR="3636645">
              <a:lnSpc>
                <a:spcPts val="1130"/>
              </a:lnSpc>
            </a:pPr>
            <a:r>
              <a:rPr sz="1000" spc="-5" dirty="0">
                <a:latin typeface="Courier New"/>
                <a:cs typeface="Courier New"/>
              </a:rPr>
              <a:t>/* create process 2 */  pid =</a:t>
            </a:r>
            <a:r>
              <a:rPr sz="1000" spc="-10" dirty="0">
                <a:latin typeface="Courier New"/>
                <a:cs typeface="Courier New"/>
              </a:rPr>
              <a:t> </a:t>
            </a:r>
            <a:r>
              <a:rPr sz="1000" spc="-5" dirty="0">
                <a:latin typeface="Courier New"/>
                <a:cs typeface="Courier New"/>
              </a:rPr>
              <a:t>fork();</a:t>
            </a:r>
            <a:endParaRPr sz="1000">
              <a:latin typeface="Courier New"/>
              <a:cs typeface="Courier New"/>
            </a:endParaRPr>
          </a:p>
          <a:p>
            <a:pPr marL="1155700">
              <a:lnSpc>
                <a:spcPts val="1075"/>
              </a:lnSpc>
            </a:pPr>
            <a:r>
              <a:rPr sz="1000" spc="-5" dirty="0">
                <a:latin typeface="Courier New"/>
                <a:cs typeface="Courier New"/>
              </a:rPr>
              <a:t>if(pid ==</a:t>
            </a:r>
            <a:r>
              <a:rPr sz="1000" dirty="0">
                <a:latin typeface="Courier New"/>
                <a:cs typeface="Courier New"/>
              </a:rPr>
              <a:t> </a:t>
            </a:r>
            <a:r>
              <a:rPr sz="1000" spc="-5" dirty="0">
                <a:latin typeface="Courier New"/>
                <a:cs typeface="Courier New"/>
              </a:rPr>
              <a:t>0)</a:t>
            </a:r>
            <a:endParaRPr sz="1000">
              <a:latin typeface="Courier New"/>
              <a:cs typeface="Courier New"/>
            </a:endParaRPr>
          </a:p>
          <a:p>
            <a:pPr marL="1155700">
              <a:lnSpc>
                <a:spcPts val="1135"/>
              </a:lnSpc>
            </a:pPr>
            <a:r>
              <a:rPr sz="1000" spc="-5" dirty="0">
                <a:latin typeface="Courier New"/>
                <a:cs typeface="Courier New"/>
              </a:rPr>
              <a:t>{</a:t>
            </a:r>
            <a:endParaRPr sz="1000">
              <a:latin typeface="Courier New"/>
              <a:cs typeface="Courier New"/>
            </a:endParaRPr>
          </a:p>
          <a:p>
            <a:pPr marL="1384300">
              <a:lnSpc>
                <a:spcPts val="1135"/>
              </a:lnSpc>
            </a:pPr>
            <a:r>
              <a:rPr sz="1000" spc="-5" dirty="0">
                <a:latin typeface="Courier New"/>
                <a:cs typeface="Courier New"/>
              </a:rPr>
              <a:t>dup2(p2to1fd[1], 1);</a:t>
            </a:r>
            <a:endParaRPr sz="1000">
              <a:latin typeface="Courier New"/>
              <a:cs typeface="Courier New"/>
            </a:endParaRPr>
          </a:p>
          <a:p>
            <a:pPr marL="1384300" marR="3027045">
              <a:lnSpc>
                <a:spcPct val="94400"/>
              </a:lnSpc>
              <a:spcBef>
                <a:spcPts val="35"/>
              </a:spcBef>
            </a:pPr>
            <a:r>
              <a:rPr sz="1000" spc="-5" dirty="0">
                <a:latin typeface="Courier New"/>
                <a:cs typeface="Courier New"/>
              </a:rPr>
              <a:t>dup2(p1to2fd[0], 0);  close(p1to2fd[0]);  close(p1to2fd[1]);  close(p2to1fd[0]);  close(p2to1fd[1]);  execlp(pgrm2, pgrm2,</a:t>
            </a:r>
            <a:r>
              <a:rPr sz="1000" spc="-45" dirty="0">
                <a:latin typeface="Courier New"/>
                <a:cs typeface="Courier New"/>
              </a:rPr>
              <a:t> </a:t>
            </a:r>
            <a:r>
              <a:rPr sz="1000" spc="-5" dirty="0">
                <a:latin typeface="Courier New"/>
                <a:cs typeface="Courier New"/>
              </a:rPr>
              <a:t>NULL);</a:t>
            </a:r>
            <a:endParaRPr sz="1000">
              <a:latin typeface="Courier New"/>
              <a:cs typeface="Courier New"/>
            </a:endParaRPr>
          </a:p>
          <a:p>
            <a:pPr marL="1155700">
              <a:lnSpc>
                <a:spcPts val="1100"/>
              </a:lnSpc>
            </a:pPr>
            <a:r>
              <a:rPr sz="1000" spc="-5" dirty="0">
                <a:latin typeface="Courier New"/>
                <a:cs typeface="Courier New"/>
              </a:rPr>
              <a:t>}</a:t>
            </a:r>
            <a:endParaRPr sz="1000">
              <a:latin typeface="Courier New"/>
              <a:cs typeface="Courier New"/>
            </a:endParaRPr>
          </a:p>
          <a:p>
            <a:pPr marL="927100">
              <a:lnSpc>
                <a:spcPts val="1135"/>
              </a:lnSpc>
            </a:pPr>
            <a:r>
              <a:rPr sz="1000" spc="-5" dirty="0">
                <a:latin typeface="Courier New"/>
                <a:cs typeface="Courier New"/>
              </a:rPr>
              <a:t>}</a:t>
            </a:r>
            <a:endParaRPr sz="1000">
              <a:latin typeface="Courier New"/>
              <a:cs typeface="Courier New"/>
            </a:endParaRPr>
          </a:p>
          <a:p>
            <a:pPr marL="1841500">
              <a:lnSpc>
                <a:spcPts val="1165"/>
              </a:lnSpc>
            </a:pPr>
            <a:r>
              <a:rPr sz="1000" spc="-5" dirty="0">
                <a:latin typeface="Courier New"/>
                <a:cs typeface="Courier New"/>
              </a:rPr>
              <a:t>/* Complete third diagram when program has terminated</a:t>
            </a:r>
            <a:r>
              <a:rPr sz="1000" spc="30" dirty="0">
                <a:latin typeface="Courier New"/>
                <a:cs typeface="Courier New"/>
              </a:rPr>
              <a:t> </a:t>
            </a:r>
            <a:r>
              <a:rPr sz="1000" spc="-5" dirty="0">
                <a:latin typeface="Courier New"/>
                <a:cs typeface="Courier New"/>
              </a:rPr>
              <a:t>*/</a:t>
            </a:r>
            <a:endParaRPr sz="1000">
              <a:latin typeface="Courier New"/>
              <a:cs typeface="Courier New"/>
            </a:endParaRPr>
          </a:p>
          <a:p>
            <a:pPr>
              <a:lnSpc>
                <a:spcPct val="100000"/>
              </a:lnSpc>
              <a:spcBef>
                <a:spcPts val="20"/>
              </a:spcBef>
            </a:pPr>
            <a:endParaRPr sz="1200">
              <a:latin typeface="Courier New"/>
              <a:cs typeface="Courier New"/>
            </a:endParaRPr>
          </a:p>
          <a:p>
            <a:pPr marL="12700" marR="5080">
              <a:lnSpc>
                <a:spcPts val="1260"/>
              </a:lnSpc>
            </a:pPr>
            <a:r>
              <a:rPr sz="1100" spc="-5" dirty="0">
                <a:latin typeface="Times New Roman"/>
                <a:cs typeface="Times New Roman"/>
              </a:rPr>
              <a:t>Complete </a:t>
            </a:r>
            <a:r>
              <a:rPr sz="1100" dirty="0">
                <a:latin typeface="Times New Roman"/>
                <a:cs typeface="Times New Roman"/>
              </a:rPr>
              <a:t>the </a:t>
            </a:r>
            <a:r>
              <a:rPr sz="1100" spc="-5" dirty="0">
                <a:latin typeface="Times New Roman"/>
                <a:cs typeface="Times New Roman"/>
              </a:rPr>
              <a:t>diagrams </a:t>
            </a:r>
            <a:r>
              <a:rPr sz="1100" dirty="0">
                <a:latin typeface="Times New Roman"/>
                <a:cs typeface="Times New Roman"/>
              </a:rPr>
              <a:t>on the </a:t>
            </a:r>
            <a:r>
              <a:rPr sz="1100" spc="-5" dirty="0">
                <a:latin typeface="Times New Roman"/>
                <a:cs typeface="Times New Roman"/>
              </a:rPr>
              <a:t>next page </a:t>
            </a:r>
            <a:r>
              <a:rPr sz="1100" dirty="0">
                <a:latin typeface="Times New Roman"/>
                <a:cs typeface="Times New Roman"/>
              </a:rPr>
              <a:t>to show </a:t>
            </a:r>
            <a:r>
              <a:rPr sz="1100" spc="-5" dirty="0">
                <a:latin typeface="Times New Roman"/>
                <a:cs typeface="Times New Roman"/>
              </a:rPr>
              <a:t>what processes are created </a:t>
            </a:r>
            <a:r>
              <a:rPr sz="1100" dirty="0">
                <a:latin typeface="Times New Roman"/>
                <a:cs typeface="Times New Roman"/>
              </a:rPr>
              <a:t>and </a:t>
            </a:r>
            <a:r>
              <a:rPr sz="1100" spc="-5" dirty="0">
                <a:latin typeface="Times New Roman"/>
                <a:cs typeface="Times New Roman"/>
              </a:rPr>
              <a:t>how they are connected </a:t>
            </a:r>
            <a:r>
              <a:rPr sz="1100" dirty="0">
                <a:latin typeface="Times New Roman"/>
                <a:cs typeface="Times New Roman"/>
              </a:rPr>
              <a:t>with </a:t>
            </a:r>
            <a:r>
              <a:rPr sz="1100" spc="-5" dirty="0">
                <a:latin typeface="Times New Roman"/>
                <a:cs typeface="Times New Roman"/>
              </a:rPr>
              <a:t>pipes  when </a:t>
            </a:r>
            <a:r>
              <a:rPr sz="1100" dirty="0">
                <a:latin typeface="Times New Roman"/>
                <a:cs typeface="Times New Roman"/>
              </a:rPr>
              <a:t>the </a:t>
            </a:r>
            <a:r>
              <a:rPr sz="1100" spc="-5" dirty="0">
                <a:latin typeface="Times New Roman"/>
                <a:cs typeface="Times New Roman"/>
              </a:rPr>
              <a:t>following command </a:t>
            </a:r>
            <a:r>
              <a:rPr sz="1100" dirty="0">
                <a:latin typeface="Times New Roman"/>
                <a:cs typeface="Times New Roman"/>
              </a:rPr>
              <a:t>is</a:t>
            </a:r>
            <a:r>
              <a:rPr sz="1100" spc="-30" dirty="0">
                <a:latin typeface="Times New Roman"/>
                <a:cs typeface="Times New Roman"/>
              </a:rPr>
              <a:t> </a:t>
            </a:r>
            <a:r>
              <a:rPr sz="1100" spc="-5" dirty="0">
                <a:latin typeface="Times New Roman"/>
                <a:cs typeface="Times New Roman"/>
              </a:rPr>
              <a:t>executed.</a:t>
            </a:r>
            <a:endParaRPr sz="1100">
              <a:latin typeface="Times New Roman"/>
              <a:cs typeface="Times New Roman"/>
            </a:endParaRPr>
          </a:p>
          <a:p>
            <a:pPr marL="469265">
              <a:lnSpc>
                <a:spcPct val="100000"/>
              </a:lnSpc>
              <a:spcBef>
                <a:spcPts val="1075"/>
              </a:spcBef>
            </a:pPr>
            <a:r>
              <a:rPr sz="1100" spc="-5" dirty="0">
                <a:latin typeface="Courier New"/>
                <a:cs typeface="Courier New"/>
              </a:rPr>
              <a:t>stdout2stdin program1 program2</a:t>
            </a:r>
            <a:endParaRPr sz="1100">
              <a:latin typeface="Courier New"/>
              <a:cs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4672" y="541019"/>
            <a:ext cx="6164580" cy="892301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1791" y="541019"/>
            <a:ext cx="6530340" cy="897483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4B507B-824A-2C8D-955E-59BC41DDC7E1}"/>
              </a:ext>
            </a:extLst>
          </p:cNvPr>
          <p:cNvSpPr txBox="1"/>
          <p:nvPr/>
        </p:nvSpPr>
        <p:spPr>
          <a:xfrm>
            <a:off x="228600" y="2210098"/>
            <a:ext cx="5829300" cy="7848302"/>
          </a:xfrm>
          <a:prstGeom prst="rect">
            <a:avLst/>
          </a:prstGeom>
          <a:noFill/>
        </p:spPr>
        <p:txBody>
          <a:bodyPr wrap="square">
            <a:spAutoFit/>
          </a:bodyPr>
          <a:lstStyle/>
          <a:p>
            <a:pPr algn="l" rtl="0"/>
            <a:r>
              <a:rPr lang="en-CA" b="1" i="0" dirty="0">
                <a:solidFill>
                  <a:srgbClr val="282829"/>
                </a:solidFill>
                <a:effectLst/>
                <a:latin typeface="-apple-system"/>
              </a:rPr>
              <a:t>1) Running to Ready</a:t>
            </a:r>
            <a:endParaRPr lang="en-CA" b="0" i="0" dirty="0">
              <a:solidFill>
                <a:srgbClr val="282829"/>
              </a:solidFill>
              <a:effectLst/>
              <a:latin typeface="-apple-system"/>
            </a:endParaRPr>
          </a:p>
          <a:p>
            <a:pPr algn="l" rtl="0"/>
            <a:r>
              <a:rPr lang="en-CA" b="0" i="0" dirty="0">
                <a:solidFill>
                  <a:srgbClr val="282829"/>
                </a:solidFill>
                <a:effectLst/>
                <a:latin typeface="-apple-system"/>
              </a:rPr>
              <a:t>A transition from Running state to Ready state can happen only in case the OS uses a </a:t>
            </a:r>
            <a:r>
              <a:rPr lang="en-CA" b="0" i="0" dirty="0" err="1">
                <a:solidFill>
                  <a:srgbClr val="282829"/>
                </a:solidFill>
                <a:effectLst/>
                <a:latin typeface="-apple-system"/>
              </a:rPr>
              <a:t>preemptive</a:t>
            </a:r>
            <a:r>
              <a:rPr lang="en-CA" b="0" i="0" dirty="0">
                <a:solidFill>
                  <a:srgbClr val="282829"/>
                </a:solidFill>
                <a:effectLst/>
                <a:latin typeface="-apple-system"/>
              </a:rPr>
              <a:t> scheduler. Some examples of </a:t>
            </a:r>
            <a:r>
              <a:rPr lang="en-CA" b="0" i="0" dirty="0" err="1">
                <a:solidFill>
                  <a:srgbClr val="282829"/>
                </a:solidFill>
                <a:effectLst/>
                <a:latin typeface="-apple-system"/>
              </a:rPr>
              <a:t>preemptive</a:t>
            </a:r>
            <a:r>
              <a:rPr lang="en-CA" b="0" i="0" dirty="0">
                <a:solidFill>
                  <a:srgbClr val="282829"/>
                </a:solidFill>
                <a:effectLst/>
                <a:latin typeface="-apple-system"/>
              </a:rPr>
              <a:t> scheduling algorithms are</a:t>
            </a:r>
            <a:br>
              <a:rPr lang="en-CA" b="0" i="0" dirty="0">
                <a:solidFill>
                  <a:srgbClr val="282829"/>
                </a:solidFill>
                <a:effectLst/>
                <a:latin typeface="-apple-system"/>
              </a:rPr>
            </a:br>
            <a:endParaRPr lang="en-CA" b="0" i="0" dirty="0">
              <a:solidFill>
                <a:srgbClr val="282829"/>
              </a:solidFill>
              <a:effectLst/>
              <a:latin typeface="-apple-system"/>
            </a:endParaRPr>
          </a:p>
          <a:p>
            <a:pPr algn="l" rtl="0">
              <a:buFont typeface="Arial" panose="020B0604020202020204" pitchFamily="34" charset="0"/>
              <a:buChar char="•"/>
            </a:pPr>
            <a:r>
              <a:rPr lang="en-CA" b="0" i="0" dirty="0">
                <a:solidFill>
                  <a:srgbClr val="282829"/>
                </a:solidFill>
                <a:effectLst/>
                <a:latin typeface="-apple-system"/>
              </a:rPr>
              <a:t>Round Robin Scheduling Algorithm</a:t>
            </a:r>
          </a:p>
          <a:p>
            <a:pPr algn="l" rtl="0">
              <a:buFont typeface="Arial" panose="020B0604020202020204" pitchFamily="34" charset="0"/>
              <a:buChar char="•"/>
            </a:pPr>
            <a:r>
              <a:rPr lang="en-CA" b="0" i="0" dirty="0" err="1">
                <a:solidFill>
                  <a:srgbClr val="282829"/>
                </a:solidFill>
                <a:effectLst/>
                <a:latin typeface="-apple-system"/>
              </a:rPr>
              <a:t>Preemptive</a:t>
            </a:r>
            <a:r>
              <a:rPr lang="en-CA" b="0" i="0" dirty="0">
                <a:solidFill>
                  <a:srgbClr val="282829"/>
                </a:solidFill>
                <a:effectLst/>
                <a:latin typeface="-apple-system"/>
              </a:rPr>
              <a:t> Priority Based Scheduling Algorithm</a:t>
            </a:r>
          </a:p>
          <a:p>
            <a:pPr algn="l" rtl="0">
              <a:buFont typeface="Arial" panose="020B0604020202020204" pitchFamily="34" charset="0"/>
              <a:buChar char="•"/>
            </a:pPr>
            <a:r>
              <a:rPr lang="en-CA" b="0" i="0" dirty="0">
                <a:solidFill>
                  <a:srgbClr val="282829"/>
                </a:solidFill>
                <a:effectLst/>
                <a:latin typeface="-apple-system"/>
              </a:rPr>
              <a:t>Shortest Remaining Job First Algorithm</a:t>
            </a:r>
          </a:p>
          <a:p>
            <a:pPr algn="l" rtl="0"/>
            <a:br>
              <a:rPr lang="en-CA" b="0" i="0" dirty="0">
                <a:solidFill>
                  <a:srgbClr val="282829"/>
                </a:solidFill>
                <a:effectLst/>
                <a:latin typeface="-apple-system"/>
              </a:rPr>
            </a:br>
            <a:r>
              <a:rPr lang="en-CA" b="0" i="0" dirty="0">
                <a:solidFill>
                  <a:srgbClr val="282829"/>
                </a:solidFill>
                <a:effectLst/>
                <a:latin typeface="-apple-system"/>
              </a:rPr>
              <a:t>In each of the above algorithms the scheduler can select another process to RUN, while some process is already running on the Processor. In such a situation the Running process is said to be "PREEMPTED" and moved from Running state to Ready queue</a:t>
            </a:r>
          </a:p>
          <a:p>
            <a:pPr algn="l" rtl="0"/>
            <a:r>
              <a:rPr lang="en-CA" b="1" i="1" dirty="0">
                <a:solidFill>
                  <a:srgbClr val="282829"/>
                </a:solidFill>
                <a:effectLst/>
                <a:latin typeface="-apple-system"/>
              </a:rPr>
              <a:t>Note</a:t>
            </a:r>
            <a:r>
              <a:rPr lang="en-CA" b="0" i="0" dirty="0">
                <a:solidFill>
                  <a:srgbClr val="282829"/>
                </a:solidFill>
                <a:effectLst/>
                <a:latin typeface="-apple-system"/>
              </a:rPr>
              <a:t>: The transition from Running to Ready is the differentiating factor between the state diagrams of a </a:t>
            </a:r>
            <a:r>
              <a:rPr lang="en-CA" b="0" i="0" dirty="0" err="1">
                <a:solidFill>
                  <a:srgbClr val="282829"/>
                </a:solidFill>
                <a:effectLst/>
                <a:latin typeface="-apple-system"/>
              </a:rPr>
              <a:t>Preemptive</a:t>
            </a:r>
            <a:r>
              <a:rPr lang="en-CA" b="0" i="0" dirty="0">
                <a:solidFill>
                  <a:srgbClr val="282829"/>
                </a:solidFill>
                <a:effectLst/>
                <a:latin typeface="-apple-system"/>
              </a:rPr>
              <a:t> and Non </a:t>
            </a:r>
            <a:r>
              <a:rPr lang="en-CA" b="0" i="0" dirty="0" err="1">
                <a:solidFill>
                  <a:srgbClr val="282829"/>
                </a:solidFill>
                <a:effectLst/>
                <a:latin typeface="-apple-system"/>
              </a:rPr>
              <a:t>Preemptive</a:t>
            </a:r>
            <a:r>
              <a:rPr lang="en-CA" b="0" i="0" dirty="0">
                <a:solidFill>
                  <a:srgbClr val="282829"/>
                </a:solidFill>
                <a:effectLst/>
                <a:latin typeface="-apple-system"/>
              </a:rPr>
              <a:t> Operating System</a:t>
            </a:r>
          </a:p>
          <a:p>
            <a:pPr algn="l" rtl="0"/>
            <a:r>
              <a:rPr lang="en-CA" b="1" i="0" dirty="0">
                <a:solidFill>
                  <a:srgbClr val="282829"/>
                </a:solidFill>
                <a:effectLst/>
                <a:latin typeface="-apple-system"/>
              </a:rPr>
              <a:t>2) Running to Waiting</a:t>
            </a:r>
            <a:endParaRPr lang="en-CA" b="0" i="0" dirty="0">
              <a:solidFill>
                <a:srgbClr val="282829"/>
              </a:solidFill>
              <a:effectLst/>
              <a:latin typeface="-apple-system"/>
            </a:endParaRPr>
          </a:p>
          <a:p>
            <a:pPr algn="l" rtl="0"/>
            <a:br>
              <a:rPr lang="en-CA" b="0" i="0" dirty="0">
                <a:solidFill>
                  <a:srgbClr val="282829"/>
                </a:solidFill>
                <a:effectLst/>
                <a:latin typeface="-apple-system"/>
              </a:rPr>
            </a:br>
            <a:r>
              <a:rPr lang="en-CA" b="0" i="0" dirty="0">
                <a:solidFill>
                  <a:srgbClr val="282829"/>
                </a:solidFill>
                <a:effectLst/>
                <a:latin typeface="-apple-system"/>
              </a:rPr>
              <a:t>This can occur when a running process is blocked due to one of the following reasons</a:t>
            </a:r>
            <a:br>
              <a:rPr lang="en-CA" b="0" i="0" dirty="0">
                <a:solidFill>
                  <a:srgbClr val="282829"/>
                </a:solidFill>
                <a:effectLst/>
                <a:latin typeface="-apple-system"/>
              </a:rPr>
            </a:br>
            <a:endParaRPr lang="en-CA" b="0" i="0" dirty="0">
              <a:solidFill>
                <a:srgbClr val="282829"/>
              </a:solidFill>
              <a:effectLst/>
              <a:latin typeface="-apple-system"/>
            </a:endParaRPr>
          </a:p>
          <a:p>
            <a:pPr algn="l" rtl="0">
              <a:buFont typeface="Arial" panose="020B0604020202020204" pitchFamily="34" charset="0"/>
              <a:buChar char="•"/>
            </a:pPr>
            <a:r>
              <a:rPr lang="en-CA" b="0" i="0" dirty="0">
                <a:solidFill>
                  <a:srgbClr val="282829"/>
                </a:solidFill>
                <a:effectLst/>
                <a:latin typeface="-apple-system"/>
              </a:rPr>
              <a:t>Process need to perform I/O operation</a:t>
            </a:r>
          </a:p>
          <a:p>
            <a:pPr algn="l" rtl="0">
              <a:buFont typeface="Arial" panose="020B0604020202020204" pitchFamily="34" charset="0"/>
              <a:buChar char="•"/>
            </a:pPr>
            <a:r>
              <a:rPr lang="en-CA" b="0" i="0" dirty="0">
                <a:solidFill>
                  <a:srgbClr val="282829"/>
                </a:solidFill>
                <a:effectLst/>
                <a:latin typeface="-apple-system"/>
              </a:rPr>
              <a:t>Waiting for some event to occur such as a non busy waiting semaphore</a:t>
            </a:r>
          </a:p>
          <a:p>
            <a:pPr algn="l" rtl="0"/>
            <a:r>
              <a:rPr lang="en-CA" b="1" i="0" dirty="0">
                <a:solidFill>
                  <a:srgbClr val="282829"/>
                </a:solidFill>
                <a:effectLst/>
                <a:latin typeface="-apple-system"/>
              </a:rPr>
              <a:t>3) Waiting to Ready</a:t>
            </a:r>
            <a:endParaRPr lang="en-CA" b="0" i="0" dirty="0">
              <a:solidFill>
                <a:srgbClr val="282829"/>
              </a:solidFill>
              <a:effectLst/>
              <a:latin typeface="-apple-system"/>
            </a:endParaRPr>
          </a:p>
          <a:p>
            <a:pPr algn="l" rtl="0"/>
            <a:r>
              <a:rPr lang="en-CA" b="0" i="0" dirty="0">
                <a:solidFill>
                  <a:srgbClr val="282829"/>
                </a:solidFill>
                <a:effectLst/>
                <a:latin typeface="-apple-system"/>
              </a:rPr>
              <a:t>The I/O operation or event for which the process was waiting gets completed</a:t>
            </a:r>
          </a:p>
        </p:txBody>
      </p:sp>
      <p:sp>
        <p:nvSpPr>
          <p:cNvPr id="5" name="TextBox 4">
            <a:extLst>
              <a:ext uri="{FF2B5EF4-FFF2-40B4-BE49-F238E27FC236}">
                <a16:creationId xmlns:a16="http://schemas.microsoft.com/office/drawing/2014/main" id="{036E63B7-6168-E4D3-12B7-5EA894FD46BB}"/>
              </a:ext>
            </a:extLst>
          </p:cNvPr>
          <p:cNvSpPr txBox="1"/>
          <p:nvPr/>
        </p:nvSpPr>
        <p:spPr>
          <a:xfrm>
            <a:off x="199292" y="609600"/>
            <a:ext cx="3886200" cy="1200329"/>
          </a:xfrm>
          <a:prstGeom prst="rect">
            <a:avLst/>
          </a:prstGeom>
          <a:noFill/>
        </p:spPr>
        <p:txBody>
          <a:bodyPr wrap="square">
            <a:spAutoFit/>
          </a:bodyPr>
          <a:lstStyle/>
          <a:p>
            <a:r>
              <a:rPr lang="en-CA" b="1" i="0" dirty="0">
                <a:solidFill>
                  <a:srgbClr val="282829"/>
                </a:solidFill>
                <a:effectLst/>
                <a:latin typeface="-apple-system"/>
              </a:rPr>
              <a:t>In process states, under what conditions do the following occur: running to ready, running to waiting, and waiting to ready?</a:t>
            </a:r>
            <a:endParaRPr lang="en-CA" dirty="0"/>
          </a:p>
        </p:txBody>
      </p:sp>
    </p:spTree>
    <p:extLst>
      <p:ext uri="{BB962C8B-B14F-4D97-AF65-F5344CB8AC3E}">
        <p14:creationId xmlns:p14="http://schemas.microsoft.com/office/powerpoint/2010/main" val="103982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516763"/>
            <a:ext cx="185801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The process 7-state diagram</a:t>
            </a:r>
            <a:endParaRPr sz="1200">
              <a:latin typeface="Times New Roman"/>
              <a:cs typeface="Times New Roman"/>
            </a:endParaRPr>
          </a:p>
        </p:txBody>
      </p:sp>
      <p:sp>
        <p:nvSpPr>
          <p:cNvPr id="3" name="object 3"/>
          <p:cNvSpPr/>
          <p:nvPr/>
        </p:nvSpPr>
        <p:spPr>
          <a:xfrm>
            <a:off x="1942866" y="926489"/>
            <a:ext cx="3888585" cy="1992586"/>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528319" y="3090798"/>
            <a:ext cx="6668770" cy="5855449"/>
          </a:xfrm>
          <a:prstGeom prst="rect">
            <a:avLst/>
          </a:prstGeom>
        </p:spPr>
        <p:txBody>
          <a:bodyPr vert="horz" wrap="square" lIns="0" tIns="12700" rIns="0" bIns="0" rtlCol="0">
            <a:spAutoFit/>
          </a:bodyPr>
          <a:lstStyle/>
          <a:p>
            <a:pPr marL="12700">
              <a:lnSpc>
                <a:spcPts val="1410"/>
              </a:lnSpc>
              <a:spcBef>
                <a:spcPts val="100"/>
              </a:spcBef>
            </a:pPr>
            <a:r>
              <a:rPr sz="1400" b="1" spc="-5" dirty="0">
                <a:latin typeface="Times New Roman"/>
                <a:cs typeface="Times New Roman"/>
              </a:rPr>
              <a:t>Requirement </a:t>
            </a:r>
            <a:r>
              <a:rPr sz="1400" b="1" dirty="0">
                <a:latin typeface="Times New Roman"/>
                <a:cs typeface="Times New Roman"/>
              </a:rPr>
              <a:t>for</a:t>
            </a:r>
            <a:r>
              <a:rPr sz="1400" b="1" spc="-10" dirty="0">
                <a:latin typeface="Times New Roman"/>
                <a:cs typeface="Times New Roman"/>
              </a:rPr>
              <a:t> </a:t>
            </a:r>
            <a:r>
              <a:rPr sz="1400" b="1" spc="-5" dirty="0">
                <a:latin typeface="Times New Roman"/>
                <a:cs typeface="Times New Roman"/>
              </a:rPr>
              <a:t>swapping:</a:t>
            </a:r>
            <a:endParaRPr sz="1400" dirty="0">
              <a:latin typeface="Times New Roman"/>
              <a:cs typeface="Times New Roman"/>
            </a:endParaRPr>
          </a:p>
          <a:p>
            <a:pPr marL="469900" indent="-228600">
              <a:lnSpc>
                <a:spcPts val="1380"/>
              </a:lnSpc>
              <a:buFont typeface="Wingdings"/>
              <a:buChar char=""/>
              <a:tabLst>
                <a:tab pos="469265" algn="l"/>
                <a:tab pos="469900" algn="l"/>
              </a:tabLst>
            </a:pPr>
            <a:r>
              <a:rPr sz="1400" b="1" spc="-5" dirty="0">
                <a:latin typeface="Times New Roman"/>
                <a:cs typeface="Times New Roman"/>
              </a:rPr>
              <a:t>The </a:t>
            </a:r>
            <a:r>
              <a:rPr sz="1400" b="1" dirty="0">
                <a:latin typeface="Times New Roman"/>
                <a:cs typeface="Times New Roman"/>
              </a:rPr>
              <a:t>OS </a:t>
            </a:r>
            <a:r>
              <a:rPr sz="1400" b="1" spc="-5" dirty="0">
                <a:latin typeface="Times New Roman"/>
                <a:cs typeface="Times New Roman"/>
              </a:rPr>
              <a:t>can suspend </a:t>
            </a:r>
            <a:r>
              <a:rPr sz="1400" b="1" dirty="0">
                <a:latin typeface="Times New Roman"/>
                <a:cs typeface="Times New Roman"/>
              </a:rPr>
              <a:t>(swap </a:t>
            </a:r>
            <a:r>
              <a:rPr sz="1400" b="1" spc="-5" dirty="0">
                <a:latin typeface="Times New Roman"/>
                <a:cs typeface="Times New Roman"/>
              </a:rPr>
              <a:t>out) processes, i.e. transfer </a:t>
            </a:r>
            <a:r>
              <a:rPr lang="en-CA" sz="1400" b="1" spc="-5" dirty="0">
                <a:latin typeface="Times New Roman"/>
                <a:cs typeface="Times New Roman"/>
              </a:rPr>
              <a:t>t</a:t>
            </a:r>
            <a:r>
              <a:rPr sz="1400" b="1" spc="-5" dirty="0">
                <a:latin typeface="Times New Roman"/>
                <a:cs typeface="Times New Roman"/>
              </a:rPr>
              <a:t>hem to disk. Two states are</a:t>
            </a:r>
            <a:r>
              <a:rPr sz="1400" b="1" spc="114" dirty="0">
                <a:latin typeface="Times New Roman"/>
                <a:cs typeface="Times New Roman"/>
              </a:rPr>
              <a:t> </a:t>
            </a:r>
            <a:r>
              <a:rPr sz="1400" b="1" spc="-5" dirty="0">
                <a:latin typeface="Times New Roman"/>
                <a:cs typeface="Times New Roman"/>
              </a:rPr>
              <a:t>added.</a:t>
            </a:r>
            <a:endParaRPr sz="1400" dirty="0">
              <a:latin typeface="Times New Roman"/>
              <a:cs typeface="Times New Roman"/>
            </a:endParaRPr>
          </a:p>
          <a:p>
            <a:pPr marL="927100" lvl="1" indent="-229235">
              <a:lnSpc>
                <a:spcPts val="1380"/>
              </a:lnSpc>
              <a:buFont typeface="Wingdings"/>
              <a:buChar char=""/>
              <a:tabLst>
                <a:tab pos="926465" algn="l"/>
                <a:tab pos="927100" algn="l"/>
              </a:tabLst>
            </a:pPr>
            <a:r>
              <a:rPr sz="1400" b="1" spc="-5" dirty="0">
                <a:latin typeface="Times New Roman"/>
                <a:cs typeface="Times New Roman"/>
              </a:rPr>
              <a:t>waiting </a:t>
            </a:r>
            <a:r>
              <a:rPr sz="1400" b="1" dirty="0">
                <a:latin typeface="Times New Roman"/>
                <a:cs typeface="Times New Roman"/>
              </a:rPr>
              <a:t>– </a:t>
            </a:r>
            <a:r>
              <a:rPr sz="1400" b="1" spc="-5" dirty="0">
                <a:latin typeface="Times New Roman"/>
                <a:cs typeface="Times New Roman"/>
              </a:rPr>
              <a:t>suspend: block processes </a:t>
            </a:r>
            <a:r>
              <a:rPr sz="1400" b="1" dirty="0">
                <a:latin typeface="Times New Roman"/>
                <a:cs typeface="Times New Roman"/>
              </a:rPr>
              <a:t>have </a:t>
            </a:r>
            <a:r>
              <a:rPr sz="1400" b="1" spc="-5" dirty="0">
                <a:latin typeface="Times New Roman"/>
                <a:cs typeface="Times New Roman"/>
              </a:rPr>
              <a:t>been transferred to the</a:t>
            </a:r>
            <a:r>
              <a:rPr sz="1400" b="1" spc="15" dirty="0">
                <a:latin typeface="Times New Roman"/>
                <a:cs typeface="Times New Roman"/>
              </a:rPr>
              <a:t> </a:t>
            </a:r>
            <a:r>
              <a:rPr sz="1400" b="1" dirty="0">
                <a:latin typeface="Times New Roman"/>
                <a:cs typeface="Times New Roman"/>
              </a:rPr>
              <a:t>disk</a:t>
            </a:r>
            <a:endParaRPr sz="1400" dirty="0">
              <a:latin typeface="Times New Roman"/>
              <a:cs typeface="Times New Roman"/>
            </a:endParaRPr>
          </a:p>
          <a:p>
            <a:pPr marL="927100" lvl="1" indent="-229235">
              <a:lnSpc>
                <a:spcPts val="1380"/>
              </a:lnSpc>
              <a:buFont typeface="Wingdings"/>
              <a:buChar char=""/>
              <a:tabLst>
                <a:tab pos="926465" algn="l"/>
                <a:tab pos="927100" algn="l"/>
              </a:tabLst>
            </a:pPr>
            <a:r>
              <a:rPr sz="1400" b="1" spc="-5" dirty="0">
                <a:latin typeface="Times New Roman"/>
                <a:cs typeface="Times New Roman"/>
              </a:rPr>
              <a:t>ready </a:t>
            </a:r>
            <a:r>
              <a:rPr sz="1400" b="1" dirty="0">
                <a:latin typeface="Times New Roman"/>
                <a:cs typeface="Times New Roman"/>
              </a:rPr>
              <a:t>– </a:t>
            </a:r>
            <a:r>
              <a:rPr sz="1400" b="1" spc="-5" dirty="0">
                <a:latin typeface="Times New Roman"/>
                <a:cs typeface="Times New Roman"/>
              </a:rPr>
              <a:t>suspend: processes </a:t>
            </a:r>
            <a:r>
              <a:rPr sz="1400" b="1" dirty="0">
                <a:latin typeface="Times New Roman"/>
                <a:cs typeface="Times New Roman"/>
              </a:rPr>
              <a:t>in </a:t>
            </a:r>
            <a:r>
              <a:rPr sz="1400" b="1" spc="-5" dirty="0">
                <a:latin typeface="Times New Roman"/>
                <a:cs typeface="Times New Roman"/>
              </a:rPr>
              <a:t>the ready state </a:t>
            </a:r>
            <a:r>
              <a:rPr sz="1400" b="1" dirty="0">
                <a:latin typeface="Times New Roman"/>
                <a:cs typeface="Times New Roman"/>
              </a:rPr>
              <a:t>have </a:t>
            </a:r>
            <a:r>
              <a:rPr sz="1400" b="1" spc="-5" dirty="0">
                <a:latin typeface="Times New Roman"/>
                <a:cs typeface="Times New Roman"/>
              </a:rPr>
              <a:t>been transferred to the</a:t>
            </a:r>
            <a:r>
              <a:rPr sz="1400" b="1" spc="75" dirty="0">
                <a:latin typeface="Times New Roman"/>
                <a:cs typeface="Times New Roman"/>
              </a:rPr>
              <a:t> </a:t>
            </a:r>
            <a:r>
              <a:rPr sz="1400" b="1" spc="-5" dirty="0">
                <a:latin typeface="Times New Roman"/>
                <a:cs typeface="Times New Roman"/>
              </a:rPr>
              <a:t>disk.</a:t>
            </a:r>
            <a:endParaRPr sz="1400" dirty="0">
              <a:latin typeface="Times New Roman"/>
              <a:cs typeface="Times New Roman"/>
            </a:endParaRPr>
          </a:p>
          <a:p>
            <a:pPr marL="469900" indent="-228600">
              <a:lnSpc>
                <a:spcPts val="1380"/>
              </a:lnSpc>
              <a:buFont typeface="Wingdings"/>
              <a:buChar char=""/>
              <a:tabLst>
                <a:tab pos="469265" algn="l"/>
                <a:tab pos="469900" algn="l"/>
              </a:tabLst>
            </a:pPr>
            <a:r>
              <a:rPr sz="1400" b="1" spc="-5" dirty="0">
                <a:latin typeface="Times New Roman"/>
                <a:cs typeface="Times New Roman"/>
              </a:rPr>
              <a:t>Note that </a:t>
            </a:r>
            <a:r>
              <a:rPr sz="1400" b="1" dirty="0">
                <a:latin typeface="Times New Roman"/>
                <a:cs typeface="Times New Roman"/>
              </a:rPr>
              <a:t>a </a:t>
            </a:r>
            <a:r>
              <a:rPr sz="1400" b="1" spc="-5" dirty="0">
                <a:latin typeface="Times New Roman"/>
                <a:cs typeface="Times New Roman"/>
              </a:rPr>
              <a:t>process </a:t>
            </a:r>
            <a:r>
              <a:rPr sz="1400" b="1" dirty="0">
                <a:latin typeface="Times New Roman"/>
                <a:cs typeface="Times New Roman"/>
              </a:rPr>
              <a:t>is not </a:t>
            </a:r>
            <a:r>
              <a:rPr sz="1400" b="1" spc="-5" dirty="0">
                <a:latin typeface="Times New Roman"/>
                <a:cs typeface="Times New Roman"/>
              </a:rPr>
              <a:t>swapped </a:t>
            </a:r>
            <a:r>
              <a:rPr sz="1400" b="1" dirty="0">
                <a:latin typeface="Times New Roman"/>
                <a:cs typeface="Times New Roman"/>
              </a:rPr>
              <a:t>out </a:t>
            </a:r>
            <a:r>
              <a:rPr sz="1400" b="1" spc="-5" dirty="0">
                <a:latin typeface="Times New Roman"/>
                <a:cs typeface="Times New Roman"/>
              </a:rPr>
              <a:t>when </a:t>
            </a:r>
            <a:r>
              <a:rPr sz="1400" b="1" dirty="0">
                <a:latin typeface="Times New Roman"/>
                <a:cs typeface="Times New Roman"/>
              </a:rPr>
              <a:t>in </a:t>
            </a:r>
            <a:r>
              <a:rPr sz="1400" b="1" spc="-5" dirty="0">
                <a:latin typeface="Times New Roman"/>
                <a:cs typeface="Times New Roman"/>
              </a:rPr>
              <a:t>the running</a:t>
            </a:r>
            <a:r>
              <a:rPr sz="1400" b="1" spc="-10" dirty="0">
                <a:latin typeface="Times New Roman"/>
                <a:cs typeface="Times New Roman"/>
              </a:rPr>
              <a:t> </a:t>
            </a:r>
            <a:r>
              <a:rPr sz="1400" b="1" spc="-5" dirty="0">
                <a:latin typeface="Times New Roman"/>
                <a:cs typeface="Times New Roman"/>
              </a:rPr>
              <a:t>state</a:t>
            </a:r>
            <a:endParaRPr sz="1400" dirty="0">
              <a:latin typeface="Times New Roman"/>
              <a:cs typeface="Times New Roman"/>
            </a:endParaRPr>
          </a:p>
          <a:p>
            <a:pPr marL="469900" indent="-228600">
              <a:lnSpc>
                <a:spcPts val="1380"/>
              </a:lnSpc>
              <a:buFont typeface="Wingdings"/>
              <a:buChar char=""/>
              <a:tabLst>
                <a:tab pos="469265" algn="l"/>
                <a:tab pos="469900" algn="l"/>
              </a:tabLst>
            </a:pPr>
            <a:r>
              <a:rPr sz="1400" b="1" spc="-5" dirty="0">
                <a:latin typeface="Times New Roman"/>
                <a:cs typeface="Times New Roman"/>
              </a:rPr>
              <a:t>These states are used to reflect the state </a:t>
            </a:r>
            <a:r>
              <a:rPr sz="1400" b="1" dirty="0">
                <a:latin typeface="Times New Roman"/>
                <a:cs typeface="Times New Roman"/>
              </a:rPr>
              <a:t>of </a:t>
            </a:r>
            <a:r>
              <a:rPr sz="1400" b="1" spc="-5" dirty="0">
                <a:latin typeface="Times New Roman"/>
                <a:cs typeface="Times New Roman"/>
              </a:rPr>
              <a:t>the process </a:t>
            </a:r>
            <a:r>
              <a:rPr sz="1400" b="1" dirty="0">
                <a:latin typeface="Times New Roman"/>
                <a:cs typeface="Times New Roman"/>
              </a:rPr>
              <a:t>at </a:t>
            </a:r>
            <a:r>
              <a:rPr sz="1400" b="1" spc="-5" dirty="0">
                <a:latin typeface="Times New Roman"/>
                <a:cs typeface="Times New Roman"/>
              </a:rPr>
              <a:t>the moment </a:t>
            </a:r>
            <a:r>
              <a:rPr sz="1400" b="1" dirty="0">
                <a:latin typeface="Times New Roman"/>
                <a:cs typeface="Times New Roman"/>
              </a:rPr>
              <a:t>it was </a:t>
            </a:r>
            <a:r>
              <a:rPr sz="1400" b="1" spc="-5" dirty="0">
                <a:latin typeface="Times New Roman"/>
                <a:cs typeface="Times New Roman"/>
              </a:rPr>
              <a:t>swapped</a:t>
            </a:r>
            <a:r>
              <a:rPr sz="1400" b="1" spc="105" dirty="0">
                <a:latin typeface="Times New Roman"/>
                <a:cs typeface="Times New Roman"/>
              </a:rPr>
              <a:t> </a:t>
            </a:r>
            <a:r>
              <a:rPr sz="1400" b="1" spc="-5" dirty="0">
                <a:latin typeface="Times New Roman"/>
                <a:cs typeface="Times New Roman"/>
              </a:rPr>
              <a:t>out.</a:t>
            </a:r>
            <a:endParaRPr sz="1400" dirty="0">
              <a:latin typeface="Times New Roman"/>
              <a:cs typeface="Times New Roman"/>
            </a:endParaRPr>
          </a:p>
          <a:p>
            <a:pPr marL="469900" indent="-228600">
              <a:lnSpc>
                <a:spcPts val="1410"/>
              </a:lnSpc>
              <a:buFont typeface="Wingdings"/>
              <a:buChar char=""/>
              <a:tabLst>
                <a:tab pos="469265" algn="l"/>
                <a:tab pos="469900" algn="l"/>
              </a:tabLst>
            </a:pPr>
            <a:r>
              <a:rPr sz="1400" b="1" spc="-5" dirty="0">
                <a:latin typeface="Times New Roman"/>
                <a:cs typeface="Times New Roman"/>
              </a:rPr>
              <a:t>Note that the state </a:t>
            </a:r>
            <a:r>
              <a:rPr sz="1400" b="1" dirty="0">
                <a:latin typeface="Times New Roman"/>
                <a:cs typeface="Times New Roman"/>
              </a:rPr>
              <a:t>of </a:t>
            </a:r>
            <a:r>
              <a:rPr sz="1400" b="1" spc="-5" dirty="0">
                <a:latin typeface="Times New Roman"/>
                <a:cs typeface="Times New Roman"/>
              </a:rPr>
              <a:t>the process can still change event when </a:t>
            </a:r>
            <a:r>
              <a:rPr sz="1400" b="1" dirty="0">
                <a:latin typeface="Times New Roman"/>
                <a:cs typeface="Times New Roman"/>
              </a:rPr>
              <a:t>it has </a:t>
            </a:r>
            <a:r>
              <a:rPr sz="1400" b="1" spc="-5" dirty="0">
                <a:latin typeface="Times New Roman"/>
                <a:cs typeface="Times New Roman"/>
              </a:rPr>
              <a:t>been swapped</a:t>
            </a:r>
            <a:r>
              <a:rPr sz="1400" b="1" spc="90" dirty="0">
                <a:latin typeface="Times New Roman"/>
                <a:cs typeface="Times New Roman"/>
              </a:rPr>
              <a:t> </a:t>
            </a:r>
            <a:r>
              <a:rPr sz="1400" b="1" spc="-5" dirty="0">
                <a:latin typeface="Times New Roman"/>
                <a:cs typeface="Times New Roman"/>
              </a:rPr>
              <a:t>out.</a:t>
            </a:r>
            <a:endParaRPr sz="1400" dirty="0">
              <a:latin typeface="Times New Roman"/>
              <a:cs typeface="Times New Roman"/>
            </a:endParaRPr>
          </a:p>
          <a:p>
            <a:pPr>
              <a:lnSpc>
                <a:spcPct val="100000"/>
              </a:lnSpc>
              <a:spcBef>
                <a:spcPts val="55"/>
              </a:spcBef>
              <a:buFont typeface="Wingdings"/>
              <a:buChar char=""/>
            </a:pPr>
            <a:endParaRPr sz="1400" dirty="0">
              <a:latin typeface="Times New Roman"/>
              <a:cs typeface="Times New Roman"/>
            </a:endParaRPr>
          </a:p>
          <a:p>
            <a:pPr marL="12700">
              <a:lnSpc>
                <a:spcPts val="1410"/>
              </a:lnSpc>
            </a:pPr>
            <a:r>
              <a:rPr sz="1400" b="1" spc="-5" dirty="0">
                <a:latin typeface="Times New Roman"/>
                <a:cs typeface="Times New Roman"/>
              </a:rPr>
              <a:t>New</a:t>
            </a:r>
            <a:r>
              <a:rPr sz="1400" b="1" spc="-10" dirty="0">
                <a:latin typeface="Times New Roman"/>
                <a:cs typeface="Times New Roman"/>
              </a:rPr>
              <a:t> </a:t>
            </a:r>
            <a:r>
              <a:rPr sz="1400" b="1" spc="-5" dirty="0">
                <a:latin typeface="Times New Roman"/>
                <a:cs typeface="Times New Roman"/>
              </a:rPr>
              <a:t>transitions</a:t>
            </a:r>
            <a:endParaRPr sz="1400" dirty="0">
              <a:latin typeface="Times New Roman"/>
              <a:cs typeface="Times New Roman"/>
            </a:endParaRPr>
          </a:p>
          <a:p>
            <a:pPr marL="469900" indent="-228600">
              <a:lnSpc>
                <a:spcPts val="1380"/>
              </a:lnSpc>
              <a:buFont typeface="Wingdings"/>
              <a:buChar char=""/>
              <a:tabLst>
                <a:tab pos="469265" algn="l"/>
                <a:tab pos="469900" algn="l"/>
              </a:tabLst>
            </a:pPr>
            <a:r>
              <a:rPr sz="1400" b="1" spc="-5" dirty="0">
                <a:latin typeface="Times New Roman"/>
                <a:cs typeface="Times New Roman"/>
              </a:rPr>
              <a:t>Two new transitions are used when the process </a:t>
            </a:r>
            <a:r>
              <a:rPr sz="1400" b="1" dirty="0">
                <a:latin typeface="Times New Roman"/>
                <a:cs typeface="Times New Roman"/>
              </a:rPr>
              <a:t>is </a:t>
            </a:r>
            <a:r>
              <a:rPr sz="1400" b="1" spc="-5" dirty="0">
                <a:latin typeface="Times New Roman"/>
                <a:cs typeface="Times New Roman"/>
              </a:rPr>
              <a:t>swapped </a:t>
            </a:r>
            <a:r>
              <a:rPr sz="1400" b="1" dirty="0">
                <a:latin typeface="Times New Roman"/>
                <a:cs typeface="Times New Roman"/>
              </a:rPr>
              <a:t>out</a:t>
            </a:r>
            <a:r>
              <a:rPr sz="1400" b="1" spc="15" dirty="0">
                <a:latin typeface="Times New Roman"/>
                <a:cs typeface="Times New Roman"/>
              </a:rPr>
              <a:t> </a:t>
            </a:r>
            <a:r>
              <a:rPr sz="1400" b="1" dirty="0">
                <a:latin typeface="Times New Roman"/>
                <a:cs typeface="Times New Roman"/>
              </a:rPr>
              <a:t>:</a:t>
            </a:r>
            <a:endParaRPr sz="1400" dirty="0">
              <a:latin typeface="Times New Roman"/>
              <a:cs typeface="Times New Roman"/>
            </a:endParaRPr>
          </a:p>
          <a:p>
            <a:pPr marL="927100" lvl="1" indent="-229235">
              <a:lnSpc>
                <a:spcPts val="1380"/>
              </a:lnSpc>
              <a:buFont typeface="Wingdings"/>
              <a:buChar char=""/>
              <a:tabLst>
                <a:tab pos="926465" algn="l"/>
                <a:tab pos="927100" algn="l"/>
              </a:tabLst>
            </a:pPr>
            <a:r>
              <a:rPr sz="1400" b="1" spc="-5" dirty="0">
                <a:latin typeface="Times New Roman"/>
                <a:cs typeface="Times New Roman"/>
              </a:rPr>
              <a:t>Waiting --&gt;</a:t>
            </a:r>
            <a:r>
              <a:rPr sz="1400" b="1" spc="-15" dirty="0">
                <a:latin typeface="Times New Roman"/>
                <a:cs typeface="Times New Roman"/>
              </a:rPr>
              <a:t> </a:t>
            </a:r>
            <a:r>
              <a:rPr sz="1400" b="1" spc="-5" dirty="0">
                <a:latin typeface="Times New Roman"/>
                <a:cs typeface="Times New Roman"/>
              </a:rPr>
              <a:t>waiting-suspend</a:t>
            </a:r>
            <a:endParaRPr sz="1400" dirty="0">
              <a:latin typeface="Times New Roman"/>
              <a:cs typeface="Times New Roman"/>
            </a:endParaRPr>
          </a:p>
          <a:p>
            <a:pPr marL="1384300" marR="5080" lvl="2" indent="-228600">
              <a:lnSpc>
                <a:spcPts val="1380"/>
              </a:lnSpc>
              <a:spcBef>
                <a:spcPts val="65"/>
              </a:spcBef>
              <a:buFont typeface="Wingdings"/>
              <a:buChar char=""/>
              <a:tabLst>
                <a:tab pos="1383665" algn="l"/>
                <a:tab pos="1384300" algn="l"/>
              </a:tabLst>
            </a:pPr>
            <a:r>
              <a:rPr sz="1400" b="1" spc="-5" dirty="0">
                <a:latin typeface="Times New Roman"/>
                <a:cs typeface="Times New Roman"/>
              </a:rPr>
              <a:t>Processes </a:t>
            </a:r>
            <a:r>
              <a:rPr sz="1400" b="1" dirty="0">
                <a:latin typeface="Times New Roman"/>
                <a:cs typeface="Times New Roman"/>
              </a:rPr>
              <a:t>in </a:t>
            </a:r>
            <a:r>
              <a:rPr sz="1400" b="1" spc="-5" dirty="0">
                <a:latin typeface="Times New Roman"/>
                <a:cs typeface="Times New Roman"/>
              </a:rPr>
              <a:t>the waiting state are the preferred choice </a:t>
            </a:r>
            <a:r>
              <a:rPr sz="1400" b="1" dirty="0">
                <a:latin typeface="Times New Roman"/>
                <a:cs typeface="Times New Roman"/>
              </a:rPr>
              <a:t>for </a:t>
            </a:r>
            <a:r>
              <a:rPr sz="1400" b="1" spc="-5" dirty="0">
                <a:latin typeface="Times New Roman"/>
                <a:cs typeface="Times New Roman"/>
              </a:rPr>
              <a:t>swapping </a:t>
            </a:r>
            <a:r>
              <a:rPr sz="1400" b="1" dirty="0">
                <a:latin typeface="Times New Roman"/>
                <a:cs typeface="Times New Roman"/>
              </a:rPr>
              <a:t>out </a:t>
            </a:r>
            <a:r>
              <a:rPr sz="1400" b="1" spc="-5" dirty="0">
                <a:latin typeface="Times New Roman"/>
                <a:cs typeface="Times New Roman"/>
              </a:rPr>
              <a:t>processes  to free</a:t>
            </a:r>
            <a:r>
              <a:rPr sz="1400" b="1" spc="-10" dirty="0">
                <a:latin typeface="Times New Roman"/>
                <a:cs typeface="Times New Roman"/>
              </a:rPr>
              <a:t> </a:t>
            </a:r>
            <a:r>
              <a:rPr sz="1400" b="1" spc="-5" dirty="0">
                <a:latin typeface="Times New Roman"/>
                <a:cs typeface="Times New Roman"/>
              </a:rPr>
              <a:t>memory.</a:t>
            </a:r>
            <a:endParaRPr sz="1400" dirty="0">
              <a:latin typeface="Times New Roman"/>
              <a:cs typeface="Times New Roman"/>
            </a:endParaRPr>
          </a:p>
          <a:p>
            <a:pPr marL="927100" lvl="1" indent="-229235">
              <a:lnSpc>
                <a:spcPts val="1315"/>
              </a:lnSpc>
              <a:buFont typeface="Wingdings"/>
              <a:buChar char=""/>
              <a:tabLst>
                <a:tab pos="926465" algn="l"/>
                <a:tab pos="927100" algn="l"/>
              </a:tabLst>
            </a:pPr>
            <a:r>
              <a:rPr sz="1400" b="1" spc="-5" dirty="0">
                <a:latin typeface="Times New Roman"/>
                <a:cs typeface="Times New Roman"/>
              </a:rPr>
              <a:t>Ready --&gt; Ready- suspend</a:t>
            </a:r>
            <a:r>
              <a:rPr sz="1400" b="1" spc="-10" dirty="0">
                <a:latin typeface="Times New Roman"/>
                <a:cs typeface="Times New Roman"/>
              </a:rPr>
              <a:t> </a:t>
            </a:r>
            <a:r>
              <a:rPr sz="1400" b="1" spc="-5" dirty="0">
                <a:latin typeface="Times New Roman"/>
                <a:cs typeface="Times New Roman"/>
              </a:rPr>
              <a:t>(rare)</a:t>
            </a:r>
            <a:endParaRPr sz="1400" dirty="0">
              <a:latin typeface="Times New Roman"/>
              <a:cs typeface="Times New Roman"/>
            </a:endParaRPr>
          </a:p>
          <a:p>
            <a:pPr marL="1384300" marR="387985" lvl="2" indent="-228600">
              <a:lnSpc>
                <a:spcPts val="1380"/>
              </a:lnSpc>
              <a:spcBef>
                <a:spcPts val="65"/>
              </a:spcBef>
              <a:buFont typeface="Wingdings"/>
              <a:buChar char=""/>
              <a:tabLst>
                <a:tab pos="1383665" algn="l"/>
                <a:tab pos="1384300" algn="l"/>
              </a:tabLst>
            </a:pPr>
            <a:r>
              <a:rPr sz="1400" b="1" spc="-5" dirty="0">
                <a:latin typeface="Times New Roman"/>
                <a:cs typeface="Times New Roman"/>
              </a:rPr>
              <a:t>Processes </a:t>
            </a:r>
            <a:r>
              <a:rPr sz="1400" b="1" dirty="0">
                <a:latin typeface="Times New Roman"/>
                <a:cs typeface="Times New Roman"/>
              </a:rPr>
              <a:t>in </a:t>
            </a:r>
            <a:r>
              <a:rPr sz="1400" b="1" spc="-5" dirty="0">
                <a:latin typeface="Times New Roman"/>
                <a:cs typeface="Times New Roman"/>
              </a:rPr>
              <a:t>the ready state are swapped </a:t>
            </a:r>
            <a:r>
              <a:rPr sz="1400" b="1" dirty="0">
                <a:latin typeface="Times New Roman"/>
                <a:cs typeface="Times New Roman"/>
              </a:rPr>
              <a:t>out only </a:t>
            </a:r>
            <a:r>
              <a:rPr sz="1400" b="1" spc="-5" dirty="0">
                <a:latin typeface="Times New Roman"/>
                <a:cs typeface="Times New Roman"/>
              </a:rPr>
              <a:t>when </a:t>
            </a:r>
            <a:r>
              <a:rPr sz="1400" b="1" dirty="0">
                <a:latin typeface="Times New Roman"/>
                <a:cs typeface="Times New Roman"/>
              </a:rPr>
              <a:t>no </a:t>
            </a:r>
            <a:r>
              <a:rPr sz="1400" b="1" spc="-5" dirty="0">
                <a:latin typeface="Times New Roman"/>
                <a:cs typeface="Times New Roman"/>
              </a:rPr>
              <a:t>processes </a:t>
            </a:r>
            <a:r>
              <a:rPr sz="1400" b="1" dirty="0">
                <a:latin typeface="Times New Roman"/>
                <a:cs typeface="Times New Roman"/>
              </a:rPr>
              <a:t>in </a:t>
            </a:r>
            <a:r>
              <a:rPr sz="1400" b="1" spc="-5" dirty="0">
                <a:latin typeface="Times New Roman"/>
                <a:cs typeface="Times New Roman"/>
              </a:rPr>
              <a:t>the  waiting state are</a:t>
            </a:r>
            <a:r>
              <a:rPr sz="1400" b="1" dirty="0">
                <a:latin typeface="Times New Roman"/>
                <a:cs typeface="Times New Roman"/>
              </a:rPr>
              <a:t> </a:t>
            </a:r>
            <a:r>
              <a:rPr sz="1400" b="1" spc="-5" dirty="0">
                <a:latin typeface="Times New Roman"/>
                <a:cs typeface="Times New Roman"/>
              </a:rPr>
              <a:t>available.</a:t>
            </a:r>
            <a:endParaRPr sz="1400" dirty="0">
              <a:latin typeface="Times New Roman"/>
              <a:cs typeface="Times New Roman"/>
            </a:endParaRPr>
          </a:p>
          <a:p>
            <a:pPr marL="469900" indent="-228600">
              <a:lnSpc>
                <a:spcPts val="1315"/>
              </a:lnSpc>
              <a:buFont typeface="Wingdings"/>
              <a:buChar char=""/>
              <a:tabLst>
                <a:tab pos="469265" algn="l"/>
                <a:tab pos="469900" algn="l"/>
              </a:tabLst>
            </a:pPr>
            <a:r>
              <a:rPr sz="1400" b="1" spc="-5" dirty="0">
                <a:latin typeface="Times New Roman"/>
                <a:cs typeface="Times New Roman"/>
              </a:rPr>
              <a:t>Waiting-suspend --&gt; Ready Suspend</a:t>
            </a:r>
            <a:endParaRPr sz="1400" dirty="0">
              <a:latin typeface="Times New Roman"/>
              <a:cs typeface="Times New Roman"/>
            </a:endParaRPr>
          </a:p>
          <a:p>
            <a:pPr marL="927100" lvl="1" indent="-229235">
              <a:lnSpc>
                <a:spcPts val="1380"/>
              </a:lnSpc>
              <a:buFont typeface="Wingdings"/>
              <a:buChar char=""/>
              <a:tabLst>
                <a:tab pos="926465" algn="l"/>
                <a:tab pos="927100" algn="l"/>
              </a:tabLst>
            </a:pPr>
            <a:r>
              <a:rPr sz="1400" b="1" spc="-5" dirty="0">
                <a:latin typeface="Times New Roman"/>
                <a:cs typeface="Times New Roman"/>
              </a:rPr>
              <a:t>Occurs when the expected event </a:t>
            </a:r>
            <a:r>
              <a:rPr sz="1400" b="1" dirty="0">
                <a:latin typeface="Times New Roman"/>
                <a:cs typeface="Times New Roman"/>
              </a:rPr>
              <a:t>has </a:t>
            </a:r>
            <a:r>
              <a:rPr sz="1400" b="1" spc="-5" dirty="0">
                <a:latin typeface="Times New Roman"/>
                <a:cs typeface="Times New Roman"/>
              </a:rPr>
              <a:t>occurred while the process </a:t>
            </a:r>
            <a:r>
              <a:rPr sz="1400" b="1" dirty="0">
                <a:latin typeface="Times New Roman"/>
                <a:cs typeface="Times New Roman"/>
              </a:rPr>
              <a:t>is </a:t>
            </a:r>
            <a:r>
              <a:rPr sz="1400" b="1" spc="-5" dirty="0">
                <a:latin typeface="Times New Roman"/>
                <a:cs typeface="Times New Roman"/>
              </a:rPr>
              <a:t>swapped</a:t>
            </a:r>
            <a:r>
              <a:rPr sz="1400" b="1" spc="55" dirty="0">
                <a:latin typeface="Times New Roman"/>
                <a:cs typeface="Times New Roman"/>
              </a:rPr>
              <a:t> </a:t>
            </a:r>
            <a:r>
              <a:rPr sz="1400" b="1" spc="-5" dirty="0">
                <a:latin typeface="Times New Roman"/>
                <a:cs typeface="Times New Roman"/>
              </a:rPr>
              <a:t>out.</a:t>
            </a:r>
            <a:endParaRPr sz="1400" dirty="0">
              <a:latin typeface="Times New Roman"/>
              <a:cs typeface="Times New Roman"/>
            </a:endParaRPr>
          </a:p>
          <a:p>
            <a:pPr marL="469900" indent="-228600">
              <a:lnSpc>
                <a:spcPts val="1380"/>
              </a:lnSpc>
              <a:buFont typeface="Wingdings"/>
              <a:buChar char=""/>
              <a:tabLst>
                <a:tab pos="469265" algn="l"/>
                <a:tab pos="469900" algn="l"/>
              </a:tabLst>
            </a:pPr>
            <a:r>
              <a:rPr sz="1400" b="1" spc="-5" dirty="0">
                <a:latin typeface="Times New Roman"/>
                <a:cs typeface="Times New Roman"/>
              </a:rPr>
              <a:t>Ready-Suspend --&gt;</a:t>
            </a:r>
            <a:r>
              <a:rPr sz="1400" b="1" dirty="0">
                <a:latin typeface="Times New Roman"/>
                <a:cs typeface="Times New Roman"/>
              </a:rPr>
              <a:t> </a:t>
            </a:r>
            <a:r>
              <a:rPr sz="1400" b="1" spc="-5" dirty="0">
                <a:latin typeface="Times New Roman"/>
                <a:cs typeface="Times New Roman"/>
              </a:rPr>
              <a:t>Ready</a:t>
            </a:r>
            <a:endParaRPr sz="1400" dirty="0">
              <a:latin typeface="Times New Roman"/>
              <a:cs typeface="Times New Roman"/>
            </a:endParaRPr>
          </a:p>
          <a:p>
            <a:pPr marL="927100" lvl="1" indent="-229235">
              <a:lnSpc>
                <a:spcPts val="1380"/>
              </a:lnSpc>
              <a:buFont typeface="Wingdings"/>
              <a:buChar char=""/>
              <a:tabLst>
                <a:tab pos="926465" algn="l"/>
                <a:tab pos="927100" algn="l"/>
              </a:tabLst>
            </a:pPr>
            <a:r>
              <a:rPr sz="1400" b="1" spc="-5" dirty="0">
                <a:latin typeface="Times New Roman"/>
                <a:cs typeface="Times New Roman"/>
              </a:rPr>
              <a:t>When the process </a:t>
            </a:r>
            <a:r>
              <a:rPr sz="1400" b="1" dirty="0">
                <a:latin typeface="Times New Roman"/>
                <a:cs typeface="Times New Roman"/>
              </a:rPr>
              <a:t>is </a:t>
            </a:r>
            <a:r>
              <a:rPr sz="1400" b="1" spc="-5" dirty="0">
                <a:latin typeface="Times New Roman"/>
                <a:cs typeface="Times New Roman"/>
              </a:rPr>
              <a:t>swapped back </a:t>
            </a:r>
            <a:r>
              <a:rPr sz="1400" b="1" dirty="0">
                <a:latin typeface="Times New Roman"/>
                <a:cs typeface="Times New Roman"/>
              </a:rPr>
              <a:t>in </a:t>
            </a:r>
            <a:r>
              <a:rPr sz="1400" b="1" spc="-5" dirty="0">
                <a:latin typeface="Times New Roman"/>
                <a:cs typeface="Times New Roman"/>
              </a:rPr>
              <a:t>to main</a:t>
            </a:r>
            <a:r>
              <a:rPr sz="1400" b="1" spc="5" dirty="0">
                <a:latin typeface="Times New Roman"/>
                <a:cs typeface="Times New Roman"/>
              </a:rPr>
              <a:t> </a:t>
            </a:r>
            <a:r>
              <a:rPr sz="1400" b="1" spc="-5" dirty="0">
                <a:latin typeface="Times New Roman"/>
                <a:cs typeface="Times New Roman"/>
              </a:rPr>
              <a:t>memory.</a:t>
            </a:r>
            <a:endParaRPr sz="1400" dirty="0">
              <a:latin typeface="Times New Roman"/>
              <a:cs typeface="Times New Roman"/>
            </a:endParaRPr>
          </a:p>
          <a:p>
            <a:pPr marL="469900" indent="-228600">
              <a:lnSpc>
                <a:spcPts val="1380"/>
              </a:lnSpc>
              <a:buFont typeface="Wingdings"/>
              <a:buChar char=""/>
              <a:tabLst>
                <a:tab pos="469265" algn="l"/>
                <a:tab pos="469900" algn="l"/>
              </a:tabLst>
            </a:pPr>
            <a:r>
              <a:rPr sz="1400" b="1" spc="-5" dirty="0">
                <a:latin typeface="Times New Roman"/>
                <a:cs typeface="Times New Roman"/>
              </a:rPr>
              <a:t>Waiting-Suspend --&gt;</a:t>
            </a:r>
            <a:r>
              <a:rPr sz="1400" b="1" spc="-10" dirty="0">
                <a:latin typeface="Times New Roman"/>
                <a:cs typeface="Times New Roman"/>
              </a:rPr>
              <a:t> </a:t>
            </a:r>
            <a:r>
              <a:rPr sz="1400" b="1" spc="-5" dirty="0">
                <a:latin typeface="Times New Roman"/>
                <a:cs typeface="Times New Roman"/>
              </a:rPr>
              <a:t>Waiting</a:t>
            </a:r>
            <a:endParaRPr sz="1400" dirty="0">
              <a:latin typeface="Times New Roman"/>
              <a:cs typeface="Times New Roman"/>
            </a:endParaRPr>
          </a:p>
          <a:p>
            <a:pPr marL="927100" marR="199390" lvl="1" indent="-228600">
              <a:lnSpc>
                <a:spcPts val="1380"/>
              </a:lnSpc>
              <a:spcBef>
                <a:spcPts val="65"/>
              </a:spcBef>
              <a:buFont typeface="Wingdings"/>
              <a:buChar char=""/>
              <a:tabLst>
                <a:tab pos="926465" algn="l"/>
                <a:tab pos="927100" algn="l"/>
              </a:tabLst>
            </a:pPr>
            <a:r>
              <a:rPr sz="1400" b="1" spc="-5" dirty="0">
                <a:latin typeface="Times New Roman"/>
                <a:cs typeface="Times New Roman"/>
              </a:rPr>
              <a:t>Can </a:t>
            </a:r>
            <a:r>
              <a:rPr sz="1400" b="1" dirty="0">
                <a:latin typeface="Times New Roman"/>
                <a:cs typeface="Times New Roman"/>
              </a:rPr>
              <a:t>be </a:t>
            </a:r>
            <a:r>
              <a:rPr sz="1400" b="1" spc="-5" dirty="0">
                <a:latin typeface="Times New Roman"/>
                <a:cs typeface="Times New Roman"/>
              </a:rPr>
              <a:t>useful </a:t>
            </a:r>
            <a:r>
              <a:rPr sz="1400" b="1" dirty="0">
                <a:latin typeface="Times New Roman"/>
                <a:cs typeface="Times New Roman"/>
              </a:rPr>
              <a:t>if </a:t>
            </a:r>
            <a:r>
              <a:rPr sz="1400" b="1" spc="-5" dirty="0">
                <a:latin typeface="Times New Roman"/>
                <a:cs typeface="Times New Roman"/>
              </a:rPr>
              <a:t>the </a:t>
            </a:r>
            <a:r>
              <a:rPr sz="1400" b="1" dirty="0">
                <a:latin typeface="Times New Roman"/>
                <a:cs typeface="Times New Roman"/>
              </a:rPr>
              <a:t>OS </a:t>
            </a:r>
            <a:r>
              <a:rPr sz="1400" b="1" spc="-5" dirty="0">
                <a:latin typeface="Times New Roman"/>
                <a:cs typeface="Times New Roman"/>
              </a:rPr>
              <a:t>can determine that the event blocking the process </a:t>
            </a:r>
            <a:r>
              <a:rPr sz="1400" b="1" dirty="0">
                <a:latin typeface="Times New Roman"/>
                <a:cs typeface="Times New Roman"/>
              </a:rPr>
              <a:t>in </a:t>
            </a:r>
            <a:r>
              <a:rPr sz="1400" b="1" spc="-5" dirty="0">
                <a:latin typeface="Times New Roman"/>
                <a:cs typeface="Times New Roman"/>
              </a:rPr>
              <a:t>this state  will occur </a:t>
            </a:r>
            <a:r>
              <a:rPr sz="1400" b="1" dirty="0">
                <a:latin typeface="Times New Roman"/>
                <a:cs typeface="Times New Roman"/>
              </a:rPr>
              <a:t>soon and it is a high </a:t>
            </a:r>
            <a:r>
              <a:rPr sz="1400" b="1" spc="-5" dirty="0">
                <a:latin typeface="Times New Roman"/>
                <a:cs typeface="Times New Roman"/>
              </a:rPr>
              <a:t>priority process (than </a:t>
            </a:r>
            <a:r>
              <a:rPr sz="1400" b="1" dirty="0">
                <a:latin typeface="Times New Roman"/>
                <a:cs typeface="Times New Roman"/>
              </a:rPr>
              <a:t>any </a:t>
            </a:r>
            <a:r>
              <a:rPr sz="1400" b="1" spc="-5" dirty="0">
                <a:latin typeface="Times New Roman"/>
                <a:cs typeface="Times New Roman"/>
              </a:rPr>
              <a:t>other process </a:t>
            </a:r>
            <a:r>
              <a:rPr sz="1400" b="1" dirty="0">
                <a:latin typeface="Times New Roman"/>
                <a:cs typeface="Times New Roman"/>
              </a:rPr>
              <a:t>in </a:t>
            </a:r>
            <a:r>
              <a:rPr sz="1400" b="1" spc="-5" dirty="0">
                <a:latin typeface="Times New Roman"/>
                <a:cs typeface="Times New Roman"/>
              </a:rPr>
              <a:t>the read</a:t>
            </a:r>
            <a:r>
              <a:rPr lang="en-CA" sz="1400" b="1" spc="-5" dirty="0">
                <a:latin typeface="Times New Roman"/>
                <a:cs typeface="Times New Roman"/>
              </a:rPr>
              <a:t>y-</a:t>
            </a:r>
            <a:r>
              <a:rPr sz="1400" b="1" spc="-5" dirty="0">
                <a:latin typeface="Times New Roman"/>
                <a:cs typeface="Times New Roman"/>
              </a:rPr>
              <a:t> suspend</a:t>
            </a:r>
            <a:r>
              <a:rPr sz="1400" b="1" spc="-15" dirty="0">
                <a:latin typeface="Times New Roman"/>
                <a:cs typeface="Times New Roman"/>
              </a:rPr>
              <a:t> </a:t>
            </a:r>
            <a:r>
              <a:rPr sz="1400" b="1" spc="-5" dirty="0">
                <a:latin typeface="Times New Roman"/>
                <a:cs typeface="Times New Roman"/>
              </a:rPr>
              <a:t>state).</a:t>
            </a:r>
            <a:endParaRPr sz="1400" dirty="0">
              <a:latin typeface="Times New Roman"/>
              <a:cs typeface="Times New Roman"/>
            </a:endParaRPr>
          </a:p>
          <a:p>
            <a:pPr>
              <a:lnSpc>
                <a:spcPct val="100000"/>
              </a:lnSpc>
            </a:pPr>
            <a:endParaRPr sz="1400" dirty="0">
              <a:latin typeface="Times New Roman"/>
              <a:cs typeface="Times New Roman"/>
            </a:endParaRPr>
          </a:p>
          <a:p>
            <a:pPr marL="12700" marR="281940">
              <a:lnSpc>
                <a:spcPts val="1380"/>
              </a:lnSpc>
            </a:pPr>
            <a:r>
              <a:rPr sz="1400" b="1" spc="-5" dirty="0">
                <a:latin typeface="Times New Roman"/>
                <a:cs typeface="Times New Roman"/>
              </a:rPr>
              <a:t>The following </a:t>
            </a:r>
            <a:r>
              <a:rPr sz="1400" b="1" dirty="0">
                <a:latin typeface="Times New Roman"/>
                <a:cs typeface="Times New Roman"/>
              </a:rPr>
              <a:t>is a </a:t>
            </a:r>
            <a:r>
              <a:rPr sz="1400" b="1" spc="-5" dirty="0">
                <a:latin typeface="Times New Roman"/>
                <a:cs typeface="Times New Roman"/>
              </a:rPr>
              <a:t>state transitions diagram </a:t>
            </a:r>
            <a:r>
              <a:rPr sz="1400" b="1" dirty="0">
                <a:latin typeface="Times New Roman"/>
                <a:cs typeface="Times New Roman"/>
              </a:rPr>
              <a:t>of a </a:t>
            </a:r>
            <a:r>
              <a:rPr sz="1400" b="1" spc="-5" dirty="0">
                <a:latin typeface="Times New Roman"/>
                <a:cs typeface="Times New Roman"/>
              </a:rPr>
              <a:t>real operating system, the UNIX SVR4 (system V,  release </a:t>
            </a:r>
            <a:r>
              <a:rPr sz="1400" b="1" dirty="0">
                <a:latin typeface="Times New Roman"/>
                <a:cs typeface="Times New Roman"/>
              </a:rPr>
              <a:t>4 – </a:t>
            </a:r>
            <a:r>
              <a:rPr sz="1400" b="1" spc="-5" dirty="0">
                <a:latin typeface="Times New Roman"/>
                <a:cs typeface="Times New Roman"/>
              </a:rPr>
              <a:t>source</a:t>
            </a:r>
            <a:r>
              <a:rPr sz="1400" b="1" dirty="0">
                <a:latin typeface="Times New Roman"/>
                <a:cs typeface="Times New Roman"/>
              </a:rPr>
              <a:t> </a:t>
            </a:r>
            <a:r>
              <a:rPr sz="1400" b="1" spc="-5" dirty="0">
                <a:latin typeface="Times New Roman"/>
                <a:cs typeface="Times New Roman"/>
              </a:rPr>
              <a:t>Stallings)</a:t>
            </a:r>
            <a:endParaRPr sz="14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12694" y="541019"/>
            <a:ext cx="4786505" cy="351345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28319" y="4218533"/>
            <a:ext cx="6665595" cy="4708981"/>
          </a:xfrm>
          <a:prstGeom prst="rect">
            <a:avLst/>
          </a:prstGeom>
        </p:spPr>
        <p:txBody>
          <a:bodyPr vert="horz" wrap="square" lIns="0" tIns="81280" rIns="0" bIns="0" rtlCol="0">
            <a:spAutoFit/>
          </a:bodyPr>
          <a:lstStyle/>
          <a:p>
            <a:pPr marL="12700">
              <a:lnSpc>
                <a:spcPct val="100000"/>
              </a:lnSpc>
              <a:spcBef>
                <a:spcPts val="640"/>
              </a:spcBef>
            </a:pPr>
            <a:r>
              <a:rPr sz="1400" b="1" spc="-5" dirty="0">
                <a:latin typeface="Times New Roman"/>
                <a:cs typeface="Times New Roman"/>
              </a:rPr>
              <a:t>Notes </a:t>
            </a:r>
            <a:r>
              <a:rPr sz="1400" b="1" dirty="0">
                <a:latin typeface="Times New Roman"/>
                <a:cs typeface="Times New Roman"/>
              </a:rPr>
              <a:t>on </a:t>
            </a:r>
            <a:r>
              <a:rPr sz="1400" b="1" spc="-5" dirty="0">
                <a:latin typeface="Times New Roman"/>
                <a:cs typeface="Times New Roman"/>
              </a:rPr>
              <a:t>the UNIX state</a:t>
            </a:r>
            <a:r>
              <a:rPr sz="1400" b="1" spc="5" dirty="0">
                <a:latin typeface="Times New Roman"/>
                <a:cs typeface="Times New Roman"/>
              </a:rPr>
              <a:t> </a:t>
            </a:r>
            <a:r>
              <a:rPr sz="1400" b="1" spc="-5" dirty="0">
                <a:latin typeface="Times New Roman"/>
                <a:cs typeface="Times New Roman"/>
              </a:rPr>
              <a:t>diagram:</a:t>
            </a:r>
            <a:endParaRPr sz="1400" dirty="0">
              <a:latin typeface="Times New Roman"/>
              <a:cs typeface="Times New Roman"/>
            </a:endParaRPr>
          </a:p>
          <a:p>
            <a:pPr marL="241300" marR="5080">
              <a:lnSpc>
                <a:spcPts val="1380"/>
              </a:lnSpc>
              <a:spcBef>
                <a:spcPts val="635"/>
              </a:spcBef>
            </a:pPr>
            <a:r>
              <a:rPr sz="1400" b="1" spc="-5" dirty="0">
                <a:latin typeface="Times New Roman"/>
                <a:cs typeface="Times New Roman"/>
              </a:rPr>
              <a:t>The running state </a:t>
            </a:r>
            <a:r>
              <a:rPr sz="1400" b="1" dirty="0">
                <a:latin typeface="Times New Roman"/>
                <a:cs typeface="Times New Roman"/>
              </a:rPr>
              <a:t>is </a:t>
            </a:r>
            <a:r>
              <a:rPr sz="1400" b="1" spc="-5" dirty="0">
                <a:latin typeface="Times New Roman"/>
                <a:cs typeface="Times New Roman"/>
              </a:rPr>
              <a:t>divided into </a:t>
            </a:r>
            <a:r>
              <a:rPr sz="1400" b="1" dirty="0">
                <a:latin typeface="Times New Roman"/>
                <a:cs typeface="Times New Roman"/>
              </a:rPr>
              <a:t>2 </a:t>
            </a:r>
            <a:r>
              <a:rPr sz="1400" b="1" spc="-5" dirty="0">
                <a:latin typeface="Times New Roman"/>
                <a:cs typeface="Times New Roman"/>
              </a:rPr>
              <a:t>states, to distinguish when the process </a:t>
            </a:r>
            <a:r>
              <a:rPr sz="1400" b="1" dirty="0">
                <a:latin typeface="Times New Roman"/>
                <a:cs typeface="Times New Roman"/>
              </a:rPr>
              <a:t>is </a:t>
            </a:r>
            <a:r>
              <a:rPr sz="1400" b="1" spc="-5" dirty="0">
                <a:latin typeface="Times New Roman"/>
                <a:cs typeface="Times New Roman"/>
              </a:rPr>
              <a:t>running </a:t>
            </a:r>
            <a:r>
              <a:rPr sz="1400" b="1" dirty="0">
                <a:latin typeface="Times New Roman"/>
                <a:cs typeface="Times New Roman"/>
              </a:rPr>
              <a:t>in </a:t>
            </a:r>
            <a:r>
              <a:rPr sz="1400" b="1" spc="-5" dirty="0">
                <a:latin typeface="Times New Roman"/>
                <a:cs typeface="Times New Roman"/>
              </a:rPr>
              <a:t>the user  mode </a:t>
            </a:r>
            <a:r>
              <a:rPr sz="1400" b="1" dirty="0">
                <a:latin typeface="Times New Roman"/>
                <a:cs typeface="Times New Roman"/>
              </a:rPr>
              <a:t>and in </a:t>
            </a:r>
            <a:r>
              <a:rPr sz="1400" b="1" spc="-5" dirty="0">
                <a:latin typeface="Times New Roman"/>
                <a:cs typeface="Times New Roman"/>
              </a:rPr>
              <a:t>the kernel mode. Note that when running </a:t>
            </a:r>
            <a:r>
              <a:rPr sz="1400" b="1" dirty="0">
                <a:latin typeface="Times New Roman"/>
                <a:cs typeface="Times New Roman"/>
              </a:rPr>
              <a:t>in </a:t>
            </a:r>
            <a:r>
              <a:rPr sz="1400" b="1" spc="-5" dirty="0">
                <a:latin typeface="Times New Roman"/>
                <a:cs typeface="Times New Roman"/>
              </a:rPr>
              <a:t>the kernel mode, the process </a:t>
            </a:r>
            <a:r>
              <a:rPr sz="1400" b="1" dirty="0">
                <a:latin typeface="Times New Roman"/>
                <a:cs typeface="Times New Roman"/>
              </a:rPr>
              <a:t>is in fact  </a:t>
            </a:r>
            <a:r>
              <a:rPr sz="1400" b="1" spc="-5" dirty="0">
                <a:latin typeface="Times New Roman"/>
                <a:cs typeface="Times New Roman"/>
              </a:rPr>
              <a:t>running </a:t>
            </a:r>
            <a:r>
              <a:rPr sz="1400" b="1" dirty="0">
                <a:latin typeface="Times New Roman"/>
                <a:cs typeface="Times New Roman"/>
              </a:rPr>
              <a:t>OS </a:t>
            </a:r>
            <a:r>
              <a:rPr sz="1400" b="1" spc="-5" dirty="0">
                <a:latin typeface="Times New Roman"/>
                <a:cs typeface="Times New Roman"/>
              </a:rPr>
              <a:t>code. </a:t>
            </a:r>
            <a:r>
              <a:rPr sz="1400" b="1" dirty="0">
                <a:latin typeface="Times New Roman"/>
                <a:cs typeface="Times New Roman"/>
              </a:rPr>
              <a:t>In </a:t>
            </a:r>
            <a:r>
              <a:rPr sz="1400" b="1" spc="-5" dirty="0">
                <a:latin typeface="Times New Roman"/>
                <a:cs typeface="Times New Roman"/>
              </a:rPr>
              <a:t>class, the view </a:t>
            </a:r>
            <a:r>
              <a:rPr sz="1400" b="1" dirty="0">
                <a:latin typeface="Times New Roman"/>
                <a:cs typeface="Times New Roman"/>
              </a:rPr>
              <a:t>was </a:t>
            </a:r>
            <a:r>
              <a:rPr sz="1400" b="1" spc="-5" dirty="0">
                <a:latin typeface="Times New Roman"/>
                <a:cs typeface="Times New Roman"/>
              </a:rPr>
              <a:t>taken that when </a:t>
            </a:r>
            <a:r>
              <a:rPr sz="1400" b="1" dirty="0">
                <a:latin typeface="Times New Roman"/>
                <a:cs typeface="Times New Roman"/>
              </a:rPr>
              <a:t>an </a:t>
            </a:r>
            <a:r>
              <a:rPr sz="1400" b="1" spc="-5" dirty="0">
                <a:latin typeface="Times New Roman"/>
                <a:cs typeface="Times New Roman"/>
              </a:rPr>
              <a:t>interrupt occurs, the </a:t>
            </a:r>
            <a:r>
              <a:rPr sz="1400" b="1" dirty="0">
                <a:latin typeface="Times New Roman"/>
                <a:cs typeface="Times New Roman"/>
              </a:rPr>
              <a:t>OS </a:t>
            </a:r>
            <a:r>
              <a:rPr sz="1400" b="1" spc="-5" dirty="0">
                <a:latin typeface="Times New Roman"/>
                <a:cs typeface="Times New Roman"/>
              </a:rPr>
              <a:t>runs outside  the processes. </a:t>
            </a:r>
            <a:r>
              <a:rPr sz="1400" b="1" dirty="0">
                <a:latin typeface="Times New Roman"/>
                <a:cs typeface="Times New Roman"/>
              </a:rPr>
              <a:t>The </a:t>
            </a:r>
            <a:r>
              <a:rPr sz="1400" b="1" spc="-5" dirty="0">
                <a:latin typeface="Times New Roman"/>
                <a:cs typeface="Times New Roman"/>
              </a:rPr>
              <a:t>UNIX state diagram reflects the view that the </a:t>
            </a:r>
            <a:r>
              <a:rPr sz="1400" b="1" dirty="0">
                <a:latin typeface="Times New Roman"/>
                <a:cs typeface="Times New Roman"/>
              </a:rPr>
              <a:t>OS </a:t>
            </a:r>
            <a:r>
              <a:rPr sz="1400" b="1" spc="-5" dirty="0">
                <a:latin typeface="Times New Roman"/>
                <a:cs typeface="Times New Roman"/>
              </a:rPr>
              <a:t>runs </a:t>
            </a:r>
            <a:r>
              <a:rPr sz="1400" b="1" dirty="0">
                <a:latin typeface="Times New Roman"/>
                <a:cs typeface="Times New Roman"/>
              </a:rPr>
              <a:t>in </a:t>
            </a:r>
            <a:r>
              <a:rPr sz="1400" b="1" spc="-5" dirty="0">
                <a:latin typeface="Times New Roman"/>
                <a:cs typeface="Times New Roman"/>
              </a:rPr>
              <a:t>the context </a:t>
            </a:r>
            <a:r>
              <a:rPr sz="1400" b="1" dirty="0">
                <a:latin typeface="Times New Roman"/>
                <a:cs typeface="Times New Roman"/>
              </a:rPr>
              <a:t>of  </a:t>
            </a:r>
            <a:r>
              <a:rPr sz="1400" b="1" spc="-5" dirty="0">
                <a:latin typeface="Times New Roman"/>
                <a:cs typeface="Times New Roman"/>
              </a:rPr>
              <a:t>processes. </a:t>
            </a:r>
            <a:r>
              <a:rPr sz="1400" b="1" dirty="0">
                <a:latin typeface="Times New Roman"/>
                <a:cs typeface="Times New Roman"/>
              </a:rPr>
              <a:t>The </a:t>
            </a:r>
            <a:r>
              <a:rPr sz="1400" b="1" spc="-5" dirty="0">
                <a:latin typeface="Times New Roman"/>
                <a:cs typeface="Times New Roman"/>
              </a:rPr>
              <a:t>advantage </a:t>
            </a:r>
            <a:r>
              <a:rPr sz="1400" b="1" dirty="0">
                <a:latin typeface="Times New Roman"/>
                <a:cs typeface="Times New Roman"/>
              </a:rPr>
              <a:t>of </a:t>
            </a:r>
            <a:r>
              <a:rPr sz="1400" b="1" spc="-5" dirty="0">
                <a:latin typeface="Times New Roman"/>
                <a:cs typeface="Times New Roman"/>
              </a:rPr>
              <a:t>this approach </a:t>
            </a:r>
            <a:r>
              <a:rPr sz="1400" b="1" dirty="0">
                <a:latin typeface="Times New Roman"/>
                <a:cs typeface="Times New Roman"/>
              </a:rPr>
              <a:t>is </a:t>
            </a:r>
            <a:r>
              <a:rPr sz="1400" b="1" spc="-5" dirty="0">
                <a:latin typeface="Times New Roman"/>
                <a:cs typeface="Times New Roman"/>
              </a:rPr>
              <a:t>to reduce process switching. When the kernel code  </a:t>
            </a:r>
            <a:r>
              <a:rPr sz="1400" b="1" dirty="0">
                <a:latin typeface="Times New Roman"/>
                <a:cs typeface="Times New Roman"/>
              </a:rPr>
              <a:t>has </a:t>
            </a:r>
            <a:r>
              <a:rPr sz="1400" b="1" spc="-5" dirty="0">
                <a:latin typeface="Times New Roman"/>
                <a:cs typeface="Times New Roman"/>
              </a:rPr>
              <a:t>completed </a:t>
            </a:r>
            <a:r>
              <a:rPr sz="1400" b="1" dirty="0">
                <a:latin typeface="Times New Roman"/>
                <a:cs typeface="Times New Roman"/>
              </a:rPr>
              <a:t>and no </a:t>
            </a:r>
            <a:r>
              <a:rPr sz="1400" b="1" spc="-5" dirty="0">
                <a:latin typeface="Times New Roman"/>
                <a:cs typeface="Times New Roman"/>
              </a:rPr>
              <a:t>process switching </a:t>
            </a:r>
            <a:r>
              <a:rPr sz="1400" b="1" dirty="0">
                <a:latin typeface="Times New Roman"/>
                <a:cs typeface="Times New Roman"/>
              </a:rPr>
              <a:t>is </a:t>
            </a:r>
            <a:r>
              <a:rPr sz="1400" b="1" spc="-5" dirty="0">
                <a:latin typeface="Times New Roman"/>
                <a:cs typeface="Times New Roman"/>
              </a:rPr>
              <a:t>required (e.g. the system call </a:t>
            </a:r>
            <a:r>
              <a:rPr sz="1400" b="1" dirty="0">
                <a:latin typeface="Times New Roman"/>
                <a:cs typeface="Times New Roman"/>
              </a:rPr>
              <a:t>was </a:t>
            </a:r>
            <a:r>
              <a:rPr sz="1400" b="1" spc="-5" dirty="0">
                <a:latin typeface="Times New Roman"/>
                <a:cs typeface="Times New Roman"/>
              </a:rPr>
              <a:t>satisfied immediately),  then control </a:t>
            </a:r>
            <a:r>
              <a:rPr sz="1400" b="1" dirty="0">
                <a:latin typeface="Times New Roman"/>
                <a:cs typeface="Times New Roman"/>
              </a:rPr>
              <a:t>is </a:t>
            </a:r>
            <a:r>
              <a:rPr sz="1400" b="1" spc="-5" dirty="0">
                <a:latin typeface="Times New Roman"/>
                <a:cs typeface="Times New Roman"/>
              </a:rPr>
              <a:t>simply returned to the user code. Thus the </a:t>
            </a:r>
            <a:r>
              <a:rPr sz="1400" b="1" dirty="0">
                <a:latin typeface="Times New Roman"/>
                <a:cs typeface="Times New Roman"/>
              </a:rPr>
              <a:t>OS is </a:t>
            </a:r>
            <a:r>
              <a:rPr sz="1400" b="1" spc="-5" dirty="0">
                <a:latin typeface="Times New Roman"/>
                <a:cs typeface="Times New Roman"/>
              </a:rPr>
              <a:t>seen </a:t>
            </a:r>
            <a:r>
              <a:rPr sz="1400" b="1" dirty="0">
                <a:latin typeface="Times New Roman"/>
                <a:cs typeface="Times New Roman"/>
              </a:rPr>
              <a:t>as a </a:t>
            </a:r>
            <a:r>
              <a:rPr sz="1400" b="1" spc="-5" dirty="0">
                <a:latin typeface="Times New Roman"/>
                <a:cs typeface="Times New Roman"/>
              </a:rPr>
              <a:t>collection </a:t>
            </a:r>
            <a:r>
              <a:rPr sz="1400" b="1" dirty="0">
                <a:latin typeface="Times New Roman"/>
                <a:cs typeface="Times New Roman"/>
              </a:rPr>
              <a:t>of  </a:t>
            </a:r>
            <a:r>
              <a:rPr sz="1400" b="1" spc="-5" dirty="0">
                <a:latin typeface="Times New Roman"/>
                <a:cs typeface="Times New Roman"/>
              </a:rPr>
              <a:t>subprograms run </a:t>
            </a:r>
            <a:r>
              <a:rPr sz="1400" b="1" dirty="0">
                <a:latin typeface="Times New Roman"/>
                <a:cs typeface="Times New Roman"/>
              </a:rPr>
              <a:t>in </a:t>
            </a:r>
            <a:r>
              <a:rPr sz="1400" b="1" spc="-5" dirty="0">
                <a:latin typeface="Times New Roman"/>
                <a:cs typeface="Times New Roman"/>
              </a:rPr>
              <a:t>kernel mode when some interrupt </a:t>
            </a:r>
            <a:r>
              <a:rPr sz="1400" b="1" dirty="0">
                <a:latin typeface="Times New Roman"/>
                <a:cs typeface="Times New Roman"/>
              </a:rPr>
              <a:t>or </a:t>
            </a:r>
            <a:r>
              <a:rPr sz="1400" b="1" spc="-5" dirty="0">
                <a:latin typeface="Times New Roman"/>
                <a:cs typeface="Times New Roman"/>
              </a:rPr>
              <a:t>system trap</a:t>
            </a:r>
            <a:r>
              <a:rPr sz="1400" b="1" spc="55" dirty="0">
                <a:latin typeface="Times New Roman"/>
                <a:cs typeface="Times New Roman"/>
              </a:rPr>
              <a:t> </a:t>
            </a:r>
            <a:r>
              <a:rPr sz="1400" b="1" spc="-5" dirty="0">
                <a:latin typeface="Times New Roman"/>
                <a:cs typeface="Times New Roman"/>
              </a:rPr>
              <a:t>occurs.</a:t>
            </a:r>
            <a:endParaRPr sz="1400" dirty="0">
              <a:latin typeface="Times New Roman"/>
              <a:cs typeface="Times New Roman"/>
            </a:endParaRPr>
          </a:p>
          <a:p>
            <a:pPr marL="241300" marR="178435">
              <a:lnSpc>
                <a:spcPts val="1980"/>
              </a:lnSpc>
              <a:spcBef>
                <a:spcPts val="120"/>
              </a:spcBef>
            </a:pPr>
            <a:r>
              <a:rPr sz="1400" b="1" spc="-5" dirty="0">
                <a:latin typeface="Times New Roman"/>
                <a:cs typeface="Times New Roman"/>
              </a:rPr>
              <a:t>The </a:t>
            </a:r>
            <a:r>
              <a:rPr sz="1400" b="1" u="sng" spc="-5" dirty="0">
                <a:latin typeface="Times New Roman"/>
                <a:cs typeface="Times New Roman"/>
              </a:rPr>
              <a:t>zombie state</a:t>
            </a:r>
            <a:r>
              <a:rPr sz="1400" b="1" spc="-5" dirty="0">
                <a:latin typeface="Times New Roman"/>
                <a:cs typeface="Times New Roman"/>
              </a:rPr>
              <a:t> corresponds to the </a:t>
            </a:r>
            <a:r>
              <a:rPr sz="1400" b="1" u="sng" spc="-5" dirty="0">
                <a:latin typeface="Times New Roman"/>
                <a:cs typeface="Times New Roman"/>
              </a:rPr>
              <a:t>terminated state</a:t>
            </a:r>
            <a:r>
              <a:rPr sz="1400" b="1" spc="-5" dirty="0">
                <a:latin typeface="Times New Roman"/>
                <a:cs typeface="Times New Roman"/>
              </a:rPr>
              <a:t> (zombie processes were discussed </a:t>
            </a:r>
            <a:r>
              <a:rPr sz="1400" b="1" dirty="0">
                <a:latin typeface="Times New Roman"/>
                <a:cs typeface="Times New Roman"/>
              </a:rPr>
              <a:t>in </a:t>
            </a:r>
            <a:r>
              <a:rPr sz="1400" b="1" spc="-5" dirty="0">
                <a:latin typeface="Times New Roman"/>
                <a:cs typeface="Times New Roman"/>
              </a:rPr>
              <a:t>class).  Asleep </a:t>
            </a:r>
            <a:r>
              <a:rPr sz="1400" b="1" dirty="0">
                <a:latin typeface="Times New Roman"/>
                <a:cs typeface="Times New Roman"/>
              </a:rPr>
              <a:t>in </a:t>
            </a:r>
            <a:r>
              <a:rPr sz="1400" b="1" spc="-5" dirty="0">
                <a:latin typeface="Times New Roman"/>
                <a:cs typeface="Times New Roman"/>
              </a:rPr>
              <a:t>memory corresponds to the waiting</a:t>
            </a:r>
            <a:r>
              <a:rPr sz="1400" b="1" spc="10" dirty="0">
                <a:latin typeface="Times New Roman"/>
                <a:cs typeface="Times New Roman"/>
              </a:rPr>
              <a:t> </a:t>
            </a:r>
            <a:r>
              <a:rPr sz="1400" b="1" spc="-5" dirty="0">
                <a:latin typeface="Times New Roman"/>
                <a:cs typeface="Times New Roman"/>
              </a:rPr>
              <a:t>state.</a:t>
            </a:r>
            <a:endParaRPr sz="1400" dirty="0">
              <a:latin typeface="Times New Roman"/>
              <a:cs typeface="Times New Roman"/>
            </a:endParaRPr>
          </a:p>
          <a:p>
            <a:pPr marL="241300" marR="130175">
              <a:lnSpc>
                <a:spcPts val="1380"/>
              </a:lnSpc>
              <a:spcBef>
                <a:spcPts val="480"/>
              </a:spcBef>
            </a:pPr>
            <a:r>
              <a:rPr sz="1400" b="1" spc="-5" dirty="0">
                <a:latin typeface="Times New Roman"/>
                <a:cs typeface="Times New Roman"/>
              </a:rPr>
              <a:t>Note that when insufficient memory </a:t>
            </a:r>
            <a:r>
              <a:rPr sz="1400" b="1" dirty="0">
                <a:latin typeface="Times New Roman"/>
                <a:cs typeface="Times New Roman"/>
              </a:rPr>
              <a:t>is </a:t>
            </a:r>
            <a:r>
              <a:rPr sz="1400" b="1" spc="-5" dirty="0">
                <a:latin typeface="Times New Roman"/>
                <a:cs typeface="Times New Roman"/>
              </a:rPr>
              <a:t>available to run </a:t>
            </a:r>
            <a:r>
              <a:rPr sz="1400" b="1" dirty="0">
                <a:latin typeface="Times New Roman"/>
                <a:cs typeface="Times New Roman"/>
              </a:rPr>
              <a:t>a </a:t>
            </a:r>
            <a:r>
              <a:rPr sz="1400" b="1" spc="-5" dirty="0">
                <a:latin typeface="Times New Roman"/>
                <a:cs typeface="Times New Roman"/>
              </a:rPr>
              <a:t>process when </a:t>
            </a:r>
            <a:r>
              <a:rPr sz="1400" b="1" dirty="0">
                <a:latin typeface="Times New Roman"/>
                <a:cs typeface="Times New Roman"/>
              </a:rPr>
              <a:t>it is </a:t>
            </a:r>
            <a:r>
              <a:rPr sz="1400" b="1" spc="-5" dirty="0">
                <a:latin typeface="Times New Roman"/>
                <a:cs typeface="Times New Roman"/>
              </a:rPr>
              <a:t>created, </a:t>
            </a:r>
            <a:r>
              <a:rPr sz="1400" b="1" dirty="0">
                <a:latin typeface="Times New Roman"/>
                <a:cs typeface="Times New Roman"/>
              </a:rPr>
              <a:t>it is </a:t>
            </a:r>
            <a:r>
              <a:rPr sz="1400" b="1" spc="-5" dirty="0">
                <a:latin typeface="Times New Roman"/>
                <a:cs typeface="Times New Roman"/>
              </a:rPr>
              <a:t>placed </a:t>
            </a:r>
            <a:r>
              <a:rPr sz="1400" b="1" dirty="0">
                <a:latin typeface="Times New Roman"/>
                <a:cs typeface="Times New Roman"/>
              </a:rPr>
              <a:t>in  </a:t>
            </a:r>
            <a:r>
              <a:rPr sz="1400" b="1" spc="-5" dirty="0">
                <a:latin typeface="Times New Roman"/>
                <a:cs typeface="Times New Roman"/>
              </a:rPr>
              <a:t>swap space (on the hard drive).</a:t>
            </a:r>
            <a:endParaRPr sz="1400" dirty="0">
              <a:latin typeface="Times New Roman"/>
              <a:cs typeface="Times New Roman"/>
            </a:endParaRPr>
          </a:p>
          <a:p>
            <a:pPr marL="241300" marR="292100">
              <a:lnSpc>
                <a:spcPts val="1380"/>
              </a:lnSpc>
              <a:spcBef>
                <a:spcPts val="600"/>
              </a:spcBef>
            </a:pPr>
            <a:r>
              <a:rPr sz="1400" b="1" spc="-5" dirty="0">
                <a:latin typeface="Times New Roman"/>
                <a:cs typeface="Times New Roman"/>
              </a:rPr>
              <a:t>Note that when dealing with hardware interrupts </a:t>
            </a:r>
            <a:r>
              <a:rPr sz="1400" b="1" dirty="0">
                <a:latin typeface="Times New Roman"/>
                <a:cs typeface="Times New Roman"/>
              </a:rPr>
              <a:t>in </a:t>
            </a:r>
            <a:r>
              <a:rPr sz="1400" b="1" spc="-5" dirty="0">
                <a:latin typeface="Times New Roman"/>
                <a:cs typeface="Times New Roman"/>
              </a:rPr>
              <a:t>kernel mode, the interrupt </a:t>
            </a:r>
            <a:r>
              <a:rPr sz="1400" b="1" dirty="0">
                <a:latin typeface="Times New Roman"/>
                <a:cs typeface="Times New Roman"/>
              </a:rPr>
              <a:t>is </a:t>
            </a:r>
            <a:r>
              <a:rPr sz="1400" b="1" spc="-5" dirty="0">
                <a:latin typeface="Times New Roman"/>
                <a:cs typeface="Times New Roman"/>
              </a:rPr>
              <a:t>serviced </a:t>
            </a:r>
            <a:r>
              <a:rPr sz="1400" b="1" dirty="0">
                <a:latin typeface="Times New Roman"/>
                <a:cs typeface="Times New Roman"/>
              </a:rPr>
              <a:t>and  </a:t>
            </a:r>
            <a:r>
              <a:rPr sz="1400" b="1" spc="-5" dirty="0">
                <a:latin typeface="Times New Roman"/>
                <a:cs typeface="Times New Roman"/>
              </a:rPr>
              <a:t>control returned back to the kernel code running </a:t>
            </a:r>
            <a:r>
              <a:rPr sz="1400" b="1" dirty="0">
                <a:latin typeface="Times New Roman"/>
                <a:cs typeface="Times New Roman"/>
              </a:rPr>
              <a:t>at </a:t>
            </a:r>
            <a:r>
              <a:rPr sz="1400" b="1" spc="-5" dirty="0">
                <a:latin typeface="Times New Roman"/>
                <a:cs typeface="Times New Roman"/>
              </a:rPr>
              <a:t>the time </a:t>
            </a:r>
            <a:r>
              <a:rPr sz="1400" b="1" dirty="0">
                <a:latin typeface="Times New Roman"/>
                <a:cs typeface="Times New Roman"/>
              </a:rPr>
              <a:t>of </a:t>
            </a:r>
            <a:r>
              <a:rPr sz="1400" b="1" spc="-5" dirty="0">
                <a:latin typeface="Times New Roman"/>
                <a:cs typeface="Times New Roman"/>
              </a:rPr>
              <a:t>the</a:t>
            </a:r>
            <a:r>
              <a:rPr sz="1400" b="1" spc="55" dirty="0">
                <a:latin typeface="Times New Roman"/>
                <a:cs typeface="Times New Roman"/>
              </a:rPr>
              <a:t> </a:t>
            </a:r>
            <a:r>
              <a:rPr sz="1400" b="1" spc="-5" dirty="0">
                <a:latin typeface="Times New Roman"/>
                <a:cs typeface="Times New Roman"/>
              </a:rPr>
              <a:t>interrupt</a:t>
            </a:r>
            <a:endParaRPr sz="1400" dirty="0">
              <a:latin typeface="Times New Roman"/>
              <a:cs typeface="Times New Roman"/>
            </a:endParaRPr>
          </a:p>
          <a:p>
            <a:pPr marL="241300" marR="78740">
              <a:lnSpc>
                <a:spcPts val="1380"/>
              </a:lnSpc>
              <a:spcBef>
                <a:spcPts val="600"/>
              </a:spcBef>
            </a:pPr>
            <a:r>
              <a:rPr sz="1400" b="1" spc="-5" dirty="0">
                <a:latin typeface="Times New Roman"/>
                <a:cs typeface="Times New Roman"/>
              </a:rPr>
              <a:t>The Preempted state </a:t>
            </a:r>
            <a:r>
              <a:rPr sz="1400" b="1" dirty="0">
                <a:latin typeface="Times New Roman"/>
                <a:cs typeface="Times New Roman"/>
              </a:rPr>
              <a:t>and </a:t>
            </a:r>
            <a:r>
              <a:rPr sz="1400" b="1" spc="-5" dirty="0">
                <a:latin typeface="Times New Roman"/>
                <a:cs typeface="Times New Roman"/>
              </a:rPr>
              <a:t>ready to run </a:t>
            </a:r>
            <a:r>
              <a:rPr sz="1400" b="1" dirty="0">
                <a:latin typeface="Times New Roman"/>
                <a:cs typeface="Times New Roman"/>
              </a:rPr>
              <a:t>in </a:t>
            </a:r>
            <a:r>
              <a:rPr sz="1400" b="1" spc="-5" dirty="0">
                <a:latin typeface="Times New Roman"/>
                <a:cs typeface="Times New Roman"/>
              </a:rPr>
              <a:t>memory state are essentially the same state (as indicated  </a:t>
            </a:r>
            <a:r>
              <a:rPr sz="1400" b="1" dirty="0">
                <a:latin typeface="Times New Roman"/>
                <a:cs typeface="Times New Roman"/>
              </a:rPr>
              <a:t>by </a:t>
            </a:r>
            <a:r>
              <a:rPr sz="1400" b="1" spc="-5" dirty="0">
                <a:latin typeface="Times New Roman"/>
                <a:cs typeface="Times New Roman"/>
              </a:rPr>
              <a:t>the dotted line). Processes </a:t>
            </a:r>
            <a:r>
              <a:rPr sz="1400" b="1" dirty="0">
                <a:latin typeface="Times New Roman"/>
                <a:cs typeface="Times New Roman"/>
              </a:rPr>
              <a:t>in </a:t>
            </a:r>
            <a:r>
              <a:rPr sz="1400" b="1" spc="-5" dirty="0">
                <a:latin typeface="Times New Roman"/>
                <a:cs typeface="Times New Roman"/>
              </a:rPr>
              <a:t>either state are placed </a:t>
            </a:r>
            <a:r>
              <a:rPr sz="1400" b="1" dirty="0">
                <a:latin typeface="Times New Roman"/>
                <a:cs typeface="Times New Roman"/>
              </a:rPr>
              <a:t>in </a:t>
            </a:r>
            <a:r>
              <a:rPr sz="1400" b="1" spc="-5" dirty="0">
                <a:latin typeface="Times New Roman"/>
                <a:cs typeface="Times New Roman"/>
              </a:rPr>
              <a:t>the same scheduling queue (the ready  queue). When the kernel </a:t>
            </a:r>
            <a:r>
              <a:rPr sz="1400" b="1" dirty="0">
                <a:latin typeface="Times New Roman"/>
                <a:cs typeface="Times New Roman"/>
              </a:rPr>
              <a:t>is </a:t>
            </a:r>
            <a:r>
              <a:rPr sz="1400" b="1" spc="-5" dirty="0">
                <a:latin typeface="Times New Roman"/>
                <a:cs typeface="Times New Roman"/>
              </a:rPr>
              <a:t>ready to return control to the user program, </a:t>
            </a:r>
            <a:r>
              <a:rPr sz="1400" b="1" dirty="0">
                <a:latin typeface="Times New Roman"/>
                <a:cs typeface="Times New Roman"/>
              </a:rPr>
              <a:t>it </a:t>
            </a:r>
            <a:r>
              <a:rPr sz="1400" b="1" spc="-5" dirty="0">
                <a:latin typeface="Times New Roman"/>
                <a:cs typeface="Times New Roman"/>
              </a:rPr>
              <a:t>may decide to preempt  the current process </a:t>
            </a:r>
            <a:r>
              <a:rPr sz="1400" b="1" dirty="0">
                <a:latin typeface="Times New Roman"/>
                <a:cs typeface="Times New Roman"/>
              </a:rPr>
              <a:t>in </a:t>
            </a:r>
            <a:r>
              <a:rPr sz="1400" b="1" spc="-5" dirty="0">
                <a:latin typeface="Times New Roman"/>
                <a:cs typeface="Times New Roman"/>
              </a:rPr>
              <a:t>favor </a:t>
            </a:r>
            <a:r>
              <a:rPr sz="1400" b="1" dirty="0">
                <a:latin typeface="Times New Roman"/>
                <a:cs typeface="Times New Roman"/>
              </a:rPr>
              <a:t>of </a:t>
            </a:r>
            <a:r>
              <a:rPr sz="1400" b="1" spc="-5" dirty="0">
                <a:latin typeface="Times New Roman"/>
                <a:cs typeface="Times New Roman"/>
              </a:rPr>
              <a:t>another that </a:t>
            </a:r>
            <a:r>
              <a:rPr sz="1400" b="1" dirty="0">
                <a:latin typeface="Times New Roman"/>
                <a:cs typeface="Times New Roman"/>
              </a:rPr>
              <a:t>is </a:t>
            </a:r>
            <a:r>
              <a:rPr sz="1400" b="1" spc="-5" dirty="0">
                <a:latin typeface="Times New Roman"/>
                <a:cs typeface="Times New Roman"/>
              </a:rPr>
              <a:t>ready </a:t>
            </a:r>
            <a:r>
              <a:rPr sz="1400" b="1" dirty="0">
                <a:latin typeface="Times New Roman"/>
                <a:cs typeface="Times New Roman"/>
              </a:rPr>
              <a:t>and has a </a:t>
            </a:r>
            <a:r>
              <a:rPr sz="1400" b="1" spc="-5" dirty="0">
                <a:latin typeface="Times New Roman"/>
                <a:cs typeface="Times New Roman"/>
              </a:rPr>
              <a:t>higher priority. </a:t>
            </a:r>
            <a:r>
              <a:rPr sz="1400" b="1" dirty="0">
                <a:latin typeface="Times New Roman"/>
                <a:cs typeface="Times New Roman"/>
              </a:rPr>
              <a:t>In </a:t>
            </a:r>
            <a:r>
              <a:rPr sz="1400" b="1" spc="-5" dirty="0">
                <a:latin typeface="Times New Roman"/>
                <a:cs typeface="Times New Roman"/>
              </a:rPr>
              <a:t>this case, the  current process </a:t>
            </a:r>
            <a:r>
              <a:rPr sz="1400" b="1" dirty="0">
                <a:latin typeface="Times New Roman"/>
                <a:cs typeface="Times New Roman"/>
              </a:rPr>
              <a:t>is </a:t>
            </a:r>
            <a:r>
              <a:rPr sz="1400" b="1" spc="-5" dirty="0">
                <a:latin typeface="Times New Roman"/>
                <a:cs typeface="Times New Roman"/>
              </a:rPr>
              <a:t>placed </a:t>
            </a:r>
            <a:r>
              <a:rPr sz="1400" b="1" dirty="0">
                <a:latin typeface="Times New Roman"/>
                <a:cs typeface="Times New Roman"/>
              </a:rPr>
              <a:t>in </a:t>
            </a:r>
            <a:r>
              <a:rPr sz="1400" b="1" spc="-5" dirty="0">
                <a:latin typeface="Times New Roman"/>
                <a:cs typeface="Times New Roman"/>
              </a:rPr>
              <a:t>the preempted</a:t>
            </a:r>
            <a:r>
              <a:rPr sz="1400" b="1" spc="15" dirty="0">
                <a:latin typeface="Times New Roman"/>
                <a:cs typeface="Times New Roman"/>
              </a:rPr>
              <a:t> </a:t>
            </a:r>
            <a:r>
              <a:rPr sz="1400" b="1" spc="-5" dirty="0">
                <a:latin typeface="Times New Roman"/>
                <a:cs typeface="Times New Roman"/>
              </a:rPr>
              <a:t>state.</a:t>
            </a:r>
            <a:endParaRPr sz="14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592963"/>
            <a:ext cx="6777990" cy="3900427"/>
          </a:xfrm>
          <a:prstGeom prst="rect">
            <a:avLst/>
          </a:prstGeom>
        </p:spPr>
        <p:txBody>
          <a:bodyPr vert="horz" wrap="square" lIns="0" tIns="24765" rIns="0" bIns="0" rtlCol="0">
            <a:spAutoFit/>
          </a:bodyPr>
          <a:lstStyle/>
          <a:p>
            <a:pPr marL="241300" marR="494665" indent="-228600">
              <a:lnSpc>
                <a:spcPts val="1380"/>
              </a:lnSpc>
              <a:spcBef>
                <a:spcPts val="195"/>
              </a:spcBef>
              <a:buAutoNum type="arabicPeriod" startAt="2"/>
              <a:tabLst>
                <a:tab pos="241300" algn="l"/>
              </a:tabLst>
            </a:pPr>
            <a:r>
              <a:rPr sz="1400" spc="-5" dirty="0">
                <a:latin typeface="Times New Roman"/>
                <a:cs typeface="Times New Roman"/>
              </a:rPr>
              <a:t>Consider Figure </a:t>
            </a:r>
            <a:r>
              <a:rPr sz="1400" dirty="0">
                <a:latin typeface="Times New Roman"/>
                <a:cs typeface="Times New Roman"/>
              </a:rPr>
              <a:t>3 </a:t>
            </a:r>
            <a:r>
              <a:rPr sz="1400" spc="-5" dirty="0">
                <a:latin typeface="Times New Roman"/>
                <a:cs typeface="Times New Roman"/>
              </a:rPr>
              <a:t>that shows and </a:t>
            </a:r>
            <a:r>
              <a:rPr sz="1400" dirty="0">
                <a:latin typeface="Times New Roman"/>
                <a:cs typeface="Times New Roman"/>
              </a:rPr>
              <a:t>example of how </a:t>
            </a:r>
            <a:r>
              <a:rPr sz="1400" spc="-5" dirty="0">
                <a:latin typeface="Times New Roman"/>
                <a:cs typeface="Times New Roman"/>
              </a:rPr>
              <a:t>scheduling queues can </a:t>
            </a:r>
            <a:r>
              <a:rPr sz="1400" dirty="0">
                <a:latin typeface="Times New Roman"/>
                <a:cs typeface="Times New Roman"/>
              </a:rPr>
              <a:t>be </a:t>
            </a:r>
            <a:r>
              <a:rPr sz="1400" spc="-5" dirty="0">
                <a:latin typeface="Times New Roman"/>
                <a:cs typeface="Times New Roman"/>
              </a:rPr>
              <a:t>defined for </a:t>
            </a:r>
            <a:r>
              <a:rPr sz="1400" dirty="0">
                <a:latin typeface="Times New Roman"/>
                <a:cs typeface="Times New Roman"/>
              </a:rPr>
              <a:t>the </a:t>
            </a:r>
            <a:r>
              <a:rPr sz="1400" spc="-5" dirty="0">
                <a:latin typeface="Times New Roman"/>
                <a:cs typeface="Times New Roman"/>
              </a:rPr>
              <a:t>5-state  diagram from Question</a:t>
            </a:r>
            <a:r>
              <a:rPr sz="1400" spc="5" dirty="0">
                <a:latin typeface="Times New Roman"/>
                <a:cs typeface="Times New Roman"/>
              </a:rPr>
              <a:t> </a:t>
            </a:r>
            <a:r>
              <a:rPr sz="1400" dirty="0">
                <a:latin typeface="Times New Roman"/>
                <a:cs typeface="Times New Roman"/>
              </a:rPr>
              <a:t>1.</a:t>
            </a:r>
          </a:p>
          <a:p>
            <a:pPr marL="698500" lvl="1" indent="-229235">
              <a:lnSpc>
                <a:spcPct val="100000"/>
              </a:lnSpc>
              <a:spcBef>
                <a:spcPts val="505"/>
              </a:spcBef>
              <a:buAutoNum type="alphaLcParenR"/>
              <a:tabLst>
                <a:tab pos="698500" algn="l"/>
              </a:tabLst>
            </a:pPr>
            <a:r>
              <a:rPr sz="1400" spc="-5" dirty="0">
                <a:latin typeface="Times New Roman"/>
                <a:cs typeface="Times New Roman"/>
              </a:rPr>
              <a:t>First label each </a:t>
            </a:r>
            <a:r>
              <a:rPr sz="1400" dirty="0">
                <a:latin typeface="Times New Roman"/>
                <a:cs typeface="Times New Roman"/>
              </a:rPr>
              <a:t>of the </a:t>
            </a:r>
            <a:r>
              <a:rPr sz="1400" spc="-5" dirty="0">
                <a:latin typeface="Times New Roman"/>
                <a:cs typeface="Times New Roman"/>
              </a:rPr>
              <a:t>transitions (with </a:t>
            </a:r>
            <a:r>
              <a:rPr sz="1400" dirty="0">
                <a:latin typeface="Times New Roman"/>
                <a:cs typeface="Times New Roman"/>
              </a:rPr>
              <a:t>no </a:t>
            </a:r>
            <a:r>
              <a:rPr sz="1400" spc="-5" dirty="0">
                <a:latin typeface="Times New Roman"/>
                <a:cs typeface="Times New Roman"/>
              </a:rPr>
              <a:t>label) with </a:t>
            </a:r>
            <a:r>
              <a:rPr sz="1400" dirty="0">
                <a:latin typeface="Times New Roman"/>
                <a:cs typeface="Times New Roman"/>
              </a:rPr>
              <a:t>the </a:t>
            </a:r>
            <a:r>
              <a:rPr sz="1400" spc="-5" dirty="0">
                <a:latin typeface="Times New Roman"/>
                <a:cs typeface="Times New Roman"/>
              </a:rPr>
              <a:t>action/event that triggers </a:t>
            </a:r>
            <a:r>
              <a:rPr sz="1400" dirty="0">
                <a:latin typeface="Times New Roman"/>
                <a:cs typeface="Times New Roman"/>
              </a:rPr>
              <a:t>the</a:t>
            </a:r>
            <a:r>
              <a:rPr sz="1400" spc="114" dirty="0">
                <a:latin typeface="Times New Roman"/>
                <a:cs typeface="Times New Roman"/>
              </a:rPr>
              <a:t> </a:t>
            </a:r>
            <a:r>
              <a:rPr sz="1400" spc="-5" dirty="0">
                <a:latin typeface="Times New Roman"/>
                <a:cs typeface="Times New Roman"/>
              </a:rPr>
              <a:t>action.</a:t>
            </a:r>
            <a:endParaRPr sz="1400" dirty="0">
              <a:latin typeface="Times New Roman"/>
              <a:cs typeface="Times New Roman"/>
            </a:endParaRPr>
          </a:p>
          <a:p>
            <a:pPr marL="697865" marR="384175" lvl="1" indent="-228600">
              <a:lnSpc>
                <a:spcPts val="1380"/>
              </a:lnSpc>
              <a:spcBef>
                <a:spcPts val="635"/>
              </a:spcBef>
              <a:buAutoNum type="alphaLcParenR"/>
              <a:tabLst>
                <a:tab pos="698500" algn="l"/>
              </a:tabLst>
            </a:pPr>
            <a:r>
              <a:rPr sz="1400" spc="-5" dirty="0">
                <a:latin typeface="Times New Roman"/>
                <a:cs typeface="Times New Roman"/>
              </a:rPr>
              <a:t>Then indicate which transitions and queues are </a:t>
            </a:r>
            <a:r>
              <a:rPr sz="1400" dirty="0">
                <a:latin typeface="Times New Roman"/>
                <a:cs typeface="Times New Roman"/>
              </a:rPr>
              <a:t>the </a:t>
            </a:r>
            <a:r>
              <a:rPr sz="1400" spc="-5" dirty="0">
                <a:latin typeface="Times New Roman"/>
                <a:cs typeface="Times New Roman"/>
              </a:rPr>
              <a:t>responsibility </a:t>
            </a:r>
            <a:r>
              <a:rPr sz="1400" dirty="0">
                <a:latin typeface="Times New Roman"/>
                <a:cs typeface="Times New Roman"/>
              </a:rPr>
              <a:t>of </a:t>
            </a:r>
            <a:r>
              <a:rPr sz="1400" spc="-5" dirty="0">
                <a:latin typeface="Times New Roman"/>
                <a:cs typeface="Times New Roman"/>
              </a:rPr>
              <a:t>each </a:t>
            </a:r>
            <a:r>
              <a:rPr sz="1400" dirty="0">
                <a:latin typeface="Times New Roman"/>
                <a:cs typeface="Times New Roman"/>
              </a:rPr>
              <a:t>of the </a:t>
            </a:r>
            <a:r>
              <a:rPr sz="1400" spc="-5" dirty="0">
                <a:latin typeface="Times New Roman"/>
                <a:cs typeface="Times New Roman"/>
              </a:rPr>
              <a:t>following OS  subsystems (that </a:t>
            </a:r>
            <a:r>
              <a:rPr sz="1400" dirty="0">
                <a:latin typeface="Times New Roman"/>
                <a:cs typeface="Times New Roman"/>
              </a:rPr>
              <a:t>is, </a:t>
            </a:r>
            <a:r>
              <a:rPr sz="1400" spc="-5" dirty="0">
                <a:latin typeface="Times New Roman"/>
                <a:cs typeface="Times New Roman"/>
              </a:rPr>
              <a:t>determine </a:t>
            </a:r>
            <a:r>
              <a:rPr sz="1400" dirty="0">
                <a:latin typeface="Times New Roman"/>
                <a:cs typeface="Times New Roman"/>
              </a:rPr>
              <a:t>the </a:t>
            </a:r>
            <a:r>
              <a:rPr sz="1400" spc="-5" dirty="0">
                <a:latin typeface="Times New Roman"/>
                <a:cs typeface="Times New Roman"/>
              </a:rPr>
              <a:t>scope </a:t>
            </a:r>
            <a:r>
              <a:rPr sz="1400" dirty="0">
                <a:latin typeface="Times New Roman"/>
                <a:cs typeface="Times New Roman"/>
              </a:rPr>
              <a:t>of </a:t>
            </a:r>
            <a:r>
              <a:rPr sz="1400" spc="-5" dirty="0">
                <a:latin typeface="Times New Roman"/>
                <a:cs typeface="Times New Roman"/>
              </a:rPr>
              <a:t>each</a:t>
            </a:r>
            <a:r>
              <a:rPr sz="1400" spc="25" dirty="0">
                <a:latin typeface="Times New Roman"/>
                <a:cs typeface="Times New Roman"/>
              </a:rPr>
              <a:t> </a:t>
            </a:r>
            <a:r>
              <a:rPr sz="1400" spc="-5" dirty="0">
                <a:latin typeface="Times New Roman"/>
                <a:cs typeface="Times New Roman"/>
              </a:rPr>
              <a:t>subsystem).</a:t>
            </a:r>
            <a:endParaRPr sz="1400" dirty="0">
              <a:latin typeface="Times New Roman"/>
              <a:cs typeface="Times New Roman"/>
            </a:endParaRPr>
          </a:p>
          <a:p>
            <a:pPr marL="1270000" lvl="2" indent="-228600">
              <a:lnSpc>
                <a:spcPct val="100000"/>
              </a:lnSpc>
              <a:spcBef>
                <a:spcPts val="505"/>
              </a:spcBef>
              <a:buFont typeface="Wingdings"/>
              <a:buChar char=""/>
              <a:tabLst>
                <a:tab pos="1270000" algn="l"/>
              </a:tabLst>
            </a:pPr>
            <a:r>
              <a:rPr sz="1400" spc="-5" dirty="0">
                <a:latin typeface="Times New Roman"/>
                <a:cs typeface="Times New Roman"/>
              </a:rPr>
              <a:t>CPU Scheduler (short term</a:t>
            </a:r>
            <a:r>
              <a:rPr sz="1400" spc="15" dirty="0">
                <a:latin typeface="Times New Roman"/>
                <a:cs typeface="Times New Roman"/>
              </a:rPr>
              <a:t> </a:t>
            </a:r>
            <a:r>
              <a:rPr sz="1400" spc="-5" dirty="0">
                <a:latin typeface="Times New Roman"/>
                <a:cs typeface="Times New Roman"/>
              </a:rPr>
              <a:t>scheduler)</a:t>
            </a:r>
            <a:endParaRPr sz="1400" dirty="0">
              <a:latin typeface="Times New Roman"/>
              <a:cs typeface="Times New Roman"/>
            </a:endParaRPr>
          </a:p>
          <a:p>
            <a:pPr marL="1270000" marR="5080" lvl="2" indent="-228600">
              <a:lnSpc>
                <a:spcPts val="1380"/>
              </a:lnSpc>
              <a:spcBef>
                <a:spcPts val="635"/>
              </a:spcBef>
              <a:buFont typeface="Wingdings"/>
              <a:buChar char=""/>
              <a:tabLst>
                <a:tab pos="1270000" algn="l"/>
              </a:tabLst>
            </a:pPr>
            <a:r>
              <a:rPr sz="1400" spc="-5" dirty="0">
                <a:latin typeface="Times New Roman"/>
                <a:cs typeface="Times New Roman"/>
              </a:rPr>
              <a:t>File Subsystem (includes </a:t>
            </a:r>
            <a:r>
              <a:rPr sz="1400" dirty="0">
                <a:latin typeface="Times New Roman"/>
                <a:cs typeface="Times New Roman"/>
              </a:rPr>
              <a:t>a </a:t>
            </a:r>
            <a:r>
              <a:rPr sz="1400" spc="-5" dirty="0">
                <a:latin typeface="Times New Roman"/>
                <a:cs typeface="Times New Roman"/>
              </a:rPr>
              <a:t>I/O scheduler and device drivers for dealing with </a:t>
            </a:r>
            <a:r>
              <a:rPr sz="1400" dirty="0">
                <a:latin typeface="Times New Roman"/>
                <a:cs typeface="Times New Roman"/>
              </a:rPr>
              <a:t>the </a:t>
            </a:r>
            <a:r>
              <a:rPr sz="1400" spc="-10" dirty="0">
                <a:latin typeface="Times New Roman"/>
                <a:cs typeface="Times New Roman"/>
              </a:rPr>
              <a:t>I/O </a:t>
            </a:r>
            <a:r>
              <a:rPr sz="1400" dirty="0">
                <a:latin typeface="Times New Roman"/>
                <a:cs typeface="Times New Roman"/>
              </a:rPr>
              <a:t>on  </a:t>
            </a:r>
            <a:r>
              <a:rPr sz="1400" spc="-5" dirty="0">
                <a:latin typeface="Times New Roman"/>
                <a:cs typeface="Times New Roman"/>
              </a:rPr>
              <a:t>all devices including </a:t>
            </a:r>
            <a:r>
              <a:rPr sz="1400" dirty="0">
                <a:latin typeface="Times New Roman"/>
                <a:cs typeface="Times New Roman"/>
              </a:rPr>
              <a:t>the </a:t>
            </a:r>
            <a:r>
              <a:rPr sz="1400" spc="-5" dirty="0">
                <a:latin typeface="Times New Roman"/>
                <a:cs typeface="Times New Roman"/>
              </a:rPr>
              <a:t>disk): This OS component </a:t>
            </a:r>
            <a:r>
              <a:rPr sz="1400" dirty="0">
                <a:latin typeface="Times New Roman"/>
                <a:cs typeface="Times New Roman"/>
              </a:rPr>
              <a:t>is </a:t>
            </a:r>
            <a:r>
              <a:rPr sz="1400" spc="-5" dirty="0">
                <a:latin typeface="Times New Roman"/>
                <a:cs typeface="Times New Roman"/>
              </a:rPr>
              <a:t>responsible for servicing file  </a:t>
            </a:r>
            <a:r>
              <a:rPr sz="1400" dirty="0">
                <a:latin typeface="Times New Roman"/>
                <a:cs typeface="Times New Roman"/>
              </a:rPr>
              <a:t>system requests such </a:t>
            </a:r>
            <a:r>
              <a:rPr sz="1400" spc="-5" dirty="0">
                <a:latin typeface="Times New Roman"/>
                <a:cs typeface="Times New Roman"/>
              </a:rPr>
              <a:t>as </a:t>
            </a:r>
            <a:r>
              <a:rPr sz="1400" dirty="0">
                <a:latin typeface="Times New Roman"/>
                <a:cs typeface="Times New Roman"/>
              </a:rPr>
              <a:t>opening files, reading from and writing to files, and closing files;  </a:t>
            </a:r>
            <a:r>
              <a:rPr sz="1400" spc="-5" dirty="0">
                <a:latin typeface="Times New Roman"/>
                <a:cs typeface="Times New Roman"/>
              </a:rPr>
              <a:t>and all input/output with </a:t>
            </a:r>
            <a:r>
              <a:rPr sz="1400" dirty="0">
                <a:latin typeface="Times New Roman"/>
                <a:cs typeface="Times New Roman"/>
              </a:rPr>
              <a:t>the </a:t>
            </a:r>
            <a:r>
              <a:rPr sz="1400" spc="-5" dirty="0">
                <a:latin typeface="Times New Roman"/>
                <a:cs typeface="Times New Roman"/>
              </a:rPr>
              <a:t>computer</a:t>
            </a:r>
            <a:r>
              <a:rPr sz="1400" spc="10" dirty="0">
                <a:latin typeface="Times New Roman"/>
                <a:cs typeface="Times New Roman"/>
              </a:rPr>
              <a:t> </a:t>
            </a:r>
            <a:r>
              <a:rPr sz="1400" spc="-5" dirty="0">
                <a:latin typeface="Times New Roman"/>
                <a:cs typeface="Times New Roman"/>
              </a:rPr>
              <a:t>hardware.</a:t>
            </a:r>
            <a:endParaRPr sz="1400" dirty="0">
              <a:latin typeface="Times New Roman"/>
              <a:cs typeface="Times New Roman"/>
            </a:endParaRPr>
          </a:p>
          <a:p>
            <a:pPr marL="1270000" marR="282575" lvl="2" indent="-228600">
              <a:lnSpc>
                <a:spcPts val="1380"/>
              </a:lnSpc>
              <a:spcBef>
                <a:spcPts val="600"/>
              </a:spcBef>
              <a:buFont typeface="Wingdings"/>
              <a:buChar char=""/>
              <a:tabLst>
                <a:tab pos="1270000" algn="l"/>
              </a:tabLst>
            </a:pPr>
            <a:r>
              <a:rPr sz="1400" spc="-10" dirty="0">
                <a:latin typeface="Times New Roman"/>
                <a:cs typeface="Times New Roman"/>
              </a:rPr>
              <a:t>IPC </a:t>
            </a:r>
            <a:r>
              <a:rPr sz="1400" spc="-5" dirty="0">
                <a:latin typeface="Times New Roman"/>
                <a:cs typeface="Times New Roman"/>
              </a:rPr>
              <a:t>subsystem: Responsible for all interprocess communications functions </a:t>
            </a:r>
            <a:r>
              <a:rPr sz="1400" dirty="0">
                <a:latin typeface="Times New Roman"/>
                <a:cs typeface="Times New Roman"/>
              </a:rPr>
              <a:t>in the </a:t>
            </a:r>
            <a:r>
              <a:rPr sz="1400" spc="-5" dirty="0">
                <a:latin typeface="Times New Roman"/>
                <a:cs typeface="Times New Roman"/>
              </a:rPr>
              <a:t>OS  (including dealing with</a:t>
            </a:r>
            <a:r>
              <a:rPr sz="1400" spc="-10" dirty="0">
                <a:latin typeface="Times New Roman"/>
                <a:cs typeface="Times New Roman"/>
              </a:rPr>
              <a:t> </a:t>
            </a:r>
            <a:r>
              <a:rPr sz="1400" spc="-5" dirty="0">
                <a:latin typeface="Times New Roman"/>
                <a:cs typeface="Times New Roman"/>
              </a:rPr>
              <a:t>signals.</a:t>
            </a:r>
            <a:endParaRPr sz="1400" dirty="0">
              <a:latin typeface="Times New Roman"/>
              <a:cs typeface="Times New Roman"/>
            </a:endParaRPr>
          </a:p>
          <a:p>
            <a:pPr marL="697865" marR="549275" lvl="1" indent="-228600">
              <a:lnSpc>
                <a:spcPts val="1380"/>
              </a:lnSpc>
              <a:spcBef>
                <a:spcPts val="600"/>
              </a:spcBef>
              <a:buAutoNum type="alphaLcParenR"/>
              <a:tabLst>
                <a:tab pos="698500" algn="l"/>
              </a:tabLst>
            </a:pPr>
            <a:r>
              <a:rPr sz="1400" spc="-5" dirty="0">
                <a:latin typeface="Times New Roman"/>
                <a:cs typeface="Times New Roman"/>
              </a:rPr>
              <a:t>Modify Figure </a:t>
            </a:r>
            <a:r>
              <a:rPr sz="1400" dirty="0">
                <a:latin typeface="Times New Roman"/>
                <a:cs typeface="Times New Roman"/>
              </a:rPr>
              <a:t>3 to </a:t>
            </a:r>
            <a:r>
              <a:rPr sz="1400" spc="-5" dirty="0">
                <a:latin typeface="Times New Roman"/>
                <a:cs typeface="Times New Roman"/>
              </a:rPr>
              <a:t>accommodate </a:t>
            </a:r>
            <a:r>
              <a:rPr sz="1400" dirty="0">
                <a:latin typeface="Times New Roman"/>
                <a:cs typeface="Times New Roman"/>
              </a:rPr>
              <a:t>the </a:t>
            </a:r>
            <a:r>
              <a:rPr sz="1400" spc="-5" dirty="0">
                <a:latin typeface="Times New Roman"/>
                <a:cs typeface="Times New Roman"/>
              </a:rPr>
              <a:t>new 7-state diagram from Question </a:t>
            </a:r>
            <a:r>
              <a:rPr sz="1400" dirty="0">
                <a:latin typeface="Times New Roman"/>
                <a:cs typeface="Times New Roman"/>
              </a:rPr>
              <a:t>1. </a:t>
            </a:r>
            <a:r>
              <a:rPr sz="1400" spc="-5" dirty="0">
                <a:latin typeface="Times New Roman"/>
                <a:cs typeface="Times New Roman"/>
              </a:rPr>
              <a:t>Include </a:t>
            </a:r>
            <a:r>
              <a:rPr sz="1400" dirty="0">
                <a:latin typeface="Times New Roman"/>
                <a:cs typeface="Times New Roman"/>
              </a:rPr>
              <a:t>now a  </a:t>
            </a:r>
            <a:r>
              <a:rPr sz="1400" spc="-5" dirty="0">
                <a:latin typeface="Times New Roman"/>
                <a:cs typeface="Times New Roman"/>
              </a:rPr>
              <a:t>medium term scheduler as part </a:t>
            </a:r>
            <a:r>
              <a:rPr sz="1400" dirty="0">
                <a:latin typeface="Times New Roman"/>
                <a:cs typeface="Times New Roman"/>
              </a:rPr>
              <a:t>of the </a:t>
            </a:r>
            <a:r>
              <a:rPr sz="1400" spc="-5" dirty="0">
                <a:latin typeface="Times New Roman"/>
                <a:cs typeface="Times New Roman"/>
              </a:rPr>
              <a:t>OS subsystems </a:t>
            </a:r>
            <a:r>
              <a:rPr sz="1400" dirty="0">
                <a:latin typeface="Times New Roman"/>
                <a:cs typeface="Times New Roman"/>
              </a:rPr>
              <a:t>to </a:t>
            </a:r>
            <a:r>
              <a:rPr sz="1400" spc="-5" dirty="0">
                <a:latin typeface="Times New Roman"/>
                <a:cs typeface="Times New Roman"/>
              </a:rPr>
              <a:t>complete </a:t>
            </a:r>
            <a:r>
              <a:rPr sz="1400" dirty="0">
                <a:latin typeface="Times New Roman"/>
                <a:cs typeface="Times New Roman"/>
              </a:rPr>
              <a:t>the</a:t>
            </a:r>
            <a:r>
              <a:rPr sz="1400" spc="55" dirty="0">
                <a:latin typeface="Times New Roman"/>
                <a:cs typeface="Times New Roman"/>
              </a:rPr>
              <a:t> </a:t>
            </a:r>
            <a:r>
              <a:rPr sz="1400" spc="-5" dirty="0">
                <a:latin typeface="Times New Roman"/>
                <a:cs typeface="Times New Roman"/>
              </a:rPr>
              <a:t>Figure.</a:t>
            </a:r>
            <a:endParaRPr sz="1400" dirty="0">
              <a:latin typeface="Times New Roman"/>
              <a:cs typeface="Times New Roman"/>
            </a:endParaRPr>
          </a:p>
          <a:p>
            <a:pPr marL="698500" lvl="1" indent="-229235">
              <a:lnSpc>
                <a:spcPct val="100000"/>
              </a:lnSpc>
              <a:spcBef>
                <a:spcPts val="505"/>
              </a:spcBef>
              <a:buAutoNum type="alphaLcParenR"/>
              <a:tabLst>
                <a:tab pos="698500" algn="l"/>
              </a:tabLst>
            </a:pPr>
            <a:r>
              <a:rPr sz="1400" spc="-5" dirty="0">
                <a:latin typeface="Times New Roman"/>
                <a:cs typeface="Times New Roman"/>
              </a:rPr>
              <a:t>For each queue, identify </a:t>
            </a:r>
            <a:r>
              <a:rPr sz="1400" dirty="0">
                <a:latin typeface="Times New Roman"/>
                <a:cs typeface="Times New Roman"/>
              </a:rPr>
              <a:t>the </a:t>
            </a:r>
            <a:r>
              <a:rPr sz="1400" spc="-5" dirty="0">
                <a:latin typeface="Times New Roman"/>
                <a:cs typeface="Times New Roman"/>
              </a:rPr>
              <a:t>state </a:t>
            </a:r>
            <a:r>
              <a:rPr sz="1400" dirty="0">
                <a:latin typeface="Times New Roman"/>
                <a:cs typeface="Times New Roman"/>
              </a:rPr>
              <a:t>or </a:t>
            </a:r>
            <a:r>
              <a:rPr sz="1400" spc="-5" dirty="0">
                <a:latin typeface="Times New Roman"/>
                <a:cs typeface="Times New Roman"/>
              </a:rPr>
              <a:t>states </a:t>
            </a:r>
            <a:r>
              <a:rPr sz="1400" dirty="0">
                <a:latin typeface="Times New Roman"/>
                <a:cs typeface="Times New Roman"/>
              </a:rPr>
              <a:t>the </a:t>
            </a:r>
            <a:r>
              <a:rPr sz="1400" spc="-5" dirty="0">
                <a:latin typeface="Times New Roman"/>
                <a:cs typeface="Times New Roman"/>
              </a:rPr>
              <a:t>processes </a:t>
            </a:r>
            <a:r>
              <a:rPr sz="1400" dirty="0">
                <a:latin typeface="Times New Roman"/>
                <a:cs typeface="Times New Roman"/>
              </a:rPr>
              <a:t>in the </a:t>
            </a:r>
            <a:r>
              <a:rPr sz="1400" spc="-5" dirty="0">
                <a:latin typeface="Times New Roman"/>
                <a:cs typeface="Times New Roman"/>
              </a:rPr>
              <a:t>queue will (can)</a:t>
            </a:r>
            <a:r>
              <a:rPr sz="1400" spc="85" dirty="0">
                <a:latin typeface="Times New Roman"/>
                <a:cs typeface="Times New Roman"/>
              </a:rPr>
              <a:t> </a:t>
            </a:r>
            <a:r>
              <a:rPr sz="1400" spc="-5" dirty="0">
                <a:latin typeface="Times New Roman"/>
                <a:cs typeface="Times New Roman"/>
              </a:rPr>
              <a:t>have.</a:t>
            </a:r>
            <a:endParaRPr sz="1400" dirty="0">
              <a:latin typeface="Times New Roman"/>
              <a:cs typeface="Times New Roman"/>
            </a:endParaRPr>
          </a:p>
        </p:txBody>
      </p:sp>
      <p:sp>
        <p:nvSpPr>
          <p:cNvPr id="3" name="object 3"/>
          <p:cNvSpPr/>
          <p:nvPr/>
        </p:nvSpPr>
        <p:spPr>
          <a:xfrm>
            <a:off x="2164944" y="5029200"/>
            <a:ext cx="3442512" cy="3671379"/>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3797301" y="8761280"/>
            <a:ext cx="53784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Times New Roman"/>
                <a:cs typeface="Times New Roman"/>
              </a:rPr>
              <a:t>Figure</a:t>
            </a:r>
            <a:r>
              <a:rPr sz="1200" spc="-60" dirty="0">
                <a:latin typeface="Times New Roman"/>
                <a:cs typeface="Times New Roman"/>
              </a:rPr>
              <a:t> </a:t>
            </a:r>
            <a:r>
              <a:rPr sz="1200" dirty="0">
                <a:latin typeface="Times New Roman"/>
                <a:cs typeface="Times New Roman"/>
              </a:rPr>
              <a:t>3</a:t>
            </a:r>
            <a:endParaRPr sz="12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592963"/>
            <a:ext cx="47752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Part</a:t>
            </a:r>
            <a:r>
              <a:rPr sz="1200" b="1" spc="-75" dirty="0">
                <a:latin typeface="Times New Roman"/>
                <a:cs typeface="Times New Roman"/>
              </a:rPr>
              <a:t> </a:t>
            </a:r>
            <a:r>
              <a:rPr sz="1200" b="1" dirty="0">
                <a:latin typeface="Times New Roman"/>
                <a:cs typeface="Times New Roman"/>
              </a:rPr>
              <a:t>a)</a:t>
            </a:r>
            <a:endParaRPr sz="1200">
              <a:latin typeface="Times New Roman"/>
              <a:cs typeface="Times New Roman"/>
            </a:endParaRPr>
          </a:p>
        </p:txBody>
      </p:sp>
      <p:sp>
        <p:nvSpPr>
          <p:cNvPr id="3" name="object 3"/>
          <p:cNvSpPr/>
          <p:nvPr/>
        </p:nvSpPr>
        <p:spPr>
          <a:xfrm>
            <a:off x="1991751" y="901033"/>
            <a:ext cx="3788897" cy="404141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528319" y="5001895"/>
            <a:ext cx="486409"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Part</a:t>
            </a:r>
            <a:r>
              <a:rPr sz="1200" b="1" spc="-75" dirty="0">
                <a:latin typeface="Times New Roman"/>
                <a:cs typeface="Times New Roman"/>
              </a:rPr>
              <a:t> </a:t>
            </a:r>
            <a:r>
              <a:rPr sz="1200" b="1" dirty="0">
                <a:latin typeface="Times New Roman"/>
                <a:cs typeface="Times New Roman"/>
              </a:rPr>
              <a:t>b)</a:t>
            </a:r>
            <a:endParaRPr sz="1200">
              <a:latin typeface="Times New Roman"/>
              <a:cs typeface="Times New Roman"/>
            </a:endParaRPr>
          </a:p>
        </p:txBody>
      </p:sp>
      <p:sp>
        <p:nvSpPr>
          <p:cNvPr id="5" name="object 5"/>
          <p:cNvSpPr/>
          <p:nvPr/>
        </p:nvSpPr>
        <p:spPr>
          <a:xfrm>
            <a:off x="2148562" y="5306700"/>
            <a:ext cx="3473750" cy="3936637"/>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592963"/>
            <a:ext cx="46799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Part</a:t>
            </a:r>
            <a:r>
              <a:rPr sz="1200" b="1" spc="-70" dirty="0">
                <a:latin typeface="Times New Roman"/>
                <a:cs typeface="Times New Roman"/>
              </a:rPr>
              <a:t> </a:t>
            </a:r>
            <a:r>
              <a:rPr sz="1200" b="1" spc="-5" dirty="0">
                <a:latin typeface="Times New Roman"/>
                <a:cs typeface="Times New Roman"/>
              </a:rPr>
              <a:t>c)</a:t>
            </a:r>
            <a:endParaRPr sz="1200">
              <a:latin typeface="Times New Roman"/>
              <a:cs typeface="Times New Roman"/>
            </a:endParaRPr>
          </a:p>
        </p:txBody>
      </p:sp>
      <p:sp>
        <p:nvSpPr>
          <p:cNvPr id="3" name="object 3"/>
          <p:cNvSpPr/>
          <p:nvPr/>
        </p:nvSpPr>
        <p:spPr>
          <a:xfrm>
            <a:off x="1647348" y="903142"/>
            <a:ext cx="4473179" cy="609373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28319" y="7062342"/>
            <a:ext cx="486409"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Part</a:t>
            </a:r>
            <a:r>
              <a:rPr sz="1200" b="1" spc="-75" dirty="0">
                <a:latin typeface="Times New Roman"/>
                <a:cs typeface="Times New Roman"/>
              </a:rPr>
              <a:t> </a:t>
            </a:r>
            <a:r>
              <a:rPr sz="1200" b="1" dirty="0">
                <a:latin typeface="Times New Roman"/>
                <a:cs typeface="Times New Roman"/>
              </a:rPr>
              <a:t>d)</a:t>
            </a:r>
            <a:endParaRPr sz="1200">
              <a:latin typeface="Times New Roman"/>
              <a:cs typeface="Times New Roman"/>
            </a:endParaRPr>
          </a:p>
        </p:txBody>
      </p:sp>
      <p:graphicFrame>
        <p:nvGraphicFramePr>
          <p:cNvPr id="5" name="object 5"/>
          <p:cNvGraphicFramePr>
            <a:graphicFrameLocks noGrp="1"/>
          </p:cNvGraphicFramePr>
          <p:nvPr/>
        </p:nvGraphicFramePr>
        <p:xfrm>
          <a:off x="2248026" y="7260590"/>
          <a:ext cx="2969895" cy="1394459"/>
        </p:xfrm>
        <a:graphic>
          <a:graphicData uri="http://schemas.openxmlformats.org/drawingml/2006/table">
            <a:tbl>
              <a:tblPr firstRow="1" bandRow="1">
                <a:tableStyleId>{2D5ABB26-0587-4C30-8999-92F81FD0307C}</a:tableStyleId>
              </a:tblPr>
              <a:tblGrid>
                <a:gridCol w="1635125">
                  <a:extLst>
                    <a:ext uri="{9D8B030D-6E8A-4147-A177-3AD203B41FA5}">
                      <a16:colId xmlns:a16="http://schemas.microsoft.com/office/drawing/2014/main" val="20000"/>
                    </a:ext>
                  </a:extLst>
                </a:gridCol>
                <a:gridCol w="1334770">
                  <a:extLst>
                    <a:ext uri="{9D8B030D-6E8A-4147-A177-3AD203B41FA5}">
                      <a16:colId xmlns:a16="http://schemas.microsoft.com/office/drawing/2014/main" val="20001"/>
                    </a:ext>
                  </a:extLst>
                </a:gridCol>
              </a:tblGrid>
              <a:tr h="181609">
                <a:tc>
                  <a:txBody>
                    <a:bodyPr/>
                    <a:lstStyle/>
                    <a:p>
                      <a:pPr marL="1905" algn="ctr">
                        <a:lnSpc>
                          <a:spcPts val="1330"/>
                        </a:lnSpc>
                      </a:pPr>
                      <a:r>
                        <a:rPr sz="1200" b="1" spc="-5" dirty="0">
                          <a:latin typeface="Times New Roman"/>
                          <a:cs typeface="Times New Roman"/>
                        </a:rPr>
                        <a:t>Queue</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ts val="1330"/>
                        </a:lnSpc>
                      </a:pPr>
                      <a:r>
                        <a:rPr sz="1200" b="1" spc="-5" dirty="0">
                          <a:latin typeface="Times New Roman"/>
                          <a:cs typeface="Times New Roman"/>
                        </a:rPr>
                        <a:t>State</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52400">
                <a:tc>
                  <a:txBody>
                    <a:bodyPr/>
                    <a:lstStyle/>
                    <a:p>
                      <a:pPr marL="67945">
                        <a:lnSpc>
                          <a:spcPts val="1100"/>
                        </a:lnSpc>
                      </a:pPr>
                      <a:r>
                        <a:rPr sz="1000" b="1" spc="-5" dirty="0">
                          <a:latin typeface="Times New Roman"/>
                          <a:cs typeface="Times New Roman"/>
                        </a:rPr>
                        <a:t>Ready</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b="1" spc="-5" dirty="0">
                          <a:latin typeface="Times New Roman"/>
                          <a:cs typeface="Times New Roman"/>
                        </a:rPr>
                        <a:t>Ready</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152400">
                <a:tc>
                  <a:txBody>
                    <a:bodyPr/>
                    <a:lstStyle/>
                    <a:p>
                      <a:pPr marL="67945">
                        <a:lnSpc>
                          <a:spcPts val="1100"/>
                        </a:lnSpc>
                      </a:pPr>
                      <a:r>
                        <a:rPr sz="1000" b="1" spc="-5" dirty="0">
                          <a:latin typeface="Times New Roman"/>
                          <a:cs typeface="Times New Roman"/>
                        </a:rPr>
                        <a:t>Disk 0</a:t>
                      </a:r>
                      <a:r>
                        <a:rPr sz="1000" b="1" spc="5" dirty="0">
                          <a:latin typeface="Times New Roman"/>
                          <a:cs typeface="Times New Roman"/>
                        </a:rPr>
                        <a:t> </a:t>
                      </a:r>
                      <a:r>
                        <a:rPr sz="1000" b="1" spc="-10" dirty="0">
                          <a:latin typeface="Times New Roman"/>
                          <a:cs typeface="Times New Roman"/>
                        </a:rPr>
                        <a:t>I/O</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b="1" spc="-5" dirty="0">
                          <a:latin typeface="Times New Roman"/>
                          <a:cs typeface="Times New Roman"/>
                        </a:rPr>
                        <a:t>Waiting</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152400">
                <a:tc>
                  <a:txBody>
                    <a:bodyPr/>
                    <a:lstStyle/>
                    <a:p>
                      <a:pPr marL="67945">
                        <a:lnSpc>
                          <a:spcPts val="1100"/>
                        </a:lnSpc>
                      </a:pPr>
                      <a:r>
                        <a:rPr sz="1000" b="1" spc="-5" dirty="0">
                          <a:latin typeface="Times New Roman"/>
                          <a:cs typeface="Times New Roman"/>
                        </a:rPr>
                        <a:t>Disk 1</a:t>
                      </a:r>
                      <a:r>
                        <a:rPr sz="1000" b="1" spc="5" dirty="0">
                          <a:latin typeface="Times New Roman"/>
                          <a:cs typeface="Times New Roman"/>
                        </a:rPr>
                        <a:t> </a:t>
                      </a:r>
                      <a:r>
                        <a:rPr sz="1000" b="1" spc="-10" dirty="0">
                          <a:latin typeface="Times New Roman"/>
                          <a:cs typeface="Times New Roman"/>
                        </a:rPr>
                        <a:t>I/O</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b="1" spc="-5" dirty="0">
                          <a:latin typeface="Times New Roman"/>
                          <a:cs typeface="Times New Roman"/>
                        </a:rPr>
                        <a:t>Waiting</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152400">
                <a:tc>
                  <a:txBody>
                    <a:bodyPr/>
                    <a:lstStyle/>
                    <a:p>
                      <a:pPr marL="67945">
                        <a:lnSpc>
                          <a:spcPts val="1100"/>
                        </a:lnSpc>
                      </a:pPr>
                      <a:r>
                        <a:rPr sz="1000" b="1" spc="-5" dirty="0">
                          <a:latin typeface="Times New Roman"/>
                          <a:cs typeface="Times New Roman"/>
                        </a:rPr>
                        <a:t>Terminal 0 </a:t>
                      </a:r>
                      <a:r>
                        <a:rPr sz="1000" b="1" spc="-10" dirty="0">
                          <a:latin typeface="Times New Roman"/>
                          <a:cs typeface="Times New Roman"/>
                        </a:rPr>
                        <a:t>I/O</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b="1" spc="-5" dirty="0">
                          <a:latin typeface="Times New Roman"/>
                          <a:cs typeface="Times New Roman"/>
                        </a:rPr>
                        <a:t>Waiting</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152400">
                <a:tc>
                  <a:txBody>
                    <a:bodyPr/>
                    <a:lstStyle/>
                    <a:p>
                      <a:pPr marL="67945">
                        <a:lnSpc>
                          <a:spcPts val="1100"/>
                        </a:lnSpc>
                      </a:pPr>
                      <a:r>
                        <a:rPr sz="1000" b="1" spc="-5" dirty="0">
                          <a:latin typeface="Times New Roman"/>
                          <a:cs typeface="Times New Roman"/>
                        </a:rPr>
                        <a:t>Mouse </a:t>
                      </a:r>
                      <a:r>
                        <a:rPr sz="1000" b="1" spc="-10" dirty="0">
                          <a:latin typeface="Times New Roman"/>
                          <a:cs typeface="Times New Roman"/>
                        </a:rPr>
                        <a:t>I/O</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b="1" spc="-5" dirty="0">
                          <a:latin typeface="Times New Roman"/>
                          <a:cs typeface="Times New Roman"/>
                        </a:rPr>
                        <a:t>Waiting</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152400">
                <a:tc>
                  <a:txBody>
                    <a:bodyPr/>
                    <a:lstStyle/>
                    <a:p>
                      <a:pPr marL="67945">
                        <a:lnSpc>
                          <a:spcPts val="1100"/>
                        </a:lnSpc>
                      </a:pPr>
                      <a:r>
                        <a:rPr sz="1000" b="1" spc="-5" dirty="0">
                          <a:latin typeface="Times New Roman"/>
                          <a:cs typeface="Times New Roman"/>
                        </a:rPr>
                        <a:t>Wait on</a:t>
                      </a:r>
                      <a:r>
                        <a:rPr sz="1000" b="1" spc="-10" dirty="0">
                          <a:latin typeface="Times New Roman"/>
                          <a:cs typeface="Times New Roman"/>
                        </a:rPr>
                        <a:t> </a:t>
                      </a:r>
                      <a:r>
                        <a:rPr sz="1000" b="1" spc="-5" dirty="0">
                          <a:latin typeface="Times New Roman"/>
                          <a:cs typeface="Times New Roman"/>
                        </a:rPr>
                        <a:t>signal</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b="1" spc="-5" dirty="0">
                          <a:latin typeface="Times New Roman"/>
                          <a:cs typeface="Times New Roman"/>
                        </a:rPr>
                        <a:t>Waiting</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298450">
                <a:tc>
                  <a:txBody>
                    <a:bodyPr/>
                    <a:lstStyle/>
                    <a:p>
                      <a:pPr marL="67945">
                        <a:lnSpc>
                          <a:spcPts val="1160"/>
                        </a:lnSpc>
                      </a:pPr>
                      <a:r>
                        <a:rPr sz="1000" b="1" spc="-5" dirty="0">
                          <a:latin typeface="Times New Roman"/>
                          <a:cs typeface="Times New Roman"/>
                        </a:rPr>
                        <a:t>Suspended</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marR="196215">
                        <a:lnSpc>
                          <a:spcPts val="1140"/>
                        </a:lnSpc>
                        <a:spcBef>
                          <a:spcPts val="45"/>
                        </a:spcBef>
                      </a:pPr>
                      <a:r>
                        <a:rPr sz="1000" b="1" spc="-5" dirty="0">
                          <a:latin typeface="Times New Roman"/>
                          <a:cs typeface="Times New Roman"/>
                        </a:rPr>
                        <a:t>Waiting/suspend</a:t>
                      </a:r>
                      <a:r>
                        <a:rPr sz="1000" b="1" spc="-60" dirty="0">
                          <a:latin typeface="Times New Roman"/>
                          <a:cs typeface="Times New Roman"/>
                        </a:rPr>
                        <a:t> </a:t>
                      </a:r>
                      <a:r>
                        <a:rPr sz="1000" b="1" dirty="0">
                          <a:latin typeface="Times New Roman"/>
                          <a:cs typeface="Times New Roman"/>
                        </a:rPr>
                        <a:t>or  </a:t>
                      </a:r>
                      <a:r>
                        <a:rPr sz="1000" b="1" spc="-5" dirty="0">
                          <a:latin typeface="Times New Roman"/>
                          <a:cs typeface="Times New Roman"/>
                        </a:rPr>
                        <a:t>Ready/suspend</a:t>
                      </a:r>
                      <a:endParaRPr sz="1000">
                        <a:latin typeface="Times New Roman"/>
                        <a:cs typeface="Times New Roman"/>
                      </a:endParaRPr>
                    </a:p>
                  </a:txBody>
                  <a:tcPr marL="0" marR="0" marT="571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7"/>
                  </a:ext>
                </a:extLst>
              </a:tr>
            </a:tbl>
          </a:graphicData>
        </a:graphic>
      </p:graphicFrame>
      <p:sp>
        <p:nvSpPr>
          <p:cNvPr id="6" name="object 6"/>
          <p:cNvSpPr txBox="1"/>
          <p:nvPr/>
        </p:nvSpPr>
        <p:spPr>
          <a:xfrm>
            <a:off x="528319" y="8714346"/>
            <a:ext cx="6401435" cy="383540"/>
          </a:xfrm>
          <a:prstGeom prst="rect">
            <a:avLst/>
          </a:prstGeom>
        </p:spPr>
        <p:txBody>
          <a:bodyPr vert="horz" wrap="square" lIns="0" tIns="24765" rIns="0" bIns="0" rtlCol="0">
            <a:spAutoFit/>
          </a:bodyPr>
          <a:lstStyle/>
          <a:p>
            <a:pPr marL="12700" marR="5080">
              <a:lnSpc>
                <a:spcPts val="1380"/>
              </a:lnSpc>
              <a:spcBef>
                <a:spcPts val="195"/>
              </a:spcBef>
            </a:pPr>
            <a:r>
              <a:rPr sz="1200" b="1" spc="-5" dirty="0">
                <a:latin typeface="Times New Roman"/>
                <a:cs typeface="Times New Roman"/>
              </a:rPr>
              <a:t>Note that </a:t>
            </a:r>
            <a:r>
              <a:rPr sz="1200" b="1" dirty="0">
                <a:latin typeface="Times New Roman"/>
                <a:cs typeface="Times New Roman"/>
              </a:rPr>
              <a:t>it is </a:t>
            </a:r>
            <a:r>
              <a:rPr sz="1200" b="1" spc="-5" dirty="0">
                <a:latin typeface="Times New Roman"/>
                <a:cs typeface="Times New Roman"/>
              </a:rPr>
              <a:t>acceptable to </a:t>
            </a:r>
            <a:r>
              <a:rPr sz="1200" b="1" dirty="0">
                <a:latin typeface="Times New Roman"/>
                <a:cs typeface="Times New Roman"/>
              </a:rPr>
              <a:t>have two </a:t>
            </a:r>
            <a:r>
              <a:rPr sz="1200" b="1" spc="-5" dirty="0">
                <a:latin typeface="Times New Roman"/>
                <a:cs typeface="Times New Roman"/>
              </a:rPr>
              <a:t>queues instead </a:t>
            </a:r>
            <a:r>
              <a:rPr sz="1200" b="1" dirty="0">
                <a:latin typeface="Times New Roman"/>
                <a:cs typeface="Times New Roman"/>
              </a:rPr>
              <a:t>of </a:t>
            </a:r>
            <a:r>
              <a:rPr sz="1200" b="1" spc="-5" dirty="0">
                <a:latin typeface="Times New Roman"/>
                <a:cs typeface="Times New Roman"/>
              </a:rPr>
              <a:t>the single suspended queue </a:t>
            </a:r>
            <a:r>
              <a:rPr sz="1200" b="1" dirty="0">
                <a:latin typeface="Times New Roman"/>
                <a:cs typeface="Times New Roman"/>
              </a:rPr>
              <a:t>– one </a:t>
            </a:r>
            <a:r>
              <a:rPr sz="1200" b="1" spc="-5" dirty="0">
                <a:latin typeface="Times New Roman"/>
                <a:cs typeface="Times New Roman"/>
              </a:rPr>
              <a:t>queue </a:t>
            </a:r>
            <a:r>
              <a:rPr sz="1200" b="1" dirty="0">
                <a:latin typeface="Times New Roman"/>
                <a:cs typeface="Times New Roman"/>
              </a:rPr>
              <a:t>for  </a:t>
            </a:r>
            <a:r>
              <a:rPr sz="1200" b="1" spc="-5" dirty="0">
                <a:latin typeface="Times New Roman"/>
                <a:cs typeface="Times New Roman"/>
              </a:rPr>
              <a:t>each </a:t>
            </a:r>
            <a:r>
              <a:rPr sz="1200" b="1" dirty="0">
                <a:latin typeface="Times New Roman"/>
                <a:cs typeface="Times New Roman"/>
              </a:rPr>
              <a:t>of </a:t>
            </a:r>
            <a:r>
              <a:rPr sz="1200" b="1" spc="-5" dirty="0">
                <a:latin typeface="Times New Roman"/>
                <a:cs typeface="Times New Roman"/>
              </a:rPr>
              <a:t>the states “waiting/suspend” </a:t>
            </a:r>
            <a:r>
              <a:rPr sz="1200" b="1" dirty="0">
                <a:latin typeface="Times New Roman"/>
                <a:cs typeface="Times New Roman"/>
              </a:rPr>
              <a:t>and</a:t>
            </a:r>
            <a:r>
              <a:rPr sz="1200" b="1" spc="20" dirty="0">
                <a:latin typeface="Times New Roman"/>
                <a:cs typeface="Times New Roman"/>
              </a:rPr>
              <a:t> </a:t>
            </a:r>
            <a:r>
              <a:rPr sz="1200" b="1" spc="-5" dirty="0">
                <a:latin typeface="Times New Roman"/>
                <a:cs typeface="Times New Roman"/>
              </a:rPr>
              <a:t>“ready/suspend”.</a:t>
            </a:r>
            <a:endParaRPr sz="12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592963"/>
            <a:ext cx="6550025" cy="909319"/>
          </a:xfrm>
          <a:prstGeom prst="rect">
            <a:avLst/>
          </a:prstGeom>
        </p:spPr>
        <p:txBody>
          <a:bodyPr vert="horz" wrap="square" lIns="0" tIns="24765" rIns="0" bIns="0" rtlCol="0">
            <a:spAutoFit/>
          </a:bodyPr>
          <a:lstStyle/>
          <a:p>
            <a:pPr marL="241300" marR="5080" indent="-228600">
              <a:lnSpc>
                <a:spcPts val="1380"/>
              </a:lnSpc>
              <a:spcBef>
                <a:spcPts val="195"/>
              </a:spcBef>
            </a:pPr>
            <a:r>
              <a:rPr sz="1200" dirty="0">
                <a:latin typeface="Times New Roman"/>
                <a:cs typeface="Times New Roman"/>
              </a:rPr>
              <a:t>3. </a:t>
            </a:r>
            <a:r>
              <a:rPr sz="1200" spc="-5" dirty="0">
                <a:latin typeface="Times New Roman"/>
                <a:cs typeface="Times New Roman"/>
              </a:rPr>
              <a:t>Figure </a:t>
            </a:r>
            <a:r>
              <a:rPr sz="1200" dirty="0">
                <a:latin typeface="Times New Roman"/>
                <a:cs typeface="Times New Roman"/>
              </a:rPr>
              <a:t>4 is a </a:t>
            </a:r>
            <a:r>
              <a:rPr sz="1200" spc="-5" dirty="0">
                <a:latin typeface="Times New Roman"/>
                <a:cs typeface="Times New Roman"/>
              </a:rPr>
              <a:t>simplified diagram showing </a:t>
            </a:r>
            <a:r>
              <a:rPr sz="1200" dirty="0">
                <a:latin typeface="Times New Roman"/>
                <a:cs typeface="Times New Roman"/>
              </a:rPr>
              <a:t>how </a:t>
            </a:r>
            <a:r>
              <a:rPr sz="1200" spc="-5" dirty="0">
                <a:latin typeface="Times New Roman"/>
                <a:cs typeface="Times New Roman"/>
              </a:rPr>
              <a:t>three processes occupy memory </a:t>
            </a:r>
            <a:r>
              <a:rPr sz="1200" dirty="0">
                <a:latin typeface="Times New Roman"/>
                <a:cs typeface="Times New Roman"/>
              </a:rPr>
              <a:t>in a </a:t>
            </a:r>
            <a:r>
              <a:rPr sz="1200" spc="-5" dirty="0">
                <a:latin typeface="Times New Roman"/>
                <a:cs typeface="Times New Roman"/>
              </a:rPr>
              <a:t>running system  (assume that all processes are ready for execution). Note that part </a:t>
            </a:r>
            <a:r>
              <a:rPr sz="1200" dirty="0">
                <a:latin typeface="Times New Roman"/>
                <a:cs typeface="Times New Roman"/>
              </a:rPr>
              <a:t>of the </a:t>
            </a:r>
            <a:r>
              <a:rPr sz="1200" spc="-5" dirty="0">
                <a:latin typeface="Times New Roman"/>
                <a:cs typeface="Times New Roman"/>
              </a:rPr>
              <a:t>memory has been reserved </a:t>
            </a:r>
            <a:r>
              <a:rPr sz="1200" dirty="0">
                <a:latin typeface="Times New Roman"/>
                <a:cs typeface="Times New Roman"/>
              </a:rPr>
              <a:t>by  the </a:t>
            </a:r>
            <a:r>
              <a:rPr sz="1200" spc="-5" dirty="0">
                <a:latin typeface="Times New Roman"/>
                <a:cs typeface="Times New Roman"/>
              </a:rPr>
              <a:t>operating system. </a:t>
            </a:r>
            <a:r>
              <a:rPr sz="1200" spc="-10" dirty="0">
                <a:latin typeface="Times New Roman"/>
                <a:cs typeface="Times New Roman"/>
              </a:rPr>
              <a:t>In </a:t>
            </a:r>
            <a:r>
              <a:rPr sz="1200" dirty="0">
                <a:latin typeface="Times New Roman"/>
                <a:cs typeface="Times New Roman"/>
              </a:rPr>
              <a:t>this </a:t>
            </a:r>
            <a:r>
              <a:rPr sz="1200" spc="-5" dirty="0">
                <a:latin typeface="Times New Roman"/>
                <a:cs typeface="Times New Roman"/>
              </a:rPr>
              <a:t>problem, two components </a:t>
            </a:r>
            <a:r>
              <a:rPr sz="1200" dirty="0">
                <a:latin typeface="Times New Roman"/>
                <a:cs typeface="Times New Roman"/>
              </a:rPr>
              <a:t>of the </a:t>
            </a:r>
            <a:r>
              <a:rPr sz="1200" spc="-5" dirty="0">
                <a:latin typeface="Times New Roman"/>
                <a:cs typeface="Times New Roman"/>
              </a:rPr>
              <a:t>operating system are run: </a:t>
            </a:r>
            <a:r>
              <a:rPr sz="1200" dirty="0">
                <a:latin typeface="Times New Roman"/>
                <a:cs typeface="Times New Roman"/>
              </a:rPr>
              <a:t>the </a:t>
            </a:r>
            <a:r>
              <a:rPr sz="1200" spc="-5" dirty="0">
                <a:latin typeface="Times New Roman"/>
                <a:cs typeface="Times New Roman"/>
              </a:rPr>
              <a:t>short term  scheduler (or dispatcher) that selects </a:t>
            </a:r>
            <a:r>
              <a:rPr sz="1200" dirty="0">
                <a:latin typeface="Times New Roman"/>
                <a:cs typeface="Times New Roman"/>
              </a:rPr>
              <a:t>a </a:t>
            </a:r>
            <a:r>
              <a:rPr sz="1200" spc="-5" dirty="0">
                <a:latin typeface="Times New Roman"/>
                <a:cs typeface="Times New Roman"/>
              </a:rPr>
              <a:t>process for running </a:t>
            </a:r>
            <a:r>
              <a:rPr sz="1200" dirty="0">
                <a:latin typeface="Times New Roman"/>
                <a:cs typeface="Times New Roman"/>
              </a:rPr>
              <a:t>on the </a:t>
            </a:r>
            <a:r>
              <a:rPr sz="1200" spc="-5" dirty="0">
                <a:latin typeface="Times New Roman"/>
                <a:cs typeface="Times New Roman"/>
              </a:rPr>
              <a:t>CPU, and </a:t>
            </a:r>
            <a:r>
              <a:rPr sz="1200" dirty="0">
                <a:latin typeface="Times New Roman"/>
                <a:cs typeface="Times New Roman"/>
              </a:rPr>
              <a:t>the </a:t>
            </a:r>
            <a:r>
              <a:rPr sz="1200" spc="-5" dirty="0">
                <a:latin typeface="Times New Roman"/>
                <a:cs typeface="Times New Roman"/>
              </a:rPr>
              <a:t>file system that handles  </a:t>
            </a:r>
            <a:r>
              <a:rPr sz="1200" spc="-10" dirty="0">
                <a:latin typeface="Times New Roman"/>
                <a:cs typeface="Times New Roman"/>
              </a:rPr>
              <a:t>I/O </a:t>
            </a:r>
            <a:r>
              <a:rPr sz="1200" spc="-5" dirty="0">
                <a:latin typeface="Times New Roman"/>
                <a:cs typeface="Times New Roman"/>
              </a:rPr>
              <a:t>requests.</a:t>
            </a:r>
            <a:endParaRPr sz="1200">
              <a:latin typeface="Times New Roman"/>
              <a:cs typeface="Times New Roman"/>
            </a:endParaRPr>
          </a:p>
        </p:txBody>
      </p:sp>
      <p:sp>
        <p:nvSpPr>
          <p:cNvPr id="3" name="object 3"/>
          <p:cNvSpPr/>
          <p:nvPr/>
        </p:nvSpPr>
        <p:spPr>
          <a:xfrm>
            <a:off x="2650235" y="1588008"/>
            <a:ext cx="2478023" cy="308457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782059" y="4658995"/>
            <a:ext cx="56959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Figure</a:t>
            </a:r>
            <a:r>
              <a:rPr sz="1200" b="1" spc="-75" dirty="0">
                <a:latin typeface="Times New Roman"/>
                <a:cs typeface="Times New Roman"/>
              </a:rPr>
              <a:t> </a:t>
            </a:r>
            <a:r>
              <a:rPr sz="1200" b="1" dirty="0">
                <a:latin typeface="Times New Roman"/>
                <a:cs typeface="Times New Roman"/>
              </a:rPr>
              <a:t>4</a:t>
            </a:r>
            <a:endParaRPr sz="1200">
              <a:latin typeface="Times New Roman"/>
              <a:cs typeface="Times New Roman"/>
            </a:endParaRPr>
          </a:p>
        </p:txBody>
      </p:sp>
      <p:graphicFrame>
        <p:nvGraphicFramePr>
          <p:cNvPr id="5" name="object 5"/>
          <p:cNvGraphicFramePr>
            <a:graphicFrameLocks noGrp="1"/>
          </p:cNvGraphicFramePr>
          <p:nvPr/>
        </p:nvGraphicFramePr>
        <p:xfrm>
          <a:off x="906907" y="4933315"/>
          <a:ext cx="5952489" cy="4422774"/>
        </p:xfrm>
        <a:graphic>
          <a:graphicData uri="http://schemas.openxmlformats.org/drawingml/2006/table">
            <a:tbl>
              <a:tblPr firstRow="1" bandRow="1">
                <a:tableStyleId>{2D5ABB26-0587-4C30-8999-92F81FD0307C}</a:tableStyleId>
              </a:tblPr>
              <a:tblGrid>
                <a:gridCol w="791845">
                  <a:extLst>
                    <a:ext uri="{9D8B030D-6E8A-4147-A177-3AD203B41FA5}">
                      <a16:colId xmlns:a16="http://schemas.microsoft.com/office/drawing/2014/main" val="20000"/>
                    </a:ext>
                  </a:extLst>
                </a:gridCol>
                <a:gridCol w="765174">
                  <a:extLst>
                    <a:ext uri="{9D8B030D-6E8A-4147-A177-3AD203B41FA5}">
                      <a16:colId xmlns:a16="http://schemas.microsoft.com/office/drawing/2014/main" val="20001"/>
                    </a:ext>
                  </a:extLst>
                </a:gridCol>
                <a:gridCol w="773430">
                  <a:extLst>
                    <a:ext uri="{9D8B030D-6E8A-4147-A177-3AD203B41FA5}">
                      <a16:colId xmlns:a16="http://schemas.microsoft.com/office/drawing/2014/main" val="20002"/>
                    </a:ext>
                  </a:extLst>
                </a:gridCol>
                <a:gridCol w="969010">
                  <a:extLst>
                    <a:ext uri="{9D8B030D-6E8A-4147-A177-3AD203B41FA5}">
                      <a16:colId xmlns:a16="http://schemas.microsoft.com/office/drawing/2014/main" val="20003"/>
                    </a:ext>
                  </a:extLst>
                </a:gridCol>
                <a:gridCol w="744220">
                  <a:extLst>
                    <a:ext uri="{9D8B030D-6E8A-4147-A177-3AD203B41FA5}">
                      <a16:colId xmlns:a16="http://schemas.microsoft.com/office/drawing/2014/main" val="20004"/>
                    </a:ext>
                  </a:extLst>
                </a:gridCol>
                <a:gridCol w="582295">
                  <a:extLst>
                    <a:ext uri="{9D8B030D-6E8A-4147-A177-3AD203B41FA5}">
                      <a16:colId xmlns:a16="http://schemas.microsoft.com/office/drawing/2014/main" val="20005"/>
                    </a:ext>
                  </a:extLst>
                </a:gridCol>
                <a:gridCol w="744220">
                  <a:extLst>
                    <a:ext uri="{9D8B030D-6E8A-4147-A177-3AD203B41FA5}">
                      <a16:colId xmlns:a16="http://schemas.microsoft.com/office/drawing/2014/main" val="20006"/>
                    </a:ext>
                  </a:extLst>
                </a:gridCol>
                <a:gridCol w="582295">
                  <a:extLst>
                    <a:ext uri="{9D8B030D-6E8A-4147-A177-3AD203B41FA5}">
                      <a16:colId xmlns:a16="http://schemas.microsoft.com/office/drawing/2014/main" val="20007"/>
                    </a:ext>
                  </a:extLst>
                </a:gridCol>
              </a:tblGrid>
              <a:tr h="152400">
                <a:tc gridSpan="8">
                  <a:txBody>
                    <a:bodyPr/>
                    <a:lstStyle/>
                    <a:p>
                      <a:pPr algn="ctr">
                        <a:lnSpc>
                          <a:spcPts val="1100"/>
                        </a:lnSpc>
                      </a:pPr>
                      <a:r>
                        <a:rPr sz="1000" b="1" spc="-5" dirty="0">
                          <a:latin typeface="Times New Roman"/>
                          <a:cs typeface="Times New Roman"/>
                        </a:rPr>
                        <a:t>Table 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98450">
                <a:tc>
                  <a:txBody>
                    <a:bodyPr/>
                    <a:lstStyle/>
                    <a:p>
                      <a:pPr marL="245110" marR="82550" indent="-151130">
                        <a:lnSpc>
                          <a:spcPts val="1150"/>
                        </a:lnSpc>
                        <a:spcBef>
                          <a:spcPts val="30"/>
                        </a:spcBef>
                      </a:pPr>
                      <a:r>
                        <a:rPr sz="1000" b="1" spc="-5" dirty="0">
                          <a:latin typeface="Times New Roman"/>
                          <a:cs typeface="Times New Roman"/>
                        </a:rPr>
                        <a:t>Ins</a:t>
                      </a:r>
                      <a:r>
                        <a:rPr sz="1000" b="1" dirty="0">
                          <a:latin typeface="Times New Roman"/>
                          <a:cs typeface="Times New Roman"/>
                        </a:rPr>
                        <a:t>tr</a:t>
                      </a:r>
                      <a:r>
                        <a:rPr sz="1000" b="1" spc="10" dirty="0">
                          <a:latin typeface="Times New Roman"/>
                          <a:cs typeface="Times New Roman"/>
                        </a:rPr>
                        <a:t>u</a:t>
                      </a:r>
                      <a:r>
                        <a:rPr sz="1000" b="1" dirty="0">
                          <a:latin typeface="Times New Roman"/>
                          <a:cs typeface="Times New Roman"/>
                        </a:rPr>
                        <a:t>ct</a:t>
                      </a:r>
                      <a:r>
                        <a:rPr sz="1000" b="1" spc="-5" dirty="0">
                          <a:latin typeface="Times New Roman"/>
                          <a:cs typeface="Times New Roman"/>
                        </a:rPr>
                        <a:t>i</a:t>
                      </a:r>
                      <a:r>
                        <a:rPr sz="1000" b="1" spc="5" dirty="0">
                          <a:latin typeface="Times New Roman"/>
                          <a:cs typeface="Times New Roman"/>
                        </a:rPr>
                        <a:t>o</a:t>
                      </a:r>
                      <a:r>
                        <a:rPr sz="1000" b="1" dirty="0">
                          <a:latin typeface="Times New Roman"/>
                          <a:cs typeface="Times New Roman"/>
                        </a:rPr>
                        <a:t>n  </a:t>
                      </a:r>
                      <a:r>
                        <a:rPr sz="1000" b="1" spc="-5" dirty="0">
                          <a:latin typeface="Times New Roman"/>
                          <a:cs typeface="Times New Roman"/>
                        </a:rPr>
                        <a:t>Cycle</a:t>
                      </a:r>
                      <a:endParaRPr sz="1000">
                        <a:latin typeface="Times New Roman"/>
                        <a:cs typeface="Times New Roman"/>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60020">
                        <a:lnSpc>
                          <a:spcPts val="1150"/>
                        </a:lnSpc>
                      </a:pPr>
                      <a:r>
                        <a:rPr sz="1000" b="1" spc="-5" dirty="0">
                          <a:latin typeface="Times New Roman"/>
                          <a:cs typeface="Times New Roman"/>
                        </a:rPr>
                        <a:t>Address</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34950" marR="75565" indent="-149860">
                        <a:lnSpc>
                          <a:spcPts val="1150"/>
                        </a:lnSpc>
                        <a:spcBef>
                          <a:spcPts val="30"/>
                        </a:spcBef>
                      </a:pPr>
                      <a:r>
                        <a:rPr sz="1000" b="1" spc="-5" dirty="0">
                          <a:latin typeface="Times New Roman"/>
                          <a:cs typeface="Times New Roman"/>
                        </a:rPr>
                        <a:t>Ins</a:t>
                      </a:r>
                      <a:r>
                        <a:rPr sz="1000" b="1" dirty="0">
                          <a:latin typeface="Times New Roman"/>
                          <a:cs typeface="Times New Roman"/>
                        </a:rPr>
                        <a:t>tr</a:t>
                      </a:r>
                      <a:r>
                        <a:rPr sz="1000" b="1" spc="-5" dirty="0">
                          <a:latin typeface="Times New Roman"/>
                          <a:cs typeface="Times New Roman"/>
                        </a:rPr>
                        <a:t>u</a:t>
                      </a:r>
                      <a:r>
                        <a:rPr sz="1000" b="1" dirty="0">
                          <a:latin typeface="Times New Roman"/>
                          <a:cs typeface="Times New Roman"/>
                        </a:rPr>
                        <a:t>ct</a:t>
                      </a:r>
                      <a:r>
                        <a:rPr sz="1000" b="1" spc="-5" dirty="0">
                          <a:latin typeface="Times New Roman"/>
                          <a:cs typeface="Times New Roman"/>
                        </a:rPr>
                        <a:t>i</a:t>
                      </a:r>
                      <a:r>
                        <a:rPr sz="1000" b="1" spc="5" dirty="0">
                          <a:latin typeface="Times New Roman"/>
                          <a:cs typeface="Times New Roman"/>
                        </a:rPr>
                        <a:t>o</a:t>
                      </a:r>
                      <a:r>
                        <a:rPr sz="1000" b="1" dirty="0">
                          <a:latin typeface="Times New Roman"/>
                          <a:cs typeface="Times New Roman"/>
                        </a:rPr>
                        <a:t>n  </a:t>
                      </a:r>
                      <a:r>
                        <a:rPr sz="1000" b="1" spc="-5" dirty="0">
                          <a:latin typeface="Times New Roman"/>
                          <a:cs typeface="Times New Roman"/>
                        </a:rPr>
                        <a:t>Cycle</a:t>
                      </a:r>
                      <a:endParaRPr sz="1000">
                        <a:latin typeface="Times New Roman"/>
                        <a:cs typeface="Times New Roman"/>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62890">
                        <a:lnSpc>
                          <a:spcPts val="1150"/>
                        </a:lnSpc>
                      </a:pPr>
                      <a:r>
                        <a:rPr sz="1000" b="1" spc="-5" dirty="0">
                          <a:latin typeface="Times New Roman"/>
                          <a:cs typeface="Times New Roman"/>
                        </a:rPr>
                        <a:t>Address</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20345" marR="59690" indent="-151130">
                        <a:lnSpc>
                          <a:spcPts val="1150"/>
                        </a:lnSpc>
                        <a:spcBef>
                          <a:spcPts val="30"/>
                        </a:spcBef>
                      </a:pPr>
                      <a:r>
                        <a:rPr sz="1000" b="1" spc="-5" dirty="0">
                          <a:latin typeface="Times New Roman"/>
                          <a:cs typeface="Times New Roman"/>
                        </a:rPr>
                        <a:t>In</a:t>
                      </a:r>
                      <a:r>
                        <a:rPr sz="1000" b="1" spc="5" dirty="0">
                          <a:latin typeface="Times New Roman"/>
                          <a:cs typeface="Times New Roman"/>
                        </a:rPr>
                        <a:t>s</a:t>
                      </a:r>
                      <a:r>
                        <a:rPr sz="1000" b="1" dirty="0">
                          <a:latin typeface="Times New Roman"/>
                          <a:cs typeface="Times New Roman"/>
                        </a:rPr>
                        <a:t>tr</a:t>
                      </a:r>
                      <a:r>
                        <a:rPr sz="1000" b="1" spc="-5" dirty="0">
                          <a:latin typeface="Times New Roman"/>
                          <a:cs typeface="Times New Roman"/>
                        </a:rPr>
                        <a:t>u</a:t>
                      </a:r>
                      <a:r>
                        <a:rPr sz="1000" b="1" dirty="0">
                          <a:latin typeface="Times New Roman"/>
                          <a:cs typeface="Times New Roman"/>
                        </a:rPr>
                        <a:t>ct</a:t>
                      </a:r>
                      <a:r>
                        <a:rPr sz="1000" b="1" spc="-5" dirty="0">
                          <a:latin typeface="Times New Roman"/>
                          <a:cs typeface="Times New Roman"/>
                        </a:rPr>
                        <a:t>i</a:t>
                      </a:r>
                      <a:r>
                        <a:rPr sz="1000" b="1" spc="5" dirty="0">
                          <a:latin typeface="Times New Roman"/>
                          <a:cs typeface="Times New Roman"/>
                        </a:rPr>
                        <a:t>o</a:t>
                      </a:r>
                      <a:r>
                        <a:rPr sz="1000" b="1" dirty="0">
                          <a:latin typeface="Times New Roman"/>
                          <a:cs typeface="Times New Roman"/>
                        </a:rPr>
                        <a:t>n  </a:t>
                      </a:r>
                      <a:r>
                        <a:rPr sz="1000" b="1" spc="-5" dirty="0">
                          <a:latin typeface="Times New Roman"/>
                          <a:cs typeface="Times New Roman"/>
                        </a:rPr>
                        <a:t>Cycle</a:t>
                      </a:r>
                      <a:endParaRPr sz="1000">
                        <a:latin typeface="Times New Roman"/>
                        <a:cs typeface="Times New Roman"/>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215">
                        <a:lnSpc>
                          <a:spcPts val="1150"/>
                        </a:lnSpc>
                      </a:pPr>
                      <a:r>
                        <a:rPr sz="1000" b="1" spc="-5" dirty="0">
                          <a:latin typeface="Times New Roman"/>
                          <a:cs typeface="Times New Roman"/>
                        </a:rPr>
                        <a:t>Address</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19710" marR="58419" indent="-149860">
                        <a:lnSpc>
                          <a:spcPts val="1150"/>
                        </a:lnSpc>
                        <a:spcBef>
                          <a:spcPts val="30"/>
                        </a:spcBef>
                      </a:pPr>
                      <a:r>
                        <a:rPr sz="1000" b="1" spc="-5" dirty="0">
                          <a:latin typeface="Times New Roman"/>
                          <a:cs typeface="Times New Roman"/>
                        </a:rPr>
                        <a:t>Ins</a:t>
                      </a:r>
                      <a:r>
                        <a:rPr sz="1000" b="1" dirty="0">
                          <a:latin typeface="Times New Roman"/>
                          <a:cs typeface="Times New Roman"/>
                        </a:rPr>
                        <a:t>tr</a:t>
                      </a:r>
                      <a:r>
                        <a:rPr sz="1000" b="1" spc="10" dirty="0">
                          <a:latin typeface="Times New Roman"/>
                          <a:cs typeface="Times New Roman"/>
                        </a:rPr>
                        <a:t>u</a:t>
                      </a:r>
                      <a:r>
                        <a:rPr sz="1000" b="1" dirty="0">
                          <a:latin typeface="Times New Roman"/>
                          <a:cs typeface="Times New Roman"/>
                        </a:rPr>
                        <a:t>ct</a:t>
                      </a:r>
                      <a:r>
                        <a:rPr sz="1000" b="1" spc="-5" dirty="0">
                          <a:latin typeface="Times New Roman"/>
                          <a:cs typeface="Times New Roman"/>
                        </a:rPr>
                        <a:t>i</a:t>
                      </a:r>
                      <a:r>
                        <a:rPr sz="1000" b="1" spc="5" dirty="0">
                          <a:latin typeface="Times New Roman"/>
                          <a:cs typeface="Times New Roman"/>
                        </a:rPr>
                        <a:t>o</a:t>
                      </a:r>
                      <a:r>
                        <a:rPr sz="1000" b="1" dirty="0">
                          <a:latin typeface="Times New Roman"/>
                          <a:cs typeface="Times New Roman"/>
                        </a:rPr>
                        <a:t>n  </a:t>
                      </a:r>
                      <a:r>
                        <a:rPr sz="1000" b="1" spc="-5" dirty="0">
                          <a:latin typeface="Times New Roman"/>
                          <a:cs typeface="Times New Roman"/>
                        </a:rPr>
                        <a:t>Cycle</a:t>
                      </a:r>
                      <a:endParaRPr sz="1000">
                        <a:latin typeface="Times New Roman"/>
                        <a:cs typeface="Times New Roman"/>
                      </a:endParaRPr>
                    </a:p>
                  </a:txBody>
                  <a:tcPr marL="0" marR="0" marT="381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9850">
                        <a:lnSpc>
                          <a:spcPts val="1150"/>
                        </a:lnSpc>
                      </a:pPr>
                      <a:r>
                        <a:rPr sz="1000" b="1" spc="-5" dirty="0">
                          <a:latin typeface="Times New Roman"/>
                          <a:cs typeface="Times New Roman"/>
                        </a:rPr>
                        <a:t>Address</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152400">
                <a:tc>
                  <a:txBody>
                    <a:bodyPr/>
                    <a:lstStyle/>
                    <a:p>
                      <a:pPr marL="67945">
                        <a:lnSpc>
                          <a:spcPts val="1100"/>
                        </a:lnSpc>
                      </a:pPr>
                      <a:r>
                        <a:rPr sz="1000" dirty="0">
                          <a:latin typeface="Times New Roman"/>
                          <a:cs typeface="Times New Roman"/>
                        </a:rPr>
                        <a:t>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5000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27</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spc="-5" dirty="0">
                          <a:latin typeface="Times New Roman"/>
                          <a:cs typeface="Times New Roman"/>
                        </a:rPr>
                        <a:t>8002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53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spc="-5" dirty="0">
                          <a:latin typeface="Times New Roman"/>
                          <a:cs typeface="Times New Roman"/>
                        </a:rPr>
                        <a:t>12058</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79</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5022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152400">
                <a:tc>
                  <a:txBody>
                    <a:bodyPr/>
                    <a:lstStyle/>
                    <a:p>
                      <a:pPr marL="67945">
                        <a:lnSpc>
                          <a:spcPts val="1100"/>
                        </a:lnSpc>
                      </a:pPr>
                      <a:r>
                        <a:rPr sz="1000" dirty="0">
                          <a:latin typeface="Times New Roman"/>
                          <a:cs typeface="Times New Roman"/>
                        </a:rPr>
                        <a:t>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5001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28</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spc="-5" dirty="0">
                          <a:latin typeface="Times New Roman"/>
                          <a:cs typeface="Times New Roman"/>
                        </a:rPr>
                        <a:t>8003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54</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spc="-5" dirty="0">
                          <a:latin typeface="Times New Roman"/>
                          <a:cs typeface="Times New Roman"/>
                        </a:rPr>
                        <a:t>12059</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80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5100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152400">
                <a:tc>
                  <a:txBody>
                    <a:bodyPr/>
                    <a:lstStyle/>
                    <a:p>
                      <a:pPr marL="67945">
                        <a:lnSpc>
                          <a:spcPts val="1100"/>
                        </a:lnSpc>
                      </a:pPr>
                      <a:r>
                        <a:rPr sz="1000" dirty="0">
                          <a:latin typeface="Times New Roman"/>
                          <a:cs typeface="Times New Roman"/>
                        </a:rPr>
                        <a:t>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5002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29</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spc="-5" dirty="0">
                          <a:latin typeface="Times New Roman"/>
                          <a:cs typeface="Times New Roman"/>
                        </a:rPr>
                        <a:t>8004</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55</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spc="-5" dirty="0">
                          <a:latin typeface="Times New Roman"/>
                          <a:cs typeface="Times New Roman"/>
                        </a:rPr>
                        <a:t>12060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81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5101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152400">
                <a:tc>
                  <a:txBody>
                    <a:bodyPr/>
                    <a:lstStyle/>
                    <a:p>
                      <a:pPr marL="67945">
                        <a:lnSpc>
                          <a:spcPts val="1100"/>
                        </a:lnSpc>
                      </a:pPr>
                      <a:r>
                        <a:rPr sz="1000" dirty="0">
                          <a:latin typeface="Times New Roman"/>
                          <a:cs typeface="Times New Roman"/>
                        </a:rPr>
                        <a:t>4</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5000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30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spc="-5" dirty="0">
                          <a:latin typeface="Times New Roman"/>
                          <a:cs typeface="Times New Roman"/>
                        </a:rPr>
                        <a:t>8005</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56</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spc="-5" dirty="0">
                          <a:latin typeface="Times New Roman"/>
                          <a:cs typeface="Times New Roman"/>
                        </a:rPr>
                        <a:t>12100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82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5102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152400">
                <a:tc>
                  <a:txBody>
                    <a:bodyPr/>
                    <a:lstStyle/>
                    <a:p>
                      <a:pPr marL="67945">
                        <a:lnSpc>
                          <a:spcPts val="1100"/>
                        </a:lnSpc>
                      </a:pPr>
                      <a:r>
                        <a:rPr sz="1000" dirty="0">
                          <a:latin typeface="Times New Roman"/>
                          <a:cs typeface="Times New Roman"/>
                        </a:rPr>
                        <a:t>5</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5001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31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spc="-5" dirty="0">
                          <a:latin typeface="Times New Roman"/>
                          <a:cs typeface="Times New Roman"/>
                        </a:rPr>
                        <a:t>8006</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57</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spc="-5" dirty="0">
                          <a:latin typeface="Times New Roman"/>
                          <a:cs typeface="Times New Roman"/>
                        </a:rPr>
                        <a:t>12101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83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300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152400">
                <a:tc>
                  <a:txBody>
                    <a:bodyPr/>
                    <a:lstStyle/>
                    <a:p>
                      <a:pPr marL="67945">
                        <a:lnSpc>
                          <a:spcPts val="1100"/>
                        </a:lnSpc>
                      </a:pPr>
                      <a:r>
                        <a:rPr sz="1000" dirty="0">
                          <a:latin typeface="Times New Roman"/>
                          <a:cs typeface="Times New Roman"/>
                        </a:rPr>
                        <a:t>6</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5003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32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400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58</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spc="-5" dirty="0">
                          <a:latin typeface="Times New Roman"/>
                          <a:cs typeface="Times New Roman"/>
                        </a:rPr>
                        <a:t>12102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84</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301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7"/>
                  </a:ext>
                </a:extLst>
              </a:tr>
              <a:tr h="152400">
                <a:tc>
                  <a:txBody>
                    <a:bodyPr/>
                    <a:lstStyle/>
                    <a:p>
                      <a:pPr marL="67945">
                        <a:lnSpc>
                          <a:spcPts val="1100"/>
                        </a:lnSpc>
                      </a:pPr>
                      <a:r>
                        <a:rPr sz="1000" dirty="0">
                          <a:latin typeface="Times New Roman"/>
                          <a:cs typeface="Times New Roman"/>
                        </a:rPr>
                        <a:t>7</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5004</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33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401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59</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300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85</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302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r h="152400">
                <a:tc>
                  <a:txBody>
                    <a:bodyPr/>
                    <a:lstStyle/>
                    <a:p>
                      <a:pPr marL="67945">
                        <a:lnSpc>
                          <a:spcPts val="1100"/>
                        </a:lnSpc>
                      </a:pPr>
                      <a:r>
                        <a:rPr sz="1000" dirty="0">
                          <a:latin typeface="Times New Roman"/>
                          <a:cs typeface="Times New Roman"/>
                        </a:rPr>
                        <a:t>8</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5005</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34</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402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60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301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86</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303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9"/>
                  </a:ext>
                </a:extLst>
              </a:tr>
              <a:tr h="152400">
                <a:tc>
                  <a:txBody>
                    <a:bodyPr/>
                    <a:lstStyle/>
                    <a:p>
                      <a:pPr marL="67945">
                        <a:lnSpc>
                          <a:spcPts val="1100"/>
                        </a:lnSpc>
                      </a:pPr>
                      <a:r>
                        <a:rPr sz="1000" dirty="0">
                          <a:latin typeface="Times New Roman"/>
                          <a:cs typeface="Times New Roman"/>
                        </a:rPr>
                        <a:t>9</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5006</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35</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300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61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302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87</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12103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0"/>
                  </a:ext>
                </a:extLst>
              </a:tr>
              <a:tr h="152400">
                <a:tc>
                  <a:txBody>
                    <a:bodyPr/>
                    <a:lstStyle/>
                    <a:p>
                      <a:pPr marL="67945">
                        <a:lnSpc>
                          <a:spcPts val="1100"/>
                        </a:lnSpc>
                      </a:pPr>
                      <a:r>
                        <a:rPr sz="1000" dirty="0">
                          <a:latin typeface="Times New Roman"/>
                          <a:cs typeface="Times New Roman"/>
                        </a:rPr>
                        <a:t>10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5010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36</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301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62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303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88</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12061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1"/>
                  </a:ext>
                </a:extLst>
              </a:tr>
              <a:tr h="152400">
                <a:tc>
                  <a:txBody>
                    <a:bodyPr/>
                    <a:lstStyle/>
                    <a:p>
                      <a:pPr marL="67945">
                        <a:lnSpc>
                          <a:spcPts val="1100"/>
                        </a:lnSpc>
                      </a:pPr>
                      <a:r>
                        <a:rPr sz="1000" dirty="0">
                          <a:latin typeface="Times New Roman"/>
                          <a:cs typeface="Times New Roman"/>
                        </a:rPr>
                        <a:t>11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5011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37</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302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63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spc="-5" dirty="0">
                          <a:latin typeface="Times New Roman"/>
                          <a:cs typeface="Times New Roman"/>
                        </a:rPr>
                        <a:t>5101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89</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12062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2"/>
                  </a:ext>
                </a:extLst>
              </a:tr>
              <a:tr h="152400">
                <a:tc>
                  <a:txBody>
                    <a:bodyPr/>
                    <a:lstStyle/>
                    <a:p>
                      <a:pPr marL="67945">
                        <a:lnSpc>
                          <a:spcPts val="1100"/>
                        </a:lnSpc>
                      </a:pPr>
                      <a:r>
                        <a:rPr sz="1000" dirty="0">
                          <a:latin typeface="Times New Roman"/>
                          <a:cs typeface="Times New Roman"/>
                        </a:rPr>
                        <a:t>12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5012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38</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303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64</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spc="-5" dirty="0">
                          <a:latin typeface="Times New Roman"/>
                          <a:cs typeface="Times New Roman"/>
                        </a:rPr>
                        <a:t>5102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90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12063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3"/>
                  </a:ext>
                </a:extLst>
              </a:tr>
              <a:tr h="152400">
                <a:tc>
                  <a:txBody>
                    <a:bodyPr/>
                    <a:lstStyle/>
                    <a:p>
                      <a:pPr marL="67945">
                        <a:lnSpc>
                          <a:spcPts val="1100"/>
                        </a:lnSpc>
                      </a:pPr>
                      <a:r>
                        <a:rPr sz="1000" dirty="0">
                          <a:latin typeface="Times New Roman"/>
                          <a:cs typeface="Times New Roman"/>
                        </a:rPr>
                        <a:t>13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5010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39</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spc="-5" dirty="0">
                          <a:latin typeface="Times New Roman"/>
                          <a:cs typeface="Times New Roman"/>
                        </a:rPr>
                        <a:t>12000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65</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spc="-5" dirty="0">
                          <a:latin typeface="Times New Roman"/>
                          <a:cs typeface="Times New Roman"/>
                        </a:rPr>
                        <a:t>5103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91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12074</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4"/>
                  </a:ext>
                </a:extLst>
              </a:tr>
              <a:tr h="152400">
                <a:tc>
                  <a:txBody>
                    <a:bodyPr/>
                    <a:lstStyle/>
                    <a:p>
                      <a:pPr marL="67945">
                        <a:lnSpc>
                          <a:spcPts val="1100"/>
                        </a:lnSpc>
                      </a:pPr>
                      <a:r>
                        <a:rPr sz="1000" dirty="0">
                          <a:latin typeface="Times New Roman"/>
                          <a:cs typeface="Times New Roman"/>
                        </a:rPr>
                        <a:t>14</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5011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40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spc="-5" dirty="0">
                          <a:latin typeface="Times New Roman"/>
                          <a:cs typeface="Times New Roman"/>
                        </a:rPr>
                        <a:t>12001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66</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spc="-5" dirty="0">
                          <a:latin typeface="Times New Roman"/>
                          <a:cs typeface="Times New Roman"/>
                        </a:rPr>
                        <a:t>5014</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92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12075</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5"/>
                  </a:ext>
                </a:extLst>
              </a:tr>
              <a:tr h="152400">
                <a:tc>
                  <a:txBody>
                    <a:bodyPr/>
                    <a:lstStyle/>
                    <a:p>
                      <a:pPr marL="67945">
                        <a:lnSpc>
                          <a:spcPts val="1100"/>
                        </a:lnSpc>
                      </a:pPr>
                      <a:r>
                        <a:rPr sz="1000" dirty="0">
                          <a:latin typeface="Times New Roman"/>
                          <a:cs typeface="Times New Roman"/>
                        </a:rPr>
                        <a:t>15</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5012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41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spc="-5" dirty="0">
                          <a:latin typeface="Times New Roman"/>
                          <a:cs typeface="Times New Roman"/>
                        </a:rPr>
                        <a:t>12002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67</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spc="-5" dirty="0">
                          <a:latin typeface="Times New Roman"/>
                          <a:cs typeface="Times New Roman"/>
                        </a:rPr>
                        <a:t>5015</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93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12076</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6"/>
                  </a:ext>
                </a:extLst>
              </a:tr>
              <a:tr h="151764">
                <a:tc>
                  <a:txBody>
                    <a:bodyPr/>
                    <a:lstStyle/>
                    <a:p>
                      <a:pPr marL="67945">
                        <a:lnSpc>
                          <a:spcPts val="1095"/>
                        </a:lnSpc>
                      </a:pPr>
                      <a:r>
                        <a:rPr sz="1000" dirty="0">
                          <a:latin typeface="Times New Roman"/>
                          <a:cs typeface="Times New Roman"/>
                        </a:rPr>
                        <a:t>16</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095"/>
                        </a:lnSpc>
                      </a:pPr>
                      <a:r>
                        <a:rPr sz="1000" spc="-5" dirty="0">
                          <a:latin typeface="Times New Roman"/>
                          <a:cs typeface="Times New Roman"/>
                        </a:rPr>
                        <a:t>5010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095"/>
                        </a:lnSpc>
                      </a:pPr>
                      <a:r>
                        <a:rPr sz="1000" dirty="0">
                          <a:latin typeface="Times New Roman"/>
                          <a:cs typeface="Times New Roman"/>
                        </a:rPr>
                        <a:t>42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095"/>
                        </a:lnSpc>
                      </a:pPr>
                      <a:r>
                        <a:rPr sz="1000" spc="-5" dirty="0">
                          <a:latin typeface="Times New Roman"/>
                          <a:cs typeface="Times New Roman"/>
                        </a:rPr>
                        <a:t>12003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095"/>
                        </a:lnSpc>
                      </a:pPr>
                      <a:r>
                        <a:rPr sz="1000" dirty="0">
                          <a:latin typeface="Times New Roman"/>
                          <a:cs typeface="Times New Roman"/>
                        </a:rPr>
                        <a:t>68</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095"/>
                        </a:lnSpc>
                      </a:pPr>
                      <a:r>
                        <a:rPr sz="1000" spc="-5" dirty="0">
                          <a:latin typeface="Times New Roman"/>
                          <a:cs typeface="Times New Roman"/>
                        </a:rPr>
                        <a:t>5015</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095"/>
                        </a:lnSpc>
                      </a:pPr>
                      <a:r>
                        <a:rPr sz="1000" dirty="0">
                          <a:latin typeface="Times New Roman"/>
                          <a:cs typeface="Times New Roman"/>
                        </a:rPr>
                        <a:t>94</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095"/>
                        </a:lnSpc>
                      </a:pPr>
                      <a:r>
                        <a:rPr sz="1000" spc="-5" dirty="0">
                          <a:latin typeface="Times New Roman"/>
                          <a:cs typeface="Times New Roman"/>
                        </a:rPr>
                        <a:t>12077</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7"/>
                  </a:ext>
                </a:extLst>
              </a:tr>
              <a:tr h="152400">
                <a:tc>
                  <a:txBody>
                    <a:bodyPr/>
                    <a:lstStyle/>
                    <a:p>
                      <a:pPr marL="67945">
                        <a:lnSpc>
                          <a:spcPts val="1100"/>
                        </a:lnSpc>
                      </a:pPr>
                      <a:r>
                        <a:rPr sz="1000" dirty="0">
                          <a:latin typeface="Times New Roman"/>
                          <a:cs typeface="Times New Roman"/>
                        </a:rPr>
                        <a:t>17</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5011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43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spc="-5" dirty="0">
                          <a:latin typeface="Times New Roman"/>
                          <a:cs typeface="Times New Roman"/>
                        </a:rPr>
                        <a:t>12004</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69</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spc="-5" dirty="0">
                          <a:latin typeface="Times New Roman"/>
                          <a:cs typeface="Times New Roman"/>
                        </a:rPr>
                        <a:t>5020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95</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12074</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8"/>
                  </a:ext>
                </a:extLst>
              </a:tr>
              <a:tr h="152400">
                <a:tc>
                  <a:txBody>
                    <a:bodyPr/>
                    <a:lstStyle/>
                    <a:p>
                      <a:pPr marL="67945">
                        <a:lnSpc>
                          <a:spcPts val="1100"/>
                        </a:lnSpc>
                      </a:pPr>
                      <a:r>
                        <a:rPr sz="1000" dirty="0">
                          <a:latin typeface="Times New Roman"/>
                          <a:cs typeface="Times New Roman"/>
                        </a:rPr>
                        <a:t>18</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5012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44</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spc="-5" dirty="0">
                          <a:latin typeface="Times New Roman"/>
                          <a:cs typeface="Times New Roman"/>
                        </a:rPr>
                        <a:t>12053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70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spc="-5" dirty="0">
                          <a:latin typeface="Times New Roman"/>
                          <a:cs typeface="Times New Roman"/>
                        </a:rPr>
                        <a:t>5021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96</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12075</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9"/>
                  </a:ext>
                </a:extLst>
              </a:tr>
              <a:tr h="152400">
                <a:tc>
                  <a:txBody>
                    <a:bodyPr/>
                    <a:lstStyle/>
                    <a:p>
                      <a:pPr marL="67945">
                        <a:lnSpc>
                          <a:spcPts val="1100"/>
                        </a:lnSpc>
                      </a:pPr>
                      <a:r>
                        <a:rPr sz="1000" dirty="0">
                          <a:latin typeface="Times New Roman"/>
                          <a:cs typeface="Times New Roman"/>
                        </a:rPr>
                        <a:t>19</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5013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45</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spc="-5" dirty="0">
                          <a:latin typeface="Times New Roman"/>
                          <a:cs typeface="Times New Roman"/>
                        </a:rPr>
                        <a:t>12054</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71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spc="-5" dirty="0">
                          <a:latin typeface="Times New Roman"/>
                          <a:cs typeface="Times New Roman"/>
                        </a:rPr>
                        <a:t>5022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97</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12076</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20"/>
                  </a:ext>
                </a:extLst>
              </a:tr>
              <a:tr h="152400">
                <a:tc>
                  <a:txBody>
                    <a:bodyPr/>
                    <a:lstStyle/>
                    <a:p>
                      <a:pPr marL="67945">
                        <a:lnSpc>
                          <a:spcPts val="1100"/>
                        </a:lnSpc>
                      </a:pPr>
                      <a:r>
                        <a:rPr sz="1000" dirty="0">
                          <a:latin typeface="Times New Roman"/>
                          <a:cs typeface="Times New Roman"/>
                        </a:rPr>
                        <a:t>20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5100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46</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spc="-5" dirty="0">
                          <a:latin typeface="Times New Roman"/>
                          <a:cs typeface="Times New Roman"/>
                        </a:rPr>
                        <a:t>12055</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72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spc="-5" dirty="0">
                          <a:latin typeface="Times New Roman"/>
                          <a:cs typeface="Times New Roman"/>
                        </a:rPr>
                        <a:t>5100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99</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12077</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21"/>
                  </a:ext>
                </a:extLst>
              </a:tr>
              <a:tr h="152400">
                <a:tc>
                  <a:txBody>
                    <a:bodyPr/>
                    <a:lstStyle/>
                    <a:p>
                      <a:pPr marL="67945">
                        <a:lnSpc>
                          <a:spcPts val="1100"/>
                        </a:lnSpc>
                      </a:pPr>
                      <a:r>
                        <a:rPr sz="1000" dirty="0">
                          <a:latin typeface="Times New Roman"/>
                          <a:cs typeface="Times New Roman"/>
                        </a:rPr>
                        <a:t>21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300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47</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spc="-5" dirty="0">
                          <a:latin typeface="Times New Roman"/>
                          <a:cs typeface="Times New Roman"/>
                        </a:rPr>
                        <a:t>12056</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73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spc="-5" dirty="0">
                          <a:latin typeface="Times New Roman"/>
                          <a:cs typeface="Times New Roman"/>
                        </a:rPr>
                        <a:t>5101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99</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12080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22"/>
                  </a:ext>
                </a:extLst>
              </a:tr>
              <a:tr h="152400">
                <a:tc>
                  <a:txBody>
                    <a:bodyPr/>
                    <a:lstStyle/>
                    <a:p>
                      <a:pPr marL="67945">
                        <a:lnSpc>
                          <a:spcPts val="1100"/>
                        </a:lnSpc>
                      </a:pPr>
                      <a:r>
                        <a:rPr sz="1000" dirty="0">
                          <a:latin typeface="Times New Roman"/>
                          <a:cs typeface="Times New Roman"/>
                        </a:rPr>
                        <a:t>22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301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48</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spc="-5" dirty="0">
                          <a:latin typeface="Times New Roman"/>
                          <a:cs typeface="Times New Roman"/>
                        </a:rPr>
                        <a:t>12057</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74</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spc="-5" dirty="0">
                          <a:latin typeface="Times New Roman"/>
                          <a:cs typeface="Times New Roman"/>
                        </a:rPr>
                        <a:t>5102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100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12081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23"/>
                  </a:ext>
                </a:extLst>
              </a:tr>
              <a:tr h="152400">
                <a:tc>
                  <a:txBody>
                    <a:bodyPr/>
                    <a:lstStyle/>
                    <a:p>
                      <a:pPr marL="67945">
                        <a:lnSpc>
                          <a:spcPts val="1100"/>
                        </a:lnSpc>
                      </a:pPr>
                      <a:r>
                        <a:rPr sz="1000" dirty="0">
                          <a:latin typeface="Times New Roman"/>
                          <a:cs typeface="Times New Roman"/>
                        </a:rPr>
                        <a:t>23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302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49</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spc="-5" dirty="0">
                          <a:latin typeface="Times New Roman"/>
                          <a:cs typeface="Times New Roman"/>
                        </a:rPr>
                        <a:t>12100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75</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spc="-5" dirty="0">
                          <a:latin typeface="Times New Roman"/>
                          <a:cs typeface="Times New Roman"/>
                        </a:rPr>
                        <a:t>5103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101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12082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24"/>
                  </a:ext>
                </a:extLst>
              </a:tr>
              <a:tr h="152400">
                <a:tc>
                  <a:txBody>
                    <a:bodyPr/>
                    <a:lstStyle/>
                    <a:p>
                      <a:pPr marL="67945">
                        <a:lnSpc>
                          <a:spcPts val="1100"/>
                        </a:lnSpc>
                      </a:pPr>
                      <a:r>
                        <a:rPr sz="1000" dirty="0">
                          <a:latin typeface="Times New Roman"/>
                          <a:cs typeface="Times New Roman"/>
                        </a:rPr>
                        <a:t>24</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303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50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spc="-5" dirty="0">
                          <a:latin typeface="Times New Roman"/>
                          <a:cs typeface="Times New Roman"/>
                        </a:rPr>
                        <a:t>12101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76</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spc="-5" dirty="0">
                          <a:latin typeface="Times New Roman"/>
                          <a:cs typeface="Times New Roman"/>
                        </a:rPr>
                        <a:t>5022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102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12100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25"/>
                  </a:ext>
                </a:extLst>
              </a:tr>
              <a:tr h="152400">
                <a:tc>
                  <a:txBody>
                    <a:bodyPr/>
                    <a:lstStyle/>
                    <a:p>
                      <a:pPr marL="67945">
                        <a:lnSpc>
                          <a:spcPts val="1100"/>
                        </a:lnSpc>
                      </a:pPr>
                      <a:r>
                        <a:rPr sz="1000" dirty="0">
                          <a:latin typeface="Times New Roman"/>
                          <a:cs typeface="Times New Roman"/>
                        </a:rPr>
                        <a:t>25</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8000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51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spc="-5" dirty="0">
                          <a:latin typeface="Times New Roman"/>
                          <a:cs typeface="Times New Roman"/>
                        </a:rPr>
                        <a:t>12102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77</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spc="-5" dirty="0">
                          <a:latin typeface="Times New Roman"/>
                          <a:cs typeface="Times New Roman"/>
                        </a:rPr>
                        <a:t>5020</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103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12101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26"/>
                  </a:ext>
                </a:extLst>
              </a:tr>
              <a:tr h="152400">
                <a:tc>
                  <a:txBody>
                    <a:bodyPr/>
                    <a:lstStyle/>
                    <a:p>
                      <a:pPr marL="67945">
                        <a:lnSpc>
                          <a:spcPts val="1100"/>
                        </a:lnSpc>
                      </a:pPr>
                      <a:r>
                        <a:rPr sz="1000" dirty="0">
                          <a:latin typeface="Times New Roman"/>
                          <a:cs typeface="Times New Roman"/>
                        </a:rPr>
                        <a:t>26</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8001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dirty="0">
                          <a:latin typeface="Times New Roman"/>
                          <a:cs typeface="Times New Roman"/>
                        </a:rPr>
                        <a:t>52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spc="-5" dirty="0">
                          <a:latin typeface="Times New Roman"/>
                          <a:cs typeface="Times New Roman"/>
                        </a:rPr>
                        <a:t>12103</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100"/>
                        </a:lnSpc>
                      </a:pPr>
                      <a:r>
                        <a:rPr sz="1000" dirty="0">
                          <a:latin typeface="Times New Roman"/>
                          <a:cs typeface="Times New Roman"/>
                        </a:rPr>
                        <a:t>78</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spc="-5" dirty="0">
                          <a:latin typeface="Times New Roman"/>
                          <a:cs typeface="Times New Roman"/>
                        </a:rPr>
                        <a:t>5021</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310">
                        <a:lnSpc>
                          <a:spcPts val="1100"/>
                        </a:lnSpc>
                      </a:pPr>
                      <a:r>
                        <a:rPr sz="1000" dirty="0">
                          <a:latin typeface="Times New Roman"/>
                          <a:cs typeface="Times New Roman"/>
                        </a:rPr>
                        <a:t>104</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1100"/>
                        </a:lnSpc>
                      </a:pPr>
                      <a:r>
                        <a:rPr sz="1000" spc="-5" dirty="0">
                          <a:latin typeface="Times New Roman"/>
                          <a:cs typeface="Times New Roman"/>
                        </a:rPr>
                        <a:t>12102</a:t>
                      </a:r>
                      <a:endParaRPr sz="1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2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15183" y="2727960"/>
            <a:ext cx="2538984" cy="271271"/>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28319" y="692022"/>
            <a:ext cx="6656705" cy="2931795"/>
          </a:xfrm>
          <a:prstGeom prst="rect">
            <a:avLst/>
          </a:prstGeom>
        </p:spPr>
        <p:txBody>
          <a:bodyPr vert="horz" wrap="square" lIns="0" tIns="24765" rIns="0" bIns="0" rtlCol="0">
            <a:spAutoFit/>
          </a:bodyPr>
          <a:lstStyle/>
          <a:p>
            <a:pPr marL="12700" marR="5080">
              <a:lnSpc>
                <a:spcPts val="1380"/>
              </a:lnSpc>
              <a:spcBef>
                <a:spcPts val="195"/>
              </a:spcBef>
            </a:pPr>
            <a:r>
              <a:rPr sz="1200" spc="-5" dirty="0">
                <a:latin typeface="Times New Roman"/>
                <a:cs typeface="Times New Roman"/>
              </a:rPr>
              <a:t>Table </a:t>
            </a:r>
            <a:r>
              <a:rPr sz="1200" dirty="0">
                <a:latin typeface="Times New Roman"/>
                <a:cs typeface="Times New Roman"/>
              </a:rPr>
              <a:t>1 </a:t>
            </a:r>
            <a:r>
              <a:rPr sz="1200" spc="-5" dirty="0">
                <a:latin typeface="Times New Roman"/>
                <a:cs typeface="Times New Roman"/>
              </a:rPr>
              <a:t>gives </a:t>
            </a:r>
            <a:r>
              <a:rPr sz="1200" dirty="0">
                <a:latin typeface="Times New Roman"/>
                <a:cs typeface="Times New Roman"/>
              </a:rPr>
              <a:t>a </a:t>
            </a:r>
            <a:r>
              <a:rPr sz="1200" spc="-5" dirty="0">
                <a:latin typeface="Times New Roman"/>
                <a:cs typeface="Times New Roman"/>
              </a:rPr>
              <a:t>picture </a:t>
            </a:r>
            <a:r>
              <a:rPr sz="1200" dirty="0">
                <a:latin typeface="Times New Roman"/>
                <a:cs typeface="Times New Roman"/>
              </a:rPr>
              <a:t>of the </a:t>
            </a:r>
            <a:r>
              <a:rPr sz="1200" spc="-5" dirty="0">
                <a:latin typeface="Times New Roman"/>
                <a:cs typeface="Times New Roman"/>
              </a:rPr>
              <a:t>system execution </a:t>
            </a:r>
            <a:r>
              <a:rPr sz="1200" dirty="0">
                <a:latin typeface="Times New Roman"/>
                <a:cs typeface="Times New Roman"/>
              </a:rPr>
              <a:t>of 104 </a:t>
            </a:r>
            <a:r>
              <a:rPr sz="1200" spc="-5" dirty="0">
                <a:latin typeface="Times New Roman"/>
                <a:cs typeface="Times New Roman"/>
              </a:rPr>
              <a:t>instructions cycles </a:t>
            </a:r>
            <a:r>
              <a:rPr sz="1200" dirty="0">
                <a:latin typeface="Times New Roman"/>
                <a:cs typeface="Times New Roman"/>
              </a:rPr>
              <a:t>in the </a:t>
            </a:r>
            <a:r>
              <a:rPr sz="1200" spc="-5" dirty="0">
                <a:latin typeface="Times New Roman"/>
                <a:cs typeface="Times New Roman"/>
              </a:rPr>
              <a:t>running system. The address  </a:t>
            </a:r>
            <a:r>
              <a:rPr sz="1200" dirty="0">
                <a:latin typeface="Times New Roman"/>
                <a:cs typeface="Times New Roman"/>
              </a:rPr>
              <a:t>of the </a:t>
            </a:r>
            <a:r>
              <a:rPr sz="1200" spc="-5" dirty="0">
                <a:latin typeface="Times New Roman"/>
                <a:cs typeface="Times New Roman"/>
              </a:rPr>
              <a:t>instructions for each cycle </a:t>
            </a:r>
            <a:r>
              <a:rPr sz="1200" dirty="0">
                <a:latin typeface="Times New Roman"/>
                <a:cs typeface="Times New Roman"/>
              </a:rPr>
              <a:t>is </a:t>
            </a:r>
            <a:r>
              <a:rPr sz="1200" spc="-5" dirty="0">
                <a:latin typeface="Times New Roman"/>
                <a:cs typeface="Times New Roman"/>
              </a:rPr>
              <a:t>shown (note that </a:t>
            </a:r>
            <a:r>
              <a:rPr sz="1200" dirty="0">
                <a:latin typeface="Times New Roman"/>
                <a:cs typeface="Times New Roman"/>
              </a:rPr>
              <a:t>to </a:t>
            </a:r>
            <a:r>
              <a:rPr sz="1200" spc="-5" dirty="0">
                <a:latin typeface="Times New Roman"/>
                <a:cs typeface="Times New Roman"/>
              </a:rPr>
              <a:t>simplify </a:t>
            </a:r>
            <a:r>
              <a:rPr sz="1200" dirty="0">
                <a:latin typeface="Times New Roman"/>
                <a:cs typeface="Times New Roman"/>
              </a:rPr>
              <a:t>the example </a:t>
            </a:r>
            <a:r>
              <a:rPr sz="1200" spc="-5" dirty="0">
                <a:latin typeface="Times New Roman"/>
                <a:cs typeface="Times New Roman"/>
              </a:rPr>
              <a:t>each instruction occupies </a:t>
            </a:r>
            <a:r>
              <a:rPr sz="1200" dirty="0">
                <a:latin typeface="Times New Roman"/>
                <a:cs typeface="Times New Roman"/>
              </a:rPr>
              <a:t>one  </a:t>
            </a:r>
            <a:r>
              <a:rPr sz="1200" spc="-5" dirty="0">
                <a:latin typeface="Times New Roman"/>
                <a:cs typeface="Times New Roman"/>
              </a:rPr>
              <a:t>single address). Assume that each instruction cycle takes </a:t>
            </a:r>
            <a:r>
              <a:rPr sz="1200" dirty="0">
                <a:latin typeface="Times New Roman"/>
                <a:cs typeface="Times New Roman"/>
              </a:rPr>
              <a:t>1 time unit. </a:t>
            </a:r>
            <a:r>
              <a:rPr sz="1200" spc="-5" dirty="0">
                <a:latin typeface="Times New Roman"/>
                <a:cs typeface="Times New Roman"/>
              </a:rPr>
              <a:t>Note that timeouts and I/O requests  occur at </a:t>
            </a:r>
            <a:r>
              <a:rPr sz="1200" dirty="0">
                <a:latin typeface="Times New Roman"/>
                <a:cs typeface="Times New Roman"/>
              </a:rPr>
              <a:t>the </a:t>
            </a:r>
            <a:r>
              <a:rPr sz="1200" spc="-5" dirty="0">
                <a:latin typeface="Times New Roman"/>
                <a:cs typeface="Times New Roman"/>
              </a:rPr>
              <a:t>following</a:t>
            </a:r>
            <a:r>
              <a:rPr sz="1200" spc="5" dirty="0">
                <a:latin typeface="Times New Roman"/>
                <a:cs typeface="Times New Roman"/>
              </a:rPr>
              <a:t> </a:t>
            </a:r>
            <a:r>
              <a:rPr sz="1200" spc="-5" dirty="0">
                <a:latin typeface="Times New Roman"/>
                <a:cs typeface="Times New Roman"/>
              </a:rPr>
              <a:t>times:</a:t>
            </a:r>
            <a:endParaRPr sz="1200">
              <a:latin typeface="Times New Roman"/>
              <a:cs typeface="Times New Roman"/>
            </a:endParaRPr>
          </a:p>
          <a:p>
            <a:pPr marL="698500" indent="-229235">
              <a:lnSpc>
                <a:spcPts val="1315"/>
              </a:lnSpc>
              <a:buAutoNum type="alphaLcParenR"/>
              <a:tabLst>
                <a:tab pos="698500" algn="l"/>
              </a:tabLst>
            </a:pPr>
            <a:r>
              <a:rPr sz="1200" spc="-5" dirty="0">
                <a:latin typeface="Times New Roman"/>
                <a:cs typeface="Times New Roman"/>
              </a:rPr>
              <a:t>After cycle </a:t>
            </a:r>
            <a:r>
              <a:rPr sz="1200" dirty="0">
                <a:latin typeface="Times New Roman"/>
                <a:cs typeface="Times New Roman"/>
              </a:rPr>
              <a:t>20: </a:t>
            </a:r>
            <a:r>
              <a:rPr sz="1200" spc="-5" dirty="0">
                <a:latin typeface="Times New Roman"/>
                <a:cs typeface="Times New Roman"/>
              </a:rPr>
              <a:t>Process timeout (the process has exceeded allotted </a:t>
            </a:r>
            <a:r>
              <a:rPr sz="1200" dirty="0">
                <a:latin typeface="Times New Roman"/>
                <a:cs typeface="Times New Roman"/>
              </a:rPr>
              <a:t>time </a:t>
            </a:r>
            <a:r>
              <a:rPr sz="1200" spc="-5" dirty="0">
                <a:latin typeface="Times New Roman"/>
                <a:cs typeface="Times New Roman"/>
              </a:rPr>
              <a:t>with </a:t>
            </a:r>
            <a:r>
              <a:rPr sz="1200" dirty="0">
                <a:latin typeface="Times New Roman"/>
                <a:cs typeface="Times New Roman"/>
              </a:rPr>
              <a:t>the</a:t>
            </a:r>
            <a:r>
              <a:rPr sz="1200" spc="90" dirty="0">
                <a:latin typeface="Times New Roman"/>
                <a:cs typeface="Times New Roman"/>
              </a:rPr>
              <a:t> </a:t>
            </a:r>
            <a:r>
              <a:rPr sz="1200" spc="-5" dirty="0">
                <a:latin typeface="Times New Roman"/>
                <a:cs typeface="Times New Roman"/>
              </a:rPr>
              <a:t>CPU).</a:t>
            </a:r>
            <a:endParaRPr sz="1200">
              <a:latin typeface="Times New Roman"/>
              <a:cs typeface="Times New Roman"/>
            </a:endParaRPr>
          </a:p>
          <a:p>
            <a:pPr marL="698500" indent="-229235">
              <a:lnSpc>
                <a:spcPts val="1380"/>
              </a:lnSpc>
              <a:buAutoNum type="alphaLcParenR"/>
              <a:tabLst>
                <a:tab pos="698500" algn="l"/>
              </a:tabLst>
            </a:pPr>
            <a:r>
              <a:rPr sz="1200" spc="-5" dirty="0">
                <a:latin typeface="Times New Roman"/>
                <a:cs typeface="Times New Roman"/>
              </a:rPr>
              <a:t>After cycle </a:t>
            </a:r>
            <a:r>
              <a:rPr sz="1200" dirty="0">
                <a:latin typeface="Times New Roman"/>
                <a:cs typeface="Times New Roman"/>
              </a:rPr>
              <a:t>31: </a:t>
            </a:r>
            <a:r>
              <a:rPr sz="1200" spc="-5" dirty="0">
                <a:latin typeface="Times New Roman"/>
                <a:cs typeface="Times New Roman"/>
              </a:rPr>
              <a:t>Process requested I/O </a:t>
            </a:r>
            <a:r>
              <a:rPr sz="1200" dirty="0">
                <a:latin typeface="Times New Roman"/>
                <a:cs typeface="Times New Roman"/>
              </a:rPr>
              <a:t>on </a:t>
            </a:r>
            <a:r>
              <a:rPr sz="1200" spc="-5" dirty="0">
                <a:latin typeface="Times New Roman"/>
                <a:cs typeface="Times New Roman"/>
              </a:rPr>
              <a:t>hard </a:t>
            </a:r>
            <a:r>
              <a:rPr sz="1200" dirty="0">
                <a:latin typeface="Times New Roman"/>
                <a:cs typeface="Times New Roman"/>
              </a:rPr>
              <a:t>disk</a:t>
            </a:r>
            <a:r>
              <a:rPr sz="1200" spc="35" dirty="0">
                <a:latin typeface="Times New Roman"/>
                <a:cs typeface="Times New Roman"/>
              </a:rPr>
              <a:t> </a:t>
            </a:r>
            <a:r>
              <a:rPr sz="1200" dirty="0">
                <a:latin typeface="Times New Roman"/>
                <a:cs typeface="Times New Roman"/>
              </a:rPr>
              <a:t>1</a:t>
            </a:r>
            <a:endParaRPr sz="1200">
              <a:latin typeface="Times New Roman"/>
              <a:cs typeface="Times New Roman"/>
            </a:endParaRPr>
          </a:p>
          <a:p>
            <a:pPr marL="698500" indent="-229235">
              <a:lnSpc>
                <a:spcPts val="1380"/>
              </a:lnSpc>
              <a:buAutoNum type="alphaLcParenR"/>
              <a:tabLst>
                <a:tab pos="698500" algn="l"/>
              </a:tabLst>
            </a:pPr>
            <a:r>
              <a:rPr sz="1200" spc="-5" dirty="0">
                <a:latin typeface="Times New Roman"/>
                <a:cs typeface="Times New Roman"/>
              </a:rPr>
              <a:t>After cycle </a:t>
            </a:r>
            <a:r>
              <a:rPr sz="1200" dirty="0">
                <a:latin typeface="Times New Roman"/>
                <a:cs typeface="Times New Roman"/>
              </a:rPr>
              <a:t>58: </a:t>
            </a:r>
            <a:r>
              <a:rPr sz="1200" spc="-5" dirty="0">
                <a:latin typeface="Times New Roman"/>
                <a:cs typeface="Times New Roman"/>
              </a:rPr>
              <a:t>Process</a:t>
            </a:r>
            <a:r>
              <a:rPr sz="1200" spc="-20" dirty="0">
                <a:latin typeface="Times New Roman"/>
                <a:cs typeface="Times New Roman"/>
              </a:rPr>
              <a:t> </a:t>
            </a:r>
            <a:r>
              <a:rPr sz="1200" spc="-5" dirty="0">
                <a:latin typeface="Times New Roman"/>
                <a:cs typeface="Times New Roman"/>
              </a:rPr>
              <a:t>timeout</a:t>
            </a:r>
            <a:endParaRPr sz="1200">
              <a:latin typeface="Times New Roman"/>
              <a:cs typeface="Times New Roman"/>
            </a:endParaRPr>
          </a:p>
          <a:p>
            <a:pPr marL="698500" indent="-229235">
              <a:lnSpc>
                <a:spcPts val="1410"/>
              </a:lnSpc>
              <a:buAutoNum type="alphaLcParenR"/>
              <a:tabLst>
                <a:tab pos="698500" algn="l"/>
              </a:tabLst>
            </a:pPr>
            <a:r>
              <a:rPr sz="1200" spc="-5" dirty="0">
                <a:latin typeface="Times New Roman"/>
                <a:cs typeface="Times New Roman"/>
              </a:rPr>
              <a:t>After cycle </a:t>
            </a:r>
            <a:r>
              <a:rPr sz="1200" dirty="0">
                <a:latin typeface="Times New Roman"/>
                <a:cs typeface="Times New Roman"/>
              </a:rPr>
              <a:t>82: </a:t>
            </a:r>
            <a:r>
              <a:rPr sz="1200" spc="-5" dirty="0">
                <a:latin typeface="Times New Roman"/>
                <a:cs typeface="Times New Roman"/>
              </a:rPr>
              <a:t>Process</a:t>
            </a:r>
            <a:r>
              <a:rPr sz="1200" spc="-20" dirty="0">
                <a:latin typeface="Times New Roman"/>
                <a:cs typeface="Times New Roman"/>
              </a:rPr>
              <a:t> </a:t>
            </a:r>
            <a:r>
              <a:rPr sz="1200" spc="-5" dirty="0">
                <a:latin typeface="Times New Roman"/>
                <a:cs typeface="Times New Roman"/>
              </a:rPr>
              <a:t>timeout</a:t>
            </a:r>
            <a:endParaRPr sz="1200">
              <a:latin typeface="Times New Roman"/>
              <a:cs typeface="Times New Roman"/>
            </a:endParaRPr>
          </a:p>
          <a:p>
            <a:pPr>
              <a:lnSpc>
                <a:spcPct val="100000"/>
              </a:lnSpc>
              <a:spcBef>
                <a:spcPts val="35"/>
              </a:spcBef>
            </a:pPr>
            <a:endParaRPr sz="1200">
              <a:latin typeface="Times New Roman"/>
              <a:cs typeface="Times New Roman"/>
            </a:endParaRPr>
          </a:p>
          <a:p>
            <a:pPr marL="12700" marR="225425">
              <a:lnSpc>
                <a:spcPts val="1380"/>
              </a:lnSpc>
            </a:pPr>
            <a:r>
              <a:rPr sz="1200" spc="-5" dirty="0">
                <a:latin typeface="Times New Roman"/>
                <a:cs typeface="Times New Roman"/>
              </a:rPr>
              <a:t>Complete Figure </a:t>
            </a:r>
            <a:r>
              <a:rPr sz="1200" dirty="0">
                <a:latin typeface="Times New Roman"/>
                <a:cs typeface="Times New Roman"/>
              </a:rPr>
              <a:t>5 to show </a:t>
            </a:r>
            <a:r>
              <a:rPr sz="1200" spc="-5" dirty="0">
                <a:latin typeface="Times New Roman"/>
                <a:cs typeface="Times New Roman"/>
              </a:rPr>
              <a:t>for each process </a:t>
            </a:r>
            <a:r>
              <a:rPr sz="1200" dirty="0">
                <a:latin typeface="Times New Roman"/>
                <a:cs typeface="Times New Roman"/>
              </a:rPr>
              <a:t>how its </a:t>
            </a:r>
            <a:r>
              <a:rPr sz="1200" spc="-5" dirty="0">
                <a:latin typeface="Times New Roman"/>
                <a:cs typeface="Times New Roman"/>
              </a:rPr>
              <a:t>state changes during </a:t>
            </a:r>
            <a:r>
              <a:rPr sz="1200" dirty="0">
                <a:latin typeface="Times New Roman"/>
                <a:cs typeface="Times New Roman"/>
              </a:rPr>
              <a:t>the </a:t>
            </a:r>
            <a:r>
              <a:rPr sz="1200" spc="-5" dirty="0">
                <a:latin typeface="Times New Roman"/>
                <a:cs typeface="Times New Roman"/>
              </a:rPr>
              <a:t>system execution. For each  process fill </a:t>
            </a:r>
            <a:r>
              <a:rPr sz="1200" dirty="0">
                <a:latin typeface="Times New Roman"/>
                <a:cs typeface="Times New Roman"/>
              </a:rPr>
              <a:t>in the </a:t>
            </a:r>
            <a:r>
              <a:rPr sz="1200" spc="-5" dirty="0">
                <a:latin typeface="Times New Roman"/>
                <a:cs typeface="Times New Roman"/>
              </a:rPr>
              <a:t>bar </a:t>
            </a:r>
            <a:r>
              <a:rPr sz="1200" dirty="0">
                <a:latin typeface="Times New Roman"/>
                <a:cs typeface="Times New Roman"/>
              </a:rPr>
              <a:t>to show its </a:t>
            </a:r>
            <a:r>
              <a:rPr sz="1200" spc="-5" dirty="0">
                <a:latin typeface="Times New Roman"/>
                <a:cs typeface="Times New Roman"/>
              </a:rPr>
              <a:t>state at different times </a:t>
            </a:r>
            <a:r>
              <a:rPr sz="1200" dirty="0">
                <a:latin typeface="Times New Roman"/>
                <a:cs typeface="Times New Roman"/>
              </a:rPr>
              <a:t>using the </a:t>
            </a:r>
            <a:r>
              <a:rPr sz="1200" spc="-5" dirty="0">
                <a:latin typeface="Times New Roman"/>
                <a:cs typeface="Times New Roman"/>
              </a:rPr>
              <a:t>following</a:t>
            </a:r>
            <a:r>
              <a:rPr sz="1200" spc="20" dirty="0">
                <a:latin typeface="Times New Roman"/>
                <a:cs typeface="Times New Roman"/>
              </a:rPr>
              <a:t> </a:t>
            </a:r>
            <a:r>
              <a:rPr sz="1200" spc="-5" dirty="0">
                <a:latin typeface="Times New Roman"/>
                <a:cs typeface="Times New Roman"/>
              </a:rPr>
              <a:t>legend:</a:t>
            </a:r>
            <a:endParaRPr sz="1200">
              <a:latin typeface="Times New Roman"/>
              <a:cs typeface="Times New Roman"/>
            </a:endParaRPr>
          </a:p>
          <a:p>
            <a:pPr>
              <a:lnSpc>
                <a:spcPct val="100000"/>
              </a:lnSpc>
            </a:pPr>
            <a:endParaRPr sz="1300">
              <a:latin typeface="Times New Roman"/>
              <a:cs typeface="Times New Roman"/>
            </a:endParaRPr>
          </a:p>
          <a:p>
            <a:pPr>
              <a:lnSpc>
                <a:spcPct val="100000"/>
              </a:lnSpc>
              <a:spcBef>
                <a:spcPts val="55"/>
              </a:spcBef>
            </a:pPr>
            <a:endParaRPr sz="1700">
              <a:latin typeface="Times New Roman"/>
              <a:cs typeface="Times New Roman"/>
            </a:endParaRPr>
          </a:p>
          <a:p>
            <a:pPr marL="12700" marR="11430">
              <a:lnSpc>
                <a:spcPts val="1380"/>
              </a:lnSpc>
            </a:pPr>
            <a:r>
              <a:rPr sz="1200" spc="-5" dirty="0">
                <a:latin typeface="Times New Roman"/>
                <a:cs typeface="Times New Roman"/>
              </a:rPr>
              <a:t>For </a:t>
            </a:r>
            <a:r>
              <a:rPr sz="1200" dirty="0">
                <a:latin typeface="Times New Roman"/>
                <a:cs typeface="Times New Roman"/>
              </a:rPr>
              <a:t>the </a:t>
            </a:r>
            <a:r>
              <a:rPr sz="1200" spc="-5" dirty="0">
                <a:latin typeface="Times New Roman"/>
                <a:cs typeface="Times New Roman"/>
              </a:rPr>
              <a:t>operating system, indicate </a:t>
            </a:r>
            <a:r>
              <a:rPr sz="1200" dirty="0">
                <a:latin typeface="Times New Roman"/>
                <a:cs typeface="Times New Roman"/>
              </a:rPr>
              <a:t>the </a:t>
            </a:r>
            <a:r>
              <a:rPr sz="1200" spc="-5" dirty="0">
                <a:latin typeface="Times New Roman"/>
                <a:cs typeface="Times New Roman"/>
              </a:rPr>
              <a:t>times that </a:t>
            </a:r>
            <a:r>
              <a:rPr sz="1200" dirty="0">
                <a:latin typeface="Times New Roman"/>
                <a:cs typeface="Times New Roman"/>
              </a:rPr>
              <a:t>its </a:t>
            </a:r>
            <a:r>
              <a:rPr sz="1200" spc="-5" dirty="0">
                <a:latin typeface="Times New Roman"/>
                <a:cs typeface="Times New Roman"/>
              </a:rPr>
              <a:t>code </a:t>
            </a:r>
            <a:r>
              <a:rPr sz="1200" dirty="0">
                <a:latin typeface="Times New Roman"/>
                <a:cs typeface="Times New Roman"/>
              </a:rPr>
              <a:t>is </a:t>
            </a:r>
            <a:r>
              <a:rPr sz="1200" spc="-5" dirty="0">
                <a:latin typeface="Times New Roman"/>
                <a:cs typeface="Times New Roman"/>
              </a:rPr>
              <a:t>running. (To make things simple, assume that </a:t>
            </a:r>
            <a:r>
              <a:rPr sz="1200" dirty="0">
                <a:latin typeface="Times New Roman"/>
                <a:cs typeface="Times New Roman"/>
              </a:rPr>
              <a:t>the  a </a:t>
            </a:r>
            <a:r>
              <a:rPr sz="1200" spc="-5" dirty="0">
                <a:latin typeface="Times New Roman"/>
                <a:cs typeface="Times New Roman"/>
              </a:rPr>
              <a:t>process moves </a:t>
            </a:r>
            <a:r>
              <a:rPr sz="1200" dirty="0">
                <a:latin typeface="Times New Roman"/>
                <a:cs typeface="Times New Roman"/>
              </a:rPr>
              <a:t>to the </a:t>
            </a:r>
            <a:r>
              <a:rPr sz="1200" spc="-5" dirty="0">
                <a:latin typeface="Times New Roman"/>
                <a:cs typeface="Times New Roman"/>
              </a:rPr>
              <a:t>ready </a:t>
            </a:r>
            <a:r>
              <a:rPr sz="1200" dirty="0">
                <a:latin typeface="Times New Roman"/>
                <a:cs typeface="Times New Roman"/>
              </a:rPr>
              <a:t>or </a:t>
            </a:r>
            <a:r>
              <a:rPr sz="1200" spc="-5" dirty="0">
                <a:latin typeface="Times New Roman"/>
                <a:cs typeface="Times New Roman"/>
              </a:rPr>
              <a:t>wait states as </a:t>
            </a:r>
            <a:r>
              <a:rPr sz="1200" dirty="0">
                <a:latin typeface="Times New Roman"/>
                <a:cs typeface="Times New Roman"/>
              </a:rPr>
              <a:t>soon </a:t>
            </a:r>
            <a:r>
              <a:rPr sz="1200" spc="-5" dirty="0">
                <a:latin typeface="Times New Roman"/>
                <a:cs typeface="Times New Roman"/>
              </a:rPr>
              <a:t>as </a:t>
            </a:r>
            <a:r>
              <a:rPr sz="1200" dirty="0">
                <a:latin typeface="Times New Roman"/>
                <a:cs typeface="Times New Roman"/>
              </a:rPr>
              <a:t>its </a:t>
            </a:r>
            <a:r>
              <a:rPr sz="1200" spc="-5" dirty="0">
                <a:latin typeface="Times New Roman"/>
                <a:cs typeface="Times New Roman"/>
              </a:rPr>
              <a:t>execution </a:t>
            </a:r>
            <a:r>
              <a:rPr sz="1200" dirty="0">
                <a:latin typeface="Times New Roman"/>
                <a:cs typeface="Times New Roman"/>
              </a:rPr>
              <a:t>is </a:t>
            </a:r>
            <a:r>
              <a:rPr sz="1200" spc="-5" dirty="0">
                <a:latin typeface="Times New Roman"/>
                <a:cs typeface="Times New Roman"/>
              </a:rPr>
              <a:t>terminated, that </a:t>
            </a:r>
            <a:r>
              <a:rPr sz="1200" dirty="0">
                <a:latin typeface="Times New Roman"/>
                <a:cs typeface="Times New Roman"/>
              </a:rPr>
              <a:t>is, </a:t>
            </a:r>
            <a:r>
              <a:rPr sz="1200" spc="-5" dirty="0">
                <a:latin typeface="Times New Roman"/>
                <a:cs typeface="Times New Roman"/>
              </a:rPr>
              <a:t>when </a:t>
            </a:r>
            <a:r>
              <a:rPr sz="1200" dirty="0">
                <a:latin typeface="Times New Roman"/>
                <a:cs typeface="Times New Roman"/>
              </a:rPr>
              <a:t>the </a:t>
            </a:r>
            <a:r>
              <a:rPr sz="1200" spc="-5" dirty="0">
                <a:latin typeface="Times New Roman"/>
                <a:cs typeface="Times New Roman"/>
              </a:rPr>
              <a:t>OS starts  executing; and </a:t>
            </a:r>
            <a:r>
              <a:rPr sz="1200" dirty="0">
                <a:latin typeface="Times New Roman"/>
                <a:cs typeface="Times New Roman"/>
              </a:rPr>
              <a:t>to the </a:t>
            </a:r>
            <a:r>
              <a:rPr sz="1200" spc="-5" dirty="0">
                <a:latin typeface="Times New Roman"/>
                <a:cs typeface="Times New Roman"/>
              </a:rPr>
              <a:t>running state when </a:t>
            </a:r>
            <a:r>
              <a:rPr sz="1200" dirty="0">
                <a:latin typeface="Times New Roman"/>
                <a:cs typeface="Times New Roman"/>
              </a:rPr>
              <a:t>the </a:t>
            </a:r>
            <a:r>
              <a:rPr sz="1200" spc="-5" dirty="0">
                <a:latin typeface="Times New Roman"/>
                <a:cs typeface="Times New Roman"/>
              </a:rPr>
              <a:t>OS has completed </a:t>
            </a:r>
            <a:r>
              <a:rPr sz="1200" dirty="0">
                <a:latin typeface="Times New Roman"/>
                <a:cs typeface="Times New Roman"/>
              </a:rPr>
              <a:t>the </a:t>
            </a:r>
            <a:r>
              <a:rPr sz="1200" spc="-5" dirty="0">
                <a:latin typeface="Times New Roman"/>
                <a:cs typeface="Times New Roman"/>
              </a:rPr>
              <a:t>execution </a:t>
            </a:r>
            <a:r>
              <a:rPr sz="1200" dirty="0">
                <a:latin typeface="Times New Roman"/>
                <a:cs typeface="Times New Roman"/>
              </a:rPr>
              <a:t>of its</a:t>
            </a:r>
            <a:r>
              <a:rPr sz="1200" spc="70" dirty="0">
                <a:latin typeface="Times New Roman"/>
                <a:cs typeface="Times New Roman"/>
              </a:rPr>
              <a:t> </a:t>
            </a:r>
            <a:r>
              <a:rPr sz="1200" spc="-5" dirty="0">
                <a:latin typeface="Times New Roman"/>
                <a:cs typeface="Times New Roman"/>
              </a:rPr>
              <a:t>code).</a:t>
            </a:r>
            <a:endParaRPr sz="1200">
              <a:latin typeface="Times New Roman"/>
              <a:cs typeface="Times New Roman"/>
            </a:endParaRPr>
          </a:p>
        </p:txBody>
      </p:sp>
      <p:sp>
        <p:nvSpPr>
          <p:cNvPr id="4" name="object 4"/>
          <p:cNvSpPr/>
          <p:nvPr/>
        </p:nvSpPr>
        <p:spPr>
          <a:xfrm>
            <a:off x="559571" y="3797944"/>
            <a:ext cx="6295117" cy="201686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600703" y="5844654"/>
            <a:ext cx="5715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Figure</a:t>
            </a:r>
            <a:r>
              <a:rPr sz="1200" b="1" spc="-65" dirty="0">
                <a:latin typeface="Times New Roman"/>
                <a:cs typeface="Times New Roman"/>
              </a:rPr>
              <a:t> </a:t>
            </a:r>
            <a:r>
              <a:rPr sz="1200" b="1" dirty="0">
                <a:latin typeface="Times New Roman"/>
                <a:cs typeface="Times New Roman"/>
              </a:rPr>
              <a:t>5</a:t>
            </a:r>
            <a:endParaRPr sz="1200">
              <a:latin typeface="Times New Roman"/>
              <a:cs typeface="Times New Roman"/>
            </a:endParaRPr>
          </a:p>
        </p:txBody>
      </p:sp>
      <p:sp>
        <p:nvSpPr>
          <p:cNvPr id="6" name="object 6"/>
          <p:cNvSpPr/>
          <p:nvPr/>
        </p:nvSpPr>
        <p:spPr>
          <a:xfrm>
            <a:off x="560607" y="6052457"/>
            <a:ext cx="6643348" cy="2132511"/>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528319" y="8216010"/>
            <a:ext cx="6654800" cy="1259205"/>
          </a:xfrm>
          <a:prstGeom prst="rect">
            <a:avLst/>
          </a:prstGeom>
        </p:spPr>
        <p:txBody>
          <a:bodyPr vert="horz" wrap="square" lIns="0" tIns="24765" rIns="0" bIns="0" rtlCol="0">
            <a:spAutoFit/>
          </a:bodyPr>
          <a:lstStyle/>
          <a:p>
            <a:pPr marL="12700" marR="170180">
              <a:lnSpc>
                <a:spcPts val="1380"/>
              </a:lnSpc>
              <a:spcBef>
                <a:spcPts val="195"/>
              </a:spcBef>
            </a:pPr>
            <a:r>
              <a:rPr sz="1200" spc="-5" dirty="0">
                <a:latin typeface="Times New Roman"/>
                <a:cs typeface="Times New Roman"/>
              </a:rPr>
              <a:t>Determine </a:t>
            </a:r>
            <a:r>
              <a:rPr sz="1200" dirty="0">
                <a:latin typeface="Times New Roman"/>
                <a:cs typeface="Times New Roman"/>
              </a:rPr>
              <a:t>the </a:t>
            </a:r>
            <a:r>
              <a:rPr sz="1200" spc="-5" dirty="0">
                <a:latin typeface="Times New Roman"/>
                <a:cs typeface="Times New Roman"/>
              </a:rPr>
              <a:t>percentage </a:t>
            </a:r>
            <a:r>
              <a:rPr sz="1200" dirty="0">
                <a:latin typeface="Times New Roman"/>
                <a:cs typeface="Times New Roman"/>
              </a:rPr>
              <a:t>of time </a:t>
            </a:r>
            <a:r>
              <a:rPr sz="1200" spc="-5" dirty="0">
                <a:latin typeface="Times New Roman"/>
                <a:cs typeface="Times New Roman"/>
              </a:rPr>
              <a:t>that each process and </a:t>
            </a:r>
            <a:r>
              <a:rPr sz="1200" dirty="0">
                <a:latin typeface="Times New Roman"/>
                <a:cs typeface="Times New Roman"/>
              </a:rPr>
              <a:t>the </a:t>
            </a:r>
            <a:r>
              <a:rPr sz="1200" spc="-5" dirty="0">
                <a:latin typeface="Times New Roman"/>
                <a:cs typeface="Times New Roman"/>
              </a:rPr>
              <a:t>operating system are running </a:t>
            </a:r>
            <a:r>
              <a:rPr sz="1200" dirty="0">
                <a:latin typeface="Times New Roman"/>
                <a:cs typeface="Times New Roman"/>
              </a:rPr>
              <a:t>on the </a:t>
            </a:r>
            <a:r>
              <a:rPr sz="1200" spc="-5" dirty="0">
                <a:latin typeface="Times New Roman"/>
                <a:cs typeface="Times New Roman"/>
              </a:rPr>
              <a:t>CPU. Are  these numbers reasonable?</a:t>
            </a:r>
            <a:endParaRPr sz="1200">
              <a:latin typeface="Times New Roman"/>
              <a:cs typeface="Times New Roman"/>
            </a:endParaRPr>
          </a:p>
          <a:p>
            <a:pPr marL="469265">
              <a:lnSpc>
                <a:spcPts val="1090"/>
              </a:lnSpc>
            </a:pPr>
            <a:r>
              <a:rPr sz="1000" b="1" spc="-5" dirty="0">
                <a:latin typeface="Times New Roman"/>
                <a:cs typeface="Times New Roman"/>
              </a:rPr>
              <a:t>Total running </a:t>
            </a:r>
            <a:r>
              <a:rPr sz="1000" b="1" spc="-10" dirty="0">
                <a:latin typeface="Times New Roman"/>
                <a:cs typeface="Times New Roman"/>
              </a:rPr>
              <a:t>time </a:t>
            </a:r>
            <a:r>
              <a:rPr sz="1000" b="1" spc="-5" dirty="0">
                <a:latin typeface="Times New Roman"/>
                <a:cs typeface="Times New Roman"/>
              </a:rPr>
              <a:t>is </a:t>
            </a:r>
            <a:r>
              <a:rPr sz="1000" b="1" dirty="0">
                <a:latin typeface="Times New Roman"/>
                <a:cs typeface="Times New Roman"/>
              </a:rPr>
              <a:t>104 </a:t>
            </a:r>
            <a:r>
              <a:rPr sz="1000" b="1" spc="-10" dirty="0">
                <a:latin typeface="Times New Roman"/>
                <a:cs typeface="Times New Roman"/>
              </a:rPr>
              <a:t>time units </a:t>
            </a:r>
            <a:r>
              <a:rPr sz="1000" b="1" spc="-5" dirty="0">
                <a:latin typeface="Times New Roman"/>
                <a:cs typeface="Times New Roman"/>
              </a:rPr>
              <a:t>(see Table</a:t>
            </a:r>
            <a:r>
              <a:rPr sz="1000" b="1" spc="80" dirty="0">
                <a:latin typeface="Times New Roman"/>
                <a:cs typeface="Times New Roman"/>
              </a:rPr>
              <a:t> </a:t>
            </a:r>
            <a:r>
              <a:rPr sz="1000" b="1" spc="-5" dirty="0">
                <a:latin typeface="Times New Roman"/>
                <a:cs typeface="Times New Roman"/>
              </a:rPr>
              <a:t>1).</a:t>
            </a:r>
            <a:endParaRPr sz="1000">
              <a:latin typeface="Times New Roman"/>
              <a:cs typeface="Times New Roman"/>
            </a:endParaRPr>
          </a:p>
          <a:p>
            <a:pPr marL="469265" marR="2266315">
              <a:lnSpc>
                <a:spcPts val="1150"/>
              </a:lnSpc>
              <a:spcBef>
                <a:spcPts val="55"/>
              </a:spcBef>
            </a:pPr>
            <a:r>
              <a:rPr sz="1000" b="1" spc="-5" dirty="0">
                <a:latin typeface="Times New Roman"/>
                <a:cs typeface="Times New Roman"/>
              </a:rPr>
              <a:t>Process a runs for </a:t>
            </a:r>
            <a:r>
              <a:rPr sz="1000" b="1" dirty="0">
                <a:latin typeface="Times New Roman"/>
                <a:cs typeface="Times New Roman"/>
              </a:rPr>
              <a:t>20 </a:t>
            </a:r>
            <a:r>
              <a:rPr sz="1000" b="1" spc="-5" dirty="0">
                <a:latin typeface="Times New Roman"/>
                <a:cs typeface="Times New Roman"/>
              </a:rPr>
              <a:t>+ </a:t>
            </a:r>
            <a:r>
              <a:rPr sz="1000" b="1" dirty="0">
                <a:latin typeface="Times New Roman"/>
                <a:cs typeface="Times New Roman"/>
              </a:rPr>
              <a:t>20 </a:t>
            </a:r>
            <a:r>
              <a:rPr sz="1000" b="1" spc="-5" dirty="0">
                <a:latin typeface="Times New Roman"/>
                <a:cs typeface="Times New Roman"/>
              </a:rPr>
              <a:t>= </a:t>
            </a:r>
            <a:r>
              <a:rPr sz="1000" b="1" dirty="0">
                <a:latin typeface="Times New Roman"/>
                <a:cs typeface="Times New Roman"/>
              </a:rPr>
              <a:t>40 </a:t>
            </a:r>
            <a:r>
              <a:rPr sz="1000" b="1" spc="-10" dirty="0">
                <a:latin typeface="Times New Roman"/>
                <a:cs typeface="Times New Roman"/>
              </a:rPr>
              <a:t>time units, </a:t>
            </a:r>
            <a:r>
              <a:rPr sz="1000" b="1" spc="-5" dirty="0">
                <a:latin typeface="Times New Roman"/>
                <a:cs typeface="Times New Roman"/>
              </a:rPr>
              <a:t>thus 40/104 = </a:t>
            </a:r>
            <a:r>
              <a:rPr sz="1000" b="1" dirty="0">
                <a:latin typeface="Times New Roman"/>
                <a:cs typeface="Times New Roman"/>
              </a:rPr>
              <a:t>38% of </a:t>
            </a:r>
            <a:r>
              <a:rPr sz="1000" b="1" spc="-5" dirty="0">
                <a:latin typeface="Times New Roman"/>
                <a:cs typeface="Times New Roman"/>
              </a:rPr>
              <a:t>the </a:t>
            </a:r>
            <a:r>
              <a:rPr sz="1000" b="1" spc="-10" dirty="0">
                <a:latin typeface="Times New Roman"/>
                <a:cs typeface="Times New Roman"/>
              </a:rPr>
              <a:t>time  </a:t>
            </a:r>
            <a:r>
              <a:rPr sz="1000" b="1" spc="-5" dirty="0">
                <a:latin typeface="Times New Roman"/>
                <a:cs typeface="Times New Roman"/>
              </a:rPr>
              <a:t>Process B runs for 7 </a:t>
            </a:r>
            <a:r>
              <a:rPr sz="1000" b="1" spc="-10" dirty="0">
                <a:latin typeface="Times New Roman"/>
                <a:cs typeface="Times New Roman"/>
              </a:rPr>
              <a:t>time units, </a:t>
            </a:r>
            <a:r>
              <a:rPr sz="1000" b="1" spc="-5" dirty="0">
                <a:latin typeface="Times New Roman"/>
                <a:cs typeface="Times New Roman"/>
              </a:rPr>
              <a:t>thus 7/104 = 6.7 % </a:t>
            </a:r>
            <a:r>
              <a:rPr sz="1000" b="1" dirty="0">
                <a:latin typeface="Times New Roman"/>
                <a:cs typeface="Times New Roman"/>
              </a:rPr>
              <a:t>of </a:t>
            </a:r>
            <a:r>
              <a:rPr sz="1000" b="1" spc="-5" dirty="0">
                <a:latin typeface="Times New Roman"/>
                <a:cs typeface="Times New Roman"/>
              </a:rPr>
              <a:t>the</a:t>
            </a:r>
            <a:r>
              <a:rPr sz="1000" b="1" spc="85" dirty="0">
                <a:latin typeface="Times New Roman"/>
                <a:cs typeface="Times New Roman"/>
              </a:rPr>
              <a:t> </a:t>
            </a:r>
            <a:r>
              <a:rPr sz="1000" b="1" spc="-10" dirty="0">
                <a:latin typeface="Times New Roman"/>
                <a:cs typeface="Times New Roman"/>
              </a:rPr>
              <a:t>time</a:t>
            </a:r>
            <a:endParaRPr sz="1000">
              <a:latin typeface="Times New Roman"/>
              <a:cs typeface="Times New Roman"/>
            </a:endParaRPr>
          </a:p>
          <a:p>
            <a:pPr marL="469265" marR="5080">
              <a:lnSpc>
                <a:spcPts val="1150"/>
              </a:lnSpc>
              <a:spcBef>
                <a:spcPts val="5"/>
              </a:spcBef>
            </a:pPr>
            <a:r>
              <a:rPr sz="1000" b="1" spc="-5" dirty="0">
                <a:latin typeface="Times New Roman"/>
                <a:cs typeface="Times New Roman"/>
              </a:rPr>
              <a:t>Process C run for </a:t>
            </a:r>
            <a:r>
              <a:rPr sz="1000" b="1" dirty="0">
                <a:latin typeface="Times New Roman"/>
                <a:cs typeface="Times New Roman"/>
              </a:rPr>
              <a:t>20 </a:t>
            </a:r>
            <a:r>
              <a:rPr sz="1000" b="1" spc="-5" dirty="0">
                <a:latin typeface="Times New Roman"/>
                <a:cs typeface="Times New Roman"/>
              </a:rPr>
              <a:t>+ </a:t>
            </a:r>
            <a:r>
              <a:rPr sz="1000" b="1" dirty="0">
                <a:latin typeface="Times New Roman"/>
                <a:cs typeface="Times New Roman"/>
              </a:rPr>
              <a:t>18 </a:t>
            </a:r>
            <a:r>
              <a:rPr sz="1000" b="1" spc="-10" dirty="0">
                <a:latin typeface="Times New Roman"/>
                <a:cs typeface="Times New Roman"/>
              </a:rPr>
              <a:t>time </a:t>
            </a:r>
            <a:r>
              <a:rPr sz="1000" b="1" spc="-5" dirty="0">
                <a:latin typeface="Times New Roman"/>
                <a:cs typeface="Times New Roman"/>
              </a:rPr>
              <a:t>units, thus 38/104 = </a:t>
            </a:r>
            <a:r>
              <a:rPr sz="1000" b="1" dirty="0">
                <a:latin typeface="Times New Roman"/>
                <a:cs typeface="Times New Roman"/>
              </a:rPr>
              <a:t>36% of </a:t>
            </a:r>
            <a:r>
              <a:rPr sz="1000" b="1" spc="-5" dirty="0">
                <a:latin typeface="Times New Roman"/>
                <a:cs typeface="Times New Roman"/>
              </a:rPr>
              <a:t>the </a:t>
            </a:r>
            <a:r>
              <a:rPr sz="1000" b="1" spc="-10" dirty="0">
                <a:latin typeface="Times New Roman"/>
                <a:cs typeface="Times New Roman"/>
              </a:rPr>
              <a:t>time </a:t>
            </a:r>
            <a:r>
              <a:rPr sz="1000" b="1" spc="-5" dirty="0">
                <a:latin typeface="Times New Roman"/>
                <a:cs typeface="Times New Roman"/>
              </a:rPr>
              <a:t>(in fact this should be considered higher </a:t>
            </a:r>
            <a:r>
              <a:rPr sz="1000" b="1" dirty="0">
                <a:latin typeface="Times New Roman"/>
                <a:cs typeface="Times New Roman"/>
              </a:rPr>
              <a:t>as </a:t>
            </a:r>
            <a:r>
              <a:rPr sz="1000" b="1" spc="-5" dirty="0">
                <a:latin typeface="Times New Roman"/>
                <a:cs typeface="Times New Roman"/>
              </a:rPr>
              <a:t>the  process has not completed its </a:t>
            </a:r>
            <a:r>
              <a:rPr sz="1000" b="1" spc="-10" dirty="0">
                <a:latin typeface="Times New Roman"/>
                <a:cs typeface="Times New Roman"/>
              </a:rPr>
              <a:t>time </a:t>
            </a:r>
            <a:r>
              <a:rPr sz="1000" b="1" spc="-5" dirty="0">
                <a:latin typeface="Times New Roman"/>
                <a:cs typeface="Times New Roman"/>
              </a:rPr>
              <a:t>allowed with the</a:t>
            </a:r>
            <a:r>
              <a:rPr sz="1000" b="1" spc="60" dirty="0">
                <a:latin typeface="Times New Roman"/>
                <a:cs typeface="Times New Roman"/>
              </a:rPr>
              <a:t> </a:t>
            </a:r>
            <a:r>
              <a:rPr sz="1000" b="1" spc="-5" dirty="0">
                <a:latin typeface="Times New Roman"/>
                <a:cs typeface="Times New Roman"/>
              </a:rPr>
              <a:t>CPU).</a:t>
            </a:r>
            <a:endParaRPr sz="1000">
              <a:latin typeface="Times New Roman"/>
              <a:cs typeface="Times New Roman"/>
            </a:endParaRPr>
          </a:p>
          <a:p>
            <a:pPr marL="469265">
              <a:lnSpc>
                <a:spcPts val="1110"/>
              </a:lnSpc>
            </a:pPr>
            <a:r>
              <a:rPr sz="1000" b="1" spc="-5" dirty="0">
                <a:latin typeface="Times New Roman"/>
                <a:cs typeface="Times New Roman"/>
              </a:rPr>
              <a:t>Operating system runs for 4+7+4+4 = </a:t>
            </a:r>
            <a:r>
              <a:rPr sz="1000" b="1" dirty="0">
                <a:latin typeface="Times New Roman"/>
                <a:cs typeface="Times New Roman"/>
              </a:rPr>
              <a:t>19 </a:t>
            </a:r>
            <a:r>
              <a:rPr sz="1000" b="1" spc="-10" dirty="0">
                <a:latin typeface="Times New Roman"/>
                <a:cs typeface="Times New Roman"/>
              </a:rPr>
              <a:t>time </a:t>
            </a:r>
            <a:r>
              <a:rPr sz="1000" b="1" spc="-5" dirty="0">
                <a:latin typeface="Times New Roman"/>
                <a:cs typeface="Times New Roman"/>
              </a:rPr>
              <a:t>units, thus 18% </a:t>
            </a:r>
            <a:r>
              <a:rPr sz="1000" b="1" dirty="0">
                <a:latin typeface="Times New Roman"/>
                <a:cs typeface="Times New Roman"/>
              </a:rPr>
              <a:t>of </a:t>
            </a:r>
            <a:r>
              <a:rPr sz="1000" b="1" spc="-5" dirty="0">
                <a:latin typeface="Times New Roman"/>
                <a:cs typeface="Times New Roman"/>
              </a:rPr>
              <a:t>the</a:t>
            </a:r>
            <a:r>
              <a:rPr sz="1000" b="1" spc="75" dirty="0">
                <a:latin typeface="Times New Roman"/>
                <a:cs typeface="Times New Roman"/>
              </a:rPr>
              <a:t> </a:t>
            </a:r>
            <a:r>
              <a:rPr sz="1000" b="1" spc="-5" dirty="0">
                <a:latin typeface="Times New Roman"/>
                <a:cs typeface="Times New Roman"/>
              </a:rPr>
              <a:t>time.</a:t>
            </a:r>
            <a:endParaRPr sz="10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319" y="664717"/>
            <a:ext cx="6697345" cy="5422638"/>
          </a:xfrm>
          <a:prstGeom prst="rect">
            <a:avLst/>
          </a:prstGeom>
        </p:spPr>
        <p:txBody>
          <a:bodyPr vert="horz" wrap="square" lIns="0" tIns="22225" rIns="0" bIns="0" rtlCol="0">
            <a:spAutoFit/>
          </a:bodyPr>
          <a:lstStyle/>
          <a:p>
            <a:pPr marL="469265" marR="5080">
              <a:lnSpc>
                <a:spcPts val="1150"/>
              </a:lnSpc>
              <a:spcBef>
                <a:spcPts val="175"/>
              </a:spcBef>
            </a:pPr>
            <a:r>
              <a:rPr sz="1000" b="1" spc="-5" dirty="0">
                <a:latin typeface="Times New Roman"/>
                <a:cs typeface="Times New Roman"/>
              </a:rPr>
              <a:t>An operating system that runs for </a:t>
            </a:r>
            <a:r>
              <a:rPr sz="1000" b="1" dirty="0">
                <a:latin typeface="Times New Roman"/>
                <a:cs typeface="Times New Roman"/>
              </a:rPr>
              <a:t>18% of </a:t>
            </a:r>
            <a:r>
              <a:rPr sz="1000" b="1" spc="-5" dirty="0">
                <a:latin typeface="Times New Roman"/>
                <a:cs typeface="Times New Roman"/>
              </a:rPr>
              <a:t>the </a:t>
            </a:r>
            <a:r>
              <a:rPr sz="1000" b="1" spc="-10" dirty="0">
                <a:latin typeface="Times New Roman"/>
                <a:cs typeface="Times New Roman"/>
              </a:rPr>
              <a:t>time </a:t>
            </a:r>
            <a:r>
              <a:rPr sz="1000" b="1" spc="-5" dirty="0">
                <a:latin typeface="Times New Roman"/>
                <a:cs typeface="Times New Roman"/>
              </a:rPr>
              <a:t>is not very well designed</a:t>
            </a:r>
            <a:r>
              <a:rPr lang="en-CA" sz="1000" b="1" spc="-5" dirty="0">
                <a:latin typeface="Times New Roman"/>
                <a:cs typeface="Times New Roman"/>
              </a:rPr>
              <a:t> (not efficient done by the OS)</a:t>
            </a:r>
            <a:r>
              <a:rPr sz="1000" b="1" spc="-5" dirty="0">
                <a:latin typeface="Times New Roman"/>
                <a:cs typeface="Times New Roman"/>
              </a:rPr>
              <a:t>. One would hope to keep the OS share  </a:t>
            </a:r>
            <a:r>
              <a:rPr sz="1000" b="1" dirty="0">
                <a:latin typeface="Times New Roman"/>
                <a:cs typeface="Times New Roman"/>
              </a:rPr>
              <a:t>of </a:t>
            </a:r>
            <a:r>
              <a:rPr sz="1000" b="1" spc="-5" dirty="0">
                <a:latin typeface="Times New Roman"/>
                <a:cs typeface="Times New Roman"/>
              </a:rPr>
              <a:t>the execution </a:t>
            </a:r>
            <a:r>
              <a:rPr sz="1000" b="1" spc="-10" dirty="0">
                <a:latin typeface="Times New Roman"/>
                <a:cs typeface="Times New Roman"/>
              </a:rPr>
              <a:t>time </a:t>
            </a:r>
            <a:r>
              <a:rPr sz="1000" b="1" spc="-5" dirty="0">
                <a:latin typeface="Times New Roman"/>
                <a:cs typeface="Times New Roman"/>
              </a:rPr>
              <a:t>under 10%. Note that in a real </a:t>
            </a:r>
            <a:r>
              <a:rPr sz="1000" b="1" spc="-10" dirty="0">
                <a:latin typeface="Times New Roman"/>
                <a:cs typeface="Times New Roman"/>
              </a:rPr>
              <a:t>system, </a:t>
            </a:r>
            <a:r>
              <a:rPr sz="1000" b="1" spc="-5" dirty="0">
                <a:latin typeface="Times New Roman"/>
                <a:cs typeface="Times New Roman"/>
              </a:rPr>
              <a:t>a process (and OS) would run many </a:t>
            </a:r>
            <a:r>
              <a:rPr sz="1000" b="1" spc="-10" dirty="0">
                <a:latin typeface="Times New Roman"/>
                <a:cs typeface="Times New Roman"/>
              </a:rPr>
              <a:t>more  </a:t>
            </a:r>
            <a:r>
              <a:rPr sz="1000" b="1" spc="-5" dirty="0">
                <a:latin typeface="Times New Roman"/>
                <a:cs typeface="Times New Roman"/>
              </a:rPr>
              <a:t>instructions than shown in this</a:t>
            </a:r>
            <a:r>
              <a:rPr sz="1000" b="1" spc="20" dirty="0">
                <a:latin typeface="Times New Roman"/>
                <a:cs typeface="Times New Roman"/>
              </a:rPr>
              <a:t> </a:t>
            </a:r>
            <a:r>
              <a:rPr sz="1000" b="1" spc="-5" dirty="0">
                <a:latin typeface="Times New Roman"/>
                <a:cs typeface="Times New Roman"/>
              </a:rPr>
              <a:t>example.</a:t>
            </a:r>
            <a:endParaRPr sz="1000" dirty="0">
              <a:latin typeface="Times New Roman"/>
              <a:cs typeface="Times New Roman"/>
            </a:endParaRPr>
          </a:p>
          <a:p>
            <a:pPr>
              <a:lnSpc>
                <a:spcPct val="100000"/>
              </a:lnSpc>
            </a:pPr>
            <a:endParaRPr sz="1100" dirty="0">
              <a:latin typeface="Times New Roman"/>
              <a:cs typeface="Times New Roman"/>
            </a:endParaRPr>
          </a:p>
          <a:p>
            <a:pPr>
              <a:lnSpc>
                <a:spcPct val="100000"/>
              </a:lnSpc>
              <a:spcBef>
                <a:spcPts val="30"/>
              </a:spcBef>
            </a:pPr>
            <a:endParaRPr sz="1400" dirty="0">
              <a:latin typeface="Times New Roman"/>
              <a:cs typeface="Times New Roman"/>
            </a:endParaRPr>
          </a:p>
          <a:p>
            <a:pPr marL="241300" marR="307975" indent="-228600">
              <a:lnSpc>
                <a:spcPts val="1380"/>
              </a:lnSpc>
              <a:buClr>
                <a:srgbClr val="000000"/>
              </a:buClr>
              <a:buAutoNum type="arabicPeriod" startAt="4"/>
              <a:tabLst>
                <a:tab pos="241300" algn="l"/>
              </a:tabLst>
            </a:pPr>
            <a:r>
              <a:rPr sz="1200" spc="-5" dirty="0">
                <a:solidFill>
                  <a:srgbClr val="201E1E"/>
                </a:solidFill>
                <a:latin typeface="Times New Roman"/>
                <a:cs typeface="Times New Roman"/>
              </a:rPr>
              <a:t>When </a:t>
            </a:r>
            <a:r>
              <a:rPr sz="1200" dirty="0">
                <a:solidFill>
                  <a:srgbClr val="201E1E"/>
                </a:solidFill>
                <a:latin typeface="Times New Roman"/>
                <a:cs typeface="Times New Roman"/>
              </a:rPr>
              <a:t>a </a:t>
            </a:r>
            <a:r>
              <a:rPr sz="1200" spc="-5" dirty="0">
                <a:solidFill>
                  <a:srgbClr val="201E1E"/>
                </a:solidFill>
                <a:latin typeface="Times New Roman"/>
                <a:cs typeface="Times New Roman"/>
              </a:rPr>
              <a:t>process creates </a:t>
            </a:r>
            <a:r>
              <a:rPr sz="1200" dirty="0">
                <a:solidFill>
                  <a:srgbClr val="201E1E"/>
                </a:solidFill>
                <a:latin typeface="Times New Roman"/>
                <a:cs typeface="Times New Roman"/>
              </a:rPr>
              <a:t>a </a:t>
            </a:r>
            <a:r>
              <a:rPr sz="1200" spc="-5" dirty="0">
                <a:solidFill>
                  <a:srgbClr val="201E1E"/>
                </a:solidFill>
                <a:latin typeface="Times New Roman"/>
                <a:cs typeface="Times New Roman"/>
              </a:rPr>
              <a:t>new process </a:t>
            </a:r>
            <a:r>
              <a:rPr sz="1200" dirty="0">
                <a:solidFill>
                  <a:srgbClr val="201E1E"/>
                </a:solidFill>
                <a:latin typeface="Times New Roman"/>
                <a:cs typeface="Times New Roman"/>
              </a:rPr>
              <a:t>using the </a:t>
            </a:r>
            <a:r>
              <a:rPr sz="1200" spc="-5" dirty="0">
                <a:solidFill>
                  <a:srgbClr val="201E1E"/>
                </a:solidFill>
                <a:latin typeface="Times New Roman"/>
                <a:cs typeface="Times New Roman"/>
              </a:rPr>
              <a:t>fork() operation, which </a:t>
            </a:r>
            <a:r>
              <a:rPr sz="1200" dirty="0">
                <a:solidFill>
                  <a:srgbClr val="201E1E"/>
                </a:solidFill>
                <a:latin typeface="Times New Roman"/>
                <a:cs typeface="Times New Roman"/>
              </a:rPr>
              <a:t>of the </a:t>
            </a:r>
            <a:r>
              <a:rPr sz="1200" spc="-5" dirty="0">
                <a:solidFill>
                  <a:srgbClr val="201E1E"/>
                </a:solidFill>
                <a:latin typeface="Times New Roman"/>
                <a:cs typeface="Times New Roman"/>
              </a:rPr>
              <a:t>following resources </a:t>
            </a:r>
            <a:r>
              <a:rPr sz="1200" dirty="0">
                <a:solidFill>
                  <a:srgbClr val="201E1E"/>
                </a:solidFill>
                <a:latin typeface="Times New Roman"/>
                <a:cs typeface="Times New Roman"/>
              </a:rPr>
              <a:t>is  </a:t>
            </a:r>
            <a:r>
              <a:rPr sz="1200" spc="-5" dirty="0">
                <a:solidFill>
                  <a:srgbClr val="201E1E"/>
                </a:solidFill>
                <a:latin typeface="Times New Roman"/>
                <a:cs typeface="Times New Roman"/>
              </a:rPr>
              <a:t>shared between </a:t>
            </a:r>
            <a:r>
              <a:rPr sz="1200" dirty="0">
                <a:solidFill>
                  <a:srgbClr val="201E1E"/>
                </a:solidFill>
                <a:latin typeface="Times New Roman"/>
                <a:cs typeface="Times New Roman"/>
              </a:rPr>
              <a:t>the </a:t>
            </a:r>
            <a:r>
              <a:rPr sz="1200" spc="-5" dirty="0">
                <a:solidFill>
                  <a:srgbClr val="201E1E"/>
                </a:solidFill>
                <a:latin typeface="Times New Roman"/>
                <a:cs typeface="Times New Roman"/>
              </a:rPr>
              <a:t>parent process and </a:t>
            </a:r>
            <a:r>
              <a:rPr sz="1200" dirty="0">
                <a:solidFill>
                  <a:srgbClr val="201E1E"/>
                </a:solidFill>
                <a:latin typeface="Times New Roman"/>
                <a:cs typeface="Times New Roman"/>
              </a:rPr>
              <a:t>the </a:t>
            </a:r>
            <a:r>
              <a:rPr sz="1200" spc="-5" dirty="0">
                <a:solidFill>
                  <a:srgbClr val="201E1E"/>
                </a:solidFill>
                <a:latin typeface="Times New Roman"/>
                <a:cs typeface="Times New Roman"/>
              </a:rPr>
              <a:t>child</a:t>
            </a:r>
            <a:r>
              <a:rPr sz="1200" spc="40" dirty="0">
                <a:solidFill>
                  <a:srgbClr val="201E1E"/>
                </a:solidFill>
                <a:latin typeface="Times New Roman"/>
                <a:cs typeface="Times New Roman"/>
              </a:rPr>
              <a:t> </a:t>
            </a:r>
            <a:r>
              <a:rPr sz="1200" spc="-5" dirty="0">
                <a:solidFill>
                  <a:srgbClr val="201E1E"/>
                </a:solidFill>
                <a:latin typeface="Times New Roman"/>
                <a:cs typeface="Times New Roman"/>
              </a:rPr>
              <a:t>process?</a:t>
            </a:r>
            <a:endParaRPr sz="1200" dirty="0">
              <a:latin typeface="Times New Roman"/>
              <a:cs typeface="Times New Roman"/>
            </a:endParaRPr>
          </a:p>
          <a:p>
            <a:pPr marL="927100" lvl="1" indent="-229235">
              <a:lnSpc>
                <a:spcPts val="1315"/>
              </a:lnSpc>
              <a:buClr>
                <a:srgbClr val="000000"/>
              </a:buClr>
              <a:buFont typeface="Times New Roman"/>
              <a:buAutoNum type="alphaLcPeriod"/>
              <a:tabLst>
                <a:tab pos="927100" algn="l"/>
              </a:tabLst>
            </a:pPr>
            <a:r>
              <a:rPr sz="1200" spc="-5" dirty="0">
                <a:solidFill>
                  <a:srgbClr val="201E1E"/>
                </a:solidFill>
                <a:latin typeface="Times New Roman"/>
                <a:cs typeface="Times New Roman"/>
              </a:rPr>
              <a:t>Stack</a:t>
            </a:r>
            <a:r>
              <a:rPr lang="en-CA" sz="1200" spc="-5" dirty="0">
                <a:solidFill>
                  <a:srgbClr val="201E1E"/>
                </a:solidFill>
                <a:latin typeface="Times New Roman"/>
                <a:cs typeface="Times New Roman"/>
              </a:rPr>
              <a:t> (stack memory)</a:t>
            </a:r>
            <a:endParaRPr sz="1200" dirty="0">
              <a:latin typeface="Times New Roman"/>
              <a:cs typeface="Times New Roman"/>
            </a:endParaRPr>
          </a:p>
          <a:p>
            <a:pPr marL="927100" lvl="1" indent="-229235">
              <a:lnSpc>
                <a:spcPts val="1380"/>
              </a:lnSpc>
              <a:buClr>
                <a:srgbClr val="000000"/>
              </a:buClr>
              <a:buFont typeface="Times New Roman"/>
              <a:buAutoNum type="alphaLcPeriod"/>
              <a:tabLst>
                <a:tab pos="927100" algn="l"/>
              </a:tabLst>
            </a:pPr>
            <a:r>
              <a:rPr sz="1200" spc="-5" dirty="0">
                <a:solidFill>
                  <a:srgbClr val="201E1E"/>
                </a:solidFill>
                <a:latin typeface="Times New Roman"/>
                <a:cs typeface="Times New Roman"/>
              </a:rPr>
              <a:t>Heap</a:t>
            </a:r>
            <a:r>
              <a:rPr lang="en-CA" sz="1200" spc="-5" dirty="0">
                <a:solidFill>
                  <a:srgbClr val="201E1E"/>
                </a:solidFill>
                <a:latin typeface="Times New Roman"/>
                <a:cs typeface="Times New Roman"/>
              </a:rPr>
              <a:t> (dynamic memory)</a:t>
            </a:r>
            <a:endParaRPr sz="1200" dirty="0">
              <a:latin typeface="Times New Roman"/>
              <a:cs typeface="Times New Roman"/>
            </a:endParaRPr>
          </a:p>
          <a:p>
            <a:pPr marL="927100" lvl="1" indent="-229235">
              <a:lnSpc>
                <a:spcPts val="1410"/>
              </a:lnSpc>
              <a:buClr>
                <a:srgbClr val="000000"/>
              </a:buClr>
              <a:buFont typeface="Times New Roman"/>
              <a:buAutoNum type="alphaLcPeriod"/>
              <a:tabLst>
                <a:tab pos="927100" algn="l"/>
              </a:tabLst>
            </a:pPr>
            <a:r>
              <a:rPr sz="1200" spc="-5" dirty="0">
                <a:solidFill>
                  <a:srgbClr val="201E1E"/>
                </a:solidFill>
                <a:highlight>
                  <a:srgbClr val="FFFF00"/>
                </a:highlight>
                <a:latin typeface="Times New Roman"/>
                <a:cs typeface="Times New Roman"/>
              </a:rPr>
              <a:t>Shared memory</a:t>
            </a:r>
            <a:endParaRPr sz="1200" dirty="0">
              <a:highlight>
                <a:srgbClr val="FFFF00"/>
              </a:highlight>
              <a:latin typeface="Times New Roman"/>
              <a:cs typeface="Times New Roman"/>
            </a:endParaRPr>
          </a:p>
          <a:p>
            <a:pPr lvl="1">
              <a:lnSpc>
                <a:spcPct val="100000"/>
              </a:lnSpc>
              <a:buFont typeface="Times New Roman"/>
              <a:buAutoNum type="alphaLcPeriod"/>
            </a:pPr>
            <a:endParaRPr sz="1100" dirty="0">
              <a:latin typeface="Times New Roman"/>
              <a:cs typeface="Times New Roman"/>
            </a:endParaRPr>
          </a:p>
          <a:p>
            <a:pPr marL="12700" marR="6350">
              <a:lnSpc>
                <a:spcPct val="100000"/>
              </a:lnSpc>
            </a:pPr>
            <a:r>
              <a:rPr sz="1050" b="1" spc="-5" dirty="0">
                <a:solidFill>
                  <a:srgbClr val="201E1E"/>
                </a:solidFill>
                <a:latin typeface="Palladio Uralic"/>
                <a:cs typeface="Palladio Uralic"/>
              </a:rPr>
              <a:t>Only the shared memory segments are shared between the parent process and the newly forked child process.  Copies </a:t>
            </a:r>
            <a:r>
              <a:rPr sz="1050" b="1" spc="-10" dirty="0">
                <a:solidFill>
                  <a:srgbClr val="201E1E"/>
                </a:solidFill>
                <a:latin typeface="Palladio Uralic"/>
                <a:cs typeface="Palladio Uralic"/>
              </a:rPr>
              <a:t>of </a:t>
            </a:r>
            <a:r>
              <a:rPr sz="1050" b="1" spc="-5" dirty="0">
                <a:solidFill>
                  <a:srgbClr val="201E1E"/>
                </a:solidFill>
                <a:latin typeface="Palladio Uralic"/>
                <a:cs typeface="Palladio Uralic"/>
              </a:rPr>
              <a:t>the stack and the heap are </a:t>
            </a:r>
            <a:r>
              <a:rPr sz="1050" b="1" spc="-10" dirty="0">
                <a:solidFill>
                  <a:srgbClr val="201E1E"/>
                </a:solidFill>
                <a:latin typeface="Palladio Uralic"/>
                <a:cs typeface="Palladio Uralic"/>
              </a:rPr>
              <a:t>made for </a:t>
            </a:r>
            <a:r>
              <a:rPr sz="1050" b="1" spc="-5" dirty="0">
                <a:solidFill>
                  <a:srgbClr val="201E1E"/>
                </a:solidFill>
                <a:latin typeface="Palladio Uralic"/>
                <a:cs typeface="Palladio Uralic"/>
              </a:rPr>
              <a:t>the newly created</a:t>
            </a:r>
            <a:r>
              <a:rPr sz="1050" b="1" spc="114" dirty="0">
                <a:solidFill>
                  <a:srgbClr val="201E1E"/>
                </a:solidFill>
                <a:latin typeface="Palladio Uralic"/>
                <a:cs typeface="Palladio Uralic"/>
              </a:rPr>
              <a:t> </a:t>
            </a:r>
            <a:r>
              <a:rPr sz="1050" b="1" spc="-5" dirty="0">
                <a:solidFill>
                  <a:srgbClr val="201E1E"/>
                </a:solidFill>
                <a:latin typeface="Palladio Uralic"/>
                <a:cs typeface="Palladio Uralic"/>
              </a:rPr>
              <a:t>process.</a:t>
            </a:r>
            <a:endParaRPr sz="1050" dirty="0">
              <a:latin typeface="Palladio Uralic"/>
              <a:cs typeface="Palladio Uralic"/>
            </a:endParaRPr>
          </a:p>
          <a:p>
            <a:pPr>
              <a:lnSpc>
                <a:spcPct val="100000"/>
              </a:lnSpc>
              <a:spcBef>
                <a:spcPts val="10"/>
              </a:spcBef>
            </a:pPr>
            <a:endParaRPr sz="1150" dirty="0">
              <a:latin typeface="Palladio Uralic"/>
              <a:cs typeface="Palladio Uralic"/>
            </a:endParaRPr>
          </a:p>
          <a:p>
            <a:pPr marL="241300" indent="-228600">
              <a:lnSpc>
                <a:spcPct val="100000"/>
              </a:lnSpc>
              <a:spcBef>
                <a:spcPts val="5"/>
              </a:spcBef>
              <a:buAutoNum type="arabicPeriod" startAt="5"/>
              <a:tabLst>
                <a:tab pos="241300" algn="l"/>
              </a:tabLst>
            </a:pPr>
            <a:r>
              <a:rPr sz="1200" spc="-5" dirty="0">
                <a:latin typeface="Times New Roman"/>
                <a:cs typeface="Times New Roman"/>
              </a:rPr>
              <a:t>What will LINE </a:t>
            </a:r>
            <a:r>
              <a:rPr sz="1200" dirty="0">
                <a:latin typeface="Times New Roman"/>
                <a:cs typeface="Times New Roman"/>
              </a:rPr>
              <a:t>A output to the </a:t>
            </a:r>
            <a:r>
              <a:rPr sz="1200" spc="-5" dirty="0">
                <a:latin typeface="Times New Roman"/>
                <a:cs typeface="Times New Roman"/>
              </a:rPr>
              <a:t>screen </a:t>
            </a:r>
            <a:r>
              <a:rPr sz="1200" dirty="0">
                <a:latin typeface="Times New Roman"/>
                <a:cs typeface="Times New Roman"/>
              </a:rPr>
              <a:t>in the </a:t>
            </a:r>
            <a:r>
              <a:rPr sz="1200" spc="-5" dirty="0">
                <a:latin typeface="Times New Roman"/>
                <a:cs typeface="Times New Roman"/>
              </a:rPr>
              <a:t>program below? Explain your</a:t>
            </a:r>
            <a:r>
              <a:rPr sz="1200" spc="45" dirty="0">
                <a:latin typeface="Times New Roman"/>
                <a:cs typeface="Times New Roman"/>
              </a:rPr>
              <a:t> </a:t>
            </a:r>
            <a:r>
              <a:rPr sz="1200" spc="-5" dirty="0">
                <a:latin typeface="Times New Roman"/>
                <a:cs typeface="Times New Roman"/>
              </a:rPr>
              <a:t>answer.</a:t>
            </a:r>
            <a:endParaRPr sz="1200" dirty="0">
              <a:latin typeface="Times New Roman"/>
              <a:cs typeface="Times New Roman"/>
            </a:endParaRPr>
          </a:p>
          <a:p>
            <a:pPr>
              <a:lnSpc>
                <a:spcPct val="100000"/>
              </a:lnSpc>
              <a:spcBef>
                <a:spcPts val="45"/>
              </a:spcBef>
            </a:pPr>
            <a:endParaRPr sz="1100" dirty="0">
              <a:latin typeface="Times New Roman"/>
              <a:cs typeface="Times New Roman"/>
            </a:endParaRPr>
          </a:p>
          <a:p>
            <a:pPr marL="469265" marR="4207510">
              <a:lnSpc>
                <a:spcPts val="1360"/>
              </a:lnSpc>
            </a:pPr>
            <a:r>
              <a:rPr sz="1200" spc="-5" dirty="0">
                <a:latin typeface="Courier New"/>
                <a:cs typeface="Courier New"/>
              </a:rPr>
              <a:t>#include &lt;sys/types.h&gt;  #include &lt;stdio.h&gt;  #include</a:t>
            </a:r>
            <a:r>
              <a:rPr sz="1200" spc="-30" dirty="0">
                <a:latin typeface="Courier New"/>
                <a:cs typeface="Courier New"/>
              </a:rPr>
              <a:t> </a:t>
            </a:r>
            <a:r>
              <a:rPr sz="1200" spc="-5" dirty="0">
                <a:latin typeface="Courier New"/>
                <a:cs typeface="Courier New"/>
              </a:rPr>
              <a:t>&lt;unistd.h&gt;</a:t>
            </a:r>
            <a:endParaRPr sz="1200" dirty="0">
              <a:latin typeface="Courier New"/>
              <a:cs typeface="Courier New"/>
            </a:endParaRPr>
          </a:p>
          <a:p>
            <a:pPr marL="469265" marR="5121910">
              <a:lnSpc>
                <a:spcPts val="2720"/>
              </a:lnSpc>
              <a:spcBef>
                <a:spcPts val="270"/>
              </a:spcBef>
            </a:pPr>
            <a:r>
              <a:rPr sz="1200" spc="-5" dirty="0">
                <a:latin typeface="Courier New"/>
                <a:cs typeface="Courier New"/>
              </a:rPr>
              <a:t>int</a:t>
            </a:r>
            <a:r>
              <a:rPr sz="1200" spc="-90" dirty="0">
                <a:latin typeface="Courier New"/>
                <a:cs typeface="Courier New"/>
              </a:rPr>
              <a:t> </a:t>
            </a:r>
            <a:r>
              <a:rPr sz="1200" spc="-5" dirty="0">
                <a:latin typeface="Courier New"/>
                <a:cs typeface="Courier New"/>
              </a:rPr>
              <a:t>value=5;  int</a:t>
            </a:r>
            <a:r>
              <a:rPr sz="1200" spc="-35" dirty="0">
                <a:latin typeface="Courier New"/>
                <a:cs typeface="Courier New"/>
              </a:rPr>
              <a:t> </a:t>
            </a:r>
            <a:r>
              <a:rPr sz="1200" spc="-5" dirty="0">
                <a:latin typeface="Courier New"/>
                <a:cs typeface="Courier New"/>
              </a:rPr>
              <a:t>main()</a:t>
            </a:r>
            <a:endParaRPr sz="1200" dirty="0">
              <a:latin typeface="Courier New"/>
              <a:cs typeface="Courier New"/>
            </a:endParaRPr>
          </a:p>
          <a:p>
            <a:pPr marL="469265">
              <a:lnSpc>
                <a:spcPts val="1015"/>
              </a:lnSpc>
            </a:pPr>
            <a:r>
              <a:rPr sz="1200" dirty="0">
                <a:latin typeface="Courier New"/>
                <a:cs typeface="Courier New"/>
              </a:rPr>
              <a:t>{</a:t>
            </a:r>
          </a:p>
          <a:p>
            <a:pPr marL="744220">
              <a:lnSpc>
                <a:spcPts val="1400"/>
              </a:lnSpc>
            </a:pPr>
            <a:r>
              <a:rPr sz="1200" spc="-5" dirty="0">
                <a:latin typeface="Courier New"/>
                <a:cs typeface="Courier New"/>
              </a:rPr>
              <a:t>pid_t</a:t>
            </a:r>
            <a:r>
              <a:rPr sz="1200" spc="-10" dirty="0">
                <a:latin typeface="Courier New"/>
                <a:cs typeface="Courier New"/>
              </a:rPr>
              <a:t> </a:t>
            </a:r>
            <a:r>
              <a:rPr sz="1200" spc="-5" dirty="0">
                <a:latin typeface="Courier New"/>
                <a:cs typeface="Courier New"/>
              </a:rPr>
              <a:t>pid;</a:t>
            </a:r>
            <a:endParaRPr sz="1200" dirty="0">
              <a:latin typeface="Courier New"/>
              <a:cs typeface="Courier New"/>
            </a:endParaRPr>
          </a:p>
          <a:p>
            <a:pPr>
              <a:lnSpc>
                <a:spcPct val="100000"/>
              </a:lnSpc>
              <a:spcBef>
                <a:spcPts val="35"/>
              </a:spcBef>
            </a:pPr>
            <a:endParaRPr sz="1100" dirty="0">
              <a:latin typeface="Courier New"/>
              <a:cs typeface="Courier New"/>
            </a:endParaRPr>
          </a:p>
          <a:p>
            <a:pPr marL="744220">
              <a:lnSpc>
                <a:spcPts val="1400"/>
              </a:lnSpc>
            </a:pPr>
            <a:r>
              <a:rPr sz="1200" spc="-5" dirty="0">
                <a:latin typeface="Courier New"/>
                <a:cs typeface="Courier New"/>
              </a:rPr>
              <a:t>pid </a:t>
            </a:r>
            <a:r>
              <a:rPr sz="1200" dirty="0">
                <a:latin typeface="Courier New"/>
                <a:cs typeface="Courier New"/>
              </a:rPr>
              <a:t>=</a:t>
            </a:r>
            <a:r>
              <a:rPr sz="1200" spc="-10" dirty="0">
                <a:latin typeface="Courier New"/>
                <a:cs typeface="Courier New"/>
              </a:rPr>
              <a:t> </a:t>
            </a:r>
            <a:r>
              <a:rPr sz="1200" spc="-5" dirty="0">
                <a:latin typeface="Courier New"/>
                <a:cs typeface="Courier New"/>
              </a:rPr>
              <a:t>fork();</a:t>
            </a:r>
            <a:endParaRPr sz="1200" dirty="0">
              <a:latin typeface="Courier New"/>
              <a:cs typeface="Courier New"/>
            </a:endParaRPr>
          </a:p>
          <a:p>
            <a:pPr marL="744220">
              <a:lnSpc>
                <a:spcPts val="1355"/>
              </a:lnSpc>
            </a:pPr>
            <a:r>
              <a:rPr sz="1200" spc="-5" dirty="0">
                <a:latin typeface="Courier New"/>
                <a:cs typeface="Courier New"/>
              </a:rPr>
              <a:t>if(pid == 0) /* child process</a:t>
            </a:r>
            <a:r>
              <a:rPr sz="1200" spc="-15" dirty="0">
                <a:latin typeface="Courier New"/>
                <a:cs typeface="Courier New"/>
              </a:rPr>
              <a:t> </a:t>
            </a:r>
            <a:r>
              <a:rPr sz="1200" spc="-5" dirty="0">
                <a:latin typeface="Courier New"/>
                <a:cs typeface="Courier New"/>
              </a:rPr>
              <a:t>*/</a:t>
            </a:r>
            <a:endParaRPr sz="1200" dirty="0">
              <a:latin typeface="Courier New"/>
              <a:cs typeface="Courier New"/>
            </a:endParaRPr>
          </a:p>
          <a:p>
            <a:pPr marL="744220">
              <a:lnSpc>
                <a:spcPts val="1360"/>
              </a:lnSpc>
            </a:pPr>
            <a:r>
              <a:rPr sz="1200" dirty="0">
                <a:latin typeface="Courier New"/>
                <a:cs typeface="Courier New"/>
              </a:rPr>
              <a:t>{</a:t>
            </a:r>
          </a:p>
          <a:p>
            <a:pPr marL="1017905">
              <a:lnSpc>
                <a:spcPts val="1360"/>
              </a:lnSpc>
            </a:pPr>
            <a:r>
              <a:rPr sz="1200" spc="-5" dirty="0">
                <a:latin typeface="Courier New"/>
                <a:cs typeface="Courier New"/>
              </a:rPr>
              <a:t>value </a:t>
            </a:r>
            <a:r>
              <a:rPr sz="1200" dirty="0">
                <a:latin typeface="Courier New"/>
                <a:cs typeface="Courier New"/>
              </a:rPr>
              <a:t>= </a:t>
            </a:r>
            <a:r>
              <a:rPr sz="1200" spc="-5" dirty="0">
                <a:latin typeface="Courier New"/>
                <a:cs typeface="Courier New"/>
              </a:rPr>
              <a:t>value </a:t>
            </a:r>
            <a:r>
              <a:rPr sz="1200" dirty="0">
                <a:latin typeface="Courier New"/>
                <a:cs typeface="Courier New"/>
              </a:rPr>
              <a:t>+</a:t>
            </a:r>
            <a:r>
              <a:rPr sz="1200" spc="-20" dirty="0">
                <a:latin typeface="Courier New"/>
                <a:cs typeface="Courier New"/>
              </a:rPr>
              <a:t> </a:t>
            </a:r>
            <a:r>
              <a:rPr sz="1200" spc="-5" dirty="0">
                <a:latin typeface="Courier New"/>
                <a:cs typeface="Courier New"/>
              </a:rPr>
              <a:t>15;</a:t>
            </a:r>
            <a:endParaRPr sz="1200" dirty="0">
              <a:latin typeface="Courier New"/>
              <a:cs typeface="Courier New"/>
            </a:endParaRPr>
          </a:p>
          <a:p>
            <a:pPr marL="744220">
              <a:lnSpc>
                <a:spcPts val="1400"/>
              </a:lnSpc>
            </a:pPr>
            <a:r>
              <a:rPr sz="1200" dirty="0">
                <a:latin typeface="Courier New"/>
                <a:cs typeface="Courier New"/>
              </a:rPr>
              <a:t>}</a:t>
            </a:r>
          </a:p>
        </p:txBody>
      </p:sp>
      <p:sp>
        <p:nvSpPr>
          <p:cNvPr id="3" name="object 3"/>
          <p:cNvSpPr txBox="1"/>
          <p:nvPr/>
        </p:nvSpPr>
        <p:spPr>
          <a:xfrm>
            <a:off x="2871862" y="5983215"/>
            <a:ext cx="185483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ourier New"/>
                <a:cs typeface="Courier New"/>
              </a:rPr>
              <a:t>/* parent process</a:t>
            </a:r>
            <a:r>
              <a:rPr sz="1200" spc="-80" dirty="0">
                <a:latin typeface="Courier New"/>
                <a:cs typeface="Courier New"/>
              </a:rPr>
              <a:t> </a:t>
            </a:r>
            <a:r>
              <a:rPr sz="1200" spc="-5" dirty="0">
                <a:latin typeface="Courier New"/>
                <a:cs typeface="Courier New"/>
              </a:rPr>
              <a:t>*/</a:t>
            </a:r>
            <a:endParaRPr sz="1200" dirty="0">
              <a:latin typeface="Courier New"/>
              <a:cs typeface="Courier New"/>
            </a:endParaRPr>
          </a:p>
        </p:txBody>
      </p:sp>
      <p:sp>
        <p:nvSpPr>
          <p:cNvPr id="4" name="object 4"/>
          <p:cNvSpPr txBox="1"/>
          <p:nvPr/>
        </p:nvSpPr>
        <p:spPr>
          <a:xfrm>
            <a:off x="1295400" y="6026631"/>
            <a:ext cx="1489075" cy="553085"/>
          </a:xfrm>
          <a:prstGeom prst="rect">
            <a:avLst/>
          </a:prstGeom>
        </p:spPr>
        <p:txBody>
          <a:bodyPr vert="horz" wrap="square" lIns="0" tIns="12700" rIns="0" bIns="0" rtlCol="0">
            <a:spAutoFit/>
          </a:bodyPr>
          <a:lstStyle/>
          <a:p>
            <a:pPr marL="12700">
              <a:lnSpc>
                <a:spcPts val="1400"/>
              </a:lnSpc>
              <a:spcBef>
                <a:spcPts val="100"/>
              </a:spcBef>
            </a:pPr>
            <a:r>
              <a:rPr sz="1200" spc="-5" dirty="0">
                <a:latin typeface="Courier New"/>
                <a:cs typeface="Courier New"/>
              </a:rPr>
              <a:t>else if(pid </a:t>
            </a:r>
            <a:r>
              <a:rPr sz="1200" dirty="0">
                <a:latin typeface="Courier New"/>
                <a:cs typeface="Courier New"/>
              </a:rPr>
              <a:t>&gt;</a:t>
            </a:r>
            <a:r>
              <a:rPr sz="1200" spc="-85" dirty="0">
                <a:latin typeface="Courier New"/>
                <a:cs typeface="Courier New"/>
              </a:rPr>
              <a:t> </a:t>
            </a:r>
            <a:r>
              <a:rPr sz="1200" spc="-5" dirty="0">
                <a:latin typeface="Courier New"/>
                <a:cs typeface="Courier New"/>
              </a:rPr>
              <a:t>0)</a:t>
            </a:r>
            <a:endParaRPr sz="1200" dirty="0">
              <a:latin typeface="Courier New"/>
              <a:cs typeface="Courier New"/>
            </a:endParaRPr>
          </a:p>
          <a:p>
            <a:pPr marL="12700">
              <a:lnSpc>
                <a:spcPts val="1355"/>
              </a:lnSpc>
            </a:pPr>
            <a:r>
              <a:rPr sz="1200" dirty="0">
                <a:latin typeface="Courier New"/>
                <a:cs typeface="Courier New"/>
              </a:rPr>
              <a:t>{</a:t>
            </a:r>
          </a:p>
          <a:p>
            <a:pPr marL="286385">
              <a:lnSpc>
                <a:spcPts val="1400"/>
              </a:lnSpc>
            </a:pPr>
            <a:r>
              <a:rPr sz="1200" spc="-5" dirty="0">
                <a:latin typeface="Courier New"/>
                <a:cs typeface="Courier New"/>
              </a:rPr>
              <a:t>wait(NULL);</a:t>
            </a:r>
            <a:endParaRPr sz="1200" dirty="0">
              <a:latin typeface="Courier New"/>
              <a:cs typeface="Courier New"/>
            </a:endParaRPr>
          </a:p>
        </p:txBody>
      </p:sp>
      <p:sp>
        <p:nvSpPr>
          <p:cNvPr id="5" name="object 5"/>
          <p:cNvSpPr txBox="1"/>
          <p:nvPr/>
        </p:nvSpPr>
        <p:spPr>
          <a:xfrm>
            <a:off x="969644" y="6659485"/>
            <a:ext cx="6256020" cy="2663825"/>
          </a:xfrm>
          <a:prstGeom prst="rect">
            <a:avLst/>
          </a:prstGeom>
        </p:spPr>
        <p:txBody>
          <a:bodyPr vert="horz" wrap="square" lIns="0" tIns="26670" rIns="0" bIns="0" rtlCol="0">
            <a:spAutoFit/>
          </a:bodyPr>
          <a:lstStyle/>
          <a:p>
            <a:pPr marL="561340" marR="1114425">
              <a:lnSpc>
                <a:spcPts val="1360"/>
              </a:lnSpc>
              <a:spcBef>
                <a:spcPts val="210"/>
              </a:spcBef>
            </a:pPr>
            <a:r>
              <a:rPr sz="1200" spc="-5" dirty="0">
                <a:latin typeface="Courier New"/>
                <a:cs typeface="Courier New"/>
              </a:rPr>
              <a:t>printf(“PARENT: value </a:t>
            </a:r>
            <a:r>
              <a:rPr sz="1200" dirty="0">
                <a:latin typeface="Courier New"/>
                <a:cs typeface="Courier New"/>
              </a:rPr>
              <a:t>= </a:t>
            </a:r>
            <a:r>
              <a:rPr sz="1200" spc="-5" dirty="0">
                <a:latin typeface="Courier New"/>
                <a:cs typeface="Courier New"/>
              </a:rPr>
              <a:t>%d\n”,value); /* LINE </a:t>
            </a:r>
            <a:r>
              <a:rPr sz="1200" dirty="0">
                <a:latin typeface="Courier New"/>
                <a:cs typeface="Courier New"/>
              </a:rPr>
              <a:t>A </a:t>
            </a:r>
            <a:r>
              <a:rPr sz="1200" spc="-5" dirty="0">
                <a:latin typeface="Courier New"/>
                <a:cs typeface="Courier New"/>
              </a:rPr>
              <a:t>*/  exit(0);</a:t>
            </a:r>
            <a:endParaRPr sz="1200" dirty="0">
              <a:latin typeface="Courier New"/>
              <a:cs typeface="Courier New"/>
            </a:endParaRPr>
          </a:p>
          <a:p>
            <a:pPr marL="287020">
              <a:lnSpc>
                <a:spcPts val="1320"/>
              </a:lnSpc>
            </a:pPr>
            <a:r>
              <a:rPr sz="1200" dirty="0">
                <a:latin typeface="Courier New"/>
                <a:cs typeface="Courier New"/>
              </a:rPr>
              <a:t>}</a:t>
            </a:r>
          </a:p>
          <a:p>
            <a:pPr>
              <a:lnSpc>
                <a:spcPct val="100000"/>
              </a:lnSpc>
              <a:spcBef>
                <a:spcPts val="35"/>
              </a:spcBef>
            </a:pPr>
            <a:endParaRPr sz="1100" dirty="0">
              <a:latin typeface="Courier New"/>
              <a:cs typeface="Courier New"/>
            </a:endParaRPr>
          </a:p>
          <a:p>
            <a:pPr marL="12700">
              <a:lnSpc>
                <a:spcPct val="100000"/>
              </a:lnSpc>
              <a:spcBef>
                <a:spcPts val="5"/>
              </a:spcBef>
            </a:pPr>
            <a:r>
              <a:rPr sz="1200" dirty="0">
                <a:latin typeface="Courier New"/>
                <a:cs typeface="Courier New"/>
              </a:rPr>
              <a:t>}</a:t>
            </a:r>
          </a:p>
          <a:p>
            <a:pPr>
              <a:lnSpc>
                <a:spcPct val="100000"/>
              </a:lnSpc>
              <a:spcBef>
                <a:spcPts val="55"/>
              </a:spcBef>
            </a:pPr>
            <a:endParaRPr sz="1200" dirty="0">
              <a:latin typeface="Courier New"/>
              <a:cs typeface="Courier New"/>
            </a:endParaRPr>
          </a:p>
          <a:p>
            <a:pPr marL="12700">
              <a:lnSpc>
                <a:spcPts val="1410"/>
              </a:lnSpc>
            </a:pPr>
            <a:r>
              <a:rPr sz="1200" b="1" spc="-5" dirty="0">
                <a:latin typeface="Times New Roman"/>
                <a:cs typeface="Times New Roman"/>
              </a:rPr>
              <a:t>The output</a:t>
            </a:r>
            <a:r>
              <a:rPr sz="1200" b="1" spc="-10" dirty="0">
                <a:latin typeface="Times New Roman"/>
                <a:cs typeface="Times New Roman"/>
              </a:rPr>
              <a:t> </a:t>
            </a:r>
            <a:r>
              <a:rPr sz="1200" b="1" dirty="0">
                <a:latin typeface="Times New Roman"/>
                <a:cs typeface="Times New Roman"/>
              </a:rPr>
              <a:t>is:</a:t>
            </a:r>
            <a:endParaRPr sz="1200" dirty="0">
              <a:latin typeface="Times New Roman"/>
              <a:cs typeface="Times New Roman"/>
            </a:endParaRPr>
          </a:p>
          <a:p>
            <a:pPr marL="469900">
              <a:lnSpc>
                <a:spcPts val="1410"/>
              </a:lnSpc>
            </a:pPr>
            <a:r>
              <a:rPr sz="1200" b="1" spc="-5" dirty="0">
                <a:latin typeface="Times New Roman"/>
                <a:cs typeface="Times New Roman"/>
              </a:rPr>
              <a:t>PARENT: </a:t>
            </a:r>
            <a:r>
              <a:rPr sz="1200" b="1" dirty="0">
                <a:latin typeface="Times New Roman"/>
                <a:cs typeface="Times New Roman"/>
              </a:rPr>
              <a:t>value =</a:t>
            </a:r>
            <a:r>
              <a:rPr sz="1200" b="1" spc="-10" dirty="0">
                <a:latin typeface="Times New Roman"/>
                <a:cs typeface="Times New Roman"/>
              </a:rPr>
              <a:t> </a:t>
            </a:r>
            <a:r>
              <a:rPr sz="1200" b="1" dirty="0">
                <a:latin typeface="Times New Roman"/>
                <a:cs typeface="Times New Roman"/>
              </a:rPr>
              <a:t>5</a:t>
            </a:r>
            <a:endParaRPr sz="1200" dirty="0">
              <a:latin typeface="Times New Roman"/>
              <a:cs typeface="Times New Roman"/>
            </a:endParaRPr>
          </a:p>
          <a:p>
            <a:pPr>
              <a:lnSpc>
                <a:spcPct val="100000"/>
              </a:lnSpc>
              <a:spcBef>
                <a:spcPts val="35"/>
              </a:spcBef>
            </a:pPr>
            <a:endParaRPr sz="1200" dirty="0">
              <a:latin typeface="Times New Roman"/>
              <a:cs typeface="Times New Roman"/>
            </a:endParaRPr>
          </a:p>
          <a:p>
            <a:pPr marL="12700" marR="5080">
              <a:lnSpc>
                <a:spcPts val="1380"/>
              </a:lnSpc>
            </a:pPr>
            <a:r>
              <a:rPr sz="1200" b="1" spc="-5" dirty="0">
                <a:latin typeface="Times New Roman"/>
                <a:cs typeface="Times New Roman"/>
              </a:rPr>
              <a:t>The execution </a:t>
            </a:r>
            <a:r>
              <a:rPr sz="1200" b="1" dirty="0">
                <a:latin typeface="Times New Roman"/>
                <a:cs typeface="Times New Roman"/>
              </a:rPr>
              <a:t>of </a:t>
            </a:r>
            <a:r>
              <a:rPr sz="1200" b="1" spc="-5" dirty="0">
                <a:latin typeface="Times New Roman"/>
                <a:cs typeface="Times New Roman"/>
              </a:rPr>
              <a:t>the child does </a:t>
            </a:r>
            <a:r>
              <a:rPr sz="1200" b="1" dirty="0">
                <a:latin typeface="Times New Roman"/>
                <a:cs typeface="Times New Roman"/>
              </a:rPr>
              <a:t>not </a:t>
            </a:r>
            <a:r>
              <a:rPr sz="1200" b="1" spc="-5" dirty="0">
                <a:latin typeface="Times New Roman"/>
                <a:cs typeface="Times New Roman"/>
              </a:rPr>
              <a:t>affect the </a:t>
            </a:r>
            <a:r>
              <a:rPr sz="1200" b="1" dirty="0">
                <a:latin typeface="Times New Roman"/>
                <a:cs typeface="Times New Roman"/>
              </a:rPr>
              <a:t>value of </a:t>
            </a:r>
            <a:r>
              <a:rPr sz="1200" b="1" spc="-5" dirty="0">
                <a:latin typeface="Times New Roman"/>
                <a:cs typeface="Times New Roman"/>
              </a:rPr>
              <a:t>the variable “value” </a:t>
            </a:r>
            <a:r>
              <a:rPr sz="1200" b="1" dirty="0">
                <a:latin typeface="Times New Roman"/>
                <a:cs typeface="Times New Roman"/>
              </a:rPr>
              <a:t>in </a:t>
            </a:r>
            <a:r>
              <a:rPr sz="1200" b="1" spc="-5" dirty="0">
                <a:latin typeface="Times New Roman"/>
                <a:cs typeface="Times New Roman"/>
              </a:rPr>
              <a:t>the parent process  since </a:t>
            </a:r>
            <a:r>
              <a:rPr sz="1200" b="1" dirty="0">
                <a:latin typeface="Times New Roman"/>
                <a:cs typeface="Times New Roman"/>
              </a:rPr>
              <a:t>it </a:t>
            </a:r>
            <a:r>
              <a:rPr sz="1200" b="1" spc="-5" dirty="0">
                <a:latin typeface="Times New Roman"/>
                <a:cs typeface="Times New Roman"/>
              </a:rPr>
              <a:t>will </a:t>
            </a:r>
            <a:r>
              <a:rPr sz="1200" b="1" dirty="0">
                <a:latin typeface="Times New Roman"/>
                <a:cs typeface="Times New Roman"/>
              </a:rPr>
              <a:t>have </a:t>
            </a:r>
            <a:r>
              <a:rPr sz="1200" b="1" spc="-5" dirty="0">
                <a:latin typeface="Times New Roman"/>
                <a:cs typeface="Times New Roman"/>
              </a:rPr>
              <a:t>its </a:t>
            </a:r>
            <a:r>
              <a:rPr sz="1200" b="1" dirty="0">
                <a:latin typeface="Times New Roman"/>
                <a:cs typeface="Times New Roman"/>
              </a:rPr>
              <a:t>own </a:t>
            </a:r>
            <a:r>
              <a:rPr sz="1200" b="1" spc="-5" dirty="0">
                <a:latin typeface="Times New Roman"/>
                <a:cs typeface="Times New Roman"/>
              </a:rPr>
              <a:t>copy. From the </a:t>
            </a:r>
            <a:r>
              <a:rPr sz="1200" b="1" dirty="0">
                <a:latin typeface="Times New Roman"/>
                <a:cs typeface="Times New Roman"/>
              </a:rPr>
              <a:t>point </a:t>
            </a:r>
            <a:r>
              <a:rPr sz="1200" b="1" spc="-5" dirty="0">
                <a:latin typeface="Times New Roman"/>
                <a:cs typeface="Times New Roman"/>
              </a:rPr>
              <a:t>when </a:t>
            </a:r>
            <a:r>
              <a:rPr sz="1200" b="1" dirty="0">
                <a:latin typeface="Times New Roman"/>
                <a:cs typeface="Times New Roman"/>
              </a:rPr>
              <a:t>fork is </a:t>
            </a:r>
            <a:r>
              <a:rPr sz="1200" b="1" spc="-5" dirty="0">
                <a:latin typeface="Times New Roman"/>
                <a:cs typeface="Times New Roman"/>
              </a:rPr>
              <a:t>executed, </a:t>
            </a:r>
            <a:r>
              <a:rPr sz="1200" b="1" dirty="0">
                <a:latin typeface="Times New Roman"/>
                <a:cs typeface="Times New Roman"/>
              </a:rPr>
              <a:t>two </a:t>
            </a:r>
            <a:r>
              <a:rPr sz="1200" b="1" spc="-5" dirty="0">
                <a:latin typeface="Times New Roman"/>
                <a:cs typeface="Times New Roman"/>
              </a:rPr>
              <a:t>processes are running  the </a:t>
            </a:r>
            <a:r>
              <a:rPr sz="1200" b="1" dirty="0">
                <a:latin typeface="Times New Roman"/>
                <a:cs typeface="Times New Roman"/>
              </a:rPr>
              <a:t>above </a:t>
            </a:r>
            <a:r>
              <a:rPr sz="1200" b="1" spc="-5" dirty="0">
                <a:latin typeface="Times New Roman"/>
                <a:cs typeface="Times New Roman"/>
              </a:rPr>
              <a:t>program each with their </a:t>
            </a:r>
            <a:r>
              <a:rPr sz="1200" b="1" dirty="0">
                <a:latin typeface="Times New Roman"/>
                <a:cs typeface="Times New Roman"/>
              </a:rPr>
              <a:t>own </a:t>
            </a:r>
            <a:r>
              <a:rPr sz="1200" b="1" spc="-5" dirty="0">
                <a:latin typeface="Times New Roman"/>
                <a:cs typeface="Times New Roman"/>
              </a:rPr>
              <a:t>copy </a:t>
            </a:r>
            <a:r>
              <a:rPr sz="1200" b="1" dirty="0">
                <a:latin typeface="Times New Roman"/>
                <a:cs typeface="Times New Roman"/>
              </a:rPr>
              <a:t>of </a:t>
            </a:r>
            <a:r>
              <a:rPr sz="1200" b="1" spc="-5" dirty="0">
                <a:latin typeface="Times New Roman"/>
                <a:cs typeface="Times New Roman"/>
              </a:rPr>
              <a:t>the program (i.e. their </a:t>
            </a:r>
            <a:r>
              <a:rPr sz="1200" b="1" dirty="0">
                <a:latin typeface="Times New Roman"/>
                <a:cs typeface="Times New Roman"/>
              </a:rPr>
              <a:t>own </a:t>
            </a:r>
            <a:r>
              <a:rPr sz="1200" b="1" spc="-5" dirty="0">
                <a:latin typeface="Times New Roman"/>
                <a:cs typeface="Times New Roman"/>
              </a:rPr>
              <a:t>copy </a:t>
            </a:r>
            <a:r>
              <a:rPr sz="1200" b="1" dirty="0">
                <a:latin typeface="Times New Roman"/>
                <a:cs typeface="Times New Roman"/>
              </a:rPr>
              <a:t>of </a:t>
            </a:r>
            <a:r>
              <a:rPr sz="1200" b="1" spc="-5" dirty="0">
                <a:latin typeface="Times New Roman"/>
                <a:cs typeface="Times New Roman"/>
              </a:rPr>
              <a:t>the variable  “value”). Given that </a:t>
            </a:r>
            <a:r>
              <a:rPr sz="1200" b="1" dirty="0">
                <a:latin typeface="Times New Roman"/>
                <a:cs typeface="Times New Roman"/>
              </a:rPr>
              <a:t>fork </a:t>
            </a:r>
            <a:r>
              <a:rPr sz="1200" b="1" spc="-5" dirty="0">
                <a:latin typeface="Times New Roman"/>
                <a:cs typeface="Times New Roman"/>
              </a:rPr>
              <a:t>returns the PID </a:t>
            </a:r>
            <a:r>
              <a:rPr sz="1200" b="1" dirty="0">
                <a:latin typeface="Times New Roman"/>
                <a:cs typeface="Times New Roman"/>
              </a:rPr>
              <a:t>of </a:t>
            </a:r>
            <a:r>
              <a:rPr sz="1200" b="1" spc="-5" dirty="0">
                <a:latin typeface="Times New Roman"/>
                <a:cs typeface="Times New Roman"/>
              </a:rPr>
              <a:t>the child </a:t>
            </a:r>
            <a:r>
              <a:rPr sz="1200" b="1" dirty="0">
                <a:latin typeface="Times New Roman"/>
                <a:cs typeface="Times New Roman"/>
              </a:rPr>
              <a:t>in </a:t>
            </a:r>
            <a:r>
              <a:rPr sz="1200" b="1" spc="-5" dirty="0">
                <a:latin typeface="Times New Roman"/>
                <a:cs typeface="Times New Roman"/>
              </a:rPr>
              <a:t>the parent process, the </a:t>
            </a:r>
            <a:r>
              <a:rPr sz="1200" b="1" dirty="0">
                <a:latin typeface="Times New Roman"/>
                <a:cs typeface="Times New Roman"/>
              </a:rPr>
              <a:t>“else” </a:t>
            </a:r>
            <a:r>
              <a:rPr sz="1200" b="1" spc="-5" dirty="0">
                <a:latin typeface="Times New Roman"/>
                <a:cs typeface="Times New Roman"/>
              </a:rPr>
              <a:t>portion  </a:t>
            </a:r>
            <a:r>
              <a:rPr sz="1200" b="1" dirty="0">
                <a:latin typeface="Times New Roman"/>
                <a:cs typeface="Times New Roman"/>
              </a:rPr>
              <a:t>of </a:t>
            </a:r>
            <a:r>
              <a:rPr sz="1200" b="1" spc="-5" dirty="0">
                <a:latin typeface="Times New Roman"/>
                <a:cs typeface="Times New Roman"/>
              </a:rPr>
              <a:t>the </a:t>
            </a:r>
            <a:r>
              <a:rPr sz="1200" b="1" i="1" dirty="0">
                <a:latin typeface="Times New Roman"/>
                <a:cs typeface="Times New Roman"/>
              </a:rPr>
              <a:t>if </a:t>
            </a:r>
            <a:r>
              <a:rPr sz="1200" b="1" spc="-5" dirty="0">
                <a:latin typeface="Times New Roman"/>
                <a:cs typeface="Times New Roman"/>
              </a:rPr>
              <a:t>statement </a:t>
            </a:r>
            <a:r>
              <a:rPr sz="1200" b="1" dirty="0">
                <a:latin typeface="Times New Roman"/>
                <a:cs typeface="Times New Roman"/>
              </a:rPr>
              <a:t>is </a:t>
            </a:r>
            <a:r>
              <a:rPr sz="1200" b="1" spc="-5" dirty="0">
                <a:latin typeface="Times New Roman"/>
                <a:cs typeface="Times New Roman"/>
              </a:rPr>
              <a:t>executed </a:t>
            </a:r>
            <a:r>
              <a:rPr sz="1200" b="1" dirty="0">
                <a:latin typeface="Times New Roman"/>
                <a:cs typeface="Times New Roman"/>
              </a:rPr>
              <a:t>in </a:t>
            </a:r>
            <a:r>
              <a:rPr sz="1200" b="1" spc="-5" dirty="0">
                <a:latin typeface="Times New Roman"/>
                <a:cs typeface="Times New Roman"/>
              </a:rPr>
              <a:t>the parent. </a:t>
            </a:r>
            <a:r>
              <a:rPr sz="1200" b="1" dirty="0">
                <a:latin typeface="Times New Roman"/>
                <a:cs typeface="Times New Roman"/>
              </a:rPr>
              <a:t>In </a:t>
            </a:r>
            <a:r>
              <a:rPr sz="1200" b="1" spc="-5" dirty="0">
                <a:latin typeface="Times New Roman"/>
                <a:cs typeface="Times New Roman"/>
              </a:rPr>
              <a:t>the child, </a:t>
            </a:r>
            <a:r>
              <a:rPr sz="1200" b="1" dirty="0">
                <a:latin typeface="Times New Roman"/>
                <a:cs typeface="Times New Roman"/>
              </a:rPr>
              <a:t>fork </a:t>
            </a:r>
            <a:r>
              <a:rPr sz="1200" b="1" spc="-5" dirty="0">
                <a:latin typeface="Times New Roman"/>
                <a:cs typeface="Times New Roman"/>
              </a:rPr>
              <a:t>retuns </a:t>
            </a:r>
            <a:r>
              <a:rPr sz="1200" b="1" dirty="0">
                <a:latin typeface="Times New Roman"/>
                <a:cs typeface="Times New Roman"/>
              </a:rPr>
              <a:t>0 and it is </a:t>
            </a:r>
            <a:r>
              <a:rPr sz="1200" b="1" spc="-5" dirty="0">
                <a:latin typeface="Times New Roman"/>
                <a:cs typeface="Times New Roman"/>
              </a:rPr>
              <a:t>the “if” portion  </a:t>
            </a:r>
            <a:r>
              <a:rPr sz="1200" b="1" dirty="0">
                <a:latin typeface="Times New Roman"/>
                <a:cs typeface="Times New Roman"/>
              </a:rPr>
              <a:t>of </a:t>
            </a:r>
            <a:r>
              <a:rPr sz="1200" b="1" spc="-5" dirty="0">
                <a:latin typeface="Times New Roman"/>
                <a:cs typeface="Times New Roman"/>
              </a:rPr>
              <a:t>the </a:t>
            </a:r>
            <a:r>
              <a:rPr sz="1200" b="1" i="1" dirty="0">
                <a:latin typeface="Times New Roman"/>
                <a:cs typeface="Times New Roman"/>
              </a:rPr>
              <a:t>if </a:t>
            </a:r>
            <a:r>
              <a:rPr sz="1200" b="1" spc="-5" dirty="0">
                <a:latin typeface="Times New Roman"/>
                <a:cs typeface="Times New Roman"/>
              </a:rPr>
              <a:t>statement that </a:t>
            </a:r>
            <a:r>
              <a:rPr sz="1200" b="1" dirty="0">
                <a:latin typeface="Times New Roman"/>
                <a:cs typeface="Times New Roman"/>
              </a:rPr>
              <a:t>is </a:t>
            </a:r>
            <a:r>
              <a:rPr sz="1200" b="1" spc="-5" dirty="0">
                <a:latin typeface="Times New Roman"/>
                <a:cs typeface="Times New Roman"/>
              </a:rPr>
              <a:t>executed, but the variable “value” </a:t>
            </a:r>
            <a:r>
              <a:rPr sz="1200" b="1" dirty="0">
                <a:latin typeface="Times New Roman"/>
                <a:cs typeface="Times New Roman"/>
              </a:rPr>
              <a:t>is </a:t>
            </a:r>
            <a:r>
              <a:rPr sz="1200" b="1" spc="-5" dirty="0">
                <a:latin typeface="Times New Roman"/>
                <a:cs typeface="Times New Roman"/>
              </a:rPr>
              <a:t>changed </a:t>
            </a:r>
            <a:r>
              <a:rPr sz="1200" b="1" dirty="0">
                <a:latin typeface="Times New Roman"/>
                <a:cs typeface="Times New Roman"/>
              </a:rPr>
              <a:t>only in </a:t>
            </a:r>
            <a:r>
              <a:rPr sz="1200" b="1" spc="-5" dirty="0">
                <a:latin typeface="Times New Roman"/>
                <a:cs typeface="Times New Roman"/>
              </a:rPr>
              <a:t>the</a:t>
            </a:r>
            <a:r>
              <a:rPr sz="1200" b="1" spc="45" dirty="0">
                <a:latin typeface="Times New Roman"/>
                <a:cs typeface="Times New Roman"/>
              </a:rPr>
              <a:t> </a:t>
            </a:r>
            <a:r>
              <a:rPr sz="1200" b="1" spc="-5" dirty="0">
                <a:latin typeface="Times New Roman"/>
                <a:cs typeface="Times New Roman"/>
              </a:rPr>
              <a:t>child.</a:t>
            </a:r>
            <a:endParaRPr sz="12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TotalTime>
  <Words>3062</Words>
  <Application>Microsoft Office PowerPoint</Application>
  <PresentationFormat>Custom</PresentationFormat>
  <Paragraphs>407</Paragraphs>
  <Slides>13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-apple-system</vt:lpstr>
      <vt:lpstr>Arial</vt:lpstr>
      <vt:lpstr>Arial</vt:lpstr>
      <vt:lpstr>Calibri</vt:lpstr>
      <vt:lpstr>Courier New</vt:lpstr>
      <vt:lpstr>Palladio Uralic</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CSI3131 – Operating Systems</dc:title>
  <dc:creator>Gilbert Arbez</dc:creator>
  <cp:lastModifiedBy>Faranak Vahid-Ansari</cp:lastModifiedBy>
  <cp:revision>3</cp:revision>
  <dcterms:created xsi:type="dcterms:W3CDTF">2022-05-30T12:17:41Z</dcterms:created>
  <dcterms:modified xsi:type="dcterms:W3CDTF">2022-05-30T13:53:46Z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2021-02-03T00:00:00Z</vt:filetime>
  </property>
  <property fmtid="{D5CDD505-2E9C-101B-9397-08002B2CF9AE}" pid="3" name="Creator">
    <vt:lpwstr>WPS Writer</vt:lpwstr>
  </property>
  <property fmtid="{D5CDD505-2E9C-101B-9397-08002B2CF9AE}" pid="4" name="LastSaved">
    <vt:filetime>2022-05-30T00:00:00Z</vt:filetime>
  </property>
</Properties>
</file>