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2" r:id="rId2"/>
    <p:sldId id="256" r:id="rId3"/>
    <p:sldId id="263" r:id="rId4"/>
    <p:sldId id="264" r:id="rId5"/>
    <p:sldId id="257" r:id="rId6"/>
    <p:sldId id="258" r:id="rId7"/>
    <p:sldId id="259" r:id="rId8"/>
    <p:sldId id="260" r:id="rId9"/>
    <p:sldId id="261" r:id="rId10"/>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624" autoAdjust="0"/>
  </p:normalViewPr>
  <p:slideViewPr>
    <p:cSldViewPr>
      <p:cViewPr varScale="1">
        <p:scale>
          <a:sx n="59" d="100"/>
          <a:sy n="59" d="100"/>
        </p:scale>
        <p:origin x="130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39AB374-DECF-4F87-80AC-ABC9728C326A}" type="datetimeFigureOut">
              <a:rPr lang="en-CA" smtClean="0"/>
              <a:t>2022-06-17</a:t>
            </a:fld>
            <a:endParaRPr lang="en-CA"/>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E1CEE38-E210-41BF-BD21-288615ACF0C3}" type="slidenum">
              <a:rPr lang="en-CA" smtClean="0"/>
              <a:t>‹#›</a:t>
            </a:fld>
            <a:endParaRPr lang="en-CA"/>
          </a:p>
        </p:txBody>
      </p:sp>
    </p:spTree>
    <p:extLst>
      <p:ext uri="{BB962C8B-B14F-4D97-AF65-F5344CB8AC3E}">
        <p14:creationId xmlns:p14="http://schemas.microsoft.com/office/powerpoint/2010/main" val="1455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E1CEE38-E210-41BF-BD21-288615ACF0C3}" type="slidenum">
              <a:rPr lang="en-CA" smtClean="0"/>
              <a:t>2</a:t>
            </a:fld>
            <a:endParaRPr lang="en-CA"/>
          </a:p>
        </p:txBody>
      </p:sp>
    </p:spTree>
    <p:extLst>
      <p:ext uri="{BB962C8B-B14F-4D97-AF65-F5344CB8AC3E}">
        <p14:creationId xmlns:p14="http://schemas.microsoft.com/office/powerpoint/2010/main" val="3302097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Kernel threads are arranged by the operating system directly.</a:t>
            </a:r>
          </a:p>
          <a:p>
            <a:r>
              <a:rPr lang="en-CA" dirty="0"/>
              <a:t>Although there different types of multiple mapping relationships aside from 1:1 (M:1 and M:N), kernel threads are not responsible for a process whereas user threads are.</a:t>
            </a:r>
          </a:p>
          <a:p>
            <a:r>
              <a:rPr lang="en-CA" dirty="0"/>
              <a:t>User threads should be aware of each other since they are working for the same process, and hence share the code, data and files associated with that process. However, threads that are in the same process do not need to communicate with each other unless otherwise the processes are dependent on each other.</a:t>
            </a:r>
          </a:p>
          <a:p>
            <a:endParaRPr lang="en-CA" dirty="0"/>
          </a:p>
          <a:p>
            <a:r>
              <a:rPr lang="en-CA" dirty="0"/>
              <a:t>Process creation also needs space for the code, sharing of data and files, and requires allocating a process control block. Having a larger data structure for storing the files data and code. Threads require much less complexity to function, a register to access and a stack for computations, and perhaps a priority to know the order of the threads in a multithread context.</a:t>
            </a:r>
          </a:p>
        </p:txBody>
      </p:sp>
      <p:sp>
        <p:nvSpPr>
          <p:cNvPr id="4" name="Slide Number Placeholder 3"/>
          <p:cNvSpPr>
            <a:spLocks noGrp="1"/>
          </p:cNvSpPr>
          <p:nvPr>
            <p:ph type="sldNum" sz="quarter" idx="5"/>
          </p:nvPr>
        </p:nvSpPr>
        <p:spPr/>
        <p:txBody>
          <a:bodyPr/>
          <a:lstStyle/>
          <a:p>
            <a:fld id="{BE1CEE38-E210-41BF-BD21-288615ACF0C3}" type="slidenum">
              <a:rPr lang="en-CA" smtClean="0"/>
              <a:t>3</a:t>
            </a:fld>
            <a:endParaRPr lang="en-CA"/>
          </a:p>
        </p:txBody>
      </p:sp>
    </p:spTree>
    <p:extLst>
      <p:ext uri="{BB962C8B-B14F-4D97-AF65-F5344CB8AC3E}">
        <p14:creationId xmlns:p14="http://schemas.microsoft.com/office/powerpoint/2010/main" val="361982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M:1 </a:t>
            </a:r>
            <a:r>
              <a:rPr lang="en-CA" dirty="0">
                <a:sym typeface="Wingdings" panose="05000000000000000000" pitchFamily="2" charset="2"/>
              </a:rPr>
              <a:t> the kernel thread is managed by the OS, while the user threads are not monitored by the OS</a:t>
            </a:r>
          </a:p>
          <a:p>
            <a:endParaRPr lang="en-CA" dirty="0">
              <a:sym typeface="Wingdings" panose="05000000000000000000" pitchFamily="2" charset="2"/>
            </a:endParaRPr>
          </a:p>
          <a:p>
            <a:r>
              <a:rPr lang="en-CA" dirty="0">
                <a:sym typeface="Wingdings" panose="05000000000000000000" pitchFamily="2" charset="2"/>
              </a:rPr>
              <a:t>1:1  disadvantage: more expensive for the system</a:t>
            </a:r>
          </a:p>
          <a:p>
            <a:endParaRPr lang="en-CA" dirty="0">
              <a:sym typeface="Wingdings" panose="05000000000000000000" pitchFamily="2" charset="2"/>
            </a:endParaRPr>
          </a:p>
          <a:p>
            <a:r>
              <a:rPr lang="en-CA" dirty="0">
                <a:sym typeface="Wingdings" panose="05000000000000000000" pitchFamily="2" charset="2"/>
              </a:rPr>
              <a:t>M:N  for the scheduling, the user space are all organized by the thread library and the kernel space is organized by the kernel</a:t>
            </a:r>
          </a:p>
          <a:p>
            <a:endParaRPr lang="en-CA" dirty="0"/>
          </a:p>
          <a:p>
            <a:endParaRPr lang="en-CA" dirty="0"/>
          </a:p>
          <a:p>
            <a:r>
              <a:rPr lang="en-CA" dirty="0"/>
              <a:t>Variable value is a global variable in </a:t>
            </a:r>
            <a:r>
              <a:rPr lang="en-CA"/>
              <a:t>the process, </a:t>
            </a:r>
            <a:r>
              <a:rPr lang="en-CA" dirty="0"/>
              <a:t>thus shared among </a:t>
            </a:r>
            <a:r>
              <a:rPr lang="en-CA"/>
              <a:t>the threads</a:t>
            </a:r>
            <a:endParaRPr lang="en-CA" dirty="0"/>
          </a:p>
        </p:txBody>
      </p:sp>
      <p:sp>
        <p:nvSpPr>
          <p:cNvPr id="4" name="Slide Number Placeholder 3"/>
          <p:cNvSpPr>
            <a:spLocks noGrp="1"/>
          </p:cNvSpPr>
          <p:nvPr>
            <p:ph type="sldNum" sz="quarter" idx="5"/>
          </p:nvPr>
        </p:nvSpPr>
        <p:spPr/>
        <p:txBody>
          <a:bodyPr/>
          <a:lstStyle/>
          <a:p>
            <a:fld id="{BE1CEE38-E210-41BF-BD21-288615ACF0C3}" type="slidenum">
              <a:rPr lang="en-CA" smtClean="0"/>
              <a:t>4</a:t>
            </a:fld>
            <a:endParaRPr lang="en-CA"/>
          </a:p>
        </p:txBody>
      </p:sp>
    </p:spTree>
    <p:extLst>
      <p:ext uri="{BB962C8B-B14F-4D97-AF65-F5344CB8AC3E}">
        <p14:creationId xmlns:p14="http://schemas.microsoft.com/office/powerpoint/2010/main" val="1171104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T1 assigned to CPU means that T1 is waiting (already there) nut not running in the CPU (hence </a:t>
            </a:r>
            <a:r>
              <a:rPr lang="en-CA"/>
              <a:t>assigned instead).</a:t>
            </a:r>
          </a:p>
        </p:txBody>
      </p:sp>
      <p:sp>
        <p:nvSpPr>
          <p:cNvPr id="4" name="Slide Number Placeholder 3"/>
          <p:cNvSpPr>
            <a:spLocks noGrp="1"/>
          </p:cNvSpPr>
          <p:nvPr>
            <p:ph type="sldNum" sz="quarter" idx="5"/>
          </p:nvPr>
        </p:nvSpPr>
        <p:spPr/>
        <p:txBody>
          <a:bodyPr/>
          <a:lstStyle/>
          <a:p>
            <a:fld id="{BE1CEE38-E210-41BF-BD21-288615ACF0C3}" type="slidenum">
              <a:rPr lang="en-CA" smtClean="0"/>
              <a:t>6</a:t>
            </a:fld>
            <a:endParaRPr lang="en-CA"/>
          </a:p>
        </p:txBody>
      </p:sp>
    </p:spTree>
    <p:extLst>
      <p:ext uri="{BB962C8B-B14F-4D97-AF65-F5344CB8AC3E}">
        <p14:creationId xmlns:p14="http://schemas.microsoft.com/office/powerpoint/2010/main" val="3321326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F5082C-9DC1-FC41-2FA4-CEAE49D93406}"/>
              </a:ext>
            </a:extLst>
          </p:cNvPr>
          <p:cNvPicPr>
            <a:picLocks noChangeAspect="1"/>
          </p:cNvPicPr>
          <p:nvPr/>
        </p:nvPicPr>
        <p:blipFill>
          <a:blip r:embed="rId2"/>
          <a:stretch>
            <a:fillRect/>
          </a:stretch>
        </p:blipFill>
        <p:spPr>
          <a:xfrm>
            <a:off x="25400" y="762000"/>
            <a:ext cx="7772400" cy="3571284"/>
          </a:xfrm>
          <a:prstGeom prst="rect">
            <a:avLst/>
          </a:prstGeom>
        </p:spPr>
      </p:pic>
      <p:pic>
        <p:nvPicPr>
          <p:cNvPr id="5" name="Picture 4">
            <a:extLst>
              <a:ext uri="{FF2B5EF4-FFF2-40B4-BE49-F238E27FC236}">
                <a16:creationId xmlns:a16="http://schemas.microsoft.com/office/drawing/2014/main" id="{18599691-7EFD-1E36-2356-F0593AB71A7C}"/>
              </a:ext>
            </a:extLst>
          </p:cNvPr>
          <p:cNvPicPr>
            <a:picLocks noChangeAspect="1"/>
          </p:cNvPicPr>
          <p:nvPr/>
        </p:nvPicPr>
        <p:blipFill>
          <a:blip r:embed="rId3"/>
          <a:stretch>
            <a:fillRect/>
          </a:stretch>
        </p:blipFill>
        <p:spPr>
          <a:xfrm>
            <a:off x="12700" y="4302665"/>
            <a:ext cx="7772400" cy="2844903"/>
          </a:xfrm>
          <a:prstGeom prst="rect">
            <a:avLst/>
          </a:prstGeom>
        </p:spPr>
      </p:pic>
      <p:pic>
        <p:nvPicPr>
          <p:cNvPr id="7" name="Picture 6">
            <a:extLst>
              <a:ext uri="{FF2B5EF4-FFF2-40B4-BE49-F238E27FC236}">
                <a16:creationId xmlns:a16="http://schemas.microsoft.com/office/drawing/2014/main" id="{0E5A3F09-4538-E6D2-4135-807265DFC01A}"/>
              </a:ext>
            </a:extLst>
          </p:cNvPr>
          <p:cNvPicPr>
            <a:picLocks noChangeAspect="1"/>
          </p:cNvPicPr>
          <p:nvPr/>
        </p:nvPicPr>
        <p:blipFill>
          <a:blip r:embed="rId4"/>
          <a:stretch>
            <a:fillRect/>
          </a:stretch>
        </p:blipFill>
        <p:spPr>
          <a:xfrm>
            <a:off x="25400" y="7315200"/>
            <a:ext cx="4286250" cy="1562100"/>
          </a:xfrm>
          <a:prstGeom prst="rect">
            <a:avLst/>
          </a:prstGeom>
        </p:spPr>
      </p:pic>
    </p:spTree>
    <p:extLst>
      <p:ext uri="{BB962C8B-B14F-4D97-AF65-F5344CB8AC3E}">
        <p14:creationId xmlns:p14="http://schemas.microsoft.com/office/powerpoint/2010/main" val="125460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14603"/>
            <a:ext cx="6688455" cy="7003415"/>
          </a:xfrm>
          <a:prstGeom prst="rect">
            <a:avLst/>
          </a:prstGeom>
        </p:spPr>
        <p:txBody>
          <a:bodyPr vert="horz" wrap="square" lIns="0" tIns="27305" rIns="0" bIns="0" rtlCol="0">
            <a:spAutoFit/>
          </a:bodyPr>
          <a:lstStyle/>
          <a:p>
            <a:pPr marL="2225675" marR="2188210" algn="ctr">
              <a:lnSpc>
                <a:spcPts val="1610"/>
              </a:lnSpc>
              <a:spcBef>
                <a:spcPts val="215"/>
              </a:spcBef>
            </a:pPr>
            <a:r>
              <a:rPr sz="1400" b="1" spc="-5" dirty="0">
                <a:latin typeface="Times New Roman"/>
                <a:cs typeface="Times New Roman"/>
              </a:rPr>
              <a:t>CSI3131 </a:t>
            </a:r>
            <a:r>
              <a:rPr sz="1400" b="1" dirty="0">
                <a:latin typeface="Times New Roman"/>
                <a:cs typeface="Times New Roman"/>
              </a:rPr>
              <a:t>– </a:t>
            </a:r>
            <a:r>
              <a:rPr sz="1400" b="1" spc="-5" dirty="0">
                <a:latin typeface="Times New Roman"/>
                <a:cs typeface="Times New Roman"/>
              </a:rPr>
              <a:t>Operating Systems </a:t>
            </a:r>
            <a:r>
              <a:rPr sz="1400" b="1" spc="-335" dirty="0">
                <a:latin typeface="Times New Roman"/>
                <a:cs typeface="Times New Roman"/>
              </a:rPr>
              <a:t> </a:t>
            </a:r>
            <a:r>
              <a:rPr sz="1400" b="1" spc="-5" dirty="0">
                <a:latin typeface="Times New Roman"/>
                <a:cs typeface="Times New Roman"/>
              </a:rPr>
              <a:t>Tutorial</a:t>
            </a:r>
            <a:r>
              <a:rPr sz="1400" b="1" spc="-20" dirty="0">
                <a:latin typeface="Times New Roman"/>
                <a:cs typeface="Times New Roman"/>
              </a:rPr>
              <a:t> </a:t>
            </a:r>
            <a:r>
              <a:rPr sz="1400" b="1" dirty="0">
                <a:latin typeface="Times New Roman"/>
                <a:cs typeface="Times New Roman"/>
              </a:rPr>
              <a:t>3</a:t>
            </a:r>
            <a:endParaRPr sz="1400">
              <a:latin typeface="Times New Roman"/>
              <a:cs typeface="Times New Roman"/>
            </a:endParaRPr>
          </a:p>
          <a:p>
            <a:pPr marL="31115" algn="ctr">
              <a:lnSpc>
                <a:spcPts val="1565"/>
              </a:lnSpc>
            </a:pPr>
            <a:r>
              <a:rPr sz="1400" b="1" spc="-5" dirty="0">
                <a:latin typeface="Times New Roman"/>
                <a:cs typeface="Times New Roman"/>
              </a:rPr>
              <a:t>Threads</a:t>
            </a:r>
            <a:r>
              <a:rPr sz="1400" b="1" spc="-15" dirty="0">
                <a:latin typeface="Times New Roman"/>
                <a:cs typeface="Times New Roman"/>
              </a:rPr>
              <a:t> </a:t>
            </a:r>
            <a:r>
              <a:rPr sz="1400" b="1" dirty="0">
                <a:latin typeface="Times New Roman"/>
                <a:cs typeface="Times New Roman"/>
              </a:rPr>
              <a:t>-</a:t>
            </a:r>
            <a:r>
              <a:rPr sz="1400" b="1" spc="-20" dirty="0">
                <a:latin typeface="Times New Roman"/>
                <a:cs typeface="Times New Roman"/>
              </a:rPr>
              <a:t> </a:t>
            </a:r>
            <a:r>
              <a:rPr sz="1400" b="1" spc="-5" dirty="0">
                <a:latin typeface="Times New Roman"/>
                <a:cs typeface="Times New Roman"/>
              </a:rPr>
              <a:t>Solution</a:t>
            </a:r>
            <a:endParaRPr sz="1400">
              <a:latin typeface="Times New Roman"/>
              <a:cs typeface="Times New Roman"/>
            </a:endParaRPr>
          </a:p>
          <a:p>
            <a:pPr>
              <a:lnSpc>
                <a:spcPct val="100000"/>
              </a:lnSpc>
              <a:spcBef>
                <a:spcPts val="30"/>
              </a:spcBef>
            </a:pPr>
            <a:endParaRPr sz="1400">
              <a:latin typeface="Times New Roman"/>
              <a:cs typeface="Times New Roman"/>
            </a:endParaRPr>
          </a:p>
          <a:p>
            <a:pPr marL="241300" marR="205104" indent="-229235">
              <a:lnSpc>
                <a:spcPts val="1200"/>
              </a:lnSpc>
              <a:buAutoNum type="arabicPeriod"/>
              <a:tabLst>
                <a:tab pos="241300" algn="l"/>
                <a:tab pos="241935" algn="l"/>
              </a:tabLst>
            </a:pPr>
            <a:r>
              <a:rPr sz="1050" dirty="0">
                <a:solidFill>
                  <a:srgbClr val="201E1E"/>
                </a:solidFill>
                <a:latin typeface="Times New Roman"/>
                <a:cs typeface="Times New Roman"/>
              </a:rPr>
              <a:t>What</a:t>
            </a:r>
            <a:r>
              <a:rPr sz="1050" spc="-5" dirty="0">
                <a:solidFill>
                  <a:srgbClr val="201E1E"/>
                </a:solidFill>
                <a:latin typeface="Times New Roman"/>
                <a:cs typeface="Times New Roman"/>
              </a:rPr>
              <a:t> </a:t>
            </a:r>
            <a:r>
              <a:rPr sz="1050" dirty="0">
                <a:solidFill>
                  <a:srgbClr val="201E1E"/>
                </a:solidFill>
                <a:latin typeface="Times New Roman"/>
                <a:cs typeface="Times New Roman"/>
              </a:rPr>
              <a:t>are</a:t>
            </a:r>
            <a:r>
              <a:rPr sz="1050" spc="5" dirty="0">
                <a:solidFill>
                  <a:srgbClr val="201E1E"/>
                </a:solidFill>
                <a:latin typeface="Times New Roman"/>
                <a:cs typeface="Times New Roman"/>
              </a:rPr>
              <a:t> </a:t>
            </a:r>
            <a:r>
              <a:rPr sz="1050" spc="-5" dirty="0">
                <a:solidFill>
                  <a:srgbClr val="201E1E"/>
                </a:solidFill>
                <a:latin typeface="Times New Roman"/>
                <a:cs typeface="Times New Roman"/>
              </a:rPr>
              <a:t>two</a:t>
            </a:r>
            <a:r>
              <a:rPr sz="1050" spc="5" dirty="0">
                <a:solidFill>
                  <a:srgbClr val="201E1E"/>
                </a:solidFill>
                <a:latin typeface="Times New Roman"/>
                <a:cs typeface="Times New Roman"/>
              </a:rPr>
              <a:t> </a:t>
            </a:r>
            <a:r>
              <a:rPr sz="1050" dirty="0">
                <a:solidFill>
                  <a:srgbClr val="201E1E"/>
                </a:solidFill>
                <a:latin typeface="Times New Roman"/>
                <a:cs typeface="Times New Roman"/>
              </a:rPr>
              <a:t>differences</a:t>
            </a:r>
            <a:r>
              <a:rPr sz="1050" spc="-10" dirty="0">
                <a:solidFill>
                  <a:srgbClr val="201E1E"/>
                </a:solidFill>
                <a:latin typeface="Times New Roman"/>
                <a:cs typeface="Times New Roman"/>
              </a:rPr>
              <a:t> </a:t>
            </a:r>
            <a:r>
              <a:rPr sz="1050" dirty="0">
                <a:solidFill>
                  <a:srgbClr val="201E1E"/>
                </a:solidFill>
                <a:latin typeface="Times New Roman"/>
                <a:cs typeface="Times New Roman"/>
              </a:rPr>
              <a:t>between</a:t>
            </a:r>
            <a:r>
              <a:rPr sz="1050" spc="5" dirty="0">
                <a:solidFill>
                  <a:srgbClr val="201E1E"/>
                </a:solidFill>
                <a:latin typeface="Times New Roman"/>
                <a:cs typeface="Times New Roman"/>
              </a:rPr>
              <a:t> </a:t>
            </a:r>
            <a:r>
              <a:rPr sz="1050" spc="-5" dirty="0">
                <a:solidFill>
                  <a:srgbClr val="201E1E"/>
                </a:solidFill>
                <a:latin typeface="Times New Roman"/>
                <a:cs typeface="Times New Roman"/>
              </a:rPr>
              <a:t>user-level</a:t>
            </a:r>
            <a:r>
              <a:rPr sz="1050" spc="10" dirty="0">
                <a:solidFill>
                  <a:srgbClr val="201E1E"/>
                </a:solidFill>
                <a:latin typeface="Times New Roman"/>
                <a:cs typeface="Times New Roman"/>
              </a:rPr>
              <a:t> </a:t>
            </a:r>
            <a:r>
              <a:rPr sz="1050" dirty="0">
                <a:solidFill>
                  <a:srgbClr val="201E1E"/>
                </a:solidFill>
                <a:latin typeface="Times New Roman"/>
                <a:cs typeface="Times New Roman"/>
              </a:rPr>
              <a:t>threads</a:t>
            </a:r>
            <a:r>
              <a:rPr sz="1050" spc="5" dirty="0">
                <a:solidFill>
                  <a:srgbClr val="201E1E"/>
                </a:solidFill>
                <a:latin typeface="Times New Roman"/>
                <a:cs typeface="Times New Roman"/>
              </a:rPr>
              <a:t> </a:t>
            </a:r>
            <a:r>
              <a:rPr sz="1050" dirty="0">
                <a:solidFill>
                  <a:srgbClr val="201E1E"/>
                </a:solidFill>
                <a:latin typeface="Times New Roman"/>
                <a:cs typeface="Times New Roman"/>
              </a:rPr>
              <a:t>and</a:t>
            </a:r>
            <a:r>
              <a:rPr sz="1050" spc="-10" dirty="0">
                <a:solidFill>
                  <a:srgbClr val="201E1E"/>
                </a:solidFill>
                <a:latin typeface="Times New Roman"/>
                <a:cs typeface="Times New Roman"/>
              </a:rPr>
              <a:t> </a:t>
            </a:r>
            <a:r>
              <a:rPr sz="1050" spc="-5" dirty="0">
                <a:solidFill>
                  <a:srgbClr val="201E1E"/>
                </a:solidFill>
                <a:latin typeface="Times New Roman"/>
                <a:cs typeface="Times New Roman"/>
              </a:rPr>
              <a:t>kernel-level</a:t>
            </a:r>
            <a:r>
              <a:rPr sz="1050" dirty="0">
                <a:solidFill>
                  <a:srgbClr val="201E1E"/>
                </a:solidFill>
                <a:latin typeface="Times New Roman"/>
                <a:cs typeface="Times New Roman"/>
              </a:rPr>
              <a:t> </a:t>
            </a:r>
            <a:r>
              <a:rPr sz="1050" spc="-5" dirty="0">
                <a:solidFill>
                  <a:srgbClr val="201E1E"/>
                </a:solidFill>
                <a:latin typeface="Times New Roman"/>
                <a:cs typeface="Times New Roman"/>
              </a:rPr>
              <a:t>threads?</a:t>
            </a:r>
            <a:r>
              <a:rPr sz="1050" spc="20" dirty="0">
                <a:solidFill>
                  <a:srgbClr val="201E1E"/>
                </a:solidFill>
                <a:latin typeface="Times New Roman"/>
                <a:cs typeface="Times New Roman"/>
              </a:rPr>
              <a:t> </a:t>
            </a:r>
            <a:r>
              <a:rPr sz="1050" dirty="0">
                <a:solidFill>
                  <a:srgbClr val="201E1E"/>
                </a:solidFill>
                <a:latin typeface="Times New Roman"/>
                <a:cs typeface="Times New Roman"/>
              </a:rPr>
              <a:t>Under</a:t>
            </a:r>
            <a:r>
              <a:rPr sz="1050" spc="-10" dirty="0">
                <a:solidFill>
                  <a:srgbClr val="201E1E"/>
                </a:solidFill>
                <a:latin typeface="Times New Roman"/>
                <a:cs typeface="Times New Roman"/>
              </a:rPr>
              <a:t> </a:t>
            </a:r>
            <a:r>
              <a:rPr sz="1050" dirty="0">
                <a:solidFill>
                  <a:srgbClr val="201E1E"/>
                </a:solidFill>
                <a:latin typeface="Times New Roman"/>
                <a:cs typeface="Times New Roman"/>
              </a:rPr>
              <a:t>what </a:t>
            </a:r>
            <a:r>
              <a:rPr sz="1050" spc="-5" dirty="0">
                <a:solidFill>
                  <a:srgbClr val="201E1E"/>
                </a:solidFill>
                <a:latin typeface="Times New Roman"/>
                <a:cs typeface="Times New Roman"/>
              </a:rPr>
              <a:t>circumstances</a:t>
            </a:r>
            <a:r>
              <a:rPr sz="1050" dirty="0">
                <a:solidFill>
                  <a:srgbClr val="201E1E"/>
                </a:solidFill>
                <a:latin typeface="Times New Roman"/>
                <a:cs typeface="Times New Roman"/>
              </a:rPr>
              <a:t> </a:t>
            </a:r>
            <a:r>
              <a:rPr sz="1050" spc="-5" dirty="0">
                <a:solidFill>
                  <a:srgbClr val="201E1E"/>
                </a:solidFill>
                <a:latin typeface="Times New Roman"/>
                <a:cs typeface="Times New Roman"/>
              </a:rPr>
              <a:t>is</a:t>
            </a:r>
            <a:r>
              <a:rPr sz="1050" spc="10" dirty="0">
                <a:solidFill>
                  <a:srgbClr val="201E1E"/>
                </a:solidFill>
                <a:latin typeface="Times New Roman"/>
                <a:cs typeface="Times New Roman"/>
              </a:rPr>
              <a:t> </a:t>
            </a:r>
            <a:r>
              <a:rPr sz="1050" dirty="0">
                <a:solidFill>
                  <a:srgbClr val="201E1E"/>
                </a:solidFill>
                <a:latin typeface="Times New Roman"/>
                <a:cs typeface="Times New Roman"/>
              </a:rPr>
              <a:t>one type </a:t>
            </a:r>
            <a:r>
              <a:rPr sz="1050" spc="-245" dirty="0">
                <a:solidFill>
                  <a:srgbClr val="201E1E"/>
                </a:solidFill>
                <a:latin typeface="Times New Roman"/>
                <a:cs typeface="Times New Roman"/>
              </a:rPr>
              <a:t> </a:t>
            </a:r>
            <a:r>
              <a:rPr sz="1050" spc="-5" dirty="0">
                <a:solidFill>
                  <a:srgbClr val="201E1E"/>
                </a:solidFill>
                <a:latin typeface="Times New Roman"/>
                <a:cs typeface="Times New Roman"/>
              </a:rPr>
              <a:t>better</a:t>
            </a:r>
            <a:r>
              <a:rPr sz="1050" spc="-10" dirty="0">
                <a:solidFill>
                  <a:srgbClr val="201E1E"/>
                </a:solidFill>
                <a:latin typeface="Times New Roman"/>
                <a:cs typeface="Times New Roman"/>
              </a:rPr>
              <a:t> </a:t>
            </a:r>
            <a:r>
              <a:rPr sz="1050" dirty="0">
                <a:solidFill>
                  <a:srgbClr val="201E1E"/>
                </a:solidFill>
                <a:latin typeface="Times New Roman"/>
                <a:cs typeface="Times New Roman"/>
              </a:rPr>
              <a:t>than </a:t>
            </a:r>
            <a:r>
              <a:rPr sz="1050" spc="-5" dirty="0">
                <a:solidFill>
                  <a:srgbClr val="201E1E"/>
                </a:solidFill>
                <a:latin typeface="Times New Roman"/>
                <a:cs typeface="Times New Roman"/>
              </a:rPr>
              <a:t>the</a:t>
            </a:r>
            <a:r>
              <a:rPr sz="1050" dirty="0">
                <a:solidFill>
                  <a:srgbClr val="201E1E"/>
                </a:solidFill>
                <a:latin typeface="Times New Roman"/>
                <a:cs typeface="Times New Roman"/>
              </a:rPr>
              <a:t> </a:t>
            </a:r>
            <a:r>
              <a:rPr sz="1050" spc="-5" dirty="0">
                <a:solidFill>
                  <a:srgbClr val="201E1E"/>
                </a:solidFill>
                <a:latin typeface="Times New Roman"/>
                <a:cs typeface="Times New Roman"/>
              </a:rPr>
              <a:t>other?</a:t>
            </a:r>
            <a:endParaRPr sz="1050">
              <a:latin typeface="Times New Roman"/>
              <a:cs typeface="Times New Roman"/>
            </a:endParaRPr>
          </a:p>
          <a:p>
            <a:pPr>
              <a:lnSpc>
                <a:spcPct val="100000"/>
              </a:lnSpc>
              <a:spcBef>
                <a:spcPts val="5"/>
              </a:spcBef>
              <a:buClr>
                <a:srgbClr val="201E1E"/>
              </a:buClr>
              <a:buFont typeface="Times New Roman"/>
              <a:buAutoNum type="arabicPeriod"/>
            </a:pPr>
            <a:endParaRPr sz="1050">
              <a:latin typeface="Times New Roman"/>
              <a:cs typeface="Times New Roman"/>
            </a:endParaRPr>
          </a:p>
          <a:p>
            <a:pPr marL="469900" marR="28575" lvl="1">
              <a:lnSpc>
                <a:spcPct val="95700"/>
              </a:lnSpc>
              <a:buAutoNum type="arabicParenBoth"/>
              <a:tabLst>
                <a:tab pos="659765" algn="l"/>
              </a:tabLst>
            </a:pPr>
            <a:r>
              <a:rPr sz="1050" b="1" dirty="0">
                <a:solidFill>
                  <a:srgbClr val="201E1E"/>
                </a:solidFill>
                <a:latin typeface="Times New Roman"/>
                <a:cs typeface="Times New Roman"/>
              </a:rPr>
              <a:t>User-level</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threads</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are</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unknown</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by</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the</a:t>
            </a:r>
            <a:r>
              <a:rPr sz="1050" b="1" dirty="0">
                <a:solidFill>
                  <a:srgbClr val="201E1E"/>
                </a:solidFill>
                <a:latin typeface="Times New Roman"/>
                <a:cs typeface="Times New Roman"/>
              </a:rPr>
              <a:t> </a:t>
            </a:r>
            <a:r>
              <a:rPr sz="1050" b="1" spc="-5" dirty="0">
                <a:solidFill>
                  <a:srgbClr val="201E1E"/>
                </a:solidFill>
                <a:latin typeface="Times New Roman"/>
                <a:cs typeface="Times New Roman"/>
              </a:rPr>
              <a:t>kernel,</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whereas the</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kernel is</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aware</a:t>
            </a:r>
            <a:r>
              <a:rPr sz="1050" b="1" spc="-15" dirty="0">
                <a:solidFill>
                  <a:srgbClr val="201E1E"/>
                </a:solidFill>
                <a:latin typeface="Times New Roman"/>
                <a:cs typeface="Times New Roman"/>
              </a:rPr>
              <a:t> </a:t>
            </a:r>
            <a:r>
              <a:rPr sz="1050" b="1" spc="-5" dirty="0">
                <a:solidFill>
                  <a:srgbClr val="201E1E"/>
                </a:solidFill>
                <a:latin typeface="Times New Roman"/>
                <a:cs typeface="Times New Roman"/>
              </a:rPr>
              <a:t>of</a:t>
            </a:r>
            <a:r>
              <a:rPr sz="1050" b="1" dirty="0">
                <a:solidFill>
                  <a:srgbClr val="201E1E"/>
                </a:solidFill>
                <a:latin typeface="Times New Roman"/>
                <a:cs typeface="Times New Roman"/>
              </a:rPr>
              <a:t> kernel</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threads.</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(2)</a:t>
            </a:r>
            <a:r>
              <a:rPr sz="1050" b="1" dirty="0">
                <a:solidFill>
                  <a:srgbClr val="201E1E"/>
                </a:solidFill>
                <a:latin typeface="Times New Roman"/>
                <a:cs typeface="Times New Roman"/>
              </a:rPr>
              <a:t> </a:t>
            </a:r>
            <a:r>
              <a:rPr sz="1050" b="1" spc="-10" dirty="0">
                <a:solidFill>
                  <a:srgbClr val="201E1E"/>
                </a:solidFill>
                <a:latin typeface="Times New Roman"/>
                <a:cs typeface="Times New Roman"/>
              </a:rPr>
              <a:t>On </a:t>
            </a:r>
            <a:r>
              <a:rPr sz="1050" b="1" spc="-5" dirty="0">
                <a:solidFill>
                  <a:srgbClr val="201E1E"/>
                </a:solidFill>
                <a:latin typeface="Times New Roman"/>
                <a:cs typeface="Times New Roman"/>
              </a:rPr>
              <a:t> systems</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using</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either</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M:1</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or</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M:N</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mapping,</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user</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threads</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are</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scheduled</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by</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the</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thread</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library </a:t>
            </a:r>
            <a:r>
              <a:rPr sz="1050" b="1" dirty="0">
                <a:solidFill>
                  <a:srgbClr val="201E1E"/>
                </a:solidFill>
                <a:latin typeface="Times New Roman"/>
                <a:cs typeface="Times New Roman"/>
              </a:rPr>
              <a:t>and</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the</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kernel </a:t>
            </a:r>
            <a:r>
              <a:rPr sz="1050" b="1" dirty="0">
                <a:solidFill>
                  <a:srgbClr val="201E1E"/>
                </a:solidFill>
                <a:latin typeface="Times New Roman"/>
                <a:cs typeface="Times New Roman"/>
              </a:rPr>
              <a:t> schedules </a:t>
            </a:r>
            <a:r>
              <a:rPr sz="1050" b="1" spc="-5" dirty="0">
                <a:solidFill>
                  <a:srgbClr val="201E1E"/>
                </a:solidFill>
                <a:latin typeface="Times New Roman"/>
                <a:cs typeface="Times New Roman"/>
              </a:rPr>
              <a:t>kernel</a:t>
            </a:r>
            <a:r>
              <a:rPr sz="1050" b="1" dirty="0">
                <a:solidFill>
                  <a:srgbClr val="201E1E"/>
                </a:solidFill>
                <a:latin typeface="Times New Roman"/>
                <a:cs typeface="Times New Roman"/>
              </a:rPr>
              <a:t> threads.</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(3)</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Kernel</a:t>
            </a:r>
            <a:r>
              <a:rPr sz="1050" b="1" spc="-5" dirty="0">
                <a:solidFill>
                  <a:srgbClr val="201E1E"/>
                </a:solidFill>
                <a:latin typeface="Times New Roman"/>
                <a:cs typeface="Times New Roman"/>
              </a:rPr>
              <a:t> threads</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need</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not </a:t>
            </a:r>
            <a:r>
              <a:rPr sz="1050" b="1" dirty="0">
                <a:solidFill>
                  <a:srgbClr val="201E1E"/>
                </a:solidFill>
                <a:latin typeface="Times New Roman"/>
                <a:cs typeface="Times New Roman"/>
              </a:rPr>
              <a:t>be</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associated</a:t>
            </a:r>
            <a:r>
              <a:rPr sz="1050" b="1" spc="-15" dirty="0">
                <a:solidFill>
                  <a:srgbClr val="201E1E"/>
                </a:solidFill>
                <a:latin typeface="Times New Roman"/>
                <a:cs typeface="Times New Roman"/>
              </a:rPr>
              <a:t> </a:t>
            </a:r>
            <a:r>
              <a:rPr sz="1050" b="1" dirty="0">
                <a:solidFill>
                  <a:srgbClr val="201E1E"/>
                </a:solidFill>
                <a:latin typeface="Times New Roman"/>
                <a:cs typeface="Times New Roman"/>
              </a:rPr>
              <a:t>with</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a</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process</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whereas </a:t>
            </a:r>
            <a:r>
              <a:rPr sz="1050" b="1" spc="-5" dirty="0">
                <a:solidFill>
                  <a:srgbClr val="201E1E"/>
                </a:solidFill>
                <a:latin typeface="Times New Roman"/>
                <a:cs typeface="Times New Roman"/>
              </a:rPr>
              <a:t>every</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user</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thread </a:t>
            </a:r>
            <a:r>
              <a:rPr sz="1050" b="1" spc="-250" dirty="0">
                <a:solidFill>
                  <a:srgbClr val="201E1E"/>
                </a:solidFill>
                <a:latin typeface="Times New Roman"/>
                <a:cs typeface="Times New Roman"/>
              </a:rPr>
              <a:t> </a:t>
            </a:r>
            <a:r>
              <a:rPr sz="1050" b="1" dirty="0">
                <a:solidFill>
                  <a:srgbClr val="201E1E"/>
                </a:solidFill>
                <a:latin typeface="Times New Roman"/>
                <a:cs typeface="Times New Roman"/>
              </a:rPr>
              <a:t>belongs</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to</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a</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process. (4) </a:t>
            </a:r>
            <a:r>
              <a:rPr sz="1050" b="1" spc="-5" dirty="0">
                <a:solidFill>
                  <a:srgbClr val="201E1E"/>
                </a:solidFill>
                <a:latin typeface="Times New Roman"/>
                <a:cs typeface="Times New Roman"/>
              </a:rPr>
              <a:t>Kernel</a:t>
            </a:r>
            <a:r>
              <a:rPr sz="1050" b="1" dirty="0">
                <a:solidFill>
                  <a:srgbClr val="201E1E"/>
                </a:solidFill>
                <a:latin typeface="Times New Roman"/>
                <a:cs typeface="Times New Roman"/>
              </a:rPr>
              <a:t> </a:t>
            </a:r>
            <a:r>
              <a:rPr sz="1050" b="1" spc="-5" dirty="0">
                <a:solidFill>
                  <a:srgbClr val="201E1E"/>
                </a:solidFill>
                <a:latin typeface="Times New Roman"/>
                <a:cs typeface="Times New Roman"/>
              </a:rPr>
              <a:t>threads</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are</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generally</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more</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expensive</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to</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maintain</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than</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user </a:t>
            </a:r>
            <a:r>
              <a:rPr sz="1050" b="1" spc="-5" dirty="0">
                <a:solidFill>
                  <a:srgbClr val="201E1E"/>
                </a:solidFill>
                <a:latin typeface="Times New Roman"/>
                <a:cs typeface="Times New Roman"/>
              </a:rPr>
              <a:t>threads</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as</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they </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must </a:t>
            </a:r>
            <a:r>
              <a:rPr sz="1050" b="1" dirty="0">
                <a:solidFill>
                  <a:srgbClr val="201E1E"/>
                </a:solidFill>
                <a:latin typeface="Times New Roman"/>
                <a:cs typeface="Times New Roman"/>
              </a:rPr>
              <a:t>be represented</a:t>
            </a:r>
            <a:r>
              <a:rPr sz="1050" b="1" spc="-15" dirty="0">
                <a:solidFill>
                  <a:srgbClr val="201E1E"/>
                </a:solidFill>
                <a:latin typeface="Times New Roman"/>
                <a:cs typeface="Times New Roman"/>
              </a:rPr>
              <a:t> </a:t>
            </a:r>
            <a:r>
              <a:rPr sz="1050" b="1" spc="-5" dirty="0">
                <a:solidFill>
                  <a:srgbClr val="201E1E"/>
                </a:solidFill>
                <a:latin typeface="Times New Roman"/>
                <a:cs typeface="Times New Roman"/>
              </a:rPr>
              <a:t>with</a:t>
            </a:r>
            <a:r>
              <a:rPr sz="1050" b="1" dirty="0">
                <a:solidFill>
                  <a:srgbClr val="201E1E"/>
                </a:solidFill>
                <a:latin typeface="Times New Roman"/>
                <a:cs typeface="Times New Roman"/>
              </a:rPr>
              <a:t> a </a:t>
            </a:r>
            <a:r>
              <a:rPr sz="1050" b="1" spc="-5" dirty="0">
                <a:solidFill>
                  <a:srgbClr val="201E1E"/>
                </a:solidFill>
                <a:latin typeface="Times New Roman"/>
                <a:cs typeface="Times New Roman"/>
              </a:rPr>
              <a:t>kernel</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data </a:t>
            </a:r>
            <a:r>
              <a:rPr sz="1050" b="1" spc="-5" dirty="0">
                <a:solidFill>
                  <a:srgbClr val="201E1E"/>
                </a:solidFill>
                <a:latin typeface="Times New Roman"/>
                <a:cs typeface="Times New Roman"/>
              </a:rPr>
              <a:t>structure.</a:t>
            </a:r>
            <a:endParaRPr sz="1050">
              <a:latin typeface="Times New Roman"/>
              <a:cs typeface="Times New Roman"/>
            </a:endParaRPr>
          </a:p>
          <a:p>
            <a:pPr lvl="1">
              <a:lnSpc>
                <a:spcPct val="100000"/>
              </a:lnSpc>
              <a:spcBef>
                <a:spcPts val="35"/>
              </a:spcBef>
              <a:buClr>
                <a:srgbClr val="201E1E"/>
              </a:buClr>
              <a:buFont typeface="Times New Roman"/>
              <a:buAutoNum type="arabicParenBoth"/>
            </a:pPr>
            <a:endParaRPr sz="950">
              <a:latin typeface="Times New Roman"/>
              <a:cs typeface="Times New Roman"/>
            </a:endParaRPr>
          </a:p>
          <a:p>
            <a:pPr marL="241300" indent="-229235">
              <a:lnSpc>
                <a:spcPct val="100000"/>
              </a:lnSpc>
              <a:buAutoNum type="arabicPeriod"/>
              <a:tabLst>
                <a:tab pos="241300" algn="l"/>
                <a:tab pos="241935" algn="l"/>
              </a:tabLst>
            </a:pPr>
            <a:r>
              <a:rPr sz="1050" dirty="0">
                <a:solidFill>
                  <a:srgbClr val="201E1E"/>
                </a:solidFill>
                <a:latin typeface="Times New Roman"/>
                <a:cs typeface="Times New Roman"/>
              </a:rPr>
              <a:t>What</a:t>
            </a:r>
            <a:r>
              <a:rPr sz="1050" spc="-10" dirty="0">
                <a:solidFill>
                  <a:srgbClr val="201E1E"/>
                </a:solidFill>
                <a:latin typeface="Times New Roman"/>
                <a:cs typeface="Times New Roman"/>
              </a:rPr>
              <a:t> </a:t>
            </a:r>
            <a:r>
              <a:rPr sz="1050" dirty="0">
                <a:solidFill>
                  <a:srgbClr val="201E1E"/>
                </a:solidFill>
                <a:latin typeface="Times New Roman"/>
                <a:cs typeface="Times New Roman"/>
              </a:rPr>
              <a:t>resources</a:t>
            </a:r>
            <a:r>
              <a:rPr sz="1050" spc="-5" dirty="0">
                <a:solidFill>
                  <a:srgbClr val="201E1E"/>
                </a:solidFill>
                <a:latin typeface="Times New Roman"/>
                <a:cs typeface="Times New Roman"/>
              </a:rPr>
              <a:t> are</a:t>
            </a:r>
            <a:r>
              <a:rPr sz="1050" spc="5" dirty="0">
                <a:solidFill>
                  <a:srgbClr val="201E1E"/>
                </a:solidFill>
                <a:latin typeface="Times New Roman"/>
                <a:cs typeface="Times New Roman"/>
              </a:rPr>
              <a:t> </a:t>
            </a:r>
            <a:r>
              <a:rPr sz="1050" dirty="0">
                <a:solidFill>
                  <a:srgbClr val="201E1E"/>
                </a:solidFill>
                <a:latin typeface="Times New Roman"/>
                <a:cs typeface="Times New Roman"/>
              </a:rPr>
              <a:t>used </a:t>
            </a:r>
            <a:r>
              <a:rPr sz="1050" spc="-10" dirty="0">
                <a:solidFill>
                  <a:srgbClr val="201E1E"/>
                </a:solidFill>
                <a:latin typeface="Times New Roman"/>
                <a:cs typeface="Times New Roman"/>
              </a:rPr>
              <a:t>when</a:t>
            </a:r>
            <a:r>
              <a:rPr sz="1050" spc="5" dirty="0">
                <a:solidFill>
                  <a:srgbClr val="201E1E"/>
                </a:solidFill>
                <a:latin typeface="Times New Roman"/>
                <a:cs typeface="Times New Roman"/>
              </a:rPr>
              <a:t> </a:t>
            </a:r>
            <a:r>
              <a:rPr sz="1050" dirty="0">
                <a:solidFill>
                  <a:srgbClr val="201E1E"/>
                </a:solidFill>
                <a:latin typeface="Times New Roman"/>
                <a:cs typeface="Times New Roman"/>
              </a:rPr>
              <a:t>a thread</a:t>
            </a:r>
            <a:r>
              <a:rPr sz="1050" spc="5" dirty="0">
                <a:solidFill>
                  <a:srgbClr val="201E1E"/>
                </a:solidFill>
                <a:latin typeface="Times New Roman"/>
                <a:cs typeface="Times New Roman"/>
              </a:rPr>
              <a:t> </a:t>
            </a:r>
            <a:r>
              <a:rPr sz="1050" spc="-5" dirty="0">
                <a:solidFill>
                  <a:srgbClr val="201E1E"/>
                </a:solidFill>
                <a:latin typeface="Times New Roman"/>
                <a:cs typeface="Times New Roman"/>
              </a:rPr>
              <a:t>is</a:t>
            </a:r>
            <a:r>
              <a:rPr sz="1050" dirty="0">
                <a:solidFill>
                  <a:srgbClr val="201E1E"/>
                </a:solidFill>
                <a:latin typeface="Times New Roman"/>
                <a:cs typeface="Times New Roman"/>
              </a:rPr>
              <a:t> </a:t>
            </a:r>
            <a:r>
              <a:rPr sz="1050" spc="-5" dirty="0">
                <a:solidFill>
                  <a:srgbClr val="201E1E"/>
                </a:solidFill>
                <a:latin typeface="Times New Roman"/>
                <a:cs typeface="Times New Roman"/>
              </a:rPr>
              <a:t>created?</a:t>
            </a:r>
            <a:r>
              <a:rPr sz="1050" dirty="0">
                <a:solidFill>
                  <a:srgbClr val="201E1E"/>
                </a:solidFill>
                <a:latin typeface="Times New Roman"/>
                <a:cs typeface="Times New Roman"/>
              </a:rPr>
              <a:t> How </a:t>
            </a:r>
            <a:r>
              <a:rPr sz="1050" spc="-5" dirty="0">
                <a:solidFill>
                  <a:srgbClr val="201E1E"/>
                </a:solidFill>
                <a:latin typeface="Times New Roman"/>
                <a:cs typeface="Times New Roman"/>
              </a:rPr>
              <a:t>do</a:t>
            </a:r>
            <a:r>
              <a:rPr sz="1050" dirty="0">
                <a:solidFill>
                  <a:srgbClr val="201E1E"/>
                </a:solidFill>
                <a:latin typeface="Times New Roman"/>
                <a:cs typeface="Times New Roman"/>
              </a:rPr>
              <a:t> they</a:t>
            </a:r>
            <a:r>
              <a:rPr sz="1050" spc="-20" dirty="0">
                <a:solidFill>
                  <a:srgbClr val="201E1E"/>
                </a:solidFill>
                <a:latin typeface="Times New Roman"/>
                <a:cs typeface="Times New Roman"/>
              </a:rPr>
              <a:t> </a:t>
            </a:r>
            <a:r>
              <a:rPr sz="1050" dirty="0">
                <a:solidFill>
                  <a:srgbClr val="201E1E"/>
                </a:solidFill>
                <a:latin typeface="Times New Roman"/>
                <a:cs typeface="Times New Roman"/>
              </a:rPr>
              <a:t>differ</a:t>
            </a:r>
            <a:r>
              <a:rPr sz="1050" spc="-5" dirty="0">
                <a:solidFill>
                  <a:srgbClr val="201E1E"/>
                </a:solidFill>
                <a:latin typeface="Times New Roman"/>
                <a:cs typeface="Times New Roman"/>
              </a:rPr>
              <a:t> </a:t>
            </a:r>
            <a:r>
              <a:rPr sz="1050" dirty="0">
                <a:solidFill>
                  <a:srgbClr val="201E1E"/>
                </a:solidFill>
                <a:latin typeface="Times New Roman"/>
                <a:cs typeface="Times New Roman"/>
              </a:rPr>
              <a:t>from</a:t>
            </a:r>
            <a:r>
              <a:rPr sz="1050" spc="-10" dirty="0">
                <a:solidFill>
                  <a:srgbClr val="201E1E"/>
                </a:solidFill>
                <a:latin typeface="Times New Roman"/>
                <a:cs typeface="Times New Roman"/>
              </a:rPr>
              <a:t> </a:t>
            </a:r>
            <a:r>
              <a:rPr sz="1050" dirty="0">
                <a:solidFill>
                  <a:srgbClr val="201E1E"/>
                </a:solidFill>
                <a:latin typeface="Times New Roman"/>
                <a:cs typeface="Times New Roman"/>
              </a:rPr>
              <a:t>those used</a:t>
            </a:r>
            <a:r>
              <a:rPr sz="1050" spc="-15" dirty="0">
                <a:solidFill>
                  <a:srgbClr val="201E1E"/>
                </a:solidFill>
                <a:latin typeface="Times New Roman"/>
                <a:cs typeface="Times New Roman"/>
              </a:rPr>
              <a:t> </a:t>
            </a:r>
            <a:r>
              <a:rPr sz="1050" dirty="0">
                <a:solidFill>
                  <a:srgbClr val="201E1E"/>
                </a:solidFill>
                <a:latin typeface="Times New Roman"/>
                <a:cs typeface="Times New Roman"/>
              </a:rPr>
              <a:t>when</a:t>
            </a:r>
            <a:r>
              <a:rPr sz="1050" spc="5" dirty="0">
                <a:solidFill>
                  <a:srgbClr val="201E1E"/>
                </a:solidFill>
                <a:latin typeface="Times New Roman"/>
                <a:cs typeface="Times New Roman"/>
              </a:rPr>
              <a:t> </a:t>
            </a:r>
            <a:r>
              <a:rPr sz="1050" dirty="0">
                <a:solidFill>
                  <a:srgbClr val="201E1E"/>
                </a:solidFill>
                <a:latin typeface="Times New Roman"/>
                <a:cs typeface="Times New Roman"/>
              </a:rPr>
              <a:t>a </a:t>
            </a:r>
            <a:r>
              <a:rPr sz="1050" spc="-5" dirty="0">
                <a:solidFill>
                  <a:srgbClr val="201E1E"/>
                </a:solidFill>
                <a:latin typeface="Times New Roman"/>
                <a:cs typeface="Times New Roman"/>
              </a:rPr>
              <a:t>process</a:t>
            </a:r>
            <a:r>
              <a:rPr sz="1050" spc="5" dirty="0">
                <a:solidFill>
                  <a:srgbClr val="201E1E"/>
                </a:solidFill>
                <a:latin typeface="Times New Roman"/>
                <a:cs typeface="Times New Roman"/>
              </a:rPr>
              <a:t> </a:t>
            </a:r>
            <a:r>
              <a:rPr sz="1050" spc="-5" dirty="0">
                <a:solidFill>
                  <a:srgbClr val="201E1E"/>
                </a:solidFill>
                <a:latin typeface="Times New Roman"/>
                <a:cs typeface="Times New Roman"/>
              </a:rPr>
              <a:t>is</a:t>
            </a:r>
            <a:r>
              <a:rPr sz="1050" dirty="0">
                <a:solidFill>
                  <a:srgbClr val="201E1E"/>
                </a:solidFill>
                <a:latin typeface="Times New Roman"/>
                <a:cs typeface="Times New Roman"/>
              </a:rPr>
              <a:t> </a:t>
            </a:r>
            <a:r>
              <a:rPr sz="1050" spc="-5" dirty="0">
                <a:solidFill>
                  <a:srgbClr val="201E1E"/>
                </a:solidFill>
                <a:latin typeface="Times New Roman"/>
                <a:cs typeface="Times New Roman"/>
              </a:rPr>
              <a:t>created?</a:t>
            </a:r>
            <a:endParaRPr sz="1050">
              <a:latin typeface="Times New Roman"/>
              <a:cs typeface="Times New Roman"/>
            </a:endParaRPr>
          </a:p>
          <a:p>
            <a:pPr>
              <a:lnSpc>
                <a:spcPct val="100000"/>
              </a:lnSpc>
              <a:spcBef>
                <a:spcPts val="35"/>
              </a:spcBef>
              <a:buClr>
                <a:srgbClr val="201E1E"/>
              </a:buClr>
              <a:buFont typeface="Times New Roman"/>
              <a:buAutoNum type="arabicPeriod"/>
            </a:pPr>
            <a:endParaRPr sz="1050">
              <a:latin typeface="Times New Roman"/>
              <a:cs typeface="Times New Roman"/>
            </a:endParaRPr>
          </a:p>
          <a:p>
            <a:pPr marL="469900" marR="81280">
              <a:lnSpc>
                <a:spcPct val="95700"/>
              </a:lnSpc>
              <a:spcBef>
                <a:spcPts val="5"/>
              </a:spcBef>
            </a:pPr>
            <a:r>
              <a:rPr sz="1050" b="1" dirty="0">
                <a:solidFill>
                  <a:srgbClr val="201E1E"/>
                </a:solidFill>
                <a:latin typeface="Times New Roman"/>
                <a:cs typeface="Times New Roman"/>
              </a:rPr>
              <a:t>Because a</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thread</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is</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smaller</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than</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a</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process,</a:t>
            </a:r>
            <a:r>
              <a:rPr sz="1050" b="1" spc="-15" dirty="0">
                <a:solidFill>
                  <a:srgbClr val="201E1E"/>
                </a:solidFill>
                <a:latin typeface="Times New Roman"/>
                <a:cs typeface="Times New Roman"/>
              </a:rPr>
              <a:t> </a:t>
            </a:r>
            <a:r>
              <a:rPr sz="1050" b="1" spc="-5" dirty="0">
                <a:solidFill>
                  <a:srgbClr val="201E1E"/>
                </a:solidFill>
                <a:latin typeface="Times New Roman"/>
                <a:cs typeface="Times New Roman"/>
              </a:rPr>
              <a:t>thread</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creation</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typically</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uses</a:t>
            </a:r>
            <a:r>
              <a:rPr sz="1050" b="1" spc="-15" dirty="0">
                <a:solidFill>
                  <a:srgbClr val="201E1E"/>
                </a:solidFill>
                <a:latin typeface="Times New Roman"/>
                <a:cs typeface="Times New Roman"/>
              </a:rPr>
              <a:t> </a:t>
            </a:r>
            <a:r>
              <a:rPr sz="1050" b="1" dirty="0">
                <a:solidFill>
                  <a:srgbClr val="201E1E"/>
                </a:solidFill>
                <a:latin typeface="Times New Roman"/>
                <a:cs typeface="Times New Roman"/>
              </a:rPr>
              <a:t>fewer</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resources </a:t>
            </a:r>
            <a:r>
              <a:rPr sz="1050" b="1" spc="-5" dirty="0">
                <a:solidFill>
                  <a:srgbClr val="201E1E"/>
                </a:solidFill>
                <a:latin typeface="Times New Roman"/>
                <a:cs typeface="Times New Roman"/>
              </a:rPr>
              <a:t>than</a:t>
            </a:r>
            <a:r>
              <a:rPr sz="1050" b="1" dirty="0">
                <a:solidFill>
                  <a:srgbClr val="201E1E"/>
                </a:solidFill>
                <a:latin typeface="Times New Roman"/>
                <a:cs typeface="Times New Roman"/>
              </a:rPr>
              <a:t> </a:t>
            </a:r>
            <a:r>
              <a:rPr sz="1050" b="1" spc="-5" dirty="0">
                <a:solidFill>
                  <a:srgbClr val="201E1E"/>
                </a:solidFill>
                <a:latin typeface="Times New Roman"/>
                <a:cs typeface="Times New Roman"/>
              </a:rPr>
              <a:t>process </a:t>
            </a:r>
            <a:r>
              <a:rPr sz="1050" b="1" dirty="0">
                <a:solidFill>
                  <a:srgbClr val="201E1E"/>
                </a:solidFill>
                <a:latin typeface="Times New Roman"/>
                <a:cs typeface="Times New Roman"/>
              </a:rPr>
              <a:t> creation.</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Creating</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a</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process</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requires</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allocating</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a</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process</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control</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block</a:t>
            </a:r>
            <a:r>
              <a:rPr sz="1050" b="1" spc="-20" dirty="0">
                <a:solidFill>
                  <a:srgbClr val="201E1E"/>
                </a:solidFill>
                <a:latin typeface="Times New Roman"/>
                <a:cs typeface="Times New Roman"/>
              </a:rPr>
              <a:t> </a:t>
            </a:r>
            <a:r>
              <a:rPr sz="1050" b="1" dirty="0">
                <a:solidFill>
                  <a:srgbClr val="201E1E"/>
                </a:solidFill>
                <a:latin typeface="Times New Roman"/>
                <a:cs typeface="Times New Roman"/>
              </a:rPr>
              <a:t>(</a:t>
            </a:r>
            <a:r>
              <a:rPr sz="900" b="1" dirty="0">
                <a:solidFill>
                  <a:srgbClr val="201E1E"/>
                </a:solidFill>
                <a:latin typeface="Times New Roman"/>
                <a:cs typeface="Times New Roman"/>
              </a:rPr>
              <a:t>PCB</a:t>
            </a:r>
            <a:r>
              <a:rPr sz="1050" b="1" dirty="0">
                <a:solidFill>
                  <a:srgbClr val="201E1E"/>
                </a:solidFill>
                <a:latin typeface="Times New Roman"/>
                <a:cs typeface="Times New Roman"/>
              </a:rPr>
              <a:t>),</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a</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rather</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large</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data</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structure. </a:t>
            </a:r>
            <a:r>
              <a:rPr sz="1050" b="1" dirty="0">
                <a:solidFill>
                  <a:srgbClr val="201E1E"/>
                </a:solidFill>
                <a:latin typeface="Times New Roman"/>
                <a:cs typeface="Times New Roman"/>
              </a:rPr>
              <a:t> The</a:t>
            </a:r>
            <a:r>
              <a:rPr sz="1050" b="1" spc="10" dirty="0">
                <a:solidFill>
                  <a:srgbClr val="201E1E"/>
                </a:solidFill>
                <a:latin typeface="Times New Roman"/>
                <a:cs typeface="Times New Roman"/>
              </a:rPr>
              <a:t> </a:t>
            </a:r>
            <a:r>
              <a:rPr sz="900" b="1" spc="-10" dirty="0">
                <a:solidFill>
                  <a:srgbClr val="201E1E"/>
                </a:solidFill>
                <a:latin typeface="Times New Roman"/>
                <a:cs typeface="Times New Roman"/>
              </a:rPr>
              <a:t>PCB</a:t>
            </a:r>
            <a:r>
              <a:rPr sz="900" b="1" spc="20" dirty="0">
                <a:solidFill>
                  <a:srgbClr val="201E1E"/>
                </a:solidFill>
                <a:latin typeface="Times New Roman"/>
                <a:cs typeface="Times New Roman"/>
              </a:rPr>
              <a:t> </a:t>
            </a:r>
            <a:r>
              <a:rPr sz="1050" b="1" spc="-5" dirty="0">
                <a:solidFill>
                  <a:srgbClr val="201E1E"/>
                </a:solidFill>
                <a:latin typeface="Times New Roman"/>
                <a:cs typeface="Times New Roman"/>
              </a:rPr>
              <a:t>includes</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a </a:t>
            </a:r>
            <a:r>
              <a:rPr sz="1050" b="1" spc="-5" dirty="0">
                <a:solidFill>
                  <a:srgbClr val="201E1E"/>
                </a:solidFill>
                <a:latin typeface="Times New Roman"/>
                <a:cs typeface="Times New Roman"/>
              </a:rPr>
              <a:t>memory</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map,</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list</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of</a:t>
            </a:r>
            <a:r>
              <a:rPr sz="1050" b="1" spc="15" dirty="0">
                <a:solidFill>
                  <a:srgbClr val="201E1E"/>
                </a:solidFill>
                <a:latin typeface="Times New Roman"/>
                <a:cs typeface="Times New Roman"/>
              </a:rPr>
              <a:t> </a:t>
            </a:r>
            <a:r>
              <a:rPr sz="1050" b="1" spc="-5" dirty="0">
                <a:solidFill>
                  <a:srgbClr val="201E1E"/>
                </a:solidFill>
                <a:latin typeface="Times New Roman"/>
                <a:cs typeface="Times New Roman"/>
              </a:rPr>
              <a:t>open</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files,</a:t>
            </a:r>
            <a:r>
              <a:rPr sz="1050" b="1" spc="15" dirty="0">
                <a:solidFill>
                  <a:srgbClr val="201E1E"/>
                </a:solidFill>
                <a:latin typeface="Times New Roman"/>
                <a:cs typeface="Times New Roman"/>
              </a:rPr>
              <a:t> </a:t>
            </a:r>
            <a:r>
              <a:rPr sz="1050" b="1" spc="-5" dirty="0">
                <a:solidFill>
                  <a:srgbClr val="201E1E"/>
                </a:solidFill>
                <a:latin typeface="Times New Roman"/>
                <a:cs typeface="Times New Roman"/>
              </a:rPr>
              <a:t>and</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environment</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variables. </a:t>
            </a:r>
            <a:r>
              <a:rPr sz="1050" b="1" spc="-5" dirty="0">
                <a:solidFill>
                  <a:srgbClr val="201E1E"/>
                </a:solidFill>
                <a:latin typeface="Times New Roman"/>
                <a:cs typeface="Times New Roman"/>
              </a:rPr>
              <a:t>Allocating</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and</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managing</a:t>
            </a:r>
            <a:r>
              <a:rPr sz="1050" b="1" spc="15" dirty="0">
                <a:solidFill>
                  <a:srgbClr val="201E1E"/>
                </a:solidFill>
                <a:latin typeface="Times New Roman"/>
                <a:cs typeface="Times New Roman"/>
              </a:rPr>
              <a:t> </a:t>
            </a:r>
            <a:r>
              <a:rPr sz="1050" b="1" dirty="0">
                <a:solidFill>
                  <a:srgbClr val="201E1E"/>
                </a:solidFill>
                <a:latin typeface="Times New Roman"/>
                <a:cs typeface="Times New Roman"/>
              </a:rPr>
              <a:t>the </a:t>
            </a:r>
            <a:r>
              <a:rPr sz="1050" b="1" spc="-250" dirty="0">
                <a:solidFill>
                  <a:srgbClr val="201E1E"/>
                </a:solidFill>
                <a:latin typeface="Times New Roman"/>
                <a:cs typeface="Times New Roman"/>
              </a:rPr>
              <a:t> </a:t>
            </a:r>
            <a:r>
              <a:rPr sz="1050" b="1" spc="-5" dirty="0">
                <a:solidFill>
                  <a:srgbClr val="201E1E"/>
                </a:solidFill>
                <a:latin typeface="Times New Roman"/>
                <a:cs typeface="Times New Roman"/>
              </a:rPr>
              <a:t>memory</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map</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is</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typically</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the</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most</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time-consuming</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activity.</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Creating</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either</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a</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user</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or</a:t>
            </a:r>
            <a:r>
              <a:rPr sz="1050" b="1" spc="10" dirty="0">
                <a:solidFill>
                  <a:srgbClr val="201E1E"/>
                </a:solidFill>
                <a:latin typeface="Times New Roman"/>
                <a:cs typeface="Times New Roman"/>
              </a:rPr>
              <a:t> </a:t>
            </a:r>
            <a:r>
              <a:rPr sz="1050" b="1" spc="-5" dirty="0">
                <a:solidFill>
                  <a:srgbClr val="201E1E"/>
                </a:solidFill>
                <a:latin typeface="Times New Roman"/>
                <a:cs typeface="Times New Roman"/>
              </a:rPr>
              <a:t>kernel </a:t>
            </a:r>
            <a:r>
              <a:rPr sz="1050" b="1" dirty="0">
                <a:solidFill>
                  <a:srgbClr val="201E1E"/>
                </a:solidFill>
                <a:latin typeface="Times New Roman"/>
                <a:cs typeface="Times New Roman"/>
              </a:rPr>
              <a:t>thread</a:t>
            </a:r>
            <a:r>
              <a:rPr sz="1050" b="1" spc="10" dirty="0">
                <a:solidFill>
                  <a:srgbClr val="201E1E"/>
                </a:solidFill>
                <a:latin typeface="Times New Roman"/>
                <a:cs typeface="Times New Roman"/>
              </a:rPr>
              <a:t> </a:t>
            </a:r>
            <a:r>
              <a:rPr sz="1050" b="1" dirty="0">
                <a:solidFill>
                  <a:srgbClr val="201E1E"/>
                </a:solidFill>
                <a:latin typeface="Times New Roman"/>
                <a:cs typeface="Times New Roman"/>
              </a:rPr>
              <a:t>involves </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allocating</a:t>
            </a:r>
            <a:r>
              <a:rPr sz="1050" b="1" dirty="0">
                <a:solidFill>
                  <a:srgbClr val="201E1E"/>
                </a:solidFill>
                <a:latin typeface="Times New Roman"/>
                <a:cs typeface="Times New Roman"/>
              </a:rPr>
              <a:t> a </a:t>
            </a:r>
            <a:r>
              <a:rPr sz="1050" b="1" spc="-5" dirty="0">
                <a:solidFill>
                  <a:srgbClr val="201E1E"/>
                </a:solidFill>
                <a:latin typeface="Times New Roman"/>
                <a:cs typeface="Times New Roman"/>
              </a:rPr>
              <a:t>small </a:t>
            </a:r>
            <a:r>
              <a:rPr sz="1050" b="1" dirty="0">
                <a:solidFill>
                  <a:srgbClr val="201E1E"/>
                </a:solidFill>
                <a:latin typeface="Times New Roman"/>
                <a:cs typeface="Times New Roman"/>
              </a:rPr>
              <a:t>data </a:t>
            </a:r>
            <a:r>
              <a:rPr sz="1050" b="1" spc="-5" dirty="0">
                <a:solidFill>
                  <a:srgbClr val="201E1E"/>
                </a:solidFill>
                <a:latin typeface="Times New Roman"/>
                <a:cs typeface="Times New Roman"/>
              </a:rPr>
              <a:t>structure</a:t>
            </a:r>
            <a:r>
              <a:rPr sz="1050" b="1" dirty="0">
                <a:solidFill>
                  <a:srgbClr val="201E1E"/>
                </a:solidFill>
                <a:latin typeface="Times New Roman"/>
                <a:cs typeface="Times New Roman"/>
              </a:rPr>
              <a:t> to</a:t>
            </a:r>
            <a:r>
              <a:rPr sz="1050" b="1" spc="5" dirty="0">
                <a:solidFill>
                  <a:srgbClr val="201E1E"/>
                </a:solidFill>
                <a:latin typeface="Times New Roman"/>
                <a:cs typeface="Times New Roman"/>
              </a:rPr>
              <a:t> </a:t>
            </a:r>
            <a:r>
              <a:rPr sz="1050" b="1" spc="-5" dirty="0">
                <a:solidFill>
                  <a:srgbClr val="201E1E"/>
                </a:solidFill>
                <a:latin typeface="Times New Roman"/>
                <a:cs typeface="Times New Roman"/>
              </a:rPr>
              <a:t>hold</a:t>
            </a:r>
            <a:r>
              <a:rPr sz="1050" b="1" dirty="0">
                <a:solidFill>
                  <a:srgbClr val="201E1E"/>
                </a:solidFill>
                <a:latin typeface="Times New Roman"/>
                <a:cs typeface="Times New Roman"/>
              </a:rPr>
              <a:t> a </a:t>
            </a:r>
            <a:r>
              <a:rPr sz="1050" b="1" spc="-5" dirty="0">
                <a:solidFill>
                  <a:srgbClr val="201E1E"/>
                </a:solidFill>
                <a:latin typeface="Times New Roman"/>
                <a:cs typeface="Times New Roman"/>
              </a:rPr>
              <a:t>register</a:t>
            </a:r>
            <a:r>
              <a:rPr sz="1050" b="1" dirty="0">
                <a:solidFill>
                  <a:srgbClr val="201E1E"/>
                </a:solidFill>
                <a:latin typeface="Times New Roman"/>
                <a:cs typeface="Times New Roman"/>
              </a:rPr>
              <a:t> </a:t>
            </a:r>
            <a:r>
              <a:rPr sz="1050" b="1" spc="-5" dirty="0">
                <a:solidFill>
                  <a:srgbClr val="201E1E"/>
                </a:solidFill>
                <a:latin typeface="Times New Roman"/>
                <a:cs typeface="Times New Roman"/>
              </a:rPr>
              <a:t>set,</a:t>
            </a:r>
            <a:r>
              <a:rPr sz="1050" b="1" spc="-15" dirty="0">
                <a:solidFill>
                  <a:srgbClr val="201E1E"/>
                </a:solidFill>
                <a:latin typeface="Times New Roman"/>
                <a:cs typeface="Times New Roman"/>
              </a:rPr>
              <a:t> </a:t>
            </a:r>
            <a:r>
              <a:rPr sz="1050" b="1" spc="-5" dirty="0">
                <a:solidFill>
                  <a:srgbClr val="201E1E"/>
                </a:solidFill>
                <a:latin typeface="Times New Roman"/>
                <a:cs typeface="Times New Roman"/>
              </a:rPr>
              <a:t>stack,</a:t>
            </a:r>
            <a:r>
              <a:rPr sz="1050" b="1" dirty="0">
                <a:solidFill>
                  <a:srgbClr val="201E1E"/>
                </a:solidFill>
                <a:latin typeface="Times New Roman"/>
                <a:cs typeface="Times New Roman"/>
              </a:rPr>
              <a:t> and</a:t>
            </a:r>
            <a:r>
              <a:rPr sz="1050" b="1" spc="5" dirty="0">
                <a:solidFill>
                  <a:srgbClr val="201E1E"/>
                </a:solidFill>
                <a:latin typeface="Times New Roman"/>
                <a:cs typeface="Times New Roman"/>
              </a:rPr>
              <a:t> </a:t>
            </a:r>
            <a:r>
              <a:rPr sz="1050" b="1" dirty="0">
                <a:solidFill>
                  <a:srgbClr val="201E1E"/>
                </a:solidFill>
                <a:latin typeface="Times New Roman"/>
                <a:cs typeface="Times New Roman"/>
              </a:rPr>
              <a:t>priority.</a:t>
            </a:r>
            <a:endParaRPr sz="1050">
              <a:latin typeface="Times New Roman"/>
              <a:cs typeface="Times New Roman"/>
            </a:endParaRPr>
          </a:p>
          <a:p>
            <a:pPr>
              <a:lnSpc>
                <a:spcPct val="100000"/>
              </a:lnSpc>
              <a:spcBef>
                <a:spcPts val="5"/>
              </a:spcBef>
            </a:pPr>
            <a:endParaRPr sz="1050">
              <a:latin typeface="Times New Roman"/>
              <a:cs typeface="Times New Roman"/>
            </a:endParaRPr>
          </a:p>
          <a:p>
            <a:pPr marL="241300" marR="11430" indent="-229235">
              <a:lnSpc>
                <a:spcPts val="1260"/>
              </a:lnSpc>
              <a:spcBef>
                <a:spcPts val="5"/>
              </a:spcBef>
              <a:buClr>
                <a:srgbClr val="201E1E"/>
              </a:buClr>
              <a:buSzPct val="95454"/>
              <a:buAutoNum type="arabicPeriod" startAt="3"/>
              <a:tabLst>
                <a:tab pos="241300" algn="l"/>
                <a:tab pos="241935" algn="l"/>
              </a:tabLst>
            </a:pPr>
            <a:r>
              <a:rPr sz="1100" spc="-5" dirty="0">
                <a:latin typeface="Times New Roman"/>
                <a:cs typeface="Times New Roman"/>
              </a:rPr>
              <a:t>Describe</a:t>
            </a:r>
            <a:r>
              <a:rPr sz="1100" dirty="0">
                <a:latin typeface="Times New Roman"/>
                <a:cs typeface="Times New Roman"/>
              </a:rPr>
              <a:t> the </a:t>
            </a:r>
            <a:r>
              <a:rPr sz="1100" spc="-5" dirty="0">
                <a:latin typeface="Times New Roman"/>
                <a:cs typeface="Times New Roman"/>
              </a:rPr>
              <a:t>relationship</a:t>
            </a:r>
            <a:r>
              <a:rPr sz="1100" spc="15" dirty="0">
                <a:latin typeface="Times New Roman"/>
                <a:cs typeface="Times New Roman"/>
              </a:rPr>
              <a:t> </a:t>
            </a:r>
            <a:r>
              <a:rPr sz="1100" spc="-5" dirty="0">
                <a:latin typeface="Times New Roman"/>
                <a:cs typeface="Times New Roman"/>
              </a:rPr>
              <a:t>between user</a:t>
            </a:r>
            <a:r>
              <a:rPr sz="1100" spc="15" dirty="0">
                <a:latin typeface="Times New Roman"/>
                <a:cs typeface="Times New Roman"/>
              </a:rPr>
              <a:t> </a:t>
            </a:r>
            <a:r>
              <a:rPr sz="1100" dirty="0">
                <a:latin typeface="Times New Roman"/>
                <a:cs typeface="Times New Roman"/>
              </a:rPr>
              <a:t>and </a:t>
            </a:r>
            <a:r>
              <a:rPr sz="1100" spc="-5" dirty="0">
                <a:latin typeface="Times New Roman"/>
                <a:cs typeface="Times New Roman"/>
              </a:rPr>
              <a:t>kernel</a:t>
            </a:r>
            <a:r>
              <a:rPr sz="1100" spc="20" dirty="0">
                <a:latin typeface="Times New Roman"/>
                <a:cs typeface="Times New Roman"/>
              </a:rPr>
              <a:t> </a:t>
            </a:r>
            <a:r>
              <a:rPr sz="1100" spc="-5" dirty="0">
                <a:latin typeface="Times New Roman"/>
                <a:cs typeface="Times New Roman"/>
              </a:rPr>
              <a:t>threads</a:t>
            </a:r>
            <a:r>
              <a:rPr sz="1100" spc="10" dirty="0">
                <a:latin typeface="Times New Roman"/>
                <a:cs typeface="Times New Roman"/>
              </a:rPr>
              <a:t> </a:t>
            </a:r>
            <a:r>
              <a:rPr sz="1100" spc="-5" dirty="0">
                <a:latin typeface="Times New Roman"/>
                <a:cs typeface="Times New Roman"/>
              </a:rPr>
              <a:t>for</a:t>
            </a:r>
            <a:r>
              <a:rPr sz="1100" spc="15" dirty="0">
                <a:latin typeface="Times New Roman"/>
                <a:cs typeface="Times New Roman"/>
              </a:rPr>
              <a:t> </a:t>
            </a:r>
            <a:r>
              <a:rPr sz="1100" spc="-5" dirty="0">
                <a:latin typeface="Times New Roman"/>
                <a:cs typeface="Times New Roman"/>
              </a:rPr>
              <a:t>each</a:t>
            </a:r>
            <a:r>
              <a:rPr sz="1100" spc="10" dirty="0">
                <a:latin typeface="Times New Roman"/>
                <a:cs typeface="Times New Roman"/>
              </a:rPr>
              <a:t> </a:t>
            </a:r>
            <a:r>
              <a:rPr sz="1100" spc="-10" dirty="0">
                <a:latin typeface="Times New Roman"/>
                <a:cs typeface="Times New Roman"/>
              </a:rPr>
              <a:t>of</a:t>
            </a:r>
            <a:r>
              <a:rPr sz="1100" spc="10" dirty="0">
                <a:latin typeface="Times New Roman"/>
                <a:cs typeface="Times New Roman"/>
              </a:rPr>
              <a:t> </a:t>
            </a:r>
            <a:r>
              <a:rPr sz="1100" spc="-5" dirty="0">
                <a:latin typeface="Times New Roman"/>
                <a:cs typeface="Times New Roman"/>
              </a:rPr>
              <a:t>the</a:t>
            </a:r>
            <a:r>
              <a:rPr sz="1100" spc="5" dirty="0">
                <a:latin typeface="Times New Roman"/>
                <a:cs typeface="Times New Roman"/>
              </a:rPr>
              <a:t> </a:t>
            </a:r>
            <a:r>
              <a:rPr sz="1100" spc="-5" dirty="0">
                <a:latin typeface="Times New Roman"/>
                <a:cs typeface="Times New Roman"/>
              </a:rPr>
              <a:t>following</a:t>
            </a:r>
            <a:r>
              <a:rPr sz="1100" spc="5" dirty="0">
                <a:latin typeface="Times New Roman"/>
                <a:cs typeface="Times New Roman"/>
              </a:rPr>
              <a:t> </a:t>
            </a:r>
            <a:r>
              <a:rPr sz="1100" spc="-5" dirty="0">
                <a:latin typeface="Times New Roman"/>
                <a:cs typeface="Times New Roman"/>
              </a:rPr>
              <a:t>models:</a:t>
            </a:r>
            <a:r>
              <a:rPr sz="1100" spc="10" dirty="0">
                <a:latin typeface="Times New Roman"/>
                <a:cs typeface="Times New Roman"/>
              </a:rPr>
              <a:t> </a:t>
            </a:r>
            <a:r>
              <a:rPr sz="1100" dirty="0">
                <a:latin typeface="Times New Roman"/>
                <a:cs typeface="Times New Roman"/>
              </a:rPr>
              <a:t>Many-to-One,</a:t>
            </a:r>
            <a:r>
              <a:rPr sz="1100" spc="10" dirty="0">
                <a:latin typeface="Times New Roman"/>
                <a:cs typeface="Times New Roman"/>
              </a:rPr>
              <a:t> </a:t>
            </a:r>
            <a:r>
              <a:rPr sz="1100" dirty="0">
                <a:latin typeface="Times New Roman"/>
                <a:cs typeface="Times New Roman"/>
              </a:rPr>
              <a:t>One-to- </a:t>
            </a:r>
            <a:r>
              <a:rPr sz="1100" spc="-260" dirty="0">
                <a:latin typeface="Times New Roman"/>
                <a:cs typeface="Times New Roman"/>
              </a:rPr>
              <a:t> </a:t>
            </a:r>
            <a:r>
              <a:rPr sz="1100" dirty="0">
                <a:latin typeface="Times New Roman"/>
                <a:cs typeface="Times New Roman"/>
              </a:rPr>
              <a:t>one, and</a:t>
            </a:r>
            <a:r>
              <a:rPr sz="1100" spc="-10" dirty="0">
                <a:latin typeface="Times New Roman"/>
                <a:cs typeface="Times New Roman"/>
              </a:rPr>
              <a:t> </a:t>
            </a:r>
            <a:r>
              <a:rPr sz="1100" spc="-5" dirty="0">
                <a:latin typeface="Times New Roman"/>
                <a:cs typeface="Times New Roman"/>
              </a:rPr>
              <a:t>Many-to-Many.</a:t>
            </a:r>
            <a:r>
              <a:rPr sz="1100" spc="15" dirty="0">
                <a:latin typeface="Times New Roman"/>
                <a:cs typeface="Times New Roman"/>
              </a:rPr>
              <a:t> </a:t>
            </a:r>
            <a:r>
              <a:rPr sz="1100" spc="-10" dirty="0">
                <a:latin typeface="Times New Roman"/>
                <a:cs typeface="Times New Roman"/>
              </a:rPr>
              <a:t>In</a:t>
            </a:r>
            <a:r>
              <a:rPr sz="1100" spc="15" dirty="0">
                <a:latin typeface="Times New Roman"/>
                <a:cs typeface="Times New Roman"/>
              </a:rPr>
              <a:t> </a:t>
            </a:r>
            <a:r>
              <a:rPr sz="1100" spc="-5" dirty="0">
                <a:latin typeface="Times New Roman"/>
                <a:cs typeface="Times New Roman"/>
              </a:rPr>
              <a:t>particular,</a:t>
            </a:r>
            <a:r>
              <a:rPr sz="1100" spc="-10" dirty="0">
                <a:latin typeface="Times New Roman"/>
                <a:cs typeface="Times New Roman"/>
              </a:rPr>
              <a:t> </a:t>
            </a:r>
            <a:r>
              <a:rPr sz="1100" spc="-5" dirty="0">
                <a:latin typeface="Times New Roman"/>
                <a:cs typeface="Times New Roman"/>
              </a:rPr>
              <a:t>indicate</a:t>
            </a:r>
            <a:r>
              <a:rPr sz="1100" dirty="0">
                <a:latin typeface="Times New Roman"/>
                <a:cs typeface="Times New Roman"/>
              </a:rPr>
              <a:t> </a:t>
            </a:r>
            <a:r>
              <a:rPr sz="1100" spc="-5" dirty="0">
                <a:latin typeface="Times New Roman"/>
                <a:cs typeface="Times New Roman"/>
              </a:rPr>
              <a:t>where</a:t>
            </a:r>
            <a:r>
              <a:rPr sz="1100" spc="5" dirty="0">
                <a:latin typeface="Times New Roman"/>
                <a:cs typeface="Times New Roman"/>
              </a:rPr>
              <a:t> </a:t>
            </a:r>
            <a:r>
              <a:rPr sz="1100" spc="-5" dirty="0">
                <a:latin typeface="Times New Roman"/>
                <a:cs typeface="Times New Roman"/>
              </a:rPr>
              <a:t>scheduling</a:t>
            </a:r>
            <a:r>
              <a:rPr sz="1100" spc="-10" dirty="0">
                <a:latin typeface="Times New Roman"/>
                <a:cs typeface="Times New Roman"/>
              </a:rPr>
              <a:t> </a:t>
            </a:r>
            <a:r>
              <a:rPr sz="1100" dirty="0">
                <a:latin typeface="Times New Roman"/>
                <a:cs typeface="Times New Roman"/>
              </a:rPr>
              <a:t>is</a:t>
            </a:r>
            <a:r>
              <a:rPr sz="1100" spc="-5" dirty="0">
                <a:latin typeface="Times New Roman"/>
                <a:cs typeface="Times New Roman"/>
              </a:rPr>
              <a:t> </a:t>
            </a:r>
            <a:r>
              <a:rPr sz="1100" dirty="0">
                <a:latin typeface="Times New Roman"/>
                <a:cs typeface="Times New Roman"/>
              </a:rPr>
              <a:t>done</a:t>
            </a:r>
            <a:r>
              <a:rPr sz="1100" spc="-5" dirty="0">
                <a:latin typeface="Times New Roman"/>
                <a:cs typeface="Times New Roman"/>
              </a:rPr>
              <a:t> </a:t>
            </a:r>
            <a:r>
              <a:rPr sz="1100" spc="10" dirty="0">
                <a:latin typeface="Times New Roman"/>
                <a:cs typeface="Times New Roman"/>
              </a:rPr>
              <a:t>in</a:t>
            </a:r>
            <a:r>
              <a:rPr sz="1100" dirty="0">
                <a:latin typeface="Times New Roman"/>
                <a:cs typeface="Times New Roman"/>
              </a:rPr>
              <a:t> </a:t>
            </a:r>
            <a:r>
              <a:rPr sz="1100" spc="-5" dirty="0">
                <a:latin typeface="Times New Roman"/>
                <a:cs typeface="Times New Roman"/>
              </a:rPr>
              <a:t>each</a:t>
            </a:r>
            <a:r>
              <a:rPr sz="1100" spc="-10" dirty="0">
                <a:latin typeface="Times New Roman"/>
                <a:cs typeface="Times New Roman"/>
              </a:rPr>
              <a:t> of</a:t>
            </a:r>
            <a:r>
              <a:rPr sz="1100" spc="5" dirty="0">
                <a:latin typeface="Times New Roman"/>
                <a:cs typeface="Times New Roman"/>
              </a:rPr>
              <a:t> </a:t>
            </a:r>
            <a:r>
              <a:rPr sz="1100" spc="-5" dirty="0">
                <a:latin typeface="Times New Roman"/>
                <a:cs typeface="Times New Roman"/>
              </a:rPr>
              <a:t>these</a:t>
            </a:r>
            <a:r>
              <a:rPr sz="1100" spc="5" dirty="0">
                <a:latin typeface="Times New Roman"/>
                <a:cs typeface="Times New Roman"/>
              </a:rPr>
              <a:t> </a:t>
            </a:r>
            <a:r>
              <a:rPr sz="1100" spc="-5" dirty="0">
                <a:latin typeface="Times New Roman"/>
                <a:cs typeface="Times New Roman"/>
              </a:rPr>
              <a:t>models.</a:t>
            </a:r>
            <a:endParaRPr sz="1100">
              <a:latin typeface="Times New Roman"/>
              <a:cs typeface="Times New Roman"/>
            </a:endParaRPr>
          </a:p>
          <a:p>
            <a:pPr>
              <a:lnSpc>
                <a:spcPct val="100000"/>
              </a:lnSpc>
              <a:spcBef>
                <a:spcPts val="10"/>
              </a:spcBef>
            </a:pPr>
            <a:endParaRPr sz="1000">
              <a:latin typeface="Times New Roman"/>
              <a:cs typeface="Times New Roman"/>
            </a:endParaRPr>
          </a:p>
          <a:p>
            <a:pPr marL="233679">
              <a:lnSpc>
                <a:spcPts val="1175"/>
              </a:lnSpc>
            </a:pPr>
            <a:r>
              <a:rPr sz="1000" b="1" dirty="0">
                <a:latin typeface="Times New Roman"/>
                <a:cs typeface="Times New Roman"/>
              </a:rPr>
              <a:t>Many</a:t>
            </a:r>
            <a:r>
              <a:rPr sz="1000" b="1" spc="-25" dirty="0">
                <a:latin typeface="Times New Roman"/>
                <a:cs typeface="Times New Roman"/>
              </a:rPr>
              <a:t> </a:t>
            </a:r>
            <a:r>
              <a:rPr sz="1000" b="1" spc="-5" dirty="0">
                <a:latin typeface="Times New Roman"/>
                <a:cs typeface="Times New Roman"/>
              </a:rPr>
              <a:t>to</a:t>
            </a:r>
            <a:r>
              <a:rPr sz="1000" b="1" spc="-30" dirty="0">
                <a:latin typeface="Times New Roman"/>
                <a:cs typeface="Times New Roman"/>
              </a:rPr>
              <a:t> </a:t>
            </a:r>
            <a:r>
              <a:rPr sz="1000" b="1" spc="-5" dirty="0">
                <a:latin typeface="Times New Roman"/>
                <a:cs typeface="Times New Roman"/>
              </a:rPr>
              <a:t>one:</a:t>
            </a:r>
            <a:endParaRPr sz="1000">
              <a:latin typeface="Times New Roman"/>
              <a:cs typeface="Times New Roman"/>
            </a:endParaRPr>
          </a:p>
          <a:p>
            <a:pPr marL="684530" marR="5080" indent="-228600">
              <a:lnSpc>
                <a:spcPts val="1150"/>
              </a:lnSpc>
              <a:spcBef>
                <a:spcPts val="55"/>
              </a:spcBef>
              <a:buFont typeface="Courier New"/>
              <a:buChar char="o"/>
              <a:tabLst>
                <a:tab pos="684530" algn="l"/>
                <a:tab pos="685165" algn="l"/>
              </a:tabLst>
            </a:pPr>
            <a:r>
              <a:rPr sz="1000" b="1" spc="-5" dirty="0">
                <a:latin typeface="Times New Roman"/>
                <a:cs typeface="Times New Roman"/>
              </a:rPr>
              <a:t>Threads</a:t>
            </a:r>
            <a:r>
              <a:rPr sz="1000" b="1" dirty="0">
                <a:latin typeface="Times New Roman"/>
                <a:cs typeface="Times New Roman"/>
              </a:rPr>
              <a:t> </a:t>
            </a:r>
            <a:r>
              <a:rPr sz="1000" b="1" spc="-5" dirty="0">
                <a:latin typeface="Times New Roman"/>
                <a:cs typeface="Times New Roman"/>
              </a:rPr>
              <a:t>are</a:t>
            </a:r>
            <a:r>
              <a:rPr sz="1000" b="1" spc="20" dirty="0">
                <a:latin typeface="Times New Roman"/>
                <a:cs typeface="Times New Roman"/>
              </a:rPr>
              <a:t> </a:t>
            </a:r>
            <a:r>
              <a:rPr sz="1000" b="1" spc="-5" dirty="0">
                <a:latin typeface="Times New Roman"/>
                <a:cs typeface="Times New Roman"/>
              </a:rPr>
              <a:t>manages</a:t>
            </a:r>
            <a:r>
              <a:rPr sz="1000" b="1" spc="15" dirty="0">
                <a:latin typeface="Times New Roman"/>
                <a:cs typeface="Times New Roman"/>
              </a:rPr>
              <a:t> </a:t>
            </a:r>
            <a:r>
              <a:rPr sz="1000" b="1" spc="-5" dirty="0">
                <a:latin typeface="Times New Roman"/>
                <a:cs typeface="Times New Roman"/>
              </a:rPr>
              <a:t>in</a:t>
            </a:r>
            <a:r>
              <a:rPr sz="1000" b="1" dirty="0">
                <a:latin typeface="Times New Roman"/>
                <a:cs typeface="Times New Roman"/>
              </a:rPr>
              <a:t> </a:t>
            </a:r>
            <a:r>
              <a:rPr sz="1000" b="1" spc="-5" dirty="0">
                <a:latin typeface="Times New Roman"/>
                <a:cs typeface="Times New Roman"/>
              </a:rPr>
              <a:t>the</a:t>
            </a:r>
            <a:r>
              <a:rPr sz="1000" b="1" spc="20" dirty="0">
                <a:latin typeface="Times New Roman"/>
                <a:cs typeface="Times New Roman"/>
              </a:rPr>
              <a:t> </a:t>
            </a:r>
            <a:r>
              <a:rPr sz="1000" b="1" spc="-5" dirty="0">
                <a:latin typeface="Times New Roman"/>
                <a:cs typeface="Times New Roman"/>
              </a:rPr>
              <a:t>process</a:t>
            </a:r>
            <a:r>
              <a:rPr sz="1000" b="1" spc="5" dirty="0">
                <a:latin typeface="Times New Roman"/>
                <a:cs typeface="Times New Roman"/>
              </a:rPr>
              <a:t> </a:t>
            </a:r>
            <a:r>
              <a:rPr sz="1000" b="1" spc="-5" dirty="0">
                <a:latin typeface="Times New Roman"/>
                <a:cs typeface="Times New Roman"/>
              </a:rPr>
              <a:t>by</a:t>
            </a:r>
            <a:r>
              <a:rPr sz="1000" b="1" spc="15" dirty="0">
                <a:latin typeface="Times New Roman"/>
                <a:cs typeface="Times New Roman"/>
              </a:rPr>
              <a:t> </a:t>
            </a:r>
            <a:r>
              <a:rPr sz="1000" b="1" spc="-5" dirty="0">
                <a:latin typeface="Times New Roman"/>
                <a:cs typeface="Times New Roman"/>
              </a:rPr>
              <a:t>a</a:t>
            </a:r>
            <a:r>
              <a:rPr sz="1000" b="1" spc="10" dirty="0">
                <a:latin typeface="Times New Roman"/>
                <a:cs typeface="Times New Roman"/>
              </a:rPr>
              <a:t> </a:t>
            </a:r>
            <a:r>
              <a:rPr sz="1000" b="1" spc="-5" dirty="0">
                <a:latin typeface="Times New Roman"/>
                <a:cs typeface="Times New Roman"/>
              </a:rPr>
              <a:t>threads</a:t>
            </a:r>
            <a:r>
              <a:rPr sz="1000" b="1" dirty="0">
                <a:latin typeface="Times New Roman"/>
                <a:cs typeface="Times New Roman"/>
              </a:rPr>
              <a:t> </a:t>
            </a:r>
            <a:r>
              <a:rPr sz="1000" b="1" spc="-5" dirty="0">
                <a:latin typeface="Times New Roman"/>
                <a:cs typeface="Times New Roman"/>
              </a:rPr>
              <a:t>library</a:t>
            </a:r>
            <a:r>
              <a:rPr sz="1000" b="1" spc="15" dirty="0">
                <a:latin typeface="Times New Roman"/>
                <a:cs typeface="Times New Roman"/>
              </a:rPr>
              <a:t> </a:t>
            </a:r>
            <a:r>
              <a:rPr sz="1000" b="1" spc="-5" dirty="0">
                <a:latin typeface="Times New Roman"/>
                <a:cs typeface="Times New Roman"/>
              </a:rPr>
              <a:t>that</a:t>
            </a:r>
            <a:r>
              <a:rPr sz="1000" b="1" spc="5" dirty="0">
                <a:latin typeface="Times New Roman"/>
                <a:cs typeface="Times New Roman"/>
              </a:rPr>
              <a:t> </a:t>
            </a:r>
            <a:r>
              <a:rPr sz="1000" b="1" spc="-5" dirty="0">
                <a:latin typeface="Times New Roman"/>
                <a:cs typeface="Times New Roman"/>
              </a:rPr>
              <a:t>is</a:t>
            </a:r>
            <a:r>
              <a:rPr sz="1000" b="1" spc="5" dirty="0">
                <a:latin typeface="Times New Roman"/>
                <a:cs typeface="Times New Roman"/>
              </a:rPr>
              <a:t> </a:t>
            </a:r>
            <a:r>
              <a:rPr sz="1000" b="1" spc="-5" dirty="0">
                <a:latin typeface="Times New Roman"/>
                <a:cs typeface="Times New Roman"/>
              </a:rPr>
              <a:t>run</a:t>
            </a:r>
            <a:r>
              <a:rPr sz="1000" b="1" dirty="0">
                <a:latin typeface="Times New Roman"/>
                <a:cs typeface="Times New Roman"/>
              </a:rPr>
              <a:t> </a:t>
            </a:r>
            <a:r>
              <a:rPr sz="1000" b="1" spc="-5" dirty="0">
                <a:latin typeface="Times New Roman"/>
                <a:cs typeface="Times New Roman"/>
              </a:rPr>
              <a:t>in</a:t>
            </a:r>
            <a:r>
              <a:rPr sz="1000" b="1" dirty="0">
                <a:latin typeface="Times New Roman"/>
                <a:cs typeface="Times New Roman"/>
              </a:rPr>
              <a:t> </a:t>
            </a:r>
            <a:r>
              <a:rPr sz="1000" b="1" spc="-5" dirty="0">
                <a:latin typeface="Times New Roman"/>
                <a:cs typeface="Times New Roman"/>
              </a:rPr>
              <a:t>user</a:t>
            </a:r>
            <a:r>
              <a:rPr sz="1000" b="1" spc="25" dirty="0">
                <a:latin typeface="Times New Roman"/>
                <a:cs typeface="Times New Roman"/>
              </a:rPr>
              <a:t> </a:t>
            </a:r>
            <a:r>
              <a:rPr sz="1000" b="1" spc="-5" dirty="0">
                <a:latin typeface="Times New Roman"/>
                <a:cs typeface="Times New Roman"/>
              </a:rPr>
              <a:t>space.</a:t>
            </a:r>
            <a:r>
              <a:rPr sz="1000" b="1" spc="5" dirty="0">
                <a:latin typeface="Times New Roman"/>
                <a:cs typeface="Times New Roman"/>
              </a:rPr>
              <a:t> </a:t>
            </a:r>
            <a:r>
              <a:rPr sz="1000" b="1" spc="-5" dirty="0">
                <a:latin typeface="Times New Roman"/>
                <a:cs typeface="Times New Roman"/>
              </a:rPr>
              <a:t>The</a:t>
            </a:r>
            <a:r>
              <a:rPr sz="1000" b="1" spc="10" dirty="0">
                <a:latin typeface="Times New Roman"/>
                <a:cs typeface="Times New Roman"/>
              </a:rPr>
              <a:t> </a:t>
            </a:r>
            <a:r>
              <a:rPr sz="1000" b="1" dirty="0">
                <a:latin typeface="Times New Roman"/>
                <a:cs typeface="Times New Roman"/>
              </a:rPr>
              <a:t>kernel </a:t>
            </a:r>
            <a:r>
              <a:rPr sz="1000" b="1" spc="-5" dirty="0">
                <a:latin typeface="Times New Roman"/>
                <a:cs typeface="Times New Roman"/>
              </a:rPr>
              <a:t>is</a:t>
            </a:r>
            <a:r>
              <a:rPr sz="1000" b="1" dirty="0">
                <a:latin typeface="Times New Roman"/>
                <a:cs typeface="Times New Roman"/>
              </a:rPr>
              <a:t> unaware</a:t>
            </a:r>
            <a:r>
              <a:rPr sz="1000" b="1" spc="10" dirty="0">
                <a:latin typeface="Times New Roman"/>
                <a:cs typeface="Times New Roman"/>
              </a:rPr>
              <a:t> </a:t>
            </a:r>
            <a:r>
              <a:rPr sz="1000" b="1" spc="-10" dirty="0">
                <a:latin typeface="Times New Roman"/>
                <a:cs typeface="Times New Roman"/>
              </a:rPr>
              <a:t>of</a:t>
            </a:r>
            <a:r>
              <a:rPr sz="1000" b="1" spc="5" dirty="0">
                <a:latin typeface="Times New Roman"/>
                <a:cs typeface="Times New Roman"/>
              </a:rPr>
              <a:t> </a:t>
            </a:r>
            <a:r>
              <a:rPr sz="1000" b="1" spc="-5" dirty="0">
                <a:latin typeface="Times New Roman"/>
                <a:cs typeface="Times New Roman"/>
              </a:rPr>
              <a:t>the </a:t>
            </a:r>
            <a:r>
              <a:rPr sz="1000" b="1" spc="-235" dirty="0">
                <a:latin typeface="Times New Roman"/>
                <a:cs typeface="Times New Roman"/>
              </a:rPr>
              <a:t> </a:t>
            </a:r>
            <a:r>
              <a:rPr sz="1000" b="1" spc="-5" dirty="0">
                <a:latin typeface="Times New Roman"/>
                <a:cs typeface="Times New Roman"/>
              </a:rPr>
              <a:t>threads.</a:t>
            </a:r>
            <a:endParaRPr sz="1000">
              <a:latin typeface="Times New Roman"/>
              <a:cs typeface="Times New Roman"/>
            </a:endParaRPr>
          </a:p>
          <a:p>
            <a:pPr marL="684530" indent="-229235">
              <a:lnSpc>
                <a:spcPts val="1090"/>
              </a:lnSpc>
              <a:buFont typeface="Courier New"/>
              <a:buChar char="o"/>
              <a:tabLst>
                <a:tab pos="684530" algn="l"/>
                <a:tab pos="685165" algn="l"/>
              </a:tabLst>
            </a:pPr>
            <a:r>
              <a:rPr sz="1000" b="1" spc="-5" dirty="0">
                <a:latin typeface="Times New Roman"/>
                <a:cs typeface="Times New Roman"/>
              </a:rPr>
              <a:t>Thread</a:t>
            </a:r>
            <a:r>
              <a:rPr sz="1000" b="1" dirty="0">
                <a:latin typeface="Times New Roman"/>
                <a:cs typeface="Times New Roman"/>
              </a:rPr>
              <a:t> </a:t>
            </a:r>
            <a:r>
              <a:rPr sz="1000" b="1" spc="-5" dirty="0">
                <a:latin typeface="Times New Roman"/>
                <a:cs typeface="Times New Roman"/>
              </a:rPr>
              <a:t>scheduling:</a:t>
            </a:r>
            <a:r>
              <a:rPr sz="1000" b="1" spc="10" dirty="0">
                <a:latin typeface="Times New Roman"/>
                <a:cs typeface="Times New Roman"/>
              </a:rPr>
              <a:t> </a:t>
            </a:r>
            <a:r>
              <a:rPr sz="1000" b="1" spc="-5" dirty="0">
                <a:latin typeface="Times New Roman"/>
                <a:cs typeface="Times New Roman"/>
              </a:rPr>
              <a:t>done</a:t>
            </a:r>
            <a:r>
              <a:rPr sz="1000" b="1" spc="5" dirty="0">
                <a:latin typeface="Times New Roman"/>
                <a:cs typeface="Times New Roman"/>
              </a:rPr>
              <a:t> </a:t>
            </a:r>
            <a:r>
              <a:rPr sz="1000" b="1" spc="-5" dirty="0">
                <a:latin typeface="Times New Roman"/>
                <a:cs typeface="Times New Roman"/>
              </a:rPr>
              <a:t>by</a:t>
            </a:r>
            <a:r>
              <a:rPr sz="1000" b="1" spc="10" dirty="0">
                <a:latin typeface="Times New Roman"/>
                <a:cs typeface="Times New Roman"/>
              </a:rPr>
              <a:t> </a:t>
            </a:r>
            <a:r>
              <a:rPr sz="1000" b="1" spc="-5" dirty="0">
                <a:latin typeface="Times New Roman"/>
                <a:cs typeface="Times New Roman"/>
              </a:rPr>
              <a:t>the</a:t>
            </a:r>
            <a:r>
              <a:rPr sz="1000" b="1" spc="5" dirty="0">
                <a:latin typeface="Times New Roman"/>
                <a:cs typeface="Times New Roman"/>
              </a:rPr>
              <a:t> </a:t>
            </a:r>
            <a:r>
              <a:rPr sz="1000" b="1" spc="-5" dirty="0">
                <a:latin typeface="Times New Roman"/>
                <a:cs typeface="Times New Roman"/>
              </a:rPr>
              <a:t>threads</a:t>
            </a:r>
            <a:r>
              <a:rPr sz="1000" b="1" spc="5" dirty="0">
                <a:latin typeface="Times New Roman"/>
                <a:cs typeface="Times New Roman"/>
              </a:rPr>
              <a:t> </a:t>
            </a:r>
            <a:r>
              <a:rPr sz="1000" b="1" spc="-5" dirty="0">
                <a:latin typeface="Times New Roman"/>
                <a:cs typeface="Times New Roman"/>
              </a:rPr>
              <a:t>library</a:t>
            </a:r>
            <a:r>
              <a:rPr sz="1000" b="1" spc="15" dirty="0">
                <a:latin typeface="Times New Roman"/>
                <a:cs typeface="Times New Roman"/>
              </a:rPr>
              <a:t> </a:t>
            </a:r>
            <a:r>
              <a:rPr sz="1000" b="1" spc="-5" dirty="0">
                <a:latin typeface="Times New Roman"/>
                <a:cs typeface="Times New Roman"/>
              </a:rPr>
              <a:t>in</a:t>
            </a:r>
            <a:r>
              <a:rPr sz="1000" b="1" dirty="0">
                <a:latin typeface="Times New Roman"/>
                <a:cs typeface="Times New Roman"/>
              </a:rPr>
              <a:t> </a:t>
            </a:r>
            <a:r>
              <a:rPr sz="1000" b="1" spc="-5" dirty="0">
                <a:latin typeface="Times New Roman"/>
                <a:cs typeface="Times New Roman"/>
              </a:rPr>
              <a:t>user</a:t>
            </a:r>
            <a:r>
              <a:rPr sz="1000" b="1" spc="10" dirty="0">
                <a:latin typeface="Times New Roman"/>
                <a:cs typeface="Times New Roman"/>
              </a:rPr>
              <a:t> </a:t>
            </a:r>
            <a:r>
              <a:rPr sz="1000" b="1" spc="-5" dirty="0">
                <a:latin typeface="Times New Roman"/>
                <a:cs typeface="Times New Roman"/>
              </a:rPr>
              <a:t>space.</a:t>
            </a:r>
            <a:endParaRPr sz="1000">
              <a:latin typeface="Times New Roman"/>
              <a:cs typeface="Times New Roman"/>
            </a:endParaRPr>
          </a:p>
          <a:p>
            <a:pPr marL="684530" marR="307340" indent="-228600">
              <a:lnSpc>
                <a:spcPts val="1150"/>
              </a:lnSpc>
              <a:spcBef>
                <a:spcPts val="55"/>
              </a:spcBef>
              <a:buFont typeface="Courier New"/>
              <a:buChar char="o"/>
              <a:tabLst>
                <a:tab pos="684530" algn="l"/>
                <a:tab pos="685165" algn="l"/>
              </a:tabLst>
            </a:pPr>
            <a:r>
              <a:rPr sz="1000" b="1" spc="-5" dirty="0">
                <a:latin typeface="Times New Roman"/>
                <a:cs typeface="Times New Roman"/>
              </a:rPr>
              <a:t>Advantage:</a:t>
            </a:r>
            <a:r>
              <a:rPr sz="1000" b="1" spc="15" dirty="0">
                <a:latin typeface="Times New Roman"/>
                <a:cs typeface="Times New Roman"/>
              </a:rPr>
              <a:t> </a:t>
            </a:r>
            <a:r>
              <a:rPr sz="1000" b="1" spc="-5" dirty="0">
                <a:latin typeface="Times New Roman"/>
                <a:cs typeface="Times New Roman"/>
              </a:rPr>
              <a:t>Efficient</a:t>
            </a:r>
            <a:r>
              <a:rPr sz="1000" b="1" spc="10" dirty="0">
                <a:latin typeface="Times New Roman"/>
                <a:cs typeface="Times New Roman"/>
              </a:rPr>
              <a:t> </a:t>
            </a:r>
            <a:r>
              <a:rPr sz="1000" b="1" spc="-5" dirty="0">
                <a:latin typeface="Times New Roman"/>
                <a:cs typeface="Times New Roman"/>
              </a:rPr>
              <a:t>since</a:t>
            </a:r>
            <a:r>
              <a:rPr sz="1000" b="1" spc="10" dirty="0">
                <a:latin typeface="Times New Roman"/>
                <a:cs typeface="Times New Roman"/>
              </a:rPr>
              <a:t> </a:t>
            </a:r>
            <a:r>
              <a:rPr sz="1000" b="1" spc="-5" dirty="0">
                <a:latin typeface="Times New Roman"/>
                <a:cs typeface="Times New Roman"/>
              </a:rPr>
              <a:t>does</a:t>
            </a:r>
            <a:r>
              <a:rPr sz="1000" b="1" spc="30" dirty="0">
                <a:latin typeface="Times New Roman"/>
                <a:cs typeface="Times New Roman"/>
              </a:rPr>
              <a:t> </a:t>
            </a:r>
            <a:r>
              <a:rPr sz="1000" b="1" spc="-5" dirty="0">
                <a:latin typeface="Times New Roman"/>
                <a:cs typeface="Times New Roman"/>
              </a:rPr>
              <a:t>not</a:t>
            </a:r>
            <a:r>
              <a:rPr sz="1000" b="1" spc="10" dirty="0">
                <a:latin typeface="Times New Roman"/>
                <a:cs typeface="Times New Roman"/>
              </a:rPr>
              <a:t> </a:t>
            </a:r>
            <a:r>
              <a:rPr sz="1000" b="1" spc="-5" dirty="0">
                <a:latin typeface="Times New Roman"/>
                <a:cs typeface="Times New Roman"/>
              </a:rPr>
              <a:t>involve</a:t>
            </a:r>
            <a:r>
              <a:rPr sz="1000" b="1" spc="10" dirty="0">
                <a:latin typeface="Times New Roman"/>
                <a:cs typeface="Times New Roman"/>
              </a:rPr>
              <a:t> </a:t>
            </a:r>
            <a:r>
              <a:rPr sz="1000" b="1" spc="-5" dirty="0">
                <a:latin typeface="Times New Roman"/>
                <a:cs typeface="Times New Roman"/>
              </a:rPr>
              <a:t>the</a:t>
            </a:r>
            <a:r>
              <a:rPr sz="1000" b="1" spc="15" dirty="0">
                <a:latin typeface="Times New Roman"/>
                <a:cs typeface="Times New Roman"/>
              </a:rPr>
              <a:t> </a:t>
            </a:r>
            <a:r>
              <a:rPr sz="1000" b="1" spc="-5" dirty="0">
                <a:latin typeface="Times New Roman"/>
                <a:cs typeface="Times New Roman"/>
              </a:rPr>
              <a:t>kernel</a:t>
            </a:r>
            <a:r>
              <a:rPr sz="1000" b="1" spc="5" dirty="0">
                <a:latin typeface="Times New Roman"/>
                <a:cs typeface="Times New Roman"/>
              </a:rPr>
              <a:t> </a:t>
            </a:r>
            <a:r>
              <a:rPr sz="1000" b="1" spc="-5" dirty="0">
                <a:latin typeface="Times New Roman"/>
                <a:cs typeface="Times New Roman"/>
              </a:rPr>
              <a:t>in</a:t>
            </a:r>
            <a:r>
              <a:rPr sz="1000" b="1" spc="20" dirty="0">
                <a:latin typeface="Times New Roman"/>
                <a:cs typeface="Times New Roman"/>
              </a:rPr>
              <a:t> </a:t>
            </a:r>
            <a:r>
              <a:rPr sz="1000" b="1" spc="-5" dirty="0">
                <a:latin typeface="Times New Roman"/>
                <a:cs typeface="Times New Roman"/>
              </a:rPr>
              <a:t>thread</a:t>
            </a:r>
            <a:r>
              <a:rPr sz="1000" b="1" spc="5" dirty="0">
                <a:latin typeface="Times New Roman"/>
                <a:cs typeface="Times New Roman"/>
              </a:rPr>
              <a:t> </a:t>
            </a:r>
            <a:r>
              <a:rPr sz="1000" b="1" spc="-5" dirty="0">
                <a:latin typeface="Times New Roman"/>
                <a:cs typeface="Times New Roman"/>
              </a:rPr>
              <a:t>scheduling,</a:t>
            </a:r>
            <a:r>
              <a:rPr sz="1000" b="1" spc="15" dirty="0">
                <a:latin typeface="Times New Roman"/>
                <a:cs typeface="Times New Roman"/>
              </a:rPr>
              <a:t> </a:t>
            </a:r>
            <a:r>
              <a:rPr sz="1000" b="1" spc="-5" dirty="0">
                <a:latin typeface="Times New Roman"/>
                <a:cs typeface="Times New Roman"/>
              </a:rPr>
              <a:t>number</a:t>
            </a:r>
            <a:r>
              <a:rPr sz="1000" b="1" spc="10" dirty="0">
                <a:latin typeface="Times New Roman"/>
                <a:cs typeface="Times New Roman"/>
              </a:rPr>
              <a:t> </a:t>
            </a:r>
            <a:r>
              <a:rPr sz="1000" b="1" dirty="0">
                <a:latin typeface="Times New Roman"/>
                <a:cs typeface="Times New Roman"/>
              </a:rPr>
              <a:t>of</a:t>
            </a:r>
            <a:r>
              <a:rPr sz="1000" b="1" spc="10" dirty="0">
                <a:latin typeface="Times New Roman"/>
                <a:cs typeface="Times New Roman"/>
              </a:rPr>
              <a:t> </a:t>
            </a:r>
            <a:r>
              <a:rPr sz="1000" b="1" spc="-5" dirty="0">
                <a:latin typeface="Times New Roman"/>
                <a:cs typeface="Times New Roman"/>
              </a:rPr>
              <a:t>threads</a:t>
            </a:r>
            <a:r>
              <a:rPr sz="1000" b="1" spc="5" dirty="0">
                <a:latin typeface="Times New Roman"/>
                <a:cs typeface="Times New Roman"/>
              </a:rPr>
              <a:t> </a:t>
            </a:r>
            <a:r>
              <a:rPr sz="1000" b="1" spc="-5" dirty="0">
                <a:latin typeface="Times New Roman"/>
                <a:cs typeface="Times New Roman"/>
              </a:rPr>
              <a:t>limited</a:t>
            </a:r>
            <a:r>
              <a:rPr sz="1000" b="1" spc="15" dirty="0">
                <a:latin typeface="Times New Roman"/>
                <a:cs typeface="Times New Roman"/>
              </a:rPr>
              <a:t> </a:t>
            </a:r>
            <a:r>
              <a:rPr sz="1000" b="1" spc="-5" dirty="0">
                <a:latin typeface="Times New Roman"/>
                <a:cs typeface="Times New Roman"/>
              </a:rPr>
              <a:t>by </a:t>
            </a:r>
            <a:r>
              <a:rPr sz="1000" b="1" spc="-235" dirty="0">
                <a:latin typeface="Times New Roman"/>
                <a:cs typeface="Times New Roman"/>
              </a:rPr>
              <a:t> </a:t>
            </a:r>
            <a:r>
              <a:rPr sz="1000" b="1" spc="-5" dirty="0">
                <a:latin typeface="Times New Roman"/>
                <a:cs typeface="Times New Roman"/>
              </a:rPr>
              <a:t>developer</a:t>
            </a:r>
            <a:r>
              <a:rPr sz="1000" b="1" dirty="0">
                <a:latin typeface="Times New Roman"/>
                <a:cs typeface="Times New Roman"/>
              </a:rPr>
              <a:t> of </a:t>
            </a:r>
            <a:r>
              <a:rPr sz="1000" b="1" spc="-5" dirty="0">
                <a:latin typeface="Times New Roman"/>
                <a:cs typeface="Times New Roman"/>
              </a:rPr>
              <a:t>thread library and application.</a:t>
            </a:r>
            <a:endParaRPr sz="1000">
              <a:latin typeface="Times New Roman"/>
              <a:cs typeface="Times New Roman"/>
            </a:endParaRPr>
          </a:p>
          <a:p>
            <a:pPr marL="684530" marR="229235" indent="-228600">
              <a:lnSpc>
                <a:spcPts val="1150"/>
              </a:lnSpc>
              <a:spcBef>
                <a:spcPts val="5"/>
              </a:spcBef>
              <a:buFont typeface="Courier New"/>
              <a:buChar char="o"/>
              <a:tabLst>
                <a:tab pos="684530" algn="l"/>
                <a:tab pos="685165" algn="l"/>
              </a:tabLst>
            </a:pPr>
            <a:r>
              <a:rPr sz="1000" b="1" spc="-5" dirty="0">
                <a:latin typeface="Times New Roman"/>
                <a:cs typeface="Times New Roman"/>
              </a:rPr>
              <a:t>Disadvantages:</a:t>
            </a:r>
            <a:r>
              <a:rPr sz="1000" b="1" spc="5" dirty="0">
                <a:latin typeface="Times New Roman"/>
                <a:cs typeface="Times New Roman"/>
              </a:rPr>
              <a:t> </a:t>
            </a:r>
            <a:r>
              <a:rPr sz="1000" b="1" spc="-5" dirty="0">
                <a:latin typeface="Times New Roman"/>
                <a:cs typeface="Times New Roman"/>
              </a:rPr>
              <a:t>When</a:t>
            </a:r>
            <a:r>
              <a:rPr sz="1000" b="1" spc="5" dirty="0">
                <a:latin typeface="Times New Roman"/>
                <a:cs typeface="Times New Roman"/>
              </a:rPr>
              <a:t> </a:t>
            </a:r>
            <a:r>
              <a:rPr sz="1000" b="1" spc="-5" dirty="0">
                <a:latin typeface="Times New Roman"/>
                <a:cs typeface="Times New Roman"/>
              </a:rPr>
              <a:t>a</a:t>
            </a:r>
            <a:r>
              <a:rPr sz="1000" b="1" spc="15" dirty="0">
                <a:latin typeface="Times New Roman"/>
                <a:cs typeface="Times New Roman"/>
              </a:rPr>
              <a:t> </a:t>
            </a:r>
            <a:r>
              <a:rPr sz="1000" b="1" spc="-5" dirty="0">
                <a:latin typeface="Times New Roman"/>
                <a:cs typeface="Times New Roman"/>
              </a:rPr>
              <a:t>thread</a:t>
            </a:r>
            <a:r>
              <a:rPr sz="1000" b="1" spc="5" dirty="0">
                <a:latin typeface="Times New Roman"/>
                <a:cs typeface="Times New Roman"/>
              </a:rPr>
              <a:t> </a:t>
            </a:r>
            <a:r>
              <a:rPr sz="1000" b="1" spc="-5" dirty="0">
                <a:latin typeface="Times New Roman"/>
                <a:cs typeface="Times New Roman"/>
              </a:rPr>
              <a:t>blocks</a:t>
            </a:r>
            <a:r>
              <a:rPr sz="1000" b="1" dirty="0">
                <a:latin typeface="Times New Roman"/>
                <a:cs typeface="Times New Roman"/>
              </a:rPr>
              <a:t> on</a:t>
            </a:r>
            <a:r>
              <a:rPr sz="1000" b="1" spc="5" dirty="0">
                <a:latin typeface="Times New Roman"/>
                <a:cs typeface="Times New Roman"/>
              </a:rPr>
              <a:t> </a:t>
            </a:r>
            <a:r>
              <a:rPr sz="1000" b="1" spc="-5" dirty="0">
                <a:latin typeface="Times New Roman"/>
                <a:cs typeface="Times New Roman"/>
              </a:rPr>
              <a:t>a</a:t>
            </a:r>
            <a:r>
              <a:rPr sz="1000" b="1" spc="15" dirty="0">
                <a:latin typeface="Times New Roman"/>
                <a:cs typeface="Times New Roman"/>
              </a:rPr>
              <a:t> </a:t>
            </a:r>
            <a:r>
              <a:rPr sz="1000" b="1" spc="-5" dirty="0">
                <a:latin typeface="Times New Roman"/>
                <a:cs typeface="Times New Roman"/>
              </a:rPr>
              <a:t>system call</a:t>
            </a:r>
            <a:r>
              <a:rPr sz="1000" b="1" spc="15" dirty="0">
                <a:latin typeface="Times New Roman"/>
                <a:cs typeface="Times New Roman"/>
              </a:rPr>
              <a:t> </a:t>
            </a:r>
            <a:r>
              <a:rPr sz="1000" b="1" spc="-5" dirty="0">
                <a:latin typeface="Times New Roman"/>
                <a:cs typeface="Times New Roman"/>
              </a:rPr>
              <a:t>made</a:t>
            </a:r>
            <a:r>
              <a:rPr sz="1000" b="1" spc="10" dirty="0">
                <a:latin typeface="Times New Roman"/>
                <a:cs typeface="Times New Roman"/>
              </a:rPr>
              <a:t> </a:t>
            </a:r>
            <a:r>
              <a:rPr sz="1000" b="1" spc="-5" dirty="0">
                <a:latin typeface="Times New Roman"/>
                <a:cs typeface="Times New Roman"/>
              </a:rPr>
              <a:t>to</a:t>
            </a:r>
            <a:r>
              <a:rPr sz="1000" b="1" spc="15" dirty="0">
                <a:latin typeface="Times New Roman"/>
                <a:cs typeface="Times New Roman"/>
              </a:rPr>
              <a:t> </a:t>
            </a:r>
            <a:r>
              <a:rPr sz="1000" b="1" spc="-5" dirty="0">
                <a:latin typeface="Times New Roman"/>
                <a:cs typeface="Times New Roman"/>
              </a:rPr>
              <a:t>the</a:t>
            </a:r>
            <a:r>
              <a:rPr sz="1000" b="1" spc="10" dirty="0">
                <a:latin typeface="Times New Roman"/>
                <a:cs typeface="Times New Roman"/>
              </a:rPr>
              <a:t> </a:t>
            </a:r>
            <a:r>
              <a:rPr sz="1000" b="1" spc="-5" dirty="0">
                <a:latin typeface="Times New Roman"/>
                <a:cs typeface="Times New Roman"/>
              </a:rPr>
              <a:t>kernel,</a:t>
            </a:r>
            <a:r>
              <a:rPr sz="1000" b="1" spc="10" dirty="0">
                <a:latin typeface="Times New Roman"/>
                <a:cs typeface="Times New Roman"/>
              </a:rPr>
              <a:t> </a:t>
            </a:r>
            <a:r>
              <a:rPr sz="1000" b="1" dirty="0">
                <a:latin typeface="Times New Roman"/>
                <a:cs typeface="Times New Roman"/>
              </a:rPr>
              <a:t>all </a:t>
            </a:r>
            <a:r>
              <a:rPr sz="1000" b="1" spc="-5" dirty="0">
                <a:latin typeface="Times New Roman"/>
                <a:cs typeface="Times New Roman"/>
              </a:rPr>
              <a:t>threads</a:t>
            </a:r>
            <a:r>
              <a:rPr sz="1000" b="1" spc="15" dirty="0">
                <a:latin typeface="Times New Roman"/>
                <a:cs typeface="Times New Roman"/>
              </a:rPr>
              <a:t> </a:t>
            </a:r>
            <a:r>
              <a:rPr sz="1000" b="1" spc="-5" dirty="0">
                <a:latin typeface="Times New Roman"/>
                <a:cs typeface="Times New Roman"/>
              </a:rPr>
              <a:t>in</a:t>
            </a:r>
            <a:r>
              <a:rPr sz="1000" b="1" spc="5" dirty="0">
                <a:latin typeface="Times New Roman"/>
                <a:cs typeface="Times New Roman"/>
              </a:rPr>
              <a:t> </a:t>
            </a:r>
            <a:r>
              <a:rPr sz="1000" b="1" spc="-5" dirty="0">
                <a:latin typeface="Times New Roman"/>
                <a:cs typeface="Times New Roman"/>
              </a:rPr>
              <a:t>the</a:t>
            </a:r>
            <a:r>
              <a:rPr sz="1000" b="1" spc="10" dirty="0">
                <a:latin typeface="Times New Roman"/>
                <a:cs typeface="Times New Roman"/>
              </a:rPr>
              <a:t> </a:t>
            </a:r>
            <a:r>
              <a:rPr sz="1000" b="1" spc="-5" dirty="0">
                <a:latin typeface="Times New Roman"/>
                <a:cs typeface="Times New Roman"/>
              </a:rPr>
              <a:t>process</a:t>
            </a:r>
            <a:r>
              <a:rPr sz="1000" b="1" dirty="0">
                <a:latin typeface="Times New Roman"/>
                <a:cs typeface="Times New Roman"/>
              </a:rPr>
              <a:t> will</a:t>
            </a:r>
            <a:r>
              <a:rPr sz="1000" b="1" spc="5" dirty="0">
                <a:latin typeface="Times New Roman"/>
                <a:cs typeface="Times New Roman"/>
              </a:rPr>
              <a:t> </a:t>
            </a:r>
            <a:r>
              <a:rPr sz="1000" b="1" spc="-5" dirty="0">
                <a:latin typeface="Times New Roman"/>
                <a:cs typeface="Times New Roman"/>
              </a:rPr>
              <a:t>be </a:t>
            </a:r>
            <a:r>
              <a:rPr sz="1000" b="1" spc="-235" dirty="0">
                <a:latin typeface="Times New Roman"/>
                <a:cs typeface="Times New Roman"/>
              </a:rPr>
              <a:t> </a:t>
            </a:r>
            <a:r>
              <a:rPr sz="1000" b="1" spc="-5" dirty="0">
                <a:latin typeface="Times New Roman"/>
                <a:cs typeface="Times New Roman"/>
              </a:rPr>
              <a:t>blocked.</a:t>
            </a:r>
            <a:r>
              <a:rPr sz="1000" b="1" spc="5" dirty="0">
                <a:latin typeface="Times New Roman"/>
                <a:cs typeface="Times New Roman"/>
              </a:rPr>
              <a:t> </a:t>
            </a:r>
            <a:r>
              <a:rPr sz="1000" b="1" spc="-5" dirty="0">
                <a:latin typeface="Times New Roman"/>
                <a:cs typeface="Times New Roman"/>
              </a:rPr>
              <a:t>Cannot</a:t>
            </a:r>
            <a:r>
              <a:rPr sz="1000" b="1" dirty="0">
                <a:latin typeface="Times New Roman"/>
                <a:cs typeface="Times New Roman"/>
              </a:rPr>
              <a:t> </a:t>
            </a:r>
            <a:r>
              <a:rPr sz="1000" b="1" spc="-5" dirty="0">
                <a:latin typeface="Times New Roman"/>
                <a:cs typeface="Times New Roman"/>
              </a:rPr>
              <a:t>run threads</a:t>
            </a:r>
            <a:r>
              <a:rPr sz="1000" b="1" spc="5" dirty="0">
                <a:latin typeface="Times New Roman"/>
                <a:cs typeface="Times New Roman"/>
              </a:rPr>
              <a:t> </a:t>
            </a:r>
            <a:r>
              <a:rPr sz="1000" b="1" dirty="0">
                <a:latin typeface="Times New Roman"/>
                <a:cs typeface="Times New Roman"/>
              </a:rPr>
              <a:t>in</a:t>
            </a:r>
            <a:r>
              <a:rPr sz="1000" b="1" spc="-5" dirty="0">
                <a:latin typeface="Times New Roman"/>
                <a:cs typeface="Times New Roman"/>
              </a:rPr>
              <a:t> the</a:t>
            </a:r>
            <a:r>
              <a:rPr sz="1000" b="1" dirty="0">
                <a:latin typeface="Times New Roman"/>
                <a:cs typeface="Times New Roman"/>
              </a:rPr>
              <a:t> </a:t>
            </a:r>
            <a:r>
              <a:rPr sz="1000" b="1" spc="-5" dirty="0">
                <a:latin typeface="Times New Roman"/>
                <a:cs typeface="Times New Roman"/>
              </a:rPr>
              <a:t>same</a:t>
            </a:r>
            <a:r>
              <a:rPr sz="1000" b="1" dirty="0">
                <a:latin typeface="Times New Roman"/>
                <a:cs typeface="Times New Roman"/>
              </a:rPr>
              <a:t> </a:t>
            </a:r>
            <a:r>
              <a:rPr sz="1000" b="1" spc="-5" dirty="0">
                <a:latin typeface="Times New Roman"/>
                <a:cs typeface="Times New Roman"/>
              </a:rPr>
              <a:t>process </a:t>
            </a:r>
            <a:r>
              <a:rPr sz="1000" b="1" dirty="0">
                <a:latin typeface="Times New Roman"/>
                <a:cs typeface="Times New Roman"/>
              </a:rPr>
              <a:t>on</a:t>
            </a:r>
            <a:r>
              <a:rPr sz="1000" b="1" spc="-5" dirty="0">
                <a:latin typeface="Times New Roman"/>
                <a:cs typeface="Times New Roman"/>
              </a:rPr>
              <a:t> </a:t>
            </a:r>
            <a:r>
              <a:rPr sz="1000" b="1" dirty="0">
                <a:latin typeface="Times New Roman"/>
                <a:cs typeface="Times New Roman"/>
              </a:rPr>
              <a:t>separate</a:t>
            </a:r>
            <a:r>
              <a:rPr sz="1000" b="1" spc="5" dirty="0">
                <a:latin typeface="Times New Roman"/>
                <a:cs typeface="Times New Roman"/>
              </a:rPr>
              <a:t> </a:t>
            </a:r>
            <a:r>
              <a:rPr sz="1000" b="1" spc="-5" dirty="0">
                <a:latin typeface="Times New Roman"/>
                <a:cs typeface="Times New Roman"/>
              </a:rPr>
              <a:t>CPUs</a:t>
            </a:r>
            <a:endParaRPr sz="1000">
              <a:latin typeface="Times New Roman"/>
              <a:cs typeface="Times New Roman"/>
            </a:endParaRPr>
          </a:p>
          <a:p>
            <a:pPr marL="233679">
              <a:lnSpc>
                <a:spcPts val="1095"/>
              </a:lnSpc>
            </a:pPr>
            <a:r>
              <a:rPr sz="1000" b="1" spc="-5" dirty="0">
                <a:latin typeface="Times New Roman"/>
                <a:cs typeface="Times New Roman"/>
              </a:rPr>
              <a:t>One</a:t>
            </a:r>
            <a:r>
              <a:rPr sz="1000" b="1" spc="-25" dirty="0">
                <a:latin typeface="Times New Roman"/>
                <a:cs typeface="Times New Roman"/>
              </a:rPr>
              <a:t> </a:t>
            </a:r>
            <a:r>
              <a:rPr sz="1000" b="1" spc="-5" dirty="0">
                <a:latin typeface="Times New Roman"/>
                <a:cs typeface="Times New Roman"/>
              </a:rPr>
              <a:t>to</a:t>
            </a:r>
            <a:r>
              <a:rPr sz="1000" b="1" spc="-15" dirty="0">
                <a:latin typeface="Times New Roman"/>
                <a:cs typeface="Times New Roman"/>
              </a:rPr>
              <a:t> </a:t>
            </a:r>
            <a:r>
              <a:rPr sz="1000" b="1" spc="-5" dirty="0">
                <a:latin typeface="Times New Roman"/>
                <a:cs typeface="Times New Roman"/>
              </a:rPr>
              <a:t>one:</a:t>
            </a:r>
            <a:endParaRPr sz="1000">
              <a:latin typeface="Times New Roman"/>
              <a:cs typeface="Times New Roman"/>
            </a:endParaRPr>
          </a:p>
          <a:p>
            <a:pPr marL="690880" indent="-229235">
              <a:lnSpc>
                <a:spcPts val="1145"/>
              </a:lnSpc>
              <a:buFont typeface="Courier New"/>
              <a:buChar char="o"/>
              <a:tabLst>
                <a:tab pos="690880" algn="l"/>
                <a:tab pos="691515" algn="l"/>
              </a:tabLst>
            </a:pPr>
            <a:r>
              <a:rPr sz="1000" b="1" spc="-5" dirty="0">
                <a:latin typeface="Times New Roman"/>
                <a:cs typeface="Times New Roman"/>
              </a:rPr>
              <a:t>OS</a:t>
            </a:r>
            <a:r>
              <a:rPr sz="1000" b="1" dirty="0">
                <a:latin typeface="Times New Roman"/>
                <a:cs typeface="Times New Roman"/>
              </a:rPr>
              <a:t> </a:t>
            </a:r>
            <a:r>
              <a:rPr sz="1000" b="1" spc="-5" dirty="0">
                <a:latin typeface="Times New Roman"/>
                <a:cs typeface="Times New Roman"/>
              </a:rPr>
              <a:t>is</a:t>
            </a:r>
            <a:r>
              <a:rPr sz="1000" b="1" dirty="0">
                <a:latin typeface="Times New Roman"/>
                <a:cs typeface="Times New Roman"/>
              </a:rPr>
              <a:t> </a:t>
            </a:r>
            <a:r>
              <a:rPr sz="1000" b="1" spc="-5" dirty="0">
                <a:latin typeface="Times New Roman"/>
                <a:cs typeface="Times New Roman"/>
              </a:rPr>
              <a:t>now</a:t>
            </a:r>
            <a:r>
              <a:rPr sz="1000" b="1" spc="15" dirty="0">
                <a:latin typeface="Times New Roman"/>
                <a:cs typeface="Times New Roman"/>
              </a:rPr>
              <a:t> </a:t>
            </a:r>
            <a:r>
              <a:rPr sz="1000" b="1" spc="-5" dirty="0">
                <a:latin typeface="Times New Roman"/>
                <a:cs typeface="Times New Roman"/>
              </a:rPr>
              <a:t>aware </a:t>
            </a:r>
            <a:r>
              <a:rPr sz="1000" b="1" dirty="0">
                <a:latin typeface="Times New Roman"/>
                <a:cs typeface="Times New Roman"/>
              </a:rPr>
              <a:t>of</a:t>
            </a:r>
            <a:r>
              <a:rPr sz="1000" b="1" spc="5" dirty="0">
                <a:latin typeface="Times New Roman"/>
                <a:cs typeface="Times New Roman"/>
              </a:rPr>
              <a:t> </a:t>
            </a:r>
            <a:r>
              <a:rPr sz="1000" b="1" spc="-5" dirty="0">
                <a:latin typeface="Times New Roman"/>
                <a:cs typeface="Times New Roman"/>
              </a:rPr>
              <a:t>threads</a:t>
            </a:r>
            <a:r>
              <a:rPr sz="1000" b="1" dirty="0">
                <a:latin typeface="Times New Roman"/>
                <a:cs typeface="Times New Roman"/>
              </a:rPr>
              <a:t> </a:t>
            </a:r>
            <a:r>
              <a:rPr sz="1000" b="1" spc="-5" dirty="0">
                <a:latin typeface="Times New Roman"/>
                <a:cs typeface="Times New Roman"/>
              </a:rPr>
              <a:t>in</a:t>
            </a:r>
            <a:r>
              <a:rPr sz="1000" b="1" dirty="0">
                <a:latin typeface="Times New Roman"/>
                <a:cs typeface="Times New Roman"/>
              </a:rPr>
              <a:t> </a:t>
            </a:r>
            <a:r>
              <a:rPr sz="1000" b="1" spc="-5" dirty="0">
                <a:latin typeface="Times New Roman"/>
                <a:cs typeface="Times New Roman"/>
              </a:rPr>
              <a:t>the</a:t>
            </a:r>
            <a:r>
              <a:rPr sz="1000" b="1" spc="5" dirty="0">
                <a:latin typeface="Times New Roman"/>
                <a:cs typeface="Times New Roman"/>
              </a:rPr>
              <a:t> </a:t>
            </a:r>
            <a:r>
              <a:rPr sz="1000" b="1" spc="-5" dirty="0">
                <a:latin typeface="Times New Roman"/>
                <a:cs typeface="Times New Roman"/>
              </a:rPr>
              <a:t>process.</a:t>
            </a:r>
            <a:r>
              <a:rPr sz="1000" b="1" spc="25" dirty="0">
                <a:latin typeface="Times New Roman"/>
                <a:cs typeface="Times New Roman"/>
              </a:rPr>
              <a:t> </a:t>
            </a:r>
            <a:r>
              <a:rPr sz="1000" b="1" spc="-5" dirty="0">
                <a:latin typeface="Times New Roman"/>
                <a:cs typeface="Times New Roman"/>
              </a:rPr>
              <a:t>Each</a:t>
            </a:r>
            <a:r>
              <a:rPr sz="1000" b="1" spc="5" dirty="0">
                <a:latin typeface="Times New Roman"/>
                <a:cs typeface="Times New Roman"/>
              </a:rPr>
              <a:t> </a:t>
            </a:r>
            <a:r>
              <a:rPr sz="1000" b="1" spc="-5" dirty="0">
                <a:latin typeface="Times New Roman"/>
                <a:cs typeface="Times New Roman"/>
              </a:rPr>
              <a:t>user</a:t>
            </a:r>
            <a:r>
              <a:rPr sz="1000" b="1" spc="10" dirty="0">
                <a:latin typeface="Times New Roman"/>
                <a:cs typeface="Times New Roman"/>
              </a:rPr>
              <a:t> </a:t>
            </a:r>
            <a:r>
              <a:rPr sz="1000" b="1" dirty="0">
                <a:latin typeface="Times New Roman"/>
                <a:cs typeface="Times New Roman"/>
              </a:rPr>
              <a:t>thread</a:t>
            </a:r>
            <a:r>
              <a:rPr sz="1000" b="1" spc="5" dirty="0">
                <a:latin typeface="Times New Roman"/>
                <a:cs typeface="Times New Roman"/>
              </a:rPr>
              <a:t> </a:t>
            </a:r>
            <a:r>
              <a:rPr sz="1000" b="1" spc="-5" dirty="0">
                <a:latin typeface="Times New Roman"/>
                <a:cs typeface="Times New Roman"/>
              </a:rPr>
              <a:t>is</a:t>
            </a:r>
            <a:r>
              <a:rPr sz="1000" b="1" spc="15" dirty="0">
                <a:latin typeface="Times New Roman"/>
                <a:cs typeface="Times New Roman"/>
              </a:rPr>
              <a:t> </a:t>
            </a:r>
            <a:r>
              <a:rPr sz="1000" b="1" spc="-10" dirty="0">
                <a:latin typeface="Times New Roman"/>
                <a:cs typeface="Times New Roman"/>
              </a:rPr>
              <a:t>mapped</a:t>
            </a:r>
            <a:r>
              <a:rPr sz="1000" b="1" spc="5" dirty="0">
                <a:latin typeface="Times New Roman"/>
                <a:cs typeface="Times New Roman"/>
              </a:rPr>
              <a:t> </a:t>
            </a:r>
            <a:r>
              <a:rPr sz="1000" b="1" spc="-5" dirty="0">
                <a:latin typeface="Times New Roman"/>
                <a:cs typeface="Times New Roman"/>
              </a:rPr>
              <a:t>to</a:t>
            </a:r>
            <a:r>
              <a:rPr sz="1000" b="1" spc="10" dirty="0">
                <a:latin typeface="Times New Roman"/>
                <a:cs typeface="Times New Roman"/>
              </a:rPr>
              <a:t> </a:t>
            </a:r>
            <a:r>
              <a:rPr sz="1000" b="1" spc="-5" dirty="0">
                <a:latin typeface="Times New Roman"/>
                <a:cs typeface="Times New Roman"/>
              </a:rPr>
              <a:t>a</a:t>
            </a:r>
            <a:r>
              <a:rPr sz="1000" b="1" spc="10" dirty="0">
                <a:latin typeface="Times New Roman"/>
                <a:cs typeface="Times New Roman"/>
              </a:rPr>
              <a:t> </a:t>
            </a:r>
            <a:r>
              <a:rPr sz="1000" b="1" spc="-5" dirty="0">
                <a:latin typeface="Times New Roman"/>
                <a:cs typeface="Times New Roman"/>
              </a:rPr>
              <a:t>kernel</a:t>
            </a:r>
            <a:r>
              <a:rPr sz="1000" b="1" dirty="0">
                <a:latin typeface="Times New Roman"/>
                <a:cs typeface="Times New Roman"/>
              </a:rPr>
              <a:t> thread.</a:t>
            </a:r>
            <a:endParaRPr sz="1000">
              <a:latin typeface="Times New Roman"/>
              <a:cs typeface="Times New Roman"/>
            </a:endParaRPr>
          </a:p>
          <a:p>
            <a:pPr marL="690880" indent="-229235">
              <a:lnSpc>
                <a:spcPts val="1150"/>
              </a:lnSpc>
              <a:buFont typeface="Courier New"/>
              <a:buChar char="o"/>
              <a:tabLst>
                <a:tab pos="690880" algn="l"/>
                <a:tab pos="691515" algn="l"/>
              </a:tabLst>
            </a:pPr>
            <a:r>
              <a:rPr sz="1000" b="1" spc="-5" dirty="0">
                <a:latin typeface="Times New Roman"/>
                <a:cs typeface="Times New Roman"/>
              </a:rPr>
              <a:t>Scheduling:</a:t>
            </a:r>
            <a:r>
              <a:rPr sz="1000" b="1" spc="-10" dirty="0">
                <a:latin typeface="Times New Roman"/>
                <a:cs typeface="Times New Roman"/>
              </a:rPr>
              <a:t> </a:t>
            </a:r>
            <a:r>
              <a:rPr sz="1000" b="1" spc="-5" dirty="0">
                <a:latin typeface="Times New Roman"/>
                <a:cs typeface="Times New Roman"/>
              </a:rPr>
              <a:t>done</a:t>
            </a:r>
            <a:r>
              <a:rPr sz="1000" b="1" spc="-10" dirty="0">
                <a:latin typeface="Times New Roman"/>
                <a:cs typeface="Times New Roman"/>
              </a:rPr>
              <a:t> </a:t>
            </a:r>
            <a:r>
              <a:rPr sz="1000" b="1" spc="-5" dirty="0">
                <a:latin typeface="Times New Roman"/>
                <a:cs typeface="Times New Roman"/>
              </a:rPr>
              <a:t>by</a:t>
            </a:r>
            <a:r>
              <a:rPr sz="1000" b="1" spc="5" dirty="0">
                <a:latin typeface="Times New Roman"/>
                <a:cs typeface="Times New Roman"/>
              </a:rPr>
              <a:t> </a:t>
            </a:r>
            <a:r>
              <a:rPr sz="1000" b="1" spc="-5" dirty="0">
                <a:latin typeface="Times New Roman"/>
                <a:cs typeface="Times New Roman"/>
              </a:rPr>
              <a:t>kernel</a:t>
            </a:r>
            <a:endParaRPr sz="1000">
              <a:latin typeface="Times New Roman"/>
              <a:cs typeface="Times New Roman"/>
            </a:endParaRPr>
          </a:p>
          <a:p>
            <a:pPr marL="690880" marR="252729" indent="-228600">
              <a:lnSpc>
                <a:spcPts val="1150"/>
              </a:lnSpc>
              <a:spcBef>
                <a:spcPts val="55"/>
              </a:spcBef>
              <a:buFont typeface="Courier New"/>
              <a:buChar char="o"/>
              <a:tabLst>
                <a:tab pos="690880" algn="l"/>
                <a:tab pos="691515" algn="l"/>
              </a:tabLst>
            </a:pPr>
            <a:r>
              <a:rPr sz="1000" b="1" spc="-5" dirty="0">
                <a:latin typeface="Times New Roman"/>
                <a:cs typeface="Times New Roman"/>
              </a:rPr>
              <a:t>Advantage:</a:t>
            </a:r>
            <a:r>
              <a:rPr sz="1000" b="1" spc="15" dirty="0">
                <a:latin typeface="Times New Roman"/>
                <a:cs typeface="Times New Roman"/>
              </a:rPr>
              <a:t> </a:t>
            </a:r>
            <a:r>
              <a:rPr sz="1000" b="1" spc="-5" dirty="0">
                <a:latin typeface="Times New Roman"/>
                <a:cs typeface="Times New Roman"/>
              </a:rPr>
              <a:t>a</a:t>
            </a:r>
            <a:r>
              <a:rPr sz="1000" b="1" spc="5" dirty="0">
                <a:latin typeface="Times New Roman"/>
                <a:cs typeface="Times New Roman"/>
              </a:rPr>
              <a:t> </a:t>
            </a:r>
            <a:r>
              <a:rPr sz="1000" b="1" spc="-5" dirty="0">
                <a:latin typeface="Times New Roman"/>
                <a:cs typeface="Times New Roman"/>
              </a:rPr>
              <a:t>blocking</a:t>
            </a:r>
            <a:r>
              <a:rPr sz="1000" b="1" spc="10" dirty="0">
                <a:latin typeface="Times New Roman"/>
                <a:cs typeface="Times New Roman"/>
              </a:rPr>
              <a:t> </a:t>
            </a:r>
            <a:r>
              <a:rPr sz="1000" b="1" dirty="0">
                <a:latin typeface="Times New Roman"/>
                <a:cs typeface="Times New Roman"/>
              </a:rPr>
              <a:t>thread</a:t>
            </a:r>
            <a:r>
              <a:rPr sz="1000" b="1" spc="10" dirty="0">
                <a:latin typeface="Times New Roman"/>
                <a:cs typeface="Times New Roman"/>
              </a:rPr>
              <a:t> </a:t>
            </a:r>
            <a:r>
              <a:rPr sz="1000" b="1" spc="-5" dirty="0">
                <a:latin typeface="Times New Roman"/>
                <a:cs typeface="Times New Roman"/>
              </a:rPr>
              <a:t>no</a:t>
            </a:r>
            <a:r>
              <a:rPr sz="1000" b="1" spc="15" dirty="0">
                <a:latin typeface="Times New Roman"/>
                <a:cs typeface="Times New Roman"/>
              </a:rPr>
              <a:t> </a:t>
            </a:r>
            <a:r>
              <a:rPr sz="1000" b="1" spc="-5" dirty="0">
                <a:latin typeface="Times New Roman"/>
                <a:cs typeface="Times New Roman"/>
              </a:rPr>
              <a:t>longer</a:t>
            </a:r>
            <a:r>
              <a:rPr sz="1000" b="1" spc="10" dirty="0">
                <a:latin typeface="Times New Roman"/>
                <a:cs typeface="Times New Roman"/>
              </a:rPr>
              <a:t> </a:t>
            </a:r>
            <a:r>
              <a:rPr sz="1000" b="1" spc="-5" dirty="0">
                <a:latin typeface="Times New Roman"/>
                <a:cs typeface="Times New Roman"/>
              </a:rPr>
              <a:t>blocks</a:t>
            </a:r>
            <a:r>
              <a:rPr sz="1000" b="1" spc="10" dirty="0">
                <a:latin typeface="Times New Roman"/>
                <a:cs typeface="Times New Roman"/>
              </a:rPr>
              <a:t> </a:t>
            </a:r>
            <a:r>
              <a:rPr sz="1000" b="1" spc="-5" dirty="0">
                <a:latin typeface="Times New Roman"/>
                <a:cs typeface="Times New Roman"/>
              </a:rPr>
              <a:t>other</a:t>
            </a:r>
            <a:r>
              <a:rPr sz="1000" b="1" spc="10" dirty="0">
                <a:latin typeface="Times New Roman"/>
                <a:cs typeface="Times New Roman"/>
              </a:rPr>
              <a:t> </a:t>
            </a:r>
            <a:r>
              <a:rPr sz="1000" b="1" spc="-5" dirty="0">
                <a:latin typeface="Times New Roman"/>
                <a:cs typeface="Times New Roman"/>
              </a:rPr>
              <a:t>threads</a:t>
            </a:r>
            <a:r>
              <a:rPr sz="1000" b="1" spc="5" dirty="0">
                <a:latin typeface="Times New Roman"/>
                <a:cs typeface="Times New Roman"/>
              </a:rPr>
              <a:t> </a:t>
            </a:r>
            <a:r>
              <a:rPr sz="1000" b="1" dirty="0">
                <a:latin typeface="Times New Roman"/>
                <a:cs typeface="Times New Roman"/>
              </a:rPr>
              <a:t>from</a:t>
            </a:r>
            <a:r>
              <a:rPr sz="1000" b="1" spc="-15" dirty="0">
                <a:latin typeface="Times New Roman"/>
                <a:cs typeface="Times New Roman"/>
              </a:rPr>
              <a:t> </a:t>
            </a:r>
            <a:r>
              <a:rPr sz="1000" b="1" spc="-5" dirty="0">
                <a:latin typeface="Times New Roman"/>
                <a:cs typeface="Times New Roman"/>
              </a:rPr>
              <a:t>execution,</a:t>
            </a:r>
            <a:r>
              <a:rPr sz="1000" b="1" spc="15" dirty="0">
                <a:latin typeface="Times New Roman"/>
                <a:cs typeface="Times New Roman"/>
              </a:rPr>
              <a:t> </a:t>
            </a:r>
            <a:r>
              <a:rPr sz="1000" b="1" spc="-5" dirty="0">
                <a:latin typeface="Times New Roman"/>
                <a:cs typeface="Times New Roman"/>
              </a:rPr>
              <a:t>threads</a:t>
            </a:r>
            <a:r>
              <a:rPr sz="1000" b="1" spc="15" dirty="0">
                <a:latin typeface="Times New Roman"/>
                <a:cs typeface="Times New Roman"/>
              </a:rPr>
              <a:t> </a:t>
            </a:r>
            <a:r>
              <a:rPr sz="1000" b="1" spc="-5" dirty="0">
                <a:latin typeface="Times New Roman"/>
                <a:cs typeface="Times New Roman"/>
              </a:rPr>
              <a:t>can</a:t>
            </a:r>
            <a:r>
              <a:rPr sz="1000" b="1" spc="5" dirty="0">
                <a:latin typeface="Times New Roman"/>
                <a:cs typeface="Times New Roman"/>
              </a:rPr>
              <a:t> </a:t>
            </a:r>
            <a:r>
              <a:rPr sz="1000" b="1" spc="-5" dirty="0">
                <a:latin typeface="Times New Roman"/>
                <a:cs typeface="Times New Roman"/>
              </a:rPr>
              <a:t>run</a:t>
            </a:r>
            <a:r>
              <a:rPr sz="1000" b="1" spc="60" dirty="0">
                <a:latin typeface="Times New Roman"/>
                <a:cs typeface="Times New Roman"/>
              </a:rPr>
              <a:t> </a:t>
            </a:r>
            <a:r>
              <a:rPr sz="1000" b="1" dirty="0">
                <a:latin typeface="Times New Roman"/>
                <a:cs typeface="Times New Roman"/>
              </a:rPr>
              <a:t>on</a:t>
            </a:r>
            <a:r>
              <a:rPr sz="1000" b="1" spc="10" dirty="0">
                <a:latin typeface="Times New Roman"/>
                <a:cs typeface="Times New Roman"/>
              </a:rPr>
              <a:t> </a:t>
            </a:r>
            <a:r>
              <a:rPr sz="1000" b="1" spc="-5" dirty="0">
                <a:latin typeface="Times New Roman"/>
                <a:cs typeface="Times New Roman"/>
              </a:rPr>
              <a:t>different </a:t>
            </a:r>
            <a:r>
              <a:rPr sz="1000" b="1" spc="-235" dirty="0">
                <a:latin typeface="Times New Roman"/>
                <a:cs typeface="Times New Roman"/>
              </a:rPr>
              <a:t> </a:t>
            </a:r>
            <a:r>
              <a:rPr sz="1000" b="1" spc="-5" dirty="0">
                <a:latin typeface="Times New Roman"/>
                <a:cs typeface="Times New Roman"/>
              </a:rPr>
              <a:t>CPUs</a:t>
            </a:r>
            <a:endParaRPr sz="1000">
              <a:latin typeface="Times New Roman"/>
              <a:cs typeface="Times New Roman"/>
            </a:endParaRPr>
          </a:p>
          <a:p>
            <a:pPr marL="690880" marR="14604" indent="-228600">
              <a:lnSpc>
                <a:spcPts val="1140"/>
              </a:lnSpc>
              <a:spcBef>
                <a:spcPts val="15"/>
              </a:spcBef>
              <a:buFont typeface="Courier New"/>
              <a:buChar char="o"/>
              <a:tabLst>
                <a:tab pos="690880" algn="l"/>
                <a:tab pos="691515" algn="l"/>
              </a:tabLst>
            </a:pPr>
            <a:r>
              <a:rPr sz="1000" b="1" spc="-5" dirty="0">
                <a:latin typeface="Times New Roman"/>
                <a:cs typeface="Times New Roman"/>
              </a:rPr>
              <a:t>Disadvantage:</a:t>
            </a:r>
            <a:r>
              <a:rPr sz="1000" b="1" spc="15" dirty="0">
                <a:latin typeface="Times New Roman"/>
                <a:cs typeface="Times New Roman"/>
              </a:rPr>
              <a:t> </a:t>
            </a:r>
            <a:r>
              <a:rPr sz="1000" b="1" spc="-5" dirty="0">
                <a:latin typeface="Times New Roman"/>
                <a:cs typeface="Times New Roman"/>
              </a:rPr>
              <a:t>Kernel</a:t>
            </a:r>
            <a:r>
              <a:rPr sz="1000" b="1" spc="5" dirty="0">
                <a:latin typeface="Times New Roman"/>
                <a:cs typeface="Times New Roman"/>
              </a:rPr>
              <a:t> </a:t>
            </a:r>
            <a:r>
              <a:rPr sz="1000" b="1" spc="-5" dirty="0">
                <a:latin typeface="Times New Roman"/>
                <a:cs typeface="Times New Roman"/>
              </a:rPr>
              <a:t>is</a:t>
            </a:r>
            <a:r>
              <a:rPr sz="1000" b="1" spc="10" dirty="0">
                <a:latin typeface="Times New Roman"/>
                <a:cs typeface="Times New Roman"/>
              </a:rPr>
              <a:t> </a:t>
            </a:r>
            <a:r>
              <a:rPr sz="1000" b="1" spc="-5" dirty="0">
                <a:latin typeface="Times New Roman"/>
                <a:cs typeface="Times New Roman"/>
              </a:rPr>
              <a:t>involved</a:t>
            </a:r>
            <a:r>
              <a:rPr sz="1000" b="1" spc="10" dirty="0">
                <a:latin typeface="Times New Roman"/>
                <a:cs typeface="Times New Roman"/>
              </a:rPr>
              <a:t> </a:t>
            </a:r>
            <a:r>
              <a:rPr sz="1000" b="1" spc="-5" dirty="0">
                <a:latin typeface="Times New Roman"/>
                <a:cs typeface="Times New Roman"/>
              </a:rPr>
              <a:t>in</a:t>
            </a:r>
            <a:r>
              <a:rPr sz="1000" b="1" spc="40" dirty="0">
                <a:latin typeface="Times New Roman"/>
                <a:cs typeface="Times New Roman"/>
              </a:rPr>
              <a:t> </a:t>
            </a:r>
            <a:r>
              <a:rPr sz="1000" b="1" spc="-5" dirty="0">
                <a:latin typeface="Times New Roman"/>
                <a:cs typeface="Times New Roman"/>
              </a:rPr>
              <a:t>management</a:t>
            </a:r>
            <a:r>
              <a:rPr sz="1000" b="1" spc="15" dirty="0">
                <a:latin typeface="Times New Roman"/>
                <a:cs typeface="Times New Roman"/>
              </a:rPr>
              <a:t> </a:t>
            </a:r>
            <a:r>
              <a:rPr sz="1000" b="1" spc="-5" dirty="0">
                <a:latin typeface="Times New Roman"/>
                <a:cs typeface="Times New Roman"/>
              </a:rPr>
              <a:t>which</a:t>
            </a:r>
            <a:r>
              <a:rPr sz="1000" b="1" spc="5" dirty="0">
                <a:latin typeface="Times New Roman"/>
                <a:cs typeface="Times New Roman"/>
              </a:rPr>
              <a:t> </a:t>
            </a:r>
            <a:r>
              <a:rPr sz="1000" b="1" spc="-5" dirty="0">
                <a:latin typeface="Times New Roman"/>
                <a:cs typeface="Times New Roman"/>
              </a:rPr>
              <a:t>increases</a:t>
            </a:r>
            <a:r>
              <a:rPr sz="1000" b="1" spc="5" dirty="0">
                <a:latin typeface="Times New Roman"/>
                <a:cs typeface="Times New Roman"/>
              </a:rPr>
              <a:t> </a:t>
            </a:r>
            <a:r>
              <a:rPr sz="1000" b="1" spc="-5" dirty="0">
                <a:latin typeface="Times New Roman"/>
                <a:cs typeface="Times New Roman"/>
              </a:rPr>
              <a:t>overhead.</a:t>
            </a:r>
            <a:r>
              <a:rPr sz="1000" b="1" spc="15" dirty="0">
                <a:latin typeface="Times New Roman"/>
                <a:cs typeface="Times New Roman"/>
              </a:rPr>
              <a:t> </a:t>
            </a:r>
            <a:r>
              <a:rPr sz="1000" b="1" spc="-5" dirty="0">
                <a:latin typeface="Times New Roman"/>
                <a:cs typeface="Times New Roman"/>
              </a:rPr>
              <a:t>The</a:t>
            </a:r>
            <a:r>
              <a:rPr sz="1000" b="1" spc="30" dirty="0">
                <a:latin typeface="Times New Roman"/>
                <a:cs typeface="Times New Roman"/>
              </a:rPr>
              <a:t> </a:t>
            </a:r>
            <a:r>
              <a:rPr sz="1000" b="1" spc="-5" dirty="0">
                <a:latin typeface="Times New Roman"/>
                <a:cs typeface="Times New Roman"/>
              </a:rPr>
              <a:t>number</a:t>
            </a:r>
            <a:r>
              <a:rPr sz="1000" b="1" spc="10" dirty="0">
                <a:latin typeface="Times New Roman"/>
                <a:cs typeface="Times New Roman"/>
              </a:rPr>
              <a:t> </a:t>
            </a:r>
            <a:r>
              <a:rPr sz="1000" b="1" dirty="0">
                <a:latin typeface="Times New Roman"/>
                <a:cs typeface="Times New Roman"/>
              </a:rPr>
              <a:t>of</a:t>
            </a:r>
            <a:r>
              <a:rPr sz="1000" b="1" spc="10" dirty="0">
                <a:latin typeface="Times New Roman"/>
                <a:cs typeface="Times New Roman"/>
              </a:rPr>
              <a:t> </a:t>
            </a:r>
            <a:r>
              <a:rPr sz="1000" b="1" spc="-5" dirty="0">
                <a:latin typeface="Times New Roman"/>
                <a:cs typeface="Times New Roman"/>
              </a:rPr>
              <a:t>threads</a:t>
            </a:r>
            <a:r>
              <a:rPr sz="1000" b="1" spc="25" dirty="0">
                <a:latin typeface="Times New Roman"/>
                <a:cs typeface="Times New Roman"/>
              </a:rPr>
              <a:t> </a:t>
            </a:r>
            <a:r>
              <a:rPr sz="1000" b="1" dirty="0">
                <a:latin typeface="Times New Roman"/>
                <a:cs typeface="Times New Roman"/>
              </a:rPr>
              <a:t>allowed</a:t>
            </a:r>
            <a:r>
              <a:rPr sz="1000" b="1" spc="15" dirty="0">
                <a:latin typeface="Times New Roman"/>
                <a:cs typeface="Times New Roman"/>
              </a:rPr>
              <a:t> </a:t>
            </a:r>
            <a:r>
              <a:rPr sz="1000" b="1" spc="-5" dirty="0">
                <a:latin typeface="Times New Roman"/>
                <a:cs typeface="Times New Roman"/>
              </a:rPr>
              <a:t>in </a:t>
            </a:r>
            <a:r>
              <a:rPr sz="1000" b="1" spc="-235" dirty="0">
                <a:latin typeface="Times New Roman"/>
                <a:cs typeface="Times New Roman"/>
              </a:rPr>
              <a:t> </a:t>
            </a:r>
            <a:r>
              <a:rPr sz="1000" b="1" spc="-5" dirty="0">
                <a:latin typeface="Times New Roman"/>
                <a:cs typeface="Times New Roman"/>
              </a:rPr>
              <a:t>a</a:t>
            </a:r>
            <a:r>
              <a:rPr sz="1000" b="1" dirty="0">
                <a:latin typeface="Times New Roman"/>
                <a:cs typeface="Times New Roman"/>
              </a:rPr>
              <a:t> </a:t>
            </a:r>
            <a:r>
              <a:rPr sz="1000" b="1" spc="-5" dirty="0">
                <a:latin typeface="Times New Roman"/>
                <a:cs typeface="Times New Roman"/>
              </a:rPr>
              <a:t>process is normally</a:t>
            </a:r>
            <a:r>
              <a:rPr sz="1000" b="1" spc="10" dirty="0">
                <a:latin typeface="Times New Roman"/>
                <a:cs typeface="Times New Roman"/>
              </a:rPr>
              <a:t> </a:t>
            </a:r>
            <a:r>
              <a:rPr sz="1000" b="1" spc="-5" dirty="0">
                <a:latin typeface="Times New Roman"/>
                <a:cs typeface="Times New Roman"/>
              </a:rPr>
              <a:t>limited</a:t>
            </a:r>
            <a:r>
              <a:rPr sz="1000" b="1" spc="10" dirty="0">
                <a:latin typeface="Times New Roman"/>
                <a:cs typeface="Times New Roman"/>
              </a:rPr>
              <a:t> </a:t>
            </a:r>
            <a:r>
              <a:rPr sz="1000" b="1" spc="-5" dirty="0">
                <a:latin typeface="Times New Roman"/>
                <a:cs typeface="Times New Roman"/>
              </a:rPr>
              <a:t>by</a:t>
            </a:r>
            <a:r>
              <a:rPr sz="1000" b="1" dirty="0">
                <a:latin typeface="Times New Roman"/>
                <a:cs typeface="Times New Roman"/>
              </a:rPr>
              <a:t> OS.</a:t>
            </a:r>
            <a:endParaRPr sz="1000">
              <a:latin typeface="Times New Roman"/>
              <a:cs typeface="Times New Roman"/>
            </a:endParaRPr>
          </a:p>
          <a:p>
            <a:pPr marL="233679">
              <a:lnSpc>
                <a:spcPts val="1100"/>
              </a:lnSpc>
            </a:pPr>
            <a:r>
              <a:rPr sz="1000" b="1" dirty="0">
                <a:latin typeface="Times New Roman"/>
                <a:cs typeface="Times New Roman"/>
              </a:rPr>
              <a:t>Many</a:t>
            </a:r>
            <a:r>
              <a:rPr sz="1000" b="1" spc="-25" dirty="0">
                <a:latin typeface="Times New Roman"/>
                <a:cs typeface="Times New Roman"/>
              </a:rPr>
              <a:t> </a:t>
            </a:r>
            <a:r>
              <a:rPr sz="1000" b="1" spc="-5" dirty="0">
                <a:latin typeface="Times New Roman"/>
                <a:cs typeface="Times New Roman"/>
              </a:rPr>
              <a:t>to</a:t>
            </a:r>
            <a:r>
              <a:rPr sz="1000" b="1" spc="-20" dirty="0">
                <a:latin typeface="Times New Roman"/>
                <a:cs typeface="Times New Roman"/>
              </a:rPr>
              <a:t> </a:t>
            </a:r>
            <a:r>
              <a:rPr sz="1000" b="1" spc="-10" dirty="0">
                <a:latin typeface="Times New Roman"/>
                <a:cs typeface="Times New Roman"/>
              </a:rPr>
              <a:t>many:</a:t>
            </a:r>
            <a:endParaRPr sz="1000">
              <a:latin typeface="Times New Roman"/>
              <a:cs typeface="Times New Roman"/>
            </a:endParaRPr>
          </a:p>
          <a:p>
            <a:pPr marL="782320" marR="274320" lvl="1" indent="-228600">
              <a:lnSpc>
                <a:spcPts val="1150"/>
              </a:lnSpc>
              <a:spcBef>
                <a:spcPts val="55"/>
              </a:spcBef>
              <a:buSzPct val="80000"/>
              <a:buFont typeface="Cambria"/>
              <a:buChar char="◾"/>
              <a:tabLst>
                <a:tab pos="782320" algn="l"/>
                <a:tab pos="782955" algn="l"/>
              </a:tabLst>
            </a:pPr>
            <a:r>
              <a:rPr sz="1000" b="1" spc="-5" dirty="0">
                <a:latin typeface="Times New Roman"/>
                <a:cs typeface="Times New Roman"/>
              </a:rPr>
              <a:t>A</a:t>
            </a:r>
            <a:r>
              <a:rPr sz="1000" b="1" spc="5" dirty="0">
                <a:latin typeface="Times New Roman"/>
                <a:cs typeface="Times New Roman"/>
              </a:rPr>
              <a:t> </a:t>
            </a:r>
            <a:r>
              <a:rPr sz="1000" b="1" spc="-5" dirty="0">
                <a:latin typeface="Times New Roman"/>
                <a:cs typeface="Times New Roman"/>
              </a:rPr>
              <a:t>number</a:t>
            </a:r>
            <a:r>
              <a:rPr sz="1000" b="1" spc="5" dirty="0">
                <a:latin typeface="Times New Roman"/>
                <a:cs typeface="Times New Roman"/>
              </a:rPr>
              <a:t> </a:t>
            </a:r>
            <a:r>
              <a:rPr sz="1000" b="1" dirty="0">
                <a:latin typeface="Times New Roman"/>
                <a:cs typeface="Times New Roman"/>
              </a:rPr>
              <a:t>of</a:t>
            </a:r>
            <a:r>
              <a:rPr sz="1000" b="1" spc="25" dirty="0">
                <a:latin typeface="Times New Roman"/>
                <a:cs typeface="Times New Roman"/>
              </a:rPr>
              <a:t> </a:t>
            </a:r>
            <a:r>
              <a:rPr sz="1000" b="1" spc="-5" dirty="0">
                <a:latin typeface="Times New Roman"/>
                <a:cs typeface="Times New Roman"/>
              </a:rPr>
              <a:t>kernel</a:t>
            </a:r>
            <a:r>
              <a:rPr sz="1000" b="1" dirty="0">
                <a:latin typeface="Times New Roman"/>
                <a:cs typeface="Times New Roman"/>
              </a:rPr>
              <a:t> threads</a:t>
            </a:r>
            <a:r>
              <a:rPr sz="1000" b="1" spc="20" dirty="0">
                <a:latin typeface="Times New Roman"/>
                <a:cs typeface="Times New Roman"/>
              </a:rPr>
              <a:t> </a:t>
            </a:r>
            <a:r>
              <a:rPr sz="1000" b="1" spc="-5" dirty="0">
                <a:latin typeface="Times New Roman"/>
                <a:cs typeface="Times New Roman"/>
              </a:rPr>
              <a:t>are</a:t>
            </a:r>
            <a:r>
              <a:rPr sz="1000" b="1" spc="5" dirty="0">
                <a:latin typeface="Times New Roman"/>
                <a:cs typeface="Times New Roman"/>
              </a:rPr>
              <a:t> </a:t>
            </a:r>
            <a:r>
              <a:rPr sz="1000" b="1" spc="-5" dirty="0">
                <a:latin typeface="Times New Roman"/>
                <a:cs typeface="Times New Roman"/>
              </a:rPr>
              <a:t>allocated</a:t>
            </a:r>
            <a:r>
              <a:rPr sz="1000" b="1" dirty="0">
                <a:latin typeface="Times New Roman"/>
                <a:cs typeface="Times New Roman"/>
              </a:rPr>
              <a:t> </a:t>
            </a:r>
            <a:r>
              <a:rPr sz="1000" b="1" spc="-5" dirty="0">
                <a:latin typeface="Times New Roman"/>
                <a:cs typeface="Times New Roman"/>
              </a:rPr>
              <a:t>to</a:t>
            </a:r>
            <a:r>
              <a:rPr sz="1000" b="1" spc="10" dirty="0">
                <a:latin typeface="Times New Roman"/>
                <a:cs typeface="Times New Roman"/>
              </a:rPr>
              <a:t> </a:t>
            </a:r>
            <a:r>
              <a:rPr sz="1000" b="1" spc="-5" dirty="0">
                <a:latin typeface="Times New Roman"/>
                <a:cs typeface="Times New Roman"/>
              </a:rPr>
              <a:t>a</a:t>
            </a:r>
            <a:r>
              <a:rPr sz="1000" b="1" spc="5" dirty="0">
                <a:latin typeface="Times New Roman"/>
                <a:cs typeface="Times New Roman"/>
              </a:rPr>
              <a:t> </a:t>
            </a:r>
            <a:r>
              <a:rPr sz="1000" b="1" spc="-5" dirty="0">
                <a:latin typeface="Times New Roman"/>
                <a:cs typeface="Times New Roman"/>
              </a:rPr>
              <a:t>process</a:t>
            </a:r>
            <a:r>
              <a:rPr sz="1000" b="1" dirty="0">
                <a:latin typeface="Times New Roman"/>
                <a:cs typeface="Times New Roman"/>
              </a:rPr>
              <a:t> for</a:t>
            </a:r>
            <a:r>
              <a:rPr sz="1000" b="1" spc="5" dirty="0">
                <a:latin typeface="Times New Roman"/>
                <a:cs typeface="Times New Roman"/>
              </a:rPr>
              <a:t> </a:t>
            </a:r>
            <a:r>
              <a:rPr sz="1000" b="1" spc="-5" dirty="0">
                <a:latin typeface="Times New Roman"/>
                <a:cs typeface="Times New Roman"/>
              </a:rPr>
              <a:t>supporting</a:t>
            </a:r>
            <a:r>
              <a:rPr sz="1000" b="1" spc="10" dirty="0">
                <a:latin typeface="Times New Roman"/>
                <a:cs typeface="Times New Roman"/>
              </a:rPr>
              <a:t> </a:t>
            </a:r>
            <a:r>
              <a:rPr sz="1000" b="1" spc="-5" dirty="0">
                <a:latin typeface="Times New Roman"/>
                <a:cs typeface="Times New Roman"/>
              </a:rPr>
              <a:t>the</a:t>
            </a:r>
            <a:r>
              <a:rPr sz="1000" b="1" spc="5" dirty="0">
                <a:latin typeface="Times New Roman"/>
                <a:cs typeface="Times New Roman"/>
              </a:rPr>
              <a:t> </a:t>
            </a:r>
            <a:r>
              <a:rPr sz="1000" b="1" spc="-5" dirty="0">
                <a:latin typeface="Times New Roman"/>
                <a:cs typeface="Times New Roman"/>
              </a:rPr>
              <a:t>execution</a:t>
            </a:r>
            <a:r>
              <a:rPr sz="1000" b="1" spc="5" dirty="0">
                <a:latin typeface="Times New Roman"/>
                <a:cs typeface="Times New Roman"/>
              </a:rPr>
              <a:t> </a:t>
            </a:r>
            <a:r>
              <a:rPr sz="1000" b="1" dirty="0">
                <a:latin typeface="Times New Roman"/>
                <a:cs typeface="Times New Roman"/>
              </a:rPr>
              <a:t>of</a:t>
            </a:r>
            <a:r>
              <a:rPr sz="1000" b="1" spc="5" dirty="0">
                <a:latin typeface="Times New Roman"/>
                <a:cs typeface="Times New Roman"/>
              </a:rPr>
              <a:t> </a:t>
            </a:r>
            <a:r>
              <a:rPr sz="1000" b="1" spc="-5" dirty="0">
                <a:latin typeface="Times New Roman"/>
                <a:cs typeface="Times New Roman"/>
              </a:rPr>
              <a:t>user</a:t>
            </a:r>
            <a:r>
              <a:rPr sz="1000" b="1" spc="10" dirty="0">
                <a:latin typeface="Times New Roman"/>
                <a:cs typeface="Times New Roman"/>
              </a:rPr>
              <a:t> </a:t>
            </a:r>
            <a:r>
              <a:rPr sz="1000" b="1" spc="-5" dirty="0">
                <a:latin typeface="Times New Roman"/>
                <a:cs typeface="Times New Roman"/>
              </a:rPr>
              <a:t>threads.</a:t>
            </a:r>
            <a:r>
              <a:rPr sz="1000" b="1" spc="5" dirty="0">
                <a:latin typeface="Times New Roman"/>
                <a:cs typeface="Times New Roman"/>
              </a:rPr>
              <a:t> </a:t>
            </a:r>
            <a:r>
              <a:rPr sz="1000" b="1" spc="-5" dirty="0">
                <a:latin typeface="Times New Roman"/>
                <a:cs typeface="Times New Roman"/>
              </a:rPr>
              <a:t>User </a:t>
            </a:r>
            <a:r>
              <a:rPr sz="1000" b="1" spc="-235" dirty="0">
                <a:latin typeface="Times New Roman"/>
                <a:cs typeface="Times New Roman"/>
              </a:rPr>
              <a:t> </a:t>
            </a:r>
            <a:r>
              <a:rPr sz="1000" b="1" spc="-5" dirty="0">
                <a:latin typeface="Times New Roman"/>
                <a:cs typeface="Times New Roman"/>
              </a:rPr>
              <a:t>threads are</a:t>
            </a:r>
            <a:r>
              <a:rPr sz="1000" b="1" dirty="0">
                <a:latin typeface="Times New Roman"/>
                <a:cs typeface="Times New Roman"/>
              </a:rPr>
              <a:t> </a:t>
            </a:r>
            <a:r>
              <a:rPr sz="1000" b="1" spc="-5" dirty="0">
                <a:latin typeface="Times New Roman"/>
                <a:cs typeface="Times New Roman"/>
              </a:rPr>
              <a:t>then</a:t>
            </a:r>
            <a:r>
              <a:rPr sz="1000" b="1" dirty="0">
                <a:latin typeface="Times New Roman"/>
                <a:cs typeface="Times New Roman"/>
              </a:rPr>
              <a:t> </a:t>
            </a:r>
            <a:r>
              <a:rPr sz="1000" b="1" spc="-5" dirty="0">
                <a:latin typeface="Times New Roman"/>
                <a:cs typeface="Times New Roman"/>
              </a:rPr>
              <a:t>scheduled </a:t>
            </a:r>
            <a:r>
              <a:rPr sz="1000" b="1" spc="5" dirty="0">
                <a:latin typeface="Times New Roman"/>
                <a:cs typeface="Times New Roman"/>
              </a:rPr>
              <a:t>to</a:t>
            </a:r>
            <a:r>
              <a:rPr sz="1000" b="1" spc="10" dirty="0">
                <a:latin typeface="Times New Roman"/>
                <a:cs typeface="Times New Roman"/>
              </a:rPr>
              <a:t> </a:t>
            </a:r>
            <a:r>
              <a:rPr sz="1000" b="1" spc="-5" dirty="0">
                <a:latin typeface="Times New Roman"/>
                <a:cs typeface="Times New Roman"/>
              </a:rPr>
              <a:t>run </a:t>
            </a:r>
            <a:r>
              <a:rPr sz="1000" b="1" dirty="0">
                <a:latin typeface="Times New Roman"/>
                <a:cs typeface="Times New Roman"/>
              </a:rPr>
              <a:t>overtop </a:t>
            </a:r>
            <a:r>
              <a:rPr sz="1000" b="1" spc="-5" dirty="0">
                <a:latin typeface="Times New Roman"/>
                <a:cs typeface="Times New Roman"/>
              </a:rPr>
              <a:t>kernel threads</a:t>
            </a:r>
            <a:r>
              <a:rPr sz="1000" b="1" spc="10" dirty="0">
                <a:latin typeface="Times New Roman"/>
                <a:cs typeface="Times New Roman"/>
              </a:rPr>
              <a:t> </a:t>
            </a:r>
            <a:r>
              <a:rPr sz="1000" b="1" spc="-5" dirty="0">
                <a:latin typeface="Times New Roman"/>
                <a:cs typeface="Times New Roman"/>
              </a:rPr>
              <a:t>(LWP)</a:t>
            </a:r>
            <a:r>
              <a:rPr sz="1000" b="1" dirty="0">
                <a:latin typeface="Times New Roman"/>
                <a:cs typeface="Times New Roman"/>
              </a:rPr>
              <a:t> </a:t>
            </a:r>
            <a:r>
              <a:rPr sz="1000" b="1" spc="-5" dirty="0">
                <a:latin typeface="Times New Roman"/>
                <a:cs typeface="Times New Roman"/>
              </a:rPr>
              <a:t>seen </a:t>
            </a:r>
            <a:r>
              <a:rPr sz="1000" b="1" dirty="0">
                <a:latin typeface="Times New Roman"/>
                <a:cs typeface="Times New Roman"/>
              </a:rPr>
              <a:t>as </a:t>
            </a:r>
            <a:r>
              <a:rPr sz="1000" b="1" spc="-5" dirty="0">
                <a:latin typeface="Times New Roman"/>
                <a:cs typeface="Times New Roman"/>
              </a:rPr>
              <a:t>virtual CPUs.</a:t>
            </a:r>
            <a:endParaRPr sz="1000">
              <a:latin typeface="Times New Roman"/>
              <a:cs typeface="Times New Roman"/>
            </a:endParaRPr>
          </a:p>
          <a:p>
            <a:pPr marL="782320" lvl="1" indent="-229235">
              <a:lnSpc>
                <a:spcPts val="1100"/>
              </a:lnSpc>
              <a:buSzPct val="80000"/>
              <a:buFont typeface="Cambria"/>
              <a:buChar char="◾"/>
              <a:tabLst>
                <a:tab pos="782320" algn="l"/>
                <a:tab pos="782955" algn="l"/>
              </a:tabLst>
            </a:pPr>
            <a:r>
              <a:rPr sz="1000" b="1" spc="-5" dirty="0">
                <a:latin typeface="Times New Roman"/>
                <a:cs typeface="Times New Roman"/>
              </a:rPr>
              <a:t>Scheduling:</a:t>
            </a:r>
            <a:r>
              <a:rPr sz="1000" b="1" spc="265" dirty="0">
                <a:latin typeface="Times New Roman"/>
                <a:cs typeface="Times New Roman"/>
              </a:rPr>
              <a:t> </a:t>
            </a:r>
            <a:r>
              <a:rPr sz="1000" b="1" spc="-5" dirty="0">
                <a:latin typeface="Times New Roman"/>
                <a:cs typeface="Times New Roman"/>
              </a:rPr>
              <a:t>between</a:t>
            </a:r>
            <a:r>
              <a:rPr sz="1000" b="1" spc="5" dirty="0">
                <a:latin typeface="Times New Roman"/>
                <a:cs typeface="Times New Roman"/>
              </a:rPr>
              <a:t> </a:t>
            </a:r>
            <a:r>
              <a:rPr sz="1000" b="1" spc="-5" dirty="0">
                <a:latin typeface="Times New Roman"/>
                <a:cs typeface="Times New Roman"/>
              </a:rPr>
              <a:t>a</a:t>
            </a:r>
            <a:r>
              <a:rPr sz="1000" b="1" spc="10" dirty="0">
                <a:latin typeface="Times New Roman"/>
                <a:cs typeface="Times New Roman"/>
              </a:rPr>
              <a:t> </a:t>
            </a:r>
            <a:r>
              <a:rPr sz="1000" b="1" spc="-5" dirty="0">
                <a:latin typeface="Times New Roman"/>
                <a:cs typeface="Times New Roman"/>
              </a:rPr>
              <a:t>process</a:t>
            </a:r>
            <a:r>
              <a:rPr sz="1000" b="1" spc="5" dirty="0">
                <a:latin typeface="Times New Roman"/>
                <a:cs typeface="Times New Roman"/>
              </a:rPr>
              <a:t> </a:t>
            </a:r>
            <a:r>
              <a:rPr sz="1000" b="1" spc="-5" dirty="0">
                <a:latin typeface="Times New Roman"/>
                <a:cs typeface="Times New Roman"/>
              </a:rPr>
              <a:t>thread</a:t>
            </a:r>
            <a:r>
              <a:rPr sz="1000" b="1" dirty="0">
                <a:latin typeface="Times New Roman"/>
                <a:cs typeface="Times New Roman"/>
              </a:rPr>
              <a:t> </a:t>
            </a:r>
            <a:r>
              <a:rPr sz="1000" b="1" spc="-5" dirty="0">
                <a:latin typeface="Times New Roman"/>
                <a:cs typeface="Times New Roman"/>
              </a:rPr>
              <a:t>library</a:t>
            </a:r>
            <a:r>
              <a:rPr sz="1000" b="1" spc="15" dirty="0">
                <a:latin typeface="Times New Roman"/>
                <a:cs typeface="Times New Roman"/>
              </a:rPr>
              <a:t> </a:t>
            </a:r>
            <a:r>
              <a:rPr sz="1000" b="1" spc="-5" dirty="0">
                <a:latin typeface="Times New Roman"/>
                <a:cs typeface="Times New Roman"/>
              </a:rPr>
              <a:t>and</a:t>
            </a:r>
            <a:r>
              <a:rPr sz="1000" b="1" dirty="0">
                <a:latin typeface="Times New Roman"/>
                <a:cs typeface="Times New Roman"/>
              </a:rPr>
              <a:t> </a:t>
            </a:r>
            <a:r>
              <a:rPr sz="1000" b="1" spc="-5" dirty="0">
                <a:latin typeface="Times New Roman"/>
                <a:cs typeface="Times New Roman"/>
              </a:rPr>
              <a:t>the</a:t>
            </a:r>
            <a:r>
              <a:rPr sz="1000" b="1" spc="20" dirty="0">
                <a:latin typeface="Times New Roman"/>
                <a:cs typeface="Times New Roman"/>
              </a:rPr>
              <a:t> </a:t>
            </a:r>
            <a:r>
              <a:rPr sz="1000" b="1" spc="-5" dirty="0">
                <a:latin typeface="Times New Roman"/>
                <a:cs typeface="Times New Roman"/>
              </a:rPr>
              <a:t>kernel.</a:t>
            </a:r>
            <a:endParaRPr sz="1000">
              <a:latin typeface="Times New Roman"/>
              <a:cs typeface="Times New Roman"/>
            </a:endParaRPr>
          </a:p>
          <a:p>
            <a:pPr marL="782320" lvl="1" indent="-229235">
              <a:lnSpc>
                <a:spcPts val="1145"/>
              </a:lnSpc>
              <a:buSzPct val="80000"/>
              <a:buFont typeface="Cambria"/>
              <a:buChar char="◾"/>
              <a:tabLst>
                <a:tab pos="782320" algn="l"/>
                <a:tab pos="782955" algn="l"/>
              </a:tabLst>
            </a:pPr>
            <a:r>
              <a:rPr sz="1000" b="1" spc="-5" dirty="0">
                <a:latin typeface="Times New Roman"/>
                <a:cs typeface="Times New Roman"/>
              </a:rPr>
              <a:t>Advantage:</a:t>
            </a:r>
            <a:r>
              <a:rPr sz="1000" b="1" spc="5" dirty="0">
                <a:latin typeface="Times New Roman"/>
                <a:cs typeface="Times New Roman"/>
              </a:rPr>
              <a:t> </a:t>
            </a:r>
            <a:r>
              <a:rPr sz="1000" b="1" dirty="0">
                <a:latin typeface="Times New Roman"/>
                <a:cs typeface="Times New Roman"/>
              </a:rPr>
              <a:t>Many</a:t>
            </a:r>
            <a:r>
              <a:rPr sz="1000" b="1" spc="10" dirty="0">
                <a:latin typeface="Times New Roman"/>
                <a:cs typeface="Times New Roman"/>
              </a:rPr>
              <a:t> </a:t>
            </a:r>
            <a:r>
              <a:rPr sz="1000" b="1" spc="-5" dirty="0">
                <a:latin typeface="Times New Roman"/>
                <a:cs typeface="Times New Roman"/>
              </a:rPr>
              <a:t>user</a:t>
            </a:r>
            <a:r>
              <a:rPr sz="1000" b="1" spc="15" dirty="0">
                <a:latin typeface="Times New Roman"/>
                <a:cs typeface="Times New Roman"/>
              </a:rPr>
              <a:t> </a:t>
            </a:r>
            <a:r>
              <a:rPr sz="1000" b="1" spc="-5" dirty="0">
                <a:latin typeface="Times New Roman"/>
                <a:cs typeface="Times New Roman"/>
              </a:rPr>
              <a:t>threads</a:t>
            </a:r>
            <a:r>
              <a:rPr sz="1000" b="1" spc="5" dirty="0">
                <a:latin typeface="Times New Roman"/>
                <a:cs typeface="Times New Roman"/>
              </a:rPr>
              <a:t> </a:t>
            </a:r>
            <a:r>
              <a:rPr sz="1000" b="1" spc="-5" dirty="0">
                <a:latin typeface="Times New Roman"/>
                <a:cs typeface="Times New Roman"/>
              </a:rPr>
              <a:t>can</a:t>
            </a:r>
            <a:r>
              <a:rPr sz="1000" b="1" spc="10" dirty="0">
                <a:latin typeface="Times New Roman"/>
                <a:cs typeface="Times New Roman"/>
              </a:rPr>
              <a:t> </a:t>
            </a:r>
            <a:r>
              <a:rPr sz="1000" b="1" spc="-5" dirty="0">
                <a:latin typeface="Times New Roman"/>
                <a:cs typeface="Times New Roman"/>
              </a:rPr>
              <a:t>be</a:t>
            </a:r>
            <a:r>
              <a:rPr sz="1000" b="1" spc="10" dirty="0">
                <a:latin typeface="Times New Roman"/>
                <a:cs typeface="Times New Roman"/>
              </a:rPr>
              <a:t> </a:t>
            </a:r>
            <a:r>
              <a:rPr sz="1000" b="1" spc="-5" dirty="0">
                <a:latin typeface="Times New Roman"/>
                <a:cs typeface="Times New Roman"/>
              </a:rPr>
              <a:t>created</a:t>
            </a:r>
            <a:r>
              <a:rPr sz="1000" b="1" spc="15" dirty="0">
                <a:latin typeface="Times New Roman"/>
                <a:cs typeface="Times New Roman"/>
              </a:rPr>
              <a:t> </a:t>
            </a:r>
            <a:r>
              <a:rPr sz="1000" b="1" spc="-5" dirty="0">
                <a:latin typeface="Times New Roman"/>
                <a:cs typeface="Times New Roman"/>
              </a:rPr>
              <a:t>while</a:t>
            </a:r>
            <a:r>
              <a:rPr sz="1000" b="1" spc="10" dirty="0">
                <a:latin typeface="Times New Roman"/>
                <a:cs typeface="Times New Roman"/>
              </a:rPr>
              <a:t> </a:t>
            </a:r>
            <a:r>
              <a:rPr sz="1000" b="1" spc="-5" dirty="0">
                <a:latin typeface="Times New Roman"/>
                <a:cs typeface="Times New Roman"/>
              </a:rPr>
              <a:t>concurrency</a:t>
            </a:r>
            <a:r>
              <a:rPr sz="1000" b="1" spc="20" dirty="0">
                <a:latin typeface="Times New Roman"/>
                <a:cs typeface="Times New Roman"/>
              </a:rPr>
              <a:t> </a:t>
            </a:r>
            <a:r>
              <a:rPr sz="1000" b="1" spc="-5" dirty="0">
                <a:latin typeface="Times New Roman"/>
                <a:cs typeface="Times New Roman"/>
              </a:rPr>
              <a:t>is</a:t>
            </a:r>
            <a:r>
              <a:rPr sz="1000" b="1" spc="5" dirty="0">
                <a:latin typeface="Times New Roman"/>
                <a:cs typeface="Times New Roman"/>
              </a:rPr>
              <a:t> </a:t>
            </a:r>
            <a:r>
              <a:rPr sz="1000" b="1" spc="-5" dirty="0">
                <a:latin typeface="Times New Roman"/>
                <a:cs typeface="Times New Roman"/>
              </a:rPr>
              <a:t>supported</a:t>
            </a:r>
            <a:r>
              <a:rPr sz="1000" b="1" spc="10" dirty="0">
                <a:latin typeface="Times New Roman"/>
                <a:cs typeface="Times New Roman"/>
              </a:rPr>
              <a:t> </a:t>
            </a:r>
            <a:r>
              <a:rPr sz="1000" b="1" dirty="0">
                <a:latin typeface="Times New Roman"/>
                <a:cs typeface="Times New Roman"/>
              </a:rPr>
              <a:t>with</a:t>
            </a:r>
            <a:r>
              <a:rPr sz="1000" b="1" spc="10" dirty="0">
                <a:latin typeface="Times New Roman"/>
                <a:cs typeface="Times New Roman"/>
              </a:rPr>
              <a:t> </a:t>
            </a:r>
            <a:r>
              <a:rPr sz="1000" b="1" spc="-5" dirty="0">
                <a:latin typeface="Times New Roman"/>
                <a:cs typeface="Times New Roman"/>
              </a:rPr>
              <a:t>kernel</a:t>
            </a:r>
            <a:r>
              <a:rPr sz="1000" b="1" spc="5" dirty="0">
                <a:latin typeface="Times New Roman"/>
                <a:cs typeface="Times New Roman"/>
              </a:rPr>
              <a:t> </a:t>
            </a:r>
            <a:r>
              <a:rPr sz="1000" b="1" spc="-5" dirty="0">
                <a:latin typeface="Times New Roman"/>
                <a:cs typeface="Times New Roman"/>
              </a:rPr>
              <a:t>threads.</a:t>
            </a:r>
            <a:endParaRPr sz="1000">
              <a:latin typeface="Times New Roman"/>
              <a:cs typeface="Times New Roman"/>
            </a:endParaRPr>
          </a:p>
          <a:p>
            <a:pPr marL="782320" lvl="1" indent="-229235">
              <a:lnSpc>
                <a:spcPts val="1170"/>
              </a:lnSpc>
              <a:buSzPct val="80000"/>
              <a:buFont typeface="Cambria"/>
              <a:buChar char="◾"/>
              <a:tabLst>
                <a:tab pos="782320" algn="l"/>
                <a:tab pos="782955" algn="l"/>
              </a:tabLst>
            </a:pPr>
            <a:r>
              <a:rPr sz="1000" b="1" spc="-5" dirty="0">
                <a:latin typeface="Times New Roman"/>
                <a:cs typeface="Times New Roman"/>
              </a:rPr>
              <a:t>Disadvantage:</a:t>
            </a:r>
            <a:r>
              <a:rPr sz="1000" b="1" spc="20" dirty="0">
                <a:latin typeface="Times New Roman"/>
                <a:cs typeface="Times New Roman"/>
              </a:rPr>
              <a:t> </a:t>
            </a:r>
            <a:r>
              <a:rPr sz="1000" b="1" spc="-5" dirty="0">
                <a:latin typeface="Times New Roman"/>
                <a:cs typeface="Times New Roman"/>
              </a:rPr>
              <a:t>Difficulty</a:t>
            </a:r>
            <a:r>
              <a:rPr sz="1000" b="1" spc="20" dirty="0">
                <a:latin typeface="Times New Roman"/>
                <a:cs typeface="Times New Roman"/>
              </a:rPr>
              <a:t> </a:t>
            </a:r>
            <a:r>
              <a:rPr sz="1000" b="1" spc="-5" dirty="0">
                <a:latin typeface="Times New Roman"/>
                <a:cs typeface="Times New Roman"/>
              </a:rPr>
              <a:t>in</a:t>
            </a:r>
            <a:r>
              <a:rPr sz="1000" b="1" spc="10" dirty="0">
                <a:latin typeface="Times New Roman"/>
                <a:cs typeface="Times New Roman"/>
              </a:rPr>
              <a:t> </a:t>
            </a:r>
            <a:r>
              <a:rPr sz="1000" b="1" spc="-5" dirty="0">
                <a:latin typeface="Times New Roman"/>
                <a:cs typeface="Times New Roman"/>
              </a:rPr>
              <a:t>coordinating</a:t>
            </a:r>
            <a:r>
              <a:rPr sz="1000" b="1" spc="20" dirty="0">
                <a:latin typeface="Times New Roman"/>
                <a:cs typeface="Times New Roman"/>
              </a:rPr>
              <a:t> </a:t>
            </a:r>
            <a:r>
              <a:rPr sz="1000" b="1" spc="-5" dirty="0">
                <a:latin typeface="Times New Roman"/>
                <a:cs typeface="Times New Roman"/>
              </a:rPr>
              <a:t>scheduling</a:t>
            </a:r>
            <a:r>
              <a:rPr sz="1000" b="1" spc="15" dirty="0">
                <a:latin typeface="Times New Roman"/>
                <a:cs typeface="Times New Roman"/>
              </a:rPr>
              <a:t> </a:t>
            </a:r>
            <a:r>
              <a:rPr sz="1000" b="1" spc="-5" dirty="0">
                <a:latin typeface="Times New Roman"/>
                <a:cs typeface="Times New Roman"/>
              </a:rPr>
              <a:t>between</a:t>
            </a:r>
            <a:r>
              <a:rPr sz="1000" b="1" spc="10" dirty="0">
                <a:latin typeface="Times New Roman"/>
                <a:cs typeface="Times New Roman"/>
              </a:rPr>
              <a:t> </a:t>
            </a:r>
            <a:r>
              <a:rPr sz="1000" b="1" spc="-5" dirty="0">
                <a:latin typeface="Times New Roman"/>
                <a:cs typeface="Times New Roman"/>
              </a:rPr>
              <a:t>user</a:t>
            </a:r>
            <a:r>
              <a:rPr sz="1000" b="1" spc="15" dirty="0">
                <a:latin typeface="Times New Roman"/>
                <a:cs typeface="Times New Roman"/>
              </a:rPr>
              <a:t> </a:t>
            </a:r>
            <a:r>
              <a:rPr sz="1000" b="1" spc="-5" dirty="0">
                <a:latin typeface="Times New Roman"/>
                <a:cs typeface="Times New Roman"/>
              </a:rPr>
              <a:t>thread</a:t>
            </a:r>
            <a:r>
              <a:rPr sz="1000" b="1" spc="10" dirty="0">
                <a:latin typeface="Times New Roman"/>
                <a:cs typeface="Times New Roman"/>
              </a:rPr>
              <a:t> </a:t>
            </a:r>
            <a:r>
              <a:rPr sz="1000" b="1" spc="-5" dirty="0">
                <a:latin typeface="Times New Roman"/>
                <a:cs typeface="Times New Roman"/>
              </a:rPr>
              <a:t>library</a:t>
            </a:r>
            <a:r>
              <a:rPr sz="1000" b="1" spc="25" dirty="0">
                <a:latin typeface="Times New Roman"/>
                <a:cs typeface="Times New Roman"/>
              </a:rPr>
              <a:t> </a:t>
            </a:r>
            <a:r>
              <a:rPr sz="1000" b="1" spc="-5" dirty="0">
                <a:latin typeface="Times New Roman"/>
                <a:cs typeface="Times New Roman"/>
              </a:rPr>
              <a:t>and</a:t>
            </a:r>
            <a:r>
              <a:rPr sz="1000" b="1" spc="20" dirty="0">
                <a:latin typeface="Times New Roman"/>
                <a:cs typeface="Times New Roman"/>
              </a:rPr>
              <a:t> </a:t>
            </a:r>
            <a:r>
              <a:rPr sz="1000" b="1" spc="-5" dirty="0">
                <a:latin typeface="Times New Roman"/>
                <a:cs typeface="Times New Roman"/>
              </a:rPr>
              <a:t>kernel.</a:t>
            </a:r>
            <a:endParaRPr sz="1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64B2A3-9136-17FB-4413-C39E562A44F3}"/>
              </a:ext>
            </a:extLst>
          </p:cNvPr>
          <p:cNvPicPr>
            <a:picLocks noChangeAspect="1"/>
          </p:cNvPicPr>
          <p:nvPr/>
        </p:nvPicPr>
        <p:blipFill>
          <a:blip r:embed="rId3"/>
          <a:stretch>
            <a:fillRect/>
          </a:stretch>
        </p:blipFill>
        <p:spPr>
          <a:xfrm>
            <a:off x="0" y="0"/>
            <a:ext cx="7772400" cy="4121039"/>
          </a:xfrm>
          <a:prstGeom prst="rect">
            <a:avLst/>
          </a:prstGeom>
        </p:spPr>
      </p:pic>
      <p:pic>
        <p:nvPicPr>
          <p:cNvPr id="5" name="Picture 4">
            <a:extLst>
              <a:ext uri="{FF2B5EF4-FFF2-40B4-BE49-F238E27FC236}">
                <a16:creationId xmlns:a16="http://schemas.microsoft.com/office/drawing/2014/main" id="{83FEB4C1-1346-1A1D-9926-70D7783E2273}"/>
              </a:ext>
            </a:extLst>
          </p:cNvPr>
          <p:cNvPicPr>
            <a:picLocks noChangeAspect="1"/>
          </p:cNvPicPr>
          <p:nvPr/>
        </p:nvPicPr>
        <p:blipFill>
          <a:blip r:embed="rId4"/>
          <a:stretch>
            <a:fillRect/>
          </a:stretch>
        </p:blipFill>
        <p:spPr>
          <a:xfrm>
            <a:off x="0" y="4495800"/>
            <a:ext cx="7772400" cy="3957001"/>
          </a:xfrm>
          <a:prstGeom prst="rect">
            <a:avLst/>
          </a:prstGeom>
        </p:spPr>
      </p:pic>
    </p:spTree>
    <p:extLst>
      <p:ext uri="{BB962C8B-B14F-4D97-AF65-F5344CB8AC3E}">
        <p14:creationId xmlns:p14="http://schemas.microsoft.com/office/powerpoint/2010/main" val="84379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F8CE75-EA72-9F2F-1B3A-4FEFF75D86AE}"/>
              </a:ext>
            </a:extLst>
          </p:cNvPr>
          <p:cNvPicPr>
            <a:picLocks noChangeAspect="1"/>
          </p:cNvPicPr>
          <p:nvPr/>
        </p:nvPicPr>
        <p:blipFill>
          <a:blip r:embed="rId3"/>
          <a:stretch>
            <a:fillRect/>
          </a:stretch>
        </p:blipFill>
        <p:spPr>
          <a:xfrm>
            <a:off x="0" y="0"/>
            <a:ext cx="7772400" cy="3927344"/>
          </a:xfrm>
          <a:prstGeom prst="rect">
            <a:avLst/>
          </a:prstGeom>
        </p:spPr>
      </p:pic>
      <p:pic>
        <p:nvPicPr>
          <p:cNvPr id="4" name="Picture 3">
            <a:extLst>
              <a:ext uri="{FF2B5EF4-FFF2-40B4-BE49-F238E27FC236}">
                <a16:creationId xmlns:a16="http://schemas.microsoft.com/office/drawing/2014/main" id="{1EB9D389-BDAA-205E-A025-C33C5956E5CA}"/>
              </a:ext>
            </a:extLst>
          </p:cNvPr>
          <p:cNvPicPr>
            <a:picLocks noChangeAspect="1"/>
          </p:cNvPicPr>
          <p:nvPr/>
        </p:nvPicPr>
        <p:blipFill>
          <a:blip r:embed="rId4"/>
          <a:stretch>
            <a:fillRect/>
          </a:stretch>
        </p:blipFill>
        <p:spPr>
          <a:xfrm>
            <a:off x="10886" y="4343400"/>
            <a:ext cx="7772400" cy="4301472"/>
          </a:xfrm>
          <a:prstGeom prst="rect">
            <a:avLst/>
          </a:prstGeom>
        </p:spPr>
      </p:pic>
    </p:spTree>
    <p:extLst>
      <p:ext uri="{BB962C8B-B14F-4D97-AF65-F5344CB8AC3E}">
        <p14:creationId xmlns:p14="http://schemas.microsoft.com/office/powerpoint/2010/main" val="38789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14604"/>
            <a:ext cx="6421755" cy="5477510"/>
          </a:xfrm>
          <a:prstGeom prst="rect">
            <a:avLst/>
          </a:prstGeom>
        </p:spPr>
        <p:txBody>
          <a:bodyPr vert="horz" wrap="square" lIns="0" tIns="24765" rIns="0" bIns="0" rtlCol="0">
            <a:spAutoFit/>
          </a:bodyPr>
          <a:lstStyle/>
          <a:p>
            <a:pPr marL="241300" marR="5080" indent="-229235">
              <a:lnSpc>
                <a:spcPts val="1380"/>
              </a:lnSpc>
              <a:spcBef>
                <a:spcPts val="195"/>
              </a:spcBef>
            </a:pPr>
            <a:r>
              <a:rPr sz="1200" dirty="0">
                <a:latin typeface="Times New Roman"/>
                <a:cs typeface="Times New Roman"/>
              </a:rPr>
              <a:t>4.</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program</a:t>
            </a:r>
            <a:r>
              <a:rPr sz="1200" dirty="0">
                <a:latin typeface="Times New Roman"/>
                <a:cs typeface="Times New Roman"/>
              </a:rPr>
              <a:t> </a:t>
            </a:r>
            <a:r>
              <a:rPr sz="1200" spc="-5" dirty="0">
                <a:latin typeface="Times New Roman"/>
                <a:cs typeface="Times New Roman"/>
              </a:rPr>
              <a:t>shown</a:t>
            </a:r>
            <a:r>
              <a:rPr sz="1200" dirty="0">
                <a:latin typeface="Times New Roman"/>
                <a:cs typeface="Times New Roman"/>
              </a:rPr>
              <a:t> below</a:t>
            </a:r>
            <a:r>
              <a:rPr sz="1200" spc="5" dirty="0">
                <a:latin typeface="Times New Roman"/>
                <a:cs typeface="Times New Roman"/>
              </a:rPr>
              <a:t> </a:t>
            </a:r>
            <a:r>
              <a:rPr sz="1200" spc="-5" dirty="0">
                <a:latin typeface="Times New Roman"/>
                <a:cs typeface="Times New Roman"/>
              </a:rPr>
              <a:t>uses</a:t>
            </a:r>
            <a:r>
              <a:rPr sz="1200" dirty="0">
                <a:latin typeface="Times New Roman"/>
                <a:cs typeface="Times New Roman"/>
              </a:rPr>
              <a:t> </a:t>
            </a:r>
            <a:r>
              <a:rPr sz="1200" spc="-5" dirty="0">
                <a:latin typeface="Times New Roman"/>
                <a:cs typeface="Times New Roman"/>
              </a:rPr>
              <a:t>Pthreads.</a:t>
            </a:r>
            <a:r>
              <a:rPr sz="1200" spc="10" dirty="0">
                <a:latin typeface="Times New Roman"/>
                <a:cs typeface="Times New Roman"/>
              </a:rPr>
              <a:t> </a:t>
            </a:r>
            <a:r>
              <a:rPr sz="1200" dirty="0">
                <a:latin typeface="Times New Roman"/>
                <a:cs typeface="Times New Roman"/>
              </a:rPr>
              <a:t>What would</a:t>
            </a:r>
            <a:r>
              <a:rPr sz="1200" spc="5" dirty="0">
                <a:latin typeface="Times New Roman"/>
                <a:cs typeface="Times New Roman"/>
              </a:rPr>
              <a:t> </a:t>
            </a:r>
            <a:r>
              <a:rPr sz="1200" dirty="0">
                <a:latin typeface="Times New Roman"/>
                <a:cs typeface="Times New Roman"/>
              </a:rPr>
              <a:t>be output </a:t>
            </a:r>
            <a:r>
              <a:rPr sz="1200" spc="-5" dirty="0">
                <a:latin typeface="Times New Roman"/>
                <a:cs typeface="Times New Roman"/>
              </a:rPr>
              <a:t>from</a:t>
            </a:r>
            <a:r>
              <a:rPr sz="1200" spc="5" dirty="0">
                <a:latin typeface="Times New Roman"/>
                <a:cs typeface="Times New Roman"/>
              </a:rPr>
              <a:t> the </a:t>
            </a:r>
            <a:r>
              <a:rPr sz="1200" spc="-5" dirty="0">
                <a:latin typeface="Times New Roman"/>
                <a:cs typeface="Times New Roman"/>
              </a:rPr>
              <a:t>program</a:t>
            </a:r>
            <a:r>
              <a:rPr sz="1200" dirty="0">
                <a:latin typeface="Times New Roman"/>
                <a:cs typeface="Times New Roman"/>
              </a:rPr>
              <a:t> at</a:t>
            </a:r>
            <a:r>
              <a:rPr sz="1200" spc="15" dirty="0">
                <a:latin typeface="Times New Roman"/>
                <a:cs typeface="Times New Roman"/>
              </a:rPr>
              <a:t> </a:t>
            </a:r>
            <a:r>
              <a:rPr sz="1200" spc="-5" dirty="0">
                <a:latin typeface="Times New Roman"/>
                <a:cs typeface="Times New Roman"/>
              </a:rPr>
              <a:t>LINE</a:t>
            </a:r>
            <a:r>
              <a:rPr sz="1200" dirty="0">
                <a:latin typeface="Times New Roman"/>
                <a:cs typeface="Times New Roman"/>
              </a:rPr>
              <a:t> C and</a:t>
            </a:r>
            <a:r>
              <a:rPr sz="1200" spc="10" dirty="0">
                <a:latin typeface="Times New Roman"/>
                <a:cs typeface="Times New Roman"/>
              </a:rPr>
              <a:t> </a:t>
            </a:r>
            <a:r>
              <a:rPr sz="1200" spc="-5" dirty="0">
                <a:latin typeface="Times New Roman"/>
                <a:cs typeface="Times New Roman"/>
              </a:rPr>
              <a:t>at </a:t>
            </a:r>
            <a:r>
              <a:rPr sz="1200" spc="-285" dirty="0">
                <a:latin typeface="Times New Roman"/>
                <a:cs typeface="Times New Roman"/>
              </a:rPr>
              <a:t> </a:t>
            </a:r>
            <a:r>
              <a:rPr sz="1200" spc="-5" dirty="0">
                <a:latin typeface="Times New Roman"/>
                <a:cs typeface="Times New Roman"/>
              </a:rPr>
              <a:t>LINE P?</a:t>
            </a:r>
            <a:r>
              <a:rPr sz="1200" spc="25" dirty="0">
                <a:latin typeface="Times New Roman"/>
                <a:cs typeface="Times New Roman"/>
              </a:rPr>
              <a:t> </a:t>
            </a:r>
            <a:r>
              <a:rPr sz="1200" spc="-5" dirty="0">
                <a:latin typeface="Times New Roman"/>
                <a:cs typeface="Times New Roman"/>
              </a:rPr>
              <a:t>Explain</a:t>
            </a:r>
            <a:r>
              <a:rPr sz="1200" spc="10" dirty="0">
                <a:latin typeface="Times New Roman"/>
                <a:cs typeface="Times New Roman"/>
              </a:rPr>
              <a:t> </a:t>
            </a:r>
            <a:r>
              <a:rPr sz="1200" spc="-10" dirty="0">
                <a:latin typeface="Times New Roman"/>
                <a:cs typeface="Times New Roman"/>
              </a:rPr>
              <a:t>your</a:t>
            </a:r>
            <a:r>
              <a:rPr sz="1200" dirty="0">
                <a:latin typeface="Times New Roman"/>
                <a:cs typeface="Times New Roman"/>
              </a:rPr>
              <a:t> </a:t>
            </a:r>
            <a:r>
              <a:rPr sz="1200" spc="-5" dirty="0">
                <a:latin typeface="Times New Roman"/>
                <a:cs typeface="Times New Roman"/>
              </a:rPr>
              <a:t>answer.</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20"/>
              </a:spcBef>
            </a:pPr>
            <a:endParaRPr sz="1050">
              <a:latin typeface="Times New Roman"/>
              <a:cs typeface="Times New Roman"/>
            </a:endParaRPr>
          </a:p>
          <a:p>
            <a:pPr marL="241300" marR="4648200">
              <a:lnSpc>
                <a:spcPts val="1130"/>
              </a:lnSpc>
            </a:pPr>
            <a:r>
              <a:rPr sz="1000" spc="-5" dirty="0">
                <a:latin typeface="Courier New"/>
                <a:cs typeface="Courier New"/>
              </a:rPr>
              <a:t>#include &lt;pthread.h&gt; </a:t>
            </a:r>
            <a:r>
              <a:rPr sz="1000" spc="-595" dirty="0">
                <a:latin typeface="Courier New"/>
                <a:cs typeface="Courier New"/>
              </a:rPr>
              <a:t> </a:t>
            </a:r>
            <a:r>
              <a:rPr sz="1000" spc="-5" dirty="0">
                <a:latin typeface="Courier New"/>
                <a:cs typeface="Courier New"/>
              </a:rPr>
              <a:t>#include</a:t>
            </a:r>
            <a:r>
              <a:rPr sz="1000" spc="-20" dirty="0">
                <a:latin typeface="Courier New"/>
                <a:cs typeface="Courier New"/>
              </a:rPr>
              <a:t> </a:t>
            </a:r>
            <a:r>
              <a:rPr sz="1000" spc="-5" dirty="0">
                <a:latin typeface="Courier New"/>
                <a:cs typeface="Courier New"/>
              </a:rPr>
              <a:t>&lt;stdio.h&gt;</a:t>
            </a:r>
            <a:endParaRPr sz="1000">
              <a:latin typeface="Courier New"/>
              <a:cs typeface="Courier New"/>
            </a:endParaRPr>
          </a:p>
          <a:p>
            <a:pPr>
              <a:lnSpc>
                <a:spcPct val="100000"/>
              </a:lnSpc>
              <a:spcBef>
                <a:spcPts val="20"/>
              </a:spcBef>
            </a:pPr>
            <a:endParaRPr sz="900">
              <a:latin typeface="Courier New"/>
              <a:cs typeface="Courier New"/>
            </a:endParaRPr>
          </a:p>
          <a:p>
            <a:pPr marL="241300">
              <a:lnSpc>
                <a:spcPts val="1165"/>
              </a:lnSpc>
            </a:pPr>
            <a:r>
              <a:rPr sz="1000" spc="-5" dirty="0">
                <a:latin typeface="Courier New"/>
                <a:cs typeface="Courier New"/>
              </a:rPr>
              <a:t>int</a:t>
            </a:r>
            <a:r>
              <a:rPr sz="1000" spc="-25" dirty="0">
                <a:latin typeface="Courier New"/>
                <a:cs typeface="Courier New"/>
              </a:rPr>
              <a:t> </a:t>
            </a:r>
            <a:r>
              <a:rPr sz="1000" spc="-5" dirty="0">
                <a:latin typeface="Courier New"/>
                <a:cs typeface="Courier New"/>
              </a:rPr>
              <a:t>value</a:t>
            </a:r>
            <a:r>
              <a:rPr sz="1000" spc="-20" dirty="0">
                <a:latin typeface="Courier New"/>
                <a:cs typeface="Courier New"/>
              </a:rPr>
              <a:t> </a:t>
            </a:r>
            <a:r>
              <a:rPr sz="1000" spc="-5" dirty="0">
                <a:latin typeface="Courier New"/>
                <a:cs typeface="Courier New"/>
              </a:rPr>
              <a:t>=</a:t>
            </a:r>
            <a:r>
              <a:rPr sz="1000" spc="-20" dirty="0">
                <a:latin typeface="Courier New"/>
                <a:cs typeface="Courier New"/>
              </a:rPr>
              <a:t> </a:t>
            </a:r>
            <a:r>
              <a:rPr sz="1000" spc="-5" dirty="0">
                <a:latin typeface="Courier New"/>
                <a:cs typeface="Courier New"/>
              </a:rPr>
              <a:t>0;</a:t>
            </a:r>
            <a:endParaRPr sz="1000">
              <a:latin typeface="Courier New"/>
              <a:cs typeface="Courier New"/>
            </a:endParaRPr>
          </a:p>
          <a:p>
            <a:pPr marL="241300">
              <a:lnSpc>
                <a:spcPts val="1165"/>
              </a:lnSpc>
            </a:pPr>
            <a:r>
              <a:rPr sz="1000" spc="-5" dirty="0">
                <a:latin typeface="Courier New"/>
                <a:cs typeface="Courier New"/>
              </a:rPr>
              <a:t>void</a:t>
            </a:r>
            <a:r>
              <a:rPr sz="1000" dirty="0">
                <a:latin typeface="Courier New"/>
                <a:cs typeface="Courier New"/>
              </a:rPr>
              <a:t> </a:t>
            </a:r>
            <a:r>
              <a:rPr sz="1000" spc="-5" dirty="0">
                <a:latin typeface="Courier New"/>
                <a:cs typeface="Courier New"/>
              </a:rPr>
              <a:t>*runner(void</a:t>
            </a:r>
            <a:r>
              <a:rPr sz="1000" spc="5" dirty="0">
                <a:latin typeface="Courier New"/>
                <a:cs typeface="Courier New"/>
              </a:rPr>
              <a:t> </a:t>
            </a:r>
            <a:r>
              <a:rPr sz="1000" spc="-5" dirty="0">
                <a:latin typeface="Courier New"/>
                <a:cs typeface="Courier New"/>
              </a:rPr>
              <a:t>*param);</a:t>
            </a:r>
            <a:r>
              <a:rPr sz="1000" dirty="0">
                <a:latin typeface="Courier New"/>
                <a:cs typeface="Courier New"/>
              </a:rPr>
              <a:t> </a:t>
            </a:r>
            <a:r>
              <a:rPr sz="1000" spc="-5" dirty="0">
                <a:latin typeface="Courier New"/>
                <a:cs typeface="Courier New"/>
              </a:rPr>
              <a:t>/*</a:t>
            </a:r>
            <a:r>
              <a:rPr sz="1000" spc="5" dirty="0">
                <a:latin typeface="Courier New"/>
                <a:cs typeface="Courier New"/>
              </a:rPr>
              <a:t> </a:t>
            </a:r>
            <a:r>
              <a:rPr sz="1000" spc="-5" dirty="0">
                <a:latin typeface="Courier New"/>
                <a:cs typeface="Courier New"/>
              </a:rPr>
              <a:t>function</a:t>
            </a:r>
            <a:r>
              <a:rPr sz="1000" dirty="0">
                <a:latin typeface="Courier New"/>
                <a:cs typeface="Courier New"/>
              </a:rPr>
              <a:t> </a:t>
            </a:r>
            <a:r>
              <a:rPr sz="1000" spc="-5" dirty="0">
                <a:latin typeface="Courier New"/>
                <a:cs typeface="Courier New"/>
              </a:rPr>
              <a:t>for</a:t>
            </a:r>
            <a:r>
              <a:rPr sz="1000" spc="5" dirty="0">
                <a:latin typeface="Courier New"/>
                <a:cs typeface="Courier New"/>
              </a:rPr>
              <a:t> </a:t>
            </a:r>
            <a:r>
              <a:rPr sz="1000" spc="-5" dirty="0">
                <a:latin typeface="Courier New"/>
                <a:cs typeface="Courier New"/>
              </a:rPr>
              <a:t>the</a:t>
            </a:r>
            <a:r>
              <a:rPr sz="1000" spc="5" dirty="0">
                <a:latin typeface="Courier New"/>
                <a:cs typeface="Courier New"/>
              </a:rPr>
              <a:t> </a:t>
            </a:r>
            <a:r>
              <a:rPr sz="1000" spc="-5" dirty="0">
                <a:latin typeface="Courier New"/>
                <a:cs typeface="Courier New"/>
              </a:rPr>
              <a:t>thread</a:t>
            </a:r>
            <a:r>
              <a:rPr sz="1000" dirty="0">
                <a:latin typeface="Courier New"/>
                <a:cs typeface="Courier New"/>
              </a:rPr>
              <a:t> </a:t>
            </a:r>
            <a:r>
              <a:rPr sz="1000" spc="-5" dirty="0">
                <a:latin typeface="Courier New"/>
                <a:cs typeface="Courier New"/>
              </a:rPr>
              <a:t>*/</a:t>
            </a:r>
            <a:endParaRPr sz="1000">
              <a:latin typeface="Courier New"/>
              <a:cs typeface="Courier New"/>
            </a:endParaRPr>
          </a:p>
          <a:p>
            <a:pPr>
              <a:lnSpc>
                <a:spcPct val="100000"/>
              </a:lnSpc>
              <a:spcBef>
                <a:spcPts val="45"/>
              </a:spcBef>
            </a:pPr>
            <a:endParaRPr sz="900">
              <a:latin typeface="Courier New"/>
              <a:cs typeface="Courier New"/>
            </a:endParaRPr>
          </a:p>
          <a:p>
            <a:pPr marL="241300">
              <a:lnSpc>
                <a:spcPts val="1165"/>
              </a:lnSpc>
              <a:spcBef>
                <a:spcPts val="5"/>
              </a:spcBef>
            </a:pPr>
            <a:r>
              <a:rPr sz="1000" spc="-5" dirty="0">
                <a:latin typeface="Courier New"/>
                <a:cs typeface="Courier New"/>
              </a:rPr>
              <a:t>int</a:t>
            </a:r>
            <a:r>
              <a:rPr sz="1000" spc="-10" dirty="0">
                <a:latin typeface="Courier New"/>
                <a:cs typeface="Courier New"/>
              </a:rPr>
              <a:t> </a:t>
            </a:r>
            <a:r>
              <a:rPr sz="1000" spc="-5" dirty="0">
                <a:latin typeface="Courier New"/>
                <a:cs typeface="Courier New"/>
              </a:rPr>
              <a:t>main(int argc, char *argv[])</a:t>
            </a:r>
            <a:endParaRPr sz="1000">
              <a:latin typeface="Courier New"/>
              <a:cs typeface="Courier New"/>
            </a:endParaRPr>
          </a:p>
          <a:p>
            <a:pPr marL="241300">
              <a:lnSpc>
                <a:spcPts val="1135"/>
              </a:lnSpc>
            </a:pPr>
            <a:r>
              <a:rPr sz="1000" spc="-5" dirty="0">
                <a:latin typeface="Courier New"/>
                <a:cs typeface="Courier New"/>
              </a:rPr>
              <a:t>{</a:t>
            </a:r>
            <a:endParaRPr sz="1000">
              <a:latin typeface="Courier New"/>
              <a:cs typeface="Courier New"/>
            </a:endParaRPr>
          </a:p>
          <a:p>
            <a:pPr marL="469900" marR="4876800">
              <a:lnSpc>
                <a:spcPts val="1130"/>
              </a:lnSpc>
              <a:spcBef>
                <a:spcPts val="65"/>
              </a:spcBef>
            </a:pPr>
            <a:r>
              <a:rPr sz="1000" spc="-5" dirty="0">
                <a:latin typeface="Courier New"/>
                <a:cs typeface="Courier New"/>
              </a:rPr>
              <a:t>int pid; </a:t>
            </a:r>
            <a:r>
              <a:rPr sz="1000" dirty="0">
                <a:latin typeface="Courier New"/>
                <a:cs typeface="Courier New"/>
              </a:rPr>
              <a:t> </a:t>
            </a:r>
            <a:r>
              <a:rPr sz="1000" spc="-5" dirty="0">
                <a:latin typeface="Courier New"/>
                <a:cs typeface="Courier New"/>
              </a:rPr>
              <a:t>pthread_t</a:t>
            </a:r>
            <a:r>
              <a:rPr sz="1000" spc="-65" dirty="0">
                <a:latin typeface="Courier New"/>
                <a:cs typeface="Courier New"/>
              </a:rPr>
              <a:t> </a:t>
            </a:r>
            <a:r>
              <a:rPr sz="1000" spc="-5" dirty="0">
                <a:latin typeface="Courier New"/>
                <a:cs typeface="Courier New"/>
              </a:rPr>
              <a:t>tid;</a:t>
            </a:r>
            <a:endParaRPr sz="1000">
              <a:latin typeface="Courier New"/>
              <a:cs typeface="Courier New"/>
            </a:endParaRPr>
          </a:p>
          <a:p>
            <a:pPr marL="469900">
              <a:lnSpc>
                <a:spcPts val="1110"/>
              </a:lnSpc>
            </a:pPr>
            <a:r>
              <a:rPr sz="1000" spc="-5" dirty="0">
                <a:latin typeface="Courier New"/>
                <a:cs typeface="Courier New"/>
              </a:rPr>
              <a:t>pthread_attr_t</a:t>
            </a:r>
            <a:r>
              <a:rPr sz="1000" spc="-35" dirty="0">
                <a:latin typeface="Courier New"/>
                <a:cs typeface="Courier New"/>
              </a:rPr>
              <a:t> </a:t>
            </a:r>
            <a:r>
              <a:rPr sz="1000" spc="-5" dirty="0">
                <a:latin typeface="Courier New"/>
                <a:cs typeface="Courier New"/>
              </a:rPr>
              <a:t>attr;</a:t>
            </a:r>
            <a:endParaRPr sz="1000">
              <a:latin typeface="Courier New"/>
              <a:cs typeface="Courier New"/>
            </a:endParaRPr>
          </a:p>
          <a:p>
            <a:pPr>
              <a:lnSpc>
                <a:spcPct val="100000"/>
              </a:lnSpc>
              <a:spcBef>
                <a:spcPts val="35"/>
              </a:spcBef>
            </a:pPr>
            <a:endParaRPr sz="900">
              <a:latin typeface="Courier New"/>
              <a:cs typeface="Courier New"/>
            </a:endParaRPr>
          </a:p>
          <a:p>
            <a:pPr marL="469900">
              <a:lnSpc>
                <a:spcPct val="100000"/>
              </a:lnSpc>
            </a:pPr>
            <a:r>
              <a:rPr sz="1000" spc="-5" dirty="0">
                <a:latin typeface="Courier New"/>
                <a:cs typeface="Courier New"/>
              </a:rPr>
              <a:t>pid</a:t>
            </a:r>
            <a:r>
              <a:rPr sz="1000" spc="-30" dirty="0">
                <a:latin typeface="Courier New"/>
                <a:cs typeface="Courier New"/>
              </a:rPr>
              <a:t> </a:t>
            </a:r>
            <a:r>
              <a:rPr sz="1000" spc="-5" dirty="0">
                <a:latin typeface="Courier New"/>
                <a:cs typeface="Courier New"/>
              </a:rPr>
              <a:t>=</a:t>
            </a:r>
            <a:r>
              <a:rPr sz="1000" spc="-30" dirty="0">
                <a:latin typeface="Courier New"/>
                <a:cs typeface="Courier New"/>
              </a:rPr>
              <a:t> </a:t>
            </a:r>
            <a:r>
              <a:rPr sz="1000" spc="-5" dirty="0">
                <a:latin typeface="Courier New"/>
                <a:cs typeface="Courier New"/>
              </a:rPr>
              <a:t>fork();</a:t>
            </a:r>
            <a:endParaRPr sz="1000">
              <a:latin typeface="Courier New"/>
              <a:cs typeface="Courier New"/>
            </a:endParaRPr>
          </a:p>
          <a:p>
            <a:pPr>
              <a:lnSpc>
                <a:spcPct val="100000"/>
              </a:lnSpc>
              <a:spcBef>
                <a:spcPts val="50"/>
              </a:spcBef>
            </a:pPr>
            <a:endParaRPr sz="900">
              <a:latin typeface="Courier New"/>
              <a:cs typeface="Courier New"/>
            </a:endParaRPr>
          </a:p>
          <a:p>
            <a:pPr marL="469900">
              <a:lnSpc>
                <a:spcPts val="1170"/>
              </a:lnSpc>
              <a:tabLst>
                <a:tab pos="1536700" algn="l"/>
              </a:tabLst>
            </a:pPr>
            <a:r>
              <a:rPr sz="1000" spc="-5" dirty="0">
                <a:latin typeface="Courier New"/>
                <a:cs typeface="Courier New"/>
              </a:rPr>
              <a:t>if(pid</a:t>
            </a:r>
            <a:r>
              <a:rPr sz="1000" spc="5" dirty="0">
                <a:latin typeface="Courier New"/>
                <a:cs typeface="Courier New"/>
              </a:rPr>
              <a:t> </a:t>
            </a:r>
            <a:r>
              <a:rPr sz="1000" spc="-5" dirty="0">
                <a:latin typeface="Courier New"/>
                <a:cs typeface="Courier New"/>
              </a:rPr>
              <a:t>==</a:t>
            </a:r>
            <a:r>
              <a:rPr sz="1000" spc="10" dirty="0">
                <a:latin typeface="Courier New"/>
                <a:cs typeface="Courier New"/>
              </a:rPr>
              <a:t> </a:t>
            </a:r>
            <a:r>
              <a:rPr sz="1000" spc="-5" dirty="0">
                <a:latin typeface="Courier New"/>
                <a:cs typeface="Courier New"/>
              </a:rPr>
              <a:t>0)	/*</a:t>
            </a:r>
            <a:r>
              <a:rPr sz="1000" spc="-20" dirty="0">
                <a:latin typeface="Courier New"/>
                <a:cs typeface="Courier New"/>
              </a:rPr>
              <a:t> </a:t>
            </a:r>
            <a:r>
              <a:rPr sz="1000" spc="-5" dirty="0">
                <a:latin typeface="Courier New"/>
                <a:cs typeface="Courier New"/>
              </a:rPr>
              <a:t>the</a:t>
            </a:r>
            <a:r>
              <a:rPr sz="1000" spc="-20" dirty="0">
                <a:latin typeface="Courier New"/>
                <a:cs typeface="Courier New"/>
              </a:rPr>
              <a:t> </a:t>
            </a:r>
            <a:r>
              <a:rPr sz="1000" spc="-5" dirty="0">
                <a:latin typeface="Courier New"/>
                <a:cs typeface="Courier New"/>
              </a:rPr>
              <a:t>child</a:t>
            </a:r>
            <a:r>
              <a:rPr sz="1000" spc="-20" dirty="0">
                <a:latin typeface="Courier New"/>
                <a:cs typeface="Courier New"/>
              </a:rPr>
              <a:t> </a:t>
            </a:r>
            <a:r>
              <a:rPr sz="1000" spc="-5" dirty="0">
                <a:latin typeface="Courier New"/>
                <a:cs typeface="Courier New"/>
              </a:rPr>
              <a:t>*/</a:t>
            </a:r>
            <a:endParaRPr sz="1000">
              <a:latin typeface="Courier New"/>
              <a:cs typeface="Courier New"/>
            </a:endParaRPr>
          </a:p>
          <a:p>
            <a:pPr marL="469900">
              <a:lnSpc>
                <a:spcPts val="1135"/>
              </a:lnSpc>
            </a:pPr>
            <a:r>
              <a:rPr sz="1000" spc="-5" dirty="0">
                <a:latin typeface="Courier New"/>
                <a:cs typeface="Courier New"/>
              </a:rPr>
              <a:t>{</a:t>
            </a:r>
            <a:endParaRPr sz="1000">
              <a:latin typeface="Courier New"/>
              <a:cs typeface="Courier New"/>
            </a:endParaRPr>
          </a:p>
          <a:p>
            <a:pPr marL="698500" marR="2743200">
              <a:lnSpc>
                <a:spcPct val="94500"/>
              </a:lnSpc>
              <a:spcBef>
                <a:spcPts val="30"/>
              </a:spcBef>
            </a:pPr>
            <a:r>
              <a:rPr sz="1000" spc="-5" dirty="0">
                <a:latin typeface="Courier New"/>
                <a:cs typeface="Courier New"/>
              </a:rPr>
              <a:t>pthread_attr_init(&amp;attr); </a:t>
            </a:r>
            <a:r>
              <a:rPr sz="1000" dirty="0">
                <a:latin typeface="Courier New"/>
                <a:cs typeface="Courier New"/>
              </a:rPr>
              <a:t> </a:t>
            </a:r>
            <a:r>
              <a:rPr sz="1000" spc="-5" dirty="0">
                <a:latin typeface="Courier New"/>
                <a:cs typeface="Courier New"/>
              </a:rPr>
              <a:t>pthread_create(&amp;tid,&amp;attr,runner,NULL); </a:t>
            </a:r>
            <a:r>
              <a:rPr sz="1000" spc="-590" dirty="0">
                <a:latin typeface="Courier New"/>
                <a:cs typeface="Courier New"/>
              </a:rPr>
              <a:t> </a:t>
            </a:r>
            <a:r>
              <a:rPr sz="1000" spc="-5" dirty="0">
                <a:latin typeface="Courier New"/>
                <a:cs typeface="Courier New"/>
              </a:rPr>
              <a:t>pthread_join(tid,NULL);</a:t>
            </a:r>
            <a:endParaRPr sz="1000">
              <a:latin typeface="Courier New"/>
              <a:cs typeface="Courier New"/>
            </a:endParaRPr>
          </a:p>
          <a:p>
            <a:pPr marL="698500">
              <a:lnSpc>
                <a:spcPts val="1100"/>
              </a:lnSpc>
            </a:pPr>
            <a:r>
              <a:rPr sz="1000" spc="-5" dirty="0">
                <a:latin typeface="Courier New"/>
                <a:cs typeface="Courier New"/>
              </a:rPr>
              <a:t>printf(CHILD:</a:t>
            </a:r>
            <a:r>
              <a:rPr sz="1000" dirty="0">
                <a:latin typeface="Courier New"/>
                <a:cs typeface="Courier New"/>
              </a:rPr>
              <a:t> </a:t>
            </a:r>
            <a:r>
              <a:rPr sz="1000" spc="-5" dirty="0">
                <a:latin typeface="Courier New"/>
                <a:cs typeface="Courier New"/>
              </a:rPr>
              <a:t>value</a:t>
            </a:r>
            <a:r>
              <a:rPr sz="1000" dirty="0">
                <a:latin typeface="Courier New"/>
                <a:cs typeface="Courier New"/>
              </a:rPr>
              <a:t> </a:t>
            </a:r>
            <a:r>
              <a:rPr sz="1000" spc="-5" dirty="0">
                <a:latin typeface="Courier New"/>
                <a:cs typeface="Courier New"/>
              </a:rPr>
              <a:t>=</a:t>
            </a:r>
            <a:r>
              <a:rPr sz="1000" dirty="0">
                <a:latin typeface="Courier New"/>
                <a:cs typeface="Courier New"/>
              </a:rPr>
              <a:t> </a:t>
            </a:r>
            <a:r>
              <a:rPr sz="1000" spc="-5" dirty="0">
                <a:latin typeface="Courier New"/>
                <a:cs typeface="Courier New"/>
              </a:rPr>
              <a:t>%d”,value);</a:t>
            </a:r>
            <a:r>
              <a:rPr sz="1000" dirty="0">
                <a:latin typeface="Courier New"/>
                <a:cs typeface="Courier New"/>
              </a:rPr>
              <a:t> </a:t>
            </a:r>
            <a:r>
              <a:rPr sz="1000" spc="-5" dirty="0">
                <a:latin typeface="Courier New"/>
                <a:cs typeface="Courier New"/>
              </a:rPr>
              <a:t>/*</a:t>
            </a:r>
            <a:r>
              <a:rPr sz="1000" dirty="0">
                <a:latin typeface="Courier New"/>
                <a:cs typeface="Courier New"/>
              </a:rPr>
              <a:t> </a:t>
            </a:r>
            <a:r>
              <a:rPr sz="1000" spc="-5" dirty="0">
                <a:latin typeface="Courier New"/>
                <a:cs typeface="Courier New"/>
              </a:rPr>
              <a:t>LINE</a:t>
            </a:r>
            <a:r>
              <a:rPr sz="1000" dirty="0">
                <a:latin typeface="Courier New"/>
                <a:cs typeface="Courier New"/>
              </a:rPr>
              <a:t> </a:t>
            </a:r>
            <a:r>
              <a:rPr sz="1000" spc="-5" dirty="0">
                <a:latin typeface="Courier New"/>
                <a:cs typeface="Courier New"/>
              </a:rPr>
              <a:t>C</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469900">
              <a:lnSpc>
                <a:spcPts val="1135"/>
              </a:lnSpc>
            </a:pPr>
            <a:r>
              <a:rPr sz="1000" spc="-5" dirty="0">
                <a:latin typeface="Courier New"/>
                <a:cs typeface="Courier New"/>
              </a:rPr>
              <a:t>}</a:t>
            </a:r>
            <a:endParaRPr sz="1000">
              <a:latin typeface="Courier New"/>
              <a:cs typeface="Courier New"/>
            </a:endParaRPr>
          </a:p>
          <a:p>
            <a:pPr marL="469900">
              <a:lnSpc>
                <a:spcPts val="1130"/>
              </a:lnSpc>
            </a:pPr>
            <a:r>
              <a:rPr sz="1000" spc="-5" dirty="0">
                <a:latin typeface="Courier New"/>
                <a:cs typeface="Courier New"/>
              </a:rPr>
              <a:t>else if(pid &gt; 0) /* the parent</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469900">
              <a:lnSpc>
                <a:spcPts val="1135"/>
              </a:lnSpc>
            </a:pPr>
            <a:r>
              <a:rPr sz="1000" spc="-5" dirty="0">
                <a:latin typeface="Courier New"/>
                <a:cs typeface="Courier New"/>
              </a:rPr>
              <a:t>{</a:t>
            </a:r>
            <a:endParaRPr sz="1000">
              <a:latin typeface="Courier New"/>
              <a:cs typeface="Courier New"/>
            </a:endParaRPr>
          </a:p>
          <a:p>
            <a:pPr marL="698500">
              <a:lnSpc>
                <a:spcPts val="1135"/>
              </a:lnSpc>
            </a:pPr>
            <a:r>
              <a:rPr sz="1000" spc="-5" dirty="0">
                <a:latin typeface="Courier New"/>
                <a:cs typeface="Courier New"/>
              </a:rPr>
              <a:t>wait(NULL);</a:t>
            </a:r>
            <a:endParaRPr sz="1000">
              <a:latin typeface="Courier New"/>
              <a:cs typeface="Courier New"/>
            </a:endParaRPr>
          </a:p>
          <a:p>
            <a:pPr marL="698500">
              <a:lnSpc>
                <a:spcPts val="1135"/>
              </a:lnSpc>
              <a:tabLst>
                <a:tab pos="3213100" algn="l"/>
              </a:tabLst>
            </a:pPr>
            <a:r>
              <a:rPr sz="1000" spc="-5" dirty="0">
                <a:latin typeface="Courier New"/>
                <a:cs typeface="Courier New"/>
              </a:rPr>
              <a:t>printf(“PARENT:</a:t>
            </a:r>
            <a:r>
              <a:rPr sz="1000" spc="15" dirty="0">
                <a:latin typeface="Courier New"/>
                <a:cs typeface="Courier New"/>
              </a:rPr>
              <a:t> </a:t>
            </a:r>
            <a:r>
              <a:rPr sz="1000" spc="-5" dirty="0">
                <a:latin typeface="Courier New"/>
                <a:cs typeface="Courier New"/>
              </a:rPr>
              <a:t>value</a:t>
            </a:r>
            <a:r>
              <a:rPr sz="1000" spc="20" dirty="0">
                <a:latin typeface="Courier New"/>
                <a:cs typeface="Courier New"/>
              </a:rPr>
              <a:t> </a:t>
            </a:r>
            <a:r>
              <a:rPr sz="1000" spc="-5" dirty="0">
                <a:latin typeface="Courier New"/>
                <a:cs typeface="Courier New"/>
              </a:rPr>
              <a:t>=</a:t>
            </a:r>
            <a:r>
              <a:rPr sz="1000" spc="20" dirty="0">
                <a:latin typeface="Courier New"/>
                <a:cs typeface="Courier New"/>
              </a:rPr>
              <a:t> </a:t>
            </a:r>
            <a:r>
              <a:rPr sz="1000" spc="-5" dirty="0">
                <a:latin typeface="Courier New"/>
                <a:cs typeface="Courier New"/>
              </a:rPr>
              <a:t>%d\n”);	/*</a:t>
            </a:r>
            <a:r>
              <a:rPr sz="1000" spc="-20" dirty="0">
                <a:latin typeface="Courier New"/>
                <a:cs typeface="Courier New"/>
              </a:rPr>
              <a:t> </a:t>
            </a:r>
            <a:r>
              <a:rPr sz="1000" spc="-5" dirty="0">
                <a:latin typeface="Courier New"/>
                <a:cs typeface="Courier New"/>
              </a:rPr>
              <a:t>LINE</a:t>
            </a:r>
            <a:r>
              <a:rPr sz="1000" spc="-20" dirty="0">
                <a:latin typeface="Courier New"/>
                <a:cs typeface="Courier New"/>
              </a:rPr>
              <a:t> </a:t>
            </a:r>
            <a:r>
              <a:rPr sz="1000" spc="-5" dirty="0">
                <a:latin typeface="Courier New"/>
                <a:cs typeface="Courier New"/>
              </a:rPr>
              <a:t>P</a:t>
            </a:r>
            <a:r>
              <a:rPr sz="1000" spc="-25" dirty="0">
                <a:latin typeface="Courier New"/>
                <a:cs typeface="Courier New"/>
              </a:rPr>
              <a:t> </a:t>
            </a:r>
            <a:r>
              <a:rPr sz="1000" spc="-5" dirty="0">
                <a:latin typeface="Courier New"/>
                <a:cs typeface="Courier New"/>
              </a:rPr>
              <a:t>*/</a:t>
            </a:r>
            <a:endParaRPr sz="1000">
              <a:latin typeface="Courier New"/>
              <a:cs typeface="Courier New"/>
            </a:endParaRPr>
          </a:p>
          <a:p>
            <a:pPr marL="469900">
              <a:lnSpc>
                <a:spcPts val="1135"/>
              </a:lnSpc>
            </a:pPr>
            <a:r>
              <a:rPr sz="1000" spc="-5" dirty="0">
                <a:latin typeface="Courier New"/>
                <a:cs typeface="Courier New"/>
              </a:rPr>
              <a:t>}</a:t>
            </a:r>
            <a:endParaRPr sz="1000">
              <a:latin typeface="Courier New"/>
              <a:cs typeface="Courier New"/>
            </a:endParaRPr>
          </a:p>
          <a:p>
            <a:pPr marL="241300">
              <a:lnSpc>
                <a:spcPts val="1165"/>
              </a:lnSpc>
            </a:pPr>
            <a:r>
              <a:rPr sz="1000" spc="-5" dirty="0">
                <a:latin typeface="Courier New"/>
                <a:cs typeface="Courier New"/>
              </a:rPr>
              <a:t>}</a:t>
            </a:r>
            <a:endParaRPr sz="1000">
              <a:latin typeface="Courier New"/>
              <a:cs typeface="Courier New"/>
            </a:endParaRPr>
          </a:p>
          <a:p>
            <a:pPr>
              <a:lnSpc>
                <a:spcPct val="100000"/>
              </a:lnSpc>
              <a:spcBef>
                <a:spcPts val="50"/>
              </a:spcBef>
            </a:pPr>
            <a:endParaRPr sz="900">
              <a:latin typeface="Courier New"/>
              <a:cs typeface="Courier New"/>
            </a:endParaRPr>
          </a:p>
          <a:p>
            <a:pPr marL="241300">
              <a:lnSpc>
                <a:spcPts val="1165"/>
              </a:lnSpc>
              <a:spcBef>
                <a:spcPts val="5"/>
              </a:spcBef>
            </a:pPr>
            <a:r>
              <a:rPr sz="1000" spc="-5" dirty="0">
                <a:latin typeface="Courier New"/>
                <a:cs typeface="Courier New"/>
              </a:rPr>
              <a:t>void</a:t>
            </a:r>
            <a:r>
              <a:rPr sz="1000" spc="-20" dirty="0">
                <a:latin typeface="Courier New"/>
                <a:cs typeface="Courier New"/>
              </a:rPr>
              <a:t> </a:t>
            </a:r>
            <a:r>
              <a:rPr sz="1000" spc="-5" dirty="0">
                <a:latin typeface="Courier New"/>
                <a:cs typeface="Courier New"/>
              </a:rPr>
              <a:t>*runner(void</a:t>
            </a:r>
            <a:r>
              <a:rPr sz="1000" spc="-15" dirty="0">
                <a:latin typeface="Courier New"/>
                <a:cs typeface="Courier New"/>
              </a:rPr>
              <a:t> </a:t>
            </a:r>
            <a:r>
              <a:rPr sz="1000" spc="-5" dirty="0">
                <a:latin typeface="Courier New"/>
                <a:cs typeface="Courier New"/>
              </a:rPr>
              <a:t>*param)</a:t>
            </a:r>
            <a:endParaRPr sz="1000">
              <a:latin typeface="Courier New"/>
              <a:cs typeface="Courier New"/>
            </a:endParaRPr>
          </a:p>
          <a:p>
            <a:pPr marL="241300">
              <a:lnSpc>
                <a:spcPts val="1135"/>
              </a:lnSpc>
            </a:pPr>
            <a:r>
              <a:rPr sz="1000" spc="-5" dirty="0">
                <a:latin typeface="Courier New"/>
                <a:cs typeface="Courier New"/>
              </a:rPr>
              <a:t>{</a:t>
            </a:r>
            <a:endParaRPr sz="1000">
              <a:latin typeface="Courier New"/>
              <a:cs typeface="Courier New"/>
            </a:endParaRPr>
          </a:p>
          <a:p>
            <a:pPr marL="469900" marR="4724400">
              <a:lnSpc>
                <a:spcPts val="1130"/>
              </a:lnSpc>
              <a:spcBef>
                <a:spcPts val="65"/>
              </a:spcBef>
            </a:pPr>
            <a:r>
              <a:rPr sz="1000" spc="-5" dirty="0">
                <a:latin typeface="Courier New"/>
                <a:cs typeface="Courier New"/>
              </a:rPr>
              <a:t>value = 5; </a:t>
            </a:r>
            <a:r>
              <a:rPr sz="1000" dirty="0">
                <a:latin typeface="Courier New"/>
                <a:cs typeface="Courier New"/>
              </a:rPr>
              <a:t> </a:t>
            </a:r>
            <a:r>
              <a:rPr sz="1000" spc="-5" dirty="0">
                <a:latin typeface="Courier New"/>
                <a:cs typeface="Courier New"/>
              </a:rPr>
              <a:t>pthread_exit(0);</a:t>
            </a:r>
            <a:endParaRPr sz="1000">
              <a:latin typeface="Courier New"/>
              <a:cs typeface="Courier New"/>
            </a:endParaRPr>
          </a:p>
          <a:p>
            <a:pPr marL="241300">
              <a:lnSpc>
                <a:spcPts val="1100"/>
              </a:lnSpc>
            </a:pPr>
            <a:r>
              <a:rPr sz="1000" spc="-5" dirty="0">
                <a:latin typeface="Courier New"/>
                <a:cs typeface="Courier New"/>
              </a:rPr>
              <a:t>}</a:t>
            </a:r>
            <a:endParaRPr sz="1000">
              <a:latin typeface="Courier New"/>
              <a:cs typeface="Courier New"/>
            </a:endParaRPr>
          </a:p>
        </p:txBody>
      </p:sp>
      <p:sp>
        <p:nvSpPr>
          <p:cNvPr id="3" name="object 3"/>
          <p:cNvSpPr txBox="1"/>
          <p:nvPr/>
        </p:nvSpPr>
        <p:spPr>
          <a:xfrm>
            <a:off x="757224" y="6254877"/>
            <a:ext cx="1957070" cy="383540"/>
          </a:xfrm>
          <a:prstGeom prst="rect">
            <a:avLst/>
          </a:prstGeom>
        </p:spPr>
        <p:txBody>
          <a:bodyPr vert="horz" wrap="square" lIns="0" tIns="24765" rIns="0" bIns="0" rtlCol="0">
            <a:spAutoFit/>
          </a:bodyPr>
          <a:lstStyle/>
          <a:p>
            <a:pPr marL="12700" marR="5080">
              <a:lnSpc>
                <a:spcPts val="1380"/>
              </a:lnSpc>
              <a:spcBef>
                <a:spcPts val="195"/>
              </a:spcBef>
              <a:tabLst>
                <a:tab pos="642620" algn="l"/>
              </a:tabLst>
            </a:pPr>
            <a:r>
              <a:rPr sz="1200" b="1" dirty="0">
                <a:latin typeface="Times New Roman"/>
                <a:cs typeface="Times New Roman"/>
              </a:rPr>
              <a:t>Line</a:t>
            </a:r>
            <a:r>
              <a:rPr sz="1200" b="1" spc="-5" dirty="0">
                <a:latin typeface="Times New Roman"/>
                <a:cs typeface="Times New Roman"/>
              </a:rPr>
              <a:t> C:	CHILD: </a:t>
            </a:r>
            <a:r>
              <a:rPr sz="1200" b="1" dirty="0">
                <a:latin typeface="Times New Roman"/>
                <a:cs typeface="Times New Roman"/>
              </a:rPr>
              <a:t>value = 5 </a:t>
            </a:r>
            <a:r>
              <a:rPr sz="1200" b="1" spc="5" dirty="0">
                <a:latin typeface="Times New Roman"/>
                <a:cs typeface="Times New Roman"/>
              </a:rPr>
              <a:t> </a:t>
            </a:r>
            <a:r>
              <a:rPr sz="1200" b="1" dirty="0">
                <a:latin typeface="Times New Roman"/>
                <a:cs typeface="Times New Roman"/>
              </a:rPr>
              <a:t>Line</a:t>
            </a:r>
            <a:r>
              <a:rPr sz="1200" b="1" spc="-5" dirty="0">
                <a:latin typeface="Times New Roman"/>
                <a:cs typeface="Times New Roman"/>
              </a:rPr>
              <a:t> </a:t>
            </a:r>
            <a:r>
              <a:rPr sz="1200" b="1" spc="-10" dirty="0">
                <a:latin typeface="Times New Roman"/>
                <a:cs typeface="Times New Roman"/>
              </a:rPr>
              <a:t>P:	</a:t>
            </a:r>
            <a:r>
              <a:rPr sz="1200" b="1" spc="-5" dirty="0">
                <a:latin typeface="Times New Roman"/>
                <a:cs typeface="Times New Roman"/>
              </a:rPr>
              <a:t>PARENT:</a:t>
            </a:r>
            <a:r>
              <a:rPr sz="1200" b="1" spc="-25" dirty="0">
                <a:latin typeface="Times New Roman"/>
                <a:cs typeface="Times New Roman"/>
              </a:rPr>
              <a:t> </a:t>
            </a:r>
            <a:r>
              <a:rPr sz="1200" b="1" dirty="0">
                <a:latin typeface="Times New Roman"/>
                <a:cs typeface="Times New Roman"/>
              </a:rPr>
              <a:t>value</a:t>
            </a:r>
            <a:r>
              <a:rPr sz="1200" b="1" spc="-30" dirty="0">
                <a:latin typeface="Times New Roman"/>
                <a:cs typeface="Times New Roman"/>
              </a:rPr>
              <a:t> </a:t>
            </a:r>
            <a:r>
              <a:rPr sz="1200" b="1" dirty="0">
                <a:latin typeface="Times New Roman"/>
                <a:cs typeface="Times New Roman"/>
              </a:rPr>
              <a:t>=</a:t>
            </a:r>
            <a:r>
              <a:rPr sz="1200" b="1" spc="-25" dirty="0">
                <a:latin typeface="Times New Roman"/>
                <a:cs typeface="Times New Roman"/>
              </a:rPr>
              <a:t> </a:t>
            </a:r>
            <a:r>
              <a:rPr sz="1200" b="1" dirty="0">
                <a:latin typeface="Times New Roman"/>
                <a:cs typeface="Times New Roman"/>
              </a:rPr>
              <a:t>0</a:t>
            </a:r>
            <a:endParaRPr sz="1200">
              <a:latin typeface="Times New Roman"/>
              <a:cs typeface="Times New Roman"/>
            </a:endParaRPr>
          </a:p>
        </p:txBody>
      </p:sp>
      <p:sp>
        <p:nvSpPr>
          <p:cNvPr id="4" name="object 4"/>
          <p:cNvSpPr txBox="1"/>
          <p:nvPr/>
        </p:nvSpPr>
        <p:spPr>
          <a:xfrm>
            <a:off x="3272154" y="6254877"/>
            <a:ext cx="3693160" cy="734060"/>
          </a:xfrm>
          <a:prstGeom prst="rect">
            <a:avLst/>
          </a:prstGeom>
        </p:spPr>
        <p:txBody>
          <a:bodyPr vert="horz" wrap="square" lIns="0" tIns="24765" rIns="0" bIns="0" rtlCol="0">
            <a:spAutoFit/>
          </a:bodyPr>
          <a:lstStyle/>
          <a:p>
            <a:pPr marL="12700" marR="5080">
              <a:lnSpc>
                <a:spcPts val="1380"/>
              </a:lnSpc>
              <a:spcBef>
                <a:spcPts val="195"/>
              </a:spcBef>
            </a:pPr>
            <a:r>
              <a:rPr sz="1200" b="1" spc="-5" dirty="0">
                <a:latin typeface="Times New Roman"/>
                <a:cs typeface="Times New Roman"/>
              </a:rPr>
              <a:t>since the</a:t>
            </a:r>
            <a:r>
              <a:rPr sz="1200" b="1" dirty="0">
                <a:latin typeface="Times New Roman"/>
                <a:cs typeface="Times New Roman"/>
              </a:rPr>
              <a:t> </a:t>
            </a:r>
            <a:r>
              <a:rPr sz="1200" b="1" spc="-5" dirty="0">
                <a:latin typeface="Times New Roman"/>
                <a:cs typeface="Times New Roman"/>
              </a:rPr>
              <a:t>thread</a:t>
            </a:r>
            <a:r>
              <a:rPr sz="1200" b="1" dirty="0">
                <a:latin typeface="Times New Roman"/>
                <a:cs typeface="Times New Roman"/>
              </a:rPr>
              <a:t> </a:t>
            </a:r>
            <a:r>
              <a:rPr sz="1200" b="1" spc="-5" dirty="0">
                <a:latin typeface="Times New Roman"/>
                <a:cs typeface="Times New Roman"/>
              </a:rPr>
              <a:t>changes</a:t>
            </a:r>
            <a:r>
              <a:rPr sz="1200" b="1" spc="5" dirty="0">
                <a:latin typeface="Times New Roman"/>
                <a:cs typeface="Times New Roman"/>
              </a:rPr>
              <a:t> </a:t>
            </a:r>
            <a:r>
              <a:rPr sz="1200" b="1" spc="-5" dirty="0">
                <a:latin typeface="Times New Roman"/>
                <a:cs typeface="Times New Roman"/>
              </a:rPr>
              <a:t>the</a:t>
            </a:r>
            <a:r>
              <a:rPr sz="1200" b="1" dirty="0">
                <a:latin typeface="Times New Roman"/>
                <a:cs typeface="Times New Roman"/>
              </a:rPr>
              <a:t> value</a:t>
            </a:r>
            <a:r>
              <a:rPr sz="1200" b="1" spc="-5" dirty="0">
                <a:latin typeface="Times New Roman"/>
                <a:cs typeface="Times New Roman"/>
              </a:rPr>
              <a:t> </a:t>
            </a:r>
            <a:r>
              <a:rPr sz="1200" b="1" dirty="0">
                <a:latin typeface="Times New Roman"/>
                <a:cs typeface="Times New Roman"/>
              </a:rPr>
              <a:t>of</a:t>
            </a:r>
            <a:r>
              <a:rPr sz="1200" b="1" spc="5" dirty="0">
                <a:latin typeface="Times New Roman"/>
                <a:cs typeface="Times New Roman"/>
              </a:rPr>
              <a:t> </a:t>
            </a:r>
            <a:r>
              <a:rPr sz="1200" b="1" spc="-5" dirty="0">
                <a:latin typeface="Times New Roman"/>
                <a:cs typeface="Times New Roman"/>
              </a:rPr>
              <a:t>the</a:t>
            </a:r>
            <a:r>
              <a:rPr sz="1200" b="1" spc="5" dirty="0">
                <a:latin typeface="Times New Roman"/>
                <a:cs typeface="Times New Roman"/>
              </a:rPr>
              <a:t> </a:t>
            </a:r>
            <a:r>
              <a:rPr sz="1200" b="1" dirty="0">
                <a:latin typeface="Times New Roman"/>
                <a:cs typeface="Times New Roman"/>
              </a:rPr>
              <a:t>global</a:t>
            </a:r>
            <a:r>
              <a:rPr sz="1200" b="1" spc="5" dirty="0">
                <a:latin typeface="Times New Roman"/>
                <a:cs typeface="Times New Roman"/>
              </a:rPr>
              <a:t> </a:t>
            </a:r>
            <a:r>
              <a:rPr sz="1200" b="1" dirty="0">
                <a:latin typeface="Times New Roman"/>
                <a:cs typeface="Times New Roman"/>
              </a:rPr>
              <a:t>variable. </a:t>
            </a:r>
            <a:r>
              <a:rPr sz="1200" b="1" spc="-285" dirty="0">
                <a:latin typeface="Times New Roman"/>
                <a:cs typeface="Times New Roman"/>
              </a:rPr>
              <a:t> </a:t>
            </a:r>
            <a:r>
              <a:rPr sz="1200" b="1" spc="-5" dirty="0">
                <a:latin typeface="Times New Roman"/>
                <a:cs typeface="Times New Roman"/>
              </a:rPr>
              <a:t>no</a:t>
            </a:r>
            <a:r>
              <a:rPr sz="1200" b="1" dirty="0">
                <a:latin typeface="Times New Roman"/>
                <a:cs typeface="Times New Roman"/>
              </a:rPr>
              <a:t> </a:t>
            </a:r>
            <a:r>
              <a:rPr sz="1200" b="1" spc="-5" dirty="0">
                <a:latin typeface="Times New Roman"/>
                <a:cs typeface="Times New Roman"/>
              </a:rPr>
              <a:t>change </a:t>
            </a:r>
            <a:r>
              <a:rPr sz="1200" b="1" dirty="0">
                <a:latin typeface="Times New Roman"/>
                <a:cs typeface="Times New Roman"/>
              </a:rPr>
              <a:t>to </a:t>
            </a:r>
            <a:r>
              <a:rPr sz="1200" b="1" spc="-5" dirty="0">
                <a:latin typeface="Times New Roman"/>
                <a:cs typeface="Times New Roman"/>
              </a:rPr>
              <a:t>the </a:t>
            </a:r>
            <a:r>
              <a:rPr sz="1200" b="1" dirty="0">
                <a:latin typeface="Times New Roman"/>
                <a:cs typeface="Times New Roman"/>
              </a:rPr>
              <a:t>global</a:t>
            </a:r>
            <a:r>
              <a:rPr sz="1200" b="1" spc="-10" dirty="0">
                <a:latin typeface="Times New Roman"/>
                <a:cs typeface="Times New Roman"/>
              </a:rPr>
              <a:t> </a:t>
            </a:r>
            <a:r>
              <a:rPr sz="1200" b="1" dirty="0">
                <a:latin typeface="Times New Roman"/>
                <a:cs typeface="Times New Roman"/>
              </a:rPr>
              <a:t>variable </a:t>
            </a:r>
            <a:r>
              <a:rPr sz="1200" b="1" spc="-5" dirty="0">
                <a:latin typeface="Times New Roman"/>
                <a:cs typeface="Times New Roman"/>
              </a:rPr>
              <a:t>is</a:t>
            </a:r>
            <a:r>
              <a:rPr sz="1200" b="1" dirty="0">
                <a:latin typeface="Times New Roman"/>
                <a:cs typeface="Times New Roman"/>
              </a:rPr>
              <a:t> </a:t>
            </a:r>
            <a:r>
              <a:rPr sz="1200" b="1" spc="-5" dirty="0">
                <a:latin typeface="Times New Roman"/>
                <a:cs typeface="Times New Roman"/>
              </a:rPr>
              <a:t>made in</a:t>
            </a:r>
            <a:r>
              <a:rPr sz="1200" b="1" spc="10" dirty="0">
                <a:latin typeface="Times New Roman"/>
                <a:cs typeface="Times New Roman"/>
              </a:rPr>
              <a:t> </a:t>
            </a:r>
            <a:r>
              <a:rPr sz="1200" b="1" spc="-5" dirty="0">
                <a:latin typeface="Times New Roman"/>
                <a:cs typeface="Times New Roman"/>
              </a:rPr>
              <a:t>the</a:t>
            </a:r>
            <a:r>
              <a:rPr sz="1200" b="1" spc="5" dirty="0">
                <a:latin typeface="Times New Roman"/>
                <a:cs typeface="Times New Roman"/>
              </a:rPr>
              <a:t> </a:t>
            </a:r>
            <a:r>
              <a:rPr sz="1200" b="1" spc="-5" dirty="0">
                <a:latin typeface="Times New Roman"/>
                <a:cs typeface="Times New Roman"/>
              </a:rPr>
              <a:t>parent, </a:t>
            </a:r>
            <a:r>
              <a:rPr sz="1200" b="1" dirty="0">
                <a:latin typeface="Times New Roman"/>
                <a:cs typeface="Times New Roman"/>
              </a:rPr>
              <a:t> </a:t>
            </a:r>
            <a:r>
              <a:rPr sz="1200" b="1" spc="-5" dirty="0">
                <a:latin typeface="Times New Roman"/>
                <a:cs typeface="Times New Roman"/>
              </a:rPr>
              <a:t>changes</a:t>
            </a:r>
            <a:r>
              <a:rPr sz="1200" b="1" dirty="0">
                <a:latin typeface="Times New Roman"/>
                <a:cs typeface="Times New Roman"/>
              </a:rPr>
              <a:t> </a:t>
            </a:r>
            <a:r>
              <a:rPr sz="1200" b="1" spc="-5" dirty="0">
                <a:latin typeface="Times New Roman"/>
                <a:cs typeface="Times New Roman"/>
              </a:rPr>
              <a:t>made in</a:t>
            </a:r>
            <a:r>
              <a:rPr sz="1200" b="1" spc="10" dirty="0">
                <a:latin typeface="Times New Roman"/>
                <a:cs typeface="Times New Roman"/>
              </a:rPr>
              <a:t> </a:t>
            </a:r>
            <a:r>
              <a:rPr sz="1200" b="1" spc="-5" dirty="0">
                <a:latin typeface="Times New Roman"/>
                <a:cs typeface="Times New Roman"/>
              </a:rPr>
              <a:t>the</a:t>
            </a:r>
            <a:r>
              <a:rPr sz="1200" b="1" dirty="0">
                <a:latin typeface="Times New Roman"/>
                <a:cs typeface="Times New Roman"/>
              </a:rPr>
              <a:t> </a:t>
            </a:r>
            <a:r>
              <a:rPr sz="1200" b="1" spc="-5" dirty="0">
                <a:latin typeface="Times New Roman"/>
                <a:cs typeface="Times New Roman"/>
              </a:rPr>
              <a:t>child</a:t>
            </a:r>
            <a:r>
              <a:rPr sz="1200" b="1" spc="10" dirty="0">
                <a:latin typeface="Times New Roman"/>
                <a:cs typeface="Times New Roman"/>
              </a:rPr>
              <a:t> </a:t>
            </a:r>
            <a:r>
              <a:rPr sz="1200" b="1" spc="-5" dirty="0">
                <a:latin typeface="Times New Roman"/>
                <a:cs typeface="Times New Roman"/>
              </a:rPr>
              <a:t>process</a:t>
            </a:r>
            <a:r>
              <a:rPr sz="1200" b="1" dirty="0">
                <a:latin typeface="Times New Roman"/>
                <a:cs typeface="Times New Roman"/>
              </a:rPr>
              <a:t> </a:t>
            </a:r>
            <a:r>
              <a:rPr sz="1200" b="1" spc="-5" dirty="0">
                <a:latin typeface="Times New Roman"/>
                <a:cs typeface="Times New Roman"/>
              </a:rPr>
              <a:t>does</a:t>
            </a:r>
            <a:r>
              <a:rPr sz="1200" b="1" dirty="0">
                <a:latin typeface="Times New Roman"/>
                <a:cs typeface="Times New Roman"/>
              </a:rPr>
              <a:t> </a:t>
            </a:r>
            <a:r>
              <a:rPr sz="1200" b="1" spc="-5" dirty="0">
                <a:latin typeface="Times New Roman"/>
                <a:cs typeface="Times New Roman"/>
              </a:rPr>
              <a:t>not</a:t>
            </a:r>
            <a:r>
              <a:rPr sz="1200" b="1" spc="5" dirty="0">
                <a:latin typeface="Times New Roman"/>
                <a:cs typeface="Times New Roman"/>
              </a:rPr>
              <a:t> </a:t>
            </a:r>
            <a:r>
              <a:rPr sz="1200" b="1" spc="-5" dirty="0">
                <a:latin typeface="Times New Roman"/>
                <a:cs typeface="Times New Roman"/>
              </a:rPr>
              <a:t>affect</a:t>
            </a:r>
            <a:endParaRPr sz="1200">
              <a:latin typeface="Times New Roman"/>
              <a:cs typeface="Times New Roman"/>
            </a:endParaRPr>
          </a:p>
          <a:p>
            <a:pPr marL="12700">
              <a:lnSpc>
                <a:spcPts val="1345"/>
              </a:lnSpc>
            </a:pPr>
            <a:r>
              <a:rPr sz="1200" b="1" spc="-5" dirty="0">
                <a:latin typeface="Times New Roman"/>
                <a:cs typeface="Times New Roman"/>
              </a:rPr>
              <a:t>the</a:t>
            </a:r>
            <a:r>
              <a:rPr sz="1200" b="1" spc="-10" dirty="0">
                <a:latin typeface="Times New Roman"/>
                <a:cs typeface="Times New Roman"/>
              </a:rPr>
              <a:t> </a:t>
            </a:r>
            <a:r>
              <a:rPr sz="1200" b="1" dirty="0">
                <a:latin typeface="Times New Roman"/>
                <a:cs typeface="Times New Roman"/>
              </a:rPr>
              <a:t>global variables</a:t>
            </a:r>
            <a:r>
              <a:rPr sz="1200" b="1" spc="-5" dirty="0">
                <a:latin typeface="Times New Roman"/>
                <a:cs typeface="Times New Roman"/>
              </a:rPr>
              <a:t> in</a:t>
            </a:r>
            <a:r>
              <a:rPr sz="1200" b="1" dirty="0">
                <a:latin typeface="Times New Roman"/>
                <a:cs typeface="Times New Roman"/>
              </a:rPr>
              <a:t> </a:t>
            </a:r>
            <a:r>
              <a:rPr sz="1200" b="1" spc="-10" dirty="0">
                <a:latin typeface="Times New Roman"/>
                <a:cs typeface="Times New Roman"/>
              </a:rPr>
              <a:t>the </a:t>
            </a:r>
            <a:r>
              <a:rPr sz="1200" b="1" spc="-5" dirty="0">
                <a:latin typeface="Times New Roman"/>
                <a:cs typeface="Times New Roman"/>
              </a:rPr>
              <a:t>parent</a:t>
            </a:r>
            <a:r>
              <a:rPr sz="1200" b="1" dirty="0">
                <a:latin typeface="Times New Roman"/>
                <a:cs typeface="Times New Roman"/>
              </a:rPr>
              <a:t> </a:t>
            </a:r>
            <a:r>
              <a:rPr sz="1200" b="1" spc="-5" dirty="0">
                <a:latin typeface="Times New Roman"/>
                <a:cs typeface="Times New Roman"/>
              </a:rPr>
              <a:t>process.</a:t>
            </a:r>
            <a:endParaRPr sz="12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99212" y="5234675"/>
            <a:ext cx="567690" cy="568325"/>
          </a:xfrm>
          <a:custGeom>
            <a:avLst/>
            <a:gdLst/>
            <a:ahLst/>
            <a:cxnLst/>
            <a:rect l="l" t="t" r="r" b="b"/>
            <a:pathLst>
              <a:path w="567689" h="568325">
                <a:moveTo>
                  <a:pt x="567071" y="0"/>
                </a:moveTo>
                <a:lnTo>
                  <a:pt x="0" y="0"/>
                </a:lnTo>
                <a:lnTo>
                  <a:pt x="0" y="567782"/>
                </a:lnTo>
                <a:lnTo>
                  <a:pt x="567071" y="567782"/>
                </a:lnTo>
                <a:lnTo>
                  <a:pt x="567071" y="0"/>
                </a:lnTo>
                <a:close/>
              </a:path>
            </a:pathLst>
          </a:custGeom>
          <a:solidFill>
            <a:srgbClr val="E8EDF7"/>
          </a:solidFill>
        </p:spPr>
        <p:txBody>
          <a:bodyPr wrap="square" lIns="0" tIns="0" rIns="0" bIns="0" rtlCol="0"/>
          <a:lstStyle/>
          <a:p>
            <a:endParaRPr/>
          </a:p>
        </p:txBody>
      </p:sp>
      <p:sp>
        <p:nvSpPr>
          <p:cNvPr id="3" name="object 3"/>
          <p:cNvSpPr txBox="1"/>
          <p:nvPr/>
        </p:nvSpPr>
        <p:spPr>
          <a:xfrm>
            <a:off x="4799212" y="5234675"/>
            <a:ext cx="567690" cy="568325"/>
          </a:xfrm>
          <a:prstGeom prst="rect">
            <a:avLst/>
          </a:prstGeom>
          <a:ln w="15442">
            <a:solidFill>
              <a:srgbClr val="000000"/>
            </a:solidFill>
          </a:ln>
        </p:spPr>
        <p:txBody>
          <a:bodyPr vert="horz" wrap="square" lIns="0" tIns="163830" rIns="0" bIns="0" rtlCol="0">
            <a:spAutoFit/>
          </a:bodyPr>
          <a:lstStyle/>
          <a:p>
            <a:pPr marL="49530">
              <a:lnSpc>
                <a:spcPct val="100000"/>
              </a:lnSpc>
              <a:spcBef>
                <a:spcPts val="1290"/>
              </a:spcBef>
            </a:pPr>
            <a:r>
              <a:rPr sz="1350" spc="-5" dirty="0">
                <a:latin typeface="Arial MT"/>
                <a:cs typeface="Arial MT"/>
              </a:rPr>
              <a:t>Active</a:t>
            </a:r>
            <a:endParaRPr sz="1350">
              <a:latin typeface="Arial MT"/>
              <a:cs typeface="Arial MT"/>
            </a:endParaRPr>
          </a:p>
        </p:txBody>
      </p:sp>
      <p:grpSp>
        <p:nvGrpSpPr>
          <p:cNvPr id="4" name="object 4"/>
          <p:cNvGrpSpPr/>
          <p:nvPr/>
        </p:nvGrpSpPr>
        <p:grpSpPr>
          <a:xfrm>
            <a:off x="2161926" y="5372171"/>
            <a:ext cx="2637790" cy="313690"/>
            <a:chOff x="2161926" y="5372171"/>
            <a:chExt cx="2637790" cy="313690"/>
          </a:xfrm>
        </p:grpSpPr>
        <p:sp>
          <p:nvSpPr>
            <p:cNvPr id="5" name="object 5"/>
            <p:cNvSpPr/>
            <p:nvPr/>
          </p:nvSpPr>
          <p:spPr>
            <a:xfrm>
              <a:off x="3887840" y="5376616"/>
              <a:ext cx="304165" cy="304800"/>
            </a:xfrm>
            <a:custGeom>
              <a:avLst/>
              <a:gdLst/>
              <a:ahLst/>
              <a:cxnLst/>
              <a:rect l="l" t="t" r="r" b="b"/>
              <a:pathLst>
                <a:path w="304164" h="304800">
                  <a:moveTo>
                    <a:pt x="303790" y="0"/>
                  </a:moveTo>
                  <a:lnTo>
                    <a:pt x="0" y="0"/>
                  </a:lnTo>
                  <a:lnTo>
                    <a:pt x="0" y="304171"/>
                  </a:lnTo>
                  <a:lnTo>
                    <a:pt x="303790" y="304171"/>
                  </a:lnTo>
                  <a:lnTo>
                    <a:pt x="303790" y="0"/>
                  </a:lnTo>
                  <a:close/>
                </a:path>
              </a:pathLst>
            </a:custGeom>
            <a:solidFill>
              <a:srgbClr val="E6E6E6"/>
            </a:solidFill>
          </p:spPr>
          <p:txBody>
            <a:bodyPr wrap="square" lIns="0" tIns="0" rIns="0" bIns="0" rtlCol="0"/>
            <a:lstStyle/>
            <a:p>
              <a:endParaRPr/>
            </a:p>
          </p:txBody>
        </p:sp>
        <p:sp>
          <p:nvSpPr>
            <p:cNvPr id="6" name="object 6"/>
            <p:cNvSpPr/>
            <p:nvPr/>
          </p:nvSpPr>
          <p:spPr>
            <a:xfrm>
              <a:off x="3887840" y="5376616"/>
              <a:ext cx="304165" cy="304800"/>
            </a:xfrm>
            <a:custGeom>
              <a:avLst/>
              <a:gdLst/>
              <a:ahLst/>
              <a:cxnLst/>
              <a:rect l="l" t="t" r="r" b="b"/>
              <a:pathLst>
                <a:path w="304164" h="304800">
                  <a:moveTo>
                    <a:pt x="0" y="304171"/>
                  </a:moveTo>
                  <a:lnTo>
                    <a:pt x="303790" y="304171"/>
                  </a:lnTo>
                  <a:lnTo>
                    <a:pt x="303790" y="0"/>
                  </a:lnTo>
                  <a:lnTo>
                    <a:pt x="0" y="0"/>
                  </a:lnTo>
                  <a:lnTo>
                    <a:pt x="0" y="304171"/>
                  </a:lnTo>
                  <a:close/>
                </a:path>
              </a:pathLst>
            </a:custGeom>
            <a:ln w="8578">
              <a:solidFill>
                <a:srgbClr val="000000"/>
              </a:solidFill>
            </a:ln>
          </p:spPr>
          <p:txBody>
            <a:bodyPr wrap="square" lIns="0" tIns="0" rIns="0" bIns="0" rtlCol="0"/>
            <a:lstStyle/>
            <a:p>
              <a:endParaRPr/>
            </a:p>
          </p:txBody>
        </p:sp>
        <p:sp>
          <p:nvSpPr>
            <p:cNvPr id="7" name="object 7"/>
            <p:cNvSpPr/>
            <p:nvPr/>
          </p:nvSpPr>
          <p:spPr>
            <a:xfrm>
              <a:off x="3584049" y="5376616"/>
              <a:ext cx="304165" cy="304800"/>
            </a:xfrm>
            <a:custGeom>
              <a:avLst/>
              <a:gdLst/>
              <a:ahLst/>
              <a:cxnLst/>
              <a:rect l="l" t="t" r="r" b="b"/>
              <a:pathLst>
                <a:path w="304164" h="304800">
                  <a:moveTo>
                    <a:pt x="303790" y="0"/>
                  </a:moveTo>
                  <a:lnTo>
                    <a:pt x="0" y="0"/>
                  </a:lnTo>
                  <a:lnTo>
                    <a:pt x="0" y="304171"/>
                  </a:lnTo>
                  <a:lnTo>
                    <a:pt x="303790" y="304171"/>
                  </a:lnTo>
                  <a:lnTo>
                    <a:pt x="303790" y="0"/>
                  </a:lnTo>
                  <a:close/>
                </a:path>
              </a:pathLst>
            </a:custGeom>
            <a:solidFill>
              <a:srgbClr val="E6E6E6"/>
            </a:solidFill>
          </p:spPr>
          <p:txBody>
            <a:bodyPr wrap="square" lIns="0" tIns="0" rIns="0" bIns="0" rtlCol="0"/>
            <a:lstStyle/>
            <a:p>
              <a:endParaRPr/>
            </a:p>
          </p:txBody>
        </p:sp>
        <p:sp>
          <p:nvSpPr>
            <p:cNvPr id="8" name="object 8"/>
            <p:cNvSpPr/>
            <p:nvPr/>
          </p:nvSpPr>
          <p:spPr>
            <a:xfrm>
              <a:off x="3584049" y="5376616"/>
              <a:ext cx="304165" cy="304800"/>
            </a:xfrm>
            <a:custGeom>
              <a:avLst/>
              <a:gdLst/>
              <a:ahLst/>
              <a:cxnLst/>
              <a:rect l="l" t="t" r="r" b="b"/>
              <a:pathLst>
                <a:path w="304164" h="304800">
                  <a:moveTo>
                    <a:pt x="0" y="304171"/>
                  </a:moveTo>
                  <a:lnTo>
                    <a:pt x="303790" y="304171"/>
                  </a:lnTo>
                  <a:lnTo>
                    <a:pt x="303790" y="0"/>
                  </a:lnTo>
                  <a:lnTo>
                    <a:pt x="0" y="0"/>
                  </a:lnTo>
                  <a:lnTo>
                    <a:pt x="0" y="304171"/>
                  </a:lnTo>
                  <a:close/>
                </a:path>
              </a:pathLst>
            </a:custGeom>
            <a:ln w="8578">
              <a:solidFill>
                <a:srgbClr val="000000"/>
              </a:solidFill>
            </a:ln>
          </p:spPr>
          <p:txBody>
            <a:bodyPr wrap="square" lIns="0" tIns="0" rIns="0" bIns="0" rtlCol="0"/>
            <a:lstStyle/>
            <a:p>
              <a:endParaRPr/>
            </a:p>
          </p:txBody>
        </p:sp>
        <p:sp>
          <p:nvSpPr>
            <p:cNvPr id="9" name="object 9"/>
            <p:cNvSpPr/>
            <p:nvPr/>
          </p:nvSpPr>
          <p:spPr>
            <a:xfrm>
              <a:off x="3280259" y="5376616"/>
              <a:ext cx="304165" cy="304800"/>
            </a:xfrm>
            <a:custGeom>
              <a:avLst/>
              <a:gdLst/>
              <a:ahLst/>
              <a:cxnLst/>
              <a:rect l="l" t="t" r="r" b="b"/>
              <a:pathLst>
                <a:path w="304164" h="304800">
                  <a:moveTo>
                    <a:pt x="303790" y="0"/>
                  </a:moveTo>
                  <a:lnTo>
                    <a:pt x="0" y="0"/>
                  </a:lnTo>
                  <a:lnTo>
                    <a:pt x="0" y="304171"/>
                  </a:lnTo>
                  <a:lnTo>
                    <a:pt x="303790" y="304171"/>
                  </a:lnTo>
                  <a:lnTo>
                    <a:pt x="303790" y="0"/>
                  </a:lnTo>
                  <a:close/>
                </a:path>
              </a:pathLst>
            </a:custGeom>
            <a:solidFill>
              <a:srgbClr val="E6E6E6"/>
            </a:solidFill>
          </p:spPr>
          <p:txBody>
            <a:bodyPr wrap="square" lIns="0" tIns="0" rIns="0" bIns="0" rtlCol="0"/>
            <a:lstStyle/>
            <a:p>
              <a:endParaRPr/>
            </a:p>
          </p:txBody>
        </p:sp>
        <p:sp>
          <p:nvSpPr>
            <p:cNvPr id="10" name="object 10"/>
            <p:cNvSpPr/>
            <p:nvPr/>
          </p:nvSpPr>
          <p:spPr>
            <a:xfrm>
              <a:off x="3280259" y="5376616"/>
              <a:ext cx="304165" cy="304800"/>
            </a:xfrm>
            <a:custGeom>
              <a:avLst/>
              <a:gdLst/>
              <a:ahLst/>
              <a:cxnLst/>
              <a:rect l="l" t="t" r="r" b="b"/>
              <a:pathLst>
                <a:path w="304164" h="304800">
                  <a:moveTo>
                    <a:pt x="0" y="304171"/>
                  </a:moveTo>
                  <a:lnTo>
                    <a:pt x="303790" y="304171"/>
                  </a:lnTo>
                  <a:lnTo>
                    <a:pt x="303790" y="0"/>
                  </a:lnTo>
                  <a:lnTo>
                    <a:pt x="0" y="0"/>
                  </a:lnTo>
                  <a:lnTo>
                    <a:pt x="0" y="304171"/>
                  </a:lnTo>
                  <a:close/>
                </a:path>
              </a:pathLst>
            </a:custGeom>
            <a:ln w="8578">
              <a:solidFill>
                <a:srgbClr val="000000"/>
              </a:solidFill>
            </a:ln>
          </p:spPr>
          <p:txBody>
            <a:bodyPr wrap="square" lIns="0" tIns="0" rIns="0" bIns="0" rtlCol="0"/>
            <a:lstStyle/>
            <a:p>
              <a:endParaRPr/>
            </a:p>
          </p:txBody>
        </p:sp>
        <p:sp>
          <p:nvSpPr>
            <p:cNvPr id="11" name="object 11"/>
            <p:cNvSpPr/>
            <p:nvPr/>
          </p:nvSpPr>
          <p:spPr>
            <a:xfrm>
              <a:off x="2976468" y="5376616"/>
              <a:ext cx="304165" cy="304800"/>
            </a:xfrm>
            <a:custGeom>
              <a:avLst/>
              <a:gdLst/>
              <a:ahLst/>
              <a:cxnLst/>
              <a:rect l="l" t="t" r="r" b="b"/>
              <a:pathLst>
                <a:path w="304164" h="304800">
                  <a:moveTo>
                    <a:pt x="303790" y="0"/>
                  </a:moveTo>
                  <a:lnTo>
                    <a:pt x="0" y="0"/>
                  </a:lnTo>
                  <a:lnTo>
                    <a:pt x="0" y="304171"/>
                  </a:lnTo>
                  <a:lnTo>
                    <a:pt x="303790" y="304171"/>
                  </a:lnTo>
                  <a:lnTo>
                    <a:pt x="303790" y="0"/>
                  </a:lnTo>
                  <a:close/>
                </a:path>
              </a:pathLst>
            </a:custGeom>
            <a:solidFill>
              <a:srgbClr val="E6E6E6"/>
            </a:solidFill>
          </p:spPr>
          <p:txBody>
            <a:bodyPr wrap="square" lIns="0" tIns="0" rIns="0" bIns="0" rtlCol="0"/>
            <a:lstStyle/>
            <a:p>
              <a:endParaRPr/>
            </a:p>
          </p:txBody>
        </p:sp>
        <p:sp>
          <p:nvSpPr>
            <p:cNvPr id="12" name="object 12"/>
            <p:cNvSpPr/>
            <p:nvPr/>
          </p:nvSpPr>
          <p:spPr>
            <a:xfrm>
              <a:off x="2976468" y="5376616"/>
              <a:ext cx="304165" cy="304800"/>
            </a:xfrm>
            <a:custGeom>
              <a:avLst/>
              <a:gdLst/>
              <a:ahLst/>
              <a:cxnLst/>
              <a:rect l="l" t="t" r="r" b="b"/>
              <a:pathLst>
                <a:path w="304164" h="304800">
                  <a:moveTo>
                    <a:pt x="0" y="304171"/>
                  </a:moveTo>
                  <a:lnTo>
                    <a:pt x="303790" y="304171"/>
                  </a:lnTo>
                  <a:lnTo>
                    <a:pt x="303790" y="0"/>
                  </a:lnTo>
                  <a:lnTo>
                    <a:pt x="0" y="0"/>
                  </a:lnTo>
                  <a:lnTo>
                    <a:pt x="0" y="304171"/>
                  </a:lnTo>
                  <a:close/>
                </a:path>
              </a:pathLst>
            </a:custGeom>
            <a:ln w="8578">
              <a:solidFill>
                <a:srgbClr val="000000"/>
              </a:solidFill>
            </a:ln>
          </p:spPr>
          <p:txBody>
            <a:bodyPr wrap="square" lIns="0" tIns="0" rIns="0" bIns="0" rtlCol="0"/>
            <a:lstStyle/>
            <a:p>
              <a:endParaRPr/>
            </a:p>
          </p:txBody>
        </p:sp>
        <p:sp>
          <p:nvSpPr>
            <p:cNvPr id="13" name="object 13"/>
            <p:cNvSpPr/>
            <p:nvPr/>
          </p:nvSpPr>
          <p:spPr>
            <a:xfrm>
              <a:off x="2672684" y="5376616"/>
              <a:ext cx="304165" cy="304800"/>
            </a:xfrm>
            <a:custGeom>
              <a:avLst/>
              <a:gdLst/>
              <a:ahLst/>
              <a:cxnLst/>
              <a:rect l="l" t="t" r="r" b="b"/>
              <a:pathLst>
                <a:path w="304164" h="304800">
                  <a:moveTo>
                    <a:pt x="303790" y="0"/>
                  </a:moveTo>
                  <a:lnTo>
                    <a:pt x="0" y="0"/>
                  </a:lnTo>
                  <a:lnTo>
                    <a:pt x="0" y="304171"/>
                  </a:lnTo>
                  <a:lnTo>
                    <a:pt x="303790" y="304171"/>
                  </a:lnTo>
                  <a:lnTo>
                    <a:pt x="303790" y="0"/>
                  </a:lnTo>
                  <a:close/>
                </a:path>
              </a:pathLst>
            </a:custGeom>
            <a:solidFill>
              <a:srgbClr val="E6E6E6"/>
            </a:solidFill>
          </p:spPr>
          <p:txBody>
            <a:bodyPr wrap="square" lIns="0" tIns="0" rIns="0" bIns="0" rtlCol="0"/>
            <a:lstStyle/>
            <a:p>
              <a:endParaRPr/>
            </a:p>
          </p:txBody>
        </p:sp>
        <p:sp>
          <p:nvSpPr>
            <p:cNvPr id="14" name="object 14"/>
            <p:cNvSpPr/>
            <p:nvPr/>
          </p:nvSpPr>
          <p:spPr>
            <a:xfrm>
              <a:off x="2672684" y="5376616"/>
              <a:ext cx="2053589" cy="304800"/>
            </a:xfrm>
            <a:custGeom>
              <a:avLst/>
              <a:gdLst/>
              <a:ahLst/>
              <a:cxnLst/>
              <a:rect l="l" t="t" r="r" b="b"/>
              <a:pathLst>
                <a:path w="2053589" h="304800">
                  <a:moveTo>
                    <a:pt x="0" y="0"/>
                  </a:moveTo>
                  <a:lnTo>
                    <a:pt x="303783" y="0"/>
                  </a:lnTo>
                </a:path>
                <a:path w="2053589" h="304800">
                  <a:moveTo>
                    <a:pt x="0" y="304171"/>
                  </a:moveTo>
                  <a:lnTo>
                    <a:pt x="303783" y="304171"/>
                  </a:lnTo>
                </a:path>
                <a:path w="2053589" h="304800">
                  <a:moveTo>
                    <a:pt x="303783" y="0"/>
                  </a:moveTo>
                  <a:lnTo>
                    <a:pt x="303783" y="304171"/>
                  </a:lnTo>
                </a:path>
                <a:path w="2053589" h="304800">
                  <a:moveTo>
                    <a:pt x="1518946" y="154117"/>
                  </a:moveTo>
                  <a:lnTo>
                    <a:pt x="2053438" y="143408"/>
                  </a:lnTo>
                </a:path>
              </a:pathLst>
            </a:custGeom>
            <a:ln w="8578">
              <a:solidFill>
                <a:srgbClr val="000000"/>
              </a:solidFill>
            </a:ln>
          </p:spPr>
          <p:txBody>
            <a:bodyPr wrap="square" lIns="0" tIns="0" rIns="0" bIns="0" rtlCol="0"/>
            <a:lstStyle/>
            <a:p>
              <a:endParaRPr/>
            </a:p>
          </p:txBody>
        </p:sp>
        <p:sp>
          <p:nvSpPr>
            <p:cNvPr id="15" name="object 15"/>
            <p:cNvSpPr/>
            <p:nvPr/>
          </p:nvSpPr>
          <p:spPr>
            <a:xfrm>
              <a:off x="4718978" y="5493557"/>
              <a:ext cx="80645" cy="53340"/>
            </a:xfrm>
            <a:custGeom>
              <a:avLst/>
              <a:gdLst/>
              <a:ahLst/>
              <a:cxnLst/>
              <a:rect l="l" t="t" r="r" b="b"/>
              <a:pathLst>
                <a:path w="80645" h="53339">
                  <a:moveTo>
                    <a:pt x="0" y="0"/>
                  </a:moveTo>
                  <a:lnTo>
                    <a:pt x="1071" y="53208"/>
                  </a:lnTo>
                  <a:lnTo>
                    <a:pt x="80234" y="25009"/>
                  </a:lnTo>
                  <a:lnTo>
                    <a:pt x="0" y="0"/>
                  </a:lnTo>
                  <a:close/>
                </a:path>
              </a:pathLst>
            </a:custGeom>
            <a:solidFill>
              <a:srgbClr val="000000"/>
            </a:solidFill>
          </p:spPr>
          <p:txBody>
            <a:bodyPr wrap="square" lIns="0" tIns="0" rIns="0" bIns="0" rtlCol="0"/>
            <a:lstStyle/>
            <a:p>
              <a:endParaRPr/>
            </a:p>
          </p:txBody>
        </p:sp>
        <p:sp>
          <p:nvSpPr>
            <p:cNvPr id="16" name="object 16"/>
            <p:cNvSpPr/>
            <p:nvPr/>
          </p:nvSpPr>
          <p:spPr>
            <a:xfrm>
              <a:off x="2166371" y="5525776"/>
              <a:ext cx="433705" cy="2540"/>
            </a:xfrm>
            <a:custGeom>
              <a:avLst/>
              <a:gdLst/>
              <a:ahLst/>
              <a:cxnLst/>
              <a:rect l="l" t="t" r="r" b="b"/>
              <a:pathLst>
                <a:path w="433705" h="2539">
                  <a:moveTo>
                    <a:pt x="0" y="0"/>
                  </a:moveTo>
                  <a:lnTo>
                    <a:pt x="433223" y="1924"/>
                  </a:lnTo>
                </a:path>
              </a:pathLst>
            </a:custGeom>
            <a:ln w="8584">
              <a:solidFill>
                <a:srgbClr val="000000"/>
              </a:solidFill>
            </a:ln>
          </p:spPr>
          <p:txBody>
            <a:bodyPr wrap="square" lIns="0" tIns="0" rIns="0" bIns="0" rtlCol="0"/>
            <a:lstStyle/>
            <a:p>
              <a:endParaRPr/>
            </a:p>
          </p:txBody>
        </p:sp>
        <p:sp>
          <p:nvSpPr>
            <p:cNvPr id="17" name="object 17"/>
            <p:cNvSpPr/>
            <p:nvPr/>
          </p:nvSpPr>
          <p:spPr>
            <a:xfrm>
              <a:off x="2592836" y="5501060"/>
              <a:ext cx="80010" cy="53340"/>
            </a:xfrm>
            <a:custGeom>
              <a:avLst/>
              <a:gdLst/>
              <a:ahLst/>
              <a:cxnLst/>
              <a:rect l="l" t="t" r="r" b="b"/>
              <a:pathLst>
                <a:path w="80010" h="53339">
                  <a:moveTo>
                    <a:pt x="235" y="0"/>
                  </a:moveTo>
                  <a:lnTo>
                    <a:pt x="0" y="53222"/>
                  </a:lnTo>
                  <a:lnTo>
                    <a:pt x="79848" y="26969"/>
                  </a:lnTo>
                  <a:lnTo>
                    <a:pt x="235" y="0"/>
                  </a:lnTo>
                  <a:close/>
                </a:path>
              </a:pathLst>
            </a:custGeom>
            <a:solidFill>
              <a:srgbClr val="000000"/>
            </a:solidFill>
          </p:spPr>
          <p:txBody>
            <a:bodyPr wrap="square" lIns="0" tIns="0" rIns="0" bIns="0" rtlCol="0"/>
            <a:lstStyle/>
            <a:p>
              <a:endParaRPr/>
            </a:p>
          </p:txBody>
        </p:sp>
      </p:grpSp>
      <p:sp>
        <p:nvSpPr>
          <p:cNvPr id="18" name="object 18"/>
          <p:cNvSpPr txBox="1"/>
          <p:nvPr/>
        </p:nvSpPr>
        <p:spPr>
          <a:xfrm>
            <a:off x="3215403" y="5175750"/>
            <a:ext cx="454025" cy="146050"/>
          </a:xfrm>
          <a:prstGeom prst="rect">
            <a:avLst/>
          </a:prstGeom>
        </p:spPr>
        <p:txBody>
          <a:bodyPr vert="horz" wrap="square" lIns="0" tIns="17145" rIns="0" bIns="0" rtlCol="0">
            <a:spAutoFit/>
          </a:bodyPr>
          <a:lstStyle/>
          <a:p>
            <a:pPr marL="12700">
              <a:lnSpc>
                <a:spcPct val="100000"/>
              </a:lnSpc>
              <a:spcBef>
                <a:spcPts val="135"/>
              </a:spcBef>
            </a:pPr>
            <a:r>
              <a:rPr sz="750" spc="20" dirty="0">
                <a:latin typeface="Arial MT"/>
                <a:cs typeface="Arial MT"/>
              </a:rPr>
              <a:t>Runnab</a:t>
            </a:r>
            <a:r>
              <a:rPr sz="750" spc="5" dirty="0">
                <a:latin typeface="Arial MT"/>
                <a:cs typeface="Arial MT"/>
              </a:rPr>
              <a:t>l</a:t>
            </a:r>
            <a:r>
              <a:rPr sz="750" spc="20" dirty="0">
                <a:latin typeface="Arial MT"/>
                <a:cs typeface="Arial MT"/>
              </a:rPr>
              <a:t>e</a:t>
            </a:r>
            <a:endParaRPr sz="750">
              <a:latin typeface="Arial MT"/>
              <a:cs typeface="Arial MT"/>
            </a:endParaRPr>
          </a:p>
        </p:txBody>
      </p:sp>
      <p:sp>
        <p:nvSpPr>
          <p:cNvPr id="19" name="object 19"/>
          <p:cNvSpPr txBox="1"/>
          <p:nvPr/>
        </p:nvSpPr>
        <p:spPr>
          <a:xfrm>
            <a:off x="528319" y="514604"/>
            <a:ext cx="6717665" cy="4498340"/>
          </a:xfrm>
          <a:prstGeom prst="rect">
            <a:avLst/>
          </a:prstGeom>
        </p:spPr>
        <p:txBody>
          <a:bodyPr vert="horz" wrap="square" lIns="0" tIns="20320" rIns="0" bIns="0" rtlCol="0">
            <a:spAutoFit/>
          </a:bodyPr>
          <a:lstStyle/>
          <a:p>
            <a:pPr marL="241300" marR="5080" indent="-229235">
              <a:lnSpc>
                <a:spcPct val="95900"/>
              </a:lnSpc>
              <a:spcBef>
                <a:spcPts val="160"/>
              </a:spcBef>
            </a:pPr>
            <a:r>
              <a:rPr sz="1200" dirty="0">
                <a:latin typeface="Times New Roman"/>
                <a:cs typeface="Times New Roman"/>
              </a:rPr>
              <a:t>5.</a:t>
            </a:r>
            <a:r>
              <a:rPr sz="1200" spc="325" dirty="0">
                <a:latin typeface="Times New Roman"/>
                <a:cs typeface="Times New Roman"/>
              </a:rPr>
              <a:t> </a:t>
            </a:r>
            <a:r>
              <a:rPr sz="1200" spc="-5" dirty="0">
                <a:latin typeface="Times New Roman"/>
                <a:cs typeface="Times New Roman"/>
              </a:rPr>
              <a:t>Consider</a:t>
            </a:r>
            <a:r>
              <a:rPr sz="1200" spc="5"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two</a:t>
            </a:r>
            <a:r>
              <a:rPr sz="1200" spc="5" dirty="0">
                <a:latin typeface="Times New Roman"/>
                <a:cs typeface="Times New Roman"/>
              </a:rPr>
              <a:t> </a:t>
            </a:r>
            <a:r>
              <a:rPr sz="1200" spc="-5" dirty="0">
                <a:latin typeface="Times New Roman"/>
                <a:cs typeface="Times New Roman"/>
              </a:rPr>
              <a:t>processes</a:t>
            </a:r>
            <a:r>
              <a:rPr sz="1200" spc="5" dirty="0">
                <a:latin typeface="Times New Roman"/>
                <a:cs typeface="Times New Roman"/>
              </a:rPr>
              <a:t> </a:t>
            </a:r>
            <a:r>
              <a:rPr sz="1200" spc="-5" dirty="0">
                <a:latin typeface="Times New Roman"/>
                <a:cs typeface="Times New Roman"/>
              </a:rPr>
              <a:t>start</a:t>
            </a:r>
            <a:r>
              <a:rPr sz="1200" spc="5" dirty="0">
                <a:latin typeface="Times New Roman"/>
                <a:cs typeface="Times New Roman"/>
              </a:rPr>
              <a:t> </a:t>
            </a:r>
            <a:r>
              <a:rPr sz="1200" spc="-5" dirty="0">
                <a:latin typeface="Times New Roman"/>
                <a:cs typeface="Times New Roman"/>
              </a:rPr>
              <a:t>at</a:t>
            </a:r>
            <a:r>
              <a:rPr sz="1200" spc="5" dirty="0">
                <a:latin typeface="Times New Roman"/>
                <a:cs typeface="Times New Roman"/>
              </a:rPr>
              <a:t> </a:t>
            </a:r>
            <a:r>
              <a:rPr sz="1200" dirty="0">
                <a:latin typeface="Times New Roman"/>
                <a:cs typeface="Times New Roman"/>
              </a:rPr>
              <a:t>time</a:t>
            </a:r>
            <a:r>
              <a:rPr sz="1200" spc="5" dirty="0">
                <a:latin typeface="Times New Roman"/>
                <a:cs typeface="Times New Roman"/>
              </a:rPr>
              <a:t> </a:t>
            </a:r>
            <a:r>
              <a:rPr sz="1200" dirty="0">
                <a:latin typeface="Times New Roman"/>
                <a:cs typeface="Times New Roman"/>
              </a:rPr>
              <a:t>t=0.</a:t>
            </a:r>
            <a:r>
              <a:rPr sz="1200" spc="310" dirty="0">
                <a:latin typeface="Times New Roman"/>
                <a:cs typeface="Times New Roman"/>
              </a:rPr>
              <a:t> </a:t>
            </a:r>
            <a:r>
              <a:rPr sz="1200" spc="-5" dirty="0">
                <a:latin typeface="Times New Roman"/>
                <a:cs typeface="Times New Roman"/>
              </a:rPr>
              <a:t>Process</a:t>
            </a:r>
            <a:r>
              <a:rPr sz="1200" spc="5" dirty="0">
                <a:latin typeface="Times New Roman"/>
                <a:cs typeface="Times New Roman"/>
              </a:rPr>
              <a:t> </a:t>
            </a:r>
            <a:r>
              <a:rPr sz="1200" spc="-5" dirty="0">
                <a:latin typeface="Times New Roman"/>
                <a:cs typeface="Times New Roman"/>
              </a:rPr>
              <a:t>A</a:t>
            </a:r>
            <a:r>
              <a:rPr sz="1200" spc="5" dirty="0">
                <a:latin typeface="Times New Roman"/>
                <a:cs typeface="Times New Roman"/>
              </a:rPr>
              <a:t> </a:t>
            </a:r>
            <a:r>
              <a:rPr sz="1200" spc="-5" dirty="0">
                <a:latin typeface="Times New Roman"/>
                <a:cs typeface="Times New Roman"/>
              </a:rPr>
              <a:t>operates</a:t>
            </a:r>
            <a:r>
              <a:rPr sz="1200" spc="5" dirty="0">
                <a:latin typeface="Times New Roman"/>
                <a:cs typeface="Times New Roman"/>
              </a:rPr>
              <a:t> </a:t>
            </a:r>
            <a:r>
              <a:rPr sz="1200" spc="-5" dirty="0">
                <a:latin typeface="Times New Roman"/>
                <a:cs typeface="Times New Roman"/>
              </a:rPr>
              <a:t>with</a:t>
            </a:r>
            <a:r>
              <a:rPr sz="1200" spc="10" dirty="0">
                <a:latin typeface="Times New Roman"/>
                <a:cs typeface="Times New Roman"/>
              </a:rPr>
              <a:t> </a:t>
            </a:r>
            <a:r>
              <a:rPr sz="1200" dirty="0">
                <a:latin typeface="Times New Roman"/>
                <a:cs typeface="Times New Roman"/>
              </a:rPr>
              <a:t>a </a:t>
            </a:r>
            <a:r>
              <a:rPr sz="1200" spc="-5" dirty="0">
                <a:latin typeface="Times New Roman"/>
                <a:cs typeface="Times New Roman"/>
              </a:rPr>
              <a:t>single</a:t>
            </a:r>
            <a:r>
              <a:rPr sz="1200" spc="5" dirty="0">
                <a:latin typeface="Times New Roman"/>
                <a:cs typeface="Times New Roman"/>
              </a:rPr>
              <a:t> </a:t>
            </a:r>
            <a:r>
              <a:rPr sz="1200" spc="-5" dirty="0">
                <a:latin typeface="Times New Roman"/>
                <a:cs typeface="Times New Roman"/>
              </a:rPr>
              <a:t>thread,</a:t>
            </a:r>
            <a:r>
              <a:rPr sz="1200" spc="5" dirty="0">
                <a:latin typeface="Times New Roman"/>
                <a:cs typeface="Times New Roman"/>
              </a:rPr>
              <a:t> </a:t>
            </a:r>
            <a:r>
              <a:rPr sz="1200" dirty="0">
                <a:latin typeface="Times New Roman"/>
                <a:cs typeface="Times New Roman"/>
              </a:rPr>
              <a:t>while</a:t>
            </a:r>
            <a:r>
              <a:rPr sz="1200" spc="5" dirty="0">
                <a:latin typeface="Times New Roman"/>
                <a:cs typeface="Times New Roman"/>
              </a:rPr>
              <a:t> </a:t>
            </a:r>
            <a:r>
              <a:rPr sz="1200" dirty="0">
                <a:latin typeface="Times New Roman"/>
                <a:cs typeface="Times New Roman"/>
              </a:rPr>
              <a:t>Process</a:t>
            </a:r>
            <a:r>
              <a:rPr sz="1200" spc="5" dirty="0">
                <a:latin typeface="Times New Roman"/>
                <a:cs typeface="Times New Roman"/>
              </a:rPr>
              <a:t> </a:t>
            </a:r>
            <a:r>
              <a:rPr sz="1200" dirty="0">
                <a:latin typeface="Times New Roman"/>
                <a:cs typeface="Times New Roman"/>
              </a:rPr>
              <a:t>B </a:t>
            </a:r>
            <a:r>
              <a:rPr sz="1200" spc="5" dirty="0">
                <a:latin typeface="Times New Roman"/>
                <a:cs typeface="Times New Roman"/>
              </a:rPr>
              <a:t> </a:t>
            </a:r>
            <a:r>
              <a:rPr sz="1200" dirty="0">
                <a:latin typeface="Times New Roman"/>
                <a:cs typeface="Times New Roman"/>
              </a:rPr>
              <a:t>runs</a:t>
            </a:r>
            <a:r>
              <a:rPr sz="1200" spc="5" dirty="0">
                <a:latin typeface="Times New Roman"/>
                <a:cs typeface="Times New Roman"/>
              </a:rPr>
              <a:t> </a:t>
            </a:r>
            <a:r>
              <a:rPr sz="1200" dirty="0">
                <a:latin typeface="Times New Roman"/>
                <a:cs typeface="Times New Roman"/>
              </a:rPr>
              <a:t>a </a:t>
            </a:r>
            <a:r>
              <a:rPr sz="1200" spc="-5" dirty="0">
                <a:latin typeface="Times New Roman"/>
                <a:cs typeface="Times New Roman"/>
              </a:rPr>
              <a:t>multi-threading</a:t>
            </a:r>
            <a:r>
              <a:rPr sz="1200" spc="-10" dirty="0">
                <a:latin typeface="Times New Roman"/>
                <a:cs typeface="Times New Roman"/>
              </a:rPr>
              <a:t> </a:t>
            </a:r>
            <a:r>
              <a:rPr sz="1200" spc="-5" dirty="0">
                <a:latin typeface="Times New Roman"/>
                <a:cs typeface="Times New Roman"/>
              </a:rPr>
              <a:t>program</a:t>
            </a:r>
            <a:r>
              <a:rPr sz="1200" spc="10"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initiates</a:t>
            </a:r>
            <a:r>
              <a:rPr sz="1200" spc="10" dirty="0">
                <a:latin typeface="Times New Roman"/>
                <a:cs typeface="Times New Roman"/>
              </a:rPr>
              <a:t> </a:t>
            </a:r>
            <a:r>
              <a:rPr sz="1200" spc="-5" dirty="0">
                <a:latin typeface="Times New Roman"/>
                <a:cs typeface="Times New Roman"/>
              </a:rPr>
              <a:t>three</a:t>
            </a:r>
            <a:r>
              <a:rPr sz="1200" spc="15" dirty="0">
                <a:latin typeface="Times New Roman"/>
                <a:cs typeface="Times New Roman"/>
              </a:rPr>
              <a:t> </a:t>
            </a:r>
            <a:r>
              <a:rPr sz="1200" spc="-5" dirty="0">
                <a:latin typeface="Times New Roman"/>
                <a:cs typeface="Times New Roman"/>
              </a:rPr>
              <a:t>threads.</a:t>
            </a:r>
            <a:r>
              <a:rPr sz="1200" spc="5" dirty="0">
                <a:latin typeface="Times New Roman"/>
                <a:cs typeface="Times New Roman"/>
              </a:rPr>
              <a:t> </a:t>
            </a:r>
            <a:r>
              <a:rPr sz="1200" spc="-5" dirty="0">
                <a:latin typeface="Times New Roman"/>
                <a:cs typeface="Times New Roman"/>
              </a:rPr>
              <a:t>Thread</a:t>
            </a:r>
            <a:r>
              <a:rPr sz="1200" spc="10" dirty="0">
                <a:latin typeface="Times New Roman"/>
                <a:cs typeface="Times New Roman"/>
              </a:rPr>
              <a:t> </a:t>
            </a:r>
            <a:r>
              <a:rPr sz="1200" dirty="0">
                <a:latin typeface="Times New Roman"/>
                <a:cs typeface="Times New Roman"/>
              </a:rPr>
              <a:t>T1</a:t>
            </a:r>
            <a:r>
              <a:rPr sz="1200" spc="10" dirty="0">
                <a:latin typeface="Times New Roman"/>
                <a:cs typeface="Times New Roman"/>
              </a:rPr>
              <a:t> </a:t>
            </a:r>
            <a:r>
              <a:rPr sz="1200" spc="-5" dirty="0">
                <a:latin typeface="Times New Roman"/>
                <a:cs typeface="Times New Roman"/>
              </a:rPr>
              <a:t>starts</a:t>
            </a:r>
            <a:r>
              <a:rPr sz="1200" spc="15" dirty="0">
                <a:latin typeface="Times New Roman"/>
                <a:cs typeface="Times New Roman"/>
              </a:rPr>
              <a:t> </a:t>
            </a:r>
            <a:r>
              <a:rPr sz="1200" spc="-5" dirty="0">
                <a:latin typeface="Times New Roman"/>
                <a:cs typeface="Times New Roman"/>
              </a:rPr>
              <a:t>at</a:t>
            </a:r>
            <a:r>
              <a:rPr sz="1200" spc="10" dirty="0">
                <a:latin typeface="Times New Roman"/>
                <a:cs typeface="Times New Roman"/>
              </a:rPr>
              <a:t> </a:t>
            </a:r>
            <a:r>
              <a:rPr sz="1200" dirty="0">
                <a:latin typeface="Times New Roman"/>
                <a:cs typeface="Times New Roman"/>
              </a:rPr>
              <a:t>time</a:t>
            </a:r>
            <a:r>
              <a:rPr sz="1200" spc="5" dirty="0">
                <a:latin typeface="Times New Roman"/>
                <a:cs typeface="Times New Roman"/>
              </a:rPr>
              <a:t> </a:t>
            </a:r>
            <a:r>
              <a:rPr sz="1200" dirty="0">
                <a:latin typeface="Times New Roman"/>
                <a:cs typeface="Times New Roman"/>
              </a:rPr>
              <a:t>t=0,</a:t>
            </a:r>
            <a:r>
              <a:rPr sz="1200" spc="5" dirty="0">
                <a:latin typeface="Times New Roman"/>
                <a:cs typeface="Times New Roman"/>
              </a:rPr>
              <a:t> </a:t>
            </a:r>
            <a:r>
              <a:rPr sz="1200" spc="-5" dirty="0">
                <a:latin typeface="Times New Roman"/>
                <a:cs typeface="Times New Roman"/>
              </a:rPr>
              <a:t>thread</a:t>
            </a:r>
            <a:r>
              <a:rPr sz="1200" spc="10" dirty="0">
                <a:latin typeface="Times New Roman"/>
                <a:cs typeface="Times New Roman"/>
              </a:rPr>
              <a:t> </a:t>
            </a:r>
            <a:r>
              <a:rPr sz="1200" dirty="0">
                <a:latin typeface="Times New Roman"/>
                <a:cs typeface="Times New Roman"/>
              </a:rPr>
              <a:t>T2</a:t>
            </a:r>
            <a:r>
              <a:rPr sz="1200" spc="5" dirty="0">
                <a:latin typeface="Times New Roman"/>
                <a:cs typeface="Times New Roman"/>
              </a:rPr>
              <a:t> </a:t>
            </a:r>
            <a:r>
              <a:rPr sz="1200" dirty="0">
                <a:latin typeface="Times New Roman"/>
                <a:cs typeface="Times New Roman"/>
              </a:rPr>
              <a:t>starts </a:t>
            </a:r>
            <a:r>
              <a:rPr sz="1200" spc="5" dirty="0">
                <a:latin typeface="Times New Roman"/>
                <a:cs typeface="Times New Roman"/>
              </a:rPr>
              <a:t> </a:t>
            </a:r>
            <a:r>
              <a:rPr sz="1200" spc="-5" dirty="0">
                <a:latin typeface="Times New Roman"/>
                <a:cs typeface="Times New Roman"/>
              </a:rPr>
              <a:t>after</a:t>
            </a:r>
            <a:r>
              <a:rPr sz="1200" spc="5" dirty="0">
                <a:latin typeface="Times New Roman"/>
                <a:cs typeface="Times New Roman"/>
              </a:rPr>
              <a:t> </a:t>
            </a:r>
            <a:r>
              <a:rPr sz="1200" spc="-5" dirty="0">
                <a:latin typeface="Times New Roman"/>
                <a:cs typeface="Times New Roman"/>
              </a:rPr>
              <a:t>T1</a:t>
            </a:r>
            <a:r>
              <a:rPr sz="1200" spc="5" dirty="0">
                <a:latin typeface="Times New Roman"/>
                <a:cs typeface="Times New Roman"/>
              </a:rPr>
              <a:t> </a:t>
            </a:r>
            <a:r>
              <a:rPr sz="1200" dirty="0">
                <a:latin typeface="Times New Roman"/>
                <a:cs typeface="Times New Roman"/>
              </a:rPr>
              <a:t>has</a:t>
            </a:r>
            <a:r>
              <a:rPr sz="1200" spc="5" dirty="0">
                <a:latin typeface="Times New Roman"/>
                <a:cs typeface="Times New Roman"/>
              </a:rPr>
              <a:t> </a:t>
            </a:r>
            <a:r>
              <a:rPr sz="1200" dirty="0">
                <a:latin typeface="Times New Roman"/>
                <a:cs typeface="Times New Roman"/>
              </a:rPr>
              <a:t>run</a:t>
            </a:r>
            <a:r>
              <a:rPr sz="1200" spc="5" dirty="0">
                <a:latin typeface="Times New Roman"/>
                <a:cs typeface="Times New Roman"/>
              </a:rPr>
              <a:t> </a:t>
            </a:r>
            <a:r>
              <a:rPr sz="1200" spc="-5" dirty="0">
                <a:latin typeface="Times New Roman"/>
                <a:cs typeface="Times New Roman"/>
              </a:rPr>
              <a:t>(i.e.</a:t>
            </a:r>
            <a:r>
              <a:rPr sz="1200" spc="10" dirty="0">
                <a:latin typeface="Times New Roman"/>
                <a:cs typeface="Times New Roman"/>
              </a:rPr>
              <a:t> </a:t>
            </a:r>
            <a:r>
              <a:rPr sz="1200" spc="-5" dirty="0">
                <a:latin typeface="Times New Roman"/>
                <a:cs typeface="Times New Roman"/>
              </a:rPr>
              <a:t>assigned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CPU)</a:t>
            </a:r>
            <a:r>
              <a:rPr sz="1200" spc="5" dirty="0">
                <a:latin typeface="Times New Roman"/>
                <a:cs typeface="Times New Roman"/>
              </a:rPr>
              <a:t> </a:t>
            </a:r>
            <a:r>
              <a:rPr sz="1200" dirty="0">
                <a:latin typeface="Times New Roman"/>
                <a:cs typeface="Times New Roman"/>
              </a:rPr>
              <a:t>for</a:t>
            </a:r>
            <a:r>
              <a:rPr sz="1200" spc="-5" dirty="0">
                <a:latin typeface="Times New Roman"/>
                <a:cs typeface="Times New Roman"/>
              </a:rPr>
              <a:t> </a:t>
            </a:r>
            <a:r>
              <a:rPr sz="1200" dirty="0">
                <a:latin typeface="Times New Roman"/>
                <a:cs typeface="Times New Roman"/>
              </a:rPr>
              <a:t>19</a:t>
            </a:r>
            <a:r>
              <a:rPr sz="1200" spc="5" dirty="0">
                <a:latin typeface="Times New Roman"/>
                <a:cs typeface="Times New Roman"/>
              </a:rPr>
              <a:t> </a:t>
            </a:r>
            <a:r>
              <a:rPr sz="1200" dirty="0">
                <a:latin typeface="Times New Roman"/>
                <a:cs typeface="Times New Roman"/>
              </a:rPr>
              <a:t>time units</a:t>
            </a:r>
            <a:r>
              <a:rPr sz="1200" spc="5" dirty="0">
                <a:latin typeface="Times New Roman"/>
                <a:cs typeface="Times New Roman"/>
              </a:rPr>
              <a:t> </a:t>
            </a:r>
            <a:r>
              <a:rPr sz="1200" spc="-5" dirty="0">
                <a:latin typeface="Times New Roman"/>
                <a:cs typeface="Times New Roman"/>
              </a:rPr>
              <a:t>(t.u.),</a:t>
            </a:r>
            <a:r>
              <a:rPr sz="1200" spc="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thread</a:t>
            </a:r>
            <a:r>
              <a:rPr sz="1200" spc="5" dirty="0">
                <a:latin typeface="Times New Roman"/>
                <a:cs typeface="Times New Roman"/>
              </a:rPr>
              <a:t> </a:t>
            </a:r>
            <a:r>
              <a:rPr sz="1200" dirty="0">
                <a:latin typeface="Times New Roman"/>
                <a:cs typeface="Times New Roman"/>
              </a:rPr>
              <a:t>T3</a:t>
            </a:r>
            <a:r>
              <a:rPr sz="1200" spc="5" dirty="0">
                <a:latin typeface="Times New Roman"/>
                <a:cs typeface="Times New Roman"/>
              </a:rPr>
              <a:t> </a:t>
            </a:r>
            <a:r>
              <a:rPr sz="1200" spc="-5" dirty="0">
                <a:latin typeface="Times New Roman"/>
                <a:cs typeface="Times New Roman"/>
              </a:rPr>
              <a:t>starts</a:t>
            </a:r>
            <a:r>
              <a:rPr sz="1200" spc="5" dirty="0">
                <a:latin typeface="Times New Roman"/>
                <a:cs typeface="Times New Roman"/>
              </a:rPr>
              <a:t> </a:t>
            </a:r>
            <a:r>
              <a:rPr sz="1200" spc="-5" dirty="0">
                <a:latin typeface="Times New Roman"/>
                <a:cs typeface="Times New Roman"/>
              </a:rPr>
              <a:t>after</a:t>
            </a:r>
            <a:r>
              <a:rPr sz="1200" spc="20" dirty="0">
                <a:latin typeface="Times New Roman"/>
                <a:cs typeface="Times New Roman"/>
              </a:rPr>
              <a:t> </a:t>
            </a:r>
            <a:r>
              <a:rPr sz="1200" dirty="0">
                <a:latin typeface="Times New Roman"/>
                <a:cs typeface="Times New Roman"/>
              </a:rPr>
              <a:t>T1</a:t>
            </a:r>
            <a:r>
              <a:rPr sz="1200" spc="5" dirty="0">
                <a:latin typeface="Times New Roman"/>
                <a:cs typeface="Times New Roman"/>
              </a:rPr>
              <a:t> </a:t>
            </a:r>
            <a:r>
              <a:rPr sz="1200" spc="-5" dirty="0">
                <a:latin typeface="Times New Roman"/>
                <a:cs typeface="Times New Roman"/>
              </a:rPr>
              <a:t>has</a:t>
            </a:r>
            <a:r>
              <a:rPr sz="1200" spc="5" dirty="0">
                <a:latin typeface="Times New Roman"/>
                <a:cs typeface="Times New Roman"/>
              </a:rPr>
              <a:t> </a:t>
            </a:r>
            <a:r>
              <a:rPr sz="1200" dirty="0">
                <a:latin typeface="Times New Roman"/>
                <a:cs typeface="Times New Roman"/>
              </a:rPr>
              <a:t>run</a:t>
            </a:r>
            <a:r>
              <a:rPr sz="1200" spc="5" dirty="0">
                <a:latin typeface="Times New Roman"/>
                <a:cs typeface="Times New Roman"/>
              </a:rPr>
              <a:t> </a:t>
            </a:r>
            <a:r>
              <a:rPr sz="1200" spc="-5" dirty="0">
                <a:latin typeface="Times New Roman"/>
                <a:cs typeface="Times New Roman"/>
              </a:rPr>
              <a:t>for </a:t>
            </a:r>
            <a:r>
              <a:rPr sz="1200" spc="-285" dirty="0">
                <a:latin typeface="Times New Roman"/>
                <a:cs typeface="Times New Roman"/>
              </a:rPr>
              <a:t> </a:t>
            </a:r>
            <a:r>
              <a:rPr sz="1200" dirty="0">
                <a:latin typeface="Times New Roman"/>
                <a:cs typeface="Times New Roman"/>
              </a:rPr>
              <a:t>27 t.u.</a:t>
            </a:r>
            <a:r>
              <a:rPr sz="1200" spc="5" dirty="0">
                <a:latin typeface="Times New Roman"/>
                <a:cs typeface="Times New Roman"/>
              </a:rPr>
              <a:t> </a:t>
            </a:r>
            <a:r>
              <a:rPr sz="1200" spc="-5" dirty="0">
                <a:latin typeface="Times New Roman"/>
                <a:cs typeface="Times New Roman"/>
              </a:rPr>
              <a:t>(that</a:t>
            </a:r>
            <a:r>
              <a:rPr sz="1200"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T1 invokes</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T2</a:t>
            </a:r>
            <a:r>
              <a:rPr sz="1200" spc="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dirty="0">
                <a:latin typeface="Times New Roman"/>
                <a:cs typeface="Times New Roman"/>
              </a:rPr>
              <a:t>T3 </a:t>
            </a:r>
            <a:r>
              <a:rPr sz="1200" spc="-5" dirty="0">
                <a:latin typeface="Times New Roman"/>
                <a:cs typeface="Times New Roman"/>
              </a:rPr>
              <a:t>threads).</a:t>
            </a:r>
            <a:r>
              <a:rPr sz="1200" spc="20" dirty="0">
                <a:latin typeface="Times New Roman"/>
                <a:cs typeface="Times New Roman"/>
              </a:rPr>
              <a:t> </a:t>
            </a:r>
            <a:r>
              <a:rPr sz="1200" spc="-5" dirty="0">
                <a:latin typeface="Times New Roman"/>
                <a:cs typeface="Times New Roman"/>
              </a:rPr>
              <a:t>Process</a:t>
            </a:r>
            <a:r>
              <a:rPr sz="1200" spc="5" dirty="0">
                <a:latin typeface="Times New Roman"/>
                <a:cs typeface="Times New Roman"/>
              </a:rPr>
              <a:t> </a:t>
            </a:r>
            <a:r>
              <a:rPr sz="1200" spc="-5" dirty="0">
                <a:latin typeface="Times New Roman"/>
                <a:cs typeface="Times New Roman"/>
              </a:rPr>
              <a:t>A</a:t>
            </a:r>
            <a:r>
              <a:rPr sz="120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each</a:t>
            </a:r>
            <a:r>
              <a:rPr sz="1200" dirty="0">
                <a:latin typeface="Times New Roman"/>
                <a:cs typeface="Times New Roman"/>
              </a:rPr>
              <a:t> </a:t>
            </a:r>
            <a:r>
              <a:rPr sz="1200" spc="5" dirty="0">
                <a:latin typeface="Times New Roman"/>
                <a:cs typeface="Times New Roman"/>
              </a:rPr>
              <a:t>of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threads</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5" dirty="0">
                <a:latin typeface="Times New Roman"/>
                <a:cs typeface="Times New Roman"/>
              </a:rPr>
              <a:t>Process</a:t>
            </a:r>
            <a:r>
              <a:rPr sz="1200" spc="10" dirty="0">
                <a:latin typeface="Times New Roman"/>
                <a:cs typeface="Times New Roman"/>
              </a:rPr>
              <a:t> </a:t>
            </a:r>
            <a:r>
              <a:rPr sz="1200" dirty="0">
                <a:latin typeface="Times New Roman"/>
                <a:cs typeface="Times New Roman"/>
              </a:rPr>
              <a:t>B</a:t>
            </a:r>
            <a:r>
              <a:rPr sz="1200" spc="-5" dirty="0">
                <a:latin typeface="Times New Roman"/>
                <a:cs typeface="Times New Roman"/>
              </a:rPr>
              <a:t> </a:t>
            </a:r>
            <a:r>
              <a:rPr sz="1200" dirty="0">
                <a:latin typeface="Times New Roman"/>
                <a:cs typeface="Times New Roman"/>
              </a:rPr>
              <a:t>run a </a:t>
            </a:r>
            <a:r>
              <a:rPr sz="1200" spc="5" dirty="0">
                <a:latin typeface="Times New Roman"/>
                <a:cs typeface="Times New Roman"/>
              </a:rPr>
              <a:t> </a:t>
            </a:r>
            <a:r>
              <a:rPr sz="1200" spc="-5" dirty="0">
                <a:latin typeface="Times New Roman"/>
                <a:cs typeface="Times New Roman"/>
              </a:rPr>
              <a:t>series</a:t>
            </a:r>
            <a:r>
              <a:rPr sz="1200" spc="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bursts</a:t>
            </a:r>
            <a:r>
              <a:rPr sz="1200" spc="5" dirty="0">
                <a:latin typeface="Times New Roman"/>
                <a:cs typeface="Times New Roman"/>
              </a:rPr>
              <a:t> </a:t>
            </a:r>
            <a:r>
              <a:rPr sz="1200" spc="-5" dirty="0">
                <a:latin typeface="Times New Roman"/>
                <a:cs typeface="Times New Roman"/>
              </a:rPr>
              <a:t>separated</a:t>
            </a:r>
            <a:r>
              <a:rPr sz="1200" spc="10" dirty="0">
                <a:latin typeface="Times New Roman"/>
                <a:cs typeface="Times New Roman"/>
              </a:rPr>
              <a:t> by</a:t>
            </a:r>
            <a:r>
              <a:rPr sz="1200" spc="-10" dirty="0">
                <a:latin typeface="Times New Roman"/>
                <a:cs typeface="Times New Roman"/>
              </a:rPr>
              <a:t> I/O</a:t>
            </a:r>
            <a:r>
              <a:rPr sz="1200" spc="10" dirty="0">
                <a:latin typeface="Times New Roman"/>
                <a:cs typeface="Times New Roman"/>
              </a:rPr>
              <a:t> </a:t>
            </a:r>
            <a:r>
              <a:rPr sz="1200" spc="-5" dirty="0">
                <a:latin typeface="Times New Roman"/>
                <a:cs typeface="Times New Roman"/>
              </a:rPr>
              <a:t>operations</a:t>
            </a:r>
            <a:r>
              <a:rPr sz="1200" spc="5" dirty="0">
                <a:latin typeface="Times New Roman"/>
                <a:cs typeface="Times New Roman"/>
              </a:rPr>
              <a:t> </a:t>
            </a:r>
            <a:r>
              <a:rPr sz="1200" spc="-5" dirty="0">
                <a:latin typeface="Times New Roman"/>
                <a:cs typeface="Times New Roman"/>
              </a:rPr>
              <a:t>requested</a:t>
            </a:r>
            <a:r>
              <a:rPr sz="1200" spc="10" dirty="0">
                <a:latin typeface="Times New Roman"/>
                <a:cs typeface="Times New Roman"/>
              </a:rPr>
              <a:t> </a:t>
            </a:r>
            <a:r>
              <a:rPr sz="1200" spc="-5" dirty="0">
                <a:latin typeface="Times New Roman"/>
                <a:cs typeface="Times New Roman"/>
              </a:rPr>
              <a:t>from</a:t>
            </a:r>
            <a:r>
              <a:rPr sz="1200" spc="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OS.</a:t>
            </a:r>
            <a:r>
              <a:rPr sz="1200" spc="25" dirty="0">
                <a:latin typeface="Times New Roman"/>
                <a:cs typeface="Times New Roman"/>
              </a:rPr>
              <a:t> </a:t>
            </a:r>
            <a:r>
              <a:rPr sz="1200" dirty="0">
                <a:latin typeface="Times New Roman"/>
                <a:cs typeface="Times New Roman"/>
              </a:rPr>
              <a:t>Assume that</a:t>
            </a:r>
            <a:r>
              <a:rPr sz="1200" spc="10" dirty="0">
                <a:latin typeface="Times New Roman"/>
                <a:cs typeface="Times New Roman"/>
              </a:rPr>
              <a:t> </a:t>
            </a:r>
            <a:r>
              <a:rPr sz="1200" spc="-5" dirty="0">
                <a:latin typeface="Times New Roman"/>
                <a:cs typeface="Times New Roman"/>
              </a:rPr>
              <a:t>each</a:t>
            </a:r>
            <a:r>
              <a:rPr sz="1200" spc="15" dirty="0">
                <a:latin typeface="Times New Roman"/>
                <a:cs typeface="Times New Roman"/>
              </a:rPr>
              <a:t> </a:t>
            </a:r>
            <a:r>
              <a:rPr sz="1200" spc="-10" dirty="0">
                <a:latin typeface="Times New Roman"/>
                <a:cs typeface="Times New Roman"/>
              </a:rPr>
              <a:t>I/O</a:t>
            </a:r>
            <a:r>
              <a:rPr sz="1200" spc="10" dirty="0">
                <a:latin typeface="Times New Roman"/>
                <a:cs typeface="Times New Roman"/>
              </a:rPr>
              <a:t> </a:t>
            </a:r>
            <a:r>
              <a:rPr sz="1200" dirty="0">
                <a:latin typeface="Times New Roman"/>
                <a:cs typeface="Times New Roman"/>
              </a:rPr>
              <a:t>operation </a:t>
            </a:r>
            <a:r>
              <a:rPr sz="1200" spc="5" dirty="0">
                <a:latin typeface="Times New Roman"/>
                <a:cs typeface="Times New Roman"/>
              </a:rPr>
              <a:t> </a:t>
            </a:r>
            <a:r>
              <a:rPr sz="1200" spc="-5" dirty="0">
                <a:latin typeface="Times New Roman"/>
                <a:cs typeface="Times New Roman"/>
              </a:rPr>
              <a:t>takes</a:t>
            </a:r>
            <a:r>
              <a:rPr sz="1200" dirty="0">
                <a:latin typeface="Times New Roman"/>
                <a:cs typeface="Times New Roman"/>
              </a:rPr>
              <a:t> 52 time units to</a:t>
            </a:r>
            <a:r>
              <a:rPr sz="1200" spc="5" dirty="0">
                <a:latin typeface="Times New Roman"/>
                <a:cs typeface="Times New Roman"/>
              </a:rPr>
              <a:t> </a:t>
            </a:r>
            <a:r>
              <a:rPr sz="1200" dirty="0">
                <a:latin typeface="Times New Roman"/>
                <a:cs typeface="Times New Roman"/>
              </a:rPr>
              <a:t>complete.</a:t>
            </a:r>
            <a:r>
              <a:rPr sz="1200" spc="10" dirty="0">
                <a:latin typeface="Times New Roman"/>
                <a:cs typeface="Times New Roman"/>
              </a:rPr>
              <a:t> </a:t>
            </a:r>
            <a:r>
              <a:rPr sz="1200" spc="-5" dirty="0">
                <a:latin typeface="Times New Roman"/>
                <a:cs typeface="Times New Roman"/>
              </a:rPr>
              <a:t>The execution</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Process</a:t>
            </a:r>
            <a:r>
              <a:rPr sz="1200" spc="5" dirty="0">
                <a:latin typeface="Times New Roman"/>
                <a:cs typeface="Times New Roman"/>
              </a:rPr>
              <a:t> </a:t>
            </a:r>
            <a:r>
              <a:rPr sz="1200" spc="-5" dirty="0">
                <a:latin typeface="Times New Roman"/>
                <a:cs typeface="Times New Roman"/>
              </a:rPr>
              <a:t>A</a:t>
            </a:r>
            <a:r>
              <a:rPr sz="120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each</a:t>
            </a:r>
            <a:r>
              <a:rPr sz="1200" spc="5" dirty="0">
                <a:latin typeface="Times New Roman"/>
                <a:cs typeface="Times New Roman"/>
              </a:rPr>
              <a:t> </a:t>
            </a:r>
            <a:r>
              <a:rPr sz="1200" spc="-5" dirty="0">
                <a:latin typeface="Times New Roman"/>
                <a:cs typeface="Times New Roman"/>
              </a:rPr>
              <a:t>thread</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Process</a:t>
            </a:r>
            <a:r>
              <a:rPr sz="1200" spc="10" dirty="0">
                <a:latin typeface="Times New Roman"/>
                <a:cs typeface="Times New Roman"/>
              </a:rPr>
              <a:t> </a:t>
            </a:r>
            <a:r>
              <a:rPr sz="1200" dirty="0">
                <a:latin typeface="Times New Roman"/>
                <a:cs typeface="Times New Roman"/>
              </a:rPr>
              <a:t>B</a:t>
            </a:r>
            <a:r>
              <a:rPr sz="1200" spc="-5" dirty="0">
                <a:latin typeface="Times New Roman"/>
                <a:cs typeface="Times New Roman"/>
              </a:rPr>
              <a:t> </a:t>
            </a:r>
            <a:r>
              <a:rPr sz="1200" dirty="0">
                <a:latin typeface="Times New Roman"/>
                <a:cs typeface="Times New Roman"/>
              </a:rPr>
              <a:t>occur </a:t>
            </a:r>
            <a:r>
              <a:rPr sz="1200" spc="-10" dirty="0">
                <a:latin typeface="Times New Roman"/>
                <a:cs typeface="Times New Roman"/>
              </a:rPr>
              <a:t>as </a:t>
            </a:r>
            <a:r>
              <a:rPr sz="1200" spc="-5" dirty="0">
                <a:latin typeface="Times New Roman"/>
                <a:cs typeface="Times New Roman"/>
              </a:rPr>
              <a:t> </a:t>
            </a:r>
            <a:r>
              <a:rPr sz="1200" dirty="0">
                <a:latin typeface="Times New Roman"/>
                <a:cs typeface="Times New Roman"/>
              </a:rPr>
              <a:t>follows:</a:t>
            </a:r>
            <a:endParaRPr sz="1200">
              <a:latin typeface="Times New Roman"/>
              <a:cs typeface="Times New Roman"/>
            </a:endParaRPr>
          </a:p>
          <a:p>
            <a:pPr marL="469900">
              <a:lnSpc>
                <a:spcPts val="1345"/>
              </a:lnSpc>
            </a:pPr>
            <a:r>
              <a:rPr sz="1200" spc="-5" dirty="0">
                <a:latin typeface="Times New Roman"/>
                <a:cs typeface="Times New Roman"/>
              </a:rPr>
              <a:t>Process</a:t>
            </a:r>
            <a:r>
              <a:rPr sz="1200" dirty="0">
                <a:latin typeface="Times New Roman"/>
                <a:cs typeface="Times New Roman"/>
              </a:rPr>
              <a:t> </a:t>
            </a:r>
            <a:r>
              <a:rPr sz="1200" spc="-5" dirty="0">
                <a:latin typeface="Times New Roman"/>
                <a:cs typeface="Times New Roman"/>
              </a:rPr>
              <a:t>A</a:t>
            </a:r>
            <a:r>
              <a:rPr sz="1200" spc="5" dirty="0">
                <a:latin typeface="Times New Roman"/>
                <a:cs typeface="Times New Roman"/>
              </a:rPr>
              <a:t> </a:t>
            </a:r>
            <a:r>
              <a:rPr sz="1200" spc="-5" dirty="0">
                <a:latin typeface="Times New Roman"/>
                <a:cs typeface="Times New Roman"/>
              </a:rPr>
              <a:t>(no</a:t>
            </a:r>
            <a:r>
              <a:rPr sz="1200" spc="5" dirty="0">
                <a:latin typeface="Times New Roman"/>
                <a:cs typeface="Times New Roman"/>
              </a:rPr>
              <a:t> </a:t>
            </a:r>
            <a:r>
              <a:rPr sz="1200" spc="-5" dirty="0">
                <a:latin typeface="Times New Roman"/>
                <a:cs typeface="Times New Roman"/>
              </a:rPr>
              <a:t>multithreading</a:t>
            </a:r>
            <a:r>
              <a:rPr sz="1200" spc="-10" dirty="0">
                <a:latin typeface="Times New Roman"/>
                <a:cs typeface="Times New Roman"/>
              </a:rPr>
              <a:t> </a:t>
            </a:r>
            <a:r>
              <a:rPr sz="1200" spc="-5" dirty="0">
                <a:latin typeface="Times New Roman"/>
                <a:cs typeface="Times New Roman"/>
              </a:rPr>
              <a:t>used)</a:t>
            </a:r>
            <a:endParaRPr sz="1200">
              <a:latin typeface="Times New Roman"/>
              <a:cs typeface="Times New Roman"/>
            </a:endParaRPr>
          </a:p>
          <a:p>
            <a:pPr marL="469900" marR="363855" indent="261620">
              <a:lnSpc>
                <a:spcPts val="1380"/>
              </a:lnSpc>
              <a:spcBef>
                <a:spcPts val="60"/>
              </a:spcBef>
            </a:pPr>
            <a:r>
              <a:rPr sz="1200" dirty="0">
                <a:latin typeface="Times New Roman"/>
                <a:cs typeface="Times New Roman"/>
              </a:rPr>
              <a:t>55</a:t>
            </a:r>
            <a:r>
              <a:rPr sz="1200" spc="5" dirty="0">
                <a:latin typeface="Times New Roman"/>
                <a:cs typeface="Times New Roman"/>
              </a:rPr>
              <a:t> </a:t>
            </a:r>
            <a:r>
              <a:rPr sz="1200" dirty="0">
                <a:latin typeface="Times New Roman"/>
                <a:cs typeface="Times New Roman"/>
              </a:rPr>
              <a:t>t.u.</a:t>
            </a:r>
            <a:r>
              <a:rPr sz="1200" spc="15"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burst,</a:t>
            </a:r>
            <a:r>
              <a:rPr sz="1200" spc="20" dirty="0">
                <a:latin typeface="Times New Roman"/>
                <a:cs typeface="Times New Roman"/>
              </a:rPr>
              <a:t> </a:t>
            </a:r>
            <a:r>
              <a:rPr sz="1200" spc="-15" dirty="0">
                <a:latin typeface="Times New Roman"/>
                <a:cs typeface="Times New Roman"/>
              </a:rPr>
              <a:t>I/O</a:t>
            </a:r>
            <a:r>
              <a:rPr sz="1200" spc="5" dirty="0">
                <a:latin typeface="Times New Roman"/>
                <a:cs typeface="Times New Roman"/>
              </a:rPr>
              <a:t> </a:t>
            </a:r>
            <a:r>
              <a:rPr sz="1200" spc="-5" dirty="0">
                <a:latin typeface="Times New Roman"/>
                <a:cs typeface="Times New Roman"/>
              </a:rPr>
              <a:t>request,</a:t>
            </a:r>
            <a:r>
              <a:rPr sz="1200" spc="10" dirty="0">
                <a:latin typeface="Times New Roman"/>
                <a:cs typeface="Times New Roman"/>
              </a:rPr>
              <a:t> </a:t>
            </a:r>
            <a:r>
              <a:rPr sz="1200" spc="5" dirty="0">
                <a:latin typeface="Times New Roman"/>
                <a:cs typeface="Times New Roman"/>
              </a:rPr>
              <a:t>50 </a:t>
            </a:r>
            <a:r>
              <a:rPr sz="1200" dirty="0">
                <a:latin typeface="Times New Roman"/>
                <a:cs typeface="Times New Roman"/>
              </a:rPr>
              <a:t>t.u.</a:t>
            </a:r>
            <a:r>
              <a:rPr sz="1200" spc="10"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burst, </a:t>
            </a:r>
            <a:r>
              <a:rPr sz="1200" spc="-10" dirty="0">
                <a:latin typeface="Times New Roman"/>
                <a:cs typeface="Times New Roman"/>
              </a:rPr>
              <a:t>I/0</a:t>
            </a:r>
            <a:r>
              <a:rPr sz="1200" spc="10" dirty="0">
                <a:latin typeface="Times New Roman"/>
                <a:cs typeface="Times New Roman"/>
              </a:rPr>
              <a:t> </a:t>
            </a:r>
            <a:r>
              <a:rPr sz="1200" spc="-5" dirty="0">
                <a:latin typeface="Times New Roman"/>
                <a:cs typeface="Times New Roman"/>
              </a:rPr>
              <a:t>request,</a:t>
            </a:r>
            <a:r>
              <a:rPr sz="1200" spc="5" dirty="0">
                <a:latin typeface="Times New Roman"/>
                <a:cs typeface="Times New Roman"/>
              </a:rPr>
              <a:t> </a:t>
            </a:r>
            <a:r>
              <a:rPr sz="1200" dirty="0">
                <a:latin typeface="Times New Roman"/>
                <a:cs typeface="Times New Roman"/>
              </a:rPr>
              <a:t>30</a:t>
            </a:r>
            <a:r>
              <a:rPr sz="1200" spc="10" dirty="0">
                <a:latin typeface="Times New Roman"/>
                <a:cs typeface="Times New Roman"/>
              </a:rPr>
              <a:t> </a:t>
            </a:r>
            <a:r>
              <a:rPr sz="1200" dirty="0">
                <a:latin typeface="Times New Roman"/>
                <a:cs typeface="Times New Roman"/>
              </a:rPr>
              <a:t>t.u.</a:t>
            </a:r>
            <a:r>
              <a:rPr sz="1200" spc="5" dirty="0">
                <a:latin typeface="Times New Roman"/>
                <a:cs typeface="Times New Roman"/>
              </a:rPr>
              <a:t> </a:t>
            </a:r>
            <a:r>
              <a:rPr sz="1200" spc="-5" dirty="0">
                <a:latin typeface="Times New Roman"/>
                <a:cs typeface="Times New Roman"/>
              </a:rPr>
              <a:t>CPU</a:t>
            </a:r>
            <a:r>
              <a:rPr sz="1200" spc="10" dirty="0">
                <a:latin typeface="Times New Roman"/>
                <a:cs typeface="Times New Roman"/>
              </a:rPr>
              <a:t> </a:t>
            </a:r>
            <a:r>
              <a:rPr sz="1200" spc="-5" dirty="0">
                <a:latin typeface="Times New Roman"/>
                <a:cs typeface="Times New Roman"/>
              </a:rPr>
              <a:t>burst,</a:t>
            </a:r>
            <a:r>
              <a:rPr sz="1200" spc="15" dirty="0">
                <a:latin typeface="Times New Roman"/>
                <a:cs typeface="Times New Roman"/>
              </a:rPr>
              <a:t> </a:t>
            </a:r>
            <a:r>
              <a:rPr sz="1200" spc="-15" dirty="0">
                <a:latin typeface="Times New Roman"/>
                <a:cs typeface="Times New Roman"/>
              </a:rPr>
              <a:t>I/O</a:t>
            </a:r>
            <a:r>
              <a:rPr sz="1200" spc="20" dirty="0">
                <a:latin typeface="Times New Roman"/>
                <a:cs typeface="Times New Roman"/>
              </a:rPr>
              <a:t> </a:t>
            </a:r>
            <a:r>
              <a:rPr sz="1200" spc="-5" dirty="0">
                <a:latin typeface="Times New Roman"/>
                <a:cs typeface="Times New Roman"/>
              </a:rPr>
              <a:t>request </a:t>
            </a:r>
            <a:r>
              <a:rPr sz="1200" spc="-285" dirty="0">
                <a:latin typeface="Times New Roman"/>
                <a:cs typeface="Times New Roman"/>
              </a:rPr>
              <a:t> </a:t>
            </a:r>
            <a:r>
              <a:rPr sz="1200" spc="-5" dirty="0">
                <a:latin typeface="Times New Roman"/>
                <a:cs typeface="Times New Roman"/>
              </a:rPr>
              <a:t>Process </a:t>
            </a:r>
            <a:r>
              <a:rPr sz="1200" dirty="0">
                <a:latin typeface="Times New Roman"/>
                <a:cs typeface="Times New Roman"/>
              </a:rPr>
              <a:t>B </a:t>
            </a:r>
            <a:r>
              <a:rPr sz="1200" spc="-5" dirty="0">
                <a:latin typeface="Times New Roman"/>
                <a:cs typeface="Times New Roman"/>
              </a:rPr>
              <a:t>(multi-threaded)</a:t>
            </a:r>
            <a:endParaRPr sz="1200">
              <a:latin typeface="Times New Roman"/>
              <a:cs typeface="Times New Roman"/>
            </a:endParaRPr>
          </a:p>
          <a:p>
            <a:pPr marL="732155">
              <a:lnSpc>
                <a:spcPts val="1315"/>
              </a:lnSpc>
            </a:pPr>
            <a:r>
              <a:rPr sz="1200" dirty="0">
                <a:latin typeface="Times New Roman"/>
                <a:cs typeface="Times New Roman"/>
              </a:rPr>
              <a:t>T1:</a:t>
            </a:r>
            <a:r>
              <a:rPr sz="1200" spc="-10" dirty="0">
                <a:latin typeface="Times New Roman"/>
                <a:cs typeface="Times New Roman"/>
              </a:rPr>
              <a:t> </a:t>
            </a:r>
            <a:r>
              <a:rPr sz="1200" dirty="0">
                <a:latin typeface="Times New Roman"/>
                <a:cs typeface="Times New Roman"/>
              </a:rPr>
              <a:t>300</a:t>
            </a:r>
            <a:r>
              <a:rPr sz="1200" spc="-5" dirty="0">
                <a:latin typeface="Times New Roman"/>
                <a:cs typeface="Times New Roman"/>
              </a:rPr>
              <a:t> </a:t>
            </a:r>
            <a:r>
              <a:rPr sz="1200" dirty="0">
                <a:latin typeface="Times New Roman"/>
                <a:cs typeface="Times New Roman"/>
              </a:rPr>
              <a:t>t.u.</a:t>
            </a:r>
            <a:r>
              <a:rPr sz="1200" spc="-5" dirty="0">
                <a:latin typeface="Times New Roman"/>
                <a:cs typeface="Times New Roman"/>
              </a:rPr>
              <a:t> CPU </a:t>
            </a:r>
            <a:r>
              <a:rPr sz="1200" dirty="0">
                <a:latin typeface="Times New Roman"/>
                <a:cs typeface="Times New Roman"/>
              </a:rPr>
              <a:t>burst</a:t>
            </a:r>
            <a:r>
              <a:rPr sz="1200" spc="-5" dirty="0">
                <a:latin typeface="Times New Roman"/>
                <a:cs typeface="Times New Roman"/>
              </a:rPr>
              <a:t> (CPU </a:t>
            </a:r>
            <a:r>
              <a:rPr sz="1200" dirty="0">
                <a:latin typeface="Times New Roman"/>
                <a:cs typeface="Times New Roman"/>
              </a:rPr>
              <a:t>bound</a:t>
            </a:r>
            <a:r>
              <a:rPr sz="1200" spc="-5" dirty="0">
                <a:latin typeface="Times New Roman"/>
                <a:cs typeface="Times New Roman"/>
              </a:rPr>
              <a:t> thread)</a:t>
            </a:r>
            <a:endParaRPr sz="1200">
              <a:latin typeface="Times New Roman"/>
              <a:cs typeface="Times New Roman"/>
            </a:endParaRPr>
          </a:p>
          <a:p>
            <a:pPr marL="732155">
              <a:lnSpc>
                <a:spcPts val="1380"/>
              </a:lnSpc>
            </a:pPr>
            <a:r>
              <a:rPr sz="1200" dirty="0">
                <a:latin typeface="Times New Roman"/>
                <a:cs typeface="Times New Roman"/>
              </a:rPr>
              <a:t>T2: 12</a:t>
            </a:r>
            <a:r>
              <a:rPr sz="1200" spc="5" dirty="0">
                <a:latin typeface="Times New Roman"/>
                <a:cs typeface="Times New Roman"/>
              </a:rPr>
              <a:t> </a:t>
            </a:r>
            <a:r>
              <a:rPr sz="1200" dirty="0">
                <a:latin typeface="Times New Roman"/>
                <a:cs typeface="Times New Roman"/>
              </a:rPr>
              <a:t>t.u.</a:t>
            </a:r>
            <a:r>
              <a:rPr sz="1200" spc="5"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burst,</a:t>
            </a:r>
            <a:r>
              <a:rPr sz="1200" dirty="0">
                <a:latin typeface="Times New Roman"/>
                <a:cs typeface="Times New Roman"/>
              </a:rPr>
              <a:t> </a:t>
            </a:r>
            <a:r>
              <a:rPr sz="1200" spc="-5" dirty="0">
                <a:latin typeface="Times New Roman"/>
                <a:cs typeface="Times New Roman"/>
              </a:rPr>
              <a:t>followed</a:t>
            </a:r>
            <a:r>
              <a:rPr sz="1200" spc="5" dirty="0">
                <a:latin typeface="Times New Roman"/>
                <a:cs typeface="Times New Roman"/>
              </a:rPr>
              <a:t> by</a:t>
            </a:r>
            <a:r>
              <a:rPr sz="1200" dirty="0">
                <a:latin typeface="Times New Roman"/>
                <a:cs typeface="Times New Roman"/>
              </a:rPr>
              <a:t> </a:t>
            </a:r>
            <a:r>
              <a:rPr sz="1200" spc="-10" dirty="0">
                <a:latin typeface="Times New Roman"/>
                <a:cs typeface="Times New Roman"/>
              </a:rPr>
              <a:t>I/O</a:t>
            </a:r>
            <a:r>
              <a:rPr sz="1200" spc="5" dirty="0">
                <a:latin typeface="Times New Roman"/>
                <a:cs typeface="Times New Roman"/>
              </a:rPr>
              <a:t> </a:t>
            </a:r>
            <a:r>
              <a:rPr sz="1200" spc="-5" dirty="0">
                <a:latin typeface="Times New Roman"/>
                <a:cs typeface="Times New Roman"/>
              </a:rPr>
              <a:t>request</a:t>
            </a:r>
            <a:r>
              <a:rPr sz="1200" dirty="0">
                <a:latin typeface="Times New Roman"/>
                <a:cs typeface="Times New Roman"/>
              </a:rPr>
              <a:t> (repeated</a:t>
            </a:r>
            <a:r>
              <a:rPr sz="1200" spc="5" dirty="0">
                <a:latin typeface="Times New Roman"/>
                <a:cs typeface="Times New Roman"/>
              </a:rPr>
              <a:t> </a:t>
            </a:r>
            <a:r>
              <a:rPr sz="1200" dirty="0">
                <a:latin typeface="Times New Roman"/>
                <a:cs typeface="Times New Roman"/>
              </a:rPr>
              <a:t>5</a:t>
            </a:r>
            <a:r>
              <a:rPr sz="1200" spc="5" dirty="0">
                <a:latin typeface="Times New Roman"/>
                <a:cs typeface="Times New Roman"/>
              </a:rPr>
              <a:t> </a:t>
            </a:r>
            <a:r>
              <a:rPr sz="1200" spc="-5" dirty="0">
                <a:latin typeface="Times New Roman"/>
                <a:cs typeface="Times New Roman"/>
              </a:rPr>
              <a:t>time)</a:t>
            </a:r>
            <a:r>
              <a:rPr sz="1200" spc="5" dirty="0">
                <a:latin typeface="Times New Roman"/>
                <a:cs typeface="Times New Roman"/>
              </a:rPr>
              <a:t> </a:t>
            </a:r>
            <a:r>
              <a:rPr sz="1200" spc="-5" dirty="0">
                <a:latin typeface="Times New Roman"/>
                <a:cs typeface="Times New Roman"/>
              </a:rPr>
              <a:t>(I/O</a:t>
            </a:r>
            <a:r>
              <a:rPr sz="1200" dirty="0">
                <a:latin typeface="Times New Roman"/>
                <a:cs typeface="Times New Roman"/>
              </a:rPr>
              <a:t> bound</a:t>
            </a:r>
            <a:r>
              <a:rPr sz="1200" spc="5" dirty="0">
                <a:latin typeface="Times New Roman"/>
                <a:cs typeface="Times New Roman"/>
              </a:rPr>
              <a:t> </a:t>
            </a:r>
            <a:r>
              <a:rPr sz="1200" spc="-5" dirty="0">
                <a:latin typeface="Times New Roman"/>
                <a:cs typeface="Times New Roman"/>
              </a:rPr>
              <a:t>thread)</a:t>
            </a:r>
            <a:endParaRPr sz="1200">
              <a:latin typeface="Times New Roman"/>
              <a:cs typeface="Times New Roman"/>
            </a:endParaRPr>
          </a:p>
          <a:p>
            <a:pPr marL="283845" marR="94615" indent="447675">
              <a:lnSpc>
                <a:spcPct val="95900"/>
              </a:lnSpc>
              <a:spcBef>
                <a:spcPts val="25"/>
              </a:spcBef>
            </a:pPr>
            <a:r>
              <a:rPr sz="1200" dirty="0">
                <a:latin typeface="Times New Roman"/>
                <a:cs typeface="Times New Roman"/>
              </a:rPr>
              <a:t>T3:</a:t>
            </a:r>
            <a:r>
              <a:rPr sz="1200" spc="5" dirty="0">
                <a:latin typeface="Times New Roman"/>
                <a:cs typeface="Times New Roman"/>
              </a:rPr>
              <a:t> </a:t>
            </a:r>
            <a:r>
              <a:rPr sz="1200" dirty="0">
                <a:latin typeface="Times New Roman"/>
                <a:cs typeface="Times New Roman"/>
              </a:rPr>
              <a:t>29</a:t>
            </a:r>
            <a:r>
              <a:rPr sz="1200" spc="5" dirty="0">
                <a:latin typeface="Times New Roman"/>
                <a:cs typeface="Times New Roman"/>
              </a:rPr>
              <a:t> </a:t>
            </a:r>
            <a:r>
              <a:rPr sz="1200" dirty="0">
                <a:latin typeface="Times New Roman"/>
                <a:cs typeface="Times New Roman"/>
              </a:rPr>
              <a:t>t.u.</a:t>
            </a:r>
            <a:r>
              <a:rPr sz="1200" spc="5"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burst,</a:t>
            </a:r>
            <a:r>
              <a:rPr sz="1200" spc="20" dirty="0">
                <a:latin typeface="Times New Roman"/>
                <a:cs typeface="Times New Roman"/>
              </a:rPr>
              <a:t> </a:t>
            </a:r>
            <a:r>
              <a:rPr sz="1200" spc="-15" dirty="0">
                <a:latin typeface="Times New Roman"/>
                <a:cs typeface="Times New Roman"/>
              </a:rPr>
              <a:t>I/O</a:t>
            </a:r>
            <a:r>
              <a:rPr sz="1200" spc="5" dirty="0">
                <a:latin typeface="Times New Roman"/>
                <a:cs typeface="Times New Roman"/>
              </a:rPr>
              <a:t> </a:t>
            </a:r>
            <a:r>
              <a:rPr sz="1200" spc="-5" dirty="0">
                <a:latin typeface="Times New Roman"/>
                <a:cs typeface="Times New Roman"/>
              </a:rPr>
              <a:t>request,</a:t>
            </a:r>
            <a:r>
              <a:rPr sz="1200" spc="5" dirty="0">
                <a:latin typeface="Times New Roman"/>
                <a:cs typeface="Times New Roman"/>
              </a:rPr>
              <a:t> </a:t>
            </a:r>
            <a:r>
              <a:rPr sz="1200" dirty="0">
                <a:latin typeface="Times New Roman"/>
                <a:cs typeface="Times New Roman"/>
              </a:rPr>
              <a:t>10</a:t>
            </a:r>
            <a:r>
              <a:rPr sz="1200" spc="5" dirty="0">
                <a:latin typeface="Times New Roman"/>
                <a:cs typeface="Times New Roman"/>
              </a:rPr>
              <a:t> </a:t>
            </a:r>
            <a:r>
              <a:rPr sz="1200" dirty="0">
                <a:latin typeface="Times New Roman"/>
                <a:cs typeface="Times New Roman"/>
              </a:rPr>
              <a:t>t.u.</a:t>
            </a:r>
            <a:r>
              <a:rPr sz="1200" spc="15"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burst,</a:t>
            </a:r>
            <a:r>
              <a:rPr sz="1200" spc="15" dirty="0">
                <a:latin typeface="Times New Roman"/>
                <a:cs typeface="Times New Roman"/>
              </a:rPr>
              <a:t> </a:t>
            </a:r>
            <a:r>
              <a:rPr sz="1200" spc="-10" dirty="0">
                <a:latin typeface="Times New Roman"/>
                <a:cs typeface="Times New Roman"/>
              </a:rPr>
              <a:t>I/0</a:t>
            </a:r>
            <a:r>
              <a:rPr sz="1200" spc="5" dirty="0">
                <a:latin typeface="Times New Roman"/>
                <a:cs typeface="Times New Roman"/>
              </a:rPr>
              <a:t> </a:t>
            </a:r>
            <a:r>
              <a:rPr sz="1200" spc="-5" dirty="0">
                <a:latin typeface="Times New Roman"/>
                <a:cs typeface="Times New Roman"/>
              </a:rPr>
              <a:t>request,</a:t>
            </a:r>
            <a:r>
              <a:rPr sz="1200" spc="10" dirty="0">
                <a:latin typeface="Times New Roman"/>
                <a:cs typeface="Times New Roman"/>
              </a:rPr>
              <a:t> </a:t>
            </a:r>
            <a:r>
              <a:rPr sz="1200" dirty="0">
                <a:latin typeface="Times New Roman"/>
                <a:cs typeface="Times New Roman"/>
              </a:rPr>
              <a:t>40</a:t>
            </a:r>
            <a:r>
              <a:rPr sz="1200" spc="5" dirty="0">
                <a:latin typeface="Times New Roman"/>
                <a:cs typeface="Times New Roman"/>
              </a:rPr>
              <a:t> </a:t>
            </a:r>
            <a:r>
              <a:rPr sz="1200" dirty="0">
                <a:latin typeface="Times New Roman"/>
                <a:cs typeface="Times New Roman"/>
              </a:rPr>
              <a:t>t.u.</a:t>
            </a:r>
            <a:r>
              <a:rPr sz="1200" spc="5"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burst,</a:t>
            </a:r>
            <a:r>
              <a:rPr sz="1200" spc="15" dirty="0">
                <a:latin typeface="Times New Roman"/>
                <a:cs typeface="Times New Roman"/>
              </a:rPr>
              <a:t> </a:t>
            </a:r>
            <a:r>
              <a:rPr sz="1200" spc="-15" dirty="0">
                <a:latin typeface="Times New Roman"/>
                <a:cs typeface="Times New Roman"/>
              </a:rPr>
              <a:t>I/O</a:t>
            </a:r>
            <a:r>
              <a:rPr sz="1200" spc="10" dirty="0">
                <a:latin typeface="Times New Roman"/>
                <a:cs typeface="Times New Roman"/>
              </a:rPr>
              <a:t> </a:t>
            </a:r>
            <a:r>
              <a:rPr sz="1200" spc="-5" dirty="0">
                <a:latin typeface="Times New Roman"/>
                <a:cs typeface="Times New Roman"/>
              </a:rPr>
              <a:t>request </a:t>
            </a:r>
            <a:r>
              <a:rPr sz="1200" dirty="0">
                <a:latin typeface="Times New Roman"/>
                <a:cs typeface="Times New Roman"/>
              </a:rPr>
              <a:t> To simplify the </a:t>
            </a:r>
            <a:r>
              <a:rPr sz="1200" spc="-5" dirty="0">
                <a:latin typeface="Times New Roman"/>
                <a:cs typeface="Times New Roman"/>
              </a:rPr>
              <a:t>problem, assume </a:t>
            </a:r>
            <a:r>
              <a:rPr sz="1200" dirty="0">
                <a:latin typeface="Times New Roman"/>
                <a:cs typeface="Times New Roman"/>
              </a:rPr>
              <a:t>that the time for running </a:t>
            </a:r>
            <a:r>
              <a:rPr sz="1200" spc="-5" dirty="0">
                <a:latin typeface="Times New Roman"/>
                <a:cs typeface="Times New Roman"/>
              </a:rPr>
              <a:t>OS </a:t>
            </a:r>
            <a:r>
              <a:rPr sz="1200" dirty="0">
                <a:latin typeface="Times New Roman"/>
                <a:cs typeface="Times New Roman"/>
              </a:rPr>
              <a:t>and Threading Library </a:t>
            </a:r>
            <a:r>
              <a:rPr sz="1200" spc="-5" dirty="0">
                <a:latin typeface="Times New Roman"/>
                <a:cs typeface="Times New Roman"/>
              </a:rPr>
              <a:t>management </a:t>
            </a:r>
            <a:r>
              <a:rPr sz="1200" dirty="0">
                <a:latin typeface="Times New Roman"/>
                <a:cs typeface="Times New Roman"/>
              </a:rPr>
              <a:t>code </a:t>
            </a:r>
            <a:r>
              <a:rPr sz="1200" spc="-285"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negligible</a:t>
            </a:r>
            <a:r>
              <a:rPr sz="1200" spc="5" dirty="0">
                <a:latin typeface="Times New Roman"/>
                <a:cs typeface="Times New Roman"/>
              </a:rPr>
              <a:t> </a:t>
            </a:r>
            <a:r>
              <a:rPr sz="1200" spc="-5" dirty="0">
                <a:latin typeface="Times New Roman"/>
                <a:cs typeface="Times New Roman"/>
              </a:rPr>
              <a:t>(i.e.</a:t>
            </a:r>
            <a:r>
              <a:rPr sz="1200" dirty="0">
                <a:latin typeface="Times New Roman"/>
                <a:cs typeface="Times New Roman"/>
              </a:rPr>
              <a:t> time to</a:t>
            </a:r>
            <a:r>
              <a:rPr sz="1200" spc="5" dirty="0">
                <a:latin typeface="Times New Roman"/>
                <a:cs typeface="Times New Roman"/>
              </a:rPr>
              <a:t> </a:t>
            </a:r>
            <a:r>
              <a:rPr sz="1200" spc="-5" dirty="0">
                <a:latin typeface="Times New Roman"/>
                <a:cs typeface="Times New Roman"/>
              </a:rPr>
              <a:t>switch</a:t>
            </a:r>
            <a:r>
              <a:rPr sz="1200" dirty="0">
                <a:latin typeface="Times New Roman"/>
                <a:cs typeface="Times New Roman"/>
              </a:rPr>
              <a:t> </a:t>
            </a:r>
            <a:r>
              <a:rPr sz="1200" spc="-5" dirty="0">
                <a:latin typeface="Times New Roman"/>
                <a:cs typeface="Times New Roman"/>
              </a:rPr>
              <a:t>threads</a:t>
            </a:r>
            <a:r>
              <a:rPr sz="1200" dirty="0">
                <a:latin typeface="Times New Roman"/>
                <a:cs typeface="Times New Roman"/>
              </a:rPr>
              <a:t> or </a:t>
            </a:r>
            <a:r>
              <a:rPr sz="1200" spc="-5" dirty="0">
                <a:latin typeface="Times New Roman"/>
                <a:cs typeface="Times New Roman"/>
              </a:rPr>
              <a:t>switch</a:t>
            </a:r>
            <a:r>
              <a:rPr sz="1200" spc="10" dirty="0">
                <a:latin typeface="Times New Roman"/>
                <a:cs typeface="Times New Roman"/>
              </a:rPr>
              <a:t> </a:t>
            </a:r>
            <a:r>
              <a:rPr sz="1200" spc="-5" dirty="0">
                <a:latin typeface="Times New Roman"/>
                <a:cs typeface="Times New Roman"/>
              </a:rPr>
              <a:t>processes</a:t>
            </a:r>
            <a:r>
              <a:rPr sz="1200" dirty="0">
                <a:latin typeface="Times New Roman"/>
                <a:cs typeface="Times New Roman"/>
              </a:rPr>
              <a:t> shall be</a:t>
            </a:r>
            <a:r>
              <a:rPr sz="1200" spc="-5" dirty="0">
                <a:latin typeface="Times New Roman"/>
                <a:cs typeface="Times New Roman"/>
              </a:rPr>
              <a:t> </a:t>
            </a:r>
            <a:r>
              <a:rPr sz="1200" dirty="0">
                <a:latin typeface="Times New Roman"/>
                <a:cs typeface="Times New Roman"/>
              </a:rPr>
              <a:t>consider</a:t>
            </a:r>
            <a:r>
              <a:rPr sz="1200" spc="5" dirty="0">
                <a:latin typeface="Times New Roman"/>
                <a:cs typeface="Times New Roman"/>
              </a:rPr>
              <a:t> </a:t>
            </a:r>
            <a:r>
              <a:rPr sz="1200" dirty="0">
                <a:latin typeface="Times New Roman"/>
                <a:cs typeface="Times New Roman"/>
              </a:rPr>
              <a:t>to be</a:t>
            </a:r>
            <a:r>
              <a:rPr sz="1200" spc="-10" dirty="0">
                <a:latin typeface="Times New Roman"/>
                <a:cs typeface="Times New Roman"/>
              </a:rPr>
              <a:t> </a:t>
            </a:r>
            <a:r>
              <a:rPr sz="1200" dirty="0">
                <a:latin typeface="Times New Roman"/>
                <a:cs typeface="Times New Roman"/>
              </a:rPr>
              <a:t>0).</a:t>
            </a:r>
            <a:endParaRPr sz="1200">
              <a:latin typeface="Times New Roman"/>
              <a:cs typeface="Times New Roman"/>
            </a:endParaRPr>
          </a:p>
          <a:p>
            <a:pPr>
              <a:lnSpc>
                <a:spcPct val="100000"/>
              </a:lnSpc>
              <a:spcBef>
                <a:spcPts val="35"/>
              </a:spcBef>
            </a:pPr>
            <a:endParaRPr sz="1200">
              <a:latin typeface="Times New Roman"/>
              <a:cs typeface="Times New Roman"/>
            </a:endParaRPr>
          </a:p>
          <a:p>
            <a:pPr marL="241300" marR="13335" indent="-229235">
              <a:lnSpc>
                <a:spcPts val="1380"/>
              </a:lnSpc>
              <a:spcBef>
                <a:spcPts val="5"/>
              </a:spcBef>
            </a:pPr>
            <a:r>
              <a:rPr sz="1200" spc="-5" dirty="0">
                <a:latin typeface="Times New Roman"/>
                <a:cs typeface="Times New Roman"/>
              </a:rPr>
              <a:t>a)</a:t>
            </a:r>
            <a:r>
              <a:rPr sz="1200" dirty="0">
                <a:latin typeface="Times New Roman"/>
                <a:cs typeface="Times New Roman"/>
              </a:rPr>
              <a:t> </a:t>
            </a:r>
            <a:r>
              <a:rPr sz="1200" b="1" spc="-5" dirty="0">
                <a:latin typeface="Times New Roman"/>
                <a:cs typeface="Times New Roman"/>
              </a:rPr>
              <a:t>Many</a:t>
            </a:r>
            <a:r>
              <a:rPr sz="1200" b="1" spc="5" dirty="0">
                <a:latin typeface="Times New Roman"/>
                <a:cs typeface="Times New Roman"/>
              </a:rPr>
              <a:t> </a:t>
            </a:r>
            <a:r>
              <a:rPr sz="1200" b="1" dirty="0">
                <a:latin typeface="Times New Roman"/>
                <a:cs typeface="Times New Roman"/>
              </a:rPr>
              <a:t>to</a:t>
            </a:r>
            <a:r>
              <a:rPr sz="1200" b="1" spc="5" dirty="0">
                <a:latin typeface="Times New Roman"/>
                <a:cs typeface="Times New Roman"/>
              </a:rPr>
              <a:t> </a:t>
            </a:r>
            <a:r>
              <a:rPr sz="1200" b="1" spc="-5" dirty="0">
                <a:latin typeface="Times New Roman"/>
                <a:cs typeface="Times New Roman"/>
              </a:rPr>
              <a:t>one</a:t>
            </a:r>
            <a:r>
              <a:rPr sz="1200" b="1" spc="10" dirty="0">
                <a:latin typeface="Times New Roman"/>
                <a:cs typeface="Times New Roman"/>
              </a:rPr>
              <a:t> </a:t>
            </a:r>
            <a:r>
              <a:rPr sz="1200" b="1" spc="-5" dirty="0">
                <a:latin typeface="Times New Roman"/>
                <a:cs typeface="Times New Roman"/>
              </a:rPr>
              <a:t>model</a:t>
            </a:r>
            <a:r>
              <a:rPr sz="1200" spc="-5" dirty="0">
                <a:latin typeface="Times New Roman"/>
                <a:cs typeface="Times New Roman"/>
              </a:rPr>
              <a:t>:</a:t>
            </a:r>
            <a:r>
              <a:rPr sz="1200" spc="5" dirty="0">
                <a:latin typeface="Times New Roman"/>
                <a:cs typeface="Times New Roman"/>
              </a:rPr>
              <a:t> </a:t>
            </a:r>
            <a:r>
              <a:rPr sz="1200" spc="-5" dirty="0">
                <a:latin typeface="Times New Roman"/>
                <a:cs typeface="Times New Roman"/>
              </a:rPr>
              <a:t>First</a:t>
            </a:r>
            <a:r>
              <a:rPr sz="1200" spc="5" dirty="0">
                <a:latin typeface="Times New Roman"/>
                <a:cs typeface="Times New Roman"/>
              </a:rPr>
              <a:t> </a:t>
            </a:r>
            <a:r>
              <a:rPr sz="1200" dirty="0">
                <a:latin typeface="Times New Roman"/>
                <a:cs typeface="Times New Roman"/>
              </a:rPr>
              <a:t>consider</a:t>
            </a:r>
            <a:r>
              <a:rPr sz="1200" spc="-5" dirty="0">
                <a:latin typeface="Times New Roman"/>
                <a:cs typeface="Times New Roman"/>
              </a:rPr>
              <a:t> </a:t>
            </a:r>
            <a:r>
              <a:rPr sz="1200" dirty="0">
                <a:latin typeface="Times New Roman"/>
                <a:cs typeface="Times New Roman"/>
              </a:rPr>
              <a:t>that</a:t>
            </a:r>
            <a:r>
              <a:rPr sz="1200" spc="5" dirty="0">
                <a:latin typeface="Times New Roman"/>
                <a:cs typeface="Times New Roman"/>
              </a:rPr>
              <a:t> </a:t>
            </a:r>
            <a:r>
              <a:rPr sz="1200" spc="-5" dirty="0">
                <a:latin typeface="Times New Roman"/>
                <a:cs typeface="Times New Roman"/>
              </a:rPr>
              <a:t>multi-threaded</a:t>
            </a:r>
            <a:r>
              <a:rPr sz="1200" spc="5" dirty="0">
                <a:latin typeface="Times New Roman"/>
                <a:cs typeface="Times New Roman"/>
              </a:rPr>
              <a:t> </a:t>
            </a:r>
            <a:r>
              <a:rPr sz="1200" spc="-5" dirty="0">
                <a:latin typeface="Times New Roman"/>
                <a:cs typeface="Times New Roman"/>
              </a:rPr>
              <a:t>processes</a:t>
            </a:r>
            <a:r>
              <a:rPr sz="1200" spc="15" dirty="0">
                <a:latin typeface="Times New Roman"/>
                <a:cs typeface="Times New Roman"/>
              </a:rPr>
              <a:t> </a:t>
            </a:r>
            <a:r>
              <a:rPr sz="1200" spc="-5" dirty="0">
                <a:latin typeface="Times New Roman"/>
                <a:cs typeface="Times New Roman"/>
              </a:rPr>
              <a:t>are </a:t>
            </a:r>
            <a:r>
              <a:rPr sz="1200" dirty="0">
                <a:latin typeface="Times New Roman"/>
                <a:cs typeface="Times New Roman"/>
              </a:rPr>
              <a:t>supported</a:t>
            </a:r>
            <a:r>
              <a:rPr sz="1200" spc="5" dirty="0">
                <a:latin typeface="Times New Roman"/>
                <a:cs typeface="Times New Roman"/>
              </a:rPr>
              <a:t> by</a:t>
            </a:r>
            <a:r>
              <a:rPr sz="1200" spc="-20" dirty="0">
                <a:latin typeface="Times New Roman"/>
                <a:cs typeface="Times New Roman"/>
              </a:rPr>
              <a:t> </a:t>
            </a:r>
            <a:r>
              <a:rPr sz="1200" dirty="0">
                <a:latin typeface="Times New Roman"/>
                <a:cs typeface="Times New Roman"/>
              </a:rPr>
              <a:t>the </a:t>
            </a:r>
            <a:r>
              <a:rPr sz="1200" spc="-5" dirty="0">
                <a:latin typeface="Times New Roman"/>
                <a:cs typeface="Times New Roman"/>
              </a:rPr>
              <a:t>computer</a:t>
            </a:r>
            <a:r>
              <a:rPr sz="1200" spc="5" dirty="0">
                <a:latin typeface="Times New Roman"/>
                <a:cs typeface="Times New Roman"/>
              </a:rPr>
              <a:t> </a:t>
            </a:r>
            <a:r>
              <a:rPr sz="1200" dirty="0">
                <a:latin typeface="Times New Roman"/>
                <a:cs typeface="Times New Roman"/>
              </a:rPr>
              <a:t>system </a:t>
            </a:r>
            <a:r>
              <a:rPr sz="1200" spc="5" dirty="0">
                <a:latin typeface="Times New Roman"/>
                <a:cs typeface="Times New Roman"/>
              </a:rPr>
              <a:t> </a:t>
            </a:r>
            <a:r>
              <a:rPr sz="1200" dirty="0">
                <a:latin typeface="Times New Roman"/>
                <a:cs typeface="Times New Roman"/>
              </a:rPr>
              <a:t>using</a:t>
            </a:r>
            <a:r>
              <a:rPr sz="1200" spc="-10" dirty="0">
                <a:latin typeface="Times New Roman"/>
                <a:cs typeface="Times New Roman"/>
              </a:rPr>
              <a:t> </a:t>
            </a:r>
            <a:r>
              <a:rPr sz="1200" dirty="0">
                <a:latin typeface="Times New Roman"/>
                <a:cs typeface="Times New Roman"/>
              </a:rPr>
              <a:t>a </a:t>
            </a:r>
            <a:r>
              <a:rPr sz="1200" spc="5" dirty="0">
                <a:latin typeface="Times New Roman"/>
                <a:cs typeface="Times New Roman"/>
              </a:rPr>
              <a:t>many</a:t>
            </a:r>
            <a:r>
              <a:rPr sz="1200" spc="-2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one model,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a </a:t>
            </a:r>
            <a:r>
              <a:rPr sz="1200" spc="-5" dirty="0">
                <a:latin typeface="Times New Roman"/>
                <a:cs typeface="Times New Roman"/>
              </a:rPr>
              <a:t>thread</a:t>
            </a:r>
            <a:r>
              <a:rPr sz="1200" spc="5" dirty="0">
                <a:latin typeface="Times New Roman"/>
                <a:cs typeface="Times New Roman"/>
              </a:rPr>
              <a:t> </a:t>
            </a:r>
            <a:r>
              <a:rPr sz="1200" dirty="0">
                <a:latin typeface="Times New Roman"/>
                <a:cs typeface="Times New Roman"/>
              </a:rPr>
              <a:t>library</a:t>
            </a:r>
            <a:r>
              <a:rPr sz="1200" spc="-15"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spc="-5" dirty="0">
                <a:latin typeface="Times New Roman"/>
                <a:cs typeface="Times New Roman"/>
              </a:rPr>
              <a:t>responsible</a:t>
            </a:r>
            <a:r>
              <a:rPr sz="1200" spc="10" dirty="0">
                <a:latin typeface="Times New Roman"/>
                <a:cs typeface="Times New Roman"/>
              </a:rPr>
              <a:t> </a:t>
            </a:r>
            <a:r>
              <a:rPr sz="1200" dirty="0">
                <a:latin typeface="Times New Roman"/>
                <a:cs typeface="Times New Roman"/>
              </a:rPr>
              <a:t>for</a:t>
            </a:r>
            <a:r>
              <a:rPr sz="1200" spc="-5" dirty="0">
                <a:latin typeface="Times New Roman"/>
                <a:cs typeface="Times New Roman"/>
              </a:rPr>
              <a:t> managing</a:t>
            </a:r>
            <a:r>
              <a:rPr sz="1200" spc="-10" dirty="0">
                <a:latin typeface="Times New Roman"/>
                <a:cs typeface="Times New Roman"/>
              </a:rPr>
              <a:t> </a:t>
            </a:r>
            <a:r>
              <a:rPr sz="1200" spc="-5" dirty="0">
                <a:latin typeface="Times New Roman"/>
                <a:cs typeface="Times New Roman"/>
              </a:rPr>
              <a:t>threads</a:t>
            </a:r>
            <a:r>
              <a:rPr sz="1200" spc="5" dirty="0">
                <a:latin typeface="Times New Roman"/>
                <a:cs typeface="Times New Roman"/>
              </a:rPr>
              <a:t> </a:t>
            </a:r>
            <a:r>
              <a:rPr sz="1200" dirty="0">
                <a:latin typeface="Times New Roman"/>
                <a:cs typeface="Times New Roman"/>
              </a:rPr>
              <a:t>in a </a:t>
            </a:r>
            <a:r>
              <a:rPr sz="1200" spc="-5" dirty="0">
                <a:latin typeface="Times New Roman"/>
                <a:cs typeface="Times New Roman"/>
              </a:rPr>
              <a:t>process. </a:t>
            </a:r>
            <a:r>
              <a:rPr sz="1200" dirty="0">
                <a:latin typeface="Times New Roman"/>
                <a:cs typeface="Times New Roman"/>
              </a:rPr>
              <a:t> </a:t>
            </a:r>
            <a:r>
              <a:rPr sz="1200" spc="-5" dirty="0">
                <a:latin typeface="Times New Roman"/>
                <a:cs typeface="Times New Roman"/>
              </a:rPr>
              <a:t>Assume</a:t>
            </a:r>
            <a:r>
              <a:rPr sz="1200" spc="5" dirty="0">
                <a:latin typeface="Times New Roman"/>
                <a:cs typeface="Times New Roman"/>
              </a:rPr>
              <a:t> </a:t>
            </a:r>
            <a:r>
              <a:rPr sz="1200" spc="-5" dirty="0">
                <a:latin typeface="Times New Roman"/>
                <a:cs typeface="Times New Roman"/>
              </a:rPr>
              <a:t>that</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thread</a:t>
            </a:r>
            <a:r>
              <a:rPr sz="1200" spc="10" dirty="0">
                <a:latin typeface="Times New Roman"/>
                <a:cs typeface="Times New Roman"/>
              </a:rPr>
              <a:t> </a:t>
            </a:r>
            <a:r>
              <a:rPr sz="1200" dirty="0">
                <a:latin typeface="Times New Roman"/>
                <a:cs typeface="Times New Roman"/>
              </a:rPr>
              <a:t>library</a:t>
            </a:r>
            <a:r>
              <a:rPr sz="1200" spc="-20" dirty="0">
                <a:latin typeface="Times New Roman"/>
                <a:cs typeface="Times New Roman"/>
              </a:rPr>
              <a:t> </a:t>
            </a:r>
            <a:r>
              <a:rPr sz="1200" spc="-5" dirty="0">
                <a:latin typeface="Times New Roman"/>
                <a:cs typeface="Times New Roman"/>
              </a:rPr>
              <a:t>uses</a:t>
            </a:r>
            <a:r>
              <a:rPr sz="1200" spc="10" dirty="0">
                <a:latin typeface="Times New Roman"/>
                <a:cs typeface="Times New Roman"/>
              </a:rPr>
              <a:t> </a:t>
            </a:r>
            <a:r>
              <a:rPr sz="1200" spc="-5" dirty="0">
                <a:latin typeface="Times New Roman"/>
                <a:cs typeface="Times New Roman"/>
              </a:rPr>
              <a:t>two</a:t>
            </a:r>
            <a:r>
              <a:rPr sz="1200" spc="10" dirty="0">
                <a:latin typeface="Times New Roman"/>
                <a:cs typeface="Times New Roman"/>
              </a:rPr>
              <a:t> </a:t>
            </a:r>
            <a:r>
              <a:rPr sz="1200" spc="-5" dirty="0">
                <a:latin typeface="Times New Roman"/>
                <a:cs typeface="Times New Roman"/>
              </a:rPr>
              <a:t>states</a:t>
            </a:r>
            <a:r>
              <a:rPr sz="1200" spc="10" dirty="0">
                <a:latin typeface="Times New Roman"/>
                <a:cs typeface="Times New Roman"/>
              </a:rPr>
              <a:t> </a:t>
            </a:r>
            <a:r>
              <a:rPr sz="1200" spc="-5" dirty="0">
                <a:latin typeface="Times New Roman"/>
                <a:cs typeface="Times New Roman"/>
              </a:rPr>
              <a:t>(Runnable</a:t>
            </a:r>
            <a:r>
              <a:rPr sz="1200" spc="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Active)</a:t>
            </a:r>
            <a:r>
              <a:rPr sz="1200" spc="10" dirty="0">
                <a:latin typeface="Times New Roman"/>
                <a:cs typeface="Times New Roman"/>
              </a:rPr>
              <a:t> </a:t>
            </a:r>
            <a:r>
              <a:rPr sz="1200" spc="-5" dirty="0">
                <a:latin typeface="Times New Roman"/>
                <a:cs typeface="Times New Roman"/>
              </a:rPr>
              <a:t>and</a:t>
            </a:r>
            <a:r>
              <a:rPr sz="1200" spc="20"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spc="-5" dirty="0">
                <a:latin typeface="Times New Roman"/>
                <a:cs typeface="Times New Roman"/>
              </a:rPr>
              <a:t>single</a:t>
            </a:r>
            <a:r>
              <a:rPr sz="1200" spc="5" dirty="0">
                <a:latin typeface="Times New Roman"/>
                <a:cs typeface="Times New Roman"/>
              </a:rPr>
              <a:t> </a:t>
            </a:r>
            <a:r>
              <a:rPr sz="1200" spc="-5" dirty="0">
                <a:latin typeface="Times New Roman"/>
                <a:cs typeface="Times New Roman"/>
              </a:rPr>
              <a:t>scheduling </a:t>
            </a:r>
            <a:r>
              <a:rPr sz="1200" dirty="0">
                <a:latin typeface="Times New Roman"/>
                <a:cs typeface="Times New Roman"/>
              </a:rPr>
              <a:t>queue</a:t>
            </a:r>
            <a:r>
              <a:rPr sz="1200" spc="15" dirty="0">
                <a:latin typeface="Times New Roman"/>
                <a:cs typeface="Times New Roman"/>
              </a:rPr>
              <a:t> </a:t>
            </a:r>
            <a:r>
              <a:rPr sz="1200" spc="-5" dirty="0">
                <a:latin typeface="Times New Roman"/>
                <a:cs typeface="Times New Roman"/>
              </a:rPr>
              <a:t>as </a:t>
            </a:r>
            <a:r>
              <a:rPr sz="1200" dirty="0">
                <a:latin typeface="Times New Roman"/>
                <a:cs typeface="Times New Roman"/>
              </a:rPr>
              <a:t> </a:t>
            </a:r>
            <a:r>
              <a:rPr sz="1200" spc="-5" dirty="0">
                <a:latin typeface="Times New Roman"/>
                <a:cs typeface="Times New Roman"/>
              </a:rPr>
              <a:t>shown</a:t>
            </a:r>
            <a:r>
              <a:rPr sz="1200" spc="5" dirty="0">
                <a:latin typeface="Times New Roman"/>
                <a:cs typeface="Times New Roman"/>
              </a:rPr>
              <a:t> </a:t>
            </a:r>
            <a:r>
              <a:rPr sz="1200" spc="-5" dirty="0">
                <a:latin typeface="Times New Roman"/>
                <a:cs typeface="Times New Roman"/>
              </a:rPr>
              <a:t>below</a:t>
            </a:r>
            <a:r>
              <a:rPr sz="1200" spc="5" dirty="0">
                <a:latin typeface="Times New Roman"/>
                <a:cs typeface="Times New Roman"/>
              </a:rPr>
              <a:t> </a:t>
            </a:r>
            <a:r>
              <a:rPr sz="1200" spc="-5" dirty="0">
                <a:latin typeface="Times New Roman"/>
                <a:cs typeface="Times New Roman"/>
              </a:rPr>
              <a:t>for</a:t>
            </a:r>
            <a:r>
              <a:rPr sz="1200" spc="5" dirty="0">
                <a:latin typeface="Times New Roman"/>
                <a:cs typeface="Times New Roman"/>
              </a:rPr>
              <a:t> </a:t>
            </a:r>
            <a:r>
              <a:rPr sz="1200" dirty="0">
                <a:latin typeface="Times New Roman"/>
                <a:cs typeface="Times New Roman"/>
              </a:rPr>
              <a:t>managing</a:t>
            </a:r>
            <a:r>
              <a:rPr sz="1200" spc="-10" dirty="0">
                <a:latin typeface="Times New Roman"/>
                <a:cs typeface="Times New Roman"/>
              </a:rPr>
              <a:t> </a:t>
            </a:r>
            <a:r>
              <a:rPr sz="1200" spc="-5" dirty="0">
                <a:latin typeface="Times New Roman"/>
                <a:cs typeface="Times New Roman"/>
              </a:rPr>
              <a:t>threads.</a:t>
            </a:r>
            <a:r>
              <a:rPr sz="1200" spc="5" dirty="0">
                <a:latin typeface="Times New Roman"/>
                <a:cs typeface="Times New Roman"/>
              </a:rPr>
              <a:t> </a:t>
            </a:r>
            <a:r>
              <a:rPr sz="1200" spc="-5" dirty="0">
                <a:latin typeface="Times New Roman"/>
                <a:cs typeface="Times New Roman"/>
              </a:rPr>
              <a:t>A</a:t>
            </a:r>
            <a:r>
              <a:rPr sz="1200" spc="5" dirty="0">
                <a:latin typeface="Times New Roman"/>
                <a:cs typeface="Times New Roman"/>
              </a:rPr>
              <a:t> </a:t>
            </a:r>
            <a:r>
              <a:rPr sz="1200" spc="-5" dirty="0">
                <a:latin typeface="Times New Roman"/>
                <a:cs typeface="Times New Roman"/>
              </a:rPr>
              <a:t>thread</a:t>
            </a:r>
            <a:r>
              <a:rPr sz="1200" spc="5" dirty="0">
                <a:latin typeface="Times New Roman"/>
                <a:cs typeface="Times New Roman"/>
              </a:rPr>
              <a:t> </a:t>
            </a:r>
            <a:r>
              <a:rPr sz="1200" spc="-5" dirty="0">
                <a:latin typeface="Times New Roman"/>
                <a:cs typeface="Times New Roman"/>
              </a:rPr>
              <a:t>is</a:t>
            </a:r>
            <a:r>
              <a:rPr sz="1200" spc="10" dirty="0">
                <a:latin typeface="Times New Roman"/>
                <a:cs typeface="Times New Roman"/>
              </a:rPr>
              <a:t> </a:t>
            </a:r>
            <a:r>
              <a:rPr sz="1200" spc="-5" dirty="0">
                <a:latin typeface="Times New Roman"/>
                <a:cs typeface="Times New Roman"/>
              </a:rPr>
              <a:t>moved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the Runnable</a:t>
            </a:r>
            <a:r>
              <a:rPr sz="1200" spc="5" dirty="0">
                <a:latin typeface="Times New Roman"/>
                <a:cs typeface="Times New Roman"/>
              </a:rPr>
              <a:t> </a:t>
            </a:r>
            <a:r>
              <a:rPr sz="1200" dirty="0">
                <a:latin typeface="Times New Roman"/>
                <a:cs typeface="Times New Roman"/>
              </a:rPr>
              <a:t>state </a:t>
            </a:r>
            <a:r>
              <a:rPr sz="1200" spc="-5" dirty="0">
                <a:latin typeface="Times New Roman"/>
                <a:cs typeface="Times New Roman"/>
              </a:rPr>
              <a:t>when</a:t>
            </a:r>
            <a:r>
              <a:rPr sz="1200" spc="5" dirty="0">
                <a:latin typeface="Times New Roman"/>
                <a:cs typeface="Times New Roman"/>
              </a:rPr>
              <a:t> </a:t>
            </a:r>
            <a:r>
              <a:rPr sz="1200" dirty="0">
                <a:latin typeface="Times New Roman"/>
                <a:cs typeface="Times New Roman"/>
              </a:rPr>
              <a:t>it</a:t>
            </a:r>
            <a:r>
              <a:rPr sz="1200" spc="5" dirty="0">
                <a:latin typeface="Times New Roman"/>
                <a:cs typeface="Times New Roman"/>
              </a:rPr>
              <a:t> </a:t>
            </a:r>
            <a:r>
              <a:rPr sz="1200" spc="-5" dirty="0">
                <a:latin typeface="Times New Roman"/>
                <a:cs typeface="Times New Roman"/>
              </a:rPr>
              <a:t>is</a:t>
            </a:r>
            <a:r>
              <a:rPr sz="1200" spc="10" dirty="0">
                <a:latin typeface="Times New Roman"/>
                <a:cs typeface="Times New Roman"/>
              </a:rPr>
              <a:t> </a:t>
            </a:r>
            <a:r>
              <a:rPr sz="1200" spc="-5" dirty="0">
                <a:latin typeface="Times New Roman"/>
                <a:cs typeface="Times New Roman"/>
              </a:rPr>
              <a:t>waiting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become </a:t>
            </a:r>
            <a:r>
              <a:rPr sz="1200" spc="-285" dirty="0">
                <a:latin typeface="Times New Roman"/>
                <a:cs typeface="Times New Roman"/>
              </a:rPr>
              <a:t> </a:t>
            </a:r>
            <a:r>
              <a:rPr sz="1200" spc="-5" dirty="0">
                <a:latin typeface="Times New Roman"/>
                <a:cs typeface="Times New Roman"/>
              </a:rPr>
              <a:t>active and</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Active</a:t>
            </a:r>
            <a:r>
              <a:rPr sz="1200" dirty="0">
                <a:latin typeface="Times New Roman"/>
                <a:cs typeface="Times New Roman"/>
              </a:rPr>
              <a:t> state </a:t>
            </a:r>
            <a:r>
              <a:rPr sz="1200" spc="-5" dirty="0">
                <a:latin typeface="Times New Roman"/>
                <a:cs typeface="Times New Roman"/>
              </a:rPr>
              <a:t>when</a:t>
            </a:r>
            <a:r>
              <a:rPr sz="1200" spc="5" dirty="0">
                <a:latin typeface="Times New Roman"/>
                <a:cs typeface="Times New Roman"/>
              </a:rPr>
              <a:t> </a:t>
            </a:r>
            <a:r>
              <a:rPr sz="1200" dirty="0">
                <a:latin typeface="Times New Roman"/>
                <a:cs typeface="Times New Roman"/>
              </a:rPr>
              <a:t>it</a:t>
            </a:r>
            <a:r>
              <a:rPr sz="1200" spc="5"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spc="-5" dirty="0">
                <a:latin typeface="Times New Roman"/>
                <a:cs typeface="Times New Roman"/>
              </a:rPr>
              <a:t>allowed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execute</a:t>
            </a:r>
            <a:r>
              <a:rPr sz="1200" spc="5" dirty="0">
                <a:latin typeface="Times New Roman"/>
                <a:cs typeface="Times New Roman"/>
              </a:rPr>
              <a:t> </a:t>
            </a:r>
            <a:r>
              <a:rPr sz="1200" dirty="0">
                <a:latin typeface="Times New Roman"/>
                <a:cs typeface="Times New Roman"/>
              </a:rPr>
              <a:t>(essentially</a:t>
            </a:r>
            <a:r>
              <a:rPr sz="1200" spc="-10" dirty="0">
                <a:latin typeface="Times New Roman"/>
                <a:cs typeface="Times New Roman"/>
              </a:rPr>
              <a:t> </a:t>
            </a:r>
            <a:r>
              <a:rPr sz="1200" spc="-5" dirty="0">
                <a:latin typeface="Times New Roman"/>
                <a:cs typeface="Times New Roman"/>
              </a:rPr>
              <a:t>assigned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kernel</a:t>
            </a:r>
            <a:r>
              <a:rPr sz="1200" spc="5" dirty="0">
                <a:latin typeface="Times New Roman"/>
                <a:cs typeface="Times New Roman"/>
              </a:rPr>
              <a:t> </a:t>
            </a:r>
            <a:r>
              <a:rPr sz="1200" spc="-5" dirty="0">
                <a:latin typeface="Times New Roman"/>
                <a:cs typeface="Times New Roman"/>
              </a:rPr>
              <a:t>thread). </a:t>
            </a:r>
            <a:r>
              <a:rPr sz="1200" dirty="0">
                <a:latin typeface="Times New Roman"/>
                <a:cs typeface="Times New Roman"/>
              </a:rPr>
              <a:t> </a:t>
            </a:r>
            <a:r>
              <a:rPr sz="1200" spc="-5" dirty="0">
                <a:latin typeface="Times New Roman"/>
                <a:cs typeface="Times New Roman"/>
              </a:rPr>
              <a:t>Typically</a:t>
            </a:r>
            <a:r>
              <a:rPr sz="1200" spc="-25" dirty="0">
                <a:latin typeface="Times New Roman"/>
                <a:cs typeface="Times New Roman"/>
              </a:rPr>
              <a:t> </a:t>
            </a:r>
            <a:r>
              <a:rPr sz="1200" dirty="0">
                <a:latin typeface="Times New Roman"/>
                <a:cs typeface="Times New Roman"/>
              </a:rPr>
              <a:t>other </a:t>
            </a:r>
            <a:r>
              <a:rPr sz="1200" spc="-5" dirty="0">
                <a:latin typeface="Times New Roman"/>
                <a:cs typeface="Times New Roman"/>
              </a:rPr>
              <a:t>states</a:t>
            </a:r>
            <a:r>
              <a:rPr sz="1200" spc="5" dirty="0">
                <a:latin typeface="Times New Roman"/>
                <a:cs typeface="Times New Roman"/>
              </a:rPr>
              <a:t> </a:t>
            </a:r>
            <a:r>
              <a:rPr sz="1200" dirty="0">
                <a:latin typeface="Times New Roman"/>
                <a:cs typeface="Times New Roman"/>
              </a:rPr>
              <a:t>are </a:t>
            </a:r>
            <a:r>
              <a:rPr sz="1200" spc="-5" dirty="0">
                <a:latin typeface="Times New Roman"/>
                <a:cs typeface="Times New Roman"/>
              </a:rPr>
              <a:t>defined</a:t>
            </a:r>
            <a:r>
              <a:rPr sz="1200" dirty="0">
                <a:latin typeface="Times New Roman"/>
                <a:cs typeface="Times New Roman"/>
              </a:rPr>
              <a:t> for</a:t>
            </a:r>
            <a:r>
              <a:rPr sz="1200" spc="-5" dirty="0">
                <a:latin typeface="Times New Roman"/>
                <a:cs typeface="Times New Roman"/>
              </a:rPr>
              <a:t> </a:t>
            </a:r>
            <a:r>
              <a:rPr sz="1200" dirty="0">
                <a:latin typeface="Times New Roman"/>
                <a:cs typeface="Times New Roman"/>
              </a:rPr>
              <a:t>managing</a:t>
            </a:r>
            <a:r>
              <a:rPr sz="1200" spc="-15" dirty="0">
                <a:latin typeface="Times New Roman"/>
                <a:cs typeface="Times New Roman"/>
              </a:rPr>
              <a:t> </a:t>
            </a:r>
            <a:r>
              <a:rPr sz="1200" dirty="0">
                <a:latin typeface="Times New Roman"/>
                <a:cs typeface="Times New Roman"/>
              </a:rPr>
              <a:t>user</a:t>
            </a:r>
            <a:r>
              <a:rPr sz="1200" spc="5" dirty="0">
                <a:latin typeface="Times New Roman"/>
                <a:cs typeface="Times New Roman"/>
              </a:rPr>
              <a:t> </a:t>
            </a:r>
            <a:r>
              <a:rPr sz="1200" spc="-5" dirty="0">
                <a:latin typeface="Times New Roman"/>
                <a:cs typeface="Times New Roman"/>
              </a:rPr>
              <a:t>threads</a:t>
            </a:r>
            <a:r>
              <a:rPr sz="1200" dirty="0">
                <a:latin typeface="Times New Roman"/>
                <a:cs typeface="Times New Roman"/>
              </a:rPr>
              <a:t> such </a:t>
            </a:r>
            <a:r>
              <a:rPr sz="1200" spc="-10" dirty="0">
                <a:latin typeface="Times New Roman"/>
                <a:cs typeface="Times New Roman"/>
              </a:rPr>
              <a:t>as</a:t>
            </a:r>
            <a:r>
              <a:rPr sz="1200" spc="5" dirty="0">
                <a:latin typeface="Times New Roman"/>
                <a:cs typeface="Times New Roman"/>
              </a:rPr>
              <a:t> </a:t>
            </a:r>
            <a:r>
              <a:rPr sz="1200" dirty="0">
                <a:latin typeface="Times New Roman"/>
                <a:cs typeface="Times New Roman"/>
              </a:rPr>
              <a:t>Sleeping</a:t>
            </a:r>
            <a:r>
              <a:rPr sz="1200" spc="-1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dirty="0">
                <a:latin typeface="Times New Roman"/>
                <a:cs typeface="Times New Roman"/>
              </a:rPr>
              <a:t>Stopped.</a:t>
            </a:r>
            <a:r>
              <a:rPr sz="1200" spc="5" dirty="0">
                <a:latin typeface="Times New Roman"/>
                <a:cs typeface="Times New Roman"/>
              </a:rPr>
              <a:t> </a:t>
            </a:r>
            <a:r>
              <a:rPr sz="1200" spc="-5" dirty="0">
                <a:latin typeface="Times New Roman"/>
                <a:cs typeface="Times New Roman"/>
              </a:rPr>
              <a:t>But</a:t>
            </a:r>
            <a:r>
              <a:rPr sz="1200" dirty="0">
                <a:latin typeface="Times New Roman"/>
                <a:cs typeface="Times New Roman"/>
              </a:rPr>
              <a:t> for </a:t>
            </a:r>
            <a:r>
              <a:rPr sz="1200" spc="5" dirty="0">
                <a:latin typeface="Times New Roman"/>
                <a:cs typeface="Times New Roman"/>
              </a:rPr>
              <a:t> </a:t>
            </a:r>
            <a:r>
              <a:rPr sz="1200" spc="-5" dirty="0">
                <a:latin typeface="Times New Roman"/>
                <a:cs typeface="Times New Roman"/>
              </a:rPr>
              <a:t>simplicity,</a:t>
            </a:r>
            <a:r>
              <a:rPr sz="1200" spc="5" dirty="0">
                <a:latin typeface="Times New Roman"/>
                <a:cs typeface="Times New Roman"/>
              </a:rPr>
              <a:t> </a:t>
            </a:r>
            <a:r>
              <a:rPr sz="1200" dirty="0">
                <a:latin typeface="Times New Roman"/>
                <a:cs typeface="Times New Roman"/>
              </a:rPr>
              <a:t>these </a:t>
            </a:r>
            <a:r>
              <a:rPr sz="1200" spc="-5" dirty="0">
                <a:latin typeface="Times New Roman"/>
                <a:cs typeface="Times New Roman"/>
              </a:rPr>
              <a:t>states</a:t>
            </a:r>
            <a:r>
              <a:rPr sz="1200" spc="10" dirty="0">
                <a:latin typeface="Times New Roman"/>
                <a:cs typeface="Times New Roman"/>
              </a:rPr>
              <a:t> </a:t>
            </a:r>
            <a:r>
              <a:rPr sz="1200" dirty="0">
                <a:latin typeface="Times New Roman"/>
                <a:cs typeface="Times New Roman"/>
              </a:rPr>
              <a:t>are not</a:t>
            </a:r>
            <a:r>
              <a:rPr sz="1200" spc="5" dirty="0">
                <a:latin typeface="Times New Roman"/>
                <a:cs typeface="Times New Roman"/>
              </a:rPr>
              <a:t> </a:t>
            </a:r>
            <a:r>
              <a:rPr sz="1200" spc="-5" dirty="0">
                <a:latin typeface="Times New Roman"/>
                <a:cs typeface="Times New Roman"/>
              </a:rPr>
              <a:t>included</a:t>
            </a:r>
            <a:r>
              <a:rPr sz="1200" spc="10" dirty="0">
                <a:latin typeface="Times New Roman"/>
                <a:cs typeface="Times New Roman"/>
              </a:rPr>
              <a:t> </a:t>
            </a:r>
            <a:r>
              <a:rPr sz="1200" spc="-5" dirty="0">
                <a:latin typeface="Times New Roman"/>
                <a:cs typeface="Times New Roman"/>
              </a:rPr>
              <a:t>for</a:t>
            </a:r>
            <a:r>
              <a:rPr sz="1200" spc="5" dirty="0">
                <a:latin typeface="Times New Roman"/>
                <a:cs typeface="Times New Roman"/>
              </a:rPr>
              <a:t> </a:t>
            </a:r>
            <a:r>
              <a:rPr sz="1200" dirty="0">
                <a:latin typeface="Times New Roman"/>
                <a:cs typeface="Times New Roman"/>
              </a:rPr>
              <a:t>this</a:t>
            </a:r>
            <a:r>
              <a:rPr sz="1200" spc="10" dirty="0">
                <a:latin typeface="Times New Roman"/>
                <a:cs typeface="Times New Roman"/>
              </a:rPr>
              <a:t> </a:t>
            </a:r>
            <a:r>
              <a:rPr sz="1200" dirty="0">
                <a:latin typeface="Times New Roman"/>
                <a:cs typeface="Times New Roman"/>
              </a:rPr>
              <a:t>problem.</a:t>
            </a:r>
            <a:r>
              <a:rPr sz="1200" spc="5" dirty="0">
                <a:latin typeface="Times New Roman"/>
                <a:cs typeface="Times New Roman"/>
              </a:rPr>
              <a:t> </a:t>
            </a:r>
            <a:r>
              <a:rPr sz="1200" spc="-5" dirty="0">
                <a:latin typeface="Times New Roman"/>
                <a:cs typeface="Times New Roman"/>
              </a:rPr>
              <a:t>Assume</a:t>
            </a:r>
            <a:r>
              <a:rPr sz="1200" spc="5" dirty="0">
                <a:latin typeface="Times New Roman"/>
                <a:cs typeface="Times New Roman"/>
              </a:rPr>
              <a:t> </a:t>
            </a:r>
            <a:r>
              <a:rPr sz="1200" spc="-5" dirty="0">
                <a:latin typeface="Times New Roman"/>
                <a:cs typeface="Times New Roman"/>
              </a:rPr>
              <a:t>that</a:t>
            </a:r>
            <a:r>
              <a:rPr sz="1200" spc="10" dirty="0">
                <a:latin typeface="Times New Roman"/>
                <a:cs typeface="Times New Roman"/>
              </a:rPr>
              <a:t> </a:t>
            </a:r>
            <a:r>
              <a:rPr sz="1200" dirty="0">
                <a:latin typeface="Times New Roman"/>
                <a:cs typeface="Times New Roman"/>
              </a:rPr>
              <a:t>the </a:t>
            </a:r>
            <a:r>
              <a:rPr sz="1200" spc="-5" dirty="0">
                <a:latin typeface="Times New Roman"/>
                <a:cs typeface="Times New Roman"/>
              </a:rPr>
              <a:t>Thread</a:t>
            </a:r>
            <a:r>
              <a:rPr sz="1200" spc="20" dirty="0">
                <a:latin typeface="Times New Roman"/>
                <a:cs typeface="Times New Roman"/>
              </a:rPr>
              <a:t> </a:t>
            </a:r>
            <a:r>
              <a:rPr sz="1200" dirty="0">
                <a:latin typeface="Times New Roman"/>
                <a:cs typeface="Times New Roman"/>
              </a:rPr>
              <a:t>Library</a:t>
            </a:r>
            <a:r>
              <a:rPr sz="1200" spc="-20" dirty="0">
                <a:latin typeface="Times New Roman"/>
                <a:cs typeface="Times New Roman"/>
              </a:rPr>
              <a:t> </a:t>
            </a:r>
            <a:r>
              <a:rPr sz="1200" spc="-5" dirty="0">
                <a:latin typeface="Times New Roman"/>
                <a:cs typeface="Times New Roman"/>
              </a:rPr>
              <a:t>allows</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threads </a:t>
            </a:r>
            <a:r>
              <a:rPr sz="1200" spc="-285" dirty="0">
                <a:latin typeface="Times New Roman"/>
                <a:cs typeface="Times New Roman"/>
              </a:rPr>
              <a:t> </a:t>
            </a:r>
            <a:r>
              <a:rPr sz="1200" dirty="0">
                <a:latin typeface="Times New Roman"/>
                <a:cs typeface="Times New Roman"/>
              </a:rPr>
              <a:t>maximum</a:t>
            </a:r>
            <a:r>
              <a:rPr sz="1200" spc="-5" dirty="0">
                <a:latin typeface="Times New Roman"/>
                <a:cs typeface="Times New Roman"/>
              </a:rPr>
              <a:t> </a:t>
            </a:r>
            <a:r>
              <a:rPr sz="1200" dirty="0">
                <a:latin typeface="Times New Roman"/>
                <a:cs typeface="Times New Roman"/>
              </a:rPr>
              <a:t>of 5 </a:t>
            </a:r>
            <a:r>
              <a:rPr sz="1200" spc="-5" dirty="0">
                <a:latin typeface="Times New Roman"/>
                <a:cs typeface="Times New Roman"/>
              </a:rPr>
              <a:t>time </a:t>
            </a:r>
            <a:r>
              <a:rPr sz="1200" dirty="0">
                <a:latin typeface="Times New Roman"/>
                <a:cs typeface="Times New Roman"/>
              </a:rPr>
              <a:t>units</a:t>
            </a:r>
            <a:r>
              <a:rPr sz="1200" spc="-15" dirty="0">
                <a:latin typeface="Times New Roman"/>
                <a:cs typeface="Times New Roman"/>
              </a:rPr>
              <a:t> </a:t>
            </a:r>
            <a:r>
              <a:rPr sz="1200" dirty="0">
                <a:latin typeface="Times New Roman"/>
                <a:cs typeface="Times New Roman"/>
              </a:rPr>
              <a:t>in the</a:t>
            </a:r>
            <a:r>
              <a:rPr sz="1200" spc="-5" dirty="0">
                <a:latin typeface="Times New Roman"/>
                <a:cs typeface="Times New Roman"/>
              </a:rPr>
              <a:t> Active </a:t>
            </a:r>
            <a:r>
              <a:rPr sz="1200" dirty="0">
                <a:latin typeface="Times New Roman"/>
                <a:cs typeface="Times New Roman"/>
              </a:rPr>
              <a:t>state</a:t>
            </a:r>
            <a:r>
              <a:rPr sz="1200" spc="-5" dirty="0">
                <a:latin typeface="Times New Roman"/>
                <a:cs typeface="Times New Roman"/>
              </a:rPr>
              <a:t> </a:t>
            </a:r>
            <a:r>
              <a:rPr sz="1200" dirty="0">
                <a:latin typeface="Times New Roman"/>
                <a:cs typeface="Times New Roman"/>
              </a:rPr>
              <a:t>before</a:t>
            </a:r>
            <a:r>
              <a:rPr sz="1200" spc="-10" dirty="0">
                <a:latin typeface="Times New Roman"/>
                <a:cs typeface="Times New Roman"/>
              </a:rPr>
              <a:t> </a:t>
            </a:r>
            <a:r>
              <a:rPr sz="1200" dirty="0">
                <a:latin typeface="Times New Roman"/>
                <a:cs typeface="Times New Roman"/>
              </a:rPr>
              <a:t>switching</a:t>
            </a:r>
            <a:r>
              <a:rPr sz="1200" spc="-15" dirty="0">
                <a:latin typeface="Times New Roman"/>
                <a:cs typeface="Times New Roman"/>
              </a:rPr>
              <a:t> </a:t>
            </a:r>
            <a:r>
              <a:rPr sz="1200" dirty="0">
                <a:latin typeface="Times New Roman"/>
                <a:cs typeface="Times New Roman"/>
              </a:rPr>
              <a:t>to another </a:t>
            </a:r>
            <a:r>
              <a:rPr sz="1200" spc="-5" dirty="0">
                <a:latin typeface="Times New Roman"/>
                <a:cs typeface="Times New Roman"/>
              </a:rPr>
              <a:t>thread.</a:t>
            </a:r>
            <a:endParaRPr sz="1200">
              <a:latin typeface="Times New Roman"/>
              <a:cs typeface="Times New Roman"/>
            </a:endParaRPr>
          </a:p>
          <a:p>
            <a:pPr marL="4911725" marR="1402715" indent="-83820">
              <a:lnSpc>
                <a:spcPct val="105100"/>
              </a:lnSpc>
              <a:spcBef>
                <a:spcPts val="110"/>
              </a:spcBef>
            </a:pPr>
            <a:r>
              <a:rPr sz="750" spc="15" dirty="0">
                <a:latin typeface="Arial MT"/>
                <a:cs typeface="Arial MT"/>
              </a:rPr>
              <a:t>T</a:t>
            </a:r>
            <a:r>
              <a:rPr sz="750" spc="20" dirty="0">
                <a:latin typeface="Arial MT"/>
                <a:cs typeface="Arial MT"/>
              </a:rPr>
              <a:t>erm</a:t>
            </a:r>
            <a:r>
              <a:rPr sz="750" spc="5" dirty="0">
                <a:latin typeface="Arial MT"/>
                <a:cs typeface="Arial MT"/>
              </a:rPr>
              <a:t>i</a:t>
            </a:r>
            <a:r>
              <a:rPr sz="750" spc="20" dirty="0">
                <a:latin typeface="Arial MT"/>
                <a:cs typeface="Arial MT"/>
              </a:rPr>
              <a:t>na</a:t>
            </a:r>
            <a:r>
              <a:rPr sz="750" spc="5" dirty="0">
                <a:latin typeface="Arial MT"/>
                <a:cs typeface="Arial MT"/>
              </a:rPr>
              <a:t>t</a:t>
            </a:r>
            <a:r>
              <a:rPr sz="750" spc="20" dirty="0">
                <a:latin typeface="Arial MT"/>
                <a:cs typeface="Arial MT"/>
              </a:rPr>
              <a:t>e</a:t>
            </a:r>
            <a:r>
              <a:rPr sz="750" spc="10" dirty="0">
                <a:latin typeface="Arial MT"/>
                <a:cs typeface="Arial MT"/>
              </a:rPr>
              <a:t>/  </a:t>
            </a:r>
            <a:r>
              <a:rPr sz="750" spc="15" dirty="0">
                <a:latin typeface="Arial MT"/>
                <a:cs typeface="Arial MT"/>
              </a:rPr>
              <a:t>Cancel</a:t>
            </a:r>
            <a:endParaRPr sz="750">
              <a:latin typeface="Arial MT"/>
              <a:cs typeface="Arial MT"/>
            </a:endParaRPr>
          </a:p>
        </p:txBody>
      </p:sp>
      <p:grpSp>
        <p:nvGrpSpPr>
          <p:cNvPr id="20" name="object 20"/>
          <p:cNvGrpSpPr/>
          <p:nvPr/>
        </p:nvGrpSpPr>
        <p:grpSpPr>
          <a:xfrm>
            <a:off x="2369658" y="4998548"/>
            <a:ext cx="3246120" cy="940435"/>
            <a:chOff x="2369658" y="4998548"/>
            <a:chExt cx="3246120" cy="940435"/>
          </a:xfrm>
        </p:grpSpPr>
        <p:sp>
          <p:nvSpPr>
            <p:cNvPr id="21" name="object 21"/>
            <p:cNvSpPr/>
            <p:nvPr/>
          </p:nvSpPr>
          <p:spPr>
            <a:xfrm>
              <a:off x="5366284" y="5071729"/>
              <a:ext cx="222885" cy="271780"/>
            </a:xfrm>
            <a:custGeom>
              <a:avLst/>
              <a:gdLst/>
              <a:ahLst/>
              <a:cxnLst/>
              <a:rect l="l" t="t" r="r" b="b"/>
              <a:pathLst>
                <a:path w="222885" h="271779">
                  <a:moveTo>
                    <a:pt x="0" y="271544"/>
                  </a:moveTo>
                  <a:lnTo>
                    <a:pt x="222770" y="271544"/>
                  </a:lnTo>
                  <a:lnTo>
                    <a:pt x="222770" y="0"/>
                  </a:lnTo>
                </a:path>
              </a:pathLst>
            </a:custGeom>
            <a:ln w="8577">
              <a:solidFill>
                <a:srgbClr val="000000"/>
              </a:solidFill>
            </a:ln>
          </p:spPr>
          <p:txBody>
            <a:bodyPr wrap="square" lIns="0" tIns="0" rIns="0" bIns="0" rtlCol="0"/>
            <a:lstStyle/>
            <a:p>
              <a:endParaRPr/>
            </a:p>
          </p:txBody>
        </p:sp>
        <p:sp>
          <p:nvSpPr>
            <p:cNvPr id="22" name="object 22"/>
            <p:cNvSpPr/>
            <p:nvPr/>
          </p:nvSpPr>
          <p:spPr>
            <a:xfrm>
              <a:off x="5562476" y="4998548"/>
              <a:ext cx="53340" cy="80010"/>
            </a:xfrm>
            <a:custGeom>
              <a:avLst/>
              <a:gdLst/>
              <a:ahLst/>
              <a:cxnLst/>
              <a:rect l="l" t="t" r="r" b="b"/>
              <a:pathLst>
                <a:path w="53339" h="80010">
                  <a:moveTo>
                    <a:pt x="26578" y="0"/>
                  </a:moveTo>
                  <a:lnTo>
                    <a:pt x="0" y="79834"/>
                  </a:lnTo>
                  <a:lnTo>
                    <a:pt x="53156" y="79834"/>
                  </a:lnTo>
                  <a:lnTo>
                    <a:pt x="26578" y="0"/>
                  </a:lnTo>
                  <a:close/>
                </a:path>
              </a:pathLst>
            </a:custGeom>
            <a:solidFill>
              <a:srgbClr val="000000"/>
            </a:solidFill>
          </p:spPr>
          <p:txBody>
            <a:bodyPr wrap="square" lIns="0" tIns="0" rIns="0" bIns="0" rtlCol="0"/>
            <a:lstStyle/>
            <a:p>
              <a:endParaRPr/>
            </a:p>
          </p:txBody>
        </p:sp>
        <p:sp>
          <p:nvSpPr>
            <p:cNvPr id="23" name="object 23"/>
            <p:cNvSpPr/>
            <p:nvPr/>
          </p:nvSpPr>
          <p:spPr>
            <a:xfrm>
              <a:off x="2396236" y="5599981"/>
              <a:ext cx="3046095" cy="278765"/>
            </a:xfrm>
            <a:custGeom>
              <a:avLst/>
              <a:gdLst/>
              <a:ahLst/>
              <a:cxnLst/>
              <a:rect l="l" t="t" r="r" b="b"/>
              <a:pathLst>
                <a:path w="3046095" h="278764">
                  <a:moveTo>
                    <a:pt x="2970047" y="108291"/>
                  </a:moveTo>
                  <a:lnTo>
                    <a:pt x="3045995" y="108291"/>
                  </a:lnTo>
                  <a:lnTo>
                    <a:pt x="3045995" y="278519"/>
                  </a:lnTo>
                  <a:lnTo>
                    <a:pt x="0" y="278518"/>
                  </a:lnTo>
                  <a:lnTo>
                    <a:pt x="0" y="0"/>
                  </a:lnTo>
                </a:path>
              </a:pathLst>
            </a:custGeom>
            <a:ln w="8584">
              <a:solidFill>
                <a:srgbClr val="000000"/>
              </a:solidFill>
            </a:ln>
          </p:spPr>
          <p:txBody>
            <a:bodyPr wrap="square" lIns="0" tIns="0" rIns="0" bIns="0" rtlCol="0"/>
            <a:lstStyle/>
            <a:p>
              <a:endParaRPr/>
            </a:p>
          </p:txBody>
        </p:sp>
        <p:sp>
          <p:nvSpPr>
            <p:cNvPr id="24" name="object 24"/>
            <p:cNvSpPr/>
            <p:nvPr/>
          </p:nvSpPr>
          <p:spPr>
            <a:xfrm>
              <a:off x="2369658" y="5526799"/>
              <a:ext cx="53340" cy="80010"/>
            </a:xfrm>
            <a:custGeom>
              <a:avLst/>
              <a:gdLst/>
              <a:ahLst/>
              <a:cxnLst/>
              <a:rect l="l" t="t" r="r" b="b"/>
              <a:pathLst>
                <a:path w="53339" h="80010">
                  <a:moveTo>
                    <a:pt x="26578" y="0"/>
                  </a:moveTo>
                  <a:lnTo>
                    <a:pt x="0" y="79834"/>
                  </a:lnTo>
                  <a:lnTo>
                    <a:pt x="53156" y="79834"/>
                  </a:lnTo>
                  <a:lnTo>
                    <a:pt x="26578" y="0"/>
                  </a:lnTo>
                  <a:close/>
                </a:path>
              </a:pathLst>
            </a:custGeom>
            <a:solidFill>
              <a:srgbClr val="000000"/>
            </a:solidFill>
          </p:spPr>
          <p:txBody>
            <a:bodyPr wrap="square" lIns="0" tIns="0" rIns="0" bIns="0" rtlCol="0"/>
            <a:lstStyle/>
            <a:p>
              <a:endParaRPr/>
            </a:p>
          </p:txBody>
        </p:sp>
        <p:sp>
          <p:nvSpPr>
            <p:cNvPr id="25" name="object 25"/>
            <p:cNvSpPr/>
            <p:nvPr/>
          </p:nvSpPr>
          <p:spPr>
            <a:xfrm>
              <a:off x="3683217" y="5818410"/>
              <a:ext cx="361315" cy="120650"/>
            </a:xfrm>
            <a:custGeom>
              <a:avLst/>
              <a:gdLst/>
              <a:ahLst/>
              <a:cxnLst/>
              <a:rect l="l" t="t" r="r" b="b"/>
              <a:pathLst>
                <a:path w="361314" h="120650">
                  <a:moveTo>
                    <a:pt x="361319" y="0"/>
                  </a:moveTo>
                  <a:lnTo>
                    <a:pt x="0" y="0"/>
                  </a:lnTo>
                  <a:lnTo>
                    <a:pt x="0" y="120180"/>
                  </a:lnTo>
                  <a:lnTo>
                    <a:pt x="361319" y="120180"/>
                  </a:lnTo>
                  <a:lnTo>
                    <a:pt x="361319" y="0"/>
                  </a:lnTo>
                  <a:close/>
                </a:path>
              </a:pathLst>
            </a:custGeom>
            <a:solidFill>
              <a:srgbClr val="FFFFFF"/>
            </a:solidFill>
          </p:spPr>
          <p:txBody>
            <a:bodyPr wrap="square" lIns="0" tIns="0" rIns="0" bIns="0" rtlCol="0"/>
            <a:lstStyle/>
            <a:p>
              <a:endParaRPr/>
            </a:p>
          </p:txBody>
        </p:sp>
      </p:grpSp>
      <p:sp>
        <p:nvSpPr>
          <p:cNvPr id="26" name="object 26"/>
          <p:cNvSpPr txBox="1"/>
          <p:nvPr/>
        </p:nvSpPr>
        <p:spPr>
          <a:xfrm>
            <a:off x="3673232" y="5795697"/>
            <a:ext cx="387350" cy="146050"/>
          </a:xfrm>
          <a:prstGeom prst="rect">
            <a:avLst/>
          </a:prstGeom>
        </p:spPr>
        <p:txBody>
          <a:bodyPr vert="horz" wrap="square" lIns="0" tIns="17145" rIns="0" bIns="0" rtlCol="0">
            <a:spAutoFit/>
          </a:bodyPr>
          <a:lstStyle/>
          <a:p>
            <a:pPr marL="12700">
              <a:lnSpc>
                <a:spcPct val="100000"/>
              </a:lnSpc>
              <a:spcBef>
                <a:spcPts val="135"/>
              </a:spcBef>
            </a:pPr>
            <a:r>
              <a:rPr sz="750" spc="15" dirty="0">
                <a:latin typeface="Arial MT"/>
                <a:cs typeface="Arial MT"/>
              </a:rPr>
              <a:t>T</a:t>
            </a:r>
            <a:r>
              <a:rPr sz="750" spc="5" dirty="0">
                <a:latin typeface="Arial MT"/>
                <a:cs typeface="Arial MT"/>
              </a:rPr>
              <a:t>i</a:t>
            </a:r>
            <a:r>
              <a:rPr sz="750" spc="30" dirty="0">
                <a:latin typeface="Arial MT"/>
                <a:cs typeface="Arial MT"/>
              </a:rPr>
              <a:t>m</a:t>
            </a:r>
            <a:r>
              <a:rPr sz="750" spc="20" dirty="0">
                <a:latin typeface="Arial MT"/>
                <a:cs typeface="Arial MT"/>
              </a:rPr>
              <a:t>eou</a:t>
            </a:r>
            <a:r>
              <a:rPr sz="750" spc="10" dirty="0">
                <a:latin typeface="Arial MT"/>
                <a:cs typeface="Arial MT"/>
              </a:rPr>
              <a:t>t</a:t>
            </a:r>
            <a:endParaRPr sz="750">
              <a:latin typeface="Arial MT"/>
              <a:cs typeface="Arial MT"/>
            </a:endParaRPr>
          </a:p>
        </p:txBody>
      </p:sp>
      <p:grpSp>
        <p:nvGrpSpPr>
          <p:cNvPr id="27" name="object 27"/>
          <p:cNvGrpSpPr/>
          <p:nvPr/>
        </p:nvGrpSpPr>
        <p:grpSpPr>
          <a:xfrm>
            <a:off x="4724970" y="7480225"/>
            <a:ext cx="478790" cy="476884"/>
            <a:chOff x="4724970" y="7480225"/>
            <a:chExt cx="478790" cy="476884"/>
          </a:xfrm>
        </p:grpSpPr>
        <p:sp>
          <p:nvSpPr>
            <p:cNvPr id="28" name="object 28"/>
            <p:cNvSpPr/>
            <p:nvPr/>
          </p:nvSpPr>
          <p:spPr>
            <a:xfrm>
              <a:off x="4731320" y="7486575"/>
              <a:ext cx="466090" cy="464184"/>
            </a:xfrm>
            <a:custGeom>
              <a:avLst/>
              <a:gdLst/>
              <a:ahLst/>
              <a:cxnLst/>
              <a:rect l="l" t="t" r="r" b="b"/>
              <a:pathLst>
                <a:path w="466089" h="464184">
                  <a:moveTo>
                    <a:pt x="466030" y="0"/>
                  </a:moveTo>
                  <a:lnTo>
                    <a:pt x="0" y="0"/>
                  </a:lnTo>
                  <a:lnTo>
                    <a:pt x="0" y="464037"/>
                  </a:lnTo>
                  <a:lnTo>
                    <a:pt x="466030" y="464037"/>
                  </a:lnTo>
                  <a:lnTo>
                    <a:pt x="466030" y="0"/>
                  </a:lnTo>
                  <a:close/>
                </a:path>
              </a:pathLst>
            </a:custGeom>
            <a:solidFill>
              <a:srgbClr val="E8EDF7"/>
            </a:solidFill>
          </p:spPr>
          <p:txBody>
            <a:bodyPr wrap="square" lIns="0" tIns="0" rIns="0" bIns="0" rtlCol="0"/>
            <a:lstStyle/>
            <a:p>
              <a:endParaRPr/>
            </a:p>
          </p:txBody>
        </p:sp>
        <p:sp>
          <p:nvSpPr>
            <p:cNvPr id="29" name="object 29"/>
            <p:cNvSpPr/>
            <p:nvPr/>
          </p:nvSpPr>
          <p:spPr>
            <a:xfrm>
              <a:off x="4731320" y="7486575"/>
              <a:ext cx="466090" cy="464184"/>
            </a:xfrm>
            <a:custGeom>
              <a:avLst/>
              <a:gdLst/>
              <a:ahLst/>
              <a:cxnLst/>
              <a:rect l="l" t="t" r="r" b="b"/>
              <a:pathLst>
                <a:path w="466089" h="464184">
                  <a:moveTo>
                    <a:pt x="0" y="464037"/>
                  </a:moveTo>
                  <a:lnTo>
                    <a:pt x="466030" y="464037"/>
                  </a:lnTo>
                  <a:lnTo>
                    <a:pt x="466030" y="0"/>
                  </a:lnTo>
                  <a:lnTo>
                    <a:pt x="0" y="0"/>
                  </a:lnTo>
                  <a:lnTo>
                    <a:pt x="0" y="464037"/>
                  </a:lnTo>
                  <a:close/>
                </a:path>
              </a:pathLst>
            </a:custGeom>
            <a:ln w="12655">
              <a:solidFill>
                <a:srgbClr val="000000"/>
              </a:solidFill>
            </a:ln>
          </p:spPr>
          <p:txBody>
            <a:bodyPr wrap="square" lIns="0" tIns="0" rIns="0" bIns="0" rtlCol="0"/>
            <a:lstStyle/>
            <a:p>
              <a:endParaRPr/>
            </a:p>
          </p:txBody>
        </p:sp>
      </p:grpSp>
      <p:sp>
        <p:nvSpPr>
          <p:cNvPr id="30" name="object 30"/>
          <p:cNvSpPr txBox="1"/>
          <p:nvPr/>
        </p:nvSpPr>
        <p:spPr>
          <a:xfrm>
            <a:off x="4802819" y="7558534"/>
            <a:ext cx="323215"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MT"/>
                <a:cs typeface="Arial MT"/>
              </a:rPr>
              <a:t>CPU</a:t>
            </a:r>
            <a:endParaRPr sz="1100">
              <a:latin typeface="Arial MT"/>
              <a:cs typeface="Arial MT"/>
            </a:endParaRPr>
          </a:p>
        </p:txBody>
      </p:sp>
      <p:sp>
        <p:nvSpPr>
          <p:cNvPr id="31" name="object 31"/>
          <p:cNvSpPr txBox="1"/>
          <p:nvPr/>
        </p:nvSpPr>
        <p:spPr>
          <a:xfrm>
            <a:off x="4771112" y="7732761"/>
            <a:ext cx="386715" cy="123825"/>
          </a:xfrm>
          <a:prstGeom prst="rect">
            <a:avLst/>
          </a:prstGeom>
        </p:spPr>
        <p:txBody>
          <a:bodyPr vert="horz" wrap="square" lIns="0" tIns="12065" rIns="0" bIns="0" rtlCol="0">
            <a:spAutoFit/>
          </a:bodyPr>
          <a:lstStyle/>
          <a:p>
            <a:pPr marL="12700">
              <a:lnSpc>
                <a:spcPct val="100000"/>
              </a:lnSpc>
              <a:spcBef>
                <a:spcPts val="95"/>
              </a:spcBef>
            </a:pPr>
            <a:r>
              <a:rPr sz="650" spc="-10" dirty="0">
                <a:latin typeface="Arial MT"/>
                <a:cs typeface="Arial MT"/>
              </a:rPr>
              <a:t>(</a:t>
            </a:r>
            <a:r>
              <a:rPr sz="650" spc="-5" dirty="0">
                <a:latin typeface="Arial MT"/>
                <a:cs typeface="Arial MT"/>
              </a:rPr>
              <a:t>Running)</a:t>
            </a:r>
            <a:endParaRPr sz="650">
              <a:latin typeface="Arial MT"/>
              <a:cs typeface="Arial MT"/>
            </a:endParaRPr>
          </a:p>
        </p:txBody>
      </p:sp>
      <p:grpSp>
        <p:nvGrpSpPr>
          <p:cNvPr id="32" name="object 32"/>
          <p:cNvGrpSpPr/>
          <p:nvPr/>
        </p:nvGrpSpPr>
        <p:grpSpPr>
          <a:xfrm>
            <a:off x="2397344" y="7598760"/>
            <a:ext cx="2334260" cy="1178560"/>
            <a:chOff x="2397344" y="7598760"/>
            <a:chExt cx="2334260" cy="1178560"/>
          </a:xfrm>
        </p:grpSpPr>
        <p:sp>
          <p:nvSpPr>
            <p:cNvPr id="33" name="object 33"/>
            <p:cNvSpPr/>
            <p:nvPr/>
          </p:nvSpPr>
          <p:spPr>
            <a:xfrm>
              <a:off x="3815875" y="7602570"/>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34" name="object 34"/>
            <p:cNvSpPr/>
            <p:nvPr/>
          </p:nvSpPr>
          <p:spPr>
            <a:xfrm>
              <a:off x="3815875" y="7602570"/>
              <a:ext cx="250190" cy="248920"/>
            </a:xfrm>
            <a:custGeom>
              <a:avLst/>
              <a:gdLst/>
              <a:ahLst/>
              <a:cxnLst/>
              <a:rect l="l" t="t" r="r" b="b"/>
              <a:pathLst>
                <a:path w="250189" h="248920">
                  <a:moveTo>
                    <a:pt x="0" y="248593"/>
                  </a:moveTo>
                  <a:lnTo>
                    <a:pt x="249661" y="248593"/>
                  </a:lnTo>
                  <a:lnTo>
                    <a:pt x="249661" y="0"/>
                  </a:lnTo>
                  <a:lnTo>
                    <a:pt x="0" y="0"/>
                  </a:lnTo>
                  <a:lnTo>
                    <a:pt x="0" y="248593"/>
                  </a:lnTo>
                  <a:close/>
                </a:path>
              </a:pathLst>
            </a:custGeom>
            <a:ln w="7030">
              <a:solidFill>
                <a:srgbClr val="000000"/>
              </a:solidFill>
            </a:ln>
          </p:spPr>
          <p:txBody>
            <a:bodyPr wrap="square" lIns="0" tIns="0" rIns="0" bIns="0" rtlCol="0"/>
            <a:lstStyle/>
            <a:p>
              <a:endParaRPr/>
            </a:p>
          </p:txBody>
        </p:sp>
        <p:sp>
          <p:nvSpPr>
            <p:cNvPr id="35" name="object 35"/>
            <p:cNvSpPr/>
            <p:nvPr/>
          </p:nvSpPr>
          <p:spPr>
            <a:xfrm>
              <a:off x="3566213" y="7602570"/>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36" name="object 36"/>
            <p:cNvSpPr/>
            <p:nvPr/>
          </p:nvSpPr>
          <p:spPr>
            <a:xfrm>
              <a:off x="3566213" y="7602570"/>
              <a:ext cx="250190" cy="248920"/>
            </a:xfrm>
            <a:custGeom>
              <a:avLst/>
              <a:gdLst/>
              <a:ahLst/>
              <a:cxnLst/>
              <a:rect l="l" t="t" r="r" b="b"/>
              <a:pathLst>
                <a:path w="250189" h="248920">
                  <a:moveTo>
                    <a:pt x="0" y="248593"/>
                  </a:moveTo>
                  <a:lnTo>
                    <a:pt x="249661" y="248593"/>
                  </a:lnTo>
                  <a:lnTo>
                    <a:pt x="249661" y="0"/>
                  </a:lnTo>
                  <a:lnTo>
                    <a:pt x="0" y="0"/>
                  </a:lnTo>
                  <a:lnTo>
                    <a:pt x="0" y="248593"/>
                  </a:lnTo>
                  <a:close/>
                </a:path>
              </a:pathLst>
            </a:custGeom>
            <a:ln w="7030">
              <a:solidFill>
                <a:srgbClr val="000000"/>
              </a:solidFill>
            </a:ln>
          </p:spPr>
          <p:txBody>
            <a:bodyPr wrap="square" lIns="0" tIns="0" rIns="0" bIns="0" rtlCol="0"/>
            <a:lstStyle/>
            <a:p>
              <a:endParaRPr/>
            </a:p>
          </p:txBody>
        </p:sp>
        <p:sp>
          <p:nvSpPr>
            <p:cNvPr id="37" name="object 37"/>
            <p:cNvSpPr/>
            <p:nvPr/>
          </p:nvSpPr>
          <p:spPr>
            <a:xfrm>
              <a:off x="3316552" y="7602570"/>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38" name="object 38"/>
            <p:cNvSpPr/>
            <p:nvPr/>
          </p:nvSpPr>
          <p:spPr>
            <a:xfrm>
              <a:off x="3316552" y="7602570"/>
              <a:ext cx="250190" cy="248920"/>
            </a:xfrm>
            <a:custGeom>
              <a:avLst/>
              <a:gdLst/>
              <a:ahLst/>
              <a:cxnLst/>
              <a:rect l="l" t="t" r="r" b="b"/>
              <a:pathLst>
                <a:path w="250189" h="248920">
                  <a:moveTo>
                    <a:pt x="0" y="248593"/>
                  </a:moveTo>
                  <a:lnTo>
                    <a:pt x="249661" y="248593"/>
                  </a:lnTo>
                  <a:lnTo>
                    <a:pt x="249661" y="0"/>
                  </a:lnTo>
                  <a:lnTo>
                    <a:pt x="0" y="0"/>
                  </a:lnTo>
                  <a:lnTo>
                    <a:pt x="0" y="248593"/>
                  </a:lnTo>
                  <a:close/>
                </a:path>
              </a:pathLst>
            </a:custGeom>
            <a:ln w="7030">
              <a:solidFill>
                <a:srgbClr val="000000"/>
              </a:solidFill>
            </a:ln>
          </p:spPr>
          <p:txBody>
            <a:bodyPr wrap="square" lIns="0" tIns="0" rIns="0" bIns="0" rtlCol="0"/>
            <a:lstStyle/>
            <a:p>
              <a:endParaRPr/>
            </a:p>
          </p:txBody>
        </p:sp>
        <p:sp>
          <p:nvSpPr>
            <p:cNvPr id="39" name="object 39"/>
            <p:cNvSpPr/>
            <p:nvPr/>
          </p:nvSpPr>
          <p:spPr>
            <a:xfrm>
              <a:off x="3066890" y="7602570"/>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40" name="object 40"/>
            <p:cNvSpPr/>
            <p:nvPr/>
          </p:nvSpPr>
          <p:spPr>
            <a:xfrm>
              <a:off x="3066890" y="7602570"/>
              <a:ext cx="250190" cy="248920"/>
            </a:xfrm>
            <a:custGeom>
              <a:avLst/>
              <a:gdLst/>
              <a:ahLst/>
              <a:cxnLst/>
              <a:rect l="l" t="t" r="r" b="b"/>
              <a:pathLst>
                <a:path w="250189" h="248920">
                  <a:moveTo>
                    <a:pt x="0" y="248593"/>
                  </a:moveTo>
                  <a:lnTo>
                    <a:pt x="249661" y="248593"/>
                  </a:lnTo>
                  <a:lnTo>
                    <a:pt x="249661" y="0"/>
                  </a:lnTo>
                  <a:lnTo>
                    <a:pt x="0" y="0"/>
                  </a:lnTo>
                  <a:lnTo>
                    <a:pt x="0" y="248593"/>
                  </a:lnTo>
                  <a:close/>
                </a:path>
              </a:pathLst>
            </a:custGeom>
            <a:ln w="7030">
              <a:solidFill>
                <a:srgbClr val="000000"/>
              </a:solidFill>
            </a:ln>
          </p:spPr>
          <p:txBody>
            <a:bodyPr wrap="square" lIns="0" tIns="0" rIns="0" bIns="0" rtlCol="0"/>
            <a:lstStyle/>
            <a:p>
              <a:endParaRPr/>
            </a:p>
          </p:txBody>
        </p:sp>
        <p:sp>
          <p:nvSpPr>
            <p:cNvPr id="41" name="object 41"/>
            <p:cNvSpPr/>
            <p:nvPr/>
          </p:nvSpPr>
          <p:spPr>
            <a:xfrm>
              <a:off x="2817229" y="7602570"/>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42" name="object 42"/>
            <p:cNvSpPr/>
            <p:nvPr/>
          </p:nvSpPr>
          <p:spPr>
            <a:xfrm>
              <a:off x="2817229" y="7602570"/>
              <a:ext cx="1854200" cy="248920"/>
            </a:xfrm>
            <a:custGeom>
              <a:avLst/>
              <a:gdLst/>
              <a:ahLst/>
              <a:cxnLst/>
              <a:rect l="l" t="t" r="r" b="b"/>
              <a:pathLst>
                <a:path w="1854200" h="248920">
                  <a:moveTo>
                    <a:pt x="0" y="0"/>
                  </a:moveTo>
                  <a:lnTo>
                    <a:pt x="249661" y="0"/>
                  </a:lnTo>
                </a:path>
                <a:path w="1854200" h="248920">
                  <a:moveTo>
                    <a:pt x="0" y="248593"/>
                  </a:moveTo>
                  <a:lnTo>
                    <a:pt x="249661" y="248593"/>
                  </a:lnTo>
                </a:path>
                <a:path w="1854200" h="248920">
                  <a:moveTo>
                    <a:pt x="249661" y="0"/>
                  </a:moveTo>
                  <a:lnTo>
                    <a:pt x="249661" y="248593"/>
                  </a:lnTo>
                </a:path>
                <a:path w="1854200" h="248920">
                  <a:moveTo>
                    <a:pt x="1248307" y="125933"/>
                  </a:moveTo>
                  <a:lnTo>
                    <a:pt x="1854024" y="116930"/>
                  </a:lnTo>
                </a:path>
              </a:pathLst>
            </a:custGeom>
            <a:ln w="7030">
              <a:solidFill>
                <a:srgbClr val="000000"/>
              </a:solidFill>
            </a:ln>
          </p:spPr>
          <p:txBody>
            <a:bodyPr wrap="square" lIns="0" tIns="0" rIns="0" bIns="0" rtlCol="0"/>
            <a:lstStyle/>
            <a:p>
              <a:endParaRPr/>
            </a:p>
          </p:txBody>
        </p:sp>
        <p:sp>
          <p:nvSpPr>
            <p:cNvPr id="43" name="object 43"/>
            <p:cNvSpPr/>
            <p:nvPr/>
          </p:nvSpPr>
          <p:spPr>
            <a:xfrm>
              <a:off x="4665440" y="7697809"/>
              <a:ext cx="66040" cy="43815"/>
            </a:xfrm>
            <a:custGeom>
              <a:avLst/>
              <a:gdLst/>
              <a:ahLst/>
              <a:cxnLst/>
              <a:rect l="l" t="t" r="r" b="b"/>
              <a:pathLst>
                <a:path w="66039" h="43815">
                  <a:moveTo>
                    <a:pt x="0" y="0"/>
                  </a:moveTo>
                  <a:lnTo>
                    <a:pt x="645" y="43498"/>
                  </a:lnTo>
                  <a:lnTo>
                    <a:pt x="65879" y="20755"/>
                  </a:lnTo>
                  <a:lnTo>
                    <a:pt x="0" y="0"/>
                  </a:lnTo>
                  <a:close/>
                </a:path>
              </a:pathLst>
            </a:custGeom>
            <a:solidFill>
              <a:srgbClr val="000000"/>
            </a:solidFill>
          </p:spPr>
          <p:txBody>
            <a:bodyPr wrap="square" lIns="0" tIns="0" rIns="0" bIns="0" rtlCol="0"/>
            <a:lstStyle/>
            <a:p>
              <a:endParaRPr/>
            </a:p>
          </p:txBody>
        </p:sp>
        <p:sp>
          <p:nvSpPr>
            <p:cNvPr id="44" name="object 44"/>
            <p:cNvSpPr/>
            <p:nvPr/>
          </p:nvSpPr>
          <p:spPr>
            <a:xfrm>
              <a:off x="2817229" y="8524759"/>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45" name="object 45"/>
            <p:cNvSpPr/>
            <p:nvPr/>
          </p:nvSpPr>
          <p:spPr>
            <a:xfrm>
              <a:off x="2817229" y="8524759"/>
              <a:ext cx="250190" cy="248920"/>
            </a:xfrm>
            <a:custGeom>
              <a:avLst/>
              <a:gdLst/>
              <a:ahLst/>
              <a:cxnLst/>
              <a:rect l="l" t="t" r="r" b="b"/>
              <a:pathLst>
                <a:path w="250189" h="248920">
                  <a:moveTo>
                    <a:pt x="0" y="248593"/>
                  </a:moveTo>
                  <a:lnTo>
                    <a:pt x="249661" y="248593"/>
                  </a:lnTo>
                  <a:lnTo>
                    <a:pt x="249661" y="0"/>
                  </a:lnTo>
                  <a:lnTo>
                    <a:pt x="0" y="0"/>
                  </a:lnTo>
                  <a:lnTo>
                    <a:pt x="0" y="248593"/>
                  </a:lnTo>
                  <a:close/>
                </a:path>
              </a:pathLst>
            </a:custGeom>
            <a:ln w="7030">
              <a:solidFill>
                <a:srgbClr val="000000"/>
              </a:solidFill>
            </a:ln>
          </p:spPr>
          <p:txBody>
            <a:bodyPr wrap="square" lIns="0" tIns="0" rIns="0" bIns="0" rtlCol="0"/>
            <a:lstStyle/>
            <a:p>
              <a:endParaRPr/>
            </a:p>
          </p:txBody>
        </p:sp>
        <p:sp>
          <p:nvSpPr>
            <p:cNvPr id="46" name="object 46"/>
            <p:cNvSpPr/>
            <p:nvPr/>
          </p:nvSpPr>
          <p:spPr>
            <a:xfrm>
              <a:off x="3066890" y="8524759"/>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47" name="object 47"/>
            <p:cNvSpPr/>
            <p:nvPr/>
          </p:nvSpPr>
          <p:spPr>
            <a:xfrm>
              <a:off x="3066890" y="8524759"/>
              <a:ext cx="250190" cy="248920"/>
            </a:xfrm>
            <a:custGeom>
              <a:avLst/>
              <a:gdLst/>
              <a:ahLst/>
              <a:cxnLst/>
              <a:rect l="l" t="t" r="r" b="b"/>
              <a:pathLst>
                <a:path w="250189" h="248920">
                  <a:moveTo>
                    <a:pt x="0" y="248593"/>
                  </a:moveTo>
                  <a:lnTo>
                    <a:pt x="249661" y="248593"/>
                  </a:lnTo>
                  <a:lnTo>
                    <a:pt x="249661" y="0"/>
                  </a:lnTo>
                  <a:lnTo>
                    <a:pt x="0" y="0"/>
                  </a:lnTo>
                  <a:lnTo>
                    <a:pt x="0" y="248593"/>
                  </a:lnTo>
                  <a:close/>
                </a:path>
              </a:pathLst>
            </a:custGeom>
            <a:ln w="7030">
              <a:solidFill>
                <a:srgbClr val="000000"/>
              </a:solidFill>
            </a:ln>
          </p:spPr>
          <p:txBody>
            <a:bodyPr wrap="square" lIns="0" tIns="0" rIns="0" bIns="0" rtlCol="0"/>
            <a:lstStyle/>
            <a:p>
              <a:endParaRPr/>
            </a:p>
          </p:txBody>
        </p:sp>
        <p:sp>
          <p:nvSpPr>
            <p:cNvPr id="48" name="object 48"/>
            <p:cNvSpPr/>
            <p:nvPr/>
          </p:nvSpPr>
          <p:spPr>
            <a:xfrm>
              <a:off x="3316552" y="8524759"/>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49" name="object 49"/>
            <p:cNvSpPr/>
            <p:nvPr/>
          </p:nvSpPr>
          <p:spPr>
            <a:xfrm>
              <a:off x="3316552" y="8524759"/>
              <a:ext cx="250190" cy="248920"/>
            </a:xfrm>
            <a:custGeom>
              <a:avLst/>
              <a:gdLst/>
              <a:ahLst/>
              <a:cxnLst/>
              <a:rect l="l" t="t" r="r" b="b"/>
              <a:pathLst>
                <a:path w="250189" h="248920">
                  <a:moveTo>
                    <a:pt x="0" y="248593"/>
                  </a:moveTo>
                  <a:lnTo>
                    <a:pt x="249661" y="248593"/>
                  </a:lnTo>
                  <a:lnTo>
                    <a:pt x="249661" y="0"/>
                  </a:lnTo>
                  <a:lnTo>
                    <a:pt x="0" y="0"/>
                  </a:lnTo>
                  <a:lnTo>
                    <a:pt x="0" y="248593"/>
                  </a:lnTo>
                  <a:close/>
                </a:path>
              </a:pathLst>
            </a:custGeom>
            <a:ln w="7030">
              <a:solidFill>
                <a:srgbClr val="000000"/>
              </a:solidFill>
            </a:ln>
          </p:spPr>
          <p:txBody>
            <a:bodyPr wrap="square" lIns="0" tIns="0" rIns="0" bIns="0" rtlCol="0"/>
            <a:lstStyle/>
            <a:p>
              <a:endParaRPr/>
            </a:p>
          </p:txBody>
        </p:sp>
        <p:sp>
          <p:nvSpPr>
            <p:cNvPr id="50" name="object 50"/>
            <p:cNvSpPr/>
            <p:nvPr/>
          </p:nvSpPr>
          <p:spPr>
            <a:xfrm>
              <a:off x="3566213" y="8524759"/>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51" name="object 51"/>
            <p:cNvSpPr/>
            <p:nvPr/>
          </p:nvSpPr>
          <p:spPr>
            <a:xfrm>
              <a:off x="3566213" y="8524759"/>
              <a:ext cx="250190" cy="248920"/>
            </a:xfrm>
            <a:custGeom>
              <a:avLst/>
              <a:gdLst/>
              <a:ahLst/>
              <a:cxnLst/>
              <a:rect l="l" t="t" r="r" b="b"/>
              <a:pathLst>
                <a:path w="250189" h="248920">
                  <a:moveTo>
                    <a:pt x="0" y="248593"/>
                  </a:moveTo>
                  <a:lnTo>
                    <a:pt x="249661" y="248593"/>
                  </a:lnTo>
                  <a:lnTo>
                    <a:pt x="249661" y="0"/>
                  </a:lnTo>
                  <a:lnTo>
                    <a:pt x="0" y="0"/>
                  </a:lnTo>
                  <a:lnTo>
                    <a:pt x="0" y="248593"/>
                  </a:lnTo>
                  <a:close/>
                </a:path>
              </a:pathLst>
            </a:custGeom>
            <a:ln w="7030">
              <a:solidFill>
                <a:srgbClr val="000000"/>
              </a:solidFill>
            </a:ln>
          </p:spPr>
          <p:txBody>
            <a:bodyPr wrap="square" lIns="0" tIns="0" rIns="0" bIns="0" rtlCol="0"/>
            <a:lstStyle/>
            <a:p>
              <a:endParaRPr/>
            </a:p>
          </p:txBody>
        </p:sp>
        <p:sp>
          <p:nvSpPr>
            <p:cNvPr id="52" name="object 52"/>
            <p:cNvSpPr/>
            <p:nvPr/>
          </p:nvSpPr>
          <p:spPr>
            <a:xfrm>
              <a:off x="3815875" y="8524759"/>
              <a:ext cx="250190" cy="248920"/>
            </a:xfrm>
            <a:custGeom>
              <a:avLst/>
              <a:gdLst/>
              <a:ahLst/>
              <a:cxnLst/>
              <a:rect l="l" t="t" r="r" b="b"/>
              <a:pathLst>
                <a:path w="250189" h="248920">
                  <a:moveTo>
                    <a:pt x="249661" y="0"/>
                  </a:moveTo>
                  <a:lnTo>
                    <a:pt x="0" y="0"/>
                  </a:lnTo>
                  <a:lnTo>
                    <a:pt x="0" y="248593"/>
                  </a:lnTo>
                  <a:lnTo>
                    <a:pt x="249661" y="248593"/>
                  </a:lnTo>
                  <a:lnTo>
                    <a:pt x="249661" y="0"/>
                  </a:lnTo>
                  <a:close/>
                </a:path>
              </a:pathLst>
            </a:custGeom>
            <a:solidFill>
              <a:srgbClr val="E6E6E6"/>
            </a:solidFill>
          </p:spPr>
          <p:txBody>
            <a:bodyPr wrap="square" lIns="0" tIns="0" rIns="0" bIns="0" rtlCol="0"/>
            <a:lstStyle/>
            <a:p>
              <a:endParaRPr/>
            </a:p>
          </p:txBody>
        </p:sp>
        <p:sp>
          <p:nvSpPr>
            <p:cNvPr id="53" name="object 53"/>
            <p:cNvSpPr/>
            <p:nvPr/>
          </p:nvSpPr>
          <p:spPr>
            <a:xfrm>
              <a:off x="2567591" y="7726340"/>
              <a:ext cx="1497965" cy="1047115"/>
            </a:xfrm>
            <a:custGeom>
              <a:avLst/>
              <a:gdLst/>
              <a:ahLst/>
              <a:cxnLst/>
              <a:rect l="l" t="t" r="r" b="b"/>
              <a:pathLst>
                <a:path w="1497964" h="1047115">
                  <a:moveTo>
                    <a:pt x="1497945" y="798422"/>
                  </a:moveTo>
                  <a:lnTo>
                    <a:pt x="1248283" y="798422"/>
                  </a:lnTo>
                </a:path>
                <a:path w="1497964" h="1047115">
                  <a:moveTo>
                    <a:pt x="1497945" y="1047012"/>
                  </a:moveTo>
                  <a:lnTo>
                    <a:pt x="1248283" y="1047012"/>
                  </a:lnTo>
                </a:path>
                <a:path w="1497964" h="1047115">
                  <a:moveTo>
                    <a:pt x="1248283" y="798422"/>
                  </a:moveTo>
                  <a:lnTo>
                    <a:pt x="1248283" y="1047012"/>
                  </a:lnTo>
                </a:path>
                <a:path w="1497964" h="1047115">
                  <a:moveTo>
                    <a:pt x="249638" y="924374"/>
                  </a:moveTo>
                  <a:lnTo>
                    <a:pt x="0" y="924374"/>
                  </a:lnTo>
                  <a:lnTo>
                    <a:pt x="0" y="0"/>
                  </a:lnTo>
                  <a:lnTo>
                    <a:pt x="189594" y="0"/>
                  </a:lnTo>
                </a:path>
              </a:pathLst>
            </a:custGeom>
            <a:ln w="7030">
              <a:solidFill>
                <a:srgbClr val="000000"/>
              </a:solidFill>
            </a:ln>
          </p:spPr>
          <p:txBody>
            <a:bodyPr wrap="square" lIns="0" tIns="0" rIns="0" bIns="0" rtlCol="0"/>
            <a:lstStyle/>
            <a:p>
              <a:endParaRPr/>
            </a:p>
          </p:txBody>
        </p:sp>
        <p:sp>
          <p:nvSpPr>
            <p:cNvPr id="54" name="object 54"/>
            <p:cNvSpPr/>
            <p:nvPr/>
          </p:nvSpPr>
          <p:spPr>
            <a:xfrm>
              <a:off x="2751725" y="7704591"/>
              <a:ext cx="66040" cy="43815"/>
            </a:xfrm>
            <a:custGeom>
              <a:avLst/>
              <a:gdLst/>
              <a:ahLst/>
              <a:cxnLst/>
              <a:rect l="l" t="t" r="r" b="b"/>
              <a:pathLst>
                <a:path w="66039" h="43815">
                  <a:moveTo>
                    <a:pt x="0" y="0"/>
                  </a:moveTo>
                  <a:lnTo>
                    <a:pt x="0" y="43498"/>
                  </a:lnTo>
                  <a:lnTo>
                    <a:pt x="65503" y="21749"/>
                  </a:lnTo>
                  <a:lnTo>
                    <a:pt x="0" y="0"/>
                  </a:lnTo>
                  <a:close/>
                </a:path>
              </a:pathLst>
            </a:custGeom>
            <a:solidFill>
              <a:srgbClr val="000000"/>
            </a:solidFill>
          </p:spPr>
          <p:txBody>
            <a:bodyPr wrap="square" lIns="0" tIns="0" rIns="0" bIns="0" rtlCol="0"/>
            <a:lstStyle/>
            <a:p>
              <a:endParaRPr/>
            </a:p>
          </p:txBody>
        </p:sp>
        <p:sp>
          <p:nvSpPr>
            <p:cNvPr id="55" name="object 55"/>
            <p:cNvSpPr/>
            <p:nvPr/>
          </p:nvSpPr>
          <p:spPr>
            <a:xfrm>
              <a:off x="2401154" y="7724469"/>
              <a:ext cx="356235" cy="1905"/>
            </a:xfrm>
            <a:custGeom>
              <a:avLst/>
              <a:gdLst/>
              <a:ahLst/>
              <a:cxnLst/>
              <a:rect l="l" t="t" r="r" b="b"/>
              <a:pathLst>
                <a:path w="356235" h="1904">
                  <a:moveTo>
                    <a:pt x="0" y="0"/>
                  </a:moveTo>
                  <a:lnTo>
                    <a:pt x="356031" y="1578"/>
                  </a:lnTo>
                </a:path>
              </a:pathLst>
            </a:custGeom>
            <a:ln w="7015">
              <a:solidFill>
                <a:srgbClr val="000000"/>
              </a:solidFill>
            </a:ln>
          </p:spPr>
          <p:txBody>
            <a:bodyPr wrap="square" lIns="0" tIns="0" rIns="0" bIns="0" rtlCol="0"/>
            <a:lstStyle/>
            <a:p>
              <a:endParaRPr/>
            </a:p>
          </p:txBody>
        </p:sp>
        <p:sp>
          <p:nvSpPr>
            <p:cNvPr id="56" name="object 56"/>
            <p:cNvSpPr/>
            <p:nvPr/>
          </p:nvSpPr>
          <p:spPr>
            <a:xfrm>
              <a:off x="2751625" y="7704299"/>
              <a:ext cx="66040" cy="43815"/>
            </a:xfrm>
            <a:custGeom>
              <a:avLst/>
              <a:gdLst/>
              <a:ahLst/>
              <a:cxnLst/>
              <a:rect l="l" t="t" r="r" b="b"/>
              <a:pathLst>
                <a:path w="66039" h="43815">
                  <a:moveTo>
                    <a:pt x="193" y="0"/>
                  </a:moveTo>
                  <a:lnTo>
                    <a:pt x="0" y="43498"/>
                  </a:lnTo>
                  <a:lnTo>
                    <a:pt x="65603" y="22041"/>
                  </a:lnTo>
                  <a:lnTo>
                    <a:pt x="193" y="0"/>
                  </a:lnTo>
                  <a:close/>
                </a:path>
              </a:pathLst>
            </a:custGeom>
            <a:solidFill>
              <a:srgbClr val="000000"/>
            </a:solidFill>
          </p:spPr>
          <p:txBody>
            <a:bodyPr wrap="square" lIns="0" tIns="0" rIns="0" bIns="0" rtlCol="0"/>
            <a:lstStyle/>
            <a:p>
              <a:endParaRPr/>
            </a:p>
          </p:txBody>
        </p:sp>
      </p:grpSp>
      <p:sp>
        <p:nvSpPr>
          <p:cNvPr id="57" name="object 57"/>
          <p:cNvSpPr txBox="1"/>
          <p:nvPr/>
        </p:nvSpPr>
        <p:spPr>
          <a:xfrm>
            <a:off x="3180489" y="8358278"/>
            <a:ext cx="505459" cy="123825"/>
          </a:xfrm>
          <a:prstGeom prst="rect">
            <a:avLst/>
          </a:prstGeom>
        </p:spPr>
        <p:txBody>
          <a:bodyPr vert="horz" wrap="square" lIns="0" tIns="12065" rIns="0" bIns="0" rtlCol="0">
            <a:spAutoFit/>
          </a:bodyPr>
          <a:lstStyle/>
          <a:p>
            <a:pPr marL="12700">
              <a:lnSpc>
                <a:spcPct val="100000"/>
              </a:lnSpc>
              <a:spcBef>
                <a:spcPts val="95"/>
              </a:spcBef>
            </a:pPr>
            <a:r>
              <a:rPr sz="650" spc="-5" dirty="0">
                <a:latin typeface="Arial MT"/>
                <a:cs typeface="Arial MT"/>
              </a:rPr>
              <a:t>Blocked </a:t>
            </a:r>
            <a:r>
              <a:rPr sz="650" spc="-10" dirty="0">
                <a:latin typeface="Arial MT"/>
                <a:cs typeface="Arial MT"/>
              </a:rPr>
              <a:t>(I/O</a:t>
            </a:r>
            <a:r>
              <a:rPr sz="650" spc="-5" dirty="0">
                <a:latin typeface="Arial MT"/>
                <a:cs typeface="Arial MT"/>
              </a:rPr>
              <a:t>)</a:t>
            </a:r>
            <a:endParaRPr sz="650">
              <a:latin typeface="Arial MT"/>
              <a:cs typeface="Arial MT"/>
            </a:endParaRPr>
          </a:p>
        </p:txBody>
      </p:sp>
      <p:sp>
        <p:nvSpPr>
          <p:cNvPr id="58" name="object 58"/>
          <p:cNvSpPr txBox="1"/>
          <p:nvPr/>
        </p:nvSpPr>
        <p:spPr>
          <a:xfrm>
            <a:off x="2169542" y="7659854"/>
            <a:ext cx="235585" cy="123825"/>
          </a:xfrm>
          <a:prstGeom prst="rect">
            <a:avLst/>
          </a:prstGeom>
        </p:spPr>
        <p:txBody>
          <a:bodyPr vert="horz" wrap="square" lIns="0" tIns="12065" rIns="0" bIns="0" rtlCol="0">
            <a:spAutoFit/>
          </a:bodyPr>
          <a:lstStyle/>
          <a:p>
            <a:pPr marL="12700">
              <a:lnSpc>
                <a:spcPct val="100000"/>
              </a:lnSpc>
              <a:spcBef>
                <a:spcPts val="95"/>
              </a:spcBef>
            </a:pPr>
            <a:r>
              <a:rPr sz="650" spc="-5" dirty="0">
                <a:latin typeface="Arial MT"/>
                <a:cs typeface="Arial MT"/>
              </a:rPr>
              <a:t>Admit</a:t>
            </a:r>
            <a:endParaRPr sz="650">
              <a:latin typeface="Arial MT"/>
              <a:cs typeface="Arial MT"/>
            </a:endParaRPr>
          </a:p>
        </p:txBody>
      </p:sp>
      <p:sp>
        <p:nvSpPr>
          <p:cNvPr id="59" name="object 59"/>
          <p:cNvSpPr txBox="1"/>
          <p:nvPr/>
        </p:nvSpPr>
        <p:spPr>
          <a:xfrm>
            <a:off x="757224" y="6100953"/>
            <a:ext cx="6424295" cy="1459230"/>
          </a:xfrm>
          <a:prstGeom prst="rect">
            <a:avLst/>
          </a:prstGeom>
        </p:spPr>
        <p:txBody>
          <a:bodyPr vert="horz" wrap="square" lIns="0" tIns="24765" rIns="0" bIns="0" rtlCol="0">
            <a:spAutoFit/>
          </a:bodyPr>
          <a:lstStyle/>
          <a:p>
            <a:pPr marL="12700" marR="5080">
              <a:lnSpc>
                <a:spcPts val="1380"/>
              </a:lnSpc>
              <a:spcBef>
                <a:spcPts val="195"/>
              </a:spcBef>
            </a:pP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OS</a:t>
            </a:r>
            <a:r>
              <a:rPr sz="1200" spc="5" dirty="0">
                <a:latin typeface="Times New Roman"/>
                <a:cs typeface="Times New Roman"/>
              </a:rPr>
              <a:t> </a:t>
            </a:r>
            <a:r>
              <a:rPr sz="1200" dirty="0">
                <a:latin typeface="Times New Roman"/>
                <a:cs typeface="Times New Roman"/>
              </a:rPr>
              <a:t>on the other</a:t>
            </a:r>
            <a:r>
              <a:rPr sz="1200" spc="-5" dirty="0">
                <a:latin typeface="Times New Roman"/>
                <a:cs typeface="Times New Roman"/>
              </a:rPr>
              <a:t> </a:t>
            </a:r>
            <a:r>
              <a:rPr sz="1200" dirty="0">
                <a:latin typeface="Times New Roman"/>
                <a:cs typeface="Times New Roman"/>
              </a:rPr>
              <a:t>hand </a:t>
            </a:r>
            <a:r>
              <a:rPr sz="1200" spc="-5" dirty="0">
                <a:latin typeface="Times New Roman"/>
                <a:cs typeface="Times New Roman"/>
              </a:rPr>
              <a:t>uses</a:t>
            </a:r>
            <a:r>
              <a:rPr sz="1200" spc="5" dirty="0">
                <a:latin typeface="Times New Roman"/>
                <a:cs typeface="Times New Roman"/>
              </a:rPr>
              <a:t> </a:t>
            </a:r>
            <a:r>
              <a:rPr sz="1200" spc="-5" dirty="0">
                <a:latin typeface="Times New Roman"/>
                <a:cs typeface="Times New Roman"/>
              </a:rPr>
              <a:t>three</a:t>
            </a:r>
            <a:r>
              <a:rPr sz="1200" dirty="0">
                <a:latin typeface="Times New Roman"/>
                <a:cs typeface="Times New Roman"/>
              </a:rPr>
              <a:t> </a:t>
            </a:r>
            <a:r>
              <a:rPr sz="1200" spc="-5" dirty="0">
                <a:latin typeface="Times New Roman"/>
                <a:cs typeface="Times New Roman"/>
              </a:rPr>
              <a:t>states</a:t>
            </a:r>
            <a:r>
              <a:rPr sz="1200" spc="10"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dirty="0">
                <a:latin typeface="Times New Roman"/>
                <a:cs typeface="Times New Roman"/>
              </a:rPr>
              <a:t>two </a:t>
            </a:r>
            <a:r>
              <a:rPr sz="1200" spc="-5" dirty="0">
                <a:latin typeface="Times New Roman"/>
                <a:cs typeface="Times New Roman"/>
              </a:rPr>
              <a:t>scheduling</a:t>
            </a:r>
            <a:r>
              <a:rPr sz="1200" spc="-10" dirty="0">
                <a:latin typeface="Times New Roman"/>
                <a:cs typeface="Times New Roman"/>
              </a:rPr>
              <a:t> </a:t>
            </a:r>
            <a:r>
              <a:rPr sz="1200" dirty="0">
                <a:latin typeface="Times New Roman"/>
                <a:cs typeface="Times New Roman"/>
              </a:rPr>
              <a:t>queues</a:t>
            </a:r>
            <a:r>
              <a:rPr sz="1200" spc="5" dirty="0">
                <a:latin typeface="Times New Roman"/>
                <a:cs typeface="Times New Roman"/>
              </a:rPr>
              <a:t> </a:t>
            </a:r>
            <a:r>
              <a:rPr sz="1200" dirty="0">
                <a:latin typeface="Times New Roman"/>
                <a:cs typeface="Times New Roman"/>
              </a:rPr>
              <a:t>shown</a:t>
            </a:r>
            <a:r>
              <a:rPr sz="1200" spc="10" dirty="0">
                <a:latin typeface="Times New Roman"/>
                <a:cs typeface="Times New Roman"/>
              </a:rPr>
              <a:t> </a:t>
            </a:r>
            <a:r>
              <a:rPr sz="1200" spc="-5" dirty="0">
                <a:latin typeface="Times New Roman"/>
                <a:cs typeface="Times New Roman"/>
              </a:rPr>
              <a:t>below.</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Ready, </a:t>
            </a:r>
            <a:r>
              <a:rPr sz="1200" dirty="0">
                <a:latin typeface="Times New Roman"/>
                <a:cs typeface="Times New Roman"/>
              </a:rPr>
              <a:t> </a:t>
            </a:r>
            <a:r>
              <a:rPr sz="1200" spc="-5" dirty="0">
                <a:latin typeface="Times New Roman"/>
                <a:cs typeface="Times New Roman"/>
              </a:rPr>
              <a:t>Blocked,</a:t>
            </a:r>
            <a:r>
              <a:rPr sz="1200" spc="10"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dirty="0">
                <a:latin typeface="Times New Roman"/>
                <a:cs typeface="Times New Roman"/>
              </a:rPr>
              <a:t>Running</a:t>
            </a:r>
            <a:r>
              <a:rPr sz="1200" spc="-10" dirty="0">
                <a:latin typeface="Times New Roman"/>
                <a:cs typeface="Times New Roman"/>
              </a:rPr>
              <a:t> </a:t>
            </a:r>
            <a:r>
              <a:rPr sz="1200" dirty="0">
                <a:latin typeface="Times New Roman"/>
                <a:cs typeface="Times New Roman"/>
              </a:rPr>
              <a:t>states</a:t>
            </a:r>
            <a:r>
              <a:rPr sz="1200" spc="5" dirty="0">
                <a:latin typeface="Times New Roman"/>
                <a:cs typeface="Times New Roman"/>
              </a:rPr>
              <a:t> </a:t>
            </a:r>
            <a:r>
              <a:rPr sz="1200" spc="-5" dirty="0">
                <a:latin typeface="Times New Roman"/>
                <a:cs typeface="Times New Roman"/>
              </a:rPr>
              <a:t>are used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represent</a:t>
            </a:r>
            <a:r>
              <a:rPr sz="1200" spc="10" dirty="0">
                <a:latin typeface="Times New Roman"/>
                <a:cs typeface="Times New Roman"/>
              </a:rPr>
              <a:t> </a:t>
            </a:r>
            <a:r>
              <a:rPr sz="1200" spc="-5" dirty="0">
                <a:latin typeface="Times New Roman"/>
                <a:cs typeface="Times New Roman"/>
              </a:rPr>
              <a:t>processes</a:t>
            </a:r>
            <a:r>
              <a:rPr sz="1200" spc="10" dirty="0">
                <a:latin typeface="Times New Roman"/>
                <a:cs typeface="Times New Roman"/>
              </a:rPr>
              <a:t> </a:t>
            </a:r>
            <a:r>
              <a:rPr sz="1200" dirty="0">
                <a:latin typeface="Times New Roman"/>
                <a:cs typeface="Times New Roman"/>
              </a:rPr>
              <a:t>ready</a:t>
            </a:r>
            <a:r>
              <a:rPr sz="1200" spc="-2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run, </a:t>
            </a:r>
            <a:r>
              <a:rPr sz="1200" spc="-5" dirty="0">
                <a:latin typeface="Times New Roman"/>
                <a:cs typeface="Times New Roman"/>
              </a:rPr>
              <a:t>blocked</a:t>
            </a:r>
            <a:r>
              <a:rPr sz="1200" spc="5" dirty="0">
                <a:latin typeface="Times New Roman"/>
                <a:cs typeface="Times New Roman"/>
              </a:rPr>
              <a:t> </a:t>
            </a:r>
            <a:r>
              <a:rPr sz="1200" dirty="0">
                <a:latin typeface="Times New Roman"/>
                <a:cs typeface="Times New Roman"/>
              </a:rPr>
              <a:t>waiting</a:t>
            </a:r>
            <a:r>
              <a:rPr sz="1200" spc="-10" dirty="0">
                <a:latin typeface="Times New Roman"/>
                <a:cs typeface="Times New Roman"/>
              </a:rPr>
              <a:t> </a:t>
            </a:r>
            <a:r>
              <a:rPr sz="1200" dirty="0">
                <a:latin typeface="Times New Roman"/>
                <a:cs typeface="Times New Roman"/>
              </a:rPr>
              <a:t>for </a:t>
            </a:r>
            <a:r>
              <a:rPr sz="1200" spc="-5" dirty="0">
                <a:latin typeface="Times New Roman"/>
                <a:cs typeface="Times New Roman"/>
              </a:rPr>
              <a:t>an</a:t>
            </a:r>
            <a:r>
              <a:rPr sz="1200" spc="15" dirty="0">
                <a:latin typeface="Times New Roman"/>
                <a:cs typeface="Times New Roman"/>
              </a:rPr>
              <a:t> </a:t>
            </a:r>
            <a:r>
              <a:rPr sz="1200" spc="-10" dirty="0">
                <a:latin typeface="Times New Roman"/>
                <a:cs typeface="Times New Roman"/>
              </a:rPr>
              <a:t>I/O </a:t>
            </a:r>
            <a:r>
              <a:rPr sz="1200" spc="-5" dirty="0">
                <a:latin typeface="Times New Roman"/>
                <a:cs typeface="Times New Roman"/>
              </a:rPr>
              <a:t> operation</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complete,</a:t>
            </a:r>
            <a:r>
              <a:rPr sz="1200" spc="10"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spc="-5" dirty="0">
                <a:latin typeface="Times New Roman"/>
                <a:cs typeface="Times New Roman"/>
              </a:rPr>
              <a:t>allocated</a:t>
            </a:r>
            <a:r>
              <a:rPr sz="1200" spc="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respectively.</a:t>
            </a:r>
            <a:r>
              <a:rPr sz="1200" spc="20" dirty="0">
                <a:latin typeface="Times New Roman"/>
                <a:cs typeface="Times New Roman"/>
              </a:rPr>
              <a:t> </a:t>
            </a:r>
            <a:r>
              <a:rPr sz="1200" dirty="0">
                <a:latin typeface="Times New Roman"/>
                <a:cs typeface="Times New Roman"/>
              </a:rPr>
              <a:t>Note that</a:t>
            </a:r>
            <a:r>
              <a:rPr sz="1200" spc="5" dirty="0">
                <a:latin typeface="Times New Roman"/>
                <a:cs typeface="Times New Roman"/>
              </a:rPr>
              <a:t> </a:t>
            </a:r>
            <a:r>
              <a:rPr sz="1200" spc="-5" dirty="0">
                <a:latin typeface="Times New Roman"/>
                <a:cs typeface="Times New Roman"/>
              </a:rPr>
              <a:t>states</a:t>
            </a:r>
            <a:r>
              <a:rPr sz="1200" spc="10" dirty="0">
                <a:latin typeface="Times New Roman"/>
                <a:cs typeface="Times New Roman"/>
              </a:rPr>
              <a:t> </a:t>
            </a:r>
            <a:r>
              <a:rPr sz="1200" dirty="0">
                <a:latin typeface="Times New Roman"/>
                <a:cs typeface="Times New Roman"/>
              </a:rPr>
              <a:t>such</a:t>
            </a:r>
            <a:r>
              <a:rPr sz="1200" spc="5" dirty="0">
                <a:latin typeface="Times New Roman"/>
                <a:cs typeface="Times New Roman"/>
              </a:rPr>
              <a:t> </a:t>
            </a:r>
            <a:r>
              <a:rPr sz="1200" spc="-10" dirty="0">
                <a:latin typeface="Times New Roman"/>
                <a:cs typeface="Times New Roman"/>
              </a:rPr>
              <a:t>as</a:t>
            </a:r>
            <a:r>
              <a:rPr sz="1200" spc="10" dirty="0">
                <a:latin typeface="Times New Roman"/>
                <a:cs typeface="Times New Roman"/>
              </a:rPr>
              <a:t> </a:t>
            </a:r>
            <a:r>
              <a:rPr sz="1200" spc="-5" dirty="0">
                <a:latin typeface="Times New Roman"/>
                <a:cs typeface="Times New Roman"/>
              </a:rPr>
              <a:t>New,</a:t>
            </a:r>
            <a:r>
              <a:rPr sz="1200" spc="5" dirty="0">
                <a:latin typeface="Times New Roman"/>
                <a:cs typeface="Times New Roman"/>
              </a:rPr>
              <a:t> </a:t>
            </a:r>
            <a:r>
              <a:rPr sz="1200" dirty="0">
                <a:latin typeface="Times New Roman"/>
                <a:cs typeface="Times New Roman"/>
              </a:rPr>
              <a:t>Terminated, </a:t>
            </a:r>
            <a:r>
              <a:rPr sz="1200" spc="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states</a:t>
            </a:r>
            <a:r>
              <a:rPr sz="1200" spc="10" dirty="0">
                <a:latin typeface="Times New Roman"/>
                <a:cs typeface="Times New Roman"/>
              </a:rPr>
              <a:t> </a:t>
            </a:r>
            <a:r>
              <a:rPr sz="1200" spc="-5" dirty="0">
                <a:latin typeface="Times New Roman"/>
                <a:cs typeface="Times New Roman"/>
              </a:rPr>
              <a:t>for</a:t>
            </a:r>
            <a:r>
              <a:rPr sz="1200" spc="5" dirty="0">
                <a:latin typeface="Times New Roman"/>
                <a:cs typeface="Times New Roman"/>
              </a:rPr>
              <a:t> </a:t>
            </a:r>
            <a:r>
              <a:rPr sz="1200" spc="-5" dirty="0">
                <a:latin typeface="Times New Roman"/>
                <a:cs typeface="Times New Roman"/>
              </a:rPr>
              <a:t>suspended</a:t>
            </a:r>
            <a:r>
              <a:rPr sz="1200" spc="20" dirty="0">
                <a:latin typeface="Times New Roman"/>
                <a:cs typeface="Times New Roman"/>
              </a:rPr>
              <a:t> </a:t>
            </a:r>
            <a:r>
              <a:rPr sz="1200" spc="-5" dirty="0">
                <a:latin typeface="Times New Roman"/>
                <a:cs typeface="Times New Roman"/>
              </a:rPr>
              <a:t>processes</a:t>
            </a:r>
            <a:r>
              <a:rPr sz="1200" spc="20" dirty="0">
                <a:latin typeface="Times New Roman"/>
                <a:cs typeface="Times New Roman"/>
              </a:rPr>
              <a:t> </a:t>
            </a:r>
            <a:r>
              <a:rPr sz="1200" spc="-5" dirty="0">
                <a:latin typeface="Times New Roman"/>
                <a:cs typeface="Times New Roman"/>
              </a:rPr>
              <a:t>are </a:t>
            </a:r>
            <a:r>
              <a:rPr sz="1200" dirty="0">
                <a:latin typeface="Times New Roman"/>
                <a:cs typeface="Times New Roman"/>
              </a:rPr>
              <a:t>not</a:t>
            </a:r>
            <a:r>
              <a:rPr sz="1200" spc="10" dirty="0">
                <a:latin typeface="Times New Roman"/>
                <a:cs typeface="Times New Roman"/>
              </a:rPr>
              <a:t> </a:t>
            </a:r>
            <a:r>
              <a:rPr sz="1200" dirty="0">
                <a:latin typeface="Times New Roman"/>
                <a:cs typeface="Times New Roman"/>
              </a:rPr>
              <a:t>included,</a:t>
            </a:r>
            <a:r>
              <a:rPr sz="1200" spc="5" dirty="0">
                <a:latin typeface="Times New Roman"/>
                <a:cs typeface="Times New Roman"/>
              </a:rPr>
              <a:t> </a:t>
            </a:r>
            <a:r>
              <a:rPr sz="1200" spc="-5" dirty="0">
                <a:latin typeface="Times New Roman"/>
                <a:cs typeface="Times New Roman"/>
              </a:rPr>
              <a:t>again</a:t>
            </a:r>
            <a:r>
              <a:rPr sz="1200" spc="10"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keep</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problem</a:t>
            </a:r>
            <a:r>
              <a:rPr sz="1200" spc="5" dirty="0">
                <a:latin typeface="Times New Roman"/>
                <a:cs typeface="Times New Roman"/>
              </a:rPr>
              <a:t> </a:t>
            </a:r>
            <a:r>
              <a:rPr sz="1200" spc="-5" dirty="0">
                <a:latin typeface="Times New Roman"/>
                <a:cs typeface="Times New Roman"/>
              </a:rPr>
              <a:t>simple.</a:t>
            </a:r>
            <a:r>
              <a:rPr sz="1200" spc="30" dirty="0">
                <a:latin typeface="Times New Roman"/>
                <a:cs typeface="Times New Roman"/>
              </a:rPr>
              <a:t> </a:t>
            </a:r>
            <a:r>
              <a:rPr sz="1200" spc="-5" dirty="0">
                <a:latin typeface="Times New Roman"/>
                <a:cs typeface="Times New Roman"/>
              </a:rPr>
              <a:t>Assume</a:t>
            </a:r>
            <a:r>
              <a:rPr sz="1200" spc="10"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OS</a:t>
            </a:r>
            <a:r>
              <a:rPr sz="1200" dirty="0">
                <a:latin typeface="Times New Roman"/>
                <a:cs typeface="Times New Roman"/>
              </a:rPr>
              <a:t> </a:t>
            </a:r>
            <a:r>
              <a:rPr sz="1200" spc="-5" dirty="0">
                <a:latin typeface="Times New Roman"/>
                <a:cs typeface="Times New Roman"/>
              </a:rPr>
              <a:t>assigns</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CPU</a:t>
            </a:r>
            <a:r>
              <a:rPr sz="1200" spc="5" dirty="0">
                <a:latin typeface="Times New Roman"/>
                <a:cs typeface="Times New Roman"/>
              </a:rPr>
              <a:t> </a:t>
            </a:r>
            <a:r>
              <a:rPr sz="1200" dirty="0">
                <a:latin typeface="Times New Roman"/>
                <a:cs typeface="Times New Roman"/>
              </a:rPr>
              <a:t>to a</a:t>
            </a:r>
            <a:r>
              <a:rPr sz="1200" spc="10" dirty="0">
                <a:latin typeface="Times New Roman"/>
                <a:cs typeface="Times New Roman"/>
              </a:rPr>
              <a:t> </a:t>
            </a:r>
            <a:r>
              <a:rPr sz="1200" spc="-5" dirty="0">
                <a:latin typeface="Times New Roman"/>
                <a:cs typeface="Times New Roman"/>
              </a:rPr>
              <a:t>process</a:t>
            </a:r>
            <a:r>
              <a:rPr sz="1200" spc="5" dirty="0">
                <a:latin typeface="Times New Roman"/>
                <a:cs typeface="Times New Roman"/>
              </a:rPr>
              <a:t> </a:t>
            </a:r>
            <a:r>
              <a:rPr sz="1200" dirty="0">
                <a:latin typeface="Times New Roman"/>
                <a:cs typeface="Times New Roman"/>
              </a:rPr>
              <a:t>for a</a:t>
            </a:r>
            <a:r>
              <a:rPr sz="1200" spc="-5" dirty="0">
                <a:latin typeface="Times New Roman"/>
                <a:cs typeface="Times New Roman"/>
              </a:rPr>
              <a:t> </a:t>
            </a:r>
            <a:r>
              <a:rPr sz="1200" dirty="0">
                <a:latin typeface="Times New Roman"/>
                <a:cs typeface="Times New Roman"/>
              </a:rPr>
              <a:t>maximum </a:t>
            </a:r>
            <a:r>
              <a:rPr sz="1200" spc="-5" dirty="0">
                <a:latin typeface="Times New Roman"/>
                <a:cs typeface="Times New Roman"/>
              </a:rPr>
              <a:t>of</a:t>
            </a:r>
            <a:r>
              <a:rPr sz="1200" spc="5" dirty="0">
                <a:latin typeface="Times New Roman"/>
                <a:cs typeface="Times New Roman"/>
              </a:rPr>
              <a:t> </a:t>
            </a:r>
            <a:r>
              <a:rPr sz="1200" dirty="0">
                <a:latin typeface="Times New Roman"/>
                <a:cs typeface="Times New Roman"/>
              </a:rPr>
              <a:t>10</a:t>
            </a:r>
            <a:r>
              <a:rPr sz="1200" spc="5" dirty="0">
                <a:latin typeface="Times New Roman"/>
                <a:cs typeface="Times New Roman"/>
              </a:rPr>
              <a:t> </a:t>
            </a:r>
            <a:r>
              <a:rPr sz="1200" dirty="0">
                <a:latin typeface="Times New Roman"/>
                <a:cs typeface="Times New Roman"/>
              </a:rPr>
              <a:t>time</a:t>
            </a:r>
            <a:r>
              <a:rPr sz="1200" spc="-5" dirty="0">
                <a:latin typeface="Times New Roman"/>
                <a:cs typeface="Times New Roman"/>
              </a:rPr>
              <a:t> </a:t>
            </a:r>
            <a:r>
              <a:rPr sz="1200" dirty="0">
                <a:latin typeface="Times New Roman"/>
                <a:cs typeface="Times New Roman"/>
              </a:rPr>
              <a:t>units,</a:t>
            </a:r>
            <a:r>
              <a:rPr sz="1200" spc="5" dirty="0">
                <a:latin typeface="Times New Roman"/>
                <a:cs typeface="Times New Roman"/>
              </a:rPr>
              <a:t> </a:t>
            </a:r>
            <a:r>
              <a:rPr sz="1200" spc="-5" dirty="0">
                <a:latin typeface="Times New Roman"/>
                <a:cs typeface="Times New Roman"/>
              </a:rPr>
              <a:t>after</a:t>
            </a:r>
            <a:r>
              <a:rPr sz="1200" dirty="0">
                <a:latin typeface="Times New Roman"/>
                <a:cs typeface="Times New Roman"/>
              </a:rPr>
              <a:t> </a:t>
            </a:r>
            <a:r>
              <a:rPr sz="1200" spc="-5" dirty="0">
                <a:latin typeface="Times New Roman"/>
                <a:cs typeface="Times New Roman"/>
              </a:rPr>
              <a:t>which</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spc="-5" dirty="0">
                <a:latin typeface="Times New Roman"/>
                <a:cs typeface="Times New Roman"/>
              </a:rPr>
              <a:t>allocated</a:t>
            </a:r>
            <a:r>
              <a:rPr sz="1200" dirty="0">
                <a:latin typeface="Times New Roman"/>
                <a:cs typeface="Times New Roman"/>
              </a:rPr>
              <a:t> </a:t>
            </a:r>
            <a:r>
              <a:rPr sz="1200" spc="5" dirty="0">
                <a:latin typeface="Times New Roman"/>
                <a:cs typeface="Times New Roman"/>
              </a:rPr>
              <a:t>to </a:t>
            </a:r>
            <a:r>
              <a:rPr sz="1200" dirty="0">
                <a:latin typeface="Times New Roman"/>
                <a:cs typeface="Times New Roman"/>
              </a:rPr>
              <a:t>the </a:t>
            </a:r>
            <a:r>
              <a:rPr sz="1200" spc="-285" dirty="0">
                <a:latin typeface="Times New Roman"/>
                <a:cs typeface="Times New Roman"/>
              </a:rPr>
              <a:t> </a:t>
            </a:r>
            <a:r>
              <a:rPr sz="1200" dirty="0">
                <a:latin typeface="Times New Roman"/>
                <a:cs typeface="Times New Roman"/>
              </a:rPr>
              <a:t>next</a:t>
            </a:r>
            <a:r>
              <a:rPr sz="1200" spc="-5" dirty="0">
                <a:latin typeface="Times New Roman"/>
                <a:cs typeface="Times New Roman"/>
              </a:rPr>
              <a:t> process</a:t>
            </a:r>
            <a:r>
              <a:rPr sz="1200" dirty="0">
                <a:latin typeface="Times New Roman"/>
                <a:cs typeface="Times New Roman"/>
              </a:rPr>
              <a:t> in the Ready</a:t>
            </a:r>
            <a:r>
              <a:rPr sz="1200" spc="-15" dirty="0">
                <a:latin typeface="Times New Roman"/>
                <a:cs typeface="Times New Roman"/>
              </a:rPr>
              <a:t> </a:t>
            </a:r>
            <a:r>
              <a:rPr sz="1200" dirty="0">
                <a:latin typeface="Times New Roman"/>
                <a:cs typeface="Times New Roman"/>
              </a:rPr>
              <a:t>queue.</a:t>
            </a:r>
            <a:endParaRPr sz="1200">
              <a:latin typeface="Times New Roman"/>
              <a:cs typeface="Times New Roman"/>
            </a:endParaRPr>
          </a:p>
          <a:p>
            <a:pPr marR="1584325" algn="r">
              <a:lnSpc>
                <a:spcPct val="100000"/>
              </a:lnSpc>
              <a:spcBef>
                <a:spcPts val="90"/>
              </a:spcBef>
            </a:pPr>
            <a:r>
              <a:rPr sz="650" spc="-5" dirty="0">
                <a:latin typeface="Arial MT"/>
                <a:cs typeface="Arial MT"/>
              </a:rPr>
              <a:t>Terminate</a:t>
            </a:r>
            <a:endParaRPr sz="650">
              <a:latin typeface="Arial MT"/>
              <a:cs typeface="Arial MT"/>
            </a:endParaRPr>
          </a:p>
          <a:p>
            <a:pPr>
              <a:lnSpc>
                <a:spcPct val="100000"/>
              </a:lnSpc>
            </a:pPr>
            <a:endParaRPr sz="700">
              <a:latin typeface="Arial MT"/>
              <a:cs typeface="Arial MT"/>
            </a:endParaRPr>
          </a:p>
          <a:p>
            <a:pPr marR="1031240" algn="ctr">
              <a:lnSpc>
                <a:spcPct val="100000"/>
              </a:lnSpc>
              <a:spcBef>
                <a:spcPts val="455"/>
              </a:spcBef>
            </a:pPr>
            <a:r>
              <a:rPr sz="650" spc="-5" dirty="0">
                <a:latin typeface="Arial MT"/>
                <a:cs typeface="Arial MT"/>
              </a:rPr>
              <a:t>Ready</a:t>
            </a:r>
            <a:endParaRPr sz="650">
              <a:latin typeface="Arial MT"/>
              <a:cs typeface="Arial MT"/>
            </a:endParaRPr>
          </a:p>
        </p:txBody>
      </p:sp>
      <p:grpSp>
        <p:nvGrpSpPr>
          <p:cNvPr id="60" name="object 60"/>
          <p:cNvGrpSpPr/>
          <p:nvPr/>
        </p:nvGrpSpPr>
        <p:grpSpPr>
          <a:xfrm>
            <a:off x="2567591" y="7293582"/>
            <a:ext cx="2835275" cy="762000"/>
            <a:chOff x="2567591" y="7293582"/>
            <a:chExt cx="2835275" cy="762000"/>
          </a:xfrm>
        </p:grpSpPr>
        <p:sp>
          <p:nvSpPr>
            <p:cNvPr id="61" name="object 61"/>
            <p:cNvSpPr/>
            <p:nvPr/>
          </p:nvSpPr>
          <p:spPr>
            <a:xfrm>
              <a:off x="5197350" y="7353392"/>
              <a:ext cx="183515" cy="222250"/>
            </a:xfrm>
            <a:custGeom>
              <a:avLst/>
              <a:gdLst/>
              <a:ahLst/>
              <a:cxnLst/>
              <a:rect l="l" t="t" r="r" b="b"/>
              <a:pathLst>
                <a:path w="183514" h="222250">
                  <a:moveTo>
                    <a:pt x="0" y="221933"/>
                  </a:moveTo>
                  <a:lnTo>
                    <a:pt x="183077" y="221933"/>
                  </a:lnTo>
                  <a:lnTo>
                    <a:pt x="183077" y="0"/>
                  </a:lnTo>
                </a:path>
              </a:pathLst>
            </a:custGeom>
            <a:ln w="7033">
              <a:solidFill>
                <a:srgbClr val="000000"/>
              </a:solidFill>
            </a:ln>
          </p:spPr>
          <p:txBody>
            <a:bodyPr wrap="square" lIns="0" tIns="0" rIns="0" bIns="0" rtlCol="0"/>
            <a:lstStyle/>
            <a:p>
              <a:endParaRPr/>
            </a:p>
          </p:txBody>
        </p:sp>
        <p:sp>
          <p:nvSpPr>
            <p:cNvPr id="62" name="object 62"/>
            <p:cNvSpPr/>
            <p:nvPr/>
          </p:nvSpPr>
          <p:spPr>
            <a:xfrm>
              <a:off x="5358585" y="7293582"/>
              <a:ext cx="43815" cy="65405"/>
            </a:xfrm>
            <a:custGeom>
              <a:avLst/>
              <a:gdLst/>
              <a:ahLst/>
              <a:cxnLst/>
              <a:rect l="l" t="t" r="r" b="b"/>
              <a:pathLst>
                <a:path w="43814" h="65404">
                  <a:moveTo>
                    <a:pt x="21842" y="0"/>
                  </a:moveTo>
                  <a:lnTo>
                    <a:pt x="0" y="65247"/>
                  </a:lnTo>
                  <a:lnTo>
                    <a:pt x="43684" y="65247"/>
                  </a:lnTo>
                  <a:lnTo>
                    <a:pt x="21842" y="0"/>
                  </a:lnTo>
                  <a:close/>
                </a:path>
              </a:pathLst>
            </a:custGeom>
            <a:solidFill>
              <a:srgbClr val="000000"/>
            </a:solidFill>
          </p:spPr>
          <p:txBody>
            <a:bodyPr wrap="square" lIns="0" tIns="0" rIns="0" bIns="0" rtlCol="0"/>
            <a:lstStyle/>
            <a:p>
              <a:endParaRPr/>
            </a:p>
          </p:txBody>
        </p:sp>
        <p:sp>
          <p:nvSpPr>
            <p:cNvPr id="63" name="object 63"/>
            <p:cNvSpPr/>
            <p:nvPr/>
          </p:nvSpPr>
          <p:spPr>
            <a:xfrm>
              <a:off x="2627658" y="7873614"/>
              <a:ext cx="2632710" cy="132715"/>
            </a:xfrm>
            <a:custGeom>
              <a:avLst/>
              <a:gdLst/>
              <a:ahLst/>
              <a:cxnLst/>
              <a:rect l="l" t="t" r="r" b="b"/>
              <a:pathLst>
                <a:path w="2632710" h="132715">
                  <a:moveTo>
                    <a:pt x="2569692" y="0"/>
                  </a:moveTo>
                  <a:lnTo>
                    <a:pt x="2632108" y="0"/>
                  </a:lnTo>
                  <a:lnTo>
                    <a:pt x="2632108" y="132598"/>
                  </a:lnTo>
                  <a:lnTo>
                    <a:pt x="0" y="132598"/>
                  </a:lnTo>
                </a:path>
              </a:pathLst>
            </a:custGeom>
            <a:ln w="7015">
              <a:solidFill>
                <a:srgbClr val="000000"/>
              </a:solidFill>
            </a:ln>
          </p:spPr>
          <p:txBody>
            <a:bodyPr wrap="square" lIns="0" tIns="0" rIns="0" bIns="0" rtlCol="0"/>
            <a:lstStyle/>
            <a:p>
              <a:endParaRPr/>
            </a:p>
          </p:txBody>
        </p:sp>
        <p:sp>
          <p:nvSpPr>
            <p:cNvPr id="64" name="object 64"/>
            <p:cNvSpPr/>
            <p:nvPr/>
          </p:nvSpPr>
          <p:spPr>
            <a:xfrm>
              <a:off x="2567591" y="7984464"/>
              <a:ext cx="66040" cy="43815"/>
            </a:xfrm>
            <a:custGeom>
              <a:avLst/>
              <a:gdLst/>
              <a:ahLst/>
              <a:cxnLst/>
              <a:rect l="l" t="t" r="r" b="b"/>
              <a:pathLst>
                <a:path w="66039" h="43815">
                  <a:moveTo>
                    <a:pt x="65527" y="0"/>
                  </a:moveTo>
                  <a:lnTo>
                    <a:pt x="0" y="21749"/>
                  </a:lnTo>
                  <a:lnTo>
                    <a:pt x="65527" y="43498"/>
                  </a:lnTo>
                  <a:lnTo>
                    <a:pt x="65527" y="0"/>
                  </a:lnTo>
                  <a:close/>
                </a:path>
              </a:pathLst>
            </a:custGeom>
            <a:solidFill>
              <a:srgbClr val="000000"/>
            </a:solidFill>
          </p:spPr>
          <p:txBody>
            <a:bodyPr wrap="square" lIns="0" tIns="0" rIns="0" bIns="0" rtlCol="0"/>
            <a:lstStyle/>
            <a:p>
              <a:endParaRPr/>
            </a:p>
          </p:txBody>
        </p:sp>
        <p:sp>
          <p:nvSpPr>
            <p:cNvPr id="65" name="object 65"/>
            <p:cNvSpPr/>
            <p:nvPr/>
          </p:nvSpPr>
          <p:spPr>
            <a:xfrm>
              <a:off x="3860793" y="7957103"/>
              <a:ext cx="297180" cy="98425"/>
            </a:xfrm>
            <a:custGeom>
              <a:avLst/>
              <a:gdLst/>
              <a:ahLst/>
              <a:cxnLst/>
              <a:rect l="l" t="t" r="r" b="b"/>
              <a:pathLst>
                <a:path w="297179" h="98425">
                  <a:moveTo>
                    <a:pt x="296939" y="0"/>
                  </a:moveTo>
                  <a:lnTo>
                    <a:pt x="0" y="0"/>
                  </a:lnTo>
                  <a:lnTo>
                    <a:pt x="0" y="98221"/>
                  </a:lnTo>
                  <a:lnTo>
                    <a:pt x="296939" y="98221"/>
                  </a:lnTo>
                  <a:lnTo>
                    <a:pt x="296939" y="0"/>
                  </a:lnTo>
                  <a:close/>
                </a:path>
              </a:pathLst>
            </a:custGeom>
            <a:solidFill>
              <a:srgbClr val="FFFFFF"/>
            </a:solidFill>
          </p:spPr>
          <p:txBody>
            <a:bodyPr wrap="square" lIns="0" tIns="0" rIns="0" bIns="0" rtlCol="0"/>
            <a:lstStyle/>
            <a:p>
              <a:endParaRPr/>
            </a:p>
          </p:txBody>
        </p:sp>
      </p:grpSp>
      <p:sp>
        <p:nvSpPr>
          <p:cNvPr id="66" name="object 66"/>
          <p:cNvSpPr txBox="1"/>
          <p:nvPr/>
        </p:nvSpPr>
        <p:spPr>
          <a:xfrm>
            <a:off x="3850265" y="7936219"/>
            <a:ext cx="322580" cy="123825"/>
          </a:xfrm>
          <a:prstGeom prst="rect">
            <a:avLst/>
          </a:prstGeom>
        </p:spPr>
        <p:txBody>
          <a:bodyPr vert="horz" wrap="square" lIns="0" tIns="12065" rIns="0" bIns="0" rtlCol="0">
            <a:spAutoFit/>
          </a:bodyPr>
          <a:lstStyle/>
          <a:p>
            <a:pPr marL="12700">
              <a:lnSpc>
                <a:spcPct val="100000"/>
              </a:lnSpc>
              <a:spcBef>
                <a:spcPts val="95"/>
              </a:spcBef>
            </a:pPr>
            <a:r>
              <a:rPr sz="650" spc="-10" dirty="0">
                <a:latin typeface="Arial MT"/>
                <a:cs typeface="Arial MT"/>
              </a:rPr>
              <a:t>T</a:t>
            </a:r>
            <a:r>
              <a:rPr sz="650" spc="-5" dirty="0">
                <a:latin typeface="Arial MT"/>
                <a:cs typeface="Arial MT"/>
              </a:rPr>
              <a:t>imeout</a:t>
            </a:r>
            <a:endParaRPr sz="650">
              <a:latin typeface="Arial MT"/>
              <a:cs typeface="Arial MT"/>
            </a:endParaRPr>
          </a:p>
        </p:txBody>
      </p:sp>
      <p:grpSp>
        <p:nvGrpSpPr>
          <p:cNvPr id="67" name="object 67"/>
          <p:cNvGrpSpPr/>
          <p:nvPr/>
        </p:nvGrpSpPr>
        <p:grpSpPr>
          <a:xfrm>
            <a:off x="4065536" y="7704411"/>
            <a:ext cx="1280160" cy="966469"/>
            <a:chOff x="4065536" y="7704411"/>
            <a:chExt cx="1280160" cy="966469"/>
          </a:xfrm>
        </p:grpSpPr>
        <p:sp>
          <p:nvSpPr>
            <p:cNvPr id="68" name="object 68"/>
            <p:cNvSpPr/>
            <p:nvPr/>
          </p:nvSpPr>
          <p:spPr>
            <a:xfrm>
              <a:off x="4125603" y="7707924"/>
              <a:ext cx="1216025" cy="941069"/>
            </a:xfrm>
            <a:custGeom>
              <a:avLst/>
              <a:gdLst/>
              <a:ahLst/>
              <a:cxnLst/>
              <a:rect l="l" t="t" r="r" b="b"/>
              <a:pathLst>
                <a:path w="1216025" h="941070">
                  <a:moveTo>
                    <a:pt x="1071747" y="0"/>
                  </a:moveTo>
                  <a:lnTo>
                    <a:pt x="1215954" y="0"/>
                  </a:lnTo>
                  <a:lnTo>
                    <a:pt x="1215954" y="940580"/>
                  </a:lnTo>
                  <a:lnTo>
                    <a:pt x="0" y="940580"/>
                  </a:lnTo>
                </a:path>
              </a:pathLst>
            </a:custGeom>
            <a:ln w="7027">
              <a:solidFill>
                <a:srgbClr val="000000"/>
              </a:solidFill>
            </a:ln>
          </p:spPr>
          <p:txBody>
            <a:bodyPr wrap="square" lIns="0" tIns="0" rIns="0" bIns="0" rtlCol="0"/>
            <a:lstStyle/>
            <a:p>
              <a:endParaRPr/>
            </a:p>
          </p:txBody>
        </p:sp>
        <p:sp>
          <p:nvSpPr>
            <p:cNvPr id="69" name="object 69"/>
            <p:cNvSpPr/>
            <p:nvPr/>
          </p:nvSpPr>
          <p:spPr>
            <a:xfrm>
              <a:off x="4065536" y="8626756"/>
              <a:ext cx="66040" cy="43815"/>
            </a:xfrm>
            <a:custGeom>
              <a:avLst/>
              <a:gdLst/>
              <a:ahLst/>
              <a:cxnLst/>
              <a:rect l="l" t="t" r="r" b="b"/>
              <a:pathLst>
                <a:path w="66039" h="43815">
                  <a:moveTo>
                    <a:pt x="65527" y="0"/>
                  </a:moveTo>
                  <a:lnTo>
                    <a:pt x="0" y="21749"/>
                  </a:lnTo>
                  <a:lnTo>
                    <a:pt x="65527" y="43498"/>
                  </a:lnTo>
                  <a:lnTo>
                    <a:pt x="65527" y="0"/>
                  </a:lnTo>
                  <a:close/>
                </a:path>
              </a:pathLst>
            </a:custGeom>
            <a:solidFill>
              <a:srgbClr val="000000"/>
            </a:solidFill>
          </p:spPr>
          <p:txBody>
            <a:bodyPr wrap="square" lIns="0" tIns="0" rIns="0" bIns="0" rtlCol="0"/>
            <a:lstStyle/>
            <a:p>
              <a:endParaRPr/>
            </a:p>
          </p:txBody>
        </p:sp>
      </p:grpSp>
      <p:sp>
        <p:nvSpPr>
          <p:cNvPr id="70" name="object 70"/>
          <p:cNvSpPr txBox="1"/>
          <p:nvPr/>
        </p:nvSpPr>
        <p:spPr>
          <a:xfrm>
            <a:off x="799896" y="8762186"/>
            <a:ext cx="6411595" cy="734060"/>
          </a:xfrm>
          <a:prstGeom prst="rect">
            <a:avLst/>
          </a:prstGeom>
        </p:spPr>
        <p:txBody>
          <a:bodyPr vert="horz" wrap="square" lIns="0" tIns="24765" rIns="0" bIns="0" rtlCol="0">
            <a:spAutoFit/>
          </a:bodyPr>
          <a:lstStyle/>
          <a:p>
            <a:pPr marL="12700" marR="5080" indent="177800">
              <a:lnSpc>
                <a:spcPts val="1380"/>
              </a:lnSpc>
              <a:spcBef>
                <a:spcPts val="195"/>
              </a:spcBef>
            </a:pPr>
            <a:r>
              <a:rPr sz="1200" spc="-5" dirty="0">
                <a:latin typeface="Times New Roman"/>
                <a:cs typeface="Times New Roman"/>
              </a:rPr>
              <a:t>Assume</a:t>
            </a:r>
            <a:r>
              <a:rPr sz="1200" dirty="0">
                <a:latin typeface="Times New Roman"/>
                <a:cs typeface="Times New Roman"/>
              </a:rPr>
              <a:t> </a:t>
            </a:r>
            <a:r>
              <a:rPr sz="1200" spc="-5" dirty="0">
                <a:latin typeface="Times New Roman"/>
                <a:cs typeface="Times New Roman"/>
              </a:rPr>
              <a:t>that</a:t>
            </a:r>
            <a:r>
              <a:rPr sz="1200" dirty="0">
                <a:latin typeface="Times New Roman"/>
                <a:cs typeface="Times New Roman"/>
              </a:rPr>
              <a:t> both</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threading</a:t>
            </a:r>
            <a:r>
              <a:rPr sz="1200" spc="-10" dirty="0">
                <a:latin typeface="Times New Roman"/>
                <a:cs typeface="Times New Roman"/>
              </a:rPr>
              <a:t> </a:t>
            </a:r>
            <a:r>
              <a:rPr sz="1200" dirty="0">
                <a:latin typeface="Times New Roman"/>
                <a:cs typeface="Times New Roman"/>
              </a:rPr>
              <a:t>library</a:t>
            </a:r>
            <a:r>
              <a:rPr sz="1200" spc="-1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OS</a:t>
            </a:r>
            <a:r>
              <a:rPr sz="1200" spc="5" dirty="0">
                <a:latin typeface="Times New Roman"/>
                <a:cs typeface="Times New Roman"/>
              </a:rPr>
              <a:t> </a:t>
            </a:r>
            <a:r>
              <a:rPr sz="1200" spc="-5" dirty="0">
                <a:latin typeface="Times New Roman"/>
                <a:cs typeface="Times New Roman"/>
              </a:rPr>
              <a:t>assign</a:t>
            </a:r>
            <a:r>
              <a:rPr sz="1200" dirty="0">
                <a:latin typeface="Times New Roman"/>
                <a:cs typeface="Times New Roman"/>
              </a:rPr>
              <a:t> the </a:t>
            </a:r>
            <a:r>
              <a:rPr sz="1200" spc="-5" dirty="0">
                <a:latin typeface="Times New Roman"/>
                <a:cs typeface="Times New Roman"/>
              </a:rPr>
              <a:t>Active/Running </a:t>
            </a:r>
            <a:r>
              <a:rPr sz="1200" dirty="0">
                <a:latin typeface="Times New Roman"/>
                <a:cs typeface="Times New Roman"/>
              </a:rPr>
              <a:t>state</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thread/process</a:t>
            </a:r>
            <a:r>
              <a:rPr sz="1200" spc="5" dirty="0">
                <a:latin typeface="Times New Roman"/>
                <a:cs typeface="Times New Roman"/>
              </a:rPr>
              <a:t> </a:t>
            </a:r>
            <a:r>
              <a:rPr sz="1200" dirty="0">
                <a:latin typeface="Times New Roman"/>
                <a:cs typeface="Times New Roman"/>
              </a:rPr>
              <a:t>at</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head</a:t>
            </a:r>
            <a:r>
              <a:rPr sz="1200" spc="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Runnable/Ready</a:t>
            </a:r>
            <a:r>
              <a:rPr sz="1200" spc="-10" dirty="0">
                <a:latin typeface="Times New Roman"/>
                <a:cs typeface="Times New Roman"/>
              </a:rPr>
              <a:t> </a:t>
            </a:r>
            <a:r>
              <a:rPr sz="1200" spc="-5" dirty="0">
                <a:latin typeface="Times New Roman"/>
                <a:cs typeface="Times New Roman"/>
              </a:rPr>
              <a:t>queues.</a:t>
            </a:r>
            <a:r>
              <a:rPr sz="1200" spc="5" dirty="0">
                <a:latin typeface="Times New Roman"/>
                <a:cs typeface="Times New Roman"/>
              </a:rPr>
              <a:t> Any</a:t>
            </a:r>
            <a:r>
              <a:rPr sz="1200" spc="-20" dirty="0">
                <a:latin typeface="Times New Roman"/>
                <a:cs typeface="Times New Roman"/>
              </a:rPr>
              <a:t> </a:t>
            </a:r>
            <a:r>
              <a:rPr sz="1200" spc="-5" dirty="0">
                <a:latin typeface="Times New Roman"/>
                <a:cs typeface="Times New Roman"/>
              </a:rPr>
              <a:t>process/thread</a:t>
            </a:r>
            <a:r>
              <a:rPr sz="1200" spc="5" dirty="0">
                <a:latin typeface="Times New Roman"/>
                <a:cs typeface="Times New Roman"/>
              </a:rPr>
              <a:t> </a:t>
            </a:r>
            <a:r>
              <a:rPr sz="1200" spc="-5" dirty="0">
                <a:latin typeface="Times New Roman"/>
                <a:cs typeface="Times New Roman"/>
              </a:rPr>
              <a:t>added</a:t>
            </a:r>
            <a:r>
              <a:rPr sz="1200" spc="1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these</a:t>
            </a:r>
            <a:r>
              <a:rPr sz="1200" dirty="0">
                <a:latin typeface="Times New Roman"/>
                <a:cs typeface="Times New Roman"/>
              </a:rPr>
              <a:t> queues</a:t>
            </a:r>
            <a:r>
              <a:rPr sz="1200" spc="15" dirty="0">
                <a:latin typeface="Times New Roman"/>
                <a:cs typeface="Times New Roman"/>
              </a:rPr>
              <a:t> </a:t>
            </a:r>
            <a:r>
              <a:rPr sz="1200" spc="-5" dirty="0">
                <a:latin typeface="Times New Roman"/>
                <a:cs typeface="Times New Roman"/>
              </a:rPr>
              <a:t>are </a:t>
            </a:r>
            <a:r>
              <a:rPr sz="1200" dirty="0">
                <a:latin typeface="Times New Roman"/>
                <a:cs typeface="Times New Roman"/>
              </a:rPr>
              <a:t> </a:t>
            </a:r>
            <a:r>
              <a:rPr sz="1200" spc="-5" dirty="0">
                <a:latin typeface="Times New Roman"/>
                <a:cs typeface="Times New Roman"/>
              </a:rPr>
              <a:t>placed</a:t>
            </a:r>
            <a:r>
              <a:rPr sz="1200" dirty="0">
                <a:latin typeface="Times New Roman"/>
                <a:cs typeface="Times New Roman"/>
              </a:rPr>
              <a:t> </a:t>
            </a:r>
            <a:r>
              <a:rPr sz="1200" spc="-5" dirty="0">
                <a:latin typeface="Times New Roman"/>
                <a:cs typeface="Times New Roman"/>
              </a:rPr>
              <a:t>at</a:t>
            </a:r>
            <a:r>
              <a:rPr sz="1200" dirty="0">
                <a:latin typeface="Times New Roman"/>
                <a:cs typeface="Times New Roman"/>
              </a:rPr>
              <a:t> the</a:t>
            </a:r>
            <a:r>
              <a:rPr sz="1200" spc="10" dirty="0">
                <a:latin typeface="Times New Roman"/>
                <a:cs typeface="Times New Roman"/>
              </a:rPr>
              <a:t> </a:t>
            </a:r>
            <a:r>
              <a:rPr sz="1200" spc="-5" dirty="0">
                <a:latin typeface="Times New Roman"/>
                <a:cs typeface="Times New Roman"/>
              </a:rPr>
              <a:t>end</a:t>
            </a:r>
            <a:r>
              <a:rPr sz="1200" dirty="0">
                <a:latin typeface="Times New Roman"/>
                <a:cs typeface="Times New Roman"/>
              </a:rPr>
              <a:t> of the </a:t>
            </a:r>
            <a:r>
              <a:rPr sz="1200" spc="-5" dirty="0">
                <a:latin typeface="Times New Roman"/>
                <a:cs typeface="Times New Roman"/>
              </a:rPr>
              <a:t>queue.</a:t>
            </a:r>
            <a:r>
              <a:rPr sz="1200" spc="15" dirty="0">
                <a:latin typeface="Times New Roman"/>
                <a:cs typeface="Times New Roman"/>
              </a:rPr>
              <a:t> </a:t>
            </a:r>
            <a:r>
              <a:rPr sz="1200" dirty="0">
                <a:latin typeface="Times New Roman"/>
                <a:cs typeface="Times New Roman"/>
              </a:rPr>
              <a:t>This</a:t>
            </a:r>
            <a:r>
              <a:rPr sz="1200" spc="5" dirty="0">
                <a:latin typeface="Times New Roman"/>
                <a:cs typeface="Times New Roman"/>
              </a:rPr>
              <a:t> </a:t>
            </a:r>
            <a:r>
              <a:rPr sz="1200" spc="-5" dirty="0">
                <a:latin typeface="Times New Roman"/>
                <a:cs typeface="Times New Roman"/>
              </a:rPr>
              <a:t>is</a:t>
            </a:r>
            <a:r>
              <a:rPr sz="1200" dirty="0">
                <a:latin typeface="Times New Roman"/>
                <a:cs typeface="Times New Roman"/>
              </a:rPr>
              <a:t> a first-in first-out</a:t>
            </a:r>
            <a:r>
              <a:rPr sz="1200" spc="5" dirty="0">
                <a:latin typeface="Times New Roman"/>
                <a:cs typeface="Times New Roman"/>
              </a:rPr>
              <a:t> </a:t>
            </a:r>
            <a:r>
              <a:rPr sz="1200" spc="-5" dirty="0">
                <a:latin typeface="Times New Roman"/>
                <a:cs typeface="Times New Roman"/>
              </a:rPr>
              <a:t>scheduling</a:t>
            </a:r>
            <a:r>
              <a:rPr sz="1200" spc="-15" dirty="0">
                <a:latin typeface="Times New Roman"/>
                <a:cs typeface="Times New Roman"/>
              </a:rPr>
              <a:t> </a:t>
            </a:r>
            <a:r>
              <a:rPr sz="1200" dirty="0">
                <a:latin typeface="Times New Roman"/>
                <a:cs typeface="Times New Roman"/>
              </a:rPr>
              <a:t>algorithm</a:t>
            </a:r>
            <a:r>
              <a:rPr sz="1200" spc="5" dirty="0">
                <a:latin typeface="Times New Roman"/>
                <a:cs typeface="Times New Roman"/>
              </a:rPr>
              <a:t> </a:t>
            </a:r>
            <a:r>
              <a:rPr sz="1200" dirty="0">
                <a:latin typeface="Times New Roman"/>
                <a:cs typeface="Times New Roman"/>
              </a:rPr>
              <a:t>(this </a:t>
            </a:r>
            <a:r>
              <a:rPr sz="1200" spc="-5" dirty="0">
                <a:latin typeface="Times New Roman"/>
                <a:cs typeface="Times New Roman"/>
              </a:rPr>
              <a:t>algorithm</a:t>
            </a:r>
            <a:r>
              <a:rPr sz="1200" spc="5" dirty="0">
                <a:latin typeface="Times New Roman"/>
                <a:cs typeface="Times New Roman"/>
              </a:rPr>
              <a:t> </a:t>
            </a:r>
            <a:r>
              <a:rPr sz="1200" dirty="0">
                <a:latin typeface="Times New Roman"/>
                <a:cs typeface="Times New Roman"/>
              </a:rPr>
              <a:t>along</a:t>
            </a:r>
            <a:r>
              <a:rPr sz="1200" spc="-5" dirty="0">
                <a:latin typeface="Times New Roman"/>
                <a:cs typeface="Times New Roman"/>
              </a:rPr>
              <a:t> </a:t>
            </a:r>
            <a:r>
              <a:rPr sz="1200" dirty="0">
                <a:latin typeface="Times New Roman"/>
                <a:cs typeface="Times New Roman"/>
              </a:rPr>
              <a:t>with </a:t>
            </a:r>
            <a:r>
              <a:rPr sz="1200" spc="-285" dirty="0">
                <a:latin typeface="Times New Roman"/>
                <a:cs typeface="Times New Roman"/>
              </a:rPr>
              <a:t> </a:t>
            </a:r>
            <a:r>
              <a:rPr sz="1200" dirty="0">
                <a:latin typeface="Times New Roman"/>
                <a:cs typeface="Times New Roman"/>
              </a:rPr>
              <a:t>other</a:t>
            </a:r>
            <a:r>
              <a:rPr sz="1200" spc="-15" dirty="0">
                <a:latin typeface="Times New Roman"/>
                <a:cs typeface="Times New Roman"/>
              </a:rPr>
              <a:t> </a:t>
            </a:r>
            <a:r>
              <a:rPr sz="1200" dirty="0">
                <a:latin typeface="Times New Roman"/>
                <a:cs typeface="Times New Roman"/>
              </a:rPr>
              <a:t>scheduling</a:t>
            </a:r>
            <a:r>
              <a:rPr sz="1200" spc="-15" dirty="0">
                <a:latin typeface="Times New Roman"/>
                <a:cs typeface="Times New Roman"/>
              </a:rPr>
              <a:t> </a:t>
            </a:r>
            <a:r>
              <a:rPr sz="1200" dirty="0">
                <a:latin typeface="Times New Roman"/>
                <a:cs typeface="Times New Roman"/>
              </a:rPr>
              <a:t>algorithms </a:t>
            </a:r>
            <a:r>
              <a:rPr sz="1200" spc="-5" dirty="0">
                <a:latin typeface="Times New Roman"/>
                <a:cs typeface="Times New Roman"/>
              </a:rPr>
              <a:t>shall</a:t>
            </a:r>
            <a:r>
              <a:rPr sz="1200" dirty="0">
                <a:latin typeface="Times New Roman"/>
                <a:cs typeface="Times New Roman"/>
              </a:rPr>
              <a:t> be</a:t>
            </a:r>
            <a:r>
              <a:rPr sz="1200" spc="-5" dirty="0">
                <a:latin typeface="Times New Roman"/>
                <a:cs typeface="Times New Roman"/>
              </a:rPr>
              <a:t> studied</a:t>
            </a:r>
            <a:r>
              <a:rPr sz="1200" dirty="0">
                <a:latin typeface="Times New Roman"/>
                <a:cs typeface="Times New Roman"/>
              </a:rPr>
              <a:t> shortly</a:t>
            </a:r>
            <a:r>
              <a:rPr sz="1200" spc="-1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Module</a:t>
            </a:r>
            <a:r>
              <a:rPr sz="1200" spc="-5" dirty="0">
                <a:latin typeface="Times New Roman"/>
                <a:cs typeface="Times New Roman"/>
              </a:rPr>
              <a:t> </a:t>
            </a:r>
            <a:r>
              <a:rPr sz="1200" dirty="0">
                <a:latin typeface="Times New Roman"/>
                <a:cs typeface="Times New Roman"/>
              </a:rPr>
              <a:t>4).</a:t>
            </a:r>
            <a:endParaRPr sz="12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99896" y="514604"/>
            <a:ext cx="6379210" cy="1784350"/>
          </a:xfrm>
          <a:prstGeom prst="rect">
            <a:avLst/>
          </a:prstGeom>
        </p:spPr>
        <p:txBody>
          <a:bodyPr vert="horz" wrap="square" lIns="0" tIns="20320" rIns="0" bIns="0" rtlCol="0">
            <a:spAutoFit/>
          </a:bodyPr>
          <a:lstStyle/>
          <a:p>
            <a:pPr marL="12700" marR="5080" indent="177800">
              <a:lnSpc>
                <a:spcPct val="95800"/>
              </a:lnSpc>
              <a:spcBef>
                <a:spcPts val="160"/>
              </a:spcBef>
            </a:pPr>
            <a:r>
              <a:rPr sz="1200" spc="-5" dirty="0">
                <a:latin typeface="Times New Roman"/>
                <a:cs typeface="Times New Roman"/>
              </a:rPr>
              <a:t>Complete</a:t>
            </a:r>
            <a:r>
              <a:rPr sz="1200" dirty="0">
                <a:latin typeface="Times New Roman"/>
                <a:cs typeface="Times New Roman"/>
              </a:rPr>
              <a:t> the following</a:t>
            </a:r>
            <a:r>
              <a:rPr sz="1200" spc="-15" dirty="0">
                <a:latin typeface="Times New Roman"/>
                <a:cs typeface="Times New Roman"/>
              </a:rPr>
              <a:t> </a:t>
            </a:r>
            <a:r>
              <a:rPr sz="1200" dirty="0">
                <a:latin typeface="Times New Roman"/>
                <a:cs typeface="Times New Roman"/>
              </a:rPr>
              <a:t>table</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show</a:t>
            </a:r>
            <a:r>
              <a:rPr sz="1200" dirty="0">
                <a:latin typeface="Times New Roman"/>
                <a:cs typeface="Times New Roman"/>
              </a:rPr>
              <a:t> how </a:t>
            </a:r>
            <a:r>
              <a:rPr sz="1200" spc="-5" dirty="0">
                <a:latin typeface="Times New Roman"/>
                <a:cs typeface="Times New Roman"/>
              </a:rPr>
              <a:t>processes</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threads</a:t>
            </a:r>
            <a:r>
              <a:rPr sz="1200" spc="5" dirty="0">
                <a:latin typeface="Times New Roman"/>
                <a:cs typeface="Times New Roman"/>
              </a:rPr>
              <a:t> </a:t>
            </a:r>
            <a:r>
              <a:rPr sz="1200" dirty="0">
                <a:latin typeface="Times New Roman"/>
                <a:cs typeface="Times New Roman"/>
              </a:rPr>
              <a:t>move </a:t>
            </a:r>
            <a:r>
              <a:rPr sz="1200" spc="-5" dirty="0">
                <a:latin typeface="Times New Roman"/>
                <a:cs typeface="Times New Roman"/>
              </a:rPr>
              <a:t>between</a:t>
            </a:r>
            <a:r>
              <a:rPr sz="1200" dirty="0">
                <a:latin typeface="Times New Roman"/>
                <a:cs typeface="Times New Roman"/>
              </a:rPr>
              <a:t> queues</a:t>
            </a:r>
            <a:r>
              <a:rPr sz="1200" spc="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Active/Running</a:t>
            </a:r>
            <a:r>
              <a:rPr sz="1200" spc="-10" dirty="0">
                <a:latin typeface="Times New Roman"/>
                <a:cs typeface="Times New Roman"/>
              </a:rPr>
              <a:t> </a:t>
            </a:r>
            <a:r>
              <a:rPr sz="1200" dirty="0">
                <a:latin typeface="Times New Roman"/>
                <a:cs typeface="Times New Roman"/>
              </a:rPr>
              <a:t>state</a:t>
            </a:r>
            <a:r>
              <a:rPr sz="1200" spc="-5" dirty="0">
                <a:latin typeface="Times New Roman"/>
                <a:cs typeface="Times New Roman"/>
              </a:rPr>
              <a:t> </a:t>
            </a:r>
            <a:r>
              <a:rPr sz="1200" dirty="0">
                <a:latin typeface="Times New Roman"/>
                <a:cs typeface="Times New Roman"/>
              </a:rPr>
              <a:t>up</a:t>
            </a:r>
            <a:r>
              <a:rPr sz="1200" spc="1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time</a:t>
            </a:r>
            <a:r>
              <a:rPr sz="1200" spc="-5" dirty="0">
                <a:latin typeface="Times New Roman"/>
                <a:cs typeface="Times New Roman"/>
              </a:rPr>
              <a:t> </a:t>
            </a:r>
            <a:r>
              <a:rPr sz="1200" dirty="0">
                <a:latin typeface="Times New Roman"/>
                <a:cs typeface="Times New Roman"/>
              </a:rPr>
              <a:t>200 t.u.</a:t>
            </a:r>
            <a:r>
              <a:rPr sz="1200" spc="20" dirty="0">
                <a:latin typeface="Times New Roman"/>
                <a:cs typeface="Times New Roman"/>
              </a:rPr>
              <a:t> </a:t>
            </a:r>
            <a:r>
              <a:rPr sz="1200" spc="-15" dirty="0">
                <a:latin typeface="Times New Roman"/>
                <a:cs typeface="Times New Roman"/>
              </a:rPr>
              <a:t>If</a:t>
            </a:r>
            <a:r>
              <a:rPr sz="1200" dirty="0">
                <a:latin typeface="Times New Roman"/>
                <a:cs typeface="Times New Roman"/>
              </a:rPr>
              <a:t> a</a:t>
            </a:r>
            <a:r>
              <a:rPr sz="1200" spc="-5" dirty="0">
                <a:latin typeface="Times New Roman"/>
                <a:cs typeface="Times New Roman"/>
              </a:rPr>
              <a:t> </a:t>
            </a:r>
            <a:r>
              <a:rPr sz="1200" dirty="0">
                <a:latin typeface="Times New Roman"/>
                <a:cs typeface="Times New Roman"/>
              </a:rPr>
              <a:t>scheduling</a:t>
            </a:r>
            <a:r>
              <a:rPr sz="1200" spc="-15" dirty="0">
                <a:latin typeface="Times New Roman"/>
                <a:cs typeface="Times New Roman"/>
              </a:rPr>
              <a:t> </a:t>
            </a:r>
            <a:r>
              <a:rPr sz="1200" spc="-5" dirty="0">
                <a:latin typeface="Times New Roman"/>
                <a:cs typeface="Times New Roman"/>
              </a:rPr>
              <a:t>event</a:t>
            </a:r>
            <a:r>
              <a:rPr sz="1200" spc="10" dirty="0">
                <a:latin typeface="Times New Roman"/>
                <a:cs typeface="Times New Roman"/>
              </a:rPr>
              <a:t> </a:t>
            </a:r>
            <a:r>
              <a:rPr sz="1200" spc="-5" dirty="0">
                <a:latin typeface="Times New Roman"/>
                <a:cs typeface="Times New Roman"/>
              </a:rPr>
              <a:t>at</a:t>
            </a:r>
            <a:r>
              <a:rPr sz="1200" dirty="0">
                <a:latin typeface="Times New Roman"/>
                <a:cs typeface="Times New Roman"/>
              </a:rPr>
              <a:t> both</a:t>
            </a:r>
            <a:r>
              <a:rPr sz="1200" spc="5" dirty="0">
                <a:latin typeface="Times New Roman"/>
                <a:cs typeface="Times New Roman"/>
              </a:rPr>
              <a:t> </a:t>
            </a:r>
            <a:r>
              <a:rPr sz="1200" spc="-5" dirty="0">
                <a:latin typeface="Times New Roman"/>
                <a:cs typeface="Times New Roman"/>
              </a:rPr>
              <a:t>user</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kernel</a:t>
            </a:r>
            <a:r>
              <a:rPr sz="1200" spc="5" dirty="0">
                <a:latin typeface="Times New Roman"/>
                <a:cs typeface="Times New Roman"/>
              </a:rPr>
              <a:t> </a:t>
            </a:r>
            <a:r>
              <a:rPr sz="1200" dirty="0">
                <a:latin typeface="Times New Roman"/>
                <a:cs typeface="Times New Roman"/>
              </a:rPr>
              <a:t>level occur</a:t>
            </a:r>
            <a:r>
              <a:rPr sz="1200" spc="25" dirty="0">
                <a:latin typeface="Times New Roman"/>
                <a:cs typeface="Times New Roman"/>
              </a:rPr>
              <a:t> </a:t>
            </a:r>
            <a:r>
              <a:rPr sz="1200" spc="-5" dirty="0">
                <a:latin typeface="Times New Roman"/>
                <a:cs typeface="Times New Roman"/>
              </a:rPr>
              <a:t>at</a:t>
            </a:r>
            <a:r>
              <a:rPr sz="1200" spc="10"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same time, </a:t>
            </a:r>
            <a:r>
              <a:rPr sz="1200" dirty="0">
                <a:latin typeface="Times New Roman"/>
                <a:cs typeface="Times New Roman"/>
              </a:rPr>
              <a:t>then </a:t>
            </a:r>
            <a:r>
              <a:rPr sz="1200" spc="-5" dirty="0">
                <a:latin typeface="Times New Roman"/>
                <a:cs typeface="Times New Roman"/>
              </a:rPr>
              <a:t>assume </a:t>
            </a:r>
            <a:r>
              <a:rPr sz="1200" dirty="0">
                <a:latin typeface="Times New Roman"/>
                <a:cs typeface="Times New Roman"/>
              </a:rPr>
              <a:t>that only the </a:t>
            </a:r>
            <a:r>
              <a:rPr sz="1200" spc="-5" dirty="0">
                <a:latin typeface="Times New Roman"/>
                <a:cs typeface="Times New Roman"/>
              </a:rPr>
              <a:t>OS </a:t>
            </a:r>
            <a:r>
              <a:rPr sz="1200" dirty="0">
                <a:latin typeface="Times New Roman"/>
                <a:cs typeface="Times New Roman"/>
              </a:rPr>
              <a:t>scheduling occurs, </a:t>
            </a:r>
            <a:r>
              <a:rPr sz="1200" spc="-5" dirty="0">
                <a:latin typeface="Times New Roman"/>
                <a:cs typeface="Times New Roman"/>
              </a:rPr>
              <a:t>and </a:t>
            </a:r>
            <a:r>
              <a:rPr sz="1200" dirty="0">
                <a:latin typeface="Times New Roman"/>
                <a:cs typeface="Times New Roman"/>
              </a:rPr>
              <a:t>that the </a:t>
            </a:r>
            <a:r>
              <a:rPr sz="1200" spc="-5" dirty="0">
                <a:latin typeface="Times New Roman"/>
                <a:cs typeface="Times New Roman"/>
              </a:rPr>
              <a:t>user thread </a:t>
            </a:r>
            <a:r>
              <a:rPr sz="1200" dirty="0">
                <a:latin typeface="Times New Roman"/>
                <a:cs typeface="Times New Roman"/>
              </a:rPr>
              <a:t>library </a:t>
            </a:r>
            <a:r>
              <a:rPr sz="1200" spc="-5" dirty="0">
                <a:latin typeface="Times New Roman"/>
                <a:cs typeface="Times New Roman"/>
              </a:rPr>
              <a:t>will </a:t>
            </a:r>
            <a:r>
              <a:rPr sz="1200" dirty="0">
                <a:latin typeface="Times New Roman"/>
                <a:cs typeface="Times New Roman"/>
              </a:rPr>
              <a:t> </a:t>
            </a:r>
            <a:r>
              <a:rPr sz="1200" spc="-5" dirty="0">
                <a:latin typeface="Times New Roman"/>
                <a:cs typeface="Times New Roman"/>
              </a:rPr>
              <a:t>complete</a:t>
            </a:r>
            <a:r>
              <a:rPr sz="1200" dirty="0">
                <a:latin typeface="Times New Roman"/>
                <a:cs typeface="Times New Roman"/>
              </a:rPr>
              <a:t> </a:t>
            </a:r>
            <a:r>
              <a:rPr sz="1200" spc="-5" dirty="0">
                <a:latin typeface="Times New Roman"/>
                <a:cs typeface="Times New Roman"/>
              </a:rPr>
              <a:t>its</a:t>
            </a:r>
            <a:r>
              <a:rPr sz="1200" spc="5" dirty="0">
                <a:latin typeface="Times New Roman"/>
                <a:cs typeface="Times New Roman"/>
              </a:rPr>
              <a:t> </a:t>
            </a:r>
            <a:r>
              <a:rPr sz="1200" spc="-5" dirty="0">
                <a:latin typeface="Times New Roman"/>
                <a:cs typeface="Times New Roman"/>
              </a:rPr>
              <a:t>scheduling</a:t>
            </a:r>
            <a:r>
              <a:rPr sz="1200" spc="-10" dirty="0">
                <a:latin typeface="Times New Roman"/>
                <a:cs typeface="Times New Roman"/>
              </a:rPr>
              <a:t> </a:t>
            </a:r>
            <a:r>
              <a:rPr sz="1200" spc="-5" dirty="0">
                <a:latin typeface="Times New Roman"/>
                <a:cs typeface="Times New Roman"/>
              </a:rPr>
              <a:t>operation</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next</a:t>
            </a:r>
            <a:r>
              <a:rPr sz="1200" spc="5" dirty="0">
                <a:latin typeface="Times New Roman"/>
                <a:cs typeface="Times New Roman"/>
              </a:rPr>
              <a:t> </a:t>
            </a:r>
            <a:r>
              <a:rPr sz="1200" dirty="0">
                <a:latin typeface="Times New Roman"/>
                <a:cs typeface="Times New Roman"/>
              </a:rPr>
              <a:t>time the</a:t>
            </a:r>
            <a:r>
              <a:rPr sz="1200" spc="5"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spc="-5" dirty="0">
                <a:latin typeface="Times New Roman"/>
                <a:cs typeface="Times New Roman"/>
              </a:rPr>
              <a:t>assigned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process</a:t>
            </a:r>
            <a:r>
              <a:rPr sz="1200" spc="5" dirty="0">
                <a:latin typeface="Times New Roman"/>
                <a:cs typeface="Times New Roman"/>
              </a:rPr>
              <a:t> </a:t>
            </a:r>
            <a:r>
              <a:rPr sz="1200" dirty="0">
                <a:latin typeface="Times New Roman"/>
                <a:cs typeface="Times New Roman"/>
              </a:rPr>
              <a:t>(see time</a:t>
            </a:r>
            <a:r>
              <a:rPr sz="1200" spc="5" dirty="0">
                <a:latin typeface="Times New Roman"/>
                <a:cs typeface="Times New Roman"/>
              </a:rPr>
              <a:t> </a:t>
            </a:r>
            <a:r>
              <a:rPr sz="1200" dirty="0">
                <a:latin typeface="Times New Roman"/>
                <a:cs typeface="Times New Roman"/>
              </a:rPr>
              <a:t>50</a:t>
            </a:r>
            <a:r>
              <a:rPr sz="1200" spc="5" dirty="0">
                <a:latin typeface="Times New Roman"/>
                <a:cs typeface="Times New Roman"/>
              </a:rPr>
              <a:t> </a:t>
            </a:r>
            <a:r>
              <a:rPr sz="1200" spc="-5" dirty="0">
                <a:latin typeface="Times New Roman"/>
                <a:cs typeface="Times New Roman"/>
              </a:rPr>
              <a:t>for</a:t>
            </a:r>
            <a:r>
              <a:rPr sz="1200" spc="10" dirty="0">
                <a:latin typeface="Times New Roman"/>
                <a:cs typeface="Times New Roman"/>
              </a:rPr>
              <a:t> </a:t>
            </a:r>
            <a:r>
              <a:rPr sz="1200" dirty="0">
                <a:latin typeface="Times New Roman"/>
                <a:cs typeface="Times New Roman"/>
              </a:rPr>
              <a:t>an </a:t>
            </a:r>
            <a:r>
              <a:rPr sz="1200" spc="5" dirty="0">
                <a:latin typeface="Times New Roman"/>
                <a:cs typeface="Times New Roman"/>
              </a:rPr>
              <a:t> </a:t>
            </a:r>
            <a:r>
              <a:rPr sz="1200" spc="-5" dirty="0">
                <a:latin typeface="Times New Roman"/>
                <a:cs typeface="Times New Roman"/>
              </a:rPr>
              <a:t>example).</a:t>
            </a:r>
            <a:r>
              <a:rPr sz="1200" spc="300" dirty="0">
                <a:latin typeface="Times New Roman"/>
                <a:cs typeface="Times New Roman"/>
              </a:rPr>
              <a:t> </a:t>
            </a:r>
            <a:r>
              <a:rPr sz="1200" spc="-5" dirty="0">
                <a:latin typeface="Times New Roman"/>
                <a:cs typeface="Times New Roman"/>
              </a:rPr>
              <a:t>Recall</a:t>
            </a:r>
            <a:r>
              <a:rPr sz="1200" dirty="0">
                <a:latin typeface="Times New Roman"/>
                <a:cs typeface="Times New Roman"/>
              </a:rPr>
              <a:t> that</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thread</a:t>
            </a:r>
            <a:r>
              <a:rPr sz="1200" dirty="0">
                <a:latin typeface="Times New Roman"/>
                <a:cs typeface="Times New Roman"/>
              </a:rPr>
              <a:t> library</a:t>
            </a:r>
            <a:r>
              <a:rPr sz="1200" spc="-20" dirty="0">
                <a:latin typeface="Times New Roman"/>
                <a:cs typeface="Times New Roman"/>
              </a:rPr>
              <a:t> </a:t>
            </a:r>
            <a:r>
              <a:rPr sz="1200" spc="-5" dirty="0">
                <a:latin typeface="Times New Roman"/>
                <a:cs typeface="Times New Roman"/>
              </a:rPr>
              <a:t>allows</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thread</a:t>
            </a:r>
            <a:r>
              <a:rPr sz="1200" spc="5" dirty="0">
                <a:latin typeface="Times New Roman"/>
                <a:cs typeface="Times New Roman"/>
              </a:rPr>
              <a:t> </a:t>
            </a:r>
            <a:r>
              <a:rPr sz="1200" dirty="0">
                <a:latin typeface="Times New Roman"/>
                <a:cs typeface="Times New Roman"/>
              </a:rPr>
              <a:t>to be in the</a:t>
            </a:r>
            <a:r>
              <a:rPr sz="1200" spc="5" dirty="0">
                <a:latin typeface="Times New Roman"/>
                <a:cs typeface="Times New Roman"/>
              </a:rPr>
              <a:t> </a:t>
            </a:r>
            <a:r>
              <a:rPr sz="1200" dirty="0">
                <a:latin typeface="Times New Roman"/>
                <a:cs typeface="Times New Roman"/>
              </a:rPr>
              <a:t>Active</a:t>
            </a:r>
            <a:r>
              <a:rPr sz="1200" spc="5" dirty="0">
                <a:latin typeface="Times New Roman"/>
                <a:cs typeface="Times New Roman"/>
              </a:rPr>
              <a:t> </a:t>
            </a:r>
            <a:r>
              <a:rPr sz="1200" dirty="0">
                <a:latin typeface="Times New Roman"/>
                <a:cs typeface="Times New Roman"/>
              </a:rPr>
              <a:t>state</a:t>
            </a:r>
            <a:r>
              <a:rPr sz="1200" spc="-5" dirty="0">
                <a:latin typeface="Times New Roman"/>
                <a:cs typeface="Times New Roman"/>
              </a:rPr>
              <a:t> </a:t>
            </a:r>
            <a:r>
              <a:rPr sz="1200" dirty="0">
                <a:latin typeface="Times New Roman"/>
                <a:cs typeface="Times New Roman"/>
              </a:rPr>
              <a:t>for</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maximum of</a:t>
            </a:r>
            <a:r>
              <a:rPr sz="1200" spc="5" dirty="0">
                <a:latin typeface="Times New Roman"/>
                <a:cs typeface="Times New Roman"/>
              </a:rPr>
              <a:t> </a:t>
            </a:r>
            <a:r>
              <a:rPr sz="1200" dirty="0">
                <a:latin typeface="Times New Roman"/>
                <a:cs typeface="Times New Roman"/>
              </a:rPr>
              <a:t>5 </a:t>
            </a:r>
            <a:r>
              <a:rPr sz="1200" spc="5" dirty="0">
                <a:latin typeface="Times New Roman"/>
                <a:cs typeface="Times New Roman"/>
              </a:rPr>
              <a:t> </a:t>
            </a:r>
            <a:r>
              <a:rPr sz="1200" dirty="0">
                <a:latin typeface="Times New Roman"/>
                <a:cs typeface="Times New Roman"/>
              </a:rPr>
              <a:t>time units while </a:t>
            </a:r>
            <a:r>
              <a:rPr sz="1200" spc="-5" dirty="0">
                <a:latin typeface="Times New Roman"/>
                <a:cs typeface="Times New Roman"/>
              </a:rPr>
              <a:t>processes</a:t>
            </a:r>
            <a:r>
              <a:rPr sz="1200" dirty="0">
                <a:latin typeface="Times New Roman"/>
                <a:cs typeface="Times New Roman"/>
              </a:rPr>
              <a:t> </a:t>
            </a:r>
            <a:r>
              <a:rPr sz="1200" spc="-5" dirty="0">
                <a:latin typeface="Times New Roman"/>
                <a:cs typeface="Times New Roman"/>
              </a:rPr>
              <a:t>are</a:t>
            </a:r>
            <a:r>
              <a:rPr sz="1200" spc="-10" dirty="0">
                <a:latin typeface="Times New Roman"/>
                <a:cs typeface="Times New Roman"/>
              </a:rPr>
              <a:t> </a:t>
            </a:r>
            <a:r>
              <a:rPr sz="1200" spc="-5" dirty="0">
                <a:latin typeface="Times New Roman"/>
                <a:cs typeface="Times New Roman"/>
              </a:rPr>
              <a:t>allocated</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CPU</a:t>
            </a:r>
            <a:r>
              <a:rPr sz="1200" dirty="0">
                <a:latin typeface="Times New Roman"/>
                <a:cs typeface="Times New Roman"/>
              </a:rPr>
              <a:t> </a:t>
            </a:r>
            <a:r>
              <a:rPr sz="1200" spc="-5" dirty="0">
                <a:latin typeface="Times New Roman"/>
                <a:cs typeface="Times New Roman"/>
              </a:rPr>
              <a:t>(i.e.</a:t>
            </a:r>
            <a:r>
              <a:rPr sz="1200" spc="5" dirty="0">
                <a:latin typeface="Times New Roman"/>
                <a:cs typeface="Times New Roman"/>
              </a:rPr>
              <a:t> </a:t>
            </a:r>
            <a:r>
              <a:rPr sz="1200" dirty="0">
                <a:latin typeface="Times New Roman"/>
                <a:cs typeface="Times New Roman"/>
              </a:rPr>
              <a:t>in the running</a:t>
            </a:r>
            <a:r>
              <a:rPr sz="1200" spc="-10" dirty="0">
                <a:latin typeface="Times New Roman"/>
                <a:cs typeface="Times New Roman"/>
              </a:rPr>
              <a:t> </a:t>
            </a:r>
            <a:r>
              <a:rPr sz="1200" dirty="0">
                <a:latin typeface="Times New Roman"/>
                <a:cs typeface="Times New Roman"/>
              </a:rPr>
              <a:t>state) </a:t>
            </a:r>
            <a:r>
              <a:rPr sz="1200" spc="-5" dirty="0">
                <a:latin typeface="Times New Roman"/>
                <a:cs typeface="Times New Roman"/>
              </a:rPr>
              <a:t>for</a:t>
            </a:r>
            <a:r>
              <a:rPr sz="1200" spc="5" dirty="0">
                <a:latin typeface="Times New Roman"/>
                <a:cs typeface="Times New Roman"/>
              </a:rPr>
              <a:t> </a:t>
            </a:r>
            <a:r>
              <a:rPr sz="1200" dirty="0">
                <a:latin typeface="Times New Roman"/>
                <a:cs typeface="Times New Roman"/>
              </a:rPr>
              <a:t>a maximum of 10</a:t>
            </a:r>
            <a:r>
              <a:rPr sz="1200" spc="5" dirty="0">
                <a:latin typeface="Times New Roman"/>
                <a:cs typeface="Times New Roman"/>
              </a:rPr>
              <a:t> </a:t>
            </a:r>
            <a:r>
              <a:rPr sz="1200" spc="-5" dirty="0">
                <a:latin typeface="Times New Roman"/>
                <a:cs typeface="Times New Roman"/>
              </a:rPr>
              <a:t>time </a:t>
            </a:r>
            <a:r>
              <a:rPr sz="1200" dirty="0">
                <a:latin typeface="Times New Roman"/>
                <a:cs typeface="Times New Roman"/>
              </a:rPr>
              <a:t> units.</a:t>
            </a:r>
            <a:r>
              <a:rPr sz="1200" spc="5" dirty="0">
                <a:latin typeface="Times New Roman"/>
                <a:cs typeface="Times New Roman"/>
              </a:rPr>
              <a:t> </a:t>
            </a:r>
            <a:r>
              <a:rPr sz="1200" spc="-5" dirty="0">
                <a:latin typeface="Times New Roman"/>
                <a:cs typeface="Times New Roman"/>
              </a:rPr>
              <a:t>Also</a:t>
            </a:r>
            <a:r>
              <a:rPr sz="1200" spc="5" dirty="0">
                <a:latin typeface="Times New Roman"/>
                <a:cs typeface="Times New Roman"/>
              </a:rPr>
              <a:t> </a:t>
            </a:r>
            <a:r>
              <a:rPr sz="1200" spc="-5" dirty="0">
                <a:latin typeface="Times New Roman"/>
                <a:cs typeface="Times New Roman"/>
              </a:rPr>
              <a:t>assume</a:t>
            </a:r>
            <a:r>
              <a:rPr sz="1200" spc="5"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spc="-5" dirty="0">
                <a:latin typeface="Times New Roman"/>
                <a:cs typeface="Times New Roman"/>
              </a:rPr>
              <a:t>time</a:t>
            </a:r>
            <a:r>
              <a:rPr sz="1200" spc="5" dirty="0">
                <a:latin typeface="Times New Roman"/>
                <a:cs typeface="Times New Roman"/>
              </a:rPr>
              <a:t> </a:t>
            </a:r>
            <a:r>
              <a:rPr sz="1200" spc="-5" dirty="0">
                <a:latin typeface="Times New Roman"/>
                <a:cs typeface="Times New Roman"/>
              </a:rPr>
              <a:t>progresses</a:t>
            </a:r>
            <a:r>
              <a:rPr sz="1200" spc="10" dirty="0">
                <a:latin typeface="Times New Roman"/>
                <a:cs typeface="Times New Roman"/>
              </a:rPr>
              <a:t> </a:t>
            </a:r>
            <a:r>
              <a:rPr sz="1200" dirty="0">
                <a:latin typeface="Times New Roman"/>
                <a:cs typeface="Times New Roman"/>
              </a:rPr>
              <a:t>for</a:t>
            </a:r>
            <a:r>
              <a:rPr sz="1200" spc="-5" dirty="0">
                <a:latin typeface="Times New Roman"/>
                <a:cs typeface="Times New Roman"/>
              </a:rPr>
              <a:t> </a:t>
            </a:r>
            <a:r>
              <a:rPr sz="1200" dirty="0">
                <a:latin typeface="Times New Roman"/>
                <a:cs typeface="Times New Roman"/>
              </a:rPr>
              <a:t>threads</a:t>
            </a:r>
            <a:r>
              <a:rPr sz="1200" spc="5" dirty="0">
                <a:latin typeface="Times New Roman"/>
                <a:cs typeface="Times New Roman"/>
              </a:rPr>
              <a:t> </a:t>
            </a:r>
            <a:r>
              <a:rPr sz="1200" dirty="0">
                <a:latin typeface="Times New Roman"/>
                <a:cs typeface="Times New Roman"/>
              </a:rPr>
              <a:t>only</a:t>
            </a:r>
            <a:r>
              <a:rPr sz="1200" spc="-25" dirty="0">
                <a:latin typeface="Times New Roman"/>
                <a:cs typeface="Times New Roman"/>
              </a:rPr>
              <a:t> </a:t>
            </a:r>
            <a:r>
              <a:rPr sz="1200" spc="-5" dirty="0">
                <a:latin typeface="Times New Roman"/>
                <a:cs typeface="Times New Roman"/>
              </a:rPr>
              <a:t>when</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process</a:t>
            </a:r>
            <a:r>
              <a:rPr sz="1200" spc="5" dirty="0">
                <a:latin typeface="Times New Roman"/>
                <a:cs typeface="Times New Roman"/>
              </a:rPr>
              <a:t> </a:t>
            </a:r>
            <a:r>
              <a:rPr sz="1200" dirty="0">
                <a:latin typeface="Times New Roman"/>
                <a:cs typeface="Times New Roman"/>
              </a:rPr>
              <a:t>B</a:t>
            </a:r>
            <a:r>
              <a:rPr sz="1200" spc="-5" dirty="0">
                <a:latin typeface="Times New Roman"/>
                <a:cs typeface="Times New Roman"/>
              </a:rPr>
              <a:t> is</a:t>
            </a:r>
            <a:r>
              <a:rPr sz="1200" spc="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Running</a:t>
            </a:r>
            <a:r>
              <a:rPr sz="1200" spc="-10" dirty="0">
                <a:latin typeface="Times New Roman"/>
                <a:cs typeface="Times New Roman"/>
              </a:rPr>
              <a:t> </a:t>
            </a:r>
            <a:r>
              <a:rPr sz="1200" dirty="0">
                <a:latin typeface="Times New Roman"/>
                <a:cs typeface="Times New Roman"/>
              </a:rPr>
              <a:t>state,</a:t>
            </a:r>
            <a:r>
              <a:rPr sz="1200" spc="10" dirty="0">
                <a:latin typeface="Times New Roman"/>
                <a:cs typeface="Times New Roman"/>
              </a:rPr>
              <a:t> </a:t>
            </a:r>
            <a:r>
              <a:rPr sz="1200" dirty="0">
                <a:latin typeface="Times New Roman"/>
                <a:cs typeface="Times New Roman"/>
              </a:rPr>
              <a:t>that </a:t>
            </a:r>
            <a:r>
              <a:rPr sz="1200" spc="-285"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spc="-5" dirty="0">
                <a:latin typeface="Times New Roman"/>
                <a:cs typeface="Times New Roman"/>
              </a:rPr>
              <a:t>allocated</a:t>
            </a:r>
            <a:r>
              <a:rPr sz="1200" spc="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CPU.</a:t>
            </a:r>
            <a:r>
              <a:rPr sz="1200" spc="25" dirty="0">
                <a:latin typeface="Times New Roman"/>
                <a:cs typeface="Times New Roman"/>
              </a:rPr>
              <a:t> </a:t>
            </a:r>
            <a:r>
              <a:rPr sz="1200" spc="-5" dirty="0">
                <a:latin typeface="Times New Roman"/>
                <a:cs typeface="Times New Roman"/>
              </a:rPr>
              <a:t>This</a:t>
            </a:r>
            <a:r>
              <a:rPr sz="1200" spc="10" dirty="0">
                <a:latin typeface="Times New Roman"/>
                <a:cs typeface="Times New Roman"/>
              </a:rPr>
              <a:t> </a:t>
            </a:r>
            <a:r>
              <a:rPr sz="1200" spc="-5" dirty="0">
                <a:latin typeface="Times New Roman"/>
                <a:cs typeface="Times New Roman"/>
              </a:rPr>
              <a:t>means</a:t>
            </a:r>
            <a:r>
              <a:rPr sz="1200" spc="5" dirty="0">
                <a:latin typeface="Times New Roman"/>
                <a:cs typeface="Times New Roman"/>
              </a:rPr>
              <a:t> </a:t>
            </a:r>
            <a:r>
              <a:rPr sz="1200" spc="-5" dirty="0">
                <a:latin typeface="Times New Roman"/>
                <a:cs typeface="Times New Roman"/>
              </a:rPr>
              <a:t>that</a:t>
            </a:r>
            <a:r>
              <a:rPr sz="1200" spc="10" dirty="0">
                <a:latin typeface="Times New Roman"/>
                <a:cs typeface="Times New Roman"/>
              </a:rPr>
              <a:t> </a:t>
            </a:r>
            <a:r>
              <a:rPr sz="1200" spc="-5" dirty="0">
                <a:latin typeface="Times New Roman"/>
                <a:cs typeface="Times New Roman"/>
              </a:rPr>
              <a:t>when</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thread</a:t>
            </a:r>
            <a:r>
              <a:rPr sz="1200" spc="5" dirty="0">
                <a:latin typeface="Times New Roman"/>
                <a:cs typeface="Times New Roman"/>
              </a:rPr>
              <a:t> </a:t>
            </a:r>
            <a:r>
              <a:rPr sz="1200" spc="-5" dirty="0">
                <a:latin typeface="Times New Roman"/>
                <a:cs typeface="Times New Roman"/>
              </a:rPr>
              <a:t>is</a:t>
            </a:r>
            <a:r>
              <a:rPr sz="1200" spc="10"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Active</a:t>
            </a:r>
            <a:r>
              <a:rPr sz="1200" dirty="0">
                <a:latin typeface="Times New Roman"/>
                <a:cs typeface="Times New Roman"/>
              </a:rPr>
              <a:t> state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process</a:t>
            </a:r>
            <a:r>
              <a:rPr sz="1200" spc="10"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spc="-5" dirty="0">
                <a:latin typeface="Times New Roman"/>
                <a:cs typeface="Times New Roman"/>
              </a:rPr>
              <a:t>either </a:t>
            </a:r>
            <a:r>
              <a:rPr sz="1200" spc="-285" dirty="0">
                <a:latin typeface="Times New Roman"/>
                <a:cs typeface="Times New Roman"/>
              </a:rPr>
              <a:t> </a:t>
            </a:r>
            <a:r>
              <a:rPr sz="1200" dirty="0">
                <a:latin typeface="Times New Roman"/>
                <a:cs typeface="Times New Roman"/>
              </a:rPr>
              <a:t>the Ready</a:t>
            </a:r>
            <a:r>
              <a:rPr sz="1200" spc="-20" dirty="0">
                <a:latin typeface="Times New Roman"/>
                <a:cs typeface="Times New Roman"/>
              </a:rPr>
              <a:t> </a:t>
            </a:r>
            <a:r>
              <a:rPr sz="1200" dirty="0">
                <a:latin typeface="Times New Roman"/>
                <a:cs typeface="Times New Roman"/>
              </a:rPr>
              <a:t>or</a:t>
            </a:r>
            <a:r>
              <a:rPr sz="1200" spc="10" dirty="0">
                <a:latin typeface="Times New Roman"/>
                <a:cs typeface="Times New Roman"/>
              </a:rPr>
              <a:t> </a:t>
            </a:r>
            <a:r>
              <a:rPr sz="1200" spc="-5" dirty="0">
                <a:latin typeface="Times New Roman"/>
                <a:cs typeface="Times New Roman"/>
              </a:rPr>
              <a:t>Blocked</a:t>
            </a:r>
            <a:r>
              <a:rPr sz="1200" spc="5" dirty="0">
                <a:latin typeface="Times New Roman"/>
                <a:cs typeface="Times New Roman"/>
              </a:rPr>
              <a:t> </a:t>
            </a:r>
            <a:r>
              <a:rPr sz="1200" dirty="0">
                <a:latin typeface="Times New Roman"/>
                <a:cs typeface="Times New Roman"/>
              </a:rPr>
              <a:t>state,</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threading</a:t>
            </a:r>
            <a:r>
              <a:rPr sz="1200" spc="-10" dirty="0">
                <a:latin typeface="Times New Roman"/>
                <a:cs typeface="Times New Roman"/>
              </a:rPr>
              <a:t> </a:t>
            </a:r>
            <a:r>
              <a:rPr sz="1200" dirty="0">
                <a:latin typeface="Times New Roman"/>
                <a:cs typeface="Times New Roman"/>
              </a:rPr>
              <a:t>library</a:t>
            </a:r>
            <a:r>
              <a:rPr sz="1200" spc="-20" dirty="0">
                <a:latin typeface="Times New Roman"/>
                <a:cs typeface="Times New Roman"/>
              </a:rPr>
              <a:t> </a:t>
            </a:r>
            <a:r>
              <a:rPr sz="1200" dirty="0">
                <a:latin typeface="Times New Roman"/>
                <a:cs typeface="Times New Roman"/>
              </a:rPr>
              <a:t>does</a:t>
            </a:r>
            <a:r>
              <a:rPr sz="1200" spc="5" dirty="0">
                <a:latin typeface="Times New Roman"/>
                <a:cs typeface="Times New Roman"/>
              </a:rPr>
              <a:t> </a:t>
            </a:r>
            <a:r>
              <a:rPr sz="1200" dirty="0">
                <a:latin typeface="Times New Roman"/>
                <a:cs typeface="Times New Roman"/>
              </a:rPr>
              <a:t>not</a:t>
            </a:r>
            <a:r>
              <a:rPr sz="1200" spc="5" dirty="0">
                <a:latin typeface="Times New Roman"/>
                <a:cs typeface="Times New Roman"/>
              </a:rPr>
              <a:t> </a:t>
            </a:r>
            <a:r>
              <a:rPr sz="1200" spc="-5" dirty="0">
                <a:latin typeface="Times New Roman"/>
                <a:cs typeface="Times New Roman"/>
              </a:rPr>
              <a:t>consider</a:t>
            </a:r>
            <a:r>
              <a:rPr sz="1200" spc="5"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dirty="0">
                <a:latin typeface="Times New Roman"/>
                <a:cs typeface="Times New Roman"/>
              </a:rPr>
              <a:t>time </a:t>
            </a:r>
            <a:r>
              <a:rPr sz="1200" spc="-5" dirty="0">
                <a:latin typeface="Times New Roman"/>
                <a:cs typeface="Times New Roman"/>
              </a:rPr>
              <a:t>increases</a:t>
            </a:r>
            <a:r>
              <a:rPr sz="1200" spc="5" dirty="0">
                <a:latin typeface="Times New Roman"/>
                <a:cs typeface="Times New Roman"/>
              </a:rPr>
              <a:t> </a:t>
            </a:r>
            <a:r>
              <a:rPr sz="1200" dirty="0">
                <a:latin typeface="Times New Roman"/>
                <a:cs typeface="Times New Roman"/>
              </a:rPr>
              <a:t>for</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thread</a:t>
            </a:r>
            <a:r>
              <a:rPr sz="1200" spc="15" dirty="0">
                <a:latin typeface="Times New Roman"/>
                <a:cs typeface="Times New Roman"/>
              </a:rPr>
              <a:t> </a:t>
            </a:r>
            <a:r>
              <a:rPr sz="1200" dirty="0">
                <a:latin typeface="Times New Roman"/>
                <a:cs typeface="Times New Roman"/>
              </a:rPr>
              <a:t>in </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Active state.</a:t>
            </a:r>
            <a:endParaRPr sz="1200">
              <a:latin typeface="Times New Roman"/>
              <a:cs typeface="Times New Roman"/>
            </a:endParaRPr>
          </a:p>
        </p:txBody>
      </p:sp>
      <p:sp>
        <p:nvSpPr>
          <p:cNvPr id="3" name="object 3"/>
          <p:cNvSpPr txBox="1"/>
          <p:nvPr/>
        </p:nvSpPr>
        <p:spPr>
          <a:xfrm>
            <a:off x="4560189" y="2805430"/>
            <a:ext cx="42227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Qu</a:t>
            </a:r>
            <a:r>
              <a:rPr sz="1200" spc="-15" dirty="0">
                <a:latin typeface="Times New Roman"/>
                <a:cs typeface="Times New Roman"/>
              </a:rPr>
              <a:t>e</a:t>
            </a:r>
            <a:r>
              <a:rPr sz="1200" dirty="0">
                <a:latin typeface="Times New Roman"/>
                <a:cs typeface="Times New Roman"/>
              </a:rPr>
              <a:t>ue</a:t>
            </a:r>
            <a:endParaRPr sz="1200">
              <a:latin typeface="Times New Roman"/>
              <a:cs typeface="Times New Roman"/>
            </a:endParaRPr>
          </a:p>
        </p:txBody>
      </p:sp>
      <p:sp>
        <p:nvSpPr>
          <p:cNvPr id="4" name="object 4"/>
          <p:cNvSpPr/>
          <p:nvPr/>
        </p:nvSpPr>
        <p:spPr>
          <a:xfrm>
            <a:off x="5308981" y="3350259"/>
            <a:ext cx="6350" cy="48895"/>
          </a:xfrm>
          <a:custGeom>
            <a:avLst/>
            <a:gdLst/>
            <a:ahLst/>
            <a:cxnLst/>
            <a:rect l="l" t="t" r="r" b="b"/>
            <a:pathLst>
              <a:path w="6350" h="48895">
                <a:moveTo>
                  <a:pt x="6083" y="26035"/>
                </a:moveTo>
                <a:lnTo>
                  <a:pt x="0" y="26035"/>
                </a:lnTo>
                <a:lnTo>
                  <a:pt x="0" y="48895"/>
                </a:lnTo>
                <a:lnTo>
                  <a:pt x="6083" y="48895"/>
                </a:lnTo>
                <a:lnTo>
                  <a:pt x="6083" y="26035"/>
                </a:lnTo>
                <a:close/>
              </a:path>
              <a:path w="6350" h="48895">
                <a:moveTo>
                  <a:pt x="6083" y="0"/>
                </a:moveTo>
                <a:lnTo>
                  <a:pt x="0" y="0"/>
                </a:lnTo>
                <a:lnTo>
                  <a:pt x="0" y="19939"/>
                </a:lnTo>
                <a:lnTo>
                  <a:pt x="6083" y="19939"/>
                </a:lnTo>
                <a:lnTo>
                  <a:pt x="6083" y="0"/>
                </a:lnTo>
                <a:close/>
              </a:path>
            </a:pathLst>
          </a:custGeom>
          <a:solidFill>
            <a:srgbClr val="000000"/>
          </a:solidFill>
        </p:spPr>
        <p:txBody>
          <a:bodyPr wrap="square" lIns="0" tIns="0" rIns="0" bIns="0" rtlCol="0"/>
          <a:lstStyle/>
          <a:p>
            <a:endParaRPr/>
          </a:p>
        </p:txBody>
      </p:sp>
      <p:sp>
        <p:nvSpPr>
          <p:cNvPr id="5" name="object 5"/>
          <p:cNvSpPr/>
          <p:nvPr/>
        </p:nvSpPr>
        <p:spPr>
          <a:xfrm>
            <a:off x="5308980" y="3959225"/>
            <a:ext cx="6350" cy="54610"/>
          </a:xfrm>
          <a:custGeom>
            <a:avLst/>
            <a:gdLst/>
            <a:ahLst/>
            <a:cxnLst/>
            <a:rect l="l" t="t" r="r" b="b"/>
            <a:pathLst>
              <a:path w="6350" h="54610">
                <a:moveTo>
                  <a:pt x="0" y="54610"/>
                </a:moveTo>
                <a:lnTo>
                  <a:pt x="6095" y="54610"/>
                </a:lnTo>
                <a:lnTo>
                  <a:pt x="6095" y="0"/>
                </a:lnTo>
                <a:lnTo>
                  <a:pt x="0" y="0"/>
                </a:lnTo>
                <a:lnTo>
                  <a:pt x="0" y="54610"/>
                </a:lnTo>
                <a:close/>
              </a:path>
            </a:pathLst>
          </a:custGeom>
          <a:solidFill>
            <a:srgbClr val="000000"/>
          </a:solidFill>
        </p:spPr>
        <p:txBody>
          <a:bodyPr wrap="square" lIns="0" tIns="0" rIns="0" bIns="0" rtlCol="0"/>
          <a:lstStyle/>
          <a:p>
            <a:endParaRPr/>
          </a:p>
        </p:txBody>
      </p:sp>
      <p:sp>
        <p:nvSpPr>
          <p:cNvPr id="6" name="object 6"/>
          <p:cNvSpPr txBox="1"/>
          <p:nvPr/>
        </p:nvSpPr>
        <p:spPr>
          <a:xfrm>
            <a:off x="528319" y="8437626"/>
            <a:ext cx="6503034" cy="323850"/>
          </a:xfrm>
          <a:prstGeom prst="rect">
            <a:avLst/>
          </a:prstGeom>
        </p:spPr>
        <p:txBody>
          <a:bodyPr vert="horz" wrap="square" lIns="0" tIns="22225" rIns="0" bIns="0" rtlCol="0">
            <a:spAutoFit/>
          </a:bodyPr>
          <a:lstStyle/>
          <a:p>
            <a:pPr marL="12700" marR="5080">
              <a:lnSpc>
                <a:spcPts val="1150"/>
              </a:lnSpc>
              <a:spcBef>
                <a:spcPts val="175"/>
              </a:spcBef>
            </a:pPr>
            <a:r>
              <a:rPr sz="1000" spc="-5" dirty="0">
                <a:latin typeface="Times New Roman"/>
                <a:cs typeface="Times New Roman"/>
              </a:rPr>
              <a:t>*</a:t>
            </a:r>
            <a:r>
              <a:rPr sz="1000" spc="5" dirty="0">
                <a:latin typeface="Times New Roman"/>
                <a:cs typeface="Times New Roman"/>
              </a:rPr>
              <a:t> </a:t>
            </a:r>
            <a:r>
              <a:rPr sz="1000" spc="-5" dirty="0">
                <a:latin typeface="Times New Roman"/>
                <a:cs typeface="Times New Roman"/>
              </a:rPr>
              <a:t>-</a:t>
            </a:r>
            <a:r>
              <a:rPr sz="1000" dirty="0">
                <a:latin typeface="Times New Roman"/>
                <a:cs typeface="Times New Roman"/>
              </a:rPr>
              <a:t> </a:t>
            </a:r>
            <a:r>
              <a:rPr sz="1000" spc="-5" dirty="0">
                <a:latin typeface="Times New Roman"/>
                <a:cs typeface="Times New Roman"/>
              </a:rPr>
              <a:t>the</a:t>
            </a:r>
            <a:r>
              <a:rPr sz="1000" spc="10" dirty="0">
                <a:latin typeface="Times New Roman"/>
                <a:cs typeface="Times New Roman"/>
              </a:rPr>
              <a:t> </a:t>
            </a:r>
            <a:r>
              <a:rPr sz="1000" spc="-5" dirty="0">
                <a:latin typeface="Times New Roman"/>
                <a:cs typeface="Times New Roman"/>
              </a:rPr>
              <a:t>number</a:t>
            </a:r>
            <a:r>
              <a:rPr sz="1000" spc="15" dirty="0">
                <a:latin typeface="Times New Roman"/>
                <a:cs typeface="Times New Roman"/>
              </a:rPr>
              <a:t> </a:t>
            </a:r>
            <a:r>
              <a:rPr sz="1000" spc="-5" dirty="0">
                <a:latin typeface="Times New Roman"/>
                <a:cs typeface="Times New Roman"/>
              </a:rPr>
              <a:t>in</a:t>
            </a:r>
            <a:r>
              <a:rPr sz="1000" dirty="0">
                <a:latin typeface="Times New Roman"/>
                <a:cs typeface="Times New Roman"/>
              </a:rPr>
              <a:t> </a:t>
            </a:r>
            <a:r>
              <a:rPr sz="1000" spc="-5" dirty="0">
                <a:latin typeface="Times New Roman"/>
                <a:cs typeface="Times New Roman"/>
              </a:rPr>
              <a:t>parentheses</a:t>
            </a:r>
            <a:r>
              <a:rPr sz="1000" spc="5" dirty="0">
                <a:latin typeface="Times New Roman"/>
                <a:cs typeface="Times New Roman"/>
              </a:rPr>
              <a:t> </a:t>
            </a:r>
            <a:r>
              <a:rPr sz="1000" spc="-5" dirty="0">
                <a:latin typeface="Times New Roman"/>
                <a:cs typeface="Times New Roman"/>
              </a:rPr>
              <a:t>beside</a:t>
            </a:r>
            <a:r>
              <a:rPr sz="1000" spc="10" dirty="0">
                <a:latin typeface="Times New Roman"/>
                <a:cs typeface="Times New Roman"/>
              </a:rPr>
              <a:t> </a:t>
            </a:r>
            <a:r>
              <a:rPr sz="1000" spc="-5" dirty="0">
                <a:latin typeface="Times New Roman"/>
                <a:cs typeface="Times New Roman"/>
              </a:rPr>
              <a:t>the</a:t>
            </a:r>
            <a:r>
              <a:rPr sz="1000" spc="45" dirty="0">
                <a:latin typeface="Times New Roman"/>
                <a:cs typeface="Times New Roman"/>
              </a:rPr>
              <a:t> </a:t>
            </a:r>
            <a:r>
              <a:rPr sz="1000" spc="-10" dirty="0">
                <a:latin typeface="Times New Roman"/>
                <a:cs typeface="Times New Roman"/>
              </a:rPr>
              <a:t>A,</a:t>
            </a:r>
            <a:r>
              <a:rPr sz="1000" spc="10" dirty="0">
                <a:latin typeface="Times New Roman"/>
                <a:cs typeface="Times New Roman"/>
              </a:rPr>
              <a:t> </a:t>
            </a:r>
            <a:r>
              <a:rPr sz="1000" dirty="0">
                <a:latin typeface="Times New Roman"/>
                <a:cs typeface="Times New Roman"/>
              </a:rPr>
              <a:t>B, T1, </a:t>
            </a:r>
            <a:r>
              <a:rPr sz="1000" spc="-5" dirty="0">
                <a:latin typeface="Times New Roman"/>
                <a:cs typeface="Times New Roman"/>
              </a:rPr>
              <a:t>T2</a:t>
            </a:r>
            <a:r>
              <a:rPr sz="1000" spc="30" dirty="0">
                <a:latin typeface="Times New Roman"/>
                <a:cs typeface="Times New Roman"/>
              </a:rPr>
              <a:t> </a:t>
            </a:r>
            <a:r>
              <a:rPr sz="1000" spc="-5" dirty="0">
                <a:latin typeface="Times New Roman"/>
                <a:cs typeface="Times New Roman"/>
              </a:rPr>
              <a:t>and</a:t>
            </a:r>
            <a:r>
              <a:rPr sz="1000" spc="5" dirty="0">
                <a:latin typeface="Times New Roman"/>
                <a:cs typeface="Times New Roman"/>
              </a:rPr>
              <a:t> </a:t>
            </a:r>
            <a:r>
              <a:rPr sz="1000" spc="-5" dirty="0">
                <a:latin typeface="Times New Roman"/>
                <a:cs typeface="Times New Roman"/>
              </a:rPr>
              <a:t>T3</a:t>
            </a:r>
            <a:r>
              <a:rPr sz="1000" spc="15" dirty="0">
                <a:latin typeface="Times New Roman"/>
                <a:cs typeface="Times New Roman"/>
              </a:rPr>
              <a:t> </a:t>
            </a:r>
            <a:r>
              <a:rPr sz="1000" spc="-5" dirty="0">
                <a:latin typeface="Times New Roman"/>
                <a:cs typeface="Times New Roman"/>
              </a:rPr>
              <a:t>represents</a:t>
            </a:r>
            <a:r>
              <a:rPr sz="1000" spc="5" dirty="0">
                <a:latin typeface="Times New Roman"/>
                <a:cs typeface="Times New Roman"/>
              </a:rPr>
              <a:t> </a:t>
            </a:r>
            <a:r>
              <a:rPr sz="1000" spc="-5" dirty="0">
                <a:latin typeface="Times New Roman"/>
                <a:cs typeface="Times New Roman"/>
              </a:rPr>
              <a:t>the</a:t>
            </a:r>
            <a:r>
              <a:rPr sz="1000" spc="10" dirty="0">
                <a:latin typeface="Times New Roman"/>
                <a:cs typeface="Times New Roman"/>
              </a:rPr>
              <a:t> </a:t>
            </a:r>
            <a:r>
              <a:rPr sz="1000" spc="-5" dirty="0">
                <a:latin typeface="Times New Roman"/>
                <a:cs typeface="Times New Roman"/>
              </a:rPr>
              <a:t>relative</a:t>
            </a:r>
            <a:r>
              <a:rPr sz="1000" spc="20" dirty="0">
                <a:latin typeface="Times New Roman"/>
                <a:cs typeface="Times New Roman"/>
              </a:rPr>
              <a:t> </a:t>
            </a:r>
            <a:r>
              <a:rPr sz="1000" spc="-5" dirty="0">
                <a:latin typeface="Times New Roman"/>
                <a:cs typeface="Times New Roman"/>
              </a:rPr>
              <a:t>execution</a:t>
            </a:r>
            <a:r>
              <a:rPr sz="1000" spc="5" dirty="0">
                <a:latin typeface="Times New Roman"/>
                <a:cs typeface="Times New Roman"/>
              </a:rPr>
              <a:t> </a:t>
            </a:r>
            <a:r>
              <a:rPr sz="1000" spc="-5" dirty="0">
                <a:latin typeface="Times New Roman"/>
                <a:cs typeface="Times New Roman"/>
              </a:rPr>
              <a:t>time</a:t>
            </a:r>
            <a:r>
              <a:rPr sz="1000" spc="10" dirty="0">
                <a:latin typeface="Times New Roman"/>
                <a:cs typeface="Times New Roman"/>
              </a:rPr>
              <a:t> </a:t>
            </a:r>
            <a:r>
              <a:rPr sz="1000" spc="-5" dirty="0">
                <a:latin typeface="Times New Roman"/>
                <a:cs typeface="Times New Roman"/>
              </a:rPr>
              <a:t>(the</a:t>
            </a:r>
            <a:r>
              <a:rPr sz="1000" spc="10" dirty="0">
                <a:latin typeface="Times New Roman"/>
                <a:cs typeface="Times New Roman"/>
              </a:rPr>
              <a:t> </a:t>
            </a:r>
            <a:r>
              <a:rPr sz="1000" spc="-5" dirty="0">
                <a:latin typeface="Times New Roman"/>
                <a:cs typeface="Times New Roman"/>
              </a:rPr>
              <a:t>time</a:t>
            </a:r>
            <a:r>
              <a:rPr sz="1000" spc="10" dirty="0">
                <a:latin typeface="Times New Roman"/>
                <a:cs typeface="Times New Roman"/>
              </a:rPr>
              <a:t> </a:t>
            </a:r>
            <a:r>
              <a:rPr sz="1000" spc="-5" dirty="0">
                <a:latin typeface="Times New Roman"/>
                <a:cs typeface="Times New Roman"/>
              </a:rPr>
              <a:t>the</a:t>
            </a:r>
            <a:r>
              <a:rPr sz="1000" spc="10" dirty="0">
                <a:latin typeface="Times New Roman"/>
                <a:cs typeface="Times New Roman"/>
              </a:rPr>
              <a:t> </a:t>
            </a:r>
            <a:r>
              <a:rPr sz="1000" spc="-5" dirty="0">
                <a:latin typeface="Times New Roman"/>
                <a:cs typeface="Times New Roman"/>
              </a:rPr>
              <a:t>process/thread </a:t>
            </a:r>
            <a:r>
              <a:rPr sz="1000" spc="-235" dirty="0">
                <a:latin typeface="Times New Roman"/>
                <a:cs typeface="Times New Roman"/>
              </a:rPr>
              <a:t> </a:t>
            </a:r>
            <a:r>
              <a:rPr sz="1000" spc="-5" dirty="0">
                <a:latin typeface="Times New Roman"/>
                <a:cs typeface="Times New Roman"/>
              </a:rPr>
              <a:t>executes </a:t>
            </a:r>
            <a:r>
              <a:rPr sz="1000" dirty="0">
                <a:latin typeface="Times New Roman"/>
                <a:cs typeface="Times New Roman"/>
              </a:rPr>
              <a:t>on </a:t>
            </a:r>
            <a:r>
              <a:rPr sz="1000" spc="-5" dirty="0">
                <a:latin typeface="Times New Roman"/>
                <a:cs typeface="Times New Roman"/>
              </a:rPr>
              <a:t>the</a:t>
            </a:r>
            <a:r>
              <a:rPr sz="1000" spc="5" dirty="0">
                <a:latin typeface="Times New Roman"/>
                <a:cs typeface="Times New Roman"/>
              </a:rPr>
              <a:t> </a:t>
            </a:r>
            <a:r>
              <a:rPr sz="1000" spc="-5" dirty="0">
                <a:latin typeface="Times New Roman"/>
                <a:cs typeface="Times New Roman"/>
              </a:rPr>
              <a:t>CPU).</a:t>
            </a:r>
            <a:r>
              <a:rPr sz="1000" spc="5" dirty="0">
                <a:latin typeface="Times New Roman"/>
                <a:cs typeface="Times New Roman"/>
              </a:rPr>
              <a:t> </a:t>
            </a:r>
            <a:r>
              <a:rPr sz="1000" spc="-5" dirty="0">
                <a:latin typeface="Times New Roman"/>
                <a:cs typeface="Times New Roman"/>
              </a:rPr>
              <a:t>Note</a:t>
            </a:r>
            <a:r>
              <a:rPr sz="1000" spc="5" dirty="0">
                <a:latin typeface="Times New Roman"/>
                <a:cs typeface="Times New Roman"/>
              </a:rPr>
              <a:t> </a:t>
            </a:r>
            <a:r>
              <a:rPr sz="1000" spc="-5" dirty="0">
                <a:latin typeface="Times New Roman"/>
                <a:cs typeface="Times New Roman"/>
              </a:rPr>
              <a:t>that</a:t>
            </a:r>
            <a:r>
              <a:rPr sz="1000" spc="5" dirty="0">
                <a:latin typeface="Times New Roman"/>
                <a:cs typeface="Times New Roman"/>
              </a:rPr>
              <a:t> </a:t>
            </a:r>
            <a:r>
              <a:rPr sz="1000" spc="-5" dirty="0">
                <a:latin typeface="Times New Roman"/>
                <a:cs typeface="Times New Roman"/>
              </a:rPr>
              <a:t>these</a:t>
            </a:r>
            <a:r>
              <a:rPr sz="1000" spc="10" dirty="0">
                <a:latin typeface="Times New Roman"/>
                <a:cs typeface="Times New Roman"/>
              </a:rPr>
              <a:t> </a:t>
            </a:r>
            <a:r>
              <a:rPr sz="1000" dirty="0">
                <a:latin typeface="Times New Roman"/>
                <a:cs typeface="Times New Roman"/>
              </a:rPr>
              <a:t>times are</a:t>
            </a:r>
            <a:r>
              <a:rPr sz="1000" spc="10" dirty="0">
                <a:latin typeface="Times New Roman"/>
                <a:cs typeface="Times New Roman"/>
              </a:rPr>
              <a:t> </a:t>
            </a:r>
            <a:r>
              <a:rPr sz="1000" spc="-5" dirty="0">
                <a:latin typeface="Times New Roman"/>
                <a:cs typeface="Times New Roman"/>
              </a:rPr>
              <a:t>incremented</a:t>
            </a:r>
            <a:r>
              <a:rPr sz="1000" spc="20" dirty="0">
                <a:latin typeface="Times New Roman"/>
                <a:cs typeface="Times New Roman"/>
              </a:rPr>
              <a:t> </a:t>
            </a:r>
            <a:r>
              <a:rPr sz="1000" spc="-5" dirty="0">
                <a:latin typeface="Times New Roman"/>
                <a:cs typeface="Times New Roman"/>
              </a:rPr>
              <a:t>only when</a:t>
            </a:r>
            <a:r>
              <a:rPr sz="1000" dirty="0">
                <a:latin typeface="Times New Roman"/>
                <a:cs typeface="Times New Roman"/>
              </a:rPr>
              <a:t> </a:t>
            </a:r>
            <a:r>
              <a:rPr sz="1000" spc="-5" dirty="0">
                <a:latin typeface="Times New Roman"/>
                <a:cs typeface="Times New Roman"/>
              </a:rPr>
              <a:t>the</a:t>
            </a:r>
            <a:r>
              <a:rPr sz="1000" spc="5" dirty="0">
                <a:latin typeface="Times New Roman"/>
                <a:cs typeface="Times New Roman"/>
              </a:rPr>
              <a:t> </a:t>
            </a:r>
            <a:r>
              <a:rPr sz="1000" spc="-5" dirty="0">
                <a:latin typeface="Times New Roman"/>
                <a:cs typeface="Times New Roman"/>
              </a:rPr>
              <a:t>process/thread</a:t>
            </a:r>
            <a:r>
              <a:rPr sz="1000" spc="15" dirty="0">
                <a:latin typeface="Times New Roman"/>
                <a:cs typeface="Times New Roman"/>
              </a:rPr>
              <a:t> </a:t>
            </a:r>
            <a:r>
              <a:rPr sz="1000" spc="-5" dirty="0">
                <a:latin typeface="Times New Roman"/>
                <a:cs typeface="Times New Roman"/>
              </a:rPr>
              <a:t>is</a:t>
            </a:r>
            <a:r>
              <a:rPr sz="1000" dirty="0">
                <a:latin typeface="Times New Roman"/>
                <a:cs typeface="Times New Roman"/>
              </a:rPr>
              <a:t> </a:t>
            </a:r>
            <a:r>
              <a:rPr sz="1000" spc="-5" dirty="0">
                <a:latin typeface="Times New Roman"/>
                <a:cs typeface="Times New Roman"/>
              </a:rPr>
              <a:t>allocated</a:t>
            </a:r>
            <a:r>
              <a:rPr sz="1000" spc="5" dirty="0">
                <a:latin typeface="Times New Roman"/>
                <a:cs typeface="Times New Roman"/>
              </a:rPr>
              <a:t> </a:t>
            </a:r>
            <a:r>
              <a:rPr sz="1000" spc="-5" dirty="0">
                <a:latin typeface="Times New Roman"/>
                <a:cs typeface="Times New Roman"/>
              </a:rPr>
              <a:t>to</a:t>
            </a:r>
            <a:r>
              <a:rPr sz="1000" spc="10" dirty="0">
                <a:latin typeface="Times New Roman"/>
                <a:cs typeface="Times New Roman"/>
              </a:rPr>
              <a:t> </a:t>
            </a:r>
            <a:r>
              <a:rPr sz="1000" spc="-5" dirty="0">
                <a:latin typeface="Times New Roman"/>
                <a:cs typeface="Times New Roman"/>
              </a:rPr>
              <a:t>the</a:t>
            </a:r>
            <a:r>
              <a:rPr sz="1000" spc="5" dirty="0">
                <a:latin typeface="Times New Roman"/>
                <a:cs typeface="Times New Roman"/>
              </a:rPr>
              <a:t> </a:t>
            </a:r>
            <a:r>
              <a:rPr sz="1000" spc="-5" dirty="0">
                <a:latin typeface="Times New Roman"/>
                <a:cs typeface="Times New Roman"/>
              </a:rPr>
              <a:t>CPU.</a:t>
            </a:r>
            <a:endParaRPr sz="1000">
              <a:latin typeface="Times New Roman"/>
              <a:cs typeface="Times New Roman"/>
            </a:endParaRPr>
          </a:p>
        </p:txBody>
      </p:sp>
      <p:graphicFrame>
        <p:nvGraphicFramePr>
          <p:cNvPr id="7" name="object 7"/>
          <p:cNvGraphicFramePr>
            <a:graphicFrameLocks noGrp="1"/>
          </p:cNvGraphicFramePr>
          <p:nvPr/>
        </p:nvGraphicFramePr>
        <p:xfrm>
          <a:off x="469391" y="2318067"/>
          <a:ext cx="6985634" cy="6144895"/>
        </p:xfrm>
        <a:graphic>
          <a:graphicData uri="http://schemas.openxmlformats.org/drawingml/2006/table">
            <a:tbl>
              <a:tblPr firstRow="1" bandRow="1">
                <a:tableStyleId>{2D5ABB26-0587-4C30-8999-92F81FD0307C}</a:tableStyleId>
              </a:tblPr>
              <a:tblGrid>
                <a:gridCol w="506095">
                  <a:extLst>
                    <a:ext uri="{9D8B030D-6E8A-4147-A177-3AD203B41FA5}">
                      <a16:colId xmlns:a16="http://schemas.microsoft.com/office/drawing/2014/main" val="20000"/>
                    </a:ext>
                  </a:extLst>
                </a:gridCol>
                <a:gridCol w="709930">
                  <a:extLst>
                    <a:ext uri="{9D8B030D-6E8A-4147-A177-3AD203B41FA5}">
                      <a16:colId xmlns:a16="http://schemas.microsoft.com/office/drawing/2014/main" val="20001"/>
                    </a:ext>
                  </a:extLst>
                </a:gridCol>
                <a:gridCol w="758825">
                  <a:extLst>
                    <a:ext uri="{9D8B030D-6E8A-4147-A177-3AD203B41FA5}">
                      <a16:colId xmlns:a16="http://schemas.microsoft.com/office/drawing/2014/main" val="20002"/>
                    </a:ext>
                  </a:extLst>
                </a:gridCol>
                <a:gridCol w="1062989">
                  <a:extLst>
                    <a:ext uri="{9D8B030D-6E8A-4147-A177-3AD203B41FA5}">
                      <a16:colId xmlns:a16="http://schemas.microsoft.com/office/drawing/2014/main" val="20003"/>
                    </a:ext>
                  </a:extLst>
                </a:gridCol>
                <a:gridCol w="720089">
                  <a:extLst>
                    <a:ext uri="{9D8B030D-6E8A-4147-A177-3AD203B41FA5}">
                      <a16:colId xmlns:a16="http://schemas.microsoft.com/office/drawing/2014/main" val="20004"/>
                    </a:ext>
                  </a:extLst>
                </a:gridCol>
                <a:gridCol w="908685">
                  <a:extLst>
                    <a:ext uri="{9D8B030D-6E8A-4147-A177-3AD203B41FA5}">
                      <a16:colId xmlns:a16="http://schemas.microsoft.com/office/drawing/2014/main" val="20005"/>
                    </a:ext>
                  </a:extLst>
                </a:gridCol>
                <a:gridCol w="55245">
                  <a:extLst>
                    <a:ext uri="{9D8B030D-6E8A-4147-A177-3AD203B41FA5}">
                      <a16:colId xmlns:a16="http://schemas.microsoft.com/office/drawing/2014/main" val="20006"/>
                    </a:ext>
                  </a:extLst>
                </a:gridCol>
                <a:gridCol w="111125">
                  <a:extLst>
                    <a:ext uri="{9D8B030D-6E8A-4147-A177-3AD203B41FA5}">
                      <a16:colId xmlns:a16="http://schemas.microsoft.com/office/drawing/2014/main" val="20007"/>
                    </a:ext>
                  </a:extLst>
                </a:gridCol>
                <a:gridCol w="1685289">
                  <a:extLst>
                    <a:ext uri="{9D8B030D-6E8A-4147-A177-3AD203B41FA5}">
                      <a16:colId xmlns:a16="http://schemas.microsoft.com/office/drawing/2014/main" val="20008"/>
                    </a:ext>
                  </a:extLst>
                </a:gridCol>
                <a:gridCol w="420370">
                  <a:extLst>
                    <a:ext uri="{9D8B030D-6E8A-4147-A177-3AD203B41FA5}">
                      <a16:colId xmlns:a16="http://schemas.microsoft.com/office/drawing/2014/main" val="20009"/>
                    </a:ext>
                  </a:extLst>
                </a:gridCol>
                <a:gridCol w="31750">
                  <a:extLst>
                    <a:ext uri="{9D8B030D-6E8A-4147-A177-3AD203B41FA5}">
                      <a16:colId xmlns:a16="http://schemas.microsoft.com/office/drawing/2014/main" val="20010"/>
                    </a:ext>
                  </a:extLst>
                </a:gridCol>
              </a:tblGrid>
              <a:tr h="147827">
                <a:tc gridSpan="6">
                  <a:txBody>
                    <a:bodyPr/>
                    <a:lstStyle/>
                    <a:p>
                      <a:pPr>
                        <a:lnSpc>
                          <a:spcPct val="100000"/>
                        </a:lnSpc>
                      </a:pPr>
                      <a:endParaRPr sz="800">
                        <a:latin typeface="Times New Roman"/>
                        <a:cs typeface="Times New Roman"/>
                      </a:endParaRPr>
                    </a:p>
                  </a:txBody>
                  <a:tcPr marL="0" marR="0" marT="0" marB="0">
                    <a:lnR w="9525">
                      <a:solidFill>
                        <a:srgbClr val="000000"/>
                      </a:solidFill>
                      <a:prstDash val="solid"/>
                    </a:lnR>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rowSpan="3" gridSpan="4">
                  <a:txBody>
                    <a:bodyPr/>
                    <a:lstStyle/>
                    <a:p>
                      <a:pPr marL="97155">
                        <a:lnSpc>
                          <a:spcPts val="1175"/>
                        </a:lnSpc>
                        <a:spcBef>
                          <a:spcPts val="305"/>
                        </a:spcBef>
                      </a:pPr>
                      <a:r>
                        <a:rPr sz="1000" spc="-5" dirty="0">
                          <a:latin typeface="Times New Roman"/>
                          <a:cs typeface="Times New Roman"/>
                        </a:rPr>
                        <a:t>Process</a:t>
                      </a:r>
                      <a:r>
                        <a:rPr sz="1000" spc="-10" dirty="0">
                          <a:latin typeface="Times New Roman"/>
                          <a:cs typeface="Times New Roman"/>
                        </a:rPr>
                        <a:t> </a:t>
                      </a:r>
                      <a:r>
                        <a:rPr sz="1000" spc="-5" dirty="0">
                          <a:latin typeface="Times New Roman"/>
                          <a:cs typeface="Times New Roman"/>
                        </a:rPr>
                        <a:t>A</a:t>
                      </a:r>
                      <a:r>
                        <a:rPr sz="1000" spc="-10" dirty="0">
                          <a:latin typeface="Times New Roman"/>
                          <a:cs typeface="Times New Roman"/>
                        </a:rPr>
                        <a:t> </a:t>
                      </a:r>
                      <a:r>
                        <a:rPr sz="1000" spc="-5" dirty="0">
                          <a:latin typeface="Times New Roman"/>
                          <a:cs typeface="Times New Roman"/>
                        </a:rPr>
                        <a:t>scheduled</a:t>
                      </a:r>
                      <a:r>
                        <a:rPr sz="1000" dirty="0">
                          <a:latin typeface="Times New Roman"/>
                          <a:cs typeface="Times New Roman"/>
                        </a:rPr>
                        <a:t> </a:t>
                      </a:r>
                      <a:r>
                        <a:rPr sz="1000" spc="-5" dirty="0">
                          <a:latin typeface="Times New Roman"/>
                          <a:cs typeface="Times New Roman"/>
                        </a:rPr>
                        <a:t>first</a:t>
                      </a:r>
                      <a:r>
                        <a:rPr sz="1000" spc="-10" dirty="0">
                          <a:latin typeface="Times New Roman"/>
                          <a:cs typeface="Times New Roman"/>
                        </a:rPr>
                        <a:t> </a:t>
                      </a:r>
                      <a:r>
                        <a:rPr sz="1000" spc="5" dirty="0">
                          <a:latin typeface="Times New Roman"/>
                          <a:cs typeface="Times New Roman"/>
                        </a:rPr>
                        <a:t>by</a:t>
                      </a:r>
                      <a:r>
                        <a:rPr sz="1000" spc="-10" dirty="0">
                          <a:latin typeface="Times New Roman"/>
                          <a:cs typeface="Times New Roman"/>
                        </a:rPr>
                        <a:t> </a:t>
                      </a:r>
                      <a:r>
                        <a:rPr sz="1000" spc="-5" dirty="0">
                          <a:latin typeface="Times New Roman"/>
                          <a:cs typeface="Times New Roman"/>
                        </a:rPr>
                        <a:t>OS</a:t>
                      </a:r>
                      <a:endParaRPr sz="1000">
                        <a:latin typeface="Times New Roman"/>
                        <a:cs typeface="Times New Roman"/>
                      </a:endParaRPr>
                    </a:p>
                    <a:p>
                      <a:pPr marL="97155" marR="137795">
                        <a:lnSpc>
                          <a:spcPts val="1180"/>
                        </a:lnSpc>
                        <a:spcBef>
                          <a:spcPts val="35"/>
                        </a:spcBef>
                      </a:pPr>
                      <a:r>
                        <a:rPr sz="1000" spc="5" dirty="0">
                          <a:latin typeface="Times New Roman"/>
                          <a:cs typeface="Times New Roman"/>
                        </a:rPr>
                        <a:t>T1</a:t>
                      </a:r>
                      <a:r>
                        <a:rPr sz="1000" spc="-10" dirty="0">
                          <a:latin typeface="Times New Roman"/>
                          <a:cs typeface="Times New Roman"/>
                        </a:rPr>
                        <a:t> </a:t>
                      </a:r>
                      <a:r>
                        <a:rPr sz="1000" spc="-5" dirty="0">
                          <a:latin typeface="Times New Roman"/>
                          <a:cs typeface="Times New Roman"/>
                        </a:rPr>
                        <a:t>only</a:t>
                      </a:r>
                      <a:r>
                        <a:rPr sz="1000" spc="-20" dirty="0">
                          <a:latin typeface="Times New Roman"/>
                          <a:cs typeface="Times New Roman"/>
                        </a:rPr>
                        <a:t> </a:t>
                      </a:r>
                      <a:r>
                        <a:rPr sz="1000" spc="-5" dirty="0">
                          <a:latin typeface="Times New Roman"/>
                          <a:cs typeface="Times New Roman"/>
                        </a:rPr>
                        <a:t>active</a:t>
                      </a:r>
                      <a:r>
                        <a:rPr sz="1000" dirty="0">
                          <a:latin typeface="Times New Roman"/>
                          <a:cs typeface="Times New Roman"/>
                        </a:rPr>
                        <a:t> </a:t>
                      </a:r>
                      <a:r>
                        <a:rPr sz="1000" spc="-5" dirty="0">
                          <a:latin typeface="Times New Roman"/>
                          <a:cs typeface="Times New Roman"/>
                        </a:rPr>
                        <a:t>thread</a:t>
                      </a:r>
                      <a:r>
                        <a:rPr sz="1000" spc="5" dirty="0">
                          <a:latin typeface="Times New Roman"/>
                          <a:cs typeface="Times New Roman"/>
                        </a:rPr>
                        <a:t> </a:t>
                      </a:r>
                      <a:r>
                        <a:rPr sz="1000" spc="-5" dirty="0">
                          <a:latin typeface="Times New Roman"/>
                          <a:cs typeface="Times New Roman"/>
                        </a:rPr>
                        <a:t>at t=0,</a:t>
                      </a:r>
                      <a:r>
                        <a:rPr sz="1000" dirty="0">
                          <a:latin typeface="Times New Roman"/>
                          <a:cs typeface="Times New Roman"/>
                        </a:rPr>
                        <a:t> </a:t>
                      </a:r>
                      <a:r>
                        <a:rPr sz="1000" spc="-5" dirty="0">
                          <a:latin typeface="Times New Roman"/>
                          <a:cs typeface="Times New Roman"/>
                        </a:rPr>
                        <a:t>assigned</a:t>
                      </a:r>
                      <a:r>
                        <a:rPr sz="1000" spc="5" dirty="0">
                          <a:latin typeface="Times New Roman"/>
                          <a:cs typeface="Times New Roman"/>
                        </a:rPr>
                        <a:t> </a:t>
                      </a:r>
                      <a:r>
                        <a:rPr sz="1000" spc="-5" dirty="0">
                          <a:latin typeface="Times New Roman"/>
                          <a:cs typeface="Times New Roman"/>
                        </a:rPr>
                        <a:t>to </a:t>
                      </a:r>
                      <a:r>
                        <a:rPr sz="1000" dirty="0">
                          <a:latin typeface="Times New Roman"/>
                          <a:cs typeface="Times New Roman"/>
                        </a:rPr>
                        <a:t> </a:t>
                      </a:r>
                      <a:r>
                        <a:rPr sz="1000" spc="-5" dirty="0">
                          <a:latin typeface="Times New Roman"/>
                          <a:cs typeface="Times New Roman"/>
                        </a:rPr>
                        <a:t>active state</a:t>
                      </a:r>
                      <a:r>
                        <a:rPr sz="1000" dirty="0">
                          <a:latin typeface="Times New Roman"/>
                          <a:cs typeface="Times New Roman"/>
                        </a:rPr>
                        <a:t> </a:t>
                      </a:r>
                      <a:r>
                        <a:rPr sz="1000" spc="5" dirty="0">
                          <a:latin typeface="Times New Roman"/>
                          <a:cs typeface="Times New Roman"/>
                        </a:rPr>
                        <a:t>by</a:t>
                      </a:r>
                      <a:r>
                        <a:rPr sz="1000" spc="-25" dirty="0">
                          <a:latin typeface="Times New Roman"/>
                          <a:cs typeface="Times New Roman"/>
                        </a:rPr>
                        <a:t> </a:t>
                      </a:r>
                      <a:r>
                        <a:rPr sz="1000" spc="-5" dirty="0">
                          <a:latin typeface="Times New Roman"/>
                          <a:cs typeface="Times New Roman"/>
                        </a:rPr>
                        <a:t>thread</a:t>
                      </a:r>
                      <a:r>
                        <a:rPr sz="1000" spc="5" dirty="0">
                          <a:latin typeface="Times New Roman"/>
                          <a:cs typeface="Times New Roman"/>
                        </a:rPr>
                        <a:t> </a:t>
                      </a:r>
                      <a:r>
                        <a:rPr sz="1000" dirty="0">
                          <a:latin typeface="Times New Roman"/>
                          <a:cs typeface="Times New Roman"/>
                        </a:rPr>
                        <a:t>library</a:t>
                      </a:r>
                      <a:endParaRPr sz="1000">
                        <a:latin typeface="Times New Roman"/>
                        <a:cs typeface="Times New Roman"/>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tcPr>
                </a:tc>
                <a:extLst>
                  <a:ext uri="{0D108BD9-81ED-4DB2-BD59-A6C34878D82A}">
                    <a16:rowId xmlns:a16="http://schemas.microsoft.com/office/drawing/2014/main" val="10000"/>
                  </a:ext>
                </a:extLst>
              </a:tr>
              <a:tr h="182879">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spc="-5" dirty="0">
                          <a:latin typeface="Times New Roman"/>
                          <a:cs typeface="Times New Roman"/>
                        </a:rPr>
                        <a:t>CPU</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324485">
                        <a:lnSpc>
                          <a:spcPts val="1340"/>
                        </a:lnSpc>
                      </a:pPr>
                      <a:r>
                        <a:rPr sz="1200" b="1" spc="-5" dirty="0">
                          <a:latin typeface="Times New Roman"/>
                          <a:cs typeface="Times New Roman"/>
                        </a:rPr>
                        <a:t>Operating</a:t>
                      </a:r>
                      <a:r>
                        <a:rPr sz="1200" b="1" spc="-20" dirty="0">
                          <a:latin typeface="Times New Roman"/>
                          <a:cs typeface="Times New Roman"/>
                        </a:rPr>
                        <a:t> </a:t>
                      </a:r>
                      <a:r>
                        <a:rPr sz="1200" b="1" spc="-5" dirty="0">
                          <a:latin typeface="Times New Roman"/>
                          <a:cs typeface="Times New Roman"/>
                        </a:rPr>
                        <a:t>System</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gridSpan="2">
                  <a:txBody>
                    <a:bodyPr/>
                    <a:lstStyle/>
                    <a:p>
                      <a:pPr marL="583565">
                        <a:lnSpc>
                          <a:spcPts val="1340"/>
                        </a:lnSpc>
                      </a:pPr>
                      <a:r>
                        <a:rPr sz="1200" b="1" spc="-5" dirty="0">
                          <a:latin typeface="Times New Roman"/>
                          <a:cs typeface="Times New Roman"/>
                        </a:rPr>
                        <a:t>Process</a:t>
                      </a:r>
                      <a:r>
                        <a:rPr sz="1200" b="1" spc="-40" dirty="0">
                          <a:latin typeface="Times New Roman"/>
                          <a:cs typeface="Times New Roman"/>
                        </a:rPr>
                        <a:t> </a:t>
                      </a:r>
                      <a:r>
                        <a:rPr sz="1200" b="1" dirty="0">
                          <a:latin typeface="Times New Roman"/>
                          <a:cs typeface="Times New Roman"/>
                        </a:rPr>
                        <a:t>B</a:t>
                      </a:r>
                      <a:endParaRPr sz="12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gridSpan="4" vMerge="1">
                  <a:txBody>
                    <a:bodyPr/>
                    <a:lstStyle/>
                    <a:p>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0" marB="0">
                    <a:lnL w="9525">
                      <a:solidFill>
                        <a:srgbClr val="000000"/>
                      </a:solidFill>
                      <a:prstDash val="solid"/>
                    </a:lnL>
                  </a:tcPr>
                </a:tc>
                <a:extLst>
                  <a:ext uri="{0D108BD9-81ED-4DB2-BD59-A6C34878D82A}">
                    <a16:rowId xmlns:a16="http://schemas.microsoft.com/office/drawing/2014/main" val="10001"/>
                  </a:ext>
                </a:extLst>
              </a:tr>
              <a:tr h="229362">
                <a:tc rowSpan="3">
                  <a:txBody>
                    <a:bodyPr/>
                    <a:lstStyle/>
                    <a:p>
                      <a:pPr>
                        <a:lnSpc>
                          <a:spcPct val="100000"/>
                        </a:lnSpc>
                        <a:spcBef>
                          <a:spcPts val="30"/>
                        </a:spcBef>
                      </a:pPr>
                      <a:endParaRPr sz="1100">
                        <a:latin typeface="Times New Roman"/>
                        <a:cs typeface="Times New Roman"/>
                      </a:endParaRPr>
                    </a:p>
                    <a:p>
                      <a:pPr marL="90805">
                        <a:lnSpc>
                          <a:spcPts val="1410"/>
                        </a:lnSpc>
                      </a:pPr>
                      <a:r>
                        <a:rPr sz="1200" dirty="0">
                          <a:latin typeface="Times New Roman"/>
                          <a:cs typeface="Times New Roman"/>
                        </a:rPr>
                        <a:t>Time</a:t>
                      </a:r>
                      <a:endParaRPr sz="12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a:txBody>
                    <a:bodyPr/>
                    <a:lstStyle/>
                    <a:p>
                      <a:pPr>
                        <a:lnSpc>
                          <a:spcPct val="100000"/>
                        </a:lnSpc>
                        <a:spcBef>
                          <a:spcPts val="30"/>
                        </a:spcBef>
                      </a:pPr>
                      <a:endParaRPr sz="1100">
                        <a:latin typeface="Times New Roman"/>
                        <a:cs typeface="Times New Roman"/>
                      </a:endParaRPr>
                    </a:p>
                    <a:p>
                      <a:pPr marL="89535">
                        <a:lnSpc>
                          <a:spcPts val="1410"/>
                        </a:lnSpc>
                      </a:pPr>
                      <a:r>
                        <a:rPr sz="1200" dirty="0">
                          <a:latin typeface="Times New Roman"/>
                          <a:cs typeface="Times New Roman"/>
                        </a:rPr>
                        <a:t>Running</a:t>
                      </a:r>
                      <a:endParaRPr sz="12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a:txBody>
                    <a:bodyPr/>
                    <a:lstStyle/>
                    <a:p>
                      <a:pPr marL="194945" marR="177165" indent="-10795">
                        <a:lnSpc>
                          <a:spcPts val="1380"/>
                        </a:lnSpc>
                      </a:pPr>
                      <a:r>
                        <a:rPr sz="1200" dirty="0">
                          <a:latin typeface="Times New Roman"/>
                          <a:cs typeface="Times New Roman"/>
                        </a:rPr>
                        <a:t>R</a:t>
                      </a:r>
                      <a:r>
                        <a:rPr sz="1200" spc="-5" dirty="0">
                          <a:latin typeface="Times New Roman"/>
                          <a:cs typeface="Times New Roman"/>
                        </a:rPr>
                        <a:t>ea</a:t>
                      </a:r>
                      <a:r>
                        <a:rPr sz="1200" spc="10" dirty="0">
                          <a:latin typeface="Times New Roman"/>
                          <a:cs typeface="Times New Roman"/>
                        </a:rPr>
                        <a:t>d</a:t>
                      </a:r>
                      <a:r>
                        <a:rPr sz="1200" dirty="0">
                          <a:latin typeface="Times New Roman"/>
                          <a:cs typeface="Times New Roman"/>
                        </a:rPr>
                        <a:t>y  </a:t>
                      </a:r>
                      <a:r>
                        <a:rPr sz="1200" spc="-5" dirty="0">
                          <a:latin typeface="Times New Roman"/>
                          <a:cs typeface="Times New Roman"/>
                        </a:rPr>
                        <a:t>queue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a:txBody>
                    <a:bodyPr/>
                    <a:lstStyle/>
                    <a:p>
                      <a:pPr>
                        <a:lnSpc>
                          <a:spcPct val="100000"/>
                        </a:lnSpc>
                        <a:spcBef>
                          <a:spcPts val="30"/>
                        </a:spcBef>
                      </a:pPr>
                      <a:endParaRPr sz="1100">
                        <a:latin typeface="Times New Roman"/>
                        <a:cs typeface="Times New Roman"/>
                      </a:endParaRPr>
                    </a:p>
                    <a:p>
                      <a:pPr marL="74295">
                        <a:lnSpc>
                          <a:spcPts val="1410"/>
                        </a:lnSpc>
                      </a:pPr>
                      <a:r>
                        <a:rPr sz="1200" spc="-5" dirty="0">
                          <a:latin typeface="Times New Roman"/>
                          <a:cs typeface="Times New Roman"/>
                        </a:rPr>
                        <a:t>Blocked</a:t>
                      </a:r>
                      <a:r>
                        <a:rPr sz="1200" spc="-35" dirty="0">
                          <a:latin typeface="Times New Roman"/>
                          <a:cs typeface="Times New Roman"/>
                        </a:rPr>
                        <a:t> </a:t>
                      </a:r>
                      <a:r>
                        <a:rPr sz="1200" dirty="0">
                          <a:latin typeface="Times New Roman"/>
                          <a:cs typeface="Times New Roman"/>
                        </a:rPr>
                        <a:t>queue</a:t>
                      </a:r>
                      <a:endParaRPr sz="12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a:txBody>
                    <a:bodyPr/>
                    <a:lstStyle/>
                    <a:p>
                      <a:pPr>
                        <a:lnSpc>
                          <a:spcPct val="100000"/>
                        </a:lnSpc>
                        <a:spcBef>
                          <a:spcPts val="30"/>
                        </a:spcBef>
                      </a:pPr>
                      <a:endParaRPr sz="1100">
                        <a:latin typeface="Times New Roman"/>
                        <a:cs typeface="Times New Roman"/>
                      </a:endParaRPr>
                    </a:p>
                    <a:p>
                      <a:pPr marL="154940">
                        <a:lnSpc>
                          <a:spcPts val="1410"/>
                        </a:lnSpc>
                      </a:pPr>
                      <a:r>
                        <a:rPr sz="1200" spc="-5" dirty="0">
                          <a:latin typeface="Times New Roman"/>
                          <a:cs typeface="Times New Roman"/>
                        </a:rPr>
                        <a:t>Active</a:t>
                      </a:r>
                      <a:endParaRPr sz="12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46379">
                        <a:lnSpc>
                          <a:spcPts val="1355"/>
                        </a:lnSpc>
                      </a:pPr>
                      <a:r>
                        <a:rPr sz="1200" spc="-5" dirty="0">
                          <a:latin typeface="Times New Roman"/>
                          <a:cs typeface="Times New Roman"/>
                        </a:rPr>
                        <a:t>Runnable</a:t>
                      </a:r>
                      <a:endParaRPr sz="12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tcPr>
                </a:tc>
                <a:tc gridSpan="4" vMerge="1">
                  <a:txBody>
                    <a:bodyPr/>
                    <a:lstStyle/>
                    <a:p>
                      <a:endParaRPr/>
                    </a:p>
                  </a:txBody>
                  <a:tcPr marL="0" marR="0" marT="387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0" marB="0">
                    <a:lnL w="9525">
                      <a:solidFill>
                        <a:srgbClr val="000000"/>
                      </a:solidFill>
                      <a:prstDash val="solid"/>
                    </a:lnL>
                  </a:tcPr>
                </a:tc>
                <a:extLst>
                  <a:ext uri="{0D108BD9-81ED-4DB2-BD59-A6C34878D82A}">
                    <a16:rowId xmlns:a16="http://schemas.microsoft.com/office/drawing/2014/main" val="10002"/>
                  </a:ext>
                </a:extLst>
              </a:tr>
              <a:tr h="74929">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nSpc>
                          <a:spcPct val="100000"/>
                        </a:lnSpc>
                      </a:pPr>
                      <a:endParaRPr sz="300">
                        <a:latin typeface="Times New Roman"/>
                        <a:cs typeface="Times New Roman"/>
                      </a:endParaRPr>
                    </a:p>
                  </a:txBody>
                  <a:tcPr marL="0" marR="0" marT="0" marB="0">
                    <a:lnL w="6350">
                      <a:solidFill>
                        <a:srgbClr val="000000"/>
                      </a:solidFill>
                      <a:prstDash val="solid"/>
                    </a:lnL>
                    <a:lnR w="6350">
                      <a:solidFill>
                        <a:srgbClr val="000000"/>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300">
                        <a:latin typeface="Times New Roman"/>
                        <a:cs typeface="Times New Roman"/>
                      </a:endParaRPr>
                    </a:p>
                  </a:txBody>
                  <a:tcPr marL="0" marR="0" marT="0" marB="0">
                    <a:lnL w="6350">
                      <a:solidFill>
                        <a:srgbClr val="000000"/>
                      </a:solidFill>
                      <a:prstDash val="solid"/>
                    </a:lnL>
                    <a:lnT w="9525">
                      <a:solidFill>
                        <a:srgbClr val="000000"/>
                      </a:solidFill>
                      <a:prstDash val="solid"/>
                    </a:lnT>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0">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nSpc>
                          <a:spcPct val="100000"/>
                        </a:lnSpc>
                      </a:pPr>
                      <a:endParaRPr sz="100">
                        <a:latin typeface="Times New Roman"/>
                        <a:cs typeface="Times New Roman"/>
                      </a:endParaRPr>
                    </a:p>
                  </a:txBody>
                  <a:tcPr marL="0" marR="0" marT="0" marB="0">
                    <a:lnL w="6350">
                      <a:solidFill>
                        <a:srgbClr val="000000"/>
                      </a:solidFill>
                      <a:prstDash val="solid"/>
                    </a:lnL>
                    <a:lnR w="9525">
                      <a:solidFill>
                        <a:srgbClr val="000000"/>
                      </a:solidFill>
                      <a:prstDash val="solid"/>
                    </a:lnR>
                    <a:lnB w="6350">
                      <a:solidFill>
                        <a:srgbClr val="000000"/>
                      </a:solidFill>
                      <a:prstDash val="solid"/>
                    </a:lnB>
                  </a:tcPr>
                </a:tc>
                <a:tc hMerge="1">
                  <a:txBody>
                    <a:bodyPr/>
                    <a:lstStyle/>
                    <a:p>
                      <a:endParaRPr/>
                    </a:p>
                  </a:txBody>
                  <a:tcPr marL="0" marR="0" marT="0" marB="0"/>
                </a:tc>
                <a:tc rowSpan="3" gridSpan="3">
                  <a:txBody>
                    <a:bodyPr/>
                    <a:lstStyle/>
                    <a:p>
                      <a:pPr marL="85090" marR="210820">
                        <a:lnSpc>
                          <a:spcPts val="1150"/>
                        </a:lnSpc>
                        <a:spcBef>
                          <a:spcPts val="395"/>
                        </a:spcBef>
                      </a:pPr>
                      <a:r>
                        <a:rPr sz="1000" spc="-5" dirty="0">
                          <a:latin typeface="Times New Roman"/>
                          <a:cs typeface="Times New Roman"/>
                        </a:rPr>
                        <a:t>OS</a:t>
                      </a:r>
                      <a:r>
                        <a:rPr sz="1000" spc="-15" dirty="0">
                          <a:latin typeface="Times New Roman"/>
                          <a:cs typeface="Times New Roman"/>
                        </a:rPr>
                        <a:t> </a:t>
                      </a:r>
                      <a:r>
                        <a:rPr sz="1000" spc="-5" dirty="0">
                          <a:latin typeface="Times New Roman"/>
                          <a:cs typeface="Times New Roman"/>
                        </a:rPr>
                        <a:t>switches</a:t>
                      </a:r>
                      <a:r>
                        <a:rPr sz="1000" spc="-15" dirty="0">
                          <a:latin typeface="Times New Roman"/>
                          <a:cs typeface="Times New Roman"/>
                        </a:rPr>
                        <a:t> </a:t>
                      </a:r>
                      <a:r>
                        <a:rPr sz="1000" dirty="0">
                          <a:latin typeface="Times New Roman"/>
                          <a:cs typeface="Times New Roman"/>
                        </a:rPr>
                        <a:t>between</a:t>
                      </a:r>
                      <a:r>
                        <a:rPr sz="1000" spc="-10" dirty="0">
                          <a:latin typeface="Times New Roman"/>
                          <a:cs typeface="Times New Roman"/>
                        </a:rPr>
                        <a:t> </a:t>
                      </a:r>
                      <a:r>
                        <a:rPr sz="1000" spc="-5" dirty="0">
                          <a:latin typeface="Times New Roman"/>
                          <a:cs typeface="Times New Roman"/>
                        </a:rPr>
                        <a:t>processes</a:t>
                      </a:r>
                      <a:r>
                        <a:rPr sz="1000" spc="-15" dirty="0">
                          <a:latin typeface="Times New Roman"/>
                          <a:cs typeface="Times New Roman"/>
                        </a:rPr>
                        <a:t> </a:t>
                      </a:r>
                      <a:r>
                        <a:rPr sz="1000" dirty="0">
                          <a:latin typeface="Times New Roman"/>
                          <a:cs typeface="Times New Roman"/>
                        </a:rPr>
                        <a:t>every </a:t>
                      </a:r>
                      <a:r>
                        <a:rPr sz="1000" spc="-235" dirty="0">
                          <a:latin typeface="Times New Roman"/>
                          <a:cs typeface="Times New Roman"/>
                        </a:rPr>
                        <a:t> </a:t>
                      </a:r>
                      <a:r>
                        <a:rPr sz="1000" dirty="0">
                          <a:latin typeface="Times New Roman"/>
                          <a:cs typeface="Times New Roman"/>
                        </a:rPr>
                        <a:t>10 </a:t>
                      </a:r>
                      <a:r>
                        <a:rPr sz="1000" spc="-10" dirty="0">
                          <a:latin typeface="Times New Roman"/>
                          <a:cs typeface="Times New Roman"/>
                        </a:rPr>
                        <a:t>time</a:t>
                      </a:r>
                      <a:r>
                        <a:rPr sz="1000" spc="15" dirty="0">
                          <a:latin typeface="Times New Roman"/>
                          <a:cs typeface="Times New Roman"/>
                        </a:rPr>
                        <a:t> </a:t>
                      </a:r>
                      <a:r>
                        <a:rPr sz="1000" spc="-5" dirty="0">
                          <a:latin typeface="Times New Roman"/>
                          <a:cs typeface="Times New Roman"/>
                        </a:rPr>
                        <a:t>units</a:t>
                      </a:r>
                      <a:endParaRPr sz="1000">
                        <a:latin typeface="Times New Roman"/>
                        <a:cs typeface="Times New Roman"/>
                      </a:endParaRPr>
                    </a:p>
                  </a:txBody>
                  <a:tcPr marL="0" marR="0" marT="50165" marB="0">
                    <a:lnL w="9525">
                      <a:solidFill>
                        <a:srgbClr val="000000"/>
                      </a:solidFill>
                      <a:prstDash val="solid"/>
                    </a:lnL>
                    <a:lnR w="9525">
                      <a:solidFill>
                        <a:srgbClr val="000000"/>
                      </a:solidFill>
                      <a:prstDash val="solid"/>
                    </a:lnR>
                    <a:lnT w="9525">
                      <a:solidFill>
                        <a:srgbClr val="000000"/>
                      </a:solidFill>
                      <a:prstDash val="solid"/>
                    </a:lnT>
                  </a:tcPr>
                </a:tc>
                <a:tc rowSpan="3" hMerge="1">
                  <a:txBody>
                    <a:bodyPr/>
                    <a:lstStyle/>
                    <a:p>
                      <a:endParaRPr/>
                    </a:p>
                  </a:txBody>
                  <a:tcPr marL="0" marR="0" marT="0" marB="0"/>
                </a:tc>
                <a:tc rowSpan="3" hMerge="1">
                  <a:txBody>
                    <a:bodyPr/>
                    <a:lstStyle/>
                    <a:p>
                      <a:endParaRPr/>
                    </a:p>
                  </a:txBody>
                  <a:tcPr marL="0" marR="0" marT="0" marB="0"/>
                </a:tc>
                <a:tc rowSpan="3">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4"/>
                  </a:ext>
                </a:extLst>
              </a:tr>
              <a:tr h="181737">
                <a:tc>
                  <a:txBody>
                    <a:bodyPr/>
                    <a:lstStyle/>
                    <a:p>
                      <a:pPr algn="ctr">
                        <a:lnSpc>
                          <a:spcPts val="1330"/>
                        </a:lnSpc>
                      </a:pPr>
                      <a:r>
                        <a:rPr sz="1200" dirty="0">
                          <a:latin typeface="Times New Roman"/>
                          <a:cs typeface="Times New Roman"/>
                        </a:rPr>
                        <a:t>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A(0)*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B(0)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gridSpan="3" vMerge="1">
                  <a:txBody>
                    <a:bodyPr/>
                    <a:lstStyle/>
                    <a:p>
                      <a:endParaRPr/>
                    </a:p>
                  </a:txBody>
                  <a:tcPr marL="0" marR="0" marT="50165" marB="0">
                    <a:lnL w="9525">
                      <a:solidFill>
                        <a:srgbClr val="000000"/>
                      </a:solidFill>
                      <a:prstDash val="solid"/>
                    </a:lnL>
                    <a:lnR w="9525">
                      <a:solidFill>
                        <a:srgbClr val="000000"/>
                      </a:solidFill>
                      <a:prstDash val="solid"/>
                    </a:lnR>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5"/>
                  </a:ext>
                </a:extLst>
              </a:tr>
              <a:tr h="181356">
                <a:tc>
                  <a:txBody>
                    <a:bodyPr/>
                    <a:lstStyle/>
                    <a:p>
                      <a:pPr marL="176530">
                        <a:lnSpc>
                          <a:spcPts val="1330"/>
                        </a:lnSpc>
                      </a:pPr>
                      <a:r>
                        <a:rPr sz="1200"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B(0)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A(10)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gridSpan="3" vMerge="1">
                  <a:txBody>
                    <a:bodyPr/>
                    <a:lstStyle/>
                    <a:p>
                      <a:endParaRPr/>
                    </a:p>
                  </a:txBody>
                  <a:tcPr marL="0" marR="0" marT="50165" marB="0">
                    <a:lnL w="9525">
                      <a:solidFill>
                        <a:srgbClr val="000000"/>
                      </a:solidFill>
                      <a:prstDash val="solid"/>
                    </a:lnL>
                    <a:lnR w="9525">
                      <a:solidFill>
                        <a:srgbClr val="000000"/>
                      </a:solidFill>
                      <a:prstDash val="solid"/>
                    </a:lnR>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6"/>
                  </a:ext>
                </a:extLst>
              </a:tr>
              <a:tr h="181355">
                <a:tc>
                  <a:txBody>
                    <a:bodyPr/>
                    <a:lstStyle/>
                    <a:p>
                      <a:pPr marL="176530">
                        <a:lnSpc>
                          <a:spcPts val="1330"/>
                        </a:lnSpc>
                      </a:pPr>
                      <a:r>
                        <a:rPr sz="1200" dirty="0">
                          <a:latin typeface="Times New Roman"/>
                          <a:cs typeface="Times New Roman"/>
                        </a:rPr>
                        <a:t>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A(10)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B(10)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T1(10)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rowSpan="3" gridSpan="2">
                  <a:txBody>
                    <a:bodyPr/>
                    <a:lstStyle/>
                    <a:p>
                      <a:pPr marL="109220" marR="147955">
                        <a:lnSpc>
                          <a:spcPct val="96000"/>
                        </a:lnSpc>
                        <a:spcBef>
                          <a:spcPts val="570"/>
                        </a:spcBef>
                      </a:pPr>
                      <a:r>
                        <a:rPr sz="1000" spc="5" dirty="0">
                          <a:latin typeface="Times New Roman"/>
                          <a:cs typeface="Times New Roman"/>
                        </a:rPr>
                        <a:t>T2</a:t>
                      </a:r>
                      <a:r>
                        <a:rPr sz="1000" spc="-15" dirty="0">
                          <a:latin typeface="Times New Roman"/>
                          <a:cs typeface="Times New Roman"/>
                        </a:rPr>
                        <a:t> </a:t>
                      </a:r>
                      <a:r>
                        <a:rPr sz="1000" spc="-5" dirty="0">
                          <a:latin typeface="Times New Roman"/>
                          <a:cs typeface="Times New Roman"/>
                        </a:rPr>
                        <a:t>arrives</a:t>
                      </a:r>
                      <a:r>
                        <a:rPr sz="1000" spc="-15" dirty="0">
                          <a:latin typeface="Times New Roman"/>
                          <a:cs typeface="Times New Roman"/>
                        </a:rPr>
                        <a:t> </a:t>
                      </a:r>
                      <a:r>
                        <a:rPr sz="1000" spc="-5" dirty="0">
                          <a:latin typeface="Times New Roman"/>
                          <a:cs typeface="Times New Roman"/>
                        </a:rPr>
                        <a:t>after</a:t>
                      </a:r>
                      <a:r>
                        <a:rPr sz="1000" dirty="0">
                          <a:latin typeface="Times New Roman"/>
                          <a:cs typeface="Times New Roman"/>
                        </a:rPr>
                        <a:t> </a:t>
                      </a:r>
                      <a:r>
                        <a:rPr sz="1000" spc="5" dirty="0">
                          <a:latin typeface="Times New Roman"/>
                          <a:cs typeface="Times New Roman"/>
                        </a:rPr>
                        <a:t>T1</a:t>
                      </a:r>
                      <a:r>
                        <a:rPr sz="1000" spc="-5" dirty="0">
                          <a:latin typeface="Times New Roman"/>
                          <a:cs typeface="Times New Roman"/>
                        </a:rPr>
                        <a:t> </a:t>
                      </a:r>
                      <a:r>
                        <a:rPr sz="1000" spc="-10" dirty="0">
                          <a:latin typeface="Times New Roman"/>
                          <a:cs typeface="Times New Roman"/>
                        </a:rPr>
                        <a:t>has </a:t>
                      </a:r>
                      <a:r>
                        <a:rPr sz="1000" spc="-5" dirty="0">
                          <a:latin typeface="Times New Roman"/>
                          <a:cs typeface="Times New Roman"/>
                        </a:rPr>
                        <a:t>run</a:t>
                      </a:r>
                      <a:r>
                        <a:rPr sz="1000" spc="-15" dirty="0">
                          <a:latin typeface="Times New Roman"/>
                          <a:cs typeface="Times New Roman"/>
                        </a:rPr>
                        <a:t> </a:t>
                      </a:r>
                      <a:r>
                        <a:rPr sz="1000" spc="-5" dirty="0">
                          <a:latin typeface="Times New Roman"/>
                          <a:cs typeface="Times New Roman"/>
                        </a:rPr>
                        <a:t>for </a:t>
                      </a:r>
                      <a:r>
                        <a:rPr sz="1000" spc="-235" dirty="0">
                          <a:latin typeface="Times New Roman"/>
                          <a:cs typeface="Times New Roman"/>
                        </a:rPr>
                        <a:t> </a:t>
                      </a:r>
                      <a:r>
                        <a:rPr sz="1000" dirty="0">
                          <a:latin typeface="Times New Roman"/>
                          <a:cs typeface="Times New Roman"/>
                        </a:rPr>
                        <a:t>19 </a:t>
                      </a:r>
                      <a:r>
                        <a:rPr sz="1000" spc="-10" dirty="0">
                          <a:latin typeface="Times New Roman"/>
                          <a:cs typeface="Times New Roman"/>
                        </a:rPr>
                        <a:t>time</a:t>
                      </a:r>
                      <a:r>
                        <a:rPr sz="1000" spc="10" dirty="0">
                          <a:latin typeface="Times New Roman"/>
                          <a:cs typeface="Times New Roman"/>
                        </a:rPr>
                        <a:t> </a:t>
                      </a:r>
                      <a:r>
                        <a:rPr sz="1000" spc="-5" dirty="0">
                          <a:latin typeface="Times New Roman"/>
                          <a:cs typeface="Times New Roman"/>
                        </a:rPr>
                        <a:t>units</a:t>
                      </a:r>
                      <a:r>
                        <a:rPr sz="1000" spc="-10" dirty="0">
                          <a:latin typeface="Times New Roman"/>
                          <a:cs typeface="Times New Roman"/>
                        </a:rPr>
                        <a:t> </a:t>
                      </a:r>
                      <a:r>
                        <a:rPr sz="1000" spc="-5" dirty="0">
                          <a:latin typeface="Times New Roman"/>
                          <a:cs typeface="Times New Roman"/>
                        </a:rPr>
                        <a:t>and</a:t>
                      </a:r>
                      <a:r>
                        <a:rPr sz="1000" dirty="0">
                          <a:latin typeface="Times New Roman"/>
                          <a:cs typeface="Times New Roman"/>
                        </a:rPr>
                        <a:t> </a:t>
                      </a:r>
                      <a:r>
                        <a:rPr sz="1000" spc="-5" dirty="0">
                          <a:latin typeface="Times New Roman"/>
                          <a:cs typeface="Times New Roman"/>
                        </a:rPr>
                        <a:t>is</a:t>
                      </a:r>
                      <a:r>
                        <a:rPr sz="1000" spc="-10" dirty="0">
                          <a:latin typeface="Times New Roman"/>
                          <a:cs typeface="Times New Roman"/>
                        </a:rPr>
                        <a:t> </a:t>
                      </a:r>
                      <a:r>
                        <a:rPr sz="1000" spc="-5" dirty="0">
                          <a:latin typeface="Times New Roman"/>
                          <a:cs typeface="Times New Roman"/>
                        </a:rPr>
                        <a:t>placed</a:t>
                      </a:r>
                      <a:r>
                        <a:rPr sz="1000" spc="5" dirty="0">
                          <a:latin typeface="Times New Roman"/>
                          <a:cs typeface="Times New Roman"/>
                        </a:rPr>
                        <a:t> </a:t>
                      </a:r>
                      <a:r>
                        <a:rPr sz="1000" spc="-5" dirty="0">
                          <a:latin typeface="Times New Roman"/>
                          <a:cs typeface="Times New Roman"/>
                        </a:rPr>
                        <a:t>in </a:t>
                      </a:r>
                      <a:r>
                        <a:rPr sz="1000" dirty="0">
                          <a:latin typeface="Times New Roman"/>
                          <a:cs typeface="Times New Roman"/>
                        </a:rPr>
                        <a:t> </a:t>
                      </a:r>
                      <a:r>
                        <a:rPr sz="1000" spc="-5" dirty="0">
                          <a:latin typeface="Times New Roman"/>
                          <a:cs typeface="Times New Roman"/>
                        </a:rPr>
                        <a:t>the runnable queue</a:t>
                      </a:r>
                      <a:endParaRPr sz="1000">
                        <a:latin typeface="Times New Roman"/>
                        <a:cs typeface="Times New Roman"/>
                      </a:endParaRPr>
                    </a:p>
                  </a:txBody>
                  <a:tcPr marL="0" marR="0" marT="72390" marB="0">
                    <a:lnL w="9525">
                      <a:solidFill>
                        <a:srgbClr val="000000"/>
                      </a:solidFill>
                      <a:prstDash val="solid"/>
                    </a:lnL>
                    <a:lnR w="9525">
                      <a:solidFill>
                        <a:srgbClr val="000000"/>
                      </a:solidFill>
                      <a:prstDash val="solid"/>
                    </a:lnR>
                    <a:lnB w="9525">
                      <a:solidFill>
                        <a:srgbClr val="000000"/>
                      </a:solidFill>
                      <a:prstDash val="solid"/>
                    </a:lnB>
                  </a:tcPr>
                </a:tc>
                <a:tc rowSpan="3" hMerge="1">
                  <a:txBody>
                    <a:bodyPr/>
                    <a:lstStyle/>
                    <a:p>
                      <a:endParaRPr/>
                    </a:p>
                  </a:txBody>
                  <a:tcPr marL="0" marR="0" marT="0" marB="0"/>
                </a:tc>
                <a:tc rowSpan="4" gridSpan="2">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tc rowSpan="4" hMerge="1">
                  <a:txBody>
                    <a:bodyPr/>
                    <a:lstStyle/>
                    <a:p>
                      <a:endParaRPr/>
                    </a:p>
                  </a:txBody>
                  <a:tcPr marL="0" marR="0" marT="0" marB="0"/>
                </a:tc>
                <a:extLst>
                  <a:ext uri="{0D108BD9-81ED-4DB2-BD59-A6C34878D82A}">
                    <a16:rowId xmlns:a16="http://schemas.microsoft.com/office/drawing/2014/main" val="10007"/>
                  </a:ext>
                </a:extLst>
              </a:tr>
              <a:tr h="181355">
                <a:tc>
                  <a:txBody>
                    <a:bodyPr/>
                    <a:lstStyle/>
                    <a:p>
                      <a:pPr marL="176530">
                        <a:lnSpc>
                          <a:spcPts val="1330"/>
                        </a:lnSpc>
                      </a:pPr>
                      <a:r>
                        <a:rPr sz="1200" dirty="0">
                          <a:latin typeface="Times New Roman"/>
                          <a:cs typeface="Times New Roman"/>
                        </a:rPr>
                        <a:t>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B(10)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A(20)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T1(10)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gridSpan="2" vMerge="1">
                  <a:txBody>
                    <a:bodyPr/>
                    <a:lstStyle/>
                    <a:p>
                      <a:endParaRPr/>
                    </a:p>
                  </a:txBody>
                  <a:tcPr marL="0" marR="0" marT="72390" marB="0">
                    <a:lnL w="9525">
                      <a:solidFill>
                        <a:srgbClr val="000000"/>
                      </a:solidFill>
                      <a:prstDash val="solid"/>
                    </a:lnL>
                    <a:lnR w="9525">
                      <a:solidFill>
                        <a:srgbClr val="000000"/>
                      </a:solidFill>
                      <a:prstDash val="solid"/>
                    </a:lnR>
                    <a:lnB w="9525">
                      <a:solidFill>
                        <a:srgbClr val="000000"/>
                      </a:solidFill>
                      <a:prstDash val="solid"/>
                    </a:lnB>
                  </a:tcPr>
                </a:tc>
                <a:tc hMerge="1" vMerge="1">
                  <a:txBody>
                    <a:bodyPr/>
                    <a:lstStyle/>
                    <a:p>
                      <a:endParaRPr/>
                    </a:p>
                  </a:txBody>
                  <a:tcPr marL="0" marR="0" marT="0" marB="0"/>
                </a:tc>
                <a:tc gridSpan="2" vMerge="1">
                  <a:txBody>
                    <a:bodyPr/>
                    <a:lstStyle/>
                    <a:p>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08"/>
                  </a:ext>
                </a:extLst>
              </a:tr>
              <a:tr h="182879">
                <a:tc>
                  <a:txBody>
                    <a:bodyPr/>
                    <a:lstStyle/>
                    <a:p>
                      <a:pPr marL="176530">
                        <a:lnSpc>
                          <a:spcPts val="1340"/>
                        </a:lnSpc>
                      </a:pPr>
                      <a:r>
                        <a:rPr sz="1200" dirty="0">
                          <a:latin typeface="Times New Roman"/>
                          <a:cs typeface="Times New Roman"/>
                        </a:rPr>
                        <a:t>39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spc="-5" dirty="0">
                          <a:latin typeface="Times New Roman"/>
                          <a:cs typeface="Times New Roman"/>
                        </a:rPr>
                        <a:t>B(19)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spc="-5" dirty="0">
                          <a:latin typeface="Times New Roman"/>
                          <a:cs typeface="Times New Roman"/>
                        </a:rPr>
                        <a:t>A(20)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spc="-5" dirty="0">
                          <a:latin typeface="Times New Roman"/>
                          <a:cs typeface="Times New Roman"/>
                        </a:rPr>
                        <a:t>T1(19)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363855">
                        <a:lnSpc>
                          <a:spcPts val="1340"/>
                        </a:lnSpc>
                      </a:pPr>
                      <a:r>
                        <a:rPr sz="1200" spc="-5" dirty="0">
                          <a:latin typeface="Times New Roman"/>
                          <a:cs typeface="Times New Roman"/>
                        </a:rPr>
                        <a:t>T2(0)</a:t>
                      </a:r>
                      <a:endParaRPr sz="12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gridSpan="2" vMerge="1">
                  <a:txBody>
                    <a:bodyPr/>
                    <a:lstStyle/>
                    <a:p>
                      <a:endParaRPr/>
                    </a:p>
                  </a:txBody>
                  <a:tcPr marL="0" marR="0" marT="72390" marB="0">
                    <a:lnL w="9525">
                      <a:solidFill>
                        <a:srgbClr val="000000"/>
                      </a:solidFill>
                      <a:prstDash val="solid"/>
                    </a:lnL>
                    <a:lnR w="9525">
                      <a:solidFill>
                        <a:srgbClr val="000000"/>
                      </a:solidFill>
                      <a:prstDash val="solid"/>
                    </a:lnR>
                    <a:lnB w="9525">
                      <a:solidFill>
                        <a:srgbClr val="000000"/>
                      </a:solidFill>
                      <a:prstDash val="solid"/>
                    </a:lnB>
                  </a:tcPr>
                </a:tc>
                <a:tc hMerge="1" vMerge="1">
                  <a:txBody>
                    <a:bodyPr/>
                    <a:lstStyle/>
                    <a:p>
                      <a:endParaRPr/>
                    </a:p>
                  </a:txBody>
                  <a:tcPr marL="0" marR="0" marT="0" marB="0"/>
                </a:tc>
                <a:tc gridSpan="2" vMerge="1">
                  <a:txBody>
                    <a:bodyPr/>
                    <a:lstStyle/>
                    <a:p>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09"/>
                  </a:ext>
                </a:extLst>
              </a:tr>
              <a:tr h="94996">
                <a:tc rowSpan="2">
                  <a:txBody>
                    <a:bodyPr/>
                    <a:lstStyle/>
                    <a:p>
                      <a:pPr algn="ctr">
                        <a:lnSpc>
                          <a:spcPts val="1330"/>
                        </a:lnSpc>
                      </a:pPr>
                      <a:r>
                        <a:rPr sz="1200" dirty="0">
                          <a:latin typeface="Times New Roman"/>
                          <a:cs typeface="Times New Roman"/>
                        </a:rPr>
                        <a:t>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70180">
                        <a:lnSpc>
                          <a:spcPts val="1330"/>
                        </a:lnSpc>
                      </a:pPr>
                      <a:r>
                        <a:rPr sz="1200" spc="-5" dirty="0">
                          <a:latin typeface="Times New Roman"/>
                          <a:cs typeface="Times New Roman"/>
                        </a:rPr>
                        <a:t>A(20)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99390">
                        <a:lnSpc>
                          <a:spcPts val="1330"/>
                        </a:lnSpc>
                      </a:pPr>
                      <a:r>
                        <a:rPr sz="1200" spc="-5" dirty="0">
                          <a:latin typeface="Times New Roman"/>
                          <a:cs typeface="Times New Roman"/>
                        </a:rPr>
                        <a:t>B(20)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47320">
                        <a:lnSpc>
                          <a:spcPts val="1330"/>
                        </a:lnSpc>
                      </a:pPr>
                      <a:r>
                        <a:rPr sz="1200" spc="-5" dirty="0">
                          <a:latin typeface="Times New Roman"/>
                          <a:cs typeface="Times New Roman"/>
                        </a:rPr>
                        <a:t>T1(20)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gridSpan="2">
                  <a:txBody>
                    <a:bodyPr/>
                    <a:lstStyle/>
                    <a:p>
                      <a:pPr marL="363855">
                        <a:lnSpc>
                          <a:spcPts val="1330"/>
                        </a:lnSpc>
                      </a:pPr>
                      <a:r>
                        <a:rPr sz="1200" spc="-5" dirty="0">
                          <a:latin typeface="Times New Roman"/>
                          <a:cs typeface="Times New Roman"/>
                        </a:rPr>
                        <a:t>T2(0)</a:t>
                      </a:r>
                      <a:endParaRPr sz="1200">
                        <a:latin typeface="Times New Roman"/>
                        <a:cs typeface="Times New Roman"/>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tcPr>
                </a:tc>
                <a:tc rowSpan="2" hMerge="1">
                  <a:txBody>
                    <a:bodyPr/>
                    <a:lstStyle/>
                    <a:p>
                      <a:endParaRPr/>
                    </a:p>
                  </a:txBody>
                  <a:tcPr marL="0" marR="0" marT="0" marB="0"/>
                </a:tc>
                <a:tc gridSpan="2">
                  <a:txBody>
                    <a:bodyPr/>
                    <a:lstStyle/>
                    <a:p>
                      <a:pPr>
                        <a:lnSpc>
                          <a:spcPct val="100000"/>
                        </a:lnSpc>
                      </a:pPr>
                      <a:endParaRPr sz="400">
                        <a:latin typeface="Times New Roman"/>
                        <a:cs typeface="Times New Roman"/>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c gridSpan="2" vMerge="1">
                  <a:txBody>
                    <a:bodyPr/>
                    <a:lstStyle/>
                    <a:p>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10"/>
                  </a:ext>
                </a:extLst>
              </a:tr>
              <a:tr h="86359">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vMerge="1">
                  <a:txBody>
                    <a:bodyPr/>
                    <a:lstStyle/>
                    <a:p>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tcPr>
                </a:tc>
                <a:tc hMerge="1" vMerge="1">
                  <a:txBody>
                    <a:bodyPr/>
                    <a:lstStyle/>
                    <a:p>
                      <a:endParaRPr/>
                    </a:p>
                  </a:txBody>
                  <a:tcPr marL="0" marR="0" marT="0" marB="0"/>
                </a:tc>
                <a:tc rowSpan="4" gridSpan="3">
                  <a:txBody>
                    <a:bodyPr/>
                    <a:lstStyle/>
                    <a:p>
                      <a:pPr marL="112395" marR="129539">
                        <a:lnSpc>
                          <a:spcPct val="97500"/>
                        </a:lnSpc>
                        <a:spcBef>
                          <a:spcPts val="345"/>
                        </a:spcBef>
                      </a:pPr>
                      <a:r>
                        <a:rPr sz="1000" spc="-5" dirty="0">
                          <a:latin typeface="Times New Roman"/>
                          <a:cs typeface="Times New Roman"/>
                        </a:rPr>
                        <a:t>Thread</a:t>
                      </a:r>
                      <a:r>
                        <a:rPr sz="1000" spc="5" dirty="0">
                          <a:latin typeface="Times New Roman"/>
                          <a:cs typeface="Times New Roman"/>
                        </a:rPr>
                        <a:t> </a:t>
                      </a:r>
                      <a:r>
                        <a:rPr sz="1000" spc="-5" dirty="0">
                          <a:latin typeface="Times New Roman"/>
                          <a:cs typeface="Times New Roman"/>
                        </a:rPr>
                        <a:t>library</a:t>
                      </a:r>
                      <a:r>
                        <a:rPr sz="1000" spc="-20" dirty="0">
                          <a:latin typeface="Times New Roman"/>
                          <a:cs typeface="Times New Roman"/>
                        </a:rPr>
                        <a:t> </a:t>
                      </a:r>
                      <a:r>
                        <a:rPr sz="1000" spc="-5" dirty="0">
                          <a:latin typeface="Times New Roman"/>
                          <a:cs typeface="Times New Roman"/>
                        </a:rPr>
                        <a:t>switches</a:t>
                      </a:r>
                      <a:r>
                        <a:rPr sz="1000" spc="10" dirty="0">
                          <a:latin typeface="Times New Roman"/>
                          <a:cs typeface="Times New Roman"/>
                        </a:rPr>
                        <a:t> </a:t>
                      </a:r>
                      <a:r>
                        <a:rPr sz="1000" spc="-5" dirty="0">
                          <a:latin typeface="Times New Roman"/>
                          <a:cs typeface="Times New Roman"/>
                        </a:rPr>
                        <a:t>between </a:t>
                      </a:r>
                      <a:r>
                        <a:rPr sz="1000" dirty="0">
                          <a:latin typeface="Times New Roman"/>
                          <a:cs typeface="Times New Roman"/>
                        </a:rPr>
                        <a:t> </a:t>
                      </a:r>
                      <a:r>
                        <a:rPr sz="1000" spc="-5" dirty="0">
                          <a:latin typeface="Times New Roman"/>
                          <a:cs typeface="Times New Roman"/>
                        </a:rPr>
                        <a:t>threads</a:t>
                      </a:r>
                      <a:r>
                        <a:rPr sz="1000" spc="-15" dirty="0">
                          <a:latin typeface="Times New Roman"/>
                          <a:cs typeface="Times New Roman"/>
                        </a:rPr>
                        <a:t> </a:t>
                      </a:r>
                      <a:r>
                        <a:rPr sz="1000" dirty="0">
                          <a:latin typeface="Times New Roman"/>
                          <a:cs typeface="Times New Roman"/>
                        </a:rPr>
                        <a:t>every</a:t>
                      </a:r>
                      <a:r>
                        <a:rPr sz="1000" spc="-20" dirty="0">
                          <a:latin typeface="Times New Roman"/>
                          <a:cs typeface="Times New Roman"/>
                        </a:rPr>
                        <a:t> </a:t>
                      </a:r>
                      <a:r>
                        <a:rPr sz="1000" spc="-5" dirty="0">
                          <a:latin typeface="Times New Roman"/>
                          <a:cs typeface="Times New Roman"/>
                        </a:rPr>
                        <a:t>5 time</a:t>
                      </a:r>
                      <a:r>
                        <a:rPr sz="1000" spc="10" dirty="0">
                          <a:latin typeface="Times New Roman"/>
                          <a:cs typeface="Times New Roman"/>
                        </a:rPr>
                        <a:t> </a:t>
                      </a:r>
                      <a:r>
                        <a:rPr sz="1000" spc="-5" dirty="0">
                          <a:latin typeface="Times New Roman"/>
                          <a:cs typeface="Times New Roman"/>
                        </a:rPr>
                        <a:t>units</a:t>
                      </a:r>
                      <a:r>
                        <a:rPr sz="1000" spc="-10" dirty="0">
                          <a:latin typeface="Times New Roman"/>
                          <a:cs typeface="Times New Roman"/>
                        </a:rPr>
                        <a:t> </a:t>
                      </a:r>
                      <a:r>
                        <a:rPr sz="1000" dirty="0">
                          <a:latin typeface="Times New Roman"/>
                          <a:cs typeface="Times New Roman"/>
                        </a:rPr>
                        <a:t>of</a:t>
                      </a:r>
                      <a:r>
                        <a:rPr sz="1000" spc="-15" dirty="0">
                          <a:latin typeface="Times New Roman"/>
                          <a:cs typeface="Times New Roman"/>
                        </a:rPr>
                        <a:t> </a:t>
                      </a:r>
                      <a:r>
                        <a:rPr sz="1000" spc="-5" dirty="0">
                          <a:latin typeface="Times New Roman"/>
                          <a:cs typeface="Times New Roman"/>
                        </a:rPr>
                        <a:t>execution </a:t>
                      </a:r>
                      <a:r>
                        <a:rPr sz="1000" spc="-235" dirty="0">
                          <a:latin typeface="Times New Roman"/>
                          <a:cs typeface="Times New Roman"/>
                        </a:rPr>
                        <a:t> </a:t>
                      </a:r>
                      <a:r>
                        <a:rPr sz="1000" dirty="0">
                          <a:latin typeface="Times New Roman"/>
                          <a:cs typeface="Times New Roman"/>
                        </a:rPr>
                        <a:t>on</a:t>
                      </a:r>
                      <a:r>
                        <a:rPr sz="1000" spc="-10" dirty="0">
                          <a:latin typeface="Times New Roman"/>
                          <a:cs typeface="Times New Roman"/>
                        </a:rPr>
                        <a:t> </a:t>
                      </a:r>
                      <a:r>
                        <a:rPr sz="1000" spc="-5" dirty="0">
                          <a:latin typeface="Times New Roman"/>
                          <a:cs typeface="Times New Roman"/>
                        </a:rPr>
                        <a:t>the</a:t>
                      </a:r>
                      <a:r>
                        <a:rPr sz="1000" dirty="0">
                          <a:latin typeface="Times New Roman"/>
                          <a:cs typeface="Times New Roman"/>
                        </a:rPr>
                        <a:t> </a:t>
                      </a:r>
                      <a:r>
                        <a:rPr sz="1000" spc="-5" dirty="0">
                          <a:latin typeface="Times New Roman"/>
                          <a:cs typeface="Times New Roman"/>
                        </a:rPr>
                        <a:t>CPU</a:t>
                      </a:r>
                      <a:endParaRPr sz="1000">
                        <a:latin typeface="Times New Roman"/>
                        <a:cs typeface="Times New Roman"/>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4" hMerge="1">
                  <a:txBody>
                    <a:bodyPr/>
                    <a:lstStyle/>
                    <a:p>
                      <a:endParaRPr/>
                    </a:p>
                  </a:txBody>
                  <a:tcPr marL="0" marR="0" marT="0" marB="0"/>
                </a:tc>
                <a:tc rowSpan="4" hMerge="1">
                  <a:txBody>
                    <a:bodyPr/>
                    <a:lstStyle/>
                    <a:p>
                      <a:endParaRPr/>
                    </a:p>
                  </a:txBody>
                  <a:tcPr marL="0" marR="0" marT="0" marB="0"/>
                </a:tc>
                <a:tc rowSpan="4">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11"/>
                  </a:ext>
                </a:extLst>
              </a:tr>
              <a:tr h="181356">
                <a:tc>
                  <a:txBody>
                    <a:bodyPr/>
                    <a:lstStyle/>
                    <a:p>
                      <a:pPr marL="176530">
                        <a:lnSpc>
                          <a:spcPts val="1330"/>
                        </a:lnSpc>
                      </a:pPr>
                      <a:r>
                        <a:rPr sz="1200" dirty="0">
                          <a:latin typeface="Times New Roman"/>
                          <a:cs typeface="Times New Roman"/>
                        </a:rPr>
                        <a:t>50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B(20)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A(30)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T2(0)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325755">
                        <a:lnSpc>
                          <a:spcPts val="1330"/>
                        </a:lnSpc>
                      </a:pPr>
                      <a:r>
                        <a:rPr sz="1200" spc="-5" dirty="0">
                          <a:latin typeface="Times New Roman"/>
                          <a:cs typeface="Times New Roman"/>
                        </a:rPr>
                        <a:t>T1(20)</a:t>
                      </a:r>
                      <a:endParaRPr sz="12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gridSpan="3" vMerge="1">
                  <a:txBody>
                    <a:bodyPr/>
                    <a:lstStyle/>
                    <a:p>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12"/>
                  </a:ext>
                </a:extLst>
              </a:tr>
              <a:tr h="181355">
                <a:tc>
                  <a:txBody>
                    <a:bodyPr/>
                    <a:lstStyle/>
                    <a:p>
                      <a:pPr marL="176530">
                        <a:lnSpc>
                          <a:spcPts val="1330"/>
                        </a:lnSpc>
                      </a:pPr>
                      <a:r>
                        <a:rPr sz="1200" dirty="0">
                          <a:latin typeface="Times New Roman"/>
                          <a:cs typeface="Times New Roman"/>
                        </a:rPr>
                        <a:t>55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B(25)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A(30)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T1(20)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363855">
                        <a:lnSpc>
                          <a:spcPts val="1330"/>
                        </a:lnSpc>
                      </a:pPr>
                      <a:r>
                        <a:rPr sz="1200" spc="-5" dirty="0">
                          <a:latin typeface="Times New Roman"/>
                          <a:cs typeface="Times New Roman"/>
                        </a:rPr>
                        <a:t>T2(5)</a:t>
                      </a:r>
                      <a:endParaRPr sz="12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gridSpan="3" vMerge="1">
                  <a:txBody>
                    <a:bodyPr/>
                    <a:lstStyle/>
                    <a:p>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13"/>
                  </a:ext>
                </a:extLst>
              </a:tr>
              <a:tr h="119253">
                <a:tc rowSpan="2">
                  <a:txBody>
                    <a:bodyPr/>
                    <a:lstStyle/>
                    <a:p>
                      <a:pPr algn="ctr">
                        <a:lnSpc>
                          <a:spcPts val="1330"/>
                        </a:lnSpc>
                      </a:pPr>
                      <a:r>
                        <a:rPr sz="1200" dirty="0">
                          <a:latin typeface="Times New Roman"/>
                          <a:cs typeface="Times New Roman"/>
                        </a:rPr>
                        <a:t>60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70180">
                        <a:lnSpc>
                          <a:spcPts val="1330"/>
                        </a:lnSpc>
                      </a:pPr>
                      <a:r>
                        <a:rPr sz="1200" spc="-5" dirty="0">
                          <a:latin typeface="Times New Roman"/>
                          <a:cs typeface="Times New Roman"/>
                        </a:rPr>
                        <a:t>A(30)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99390">
                        <a:lnSpc>
                          <a:spcPts val="1330"/>
                        </a:lnSpc>
                      </a:pPr>
                      <a:r>
                        <a:rPr sz="1200" spc="-5" dirty="0">
                          <a:latin typeface="Times New Roman"/>
                          <a:cs typeface="Times New Roman"/>
                        </a:rPr>
                        <a:t>B(30)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47320">
                        <a:lnSpc>
                          <a:spcPts val="1330"/>
                        </a:lnSpc>
                      </a:pPr>
                      <a:r>
                        <a:rPr sz="1200" spc="-5" dirty="0">
                          <a:latin typeface="Times New Roman"/>
                          <a:cs typeface="Times New Roman"/>
                        </a:rPr>
                        <a:t>T1(25)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363855">
                        <a:lnSpc>
                          <a:spcPts val="840"/>
                        </a:lnSpc>
                      </a:pPr>
                      <a:r>
                        <a:rPr sz="1200" spc="-5" dirty="0">
                          <a:latin typeface="Times New Roman"/>
                          <a:cs typeface="Times New Roman"/>
                        </a:rPr>
                        <a:t>T2(5)</a:t>
                      </a:r>
                      <a:endParaRPr sz="1200">
                        <a:latin typeface="Times New Roman"/>
                        <a:cs typeface="Times New Roman"/>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tcPr>
                </a:tc>
                <a:tc hMerge="1">
                  <a:txBody>
                    <a:bodyPr/>
                    <a:lstStyle/>
                    <a:p>
                      <a:endParaRPr/>
                    </a:p>
                  </a:txBody>
                  <a:tcPr marL="0" marR="0" marT="0" marB="0"/>
                </a:tc>
                <a:tc gridSpan="3" vMerge="1">
                  <a:txBody>
                    <a:bodyPr/>
                    <a:lstStyle/>
                    <a:p>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vMerge="1">
                  <a:txBody>
                    <a:bodyPr/>
                    <a:lstStyle/>
                    <a:p>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14"/>
                  </a:ext>
                </a:extLst>
              </a:tr>
              <a:tr h="0">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nSpc>
                          <a:spcPct val="100000"/>
                        </a:lnSpc>
                      </a:pPr>
                      <a:endParaRPr sz="20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rowSpan="22" gridSpan="3">
                  <a:txBody>
                    <a:bodyPr/>
                    <a:lstStyle/>
                    <a:p>
                      <a:pPr marL="337820" marR="262255">
                        <a:lnSpc>
                          <a:spcPts val="1150"/>
                        </a:lnSpc>
                        <a:spcBef>
                          <a:spcPts val="780"/>
                        </a:spcBef>
                      </a:pPr>
                      <a:r>
                        <a:rPr sz="1000" spc="5" dirty="0">
                          <a:latin typeface="Times New Roman"/>
                          <a:cs typeface="Times New Roman"/>
                        </a:rPr>
                        <a:t>T3</a:t>
                      </a:r>
                      <a:r>
                        <a:rPr sz="1000" spc="-15" dirty="0">
                          <a:latin typeface="Times New Roman"/>
                          <a:cs typeface="Times New Roman"/>
                        </a:rPr>
                        <a:t> </a:t>
                      </a:r>
                      <a:r>
                        <a:rPr sz="1000" spc="-5" dirty="0">
                          <a:latin typeface="Times New Roman"/>
                          <a:cs typeface="Times New Roman"/>
                        </a:rPr>
                        <a:t>arrives</a:t>
                      </a:r>
                      <a:r>
                        <a:rPr sz="1000" spc="-15" dirty="0">
                          <a:latin typeface="Times New Roman"/>
                          <a:cs typeface="Times New Roman"/>
                        </a:rPr>
                        <a:t> </a:t>
                      </a:r>
                      <a:r>
                        <a:rPr sz="1000" spc="-5" dirty="0">
                          <a:latin typeface="Times New Roman"/>
                          <a:cs typeface="Times New Roman"/>
                        </a:rPr>
                        <a:t>after</a:t>
                      </a:r>
                      <a:r>
                        <a:rPr sz="1000" dirty="0">
                          <a:latin typeface="Times New Roman"/>
                          <a:cs typeface="Times New Roman"/>
                        </a:rPr>
                        <a:t> </a:t>
                      </a:r>
                      <a:r>
                        <a:rPr sz="1000" spc="5" dirty="0">
                          <a:latin typeface="Times New Roman"/>
                          <a:cs typeface="Times New Roman"/>
                        </a:rPr>
                        <a:t>T1</a:t>
                      </a:r>
                      <a:r>
                        <a:rPr sz="1000" spc="-5" dirty="0">
                          <a:latin typeface="Times New Roman"/>
                          <a:cs typeface="Times New Roman"/>
                        </a:rPr>
                        <a:t> </a:t>
                      </a:r>
                      <a:r>
                        <a:rPr sz="1000" spc="-10" dirty="0">
                          <a:latin typeface="Times New Roman"/>
                          <a:cs typeface="Times New Roman"/>
                        </a:rPr>
                        <a:t>has </a:t>
                      </a:r>
                      <a:r>
                        <a:rPr sz="1000" spc="-5" dirty="0">
                          <a:latin typeface="Times New Roman"/>
                          <a:cs typeface="Times New Roman"/>
                        </a:rPr>
                        <a:t>run</a:t>
                      </a:r>
                      <a:r>
                        <a:rPr sz="1000" spc="-15" dirty="0">
                          <a:latin typeface="Times New Roman"/>
                          <a:cs typeface="Times New Roman"/>
                        </a:rPr>
                        <a:t> </a:t>
                      </a:r>
                      <a:r>
                        <a:rPr sz="1000" spc="-5" dirty="0">
                          <a:latin typeface="Times New Roman"/>
                          <a:cs typeface="Times New Roman"/>
                        </a:rPr>
                        <a:t>for </a:t>
                      </a:r>
                      <a:r>
                        <a:rPr sz="1000" dirty="0">
                          <a:latin typeface="Times New Roman"/>
                          <a:cs typeface="Times New Roman"/>
                        </a:rPr>
                        <a:t> 27 </a:t>
                      </a:r>
                      <a:r>
                        <a:rPr sz="1000" spc="-10" dirty="0">
                          <a:latin typeface="Times New Roman"/>
                          <a:cs typeface="Times New Roman"/>
                        </a:rPr>
                        <a:t>time</a:t>
                      </a:r>
                      <a:r>
                        <a:rPr sz="1000" spc="10" dirty="0">
                          <a:latin typeface="Times New Roman"/>
                          <a:cs typeface="Times New Roman"/>
                        </a:rPr>
                        <a:t> </a:t>
                      </a:r>
                      <a:r>
                        <a:rPr sz="1000" spc="-5" dirty="0">
                          <a:latin typeface="Times New Roman"/>
                          <a:cs typeface="Times New Roman"/>
                        </a:rPr>
                        <a:t>units</a:t>
                      </a:r>
                      <a:endParaRPr sz="1000">
                        <a:latin typeface="Times New Roman"/>
                        <a:cs typeface="Times New Roman"/>
                      </a:endParaRPr>
                    </a:p>
                    <a:p>
                      <a:pPr>
                        <a:lnSpc>
                          <a:spcPct val="100000"/>
                        </a:lnSpc>
                      </a:pPr>
                      <a:endParaRPr sz="1100">
                        <a:latin typeface="Times New Roman"/>
                        <a:cs typeface="Times New Roman"/>
                      </a:endParaRPr>
                    </a:p>
                    <a:p>
                      <a:pPr>
                        <a:lnSpc>
                          <a:spcPct val="100000"/>
                        </a:lnSpc>
                        <a:spcBef>
                          <a:spcPts val="10"/>
                        </a:spcBef>
                      </a:pPr>
                      <a:endParaRPr sz="950">
                        <a:latin typeface="Times New Roman"/>
                        <a:cs typeface="Times New Roman"/>
                      </a:endParaRPr>
                    </a:p>
                    <a:p>
                      <a:pPr marL="309245" marR="293370">
                        <a:lnSpc>
                          <a:spcPts val="1180"/>
                        </a:lnSpc>
                      </a:pPr>
                      <a:r>
                        <a:rPr sz="1000" spc="-5" dirty="0">
                          <a:latin typeface="Times New Roman"/>
                          <a:cs typeface="Times New Roman"/>
                        </a:rPr>
                        <a:t>Process</a:t>
                      </a:r>
                      <a:r>
                        <a:rPr sz="1000" spc="-15" dirty="0">
                          <a:latin typeface="Times New Roman"/>
                          <a:cs typeface="Times New Roman"/>
                        </a:rPr>
                        <a:t> </a:t>
                      </a:r>
                      <a:r>
                        <a:rPr sz="1000" spc="-5" dirty="0">
                          <a:latin typeface="Times New Roman"/>
                          <a:cs typeface="Times New Roman"/>
                        </a:rPr>
                        <a:t>B</a:t>
                      </a:r>
                      <a:r>
                        <a:rPr sz="1000" dirty="0">
                          <a:latin typeface="Times New Roman"/>
                          <a:cs typeface="Times New Roman"/>
                        </a:rPr>
                        <a:t> </a:t>
                      </a:r>
                      <a:r>
                        <a:rPr sz="1000" spc="-5" dirty="0">
                          <a:latin typeface="Times New Roman"/>
                          <a:cs typeface="Times New Roman"/>
                        </a:rPr>
                        <a:t>is</a:t>
                      </a:r>
                      <a:r>
                        <a:rPr sz="1000" spc="-15" dirty="0">
                          <a:latin typeface="Times New Roman"/>
                          <a:cs typeface="Times New Roman"/>
                        </a:rPr>
                        <a:t> </a:t>
                      </a:r>
                      <a:r>
                        <a:rPr sz="1000" spc="-5" dirty="0">
                          <a:latin typeface="Times New Roman"/>
                          <a:cs typeface="Times New Roman"/>
                        </a:rPr>
                        <a:t>blocked</a:t>
                      </a:r>
                      <a:r>
                        <a:rPr sz="1000" dirty="0">
                          <a:latin typeface="Times New Roman"/>
                          <a:cs typeface="Times New Roman"/>
                        </a:rPr>
                        <a:t> </a:t>
                      </a:r>
                      <a:r>
                        <a:rPr sz="1000" spc="-10" dirty="0">
                          <a:latin typeface="Times New Roman"/>
                          <a:cs typeface="Times New Roman"/>
                        </a:rPr>
                        <a:t>when </a:t>
                      </a:r>
                      <a:r>
                        <a:rPr sz="1000" spc="5" dirty="0">
                          <a:latin typeface="Times New Roman"/>
                          <a:cs typeface="Times New Roman"/>
                        </a:rPr>
                        <a:t>T2 </a:t>
                      </a:r>
                      <a:r>
                        <a:rPr sz="1000" dirty="0">
                          <a:latin typeface="Times New Roman"/>
                          <a:cs typeface="Times New Roman"/>
                        </a:rPr>
                        <a:t> </a:t>
                      </a:r>
                      <a:r>
                        <a:rPr sz="1000" spc="-5" dirty="0">
                          <a:latin typeface="Times New Roman"/>
                          <a:cs typeface="Times New Roman"/>
                        </a:rPr>
                        <a:t>requests</a:t>
                      </a:r>
                      <a:r>
                        <a:rPr sz="1000" spc="-10" dirty="0">
                          <a:latin typeface="Times New Roman"/>
                          <a:cs typeface="Times New Roman"/>
                        </a:rPr>
                        <a:t> </a:t>
                      </a:r>
                      <a:r>
                        <a:rPr sz="1000" spc="-5" dirty="0">
                          <a:latin typeface="Times New Roman"/>
                          <a:cs typeface="Times New Roman"/>
                        </a:rPr>
                        <a:t>I/O</a:t>
                      </a:r>
                      <a:endParaRPr sz="1000">
                        <a:latin typeface="Times New Roman"/>
                        <a:cs typeface="Times New Roman"/>
                      </a:endParaRPr>
                    </a:p>
                    <a:p>
                      <a:pPr>
                        <a:lnSpc>
                          <a:spcPct val="100000"/>
                        </a:lnSpc>
                      </a:pPr>
                      <a:endParaRPr sz="1100">
                        <a:latin typeface="Times New Roman"/>
                        <a:cs typeface="Times New Roman"/>
                      </a:endParaRPr>
                    </a:p>
                    <a:p>
                      <a:pPr>
                        <a:lnSpc>
                          <a:spcPct val="100000"/>
                        </a:lnSpc>
                        <a:spcBef>
                          <a:spcPts val="20"/>
                        </a:spcBef>
                      </a:pPr>
                      <a:endParaRPr sz="900">
                        <a:latin typeface="Times New Roman"/>
                        <a:cs typeface="Times New Roman"/>
                      </a:endParaRPr>
                    </a:p>
                    <a:p>
                      <a:pPr marL="295275" marR="370205">
                        <a:lnSpc>
                          <a:spcPts val="1150"/>
                        </a:lnSpc>
                      </a:pPr>
                      <a:r>
                        <a:rPr sz="1000" spc="-5" dirty="0">
                          <a:latin typeface="Times New Roman"/>
                          <a:cs typeface="Times New Roman"/>
                        </a:rPr>
                        <a:t>Process</a:t>
                      </a:r>
                      <a:r>
                        <a:rPr sz="1000" spc="-10" dirty="0">
                          <a:latin typeface="Times New Roman"/>
                          <a:cs typeface="Times New Roman"/>
                        </a:rPr>
                        <a:t> </a:t>
                      </a:r>
                      <a:r>
                        <a:rPr sz="1000" spc="-5" dirty="0">
                          <a:latin typeface="Times New Roman"/>
                          <a:cs typeface="Times New Roman"/>
                        </a:rPr>
                        <a:t>A</a:t>
                      </a:r>
                      <a:r>
                        <a:rPr sz="1000" spc="-15" dirty="0">
                          <a:latin typeface="Times New Roman"/>
                          <a:cs typeface="Times New Roman"/>
                        </a:rPr>
                        <a:t> </a:t>
                      </a:r>
                      <a:r>
                        <a:rPr sz="1000" spc="-5" dirty="0">
                          <a:latin typeface="Times New Roman"/>
                          <a:cs typeface="Times New Roman"/>
                        </a:rPr>
                        <a:t>is</a:t>
                      </a:r>
                      <a:r>
                        <a:rPr sz="1000" dirty="0">
                          <a:latin typeface="Times New Roman"/>
                          <a:cs typeface="Times New Roman"/>
                        </a:rPr>
                        <a:t> </a:t>
                      </a:r>
                      <a:r>
                        <a:rPr sz="1000" spc="-5" dirty="0">
                          <a:latin typeface="Times New Roman"/>
                          <a:cs typeface="Times New Roman"/>
                        </a:rPr>
                        <a:t>blocked</a:t>
                      </a:r>
                      <a:r>
                        <a:rPr sz="1000" spc="20" dirty="0">
                          <a:latin typeface="Times New Roman"/>
                          <a:cs typeface="Times New Roman"/>
                        </a:rPr>
                        <a:t> </a:t>
                      </a:r>
                      <a:r>
                        <a:rPr sz="1000" spc="-10" dirty="0">
                          <a:latin typeface="Times New Roman"/>
                          <a:cs typeface="Times New Roman"/>
                        </a:rPr>
                        <a:t>when </a:t>
                      </a:r>
                      <a:r>
                        <a:rPr sz="1000" spc="-5" dirty="0">
                          <a:latin typeface="Times New Roman"/>
                          <a:cs typeface="Times New Roman"/>
                        </a:rPr>
                        <a:t>it </a:t>
                      </a:r>
                      <a:r>
                        <a:rPr sz="1000" dirty="0">
                          <a:latin typeface="Times New Roman"/>
                          <a:cs typeface="Times New Roman"/>
                        </a:rPr>
                        <a:t> </a:t>
                      </a:r>
                      <a:r>
                        <a:rPr sz="1000" spc="-5" dirty="0">
                          <a:latin typeface="Times New Roman"/>
                          <a:cs typeface="Times New Roman"/>
                        </a:rPr>
                        <a:t>requests</a:t>
                      </a:r>
                      <a:r>
                        <a:rPr sz="1000" spc="-10" dirty="0">
                          <a:latin typeface="Times New Roman"/>
                          <a:cs typeface="Times New Roman"/>
                        </a:rPr>
                        <a:t> </a:t>
                      </a:r>
                      <a:r>
                        <a:rPr sz="1000" spc="-5" dirty="0">
                          <a:latin typeface="Times New Roman"/>
                          <a:cs typeface="Times New Roman"/>
                        </a:rPr>
                        <a:t>I/O</a:t>
                      </a:r>
                      <a:endParaRPr sz="1000">
                        <a:latin typeface="Times New Roman"/>
                        <a:cs typeface="Times New Roman"/>
                      </a:endParaRPr>
                    </a:p>
                    <a:p>
                      <a:pPr>
                        <a:lnSpc>
                          <a:spcPct val="100000"/>
                        </a:lnSpc>
                      </a:pPr>
                      <a:endParaRPr sz="1100">
                        <a:latin typeface="Times New Roman"/>
                        <a:cs typeface="Times New Roman"/>
                      </a:endParaRPr>
                    </a:p>
                    <a:p>
                      <a:pPr marL="446405" marR="119380">
                        <a:lnSpc>
                          <a:spcPts val="1150"/>
                        </a:lnSpc>
                        <a:spcBef>
                          <a:spcPts val="700"/>
                        </a:spcBef>
                      </a:pPr>
                      <a:r>
                        <a:rPr sz="1000" spc="-5" dirty="0">
                          <a:latin typeface="Times New Roman"/>
                          <a:cs typeface="Times New Roman"/>
                        </a:rPr>
                        <a:t>Process B is reassigned to the </a:t>
                      </a:r>
                      <a:r>
                        <a:rPr sz="1000" dirty="0">
                          <a:latin typeface="Times New Roman"/>
                          <a:cs typeface="Times New Roman"/>
                        </a:rPr>
                        <a:t> </a:t>
                      </a:r>
                      <a:r>
                        <a:rPr sz="1000" spc="-5" dirty="0">
                          <a:latin typeface="Times New Roman"/>
                          <a:cs typeface="Times New Roman"/>
                        </a:rPr>
                        <a:t>CPU </a:t>
                      </a:r>
                      <a:r>
                        <a:rPr sz="1000" spc="-10" dirty="0">
                          <a:latin typeface="Times New Roman"/>
                          <a:cs typeface="Times New Roman"/>
                        </a:rPr>
                        <a:t>when</a:t>
                      </a:r>
                      <a:r>
                        <a:rPr sz="1000" spc="-15" dirty="0">
                          <a:latin typeface="Times New Roman"/>
                          <a:cs typeface="Times New Roman"/>
                        </a:rPr>
                        <a:t> </a:t>
                      </a:r>
                      <a:r>
                        <a:rPr sz="1000" spc="-5" dirty="0">
                          <a:latin typeface="Times New Roman"/>
                          <a:cs typeface="Times New Roman"/>
                        </a:rPr>
                        <a:t>the</a:t>
                      </a:r>
                      <a:r>
                        <a:rPr sz="1000" spc="-10" dirty="0">
                          <a:latin typeface="Times New Roman"/>
                          <a:cs typeface="Times New Roman"/>
                        </a:rPr>
                        <a:t> </a:t>
                      </a:r>
                      <a:r>
                        <a:rPr sz="1000" spc="-5" dirty="0">
                          <a:latin typeface="Times New Roman"/>
                          <a:cs typeface="Times New Roman"/>
                        </a:rPr>
                        <a:t>I/O</a:t>
                      </a:r>
                      <a:r>
                        <a:rPr sz="1000" spc="-10" dirty="0">
                          <a:latin typeface="Times New Roman"/>
                          <a:cs typeface="Times New Roman"/>
                        </a:rPr>
                        <a:t> </a:t>
                      </a:r>
                      <a:r>
                        <a:rPr sz="1000" dirty="0">
                          <a:latin typeface="Times New Roman"/>
                          <a:cs typeface="Times New Roman"/>
                        </a:rPr>
                        <a:t>operation</a:t>
                      </a:r>
                      <a:r>
                        <a:rPr sz="1000" spc="-15" dirty="0">
                          <a:latin typeface="Times New Roman"/>
                          <a:cs typeface="Times New Roman"/>
                        </a:rPr>
                        <a:t> </a:t>
                      </a:r>
                      <a:r>
                        <a:rPr sz="1000" dirty="0">
                          <a:latin typeface="Times New Roman"/>
                          <a:cs typeface="Times New Roman"/>
                        </a:rPr>
                        <a:t>is  </a:t>
                      </a:r>
                      <a:r>
                        <a:rPr sz="1000" spc="-5" dirty="0">
                          <a:latin typeface="Times New Roman"/>
                          <a:cs typeface="Times New Roman"/>
                        </a:rPr>
                        <a:t>complete</a:t>
                      </a:r>
                      <a:endParaRPr sz="1000">
                        <a:latin typeface="Times New Roman"/>
                        <a:cs typeface="Times New Roman"/>
                      </a:endParaRPr>
                    </a:p>
                    <a:p>
                      <a:pPr>
                        <a:lnSpc>
                          <a:spcPct val="100000"/>
                        </a:lnSpc>
                      </a:pPr>
                      <a:endParaRPr sz="1100">
                        <a:latin typeface="Times New Roman"/>
                        <a:cs typeface="Times New Roman"/>
                      </a:endParaRPr>
                    </a:p>
                    <a:p>
                      <a:pPr marL="455930" marR="219075">
                        <a:lnSpc>
                          <a:spcPct val="97100"/>
                        </a:lnSpc>
                        <a:spcBef>
                          <a:spcPts val="830"/>
                        </a:spcBef>
                      </a:pPr>
                      <a:r>
                        <a:rPr sz="1000" spc="-5" dirty="0">
                          <a:latin typeface="Times New Roman"/>
                          <a:cs typeface="Times New Roman"/>
                        </a:rPr>
                        <a:t>Process</a:t>
                      </a:r>
                      <a:r>
                        <a:rPr sz="1000" spc="-10" dirty="0">
                          <a:latin typeface="Times New Roman"/>
                          <a:cs typeface="Times New Roman"/>
                        </a:rPr>
                        <a:t> </a:t>
                      </a:r>
                      <a:r>
                        <a:rPr sz="1000" spc="-5" dirty="0">
                          <a:latin typeface="Times New Roman"/>
                          <a:cs typeface="Times New Roman"/>
                        </a:rPr>
                        <a:t>A</a:t>
                      </a:r>
                      <a:r>
                        <a:rPr sz="1000" spc="-15" dirty="0">
                          <a:latin typeface="Times New Roman"/>
                          <a:cs typeface="Times New Roman"/>
                        </a:rPr>
                        <a:t> </a:t>
                      </a:r>
                      <a:r>
                        <a:rPr sz="1000" spc="-5" dirty="0">
                          <a:latin typeface="Times New Roman"/>
                          <a:cs typeface="Times New Roman"/>
                        </a:rPr>
                        <a:t>placed</a:t>
                      </a:r>
                      <a:r>
                        <a:rPr sz="1000" dirty="0">
                          <a:latin typeface="Times New Roman"/>
                          <a:cs typeface="Times New Roman"/>
                        </a:rPr>
                        <a:t> </a:t>
                      </a:r>
                      <a:r>
                        <a:rPr sz="1000" spc="-5" dirty="0">
                          <a:latin typeface="Times New Roman"/>
                          <a:cs typeface="Times New Roman"/>
                        </a:rPr>
                        <a:t>back</a:t>
                      </a:r>
                      <a:r>
                        <a:rPr sz="1000" spc="-10" dirty="0">
                          <a:latin typeface="Times New Roman"/>
                          <a:cs typeface="Times New Roman"/>
                        </a:rPr>
                        <a:t> </a:t>
                      </a:r>
                      <a:r>
                        <a:rPr sz="1000" spc="-5" dirty="0">
                          <a:latin typeface="Times New Roman"/>
                          <a:cs typeface="Times New Roman"/>
                        </a:rPr>
                        <a:t>in</a:t>
                      </a:r>
                      <a:r>
                        <a:rPr sz="1000" spc="-15" dirty="0">
                          <a:latin typeface="Times New Roman"/>
                          <a:cs typeface="Times New Roman"/>
                        </a:rPr>
                        <a:t> </a:t>
                      </a:r>
                      <a:r>
                        <a:rPr sz="1000" spc="-5" dirty="0">
                          <a:latin typeface="Times New Roman"/>
                          <a:cs typeface="Times New Roman"/>
                        </a:rPr>
                        <a:t>the </a:t>
                      </a:r>
                      <a:r>
                        <a:rPr sz="1000" dirty="0">
                          <a:latin typeface="Times New Roman"/>
                          <a:cs typeface="Times New Roman"/>
                        </a:rPr>
                        <a:t> </a:t>
                      </a:r>
                      <a:r>
                        <a:rPr sz="1000" spc="-5" dirty="0">
                          <a:latin typeface="Times New Roman"/>
                          <a:cs typeface="Times New Roman"/>
                        </a:rPr>
                        <a:t>ready queue when </a:t>
                      </a:r>
                      <a:r>
                        <a:rPr sz="1000" dirty="0">
                          <a:latin typeface="Times New Roman"/>
                          <a:cs typeface="Times New Roman"/>
                        </a:rPr>
                        <a:t>its </a:t>
                      </a:r>
                      <a:r>
                        <a:rPr sz="1000" spc="-5" dirty="0">
                          <a:latin typeface="Times New Roman"/>
                          <a:cs typeface="Times New Roman"/>
                        </a:rPr>
                        <a:t>I/O </a:t>
                      </a:r>
                      <a:r>
                        <a:rPr sz="1000" dirty="0">
                          <a:latin typeface="Times New Roman"/>
                          <a:cs typeface="Times New Roman"/>
                        </a:rPr>
                        <a:t> operation</a:t>
                      </a:r>
                      <a:r>
                        <a:rPr sz="1000" spc="-15" dirty="0">
                          <a:latin typeface="Times New Roman"/>
                          <a:cs typeface="Times New Roman"/>
                        </a:rPr>
                        <a:t> </a:t>
                      </a:r>
                      <a:r>
                        <a:rPr sz="1000" spc="-5" dirty="0">
                          <a:latin typeface="Times New Roman"/>
                          <a:cs typeface="Times New Roman"/>
                        </a:rPr>
                        <a:t>is</a:t>
                      </a:r>
                      <a:r>
                        <a:rPr sz="1000" spc="-10" dirty="0">
                          <a:latin typeface="Times New Roman"/>
                          <a:cs typeface="Times New Roman"/>
                        </a:rPr>
                        <a:t> </a:t>
                      </a:r>
                      <a:r>
                        <a:rPr sz="1000" spc="-5" dirty="0">
                          <a:latin typeface="Times New Roman"/>
                          <a:cs typeface="Times New Roman"/>
                        </a:rPr>
                        <a:t>complete.</a:t>
                      </a:r>
                      <a:endParaRPr sz="1000">
                        <a:latin typeface="Times New Roman"/>
                        <a:cs typeface="Times New Roman"/>
                      </a:endParaRPr>
                    </a:p>
                  </a:txBody>
                  <a:tcPr marL="0" marR="0" marT="99060" marB="0">
                    <a:lnL w="6350">
                      <a:solidFill>
                        <a:srgbClr val="000000"/>
                      </a:solidFill>
                      <a:prstDash val="solid"/>
                    </a:lnL>
                    <a:lnT w="9525">
                      <a:solidFill>
                        <a:srgbClr val="000000"/>
                      </a:solidFill>
                      <a:prstDash val="solid"/>
                    </a:lnT>
                  </a:tcPr>
                </a:tc>
                <a:tc rowSpan="22" hMerge="1">
                  <a:txBody>
                    <a:bodyPr/>
                    <a:lstStyle/>
                    <a:p>
                      <a:endParaRPr/>
                    </a:p>
                  </a:txBody>
                  <a:tcPr marL="0" marR="0" marT="0" marB="0"/>
                </a:tc>
                <a:tc rowSpan="22" hMerge="1">
                  <a:txBody>
                    <a:bodyPr/>
                    <a:lstStyle/>
                    <a:p>
                      <a:endParaRPr/>
                    </a:p>
                  </a:txBody>
                  <a:tcPr marL="0" marR="0" marT="0" marB="0"/>
                </a:tc>
                <a:extLst>
                  <a:ext uri="{0D108BD9-81ED-4DB2-BD59-A6C34878D82A}">
                    <a16:rowId xmlns:a16="http://schemas.microsoft.com/office/drawing/2014/main" val="10015"/>
                  </a:ext>
                </a:extLst>
              </a:tr>
              <a:tr h="181355">
                <a:tc>
                  <a:txBody>
                    <a:bodyPr/>
                    <a:lstStyle/>
                    <a:p>
                      <a:pPr marL="176530">
                        <a:lnSpc>
                          <a:spcPts val="1330"/>
                        </a:lnSpc>
                      </a:pPr>
                      <a:r>
                        <a:rPr sz="1200" b="1" dirty="0">
                          <a:latin typeface="Times New Roman"/>
                          <a:cs typeface="Times New Roman"/>
                        </a:rPr>
                        <a:t>70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322580">
                        <a:lnSpc>
                          <a:spcPts val="1330"/>
                        </a:lnSpc>
                      </a:pPr>
                      <a:r>
                        <a:rPr sz="1200" b="1" dirty="0">
                          <a:latin typeface="Times New Roman"/>
                          <a:cs typeface="Times New Roman"/>
                        </a:rPr>
                        <a:t>T1(25)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6"/>
                  </a:ext>
                </a:extLst>
              </a:tr>
              <a:tr h="182880">
                <a:tc>
                  <a:txBody>
                    <a:bodyPr/>
                    <a:lstStyle/>
                    <a:p>
                      <a:pPr marL="176530">
                        <a:lnSpc>
                          <a:spcPts val="1340"/>
                        </a:lnSpc>
                      </a:pPr>
                      <a:r>
                        <a:rPr sz="1200" b="1" dirty="0">
                          <a:latin typeface="Times New Roman"/>
                          <a:cs typeface="Times New Roman"/>
                        </a:rPr>
                        <a:t>75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B(35)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spc="-5" dirty="0">
                          <a:latin typeface="Times New Roman"/>
                          <a:cs typeface="Times New Roman"/>
                        </a:rPr>
                        <a:t>A(40)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T1(25)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322580">
                        <a:lnSpc>
                          <a:spcPts val="1340"/>
                        </a:lnSpc>
                      </a:pPr>
                      <a:r>
                        <a:rPr sz="1200" b="1" dirty="0">
                          <a:latin typeface="Times New Roman"/>
                          <a:cs typeface="Times New Roman"/>
                        </a:rPr>
                        <a:t>T2(10)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7"/>
                  </a:ext>
                </a:extLst>
              </a:tr>
              <a:tr h="181355">
                <a:tc>
                  <a:txBody>
                    <a:bodyPr/>
                    <a:lstStyle/>
                    <a:p>
                      <a:pPr marL="176530">
                        <a:lnSpc>
                          <a:spcPts val="1330"/>
                        </a:lnSpc>
                      </a:pPr>
                      <a:r>
                        <a:rPr sz="1200" b="1" dirty="0">
                          <a:latin typeface="Times New Roman"/>
                          <a:cs typeface="Times New Roman"/>
                        </a:rPr>
                        <a:t>77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B(37)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T1(27)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24460">
                        <a:lnSpc>
                          <a:spcPts val="1330"/>
                        </a:lnSpc>
                      </a:pPr>
                      <a:r>
                        <a:rPr sz="1200" b="1" spc="-5" dirty="0">
                          <a:latin typeface="Times New Roman"/>
                          <a:cs typeface="Times New Roman"/>
                        </a:rPr>
                        <a:t>T2(10),T3(0)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8"/>
                  </a:ext>
                </a:extLst>
              </a:tr>
              <a:tr h="181610">
                <a:tc>
                  <a:txBody>
                    <a:bodyPr/>
                    <a:lstStyle/>
                    <a:p>
                      <a:pPr marL="176530">
                        <a:lnSpc>
                          <a:spcPts val="1330"/>
                        </a:lnSpc>
                      </a:pPr>
                      <a:r>
                        <a:rPr sz="1200" b="1" dirty="0">
                          <a:latin typeface="Times New Roman"/>
                          <a:cs typeface="Times New Roman"/>
                        </a:rPr>
                        <a:t>80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24460">
                        <a:lnSpc>
                          <a:spcPts val="1330"/>
                        </a:lnSpc>
                      </a:pPr>
                      <a:r>
                        <a:rPr sz="1200" b="1" spc="-5" dirty="0">
                          <a:latin typeface="Times New Roman"/>
                          <a:cs typeface="Times New Roman"/>
                        </a:rPr>
                        <a:t>T2(10),T3(0)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9"/>
                  </a:ext>
                </a:extLst>
              </a:tr>
              <a:tr h="181356">
                <a:tc>
                  <a:txBody>
                    <a:bodyPr/>
                    <a:lstStyle/>
                    <a:p>
                      <a:pPr marL="176530">
                        <a:lnSpc>
                          <a:spcPts val="1330"/>
                        </a:lnSpc>
                      </a:pPr>
                      <a:r>
                        <a:rPr sz="1200" b="1" dirty="0">
                          <a:latin typeface="Times New Roman"/>
                          <a:cs typeface="Times New Roman"/>
                        </a:rPr>
                        <a:t>90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A(50)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06045">
                        <a:lnSpc>
                          <a:spcPts val="1330"/>
                        </a:lnSpc>
                      </a:pPr>
                      <a:r>
                        <a:rPr sz="1200" b="1" spc="-5" dirty="0">
                          <a:latin typeface="Times New Roman"/>
                          <a:cs typeface="Times New Roman"/>
                        </a:rPr>
                        <a:t>T3(0),</a:t>
                      </a:r>
                      <a:r>
                        <a:rPr sz="1200" b="1" spc="-35" dirty="0">
                          <a:latin typeface="Times New Roman"/>
                          <a:cs typeface="Times New Roman"/>
                        </a:rPr>
                        <a:t> </a:t>
                      </a:r>
                      <a:r>
                        <a:rPr sz="1200" b="1" dirty="0">
                          <a:latin typeface="Times New Roman"/>
                          <a:cs typeface="Times New Roman"/>
                        </a:rPr>
                        <a:t>T1(30)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0"/>
                  </a:ext>
                </a:extLst>
              </a:tr>
              <a:tr h="181355">
                <a:tc>
                  <a:txBody>
                    <a:bodyPr/>
                    <a:lstStyle/>
                    <a:p>
                      <a:pPr marL="176530">
                        <a:lnSpc>
                          <a:spcPts val="1330"/>
                        </a:lnSpc>
                      </a:pPr>
                      <a:r>
                        <a:rPr sz="1200" b="1" dirty="0">
                          <a:latin typeface="Times New Roman"/>
                          <a:cs typeface="Times New Roman"/>
                        </a:rPr>
                        <a:t>92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A(50)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B(42)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06045">
                        <a:lnSpc>
                          <a:spcPts val="1330"/>
                        </a:lnSpc>
                      </a:pPr>
                      <a:r>
                        <a:rPr sz="1200" b="1" spc="-5" dirty="0">
                          <a:latin typeface="Times New Roman"/>
                          <a:cs typeface="Times New Roman"/>
                        </a:rPr>
                        <a:t>T3(0),</a:t>
                      </a:r>
                      <a:r>
                        <a:rPr sz="1200" b="1" spc="-35" dirty="0">
                          <a:latin typeface="Times New Roman"/>
                          <a:cs typeface="Times New Roman"/>
                        </a:rPr>
                        <a:t> </a:t>
                      </a:r>
                      <a:r>
                        <a:rPr sz="1200" b="1" dirty="0">
                          <a:latin typeface="Times New Roman"/>
                          <a:cs typeface="Times New Roman"/>
                        </a:rPr>
                        <a:t>T1(30)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1"/>
                  </a:ext>
                </a:extLst>
              </a:tr>
              <a:tr h="181355">
                <a:tc>
                  <a:txBody>
                    <a:bodyPr/>
                    <a:lstStyle/>
                    <a:p>
                      <a:pPr marL="176530">
                        <a:lnSpc>
                          <a:spcPts val="1330"/>
                        </a:lnSpc>
                      </a:pPr>
                      <a:r>
                        <a:rPr sz="1200" b="1" dirty="0">
                          <a:latin typeface="Times New Roman"/>
                          <a:cs typeface="Times New Roman"/>
                        </a:rPr>
                        <a:t>97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B(42),</a:t>
                      </a:r>
                      <a:r>
                        <a:rPr sz="1200" b="1" spc="-30" dirty="0">
                          <a:latin typeface="Times New Roman"/>
                          <a:cs typeface="Times New Roman"/>
                        </a:rPr>
                        <a:t> </a:t>
                      </a:r>
                      <a:r>
                        <a:rPr sz="1200" b="1" spc="-5" dirty="0">
                          <a:latin typeface="Times New Roman"/>
                          <a:cs typeface="Times New Roman"/>
                        </a:rPr>
                        <a:t>A(55)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06045">
                        <a:lnSpc>
                          <a:spcPts val="1330"/>
                        </a:lnSpc>
                      </a:pPr>
                      <a:r>
                        <a:rPr sz="1200" b="1" spc="-5" dirty="0">
                          <a:latin typeface="Times New Roman"/>
                          <a:cs typeface="Times New Roman"/>
                        </a:rPr>
                        <a:t>T3(0),</a:t>
                      </a:r>
                      <a:r>
                        <a:rPr sz="1200" b="1" spc="-35" dirty="0">
                          <a:latin typeface="Times New Roman"/>
                          <a:cs typeface="Times New Roman"/>
                        </a:rPr>
                        <a:t> </a:t>
                      </a:r>
                      <a:r>
                        <a:rPr sz="1200" b="1" dirty="0">
                          <a:latin typeface="Times New Roman"/>
                          <a:cs typeface="Times New Roman"/>
                        </a:rPr>
                        <a:t>T1(30)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2"/>
                  </a:ext>
                </a:extLst>
              </a:tr>
              <a:tr h="181356">
                <a:tc>
                  <a:txBody>
                    <a:bodyPr/>
                    <a:lstStyle/>
                    <a:p>
                      <a:pPr marL="138430">
                        <a:lnSpc>
                          <a:spcPts val="1330"/>
                        </a:lnSpc>
                      </a:pPr>
                      <a:r>
                        <a:rPr sz="1200" b="1" dirty="0">
                          <a:latin typeface="Times New Roman"/>
                          <a:cs typeface="Times New Roman"/>
                        </a:rPr>
                        <a:t>144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B(42)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A(55)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06045">
                        <a:lnSpc>
                          <a:spcPts val="1330"/>
                        </a:lnSpc>
                      </a:pPr>
                      <a:r>
                        <a:rPr sz="1200" b="1" spc="-5" dirty="0">
                          <a:latin typeface="Times New Roman"/>
                          <a:cs typeface="Times New Roman"/>
                        </a:rPr>
                        <a:t>T3(0),</a:t>
                      </a:r>
                      <a:r>
                        <a:rPr sz="1200" b="1" spc="-35" dirty="0">
                          <a:latin typeface="Times New Roman"/>
                          <a:cs typeface="Times New Roman"/>
                        </a:rPr>
                        <a:t> </a:t>
                      </a:r>
                      <a:r>
                        <a:rPr sz="1200" b="1" dirty="0">
                          <a:latin typeface="Times New Roman"/>
                          <a:cs typeface="Times New Roman"/>
                        </a:rPr>
                        <a:t>T1(30)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3"/>
                  </a:ext>
                </a:extLst>
              </a:tr>
              <a:tr h="182879">
                <a:tc>
                  <a:txBody>
                    <a:bodyPr/>
                    <a:lstStyle/>
                    <a:p>
                      <a:pPr marL="138430">
                        <a:lnSpc>
                          <a:spcPts val="1340"/>
                        </a:lnSpc>
                      </a:pPr>
                      <a:r>
                        <a:rPr sz="1200" b="1" dirty="0">
                          <a:latin typeface="Times New Roman"/>
                          <a:cs typeface="Times New Roman"/>
                        </a:rPr>
                        <a:t>147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B(45)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spc="-5" dirty="0">
                          <a:latin typeface="Times New Roman"/>
                          <a:cs typeface="Times New Roman"/>
                        </a:rPr>
                        <a:t>A(55)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T3(0)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67945">
                        <a:lnSpc>
                          <a:spcPts val="1340"/>
                        </a:lnSpc>
                      </a:pPr>
                      <a:r>
                        <a:rPr sz="1200" b="1" spc="-5" dirty="0">
                          <a:latin typeface="Times New Roman"/>
                          <a:cs typeface="Times New Roman"/>
                        </a:rPr>
                        <a:t>T1(30),</a:t>
                      </a:r>
                      <a:r>
                        <a:rPr sz="1200" b="1" spc="-35" dirty="0">
                          <a:latin typeface="Times New Roman"/>
                          <a:cs typeface="Times New Roman"/>
                        </a:rPr>
                        <a:t> </a:t>
                      </a:r>
                      <a:r>
                        <a:rPr sz="1200" b="1" dirty="0">
                          <a:latin typeface="Times New Roman"/>
                          <a:cs typeface="Times New Roman"/>
                        </a:rPr>
                        <a:t>T2(15)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4"/>
                  </a:ext>
                </a:extLst>
              </a:tr>
              <a:tr h="181356">
                <a:tc>
                  <a:txBody>
                    <a:bodyPr/>
                    <a:lstStyle/>
                    <a:p>
                      <a:pPr marL="138430">
                        <a:lnSpc>
                          <a:spcPts val="1330"/>
                        </a:lnSpc>
                      </a:pPr>
                      <a:r>
                        <a:rPr sz="1200" b="1" dirty="0">
                          <a:latin typeface="Times New Roman"/>
                          <a:cs typeface="Times New Roman"/>
                        </a:rPr>
                        <a:t>149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B(47)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A(55)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67945">
                        <a:lnSpc>
                          <a:spcPts val="1330"/>
                        </a:lnSpc>
                      </a:pPr>
                      <a:r>
                        <a:rPr sz="1200" b="1" spc="-5" dirty="0">
                          <a:latin typeface="Times New Roman"/>
                          <a:cs typeface="Times New Roman"/>
                        </a:rPr>
                        <a:t>T1(30),</a:t>
                      </a:r>
                      <a:r>
                        <a:rPr sz="1200" b="1" spc="-35" dirty="0">
                          <a:latin typeface="Times New Roman"/>
                          <a:cs typeface="Times New Roman"/>
                        </a:rPr>
                        <a:t> </a:t>
                      </a:r>
                      <a:r>
                        <a:rPr sz="1200" b="1" dirty="0">
                          <a:latin typeface="Times New Roman"/>
                          <a:cs typeface="Times New Roman"/>
                        </a:rPr>
                        <a:t>T2(15)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5"/>
                  </a:ext>
                </a:extLst>
              </a:tr>
              <a:tr h="181355">
                <a:tc>
                  <a:txBody>
                    <a:bodyPr/>
                    <a:lstStyle/>
                    <a:p>
                      <a:pPr marL="138430">
                        <a:lnSpc>
                          <a:spcPts val="1330"/>
                        </a:lnSpc>
                      </a:pPr>
                      <a:r>
                        <a:rPr sz="1200" b="1" dirty="0">
                          <a:latin typeface="Times New Roman"/>
                          <a:cs typeface="Times New Roman"/>
                        </a:rPr>
                        <a:t>152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B(50)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A(55)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06045">
                        <a:lnSpc>
                          <a:spcPts val="1330"/>
                        </a:lnSpc>
                      </a:pPr>
                      <a:r>
                        <a:rPr sz="1200" b="1" spc="-5" dirty="0">
                          <a:latin typeface="Times New Roman"/>
                          <a:cs typeface="Times New Roman"/>
                        </a:rPr>
                        <a:t>T2(15),</a:t>
                      </a:r>
                      <a:r>
                        <a:rPr sz="1200" b="1" spc="-35" dirty="0">
                          <a:latin typeface="Times New Roman"/>
                          <a:cs typeface="Times New Roman"/>
                        </a:rPr>
                        <a:t> </a:t>
                      </a:r>
                      <a:r>
                        <a:rPr sz="1200" b="1" dirty="0">
                          <a:latin typeface="Times New Roman"/>
                          <a:cs typeface="Times New Roman"/>
                        </a:rPr>
                        <a:t>T3(5)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6"/>
                  </a:ext>
                </a:extLst>
              </a:tr>
              <a:tr h="181356">
                <a:tc>
                  <a:txBody>
                    <a:bodyPr/>
                    <a:lstStyle/>
                    <a:p>
                      <a:pPr marL="138430">
                        <a:lnSpc>
                          <a:spcPts val="1330"/>
                        </a:lnSpc>
                      </a:pPr>
                      <a:r>
                        <a:rPr sz="1200" b="1" dirty="0">
                          <a:latin typeface="Times New Roman"/>
                          <a:cs typeface="Times New Roman"/>
                        </a:rPr>
                        <a:t>154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A(55)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B(52)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T1(32)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06045">
                        <a:lnSpc>
                          <a:spcPts val="1330"/>
                        </a:lnSpc>
                      </a:pPr>
                      <a:r>
                        <a:rPr sz="1200" b="1" spc="-5" dirty="0">
                          <a:latin typeface="Times New Roman"/>
                          <a:cs typeface="Times New Roman"/>
                        </a:rPr>
                        <a:t>T2(15),</a:t>
                      </a:r>
                      <a:r>
                        <a:rPr sz="1200" b="1" spc="-35" dirty="0">
                          <a:latin typeface="Times New Roman"/>
                          <a:cs typeface="Times New Roman"/>
                        </a:rPr>
                        <a:t> </a:t>
                      </a:r>
                      <a:r>
                        <a:rPr sz="1200" b="1" dirty="0">
                          <a:latin typeface="Times New Roman"/>
                          <a:cs typeface="Times New Roman"/>
                        </a:rPr>
                        <a:t>T3(5)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7"/>
                  </a:ext>
                </a:extLst>
              </a:tr>
              <a:tr h="181355">
                <a:tc>
                  <a:txBody>
                    <a:bodyPr/>
                    <a:lstStyle/>
                    <a:p>
                      <a:pPr marL="138430">
                        <a:lnSpc>
                          <a:spcPts val="1330"/>
                        </a:lnSpc>
                      </a:pPr>
                      <a:r>
                        <a:rPr sz="1200" b="1" dirty="0">
                          <a:latin typeface="Times New Roman"/>
                          <a:cs typeface="Times New Roman"/>
                        </a:rPr>
                        <a:t>164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B(52)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A(65)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T1(32)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06045">
                        <a:lnSpc>
                          <a:spcPts val="1330"/>
                        </a:lnSpc>
                      </a:pPr>
                      <a:r>
                        <a:rPr sz="1200" b="1" spc="-5" dirty="0">
                          <a:latin typeface="Times New Roman"/>
                          <a:cs typeface="Times New Roman"/>
                        </a:rPr>
                        <a:t>T2(15),</a:t>
                      </a:r>
                      <a:r>
                        <a:rPr sz="1200" b="1" spc="-35" dirty="0">
                          <a:latin typeface="Times New Roman"/>
                          <a:cs typeface="Times New Roman"/>
                        </a:rPr>
                        <a:t> </a:t>
                      </a:r>
                      <a:r>
                        <a:rPr sz="1200" b="1" dirty="0">
                          <a:latin typeface="Times New Roman"/>
                          <a:cs typeface="Times New Roman"/>
                        </a:rPr>
                        <a:t>T3(5)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8"/>
                  </a:ext>
                </a:extLst>
              </a:tr>
              <a:tr h="181356">
                <a:tc>
                  <a:txBody>
                    <a:bodyPr/>
                    <a:lstStyle/>
                    <a:p>
                      <a:pPr marL="138430">
                        <a:lnSpc>
                          <a:spcPts val="1330"/>
                        </a:lnSpc>
                      </a:pPr>
                      <a:r>
                        <a:rPr sz="1200" b="1" dirty="0">
                          <a:latin typeface="Times New Roman"/>
                          <a:cs typeface="Times New Roman"/>
                        </a:rPr>
                        <a:t>167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B(55)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A(65)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T2(15)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106045">
                        <a:lnSpc>
                          <a:spcPts val="1330"/>
                        </a:lnSpc>
                      </a:pPr>
                      <a:r>
                        <a:rPr sz="1200" b="1" spc="-5" dirty="0">
                          <a:latin typeface="Times New Roman"/>
                          <a:cs typeface="Times New Roman"/>
                        </a:rPr>
                        <a:t>T3(5),</a:t>
                      </a:r>
                      <a:r>
                        <a:rPr sz="1200" b="1" spc="-35" dirty="0">
                          <a:latin typeface="Times New Roman"/>
                          <a:cs typeface="Times New Roman"/>
                        </a:rPr>
                        <a:t> </a:t>
                      </a:r>
                      <a:r>
                        <a:rPr sz="1200" b="1" dirty="0">
                          <a:latin typeface="Times New Roman"/>
                          <a:cs typeface="Times New Roman"/>
                        </a:rPr>
                        <a:t>T1(35)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9"/>
                  </a:ext>
                </a:extLst>
              </a:tr>
              <a:tr h="182879">
                <a:tc>
                  <a:txBody>
                    <a:bodyPr/>
                    <a:lstStyle/>
                    <a:p>
                      <a:pPr marL="138430">
                        <a:lnSpc>
                          <a:spcPts val="1340"/>
                        </a:lnSpc>
                      </a:pPr>
                      <a:r>
                        <a:rPr sz="1200" b="1" dirty="0">
                          <a:latin typeface="Times New Roman"/>
                          <a:cs typeface="Times New Roman"/>
                        </a:rPr>
                        <a:t>172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B(60)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spc="-5" dirty="0">
                          <a:latin typeface="Times New Roman"/>
                          <a:cs typeface="Times New Roman"/>
                        </a:rPr>
                        <a:t>A(65)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T3(5)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67945">
                        <a:lnSpc>
                          <a:spcPts val="1340"/>
                        </a:lnSpc>
                      </a:pPr>
                      <a:r>
                        <a:rPr sz="1200" b="1" spc="-5" dirty="0">
                          <a:latin typeface="Times New Roman"/>
                          <a:cs typeface="Times New Roman"/>
                        </a:rPr>
                        <a:t>T1(35),</a:t>
                      </a:r>
                      <a:r>
                        <a:rPr sz="1200" b="1" spc="-35" dirty="0">
                          <a:latin typeface="Times New Roman"/>
                          <a:cs typeface="Times New Roman"/>
                        </a:rPr>
                        <a:t> </a:t>
                      </a:r>
                      <a:r>
                        <a:rPr sz="1200" b="1" dirty="0">
                          <a:latin typeface="Times New Roman"/>
                          <a:cs typeface="Times New Roman"/>
                        </a:rPr>
                        <a:t>T2(20)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0"/>
                  </a:ext>
                </a:extLst>
              </a:tr>
              <a:tr h="181737">
                <a:tc>
                  <a:txBody>
                    <a:bodyPr/>
                    <a:lstStyle/>
                    <a:p>
                      <a:pPr marL="138430">
                        <a:lnSpc>
                          <a:spcPts val="1330"/>
                        </a:lnSpc>
                      </a:pPr>
                      <a:r>
                        <a:rPr sz="1200" b="1" dirty="0">
                          <a:latin typeface="Times New Roman"/>
                          <a:cs typeface="Times New Roman"/>
                        </a:rPr>
                        <a:t>174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A(65)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B(62)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67945">
                        <a:lnSpc>
                          <a:spcPts val="1330"/>
                        </a:lnSpc>
                      </a:pPr>
                      <a:r>
                        <a:rPr sz="1200" b="1" spc="-5" dirty="0">
                          <a:latin typeface="Times New Roman"/>
                          <a:cs typeface="Times New Roman"/>
                        </a:rPr>
                        <a:t>T1(35),</a:t>
                      </a:r>
                      <a:r>
                        <a:rPr sz="1200" b="1" spc="-35" dirty="0">
                          <a:latin typeface="Times New Roman"/>
                          <a:cs typeface="Times New Roman"/>
                        </a:rPr>
                        <a:t> </a:t>
                      </a:r>
                      <a:r>
                        <a:rPr sz="1200" b="1" dirty="0">
                          <a:latin typeface="Times New Roman"/>
                          <a:cs typeface="Times New Roman"/>
                        </a:rPr>
                        <a:t>T2(20)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1"/>
                  </a:ext>
                </a:extLst>
              </a:tr>
              <a:tr h="181356">
                <a:tc>
                  <a:txBody>
                    <a:bodyPr/>
                    <a:lstStyle/>
                    <a:p>
                      <a:pPr marL="138430">
                        <a:lnSpc>
                          <a:spcPts val="1330"/>
                        </a:lnSpc>
                      </a:pPr>
                      <a:r>
                        <a:rPr sz="1200" b="1" dirty="0">
                          <a:latin typeface="Times New Roman"/>
                          <a:cs typeface="Times New Roman"/>
                        </a:rPr>
                        <a:t>184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B(62)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A(75)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86360">
                        <a:lnSpc>
                          <a:spcPts val="1330"/>
                        </a:lnSpc>
                      </a:pPr>
                      <a:r>
                        <a:rPr sz="1200" b="1" spc="-5" dirty="0">
                          <a:latin typeface="Times New Roman"/>
                          <a:cs typeface="Times New Roman"/>
                        </a:rPr>
                        <a:t>T1(35),T2(20)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2"/>
                  </a:ext>
                </a:extLst>
              </a:tr>
              <a:tr h="181356">
                <a:tc>
                  <a:txBody>
                    <a:bodyPr/>
                    <a:lstStyle/>
                    <a:p>
                      <a:pPr marL="138430">
                        <a:lnSpc>
                          <a:spcPts val="1330"/>
                        </a:lnSpc>
                      </a:pPr>
                      <a:r>
                        <a:rPr sz="1200" b="1" dirty="0">
                          <a:latin typeface="Times New Roman"/>
                          <a:cs typeface="Times New Roman"/>
                        </a:rPr>
                        <a:t>187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B(65)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A(75)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T1(35)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67945">
                        <a:lnSpc>
                          <a:spcPts val="1330"/>
                        </a:lnSpc>
                      </a:pPr>
                      <a:r>
                        <a:rPr sz="1200" b="1" spc="-5" dirty="0">
                          <a:latin typeface="Times New Roman"/>
                          <a:cs typeface="Times New Roman"/>
                        </a:rPr>
                        <a:t>T2(20),</a:t>
                      </a:r>
                      <a:r>
                        <a:rPr sz="1200" b="1" spc="-35" dirty="0">
                          <a:latin typeface="Times New Roman"/>
                          <a:cs typeface="Times New Roman"/>
                        </a:rPr>
                        <a:t> </a:t>
                      </a:r>
                      <a:r>
                        <a:rPr sz="1200" b="1" dirty="0">
                          <a:latin typeface="Times New Roman"/>
                          <a:cs typeface="Times New Roman"/>
                        </a:rPr>
                        <a:t>T3(10)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3"/>
                  </a:ext>
                </a:extLst>
              </a:tr>
              <a:tr h="181356">
                <a:tc>
                  <a:txBody>
                    <a:bodyPr/>
                    <a:lstStyle/>
                    <a:p>
                      <a:pPr marL="138430">
                        <a:lnSpc>
                          <a:spcPts val="1330"/>
                        </a:lnSpc>
                      </a:pPr>
                      <a:r>
                        <a:rPr sz="1200" b="1" dirty="0">
                          <a:latin typeface="Times New Roman"/>
                          <a:cs typeface="Times New Roman"/>
                        </a:rPr>
                        <a:t>192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B(70)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A(75)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67945">
                        <a:lnSpc>
                          <a:spcPts val="1330"/>
                        </a:lnSpc>
                      </a:pPr>
                      <a:r>
                        <a:rPr sz="1200" b="1" spc="-5" dirty="0">
                          <a:latin typeface="Times New Roman"/>
                          <a:cs typeface="Times New Roman"/>
                        </a:rPr>
                        <a:t>T3(10),</a:t>
                      </a:r>
                      <a:r>
                        <a:rPr sz="1200" b="1" spc="-35" dirty="0">
                          <a:latin typeface="Times New Roman"/>
                          <a:cs typeface="Times New Roman"/>
                        </a:rPr>
                        <a:t> </a:t>
                      </a:r>
                      <a:r>
                        <a:rPr sz="1200" b="1" dirty="0">
                          <a:latin typeface="Times New Roman"/>
                          <a:cs typeface="Times New Roman"/>
                        </a:rPr>
                        <a:t>T1(40)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4"/>
                  </a:ext>
                </a:extLst>
              </a:tr>
              <a:tr h="181355">
                <a:tc>
                  <a:txBody>
                    <a:bodyPr/>
                    <a:lstStyle/>
                    <a:p>
                      <a:pPr marL="138430">
                        <a:lnSpc>
                          <a:spcPts val="1330"/>
                        </a:lnSpc>
                      </a:pPr>
                      <a:r>
                        <a:rPr sz="1200" b="1" dirty="0">
                          <a:latin typeface="Times New Roman"/>
                          <a:cs typeface="Times New Roman"/>
                        </a:rPr>
                        <a:t>194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A(75)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B(72)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T2(22)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67945">
                        <a:lnSpc>
                          <a:spcPts val="1330"/>
                        </a:lnSpc>
                      </a:pPr>
                      <a:r>
                        <a:rPr sz="1200" b="1" spc="-5" dirty="0">
                          <a:latin typeface="Times New Roman"/>
                          <a:cs typeface="Times New Roman"/>
                        </a:rPr>
                        <a:t>T3(10),</a:t>
                      </a:r>
                      <a:r>
                        <a:rPr sz="1200" b="1" spc="-35" dirty="0">
                          <a:latin typeface="Times New Roman"/>
                          <a:cs typeface="Times New Roman"/>
                        </a:rPr>
                        <a:t> </a:t>
                      </a:r>
                      <a:r>
                        <a:rPr sz="1200" b="1" dirty="0">
                          <a:latin typeface="Times New Roman"/>
                          <a:cs typeface="Times New Roman"/>
                        </a:rPr>
                        <a:t>T1(40)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5"/>
                  </a:ext>
                </a:extLst>
              </a:tr>
              <a:tr h="182880">
                <a:tc>
                  <a:txBody>
                    <a:bodyPr/>
                    <a:lstStyle/>
                    <a:p>
                      <a:pPr marL="138430">
                        <a:lnSpc>
                          <a:spcPts val="1340"/>
                        </a:lnSpc>
                      </a:pPr>
                      <a:r>
                        <a:rPr sz="1200" b="1" dirty="0">
                          <a:latin typeface="Times New Roman"/>
                          <a:cs typeface="Times New Roman"/>
                        </a:rPr>
                        <a:t>204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B(72)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spc="-5" dirty="0">
                          <a:latin typeface="Times New Roman"/>
                          <a:cs typeface="Times New Roman"/>
                        </a:rPr>
                        <a:t>A(85)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T2(22)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67945">
                        <a:lnSpc>
                          <a:spcPts val="1340"/>
                        </a:lnSpc>
                      </a:pPr>
                      <a:r>
                        <a:rPr sz="1200" b="1" spc="-5" dirty="0">
                          <a:latin typeface="Times New Roman"/>
                          <a:cs typeface="Times New Roman"/>
                        </a:rPr>
                        <a:t>T3(10),</a:t>
                      </a:r>
                      <a:r>
                        <a:rPr sz="1200" b="1" spc="-35" dirty="0">
                          <a:latin typeface="Times New Roman"/>
                          <a:cs typeface="Times New Roman"/>
                        </a:rPr>
                        <a:t> </a:t>
                      </a:r>
                      <a:r>
                        <a:rPr sz="1200" b="1" dirty="0">
                          <a:latin typeface="Times New Roman"/>
                          <a:cs typeface="Times New Roman"/>
                        </a:rPr>
                        <a:t>T1(40)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vMerge="1">
                  <a:txBody>
                    <a:bodyPr/>
                    <a:lstStyle/>
                    <a:p>
                      <a:endParaRPr/>
                    </a:p>
                  </a:txBody>
                  <a:tcPr marL="0" marR="0" marT="99060" marB="0">
                    <a:lnL w="6350">
                      <a:solidFill>
                        <a:srgbClr val="000000"/>
                      </a:solidFill>
                      <a:prstDash val="solid"/>
                    </a:lnL>
                    <a:lnT w="9525">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6"/>
                  </a:ext>
                </a:extLst>
              </a:tr>
            </a:tbl>
          </a:graphicData>
        </a:graphic>
      </p:graphicFrame>
      <p:grpSp>
        <p:nvGrpSpPr>
          <p:cNvPr id="8" name="object 8"/>
          <p:cNvGrpSpPr/>
          <p:nvPr/>
        </p:nvGrpSpPr>
        <p:grpSpPr>
          <a:xfrm>
            <a:off x="1553210" y="3508692"/>
            <a:ext cx="3658870" cy="343535"/>
            <a:chOff x="1553210" y="3508692"/>
            <a:chExt cx="3658870" cy="343535"/>
          </a:xfrm>
        </p:grpSpPr>
        <p:sp>
          <p:nvSpPr>
            <p:cNvPr id="9" name="object 9"/>
            <p:cNvSpPr/>
            <p:nvPr/>
          </p:nvSpPr>
          <p:spPr>
            <a:xfrm>
              <a:off x="4650105" y="3513454"/>
              <a:ext cx="485775" cy="277495"/>
            </a:xfrm>
            <a:custGeom>
              <a:avLst/>
              <a:gdLst/>
              <a:ahLst/>
              <a:cxnLst/>
              <a:rect l="l" t="t" r="r" b="b"/>
              <a:pathLst>
                <a:path w="485775" h="277495">
                  <a:moveTo>
                    <a:pt x="0" y="277495"/>
                  </a:moveTo>
                  <a:lnTo>
                    <a:pt x="485775" y="0"/>
                  </a:lnTo>
                </a:path>
              </a:pathLst>
            </a:custGeom>
            <a:ln w="9524">
              <a:solidFill>
                <a:srgbClr val="000000"/>
              </a:solidFill>
            </a:ln>
          </p:spPr>
          <p:txBody>
            <a:bodyPr wrap="square" lIns="0" tIns="0" rIns="0" bIns="0" rtlCol="0"/>
            <a:lstStyle/>
            <a:p>
              <a:endParaRPr/>
            </a:p>
          </p:txBody>
        </p:sp>
        <p:sp>
          <p:nvSpPr>
            <p:cNvPr id="10" name="object 10"/>
            <p:cNvSpPr/>
            <p:nvPr/>
          </p:nvSpPr>
          <p:spPr>
            <a:xfrm>
              <a:off x="1553210" y="3658869"/>
              <a:ext cx="3658870" cy="193040"/>
            </a:xfrm>
            <a:custGeom>
              <a:avLst/>
              <a:gdLst/>
              <a:ahLst/>
              <a:cxnLst/>
              <a:rect l="l" t="t" r="r" b="b"/>
              <a:pathLst>
                <a:path w="3658870" h="193039">
                  <a:moveTo>
                    <a:pt x="74548" y="116839"/>
                  </a:moveTo>
                  <a:lnTo>
                    <a:pt x="0" y="158114"/>
                  </a:lnTo>
                  <a:lnTo>
                    <a:pt x="77723" y="193039"/>
                  </a:lnTo>
                  <a:lnTo>
                    <a:pt x="76422" y="161797"/>
                  </a:lnTo>
                  <a:lnTo>
                    <a:pt x="63753" y="161797"/>
                  </a:lnTo>
                  <a:lnTo>
                    <a:pt x="63118" y="149097"/>
                  </a:lnTo>
                  <a:lnTo>
                    <a:pt x="75871" y="148569"/>
                  </a:lnTo>
                  <a:lnTo>
                    <a:pt x="74548" y="116839"/>
                  </a:lnTo>
                  <a:close/>
                </a:path>
                <a:path w="3658870" h="193039">
                  <a:moveTo>
                    <a:pt x="75871" y="148569"/>
                  </a:moveTo>
                  <a:lnTo>
                    <a:pt x="63118" y="149097"/>
                  </a:lnTo>
                  <a:lnTo>
                    <a:pt x="63753" y="161797"/>
                  </a:lnTo>
                  <a:lnTo>
                    <a:pt x="76400" y="161273"/>
                  </a:lnTo>
                  <a:lnTo>
                    <a:pt x="75871" y="148569"/>
                  </a:lnTo>
                  <a:close/>
                </a:path>
                <a:path w="3658870" h="193039">
                  <a:moveTo>
                    <a:pt x="76400" y="161273"/>
                  </a:moveTo>
                  <a:lnTo>
                    <a:pt x="63753" y="161797"/>
                  </a:lnTo>
                  <a:lnTo>
                    <a:pt x="76422" y="161797"/>
                  </a:lnTo>
                  <a:lnTo>
                    <a:pt x="76400" y="161273"/>
                  </a:lnTo>
                  <a:close/>
                </a:path>
                <a:path w="3658870" h="193039">
                  <a:moveTo>
                    <a:pt x="3657980" y="0"/>
                  </a:moveTo>
                  <a:lnTo>
                    <a:pt x="75871" y="148569"/>
                  </a:lnTo>
                  <a:lnTo>
                    <a:pt x="76400" y="161273"/>
                  </a:lnTo>
                  <a:lnTo>
                    <a:pt x="3658489" y="12700"/>
                  </a:lnTo>
                  <a:lnTo>
                    <a:pt x="365798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4110354" y="4123372"/>
            <a:ext cx="1058545" cy="265430"/>
            <a:chOff x="4110354" y="4123372"/>
            <a:chExt cx="1058545" cy="265430"/>
          </a:xfrm>
        </p:grpSpPr>
        <p:sp>
          <p:nvSpPr>
            <p:cNvPr id="12" name="object 12"/>
            <p:cNvSpPr/>
            <p:nvPr/>
          </p:nvSpPr>
          <p:spPr>
            <a:xfrm>
              <a:off x="4140834" y="4128134"/>
              <a:ext cx="998219" cy="59055"/>
            </a:xfrm>
            <a:custGeom>
              <a:avLst/>
              <a:gdLst/>
              <a:ahLst/>
              <a:cxnLst/>
              <a:rect l="l" t="t" r="r" b="b"/>
              <a:pathLst>
                <a:path w="998220" h="59054">
                  <a:moveTo>
                    <a:pt x="0" y="59054"/>
                  </a:moveTo>
                  <a:lnTo>
                    <a:pt x="998219" y="0"/>
                  </a:lnTo>
                </a:path>
              </a:pathLst>
            </a:custGeom>
            <a:ln w="9525">
              <a:solidFill>
                <a:srgbClr val="000000"/>
              </a:solidFill>
            </a:ln>
          </p:spPr>
          <p:txBody>
            <a:bodyPr wrap="square" lIns="0" tIns="0" rIns="0" bIns="0" rtlCol="0"/>
            <a:lstStyle/>
            <a:p>
              <a:endParaRPr/>
            </a:p>
          </p:txBody>
        </p:sp>
        <p:sp>
          <p:nvSpPr>
            <p:cNvPr id="13" name="object 13"/>
            <p:cNvSpPr/>
            <p:nvPr/>
          </p:nvSpPr>
          <p:spPr>
            <a:xfrm>
              <a:off x="4110354" y="4149851"/>
              <a:ext cx="1058545" cy="238760"/>
            </a:xfrm>
            <a:custGeom>
              <a:avLst/>
              <a:gdLst/>
              <a:ahLst/>
              <a:cxnLst/>
              <a:rect l="l" t="t" r="r" b="b"/>
              <a:pathLst>
                <a:path w="1058545" h="238760">
                  <a:moveTo>
                    <a:pt x="67310" y="163575"/>
                  </a:moveTo>
                  <a:lnTo>
                    <a:pt x="0" y="215773"/>
                  </a:lnTo>
                  <a:lnTo>
                    <a:pt x="82169" y="238378"/>
                  </a:lnTo>
                  <a:lnTo>
                    <a:pt x="76467" y="209676"/>
                  </a:lnTo>
                  <a:lnTo>
                    <a:pt x="63500" y="209676"/>
                  </a:lnTo>
                  <a:lnTo>
                    <a:pt x="61087" y="197231"/>
                  </a:lnTo>
                  <a:lnTo>
                    <a:pt x="73506" y="194769"/>
                  </a:lnTo>
                  <a:lnTo>
                    <a:pt x="67310" y="163575"/>
                  </a:lnTo>
                  <a:close/>
                </a:path>
                <a:path w="1058545" h="238760">
                  <a:moveTo>
                    <a:pt x="73506" y="194769"/>
                  </a:moveTo>
                  <a:lnTo>
                    <a:pt x="61087" y="197231"/>
                  </a:lnTo>
                  <a:lnTo>
                    <a:pt x="63500" y="209676"/>
                  </a:lnTo>
                  <a:lnTo>
                    <a:pt x="75976" y="207204"/>
                  </a:lnTo>
                  <a:lnTo>
                    <a:pt x="73506" y="194769"/>
                  </a:lnTo>
                  <a:close/>
                </a:path>
                <a:path w="1058545" h="238760">
                  <a:moveTo>
                    <a:pt x="75976" y="207204"/>
                  </a:moveTo>
                  <a:lnTo>
                    <a:pt x="63500" y="209676"/>
                  </a:lnTo>
                  <a:lnTo>
                    <a:pt x="76467" y="209676"/>
                  </a:lnTo>
                  <a:lnTo>
                    <a:pt x="75976" y="207204"/>
                  </a:lnTo>
                  <a:close/>
                </a:path>
                <a:path w="1058545" h="238760">
                  <a:moveTo>
                    <a:pt x="1056005" y="0"/>
                  </a:moveTo>
                  <a:lnTo>
                    <a:pt x="73506" y="194769"/>
                  </a:lnTo>
                  <a:lnTo>
                    <a:pt x="75976" y="207204"/>
                  </a:lnTo>
                  <a:lnTo>
                    <a:pt x="1058545" y="12446"/>
                  </a:lnTo>
                  <a:lnTo>
                    <a:pt x="1056005" y="0"/>
                  </a:lnTo>
                  <a:close/>
                </a:path>
              </a:pathLst>
            </a:custGeom>
            <a:solidFill>
              <a:srgbClr val="000000"/>
            </a:solidFill>
          </p:spPr>
          <p:txBody>
            <a:bodyPr wrap="square" lIns="0" tIns="0" rIns="0" bIns="0" rtlCol="0"/>
            <a:lstStyle/>
            <a:p>
              <a:endParaRPr/>
            </a:p>
          </p:txBody>
        </p:sp>
      </p:grpSp>
      <p:grpSp>
        <p:nvGrpSpPr>
          <p:cNvPr id="14" name="object 14"/>
          <p:cNvGrpSpPr/>
          <p:nvPr/>
        </p:nvGrpSpPr>
        <p:grpSpPr>
          <a:xfrm>
            <a:off x="1681797" y="2432367"/>
            <a:ext cx="3433445" cy="846455"/>
            <a:chOff x="1681797" y="2432367"/>
            <a:chExt cx="3433445" cy="846455"/>
          </a:xfrm>
        </p:grpSpPr>
        <p:sp>
          <p:nvSpPr>
            <p:cNvPr id="15" name="object 15"/>
            <p:cNvSpPr/>
            <p:nvPr/>
          </p:nvSpPr>
          <p:spPr>
            <a:xfrm>
              <a:off x="1686560" y="2437129"/>
              <a:ext cx="3423920" cy="836930"/>
            </a:xfrm>
            <a:custGeom>
              <a:avLst/>
              <a:gdLst/>
              <a:ahLst/>
              <a:cxnLst/>
              <a:rect l="l" t="t" r="r" b="b"/>
              <a:pathLst>
                <a:path w="3423920" h="836929">
                  <a:moveTo>
                    <a:pt x="0" y="654685"/>
                  </a:moveTo>
                  <a:lnTo>
                    <a:pt x="3380104" y="0"/>
                  </a:lnTo>
                </a:path>
                <a:path w="3423920" h="836929">
                  <a:moveTo>
                    <a:pt x="135889" y="836929"/>
                  </a:moveTo>
                  <a:lnTo>
                    <a:pt x="3423919" y="635000"/>
                  </a:lnTo>
                </a:path>
              </a:pathLst>
            </a:custGeom>
            <a:ln w="9525">
              <a:solidFill>
                <a:srgbClr val="000000"/>
              </a:solidFill>
            </a:ln>
          </p:spPr>
          <p:txBody>
            <a:bodyPr wrap="square" lIns="0" tIns="0" rIns="0" bIns="0" rtlCol="0"/>
            <a:lstStyle/>
            <a:p>
              <a:endParaRPr/>
            </a:p>
          </p:txBody>
        </p:sp>
        <p:sp>
          <p:nvSpPr>
            <p:cNvPr id="16" name="object 16"/>
            <p:cNvSpPr/>
            <p:nvPr/>
          </p:nvSpPr>
          <p:spPr>
            <a:xfrm>
              <a:off x="4119245" y="2588894"/>
              <a:ext cx="984250" cy="485775"/>
            </a:xfrm>
            <a:custGeom>
              <a:avLst/>
              <a:gdLst/>
              <a:ahLst/>
              <a:cxnLst/>
              <a:rect l="l" t="t" r="r" b="b"/>
              <a:pathLst>
                <a:path w="984250" h="485775">
                  <a:moveTo>
                    <a:pt x="51815" y="416813"/>
                  </a:moveTo>
                  <a:lnTo>
                    <a:pt x="0" y="484504"/>
                  </a:lnTo>
                  <a:lnTo>
                    <a:pt x="85216" y="485266"/>
                  </a:lnTo>
                  <a:lnTo>
                    <a:pt x="74062" y="462406"/>
                  </a:lnTo>
                  <a:lnTo>
                    <a:pt x="59816" y="462406"/>
                  </a:lnTo>
                  <a:lnTo>
                    <a:pt x="54228" y="450976"/>
                  </a:lnTo>
                  <a:lnTo>
                    <a:pt x="65743" y="445357"/>
                  </a:lnTo>
                  <a:lnTo>
                    <a:pt x="51815" y="416813"/>
                  </a:lnTo>
                  <a:close/>
                </a:path>
                <a:path w="984250" h="485775">
                  <a:moveTo>
                    <a:pt x="65743" y="445357"/>
                  </a:moveTo>
                  <a:lnTo>
                    <a:pt x="54228" y="450976"/>
                  </a:lnTo>
                  <a:lnTo>
                    <a:pt x="59816" y="462406"/>
                  </a:lnTo>
                  <a:lnTo>
                    <a:pt x="71322" y="456791"/>
                  </a:lnTo>
                  <a:lnTo>
                    <a:pt x="65743" y="445357"/>
                  </a:lnTo>
                  <a:close/>
                </a:path>
                <a:path w="984250" h="485775">
                  <a:moveTo>
                    <a:pt x="71322" y="456791"/>
                  </a:moveTo>
                  <a:lnTo>
                    <a:pt x="59816" y="462406"/>
                  </a:lnTo>
                  <a:lnTo>
                    <a:pt x="74062" y="462406"/>
                  </a:lnTo>
                  <a:lnTo>
                    <a:pt x="71322" y="456791"/>
                  </a:lnTo>
                  <a:close/>
                </a:path>
                <a:path w="984250" h="485775">
                  <a:moveTo>
                    <a:pt x="978280" y="0"/>
                  </a:moveTo>
                  <a:lnTo>
                    <a:pt x="65743" y="445357"/>
                  </a:lnTo>
                  <a:lnTo>
                    <a:pt x="71322" y="456791"/>
                  </a:lnTo>
                  <a:lnTo>
                    <a:pt x="983868" y="11429"/>
                  </a:lnTo>
                  <a:lnTo>
                    <a:pt x="978280" y="0"/>
                  </a:lnTo>
                  <a:close/>
                </a:path>
              </a:pathLst>
            </a:custGeom>
            <a:solidFill>
              <a:srgbClr val="000000"/>
            </a:solidFill>
          </p:spPr>
          <p:txBody>
            <a:bodyPr wrap="square" lIns="0" tIns="0" rIns="0" bIns="0" rtlCol="0"/>
            <a:lstStyle/>
            <a:p>
              <a:endParaRPr/>
            </a:p>
          </p:txBody>
        </p:sp>
      </p:grpSp>
      <p:sp>
        <p:nvSpPr>
          <p:cNvPr id="17" name="object 17"/>
          <p:cNvSpPr/>
          <p:nvPr/>
        </p:nvSpPr>
        <p:spPr>
          <a:xfrm>
            <a:off x="4974590" y="4745990"/>
            <a:ext cx="501650" cy="302895"/>
          </a:xfrm>
          <a:custGeom>
            <a:avLst/>
            <a:gdLst/>
            <a:ahLst/>
            <a:cxnLst/>
            <a:rect l="l" t="t" r="r" b="b"/>
            <a:pathLst>
              <a:path w="501650" h="302895">
                <a:moveTo>
                  <a:pt x="0" y="302895"/>
                </a:moveTo>
                <a:lnTo>
                  <a:pt x="501650" y="0"/>
                </a:lnTo>
              </a:path>
            </a:pathLst>
          </a:custGeom>
          <a:ln w="9525">
            <a:solidFill>
              <a:srgbClr val="000000"/>
            </a:solidFill>
          </a:ln>
        </p:spPr>
        <p:txBody>
          <a:bodyPr wrap="square" lIns="0" tIns="0" rIns="0" bIns="0" rtlCol="0"/>
          <a:lstStyle/>
          <a:p>
            <a:endParaRPr/>
          </a:p>
        </p:txBody>
      </p:sp>
      <p:sp>
        <p:nvSpPr>
          <p:cNvPr id="18" name="object 18"/>
          <p:cNvSpPr/>
          <p:nvPr/>
        </p:nvSpPr>
        <p:spPr>
          <a:xfrm>
            <a:off x="5552440" y="4631690"/>
            <a:ext cx="1786889" cy="375285"/>
          </a:xfrm>
          <a:custGeom>
            <a:avLst/>
            <a:gdLst/>
            <a:ahLst/>
            <a:cxnLst/>
            <a:rect l="l" t="t" r="r" b="b"/>
            <a:pathLst>
              <a:path w="1786890" h="375285">
                <a:moveTo>
                  <a:pt x="0" y="375285"/>
                </a:moveTo>
                <a:lnTo>
                  <a:pt x="1786889" y="375285"/>
                </a:lnTo>
                <a:lnTo>
                  <a:pt x="1786889" y="0"/>
                </a:lnTo>
                <a:lnTo>
                  <a:pt x="0" y="0"/>
                </a:lnTo>
                <a:lnTo>
                  <a:pt x="0" y="375285"/>
                </a:lnTo>
                <a:close/>
              </a:path>
            </a:pathLst>
          </a:custGeom>
          <a:ln w="9525">
            <a:solidFill>
              <a:srgbClr val="000000"/>
            </a:solidFill>
          </a:ln>
        </p:spPr>
        <p:txBody>
          <a:bodyPr wrap="square" lIns="0" tIns="0" rIns="0" bIns="0" rtlCol="0"/>
          <a:lstStyle/>
          <a:p>
            <a:endParaRPr/>
          </a:p>
        </p:txBody>
      </p:sp>
      <p:sp>
        <p:nvSpPr>
          <p:cNvPr id="19" name="object 19"/>
          <p:cNvSpPr/>
          <p:nvPr/>
        </p:nvSpPr>
        <p:spPr>
          <a:xfrm>
            <a:off x="3241675" y="5341620"/>
            <a:ext cx="2205355" cy="286385"/>
          </a:xfrm>
          <a:custGeom>
            <a:avLst/>
            <a:gdLst/>
            <a:ahLst/>
            <a:cxnLst/>
            <a:rect l="l" t="t" r="r" b="b"/>
            <a:pathLst>
              <a:path w="2205354" h="286385">
                <a:moveTo>
                  <a:pt x="0" y="286384"/>
                </a:moveTo>
                <a:lnTo>
                  <a:pt x="2205354" y="0"/>
                </a:lnTo>
              </a:path>
            </a:pathLst>
          </a:custGeom>
          <a:ln w="9524">
            <a:solidFill>
              <a:srgbClr val="000000"/>
            </a:solidFill>
          </a:ln>
        </p:spPr>
        <p:txBody>
          <a:bodyPr wrap="square" lIns="0" tIns="0" rIns="0" bIns="0" rtlCol="0"/>
          <a:lstStyle/>
          <a:p>
            <a:endParaRPr/>
          </a:p>
        </p:txBody>
      </p:sp>
      <p:sp>
        <p:nvSpPr>
          <p:cNvPr id="20" name="object 20"/>
          <p:cNvSpPr/>
          <p:nvPr/>
        </p:nvSpPr>
        <p:spPr>
          <a:xfrm>
            <a:off x="5523229" y="5227320"/>
            <a:ext cx="1786889" cy="442595"/>
          </a:xfrm>
          <a:custGeom>
            <a:avLst/>
            <a:gdLst/>
            <a:ahLst/>
            <a:cxnLst/>
            <a:rect l="l" t="t" r="r" b="b"/>
            <a:pathLst>
              <a:path w="1786890" h="442595">
                <a:moveTo>
                  <a:pt x="0" y="442595"/>
                </a:moveTo>
                <a:lnTo>
                  <a:pt x="1786889" y="442595"/>
                </a:lnTo>
                <a:lnTo>
                  <a:pt x="1786889" y="0"/>
                </a:lnTo>
                <a:lnTo>
                  <a:pt x="0" y="0"/>
                </a:lnTo>
                <a:lnTo>
                  <a:pt x="0" y="442595"/>
                </a:lnTo>
                <a:close/>
              </a:path>
            </a:pathLst>
          </a:custGeom>
          <a:ln w="9525">
            <a:solidFill>
              <a:srgbClr val="000000"/>
            </a:solidFill>
          </a:ln>
        </p:spPr>
        <p:txBody>
          <a:bodyPr wrap="square" lIns="0" tIns="0" rIns="0" bIns="0" rtlCol="0"/>
          <a:lstStyle/>
          <a:p>
            <a:endParaRPr/>
          </a:p>
        </p:txBody>
      </p:sp>
      <p:sp>
        <p:nvSpPr>
          <p:cNvPr id="21" name="object 21"/>
          <p:cNvSpPr/>
          <p:nvPr/>
        </p:nvSpPr>
        <p:spPr>
          <a:xfrm>
            <a:off x="3355975" y="5850890"/>
            <a:ext cx="2078355" cy="82550"/>
          </a:xfrm>
          <a:custGeom>
            <a:avLst/>
            <a:gdLst/>
            <a:ahLst/>
            <a:cxnLst/>
            <a:rect l="l" t="t" r="r" b="b"/>
            <a:pathLst>
              <a:path w="2078354" h="82550">
                <a:moveTo>
                  <a:pt x="0" y="0"/>
                </a:moveTo>
                <a:lnTo>
                  <a:pt x="2078354" y="82550"/>
                </a:lnTo>
              </a:path>
            </a:pathLst>
          </a:custGeom>
          <a:ln w="9525">
            <a:solidFill>
              <a:srgbClr val="000000"/>
            </a:solidFill>
          </a:ln>
        </p:spPr>
        <p:txBody>
          <a:bodyPr wrap="square" lIns="0" tIns="0" rIns="0" bIns="0" rtlCol="0"/>
          <a:lstStyle/>
          <a:p>
            <a:endParaRPr/>
          </a:p>
        </p:txBody>
      </p:sp>
      <p:sp>
        <p:nvSpPr>
          <p:cNvPr id="22" name="object 22"/>
          <p:cNvSpPr/>
          <p:nvPr/>
        </p:nvSpPr>
        <p:spPr>
          <a:xfrm>
            <a:off x="5669915" y="7070090"/>
            <a:ext cx="1786889" cy="542925"/>
          </a:xfrm>
          <a:custGeom>
            <a:avLst/>
            <a:gdLst/>
            <a:ahLst/>
            <a:cxnLst/>
            <a:rect l="l" t="t" r="r" b="b"/>
            <a:pathLst>
              <a:path w="1786890" h="542925">
                <a:moveTo>
                  <a:pt x="0" y="542924"/>
                </a:moveTo>
                <a:lnTo>
                  <a:pt x="1786889" y="542924"/>
                </a:lnTo>
                <a:lnTo>
                  <a:pt x="1786889" y="0"/>
                </a:lnTo>
                <a:lnTo>
                  <a:pt x="0" y="0"/>
                </a:lnTo>
                <a:lnTo>
                  <a:pt x="0" y="542924"/>
                </a:lnTo>
                <a:close/>
              </a:path>
            </a:pathLst>
          </a:custGeom>
          <a:ln w="9525">
            <a:solidFill>
              <a:srgbClr val="000000"/>
            </a:solidFill>
          </a:ln>
        </p:spPr>
        <p:txBody>
          <a:bodyPr wrap="square" lIns="0" tIns="0" rIns="0" bIns="0" rtlCol="0"/>
          <a:lstStyle/>
          <a:p>
            <a:endParaRPr/>
          </a:p>
        </p:txBody>
      </p:sp>
      <p:sp>
        <p:nvSpPr>
          <p:cNvPr id="23" name="object 23"/>
          <p:cNvSpPr/>
          <p:nvPr/>
        </p:nvSpPr>
        <p:spPr>
          <a:xfrm>
            <a:off x="1518285" y="5819140"/>
            <a:ext cx="5929630" cy="1365250"/>
          </a:xfrm>
          <a:custGeom>
            <a:avLst/>
            <a:gdLst/>
            <a:ahLst/>
            <a:cxnLst/>
            <a:rect l="l" t="t" r="r" b="b"/>
            <a:pathLst>
              <a:path w="5929630" h="1365250">
                <a:moveTo>
                  <a:pt x="3992244" y="375285"/>
                </a:moveTo>
                <a:lnTo>
                  <a:pt x="5779134" y="375285"/>
                </a:lnTo>
                <a:lnTo>
                  <a:pt x="5779134" y="0"/>
                </a:lnTo>
                <a:lnTo>
                  <a:pt x="3992244" y="0"/>
                </a:lnTo>
                <a:lnTo>
                  <a:pt x="3992244" y="375285"/>
                </a:lnTo>
                <a:close/>
              </a:path>
              <a:path w="5929630" h="1365250">
                <a:moveTo>
                  <a:pt x="714375" y="561339"/>
                </a:moveTo>
                <a:lnTo>
                  <a:pt x="4075429" y="1365250"/>
                </a:lnTo>
              </a:path>
              <a:path w="5929630" h="1365250">
                <a:moveTo>
                  <a:pt x="0" y="186689"/>
                </a:moveTo>
                <a:lnTo>
                  <a:pt x="4066540" y="655320"/>
                </a:lnTo>
              </a:path>
              <a:path w="5929630" h="1365250">
                <a:moveTo>
                  <a:pt x="4142740" y="1075690"/>
                </a:moveTo>
                <a:lnTo>
                  <a:pt x="5929630" y="1075690"/>
                </a:lnTo>
                <a:lnTo>
                  <a:pt x="5929630" y="541020"/>
                </a:lnTo>
                <a:lnTo>
                  <a:pt x="4142740" y="541020"/>
                </a:lnTo>
                <a:lnTo>
                  <a:pt x="4142740" y="1075690"/>
                </a:lnTo>
                <a:close/>
              </a:path>
            </a:pathLst>
          </a:custGeom>
          <a:ln w="9525">
            <a:solidFill>
              <a:srgbClr val="0000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14604"/>
            <a:ext cx="6640195" cy="1609090"/>
          </a:xfrm>
          <a:prstGeom prst="rect">
            <a:avLst/>
          </a:prstGeom>
        </p:spPr>
        <p:txBody>
          <a:bodyPr vert="horz" wrap="square" lIns="0" tIns="20320" rIns="0" bIns="0" rtlCol="0">
            <a:spAutoFit/>
          </a:bodyPr>
          <a:lstStyle/>
          <a:p>
            <a:pPr marL="241300" marR="5080" indent="-229235">
              <a:lnSpc>
                <a:spcPct val="95700"/>
              </a:lnSpc>
              <a:spcBef>
                <a:spcPts val="160"/>
              </a:spcBef>
            </a:pPr>
            <a:r>
              <a:rPr sz="1200" dirty="0">
                <a:latin typeface="Times New Roman"/>
                <a:cs typeface="Times New Roman"/>
              </a:rPr>
              <a:t>b)</a:t>
            </a:r>
            <a:r>
              <a:rPr sz="1200" spc="505" dirty="0">
                <a:latin typeface="Times New Roman"/>
                <a:cs typeface="Times New Roman"/>
              </a:rPr>
              <a:t> </a:t>
            </a:r>
            <a:r>
              <a:rPr sz="1200" b="1" dirty="0">
                <a:latin typeface="Times New Roman"/>
                <a:cs typeface="Times New Roman"/>
              </a:rPr>
              <a:t>One to</a:t>
            </a:r>
            <a:r>
              <a:rPr sz="1200" b="1" spc="5" dirty="0">
                <a:latin typeface="Times New Roman"/>
                <a:cs typeface="Times New Roman"/>
              </a:rPr>
              <a:t> </a:t>
            </a:r>
            <a:r>
              <a:rPr sz="1200" b="1" spc="-5" dirty="0">
                <a:latin typeface="Times New Roman"/>
                <a:cs typeface="Times New Roman"/>
              </a:rPr>
              <a:t>one model:</a:t>
            </a:r>
            <a:r>
              <a:rPr sz="1200" b="1" spc="315" dirty="0">
                <a:latin typeface="Times New Roman"/>
                <a:cs typeface="Times New Roman"/>
              </a:rPr>
              <a:t> </a:t>
            </a:r>
            <a:r>
              <a:rPr sz="1200" dirty="0">
                <a:latin typeface="Times New Roman"/>
                <a:cs typeface="Times New Roman"/>
              </a:rPr>
              <a:t>Now</a:t>
            </a:r>
            <a:r>
              <a:rPr sz="1200" spc="5" dirty="0">
                <a:latin typeface="Times New Roman"/>
                <a:cs typeface="Times New Roman"/>
              </a:rPr>
              <a:t> </a:t>
            </a:r>
            <a:r>
              <a:rPr sz="1200" spc="-5" dirty="0">
                <a:latin typeface="Times New Roman"/>
                <a:cs typeface="Times New Roman"/>
              </a:rPr>
              <a:t>consider</a:t>
            </a:r>
            <a:r>
              <a:rPr sz="1200" spc="5"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OS</a:t>
            </a:r>
            <a:r>
              <a:rPr sz="1200" spc="5" dirty="0">
                <a:latin typeface="Times New Roman"/>
                <a:cs typeface="Times New Roman"/>
              </a:rPr>
              <a:t> </a:t>
            </a:r>
            <a:r>
              <a:rPr sz="1200" spc="-5" dirty="0">
                <a:latin typeface="Times New Roman"/>
                <a:cs typeface="Times New Roman"/>
              </a:rPr>
              <a:t>is</a:t>
            </a:r>
            <a:r>
              <a:rPr sz="1200" spc="10" dirty="0">
                <a:latin typeface="Times New Roman"/>
                <a:cs typeface="Times New Roman"/>
              </a:rPr>
              <a:t> </a:t>
            </a:r>
            <a:r>
              <a:rPr sz="1200" spc="-5" dirty="0">
                <a:latin typeface="Times New Roman"/>
                <a:cs typeface="Times New Roman"/>
              </a:rPr>
              <a:t>aware</a:t>
            </a:r>
            <a:r>
              <a:rPr sz="1200" dirty="0">
                <a:latin typeface="Times New Roman"/>
                <a:cs typeface="Times New Roman"/>
              </a:rPr>
              <a:t> of</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threads</a:t>
            </a:r>
            <a:r>
              <a:rPr sz="1200" spc="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applies</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three</a:t>
            </a:r>
            <a:r>
              <a:rPr sz="1200" dirty="0">
                <a:latin typeface="Times New Roman"/>
                <a:cs typeface="Times New Roman"/>
              </a:rPr>
              <a:t> states not </a:t>
            </a:r>
            <a:r>
              <a:rPr sz="1200" spc="5" dirty="0">
                <a:latin typeface="Times New Roman"/>
                <a:cs typeface="Times New Roman"/>
              </a:rPr>
              <a:t> </a:t>
            </a:r>
            <a:r>
              <a:rPr sz="1200" dirty="0">
                <a:latin typeface="Times New Roman"/>
                <a:cs typeface="Times New Roman"/>
              </a:rPr>
              <a:t>only</a:t>
            </a:r>
            <a:r>
              <a:rPr sz="1200" spc="-2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processes</a:t>
            </a:r>
            <a:r>
              <a:rPr sz="1200" spc="5" dirty="0">
                <a:latin typeface="Times New Roman"/>
                <a:cs typeface="Times New Roman"/>
              </a:rPr>
              <a:t> </a:t>
            </a:r>
            <a:r>
              <a:rPr sz="1200" dirty="0">
                <a:latin typeface="Times New Roman"/>
                <a:cs typeface="Times New Roman"/>
              </a:rPr>
              <a:t>but</a:t>
            </a:r>
            <a:r>
              <a:rPr sz="1200" spc="5" dirty="0">
                <a:latin typeface="Times New Roman"/>
                <a:cs typeface="Times New Roman"/>
              </a:rPr>
              <a:t> </a:t>
            </a:r>
            <a:r>
              <a:rPr sz="1200" dirty="0">
                <a:latin typeface="Times New Roman"/>
                <a:cs typeface="Times New Roman"/>
              </a:rPr>
              <a:t>also</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threads</a:t>
            </a:r>
            <a:r>
              <a:rPr sz="1200" spc="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a </a:t>
            </a:r>
            <a:r>
              <a:rPr sz="1200" spc="-5" dirty="0">
                <a:latin typeface="Times New Roman"/>
                <a:cs typeface="Times New Roman"/>
              </a:rPr>
              <a:t>multi-threaded</a:t>
            </a:r>
            <a:r>
              <a:rPr sz="1200" spc="5" dirty="0">
                <a:latin typeface="Times New Roman"/>
                <a:cs typeface="Times New Roman"/>
              </a:rPr>
              <a:t> </a:t>
            </a:r>
            <a:r>
              <a:rPr sz="1200" spc="-5" dirty="0">
                <a:latin typeface="Times New Roman"/>
                <a:cs typeface="Times New Roman"/>
              </a:rPr>
              <a:t>process.</a:t>
            </a:r>
            <a:r>
              <a:rPr sz="1200" spc="20" dirty="0">
                <a:latin typeface="Times New Roman"/>
                <a:cs typeface="Times New Roman"/>
              </a:rPr>
              <a:t> </a:t>
            </a:r>
            <a:r>
              <a:rPr sz="1200" spc="-5" dirty="0">
                <a:latin typeface="Times New Roman"/>
                <a:cs typeface="Times New Roman"/>
              </a:rPr>
              <a:t>No</a:t>
            </a:r>
            <a:r>
              <a:rPr sz="1200" spc="5" dirty="0">
                <a:latin typeface="Times New Roman"/>
                <a:cs typeface="Times New Roman"/>
              </a:rPr>
              <a:t> </a:t>
            </a:r>
            <a:r>
              <a:rPr sz="1200" dirty="0">
                <a:latin typeface="Times New Roman"/>
                <a:cs typeface="Times New Roman"/>
              </a:rPr>
              <a:t>threading</a:t>
            </a:r>
            <a:r>
              <a:rPr sz="1200" spc="-5" dirty="0">
                <a:latin typeface="Times New Roman"/>
                <a:cs typeface="Times New Roman"/>
              </a:rPr>
              <a:t> </a:t>
            </a:r>
            <a:r>
              <a:rPr sz="1200" dirty="0">
                <a:latin typeface="Times New Roman"/>
                <a:cs typeface="Times New Roman"/>
              </a:rPr>
              <a:t>library</a:t>
            </a:r>
            <a:r>
              <a:rPr sz="1200" spc="-20"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involved</a:t>
            </a:r>
            <a:r>
              <a:rPr sz="1200" spc="5" dirty="0">
                <a:latin typeface="Times New Roman"/>
                <a:cs typeface="Times New Roman"/>
              </a:rPr>
              <a:t> in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scheduling</a:t>
            </a:r>
            <a:r>
              <a:rPr sz="1200"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management</a:t>
            </a:r>
            <a:r>
              <a:rPr sz="1200" spc="5" dirty="0">
                <a:latin typeface="Times New Roman"/>
                <a:cs typeface="Times New Roman"/>
              </a:rPr>
              <a:t> </a:t>
            </a:r>
            <a:r>
              <a:rPr sz="1200" dirty="0">
                <a:latin typeface="Times New Roman"/>
                <a:cs typeface="Times New Roman"/>
              </a:rPr>
              <a:t>of the</a:t>
            </a:r>
            <a:r>
              <a:rPr sz="1200" spc="5" dirty="0">
                <a:latin typeface="Times New Roman"/>
                <a:cs typeface="Times New Roman"/>
              </a:rPr>
              <a:t> </a:t>
            </a:r>
            <a:r>
              <a:rPr sz="1200" spc="-5" dirty="0">
                <a:latin typeface="Times New Roman"/>
                <a:cs typeface="Times New Roman"/>
              </a:rPr>
              <a:t>process</a:t>
            </a:r>
            <a:r>
              <a:rPr sz="1200" spc="5" dirty="0">
                <a:latin typeface="Times New Roman"/>
                <a:cs typeface="Times New Roman"/>
              </a:rPr>
              <a:t> </a:t>
            </a:r>
            <a:r>
              <a:rPr sz="1200" spc="-5" dirty="0">
                <a:latin typeface="Times New Roman"/>
                <a:cs typeface="Times New Roman"/>
              </a:rPr>
              <a:t>threads.</a:t>
            </a:r>
            <a:r>
              <a:rPr sz="1200" spc="30" dirty="0">
                <a:latin typeface="Times New Roman"/>
                <a:cs typeface="Times New Roman"/>
              </a:rPr>
              <a:t> </a:t>
            </a:r>
            <a:r>
              <a:rPr sz="1200" spc="-5" dirty="0">
                <a:latin typeface="Times New Roman"/>
                <a:cs typeface="Times New Roman"/>
              </a:rPr>
              <a:t>Assume</a:t>
            </a:r>
            <a:r>
              <a:rPr sz="1200" spc="5" dirty="0">
                <a:latin typeface="Times New Roman"/>
                <a:cs typeface="Times New Roman"/>
              </a:rPr>
              <a:t> </a:t>
            </a:r>
            <a:r>
              <a:rPr sz="1200" spc="-5" dirty="0">
                <a:latin typeface="Times New Roman"/>
                <a:cs typeface="Times New Roman"/>
              </a:rPr>
              <a:t>that</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OS</a:t>
            </a:r>
            <a:r>
              <a:rPr sz="1200" spc="5" dirty="0">
                <a:latin typeface="Times New Roman"/>
                <a:cs typeface="Times New Roman"/>
              </a:rPr>
              <a:t> </a:t>
            </a:r>
            <a:r>
              <a:rPr sz="1200" spc="-5" dirty="0">
                <a:latin typeface="Times New Roman"/>
                <a:cs typeface="Times New Roman"/>
              </a:rPr>
              <a:t>allocates</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a </a:t>
            </a:r>
            <a:r>
              <a:rPr sz="1200" spc="5" dirty="0">
                <a:latin typeface="Times New Roman"/>
                <a:cs typeface="Times New Roman"/>
              </a:rPr>
              <a:t> </a:t>
            </a:r>
            <a:r>
              <a:rPr sz="1200" spc="-5" dirty="0">
                <a:latin typeface="Times New Roman"/>
                <a:cs typeface="Times New Roman"/>
              </a:rPr>
              <a:t>process/thread</a:t>
            </a:r>
            <a:r>
              <a:rPr sz="1200" dirty="0">
                <a:latin typeface="Times New Roman"/>
                <a:cs typeface="Times New Roman"/>
              </a:rPr>
              <a:t> a maximum of</a:t>
            </a:r>
            <a:r>
              <a:rPr sz="1200" spc="5" dirty="0">
                <a:latin typeface="Times New Roman"/>
                <a:cs typeface="Times New Roman"/>
              </a:rPr>
              <a:t> </a:t>
            </a:r>
            <a:r>
              <a:rPr sz="1200" dirty="0">
                <a:latin typeface="Times New Roman"/>
                <a:cs typeface="Times New Roman"/>
              </a:rPr>
              <a:t>10</a:t>
            </a:r>
            <a:r>
              <a:rPr sz="1200" spc="5" dirty="0">
                <a:latin typeface="Times New Roman"/>
                <a:cs typeface="Times New Roman"/>
              </a:rPr>
              <a:t> </a:t>
            </a:r>
            <a:r>
              <a:rPr sz="1200" dirty="0">
                <a:latin typeface="Times New Roman"/>
                <a:cs typeface="Times New Roman"/>
              </a:rPr>
              <a:t>time units</a:t>
            </a:r>
            <a:r>
              <a:rPr sz="1200" spc="5" dirty="0">
                <a:latin typeface="Times New Roman"/>
                <a:cs typeface="Times New Roman"/>
              </a:rPr>
              <a:t> </a:t>
            </a:r>
            <a:r>
              <a:rPr sz="1200" spc="-5" dirty="0">
                <a:latin typeface="Times New Roman"/>
                <a:cs typeface="Times New Roman"/>
              </a:rPr>
              <a:t>before</a:t>
            </a:r>
            <a:r>
              <a:rPr sz="1200" spc="5" dirty="0">
                <a:latin typeface="Times New Roman"/>
                <a:cs typeface="Times New Roman"/>
              </a:rPr>
              <a:t> </a:t>
            </a:r>
            <a:r>
              <a:rPr sz="1200" dirty="0">
                <a:latin typeface="Times New Roman"/>
                <a:cs typeface="Times New Roman"/>
              </a:rPr>
              <a:t>switching the</a:t>
            </a:r>
            <a:r>
              <a:rPr sz="1200" spc="5" dirty="0">
                <a:latin typeface="Times New Roman"/>
                <a:cs typeface="Times New Roman"/>
              </a:rPr>
              <a:t> </a:t>
            </a:r>
            <a:r>
              <a:rPr sz="1200" spc="-5" dirty="0">
                <a:latin typeface="Times New Roman"/>
                <a:cs typeface="Times New Roman"/>
              </a:rPr>
              <a:t>CPU</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another</a:t>
            </a:r>
            <a:r>
              <a:rPr sz="1200" spc="-5" dirty="0">
                <a:latin typeface="Times New Roman"/>
                <a:cs typeface="Times New Roman"/>
              </a:rPr>
              <a:t> processes/thread. </a:t>
            </a:r>
            <a:r>
              <a:rPr sz="1200" dirty="0">
                <a:latin typeface="Times New Roman"/>
                <a:cs typeface="Times New Roman"/>
              </a:rPr>
              <a:t> </a:t>
            </a:r>
            <a:r>
              <a:rPr sz="1200" spc="-5" dirty="0">
                <a:latin typeface="Times New Roman"/>
                <a:cs typeface="Times New Roman"/>
              </a:rPr>
              <a:t>Complete</a:t>
            </a:r>
            <a:r>
              <a:rPr sz="1200" dirty="0">
                <a:latin typeface="Times New Roman"/>
                <a:cs typeface="Times New Roman"/>
              </a:rPr>
              <a:t> the following</a:t>
            </a:r>
            <a:r>
              <a:rPr sz="1200" spc="-10" dirty="0">
                <a:latin typeface="Times New Roman"/>
                <a:cs typeface="Times New Roman"/>
              </a:rPr>
              <a:t> </a:t>
            </a:r>
            <a:r>
              <a:rPr sz="1200" dirty="0">
                <a:latin typeface="Times New Roman"/>
                <a:cs typeface="Times New Roman"/>
              </a:rPr>
              <a:t>table</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show</a:t>
            </a:r>
            <a:r>
              <a:rPr sz="1200" spc="5" dirty="0">
                <a:latin typeface="Times New Roman"/>
                <a:cs typeface="Times New Roman"/>
              </a:rPr>
              <a:t> </a:t>
            </a:r>
            <a:r>
              <a:rPr sz="1200" dirty="0">
                <a:latin typeface="Times New Roman"/>
                <a:cs typeface="Times New Roman"/>
              </a:rPr>
              <a:t>how </a:t>
            </a:r>
            <a:r>
              <a:rPr sz="1200" spc="-5" dirty="0">
                <a:latin typeface="Times New Roman"/>
                <a:cs typeface="Times New Roman"/>
              </a:rPr>
              <a:t>threads</a:t>
            </a:r>
            <a:r>
              <a:rPr sz="1200" spc="2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spc="-5" dirty="0">
                <a:latin typeface="Times New Roman"/>
                <a:cs typeface="Times New Roman"/>
              </a:rPr>
              <a:t>process</a:t>
            </a:r>
            <a:r>
              <a:rPr sz="1200" spc="5" dirty="0">
                <a:latin typeface="Times New Roman"/>
                <a:cs typeface="Times New Roman"/>
              </a:rPr>
              <a:t> </a:t>
            </a:r>
            <a:r>
              <a:rPr sz="1200" dirty="0">
                <a:latin typeface="Times New Roman"/>
                <a:cs typeface="Times New Roman"/>
              </a:rPr>
              <a:t>B</a:t>
            </a:r>
            <a:r>
              <a:rPr sz="1200" spc="10"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process</a:t>
            </a:r>
            <a:r>
              <a:rPr sz="1200" spc="15" dirty="0">
                <a:latin typeface="Times New Roman"/>
                <a:cs typeface="Times New Roman"/>
              </a:rPr>
              <a:t> </a:t>
            </a:r>
            <a:r>
              <a:rPr sz="1200" spc="-5" dirty="0">
                <a:latin typeface="Times New Roman"/>
                <a:cs typeface="Times New Roman"/>
              </a:rPr>
              <a:t>A</a:t>
            </a:r>
            <a:r>
              <a:rPr sz="1200" spc="5" dirty="0">
                <a:latin typeface="Times New Roman"/>
                <a:cs typeface="Times New Roman"/>
              </a:rPr>
              <a:t> </a:t>
            </a:r>
            <a:r>
              <a:rPr sz="1200" dirty="0">
                <a:latin typeface="Times New Roman"/>
                <a:cs typeface="Times New Roman"/>
              </a:rPr>
              <a:t>move</a:t>
            </a:r>
            <a:r>
              <a:rPr sz="1200" spc="5" dirty="0">
                <a:latin typeface="Times New Roman"/>
                <a:cs typeface="Times New Roman"/>
              </a:rPr>
              <a:t> </a:t>
            </a:r>
            <a:r>
              <a:rPr sz="1200" spc="-5" dirty="0">
                <a:latin typeface="Times New Roman"/>
                <a:cs typeface="Times New Roman"/>
              </a:rPr>
              <a:t>between</a:t>
            </a:r>
            <a:r>
              <a:rPr sz="1200" spc="5" dirty="0">
                <a:latin typeface="Times New Roman"/>
                <a:cs typeface="Times New Roman"/>
              </a:rPr>
              <a:t> </a:t>
            </a:r>
            <a:r>
              <a:rPr sz="1200" dirty="0">
                <a:latin typeface="Times New Roman"/>
                <a:cs typeface="Times New Roman"/>
              </a:rPr>
              <a:t>the Ready </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Blocked</a:t>
            </a:r>
            <a:r>
              <a:rPr sz="1200" spc="5" dirty="0">
                <a:latin typeface="Times New Roman"/>
                <a:cs typeface="Times New Roman"/>
              </a:rPr>
              <a:t> </a:t>
            </a:r>
            <a:r>
              <a:rPr sz="1200" spc="-5" dirty="0">
                <a:latin typeface="Times New Roman"/>
                <a:cs typeface="Times New Roman"/>
              </a:rPr>
              <a:t>queues</a:t>
            </a:r>
            <a:r>
              <a:rPr sz="1200" spc="1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dirty="0">
                <a:latin typeface="Times New Roman"/>
                <a:cs typeface="Times New Roman"/>
              </a:rPr>
              <a:t>the Running</a:t>
            </a:r>
            <a:r>
              <a:rPr sz="1200" spc="-10" dirty="0">
                <a:latin typeface="Times New Roman"/>
                <a:cs typeface="Times New Roman"/>
              </a:rPr>
              <a:t> </a:t>
            </a:r>
            <a:r>
              <a:rPr sz="1200" spc="-5" dirty="0">
                <a:latin typeface="Times New Roman"/>
                <a:cs typeface="Times New Roman"/>
              </a:rPr>
              <a:t>state.</a:t>
            </a:r>
            <a:r>
              <a:rPr sz="1200" spc="15"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before</a:t>
            </a:r>
            <a:r>
              <a:rPr sz="1200" dirty="0">
                <a:latin typeface="Times New Roman"/>
                <a:cs typeface="Times New Roman"/>
              </a:rPr>
              <a:t> </a:t>
            </a:r>
            <a:r>
              <a:rPr sz="1200" spc="-5" dirty="0">
                <a:latin typeface="Times New Roman"/>
                <a:cs typeface="Times New Roman"/>
              </a:rPr>
              <a:t>assume</a:t>
            </a:r>
            <a:r>
              <a:rPr sz="1200" spc="5" dirty="0">
                <a:latin typeface="Times New Roman"/>
                <a:cs typeface="Times New Roman"/>
              </a:rPr>
              <a:t> </a:t>
            </a:r>
            <a:r>
              <a:rPr sz="1200" dirty="0">
                <a:latin typeface="Times New Roman"/>
                <a:cs typeface="Times New Roman"/>
              </a:rPr>
              <a:t>a first-in, first-out</a:t>
            </a:r>
            <a:r>
              <a:rPr sz="1200" spc="5" dirty="0">
                <a:latin typeface="Times New Roman"/>
                <a:cs typeface="Times New Roman"/>
              </a:rPr>
              <a:t> </a:t>
            </a:r>
            <a:r>
              <a:rPr sz="1200" dirty="0">
                <a:latin typeface="Times New Roman"/>
                <a:cs typeface="Times New Roman"/>
              </a:rPr>
              <a:t>queuing</a:t>
            </a:r>
            <a:r>
              <a:rPr sz="1200" spc="-15" dirty="0">
                <a:latin typeface="Times New Roman"/>
                <a:cs typeface="Times New Roman"/>
              </a:rPr>
              <a:t> </a:t>
            </a:r>
            <a:r>
              <a:rPr sz="1200" dirty="0">
                <a:latin typeface="Times New Roman"/>
                <a:cs typeface="Times New Roman"/>
              </a:rPr>
              <a:t>discipline</a:t>
            </a:r>
            <a:r>
              <a:rPr sz="1200" spc="10" dirty="0">
                <a:latin typeface="Times New Roman"/>
                <a:cs typeface="Times New Roman"/>
              </a:rPr>
              <a:t> </a:t>
            </a:r>
            <a:r>
              <a:rPr sz="1200" dirty="0">
                <a:latin typeface="Times New Roman"/>
                <a:cs typeface="Times New Roman"/>
              </a:rPr>
              <a:t>for </a:t>
            </a:r>
            <a:r>
              <a:rPr sz="1200" spc="5" dirty="0">
                <a:latin typeface="Times New Roman"/>
                <a:cs typeface="Times New Roman"/>
              </a:rPr>
              <a:t> </a:t>
            </a:r>
            <a:r>
              <a:rPr sz="1200" dirty="0">
                <a:latin typeface="Times New Roman"/>
                <a:cs typeface="Times New Roman"/>
              </a:rPr>
              <a:t>the Ready</a:t>
            </a:r>
            <a:r>
              <a:rPr sz="1200" spc="-20"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spc="-5" dirty="0">
                <a:latin typeface="Times New Roman"/>
                <a:cs typeface="Times New Roman"/>
              </a:rPr>
              <a:t>Blocked</a:t>
            </a:r>
            <a:r>
              <a:rPr sz="1200" spc="5" dirty="0">
                <a:latin typeface="Times New Roman"/>
                <a:cs typeface="Times New Roman"/>
              </a:rPr>
              <a:t> </a:t>
            </a:r>
            <a:r>
              <a:rPr sz="1200" dirty="0">
                <a:latin typeface="Times New Roman"/>
                <a:cs typeface="Times New Roman"/>
              </a:rPr>
              <a:t>queues.</a:t>
            </a:r>
            <a:r>
              <a:rPr sz="1200" spc="35" dirty="0">
                <a:latin typeface="Times New Roman"/>
                <a:cs typeface="Times New Roman"/>
              </a:rPr>
              <a:t> </a:t>
            </a:r>
            <a:r>
              <a:rPr sz="1200" spc="-5" dirty="0">
                <a:latin typeface="Times New Roman"/>
                <a:cs typeface="Times New Roman"/>
              </a:rPr>
              <a:t>Like</a:t>
            </a:r>
            <a:r>
              <a:rPr sz="1200" spc="5" dirty="0">
                <a:latin typeface="Times New Roman"/>
                <a:cs typeface="Times New Roman"/>
              </a:rPr>
              <a:t> </a:t>
            </a:r>
            <a:r>
              <a:rPr sz="1200" spc="-5" dirty="0">
                <a:latin typeface="Times New Roman"/>
                <a:cs typeface="Times New Roman"/>
              </a:rPr>
              <a:t>with</a:t>
            </a:r>
            <a:r>
              <a:rPr sz="1200" dirty="0">
                <a:latin typeface="Times New Roman"/>
                <a:cs typeface="Times New Roman"/>
              </a:rPr>
              <a:t> case (a),</a:t>
            </a:r>
            <a:r>
              <a:rPr sz="1200" spc="5" dirty="0">
                <a:latin typeface="Times New Roman"/>
                <a:cs typeface="Times New Roman"/>
              </a:rPr>
              <a:t> </a:t>
            </a:r>
            <a:r>
              <a:rPr sz="1200" spc="-5" dirty="0">
                <a:latin typeface="Times New Roman"/>
                <a:cs typeface="Times New Roman"/>
              </a:rPr>
              <a:t>assume</a:t>
            </a:r>
            <a:r>
              <a:rPr sz="1200" dirty="0">
                <a:latin typeface="Times New Roman"/>
                <a:cs typeface="Times New Roman"/>
              </a:rPr>
              <a:t> that</a:t>
            </a:r>
            <a:r>
              <a:rPr sz="1200" spc="5" dirty="0">
                <a:latin typeface="Times New Roman"/>
                <a:cs typeface="Times New Roman"/>
              </a:rPr>
              <a:t> </a:t>
            </a:r>
            <a:r>
              <a:rPr sz="1200" dirty="0">
                <a:latin typeface="Times New Roman"/>
                <a:cs typeface="Times New Roman"/>
              </a:rPr>
              <a:t>T2 </a:t>
            </a:r>
            <a:r>
              <a:rPr sz="1200" spc="-5" dirty="0">
                <a:latin typeface="Times New Roman"/>
                <a:cs typeface="Times New Roman"/>
              </a:rPr>
              <a:t>arrives</a:t>
            </a:r>
            <a:r>
              <a:rPr sz="1200" spc="5" dirty="0">
                <a:latin typeface="Times New Roman"/>
                <a:cs typeface="Times New Roman"/>
              </a:rPr>
              <a:t> </a:t>
            </a:r>
            <a:r>
              <a:rPr sz="1200" spc="-5" dirty="0">
                <a:latin typeface="Times New Roman"/>
                <a:cs typeface="Times New Roman"/>
              </a:rPr>
              <a:t>after</a:t>
            </a:r>
            <a:r>
              <a:rPr sz="1200" spc="5" dirty="0">
                <a:latin typeface="Times New Roman"/>
                <a:cs typeface="Times New Roman"/>
              </a:rPr>
              <a:t> </a:t>
            </a:r>
            <a:r>
              <a:rPr sz="1200" spc="-5" dirty="0">
                <a:latin typeface="Times New Roman"/>
                <a:cs typeface="Times New Roman"/>
              </a:rPr>
              <a:t>T1</a:t>
            </a:r>
            <a:r>
              <a:rPr sz="1200" spc="5" dirty="0">
                <a:latin typeface="Times New Roman"/>
                <a:cs typeface="Times New Roman"/>
              </a:rPr>
              <a:t> </a:t>
            </a:r>
            <a:r>
              <a:rPr sz="1200" spc="-5" dirty="0">
                <a:latin typeface="Times New Roman"/>
                <a:cs typeface="Times New Roman"/>
              </a:rPr>
              <a:t>has</a:t>
            </a:r>
            <a:r>
              <a:rPr sz="1200" spc="15" dirty="0">
                <a:latin typeface="Times New Roman"/>
                <a:cs typeface="Times New Roman"/>
              </a:rPr>
              <a:t> </a:t>
            </a:r>
            <a:r>
              <a:rPr sz="1200" spc="-5" dirty="0">
                <a:latin typeface="Times New Roman"/>
                <a:cs typeface="Times New Roman"/>
              </a:rPr>
              <a:t>executed</a:t>
            </a:r>
            <a:r>
              <a:rPr sz="1200" dirty="0">
                <a:latin typeface="Times New Roman"/>
                <a:cs typeface="Times New Roman"/>
              </a:rPr>
              <a:t> 19</a:t>
            </a:r>
            <a:r>
              <a:rPr sz="1200" spc="5" dirty="0">
                <a:latin typeface="Times New Roman"/>
                <a:cs typeface="Times New Roman"/>
              </a:rPr>
              <a:t> </a:t>
            </a:r>
            <a:r>
              <a:rPr sz="1200" dirty="0">
                <a:latin typeface="Times New Roman"/>
                <a:cs typeface="Times New Roman"/>
              </a:rPr>
              <a:t>time </a:t>
            </a:r>
            <a:r>
              <a:rPr sz="1200" spc="-285" dirty="0">
                <a:latin typeface="Times New Roman"/>
                <a:cs typeface="Times New Roman"/>
              </a:rPr>
              <a:t> </a:t>
            </a:r>
            <a:r>
              <a:rPr sz="1200" dirty="0">
                <a:latin typeface="Times New Roman"/>
                <a:cs typeface="Times New Roman"/>
              </a:rPr>
              <a:t>units </a:t>
            </a:r>
            <a:r>
              <a:rPr sz="1200" spc="-5" dirty="0">
                <a:latin typeface="Times New Roman"/>
                <a:cs typeface="Times New Roman"/>
              </a:rPr>
              <a:t>and</a:t>
            </a:r>
            <a:r>
              <a:rPr sz="1200" dirty="0">
                <a:latin typeface="Times New Roman"/>
                <a:cs typeface="Times New Roman"/>
              </a:rPr>
              <a:t> T3</a:t>
            </a:r>
            <a:r>
              <a:rPr sz="1200" spc="5" dirty="0">
                <a:latin typeface="Times New Roman"/>
                <a:cs typeface="Times New Roman"/>
              </a:rPr>
              <a:t> </a:t>
            </a:r>
            <a:r>
              <a:rPr sz="1200" spc="-5" dirty="0">
                <a:latin typeface="Times New Roman"/>
                <a:cs typeface="Times New Roman"/>
              </a:rPr>
              <a:t>arrives</a:t>
            </a:r>
            <a:r>
              <a:rPr sz="1200" dirty="0">
                <a:latin typeface="Times New Roman"/>
                <a:cs typeface="Times New Roman"/>
              </a:rPr>
              <a:t> </a:t>
            </a:r>
            <a:r>
              <a:rPr sz="1200" spc="-5" dirty="0">
                <a:latin typeface="Times New Roman"/>
                <a:cs typeface="Times New Roman"/>
              </a:rPr>
              <a:t>after</a:t>
            </a:r>
            <a:r>
              <a:rPr sz="1200" spc="10" dirty="0">
                <a:latin typeface="Times New Roman"/>
                <a:cs typeface="Times New Roman"/>
              </a:rPr>
              <a:t> </a:t>
            </a:r>
            <a:r>
              <a:rPr sz="1200" dirty="0">
                <a:latin typeface="Times New Roman"/>
                <a:cs typeface="Times New Roman"/>
              </a:rPr>
              <a:t>T1 </a:t>
            </a:r>
            <a:r>
              <a:rPr sz="1200" spc="-5" dirty="0">
                <a:latin typeface="Times New Roman"/>
                <a:cs typeface="Times New Roman"/>
              </a:rPr>
              <a:t>has</a:t>
            </a:r>
            <a:r>
              <a:rPr sz="1200" dirty="0">
                <a:latin typeface="Times New Roman"/>
                <a:cs typeface="Times New Roman"/>
              </a:rPr>
              <a:t> </a:t>
            </a:r>
            <a:r>
              <a:rPr sz="1200" spc="-5" dirty="0">
                <a:latin typeface="Times New Roman"/>
                <a:cs typeface="Times New Roman"/>
              </a:rPr>
              <a:t>executed</a:t>
            </a:r>
            <a:r>
              <a:rPr sz="1200" spc="5" dirty="0">
                <a:latin typeface="Times New Roman"/>
                <a:cs typeface="Times New Roman"/>
              </a:rPr>
              <a:t> </a:t>
            </a:r>
            <a:r>
              <a:rPr sz="1200" spc="-5" dirty="0">
                <a:latin typeface="Times New Roman"/>
                <a:cs typeface="Times New Roman"/>
              </a:rPr>
              <a:t>for</a:t>
            </a:r>
            <a:r>
              <a:rPr sz="1200" dirty="0">
                <a:latin typeface="Times New Roman"/>
                <a:cs typeface="Times New Roman"/>
              </a:rPr>
              <a:t> 27 time units</a:t>
            </a:r>
            <a:r>
              <a:rPr sz="1200" spc="5" dirty="0">
                <a:latin typeface="Times New Roman"/>
                <a:cs typeface="Times New Roman"/>
              </a:rPr>
              <a:t> </a:t>
            </a:r>
            <a:r>
              <a:rPr sz="1200" dirty="0">
                <a:latin typeface="Times New Roman"/>
                <a:cs typeface="Times New Roman"/>
              </a:rPr>
              <a:t>(i.e.</a:t>
            </a:r>
            <a:r>
              <a:rPr sz="1200" spc="10" dirty="0">
                <a:latin typeface="Times New Roman"/>
                <a:cs typeface="Times New Roman"/>
              </a:rPr>
              <a:t> </a:t>
            </a:r>
            <a:r>
              <a:rPr sz="1200" dirty="0">
                <a:latin typeface="Times New Roman"/>
                <a:cs typeface="Times New Roman"/>
              </a:rPr>
              <a:t>it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T1 </a:t>
            </a:r>
            <a:r>
              <a:rPr sz="1200" spc="-5" dirty="0">
                <a:latin typeface="Times New Roman"/>
                <a:cs typeface="Times New Roman"/>
              </a:rPr>
              <a:t>that </a:t>
            </a:r>
            <a:r>
              <a:rPr sz="1200" dirty="0">
                <a:latin typeface="Times New Roman"/>
                <a:cs typeface="Times New Roman"/>
              </a:rPr>
              <a:t>invokes the </a:t>
            </a:r>
            <a:r>
              <a:rPr sz="1200" spc="-5" dirty="0">
                <a:latin typeface="Times New Roman"/>
                <a:cs typeface="Times New Roman"/>
              </a:rPr>
              <a:t>threads</a:t>
            </a:r>
            <a:r>
              <a:rPr sz="1200" spc="5" dirty="0">
                <a:latin typeface="Times New Roman"/>
                <a:cs typeface="Times New Roman"/>
              </a:rPr>
              <a:t> </a:t>
            </a:r>
            <a:r>
              <a:rPr sz="1200" dirty="0">
                <a:latin typeface="Times New Roman"/>
                <a:cs typeface="Times New Roman"/>
              </a:rPr>
              <a:t>T2</a:t>
            </a:r>
            <a:r>
              <a:rPr sz="1200" spc="10" dirty="0">
                <a:latin typeface="Times New Roman"/>
                <a:cs typeface="Times New Roman"/>
              </a:rPr>
              <a:t> </a:t>
            </a:r>
            <a:r>
              <a:rPr sz="1200" dirty="0">
                <a:latin typeface="Times New Roman"/>
                <a:cs typeface="Times New Roman"/>
              </a:rPr>
              <a:t>and </a:t>
            </a:r>
            <a:r>
              <a:rPr sz="1200" spc="5" dirty="0">
                <a:latin typeface="Times New Roman"/>
                <a:cs typeface="Times New Roman"/>
              </a:rPr>
              <a:t> </a:t>
            </a:r>
            <a:r>
              <a:rPr sz="1200" spc="-5" dirty="0">
                <a:latin typeface="Times New Roman"/>
                <a:cs typeface="Times New Roman"/>
              </a:rPr>
              <a:t>T3).</a:t>
            </a:r>
            <a:endParaRPr sz="1200">
              <a:latin typeface="Times New Roman"/>
              <a:cs typeface="Times New Roman"/>
            </a:endParaRPr>
          </a:p>
        </p:txBody>
      </p:sp>
      <p:graphicFrame>
        <p:nvGraphicFramePr>
          <p:cNvPr id="3" name="object 3"/>
          <p:cNvGraphicFramePr>
            <a:graphicFrameLocks noGrp="1"/>
          </p:cNvGraphicFramePr>
          <p:nvPr/>
        </p:nvGraphicFramePr>
        <p:xfrm>
          <a:off x="469391" y="2292349"/>
          <a:ext cx="6997700" cy="5449570"/>
        </p:xfrm>
        <a:graphic>
          <a:graphicData uri="http://schemas.openxmlformats.org/drawingml/2006/table">
            <a:tbl>
              <a:tblPr firstRow="1" bandRow="1">
                <a:tableStyleId>{2D5ABB26-0587-4C30-8999-92F81FD0307C}</a:tableStyleId>
              </a:tblPr>
              <a:tblGrid>
                <a:gridCol w="506095">
                  <a:extLst>
                    <a:ext uri="{9D8B030D-6E8A-4147-A177-3AD203B41FA5}">
                      <a16:colId xmlns:a16="http://schemas.microsoft.com/office/drawing/2014/main" val="20000"/>
                    </a:ext>
                  </a:extLst>
                </a:gridCol>
                <a:gridCol w="709930">
                  <a:extLst>
                    <a:ext uri="{9D8B030D-6E8A-4147-A177-3AD203B41FA5}">
                      <a16:colId xmlns:a16="http://schemas.microsoft.com/office/drawing/2014/main" val="20001"/>
                    </a:ext>
                  </a:extLst>
                </a:gridCol>
                <a:gridCol w="1732914">
                  <a:extLst>
                    <a:ext uri="{9D8B030D-6E8A-4147-A177-3AD203B41FA5}">
                      <a16:colId xmlns:a16="http://schemas.microsoft.com/office/drawing/2014/main" val="20002"/>
                    </a:ext>
                  </a:extLst>
                </a:gridCol>
                <a:gridCol w="1530350">
                  <a:extLst>
                    <a:ext uri="{9D8B030D-6E8A-4147-A177-3AD203B41FA5}">
                      <a16:colId xmlns:a16="http://schemas.microsoft.com/office/drawing/2014/main" val="20003"/>
                    </a:ext>
                  </a:extLst>
                </a:gridCol>
                <a:gridCol w="210185">
                  <a:extLst>
                    <a:ext uri="{9D8B030D-6E8A-4147-A177-3AD203B41FA5}">
                      <a16:colId xmlns:a16="http://schemas.microsoft.com/office/drawing/2014/main" val="20004"/>
                    </a:ext>
                  </a:extLst>
                </a:gridCol>
                <a:gridCol w="54610">
                  <a:extLst>
                    <a:ext uri="{9D8B030D-6E8A-4147-A177-3AD203B41FA5}">
                      <a16:colId xmlns:a16="http://schemas.microsoft.com/office/drawing/2014/main" val="20005"/>
                    </a:ext>
                  </a:extLst>
                </a:gridCol>
                <a:gridCol w="2184399">
                  <a:extLst>
                    <a:ext uri="{9D8B030D-6E8A-4147-A177-3AD203B41FA5}">
                      <a16:colId xmlns:a16="http://schemas.microsoft.com/office/drawing/2014/main" val="20006"/>
                    </a:ext>
                  </a:extLst>
                </a:gridCol>
                <a:gridCol w="54609">
                  <a:extLst>
                    <a:ext uri="{9D8B030D-6E8A-4147-A177-3AD203B41FA5}">
                      <a16:colId xmlns:a16="http://schemas.microsoft.com/office/drawing/2014/main" val="20007"/>
                    </a:ext>
                  </a:extLst>
                </a:gridCol>
              </a:tblGrid>
              <a:tr h="182880">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spc="-5" dirty="0">
                          <a:latin typeface="Times New Roman"/>
                          <a:cs typeface="Times New Roman"/>
                        </a:rPr>
                        <a:t>CPU</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1043940">
                        <a:lnSpc>
                          <a:spcPts val="1340"/>
                        </a:lnSpc>
                      </a:pPr>
                      <a:r>
                        <a:rPr sz="1200" b="1" spc="-5" dirty="0">
                          <a:latin typeface="Times New Roman"/>
                          <a:cs typeface="Times New Roman"/>
                        </a:rPr>
                        <a:t>Operating</a:t>
                      </a:r>
                      <a:r>
                        <a:rPr sz="1200" b="1" spc="-20" dirty="0">
                          <a:latin typeface="Times New Roman"/>
                          <a:cs typeface="Times New Roman"/>
                        </a:rPr>
                        <a:t> </a:t>
                      </a:r>
                      <a:r>
                        <a:rPr sz="1200" b="1" spc="-5" dirty="0">
                          <a:latin typeface="Times New Roman"/>
                          <a:cs typeface="Times New Roman"/>
                        </a:rPr>
                        <a:t>System</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rowSpan="2" gridSpan="4">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33147">
                <a:tc rowSpan="2">
                  <a:txBody>
                    <a:bodyPr/>
                    <a:lstStyle/>
                    <a:p>
                      <a:pPr>
                        <a:lnSpc>
                          <a:spcPct val="100000"/>
                        </a:lnSpc>
                        <a:spcBef>
                          <a:spcPts val="30"/>
                        </a:spcBef>
                      </a:pPr>
                      <a:endParaRPr sz="1100">
                        <a:latin typeface="Times New Roman"/>
                        <a:cs typeface="Times New Roman"/>
                      </a:endParaRPr>
                    </a:p>
                    <a:p>
                      <a:pPr marL="90805">
                        <a:lnSpc>
                          <a:spcPts val="1410"/>
                        </a:lnSpc>
                      </a:pPr>
                      <a:r>
                        <a:rPr sz="1200" dirty="0">
                          <a:latin typeface="Times New Roman"/>
                          <a:cs typeface="Times New Roman"/>
                        </a:rPr>
                        <a:t>Time</a:t>
                      </a:r>
                      <a:endParaRPr sz="12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nSpc>
                          <a:spcPct val="100000"/>
                        </a:lnSpc>
                        <a:spcBef>
                          <a:spcPts val="30"/>
                        </a:spcBef>
                      </a:pPr>
                      <a:endParaRPr sz="1100">
                        <a:latin typeface="Times New Roman"/>
                        <a:cs typeface="Times New Roman"/>
                      </a:endParaRPr>
                    </a:p>
                    <a:p>
                      <a:pPr marL="89535">
                        <a:lnSpc>
                          <a:spcPts val="1410"/>
                        </a:lnSpc>
                      </a:pPr>
                      <a:r>
                        <a:rPr sz="1200" dirty="0">
                          <a:latin typeface="Times New Roman"/>
                          <a:cs typeface="Times New Roman"/>
                        </a:rPr>
                        <a:t>Running</a:t>
                      </a:r>
                      <a:endParaRPr sz="12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669925" marR="664845" algn="ctr">
                        <a:lnSpc>
                          <a:spcPts val="1380"/>
                        </a:lnSpc>
                      </a:pPr>
                      <a:r>
                        <a:rPr sz="1200" dirty="0">
                          <a:latin typeface="Times New Roman"/>
                          <a:cs typeface="Times New Roman"/>
                        </a:rPr>
                        <a:t>R</a:t>
                      </a:r>
                      <a:r>
                        <a:rPr sz="1200" spc="-5" dirty="0">
                          <a:latin typeface="Times New Roman"/>
                          <a:cs typeface="Times New Roman"/>
                        </a:rPr>
                        <a:t>ea</a:t>
                      </a:r>
                      <a:r>
                        <a:rPr sz="1200" spc="10" dirty="0">
                          <a:latin typeface="Times New Roman"/>
                          <a:cs typeface="Times New Roman"/>
                        </a:rPr>
                        <a:t>d</a:t>
                      </a:r>
                      <a:r>
                        <a:rPr sz="1200" dirty="0">
                          <a:latin typeface="Times New Roman"/>
                          <a:cs typeface="Times New Roman"/>
                        </a:rPr>
                        <a:t>y  </a:t>
                      </a:r>
                      <a:r>
                        <a:rPr sz="1200" spc="-5" dirty="0">
                          <a:latin typeface="Times New Roman"/>
                          <a:cs typeface="Times New Roman"/>
                        </a:rPr>
                        <a:t>queue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309245">
                        <a:lnSpc>
                          <a:spcPts val="1355"/>
                        </a:lnSpc>
                      </a:pPr>
                      <a:r>
                        <a:rPr sz="1200" spc="-5" dirty="0">
                          <a:latin typeface="Times New Roman"/>
                          <a:cs typeface="Times New Roman"/>
                        </a:rPr>
                        <a:t>Blocked</a:t>
                      </a:r>
                      <a:r>
                        <a:rPr sz="1200" spc="-35" dirty="0">
                          <a:latin typeface="Times New Roman"/>
                          <a:cs typeface="Times New Roman"/>
                        </a:rPr>
                        <a:t> </a:t>
                      </a:r>
                      <a:r>
                        <a:rPr sz="1200" dirty="0">
                          <a:latin typeface="Times New Roman"/>
                          <a:cs typeface="Times New Roman"/>
                        </a:rPr>
                        <a:t>queue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323469">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R w="9525">
                      <a:solidFill>
                        <a:srgbClr val="000000"/>
                      </a:solidFill>
                      <a:prstDash val="solid"/>
                    </a:lnR>
                  </a:tcPr>
                </a:tc>
                <a:tc rowSpan="3" gridSpan="2">
                  <a:txBody>
                    <a:bodyPr/>
                    <a:lstStyle/>
                    <a:p>
                      <a:pPr marL="97155" marR="325755">
                        <a:lnSpc>
                          <a:spcPct val="97000"/>
                        </a:lnSpc>
                        <a:spcBef>
                          <a:spcPts val="345"/>
                        </a:spcBef>
                      </a:pPr>
                      <a:r>
                        <a:rPr sz="1000" spc="-5" dirty="0">
                          <a:latin typeface="Times New Roman"/>
                          <a:cs typeface="Times New Roman"/>
                        </a:rPr>
                        <a:t>Process</a:t>
                      </a:r>
                      <a:r>
                        <a:rPr sz="1000" spc="60" dirty="0">
                          <a:latin typeface="Times New Roman"/>
                          <a:cs typeface="Times New Roman"/>
                        </a:rPr>
                        <a:t> </a:t>
                      </a:r>
                      <a:r>
                        <a:rPr sz="1000" spc="-5" dirty="0">
                          <a:latin typeface="Times New Roman"/>
                          <a:cs typeface="Times New Roman"/>
                        </a:rPr>
                        <a:t>A</a:t>
                      </a:r>
                      <a:r>
                        <a:rPr sz="1000" spc="60" dirty="0">
                          <a:latin typeface="Times New Roman"/>
                          <a:cs typeface="Times New Roman"/>
                        </a:rPr>
                        <a:t> </a:t>
                      </a:r>
                      <a:r>
                        <a:rPr sz="1000" spc="-5" dirty="0">
                          <a:latin typeface="Times New Roman"/>
                          <a:cs typeface="Times New Roman"/>
                        </a:rPr>
                        <a:t>scheduled</a:t>
                      </a:r>
                      <a:r>
                        <a:rPr sz="1000" spc="75" dirty="0">
                          <a:latin typeface="Times New Roman"/>
                          <a:cs typeface="Times New Roman"/>
                        </a:rPr>
                        <a:t> </a:t>
                      </a:r>
                      <a:r>
                        <a:rPr sz="1000" spc="-5" dirty="0">
                          <a:latin typeface="Times New Roman"/>
                          <a:cs typeface="Times New Roman"/>
                        </a:rPr>
                        <a:t>first</a:t>
                      </a:r>
                      <a:r>
                        <a:rPr sz="1000" spc="65" dirty="0">
                          <a:latin typeface="Times New Roman"/>
                          <a:cs typeface="Times New Roman"/>
                        </a:rPr>
                        <a:t> </a:t>
                      </a:r>
                      <a:r>
                        <a:rPr sz="1000" spc="5" dirty="0">
                          <a:latin typeface="Times New Roman"/>
                          <a:cs typeface="Times New Roman"/>
                        </a:rPr>
                        <a:t>by</a:t>
                      </a:r>
                      <a:r>
                        <a:rPr sz="1000" spc="65" dirty="0">
                          <a:latin typeface="Times New Roman"/>
                          <a:cs typeface="Times New Roman"/>
                        </a:rPr>
                        <a:t> </a:t>
                      </a:r>
                      <a:r>
                        <a:rPr sz="1000" spc="-5" dirty="0">
                          <a:latin typeface="Times New Roman"/>
                          <a:cs typeface="Times New Roman"/>
                        </a:rPr>
                        <a:t>OS </a:t>
                      </a:r>
                      <a:r>
                        <a:rPr sz="1000" dirty="0">
                          <a:latin typeface="Times New Roman"/>
                          <a:cs typeface="Times New Roman"/>
                        </a:rPr>
                        <a:t> </a:t>
                      </a:r>
                      <a:r>
                        <a:rPr sz="1000" spc="5" dirty="0">
                          <a:latin typeface="Times New Roman"/>
                          <a:cs typeface="Times New Roman"/>
                        </a:rPr>
                        <a:t>T1 </a:t>
                      </a:r>
                      <a:r>
                        <a:rPr sz="1000" spc="-5" dirty="0">
                          <a:latin typeface="Times New Roman"/>
                          <a:cs typeface="Times New Roman"/>
                        </a:rPr>
                        <a:t>, the only active thread at </a:t>
                      </a:r>
                      <a:r>
                        <a:rPr sz="1000" dirty="0">
                          <a:latin typeface="Times New Roman"/>
                          <a:cs typeface="Times New Roman"/>
                        </a:rPr>
                        <a:t>t=0, </a:t>
                      </a:r>
                      <a:r>
                        <a:rPr sz="1000" spc="-5" dirty="0">
                          <a:latin typeface="Times New Roman"/>
                          <a:cs typeface="Times New Roman"/>
                        </a:rPr>
                        <a:t>is </a:t>
                      </a:r>
                      <a:r>
                        <a:rPr sz="1000" spc="-235" dirty="0">
                          <a:latin typeface="Times New Roman"/>
                          <a:cs typeface="Times New Roman"/>
                        </a:rPr>
                        <a:t> </a:t>
                      </a:r>
                      <a:r>
                        <a:rPr sz="1000" spc="-5" dirty="0">
                          <a:latin typeface="Times New Roman"/>
                          <a:cs typeface="Times New Roman"/>
                        </a:rPr>
                        <a:t>placed</a:t>
                      </a:r>
                      <a:r>
                        <a:rPr sz="1000" dirty="0">
                          <a:latin typeface="Times New Roman"/>
                          <a:cs typeface="Times New Roman"/>
                        </a:rPr>
                        <a:t> </a:t>
                      </a:r>
                      <a:r>
                        <a:rPr sz="1000" spc="-5" dirty="0">
                          <a:latin typeface="Times New Roman"/>
                          <a:cs typeface="Times New Roman"/>
                        </a:rPr>
                        <a:t>in</a:t>
                      </a:r>
                      <a:r>
                        <a:rPr sz="1000" spc="-10" dirty="0">
                          <a:latin typeface="Times New Roman"/>
                          <a:cs typeface="Times New Roman"/>
                        </a:rPr>
                        <a:t> </a:t>
                      </a:r>
                      <a:r>
                        <a:rPr sz="1000" spc="-5" dirty="0">
                          <a:latin typeface="Times New Roman"/>
                          <a:cs typeface="Times New Roman"/>
                        </a:rPr>
                        <a:t>the </a:t>
                      </a:r>
                      <a:r>
                        <a:rPr sz="1000" dirty="0">
                          <a:latin typeface="Times New Roman"/>
                          <a:cs typeface="Times New Roman"/>
                        </a:rPr>
                        <a:t>ready</a:t>
                      </a:r>
                      <a:r>
                        <a:rPr sz="1000" spc="-20" dirty="0">
                          <a:latin typeface="Times New Roman"/>
                          <a:cs typeface="Times New Roman"/>
                        </a:rPr>
                        <a:t> </a:t>
                      </a:r>
                      <a:r>
                        <a:rPr sz="1000" spc="-5" dirty="0">
                          <a:latin typeface="Times New Roman"/>
                          <a:cs typeface="Times New Roman"/>
                        </a:rPr>
                        <a:t>queue.</a:t>
                      </a:r>
                      <a:endParaRPr sz="1000">
                        <a:latin typeface="Times New Roman"/>
                        <a:cs typeface="Times New Roman"/>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3" hMerge="1">
                  <a:txBody>
                    <a:bodyPr/>
                    <a:lstStyle/>
                    <a:p>
                      <a:endParaRPr/>
                    </a:p>
                  </a:txBody>
                  <a:tcPr marL="0" marR="0" marT="0" marB="0"/>
                </a:tc>
                <a:tc rowSpan="3">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tcPr>
                </a:tc>
                <a:extLst>
                  <a:ext uri="{0D108BD9-81ED-4DB2-BD59-A6C34878D82A}">
                    <a16:rowId xmlns:a16="http://schemas.microsoft.com/office/drawing/2014/main" val="10002"/>
                  </a:ext>
                </a:extLst>
              </a:tr>
              <a:tr h="181355">
                <a:tc>
                  <a:txBody>
                    <a:bodyPr/>
                    <a:lstStyle/>
                    <a:p>
                      <a:pPr algn="ctr">
                        <a:lnSpc>
                          <a:spcPts val="1330"/>
                        </a:lnSpc>
                      </a:pPr>
                      <a:r>
                        <a:rPr sz="1200" dirty="0">
                          <a:latin typeface="Times New Roman"/>
                          <a:cs typeface="Times New Roman"/>
                        </a:rPr>
                        <a:t>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A</a:t>
                      </a:r>
                      <a:r>
                        <a:rPr sz="1200" spc="-50" dirty="0">
                          <a:latin typeface="Times New Roman"/>
                          <a:cs typeface="Times New Roman"/>
                        </a:rPr>
                        <a:t> </a:t>
                      </a:r>
                      <a:r>
                        <a:rPr sz="1200" dirty="0">
                          <a:latin typeface="Times New Roman"/>
                          <a:cs typeface="Times New Roman"/>
                        </a:rPr>
                        <a:t>(0)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T1</a:t>
                      </a:r>
                      <a:r>
                        <a:rPr sz="1200" spc="-45" dirty="0">
                          <a:latin typeface="Times New Roman"/>
                          <a:cs typeface="Times New Roman"/>
                        </a:rPr>
                        <a:t> </a:t>
                      </a:r>
                      <a:r>
                        <a:rPr sz="1200" dirty="0">
                          <a:latin typeface="Times New Roman"/>
                          <a:cs typeface="Times New Roman"/>
                        </a:rPr>
                        <a:t>(0)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9525">
                      <a:solidFill>
                        <a:srgbClr val="000000"/>
                      </a:solidFill>
                      <a:prstDash val="solid"/>
                    </a:lnR>
                  </a:tcPr>
                </a:tc>
                <a:tc gridSpan="2" vMerge="1">
                  <a:txBody>
                    <a:bodyPr/>
                    <a:lstStyle/>
                    <a:p>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tc vMerge="1">
                  <a:txBody>
                    <a:bodyPr/>
                    <a:lstStyle/>
                    <a:p>
                      <a:endParaRPr/>
                    </a:p>
                  </a:txBody>
                  <a:tcPr marL="0" marR="0" marT="0" marB="0">
                    <a:lnL w="9525">
                      <a:solidFill>
                        <a:srgbClr val="000000"/>
                      </a:solidFill>
                      <a:prstDash val="solid"/>
                    </a:lnL>
                  </a:tcPr>
                </a:tc>
                <a:extLst>
                  <a:ext uri="{0D108BD9-81ED-4DB2-BD59-A6C34878D82A}">
                    <a16:rowId xmlns:a16="http://schemas.microsoft.com/office/drawing/2014/main" val="10003"/>
                  </a:ext>
                </a:extLst>
              </a:tr>
              <a:tr h="55245">
                <a:tc rowSpan="2">
                  <a:txBody>
                    <a:bodyPr/>
                    <a:lstStyle/>
                    <a:p>
                      <a:pPr algn="ctr">
                        <a:lnSpc>
                          <a:spcPts val="1330"/>
                        </a:lnSpc>
                      </a:pPr>
                      <a:r>
                        <a:rPr sz="1200"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60020">
                        <a:lnSpc>
                          <a:spcPts val="1330"/>
                        </a:lnSpc>
                      </a:pPr>
                      <a:r>
                        <a:rPr sz="1200" spc="-5" dirty="0">
                          <a:latin typeface="Times New Roman"/>
                          <a:cs typeface="Times New Roman"/>
                        </a:rPr>
                        <a:t>T1</a:t>
                      </a:r>
                      <a:r>
                        <a:rPr sz="1200" spc="-50" dirty="0">
                          <a:latin typeface="Times New Roman"/>
                          <a:cs typeface="Times New Roman"/>
                        </a:rPr>
                        <a:t> </a:t>
                      </a:r>
                      <a:r>
                        <a:rPr sz="1200" dirty="0">
                          <a:latin typeface="Times New Roman"/>
                          <a:cs typeface="Times New Roman"/>
                        </a:rPr>
                        <a:t>(0)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gn="ctr">
                        <a:lnSpc>
                          <a:spcPts val="1330"/>
                        </a:lnSpc>
                      </a:pPr>
                      <a:r>
                        <a:rPr sz="1200" spc="-5" dirty="0">
                          <a:latin typeface="Times New Roman"/>
                          <a:cs typeface="Times New Roman"/>
                        </a:rPr>
                        <a:t>A</a:t>
                      </a:r>
                      <a:r>
                        <a:rPr sz="1200" spc="-45" dirty="0">
                          <a:latin typeface="Times New Roman"/>
                          <a:cs typeface="Times New Roman"/>
                        </a:rPr>
                        <a:t> </a:t>
                      </a:r>
                      <a:r>
                        <a:rPr sz="1200"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9525">
                      <a:solidFill>
                        <a:srgbClr val="000000"/>
                      </a:solidFill>
                      <a:prstDash val="solid"/>
                    </a:lnR>
                  </a:tcPr>
                </a:tc>
                <a:tc gridSpan="2" vMerge="1">
                  <a:txBody>
                    <a:bodyPr/>
                    <a:lstStyle/>
                    <a:p>
                      <a:endParaRPr/>
                    </a:p>
                  </a:txBody>
                  <a:tcPr marL="0" marR="0" marT="438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tc vMerge="1">
                  <a:txBody>
                    <a:bodyPr/>
                    <a:lstStyle/>
                    <a:p>
                      <a:endParaRPr/>
                    </a:p>
                  </a:txBody>
                  <a:tcPr marL="0" marR="0" marT="0" marB="0">
                    <a:lnL w="9525">
                      <a:solidFill>
                        <a:srgbClr val="000000"/>
                      </a:solidFill>
                      <a:prstDash val="solid"/>
                    </a:lnL>
                  </a:tcPr>
                </a:tc>
                <a:extLst>
                  <a:ext uri="{0D108BD9-81ED-4DB2-BD59-A6C34878D82A}">
                    <a16:rowId xmlns:a16="http://schemas.microsoft.com/office/drawing/2014/main" val="10004"/>
                  </a:ext>
                </a:extLst>
              </a:tr>
              <a:tr h="126491">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gridSpan="4">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5"/>
                  </a:ext>
                </a:extLst>
              </a:tr>
              <a:tr h="83058">
                <a:tc rowSpan="2">
                  <a:txBody>
                    <a:bodyPr/>
                    <a:lstStyle/>
                    <a:p>
                      <a:pPr algn="ctr">
                        <a:lnSpc>
                          <a:spcPts val="1330"/>
                        </a:lnSpc>
                      </a:pPr>
                      <a:r>
                        <a:rPr sz="1200" dirty="0">
                          <a:latin typeface="Times New Roman"/>
                          <a:cs typeface="Times New Roman"/>
                        </a:rPr>
                        <a:t>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52400">
                        <a:lnSpc>
                          <a:spcPts val="1330"/>
                        </a:lnSpc>
                      </a:pPr>
                      <a:r>
                        <a:rPr sz="1200" spc="-5" dirty="0">
                          <a:latin typeface="Times New Roman"/>
                          <a:cs typeface="Times New Roman"/>
                        </a:rPr>
                        <a:t>A</a:t>
                      </a:r>
                      <a:r>
                        <a:rPr sz="1200" spc="-50" dirty="0">
                          <a:latin typeface="Times New Roman"/>
                          <a:cs typeface="Times New Roman"/>
                        </a:rPr>
                        <a:t> </a:t>
                      </a:r>
                      <a:r>
                        <a:rPr sz="1200"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gn="ctr">
                        <a:lnSpc>
                          <a:spcPts val="1330"/>
                        </a:lnSpc>
                      </a:pPr>
                      <a:r>
                        <a:rPr sz="1200" spc="-5" dirty="0">
                          <a:latin typeface="Times New Roman"/>
                          <a:cs typeface="Times New Roman"/>
                        </a:rPr>
                        <a:t>T1</a:t>
                      </a:r>
                      <a:r>
                        <a:rPr sz="1200" spc="-45" dirty="0">
                          <a:latin typeface="Times New Roman"/>
                          <a:cs typeface="Times New Roman"/>
                        </a:rPr>
                        <a:t> </a:t>
                      </a:r>
                      <a:r>
                        <a:rPr sz="1200"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6"/>
                  </a:ext>
                </a:extLst>
              </a:tr>
              <a:tr h="98297">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4" gridSpan="2">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R w="9525">
                      <a:solidFill>
                        <a:srgbClr val="000000"/>
                      </a:solidFill>
                      <a:prstDash val="solid"/>
                    </a:lnR>
                  </a:tcPr>
                </a:tc>
                <a:tc rowSpan="4" hMerge="1">
                  <a:txBody>
                    <a:bodyPr/>
                    <a:lstStyle/>
                    <a:p>
                      <a:endParaRPr/>
                    </a:p>
                  </a:txBody>
                  <a:tcPr marL="0" marR="0" marT="0" marB="0"/>
                </a:tc>
                <a:tc rowSpan="4" gridSpan="2">
                  <a:txBody>
                    <a:bodyPr/>
                    <a:lstStyle/>
                    <a:p>
                      <a:pPr marL="96520" marR="250825">
                        <a:lnSpc>
                          <a:spcPct val="97000"/>
                        </a:lnSpc>
                        <a:spcBef>
                          <a:spcPts val="350"/>
                        </a:spcBef>
                      </a:pPr>
                      <a:r>
                        <a:rPr sz="1000" spc="-5" dirty="0">
                          <a:latin typeface="Times New Roman"/>
                          <a:cs typeface="Times New Roman"/>
                        </a:rPr>
                        <a:t>Thread</a:t>
                      </a:r>
                      <a:r>
                        <a:rPr sz="1000" spc="-10" dirty="0">
                          <a:latin typeface="Times New Roman"/>
                          <a:cs typeface="Times New Roman"/>
                        </a:rPr>
                        <a:t> </a:t>
                      </a:r>
                      <a:r>
                        <a:rPr sz="1000" spc="-5" dirty="0">
                          <a:latin typeface="Times New Roman"/>
                          <a:cs typeface="Times New Roman"/>
                        </a:rPr>
                        <a:t>T2</a:t>
                      </a:r>
                      <a:r>
                        <a:rPr sz="1000" spc="5" dirty="0">
                          <a:latin typeface="Times New Roman"/>
                          <a:cs typeface="Times New Roman"/>
                        </a:rPr>
                        <a:t> </a:t>
                      </a:r>
                      <a:r>
                        <a:rPr sz="1000" spc="-5" dirty="0">
                          <a:latin typeface="Times New Roman"/>
                          <a:cs typeface="Times New Roman"/>
                        </a:rPr>
                        <a:t>is created</a:t>
                      </a:r>
                      <a:r>
                        <a:rPr sz="1000" spc="5" dirty="0">
                          <a:latin typeface="Times New Roman"/>
                          <a:cs typeface="Times New Roman"/>
                        </a:rPr>
                        <a:t> </a:t>
                      </a:r>
                      <a:r>
                        <a:rPr sz="1000" spc="-5" dirty="0">
                          <a:latin typeface="Times New Roman"/>
                          <a:cs typeface="Times New Roman"/>
                        </a:rPr>
                        <a:t>after</a:t>
                      </a:r>
                      <a:r>
                        <a:rPr sz="1000" spc="-15" dirty="0">
                          <a:latin typeface="Times New Roman"/>
                          <a:cs typeface="Times New Roman"/>
                        </a:rPr>
                        <a:t> </a:t>
                      </a:r>
                      <a:r>
                        <a:rPr sz="1000" spc="5" dirty="0">
                          <a:latin typeface="Times New Roman"/>
                          <a:cs typeface="Times New Roman"/>
                        </a:rPr>
                        <a:t>T1</a:t>
                      </a:r>
                      <a:r>
                        <a:rPr sz="1000" spc="-5" dirty="0">
                          <a:latin typeface="Times New Roman"/>
                          <a:cs typeface="Times New Roman"/>
                        </a:rPr>
                        <a:t> </a:t>
                      </a:r>
                      <a:r>
                        <a:rPr sz="1000" spc="-10" dirty="0">
                          <a:latin typeface="Times New Roman"/>
                          <a:cs typeface="Times New Roman"/>
                        </a:rPr>
                        <a:t>has</a:t>
                      </a:r>
                      <a:r>
                        <a:rPr sz="1000" spc="-5" dirty="0">
                          <a:latin typeface="Times New Roman"/>
                          <a:cs typeface="Times New Roman"/>
                        </a:rPr>
                        <a:t> </a:t>
                      </a:r>
                      <a:r>
                        <a:rPr sz="1000" dirty="0">
                          <a:latin typeface="Times New Roman"/>
                          <a:cs typeface="Times New Roman"/>
                        </a:rPr>
                        <a:t>run </a:t>
                      </a:r>
                      <a:r>
                        <a:rPr sz="1000" spc="-235" dirty="0">
                          <a:latin typeface="Times New Roman"/>
                          <a:cs typeface="Times New Roman"/>
                        </a:rPr>
                        <a:t> </a:t>
                      </a:r>
                      <a:r>
                        <a:rPr sz="1000" spc="-5" dirty="0">
                          <a:latin typeface="Times New Roman"/>
                          <a:cs typeface="Times New Roman"/>
                        </a:rPr>
                        <a:t>for </a:t>
                      </a:r>
                      <a:r>
                        <a:rPr sz="1000" dirty="0">
                          <a:latin typeface="Times New Roman"/>
                          <a:cs typeface="Times New Roman"/>
                        </a:rPr>
                        <a:t>19</a:t>
                      </a:r>
                      <a:r>
                        <a:rPr sz="1000" spc="5" dirty="0">
                          <a:latin typeface="Times New Roman"/>
                          <a:cs typeface="Times New Roman"/>
                        </a:rPr>
                        <a:t> </a:t>
                      </a:r>
                      <a:r>
                        <a:rPr sz="1000" spc="-5" dirty="0">
                          <a:latin typeface="Times New Roman"/>
                          <a:cs typeface="Times New Roman"/>
                        </a:rPr>
                        <a:t>t.u. and</a:t>
                      </a:r>
                      <a:r>
                        <a:rPr sz="1000" spc="5" dirty="0">
                          <a:latin typeface="Times New Roman"/>
                          <a:cs typeface="Times New Roman"/>
                        </a:rPr>
                        <a:t> </a:t>
                      </a:r>
                      <a:r>
                        <a:rPr sz="1000" spc="-5" dirty="0">
                          <a:latin typeface="Times New Roman"/>
                          <a:cs typeface="Times New Roman"/>
                        </a:rPr>
                        <a:t>is placed</a:t>
                      </a:r>
                      <a:r>
                        <a:rPr sz="1000" dirty="0">
                          <a:latin typeface="Times New Roman"/>
                          <a:cs typeface="Times New Roman"/>
                        </a:rPr>
                        <a:t> </a:t>
                      </a:r>
                      <a:r>
                        <a:rPr sz="1000" spc="-5" dirty="0">
                          <a:latin typeface="Times New Roman"/>
                          <a:cs typeface="Times New Roman"/>
                        </a:rPr>
                        <a:t>in</a:t>
                      </a:r>
                      <a:r>
                        <a:rPr sz="1000" spc="-10" dirty="0">
                          <a:latin typeface="Times New Roman"/>
                          <a:cs typeface="Times New Roman"/>
                        </a:rPr>
                        <a:t> </a:t>
                      </a:r>
                      <a:r>
                        <a:rPr sz="1000" spc="-5" dirty="0">
                          <a:latin typeface="Times New Roman"/>
                          <a:cs typeface="Times New Roman"/>
                        </a:rPr>
                        <a:t>the</a:t>
                      </a:r>
                      <a:r>
                        <a:rPr sz="1000" spc="10" dirty="0">
                          <a:latin typeface="Times New Roman"/>
                          <a:cs typeface="Times New Roman"/>
                        </a:rPr>
                        <a:t> </a:t>
                      </a:r>
                      <a:r>
                        <a:rPr sz="1000" spc="-5" dirty="0">
                          <a:latin typeface="Times New Roman"/>
                          <a:cs typeface="Times New Roman"/>
                        </a:rPr>
                        <a:t>ready </a:t>
                      </a:r>
                      <a:r>
                        <a:rPr sz="1000" dirty="0">
                          <a:latin typeface="Times New Roman"/>
                          <a:cs typeface="Times New Roman"/>
                        </a:rPr>
                        <a:t> </a:t>
                      </a:r>
                      <a:r>
                        <a:rPr sz="1000" spc="-5" dirty="0">
                          <a:latin typeface="Times New Roman"/>
                          <a:cs typeface="Times New Roman"/>
                        </a:rPr>
                        <a:t>queue.</a:t>
                      </a:r>
                      <a:endParaRPr sz="1000">
                        <a:latin typeface="Times New Roman"/>
                        <a:cs typeface="Times New Roman"/>
                      </a:endParaRPr>
                    </a:p>
                  </a:txBody>
                  <a:tcPr marL="0" marR="0" marT="444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4" hMerge="1">
                  <a:txBody>
                    <a:bodyPr/>
                    <a:lstStyle/>
                    <a:p>
                      <a:endParaRPr/>
                    </a:p>
                  </a:txBody>
                  <a:tcPr marL="0" marR="0" marT="0" marB="0"/>
                </a:tc>
                <a:extLst>
                  <a:ext uri="{0D108BD9-81ED-4DB2-BD59-A6C34878D82A}">
                    <a16:rowId xmlns:a16="http://schemas.microsoft.com/office/drawing/2014/main" val="10007"/>
                  </a:ext>
                </a:extLst>
              </a:tr>
              <a:tr h="181355">
                <a:tc>
                  <a:txBody>
                    <a:bodyPr/>
                    <a:lstStyle/>
                    <a:p>
                      <a:pPr marL="176530">
                        <a:lnSpc>
                          <a:spcPts val="1330"/>
                        </a:lnSpc>
                      </a:pPr>
                      <a:r>
                        <a:rPr sz="1200" dirty="0">
                          <a:latin typeface="Times New Roman"/>
                          <a:cs typeface="Times New Roman"/>
                        </a:rPr>
                        <a:t>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T1</a:t>
                      </a:r>
                      <a:r>
                        <a:rPr sz="1200" spc="-50" dirty="0">
                          <a:latin typeface="Times New Roman"/>
                          <a:cs typeface="Times New Roman"/>
                        </a:rPr>
                        <a:t> </a:t>
                      </a:r>
                      <a:r>
                        <a:rPr sz="1200"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A</a:t>
                      </a:r>
                      <a:r>
                        <a:rPr sz="1200" spc="-45" dirty="0">
                          <a:latin typeface="Times New Roman"/>
                          <a:cs typeface="Times New Roman"/>
                        </a:rPr>
                        <a:t> </a:t>
                      </a:r>
                      <a:r>
                        <a:rPr sz="1200" dirty="0">
                          <a:latin typeface="Times New Roman"/>
                          <a:cs typeface="Times New Roman"/>
                        </a:rPr>
                        <a:t>(20)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vMerge="1">
                  <a:txBody>
                    <a:bodyPr/>
                    <a:lstStyle/>
                    <a:p>
                      <a:endParaRPr/>
                    </a:p>
                  </a:txBody>
                  <a:tcPr marL="0" marR="0" marT="0" marB="0">
                    <a:lnL w="6350">
                      <a:solidFill>
                        <a:srgbClr val="000000"/>
                      </a:solidFill>
                      <a:prstDash val="solid"/>
                    </a:lnL>
                    <a:lnR w="9525">
                      <a:solidFill>
                        <a:srgbClr val="000000"/>
                      </a:solidFill>
                      <a:prstDash val="solid"/>
                    </a:lnR>
                  </a:tcPr>
                </a:tc>
                <a:tc hMerge="1" vMerge="1">
                  <a:txBody>
                    <a:bodyPr/>
                    <a:lstStyle/>
                    <a:p>
                      <a:endParaRPr/>
                    </a:p>
                  </a:txBody>
                  <a:tcPr marL="0" marR="0" marT="0" marB="0"/>
                </a:tc>
                <a:tc gridSpan="2" vMerge="1">
                  <a:txBody>
                    <a:bodyPr/>
                    <a:lstStyle/>
                    <a:p>
                      <a:endParaRPr/>
                    </a:p>
                  </a:txBody>
                  <a:tcPr marL="0" marR="0" marT="444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08"/>
                  </a:ext>
                </a:extLst>
              </a:tr>
              <a:tr h="182880">
                <a:tc>
                  <a:txBody>
                    <a:bodyPr/>
                    <a:lstStyle/>
                    <a:p>
                      <a:pPr marL="176530">
                        <a:lnSpc>
                          <a:spcPts val="1340"/>
                        </a:lnSpc>
                      </a:pPr>
                      <a:r>
                        <a:rPr sz="1200" dirty="0">
                          <a:latin typeface="Times New Roman"/>
                          <a:cs typeface="Times New Roman"/>
                        </a:rPr>
                        <a:t>39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spc="-5" dirty="0">
                          <a:latin typeface="Times New Roman"/>
                          <a:cs typeface="Times New Roman"/>
                        </a:rPr>
                        <a:t>T1</a:t>
                      </a:r>
                      <a:r>
                        <a:rPr sz="1200" spc="-50" dirty="0">
                          <a:latin typeface="Times New Roman"/>
                          <a:cs typeface="Times New Roman"/>
                        </a:rPr>
                        <a:t> </a:t>
                      </a:r>
                      <a:r>
                        <a:rPr sz="1200" dirty="0">
                          <a:latin typeface="Times New Roman"/>
                          <a:cs typeface="Times New Roman"/>
                        </a:rPr>
                        <a:t>(19)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spc="-5" dirty="0">
                          <a:latin typeface="Times New Roman"/>
                          <a:cs typeface="Times New Roman"/>
                        </a:rPr>
                        <a:t>A</a:t>
                      </a:r>
                      <a:r>
                        <a:rPr sz="1200" spc="-25" dirty="0">
                          <a:latin typeface="Times New Roman"/>
                          <a:cs typeface="Times New Roman"/>
                        </a:rPr>
                        <a:t> </a:t>
                      </a:r>
                      <a:r>
                        <a:rPr sz="1200" spc="-5" dirty="0">
                          <a:latin typeface="Times New Roman"/>
                          <a:cs typeface="Times New Roman"/>
                        </a:rPr>
                        <a:t>(20),</a:t>
                      </a:r>
                      <a:r>
                        <a:rPr sz="1200" spc="-15" dirty="0">
                          <a:latin typeface="Times New Roman"/>
                          <a:cs typeface="Times New Roman"/>
                        </a:rPr>
                        <a:t> </a:t>
                      </a:r>
                      <a:r>
                        <a:rPr sz="1200" dirty="0">
                          <a:latin typeface="Times New Roman"/>
                          <a:cs typeface="Times New Roman"/>
                        </a:rPr>
                        <a:t>T2</a:t>
                      </a:r>
                      <a:r>
                        <a:rPr sz="1200" spc="-20" dirty="0">
                          <a:latin typeface="Times New Roman"/>
                          <a:cs typeface="Times New Roman"/>
                        </a:rPr>
                        <a:t> </a:t>
                      </a:r>
                      <a:r>
                        <a:rPr sz="1200" dirty="0">
                          <a:latin typeface="Times New Roman"/>
                          <a:cs typeface="Times New Roman"/>
                        </a:rPr>
                        <a:t>(0)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vMerge="1">
                  <a:txBody>
                    <a:bodyPr/>
                    <a:lstStyle/>
                    <a:p>
                      <a:endParaRPr/>
                    </a:p>
                  </a:txBody>
                  <a:tcPr marL="0" marR="0" marT="0" marB="0">
                    <a:lnL w="6350">
                      <a:solidFill>
                        <a:srgbClr val="000000"/>
                      </a:solidFill>
                      <a:prstDash val="solid"/>
                    </a:lnL>
                    <a:lnR w="9525">
                      <a:solidFill>
                        <a:srgbClr val="000000"/>
                      </a:solidFill>
                      <a:prstDash val="solid"/>
                    </a:lnR>
                  </a:tcPr>
                </a:tc>
                <a:tc hMerge="1" vMerge="1">
                  <a:txBody>
                    <a:bodyPr/>
                    <a:lstStyle/>
                    <a:p>
                      <a:endParaRPr/>
                    </a:p>
                  </a:txBody>
                  <a:tcPr marL="0" marR="0" marT="0" marB="0"/>
                </a:tc>
                <a:tc gridSpan="2" vMerge="1">
                  <a:txBody>
                    <a:bodyPr/>
                    <a:lstStyle/>
                    <a:p>
                      <a:endParaRPr/>
                    </a:p>
                  </a:txBody>
                  <a:tcPr marL="0" marR="0" marT="444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09"/>
                  </a:ext>
                </a:extLst>
              </a:tr>
              <a:tr h="97535">
                <a:tc rowSpan="2">
                  <a:txBody>
                    <a:bodyPr/>
                    <a:lstStyle/>
                    <a:p>
                      <a:pPr algn="ctr">
                        <a:lnSpc>
                          <a:spcPts val="1330"/>
                        </a:lnSpc>
                      </a:pPr>
                      <a:r>
                        <a:rPr sz="1200" dirty="0">
                          <a:latin typeface="Times New Roman"/>
                          <a:cs typeface="Times New Roman"/>
                        </a:rPr>
                        <a:t>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52400">
                        <a:lnSpc>
                          <a:spcPts val="1330"/>
                        </a:lnSpc>
                      </a:pPr>
                      <a:r>
                        <a:rPr sz="1200" spc="-5" dirty="0">
                          <a:latin typeface="Times New Roman"/>
                          <a:cs typeface="Times New Roman"/>
                        </a:rPr>
                        <a:t>A</a:t>
                      </a:r>
                      <a:r>
                        <a:rPr sz="1200" spc="-50" dirty="0">
                          <a:latin typeface="Times New Roman"/>
                          <a:cs typeface="Times New Roman"/>
                        </a:rPr>
                        <a:t> </a:t>
                      </a:r>
                      <a:r>
                        <a:rPr sz="1200" dirty="0">
                          <a:latin typeface="Times New Roman"/>
                          <a:cs typeface="Times New Roman"/>
                        </a:rPr>
                        <a:t>(20)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403225">
                        <a:lnSpc>
                          <a:spcPts val="1330"/>
                        </a:lnSpc>
                      </a:pPr>
                      <a:r>
                        <a:rPr sz="1200" spc="-5" dirty="0">
                          <a:latin typeface="Times New Roman"/>
                          <a:cs typeface="Times New Roman"/>
                        </a:rPr>
                        <a:t>T2</a:t>
                      </a:r>
                      <a:r>
                        <a:rPr sz="1200" spc="-20" dirty="0">
                          <a:latin typeface="Times New Roman"/>
                          <a:cs typeface="Times New Roman"/>
                        </a:rPr>
                        <a:t> </a:t>
                      </a:r>
                      <a:r>
                        <a:rPr sz="1200" spc="-5" dirty="0">
                          <a:latin typeface="Times New Roman"/>
                          <a:cs typeface="Times New Roman"/>
                        </a:rPr>
                        <a:t>(0),</a:t>
                      </a:r>
                      <a:r>
                        <a:rPr sz="1200" spc="-15" dirty="0">
                          <a:latin typeface="Times New Roman"/>
                          <a:cs typeface="Times New Roman"/>
                        </a:rPr>
                        <a:t> </a:t>
                      </a:r>
                      <a:r>
                        <a:rPr sz="1200" dirty="0">
                          <a:latin typeface="Times New Roman"/>
                          <a:cs typeface="Times New Roman"/>
                        </a:rPr>
                        <a:t>T1</a:t>
                      </a:r>
                      <a:r>
                        <a:rPr sz="1200" spc="-15" dirty="0">
                          <a:latin typeface="Times New Roman"/>
                          <a:cs typeface="Times New Roman"/>
                        </a:rPr>
                        <a:t> </a:t>
                      </a:r>
                      <a:r>
                        <a:rPr sz="1200" spc="-5" dirty="0">
                          <a:latin typeface="Times New Roman"/>
                          <a:cs typeface="Times New Roman"/>
                        </a:rPr>
                        <a:t>(20)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vMerge="1">
                  <a:txBody>
                    <a:bodyPr/>
                    <a:lstStyle/>
                    <a:p>
                      <a:endParaRPr/>
                    </a:p>
                  </a:txBody>
                  <a:tcPr marL="0" marR="0" marT="0" marB="0">
                    <a:lnL w="6350">
                      <a:solidFill>
                        <a:srgbClr val="000000"/>
                      </a:solidFill>
                      <a:prstDash val="solid"/>
                    </a:lnL>
                    <a:lnR w="9525">
                      <a:solidFill>
                        <a:srgbClr val="000000"/>
                      </a:solidFill>
                      <a:prstDash val="solid"/>
                    </a:lnR>
                  </a:tcPr>
                </a:tc>
                <a:tc hMerge="1" vMerge="1">
                  <a:txBody>
                    <a:bodyPr/>
                    <a:lstStyle/>
                    <a:p>
                      <a:endParaRPr/>
                    </a:p>
                  </a:txBody>
                  <a:tcPr marL="0" marR="0" marT="0" marB="0"/>
                </a:tc>
                <a:tc gridSpan="2" vMerge="1">
                  <a:txBody>
                    <a:bodyPr/>
                    <a:lstStyle/>
                    <a:p>
                      <a:endParaRPr/>
                    </a:p>
                  </a:txBody>
                  <a:tcPr marL="0" marR="0" marT="444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10"/>
                  </a:ext>
                </a:extLst>
              </a:tr>
              <a:tr h="83820">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5" gridSpan="4">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B w="9525">
                      <a:solidFill>
                        <a:srgbClr val="000000"/>
                      </a:solidFill>
                      <a:prstDash val="solid"/>
                    </a:lnB>
                  </a:tcPr>
                </a:tc>
                <a:tc rowSpan="5" hMerge="1">
                  <a:txBody>
                    <a:bodyPr/>
                    <a:lstStyle/>
                    <a:p>
                      <a:endParaRPr/>
                    </a:p>
                  </a:txBody>
                  <a:tcPr marL="0" marR="0" marT="0" marB="0"/>
                </a:tc>
                <a:tc rowSpan="5" hMerge="1">
                  <a:txBody>
                    <a:bodyPr/>
                    <a:lstStyle/>
                    <a:p>
                      <a:endParaRPr/>
                    </a:p>
                  </a:txBody>
                  <a:tcPr marL="0" marR="0" marT="0" marB="0"/>
                </a:tc>
                <a:tc rowSpan="5" hMerge="1">
                  <a:txBody>
                    <a:bodyPr/>
                    <a:lstStyle/>
                    <a:p>
                      <a:endParaRPr/>
                    </a:p>
                  </a:txBody>
                  <a:tcPr marL="0" marR="0" marT="0" marB="0"/>
                </a:tc>
                <a:extLst>
                  <a:ext uri="{0D108BD9-81ED-4DB2-BD59-A6C34878D82A}">
                    <a16:rowId xmlns:a16="http://schemas.microsoft.com/office/drawing/2014/main" val="10011"/>
                  </a:ext>
                </a:extLst>
              </a:tr>
              <a:tr h="181355">
                <a:tc>
                  <a:txBody>
                    <a:bodyPr/>
                    <a:lstStyle/>
                    <a:p>
                      <a:pPr marL="176530">
                        <a:lnSpc>
                          <a:spcPts val="1330"/>
                        </a:lnSpc>
                      </a:pPr>
                      <a:r>
                        <a:rPr sz="1200" dirty="0">
                          <a:latin typeface="Times New Roman"/>
                          <a:cs typeface="Times New Roman"/>
                        </a:rPr>
                        <a:t>50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dirty="0">
                          <a:latin typeface="Times New Roman"/>
                          <a:cs typeface="Times New Roman"/>
                        </a:rPr>
                        <a:t>T2</a:t>
                      </a:r>
                      <a:r>
                        <a:rPr sz="1200" spc="-40" dirty="0">
                          <a:latin typeface="Times New Roman"/>
                          <a:cs typeface="Times New Roman"/>
                        </a:rPr>
                        <a:t> </a:t>
                      </a:r>
                      <a:r>
                        <a:rPr sz="1200" spc="-5" dirty="0">
                          <a:latin typeface="Times New Roman"/>
                          <a:cs typeface="Times New Roman"/>
                        </a:rPr>
                        <a:t>(0)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dirty="0">
                          <a:latin typeface="Times New Roman"/>
                          <a:cs typeface="Times New Roman"/>
                        </a:rPr>
                        <a:t>T1</a:t>
                      </a:r>
                      <a:r>
                        <a:rPr sz="1200" spc="-20" dirty="0">
                          <a:latin typeface="Times New Roman"/>
                          <a:cs typeface="Times New Roman"/>
                        </a:rPr>
                        <a:t> </a:t>
                      </a:r>
                      <a:r>
                        <a:rPr sz="1200" spc="-5" dirty="0">
                          <a:latin typeface="Times New Roman"/>
                          <a:cs typeface="Times New Roman"/>
                        </a:rPr>
                        <a:t>(20),</a:t>
                      </a:r>
                      <a:r>
                        <a:rPr sz="1200" spc="-15" dirty="0">
                          <a:latin typeface="Times New Roman"/>
                          <a:cs typeface="Times New Roman"/>
                        </a:rPr>
                        <a:t> </a:t>
                      </a:r>
                      <a:r>
                        <a:rPr sz="1200" spc="-5" dirty="0">
                          <a:latin typeface="Times New Roman"/>
                          <a:cs typeface="Times New Roman"/>
                        </a:rPr>
                        <a:t>A</a:t>
                      </a:r>
                      <a:r>
                        <a:rPr sz="1200" spc="-25" dirty="0">
                          <a:latin typeface="Times New Roman"/>
                          <a:cs typeface="Times New Roman"/>
                        </a:rPr>
                        <a:t> </a:t>
                      </a:r>
                      <a:r>
                        <a:rPr sz="1200" dirty="0">
                          <a:latin typeface="Times New Roman"/>
                          <a:cs typeface="Times New Roman"/>
                        </a:rPr>
                        <a:t>(30)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2"/>
                  </a:ext>
                </a:extLst>
              </a:tr>
              <a:tr h="181355">
                <a:tc>
                  <a:txBody>
                    <a:bodyPr/>
                    <a:lstStyle/>
                    <a:p>
                      <a:pPr marL="176530">
                        <a:lnSpc>
                          <a:spcPts val="1330"/>
                        </a:lnSpc>
                      </a:pPr>
                      <a:r>
                        <a:rPr sz="1200" dirty="0">
                          <a:latin typeface="Times New Roman"/>
                          <a:cs typeface="Times New Roman"/>
                        </a:rPr>
                        <a:t>60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T1</a:t>
                      </a:r>
                      <a:r>
                        <a:rPr sz="1200" spc="-35" dirty="0">
                          <a:latin typeface="Times New Roman"/>
                          <a:cs typeface="Times New Roman"/>
                        </a:rPr>
                        <a:t> </a:t>
                      </a:r>
                      <a:r>
                        <a:rPr sz="1200" spc="-5" dirty="0">
                          <a:latin typeface="Times New Roman"/>
                          <a:cs typeface="Times New Roman"/>
                        </a:rPr>
                        <a:t>(20)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spc="-5" dirty="0">
                          <a:latin typeface="Times New Roman"/>
                          <a:cs typeface="Times New Roman"/>
                        </a:rPr>
                        <a:t>A</a:t>
                      </a:r>
                      <a:r>
                        <a:rPr sz="1200" spc="-20" dirty="0">
                          <a:latin typeface="Times New Roman"/>
                          <a:cs typeface="Times New Roman"/>
                        </a:rPr>
                        <a:t> </a:t>
                      </a:r>
                      <a:r>
                        <a:rPr sz="1200" spc="-5" dirty="0">
                          <a:latin typeface="Times New Roman"/>
                          <a:cs typeface="Times New Roman"/>
                        </a:rPr>
                        <a:t>(30),</a:t>
                      </a:r>
                      <a:r>
                        <a:rPr sz="1200" spc="-15" dirty="0">
                          <a:latin typeface="Times New Roman"/>
                          <a:cs typeface="Times New Roman"/>
                        </a:rPr>
                        <a:t> </a:t>
                      </a:r>
                      <a:r>
                        <a:rPr sz="1200" spc="-5" dirty="0">
                          <a:latin typeface="Times New Roman"/>
                          <a:cs typeface="Times New Roman"/>
                        </a:rPr>
                        <a:t>T2</a:t>
                      </a:r>
                      <a:r>
                        <a:rPr sz="1200" spc="-20" dirty="0">
                          <a:latin typeface="Times New Roman"/>
                          <a:cs typeface="Times New Roman"/>
                        </a:rPr>
                        <a:t> </a:t>
                      </a:r>
                      <a:r>
                        <a:rPr sz="1200"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3"/>
                  </a:ext>
                </a:extLst>
              </a:tr>
              <a:tr h="181355">
                <a:tc>
                  <a:txBody>
                    <a:bodyPr/>
                    <a:lstStyle/>
                    <a:p>
                      <a:pPr marL="176530">
                        <a:lnSpc>
                          <a:spcPts val="1330"/>
                        </a:lnSpc>
                      </a:pPr>
                      <a:r>
                        <a:rPr sz="1200" b="1" dirty="0">
                          <a:latin typeface="Times New Roman"/>
                          <a:cs typeface="Times New Roman"/>
                        </a:rPr>
                        <a:t>67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a:t>
                      </a:r>
                      <a:r>
                        <a:rPr sz="1200" b="1" spc="-40" dirty="0">
                          <a:latin typeface="Times New Roman"/>
                          <a:cs typeface="Times New Roman"/>
                        </a:rPr>
                        <a:t> </a:t>
                      </a:r>
                      <a:r>
                        <a:rPr sz="1200" b="1" spc="-5" dirty="0">
                          <a:latin typeface="Times New Roman"/>
                          <a:cs typeface="Times New Roman"/>
                        </a:rPr>
                        <a:t>(27)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a:t>
                      </a:r>
                      <a:r>
                        <a:rPr sz="1200" b="1" spc="-10" dirty="0">
                          <a:latin typeface="Times New Roman"/>
                          <a:cs typeface="Times New Roman"/>
                        </a:rPr>
                        <a:t> </a:t>
                      </a:r>
                      <a:r>
                        <a:rPr sz="1200" b="1" spc="-5" dirty="0">
                          <a:latin typeface="Times New Roman"/>
                          <a:cs typeface="Times New Roman"/>
                        </a:rPr>
                        <a:t>(30),</a:t>
                      </a:r>
                      <a:r>
                        <a:rPr sz="1200" b="1" spc="-15" dirty="0">
                          <a:latin typeface="Times New Roman"/>
                          <a:cs typeface="Times New Roman"/>
                        </a:rPr>
                        <a:t> </a:t>
                      </a:r>
                      <a:r>
                        <a:rPr sz="1200" b="1" dirty="0">
                          <a:latin typeface="Times New Roman"/>
                          <a:cs typeface="Times New Roman"/>
                        </a:rPr>
                        <a:t>T2</a:t>
                      </a:r>
                      <a:r>
                        <a:rPr sz="1200" b="1" spc="-5" dirty="0">
                          <a:latin typeface="Times New Roman"/>
                          <a:cs typeface="Times New Roman"/>
                        </a:rPr>
                        <a:t> (10),</a:t>
                      </a:r>
                      <a:r>
                        <a:rPr sz="1200" b="1" spc="-10" dirty="0">
                          <a:latin typeface="Times New Roman"/>
                          <a:cs typeface="Times New Roman"/>
                        </a:rPr>
                        <a:t> </a:t>
                      </a:r>
                      <a:r>
                        <a:rPr sz="1200" b="1" dirty="0">
                          <a:latin typeface="Times New Roman"/>
                          <a:cs typeface="Times New Roman"/>
                        </a:rPr>
                        <a:t>T3</a:t>
                      </a:r>
                      <a:r>
                        <a:rPr sz="1200" b="1" spc="-5" dirty="0">
                          <a:latin typeface="Times New Roman"/>
                          <a:cs typeface="Times New Roman"/>
                        </a:rPr>
                        <a:t> (0)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4"/>
                  </a:ext>
                </a:extLst>
              </a:tr>
              <a:tr h="43306">
                <a:tc rowSpan="2">
                  <a:txBody>
                    <a:bodyPr/>
                    <a:lstStyle/>
                    <a:p>
                      <a:pPr algn="ctr">
                        <a:lnSpc>
                          <a:spcPts val="1330"/>
                        </a:lnSpc>
                      </a:pPr>
                      <a:r>
                        <a:rPr sz="1200" b="1" dirty="0">
                          <a:latin typeface="Times New Roman"/>
                          <a:cs typeface="Times New Roman"/>
                        </a:rPr>
                        <a:t>70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52400">
                        <a:lnSpc>
                          <a:spcPts val="1330"/>
                        </a:lnSpc>
                      </a:pPr>
                      <a:r>
                        <a:rPr sz="1200" b="1" spc="-5" dirty="0">
                          <a:latin typeface="Times New Roman"/>
                          <a:cs typeface="Times New Roman"/>
                        </a:rPr>
                        <a:t>A</a:t>
                      </a:r>
                      <a:r>
                        <a:rPr sz="1200" b="1" spc="-40" dirty="0">
                          <a:latin typeface="Times New Roman"/>
                          <a:cs typeface="Times New Roman"/>
                        </a:rPr>
                        <a:t> </a:t>
                      </a:r>
                      <a:r>
                        <a:rPr sz="1200" b="1" spc="-5" dirty="0">
                          <a:latin typeface="Times New Roman"/>
                          <a:cs typeface="Times New Roman"/>
                        </a:rPr>
                        <a:t>(30)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21285">
                        <a:lnSpc>
                          <a:spcPts val="1330"/>
                        </a:lnSpc>
                      </a:pPr>
                      <a:r>
                        <a:rPr sz="1200" b="1" dirty="0">
                          <a:latin typeface="Times New Roman"/>
                          <a:cs typeface="Times New Roman"/>
                        </a:rPr>
                        <a:t>T2</a:t>
                      </a:r>
                      <a:r>
                        <a:rPr sz="1200" b="1" spc="-10" dirty="0">
                          <a:latin typeface="Times New Roman"/>
                          <a:cs typeface="Times New Roman"/>
                        </a:rPr>
                        <a:t> </a:t>
                      </a:r>
                      <a:r>
                        <a:rPr sz="1200" b="1" spc="-5" dirty="0">
                          <a:latin typeface="Times New Roman"/>
                          <a:cs typeface="Times New Roman"/>
                        </a:rPr>
                        <a:t>(10),</a:t>
                      </a:r>
                      <a:r>
                        <a:rPr sz="1200" b="1" spc="-10" dirty="0">
                          <a:latin typeface="Times New Roman"/>
                          <a:cs typeface="Times New Roman"/>
                        </a:rPr>
                        <a:t> </a:t>
                      </a:r>
                      <a:r>
                        <a:rPr sz="1200" b="1" dirty="0">
                          <a:latin typeface="Times New Roman"/>
                          <a:cs typeface="Times New Roman"/>
                        </a:rPr>
                        <a:t>T3</a:t>
                      </a:r>
                      <a:r>
                        <a:rPr sz="1200" b="1" spc="-5" dirty="0">
                          <a:latin typeface="Times New Roman"/>
                          <a:cs typeface="Times New Roman"/>
                        </a:rPr>
                        <a:t> (0),</a:t>
                      </a:r>
                      <a:r>
                        <a:rPr sz="1200" b="1" spc="-10" dirty="0">
                          <a:latin typeface="Times New Roman"/>
                          <a:cs typeface="Times New Roman"/>
                        </a:rPr>
                        <a:t> </a:t>
                      </a:r>
                      <a:r>
                        <a:rPr sz="1200" b="1" dirty="0">
                          <a:latin typeface="Times New Roman"/>
                          <a:cs typeface="Times New Roman"/>
                        </a:rPr>
                        <a:t>T1</a:t>
                      </a:r>
                      <a:r>
                        <a:rPr sz="1200" b="1" spc="-5" dirty="0">
                          <a:latin typeface="Times New Roman"/>
                          <a:cs typeface="Times New Roman"/>
                        </a:rPr>
                        <a:t> (30)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5"/>
                  </a:ext>
                </a:extLst>
              </a:tr>
              <a:tr h="138049">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gridSpan="2">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tcPr>
                </a:tc>
                <a:tc rowSpan="3" hMerge="1">
                  <a:txBody>
                    <a:bodyPr/>
                    <a:lstStyle/>
                    <a:p>
                      <a:endParaRPr/>
                    </a:p>
                  </a:txBody>
                  <a:tcPr marL="0" marR="0" marT="0" marB="0"/>
                </a:tc>
                <a:tc rowSpan="3" gridSpan="2">
                  <a:txBody>
                    <a:bodyPr/>
                    <a:lstStyle/>
                    <a:p>
                      <a:pPr marL="97155" marR="102235">
                        <a:lnSpc>
                          <a:spcPts val="1150"/>
                        </a:lnSpc>
                        <a:spcBef>
                          <a:spcPts val="395"/>
                        </a:spcBef>
                      </a:pPr>
                      <a:r>
                        <a:rPr sz="1000" spc="5" dirty="0">
                          <a:latin typeface="Times New Roman"/>
                          <a:cs typeface="Times New Roman"/>
                        </a:rPr>
                        <a:t>T2</a:t>
                      </a:r>
                      <a:r>
                        <a:rPr sz="1000" spc="-10" dirty="0">
                          <a:latin typeface="Times New Roman"/>
                          <a:cs typeface="Times New Roman"/>
                        </a:rPr>
                        <a:t> </a:t>
                      </a:r>
                      <a:r>
                        <a:rPr sz="1000" spc="-5" dirty="0">
                          <a:latin typeface="Times New Roman"/>
                          <a:cs typeface="Times New Roman"/>
                        </a:rPr>
                        <a:t>is placed</a:t>
                      </a:r>
                      <a:r>
                        <a:rPr sz="1000" dirty="0">
                          <a:latin typeface="Times New Roman"/>
                          <a:cs typeface="Times New Roman"/>
                        </a:rPr>
                        <a:t> </a:t>
                      </a:r>
                      <a:r>
                        <a:rPr sz="1000" spc="-5" dirty="0">
                          <a:latin typeface="Times New Roman"/>
                          <a:cs typeface="Times New Roman"/>
                        </a:rPr>
                        <a:t>in</a:t>
                      </a:r>
                      <a:r>
                        <a:rPr sz="1000" spc="-10" dirty="0">
                          <a:latin typeface="Times New Roman"/>
                          <a:cs typeface="Times New Roman"/>
                        </a:rPr>
                        <a:t> </a:t>
                      </a:r>
                      <a:r>
                        <a:rPr sz="1000" spc="-5" dirty="0">
                          <a:latin typeface="Times New Roman"/>
                          <a:cs typeface="Times New Roman"/>
                        </a:rPr>
                        <a:t>the Blocked</a:t>
                      </a:r>
                      <a:r>
                        <a:rPr sz="1000" spc="5" dirty="0">
                          <a:latin typeface="Times New Roman"/>
                          <a:cs typeface="Times New Roman"/>
                        </a:rPr>
                        <a:t> </a:t>
                      </a:r>
                      <a:r>
                        <a:rPr sz="1000" spc="-5" dirty="0">
                          <a:latin typeface="Times New Roman"/>
                          <a:cs typeface="Times New Roman"/>
                        </a:rPr>
                        <a:t>queue</a:t>
                      </a:r>
                      <a:r>
                        <a:rPr sz="1000" spc="10" dirty="0">
                          <a:latin typeface="Times New Roman"/>
                          <a:cs typeface="Times New Roman"/>
                        </a:rPr>
                        <a:t> </a:t>
                      </a:r>
                      <a:r>
                        <a:rPr sz="1000" spc="-10" dirty="0">
                          <a:latin typeface="Times New Roman"/>
                          <a:cs typeface="Times New Roman"/>
                        </a:rPr>
                        <a:t>when </a:t>
                      </a:r>
                      <a:r>
                        <a:rPr sz="1000" spc="-235" dirty="0">
                          <a:latin typeface="Times New Roman"/>
                          <a:cs typeface="Times New Roman"/>
                        </a:rPr>
                        <a:t> </a:t>
                      </a:r>
                      <a:r>
                        <a:rPr sz="1000" spc="-5" dirty="0">
                          <a:latin typeface="Times New Roman"/>
                          <a:cs typeface="Times New Roman"/>
                        </a:rPr>
                        <a:t>it</a:t>
                      </a:r>
                      <a:r>
                        <a:rPr sz="1000" spc="-10" dirty="0">
                          <a:latin typeface="Times New Roman"/>
                          <a:cs typeface="Times New Roman"/>
                        </a:rPr>
                        <a:t> </a:t>
                      </a:r>
                      <a:r>
                        <a:rPr sz="1000" spc="-5" dirty="0">
                          <a:latin typeface="Times New Roman"/>
                          <a:cs typeface="Times New Roman"/>
                        </a:rPr>
                        <a:t>requests I/O</a:t>
                      </a:r>
                      <a:endParaRPr sz="1000">
                        <a:latin typeface="Times New Roman"/>
                        <a:cs typeface="Times New Roman"/>
                      </a:endParaRPr>
                    </a:p>
                  </a:txBody>
                  <a:tcPr marL="0" marR="0" marT="501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3" hMerge="1">
                  <a:txBody>
                    <a:bodyPr/>
                    <a:lstStyle/>
                    <a:p>
                      <a:endParaRPr/>
                    </a:p>
                  </a:txBody>
                  <a:tcPr marL="0" marR="0" marT="0" marB="0"/>
                </a:tc>
                <a:extLst>
                  <a:ext uri="{0D108BD9-81ED-4DB2-BD59-A6C34878D82A}">
                    <a16:rowId xmlns:a16="http://schemas.microsoft.com/office/drawing/2014/main" val="10016"/>
                  </a:ext>
                </a:extLst>
              </a:tr>
              <a:tr h="182879">
                <a:tc>
                  <a:txBody>
                    <a:bodyPr/>
                    <a:lstStyle/>
                    <a:p>
                      <a:pPr marL="176530">
                        <a:lnSpc>
                          <a:spcPts val="1340"/>
                        </a:lnSpc>
                      </a:pPr>
                      <a:r>
                        <a:rPr sz="1200" b="1" dirty="0">
                          <a:latin typeface="Times New Roman"/>
                          <a:cs typeface="Times New Roman"/>
                        </a:rPr>
                        <a:t>80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T2</a:t>
                      </a:r>
                      <a:r>
                        <a:rPr sz="1200" b="1" spc="-40" dirty="0">
                          <a:latin typeface="Times New Roman"/>
                          <a:cs typeface="Times New Roman"/>
                        </a:rPr>
                        <a:t> </a:t>
                      </a:r>
                      <a:r>
                        <a:rPr sz="1200" b="1" spc="-5"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T3</a:t>
                      </a:r>
                      <a:r>
                        <a:rPr sz="1200" b="1" spc="-15" dirty="0">
                          <a:latin typeface="Times New Roman"/>
                          <a:cs typeface="Times New Roman"/>
                        </a:rPr>
                        <a:t> </a:t>
                      </a:r>
                      <a:r>
                        <a:rPr sz="1200" b="1" spc="-5" dirty="0">
                          <a:latin typeface="Times New Roman"/>
                          <a:cs typeface="Times New Roman"/>
                        </a:rPr>
                        <a:t>(0),</a:t>
                      </a:r>
                      <a:r>
                        <a:rPr sz="1200" b="1" spc="-10" dirty="0">
                          <a:latin typeface="Times New Roman"/>
                          <a:cs typeface="Times New Roman"/>
                        </a:rPr>
                        <a:t> </a:t>
                      </a:r>
                      <a:r>
                        <a:rPr sz="1200" b="1" dirty="0">
                          <a:latin typeface="Times New Roman"/>
                          <a:cs typeface="Times New Roman"/>
                        </a:rPr>
                        <a:t>T1</a:t>
                      </a:r>
                      <a:r>
                        <a:rPr sz="1200" b="1" spc="-10" dirty="0">
                          <a:latin typeface="Times New Roman"/>
                          <a:cs typeface="Times New Roman"/>
                        </a:rPr>
                        <a:t> </a:t>
                      </a:r>
                      <a:r>
                        <a:rPr sz="1200" b="1" spc="-5" dirty="0">
                          <a:latin typeface="Times New Roman"/>
                          <a:cs typeface="Times New Roman"/>
                        </a:rPr>
                        <a:t>(30),</a:t>
                      </a:r>
                      <a:r>
                        <a:rPr sz="1200" b="1" spc="-10" dirty="0">
                          <a:latin typeface="Times New Roman"/>
                          <a:cs typeface="Times New Roman"/>
                        </a:rPr>
                        <a:t> </a:t>
                      </a:r>
                      <a:r>
                        <a:rPr sz="1200" b="1" spc="-5" dirty="0">
                          <a:latin typeface="Times New Roman"/>
                          <a:cs typeface="Times New Roman"/>
                        </a:rPr>
                        <a:t>A</a:t>
                      </a:r>
                      <a:r>
                        <a:rPr sz="1200" b="1" spc="-20" dirty="0">
                          <a:latin typeface="Times New Roman"/>
                          <a:cs typeface="Times New Roman"/>
                        </a:rPr>
                        <a:t> </a:t>
                      </a:r>
                      <a:r>
                        <a:rPr sz="1200" b="1" dirty="0">
                          <a:latin typeface="Times New Roman"/>
                          <a:cs typeface="Times New Roman"/>
                        </a:rPr>
                        <a:t>(40)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vMerge="1">
                  <a:txBody>
                    <a:bodyPr/>
                    <a:lstStyle/>
                    <a:p>
                      <a:endParaRPr/>
                    </a:p>
                  </a:txBody>
                  <a:tcPr marL="0" marR="0" marT="0" marB="0">
                    <a:lnL w="6350">
                      <a:solidFill>
                        <a:srgbClr val="000000"/>
                      </a:solidFill>
                      <a:prstDash val="solid"/>
                    </a:lnL>
                    <a:lnR w="9525">
                      <a:solidFill>
                        <a:srgbClr val="000000"/>
                      </a:solidFill>
                      <a:prstDash val="solid"/>
                    </a:lnR>
                  </a:tcPr>
                </a:tc>
                <a:tc hMerge="1" vMerge="1">
                  <a:txBody>
                    <a:bodyPr/>
                    <a:lstStyle/>
                    <a:p>
                      <a:endParaRPr/>
                    </a:p>
                  </a:txBody>
                  <a:tcPr marL="0" marR="0" marT="0" marB="0"/>
                </a:tc>
                <a:tc gridSpan="2" vMerge="1">
                  <a:txBody>
                    <a:bodyPr/>
                    <a:lstStyle/>
                    <a:p>
                      <a:endParaRPr/>
                    </a:p>
                  </a:txBody>
                  <a:tcPr marL="0" marR="0" marT="501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17"/>
                  </a:ext>
                </a:extLst>
              </a:tr>
              <a:tr h="71501">
                <a:tc rowSpan="2">
                  <a:txBody>
                    <a:bodyPr/>
                    <a:lstStyle/>
                    <a:p>
                      <a:pPr algn="ctr">
                        <a:lnSpc>
                          <a:spcPts val="1330"/>
                        </a:lnSpc>
                      </a:pPr>
                      <a:r>
                        <a:rPr sz="1200" b="1" dirty="0">
                          <a:latin typeface="Times New Roman"/>
                          <a:cs typeface="Times New Roman"/>
                        </a:rPr>
                        <a:t>82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56845">
                        <a:lnSpc>
                          <a:spcPts val="1330"/>
                        </a:lnSpc>
                      </a:pPr>
                      <a:r>
                        <a:rPr sz="1200" b="1" dirty="0">
                          <a:latin typeface="Times New Roman"/>
                          <a:cs typeface="Times New Roman"/>
                        </a:rPr>
                        <a:t>T3</a:t>
                      </a:r>
                      <a:r>
                        <a:rPr sz="1200" b="1" spc="-45" dirty="0">
                          <a:latin typeface="Times New Roman"/>
                          <a:cs typeface="Times New Roman"/>
                        </a:rPr>
                        <a:t> </a:t>
                      </a:r>
                      <a:r>
                        <a:rPr sz="1200" b="1" dirty="0">
                          <a:latin typeface="Times New Roman"/>
                          <a:cs typeface="Times New Roman"/>
                        </a:rPr>
                        <a:t>(0)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389890">
                        <a:lnSpc>
                          <a:spcPts val="1330"/>
                        </a:lnSpc>
                      </a:pPr>
                      <a:r>
                        <a:rPr sz="1200" b="1" dirty="0">
                          <a:latin typeface="Times New Roman"/>
                          <a:cs typeface="Times New Roman"/>
                        </a:rPr>
                        <a:t>T1</a:t>
                      </a:r>
                      <a:r>
                        <a:rPr sz="1200" b="1" spc="-20" dirty="0">
                          <a:latin typeface="Times New Roman"/>
                          <a:cs typeface="Times New Roman"/>
                        </a:rPr>
                        <a:t> </a:t>
                      </a:r>
                      <a:r>
                        <a:rPr sz="1200" b="1" spc="-5" dirty="0">
                          <a:latin typeface="Times New Roman"/>
                          <a:cs typeface="Times New Roman"/>
                        </a:rPr>
                        <a:t>(30),</a:t>
                      </a:r>
                      <a:r>
                        <a:rPr sz="1200" b="1" spc="-15" dirty="0">
                          <a:latin typeface="Times New Roman"/>
                          <a:cs typeface="Times New Roman"/>
                        </a:rPr>
                        <a:t> </a:t>
                      </a:r>
                      <a:r>
                        <a:rPr sz="1200" b="1" spc="-5" dirty="0">
                          <a:latin typeface="Times New Roman"/>
                          <a:cs typeface="Times New Roman"/>
                        </a:rPr>
                        <a:t>A</a:t>
                      </a:r>
                      <a:r>
                        <a:rPr sz="1200" b="1" spc="-30" dirty="0">
                          <a:latin typeface="Times New Roman"/>
                          <a:cs typeface="Times New Roman"/>
                        </a:rPr>
                        <a:t> </a:t>
                      </a:r>
                      <a:r>
                        <a:rPr sz="1200" b="1" dirty="0">
                          <a:latin typeface="Times New Roman"/>
                          <a:cs typeface="Times New Roman"/>
                        </a:rPr>
                        <a:t>(40)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gn="ctr">
                        <a:lnSpc>
                          <a:spcPts val="1330"/>
                        </a:lnSpc>
                      </a:pPr>
                      <a:r>
                        <a:rPr sz="1200" b="1" dirty="0">
                          <a:latin typeface="Times New Roman"/>
                          <a:cs typeface="Times New Roman"/>
                        </a:rPr>
                        <a:t>T2</a:t>
                      </a:r>
                      <a:r>
                        <a:rPr sz="1200" b="1" spc="-40" dirty="0">
                          <a:latin typeface="Times New Roman"/>
                          <a:cs typeface="Times New Roman"/>
                        </a:rPr>
                        <a:t> </a:t>
                      </a:r>
                      <a:r>
                        <a:rPr sz="1200" b="1" spc="-5" dirty="0">
                          <a:latin typeface="Times New Roman"/>
                          <a:cs typeface="Times New Roman"/>
                        </a:rPr>
                        <a:t>(12)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vMerge="1">
                  <a:txBody>
                    <a:bodyPr/>
                    <a:lstStyle/>
                    <a:p>
                      <a:endParaRPr/>
                    </a:p>
                  </a:txBody>
                  <a:tcPr marL="0" marR="0" marT="0" marB="0">
                    <a:lnL w="6350">
                      <a:solidFill>
                        <a:srgbClr val="000000"/>
                      </a:solidFill>
                      <a:prstDash val="solid"/>
                    </a:lnL>
                    <a:lnR w="9525">
                      <a:solidFill>
                        <a:srgbClr val="000000"/>
                      </a:solidFill>
                      <a:prstDash val="solid"/>
                    </a:lnR>
                  </a:tcPr>
                </a:tc>
                <a:tc hMerge="1" vMerge="1">
                  <a:txBody>
                    <a:bodyPr/>
                    <a:lstStyle/>
                    <a:p>
                      <a:endParaRPr/>
                    </a:p>
                  </a:txBody>
                  <a:tcPr marL="0" marR="0" marT="0" marB="0"/>
                </a:tc>
                <a:tc gridSpan="2" vMerge="1">
                  <a:txBody>
                    <a:bodyPr/>
                    <a:lstStyle/>
                    <a:p>
                      <a:endParaRPr/>
                    </a:p>
                  </a:txBody>
                  <a:tcPr marL="0" marR="0" marT="5016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18"/>
                  </a:ext>
                </a:extLst>
              </a:tr>
              <a:tr h="109854">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gridSpan="4">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B w="9525">
                      <a:solidFill>
                        <a:srgbClr val="000000"/>
                      </a:solidFill>
                      <a:prstDash val="solid"/>
                    </a:lnB>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extLst>
                  <a:ext uri="{0D108BD9-81ED-4DB2-BD59-A6C34878D82A}">
                    <a16:rowId xmlns:a16="http://schemas.microsoft.com/office/drawing/2014/main" val="10019"/>
                  </a:ext>
                </a:extLst>
              </a:tr>
              <a:tr h="181356">
                <a:tc>
                  <a:txBody>
                    <a:bodyPr/>
                    <a:lstStyle/>
                    <a:p>
                      <a:pPr marL="176530">
                        <a:lnSpc>
                          <a:spcPts val="1330"/>
                        </a:lnSpc>
                      </a:pPr>
                      <a:r>
                        <a:rPr sz="1200" b="1" dirty="0">
                          <a:latin typeface="Times New Roman"/>
                          <a:cs typeface="Times New Roman"/>
                        </a:rPr>
                        <a:t>92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a:t>
                      </a:r>
                      <a:r>
                        <a:rPr sz="1200" b="1" spc="-40" dirty="0">
                          <a:latin typeface="Times New Roman"/>
                          <a:cs typeface="Times New Roman"/>
                        </a:rPr>
                        <a:t> </a:t>
                      </a:r>
                      <a:r>
                        <a:rPr sz="1200" b="1" spc="-5" dirty="0">
                          <a:latin typeface="Times New Roman"/>
                          <a:cs typeface="Times New Roman"/>
                        </a:rPr>
                        <a:t>(30)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a:t>
                      </a:r>
                      <a:r>
                        <a:rPr sz="1200" b="1" spc="-15" dirty="0">
                          <a:latin typeface="Times New Roman"/>
                          <a:cs typeface="Times New Roman"/>
                        </a:rPr>
                        <a:t> </a:t>
                      </a:r>
                      <a:r>
                        <a:rPr sz="1200" b="1" spc="-5" dirty="0">
                          <a:latin typeface="Times New Roman"/>
                          <a:cs typeface="Times New Roman"/>
                        </a:rPr>
                        <a:t>(40),</a:t>
                      </a:r>
                      <a:r>
                        <a:rPr sz="1200" b="1" spc="-20" dirty="0">
                          <a:latin typeface="Times New Roman"/>
                          <a:cs typeface="Times New Roman"/>
                        </a:rPr>
                        <a:t> </a:t>
                      </a:r>
                      <a:r>
                        <a:rPr sz="1200" b="1" dirty="0">
                          <a:latin typeface="Times New Roman"/>
                          <a:cs typeface="Times New Roman"/>
                        </a:rPr>
                        <a:t>T3</a:t>
                      </a:r>
                      <a:r>
                        <a:rPr sz="1200" b="1" spc="-15" dirty="0">
                          <a:latin typeface="Times New Roman"/>
                          <a:cs typeface="Times New Roman"/>
                        </a:rPr>
                        <a:t> </a:t>
                      </a:r>
                      <a:r>
                        <a:rPr sz="1200" b="1" spc="-5"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a:t>
                      </a:r>
                      <a:r>
                        <a:rPr sz="1200" b="1" spc="-40" dirty="0">
                          <a:latin typeface="Times New Roman"/>
                          <a:cs typeface="Times New Roman"/>
                        </a:rPr>
                        <a:t> </a:t>
                      </a:r>
                      <a:r>
                        <a:rPr sz="1200" b="1" spc="-5" dirty="0">
                          <a:latin typeface="Times New Roman"/>
                          <a:cs typeface="Times New Roman"/>
                        </a:rPr>
                        <a:t>(12)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0"/>
                  </a:ext>
                </a:extLst>
              </a:tr>
              <a:tr h="181610">
                <a:tc>
                  <a:txBody>
                    <a:bodyPr/>
                    <a:lstStyle/>
                    <a:p>
                      <a:pPr marL="138430">
                        <a:lnSpc>
                          <a:spcPts val="1330"/>
                        </a:lnSpc>
                      </a:pPr>
                      <a:r>
                        <a:rPr sz="1200" b="1" dirty="0">
                          <a:latin typeface="Times New Roman"/>
                          <a:cs typeface="Times New Roman"/>
                        </a:rPr>
                        <a:t>102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a:t>
                      </a:r>
                      <a:r>
                        <a:rPr sz="1200" b="1" spc="-40" dirty="0">
                          <a:latin typeface="Times New Roman"/>
                          <a:cs typeface="Times New Roman"/>
                        </a:rPr>
                        <a:t> </a:t>
                      </a:r>
                      <a:r>
                        <a:rPr sz="1200" b="1" spc="-5" dirty="0">
                          <a:latin typeface="Times New Roman"/>
                          <a:cs typeface="Times New Roman"/>
                        </a:rPr>
                        <a:t>(40)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a:t>
                      </a:r>
                      <a:r>
                        <a:rPr sz="1200" b="1" spc="-15" dirty="0">
                          <a:latin typeface="Times New Roman"/>
                          <a:cs typeface="Times New Roman"/>
                        </a:rPr>
                        <a:t> </a:t>
                      </a:r>
                      <a:r>
                        <a:rPr sz="1200" b="1" spc="-5" dirty="0">
                          <a:latin typeface="Times New Roman"/>
                          <a:cs typeface="Times New Roman"/>
                        </a:rPr>
                        <a:t>(10),</a:t>
                      </a:r>
                      <a:r>
                        <a:rPr sz="1200" b="1" spc="-15" dirty="0">
                          <a:latin typeface="Times New Roman"/>
                          <a:cs typeface="Times New Roman"/>
                        </a:rPr>
                        <a:t> </a:t>
                      </a:r>
                      <a:r>
                        <a:rPr sz="1200" b="1" dirty="0">
                          <a:latin typeface="Times New Roman"/>
                          <a:cs typeface="Times New Roman"/>
                        </a:rPr>
                        <a:t>T1</a:t>
                      </a:r>
                      <a:r>
                        <a:rPr sz="1200" b="1" spc="-15" dirty="0">
                          <a:latin typeface="Times New Roman"/>
                          <a:cs typeface="Times New Roman"/>
                        </a:rPr>
                        <a:t> </a:t>
                      </a:r>
                      <a:r>
                        <a:rPr sz="1200" b="1" spc="-5" dirty="0">
                          <a:latin typeface="Times New Roman"/>
                          <a:cs typeface="Times New Roman"/>
                        </a:rPr>
                        <a:t>(40)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a:t>
                      </a:r>
                      <a:r>
                        <a:rPr sz="1200" b="1" spc="-40" dirty="0">
                          <a:latin typeface="Times New Roman"/>
                          <a:cs typeface="Times New Roman"/>
                        </a:rPr>
                        <a:t> </a:t>
                      </a:r>
                      <a:r>
                        <a:rPr sz="1200" b="1" spc="-5" dirty="0">
                          <a:latin typeface="Times New Roman"/>
                          <a:cs typeface="Times New Roman"/>
                        </a:rPr>
                        <a:t>(12)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lnB w="9525">
                      <a:solidFill>
                        <a:srgbClr val="000000"/>
                      </a:solidFill>
                      <a:prstDash val="solid"/>
                    </a:lnB>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1"/>
                  </a:ext>
                </a:extLst>
              </a:tr>
              <a:tr h="181355">
                <a:tc>
                  <a:txBody>
                    <a:bodyPr/>
                    <a:lstStyle/>
                    <a:p>
                      <a:pPr marL="138430">
                        <a:lnSpc>
                          <a:spcPts val="1330"/>
                        </a:lnSpc>
                      </a:pPr>
                      <a:r>
                        <a:rPr sz="1200" b="1" dirty="0">
                          <a:latin typeface="Times New Roman"/>
                          <a:cs typeface="Times New Roman"/>
                        </a:rPr>
                        <a:t>112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a:t>
                      </a:r>
                      <a:r>
                        <a:rPr sz="1200" b="1" spc="-40" dirty="0">
                          <a:latin typeface="Times New Roman"/>
                          <a:cs typeface="Times New Roman"/>
                        </a:rPr>
                        <a:t> </a:t>
                      </a:r>
                      <a:r>
                        <a:rPr sz="1200" b="1" spc="-5"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a:t>
                      </a:r>
                      <a:r>
                        <a:rPr sz="1200" b="1" spc="-20" dirty="0">
                          <a:latin typeface="Times New Roman"/>
                          <a:cs typeface="Times New Roman"/>
                        </a:rPr>
                        <a:t> </a:t>
                      </a:r>
                      <a:r>
                        <a:rPr sz="1200" b="1" spc="-5" dirty="0">
                          <a:latin typeface="Times New Roman"/>
                          <a:cs typeface="Times New Roman"/>
                        </a:rPr>
                        <a:t>(40),</a:t>
                      </a:r>
                      <a:r>
                        <a:rPr sz="1200" b="1" spc="-15" dirty="0">
                          <a:latin typeface="Times New Roman"/>
                          <a:cs typeface="Times New Roman"/>
                        </a:rPr>
                        <a:t> </a:t>
                      </a:r>
                      <a:r>
                        <a:rPr sz="1200" b="1" spc="-5" dirty="0">
                          <a:latin typeface="Times New Roman"/>
                          <a:cs typeface="Times New Roman"/>
                        </a:rPr>
                        <a:t>A</a:t>
                      </a:r>
                      <a:r>
                        <a:rPr sz="1200" b="1" spc="-30" dirty="0">
                          <a:latin typeface="Times New Roman"/>
                          <a:cs typeface="Times New Roman"/>
                        </a:rPr>
                        <a:t> </a:t>
                      </a:r>
                      <a:r>
                        <a:rPr sz="1200" b="1" dirty="0">
                          <a:latin typeface="Times New Roman"/>
                          <a:cs typeface="Times New Roman"/>
                        </a:rPr>
                        <a:t>(50)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a:t>
                      </a:r>
                      <a:r>
                        <a:rPr sz="1200" b="1" spc="-40" dirty="0">
                          <a:latin typeface="Times New Roman"/>
                          <a:cs typeface="Times New Roman"/>
                        </a:rPr>
                        <a:t> </a:t>
                      </a:r>
                      <a:r>
                        <a:rPr sz="1200" b="1" spc="-5" dirty="0">
                          <a:latin typeface="Times New Roman"/>
                          <a:cs typeface="Times New Roman"/>
                        </a:rPr>
                        <a:t>(12)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3" gridSpan="2">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lnR w="9525">
                      <a:solidFill>
                        <a:srgbClr val="000000"/>
                      </a:solidFill>
                      <a:prstDash val="solid"/>
                    </a:lnR>
                    <a:lnT w="9525" cap="flat" cmpd="sng" algn="ctr">
                      <a:solidFill>
                        <a:srgbClr val="000000"/>
                      </a:solidFill>
                      <a:prstDash val="solid"/>
                      <a:round/>
                      <a:headEnd type="none" w="med" len="med"/>
                      <a:tailEnd type="none" w="med" len="med"/>
                    </a:lnT>
                  </a:tcPr>
                </a:tc>
                <a:tc rowSpan="3" hMerge="1">
                  <a:txBody>
                    <a:bodyPr/>
                    <a:lstStyle/>
                    <a:p>
                      <a:endParaRPr/>
                    </a:p>
                  </a:txBody>
                  <a:tcPr marL="0" marR="0" marT="0" marB="0"/>
                </a:tc>
                <a:tc rowSpan="3" gridSpan="2">
                  <a:txBody>
                    <a:bodyPr/>
                    <a:lstStyle/>
                    <a:p>
                      <a:pPr marL="97155" marR="278765">
                        <a:lnSpc>
                          <a:spcPts val="1140"/>
                        </a:lnSpc>
                        <a:spcBef>
                          <a:spcPts val="409"/>
                        </a:spcBef>
                      </a:pPr>
                      <a:r>
                        <a:rPr sz="1000" spc="5" dirty="0">
                          <a:latin typeface="Times New Roman"/>
                          <a:cs typeface="Times New Roman"/>
                        </a:rPr>
                        <a:t>T2</a:t>
                      </a:r>
                      <a:r>
                        <a:rPr sz="1000" spc="-10" dirty="0">
                          <a:latin typeface="Times New Roman"/>
                          <a:cs typeface="Times New Roman"/>
                        </a:rPr>
                        <a:t> </a:t>
                      </a:r>
                      <a:r>
                        <a:rPr sz="1000" spc="-5" dirty="0">
                          <a:latin typeface="Times New Roman"/>
                          <a:cs typeface="Times New Roman"/>
                        </a:rPr>
                        <a:t>is</a:t>
                      </a:r>
                      <a:r>
                        <a:rPr sz="1000" spc="-10" dirty="0">
                          <a:latin typeface="Times New Roman"/>
                          <a:cs typeface="Times New Roman"/>
                        </a:rPr>
                        <a:t> </a:t>
                      </a:r>
                      <a:r>
                        <a:rPr sz="1000" spc="-5" dirty="0">
                          <a:latin typeface="Times New Roman"/>
                          <a:cs typeface="Times New Roman"/>
                        </a:rPr>
                        <a:t>placed</a:t>
                      </a:r>
                      <a:r>
                        <a:rPr sz="1000" dirty="0">
                          <a:latin typeface="Times New Roman"/>
                          <a:cs typeface="Times New Roman"/>
                        </a:rPr>
                        <a:t> </a:t>
                      </a:r>
                      <a:r>
                        <a:rPr sz="1000" spc="-5" dirty="0">
                          <a:latin typeface="Times New Roman"/>
                          <a:cs typeface="Times New Roman"/>
                        </a:rPr>
                        <a:t>back</a:t>
                      </a:r>
                      <a:r>
                        <a:rPr sz="1000" spc="-10" dirty="0">
                          <a:latin typeface="Times New Roman"/>
                          <a:cs typeface="Times New Roman"/>
                        </a:rPr>
                        <a:t> </a:t>
                      </a:r>
                      <a:r>
                        <a:rPr sz="1000" spc="-5" dirty="0">
                          <a:latin typeface="Times New Roman"/>
                          <a:cs typeface="Times New Roman"/>
                        </a:rPr>
                        <a:t>in</a:t>
                      </a:r>
                      <a:r>
                        <a:rPr sz="1000" spc="-15" dirty="0">
                          <a:latin typeface="Times New Roman"/>
                          <a:cs typeface="Times New Roman"/>
                        </a:rPr>
                        <a:t> </a:t>
                      </a:r>
                      <a:r>
                        <a:rPr sz="1000" spc="-5" dirty="0">
                          <a:latin typeface="Times New Roman"/>
                          <a:cs typeface="Times New Roman"/>
                        </a:rPr>
                        <a:t>the </a:t>
                      </a:r>
                      <a:r>
                        <a:rPr sz="1000" dirty="0">
                          <a:latin typeface="Times New Roman"/>
                          <a:cs typeface="Times New Roman"/>
                        </a:rPr>
                        <a:t>ready</a:t>
                      </a:r>
                      <a:r>
                        <a:rPr sz="1000" spc="-10" dirty="0">
                          <a:latin typeface="Times New Roman"/>
                          <a:cs typeface="Times New Roman"/>
                        </a:rPr>
                        <a:t> </a:t>
                      </a:r>
                      <a:r>
                        <a:rPr sz="1000" spc="-5" dirty="0">
                          <a:latin typeface="Times New Roman"/>
                          <a:cs typeface="Times New Roman"/>
                        </a:rPr>
                        <a:t>queue </a:t>
                      </a:r>
                      <a:r>
                        <a:rPr sz="1000" spc="-235" dirty="0">
                          <a:latin typeface="Times New Roman"/>
                          <a:cs typeface="Times New Roman"/>
                        </a:rPr>
                        <a:t> </a:t>
                      </a:r>
                      <a:r>
                        <a:rPr sz="1000" spc="-5" dirty="0">
                          <a:latin typeface="Times New Roman"/>
                          <a:cs typeface="Times New Roman"/>
                        </a:rPr>
                        <a:t>when</a:t>
                      </a:r>
                      <a:r>
                        <a:rPr sz="1000" spc="-10" dirty="0">
                          <a:latin typeface="Times New Roman"/>
                          <a:cs typeface="Times New Roman"/>
                        </a:rPr>
                        <a:t> </a:t>
                      </a:r>
                      <a:r>
                        <a:rPr sz="1000" spc="-5" dirty="0">
                          <a:latin typeface="Times New Roman"/>
                          <a:cs typeface="Times New Roman"/>
                        </a:rPr>
                        <a:t>its I/O </a:t>
                      </a:r>
                      <a:r>
                        <a:rPr sz="1000" dirty="0">
                          <a:latin typeface="Times New Roman"/>
                          <a:cs typeface="Times New Roman"/>
                        </a:rPr>
                        <a:t>operation</a:t>
                      </a:r>
                      <a:r>
                        <a:rPr sz="1000" spc="-5" dirty="0">
                          <a:latin typeface="Times New Roman"/>
                          <a:cs typeface="Times New Roman"/>
                        </a:rPr>
                        <a:t> is</a:t>
                      </a:r>
                      <a:r>
                        <a:rPr sz="1000" spc="-10" dirty="0">
                          <a:latin typeface="Times New Roman"/>
                          <a:cs typeface="Times New Roman"/>
                        </a:rPr>
                        <a:t> </a:t>
                      </a:r>
                      <a:r>
                        <a:rPr sz="1000" spc="-5" dirty="0">
                          <a:latin typeface="Times New Roman"/>
                          <a:cs typeface="Times New Roman"/>
                        </a:rPr>
                        <a:t>complete.</a:t>
                      </a:r>
                      <a:endParaRPr sz="1000">
                        <a:latin typeface="Times New Roman"/>
                        <a:cs typeface="Times New Roman"/>
                      </a:endParaRPr>
                    </a:p>
                  </a:txBody>
                  <a:tcPr marL="0" marR="0" marT="520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3" hMerge="1">
                  <a:txBody>
                    <a:bodyPr/>
                    <a:lstStyle/>
                    <a:p>
                      <a:endParaRPr/>
                    </a:p>
                  </a:txBody>
                  <a:tcPr marL="0" marR="0" marT="0" marB="0"/>
                </a:tc>
                <a:extLst>
                  <a:ext uri="{0D108BD9-81ED-4DB2-BD59-A6C34878D82A}">
                    <a16:rowId xmlns:a16="http://schemas.microsoft.com/office/drawing/2014/main" val="10022"/>
                  </a:ext>
                </a:extLst>
              </a:tr>
              <a:tr h="181355">
                <a:tc>
                  <a:txBody>
                    <a:bodyPr/>
                    <a:lstStyle/>
                    <a:p>
                      <a:pPr marL="138430">
                        <a:lnSpc>
                          <a:spcPts val="1330"/>
                        </a:lnSpc>
                      </a:pPr>
                      <a:r>
                        <a:rPr sz="1200" b="1" dirty="0">
                          <a:latin typeface="Times New Roman"/>
                          <a:cs typeface="Times New Roman"/>
                        </a:rPr>
                        <a:t>122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a:t>
                      </a:r>
                      <a:r>
                        <a:rPr sz="1200" b="1" spc="-40" dirty="0">
                          <a:latin typeface="Times New Roman"/>
                          <a:cs typeface="Times New Roman"/>
                        </a:rPr>
                        <a:t> </a:t>
                      </a:r>
                      <a:r>
                        <a:rPr sz="1200" b="1" spc="-5" dirty="0">
                          <a:latin typeface="Times New Roman"/>
                          <a:cs typeface="Times New Roman"/>
                        </a:rPr>
                        <a:t>(40)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a:t>
                      </a:r>
                      <a:r>
                        <a:rPr sz="1200" b="1" spc="-20" dirty="0">
                          <a:latin typeface="Times New Roman"/>
                          <a:cs typeface="Times New Roman"/>
                        </a:rPr>
                        <a:t> </a:t>
                      </a:r>
                      <a:r>
                        <a:rPr sz="1200" b="1" spc="-5" dirty="0">
                          <a:latin typeface="Times New Roman"/>
                          <a:cs typeface="Times New Roman"/>
                        </a:rPr>
                        <a:t>(50),</a:t>
                      </a:r>
                      <a:r>
                        <a:rPr sz="1200" b="1" spc="-15" dirty="0">
                          <a:latin typeface="Times New Roman"/>
                          <a:cs typeface="Times New Roman"/>
                        </a:rPr>
                        <a:t> </a:t>
                      </a:r>
                      <a:r>
                        <a:rPr sz="1200" b="1" spc="-5" dirty="0">
                          <a:latin typeface="Times New Roman"/>
                          <a:cs typeface="Times New Roman"/>
                        </a:rPr>
                        <a:t>T3(20)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a:t>
                      </a:r>
                      <a:r>
                        <a:rPr sz="1200" b="1" spc="-40" dirty="0">
                          <a:latin typeface="Times New Roman"/>
                          <a:cs typeface="Times New Roman"/>
                        </a:rPr>
                        <a:t> </a:t>
                      </a:r>
                      <a:r>
                        <a:rPr sz="1200" b="1" spc="-5" dirty="0">
                          <a:latin typeface="Times New Roman"/>
                          <a:cs typeface="Times New Roman"/>
                        </a:rPr>
                        <a:t>(12)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vMerge="1">
                  <a:txBody>
                    <a:bodyPr/>
                    <a:lstStyle/>
                    <a:p>
                      <a:endParaRPr/>
                    </a:p>
                  </a:txBody>
                  <a:tcPr marL="0" marR="0" marT="0" marB="0">
                    <a:lnL w="6350">
                      <a:solidFill>
                        <a:srgbClr val="000000"/>
                      </a:solidFill>
                      <a:prstDash val="solid"/>
                    </a:lnL>
                    <a:lnR w="9525">
                      <a:solidFill>
                        <a:srgbClr val="000000"/>
                      </a:solidFill>
                      <a:prstDash val="solid"/>
                    </a:lnR>
                  </a:tcPr>
                </a:tc>
                <a:tc hMerge="1" vMerge="1">
                  <a:txBody>
                    <a:bodyPr/>
                    <a:lstStyle/>
                    <a:p>
                      <a:endParaRPr/>
                    </a:p>
                  </a:txBody>
                  <a:tcPr marL="0" marR="0" marT="0" marB="0"/>
                </a:tc>
                <a:tc gridSpan="2" vMerge="1">
                  <a:txBody>
                    <a:bodyPr/>
                    <a:lstStyle/>
                    <a:p>
                      <a:endParaRPr/>
                    </a:p>
                  </a:txBody>
                  <a:tcPr marL="0" marR="0" marT="520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23"/>
                  </a:ext>
                </a:extLst>
              </a:tr>
              <a:tr h="32511">
                <a:tc rowSpan="2">
                  <a:txBody>
                    <a:bodyPr/>
                    <a:lstStyle/>
                    <a:p>
                      <a:pPr marL="138430">
                        <a:lnSpc>
                          <a:spcPts val="1330"/>
                        </a:lnSpc>
                      </a:pPr>
                      <a:r>
                        <a:rPr sz="1200" b="1" dirty="0">
                          <a:latin typeface="Times New Roman"/>
                          <a:cs typeface="Times New Roman"/>
                        </a:rPr>
                        <a:t>132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170180">
                        <a:lnSpc>
                          <a:spcPts val="1330"/>
                        </a:lnSpc>
                      </a:pPr>
                      <a:r>
                        <a:rPr sz="1200" b="1" spc="-5" dirty="0">
                          <a:latin typeface="Times New Roman"/>
                          <a:cs typeface="Times New Roman"/>
                        </a:rPr>
                        <a:t>A(50)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marL="394335">
                        <a:lnSpc>
                          <a:spcPts val="1330"/>
                        </a:lnSpc>
                      </a:pPr>
                      <a:r>
                        <a:rPr sz="1200" b="1" spc="-5" dirty="0">
                          <a:latin typeface="Times New Roman"/>
                          <a:cs typeface="Times New Roman"/>
                        </a:rPr>
                        <a:t>T3(20),</a:t>
                      </a:r>
                      <a:r>
                        <a:rPr sz="1200" b="1" spc="-35" dirty="0">
                          <a:latin typeface="Times New Roman"/>
                          <a:cs typeface="Times New Roman"/>
                        </a:rPr>
                        <a:t> </a:t>
                      </a:r>
                      <a:r>
                        <a:rPr sz="1200" b="1" dirty="0">
                          <a:latin typeface="Times New Roman"/>
                          <a:cs typeface="Times New Roman"/>
                        </a:rPr>
                        <a:t>T1(50)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2">
                  <a:txBody>
                    <a:bodyPr/>
                    <a:lstStyle/>
                    <a:p>
                      <a:pPr algn="ctr">
                        <a:lnSpc>
                          <a:spcPts val="1330"/>
                        </a:lnSpc>
                      </a:pPr>
                      <a:r>
                        <a:rPr sz="1200" b="1" dirty="0">
                          <a:latin typeface="Times New Roman"/>
                          <a:cs typeface="Times New Roman"/>
                        </a:rPr>
                        <a:t>T2(12)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vMerge="1">
                  <a:txBody>
                    <a:bodyPr/>
                    <a:lstStyle/>
                    <a:p>
                      <a:endParaRPr/>
                    </a:p>
                  </a:txBody>
                  <a:tcPr marL="0" marR="0" marT="0" marB="0">
                    <a:lnL w="6350">
                      <a:solidFill>
                        <a:srgbClr val="000000"/>
                      </a:solidFill>
                      <a:prstDash val="solid"/>
                    </a:lnL>
                    <a:lnR w="9525">
                      <a:solidFill>
                        <a:srgbClr val="000000"/>
                      </a:solidFill>
                      <a:prstDash val="solid"/>
                    </a:lnR>
                  </a:tcPr>
                </a:tc>
                <a:tc hMerge="1" vMerge="1">
                  <a:txBody>
                    <a:bodyPr/>
                    <a:lstStyle/>
                    <a:p>
                      <a:endParaRPr/>
                    </a:p>
                  </a:txBody>
                  <a:tcPr marL="0" marR="0" marT="0" marB="0"/>
                </a:tc>
                <a:tc gridSpan="2" vMerge="1">
                  <a:txBody>
                    <a:bodyPr/>
                    <a:lstStyle/>
                    <a:p>
                      <a:endParaRPr/>
                    </a:p>
                  </a:txBody>
                  <a:tcPr marL="0" marR="0" marT="52069"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24"/>
                  </a:ext>
                </a:extLst>
              </a:tr>
              <a:tr h="148844">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11" gridSpan="4">
                  <a:txBody>
                    <a:bodyPr/>
                    <a:lstStyle/>
                    <a:p>
                      <a:pPr>
                        <a:lnSpc>
                          <a:spcPct val="100000"/>
                        </a:lnSpc>
                      </a:pPr>
                      <a:endParaRPr sz="1100">
                        <a:latin typeface="Times New Roman"/>
                        <a:cs typeface="Times New Roman"/>
                      </a:endParaRPr>
                    </a:p>
                  </a:txBody>
                  <a:tcPr marL="0" marR="0" marT="0" marB="0">
                    <a:lnL w="6350">
                      <a:solidFill>
                        <a:srgbClr val="000000"/>
                      </a:solidFill>
                      <a:prstDash val="solid"/>
                    </a:lnL>
                  </a:tcPr>
                </a:tc>
                <a:tc rowSpan="11" hMerge="1">
                  <a:txBody>
                    <a:bodyPr/>
                    <a:lstStyle/>
                    <a:p>
                      <a:endParaRPr/>
                    </a:p>
                  </a:txBody>
                  <a:tcPr marL="0" marR="0" marT="0" marB="0"/>
                </a:tc>
                <a:tc rowSpan="11" hMerge="1">
                  <a:txBody>
                    <a:bodyPr/>
                    <a:lstStyle/>
                    <a:p>
                      <a:endParaRPr/>
                    </a:p>
                  </a:txBody>
                  <a:tcPr marL="0" marR="0" marT="0" marB="0"/>
                </a:tc>
                <a:tc rowSpan="11" hMerge="1">
                  <a:txBody>
                    <a:bodyPr/>
                    <a:lstStyle/>
                    <a:p>
                      <a:endParaRPr/>
                    </a:p>
                  </a:txBody>
                  <a:tcPr marL="0" marR="0" marT="0" marB="0"/>
                </a:tc>
                <a:extLst>
                  <a:ext uri="{0D108BD9-81ED-4DB2-BD59-A6C34878D82A}">
                    <a16:rowId xmlns:a16="http://schemas.microsoft.com/office/drawing/2014/main" val="10025"/>
                  </a:ext>
                </a:extLst>
              </a:tr>
              <a:tr h="182879">
                <a:tc>
                  <a:txBody>
                    <a:bodyPr/>
                    <a:lstStyle/>
                    <a:p>
                      <a:pPr marL="138430">
                        <a:lnSpc>
                          <a:spcPts val="1340"/>
                        </a:lnSpc>
                      </a:pPr>
                      <a:r>
                        <a:rPr sz="1200" b="1" dirty="0">
                          <a:latin typeface="Times New Roman"/>
                          <a:cs typeface="Times New Roman"/>
                        </a:rPr>
                        <a:t>134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spc="-5" dirty="0">
                          <a:latin typeface="Times New Roman"/>
                          <a:cs typeface="Times New Roman"/>
                        </a:rPr>
                        <a:t>A(52)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spc="-5" dirty="0">
                          <a:latin typeface="Times New Roman"/>
                          <a:cs typeface="Times New Roman"/>
                        </a:rPr>
                        <a:t>T3(20),</a:t>
                      </a:r>
                      <a:r>
                        <a:rPr sz="1200" b="1" spc="-15" dirty="0">
                          <a:latin typeface="Times New Roman"/>
                          <a:cs typeface="Times New Roman"/>
                        </a:rPr>
                        <a:t> </a:t>
                      </a:r>
                      <a:r>
                        <a:rPr sz="1200" b="1" spc="-5" dirty="0">
                          <a:latin typeface="Times New Roman"/>
                          <a:cs typeface="Times New Roman"/>
                        </a:rPr>
                        <a:t>T1(50),</a:t>
                      </a:r>
                      <a:r>
                        <a:rPr sz="1200" b="1" spc="-15" dirty="0">
                          <a:latin typeface="Times New Roman"/>
                          <a:cs typeface="Times New Roman"/>
                        </a:rPr>
                        <a:t> </a:t>
                      </a:r>
                      <a:r>
                        <a:rPr sz="1200" b="1" dirty="0">
                          <a:latin typeface="Times New Roman"/>
                          <a:cs typeface="Times New Roman"/>
                        </a:rPr>
                        <a:t>T2(12)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6"/>
                  </a:ext>
                </a:extLst>
              </a:tr>
              <a:tr h="181355">
                <a:tc>
                  <a:txBody>
                    <a:bodyPr/>
                    <a:lstStyle/>
                    <a:p>
                      <a:pPr marL="138430">
                        <a:lnSpc>
                          <a:spcPts val="1330"/>
                        </a:lnSpc>
                      </a:pPr>
                      <a:r>
                        <a:rPr sz="1200" b="1" dirty="0">
                          <a:latin typeface="Times New Roman"/>
                          <a:cs typeface="Times New Roman"/>
                        </a:rPr>
                        <a:t>142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T3(20)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T1(50),</a:t>
                      </a:r>
                      <a:r>
                        <a:rPr sz="1200" b="1" spc="-15" dirty="0">
                          <a:latin typeface="Times New Roman"/>
                          <a:cs typeface="Times New Roman"/>
                        </a:rPr>
                        <a:t> </a:t>
                      </a:r>
                      <a:r>
                        <a:rPr sz="1200" b="1" spc="-5" dirty="0">
                          <a:latin typeface="Times New Roman"/>
                          <a:cs typeface="Times New Roman"/>
                        </a:rPr>
                        <a:t>T2(12),</a:t>
                      </a:r>
                      <a:r>
                        <a:rPr sz="1200" b="1" spc="-10" dirty="0">
                          <a:latin typeface="Times New Roman"/>
                          <a:cs typeface="Times New Roman"/>
                        </a:rPr>
                        <a:t> </a:t>
                      </a:r>
                      <a:r>
                        <a:rPr sz="1200" b="1" spc="-5" dirty="0">
                          <a:latin typeface="Times New Roman"/>
                          <a:cs typeface="Times New Roman"/>
                        </a:rPr>
                        <a:t>A(60)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7"/>
                  </a:ext>
                </a:extLst>
              </a:tr>
              <a:tr h="181356">
                <a:tc>
                  <a:txBody>
                    <a:bodyPr/>
                    <a:lstStyle/>
                    <a:p>
                      <a:pPr marL="138430">
                        <a:lnSpc>
                          <a:spcPts val="1330"/>
                        </a:lnSpc>
                      </a:pPr>
                      <a:r>
                        <a:rPr sz="1200" b="1" dirty="0">
                          <a:latin typeface="Times New Roman"/>
                          <a:cs typeface="Times New Roman"/>
                        </a:rPr>
                        <a:t>151</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T1(50)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T2(12),</a:t>
                      </a:r>
                      <a:r>
                        <a:rPr sz="1200" b="1" spc="-30" dirty="0">
                          <a:latin typeface="Times New Roman"/>
                          <a:cs typeface="Times New Roman"/>
                        </a:rPr>
                        <a:t> </a:t>
                      </a:r>
                      <a:r>
                        <a:rPr sz="1200" b="1" spc="-5" dirty="0">
                          <a:latin typeface="Times New Roman"/>
                          <a:cs typeface="Times New Roman"/>
                        </a:rPr>
                        <a:t>A(60)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T3(29)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8"/>
                  </a:ext>
                </a:extLst>
              </a:tr>
              <a:tr h="181356">
                <a:tc>
                  <a:txBody>
                    <a:bodyPr/>
                    <a:lstStyle/>
                    <a:p>
                      <a:pPr marL="138430">
                        <a:lnSpc>
                          <a:spcPts val="1330"/>
                        </a:lnSpc>
                      </a:pPr>
                      <a:r>
                        <a:rPr sz="1200" b="1" dirty="0">
                          <a:latin typeface="Times New Roman"/>
                          <a:cs typeface="Times New Roman"/>
                        </a:rPr>
                        <a:t>161</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T2(12)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A(60),</a:t>
                      </a:r>
                      <a:r>
                        <a:rPr sz="1200" b="1" spc="-25" dirty="0">
                          <a:latin typeface="Times New Roman"/>
                          <a:cs typeface="Times New Roman"/>
                        </a:rPr>
                        <a:t> </a:t>
                      </a:r>
                      <a:r>
                        <a:rPr sz="1200" b="1" spc="-5" dirty="0">
                          <a:latin typeface="Times New Roman"/>
                          <a:cs typeface="Times New Roman"/>
                        </a:rPr>
                        <a:t>T1(60)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T3(29)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29"/>
                  </a:ext>
                </a:extLst>
              </a:tr>
              <a:tr h="181356">
                <a:tc>
                  <a:txBody>
                    <a:bodyPr/>
                    <a:lstStyle/>
                    <a:p>
                      <a:pPr marL="138430">
                        <a:lnSpc>
                          <a:spcPts val="1330"/>
                        </a:lnSpc>
                      </a:pPr>
                      <a:r>
                        <a:rPr sz="1200" b="1" dirty="0">
                          <a:latin typeface="Times New Roman"/>
                          <a:cs typeface="Times New Roman"/>
                        </a:rPr>
                        <a:t>171</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A(60)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T1(60),</a:t>
                      </a:r>
                      <a:r>
                        <a:rPr sz="1200" b="1" spc="-35" dirty="0">
                          <a:latin typeface="Times New Roman"/>
                          <a:cs typeface="Times New Roman"/>
                        </a:rPr>
                        <a:t> </a:t>
                      </a:r>
                      <a:r>
                        <a:rPr sz="1200" b="1" dirty="0">
                          <a:latin typeface="Times New Roman"/>
                          <a:cs typeface="Times New Roman"/>
                        </a:rPr>
                        <a:t>T2(22)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T3(29)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0"/>
                  </a:ext>
                </a:extLst>
              </a:tr>
              <a:tr h="181356">
                <a:tc>
                  <a:txBody>
                    <a:bodyPr/>
                    <a:lstStyle/>
                    <a:p>
                      <a:pPr marL="138430">
                        <a:lnSpc>
                          <a:spcPts val="1330"/>
                        </a:lnSpc>
                      </a:pPr>
                      <a:r>
                        <a:rPr sz="1200" b="1" dirty="0">
                          <a:latin typeface="Times New Roman"/>
                          <a:cs typeface="Times New Roman"/>
                        </a:rPr>
                        <a:t>181</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T1(60)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T2(22),</a:t>
                      </a:r>
                      <a:r>
                        <a:rPr sz="1200" b="1" spc="-30" dirty="0">
                          <a:latin typeface="Times New Roman"/>
                          <a:cs typeface="Times New Roman"/>
                        </a:rPr>
                        <a:t> </a:t>
                      </a:r>
                      <a:r>
                        <a:rPr sz="1200" b="1" spc="-5" dirty="0">
                          <a:latin typeface="Times New Roman"/>
                          <a:cs typeface="Times New Roman"/>
                        </a:rPr>
                        <a:t>A(70)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T3(29)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1"/>
                  </a:ext>
                </a:extLst>
              </a:tr>
              <a:tr h="182880">
                <a:tc>
                  <a:txBody>
                    <a:bodyPr/>
                    <a:lstStyle/>
                    <a:p>
                      <a:pPr marL="138430">
                        <a:lnSpc>
                          <a:spcPts val="1340"/>
                        </a:lnSpc>
                      </a:pPr>
                      <a:r>
                        <a:rPr sz="1200" b="1" dirty="0">
                          <a:latin typeface="Times New Roman"/>
                          <a:cs typeface="Times New Roman"/>
                        </a:rPr>
                        <a:t>191</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T2(22)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spc="-5" dirty="0">
                          <a:latin typeface="Times New Roman"/>
                          <a:cs typeface="Times New Roman"/>
                        </a:rPr>
                        <a:t>A(70),</a:t>
                      </a:r>
                      <a:r>
                        <a:rPr sz="1200" b="1" spc="-25" dirty="0">
                          <a:latin typeface="Times New Roman"/>
                          <a:cs typeface="Times New Roman"/>
                        </a:rPr>
                        <a:t> </a:t>
                      </a:r>
                      <a:r>
                        <a:rPr sz="1200" b="1" spc="-5" dirty="0">
                          <a:latin typeface="Times New Roman"/>
                          <a:cs typeface="Times New Roman"/>
                        </a:rPr>
                        <a:t>T1(70)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40"/>
                        </a:lnSpc>
                      </a:pPr>
                      <a:r>
                        <a:rPr sz="1200" b="1" dirty="0">
                          <a:latin typeface="Times New Roman"/>
                          <a:cs typeface="Times New Roman"/>
                        </a:rPr>
                        <a:t>T3(29)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2"/>
                  </a:ext>
                </a:extLst>
              </a:tr>
              <a:tr h="181584">
                <a:tc>
                  <a:txBody>
                    <a:bodyPr/>
                    <a:lstStyle/>
                    <a:p>
                      <a:pPr marL="138430">
                        <a:lnSpc>
                          <a:spcPts val="1330"/>
                        </a:lnSpc>
                      </a:pPr>
                      <a:r>
                        <a:rPr sz="1200" b="1" dirty="0">
                          <a:latin typeface="Times New Roman"/>
                          <a:cs typeface="Times New Roman"/>
                        </a:rPr>
                        <a:t>193</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ts val="1330"/>
                        </a:lnSpc>
                      </a:pPr>
                      <a:r>
                        <a:rPr sz="1200" b="1" spc="-5" dirty="0">
                          <a:latin typeface="Times New Roman"/>
                          <a:cs typeface="Times New Roman"/>
                        </a:rPr>
                        <a:t>A(70)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ts val="1330"/>
                        </a:lnSpc>
                      </a:pPr>
                      <a:r>
                        <a:rPr sz="1200" b="1" dirty="0">
                          <a:latin typeface="Times New Roman"/>
                          <a:cs typeface="Times New Roman"/>
                        </a:rPr>
                        <a:t>T1(70)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a:txBody>
                    <a:bodyPr/>
                    <a:lstStyle/>
                    <a:p>
                      <a:pPr algn="ctr">
                        <a:lnSpc>
                          <a:spcPts val="1330"/>
                        </a:lnSpc>
                      </a:pPr>
                      <a:r>
                        <a:rPr sz="1200" b="1" spc="-5" dirty="0">
                          <a:latin typeface="Times New Roman"/>
                          <a:cs typeface="Times New Roman"/>
                        </a:rPr>
                        <a:t>T3(29),</a:t>
                      </a:r>
                      <a:r>
                        <a:rPr sz="1200" b="1" spc="-35" dirty="0">
                          <a:latin typeface="Times New Roman"/>
                          <a:cs typeface="Times New Roman"/>
                        </a:rPr>
                        <a:t> </a:t>
                      </a:r>
                      <a:r>
                        <a:rPr sz="1200" b="1" dirty="0">
                          <a:latin typeface="Times New Roman"/>
                          <a:cs typeface="Times New Roman"/>
                        </a:rPr>
                        <a:t>T2(24)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3"/>
                  </a:ext>
                </a:extLst>
              </a:tr>
              <a:tr h="181507">
                <a:tc>
                  <a:txBody>
                    <a:bodyPr/>
                    <a:lstStyle/>
                    <a:p>
                      <a:pPr marL="138430">
                        <a:lnSpc>
                          <a:spcPts val="1330"/>
                        </a:lnSpc>
                      </a:pPr>
                      <a:r>
                        <a:rPr sz="1200" b="1" dirty="0">
                          <a:latin typeface="Times New Roman"/>
                          <a:cs typeface="Times New Roman"/>
                        </a:rPr>
                        <a:t>201</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T1(70)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A(70)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T3(29),</a:t>
                      </a:r>
                      <a:r>
                        <a:rPr sz="1200" b="1" spc="-35" dirty="0">
                          <a:latin typeface="Times New Roman"/>
                          <a:cs typeface="Times New Roman"/>
                        </a:rPr>
                        <a:t> </a:t>
                      </a:r>
                      <a:r>
                        <a:rPr sz="1200" b="1" dirty="0">
                          <a:latin typeface="Times New Roman"/>
                          <a:cs typeface="Times New Roman"/>
                        </a:rPr>
                        <a:t>T2(24)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4"/>
                  </a:ext>
                </a:extLst>
              </a:tr>
              <a:tr h="181356">
                <a:tc>
                  <a:txBody>
                    <a:bodyPr/>
                    <a:lstStyle/>
                    <a:p>
                      <a:pPr marL="138430">
                        <a:lnSpc>
                          <a:spcPts val="1330"/>
                        </a:lnSpc>
                      </a:pPr>
                      <a:r>
                        <a:rPr sz="1200" b="1" dirty="0">
                          <a:latin typeface="Times New Roman"/>
                          <a:cs typeface="Times New Roman"/>
                        </a:rPr>
                        <a:t>203</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T1(72)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spc="-5" dirty="0">
                          <a:latin typeface="Times New Roman"/>
                          <a:cs typeface="Times New Roman"/>
                        </a:rPr>
                        <a:t>A(70),</a:t>
                      </a:r>
                      <a:r>
                        <a:rPr sz="1200" b="1" spc="-25" dirty="0">
                          <a:latin typeface="Times New Roman"/>
                          <a:cs typeface="Times New Roman"/>
                        </a:rPr>
                        <a:t> </a:t>
                      </a:r>
                      <a:r>
                        <a:rPr sz="1200" b="1" spc="-5" dirty="0">
                          <a:latin typeface="Times New Roman"/>
                          <a:cs typeface="Times New Roman"/>
                        </a:rPr>
                        <a:t>T3(29)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330"/>
                        </a:lnSpc>
                      </a:pPr>
                      <a:r>
                        <a:rPr sz="1200" b="1" dirty="0">
                          <a:latin typeface="Times New Roman"/>
                          <a:cs typeface="Times New Roman"/>
                        </a:rPr>
                        <a:t>T2(24)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vMerge="1">
                  <a:txBody>
                    <a:bodyPr/>
                    <a:lstStyle/>
                    <a:p>
                      <a:endParaRPr/>
                    </a:p>
                  </a:txBody>
                  <a:tcPr marL="0" marR="0" marT="0" marB="0">
                    <a:lnL w="6350">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35"/>
                  </a:ext>
                </a:extLst>
              </a:tr>
            </a:tbl>
          </a:graphicData>
        </a:graphic>
      </p:graphicFrame>
      <p:grpSp>
        <p:nvGrpSpPr>
          <p:cNvPr id="4" name="object 4"/>
          <p:cNvGrpSpPr/>
          <p:nvPr/>
        </p:nvGrpSpPr>
        <p:grpSpPr>
          <a:xfrm>
            <a:off x="1601152" y="2620962"/>
            <a:ext cx="3575685" cy="356235"/>
            <a:chOff x="1601152" y="2620962"/>
            <a:chExt cx="3575685" cy="356235"/>
          </a:xfrm>
        </p:grpSpPr>
        <p:sp>
          <p:nvSpPr>
            <p:cNvPr id="5" name="object 5"/>
            <p:cNvSpPr/>
            <p:nvPr/>
          </p:nvSpPr>
          <p:spPr>
            <a:xfrm>
              <a:off x="1605914" y="2625725"/>
              <a:ext cx="3480435" cy="318770"/>
            </a:xfrm>
            <a:custGeom>
              <a:avLst/>
              <a:gdLst/>
              <a:ahLst/>
              <a:cxnLst/>
              <a:rect l="l" t="t" r="r" b="b"/>
              <a:pathLst>
                <a:path w="3480435" h="318769">
                  <a:moveTo>
                    <a:pt x="0" y="318770"/>
                  </a:moveTo>
                  <a:lnTo>
                    <a:pt x="3480435" y="0"/>
                  </a:lnTo>
                </a:path>
              </a:pathLst>
            </a:custGeom>
            <a:ln w="9525">
              <a:solidFill>
                <a:srgbClr val="000000"/>
              </a:solidFill>
            </a:ln>
          </p:spPr>
          <p:txBody>
            <a:bodyPr wrap="square" lIns="0" tIns="0" rIns="0" bIns="0" rtlCol="0"/>
            <a:lstStyle/>
            <a:p>
              <a:endParaRPr/>
            </a:p>
          </p:txBody>
        </p:sp>
        <p:sp>
          <p:nvSpPr>
            <p:cNvPr id="6" name="object 6"/>
            <p:cNvSpPr/>
            <p:nvPr/>
          </p:nvSpPr>
          <p:spPr>
            <a:xfrm>
              <a:off x="2877184" y="2794635"/>
              <a:ext cx="2299335" cy="182880"/>
            </a:xfrm>
            <a:custGeom>
              <a:avLst/>
              <a:gdLst/>
              <a:ahLst/>
              <a:cxnLst/>
              <a:rect l="l" t="t" r="r" b="b"/>
              <a:pathLst>
                <a:path w="2299335" h="182880">
                  <a:moveTo>
                    <a:pt x="73659" y="106425"/>
                  </a:moveTo>
                  <a:lnTo>
                    <a:pt x="0" y="149225"/>
                  </a:lnTo>
                  <a:lnTo>
                    <a:pt x="78358" y="182499"/>
                  </a:lnTo>
                  <a:lnTo>
                    <a:pt x="76452" y="151638"/>
                  </a:lnTo>
                  <a:lnTo>
                    <a:pt x="63753" y="151638"/>
                  </a:lnTo>
                  <a:lnTo>
                    <a:pt x="62991" y="138938"/>
                  </a:lnTo>
                  <a:lnTo>
                    <a:pt x="75619" y="138153"/>
                  </a:lnTo>
                  <a:lnTo>
                    <a:pt x="73659" y="106425"/>
                  </a:lnTo>
                  <a:close/>
                </a:path>
                <a:path w="2299335" h="182880">
                  <a:moveTo>
                    <a:pt x="75619" y="138153"/>
                  </a:moveTo>
                  <a:lnTo>
                    <a:pt x="62991" y="138938"/>
                  </a:lnTo>
                  <a:lnTo>
                    <a:pt x="63753" y="151638"/>
                  </a:lnTo>
                  <a:lnTo>
                    <a:pt x="76404" y="150851"/>
                  </a:lnTo>
                  <a:lnTo>
                    <a:pt x="75619" y="138153"/>
                  </a:lnTo>
                  <a:close/>
                </a:path>
                <a:path w="2299335" h="182880">
                  <a:moveTo>
                    <a:pt x="76404" y="150851"/>
                  </a:moveTo>
                  <a:lnTo>
                    <a:pt x="63753" y="151638"/>
                  </a:lnTo>
                  <a:lnTo>
                    <a:pt x="76452" y="151638"/>
                  </a:lnTo>
                  <a:lnTo>
                    <a:pt x="76404" y="150851"/>
                  </a:lnTo>
                  <a:close/>
                </a:path>
                <a:path w="2299335" h="182880">
                  <a:moveTo>
                    <a:pt x="2298318" y="0"/>
                  </a:moveTo>
                  <a:lnTo>
                    <a:pt x="75619" y="138153"/>
                  </a:lnTo>
                  <a:lnTo>
                    <a:pt x="76404" y="150851"/>
                  </a:lnTo>
                  <a:lnTo>
                    <a:pt x="2299080" y="12700"/>
                  </a:lnTo>
                  <a:lnTo>
                    <a:pt x="2298318" y="0"/>
                  </a:lnTo>
                  <a:close/>
                </a:path>
              </a:pathLst>
            </a:custGeom>
            <a:solidFill>
              <a:srgbClr val="000000"/>
            </a:solidFill>
          </p:spPr>
          <p:txBody>
            <a:bodyPr wrap="square" lIns="0" tIns="0" rIns="0" bIns="0" rtlCol="0"/>
            <a:lstStyle/>
            <a:p>
              <a:endParaRPr/>
            </a:p>
          </p:txBody>
        </p:sp>
      </p:grpSp>
      <p:sp>
        <p:nvSpPr>
          <p:cNvPr id="7" name="object 7"/>
          <p:cNvSpPr/>
          <p:nvPr/>
        </p:nvSpPr>
        <p:spPr>
          <a:xfrm>
            <a:off x="3060064" y="3395345"/>
            <a:ext cx="2078989" cy="242570"/>
          </a:xfrm>
          <a:custGeom>
            <a:avLst/>
            <a:gdLst/>
            <a:ahLst/>
            <a:cxnLst/>
            <a:rect l="l" t="t" r="r" b="b"/>
            <a:pathLst>
              <a:path w="2078989" h="242570">
                <a:moveTo>
                  <a:pt x="0" y="242569"/>
                </a:moveTo>
                <a:lnTo>
                  <a:pt x="2078989" y="0"/>
                </a:lnTo>
              </a:path>
            </a:pathLst>
          </a:custGeom>
          <a:ln w="9525">
            <a:solidFill>
              <a:srgbClr val="000000"/>
            </a:solidFill>
          </a:ln>
        </p:spPr>
        <p:txBody>
          <a:bodyPr wrap="square" lIns="0" tIns="0" rIns="0" bIns="0" rtlCol="0"/>
          <a:lstStyle/>
          <a:p>
            <a:endParaRPr/>
          </a:p>
        </p:txBody>
      </p:sp>
      <p:sp>
        <p:nvSpPr>
          <p:cNvPr id="8" name="object 8"/>
          <p:cNvSpPr/>
          <p:nvPr/>
        </p:nvSpPr>
        <p:spPr>
          <a:xfrm>
            <a:off x="4521200" y="4626609"/>
            <a:ext cx="644525" cy="285115"/>
          </a:xfrm>
          <a:custGeom>
            <a:avLst/>
            <a:gdLst/>
            <a:ahLst/>
            <a:cxnLst/>
            <a:rect l="l" t="t" r="r" b="b"/>
            <a:pathLst>
              <a:path w="644525" h="285114">
                <a:moveTo>
                  <a:pt x="0" y="285114"/>
                </a:moveTo>
                <a:lnTo>
                  <a:pt x="644525" y="0"/>
                </a:lnTo>
              </a:path>
            </a:pathLst>
          </a:custGeom>
          <a:ln w="9525">
            <a:solidFill>
              <a:srgbClr val="000000"/>
            </a:solidFill>
          </a:ln>
        </p:spPr>
        <p:txBody>
          <a:bodyPr wrap="square" lIns="0" tIns="0" rIns="0" bIns="0" rtlCol="0"/>
          <a:lstStyle/>
          <a:p>
            <a:endParaRPr/>
          </a:p>
        </p:txBody>
      </p:sp>
      <p:sp>
        <p:nvSpPr>
          <p:cNvPr id="9" name="object 9"/>
          <p:cNvSpPr/>
          <p:nvPr/>
        </p:nvSpPr>
        <p:spPr>
          <a:xfrm>
            <a:off x="3349625" y="5494654"/>
            <a:ext cx="1785620" cy="511809"/>
          </a:xfrm>
          <a:custGeom>
            <a:avLst/>
            <a:gdLst/>
            <a:ahLst/>
            <a:cxnLst/>
            <a:rect l="l" t="t" r="r" b="b"/>
            <a:pathLst>
              <a:path w="1785620" h="511810">
                <a:moveTo>
                  <a:pt x="0" y="511810"/>
                </a:moveTo>
                <a:lnTo>
                  <a:pt x="1785620" y="0"/>
                </a:lnTo>
              </a:path>
            </a:pathLst>
          </a:custGeom>
          <a:ln w="9525">
            <a:solidFill>
              <a:srgbClr val="00000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14604"/>
            <a:ext cx="6639559" cy="909955"/>
          </a:xfrm>
          <a:prstGeom prst="rect">
            <a:avLst/>
          </a:prstGeom>
        </p:spPr>
        <p:txBody>
          <a:bodyPr vert="horz" wrap="square" lIns="0" tIns="20320" rIns="0" bIns="0" rtlCol="0">
            <a:spAutoFit/>
          </a:bodyPr>
          <a:lstStyle/>
          <a:p>
            <a:pPr marL="12700" marR="5080">
              <a:lnSpc>
                <a:spcPct val="95900"/>
              </a:lnSpc>
              <a:spcBef>
                <a:spcPts val="160"/>
              </a:spcBef>
            </a:pPr>
            <a:r>
              <a:rPr sz="1200" spc="-5" dirty="0">
                <a:latin typeface="Times New Roman"/>
                <a:cs typeface="Times New Roman"/>
              </a:rPr>
              <a:t>c)</a:t>
            </a:r>
            <a:r>
              <a:rPr sz="1200" dirty="0">
                <a:latin typeface="Times New Roman"/>
                <a:cs typeface="Times New Roman"/>
              </a:rPr>
              <a:t> </a:t>
            </a:r>
            <a:r>
              <a:rPr sz="1200" spc="-5" dirty="0">
                <a:latin typeface="Times New Roman"/>
                <a:cs typeface="Times New Roman"/>
              </a:rPr>
              <a:t>On</a:t>
            </a:r>
            <a:r>
              <a:rPr sz="1200" spc="10" dirty="0">
                <a:latin typeface="Times New Roman"/>
                <a:cs typeface="Times New Roman"/>
              </a:rPr>
              <a:t> </a:t>
            </a:r>
            <a:r>
              <a:rPr sz="1200" dirty="0">
                <a:latin typeface="Times New Roman"/>
                <a:cs typeface="Times New Roman"/>
              </a:rPr>
              <a:t>the following</a:t>
            </a:r>
            <a:r>
              <a:rPr sz="1200" spc="-5" dirty="0">
                <a:latin typeface="Times New Roman"/>
                <a:cs typeface="Times New Roman"/>
              </a:rPr>
              <a:t> diagram,</a:t>
            </a:r>
            <a:r>
              <a:rPr sz="1200" spc="5" dirty="0">
                <a:latin typeface="Times New Roman"/>
                <a:cs typeface="Times New Roman"/>
              </a:rPr>
              <a:t> </a:t>
            </a:r>
            <a:r>
              <a:rPr sz="1200" spc="-5" dirty="0">
                <a:latin typeface="Times New Roman"/>
                <a:cs typeface="Times New Roman"/>
              </a:rPr>
              <a:t>show</a:t>
            </a:r>
            <a:r>
              <a:rPr sz="1200" spc="10" dirty="0">
                <a:latin typeface="Times New Roman"/>
                <a:cs typeface="Times New Roman"/>
              </a:rPr>
              <a:t> </a:t>
            </a:r>
            <a:r>
              <a:rPr sz="1200" spc="-5" dirty="0">
                <a:latin typeface="Times New Roman"/>
                <a:cs typeface="Times New Roman"/>
              </a:rPr>
              <a:t>which</a:t>
            </a:r>
            <a:r>
              <a:rPr sz="1200" spc="10" dirty="0">
                <a:latin typeface="Times New Roman"/>
                <a:cs typeface="Times New Roman"/>
              </a:rPr>
              <a:t> </a:t>
            </a:r>
            <a:r>
              <a:rPr sz="1200" spc="-5" dirty="0">
                <a:latin typeface="Times New Roman"/>
                <a:cs typeface="Times New Roman"/>
              </a:rPr>
              <a:t>processes</a:t>
            </a:r>
            <a:r>
              <a:rPr sz="1200" spc="5" dirty="0">
                <a:latin typeface="Times New Roman"/>
                <a:cs typeface="Times New Roman"/>
              </a:rPr>
              <a:t> </a:t>
            </a:r>
            <a:r>
              <a:rPr sz="1200" dirty="0">
                <a:latin typeface="Times New Roman"/>
                <a:cs typeface="Times New Roman"/>
              </a:rPr>
              <a:t>or</a:t>
            </a:r>
            <a:r>
              <a:rPr sz="1200" spc="10" dirty="0">
                <a:latin typeface="Times New Roman"/>
                <a:cs typeface="Times New Roman"/>
              </a:rPr>
              <a:t> </a:t>
            </a:r>
            <a:r>
              <a:rPr sz="1200" spc="-5" dirty="0">
                <a:latin typeface="Times New Roman"/>
                <a:cs typeface="Times New Roman"/>
              </a:rPr>
              <a:t>threads</a:t>
            </a:r>
            <a:r>
              <a:rPr sz="1200" spc="5" dirty="0">
                <a:latin typeface="Times New Roman"/>
                <a:cs typeface="Times New Roman"/>
              </a:rPr>
              <a:t> </a:t>
            </a:r>
            <a:r>
              <a:rPr sz="1200" dirty="0">
                <a:latin typeface="Times New Roman"/>
                <a:cs typeface="Times New Roman"/>
              </a:rPr>
              <a:t>are </a:t>
            </a:r>
            <a:r>
              <a:rPr sz="1200" spc="-5" dirty="0">
                <a:latin typeface="Times New Roman"/>
                <a:cs typeface="Times New Roman"/>
              </a:rPr>
              <a:t>allocated</a:t>
            </a:r>
            <a:r>
              <a:rPr sz="1200" spc="10" dirty="0">
                <a:latin typeface="Times New Roman"/>
                <a:cs typeface="Times New Roman"/>
              </a:rPr>
              <a:t> </a:t>
            </a:r>
            <a:r>
              <a:rPr sz="1200" dirty="0">
                <a:latin typeface="Times New Roman"/>
                <a:cs typeface="Times New Roman"/>
              </a:rPr>
              <a:t>to</a:t>
            </a:r>
            <a:r>
              <a:rPr sz="1200" spc="3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for</a:t>
            </a:r>
            <a:r>
              <a:rPr sz="1200" spc="10" dirty="0">
                <a:latin typeface="Times New Roman"/>
                <a:cs typeface="Times New Roman"/>
              </a:rPr>
              <a:t> </a:t>
            </a:r>
            <a:r>
              <a:rPr sz="1200" spc="-5" dirty="0">
                <a:latin typeface="Times New Roman"/>
                <a:cs typeface="Times New Roman"/>
              </a:rPr>
              <a:t>both</a:t>
            </a:r>
            <a:r>
              <a:rPr sz="1200" spc="10" dirty="0">
                <a:latin typeface="Times New Roman"/>
                <a:cs typeface="Times New Roman"/>
              </a:rPr>
              <a:t> </a:t>
            </a:r>
            <a:r>
              <a:rPr sz="1200" spc="-5" dirty="0">
                <a:latin typeface="Times New Roman"/>
                <a:cs typeface="Times New Roman"/>
              </a:rPr>
              <a:t>cases</a:t>
            </a:r>
            <a:r>
              <a:rPr sz="1200" spc="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(a) </a:t>
            </a:r>
            <a:r>
              <a:rPr sz="1200" spc="-28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(b).</a:t>
            </a:r>
            <a:r>
              <a:rPr sz="1200" dirty="0">
                <a:latin typeface="Times New Roman"/>
                <a:cs typeface="Times New Roman"/>
              </a:rPr>
              <a:t> Note that the</a:t>
            </a:r>
            <a:r>
              <a:rPr sz="1200" spc="-5" dirty="0">
                <a:latin typeface="Times New Roman"/>
                <a:cs typeface="Times New Roman"/>
              </a:rPr>
              <a:t> perspective</a:t>
            </a:r>
            <a:r>
              <a:rPr sz="1200" dirty="0">
                <a:latin typeface="Times New Roman"/>
                <a:cs typeface="Times New Roman"/>
              </a:rPr>
              <a:t> </a:t>
            </a:r>
            <a:r>
              <a:rPr sz="1200" spc="-5" dirty="0">
                <a:latin typeface="Times New Roman"/>
                <a:cs typeface="Times New Roman"/>
              </a:rPr>
              <a:t>presented</a:t>
            </a:r>
            <a:r>
              <a:rPr sz="1200"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from the</a:t>
            </a:r>
            <a:r>
              <a:rPr sz="1200" spc="-5" dirty="0">
                <a:latin typeface="Times New Roman"/>
                <a:cs typeface="Times New Roman"/>
              </a:rPr>
              <a:t> </a:t>
            </a:r>
            <a:r>
              <a:rPr sz="1200" dirty="0">
                <a:latin typeface="Times New Roman"/>
                <a:cs typeface="Times New Roman"/>
              </a:rPr>
              <a:t>point</a:t>
            </a:r>
            <a:r>
              <a:rPr sz="1200" spc="5" dirty="0">
                <a:latin typeface="Times New Roman"/>
                <a:cs typeface="Times New Roman"/>
              </a:rPr>
              <a:t> </a:t>
            </a:r>
            <a:r>
              <a:rPr sz="1200" dirty="0">
                <a:latin typeface="Times New Roman"/>
                <a:cs typeface="Times New Roman"/>
              </a:rPr>
              <a:t>of </a:t>
            </a:r>
            <a:r>
              <a:rPr sz="1200" spc="-5" dirty="0">
                <a:latin typeface="Times New Roman"/>
                <a:cs typeface="Times New Roman"/>
              </a:rPr>
              <a:t>view</a:t>
            </a:r>
            <a:r>
              <a:rPr sz="1200" spc="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the </a:t>
            </a:r>
            <a:r>
              <a:rPr sz="1200" spc="-5" dirty="0">
                <a:latin typeface="Times New Roman"/>
                <a:cs typeface="Times New Roman"/>
              </a:rPr>
              <a:t>OS</a:t>
            </a:r>
            <a:r>
              <a:rPr sz="1200" spc="25" dirty="0">
                <a:latin typeface="Times New Roman"/>
                <a:cs typeface="Times New Roman"/>
              </a:rPr>
              <a:t> </a:t>
            </a:r>
            <a:r>
              <a:rPr sz="1200" dirty="0">
                <a:latin typeface="Times New Roman"/>
                <a:cs typeface="Times New Roman"/>
              </a:rPr>
              <a:t>– that</a:t>
            </a:r>
            <a:r>
              <a:rPr sz="1200" spc="5" dirty="0">
                <a:latin typeface="Times New Roman"/>
                <a:cs typeface="Times New Roman"/>
              </a:rPr>
              <a:t> </a:t>
            </a:r>
            <a:r>
              <a:rPr sz="1200" spc="-5" dirty="0">
                <a:latin typeface="Times New Roman"/>
                <a:cs typeface="Times New Roman"/>
              </a:rPr>
              <a:t>is,</a:t>
            </a:r>
            <a:r>
              <a:rPr sz="1200" dirty="0">
                <a:latin typeface="Times New Roman"/>
                <a:cs typeface="Times New Roman"/>
              </a:rPr>
              <a:t> in the</a:t>
            </a:r>
            <a:r>
              <a:rPr sz="1200" spc="5" dirty="0">
                <a:latin typeface="Times New Roman"/>
                <a:cs typeface="Times New Roman"/>
              </a:rPr>
              <a:t> </a:t>
            </a:r>
            <a:r>
              <a:rPr sz="1200" spc="-5" dirty="0">
                <a:latin typeface="Times New Roman"/>
                <a:cs typeface="Times New Roman"/>
              </a:rPr>
              <a:t>case</a:t>
            </a:r>
            <a:r>
              <a:rPr sz="1200" spc="5" dirty="0">
                <a:latin typeface="Times New Roman"/>
                <a:cs typeface="Times New Roman"/>
              </a:rPr>
              <a:t> </a:t>
            </a:r>
            <a:r>
              <a:rPr sz="1200" dirty="0">
                <a:latin typeface="Times New Roman"/>
                <a:cs typeface="Times New Roman"/>
              </a:rPr>
              <a:t>of the </a:t>
            </a:r>
            <a:r>
              <a:rPr sz="1200" spc="5" dirty="0">
                <a:latin typeface="Times New Roman"/>
                <a:cs typeface="Times New Roman"/>
              </a:rPr>
              <a:t> </a:t>
            </a:r>
            <a:r>
              <a:rPr sz="1200" dirty="0">
                <a:latin typeface="Times New Roman"/>
                <a:cs typeface="Times New Roman"/>
              </a:rPr>
              <a:t>many</a:t>
            </a:r>
            <a:r>
              <a:rPr sz="1200" spc="-2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one model,</a:t>
            </a:r>
            <a:r>
              <a:rPr sz="1200" spc="5" dirty="0">
                <a:latin typeface="Times New Roman"/>
                <a:cs typeface="Times New Roman"/>
              </a:rPr>
              <a:t> </a:t>
            </a:r>
            <a:r>
              <a:rPr sz="1200" spc="-5" dirty="0">
                <a:latin typeface="Times New Roman"/>
                <a:cs typeface="Times New Roman"/>
              </a:rPr>
              <a:t>indicate</a:t>
            </a:r>
            <a:r>
              <a:rPr sz="1200" spc="5" dirty="0">
                <a:latin typeface="Times New Roman"/>
                <a:cs typeface="Times New Roman"/>
              </a:rPr>
              <a:t> </a:t>
            </a:r>
            <a:r>
              <a:rPr sz="1200" spc="-5" dirty="0">
                <a:latin typeface="Times New Roman"/>
                <a:cs typeface="Times New Roman"/>
              </a:rPr>
              <a:t>which</a:t>
            </a:r>
            <a:r>
              <a:rPr sz="1200" spc="5" dirty="0">
                <a:latin typeface="Times New Roman"/>
                <a:cs typeface="Times New Roman"/>
              </a:rPr>
              <a:t> </a:t>
            </a:r>
            <a:r>
              <a:rPr sz="1200" spc="-5" dirty="0">
                <a:latin typeface="Times New Roman"/>
                <a:cs typeface="Times New Roman"/>
              </a:rPr>
              <a:t>processes</a:t>
            </a:r>
            <a:r>
              <a:rPr sz="1200" spc="10" dirty="0">
                <a:latin typeface="Times New Roman"/>
                <a:cs typeface="Times New Roman"/>
              </a:rPr>
              <a:t> </a:t>
            </a:r>
            <a:r>
              <a:rPr sz="1200" spc="-5" dirty="0">
                <a:latin typeface="Times New Roman"/>
                <a:cs typeface="Times New Roman"/>
              </a:rPr>
              <a:t>are</a:t>
            </a:r>
            <a:r>
              <a:rPr sz="1200" spc="5" dirty="0">
                <a:latin typeface="Times New Roman"/>
                <a:cs typeface="Times New Roman"/>
              </a:rPr>
              <a:t> </a:t>
            </a:r>
            <a:r>
              <a:rPr sz="1200" spc="-5" dirty="0">
                <a:latin typeface="Times New Roman"/>
                <a:cs typeface="Times New Roman"/>
              </a:rPr>
              <a:t>allocated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CPU</a:t>
            </a:r>
            <a:r>
              <a:rPr sz="1200" spc="5" dirty="0">
                <a:latin typeface="Times New Roman"/>
                <a:cs typeface="Times New Roman"/>
              </a:rPr>
              <a:t> </a:t>
            </a:r>
            <a:r>
              <a:rPr sz="1200" spc="-5" dirty="0">
                <a:latin typeface="Times New Roman"/>
                <a:cs typeface="Times New Roman"/>
              </a:rPr>
              <a:t>while</a:t>
            </a:r>
            <a:r>
              <a:rPr sz="1200" dirty="0">
                <a:latin typeface="Times New Roman"/>
                <a:cs typeface="Times New Roman"/>
              </a:rPr>
              <a:t> in the </a:t>
            </a:r>
            <a:r>
              <a:rPr sz="1200" spc="-5" dirty="0">
                <a:latin typeface="Times New Roman"/>
                <a:cs typeface="Times New Roman"/>
              </a:rPr>
              <a:t>case</a:t>
            </a:r>
            <a:r>
              <a:rPr sz="1200" dirty="0">
                <a:latin typeface="Times New Roman"/>
                <a:cs typeface="Times New Roman"/>
              </a:rPr>
              <a:t> </a:t>
            </a:r>
            <a:r>
              <a:rPr sz="1200" spc="5" dirty="0">
                <a:latin typeface="Times New Roman"/>
                <a:cs typeface="Times New Roman"/>
              </a:rPr>
              <a:t>of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one to</a:t>
            </a:r>
            <a:r>
              <a:rPr sz="1200" spc="15" dirty="0">
                <a:latin typeface="Times New Roman"/>
                <a:cs typeface="Times New Roman"/>
              </a:rPr>
              <a:t> </a:t>
            </a:r>
            <a:r>
              <a:rPr sz="1200" dirty="0">
                <a:latin typeface="Times New Roman"/>
                <a:cs typeface="Times New Roman"/>
              </a:rPr>
              <a:t>one </a:t>
            </a:r>
            <a:r>
              <a:rPr sz="1200" spc="5" dirty="0">
                <a:latin typeface="Times New Roman"/>
                <a:cs typeface="Times New Roman"/>
              </a:rPr>
              <a:t> </a:t>
            </a:r>
            <a:r>
              <a:rPr sz="1200" dirty="0">
                <a:latin typeface="Times New Roman"/>
                <a:cs typeface="Times New Roman"/>
              </a:rPr>
              <a:t>model,</a:t>
            </a:r>
            <a:r>
              <a:rPr sz="1200" spc="5" dirty="0">
                <a:latin typeface="Times New Roman"/>
                <a:cs typeface="Times New Roman"/>
              </a:rPr>
              <a:t> </a:t>
            </a:r>
            <a:r>
              <a:rPr sz="1200" spc="-5" dirty="0">
                <a:latin typeface="Times New Roman"/>
                <a:cs typeface="Times New Roman"/>
              </a:rPr>
              <a:t>show</a:t>
            </a:r>
            <a:r>
              <a:rPr sz="1200" spc="5" dirty="0">
                <a:latin typeface="Times New Roman"/>
                <a:cs typeface="Times New Roman"/>
              </a:rPr>
              <a:t> </a:t>
            </a:r>
            <a:r>
              <a:rPr sz="1200" spc="-5" dirty="0">
                <a:latin typeface="Times New Roman"/>
                <a:cs typeface="Times New Roman"/>
              </a:rPr>
              <a:t>what</a:t>
            </a:r>
            <a:r>
              <a:rPr sz="1200" spc="5" dirty="0">
                <a:latin typeface="Times New Roman"/>
                <a:cs typeface="Times New Roman"/>
              </a:rPr>
              <a:t> </a:t>
            </a:r>
            <a:r>
              <a:rPr sz="1200" spc="-5" dirty="0">
                <a:latin typeface="Times New Roman"/>
                <a:cs typeface="Times New Roman"/>
              </a:rPr>
              <a:t>threads</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5" dirty="0">
                <a:latin typeface="Times New Roman"/>
                <a:cs typeface="Times New Roman"/>
              </a:rPr>
              <a:t>process</a:t>
            </a:r>
            <a:r>
              <a:rPr sz="1200" spc="15" dirty="0">
                <a:latin typeface="Times New Roman"/>
                <a:cs typeface="Times New Roman"/>
              </a:rPr>
              <a:t> </a:t>
            </a:r>
            <a:r>
              <a:rPr sz="1200" dirty="0">
                <a:latin typeface="Times New Roman"/>
                <a:cs typeface="Times New Roman"/>
              </a:rPr>
              <a:t>B are</a:t>
            </a:r>
            <a:r>
              <a:rPr sz="1200" spc="-5" dirty="0">
                <a:latin typeface="Times New Roman"/>
                <a:cs typeface="Times New Roman"/>
              </a:rPr>
              <a:t> allocated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CPU.</a:t>
            </a:r>
            <a:r>
              <a:rPr sz="1200" spc="15" dirty="0">
                <a:latin typeface="Times New Roman"/>
                <a:cs typeface="Times New Roman"/>
              </a:rPr>
              <a:t> </a:t>
            </a:r>
            <a:r>
              <a:rPr sz="1200" spc="-5" dirty="0">
                <a:latin typeface="Times New Roman"/>
                <a:cs typeface="Times New Roman"/>
              </a:rPr>
              <a:t>Comment </a:t>
            </a:r>
            <a:r>
              <a:rPr sz="1200" dirty="0">
                <a:latin typeface="Times New Roman"/>
                <a:cs typeface="Times New Roman"/>
              </a:rPr>
              <a:t>on</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difference</a:t>
            </a:r>
            <a:r>
              <a:rPr sz="1200" dirty="0">
                <a:latin typeface="Times New Roman"/>
                <a:cs typeface="Times New Roman"/>
              </a:rPr>
              <a:t> in</a:t>
            </a:r>
            <a:r>
              <a:rPr sz="1200" spc="15" dirty="0">
                <a:latin typeface="Times New Roman"/>
                <a:cs typeface="Times New Roman"/>
              </a:rPr>
              <a:t> </a:t>
            </a:r>
            <a:r>
              <a:rPr sz="1200" dirty="0">
                <a:latin typeface="Times New Roman"/>
                <a:cs typeface="Times New Roman"/>
              </a:rPr>
              <a:t>concurrency </a:t>
            </a:r>
            <a:r>
              <a:rPr sz="1200" spc="-285" dirty="0">
                <a:latin typeface="Times New Roman"/>
                <a:cs typeface="Times New Roman"/>
              </a:rPr>
              <a:t> </a:t>
            </a:r>
            <a:r>
              <a:rPr sz="1200" spc="-5" dirty="0">
                <a:latin typeface="Times New Roman"/>
                <a:cs typeface="Times New Roman"/>
              </a:rPr>
              <a:t>between </a:t>
            </a:r>
            <a:r>
              <a:rPr sz="1200" dirty="0">
                <a:latin typeface="Times New Roman"/>
                <a:cs typeface="Times New Roman"/>
              </a:rPr>
              <a:t>the </a:t>
            </a:r>
            <a:r>
              <a:rPr sz="1200" spc="-5" dirty="0">
                <a:latin typeface="Times New Roman"/>
                <a:cs typeface="Times New Roman"/>
              </a:rPr>
              <a:t>two </a:t>
            </a:r>
            <a:r>
              <a:rPr sz="1200" dirty="0">
                <a:latin typeface="Times New Roman"/>
                <a:cs typeface="Times New Roman"/>
              </a:rPr>
              <a:t>models.</a:t>
            </a:r>
            <a:endParaRPr sz="1200">
              <a:latin typeface="Times New Roman"/>
              <a:cs typeface="Times New Roman"/>
            </a:endParaRPr>
          </a:p>
        </p:txBody>
      </p:sp>
      <p:sp>
        <p:nvSpPr>
          <p:cNvPr id="3" name="object 3"/>
          <p:cNvSpPr txBox="1"/>
          <p:nvPr/>
        </p:nvSpPr>
        <p:spPr>
          <a:xfrm>
            <a:off x="540006" y="1823462"/>
            <a:ext cx="774065" cy="513080"/>
          </a:xfrm>
          <a:prstGeom prst="rect">
            <a:avLst/>
          </a:prstGeom>
        </p:spPr>
        <p:txBody>
          <a:bodyPr vert="horz" wrap="square" lIns="0" tIns="14604" rIns="0" bIns="0" rtlCol="0">
            <a:spAutoFit/>
          </a:bodyPr>
          <a:lstStyle/>
          <a:p>
            <a:pPr marL="12700">
              <a:lnSpc>
                <a:spcPct val="100000"/>
              </a:lnSpc>
              <a:spcBef>
                <a:spcPts val="114"/>
              </a:spcBef>
            </a:pPr>
            <a:r>
              <a:rPr sz="1050" spc="10" dirty="0">
                <a:latin typeface="Arial MT"/>
                <a:cs typeface="Arial MT"/>
              </a:rPr>
              <a:t>Many</a:t>
            </a:r>
            <a:r>
              <a:rPr sz="1050" spc="-40" dirty="0">
                <a:latin typeface="Arial MT"/>
                <a:cs typeface="Arial MT"/>
              </a:rPr>
              <a:t> </a:t>
            </a:r>
            <a:r>
              <a:rPr sz="1050" spc="5" dirty="0">
                <a:latin typeface="Arial MT"/>
                <a:cs typeface="Arial MT"/>
              </a:rPr>
              <a:t>to</a:t>
            </a:r>
            <a:r>
              <a:rPr sz="1050" spc="-35" dirty="0">
                <a:latin typeface="Arial MT"/>
                <a:cs typeface="Arial MT"/>
              </a:rPr>
              <a:t> </a:t>
            </a:r>
            <a:r>
              <a:rPr sz="1050" spc="10" dirty="0">
                <a:latin typeface="Arial MT"/>
                <a:cs typeface="Arial MT"/>
              </a:rPr>
              <a:t>one</a:t>
            </a:r>
            <a:endParaRPr sz="1050">
              <a:latin typeface="Arial MT"/>
              <a:cs typeface="Arial MT"/>
            </a:endParaRPr>
          </a:p>
          <a:p>
            <a:pPr>
              <a:lnSpc>
                <a:spcPct val="100000"/>
              </a:lnSpc>
              <a:spcBef>
                <a:spcPts val="30"/>
              </a:spcBef>
            </a:pPr>
            <a:endParaRPr sz="1100">
              <a:latin typeface="Arial MT"/>
              <a:cs typeface="Arial MT"/>
            </a:endParaRPr>
          </a:p>
          <a:p>
            <a:pPr marL="87630">
              <a:lnSpc>
                <a:spcPct val="100000"/>
              </a:lnSpc>
              <a:spcBef>
                <a:spcPts val="5"/>
              </a:spcBef>
            </a:pPr>
            <a:r>
              <a:rPr sz="1050" spc="10" dirty="0">
                <a:latin typeface="Arial MT"/>
                <a:cs typeface="Arial MT"/>
              </a:rPr>
              <a:t>One</a:t>
            </a:r>
            <a:r>
              <a:rPr sz="1050" spc="-45" dirty="0">
                <a:latin typeface="Arial MT"/>
                <a:cs typeface="Arial MT"/>
              </a:rPr>
              <a:t> </a:t>
            </a:r>
            <a:r>
              <a:rPr sz="1050" spc="5" dirty="0">
                <a:latin typeface="Arial MT"/>
                <a:cs typeface="Arial MT"/>
              </a:rPr>
              <a:t>to</a:t>
            </a:r>
            <a:r>
              <a:rPr sz="1050" spc="-40" dirty="0">
                <a:latin typeface="Arial MT"/>
                <a:cs typeface="Arial MT"/>
              </a:rPr>
              <a:t> </a:t>
            </a:r>
            <a:r>
              <a:rPr sz="1050" spc="10" dirty="0">
                <a:latin typeface="Arial MT"/>
                <a:cs typeface="Arial MT"/>
              </a:rPr>
              <a:t>one</a:t>
            </a:r>
            <a:endParaRPr sz="1050">
              <a:latin typeface="Arial MT"/>
              <a:cs typeface="Arial MT"/>
            </a:endParaRPr>
          </a:p>
        </p:txBody>
      </p:sp>
      <p:graphicFrame>
        <p:nvGraphicFramePr>
          <p:cNvPr id="4" name="object 4"/>
          <p:cNvGraphicFramePr>
            <a:graphicFrameLocks noGrp="1"/>
          </p:cNvGraphicFramePr>
          <p:nvPr/>
        </p:nvGraphicFramePr>
        <p:xfrm>
          <a:off x="1329012" y="1604258"/>
          <a:ext cx="5812155" cy="1099185"/>
        </p:xfrm>
        <a:graphic>
          <a:graphicData uri="http://schemas.openxmlformats.org/drawingml/2006/table">
            <a:tbl>
              <a:tblPr firstRow="1" bandRow="1">
                <a:tableStyleId>{2D5ABB26-0587-4C30-8999-92F81FD0307C}</a:tableStyleId>
              </a:tblPr>
              <a:tblGrid>
                <a:gridCol w="275590">
                  <a:extLst>
                    <a:ext uri="{9D8B030D-6E8A-4147-A177-3AD203B41FA5}">
                      <a16:colId xmlns:a16="http://schemas.microsoft.com/office/drawing/2014/main" val="20000"/>
                    </a:ext>
                  </a:extLst>
                </a:gridCol>
                <a:gridCol w="275590">
                  <a:extLst>
                    <a:ext uri="{9D8B030D-6E8A-4147-A177-3AD203B41FA5}">
                      <a16:colId xmlns:a16="http://schemas.microsoft.com/office/drawing/2014/main" val="20001"/>
                    </a:ext>
                  </a:extLst>
                </a:gridCol>
                <a:gridCol w="275589">
                  <a:extLst>
                    <a:ext uri="{9D8B030D-6E8A-4147-A177-3AD203B41FA5}">
                      <a16:colId xmlns:a16="http://schemas.microsoft.com/office/drawing/2014/main" val="20002"/>
                    </a:ext>
                  </a:extLst>
                </a:gridCol>
                <a:gridCol w="275590">
                  <a:extLst>
                    <a:ext uri="{9D8B030D-6E8A-4147-A177-3AD203B41FA5}">
                      <a16:colId xmlns:a16="http://schemas.microsoft.com/office/drawing/2014/main" val="20003"/>
                    </a:ext>
                  </a:extLst>
                </a:gridCol>
                <a:gridCol w="275590">
                  <a:extLst>
                    <a:ext uri="{9D8B030D-6E8A-4147-A177-3AD203B41FA5}">
                      <a16:colId xmlns:a16="http://schemas.microsoft.com/office/drawing/2014/main" val="20004"/>
                    </a:ext>
                  </a:extLst>
                </a:gridCol>
                <a:gridCol w="275589">
                  <a:extLst>
                    <a:ext uri="{9D8B030D-6E8A-4147-A177-3AD203B41FA5}">
                      <a16:colId xmlns:a16="http://schemas.microsoft.com/office/drawing/2014/main" val="20005"/>
                    </a:ext>
                  </a:extLst>
                </a:gridCol>
                <a:gridCol w="275589">
                  <a:extLst>
                    <a:ext uri="{9D8B030D-6E8A-4147-A177-3AD203B41FA5}">
                      <a16:colId xmlns:a16="http://schemas.microsoft.com/office/drawing/2014/main" val="20006"/>
                    </a:ext>
                  </a:extLst>
                </a:gridCol>
                <a:gridCol w="275589">
                  <a:extLst>
                    <a:ext uri="{9D8B030D-6E8A-4147-A177-3AD203B41FA5}">
                      <a16:colId xmlns:a16="http://schemas.microsoft.com/office/drawing/2014/main" val="20007"/>
                    </a:ext>
                  </a:extLst>
                </a:gridCol>
                <a:gridCol w="275589">
                  <a:extLst>
                    <a:ext uri="{9D8B030D-6E8A-4147-A177-3AD203B41FA5}">
                      <a16:colId xmlns:a16="http://schemas.microsoft.com/office/drawing/2014/main" val="20008"/>
                    </a:ext>
                  </a:extLst>
                </a:gridCol>
                <a:gridCol w="275589">
                  <a:extLst>
                    <a:ext uri="{9D8B030D-6E8A-4147-A177-3AD203B41FA5}">
                      <a16:colId xmlns:a16="http://schemas.microsoft.com/office/drawing/2014/main" val="20009"/>
                    </a:ext>
                  </a:extLst>
                </a:gridCol>
                <a:gridCol w="275589">
                  <a:extLst>
                    <a:ext uri="{9D8B030D-6E8A-4147-A177-3AD203B41FA5}">
                      <a16:colId xmlns:a16="http://schemas.microsoft.com/office/drawing/2014/main" val="20010"/>
                    </a:ext>
                  </a:extLst>
                </a:gridCol>
                <a:gridCol w="275589">
                  <a:extLst>
                    <a:ext uri="{9D8B030D-6E8A-4147-A177-3AD203B41FA5}">
                      <a16:colId xmlns:a16="http://schemas.microsoft.com/office/drawing/2014/main" val="20011"/>
                    </a:ext>
                  </a:extLst>
                </a:gridCol>
                <a:gridCol w="275589">
                  <a:extLst>
                    <a:ext uri="{9D8B030D-6E8A-4147-A177-3AD203B41FA5}">
                      <a16:colId xmlns:a16="http://schemas.microsoft.com/office/drawing/2014/main" val="20012"/>
                    </a:ext>
                  </a:extLst>
                </a:gridCol>
                <a:gridCol w="275589">
                  <a:extLst>
                    <a:ext uri="{9D8B030D-6E8A-4147-A177-3AD203B41FA5}">
                      <a16:colId xmlns:a16="http://schemas.microsoft.com/office/drawing/2014/main" val="20013"/>
                    </a:ext>
                  </a:extLst>
                </a:gridCol>
                <a:gridCol w="275589">
                  <a:extLst>
                    <a:ext uri="{9D8B030D-6E8A-4147-A177-3AD203B41FA5}">
                      <a16:colId xmlns:a16="http://schemas.microsoft.com/office/drawing/2014/main" val="20014"/>
                    </a:ext>
                  </a:extLst>
                </a:gridCol>
                <a:gridCol w="275589">
                  <a:extLst>
                    <a:ext uri="{9D8B030D-6E8A-4147-A177-3AD203B41FA5}">
                      <a16:colId xmlns:a16="http://schemas.microsoft.com/office/drawing/2014/main" val="20015"/>
                    </a:ext>
                  </a:extLst>
                </a:gridCol>
                <a:gridCol w="275589">
                  <a:extLst>
                    <a:ext uri="{9D8B030D-6E8A-4147-A177-3AD203B41FA5}">
                      <a16:colId xmlns:a16="http://schemas.microsoft.com/office/drawing/2014/main" val="20016"/>
                    </a:ext>
                  </a:extLst>
                </a:gridCol>
                <a:gridCol w="275589">
                  <a:extLst>
                    <a:ext uri="{9D8B030D-6E8A-4147-A177-3AD203B41FA5}">
                      <a16:colId xmlns:a16="http://schemas.microsoft.com/office/drawing/2014/main" val="20017"/>
                    </a:ext>
                  </a:extLst>
                </a:gridCol>
                <a:gridCol w="275589">
                  <a:extLst>
                    <a:ext uri="{9D8B030D-6E8A-4147-A177-3AD203B41FA5}">
                      <a16:colId xmlns:a16="http://schemas.microsoft.com/office/drawing/2014/main" val="20018"/>
                    </a:ext>
                  </a:extLst>
                </a:gridCol>
                <a:gridCol w="275589">
                  <a:extLst>
                    <a:ext uri="{9D8B030D-6E8A-4147-A177-3AD203B41FA5}">
                      <a16:colId xmlns:a16="http://schemas.microsoft.com/office/drawing/2014/main" val="20019"/>
                    </a:ext>
                  </a:extLst>
                </a:gridCol>
                <a:gridCol w="275589">
                  <a:extLst>
                    <a:ext uri="{9D8B030D-6E8A-4147-A177-3AD203B41FA5}">
                      <a16:colId xmlns:a16="http://schemas.microsoft.com/office/drawing/2014/main" val="20020"/>
                    </a:ext>
                  </a:extLst>
                </a:gridCol>
              </a:tblGrid>
              <a:tr h="191888">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extLst>
                  <a:ext uri="{0D108BD9-81ED-4DB2-BD59-A6C34878D82A}">
                    <a16:rowId xmlns:a16="http://schemas.microsoft.com/office/drawing/2014/main" val="10000"/>
                  </a:ext>
                </a:extLst>
              </a:tr>
              <a:tr h="274128">
                <a:tc>
                  <a:txBody>
                    <a:bodyPr/>
                    <a:lstStyle/>
                    <a:p>
                      <a:pPr algn="ctr">
                        <a:lnSpc>
                          <a:spcPct val="100000"/>
                        </a:lnSpc>
                        <a:spcBef>
                          <a:spcPts val="350"/>
                        </a:spcBef>
                      </a:pPr>
                      <a:r>
                        <a:rPr sz="1050" dirty="0">
                          <a:latin typeface="Arial MT"/>
                          <a:cs typeface="Arial MT"/>
                        </a:rPr>
                        <a:t>A</a:t>
                      </a:r>
                      <a:endParaRPr sz="1050">
                        <a:latin typeface="Arial MT"/>
                        <a:cs typeface="Arial MT"/>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50"/>
                        </a:spcBef>
                      </a:pPr>
                      <a:r>
                        <a:rPr sz="1050" dirty="0">
                          <a:latin typeface="Arial MT"/>
                          <a:cs typeface="Arial MT"/>
                        </a:rPr>
                        <a:t>B</a:t>
                      </a:r>
                      <a:endParaRPr sz="1050">
                        <a:latin typeface="Arial MT"/>
                        <a:cs typeface="Arial MT"/>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50"/>
                        </a:spcBef>
                      </a:pPr>
                      <a:r>
                        <a:rPr sz="1050" dirty="0">
                          <a:latin typeface="Arial MT"/>
                          <a:cs typeface="Arial MT"/>
                        </a:rPr>
                        <a:t>A</a:t>
                      </a:r>
                      <a:endParaRPr sz="1050">
                        <a:latin typeface="Arial MT"/>
                        <a:cs typeface="Arial MT"/>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350"/>
                        </a:spcBef>
                      </a:pPr>
                      <a:r>
                        <a:rPr sz="1050" dirty="0">
                          <a:latin typeface="Arial MT"/>
                          <a:cs typeface="Arial MT"/>
                        </a:rPr>
                        <a:t>B</a:t>
                      </a:r>
                      <a:endParaRPr sz="1050">
                        <a:latin typeface="Arial MT"/>
                        <a:cs typeface="Arial MT"/>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82240">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274128">
                <a:tc>
                  <a:txBody>
                    <a:bodyPr/>
                    <a:lstStyle/>
                    <a:p>
                      <a:pPr algn="ctr">
                        <a:lnSpc>
                          <a:spcPct val="100000"/>
                        </a:lnSpc>
                        <a:spcBef>
                          <a:spcPts val="350"/>
                        </a:spcBef>
                      </a:pPr>
                      <a:r>
                        <a:rPr sz="1050" dirty="0">
                          <a:latin typeface="Arial MT"/>
                          <a:cs typeface="Arial MT"/>
                        </a:rPr>
                        <a:t>A</a:t>
                      </a:r>
                      <a:endParaRPr sz="1050">
                        <a:latin typeface="Arial MT"/>
                        <a:cs typeface="Arial MT"/>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50"/>
                        </a:spcBef>
                      </a:pPr>
                      <a:r>
                        <a:rPr sz="1050" spc="5" dirty="0">
                          <a:latin typeface="Arial MT"/>
                          <a:cs typeface="Arial MT"/>
                        </a:rPr>
                        <a:t>T1</a:t>
                      </a:r>
                      <a:endParaRPr sz="1050">
                        <a:latin typeface="Arial MT"/>
                        <a:cs typeface="Arial MT"/>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50"/>
                        </a:spcBef>
                      </a:pPr>
                      <a:r>
                        <a:rPr sz="1050" dirty="0">
                          <a:latin typeface="Arial MT"/>
                          <a:cs typeface="Arial MT"/>
                        </a:rPr>
                        <a:t>A</a:t>
                      </a:r>
                      <a:endParaRPr sz="1050">
                        <a:latin typeface="Arial MT"/>
                        <a:cs typeface="Arial MT"/>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7785">
                        <a:lnSpc>
                          <a:spcPct val="100000"/>
                        </a:lnSpc>
                        <a:spcBef>
                          <a:spcPts val="350"/>
                        </a:spcBef>
                      </a:pPr>
                      <a:r>
                        <a:rPr sz="1050" spc="10" dirty="0">
                          <a:latin typeface="Arial MT"/>
                          <a:cs typeface="Arial MT"/>
                        </a:rPr>
                        <a:t>T1</a:t>
                      </a:r>
                      <a:endParaRPr sz="1050">
                        <a:latin typeface="Arial MT"/>
                        <a:cs typeface="Arial MT"/>
                      </a:endParaRPr>
                    </a:p>
                  </a:txBody>
                  <a:tcPr marL="0" marR="0" marT="444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37073">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extLst>
                  <a:ext uri="{0D108BD9-81ED-4DB2-BD59-A6C34878D82A}">
                    <a16:rowId xmlns:a16="http://schemas.microsoft.com/office/drawing/2014/main" val="10004"/>
                  </a:ext>
                </a:extLst>
              </a:tr>
              <a:tr h="137064">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5"/>
                  </a:ext>
                </a:extLst>
              </a:tr>
            </a:tbl>
          </a:graphicData>
        </a:graphic>
      </p:graphicFrame>
      <p:sp>
        <p:nvSpPr>
          <p:cNvPr id="5" name="object 5"/>
          <p:cNvSpPr txBox="1"/>
          <p:nvPr/>
        </p:nvSpPr>
        <p:spPr>
          <a:xfrm>
            <a:off x="1273565" y="2745077"/>
            <a:ext cx="5953125" cy="165100"/>
          </a:xfrm>
          <a:prstGeom prst="rect">
            <a:avLst/>
          </a:prstGeom>
        </p:spPr>
        <p:txBody>
          <a:bodyPr vert="horz" wrap="square" lIns="0" tIns="13970" rIns="0" bIns="0" rtlCol="0">
            <a:spAutoFit/>
          </a:bodyPr>
          <a:lstStyle/>
          <a:p>
            <a:pPr marL="12700">
              <a:lnSpc>
                <a:spcPct val="100000"/>
              </a:lnSpc>
              <a:spcBef>
                <a:spcPts val="110"/>
              </a:spcBef>
              <a:tabLst>
                <a:tab pos="271145" algn="l"/>
                <a:tab pos="562610" algn="l"/>
                <a:tab pos="821690" algn="l"/>
                <a:tab pos="1113790" algn="l"/>
                <a:tab pos="1372870" algn="l"/>
                <a:tab pos="1664335" algn="l"/>
                <a:tab pos="1923414" algn="l"/>
                <a:tab pos="2214880" algn="l"/>
                <a:tab pos="2506345" algn="l"/>
              </a:tabLst>
            </a:pPr>
            <a:r>
              <a:rPr sz="900" spc="5" dirty="0">
                <a:latin typeface="Arial MT"/>
                <a:cs typeface="Arial MT"/>
              </a:rPr>
              <a:t>0	10	20	30	40	50	60	70	80	90   100   110  120  130  </a:t>
            </a:r>
            <a:r>
              <a:rPr sz="900" spc="10" dirty="0">
                <a:latin typeface="Arial MT"/>
                <a:cs typeface="Arial MT"/>
              </a:rPr>
              <a:t> </a:t>
            </a:r>
            <a:r>
              <a:rPr sz="900" spc="5" dirty="0">
                <a:latin typeface="Arial MT"/>
                <a:cs typeface="Arial MT"/>
              </a:rPr>
              <a:t>140  150   160  </a:t>
            </a:r>
            <a:r>
              <a:rPr sz="900" spc="10" dirty="0">
                <a:latin typeface="Arial MT"/>
                <a:cs typeface="Arial MT"/>
              </a:rPr>
              <a:t> </a:t>
            </a:r>
            <a:r>
              <a:rPr sz="900" spc="5" dirty="0">
                <a:latin typeface="Arial MT"/>
                <a:cs typeface="Arial MT"/>
              </a:rPr>
              <a:t>170   180  190  200  210</a:t>
            </a:r>
            <a:endParaRPr sz="900">
              <a:latin typeface="Arial MT"/>
              <a:cs typeface="Arial MT"/>
            </a:endParaRPr>
          </a:p>
        </p:txBody>
      </p:sp>
      <p:sp>
        <p:nvSpPr>
          <p:cNvPr id="6" name="object 6"/>
          <p:cNvSpPr txBox="1"/>
          <p:nvPr/>
        </p:nvSpPr>
        <p:spPr>
          <a:xfrm>
            <a:off x="540006" y="3799433"/>
            <a:ext cx="774065" cy="513080"/>
          </a:xfrm>
          <a:prstGeom prst="rect">
            <a:avLst/>
          </a:prstGeom>
        </p:spPr>
        <p:txBody>
          <a:bodyPr vert="horz" wrap="square" lIns="0" tIns="14604" rIns="0" bIns="0" rtlCol="0">
            <a:spAutoFit/>
          </a:bodyPr>
          <a:lstStyle/>
          <a:p>
            <a:pPr marL="12700">
              <a:lnSpc>
                <a:spcPct val="100000"/>
              </a:lnSpc>
              <a:spcBef>
                <a:spcPts val="114"/>
              </a:spcBef>
            </a:pPr>
            <a:r>
              <a:rPr sz="1050" spc="10" dirty="0">
                <a:latin typeface="Arial MT"/>
                <a:cs typeface="Arial MT"/>
              </a:rPr>
              <a:t>Many</a:t>
            </a:r>
            <a:r>
              <a:rPr sz="1050" spc="-40" dirty="0">
                <a:latin typeface="Arial MT"/>
                <a:cs typeface="Arial MT"/>
              </a:rPr>
              <a:t> </a:t>
            </a:r>
            <a:r>
              <a:rPr sz="1050" spc="5" dirty="0">
                <a:latin typeface="Arial MT"/>
                <a:cs typeface="Arial MT"/>
              </a:rPr>
              <a:t>to</a:t>
            </a:r>
            <a:r>
              <a:rPr sz="1050" spc="-35" dirty="0">
                <a:latin typeface="Arial MT"/>
                <a:cs typeface="Arial MT"/>
              </a:rPr>
              <a:t> </a:t>
            </a:r>
            <a:r>
              <a:rPr sz="1050" spc="10" dirty="0">
                <a:latin typeface="Arial MT"/>
                <a:cs typeface="Arial MT"/>
              </a:rPr>
              <a:t>one</a:t>
            </a:r>
            <a:endParaRPr sz="1050">
              <a:latin typeface="Arial MT"/>
              <a:cs typeface="Arial MT"/>
            </a:endParaRPr>
          </a:p>
          <a:p>
            <a:pPr>
              <a:lnSpc>
                <a:spcPct val="100000"/>
              </a:lnSpc>
              <a:spcBef>
                <a:spcPts val="30"/>
              </a:spcBef>
            </a:pPr>
            <a:endParaRPr sz="1100">
              <a:latin typeface="Arial MT"/>
              <a:cs typeface="Arial MT"/>
            </a:endParaRPr>
          </a:p>
          <a:p>
            <a:pPr marL="87630">
              <a:lnSpc>
                <a:spcPct val="100000"/>
              </a:lnSpc>
            </a:pPr>
            <a:r>
              <a:rPr sz="1050" spc="10" dirty="0">
                <a:latin typeface="Arial MT"/>
                <a:cs typeface="Arial MT"/>
              </a:rPr>
              <a:t>One</a:t>
            </a:r>
            <a:r>
              <a:rPr sz="1050" spc="-45" dirty="0">
                <a:latin typeface="Arial MT"/>
                <a:cs typeface="Arial MT"/>
              </a:rPr>
              <a:t> </a:t>
            </a:r>
            <a:r>
              <a:rPr sz="1050" spc="5" dirty="0">
                <a:latin typeface="Arial MT"/>
                <a:cs typeface="Arial MT"/>
              </a:rPr>
              <a:t>to</a:t>
            </a:r>
            <a:r>
              <a:rPr sz="1050" spc="-40" dirty="0">
                <a:latin typeface="Arial MT"/>
                <a:cs typeface="Arial MT"/>
              </a:rPr>
              <a:t> </a:t>
            </a:r>
            <a:r>
              <a:rPr sz="1050" spc="10" dirty="0">
                <a:latin typeface="Arial MT"/>
                <a:cs typeface="Arial MT"/>
              </a:rPr>
              <a:t>one</a:t>
            </a:r>
            <a:endParaRPr sz="1050">
              <a:latin typeface="Arial MT"/>
              <a:cs typeface="Arial MT"/>
            </a:endParaRPr>
          </a:p>
        </p:txBody>
      </p:sp>
      <p:grpSp>
        <p:nvGrpSpPr>
          <p:cNvPr id="7" name="object 7"/>
          <p:cNvGrpSpPr/>
          <p:nvPr/>
        </p:nvGrpSpPr>
        <p:grpSpPr>
          <a:xfrm>
            <a:off x="1339478" y="4124566"/>
            <a:ext cx="5835650" cy="356870"/>
            <a:chOff x="1339478" y="4124566"/>
            <a:chExt cx="5835650" cy="356870"/>
          </a:xfrm>
        </p:grpSpPr>
        <p:sp>
          <p:nvSpPr>
            <p:cNvPr id="8" name="object 8"/>
            <p:cNvSpPr/>
            <p:nvPr/>
          </p:nvSpPr>
          <p:spPr>
            <a:xfrm>
              <a:off x="1339478" y="4124566"/>
              <a:ext cx="275590" cy="274320"/>
            </a:xfrm>
            <a:custGeom>
              <a:avLst/>
              <a:gdLst/>
              <a:ahLst/>
              <a:cxnLst/>
              <a:rect l="l" t="t" r="r" b="b"/>
              <a:pathLst>
                <a:path w="275590" h="274320">
                  <a:moveTo>
                    <a:pt x="275249" y="0"/>
                  </a:moveTo>
                  <a:lnTo>
                    <a:pt x="0" y="0"/>
                  </a:lnTo>
                  <a:lnTo>
                    <a:pt x="0" y="273959"/>
                  </a:lnTo>
                  <a:lnTo>
                    <a:pt x="275249" y="273959"/>
                  </a:lnTo>
                  <a:lnTo>
                    <a:pt x="275249" y="0"/>
                  </a:lnTo>
                  <a:close/>
                </a:path>
              </a:pathLst>
            </a:custGeom>
            <a:solidFill>
              <a:srgbClr val="FFFFFF"/>
            </a:solidFill>
          </p:spPr>
          <p:txBody>
            <a:bodyPr wrap="square" lIns="0" tIns="0" rIns="0" bIns="0" rtlCol="0"/>
            <a:lstStyle/>
            <a:p>
              <a:endParaRPr/>
            </a:p>
          </p:txBody>
        </p:sp>
        <p:sp>
          <p:nvSpPr>
            <p:cNvPr id="9" name="object 9"/>
            <p:cNvSpPr/>
            <p:nvPr/>
          </p:nvSpPr>
          <p:spPr>
            <a:xfrm>
              <a:off x="1614766" y="4124566"/>
              <a:ext cx="2284730" cy="274320"/>
            </a:xfrm>
            <a:custGeom>
              <a:avLst/>
              <a:gdLst/>
              <a:ahLst/>
              <a:cxnLst/>
              <a:rect l="l" t="t" r="r" b="b"/>
              <a:pathLst>
                <a:path w="2284729" h="274320">
                  <a:moveTo>
                    <a:pt x="550443" y="0"/>
                  </a:moveTo>
                  <a:lnTo>
                    <a:pt x="275247" y="0"/>
                  </a:lnTo>
                  <a:lnTo>
                    <a:pt x="0" y="0"/>
                  </a:lnTo>
                  <a:lnTo>
                    <a:pt x="0" y="273964"/>
                  </a:lnTo>
                  <a:lnTo>
                    <a:pt x="275196" y="273964"/>
                  </a:lnTo>
                  <a:lnTo>
                    <a:pt x="550443" y="273964"/>
                  </a:lnTo>
                  <a:lnTo>
                    <a:pt x="550443" y="0"/>
                  </a:lnTo>
                  <a:close/>
                </a:path>
                <a:path w="2284729" h="274320">
                  <a:moveTo>
                    <a:pt x="1100924" y="0"/>
                  </a:moveTo>
                  <a:lnTo>
                    <a:pt x="825728" y="0"/>
                  </a:lnTo>
                  <a:lnTo>
                    <a:pt x="550481" y="0"/>
                  </a:lnTo>
                  <a:lnTo>
                    <a:pt x="550481" y="273964"/>
                  </a:lnTo>
                  <a:lnTo>
                    <a:pt x="825677" y="273964"/>
                  </a:lnTo>
                  <a:lnTo>
                    <a:pt x="1100924" y="273964"/>
                  </a:lnTo>
                  <a:lnTo>
                    <a:pt x="1100924" y="0"/>
                  </a:lnTo>
                  <a:close/>
                </a:path>
                <a:path w="2284729" h="274320">
                  <a:moveTo>
                    <a:pt x="1376210" y="0"/>
                  </a:moveTo>
                  <a:lnTo>
                    <a:pt x="1100963" y="0"/>
                  </a:lnTo>
                  <a:lnTo>
                    <a:pt x="1100963" y="273964"/>
                  </a:lnTo>
                  <a:lnTo>
                    <a:pt x="1376210" y="273964"/>
                  </a:lnTo>
                  <a:lnTo>
                    <a:pt x="1376210" y="0"/>
                  </a:lnTo>
                  <a:close/>
                </a:path>
                <a:path w="2284729" h="274320">
                  <a:moveTo>
                    <a:pt x="1926691" y="0"/>
                  </a:moveTo>
                  <a:lnTo>
                    <a:pt x="1651508" y="0"/>
                  </a:lnTo>
                  <a:lnTo>
                    <a:pt x="1376248" y="0"/>
                  </a:lnTo>
                  <a:lnTo>
                    <a:pt x="1376248" y="273964"/>
                  </a:lnTo>
                  <a:lnTo>
                    <a:pt x="1651444" y="273964"/>
                  </a:lnTo>
                  <a:lnTo>
                    <a:pt x="1926691" y="273964"/>
                  </a:lnTo>
                  <a:lnTo>
                    <a:pt x="1926691" y="0"/>
                  </a:lnTo>
                  <a:close/>
                </a:path>
                <a:path w="2284729" h="274320">
                  <a:moveTo>
                    <a:pt x="2284526" y="0"/>
                  </a:moveTo>
                  <a:lnTo>
                    <a:pt x="2009305" y="0"/>
                  </a:lnTo>
                  <a:lnTo>
                    <a:pt x="1926729" y="0"/>
                  </a:lnTo>
                  <a:lnTo>
                    <a:pt x="1926729" y="273964"/>
                  </a:lnTo>
                  <a:lnTo>
                    <a:pt x="2009267" y="273964"/>
                  </a:lnTo>
                  <a:lnTo>
                    <a:pt x="2284526" y="273964"/>
                  </a:lnTo>
                  <a:lnTo>
                    <a:pt x="2284526" y="0"/>
                  </a:lnTo>
                  <a:close/>
                </a:path>
              </a:pathLst>
            </a:custGeom>
            <a:solidFill>
              <a:srgbClr val="FFFFFF"/>
            </a:solidFill>
          </p:spPr>
          <p:txBody>
            <a:bodyPr wrap="square" lIns="0" tIns="0" rIns="0" bIns="0" rtlCol="0"/>
            <a:lstStyle/>
            <a:p>
              <a:endParaRPr/>
            </a:p>
          </p:txBody>
        </p:sp>
        <p:sp>
          <p:nvSpPr>
            <p:cNvPr id="10" name="object 10"/>
            <p:cNvSpPr/>
            <p:nvPr/>
          </p:nvSpPr>
          <p:spPr>
            <a:xfrm>
              <a:off x="3582775" y="4398526"/>
              <a:ext cx="64135" cy="82550"/>
            </a:xfrm>
            <a:custGeom>
              <a:avLst/>
              <a:gdLst/>
              <a:ahLst/>
              <a:cxnLst/>
              <a:rect l="l" t="t" r="r" b="b"/>
              <a:pathLst>
                <a:path w="64135" h="82550">
                  <a:moveTo>
                    <a:pt x="0" y="0"/>
                  </a:moveTo>
                  <a:lnTo>
                    <a:pt x="17575" y="82518"/>
                  </a:lnTo>
                  <a:lnTo>
                    <a:pt x="63797" y="55514"/>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3899332" y="4124566"/>
              <a:ext cx="275590" cy="274320"/>
            </a:xfrm>
            <a:custGeom>
              <a:avLst/>
              <a:gdLst/>
              <a:ahLst/>
              <a:cxnLst/>
              <a:rect l="l" t="t" r="r" b="b"/>
              <a:pathLst>
                <a:path w="275589" h="274320">
                  <a:moveTo>
                    <a:pt x="275249" y="0"/>
                  </a:moveTo>
                  <a:lnTo>
                    <a:pt x="0" y="0"/>
                  </a:lnTo>
                  <a:lnTo>
                    <a:pt x="0" y="273959"/>
                  </a:lnTo>
                  <a:lnTo>
                    <a:pt x="275249" y="273959"/>
                  </a:lnTo>
                  <a:lnTo>
                    <a:pt x="275249" y="0"/>
                  </a:lnTo>
                  <a:close/>
                </a:path>
              </a:pathLst>
            </a:custGeom>
            <a:solidFill>
              <a:srgbClr val="FFFFFF"/>
            </a:solidFill>
          </p:spPr>
          <p:txBody>
            <a:bodyPr wrap="square" lIns="0" tIns="0" rIns="0" bIns="0" rtlCol="0"/>
            <a:lstStyle/>
            <a:p>
              <a:endParaRPr/>
            </a:p>
          </p:txBody>
        </p:sp>
        <p:sp>
          <p:nvSpPr>
            <p:cNvPr id="12" name="object 12"/>
            <p:cNvSpPr/>
            <p:nvPr/>
          </p:nvSpPr>
          <p:spPr>
            <a:xfrm>
              <a:off x="4174617" y="4124566"/>
              <a:ext cx="3000375" cy="274320"/>
            </a:xfrm>
            <a:custGeom>
              <a:avLst/>
              <a:gdLst/>
              <a:ahLst/>
              <a:cxnLst/>
              <a:rect l="l" t="t" r="r" b="b"/>
              <a:pathLst>
                <a:path w="3000375" h="274320">
                  <a:moveTo>
                    <a:pt x="550443" y="0"/>
                  </a:moveTo>
                  <a:lnTo>
                    <a:pt x="275247" y="0"/>
                  </a:lnTo>
                  <a:lnTo>
                    <a:pt x="0" y="0"/>
                  </a:lnTo>
                  <a:lnTo>
                    <a:pt x="0" y="273964"/>
                  </a:lnTo>
                  <a:lnTo>
                    <a:pt x="275183" y="273964"/>
                  </a:lnTo>
                  <a:lnTo>
                    <a:pt x="550443" y="273964"/>
                  </a:lnTo>
                  <a:lnTo>
                    <a:pt x="550443" y="0"/>
                  </a:lnTo>
                  <a:close/>
                </a:path>
                <a:path w="3000375" h="274320">
                  <a:moveTo>
                    <a:pt x="825728" y="0"/>
                  </a:moveTo>
                  <a:lnTo>
                    <a:pt x="550481" y="0"/>
                  </a:lnTo>
                  <a:lnTo>
                    <a:pt x="550481" y="273964"/>
                  </a:lnTo>
                  <a:lnTo>
                    <a:pt x="825728" y="273964"/>
                  </a:lnTo>
                  <a:lnTo>
                    <a:pt x="825728" y="0"/>
                  </a:lnTo>
                  <a:close/>
                </a:path>
                <a:path w="3000375" h="274320">
                  <a:moveTo>
                    <a:pt x="1623923" y="0"/>
                  </a:moveTo>
                  <a:lnTo>
                    <a:pt x="1623923" y="0"/>
                  </a:lnTo>
                  <a:lnTo>
                    <a:pt x="825766" y="0"/>
                  </a:lnTo>
                  <a:lnTo>
                    <a:pt x="825766" y="273964"/>
                  </a:lnTo>
                  <a:lnTo>
                    <a:pt x="1623923" y="273964"/>
                  </a:lnTo>
                  <a:lnTo>
                    <a:pt x="1623923" y="0"/>
                  </a:lnTo>
                  <a:close/>
                </a:path>
                <a:path w="3000375" h="274320">
                  <a:moveTo>
                    <a:pt x="1899208" y="0"/>
                  </a:moveTo>
                  <a:lnTo>
                    <a:pt x="1623961" y="0"/>
                  </a:lnTo>
                  <a:lnTo>
                    <a:pt x="1623961" y="273964"/>
                  </a:lnTo>
                  <a:lnTo>
                    <a:pt x="1899208" y="273964"/>
                  </a:lnTo>
                  <a:lnTo>
                    <a:pt x="1899208" y="0"/>
                  </a:lnTo>
                  <a:close/>
                </a:path>
                <a:path w="3000375" h="274320">
                  <a:moveTo>
                    <a:pt x="2449690" y="0"/>
                  </a:moveTo>
                  <a:lnTo>
                    <a:pt x="2174494" y="0"/>
                  </a:lnTo>
                  <a:lnTo>
                    <a:pt x="1899246" y="0"/>
                  </a:lnTo>
                  <a:lnTo>
                    <a:pt x="1899246" y="273964"/>
                  </a:lnTo>
                  <a:lnTo>
                    <a:pt x="2174443" y="273964"/>
                  </a:lnTo>
                  <a:lnTo>
                    <a:pt x="2449690" y="273964"/>
                  </a:lnTo>
                  <a:lnTo>
                    <a:pt x="2449690" y="0"/>
                  </a:lnTo>
                  <a:close/>
                </a:path>
                <a:path w="3000375" h="274320">
                  <a:moveTo>
                    <a:pt x="2724975" y="0"/>
                  </a:moveTo>
                  <a:lnTo>
                    <a:pt x="2449728" y="0"/>
                  </a:lnTo>
                  <a:lnTo>
                    <a:pt x="2449728" y="273964"/>
                  </a:lnTo>
                  <a:lnTo>
                    <a:pt x="2724975" y="273964"/>
                  </a:lnTo>
                  <a:lnTo>
                    <a:pt x="2724975" y="0"/>
                  </a:lnTo>
                  <a:close/>
                </a:path>
                <a:path w="3000375" h="274320">
                  <a:moveTo>
                    <a:pt x="3000260" y="0"/>
                  </a:moveTo>
                  <a:lnTo>
                    <a:pt x="2725013" y="0"/>
                  </a:lnTo>
                  <a:lnTo>
                    <a:pt x="2725013" y="273964"/>
                  </a:lnTo>
                  <a:lnTo>
                    <a:pt x="3000260" y="273964"/>
                  </a:lnTo>
                  <a:lnTo>
                    <a:pt x="3000260" y="0"/>
                  </a:lnTo>
                  <a:close/>
                </a:path>
              </a:pathLst>
            </a:custGeom>
            <a:solidFill>
              <a:srgbClr val="FFFFFF"/>
            </a:solidFill>
          </p:spPr>
          <p:txBody>
            <a:bodyPr wrap="square" lIns="0" tIns="0" rIns="0" bIns="0" rtlCol="0"/>
            <a:lstStyle/>
            <a:p>
              <a:endParaRPr/>
            </a:p>
          </p:txBody>
        </p:sp>
      </p:grpSp>
      <p:sp>
        <p:nvSpPr>
          <p:cNvPr id="13" name="object 13"/>
          <p:cNvSpPr/>
          <p:nvPr/>
        </p:nvSpPr>
        <p:spPr>
          <a:xfrm>
            <a:off x="3620062" y="4461791"/>
            <a:ext cx="334645" cy="567055"/>
          </a:xfrm>
          <a:custGeom>
            <a:avLst/>
            <a:gdLst/>
            <a:ahLst/>
            <a:cxnLst/>
            <a:rect l="l" t="t" r="r" b="b"/>
            <a:pathLst>
              <a:path w="334645" h="567054">
                <a:moveTo>
                  <a:pt x="334327" y="566853"/>
                </a:moveTo>
                <a:lnTo>
                  <a:pt x="0" y="0"/>
                </a:lnTo>
              </a:path>
            </a:pathLst>
          </a:custGeom>
          <a:ln w="3175">
            <a:solidFill>
              <a:srgbClr val="000000"/>
            </a:solidFill>
          </a:ln>
        </p:spPr>
        <p:txBody>
          <a:bodyPr wrap="square" lIns="0" tIns="0" rIns="0" bIns="0" rtlCol="0"/>
          <a:lstStyle/>
          <a:p>
            <a:endParaRPr/>
          </a:p>
        </p:txBody>
      </p:sp>
      <p:grpSp>
        <p:nvGrpSpPr>
          <p:cNvPr id="14" name="object 14"/>
          <p:cNvGrpSpPr/>
          <p:nvPr/>
        </p:nvGrpSpPr>
        <p:grpSpPr>
          <a:xfrm>
            <a:off x="1339478" y="3465834"/>
            <a:ext cx="2891790" cy="576580"/>
            <a:chOff x="1339478" y="3465834"/>
            <a:chExt cx="2891790" cy="576580"/>
          </a:xfrm>
        </p:grpSpPr>
        <p:sp>
          <p:nvSpPr>
            <p:cNvPr id="15" name="object 15"/>
            <p:cNvSpPr/>
            <p:nvPr/>
          </p:nvSpPr>
          <p:spPr>
            <a:xfrm>
              <a:off x="1339469" y="3768394"/>
              <a:ext cx="2560320" cy="274320"/>
            </a:xfrm>
            <a:custGeom>
              <a:avLst/>
              <a:gdLst/>
              <a:ahLst/>
              <a:cxnLst/>
              <a:rect l="l" t="t" r="r" b="b"/>
              <a:pathLst>
                <a:path w="2560320" h="274320">
                  <a:moveTo>
                    <a:pt x="275247" y="0"/>
                  </a:moveTo>
                  <a:lnTo>
                    <a:pt x="0" y="0"/>
                  </a:lnTo>
                  <a:lnTo>
                    <a:pt x="0" y="273964"/>
                  </a:lnTo>
                  <a:lnTo>
                    <a:pt x="275247" y="273964"/>
                  </a:lnTo>
                  <a:lnTo>
                    <a:pt x="275247" y="0"/>
                  </a:lnTo>
                  <a:close/>
                </a:path>
                <a:path w="2560320" h="274320">
                  <a:moveTo>
                    <a:pt x="825741" y="0"/>
                  </a:moveTo>
                  <a:lnTo>
                    <a:pt x="550545" y="0"/>
                  </a:lnTo>
                  <a:lnTo>
                    <a:pt x="275297" y="0"/>
                  </a:lnTo>
                  <a:lnTo>
                    <a:pt x="275297" y="273964"/>
                  </a:lnTo>
                  <a:lnTo>
                    <a:pt x="550494" y="273964"/>
                  </a:lnTo>
                  <a:lnTo>
                    <a:pt x="825741" y="273964"/>
                  </a:lnTo>
                  <a:lnTo>
                    <a:pt x="825741" y="0"/>
                  </a:lnTo>
                  <a:close/>
                </a:path>
                <a:path w="2560320" h="274320">
                  <a:moveTo>
                    <a:pt x="1376222" y="0"/>
                  </a:moveTo>
                  <a:lnTo>
                    <a:pt x="1101026" y="0"/>
                  </a:lnTo>
                  <a:lnTo>
                    <a:pt x="825779" y="0"/>
                  </a:lnTo>
                  <a:lnTo>
                    <a:pt x="825779" y="273964"/>
                  </a:lnTo>
                  <a:lnTo>
                    <a:pt x="1100975" y="273964"/>
                  </a:lnTo>
                  <a:lnTo>
                    <a:pt x="1376222" y="273964"/>
                  </a:lnTo>
                  <a:lnTo>
                    <a:pt x="1376222" y="0"/>
                  </a:lnTo>
                  <a:close/>
                </a:path>
                <a:path w="2560320" h="274320">
                  <a:moveTo>
                    <a:pt x="1651508" y="0"/>
                  </a:moveTo>
                  <a:lnTo>
                    <a:pt x="1376260" y="0"/>
                  </a:lnTo>
                  <a:lnTo>
                    <a:pt x="1376260" y="273964"/>
                  </a:lnTo>
                  <a:lnTo>
                    <a:pt x="1651508" y="273964"/>
                  </a:lnTo>
                  <a:lnTo>
                    <a:pt x="1651508" y="0"/>
                  </a:lnTo>
                  <a:close/>
                </a:path>
                <a:path w="2560320" h="274320">
                  <a:moveTo>
                    <a:pt x="2201989" y="0"/>
                  </a:moveTo>
                  <a:lnTo>
                    <a:pt x="1926805" y="0"/>
                  </a:lnTo>
                  <a:lnTo>
                    <a:pt x="1651546" y="0"/>
                  </a:lnTo>
                  <a:lnTo>
                    <a:pt x="1651546" y="273964"/>
                  </a:lnTo>
                  <a:lnTo>
                    <a:pt x="1926742" y="273964"/>
                  </a:lnTo>
                  <a:lnTo>
                    <a:pt x="2201989" y="273964"/>
                  </a:lnTo>
                  <a:lnTo>
                    <a:pt x="2201989" y="0"/>
                  </a:lnTo>
                  <a:close/>
                </a:path>
                <a:path w="2560320" h="274320">
                  <a:moveTo>
                    <a:pt x="2477274" y="0"/>
                  </a:moveTo>
                  <a:lnTo>
                    <a:pt x="2202027" y="0"/>
                  </a:lnTo>
                  <a:lnTo>
                    <a:pt x="2202027" y="273964"/>
                  </a:lnTo>
                  <a:lnTo>
                    <a:pt x="2477274" y="273964"/>
                  </a:lnTo>
                  <a:lnTo>
                    <a:pt x="2477274" y="0"/>
                  </a:lnTo>
                  <a:close/>
                </a:path>
                <a:path w="2560320" h="274320">
                  <a:moveTo>
                    <a:pt x="2559901" y="0"/>
                  </a:moveTo>
                  <a:lnTo>
                    <a:pt x="2477325" y="0"/>
                  </a:lnTo>
                  <a:lnTo>
                    <a:pt x="2477325" y="273964"/>
                  </a:lnTo>
                  <a:lnTo>
                    <a:pt x="2559901" y="273964"/>
                  </a:lnTo>
                  <a:lnTo>
                    <a:pt x="2559901" y="0"/>
                  </a:lnTo>
                  <a:close/>
                </a:path>
              </a:pathLst>
            </a:custGeom>
            <a:solidFill>
              <a:srgbClr val="FFFFFF"/>
            </a:solidFill>
          </p:spPr>
          <p:txBody>
            <a:bodyPr wrap="square" lIns="0" tIns="0" rIns="0" bIns="0" rtlCol="0"/>
            <a:lstStyle/>
            <a:p>
              <a:endParaRPr/>
            </a:p>
          </p:txBody>
        </p:sp>
        <p:sp>
          <p:nvSpPr>
            <p:cNvPr id="16" name="object 16"/>
            <p:cNvSpPr/>
            <p:nvPr/>
          </p:nvSpPr>
          <p:spPr>
            <a:xfrm>
              <a:off x="3858063" y="3684941"/>
              <a:ext cx="60325" cy="83820"/>
            </a:xfrm>
            <a:custGeom>
              <a:avLst/>
              <a:gdLst/>
              <a:ahLst/>
              <a:cxnLst/>
              <a:rect l="l" t="t" r="r" b="b"/>
              <a:pathLst>
                <a:path w="60325" h="83820">
                  <a:moveTo>
                    <a:pt x="11943" y="0"/>
                  </a:moveTo>
                  <a:lnTo>
                    <a:pt x="0" y="83504"/>
                  </a:lnTo>
                  <a:lnTo>
                    <a:pt x="59912" y="23775"/>
                  </a:lnTo>
                  <a:lnTo>
                    <a:pt x="11943" y="0"/>
                  </a:lnTo>
                  <a:close/>
                </a:path>
              </a:pathLst>
            </a:custGeom>
            <a:solidFill>
              <a:srgbClr val="000000"/>
            </a:solidFill>
          </p:spPr>
          <p:txBody>
            <a:bodyPr wrap="square" lIns="0" tIns="0" rIns="0" bIns="0" rtlCol="0"/>
            <a:lstStyle/>
            <a:p>
              <a:endParaRPr/>
            </a:p>
          </p:txBody>
        </p:sp>
        <p:sp>
          <p:nvSpPr>
            <p:cNvPr id="17" name="object 17"/>
            <p:cNvSpPr/>
            <p:nvPr/>
          </p:nvSpPr>
          <p:spPr>
            <a:xfrm>
              <a:off x="3899332" y="3768387"/>
              <a:ext cx="110489" cy="274320"/>
            </a:xfrm>
            <a:custGeom>
              <a:avLst/>
              <a:gdLst/>
              <a:ahLst/>
              <a:cxnLst/>
              <a:rect l="l" t="t" r="r" b="b"/>
              <a:pathLst>
                <a:path w="110489" h="274320">
                  <a:moveTo>
                    <a:pt x="110105" y="0"/>
                  </a:moveTo>
                  <a:lnTo>
                    <a:pt x="0" y="0"/>
                  </a:lnTo>
                  <a:lnTo>
                    <a:pt x="0" y="273959"/>
                  </a:lnTo>
                  <a:lnTo>
                    <a:pt x="110105" y="273959"/>
                  </a:lnTo>
                  <a:lnTo>
                    <a:pt x="110105" y="0"/>
                  </a:lnTo>
                  <a:close/>
                </a:path>
              </a:pathLst>
            </a:custGeom>
            <a:solidFill>
              <a:srgbClr val="FFFFFF"/>
            </a:solidFill>
          </p:spPr>
          <p:txBody>
            <a:bodyPr wrap="square" lIns="0" tIns="0" rIns="0" bIns="0" rtlCol="0"/>
            <a:lstStyle/>
            <a:p>
              <a:endParaRPr/>
            </a:p>
          </p:txBody>
        </p:sp>
        <p:sp>
          <p:nvSpPr>
            <p:cNvPr id="18" name="object 18"/>
            <p:cNvSpPr/>
            <p:nvPr/>
          </p:nvSpPr>
          <p:spPr>
            <a:xfrm>
              <a:off x="3890981" y="3466998"/>
              <a:ext cx="339090" cy="247650"/>
            </a:xfrm>
            <a:custGeom>
              <a:avLst/>
              <a:gdLst/>
              <a:ahLst/>
              <a:cxnLst/>
              <a:rect l="l" t="t" r="r" b="b"/>
              <a:pathLst>
                <a:path w="339089" h="247650">
                  <a:moveTo>
                    <a:pt x="118466" y="0"/>
                  </a:moveTo>
                  <a:lnTo>
                    <a:pt x="0" y="235822"/>
                  </a:lnTo>
                </a:path>
                <a:path w="339089" h="247650">
                  <a:moveTo>
                    <a:pt x="338697" y="0"/>
                  </a:moveTo>
                  <a:lnTo>
                    <a:pt x="113028" y="247130"/>
                  </a:lnTo>
                </a:path>
              </a:pathLst>
            </a:custGeom>
            <a:ln w="3175">
              <a:solidFill>
                <a:srgbClr val="000000"/>
              </a:solidFill>
            </a:ln>
          </p:spPr>
          <p:txBody>
            <a:bodyPr wrap="square" lIns="0" tIns="0" rIns="0" bIns="0" rtlCol="0"/>
            <a:lstStyle/>
            <a:p>
              <a:endParaRPr/>
            </a:p>
          </p:txBody>
        </p:sp>
      </p:grpSp>
      <p:sp>
        <p:nvSpPr>
          <p:cNvPr id="19" name="object 19"/>
          <p:cNvSpPr/>
          <p:nvPr/>
        </p:nvSpPr>
        <p:spPr>
          <a:xfrm>
            <a:off x="3954390" y="3691223"/>
            <a:ext cx="74295" cy="77470"/>
          </a:xfrm>
          <a:custGeom>
            <a:avLst/>
            <a:gdLst/>
            <a:ahLst/>
            <a:cxnLst/>
            <a:rect l="l" t="t" r="r" b="b"/>
            <a:pathLst>
              <a:path w="74295" h="77470">
                <a:moveTo>
                  <a:pt x="34277" y="0"/>
                </a:moveTo>
                <a:lnTo>
                  <a:pt x="0" y="77222"/>
                </a:lnTo>
                <a:lnTo>
                  <a:pt x="73895" y="35953"/>
                </a:lnTo>
                <a:lnTo>
                  <a:pt x="34277" y="0"/>
                </a:lnTo>
                <a:close/>
              </a:path>
            </a:pathLst>
          </a:custGeom>
          <a:solidFill>
            <a:srgbClr val="000000"/>
          </a:solidFill>
        </p:spPr>
        <p:txBody>
          <a:bodyPr wrap="square" lIns="0" tIns="0" rIns="0" bIns="0" rtlCol="0"/>
          <a:lstStyle/>
          <a:p>
            <a:endParaRPr/>
          </a:p>
        </p:txBody>
      </p:sp>
      <p:sp>
        <p:nvSpPr>
          <p:cNvPr id="20" name="object 20"/>
          <p:cNvSpPr txBox="1"/>
          <p:nvPr/>
        </p:nvSpPr>
        <p:spPr>
          <a:xfrm>
            <a:off x="3980531" y="3282267"/>
            <a:ext cx="321310" cy="187960"/>
          </a:xfrm>
          <a:prstGeom prst="rect">
            <a:avLst/>
          </a:prstGeom>
        </p:spPr>
        <p:txBody>
          <a:bodyPr vert="horz" wrap="square" lIns="0" tIns="14604" rIns="0" bIns="0" rtlCol="0">
            <a:spAutoFit/>
          </a:bodyPr>
          <a:lstStyle/>
          <a:p>
            <a:pPr marL="12700">
              <a:lnSpc>
                <a:spcPct val="100000"/>
              </a:lnSpc>
              <a:spcBef>
                <a:spcPts val="114"/>
              </a:spcBef>
            </a:pPr>
            <a:r>
              <a:rPr sz="1050" spc="10" dirty="0">
                <a:latin typeface="Arial MT"/>
                <a:cs typeface="Arial MT"/>
              </a:rPr>
              <a:t>B </a:t>
            </a:r>
            <a:r>
              <a:rPr sz="1050" spc="215" dirty="0">
                <a:latin typeface="Arial MT"/>
                <a:cs typeface="Arial MT"/>
              </a:rPr>
              <a:t> </a:t>
            </a:r>
            <a:r>
              <a:rPr sz="1050" spc="10" dirty="0">
                <a:latin typeface="Arial MT"/>
                <a:cs typeface="Arial MT"/>
              </a:rPr>
              <a:t>A</a:t>
            </a:r>
            <a:endParaRPr sz="1050">
              <a:latin typeface="Arial MT"/>
              <a:cs typeface="Arial MT"/>
            </a:endParaRPr>
          </a:p>
        </p:txBody>
      </p:sp>
      <p:graphicFrame>
        <p:nvGraphicFramePr>
          <p:cNvPr id="21" name="object 21"/>
          <p:cNvGraphicFramePr>
            <a:graphicFrameLocks noGrp="1"/>
          </p:cNvGraphicFramePr>
          <p:nvPr/>
        </p:nvGraphicFramePr>
        <p:xfrm>
          <a:off x="1329015" y="3580361"/>
          <a:ext cx="5894705" cy="1098550"/>
        </p:xfrm>
        <a:graphic>
          <a:graphicData uri="http://schemas.openxmlformats.org/drawingml/2006/table">
            <a:tbl>
              <a:tblPr firstRow="1" bandRow="1">
                <a:tableStyleId>{2D5ABB26-0587-4C30-8999-92F81FD0307C}</a:tableStyleId>
              </a:tblPr>
              <a:tblGrid>
                <a:gridCol w="275590">
                  <a:extLst>
                    <a:ext uri="{9D8B030D-6E8A-4147-A177-3AD203B41FA5}">
                      <a16:colId xmlns:a16="http://schemas.microsoft.com/office/drawing/2014/main" val="20000"/>
                    </a:ext>
                  </a:extLst>
                </a:gridCol>
                <a:gridCol w="275590">
                  <a:extLst>
                    <a:ext uri="{9D8B030D-6E8A-4147-A177-3AD203B41FA5}">
                      <a16:colId xmlns:a16="http://schemas.microsoft.com/office/drawing/2014/main" val="20001"/>
                    </a:ext>
                  </a:extLst>
                </a:gridCol>
                <a:gridCol w="275589">
                  <a:extLst>
                    <a:ext uri="{9D8B030D-6E8A-4147-A177-3AD203B41FA5}">
                      <a16:colId xmlns:a16="http://schemas.microsoft.com/office/drawing/2014/main" val="20002"/>
                    </a:ext>
                  </a:extLst>
                </a:gridCol>
                <a:gridCol w="275590">
                  <a:extLst>
                    <a:ext uri="{9D8B030D-6E8A-4147-A177-3AD203B41FA5}">
                      <a16:colId xmlns:a16="http://schemas.microsoft.com/office/drawing/2014/main" val="20003"/>
                    </a:ext>
                  </a:extLst>
                </a:gridCol>
                <a:gridCol w="275590">
                  <a:extLst>
                    <a:ext uri="{9D8B030D-6E8A-4147-A177-3AD203B41FA5}">
                      <a16:colId xmlns:a16="http://schemas.microsoft.com/office/drawing/2014/main" val="20004"/>
                    </a:ext>
                  </a:extLst>
                </a:gridCol>
                <a:gridCol w="275589">
                  <a:extLst>
                    <a:ext uri="{9D8B030D-6E8A-4147-A177-3AD203B41FA5}">
                      <a16:colId xmlns:a16="http://schemas.microsoft.com/office/drawing/2014/main" val="20005"/>
                    </a:ext>
                  </a:extLst>
                </a:gridCol>
                <a:gridCol w="275589">
                  <a:extLst>
                    <a:ext uri="{9D8B030D-6E8A-4147-A177-3AD203B41FA5}">
                      <a16:colId xmlns:a16="http://schemas.microsoft.com/office/drawing/2014/main" val="20006"/>
                    </a:ext>
                  </a:extLst>
                </a:gridCol>
                <a:gridCol w="275589">
                  <a:extLst>
                    <a:ext uri="{9D8B030D-6E8A-4147-A177-3AD203B41FA5}">
                      <a16:colId xmlns:a16="http://schemas.microsoft.com/office/drawing/2014/main" val="20007"/>
                    </a:ext>
                  </a:extLst>
                </a:gridCol>
                <a:gridCol w="82550">
                  <a:extLst>
                    <a:ext uri="{9D8B030D-6E8A-4147-A177-3AD203B41FA5}">
                      <a16:colId xmlns:a16="http://schemas.microsoft.com/office/drawing/2014/main" val="20008"/>
                    </a:ext>
                  </a:extLst>
                </a:gridCol>
                <a:gridCol w="193039">
                  <a:extLst>
                    <a:ext uri="{9D8B030D-6E8A-4147-A177-3AD203B41FA5}">
                      <a16:colId xmlns:a16="http://schemas.microsoft.com/office/drawing/2014/main" val="20009"/>
                    </a:ext>
                  </a:extLst>
                </a:gridCol>
                <a:gridCol w="82550">
                  <a:extLst>
                    <a:ext uri="{9D8B030D-6E8A-4147-A177-3AD203B41FA5}">
                      <a16:colId xmlns:a16="http://schemas.microsoft.com/office/drawing/2014/main" val="20010"/>
                    </a:ext>
                  </a:extLst>
                </a:gridCol>
                <a:gridCol w="109855">
                  <a:extLst>
                    <a:ext uri="{9D8B030D-6E8A-4147-A177-3AD203B41FA5}">
                      <a16:colId xmlns:a16="http://schemas.microsoft.com/office/drawing/2014/main" val="20011"/>
                    </a:ext>
                  </a:extLst>
                </a:gridCol>
                <a:gridCol w="82550">
                  <a:extLst>
                    <a:ext uri="{9D8B030D-6E8A-4147-A177-3AD203B41FA5}">
                      <a16:colId xmlns:a16="http://schemas.microsoft.com/office/drawing/2014/main" val="20012"/>
                    </a:ext>
                  </a:extLst>
                </a:gridCol>
                <a:gridCol w="82550">
                  <a:extLst>
                    <a:ext uri="{9D8B030D-6E8A-4147-A177-3AD203B41FA5}">
                      <a16:colId xmlns:a16="http://schemas.microsoft.com/office/drawing/2014/main" val="20013"/>
                    </a:ext>
                  </a:extLst>
                </a:gridCol>
                <a:gridCol w="192405">
                  <a:extLst>
                    <a:ext uri="{9D8B030D-6E8A-4147-A177-3AD203B41FA5}">
                      <a16:colId xmlns:a16="http://schemas.microsoft.com/office/drawing/2014/main" val="20014"/>
                    </a:ext>
                  </a:extLst>
                </a:gridCol>
                <a:gridCol w="82550">
                  <a:extLst>
                    <a:ext uri="{9D8B030D-6E8A-4147-A177-3AD203B41FA5}">
                      <a16:colId xmlns:a16="http://schemas.microsoft.com/office/drawing/2014/main" val="20015"/>
                    </a:ext>
                  </a:extLst>
                </a:gridCol>
                <a:gridCol w="192404">
                  <a:extLst>
                    <a:ext uri="{9D8B030D-6E8A-4147-A177-3AD203B41FA5}">
                      <a16:colId xmlns:a16="http://schemas.microsoft.com/office/drawing/2014/main" val="20016"/>
                    </a:ext>
                  </a:extLst>
                </a:gridCol>
                <a:gridCol w="81914">
                  <a:extLst>
                    <a:ext uri="{9D8B030D-6E8A-4147-A177-3AD203B41FA5}">
                      <a16:colId xmlns:a16="http://schemas.microsoft.com/office/drawing/2014/main" val="20017"/>
                    </a:ext>
                  </a:extLst>
                </a:gridCol>
                <a:gridCol w="191770">
                  <a:extLst>
                    <a:ext uri="{9D8B030D-6E8A-4147-A177-3AD203B41FA5}">
                      <a16:colId xmlns:a16="http://schemas.microsoft.com/office/drawing/2014/main" val="20018"/>
                    </a:ext>
                  </a:extLst>
                </a:gridCol>
                <a:gridCol w="81914">
                  <a:extLst>
                    <a:ext uri="{9D8B030D-6E8A-4147-A177-3AD203B41FA5}">
                      <a16:colId xmlns:a16="http://schemas.microsoft.com/office/drawing/2014/main" val="20019"/>
                    </a:ext>
                  </a:extLst>
                </a:gridCol>
                <a:gridCol w="191770">
                  <a:extLst>
                    <a:ext uri="{9D8B030D-6E8A-4147-A177-3AD203B41FA5}">
                      <a16:colId xmlns:a16="http://schemas.microsoft.com/office/drawing/2014/main" val="20020"/>
                    </a:ext>
                  </a:extLst>
                </a:gridCol>
                <a:gridCol w="95250">
                  <a:extLst>
                    <a:ext uri="{9D8B030D-6E8A-4147-A177-3AD203B41FA5}">
                      <a16:colId xmlns:a16="http://schemas.microsoft.com/office/drawing/2014/main" val="20021"/>
                    </a:ext>
                  </a:extLst>
                </a:gridCol>
                <a:gridCol w="177800">
                  <a:extLst>
                    <a:ext uri="{9D8B030D-6E8A-4147-A177-3AD203B41FA5}">
                      <a16:colId xmlns:a16="http://schemas.microsoft.com/office/drawing/2014/main" val="20022"/>
                    </a:ext>
                  </a:extLst>
                </a:gridCol>
                <a:gridCol w="53975">
                  <a:extLst>
                    <a:ext uri="{9D8B030D-6E8A-4147-A177-3AD203B41FA5}">
                      <a16:colId xmlns:a16="http://schemas.microsoft.com/office/drawing/2014/main" val="20023"/>
                    </a:ext>
                  </a:extLst>
                </a:gridCol>
                <a:gridCol w="53975">
                  <a:extLst>
                    <a:ext uri="{9D8B030D-6E8A-4147-A177-3AD203B41FA5}">
                      <a16:colId xmlns:a16="http://schemas.microsoft.com/office/drawing/2014/main" val="20024"/>
                    </a:ext>
                  </a:extLst>
                </a:gridCol>
                <a:gridCol w="163829">
                  <a:extLst>
                    <a:ext uri="{9D8B030D-6E8A-4147-A177-3AD203B41FA5}">
                      <a16:colId xmlns:a16="http://schemas.microsoft.com/office/drawing/2014/main" val="20025"/>
                    </a:ext>
                  </a:extLst>
                </a:gridCol>
                <a:gridCol w="53975">
                  <a:extLst>
                    <a:ext uri="{9D8B030D-6E8A-4147-A177-3AD203B41FA5}">
                      <a16:colId xmlns:a16="http://schemas.microsoft.com/office/drawing/2014/main" val="20026"/>
                    </a:ext>
                  </a:extLst>
                </a:gridCol>
                <a:gridCol w="53975">
                  <a:extLst>
                    <a:ext uri="{9D8B030D-6E8A-4147-A177-3AD203B41FA5}">
                      <a16:colId xmlns:a16="http://schemas.microsoft.com/office/drawing/2014/main" val="20027"/>
                    </a:ext>
                  </a:extLst>
                </a:gridCol>
                <a:gridCol w="163829">
                  <a:extLst>
                    <a:ext uri="{9D8B030D-6E8A-4147-A177-3AD203B41FA5}">
                      <a16:colId xmlns:a16="http://schemas.microsoft.com/office/drawing/2014/main" val="20028"/>
                    </a:ext>
                  </a:extLst>
                </a:gridCol>
                <a:gridCol w="53975">
                  <a:extLst>
                    <a:ext uri="{9D8B030D-6E8A-4147-A177-3AD203B41FA5}">
                      <a16:colId xmlns:a16="http://schemas.microsoft.com/office/drawing/2014/main" val="20029"/>
                    </a:ext>
                  </a:extLst>
                </a:gridCol>
                <a:gridCol w="53975">
                  <a:extLst>
                    <a:ext uri="{9D8B030D-6E8A-4147-A177-3AD203B41FA5}">
                      <a16:colId xmlns:a16="http://schemas.microsoft.com/office/drawing/2014/main" val="20030"/>
                    </a:ext>
                  </a:extLst>
                </a:gridCol>
                <a:gridCol w="163829">
                  <a:extLst>
                    <a:ext uri="{9D8B030D-6E8A-4147-A177-3AD203B41FA5}">
                      <a16:colId xmlns:a16="http://schemas.microsoft.com/office/drawing/2014/main" val="20031"/>
                    </a:ext>
                  </a:extLst>
                </a:gridCol>
                <a:gridCol w="53975">
                  <a:extLst>
                    <a:ext uri="{9D8B030D-6E8A-4147-A177-3AD203B41FA5}">
                      <a16:colId xmlns:a16="http://schemas.microsoft.com/office/drawing/2014/main" val="20032"/>
                    </a:ext>
                  </a:extLst>
                </a:gridCol>
                <a:gridCol w="53975">
                  <a:extLst>
                    <a:ext uri="{9D8B030D-6E8A-4147-A177-3AD203B41FA5}">
                      <a16:colId xmlns:a16="http://schemas.microsoft.com/office/drawing/2014/main" val="20033"/>
                    </a:ext>
                  </a:extLst>
                </a:gridCol>
                <a:gridCol w="163829">
                  <a:extLst>
                    <a:ext uri="{9D8B030D-6E8A-4147-A177-3AD203B41FA5}">
                      <a16:colId xmlns:a16="http://schemas.microsoft.com/office/drawing/2014/main" val="20034"/>
                    </a:ext>
                  </a:extLst>
                </a:gridCol>
                <a:gridCol w="53975">
                  <a:extLst>
                    <a:ext uri="{9D8B030D-6E8A-4147-A177-3AD203B41FA5}">
                      <a16:colId xmlns:a16="http://schemas.microsoft.com/office/drawing/2014/main" val="20035"/>
                    </a:ext>
                  </a:extLst>
                </a:gridCol>
                <a:gridCol w="53975">
                  <a:extLst>
                    <a:ext uri="{9D8B030D-6E8A-4147-A177-3AD203B41FA5}">
                      <a16:colId xmlns:a16="http://schemas.microsoft.com/office/drawing/2014/main" val="20036"/>
                    </a:ext>
                  </a:extLst>
                </a:gridCol>
                <a:gridCol w="163829">
                  <a:extLst>
                    <a:ext uri="{9D8B030D-6E8A-4147-A177-3AD203B41FA5}">
                      <a16:colId xmlns:a16="http://schemas.microsoft.com/office/drawing/2014/main" val="20037"/>
                    </a:ext>
                  </a:extLst>
                </a:gridCol>
                <a:gridCol w="53975">
                  <a:extLst>
                    <a:ext uri="{9D8B030D-6E8A-4147-A177-3AD203B41FA5}">
                      <a16:colId xmlns:a16="http://schemas.microsoft.com/office/drawing/2014/main" val="20038"/>
                    </a:ext>
                  </a:extLst>
                </a:gridCol>
                <a:gridCol w="219075">
                  <a:extLst>
                    <a:ext uri="{9D8B030D-6E8A-4147-A177-3AD203B41FA5}">
                      <a16:colId xmlns:a16="http://schemas.microsoft.com/office/drawing/2014/main" val="20039"/>
                    </a:ext>
                  </a:extLst>
                </a:gridCol>
                <a:gridCol w="67945">
                  <a:extLst>
                    <a:ext uri="{9D8B030D-6E8A-4147-A177-3AD203B41FA5}">
                      <a16:colId xmlns:a16="http://schemas.microsoft.com/office/drawing/2014/main" val="20040"/>
                    </a:ext>
                  </a:extLst>
                </a:gridCol>
              </a:tblGrid>
              <a:tr h="191789">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gridSpan="3">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gridSpan="3">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B w="28575">
                      <a:solidFill>
                        <a:srgbClr val="000000"/>
                      </a:solidFill>
                      <a:prstDash val="solid"/>
                    </a:lnB>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B w="28575">
                      <a:solidFill>
                        <a:srgbClr val="000000"/>
                      </a:solidFill>
                      <a:prstDash val="solid"/>
                    </a:lnB>
                  </a:tcPr>
                </a:tc>
                <a:extLst>
                  <a:ext uri="{0D108BD9-81ED-4DB2-BD59-A6C34878D82A}">
                    <a16:rowId xmlns:a16="http://schemas.microsoft.com/office/drawing/2014/main" val="10000"/>
                  </a:ext>
                </a:extLst>
              </a:tr>
              <a:tr h="273959">
                <a:tc>
                  <a:txBody>
                    <a:bodyPr/>
                    <a:lstStyle/>
                    <a:p>
                      <a:pPr algn="ctr">
                        <a:lnSpc>
                          <a:spcPct val="100000"/>
                        </a:lnSpc>
                        <a:spcBef>
                          <a:spcPts val="309"/>
                        </a:spcBef>
                      </a:pPr>
                      <a:r>
                        <a:rPr sz="1050" dirty="0">
                          <a:latin typeface="Arial MT"/>
                          <a:cs typeface="Arial MT"/>
                        </a:rPr>
                        <a:t>A</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9"/>
                        </a:spcBef>
                      </a:pPr>
                      <a:r>
                        <a:rPr sz="1050" dirty="0">
                          <a:latin typeface="Arial MT"/>
                          <a:cs typeface="Arial MT"/>
                        </a:rPr>
                        <a:t>B</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9"/>
                        </a:spcBef>
                      </a:pPr>
                      <a:r>
                        <a:rPr sz="1050" dirty="0">
                          <a:latin typeface="Arial MT"/>
                          <a:cs typeface="Arial MT"/>
                        </a:rPr>
                        <a:t>A</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92075">
                        <a:lnSpc>
                          <a:spcPct val="100000"/>
                        </a:lnSpc>
                        <a:spcBef>
                          <a:spcPts val="309"/>
                        </a:spcBef>
                      </a:pPr>
                      <a:r>
                        <a:rPr sz="1050" dirty="0">
                          <a:latin typeface="Arial MT"/>
                          <a:cs typeface="Arial MT"/>
                        </a:rPr>
                        <a:t>B</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84455" algn="r">
                        <a:lnSpc>
                          <a:spcPct val="100000"/>
                        </a:lnSpc>
                        <a:spcBef>
                          <a:spcPts val="309"/>
                        </a:spcBef>
                      </a:pPr>
                      <a:r>
                        <a:rPr sz="1050" dirty="0">
                          <a:latin typeface="Arial MT"/>
                          <a:cs typeface="Arial MT"/>
                        </a:rPr>
                        <a:t>A</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9"/>
                        </a:spcBef>
                      </a:pPr>
                      <a:r>
                        <a:rPr sz="1050" dirty="0">
                          <a:latin typeface="Arial MT"/>
                          <a:cs typeface="Arial MT"/>
                        </a:rPr>
                        <a:t>B</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9"/>
                        </a:spcBef>
                      </a:pPr>
                      <a:r>
                        <a:rPr sz="1050" dirty="0">
                          <a:latin typeface="Arial MT"/>
                          <a:cs typeface="Arial MT"/>
                        </a:rPr>
                        <a:t>A</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09"/>
                        </a:spcBef>
                      </a:pPr>
                      <a:r>
                        <a:rPr sz="1050" dirty="0">
                          <a:latin typeface="Arial MT"/>
                          <a:cs typeface="Arial MT"/>
                        </a:rPr>
                        <a:t>B</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gn="ctr">
                        <a:lnSpc>
                          <a:spcPct val="100000"/>
                        </a:lnSpc>
                        <a:spcBef>
                          <a:spcPts val="309"/>
                        </a:spcBef>
                      </a:pPr>
                      <a:r>
                        <a:rPr sz="1050" dirty="0">
                          <a:latin typeface="Arial MT"/>
                          <a:cs typeface="Arial MT"/>
                        </a:rPr>
                        <a:t>A</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lnL w="31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3">
                  <a:txBody>
                    <a:bodyPr/>
                    <a:lstStyle/>
                    <a:p>
                      <a:pPr marL="105410">
                        <a:lnSpc>
                          <a:spcPct val="100000"/>
                        </a:lnSpc>
                        <a:spcBef>
                          <a:spcPts val="309"/>
                        </a:spcBef>
                      </a:pPr>
                      <a:r>
                        <a:rPr sz="1050" dirty="0">
                          <a:latin typeface="Arial MT"/>
                          <a:cs typeface="Arial MT"/>
                        </a:rPr>
                        <a:t>B</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309"/>
                        </a:spcBef>
                      </a:pPr>
                      <a:r>
                        <a:rPr sz="1050" dirty="0">
                          <a:latin typeface="Arial MT"/>
                          <a:cs typeface="Arial MT"/>
                        </a:rPr>
                        <a:t>A</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309"/>
                        </a:spcBef>
                      </a:pPr>
                      <a:r>
                        <a:rPr sz="1050" dirty="0">
                          <a:latin typeface="Arial MT"/>
                          <a:cs typeface="Arial MT"/>
                        </a:rPr>
                        <a:t>B</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309"/>
                        </a:spcBef>
                      </a:pPr>
                      <a:r>
                        <a:rPr sz="1050" dirty="0">
                          <a:latin typeface="Arial MT"/>
                          <a:cs typeface="Arial MT"/>
                        </a:rPr>
                        <a:t>A</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309"/>
                        </a:spcBef>
                      </a:pPr>
                      <a:r>
                        <a:rPr sz="1050" dirty="0">
                          <a:latin typeface="Arial MT"/>
                          <a:cs typeface="Arial MT"/>
                        </a:rPr>
                        <a:t>B</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a:txBody>
                    <a:bodyPr/>
                    <a:lstStyle/>
                    <a:p>
                      <a:pPr marL="13335" algn="ctr">
                        <a:lnSpc>
                          <a:spcPct val="100000"/>
                        </a:lnSpc>
                        <a:spcBef>
                          <a:spcPts val="309"/>
                        </a:spcBef>
                      </a:pPr>
                      <a:r>
                        <a:rPr sz="1050" dirty="0">
                          <a:latin typeface="Arial MT"/>
                          <a:cs typeface="Arial MT"/>
                        </a:rPr>
                        <a:t>A</a:t>
                      </a:r>
                      <a:endParaRPr sz="1050">
                        <a:latin typeface="Arial MT"/>
                        <a:cs typeface="Arial MT"/>
                      </a:endParaRPr>
                    </a:p>
                  </a:txBody>
                  <a:tcPr marL="0" marR="0" marT="3936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79725">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gridSpan="2">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3">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3">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a:lnSpc>
                          <a:spcPct val="100000"/>
                        </a:lnSpc>
                      </a:pPr>
                      <a:endParaRPr sz="300">
                        <a:latin typeface="Times New Roman"/>
                        <a:cs typeface="Times New Roman"/>
                      </a:endParaRPr>
                    </a:p>
                  </a:txBody>
                  <a:tcPr marL="0" marR="0" marT="0" marB="0">
                    <a:lnL w="3175">
                      <a:solidFill>
                        <a:srgbClr val="000000"/>
                      </a:solidFill>
                      <a:prstDash val="solid"/>
                    </a:lnL>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273959">
                <a:tc>
                  <a:txBody>
                    <a:bodyPr/>
                    <a:lstStyle/>
                    <a:p>
                      <a:pPr algn="ctr">
                        <a:lnSpc>
                          <a:spcPct val="100000"/>
                        </a:lnSpc>
                        <a:spcBef>
                          <a:spcPts val="330"/>
                        </a:spcBef>
                      </a:pPr>
                      <a:r>
                        <a:rPr sz="1050" dirty="0">
                          <a:latin typeface="Arial MT"/>
                          <a:cs typeface="Arial MT"/>
                        </a:rPr>
                        <a:t>A</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30"/>
                        </a:spcBef>
                      </a:pPr>
                      <a:r>
                        <a:rPr sz="1050" spc="5" dirty="0">
                          <a:latin typeface="Arial MT"/>
                          <a:cs typeface="Arial MT"/>
                        </a:rPr>
                        <a:t>T1</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30"/>
                        </a:spcBef>
                      </a:pPr>
                      <a:r>
                        <a:rPr sz="1050" dirty="0">
                          <a:latin typeface="Arial MT"/>
                          <a:cs typeface="Arial MT"/>
                        </a:rPr>
                        <a:t>A</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57785">
                        <a:lnSpc>
                          <a:spcPct val="100000"/>
                        </a:lnSpc>
                        <a:spcBef>
                          <a:spcPts val="330"/>
                        </a:spcBef>
                      </a:pPr>
                      <a:r>
                        <a:rPr sz="1050" spc="10" dirty="0">
                          <a:latin typeface="Arial MT"/>
                          <a:cs typeface="Arial MT"/>
                        </a:rPr>
                        <a:t>T1</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84455" algn="r">
                        <a:lnSpc>
                          <a:spcPct val="100000"/>
                        </a:lnSpc>
                        <a:spcBef>
                          <a:spcPts val="330"/>
                        </a:spcBef>
                      </a:pPr>
                      <a:r>
                        <a:rPr sz="1050" dirty="0">
                          <a:latin typeface="Arial MT"/>
                          <a:cs typeface="Arial MT"/>
                        </a:rPr>
                        <a:t>A</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30"/>
                        </a:spcBef>
                      </a:pPr>
                      <a:r>
                        <a:rPr sz="1050" spc="5" dirty="0">
                          <a:latin typeface="Arial MT"/>
                          <a:cs typeface="Arial MT"/>
                        </a:rPr>
                        <a:t>T2</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30"/>
                        </a:spcBef>
                      </a:pPr>
                      <a:r>
                        <a:rPr sz="1050" spc="10" dirty="0">
                          <a:latin typeface="Arial MT"/>
                          <a:cs typeface="Arial MT"/>
                        </a:rPr>
                        <a:t>T1</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330"/>
                        </a:spcBef>
                      </a:pPr>
                      <a:r>
                        <a:rPr sz="1050" dirty="0">
                          <a:latin typeface="Arial MT"/>
                          <a:cs typeface="Arial MT"/>
                        </a:rPr>
                        <a:t>A</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2">
                  <a:txBody>
                    <a:bodyPr/>
                    <a:lstStyle/>
                    <a:p>
                      <a:pPr marL="57785">
                        <a:lnSpc>
                          <a:spcPct val="100000"/>
                        </a:lnSpc>
                        <a:spcBef>
                          <a:spcPts val="330"/>
                        </a:spcBef>
                      </a:pPr>
                      <a:r>
                        <a:rPr sz="1050" spc="5" dirty="0">
                          <a:latin typeface="Arial MT"/>
                          <a:cs typeface="Arial MT"/>
                        </a:rPr>
                        <a:t>T3</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3">
                  <a:txBody>
                    <a:bodyPr/>
                    <a:lstStyle/>
                    <a:p>
                      <a:pPr marL="57785">
                        <a:lnSpc>
                          <a:spcPct val="100000"/>
                        </a:lnSpc>
                        <a:spcBef>
                          <a:spcPts val="330"/>
                        </a:spcBef>
                      </a:pPr>
                      <a:r>
                        <a:rPr sz="1050" spc="5" dirty="0">
                          <a:latin typeface="Arial MT"/>
                          <a:cs typeface="Arial MT"/>
                        </a:rPr>
                        <a:t>T1</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algn="ctr">
                        <a:lnSpc>
                          <a:spcPct val="100000"/>
                        </a:lnSpc>
                        <a:spcBef>
                          <a:spcPts val="330"/>
                        </a:spcBef>
                      </a:pPr>
                      <a:r>
                        <a:rPr sz="1050" dirty="0">
                          <a:latin typeface="Arial MT"/>
                          <a:cs typeface="Arial MT"/>
                        </a:rPr>
                        <a:t>A</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marL="57785">
                        <a:lnSpc>
                          <a:spcPct val="100000"/>
                        </a:lnSpc>
                        <a:spcBef>
                          <a:spcPts val="330"/>
                        </a:spcBef>
                      </a:pPr>
                      <a:r>
                        <a:rPr sz="1050" spc="5" dirty="0">
                          <a:latin typeface="Arial MT"/>
                          <a:cs typeface="Arial MT"/>
                        </a:rPr>
                        <a:t>T3</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marL="57785">
                        <a:lnSpc>
                          <a:spcPct val="100000"/>
                        </a:lnSpc>
                        <a:spcBef>
                          <a:spcPts val="330"/>
                        </a:spcBef>
                      </a:pPr>
                      <a:r>
                        <a:rPr sz="1050" spc="5" dirty="0">
                          <a:latin typeface="Arial MT"/>
                          <a:cs typeface="Arial MT"/>
                        </a:rPr>
                        <a:t>T1</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marL="92075">
                        <a:lnSpc>
                          <a:spcPct val="100000"/>
                        </a:lnSpc>
                        <a:spcBef>
                          <a:spcPts val="330"/>
                        </a:spcBef>
                      </a:pPr>
                      <a:r>
                        <a:rPr sz="1050" dirty="0">
                          <a:latin typeface="Arial MT"/>
                          <a:cs typeface="Arial MT"/>
                        </a:rPr>
                        <a:t>A</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2">
                  <a:txBody>
                    <a:bodyPr/>
                    <a:lstStyle/>
                    <a:p>
                      <a:pPr marL="30480">
                        <a:lnSpc>
                          <a:spcPct val="100000"/>
                        </a:lnSpc>
                        <a:spcBef>
                          <a:spcPts val="330"/>
                        </a:spcBef>
                      </a:pPr>
                      <a:r>
                        <a:rPr sz="1050" spc="10" dirty="0">
                          <a:latin typeface="Arial MT"/>
                          <a:cs typeface="Arial MT"/>
                        </a:rPr>
                        <a:t>T3</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gridSpan="3">
                  <a:txBody>
                    <a:bodyPr/>
                    <a:lstStyle/>
                    <a:p>
                      <a:pPr marL="57785">
                        <a:lnSpc>
                          <a:spcPct val="100000"/>
                        </a:lnSpc>
                        <a:spcBef>
                          <a:spcPts val="330"/>
                        </a:spcBef>
                      </a:pPr>
                      <a:r>
                        <a:rPr sz="1050" spc="5" dirty="0">
                          <a:latin typeface="Arial MT"/>
                          <a:cs typeface="Arial MT"/>
                        </a:rPr>
                        <a:t>T2</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marL="57785">
                        <a:lnSpc>
                          <a:spcPct val="100000"/>
                        </a:lnSpc>
                        <a:spcBef>
                          <a:spcPts val="330"/>
                        </a:spcBef>
                      </a:pPr>
                      <a:r>
                        <a:rPr sz="1050" spc="5" dirty="0">
                          <a:latin typeface="Arial MT"/>
                          <a:cs typeface="Arial MT"/>
                        </a:rPr>
                        <a:t>T2</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gn="ctr">
                        <a:lnSpc>
                          <a:spcPct val="100000"/>
                        </a:lnSpc>
                        <a:spcBef>
                          <a:spcPts val="330"/>
                        </a:spcBef>
                      </a:pPr>
                      <a:r>
                        <a:rPr sz="1050" dirty="0">
                          <a:latin typeface="Arial MT"/>
                          <a:cs typeface="Arial MT"/>
                        </a:rPr>
                        <a:t>A</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marL="57785">
                        <a:lnSpc>
                          <a:spcPct val="100000"/>
                        </a:lnSpc>
                        <a:spcBef>
                          <a:spcPts val="330"/>
                        </a:spcBef>
                      </a:pPr>
                      <a:r>
                        <a:rPr sz="1050" spc="5" dirty="0">
                          <a:latin typeface="Arial MT"/>
                          <a:cs typeface="Arial MT"/>
                        </a:rPr>
                        <a:t>T1</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marL="57785">
                        <a:lnSpc>
                          <a:spcPct val="100000"/>
                        </a:lnSpc>
                        <a:spcBef>
                          <a:spcPts val="330"/>
                        </a:spcBef>
                      </a:pPr>
                      <a:r>
                        <a:rPr sz="1050" spc="5" dirty="0">
                          <a:latin typeface="Arial MT"/>
                          <a:cs typeface="Arial MT"/>
                        </a:rPr>
                        <a:t>T2</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marL="57785">
                        <a:lnSpc>
                          <a:spcPct val="100000"/>
                        </a:lnSpc>
                        <a:spcBef>
                          <a:spcPts val="330"/>
                        </a:spcBef>
                      </a:pPr>
                      <a:r>
                        <a:rPr sz="1050" spc="10" dirty="0">
                          <a:latin typeface="Arial MT"/>
                          <a:cs typeface="Arial MT"/>
                        </a:rPr>
                        <a:t>T1</a:t>
                      </a:r>
                      <a:endParaRPr sz="1050">
                        <a:latin typeface="Arial MT"/>
                        <a:cs typeface="Arial MT"/>
                      </a:endParaRPr>
                    </a:p>
                  </a:txBody>
                  <a:tcPr marL="0" marR="0" marT="419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39415">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28575">
                      <a:solidFill>
                        <a:srgbClr val="000000"/>
                      </a:solidFill>
                      <a:prstDash val="solid"/>
                    </a:lnT>
                    <a:lnB w="3175">
                      <a:solidFill>
                        <a:srgbClr val="000000"/>
                      </a:solidFill>
                      <a:prstDash val="solid"/>
                    </a:lnB>
                  </a:tcPr>
                </a:tc>
                <a:tc hMerge="1">
                  <a:txBody>
                    <a:bodyPr/>
                    <a:lstStyle/>
                    <a:p>
                      <a:endParaRPr/>
                    </a:p>
                  </a:txBody>
                  <a:tcPr marL="0" marR="0" marT="0" marB="0"/>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T w="28575">
                      <a:solidFill>
                        <a:srgbClr val="000000"/>
                      </a:solidFill>
                      <a:prstDash val="solid"/>
                    </a:lnT>
                  </a:tcPr>
                </a:tc>
                <a:extLst>
                  <a:ext uri="{0D108BD9-81ED-4DB2-BD59-A6C34878D82A}">
                    <a16:rowId xmlns:a16="http://schemas.microsoft.com/office/drawing/2014/main" val="10004"/>
                  </a:ext>
                </a:extLst>
              </a:tr>
              <a:tr h="136980">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tc hMerge="1">
                  <a:txBody>
                    <a:bodyPr/>
                    <a:lstStyle/>
                    <a:p>
                      <a:endParaRPr/>
                    </a:p>
                  </a:txBody>
                  <a:tcPr marL="0" marR="0" marT="0" marB="0"/>
                </a:tc>
                <a:tc>
                  <a:txBody>
                    <a:bodyPr/>
                    <a:lstStyle/>
                    <a:p>
                      <a:pPr>
                        <a:lnSpc>
                          <a:spcPct val="100000"/>
                        </a:lnSpc>
                      </a:pPr>
                      <a:endParaRPr sz="700">
                        <a:latin typeface="Times New Roman"/>
                        <a:cs typeface="Times New Roman"/>
                      </a:endParaRPr>
                    </a:p>
                  </a:txBody>
                  <a:tcPr marL="0" marR="0" marT="0" marB="0">
                    <a:lnL w="3175">
                      <a:solidFill>
                        <a:srgbClr val="000000"/>
                      </a:solidFill>
                      <a:prstDash val="solid"/>
                    </a:lnL>
                  </a:tcPr>
                </a:tc>
                <a:extLst>
                  <a:ext uri="{0D108BD9-81ED-4DB2-BD59-A6C34878D82A}">
                    <a16:rowId xmlns:a16="http://schemas.microsoft.com/office/drawing/2014/main" val="10005"/>
                  </a:ext>
                </a:extLst>
              </a:tr>
            </a:tbl>
          </a:graphicData>
        </a:graphic>
      </p:graphicFrame>
      <p:grpSp>
        <p:nvGrpSpPr>
          <p:cNvPr id="22" name="object 22"/>
          <p:cNvGrpSpPr/>
          <p:nvPr/>
        </p:nvGrpSpPr>
        <p:grpSpPr>
          <a:xfrm>
            <a:off x="5303159" y="3768387"/>
            <a:ext cx="1899285" cy="274320"/>
            <a:chOff x="5303159" y="3768387"/>
            <a:chExt cx="1899285" cy="274320"/>
          </a:xfrm>
        </p:grpSpPr>
        <p:sp>
          <p:nvSpPr>
            <p:cNvPr id="23" name="object 23"/>
            <p:cNvSpPr/>
            <p:nvPr/>
          </p:nvSpPr>
          <p:spPr>
            <a:xfrm>
              <a:off x="5303159" y="3768387"/>
              <a:ext cx="275590" cy="274320"/>
            </a:xfrm>
            <a:custGeom>
              <a:avLst/>
              <a:gdLst/>
              <a:ahLst/>
              <a:cxnLst/>
              <a:rect l="l" t="t" r="r" b="b"/>
              <a:pathLst>
                <a:path w="275589" h="274320">
                  <a:moveTo>
                    <a:pt x="275249" y="0"/>
                  </a:moveTo>
                  <a:lnTo>
                    <a:pt x="0" y="0"/>
                  </a:lnTo>
                  <a:lnTo>
                    <a:pt x="0" y="273959"/>
                  </a:lnTo>
                  <a:lnTo>
                    <a:pt x="275249" y="273959"/>
                  </a:lnTo>
                  <a:lnTo>
                    <a:pt x="275249" y="0"/>
                  </a:lnTo>
                  <a:close/>
                </a:path>
              </a:pathLst>
            </a:custGeom>
            <a:solidFill>
              <a:srgbClr val="FFFFFF"/>
            </a:solidFill>
          </p:spPr>
          <p:txBody>
            <a:bodyPr wrap="square" lIns="0" tIns="0" rIns="0" bIns="0" rtlCol="0"/>
            <a:lstStyle/>
            <a:p>
              <a:endParaRPr/>
            </a:p>
          </p:txBody>
        </p:sp>
        <p:sp>
          <p:nvSpPr>
            <p:cNvPr id="24" name="object 24"/>
            <p:cNvSpPr/>
            <p:nvPr/>
          </p:nvSpPr>
          <p:spPr>
            <a:xfrm>
              <a:off x="5578348" y="3768394"/>
              <a:ext cx="1624330" cy="274320"/>
            </a:xfrm>
            <a:custGeom>
              <a:avLst/>
              <a:gdLst/>
              <a:ahLst/>
              <a:cxnLst/>
              <a:rect l="l" t="t" r="r" b="b"/>
              <a:pathLst>
                <a:path w="1624329" h="274320">
                  <a:moveTo>
                    <a:pt x="275247" y="0"/>
                  </a:moveTo>
                  <a:lnTo>
                    <a:pt x="0" y="0"/>
                  </a:lnTo>
                  <a:lnTo>
                    <a:pt x="0" y="273964"/>
                  </a:lnTo>
                  <a:lnTo>
                    <a:pt x="275247" y="273964"/>
                  </a:lnTo>
                  <a:lnTo>
                    <a:pt x="275247" y="0"/>
                  </a:lnTo>
                  <a:close/>
                </a:path>
                <a:path w="1624329" h="274320">
                  <a:moveTo>
                    <a:pt x="550532" y="0"/>
                  </a:moveTo>
                  <a:lnTo>
                    <a:pt x="275285" y="0"/>
                  </a:lnTo>
                  <a:lnTo>
                    <a:pt x="275285" y="273964"/>
                  </a:lnTo>
                  <a:lnTo>
                    <a:pt x="550532" y="273964"/>
                  </a:lnTo>
                  <a:lnTo>
                    <a:pt x="550532" y="0"/>
                  </a:lnTo>
                  <a:close/>
                </a:path>
                <a:path w="1624329" h="274320">
                  <a:moveTo>
                    <a:pt x="1101013" y="0"/>
                  </a:moveTo>
                  <a:lnTo>
                    <a:pt x="825817" y="0"/>
                  </a:lnTo>
                  <a:lnTo>
                    <a:pt x="550570" y="0"/>
                  </a:lnTo>
                  <a:lnTo>
                    <a:pt x="550570" y="273964"/>
                  </a:lnTo>
                  <a:lnTo>
                    <a:pt x="825766" y="273964"/>
                  </a:lnTo>
                  <a:lnTo>
                    <a:pt x="1101013" y="273964"/>
                  </a:lnTo>
                  <a:lnTo>
                    <a:pt x="1101013" y="0"/>
                  </a:lnTo>
                  <a:close/>
                </a:path>
                <a:path w="1624329" h="274320">
                  <a:moveTo>
                    <a:pt x="1624037" y="0"/>
                  </a:moveTo>
                  <a:lnTo>
                    <a:pt x="1101051" y="0"/>
                  </a:lnTo>
                  <a:lnTo>
                    <a:pt x="1101051" y="273964"/>
                  </a:lnTo>
                  <a:lnTo>
                    <a:pt x="1624037" y="273964"/>
                  </a:lnTo>
                  <a:lnTo>
                    <a:pt x="1624037" y="0"/>
                  </a:lnTo>
                  <a:close/>
                </a:path>
              </a:pathLst>
            </a:custGeom>
            <a:solidFill>
              <a:srgbClr val="FFFFFF"/>
            </a:solidFill>
          </p:spPr>
          <p:txBody>
            <a:bodyPr wrap="square" lIns="0" tIns="0" rIns="0" bIns="0" rtlCol="0"/>
            <a:lstStyle/>
            <a:p>
              <a:endParaRPr/>
            </a:p>
          </p:txBody>
        </p:sp>
      </p:grpSp>
      <p:sp>
        <p:nvSpPr>
          <p:cNvPr id="25" name="object 25"/>
          <p:cNvSpPr txBox="1"/>
          <p:nvPr/>
        </p:nvSpPr>
        <p:spPr>
          <a:xfrm>
            <a:off x="528319" y="4720459"/>
            <a:ext cx="6698615" cy="1369695"/>
          </a:xfrm>
          <a:prstGeom prst="rect">
            <a:avLst/>
          </a:prstGeom>
        </p:spPr>
        <p:txBody>
          <a:bodyPr vert="horz" wrap="square" lIns="0" tIns="13970" rIns="0" bIns="0" rtlCol="0">
            <a:spAutoFit/>
          </a:bodyPr>
          <a:lstStyle/>
          <a:p>
            <a:pPr marL="757555">
              <a:lnSpc>
                <a:spcPct val="100000"/>
              </a:lnSpc>
              <a:spcBef>
                <a:spcPts val="110"/>
              </a:spcBef>
              <a:tabLst>
                <a:tab pos="1016635" algn="l"/>
                <a:tab pos="1308100" algn="l"/>
                <a:tab pos="1567180" algn="l"/>
                <a:tab pos="1858645" algn="l"/>
                <a:tab pos="2117725" algn="l"/>
                <a:tab pos="2409190" algn="l"/>
                <a:tab pos="2668270" algn="l"/>
                <a:tab pos="2959735" algn="l"/>
                <a:tab pos="3251200" algn="l"/>
              </a:tabLst>
            </a:pPr>
            <a:r>
              <a:rPr sz="900" spc="5" dirty="0">
                <a:latin typeface="Arial MT"/>
                <a:cs typeface="Arial MT"/>
              </a:rPr>
              <a:t>0	10	20	30	40	50	60	70	80	90   100   110  120  130  </a:t>
            </a:r>
            <a:r>
              <a:rPr sz="900" spc="10" dirty="0">
                <a:latin typeface="Arial MT"/>
                <a:cs typeface="Arial MT"/>
              </a:rPr>
              <a:t> </a:t>
            </a:r>
            <a:r>
              <a:rPr sz="900" spc="5" dirty="0">
                <a:latin typeface="Arial MT"/>
                <a:cs typeface="Arial MT"/>
              </a:rPr>
              <a:t>140  150   160  </a:t>
            </a:r>
            <a:r>
              <a:rPr sz="900" spc="10" dirty="0">
                <a:latin typeface="Arial MT"/>
                <a:cs typeface="Arial MT"/>
              </a:rPr>
              <a:t> </a:t>
            </a:r>
            <a:r>
              <a:rPr sz="900" spc="5" dirty="0">
                <a:latin typeface="Arial MT"/>
                <a:cs typeface="Arial MT"/>
              </a:rPr>
              <a:t>170   180  190  200  210</a:t>
            </a:r>
            <a:endParaRPr sz="900">
              <a:latin typeface="Arial MT"/>
              <a:cs typeface="Arial MT"/>
            </a:endParaRPr>
          </a:p>
          <a:p>
            <a:pPr>
              <a:lnSpc>
                <a:spcPct val="100000"/>
              </a:lnSpc>
              <a:spcBef>
                <a:spcPts val="20"/>
              </a:spcBef>
            </a:pPr>
            <a:endParaRPr sz="950">
              <a:latin typeface="Arial MT"/>
              <a:cs typeface="Arial MT"/>
            </a:endParaRPr>
          </a:p>
          <a:p>
            <a:pPr marL="208279" algn="ctr">
              <a:lnSpc>
                <a:spcPct val="100000"/>
              </a:lnSpc>
            </a:pPr>
            <a:r>
              <a:rPr sz="1050" spc="10" dirty="0">
                <a:latin typeface="Arial MT"/>
                <a:cs typeface="Arial MT"/>
              </a:rPr>
              <a:t>T2</a:t>
            </a:r>
            <a:endParaRPr sz="1050">
              <a:latin typeface="Arial MT"/>
              <a:cs typeface="Arial MT"/>
            </a:endParaRPr>
          </a:p>
          <a:p>
            <a:pPr>
              <a:lnSpc>
                <a:spcPct val="100000"/>
              </a:lnSpc>
              <a:spcBef>
                <a:spcPts val="25"/>
              </a:spcBef>
            </a:pPr>
            <a:endParaRPr sz="1400">
              <a:latin typeface="Arial MT"/>
              <a:cs typeface="Arial MT"/>
            </a:endParaRPr>
          </a:p>
          <a:p>
            <a:pPr marL="12700" marR="50800">
              <a:lnSpc>
                <a:spcPts val="1380"/>
              </a:lnSpc>
            </a:pPr>
            <a:r>
              <a:rPr sz="1200" b="1" spc="-5" dirty="0">
                <a:latin typeface="Times New Roman"/>
                <a:cs typeface="Times New Roman"/>
              </a:rPr>
              <a:t>The</a:t>
            </a:r>
            <a:r>
              <a:rPr sz="1200" b="1" dirty="0">
                <a:latin typeface="Times New Roman"/>
                <a:cs typeface="Times New Roman"/>
              </a:rPr>
              <a:t> </a:t>
            </a:r>
            <a:r>
              <a:rPr sz="1200" b="1" spc="-5" dirty="0">
                <a:latin typeface="Times New Roman"/>
                <a:cs typeface="Times New Roman"/>
              </a:rPr>
              <a:t>one</a:t>
            </a:r>
            <a:r>
              <a:rPr sz="1200" b="1" spc="5" dirty="0">
                <a:latin typeface="Times New Roman"/>
                <a:cs typeface="Times New Roman"/>
              </a:rPr>
              <a:t> </a:t>
            </a:r>
            <a:r>
              <a:rPr sz="1200" b="1" dirty="0">
                <a:latin typeface="Times New Roman"/>
                <a:cs typeface="Times New Roman"/>
              </a:rPr>
              <a:t>to</a:t>
            </a:r>
            <a:r>
              <a:rPr sz="1200" b="1" spc="5" dirty="0">
                <a:latin typeface="Times New Roman"/>
                <a:cs typeface="Times New Roman"/>
              </a:rPr>
              <a:t> </a:t>
            </a:r>
            <a:r>
              <a:rPr sz="1200" b="1" spc="-5" dirty="0">
                <a:latin typeface="Times New Roman"/>
                <a:cs typeface="Times New Roman"/>
              </a:rPr>
              <a:t>one</a:t>
            </a:r>
            <a:r>
              <a:rPr sz="1200" b="1" spc="10" dirty="0">
                <a:latin typeface="Times New Roman"/>
                <a:cs typeface="Times New Roman"/>
              </a:rPr>
              <a:t> </a:t>
            </a:r>
            <a:r>
              <a:rPr sz="1200" b="1" spc="-5" dirty="0">
                <a:latin typeface="Times New Roman"/>
                <a:cs typeface="Times New Roman"/>
              </a:rPr>
              <a:t>model</a:t>
            </a:r>
            <a:r>
              <a:rPr sz="1200" b="1" spc="10" dirty="0">
                <a:latin typeface="Times New Roman"/>
                <a:cs typeface="Times New Roman"/>
              </a:rPr>
              <a:t> </a:t>
            </a:r>
            <a:r>
              <a:rPr sz="1200" b="1" dirty="0">
                <a:latin typeface="Times New Roman"/>
                <a:cs typeface="Times New Roman"/>
              </a:rPr>
              <a:t>provides</a:t>
            </a:r>
            <a:r>
              <a:rPr sz="1200" b="1" spc="10" dirty="0">
                <a:latin typeface="Times New Roman"/>
                <a:cs typeface="Times New Roman"/>
              </a:rPr>
              <a:t> </a:t>
            </a:r>
            <a:r>
              <a:rPr sz="1200" b="1" spc="-5" dirty="0">
                <a:latin typeface="Times New Roman"/>
                <a:cs typeface="Times New Roman"/>
              </a:rPr>
              <a:t>better</a:t>
            </a:r>
            <a:r>
              <a:rPr sz="1200" b="1" dirty="0">
                <a:latin typeface="Times New Roman"/>
                <a:cs typeface="Times New Roman"/>
              </a:rPr>
              <a:t> </a:t>
            </a:r>
            <a:r>
              <a:rPr sz="1200" b="1" spc="-5" dirty="0">
                <a:latin typeface="Times New Roman"/>
                <a:cs typeface="Times New Roman"/>
              </a:rPr>
              <a:t>concurrency</a:t>
            </a:r>
            <a:r>
              <a:rPr sz="1200" b="1" spc="10" dirty="0">
                <a:latin typeface="Times New Roman"/>
                <a:cs typeface="Times New Roman"/>
              </a:rPr>
              <a:t> </a:t>
            </a:r>
            <a:r>
              <a:rPr sz="1200" b="1" spc="-5" dirty="0">
                <a:latin typeface="Times New Roman"/>
                <a:cs typeface="Times New Roman"/>
              </a:rPr>
              <a:t>since</a:t>
            </a:r>
            <a:r>
              <a:rPr sz="1200" b="1" spc="5" dirty="0">
                <a:latin typeface="Times New Roman"/>
                <a:cs typeface="Times New Roman"/>
              </a:rPr>
              <a:t> </a:t>
            </a:r>
            <a:r>
              <a:rPr sz="1200" b="1" spc="-5" dirty="0">
                <a:latin typeface="Times New Roman"/>
                <a:cs typeface="Times New Roman"/>
              </a:rPr>
              <a:t>the</a:t>
            </a:r>
            <a:r>
              <a:rPr sz="1200" b="1" spc="5" dirty="0">
                <a:latin typeface="Times New Roman"/>
                <a:cs typeface="Times New Roman"/>
              </a:rPr>
              <a:t> </a:t>
            </a:r>
            <a:r>
              <a:rPr sz="1200" b="1" spc="-10" dirty="0">
                <a:latin typeface="Times New Roman"/>
                <a:cs typeface="Times New Roman"/>
              </a:rPr>
              <a:t>CPU</a:t>
            </a:r>
            <a:r>
              <a:rPr sz="1200" b="1" spc="10" dirty="0">
                <a:latin typeface="Times New Roman"/>
                <a:cs typeface="Times New Roman"/>
              </a:rPr>
              <a:t> </a:t>
            </a:r>
            <a:r>
              <a:rPr sz="1200" b="1" spc="-5" dirty="0">
                <a:latin typeface="Times New Roman"/>
                <a:cs typeface="Times New Roman"/>
              </a:rPr>
              <a:t>is</a:t>
            </a:r>
            <a:r>
              <a:rPr sz="1200" b="1" spc="10" dirty="0">
                <a:latin typeface="Times New Roman"/>
                <a:cs typeface="Times New Roman"/>
              </a:rPr>
              <a:t> </a:t>
            </a:r>
            <a:r>
              <a:rPr sz="1200" b="1" spc="-5" dirty="0">
                <a:latin typeface="Times New Roman"/>
                <a:cs typeface="Times New Roman"/>
              </a:rPr>
              <a:t>occupied</a:t>
            </a:r>
            <a:r>
              <a:rPr sz="1200" b="1" spc="5" dirty="0">
                <a:latin typeface="Times New Roman"/>
                <a:cs typeface="Times New Roman"/>
              </a:rPr>
              <a:t> </a:t>
            </a:r>
            <a:r>
              <a:rPr sz="1200" b="1" spc="-5" dirty="0">
                <a:latin typeface="Times New Roman"/>
                <a:cs typeface="Times New Roman"/>
              </a:rPr>
              <a:t>during</a:t>
            </a:r>
            <a:r>
              <a:rPr sz="1200" b="1" spc="10" dirty="0">
                <a:latin typeface="Times New Roman"/>
                <a:cs typeface="Times New Roman"/>
              </a:rPr>
              <a:t> </a:t>
            </a:r>
            <a:r>
              <a:rPr sz="1200" b="1" spc="-5" dirty="0">
                <a:latin typeface="Times New Roman"/>
                <a:cs typeface="Times New Roman"/>
              </a:rPr>
              <a:t>the</a:t>
            </a:r>
            <a:r>
              <a:rPr sz="1200" b="1" spc="10" dirty="0">
                <a:latin typeface="Times New Roman"/>
                <a:cs typeface="Times New Roman"/>
              </a:rPr>
              <a:t> </a:t>
            </a:r>
            <a:r>
              <a:rPr sz="1200" b="1" spc="-10" dirty="0">
                <a:latin typeface="Times New Roman"/>
                <a:cs typeface="Times New Roman"/>
              </a:rPr>
              <a:t>whole</a:t>
            </a:r>
            <a:r>
              <a:rPr sz="1200" b="1" dirty="0">
                <a:latin typeface="Times New Roman"/>
                <a:cs typeface="Times New Roman"/>
              </a:rPr>
              <a:t> </a:t>
            </a:r>
            <a:r>
              <a:rPr sz="1200" b="1" spc="-5" dirty="0">
                <a:latin typeface="Times New Roman"/>
                <a:cs typeface="Times New Roman"/>
              </a:rPr>
              <a:t>time </a:t>
            </a:r>
            <a:r>
              <a:rPr sz="1200" b="1" dirty="0">
                <a:latin typeface="Times New Roman"/>
                <a:cs typeface="Times New Roman"/>
              </a:rPr>
              <a:t> </a:t>
            </a:r>
            <a:r>
              <a:rPr sz="1200" b="1" spc="-5" dirty="0">
                <a:latin typeface="Times New Roman"/>
                <a:cs typeface="Times New Roman"/>
              </a:rPr>
              <a:t>period.</a:t>
            </a:r>
            <a:r>
              <a:rPr sz="1200" b="1" spc="25" dirty="0">
                <a:latin typeface="Times New Roman"/>
                <a:cs typeface="Times New Roman"/>
              </a:rPr>
              <a:t> </a:t>
            </a:r>
            <a:r>
              <a:rPr sz="1200" b="1" spc="-5" dirty="0">
                <a:latin typeface="Times New Roman"/>
                <a:cs typeface="Times New Roman"/>
              </a:rPr>
              <a:t>This</a:t>
            </a:r>
            <a:r>
              <a:rPr sz="1200" b="1" spc="5" dirty="0">
                <a:latin typeface="Times New Roman"/>
                <a:cs typeface="Times New Roman"/>
              </a:rPr>
              <a:t> </a:t>
            </a:r>
            <a:r>
              <a:rPr sz="1200" b="1" spc="-5" dirty="0">
                <a:latin typeface="Times New Roman"/>
                <a:cs typeface="Times New Roman"/>
              </a:rPr>
              <a:t>is</a:t>
            </a:r>
            <a:r>
              <a:rPr sz="1200" b="1" spc="-10" dirty="0">
                <a:latin typeface="Times New Roman"/>
                <a:cs typeface="Times New Roman"/>
              </a:rPr>
              <a:t> </a:t>
            </a:r>
            <a:r>
              <a:rPr sz="1200" b="1" spc="-5" dirty="0">
                <a:latin typeface="Times New Roman"/>
                <a:cs typeface="Times New Roman"/>
              </a:rPr>
              <a:t>due</a:t>
            </a:r>
            <a:r>
              <a:rPr sz="1200" b="1" dirty="0">
                <a:latin typeface="Times New Roman"/>
                <a:cs typeface="Times New Roman"/>
              </a:rPr>
              <a:t> to</a:t>
            </a:r>
            <a:r>
              <a:rPr sz="1200" b="1" spc="5" dirty="0">
                <a:latin typeface="Times New Roman"/>
                <a:cs typeface="Times New Roman"/>
              </a:rPr>
              <a:t> </a:t>
            </a:r>
            <a:r>
              <a:rPr sz="1200" b="1" spc="-5" dirty="0">
                <a:latin typeface="Times New Roman"/>
                <a:cs typeface="Times New Roman"/>
              </a:rPr>
              <a:t>the</a:t>
            </a:r>
            <a:r>
              <a:rPr sz="1200" b="1" spc="5" dirty="0">
                <a:latin typeface="Times New Roman"/>
                <a:cs typeface="Times New Roman"/>
              </a:rPr>
              <a:t> </a:t>
            </a:r>
            <a:r>
              <a:rPr sz="1200" b="1" dirty="0">
                <a:latin typeface="Times New Roman"/>
                <a:cs typeface="Times New Roman"/>
              </a:rPr>
              <a:t>fact</a:t>
            </a:r>
            <a:r>
              <a:rPr sz="1200" b="1" spc="5" dirty="0">
                <a:latin typeface="Times New Roman"/>
                <a:cs typeface="Times New Roman"/>
              </a:rPr>
              <a:t> </a:t>
            </a:r>
            <a:r>
              <a:rPr sz="1200" b="1" spc="-5" dirty="0">
                <a:latin typeface="Times New Roman"/>
                <a:cs typeface="Times New Roman"/>
              </a:rPr>
              <a:t>that</a:t>
            </a:r>
            <a:r>
              <a:rPr sz="1200" b="1" spc="5" dirty="0">
                <a:latin typeface="Times New Roman"/>
                <a:cs typeface="Times New Roman"/>
              </a:rPr>
              <a:t> </a:t>
            </a:r>
            <a:r>
              <a:rPr sz="1200" b="1" spc="-5" dirty="0">
                <a:latin typeface="Times New Roman"/>
                <a:cs typeface="Times New Roman"/>
              </a:rPr>
              <a:t>the</a:t>
            </a:r>
            <a:r>
              <a:rPr sz="1200" b="1" dirty="0">
                <a:latin typeface="Times New Roman"/>
                <a:cs typeface="Times New Roman"/>
              </a:rPr>
              <a:t> </a:t>
            </a:r>
            <a:r>
              <a:rPr sz="1200" b="1" spc="-5" dirty="0">
                <a:latin typeface="Times New Roman"/>
                <a:cs typeface="Times New Roman"/>
              </a:rPr>
              <a:t>OS</a:t>
            </a:r>
            <a:r>
              <a:rPr sz="1200" b="1" spc="15" dirty="0">
                <a:latin typeface="Times New Roman"/>
                <a:cs typeface="Times New Roman"/>
              </a:rPr>
              <a:t> </a:t>
            </a:r>
            <a:r>
              <a:rPr sz="1200" b="1" spc="-5" dirty="0">
                <a:latin typeface="Times New Roman"/>
                <a:cs typeface="Times New Roman"/>
              </a:rPr>
              <a:t>can</a:t>
            </a:r>
            <a:r>
              <a:rPr sz="1200" b="1" spc="5" dirty="0">
                <a:latin typeface="Times New Roman"/>
                <a:cs typeface="Times New Roman"/>
              </a:rPr>
              <a:t> </a:t>
            </a:r>
            <a:r>
              <a:rPr sz="1200" b="1" spc="-5" dirty="0">
                <a:latin typeface="Times New Roman"/>
                <a:cs typeface="Times New Roman"/>
              </a:rPr>
              <a:t>run</a:t>
            </a:r>
            <a:r>
              <a:rPr sz="1200" b="1" spc="5" dirty="0">
                <a:latin typeface="Times New Roman"/>
                <a:cs typeface="Times New Roman"/>
              </a:rPr>
              <a:t> </a:t>
            </a:r>
            <a:r>
              <a:rPr sz="1200" b="1" dirty="0">
                <a:latin typeface="Times New Roman"/>
                <a:cs typeface="Times New Roman"/>
              </a:rPr>
              <a:t>other</a:t>
            </a:r>
            <a:r>
              <a:rPr sz="1200" b="1" spc="-5" dirty="0">
                <a:latin typeface="Times New Roman"/>
                <a:cs typeface="Times New Roman"/>
              </a:rPr>
              <a:t> threads</a:t>
            </a:r>
            <a:r>
              <a:rPr sz="1200" b="1" spc="5" dirty="0">
                <a:latin typeface="Times New Roman"/>
                <a:cs typeface="Times New Roman"/>
              </a:rPr>
              <a:t> </a:t>
            </a:r>
            <a:r>
              <a:rPr sz="1200" b="1" spc="-5" dirty="0">
                <a:latin typeface="Times New Roman"/>
                <a:cs typeface="Times New Roman"/>
              </a:rPr>
              <a:t>when</a:t>
            </a:r>
            <a:r>
              <a:rPr sz="1200" b="1" dirty="0">
                <a:latin typeface="Times New Roman"/>
                <a:cs typeface="Times New Roman"/>
              </a:rPr>
              <a:t> </a:t>
            </a:r>
            <a:r>
              <a:rPr sz="1200" b="1" spc="-5" dirty="0">
                <a:latin typeface="Times New Roman"/>
                <a:cs typeface="Times New Roman"/>
              </a:rPr>
              <a:t>the</a:t>
            </a:r>
            <a:r>
              <a:rPr sz="1200" b="1" spc="5" dirty="0">
                <a:latin typeface="Times New Roman"/>
                <a:cs typeface="Times New Roman"/>
              </a:rPr>
              <a:t> </a:t>
            </a:r>
            <a:r>
              <a:rPr sz="1200" b="1" spc="-5" dirty="0">
                <a:latin typeface="Times New Roman"/>
                <a:cs typeface="Times New Roman"/>
              </a:rPr>
              <a:t>one</a:t>
            </a:r>
            <a:r>
              <a:rPr sz="1200" b="1" dirty="0">
                <a:latin typeface="Times New Roman"/>
                <a:cs typeface="Times New Roman"/>
              </a:rPr>
              <a:t> to</a:t>
            </a:r>
            <a:r>
              <a:rPr sz="1200" b="1" spc="5" dirty="0">
                <a:latin typeface="Times New Roman"/>
                <a:cs typeface="Times New Roman"/>
              </a:rPr>
              <a:t> </a:t>
            </a:r>
            <a:r>
              <a:rPr sz="1200" b="1" spc="-5" dirty="0">
                <a:latin typeface="Times New Roman"/>
                <a:cs typeface="Times New Roman"/>
              </a:rPr>
              <a:t>one</a:t>
            </a:r>
            <a:r>
              <a:rPr sz="1200" b="1" spc="15" dirty="0">
                <a:latin typeface="Times New Roman"/>
                <a:cs typeface="Times New Roman"/>
              </a:rPr>
              <a:t> </a:t>
            </a:r>
            <a:r>
              <a:rPr sz="1200" b="1" spc="-5" dirty="0">
                <a:latin typeface="Times New Roman"/>
                <a:cs typeface="Times New Roman"/>
              </a:rPr>
              <a:t>model</a:t>
            </a:r>
            <a:r>
              <a:rPr sz="1200" b="1" spc="5" dirty="0">
                <a:latin typeface="Times New Roman"/>
                <a:cs typeface="Times New Roman"/>
              </a:rPr>
              <a:t> </a:t>
            </a:r>
            <a:r>
              <a:rPr sz="1200" b="1" spc="-5" dirty="0">
                <a:latin typeface="Times New Roman"/>
                <a:cs typeface="Times New Roman"/>
              </a:rPr>
              <a:t>is</a:t>
            </a:r>
            <a:r>
              <a:rPr sz="1200" b="1" spc="5" dirty="0">
                <a:latin typeface="Times New Roman"/>
                <a:cs typeface="Times New Roman"/>
              </a:rPr>
              <a:t> </a:t>
            </a:r>
            <a:r>
              <a:rPr sz="1200" b="1" spc="-5" dirty="0">
                <a:latin typeface="Times New Roman"/>
                <a:cs typeface="Times New Roman"/>
              </a:rPr>
              <a:t>used.</a:t>
            </a:r>
            <a:r>
              <a:rPr sz="1200" b="1" spc="45" dirty="0">
                <a:latin typeface="Times New Roman"/>
                <a:cs typeface="Times New Roman"/>
              </a:rPr>
              <a:t> </a:t>
            </a:r>
            <a:r>
              <a:rPr sz="1200" b="1" spc="-5" dirty="0">
                <a:latin typeface="Times New Roman"/>
                <a:cs typeface="Times New Roman"/>
              </a:rPr>
              <a:t>In </a:t>
            </a:r>
            <a:r>
              <a:rPr sz="1200" b="1" spc="-285" dirty="0">
                <a:latin typeface="Times New Roman"/>
                <a:cs typeface="Times New Roman"/>
              </a:rPr>
              <a:t> </a:t>
            </a:r>
            <a:r>
              <a:rPr sz="1200" b="1" spc="-5" dirty="0">
                <a:latin typeface="Times New Roman"/>
                <a:cs typeface="Times New Roman"/>
              </a:rPr>
              <a:t>the</a:t>
            </a:r>
            <a:r>
              <a:rPr sz="1200" b="1" spc="10" dirty="0">
                <a:latin typeface="Times New Roman"/>
                <a:cs typeface="Times New Roman"/>
              </a:rPr>
              <a:t> </a:t>
            </a:r>
            <a:r>
              <a:rPr sz="1200" b="1" spc="-5" dirty="0">
                <a:latin typeface="Times New Roman"/>
                <a:cs typeface="Times New Roman"/>
              </a:rPr>
              <a:t>many</a:t>
            </a:r>
            <a:r>
              <a:rPr sz="1200" b="1" spc="5" dirty="0">
                <a:latin typeface="Times New Roman"/>
                <a:cs typeface="Times New Roman"/>
              </a:rPr>
              <a:t> </a:t>
            </a:r>
            <a:r>
              <a:rPr sz="1200" b="1" dirty="0">
                <a:latin typeface="Times New Roman"/>
                <a:cs typeface="Times New Roman"/>
              </a:rPr>
              <a:t>to</a:t>
            </a:r>
            <a:r>
              <a:rPr sz="1200" b="1" spc="5" dirty="0">
                <a:latin typeface="Times New Roman"/>
                <a:cs typeface="Times New Roman"/>
              </a:rPr>
              <a:t> </a:t>
            </a:r>
            <a:r>
              <a:rPr sz="1200" b="1" spc="-5" dirty="0">
                <a:latin typeface="Times New Roman"/>
                <a:cs typeface="Times New Roman"/>
              </a:rPr>
              <a:t>one</a:t>
            </a:r>
            <a:r>
              <a:rPr sz="1200" b="1" spc="10" dirty="0">
                <a:latin typeface="Times New Roman"/>
                <a:cs typeface="Times New Roman"/>
              </a:rPr>
              <a:t> </a:t>
            </a:r>
            <a:r>
              <a:rPr sz="1200" b="1" spc="-5" dirty="0">
                <a:latin typeface="Times New Roman"/>
                <a:cs typeface="Times New Roman"/>
              </a:rPr>
              <a:t>model,</a:t>
            </a:r>
            <a:r>
              <a:rPr sz="1200" b="1" spc="15" dirty="0">
                <a:latin typeface="Times New Roman"/>
                <a:cs typeface="Times New Roman"/>
              </a:rPr>
              <a:t> </a:t>
            </a:r>
            <a:r>
              <a:rPr sz="1200" b="1" dirty="0">
                <a:latin typeface="Times New Roman"/>
                <a:cs typeface="Times New Roman"/>
              </a:rPr>
              <a:t>a</a:t>
            </a:r>
            <a:r>
              <a:rPr sz="1200" b="1" spc="5" dirty="0">
                <a:latin typeface="Times New Roman"/>
                <a:cs typeface="Times New Roman"/>
              </a:rPr>
              <a:t> </a:t>
            </a:r>
            <a:r>
              <a:rPr sz="1200" b="1" spc="-5" dirty="0">
                <a:latin typeface="Times New Roman"/>
                <a:cs typeface="Times New Roman"/>
              </a:rPr>
              <a:t>blocking</a:t>
            </a:r>
            <a:r>
              <a:rPr sz="1200" b="1" spc="5" dirty="0">
                <a:latin typeface="Times New Roman"/>
                <a:cs typeface="Times New Roman"/>
              </a:rPr>
              <a:t> </a:t>
            </a:r>
            <a:r>
              <a:rPr sz="1200" b="1" spc="-5" dirty="0">
                <a:latin typeface="Times New Roman"/>
                <a:cs typeface="Times New Roman"/>
              </a:rPr>
              <a:t>thread</a:t>
            </a:r>
            <a:r>
              <a:rPr sz="1200" b="1" spc="5" dirty="0">
                <a:latin typeface="Times New Roman"/>
                <a:cs typeface="Times New Roman"/>
              </a:rPr>
              <a:t> </a:t>
            </a:r>
            <a:r>
              <a:rPr sz="1200" b="1" spc="-5" dirty="0">
                <a:latin typeface="Times New Roman"/>
                <a:cs typeface="Times New Roman"/>
              </a:rPr>
              <a:t>blocks</a:t>
            </a:r>
            <a:r>
              <a:rPr sz="1200" b="1" spc="5" dirty="0">
                <a:latin typeface="Times New Roman"/>
                <a:cs typeface="Times New Roman"/>
              </a:rPr>
              <a:t> </a:t>
            </a:r>
            <a:r>
              <a:rPr sz="1200" b="1" spc="-5" dirty="0">
                <a:latin typeface="Times New Roman"/>
                <a:cs typeface="Times New Roman"/>
              </a:rPr>
              <a:t>the</a:t>
            </a:r>
            <a:r>
              <a:rPr sz="1200" b="1" spc="5" dirty="0">
                <a:latin typeface="Times New Roman"/>
                <a:cs typeface="Times New Roman"/>
              </a:rPr>
              <a:t> whole </a:t>
            </a:r>
            <a:r>
              <a:rPr sz="1200" b="1" spc="-5" dirty="0">
                <a:latin typeface="Times New Roman"/>
                <a:cs typeface="Times New Roman"/>
              </a:rPr>
              <a:t>process,</a:t>
            </a:r>
            <a:r>
              <a:rPr sz="1200" b="1" spc="10" dirty="0">
                <a:latin typeface="Times New Roman"/>
                <a:cs typeface="Times New Roman"/>
              </a:rPr>
              <a:t> </a:t>
            </a:r>
            <a:r>
              <a:rPr sz="1200" b="1" spc="-5" dirty="0">
                <a:latin typeface="Times New Roman"/>
                <a:cs typeface="Times New Roman"/>
              </a:rPr>
              <a:t>that</a:t>
            </a:r>
            <a:r>
              <a:rPr sz="1200" b="1" spc="5" dirty="0">
                <a:latin typeface="Times New Roman"/>
                <a:cs typeface="Times New Roman"/>
              </a:rPr>
              <a:t> </a:t>
            </a:r>
            <a:r>
              <a:rPr sz="1200" b="1" spc="-5" dirty="0">
                <a:latin typeface="Times New Roman"/>
                <a:cs typeface="Times New Roman"/>
              </a:rPr>
              <a:t>is,</a:t>
            </a:r>
            <a:r>
              <a:rPr sz="1200" b="1" spc="5" dirty="0">
                <a:latin typeface="Times New Roman"/>
                <a:cs typeface="Times New Roman"/>
              </a:rPr>
              <a:t> </a:t>
            </a:r>
            <a:r>
              <a:rPr sz="1200" b="1" dirty="0">
                <a:latin typeface="Times New Roman"/>
                <a:cs typeface="Times New Roman"/>
              </a:rPr>
              <a:t>all</a:t>
            </a:r>
            <a:r>
              <a:rPr sz="1200" b="1" spc="5" dirty="0">
                <a:latin typeface="Times New Roman"/>
                <a:cs typeface="Times New Roman"/>
              </a:rPr>
              <a:t> </a:t>
            </a:r>
            <a:r>
              <a:rPr sz="1200" b="1" dirty="0">
                <a:latin typeface="Times New Roman"/>
                <a:cs typeface="Times New Roman"/>
              </a:rPr>
              <a:t>other</a:t>
            </a:r>
            <a:r>
              <a:rPr sz="1200" b="1" spc="-5" dirty="0">
                <a:latin typeface="Times New Roman"/>
                <a:cs typeface="Times New Roman"/>
              </a:rPr>
              <a:t> threads</a:t>
            </a:r>
            <a:r>
              <a:rPr sz="1200" b="1" spc="5" dirty="0">
                <a:latin typeface="Times New Roman"/>
                <a:cs typeface="Times New Roman"/>
              </a:rPr>
              <a:t> </a:t>
            </a:r>
            <a:r>
              <a:rPr sz="1200" b="1" spc="-5" dirty="0">
                <a:latin typeface="Times New Roman"/>
                <a:cs typeface="Times New Roman"/>
              </a:rPr>
              <a:t>in</a:t>
            </a:r>
            <a:r>
              <a:rPr sz="1200" b="1" spc="10" dirty="0">
                <a:latin typeface="Times New Roman"/>
                <a:cs typeface="Times New Roman"/>
              </a:rPr>
              <a:t> </a:t>
            </a:r>
            <a:r>
              <a:rPr sz="1200" b="1" spc="-5" dirty="0">
                <a:latin typeface="Times New Roman"/>
                <a:cs typeface="Times New Roman"/>
              </a:rPr>
              <a:t>the </a:t>
            </a:r>
            <a:r>
              <a:rPr sz="1200" b="1" dirty="0">
                <a:latin typeface="Times New Roman"/>
                <a:cs typeface="Times New Roman"/>
              </a:rPr>
              <a:t> </a:t>
            </a:r>
            <a:r>
              <a:rPr sz="1200" b="1" spc="-5" dirty="0">
                <a:latin typeface="Times New Roman"/>
                <a:cs typeface="Times New Roman"/>
              </a:rPr>
              <a:t>process.</a:t>
            </a:r>
            <a:endParaRPr sz="12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4501</TotalTime>
  <Words>3407</Words>
  <Application>Microsoft Office PowerPoint</Application>
  <PresentationFormat>Custom</PresentationFormat>
  <Paragraphs>445</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MT</vt:lpstr>
      <vt:lpstr>Calibri</vt:lpstr>
      <vt:lpstr>Cambria</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CSI3131 – Operating Systems</dc:title>
  <dc:creator>Nour El Kadri</dc:creator>
  <cp:lastModifiedBy>Faranak Vahid-Ansari</cp:lastModifiedBy>
  <cp:revision>5</cp:revision>
  <dcterms:created xsi:type="dcterms:W3CDTF">2022-06-07T02:42:53Z</dcterms:created>
  <dcterms:modified xsi:type="dcterms:W3CDTF">2022-06-17T19:58:41Z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2021-02-11T00:00:00Z</vt:filetime>
  </property>
  <property fmtid="{D5CDD505-2E9C-101B-9397-08002B2CF9AE}" pid="3" name="Creator">
    <vt:lpwstr>Microsoft® Word 2016</vt:lpwstr>
  </property>
  <property fmtid="{D5CDD505-2E9C-101B-9397-08002B2CF9AE}" pid="4" name="LastSaved">
    <vt:filetime>2022-06-07T00:00:00Z</vt:filetime>
  </property>
</Properties>
</file>