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95" autoAdjust="0"/>
  </p:normalViewPr>
  <p:slideViewPr>
    <p:cSldViewPr>
      <p:cViewPr varScale="1">
        <p:scale>
          <a:sx n="66" d="100"/>
          <a:sy n="66" d="100"/>
        </p:scale>
        <p:origin x="136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7F899-DD96-4C12-9DC3-AE0D0C13DB44}" type="datetimeFigureOut">
              <a:rPr lang="en-CA" smtClean="0"/>
              <a:t>2022-06-27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21E8F-8782-435E-9426-3C9886A58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22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Recall: A deadlock occurs when processes are stuck because they require a resource held by the other processes, and thus can no longer make progress.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21E8F-8782-435E-9426-3C9886A581C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21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Need matrix = Max matrix – Allocation matrix</a:t>
            </a:r>
          </a:p>
          <a:p>
            <a:endParaRPr lang="en-CA" dirty="0"/>
          </a:p>
          <a:p>
            <a:r>
              <a:rPr lang="en-CA" dirty="0"/>
              <a:t>For the requests question, first check Need, then Max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21E8F-8782-435E-9426-3C9886A581C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69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Based on the last step, we can find out how many resource instances are available in total for each resource</a:t>
            </a:r>
          </a:p>
          <a:p>
            <a:endParaRPr lang="en-CA" dirty="0"/>
          </a:p>
          <a:p>
            <a:r>
              <a:rPr lang="en-CA" dirty="0"/>
              <a:t>Allocation: resource </a:t>
            </a:r>
            <a:r>
              <a:rPr lang="en-CA" dirty="0">
                <a:sym typeface="Wingdings" panose="05000000000000000000" pitchFamily="2" charset="2"/>
              </a:rPr>
              <a:t> process</a:t>
            </a:r>
          </a:p>
          <a:p>
            <a:r>
              <a:rPr lang="en-CA" dirty="0">
                <a:sym typeface="Wingdings" panose="05000000000000000000" pitchFamily="2" charset="2"/>
              </a:rPr>
              <a:t>Request: process  resource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On the line of the arrow, a number is stated to indicate the number of resources involved in the relationship.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21E8F-8782-435E-9426-3C9886A581C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7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1"/>
            <a:ext cx="5474335" cy="58477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621790" marR="1577975" algn="ctr">
              <a:lnSpc>
                <a:spcPts val="1610"/>
              </a:lnSpc>
              <a:spcBef>
                <a:spcPts val="215"/>
              </a:spcBef>
            </a:pPr>
            <a:r>
              <a:rPr sz="1400" b="1" spc="-5" dirty="0">
                <a:latin typeface="Times New Roman"/>
                <a:cs typeface="Times New Roman"/>
              </a:rPr>
              <a:t>CSI3131 </a:t>
            </a:r>
            <a:r>
              <a:rPr sz="1400" b="1" dirty="0">
                <a:latin typeface="Times New Roman"/>
                <a:cs typeface="Times New Roman"/>
              </a:rPr>
              <a:t>– </a:t>
            </a:r>
            <a:r>
              <a:rPr sz="1400" b="1" spc="-5" dirty="0">
                <a:latin typeface="Times New Roman"/>
                <a:cs typeface="Times New Roman"/>
              </a:rPr>
              <a:t>Operating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Systems  Tutorial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36830" algn="ctr">
              <a:lnSpc>
                <a:spcPts val="1330"/>
              </a:lnSpc>
            </a:pPr>
            <a:r>
              <a:rPr sz="1200" b="1" spc="-5" dirty="0">
                <a:latin typeface="Times New Roman"/>
                <a:cs typeface="Times New Roman"/>
              </a:rPr>
              <a:t>Deadlocks </a:t>
            </a:r>
            <a:r>
              <a:rPr sz="1200" b="1" dirty="0">
                <a:latin typeface="Times New Roman"/>
                <a:cs typeface="Times New Roman"/>
              </a:rPr>
              <a:t>– Solution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40665" marR="360680" indent="-228600">
              <a:lnSpc>
                <a:spcPts val="1380"/>
              </a:lnSpc>
              <a:buClr>
                <a:srgbClr val="201E1E"/>
              </a:buClr>
              <a:buFont typeface="Times New Roman"/>
              <a:buAutoNum type="arabicPeriod"/>
              <a:tabLst>
                <a:tab pos="241300" algn="l"/>
              </a:tabLst>
            </a:pPr>
            <a:r>
              <a:rPr sz="1200" spc="-15" dirty="0">
                <a:solidFill>
                  <a:srgbClr val="201E1E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it possible to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have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a deadlock involving only one single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process? Justify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your 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answer.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40665" marR="241300">
              <a:lnSpc>
                <a:spcPts val="1150"/>
              </a:lnSpc>
            </a:pPr>
            <a:r>
              <a:rPr sz="1000" b="1" spc="-5" dirty="0">
                <a:solidFill>
                  <a:srgbClr val="201E1E"/>
                </a:solidFill>
                <a:latin typeface="Times New Roman"/>
                <a:cs typeface="Times New Roman"/>
              </a:rPr>
              <a:t>No. This follows directly from the hold-and-wait condition, that is, with a single process, it is  impossible that the hold and wait condition</a:t>
            </a:r>
            <a:r>
              <a:rPr sz="1000" b="1" spc="25" dirty="0">
                <a:solidFill>
                  <a:srgbClr val="201E1E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201E1E"/>
                </a:solidFill>
                <a:latin typeface="Times New Roman"/>
                <a:cs typeface="Times New Roman"/>
              </a:rPr>
              <a:t>exists.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240665" marR="115570" indent="-228600">
              <a:lnSpc>
                <a:spcPct val="95900"/>
              </a:lnSpc>
              <a:buAutoNum type="arabicPeriod" startAt="2"/>
              <a:tabLst>
                <a:tab pos="241300" algn="l"/>
              </a:tabLst>
            </a:pP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Consider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computer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system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that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runs 5,000 jobs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per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month with no deadlock- 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prevention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or deadlock-avoidance scheme. Deadlocks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occur about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twice per month, 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operator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must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terminate and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rerun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about </a:t>
            </a:r>
            <a:r>
              <a:rPr sz="1200" spc="5" dirty="0">
                <a:solidFill>
                  <a:srgbClr val="201E1E"/>
                </a:solidFill>
                <a:latin typeface="Times New Roman"/>
                <a:cs typeface="Times New Roman"/>
              </a:rPr>
              <a:t>10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jobs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per deadlock.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Each job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is  worth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about $2 (in CPU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time), and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the jobs terminated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tend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to be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about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half-done 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when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they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are aborted.</a:t>
            </a:r>
            <a:endParaRPr sz="1200">
              <a:latin typeface="Times New Roman"/>
              <a:cs typeface="Times New Roman"/>
            </a:endParaRPr>
          </a:p>
          <a:p>
            <a:pPr marL="240665" marR="49530" indent="312420">
              <a:lnSpc>
                <a:spcPts val="1380"/>
              </a:lnSpc>
              <a:spcBef>
                <a:spcPts val="35"/>
              </a:spcBef>
            </a:pP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A systems programmer has estimated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that a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deadlock-avoidance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algorithm (like  the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banker’s algorithm)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could be installed in the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system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with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an increase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in the 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average execution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time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per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job of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about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10 percent. Since the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machine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currently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has  30-percent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idle time,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all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5,000 jobs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per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month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could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still be run,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although turnaround 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time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would increase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by about 20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percent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on</a:t>
            </a:r>
            <a:r>
              <a:rPr sz="1200" spc="20" dirty="0">
                <a:solidFill>
                  <a:srgbClr val="201E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average.</a:t>
            </a:r>
            <a:endParaRPr sz="1200">
              <a:latin typeface="Times New Roman"/>
              <a:cs typeface="Times New Roman"/>
            </a:endParaRPr>
          </a:p>
          <a:p>
            <a:pPr marL="469265" lvl="1" indent="-97790">
              <a:lnSpc>
                <a:spcPts val="1315"/>
              </a:lnSpc>
              <a:buChar char="•"/>
              <a:tabLst>
                <a:tab pos="469900" algn="l"/>
              </a:tabLst>
            </a:pP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What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are the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arguments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for installing the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deadlock-avoidance</a:t>
            </a:r>
            <a:r>
              <a:rPr sz="1200" spc="25" dirty="0">
                <a:solidFill>
                  <a:srgbClr val="201E1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algorithm?</a:t>
            </a:r>
            <a:endParaRPr sz="1200">
              <a:latin typeface="Times New Roman"/>
              <a:cs typeface="Times New Roman"/>
            </a:endParaRPr>
          </a:p>
          <a:p>
            <a:pPr marL="469265" lvl="1" indent="-97790">
              <a:lnSpc>
                <a:spcPts val="1410"/>
              </a:lnSpc>
              <a:buChar char="•"/>
              <a:tabLst>
                <a:tab pos="469900" algn="l"/>
              </a:tabLst>
            </a:pP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What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are the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arguments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against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installing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201E1E"/>
                </a:solidFill>
                <a:latin typeface="Times New Roman"/>
                <a:cs typeface="Times New Roman"/>
              </a:rPr>
              <a:t>deadlock-avoidance</a:t>
            </a:r>
            <a:r>
              <a:rPr sz="1200" spc="40" dirty="0">
                <a:solidFill>
                  <a:srgbClr val="201E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1E1E"/>
                </a:solidFill>
                <a:latin typeface="Times New Roman"/>
                <a:cs typeface="Times New Roman"/>
              </a:rPr>
              <a:t>algorithm?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201E1E"/>
              </a:buClr>
              <a:buFont typeface="Times New Roman"/>
              <a:buChar char="•"/>
            </a:pPr>
            <a:endParaRPr sz="1200">
              <a:latin typeface="Times New Roman"/>
              <a:cs typeface="Times New Roman"/>
            </a:endParaRPr>
          </a:p>
          <a:p>
            <a:pPr marL="240665" marR="29845">
              <a:lnSpc>
                <a:spcPct val="95800"/>
              </a:lnSpc>
            </a:pPr>
            <a:r>
              <a:rPr sz="1000" b="1" spc="-5" dirty="0">
                <a:solidFill>
                  <a:srgbClr val="201E1E"/>
                </a:solidFill>
                <a:latin typeface="Times New Roman"/>
                <a:cs typeface="Times New Roman"/>
              </a:rPr>
              <a:t>An argument </a:t>
            </a:r>
            <a:r>
              <a:rPr sz="1000" b="1" dirty="0">
                <a:solidFill>
                  <a:srgbClr val="201E1E"/>
                </a:solidFill>
                <a:latin typeface="Times New Roman"/>
                <a:cs typeface="Times New Roman"/>
              </a:rPr>
              <a:t>for </a:t>
            </a:r>
            <a:r>
              <a:rPr sz="1000" b="1" spc="-5" dirty="0">
                <a:solidFill>
                  <a:srgbClr val="201E1E"/>
                </a:solidFill>
                <a:latin typeface="Times New Roman"/>
                <a:cs typeface="Times New Roman"/>
              </a:rPr>
              <a:t>installing deadlock avoidance in the system is that we could ensure deadlock  would never occur. In addition, despite the increase in turnaround time, </a:t>
            </a:r>
            <a:r>
              <a:rPr sz="1000" b="1" dirty="0">
                <a:solidFill>
                  <a:srgbClr val="201E1E"/>
                </a:solidFill>
                <a:latin typeface="Times New Roman"/>
                <a:cs typeface="Times New Roman"/>
              </a:rPr>
              <a:t>all </a:t>
            </a:r>
            <a:r>
              <a:rPr sz="1000" b="1" spc="-5" dirty="0">
                <a:solidFill>
                  <a:srgbClr val="201E1E"/>
                </a:solidFill>
                <a:latin typeface="Times New Roman"/>
                <a:cs typeface="Times New Roman"/>
              </a:rPr>
              <a:t>5,000 jobs could still  run. An argument against installing deadlock avoidance software is that deadlocks occur  infrequently and they cost little when they do occur. The time used </a:t>
            </a:r>
            <a:r>
              <a:rPr sz="1000" b="1" dirty="0">
                <a:solidFill>
                  <a:srgbClr val="201E1E"/>
                </a:solidFill>
                <a:latin typeface="Times New Roman"/>
                <a:cs typeface="Times New Roman"/>
              </a:rPr>
              <a:t>for </a:t>
            </a:r>
            <a:r>
              <a:rPr sz="1000" b="1" spc="-5" dirty="0">
                <a:solidFill>
                  <a:srgbClr val="201E1E"/>
                </a:solidFill>
                <a:latin typeface="Times New Roman"/>
                <a:cs typeface="Times New Roman"/>
              </a:rPr>
              <a:t>executing deadlock could  be used to run additional</a:t>
            </a:r>
            <a:r>
              <a:rPr sz="1000" b="1" spc="10" dirty="0">
                <a:solidFill>
                  <a:srgbClr val="201E1E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201E1E"/>
                </a:solidFill>
                <a:latin typeface="Times New Roman"/>
                <a:cs typeface="Times New Roman"/>
              </a:rPr>
              <a:t>jobs.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240665" indent="-228600">
              <a:lnSpc>
                <a:spcPts val="1410"/>
              </a:lnSpc>
              <a:buAutoNum type="arabicPeriod" startAt="3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Recall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following </a:t>
            </a:r>
            <a:r>
              <a:rPr sz="1200" dirty="0">
                <a:latin typeface="Times New Roman"/>
                <a:cs typeface="Times New Roman"/>
              </a:rPr>
              <a:t>example in </a:t>
            </a:r>
            <a:r>
              <a:rPr sz="1200" spc="-5" dirty="0">
                <a:latin typeface="Times New Roman"/>
                <a:cs typeface="Times New Roman"/>
              </a:rPr>
              <a:t>class: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ts val="138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5 </a:t>
            </a:r>
            <a:r>
              <a:rPr sz="1200" spc="-5" dirty="0">
                <a:latin typeface="Times New Roman"/>
                <a:cs typeface="Times New Roman"/>
              </a:rPr>
              <a:t>processes are </a:t>
            </a:r>
            <a:r>
              <a:rPr sz="1200" dirty="0">
                <a:latin typeface="Times New Roman"/>
                <a:cs typeface="Times New Roman"/>
              </a:rPr>
              <a:t>running in the </a:t>
            </a:r>
            <a:r>
              <a:rPr sz="1200" spc="-5" dirty="0">
                <a:latin typeface="Times New Roman"/>
                <a:cs typeface="Times New Roman"/>
              </a:rPr>
              <a:t>system; </a:t>
            </a:r>
            <a:r>
              <a:rPr sz="1200" i="1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0 through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4.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ts val="138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They </a:t>
            </a:r>
            <a:r>
              <a:rPr sz="1200" dirty="0">
                <a:latin typeface="Times New Roman"/>
                <a:cs typeface="Times New Roman"/>
              </a:rPr>
              <a:t>are using 3 resource types </a:t>
            </a: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(with </a:t>
            </a:r>
            <a:r>
              <a:rPr sz="1200" dirty="0">
                <a:latin typeface="Times New Roman"/>
                <a:cs typeface="Times New Roman"/>
              </a:rPr>
              <a:t>10 </a:t>
            </a:r>
            <a:r>
              <a:rPr sz="1200" spc="-5" dirty="0">
                <a:latin typeface="Times New Roman"/>
                <a:cs typeface="Times New Roman"/>
              </a:rPr>
              <a:t>instances), </a:t>
            </a:r>
            <a:r>
              <a:rPr sz="1200" i="1" dirty="0">
                <a:latin typeface="Times New Roman"/>
                <a:cs typeface="Times New Roman"/>
              </a:rPr>
              <a:t>B </a:t>
            </a:r>
            <a:r>
              <a:rPr sz="1200" dirty="0">
                <a:latin typeface="Times New Roman"/>
                <a:cs typeface="Times New Roman"/>
              </a:rPr>
              <a:t>(with 5 </a:t>
            </a:r>
            <a:r>
              <a:rPr sz="1200" spc="-5" dirty="0">
                <a:latin typeface="Times New Roman"/>
                <a:cs typeface="Times New Roman"/>
              </a:rPr>
              <a:t>instances), 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(with </a:t>
            </a:r>
            <a:r>
              <a:rPr sz="1200" dirty="0">
                <a:latin typeface="Times New Roman"/>
                <a:cs typeface="Times New Roman"/>
              </a:rPr>
              <a:t>7 </a:t>
            </a:r>
            <a:r>
              <a:rPr sz="1200" spc="-5" dirty="0">
                <a:latin typeface="Times New Roman"/>
                <a:cs typeface="Times New Roman"/>
              </a:rPr>
              <a:t>instances).</a:t>
            </a:r>
            <a:endParaRPr sz="1200">
              <a:latin typeface="Times New Roman"/>
              <a:cs typeface="Times New Roman"/>
            </a:endParaRPr>
          </a:p>
          <a:p>
            <a:pPr marL="469265" indent="-230504">
              <a:lnSpc>
                <a:spcPts val="141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5" dirty="0">
                <a:latin typeface="Times New Roman"/>
                <a:cs typeface="Times New Roman"/>
              </a:rPr>
              <a:t>T0,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snapshot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 structures </a:t>
            </a:r>
            <a:r>
              <a:rPr sz="1200" dirty="0">
                <a:latin typeface="Times New Roman"/>
                <a:cs typeface="Times New Roman"/>
              </a:rPr>
              <a:t>maintained by the </a:t>
            </a:r>
            <a:r>
              <a:rPr sz="1200" spc="-5" dirty="0">
                <a:latin typeface="Times New Roman"/>
                <a:cs typeface="Times New Roman"/>
              </a:rPr>
              <a:t>OS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38782" y="6804025"/>
          <a:ext cx="3887469" cy="1450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616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Process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64769" indent="-106680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Alloca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ion 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Matrix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 marR="163195" indent="80645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Max  M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ix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 marR="160020" indent="63500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Need  M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ix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 marR="88265" indent="-90170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Availa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le 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Vector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737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  <a:tabLst>
                          <a:tab pos="296545" algn="l"/>
                          <a:tab pos="5251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	1	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30"/>
                        </a:lnSpc>
                        <a:tabLst>
                          <a:tab pos="295275" algn="l"/>
                          <a:tab pos="52387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	5	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  <a:tabLst>
                          <a:tab pos="296545" algn="l"/>
                          <a:tab pos="5251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	4	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  <a:tabLst>
                          <a:tab pos="296545" algn="l"/>
                          <a:tab pos="5251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	3	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  <a:tabLst>
                          <a:tab pos="296545" algn="l"/>
                          <a:tab pos="5251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	0	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30"/>
                        </a:lnSpc>
                        <a:tabLst>
                          <a:tab pos="295275" algn="l"/>
                          <a:tab pos="52387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	2	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  <a:tabLst>
                          <a:tab pos="296545" algn="l"/>
                          <a:tab pos="5251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	2	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  <a:tabLst>
                          <a:tab pos="296545" algn="l"/>
                          <a:tab pos="5251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	0	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0"/>
                        </a:lnSpc>
                        <a:tabLst>
                          <a:tab pos="295275" algn="l"/>
                          <a:tab pos="52387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	0	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  <a:tabLst>
                          <a:tab pos="296545" algn="l"/>
                          <a:tab pos="5251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	0	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P3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  <a:tabLst>
                          <a:tab pos="296545" algn="l"/>
                          <a:tab pos="5251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	1	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30"/>
                        </a:lnSpc>
                        <a:tabLst>
                          <a:tab pos="295275" algn="l"/>
                          <a:tab pos="52387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	2	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  <a:tabLst>
                          <a:tab pos="296545" algn="l"/>
                          <a:tab pos="5251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	1	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P4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  <a:tabLst>
                          <a:tab pos="296545" algn="l"/>
                          <a:tab pos="5251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	0	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30"/>
                        </a:lnSpc>
                        <a:tabLst>
                          <a:tab pos="295275" algn="l"/>
                          <a:tab pos="52387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	3	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  <a:tabLst>
                          <a:tab pos="296545" algn="l"/>
                          <a:tab pos="5251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	3	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AF2D1BA-49E2-EF6E-8C6A-98664E2C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443" y="12700"/>
            <a:ext cx="2401217" cy="1663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891285"/>
            <a:ext cx="2931795" cy="82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(a) Can request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(3,3,0)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P4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granted?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000" b="1" spc="-5" dirty="0">
                <a:latin typeface="Times New Roman"/>
                <a:cs typeface="Times New Roman"/>
              </a:rPr>
              <a:t>Request </a:t>
            </a:r>
            <a:r>
              <a:rPr sz="1000" b="1" dirty="0">
                <a:latin typeface="Times New Roman"/>
                <a:cs typeface="Times New Roman"/>
              </a:rPr>
              <a:t>(3, 3, 0) </a:t>
            </a:r>
            <a:r>
              <a:rPr sz="1000" b="1" spc="-5" dirty="0">
                <a:latin typeface="Times New Roman"/>
                <a:cs typeface="Times New Roman"/>
              </a:rPr>
              <a:t>&lt; Available </a:t>
            </a:r>
            <a:r>
              <a:rPr sz="1000" b="1" dirty="0">
                <a:latin typeface="Times New Roman"/>
                <a:cs typeface="Times New Roman"/>
              </a:rPr>
              <a:t>(3, 3, 2), </a:t>
            </a:r>
            <a:r>
              <a:rPr sz="1000" b="1" spc="-5" dirty="0">
                <a:latin typeface="Times New Roman"/>
                <a:cs typeface="Times New Roman"/>
              </a:rPr>
              <a:t>then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continue;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40"/>
              </a:lnSpc>
              <a:spcBef>
                <a:spcPts val="65"/>
              </a:spcBef>
            </a:pPr>
            <a:r>
              <a:rPr sz="1000" b="1" spc="-5" dirty="0">
                <a:latin typeface="Times New Roman"/>
                <a:cs typeface="Times New Roman"/>
              </a:rPr>
              <a:t>Request </a:t>
            </a:r>
            <a:r>
              <a:rPr sz="1000" b="1" dirty="0">
                <a:latin typeface="Times New Roman"/>
                <a:cs typeface="Times New Roman"/>
              </a:rPr>
              <a:t>(3, 3, 0) </a:t>
            </a:r>
            <a:r>
              <a:rPr sz="1000" b="1" spc="-5" dirty="0">
                <a:latin typeface="Times New Roman"/>
                <a:cs typeface="Times New Roman"/>
              </a:rPr>
              <a:t>&lt; </a:t>
            </a:r>
            <a:r>
              <a:rPr sz="1000" b="1" dirty="0">
                <a:latin typeface="Times New Roman"/>
                <a:cs typeface="Times New Roman"/>
              </a:rPr>
              <a:t>Need[4] </a:t>
            </a:r>
            <a:r>
              <a:rPr sz="1000" b="1" spc="-5" dirty="0">
                <a:latin typeface="Times New Roman"/>
                <a:cs typeface="Times New Roman"/>
              </a:rPr>
              <a:t>(4, </a:t>
            </a:r>
            <a:r>
              <a:rPr sz="1000" b="1" dirty="0">
                <a:latin typeface="Times New Roman"/>
                <a:cs typeface="Times New Roman"/>
              </a:rPr>
              <a:t>3, 1), </a:t>
            </a:r>
            <a:r>
              <a:rPr sz="1000" b="1" spc="-5" dirty="0">
                <a:latin typeface="Times New Roman"/>
                <a:cs typeface="Times New Roman"/>
              </a:rPr>
              <a:t>then continue  Update the data structures </a:t>
            </a:r>
            <a:r>
              <a:rPr sz="1000" b="1" dirty="0">
                <a:latin typeface="Times New Roman"/>
                <a:cs typeface="Times New Roman"/>
              </a:rPr>
              <a:t>as </a:t>
            </a:r>
            <a:r>
              <a:rPr sz="1000" b="1" spc="-5" dirty="0">
                <a:latin typeface="Times New Roman"/>
                <a:cs typeface="Times New Roman"/>
              </a:rPr>
              <a:t>if the request is</a:t>
            </a:r>
            <a:r>
              <a:rPr sz="1000" b="1" spc="6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granted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38782" y="1702561"/>
          <a:ext cx="3887469" cy="122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704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Process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 marR="118745" indent="-88900">
                        <a:lnSpc>
                          <a:spcPts val="1150"/>
                        </a:lnSpc>
                        <a:spcBef>
                          <a:spcPts val="4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Alloc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tion 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Matrix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 marR="200660" indent="66675">
                        <a:lnSpc>
                          <a:spcPts val="1150"/>
                        </a:lnSpc>
                        <a:spcBef>
                          <a:spcPts val="40"/>
                        </a:spcBef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Max  M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trix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 marR="197485" indent="53340">
                        <a:lnSpc>
                          <a:spcPts val="1150"/>
                        </a:lnSpc>
                        <a:spcBef>
                          <a:spcPts val="40"/>
                        </a:spcBef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Need  M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trix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 marR="140335" indent="-74930">
                        <a:lnSpc>
                          <a:spcPts val="1150"/>
                        </a:lnSpc>
                        <a:spcBef>
                          <a:spcPts val="4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va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ilable 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Vector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A B</a:t>
                      </a:r>
                      <a:r>
                        <a:rPr sz="1000" b="1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C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A B</a:t>
                      </a:r>
                      <a:r>
                        <a:rPr sz="1000" b="1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C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A B</a:t>
                      </a:r>
                      <a:r>
                        <a:rPr sz="1000" b="1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C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A B</a:t>
                      </a:r>
                      <a:r>
                        <a:rPr sz="1000" b="1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C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b="1" i="1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  <a:tabLst>
                          <a:tab pos="259715" algn="l"/>
                        </a:tabLst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0	1</a:t>
                      </a:r>
                      <a:r>
                        <a:rPr sz="1000" b="1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  <a:tabLst>
                          <a:tab pos="257810" algn="l"/>
                        </a:tabLst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7	5</a:t>
                      </a:r>
                      <a:r>
                        <a:rPr sz="1000" b="1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  <a:tabLst>
                          <a:tab pos="259715" algn="l"/>
                        </a:tabLst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7	4</a:t>
                      </a:r>
                      <a:r>
                        <a:rPr sz="1000" b="1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  <a:tabLst>
                          <a:tab pos="260350" algn="l"/>
                          <a:tab pos="450850" algn="l"/>
                        </a:tabLst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0	0	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b="1" i="1" spc="-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  <a:tabLst>
                          <a:tab pos="259715" algn="l"/>
                        </a:tabLst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2	0</a:t>
                      </a:r>
                      <a:r>
                        <a:rPr sz="1000" b="1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  <a:tabLst>
                          <a:tab pos="257810" algn="l"/>
                        </a:tabLst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3	2</a:t>
                      </a:r>
                      <a:r>
                        <a:rPr sz="1000" b="1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  <a:tabLst>
                          <a:tab pos="259715" algn="l"/>
                        </a:tabLst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1	2</a:t>
                      </a:r>
                      <a:r>
                        <a:rPr sz="1000" b="1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b="1" i="1" spc="-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  <a:tabLst>
                          <a:tab pos="259715" algn="l"/>
                        </a:tabLst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3	0</a:t>
                      </a:r>
                      <a:r>
                        <a:rPr sz="1000" b="1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  <a:tabLst>
                          <a:tab pos="257810" algn="l"/>
                        </a:tabLst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9	0</a:t>
                      </a:r>
                      <a:r>
                        <a:rPr sz="1000" b="1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  <a:tabLst>
                          <a:tab pos="259715" algn="l"/>
                        </a:tabLst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6	0</a:t>
                      </a:r>
                      <a:r>
                        <a:rPr sz="1000" b="1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b="1" i="1" spc="-5" dirty="0">
                          <a:latin typeface="Times New Roman"/>
                          <a:cs typeface="Times New Roman"/>
                        </a:rPr>
                        <a:t>P3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  <a:tabLst>
                          <a:tab pos="259715" algn="l"/>
                        </a:tabLst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2	1</a:t>
                      </a:r>
                      <a:r>
                        <a:rPr sz="1000" b="1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  <a:tabLst>
                          <a:tab pos="257810" algn="l"/>
                        </a:tabLst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2	2</a:t>
                      </a:r>
                      <a:r>
                        <a:rPr sz="1000" b="1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  <a:tabLst>
                          <a:tab pos="259715" algn="l"/>
                        </a:tabLst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0	1</a:t>
                      </a:r>
                      <a:r>
                        <a:rPr sz="1000" b="1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b="1" i="1" spc="-5" dirty="0">
                          <a:latin typeface="Times New Roman"/>
                          <a:cs typeface="Times New Roman"/>
                        </a:rPr>
                        <a:t>P4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  <a:tabLst>
                          <a:tab pos="260350" algn="l"/>
                          <a:tab pos="450850" algn="l"/>
                        </a:tabLst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3	3	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  <a:tabLst>
                          <a:tab pos="257810" algn="l"/>
                        </a:tabLst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4	3</a:t>
                      </a:r>
                      <a:r>
                        <a:rPr sz="1000" b="1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  <a:tabLst>
                          <a:tab pos="260350" algn="l"/>
                          <a:tab pos="450850" algn="l"/>
                        </a:tabLst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1	0	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59153" y="2901441"/>
            <a:ext cx="5115560" cy="2145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Apply the safety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algorithm:</a:t>
            </a:r>
            <a:endParaRPr sz="1000">
              <a:latin typeface="Times New Roman"/>
              <a:cs typeface="Times New Roman"/>
            </a:endParaRPr>
          </a:p>
          <a:p>
            <a:pPr marL="241300" marR="2550795">
              <a:lnSpc>
                <a:spcPts val="1150"/>
              </a:lnSpc>
              <a:spcBef>
                <a:spcPts val="55"/>
              </a:spcBef>
            </a:pPr>
            <a:r>
              <a:rPr sz="1000" b="1" spc="-5" dirty="0">
                <a:latin typeface="Times New Roman"/>
                <a:cs typeface="Times New Roman"/>
              </a:rPr>
              <a:t>Set Work (0, </a:t>
            </a:r>
            <a:r>
              <a:rPr sz="1000" b="1" dirty="0">
                <a:latin typeface="Times New Roman"/>
                <a:cs typeface="Times New Roman"/>
              </a:rPr>
              <a:t>0, 2) </a:t>
            </a:r>
            <a:r>
              <a:rPr sz="1000" b="1" spc="-5" dirty="0">
                <a:latin typeface="Times New Roman"/>
                <a:cs typeface="Times New Roman"/>
              </a:rPr>
              <a:t>and Finish (F, F, </a:t>
            </a:r>
            <a:r>
              <a:rPr sz="1000" b="1" spc="-10" dirty="0">
                <a:latin typeface="Times New Roman"/>
                <a:cs typeface="Times New Roman"/>
              </a:rPr>
              <a:t>F, </a:t>
            </a:r>
            <a:r>
              <a:rPr sz="1000" b="1" spc="-5" dirty="0">
                <a:latin typeface="Times New Roman"/>
                <a:cs typeface="Times New Roman"/>
              </a:rPr>
              <a:t>F, F)  Search </a:t>
            </a:r>
            <a:r>
              <a:rPr sz="1000" b="1" dirty="0">
                <a:latin typeface="Times New Roman"/>
                <a:cs typeface="Times New Roman"/>
              </a:rPr>
              <a:t>for </a:t>
            </a:r>
            <a:r>
              <a:rPr sz="1000" b="1" spc="-5" dirty="0">
                <a:latin typeface="Times New Roman"/>
                <a:cs typeface="Times New Roman"/>
              </a:rPr>
              <a:t>a process that can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terminate,</a:t>
            </a:r>
            <a:endParaRPr sz="1000">
              <a:latin typeface="Times New Roman"/>
              <a:cs typeface="Times New Roman"/>
            </a:endParaRPr>
          </a:p>
          <a:p>
            <a:pPr marL="698500">
              <a:lnSpc>
                <a:spcPts val="1125"/>
              </a:lnSpc>
            </a:pPr>
            <a:r>
              <a:rPr sz="1000" b="1" spc="-5" dirty="0">
                <a:latin typeface="Times New Roman"/>
                <a:cs typeface="Times New Roman"/>
              </a:rPr>
              <a:t>No process can have its </a:t>
            </a:r>
            <a:r>
              <a:rPr sz="1000" b="1" dirty="0">
                <a:latin typeface="Times New Roman"/>
                <a:cs typeface="Times New Roman"/>
              </a:rPr>
              <a:t>needs </a:t>
            </a:r>
            <a:r>
              <a:rPr sz="1000" b="1" spc="-5" dirty="0">
                <a:latin typeface="Times New Roman"/>
                <a:cs typeface="Times New Roman"/>
              </a:rPr>
              <a:t>(Need Matrix) met by the available</a:t>
            </a:r>
            <a:r>
              <a:rPr sz="1000" b="1" spc="6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resources</a:t>
            </a:r>
            <a:endParaRPr sz="1000">
              <a:latin typeface="Times New Roman"/>
              <a:cs typeface="Times New Roman"/>
            </a:endParaRPr>
          </a:p>
          <a:p>
            <a:pPr marL="698500">
              <a:lnSpc>
                <a:spcPts val="1175"/>
              </a:lnSpc>
              <a:spcBef>
                <a:spcPts val="25"/>
              </a:spcBef>
            </a:pPr>
            <a:r>
              <a:rPr sz="1000" b="1" spc="-5" dirty="0">
                <a:latin typeface="Times New Roman"/>
                <a:cs typeface="Times New Roman"/>
              </a:rPr>
              <a:t>(Available vector), that is, no Need[i] </a:t>
            </a:r>
            <a:r>
              <a:rPr sz="1000" b="1" spc="-5" dirty="0">
                <a:latin typeface="Symbol"/>
                <a:cs typeface="Symbol"/>
              </a:rPr>
              <a:t></a:t>
            </a:r>
            <a:r>
              <a:rPr sz="1000" b="1" spc="5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Work.</a:t>
            </a:r>
            <a:endParaRPr sz="1000">
              <a:latin typeface="Times New Roman"/>
              <a:cs typeface="Times New Roman"/>
            </a:endParaRPr>
          </a:p>
          <a:p>
            <a:pPr marL="241300">
              <a:lnSpc>
                <a:spcPts val="1145"/>
              </a:lnSpc>
            </a:pPr>
            <a:r>
              <a:rPr sz="1000" b="1" spc="-5" dirty="0">
                <a:latin typeface="Times New Roman"/>
                <a:cs typeface="Times New Roman"/>
              </a:rPr>
              <a:t>Terminate search.</a:t>
            </a:r>
            <a:endParaRPr sz="1000">
              <a:latin typeface="Times New Roman"/>
              <a:cs typeface="Times New Roman"/>
            </a:endParaRPr>
          </a:p>
          <a:p>
            <a:pPr marL="241300" marR="5080">
              <a:lnSpc>
                <a:spcPts val="1150"/>
              </a:lnSpc>
              <a:spcBef>
                <a:spcPts val="50"/>
              </a:spcBef>
            </a:pPr>
            <a:r>
              <a:rPr sz="1000" b="1" spc="-5" dirty="0">
                <a:latin typeface="Times New Roman"/>
                <a:cs typeface="Times New Roman"/>
              </a:rPr>
              <a:t>Since Finish contains processes that have not terminated, the </a:t>
            </a:r>
            <a:r>
              <a:rPr sz="1000" b="1" dirty="0">
                <a:latin typeface="Times New Roman"/>
                <a:cs typeface="Times New Roman"/>
              </a:rPr>
              <a:t>above </a:t>
            </a:r>
            <a:r>
              <a:rPr sz="1000" b="1" spc="-5" dirty="0">
                <a:latin typeface="Times New Roman"/>
                <a:cs typeface="Times New Roman"/>
              </a:rPr>
              <a:t>state is unsafe and the  request by P4 </a:t>
            </a:r>
            <a:r>
              <a:rPr sz="1000" b="1" dirty="0">
                <a:latin typeface="Times New Roman"/>
                <a:cs typeface="Times New Roman"/>
              </a:rPr>
              <a:t>for </a:t>
            </a:r>
            <a:r>
              <a:rPr sz="1000" b="1" spc="-5" dirty="0">
                <a:latin typeface="Times New Roman"/>
                <a:cs typeface="Times New Roman"/>
              </a:rPr>
              <a:t>the resources is not granted – P4 must</a:t>
            </a:r>
            <a:r>
              <a:rPr sz="1000" b="1" spc="8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wait.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(b) </a:t>
            </a:r>
            <a:r>
              <a:rPr sz="1200" spc="-5" dirty="0">
                <a:latin typeface="Times New Roman"/>
                <a:cs typeface="Times New Roman"/>
              </a:rPr>
              <a:t>Can request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(0,2,0)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P0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granted?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  <a:spcBef>
                <a:spcPts val="1110"/>
              </a:spcBef>
            </a:pPr>
            <a:r>
              <a:rPr sz="1000" b="1" spc="-5" dirty="0">
                <a:latin typeface="Times New Roman"/>
                <a:cs typeface="Times New Roman"/>
              </a:rPr>
              <a:t>Request </a:t>
            </a:r>
            <a:r>
              <a:rPr sz="1000" b="1" dirty="0">
                <a:latin typeface="Times New Roman"/>
                <a:cs typeface="Times New Roman"/>
              </a:rPr>
              <a:t>(0, 2, 0) </a:t>
            </a:r>
            <a:r>
              <a:rPr sz="1000" b="1" spc="-5" dirty="0">
                <a:latin typeface="Times New Roman"/>
                <a:cs typeface="Times New Roman"/>
              </a:rPr>
              <a:t>&lt; Available </a:t>
            </a:r>
            <a:r>
              <a:rPr sz="1000" b="1" dirty="0">
                <a:latin typeface="Times New Roman"/>
                <a:cs typeface="Times New Roman"/>
              </a:rPr>
              <a:t>(3, 3, 2), </a:t>
            </a:r>
            <a:r>
              <a:rPr sz="1000" b="1" spc="-5" dirty="0">
                <a:latin typeface="Times New Roman"/>
                <a:cs typeface="Times New Roman"/>
              </a:rPr>
              <a:t>then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continue;</a:t>
            </a:r>
            <a:endParaRPr sz="1000">
              <a:latin typeface="Times New Roman"/>
              <a:cs typeface="Times New Roman"/>
            </a:endParaRPr>
          </a:p>
          <a:p>
            <a:pPr marL="12700" marR="2188210">
              <a:lnSpc>
                <a:spcPts val="1150"/>
              </a:lnSpc>
              <a:spcBef>
                <a:spcPts val="60"/>
              </a:spcBef>
            </a:pPr>
            <a:r>
              <a:rPr sz="1000" b="1" spc="-5" dirty="0">
                <a:latin typeface="Times New Roman"/>
                <a:cs typeface="Times New Roman"/>
              </a:rPr>
              <a:t>Request </a:t>
            </a:r>
            <a:r>
              <a:rPr sz="1000" b="1" dirty="0">
                <a:latin typeface="Times New Roman"/>
                <a:cs typeface="Times New Roman"/>
              </a:rPr>
              <a:t>(0, 2, 0) </a:t>
            </a:r>
            <a:r>
              <a:rPr sz="1000" b="1" spc="-5" dirty="0">
                <a:latin typeface="Times New Roman"/>
                <a:cs typeface="Times New Roman"/>
              </a:rPr>
              <a:t>&lt; Need[0] (7, </a:t>
            </a:r>
            <a:r>
              <a:rPr sz="1000" b="1" dirty="0">
                <a:latin typeface="Times New Roman"/>
                <a:cs typeface="Times New Roman"/>
              </a:rPr>
              <a:t>4, 3), </a:t>
            </a:r>
            <a:r>
              <a:rPr sz="1000" b="1" spc="-5" dirty="0">
                <a:latin typeface="Times New Roman"/>
                <a:cs typeface="Times New Roman"/>
              </a:rPr>
              <a:t>then continue  Update the data structures </a:t>
            </a:r>
            <a:r>
              <a:rPr sz="1000" b="1" dirty="0">
                <a:latin typeface="Times New Roman"/>
                <a:cs typeface="Times New Roman"/>
              </a:rPr>
              <a:t>as </a:t>
            </a:r>
            <a:r>
              <a:rPr sz="1000" b="1" spc="-5" dirty="0">
                <a:latin typeface="Times New Roman"/>
                <a:cs typeface="Times New Roman"/>
              </a:rPr>
              <a:t>if the request is</a:t>
            </a:r>
            <a:r>
              <a:rPr sz="1000" b="1" spc="6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granted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38782" y="5035931"/>
          <a:ext cx="3887469" cy="1449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69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Process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64769" indent="-106680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Alloca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ion 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Matrix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 marR="163195" indent="80645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Max  M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ix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 marR="160020" indent="63500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Need  M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ix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 marR="88265" indent="-90170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Availa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le 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Vector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  <a:tabLst>
                          <a:tab pos="296545" algn="l"/>
                          <a:tab pos="5251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	3	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30"/>
                        </a:lnSpc>
                        <a:tabLst>
                          <a:tab pos="295275" algn="l"/>
                          <a:tab pos="52387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	5	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  <a:tabLst>
                          <a:tab pos="296545" algn="l"/>
                          <a:tab pos="5251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	2	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  <a:tabLst>
                          <a:tab pos="296545" algn="l"/>
                          <a:tab pos="5251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	1	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  <a:tabLst>
                          <a:tab pos="296545" algn="l"/>
                          <a:tab pos="5251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	0	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30"/>
                        </a:lnSpc>
                        <a:tabLst>
                          <a:tab pos="295275" algn="l"/>
                          <a:tab pos="52387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	2	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  <a:tabLst>
                          <a:tab pos="296545" algn="l"/>
                          <a:tab pos="5251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	2	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  <a:tabLst>
                          <a:tab pos="296545" algn="l"/>
                          <a:tab pos="5251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	0	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30"/>
                        </a:lnSpc>
                        <a:tabLst>
                          <a:tab pos="295275" algn="l"/>
                          <a:tab pos="52387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	0	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  <a:tabLst>
                          <a:tab pos="296545" algn="l"/>
                          <a:tab pos="5251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	0	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P3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  <a:tabLst>
                          <a:tab pos="296545" algn="l"/>
                          <a:tab pos="5251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	1	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30"/>
                        </a:lnSpc>
                        <a:tabLst>
                          <a:tab pos="295275" algn="l"/>
                          <a:tab pos="52387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	2	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  <a:tabLst>
                          <a:tab pos="296545" algn="l"/>
                          <a:tab pos="5251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	1	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i="1" spc="-5" dirty="0">
                          <a:latin typeface="Times New Roman"/>
                          <a:cs typeface="Times New Roman"/>
                        </a:rPr>
                        <a:t>P4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  <a:tabLst>
                          <a:tab pos="296545" algn="l"/>
                          <a:tab pos="5251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	0	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0"/>
                        </a:lnSpc>
                        <a:tabLst>
                          <a:tab pos="295275" algn="l"/>
                          <a:tab pos="52387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	3	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  <a:tabLst>
                          <a:tab pos="296545" algn="l"/>
                          <a:tab pos="5251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	3	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59153" y="6468236"/>
            <a:ext cx="5142230" cy="3307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Apply the safety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algorithm:</a:t>
            </a:r>
            <a:endParaRPr sz="1000" dirty="0">
              <a:latin typeface="Times New Roman"/>
              <a:cs typeface="Times New Roman"/>
            </a:endParaRPr>
          </a:p>
          <a:p>
            <a:pPr marL="241300" marR="2576830">
              <a:lnSpc>
                <a:spcPts val="1150"/>
              </a:lnSpc>
              <a:spcBef>
                <a:spcPts val="50"/>
              </a:spcBef>
            </a:pPr>
            <a:r>
              <a:rPr sz="1000" b="1" spc="-5" dirty="0">
                <a:latin typeface="Times New Roman"/>
                <a:cs typeface="Times New Roman"/>
              </a:rPr>
              <a:t>Set Work (3, </a:t>
            </a:r>
            <a:r>
              <a:rPr sz="1000" b="1" dirty="0">
                <a:latin typeface="Times New Roman"/>
                <a:cs typeface="Times New Roman"/>
              </a:rPr>
              <a:t>1, 2) </a:t>
            </a:r>
            <a:r>
              <a:rPr sz="1000" b="1" spc="-5" dirty="0">
                <a:latin typeface="Times New Roman"/>
                <a:cs typeface="Times New Roman"/>
              </a:rPr>
              <a:t>and Finish (F, F, </a:t>
            </a:r>
            <a:r>
              <a:rPr sz="1000" b="1" spc="-10" dirty="0">
                <a:latin typeface="Times New Roman"/>
                <a:cs typeface="Times New Roman"/>
              </a:rPr>
              <a:t>F, </a:t>
            </a:r>
            <a:r>
              <a:rPr sz="1000" b="1" spc="-5" dirty="0">
                <a:latin typeface="Times New Roman"/>
                <a:cs typeface="Times New Roman"/>
              </a:rPr>
              <a:t>F, F)  Search </a:t>
            </a:r>
            <a:r>
              <a:rPr sz="1000" b="1" dirty="0">
                <a:latin typeface="Times New Roman"/>
                <a:cs typeface="Times New Roman"/>
              </a:rPr>
              <a:t>for </a:t>
            </a:r>
            <a:r>
              <a:rPr sz="1000" b="1" spc="-5" dirty="0">
                <a:latin typeface="Times New Roman"/>
                <a:cs typeface="Times New Roman"/>
              </a:rPr>
              <a:t>a process that can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terminate,</a:t>
            </a:r>
            <a:endParaRPr sz="1000" dirty="0">
              <a:latin typeface="Times New Roman"/>
              <a:cs typeface="Times New Roman"/>
            </a:endParaRPr>
          </a:p>
          <a:p>
            <a:pPr marL="698500">
              <a:lnSpc>
                <a:spcPts val="1170"/>
              </a:lnSpc>
            </a:pPr>
            <a:r>
              <a:rPr sz="1000" b="1" spc="-5" dirty="0">
                <a:latin typeface="Times New Roman"/>
                <a:cs typeface="Times New Roman"/>
              </a:rPr>
              <a:t>P3 can terminate, </a:t>
            </a:r>
            <a:r>
              <a:rPr sz="1000" b="1" dirty="0">
                <a:latin typeface="Times New Roman"/>
                <a:cs typeface="Times New Roman"/>
              </a:rPr>
              <a:t>Need[3] </a:t>
            </a:r>
            <a:r>
              <a:rPr sz="1000" b="1" spc="-5" dirty="0">
                <a:latin typeface="Times New Roman"/>
                <a:cs typeface="Times New Roman"/>
              </a:rPr>
              <a:t>(0, </a:t>
            </a:r>
            <a:r>
              <a:rPr sz="1000" b="1" dirty="0">
                <a:latin typeface="Times New Roman"/>
                <a:cs typeface="Times New Roman"/>
              </a:rPr>
              <a:t>1, </a:t>
            </a:r>
            <a:r>
              <a:rPr sz="1000" b="1" spc="-10" dirty="0">
                <a:latin typeface="Times New Roman"/>
                <a:cs typeface="Times New Roman"/>
              </a:rPr>
              <a:t>1) </a:t>
            </a:r>
            <a:r>
              <a:rPr sz="1000" b="1" spc="-5" dirty="0">
                <a:latin typeface="Symbol"/>
                <a:cs typeface="Symbol"/>
              </a:rPr>
              <a:t></a:t>
            </a:r>
            <a:r>
              <a:rPr sz="1000" b="1" spc="-5" dirty="0">
                <a:latin typeface="Times New Roman"/>
                <a:cs typeface="Times New Roman"/>
              </a:rPr>
              <a:t> Work (3, </a:t>
            </a:r>
            <a:r>
              <a:rPr sz="1000" b="1" spc="-10" dirty="0">
                <a:latin typeface="Times New Roman"/>
                <a:cs typeface="Times New Roman"/>
              </a:rPr>
              <a:t>1,</a:t>
            </a:r>
            <a:r>
              <a:rPr sz="1000" b="1" spc="7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2)</a:t>
            </a:r>
            <a:endParaRPr sz="1000" dirty="0">
              <a:latin typeface="Times New Roman"/>
              <a:cs typeface="Times New Roman"/>
            </a:endParaRPr>
          </a:p>
          <a:p>
            <a:pPr marL="241300" marR="86360">
              <a:lnSpc>
                <a:spcPts val="1150"/>
              </a:lnSpc>
              <a:spcBef>
                <a:spcPts val="55"/>
              </a:spcBef>
            </a:pPr>
            <a:r>
              <a:rPr sz="1000" b="1" spc="-5" dirty="0">
                <a:latin typeface="Times New Roman"/>
                <a:cs typeface="Times New Roman"/>
              </a:rPr>
              <a:t>Update Work to Work+Allocation[3]: </a:t>
            </a:r>
            <a:r>
              <a:rPr sz="1000" b="1" dirty="0">
                <a:latin typeface="Times New Roman"/>
                <a:cs typeface="Times New Roman"/>
              </a:rPr>
              <a:t>(5, 2, 3), </a:t>
            </a:r>
            <a:r>
              <a:rPr sz="1000" b="1" spc="-5" dirty="0">
                <a:latin typeface="Times New Roman"/>
                <a:cs typeface="Times New Roman"/>
              </a:rPr>
              <a:t>Set Finish[3] </a:t>
            </a:r>
            <a:r>
              <a:rPr sz="1000" b="1" spc="-10" dirty="0">
                <a:latin typeface="Times New Roman"/>
                <a:cs typeface="Times New Roman"/>
              </a:rPr>
              <a:t>to </a:t>
            </a:r>
            <a:r>
              <a:rPr sz="1000" b="1" spc="-5" dirty="0">
                <a:latin typeface="Times New Roman"/>
                <a:cs typeface="Times New Roman"/>
              </a:rPr>
              <a:t>true: Finish </a:t>
            </a:r>
            <a:r>
              <a:rPr sz="1000" b="1" dirty="0">
                <a:latin typeface="Times New Roman"/>
                <a:cs typeface="Times New Roman"/>
              </a:rPr>
              <a:t>(F, </a:t>
            </a:r>
            <a:r>
              <a:rPr sz="1000" b="1" spc="-5" dirty="0">
                <a:latin typeface="Times New Roman"/>
                <a:cs typeface="Times New Roman"/>
              </a:rPr>
              <a:t>F, F, </a:t>
            </a:r>
            <a:r>
              <a:rPr sz="1000" b="1" spc="-15" dirty="0">
                <a:latin typeface="Times New Roman"/>
                <a:cs typeface="Times New Roman"/>
              </a:rPr>
              <a:t>T, </a:t>
            </a:r>
            <a:r>
              <a:rPr sz="1000" b="1" spc="-5" dirty="0">
                <a:latin typeface="Times New Roman"/>
                <a:cs typeface="Times New Roman"/>
              </a:rPr>
              <a:t>F)  Search </a:t>
            </a:r>
            <a:r>
              <a:rPr sz="1000" b="1" dirty="0">
                <a:latin typeface="Times New Roman"/>
                <a:cs typeface="Times New Roman"/>
              </a:rPr>
              <a:t>for </a:t>
            </a:r>
            <a:r>
              <a:rPr sz="1000" b="1" spc="-5" dirty="0">
                <a:latin typeface="Times New Roman"/>
                <a:cs typeface="Times New Roman"/>
              </a:rPr>
              <a:t>a process that can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terminate,</a:t>
            </a:r>
            <a:endParaRPr sz="1000" dirty="0">
              <a:latin typeface="Times New Roman"/>
              <a:cs typeface="Times New Roman"/>
            </a:endParaRPr>
          </a:p>
          <a:p>
            <a:pPr marL="698500">
              <a:lnSpc>
                <a:spcPts val="1175"/>
              </a:lnSpc>
            </a:pPr>
            <a:r>
              <a:rPr sz="1000" b="1" spc="-5" dirty="0">
                <a:latin typeface="Times New Roman"/>
                <a:cs typeface="Times New Roman"/>
              </a:rPr>
              <a:t>P1 can terminate, Need[1] (1, </a:t>
            </a:r>
            <a:r>
              <a:rPr sz="1000" b="1" dirty="0">
                <a:latin typeface="Times New Roman"/>
                <a:cs typeface="Times New Roman"/>
              </a:rPr>
              <a:t>2, </a:t>
            </a:r>
            <a:r>
              <a:rPr sz="1000" b="1" spc="-10" dirty="0">
                <a:latin typeface="Times New Roman"/>
                <a:cs typeface="Times New Roman"/>
              </a:rPr>
              <a:t>2) </a:t>
            </a:r>
            <a:r>
              <a:rPr sz="1000" b="1" spc="-5" dirty="0">
                <a:latin typeface="Symbol"/>
                <a:cs typeface="Symbol"/>
              </a:rPr>
              <a:t></a:t>
            </a:r>
            <a:r>
              <a:rPr sz="1000" b="1" spc="-5" dirty="0">
                <a:latin typeface="Times New Roman"/>
                <a:cs typeface="Times New Roman"/>
              </a:rPr>
              <a:t> Work (5, </a:t>
            </a:r>
            <a:r>
              <a:rPr sz="1000" b="1" spc="-10" dirty="0">
                <a:latin typeface="Times New Roman"/>
                <a:cs typeface="Times New Roman"/>
              </a:rPr>
              <a:t>2,</a:t>
            </a:r>
            <a:r>
              <a:rPr sz="1000" b="1" spc="9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3)</a:t>
            </a:r>
            <a:endParaRPr sz="1000" dirty="0">
              <a:latin typeface="Times New Roman"/>
              <a:cs typeface="Times New Roman"/>
            </a:endParaRPr>
          </a:p>
          <a:p>
            <a:pPr marL="241300" marR="81280">
              <a:lnSpc>
                <a:spcPts val="1150"/>
              </a:lnSpc>
              <a:spcBef>
                <a:spcPts val="55"/>
              </a:spcBef>
            </a:pPr>
            <a:r>
              <a:rPr sz="1000" b="1" spc="-5" dirty="0">
                <a:latin typeface="Times New Roman"/>
                <a:cs typeface="Times New Roman"/>
              </a:rPr>
              <a:t>Update Work to Work+Allocation[1]: </a:t>
            </a:r>
            <a:r>
              <a:rPr sz="1000" b="1" dirty="0">
                <a:latin typeface="Times New Roman"/>
                <a:cs typeface="Times New Roman"/>
              </a:rPr>
              <a:t>(7, 2, 3), </a:t>
            </a:r>
            <a:r>
              <a:rPr sz="1000" b="1" spc="-5" dirty="0">
                <a:latin typeface="Times New Roman"/>
                <a:cs typeface="Times New Roman"/>
              </a:rPr>
              <a:t>Set Finish[1] </a:t>
            </a:r>
            <a:r>
              <a:rPr sz="1000" b="1" spc="-10" dirty="0">
                <a:latin typeface="Times New Roman"/>
                <a:cs typeface="Times New Roman"/>
              </a:rPr>
              <a:t>to </a:t>
            </a:r>
            <a:r>
              <a:rPr sz="1000" b="1" spc="-5" dirty="0">
                <a:latin typeface="Times New Roman"/>
                <a:cs typeface="Times New Roman"/>
              </a:rPr>
              <a:t>true: Finish </a:t>
            </a:r>
            <a:r>
              <a:rPr sz="1000" b="1" dirty="0">
                <a:latin typeface="Times New Roman"/>
                <a:cs typeface="Times New Roman"/>
              </a:rPr>
              <a:t>(F, </a:t>
            </a:r>
            <a:r>
              <a:rPr sz="1000" b="1" spc="-5" dirty="0">
                <a:latin typeface="Times New Roman"/>
                <a:cs typeface="Times New Roman"/>
              </a:rPr>
              <a:t>T, F, T, F)  Search </a:t>
            </a:r>
            <a:r>
              <a:rPr sz="1000" b="1" dirty="0">
                <a:latin typeface="Times New Roman"/>
                <a:cs typeface="Times New Roman"/>
              </a:rPr>
              <a:t>for </a:t>
            </a:r>
            <a:r>
              <a:rPr sz="1000" b="1" spc="-5" dirty="0">
                <a:latin typeface="Times New Roman"/>
                <a:cs typeface="Times New Roman"/>
              </a:rPr>
              <a:t>a process that can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terminate,</a:t>
            </a:r>
            <a:endParaRPr sz="1000" dirty="0">
              <a:latin typeface="Times New Roman"/>
              <a:cs typeface="Times New Roman"/>
            </a:endParaRPr>
          </a:p>
          <a:p>
            <a:pPr marL="698500">
              <a:lnSpc>
                <a:spcPts val="1170"/>
              </a:lnSpc>
            </a:pPr>
            <a:r>
              <a:rPr sz="1000" b="1" spc="-5" dirty="0">
                <a:latin typeface="Times New Roman"/>
                <a:cs typeface="Times New Roman"/>
              </a:rPr>
              <a:t>P0 can terminate, Need[0] (7, </a:t>
            </a:r>
            <a:r>
              <a:rPr sz="1000" b="1" dirty="0">
                <a:latin typeface="Times New Roman"/>
                <a:cs typeface="Times New Roman"/>
              </a:rPr>
              <a:t>2, </a:t>
            </a:r>
            <a:r>
              <a:rPr sz="1000" b="1" spc="-10" dirty="0">
                <a:latin typeface="Times New Roman"/>
                <a:cs typeface="Times New Roman"/>
              </a:rPr>
              <a:t>3) </a:t>
            </a:r>
            <a:r>
              <a:rPr sz="1000" b="1" spc="-5" dirty="0">
                <a:latin typeface="Symbol"/>
                <a:cs typeface="Symbol"/>
              </a:rPr>
              <a:t></a:t>
            </a:r>
            <a:r>
              <a:rPr sz="1000" b="1" spc="-5" dirty="0">
                <a:latin typeface="Times New Roman"/>
                <a:cs typeface="Times New Roman"/>
              </a:rPr>
              <a:t> Work (7, </a:t>
            </a:r>
            <a:r>
              <a:rPr sz="1000" b="1" spc="-10" dirty="0">
                <a:latin typeface="Times New Roman"/>
                <a:cs typeface="Times New Roman"/>
              </a:rPr>
              <a:t>2,</a:t>
            </a:r>
            <a:r>
              <a:rPr sz="1000" b="1" spc="9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3)</a:t>
            </a:r>
            <a:endParaRPr sz="1000" dirty="0">
              <a:latin typeface="Times New Roman"/>
              <a:cs typeface="Times New Roman"/>
            </a:endParaRPr>
          </a:p>
          <a:p>
            <a:pPr marL="241300" marR="67945">
              <a:lnSpc>
                <a:spcPts val="1140"/>
              </a:lnSpc>
              <a:spcBef>
                <a:spcPts val="65"/>
              </a:spcBef>
            </a:pPr>
            <a:r>
              <a:rPr sz="1000" b="1" spc="-5" dirty="0">
                <a:latin typeface="Times New Roman"/>
                <a:cs typeface="Times New Roman"/>
              </a:rPr>
              <a:t>Update Work to Work+Allocation[0]: </a:t>
            </a:r>
            <a:r>
              <a:rPr sz="1000" b="1" dirty="0">
                <a:latin typeface="Times New Roman"/>
                <a:cs typeface="Times New Roman"/>
              </a:rPr>
              <a:t>(7, 5, 3), </a:t>
            </a:r>
            <a:r>
              <a:rPr sz="1000" b="1" spc="-5" dirty="0">
                <a:latin typeface="Times New Roman"/>
                <a:cs typeface="Times New Roman"/>
              </a:rPr>
              <a:t>Set Finish[0] </a:t>
            </a:r>
            <a:r>
              <a:rPr sz="1000" b="1" spc="-10" dirty="0">
                <a:latin typeface="Times New Roman"/>
                <a:cs typeface="Times New Roman"/>
              </a:rPr>
              <a:t>to </a:t>
            </a:r>
            <a:r>
              <a:rPr sz="1000" b="1" spc="-5" dirty="0">
                <a:latin typeface="Times New Roman"/>
                <a:cs typeface="Times New Roman"/>
              </a:rPr>
              <a:t>true: Finish (T, T, F, </a:t>
            </a:r>
            <a:r>
              <a:rPr sz="1000" b="1" dirty="0">
                <a:latin typeface="Times New Roman"/>
                <a:cs typeface="Times New Roman"/>
              </a:rPr>
              <a:t>T, </a:t>
            </a:r>
            <a:r>
              <a:rPr sz="1000" b="1" spc="-5" dirty="0">
                <a:latin typeface="Times New Roman"/>
                <a:cs typeface="Times New Roman"/>
              </a:rPr>
              <a:t>F)  Search </a:t>
            </a:r>
            <a:r>
              <a:rPr sz="1000" b="1" dirty="0">
                <a:latin typeface="Times New Roman"/>
                <a:cs typeface="Times New Roman"/>
              </a:rPr>
              <a:t>for </a:t>
            </a:r>
            <a:r>
              <a:rPr sz="1000" b="1" spc="-5" dirty="0">
                <a:latin typeface="Times New Roman"/>
                <a:cs typeface="Times New Roman"/>
              </a:rPr>
              <a:t>a process that can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terminate,</a:t>
            </a:r>
            <a:endParaRPr sz="1000" dirty="0">
              <a:latin typeface="Times New Roman"/>
              <a:cs typeface="Times New Roman"/>
            </a:endParaRPr>
          </a:p>
          <a:p>
            <a:pPr marL="698500">
              <a:lnSpc>
                <a:spcPts val="1170"/>
              </a:lnSpc>
            </a:pPr>
            <a:r>
              <a:rPr sz="1000" b="1" spc="-5" dirty="0">
                <a:latin typeface="Times New Roman"/>
                <a:cs typeface="Times New Roman"/>
              </a:rPr>
              <a:t>P2 can terminate, Need[2] (6, </a:t>
            </a:r>
            <a:r>
              <a:rPr sz="1000" b="1" dirty="0">
                <a:latin typeface="Times New Roman"/>
                <a:cs typeface="Times New Roman"/>
              </a:rPr>
              <a:t>0, </a:t>
            </a:r>
            <a:r>
              <a:rPr sz="1000" b="1" spc="-10" dirty="0">
                <a:latin typeface="Times New Roman"/>
                <a:cs typeface="Times New Roman"/>
              </a:rPr>
              <a:t>0) </a:t>
            </a:r>
            <a:r>
              <a:rPr sz="1000" b="1" spc="-5" dirty="0">
                <a:latin typeface="Symbol"/>
                <a:cs typeface="Symbol"/>
              </a:rPr>
              <a:t></a:t>
            </a:r>
            <a:r>
              <a:rPr sz="1000" b="1" spc="-5" dirty="0">
                <a:latin typeface="Times New Roman"/>
                <a:cs typeface="Times New Roman"/>
              </a:rPr>
              <a:t> Work (7, </a:t>
            </a:r>
            <a:r>
              <a:rPr sz="1000" b="1" spc="-10" dirty="0">
                <a:latin typeface="Times New Roman"/>
                <a:cs typeface="Times New Roman"/>
              </a:rPr>
              <a:t>5,</a:t>
            </a:r>
            <a:r>
              <a:rPr sz="1000" b="1" spc="9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3)</a:t>
            </a:r>
            <a:endParaRPr sz="1000" dirty="0">
              <a:latin typeface="Times New Roman"/>
              <a:cs typeface="Times New Roman"/>
            </a:endParaRPr>
          </a:p>
          <a:p>
            <a:pPr marL="241300" marR="5080">
              <a:lnSpc>
                <a:spcPts val="1150"/>
              </a:lnSpc>
              <a:spcBef>
                <a:spcPts val="55"/>
              </a:spcBef>
            </a:pPr>
            <a:r>
              <a:rPr sz="1000" b="1" spc="-5" dirty="0">
                <a:latin typeface="Times New Roman"/>
                <a:cs typeface="Times New Roman"/>
              </a:rPr>
              <a:t>Update Work to Work+Allocation[2]: (10, </a:t>
            </a:r>
            <a:r>
              <a:rPr sz="1000" b="1" dirty="0">
                <a:latin typeface="Times New Roman"/>
                <a:cs typeface="Times New Roman"/>
              </a:rPr>
              <a:t>5, 5), </a:t>
            </a:r>
            <a:r>
              <a:rPr sz="1000" b="1" spc="-5" dirty="0">
                <a:latin typeface="Times New Roman"/>
                <a:cs typeface="Times New Roman"/>
              </a:rPr>
              <a:t>Set Finish[2] to true: Finish (T, T, T, T, F)  Search </a:t>
            </a:r>
            <a:r>
              <a:rPr sz="1000" b="1" dirty="0">
                <a:latin typeface="Times New Roman"/>
                <a:cs typeface="Times New Roman"/>
              </a:rPr>
              <a:t>for </a:t>
            </a:r>
            <a:r>
              <a:rPr sz="1000" b="1" spc="-5" dirty="0">
                <a:latin typeface="Times New Roman"/>
                <a:cs typeface="Times New Roman"/>
              </a:rPr>
              <a:t>a process that can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terminate,</a:t>
            </a:r>
            <a:endParaRPr sz="1000" dirty="0">
              <a:latin typeface="Times New Roman"/>
              <a:cs typeface="Times New Roman"/>
            </a:endParaRPr>
          </a:p>
          <a:p>
            <a:pPr marL="241300" marR="1610995" indent="457200">
              <a:lnSpc>
                <a:spcPts val="1150"/>
              </a:lnSpc>
              <a:spcBef>
                <a:spcPts val="75"/>
              </a:spcBef>
            </a:pPr>
            <a:r>
              <a:rPr sz="1000" b="1" spc="-5" dirty="0">
                <a:latin typeface="Times New Roman"/>
                <a:cs typeface="Times New Roman"/>
              </a:rPr>
              <a:t>P4 </a:t>
            </a:r>
            <a:r>
              <a:rPr sz="1000" b="1" dirty="0">
                <a:latin typeface="Times New Roman"/>
                <a:cs typeface="Times New Roman"/>
              </a:rPr>
              <a:t>can </a:t>
            </a:r>
            <a:r>
              <a:rPr sz="1000" b="1" spc="-5" dirty="0">
                <a:latin typeface="Times New Roman"/>
                <a:cs typeface="Times New Roman"/>
              </a:rPr>
              <a:t>terminate, Need[4] (4, </a:t>
            </a:r>
            <a:r>
              <a:rPr sz="1000" b="1" dirty="0">
                <a:latin typeface="Times New Roman"/>
                <a:cs typeface="Times New Roman"/>
              </a:rPr>
              <a:t>3, </a:t>
            </a:r>
            <a:r>
              <a:rPr sz="1000" b="1" spc="-10" dirty="0">
                <a:latin typeface="Times New Roman"/>
                <a:cs typeface="Times New Roman"/>
              </a:rPr>
              <a:t>1) </a:t>
            </a:r>
            <a:r>
              <a:rPr sz="1000" b="1" spc="-5" dirty="0">
                <a:latin typeface="Symbol"/>
                <a:cs typeface="Symbol"/>
              </a:rPr>
              <a:t></a:t>
            </a:r>
            <a:r>
              <a:rPr sz="1000" b="1" spc="-5" dirty="0">
                <a:latin typeface="Times New Roman"/>
                <a:cs typeface="Times New Roman"/>
              </a:rPr>
              <a:t> Work (10, </a:t>
            </a:r>
            <a:r>
              <a:rPr sz="1000" b="1" dirty="0">
                <a:latin typeface="Times New Roman"/>
                <a:cs typeface="Times New Roman"/>
              </a:rPr>
              <a:t>5, </a:t>
            </a:r>
            <a:r>
              <a:rPr sz="1000" b="1" spc="-10" dirty="0">
                <a:latin typeface="Times New Roman"/>
                <a:cs typeface="Times New Roman"/>
              </a:rPr>
              <a:t>5)  </a:t>
            </a:r>
            <a:r>
              <a:rPr sz="1000" b="1" spc="-5" dirty="0">
                <a:latin typeface="Times New Roman"/>
                <a:cs typeface="Times New Roman"/>
              </a:rPr>
              <a:t>Set Finish[4] to true: Finish (T, T, T, T,</a:t>
            </a:r>
            <a:r>
              <a:rPr sz="1000" b="1" spc="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T)</a:t>
            </a:r>
            <a:endParaRPr lang="en-CA" sz="1000" b="1" spc="-5" dirty="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  <a:spcBef>
                <a:spcPts val="95"/>
              </a:spcBef>
            </a:pPr>
            <a:r>
              <a:rPr lang="en-CA" sz="1000" b="1" spc="-5" dirty="0">
                <a:latin typeface="Times New Roman"/>
                <a:cs typeface="Times New Roman"/>
              </a:rPr>
              <a:t>Terminate Search.</a:t>
            </a:r>
            <a:endParaRPr lang="en-CA" sz="1000" dirty="0">
              <a:latin typeface="Times New Roman"/>
              <a:cs typeface="Times New Roman"/>
            </a:endParaRPr>
          </a:p>
          <a:p>
            <a:pPr marL="12700" marR="5080">
              <a:lnSpc>
                <a:spcPts val="1140"/>
              </a:lnSpc>
              <a:spcBef>
                <a:spcPts val="65"/>
              </a:spcBef>
            </a:pPr>
            <a:r>
              <a:rPr lang="en-CA" sz="1000" b="1" spc="-5" dirty="0">
                <a:latin typeface="Times New Roman"/>
                <a:cs typeface="Times New Roman"/>
              </a:rPr>
              <a:t>Since </a:t>
            </a:r>
            <a:r>
              <a:rPr lang="en-CA" sz="1000" b="1" dirty="0">
                <a:latin typeface="Times New Roman"/>
                <a:cs typeface="Times New Roman"/>
              </a:rPr>
              <a:t>all </a:t>
            </a:r>
            <a:r>
              <a:rPr lang="en-CA" sz="1000" b="1" spc="-5" dirty="0">
                <a:latin typeface="Times New Roman"/>
                <a:cs typeface="Times New Roman"/>
              </a:rPr>
              <a:t>processes are finished, the </a:t>
            </a:r>
            <a:r>
              <a:rPr lang="en-CA" sz="1000" b="1" dirty="0">
                <a:latin typeface="Times New Roman"/>
                <a:cs typeface="Times New Roman"/>
              </a:rPr>
              <a:t>above </a:t>
            </a:r>
            <a:r>
              <a:rPr lang="en-CA" sz="1000" b="1" spc="-5" dirty="0">
                <a:latin typeface="Times New Roman"/>
                <a:cs typeface="Times New Roman"/>
              </a:rPr>
              <a:t>state is safe and the request by P0 </a:t>
            </a:r>
            <a:r>
              <a:rPr lang="en-CA" sz="1000" b="1" dirty="0">
                <a:latin typeface="Times New Roman"/>
                <a:cs typeface="Times New Roman"/>
              </a:rPr>
              <a:t>for </a:t>
            </a:r>
            <a:r>
              <a:rPr lang="en-CA" sz="1000" b="1" spc="-5" dirty="0">
                <a:latin typeface="Times New Roman"/>
                <a:cs typeface="Times New Roman"/>
              </a:rPr>
              <a:t>the  resources is granted.</a:t>
            </a:r>
            <a:endParaRPr lang="en-CA" sz="1000" dirty="0">
              <a:latin typeface="Times New Roman"/>
              <a:cs typeface="Times New Roman"/>
            </a:endParaRPr>
          </a:p>
          <a:p>
            <a:pPr marL="241300" marR="1610995" indent="457200">
              <a:lnSpc>
                <a:spcPts val="1150"/>
              </a:lnSpc>
              <a:spcBef>
                <a:spcPts val="75"/>
              </a:spcBef>
            </a:pPr>
            <a:endParaRPr lang="en-CA" sz="1000" b="1"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1285"/>
            <a:ext cx="5390515" cy="7340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63525" marR="5080" indent="-251460">
              <a:lnSpc>
                <a:spcPts val="1380"/>
              </a:lnSpc>
              <a:spcBef>
                <a:spcPts val="195"/>
              </a:spcBef>
              <a:tabLst>
                <a:tab pos="263525" algn="l"/>
              </a:tabLst>
            </a:pPr>
            <a:r>
              <a:rPr sz="1200" dirty="0">
                <a:latin typeface="Times New Roman"/>
                <a:cs typeface="Times New Roman"/>
              </a:rPr>
              <a:t>4.	</a:t>
            </a:r>
            <a:r>
              <a:rPr sz="1200" spc="-5" dirty="0">
                <a:latin typeface="Times New Roman"/>
                <a:cs typeface="Times New Roman"/>
              </a:rPr>
              <a:t>Given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following system state that defines </a:t>
            </a:r>
            <a:r>
              <a:rPr sz="1200" dirty="0">
                <a:latin typeface="Times New Roman"/>
                <a:cs typeface="Times New Roman"/>
              </a:rPr>
              <a:t>how 4 types of </a:t>
            </a:r>
            <a:r>
              <a:rPr sz="1200" spc="-5" dirty="0">
                <a:latin typeface="Times New Roman"/>
                <a:cs typeface="Times New Roman"/>
              </a:rPr>
              <a:t>resources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allocated  </a:t>
            </a:r>
            <a:r>
              <a:rPr sz="1200" dirty="0">
                <a:latin typeface="Times New Roman"/>
                <a:cs typeface="Times New Roman"/>
              </a:rPr>
              <a:t>to 5 running</a:t>
            </a:r>
            <a:r>
              <a:rPr sz="1200" spc="-5" dirty="0">
                <a:latin typeface="Times New Roman"/>
                <a:cs typeface="Times New Roman"/>
              </a:rPr>
              <a:t> processes.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63525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Available </a:t>
            </a:r>
            <a:r>
              <a:rPr sz="1200" dirty="0">
                <a:latin typeface="Times New Roman"/>
                <a:cs typeface="Times New Roman"/>
              </a:rPr>
              <a:t>= {2, 1, 0, 0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1360" y="2507460"/>
            <a:ext cx="22987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7" baseline="-20833" dirty="0">
                <a:latin typeface="Times New Roman"/>
                <a:cs typeface="Times New Roman"/>
              </a:rPr>
              <a:t>4</a:t>
            </a:r>
            <a:r>
              <a:rPr sz="1200" spc="5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1360" y="2653163"/>
            <a:ext cx="229870" cy="348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205">
              <a:lnSpc>
                <a:spcPts val="1275"/>
              </a:lnSpc>
              <a:spcBef>
                <a:spcPts val="95"/>
              </a:spcBef>
            </a:pPr>
            <a:r>
              <a:rPr sz="1200" spc="-5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  <a:p>
            <a:pPr marL="38100">
              <a:lnSpc>
                <a:spcPts val="1275"/>
              </a:lnSpc>
            </a:pPr>
            <a:r>
              <a:rPr sz="1200" spc="-195" dirty="0">
                <a:latin typeface="Times New Roman"/>
                <a:cs typeface="Times New Roman"/>
              </a:rPr>
              <a:t>2</a:t>
            </a:r>
            <a:r>
              <a:rPr sz="1800" spc="-292" baseline="2314" dirty="0">
                <a:latin typeface="Symbol"/>
                <a:cs typeface="Symbol"/>
              </a:rPr>
              <a:t></a:t>
            </a:r>
            <a:r>
              <a:rPr sz="1800" spc="-292" baseline="-13888" dirty="0">
                <a:latin typeface="Symbol"/>
                <a:cs typeface="Symbol"/>
              </a:rPr>
              <a:t></a:t>
            </a:r>
            <a:endParaRPr sz="1800" baseline="-13888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5460" y="2184630"/>
            <a:ext cx="10033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0131" y="2038928"/>
            <a:ext cx="23114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15" baseline="-25462" dirty="0">
                <a:latin typeface="Times New Roman"/>
                <a:cs typeface="Times New Roman"/>
              </a:rPr>
              <a:t>0</a:t>
            </a:r>
            <a:r>
              <a:rPr sz="1200" spc="10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9754" y="2567116"/>
            <a:ext cx="448309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i="1" spc="-10" dirty="0">
                <a:latin typeface="Times New Roman"/>
                <a:cs typeface="Times New Roman"/>
              </a:rPr>
              <a:t>P</a:t>
            </a:r>
            <a:r>
              <a:rPr sz="1200" spc="-10" dirty="0">
                <a:latin typeface="Times New Roman"/>
                <a:cs typeface="Times New Roman"/>
              </a:rPr>
              <a:t>3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800" baseline="23148" dirty="0">
                <a:latin typeface="Symbol"/>
                <a:cs typeface="Symbol"/>
              </a:rPr>
              <a:t></a:t>
            </a: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9127" y="2109142"/>
            <a:ext cx="438784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i="1" spc="-55" dirty="0">
                <a:latin typeface="Times New Roman"/>
                <a:cs typeface="Times New Roman"/>
              </a:rPr>
              <a:t>P</a:t>
            </a:r>
            <a:r>
              <a:rPr sz="1200" spc="-55" dirty="0">
                <a:latin typeface="Times New Roman"/>
                <a:cs typeface="Times New Roman"/>
              </a:rPr>
              <a:t>1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800" baseline="25462" dirty="0">
                <a:latin typeface="Symbol"/>
                <a:cs typeface="Symbol"/>
              </a:rPr>
              <a:t></a:t>
            </a: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6613" y="2184630"/>
            <a:ext cx="1310640" cy="362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6680" algn="r">
              <a:lnSpc>
                <a:spcPts val="1325"/>
              </a:lnSpc>
              <a:spcBef>
                <a:spcPts val="95"/>
              </a:spcBef>
            </a:pPr>
            <a:r>
              <a:rPr sz="1200" spc="-5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  <a:p>
            <a:pPr marL="38100">
              <a:lnSpc>
                <a:spcPts val="1325"/>
              </a:lnSpc>
            </a:pPr>
            <a:r>
              <a:rPr sz="1800" b="1" spc="-7" baseline="2314" dirty="0">
                <a:latin typeface="Times New Roman"/>
                <a:cs typeface="Times New Roman"/>
              </a:rPr>
              <a:t>Allocation </a:t>
            </a:r>
            <a:r>
              <a:rPr sz="1800" baseline="2314" dirty="0">
                <a:latin typeface="Times New Roman"/>
                <a:cs typeface="Times New Roman"/>
              </a:rPr>
              <a:t>= </a:t>
            </a:r>
            <a:r>
              <a:rPr sz="1200" i="1" spc="10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2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800" spc="-7" baseline="-9259" dirty="0">
                <a:latin typeface="Symbol"/>
                <a:cs typeface="Symbol"/>
              </a:rPr>
              <a:t></a:t>
            </a:r>
            <a:r>
              <a:rPr sz="1200" spc="-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6689" y="2183125"/>
            <a:ext cx="1009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2675" y="2652911"/>
            <a:ext cx="230504" cy="34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>
              <a:lnSpc>
                <a:spcPts val="1275"/>
              </a:lnSpc>
              <a:spcBef>
                <a:spcPts val="100"/>
              </a:spcBef>
            </a:pPr>
            <a:r>
              <a:rPr sz="1200" spc="-5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  <a:p>
            <a:pPr marL="38100">
              <a:lnSpc>
                <a:spcPts val="1275"/>
              </a:lnSpc>
            </a:pPr>
            <a:r>
              <a:rPr sz="1200" spc="-195" dirty="0">
                <a:latin typeface="Times New Roman"/>
                <a:cs typeface="Times New Roman"/>
              </a:rPr>
              <a:t>2</a:t>
            </a:r>
            <a:r>
              <a:rPr sz="1800" spc="-292" baseline="2314" dirty="0">
                <a:latin typeface="Symbol"/>
                <a:cs typeface="Symbol"/>
              </a:rPr>
              <a:t></a:t>
            </a:r>
            <a:r>
              <a:rPr sz="1800" spc="-292" baseline="-13888" dirty="0">
                <a:latin typeface="Symbol"/>
                <a:cs typeface="Symbol"/>
              </a:rPr>
              <a:t></a:t>
            </a:r>
            <a:endParaRPr sz="1800" baseline="-13888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1289" y="2652911"/>
            <a:ext cx="227965" cy="34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275"/>
              </a:lnSpc>
              <a:spcBef>
                <a:spcPts val="100"/>
              </a:spcBef>
            </a:pPr>
            <a:r>
              <a:rPr sz="1200" spc="-5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  <a:p>
            <a:pPr marL="38100">
              <a:lnSpc>
                <a:spcPts val="1275"/>
              </a:lnSpc>
            </a:pPr>
            <a:r>
              <a:rPr sz="1800" spc="-307" baseline="2314" dirty="0">
                <a:latin typeface="Symbol"/>
                <a:cs typeface="Symbol"/>
              </a:rPr>
              <a:t></a:t>
            </a:r>
            <a:r>
              <a:rPr sz="1800" spc="-307" baseline="-13888" dirty="0">
                <a:latin typeface="Symbol"/>
                <a:cs typeface="Symbol"/>
              </a:rPr>
              <a:t></a:t>
            </a:r>
            <a:r>
              <a:rPr sz="1200" spc="-204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1434" y="2506793"/>
            <a:ext cx="2317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5" baseline="-20833" dirty="0">
                <a:latin typeface="Times New Roman"/>
                <a:cs typeface="Times New Roman"/>
              </a:rPr>
              <a:t>6</a:t>
            </a:r>
            <a:r>
              <a:rPr sz="1200" spc="10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1289" y="2506793"/>
            <a:ext cx="229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</a:t>
            </a:r>
            <a:r>
              <a:rPr sz="1800" baseline="-20833" dirty="0">
                <a:latin typeface="Times New Roman"/>
                <a:cs typeface="Times New Roman"/>
              </a:rPr>
              <a:t>4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1434" y="2183126"/>
            <a:ext cx="231775" cy="362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>
              <a:lnSpc>
                <a:spcPts val="1325"/>
              </a:lnSpc>
              <a:spcBef>
                <a:spcPts val="100"/>
              </a:spcBef>
            </a:pPr>
            <a:r>
              <a:rPr sz="1200" spc="-5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  <a:p>
            <a:pPr marL="38100">
              <a:lnSpc>
                <a:spcPts val="1325"/>
              </a:lnSpc>
            </a:pPr>
            <a:r>
              <a:rPr sz="1200" spc="10" dirty="0">
                <a:latin typeface="Times New Roman"/>
                <a:cs typeface="Times New Roman"/>
              </a:rPr>
              <a:t>6</a:t>
            </a:r>
            <a:r>
              <a:rPr sz="1800" spc="15" baseline="-9259" dirty="0">
                <a:latin typeface="Symbol"/>
                <a:cs typeface="Symbol"/>
              </a:rPr>
              <a:t></a:t>
            </a:r>
            <a:endParaRPr sz="1800" baseline="-9259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41434" y="2037021"/>
            <a:ext cx="2317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5" baseline="-25462" dirty="0">
                <a:latin typeface="Times New Roman"/>
                <a:cs typeface="Times New Roman"/>
              </a:rPr>
              <a:t>0</a:t>
            </a:r>
            <a:r>
              <a:rPr sz="1200" spc="10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1289" y="2037020"/>
            <a:ext cx="229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</a:t>
            </a:r>
            <a:r>
              <a:rPr sz="1800" baseline="-25462" dirty="0">
                <a:latin typeface="Times New Roman"/>
                <a:cs typeface="Times New Roman"/>
              </a:rPr>
              <a:t>2</a:t>
            </a:r>
            <a:endParaRPr sz="1800" baseline="-25462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0725" y="1783321"/>
            <a:ext cx="2694940" cy="122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92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sz="700" i="1" spc="-5" dirty="0">
                <a:latin typeface="Times New Roman"/>
                <a:cs typeface="Times New Roman"/>
              </a:rPr>
              <a:t>r </a:t>
            </a:r>
            <a:r>
              <a:rPr sz="700" spc="-5" dirty="0">
                <a:latin typeface="Times New Roman"/>
                <a:cs typeface="Times New Roman"/>
              </a:rPr>
              <a:t>0      </a:t>
            </a:r>
            <a:r>
              <a:rPr sz="700" i="1" spc="5" dirty="0">
                <a:latin typeface="Times New Roman"/>
                <a:cs typeface="Times New Roman"/>
              </a:rPr>
              <a:t>r</a:t>
            </a:r>
            <a:r>
              <a:rPr sz="700" spc="5" dirty="0">
                <a:latin typeface="Times New Roman"/>
                <a:cs typeface="Times New Roman"/>
              </a:rPr>
              <a:t>1  </a:t>
            </a:r>
            <a:r>
              <a:rPr sz="700" spc="150" dirty="0">
                <a:latin typeface="Times New Roman"/>
                <a:cs typeface="Times New Roman"/>
              </a:rPr>
              <a:t> </a:t>
            </a:r>
            <a:r>
              <a:rPr sz="700" i="1" spc="-5" dirty="0">
                <a:latin typeface="Times New Roman"/>
                <a:cs typeface="Times New Roman"/>
              </a:rPr>
              <a:t>r</a:t>
            </a:r>
            <a:r>
              <a:rPr sz="700" i="1" spc="-7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2	</a:t>
            </a:r>
            <a:r>
              <a:rPr sz="700" i="1" spc="-5" dirty="0">
                <a:latin typeface="Times New Roman"/>
                <a:cs typeface="Times New Roman"/>
              </a:rPr>
              <a:t>r</a:t>
            </a:r>
            <a:r>
              <a:rPr sz="700" i="1" spc="-10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5"/>
              </a:spcBef>
              <a:tabLst>
                <a:tab pos="580390" algn="l"/>
                <a:tab pos="796925" algn="l"/>
                <a:tab pos="1018540" algn="l"/>
                <a:tab pos="1758314" algn="l"/>
                <a:tab pos="2054225" algn="l"/>
                <a:tab pos="2270125" algn="l"/>
                <a:tab pos="2489835" algn="l"/>
              </a:tabLst>
            </a:pPr>
            <a:r>
              <a:rPr sz="1800" i="1" baseline="4629" dirty="0">
                <a:latin typeface="Times New Roman"/>
                <a:cs typeface="Times New Roman"/>
              </a:rPr>
              <a:t>P</a:t>
            </a:r>
            <a:r>
              <a:rPr sz="1800" baseline="4629" dirty="0">
                <a:latin typeface="Times New Roman"/>
                <a:cs typeface="Times New Roman"/>
              </a:rPr>
              <a:t>0</a:t>
            </a:r>
            <a:r>
              <a:rPr sz="1800" spc="172" baseline="46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ymbol"/>
                <a:cs typeface="Symbol"/>
              </a:rPr>
              <a:t></a:t>
            </a:r>
            <a:r>
              <a:rPr sz="1800" spc="-7" baseline="4629" dirty="0">
                <a:latin typeface="Times New Roman"/>
                <a:cs typeface="Times New Roman"/>
              </a:rPr>
              <a:t>0	0	1	</a:t>
            </a:r>
            <a:r>
              <a:rPr sz="1800" spc="7" baseline="4629" dirty="0">
                <a:latin typeface="Times New Roman"/>
                <a:cs typeface="Times New Roman"/>
              </a:rPr>
              <a:t>2</a:t>
            </a:r>
            <a:r>
              <a:rPr sz="1200" spc="5" dirty="0">
                <a:latin typeface="Symbol"/>
                <a:cs typeface="Symbol"/>
              </a:rPr>
              <a:t></a:t>
            </a:r>
            <a:r>
              <a:rPr sz="1200" spc="5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Symbol"/>
                <a:cs typeface="Symbol"/>
              </a:rPr>
              <a:t></a:t>
            </a:r>
            <a:r>
              <a:rPr sz="1800" spc="-7" baseline="4629" dirty="0">
                <a:latin typeface="Times New Roman"/>
                <a:cs typeface="Times New Roman"/>
              </a:rPr>
              <a:t>0	0	1	</a:t>
            </a:r>
            <a:r>
              <a:rPr sz="1800" spc="7" baseline="4629" dirty="0">
                <a:latin typeface="Times New Roman"/>
                <a:cs typeface="Times New Roman"/>
              </a:rPr>
              <a:t>2</a:t>
            </a:r>
            <a:r>
              <a:rPr sz="1200" spc="5" dirty="0">
                <a:latin typeface="Symbol"/>
                <a:cs typeface="Symbol"/>
              </a:rPr>
              <a:t></a:t>
            </a:r>
            <a:endParaRPr sz="1200">
              <a:latin typeface="Symbol"/>
              <a:cs typeface="Symbol"/>
            </a:endParaRPr>
          </a:p>
          <a:p>
            <a:pPr marL="580390">
              <a:lnSpc>
                <a:spcPct val="100000"/>
              </a:lnSpc>
              <a:spcBef>
                <a:spcPts val="265"/>
              </a:spcBef>
              <a:tabLst>
                <a:tab pos="798195" algn="l"/>
                <a:tab pos="2053589" algn="l"/>
                <a:tab pos="2271395" algn="l"/>
              </a:tabLst>
            </a:pPr>
            <a:r>
              <a:rPr sz="1200" spc="-5" dirty="0">
                <a:latin typeface="Times New Roman"/>
                <a:cs typeface="Times New Roman"/>
              </a:rPr>
              <a:t>0	0	7	5</a:t>
            </a:r>
            <a:endParaRPr sz="1200">
              <a:latin typeface="Times New Roman"/>
              <a:cs typeface="Times New Roman"/>
            </a:endParaRPr>
          </a:p>
          <a:p>
            <a:pPr marL="580390">
              <a:lnSpc>
                <a:spcPct val="100000"/>
              </a:lnSpc>
              <a:spcBef>
                <a:spcPts val="355"/>
              </a:spcBef>
              <a:tabLst>
                <a:tab pos="799465" algn="l"/>
                <a:tab pos="1018540" algn="l"/>
                <a:tab pos="2054225" algn="l"/>
                <a:tab pos="2271395" algn="l"/>
              </a:tabLst>
            </a:pPr>
            <a:r>
              <a:rPr sz="1200" spc="-5" dirty="0">
                <a:latin typeface="Times New Roman"/>
                <a:cs typeface="Times New Roman"/>
              </a:rPr>
              <a:t>0	3	</a:t>
            </a:r>
            <a:r>
              <a:rPr sz="1200" spc="5" dirty="0">
                <a:latin typeface="Times New Roman"/>
                <a:cs typeface="Times New Roman"/>
              </a:rPr>
              <a:t>4</a:t>
            </a:r>
            <a:r>
              <a:rPr sz="1800" spc="7" baseline="-9259" dirty="0">
                <a:latin typeface="Symbol"/>
                <a:cs typeface="Symbol"/>
              </a:rPr>
              <a:t></a:t>
            </a:r>
            <a:r>
              <a:rPr sz="1800" spc="7" baseline="-9259" dirty="0">
                <a:latin typeface="Times New Roman"/>
                <a:cs typeface="Times New Roman"/>
              </a:rPr>
              <a:t>  </a:t>
            </a:r>
            <a:r>
              <a:rPr sz="1200" b="1" spc="-5" dirty="0">
                <a:latin typeface="Times New Roman"/>
                <a:cs typeface="Times New Roman"/>
              </a:rPr>
              <a:t>Max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800" spc="-7" baseline="-9259" dirty="0">
                <a:latin typeface="Symbol"/>
                <a:cs typeface="Symbol"/>
              </a:rPr>
              <a:t></a:t>
            </a:r>
            <a:r>
              <a:rPr sz="1200" spc="-5" dirty="0">
                <a:latin typeface="Times New Roman"/>
                <a:cs typeface="Times New Roman"/>
              </a:rPr>
              <a:t>6	6	5</a:t>
            </a:r>
            <a:endParaRPr sz="1200">
              <a:latin typeface="Times New Roman"/>
              <a:cs typeface="Times New Roman"/>
            </a:endParaRPr>
          </a:p>
          <a:p>
            <a:pPr marR="339090" algn="r">
              <a:lnSpc>
                <a:spcPct val="100000"/>
              </a:lnSpc>
              <a:spcBef>
                <a:spcPts val="355"/>
              </a:spcBef>
              <a:tabLst>
                <a:tab pos="294640" algn="l"/>
                <a:tab pos="511809" algn="l"/>
                <a:tab pos="1769110" algn="l"/>
                <a:tab pos="1984375" algn="l"/>
              </a:tabLst>
            </a:pPr>
            <a:r>
              <a:rPr sz="1800" spc="-7" baseline="-32407" dirty="0">
                <a:latin typeface="Symbol"/>
                <a:cs typeface="Symbol"/>
              </a:rPr>
              <a:t></a:t>
            </a:r>
            <a:r>
              <a:rPr sz="1800" spc="-7" baseline="-32407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3	5	3	5</a:t>
            </a:r>
            <a:endParaRPr sz="1200">
              <a:latin typeface="Times New Roman"/>
              <a:cs typeface="Times New Roman"/>
            </a:endParaRPr>
          </a:p>
          <a:p>
            <a:pPr marR="339090" algn="r">
              <a:lnSpc>
                <a:spcPct val="100000"/>
              </a:lnSpc>
              <a:spcBef>
                <a:spcPts val="385"/>
              </a:spcBef>
              <a:tabLst>
                <a:tab pos="519430" algn="l"/>
                <a:tab pos="736600" algn="l"/>
                <a:tab pos="1991995" algn="l"/>
                <a:tab pos="2209165" algn="l"/>
              </a:tabLst>
            </a:pPr>
            <a:r>
              <a:rPr sz="1200" i="1" spc="30" dirty="0">
                <a:latin typeface="Times New Roman"/>
                <a:cs typeface="Times New Roman"/>
              </a:rPr>
              <a:t>P</a:t>
            </a:r>
            <a:r>
              <a:rPr sz="1200" spc="-10" dirty="0">
                <a:latin typeface="Times New Roman"/>
                <a:cs typeface="Times New Roman"/>
              </a:rPr>
              <a:t>4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800" spc="-892" baseline="4629" dirty="0">
                <a:latin typeface="Symbol"/>
                <a:cs typeface="Symbol"/>
              </a:rPr>
              <a:t></a:t>
            </a:r>
            <a:r>
              <a:rPr sz="1800" spc="-7" baseline="-11574" dirty="0">
                <a:latin typeface="Symbol"/>
                <a:cs typeface="Symbol"/>
              </a:rPr>
              <a:t></a:t>
            </a:r>
            <a:r>
              <a:rPr sz="1800" spc="-7" baseline="2314" dirty="0">
                <a:latin typeface="Times New Roman"/>
                <a:cs typeface="Times New Roman"/>
              </a:rPr>
              <a:t>0</a:t>
            </a:r>
            <a:r>
              <a:rPr sz="1800" baseline="2314" dirty="0">
                <a:latin typeface="Times New Roman"/>
                <a:cs typeface="Times New Roman"/>
              </a:rPr>
              <a:t>	</a:t>
            </a:r>
            <a:r>
              <a:rPr sz="1800" spc="-7" baseline="2314" dirty="0">
                <a:latin typeface="Times New Roman"/>
                <a:cs typeface="Times New Roman"/>
              </a:rPr>
              <a:t>3</a:t>
            </a:r>
            <a:r>
              <a:rPr sz="1800" baseline="2314" dirty="0">
                <a:latin typeface="Times New Roman"/>
                <a:cs typeface="Times New Roman"/>
              </a:rPr>
              <a:t>	</a:t>
            </a:r>
            <a:r>
              <a:rPr sz="1800" spc="-7" baseline="2314" dirty="0">
                <a:latin typeface="Times New Roman"/>
                <a:cs typeface="Times New Roman"/>
              </a:rPr>
              <a:t>3</a:t>
            </a:r>
            <a:r>
              <a:rPr sz="1800" baseline="2314" dirty="0">
                <a:latin typeface="Times New Roman"/>
                <a:cs typeface="Times New Roman"/>
              </a:rPr>
              <a:t>	</a:t>
            </a:r>
            <a:r>
              <a:rPr sz="1800" spc="-7" baseline="2314" dirty="0">
                <a:latin typeface="Times New Roman"/>
                <a:cs typeface="Times New Roman"/>
              </a:rPr>
              <a:t>6</a:t>
            </a:r>
            <a:r>
              <a:rPr sz="1800" baseline="2314" dirty="0">
                <a:latin typeface="Times New Roman"/>
                <a:cs typeface="Times New Roman"/>
              </a:rPr>
              <a:t>	</a:t>
            </a:r>
            <a:r>
              <a:rPr sz="1800" spc="-7" baseline="2314" dirty="0">
                <a:latin typeface="Times New Roman"/>
                <a:cs typeface="Times New Roman"/>
              </a:rPr>
              <a:t>5</a:t>
            </a:r>
            <a:endParaRPr sz="1800" baseline="231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9153" y="3185286"/>
            <a:ext cx="1947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a) Complete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Need </a:t>
            </a:r>
            <a:r>
              <a:rPr sz="1200" dirty="0">
                <a:latin typeface="Times New Roman"/>
                <a:cs typeface="Times New Roman"/>
              </a:rPr>
              <a:t>matrix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41564" y="4321691"/>
            <a:ext cx="1009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41564" y="3851905"/>
            <a:ext cx="1009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17347" y="4462865"/>
            <a:ext cx="450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56540" algn="l"/>
              </a:tabLst>
            </a:pPr>
            <a:r>
              <a:rPr sz="1200" spc="-5" dirty="0">
                <a:latin typeface="Times New Roman"/>
                <a:cs typeface="Times New Roman"/>
              </a:rPr>
              <a:t>2	</a:t>
            </a:r>
            <a:r>
              <a:rPr sz="1200" spc="-195" dirty="0">
                <a:latin typeface="Times New Roman"/>
                <a:cs typeface="Times New Roman"/>
              </a:rPr>
              <a:t>0</a:t>
            </a:r>
            <a:r>
              <a:rPr sz="1800" spc="-292" baseline="2314" dirty="0">
                <a:latin typeface="Symbol"/>
                <a:cs typeface="Symbol"/>
              </a:rPr>
              <a:t></a:t>
            </a:r>
            <a:r>
              <a:rPr sz="1800" spc="-292" baseline="-13888" dirty="0">
                <a:latin typeface="Symbol"/>
                <a:cs typeface="Symbol"/>
              </a:rPr>
              <a:t></a:t>
            </a:r>
            <a:endParaRPr sz="1800" baseline="-13888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37464" y="4175573"/>
            <a:ext cx="23050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" baseline="-20833" dirty="0">
                <a:latin typeface="Times New Roman"/>
                <a:cs typeface="Times New Roman"/>
              </a:rPr>
              <a:t>2</a:t>
            </a:r>
            <a:r>
              <a:rPr sz="1200" spc="5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00549" y="4175573"/>
            <a:ext cx="229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</a:t>
            </a:r>
            <a:r>
              <a:rPr sz="1800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36235" y="3705800"/>
            <a:ext cx="2317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5" baseline="-25462" dirty="0">
                <a:latin typeface="Times New Roman"/>
                <a:cs typeface="Times New Roman"/>
              </a:rPr>
              <a:t>0</a:t>
            </a:r>
            <a:r>
              <a:rPr sz="1200" spc="10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00549" y="3705800"/>
            <a:ext cx="2279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Symbol"/>
                <a:cs typeface="Symbol"/>
              </a:rPr>
              <a:t></a:t>
            </a:r>
            <a:r>
              <a:rPr sz="1800" spc="-7" baseline="-25462" dirty="0">
                <a:latin typeface="Times New Roman"/>
                <a:cs typeface="Times New Roman"/>
              </a:rPr>
              <a:t>0</a:t>
            </a:r>
            <a:endParaRPr sz="1800" baseline="-25462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82953" y="3525619"/>
            <a:ext cx="1522730" cy="11461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68580" algn="r">
              <a:lnSpc>
                <a:spcPct val="100000"/>
              </a:lnSpc>
              <a:spcBef>
                <a:spcPts val="370"/>
              </a:spcBef>
              <a:tabLst>
                <a:tab pos="295275" algn="l"/>
                <a:tab pos="514984" algn="l"/>
                <a:tab pos="735330" algn="l"/>
              </a:tabLst>
            </a:pPr>
            <a:r>
              <a:rPr sz="1200" spc="-5" dirty="0">
                <a:latin typeface="Symbol"/>
                <a:cs typeface="Symbol"/>
              </a:rPr>
              <a:t></a:t>
            </a:r>
            <a:r>
              <a:rPr sz="1800" spc="-7" baseline="4629" dirty="0">
                <a:latin typeface="Times New Roman"/>
                <a:cs typeface="Times New Roman"/>
              </a:rPr>
              <a:t>0	0	0	</a:t>
            </a:r>
            <a:r>
              <a:rPr sz="1800" spc="37" baseline="4629" dirty="0">
                <a:latin typeface="Times New Roman"/>
                <a:cs typeface="Times New Roman"/>
              </a:rPr>
              <a:t>0</a:t>
            </a:r>
            <a:r>
              <a:rPr sz="1200" spc="-5" dirty="0">
                <a:latin typeface="Symbol"/>
                <a:cs typeface="Symbol"/>
              </a:rPr>
              <a:t></a:t>
            </a:r>
            <a:endParaRPr sz="1200">
              <a:latin typeface="Symbol"/>
              <a:cs typeface="Symbol"/>
            </a:endParaRPr>
          </a:p>
          <a:p>
            <a:pPr marL="555625">
              <a:lnSpc>
                <a:spcPct val="100000"/>
              </a:lnSpc>
              <a:spcBef>
                <a:spcPts val="270"/>
              </a:spcBef>
              <a:tabLst>
                <a:tab pos="849630" algn="l"/>
                <a:tab pos="1070610" algn="l"/>
              </a:tabLst>
            </a:pPr>
            <a:r>
              <a:rPr sz="1800" spc="-7" baseline="-27777" dirty="0">
                <a:latin typeface="Symbol"/>
                <a:cs typeface="Symbol"/>
              </a:rPr>
              <a:t></a:t>
            </a:r>
            <a:r>
              <a:rPr sz="1800" spc="-7" baseline="-27777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7	5</a:t>
            </a:r>
            <a:endParaRPr sz="1200">
              <a:latin typeface="Times New Roman"/>
              <a:cs typeface="Times New Roman"/>
            </a:endParaRPr>
          </a:p>
          <a:p>
            <a:pPr marR="68580" algn="r">
              <a:lnSpc>
                <a:spcPct val="100000"/>
              </a:lnSpc>
              <a:spcBef>
                <a:spcPts val="360"/>
              </a:spcBef>
              <a:tabLst>
                <a:tab pos="762000" algn="l"/>
                <a:tab pos="982980" algn="l"/>
                <a:tab pos="1203325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Need =</a:t>
            </a:r>
            <a:r>
              <a:rPr sz="1000" b="1" dirty="0">
                <a:latin typeface="Times New Roman"/>
                <a:cs typeface="Times New Roman"/>
              </a:rPr>
              <a:t>  </a:t>
            </a:r>
            <a:r>
              <a:rPr sz="1000" b="1" spc="-55" dirty="0">
                <a:latin typeface="Times New Roman"/>
                <a:cs typeface="Times New Roman"/>
              </a:rPr>
              <a:t> </a:t>
            </a:r>
            <a:r>
              <a:rPr sz="1800" spc="-7" baseline="-9259" dirty="0">
                <a:latin typeface="Symbol"/>
                <a:cs typeface="Symbol"/>
              </a:rPr>
              <a:t></a:t>
            </a:r>
            <a:r>
              <a:rPr sz="1200" spc="-5" dirty="0">
                <a:latin typeface="Times New Roman"/>
                <a:cs typeface="Times New Roman"/>
              </a:rPr>
              <a:t>6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6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15" dirty="0">
                <a:latin typeface="Times New Roman"/>
                <a:cs typeface="Times New Roman"/>
              </a:rPr>
              <a:t>2</a:t>
            </a:r>
            <a:r>
              <a:rPr sz="1800" spc="-7" baseline="-9259" dirty="0">
                <a:latin typeface="Symbol"/>
                <a:cs typeface="Symbol"/>
              </a:rPr>
              <a:t></a:t>
            </a:r>
            <a:endParaRPr sz="1800" baseline="-9259">
              <a:latin typeface="Symbol"/>
              <a:cs typeface="Symbol"/>
            </a:endParaRPr>
          </a:p>
          <a:p>
            <a:pPr marL="555625">
              <a:lnSpc>
                <a:spcPct val="100000"/>
              </a:lnSpc>
              <a:spcBef>
                <a:spcPts val="360"/>
              </a:spcBef>
              <a:tabLst>
                <a:tab pos="850900" algn="l"/>
                <a:tab pos="1070610" algn="l"/>
              </a:tabLst>
            </a:pPr>
            <a:r>
              <a:rPr sz="1800" spc="-7" baseline="-32407" dirty="0">
                <a:latin typeface="Symbol"/>
                <a:cs typeface="Symbol"/>
              </a:rPr>
              <a:t></a:t>
            </a:r>
            <a:r>
              <a:rPr sz="1800" spc="-7" baseline="-32407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0	0</a:t>
            </a:r>
            <a:endParaRPr sz="1200">
              <a:latin typeface="Times New Roman"/>
              <a:cs typeface="Times New Roman"/>
            </a:endParaRPr>
          </a:p>
          <a:p>
            <a:pPr marL="555625">
              <a:lnSpc>
                <a:spcPct val="100000"/>
              </a:lnSpc>
              <a:spcBef>
                <a:spcPts val="360"/>
              </a:spcBef>
              <a:tabLst>
                <a:tab pos="851535" algn="l"/>
              </a:tabLst>
            </a:pPr>
            <a:r>
              <a:rPr sz="1800" spc="-307" baseline="2314" dirty="0">
                <a:latin typeface="Symbol"/>
                <a:cs typeface="Symbol"/>
              </a:rPr>
              <a:t></a:t>
            </a:r>
            <a:r>
              <a:rPr sz="1800" spc="-307" baseline="-13888" dirty="0">
                <a:latin typeface="Symbol"/>
                <a:cs typeface="Symbol"/>
              </a:rPr>
              <a:t></a:t>
            </a:r>
            <a:r>
              <a:rPr sz="1200" spc="-204" dirty="0">
                <a:latin typeface="Times New Roman"/>
                <a:cs typeface="Times New Roman"/>
              </a:rPr>
              <a:t>0	</a:t>
            </a:r>
            <a:r>
              <a:rPr sz="1200" spc="-5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59153" y="4854066"/>
            <a:ext cx="4811395" cy="40360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  <a:buAutoNum type="alphaLcParenR" startAt="2"/>
              <a:tabLst>
                <a:tab pos="241300" algn="l"/>
              </a:tabLst>
            </a:pP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in a safe state? </a:t>
            </a:r>
            <a:r>
              <a:rPr sz="1200" spc="-5" dirty="0">
                <a:latin typeface="Times New Roman"/>
                <a:cs typeface="Times New Roman"/>
              </a:rPr>
              <a:t>Why </a:t>
            </a:r>
            <a:r>
              <a:rPr sz="1200" dirty="0">
                <a:latin typeface="Times New Roman"/>
                <a:cs typeface="Times New Roman"/>
              </a:rPr>
              <a:t>or why not? </a:t>
            </a:r>
            <a:r>
              <a:rPr sz="1200" spc="-10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safe </a:t>
            </a:r>
            <a:r>
              <a:rPr sz="1200" dirty="0">
                <a:latin typeface="Times New Roman"/>
                <a:cs typeface="Times New Roman"/>
              </a:rPr>
              <a:t>state, give a safe  </a:t>
            </a:r>
            <a:r>
              <a:rPr sz="1200" spc="-5" dirty="0">
                <a:latin typeface="Times New Roman"/>
                <a:cs typeface="Times New Roman"/>
              </a:rPr>
              <a:t>sequence.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100"/>
              </a:lnSpc>
            </a:pPr>
            <a:r>
              <a:rPr sz="1000" b="1" spc="-5" dirty="0">
                <a:latin typeface="Times New Roman"/>
                <a:cs typeface="Times New Roman"/>
              </a:rPr>
              <a:t>Apply the safety algorithm </a:t>
            </a:r>
            <a:r>
              <a:rPr sz="1000" b="1" spc="-10" dirty="0">
                <a:latin typeface="Times New Roman"/>
                <a:cs typeface="Times New Roman"/>
              </a:rPr>
              <a:t>to </a:t>
            </a:r>
            <a:r>
              <a:rPr sz="1000" b="1" spc="-5" dirty="0">
                <a:latin typeface="Times New Roman"/>
                <a:cs typeface="Times New Roman"/>
              </a:rPr>
              <a:t>see if in a safe</a:t>
            </a:r>
            <a:r>
              <a:rPr sz="1000" b="1" spc="10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state:</a:t>
            </a:r>
            <a:endParaRPr sz="1000">
              <a:latin typeface="Times New Roman"/>
              <a:cs typeface="Times New Roman"/>
            </a:endParaRPr>
          </a:p>
          <a:p>
            <a:pPr marL="241300" marR="1548765">
              <a:lnSpc>
                <a:spcPts val="1140"/>
              </a:lnSpc>
              <a:spcBef>
                <a:spcPts val="65"/>
              </a:spcBef>
              <a:tabLst>
                <a:tab pos="207010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Initialize:  Work = </a:t>
            </a:r>
            <a:r>
              <a:rPr sz="1000" b="1" dirty="0">
                <a:latin typeface="Times New Roman"/>
                <a:cs typeface="Times New Roman"/>
              </a:rPr>
              <a:t>{2, </a:t>
            </a:r>
            <a:r>
              <a:rPr sz="1000" b="1" spc="-10" dirty="0">
                <a:latin typeface="Times New Roman"/>
                <a:cs typeface="Times New Roman"/>
              </a:rPr>
              <a:t>1, </a:t>
            </a:r>
            <a:r>
              <a:rPr sz="1000" b="1" dirty="0">
                <a:latin typeface="Times New Roman"/>
                <a:cs typeface="Times New Roman"/>
              </a:rPr>
              <a:t>0,</a:t>
            </a:r>
            <a:r>
              <a:rPr sz="1000" b="1" spc="7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0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}	Finish = {F, F, F, F,F}  Select </a:t>
            </a:r>
            <a:r>
              <a:rPr sz="1000" b="1" dirty="0">
                <a:latin typeface="Times New Roman"/>
                <a:cs typeface="Times New Roman"/>
              </a:rPr>
              <a:t>P0 </a:t>
            </a:r>
            <a:r>
              <a:rPr sz="1000" b="1" spc="-5" dirty="0">
                <a:latin typeface="Times New Roman"/>
                <a:cs typeface="Times New Roman"/>
              </a:rPr>
              <a:t>that does not need any additional</a:t>
            </a:r>
            <a:r>
              <a:rPr sz="1000" b="1" spc="4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resources</a:t>
            </a:r>
            <a:endParaRPr sz="1000">
              <a:latin typeface="Times New Roman"/>
              <a:cs typeface="Times New Roman"/>
            </a:endParaRPr>
          </a:p>
          <a:p>
            <a:pPr marL="698500" marR="2034539">
              <a:lnSpc>
                <a:spcPts val="1150"/>
              </a:lnSpc>
              <a:spcBef>
                <a:spcPts val="5"/>
              </a:spcBef>
            </a:pPr>
            <a:r>
              <a:rPr sz="1000" b="1" spc="-5" dirty="0">
                <a:latin typeface="Times New Roman"/>
                <a:cs typeface="Times New Roman"/>
              </a:rPr>
              <a:t>Work = {2,1,0,0}+{0,0,1,2}={2, </a:t>
            </a:r>
            <a:r>
              <a:rPr sz="1000" b="1" dirty="0">
                <a:latin typeface="Times New Roman"/>
                <a:cs typeface="Times New Roman"/>
              </a:rPr>
              <a:t>1, 1, </a:t>
            </a:r>
            <a:r>
              <a:rPr sz="1000" b="1" spc="-5" dirty="0">
                <a:latin typeface="Times New Roman"/>
                <a:cs typeface="Times New Roman"/>
              </a:rPr>
              <a:t>2 }  Finish =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{T,F,F,F,F}</a:t>
            </a:r>
            <a:endParaRPr sz="1000">
              <a:latin typeface="Times New Roman"/>
              <a:cs typeface="Times New Roman"/>
            </a:endParaRPr>
          </a:p>
          <a:p>
            <a:pPr marL="698500" marR="2096135" indent="-457200">
              <a:lnSpc>
                <a:spcPts val="1150"/>
              </a:lnSpc>
            </a:pPr>
            <a:r>
              <a:rPr sz="1000" b="1" spc="-5" dirty="0">
                <a:latin typeface="Times New Roman"/>
                <a:cs typeface="Times New Roman"/>
              </a:rPr>
              <a:t>Select </a:t>
            </a:r>
            <a:r>
              <a:rPr sz="1000" b="1" dirty="0">
                <a:latin typeface="Times New Roman"/>
                <a:cs typeface="Times New Roman"/>
              </a:rPr>
              <a:t>P3 </a:t>
            </a:r>
            <a:r>
              <a:rPr sz="1000" b="1" spc="-5" dirty="0">
                <a:latin typeface="Times New Roman"/>
                <a:cs typeface="Times New Roman"/>
              </a:rPr>
              <a:t>that can request </a:t>
            </a:r>
            <a:r>
              <a:rPr sz="1000" b="1" dirty="0">
                <a:latin typeface="Times New Roman"/>
                <a:cs typeface="Times New Roman"/>
              </a:rPr>
              <a:t>up to </a:t>
            </a:r>
            <a:r>
              <a:rPr sz="1000" b="1" spc="-5" dirty="0">
                <a:latin typeface="Times New Roman"/>
                <a:cs typeface="Times New Roman"/>
              </a:rPr>
              <a:t>{2,0,0,2}  Work = {2,1,1,2}+{2,3,5,4} = {4,4,6,6}  Finish=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{T,F,F,T,F}</a:t>
            </a:r>
            <a:endParaRPr sz="1000">
              <a:latin typeface="Times New Roman"/>
              <a:cs typeface="Times New Roman"/>
            </a:endParaRPr>
          </a:p>
          <a:p>
            <a:pPr marL="241300">
              <a:lnSpc>
                <a:spcPts val="1090"/>
              </a:lnSpc>
            </a:pPr>
            <a:r>
              <a:rPr sz="1000" b="1" spc="-5" dirty="0">
                <a:latin typeface="Times New Roman"/>
                <a:cs typeface="Times New Roman"/>
              </a:rPr>
              <a:t>Select </a:t>
            </a:r>
            <a:r>
              <a:rPr sz="1000" b="1" dirty="0">
                <a:latin typeface="Times New Roman"/>
                <a:cs typeface="Times New Roman"/>
              </a:rPr>
              <a:t>P4 </a:t>
            </a:r>
            <a:r>
              <a:rPr sz="1000" b="1" spc="-5" dirty="0">
                <a:latin typeface="Times New Roman"/>
                <a:cs typeface="Times New Roman"/>
              </a:rPr>
              <a:t>that can request </a:t>
            </a:r>
            <a:r>
              <a:rPr sz="1000" b="1" dirty="0">
                <a:latin typeface="Times New Roman"/>
                <a:cs typeface="Times New Roman"/>
              </a:rPr>
              <a:t>up to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{0,3,2,0}</a:t>
            </a:r>
            <a:endParaRPr sz="1000">
              <a:latin typeface="Times New Roman"/>
              <a:cs typeface="Times New Roman"/>
            </a:endParaRPr>
          </a:p>
          <a:p>
            <a:pPr marL="698500" marR="2096770">
              <a:lnSpc>
                <a:spcPts val="1150"/>
              </a:lnSpc>
              <a:spcBef>
                <a:spcPts val="60"/>
              </a:spcBef>
            </a:pPr>
            <a:r>
              <a:rPr sz="1000" b="1" spc="-5" dirty="0">
                <a:latin typeface="Times New Roman"/>
                <a:cs typeface="Times New Roman"/>
              </a:rPr>
              <a:t>Work = {4,4,6,6}+{0,3,3,2} = {4,7,9,8}  Finish=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{T,F,F,T,T}</a:t>
            </a:r>
            <a:endParaRPr sz="1000">
              <a:latin typeface="Times New Roman"/>
              <a:cs typeface="Times New Roman"/>
            </a:endParaRPr>
          </a:p>
          <a:p>
            <a:pPr marL="241300">
              <a:lnSpc>
                <a:spcPts val="1100"/>
              </a:lnSpc>
            </a:pPr>
            <a:r>
              <a:rPr sz="1000" b="1" spc="-5" dirty="0">
                <a:latin typeface="Times New Roman"/>
                <a:cs typeface="Times New Roman"/>
              </a:rPr>
              <a:t>Select </a:t>
            </a:r>
            <a:r>
              <a:rPr sz="1000" b="1" dirty="0">
                <a:latin typeface="Times New Roman"/>
                <a:cs typeface="Times New Roman"/>
              </a:rPr>
              <a:t>P1 </a:t>
            </a:r>
            <a:r>
              <a:rPr sz="1000" b="1" spc="-5" dirty="0">
                <a:latin typeface="Times New Roman"/>
                <a:cs typeface="Times New Roman"/>
              </a:rPr>
              <a:t>that can request </a:t>
            </a:r>
            <a:r>
              <a:rPr sz="1000" b="1" dirty="0">
                <a:latin typeface="Times New Roman"/>
                <a:cs typeface="Times New Roman"/>
              </a:rPr>
              <a:t>up to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{0,7,5,0}</a:t>
            </a:r>
            <a:endParaRPr sz="1000">
              <a:latin typeface="Times New Roman"/>
              <a:cs typeface="Times New Roman"/>
            </a:endParaRPr>
          </a:p>
          <a:p>
            <a:pPr marL="698500" marR="2092960">
              <a:lnSpc>
                <a:spcPts val="1140"/>
              </a:lnSpc>
              <a:spcBef>
                <a:spcPts val="60"/>
              </a:spcBef>
            </a:pPr>
            <a:r>
              <a:rPr sz="1000" b="1" spc="-5" dirty="0">
                <a:latin typeface="Times New Roman"/>
                <a:cs typeface="Times New Roman"/>
              </a:rPr>
              <a:t>Work = {4,7,9,8}+{2,0,0,0} = </a:t>
            </a:r>
            <a:r>
              <a:rPr sz="1000" b="1" dirty="0">
                <a:latin typeface="Times New Roman"/>
                <a:cs typeface="Times New Roman"/>
              </a:rPr>
              <a:t>{6,7,9,8}  </a:t>
            </a:r>
            <a:r>
              <a:rPr sz="1000" b="1" spc="-5" dirty="0">
                <a:latin typeface="Times New Roman"/>
                <a:cs typeface="Times New Roman"/>
              </a:rPr>
              <a:t>Finish=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{T,T,F,T,T}</a:t>
            </a:r>
            <a:endParaRPr sz="1000">
              <a:latin typeface="Times New Roman"/>
              <a:cs typeface="Times New Roman"/>
            </a:endParaRPr>
          </a:p>
          <a:p>
            <a:pPr marL="241300">
              <a:lnSpc>
                <a:spcPts val="1105"/>
              </a:lnSpc>
            </a:pPr>
            <a:r>
              <a:rPr sz="1000" b="1" spc="-5" dirty="0">
                <a:latin typeface="Times New Roman"/>
                <a:cs typeface="Times New Roman"/>
              </a:rPr>
              <a:t>Select </a:t>
            </a:r>
            <a:r>
              <a:rPr sz="1000" b="1" dirty="0">
                <a:latin typeface="Times New Roman"/>
                <a:cs typeface="Times New Roman"/>
              </a:rPr>
              <a:t>P2 </a:t>
            </a:r>
            <a:r>
              <a:rPr sz="1000" b="1" spc="-5" dirty="0">
                <a:latin typeface="Times New Roman"/>
                <a:cs typeface="Times New Roman"/>
              </a:rPr>
              <a:t>that can request </a:t>
            </a:r>
            <a:r>
              <a:rPr sz="1000" b="1" dirty="0">
                <a:latin typeface="Times New Roman"/>
                <a:cs typeface="Times New Roman"/>
              </a:rPr>
              <a:t>up to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{6,6,2,2}</a:t>
            </a:r>
            <a:endParaRPr sz="1000">
              <a:latin typeface="Times New Roman"/>
              <a:cs typeface="Times New Roman"/>
            </a:endParaRPr>
          </a:p>
          <a:p>
            <a:pPr marL="698500" marR="1970405">
              <a:lnSpc>
                <a:spcPts val="1150"/>
              </a:lnSpc>
              <a:spcBef>
                <a:spcPts val="60"/>
              </a:spcBef>
            </a:pPr>
            <a:r>
              <a:rPr sz="1000" b="1" spc="-5" dirty="0">
                <a:latin typeface="Times New Roman"/>
                <a:cs typeface="Times New Roman"/>
              </a:rPr>
              <a:t>Work = {6,7,9,8}+{0,0,3,4} = {6,7,12,12}  Finish=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{T,T,T,T,T}</a:t>
            </a:r>
            <a:endParaRPr sz="1000">
              <a:latin typeface="Times New Roman"/>
              <a:cs typeface="Times New Roman"/>
            </a:endParaRPr>
          </a:p>
          <a:p>
            <a:pPr marL="241300">
              <a:lnSpc>
                <a:spcPts val="1125"/>
              </a:lnSpc>
            </a:pPr>
            <a:r>
              <a:rPr sz="1000" b="1" spc="-5" dirty="0">
                <a:latin typeface="Times New Roman"/>
                <a:cs typeface="Times New Roman"/>
              </a:rPr>
              <a:t>A safe sequence was found :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&lt;P0,P3,P4,P1,P2&gt;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241300" marR="2435225" indent="-241300">
              <a:lnSpc>
                <a:spcPts val="1380"/>
              </a:lnSpc>
              <a:spcBef>
                <a:spcPts val="5"/>
              </a:spcBef>
              <a:buAutoNum type="alphaLcParenR" startAt="3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 each </a:t>
            </a:r>
            <a:r>
              <a:rPr sz="1200" dirty="0">
                <a:latin typeface="Times New Roman"/>
                <a:cs typeface="Times New Roman"/>
              </a:rPr>
              <a:t>of the following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requests:  a. P0: </a:t>
            </a:r>
            <a:r>
              <a:rPr sz="1200" i="1" spc="-5" dirty="0">
                <a:latin typeface="Times New Roman"/>
                <a:cs typeface="Times New Roman"/>
              </a:rPr>
              <a:t>Request </a:t>
            </a:r>
            <a:r>
              <a:rPr sz="1200" dirty="0">
                <a:latin typeface="Times New Roman"/>
                <a:cs typeface="Times New Roman"/>
              </a:rPr>
              <a:t>= {0, 1, 0,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0}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15"/>
              </a:lnSpc>
            </a:pPr>
            <a:r>
              <a:rPr sz="1200" dirty="0">
                <a:latin typeface="Times New Roman"/>
                <a:cs typeface="Times New Roman"/>
              </a:rPr>
              <a:t>b.   </a:t>
            </a:r>
            <a:r>
              <a:rPr sz="1200" spc="-5" dirty="0">
                <a:latin typeface="Times New Roman"/>
                <a:cs typeface="Times New Roman"/>
              </a:rPr>
              <a:t>P1: </a:t>
            </a:r>
            <a:r>
              <a:rPr sz="1200" i="1" spc="-5" dirty="0">
                <a:latin typeface="Times New Roman"/>
                <a:cs typeface="Times New Roman"/>
              </a:rPr>
              <a:t>Request </a:t>
            </a:r>
            <a:r>
              <a:rPr sz="1200" dirty="0">
                <a:latin typeface="Times New Roman"/>
                <a:cs typeface="Times New Roman"/>
              </a:rPr>
              <a:t>= {0, 1, 0,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0}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c.   P2: </a:t>
            </a:r>
            <a:r>
              <a:rPr sz="1200" i="1" spc="-5" dirty="0">
                <a:latin typeface="Times New Roman"/>
                <a:cs typeface="Times New Roman"/>
              </a:rPr>
              <a:t>Request </a:t>
            </a:r>
            <a:r>
              <a:rPr sz="1200" dirty="0">
                <a:latin typeface="Times New Roman"/>
                <a:cs typeface="Times New Roman"/>
              </a:rPr>
              <a:t>= {0, 1, 0,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0}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d.   </a:t>
            </a:r>
            <a:r>
              <a:rPr sz="1200" spc="-5" dirty="0">
                <a:latin typeface="Times New Roman"/>
                <a:cs typeface="Times New Roman"/>
              </a:rPr>
              <a:t>P3: </a:t>
            </a:r>
            <a:r>
              <a:rPr sz="1200" i="1" spc="-5" dirty="0">
                <a:latin typeface="Times New Roman"/>
                <a:cs typeface="Times New Roman"/>
              </a:rPr>
              <a:t>Request </a:t>
            </a:r>
            <a:r>
              <a:rPr sz="1200" i="1" dirty="0">
                <a:latin typeface="Times New Roman"/>
                <a:cs typeface="Times New Roman"/>
              </a:rPr>
              <a:t>= </a:t>
            </a:r>
            <a:r>
              <a:rPr sz="1200" dirty="0">
                <a:latin typeface="Times New Roman"/>
                <a:cs typeface="Times New Roman"/>
              </a:rPr>
              <a:t>{0, 0, 0,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1}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7753" y="891285"/>
            <a:ext cx="4948555" cy="17379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215265">
              <a:lnSpc>
                <a:spcPts val="1380"/>
              </a:lnSpc>
              <a:spcBef>
                <a:spcPts val="195"/>
              </a:spcBef>
            </a:pPr>
            <a:r>
              <a:rPr sz="1200" spc="-5" dirty="0">
                <a:latin typeface="Times New Roman"/>
                <a:cs typeface="Times New Roman"/>
              </a:rPr>
              <a:t>Determine </a:t>
            </a:r>
            <a:r>
              <a:rPr sz="1200" dirty="0">
                <a:latin typeface="Times New Roman"/>
                <a:cs typeface="Times New Roman"/>
              </a:rPr>
              <a:t>if the </a:t>
            </a:r>
            <a:r>
              <a:rPr sz="1200" spc="-5" dirty="0">
                <a:latin typeface="Times New Roman"/>
                <a:cs typeface="Times New Roman"/>
              </a:rPr>
              <a:t>request </a:t>
            </a:r>
            <a:r>
              <a:rPr sz="1200" dirty="0">
                <a:latin typeface="Times New Roman"/>
                <a:cs typeface="Times New Roman"/>
              </a:rPr>
              <a:t>should be </a:t>
            </a:r>
            <a:r>
              <a:rPr sz="1200" spc="-5" dirty="0">
                <a:latin typeface="Times New Roman"/>
                <a:cs typeface="Times New Roman"/>
              </a:rPr>
              <a:t>granted. </a:t>
            </a:r>
            <a:r>
              <a:rPr sz="1200" dirty="0">
                <a:latin typeface="Times New Roman"/>
                <a:cs typeface="Times New Roman"/>
              </a:rPr>
              <a:t>If it can be </a:t>
            </a:r>
            <a:r>
              <a:rPr sz="1200" spc="-5" dirty="0">
                <a:latin typeface="Times New Roman"/>
                <a:cs typeface="Times New Roman"/>
              </a:rPr>
              <a:t>granted, show </a:t>
            </a:r>
            <a:r>
              <a:rPr sz="1200" dirty="0">
                <a:latin typeface="Times New Roman"/>
                <a:cs typeface="Times New Roman"/>
              </a:rPr>
              <a:t>that the  </a:t>
            </a:r>
            <a:r>
              <a:rPr sz="1200" spc="-5" dirty="0">
                <a:latin typeface="Times New Roman"/>
                <a:cs typeface="Times New Roman"/>
              </a:rPr>
              <a:t>system is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safe and </a:t>
            </a:r>
            <a:r>
              <a:rPr sz="1200" dirty="0">
                <a:latin typeface="Times New Roman"/>
                <a:cs typeface="Times New Roman"/>
              </a:rPr>
              <a:t>give a </a:t>
            </a:r>
            <a:r>
              <a:rPr sz="1200" spc="-5" dirty="0">
                <a:latin typeface="Times New Roman"/>
                <a:cs typeface="Times New Roman"/>
              </a:rPr>
              <a:t>safe sequence.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185"/>
              </a:lnSpc>
            </a:pPr>
            <a:r>
              <a:rPr sz="1000" b="1" spc="-5" dirty="0">
                <a:latin typeface="Times New Roman"/>
                <a:cs typeface="Times New Roman"/>
              </a:rPr>
              <a:t>P0: </a:t>
            </a:r>
            <a:r>
              <a:rPr sz="1000" b="1" i="1" spc="-5" dirty="0">
                <a:latin typeface="Times New Roman"/>
                <a:cs typeface="Times New Roman"/>
              </a:rPr>
              <a:t>Request </a:t>
            </a:r>
            <a:r>
              <a:rPr sz="1000" b="1" spc="-5" dirty="0">
                <a:latin typeface="Times New Roman"/>
                <a:cs typeface="Times New Roman"/>
              </a:rPr>
              <a:t>= </a:t>
            </a:r>
            <a:r>
              <a:rPr sz="1000" b="1" dirty="0">
                <a:latin typeface="Times New Roman"/>
                <a:cs typeface="Times New Roman"/>
              </a:rPr>
              <a:t>{0, 1, 0, 0}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50"/>
              </a:lnSpc>
              <a:spcBef>
                <a:spcPts val="114"/>
              </a:spcBef>
            </a:pPr>
            <a:r>
              <a:rPr sz="1000" b="1" spc="-5" dirty="0">
                <a:latin typeface="Times New Roman"/>
                <a:cs typeface="Times New Roman"/>
              </a:rPr>
              <a:t>Cannot </a:t>
            </a:r>
            <a:r>
              <a:rPr sz="1000" b="1" dirty="0">
                <a:latin typeface="Times New Roman"/>
                <a:cs typeface="Times New Roman"/>
              </a:rPr>
              <a:t>grant </a:t>
            </a:r>
            <a:r>
              <a:rPr sz="1000" b="1" spc="-5" dirty="0">
                <a:latin typeface="Times New Roman"/>
                <a:cs typeface="Times New Roman"/>
              </a:rPr>
              <a:t>request, P0 </a:t>
            </a:r>
            <a:r>
              <a:rPr sz="1000" b="1" spc="-10" dirty="0">
                <a:latin typeface="Times New Roman"/>
                <a:cs typeface="Times New Roman"/>
              </a:rPr>
              <a:t>has </a:t>
            </a:r>
            <a:r>
              <a:rPr sz="1000" b="1" spc="-5" dirty="0">
                <a:latin typeface="Times New Roman"/>
                <a:cs typeface="Times New Roman"/>
              </a:rPr>
              <a:t>been allocated maximum resources, i.e. </a:t>
            </a:r>
            <a:r>
              <a:rPr sz="1000" b="1" i="1" spc="-5" dirty="0">
                <a:latin typeface="Times New Roman"/>
                <a:cs typeface="Times New Roman"/>
              </a:rPr>
              <a:t>Request[i] </a:t>
            </a:r>
            <a:r>
              <a:rPr sz="1050" b="1" i="1" spc="-35" dirty="0">
                <a:latin typeface="Symbol"/>
                <a:cs typeface="Symbol"/>
              </a:rPr>
              <a:t></a:t>
            </a:r>
            <a:r>
              <a:rPr sz="1050" b="1" i="1" spc="-35" dirty="0">
                <a:latin typeface="Times New Roman"/>
                <a:cs typeface="Times New Roman"/>
              </a:rPr>
              <a:t> </a:t>
            </a:r>
            <a:r>
              <a:rPr sz="1000" b="1" i="1" spc="-5" dirty="0">
                <a:latin typeface="Times New Roman"/>
                <a:cs typeface="Times New Roman"/>
              </a:rPr>
              <a:t>Need[0,i]  </a:t>
            </a:r>
            <a:r>
              <a:rPr sz="1000" b="1" i="1" dirty="0">
                <a:latin typeface="Times New Roman"/>
                <a:cs typeface="Times New Roman"/>
              </a:rPr>
              <a:t>for all </a:t>
            </a:r>
            <a:r>
              <a:rPr sz="1000" b="1" i="1" spc="-5" dirty="0">
                <a:latin typeface="Times New Roman"/>
                <a:cs typeface="Times New Roman"/>
              </a:rPr>
              <a:t>i </a:t>
            </a:r>
            <a:r>
              <a:rPr sz="1000" b="1" spc="-5" dirty="0">
                <a:latin typeface="Times New Roman"/>
                <a:cs typeface="Times New Roman"/>
              </a:rPr>
              <a:t>is not TRUE. An </a:t>
            </a:r>
            <a:r>
              <a:rPr sz="1000" b="1" dirty="0">
                <a:latin typeface="Times New Roman"/>
                <a:cs typeface="Times New Roman"/>
              </a:rPr>
              <a:t>error </a:t>
            </a:r>
            <a:r>
              <a:rPr sz="1000" b="1" spc="-5" dirty="0">
                <a:latin typeface="Times New Roman"/>
                <a:cs typeface="Times New Roman"/>
              </a:rPr>
              <a:t>is returned </a:t>
            </a:r>
            <a:r>
              <a:rPr sz="1000" b="1" dirty="0">
                <a:latin typeface="Times New Roman"/>
                <a:cs typeface="Times New Roman"/>
              </a:rPr>
              <a:t>to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P0.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000" b="1" spc="-5" dirty="0">
                <a:latin typeface="Times New Roman"/>
                <a:cs typeface="Times New Roman"/>
              </a:rPr>
              <a:t>P1: </a:t>
            </a:r>
            <a:r>
              <a:rPr sz="1000" b="1" i="1" spc="-5" dirty="0">
                <a:latin typeface="Times New Roman"/>
                <a:cs typeface="Times New Roman"/>
              </a:rPr>
              <a:t>Request </a:t>
            </a:r>
            <a:r>
              <a:rPr sz="1000" b="1" spc="-5" dirty="0">
                <a:latin typeface="Times New Roman"/>
                <a:cs typeface="Times New Roman"/>
              </a:rPr>
              <a:t>=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{0,1,0,0}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000" b="1" spc="-5" dirty="0">
                <a:latin typeface="Times New Roman"/>
                <a:cs typeface="Times New Roman"/>
              </a:rPr>
              <a:t>Pretend </a:t>
            </a:r>
            <a:r>
              <a:rPr sz="1000" b="1" dirty="0">
                <a:latin typeface="Times New Roman"/>
                <a:cs typeface="Times New Roman"/>
              </a:rPr>
              <a:t>to grant </a:t>
            </a:r>
            <a:r>
              <a:rPr sz="1000" b="1" spc="-5" dirty="0">
                <a:latin typeface="Times New Roman"/>
                <a:cs typeface="Times New Roman"/>
              </a:rPr>
              <a:t>the request and update the allocation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state: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Available = </a:t>
            </a:r>
            <a:r>
              <a:rPr sz="1000" b="1" dirty="0">
                <a:latin typeface="Times New Roman"/>
                <a:cs typeface="Times New Roman"/>
              </a:rPr>
              <a:t>{2, 0, 0, </a:t>
            </a:r>
            <a:r>
              <a:rPr sz="1000" b="1" spc="-5" dirty="0">
                <a:latin typeface="Times New Roman"/>
                <a:cs typeface="Times New Roman"/>
              </a:rPr>
              <a:t>0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}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9940" y="3481551"/>
            <a:ext cx="22987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7" baseline="-20833" dirty="0">
                <a:latin typeface="Times New Roman"/>
                <a:cs typeface="Times New Roman"/>
              </a:rPr>
              <a:t>4</a:t>
            </a:r>
            <a:r>
              <a:rPr sz="1200" spc="5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8711" y="3013018"/>
            <a:ext cx="23114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15" baseline="-25462" dirty="0">
                <a:latin typeface="Times New Roman"/>
                <a:cs typeface="Times New Roman"/>
              </a:rPr>
              <a:t>0</a:t>
            </a:r>
            <a:r>
              <a:rPr sz="1200" spc="10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8334" y="3540571"/>
            <a:ext cx="448309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i="1" spc="-10" dirty="0">
                <a:latin typeface="Times New Roman"/>
                <a:cs typeface="Times New Roman"/>
              </a:rPr>
              <a:t>P</a:t>
            </a:r>
            <a:r>
              <a:rPr sz="1200" spc="-10" dirty="0">
                <a:latin typeface="Times New Roman"/>
                <a:cs typeface="Times New Roman"/>
              </a:rPr>
              <a:t>3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800" baseline="20833" dirty="0">
                <a:latin typeface="Symbol"/>
                <a:cs typeface="Symbol"/>
              </a:rPr>
              <a:t></a:t>
            </a: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7707" y="3083232"/>
            <a:ext cx="438784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i="1" spc="-55" dirty="0">
                <a:latin typeface="Times New Roman"/>
                <a:cs typeface="Times New Roman"/>
              </a:rPr>
              <a:t>P</a:t>
            </a:r>
            <a:r>
              <a:rPr sz="1200" spc="-55" dirty="0">
                <a:latin typeface="Times New Roman"/>
                <a:cs typeface="Times New Roman"/>
              </a:rPr>
              <a:t>1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800" baseline="25462" dirty="0">
                <a:latin typeface="Symbol"/>
                <a:cs typeface="Symbol"/>
              </a:rPr>
              <a:t></a:t>
            </a: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2353" y="3158720"/>
            <a:ext cx="1173480" cy="36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6680" algn="r">
              <a:lnSpc>
                <a:spcPts val="1325"/>
              </a:lnSpc>
              <a:spcBef>
                <a:spcPts val="95"/>
              </a:spcBef>
            </a:pPr>
            <a:r>
              <a:rPr sz="1200" spc="-5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  <a:p>
            <a:pPr marL="38100">
              <a:lnSpc>
                <a:spcPts val="1325"/>
              </a:lnSpc>
            </a:pPr>
            <a:r>
              <a:rPr sz="1000" b="1" spc="-5" dirty="0">
                <a:latin typeface="Times New Roman"/>
                <a:cs typeface="Times New Roman"/>
              </a:rPr>
              <a:t>Allocation = </a:t>
            </a:r>
            <a:r>
              <a:rPr sz="1200" i="1" spc="10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2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800" spc="-7" baseline="-9259" dirty="0">
                <a:latin typeface="Symbol"/>
                <a:cs typeface="Symbol"/>
              </a:rPr>
              <a:t></a:t>
            </a:r>
            <a:r>
              <a:rPr sz="1200" spc="-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8096" y="2757412"/>
            <a:ext cx="1250315" cy="122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454" algn="ctr">
              <a:lnSpc>
                <a:spcPct val="100000"/>
              </a:lnSpc>
              <a:spcBef>
                <a:spcPts val="100"/>
              </a:spcBef>
              <a:tabLst>
                <a:tab pos="829310" algn="l"/>
              </a:tabLst>
            </a:pPr>
            <a:r>
              <a:rPr sz="700" i="1" spc="-5" dirty="0">
                <a:latin typeface="Times New Roman"/>
                <a:cs typeface="Times New Roman"/>
              </a:rPr>
              <a:t>r </a:t>
            </a:r>
            <a:r>
              <a:rPr sz="700" spc="-5" dirty="0">
                <a:latin typeface="Times New Roman"/>
                <a:cs typeface="Times New Roman"/>
              </a:rPr>
              <a:t>0      </a:t>
            </a:r>
            <a:r>
              <a:rPr sz="700" i="1" spc="5" dirty="0">
                <a:latin typeface="Times New Roman"/>
                <a:cs typeface="Times New Roman"/>
              </a:rPr>
              <a:t>r</a:t>
            </a:r>
            <a:r>
              <a:rPr sz="700" spc="5" dirty="0">
                <a:latin typeface="Times New Roman"/>
                <a:cs typeface="Times New Roman"/>
              </a:rPr>
              <a:t>1  </a:t>
            </a:r>
            <a:r>
              <a:rPr sz="700" spc="150" dirty="0">
                <a:latin typeface="Times New Roman"/>
                <a:cs typeface="Times New Roman"/>
              </a:rPr>
              <a:t> </a:t>
            </a:r>
            <a:r>
              <a:rPr sz="700" i="1" spc="-5" dirty="0">
                <a:latin typeface="Times New Roman"/>
                <a:cs typeface="Times New Roman"/>
              </a:rPr>
              <a:t>r</a:t>
            </a:r>
            <a:r>
              <a:rPr sz="700" i="1" spc="-7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2	</a:t>
            </a:r>
            <a:r>
              <a:rPr sz="700" i="1" spc="-5" dirty="0">
                <a:latin typeface="Times New Roman"/>
                <a:cs typeface="Times New Roman"/>
              </a:rPr>
              <a:t>r</a:t>
            </a:r>
            <a:r>
              <a:rPr sz="700" i="1" spc="-10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 marR="68580" algn="r">
              <a:lnSpc>
                <a:spcPct val="100000"/>
              </a:lnSpc>
              <a:spcBef>
                <a:spcPts val="25"/>
              </a:spcBef>
              <a:tabLst>
                <a:tab pos="516890" algn="l"/>
                <a:tab pos="733425" algn="l"/>
                <a:tab pos="955040" algn="l"/>
              </a:tabLst>
            </a:pPr>
            <a:r>
              <a:rPr sz="1800" i="1" spc="15" baseline="4629" dirty="0">
                <a:latin typeface="Times New Roman"/>
                <a:cs typeface="Times New Roman"/>
              </a:rPr>
              <a:t>P</a:t>
            </a:r>
            <a:r>
              <a:rPr sz="1800" spc="-15" baseline="4629" dirty="0">
                <a:latin typeface="Times New Roman"/>
                <a:cs typeface="Times New Roman"/>
              </a:rPr>
              <a:t>0</a:t>
            </a:r>
            <a:r>
              <a:rPr sz="1800" spc="172" baseline="46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ymbol"/>
                <a:cs typeface="Symbol"/>
              </a:rPr>
              <a:t></a:t>
            </a:r>
            <a:r>
              <a:rPr sz="1800" spc="-7" baseline="4629" dirty="0">
                <a:latin typeface="Times New Roman"/>
                <a:cs typeface="Times New Roman"/>
              </a:rPr>
              <a:t>0</a:t>
            </a:r>
            <a:r>
              <a:rPr sz="1800" baseline="4629" dirty="0">
                <a:latin typeface="Times New Roman"/>
                <a:cs typeface="Times New Roman"/>
              </a:rPr>
              <a:t>	</a:t>
            </a:r>
            <a:r>
              <a:rPr sz="1800" spc="-7" baseline="4629" dirty="0">
                <a:latin typeface="Times New Roman"/>
                <a:cs typeface="Times New Roman"/>
              </a:rPr>
              <a:t>0</a:t>
            </a:r>
            <a:r>
              <a:rPr sz="1800" baseline="4629" dirty="0">
                <a:latin typeface="Times New Roman"/>
                <a:cs typeface="Times New Roman"/>
              </a:rPr>
              <a:t>	</a:t>
            </a:r>
            <a:r>
              <a:rPr sz="1800" spc="-7" baseline="4629" dirty="0">
                <a:latin typeface="Times New Roman"/>
                <a:cs typeface="Times New Roman"/>
              </a:rPr>
              <a:t>1</a:t>
            </a:r>
            <a:r>
              <a:rPr sz="1800" baseline="4629" dirty="0">
                <a:latin typeface="Times New Roman"/>
                <a:cs typeface="Times New Roman"/>
              </a:rPr>
              <a:t>	</a:t>
            </a:r>
            <a:r>
              <a:rPr sz="1800" spc="22" baseline="4629" dirty="0">
                <a:latin typeface="Times New Roman"/>
                <a:cs typeface="Times New Roman"/>
              </a:rPr>
              <a:t>2</a:t>
            </a:r>
            <a:r>
              <a:rPr sz="1200" spc="-5" dirty="0">
                <a:latin typeface="Symbol"/>
                <a:cs typeface="Symbol"/>
              </a:rPr>
              <a:t></a:t>
            </a:r>
            <a:endParaRPr sz="1200">
              <a:latin typeface="Symbol"/>
              <a:cs typeface="Symbol"/>
            </a:endParaRPr>
          </a:p>
          <a:p>
            <a:pPr marR="68580" algn="r">
              <a:lnSpc>
                <a:spcPct val="100000"/>
              </a:lnSpc>
              <a:spcBef>
                <a:spcPts val="265"/>
              </a:spcBef>
              <a:tabLst>
                <a:tab pos="219075" algn="l"/>
                <a:tab pos="517525" algn="l"/>
              </a:tabLst>
            </a:pPr>
            <a:r>
              <a:rPr sz="1200" spc="-5" dirty="0">
                <a:latin typeface="Times New Roman"/>
                <a:cs typeface="Times New Roman"/>
              </a:rPr>
              <a:t>1	0	</a:t>
            </a:r>
            <a:r>
              <a:rPr sz="1800" spc="-7" baseline="-27777" dirty="0">
                <a:latin typeface="Symbol"/>
                <a:cs typeface="Symbol"/>
              </a:rPr>
              <a:t></a:t>
            </a:r>
            <a:endParaRPr sz="1800" baseline="-27777">
              <a:latin typeface="Symbol"/>
              <a:cs typeface="Symbol"/>
            </a:endParaRPr>
          </a:p>
          <a:p>
            <a:pPr marR="68580" algn="r">
              <a:lnSpc>
                <a:spcPct val="100000"/>
              </a:lnSpc>
              <a:spcBef>
                <a:spcPts val="355"/>
              </a:spcBef>
              <a:tabLst>
                <a:tab pos="218440" algn="l"/>
                <a:tab pos="437515" algn="l"/>
              </a:tabLst>
            </a:pPr>
            <a:r>
              <a:rPr sz="1200" spc="-5" dirty="0">
                <a:latin typeface="Times New Roman"/>
                <a:cs typeface="Times New Roman"/>
              </a:rPr>
              <a:t>0	3	</a:t>
            </a:r>
            <a:r>
              <a:rPr sz="1200" spc="15" dirty="0">
                <a:latin typeface="Times New Roman"/>
                <a:cs typeface="Times New Roman"/>
              </a:rPr>
              <a:t>4</a:t>
            </a:r>
            <a:r>
              <a:rPr sz="1800" spc="-7" baseline="-9259" dirty="0">
                <a:latin typeface="Symbol"/>
                <a:cs typeface="Symbol"/>
              </a:rPr>
              <a:t></a:t>
            </a:r>
            <a:endParaRPr sz="1800" baseline="-9259">
              <a:latin typeface="Symbol"/>
              <a:cs typeface="Symbol"/>
            </a:endParaRPr>
          </a:p>
          <a:p>
            <a:pPr marL="211454" algn="ctr">
              <a:lnSpc>
                <a:spcPct val="100000"/>
              </a:lnSpc>
              <a:spcBef>
                <a:spcPts val="355"/>
              </a:spcBef>
              <a:tabLst>
                <a:tab pos="506730" algn="l"/>
                <a:tab pos="723265" algn="l"/>
                <a:tab pos="1022350" algn="l"/>
              </a:tabLst>
            </a:pPr>
            <a:r>
              <a:rPr sz="1800" spc="-7" baseline="-32407" dirty="0">
                <a:latin typeface="Symbol"/>
                <a:cs typeface="Symbol"/>
              </a:rPr>
              <a:t></a:t>
            </a:r>
            <a:r>
              <a:rPr sz="1800" spc="-7" baseline="-32407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3	5	</a:t>
            </a:r>
            <a:r>
              <a:rPr sz="1800" spc="-7" baseline="-32407" dirty="0">
                <a:latin typeface="Symbol"/>
                <a:cs typeface="Symbol"/>
              </a:rPr>
              <a:t></a:t>
            </a:r>
            <a:endParaRPr sz="1800" baseline="-32407">
              <a:latin typeface="Symbol"/>
              <a:cs typeface="Symbol"/>
            </a:endParaRPr>
          </a:p>
          <a:p>
            <a:pPr marR="69215" algn="r">
              <a:lnSpc>
                <a:spcPct val="100000"/>
              </a:lnSpc>
              <a:spcBef>
                <a:spcPts val="380"/>
              </a:spcBef>
              <a:tabLst>
                <a:tab pos="519430" algn="l"/>
                <a:tab pos="736600" algn="l"/>
                <a:tab pos="956310" algn="l"/>
              </a:tabLst>
            </a:pPr>
            <a:r>
              <a:rPr sz="1200" i="1" spc="30" dirty="0">
                <a:latin typeface="Times New Roman"/>
                <a:cs typeface="Times New Roman"/>
              </a:rPr>
              <a:t>P</a:t>
            </a:r>
            <a:r>
              <a:rPr sz="1200" spc="-10" dirty="0">
                <a:latin typeface="Times New Roman"/>
                <a:cs typeface="Times New Roman"/>
              </a:rPr>
              <a:t>4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800" spc="-892" baseline="4629" dirty="0">
                <a:latin typeface="Symbol"/>
                <a:cs typeface="Symbol"/>
              </a:rPr>
              <a:t></a:t>
            </a:r>
            <a:r>
              <a:rPr sz="1800" spc="-7" baseline="-11574" dirty="0">
                <a:latin typeface="Symbol"/>
                <a:cs typeface="Symbol"/>
              </a:rPr>
              <a:t></a:t>
            </a:r>
            <a:r>
              <a:rPr sz="1800" spc="-7" baseline="2314" dirty="0">
                <a:latin typeface="Times New Roman"/>
                <a:cs typeface="Times New Roman"/>
              </a:rPr>
              <a:t>0</a:t>
            </a:r>
            <a:r>
              <a:rPr sz="1800" baseline="2314" dirty="0">
                <a:latin typeface="Times New Roman"/>
                <a:cs typeface="Times New Roman"/>
              </a:rPr>
              <a:t>	</a:t>
            </a:r>
            <a:r>
              <a:rPr sz="1800" spc="-7" baseline="2314" dirty="0">
                <a:latin typeface="Times New Roman"/>
                <a:cs typeface="Times New Roman"/>
              </a:rPr>
              <a:t>3</a:t>
            </a:r>
            <a:r>
              <a:rPr sz="1800" baseline="2314" dirty="0">
                <a:latin typeface="Times New Roman"/>
                <a:cs typeface="Times New Roman"/>
              </a:rPr>
              <a:t>	</a:t>
            </a:r>
            <a:r>
              <a:rPr sz="1800" spc="-7" baseline="2314" dirty="0">
                <a:latin typeface="Times New Roman"/>
                <a:cs typeface="Times New Roman"/>
              </a:rPr>
              <a:t>3</a:t>
            </a:r>
            <a:r>
              <a:rPr sz="1800" baseline="2314" dirty="0">
                <a:latin typeface="Times New Roman"/>
                <a:cs typeface="Times New Roman"/>
              </a:rPr>
              <a:t>	</a:t>
            </a:r>
            <a:r>
              <a:rPr sz="1800" spc="22" baseline="2314" dirty="0">
                <a:latin typeface="Times New Roman"/>
                <a:cs typeface="Times New Roman"/>
              </a:rPr>
              <a:t>2</a:t>
            </a:r>
            <a:r>
              <a:rPr sz="1800" spc="-892" baseline="4629" dirty="0">
                <a:latin typeface="Symbol"/>
                <a:cs typeface="Symbol"/>
              </a:rPr>
              <a:t></a:t>
            </a:r>
            <a:r>
              <a:rPr sz="1800" spc="-7" baseline="-11574" dirty="0">
                <a:latin typeface="Symbol"/>
                <a:cs typeface="Symbol"/>
              </a:rPr>
              <a:t></a:t>
            </a:r>
            <a:endParaRPr sz="1800" baseline="-11574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6719" y="3480884"/>
            <a:ext cx="2317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5" baseline="-20833" dirty="0">
                <a:latin typeface="Times New Roman"/>
                <a:cs typeface="Times New Roman"/>
              </a:rPr>
              <a:t>6</a:t>
            </a:r>
            <a:r>
              <a:rPr sz="1200" spc="10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6574" y="3480883"/>
            <a:ext cx="229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</a:t>
            </a:r>
            <a:r>
              <a:rPr sz="1800" baseline="-20833" dirty="0">
                <a:latin typeface="Times New Roman"/>
                <a:cs typeface="Times New Roman"/>
              </a:rPr>
              <a:t>4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6719" y="3011111"/>
            <a:ext cx="2317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5" baseline="-25462" dirty="0">
                <a:latin typeface="Times New Roman"/>
                <a:cs typeface="Times New Roman"/>
              </a:rPr>
              <a:t>0</a:t>
            </a:r>
            <a:r>
              <a:rPr sz="1200" spc="10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6574" y="3011110"/>
            <a:ext cx="229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</a:t>
            </a:r>
            <a:r>
              <a:rPr sz="1800" baseline="-25462" dirty="0">
                <a:latin typeface="Times New Roman"/>
                <a:cs typeface="Times New Roman"/>
              </a:rPr>
              <a:t>2</a:t>
            </a:r>
            <a:endParaRPr sz="1800" baseline="-25462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43360" y="2865308"/>
            <a:ext cx="1797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" baseline="4629" dirty="0">
                <a:latin typeface="Times New Roman"/>
                <a:cs typeface="Times New Roman"/>
              </a:rPr>
              <a:t>2</a:t>
            </a:r>
            <a:r>
              <a:rPr sz="1200" spc="-5" dirty="0">
                <a:latin typeface="Symbol"/>
                <a:cs typeface="Symbol"/>
              </a:rPr>
              <a:t>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0634" y="2808733"/>
            <a:ext cx="1488440" cy="11684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809625">
              <a:lnSpc>
                <a:spcPct val="100000"/>
              </a:lnSpc>
              <a:spcBef>
                <a:spcPts val="455"/>
              </a:spcBef>
              <a:tabLst>
                <a:tab pos="1025525" algn="l"/>
              </a:tabLst>
            </a:pPr>
            <a:r>
              <a:rPr sz="1200" spc="-5" dirty="0">
                <a:latin typeface="Times New Roman"/>
                <a:cs typeface="Times New Roman"/>
              </a:rPr>
              <a:t>0	1</a:t>
            </a:r>
            <a:endParaRPr sz="1200">
              <a:latin typeface="Times New Roman"/>
              <a:cs typeface="Times New Roman"/>
            </a:endParaRPr>
          </a:p>
          <a:p>
            <a:pPr marL="513715">
              <a:lnSpc>
                <a:spcPct val="100000"/>
              </a:lnSpc>
              <a:spcBef>
                <a:spcPts val="360"/>
              </a:spcBef>
              <a:tabLst>
                <a:tab pos="808990" algn="l"/>
                <a:tab pos="1026794" algn="l"/>
                <a:tab pos="1323975" algn="l"/>
              </a:tabLst>
            </a:pPr>
            <a:r>
              <a:rPr sz="1800" spc="-7" baseline="-27777" dirty="0">
                <a:latin typeface="Symbol"/>
                <a:cs typeface="Symbol"/>
              </a:rPr>
              <a:t></a:t>
            </a:r>
            <a:r>
              <a:rPr sz="1800" spc="-7" baseline="-27777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7	5	</a:t>
            </a:r>
            <a:r>
              <a:rPr sz="1800" spc="-7" baseline="-27777" dirty="0">
                <a:latin typeface="Symbol"/>
                <a:cs typeface="Symbol"/>
              </a:rPr>
              <a:t></a:t>
            </a:r>
            <a:endParaRPr sz="1800" baseline="-27777">
              <a:latin typeface="Symbol"/>
              <a:cs typeface="Symbol"/>
            </a:endParaRPr>
          </a:p>
          <a:p>
            <a:pPr marL="76200">
              <a:lnSpc>
                <a:spcPct val="100000"/>
              </a:lnSpc>
              <a:spcBef>
                <a:spcPts val="360"/>
              </a:spcBef>
              <a:tabLst>
                <a:tab pos="809625" algn="l"/>
                <a:tab pos="1026794" algn="l"/>
                <a:tab pos="1243965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Max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= </a:t>
            </a:r>
            <a:r>
              <a:rPr sz="1000" b="1" spc="195" dirty="0">
                <a:latin typeface="Times New Roman"/>
                <a:cs typeface="Times New Roman"/>
              </a:rPr>
              <a:t> </a:t>
            </a:r>
            <a:r>
              <a:rPr sz="1800" spc="-7" baseline="-9259" dirty="0">
                <a:latin typeface="Symbol"/>
                <a:cs typeface="Symbol"/>
              </a:rPr>
              <a:t></a:t>
            </a:r>
            <a:r>
              <a:rPr sz="1200" spc="-5" dirty="0">
                <a:latin typeface="Times New Roman"/>
                <a:cs typeface="Times New Roman"/>
              </a:rPr>
              <a:t>6	6	5	</a:t>
            </a:r>
            <a:r>
              <a:rPr sz="1200" spc="10" dirty="0">
                <a:latin typeface="Times New Roman"/>
                <a:cs typeface="Times New Roman"/>
              </a:rPr>
              <a:t>6</a:t>
            </a:r>
            <a:r>
              <a:rPr sz="1800" spc="15" baseline="-9259" dirty="0">
                <a:latin typeface="Symbol"/>
                <a:cs typeface="Symbol"/>
              </a:rPr>
              <a:t></a:t>
            </a:r>
            <a:endParaRPr sz="1800" baseline="-9259">
              <a:latin typeface="Symbol"/>
              <a:cs typeface="Symbol"/>
            </a:endParaRPr>
          </a:p>
          <a:p>
            <a:pPr marL="513715">
              <a:lnSpc>
                <a:spcPct val="100000"/>
              </a:lnSpc>
              <a:spcBef>
                <a:spcPts val="360"/>
              </a:spcBef>
              <a:tabLst>
                <a:tab pos="810895" algn="l"/>
                <a:tab pos="1026794" algn="l"/>
                <a:tab pos="1323975" algn="l"/>
              </a:tabLst>
            </a:pPr>
            <a:r>
              <a:rPr sz="1800" spc="-7" baseline="-32407" dirty="0">
                <a:latin typeface="Symbol"/>
                <a:cs typeface="Symbol"/>
              </a:rPr>
              <a:t></a:t>
            </a:r>
            <a:r>
              <a:rPr sz="1800" spc="-7" baseline="-32407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3	5	</a:t>
            </a:r>
            <a:r>
              <a:rPr sz="1800" spc="-7" baseline="-32407" dirty="0">
                <a:latin typeface="Symbol"/>
                <a:cs typeface="Symbol"/>
              </a:rPr>
              <a:t></a:t>
            </a:r>
            <a:endParaRPr sz="1800" baseline="-32407">
              <a:latin typeface="Symbol"/>
              <a:cs typeface="Symbol"/>
            </a:endParaRPr>
          </a:p>
          <a:p>
            <a:pPr marL="513715">
              <a:lnSpc>
                <a:spcPct val="100000"/>
              </a:lnSpc>
              <a:spcBef>
                <a:spcPts val="360"/>
              </a:spcBef>
              <a:tabLst>
                <a:tab pos="809625" algn="l"/>
                <a:tab pos="1026794" algn="l"/>
                <a:tab pos="1245235" algn="l"/>
              </a:tabLst>
            </a:pPr>
            <a:r>
              <a:rPr sz="1800" spc="-307" baseline="2314" dirty="0">
                <a:latin typeface="Symbol"/>
                <a:cs typeface="Symbol"/>
              </a:rPr>
              <a:t></a:t>
            </a:r>
            <a:r>
              <a:rPr sz="1800" spc="-307" baseline="-13888" dirty="0">
                <a:latin typeface="Symbol"/>
                <a:cs typeface="Symbol"/>
              </a:rPr>
              <a:t></a:t>
            </a:r>
            <a:r>
              <a:rPr sz="1200" spc="-204" dirty="0">
                <a:latin typeface="Times New Roman"/>
                <a:cs typeface="Times New Roman"/>
              </a:rPr>
              <a:t>0	</a:t>
            </a:r>
            <a:r>
              <a:rPr sz="1200" spc="-5" dirty="0">
                <a:latin typeface="Times New Roman"/>
                <a:cs typeface="Times New Roman"/>
              </a:rPr>
              <a:t>6	5	</a:t>
            </a:r>
            <a:r>
              <a:rPr sz="1200" spc="-195" dirty="0">
                <a:latin typeface="Times New Roman"/>
                <a:cs typeface="Times New Roman"/>
              </a:rPr>
              <a:t>2</a:t>
            </a:r>
            <a:r>
              <a:rPr sz="1800" spc="-292" baseline="2314" dirty="0">
                <a:latin typeface="Symbol"/>
                <a:cs typeface="Symbol"/>
              </a:rPr>
              <a:t></a:t>
            </a:r>
            <a:r>
              <a:rPr sz="1800" spc="-292" baseline="-13888" dirty="0">
                <a:latin typeface="Symbol"/>
                <a:cs typeface="Symbol"/>
              </a:rPr>
              <a:t></a:t>
            </a:r>
            <a:endParaRPr sz="1800" baseline="-13888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1973" y="2865307"/>
            <a:ext cx="1771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Symbol"/>
                <a:cs typeface="Symbol"/>
              </a:rPr>
              <a:t></a:t>
            </a:r>
            <a:r>
              <a:rPr sz="1800" spc="-7" baseline="4629" dirty="0">
                <a:latin typeface="Times New Roman"/>
                <a:cs typeface="Times New Roman"/>
              </a:rPr>
              <a:t>0</a:t>
            </a:r>
            <a:endParaRPr sz="1800" baseline="4629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035499" y="4166238"/>
          <a:ext cx="952499" cy="10891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747"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Symbol"/>
                          <a:cs typeface="Symbol"/>
                        </a:rPr>
                        <a:t></a:t>
                      </a:r>
                      <a:r>
                        <a:rPr sz="1800" spc="-7" baseline="4629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4629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15" baseline="4629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200" spc="10" dirty="0">
                          <a:latin typeface="Symbol"/>
                          <a:cs typeface="Symbol"/>
                        </a:rPr>
                        <a:t>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02">
                <a:tc>
                  <a:txBody>
                    <a:bodyPr/>
                    <a:lstStyle/>
                    <a:p>
                      <a:pPr marR="31750" algn="ctr">
                        <a:lnSpc>
                          <a:spcPts val="935"/>
                        </a:lnSpc>
                      </a:pPr>
                      <a:r>
                        <a:rPr sz="1200" spc="-5" dirty="0">
                          <a:latin typeface="Symbol"/>
                          <a:cs typeface="Symbol"/>
                        </a:rPr>
                        <a:t></a:t>
                      </a:r>
                      <a:r>
                        <a:rPr sz="1800" spc="-7" baseline="-25462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-254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790"/>
                        </a:lnSpc>
                      </a:pPr>
                      <a:r>
                        <a:rPr sz="1800" spc="15" baseline="-25462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200" spc="10" dirty="0">
                          <a:latin typeface="Symbol"/>
                          <a:cs typeface="Symbol"/>
                        </a:rPr>
                        <a:t></a:t>
                      </a:r>
                      <a:endParaRPr sz="1200">
                        <a:latin typeface="Symbol"/>
                        <a:cs typeface="Symbol"/>
                      </a:endParaRPr>
                    </a:p>
                    <a:p>
                      <a:pPr marL="151130">
                        <a:lnSpc>
                          <a:spcPts val="860"/>
                        </a:lnSpc>
                      </a:pPr>
                      <a:r>
                        <a:rPr sz="1200" dirty="0">
                          <a:latin typeface="Symbol"/>
                          <a:cs typeface="Symbol"/>
                        </a:rPr>
                        <a:t>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9"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7" baseline="-9259" dirty="0">
                          <a:latin typeface="Symbol"/>
                          <a:cs typeface="Symbol"/>
                        </a:rPr>
                        <a:t>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7" baseline="-9259" dirty="0">
                          <a:latin typeface="Symbol"/>
                          <a:cs typeface="Symbol"/>
                        </a:rPr>
                        <a:t></a:t>
                      </a:r>
                      <a:endParaRPr sz="1800" baseline="-9259">
                        <a:latin typeface="Symbol"/>
                        <a:cs typeface="Symbol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70">
                <a:tc>
                  <a:txBody>
                    <a:bodyPr/>
                    <a:lstStyle/>
                    <a:p>
                      <a:pPr marR="30480" algn="ctr">
                        <a:lnSpc>
                          <a:spcPts val="1080"/>
                        </a:lnSpc>
                      </a:pPr>
                      <a:r>
                        <a:rPr sz="1200" dirty="0">
                          <a:latin typeface="Symbol"/>
                          <a:cs typeface="Symbol"/>
                        </a:rPr>
                        <a:t>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935"/>
                        </a:lnSpc>
                      </a:pPr>
                      <a:r>
                        <a:rPr sz="1800" spc="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200" spc="5" dirty="0">
                          <a:latin typeface="Symbol"/>
                          <a:cs typeface="Symbol"/>
                        </a:rPr>
                        <a:t></a:t>
                      </a:r>
                      <a:endParaRPr sz="1200">
                        <a:latin typeface="Symbol"/>
                        <a:cs typeface="Symbol"/>
                      </a:endParaRPr>
                    </a:p>
                    <a:p>
                      <a:pPr marL="151130">
                        <a:lnSpc>
                          <a:spcPts val="765"/>
                        </a:lnSpc>
                      </a:pPr>
                      <a:r>
                        <a:rPr sz="1200" dirty="0">
                          <a:latin typeface="Symbol"/>
                          <a:cs typeface="Symbol"/>
                        </a:rPr>
                        <a:t>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19">
                <a:tc>
                  <a:txBody>
                    <a:bodyPr/>
                    <a:lstStyle/>
                    <a:p>
                      <a:pPr marR="31750" algn="ctr">
                        <a:lnSpc>
                          <a:spcPts val="1360"/>
                        </a:lnSpc>
                        <a:spcBef>
                          <a:spcPts val="105"/>
                        </a:spcBef>
                      </a:pPr>
                      <a:r>
                        <a:rPr sz="1800" spc="-307" baseline="2314" dirty="0">
                          <a:latin typeface="Symbol"/>
                          <a:cs typeface="Symbol"/>
                        </a:rPr>
                        <a:t></a:t>
                      </a:r>
                      <a:r>
                        <a:rPr sz="1800" spc="-307" baseline="-13888" dirty="0">
                          <a:latin typeface="Symbol"/>
                          <a:cs typeface="Symbol"/>
                        </a:rPr>
                        <a:t></a:t>
                      </a:r>
                      <a:r>
                        <a:rPr sz="1200" spc="-204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6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6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1360"/>
                        </a:lnSpc>
                        <a:spcBef>
                          <a:spcPts val="105"/>
                        </a:spcBef>
                      </a:pPr>
                      <a:r>
                        <a:rPr sz="1200" spc="-19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-292" baseline="2314" dirty="0">
                          <a:latin typeface="Symbol"/>
                          <a:cs typeface="Symbol"/>
                        </a:rPr>
                        <a:t></a:t>
                      </a:r>
                      <a:r>
                        <a:rPr sz="1800" spc="-292" baseline="-13888" dirty="0">
                          <a:latin typeface="Symbol"/>
                          <a:cs typeface="Symbol"/>
                        </a:rPr>
                        <a:t></a:t>
                      </a:r>
                      <a:endParaRPr sz="1800" baseline="-13888">
                        <a:latin typeface="Symbol"/>
                        <a:cs typeface="Symbol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587753" y="4446265"/>
            <a:ext cx="1642745" cy="115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9425">
              <a:lnSpc>
                <a:spcPts val="1415"/>
              </a:lnSpc>
              <a:spcBef>
                <a:spcPts val="100"/>
              </a:spcBef>
            </a:pPr>
            <a:r>
              <a:rPr sz="1200" spc="-5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  <a:p>
            <a:pPr marL="12700">
              <a:lnSpc>
                <a:spcPts val="1175"/>
              </a:lnSpc>
            </a:pPr>
            <a:r>
              <a:rPr sz="1000" b="1" spc="-5" dirty="0">
                <a:latin typeface="Times New Roman"/>
                <a:cs typeface="Times New Roman"/>
              </a:rPr>
              <a:t>Need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=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479425">
              <a:lnSpc>
                <a:spcPct val="100000"/>
              </a:lnSpc>
            </a:pPr>
            <a:r>
              <a:rPr sz="1200" spc="-5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Times New Roman"/>
                <a:cs typeface="Times New Roman"/>
              </a:rPr>
              <a:t>Is projected state a safe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state?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87753" y="5713857"/>
            <a:ext cx="5461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Initialize: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02535" y="5713857"/>
            <a:ext cx="1705610" cy="3238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175"/>
              </a:spcBef>
            </a:pPr>
            <a:r>
              <a:rPr sz="1000" b="1" spc="-5" dirty="0">
                <a:latin typeface="Times New Roman"/>
                <a:cs typeface="Times New Roman"/>
              </a:rPr>
              <a:t>Work = Available = </a:t>
            </a:r>
            <a:r>
              <a:rPr sz="1000" b="1" dirty="0">
                <a:latin typeface="Times New Roman"/>
                <a:cs typeface="Times New Roman"/>
              </a:rPr>
              <a:t>{2, </a:t>
            </a:r>
            <a:r>
              <a:rPr sz="1000" b="1" spc="-10" dirty="0">
                <a:latin typeface="Times New Roman"/>
                <a:cs typeface="Times New Roman"/>
              </a:rPr>
              <a:t>0, </a:t>
            </a:r>
            <a:r>
              <a:rPr sz="1000" b="1" dirty="0">
                <a:latin typeface="Times New Roman"/>
                <a:cs typeface="Times New Roman"/>
              </a:rPr>
              <a:t>0, </a:t>
            </a:r>
            <a:r>
              <a:rPr sz="1000" b="1" spc="-5" dirty="0">
                <a:latin typeface="Times New Roman"/>
                <a:cs typeface="Times New Roman"/>
              </a:rPr>
              <a:t>0 }  Finish = {F, F, F, F,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F}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87753" y="6004941"/>
            <a:ext cx="2887980" cy="25158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69900" marR="5080" indent="-457200">
              <a:lnSpc>
                <a:spcPts val="1150"/>
              </a:lnSpc>
              <a:spcBef>
                <a:spcPts val="175"/>
              </a:spcBef>
            </a:pPr>
            <a:r>
              <a:rPr sz="1000" b="1" spc="-5" dirty="0">
                <a:latin typeface="Times New Roman"/>
                <a:cs typeface="Times New Roman"/>
              </a:rPr>
              <a:t>Select P0 that does not need any additional resources  Work = {2,0,0,0}+{0,0,1,2}={2, </a:t>
            </a:r>
            <a:r>
              <a:rPr sz="1000" b="1" dirty="0">
                <a:latin typeface="Times New Roman"/>
                <a:cs typeface="Times New Roman"/>
              </a:rPr>
              <a:t>0, 1, </a:t>
            </a:r>
            <a:r>
              <a:rPr sz="1000" b="1" spc="-5" dirty="0">
                <a:latin typeface="Times New Roman"/>
                <a:cs typeface="Times New Roman"/>
              </a:rPr>
              <a:t>2 }  Finish =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{T,F,F,F,F}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00"/>
              </a:lnSpc>
            </a:pPr>
            <a:r>
              <a:rPr sz="1000" b="1" spc="-5" dirty="0">
                <a:latin typeface="Times New Roman"/>
                <a:cs typeface="Times New Roman"/>
              </a:rPr>
              <a:t>Select P3 that can request </a:t>
            </a:r>
            <a:r>
              <a:rPr sz="1000" b="1" dirty="0">
                <a:latin typeface="Times New Roman"/>
                <a:cs typeface="Times New Roman"/>
              </a:rPr>
              <a:t>up to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{2,0,0,2}</a:t>
            </a:r>
            <a:endParaRPr sz="1000">
              <a:latin typeface="Times New Roman"/>
              <a:cs typeface="Times New Roman"/>
            </a:endParaRPr>
          </a:p>
          <a:p>
            <a:pPr marL="469900" marR="307975">
              <a:lnSpc>
                <a:spcPts val="1150"/>
              </a:lnSpc>
              <a:spcBef>
                <a:spcPts val="55"/>
              </a:spcBef>
            </a:pPr>
            <a:r>
              <a:rPr sz="1000" b="1" spc="-5" dirty="0">
                <a:latin typeface="Times New Roman"/>
                <a:cs typeface="Times New Roman"/>
              </a:rPr>
              <a:t>Work = </a:t>
            </a:r>
            <a:r>
              <a:rPr sz="1000" b="1" dirty="0">
                <a:latin typeface="Times New Roman"/>
                <a:cs typeface="Times New Roman"/>
              </a:rPr>
              <a:t>{2, 0, 1, </a:t>
            </a:r>
            <a:r>
              <a:rPr sz="1000" b="1" spc="-5" dirty="0">
                <a:latin typeface="Times New Roman"/>
                <a:cs typeface="Times New Roman"/>
              </a:rPr>
              <a:t>2}+{2,3,5,4} = {4,3,6,6}  Finish=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{T,F,F,T,F}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090"/>
              </a:lnSpc>
            </a:pPr>
            <a:r>
              <a:rPr sz="1000" b="1" spc="-5" dirty="0">
                <a:latin typeface="Times New Roman"/>
                <a:cs typeface="Times New Roman"/>
              </a:rPr>
              <a:t>Select P4 that can request </a:t>
            </a:r>
            <a:r>
              <a:rPr sz="1000" b="1" dirty="0">
                <a:latin typeface="Times New Roman"/>
                <a:cs typeface="Times New Roman"/>
              </a:rPr>
              <a:t>up to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{0,3,2,0}</a:t>
            </a:r>
            <a:endParaRPr sz="1000">
              <a:latin typeface="Times New Roman"/>
              <a:cs typeface="Times New Roman"/>
            </a:endParaRPr>
          </a:p>
          <a:p>
            <a:pPr marL="469900" marR="401955">
              <a:lnSpc>
                <a:spcPts val="1150"/>
              </a:lnSpc>
              <a:spcBef>
                <a:spcPts val="55"/>
              </a:spcBef>
            </a:pPr>
            <a:r>
              <a:rPr sz="1000" b="1" spc="-5" dirty="0">
                <a:latin typeface="Times New Roman"/>
                <a:cs typeface="Times New Roman"/>
              </a:rPr>
              <a:t>Work = {4,3,6,6}+{0,3,3,2} = {4,6,9,8}  Finish=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{T,F,F,T,T}</a:t>
            </a:r>
            <a:endParaRPr sz="1000">
              <a:latin typeface="Times New Roman"/>
              <a:cs typeface="Times New Roman"/>
            </a:endParaRPr>
          </a:p>
          <a:p>
            <a:pPr marL="469900" marR="401955" indent="-457200">
              <a:lnSpc>
                <a:spcPts val="1150"/>
              </a:lnSpc>
              <a:spcBef>
                <a:spcPts val="10"/>
              </a:spcBef>
            </a:pPr>
            <a:r>
              <a:rPr sz="1000" b="1" spc="-5" dirty="0">
                <a:latin typeface="Times New Roman"/>
                <a:cs typeface="Times New Roman"/>
              </a:rPr>
              <a:t>Select P1 that can request </a:t>
            </a:r>
            <a:r>
              <a:rPr sz="1000" b="1" dirty="0">
                <a:latin typeface="Times New Roman"/>
                <a:cs typeface="Times New Roman"/>
              </a:rPr>
              <a:t>up to </a:t>
            </a:r>
            <a:r>
              <a:rPr sz="1000" b="1" spc="-5" dirty="0">
                <a:latin typeface="Times New Roman"/>
                <a:cs typeface="Times New Roman"/>
              </a:rPr>
              <a:t>{0,6,5,0}  Work = {4,6,9,8}+{2,1,0,0} = {6,7,9,8}  Finish=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{T,T,F,T,T}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090"/>
              </a:lnSpc>
            </a:pPr>
            <a:r>
              <a:rPr sz="1000" b="1" spc="-5" dirty="0">
                <a:latin typeface="Times New Roman"/>
                <a:cs typeface="Times New Roman"/>
              </a:rPr>
              <a:t>Select P2 that can request </a:t>
            </a:r>
            <a:r>
              <a:rPr sz="1000" b="1" dirty="0">
                <a:latin typeface="Times New Roman"/>
                <a:cs typeface="Times New Roman"/>
              </a:rPr>
              <a:t>up to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{6,6,2,2}</a:t>
            </a:r>
            <a:endParaRPr sz="1000">
              <a:latin typeface="Times New Roman"/>
              <a:cs typeface="Times New Roman"/>
            </a:endParaRPr>
          </a:p>
          <a:p>
            <a:pPr marL="469900" marR="275590">
              <a:lnSpc>
                <a:spcPts val="1150"/>
              </a:lnSpc>
              <a:spcBef>
                <a:spcPts val="55"/>
              </a:spcBef>
            </a:pPr>
            <a:r>
              <a:rPr sz="1000" b="1" spc="-5" dirty="0">
                <a:latin typeface="Times New Roman"/>
                <a:cs typeface="Times New Roman"/>
              </a:rPr>
              <a:t>Work = {6,7,9,8}+{0,0,3,4} = {6,7,12,12}  Finish=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{T,T,T,T,T}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A safe sequence was found :</a:t>
            </a:r>
            <a:r>
              <a:rPr sz="1000" b="1" spc="4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&lt;P0,P3,P4,P1,P2&gt;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7753" y="894334"/>
            <a:ext cx="3013075" cy="61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P2: </a:t>
            </a:r>
            <a:r>
              <a:rPr sz="1000" b="1" i="1" spc="-5" dirty="0">
                <a:latin typeface="Times New Roman"/>
                <a:cs typeface="Times New Roman"/>
              </a:rPr>
              <a:t>Request </a:t>
            </a:r>
            <a:r>
              <a:rPr sz="1000" b="1" spc="-5" dirty="0">
                <a:latin typeface="Times New Roman"/>
                <a:cs typeface="Times New Roman"/>
              </a:rPr>
              <a:t>= </a:t>
            </a:r>
            <a:r>
              <a:rPr sz="1000" b="1" dirty="0">
                <a:latin typeface="Times New Roman"/>
                <a:cs typeface="Times New Roman"/>
              </a:rPr>
              <a:t>{0, 1, 0,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0}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000" b="1" spc="-5" dirty="0">
                <a:latin typeface="Times New Roman"/>
                <a:cs typeface="Times New Roman"/>
              </a:rPr>
              <a:t>Pretend </a:t>
            </a:r>
            <a:r>
              <a:rPr sz="1000" b="1" dirty="0">
                <a:latin typeface="Times New Roman"/>
                <a:cs typeface="Times New Roman"/>
              </a:rPr>
              <a:t>to </a:t>
            </a:r>
            <a:r>
              <a:rPr sz="1000" b="1" spc="-5" dirty="0">
                <a:latin typeface="Times New Roman"/>
                <a:cs typeface="Times New Roman"/>
              </a:rPr>
              <a:t>update the request and update the</a:t>
            </a:r>
            <a:r>
              <a:rPr sz="1000" b="1" spc="5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matrices: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Available = </a:t>
            </a:r>
            <a:r>
              <a:rPr sz="1000" b="1" dirty="0">
                <a:latin typeface="Times New Roman"/>
                <a:cs typeface="Times New Roman"/>
              </a:rPr>
              <a:t>{2, 0, 0, </a:t>
            </a:r>
            <a:r>
              <a:rPr sz="1000" b="1" spc="-5" dirty="0">
                <a:latin typeface="Times New Roman"/>
                <a:cs typeface="Times New Roman"/>
              </a:rPr>
              <a:t>0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}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7707" y="1963092"/>
            <a:ext cx="43942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i="1" spc="-55" dirty="0">
                <a:latin typeface="Times New Roman"/>
                <a:cs typeface="Times New Roman"/>
              </a:rPr>
              <a:t>P</a:t>
            </a:r>
            <a:r>
              <a:rPr sz="1200" spc="-55" dirty="0">
                <a:latin typeface="Times New Roman"/>
                <a:cs typeface="Times New Roman"/>
              </a:rPr>
              <a:t>1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800" baseline="25462" dirty="0">
                <a:latin typeface="Symbol"/>
                <a:cs typeface="Symbol"/>
              </a:rPr>
              <a:t></a:t>
            </a: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2353" y="2038580"/>
            <a:ext cx="1173480" cy="36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6680" algn="r">
              <a:lnSpc>
                <a:spcPts val="1325"/>
              </a:lnSpc>
              <a:spcBef>
                <a:spcPts val="95"/>
              </a:spcBef>
            </a:pPr>
            <a:r>
              <a:rPr sz="1200" spc="-5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  <a:p>
            <a:pPr marL="38100">
              <a:lnSpc>
                <a:spcPts val="1325"/>
              </a:lnSpc>
            </a:pPr>
            <a:r>
              <a:rPr sz="1500" b="1" spc="-7" baseline="2777" dirty="0">
                <a:latin typeface="Times New Roman"/>
                <a:cs typeface="Times New Roman"/>
              </a:rPr>
              <a:t>Allocation = </a:t>
            </a:r>
            <a:r>
              <a:rPr sz="1200" i="1" spc="10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2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800" spc="-7" baseline="-9259" dirty="0">
                <a:latin typeface="Symbol"/>
                <a:cs typeface="Symbol"/>
              </a:rPr>
              <a:t></a:t>
            </a:r>
            <a:r>
              <a:rPr sz="1200" spc="-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0105" y="1641270"/>
            <a:ext cx="421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780"/>
              </a:lnSpc>
              <a:spcBef>
                <a:spcPts val="100"/>
              </a:spcBef>
            </a:pPr>
            <a:r>
              <a:rPr sz="700" i="1" spc="-5" dirty="0">
                <a:latin typeface="Times New Roman"/>
                <a:cs typeface="Times New Roman"/>
              </a:rPr>
              <a:t>r</a:t>
            </a:r>
            <a:r>
              <a:rPr sz="700" i="1" spc="-9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i="1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0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800" spc="-7" baseline="-4629" dirty="0">
                <a:latin typeface="Symbol"/>
                <a:cs typeface="Symbol"/>
              </a:rPr>
              <a:t></a:t>
            </a:r>
            <a:r>
              <a:rPr sz="1800" spc="-7" baseline="-2314" dirty="0">
                <a:latin typeface="Times New Roman"/>
                <a:cs typeface="Times New Roman"/>
              </a:rPr>
              <a:t>0</a:t>
            </a:r>
            <a:endParaRPr sz="1800" baseline="-2314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08200" y="1663641"/>
          <a:ext cx="359409" cy="1181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183">
                <a:tc>
                  <a:txBody>
                    <a:bodyPr/>
                    <a:lstStyle/>
                    <a:p>
                      <a:pPr marL="31750">
                        <a:lnSpc>
                          <a:spcPts val="690"/>
                        </a:lnSpc>
                      </a:pPr>
                      <a:r>
                        <a:rPr sz="700" i="1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690"/>
                        </a:lnSpc>
                      </a:pPr>
                      <a:r>
                        <a:rPr sz="700" i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i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6">
                <a:tc>
                  <a:txBody>
                    <a:bodyPr/>
                    <a:lstStyle/>
                    <a:p>
                      <a:pPr marL="32384">
                        <a:lnSpc>
                          <a:spcPts val="12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2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594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7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948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51">
                <a:tc>
                  <a:txBody>
                    <a:bodyPr/>
                    <a:lstStyle/>
                    <a:p>
                      <a:pPr marL="33655">
                        <a:lnSpc>
                          <a:spcPts val="1360"/>
                        </a:lnSpc>
                        <a:spcBef>
                          <a:spcPts val="1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60"/>
                        </a:lnSpc>
                        <a:spcBef>
                          <a:spcPts val="1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288334" y="2420431"/>
            <a:ext cx="44894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i="1" spc="-10" dirty="0">
                <a:latin typeface="Times New Roman"/>
                <a:cs typeface="Times New Roman"/>
              </a:rPr>
              <a:t>P</a:t>
            </a:r>
            <a:r>
              <a:rPr sz="1200" spc="-10" dirty="0">
                <a:latin typeface="Times New Roman"/>
                <a:cs typeface="Times New Roman"/>
              </a:rPr>
              <a:t>3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800" baseline="20833" dirty="0">
                <a:latin typeface="Symbol"/>
                <a:cs typeface="Symbol"/>
              </a:rPr>
              <a:t></a:t>
            </a: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353" y="2507113"/>
            <a:ext cx="1580515" cy="683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3615">
              <a:lnSpc>
                <a:spcPts val="1285"/>
              </a:lnSpc>
              <a:spcBef>
                <a:spcPts val="95"/>
              </a:spcBef>
            </a:pPr>
            <a:r>
              <a:rPr sz="1200" spc="-5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  <a:p>
            <a:pPr marL="758825">
              <a:lnSpc>
                <a:spcPts val="1285"/>
              </a:lnSpc>
            </a:pPr>
            <a:r>
              <a:rPr sz="1200" i="1" spc="10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4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800" spc="-300" baseline="4629" dirty="0">
                <a:latin typeface="Symbol"/>
                <a:cs typeface="Symbol"/>
              </a:rPr>
              <a:t></a:t>
            </a:r>
            <a:r>
              <a:rPr sz="1800" spc="-300" baseline="-11574" dirty="0">
                <a:latin typeface="Symbol"/>
                <a:cs typeface="Symbol"/>
              </a:rPr>
              <a:t></a:t>
            </a:r>
            <a:r>
              <a:rPr sz="1800" spc="-300" baseline="2314" dirty="0">
                <a:latin typeface="Times New Roman"/>
                <a:cs typeface="Times New Roman"/>
              </a:rPr>
              <a:t>0</a:t>
            </a:r>
            <a:endParaRPr sz="1800" baseline="231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10"/>
              </a:spcBef>
            </a:pPr>
            <a:r>
              <a:rPr sz="1000" b="1" spc="-5" dirty="0">
                <a:latin typeface="Times New Roman"/>
                <a:cs typeface="Times New Roman"/>
              </a:rPr>
              <a:t>Complete the Need matrix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1469" y="2361410"/>
            <a:ext cx="230504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7" baseline="-20833" dirty="0">
                <a:latin typeface="Times New Roman"/>
                <a:cs typeface="Times New Roman"/>
              </a:rPr>
              <a:t>4</a:t>
            </a:r>
            <a:r>
              <a:rPr sz="1200" spc="5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1469" y="2507113"/>
            <a:ext cx="230504" cy="348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839">
              <a:lnSpc>
                <a:spcPts val="1275"/>
              </a:lnSpc>
              <a:spcBef>
                <a:spcPts val="95"/>
              </a:spcBef>
            </a:pPr>
            <a:r>
              <a:rPr sz="1200" spc="-5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  <a:p>
            <a:pPr marL="38100">
              <a:lnSpc>
                <a:spcPts val="1275"/>
              </a:lnSpc>
            </a:pPr>
            <a:r>
              <a:rPr sz="1200" spc="-195" dirty="0">
                <a:latin typeface="Times New Roman"/>
                <a:cs typeface="Times New Roman"/>
              </a:rPr>
              <a:t>2</a:t>
            </a:r>
            <a:r>
              <a:rPr sz="1800" spc="-292" baseline="2314" dirty="0">
                <a:latin typeface="Symbol"/>
                <a:cs typeface="Symbol"/>
              </a:rPr>
              <a:t></a:t>
            </a:r>
            <a:r>
              <a:rPr sz="1800" spc="-292" baseline="-13888" dirty="0">
                <a:latin typeface="Symbol"/>
                <a:cs typeface="Symbol"/>
              </a:rPr>
              <a:t></a:t>
            </a:r>
            <a:endParaRPr sz="1800" baseline="-13888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40554" y="1892878"/>
            <a:ext cx="23177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15" baseline="-25462" dirty="0">
                <a:latin typeface="Times New Roman"/>
                <a:cs typeface="Times New Roman"/>
              </a:rPr>
              <a:t>0</a:t>
            </a:r>
            <a:r>
              <a:rPr sz="1200" spc="10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41469" y="2038580"/>
            <a:ext cx="230504" cy="36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839">
              <a:lnSpc>
                <a:spcPts val="1325"/>
              </a:lnSpc>
              <a:spcBef>
                <a:spcPts val="95"/>
              </a:spcBef>
            </a:pPr>
            <a:r>
              <a:rPr sz="1200" spc="-5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  <a:p>
            <a:pPr marL="38100">
              <a:lnSpc>
                <a:spcPts val="1325"/>
              </a:lnSpc>
            </a:pPr>
            <a:r>
              <a:rPr sz="1200" spc="5" dirty="0">
                <a:latin typeface="Times New Roman"/>
                <a:cs typeface="Times New Roman"/>
              </a:rPr>
              <a:t>4</a:t>
            </a:r>
            <a:r>
              <a:rPr sz="1800" spc="7" baseline="-9259" dirty="0">
                <a:latin typeface="Symbol"/>
                <a:cs typeface="Symbol"/>
              </a:rPr>
              <a:t></a:t>
            </a:r>
            <a:endParaRPr sz="1800" baseline="-9259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0271" y="1641270"/>
            <a:ext cx="196215" cy="31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35"/>
              </a:lnSpc>
              <a:spcBef>
                <a:spcPts val="100"/>
              </a:spcBef>
            </a:pPr>
            <a:r>
              <a:rPr sz="700" i="1" spc="-5" dirty="0">
                <a:latin typeface="Times New Roman"/>
                <a:cs typeface="Times New Roman"/>
              </a:rPr>
              <a:t>r</a:t>
            </a:r>
            <a:r>
              <a:rPr sz="700" i="1" spc="-11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 marL="29209">
              <a:lnSpc>
                <a:spcPts val="1435"/>
              </a:lnSpc>
            </a:pPr>
            <a:r>
              <a:rPr sz="1800" spc="30" baseline="4629" dirty="0">
                <a:latin typeface="Times New Roman"/>
                <a:cs typeface="Times New Roman"/>
              </a:rPr>
              <a:t>2</a:t>
            </a:r>
            <a:r>
              <a:rPr sz="1200" spc="-5" dirty="0">
                <a:latin typeface="Symbol"/>
                <a:cs typeface="Symbol"/>
              </a:rPr>
              <a:t>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6719" y="2360743"/>
            <a:ext cx="2317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5" baseline="-20833" dirty="0">
                <a:latin typeface="Times New Roman"/>
                <a:cs typeface="Times New Roman"/>
              </a:rPr>
              <a:t>6</a:t>
            </a:r>
            <a:r>
              <a:rPr sz="1200" spc="10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6574" y="2360743"/>
            <a:ext cx="229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</a:t>
            </a:r>
            <a:r>
              <a:rPr sz="1800" baseline="-20833" dirty="0">
                <a:latin typeface="Times New Roman"/>
                <a:cs typeface="Times New Roman"/>
              </a:rPr>
              <a:t>4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6719" y="1890971"/>
            <a:ext cx="2317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5" baseline="-25462" dirty="0">
                <a:latin typeface="Times New Roman"/>
                <a:cs typeface="Times New Roman"/>
              </a:rPr>
              <a:t>0</a:t>
            </a:r>
            <a:r>
              <a:rPr sz="1200" spc="10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86574" y="1890970"/>
            <a:ext cx="229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</a:t>
            </a:r>
            <a:r>
              <a:rPr sz="1800" baseline="-25462" dirty="0">
                <a:latin typeface="Times New Roman"/>
                <a:cs typeface="Times New Roman"/>
              </a:rPr>
              <a:t>2</a:t>
            </a:r>
            <a:endParaRPr sz="1800" baseline="-25462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43360" y="1745168"/>
            <a:ext cx="1797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" baseline="4629" dirty="0">
                <a:latin typeface="Times New Roman"/>
                <a:cs typeface="Times New Roman"/>
              </a:rPr>
              <a:t>2</a:t>
            </a:r>
            <a:r>
              <a:rPr sz="1200" spc="-5" dirty="0">
                <a:latin typeface="Symbol"/>
                <a:cs typeface="Symbol"/>
              </a:rPr>
              <a:t>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0634" y="1688592"/>
            <a:ext cx="1488440" cy="11684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809625">
              <a:lnSpc>
                <a:spcPct val="100000"/>
              </a:lnSpc>
              <a:spcBef>
                <a:spcPts val="455"/>
              </a:spcBef>
              <a:tabLst>
                <a:tab pos="1025525" algn="l"/>
              </a:tabLst>
            </a:pPr>
            <a:r>
              <a:rPr sz="1200" spc="-5" dirty="0">
                <a:latin typeface="Times New Roman"/>
                <a:cs typeface="Times New Roman"/>
              </a:rPr>
              <a:t>0	1</a:t>
            </a:r>
            <a:endParaRPr sz="1200">
              <a:latin typeface="Times New Roman"/>
              <a:cs typeface="Times New Roman"/>
            </a:endParaRPr>
          </a:p>
          <a:p>
            <a:pPr marL="513715">
              <a:lnSpc>
                <a:spcPct val="100000"/>
              </a:lnSpc>
              <a:spcBef>
                <a:spcPts val="360"/>
              </a:spcBef>
              <a:tabLst>
                <a:tab pos="808990" algn="l"/>
                <a:tab pos="1026794" algn="l"/>
                <a:tab pos="1323975" algn="l"/>
              </a:tabLst>
            </a:pPr>
            <a:r>
              <a:rPr sz="1800" spc="-7" baseline="-27777" dirty="0">
                <a:latin typeface="Symbol"/>
                <a:cs typeface="Symbol"/>
              </a:rPr>
              <a:t></a:t>
            </a:r>
            <a:r>
              <a:rPr sz="1800" spc="-7" baseline="-27777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7	5	</a:t>
            </a:r>
            <a:r>
              <a:rPr sz="1800" spc="-7" baseline="-27777" dirty="0">
                <a:latin typeface="Symbol"/>
                <a:cs typeface="Symbol"/>
              </a:rPr>
              <a:t></a:t>
            </a:r>
            <a:endParaRPr sz="1800" baseline="-27777">
              <a:latin typeface="Symbol"/>
              <a:cs typeface="Symbol"/>
            </a:endParaRPr>
          </a:p>
          <a:p>
            <a:pPr marL="76200">
              <a:lnSpc>
                <a:spcPct val="100000"/>
              </a:lnSpc>
              <a:spcBef>
                <a:spcPts val="360"/>
              </a:spcBef>
              <a:tabLst>
                <a:tab pos="809625" algn="l"/>
                <a:tab pos="1026794" algn="l"/>
                <a:tab pos="1243965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Max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= </a:t>
            </a:r>
            <a:r>
              <a:rPr sz="1000" b="1" spc="195" dirty="0">
                <a:latin typeface="Times New Roman"/>
                <a:cs typeface="Times New Roman"/>
              </a:rPr>
              <a:t> </a:t>
            </a:r>
            <a:r>
              <a:rPr sz="1800" spc="-7" baseline="-9259" dirty="0">
                <a:latin typeface="Symbol"/>
                <a:cs typeface="Symbol"/>
              </a:rPr>
              <a:t></a:t>
            </a:r>
            <a:r>
              <a:rPr sz="1200" spc="-5" dirty="0">
                <a:latin typeface="Times New Roman"/>
                <a:cs typeface="Times New Roman"/>
              </a:rPr>
              <a:t>6	6	5	</a:t>
            </a:r>
            <a:r>
              <a:rPr sz="1200" spc="10" dirty="0">
                <a:latin typeface="Times New Roman"/>
                <a:cs typeface="Times New Roman"/>
              </a:rPr>
              <a:t>6</a:t>
            </a:r>
            <a:r>
              <a:rPr sz="1800" spc="15" baseline="-9259" dirty="0">
                <a:latin typeface="Symbol"/>
                <a:cs typeface="Symbol"/>
              </a:rPr>
              <a:t></a:t>
            </a:r>
            <a:endParaRPr sz="1800" baseline="-9259">
              <a:latin typeface="Symbol"/>
              <a:cs typeface="Symbol"/>
            </a:endParaRPr>
          </a:p>
          <a:p>
            <a:pPr marL="513715">
              <a:lnSpc>
                <a:spcPct val="100000"/>
              </a:lnSpc>
              <a:spcBef>
                <a:spcPts val="360"/>
              </a:spcBef>
              <a:tabLst>
                <a:tab pos="810895" algn="l"/>
                <a:tab pos="1026794" algn="l"/>
                <a:tab pos="1323975" algn="l"/>
              </a:tabLst>
            </a:pPr>
            <a:r>
              <a:rPr sz="1800" spc="-7" baseline="-32407" dirty="0">
                <a:latin typeface="Symbol"/>
                <a:cs typeface="Symbol"/>
              </a:rPr>
              <a:t></a:t>
            </a:r>
            <a:r>
              <a:rPr sz="1800" spc="-7" baseline="-32407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Times New Roman"/>
                <a:cs typeface="Times New Roman"/>
              </a:rPr>
              <a:t>3	5	</a:t>
            </a:r>
            <a:r>
              <a:rPr sz="1800" spc="-7" baseline="-32407" dirty="0">
                <a:latin typeface="Symbol"/>
                <a:cs typeface="Symbol"/>
              </a:rPr>
              <a:t></a:t>
            </a:r>
            <a:endParaRPr sz="1800" baseline="-32407">
              <a:latin typeface="Symbol"/>
              <a:cs typeface="Symbol"/>
            </a:endParaRPr>
          </a:p>
          <a:p>
            <a:pPr marL="513715">
              <a:lnSpc>
                <a:spcPct val="100000"/>
              </a:lnSpc>
              <a:spcBef>
                <a:spcPts val="360"/>
              </a:spcBef>
              <a:tabLst>
                <a:tab pos="809625" algn="l"/>
                <a:tab pos="1026794" algn="l"/>
                <a:tab pos="1245235" algn="l"/>
              </a:tabLst>
            </a:pPr>
            <a:r>
              <a:rPr sz="1800" spc="-307" baseline="2314" dirty="0">
                <a:latin typeface="Symbol"/>
                <a:cs typeface="Symbol"/>
              </a:rPr>
              <a:t></a:t>
            </a:r>
            <a:r>
              <a:rPr sz="1800" spc="-307" baseline="-13888" dirty="0">
                <a:latin typeface="Symbol"/>
                <a:cs typeface="Symbol"/>
              </a:rPr>
              <a:t></a:t>
            </a:r>
            <a:r>
              <a:rPr sz="1200" spc="-204" dirty="0">
                <a:latin typeface="Times New Roman"/>
                <a:cs typeface="Times New Roman"/>
              </a:rPr>
              <a:t>0	</a:t>
            </a:r>
            <a:r>
              <a:rPr sz="1200" spc="-5" dirty="0">
                <a:latin typeface="Times New Roman"/>
                <a:cs typeface="Times New Roman"/>
              </a:rPr>
              <a:t>6	5	</a:t>
            </a:r>
            <a:r>
              <a:rPr sz="1200" spc="-195" dirty="0">
                <a:latin typeface="Times New Roman"/>
                <a:cs typeface="Times New Roman"/>
              </a:rPr>
              <a:t>2</a:t>
            </a:r>
            <a:r>
              <a:rPr sz="1800" spc="-292" baseline="2314" dirty="0">
                <a:latin typeface="Symbol"/>
                <a:cs typeface="Symbol"/>
              </a:rPr>
              <a:t></a:t>
            </a:r>
            <a:r>
              <a:rPr sz="1800" spc="-292" baseline="-13888" dirty="0">
                <a:latin typeface="Symbol"/>
                <a:cs typeface="Symbol"/>
              </a:rPr>
              <a:t></a:t>
            </a:r>
            <a:endParaRPr sz="1800" baseline="-13888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11973" y="1745167"/>
            <a:ext cx="1771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Symbol"/>
                <a:cs typeface="Symbol"/>
              </a:rPr>
              <a:t></a:t>
            </a:r>
            <a:r>
              <a:rPr sz="1800" spc="-7" baseline="4629" dirty="0">
                <a:latin typeface="Times New Roman"/>
                <a:cs typeface="Times New Roman"/>
              </a:rPr>
              <a:t>0</a:t>
            </a:r>
            <a:endParaRPr sz="1800" baseline="4629">
              <a:latin typeface="Times New Roman"/>
              <a:cs typeface="Times New Roman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035499" y="3338833"/>
          <a:ext cx="955674" cy="10891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747"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Symbol"/>
                          <a:cs typeface="Symbol"/>
                        </a:rPr>
                        <a:t></a:t>
                      </a:r>
                      <a:r>
                        <a:rPr sz="1800" spc="-7" baseline="4629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4629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36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15" baseline="4629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200" spc="10" dirty="0">
                          <a:latin typeface="Symbol"/>
                          <a:cs typeface="Symbol"/>
                        </a:rPr>
                        <a:t>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02">
                <a:tc>
                  <a:txBody>
                    <a:bodyPr/>
                    <a:lstStyle/>
                    <a:p>
                      <a:pPr marR="32384" algn="ctr">
                        <a:lnSpc>
                          <a:spcPts val="935"/>
                        </a:lnSpc>
                      </a:pPr>
                      <a:r>
                        <a:rPr sz="1200" spc="-5" dirty="0">
                          <a:latin typeface="Symbol"/>
                          <a:cs typeface="Symbol"/>
                        </a:rPr>
                        <a:t></a:t>
                      </a:r>
                      <a:r>
                        <a:rPr sz="1800" spc="-7" baseline="-25462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-2546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790"/>
                        </a:lnSpc>
                      </a:pPr>
                      <a:r>
                        <a:rPr sz="1800" spc="15" baseline="-25462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200" spc="10" dirty="0">
                          <a:latin typeface="Symbol"/>
                          <a:cs typeface="Symbol"/>
                        </a:rPr>
                        <a:t></a:t>
                      </a:r>
                      <a:endParaRPr sz="1200">
                        <a:latin typeface="Symbol"/>
                        <a:cs typeface="Symbol"/>
                      </a:endParaRPr>
                    </a:p>
                    <a:p>
                      <a:pPr marL="151765">
                        <a:lnSpc>
                          <a:spcPts val="860"/>
                        </a:lnSpc>
                      </a:pPr>
                      <a:r>
                        <a:rPr sz="1200" dirty="0">
                          <a:latin typeface="Symbol"/>
                          <a:cs typeface="Symbol"/>
                        </a:rPr>
                        <a:t>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9"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7" baseline="-9259" dirty="0">
                          <a:latin typeface="Symbol"/>
                          <a:cs typeface="Symbol"/>
                        </a:rPr>
                        <a:t>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7" baseline="-9259" dirty="0">
                          <a:latin typeface="Symbol"/>
                          <a:cs typeface="Symbol"/>
                        </a:rPr>
                        <a:t></a:t>
                      </a:r>
                      <a:endParaRPr sz="1800" baseline="-9259">
                        <a:latin typeface="Symbol"/>
                        <a:cs typeface="Symbol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70">
                <a:tc>
                  <a:txBody>
                    <a:bodyPr/>
                    <a:lstStyle/>
                    <a:p>
                      <a:pPr marR="31115" algn="ctr">
                        <a:lnSpc>
                          <a:spcPts val="1080"/>
                        </a:lnSpc>
                      </a:pPr>
                      <a:r>
                        <a:rPr sz="1200" dirty="0">
                          <a:latin typeface="Symbol"/>
                          <a:cs typeface="Symbol"/>
                        </a:rPr>
                        <a:t>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935"/>
                        </a:lnSpc>
                      </a:pPr>
                      <a:r>
                        <a:rPr sz="1800" spc="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200" spc="5" dirty="0">
                          <a:latin typeface="Symbol"/>
                          <a:cs typeface="Symbol"/>
                        </a:rPr>
                        <a:t></a:t>
                      </a:r>
                      <a:endParaRPr sz="1200">
                        <a:latin typeface="Symbol"/>
                        <a:cs typeface="Symbol"/>
                      </a:endParaRPr>
                    </a:p>
                    <a:p>
                      <a:pPr marL="151765">
                        <a:lnSpc>
                          <a:spcPts val="765"/>
                        </a:lnSpc>
                      </a:pPr>
                      <a:r>
                        <a:rPr sz="1200" dirty="0">
                          <a:latin typeface="Symbol"/>
                          <a:cs typeface="Symbol"/>
                        </a:rPr>
                        <a:t>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19">
                <a:tc>
                  <a:txBody>
                    <a:bodyPr/>
                    <a:lstStyle/>
                    <a:p>
                      <a:pPr marR="32384" algn="ctr">
                        <a:lnSpc>
                          <a:spcPts val="1360"/>
                        </a:lnSpc>
                        <a:spcBef>
                          <a:spcPts val="105"/>
                        </a:spcBef>
                      </a:pPr>
                      <a:r>
                        <a:rPr sz="1800" spc="-307" baseline="2314" dirty="0">
                          <a:latin typeface="Symbol"/>
                          <a:cs typeface="Symbol"/>
                        </a:rPr>
                        <a:t></a:t>
                      </a:r>
                      <a:r>
                        <a:rPr sz="1800" spc="-307" baseline="-13888" dirty="0">
                          <a:latin typeface="Symbol"/>
                          <a:cs typeface="Symbol"/>
                        </a:rPr>
                        <a:t></a:t>
                      </a:r>
                      <a:r>
                        <a:rPr sz="1200" spc="-204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36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6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1360"/>
                        </a:lnSpc>
                        <a:spcBef>
                          <a:spcPts val="105"/>
                        </a:spcBef>
                      </a:pPr>
                      <a:r>
                        <a:rPr sz="1200" spc="-19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-292" baseline="2314" dirty="0">
                          <a:latin typeface="Symbol"/>
                          <a:cs typeface="Symbol"/>
                        </a:rPr>
                        <a:t></a:t>
                      </a:r>
                      <a:r>
                        <a:rPr sz="1800" spc="-292" baseline="-13888" dirty="0">
                          <a:latin typeface="Symbol"/>
                          <a:cs typeface="Symbol"/>
                        </a:rPr>
                        <a:t></a:t>
                      </a:r>
                      <a:endParaRPr sz="1800" baseline="-13888">
                        <a:latin typeface="Symbol"/>
                        <a:cs typeface="Symbol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1587753" y="3618860"/>
            <a:ext cx="1642745" cy="115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9425">
              <a:lnSpc>
                <a:spcPts val="1415"/>
              </a:lnSpc>
              <a:spcBef>
                <a:spcPts val="100"/>
              </a:spcBef>
            </a:pPr>
            <a:r>
              <a:rPr sz="1200" spc="-5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  <a:p>
            <a:pPr marL="12700">
              <a:lnSpc>
                <a:spcPts val="1175"/>
              </a:lnSpc>
            </a:pPr>
            <a:r>
              <a:rPr sz="1000" b="1" spc="-5" dirty="0">
                <a:latin typeface="Times New Roman"/>
                <a:cs typeface="Times New Roman"/>
              </a:rPr>
              <a:t>Need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=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479425">
              <a:lnSpc>
                <a:spcPct val="100000"/>
              </a:lnSpc>
            </a:pPr>
            <a:r>
              <a:rPr sz="1200" spc="-5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Is projected state a safe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state?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87753" y="4886071"/>
            <a:ext cx="5461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Initialize: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02535" y="4886071"/>
            <a:ext cx="1705610" cy="3238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175"/>
              </a:spcBef>
            </a:pPr>
            <a:r>
              <a:rPr sz="1000" b="1" spc="-5" dirty="0">
                <a:latin typeface="Times New Roman"/>
                <a:cs typeface="Times New Roman"/>
              </a:rPr>
              <a:t>Work = Available = </a:t>
            </a:r>
            <a:r>
              <a:rPr sz="1000" b="1" dirty="0">
                <a:latin typeface="Times New Roman"/>
                <a:cs typeface="Times New Roman"/>
              </a:rPr>
              <a:t>{2, </a:t>
            </a:r>
            <a:r>
              <a:rPr sz="1000" b="1" spc="-10" dirty="0">
                <a:latin typeface="Times New Roman"/>
                <a:cs typeface="Times New Roman"/>
              </a:rPr>
              <a:t>0, </a:t>
            </a:r>
            <a:r>
              <a:rPr sz="1000" b="1" dirty="0">
                <a:latin typeface="Times New Roman"/>
                <a:cs typeface="Times New Roman"/>
              </a:rPr>
              <a:t>0, </a:t>
            </a:r>
            <a:r>
              <a:rPr sz="1000" b="1" spc="-5" dirty="0">
                <a:latin typeface="Times New Roman"/>
                <a:cs typeface="Times New Roman"/>
              </a:rPr>
              <a:t>0 }  Finish = {F, F, F, F,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Times New Roman"/>
                <a:cs typeface="Times New Roman"/>
              </a:rPr>
              <a:t>F}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87753" y="5178933"/>
            <a:ext cx="4960620" cy="25139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469900" marR="2078355" indent="-457200">
              <a:lnSpc>
                <a:spcPct val="95500"/>
              </a:lnSpc>
              <a:spcBef>
                <a:spcPts val="150"/>
              </a:spcBef>
            </a:pPr>
            <a:r>
              <a:rPr sz="1000" b="1" spc="-5" dirty="0">
                <a:latin typeface="Times New Roman"/>
                <a:cs typeface="Times New Roman"/>
              </a:rPr>
              <a:t>Select </a:t>
            </a:r>
            <a:r>
              <a:rPr sz="1000" b="1" dirty="0">
                <a:latin typeface="Times New Roman"/>
                <a:cs typeface="Times New Roman"/>
              </a:rPr>
              <a:t>P0 </a:t>
            </a:r>
            <a:r>
              <a:rPr sz="1000" b="1" spc="-5" dirty="0">
                <a:latin typeface="Times New Roman"/>
                <a:cs typeface="Times New Roman"/>
              </a:rPr>
              <a:t>that does not need any additional resources  Work = {2,0,0,0}+{0,0,1,2}={2, </a:t>
            </a:r>
            <a:r>
              <a:rPr sz="1000" b="1" dirty="0">
                <a:latin typeface="Times New Roman"/>
                <a:cs typeface="Times New Roman"/>
              </a:rPr>
              <a:t>0, 1, </a:t>
            </a:r>
            <a:r>
              <a:rPr sz="1000" b="1" spc="-5" dirty="0">
                <a:latin typeface="Times New Roman"/>
                <a:cs typeface="Times New Roman"/>
              </a:rPr>
              <a:t>2 }  Finish =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{T,F,F,F,F}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30"/>
              </a:lnSpc>
            </a:pPr>
            <a:r>
              <a:rPr sz="1000" b="1" spc="-5" dirty="0">
                <a:latin typeface="Times New Roman"/>
                <a:cs typeface="Times New Roman"/>
              </a:rPr>
              <a:t>Select </a:t>
            </a:r>
            <a:r>
              <a:rPr sz="1000" b="1" dirty="0">
                <a:latin typeface="Times New Roman"/>
                <a:cs typeface="Times New Roman"/>
              </a:rPr>
              <a:t>P3 </a:t>
            </a:r>
            <a:r>
              <a:rPr sz="1000" b="1" spc="-5" dirty="0">
                <a:latin typeface="Times New Roman"/>
                <a:cs typeface="Times New Roman"/>
              </a:rPr>
              <a:t>that can request </a:t>
            </a:r>
            <a:r>
              <a:rPr sz="1000" b="1" dirty="0">
                <a:latin typeface="Times New Roman"/>
                <a:cs typeface="Times New Roman"/>
              </a:rPr>
              <a:t>up to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{2,0,0,2}</a:t>
            </a:r>
            <a:endParaRPr sz="1000">
              <a:latin typeface="Times New Roman"/>
              <a:cs typeface="Times New Roman"/>
            </a:endParaRPr>
          </a:p>
          <a:p>
            <a:pPr marL="469900" marR="2376805">
              <a:lnSpc>
                <a:spcPts val="1150"/>
              </a:lnSpc>
              <a:spcBef>
                <a:spcPts val="55"/>
              </a:spcBef>
            </a:pPr>
            <a:r>
              <a:rPr sz="1000" b="1" spc="-5" dirty="0">
                <a:latin typeface="Times New Roman"/>
                <a:cs typeface="Times New Roman"/>
              </a:rPr>
              <a:t>Work = </a:t>
            </a:r>
            <a:r>
              <a:rPr sz="1000" b="1" dirty="0">
                <a:latin typeface="Times New Roman"/>
                <a:cs typeface="Times New Roman"/>
              </a:rPr>
              <a:t>{2, 0, 1, </a:t>
            </a:r>
            <a:r>
              <a:rPr sz="1000" b="1" spc="-5" dirty="0">
                <a:latin typeface="Times New Roman"/>
                <a:cs typeface="Times New Roman"/>
              </a:rPr>
              <a:t>2}+{2,3,5,4} = </a:t>
            </a:r>
            <a:r>
              <a:rPr sz="1000" b="1" dirty="0">
                <a:latin typeface="Times New Roman"/>
                <a:cs typeface="Times New Roman"/>
              </a:rPr>
              <a:t>{4,3,6,6}  </a:t>
            </a:r>
            <a:r>
              <a:rPr sz="1000" b="1" spc="-5" dirty="0">
                <a:latin typeface="Times New Roman"/>
                <a:cs typeface="Times New Roman"/>
              </a:rPr>
              <a:t>Finish=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{T,F,F,T,F}</a:t>
            </a:r>
            <a:endParaRPr sz="1000">
              <a:latin typeface="Times New Roman"/>
              <a:cs typeface="Times New Roman"/>
            </a:endParaRPr>
          </a:p>
          <a:p>
            <a:pPr marL="469900" marR="2471420" indent="-457200">
              <a:lnSpc>
                <a:spcPts val="1140"/>
              </a:lnSpc>
              <a:spcBef>
                <a:spcPts val="10"/>
              </a:spcBef>
            </a:pPr>
            <a:r>
              <a:rPr sz="1000" b="1" spc="-5" dirty="0">
                <a:latin typeface="Times New Roman"/>
                <a:cs typeface="Times New Roman"/>
              </a:rPr>
              <a:t>Select </a:t>
            </a:r>
            <a:r>
              <a:rPr sz="1000" b="1" dirty="0">
                <a:latin typeface="Times New Roman"/>
                <a:cs typeface="Times New Roman"/>
              </a:rPr>
              <a:t>P4 </a:t>
            </a:r>
            <a:r>
              <a:rPr sz="1000" b="1" spc="-5" dirty="0">
                <a:latin typeface="Times New Roman"/>
                <a:cs typeface="Times New Roman"/>
              </a:rPr>
              <a:t>that can request </a:t>
            </a:r>
            <a:r>
              <a:rPr sz="1000" b="1" dirty="0">
                <a:latin typeface="Times New Roman"/>
                <a:cs typeface="Times New Roman"/>
              </a:rPr>
              <a:t>up to </a:t>
            </a:r>
            <a:r>
              <a:rPr sz="1000" b="1" spc="-5" dirty="0">
                <a:latin typeface="Times New Roman"/>
                <a:cs typeface="Times New Roman"/>
              </a:rPr>
              <a:t>{0,3,2,0}  Work = {4,3,6,6}+{0,3,3,2} =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{4,6,9,8}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25"/>
              </a:lnSpc>
            </a:pPr>
            <a:r>
              <a:rPr sz="1000" b="1" spc="-5" dirty="0">
                <a:latin typeface="Times New Roman"/>
                <a:cs typeface="Times New Roman"/>
              </a:rPr>
              <a:t>Finish=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{T,F,F,T,T}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50"/>
              </a:lnSpc>
            </a:pPr>
            <a:r>
              <a:rPr sz="1000" b="1" spc="-5" dirty="0">
                <a:latin typeface="Times New Roman"/>
                <a:cs typeface="Times New Roman"/>
              </a:rPr>
              <a:t>Neither P1 nor P2 can be satisfied with the resources available in the Work </a:t>
            </a:r>
            <a:r>
              <a:rPr sz="1000" b="1" dirty="0">
                <a:latin typeface="Times New Roman"/>
                <a:cs typeface="Times New Roman"/>
              </a:rPr>
              <a:t>vector. </a:t>
            </a:r>
            <a:r>
              <a:rPr sz="1000" b="1" spc="-5" dirty="0">
                <a:latin typeface="Times New Roman"/>
                <a:cs typeface="Times New Roman"/>
              </a:rPr>
              <a:t>Thus no  safe sequence can be found, and state is not safe – refuse the</a:t>
            </a:r>
            <a:r>
              <a:rPr sz="1000" b="1" spc="9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request.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180"/>
              </a:lnSpc>
              <a:spcBef>
                <a:spcPts val="950"/>
              </a:spcBef>
            </a:pPr>
            <a:r>
              <a:rPr sz="1000" b="1" spc="-5" dirty="0">
                <a:latin typeface="Times New Roman"/>
                <a:cs typeface="Times New Roman"/>
              </a:rPr>
              <a:t>P3: </a:t>
            </a:r>
            <a:r>
              <a:rPr sz="1000" b="1" i="1" spc="-5" dirty="0">
                <a:latin typeface="Times New Roman"/>
                <a:cs typeface="Times New Roman"/>
              </a:rPr>
              <a:t>Request = </a:t>
            </a:r>
            <a:r>
              <a:rPr sz="1000" b="1" dirty="0">
                <a:latin typeface="Times New Roman"/>
                <a:cs typeface="Times New Roman"/>
              </a:rPr>
              <a:t>{0, 0, 0,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1}</a:t>
            </a:r>
            <a:endParaRPr sz="1000">
              <a:latin typeface="Times New Roman"/>
              <a:cs typeface="Times New Roman"/>
            </a:endParaRPr>
          </a:p>
          <a:p>
            <a:pPr marL="12700" marR="347345">
              <a:lnSpc>
                <a:spcPts val="1150"/>
              </a:lnSpc>
              <a:spcBef>
                <a:spcPts val="60"/>
              </a:spcBef>
            </a:pPr>
            <a:r>
              <a:rPr sz="1000" b="1" spc="-5" dirty="0">
                <a:latin typeface="Times New Roman"/>
                <a:cs typeface="Times New Roman"/>
              </a:rPr>
              <a:t>Cannot </a:t>
            </a:r>
            <a:r>
              <a:rPr sz="1000" b="1" dirty="0">
                <a:latin typeface="Times New Roman"/>
                <a:cs typeface="Times New Roman"/>
              </a:rPr>
              <a:t>grant </a:t>
            </a:r>
            <a:r>
              <a:rPr sz="1000" b="1" spc="-5" dirty="0">
                <a:latin typeface="Times New Roman"/>
                <a:cs typeface="Times New Roman"/>
              </a:rPr>
              <a:t>request, P3 requesting </a:t>
            </a:r>
            <a:r>
              <a:rPr sz="1000" b="1" dirty="0">
                <a:latin typeface="Times New Roman"/>
                <a:cs typeface="Times New Roman"/>
              </a:rPr>
              <a:t>more </a:t>
            </a:r>
            <a:r>
              <a:rPr sz="1000" b="1" spc="-5" dirty="0">
                <a:latin typeface="Times New Roman"/>
                <a:cs typeface="Times New Roman"/>
              </a:rPr>
              <a:t>resources than available, i.e. </a:t>
            </a:r>
            <a:r>
              <a:rPr sz="1000" b="1" i="1" spc="-5" dirty="0">
                <a:latin typeface="Times New Roman"/>
                <a:cs typeface="Times New Roman"/>
              </a:rPr>
              <a:t>Request[i] &lt;=  Available[i] </a:t>
            </a:r>
            <a:r>
              <a:rPr sz="1000" b="1" i="1" dirty="0">
                <a:latin typeface="Times New Roman"/>
                <a:cs typeface="Times New Roman"/>
              </a:rPr>
              <a:t>for all </a:t>
            </a:r>
            <a:r>
              <a:rPr sz="1000" b="1" i="1" spc="-5" dirty="0">
                <a:latin typeface="Times New Roman"/>
                <a:cs typeface="Times New Roman"/>
              </a:rPr>
              <a:t>i </a:t>
            </a:r>
            <a:r>
              <a:rPr sz="1000" b="1" spc="-5" dirty="0">
                <a:latin typeface="Times New Roman"/>
                <a:cs typeface="Times New Roman"/>
              </a:rPr>
              <a:t>is not true. P3 must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wait.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1285"/>
            <a:ext cx="362902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3525" algn="l"/>
              </a:tabLst>
            </a:pPr>
            <a:r>
              <a:rPr sz="1200" dirty="0">
                <a:latin typeface="Times New Roman"/>
                <a:cs typeface="Times New Roman"/>
              </a:rPr>
              <a:t>5.	</a:t>
            </a:r>
            <a:r>
              <a:rPr sz="1200" spc="-5" dirty="0">
                <a:latin typeface="Times New Roman"/>
                <a:cs typeface="Times New Roman"/>
              </a:rPr>
              <a:t>Deadlock Detection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26352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Given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following system resource allocation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statete: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263525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Available </a:t>
            </a:r>
            <a:r>
              <a:rPr sz="1200" dirty="0">
                <a:latin typeface="Times New Roman"/>
                <a:cs typeface="Times New Roman"/>
              </a:rPr>
              <a:t>= { 2, 1, 0, 0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2013" y="2192781"/>
            <a:ext cx="818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Allocation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4960" y="2218360"/>
            <a:ext cx="10033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15" dirty="0">
                <a:latin typeface="Symbol"/>
                <a:cs typeface="Symbol"/>
              </a:rPr>
              <a:t>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259" y="2459198"/>
            <a:ext cx="91059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22960" algn="l"/>
              </a:tabLst>
            </a:pPr>
            <a:r>
              <a:rPr sz="1150" spc="15" dirty="0">
                <a:latin typeface="Symbol"/>
                <a:cs typeface="Symbol"/>
              </a:rPr>
              <a:t></a:t>
            </a:r>
            <a:r>
              <a:rPr sz="1150" spc="15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Symbol"/>
                <a:cs typeface="Symbol"/>
              </a:rPr>
              <a:t>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4259" y="2218360"/>
            <a:ext cx="10033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15" dirty="0">
                <a:latin typeface="Symbol"/>
                <a:cs typeface="Symbol"/>
              </a:rPr>
              <a:t>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0860" y="2362919"/>
            <a:ext cx="22987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25" spc="44" baseline="-21739" dirty="0">
                <a:latin typeface="Times New Roman"/>
                <a:cs typeface="Times New Roman"/>
              </a:rPr>
              <a:t>0</a:t>
            </a:r>
            <a:r>
              <a:rPr sz="1150" spc="30" dirty="0">
                <a:latin typeface="Symbol"/>
                <a:cs typeface="Symbol"/>
              </a:rPr>
              <a:t>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8859" y="2362918"/>
            <a:ext cx="227329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150" spc="20" dirty="0">
                <a:latin typeface="Symbol"/>
                <a:cs typeface="Symbol"/>
              </a:rPr>
              <a:t></a:t>
            </a:r>
            <a:r>
              <a:rPr sz="1725" spc="30" baseline="-21739" dirty="0">
                <a:latin typeface="Times New Roman"/>
                <a:cs typeface="Times New Roman"/>
              </a:rPr>
              <a:t>0</a:t>
            </a:r>
            <a:endParaRPr sz="1725" baseline="-2173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9318" y="2105481"/>
            <a:ext cx="23114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25" spc="52" baseline="-33816" dirty="0">
                <a:latin typeface="Times New Roman"/>
                <a:cs typeface="Times New Roman"/>
              </a:rPr>
              <a:t>1</a:t>
            </a:r>
            <a:r>
              <a:rPr sz="1150" spc="35" dirty="0">
                <a:latin typeface="Symbol"/>
                <a:cs typeface="Symbol"/>
              </a:rPr>
              <a:t>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8859" y="2105481"/>
            <a:ext cx="22860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150" spc="25" dirty="0">
                <a:latin typeface="Symbol"/>
                <a:cs typeface="Symbol"/>
              </a:rPr>
              <a:t></a:t>
            </a:r>
            <a:r>
              <a:rPr sz="1725" spc="37" baseline="-33816" dirty="0">
                <a:latin typeface="Times New Roman"/>
                <a:cs typeface="Times New Roman"/>
              </a:rPr>
              <a:t>2</a:t>
            </a:r>
            <a:endParaRPr sz="1725" baseline="-33816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6260" y="1977522"/>
            <a:ext cx="17907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25" spc="60" baseline="4830" dirty="0">
                <a:latin typeface="Times New Roman"/>
                <a:cs typeface="Times New Roman"/>
              </a:rPr>
              <a:t>0</a:t>
            </a:r>
            <a:r>
              <a:rPr sz="1150" spc="15" dirty="0">
                <a:latin typeface="Symbol"/>
                <a:cs typeface="Symbol"/>
              </a:rPr>
              <a:t>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6929" y="1921439"/>
            <a:ext cx="322580" cy="7042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490"/>
              </a:spcBef>
              <a:tabLst>
                <a:tab pos="231140" algn="l"/>
              </a:tabLst>
            </a:pPr>
            <a:r>
              <a:rPr sz="1150" spc="15" dirty="0">
                <a:latin typeface="Times New Roman"/>
                <a:cs typeface="Times New Roman"/>
              </a:rPr>
              <a:t>0	1</a:t>
            </a:r>
            <a:endParaRPr sz="11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400"/>
              </a:spcBef>
              <a:tabLst>
                <a:tab pos="233045" algn="l"/>
              </a:tabLst>
            </a:pPr>
            <a:r>
              <a:rPr sz="1150" spc="15" dirty="0">
                <a:latin typeface="Times New Roman"/>
                <a:cs typeface="Times New Roman"/>
              </a:rPr>
              <a:t>0	0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33679" algn="l"/>
              </a:tabLst>
            </a:pPr>
            <a:r>
              <a:rPr sz="1150" spc="15" dirty="0">
                <a:latin typeface="Times New Roman"/>
                <a:cs typeface="Times New Roman"/>
              </a:rPr>
              <a:t>1	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4259" y="1977521"/>
            <a:ext cx="17653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20" dirty="0">
                <a:latin typeface="Symbol"/>
                <a:cs typeface="Symbol"/>
              </a:rPr>
              <a:t></a:t>
            </a:r>
            <a:r>
              <a:rPr sz="1725" spc="22" baseline="4830" dirty="0">
                <a:latin typeface="Times New Roman"/>
                <a:cs typeface="Times New Roman"/>
              </a:rPr>
              <a:t>0</a:t>
            </a:r>
            <a:endParaRPr sz="1725" baseline="483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02132" y="2459198"/>
            <a:ext cx="10033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15" dirty="0">
                <a:latin typeface="Symbol"/>
                <a:cs typeface="Symbol"/>
              </a:rPr>
              <a:t>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02132" y="2105481"/>
            <a:ext cx="10033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15" dirty="0">
                <a:latin typeface="Symbol"/>
                <a:cs typeface="Symbol"/>
              </a:rPr>
              <a:t>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93889" y="2459198"/>
            <a:ext cx="10033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15" dirty="0">
                <a:latin typeface="Symbol"/>
                <a:cs typeface="Symbol"/>
              </a:rPr>
              <a:t>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93888" y="2105481"/>
            <a:ext cx="10033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15" dirty="0">
                <a:latin typeface="Symbol"/>
                <a:cs typeface="Symbol"/>
              </a:rPr>
              <a:t>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98020" y="2362919"/>
            <a:ext cx="22987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25" spc="44" baseline="-21739" dirty="0">
                <a:latin typeface="Times New Roman"/>
                <a:cs typeface="Times New Roman"/>
              </a:rPr>
              <a:t>0</a:t>
            </a:r>
            <a:r>
              <a:rPr sz="1150" spc="30" dirty="0">
                <a:latin typeface="Symbol"/>
                <a:cs typeface="Symbol"/>
              </a:rPr>
              <a:t>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05946" y="2422798"/>
            <a:ext cx="49085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15" dirty="0">
                <a:latin typeface="Times New Roman"/>
                <a:cs typeface="Times New Roman"/>
              </a:rPr>
              <a:t>P</a:t>
            </a:r>
            <a:r>
              <a:rPr sz="1200" spc="15" dirty="0">
                <a:latin typeface="Times New Roman"/>
                <a:cs typeface="Times New Roman"/>
              </a:rPr>
              <a:t>2 </a:t>
            </a:r>
            <a:r>
              <a:rPr sz="1725" spc="37" baseline="24154" dirty="0">
                <a:latin typeface="Symbol"/>
                <a:cs typeface="Symbol"/>
              </a:rPr>
              <a:t></a:t>
            </a:r>
            <a:r>
              <a:rPr sz="1725" spc="37" baseline="2415" dirty="0">
                <a:latin typeface="Times New Roman"/>
                <a:cs typeface="Times New Roman"/>
              </a:rPr>
              <a:t>2</a:t>
            </a:r>
            <a:endParaRPr sz="1725" baseline="241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05760" y="1977522"/>
            <a:ext cx="39624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28600" algn="l"/>
              </a:tabLst>
            </a:pPr>
            <a:r>
              <a:rPr sz="1725" spc="22" baseline="4830" dirty="0">
                <a:latin typeface="Times New Roman"/>
                <a:cs typeface="Times New Roman"/>
              </a:rPr>
              <a:t>0	</a:t>
            </a:r>
            <a:r>
              <a:rPr sz="1725" spc="75" baseline="4830" dirty="0">
                <a:latin typeface="Times New Roman"/>
                <a:cs typeface="Times New Roman"/>
              </a:rPr>
              <a:t>1</a:t>
            </a:r>
            <a:r>
              <a:rPr sz="1150" spc="15" dirty="0">
                <a:latin typeface="Symbol"/>
                <a:cs typeface="Symbol"/>
              </a:rPr>
              <a:t>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66134" y="1919582"/>
            <a:ext cx="1999614" cy="7054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334135">
              <a:lnSpc>
                <a:spcPct val="100000"/>
              </a:lnSpc>
              <a:spcBef>
                <a:spcPts val="505"/>
              </a:spcBef>
            </a:pPr>
            <a:r>
              <a:rPr sz="1150" spc="15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380"/>
              </a:spcBef>
              <a:tabLst>
                <a:tab pos="1334135" algn="l"/>
                <a:tab pos="1550670" algn="l"/>
                <a:tab pos="176974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Request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i="1" spc="-50" dirty="0">
                <a:latin typeface="Times New Roman"/>
                <a:cs typeface="Times New Roman"/>
              </a:rPr>
              <a:t>P</a:t>
            </a:r>
            <a:r>
              <a:rPr sz="1200" spc="-50" dirty="0">
                <a:latin typeface="Times New Roman"/>
                <a:cs typeface="Times New Roman"/>
              </a:rPr>
              <a:t>1 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725" spc="15" baseline="-7246" dirty="0">
                <a:latin typeface="Symbol"/>
                <a:cs typeface="Symbol"/>
              </a:rPr>
              <a:t></a:t>
            </a:r>
            <a:r>
              <a:rPr sz="1725" spc="15" baseline="2415" dirty="0">
                <a:latin typeface="Times New Roman"/>
                <a:cs typeface="Times New Roman"/>
              </a:rPr>
              <a:t>1	</a:t>
            </a:r>
            <a:r>
              <a:rPr sz="1725" spc="22" baseline="2415" dirty="0">
                <a:latin typeface="Times New Roman"/>
                <a:cs typeface="Times New Roman"/>
              </a:rPr>
              <a:t>0	1	</a:t>
            </a:r>
            <a:r>
              <a:rPr sz="1725" spc="44" baseline="2415" dirty="0">
                <a:latin typeface="Times New Roman"/>
                <a:cs typeface="Times New Roman"/>
              </a:rPr>
              <a:t>0</a:t>
            </a:r>
            <a:r>
              <a:rPr sz="1725" spc="44" baseline="-7246" dirty="0">
                <a:latin typeface="Symbol"/>
                <a:cs typeface="Symbol"/>
              </a:rPr>
              <a:t></a:t>
            </a:r>
            <a:endParaRPr sz="1725" baseline="-7246">
              <a:latin typeface="Symbol"/>
              <a:cs typeface="Symbol"/>
            </a:endParaRPr>
          </a:p>
          <a:p>
            <a:pPr marL="1332865">
              <a:lnSpc>
                <a:spcPct val="100000"/>
              </a:lnSpc>
              <a:spcBef>
                <a:spcPts val="360"/>
              </a:spcBef>
              <a:tabLst>
                <a:tab pos="1551940" algn="l"/>
              </a:tabLst>
            </a:pPr>
            <a:r>
              <a:rPr sz="1150" spc="15" dirty="0">
                <a:latin typeface="Times New Roman"/>
                <a:cs typeface="Times New Roman"/>
              </a:rPr>
              <a:t>1	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32555" y="1976473"/>
            <a:ext cx="438784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i="1" spc="7" baseline="2314" dirty="0">
                <a:latin typeface="Times New Roman"/>
                <a:cs typeface="Times New Roman"/>
              </a:rPr>
              <a:t>P</a:t>
            </a:r>
            <a:r>
              <a:rPr sz="1800" spc="7" baseline="2314" dirty="0">
                <a:latin typeface="Times New Roman"/>
                <a:cs typeface="Times New Roman"/>
              </a:rPr>
              <a:t>0</a:t>
            </a:r>
            <a:r>
              <a:rPr sz="1800" spc="30" baseline="2314" dirty="0">
                <a:latin typeface="Times New Roman"/>
                <a:cs typeface="Times New Roman"/>
              </a:rPr>
              <a:t> </a:t>
            </a:r>
            <a:r>
              <a:rPr sz="1150" spc="25" dirty="0">
                <a:latin typeface="Symbol"/>
                <a:cs typeface="Symbol"/>
              </a:rPr>
              <a:t></a:t>
            </a:r>
            <a:r>
              <a:rPr sz="1725" spc="37" baseline="4830" dirty="0">
                <a:latin typeface="Times New Roman"/>
                <a:cs typeface="Times New Roman"/>
              </a:rPr>
              <a:t>2</a:t>
            </a:r>
            <a:endParaRPr sz="1725" baseline="483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30604" y="2826766"/>
            <a:ext cx="4401185" cy="310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168275" algn="l"/>
              </a:tabLst>
            </a:pPr>
            <a:r>
              <a:rPr sz="1200" spc="-5" dirty="0">
                <a:latin typeface="Times New Roman"/>
                <a:cs typeface="Times New Roman"/>
              </a:rPr>
              <a:t>Determine </a:t>
            </a:r>
            <a:r>
              <a:rPr sz="1200" dirty="0">
                <a:latin typeface="Times New Roman"/>
                <a:cs typeface="Times New Roman"/>
              </a:rPr>
              <a:t>if a deadlock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exists.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lphaLcParenR"/>
            </a:pPr>
            <a:endParaRPr sz="1150">
              <a:latin typeface="Times New Roman"/>
              <a:cs typeface="Times New Roman"/>
            </a:endParaRPr>
          </a:p>
          <a:p>
            <a:pPr marL="469265">
              <a:lnSpc>
                <a:spcPts val="1170"/>
              </a:lnSpc>
            </a:pPr>
            <a:r>
              <a:rPr sz="1000" b="1" spc="-5" dirty="0">
                <a:latin typeface="Times New Roman"/>
                <a:cs typeface="Times New Roman"/>
              </a:rPr>
              <a:t>Initialize:</a:t>
            </a:r>
            <a:endParaRPr sz="1000">
              <a:latin typeface="Times New Roman"/>
              <a:cs typeface="Times New Roman"/>
            </a:endParaRPr>
          </a:p>
          <a:p>
            <a:pPr marL="926465">
              <a:lnSpc>
                <a:spcPts val="1145"/>
              </a:lnSpc>
            </a:pPr>
            <a:r>
              <a:rPr sz="1000" b="1" spc="-5" dirty="0">
                <a:latin typeface="Times New Roman"/>
                <a:cs typeface="Times New Roman"/>
              </a:rPr>
              <a:t>Work =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{2,1,0,0}</a:t>
            </a:r>
            <a:endParaRPr sz="1000">
              <a:latin typeface="Times New Roman"/>
              <a:cs typeface="Times New Roman"/>
            </a:endParaRPr>
          </a:p>
          <a:p>
            <a:pPr marL="926465">
              <a:lnSpc>
                <a:spcPts val="1175"/>
              </a:lnSpc>
            </a:pPr>
            <a:r>
              <a:rPr sz="1000" b="1" spc="-5" dirty="0">
                <a:latin typeface="Times New Roman"/>
                <a:cs typeface="Times New Roman"/>
              </a:rPr>
              <a:t>Finish =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{F,F,F}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469265">
              <a:lnSpc>
                <a:spcPts val="1175"/>
              </a:lnSpc>
            </a:pPr>
            <a:r>
              <a:rPr sz="1000" b="1" spc="-5" dirty="0">
                <a:latin typeface="Times New Roman"/>
                <a:cs typeface="Times New Roman"/>
              </a:rPr>
              <a:t>Select P2 </a:t>
            </a:r>
            <a:r>
              <a:rPr sz="1000" b="1" dirty="0">
                <a:latin typeface="Times New Roman"/>
                <a:cs typeface="Times New Roman"/>
              </a:rPr>
              <a:t>for </a:t>
            </a:r>
            <a:r>
              <a:rPr sz="1000" b="1" spc="-5" dirty="0">
                <a:latin typeface="Times New Roman"/>
                <a:cs typeface="Times New Roman"/>
              </a:rPr>
              <a:t>termination, Work contains enough resources </a:t>
            </a:r>
            <a:r>
              <a:rPr sz="1000" b="1" dirty="0">
                <a:latin typeface="Times New Roman"/>
                <a:cs typeface="Times New Roman"/>
              </a:rPr>
              <a:t>to </a:t>
            </a:r>
            <a:r>
              <a:rPr sz="1000" b="1" spc="-5" dirty="0">
                <a:latin typeface="Times New Roman"/>
                <a:cs typeface="Times New Roman"/>
              </a:rPr>
              <a:t>satisfy</a:t>
            </a:r>
            <a:r>
              <a:rPr sz="1000" b="1" spc="1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P2.</a:t>
            </a:r>
            <a:endParaRPr sz="1000">
              <a:latin typeface="Times New Roman"/>
              <a:cs typeface="Times New Roman"/>
            </a:endParaRPr>
          </a:p>
          <a:p>
            <a:pPr marL="926465">
              <a:lnSpc>
                <a:spcPts val="1145"/>
              </a:lnSpc>
            </a:pPr>
            <a:r>
              <a:rPr sz="1000" b="1" spc="-5" dirty="0">
                <a:latin typeface="Times New Roman"/>
                <a:cs typeface="Times New Roman"/>
              </a:rPr>
              <a:t>Work = {2,1,0,0} + {0,1,2,0} =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{2,2,2,0}</a:t>
            </a:r>
            <a:endParaRPr sz="1000">
              <a:latin typeface="Times New Roman"/>
              <a:cs typeface="Times New Roman"/>
            </a:endParaRPr>
          </a:p>
          <a:p>
            <a:pPr marL="926465">
              <a:lnSpc>
                <a:spcPts val="1145"/>
              </a:lnSpc>
            </a:pPr>
            <a:r>
              <a:rPr sz="1000" b="1" spc="-5" dirty="0">
                <a:latin typeface="Times New Roman"/>
                <a:cs typeface="Times New Roman"/>
              </a:rPr>
              <a:t>Finish =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{F,F,T}</a:t>
            </a:r>
            <a:endParaRPr sz="1000">
              <a:latin typeface="Times New Roman"/>
              <a:cs typeface="Times New Roman"/>
            </a:endParaRPr>
          </a:p>
          <a:p>
            <a:pPr marL="469265">
              <a:lnSpc>
                <a:spcPts val="1150"/>
              </a:lnSpc>
            </a:pPr>
            <a:r>
              <a:rPr sz="1000" b="1" spc="-5" dirty="0">
                <a:latin typeface="Times New Roman"/>
                <a:cs typeface="Times New Roman"/>
              </a:rPr>
              <a:t>Select </a:t>
            </a:r>
            <a:r>
              <a:rPr sz="1000" b="1" dirty="0">
                <a:latin typeface="Times New Roman"/>
                <a:cs typeface="Times New Roman"/>
              </a:rPr>
              <a:t>P1 for </a:t>
            </a:r>
            <a:r>
              <a:rPr sz="1000" b="1" spc="-5" dirty="0">
                <a:latin typeface="Times New Roman"/>
                <a:cs typeface="Times New Roman"/>
              </a:rPr>
              <a:t>termination, Work contains enough resources </a:t>
            </a:r>
            <a:r>
              <a:rPr sz="1000" b="1" dirty="0">
                <a:latin typeface="Times New Roman"/>
                <a:cs typeface="Times New Roman"/>
              </a:rPr>
              <a:t>to </a:t>
            </a:r>
            <a:r>
              <a:rPr sz="1000" b="1" spc="-5" dirty="0">
                <a:latin typeface="Times New Roman"/>
                <a:cs typeface="Times New Roman"/>
              </a:rPr>
              <a:t>satisfy</a:t>
            </a:r>
            <a:r>
              <a:rPr sz="1000" b="1" spc="100" dirty="0">
                <a:latin typeface="Times New Roman"/>
                <a:cs typeface="Times New Roman"/>
              </a:rPr>
              <a:t> </a:t>
            </a:r>
            <a:r>
              <a:rPr sz="1000" b="1" spc="10" dirty="0">
                <a:latin typeface="Times New Roman"/>
                <a:cs typeface="Times New Roman"/>
              </a:rPr>
              <a:t>P1.</a:t>
            </a:r>
            <a:endParaRPr sz="1000">
              <a:latin typeface="Times New Roman"/>
              <a:cs typeface="Times New Roman"/>
            </a:endParaRPr>
          </a:p>
          <a:p>
            <a:pPr marL="926465">
              <a:lnSpc>
                <a:spcPts val="1150"/>
              </a:lnSpc>
            </a:pPr>
            <a:r>
              <a:rPr sz="1000" b="1" spc="-5" dirty="0">
                <a:latin typeface="Times New Roman"/>
                <a:cs typeface="Times New Roman"/>
              </a:rPr>
              <a:t>Work = {2,2,2,0} + {2,0,0,1} =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{4,2,2,1}</a:t>
            </a:r>
            <a:endParaRPr sz="1000">
              <a:latin typeface="Times New Roman"/>
              <a:cs typeface="Times New Roman"/>
            </a:endParaRPr>
          </a:p>
          <a:p>
            <a:pPr marL="926465">
              <a:lnSpc>
                <a:spcPts val="1150"/>
              </a:lnSpc>
            </a:pPr>
            <a:r>
              <a:rPr sz="1000" b="1" spc="-5" dirty="0">
                <a:latin typeface="Times New Roman"/>
                <a:cs typeface="Times New Roman"/>
              </a:rPr>
              <a:t>Finish =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{T,F,T}</a:t>
            </a:r>
            <a:endParaRPr sz="1000">
              <a:latin typeface="Times New Roman"/>
              <a:cs typeface="Times New Roman"/>
            </a:endParaRPr>
          </a:p>
          <a:p>
            <a:pPr marL="469265">
              <a:lnSpc>
                <a:spcPts val="1150"/>
              </a:lnSpc>
            </a:pPr>
            <a:r>
              <a:rPr sz="1000" b="1" spc="-5" dirty="0">
                <a:latin typeface="Times New Roman"/>
                <a:cs typeface="Times New Roman"/>
              </a:rPr>
              <a:t>Select </a:t>
            </a:r>
            <a:r>
              <a:rPr sz="1000" b="1" dirty="0">
                <a:latin typeface="Times New Roman"/>
                <a:cs typeface="Times New Roman"/>
              </a:rPr>
              <a:t>P0 for </a:t>
            </a:r>
            <a:r>
              <a:rPr sz="1000" b="1" spc="-5" dirty="0">
                <a:latin typeface="Times New Roman"/>
                <a:cs typeface="Times New Roman"/>
              </a:rPr>
              <a:t>termination, Work contains enough resources </a:t>
            </a:r>
            <a:r>
              <a:rPr sz="1000" b="1" dirty="0">
                <a:latin typeface="Times New Roman"/>
                <a:cs typeface="Times New Roman"/>
              </a:rPr>
              <a:t>to </a:t>
            </a:r>
            <a:r>
              <a:rPr sz="1000" b="1" spc="-5" dirty="0">
                <a:latin typeface="Times New Roman"/>
                <a:cs typeface="Times New Roman"/>
              </a:rPr>
              <a:t>satisfy</a:t>
            </a:r>
            <a:r>
              <a:rPr sz="1000" b="1" spc="1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P0.</a:t>
            </a:r>
            <a:endParaRPr sz="1000">
              <a:latin typeface="Times New Roman"/>
              <a:cs typeface="Times New Roman"/>
            </a:endParaRPr>
          </a:p>
          <a:p>
            <a:pPr marL="926465">
              <a:lnSpc>
                <a:spcPts val="1145"/>
              </a:lnSpc>
            </a:pPr>
            <a:r>
              <a:rPr sz="1000" b="1" spc="-5" dirty="0">
                <a:latin typeface="Times New Roman"/>
                <a:cs typeface="Times New Roman"/>
              </a:rPr>
              <a:t>Work = {4,2,2,1} + {0,0,1,0} =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{4,2,3,1}</a:t>
            </a:r>
            <a:endParaRPr sz="1000">
              <a:latin typeface="Times New Roman"/>
              <a:cs typeface="Times New Roman"/>
            </a:endParaRPr>
          </a:p>
          <a:p>
            <a:pPr marL="926465">
              <a:lnSpc>
                <a:spcPts val="1170"/>
              </a:lnSpc>
            </a:pPr>
            <a:r>
              <a:rPr sz="1000" b="1" spc="-5" dirty="0">
                <a:latin typeface="Times New Roman"/>
                <a:cs typeface="Times New Roman"/>
              </a:rPr>
              <a:t>Finish =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{T,T,T}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A safe sequence has been found &lt;P2, P1, P0&gt;, no deadlock</a:t>
            </a:r>
            <a:r>
              <a:rPr sz="1000" b="1" spc="9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exists.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78435" indent="-166370">
              <a:lnSpc>
                <a:spcPct val="100000"/>
              </a:lnSpc>
              <a:buAutoNum type="alphaLcParenR" startAt="2"/>
              <a:tabLst>
                <a:tab pos="179070" algn="l"/>
              </a:tabLst>
            </a:pPr>
            <a:r>
              <a:rPr sz="1200" spc="-5" dirty="0">
                <a:latin typeface="Times New Roman"/>
                <a:cs typeface="Times New Roman"/>
              </a:rPr>
              <a:t>Illustrate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with a </a:t>
            </a:r>
            <a:r>
              <a:rPr sz="1200" spc="-5" dirty="0">
                <a:latin typeface="Times New Roman"/>
                <a:cs typeface="Times New Roman"/>
              </a:rPr>
              <a:t>resource allocation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711CF10-D789-B118-4BD7-60E1FF1ED9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2" r="11527" b="14436"/>
          <a:stretch/>
        </p:blipFill>
        <p:spPr>
          <a:xfrm>
            <a:off x="1421926" y="6122525"/>
            <a:ext cx="4597873" cy="39419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2993</Words>
  <Application>Microsoft Office PowerPoint</Application>
  <PresentationFormat>Custom</PresentationFormat>
  <Paragraphs>413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Nour El Kadri</dc:creator>
  <cp:lastModifiedBy>Faranak Vahid-Ansari</cp:lastModifiedBy>
  <cp:revision>3</cp:revision>
  <dcterms:created xsi:type="dcterms:W3CDTF">2022-06-27T12:35:01Z</dcterms:created>
  <dcterms:modified xsi:type="dcterms:W3CDTF">2022-06-27T13:16:54Z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2021-03-11T00:00:00Z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2022-06-27T00:00:00Z</vt:filetime>
  </property>
</Properties>
</file>