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86" autoAdjust="0"/>
  </p:normalViewPr>
  <p:slideViewPr>
    <p:cSldViewPr>
      <p:cViewPr varScale="1">
        <p:scale>
          <a:sx n="78" d="100"/>
          <a:sy n="78" d="100"/>
        </p:scale>
        <p:origin x="2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2A404B40-00B8-40B0-8995-EB7B45AD6347}" type="datetimeFigureOut">
              <a:rPr lang="en-CA" smtClean="0"/>
              <a:t>2022-05-19</a:t>
            </a:fld>
            <a:endParaRPr lang="en-CA"/>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D2736C18-A8CD-4A0A-911B-4BB849A82474}" type="slidenum">
              <a:rPr lang="en-CA" smtClean="0"/>
              <a:t>‹#›</a:t>
            </a:fld>
            <a:endParaRPr lang="en-CA"/>
          </a:p>
        </p:txBody>
      </p:sp>
    </p:spTree>
    <p:extLst>
      <p:ext uri="{BB962C8B-B14F-4D97-AF65-F5344CB8AC3E}">
        <p14:creationId xmlns:p14="http://schemas.microsoft.com/office/powerpoint/2010/main" val="350375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Connection between the application programs and its hardware.</a:t>
            </a:r>
          </a:p>
          <a:p>
            <a:r>
              <a:rPr lang="en-CA" dirty="0"/>
              <a:t>In order to finish a task, we need to know whether it would require some resources or not (such as memory, </a:t>
            </a:r>
            <a:r>
              <a:rPr lang="en-CA" dirty="0" err="1"/>
              <a:t>cpu</a:t>
            </a:r>
            <a:r>
              <a:rPr lang="en-CA" dirty="0"/>
              <a:t>). Although can not access them directly, the OS helps out by allocating these resources</a:t>
            </a:r>
          </a:p>
        </p:txBody>
      </p:sp>
      <p:sp>
        <p:nvSpPr>
          <p:cNvPr id="4" name="Slide Number Placeholder 3"/>
          <p:cNvSpPr>
            <a:spLocks noGrp="1"/>
          </p:cNvSpPr>
          <p:nvPr>
            <p:ph type="sldNum" sz="quarter" idx="5"/>
          </p:nvPr>
        </p:nvSpPr>
        <p:spPr/>
        <p:txBody>
          <a:bodyPr/>
          <a:lstStyle/>
          <a:p>
            <a:fld id="{D2736C18-A8CD-4A0A-911B-4BB849A82474}" type="slidenum">
              <a:rPr lang="en-CA" smtClean="0"/>
              <a:t>2</a:t>
            </a:fld>
            <a:endParaRPr lang="en-CA"/>
          </a:p>
        </p:txBody>
      </p:sp>
    </p:spTree>
    <p:extLst>
      <p:ext uri="{BB962C8B-B14F-4D97-AF65-F5344CB8AC3E}">
        <p14:creationId xmlns:p14="http://schemas.microsoft.com/office/powerpoint/2010/main" val="1052502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IOS vs Android</a:t>
            </a:r>
          </a:p>
          <a:p>
            <a:endParaRPr lang="en-CA" dirty="0"/>
          </a:p>
          <a:p>
            <a:r>
              <a:rPr lang="en-CA" dirty="0"/>
              <a:t>The filing system is different, where in Android, the files are shared between different apps, while it is not shared in IOS apps. Not sharing of the file helps with security because a certain app can be buggy and thus defect your file. On Android, you can access the same file, no matter which app you are in. Need to copy the file in IOS apps</a:t>
            </a:r>
          </a:p>
        </p:txBody>
      </p:sp>
      <p:sp>
        <p:nvSpPr>
          <p:cNvPr id="4" name="Slide Number Placeholder 3"/>
          <p:cNvSpPr>
            <a:spLocks noGrp="1"/>
          </p:cNvSpPr>
          <p:nvPr>
            <p:ph type="sldNum" sz="quarter" idx="5"/>
          </p:nvPr>
        </p:nvSpPr>
        <p:spPr/>
        <p:txBody>
          <a:bodyPr/>
          <a:lstStyle/>
          <a:p>
            <a:fld id="{D2736C18-A8CD-4A0A-911B-4BB849A82474}" type="slidenum">
              <a:rPr lang="en-CA" smtClean="0"/>
              <a:t>14</a:t>
            </a:fld>
            <a:endParaRPr lang="en-CA"/>
          </a:p>
        </p:txBody>
      </p:sp>
    </p:spTree>
    <p:extLst>
      <p:ext uri="{BB962C8B-B14F-4D97-AF65-F5344CB8AC3E}">
        <p14:creationId xmlns:p14="http://schemas.microsoft.com/office/powerpoint/2010/main" val="2897389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Remember, they are Not part of the OS, they are in fact user programs</a:t>
            </a:r>
          </a:p>
          <a:p>
            <a:endParaRPr lang="en-CA" dirty="0"/>
          </a:p>
          <a:p>
            <a:r>
              <a:rPr lang="en-CA" dirty="0"/>
              <a:t>Windows: IE and Edge </a:t>
            </a:r>
            <a:r>
              <a:rPr lang="en-CA" dirty="0">
                <a:sym typeface="Wingdings" panose="05000000000000000000" pitchFamily="2" charset="2"/>
              </a:rPr>
              <a:t> not the fastest, but more unified to the Windows 10 style</a:t>
            </a:r>
            <a:endParaRPr lang="en-CA" dirty="0"/>
          </a:p>
          <a:p>
            <a:endParaRPr lang="en-CA" dirty="0"/>
          </a:p>
          <a:p>
            <a:r>
              <a:rPr lang="en-CA" dirty="0"/>
              <a:t>Linux (Ubuntu): Firefox (none before)</a:t>
            </a:r>
          </a:p>
          <a:p>
            <a:endParaRPr lang="en-CA" dirty="0"/>
          </a:p>
          <a:p>
            <a:r>
              <a:rPr lang="en-CA" dirty="0"/>
              <a:t>All in all, use Google Chrome</a:t>
            </a:r>
          </a:p>
        </p:txBody>
      </p:sp>
      <p:sp>
        <p:nvSpPr>
          <p:cNvPr id="4" name="Slide Number Placeholder 3"/>
          <p:cNvSpPr>
            <a:spLocks noGrp="1"/>
          </p:cNvSpPr>
          <p:nvPr>
            <p:ph type="sldNum" sz="quarter" idx="5"/>
          </p:nvPr>
        </p:nvSpPr>
        <p:spPr/>
        <p:txBody>
          <a:bodyPr/>
          <a:lstStyle/>
          <a:p>
            <a:fld id="{D2736C18-A8CD-4A0A-911B-4BB849A82474}" type="slidenum">
              <a:rPr lang="en-CA" smtClean="0"/>
              <a:t>3</a:t>
            </a:fld>
            <a:endParaRPr lang="en-CA"/>
          </a:p>
        </p:txBody>
      </p:sp>
    </p:spTree>
    <p:extLst>
      <p:ext uri="{BB962C8B-B14F-4D97-AF65-F5344CB8AC3E}">
        <p14:creationId xmlns:p14="http://schemas.microsoft.com/office/powerpoint/2010/main" val="410183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distinction comes from the task:</a:t>
            </a:r>
          </a:p>
          <a:p>
            <a:r>
              <a:rPr lang="en-CA" dirty="0"/>
              <a:t>If the task is executed on behalf of the OS  </a:t>
            </a:r>
            <a:r>
              <a:rPr lang="en-CA" dirty="0">
                <a:sym typeface="Wingdings" panose="05000000000000000000" pitchFamily="2" charset="2"/>
              </a:rPr>
              <a:t></a:t>
            </a:r>
            <a:r>
              <a:rPr lang="en-CA" dirty="0"/>
              <a:t> kernel mode</a:t>
            </a:r>
          </a:p>
          <a:p>
            <a:r>
              <a:rPr lang="en-CA" dirty="0"/>
              <a:t>If the task is executed on behalf of the user </a:t>
            </a:r>
            <a:r>
              <a:rPr lang="en-CA" dirty="0">
                <a:sym typeface="Wingdings" panose="05000000000000000000" pitchFamily="2" charset="2"/>
              </a:rPr>
              <a:t> user mode</a:t>
            </a:r>
            <a:endParaRPr lang="en-CA" dirty="0"/>
          </a:p>
        </p:txBody>
      </p:sp>
      <p:sp>
        <p:nvSpPr>
          <p:cNvPr id="4" name="Slide Number Placeholder 3"/>
          <p:cNvSpPr>
            <a:spLocks noGrp="1"/>
          </p:cNvSpPr>
          <p:nvPr>
            <p:ph type="sldNum" sz="quarter" idx="5"/>
          </p:nvPr>
        </p:nvSpPr>
        <p:spPr/>
        <p:txBody>
          <a:bodyPr/>
          <a:lstStyle/>
          <a:p>
            <a:fld id="{D2736C18-A8CD-4A0A-911B-4BB849A82474}" type="slidenum">
              <a:rPr lang="en-CA" smtClean="0"/>
              <a:t>4</a:t>
            </a:fld>
            <a:endParaRPr lang="en-CA"/>
          </a:p>
        </p:txBody>
      </p:sp>
    </p:spTree>
    <p:extLst>
      <p:ext uri="{BB962C8B-B14F-4D97-AF65-F5344CB8AC3E}">
        <p14:creationId xmlns:p14="http://schemas.microsoft.com/office/powerpoint/2010/main" val="108825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dirty="0">
                <a:effectLst/>
              </a:rPr>
              <a:t>The Instructions that can run only in Kernel Mode are called Privileged Instructions .</a:t>
            </a:r>
          </a:p>
          <a:p>
            <a:pPr algn="l" fontAlgn="base"/>
            <a:r>
              <a:rPr lang="en-CA" b="0" i="0" dirty="0">
                <a:solidFill>
                  <a:srgbClr val="273239"/>
                </a:solidFill>
                <a:effectLst/>
                <a:latin typeface="urw-din"/>
              </a:rPr>
              <a:t> Privileged Instructions possess the following characteristics : </a:t>
            </a:r>
          </a:p>
          <a:p>
            <a:pPr algn="l" fontAlgn="base"/>
            <a:r>
              <a:rPr lang="en-CA" b="0" i="0" dirty="0">
                <a:solidFill>
                  <a:srgbClr val="273239"/>
                </a:solidFill>
                <a:effectLst/>
                <a:latin typeface="urw-din"/>
              </a:rPr>
              <a:t>(</a:t>
            </a:r>
            <a:r>
              <a:rPr lang="en-CA" b="0" i="0" dirty="0" err="1">
                <a:solidFill>
                  <a:srgbClr val="273239"/>
                </a:solidFill>
                <a:effectLst/>
                <a:latin typeface="urw-din"/>
              </a:rPr>
              <a:t>i</a:t>
            </a:r>
            <a:r>
              <a:rPr lang="en-CA" b="0" i="0" dirty="0">
                <a:solidFill>
                  <a:srgbClr val="273239"/>
                </a:solidFill>
                <a:effectLst/>
                <a:latin typeface="urw-din"/>
              </a:rPr>
              <a:t>) If any attempt is made to execute a Privileged Instruction in User Mode, then it will not be executed and treated as an illegal instruction. The Hardware traps it in the Operating System. </a:t>
            </a:r>
          </a:p>
          <a:p>
            <a:pPr algn="l" fontAlgn="base"/>
            <a:r>
              <a:rPr lang="en-CA" b="0" i="0" dirty="0">
                <a:solidFill>
                  <a:srgbClr val="273239"/>
                </a:solidFill>
                <a:effectLst/>
                <a:latin typeface="urw-din"/>
              </a:rPr>
              <a:t>(ii) Before transferring the control to any User Program, it is the responsibility of the Operating System to ensure that the </a:t>
            </a:r>
            <a:r>
              <a:rPr lang="en-CA" b="1" i="0" dirty="0">
                <a:solidFill>
                  <a:srgbClr val="273239"/>
                </a:solidFill>
                <a:effectLst/>
                <a:latin typeface="urw-din"/>
              </a:rPr>
              <a:t>Timer</a:t>
            </a:r>
            <a:r>
              <a:rPr lang="en-CA" b="0" i="0" dirty="0">
                <a:solidFill>
                  <a:srgbClr val="273239"/>
                </a:solidFill>
                <a:effectLst/>
                <a:latin typeface="urw-din"/>
              </a:rPr>
              <a:t> is set to interrupt. Thus, if the timer interrupts then the Operating System regains the control. </a:t>
            </a:r>
            <a:br>
              <a:rPr lang="en-CA" b="0" i="0" dirty="0">
                <a:solidFill>
                  <a:srgbClr val="273239"/>
                </a:solidFill>
                <a:effectLst/>
                <a:latin typeface="urw-din"/>
              </a:rPr>
            </a:br>
            <a:r>
              <a:rPr lang="en-CA" b="0" i="0" dirty="0">
                <a:solidFill>
                  <a:srgbClr val="273239"/>
                </a:solidFill>
                <a:effectLst/>
                <a:latin typeface="urw-din"/>
              </a:rPr>
              <a:t>Thus, any instruction which can modify the contents of the Timer is Privileged Instruction. </a:t>
            </a:r>
          </a:p>
          <a:p>
            <a:pPr algn="l" fontAlgn="base"/>
            <a:r>
              <a:rPr lang="en-CA" b="0" i="0" dirty="0">
                <a:solidFill>
                  <a:srgbClr val="273239"/>
                </a:solidFill>
                <a:effectLst/>
                <a:latin typeface="urw-din"/>
              </a:rPr>
              <a:t>(iii) Privileged Instructions are used by the Operating System in order to achieve correct operation.</a:t>
            </a:r>
          </a:p>
          <a:p>
            <a:endParaRPr lang="en-CA" dirty="0"/>
          </a:p>
          <a:p>
            <a:pPr fontAlgn="base"/>
            <a:r>
              <a:rPr lang="en-CA" dirty="0">
                <a:effectLst/>
              </a:rPr>
              <a:t>The Instructions that can run only in User Mode are called Non-Privileged Instructions .</a:t>
            </a:r>
            <a:br>
              <a:rPr lang="en-CA" b="0" i="0" dirty="0">
                <a:solidFill>
                  <a:srgbClr val="273239"/>
                </a:solidFill>
                <a:effectLst/>
                <a:latin typeface="urw-din"/>
              </a:rPr>
            </a:br>
            <a:r>
              <a:rPr lang="en-CA" b="0" i="0" dirty="0">
                <a:solidFill>
                  <a:srgbClr val="273239"/>
                </a:solidFill>
                <a:effectLst/>
                <a:latin typeface="urw-din"/>
              </a:rPr>
              <a:t>Various examples of Non-Privileged Instructions include: </a:t>
            </a:r>
          </a:p>
          <a:p>
            <a:pPr algn="l" fontAlgn="base">
              <a:buFont typeface="Arial" panose="020B0604020202020204" pitchFamily="34" charset="0"/>
              <a:buChar char="•"/>
            </a:pPr>
            <a:r>
              <a:rPr lang="en-CA" b="0" i="0" dirty="0">
                <a:solidFill>
                  <a:srgbClr val="273239"/>
                </a:solidFill>
                <a:effectLst/>
                <a:latin typeface="urw-din"/>
              </a:rPr>
              <a:t>Reading the status of Processor</a:t>
            </a:r>
          </a:p>
          <a:p>
            <a:pPr algn="l" fontAlgn="base">
              <a:buFont typeface="Arial" panose="020B0604020202020204" pitchFamily="34" charset="0"/>
              <a:buChar char="•"/>
            </a:pPr>
            <a:r>
              <a:rPr lang="en-CA" b="0" i="0" dirty="0">
                <a:solidFill>
                  <a:srgbClr val="273239"/>
                </a:solidFill>
                <a:effectLst/>
                <a:latin typeface="urw-din"/>
              </a:rPr>
              <a:t>Reading the System Time</a:t>
            </a:r>
          </a:p>
          <a:p>
            <a:pPr algn="l" fontAlgn="base">
              <a:buFont typeface="Arial" panose="020B0604020202020204" pitchFamily="34" charset="0"/>
              <a:buChar char="•"/>
            </a:pPr>
            <a:r>
              <a:rPr lang="en-CA" b="0" i="0" dirty="0">
                <a:solidFill>
                  <a:srgbClr val="273239"/>
                </a:solidFill>
                <a:effectLst/>
                <a:latin typeface="urw-din"/>
              </a:rPr>
              <a:t>Generate any Trap Instruction</a:t>
            </a:r>
          </a:p>
          <a:p>
            <a:pPr algn="l" fontAlgn="base">
              <a:buFont typeface="Arial" panose="020B0604020202020204" pitchFamily="34" charset="0"/>
              <a:buChar char="•"/>
            </a:pPr>
            <a:r>
              <a:rPr lang="en-CA" b="0" i="0" dirty="0">
                <a:solidFill>
                  <a:srgbClr val="273239"/>
                </a:solidFill>
                <a:effectLst/>
                <a:latin typeface="urw-din"/>
              </a:rPr>
              <a:t>Sending the final printout of Printer</a:t>
            </a:r>
          </a:p>
          <a:p>
            <a:pPr algn="l" fontAlgn="base"/>
            <a:r>
              <a:rPr lang="en-CA" b="0" i="0" dirty="0">
                <a:solidFill>
                  <a:srgbClr val="273239"/>
                </a:solidFill>
                <a:effectLst/>
                <a:latin typeface="urw-din"/>
              </a:rPr>
              <a:t>Also, it is important to note that in order to change the mode from Privileged to Non-Privileged, we require a Non-privileged Instruction that does not generate any interrupt. </a:t>
            </a:r>
          </a:p>
          <a:p>
            <a:endParaRPr lang="en-CA" dirty="0"/>
          </a:p>
        </p:txBody>
      </p:sp>
      <p:sp>
        <p:nvSpPr>
          <p:cNvPr id="4" name="Slide Number Placeholder 3"/>
          <p:cNvSpPr>
            <a:spLocks noGrp="1"/>
          </p:cNvSpPr>
          <p:nvPr>
            <p:ph type="sldNum" sz="quarter" idx="5"/>
          </p:nvPr>
        </p:nvSpPr>
        <p:spPr/>
        <p:txBody>
          <a:bodyPr/>
          <a:lstStyle/>
          <a:p>
            <a:fld id="{D2736C18-A8CD-4A0A-911B-4BB849A82474}" type="slidenum">
              <a:rPr lang="en-CA" smtClean="0"/>
              <a:t>5</a:t>
            </a:fld>
            <a:endParaRPr lang="en-CA"/>
          </a:p>
        </p:txBody>
      </p:sp>
    </p:spTree>
    <p:extLst>
      <p:ext uri="{BB962C8B-B14F-4D97-AF65-F5344CB8AC3E}">
        <p14:creationId xmlns:p14="http://schemas.microsoft.com/office/powerpoint/2010/main" val="97722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synchronization is sequential which can be analogous to the scheduler, whereas communication is more like cooperation between processes via sharing of data, memory, CPU, etc.</a:t>
            </a:r>
          </a:p>
          <a:p>
            <a:endParaRPr lang="en-CA" dirty="0"/>
          </a:p>
          <a:p>
            <a:r>
              <a:rPr lang="en-CA" b="0" i="0" dirty="0">
                <a:solidFill>
                  <a:srgbClr val="DCDDDE"/>
                </a:solidFill>
                <a:effectLst/>
                <a:latin typeface="Whitney"/>
              </a:rPr>
              <a:t>what type of information is communicated between processes:</a:t>
            </a:r>
          </a:p>
          <a:p>
            <a:pPr algn="l" fontAlgn="base"/>
            <a:r>
              <a:rPr lang="en-CA" b="0" i="0" dirty="0">
                <a:solidFill>
                  <a:srgbClr val="273239"/>
                </a:solidFill>
                <a:effectLst/>
                <a:latin typeface="urw-din"/>
              </a:rPr>
              <a:t>Inter-process communication (IPC) is a mechanism that allows processes to communicate with each other and synchronize their actions. The communication between these processes can be seen as a method of co-operation between them. Processes can communicate with each other through both:</a:t>
            </a:r>
            <a:br>
              <a:rPr lang="en-CA" b="0" i="0" dirty="0">
                <a:solidFill>
                  <a:srgbClr val="273239"/>
                </a:solidFill>
                <a:effectLst/>
                <a:latin typeface="urw-din"/>
              </a:rPr>
            </a:br>
            <a:r>
              <a:rPr lang="en-CA" b="0" i="0" dirty="0">
                <a:solidFill>
                  <a:srgbClr val="273239"/>
                </a:solidFill>
                <a:effectLst/>
                <a:latin typeface="urw-din"/>
              </a:rPr>
              <a:t> </a:t>
            </a:r>
          </a:p>
          <a:p>
            <a:pPr algn="l" fontAlgn="base">
              <a:buFont typeface="+mj-lt"/>
              <a:buAutoNum type="arabicPeriod"/>
            </a:pPr>
            <a:r>
              <a:rPr lang="en-CA" b="0" i="0" dirty="0">
                <a:solidFill>
                  <a:srgbClr val="273239"/>
                </a:solidFill>
                <a:effectLst/>
                <a:latin typeface="urw-din"/>
              </a:rPr>
              <a:t>Shared Memory</a:t>
            </a:r>
          </a:p>
          <a:p>
            <a:pPr algn="l" fontAlgn="base">
              <a:buFont typeface="+mj-lt"/>
              <a:buAutoNum type="arabicPeriod"/>
            </a:pPr>
            <a:r>
              <a:rPr lang="en-CA" b="0" i="0" dirty="0">
                <a:solidFill>
                  <a:srgbClr val="273239"/>
                </a:solidFill>
                <a:effectLst/>
                <a:latin typeface="urw-din"/>
              </a:rPr>
              <a:t>Message passing</a:t>
            </a:r>
          </a:p>
          <a:p>
            <a:endParaRPr lang="en-CA" dirty="0"/>
          </a:p>
        </p:txBody>
      </p:sp>
      <p:sp>
        <p:nvSpPr>
          <p:cNvPr id="4" name="Slide Number Placeholder 3"/>
          <p:cNvSpPr>
            <a:spLocks noGrp="1"/>
          </p:cNvSpPr>
          <p:nvPr>
            <p:ph type="sldNum" sz="quarter" idx="5"/>
          </p:nvPr>
        </p:nvSpPr>
        <p:spPr/>
        <p:txBody>
          <a:bodyPr/>
          <a:lstStyle/>
          <a:p>
            <a:fld id="{D2736C18-A8CD-4A0A-911B-4BB849A82474}" type="slidenum">
              <a:rPr lang="en-CA" smtClean="0"/>
              <a:t>8</a:t>
            </a:fld>
            <a:endParaRPr lang="en-CA"/>
          </a:p>
        </p:txBody>
      </p:sp>
    </p:spTree>
    <p:extLst>
      <p:ext uri="{BB962C8B-B14F-4D97-AF65-F5344CB8AC3E}">
        <p14:creationId xmlns:p14="http://schemas.microsoft.com/office/powerpoint/2010/main" val="2245489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More involved with the processes, storing variables of the program into the memory, like a runtime memory which can disappear once your computer is shut down</a:t>
            </a:r>
          </a:p>
        </p:txBody>
      </p:sp>
      <p:sp>
        <p:nvSpPr>
          <p:cNvPr id="4" name="Slide Number Placeholder 3"/>
          <p:cNvSpPr>
            <a:spLocks noGrp="1"/>
          </p:cNvSpPr>
          <p:nvPr>
            <p:ph type="sldNum" sz="quarter" idx="5"/>
          </p:nvPr>
        </p:nvSpPr>
        <p:spPr/>
        <p:txBody>
          <a:bodyPr/>
          <a:lstStyle/>
          <a:p>
            <a:fld id="{D2736C18-A8CD-4A0A-911B-4BB849A82474}" type="slidenum">
              <a:rPr lang="en-CA" smtClean="0"/>
              <a:t>9</a:t>
            </a:fld>
            <a:endParaRPr lang="en-CA"/>
          </a:p>
        </p:txBody>
      </p:sp>
    </p:spTree>
    <p:extLst>
      <p:ext uri="{BB962C8B-B14F-4D97-AF65-F5344CB8AC3E}">
        <p14:creationId xmlns:p14="http://schemas.microsoft.com/office/powerpoint/2010/main" val="111686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Larger storage like a device</a:t>
            </a:r>
          </a:p>
          <a:p>
            <a:r>
              <a:rPr lang="en-CA" dirty="0"/>
              <a:t>Bottleneck here means that  if the program requires access to storage, then the program needs to wait for the disk to process the instructions, hence secondary storage memory can cause your storage to drop</a:t>
            </a:r>
          </a:p>
          <a:p>
            <a:endParaRPr lang="en-CA" dirty="0"/>
          </a:p>
          <a:p>
            <a:r>
              <a:rPr lang="en-CA" dirty="0"/>
              <a:t>HDD, SSD (faster than regular hardware, for boosting runtimes)) are example of secondary storage</a:t>
            </a:r>
          </a:p>
        </p:txBody>
      </p:sp>
      <p:sp>
        <p:nvSpPr>
          <p:cNvPr id="4" name="Slide Number Placeholder 3"/>
          <p:cNvSpPr>
            <a:spLocks noGrp="1"/>
          </p:cNvSpPr>
          <p:nvPr>
            <p:ph type="sldNum" sz="quarter" idx="5"/>
          </p:nvPr>
        </p:nvSpPr>
        <p:spPr/>
        <p:txBody>
          <a:bodyPr/>
          <a:lstStyle/>
          <a:p>
            <a:fld id="{D2736C18-A8CD-4A0A-911B-4BB849A82474}" type="slidenum">
              <a:rPr lang="en-CA" smtClean="0"/>
              <a:t>10</a:t>
            </a:fld>
            <a:endParaRPr lang="en-CA"/>
          </a:p>
        </p:txBody>
      </p:sp>
    </p:spTree>
    <p:extLst>
      <p:ext uri="{BB962C8B-B14F-4D97-AF65-F5344CB8AC3E}">
        <p14:creationId xmlns:p14="http://schemas.microsoft.com/office/powerpoint/2010/main" val="48503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Terminator in Linux, CMD in Windows</a:t>
            </a:r>
          </a:p>
        </p:txBody>
      </p:sp>
      <p:sp>
        <p:nvSpPr>
          <p:cNvPr id="4" name="Slide Number Placeholder 3"/>
          <p:cNvSpPr>
            <a:spLocks noGrp="1"/>
          </p:cNvSpPr>
          <p:nvPr>
            <p:ph type="sldNum" sz="quarter" idx="5"/>
          </p:nvPr>
        </p:nvSpPr>
        <p:spPr/>
        <p:txBody>
          <a:bodyPr/>
          <a:lstStyle/>
          <a:p>
            <a:fld id="{D2736C18-A8CD-4A0A-911B-4BB849A82474}" type="slidenum">
              <a:rPr lang="en-CA" smtClean="0"/>
              <a:t>11</a:t>
            </a:fld>
            <a:endParaRPr lang="en-CA"/>
          </a:p>
        </p:txBody>
      </p:sp>
    </p:spTree>
    <p:extLst>
      <p:ext uri="{BB962C8B-B14F-4D97-AF65-F5344CB8AC3E}">
        <p14:creationId xmlns:p14="http://schemas.microsoft.com/office/powerpoint/2010/main" val="15728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fork() only makes a copy of the main process, meaning what is left in the new process is exactly the same as the old process (recall same image). Thus, to initiate something new or perform something different with this new process, the exec() function must be used</a:t>
            </a:r>
          </a:p>
        </p:txBody>
      </p:sp>
      <p:sp>
        <p:nvSpPr>
          <p:cNvPr id="4" name="Slide Number Placeholder 3"/>
          <p:cNvSpPr>
            <a:spLocks noGrp="1"/>
          </p:cNvSpPr>
          <p:nvPr>
            <p:ph type="sldNum" sz="quarter" idx="5"/>
          </p:nvPr>
        </p:nvSpPr>
        <p:spPr/>
        <p:txBody>
          <a:bodyPr/>
          <a:lstStyle/>
          <a:p>
            <a:fld id="{D2736C18-A8CD-4A0A-911B-4BB849A82474}" type="slidenum">
              <a:rPr lang="en-CA" smtClean="0"/>
              <a:t>12</a:t>
            </a:fld>
            <a:endParaRPr lang="en-CA"/>
          </a:p>
        </p:txBody>
      </p:sp>
    </p:spTree>
    <p:extLst>
      <p:ext uri="{BB962C8B-B14F-4D97-AF65-F5344CB8AC3E}">
        <p14:creationId xmlns:p14="http://schemas.microsoft.com/office/powerpoint/2010/main" val="1690586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5936" y="1496320"/>
            <a:ext cx="9046527" cy="565785"/>
          </a:xfrm>
          <a:prstGeom prst="rect">
            <a:avLst/>
          </a:prstGeom>
        </p:spPr>
        <p:txBody>
          <a:bodyPr wrap="square" lIns="0" tIns="0" rIns="0" bIns="0">
            <a:spAutoFit/>
          </a:bodyPr>
          <a:lstStyle>
            <a:lvl1pPr>
              <a:defRPr sz="1950" b="1" i="0">
                <a:solidFill>
                  <a:schemeClr val="tx1"/>
                </a:solidFill>
                <a:latin typeface="Arial"/>
                <a:cs typeface="Aria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9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chemeClr val="tx1"/>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5936" y="1498657"/>
            <a:ext cx="9046527" cy="554355"/>
          </a:xfrm>
          <a:prstGeom prst="rect">
            <a:avLst/>
          </a:prstGeom>
        </p:spPr>
        <p:txBody>
          <a:bodyPr wrap="square" lIns="0" tIns="0" rIns="0" bIns="0">
            <a:spAutoFit/>
          </a:bodyPr>
          <a:lstStyle>
            <a:lvl1pPr>
              <a:defRPr sz="1900" b="1" i="0">
                <a:solidFill>
                  <a:schemeClr val="tx1"/>
                </a:solidFill>
                <a:latin typeface="Arial"/>
                <a:cs typeface="Arial"/>
              </a:defRPr>
            </a:lvl1pPr>
          </a:lstStyle>
          <a:p>
            <a:endParaRPr/>
          </a:p>
        </p:txBody>
      </p:sp>
      <p:sp>
        <p:nvSpPr>
          <p:cNvPr id="3" name="Holder 3"/>
          <p:cNvSpPr>
            <a:spLocks noGrp="1"/>
          </p:cNvSpPr>
          <p:nvPr>
            <p:ph type="body" idx="1"/>
          </p:nvPr>
        </p:nvSpPr>
        <p:spPr>
          <a:xfrm>
            <a:off x="518636" y="2803382"/>
            <a:ext cx="9021127" cy="1676400"/>
          </a:xfrm>
          <a:prstGeom prst="rect">
            <a:avLst/>
          </a:prstGeom>
        </p:spPr>
        <p:txBody>
          <a:bodyPr wrap="square" lIns="0" tIns="0" rIns="0" bIns="0">
            <a:spAutoFit/>
          </a:bodyPr>
          <a:lstStyle>
            <a:lvl1pPr>
              <a:defRPr sz="19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mu026@uottawa.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inter-process-communication-ipc/#:~:text=Inter%2Dprocess%20communication%20(IPC),Shared%20Memory"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1712" y="5868350"/>
            <a:ext cx="1506855" cy="590550"/>
          </a:xfrm>
          <a:prstGeom prst="rect">
            <a:avLst/>
          </a:prstGeom>
        </p:spPr>
        <p:txBody>
          <a:bodyPr vert="horz" wrap="square" lIns="0" tIns="102235" rIns="0" bIns="0" rtlCol="0">
            <a:spAutoFit/>
          </a:bodyPr>
          <a:lstStyle/>
          <a:p>
            <a:pPr marL="12700">
              <a:lnSpc>
                <a:spcPct val="100000"/>
              </a:lnSpc>
              <a:spcBef>
                <a:spcPts val="805"/>
              </a:spcBef>
            </a:pPr>
            <a:r>
              <a:rPr sz="1450" b="1" spc="20" dirty="0">
                <a:latin typeface="Arial"/>
                <a:cs typeface="Arial"/>
              </a:rPr>
              <a:t>Hongfan</a:t>
            </a:r>
            <a:r>
              <a:rPr sz="1450" b="1" spc="-5" dirty="0">
                <a:latin typeface="Arial"/>
                <a:cs typeface="Arial"/>
              </a:rPr>
              <a:t> </a:t>
            </a:r>
            <a:r>
              <a:rPr sz="1450" b="1" spc="65" dirty="0">
                <a:latin typeface="Arial"/>
                <a:cs typeface="Arial"/>
              </a:rPr>
              <a:t>Mu</a:t>
            </a:r>
            <a:endParaRPr sz="1450">
              <a:latin typeface="Arial"/>
              <a:cs typeface="Arial"/>
            </a:endParaRPr>
          </a:p>
          <a:p>
            <a:pPr marL="43815">
              <a:lnSpc>
                <a:spcPct val="100000"/>
              </a:lnSpc>
              <a:spcBef>
                <a:spcPts val="560"/>
              </a:spcBef>
            </a:pPr>
            <a:r>
              <a:rPr sz="1200" dirty="0">
                <a:latin typeface="Arial"/>
                <a:cs typeface="Arial"/>
                <a:hlinkClick r:id="rId2"/>
              </a:rPr>
              <a:t>hmu026@uottawa.ca</a:t>
            </a:r>
            <a:endParaRPr sz="1200">
              <a:latin typeface="Arial"/>
              <a:cs typeface="Arial"/>
            </a:endParaRPr>
          </a:p>
        </p:txBody>
      </p:sp>
      <p:sp>
        <p:nvSpPr>
          <p:cNvPr id="3" name="object 3"/>
          <p:cNvSpPr txBox="1">
            <a:spLocks noGrp="1"/>
          </p:cNvSpPr>
          <p:nvPr>
            <p:ph type="title"/>
          </p:nvPr>
        </p:nvSpPr>
        <p:spPr>
          <a:xfrm>
            <a:off x="503808" y="3152571"/>
            <a:ext cx="2689225" cy="1261745"/>
          </a:xfrm>
          <a:prstGeom prst="rect">
            <a:avLst/>
          </a:prstGeom>
        </p:spPr>
        <p:txBody>
          <a:bodyPr vert="horz" wrap="square" lIns="0" tIns="120015" rIns="0" bIns="0" rtlCol="0">
            <a:spAutoFit/>
          </a:bodyPr>
          <a:lstStyle/>
          <a:p>
            <a:pPr marL="14604">
              <a:lnSpc>
                <a:spcPct val="100000"/>
              </a:lnSpc>
              <a:spcBef>
                <a:spcPts val="945"/>
              </a:spcBef>
            </a:pPr>
            <a:r>
              <a:rPr sz="4800" spc="-165" dirty="0"/>
              <a:t>Tutorial</a:t>
            </a:r>
            <a:r>
              <a:rPr sz="4800" spc="-235" dirty="0"/>
              <a:t> </a:t>
            </a:r>
            <a:r>
              <a:rPr sz="4800" spc="-10" dirty="0"/>
              <a:t>1</a:t>
            </a:r>
            <a:endParaRPr sz="4800"/>
          </a:p>
          <a:p>
            <a:pPr marL="12700">
              <a:lnSpc>
                <a:spcPct val="100000"/>
              </a:lnSpc>
              <a:spcBef>
                <a:spcPts val="420"/>
              </a:spcBef>
            </a:pPr>
            <a:r>
              <a:rPr sz="2250" spc="10" dirty="0"/>
              <a:t>The </a:t>
            </a:r>
            <a:r>
              <a:rPr sz="2250" dirty="0"/>
              <a:t>overview </a:t>
            </a:r>
            <a:r>
              <a:rPr sz="2250" spc="5" dirty="0"/>
              <a:t>of</a:t>
            </a:r>
            <a:r>
              <a:rPr sz="2250" spc="-40" dirty="0"/>
              <a:t> </a:t>
            </a:r>
            <a:r>
              <a:rPr sz="2250" spc="-10" dirty="0"/>
              <a:t>OS</a:t>
            </a:r>
            <a:endParaRPr sz="22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40" y="1496320"/>
            <a:ext cx="9023985" cy="962025"/>
          </a:xfrm>
          <a:prstGeom prst="rect">
            <a:avLst/>
          </a:prstGeom>
        </p:spPr>
        <p:txBody>
          <a:bodyPr vert="horz" wrap="square" lIns="0" tIns="69850" rIns="0" bIns="0" rtlCol="0">
            <a:spAutoFit/>
          </a:bodyPr>
          <a:lstStyle/>
          <a:p>
            <a:pPr marL="14604" marR="286385">
              <a:lnSpc>
                <a:spcPts val="1889"/>
              </a:lnSpc>
              <a:spcBef>
                <a:spcPts val="550"/>
              </a:spcBef>
            </a:pPr>
            <a:r>
              <a:rPr sz="1950" b="1" spc="-15" dirty="0">
                <a:latin typeface="Arial"/>
                <a:cs typeface="Arial"/>
              </a:rPr>
              <a:t>9.</a:t>
            </a:r>
            <a:r>
              <a:rPr sz="1950" b="1" spc="-75" dirty="0">
                <a:latin typeface="Arial"/>
                <a:cs typeface="Arial"/>
              </a:rPr>
              <a:t> </a:t>
            </a:r>
            <a:r>
              <a:rPr sz="1950" b="1" spc="-15" dirty="0">
                <a:latin typeface="Arial"/>
                <a:cs typeface="Arial"/>
              </a:rPr>
              <a:t>What</a:t>
            </a:r>
            <a:r>
              <a:rPr sz="1950" b="1" spc="-70" dirty="0">
                <a:latin typeface="Arial"/>
                <a:cs typeface="Arial"/>
              </a:rPr>
              <a:t> </a:t>
            </a:r>
            <a:r>
              <a:rPr sz="1950" b="1" spc="-10" dirty="0">
                <a:latin typeface="Arial"/>
                <a:cs typeface="Arial"/>
              </a:rPr>
              <a:t>are</a:t>
            </a:r>
            <a:r>
              <a:rPr sz="1950" b="1" spc="-75" dirty="0">
                <a:latin typeface="Arial"/>
                <a:cs typeface="Arial"/>
              </a:rPr>
              <a:t> </a:t>
            </a:r>
            <a:r>
              <a:rPr sz="1950" b="1" spc="-10" dirty="0">
                <a:latin typeface="Arial"/>
                <a:cs typeface="Arial"/>
              </a:rPr>
              <a:t>the</a:t>
            </a:r>
            <a:r>
              <a:rPr sz="1950" b="1" spc="-70" dirty="0">
                <a:latin typeface="Arial"/>
                <a:cs typeface="Arial"/>
              </a:rPr>
              <a:t> </a:t>
            </a:r>
            <a:r>
              <a:rPr sz="1950" b="1" spc="-20" dirty="0">
                <a:latin typeface="Arial"/>
                <a:cs typeface="Arial"/>
              </a:rPr>
              <a:t>three</a:t>
            </a:r>
            <a:r>
              <a:rPr sz="1950" b="1" spc="-70" dirty="0">
                <a:latin typeface="Arial"/>
                <a:cs typeface="Arial"/>
              </a:rPr>
              <a:t> </a:t>
            </a:r>
            <a:r>
              <a:rPr sz="1950" b="1" spc="-25" dirty="0">
                <a:latin typeface="Arial"/>
                <a:cs typeface="Arial"/>
              </a:rPr>
              <a:t>main</a:t>
            </a:r>
            <a:r>
              <a:rPr sz="1950" b="1" spc="-75" dirty="0">
                <a:latin typeface="Arial"/>
                <a:cs typeface="Arial"/>
              </a:rPr>
              <a:t> </a:t>
            </a:r>
            <a:r>
              <a:rPr sz="1950" b="1" spc="-40" dirty="0">
                <a:latin typeface="Arial"/>
                <a:cs typeface="Arial"/>
              </a:rPr>
              <a:t>activities</a:t>
            </a:r>
            <a:r>
              <a:rPr sz="1950" b="1" spc="-70" dirty="0">
                <a:latin typeface="Arial"/>
                <a:cs typeface="Arial"/>
              </a:rPr>
              <a:t> </a:t>
            </a:r>
            <a:r>
              <a:rPr sz="1950" b="1" spc="-15" dirty="0">
                <a:latin typeface="Arial"/>
                <a:cs typeface="Arial"/>
              </a:rPr>
              <a:t>of</a:t>
            </a:r>
            <a:r>
              <a:rPr sz="1950" b="1" spc="-75" dirty="0">
                <a:latin typeface="Arial"/>
                <a:cs typeface="Arial"/>
              </a:rPr>
              <a:t> </a:t>
            </a:r>
            <a:r>
              <a:rPr sz="1950" b="1" spc="-10" dirty="0">
                <a:latin typeface="Arial"/>
                <a:cs typeface="Arial"/>
              </a:rPr>
              <a:t>the</a:t>
            </a:r>
            <a:r>
              <a:rPr sz="1950" b="1" spc="-70" dirty="0">
                <a:latin typeface="Arial"/>
                <a:cs typeface="Arial"/>
              </a:rPr>
              <a:t> </a:t>
            </a:r>
            <a:r>
              <a:rPr sz="1950" b="1" spc="-30" dirty="0">
                <a:latin typeface="Arial"/>
                <a:cs typeface="Arial"/>
              </a:rPr>
              <a:t>operating</a:t>
            </a:r>
            <a:r>
              <a:rPr sz="1950" b="1" spc="-70" dirty="0">
                <a:latin typeface="Arial"/>
                <a:cs typeface="Arial"/>
              </a:rPr>
              <a:t> </a:t>
            </a:r>
            <a:r>
              <a:rPr sz="1950" b="1" spc="-35" dirty="0">
                <a:latin typeface="Arial"/>
                <a:cs typeface="Arial"/>
              </a:rPr>
              <a:t>system</a:t>
            </a:r>
            <a:r>
              <a:rPr sz="1950" b="1" spc="-75" dirty="0">
                <a:latin typeface="Arial"/>
                <a:cs typeface="Arial"/>
              </a:rPr>
              <a:t> </a:t>
            </a:r>
            <a:r>
              <a:rPr sz="1950" b="1" spc="-15" dirty="0">
                <a:latin typeface="Arial"/>
                <a:cs typeface="Arial"/>
              </a:rPr>
              <a:t>when</a:t>
            </a:r>
            <a:r>
              <a:rPr sz="1950" b="1" spc="-70" dirty="0">
                <a:latin typeface="Arial"/>
                <a:cs typeface="Arial"/>
              </a:rPr>
              <a:t> </a:t>
            </a:r>
            <a:r>
              <a:rPr sz="1950" b="1" spc="-35" dirty="0">
                <a:latin typeface="Arial"/>
                <a:cs typeface="Arial"/>
              </a:rPr>
              <a:t>managing  secondary </a:t>
            </a:r>
            <a:r>
              <a:rPr sz="1950" b="1" spc="-20" dirty="0">
                <a:latin typeface="Arial"/>
                <a:cs typeface="Arial"/>
              </a:rPr>
              <a:t>storage</a:t>
            </a:r>
            <a:r>
              <a:rPr sz="1950" b="1" spc="-120" dirty="0">
                <a:latin typeface="Arial"/>
                <a:cs typeface="Arial"/>
              </a:rPr>
              <a:t> </a:t>
            </a:r>
            <a:r>
              <a:rPr sz="1950" b="1" spc="-45" dirty="0">
                <a:latin typeface="Arial"/>
                <a:cs typeface="Arial"/>
              </a:rPr>
              <a:t>memory?</a:t>
            </a:r>
            <a:endParaRPr sz="1950" dirty="0">
              <a:latin typeface="Arial"/>
              <a:cs typeface="Arial"/>
            </a:endParaRPr>
          </a:p>
          <a:p>
            <a:pPr marL="12700">
              <a:lnSpc>
                <a:spcPts val="1675"/>
              </a:lnSpc>
            </a:pPr>
            <a:r>
              <a:rPr sz="1400" b="1" dirty="0">
                <a:latin typeface="Arial"/>
                <a:cs typeface="Arial"/>
              </a:rPr>
              <a:t>The main requirement for secondary </a:t>
            </a:r>
            <a:r>
              <a:rPr sz="1400" b="1" spc="10" dirty="0">
                <a:latin typeface="Arial"/>
                <a:cs typeface="Arial"/>
              </a:rPr>
              <a:t>storage </a:t>
            </a:r>
            <a:r>
              <a:rPr sz="1400" b="1" spc="-25" dirty="0">
                <a:latin typeface="Arial"/>
                <a:cs typeface="Arial"/>
              </a:rPr>
              <a:t>is </a:t>
            </a:r>
            <a:r>
              <a:rPr sz="1400" b="1" spc="15" dirty="0">
                <a:latin typeface="Arial"/>
                <a:cs typeface="Arial"/>
              </a:rPr>
              <a:t>that </a:t>
            </a:r>
            <a:r>
              <a:rPr sz="1400" b="1" dirty="0">
                <a:latin typeface="Arial"/>
                <a:cs typeface="Arial"/>
              </a:rPr>
              <a:t>it </a:t>
            </a:r>
            <a:r>
              <a:rPr sz="1400" b="1" spc="15" dirty="0">
                <a:latin typeface="Arial"/>
                <a:cs typeface="Arial"/>
              </a:rPr>
              <a:t>be </a:t>
            </a:r>
            <a:r>
              <a:rPr sz="1400" b="1" spc="5" dirty="0">
                <a:latin typeface="Arial"/>
                <a:cs typeface="Arial"/>
              </a:rPr>
              <a:t>able </a:t>
            </a:r>
            <a:r>
              <a:rPr sz="1400" b="1" spc="15" dirty="0">
                <a:latin typeface="Arial"/>
                <a:cs typeface="Arial"/>
              </a:rPr>
              <a:t>to </a:t>
            </a:r>
            <a:r>
              <a:rPr sz="1400" b="1" spc="-10" dirty="0">
                <a:latin typeface="Arial"/>
                <a:cs typeface="Arial"/>
              </a:rPr>
              <a:t>hold </a:t>
            </a:r>
            <a:r>
              <a:rPr sz="1400" b="1" spc="-5" dirty="0">
                <a:latin typeface="Arial"/>
                <a:cs typeface="Arial"/>
              </a:rPr>
              <a:t>large </a:t>
            </a:r>
            <a:r>
              <a:rPr sz="1400" b="1" dirty="0">
                <a:latin typeface="Arial"/>
                <a:cs typeface="Arial"/>
              </a:rPr>
              <a:t>quantities of </a:t>
            </a:r>
            <a:r>
              <a:rPr sz="1400" b="1" spc="20" dirty="0">
                <a:latin typeface="Arial"/>
                <a:cs typeface="Arial"/>
              </a:rPr>
              <a:t>data</a:t>
            </a:r>
            <a:r>
              <a:rPr sz="1400" b="1" spc="70" dirty="0">
                <a:latin typeface="Arial"/>
                <a:cs typeface="Arial"/>
              </a:rPr>
              <a:t> </a:t>
            </a:r>
            <a:r>
              <a:rPr sz="1400" b="1" spc="-10" dirty="0">
                <a:latin typeface="Arial"/>
                <a:cs typeface="Arial"/>
              </a:rPr>
              <a:t>permanently.</a:t>
            </a:r>
            <a:endParaRPr sz="1400" dirty="0">
              <a:latin typeface="Arial"/>
              <a:cs typeface="Arial"/>
            </a:endParaRPr>
          </a:p>
          <a:p>
            <a:pPr marL="121920">
              <a:lnSpc>
                <a:spcPct val="100000"/>
              </a:lnSpc>
              <a:spcBef>
                <a:spcPts val="20"/>
              </a:spcBef>
            </a:pPr>
            <a:r>
              <a:rPr sz="1200" dirty="0">
                <a:solidFill>
                  <a:srgbClr val="FF2600"/>
                </a:solidFill>
                <a:latin typeface="Arial"/>
                <a:cs typeface="Arial"/>
              </a:rPr>
              <a:t>Main memory is</a:t>
            </a:r>
            <a:r>
              <a:rPr sz="1200" spc="-5" dirty="0">
                <a:solidFill>
                  <a:srgbClr val="FF2600"/>
                </a:solidFill>
                <a:latin typeface="Arial"/>
                <a:cs typeface="Arial"/>
              </a:rPr>
              <a:t> </a:t>
            </a:r>
            <a:r>
              <a:rPr sz="1200" dirty="0">
                <a:solidFill>
                  <a:srgbClr val="FF2600"/>
                </a:solidFill>
                <a:latin typeface="Arial"/>
                <a:cs typeface="Arial"/>
              </a:rPr>
              <a:t>volatile</a:t>
            </a:r>
            <a:r>
              <a:rPr lang="en-CA" sz="1200" dirty="0">
                <a:solidFill>
                  <a:srgbClr val="FF2600"/>
                </a:solidFill>
                <a:latin typeface="Arial"/>
                <a:cs typeface="Arial"/>
              </a:rPr>
              <a:t>, hence secondary memory is necessary, while currently secondary is the </a:t>
            </a:r>
            <a:r>
              <a:rPr lang="en-CA" sz="1200" dirty="0">
                <a:solidFill>
                  <a:srgbClr val="FF2600"/>
                </a:solidFill>
                <a:latin typeface="Arial"/>
                <a:cs typeface="Arial"/>
                <a:sym typeface="Wingdings" panose="05000000000000000000" pitchFamily="2" charset="2"/>
              </a:rPr>
              <a:t>bottleneck of the computer</a:t>
            </a:r>
            <a:endParaRPr sz="1200" dirty="0">
              <a:latin typeface="Arial"/>
              <a:cs typeface="Arial"/>
            </a:endParaRPr>
          </a:p>
        </p:txBody>
      </p:sp>
      <p:sp>
        <p:nvSpPr>
          <p:cNvPr id="3" name="object 3"/>
          <p:cNvSpPr txBox="1"/>
          <p:nvPr/>
        </p:nvSpPr>
        <p:spPr>
          <a:xfrm>
            <a:off x="563562" y="2761928"/>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4" name="object 4"/>
          <p:cNvSpPr txBox="1"/>
          <p:nvPr/>
        </p:nvSpPr>
        <p:spPr>
          <a:xfrm>
            <a:off x="1035061" y="2803382"/>
            <a:ext cx="3589020" cy="327660"/>
          </a:xfrm>
          <a:prstGeom prst="rect">
            <a:avLst/>
          </a:prstGeom>
        </p:spPr>
        <p:txBody>
          <a:bodyPr vert="horz" wrap="square" lIns="0" tIns="16510" rIns="0" bIns="0" rtlCol="0">
            <a:spAutoFit/>
          </a:bodyPr>
          <a:lstStyle/>
          <a:p>
            <a:pPr marL="12700">
              <a:lnSpc>
                <a:spcPct val="100000"/>
              </a:lnSpc>
              <a:spcBef>
                <a:spcPts val="130"/>
              </a:spcBef>
            </a:pPr>
            <a:r>
              <a:rPr sz="1950" spc="-20" dirty="0">
                <a:latin typeface="Arial"/>
                <a:cs typeface="Arial"/>
              </a:rPr>
              <a:t>The </a:t>
            </a:r>
            <a:r>
              <a:rPr sz="1950" spc="20" dirty="0">
                <a:latin typeface="Arial"/>
                <a:cs typeface="Arial"/>
              </a:rPr>
              <a:t>management </a:t>
            </a:r>
            <a:r>
              <a:rPr sz="1950" spc="45" dirty="0">
                <a:latin typeface="Arial"/>
                <a:cs typeface="Arial"/>
              </a:rPr>
              <a:t>of </a:t>
            </a:r>
            <a:r>
              <a:rPr sz="1950" spc="-10" dirty="0">
                <a:latin typeface="Arial"/>
                <a:cs typeface="Arial"/>
              </a:rPr>
              <a:t>free</a:t>
            </a:r>
            <a:r>
              <a:rPr sz="1950" spc="-85" dirty="0">
                <a:latin typeface="Arial"/>
                <a:cs typeface="Arial"/>
              </a:rPr>
              <a:t> </a:t>
            </a:r>
            <a:r>
              <a:rPr sz="1950" spc="25" dirty="0">
                <a:latin typeface="Arial"/>
                <a:cs typeface="Arial"/>
              </a:rPr>
              <a:t>space.</a:t>
            </a:r>
            <a:endParaRPr sz="1950">
              <a:latin typeface="Arial"/>
              <a:cs typeface="Arial"/>
            </a:endParaRPr>
          </a:p>
        </p:txBody>
      </p:sp>
      <p:sp>
        <p:nvSpPr>
          <p:cNvPr id="5" name="object 5"/>
          <p:cNvSpPr txBox="1"/>
          <p:nvPr/>
        </p:nvSpPr>
        <p:spPr>
          <a:xfrm>
            <a:off x="563562" y="3537453"/>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6" name="object 6"/>
          <p:cNvSpPr txBox="1"/>
          <p:nvPr/>
        </p:nvSpPr>
        <p:spPr>
          <a:xfrm>
            <a:off x="1035061" y="3578907"/>
            <a:ext cx="3444240" cy="327660"/>
          </a:xfrm>
          <a:prstGeom prst="rect">
            <a:avLst/>
          </a:prstGeom>
        </p:spPr>
        <p:txBody>
          <a:bodyPr vert="horz" wrap="square" lIns="0" tIns="16510" rIns="0" bIns="0" rtlCol="0">
            <a:spAutoFit/>
          </a:bodyPr>
          <a:lstStyle/>
          <a:p>
            <a:pPr marL="12700">
              <a:lnSpc>
                <a:spcPct val="100000"/>
              </a:lnSpc>
              <a:spcBef>
                <a:spcPts val="130"/>
              </a:spcBef>
            </a:pPr>
            <a:r>
              <a:rPr sz="1950" spc="20" dirty="0">
                <a:latin typeface="Arial"/>
                <a:cs typeface="Arial"/>
              </a:rPr>
              <a:t>Secondary </a:t>
            </a:r>
            <a:r>
              <a:rPr sz="1950" spc="30" dirty="0">
                <a:latin typeface="Arial"/>
                <a:cs typeface="Arial"/>
              </a:rPr>
              <a:t>memory</a:t>
            </a:r>
            <a:r>
              <a:rPr sz="1950" spc="-70" dirty="0">
                <a:latin typeface="Arial"/>
                <a:cs typeface="Arial"/>
              </a:rPr>
              <a:t> </a:t>
            </a:r>
            <a:r>
              <a:rPr sz="1950" spc="25" dirty="0">
                <a:latin typeface="Arial"/>
                <a:cs typeface="Arial"/>
              </a:rPr>
              <a:t>allocation.</a:t>
            </a:r>
            <a:endParaRPr sz="1950">
              <a:latin typeface="Arial"/>
              <a:cs typeface="Arial"/>
            </a:endParaRPr>
          </a:p>
        </p:txBody>
      </p:sp>
      <p:sp>
        <p:nvSpPr>
          <p:cNvPr id="7" name="object 7"/>
          <p:cNvSpPr txBox="1"/>
          <p:nvPr/>
        </p:nvSpPr>
        <p:spPr>
          <a:xfrm>
            <a:off x="563562" y="4312966"/>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8" name="object 8"/>
          <p:cNvSpPr txBox="1"/>
          <p:nvPr/>
        </p:nvSpPr>
        <p:spPr>
          <a:xfrm>
            <a:off x="1035061" y="4354420"/>
            <a:ext cx="2336165" cy="327660"/>
          </a:xfrm>
          <a:prstGeom prst="rect">
            <a:avLst/>
          </a:prstGeom>
        </p:spPr>
        <p:txBody>
          <a:bodyPr vert="horz" wrap="square" lIns="0" tIns="16510" rIns="0" bIns="0" rtlCol="0">
            <a:spAutoFit/>
          </a:bodyPr>
          <a:lstStyle/>
          <a:p>
            <a:pPr marL="12700">
              <a:lnSpc>
                <a:spcPct val="100000"/>
              </a:lnSpc>
              <a:spcBef>
                <a:spcPts val="130"/>
              </a:spcBef>
            </a:pPr>
            <a:r>
              <a:rPr sz="1950" spc="-20" dirty="0">
                <a:latin typeface="Arial"/>
                <a:cs typeface="Arial"/>
              </a:rPr>
              <a:t>The </a:t>
            </a:r>
            <a:r>
              <a:rPr sz="1950" spc="40" dirty="0">
                <a:latin typeface="Arial"/>
                <a:cs typeface="Arial"/>
              </a:rPr>
              <a:t>disk</a:t>
            </a:r>
            <a:r>
              <a:rPr sz="1950" spc="-40" dirty="0">
                <a:latin typeface="Arial"/>
                <a:cs typeface="Arial"/>
              </a:rPr>
              <a:t> </a:t>
            </a:r>
            <a:r>
              <a:rPr sz="1950" spc="25" dirty="0">
                <a:latin typeface="Arial"/>
                <a:cs typeface="Arial"/>
              </a:rPr>
              <a:t>scheduling.</a:t>
            </a:r>
            <a:endParaRPr sz="1950" dirty="0">
              <a:latin typeface="Arial"/>
              <a:cs typeface="Arial"/>
            </a:endParaRPr>
          </a:p>
        </p:txBody>
      </p:sp>
      <p:sp>
        <p:nvSpPr>
          <p:cNvPr id="9" name="object 9"/>
          <p:cNvSpPr txBox="1"/>
          <p:nvPr/>
        </p:nvSpPr>
        <p:spPr>
          <a:xfrm>
            <a:off x="643432" y="6420724"/>
            <a:ext cx="1334770" cy="176530"/>
          </a:xfrm>
          <a:prstGeom prst="rect">
            <a:avLst/>
          </a:prstGeom>
        </p:spPr>
        <p:txBody>
          <a:bodyPr vert="horz" wrap="square" lIns="0" tIns="11430" rIns="0" bIns="0" rtlCol="0">
            <a:spAutoFit/>
          </a:bodyPr>
          <a:lstStyle/>
          <a:p>
            <a:pPr marL="12700">
              <a:lnSpc>
                <a:spcPct val="100000"/>
              </a:lnSpc>
              <a:spcBef>
                <a:spcPts val="90"/>
              </a:spcBef>
            </a:pPr>
            <a:r>
              <a:rPr sz="1000" spc="-5" dirty="0">
                <a:solidFill>
                  <a:srgbClr val="5E5E5E"/>
                </a:solidFill>
                <a:latin typeface="Arial"/>
                <a:cs typeface="Arial"/>
              </a:rPr>
              <a:t>1.2.2 Storage</a:t>
            </a:r>
            <a:r>
              <a:rPr sz="1000" spc="-65" dirty="0">
                <a:solidFill>
                  <a:srgbClr val="5E5E5E"/>
                </a:solidFill>
                <a:latin typeface="Arial"/>
                <a:cs typeface="Arial"/>
              </a:rPr>
              <a:t> </a:t>
            </a:r>
            <a:r>
              <a:rPr sz="1000" dirty="0">
                <a:solidFill>
                  <a:srgbClr val="5E5E5E"/>
                </a:solidFill>
                <a:latin typeface="Arial"/>
                <a:cs typeface="Arial"/>
              </a:rPr>
              <a:t>Structure</a:t>
            </a:r>
            <a:endParaRPr sz="10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69850" rIns="0" bIns="0" rtlCol="0">
            <a:spAutoFit/>
          </a:bodyPr>
          <a:lstStyle/>
          <a:p>
            <a:pPr marL="76835" marR="5080" indent="-64769">
              <a:lnSpc>
                <a:spcPts val="1889"/>
              </a:lnSpc>
              <a:spcBef>
                <a:spcPts val="550"/>
              </a:spcBef>
            </a:pPr>
            <a:r>
              <a:rPr spc="-25" dirty="0"/>
              <a:t>10.</a:t>
            </a:r>
            <a:r>
              <a:rPr spc="-70" dirty="0"/>
              <a:t> </a:t>
            </a:r>
            <a:r>
              <a:rPr spc="-15" dirty="0"/>
              <a:t>What</a:t>
            </a:r>
            <a:r>
              <a:rPr spc="-65" dirty="0"/>
              <a:t> </a:t>
            </a:r>
            <a:r>
              <a:rPr spc="-55" dirty="0"/>
              <a:t>is</a:t>
            </a:r>
            <a:r>
              <a:rPr spc="-70" dirty="0"/>
              <a:t> </a:t>
            </a:r>
            <a:r>
              <a:rPr spc="-10" dirty="0"/>
              <a:t>the</a:t>
            </a:r>
            <a:r>
              <a:rPr spc="-65" dirty="0"/>
              <a:t> </a:t>
            </a:r>
            <a:r>
              <a:rPr spc="-35" dirty="0"/>
              <a:t>purpose</a:t>
            </a:r>
            <a:r>
              <a:rPr spc="-70" dirty="0"/>
              <a:t> </a:t>
            </a:r>
            <a:r>
              <a:rPr spc="-15" dirty="0"/>
              <a:t>of</a:t>
            </a:r>
            <a:r>
              <a:rPr spc="-65" dirty="0"/>
              <a:t> </a:t>
            </a:r>
            <a:r>
              <a:rPr spc="-10" dirty="0"/>
              <a:t>the</a:t>
            </a:r>
            <a:r>
              <a:rPr spc="-70" dirty="0"/>
              <a:t> </a:t>
            </a:r>
            <a:r>
              <a:rPr spc="-15" dirty="0"/>
              <a:t>Command</a:t>
            </a:r>
            <a:r>
              <a:rPr spc="-65" dirty="0"/>
              <a:t> </a:t>
            </a:r>
            <a:r>
              <a:rPr spc="-15" dirty="0"/>
              <a:t>Interpreter/command-line</a:t>
            </a:r>
            <a:r>
              <a:rPr spc="-70" dirty="0"/>
              <a:t> </a:t>
            </a:r>
            <a:r>
              <a:rPr spc="-25" dirty="0"/>
              <a:t>interface  </a:t>
            </a:r>
            <a:r>
              <a:rPr spc="-75" dirty="0"/>
              <a:t>(CLI)?</a:t>
            </a:r>
          </a:p>
        </p:txBody>
      </p:sp>
      <p:sp>
        <p:nvSpPr>
          <p:cNvPr id="3" name="object 3"/>
          <p:cNvSpPr txBox="1"/>
          <p:nvPr/>
        </p:nvSpPr>
        <p:spPr>
          <a:xfrm>
            <a:off x="518636" y="2803382"/>
            <a:ext cx="8846185" cy="597535"/>
          </a:xfrm>
          <a:prstGeom prst="rect">
            <a:avLst/>
          </a:prstGeom>
        </p:spPr>
        <p:txBody>
          <a:bodyPr vert="horz" wrap="square" lIns="0" tIns="48895" rIns="0" bIns="0" rtlCol="0">
            <a:spAutoFit/>
          </a:bodyPr>
          <a:lstStyle/>
          <a:p>
            <a:pPr>
              <a:lnSpc>
                <a:spcPts val="2120"/>
              </a:lnSpc>
              <a:spcBef>
                <a:spcPts val="385"/>
              </a:spcBef>
            </a:pPr>
            <a:r>
              <a:rPr sz="1950" spc="25" dirty="0">
                <a:latin typeface="Arial"/>
                <a:cs typeface="Arial"/>
              </a:rPr>
              <a:t>It </a:t>
            </a:r>
            <a:r>
              <a:rPr sz="1950" spc="5" dirty="0">
                <a:latin typeface="Arial"/>
                <a:cs typeface="Arial"/>
              </a:rPr>
              <a:t>reads user </a:t>
            </a:r>
            <a:r>
              <a:rPr sz="1950" spc="45" dirty="0">
                <a:latin typeface="Arial"/>
                <a:cs typeface="Arial"/>
              </a:rPr>
              <a:t>commands </a:t>
            </a:r>
            <a:r>
              <a:rPr sz="1950" spc="30" dirty="0">
                <a:latin typeface="Arial"/>
                <a:cs typeface="Arial"/>
              </a:rPr>
              <a:t>or </a:t>
            </a:r>
            <a:r>
              <a:rPr sz="1950" spc="-25" dirty="0">
                <a:latin typeface="Arial"/>
                <a:cs typeface="Arial"/>
              </a:rPr>
              <a:t>a </a:t>
            </a:r>
            <a:r>
              <a:rPr sz="1950" spc="50" dirty="0">
                <a:latin typeface="Arial"/>
                <a:cs typeface="Arial"/>
              </a:rPr>
              <a:t>command </a:t>
            </a:r>
            <a:r>
              <a:rPr sz="1950" spc="5" dirty="0">
                <a:latin typeface="Arial"/>
                <a:cs typeface="Arial"/>
              </a:rPr>
              <a:t>file </a:t>
            </a:r>
            <a:r>
              <a:rPr sz="1950" spc="10" dirty="0">
                <a:latin typeface="Arial"/>
                <a:cs typeface="Arial"/>
              </a:rPr>
              <a:t>is either </a:t>
            </a:r>
            <a:r>
              <a:rPr sz="1950" spc="15" dirty="0">
                <a:latin typeface="Arial"/>
                <a:cs typeface="Arial"/>
              </a:rPr>
              <a:t>running </a:t>
            </a:r>
            <a:r>
              <a:rPr sz="1950" spc="35" dirty="0">
                <a:latin typeface="Arial"/>
                <a:cs typeface="Arial"/>
              </a:rPr>
              <a:t>them </a:t>
            </a:r>
            <a:r>
              <a:rPr sz="1950" spc="25" dirty="0">
                <a:latin typeface="Arial"/>
                <a:cs typeface="Arial"/>
              </a:rPr>
              <a:t>directly </a:t>
            </a:r>
            <a:r>
              <a:rPr sz="1950" spc="30" dirty="0">
                <a:latin typeface="Arial"/>
                <a:cs typeface="Arial"/>
              </a:rPr>
              <a:t>or</a:t>
            </a:r>
            <a:r>
              <a:rPr sz="1950" spc="-135" dirty="0">
                <a:latin typeface="Arial"/>
                <a:cs typeface="Arial"/>
              </a:rPr>
              <a:t> </a:t>
            </a:r>
            <a:r>
              <a:rPr sz="1950" spc="50" dirty="0">
                <a:latin typeface="Arial"/>
                <a:cs typeface="Arial"/>
              </a:rPr>
              <a:t>by  </a:t>
            </a:r>
            <a:r>
              <a:rPr sz="1950" spc="20" dirty="0">
                <a:latin typeface="Arial"/>
                <a:cs typeface="Arial"/>
              </a:rPr>
              <a:t>launching </a:t>
            </a:r>
            <a:r>
              <a:rPr sz="1950" spc="15" dirty="0">
                <a:latin typeface="Arial"/>
                <a:cs typeface="Arial"/>
              </a:rPr>
              <a:t>another </a:t>
            </a:r>
            <a:r>
              <a:rPr sz="1950" spc="25" dirty="0">
                <a:latin typeface="Arial"/>
                <a:cs typeface="Arial"/>
              </a:rPr>
              <a:t>process </a:t>
            </a:r>
            <a:r>
              <a:rPr sz="1950" spc="65" dirty="0">
                <a:latin typeface="Arial"/>
                <a:cs typeface="Arial"/>
              </a:rPr>
              <a:t>to </a:t>
            </a:r>
            <a:r>
              <a:rPr sz="1950" spc="10" dirty="0">
                <a:latin typeface="Arial"/>
                <a:cs typeface="Arial"/>
              </a:rPr>
              <a:t>run </a:t>
            </a:r>
            <a:r>
              <a:rPr sz="1950" spc="-25" dirty="0">
                <a:latin typeface="Arial"/>
                <a:cs typeface="Arial"/>
              </a:rPr>
              <a:t>a </a:t>
            </a:r>
            <a:r>
              <a:rPr sz="1950" spc="10" dirty="0">
                <a:latin typeface="Arial"/>
                <a:cs typeface="Arial"/>
              </a:rPr>
              <a:t>separate</a:t>
            </a:r>
            <a:r>
              <a:rPr sz="1950" spc="-70" dirty="0">
                <a:latin typeface="Arial"/>
                <a:cs typeface="Arial"/>
              </a:rPr>
              <a:t> </a:t>
            </a:r>
            <a:r>
              <a:rPr sz="1950" spc="25" dirty="0">
                <a:latin typeface="Arial"/>
                <a:cs typeface="Arial"/>
              </a:rPr>
              <a:t>program.</a:t>
            </a:r>
            <a:endParaRPr sz="1950">
              <a:latin typeface="Arial"/>
              <a:cs typeface="Arial"/>
            </a:endParaRPr>
          </a:p>
        </p:txBody>
      </p:sp>
      <p:sp>
        <p:nvSpPr>
          <p:cNvPr id="4" name="object 4"/>
          <p:cNvSpPr txBox="1"/>
          <p:nvPr/>
        </p:nvSpPr>
        <p:spPr>
          <a:xfrm>
            <a:off x="518636" y="3577801"/>
            <a:ext cx="27305" cy="118745"/>
          </a:xfrm>
          <a:prstGeom prst="rect">
            <a:avLst/>
          </a:prstGeom>
        </p:spPr>
        <p:txBody>
          <a:bodyPr vert="horz" wrap="square" lIns="0" tIns="13970" rIns="0" bIns="0" rtlCol="0">
            <a:spAutoFit/>
          </a:bodyPr>
          <a:lstStyle/>
          <a:p>
            <a:pPr>
              <a:lnSpc>
                <a:spcPct val="100000"/>
              </a:lnSpc>
              <a:spcBef>
                <a:spcPts val="110"/>
              </a:spcBef>
            </a:pPr>
            <a:r>
              <a:rPr sz="600" dirty="0">
                <a:latin typeface="Arial"/>
                <a:cs typeface="Arial"/>
              </a:rPr>
              <a:t>•</a:t>
            </a:r>
            <a:endParaRPr sz="600">
              <a:latin typeface="Arial"/>
              <a:cs typeface="Arial"/>
            </a:endParaRPr>
          </a:p>
        </p:txBody>
      </p:sp>
      <p:sp>
        <p:nvSpPr>
          <p:cNvPr id="5" name="object 5"/>
          <p:cNvSpPr txBox="1"/>
          <p:nvPr/>
        </p:nvSpPr>
        <p:spPr>
          <a:xfrm>
            <a:off x="660270" y="6420724"/>
            <a:ext cx="1609725" cy="176530"/>
          </a:xfrm>
          <a:prstGeom prst="rect">
            <a:avLst/>
          </a:prstGeom>
        </p:spPr>
        <p:txBody>
          <a:bodyPr vert="horz" wrap="square" lIns="0" tIns="11430" rIns="0" bIns="0" rtlCol="0">
            <a:spAutoFit/>
          </a:bodyPr>
          <a:lstStyle/>
          <a:p>
            <a:pPr marL="12700">
              <a:lnSpc>
                <a:spcPct val="100000"/>
              </a:lnSpc>
              <a:spcBef>
                <a:spcPts val="90"/>
              </a:spcBef>
            </a:pPr>
            <a:r>
              <a:rPr sz="1000" spc="-5" dirty="0">
                <a:solidFill>
                  <a:srgbClr val="5E5E5E"/>
                </a:solidFill>
                <a:latin typeface="Arial"/>
                <a:cs typeface="Arial"/>
              </a:rPr>
              <a:t>2.2.1 </a:t>
            </a:r>
            <a:r>
              <a:rPr sz="1000" dirty="0">
                <a:solidFill>
                  <a:srgbClr val="5E5E5E"/>
                </a:solidFill>
                <a:latin typeface="Arial"/>
                <a:cs typeface="Arial"/>
              </a:rPr>
              <a:t>Command</a:t>
            </a:r>
            <a:r>
              <a:rPr sz="1000" spc="-45" dirty="0">
                <a:solidFill>
                  <a:srgbClr val="5E5E5E"/>
                </a:solidFill>
                <a:latin typeface="Arial"/>
                <a:cs typeface="Arial"/>
              </a:rPr>
              <a:t> </a:t>
            </a:r>
            <a:r>
              <a:rPr sz="1000" spc="-5" dirty="0">
                <a:solidFill>
                  <a:srgbClr val="5E5E5E"/>
                </a:solidFill>
                <a:latin typeface="Arial"/>
                <a:cs typeface="Arial"/>
              </a:rPr>
              <a:t>Interpreters</a:t>
            </a:r>
            <a:endParaRPr sz="1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3840" y="1496320"/>
            <a:ext cx="8968105" cy="706120"/>
          </a:xfrm>
          <a:prstGeom prst="rect">
            <a:avLst/>
          </a:prstGeom>
        </p:spPr>
        <p:txBody>
          <a:bodyPr vert="horz" wrap="square" lIns="0" tIns="69850" rIns="0" bIns="0" rtlCol="0">
            <a:spAutoFit/>
          </a:bodyPr>
          <a:lstStyle/>
          <a:p>
            <a:pPr marL="14604" marR="377190">
              <a:lnSpc>
                <a:spcPts val="1889"/>
              </a:lnSpc>
              <a:spcBef>
                <a:spcPts val="550"/>
              </a:spcBef>
            </a:pPr>
            <a:r>
              <a:rPr sz="1950" spc="-25" dirty="0"/>
              <a:t>11.</a:t>
            </a:r>
            <a:r>
              <a:rPr sz="1950" spc="-75" dirty="0"/>
              <a:t> </a:t>
            </a:r>
            <a:r>
              <a:rPr sz="1950" spc="-15" dirty="0"/>
              <a:t>What</a:t>
            </a:r>
            <a:r>
              <a:rPr sz="1950" spc="-75" dirty="0"/>
              <a:t> </a:t>
            </a:r>
            <a:r>
              <a:rPr sz="1950" spc="-35" dirty="0"/>
              <a:t>system</a:t>
            </a:r>
            <a:r>
              <a:rPr sz="1950" spc="-75" dirty="0"/>
              <a:t> </a:t>
            </a:r>
            <a:r>
              <a:rPr sz="1950" spc="-40" dirty="0"/>
              <a:t>calls</a:t>
            </a:r>
            <a:r>
              <a:rPr sz="1950" spc="-75" dirty="0"/>
              <a:t> </a:t>
            </a:r>
            <a:r>
              <a:rPr sz="1950" spc="-10" dirty="0"/>
              <a:t>are</a:t>
            </a:r>
            <a:r>
              <a:rPr sz="1950" spc="-75" dirty="0"/>
              <a:t> </a:t>
            </a:r>
            <a:r>
              <a:rPr sz="1950" spc="-45" dirty="0"/>
              <a:t>run</a:t>
            </a:r>
            <a:r>
              <a:rPr sz="1950" spc="-70" dirty="0"/>
              <a:t> </a:t>
            </a:r>
            <a:r>
              <a:rPr sz="1950" spc="-50" dirty="0"/>
              <a:t>by</a:t>
            </a:r>
            <a:r>
              <a:rPr sz="1950" spc="-75" dirty="0"/>
              <a:t> </a:t>
            </a:r>
            <a:r>
              <a:rPr sz="1950" spc="-10" dirty="0"/>
              <a:t>the</a:t>
            </a:r>
            <a:r>
              <a:rPr sz="1950" spc="-75" dirty="0"/>
              <a:t> </a:t>
            </a:r>
            <a:r>
              <a:rPr sz="1950" spc="-15" dirty="0"/>
              <a:t>command</a:t>
            </a:r>
            <a:r>
              <a:rPr sz="1950" spc="-75" dirty="0"/>
              <a:t> </a:t>
            </a:r>
            <a:r>
              <a:rPr sz="1950" spc="-25" dirty="0"/>
              <a:t>interpreter</a:t>
            </a:r>
            <a:r>
              <a:rPr sz="1950" spc="-75" dirty="0"/>
              <a:t> </a:t>
            </a:r>
            <a:r>
              <a:rPr sz="1950" spc="-15" dirty="0"/>
              <a:t>or</a:t>
            </a:r>
            <a:r>
              <a:rPr sz="1950" spc="-75" dirty="0"/>
              <a:t> </a:t>
            </a:r>
            <a:r>
              <a:rPr sz="1950" spc="-50" dirty="0"/>
              <a:t>shell</a:t>
            </a:r>
            <a:r>
              <a:rPr sz="1950" spc="-70" dirty="0"/>
              <a:t> </a:t>
            </a:r>
            <a:r>
              <a:rPr sz="1950" dirty="0"/>
              <a:t>to</a:t>
            </a:r>
            <a:r>
              <a:rPr sz="1950" spc="-75" dirty="0"/>
              <a:t> </a:t>
            </a:r>
            <a:r>
              <a:rPr sz="1950" spc="-15" dirty="0"/>
              <a:t>start</a:t>
            </a:r>
            <a:r>
              <a:rPr sz="1950" spc="-75" dirty="0"/>
              <a:t> </a:t>
            </a:r>
            <a:r>
              <a:rPr sz="1950" spc="40" dirty="0"/>
              <a:t>a  </a:t>
            </a:r>
            <a:r>
              <a:rPr sz="1950" dirty="0"/>
              <a:t>new</a:t>
            </a:r>
            <a:r>
              <a:rPr sz="1950" spc="-80" dirty="0"/>
              <a:t> </a:t>
            </a:r>
            <a:r>
              <a:rPr sz="1950" spc="-55" dirty="0"/>
              <a:t>process?</a:t>
            </a:r>
            <a:endParaRPr sz="1950"/>
          </a:p>
          <a:p>
            <a:pPr marL="12700">
              <a:lnSpc>
                <a:spcPct val="100000"/>
              </a:lnSpc>
              <a:spcBef>
                <a:spcPts val="40"/>
              </a:spcBef>
            </a:pPr>
            <a:r>
              <a:rPr sz="900" b="0" spc="-45" dirty="0">
                <a:latin typeface="Arial"/>
                <a:cs typeface="Arial"/>
              </a:rPr>
              <a:t>To </a:t>
            </a:r>
            <a:r>
              <a:rPr sz="900" b="0" spc="20" dirty="0">
                <a:latin typeface="Arial"/>
                <a:cs typeface="Arial"/>
              </a:rPr>
              <a:t>start </a:t>
            </a:r>
            <a:r>
              <a:rPr sz="900" b="0" spc="-5" dirty="0">
                <a:latin typeface="Arial"/>
                <a:cs typeface="Arial"/>
              </a:rPr>
              <a:t>a </a:t>
            </a:r>
            <a:r>
              <a:rPr sz="900" b="0" spc="20" dirty="0">
                <a:latin typeface="Arial"/>
                <a:cs typeface="Arial"/>
              </a:rPr>
              <a:t>new process, </a:t>
            </a:r>
            <a:r>
              <a:rPr sz="900" b="0" spc="15" dirty="0">
                <a:latin typeface="Arial"/>
                <a:cs typeface="Arial"/>
              </a:rPr>
              <a:t>the </a:t>
            </a:r>
            <a:r>
              <a:rPr sz="900" b="0" spc="5" dirty="0">
                <a:latin typeface="Arial"/>
                <a:cs typeface="Arial"/>
              </a:rPr>
              <a:t>shell </a:t>
            </a:r>
            <a:r>
              <a:rPr sz="900" b="0" spc="15" dirty="0">
                <a:latin typeface="Arial"/>
                <a:cs typeface="Arial"/>
              </a:rPr>
              <a:t>executes </a:t>
            </a:r>
            <a:r>
              <a:rPr sz="900" b="0" spc="-5" dirty="0">
                <a:latin typeface="Arial"/>
                <a:cs typeface="Arial"/>
              </a:rPr>
              <a:t>a </a:t>
            </a:r>
            <a:r>
              <a:rPr sz="900" b="0" spc="-20" dirty="0">
                <a:latin typeface="Arial"/>
                <a:cs typeface="Arial"/>
              </a:rPr>
              <a:t>fork()() </a:t>
            </a:r>
            <a:r>
              <a:rPr sz="900" b="0" spc="20" dirty="0">
                <a:latin typeface="Arial"/>
                <a:cs typeface="Arial"/>
              </a:rPr>
              <a:t>system </a:t>
            </a:r>
            <a:r>
              <a:rPr sz="900" b="0" spc="10" dirty="0">
                <a:latin typeface="Arial"/>
                <a:cs typeface="Arial"/>
              </a:rPr>
              <a:t>call. </a:t>
            </a:r>
            <a:r>
              <a:rPr sz="900" b="0" spc="5" dirty="0">
                <a:latin typeface="Arial"/>
                <a:cs typeface="Arial"/>
              </a:rPr>
              <a:t>Then, </a:t>
            </a:r>
            <a:r>
              <a:rPr sz="900" b="0" spc="15" dirty="0">
                <a:latin typeface="Arial"/>
                <a:cs typeface="Arial"/>
              </a:rPr>
              <a:t>the </a:t>
            </a:r>
            <a:r>
              <a:rPr sz="900" b="0" spc="20" dirty="0">
                <a:latin typeface="Arial"/>
                <a:cs typeface="Arial"/>
              </a:rPr>
              <a:t>selected program </a:t>
            </a:r>
            <a:r>
              <a:rPr sz="900" b="0" spc="10" dirty="0">
                <a:latin typeface="Arial"/>
                <a:cs typeface="Arial"/>
              </a:rPr>
              <a:t>is </a:t>
            </a:r>
            <a:r>
              <a:rPr sz="900" b="0" spc="20" dirty="0">
                <a:latin typeface="Arial"/>
                <a:cs typeface="Arial"/>
              </a:rPr>
              <a:t>loaded </a:t>
            </a:r>
            <a:r>
              <a:rPr sz="900" b="0" spc="25" dirty="0">
                <a:latin typeface="Arial"/>
                <a:cs typeface="Arial"/>
              </a:rPr>
              <a:t>into </a:t>
            </a:r>
            <a:r>
              <a:rPr sz="900" b="0" spc="20" dirty="0">
                <a:latin typeface="Arial"/>
                <a:cs typeface="Arial"/>
              </a:rPr>
              <a:t>memory </a:t>
            </a:r>
            <a:r>
              <a:rPr sz="900" b="0" spc="5" dirty="0">
                <a:latin typeface="Arial"/>
                <a:cs typeface="Arial"/>
              </a:rPr>
              <a:t>via an </a:t>
            </a:r>
            <a:r>
              <a:rPr sz="900" b="0" spc="-10" dirty="0">
                <a:latin typeface="Arial"/>
                <a:cs typeface="Arial"/>
              </a:rPr>
              <a:t>exec() </a:t>
            </a:r>
            <a:r>
              <a:rPr sz="900" b="0" spc="20" dirty="0">
                <a:latin typeface="Arial"/>
                <a:cs typeface="Arial"/>
              </a:rPr>
              <a:t>system </a:t>
            </a:r>
            <a:r>
              <a:rPr sz="900" b="0" spc="10" dirty="0">
                <a:latin typeface="Arial"/>
                <a:cs typeface="Arial"/>
              </a:rPr>
              <a:t>call, </a:t>
            </a:r>
            <a:r>
              <a:rPr sz="900" b="0" spc="20" dirty="0">
                <a:latin typeface="Arial"/>
                <a:cs typeface="Arial"/>
              </a:rPr>
              <a:t>and </a:t>
            </a:r>
            <a:r>
              <a:rPr sz="900" b="0" spc="15" dirty="0">
                <a:latin typeface="Arial"/>
                <a:cs typeface="Arial"/>
              </a:rPr>
              <a:t>the </a:t>
            </a:r>
            <a:r>
              <a:rPr sz="900" b="0" spc="20" dirty="0">
                <a:latin typeface="Arial"/>
                <a:cs typeface="Arial"/>
              </a:rPr>
              <a:t>program </a:t>
            </a:r>
            <a:r>
              <a:rPr sz="900" b="0" spc="10" dirty="0">
                <a:latin typeface="Arial"/>
                <a:cs typeface="Arial"/>
              </a:rPr>
              <a:t>is</a:t>
            </a:r>
            <a:r>
              <a:rPr sz="900" b="0" spc="155" dirty="0">
                <a:latin typeface="Arial"/>
                <a:cs typeface="Arial"/>
              </a:rPr>
              <a:t> </a:t>
            </a:r>
            <a:r>
              <a:rPr sz="900" b="0" spc="20" dirty="0">
                <a:latin typeface="Arial"/>
                <a:cs typeface="Arial"/>
              </a:rPr>
              <a:t>executed.</a:t>
            </a:r>
            <a:endParaRPr sz="900">
              <a:latin typeface="Arial"/>
              <a:cs typeface="Arial"/>
            </a:endParaRPr>
          </a:p>
        </p:txBody>
      </p:sp>
      <p:sp>
        <p:nvSpPr>
          <p:cNvPr id="3" name="object 3"/>
          <p:cNvSpPr txBox="1"/>
          <p:nvPr/>
        </p:nvSpPr>
        <p:spPr>
          <a:xfrm>
            <a:off x="505936" y="2803382"/>
            <a:ext cx="8851265" cy="1912620"/>
          </a:xfrm>
          <a:prstGeom prst="rect">
            <a:avLst/>
          </a:prstGeom>
        </p:spPr>
        <p:txBody>
          <a:bodyPr vert="horz" wrap="square" lIns="0" tIns="48895" rIns="0" bIns="0" rtlCol="0">
            <a:spAutoFit/>
          </a:bodyPr>
          <a:lstStyle/>
          <a:p>
            <a:pPr marL="12700" marR="32384">
              <a:lnSpc>
                <a:spcPts val="2120"/>
              </a:lnSpc>
              <a:spcBef>
                <a:spcPts val="385"/>
              </a:spcBef>
            </a:pPr>
            <a:r>
              <a:rPr sz="1950" spc="-10" dirty="0">
                <a:latin typeface="Arial"/>
                <a:cs typeface="Arial"/>
              </a:rPr>
              <a:t>In </a:t>
            </a:r>
            <a:r>
              <a:rPr sz="1950" spc="25" dirty="0">
                <a:latin typeface="Arial"/>
                <a:cs typeface="Arial"/>
              </a:rPr>
              <a:t>the </a:t>
            </a:r>
            <a:r>
              <a:rPr sz="1950" spc="-20" dirty="0">
                <a:latin typeface="Arial"/>
                <a:cs typeface="Arial"/>
              </a:rPr>
              <a:t>UNIX </a:t>
            </a:r>
            <a:r>
              <a:rPr sz="1950" spc="25" dirty="0">
                <a:latin typeface="Arial"/>
                <a:cs typeface="Arial"/>
              </a:rPr>
              <a:t>system, the system </a:t>
            </a:r>
            <a:r>
              <a:rPr sz="1950" spc="15" dirty="0">
                <a:latin typeface="Arial"/>
                <a:cs typeface="Arial"/>
              </a:rPr>
              <a:t>calls </a:t>
            </a:r>
            <a:r>
              <a:rPr sz="1950" i="1" spc="-35" dirty="0">
                <a:latin typeface="Arial"/>
                <a:cs typeface="Arial"/>
              </a:rPr>
              <a:t>fork() </a:t>
            </a:r>
            <a:r>
              <a:rPr sz="1950" spc="40" dirty="0">
                <a:latin typeface="Arial"/>
                <a:cs typeface="Arial"/>
              </a:rPr>
              <a:t>followed </a:t>
            </a:r>
            <a:r>
              <a:rPr sz="1950" spc="50" dirty="0">
                <a:latin typeface="Arial"/>
                <a:cs typeface="Arial"/>
              </a:rPr>
              <a:t>by </a:t>
            </a:r>
            <a:r>
              <a:rPr sz="1950" i="1" spc="-45" dirty="0">
                <a:latin typeface="Arial"/>
                <a:cs typeface="Arial"/>
              </a:rPr>
              <a:t>exec() </a:t>
            </a:r>
            <a:r>
              <a:rPr sz="1950" spc="40" dirty="0">
                <a:latin typeface="Arial"/>
                <a:cs typeface="Arial"/>
              </a:rPr>
              <a:t>must </a:t>
            </a:r>
            <a:r>
              <a:rPr sz="1950" spc="30" dirty="0">
                <a:latin typeface="Arial"/>
                <a:cs typeface="Arial"/>
              </a:rPr>
              <a:t>be </a:t>
            </a:r>
            <a:r>
              <a:rPr sz="1950" spc="25" dirty="0">
                <a:latin typeface="Arial"/>
                <a:cs typeface="Arial"/>
              </a:rPr>
              <a:t>made</a:t>
            </a:r>
            <a:r>
              <a:rPr sz="1950" spc="-50" dirty="0">
                <a:latin typeface="Arial"/>
                <a:cs typeface="Arial"/>
              </a:rPr>
              <a:t> </a:t>
            </a:r>
            <a:r>
              <a:rPr sz="1950" spc="65" dirty="0">
                <a:latin typeface="Arial"/>
                <a:cs typeface="Arial"/>
              </a:rPr>
              <a:t>to  </a:t>
            </a:r>
            <a:r>
              <a:rPr sz="1950" spc="15" dirty="0">
                <a:latin typeface="Arial"/>
                <a:cs typeface="Arial"/>
              </a:rPr>
              <a:t>initiate </a:t>
            </a:r>
            <a:r>
              <a:rPr sz="1950" spc="-25" dirty="0">
                <a:latin typeface="Arial"/>
                <a:cs typeface="Arial"/>
              </a:rPr>
              <a:t>a </a:t>
            </a:r>
            <a:r>
              <a:rPr sz="1950" spc="25" dirty="0">
                <a:latin typeface="Arial"/>
                <a:cs typeface="Arial"/>
              </a:rPr>
              <a:t>new</a:t>
            </a:r>
            <a:r>
              <a:rPr sz="1950" spc="20" dirty="0">
                <a:latin typeface="Arial"/>
                <a:cs typeface="Arial"/>
              </a:rPr>
              <a:t> </a:t>
            </a:r>
            <a:r>
              <a:rPr sz="1950" spc="25" dirty="0">
                <a:latin typeface="Arial"/>
                <a:cs typeface="Arial"/>
              </a:rPr>
              <a:t>process.</a:t>
            </a:r>
            <a:endParaRPr sz="1950">
              <a:latin typeface="Arial"/>
              <a:cs typeface="Arial"/>
            </a:endParaRPr>
          </a:p>
          <a:p>
            <a:pPr marL="12700" marR="5080">
              <a:lnSpc>
                <a:spcPts val="2120"/>
              </a:lnSpc>
              <a:spcBef>
                <a:spcPts val="1864"/>
              </a:spcBef>
            </a:pPr>
            <a:r>
              <a:rPr sz="1950" spc="-20" dirty="0">
                <a:latin typeface="Arial"/>
                <a:cs typeface="Arial"/>
              </a:rPr>
              <a:t>The </a:t>
            </a:r>
            <a:r>
              <a:rPr sz="1950" spc="15" dirty="0">
                <a:latin typeface="Arial"/>
                <a:cs typeface="Arial"/>
              </a:rPr>
              <a:t>call </a:t>
            </a:r>
            <a:r>
              <a:rPr sz="1950" i="1" spc="-35" dirty="0">
                <a:latin typeface="Arial"/>
                <a:cs typeface="Arial"/>
              </a:rPr>
              <a:t>fork() </a:t>
            </a:r>
            <a:r>
              <a:rPr sz="1950" i="1" spc="15" dirty="0">
                <a:latin typeface="Arial"/>
                <a:cs typeface="Arial"/>
              </a:rPr>
              <a:t>clones </a:t>
            </a:r>
            <a:r>
              <a:rPr sz="1950" spc="25" dirty="0">
                <a:latin typeface="Arial"/>
                <a:cs typeface="Arial"/>
              </a:rPr>
              <a:t>the process </a:t>
            </a:r>
            <a:r>
              <a:rPr sz="1950" spc="35" dirty="0">
                <a:latin typeface="Arial"/>
                <a:cs typeface="Arial"/>
              </a:rPr>
              <a:t>that </a:t>
            </a:r>
            <a:r>
              <a:rPr sz="1950" spc="15" dirty="0">
                <a:latin typeface="Arial"/>
                <a:cs typeface="Arial"/>
              </a:rPr>
              <a:t>makes </a:t>
            </a:r>
            <a:r>
              <a:rPr sz="1950" spc="25" dirty="0">
                <a:latin typeface="Arial"/>
                <a:cs typeface="Arial"/>
              </a:rPr>
              <a:t>the </a:t>
            </a:r>
            <a:r>
              <a:rPr sz="1950" spc="15" dirty="0">
                <a:latin typeface="Arial"/>
                <a:cs typeface="Arial"/>
              </a:rPr>
              <a:t>call, </a:t>
            </a:r>
            <a:r>
              <a:rPr sz="1950" spc="20" dirty="0">
                <a:latin typeface="Arial"/>
                <a:cs typeface="Arial"/>
              </a:rPr>
              <a:t>while </a:t>
            </a:r>
            <a:r>
              <a:rPr sz="1950" spc="25" dirty="0">
                <a:latin typeface="Arial"/>
                <a:cs typeface="Arial"/>
              </a:rPr>
              <a:t>the </a:t>
            </a:r>
            <a:r>
              <a:rPr sz="1950" i="1" spc="5" dirty="0">
                <a:latin typeface="Arial"/>
                <a:cs typeface="Arial"/>
              </a:rPr>
              <a:t>exec </a:t>
            </a:r>
            <a:r>
              <a:rPr sz="1950" spc="15" dirty="0">
                <a:latin typeface="Arial"/>
                <a:cs typeface="Arial"/>
              </a:rPr>
              <a:t>call  </a:t>
            </a:r>
            <a:r>
              <a:rPr sz="1950" spc="10" dirty="0">
                <a:latin typeface="Arial"/>
                <a:cs typeface="Arial"/>
              </a:rPr>
              <a:t>replaces </a:t>
            </a:r>
            <a:r>
              <a:rPr sz="1950" spc="25" dirty="0">
                <a:latin typeface="Arial"/>
                <a:cs typeface="Arial"/>
              </a:rPr>
              <a:t>the </a:t>
            </a:r>
            <a:r>
              <a:rPr sz="1950" spc="30" dirty="0">
                <a:latin typeface="Arial"/>
                <a:cs typeface="Arial"/>
              </a:rPr>
              <a:t>program </a:t>
            </a:r>
            <a:r>
              <a:rPr sz="1950" spc="10" dirty="0">
                <a:latin typeface="Arial"/>
                <a:cs typeface="Arial"/>
              </a:rPr>
              <a:t>in </a:t>
            </a:r>
            <a:r>
              <a:rPr sz="1950" spc="25" dirty="0">
                <a:latin typeface="Arial"/>
                <a:cs typeface="Arial"/>
              </a:rPr>
              <a:t>the process </a:t>
            </a:r>
            <a:r>
              <a:rPr sz="1950" spc="45" dirty="0">
                <a:latin typeface="Arial"/>
                <a:cs typeface="Arial"/>
              </a:rPr>
              <a:t>with </a:t>
            </a:r>
            <a:r>
              <a:rPr sz="1950" spc="-25" dirty="0">
                <a:latin typeface="Arial"/>
                <a:cs typeface="Arial"/>
              </a:rPr>
              <a:t>a </a:t>
            </a:r>
            <a:r>
              <a:rPr sz="1950" spc="25" dirty="0">
                <a:latin typeface="Arial"/>
                <a:cs typeface="Arial"/>
              </a:rPr>
              <a:t>new program. </a:t>
            </a:r>
            <a:r>
              <a:rPr sz="1950" spc="15" dirty="0">
                <a:latin typeface="Arial"/>
                <a:cs typeface="Arial"/>
              </a:rPr>
              <a:t>What needs </a:t>
            </a:r>
            <a:r>
              <a:rPr sz="1950" spc="65" dirty="0">
                <a:latin typeface="Arial"/>
                <a:cs typeface="Arial"/>
              </a:rPr>
              <a:t>to </a:t>
            </a:r>
            <a:r>
              <a:rPr sz="1950" spc="30" dirty="0">
                <a:latin typeface="Arial"/>
                <a:cs typeface="Arial"/>
              </a:rPr>
              <a:t>be  </a:t>
            </a:r>
            <a:r>
              <a:rPr sz="1950" spc="20" dirty="0">
                <a:latin typeface="Arial"/>
                <a:cs typeface="Arial"/>
              </a:rPr>
              <a:t>taken </a:t>
            </a:r>
            <a:r>
              <a:rPr sz="1950" spc="35" dirty="0">
                <a:latin typeface="Arial"/>
                <a:cs typeface="Arial"/>
              </a:rPr>
              <a:t>into </a:t>
            </a:r>
            <a:r>
              <a:rPr sz="1950" spc="45" dirty="0">
                <a:latin typeface="Arial"/>
                <a:cs typeface="Arial"/>
              </a:rPr>
              <a:t>account </a:t>
            </a:r>
            <a:r>
              <a:rPr sz="1950" spc="10" dirty="0">
                <a:latin typeface="Arial"/>
                <a:cs typeface="Arial"/>
              </a:rPr>
              <a:t>is </a:t>
            </a:r>
            <a:r>
              <a:rPr sz="1950" spc="35" dirty="0">
                <a:latin typeface="Arial"/>
                <a:cs typeface="Arial"/>
              </a:rPr>
              <a:t>that </a:t>
            </a:r>
            <a:r>
              <a:rPr sz="1950" i="1" spc="-35" dirty="0">
                <a:latin typeface="Arial"/>
                <a:cs typeface="Arial"/>
              </a:rPr>
              <a:t>fork() </a:t>
            </a:r>
            <a:r>
              <a:rPr sz="1950" spc="10" dirty="0">
                <a:latin typeface="Arial"/>
                <a:cs typeface="Arial"/>
              </a:rPr>
              <a:t>is run </a:t>
            </a:r>
            <a:r>
              <a:rPr sz="1950" spc="50" dirty="0">
                <a:latin typeface="Arial"/>
                <a:cs typeface="Arial"/>
              </a:rPr>
              <a:t>by </a:t>
            </a:r>
            <a:r>
              <a:rPr sz="1950" spc="25" dirty="0">
                <a:latin typeface="Arial"/>
                <a:cs typeface="Arial"/>
              </a:rPr>
              <a:t>the </a:t>
            </a:r>
            <a:r>
              <a:rPr sz="1950" spc="15" dirty="0">
                <a:latin typeface="Arial"/>
                <a:cs typeface="Arial"/>
              </a:rPr>
              <a:t>original </a:t>
            </a:r>
            <a:r>
              <a:rPr sz="1950" spc="25" dirty="0">
                <a:latin typeface="Arial"/>
                <a:cs typeface="Arial"/>
              </a:rPr>
              <a:t>process </a:t>
            </a:r>
            <a:r>
              <a:rPr sz="1950" spc="-20" dirty="0">
                <a:latin typeface="Arial"/>
                <a:cs typeface="Arial"/>
              </a:rPr>
              <a:t>(parent), </a:t>
            </a:r>
            <a:r>
              <a:rPr sz="1950" spc="20" dirty="0">
                <a:latin typeface="Arial"/>
                <a:cs typeface="Arial"/>
              </a:rPr>
              <a:t>while</a:t>
            </a:r>
            <a:r>
              <a:rPr sz="1950" spc="-90" dirty="0">
                <a:latin typeface="Arial"/>
                <a:cs typeface="Arial"/>
              </a:rPr>
              <a:t> </a:t>
            </a:r>
            <a:r>
              <a:rPr sz="1950" spc="25" dirty="0">
                <a:latin typeface="Arial"/>
                <a:cs typeface="Arial"/>
              </a:rPr>
              <a:t>the  </a:t>
            </a:r>
            <a:r>
              <a:rPr sz="1950" i="1" spc="-45" dirty="0">
                <a:latin typeface="Arial"/>
                <a:cs typeface="Arial"/>
              </a:rPr>
              <a:t>exec() </a:t>
            </a:r>
            <a:r>
              <a:rPr sz="1950" spc="10" dirty="0">
                <a:latin typeface="Arial"/>
                <a:cs typeface="Arial"/>
              </a:rPr>
              <a:t>is run </a:t>
            </a:r>
            <a:r>
              <a:rPr sz="1950" spc="50" dirty="0">
                <a:latin typeface="Arial"/>
                <a:cs typeface="Arial"/>
              </a:rPr>
              <a:t>by </a:t>
            </a:r>
            <a:r>
              <a:rPr sz="1950" spc="25" dirty="0">
                <a:latin typeface="Arial"/>
                <a:cs typeface="Arial"/>
              </a:rPr>
              <a:t>the </a:t>
            </a:r>
            <a:r>
              <a:rPr sz="1950" spc="20" dirty="0">
                <a:latin typeface="Arial"/>
                <a:cs typeface="Arial"/>
              </a:rPr>
              <a:t>launched </a:t>
            </a:r>
            <a:r>
              <a:rPr sz="1950" spc="25" dirty="0">
                <a:latin typeface="Arial"/>
                <a:cs typeface="Arial"/>
              </a:rPr>
              <a:t>process</a:t>
            </a:r>
            <a:r>
              <a:rPr sz="1950" spc="-35" dirty="0">
                <a:latin typeface="Arial"/>
                <a:cs typeface="Arial"/>
              </a:rPr>
              <a:t> </a:t>
            </a:r>
            <a:r>
              <a:rPr sz="1950" spc="-10" dirty="0">
                <a:latin typeface="Arial"/>
                <a:cs typeface="Arial"/>
              </a:rPr>
              <a:t>(child).</a:t>
            </a:r>
            <a:endParaRPr sz="1950">
              <a:latin typeface="Arial"/>
              <a:cs typeface="Arial"/>
            </a:endParaRPr>
          </a:p>
        </p:txBody>
      </p:sp>
      <p:sp>
        <p:nvSpPr>
          <p:cNvPr id="4" name="object 4"/>
          <p:cNvSpPr txBox="1"/>
          <p:nvPr/>
        </p:nvSpPr>
        <p:spPr>
          <a:xfrm>
            <a:off x="435171" y="6279869"/>
            <a:ext cx="5791200" cy="328930"/>
          </a:xfrm>
          <a:prstGeom prst="rect">
            <a:avLst/>
          </a:prstGeom>
        </p:spPr>
        <p:txBody>
          <a:bodyPr vert="horz" wrap="square" lIns="0" tIns="11430" rIns="0" bIns="0" rtlCol="0">
            <a:spAutoFit/>
          </a:bodyPr>
          <a:lstStyle/>
          <a:p>
            <a:pPr marL="12700">
              <a:lnSpc>
                <a:spcPts val="1200"/>
              </a:lnSpc>
              <a:spcBef>
                <a:spcPts val="90"/>
              </a:spcBef>
            </a:pPr>
            <a:r>
              <a:rPr sz="1000" spc="-5" dirty="0">
                <a:solidFill>
                  <a:srgbClr val="5E5E5E"/>
                </a:solidFill>
                <a:latin typeface="Arial"/>
                <a:cs typeface="Arial"/>
              </a:rPr>
              <a:t>2.3.3.1 </a:t>
            </a:r>
            <a:r>
              <a:rPr sz="1000" spc="-10" dirty="0">
                <a:solidFill>
                  <a:srgbClr val="5E5E5E"/>
                </a:solidFill>
                <a:latin typeface="Arial"/>
                <a:cs typeface="Arial"/>
              </a:rPr>
              <a:t>Process </a:t>
            </a:r>
            <a:r>
              <a:rPr sz="1000" dirty="0">
                <a:solidFill>
                  <a:srgbClr val="5E5E5E"/>
                </a:solidFill>
                <a:latin typeface="Arial"/>
                <a:cs typeface="Arial"/>
              </a:rPr>
              <a:t>Control</a:t>
            </a:r>
            <a:endParaRPr sz="1000">
              <a:latin typeface="Arial"/>
              <a:cs typeface="Arial"/>
            </a:endParaRPr>
          </a:p>
          <a:p>
            <a:pPr marL="32384">
              <a:lnSpc>
                <a:spcPts val="1200"/>
              </a:lnSpc>
            </a:pPr>
            <a:r>
              <a:rPr sz="1000" spc="-10" dirty="0">
                <a:solidFill>
                  <a:srgbClr val="5E5E5E"/>
                </a:solidFill>
                <a:latin typeface="Arial"/>
                <a:cs typeface="Arial"/>
              </a:rPr>
              <a:t>Processes </a:t>
            </a:r>
            <a:r>
              <a:rPr sz="1000" spc="-25" dirty="0">
                <a:solidFill>
                  <a:srgbClr val="5E5E5E"/>
                </a:solidFill>
                <a:latin typeface="Arial"/>
                <a:cs typeface="Arial"/>
              </a:rPr>
              <a:t>are </a:t>
            </a:r>
            <a:r>
              <a:rPr sz="1000" spc="5" dirty="0">
                <a:solidFill>
                  <a:srgbClr val="5E5E5E"/>
                </a:solidFill>
                <a:latin typeface="Arial"/>
                <a:cs typeface="Arial"/>
              </a:rPr>
              <a:t>discussed </a:t>
            </a:r>
            <a:r>
              <a:rPr sz="1000" spc="-5" dirty="0">
                <a:solidFill>
                  <a:srgbClr val="5E5E5E"/>
                </a:solidFill>
                <a:latin typeface="Arial"/>
                <a:cs typeface="Arial"/>
              </a:rPr>
              <a:t>in Chapter </a:t>
            </a:r>
            <a:r>
              <a:rPr sz="1000" spc="-10" dirty="0">
                <a:solidFill>
                  <a:srgbClr val="5E5E5E"/>
                </a:solidFill>
                <a:latin typeface="Arial"/>
                <a:cs typeface="Arial"/>
              </a:rPr>
              <a:t>3 </a:t>
            </a:r>
            <a:r>
              <a:rPr sz="1000" spc="10" dirty="0">
                <a:solidFill>
                  <a:srgbClr val="5E5E5E"/>
                </a:solidFill>
                <a:latin typeface="Arial"/>
                <a:cs typeface="Arial"/>
              </a:rPr>
              <a:t>with </a:t>
            </a:r>
            <a:r>
              <a:rPr sz="1000" spc="-25" dirty="0">
                <a:solidFill>
                  <a:srgbClr val="5E5E5E"/>
                </a:solidFill>
                <a:latin typeface="Arial"/>
                <a:cs typeface="Arial"/>
              </a:rPr>
              <a:t>a </a:t>
            </a:r>
            <a:r>
              <a:rPr sz="1000" dirty="0">
                <a:solidFill>
                  <a:srgbClr val="5E5E5E"/>
                </a:solidFill>
                <a:latin typeface="Arial"/>
                <a:cs typeface="Arial"/>
              </a:rPr>
              <a:t>program </a:t>
            </a:r>
            <a:r>
              <a:rPr sz="1000" spc="-5" dirty="0">
                <a:solidFill>
                  <a:srgbClr val="5E5E5E"/>
                </a:solidFill>
                <a:latin typeface="Arial"/>
                <a:cs typeface="Arial"/>
              </a:rPr>
              <a:t>example using </a:t>
            </a:r>
            <a:r>
              <a:rPr sz="1000" dirty="0">
                <a:solidFill>
                  <a:srgbClr val="5E5E5E"/>
                </a:solidFill>
                <a:latin typeface="Arial"/>
                <a:cs typeface="Arial"/>
              </a:rPr>
              <a:t>the </a:t>
            </a:r>
            <a:r>
              <a:rPr sz="1000" spc="-20" dirty="0">
                <a:solidFill>
                  <a:srgbClr val="5E5E5E"/>
                </a:solidFill>
                <a:latin typeface="Arial"/>
                <a:cs typeface="Arial"/>
              </a:rPr>
              <a:t>fork() </a:t>
            </a:r>
            <a:r>
              <a:rPr sz="1000" dirty="0">
                <a:solidFill>
                  <a:srgbClr val="5E5E5E"/>
                </a:solidFill>
                <a:latin typeface="Arial"/>
                <a:cs typeface="Arial"/>
              </a:rPr>
              <a:t>and </a:t>
            </a:r>
            <a:r>
              <a:rPr sz="1000" spc="-30" dirty="0">
                <a:solidFill>
                  <a:srgbClr val="5E5E5E"/>
                </a:solidFill>
                <a:latin typeface="Arial"/>
                <a:cs typeface="Arial"/>
              </a:rPr>
              <a:t>exec() </a:t>
            </a:r>
            <a:r>
              <a:rPr sz="1000" dirty="0">
                <a:solidFill>
                  <a:srgbClr val="5E5E5E"/>
                </a:solidFill>
                <a:latin typeface="Arial"/>
                <a:cs typeface="Arial"/>
              </a:rPr>
              <a:t>system</a:t>
            </a:r>
            <a:r>
              <a:rPr sz="1000" spc="25" dirty="0">
                <a:solidFill>
                  <a:srgbClr val="5E5E5E"/>
                </a:solidFill>
                <a:latin typeface="Arial"/>
                <a:cs typeface="Arial"/>
              </a:rPr>
              <a:t> </a:t>
            </a:r>
            <a:r>
              <a:rPr sz="1000" spc="-5" dirty="0">
                <a:solidFill>
                  <a:srgbClr val="5E5E5E"/>
                </a:solidFill>
                <a:latin typeface="Arial"/>
                <a:cs typeface="Arial"/>
              </a:rPr>
              <a:t>calls.</a:t>
            </a:r>
            <a:endParaRPr sz="1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936" y="1494426"/>
            <a:ext cx="8963025" cy="544195"/>
          </a:xfrm>
          <a:prstGeom prst="rect">
            <a:avLst/>
          </a:prstGeom>
        </p:spPr>
        <p:txBody>
          <a:bodyPr vert="horz" wrap="square" lIns="0" tIns="12700" rIns="0" bIns="0" rtlCol="0">
            <a:spAutoFit/>
          </a:bodyPr>
          <a:lstStyle/>
          <a:p>
            <a:pPr marL="12700">
              <a:lnSpc>
                <a:spcPct val="100000"/>
              </a:lnSpc>
              <a:spcBef>
                <a:spcPts val="100"/>
              </a:spcBef>
            </a:pPr>
            <a:r>
              <a:rPr sz="3400" spc="-50" dirty="0"/>
              <a:t>12. </a:t>
            </a:r>
            <a:r>
              <a:rPr sz="3400" spc="-40" dirty="0"/>
              <a:t>What </a:t>
            </a:r>
            <a:r>
              <a:rPr sz="3400" spc="-105" dirty="0"/>
              <a:t>is </a:t>
            </a:r>
            <a:r>
              <a:rPr sz="3400" spc="-30" dirty="0"/>
              <a:t>the </a:t>
            </a:r>
            <a:r>
              <a:rPr sz="3400" spc="-75" dirty="0"/>
              <a:t>purpose </a:t>
            </a:r>
            <a:r>
              <a:rPr sz="3400" spc="-40" dirty="0"/>
              <a:t>of </a:t>
            </a:r>
            <a:r>
              <a:rPr sz="3400" spc="-75" dirty="0"/>
              <a:t>system</a:t>
            </a:r>
            <a:r>
              <a:rPr sz="3400" spc="-640" dirty="0"/>
              <a:t> </a:t>
            </a:r>
            <a:r>
              <a:rPr sz="3400" spc="-95" dirty="0"/>
              <a:t>programs?</a:t>
            </a:r>
            <a:endParaRPr sz="3400"/>
          </a:p>
        </p:txBody>
      </p:sp>
      <p:sp>
        <p:nvSpPr>
          <p:cNvPr id="3" name="object 3"/>
          <p:cNvSpPr txBox="1">
            <a:spLocks noGrp="1"/>
          </p:cNvSpPr>
          <p:nvPr>
            <p:ph type="body" idx="1"/>
          </p:nvPr>
        </p:nvSpPr>
        <p:spPr>
          <a:prstGeom prst="rect">
            <a:avLst/>
          </a:prstGeom>
        </p:spPr>
        <p:txBody>
          <a:bodyPr vert="horz" wrap="square" lIns="0" tIns="48895" rIns="0" bIns="0" rtlCol="0">
            <a:spAutoFit/>
          </a:bodyPr>
          <a:lstStyle/>
          <a:p>
            <a:pPr>
              <a:lnSpc>
                <a:spcPts val="2120"/>
              </a:lnSpc>
              <a:spcBef>
                <a:spcPts val="385"/>
              </a:spcBef>
            </a:pPr>
            <a:r>
              <a:rPr spc="20" dirty="0"/>
              <a:t>System </a:t>
            </a:r>
            <a:r>
              <a:rPr spc="25" dirty="0"/>
              <a:t>programs can </a:t>
            </a:r>
            <a:r>
              <a:rPr spc="30" dirty="0"/>
              <a:t>be </a:t>
            </a:r>
            <a:r>
              <a:rPr spc="-5" dirty="0"/>
              <a:t>seen as </a:t>
            </a:r>
            <a:r>
              <a:rPr spc="25" dirty="0"/>
              <a:t>system </a:t>
            </a:r>
            <a:r>
              <a:rPr spc="15" dirty="0"/>
              <a:t>call </a:t>
            </a:r>
            <a:r>
              <a:rPr spc="20" dirty="0"/>
              <a:t>software. </a:t>
            </a:r>
            <a:r>
              <a:rPr spc="25" dirty="0"/>
              <a:t>It </a:t>
            </a:r>
            <a:r>
              <a:rPr spc="-75" dirty="0"/>
              <a:t>oﬀers </a:t>
            </a:r>
            <a:r>
              <a:rPr spc="35" dirty="0"/>
              <a:t>basic </a:t>
            </a:r>
            <a:r>
              <a:rPr spc="-10" dirty="0"/>
              <a:t>functions  </a:t>
            </a:r>
            <a:r>
              <a:rPr spc="65" dirty="0"/>
              <a:t>to </a:t>
            </a:r>
            <a:r>
              <a:rPr spc="5" dirty="0"/>
              <a:t>users </a:t>
            </a:r>
            <a:r>
              <a:rPr spc="65" dirty="0"/>
              <a:t>to </a:t>
            </a:r>
            <a:r>
              <a:rPr spc="25" dirty="0"/>
              <a:t>avoid </a:t>
            </a:r>
            <a:r>
              <a:rPr spc="30" dirty="0"/>
              <a:t>forcing </a:t>
            </a:r>
            <a:r>
              <a:rPr spc="35" dirty="0"/>
              <a:t>them </a:t>
            </a:r>
            <a:r>
              <a:rPr spc="65" dirty="0"/>
              <a:t>to </a:t>
            </a:r>
            <a:r>
              <a:rPr spc="30" dirty="0"/>
              <a:t>write </a:t>
            </a:r>
            <a:r>
              <a:rPr spc="25" dirty="0"/>
              <a:t>programs </a:t>
            </a:r>
            <a:r>
              <a:rPr spc="65" dirty="0"/>
              <a:t>to </a:t>
            </a:r>
            <a:r>
              <a:rPr spc="10" dirty="0"/>
              <a:t>solve </a:t>
            </a:r>
            <a:r>
              <a:rPr spc="55" dirty="0"/>
              <a:t>common</a:t>
            </a:r>
            <a:r>
              <a:rPr spc="-330" dirty="0"/>
              <a:t> </a:t>
            </a:r>
            <a:r>
              <a:rPr spc="30" dirty="0"/>
              <a:t>problems.</a:t>
            </a:r>
          </a:p>
          <a:p>
            <a:pPr marR="24765">
              <a:lnSpc>
                <a:spcPts val="2120"/>
              </a:lnSpc>
              <a:spcBef>
                <a:spcPts val="10"/>
              </a:spcBef>
            </a:pPr>
            <a:r>
              <a:rPr spc="45" dirty="0"/>
              <a:t>Common </a:t>
            </a:r>
            <a:r>
              <a:rPr spc="25" dirty="0"/>
              <a:t>systems programs include </a:t>
            </a:r>
            <a:r>
              <a:rPr spc="20" dirty="0"/>
              <a:t>utilities </a:t>
            </a:r>
            <a:r>
              <a:rPr spc="65" dirty="0"/>
              <a:t>to </a:t>
            </a:r>
            <a:r>
              <a:rPr spc="20" dirty="0"/>
              <a:t>manipulate </a:t>
            </a:r>
            <a:r>
              <a:rPr spc="10" dirty="0"/>
              <a:t>files </a:t>
            </a:r>
            <a:r>
              <a:rPr spc="25" dirty="0"/>
              <a:t>and</a:t>
            </a:r>
            <a:r>
              <a:rPr spc="-125" dirty="0"/>
              <a:t> </a:t>
            </a:r>
            <a:r>
              <a:rPr spc="20" dirty="0"/>
              <a:t>directories,  </a:t>
            </a:r>
            <a:r>
              <a:rPr spc="5" dirty="0"/>
              <a:t>shells </a:t>
            </a:r>
            <a:r>
              <a:rPr spc="65" dirty="0"/>
              <a:t>to </a:t>
            </a:r>
            <a:r>
              <a:rPr spc="10" dirty="0"/>
              <a:t>run </a:t>
            </a:r>
            <a:r>
              <a:rPr spc="25" dirty="0"/>
              <a:t>programs </a:t>
            </a:r>
            <a:r>
              <a:rPr spc="15" dirty="0"/>
              <a:t>(including </a:t>
            </a:r>
            <a:r>
              <a:rPr spc="30" dirty="0"/>
              <a:t>utility </a:t>
            </a:r>
            <a:r>
              <a:rPr spc="5" dirty="0"/>
              <a:t>systems), </a:t>
            </a:r>
            <a:r>
              <a:rPr spc="20" dirty="0"/>
              <a:t>utilities </a:t>
            </a:r>
            <a:r>
              <a:rPr spc="65" dirty="0"/>
              <a:t>to </a:t>
            </a:r>
            <a:r>
              <a:rPr spc="40" dirty="0"/>
              <a:t>monitor </a:t>
            </a:r>
            <a:r>
              <a:rPr spc="25" dirty="0"/>
              <a:t>the </a:t>
            </a:r>
            <a:r>
              <a:rPr spc="5" dirty="0"/>
              <a:t>user  </a:t>
            </a:r>
            <a:r>
              <a:rPr spc="15" dirty="0"/>
              <a:t>base </a:t>
            </a:r>
            <a:r>
              <a:rPr spc="25" dirty="0"/>
              <a:t>and </a:t>
            </a:r>
            <a:r>
              <a:rPr spc="40" dirty="0"/>
              <a:t>network </a:t>
            </a:r>
            <a:r>
              <a:rPr spc="-20" dirty="0"/>
              <a:t>(e.g. UNIX </a:t>
            </a:r>
            <a:r>
              <a:rPr spc="50" dirty="0"/>
              <a:t>who </a:t>
            </a:r>
            <a:r>
              <a:rPr spc="35" dirty="0"/>
              <a:t>shows </a:t>
            </a:r>
            <a:r>
              <a:rPr spc="40" dirty="0"/>
              <a:t>which </a:t>
            </a:r>
            <a:r>
              <a:rPr spc="5" dirty="0"/>
              <a:t>users </a:t>
            </a:r>
            <a:r>
              <a:rPr spc="-5" dirty="0"/>
              <a:t>have an </a:t>
            </a:r>
            <a:r>
              <a:rPr spc="30" dirty="0"/>
              <a:t>open </a:t>
            </a:r>
            <a:r>
              <a:rPr spc="10" dirty="0"/>
              <a:t>session in  </a:t>
            </a:r>
            <a:r>
              <a:rPr spc="25" dirty="0"/>
              <a:t>the local system and </a:t>
            </a:r>
            <a:r>
              <a:rPr spc="20" dirty="0"/>
              <a:t>remote </a:t>
            </a:r>
            <a:r>
              <a:rPr spc="5" dirty="0"/>
              <a:t>systems), </a:t>
            </a:r>
            <a:r>
              <a:rPr spc="25" dirty="0"/>
              <a:t>process </a:t>
            </a:r>
            <a:r>
              <a:rPr spc="20" dirty="0"/>
              <a:t>management,</a:t>
            </a:r>
            <a:r>
              <a:rPr spc="-110" dirty="0"/>
              <a:t> </a:t>
            </a:r>
            <a:r>
              <a:rPr spc="35" dirty="0"/>
              <a:t>etc.</a:t>
            </a:r>
          </a:p>
        </p:txBody>
      </p:sp>
      <p:sp>
        <p:nvSpPr>
          <p:cNvPr id="4" name="object 4"/>
          <p:cNvSpPr txBox="1"/>
          <p:nvPr/>
        </p:nvSpPr>
        <p:spPr>
          <a:xfrm>
            <a:off x="518636" y="4656819"/>
            <a:ext cx="27305" cy="118745"/>
          </a:xfrm>
          <a:prstGeom prst="rect">
            <a:avLst/>
          </a:prstGeom>
        </p:spPr>
        <p:txBody>
          <a:bodyPr vert="horz" wrap="square" lIns="0" tIns="13970" rIns="0" bIns="0" rtlCol="0">
            <a:spAutoFit/>
          </a:bodyPr>
          <a:lstStyle/>
          <a:p>
            <a:pPr>
              <a:lnSpc>
                <a:spcPct val="100000"/>
              </a:lnSpc>
              <a:spcBef>
                <a:spcPts val="110"/>
              </a:spcBef>
            </a:pPr>
            <a:r>
              <a:rPr sz="600" dirty="0">
                <a:latin typeface="Arial"/>
                <a:cs typeface="Arial"/>
              </a:rPr>
              <a:t>•</a:t>
            </a:r>
            <a:endParaRPr sz="6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6675" rIns="0" bIns="0" rtlCol="0">
            <a:spAutoFit/>
          </a:bodyPr>
          <a:lstStyle/>
          <a:p>
            <a:pPr marL="12700" marR="5080">
              <a:lnSpc>
                <a:spcPts val="1860"/>
              </a:lnSpc>
              <a:spcBef>
                <a:spcPts val="525"/>
              </a:spcBef>
            </a:pPr>
            <a:r>
              <a:rPr spc="-25" dirty="0"/>
              <a:t>13.</a:t>
            </a:r>
            <a:r>
              <a:rPr spc="-75" dirty="0"/>
              <a:t> </a:t>
            </a:r>
            <a:r>
              <a:rPr spc="-15" dirty="0"/>
              <a:t>What</a:t>
            </a:r>
            <a:r>
              <a:rPr spc="-75" dirty="0"/>
              <a:t> </a:t>
            </a:r>
            <a:r>
              <a:rPr spc="-55" dirty="0"/>
              <a:t>is</a:t>
            </a:r>
            <a:r>
              <a:rPr spc="-75" dirty="0"/>
              <a:t> </a:t>
            </a:r>
            <a:r>
              <a:rPr spc="-10" dirty="0"/>
              <a:t>the</a:t>
            </a:r>
            <a:r>
              <a:rPr spc="-75" dirty="0"/>
              <a:t> </a:t>
            </a:r>
            <a:r>
              <a:rPr spc="-25" dirty="0"/>
              <a:t>main</a:t>
            </a:r>
            <a:r>
              <a:rPr spc="-75" dirty="0"/>
              <a:t> </a:t>
            </a:r>
            <a:r>
              <a:rPr spc="-20" dirty="0"/>
              <a:t>advantage</a:t>
            </a:r>
            <a:r>
              <a:rPr spc="-70" dirty="0"/>
              <a:t> </a:t>
            </a:r>
            <a:r>
              <a:rPr spc="-15" dirty="0"/>
              <a:t>of</a:t>
            </a:r>
            <a:r>
              <a:rPr spc="-75" dirty="0"/>
              <a:t> </a:t>
            </a:r>
            <a:r>
              <a:rPr spc="-45" dirty="0"/>
              <a:t>designing</a:t>
            </a:r>
            <a:r>
              <a:rPr spc="-75" dirty="0"/>
              <a:t> </a:t>
            </a:r>
            <a:r>
              <a:rPr spc="40" dirty="0"/>
              <a:t>a</a:t>
            </a:r>
            <a:r>
              <a:rPr spc="-75" dirty="0"/>
              <a:t> </a:t>
            </a:r>
            <a:r>
              <a:rPr spc="-35" dirty="0"/>
              <a:t>system</a:t>
            </a:r>
            <a:r>
              <a:rPr spc="-75" dirty="0"/>
              <a:t> </a:t>
            </a:r>
            <a:r>
              <a:rPr spc="-15" dirty="0"/>
              <a:t>with</a:t>
            </a:r>
            <a:r>
              <a:rPr spc="-70" dirty="0"/>
              <a:t> </a:t>
            </a:r>
            <a:r>
              <a:rPr spc="-55" dirty="0"/>
              <a:t>layers?</a:t>
            </a:r>
            <a:r>
              <a:rPr spc="-75" dirty="0"/>
              <a:t> </a:t>
            </a:r>
            <a:r>
              <a:rPr spc="-15" dirty="0"/>
              <a:t>What</a:t>
            </a:r>
            <a:r>
              <a:rPr spc="-75" dirty="0"/>
              <a:t> </a:t>
            </a:r>
            <a:r>
              <a:rPr spc="-10" dirty="0"/>
              <a:t>are</a:t>
            </a:r>
            <a:r>
              <a:rPr spc="-75" dirty="0"/>
              <a:t> </a:t>
            </a:r>
            <a:r>
              <a:rPr spc="-25" dirty="0"/>
              <a:t>the  </a:t>
            </a:r>
            <a:r>
              <a:rPr spc="-35" dirty="0"/>
              <a:t>disadvantages </a:t>
            </a:r>
            <a:r>
              <a:rPr spc="-15" dirty="0"/>
              <a:t>of </a:t>
            </a:r>
            <a:r>
              <a:rPr spc="-45" dirty="0"/>
              <a:t>this</a:t>
            </a:r>
            <a:r>
              <a:rPr spc="-180" dirty="0"/>
              <a:t> </a:t>
            </a:r>
            <a:r>
              <a:rPr spc="-40" dirty="0"/>
              <a:t>approach?</a:t>
            </a:r>
          </a:p>
        </p:txBody>
      </p:sp>
      <p:sp>
        <p:nvSpPr>
          <p:cNvPr id="3" name="object 3"/>
          <p:cNvSpPr txBox="1"/>
          <p:nvPr/>
        </p:nvSpPr>
        <p:spPr>
          <a:xfrm>
            <a:off x="567494" y="2909664"/>
            <a:ext cx="121285" cy="352425"/>
          </a:xfrm>
          <a:prstGeom prst="rect">
            <a:avLst/>
          </a:prstGeom>
        </p:spPr>
        <p:txBody>
          <a:bodyPr vert="horz" wrap="square" lIns="0" tIns="12065" rIns="0" bIns="0" rtlCol="0">
            <a:spAutoFit/>
          </a:bodyPr>
          <a:lstStyle/>
          <a:p>
            <a:pPr marL="12700">
              <a:lnSpc>
                <a:spcPct val="100000"/>
              </a:lnSpc>
              <a:spcBef>
                <a:spcPts val="95"/>
              </a:spcBef>
            </a:pPr>
            <a:r>
              <a:rPr sz="2150" b="1" i="1" spc="-5" dirty="0">
                <a:solidFill>
                  <a:srgbClr val="201E1E"/>
                </a:solidFill>
                <a:latin typeface="Times New Roman"/>
                <a:cs typeface="Times New Roman"/>
              </a:rPr>
              <a:t>•</a:t>
            </a:r>
            <a:endParaRPr sz="2150">
              <a:latin typeface="Times New Roman"/>
              <a:cs typeface="Times New Roman"/>
            </a:endParaRPr>
          </a:p>
        </p:txBody>
      </p:sp>
      <p:sp>
        <p:nvSpPr>
          <p:cNvPr id="4" name="object 4"/>
          <p:cNvSpPr txBox="1"/>
          <p:nvPr/>
        </p:nvSpPr>
        <p:spPr>
          <a:xfrm>
            <a:off x="982413" y="2946977"/>
            <a:ext cx="4493260" cy="3174587"/>
          </a:xfrm>
          <a:prstGeom prst="rect">
            <a:avLst/>
          </a:prstGeom>
        </p:spPr>
        <p:txBody>
          <a:bodyPr vert="horz" wrap="square" lIns="0" tIns="45085" rIns="0" bIns="0" rtlCol="0">
            <a:spAutoFit/>
          </a:bodyPr>
          <a:lstStyle/>
          <a:p>
            <a:pPr marL="12700" marR="57785">
              <a:lnSpc>
                <a:spcPts val="1860"/>
              </a:lnSpc>
              <a:spcBef>
                <a:spcPts val="355"/>
              </a:spcBef>
            </a:pPr>
            <a:r>
              <a:rPr sz="1750" spc="-40" dirty="0">
                <a:latin typeface="Arial"/>
                <a:cs typeface="Arial"/>
              </a:rPr>
              <a:t>The </a:t>
            </a:r>
            <a:r>
              <a:rPr sz="1750" spc="-5" dirty="0">
                <a:latin typeface="Arial"/>
                <a:cs typeface="Arial"/>
              </a:rPr>
              <a:t>main advantage </a:t>
            </a:r>
            <a:r>
              <a:rPr sz="1750" spc="25" dirty="0">
                <a:latin typeface="Arial"/>
                <a:cs typeface="Arial"/>
              </a:rPr>
              <a:t>of </a:t>
            </a:r>
            <a:r>
              <a:rPr sz="1750" spc="5" dirty="0">
                <a:latin typeface="Arial"/>
                <a:cs typeface="Arial"/>
              </a:rPr>
              <a:t>the </a:t>
            </a:r>
            <a:r>
              <a:rPr sz="1750" spc="-15" dirty="0">
                <a:latin typeface="Arial"/>
                <a:cs typeface="Arial"/>
              </a:rPr>
              <a:t>layered </a:t>
            </a:r>
            <a:r>
              <a:rPr sz="1750" spc="10" dirty="0">
                <a:latin typeface="Arial"/>
                <a:cs typeface="Arial"/>
              </a:rPr>
              <a:t>approach  </a:t>
            </a:r>
            <a:r>
              <a:rPr sz="1750" spc="-5" dirty="0">
                <a:latin typeface="Arial"/>
                <a:cs typeface="Arial"/>
              </a:rPr>
              <a:t>is </a:t>
            </a:r>
            <a:r>
              <a:rPr sz="1750" spc="15" dirty="0">
                <a:latin typeface="Arial"/>
                <a:cs typeface="Arial"/>
              </a:rPr>
              <a:t>simplicity </a:t>
            </a:r>
            <a:r>
              <a:rPr sz="1750" spc="25" dirty="0">
                <a:latin typeface="Arial"/>
                <a:cs typeface="Arial"/>
              </a:rPr>
              <a:t>of </a:t>
            </a:r>
            <a:r>
              <a:rPr sz="1750" spc="20" dirty="0">
                <a:latin typeface="Arial"/>
                <a:cs typeface="Arial"/>
              </a:rPr>
              <a:t>construction </a:t>
            </a:r>
            <a:r>
              <a:rPr sz="1750" spc="5" dirty="0">
                <a:latin typeface="Arial"/>
                <a:cs typeface="Arial"/>
              </a:rPr>
              <a:t>and</a:t>
            </a:r>
            <a:r>
              <a:rPr sz="1750" spc="-85" dirty="0">
                <a:latin typeface="Arial"/>
                <a:cs typeface="Arial"/>
              </a:rPr>
              <a:t> </a:t>
            </a:r>
            <a:r>
              <a:rPr sz="1750" spc="15" dirty="0">
                <a:latin typeface="Arial"/>
                <a:cs typeface="Arial"/>
              </a:rPr>
              <a:t>debugging.</a:t>
            </a:r>
            <a:r>
              <a:rPr lang="en-CA" sz="1750" spc="15" dirty="0">
                <a:latin typeface="Arial"/>
                <a:cs typeface="Arial"/>
              </a:rPr>
              <a:t> Easier for us to understand and for the system to understand each parts and for working with each other.</a:t>
            </a:r>
            <a:endParaRPr sz="1750" dirty="0">
              <a:latin typeface="Arial"/>
              <a:cs typeface="Arial"/>
            </a:endParaRPr>
          </a:p>
          <a:p>
            <a:pPr marL="12700" marR="5080">
              <a:lnSpc>
                <a:spcPts val="1860"/>
              </a:lnSpc>
              <a:spcBef>
                <a:spcPts val="1639"/>
              </a:spcBef>
            </a:pPr>
            <a:r>
              <a:rPr sz="1750" spc="-40" dirty="0">
                <a:latin typeface="Arial"/>
                <a:cs typeface="Arial"/>
              </a:rPr>
              <a:t>The </a:t>
            </a:r>
            <a:r>
              <a:rPr sz="1750" spc="5" dirty="0">
                <a:latin typeface="Arial"/>
                <a:cs typeface="Arial"/>
              </a:rPr>
              <a:t>system </a:t>
            </a:r>
            <a:r>
              <a:rPr sz="1750" spc="-5" dirty="0">
                <a:latin typeface="Arial"/>
                <a:cs typeface="Arial"/>
              </a:rPr>
              <a:t>is </a:t>
            </a:r>
            <a:r>
              <a:rPr sz="1750" spc="-25" dirty="0">
                <a:latin typeface="Arial"/>
                <a:cs typeface="Arial"/>
              </a:rPr>
              <a:t>easier </a:t>
            </a:r>
            <a:r>
              <a:rPr sz="1750" spc="40" dirty="0">
                <a:latin typeface="Arial"/>
                <a:cs typeface="Arial"/>
              </a:rPr>
              <a:t>to </a:t>
            </a:r>
            <a:r>
              <a:rPr sz="1750" spc="20" dirty="0">
                <a:latin typeface="Arial"/>
                <a:cs typeface="Arial"/>
              </a:rPr>
              <a:t>debug </a:t>
            </a:r>
            <a:r>
              <a:rPr sz="1750" spc="5" dirty="0">
                <a:latin typeface="Arial"/>
                <a:cs typeface="Arial"/>
              </a:rPr>
              <a:t>and </a:t>
            </a:r>
            <a:r>
              <a:rPr sz="1750" spc="20" dirty="0">
                <a:latin typeface="Arial"/>
                <a:cs typeface="Arial"/>
              </a:rPr>
              <a:t>modify  </a:t>
            </a:r>
            <a:r>
              <a:rPr sz="1750" dirty="0">
                <a:latin typeface="Arial"/>
                <a:cs typeface="Arial"/>
              </a:rPr>
              <a:t>since </a:t>
            </a:r>
            <a:r>
              <a:rPr sz="1750" spc="5" dirty="0">
                <a:latin typeface="Arial"/>
                <a:cs typeface="Arial"/>
              </a:rPr>
              <a:t>the </a:t>
            </a:r>
            <a:r>
              <a:rPr sz="1750" dirty="0">
                <a:latin typeface="Arial"/>
                <a:cs typeface="Arial"/>
              </a:rPr>
              <a:t>changes only </a:t>
            </a:r>
            <a:r>
              <a:rPr sz="1750" spc="-75" dirty="0">
                <a:latin typeface="Arial"/>
                <a:cs typeface="Arial"/>
              </a:rPr>
              <a:t>aﬀect </a:t>
            </a:r>
            <a:r>
              <a:rPr sz="1750" spc="15" dirty="0">
                <a:latin typeface="Arial"/>
                <a:cs typeface="Arial"/>
              </a:rPr>
              <a:t>limited parts  </a:t>
            </a:r>
            <a:r>
              <a:rPr sz="1750" spc="5" dirty="0">
                <a:latin typeface="Arial"/>
                <a:cs typeface="Arial"/>
              </a:rPr>
              <a:t>instead </a:t>
            </a:r>
            <a:r>
              <a:rPr sz="1750" spc="25" dirty="0">
                <a:latin typeface="Arial"/>
                <a:cs typeface="Arial"/>
              </a:rPr>
              <a:t>of </a:t>
            </a:r>
            <a:r>
              <a:rPr sz="1750" spc="-45" dirty="0">
                <a:latin typeface="Arial"/>
                <a:cs typeface="Arial"/>
              </a:rPr>
              <a:t>aﬀecting </a:t>
            </a:r>
            <a:r>
              <a:rPr sz="1750" spc="-15" dirty="0">
                <a:latin typeface="Arial"/>
                <a:cs typeface="Arial"/>
              </a:rPr>
              <a:t>all </a:t>
            </a:r>
            <a:r>
              <a:rPr sz="1750" spc="10" dirty="0">
                <a:latin typeface="Arial"/>
                <a:cs typeface="Arial"/>
              </a:rPr>
              <a:t>sections </a:t>
            </a:r>
            <a:r>
              <a:rPr sz="1750" spc="25" dirty="0">
                <a:latin typeface="Arial"/>
                <a:cs typeface="Arial"/>
              </a:rPr>
              <a:t>of </a:t>
            </a:r>
            <a:r>
              <a:rPr sz="1750" spc="5" dirty="0">
                <a:latin typeface="Arial"/>
                <a:cs typeface="Arial"/>
              </a:rPr>
              <a:t>the </a:t>
            </a:r>
            <a:r>
              <a:rPr sz="1750" spc="-30" dirty="0">
                <a:latin typeface="Arial"/>
                <a:cs typeface="Arial"/>
              </a:rPr>
              <a:t>OS.  </a:t>
            </a:r>
            <a:r>
              <a:rPr sz="1750" spc="-15" dirty="0">
                <a:latin typeface="Arial"/>
                <a:cs typeface="Arial"/>
              </a:rPr>
              <a:t>Data </a:t>
            </a:r>
            <a:r>
              <a:rPr sz="1750" spc="-5" dirty="0">
                <a:latin typeface="Arial"/>
                <a:cs typeface="Arial"/>
              </a:rPr>
              <a:t>is </a:t>
            </a:r>
            <a:r>
              <a:rPr sz="1750" dirty="0">
                <a:latin typeface="Arial"/>
                <a:cs typeface="Arial"/>
              </a:rPr>
              <a:t>maintained only </a:t>
            </a:r>
            <a:r>
              <a:rPr sz="1750" spc="-15" dirty="0">
                <a:latin typeface="Arial"/>
                <a:cs typeface="Arial"/>
              </a:rPr>
              <a:t>where </a:t>
            </a:r>
            <a:r>
              <a:rPr sz="1750" spc="-10" dirty="0">
                <a:latin typeface="Arial"/>
                <a:cs typeface="Arial"/>
              </a:rPr>
              <a:t>necessary </a:t>
            </a:r>
            <a:r>
              <a:rPr sz="1750" spc="5" dirty="0">
                <a:latin typeface="Arial"/>
                <a:cs typeface="Arial"/>
              </a:rPr>
              <a:t>and  accessible </a:t>
            </a:r>
            <a:r>
              <a:rPr sz="1750" spc="10" dirty="0">
                <a:latin typeface="Arial"/>
                <a:cs typeface="Arial"/>
              </a:rPr>
              <a:t>from </a:t>
            </a:r>
            <a:r>
              <a:rPr sz="1750" spc="-40" dirty="0">
                <a:latin typeface="Arial"/>
                <a:cs typeface="Arial"/>
              </a:rPr>
              <a:t>a </a:t>
            </a:r>
            <a:r>
              <a:rPr sz="1750" spc="10" dirty="0">
                <a:latin typeface="Arial"/>
                <a:cs typeface="Arial"/>
              </a:rPr>
              <a:t>well-defined </a:t>
            </a:r>
            <a:r>
              <a:rPr sz="1750" spc="5" dirty="0">
                <a:latin typeface="Arial"/>
                <a:cs typeface="Arial"/>
              </a:rPr>
              <a:t>and </a:t>
            </a:r>
            <a:r>
              <a:rPr sz="1750" spc="15" dirty="0">
                <a:latin typeface="Arial"/>
                <a:cs typeface="Arial"/>
              </a:rPr>
              <a:t>limited  </a:t>
            </a:r>
            <a:r>
              <a:rPr sz="1750" spc="-5" dirty="0">
                <a:latin typeface="Arial"/>
                <a:cs typeface="Arial"/>
              </a:rPr>
              <a:t>region, </a:t>
            </a:r>
            <a:r>
              <a:rPr sz="1750" spc="20" dirty="0">
                <a:latin typeface="Arial"/>
                <a:cs typeface="Arial"/>
              </a:rPr>
              <a:t>which </a:t>
            </a:r>
            <a:r>
              <a:rPr sz="1750" spc="-15" dirty="0">
                <a:latin typeface="Arial"/>
                <a:cs typeface="Arial"/>
              </a:rPr>
              <a:t>means </a:t>
            </a:r>
            <a:r>
              <a:rPr sz="1750" spc="20" dirty="0">
                <a:latin typeface="Arial"/>
                <a:cs typeface="Arial"/>
              </a:rPr>
              <a:t>that </a:t>
            </a:r>
            <a:r>
              <a:rPr sz="1750" spc="15" dirty="0">
                <a:latin typeface="Arial"/>
                <a:cs typeface="Arial"/>
              </a:rPr>
              <a:t>bugs </a:t>
            </a:r>
            <a:r>
              <a:rPr sz="1750" spc="-45" dirty="0">
                <a:latin typeface="Arial"/>
                <a:cs typeface="Arial"/>
              </a:rPr>
              <a:t>aﬀecting </a:t>
            </a:r>
            <a:r>
              <a:rPr sz="1750" spc="-50" dirty="0">
                <a:latin typeface="Arial"/>
                <a:cs typeface="Arial"/>
              </a:rPr>
              <a:t>data  </a:t>
            </a:r>
            <a:r>
              <a:rPr sz="1750" spc="-40" dirty="0">
                <a:latin typeface="Arial"/>
                <a:cs typeface="Arial"/>
              </a:rPr>
              <a:t>are </a:t>
            </a:r>
            <a:r>
              <a:rPr sz="1750" spc="15" dirty="0">
                <a:latin typeface="Arial"/>
                <a:cs typeface="Arial"/>
              </a:rPr>
              <a:t>limited </a:t>
            </a:r>
            <a:r>
              <a:rPr sz="1750" spc="40" dirty="0">
                <a:latin typeface="Arial"/>
                <a:cs typeface="Arial"/>
              </a:rPr>
              <a:t>to </a:t>
            </a:r>
            <a:r>
              <a:rPr sz="1750" spc="-40" dirty="0">
                <a:latin typeface="Arial"/>
                <a:cs typeface="Arial"/>
              </a:rPr>
              <a:t>a </a:t>
            </a:r>
            <a:r>
              <a:rPr sz="1750" spc="20" dirty="0">
                <a:latin typeface="Arial"/>
                <a:cs typeface="Arial"/>
              </a:rPr>
              <a:t>specific </a:t>
            </a:r>
            <a:r>
              <a:rPr sz="1750" spc="10" dirty="0">
                <a:latin typeface="Arial"/>
                <a:cs typeface="Arial"/>
              </a:rPr>
              <a:t>module or</a:t>
            </a:r>
            <a:r>
              <a:rPr sz="1750" spc="-60" dirty="0">
                <a:latin typeface="Arial"/>
                <a:cs typeface="Arial"/>
              </a:rPr>
              <a:t> </a:t>
            </a:r>
            <a:r>
              <a:rPr sz="1750" spc="-45" dirty="0">
                <a:latin typeface="Arial"/>
                <a:cs typeface="Arial"/>
              </a:rPr>
              <a:t>layer.</a:t>
            </a:r>
            <a:endParaRPr sz="1750" dirty="0">
              <a:latin typeface="Arial"/>
              <a:cs typeface="Arial"/>
            </a:endParaRPr>
          </a:p>
        </p:txBody>
      </p:sp>
      <p:sp>
        <p:nvSpPr>
          <p:cNvPr id="5" name="object 5"/>
          <p:cNvSpPr txBox="1"/>
          <p:nvPr/>
        </p:nvSpPr>
        <p:spPr>
          <a:xfrm>
            <a:off x="601681" y="4358057"/>
            <a:ext cx="121285" cy="352425"/>
          </a:xfrm>
          <a:prstGeom prst="rect">
            <a:avLst/>
          </a:prstGeom>
        </p:spPr>
        <p:txBody>
          <a:bodyPr vert="horz" wrap="square" lIns="0" tIns="12065" rIns="0" bIns="0" rtlCol="0">
            <a:spAutoFit/>
          </a:bodyPr>
          <a:lstStyle/>
          <a:p>
            <a:pPr marL="12700">
              <a:lnSpc>
                <a:spcPct val="100000"/>
              </a:lnSpc>
              <a:spcBef>
                <a:spcPts val="95"/>
              </a:spcBef>
            </a:pPr>
            <a:r>
              <a:rPr sz="2150" b="1" i="1" spc="-5" dirty="0">
                <a:solidFill>
                  <a:srgbClr val="201E1E"/>
                </a:solidFill>
                <a:latin typeface="Times New Roman"/>
                <a:cs typeface="Times New Roman"/>
              </a:rPr>
              <a:t>•</a:t>
            </a:r>
            <a:endParaRPr sz="2150">
              <a:latin typeface="Times New Roman"/>
              <a:cs typeface="Times New Roman"/>
            </a:endParaRPr>
          </a:p>
        </p:txBody>
      </p:sp>
      <p:sp>
        <p:nvSpPr>
          <p:cNvPr id="6" name="object 6"/>
          <p:cNvSpPr txBox="1"/>
          <p:nvPr/>
        </p:nvSpPr>
        <p:spPr>
          <a:xfrm>
            <a:off x="95995" y="5492205"/>
            <a:ext cx="49530" cy="107314"/>
          </a:xfrm>
          <a:prstGeom prst="rect">
            <a:avLst/>
          </a:prstGeom>
        </p:spPr>
        <p:txBody>
          <a:bodyPr vert="horz" wrap="square" lIns="0" tIns="17145" rIns="0" bIns="0" rtlCol="0">
            <a:spAutoFit/>
          </a:bodyPr>
          <a:lstStyle/>
          <a:p>
            <a:pPr marL="12700">
              <a:lnSpc>
                <a:spcPct val="100000"/>
              </a:lnSpc>
              <a:spcBef>
                <a:spcPts val="135"/>
              </a:spcBef>
            </a:pPr>
            <a:r>
              <a:rPr sz="500" b="1" i="1" spc="10" dirty="0">
                <a:solidFill>
                  <a:srgbClr val="201E1E"/>
                </a:solidFill>
                <a:latin typeface="Times New Roman"/>
                <a:cs typeface="Times New Roman"/>
              </a:rPr>
              <a:t>•</a:t>
            </a:r>
            <a:endParaRPr sz="500">
              <a:latin typeface="Times New Roman"/>
              <a:cs typeface="Times New Roman"/>
            </a:endParaRPr>
          </a:p>
        </p:txBody>
      </p:sp>
      <p:sp>
        <p:nvSpPr>
          <p:cNvPr id="7" name="object 7"/>
          <p:cNvSpPr txBox="1"/>
          <p:nvPr/>
        </p:nvSpPr>
        <p:spPr>
          <a:xfrm>
            <a:off x="38368" y="5812423"/>
            <a:ext cx="49530" cy="107314"/>
          </a:xfrm>
          <a:prstGeom prst="rect">
            <a:avLst/>
          </a:prstGeom>
        </p:spPr>
        <p:txBody>
          <a:bodyPr vert="horz" wrap="square" lIns="0" tIns="17145" rIns="0" bIns="0" rtlCol="0">
            <a:spAutoFit/>
          </a:bodyPr>
          <a:lstStyle/>
          <a:p>
            <a:pPr marL="12700">
              <a:lnSpc>
                <a:spcPct val="100000"/>
              </a:lnSpc>
              <a:spcBef>
                <a:spcPts val="135"/>
              </a:spcBef>
            </a:pPr>
            <a:r>
              <a:rPr sz="500" spc="10" dirty="0">
                <a:latin typeface="Arial"/>
                <a:cs typeface="Arial"/>
              </a:rPr>
              <a:t>•</a:t>
            </a:r>
            <a:endParaRPr sz="500">
              <a:latin typeface="Arial"/>
              <a:cs typeface="Arial"/>
            </a:endParaRPr>
          </a:p>
        </p:txBody>
      </p:sp>
      <p:sp>
        <p:nvSpPr>
          <p:cNvPr id="8" name="object 8"/>
          <p:cNvSpPr txBox="1"/>
          <p:nvPr/>
        </p:nvSpPr>
        <p:spPr>
          <a:xfrm>
            <a:off x="573062" y="6367337"/>
            <a:ext cx="1372235" cy="176530"/>
          </a:xfrm>
          <a:prstGeom prst="rect">
            <a:avLst/>
          </a:prstGeom>
        </p:spPr>
        <p:txBody>
          <a:bodyPr vert="horz" wrap="square" lIns="0" tIns="11430" rIns="0" bIns="0" rtlCol="0">
            <a:spAutoFit/>
          </a:bodyPr>
          <a:lstStyle/>
          <a:p>
            <a:pPr marL="12700">
              <a:lnSpc>
                <a:spcPct val="100000"/>
              </a:lnSpc>
              <a:spcBef>
                <a:spcPts val="90"/>
              </a:spcBef>
            </a:pPr>
            <a:r>
              <a:rPr sz="1000" spc="-5" dirty="0">
                <a:solidFill>
                  <a:srgbClr val="5E5E5E"/>
                </a:solidFill>
                <a:latin typeface="Arial"/>
                <a:cs typeface="Arial"/>
              </a:rPr>
              <a:t>2.8.2 </a:t>
            </a:r>
            <a:r>
              <a:rPr sz="1000" spc="-15" dirty="0">
                <a:solidFill>
                  <a:srgbClr val="5E5E5E"/>
                </a:solidFill>
                <a:latin typeface="Arial"/>
                <a:cs typeface="Arial"/>
              </a:rPr>
              <a:t>Layered</a:t>
            </a:r>
            <a:r>
              <a:rPr sz="1000" spc="-45" dirty="0">
                <a:solidFill>
                  <a:srgbClr val="5E5E5E"/>
                </a:solidFill>
                <a:latin typeface="Arial"/>
                <a:cs typeface="Arial"/>
              </a:rPr>
              <a:t> </a:t>
            </a:r>
            <a:r>
              <a:rPr sz="1000" dirty="0">
                <a:solidFill>
                  <a:srgbClr val="5E5E5E"/>
                </a:solidFill>
                <a:latin typeface="Arial"/>
                <a:cs typeface="Arial"/>
              </a:rPr>
              <a:t>Approach</a:t>
            </a:r>
            <a:endParaRPr sz="1000">
              <a:latin typeface="Arial"/>
              <a:cs typeface="Arial"/>
            </a:endParaRPr>
          </a:p>
        </p:txBody>
      </p:sp>
      <p:sp>
        <p:nvSpPr>
          <p:cNvPr id="9" name="object 9"/>
          <p:cNvSpPr/>
          <p:nvPr/>
        </p:nvSpPr>
        <p:spPr>
          <a:xfrm>
            <a:off x="6581554" y="2768208"/>
            <a:ext cx="2703536" cy="308961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5936" y="1501016"/>
            <a:ext cx="8470900" cy="412750"/>
          </a:xfrm>
          <a:prstGeom prst="rect">
            <a:avLst/>
          </a:prstGeom>
        </p:spPr>
        <p:txBody>
          <a:bodyPr vert="horz" wrap="square" lIns="0" tIns="52705" rIns="0" bIns="0" rtlCol="0">
            <a:spAutoFit/>
          </a:bodyPr>
          <a:lstStyle/>
          <a:p>
            <a:pPr marL="12700" marR="5080">
              <a:lnSpc>
                <a:spcPts val="1360"/>
              </a:lnSpc>
              <a:spcBef>
                <a:spcPts val="415"/>
              </a:spcBef>
            </a:pPr>
            <a:r>
              <a:rPr sz="1400" b="1" spc="-20" dirty="0">
                <a:latin typeface="Arial"/>
                <a:cs typeface="Arial"/>
              </a:rPr>
              <a:t>14. </a:t>
            </a:r>
            <a:r>
              <a:rPr sz="1400" b="1" spc="-30" dirty="0">
                <a:latin typeface="Arial"/>
                <a:cs typeface="Arial"/>
              </a:rPr>
              <a:t>For </a:t>
            </a:r>
            <a:r>
              <a:rPr sz="1400" b="1" spc="-10" dirty="0">
                <a:latin typeface="Arial"/>
                <a:cs typeface="Arial"/>
              </a:rPr>
              <a:t>each </a:t>
            </a:r>
            <a:r>
              <a:rPr sz="1400" b="1" spc="-15" dirty="0">
                <a:latin typeface="Arial"/>
                <a:cs typeface="Arial"/>
              </a:rPr>
              <a:t>of </a:t>
            </a:r>
            <a:r>
              <a:rPr sz="1400" b="1" spc="-10" dirty="0">
                <a:latin typeface="Arial"/>
                <a:cs typeface="Arial"/>
              </a:rPr>
              <a:t>the </a:t>
            </a:r>
            <a:r>
              <a:rPr sz="1400" b="1" spc="-35" dirty="0">
                <a:latin typeface="Arial"/>
                <a:cs typeface="Arial"/>
              </a:rPr>
              <a:t>following five services </a:t>
            </a:r>
            <a:r>
              <a:rPr sz="1400" b="1" spc="-25" dirty="0">
                <a:latin typeface="Arial"/>
                <a:cs typeface="Arial"/>
              </a:rPr>
              <a:t>offered </a:t>
            </a:r>
            <a:r>
              <a:rPr sz="1400" b="1" spc="-40" dirty="0">
                <a:latin typeface="Arial"/>
                <a:cs typeface="Arial"/>
              </a:rPr>
              <a:t>by </a:t>
            </a:r>
            <a:r>
              <a:rPr sz="1400" b="1" spc="-15" dirty="0">
                <a:latin typeface="Arial"/>
                <a:cs typeface="Arial"/>
              </a:rPr>
              <a:t>an </a:t>
            </a:r>
            <a:r>
              <a:rPr sz="1400" b="1" spc="-25" dirty="0">
                <a:latin typeface="Arial"/>
                <a:cs typeface="Arial"/>
              </a:rPr>
              <a:t>operating </a:t>
            </a:r>
            <a:r>
              <a:rPr sz="1400" b="1" spc="-30" dirty="0">
                <a:latin typeface="Arial"/>
                <a:cs typeface="Arial"/>
              </a:rPr>
              <a:t>system, </a:t>
            </a:r>
            <a:r>
              <a:rPr sz="1400" b="1" spc="-35" dirty="0">
                <a:latin typeface="Arial"/>
                <a:cs typeface="Arial"/>
              </a:rPr>
              <a:t>explain </a:t>
            </a:r>
            <a:r>
              <a:rPr sz="1400" b="1" spc="-10" dirty="0">
                <a:latin typeface="Arial"/>
                <a:cs typeface="Arial"/>
              </a:rPr>
              <a:t>how each </a:t>
            </a:r>
            <a:r>
              <a:rPr sz="1400" b="1" spc="-15" dirty="0">
                <a:latin typeface="Arial"/>
                <a:cs typeface="Arial"/>
              </a:rPr>
              <a:t>of </a:t>
            </a:r>
            <a:r>
              <a:rPr sz="1400" b="1" spc="-10" dirty="0">
                <a:latin typeface="Arial"/>
                <a:cs typeface="Arial"/>
              </a:rPr>
              <a:t>them </a:t>
            </a:r>
            <a:r>
              <a:rPr sz="1400" b="1" spc="-60" dirty="0">
                <a:latin typeface="Arial"/>
                <a:cs typeface="Arial"/>
              </a:rPr>
              <a:t>is  </a:t>
            </a:r>
            <a:r>
              <a:rPr sz="1400" b="1" spc="-35" dirty="0">
                <a:latin typeface="Arial"/>
                <a:cs typeface="Arial"/>
              </a:rPr>
              <a:t>convenient</a:t>
            </a:r>
            <a:r>
              <a:rPr sz="1400" b="1" spc="-60" dirty="0">
                <a:latin typeface="Arial"/>
                <a:cs typeface="Arial"/>
              </a:rPr>
              <a:t> </a:t>
            </a:r>
            <a:r>
              <a:rPr sz="1400" b="1" spc="-20" dirty="0">
                <a:latin typeface="Arial"/>
                <a:cs typeface="Arial"/>
              </a:rPr>
              <a:t>for</a:t>
            </a:r>
            <a:r>
              <a:rPr sz="1400" b="1" spc="-55" dirty="0">
                <a:latin typeface="Arial"/>
                <a:cs typeface="Arial"/>
              </a:rPr>
              <a:t> </a:t>
            </a:r>
            <a:r>
              <a:rPr sz="1400" b="1" spc="-10" dirty="0">
                <a:latin typeface="Arial"/>
                <a:cs typeface="Arial"/>
              </a:rPr>
              <a:t>the</a:t>
            </a:r>
            <a:r>
              <a:rPr sz="1400" b="1" spc="-55" dirty="0">
                <a:latin typeface="Arial"/>
                <a:cs typeface="Arial"/>
              </a:rPr>
              <a:t> user. </a:t>
            </a:r>
            <a:r>
              <a:rPr sz="1400" b="1" spc="-40" dirty="0">
                <a:latin typeface="Arial"/>
                <a:cs typeface="Arial"/>
              </a:rPr>
              <a:t>Explain</a:t>
            </a:r>
            <a:r>
              <a:rPr sz="1400" b="1" spc="-55" dirty="0">
                <a:latin typeface="Arial"/>
                <a:cs typeface="Arial"/>
              </a:rPr>
              <a:t> </a:t>
            </a:r>
            <a:r>
              <a:rPr sz="1400" b="1" spc="-15" dirty="0">
                <a:latin typeface="Arial"/>
                <a:cs typeface="Arial"/>
              </a:rPr>
              <a:t>when</a:t>
            </a:r>
            <a:r>
              <a:rPr sz="1400" b="1" spc="-60" dirty="0">
                <a:latin typeface="Arial"/>
                <a:cs typeface="Arial"/>
              </a:rPr>
              <a:t> </a:t>
            </a:r>
            <a:r>
              <a:rPr sz="1400" b="1" spc="-15" dirty="0">
                <a:latin typeface="Arial"/>
                <a:cs typeface="Arial"/>
              </a:rPr>
              <a:t>it</a:t>
            </a:r>
            <a:r>
              <a:rPr sz="1400" b="1" spc="-55" dirty="0">
                <a:latin typeface="Arial"/>
                <a:cs typeface="Arial"/>
              </a:rPr>
              <a:t> </a:t>
            </a:r>
            <a:r>
              <a:rPr sz="1400" b="1" spc="-25" dirty="0">
                <a:latin typeface="Arial"/>
                <a:cs typeface="Arial"/>
              </a:rPr>
              <a:t>would</a:t>
            </a:r>
            <a:r>
              <a:rPr sz="1400" b="1" spc="-55" dirty="0">
                <a:latin typeface="Arial"/>
                <a:cs typeface="Arial"/>
              </a:rPr>
              <a:t> </a:t>
            </a:r>
            <a:r>
              <a:rPr sz="1400" b="1" spc="-5" dirty="0">
                <a:latin typeface="Arial"/>
                <a:cs typeface="Arial"/>
              </a:rPr>
              <a:t>be</a:t>
            </a:r>
            <a:r>
              <a:rPr sz="1400" b="1" spc="-55" dirty="0">
                <a:latin typeface="Arial"/>
                <a:cs typeface="Arial"/>
              </a:rPr>
              <a:t> </a:t>
            </a:r>
            <a:r>
              <a:rPr sz="1400" b="1" spc="-35" dirty="0">
                <a:latin typeface="Arial"/>
                <a:cs typeface="Arial"/>
              </a:rPr>
              <a:t>impossible</a:t>
            </a:r>
            <a:r>
              <a:rPr sz="1400" b="1" spc="-55" dirty="0">
                <a:latin typeface="Arial"/>
                <a:cs typeface="Arial"/>
              </a:rPr>
              <a:t> </a:t>
            </a:r>
            <a:r>
              <a:rPr sz="1400" b="1" spc="-5" dirty="0">
                <a:latin typeface="Arial"/>
                <a:cs typeface="Arial"/>
              </a:rPr>
              <a:t>to</a:t>
            </a:r>
            <a:r>
              <a:rPr sz="1400" b="1" spc="-60" dirty="0">
                <a:latin typeface="Arial"/>
                <a:cs typeface="Arial"/>
              </a:rPr>
              <a:t> </a:t>
            </a:r>
            <a:r>
              <a:rPr sz="1400" b="1" spc="-25" dirty="0">
                <a:latin typeface="Arial"/>
                <a:cs typeface="Arial"/>
              </a:rPr>
              <a:t>offer</a:t>
            </a:r>
            <a:r>
              <a:rPr sz="1400" b="1" spc="-55" dirty="0">
                <a:latin typeface="Arial"/>
                <a:cs typeface="Arial"/>
              </a:rPr>
              <a:t> </a:t>
            </a:r>
            <a:r>
              <a:rPr sz="1400" b="1" spc="-20" dirty="0">
                <a:latin typeface="Arial"/>
                <a:cs typeface="Arial"/>
              </a:rPr>
              <a:t>these</a:t>
            </a:r>
            <a:r>
              <a:rPr sz="1400" b="1" spc="-55" dirty="0">
                <a:latin typeface="Arial"/>
                <a:cs typeface="Arial"/>
              </a:rPr>
              <a:t> </a:t>
            </a:r>
            <a:r>
              <a:rPr sz="1400" b="1" spc="-35" dirty="0">
                <a:latin typeface="Arial"/>
                <a:cs typeface="Arial"/>
              </a:rPr>
              <a:t>services</a:t>
            </a:r>
            <a:r>
              <a:rPr sz="1400" b="1" spc="-55" dirty="0">
                <a:latin typeface="Arial"/>
                <a:cs typeface="Arial"/>
              </a:rPr>
              <a:t> </a:t>
            </a:r>
            <a:r>
              <a:rPr sz="1400" b="1" spc="-20" dirty="0">
                <a:latin typeface="Arial"/>
                <a:cs typeface="Arial"/>
              </a:rPr>
              <a:t>with</a:t>
            </a:r>
            <a:r>
              <a:rPr sz="1400" b="1" spc="-55" dirty="0">
                <a:latin typeface="Arial"/>
                <a:cs typeface="Arial"/>
              </a:rPr>
              <a:t> </a:t>
            </a:r>
            <a:r>
              <a:rPr sz="1400" b="1" spc="-30" dirty="0">
                <a:latin typeface="Arial"/>
                <a:cs typeface="Arial"/>
              </a:rPr>
              <a:t>user</a:t>
            </a:r>
            <a:r>
              <a:rPr sz="1400" b="1" spc="-60" dirty="0">
                <a:latin typeface="Arial"/>
                <a:cs typeface="Arial"/>
              </a:rPr>
              <a:t> </a:t>
            </a:r>
            <a:r>
              <a:rPr sz="1400" b="1" spc="-30" dirty="0">
                <a:latin typeface="Arial"/>
                <a:cs typeface="Arial"/>
              </a:rPr>
              <a:t>programs.</a:t>
            </a:r>
            <a:endParaRPr sz="1400">
              <a:latin typeface="Arial"/>
              <a:cs typeface="Arial"/>
            </a:endParaRPr>
          </a:p>
        </p:txBody>
      </p:sp>
      <p:sp>
        <p:nvSpPr>
          <p:cNvPr id="3" name="object 3"/>
          <p:cNvSpPr txBox="1"/>
          <p:nvPr/>
        </p:nvSpPr>
        <p:spPr>
          <a:xfrm>
            <a:off x="563562" y="3103970"/>
            <a:ext cx="110489" cy="207645"/>
          </a:xfrm>
          <a:prstGeom prst="rect">
            <a:avLst/>
          </a:prstGeom>
        </p:spPr>
        <p:txBody>
          <a:bodyPr vert="horz" wrap="square" lIns="0" tIns="12065" rIns="0" bIns="0" rtlCol="0">
            <a:spAutoFit/>
          </a:bodyPr>
          <a:lstStyle/>
          <a:p>
            <a:pPr marL="12700">
              <a:lnSpc>
                <a:spcPct val="100000"/>
              </a:lnSpc>
              <a:spcBef>
                <a:spcPts val="95"/>
              </a:spcBef>
            </a:pPr>
            <a:r>
              <a:rPr sz="1200" spc="35" dirty="0">
                <a:latin typeface="Trebuchet MS"/>
                <a:cs typeface="Trebuchet MS"/>
              </a:rPr>
              <a:t>•</a:t>
            </a:r>
            <a:endParaRPr sz="1200">
              <a:latin typeface="Trebuchet MS"/>
              <a:cs typeface="Trebuchet MS"/>
            </a:endParaRPr>
          </a:p>
        </p:txBody>
      </p:sp>
      <p:sp>
        <p:nvSpPr>
          <p:cNvPr id="4" name="object 4"/>
          <p:cNvSpPr txBox="1"/>
          <p:nvPr/>
        </p:nvSpPr>
        <p:spPr>
          <a:xfrm>
            <a:off x="563562" y="2619173"/>
            <a:ext cx="8902065" cy="940435"/>
          </a:xfrm>
          <a:prstGeom prst="rect">
            <a:avLst/>
          </a:prstGeom>
        </p:spPr>
        <p:txBody>
          <a:bodyPr vert="horz" wrap="square" lIns="0" tIns="33020" rIns="0" bIns="0" rtlCol="0">
            <a:spAutoFit/>
          </a:bodyPr>
          <a:lstStyle/>
          <a:p>
            <a:pPr marL="205104" marR="5080" indent="-193040">
              <a:lnSpc>
                <a:spcPct val="87500"/>
              </a:lnSpc>
              <a:spcBef>
                <a:spcPts val="260"/>
              </a:spcBef>
              <a:buSzPct val="126315"/>
              <a:buFont typeface="Trebuchet MS"/>
              <a:buChar char="•"/>
              <a:tabLst>
                <a:tab pos="205740" algn="l"/>
              </a:tabLst>
            </a:pPr>
            <a:r>
              <a:rPr sz="1425" spc="15" baseline="5847" dirty="0">
                <a:latin typeface="Arial"/>
                <a:cs typeface="Arial"/>
              </a:rPr>
              <a:t>Program </a:t>
            </a:r>
            <a:r>
              <a:rPr sz="1425" spc="22" baseline="5847" dirty="0">
                <a:latin typeface="Arial"/>
                <a:cs typeface="Arial"/>
              </a:rPr>
              <a:t>execution. </a:t>
            </a:r>
            <a:r>
              <a:rPr sz="1425" spc="-15" baseline="5847" dirty="0">
                <a:latin typeface="Arial"/>
                <a:cs typeface="Arial"/>
              </a:rPr>
              <a:t>The </a:t>
            </a:r>
            <a:r>
              <a:rPr sz="1425" spc="22" baseline="5847" dirty="0">
                <a:latin typeface="Arial"/>
                <a:cs typeface="Arial"/>
              </a:rPr>
              <a:t>operating system loads the </a:t>
            </a:r>
            <a:r>
              <a:rPr sz="1425" spc="30" baseline="5847" dirty="0">
                <a:latin typeface="Arial"/>
                <a:cs typeface="Arial"/>
              </a:rPr>
              <a:t>content </a:t>
            </a:r>
            <a:r>
              <a:rPr sz="1425" spc="-15" baseline="5847" dirty="0">
                <a:latin typeface="Arial"/>
                <a:cs typeface="Arial"/>
              </a:rPr>
              <a:t>(or </a:t>
            </a:r>
            <a:r>
              <a:rPr sz="1425" spc="22" baseline="5847" dirty="0">
                <a:latin typeface="Arial"/>
                <a:cs typeface="Arial"/>
              </a:rPr>
              <a:t>parts </a:t>
            </a:r>
            <a:r>
              <a:rPr sz="1425" spc="37" baseline="5847" dirty="0">
                <a:latin typeface="Arial"/>
                <a:cs typeface="Arial"/>
              </a:rPr>
              <a:t>of </a:t>
            </a:r>
            <a:r>
              <a:rPr sz="1425" spc="22" baseline="5847" dirty="0">
                <a:latin typeface="Arial"/>
                <a:cs typeface="Arial"/>
              </a:rPr>
              <a:t>the </a:t>
            </a:r>
            <a:r>
              <a:rPr sz="1425" spc="15" baseline="5847" dirty="0">
                <a:latin typeface="Arial"/>
                <a:cs typeface="Arial"/>
              </a:rPr>
              <a:t>content) </a:t>
            </a:r>
            <a:r>
              <a:rPr sz="1425" spc="37" baseline="5847" dirty="0">
                <a:latin typeface="Arial"/>
                <a:cs typeface="Arial"/>
              </a:rPr>
              <a:t>of </a:t>
            </a:r>
            <a:r>
              <a:rPr sz="1425" baseline="5847" dirty="0">
                <a:latin typeface="Arial"/>
                <a:cs typeface="Arial"/>
              </a:rPr>
              <a:t>an </a:t>
            </a:r>
            <a:r>
              <a:rPr sz="1425" spc="15" baseline="5847" dirty="0">
                <a:latin typeface="Arial"/>
                <a:cs typeface="Arial"/>
              </a:rPr>
              <a:t>executable </a:t>
            </a:r>
            <a:r>
              <a:rPr sz="1425" spc="7" baseline="5847" dirty="0">
                <a:latin typeface="Arial"/>
                <a:cs typeface="Arial"/>
              </a:rPr>
              <a:t>file </a:t>
            </a:r>
            <a:r>
              <a:rPr sz="1425" spc="30" baseline="5847" dirty="0">
                <a:latin typeface="Arial"/>
                <a:cs typeface="Arial"/>
              </a:rPr>
              <a:t>into </a:t>
            </a:r>
            <a:r>
              <a:rPr sz="1425" spc="15" baseline="5847" dirty="0">
                <a:latin typeface="Arial"/>
                <a:cs typeface="Arial"/>
              </a:rPr>
              <a:t>primary </a:t>
            </a:r>
            <a:r>
              <a:rPr sz="1425" spc="22" baseline="5847" dirty="0">
                <a:latin typeface="Arial"/>
                <a:cs typeface="Arial"/>
              </a:rPr>
              <a:t>memory and </a:t>
            </a:r>
            <a:r>
              <a:rPr sz="1425" spc="15" baseline="5847" dirty="0">
                <a:latin typeface="Arial"/>
                <a:cs typeface="Arial"/>
              </a:rPr>
              <a:t>initiates </a:t>
            </a:r>
            <a:r>
              <a:rPr sz="1425" spc="22" baseline="5847" dirty="0">
                <a:latin typeface="Arial"/>
                <a:cs typeface="Arial"/>
              </a:rPr>
              <a:t>its execution. </a:t>
            </a:r>
            <a:r>
              <a:rPr sz="1425" spc="15" baseline="5847" dirty="0">
                <a:latin typeface="Arial"/>
                <a:cs typeface="Arial"/>
              </a:rPr>
              <a:t>It </a:t>
            </a:r>
            <a:r>
              <a:rPr sz="950" spc="10" dirty="0">
                <a:latin typeface="Arial"/>
                <a:cs typeface="Arial"/>
              </a:rPr>
              <a:t> allocates </a:t>
            </a:r>
            <a:r>
              <a:rPr sz="950" spc="5" dirty="0">
                <a:latin typeface="Arial"/>
                <a:cs typeface="Arial"/>
              </a:rPr>
              <a:t>resources </a:t>
            </a:r>
            <a:r>
              <a:rPr sz="950" spc="35" dirty="0">
                <a:latin typeface="Arial"/>
                <a:cs typeface="Arial"/>
              </a:rPr>
              <a:t>to </a:t>
            </a:r>
            <a:r>
              <a:rPr sz="950" spc="15" dirty="0">
                <a:latin typeface="Arial"/>
                <a:cs typeface="Arial"/>
              </a:rPr>
              <a:t>the program during its implementation </a:t>
            </a:r>
            <a:r>
              <a:rPr sz="950" spc="-10" dirty="0">
                <a:latin typeface="Arial"/>
                <a:cs typeface="Arial"/>
              </a:rPr>
              <a:t>(e.g. CPU). </a:t>
            </a:r>
            <a:r>
              <a:rPr sz="950" spc="10" dirty="0">
                <a:latin typeface="Arial"/>
                <a:cs typeface="Arial"/>
              </a:rPr>
              <a:t>It </a:t>
            </a:r>
            <a:r>
              <a:rPr sz="950" spc="5" dirty="0">
                <a:latin typeface="Arial"/>
                <a:cs typeface="Arial"/>
              </a:rPr>
              <a:t>is </a:t>
            </a:r>
            <a:r>
              <a:rPr sz="950" spc="25" dirty="0">
                <a:latin typeface="Arial"/>
                <a:cs typeface="Arial"/>
              </a:rPr>
              <a:t>not </a:t>
            </a:r>
            <a:r>
              <a:rPr sz="950" spc="15" dirty="0">
                <a:latin typeface="Arial"/>
                <a:cs typeface="Arial"/>
              </a:rPr>
              <a:t>possible </a:t>
            </a:r>
            <a:r>
              <a:rPr sz="950" spc="35" dirty="0">
                <a:latin typeface="Arial"/>
                <a:cs typeface="Arial"/>
              </a:rPr>
              <a:t>to </a:t>
            </a:r>
            <a:r>
              <a:rPr sz="950" spc="20" dirty="0">
                <a:latin typeface="Arial"/>
                <a:cs typeface="Arial"/>
              </a:rPr>
              <a:t>trust </a:t>
            </a:r>
            <a:r>
              <a:rPr sz="950" spc="-10" dirty="0">
                <a:latin typeface="Arial"/>
                <a:cs typeface="Arial"/>
              </a:rPr>
              <a:t>a </a:t>
            </a:r>
            <a:r>
              <a:rPr sz="950" spc="5" dirty="0">
                <a:latin typeface="Arial"/>
                <a:cs typeface="Arial"/>
              </a:rPr>
              <a:t>user </a:t>
            </a:r>
            <a:r>
              <a:rPr sz="950" spc="15" dirty="0">
                <a:latin typeface="Arial"/>
                <a:cs typeface="Arial"/>
              </a:rPr>
              <a:t>program </a:t>
            </a:r>
            <a:r>
              <a:rPr sz="950" spc="35" dirty="0">
                <a:latin typeface="Arial"/>
                <a:cs typeface="Arial"/>
              </a:rPr>
              <a:t>to </a:t>
            </a:r>
            <a:r>
              <a:rPr sz="950" spc="10" dirty="0">
                <a:latin typeface="Arial"/>
                <a:cs typeface="Arial"/>
              </a:rPr>
              <a:t>make </a:t>
            </a:r>
            <a:r>
              <a:rPr sz="950" spc="-10" dirty="0">
                <a:latin typeface="Arial"/>
                <a:cs typeface="Arial"/>
              </a:rPr>
              <a:t>a </a:t>
            </a:r>
            <a:r>
              <a:rPr sz="950" spc="30" dirty="0">
                <a:latin typeface="Arial"/>
                <a:cs typeface="Arial"/>
              </a:rPr>
              <a:t>good </a:t>
            </a:r>
            <a:r>
              <a:rPr sz="950" spc="15" dirty="0">
                <a:latin typeface="Arial"/>
                <a:cs typeface="Arial"/>
              </a:rPr>
              <a:t>allocation </a:t>
            </a:r>
            <a:r>
              <a:rPr sz="950" spc="25" dirty="0">
                <a:latin typeface="Arial"/>
                <a:cs typeface="Arial"/>
              </a:rPr>
              <a:t>of </a:t>
            </a:r>
            <a:r>
              <a:rPr sz="950" spc="5" dirty="0">
                <a:latin typeface="Arial"/>
                <a:cs typeface="Arial"/>
              </a:rPr>
              <a:t>resources </a:t>
            </a:r>
            <a:r>
              <a:rPr sz="950" spc="15" dirty="0">
                <a:latin typeface="Arial"/>
                <a:cs typeface="Arial"/>
              </a:rPr>
              <a:t>such  </a:t>
            </a:r>
            <a:r>
              <a:rPr sz="950" dirty="0">
                <a:latin typeface="Arial"/>
                <a:cs typeface="Arial"/>
              </a:rPr>
              <a:t>as </a:t>
            </a:r>
            <a:r>
              <a:rPr sz="950" spc="5" dirty="0">
                <a:latin typeface="Arial"/>
                <a:cs typeface="Arial"/>
              </a:rPr>
              <a:t>CPU.</a:t>
            </a:r>
            <a:endParaRPr sz="950">
              <a:latin typeface="Arial"/>
              <a:cs typeface="Arial"/>
            </a:endParaRPr>
          </a:p>
          <a:p>
            <a:pPr marL="205104" marR="379095" algn="just">
              <a:lnSpc>
                <a:spcPts val="1040"/>
              </a:lnSpc>
              <a:spcBef>
                <a:spcPts val="935"/>
              </a:spcBef>
            </a:pPr>
            <a:r>
              <a:rPr sz="950" spc="15" dirty="0">
                <a:latin typeface="Arial"/>
                <a:cs typeface="Arial"/>
              </a:rPr>
              <a:t>I/O operations. </a:t>
            </a:r>
            <a:r>
              <a:rPr sz="950" spc="20" dirty="0">
                <a:latin typeface="Arial"/>
                <a:cs typeface="Arial"/>
              </a:rPr>
              <a:t>Communication </a:t>
            </a:r>
            <a:r>
              <a:rPr sz="950" spc="25" dirty="0">
                <a:latin typeface="Arial"/>
                <a:cs typeface="Arial"/>
              </a:rPr>
              <a:t>with </a:t>
            </a:r>
            <a:r>
              <a:rPr sz="950" spc="20" dirty="0">
                <a:latin typeface="Arial"/>
                <a:cs typeface="Arial"/>
              </a:rPr>
              <a:t>discs, </a:t>
            </a:r>
            <a:r>
              <a:rPr sz="950" spc="15" dirty="0">
                <a:latin typeface="Arial"/>
                <a:cs typeface="Arial"/>
              </a:rPr>
              <a:t>magnetic tapes, </a:t>
            </a:r>
            <a:r>
              <a:rPr sz="950" dirty="0">
                <a:latin typeface="Arial"/>
                <a:cs typeface="Arial"/>
              </a:rPr>
              <a:t>serial lines </a:t>
            </a:r>
            <a:r>
              <a:rPr sz="950" spc="25" dirty="0">
                <a:latin typeface="Arial"/>
                <a:cs typeface="Arial"/>
              </a:rPr>
              <a:t>of </a:t>
            </a:r>
            <a:r>
              <a:rPr sz="950" spc="20" dirty="0">
                <a:latin typeface="Arial"/>
                <a:cs typeface="Arial"/>
              </a:rPr>
              <a:t>communication, </a:t>
            </a:r>
            <a:r>
              <a:rPr sz="950" spc="15" dirty="0">
                <a:latin typeface="Arial"/>
                <a:cs typeface="Arial"/>
              </a:rPr>
              <a:t>and other </a:t>
            </a:r>
            <a:r>
              <a:rPr sz="950" spc="10" dirty="0">
                <a:latin typeface="Arial"/>
                <a:cs typeface="Arial"/>
              </a:rPr>
              <a:t>devices </a:t>
            </a:r>
            <a:r>
              <a:rPr sz="950" spc="20" dirty="0">
                <a:latin typeface="Arial"/>
                <a:cs typeface="Arial"/>
              </a:rPr>
              <a:t>must </a:t>
            </a:r>
            <a:r>
              <a:rPr sz="950" spc="15" dirty="0">
                <a:latin typeface="Arial"/>
                <a:cs typeface="Arial"/>
              </a:rPr>
              <a:t>be done at </a:t>
            </a:r>
            <a:r>
              <a:rPr sz="950" spc="-10" dirty="0">
                <a:latin typeface="Arial"/>
                <a:cs typeface="Arial"/>
              </a:rPr>
              <a:t>a </a:t>
            </a:r>
            <a:r>
              <a:rPr sz="950" dirty="0">
                <a:latin typeface="Arial"/>
                <a:cs typeface="Arial"/>
              </a:rPr>
              <a:t>very </a:t>
            </a:r>
            <a:r>
              <a:rPr sz="950" spc="25" dirty="0">
                <a:latin typeface="Arial"/>
                <a:cs typeface="Arial"/>
              </a:rPr>
              <a:t>low </a:t>
            </a:r>
            <a:r>
              <a:rPr sz="950" dirty="0">
                <a:latin typeface="Arial"/>
                <a:cs typeface="Arial"/>
              </a:rPr>
              <a:t>level. </a:t>
            </a:r>
            <a:r>
              <a:rPr sz="950" spc="-10" dirty="0">
                <a:latin typeface="Arial"/>
                <a:cs typeface="Arial"/>
              </a:rPr>
              <a:t>The </a:t>
            </a:r>
            <a:r>
              <a:rPr sz="950" spc="5" dirty="0">
                <a:latin typeface="Arial"/>
                <a:cs typeface="Arial"/>
              </a:rPr>
              <a:t>user  </a:t>
            </a:r>
            <a:r>
              <a:rPr sz="950" spc="15" dirty="0">
                <a:latin typeface="Arial"/>
                <a:cs typeface="Arial"/>
              </a:rPr>
              <a:t>program </a:t>
            </a:r>
            <a:r>
              <a:rPr sz="950" spc="10" dirty="0">
                <a:latin typeface="Arial"/>
                <a:cs typeface="Arial"/>
              </a:rPr>
              <a:t>only specifies </a:t>
            </a:r>
            <a:r>
              <a:rPr sz="950" spc="15" dirty="0">
                <a:latin typeface="Arial"/>
                <a:cs typeface="Arial"/>
              </a:rPr>
              <a:t>the device </a:t>
            </a:r>
            <a:r>
              <a:rPr sz="950" spc="-20" dirty="0">
                <a:latin typeface="Arial"/>
                <a:cs typeface="Arial"/>
              </a:rPr>
              <a:t>(in </a:t>
            </a:r>
            <a:r>
              <a:rPr sz="950" spc="15" dirty="0">
                <a:latin typeface="Arial"/>
                <a:cs typeface="Arial"/>
              </a:rPr>
              <a:t>principle </a:t>
            </a:r>
            <a:r>
              <a:rPr sz="950" dirty="0">
                <a:latin typeface="Arial"/>
                <a:cs typeface="Arial"/>
              </a:rPr>
              <a:t>as </a:t>
            </a:r>
            <a:r>
              <a:rPr sz="950" spc="-10" dirty="0">
                <a:latin typeface="Arial"/>
                <a:cs typeface="Arial"/>
              </a:rPr>
              <a:t>a file) </a:t>
            </a:r>
            <a:r>
              <a:rPr sz="950" spc="15" dirty="0">
                <a:latin typeface="Arial"/>
                <a:cs typeface="Arial"/>
              </a:rPr>
              <a:t>and the operations </a:t>
            </a:r>
            <a:r>
              <a:rPr sz="950" spc="35" dirty="0">
                <a:latin typeface="Arial"/>
                <a:cs typeface="Arial"/>
              </a:rPr>
              <a:t>to </a:t>
            </a:r>
            <a:r>
              <a:rPr sz="950" spc="15" dirty="0">
                <a:latin typeface="Arial"/>
                <a:cs typeface="Arial"/>
              </a:rPr>
              <a:t>be done </a:t>
            </a:r>
            <a:r>
              <a:rPr sz="950" spc="25" dirty="0">
                <a:latin typeface="Arial"/>
                <a:cs typeface="Arial"/>
              </a:rPr>
              <a:t>with </a:t>
            </a:r>
            <a:r>
              <a:rPr sz="950" spc="15" dirty="0">
                <a:latin typeface="Arial"/>
                <a:cs typeface="Arial"/>
              </a:rPr>
              <a:t>the </a:t>
            </a:r>
            <a:r>
              <a:rPr sz="950" spc="10" dirty="0">
                <a:latin typeface="Arial"/>
                <a:cs typeface="Arial"/>
              </a:rPr>
              <a:t>device, </a:t>
            </a:r>
            <a:r>
              <a:rPr sz="950" spc="15" dirty="0">
                <a:latin typeface="Arial"/>
                <a:cs typeface="Arial"/>
              </a:rPr>
              <a:t>and the </a:t>
            </a:r>
            <a:r>
              <a:rPr sz="950" spc="-5" dirty="0">
                <a:latin typeface="Arial"/>
                <a:cs typeface="Arial"/>
              </a:rPr>
              <a:t>OS </a:t>
            </a:r>
            <a:r>
              <a:rPr sz="950" spc="15" dirty="0">
                <a:latin typeface="Arial"/>
                <a:cs typeface="Arial"/>
              </a:rPr>
              <a:t>converts </a:t>
            </a:r>
            <a:r>
              <a:rPr sz="950" spc="5" dirty="0">
                <a:latin typeface="Arial"/>
                <a:cs typeface="Arial"/>
              </a:rPr>
              <a:t>these </a:t>
            </a:r>
            <a:r>
              <a:rPr sz="950" spc="10" dirty="0">
                <a:latin typeface="Arial"/>
                <a:cs typeface="Arial"/>
              </a:rPr>
              <a:t>requests </a:t>
            </a:r>
            <a:r>
              <a:rPr sz="950" spc="20" dirty="0">
                <a:latin typeface="Arial"/>
                <a:cs typeface="Arial"/>
              </a:rPr>
              <a:t>into specific  </a:t>
            </a:r>
            <a:r>
              <a:rPr sz="950" spc="15" dirty="0">
                <a:latin typeface="Arial"/>
                <a:cs typeface="Arial"/>
              </a:rPr>
              <a:t>instructions </a:t>
            </a:r>
            <a:r>
              <a:rPr sz="950" spc="35" dirty="0">
                <a:latin typeface="Arial"/>
                <a:cs typeface="Arial"/>
              </a:rPr>
              <a:t>to </a:t>
            </a:r>
            <a:r>
              <a:rPr sz="950" spc="15" dirty="0">
                <a:latin typeface="Arial"/>
                <a:cs typeface="Arial"/>
              </a:rPr>
              <a:t>the device </a:t>
            </a:r>
            <a:r>
              <a:rPr sz="950" spc="5" dirty="0">
                <a:latin typeface="Arial"/>
                <a:cs typeface="Arial"/>
              </a:rPr>
              <a:t>controller. </a:t>
            </a:r>
            <a:r>
              <a:rPr sz="950" spc="10" dirty="0">
                <a:latin typeface="Arial"/>
                <a:cs typeface="Arial"/>
              </a:rPr>
              <a:t>It </a:t>
            </a:r>
            <a:r>
              <a:rPr sz="950" spc="5" dirty="0">
                <a:latin typeface="Arial"/>
                <a:cs typeface="Arial"/>
              </a:rPr>
              <a:t>is </a:t>
            </a:r>
            <a:r>
              <a:rPr sz="950" spc="25" dirty="0">
                <a:latin typeface="Arial"/>
                <a:cs typeface="Arial"/>
              </a:rPr>
              <a:t>not </a:t>
            </a:r>
            <a:r>
              <a:rPr sz="950" spc="15" dirty="0">
                <a:latin typeface="Arial"/>
                <a:cs typeface="Arial"/>
              </a:rPr>
              <a:t>possible </a:t>
            </a:r>
            <a:r>
              <a:rPr sz="950" spc="35" dirty="0">
                <a:latin typeface="Arial"/>
                <a:cs typeface="Arial"/>
              </a:rPr>
              <a:t>to </a:t>
            </a:r>
            <a:r>
              <a:rPr sz="950" spc="20" dirty="0">
                <a:latin typeface="Arial"/>
                <a:cs typeface="Arial"/>
              </a:rPr>
              <a:t>trust </a:t>
            </a:r>
            <a:r>
              <a:rPr sz="950" spc="-10" dirty="0">
                <a:latin typeface="Arial"/>
                <a:cs typeface="Arial"/>
              </a:rPr>
              <a:t>a </a:t>
            </a:r>
            <a:r>
              <a:rPr sz="950" spc="5" dirty="0">
                <a:latin typeface="Arial"/>
                <a:cs typeface="Arial"/>
              </a:rPr>
              <a:t>user </a:t>
            </a:r>
            <a:r>
              <a:rPr sz="950" spc="15" dirty="0">
                <a:latin typeface="Arial"/>
                <a:cs typeface="Arial"/>
              </a:rPr>
              <a:t>program </a:t>
            </a:r>
            <a:r>
              <a:rPr sz="950" spc="35" dirty="0">
                <a:latin typeface="Arial"/>
                <a:cs typeface="Arial"/>
              </a:rPr>
              <a:t>to </a:t>
            </a:r>
            <a:r>
              <a:rPr sz="950" spc="15" dirty="0">
                <a:latin typeface="Arial"/>
                <a:cs typeface="Arial"/>
              </a:rPr>
              <a:t>access the </a:t>
            </a:r>
            <a:r>
              <a:rPr sz="950" spc="10" dirty="0">
                <a:latin typeface="Arial"/>
                <a:cs typeface="Arial"/>
              </a:rPr>
              <a:t>devices </a:t>
            </a:r>
            <a:r>
              <a:rPr sz="950" spc="35" dirty="0">
                <a:latin typeface="Arial"/>
                <a:cs typeface="Arial"/>
              </a:rPr>
              <a:t>to </a:t>
            </a:r>
            <a:r>
              <a:rPr sz="950" spc="20" dirty="0">
                <a:latin typeface="Arial"/>
                <a:cs typeface="Arial"/>
              </a:rPr>
              <a:t>which </a:t>
            </a:r>
            <a:r>
              <a:rPr sz="950" spc="10" dirty="0">
                <a:latin typeface="Arial"/>
                <a:cs typeface="Arial"/>
              </a:rPr>
              <a:t>they </a:t>
            </a:r>
            <a:r>
              <a:rPr sz="950" spc="-10" dirty="0">
                <a:latin typeface="Arial"/>
                <a:cs typeface="Arial"/>
              </a:rPr>
              <a:t>are </a:t>
            </a:r>
            <a:r>
              <a:rPr sz="950" spc="15" dirty="0">
                <a:latin typeface="Arial"/>
                <a:cs typeface="Arial"/>
              </a:rPr>
              <a:t>entitled, and when </a:t>
            </a:r>
            <a:r>
              <a:rPr sz="950" spc="10" dirty="0">
                <a:latin typeface="Arial"/>
                <a:cs typeface="Arial"/>
              </a:rPr>
              <a:t>they </a:t>
            </a:r>
            <a:r>
              <a:rPr sz="950" spc="-10" dirty="0">
                <a:latin typeface="Arial"/>
                <a:cs typeface="Arial"/>
              </a:rPr>
              <a:t>are</a:t>
            </a:r>
            <a:r>
              <a:rPr sz="950" spc="-120" dirty="0">
                <a:latin typeface="Arial"/>
                <a:cs typeface="Arial"/>
              </a:rPr>
              <a:t> </a:t>
            </a:r>
            <a:r>
              <a:rPr sz="950" dirty="0">
                <a:latin typeface="Arial"/>
                <a:cs typeface="Arial"/>
              </a:rPr>
              <a:t>free.</a:t>
            </a:r>
            <a:endParaRPr sz="950">
              <a:latin typeface="Arial"/>
              <a:cs typeface="Arial"/>
            </a:endParaRPr>
          </a:p>
        </p:txBody>
      </p:sp>
      <p:sp>
        <p:nvSpPr>
          <p:cNvPr id="5" name="object 5"/>
          <p:cNvSpPr txBox="1"/>
          <p:nvPr/>
        </p:nvSpPr>
        <p:spPr>
          <a:xfrm>
            <a:off x="563562" y="3749664"/>
            <a:ext cx="110489" cy="207645"/>
          </a:xfrm>
          <a:prstGeom prst="rect">
            <a:avLst/>
          </a:prstGeom>
        </p:spPr>
        <p:txBody>
          <a:bodyPr vert="horz" wrap="square" lIns="0" tIns="12065" rIns="0" bIns="0" rtlCol="0">
            <a:spAutoFit/>
          </a:bodyPr>
          <a:lstStyle/>
          <a:p>
            <a:pPr marL="12700">
              <a:lnSpc>
                <a:spcPct val="100000"/>
              </a:lnSpc>
              <a:spcBef>
                <a:spcPts val="95"/>
              </a:spcBef>
            </a:pPr>
            <a:r>
              <a:rPr sz="1200" spc="35" dirty="0">
                <a:latin typeface="Trebuchet MS"/>
                <a:cs typeface="Trebuchet MS"/>
              </a:rPr>
              <a:t>•</a:t>
            </a:r>
            <a:endParaRPr sz="1200">
              <a:latin typeface="Trebuchet MS"/>
              <a:cs typeface="Trebuchet MS"/>
            </a:endParaRPr>
          </a:p>
        </p:txBody>
      </p:sp>
      <p:sp>
        <p:nvSpPr>
          <p:cNvPr id="6" name="object 6"/>
          <p:cNvSpPr txBox="1"/>
          <p:nvPr/>
        </p:nvSpPr>
        <p:spPr>
          <a:xfrm>
            <a:off x="756086" y="3766300"/>
            <a:ext cx="8653145" cy="438784"/>
          </a:xfrm>
          <a:prstGeom prst="rect">
            <a:avLst/>
          </a:prstGeom>
        </p:spPr>
        <p:txBody>
          <a:bodyPr vert="horz" wrap="square" lIns="0" tIns="30480" rIns="0" bIns="0" rtlCol="0">
            <a:spAutoFit/>
          </a:bodyPr>
          <a:lstStyle/>
          <a:p>
            <a:pPr marL="12700" marR="5080">
              <a:lnSpc>
                <a:spcPts val="1040"/>
              </a:lnSpc>
              <a:spcBef>
                <a:spcPts val="240"/>
              </a:spcBef>
            </a:pPr>
            <a:r>
              <a:rPr sz="950" spc="15" dirty="0">
                <a:latin typeface="Arial"/>
                <a:cs typeface="Arial"/>
              </a:rPr>
              <a:t>Manipulating the </a:t>
            </a:r>
            <a:r>
              <a:rPr sz="950" spc="5" dirty="0">
                <a:latin typeface="Arial"/>
                <a:cs typeface="Arial"/>
              </a:rPr>
              <a:t>file </a:t>
            </a:r>
            <a:r>
              <a:rPr sz="950" spc="15" dirty="0">
                <a:latin typeface="Arial"/>
                <a:cs typeface="Arial"/>
              </a:rPr>
              <a:t>system. </a:t>
            </a:r>
            <a:r>
              <a:rPr sz="950" spc="-10" dirty="0">
                <a:latin typeface="Arial"/>
                <a:cs typeface="Arial"/>
              </a:rPr>
              <a:t>There are </a:t>
            </a:r>
            <a:r>
              <a:rPr sz="950" spc="10" dirty="0">
                <a:latin typeface="Arial"/>
                <a:cs typeface="Arial"/>
              </a:rPr>
              <a:t>many details </a:t>
            </a:r>
            <a:r>
              <a:rPr sz="950" spc="15" dirty="0">
                <a:latin typeface="Arial"/>
                <a:cs typeface="Arial"/>
              </a:rPr>
              <a:t>for </a:t>
            </a:r>
            <a:r>
              <a:rPr sz="950" spc="5" dirty="0">
                <a:latin typeface="Arial"/>
                <a:cs typeface="Arial"/>
              </a:rPr>
              <a:t>file </a:t>
            </a:r>
            <a:r>
              <a:rPr sz="950" spc="10" dirty="0">
                <a:latin typeface="Arial"/>
                <a:cs typeface="Arial"/>
              </a:rPr>
              <a:t>creation, </a:t>
            </a:r>
            <a:r>
              <a:rPr sz="950" spc="5" dirty="0">
                <a:latin typeface="Arial"/>
                <a:cs typeface="Arial"/>
              </a:rPr>
              <a:t>file </a:t>
            </a:r>
            <a:r>
              <a:rPr sz="950" spc="10" dirty="0">
                <a:latin typeface="Arial"/>
                <a:cs typeface="Arial"/>
              </a:rPr>
              <a:t>deletion, </a:t>
            </a:r>
            <a:r>
              <a:rPr sz="950" spc="5" dirty="0">
                <a:latin typeface="Arial"/>
                <a:cs typeface="Arial"/>
              </a:rPr>
              <a:t>file </a:t>
            </a:r>
            <a:r>
              <a:rPr sz="950" spc="15" dirty="0">
                <a:latin typeface="Arial"/>
                <a:cs typeface="Arial"/>
              </a:rPr>
              <a:t>space </a:t>
            </a:r>
            <a:r>
              <a:rPr sz="950" spc="10" dirty="0">
                <a:latin typeface="Arial"/>
                <a:cs typeface="Arial"/>
              </a:rPr>
              <a:t>allocation, </a:t>
            </a:r>
            <a:r>
              <a:rPr sz="950" spc="15" dirty="0">
                <a:latin typeface="Arial"/>
                <a:cs typeface="Arial"/>
              </a:rPr>
              <a:t>and </a:t>
            </a:r>
            <a:r>
              <a:rPr sz="950" spc="5" dirty="0">
                <a:latin typeface="Arial"/>
                <a:cs typeface="Arial"/>
              </a:rPr>
              <a:t>file name </a:t>
            </a:r>
            <a:r>
              <a:rPr sz="950" spc="15" dirty="0">
                <a:latin typeface="Arial"/>
                <a:cs typeface="Arial"/>
              </a:rPr>
              <a:t>definition. </a:t>
            </a:r>
            <a:r>
              <a:rPr sz="950" spc="-10" dirty="0">
                <a:latin typeface="Arial"/>
                <a:cs typeface="Arial"/>
              </a:rPr>
              <a:t>The </a:t>
            </a:r>
            <a:r>
              <a:rPr sz="950" spc="20" dirty="0">
                <a:latin typeface="Arial"/>
                <a:cs typeface="Arial"/>
              </a:rPr>
              <a:t>disk </a:t>
            </a:r>
            <a:r>
              <a:rPr sz="950" spc="5" dirty="0">
                <a:latin typeface="Arial"/>
                <a:cs typeface="Arial"/>
              </a:rPr>
              <a:t>is organized </a:t>
            </a:r>
            <a:r>
              <a:rPr sz="950" spc="20" dirty="0">
                <a:latin typeface="Arial"/>
                <a:cs typeface="Arial"/>
              </a:rPr>
              <a:t>into  </a:t>
            </a:r>
            <a:r>
              <a:rPr sz="950" spc="25" dirty="0">
                <a:latin typeface="Arial"/>
                <a:cs typeface="Arial"/>
              </a:rPr>
              <a:t>blocks of </a:t>
            </a:r>
            <a:r>
              <a:rPr sz="950" spc="15" dirty="0">
                <a:latin typeface="Arial"/>
                <a:cs typeface="Arial"/>
              </a:rPr>
              <a:t>data </a:t>
            </a:r>
            <a:r>
              <a:rPr sz="950" spc="20" dirty="0">
                <a:latin typeface="Arial"/>
                <a:cs typeface="Arial"/>
              </a:rPr>
              <a:t>that </a:t>
            </a:r>
            <a:r>
              <a:rPr sz="950" spc="10" dirty="0">
                <a:latin typeface="Arial"/>
                <a:cs typeface="Arial"/>
              </a:rPr>
              <a:t>need </a:t>
            </a:r>
            <a:r>
              <a:rPr sz="950" spc="35" dirty="0">
                <a:latin typeface="Arial"/>
                <a:cs typeface="Arial"/>
              </a:rPr>
              <a:t>to </a:t>
            </a:r>
            <a:r>
              <a:rPr sz="950" spc="15" dirty="0">
                <a:latin typeface="Arial"/>
                <a:cs typeface="Arial"/>
              </a:rPr>
              <a:t>be </a:t>
            </a:r>
            <a:r>
              <a:rPr sz="950" spc="10" dirty="0">
                <a:latin typeface="Arial"/>
                <a:cs typeface="Arial"/>
              </a:rPr>
              <a:t>managed. </a:t>
            </a:r>
            <a:r>
              <a:rPr sz="950" spc="15" dirty="0">
                <a:latin typeface="Arial"/>
                <a:cs typeface="Arial"/>
              </a:rPr>
              <a:t>Protection </a:t>
            </a:r>
            <a:r>
              <a:rPr sz="950" spc="20" dirty="0">
                <a:latin typeface="Arial"/>
                <a:cs typeface="Arial"/>
              </a:rPr>
              <a:t>must </a:t>
            </a:r>
            <a:r>
              <a:rPr sz="950" dirty="0">
                <a:latin typeface="Arial"/>
                <a:cs typeface="Arial"/>
              </a:rPr>
              <a:t>ensure </a:t>
            </a:r>
            <a:r>
              <a:rPr sz="950" spc="15" dirty="0">
                <a:latin typeface="Arial"/>
                <a:cs typeface="Arial"/>
              </a:rPr>
              <a:t>proper access </a:t>
            </a:r>
            <a:r>
              <a:rPr sz="950" spc="35" dirty="0">
                <a:latin typeface="Arial"/>
                <a:cs typeface="Arial"/>
              </a:rPr>
              <a:t>to </a:t>
            </a:r>
            <a:r>
              <a:rPr sz="950" spc="15" dirty="0">
                <a:latin typeface="Arial"/>
                <a:cs typeface="Arial"/>
              </a:rPr>
              <a:t>the </a:t>
            </a:r>
            <a:r>
              <a:rPr sz="950" spc="5" dirty="0">
                <a:latin typeface="Arial"/>
                <a:cs typeface="Arial"/>
              </a:rPr>
              <a:t>files. </a:t>
            </a:r>
            <a:r>
              <a:rPr sz="950" spc="10" dirty="0">
                <a:latin typeface="Arial"/>
                <a:cs typeface="Arial"/>
              </a:rPr>
              <a:t>It </a:t>
            </a:r>
            <a:r>
              <a:rPr sz="950" spc="5" dirty="0">
                <a:latin typeface="Arial"/>
                <a:cs typeface="Arial"/>
              </a:rPr>
              <a:t>is </a:t>
            </a:r>
            <a:r>
              <a:rPr sz="950" spc="15" dirty="0">
                <a:latin typeface="Arial"/>
                <a:cs typeface="Arial"/>
              </a:rPr>
              <a:t>impossible </a:t>
            </a:r>
            <a:r>
              <a:rPr sz="950" spc="35" dirty="0">
                <a:latin typeface="Arial"/>
                <a:cs typeface="Arial"/>
              </a:rPr>
              <a:t>to </a:t>
            </a:r>
            <a:r>
              <a:rPr sz="950" spc="20" dirty="0">
                <a:latin typeface="Arial"/>
                <a:cs typeface="Arial"/>
              </a:rPr>
              <a:t>trust </a:t>
            </a:r>
            <a:r>
              <a:rPr sz="950" spc="5" dirty="0">
                <a:latin typeface="Arial"/>
                <a:cs typeface="Arial"/>
              </a:rPr>
              <a:t>user </a:t>
            </a:r>
            <a:r>
              <a:rPr sz="950" spc="15" dirty="0">
                <a:latin typeface="Arial"/>
                <a:cs typeface="Arial"/>
              </a:rPr>
              <a:t>programs </a:t>
            </a:r>
            <a:r>
              <a:rPr sz="950" spc="35" dirty="0">
                <a:latin typeface="Arial"/>
                <a:cs typeface="Arial"/>
              </a:rPr>
              <a:t>to </a:t>
            </a:r>
            <a:r>
              <a:rPr sz="950" dirty="0">
                <a:latin typeface="Arial"/>
                <a:cs typeface="Arial"/>
              </a:rPr>
              <a:t>adhere </a:t>
            </a:r>
            <a:r>
              <a:rPr sz="950" spc="35" dirty="0">
                <a:latin typeface="Arial"/>
                <a:cs typeface="Arial"/>
              </a:rPr>
              <a:t>to </a:t>
            </a:r>
            <a:r>
              <a:rPr sz="950" spc="15" dirty="0">
                <a:latin typeface="Arial"/>
                <a:cs typeface="Arial"/>
              </a:rPr>
              <a:t>the</a:t>
            </a:r>
            <a:r>
              <a:rPr sz="950" spc="-125" dirty="0">
                <a:latin typeface="Arial"/>
                <a:cs typeface="Arial"/>
              </a:rPr>
              <a:t> </a:t>
            </a:r>
            <a:r>
              <a:rPr sz="950" spc="20" dirty="0">
                <a:latin typeface="Arial"/>
                <a:cs typeface="Arial"/>
              </a:rPr>
              <a:t>protection  </a:t>
            </a:r>
            <a:r>
              <a:rPr sz="950" spc="5" dirty="0">
                <a:latin typeface="Arial"/>
                <a:cs typeface="Arial"/>
              </a:rPr>
              <a:t>rules; </a:t>
            </a:r>
            <a:r>
              <a:rPr sz="950" spc="10" dirty="0">
                <a:latin typeface="Arial"/>
                <a:cs typeface="Arial"/>
              </a:rPr>
              <a:t>allocate only </a:t>
            </a:r>
            <a:r>
              <a:rPr sz="950" spc="-5" dirty="0">
                <a:latin typeface="Arial"/>
                <a:cs typeface="Arial"/>
              </a:rPr>
              <a:t>free </a:t>
            </a:r>
            <a:r>
              <a:rPr sz="950" spc="25" dirty="0">
                <a:latin typeface="Arial"/>
                <a:cs typeface="Arial"/>
              </a:rPr>
              <a:t>blocks </a:t>
            </a:r>
            <a:r>
              <a:rPr sz="950" spc="35" dirty="0">
                <a:latin typeface="Arial"/>
                <a:cs typeface="Arial"/>
              </a:rPr>
              <a:t>to </a:t>
            </a:r>
            <a:r>
              <a:rPr sz="950" spc="15" dirty="0">
                <a:latin typeface="Arial"/>
                <a:cs typeface="Arial"/>
              </a:rPr>
              <a:t>the </a:t>
            </a:r>
            <a:r>
              <a:rPr sz="950" spc="10" dirty="0">
                <a:latin typeface="Arial"/>
                <a:cs typeface="Arial"/>
              </a:rPr>
              <a:t>creation </a:t>
            </a:r>
            <a:r>
              <a:rPr sz="950" spc="15" dirty="0">
                <a:latin typeface="Arial"/>
                <a:cs typeface="Arial"/>
              </a:rPr>
              <a:t>and </a:t>
            </a:r>
            <a:r>
              <a:rPr sz="950" spc="20" dirty="0">
                <a:latin typeface="Arial"/>
                <a:cs typeface="Arial"/>
              </a:rPr>
              <a:t>updating </a:t>
            </a:r>
            <a:r>
              <a:rPr sz="950" spc="25" dirty="0">
                <a:latin typeface="Arial"/>
                <a:cs typeface="Arial"/>
              </a:rPr>
              <a:t>of </a:t>
            </a:r>
            <a:r>
              <a:rPr sz="950" spc="5" dirty="0">
                <a:latin typeface="Arial"/>
                <a:cs typeface="Arial"/>
              </a:rPr>
              <a:t>files; </a:t>
            </a:r>
            <a:r>
              <a:rPr sz="950" spc="15" dirty="0">
                <a:latin typeface="Arial"/>
                <a:cs typeface="Arial"/>
              </a:rPr>
              <a:t>and </a:t>
            </a:r>
            <a:r>
              <a:rPr sz="950" spc="-5" dirty="0">
                <a:latin typeface="Arial"/>
                <a:cs typeface="Arial"/>
              </a:rPr>
              <a:t>release </a:t>
            </a:r>
            <a:r>
              <a:rPr sz="950" spc="15" dirty="0">
                <a:latin typeface="Arial"/>
                <a:cs typeface="Arial"/>
              </a:rPr>
              <a:t>the </a:t>
            </a:r>
            <a:r>
              <a:rPr sz="950" spc="25" dirty="0">
                <a:latin typeface="Arial"/>
                <a:cs typeface="Arial"/>
              </a:rPr>
              <a:t>blocks </a:t>
            </a:r>
            <a:r>
              <a:rPr sz="950" spc="15" dirty="0">
                <a:latin typeface="Arial"/>
                <a:cs typeface="Arial"/>
              </a:rPr>
              <a:t>when deleting the</a:t>
            </a:r>
            <a:r>
              <a:rPr sz="950" spc="-140" dirty="0">
                <a:latin typeface="Arial"/>
                <a:cs typeface="Arial"/>
              </a:rPr>
              <a:t> </a:t>
            </a:r>
            <a:r>
              <a:rPr sz="950" spc="5" dirty="0">
                <a:latin typeface="Arial"/>
                <a:cs typeface="Arial"/>
              </a:rPr>
              <a:t>file.</a:t>
            </a:r>
            <a:endParaRPr sz="950">
              <a:latin typeface="Arial"/>
              <a:cs typeface="Arial"/>
            </a:endParaRPr>
          </a:p>
        </p:txBody>
      </p:sp>
      <p:sp>
        <p:nvSpPr>
          <p:cNvPr id="7" name="object 7"/>
          <p:cNvSpPr txBox="1"/>
          <p:nvPr/>
        </p:nvSpPr>
        <p:spPr>
          <a:xfrm>
            <a:off x="563562" y="4395344"/>
            <a:ext cx="110489" cy="207645"/>
          </a:xfrm>
          <a:prstGeom prst="rect">
            <a:avLst/>
          </a:prstGeom>
        </p:spPr>
        <p:txBody>
          <a:bodyPr vert="horz" wrap="square" lIns="0" tIns="12065" rIns="0" bIns="0" rtlCol="0">
            <a:spAutoFit/>
          </a:bodyPr>
          <a:lstStyle/>
          <a:p>
            <a:pPr marL="12700">
              <a:lnSpc>
                <a:spcPct val="100000"/>
              </a:lnSpc>
              <a:spcBef>
                <a:spcPts val="95"/>
              </a:spcBef>
            </a:pPr>
            <a:r>
              <a:rPr sz="1200" spc="35" dirty="0">
                <a:latin typeface="Trebuchet MS"/>
                <a:cs typeface="Trebuchet MS"/>
              </a:rPr>
              <a:t>•</a:t>
            </a:r>
            <a:endParaRPr sz="1200">
              <a:latin typeface="Trebuchet MS"/>
              <a:cs typeface="Trebuchet MS"/>
            </a:endParaRPr>
          </a:p>
        </p:txBody>
      </p:sp>
      <p:sp>
        <p:nvSpPr>
          <p:cNvPr id="8" name="object 8"/>
          <p:cNvSpPr txBox="1"/>
          <p:nvPr/>
        </p:nvSpPr>
        <p:spPr>
          <a:xfrm>
            <a:off x="756086" y="4411981"/>
            <a:ext cx="8770620" cy="1349375"/>
          </a:xfrm>
          <a:prstGeom prst="rect">
            <a:avLst/>
          </a:prstGeom>
        </p:spPr>
        <p:txBody>
          <a:bodyPr vert="horz" wrap="square" lIns="0" tIns="30480" rIns="0" bIns="0" rtlCol="0">
            <a:spAutoFit/>
          </a:bodyPr>
          <a:lstStyle/>
          <a:p>
            <a:pPr marL="12700" marR="128905" indent="33655" algn="just">
              <a:lnSpc>
                <a:spcPts val="1040"/>
              </a:lnSpc>
              <a:spcBef>
                <a:spcPts val="240"/>
              </a:spcBef>
            </a:pPr>
            <a:r>
              <a:rPr sz="950" spc="15" dirty="0">
                <a:latin typeface="Arial"/>
                <a:cs typeface="Arial"/>
              </a:rPr>
              <a:t>Communications. </a:t>
            </a:r>
            <a:r>
              <a:rPr sz="950" spc="-10" dirty="0">
                <a:latin typeface="Arial"/>
                <a:cs typeface="Arial"/>
              </a:rPr>
              <a:t>The </a:t>
            </a:r>
            <a:r>
              <a:rPr sz="950" spc="10" dirty="0">
                <a:latin typeface="Arial"/>
                <a:cs typeface="Arial"/>
              </a:rPr>
              <a:t>exchange </a:t>
            </a:r>
            <a:r>
              <a:rPr sz="950" spc="25" dirty="0">
                <a:latin typeface="Arial"/>
                <a:cs typeface="Arial"/>
              </a:rPr>
              <a:t>of </a:t>
            </a:r>
            <a:r>
              <a:rPr sz="950" spc="5" dirty="0">
                <a:latin typeface="Arial"/>
                <a:cs typeface="Arial"/>
              </a:rPr>
              <a:t>messages </a:t>
            </a:r>
            <a:r>
              <a:rPr sz="950" spc="15" dirty="0">
                <a:latin typeface="Arial"/>
                <a:cs typeface="Arial"/>
              </a:rPr>
              <a:t>between systems </a:t>
            </a:r>
            <a:r>
              <a:rPr sz="950" spc="-5" dirty="0">
                <a:latin typeface="Arial"/>
                <a:cs typeface="Arial"/>
              </a:rPr>
              <a:t>(and </a:t>
            </a:r>
            <a:r>
              <a:rPr sz="950" spc="5" dirty="0">
                <a:latin typeface="Arial"/>
                <a:cs typeface="Arial"/>
              </a:rPr>
              <a:t>processes) </a:t>
            </a:r>
            <a:r>
              <a:rPr sz="950" dirty="0">
                <a:latin typeface="Arial"/>
                <a:cs typeface="Arial"/>
              </a:rPr>
              <a:t>requires </a:t>
            </a:r>
            <a:r>
              <a:rPr sz="950" spc="20" dirty="0">
                <a:latin typeface="Arial"/>
                <a:cs typeface="Arial"/>
              </a:rPr>
              <a:t>that </a:t>
            </a:r>
            <a:r>
              <a:rPr sz="950" spc="5" dirty="0">
                <a:latin typeface="Arial"/>
                <a:cs typeface="Arial"/>
              </a:rPr>
              <a:t>messages </a:t>
            </a:r>
            <a:r>
              <a:rPr sz="950" spc="15" dirty="0">
                <a:latin typeface="Arial"/>
                <a:cs typeface="Arial"/>
              </a:rPr>
              <a:t>be transformed </a:t>
            </a:r>
            <a:r>
              <a:rPr sz="950" spc="20" dirty="0">
                <a:latin typeface="Arial"/>
                <a:cs typeface="Arial"/>
              </a:rPr>
              <a:t>into </a:t>
            </a:r>
            <a:r>
              <a:rPr sz="950" spc="15" dirty="0">
                <a:latin typeface="Arial"/>
                <a:cs typeface="Arial"/>
              </a:rPr>
              <a:t>data </a:t>
            </a:r>
            <a:r>
              <a:rPr sz="950" spc="20" dirty="0">
                <a:latin typeface="Arial"/>
                <a:cs typeface="Arial"/>
              </a:rPr>
              <a:t>packets that </a:t>
            </a:r>
            <a:r>
              <a:rPr sz="950" spc="-10" dirty="0">
                <a:latin typeface="Arial"/>
                <a:cs typeface="Arial"/>
              </a:rPr>
              <a:t>are </a:t>
            </a:r>
            <a:r>
              <a:rPr sz="950" spc="10" dirty="0">
                <a:latin typeface="Arial"/>
                <a:cs typeface="Arial"/>
              </a:rPr>
              <a:t>sent </a:t>
            </a:r>
            <a:r>
              <a:rPr sz="950" spc="35" dirty="0">
                <a:latin typeface="Arial"/>
                <a:cs typeface="Arial"/>
              </a:rPr>
              <a:t>to </a:t>
            </a:r>
            <a:r>
              <a:rPr sz="950" spc="-10" dirty="0">
                <a:latin typeface="Arial"/>
                <a:cs typeface="Arial"/>
              </a:rPr>
              <a:t>a  </a:t>
            </a:r>
            <a:r>
              <a:rPr sz="950" spc="20" dirty="0">
                <a:latin typeface="Arial"/>
                <a:cs typeface="Arial"/>
              </a:rPr>
              <a:t>communication </a:t>
            </a:r>
            <a:r>
              <a:rPr sz="950" spc="5" dirty="0">
                <a:latin typeface="Arial"/>
                <a:cs typeface="Arial"/>
              </a:rPr>
              <a:t>controller, </a:t>
            </a:r>
            <a:r>
              <a:rPr sz="950" spc="20" dirty="0">
                <a:latin typeface="Arial"/>
                <a:cs typeface="Arial"/>
              </a:rPr>
              <a:t>transmitted </a:t>
            </a:r>
            <a:r>
              <a:rPr sz="950" dirty="0">
                <a:latin typeface="Arial"/>
                <a:cs typeface="Arial"/>
              </a:rPr>
              <a:t>via </a:t>
            </a:r>
            <a:r>
              <a:rPr sz="950" spc="-10" dirty="0">
                <a:latin typeface="Arial"/>
                <a:cs typeface="Arial"/>
              </a:rPr>
              <a:t>a </a:t>
            </a:r>
            <a:r>
              <a:rPr sz="950" spc="10" dirty="0">
                <a:latin typeface="Arial"/>
                <a:cs typeface="Arial"/>
              </a:rPr>
              <a:t>transmission </a:t>
            </a:r>
            <a:r>
              <a:rPr sz="950" spc="15" dirty="0">
                <a:latin typeface="Arial"/>
                <a:cs typeface="Arial"/>
              </a:rPr>
              <a:t>medium, and </a:t>
            </a:r>
            <a:r>
              <a:rPr sz="950" spc="10" dirty="0">
                <a:latin typeface="Arial"/>
                <a:cs typeface="Arial"/>
              </a:rPr>
              <a:t>reassorted </a:t>
            </a:r>
            <a:r>
              <a:rPr sz="950" spc="20" dirty="0">
                <a:latin typeface="Arial"/>
                <a:cs typeface="Arial"/>
              </a:rPr>
              <a:t>into </a:t>
            </a:r>
            <a:r>
              <a:rPr sz="950" spc="15" dirty="0">
                <a:latin typeface="Arial"/>
                <a:cs typeface="Arial"/>
              </a:rPr>
              <a:t>the </a:t>
            </a:r>
            <a:r>
              <a:rPr sz="950" spc="10" dirty="0">
                <a:latin typeface="Arial"/>
                <a:cs typeface="Arial"/>
              </a:rPr>
              <a:t>remote </a:t>
            </a:r>
            <a:r>
              <a:rPr sz="950" spc="15" dirty="0">
                <a:latin typeface="Arial"/>
                <a:cs typeface="Arial"/>
              </a:rPr>
              <a:t>system. Packets </a:t>
            </a:r>
            <a:r>
              <a:rPr sz="950" spc="10" dirty="0">
                <a:latin typeface="Arial"/>
                <a:cs typeface="Arial"/>
              </a:rPr>
              <a:t>need </a:t>
            </a:r>
            <a:r>
              <a:rPr sz="950" spc="35" dirty="0">
                <a:latin typeface="Arial"/>
                <a:cs typeface="Arial"/>
              </a:rPr>
              <a:t>to </a:t>
            </a:r>
            <a:r>
              <a:rPr sz="950" spc="15" dirty="0">
                <a:latin typeface="Arial"/>
                <a:cs typeface="Arial"/>
              </a:rPr>
              <a:t>be </a:t>
            </a:r>
            <a:r>
              <a:rPr sz="950" spc="10" dirty="0">
                <a:latin typeface="Arial"/>
                <a:cs typeface="Arial"/>
              </a:rPr>
              <a:t>ordered </a:t>
            </a:r>
            <a:r>
              <a:rPr sz="950" spc="15" dirty="0">
                <a:latin typeface="Arial"/>
                <a:cs typeface="Arial"/>
              </a:rPr>
              <a:t>and </a:t>
            </a:r>
            <a:r>
              <a:rPr sz="950" spc="20" dirty="0">
                <a:latin typeface="Arial"/>
                <a:cs typeface="Arial"/>
              </a:rPr>
              <a:t>corrected </a:t>
            </a:r>
            <a:r>
              <a:rPr sz="950" dirty="0">
                <a:latin typeface="Arial"/>
                <a:cs typeface="Arial"/>
              </a:rPr>
              <a:t>as </a:t>
            </a:r>
            <a:r>
              <a:rPr sz="950" spc="10" dirty="0">
                <a:latin typeface="Arial"/>
                <a:cs typeface="Arial"/>
              </a:rPr>
              <a:t>well.  </a:t>
            </a:r>
            <a:r>
              <a:rPr sz="950" spc="5" dirty="0">
                <a:latin typeface="Arial"/>
                <a:cs typeface="Arial"/>
              </a:rPr>
              <a:t>Again, </a:t>
            </a:r>
            <a:r>
              <a:rPr sz="950" spc="-10" dirty="0">
                <a:latin typeface="Arial"/>
                <a:cs typeface="Arial"/>
              </a:rPr>
              <a:t>a </a:t>
            </a:r>
            <a:r>
              <a:rPr sz="950" spc="5" dirty="0">
                <a:latin typeface="Arial"/>
                <a:cs typeface="Arial"/>
              </a:rPr>
              <a:t>user </a:t>
            </a:r>
            <a:r>
              <a:rPr sz="950" spc="15" dirty="0">
                <a:latin typeface="Arial"/>
                <a:cs typeface="Arial"/>
              </a:rPr>
              <a:t>program </a:t>
            </a:r>
            <a:r>
              <a:rPr sz="950" spc="20" dirty="0">
                <a:latin typeface="Arial"/>
                <a:cs typeface="Arial"/>
              </a:rPr>
              <a:t>might </a:t>
            </a:r>
            <a:r>
              <a:rPr sz="950" spc="25" dirty="0">
                <a:latin typeface="Arial"/>
                <a:cs typeface="Arial"/>
              </a:rPr>
              <a:t>not </a:t>
            </a:r>
            <a:r>
              <a:rPr sz="950" spc="10" dirty="0">
                <a:latin typeface="Arial"/>
                <a:cs typeface="Arial"/>
              </a:rPr>
              <a:t>make </a:t>
            </a:r>
            <a:r>
              <a:rPr sz="950" spc="-10" dirty="0">
                <a:latin typeface="Arial"/>
                <a:cs typeface="Arial"/>
              </a:rPr>
              <a:t>a </a:t>
            </a:r>
            <a:r>
              <a:rPr sz="950" spc="30" dirty="0">
                <a:latin typeface="Arial"/>
                <a:cs typeface="Arial"/>
              </a:rPr>
              <a:t>good </a:t>
            </a:r>
            <a:r>
              <a:rPr sz="950" spc="15" dirty="0">
                <a:latin typeface="Arial"/>
                <a:cs typeface="Arial"/>
              </a:rPr>
              <a:t>access </a:t>
            </a:r>
            <a:r>
              <a:rPr sz="950" spc="35" dirty="0">
                <a:latin typeface="Arial"/>
                <a:cs typeface="Arial"/>
              </a:rPr>
              <a:t>to </a:t>
            </a:r>
            <a:r>
              <a:rPr sz="950" spc="15" dirty="0">
                <a:latin typeface="Arial"/>
                <a:cs typeface="Arial"/>
              </a:rPr>
              <a:t>the </a:t>
            </a:r>
            <a:r>
              <a:rPr sz="950" spc="20" dirty="0">
                <a:latin typeface="Arial"/>
                <a:cs typeface="Arial"/>
              </a:rPr>
              <a:t>communication </a:t>
            </a:r>
            <a:r>
              <a:rPr sz="950" spc="15" dirty="0">
                <a:latin typeface="Arial"/>
                <a:cs typeface="Arial"/>
              </a:rPr>
              <a:t>device controller or </a:t>
            </a:r>
            <a:r>
              <a:rPr sz="950" spc="25" dirty="0">
                <a:latin typeface="Arial"/>
                <a:cs typeface="Arial"/>
              </a:rPr>
              <a:t>could </a:t>
            </a:r>
            <a:r>
              <a:rPr sz="950" spc="10" dirty="0">
                <a:latin typeface="Arial"/>
                <a:cs typeface="Arial"/>
              </a:rPr>
              <a:t>take </a:t>
            </a:r>
            <a:r>
              <a:rPr sz="950" spc="15" dirty="0">
                <a:latin typeface="Arial"/>
                <a:cs typeface="Arial"/>
              </a:rPr>
              <a:t>packages for other</a:t>
            </a:r>
            <a:r>
              <a:rPr sz="950" spc="-125" dirty="0">
                <a:latin typeface="Arial"/>
                <a:cs typeface="Arial"/>
              </a:rPr>
              <a:t> </a:t>
            </a:r>
            <a:r>
              <a:rPr sz="950" spc="10" dirty="0">
                <a:latin typeface="Arial"/>
                <a:cs typeface="Arial"/>
              </a:rPr>
              <a:t>processes.</a:t>
            </a:r>
            <a:endParaRPr sz="950">
              <a:latin typeface="Arial"/>
              <a:cs typeface="Arial"/>
            </a:endParaRPr>
          </a:p>
          <a:p>
            <a:pPr marL="12700" marR="5080">
              <a:lnSpc>
                <a:spcPts val="1040"/>
              </a:lnSpc>
              <a:spcBef>
                <a:spcPts val="919"/>
              </a:spcBef>
            </a:pPr>
            <a:r>
              <a:rPr sz="950" spc="-5" dirty="0">
                <a:latin typeface="Arial"/>
                <a:cs typeface="Arial"/>
              </a:rPr>
              <a:t>Error </a:t>
            </a:r>
            <a:r>
              <a:rPr sz="950" spc="20" dirty="0">
                <a:latin typeface="Arial"/>
                <a:cs typeface="Arial"/>
              </a:rPr>
              <a:t>detection. </a:t>
            </a:r>
            <a:r>
              <a:rPr sz="950" spc="-5" dirty="0">
                <a:latin typeface="Arial"/>
                <a:cs typeface="Arial"/>
              </a:rPr>
              <a:t>Error </a:t>
            </a:r>
            <a:r>
              <a:rPr sz="950" spc="20" dirty="0">
                <a:latin typeface="Arial"/>
                <a:cs typeface="Arial"/>
              </a:rPr>
              <a:t>detection </a:t>
            </a:r>
            <a:r>
              <a:rPr sz="950" spc="5" dirty="0">
                <a:latin typeface="Arial"/>
                <a:cs typeface="Arial"/>
              </a:rPr>
              <a:t>is </a:t>
            </a:r>
            <a:r>
              <a:rPr sz="950" spc="15" dirty="0">
                <a:latin typeface="Arial"/>
                <a:cs typeface="Arial"/>
              </a:rPr>
              <a:t>done at the </a:t>
            </a:r>
            <a:r>
              <a:rPr sz="950" spc="5" dirty="0">
                <a:latin typeface="Arial"/>
                <a:cs typeface="Arial"/>
              </a:rPr>
              <a:t>hardware </a:t>
            </a:r>
            <a:r>
              <a:rPr sz="950" spc="15" dirty="0">
                <a:latin typeface="Arial"/>
                <a:cs typeface="Arial"/>
              </a:rPr>
              <a:t>and logical </a:t>
            </a:r>
            <a:r>
              <a:rPr sz="950" dirty="0">
                <a:latin typeface="Arial"/>
                <a:cs typeface="Arial"/>
              </a:rPr>
              <a:t>level. </a:t>
            </a:r>
            <a:r>
              <a:rPr sz="950" spc="15" dirty="0">
                <a:latin typeface="Arial"/>
                <a:cs typeface="Arial"/>
              </a:rPr>
              <a:t>At the </a:t>
            </a:r>
            <a:r>
              <a:rPr sz="950" spc="5" dirty="0">
                <a:latin typeface="Arial"/>
                <a:cs typeface="Arial"/>
              </a:rPr>
              <a:t>hardware </a:t>
            </a:r>
            <a:r>
              <a:rPr sz="950" dirty="0">
                <a:latin typeface="Arial"/>
                <a:cs typeface="Arial"/>
              </a:rPr>
              <a:t>level, all </a:t>
            </a:r>
            <a:r>
              <a:rPr sz="950" spc="15" dirty="0">
                <a:latin typeface="Arial"/>
                <a:cs typeface="Arial"/>
              </a:rPr>
              <a:t>data </a:t>
            </a:r>
            <a:r>
              <a:rPr sz="950" spc="10" dirty="0">
                <a:latin typeface="Arial"/>
                <a:cs typeface="Arial"/>
              </a:rPr>
              <a:t>transfers </a:t>
            </a:r>
            <a:r>
              <a:rPr sz="950" spc="20" dirty="0">
                <a:latin typeface="Arial"/>
                <a:cs typeface="Arial"/>
              </a:rPr>
              <a:t>must </a:t>
            </a:r>
            <a:r>
              <a:rPr sz="950" spc="15" dirty="0">
                <a:latin typeface="Arial"/>
                <a:cs typeface="Arial"/>
              </a:rPr>
              <a:t>be </a:t>
            </a:r>
            <a:r>
              <a:rPr sz="950" spc="20" dirty="0">
                <a:latin typeface="Arial"/>
                <a:cs typeface="Arial"/>
              </a:rPr>
              <a:t>inspected </a:t>
            </a:r>
            <a:r>
              <a:rPr sz="950" spc="35" dirty="0">
                <a:latin typeface="Arial"/>
                <a:cs typeface="Arial"/>
              </a:rPr>
              <a:t>to </a:t>
            </a:r>
            <a:r>
              <a:rPr sz="950" dirty="0">
                <a:latin typeface="Arial"/>
                <a:cs typeface="Arial"/>
              </a:rPr>
              <a:t>ensure </a:t>
            </a:r>
            <a:r>
              <a:rPr sz="950" spc="20" dirty="0">
                <a:latin typeface="Arial"/>
                <a:cs typeface="Arial"/>
              </a:rPr>
              <a:t>that </a:t>
            </a:r>
            <a:r>
              <a:rPr sz="950" spc="15" dirty="0">
                <a:latin typeface="Arial"/>
                <a:cs typeface="Arial"/>
              </a:rPr>
              <a:t>the data was  </a:t>
            </a:r>
            <a:r>
              <a:rPr sz="950" spc="25" dirty="0">
                <a:latin typeface="Arial"/>
                <a:cs typeface="Arial"/>
              </a:rPr>
              <a:t>not corrupted </a:t>
            </a:r>
            <a:r>
              <a:rPr sz="950" spc="15" dirty="0">
                <a:latin typeface="Arial"/>
                <a:cs typeface="Arial"/>
              </a:rPr>
              <a:t>during </a:t>
            </a:r>
            <a:r>
              <a:rPr sz="950" spc="10" dirty="0">
                <a:latin typeface="Arial"/>
                <a:cs typeface="Arial"/>
              </a:rPr>
              <a:t>transit. </a:t>
            </a:r>
            <a:r>
              <a:rPr sz="950" dirty="0">
                <a:latin typeface="Arial"/>
                <a:cs typeface="Arial"/>
              </a:rPr>
              <a:t>All </a:t>
            </a:r>
            <a:r>
              <a:rPr sz="950" spc="20" dirty="0">
                <a:latin typeface="Arial"/>
                <a:cs typeface="Arial"/>
              </a:rPr>
              <a:t>supporting </a:t>
            </a:r>
            <a:r>
              <a:rPr sz="950" spc="15" dirty="0">
                <a:latin typeface="Arial"/>
                <a:cs typeface="Arial"/>
              </a:rPr>
              <a:t>data </a:t>
            </a:r>
            <a:r>
              <a:rPr sz="950" spc="20" dirty="0">
                <a:latin typeface="Arial"/>
                <a:cs typeface="Arial"/>
              </a:rPr>
              <a:t>must </a:t>
            </a:r>
            <a:r>
              <a:rPr sz="950" spc="15" dirty="0">
                <a:latin typeface="Arial"/>
                <a:cs typeface="Arial"/>
              </a:rPr>
              <a:t>be </a:t>
            </a:r>
            <a:r>
              <a:rPr sz="950" spc="10" dirty="0">
                <a:latin typeface="Arial"/>
                <a:cs typeface="Arial"/>
              </a:rPr>
              <a:t>verified </a:t>
            </a:r>
            <a:r>
              <a:rPr sz="950" spc="35" dirty="0">
                <a:latin typeface="Arial"/>
                <a:cs typeface="Arial"/>
              </a:rPr>
              <a:t>to </a:t>
            </a:r>
            <a:r>
              <a:rPr sz="950" dirty="0">
                <a:latin typeface="Arial"/>
                <a:cs typeface="Arial"/>
              </a:rPr>
              <a:t>ensure </a:t>
            </a:r>
            <a:r>
              <a:rPr sz="950" spc="20" dirty="0">
                <a:latin typeface="Arial"/>
                <a:cs typeface="Arial"/>
              </a:rPr>
              <a:t>that </a:t>
            </a:r>
            <a:r>
              <a:rPr sz="950" spc="10" dirty="0">
                <a:latin typeface="Arial"/>
                <a:cs typeface="Arial"/>
              </a:rPr>
              <a:t>they </a:t>
            </a:r>
            <a:r>
              <a:rPr sz="950" dirty="0">
                <a:latin typeface="Arial"/>
                <a:cs typeface="Arial"/>
              </a:rPr>
              <a:t>have </a:t>
            </a:r>
            <a:r>
              <a:rPr sz="950" spc="25" dirty="0">
                <a:latin typeface="Arial"/>
                <a:cs typeface="Arial"/>
              </a:rPr>
              <a:t>not </a:t>
            </a:r>
            <a:r>
              <a:rPr sz="950" spc="15" dirty="0">
                <a:latin typeface="Arial"/>
                <a:cs typeface="Arial"/>
              </a:rPr>
              <a:t>changed </a:t>
            </a:r>
            <a:r>
              <a:rPr sz="950" spc="10" dirty="0">
                <a:latin typeface="Arial"/>
                <a:cs typeface="Arial"/>
              </a:rPr>
              <a:t>since </a:t>
            </a:r>
            <a:r>
              <a:rPr sz="950" spc="5" dirty="0">
                <a:latin typeface="Arial"/>
                <a:cs typeface="Arial"/>
              </a:rPr>
              <a:t>registering </a:t>
            </a:r>
            <a:r>
              <a:rPr sz="950" spc="15" dirty="0">
                <a:latin typeface="Arial"/>
                <a:cs typeface="Arial"/>
              </a:rPr>
              <a:t>on the </a:t>
            </a:r>
            <a:r>
              <a:rPr sz="950" spc="20" dirty="0">
                <a:latin typeface="Arial"/>
                <a:cs typeface="Arial"/>
              </a:rPr>
              <a:t>support. </a:t>
            </a:r>
            <a:r>
              <a:rPr sz="950" spc="15" dirty="0">
                <a:latin typeface="Arial"/>
                <a:cs typeface="Arial"/>
              </a:rPr>
              <a:t>At the logical </a:t>
            </a:r>
            <a:r>
              <a:rPr sz="950" dirty="0">
                <a:latin typeface="Arial"/>
                <a:cs typeface="Arial"/>
              </a:rPr>
              <a:t>level, </a:t>
            </a:r>
            <a:r>
              <a:rPr sz="950" spc="15" dirty="0">
                <a:latin typeface="Arial"/>
                <a:cs typeface="Arial"/>
              </a:rPr>
              <a:t>the  </a:t>
            </a:r>
            <a:r>
              <a:rPr sz="950" spc="25" dirty="0">
                <a:latin typeface="Arial"/>
                <a:cs typeface="Arial"/>
              </a:rPr>
              <a:t>support </a:t>
            </a:r>
            <a:r>
              <a:rPr sz="950" spc="20" dirty="0">
                <a:latin typeface="Arial"/>
                <a:cs typeface="Arial"/>
              </a:rPr>
              <a:t>must </a:t>
            </a:r>
            <a:r>
              <a:rPr sz="950" spc="15" dirty="0">
                <a:latin typeface="Arial"/>
                <a:cs typeface="Arial"/>
              </a:rPr>
              <a:t>be </a:t>
            </a:r>
            <a:r>
              <a:rPr sz="950" spc="20" dirty="0">
                <a:latin typeface="Arial"/>
                <a:cs typeface="Arial"/>
              </a:rPr>
              <a:t>checked </a:t>
            </a:r>
            <a:r>
              <a:rPr sz="950" spc="15" dirty="0">
                <a:latin typeface="Arial"/>
                <a:cs typeface="Arial"/>
              </a:rPr>
              <a:t>for data </a:t>
            </a:r>
            <a:r>
              <a:rPr sz="950" spc="10" dirty="0">
                <a:latin typeface="Arial"/>
                <a:cs typeface="Arial"/>
              </a:rPr>
              <a:t>deterioration; </a:t>
            </a:r>
            <a:r>
              <a:rPr sz="950" spc="15" dirty="0">
                <a:latin typeface="Arial"/>
                <a:cs typeface="Arial"/>
              </a:rPr>
              <a:t>for </a:t>
            </a:r>
            <a:r>
              <a:rPr sz="950" spc="10" dirty="0">
                <a:latin typeface="Arial"/>
                <a:cs typeface="Arial"/>
              </a:rPr>
              <a:t>example, </a:t>
            </a:r>
            <a:r>
              <a:rPr sz="950" spc="5" dirty="0">
                <a:latin typeface="Arial"/>
                <a:cs typeface="Arial"/>
              </a:rPr>
              <a:t>ensuring </a:t>
            </a:r>
            <a:r>
              <a:rPr sz="950" spc="20" dirty="0">
                <a:latin typeface="Arial"/>
                <a:cs typeface="Arial"/>
              </a:rPr>
              <a:t>that </a:t>
            </a:r>
            <a:r>
              <a:rPr sz="950" spc="15" dirty="0">
                <a:latin typeface="Arial"/>
                <a:cs typeface="Arial"/>
              </a:rPr>
              <a:t>the number </a:t>
            </a:r>
            <a:r>
              <a:rPr sz="950" spc="25" dirty="0">
                <a:latin typeface="Arial"/>
                <a:cs typeface="Arial"/>
              </a:rPr>
              <a:t>of blocks </a:t>
            </a:r>
            <a:r>
              <a:rPr sz="950" spc="15" dirty="0">
                <a:latin typeface="Arial"/>
                <a:cs typeface="Arial"/>
              </a:rPr>
              <a:t>allocated and </a:t>
            </a:r>
            <a:r>
              <a:rPr sz="950" spc="-5" dirty="0">
                <a:latin typeface="Arial"/>
                <a:cs typeface="Arial"/>
              </a:rPr>
              <a:t>free </a:t>
            </a:r>
            <a:r>
              <a:rPr sz="950" spc="25" dirty="0">
                <a:latin typeface="Arial"/>
                <a:cs typeface="Arial"/>
              </a:rPr>
              <a:t>blocks of </a:t>
            </a:r>
            <a:r>
              <a:rPr sz="950" spc="15" dirty="0">
                <a:latin typeface="Arial"/>
                <a:cs typeface="Arial"/>
              </a:rPr>
              <a:t>secondary memory </a:t>
            </a:r>
            <a:r>
              <a:rPr sz="950" spc="20" dirty="0">
                <a:latin typeface="Arial"/>
                <a:cs typeface="Arial"/>
              </a:rPr>
              <a:t>correspond  </a:t>
            </a:r>
            <a:r>
              <a:rPr sz="950" spc="35" dirty="0">
                <a:latin typeface="Arial"/>
                <a:cs typeface="Arial"/>
              </a:rPr>
              <a:t>to </a:t>
            </a:r>
            <a:r>
              <a:rPr sz="950" spc="15" dirty="0">
                <a:latin typeface="Arial"/>
                <a:cs typeface="Arial"/>
              </a:rPr>
              <a:t>the </a:t>
            </a:r>
            <a:r>
              <a:rPr sz="950" spc="20" dirty="0">
                <a:latin typeface="Arial"/>
                <a:cs typeface="Arial"/>
              </a:rPr>
              <a:t>total </a:t>
            </a:r>
            <a:r>
              <a:rPr sz="950" spc="15" dirty="0">
                <a:latin typeface="Arial"/>
                <a:cs typeface="Arial"/>
              </a:rPr>
              <a:t>number </a:t>
            </a:r>
            <a:r>
              <a:rPr sz="950" spc="25" dirty="0">
                <a:latin typeface="Arial"/>
                <a:cs typeface="Arial"/>
              </a:rPr>
              <a:t>of blocks of </a:t>
            </a:r>
            <a:r>
              <a:rPr sz="950" spc="15" dirty="0">
                <a:latin typeface="Arial"/>
                <a:cs typeface="Arial"/>
              </a:rPr>
              <a:t>the </a:t>
            </a:r>
            <a:r>
              <a:rPr sz="950" spc="10" dirty="0">
                <a:latin typeface="Arial"/>
                <a:cs typeface="Arial"/>
              </a:rPr>
              <a:t>device. </a:t>
            </a:r>
            <a:r>
              <a:rPr sz="950" spc="-5" dirty="0">
                <a:latin typeface="Arial"/>
                <a:cs typeface="Arial"/>
              </a:rPr>
              <a:t>Errors </a:t>
            </a:r>
            <a:r>
              <a:rPr sz="950" spc="5" dirty="0">
                <a:latin typeface="Arial"/>
                <a:cs typeface="Arial"/>
              </a:rPr>
              <a:t>in these </a:t>
            </a:r>
            <a:r>
              <a:rPr sz="950" spc="10" dirty="0">
                <a:latin typeface="Arial"/>
                <a:cs typeface="Arial"/>
              </a:rPr>
              <a:t>cases </a:t>
            </a:r>
            <a:r>
              <a:rPr sz="950" spc="-10" dirty="0">
                <a:latin typeface="Arial"/>
                <a:cs typeface="Arial"/>
              </a:rPr>
              <a:t>are </a:t>
            </a:r>
            <a:r>
              <a:rPr sz="950" spc="15" dirty="0">
                <a:latin typeface="Arial"/>
                <a:cs typeface="Arial"/>
              </a:rPr>
              <a:t>often independent </a:t>
            </a:r>
            <a:r>
              <a:rPr sz="950" spc="25" dirty="0">
                <a:latin typeface="Arial"/>
                <a:cs typeface="Arial"/>
              </a:rPr>
              <a:t>of </a:t>
            </a:r>
            <a:r>
              <a:rPr sz="950" spc="20" dirty="0">
                <a:latin typeface="Arial"/>
                <a:cs typeface="Arial"/>
              </a:rPr>
              <a:t>specific </a:t>
            </a:r>
            <a:r>
              <a:rPr sz="950" spc="10" dirty="0">
                <a:latin typeface="Arial"/>
                <a:cs typeface="Arial"/>
              </a:rPr>
              <a:t>processes </a:t>
            </a:r>
            <a:r>
              <a:rPr sz="950" spc="-5" dirty="0">
                <a:latin typeface="Arial"/>
                <a:cs typeface="Arial"/>
              </a:rPr>
              <a:t>(for </a:t>
            </a:r>
            <a:r>
              <a:rPr sz="950" spc="10" dirty="0">
                <a:latin typeface="Arial"/>
                <a:cs typeface="Arial"/>
              </a:rPr>
              <a:t>example, </a:t>
            </a:r>
            <a:r>
              <a:rPr sz="950" spc="15" dirty="0">
                <a:latin typeface="Arial"/>
                <a:cs typeface="Arial"/>
              </a:rPr>
              <a:t>data </a:t>
            </a:r>
            <a:r>
              <a:rPr sz="950" spc="20" dirty="0">
                <a:latin typeface="Arial"/>
                <a:cs typeface="Arial"/>
              </a:rPr>
              <a:t>corruption </a:t>
            </a:r>
            <a:r>
              <a:rPr sz="950" spc="15" dirty="0">
                <a:latin typeface="Arial"/>
                <a:cs typeface="Arial"/>
              </a:rPr>
              <a:t>on </a:t>
            </a:r>
            <a:r>
              <a:rPr sz="950" spc="-10" dirty="0">
                <a:latin typeface="Arial"/>
                <a:cs typeface="Arial"/>
              </a:rPr>
              <a:t>a </a:t>
            </a:r>
            <a:r>
              <a:rPr sz="950" spc="5" dirty="0">
                <a:latin typeface="Arial"/>
                <a:cs typeface="Arial"/>
              </a:rPr>
              <a:t>disk), </a:t>
            </a:r>
            <a:r>
              <a:rPr sz="950" spc="15" dirty="0">
                <a:latin typeface="Arial"/>
                <a:cs typeface="Arial"/>
              </a:rPr>
              <a:t>and  </a:t>
            </a:r>
            <a:r>
              <a:rPr sz="950" spc="5" dirty="0">
                <a:latin typeface="Arial"/>
                <a:cs typeface="Arial"/>
              </a:rPr>
              <a:t>therefore </a:t>
            </a:r>
            <a:r>
              <a:rPr sz="950" spc="-10" dirty="0">
                <a:latin typeface="Arial"/>
                <a:cs typeface="Arial"/>
              </a:rPr>
              <a:t>a </a:t>
            </a:r>
            <a:r>
              <a:rPr sz="950" spc="15" dirty="0">
                <a:latin typeface="Arial"/>
                <a:cs typeface="Arial"/>
              </a:rPr>
              <a:t>global program </a:t>
            </a:r>
            <a:r>
              <a:rPr sz="950" spc="-5" dirty="0">
                <a:latin typeface="Arial"/>
                <a:cs typeface="Arial"/>
              </a:rPr>
              <a:t>(the </a:t>
            </a:r>
            <a:r>
              <a:rPr sz="950" spc="-25" dirty="0">
                <a:latin typeface="Arial"/>
                <a:cs typeface="Arial"/>
              </a:rPr>
              <a:t>OS) </a:t>
            </a:r>
            <a:r>
              <a:rPr sz="950" dirty="0">
                <a:latin typeface="Arial"/>
                <a:cs typeface="Arial"/>
              </a:rPr>
              <a:t>has </a:t>
            </a:r>
            <a:r>
              <a:rPr sz="950" spc="35" dirty="0">
                <a:latin typeface="Arial"/>
                <a:cs typeface="Arial"/>
              </a:rPr>
              <a:t>to </a:t>
            </a:r>
            <a:r>
              <a:rPr sz="950" spc="5" dirty="0">
                <a:latin typeface="Arial"/>
                <a:cs typeface="Arial"/>
              </a:rPr>
              <a:t>deal </a:t>
            </a:r>
            <a:r>
              <a:rPr sz="950" spc="25" dirty="0">
                <a:latin typeface="Arial"/>
                <a:cs typeface="Arial"/>
              </a:rPr>
              <a:t>with </a:t>
            </a:r>
            <a:r>
              <a:rPr sz="950" spc="15" dirty="0">
                <a:latin typeface="Arial"/>
                <a:cs typeface="Arial"/>
              </a:rPr>
              <a:t>this </a:t>
            </a:r>
            <a:r>
              <a:rPr sz="950" spc="20" dirty="0">
                <a:latin typeface="Arial"/>
                <a:cs typeface="Arial"/>
              </a:rPr>
              <a:t>type </a:t>
            </a:r>
            <a:r>
              <a:rPr sz="950" spc="25" dirty="0">
                <a:latin typeface="Arial"/>
                <a:cs typeface="Arial"/>
              </a:rPr>
              <a:t>of </a:t>
            </a:r>
            <a:r>
              <a:rPr sz="950" spc="-15" dirty="0">
                <a:latin typeface="Arial"/>
                <a:cs typeface="Arial"/>
              </a:rPr>
              <a:t>error. </a:t>
            </a:r>
            <a:r>
              <a:rPr sz="950" spc="5" dirty="0">
                <a:latin typeface="Arial"/>
                <a:cs typeface="Arial"/>
              </a:rPr>
              <a:t>Also, </a:t>
            </a:r>
            <a:r>
              <a:rPr sz="950" spc="25" dirty="0">
                <a:latin typeface="Arial"/>
                <a:cs typeface="Arial"/>
              </a:rPr>
              <a:t>by </a:t>
            </a:r>
            <a:r>
              <a:rPr sz="950" spc="5" dirty="0">
                <a:latin typeface="Arial"/>
                <a:cs typeface="Arial"/>
              </a:rPr>
              <a:t>having </a:t>
            </a:r>
            <a:r>
              <a:rPr sz="950" spc="15" dirty="0">
                <a:latin typeface="Arial"/>
                <a:cs typeface="Arial"/>
              </a:rPr>
              <a:t>the </a:t>
            </a:r>
            <a:r>
              <a:rPr sz="950" spc="-5" dirty="0">
                <a:latin typeface="Arial"/>
                <a:cs typeface="Arial"/>
              </a:rPr>
              <a:t>OS </a:t>
            </a:r>
            <a:r>
              <a:rPr sz="950" spc="5" dirty="0">
                <a:latin typeface="Arial"/>
                <a:cs typeface="Arial"/>
              </a:rPr>
              <a:t>deal </a:t>
            </a:r>
            <a:r>
              <a:rPr sz="950" spc="25" dirty="0">
                <a:latin typeface="Arial"/>
                <a:cs typeface="Arial"/>
              </a:rPr>
              <a:t>with </a:t>
            </a:r>
            <a:r>
              <a:rPr sz="950" spc="15" dirty="0">
                <a:latin typeface="Arial"/>
                <a:cs typeface="Arial"/>
              </a:rPr>
              <a:t>this </a:t>
            </a:r>
            <a:r>
              <a:rPr sz="950" spc="20" dirty="0">
                <a:latin typeface="Arial"/>
                <a:cs typeface="Arial"/>
              </a:rPr>
              <a:t>type </a:t>
            </a:r>
            <a:r>
              <a:rPr sz="950" spc="25" dirty="0">
                <a:latin typeface="Arial"/>
                <a:cs typeface="Arial"/>
              </a:rPr>
              <a:t>of </a:t>
            </a:r>
            <a:r>
              <a:rPr sz="950" spc="15" dirty="0">
                <a:latin typeface="Arial"/>
                <a:cs typeface="Arial"/>
              </a:rPr>
              <a:t>problem, </a:t>
            </a:r>
            <a:r>
              <a:rPr sz="950" spc="20" dirty="0">
                <a:latin typeface="Arial"/>
                <a:cs typeface="Arial"/>
              </a:rPr>
              <a:t>it </a:t>
            </a:r>
            <a:r>
              <a:rPr sz="950" spc="5" dirty="0">
                <a:latin typeface="Arial"/>
                <a:cs typeface="Arial"/>
              </a:rPr>
              <a:t>is </a:t>
            </a:r>
            <a:r>
              <a:rPr sz="950" spc="25" dirty="0">
                <a:latin typeface="Arial"/>
                <a:cs typeface="Arial"/>
              </a:rPr>
              <a:t>not </a:t>
            </a:r>
            <a:r>
              <a:rPr sz="950" spc="5" dirty="0">
                <a:latin typeface="Arial"/>
                <a:cs typeface="Arial"/>
              </a:rPr>
              <a:t>necessary </a:t>
            </a:r>
            <a:r>
              <a:rPr sz="950" spc="35" dirty="0">
                <a:latin typeface="Arial"/>
                <a:cs typeface="Arial"/>
              </a:rPr>
              <a:t>to </a:t>
            </a:r>
            <a:r>
              <a:rPr sz="950" spc="15" dirty="0">
                <a:latin typeface="Arial"/>
                <a:cs typeface="Arial"/>
              </a:rPr>
              <a:t>include </a:t>
            </a:r>
            <a:r>
              <a:rPr sz="950" spc="5" dirty="0">
                <a:latin typeface="Arial"/>
                <a:cs typeface="Arial"/>
              </a:rPr>
              <a:t>in  </a:t>
            </a:r>
            <a:r>
              <a:rPr sz="950" spc="15" dirty="0">
                <a:latin typeface="Arial"/>
                <a:cs typeface="Arial"/>
              </a:rPr>
              <a:t>programs </a:t>
            </a:r>
            <a:r>
              <a:rPr sz="950" spc="5" dirty="0">
                <a:latin typeface="Arial"/>
                <a:cs typeface="Arial"/>
              </a:rPr>
              <a:t>users </a:t>
            </a:r>
            <a:r>
              <a:rPr sz="950" spc="25" dirty="0">
                <a:latin typeface="Arial"/>
                <a:cs typeface="Arial"/>
              </a:rPr>
              <a:t>of code </a:t>
            </a:r>
            <a:r>
              <a:rPr sz="950" spc="35" dirty="0">
                <a:latin typeface="Arial"/>
                <a:cs typeface="Arial"/>
              </a:rPr>
              <a:t>to </a:t>
            </a:r>
            <a:r>
              <a:rPr sz="950" spc="5" dirty="0">
                <a:latin typeface="Arial"/>
                <a:cs typeface="Arial"/>
              </a:rPr>
              <a:t>deal </a:t>
            </a:r>
            <a:r>
              <a:rPr sz="950" spc="25" dirty="0">
                <a:latin typeface="Arial"/>
                <a:cs typeface="Arial"/>
              </a:rPr>
              <a:t>with </a:t>
            </a:r>
            <a:r>
              <a:rPr sz="950" dirty="0">
                <a:latin typeface="Arial"/>
                <a:cs typeface="Arial"/>
              </a:rPr>
              <a:t>all </a:t>
            </a:r>
            <a:r>
              <a:rPr sz="950" spc="15" dirty="0">
                <a:latin typeface="Arial"/>
                <a:cs typeface="Arial"/>
              </a:rPr>
              <a:t>possible </a:t>
            </a:r>
            <a:r>
              <a:rPr sz="950" spc="5" dirty="0">
                <a:latin typeface="Arial"/>
                <a:cs typeface="Arial"/>
              </a:rPr>
              <a:t>errors in </a:t>
            </a:r>
            <a:r>
              <a:rPr sz="950" spc="15" dirty="0">
                <a:latin typeface="Arial"/>
                <a:cs typeface="Arial"/>
              </a:rPr>
              <a:t>the</a:t>
            </a:r>
            <a:r>
              <a:rPr sz="950" spc="-105" dirty="0">
                <a:latin typeface="Arial"/>
                <a:cs typeface="Arial"/>
              </a:rPr>
              <a:t> </a:t>
            </a:r>
            <a:r>
              <a:rPr sz="950" spc="15" dirty="0">
                <a:latin typeface="Arial"/>
                <a:cs typeface="Arial"/>
              </a:rPr>
              <a:t>system.</a:t>
            </a:r>
            <a:endParaRPr sz="950">
              <a:latin typeface="Arial"/>
              <a:cs typeface="Arial"/>
            </a:endParaRPr>
          </a:p>
        </p:txBody>
      </p:sp>
      <p:sp>
        <p:nvSpPr>
          <p:cNvPr id="9" name="object 9"/>
          <p:cNvSpPr txBox="1"/>
          <p:nvPr/>
        </p:nvSpPr>
        <p:spPr>
          <a:xfrm>
            <a:off x="563562" y="4908513"/>
            <a:ext cx="110489" cy="207645"/>
          </a:xfrm>
          <a:prstGeom prst="rect">
            <a:avLst/>
          </a:prstGeom>
        </p:spPr>
        <p:txBody>
          <a:bodyPr vert="horz" wrap="square" lIns="0" tIns="12065" rIns="0" bIns="0" rtlCol="0">
            <a:spAutoFit/>
          </a:bodyPr>
          <a:lstStyle/>
          <a:p>
            <a:pPr marL="12700">
              <a:lnSpc>
                <a:spcPct val="100000"/>
              </a:lnSpc>
              <a:spcBef>
                <a:spcPts val="95"/>
              </a:spcBef>
            </a:pPr>
            <a:r>
              <a:rPr sz="1200" spc="35" dirty="0">
                <a:latin typeface="Trebuchet MS"/>
                <a:cs typeface="Trebuchet MS"/>
              </a:rPr>
              <a:t>•</a:t>
            </a:r>
            <a:endParaRPr sz="1200">
              <a:latin typeface="Trebuchet MS"/>
              <a:cs typeface="Trebuchet MS"/>
            </a:endParaRPr>
          </a:p>
        </p:txBody>
      </p:sp>
      <p:sp>
        <p:nvSpPr>
          <p:cNvPr id="10" name="object 10"/>
          <p:cNvSpPr txBox="1"/>
          <p:nvPr/>
        </p:nvSpPr>
        <p:spPr>
          <a:xfrm>
            <a:off x="505936" y="6111357"/>
            <a:ext cx="38735" cy="71120"/>
          </a:xfrm>
          <a:prstGeom prst="rect">
            <a:avLst/>
          </a:prstGeom>
        </p:spPr>
        <p:txBody>
          <a:bodyPr vert="horz" wrap="square" lIns="0" tIns="12065" rIns="0" bIns="0" rtlCol="0">
            <a:spAutoFit/>
          </a:bodyPr>
          <a:lstStyle/>
          <a:p>
            <a:pPr marL="12700">
              <a:lnSpc>
                <a:spcPct val="100000"/>
              </a:lnSpc>
              <a:spcBef>
                <a:spcPts val="95"/>
              </a:spcBef>
            </a:pPr>
            <a:r>
              <a:rPr sz="300" spc="-5" dirty="0">
                <a:latin typeface="Arial"/>
                <a:cs typeface="Arial"/>
              </a:rPr>
              <a:t>•</a:t>
            </a:r>
            <a:endParaRPr sz="3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936" y="1496320"/>
            <a:ext cx="6537959" cy="325120"/>
          </a:xfrm>
          <a:prstGeom prst="rect">
            <a:avLst/>
          </a:prstGeom>
        </p:spPr>
        <p:txBody>
          <a:bodyPr vert="horz" wrap="square" lIns="0" tIns="14605" rIns="0" bIns="0" rtlCol="0">
            <a:spAutoFit/>
          </a:bodyPr>
          <a:lstStyle/>
          <a:p>
            <a:pPr marL="12700">
              <a:lnSpc>
                <a:spcPct val="100000"/>
              </a:lnSpc>
              <a:spcBef>
                <a:spcPts val="115"/>
              </a:spcBef>
            </a:pPr>
            <a:r>
              <a:rPr sz="1950" spc="-15" dirty="0"/>
              <a:t>1.</a:t>
            </a:r>
            <a:r>
              <a:rPr sz="1950" spc="-80" dirty="0"/>
              <a:t> </a:t>
            </a:r>
            <a:r>
              <a:rPr sz="1950" spc="-15" dirty="0"/>
              <a:t>What</a:t>
            </a:r>
            <a:r>
              <a:rPr sz="1950" spc="-75" dirty="0"/>
              <a:t> </a:t>
            </a:r>
            <a:r>
              <a:rPr sz="1950" spc="-10" dirty="0"/>
              <a:t>are</a:t>
            </a:r>
            <a:r>
              <a:rPr sz="1950" spc="-75" dirty="0"/>
              <a:t> </a:t>
            </a:r>
            <a:r>
              <a:rPr sz="1950" spc="-10" dirty="0"/>
              <a:t>the</a:t>
            </a:r>
            <a:r>
              <a:rPr sz="1950" spc="-80" dirty="0"/>
              <a:t> </a:t>
            </a:r>
            <a:r>
              <a:rPr sz="1950" spc="-20" dirty="0"/>
              <a:t>three</a:t>
            </a:r>
            <a:r>
              <a:rPr sz="1950" spc="-75" dirty="0"/>
              <a:t> </a:t>
            </a:r>
            <a:r>
              <a:rPr sz="1950" spc="-25" dirty="0"/>
              <a:t>main</a:t>
            </a:r>
            <a:r>
              <a:rPr sz="1950" spc="-75" dirty="0"/>
              <a:t> </a:t>
            </a:r>
            <a:r>
              <a:rPr sz="1950" spc="-45" dirty="0"/>
              <a:t>roles</a:t>
            </a:r>
            <a:r>
              <a:rPr sz="1950" spc="-75" dirty="0"/>
              <a:t> </a:t>
            </a:r>
            <a:r>
              <a:rPr sz="1950" spc="-15" dirty="0"/>
              <a:t>of</a:t>
            </a:r>
            <a:r>
              <a:rPr sz="1950" spc="-80" dirty="0"/>
              <a:t> </a:t>
            </a:r>
            <a:r>
              <a:rPr sz="1950" spc="-10" dirty="0"/>
              <a:t>the</a:t>
            </a:r>
            <a:r>
              <a:rPr sz="1950" spc="-75" dirty="0"/>
              <a:t> </a:t>
            </a:r>
            <a:r>
              <a:rPr sz="1950" spc="-30" dirty="0"/>
              <a:t>operating</a:t>
            </a:r>
            <a:r>
              <a:rPr sz="1950" spc="-75" dirty="0"/>
              <a:t> </a:t>
            </a:r>
            <a:r>
              <a:rPr sz="1950" spc="-55" dirty="0"/>
              <a:t>system?</a:t>
            </a:r>
            <a:endParaRPr sz="1950"/>
          </a:p>
        </p:txBody>
      </p:sp>
      <p:sp>
        <p:nvSpPr>
          <p:cNvPr id="3" name="object 3"/>
          <p:cNvSpPr txBox="1"/>
          <p:nvPr/>
        </p:nvSpPr>
        <p:spPr>
          <a:xfrm>
            <a:off x="503840" y="2039751"/>
            <a:ext cx="8970645" cy="198120"/>
          </a:xfrm>
          <a:prstGeom prst="rect">
            <a:avLst/>
          </a:prstGeom>
        </p:spPr>
        <p:txBody>
          <a:bodyPr vert="horz" wrap="square" lIns="0" tIns="16510" rIns="0" bIns="0" rtlCol="0">
            <a:spAutoFit/>
          </a:bodyPr>
          <a:lstStyle/>
          <a:p>
            <a:pPr marL="12700">
              <a:lnSpc>
                <a:spcPct val="100000"/>
              </a:lnSpc>
              <a:spcBef>
                <a:spcPts val="130"/>
              </a:spcBef>
            </a:pPr>
            <a:r>
              <a:rPr sz="1100" b="1" spc="15" dirty="0">
                <a:latin typeface="Arial"/>
                <a:cs typeface="Arial"/>
              </a:rPr>
              <a:t>The </a:t>
            </a:r>
            <a:r>
              <a:rPr sz="1100" b="1" u="sng" spc="15" dirty="0">
                <a:uFill>
                  <a:solidFill>
                    <a:srgbClr val="000000"/>
                  </a:solidFill>
                </a:uFill>
                <a:latin typeface="Arial"/>
                <a:cs typeface="Arial"/>
              </a:rPr>
              <a:t>operating </a:t>
            </a:r>
            <a:r>
              <a:rPr sz="1100" b="1" u="sng" spc="10" dirty="0">
                <a:uFill>
                  <a:solidFill>
                    <a:srgbClr val="000000"/>
                  </a:solidFill>
                </a:uFill>
                <a:latin typeface="Arial"/>
                <a:cs typeface="Arial"/>
              </a:rPr>
              <a:t>system</a:t>
            </a:r>
            <a:r>
              <a:rPr sz="1100" b="1" spc="10" dirty="0">
                <a:latin typeface="Arial"/>
                <a:cs typeface="Arial"/>
              </a:rPr>
              <a:t> </a:t>
            </a:r>
            <a:r>
              <a:rPr sz="1100" b="1" spc="5" dirty="0">
                <a:latin typeface="Arial"/>
                <a:cs typeface="Arial"/>
              </a:rPr>
              <a:t>controls </a:t>
            </a:r>
            <a:r>
              <a:rPr sz="1100" b="1" spc="20" dirty="0">
                <a:latin typeface="Arial"/>
                <a:cs typeface="Arial"/>
              </a:rPr>
              <a:t>the </a:t>
            </a:r>
            <a:r>
              <a:rPr sz="1100" b="1" u="sng" spc="15" dirty="0">
                <a:uFill>
                  <a:solidFill>
                    <a:srgbClr val="000000"/>
                  </a:solidFill>
                </a:uFill>
                <a:latin typeface="Arial"/>
                <a:cs typeface="Arial"/>
              </a:rPr>
              <a:t>hardware</a:t>
            </a:r>
            <a:r>
              <a:rPr sz="1100" b="1" spc="15" dirty="0">
                <a:latin typeface="Arial"/>
                <a:cs typeface="Arial"/>
              </a:rPr>
              <a:t> and </a:t>
            </a:r>
            <a:r>
              <a:rPr sz="1100" b="1" spc="10" dirty="0">
                <a:latin typeface="Arial"/>
                <a:cs typeface="Arial"/>
              </a:rPr>
              <a:t>coordinates </a:t>
            </a:r>
            <a:r>
              <a:rPr sz="1100" b="1" dirty="0">
                <a:latin typeface="Arial"/>
                <a:cs typeface="Arial"/>
              </a:rPr>
              <a:t>its </a:t>
            </a:r>
            <a:r>
              <a:rPr sz="1100" b="1" spc="5" dirty="0">
                <a:latin typeface="Arial"/>
                <a:cs typeface="Arial"/>
              </a:rPr>
              <a:t>use </a:t>
            </a:r>
            <a:r>
              <a:rPr sz="1100" b="1" spc="20" dirty="0">
                <a:latin typeface="Arial"/>
                <a:cs typeface="Arial"/>
              </a:rPr>
              <a:t>among the </a:t>
            </a:r>
            <a:r>
              <a:rPr sz="1100" b="1" dirty="0">
                <a:latin typeface="Arial"/>
                <a:cs typeface="Arial"/>
              </a:rPr>
              <a:t>various </a:t>
            </a:r>
            <a:r>
              <a:rPr sz="1100" b="1" u="sng" spc="10" dirty="0">
                <a:uFill>
                  <a:solidFill>
                    <a:srgbClr val="000000"/>
                  </a:solidFill>
                </a:uFill>
                <a:latin typeface="Arial"/>
                <a:cs typeface="Arial"/>
              </a:rPr>
              <a:t>application </a:t>
            </a:r>
            <a:r>
              <a:rPr sz="1100" b="1" u="sng" spc="15" dirty="0">
                <a:uFill>
                  <a:solidFill>
                    <a:srgbClr val="000000"/>
                  </a:solidFill>
                </a:uFill>
                <a:latin typeface="Arial"/>
                <a:cs typeface="Arial"/>
              </a:rPr>
              <a:t>programs</a:t>
            </a:r>
            <a:r>
              <a:rPr sz="1100" b="1" spc="15" dirty="0">
                <a:latin typeface="Arial"/>
                <a:cs typeface="Arial"/>
              </a:rPr>
              <a:t> </a:t>
            </a:r>
            <a:r>
              <a:rPr sz="1100" b="1" spc="10" dirty="0">
                <a:latin typeface="Arial"/>
                <a:cs typeface="Arial"/>
              </a:rPr>
              <a:t>for </a:t>
            </a:r>
            <a:r>
              <a:rPr sz="1100" b="1" spc="20" dirty="0">
                <a:latin typeface="Arial"/>
                <a:cs typeface="Arial"/>
              </a:rPr>
              <a:t>the </a:t>
            </a:r>
            <a:r>
              <a:rPr sz="1100" b="1" dirty="0">
                <a:latin typeface="Arial"/>
                <a:cs typeface="Arial"/>
              </a:rPr>
              <a:t>various</a:t>
            </a:r>
            <a:r>
              <a:rPr sz="1100" b="1" spc="70" dirty="0">
                <a:latin typeface="Arial"/>
                <a:cs typeface="Arial"/>
              </a:rPr>
              <a:t> </a:t>
            </a:r>
            <a:r>
              <a:rPr sz="1100" b="1" u="sng" spc="5" dirty="0">
                <a:uFill>
                  <a:solidFill>
                    <a:srgbClr val="000000"/>
                  </a:solidFill>
                </a:uFill>
                <a:latin typeface="Arial"/>
                <a:cs typeface="Arial"/>
              </a:rPr>
              <a:t>users</a:t>
            </a:r>
            <a:r>
              <a:rPr sz="1100" b="1" spc="5" dirty="0">
                <a:latin typeface="Arial"/>
                <a:cs typeface="Arial"/>
              </a:rPr>
              <a:t>.</a:t>
            </a:r>
            <a:endParaRPr sz="1100">
              <a:latin typeface="Arial"/>
              <a:cs typeface="Arial"/>
            </a:endParaRPr>
          </a:p>
        </p:txBody>
      </p:sp>
      <p:sp>
        <p:nvSpPr>
          <p:cNvPr id="4" name="object 4"/>
          <p:cNvSpPr txBox="1"/>
          <p:nvPr/>
        </p:nvSpPr>
        <p:spPr>
          <a:xfrm>
            <a:off x="563562" y="2777758"/>
            <a:ext cx="166370" cy="326390"/>
          </a:xfrm>
          <a:prstGeom prst="rect">
            <a:avLst/>
          </a:prstGeom>
        </p:spPr>
        <p:txBody>
          <a:bodyPr vert="horz" wrap="square" lIns="0" tIns="15875" rIns="0" bIns="0" rtlCol="0">
            <a:spAutoFit/>
          </a:bodyPr>
          <a:lstStyle/>
          <a:p>
            <a:pPr marL="12700">
              <a:lnSpc>
                <a:spcPct val="100000"/>
              </a:lnSpc>
              <a:spcBef>
                <a:spcPts val="125"/>
              </a:spcBef>
            </a:pPr>
            <a:r>
              <a:rPr sz="1950" spc="80" dirty="0">
                <a:latin typeface="Trebuchet MS"/>
                <a:cs typeface="Trebuchet MS"/>
              </a:rPr>
              <a:t>•</a:t>
            </a:r>
            <a:endParaRPr sz="1950">
              <a:latin typeface="Trebuchet MS"/>
              <a:cs typeface="Trebuchet MS"/>
            </a:endParaRPr>
          </a:p>
        </p:txBody>
      </p:sp>
      <p:sp>
        <p:nvSpPr>
          <p:cNvPr id="5" name="object 5"/>
          <p:cNvSpPr txBox="1"/>
          <p:nvPr/>
        </p:nvSpPr>
        <p:spPr>
          <a:xfrm>
            <a:off x="945476" y="2805048"/>
            <a:ext cx="4718685" cy="706120"/>
          </a:xfrm>
          <a:prstGeom prst="rect">
            <a:avLst/>
          </a:prstGeom>
        </p:spPr>
        <p:txBody>
          <a:bodyPr vert="horz" wrap="square" lIns="0" tIns="42545" rIns="0" bIns="0" rtlCol="0">
            <a:spAutoFit/>
          </a:bodyPr>
          <a:lstStyle/>
          <a:p>
            <a:pPr marL="12700" marR="5080" algn="just">
              <a:lnSpc>
                <a:spcPts val="1710"/>
              </a:lnSpc>
              <a:spcBef>
                <a:spcPts val="335"/>
              </a:spcBef>
            </a:pPr>
            <a:r>
              <a:rPr sz="1600" spc="-5" dirty="0">
                <a:latin typeface="Arial"/>
                <a:cs typeface="Arial"/>
              </a:rPr>
              <a:t>Hardware </a:t>
            </a:r>
            <a:r>
              <a:rPr sz="1600" spc="15" dirty="0">
                <a:latin typeface="Arial"/>
                <a:cs typeface="Arial"/>
              </a:rPr>
              <a:t>abstraction: </a:t>
            </a:r>
            <a:r>
              <a:rPr sz="1600" spc="-105" dirty="0">
                <a:latin typeface="Arial"/>
                <a:cs typeface="Arial"/>
              </a:rPr>
              <a:t>To </a:t>
            </a:r>
            <a:r>
              <a:rPr sz="1600" spc="10" dirty="0">
                <a:latin typeface="Arial"/>
                <a:cs typeface="Arial"/>
              </a:rPr>
              <a:t>provide </a:t>
            </a:r>
            <a:r>
              <a:rPr sz="1600" spc="-15" dirty="0">
                <a:latin typeface="Arial"/>
                <a:cs typeface="Arial"/>
              </a:rPr>
              <a:t>an </a:t>
            </a:r>
            <a:r>
              <a:rPr sz="1600" dirty="0">
                <a:latin typeface="Arial"/>
                <a:cs typeface="Arial"/>
              </a:rPr>
              <a:t>environment in  </a:t>
            </a:r>
            <a:r>
              <a:rPr sz="1600" spc="25" dirty="0">
                <a:latin typeface="Arial"/>
                <a:cs typeface="Arial"/>
              </a:rPr>
              <a:t>which </a:t>
            </a:r>
            <a:r>
              <a:rPr sz="1600" spc="-30" dirty="0">
                <a:latin typeface="Arial"/>
                <a:cs typeface="Arial"/>
              </a:rPr>
              <a:t>a </a:t>
            </a:r>
            <a:r>
              <a:rPr sz="1600" spc="25" dirty="0">
                <a:latin typeface="Arial"/>
                <a:cs typeface="Arial"/>
              </a:rPr>
              <a:t>computer </a:t>
            </a:r>
            <a:r>
              <a:rPr sz="1600" spc="-10" dirty="0">
                <a:latin typeface="Arial"/>
                <a:cs typeface="Arial"/>
              </a:rPr>
              <a:t>user </a:t>
            </a:r>
            <a:r>
              <a:rPr sz="1600" spc="10" dirty="0">
                <a:latin typeface="Arial"/>
                <a:cs typeface="Arial"/>
              </a:rPr>
              <a:t>can </a:t>
            </a:r>
            <a:r>
              <a:rPr sz="1600" dirty="0">
                <a:latin typeface="Arial"/>
                <a:cs typeface="Arial"/>
              </a:rPr>
              <a:t>run </a:t>
            </a:r>
            <a:r>
              <a:rPr sz="1600" spc="10" dirty="0">
                <a:latin typeface="Arial"/>
                <a:cs typeface="Arial"/>
              </a:rPr>
              <a:t>programs </a:t>
            </a:r>
            <a:r>
              <a:rPr sz="1600" dirty="0">
                <a:latin typeface="Arial"/>
                <a:cs typeface="Arial"/>
              </a:rPr>
              <a:t>in various  </a:t>
            </a:r>
            <a:r>
              <a:rPr sz="1600" spc="-5" dirty="0">
                <a:latin typeface="Arial"/>
                <a:cs typeface="Arial"/>
              </a:rPr>
              <a:t>hardware </a:t>
            </a:r>
            <a:r>
              <a:rPr sz="1600" spc="-10" dirty="0">
                <a:latin typeface="Arial"/>
                <a:cs typeface="Arial"/>
              </a:rPr>
              <a:t>easily </a:t>
            </a:r>
            <a:r>
              <a:rPr sz="1600" spc="10" dirty="0">
                <a:latin typeface="Arial"/>
                <a:cs typeface="Arial"/>
              </a:rPr>
              <a:t>and </a:t>
            </a:r>
            <a:r>
              <a:rPr sz="1600" spc="5" dirty="0">
                <a:latin typeface="Arial"/>
                <a:cs typeface="Arial"/>
              </a:rPr>
              <a:t>eﬃciently.</a:t>
            </a:r>
            <a:endParaRPr sz="1600">
              <a:latin typeface="Arial"/>
              <a:cs typeface="Arial"/>
            </a:endParaRPr>
          </a:p>
        </p:txBody>
      </p:sp>
      <p:sp>
        <p:nvSpPr>
          <p:cNvPr id="6" name="object 6"/>
          <p:cNvSpPr txBox="1"/>
          <p:nvPr/>
        </p:nvSpPr>
        <p:spPr>
          <a:xfrm>
            <a:off x="563562" y="3674086"/>
            <a:ext cx="166370" cy="326390"/>
          </a:xfrm>
          <a:prstGeom prst="rect">
            <a:avLst/>
          </a:prstGeom>
        </p:spPr>
        <p:txBody>
          <a:bodyPr vert="horz" wrap="square" lIns="0" tIns="15875" rIns="0" bIns="0" rtlCol="0">
            <a:spAutoFit/>
          </a:bodyPr>
          <a:lstStyle/>
          <a:p>
            <a:pPr marL="12700">
              <a:lnSpc>
                <a:spcPct val="100000"/>
              </a:lnSpc>
              <a:spcBef>
                <a:spcPts val="125"/>
              </a:spcBef>
            </a:pPr>
            <a:r>
              <a:rPr sz="1950" spc="80" dirty="0">
                <a:latin typeface="Trebuchet MS"/>
                <a:cs typeface="Trebuchet MS"/>
              </a:rPr>
              <a:t>•</a:t>
            </a:r>
            <a:endParaRPr sz="1950">
              <a:latin typeface="Trebuchet MS"/>
              <a:cs typeface="Trebuchet MS"/>
            </a:endParaRPr>
          </a:p>
        </p:txBody>
      </p:sp>
      <p:sp>
        <p:nvSpPr>
          <p:cNvPr id="7" name="object 7"/>
          <p:cNvSpPr txBox="1"/>
          <p:nvPr/>
        </p:nvSpPr>
        <p:spPr>
          <a:xfrm>
            <a:off x="945476" y="3701376"/>
            <a:ext cx="4923155" cy="706120"/>
          </a:xfrm>
          <a:prstGeom prst="rect">
            <a:avLst/>
          </a:prstGeom>
        </p:spPr>
        <p:txBody>
          <a:bodyPr vert="horz" wrap="square" lIns="0" tIns="42545" rIns="0" bIns="0" rtlCol="0">
            <a:spAutoFit/>
          </a:bodyPr>
          <a:lstStyle/>
          <a:p>
            <a:pPr marL="12700" marR="5080" algn="just">
              <a:lnSpc>
                <a:spcPts val="1710"/>
              </a:lnSpc>
              <a:spcBef>
                <a:spcPts val="335"/>
              </a:spcBef>
            </a:pPr>
            <a:r>
              <a:rPr sz="1600" spc="-10" dirty="0">
                <a:latin typeface="Arial"/>
                <a:cs typeface="Arial"/>
              </a:rPr>
              <a:t>Resource </a:t>
            </a:r>
            <a:r>
              <a:rPr sz="1600" spc="10" dirty="0">
                <a:latin typeface="Arial"/>
                <a:cs typeface="Arial"/>
              </a:rPr>
              <a:t>allocation: </a:t>
            </a:r>
            <a:r>
              <a:rPr sz="1600" spc="-105" dirty="0">
                <a:latin typeface="Arial"/>
                <a:cs typeface="Arial"/>
              </a:rPr>
              <a:t>To </a:t>
            </a:r>
            <a:r>
              <a:rPr sz="1600" spc="5" dirty="0">
                <a:latin typeface="Arial"/>
                <a:cs typeface="Arial"/>
              </a:rPr>
              <a:t>allocate </a:t>
            </a:r>
            <a:r>
              <a:rPr sz="1600" spc="10" dirty="0">
                <a:latin typeface="Arial"/>
                <a:cs typeface="Arial"/>
              </a:rPr>
              <a:t>the </a:t>
            </a:r>
            <a:r>
              <a:rPr sz="1600" dirty="0">
                <a:latin typeface="Arial"/>
                <a:cs typeface="Arial"/>
              </a:rPr>
              <a:t>various </a:t>
            </a:r>
            <a:r>
              <a:rPr sz="1600" spc="25" dirty="0">
                <a:latin typeface="Arial"/>
                <a:cs typeface="Arial"/>
              </a:rPr>
              <a:t>computer  </a:t>
            </a:r>
            <a:r>
              <a:rPr sz="1600" spc="-5" dirty="0">
                <a:latin typeface="Arial"/>
                <a:cs typeface="Arial"/>
              </a:rPr>
              <a:t>resources </a:t>
            </a:r>
            <a:r>
              <a:rPr sz="1600" spc="-15" dirty="0">
                <a:latin typeface="Arial"/>
                <a:cs typeface="Arial"/>
              </a:rPr>
              <a:t>as </a:t>
            </a:r>
            <a:r>
              <a:rPr sz="1600" dirty="0">
                <a:latin typeface="Arial"/>
                <a:cs typeface="Arial"/>
              </a:rPr>
              <a:t>required </a:t>
            </a:r>
            <a:r>
              <a:rPr sz="1600" spc="30" dirty="0">
                <a:latin typeface="Arial"/>
                <a:cs typeface="Arial"/>
              </a:rPr>
              <a:t>by </a:t>
            </a:r>
            <a:r>
              <a:rPr sz="1600" spc="10" dirty="0">
                <a:latin typeface="Arial"/>
                <a:cs typeface="Arial"/>
              </a:rPr>
              <a:t>the programs. </a:t>
            </a:r>
            <a:r>
              <a:rPr sz="1600" spc="-30" dirty="0">
                <a:latin typeface="Arial"/>
                <a:cs typeface="Arial"/>
              </a:rPr>
              <a:t>The </a:t>
            </a:r>
            <a:r>
              <a:rPr sz="1600" spc="10" dirty="0">
                <a:latin typeface="Arial"/>
                <a:cs typeface="Arial"/>
              </a:rPr>
              <a:t>allocation  </a:t>
            </a:r>
            <a:r>
              <a:rPr sz="1600" spc="15" dirty="0">
                <a:latin typeface="Arial"/>
                <a:cs typeface="Arial"/>
              </a:rPr>
              <a:t>should be </a:t>
            </a:r>
            <a:r>
              <a:rPr sz="1600" dirty="0">
                <a:latin typeface="Arial"/>
                <a:cs typeface="Arial"/>
              </a:rPr>
              <a:t>fair </a:t>
            </a:r>
            <a:r>
              <a:rPr sz="1600" spc="10" dirty="0">
                <a:latin typeface="Arial"/>
                <a:cs typeface="Arial"/>
              </a:rPr>
              <a:t>and </a:t>
            </a:r>
            <a:r>
              <a:rPr sz="1600" spc="-45" dirty="0">
                <a:latin typeface="Arial"/>
                <a:cs typeface="Arial"/>
              </a:rPr>
              <a:t>eﬀective </a:t>
            </a:r>
            <a:r>
              <a:rPr sz="1600" spc="-15" dirty="0">
                <a:latin typeface="Arial"/>
                <a:cs typeface="Arial"/>
              </a:rPr>
              <a:t>as </a:t>
            </a:r>
            <a:r>
              <a:rPr sz="1600" spc="25" dirty="0">
                <a:latin typeface="Arial"/>
                <a:cs typeface="Arial"/>
              </a:rPr>
              <a:t>much </a:t>
            </a:r>
            <a:r>
              <a:rPr sz="1600" spc="-15" dirty="0">
                <a:latin typeface="Arial"/>
                <a:cs typeface="Arial"/>
              </a:rPr>
              <a:t>as</a:t>
            </a:r>
            <a:r>
              <a:rPr sz="1600" spc="-10" dirty="0">
                <a:latin typeface="Arial"/>
                <a:cs typeface="Arial"/>
              </a:rPr>
              <a:t> </a:t>
            </a:r>
            <a:r>
              <a:rPr sz="1600" spc="10" dirty="0">
                <a:latin typeface="Arial"/>
                <a:cs typeface="Arial"/>
              </a:rPr>
              <a:t>possible.</a:t>
            </a:r>
            <a:endParaRPr sz="1600">
              <a:latin typeface="Arial"/>
              <a:cs typeface="Arial"/>
            </a:endParaRPr>
          </a:p>
        </p:txBody>
      </p:sp>
      <p:sp>
        <p:nvSpPr>
          <p:cNvPr id="8" name="object 8"/>
          <p:cNvSpPr txBox="1"/>
          <p:nvPr/>
        </p:nvSpPr>
        <p:spPr>
          <a:xfrm>
            <a:off x="563562" y="4570414"/>
            <a:ext cx="166370" cy="326390"/>
          </a:xfrm>
          <a:prstGeom prst="rect">
            <a:avLst/>
          </a:prstGeom>
        </p:spPr>
        <p:txBody>
          <a:bodyPr vert="horz" wrap="square" lIns="0" tIns="15875" rIns="0" bIns="0" rtlCol="0">
            <a:spAutoFit/>
          </a:bodyPr>
          <a:lstStyle/>
          <a:p>
            <a:pPr marL="12700">
              <a:lnSpc>
                <a:spcPct val="100000"/>
              </a:lnSpc>
              <a:spcBef>
                <a:spcPts val="125"/>
              </a:spcBef>
            </a:pPr>
            <a:r>
              <a:rPr sz="1950" spc="80" dirty="0">
                <a:latin typeface="Trebuchet MS"/>
                <a:cs typeface="Trebuchet MS"/>
              </a:rPr>
              <a:t>•</a:t>
            </a:r>
            <a:endParaRPr sz="1950">
              <a:latin typeface="Trebuchet MS"/>
              <a:cs typeface="Trebuchet MS"/>
            </a:endParaRPr>
          </a:p>
        </p:txBody>
      </p:sp>
      <p:sp>
        <p:nvSpPr>
          <p:cNvPr id="9" name="object 9"/>
          <p:cNvSpPr txBox="1"/>
          <p:nvPr/>
        </p:nvSpPr>
        <p:spPr>
          <a:xfrm>
            <a:off x="945476" y="4597704"/>
            <a:ext cx="4889500" cy="1141095"/>
          </a:xfrm>
          <a:prstGeom prst="rect">
            <a:avLst/>
          </a:prstGeom>
        </p:spPr>
        <p:txBody>
          <a:bodyPr vert="horz" wrap="square" lIns="0" tIns="42545" rIns="0" bIns="0" rtlCol="0">
            <a:spAutoFit/>
          </a:bodyPr>
          <a:lstStyle/>
          <a:p>
            <a:pPr marL="12700" marR="5080">
              <a:lnSpc>
                <a:spcPts val="1710"/>
              </a:lnSpc>
              <a:spcBef>
                <a:spcPts val="335"/>
              </a:spcBef>
            </a:pPr>
            <a:r>
              <a:rPr sz="1600" spc="10" dirty="0">
                <a:latin typeface="Arial"/>
                <a:cs typeface="Arial"/>
              </a:rPr>
              <a:t>Control program: </a:t>
            </a:r>
            <a:r>
              <a:rPr sz="1600" spc="-30" dirty="0">
                <a:latin typeface="Arial"/>
                <a:cs typeface="Arial"/>
              </a:rPr>
              <a:t>A </a:t>
            </a:r>
            <a:r>
              <a:rPr sz="1600" spc="20" dirty="0">
                <a:latin typeface="Arial"/>
                <a:cs typeface="Arial"/>
              </a:rPr>
              <a:t>control </a:t>
            </a:r>
            <a:r>
              <a:rPr sz="1600" spc="10" dirty="0">
                <a:latin typeface="Arial"/>
                <a:cs typeface="Arial"/>
              </a:rPr>
              <a:t>program </a:t>
            </a:r>
            <a:r>
              <a:rPr sz="1600" spc="-10" dirty="0">
                <a:latin typeface="Arial"/>
                <a:cs typeface="Arial"/>
              </a:rPr>
              <a:t>has </a:t>
            </a:r>
            <a:r>
              <a:rPr sz="1600" spc="50" dirty="0">
                <a:latin typeface="Arial"/>
                <a:cs typeface="Arial"/>
              </a:rPr>
              <a:t>two </a:t>
            </a:r>
            <a:r>
              <a:rPr sz="1600" dirty="0">
                <a:latin typeface="Arial"/>
                <a:cs typeface="Arial"/>
              </a:rPr>
              <a:t>main  </a:t>
            </a:r>
            <a:r>
              <a:rPr sz="1600" spc="15" dirty="0">
                <a:latin typeface="Arial"/>
                <a:cs typeface="Arial"/>
              </a:rPr>
              <a:t>functions: </a:t>
            </a:r>
            <a:r>
              <a:rPr sz="1600" spc="-80" dirty="0">
                <a:latin typeface="Arial"/>
                <a:cs typeface="Arial"/>
              </a:rPr>
              <a:t>(1) </a:t>
            </a:r>
            <a:r>
              <a:rPr sz="1600" spc="-5" dirty="0">
                <a:latin typeface="Arial"/>
                <a:cs typeface="Arial"/>
              </a:rPr>
              <a:t>overseeing </a:t>
            </a:r>
            <a:r>
              <a:rPr sz="1600" spc="10" dirty="0">
                <a:latin typeface="Arial"/>
                <a:cs typeface="Arial"/>
              </a:rPr>
              <a:t>the execution </a:t>
            </a:r>
            <a:r>
              <a:rPr sz="1600" spc="30" dirty="0">
                <a:latin typeface="Arial"/>
                <a:cs typeface="Arial"/>
              </a:rPr>
              <a:t>of </a:t>
            </a:r>
            <a:r>
              <a:rPr sz="1600" spc="-10" dirty="0">
                <a:latin typeface="Arial"/>
                <a:cs typeface="Arial"/>
              </a:rPr>
              <a:t>user  </a:t>
            </a:r>
            <a:r>
              <a:rPr sz="1600" spc="10" dirty="0">
                <a:latin typeface="Arial"/>
                <a:cs typeface="Arial"/>
              </a:rPr>
              <a:t>programs </a:t>
            </a:r>
            <a:r>
              <a:rPr sz="1600" spc="45" dirty="0">
                <a:latin typeface="Arial"/>
                <a:cs typeface="Arial"/>
              </a:rPr>
              <a:t>to </a:t>
            </a:r>
            <a:r>
              <a:rPr sz="1600" spc="5" dirty="0">
                <a:latin typeface="Arial"/>
                <a:cs typeface="Arial"/>
              </a:rPr>
              <a:t>prevent </a:t>
            </a:r>
            <a:r>
              <a:rPr sz="1600" spc="-5" dirty="0">
                <a:latin typeface="Arial"/>
                <a:cs typeface="Arial"/>
              </a:rPr>
              <a:t>errors </a:t>
            </a:r>
            <a:r>
              <a:rPr sz="1600" spc="10" dirty="0">
                <a:latin typeface="Arial"/>
                <a:cs typeface="Arial"/>
              </a:rPr>
              <a:t>and </a:t>
            </a:r>
            <a:r>
              <a:rPr sz="1600" dirty="0">
                <a:latin typeface="Arial"/>
                <a:cs typeface="Arial"/>
              </a:rPr>
              <a:t>misuse </a:t>
            </a:r>
            <a:r>
              <a:rPr sz="1600" spc="30" dirty="0">
                <a:latin typeface="Arial"/>
                <a:cs typeface="Arial"/>
              </a:rPr>
              <a:t>of </a:t>
            </a:r>
            <a:r>
              <a:rPr sz="1600" spc="10" dirty="0">
                <a:latin typeface="Arial"/>
                <a:cs typeface="Arial"/>
              </a:rPr>
              <a:t>the  </a:t>
            </a:r>
            <a:r>
              <a:rPr sz="1600" spc="25" dirty="0">
                <a:latin typeface="Arial"/>
                <a:cs typeface="Arial"/>
              </a:rPr>
              <a:t>computer; </a:t>
            </a:r>
            <a:r>
              <a:rPr sz="1600" spc="10" dirty="0">
                <a:latin typeface="Arial"/>
                <a:cs typeface="Arial"/>
              </a:rPr>
              <a:t>and </a:t>
            </a:r>
            <a:r>
              <a:rPr sz="1600" spc="-80" dirty="0">
                <a:latin typeface="Arial"/>
                <a:cs typeface="Arial"/>
              </a:rPr>
              <a:t>(2) </a:t>
            </a:r>
            <a:r>
              <a:rPr sz="1600" spc="10" dirty="0">
                <a:latin typeface="Arial"/>
                <a:cs typeface="Arial"/>
              </a:rPr>
              <a:t>operation </a:t>
            </a:r>
            <a:r>
              <a:rPr sz="1600" spc="5" dirty="0">
                <a:latin typeface="Arial"/>
                <a:cs typeface="Arial"/>
              </a:rPr>
              <a:t>management </a:t>
            </a:r>
            <a:r>
              <a:rPr sz="1600" spc="10" dirty="0">
                <a:latin typeface="Arial"/>
                <a:cs typeface="Arial"/>
              </a:rPr>
              <a:t>and </a:t>
            </a:r>
            <a:r>
              <a:rPr sz="1600" spc="20" dirty="0">
                <a:latin typeface="Arial"/>
                <a:cs typeface="Arial"/>
              </a:rPr>
              <a:t>control  </a:t>
            </a:r>
            <a:r>
              <a:rPr sz="1600" spc="30" dirty="0">
                <a:latin typeface="Arial"/>
                <a:cs typeface="Arial"/>
              </a:rPr>
              <a:t>of </a:t>
            </a:r>
            <a:r>
              <a:rPr sz="1600" spc="10" dirty="0">
                <a:latin typeface="Arial"/>
                <a:cs typeface="Arial"/>
              </a:rPr>
              <a:t>I/O</a:t>
            </a:r>
            <a:r>
              <a:rPr sz="1600" spc="-35" dirty="0">
                <a:latin typeface="Arial"/>
                <a:cs typeface="Arial"/>
              </a:rPr>
              <a:t> </a:t>
            </a:r>
            <a:r>
              <a:rPr sz="1600" spc="5" dirty="0">
                <a:latin typeface="Arial"/>
                <a:cs typeface="Arial"/>
              </a:rPr>
              <a:t>devices.</a:t>
            </a:r>
            <a:endParaRPr sz="1600">
              <a:latin typeface="Arial"/>
              <a:cs typeface="Arial"/>
            </a:endParaRPr>
          </a:p>
        </p:txBody>
      </p:sp>
      <p:sp>
        <p:nvSpPr>
          <p:cNvPr id="10" name="object 10"/>
          <p:cNvSpPr txBox="1"/>
          <p:nvPr/>
        </p:nvSpPr>
        <p:spPr>
          <a:xfrm>
            <a:off x="505936" y="5929144"/>
            <a:ext cx="47625" cy="100965"/>
          </a:xfrm>
          <a:prstGeom prst="rect">
            <a:avLst/>
          </a:prstGeom>
        </p:spPr>
        <p:txBody>
          <a:bodyPr vert="horz" wrap="square" lIns="0" tIns="11430" rIns="0" bIns="0" rtlCol="0">
            <a:spAutoFit/>
          </a:bodyPr>
          <a:lstStyle/>
          <a:p>
            <a:pPr marL="12700">
              <a:lnSpc>
                <a:spcPct val="100000"/>
              </a:lnSpc>
              <a:spcBef>
                <a:spcPts val="90"/>
              </a:spcBef>
            </a:pPr>
            <a:r>
              <a:rPr sz="500" spc="-5" dirty="0">
                <a:latin typeface="Arial"/>
                <a:cs typeface="Arial"/>
              </a:rPr>
              <a:t>•</a:t>
            </a:r>
            <a:endParaRPr sz="500">
              <a:latin typeface="Arial"/>
              <a:cs typeface="Arial"/>
            </a:endParaRPr>
          </a:p>
        </p:txBody>
      </p:sp>
      <p:sp>
        <p:nvSpPr>
          <p:cNvPr id="11" name="object 11"/>
          <p:cNvSpPr/>
          <p:nvPr/>
        </p:nvSpPr>
        <p:spPr>
          <a:xfrm>
            <a:off x="6160213" y="2938300"/>
            <a:ext cx="3607686" cy="2395313"/>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448762" y="6440477"/>
            <a:ext cx="1062355" cy="176530"/>
          </a:xfrm>
          <a:prstGeom prst="rect">
            <a:avLst/>
          </a:prstGeom>
        </p:spPr>
        <p:txBody>
          <a:bodyPr vert="horz" wrap="square" lIns="0" tIns="11430" rIns="0" bIns="0" rtlCol="0">
            <a:spAutoFit/>
          </a:bodyPr>
          <a:lstStyle/>
          <a:p>
            <a:pPr marL="12700">
              <a:lnSpc>
                <a:spcPct val="100000"/>
              </a:lnSpc>
              <a:spcBef>
                <a:spcPts val="90"/>
              </a:spcBef>
            </a:pPr>
            <a:r>
              <a:rPr sz="1000" spc="-5" dirty="0">
                <a:solidFill>
                  <a:srgbClr val="5E5E5E"/>
                </a:solidFill>
                <a:latin typeface="Arial"/>
                <a:cs typeface="Arial"/>
              </a:rPr>
              <a:t>1.1.2 System</a:t>
            </a:r>
            <a:r>
              <a:rPr sz="1000" spc="-60" dirty="0">
                <a:solidFill>
                  <a:srgbClr val="5E5E5E"/>
                </a:solidFill>
                <a:latin typeface="Arial"/>
                <a:cs typeface="Arial"/>
              </a:rPr>
              <a:t> </a:t>
            </a:r>
            <a:r>
              <a:rPr sz="1000" spc="-25" dirty="0">
                <a:solidFill>
                  <a:srgbClr val="5E5E5E"/>
                </a:solidFill>
                <a:latin typeface="Arial"/>
                <a:cs typeface="Arial"/>
              </a:rPr>
              <a:t>View</a:t>
            </a:r>
            <a:endParaRPr sz="1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40" y="1498657"/>
            <a:ext cx="8978900" cy="1045844"/>
          </a:xfrm>
          <a:prstGeom prst="rect">
            <a:avLst/>
          </a:prstGeom>
        </p:spPr>
        <p:txBody>
          <a:bodyPr vert="horz" wrap="square" lIns="0" tIns="64769" rIns="0" bIns="0" rtlCol="0">
            <a:spAutoFit/>
          </a:bodyPr>
          <a:lstStyle/>
          <a:p>
            <a:pPr marL="14604" marR="5080">
              <a:lnSpc>
                <a:spcPct val="82700"/>
              </a:lnSpc>
              <a:spcBef>
                <a:spcPts val="509"/>
              </a:spcBef>
            </a:pPr>
            <a:r>
              <a:rPr sz="1900" b="1" spc="-15" dirty="0">
                <a:latin typeface="Arial"/>
                <a:cs typeface="Arial"/>
              </a:rPr>
              <a:t>2.</a:t>
            </a:r>
            <a:r>
              <a:rPr sz="1900" b="1" spc="-75" dirty="0">
                <a:latin typeface="Arial"/>
                <a:cs typeface="Arial"/>
              </a:rPr>
              <a:t> </a:t>
            </a:r>
            <a:r>
              <a:rPr sz="1900" b="1" spc="-35" dirty="0">
                <a:latin typeface="Arial"/>
                <a:cs typeface="Arial"/>
              </a:rPr>
              <a:t>Consider</a:t>
            </a:r>
            <a:r>
              <a:rPr sz="1900" b="1" spc="-70" dirty="0">
                <a:latin typeface="Arial"/>
                <a:cs typeface="Arial"/>
              </a:rPr>
              <a:t> </a:t>
            </a:r>
            <a:r>
              <a:rPr sz="1900" b="1" spc="-10" dirty="0">
                <a:latin typeface="Arial"/>
                <a:cs typeface="Arial"/>
              </a:rPr>
              <a:t>the</a:t>
            </a:r>
            <a:r>
              <a:rPr sz="1900" b="1" spc="-70" dirty="0">
                <a:latin typeface="Arial"/>
                <a:cs typeface="Arial"/>
              </a:rPr>
              <a:t> </a:t>
            </a:r>
            <a:r>
              <a:rPr sz="1900" b="1" spc="-50" dirty="0">
                <a:latin typeface="Arial"/>
                <a:cs typeface="Arial"/>
              </a:rPr>
              <a:t>various</a:t>
            </a:r>
            <a:r>
              <a:rPr sz="1900" b="1" spc="-75" dirty="0">
                <a:latin typeface="Arial"/>
                <a:cs typeface="Arial"/>
              </a:rPr>
              <a:t> </a:t>
            </a:r>
            <a:r>
              <a:rPr sz="1900" b="1" spc="-45" dirty="0">
                <a:latin typeface="Arial"/>
                <a:cs typeface="Arial"/>
              </a:rPr>
              <a:t>definitions</a:t>
            </a:r>
            <a:r>
              <a:rPr sz="1900" b="1" spc="-70" dirty="0">
                <a:latin typeface="Arial"/>
                <a:cs typeface="Arial"/>
              </a:rPr>
              <a:t> </a:t>
            </a:r>
            <a:r>
              <a:rPr sz="1900" b="1" spc="-15" dirty="0">
                <a:latin typeface="Arial"/>
                <a:cs typeface="Arial"/>
              </a:rPr>
              <a:t>of</a:t>
            </a:r>
            <a:r>
              <a:rPr sz="1900" b="1" spc="-70" dirty="0">
                <a:latin typeface="Arial"/>
                <a:cs typeface="Arial"/>
              </a:rPr>
              <a:t> </a:t>
            </a:r>
            <a:r>
              <a:rPr sz="1900" b="1" spc="-10" dirty="0">
                <a:latin typeface="Arial"/>
                <a:cs typeface="Arial"/>
              </a:rPr>
              <a:t>the</a:t>
            </a:r>
            <a:r>
              <a:rPr sz="1900" b="1" spc="-75" dirty="0">
                <a:latin typeface="Arial"/>
                <a:cs typeface="Arial"/>
              </a:rPr>
              <a:t> </a:t>
            </a:r>
            <a:r>
              <a:rPr sz="1900" b="1" i="1" spc="-30" dirty="0">
                <a:latin typeface="Times New Roman"/>
                <a:cs typeface="Times New Roman"/>
              </a:rPr>
              <a:t>operating</a:t>
            </a:r>
            <a:r>
              <a:rPr sz="1900" b="1" i="1" spc="-70" dirty="0">
                <a:latin typeface="Times New Roman"/>
                <a:cs typeface="Times New Roman"/>
              </a:rPr>
              <a:t> </a:t>
            </a:r>
            <a:r>
              <a:rPr sz="1900" b="1" i="1" spc="-30" dirty="0">
                <a:latin typeface="Times New Roman"/>
                <a:cs typeface="Times New Roman"/>
              </a:rPr>
              <a:t>system.</a:t>
            </a:r>
            <a:r>
              <a:rPr sz="1900" b="1" i="1" spc="-70" dirty="0">
                <a:latin typeface="Times New Roman"/>
                <a:cs typeface="Times New Roman"/>
              </a:rPr>
              <a:t> </a:t>
            </a:r>
            <a:r>
              <a:rPr sz="1900" b="1" spc="-35" dirty="0">
                <a:latin typeface="Arial"/>
                <a:cs typeface="Arial"/>
              </a:rPr>
              <a:t>Consider</a:t>
            </a:r>
            <a:r>
              <a:rPr sz="1900" b="1" spc="-70" dirty="0">
                <a:latin typeface="Arial"/>
                <a:cs typeface="Arial"/>
              </a:rPr>
              <a:t> </a:t>
            </a:r>
            <a:r>
              <a:rPr sz="1900" b="1" spc="-50" dirty="0">
                <a:latin typeface="Arial"/>
                <a:cs typeface="Arial"/>
              </a:rPr>
              <a:t>including</a:t>
            </a:r>
            <a:r>
              <a:rPr sz="1900" b="1" spc="-70" dirty="0">
                <a:latin typeface="Arial"/>
                <a:cs typeface="Arial"/>
              </a:rPr>
              <a:t> </a:t>
            </a:r>
            <a:r>
              <a:rPr sz="1900" b="1" spc="-35" dirty="0">
                <a:latin typeface="Arial"/>
                <a:cs typeface="Arial"/>
              </a:rPr>
              <a:t>apps  </a:t>
            </a:r>
            <a:r>
              <a:rPr sz="1900" b="1" spc="-40" dirty="0">
                <a:latin typeface="Arial"/>
                <a:cs typeface="Arial"/>
              </a:rPr>
              <a:t>such </a:t>
            </a:r>
            <a:r>
              <a:rPr sz="1900" b="1" spc="-15" dirty="0">
                <a:latin typeface="Arial"/>
                <a:cs typeface="Arial"/>
              </a:rPr>
              <a:t>as </a:t>
            </a:r>
            <a:r>
              <a:rPr sz="1900" b="1" spc="-40" dirty="0">
                <a:latin typeface="Arial"/>
                <a:cs typeface="Arial"/>
              </a:rPr>
              <a:t>WEB </a:t>
            </a:r>
            <a:r>
              <a:rPr sz="1900" b="1" spc="-30" dirty="0">
                <a:latin typeface="Arial"/>
                <a:cs typeface="Arial"/>
              </a:rPr>
              <a:t>browsers </a:t>
            </a:r>
            <a:r>
              <a:rPr sz="1900" b="1" spc="-15" dirty="0">
                <a:latin typeface="Arial"/>
                <a:cs typeface="Arial"/>
              </a:rPr>
              <a:t>or </a:t>
            </a:r>
            <a:r>
              <a:rPr sz="1900" b="1" spc="-20" dirty="0">
                <a:latin typeface="Arial"/>
                <a:cs typeface="Arial"/>
              </a:rPr>
              <a:t>email </a:t>
            </a:r>
            <a:r>
              <a:rPr sz="1900" b="1" spc="-30" dirty="0">
                <a:latin typeface="Arial"/>
                <a:cs typeface="Arial"/>
              </a:rPr>
              <a:t>programs </a:t>
            </a:r>
            <a:r>
              <a:rPr sz="1900" b="1" spc="-50" dirty="0">
                <a:latin typeface="Arial"/>
                <a:cs typeface="Arial"/>
              </a:rPr>
              <a:t>in </a:t>
            </a:r>
            <a:r>
              <a:rPr sz="1900" b="1" spc="-10" dirty="0">
                <a:latin typeface="Arial"/>
                <a:cs typeface="Arial"/>
              </a:rPr>
              <a:t>the </a:t>
            </a:r>
            <a:r>
              <a:rPr sz="1900" b="1" spc="-25" dirty="0">
                <a:latin typeface="Arial"/>
                <a:cs typeface="Arial"/>
              </a:rPr>
              <a:t>operating </a:t>
            </a:r>
            <a:r>
              <a:rPr sz="1900" b="1" spc="-35" dirty="0">
                <a:latin typeface="Arial"/>
                <a:cs typeface="Arial"/>
              </a:rPr>
              <a:t>system. </a:t>
            </a:r>
            <a:r>
              <a:rPr sz="1900" b="1" dirty="0">
                <a:latin typeface="Arial"/>
                <a:cs typeface="Arial"/>
              </a:rPr>
              <a:t>Debate </a:t>
            </a:r>
            <a:r>
              <a:rPr sz="1900" b="1" spc="-25" dirty="0">
                <a:latin typeface="Arial"/>
                <a:cs typeface="Arial"/>
              </a:rPr>
              <a:t>the  </a:t>
            </a:r>
            <a:r>
              <a:rPr sz="1900" b="1" spc="-45" dirty="0">
                <a:latin typeface="Arial"/>
                <a:cs typeface="Arial"/>
              </a:rPr>
              <a:t>pros </a:t>
            </a:r>
            <a:r>
              <a:rPr sz="1900" b="1" spc="-20" dirty="0">
                <a:latin typeface="Arial"/>
                <a:cs typeface="Arial"/>
              </a:rPr>
              <a:t>and </a:t>
            </a:r>
            <a:r>
              <a:rPr sz="1900" b="1" spc="-35" dirty="0">
                <a:latin typeface="Arial"/>
                <a:cs typeface="Arial"/>
              </a:rPr>
              <a:t>cons </a:t>
            </a:r>
            <a:r>
              <a:rPr sz="1900" b="1" spc="-15" dirty="0">
                <a:latin typeface="Arial"/>
                <a:cs typeface="Arial"/>
              </a:rPr>
              <a:t>of </a:t>
            </a:r>
            <a:r>
              <a:rPr sz="1900" b="1" spc="-45" dirty="0">
                <a:latin typeface="Arial"/>
                <a:cs typeface="Arial"/>
              </a:rPr>
              <a:t>this </a:t>
            </a:r>
            <a:r>
              <a:rPr sz="1900" b="1" spc="-50" dirty="0">
                <a:latin typeface="Arial"/>
                <a:cs typeface="Arial"/>
              </a:rPr>
              <a:t>issue </a:t>
            </a:r>
            <a:r>
              <a:rPr sz="1900" b="1" spc="-15" dirty="0">
                <a:latin typeface="Arial"/>
                <a:cs typeface="Arial"/>
              </a:rPr>
              <a:t>with</a:t>
            </a:r>
            <a:r>
              <a:rPr sz="1900" b="1" spc="-320" dirty="0">
                <a:latin typeface="Arial"/>
                <a:cs typeface="Arial"/>
              </a:rPr>
              <a:t> </a:t>
            </a:r>
            <a:r>
              <a:rPr sz="1900" b="1" spc="-40" dirty="0">
                <a:latin typeface="Arial"/>
                <a:cs typeface="Arial"/>
              </a:rPr>
              <a:t>justification.</a:t>
            </a:r>
            <a:endParaRPr sz="1900">
              <a:latin typeface="Arial"/>
              <a:cs typeface="Arial"/>
            </a:endParaRPr>
          </a:p>
          <a:p>
            <a:pPr marL="12700">
              <a:lnSpc>
                <a:spcPct val="100000"/>
              </a:lnSpc>
              <a:spcBef>
                <a:spcPts val="225"/>
              </a:spcBef>
            </a:pPr>
            <a:r>
              <a:rPr sz="1450" b="1" spc="-5" dirty="0">
                <a:latin typeface="Arial"/>
                <a:cs typeface="Arial"/>
              </a:rPr>
              <a:t>Programs </a:t>
            </a:r>
            <a:r>
              <a:rPr sz="1450" b="1" spc="-10" dirty="0">
                <a:latin typeface="Arial"/>
                <a:cs typeface="Arial"/>
              </a:rPr>
              <a:t>installed </a:t>
            </a:r>
            <a:r>
              <a:rPr sz="1450" b="1" spc="-30" dirty="0">
                <a:latin typeface="Arial"/>
                <a:cs typeface="Arial"/>
              </a:rPr>
              <a:t>in </a:t>
            </a:r>
            <a:r>
              <a:rPr sz="1450" b="1" spc="-5" dirty="0">
                <a:latin typeface="Arial"/>
                <a:cs typeface="Arial"/>
              </a:rPr>
              <a:t>an </a:t>
            </a:r>
            <a:r>
              <a:rPr sz="1450" b="1" spc="-20" dirty="0">
                <a:latin typeface="Arial"/>
                <a:cs typeface="Arial"/>
              </a:rPr>
              <a:t>OS </a:t>
            </a:r>
            <a:r>
              <a:rPr sz="1450" b="1" spc="-5" dirty="0">
                <a:latin typeface="Arial"/>
                <a:cs typeface="Arial"/>
              </a:rPr>
              <a:t>does not </a:t>
            </a:r>
            <a:r>
              <a:rPr sz="1450" b="1" spc="5" dirty="0">
                <a:latin typeface="Arial"/>
                <a:cs typeface="Arial"/>
              </a:rPr>
              <a:t>mean </a:t>
            </a:r>
            <a:r>
              <a:rPr sz="1450" b="1" spc="-10" dirty="0">
                <a:latin typeface="Arial"/>
                <a:cs typeface="Arial"/>
              </a:rPr>
              <a:t>they </a:t>
            </a:r>
            <a:r>
              <a:rPr sz="1450" b="1" dirty="0">
                <a:latin typeface="Arial"/>
                <a:cs typeface="Arial"/>
              </a:rPr>
              <a:t>are </a:t>
            </a:r>
            <a:r>
              <a:rPr sz="1450" b="1" spc="10" dirty="0">
                <a:latin typeface="Arial"/>
                <a:cs typeface="Arial"/>
              </a:rPr>
              <a:t>part </a:t>
            </a:r>
            <a:r>
              <a:rPr sz="1450" b="1" spc="-5" dirty="0">
                <a:latin typeface="Arial"/>
                <a:cs typeface="Arial"/>
              </a:rPr>
              <a:t>of </a:t>
            </a:r>
            <a:r>
              <a:rPr sz="1450" b="1" spc="5" dirty="0">
                <a:latin typeface="Arial"/>
                <a:cs typeface="Arial"/>
              </a:rPr>
              <a:t>the </a:t>
            </a:r>
            <a:r>
              <a:rPr sz="1450" b="1" spc="-5" dirty="0">
                <a:latin typeface="Arial"/>
                <a:cs typeface="Arial"/>
              </a:rPr>
              <a:t>operating</a:t>
            </a:r>
            <a:r>
              <a:rPr sz="1450" b="1" spc="5" dirty="0">
                <a:latin typeface="Arial"/>
                <a:cs typeface="Arial"/>
              </a:rPr>
              <a:t> </a:t>
            </a:r>
            <a:r>
              <a:rPr sz="1450" b="1" spc="-10" dirty="0">
                <a:latin typeface="Arial"/>
                <a:cs typeface="Arial"/>
              </a:rPr>
              <a:t>system</a:t>
            </a:r>
            <a:endParaRPr sz="1450">
              <a:latin typeface="Arial"/>
              <a:cs typeface="Arial"/>
            </a:endParaRPr>
          </a:p>
        </p:txBody>
      </p:sp>
      <p:sp>
        <p:nvSpPr>
          <p:cNvPr id="3" name="object 3"/>
          <p:cNvSpPr txBox="1"/>
          <p:nvPr/>
        </p:nvSpPr>
        <p:spPr>
          <a:xfrm>
            <a:off x="563562" y="2769413"/>
            <a:ext cx="118745" cy="345440"/>
          </a:xfrm>
          <a:prstGeom prst="rect">
            <a:avLst/>
          </a:prstGeom>
        </p:spPr>
        <p:txBody>
          <a:bodyPr vert="horz" wrap="square" lIns="0" tIns="12065" rIns="0" bIns="0" rtlCol="0">
            <a:spAutoFit/>
          </a:bodyPr>
          <a:lstStyle/>
          <a:p>
            <a:pPr marL="12700">
              <a:lnSpc>
                <a:spcPct val="100000"/>
              </a:lnSpc>
              <a:spcBef>
                <a:spcPts val="95"/>
              </a:spcBef>
            </a:pPr>
            <a:r>
              <a:rPr sz="2100" b="1" i="1" spc="-5" dirty="0">
                <a:latin typeface="Times New Roman"/>
                <a:cs typeface="Times New Roman"/>
              </a:rPr>
              <a:t>•</a:t>
            </a:r>
            <a:endParaRPr sz="2100">
              <a:latin typeface="Times New Roman"/>
              <a:cs typeface="Times New Roman"/>
            </a:endParaRPr>
          </a:p>
        </p:txBody>
      </p:sp>
      <p:sp>
        <p:nvSpPr>
          <p:cNvPr id="4" name="object 4"/>
          <p:cNvSpPr txBox="1"/>
          <p:nvPr/>
        </p:nvSpPr>
        <p:spPr>
          <a:xfrm>
            <a:off x="969051" y="2805161"/>
            <a:ext cx="8433435" cy="1212850"/>
          </a:xfrm>
          <a:prstGeom prst="rect">
            <a:avLst/>
          </a:prstGeom>
        </p:spPr>
        <p:txBody>
          <a:bodyPr vert="horz" wrap="square" lIns="0" tIns="43180" rIns="0" bIns="0" rtlCol="0">
            <a:spAutoFit/>
          </a:bodyPr>
          <a:lstStyle/>
          <a:p>
            <a:pPr marL="12700" marR="5080">
              <a:lnSpc>
                <a:spcPts val="1830"/>
              </a:lnSpc>
              <a:spcBef>
                <a:spcPts val="340"/>
              </a:spcBef>
            </a:pPr>
            <a:r>
              <a:rPr sz="1700" spc="-10" dirty="0">
                <a:latin typeface="Arial"/>
                <a:cs typeface="Arial"/>
              </a:rPr>
              <a:t>Pros: </a:t>
            </a:r>
            <a:r>
              <a:rPr sz="1700" spc="15" dirty="0">
                <a:latin typeface="Arial"/>
                <a:cs typeface="Arial"/>
              </a:rPr>
              <a:t>Applications such </a:t>
            </a:r>
            <a:r>
              <a:rPr sz="1700" spc="-15" dirty="0">
                <a:latin typeface="Arial"/>
                <a:cs typeface="Arial"/>
              </a:rPr>
              <a:t>as </a:t>
            </a:r>
            <a:r>
              <a:rPr sz="1700" spc="-30" dirty="0">
                <a:latin typeface="Arial"/>
                <a:cs typeface="Arial"/>
              </a:rPr>
              <a:t>WEB </a:t>
            </a:r>
            <a:r>
              <a:rPr sz="1700" spc="10" dirty="0">
                <a:latin typeface="Arial"/>
                <a:cs typeface="Arial"/>
              </a:rPr>
              <a:t>browsers and </a:t>
            </a:r>
            <a:r>
              <a:rPr sz="1700" spc="-5" dirty="0">
                <a:latin typeface="Arial"/>
                <a:cs typeface="Arial"/>
              </a:rPr>
              <a:t>email </a:t>
            </a:r>
            <a:r>
              <a:rPr sz="1700" spc="25" dirty="0">
                <a:latin typeface="Arial"/>
                <a:cs typeface="Arial"/>
              </a:rPr>
              <a:t>tools </a:t>
            </a:r>
            <a:r>
              <a:rPr sz="1700" spc="-35" dirty="0">
                <a:latin typeface="Arial"/>
                <a:cs typeface="Arial"/>
              </a:rPr>
              <a:t>are </a:t>
            </a:r>
            <a:r>
              <a:rPr sz="1700" spc="5" dirty="0">
                <a:latin typeface="Arial"/>
                <a:cs typeface="Arial"/>
              </a:rPr>
              <a:t>playing </a:t>
            </a:r>
            <a:r>
              <a:rPr sz="1700" spc="-15" dirty="0">
                <a:latin typeface="Arial"/>
                <a:cs typeface="Arial"/>
              </a:rPr>
              <a:t>an </a:t>
            </a:r>
            <a:r>
              <a:rPr sz="1700" dirty="0">
                <a:latin typeface="Arial"/>
                <a:cs typeface="Arial"/>
              </a:rPr>
              <a:t>increasingly  </a:t>
            </a:r>
            <a:r>
              <a:rPr sz="1700" spc="25" dirty="0">
                <a:latin typeface="Arial"/>
                <a:cs typeface="Arial"/>
              </a:rPr>
              <a:t>important </a:t>
            </a:r>
            <a:r>
              <a:rPr sz="1700" spc="-10" dirty="0">
                <a:latin typeface="Arial"/>
                <a:cs typeface="Arial"/>
              </a:rPr>
              <a:t>role </a:t>
            </a:r>
            <a:r>
              <a:rPr sz="1700" dirty="0">
                <a:latin typeface="Arial"/>
                <a:cs typeface="Arial"/>
              </a:rPr>
              <a:t>in </a:t>
            </a:r>
            <a:r>
              <a:rPr sz="1700" spc="10" dirty="0">
                <a:latin typeface="Arial"/>
                <a:cs typeface="Arial"/>
              </a:rPr>
              <a:t>the </a:t>
            </a:r>
            <a:r>
              <a:rPr sz="1700" spc="-10" dirty="0">
                <a:latin typeface="Arial"/>
                <a:cs typeface="Arial"/>
              </a:rPr>
              <a:t>use </a:t>
            </a:r>
            <a:r>
              <a:rPr sz="1700" spc="30" dirty="0">
                <a:latin typeface="Arial"/>
                <a:cs typeface="Arial"/>
              </a:rPr>
              <a:t>of </a:t>
            </a:r>
            <a:r>
              <a:rPr sz="1700" spc="10" dirty="0">
                <a:latin typeface="Arial"/>
                <a:cs typeface="Arial"/>
              </a:rPr>
              <a:t>the </a:t>
            </a:r>
            <a:r>
              <a:rPr sz="1700" spc="20" dirty="0">
                <a:latin typeface="Arial"/>
                <a:cs typeface="Arial"/>
              </a:rPr>
              <a:t>modern </a:t>
            </a:r>
            <a:r>
              <a:rPr sz="1700" spc="-10" dirty="0">
                <a:latin typeface="Arial"/>
                <a:cs typeface="Arial"/>
              </a:rPr>
              <a:t>PC. </a:t>
            </a:r>
            <a:r>
              <a:rPr sz="1700" spc="-110" dirty="0">
                <a:latin typeface="Arial"/>
                <a:cs typeface="Arial"/>
              </a:rPr>
              <a:t>To </a:t>
            </a:r>
            <a:r>
              <a:rPr sz="1700" spc="5" dirty="0">
                <a:latin typeface="Arial"/>
                <a:cs typeface="Arial"/>
              </a:rPr>
              <a:t>meet </a:t>
            </a:r>
            <a:r>
              <a:rPr sz="1700" dirty="0">
                <a:latin typeface="Arial"/>
                <a:cs typeface="Arial"/>
              </a:rPr>
              <a:t>these needs, these </a:t>
            </a:r>
            <a:r>
              <a:rPr sz="1700" spc="15" dirty="0">
                <a:latin typeface="Arial"/>
                <a:cs typeface="Arial"/>
              </a:rPr>
              <a:t>applications  </a:t>
            </a:r>
            <a:r>
              <a:rPr sz="1700" spc="30" dirty="0">
                <a:latin typeface="Arial"/>
                <a:cs typeface="Arial"/>
              </a:rPr>
              <a:t>could </a:t>
            </a:r>
            <a:r>
              <a:rPr sz="1700" spc="15" dirty="0">
                <a:latin typeface="Arial"/>
                <a:cs typeface="Arial"/>
              </a:rPr>
              <a:t>be </a:t>
            </a:r>
            <a:r>
              <a:rPr sz="1700" spc="20" dirty="0">
                <a:latin typeface="Arial"/>
                <a:cs typeface="Arial"/>
              </a:rPr>
              <a:t>incorporated into </a:t>
            </a:r>
            <a:r>
              <a:rPr sz="1700" spc="10" dirty="0">
                <a:latin typeface="Arial"/>
                <a:cs typeface="Arial"/>
              </a:rPr>
              <a:t>the operating system. </a:t>
            </a:r>
            <a:r>
              <a:rPr sz="1700" spc="-15" dirty="0">
                <a:latin typeface="Arial"/>
                <a:cs typeface="Arial"/>
              </a:rPr>
              <a:t>This </a:t>
            </a:r>
            <a:r>
              <a:rPr sz="1700" spc="30" dirty="0">
                <a:latin typeface="Arial"/>
                <a:cs typeface="Arial"/>
              </a:rPr>
              <a:t>could </a:t>
            </a:r>
            <a:r>
              <a:rPr sz="1700" dirty="0">
                <a:latin typeface="Arial"/>
                <a:cs typeface="Arial"/>
              </a:rPr>
              <a:t>lead </a:t>
            </a:r>
            <a:r>
              <a:rPr sz="1700" spc="45" dirty="0">
                <a:latin typeface="Arial"/>
                <a:cs typeface="Arial"/>
              </a:rPr>
              <a:t>to </a:t>
            </a:r>
            <a:r>
              <a:rPr sz="1700" spc="20" dirty="0">
                <a:latin typeface="Arial"/>
                <a:cs typeface="Arial"/>
              </a:rPr>
              <a:t>better</a:t>
            </a:r>
            <a:r>
              <a:rPr sz="1700" spc="-110" dirty="0">
                <a:latin typeface="Arial"/>
                <a:cs typeface="Arial"/>
              </a:rPr>
              <a:t> </a:t>
            </a:r>
            <a:r>
              <a:rPr sz="1700" spc="10" dirty="0">
                <a:latin typeface="Arial"/>
                <a:cs typeface="Arial"/>
              </a:rPr>
              <a:t>performance  and integration </a:t>
            </a:r>
            <a:r>
              <a:rPr sz="1700" spc="30" dirty="0">
                <a:latin typeface="Arial"/>
                <a:cs typeface="Arial"/>
              </a:rPr>
              <a:t>with </a:t>
            </a:r>
            <a:r>
              <a:rPr sz="1700" spc="10" dirty="0">
                <a:latin typeface="Arial"/>
                <a:cs typeface="Arial"/>
              </a:rPr>
              <a:t>the </a:t>
            </a:r>
            <a:r>
              <a:rPr sz="1700" dirty="0">
                <a:latin typeface="Arial"/>
                <a:cs typeface="Arial"/>
              </a:rPr>
              <a:t>rest </a:t>
            </a:r>
            <a:r>
              <a:rPr sz="1700" spc="30" dirty="0">
                <a:latin typeface="Arial"/>
                <a:cs typeface="Arial"/>
              </a:rPr>
              <a:t>of </a:t>
            </a:r>
            <a:r>
              <a:rPr sz="1700" spc="10" dirty="0">
                <a:latin typeface="Arial"/>
                <a:cs typeface="Arial"/>
              </a:rPr>
              <a:t>the system. </a:t>
            </a:r>
            <a:r>
              <a:rPr sz="1700" spc="-15" dirty="0">
                <a:latin typeface="Arial"/>
                <a:cs typeface="Arial"/>
              </a:rPr>
              <a:t>In </a:t>
            </a:r>
            <a:r>
              <a:rPr sz="1700" spc="20" dirty="0">
                <a:latin typeface="Arial"/>
                <a:cs typeface="Arial"/>
              </a:rPr>
              <a:t>addition, </a:t>
            </a:r>
            <a:r>
              <a:rPr sz="1700" dirty="0">
                <a:latin typeface="Arial"/>
                <a:cs typeface="Arial"/>
              </a:rPr>
              <a:t>these </a:t>
            </a:r>
            <a:r>
              <a:rPr sz="1700" spc="25" dirty="0">
                <a:latin typeface="Arial"/>
                <a:cs typeface="Arial"/>
              </a:rPr>
              <a:t>important </a:t>
            </a:r>
            <a:r>
              <a:rPr sz="1700" spc="15" dirty="0">
                <a:latin typeface="Arial"/>
                <a:cs typeface="Arial"/>
              </a:rPr>
              <a:t>applications  </a:t>
            </a:r>
            <a:r>
              <a:rPr sz="1700" spc="30" dirty="0">
                <a:latin typeface="Arial"/>
                <a:cs typeface="Arial"/>
              </a:rPr>
              <a:t>could </a:t>
            </a:r>
            <a:r>
              <a:rPr sz="1700" spc="-15" dirty="0">
                <a:latin typeface="Arial"/>
                <a:cs typeface="Arial"/>
              </a:rPr>
              <a:t>have </a:t>
            </a:r>
            <a:r>
              <a:rPr sz="1700" spc="10" dirty="0">
                <a:latin typeface="Arial"/>
                <a:cs typeface="Arial"/>
              </a:rPr>
              <a:t>the </a:t>
            </a:r>
            <a:r>
              <a:rPr sz="1700" spc="-10" dirty="0">
                <a:latin typeface="Arial"/>
                <a:cs typeface="Arial"/>
              </a:rPr>
              <a:t>same </a:t>
            </a:r>
            <a:r>
              <a:rPr sz="1700" spc="20" dirty="0">
                <a:latin typeface="Arial"/>
                <a:cs typeface="Arial"/>
              </a:rPr>
              <a:t>look </a:t>
            </a:r>
            <a:r>
              <a:rPr sz="1700" spc="10" dirty="0">
                <a:latin typeface="Arial"/>
                <a:cs typeface="Arial"/>
              </a:rPr>
              <a:t>and </a:t>
            </a:r>
            <a:r>
              <a:rPr sz="1700" spc="-10" dirty="0">
                <a:latin typeface="Arial"/>
                <a:cs typeface="Arial"/>
              </a:rPr>
              <a:t>feel </a:t>
            </a:r>
            <a:r>
              <a:rPr sz="1700" spc="30" dirty="0">
                <a:latin typeface="Arial"/>
                <a:cs typeface="Arial"/>
              </a:rPr>
              <a:t>of </a:t>
            </a:r>
            <a:r>
              <a:rPr sz="1700" spc="10" dirty="0">
                <a:latin typeface="Arial"/>
                <a:cs typeface="Arial"/>
              </a:rPr>
              <a:t>the system software </a:t>
            </a:r>
            <a:r>
              <a:rPr sz="1700" spc="30" dirty="0">
                <a:latin typeface="Arial"/>
                <a:cs typeface="Arial"/>
              </a:rPr>
              <a:t>of </a:t>
            </a:r>
            <a:r>
              <a:rPr sz="1700" spc="10" dirty="0">
                <a:latin typeface="Arial"/>
                <a:cs typeface="Arial"/>
              </a:rPr>
              <a:t>the</a:t>
            </a:r>
            <a:r>
              <a:rPr sz="1700" spc="-125" dirty="0">
                <a:latin typeface="Arial"/>
                <a:cs typeface="Arial"/>
              </a:rPr>
              <a:t> </a:t>
            </a:r>
            <a:r>
              <a:rPr sz="1700" spc="-20" dirty="0">
                <a:latin typeface="Arial"/>
                <a:cs typeface="Arial"/>
              </a:rPr>
              <a:t>OS.</a:t>
            </a:r>
            <a:endParaRPr sz="1700">
              <a:latin typeface="Arial"/>
              <a:cs typeface="Arial"/>
            </a:endParaRPr>
          </a:p>
        </p:txBody>
      </p:sp>
      <p:sp>
        <p:nvSpPr>
          <p:cNvPr id="5" name="object 5"/>
          <p:cNvSpPr txBox="1"/>
          <p:nvPr/>
        </p:nvSpPr>
        <p:spPr>
          <a:xfrm>
            <a:off x="563562" y="4188638"/>
            <a:ext cx="118745" cy="345440"/>
          </a:xfrm>
          <a:prstGeom prst="rect">
            <a:avLst/>
          </a:prstGeom>
        </p:spPr>
        <p:txBody>
          <a:bodyPr vert="horz" wrap="square" lIns="0" tIns="12065" rIns="0" bIns="0" rtlCol="0">
            <a:spAutoFit/>
          </a:bodyPr>
          <a:lstStyle/>
          <a:p>
            <a:pPr marL="12700">
              <a:lnSpc>
                <a:spcPct val="100000"/>
              </a:lnSpc>
              <a:spcBef>
                <a:spcPts val="95"/>
              </a:spcBef>
            </a:pPr>
            <a:r>
              <a:rPr sz="2100" b="1" i="1" spc="-5" dirty="0">
                <a:latin typeface="Times New Roman"/>
                <a:cs typeface="Times New Roman"/>
              </a:rPr>
              <a:t>•</a:t>
            </a:r>
            <a:endParaRPr sz="2100">
              <a:latin typeface="Times New Roman"/>
              <a:cs typeface="Times New Roman"/>
            </a:endParaRPr>
          </a:p>
        </p:txBody>
      </p:sp>
      <p:sp>
        <p:nvSpPr>
          <p:cNvPr id="6" name="object 6"/>
          <p:cNvSpPr txBox="1"/>
          <p:nvPr/>
        </p:nvSpPr>
        <p:spPr>
          <a:xfrm>
            <a:off x="969051" y="4224399"/>
            <a:ext cx="8505190" cy="1677035"/>
          </a:xfrm>
          <a:prstGeom prst="rect">
            <a:avLst/>
          </a:prstGeom>
        </p:spPr>
        <p:txBody>
          <a:bodyPr vert="horz" wrap="square" lIns="0" tIns="43180" rIns="0" bIns="0" rtlCol="0">
            <a:spAutoFit/>
          </a:bodyPr>
          <a:lstStyle/>
          <a:p>
            <a:pPr marL="12700" marR="5080">
              <a:lnSpc>
                <a:spcPts val="1830"/>
              </a:lnSpc>
              <a:spcBef>
                <a:spcPts val="340"/>
              </a:spcBef>
            </a:pPr>
            <a:r>
              <a:rPr sz="1700" spc="5" dirty="0">
                <a:latin typeface="Arial"/>
                <a:cs typeface="Arial"/>
              </a:rPr>
              <a:t>Cons: </a:t>
            </a:r>
            <a:r>
              <a:rPr sz="1700" spc="-35" dirty="0">
                <a:latin typeface="Arial"/>
                <a:cs typeface="Arial"/>
              </a:rPr>
              <a:t>The </a:t>
            </a:r>
            <a:r>
              <a:rPr sz="1700" spc="5" dirty="0">
                <a:latin typeface="Arial"/>
                <a:cs typeface="Arial"/>
              </a:rPr>
              <a:t>fundamental </a:t>
            </a:r>
            <a:r>
              <a:rPr sz="1700" spc="-10" dirty="0">
                <a:latin typeface="Arial"/>
                <a:cs typeface="Arial"/>
              </a:rPr>
              <a:t>role </a:t>
            </a:r>
            <a:r>
              <a:rPr sz="1700" spc="30" dirty="0">
                <a:latin typeface="Arial"/>
                <a:cs typeface="Arial"/>
              </a:rPr>
              <a:t>of </a:t>
            </a:r>
            <a:r>
              <a:rPr sz="1700" spc="10" dirty="0">
                <a:latin typeface="Arial"/>
                <a:cs typeface="Arial"/>
              </a:rPr>
              <a:t>the operating system </a:t>
            </a:r>
            <a:r>
              <a:rPr sz="1700" dirty="0">
                <a:latin typeface="Arial"/>
                <a:cs typeface="Arial"/>
              </a:rPr>
              <a:t>is </a:t>
            </a:r>
            <a:r>
              <a:rPr sz="1700" spc="45" dirty="0">
                <a:latin typeface="Arial"/>
                <a:cs typeface="Arial"/>
              </a:rPr>
              <a:t>to </a:t>
            </a:r>
            <a:r>
              <a:rPr sz="1700" spc="-5" dirty="0">
                <a:latin typeface="Arial"/>
                <a:cs typeface="Arial"/>
              </a:rPr>
              <a:t>manage </a:t>
            </a:r>
            <a:r>
              <a:rPr sz="1700" spc="10" dirty="0">
                <a:latin typeface="Arial"/>
                <a:cs typeface="Arial"/>
              </a:rPr>
              <a:t>system </a:t>
            </a:r>
            <a:r>
              <a:rPr sz="1700" spc="-5" dirty="0">
                <a:latin typeface="Arial"/>
                <a:cs typeface="Arial"/>
              </a:rPr>
              <a:t>resources  </a:t>
            </a:r>
            <a:r>
              <a:rPr sz="1700" spc="15" dirty="0">
                <a:latin typeface="Arial"/>
                <a:cs typeface="Arial"/>
              </a:rPr>
              <a:t>such </a:t>
            </a:r>
            <a:r>
              <a:rPr sz="1700" spc="-15" dirty="0">
                <a:latin typeface="Arial"/>
                <a:cs typeface="Arial"/>
              </a:rPr>
              <a:t>as </a:t>
            </a:r>
            <a:r>
              <a:rPr sz="1700" spc="-10" dirty="0">
                <a:latin typeface="Arial"/>
                <a:cs typeface="Arial"/>
              </a:rPr>
              <a:t>CPU, memory, </a:t>
            </a:r>
            <a:r>
              <a:rPr sz="1700" spc="10" dirty="0">
                <a:latin typeface="Arial"/>
                <a:cs typeface="Arial"/>
              </a:rPr>
              <a:t>I/O </a:t>
            </a:r>
            <a:r>
              <a:rPr sz="1700" spc="5" dirty="0">
                <a:latin typeface="Arial"/>
                <a:cs typeface="Arial"/>
              </a:rPr>
              <a:t>devices, </a:t>
            </a:r>
            <a:r>
              <a:rPr sz="1700" spc="20" dirty="0">
                <a:latin typeface="Arial"/>
                <a:cs typeface="Arial"/>
              </a:rPr>
              <a:t>etc. </a:t>
            </a:r>
            <a:r>
              <a:rPr sz="1700" spc="-15" dirty="0">
                <a:latin typeface="Arial"/>
                <a:cs typeface="Arial"/>
              </a:rPr>
              <a:t>In </a:t>
            </a:r>
            <a:r>
              <a:rPr sz="1700" spc="20" dirty="0">
                <a:latin typeface="Arial"/>
                <a:cs typeface="Arial"/>
              </a:rPr>
              <a:t>addition, its </a:t>
            </a:r>
            <a:r>
              <a:rPr sz="1700" spc="-10" dirty="0">
                <a:latin typeface="Arial"/>
                <a:cs typeface="Arial"/>
              </a:rPr>
              <a:t>role </a:t>
            </a:r>
            <a:r>
              <a:rPr sz="1700" dirty="0">
                <a:latin typeface="Arial"/>
                <a:cs typeface="Arial"/>
              </a:rPr>
              <a:t>is </a:t>
            </a:r>
            <a:r>
              <a:rPr sz="1700" spc="45" dirty="0">
                <a:latin typeface="Arial"/>
                <a:cs typeface="Arial"/>
              </a:rPr>
              <a:t>to </a:t>
            </a:r>
            <a:r>
              <a:rPr sz="1700" dirty="0">
                <a:latin typeface="Arial"/>
                <a:cs typeface="Arial"/>
              </a:rPr>
              <a:t>run </a:t>
            </a:r>
            <a:r>
              <a:rPr sz="1700" spc="10" dirty="0">
                <a:latin typeface="Arial"/>
                <a:cs typeface="Arial"/>
              </a:rPr>
              <a:t>software  </a:t>
            </a:r>
            <a:r>
              <a:rPr sz="1700" spc="15" dirty="0">
                <a:latin typeface="Arial"/>
                <a:cs typeface="Arial"/>
              </a:rPr>
              <a:t>applications such </a:t>
            </a:r>
            <a:r>
              <a:rPr sz="1700" spc="-15" dirty="0">
                <a:latin typeface="Arial"/>
                <a:cs typeface="Arial"/>
              </a:rPr>
              <a:t>as </a:t>
            </a:r>
            <a:r>
              <a:rPr sz="1700" spc="-30" dirty="0">
                <a:latin typeface="Arial"/>
                <a:cs typeface="Arial"/>
              </a:rPr>
              <a:t>WEB </a:t>
            </a:r>
            <a:r>
              <a:rPr sz="1700" spc="10" dirty="0">
                <a:latin typeface="Arial"/>
                <a:cs typeface="Arial"/>
              </a:rPr>
              <a:t>browsers and </a:t>
            </a:r>
            <a:r>
              <a:rPr sz="1700" spc="-5" dirty="0">
                <a:latin typeface="Arial"/>
                <a:cs typeface="Arial"/>
              </a:rPr>
              <a:t>email </a:t>
            </a:r>
            <a:r>
              <a:rPr sz="1700" spc="15" dirty="0">
                <a:latin typeface="Arial"/>
                <a:cs typeface="Arial"/>
              </a:rPr>
              <a:t>applications. By </a:t>
            </a:r>
            <a:r>
              <a:rPr sz="1700" spc="20" dirty="0">
                <a:latin typeface="Arial"/>
                <a:cs typeface="Arial"/>
              </a:rPr>
              <a:t>incorporating </a:t>
            </a:r>
            <a:r>
              <a:rPr sz="1700" spc="15" dirty="0">
                <a:latin typeface="Arial"/>
                <a:cs typeface="Arial"/>
              </a:rPr>
              <a:t>such  applications </a:t>
            </a:r>
            <a:r>
              <a:rPr sz="1700" spc="20" dirty="0">
                <a:latin typeface="Arial"/>
                <a:cs typeface="Arial"/>
              </a:rPr>
              <a:t>into </a:t>
            </a:r>
            <a:r>
              <a:rPr sz="1700" spc="10" dirty="0">
                <a:latin typeface="Arial"/>
                <a:cs typeface="Arial"/>
              </a:rPr>
              <a:t>the </a:t>
            </a:r>
            <a:r>
              <a:rPr sz="1700" spc="-20" dirty="0">
                <a:latin typeface="Arial"/>
                <a:cs typeface="Arial"/>
              </a:rPr>
              <a:t>OS, </a:t>
            </a:r>
            <a:r>
              <a:rPr sz="1700" spc="30" dirty="0">
                <a:latin typeface="Arial"/>
                <a:cs typeface="Arial"/>
              </a:rPr>
              <a:t>it </a:t>
            </a:r>
            <a:r>
              <a:rPr sz="1700" dirty="0">
                <a:latin typeface="Arial"/>
                <a:cs typeface="Arial"/>
              </a:rPr>
              <a:t>is </a:t>
            </a:r>
            <a:r>
              <a:rPr sz="1700" spc="10" dirty="0">
                <a:latin typeface="Arial"/>
                <a:cs typeface="Arial"/>
              </a:rPr>
              <a:t>weighed </a:t>
            </a:r>
            <a:r>
              <a:rPr sz="1700" spc="40" dirty="0">
                <a:latin typeface="Arial"/>
                <a:cs typeface="Arial"/>
              </a:rPr>
              <a:t>down </a:t>
            </a:r>
            <a:r>
              <a:rPr sz="1700" spc="30" dirty="0">
                <a:latin typeface="Arial"/>
                <a:cs typeface="Arial"/>
              </a:rPr>
              <a:t>with </a:t>
            </a:r>
            <a:r>
              <a:rPr sz="1700" dirty="0">
                <a:latin typeface="Arial"/>
                <a:cs typeface="Arial"/>
              </a:rPr>
              <a:t>these </a:t>
            </a:r>
            <a:r>
              <a:rPr sz="1700" spc="15" dirty="0">
                <a:latin typeface="Arial"/>
                <a:cs typeface="Arial"/>
              </a:rPr>
              <a:t>additional functions. </a:t>
            </a:r>
            <a:r>
              <a:rPr sz="1700" spc="-15" dirty="0">
                <a:latin typeface="Arial"/>
                <a:cs typeface="Arial"/>
              </a:rPr>
              <a:t>This  </a:t>
            </a:r>
            <a:r>
              <a:rPr sz="1700" spc="15" dirty="0">
                <a:latin typeface="Arial"/>
                <a:cs typeface="Arial"/>
              </a:rPr>
              <a:t>additional </a:t>
            </a:r>
            <a:r>
              <a:rPr sz="1700" spc="10" dirty="0">
                <a:latin typeface="Arial"/>
                <a:cs typeface="Arial"/>
              </a:rPr>
              <a:t>burden </a:t>
            </a:r>
            <a:r>
              <a:rPr sz="1700" dirty="0">
                <a:latin typeface="Arial"/>
                <a:cs typeface="Arial"/>
              </a:rPr>
              <a:t>may result in </a:t>
            </a:r>
            <a:r>
              <a:rPr sz="1700" spc="-15" dirty="0">
                <a:latin typeface="Arial"/>
                <a:cs typeface="Arial"/>
              </a:rPr>
              <a:t>an </a:t>
            </a:r>
            <a:r>
              <a:rPr sz="1700" spc="-30" dirty="0">
                <a:latin typeface="Arial"/>
                <a:cs typeface="Arial"/>
              </a:rPr>
              <a:t>OS </a:t>
            </a:r>
            <a:r>
              <a:rPr sz="1700" spc="15" dirty="0">
                <a:latin typeface="Arial"/>
                <a:cs typeface="Arial"/>
              </a:rPr>
              <a:t>performing </a:t>
            </a:r>
            <a:r>
              <a:rPr sz="1700" spc="20" dirty="0">
                <a:latin typeface="Arial"/>
                <a:cs typeface="Arial"/>
              </a:rPr>
              <a:t>its </a:t>
            </a:r>
            <a:r>
              <a:rPr sz="1700" spc="10" dirty="0">
                <a:latin typeface="Arial"/>
                <a:cs typeface="Arial"/>
              </a:rPr>
              <a:t>system </a:t>
            </a:r>
            <a:r>
              <a:rPr sz="1700" spc="-5" dirty="0">
                <a:latin typeface="Arial"/>
                <a:cs typeface="Arial"/>
              </a:rPr>
              <a:t>resource </a:t>
            </a:r>
            <a:r>
              <a:rPr sz="1700" dirty="0">
                <a:latin typeface="Arial"/>
                <a:cs typeface="Arial"/>
              </a:rPr>
              <a:t>management </a:t>
            </a:r>
            <a:r>
              <a:rPr sz="1700" spc="15" dirty="0">
                <a:latin typeface="Arial"/>
                <a:cs typeface="Arial"/>
              </a:rPr>
              <a:t>task  </a:t>
            </a:r>
            <a:r>
              <a:rPr sz="1700" spc="-10" dirty="0">
                <a:latin typeface="Arial"/>
                <a:cs typeface="Arial"/>
              </a:rPr>
              <a:t>less </a:t>
            </a:r>
            <a:r>
              <a:rPr sz="1700" spc="5" dirty="0">
                <a:latin typeface="Arial"/>
                <a:cs typeface="Arial"/>
              </a:rPr>
              <a:t>well. </a:t>
            </a:r>
            <a:r>
              <a:rPr sz="1700" spc="-15" dirty="0">
                <a:latin typeface="Arial"/>
                <a:cs typeface="Arial"/>
              </a:rPr>
              <a:t>In </a:t>
            </a:r>
            <a:r>
              <a:rPr sz="1700" spc="20" dirty="0">
                <a:latin typeface="Arial"/>
                <a:cs typeface="Arial"/>
              </a:rPr>
              <a:t>addition, </a:t>
            </a:r>
            <a:r>
              <a:rPr sz="1700" spc="10" dirty="0">
                <a:latin typeface="Arial"/>
                <a:cs typeface="Arial"/>
              </a:rPr>
              <a:t>the </a:t>
            </a:r>
            <a:r>
              <a:rPr sz="1700" spc="-20" dirty="0">
                <a:latin typeface="Arial"/>
                <a:cs typeface="Arial"/>
              </a:rPr>
              <a:t>size </a:t>
            </a:r>
            <a:r>
              <a:rPr sz="1700" spc="30" dirty="0">
                <a:latin typeface="Arial"/>
                <a:cs typeface="Arial"/>
              </a:rPr>
              <a:t>of </a:t>
            </a:r>
            <a:r>
              <a:rPr sz="1700" spc="10" dirty="0">
                <a:latin typeface="Arial"/>
                <a:cs typeface="Arial"/>
              </a:rPr>
              <a:t>the </a:t>
            </a:r>
            <a:r>
              <a:rPr sz="1700" spc="-30" dirty="0">
                <a:latin typeface="Arial"/>
                <a:cs typeface="Arial"/>
              </a:rPr>
              <a:t>OS </a:t>
            </a:r>
            <a:r>
              <a:rPr sz="1700" dirty="0">
                <a:latin typeface="Arial"/>
                <a:cs typeface="Arial"/>
              </a:rPr>
              <a:t>is increased, increasing </a:t>
            </a:r>
            <a:r>
              <a:rPr sz="1700" spc="10" dirty="0">
                <a:latin typeface="Arial"/>
                <a:cs typeface="Arial"/>
              </a:rPr>
              <a:t>the </a:t>
            </a:r>
            <a:r>
              <a:rPr sz="1700" spc="20" dirty="0">
                <a:latin typeface="Arial"/>
                <a:cs typeface="Arial"/>
              </a:rPr>
              <a:t>possibility </a:t>
            </a:r>
            <a:r>
              <a:rPr sz="1700" spc="30" dirty="0">
                <a:latin typeface="Arial"/>
                <a:cs typeface="Arial"/>
              </a:rPr>
              <a:t>of </a:t>
            </a:r>
            <a:r>
              <a:rPr sz="1700" spc="10" dirty="0">
                <a:latin typeface="Arial"/>
                <a:cs typeface="Arial"/>
              </a:rPr>
              <a:t>the</a:t>
            </a:r>
            <a:r>
              <a:rPr sz="1700" spc="-60" dirty="0">
                <a:latin typeface="Arial"/>
                <a:cs typeface="Arial"/>
              </a:rPr>
              <a:t> </a:t>
            </a:r>
            <a:r>
              <a:rPr sz="1700" spc="-30" dirty="0">
                <a:latin typeface="Arial"/>
                <a:cs typeface="Arial"/>
              </a:rPr>
              <a:t>OS  </a:t>
            </a:r>
            <a:r>
              <a:rPr sz="1700" spc="5" dirty="0">
                <a:latin typeface="Arial"/>
                <a:cs typeface="Arial"/>
              </a:rPr>
              <a:t>crashing </a:t>
            </a:r>
            <a:r>
              <a:rPr sz="1700" spc="10" dirty="0">
                <a:latin typeface="Arial"/>
                <a:cs typeface="Arial"/>
              </a:rPr>
              <a:t>and </a:t>
            </a:r>
            <a:r>
              <a:rPr sz="1700" dirty="0">
                <a:latin typeface="Arial"/>
                <a:cs typeface="Arial"/>
              </a:rPr>
              <a:t>breaches </a:t>
            </a:r>
            <a:r>
              <a:rPr sz="1700" spc="30" dirty="0">
                <a:latin typeface="Arial"/>
                <a:cs typeface="Arial"/>
              </a:rPr>
              <a:t>of</a:t>
            </a:r>
            <a:r>
              <a:rPr sz="1700" spc="-20" dirty="0">
                <a:latin typeface="Arial"/>
                <a:cs typeface="Arial"/>
              </a:rPr>
              <a:t> </a:t>
            </a:r>
            <a:r>
              <a:rPr sz="1700" spc="-15" dirty="0">
                <a:latin typeface="Arial"/>
                <a:cs typeface="Arial"/>
              </a:rPr>
              <a:t>safety.</a:t>
            </a:r>
            <a:endParaRPr sz="1700">
              <a:latin typeface="Arial"/>
              <a:cs typeface="Arial"/>
            </a:endParaRPr>
          </a:p>
        </p:txBody>
      </p:sp>
      <p:sp>
        <p:nvSpPr>
          <p:cNvPr id="7" name="object 7"/>
          <p:cNvSpPr txBox="1"/>
          <p:nvPr/>
        </p:nvSpPr>
        <p:spPr>
          <a:xfrm>
            <a:off x="505936" y="6107468"/>
            <a:ext cx="48895" cy="105410"/>
          </a:xfrm>
          <a:prstGeom prst="rect">
            <a:avLst/>
          </a:prstGeom>
        </p:spPr>
        <p:txBody>
          <a:bodyPr vert="horz" wrap="square" lIns="0" tIns="15875" rIns="0" bIns="0" rtlCol="0">
            <a:spAutoFit/>
          </a:bodyPr>
          <a:lstStyle/>
          <a:p>
            <a:pPr marL="12700">
              <a:lnSpc>
                <a:spcPct val="100000"/>
              </a:lnSpc>
              <a:spcBef>
                <a:spcPts val="125"/>
              </a:spcBef>
            </a:pPr>
            <a:r>
              <a:rPr sz="500" spc="5" dirty="0">
                <a:latin typeface="Arial"/>
                <a:cs typeface="Arial"/>
              </a:rPr>
              <a:t>•</a:t>
            </a:r>
            <a:endParaRPr sz="5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40" y="1498657"/>
            <a:ext cx="8952230" cy="768985"/>
          </a:xfrm>
          <a:prstGeom prst="rect">
            <a:avLst/>
          </a:prstGeom>
        </p:spPr>
        <p:txBody>
          <a:bodyPr vert="horz" wrap="square" lIns="0" tIns="66675" rIns="0" bIns="0" rtlCol="0">
            <a:spAutoFit/>
          </a:bodyPr>
          <a:lstStyle/>
          <a:p>
            <a:pPr marL="14604" marR="1310005">
              <a:lnSpc>
                <a:spcPts val="1860"/>
              </a:lnSpc>
              <a:spcBef>
                <a:spcPts val="525"/>
              </a:spcBef>
            </a:pPr>
            <a:r>
              <a:rPr sz="1900" b="1" spc="-15" dirty="0">
                <a:latin typeface="Arial"/>
                <a:cs typeface="Arial"/>
              </a:rPr>
              <a:t>3.</a:t>
            </a:r>
            <a:r>
              <a:rPr sz="1900" b="1" spc="-75" dirty="0">
                <a:latin typeface="Arial"/>
                <a:cs typeface="Arial"/>
              </a:rPr>
              <a:t> </a:t>
            </a:r>
            <a:r>
              <a:rPr sz="1900" b="1" spc="15" dirty="0">
                <a:latin typeface="Arial"/>
                <a:cs typeface="Arial"/>
              </a:rPr>
              <a:t>How</a:t>
            </a:r>
            <a:r>
              <a:rPr sz="1900" b="1" spc="-70" dirty="0">
                <a:latin typeface="Arial"/>
                <a:cs typeface="Arial"/>
              </a:rPr>
              <a:t> </a:t>
            </a:r>
            <a:r>
              <a:rPr sz="1900" b="1" spc="-25" dirty="0">
                <a:latin typeface="Arial"/>
                <a:cs typeface="Arial"/>
              </a:rPr>
              <a:t>does</a:t>
            </a:r>
            <a:r>
              <a:rPr sz="1900" b="1" spc="-75" dirty="0">
                <a:latin typeface="Arial"/>
                <a:cs typeface="Arial"/>
              </a:rPr>
              <a:t> </a:t>
            </a:r>
            <a:r>
              <a:rPr sz="1900" b="1" spc="-10" dirty="0">
                <a:latin typeface="Arial"/>
                <a:cs typeface="Arial"/>
              </a:rPr>
              <a:t>the</a:t>
            </a:r>
            <a:r>
              <a:rPr sz="1900" b="1" spc="-70" dirty="0">
                <a:latin typeface="Arial"/>
                <a:cs typeface="Arial"/>
              </a:rPr>
              <a:t> </a:t>
            </a:r>
            <a:r>
              <a:rPr sz="1900" b="1" spc="-40" dirty="0">
                <a:latin typeface="Arial"/>
                <a:cs typeface="Arial"/>
              </a:rPr>
              <a:t>distinction</a:t>
            </a:r>
            <a:r>
              <a:rPr sz="1900" b="1" spc="-75" dirty="0">
                <a:latin typeface="Arial"/>
                <a:cs typeface="Arial"/>
              </a:rPr>
              <a:t> </a:t>
            </a:r>
            <a:r>
              <a:rPr sz="1900" b="1" spc="-5" dirty="0">
                <a:latin typeface="Arial"/>
                <a:cs typeface="Arial"/>
              </a:rPr>
              <a:t>between</a:t>
            </a:r>
            <a:r>
              <a:rPr sz="1900" b="1" spc="-70" dirty="0">
                <a:latin typeface="Arial"/>
                <a:cs typeface="Arial"/>
              </a:rPr>
              <a:t> </a:t>
            </a:r>
            <a:r>
              <a:rPr sz="1900" b="1" spc="-20" dirty="0">
                <a:latin typeface="Arial"/>
                <a:cs typeface="Arial"/>
              </a:rPr>
              <a:t>kernel</a:t>
            </a:r>
            <a:r>
              <a:rPr sz="1900" b="1" spc="-75" dirty="0">
                <a:latin typeface="Arial"/>
                <a:cs typeface="Arial"/>
              </a:rPr>
              <a:t> </a:t>
            </a:r>
            <a:r>
              <a:rPr sz="1900" b="1" spc="-20" dirty="0">
                <a:latin typeface="Arial"/>
                <a:cs typeface="Arial"/>
              </a:rPr>
              <a:t>and</a:t>
            </a:r>
            <a:r>
              <a:rPr sz="1900" b="1" spc="-70" dirty="0">
                <a:latin typeface="Arial"/>
                <a:cs typeface="Arial"/>
              </a:rPr>
              <a:t> </a:t>
            </a:r>
            <a:r>
              <a:rPr sz="1900" b="1" spc="-35" dirty="0">
                <a:latin typeface="Arial"/>
                <a:cs typeface="Arial"/>
              </a:rPr>
              <a:t>user</a:t>
            </a:r>
            <a:r>
              <a:rPr sz="1900" b="1" spc="-75" dirty="0">
                <a:latin typeface="Arial"/>
                <a:cs typeface="Arial"/>
              </a:rPr>
              <a:t> </a:t>
            </a:r>
            <a:r>
              <a:rPr sz="1900" b="1" spc="-5" dirty="0">
                <a:latin typeface="Arial"/>
                <a:cs typeface="Arial"/>
              </a:rPr>
              <a:t>mode</a:t>
            </a:r>
            <a:r>
              <a:rPr sz="1900" b="1" spc="-70" dirty="0">
                <a:latin typeface="Arial"/>
                <a:cs typeface="Arial"/>
              </a:rPr>
              <a:t> </a:t>
            </a:r>
            <a:r>
              <a:rPr sz="1900" b="1" spc="-35" dirty="0">
                <a:latin typeface="Arial"/>
                <a:cs typeface="Arial"/>
              </a:rPr>
              <a:t>serve</a:t>
            </a:r>
            <a:r>
              <a:rPr sz="1900" b="1" spc="-75" dirty="0">
                <a:latin typeface="Arial"/>
                <a:cs typeface="Arial"/>
              </a:rPr>
              <a:t> </a:t>
            </a:r>
            <a:r>
              <a:rPr sz="1900" b="1" spc="-25" dirty="0">
                <a:latin typeface="Arial"/>
                <a:cs typeface="Arial"/>
              </a:rPr>
              <a:t>the  </a:t>
            </a:r>
            <a:r>
              <a:rPr sz="1900" b="1" spc="-35" dirty="0">
                <a:latin typeface="Arial"/>
                <a:cs typeface="Arial"/>
              </a:rPr>
              <a:t>rudimentary </a:t>
            </a:r>
            <a:r>
              <a:rPr sz="1900" b="1" spc="-30" dirty="0">
                <a:latin typeface="Arial"/>
                <a:cs typeface="Arial"/>
              </a:rPr>
              <a:t>protection </a:t>
            </a:r>
            <a:r>
              <a:rPr sz="1900" b="1" spc="-55" dirty="0">
                <a:latin typeface="Arial"/>
                <a:cs typeface="Arial"/>
              </a:rPr>
              <a:t>(security) </a:t>
            </a:r>
            <a:r>
              <a:rPr sz="1900" b="1" spc="-15" dirty="0">
                <a:latin typeface="Arial"/>
                <a:cs typeface="Arial"/>
              </a:rPr>
              <a:t>of </a:t>
            </a:r>
            <a:r>
              <a:rPr sz="1900" b="1" spc="-10" dirty="0">
                <a:latin typeface="Arial"/>
                <a:cs typeface="Arial"/>
              </a:rPr>
              <a:t>the</a:t>
            </a:r>
            <a:r>
              <a:rPr sz="1900" b="1" spc="-240" dirty="0">
                <a:latin typeface="Arial"/>
                <a:cs typeface="Arial"/>
              </a:rPr>
              <a:t> </a:t>
            </a:r>
            <a:r>
              <a:rPr sz="1900" b="1" spc="-55" dirty="0">
                <a:latin typeface="Arial"/>
                <a:cs typeface="Arial"/>
              </a:rPr>
              <a:t>system?</a:t>
            </a:r>
            <a:endParaRPr sz="1900">
              <a:latin typeface="Arial"/>
              <a:cs typeface="Arial"/>
            </a:endParaRPr>
          </a:p>
          <a:p>
            <a:pPr marL="12700">
              <a:lnSpc>
                <a:spcPct val="100000"/>
              </a:lnSpc>
              <a:spcBef>
                <a:spcPts val="85"/>
              </a:spcBef>
            </a:pPr>
            <a:r>
              <a:rPr sz="1350" b="1" spc="-65" dirty="0">
                <a:latin typeface="Arial"/>
                <a:cs typeface="Arial"/>
              </a:rPr>
              <a:t>Diﬀ: </a:t>
            </a:r>
            <a:r>
              <a:rPr sz="1350" b="1" spc="-45" dirty="0">
                <a:latin typeface="Arial"/>
                <a:cs typeface="Arial"/>
              </a:rPr>
              <a:t>A </a:t>
            </a:r>
            <a:r>
              <a:rPr sz="1350" b="1" spc="15" dirty="0">
                <a:latin typeface="Arial"/>
                <a:cs typeface="Arial"/>
              </a:rPr>
              <a:t>task that </a:t>
            </a:r>
            <a:r>
              <a:rPr sz="1350" b="1" spc="-25" dirty="0">
                <a:latin typeface="Arial"/>
                <a:cs typeface="Arial"/>
              </a:rPr>
              <a:t>is </a:t>
            </a:r>
            <a:r>
              <a:rPr sz="1350" b="1" spc="15" dirty="0">
                <a:latin typeface="Arial"/>
                <a:cs typeface="Arial"/>
              </a:rPr>
              <a:t>executed </a:t>
            </a:r>
            <a:r>
              <a:rPr sz="1350" b="1" spc="-10" dirty="0">
                <a:latin typeface="Arial"/>
                <a:cs typeface="Arial"/>
              </a:rPr>
              <a:t>on </a:t>
            </a:r>
            <a:r>
              <a:rPr sz="1350" b="1" spc="5" dirty="0">
                <a:latin typeface="Arial"/>
                <a:cs typeface="Arial"/>
              </a:rPr>
              <a:t>behalf of </a:t>
            </a:r>
            <a:r>
              <a:rPr sz="1350" b="1" spc="10" dirty="0">
                <a:latin typeface="Arial"/>
                <a:cs typeface="Arial"/>
              </a:rPr>
              <a:t>the </a:t>
            </a:r>
            <a:r>
              <a:rPr sz="1350" b="1" spc="5" dirty="0">
                <a:latin typeface="Arial"/>
                <a:cs typeface="Arial"/>
              </a:rPr>
              <a:t>operating </a:t>
            </a:r>
            <a:r>
              <a:rPr sz="1350" b="1" dirty="0">
                <a:latin typeface="Arial"/>
                <a:cs typeface="Arial"/>
              </a:rPr>
              <a:t>system </a:t>
            </a:r>
            <a:r>
              <a:rPr sz="1350" b="1" spc="5" dirty="0">
                <a:latin typeface="Arial"/>
                <a:cs typeface="Arial"/>
              </a:rPr>
              <a:t>and one </a:t>
            </a:r>
            <a:r>
              <a:rPr sz="1350" b="1" spc="15" dirty="0">
                <a:latin typeface="Arial"/>
                <a:cs typeface="Arial"/>
              </a:rPr>
              <a:t>that </a:t>
            </a:r>
            <a:r>
              <a:rPr sz="1350" b="1" spc="-25" dirty="0">
                <a:latin typeface="Arial"/>
                <a:cs typeface="Arial"/>
              </a:rPr>
              <a:t>is </a:t>
            </a:r>
            <a:r>
              <a:rPr sz="1350" b="1" spc="15" dirty="0">
                <a:latin typeface="Arial"/>
                <a:cs typeface="Arial"/>
              </a:rPr>
              <a:t>executed </a:t>
            </a:r>
            <a:r>
              <a:rPr sz="1350" b="1" spc="-10" dirty="0">
                <a:latin typeface="Arial"/>
                <a:cs typeface="Arial"/>
              </a:rPr>
              <a:t>on </a:t>
            </a:r>
            <a:r>
              <a:rPr sz="1350" b="1" spc="5" dirty="0">
                <a:latin typeface="Arial"/>
                <a:cs typeface="Arial"/>
              </a:rPr>
              <a:t>behalf of </a:t>
            </a:r>
            <a:r>
              <a:rPr sz="1350" b="1" spc="10" dirty="0">
                <a:latin typeface="Arial"/>
                <a:cs typeface="Arial"/>
              </a:rPr>
              <a:t>the</a:t>
            </a:r>
            <a:r>
              <a:rPr sz="1350" b="1" spc="145" dirty="0">
                <a:latin typeface="Arial"/>
                <a:cs typeface="Arial"/>
              </a:rPr>
              <a:t> </a:t>
            </a:r>
            <a:r>
              <a:rPr sz="1350" b="1" spc="-65" dirty="0">
                <a:latin typeface="Arial"/>
                <a:cs typeface="Arial"/>
              </a:rPr>
              <a:t>user.</a:t>
            </a:r>
            <a:endParaRPr sz="1350">
              <a:latin typeface="Arial"/>
              <a:cs typeface="Arial"/>
            </a:endParaRPr>
          </a:p>
        </p:txBody>
      </p:sp>
      <p:sp>
        <p:nvSpPr>
          <p:cNvPr id="3" name="object 3"/>
          <p:cNvSpPr txBox="1"/>
          <p:nvPr/>
        </p:nvSpPr>
        <p:spPr>
          <a:xfrm>
            <a:off x="563562" y="2769302"/>
            <a:ext cx="114300" cy="330200"/>
          </a:xfrm>
          <a:prstGeom prst="rect">
            <a:avLst/>
          </a:prstGeom>
        </p:spPr>
        <p:txBody>
          <a:bodyPr vert="horz" wrap="square" lIns="0" tIns="12700" rIns="0" bIns="0" rtlCol="0">
            <a:spAutoFit/>
          </a:bodyPr>
          <a:lstStyle/>
          <a:p>
            <a:pPr marL="12700">
              <a:lnSpc>
                <a:spcPct val="100000"/>
              </a:lnSpc>
              <a:spcBef>
                <a:spcPts val="100"/>
              </a:spcBef>
            </a:pPr>
            <a:r>
              <a:rPr sz="2000" b="1" i="1" spc="-5" dirty="0">
                <a:latin typeface="Times New Roman"/>
                <a:cs typeface="Times New Roman"/>
              </a:rPr>
              <a:t>•</a:t>
            </a:r>
            <a:endParaRPr sz="2000">
              <a:latin typeface="Times New Roman"/>
              <a:cs typeface="Times New Roman"/>
            </a:endParaRPr>
          </a:p>
        </p:txBody>
      </p:sp>
      <p:sp>
        <p:nvSpPr>
          <p:cNvPr id="4" name="object 4"/>
          <p:cNvSpPr txBox="1"/>
          <p:nvPr/>
        </p:nvSpPr>
        <p:spPr>
          <a:xfrm>
            <a:off x="950192" y="2801934"/>
            <a:ext cx="4384040" cy="3495188"/>
          </a:xfrm>
          <a:prstGeom prst="rect">
            <a:avLst/>
          </a:prstGeom>
        </p:spPr>
        <p:txBody>
          <a:bodyPr vert="horz" wrap="square" lIns="0" tIns="45085" rIns="0" bIns="0" rtlCol="0">
            <a:spAutoFit/>
          </a:bodyPr>
          <a:lstStyle/>
          <a:p>
            <a:pPr marL="12700" marR="5080">
              <a:lnSpc>
                <a:spcPts val="1710"/>
              </a:lnSpc>
              <a:spcBef>
                <a:spcPts val="355"/>
              </a:spcBef>
            </a:pPr>
            <a:r>
              <a:rPr sz="1600" spc="-20" dirty="0">
                <a:latin typeface="Arial"/>
                <a:cs typeface="Arial"/>
              </a:rPr>
              <a:t>The </a:t>
            </a:r>
            <a:r>
              <a:rPr sz="1600" spc="30" dirty="0">
                <a:latin typeface="Arial"/>
                <a:cs typeface="Arial"/>
              </a:rPr>
              <a:t>distinction </a:t>
            </a:r>
            <a:r>
              <a:rPr sz="1600" spc="20" dirty="0">
                <a:latin typeface="Arial"/>
                <a:cs typeface="Arial"/>
              </a:rPr>
              <a:t>between the </a:t>
            </a:r>
            <a:r>
              <a:rPr sz="1600" spc="15" dirty="0">
                <a:latin typeface="Arial"/>
                <a:cs typeface="Arial"/>
              </a:rPr>
              <a:t>core </a:t>
            </a:r>
            <a:r>
              <a:rPr sz="1600" spc="20" dirty="0">
                <a:latin typeface="Arial"/>
                <a:cs typeface="Arial"/>
              </a:rPr>
              <a:t>and the </a:t>
            </a:r>
            <a:r>
              <a:rPr sz="1600" dirty="0">
                <a:latin typeface="Arial"/>
                <a:cs typeface="Arial"/>
              </a:rPr>
              <a:t>user  </a:t>
            </a:r>
            <a:r>
              <a:rPr sz="1600" spc="35" dirty="0">
                <a:latin typeface="Arial"/>
                <a:cs typeface="Arial"/>
              </a:rPr>
              <a:t>mode </a:t>
            </a:r>
            <a:r>
              <a:rPr sz="1600" spc="-65" dirty="0">
                <a:latin typeface="Arial"/>
                <a:cs typeface="Arial"/>
              </a:rPr>
              <a:t>oﬀers </a:t>
            </a:r>
            <a:r>
              <a:rPr sz="1600" spc="-20" dirty="0">
                <a:latin typeface="Arial"/>
                <a:cs typeface="Arial"/>
              </a:rPr>
              <a:t>a </a:t>
            </a:r>
            <a:r>
              <a:rPr sz="1600" spc="15" dirty="0">
                <a:latin typeface="Arial"/>
                <a:cs typeface="Arial"/>
              </a:rPr>
              <a:t>rudimentary </a:t>
            </a:r>
            <a:r>
              <a:rPr sz="1600" spc="30" dirty="0">
                <a:latin typeface="Arial"/>
                <a:cs typeface="Arial"/>
              </a:rPr>
              <a:t>form </a:t>
            </a:r>
            <a:r>
              <a:rPr sz="1600" spc="35" dirty="0">
                <a:latin typeface="Arial"/>
                <a:cs typeface="Arial"/>
              </a:rPr>
              <a:t>of </a:t>
            </a:r>
            <a:r>
              <a:rPr sz="1600" spc="30" dirty="0">
                <a:latin typeface="Arial"/>
                <a:cs typeface="Arial"/>
              </a:rPr>
              <a:t>protection </a:t>
            </a:r>
            <a:r>
              <a:rPr sz="1600" spc="-165" dirty="0">
                <a:latin typeface="Arial"/>
                <a:cs typeface="Arial"/>
              </a:rPr>
              <a:t>in  </a:t>
            </a:r>
            <a:r>
              <a:rPr sz="1600" spc="20" dirty="0">
                <a:latin typeface="Arial"/>
                <a:cs typeface="Arial"/>
              </a:rPr>
              <a:t>the </a:t>
            </a:r>
            <a:r>
              <a:rPr sz="1600" spc="25" dirty="0">
                <a:latin typeface="Arial"/>
                <a:cs typeface="Arial"/>
              </a:rPr>
              <a:t>following</a:t>
            </a:r>
            <a:r>
              <a:rPr sz="1600" spc="-15" dirty="0">
                <a:latin typeface="Arial"/>
                <a:cs typeface="Arial"/>
              </a:rPr>
              <a:t> </a:t>
            </a:r>
            <a:r>
              <a:rPr sz="1600" spc="15" dirty="0">
                <a:latin typeface="Arial"/>
                <a:cs typeface="Arial"/>
              </a:rPr>
              <a:t>way:</a:t>
            </a:r>
            <a:endParaRPr sz="1600" dirty="0">
              <a:latin typeface="Arial"/>
              <a:cs typeface="Arial"/>
            </a:endParaRPr>
          </a:p>
          <a:p>
            <a:pPr marL="12700" marR="66675">
              <a:lnSpc>
                <a:spcPts val="1710"/>
              </a:lnSpc>
              <a:spcBef>
                <a:spcPts val="1535"/>
              </a:spcBef>
            </a:pPr>
            <a:r>
              <a:rPr sz="1600" spc="15" dirty="0">
                <a:latin typeface="Arial"/>
                <a:cs typeface="Arial"/>
              </a:rPr>
              <a:t>Some </a:t>
            </a:r>
            <a:r>
              <a:rPr sz="1600" spc="25" dirty="0">
                <a:latin typeface="Arial"/>
                <a:cs typeface="Arial"/>
              </a:rPr>
              <a:t>instructions </a:t>
            </a:r>
            <a:r>
              <a:rPr sz="1600" spc="20" dirty="0">
                <a:latin typeface="Arial"/>
                <a:cs typeface="Arial"/>
              </a:rPr>
              <a:t>can </a:t>
            </a:r>
            <a:r>
              <a:rPr sz="1600" spc="15" dirty="0">
                <a:latin typeface="Arial"/>
                <a:cs typeface="Arial"/>
              </a:rPr>
              <a:t>only </a:t>
            </a:r>
            <a:r>
              <a:rPr sz="1600" spc="25" dirty="0">
                <a:latin typeface="Arial"/>
                <a:cs typeface="Arial"/>
              </a:rPr>
              <a:t>be executed </a:t>
            </a:r>
            <a:r>
              <a:rPr sz="1600" spc="20" dirty="0">
                <a:latin typeface="Arial"/>
                <a:cs typeface="Arial"/>
              </a:rPr>
              <a:t>when  the </a:t>
            </a:r>
            <a:r>
              <a:rPr sz="1600" spc="5" dirty="0">
                <a:latin typeface="Arial"/>
                <a:cs typeface="Arial"/>
              </a:rPr>
              <a:t>CPU is in kernel </a:t>
            </a:r>
            <a:r>
              <a:rPr sz="1600" spc="30" dirty="0">
                <a:latin typeface="Arial"/>
                <a:cs typeface="Arial"/>
              </a:rPr>
              <a:t>mode. </a:t>
            </a:r>
            <a:r>
              <a:rPr sz="1600" spc="10" dirty="0">
                <a:latin typeface="Arial"/>
                <a:cs typeface="Arial"/>
              </a:rPr>
              <a:t>Also, </a:t>
            </a:r>
            <a:r>
              <a:rPr sz="1600" spc="15" dirty="0">
                <a:latin typeface="Arial"/>
                <a:cs typeface="Arial"/>
              </a:rPr>
              <a:t>devices </a:t>
            </a:r>
            <a:r>
              <a:rPr sz="1600" spc="20" dirty="0">
                <a:latin typeface="Arial"/>
                <a:cs typeface="Arial"/>
              </a:rPr>
              <a:t>can  </a:t>
            </a:r>
            <a:r>
              <a:rPr sz="1600" spc="15" dirty="0">
                <a:latin typeface="Arial"/>
                <a:cs typeface="Arial"/>
              </a:rPr>
              <a:t>only </a:t>
            </a:r>
            <a:r>
              <a:rPr sz="1600" spc="25" dirty="0">
                <a:latin typeface="Arial"/>
                <a:cs typeface="Arial"/>
              </a:rPr>
              <a:t>be </a:t>
            </a:r>
            <a:r>
              <a:rPr sz="1600" spc="20" dirty="0">
                <a:latin typeface="Arial"/>
                <a:cs typeface="Arial"/>
              </a:rPr>
              <a:t>accessed </a:t>
            </a:r>
            <a:r>
              <a:rPr sz="1600" spc="40" dirty="0">
                <a:latin typeface="Arial"/>
                <a:cs typeface="Arial"/>
              </a:rPr>
              <a:t>by </a:t>
            </a:r>
            <a:r>
              <a:rPr sz="1600" spc="-20" dirty="0">
                <a:latin typeface="Arial"/>
                <a:cs typeface="Arial"/>
              </a:rPr>
              <a:t>a </a:t>
            </a:r>
            <a:r>
              <a:rPr sz="1600" spc="25" dirty="0">
                <a:latin typeface="Arial"/>
                <a:cs typeface="Arial"/>
              </a:rPr>
              <a:t>program </a:t>
            </a:r>
            <a:r>
              <a:rPr sz="1600" spc="20" dirty="0">
                <a:latin typeface="Arial"/>
                <a:cs typeface="Arial"/>
              </a:rPr>
              <a:t>when </a:t>
            </a:r>
            <a:r>
              <a:rPr sz="1600" spc="35" dirty="0">
                <a:latin typeface="Arial"/>
                <a:cs typeface="Arial"/>
              </a:rPr>
              <a:t>it </a:t>
            </a:r>
            <a:r>
              <a:rPr sz="1600" spc="10" dirty="0">
                <a:latin typeface="Arial"/>
                <a:cs typeface="Arial"/>
              </a:rPr>
              <a:t>runs</a:t>
            </a:r>
            <a:r>
              <a:rPr sz="1600" spc="-145" dirty="0">
                <a:latin typeface="Arial"/>
                <a:cs typeface="Arial"/>
              </a:rPr>
              <a:t> </a:t>
            </a:r>
            <a:r>
              <a:rPr sz="1600" spc="5" dirty="0">
                <a:latin typeface="Arial"/>
                <a:cs typeface="Arial"/>
              </a:rPr>
              <a:t>in  kernel </a:t>
            </a:r>
            <a:r>
              <a:rPr sz="1600" spc="35" dirty="0">
                <a:latin typeface="Arial"/>
                <a:cs typeface="Arial"/>
              </a:rPr>
              <a:t>mode </a:t>
            </a:r>
            <a:r>
              <a:rPr sz="1600" spc="-25" dirty="0">
                <a:latin typeface="Arial"/>
                <a:cs typeface="Arial"/>
              </a:rPr>
              <a:t>(i.e. </a:t>
            </a:r>
            <a:r>
              <a:rPr sz="1600" spc="25" dirty="0">
                <a:latin typeface="Arial"/>
                <a:cs typeface="Arial"/>
              </a:rPr>
              <a:t>within </a:t>
            </a:r>
            <a:r>
              <a:rPr sz="1600" spc="-20" dirty="0">
                <a:latin typeface="Arial"/>
                <a:cs typeface="Arial"/>
              </a:rPr>
              <a:t>a </a:t>
            </a:r>
            <a:r>
              <a:rPr sz="1600" spc="20" dirty="0">
                <a:latin typeface="Arial"/>
                <a:cs typeface="Arial"/>
              </a:rPr>
              <a:t>system </a:t>
            </a:r>
            <a:r>
              <a:rPr sz="1600" spc="-10" dirty="0">
                <a:latin typeface="Arial"/>
                <a:cs typeface="Arial"/>
              </a:rPr>
              <a:t>call)</a:t>
            </a:r>
            <a:r>
              <a:rPr lang="en-CA" sz="1600" spc="-10" dirty="0">
                <a:latin typeface="Arial"/>
                <a:cs typeface="Arial"/>
              </a:rPr>
              <a:t>, but form the beginning is considered a user call</a:t>
            </a:r>
            <a:r>
              <a:rPr sz="1600" spc="-10" dirty="0">
                <a:latin typeface="Arial"/>
                <a:cs typeface="Arial"/>
              </a:rPr>
              <a:t>. </a:t>
            </a:r>
            <a:r>
              <a:rPr sz="1600" spc="-20" dirty="0">
                <a:latin typeface="Arial"/>
                <a:cs typeface="Arial"/>
              </a:rPr>
              <a:t>The  </a:t>
            </a:r>
            <a:r>
              <a:rPr sz="1600" spc="20" dirty="0">
                <a:latin typeface="Arial"/>
                <a:cs typeface="Arial"/>
              </a:rPr>
              <a:t>activation and </a:t>
            </a:r>
            <a:r>
              <a:rPr sz="1600" spc="25" dirty="0">
                <a:latin typeface="Arial"/>
                <a:cs typeface="Arial"/>
              </a:rPr>
              <a:t>deactivation </a:t>
            </a:r>
            <a:r>
              <a:rPr sz="1600" spc="30" dirty="0">
                <a:latin typeface="Arial"/>
                <a:cs typeface="Arial"/>
              </a:rPr>
              <a:t>control </a:t>
            </a:r>
            <a:r>
              <a:rPr sz="1600" spc="35" dirty="0">
                <a:latin typeface="Arial"/>
                <a:cs typeface="Arial"/>
              </a:rPr>
              <a:t>of  </a:t>
            </a:r>
            <a:r>
              <a:rPr sz="1600" spc="20" dirty="0">
                <a:latin typeface="Arial"/>
                <a:cs typeface="Arial"/>
              </a:rPr>
              <a:t>interruptions </a:t>
            </a:r>
            <a:r>
              <a:rPr sz="1600" spc="5" dirty="0">
                <a:latin typeface="Arial"/>
                <a:cs typeface="Arial"/>
              </a:rPr>
              <a:t>is </a:t>
            </a:r>
            <a:r>
              <a:rPr sz="1600" spc="15" dirty="0">
                <a:latin typeface="Arial"/>
                <a:cs typeface="Arial"/>
              </a:rPr>
              <a:t>only </a:t>
            </a:r>
            <a:r>
              <a:rPr sz="1600" spc="25" dirty="0">
                <a:latin typeface="Arial"/>
                <a:cs typeface="Arial"/>
              </a:rPr>
              <a:t>done </a:t>
            </a:r>
            <a:r>
              <a:rPr sz="1600" spc="20" dirty="0">
                <a:latin typeface="Arial"/>
                <a:cs typeface="Arial"/>
              </a:rPr>
              <a:t>when the </a:t>
            </a:r>
            <a:r>
              <a:rPr sz="1600" spc="5" dirty="0">
                <a:latin typeface="Arial"/>
                <a:cs typeface="Arial"/>
              </a:rPr>
              <a:t>CPU is in  kernel</a:t>
            </a:r>
            <a:r>
              <a:rPr sz="1600" dirty="0">
                <a:latin typeface="Arial"/>
                <a:cs typeface="Arial"/>
              </a:rPr>
              <a:t> </a:t>
            </a:r>
            <a:r>
              <a:rPr sz="1600" spc="30" dirty="0">
                <a:latin typeface="Arial"/>
                <a:cs typeface="Arial"/>
              </a:rPr>
              <a:t>mode.</a:t>
            </a:r>
            <a:endParaRPr sz="1600" dirty="0">
              <a:latin typeface="Arial"/>
              <a:cs typeface="Arial"/>
            </a:endParaRPr>
          </a:p>
          <a:p>
            <a:pPr marL="12700" marR="24765">
              <a:lnSpc>
                <a:spcPts val="1710"/>
              </a:lnSpc>
              <a:spcBef>
                <a:spcPts val="1555"/>
              </a:spcBef>
            </a:pPr>
            <a:r>
              <a:rPr sz="1600" spc="-5" dirty="0">
                <a:latin typeface="Arial"/>
                <a:cs typeface="Arial"/>
              </a:rPr>
              <a:t>Therefore, </a:t>
            </a:r>
            <a:r>
              <a:rPr sz="1600" spc="20" dirty="0">
                <a:latin typeface="Arial"/>
                <a:cs typeface="Arial"/>
              </a:rPr>
              <a:t>the </a:t>
            </a:r>
            <a:r>
              <a:rPr sz="1600" spc="5" dirty="0">
                <a:latin typeface="Arial"/>
                <a:cs typeface="Arial"/>
              </a:rPr>
              <a:t>CPU is </a:t>
            </a:r>
            <a:r>
              <a:rPr sz="1600" spc="25" dirty="0">
                <a:latin typeface="Arial"/>
                <a:cs typeface="Arial"/>
              </a:rPr>
              <a:t>quite limited </a:t>
            </a:r>
            <a:r>
              <a:rPr sz="1600" spc="20" dirty="0">
                <a:latin typeface="Arial"/>
                <a:cs typeface="Arial"/>
              </a:rPr>
              <a:t>when </a:t>
            </a:r>
            <a:r>
              <a:rPr sz="1600" spc="35" dirty="0">
                <a:latin typeface="Arial"/>
                <a:cs typeface="Arial"/>
              </a:rPr>
              <a:t>it</a:t>
            </a:r>
            <a:r>
              <a:rPr sz="1600" spc="-100" dirty="0">
                <a:latin typeface="Arial"/>
                <a:cs typeface="Arial"/>
              </a:rPr>
              <a:t> </a:t>
            </a:r>
            <a:r>
              <a:rPr sz="1600" spc="10" dirty="0">
                <a:latin typeface="Arial"/>
                <a:cs typeface="Arial"/>
              </a:rPr>
              <a:t>runs  </a:t>
            </a:r>
            <a:r>
              <a:rPr sz="1600" spc="5" dirty="0">
                <a:latin typeface="Arial"/>
                <a:cs typeface="Arial"/>
              </a:rPr>
              <a:t>in </a:t>
            </a:r>
            <a:r>
              <a:rPr sz="1600" dirty="0">
                <a:latin typeface="Arial"/>
                <a:cs typeface="Arial"/>
              </a:rPr>
              <a:t>user </a:t>
            </a:r>
            <a:r>
              <a:rPr sz="1600" spc="30" dirty="0">
                <a:latin typeface="Arial"/>
                <a:cs typeface="Arial"/>
              </a:rPr>
              <a:t>mode, </a:t>
            </a:r>
            <a:r>
              <a:rPr sz="1600" spc="20" dirty="0">
                <a:latin typeface="Arial"/>
                <a:cs typeface="Arial"/>
              </a:rPr>
              <a:t>and </a:t>
            </a:r>
            <a:r>
              <a:rPr sz="1600" spc="25" dirty="0">
                <a:latin typeface="Arial"/>
                <a:cs typeface="Arial"/>
              </a:rPr>
              <a:t>thus </a:t>
            </a:r>
            <a:r>
              <a:rPr sz="1600" spc="35" dirty="0">
                <a:latin typeface="Arial"/>
                <a:cs typeface="Arial"/>
              </a:rPr>
              <a:t>protects </a:t>
            </a:r>
            <a:r>
              <a:rPr sz="1600" spc="25" dirty="0">
                <a:latin typeface="Arial"/>
                <a:cs typeface="Arial"/>
              </a:rPr>
              <a:t>critical  </a:t>
            </a:r>
            <a:r>
              <a:rPr sz="1600" spc="5" dirty="0">
                <a:latin typeface="Arial"/>
                <a:cs typeface="Arial"/>
              </a:rPr>
              <a:t>resources </a:t>
            </a:r>
            <a:r>
              <a:rPr sz="1600" spc="15" dirty="0">
                <a:latin typeface="Arial"/>
                <a:cs typeface="Arial"/>
              </a:rPr>
              <a:t>while running </a:t>
            </a:r>
            <a:r>
              <a:rPr sz="1600" dirty="0">
                <a:latin typeface="Arial"/>
                <a:cs typeface="Arial"/>
              </a:rPr>
              <a:t>user</a:t>
            </a:r>
            <a:r>
              <a:rPr sz="1600" spc="-25" dirty="0">
                <a:latin typeface="Arial"/>
                <a:cs typeface="Arial"/>
              </a:rPr>
              <a:t> </a:t>
            </a:r>
            <a:r>
              <a:rPr sz="1600" spc="35" dirty="0">
                <a:latin typeface="Arial"/>
                <a:cs typeface="Arial"/>
              </a:rPr>
              <a:t>code.</a:t>
            </a:r>
            <a:endParaRPr sz="1600" dirty="0">
              <a:latin typeface="Arial"/>
              <a:cs typeface="Arial"/>
            </a:endParaRPr>
          </a:p>
        </p:txBody>
      </p:sp>
      <p:sp>
        <p:nvSpPr>
          <p:cNvPr id="5" name="object 5"/>
          <p:cNvSpPr txBox="1"/>
          <p:nvPr/>
        </p:nvSpPr>
        <p:spPr>
          <a:xfrm>
            <a:off x="563562" y="3615947"/>
            <a:ext cx="114300" cy="330200"/>
          </a:xfrm>
          <a:prstGeom prst="rect">
            <a:avLst/>
          </a:prstGeom>
        </p:spPr>
        <p:txBody>
          <a:bodyPr vert="horz" wrap="square" lIns="0" tIns="12700" rIns="0" bIns="0" rtlCol="0">
            <a:spAutoFit/>
          </a:bodyPr>
          <a:lstStyle/>
          <a:p>
            <a:pPr marL="12700">
              <a:lnSpc>
                <a:spcPct val="100000"/>
              </a:lnSpc>
              <a:spcBef>
                <a:spcPts val="100"/>
              </a:spcBef>
            </a:pPr>
            <a:r>
              <a:rPr sz="2000" b="1" i="1" spc="-5" dirty="0">
                <a:latin typeface="Times New Roman"/>
                <a:cs typeface="Times New Roman"/>
              </a:rPr>
              <a:t>•</a:t>
            </a:r>
            <a:endParaRPr sz="2000">
              <a:latin typeface="Times New Roman"/>
              <a:cs typeface="Times New Roman"/>
            </a:endParaRPr>
          </a:p>
        </p:txBody>
      </p:sp>
      <p:sp>
        <p:nvSpPr>
          <p:cNvPr id="6" name="object 6"/>
          <p:cNvSpPr txBox="1"/>
          <p:nvPr/>
        </p:nvSpPr>
        <p:spPr>
          <a:xfrm>
            <a:off x="563562" y="5333407"/>
            <a:ext cx="114300" cy="330200"/>
          </a:xfrm>
          <a:prstGeom prst="rect">
            <a:avLst/>
          </a:prstGeom>
        </p:spPr>
        <p:txBody>
          <a:bodyPr vert="horz" wrap="square" lIns="0" tIns="12700" rIns="0" bIns="0" rtlCol="0">
            <a:spAutoFit/>
          </a:bodyPr>
          <a:lstStyle/>
          <a:p>
            <a:pPr marL="12700">
              <a:lnSpc>
                <a:spcPct val="100000"/>
              </a:lnSpc>
              <a:spcBef>
                <a:spcPts val="100"/>
              </a:spcBef>
            </a:pPr>
            <a:r>
              <a:rPr sz="2000" b="1" i="1" spc="-5" dirty="0">
                <a:latin typeface="Times New Roman"/>
                <a:cs typeface="Times New Roman"/>
              </a:rPr>
              <a:t>•</a:t>
            </a:r>
            <a:endParaRPr sz="2000">
              <a:latin typeface="Times New Roman"/>
              <a:cs typeface="Times New Roman"/>
            </a:endParaRPr>
          </a:p>
        </p:txBody>
      </p:sp>
      <p:sp>
        <p:nvSpPr>
          <p:cNvPr id="7" name="object 7"/>
          <p:cNvSpPr txBox="1"/>
          <p:nvPr/>
        </p:nvSpPr>
        <p:spPr>
          <a:xfrm>
            <a:off x="505936" y="6072363"/>
            <a:ext cx="47625" cy="101600"/>
          </a:xfrm>
          <a:prstGeom prst="rect">
            <a:avLst/>
          </a:prstGeom>
        </p:spPr>
        <p:txBody>
          <a:bodyPr vert="horz" wrap="square" lIns="0" tIns="12700" rIns="0" bIns="0" rtlCol="0">
            <a:spAutoFit/>
          </a:bodyPr>
          <a:lstStyle/>
          <a:p>
            <a:pPr marL="12700">
              <a:lnSpc>
                <a:spcPct val="100000"/>
              </a:lnSpc>
              <a:spcBef>
                <a:spcPts val="100"/>
              </a:spcBef>
            </a:pPr>
            <a:r>
              <a:rPr sz="500" b="1" i="1" spc="-5" dirty="0">
                <a:latin typeface="Times New Roman"/>
                <a:cs typeface="Times New Roman"/>
              </a:rPr>
              <a:t>•</a:t>
            </a:r>
            <a:endParaRPr sz="500">
              <a:latin typeface="Times New Roman"/>
              <a:cs typeface="Times New Roman"/>
            </a:endParaRPr>
          </a:p>
        </p:txBody>
      </p:sp>
      <p:sp>
        <p:nvSpPr>
          <p:cNvPr id="8" name="object 8"/>
          <p:cNvSpPr/>
          <p:nvPr/>
        </p:nvSpPr>
        <p:spPr>
          <a:xfrm>
            <a:off x="5499133" y="3094260"/>
            <a:ext cx="4472847" cy="1680903"/>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496667" y="6453940"/>
            <a:ext cx="2436495" cy="176530"/>
          </a:xfrm>
          <a:prstGeom prst="rect">
            <a:avLst/>
          </a:prstGeom>
        </p:spPr>
        <p:txBody>
          <a:bodyPr vert="horz" wrap="square" lIns="0" tIns="11430" rIns="0" bIns="0" rtlCol="0">
            <a:spAutoFit/>
          </a:bodyPr>
          <a:lstStyle/>
          <a:p>
            <a:pPr marL="12700">
              <a:lnSpc>
                <a:spcPct val="100000"/>
              </a:lnSpc>
              <a:spcBef>
                <a:spcPts val="90"/>
              </a:spcBef>
            </a:pPr>
            <a:r>
              <a:rPr sz="1000" spc="-5" dirty="0">
                <a:solidFill>
                  <a:srgbClr val="5E5E5E"/>
                </a:solidFill>
                <a:latin typeface="Arial"/>
                <a:cs typeface="Arial"/>
              </a:rPr>
              <a:t>1.4.2 </a:t>
            </a:r>
            <a:r>
              <a:rPr sz="1000" dirty="0">
                <a:solidFill>
                  <a:srgbClr val="5E5E5E"/>
                </a:solidFill>
                <a:latin typeface="Arial"/>
                <a:cs typeface="Arial"/>
              </a:rPr>
              <a:t>Dual-Mode and </a:t>
            </a:r>
            <a:r>
              <a:rPr sz="1000" spc="5" dirty="0">
                <a:solidFill>
                  <a:srgbClr val="5E5E5E"/>
                </a:solidFill>
                <a:latin typeface="Arial"/>
                <a:cs typeface="Arial"/>
              </a:rPr>
              <a:t>Multimode</a:t>
            </a:r>
            <a:r>
              <a:rPr sz="1000" dirty="0">
                <a:solidFill>
                  <a:srgbClr val="5E5E5E"/>
                </a:solidFill>
                <a:latin typeface="Arial"/>
                <a:cs typeface="Arial"/>
              </a:rPr>
              <a:t> </a:t>
            </a:r>
            <a:r>
              <a:rPr sz="1000" spc="-5" dirty="0">
                <a:solidFill>
                  <a:srgbClr val="5E5E5E"/>
                </a:solidFill>
                <a:latin typeface="Arial"/>
                <a:cs typeface="Arial"/>
              </a:rPr>
              <a:t>Operation</a:t>
            </a:r>
            <a:endParaRPr sz="1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936" y="1498657"/>
            <a:ext cx="6028055" cy="317500"/>
          </a:xfrm>
          <a:prstGeom prst="rect">
            <a:avLst/>
          </a:prstGeom>
        </p:spPr>
        <p:txBody>
          <a:bodyPr vert="horz" wrap="square" lIns="0" tIns="14604" rIns="0" bIns="0" rtlCol="0">
            <a:spAutoFit/>
          </a:bodyPr>
          <a:lstStyle/>
          <a:p>
            <a:pPr marL="12700">
              <a:lnSpc>
                <a:spcPct val="100000"/>
              </a:lnSpc>
              <a:spcBef>
                <a:spcPts val="114"/>
              </a:spcBef>
            </a:pPr>
            <a:r>
              <a:rPr spc="-15" dirty="0"/>
              <a:t>4. </a:t>
            </a:r>
            <a:r>
              <a:rPr spc="-40" dirty="0"/>
              <a:t>Which </a:t>
            </a:r>
            <a:r>
              <a:rPr spc="-45" dirty="0"/>
              <a:t>instructions </a:t>
            </a:r>
            <a:r>
              <a:rPr spc="-50" dirty="0"/>
              <a:t>should </a:t>
            </a:r>
            <a:r>
              <a:rPr spc="-40" dirty="0"/>
              <a:t>require </a:t>
            </a:r>
            <a:r>
              <a:rPr spc="-20" dirty="0"/>
              <a:t>kernel</a:t>
            </a:r>
            <a:r>
              <a:rPr spc="-235" dirty="0"/>
              <a:t> </a:t>
            </a:r>
            <a:r>
              <a:rPr spc="-60" dirty="0"/>
              <a:t>privileges?</a:t>
            </a:r>
          </a:p>
        </p:txBody>
      </p:sp>
      <p:sp>
        <p:nvSpPr>
          <p:cNvPr id="3" name="object 3"/>
          <p:cNvSpPr txBox="1"/>
          <p:nvPr/>
        </p:nvSpPr>
        <p:spPr>
          <a:xfrm>
            <a:off x="503840" y="2030727"/>
            <a:ext cx="8654415" cy="306070"/>
          </a:xfrm>
          <a:prstGeom prst="rect">
            <a:avLst/>
          </a:prstGeom>
        </p:spPr>
        <p:txBody>
          <a:bodyPr vert="horz" wrap="square" lIns="0" tIns="13335" rIns="0" bIns="0" rtlCol="0">
            <a:spAutoFit/>
          </a:bodyPr>
          <a:lstStyle/>
          <a:p>
            <a:pPr marL="12700">
              <a:lnSpc>
                <a:spcPct val="100000"/>
              </a:lnSpc>
              <a:spcBef>
                <a:spcPts val="105"/>
              </a:spcBef>
            </a:pPr>
            <a:r>
              <a:rPr sz="900" b="1" dirty="0">
                <a:latin typeface="Arial"/>
                <a:cs typeface="Arial"/>
              </a:rPr>
              <a:t>The </a:t>
            </a:r>
            <a:r>
              <a:rPr sz="900" b="1" spc="5" dirty="0">
                <a:latin typeface="Arial"/>
                <a:cs typeface="Arial"/>
              </a:rPr>
              <a:t>protection </a:t>
            </a:r>
            <a:r>
              <a:rPr sz="900" b="1" spc="-15" dirty="0">
                <a:latin typeface="Arial"/>
                <a:cs typeface="Arial"/>
              </a:rPr>
              <a:t>by </a:t>
            </a:r>
            <a:r>
              <a:rPr sz="900" b="1" dirty="0">
                <a:latin typeface="Arial"/>
                <a:cs typeface="Arial"/>
              </a:rPr>
              <a:t>designating </a:t>
            </a:r>
            <a:r>
              <a:rPr sz="900" b="1" spc="5" dirty="0">
                <a:latin typeface="Arial"/>
                <a:cs typeface="Arial"/>
              </a:rPr>
              <a:t>some </a:t>
            </a:r>
            <a:r>
              <a:rPr sz="900" b="1" dirty="0">
                <a:latin typeface="Arial"/>
                <a:cs typeface="Arial"/>
              </a:rPr>
              <a:t>of </a:t>
            </a:r>
            <a:r>
              <a:rPr sz="900" b="1" spc="5" dirty="0">
                <a:latin typeface="Arial"/>
                <a:cs typeface="Arial"/>
              </a:rPr>
              <a:t>the machine </a:t>
            </a:r>
            <a:r>
              <a:rPr sz="900" b="1" spc="-5" dirty="0">
                <a:latin typeface="Arial"/>
                <a:cs typeface="Arial"/>
              </a:rPr>
              <a:t>instructions </a:t>
            </a:r>
            <a:r>
              <a:rPr sz="900" b="1" spc="10" dirty="0">
                <a:latin typeface="Arial"/>
                <a:cs typeface="Arial"/>
              </a:rPr>
              <a:t>that </a:t>
            </a:r>
            <a:r>
              <a:rPr sz="900" b="1" dirty="0">
                <a:latin typeface="Arial"/>
                <a:cs typeface="Arial"/>
              </a:rPr>
              <a:t>may </a:t>
            </a:r>
            <a:r>
              <a:rPr sz="900" b="1" spc="5" dirty="0">
                <a:latin typeface="Arial"/>
                <a:cs typeface="Arial"/>
              </a:rPr>
              <a:t>cause harm </a:t>
            </a:r>
            <a:r>
              <a:rPr sz="900" b="1" dirty="0">
                <a:latin typeface="Arial"/>
                <a:cs typeface="Arial"/>
              </a:rPr>
              <a:t>as </a:t>
            </a:r>
            <a:r>
              <a:rPr sz="900" b="1" spc="-5" dirty="0">
                <a:latin typeface="Arial"/>
                <a:cs typeface="Arial"/>
              </a:rPr>
              <a:t>privileged</a:t>
            </a:r>
            <a:r>
              <a:rPr sz="900" b="1" dirty="0">
                <a:latin typeface="Arial"/>
                <a:cs typeface="Arial"/>
              </a:rPr>
              <a:t> </a:t>
            </a:r>
            <a:r>
              <a:rPr sz="900" b="1" spc="-5" dirty="0">
                <a:latin typeface="Arial"/>
                <a:cs typeface="Arial"/>
              </a:rPr>
              <a:t>instructions.</a:t>
            </a:r>
            <a:endParaRPr sz="900">
              <a:latin typeface="Arial"/>
              <a:cs typeface="Arial"/>
            </a:endParaRPr>
          </a:p>
          <a:p>
            <a:pPr marL="12700">
              <a:lnSpc>
                <a:spcPct val="100000"/>
              </a:lnSpc>
              <a:spcBef>
                <a:spcPts val="35"/>
              </a:spcBef>
            </a:pPr>
            <a:r>
              <a:rPr sz="900" b="1" dirty="0">
                <a:latin typeface="Arial"/>
                <a:cs typeface="Arial"/>
              </a:rPr>
              <a:t>The </a:t>
            </a:r>
            <a:r>
              <a:rPr sz="900" b="1" spc="-5" dirty="0">
                <a:latin typeface="Arial"/>
                <a:cs typeface="Arial"/>
              </a:rPr>
              <a:t>instruction </a:t>
            </a:r>
            <a:r>
              <a:rPr sz="900" b="1" spc="10" dirty="0">
                <a:latin typeface="Arial"/>
                <a:cs typeface="Arial"/>
              </a:rPr>
              <a:t>to </a:t>
            </a:r>
            <a:r>
              <a:rPr sz="900" b="1" spc="5" dirty="0">
                <a:latin typeface="Arial"/>
                <a:cs typeface="Arial"/>
              </a:rPr>
              <a:t>switch </a:t>
            </a:r>
            <a:r>
              <a:rPr sz="900" b="1" spc="10" dirty="0">
                <a:latin typeface="Arial"/>
                <a:cs typeface="Arial"/>
              </a:rPr>
              <a:t>to </a:t>
            </a:r>
            <a:r>
              <a:rPr sz="900" b="1" spc="5" dirty="0">
                <a:latin typeface="Arial"/>
                <a:cs typeface="Arial"/>
              </a:rPr>
              <a:t>kernel </a:t>
            </a:r>
            <a:r>
              <a:rPr sz="900" b="1" spc="10" dirty="0">
                <a:latin typeface="Arial"/>
                <a:cs typeface="Arial"/>
              </a:rPr>
              <a:t>mode </a:t>
            </a:r>
            <a:r>
              <a:rPr sz="900" b="1" spc="-15" dirty="0">
                <a:latin typeface="Arial"/>
                <a:cs typeface="Arial"/>
              </a:rPr>
              <a:t>is </a:t>
            </a:r>
            <a:r>
              <a:rPr sz="900" b="1" dirty="0">
                <a:latin typeface="Arial"/>
                <a:cs typeface="Arial"/>
              </a:rPr>
              <a:t>an </a:t>
            </a:r>
            <a:r>
              <a:rPr sz="900" b="1" spc="5" dirty="0">
                <a:latin typeface="Arial"/>
                <a:cs typeface="Arial"/>
              </a:rPr>
              <a:t>example </a:t>
            </a:r>
            <a:r>
              <a:rPr sz="900" b="1" dirty="0">
                <a:latin typeface="Arial"/>
                <a:cs typeface="Arial"/>
              </a:rPr>
              <a:t>of </a:t>
            </a:r>
            <a:r>
              <a:rPr sz="900" b="1" spc="20" dirty="0">
                <a:latin typeface="Arial"/>
                <a:cs typeface="Arial"/>
              </a:rPr>
              <a:t>a </a:t>
            </a:r>
            <a:r>
              <a:rPr sz="900" b="1" spc="-5" dirty="0">
                <a:latin typeface="Arial"/>
                <a:cs typeface="Arial"/>
              </a:rPr>
              <a:t>privileged instruction. </a:t>
            </a:r>
            <a:r>
              <a:rPr sz="900" b="1" spc="5" dirty="0">
                <a:latin typeface="Arial"/>
                <a:cs typeface="Arial"/>
              </a:rPr>
              <a:t>Some other examples </a:t>
            </a:r>
            <a:r>
              <a:rPr sz="900" b="1" spc="-5" dirty="0">
                <a:latin typeface="Arial"/>
                <a:cs typeface="Arial"/>
              </a:rPr>
              <a:t>include </a:t>
            </a:r>
            <a:r>
              <a:rPr sz="900" b="1" spc="35" dirty="0">
                <a:latin typeface="Arial"/>
                <a:cs typeface="Arial"/>
              </a:rPr>
              <a:t>I/O </a:t>
            </a:r>
            <a:r>
              <a:rPr sz="900" b="1" dirty="0">
                <a:latin typeface="Arial"/>
                <a:cs typeface="Arial"/>
              </a:rPr>
              <a:t>control, </a:t>
            </a:r>
            <a:r>
              <a:rPr sz="900" b="1" spc="5" dirty="0">
                <a:latin typeface="Arial"/>
                <a:cs typeface="Arial"/>
              </a:rPr>
              <a:t>timer </a:t>
            </a:r>
            <a:r>
              <a:rPr sz="900" b="1" spc="10" dirty="0">
                <a:latin typeface="Arial"/>
                <a:cs typeface="Arial"/>
              </a:rPr>
              <a:t>management, </a:t>
            </a:r>
            <a:r>
              <a:rPr sz="900" b="1" dirty="0">
                <a:latin typeface="Arial"/>
                <a:cs typeface="Arial"/>
              </a:rPr>
              <a:t>and</a:t>
            </a:r>
            <a:r>
              <a:rPr sz="900" b="1" spc="180" dirty="0">
                <a:latin typeface="Arial"/>
                <a:cs typeface="Arial"/>
              </a:rPr>
              <a:t> </a:t>
            </a:r>
            <a:r>
              <a:rPr sz="900" b="1" dirty="0">
                <a:latin typeface="Arial"/>
                <a:cs typeface="Arial"/>
              </a:rPr>
              <a:t>interrupt</a:t>
            </a:r>
            <a:endParaRPr sz="900">
              <a:latin typeface="Arial"/>
              <a:cs typeface="Arial"/>
            </a:endParaRPr>
          </a:p>
        </p:txBody>
      </p:sp>
      <p:sp>
        <p:nvSpPr>
          <p:cNvPr id="4" name="object 4"/>
          <p:cNvSpPr txBox="1"/>
          <p:nvPr/>
        </p:nvSpPr>
        <p:spPr>
          <a:xfrm>
            <a:off x="154305" y="2813481"/>
            <a:ext cx="5179695" cy="5146921"/>
          </a:xfrm>
          <a:prstGeom prst="rect">
            <a:avLst/>
          </a:prstGeom>
        </p:spPr>
        <p:txBody>
          <a:bodyPr vert="horz" wrap="square" lIns="0" tIns="14604" rIns="0" bIns="0" rtlCol="0">
            <a:spAutoFit/>
          </a:bodyPr>
          <a:lstStyle/>
          <a:p>
            <a:pPr marL="195580" indent="-183515">
              <a:lnSpc>
                <a:spcPct val="100000"/>
              </a:lnSpc>
              <a:spcBef>
                <a:spcPts val="114"/>
              </a:spcBef>
              <a:buAutoNum type="alphaLcPeriod"/>
              <a:tabLst>
                <a:tab pos="196215" algn="l"/>
              </a:tabLst>
            </a:pPr>
            <a:r>
              <a:rPr lang="en-CA" sz="1100" b="1" spc="10" dirty="0">
                <a:latin typeface="Arial"/>
                <a:cs typeface="Arial"/>
              </a:rPr>
              <a:t>Timer</a:t>
            </a:r>
            <a:r>
              <a:rPr lang="en-CA" sz="1100" b="1" spc="-5" dirty="0">
                <a:latin typeface="Arial"/>
                <a:cs typeface="Arial"/>
              </a:rPr>
              <a:t> </a:t>
            </a:r>
            <a:r>
              <a:rPr lang="en-CA" sz="1100" b="1" spc="10" dirty="0">
                <a:latin typeface="Arial"/>
                <a:cs typeface="Arial"/>
              </a:rPr>
              <a:t>update: </a:t>
            </a:r>
            <a:r>
              <a:rPr lang="en-CA" sz="1100" spc="10" dirty="0" err="1">
                <a:latin typeface="Arial"/>
                <a:cs typeface="Arial"/>
              </a:rPr>
              <a:t>Priviliged</a:t>
            </a:r>
            <a:r>
              <a:rPr lang="en-CA" sz="1100" spc="10" dirty="0">
                <a:latin typeface="Arial"/>
                <a:cs typeface="Arial"/>
              </a:rPr>
              <a:t>, used for controlling the CPU, and perform operation within in the CPU</a:t>
            </a:r>
            <a:endParaRPr lang="en-CA" sz="1100" dirty="0">
              <a:latin typeface="Arial"/>
              <a:cs typeface="Arial"/>
            </a:endParaRPr>
          </a:p>
          <a:p>
            <a:pPr>
              <a:lnSpc>
                <a:spcPct val="100000"/>
              </a:lnSpc>
              <a:buAutoNum type="alphaLcPeriod"/>
            </a:pPr>
            <a:endParaRPr sz="1800" dirty="0">
              <a:latin typeface="Arial"/>
              <a:cs typeface="Arial"/>
            </a:endParaRPr>
          </a:p>
          <a:p>
            <a:pPr marL="195580" indent="-183515">
              <a:lnSpc>
                <a:spcPct val="100000"/>
              </a:lnSpc>
              <a:spcBef>
                <a:spcPts val="5"/>
              </a:spcBef>
              <a:buAutoNum type="alphaLcPeriod"/>
              <a:tabLst>
                <a:tab pos="196215" algn="l"/>
              </a:tabLst>
            </a:pPr>
            <a:r>
              <a:rPr sz="1100" spc="-5" dirty="0">
                <a:latin typeface="Arial"/>
                <a:cs typeface="Arial"/>
              </a:rPr>
              <a:t>Read </a:t>
            </a:r>
            <a:r>
              <a:rPr sz="1100" spc="10" dirty="0">
                <a:latin typeface="Arial"/>
                <a:cs typeface="Arial"/>
              </a:rPr>
              <a:t>the</a:t>
            </a:r>
            <a:r>
              <a:rPr sz="1100" dirty="0">
                <a:latin typeface="Arial"/>
                <a:cs typeface="Arial"/>
              </a:rPr>
              <a:t> </a:t>
            </a:r>
            <a:r>
              <a:rPr sz="1100" spc="25" dirty="0">
                <a:latin typeface="Arial"/>
                <a:cs typeface="Arial"/>
              </a:rPr>
              <a:t>clock</a:t>
            </a:r>
            <a:r>
              <a:rPr lang="en-CA" sz="1100" spc="25" dirty="0">
                <a:latin typeface="Arial"/>
                <a:cs typeface="Arial"/>
              </a:rPr>
              <a:t>: </a:t>
            </a:r>
            <a:r>
              <a:rPr lang="en-CA" sz="1100" dirty="0"/>
              <a:t>Unprivileged, every process should be able to read the clock.</a:t>
            </a:r>
            <a:endParaRPr sz="1100" dirty="0">
              <a:latin typeface="Arial"/>
              <a:cs typeface="Arial"/>
            </a:endParaRPr>
          </a:p>
          <a:p>
            <a:pPr>
              <a:lnSpc>
                <a:spcPct val="100000"/>
              </a:lnSpc>
              <a:spcBef>
                <a:spcPts val="45"/>
              </a:spcBef>
              <a:buAutoNum type="alphaLcPeriod"/>
            </a:pPr>
            <a:endParaRPr sz="1750" dirty="0">
              <a:latin typeface="Arial"/>
              <a:cs typeface="Arial"/>
            </a:endParaRPr>
          </a:p>
          <a:p>
            <a:pPr marL="195580" indent="-183515">
              <a:lnSpc>
                <a:spcPct val="100000"/>
              </a:lnSpc>
              <a:buAutoNum type="alphaLcPeriod"/>
              <a:tabLst>
                <a:tab pos="196215" algn="l"/>
              </a:tabLst>
            </a:pPr>
            <a:r>
              <a:rPr sz="1100" b="1" spc="10" dirty="0">
                <a:latin typeface="Arial"/>
                <a:cs typeface="Arial"/>
              </a:rPr>
              <a:t>Clear the</a:t>
            </a:r>
            <a:r>
              <a:rPr sz="1100" b="1" spc="-15" dirty="0">
                <a:latin typeface="Arial"/>
                <a:cs typeface="Arial"/>
              </a:rPr>
              <a:t> </a:t>
            </a:r>
            <a:r>
              <a:rPr sz="1100" b="1" spc="-5" dirty="0">
                <a:latin typeface="Arial"/>
                <a:cs typeface="Arial"/>
              </a:rPr>
              <a:t>memory.</a:t>
            </a:r>
            <a:r>
              <a:rPr lang="en-CA" sz="1100" b="1" spc="-5" dirty="0">
                <a:latin typeface="Arial"/>
                <a:cs typeface="Arial"/>
              </a:rPr>
              <a:t> Privileged (</a:t>
            </a:r>
            <a:r>
              <a:rPr lang="en-CA" sz="1100" spc="-5" dirty="0">
                <a:latin typeface="Arial"/>
                <a:cs typeface="Arial"/>
              </a:rPr>
              <a:t>Notice that in virtual memory, this would be </a:t>
            </a:r>
            <a:r>
              <a:rPr lang="en-CA" sz="1100" dirty="0"/>
              <a:t>Unprivileged because this only harms the process calling it)</a:t>
            </a:r>
            <a:endParaRPr sz="1100" dirty="0">
              <a:latin typeface="Arial"/>
              <a:cs typeface="Arial"/>
            </a:endParaRPr>
          </a:p>
          <a:p>
            <a:pPr>
              <a:lnSpc>
                <a:spcPct val="100000"/>
              </a:lnSpc>
              <a:spcBef>
                <a:spcPts val="5"/>
              </a:spcBef>
              <a:buAutoNum type="alphaLcPeriod"/>
            </a:pPr>
            <a:endParaRPr sz="1800" dirty="0">
              <a:latin typeface="Arial"/>
              <a:cs typeface="Arial"/>
            </a:endParaRPr>
          </a:p>
          <a:p>
            <a:pPr marL="195580" indent="-183515">
              <a:lnSpc>
                <a:spcPct val="100000"/>
              </a:lnSpc>
              <a:buAutoNum type="alphaLcPeriod"/>
              <a:tabLst>
                <a:tab pos="196215" algn="l"/>
              </a:tabLst>
            </a:pPr>
            <a:r>
              <a:rPr sz="1100" spc="-10" dirty="0">
                <a:latin typeface="Arial"/>
                <a:cs typeface="Arial"/>
              </a:rPr>
              <a:t>Run </a:t>
            </a:r>
            <a:r>
              <a:rPr sz="1100" spc="-15" dirty="0">
                <a:latin typeface="Arial"/>
                <a:cs typeface="Arial"/>
              </a:rPr>
              <a:t>a </a:t>
            </a:r>
            <a:r>
              <a:rPr sz="1100" spc="10" dirty="0">
                <a:latin typeface="Arial"/>
                <a:cs typeface="Arial"/>
              </a:rPr>
              <a:t>software </a:t>
            </a:r>
            <a:r>
              <a:rPr sz="1100" spc="15" dirty="0">
                <a:latin typeface="Arial"/>
                <a:cs typeface="Arial"/>
              </a:rPr>
              <a:t>interrupt </a:t>
            </a:r>
            <a:r>
              <a:rPr sz="1100" spc="-5" dirty="0">
                <a:latin typeface="Arial"/>
                <a:cs typeface="Arial"/>
              </a:rPr>
              <a:t>(this </a:t>
            </a:r>
            <a:r>
              <a:rPr sz="1100" dirty="0">
                <a:latin typeface="Arial"/>
                <a:cs typeface="Arial"/>
              </a:rPr>
              <a:t>is </a:t>
            </a:r>
            <a:r>
              <a:rPr sz="1100" spc="-15" dirty="0">
                <a:latin typeface="Arial"/>
                <a:cs typeface="Arial"/>
              </a:rPr>
              <a:t>a </a:t>
            </a:r>
            <a:r>
              <a:rPr sz="1100" dirty="0">
                <a:latin typeface="Arial"/>
                <a:cs typeface="Arial"/>
              </a:rPr>
              <a:t>CPU</a:t>
            </a:r>
            <a:r>
              <a:rPr sz="1100" spc="10" dirty="0">
                <a:latin typeface="Arial"/>
                <a:cs typeface="Arial"/>
              </a:rPr>
              <a:t> instruction).</a:t>
            </a:r>
            <a:endParaRPr sz="1100" dirty="0">
              <a:latin typeface="Arial"/>
              <a:cs typeface="Arial"/>
            </a:endParaRPr>
          </a:p>
          <a:p>
            <a:pPr>
              <a:lnSpc>
                <a:spcPct val="100000"/>
              </a:lnSpc>
              <a:spcBef>
                <a:spcPts val="45"/>
              </a:spcBef>
              <a:buAutoNum type="alphaLcPeriod"/>
            </a:pPr>
            <a:endParaRPr sz="1750" dirty="0">
              <a:latin typeface="Arial"/>
              <a:cs typeface="Arial"/>
            </a:endParaRPr>
          </a:p>
          <a:p>
            <a:pPr marL="195580" indent="-183515">
              <a:lnSpc>
                <a:spcPct val="100000"/>
              </a:lnSpc>
              <a:buAutoNum type="alphaLcPeriod"/>
              <a:tabLst>
                <a:tab pos="196215" algn="l"/>
              </a:tabLst>
            </a:pPr>
            <a:r>
              <a:rPr sz="1100" b="1" spc="-25" dirty="0">
                <a:latin typeface="Arial"/>
                <a:cs typeface="Arial"/>
              </a:rPr>
              <a:t>Turn </a:t>
            </a:r>
            <a:r>
              <a:rPr sz="1100" b="1" spc="-75" dirty="0">
                <a:latin typeface="Arial"/>
                <a:cs typeface="Arial"/>
              </a:rPr>
              <a:t>oﬀ</a:t>
            </a:r>
            <a:r>
              <a:rPr sz="1100" b="1" spc="20" dirty="0">
                <a:latin typeface="Arial"/>
                <a:cs typeface="Arial"/>
              </a:rPr>
              <a:t> </a:t>
            </a:r>
            <a:r>
              <a:rPr sz="1100" b="1" dirty="0">
                <a:latin typeface="Arial"/>
                <a:cs typeface="Arial"/>
              </a:rPr>
              <a:t>interruptions</a:t>
            </a:r>
            <a:r>
              <a:rPr lang="en-CA" sz="1100" b="1" dirty="0">
                <a:latin typeface="Arial"/>
                <a:cs typeface="Arial"/>
              </a:rPr>
              <a:t>: </a:t>
            </a:r>
            <a:r>
              <a:rPr lang="en-CA" sz="1100" dirty="0"/>
              <a:t>Privileged so that a process cannot monopolize the CPU.</a:t>
            </a:r>
            <a:endParaRPr sz="1100" dirty="0">
              <a:latin typeface="Arial"/>
              <a:cs typeface="Arial"/>
            </a:endParaRPr>
          </a:p>
          <a:p>
            <a:pPr>
              <a:lnSpc>
                <a:spcPct val="100000"/>
              </a:lnSpc>
              <a:buAutoNum type="alphaLcPeriod"/>
            </a:pPr>
            <a:endParaRPr sz="1800" dirty="0">
              <a:latin typeface="Arial"/>
              <a:cs typeface="Arial"/>
            </a:endParaRPr>
          </a:p>
          <a:p>
            <a:pPr marL="195580" indent="-183515">
              <a:lnSpc>
                <a:spcPct val="100000"/>
              </a:lnSpc>
              <a:buAutoNum type="alphaLcPeriod"/>
              <a:tabLst>
                <a:tab pos="196215" algn="l"/>
              </a:tabLst>
            </a:pPr>
            <a:r>
              <a:rPr sz="1100" b="1" spc="10" dirty="0">
                <a:latin typeface="Arial"/>
                <a:cs typeface="Arial"/>
              </a:rPr>
              <a:t>Change </a:t>
            </a:r>
            <a:r>
              <a:rPr sz="1100" b="1" spc="5" dirty="0">
                <a:latin typeface="Arial"/>
                <a:cs typeface="Arial"/>
              </a:rPr>
              <a:t>entries </a:t>
            </a:r>
            <a:r>
              <a:rPr sz="1100" b="1" spc="-15" dirty="0">
                <a:latin typeface="Arial"/>
                <a:cs typeface="Arial"/>
              </a:rPr>
              <a:t>in </a:t>
            </a:r>
            <a:r>
              <a:rPr sz="1100" b="1" spc="25" dirty="0">
                <a:latin typeface="Arial"/>
                <a:cs typeface="Arial"/>
              </a:rPr>
              <a:t>a </a:t>
            </a:r>
            <a:r>
              <a:rPr sz="1100" b="1" spc="5" dirty="0">
                <a:latin typeface="Arial"/>
                <a:cs typeface="Arial"/>
              </a:rPr>
              <a:t>device </a:t>
            </a:r>
            <a:r>
              <a:rPr sz="1100" b="1" spc="15" dirty="0">
                <a:latin typeface="Arial"/>
                <a:cs typeface="Arial"/>
              </a:rPr>
              <a:t>state</a:t>
            </a:r>
            <a:r>
              <a:rPr sz="1100" b="1" spc="-40" dirty="0">
                <a:latin typeface="Arial"/>
                <a:cs typeface="Arial"/>
              </a:rPr>
              <a:t> </a:t>
            </a:r>
            <a:r>
              <a:rPr sz="1100" b="1" spc="10" dirty="0">
                <a:latin typeface="Arial"/>
                <a:cs typeface="Arial"/>
              </a:rPr>
              <a:t>table</a:t>
            </a:r>
            <a:r>
              <a:rPr lang="en-CA" sz="1100" b="1" spc="10" dirty="0">
                <a:latin typeface="Arial"/>
                <a:cs typeface="Arial"/>
              </a:rPr>
              <a:t>: </a:t>
            </a:r>
            <a:r>
              <a:rPr lang="en-CA" sz="1100" spc="10" dirty="0">
                <a:latin typeface="Arial"/>
                <a:cs typeface="Arial"/>
              </a:rPr>
              <a:t>The Device State Table allows you to display attribute data from one or more devices. Device-status table contains entry for each I/O device</a:t>
            </a:r>
          </a:p>
          <a:p>
            <a:pPr marL="195580" indent="-183515">
              <a:lnSpc>
                <a:spcPct val="100000"/>
              </a:lnSpc>
              <a:buAutoNum type="alphaLcPeriod"/>
              <a:tabLst>
                <a:tab pos="196215" algn="l"/>
              </a:tabLst>
            </a:pPr>
            <a:r>
              <a:rPr lang="en-CA" sz="1100" spc="10" dirty="0">
                <a:latin typeface="Arial"/>
                <a:cs typeface="Arial"/>
              </a:rPr>
              <a:t>indicating its type, address, and state.</a:t>
            </a:r>
            <a:endParaRPr sz="1100" dirty="0">
              <a:latin typeface="Arial"/>
              <a:cs typeface="Arial"/>
            </a:endParaRPr>
          </a:p>
          <a:p>
            <a:pPr>
              <a:lnSpc>
                <a:spcPct val="100000"/>
              </a:lnSpc>
              <a:spcBef>
                <a:spcPts val="5"/>
              </a:spcBef>
              <a:buAutoNum type="alphaLcPeriod"/>
            </a:pPr>
            <a:endParaRPr sz="1800" dirty="0">
              <a:latin typeface="Arial"/>
              <a:cs typeface="Arial"/>
            </a:endParaRPr>
          </a:p>
          <a:p>
            <a:pPr marL="195580" indent="-183515">
              <a:lnSpc>
                <a:spcPct val="100000"/>
              </a:lnSpc>
              <a:buAutoNum type="alphaLcPeriod"/>
              <a:tabLst>
                <a:tab pos="196215" algn="l"/>
              </a:tabLst>
            </a:pPr>
            <a:r>
              <a:rPr sz="1100" spc="20" dirty="0">
                <a:latin typeface="Arial"/>
                <a:cs typeface="Arial"/>
              </a:rPr>
              <a:t>Switch </a:t>
            </a:r>
            <a:r>
              <a:rPr sz="1100" spc="15" dirty="0">
                <a:latin typeface="Arial"/>
                <a:cs typeface="Arial"/>
              </a:rPr>
              <a:t>between </a:t>
            </a:r>
            <a:r>
              <a:rPr sz="1100" dirty="0">
                <a:latin typeface="Arial"/>
                <a:cs typeface="Arial"/>
              </a:rPr>
              <a:t>user </a:t>
            </a:r>
            <a:r>
              <a:rPr sz="1100" spc="20" dirty="0">
                <a:latin typeface="Arial"/>
                <a:cs typeface="Arial"/>
              </a:rPr>
              <a:t>mode </a:t>
            </a:r>
            <a:r>
              <a:rPr sz="1100" spc="10" dirty="0">
                <a:latin typeface="Arial"/>
                <a:cs typeface="Arial"/>
              </a:rPr>
              <a:t>and </a:t>
            </a:r>
            <a:r>
              <a:rPr sz="1100" spc="5" dirty="0">
                <a:latin typeface="Arial"/>
                <a:cs typeface="Arial"/>
              </a:rPr>
              <a:t>kernel</a:t>
            </a:r>
            <a:r>
              <a:rPr sz="1100" spc="-80" dirty="0">
                <a:latin typeface="Arial"/>
                <a:cs typeface="Arial"/>
              </a:rPr>
              <a:t> </a:t>
            </a:r>
            <a:r>
              <a:rPr sz="1100" spc="20" dirty="0">
                <a:latin typeface="Arial"/>
                <a:cs typeface="Arial"/>
              </a:rPr>
              <a:t>mode</a:t>
            </a:r>
            <a:r>
              <a:rPr lang="en-CA" sz="1100" spc="20" dirty="0">
                <a:latin typeface="Arial"/>
                <a:cs typeface="Arial"/>
              </a:rPr>
              <a:t>: </a:t>
            </a:r>
            <a:r>
              <a:rPr lang="en-CA" sz="1100" dirty="0"/>
              <a:t>Unprivileged because it's how applications invoke system calls. The catch is the application cannot control where the program counter goes when this switch happens</a:t>
            </a:r>
            <a:r>
              <a:rPr lang="en-CA" sz="1100" spc="20" dirty="0">
                <a:latin typeface="Arial"/>
                <a:cs typeface="Arial"/>
              </a:rPr>
              <a:t> </a:t>
            </a:r>
            <a:endParaRPr sz="1100" dirty="0">
              <a:latin typeface="Arial"/>
              <a:cs typeface="Arial"/>
            </a:endParaRPr>
          </a:p>
          <a:p>
            <a:pPr>
              <a:lnSpc>
                <a:spcPct val="100000"/>
              </a:lnSpc>
              <a:spcBef>
                <a:spcPts val="45"/>
              </a:spcBef>
              <a:buAutoNum type="alphaLcPeriod"/>
            </a:pPr>
            <a:endParaRPr sz="1750" dirty="0">
              <a:latin typeface="Arial"/>
              <a:cs typeface="Arial"/>
            </a:endParaRPr>
          </a:p>
          <a:p>
            <a:pPr marL="195580" indent="-183515">
              <a:lnSpc>
                <a:spcPct val="100000"/>
              </a:lnSpc>
              <a:spcBef>
                <a:spcPts val="5"/>
              </a:spcBef>
              <a:buAutoNum type="alphaLcPeriod"/>
              <a:tabLst>
                <a:tab pos="196215" algn="l"/>
              </a:tabLst>
            </a:pPr>
            <a:r>
              <a:rPr sz="1100" b="1" dirty="0">
                <a:latin typeface="Arial"/>
                <a:cs typeface="Arial"/>
              </a:rPr>
              <a:t>Access </a:t>
            </a:r>
            <a:r>
              <a:rPr sz="1100" b="1" spc="5" dirty="0">
                <a:latin typeface="Arial"/>
                <a:cs typeface="Arial"/>
              </a:rPr>
              <a:t>an </a:t>
            </a:r>
            <a:r>
              <a:rPr sz="1100" b="1" spc="45" dirty="0">
                <a:latin typeface="Arial"/>
                <a:cs typeface="Arial"/>
              </a:rPr>
              <a:t>I/O</a:t>
            </a:r>
            <a:r>
              <a:rPr sz="1100" b="1" spc="-10" dirty="0">
                <a:latin typeface="Arial"/>
                <a:cs typeface="Arial"/>
              </a:rPr>
              <a:t> </a:t>
            </a:r>
            <a:r>
              <a:rPr sz="1100" b="1" spc="5" dirty="0">
                <a:latin typeface="Arial"/>
                <a:cs typeface="Arial"/>
              </a:rPr>
              <a:t>device</a:t>
            </a:r>
            <a:r>
              <a:rPr lang="en-CA" sz="1100" b="1" spc="5" dirty="0">
                <a:latin typeface="Arial"/>
                <a:cs typeface="Arial"/>
              </a:rPr>
              <a:t>: </a:t>
            </a:r>
            <a:r>
              <a:rPr lang="en-CA" sz="1100" b="0" i="0" dirty="0">
                <a:solidFill>
                  <a:srgbClr val="232629"/>
                </a:solidFill>
                <a:effectLst/>
                <a:latin typeface="-apple-system"/>
              </a:rPr>
              <a:t>If I/O instructions are entrusted to users, they may misuse them (e.g. overwriting FAT entries, or destroying important disk data). Now I/O instructions are privileged so that, OS could check whether you are authorized to do that I/O operation or not, before performing I/O.</a:t>
            </a:r>
            <a:endParaRPr sz="1100" dirty="0">
              <a:latin typeface="Arial"/>
              <a:cs typeface="Arial"/>
            </a:endParaRPr>
          </a:p>
        </p:txBody>
      </p:sp>
      <p:sp>
        <p:nvSpPr>
          <p:cNvPr id="5" name="object 5"/>
          <p:cNvSpPr/>
          <p:nvPr/>
        </p:nvSpPr>
        <p:spPr>
          <a:xfrm>
            <a:off x="5230654" y="2840254"/>
            <a:ext cx="4473892" cy="1680903"/>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467600" y="7452570"/>
            <a:ext cx="2436495" cy="176530"/>
          </a:xfrm>
          <a:prstGeom prst="rect">
            <a:avLst/>
          </a:prstGeom>
        </p:spPr>
        <p:txBody>
          <a:bodyPr vert="horz" wrap="square" lIns="0" tIns="11430" rIns="0" bIns="0" rtlCol="0">
            <a:spAutoFit/>
          </a:bodyPr>
          <a:lstStyle/>
          <a:p>
            <a:pPr marL="12700">
              <a:lnSpc>
                <a:spcPct val="100000"/>
              </a:lnSpc>
              <a:spcBef>
                <a:spcPts val="90"/>
              </a:spcBef>
            </a:pPr>
            <a:r>
              <a:rPr sz="1000" spc="-5" dirty="0">
                <a:solidFill>
                  <a:srgbClr val="5E5E5E"/>
                </a:solidFill>
                <a:latin typeface="Arial"/>
                <a:cs typeface="Arial"/>
              </a:rPr>
              <a:t>1.4.2 </a:t>
            </a:r>
            <a:r>
              <a:rPr sz="1000" dirty="0">
                <a:solidFill>
                  <a:srgbClr val="5E5E5E"/>
                </a:solidFill>
                <a:latin typeface="Arial"/>
                <a:cs typeface="Arial"/>
              </a:rPr>
              <a:t>Dual-Mode and </a:t>
            </a:r>
            <a:r>
              <a:rPr sz="1000" spc="5" dirty="0">
                <a:solidFill>
                  <a:srgbClr val="5E5E5E"/>
                </a:solidFill>
                <a:latin typeface="Arial"/>
                <a:cs typeface="Arial"/>
              </a:rPr>
              <a:t>Multimode</a:t>
            </a:r>
            <a:r>
              <a:rPr sz="1000" dirty="0">
                <a:solidFill>
                  <a:srgbClr val="5E5E5E"/>
                </a:solidFill>
                <a:latin typeface="Arial"/>
                <a:cs typeface="Arial"/>
              </a:rPr>
              <a:t> </a:t>
            </a:r>
            <a:r>
              <a:rPr sz="1000" spc="-5" dirty="0">
                <a:solidFill>
                  <a:srgbClr val="5E5E5E"/>
                </a:solidFill>
                <a:latin typeface="Arial"/>
                <a:cs typeface="Arial"/>
              </a:rPr>
              <a:t>Operation</a:t>
            </a:r>
            <a:endParaRPr sz="1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40" y="1498657"/>
            <a:ext cx="8973820" cy="876300"/>
          </a:xfrm>
          <a:prstGeom prst="rect">
            <a:avLst/>
          </a:prstGeom>
        </p:spPr>
        <p:txBody>
          <a:bodyPr vert="horz" wrap="square" lIns="0" tIns="66675" rIns="0" bIns="0" rtlCol="0">
            <a:spAutoFit/>
          </a:bodyPr>
          <a:lstStyle/>
          <a:p>
            <a:pPr marL="14604" marR="103505">
              <a:lnSpc>
                <a:spcPts val="1860"/>
              </a:lnSpc>
              <a:spcBef>
                <a:spcPts val="525"/>
              </a:spcBef>
            </a:pPr>
            <a:r>
              <a:rPr sz="1900" b="1" spc="-15" dirty="0">
                <a:latin typeface="Arial"/>
                <a:cs typeface="Arial"/>
              </a:rPr>
              <a:t>5.</a:t>
            </a:r>
            <a:r>
              <a:rPr sz="1900" b="1" spc="-75" dirty="0">
                <a:latin typeface="Arial"/>
                <a:cs typeface="Arial"/>
              </a:rPr>
              <a:t> </a:t>
            </a:r>
            <a:r>
              <a:rPr sz="1900" b="1" spc="-65" dirty="0">
                <a:latin typeface="Arial"/>
                <a:cs typeface="Arial"/>
              </a:rPr>
              <a:t>A</a:t>
            </a:r>
            <a:r>
              <a:rPr sz="1900" b="1" spc="-70" dirty="0">
                <a:latin typeface="Arial"/>
                <a:cs typeface="Arial"/>
              </a:rPr>
              <a:t> </a:t>
            </a:r>
            <a:r>
              <a:rPr sz="1900" b="1" spc="-15" dirty="0">
                <a:latin typeface="Arial"/>
                <a:cs typeface="Arial"/>
              </a:rPr>
              <a:t>timer</a:t>
            </a:r>
            <a:r>
              <a:rPr sz="1900" b="1" spc="-70" dirty="0">
                <a:latin typeface="Arial"/>
                <a:cs typeface="Arial"/>
              </a:rPr>
              <a:t> </a:t>
            </a:r>
            <a:r>
              <a:rPr sz="1900" b="1" spc="-10" dirty="0">
                <a:latin typeface="Arial"/>
                <a:cs typeface="Arial"/>
              </a:rPr>
              <a:t>can</a:t>
            </a:r>
            <a:r>
              <a:rPr sz="1900" b="1" spc="-70" dirty="0">
                <a:latin typeface="Arial"/>
                <a:cs typeface="Arial"/>
              </a:rPr>
              <a:t> </a:t>
            </a:r>
            <a:r>
              <a:rPr sz="1900" b="1" spc="5" dirty="0">
                <a:latin typeface="Arial"/>
                <a:cs typeface="Arial"/>
              </a:rPr>
              <a:t>be</a:t>
            </a:r>
            <a:r>
              <a:rPr sz="1900" b="1" spc="-75" dirty="0">
                <a:latin typeface="Arial"/>
                <a:cs typeface="Arial"/>
              </a:rPr>
              <a:t> </a:t>
            </a:r>
            <a:r>
              <a:rPr sz="1900" b="1" spc="-35" dirty="0">
                <a:latin typeface="Arial"/>
                <a:cs typeface="Arial"/>
              </a:rPr>
              <a:t>used</a:t>
            </a:r>
            <a:r>
              <a:rPr sz="1900" b="1" spc="-70" dirty="0">
                <a:latin typeface="Arial"/>
                <a:cs typeface="Arial"/>
              </a:rPr>
              <a:t> </a:t>
            </a:r>
            <a:r>
              <a:rPr sz="1900" b="1" dirty="0">
                <a:latin typeface="Arial"/>
                <a:cs typeface="Arial"/>
              </a:rPr>
              <a:t>to</a:t>
            </a:r>
            <a:r>
              <a:rPr sz="1900" b="1" spc="-70" dirty="0">
                <a:latin typeface="Arial"/>
                <a:cs typeface="Arial"/>
              </a:rPr>
              <a:t> </a:t>
            </a:r>
            <a:r>
              <a:rPr sz="1900" b="1" spc="-20" dirty="0">
                <a:latin typeface="Arial"/>
                <a:cs typeface="Arial"/>
              </a:rPr>
              <a:t>determine</a:t>
            </a:r>
            <a:r>
              <a:rPr sz="1900" b="1" spc="-70" dirty="0">
                <a:latin typeface="Arial"/>
                <a:cs typeface="Arial"/>
              </a:rPr>
              <a:t> </a:t>
            </a:r>
            <a:r>
              <a:rPr sz="1900" b="1" spc="-10" dirty="0">
                <a:latin typeface="Arial"/>
                <a:cs typeface="Arial"/>
              </a:rPr>
              <a:t>the</a:t>
            </a:r>
            <a:r>
              <a:rPr sz="1900" b="1" spc="-70" dirty="0">
                <a:latin typeface="Arial"/>
                <a:cs typeface="Arial"/>
              </a:rPr>
              <a:t> </a:t>
            </a:r>
            <a:r>
              <a:rPr sz="1900" b="1" spc="-30" dirty="0">
                <a:latin typeface="Arial"/>
                <a:cs typeface="Arial"/>
              </a:rPr>
              <a:t>current</a:t>
            </a:r>
            <a:r>
              <a:rPr sz="1900" b="1" spc="-75" dirty="0">
                <a:latin typeface="Arial"/>
                <a:cs typeface="Arial"/>
              </a:rPr>
              <a:t> </a:t>
            </a:r>
            <a:r>
              <a:rPr sz="1900" b="1" spc="-15" dirty="0">
                <a:latin typeface="Arial"/>
                <a:cs typeface="Arial"/>
              </a:rPr>
              <a:t>time.</a:t>
            </a:r>
            <a:r>
              <a:rPr sz="1900" b="1" spc="-70" dirty="0">
                <a:latin typeface="Arial"/>
                <a:cs typeface="Arial"/>
              </a:rPr>
              <a:t> </a:t>
            </a:r>
            <a:r>
              <a:rPr sz="1900" b="1" spc="-50" dirty="0">
                <a:latin typeface="Arial"/>
                <a:cs typeface="Arial"/>
              </a:rPr>
              <a:t>Give</a:t>
            </a:r>
            <a:r>
              <a:rPr sz="1900" b="1" spc="-70" dirty="0">
                <a:latin typeface="Arial"/>
                <a:cs typeface="Arial"/>
              </a:rPr>
              <a:t> </a:t>
            </a:r>
            <a:r>
              <a:rPr sz="1900" b="1" spc="40" dirty="0">
                <a:latin typeface="Arial"/>
                <a:cs typeface="Arial"/>
              </a:rPr>
              <a:t>a</a:t>
            </a:r>
            <a:r>
              <a:rPr sz="1900" b="1" spc="-70" dirty="0">
                <a:latin typeface="Arial"/>
                <a:cs typeface="Arial"/>
              </a:rPr>
              <a:t> </a:t>
            </a:r>
            <a:r>
              <a:rPr sz="1900" b="1" spc="-35" dirty="0">
                <a:latin typeface="Arial"/>
                <a:cs typeface="Arial"/>
              </a:rPr>
              <a:t>short</a:t>
            </a:r>
            <a:r>
              <a:rPr sz="1900" b="1" spc="-70" dirty="0">
                <a:latin typeface="Arial"/>
                <a:cs typeface="Arial"/>
              </a:rPr>
              <a:t> </a:t>
            </a:r>
            <a:r>
              <a:rPr sz="1900" b="1" spc="-35" dirty="0">
                <a:latin typeface="Arial"/>
                <a:cs typeface="Arial"/>
              </a:rPr>
              <a:t>description</a:t>
            </a:r>
            <a:r>
              <a:rPr sz="1900" b="1" spc="-75" dirty="0">
                <a:latin typeface="Arial"/>
                <a:cs typeface="Arial"/>
              </a:rPr>
              <a:t> </a:t>
            </a:r>
            <a:r>
              <a:rPr sz="1900" b="1" spc="-35" dirty="0">
                <a:latin typeface="Arial"/>
                <a:cs typeface="Arial"/>
              </a:rPr>
              <a:t>of  </a:t>
            </a:r>
            <a:r>
              <a:rPr sz="1900" b="1" spc="-10" dirty="0">
                <a:latin typeface="Arial"/>
                <a:cs typeface="Arial"/>
              </a:rPr>
              <a:t>how </a:t>
            </a:r>
            <a:r>
              <a:rPr sz="1900" b="1" dirty="0">
                <a:latin typeface="Arial"/>
                <a:cs typeface="Arial"/>
              </a:rPr>
              <a:t>to </a:t>
            </a:r>
            <a:r>
              <a:rPr sz="1900" b="1" spc="-30" dirty="0">
                <a:latin typeface="Arial"/>
                <a:cs typeface="Arial"/>
              </a:rPr>
              <a:t>accomplish </a:t>
            </a:r>
            <a:r>
              <a:rPr sz="1900" b="1" spc="-45" dirty="0">
                <a:latin typeface="Arial"/>
                <a:cs typeface="Arial"/>
              </a:rPr>
              <a:t>this</a:t>
            </a:r>
            <a:r>
              <a:rPr sz="1900" b="1" spc="-265" dirty="0">
                <a:latin typeface="Arial"/>
                <a:cs typeface="Arial"/>
              </a:rPr>
              <a:t> </a:t>
            </a:r>
            <a:r>
              <a:rPr sz="1900" b="1" spc="-20" dirty="0">
                <a:latin typeface="Arial"/>
                <a:cs typeface="Arial"/>
              </a:rPr>
              <a:t>task.</a:t>
            </a:r>
            <a:endParaRPr sz="1900">
              <a:latin typeface="Arial"/>
              <a:cs typeface="Arial"/>
            </a:endParaRPr>
          </a:p>
          <a:p>
            <a:pPr marL="12700" marR="5080">
              <a:lnSpc>
                <a:spcPct val="103200"/>
              </a:lnSpc>
              <a:spcBef>
                <a:spcPts val="65"/>
              </a:spcBef>
            </a:pPr>
            <a:r>
              <a:rPr sz="1000" b="1" spc="-10" dirty="0">
                <a:latin typeface="Arial"/>
                <a:cs typeface="Arial"/>
              </a:rPr>
              <a:t>We </a:t>
            </a:r>
            <a:r>
              <a:rPr sz="1000" b="1" spc="5" dirty="0">
                <a:latin typeface="Arial"/>
                <a:cs typeface="Arial"/>
              </a:rPr>
              <a:t>use </a:t>
            </a:r>
            <a:r>
              <a:rPr sz="1000" b="1" spc="15" dirty="0">
                <a:latin typeface="Arial"/>
                <a:cs typeface="Arial"/>
              </a:rPr>
              <a:t>timer to </a:t>
            </a:r>
            <a:r>
              <a:rPr sz="1000" b="1" dirty="0">
                <a:latin typeface="Arial"/>
                <a:cs typeface="Arial"/>
              </a:rPr>
              <a:t>ensure </a:t>
            </a:r>
            <a:r>
              <a:rPr sz="1000" b="1" spc="15" dirty="0">
                <a:latin typeface="Arial"/>
                <a:cs typeface="Arial"/>
              </a:rPr>
              <a:t>that the </a:t>
            </a:r>
            <a:r>
              <a:rPr sz="1000" b="1" spc="10" dirty="0">
                <a:latin typeface="Arial"/>
                <a:cs typeface="Arial"/>
              </a:rPr>
              <a:t>operating </a:t>
            </a:r>
            <a:r>
              <a:rPr sz="1000" b="1" spc="5" dirty="0">
                <a:latin typeface="Arial"/>
                <a:cs typeface="Arial"/>
              </a:rPr>
              <a:t>system maintains control over </a:t>
            </a:r>
            <a:r>
              <a:rPr sz="1000" b="1" spc="15" dirty="0">
                <a:latin typeface="Arial"/>
                <a:cs typeface="Arial"/>
              </a:rPr>
              <a:t>the </a:t>
            </a:r>
            <a:r>
              <a:rPr sz="1000" b="1" spc="20" dirty="0">
                <a:latin typeface="Arial"/>
                <a:cs typeface="Arial"/>
              </a:rPr>
              <a:t>CPU. </a:t>
            </a:r>
            <a:r>
              <a:rPr sz="1000" b="1" spc="-10" dirty="0">
                <a:latin typeface="Arial"/>
                <a:cs typeface="Arial"/>
              </a:rPr>
              <a:t>We </a:t>
            </a:r>
            <a:r>
              <a:rPr sz="1000" b="1" spc="10" dirty="0">
                <a:latin typeface="Arial"/>
                <a:cs typeface="Arial"/>
              </a:rPr>
              <a:t>cannot allow </a:t>
            </a:r>
            <a:r>
              <a:rPr sz="1000" b="1" spc="25" dirty="0">
                <a:latin typeface="Arial"/>
                <a:cs typeface="Arial"/>
              </a:rPr>
              <a:t>a </a:t>
            </a:r>
            <a:r>
              <a:rPr sz="1000" b="1" spc="5" dirty="0">
                <a:latin typeface="Arial"/>
                <a:cs typeface="Arial"/>
              </a:rPr>
              <a:t>user </a:t>
            </a:r>
            <a:r>
              <a:rPr sz="1000" b="1" spc="10" dirty="0">
                <a:latin typeface="Arial"/>
                <a:cs typeface="Arial"/>
              </a:rPr>
              <a:t>program </a:t>
            </a:r>
            <a:r>
              <a:rPr sz="1000" b="1" spc="15" dirty="0">
                <a:latin typeface="Arial"/>
                <a:cs typeface="Arial"/>
              </a:rPr>
              <a:t>to </a:t>
            </a:r>
            <a:r>
              <a:rPr sz="1000" b="1" spc="20" dirty="0">
                <a:latin typeface="Arial"/>
                <a:cs typeface="Arial"/>
              </a:rPr>
              <a:t>get </a:t>
            </a:r>
            <a:r>
              <a:rPr sz="1000" b="1" spc="10" dirty="0">
                <a:latin typeface="Arial"/>
                <a:cs typeface="Arial"/>
              </a:rPr>
              <a:t>stuck </a:t>
            </a:r>
            <a:r>
              <a:rPr sz="1000" b="1" spc="-10" dirty="0">
                <a:latin typeface="Arial"/>
                <a:cs typeface="Arial"/>
              </a:rPr>
              <a:t>in </a:t>
            </a:r>
            <a:r>
              <a:rPr sz="1000" b="1" spc="10" dirty="0">
                <a:latin typeface="Arial"/>
                <a:cs typeface="Arial"/>
              </a:rPr>
              <a:t>an </a:t>
            </a:r>
            <a:r>
              <a:rPr sz="1000" b="1" dirty="0">
                <a:latin typeface="Arial"/>
                <a:cs typeface="Arial"/>
              </a:rPr>
              <a:t>infinite </a:t>
            </a:r>
            <a:r>
              <a:rPr sz="1000" b="1" spc="5" dirty="0">
                <a:latin typeface="Arial"/>
                <a:cs typeface="Arial"/>
              </a:rPr>
              <a:t>loop  </a:t>
            </a:r>
            <a:r>
              <a:rPr sz="1000" b="1" spc="10" dirty="0">
                <a:latin typeface="Arial"/>
                <a:cs typeface="Arial"/>
              </a:rPr>
              <a:t>or </a:t>
            </a:r>
            <a:r>
              <a:rPr sz="1000" b="1" spc="15" dirty="0">
                <a:latin typeface="Arial"/>
                <a:cs typeface="Arial"/>
              </a:rPr>
              <a:t>to </a:t>
            </a:r>
            <a:r>
              <a:rPr sz="1000" b="1" dirty="0">
                <a:latin typeface="Arial"/>
                <a:cs typeface="Arial"/>
              </a:rPr>
              <a:t>fail </a:t>
            </a:r>
            <a:r>
              <a:rPr sz="1000" b="1" spc="15" dirty="0">
                <a:latin typeface="Arial"/>
                <a:cs typeface="Arial"/>
              </a:rPr>
              <a:t>to </a:t>
            </a:r>
            <a:r>
              <a:rPr sz="1000" b="1" spc="5" dirty="0">
                <a:latin typeface="Arial"/>
                <a:cs typeface="Arial"/>
              </a:rPr>
              <a:t>call system services </a:t>
            </a:r>
            <a:r>
              <a:rPr sz="1000" b="1" spc="10" dirty="0">
                <a:latin typeface="Arial"/>
                <a:cs typeface="Arial"/>
              </a:rPr>
              <a:t>and </a:t>
            </a:r>
            <a:r>
              <a:rPr sz="1000" b="1" spc="5" dirty="0">
                <a:latin typeface="Arial"/>
                <a:cs typeface="Arial"/>
              </a:rPr>
              <a:t>never return control </a:t>
            </a:r>
            <a:r>
              <a:rPr sz="1000" b="1" spc="15" dirty="0">
                <a:latin typeface="Arial"/>
                <a:cs typeface="Arial"/>
              </a:rPr>
              <a:t>to the </a:t>
            </a:r>
            <a:r>
              <a:rPr sz="1000" b="1" spc="10" dirty="0">
                <a:latin typeface="Arial"/>
                <a:cs typeface="Arial"/>
              </a:rPr>
              <a:t>operating</a:t>
            </a:r>
            <a:r>
              <a:rPr sz="1000" b="1" spc="-35" dirty="0">
                <a:latin typeface="Arial"/>
                <a:cs typeface="Arial"/>
              </a:rPr>
              <a:t> </a:t>
            </a:r>
            <a:r>
              <a:rPr sz="1000" b="1" spc="5" dirty="0">
                <a:latin typeface="Arial"/>
                <a:cs typeface="Arial"/>
              </a:rPr>
              <a:t>system.</a:t>
            </a:r>
            <a:endParaRPr sz="1000">
              <a:latin typeface="Arial"/>
              <a:cs typeface="Arial"/>
            </a:endParaRPr>
          </a:p>
        </p:txBody>
      </p:sp>
      <p:sp>
        <p:nvSpPr>
          <p:cNvPr id="3" name="object 3"/>
          <p:cNvSpPr txBox="1"/>
          <p:nvPr/>
        </p:nvSpPr>
        <p:spPr>
          <a:xfrm>
            <a:off x="563562" y="2761928"/>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4" name="object 4"/>
          <p:cNvSpPr txBox="1"/>
          <p:nvPr/>
        </p:nvSpPr>
        <p:spPr>
          <a:xfrm>
            <a:off x="1035061" y="2803382"/>
            <a:ext cx="8428355" cy="2755900"/>
          </a:xfrm>
          <a:prstGeom prst="rect">
            <a:avLst/>
          </a:prstGeom>
        </p:spPr>
        <p:txBody>
          <a:bodyPr vert="horz" wrap="square" lIns="0" tIns="48895" rIns="0" bIns="0" rtlCol="0">
            <a:spAutoFit/>
          </a:bodyPr>
          <a:lstStyle/>
          <a:p>
            <a:pPr marL="12700" marR="5080">
              <a:lnSpc>
                <a:spcPts val="2120"/>
              </a:lnSpc>
              <a:spcBef>
                <a:spcPts val="385"/>
              </a:spcBef>
            </a:pPr>
            <a:r>
              <a:rPr sz="1950" spc="-20" dirty="0">
                <a:latin typeface="Arial"/>
                <a:cs typeface="Arial"/>
              </a:rPr>
              <a:t>A </a:t>
            </a:r>
            <a:r>
              <a:rPr sz="1950" spc="30" dirty="0">
                <a:latin typeface="Arial"/>
                <a:cs typeface="Arial"/>
              </a:rPr>
              <a:t>program </a:t>
            </a:r>
            <a:r>
              <a:rPr sz="1950" spc="25" dirty="0">
                <a:latin typeface="Arial"/>
                <a:cs typeface="Arial"/>
              </a:rPr>
              <a:t>can </a:t>
            </a:r>
            <a:r>
              <a:rPr sz="1950" dirty="0">
                <a:latin typeface="Arial"/>
                <a:cs typeface="Arial"/>
              </a:rPr>
              <a:t>use </a:t>
            </a:r>
            <a:r>
              <a:rPr sz="1950" spc="25" dirty="0">
                <a:latin typeface="Arial"/>
                <a:cs typeface="Arial"/>
              </a:rPr>
              <a:t>the </a:t>
            </a:r>
            <a:r>
              <a:rPr sz="1950" spc="35" dirty="0">
                <a:latin typeface="Arial"/>
                <a:cs typeface="Arial"/>
              </a:rPr>
              <a:t>following </a:t>
            </a:r>
            <a:r>
              <a:rPr sz="1950" spc="30" dirty="0">
                <a:latin typeface="Arial"/>
                <a:cs typeface="Arial"/>
              </a:rPr>
              <a:t>approach </a:t>
            </a:r>
            <a:r>
              <a:rPr sz="1950" spc="65" dirty="0">
                <a:latin typeface="Arial"/>
                <a:cs typeface="Arial"/>
              </a:rPr>
              <a:t>to </a:t>
            </a:r>
            <a:r>
              <a:rPr sz="1950" spc="20" dirty="0">
                <a:latin typeface="Arial"/>
                <a:cs typeface="Arial"/>
              </a:rPr>
              <a:t>determine current </a:t>
            </a:r>
            <a:r>
              <a:rPr sz="1950" spc="30" dirty="0">
                <a:latin typeface="Arial"/>
                <a:cs typeface="Arial"/>
              </a:rPr>
              <a:t>time </a:t>
            </a:r>
            <a:r>
              <a:rPr sz="1950" spc="45" dirty="0">
                <a:latin typeface="Arial"/>
                <a:cs typeface="Arial"/>
              </a:rPr>
              <a:t>with  </a:t>
            </a:r>
            <a:r>
              <a:rPr sz="1950" spc="25" dirty="0">
                <a:latin typeface="Arial"/>
                <a:cs typeface="Arial"/>
              </a:rPr>
              <a:t>timer interruptions. </a:t>
            </a:r>
            <a:r>
              <a:rPr sz="1950" spc="-20" dirty="0">
                <a:latin typeface="Arial"/>
                <a:cs typeface="Arial"/>
              </a:rPr>
              <a:t>The </a:t>
            </a:r>
            <a:r>
              <a:rPr sz="1950" spc="30" dirty="0">
                <a:latin typeface="Arial"/>
                <a:cs typeface="Arial"/>
              </a:rPr>
              <a:t>program </a:t>
            </a:r>
            <a:r>
              <a:rPr sz="1950" spc="20" dirty="0">
                <a:latin typeface="Arial"/>
                <a:cs typeface="Arial"/>
              </a:rPr>
              <a:t>sets </a:t>
            </a:r>
            <a:r>
              <a:rPr sz="1950" spc="50" dirty="0">
                <a:latin typeface="Arial"/>
                <a:cs typeface="Arial"/>
              </a:rPr>
              <a:t>up </a:t>
            </a:r>
            <a:r>
              <a:rPr sz="1950" spc="25" dirty="0">
                <a:latin typeface="Arial"/>
                <a:cs typeface="Arial"/>
              </a:rPr>
              <a:t>the timer </a:t>
            </a:r>
            <a:r>
              <a:rPr sz="1950" spc="65" dirty="0">
                <a:latin typeface="Arial"/>
                <a:cs typeface="Arial"/>
              </a:rPr>
              <a:t>to </a:t>
            </a:r>
            <a:r>
              <a:rPr sz="1950" spc="5" dirty="0">
                <a:latin typeface="Arial"/>
                <a:cs typeface="Arial"/>
              </a:rPr>
              <a:t>generate </a:t>
            </a:r>
            <a:r>
              <a:rPr sz="1950" spc="-5" dirty="0">
                <a:latin typeface="Arial"/>
                <a:cs typeface="Arial"/>
              </a:rPr>
              <a:t>an  </a:t>
            </a:r>
            <a:r>
              <a:rPr sz="1950" spc="30" dirty="0">
                <a:latin typeface="Arial"/>
                <a:cs typeface="Arial"/>
              </a:rPr>
              <a:t>interruption </a:t>
            </a:r>
            <a:r>
              <a:rPr sz="1950" spc="15" dirty="0">
                <a:latin typeface="Arial"/>
                <a:cs typeface="Arial"/>
              </a:rPr>
              <a:t>after </a:t>
            </a:r>
            <a:r>
              <a:rPr sz="1950" spc="-25" dirty="0">
                <a:latin typeface="Arial"/>
                <a:cs typeface="Arial"/>
              </a:rPr>
              <a:t>a </a:t>
            </a:r>
            <a:r>
              <a:rPr sz="1950" spc="35" dirty="0">
                <a:latin typeface="Arial"/>
                <a:cs typeface="Arial"/>
              </a:rPr>
              <a:t>specific </a:t>
            </a:r>
            <a:r>
              <a:rPr sz="1950" spc="30" dirty="0">
                <a:latin typeface="Arial"/>
                <a:cs typeface="Arial"/>
              </a:rPr>
              <a:t>time </a:t>
            </a:r>
            <a:r>
              <a:rPr sz="1950" spc="25" dirty="0">
                <a:latin typeface="Arial"/>
                <a:cs typeface="Arial"/>
              </a:rPr>
              <a:t>and </a:t>
            </a:r>
            <a:r>
              <a:rPr sz="1950" spc="20" dirty="0">
                <a:latin typeface="Arial"/>
                <a:cs typeface="Arial"/>
              </a:rPr>
              <a:t>then </a:t>
            </a:r>
            <a:r>
              <a:rPr sz="1950" spc="30" dirty="0">
                <a:latin typeface="Arial"/>
                <a:cs typeface="Arial"/>
              </a:rPr>
              <a:t>be suspended </a:t>
            </a:r>
            <a:r>
              <a:rPr sz="1950" spc="-25" dirty="0">
                <a:latin typeface="Arial"/>
                <a:cs typeface="Arial"/>
              </a:rPr>
              <a:t>(fall </a:t>
            </a:r>
            <a:r>
              <a:rPr sz="1950" spc="-15" dirty="0">
                <a:latin typeface="Arial"/>
                <a:cs typeface="Arial"/>
              </a:rPr>
              <a:t>asleep). </a:t>
            </a:r>
            <a:r>
              <a:rPr sz="1950" dirty="0">
                <a:latin typeface="Arial"/>
                <a:cs typeface="Arial"/>
              </a:rPr>
              <a:t>When  </a:t>
            </a:r>
            <a:r>
              <a:rPr sz="1950" spc="30" dirty="0">
                <a:latin typeface="Arial"/>
                <a:cs typeface="Arial"/>
              </a:rPr>
              <a:t>activated </a:t>
            </a:r>
            <a:r>
              <a:rPr sz="1950" spc="50" dirty="0">
                <a:latin typeface="Arial"/>
                <a:cs typeface="Arial"/>
              </a:rPr>
              <a:t>by </a:t>
            </a:r>
            <a:r>
              <a:rPr sz="1950" spc="25" dirty="0">
                <a:latin typeface="Arial"/>
                <a:cs typeface="Arial"/>
              </a:rPr>
              <a:t>the </a:t>
            </a:r>
            <a:r>
              <a:rPr sz="1950" spc="30" dirty="0">
                <a:latin typeface="Arial"/>
                <a:cs typeface="Arial"/>
              </a:rPr>
              <a:t>interrupt, </a:t>
            </a:r>
            <a:r>
              <a:rPr sz="1950" spc="40" dirty="0">
                <a:latin typeface="Arial"/>
                <a:cs typeface="Arial"/>
              </a:rPr>
              <a:t>it </a:t>
            </a:r>
            <a:r>
              <a:rPr sz="1950" spc="25" dirty="0">
                <a:latin typeface="Arial"/>
                <a:cs typeface="Arial"/>
              </a:rPr>
              <a:t>can </a:t>
            </a:r>
            <a:r>
              <a:rPr sz="1950" spc="35" dirty="0">
                <a:latin typeface="Arial"/>
                <a:cs typeface="Arial"/>
              </a:rPr>
              <a:t>update </a:t>
            </a:r>
            <a:r>
              <a:rPr sz="1950" spc="-25" dirty="0">
                <a:latin typeface="Arial"/>
                <a:cs typeface="Arial"/>
              </a:rPr>
              <a:t>a </a:t>
            </a:r>
            <a:r>
              <a:rPr sz="1950" spc="5" dirty="0">
                <a:latin typeface="Arial"/>
                <a:cs typeface="Arial"/>
              </a:rPr>
              <a:t>variable </a:t>
            </a:r>
            <a:r>
              <a:rPr sz="1950" spc="30" dirty="0">
                <a:latin typeface="Arial"/>
                <a:cs typeface="Arial"/>
              </a:rPr>
              <a:t>whose </a:t>
            </a:r>
            <a:r>
              <a:rPr sz="1950" spc="-5" dirty="0">
                <a:latin typeface="Arial"/>
                <a:cs typeface="Arial"/>
              </a:rPr>
              <a:t>value </a:t>
            </a:r>
            <a:r>
              <a:rPr sz="1950" spc="20" dirty="0">
                <a:latin typeface="Arial"/>
                <a:cs typeface="Arial"/>
              </a:rPr>
              <a:t>reflects </a:t>
            </a:r>
            <a:r>
              <a:rPr sz="1950" spc="25" dirty="0">
                <a:latin typeface="Arial"/>
                <a:cs typeface="Arial"/>
              </a:rPr>
              <a:t>the  number </a:t>
            </a:r>
            <a:r>
              <a:rPr sz="1950" spc="45" dirty="0">
                <a:latin typeface="Arial"/>
                <a:cs typeface="Arial"/>
              </a:rPr>
              <a:t>of </a:t>
            </a:r>
            <a:r>
              <a:rPr sz="1950" spc="25" dirty="0">
                <a:latin typeface="Arial"/>
                <a:cs typeface="Arial"/>
              </a:rPr>
              <a:t>interruptions </a:t>
            </a:r>
            <a:r>
              <a:rPr sz="1950" spc="10" dirty="0">
                <a:latin typeface="Arial"/>
                <a:cs typeface="Arial"/>
              </a:rPr>
              <a:t>received </a:t>
            </a:r>
            <a:r>
              <a:rPr sz="1950" spc="65" dirty="0">
                <a:latin typeface="Arial"/>
                <a:cs typeface="Arial"/>
              </a:rPr>
              <a:t>to </a:t>
            </a:r>
            <a:r>
              <a:rPr sz="1950" spc="25" dirty="0">
                <a:latin typeface="Arial"/>
                <a:cs typeface="Arial"/>
              </a:rPr>
              <a:t>date. </a:t>
            </a:r>
            <a:r>
              <a:rPr sz="1950" spc="-15" dirty="0">
                <a:latin typeface="Arial"/>
                <a:cs typeface="Arial"/>
              </a:rPr>
              <a:t>These </a:t>
            </a:r>
            <a:r>
              <a:rPr sz="1950" spc="35" dirty="0">
                <a:latin typeface="Arial"/>
                <a:cs typeface="Arial"/>
              </a:rPr>
              <a:t>steps </a:t>
            </a:r>
            <a:r>
              <a:rPr sz="1950" spc="-25" dirty="0">
                <a:latin typeface="Arial"/>
                <a:cs typeface="Arial"/>
              </a:rPr>
              <a:t>are </a:t>
            </a:r>
            <a:r>
              <a:rPr sz="1950" spc="15" dirty="0">
                <a:latin typeface="Arial"/>
                <a:cs typeface="Arial"/>
              </a:rPr>
              <a:t>repeated  continuously, </a:t>
            </a:r>
            <a:r>
              <a:rPr sz="1950" dirty="0">
                <a:latin typeface="Arial"/>
                <a:cs typeface="Arial"/>
              </a:rPr>
              <a:t>i.e., </a:t>
            </a:r>
            <a:r>
              <a:rPr sz="1950" spc="25" dirty="0">
                <a:latin typeface="Arial"/>
                <a:cs typeface="Arial"/>
              </a:rPr>
              <a:t>set </a:t>
            </a:r>
            <a:r>
              <a:rPr sz="1950" spc="50" dirty="0">
                <a:latin typeface="Arial"/>
                <a:cs typeface="Arial"/>
              </a:rPr>
              <a:t>up </a:t>
            </a:r>
            <a:r>
              <a:rPr sz="1950" spc="25" dirty="0">
                <a:latin typeface="Arial"/>
                <a:cs typeface="Arial"/>
              </a:rPr>
              <a:t>the </a:t>
            </a:r>
            <a:r>
              <a:rPr sz="1950" spc="30" dirty="0">
                <a:latin typeface="Arial"/>
                <a:cs typeface="Arial"/>
              </a:rPr>
              <a:t>interruption </a:t>
            </a:r>
            <a:r>
              <a:rPr sz="1950" spc="25" dirty="0">
                <a:latin typeface="Arial"/>
                <a:cs typeface="Arial"/>
              </a:rPr>
              <a:t>and </a:t>
            </a:r>
            <a:r>
              <a:rPr sz="1950" spc="35" dirty="0">
                <a:latin typeface="Arial"/>
                <a:cs typeface="Arial"/>
              </a:rPr>
              <a:t>update </a:t>
            </a:r>
            <a:r>
              <a:rPr sz="1950" spc="25" dirty="0">
                <a:latin typeface="Arial"/>
                <a:cs typeface="Arial"/>
              </a:rPr>
              <a:t>the </a:t>
            </a:r>
            <a:r>
              <a:rPr sz="1950" spc="5" dirty="0">
                <a:latin typeface="Arial"/>
                <a:cs typeface="Arial"/>
              </a:rPr>
              <a:t>variable </a:t>
            </a:r>
            <a:r>
              <a:rPr sz="1950" spc="25" dirty="0">
                <a:latin typeface="Arial"/>
                <a:cs typeface="Arial"/>
              </a:rPr>
              <a:t>when the  </a:t>
            </a:r>
            <a:r>
              <a:rPr sz="1950" spc="30" dirty="0">
                <a:latin typeface="Arial"/>
                <a:cs typeface="Arial"/>
              </a:rPr>
              <a:t>interruption </a:t>
            </a:r>
            <a:r>
              <a:rPr sz="1950" spc="10" dirty="0">
                <a:latin typeface="Arial"/>
                <a:cs typeface="Arial"/>
              </a:rPr>
              <a:t>is </a:t>
            </a:r>
            <a:r>
              <a:rPr sz="1950" spc="40" dirty="0">
                <a:latin typeface="Arial"/>
                <a:cs typeface="Arial"/>
              </a:rPr>
              <a:t>produced. </a:t>
            </a:r>
            <a:r>
              <a:rPr sz="1950" spc="-20" dirty="0">
                <a:latin typeface="Arial"/>
                <a:cs typeface="Arial"/>
              </a:rPr>
              <a:t>The </a:t>
            </a:r>
            <a:r>
              <a:rPr sz="1950" spc="5" dirty="0">
                <a:latin typeface="Arial"/>
                <a:cs typeface="Arial"/>
              </a:rPr>
              <a:t>variable </a:t>
            </a:r>
            <a:r>
              <a:rPr sz="1950" spc="25" dirty="0">
                <a:latin typeface="Arial"/>
                <a:cs typeface="Arial"/>
              </a:rPr>
              <a:t>can </a:t>
            </a:r>
            <a:r>
              <a:rPr sz="1950" spc="30" dirty="0">
                <a:latin typeface="Arial"/>
                <a:cs typeface="Arial"/>
              </a:rPr>
              <a:t>thus </a:t>
            </a:r>
            <a:r>
              <a:rPr sz="1950" spc="40" dirty="0">
                <a:latin typeface="Arial"/>
                <a:cs typeface="Arial"/>
              </a:rPr>
              <a:t>track </a:t>
            </a:r>
            <a:r>
              <a:rPr sz="1950" spc="30" dirty="0">
                <a:latin typeface="Arial"/>
                <a:cs typeface="Arial"/>
              </a:rPr>
              <a:t>time </a:t>
            </a:r>
            <a:r>
              <a:rPr sz="1950" spc="40" dirty="0">
                <a:latin typeface="Arial"/>
                <a:cs typeface="Arial"/>
              </a:rPr>
              <a:t>count, </a:t>
            </a:r>
            <a:r>
              <a:rPr sz="1950" spc="15" dirty="0">
                <a:latin typeface="Arial"/>
                <a:cs typeface="Arial"/>
              </a:rPr>
              <a:t>especially  </a:t>
            </a:r>
            <a:r>
              <a:rPr sz="1950" spc="25" dirty="0">
                <a:latin typeface="Arial"/>
                <a:cs typeface="Arial"/>
              </a:rPr>
              <a:t>if </a:t>
            </a:r>
            <a:r>
              <a:rPr sz="1950" spc="40" dirty="0">
                <a:latin typeface="Arial"/>
                <a:cs typeface="Arial"/>
              </a:rPr>
              <a:t>it </a:t>
            </a:r>
            <a:r>
              <a:rPr sz="1950" spc="10" dirty="0">
                <a:latin typeface="Arial"/>
                <a:cs typeface="Arial"/>
              </a:rPr>
              <a:t>is initialized </a:t>
            </a:r>
            <a:r>
              <a:rPr sz="1950" spc="65" dirty="0">
                <a:latin typeface="Arial"/>
                <a:cs typeface="Arial"/>
              </a:rPr>
              <a:t>to </a:t>
            </a:r>
            <a:r>
              <a:rPr sz="1950" spc="-25" dirty="0">
                <a:latin typeface="Arial"/>
                <a:cs typeface="Arial"/>
              </a:rPr>
              <a:t>a </a:t>
            </a:r>
            <a:r>
              <a:rPr sz="1950" spc="25" dirty="0">
                <a:latin typeface="Arial"/>
                <a:cs typeface="Arial"/>
              </a:rPr>
              <a:t>significant </a:t>
            </a:r>
            <a:r>
              <a:rPr sz="1950" dirty="0">
                <a:latin typeface="Arial"/>
                <a:cs typeface="Arial"/>
              </a:rPr>
              <a:t>value. </a:t>
            </a:r>
            <a:r>
              <a:rPr sz="1950" spc="-20" dirty="0">
                <a:latin typeface="Arial"/>
                <a:cs typeface="Arial"/>
              </a:rPr>
              <a:t>UNIX </a:t>
            </a:r>
            <a:r>
              <a:rPr sz="1950" spc="-5" dirty="0">
                <a:latin typeface="Arial"/>
                <a:cs typeface="Arial"/>
              </a:rPr>
              <a:t>OSs </a:t>
            </a:r>
            <a:r>
              <a:rPr sz="1950" spc="5" dirty="0">
                <a:latin typeface="Arial"/>
                <a:cs typeface="Arial"/>
              </a:rPr>
              <a:t>uses </a:t>
            </a:r>
            <a:r>
              <a:rPr sz="1950" spc="30" dirty="0">
                <a:latin typeface="Arial"/>
                <a:cs typeface="Arial"/>
              </a:rPr>
              <a:t>such </a:t>
            </a:r>
            <a:r>
              <a:rPr sz="1950" spc="-5" dirty="0">
                <a:latin typeface="Arial"/>
                <a:cs typeface="Arial"/>
              </a:rPr>
              <a:t>an </a:t>
            </a:r>
            <a:r>
              <a:rPr sz="1950" spc="30" dirty="0">
                <a:latin typeface="Arial"/>
                <a:cs typeface="Arial"/>
              </a:rPr>
              <a:t>approach </a:t>
            </a:r>
            <a:r>
              <a:rPr sz="1950" spc="50" dirty="0">
                <a:latin typeface="Arial"/>
                <a:cs typeface="Arial"/>
              </a:rPr>
              <a:t>by  </a:t>
            </a:r>
            <a:r>
              <a:rPr sz="1950" spc="40" dirty="0">
                <a:latin typeface="Arial"/>
                <a:cs typeface="Arial"/>
              </a:rPr>
              <a:t>counting </a:t>
            </a:r>
            <a:r>
              <a:rPr sz="1950" spc="25" dirty="0">
                <a:latin typeface="Arial"/>
                <a:cs typeface="Arial"/>
              </a:rPr>
              <a:t>the number </a:t>
            </a:r>
            <a:r>
              <a:rPr sz="1950" spc="45" dirty="0">
                <a:latin typeface="Arial"/>
                <a:cs typeface="Arial"/>
              </a:rPr>
              <a:t>of </a:t>
            </a:r>
            <a:r>
              <a:rPr sz="1950" spc="35" dirty="0">
                <a:latin typeface="Arial"/>
                <a:cs typeface="Arial"/>
              </a:rPr>
              <a:t>seconds </a:t>
            </a:r>
            <a:r>
              <a:rPr sz="1950" spc="20" dirty="0">
                <a:latin typeface="Arial"/>
                <a:cs typeface="Arial"/>
              </a:rPr>
              <a:t>since </a:t>
            </a:r>
            <a:r>
              <a:rPr sz="1950" spc="15" dirty="0">
                <a:latin typeface="Arial"/>
                <a:cs typeface="Arial"/>
              </a:rPr>
              <a:t>Jan </a:t>
            </a:r>
            <a:r>
              <a:rPr sz="1950" spc="10" dirty="0">
                <a:latin typeface="Arial"/>
                <a:cs typeface="Arial"/>
              </a:rPr>
              <a:t>1, 1970, </a:t>
            </a:r>
            <a:r>
              <a:rPr sz="1950" spc="45" dirty="0">
                <a:latin typeface="Arial"/>
                <a:cs typeface="Arial"/>
              </a:rPr>
              <a:t>with </a:t>
            </a:r>
            <a:r>
              <a:rPr sz="1950" spc="-25" dirty="0">
                <a:latin typeface="Arial"/>
                <a:cs typeface="Arial"/>
              </a:rPr>
              <a:t>a </a:t>
            </a:r>
            <a:r>
              <a:rPr sz="1950" spc="55" dirty="0">
                <a:latin typeface="Arial"/>
                <a:cs typeface="Arial"/>
              </a:rPr>
              <a:t>32-bit </a:t>
            </a:r>
            <a:r>
              <a:rPr sz="1950" spc="30" dirty="0">
                <a:latin typeface="Arial"/>
                <a:cs typeface="Arial"/>
              </a:rPr>
              <a:t>counter  </a:t>
            </a:r>
            <a:r>
              <a:rPr sz="1950" spc="10" dirty="0">
                <a:latin typeface="Arial"/>
                <a:cs typeface="Arial"/>
              </a:rPr>
              <a:t>(overflow </a:t>
            </a:r>
            <a:r>
              <a:rPr sz="1950" spc="25" dirty="0">
                <a:latin typeface="Arial"/>
                <a:cs typeface="Arial"/>
              </a:rPr>
              <a:t>will </a:t>
            </a:r>
            <a:r>
              <a:rPr sz="1950" spc="20" dirty="0">
                <a:latin typeface="Arial"/>
                <a:cs typeface="Arial"/>
              </a:rPr>
              <a:t>take </a:t>
            </a:r>
            <a:r>
              <a:rPr sz="1950" spc="25" dirty="0">
                <a:latin typeface="Arial"/>
                <a:cs typeface="Arial"/>
              </a:rPr>
              <a:t>place </a:t>
            </a:r>
            <a:r>
              <a:rPr sz="1950" spc="30" dirty="0">
                <a:latin typeface="Arial"/>
                <a:cs typeface="Arial"/>
              </a:rPr>
              <a:t>on </a:t>
            </a:r>
            <a:r>
              <a:rPr sz="1950" spc="15" dirty="0">
                <a:latin typeface="Arial"/>
                <a:cs typeface="Arial"/>
              </a:rPr>
              <a:t>Jan </a:t>
            </a:r>
            <a:r>
              <a:rPr sz="1950" spc="10" dirty="0">
                <a:latin typeface="Arial"/>
                <a:cs typeface="Arial"/>
              </a:rPr>
              <a:t>19,</a:t>
            </a:r>
            <a:r>
              <a:rPr sz="1950" spc="-90" dirty="0">
                <a:latin typeface="Arial"/>
                <a:cs typeface="Arial"/>
              </a:rPr>
              <a:t> </a:t>
            </a:r>
            <a:r>
              <a:rPr sz="1950" spc="-15" dirty="0">
                <a:latin typeface="Arial"/>
                <a:cs typeface="Arial"/>
              </a:rPr>
              <a:t>2038).</a:t>
            </a:r>
            <a:endParaRPr sz="1950">
              <a:latin typeface="Arial"/>
              <a:cs typeface="Arial"/>
            </a:endParaRPr>
          </a:p>
        </p:txBody>
      </p:sp>
      <p:sp>
        <p:nvSpPr>
          <p:cNvPr id="5" name="object 5"/>
          <p:cNvSpPr txBox="1"/>
          <p:nvPr/>
        </p:nvSpPr>
        <p:spPr>
          <a:xfrm>
            <a:off x="505936" y="5567802"/>
            <a:ext cx="52705" cy="118745"/>
          </a:xfrm>
          <a:prstGeom prst="rect">
            <a:avLst/>
          </a:prstGeom>
        </p:spPr>
        <p:txBody>
          <a:bodyPr vert="horz" wrap="square" lIns="0" tIns="13970" rIns="0" bIns="0" rtlCol="0">
            <a:spAutoFit/>
          </a:bodyPr>
          <a:lstStyle/>
          <a:p>
            <a:pPr marL="12700">
              <a:lnSpc>
                <a:spcPct val="100000"/>
              </a:lnSpc>
              <a:spcBef>
                <a:spcPts val="110"/>
              </a:spcBef>
            </a:pPr>
            <a:r>
              <a:rPr sz="600" b="1" i="1" dirty="0">
                <a:latin typeface="Times New Roman"/>
                <a:cs typeface="Times New Roman"/>
              </a:rPr>
              <a:t>•</a:t>
            </a:r>
            <a:endParaRPr sz="600">
              <a:latin typeface="Times New Roman"/>
              <a:cs typeface="Times New Roman"/>
            </a:endParaRPr>
          </a:p>
        </p:txBody>
      </p:sp>
      <p:sp>
        <p:nvSpPr>
          <p:cNvPr id="6" name="object 6"/>
          <p:cNvSpPr txBox="1"/>
          <p:nvPr/>
        </p:nvSpPr>
        <p:spPr>
          <a:xfrm>
            <a:off x="528034" y="6394485"/>
            <a:ext cx="657225" cy="176530"/>
          </a:xfrm>
          <a:prstGeom prst="rect">
            <a:avLst/>
          </a:prstGeom>
        </p:spPr>
        <p:txBody>
          <a:bodyPr vert="horz" wrap="square" lIns="0" tIns="11430" rIns="0" bIns="0" rtlCol="0">
            <a:spAutoFit/>
          </a:bodyPr>
          <a:lstStyle/>
          <a:p>
            <a:pPr marL="12700">
              <a:lnSpc>
                <a:spcPct val="100000"/>
              </a:lnSpc>
              <a:spcBef>
                <a:spcPts val="90"/>
              </a:spcBef>
            </a:pPr>
            <a:r>
              <a:rPr sz="1000" spc="-5" dirty="0">
                <a:solidFill>
                  <a:srgbClr val="5E5E5E"/>
                </a:solidFill>
                <a:latin typeface="Arial"/>
                <a:cs typeface="Arial"/>
              </a:rPr>
              <a:t>1.4.3</a:t>
            </a:r>
            <a:r>
              <a:rPr sz="1000" spc="-70" dirty="0">
                <a:solidFill>
                  <a:srgbClr val="5E5E5E"/>
                </a:solidFill>
                <a:latin typeface="Arial"/>
                <a:cs typeface="Arial"/>
              </a:rPr>
              <a:t> </a:t>
            </a:r>
            <a:r>
              <a:rPr sz="1000" spc="-15" dirty="0">
                <a:solidFill>
                  <a:srgbClr val="5E5E5E"/>
                </a:solidFill>
                <a:latin typeface="Arial"/>
                <a:cs typeface="Arial"/>
              </a:rPr>
              <a:t>Timer</a:t>
            </a:r>
            <a:endParaRPr sz="10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3840" y="1500812"/>
            <a:ext cx="9018905" cy="817244"/>
          </a:xfrm>
          <a:prstGeom prst="rect">
            <a:avLst/>
          </a:prstGeom>
        </p:spPr>
        <p:txBody>
          <a:bodyPr vert="horz" wrap="square" lIns="0" tIns="11430" rIns="0" bIns="0" rtlCol="0">
            <a:spAutoFit/>
          </a:bodyPr>
          <a:lstStyle/>
          <a:p>
            <a:pPr marL="14604">
              <a:lnSpc>
                <a:spcPts val="4290"/>
              </a:lnSpc>
              <a:spcBef>
                <a:spcPts val="90"/>
              </a:spcBef>
            </a:pPr>
            <a:r>
              <a:rPr sz="3600" spc="-45" dirty="0"/>
              <a:t>6. </a:t>
            </a:r>
            <a:r>
              <a:rPr sz="3600" spc="-50" dirty="0"/>
              <a:t>What </a:t>
            </a:r>
            <a:r>
              <a:rPr sz="3600" spc="-114" dirty="0"/>
              <a:t>is </a:t>
            </a:r>
            <a:r>
              <a:rPr sz="3600" spc="-35" dirty="0"/>
              <a:t>the </a:t>
            </a:r>
            <a:r>
              <a:rPr sz="3600" spc="-85" dirty="0"/>
              <a:t>purpose </a:t>
            </a:r>
            <a:r>
              <a:rPr sz="3600" spc="-45" dirty="0"/>
              <a:t>of </a:t>
            </a:r>
            <a:r>
              <a:rPr sz="3600" spc="-85" dirty="0"/>
              <a:t>system</a:t>
            </a:r>
            <a:r>
              <a:rPr sz="3600" spc="-675" dirty="0"/>
              <a:t> </a:t>
            </a:r>
            <a:r>
              <a:rPr sz="3600" spc="-130" dirty="0"/>
              <a:t>calls?</a:t>
            </a:r>
            <a:endParaRPr sz="3600"/>
          </a:p>
          <a:p>
            <a:pPr marL="12700">
              <a:lnSpc>
                <a:spcPts val="1950"/>
              </a:lnSpc>
            </a:pPr>
            <a:r>
              <a:rPr sz="1650" spc="10" dirty="0"/>
              <a:t>System </a:t>
            </a:r>
            <a:r>
              <a:rPr sz="1650" spc="5" dirty="0"/>
              <a:t>calls </a:t>
            </a:r>
            <a:r>
              <a:rPr sz="1650" dirty="0"/>
              <a:t>provide </a:t>
            </a:r>
            <a:r>
              <a:rPr sz="1650" spc="15" dirty="0"/>
              <a:t>an </a:t>
            </a:r>
            <a:r>
              <a:rPr sz="1650" spc="20" dirty="0"/>
              <a:t>interface </a:t>
            </a:r>
            <a:r>
              <a:rPr sz="1650" spc="25" dirty="0"/>
              <a:t>to the </a:t>
            </a:r>
            <a:r>
              <a:rPr sz="1650" spc="5" dirty="0"/>
              <a:t>services </a:t>
            </a:r>
            <a:r>
              <a:rPr sz="1650" spc="40" dirty="0"/>
              <a:t>made </a:t>
            </a:r>
            <a:r>
              <a:rPr sz="1650" spc="5" dirty="0"/>
              <a:t>available </a:t>
            </a:r>
            <a:r>
              <a:rPr sz="1650" spc="-15" dirty="0"/>
              <a:t>by </a:t>
            </a:r>
            <a:r>
              <a:rPr sz="1650" spc="15" dirty="0"/>
              <a:t>an operating</a:t>
            </a:r>
            <a:r>
              <a:rPr sz="1650" spc="-50" dirty="0"/>
              <a:t> </a:t>
            </a:r>
            <a:r>
              <a:rPr sz="1650" spc="10" dirty="0"/>
              <a:t>system.</a:t>
            </a:r>
            <a:endParaRPr sz="1650"/>
          </a:p>
        </p:txBody>
      </p:sp>
      <p:sp>
        <p:nvSpPr>
          <p:cNvPr id="3" name="object 3"/>
          <p:cNvSpPr txBox="1"/>
          <p:nvPr/>
        </p:nvSpPr>
        <p:spPr>
          <a:xfrm>
            <a:off x="518636" y="2803382"/>
            <a:ext cx="4112895" cy="3051175"/>
          </a:xfrm>
          <a:prstGeom prst="rect">
            <a:avLst/>
          </a:prstGeom>
        </p:spPr>
        <p:txBody>
          <a:bodyPr vert="horz" wrap="square" lIns="0" tIns="48895" rIns="0" bIns="0" rtlCol="0">
            <a:spAutoFit/>
          </a:bodyPr>
          <a:lstStyle/>
          <a:p>
            <a:pPr marL="250825" indent="-250825">
              <a:lnSpc>
                <a:spcPts val="2120"/>
              </a:lnSpc>
              <a:spcBef>
                <a:spcPts val="385"/>
              </a:spcBef>
              <a:buSzPct val="123076"/>
              <a:buChar char="•"/>
              <a:tabLst>
                <a:tab pos="250825" algn="l"/>
                <a:tab pos="251460" algn="l"/>
              </a:tabLst>
            </a:pPr>
            <a:r>
              <a:rPr sz="1950" spc="20" dirty="0">
                <a:latin typeface="Arial"/>
                <a:cs typeface="Arial"/>
              </a:rPr>
              <a:t>System </a:t>
            </a:r>
            <a:r>
              <a:rPr sz="1950" spc="15" dirty="0">
                <a:latin typeface="Arial"/>
                <a:cs typeface="Arial"/>
              </a:rPr>
              <a:t>calls </a:t>
            </a:r>
            <a:r>
              <a:rPr sz="1950" spc="25" dirty="0">
                <a:latin typeface="Arial"/>
                <a:cs typeface="Arial"/>
              </a:rPr>
              <a:t>allow </a:t>
            </a:r>
            <a:r>
              <a:rPr sz="1950" spc="5" dirty="0">
                <a:latin typeface="Arial"/>
                <a:cs typeface="Arial"/>
              </a:rPr>
              <a:t>user </a:t>
            </a:r>
            <a:r>
              <a:rPr sz="1950" spc="20" dirty="0">
                <a:latin typeface="Arial"/>
                <a:cs typeface="Arial"/>
              </a:rPr>
              <a:t>processes  </a:t>
            </a:r>
            <a:r>
              <a:rPr sz="1950" spc="65" dirty="0">
                <a:latin typeface="Arial"/>
                <a:cs typeface="Arial"/>
              </a:rPr>
              <a:t>to </a:t>
            </a:r>
            <a:r>
              <a:rPr sz="1950" spc="15" dirty="0">
                <a:latin typeface="Arial"/>
                <a:cs typeface="Arial"/>
              </a:rPr>
              <a:t>make requests </a:t>
            </a:r>
            <a:r>
              <a:rPr sz="1950" spc="35" dirty="0">
                <a:latin typeface="Arial"/>
                <a:cs typeface="Arial"/>
              </a:rPr>
              <a:t>for </a:t>
            </a:r>
            <a:r>
              <a:rPr sz="1950" spc="10" dirty="0">
                <a:latin typeface="Arial"/>
                <a:cs typeface="Arial"/>
              </a:rPr>
              <a:t>services </a:t>
            </a:r>
            <a:r>
              <a:rPr sz="1950" spc="65" dirty="0">
                <a:latin typeface="Arial"/>
                <a:cs typeface="Arial"/>
              </a:rPr>
              <a:t>to  </a:t>
            </a:r>
            <a:r>
              <a:rPr sz="1950" spc="25" dirty="0">
                <a:latin typeface="Arial"/>
                <a:cs typeface="Arial"/>
              </a:rPr>
              <a:t>the operating system. </a:t>
            </a:r>
            <a:r>
              <a:rPr sz="1950" spc="30" dirty="0">
                <a:latin typeface="Arial"/>
                <a:cs typeface="Arial"/>
              </a:rPr>
              <a:t>Note </a:t>
            </a:r>
            <a:r>
              <a:rPr sz="1950" spc="35" dirty="0">
                <a:latin typeface="Arial"/>
                <a:cs typeface="Arial"/>
              </a:rPr>
              <a:t>that  </a:t>
            </a:r>
            <a:r>
              <a:rPr sz="1950" spc="25" dirty="0">
                <a:latin typeface="Arial"/>
                <a:cs typeface="Arial"/>
              </a:rPr>
              <a:t>system </a:t>
            </a:r>
            <a:r>
              <a:rPr sz="1950" spc="15" dirty="0">
                <a:latin typeface="Arial"/>
                <a:cs typeface="Arial"/>
              </a:rPr>
              <a:t>calls </a:t>
            </a:r>
            <a:r>
              <a:rPr sz="1950" spc="-25" dirty="0">
                <a:latin typeface="Arial"/>
                <a:cs typeface="Arial"/>
              </a:rPr>
              <a:t>are </a:t>
            </a:r>
            <a:r>
              <a:rPr sz="1950" spc="25" dirty="0">
                <a:latin typeface="Arial"/>
                <a:cs typeface="Arial"/>
              </a:rPr>
              <a:t>made </a:t>
            </a:r>
            <a:r>
              <a:rPr sz="1950" spc="45" dirty="0">
                <a:latin typeface="Arial"/>
                <a:cs typeface="Arial"/>
              </a:rPr>
              <a:t>with  </a:t>
            </a:r>
            <a:r>
              <a:rPr sz="1950" spc="25" dirty="0">
                <a:latin typeface="Arial"/>
                <a:cs typeface="Arial"/>
              </a:rPr>
              <a:t>software interruptions. </a:t>
            </a:r>
            <a:r>
              <a:rPr sz="1950" spc="15" dirty="0">
                <a:latin typeface="Arial"/>
                <a:cs typeface="Arial"/>
              </a:rPr>
              <a:t>Be </a:t>
            </a:r>
            <a:r>
              <a:rPr sz="1950" spc="-5" dirty="0">
                <a:latin typeface="Arial"/>
                <a:cs typeface="Arial"/>
              </a:rPr>
              <a:t>aware  </a:t>
            </a:r>
            <a:r>
              <a:rPr sz="1950" spc="35" dirty="0">
                <a:latin typeface="Arial"/>
                <a:cs typeface="Arial"/>
              </a:rPr>
              <a:t>that </a:t>
            </a:r>
            <a:r>
              <a:rPr sz="1950" spc="25" dirty="0">
                <a:latin typeface="Arial"/>
                <a:cs typeface="Arial"/>
              </a:rPr>
              <a:t>the </a:t>
            </a:r>
            <a:r>
              <a:rPr sz="1950" spc="-15" dirty="0">
                <a:latin typeface="Arial"/>
                <a:cs typeface="Arial"/>
              </a:rPr>
              <a:t>OS </a:t>
            </a:r>
            <a:r>
              <a:rPr sz="1950" spc="40" dirty="0">
                <a:latin typeface="Arial"/>
                <a:cs typeface="Arial"/>
              </a:rPr>
              <a:t>works </a:t>
            </a:r>
            <a:r>
              <a:rPr sz="1950" spc="30" dirty="0">
                <a:latin typeface="Arial"/>
                <a:cs typeface="Arial"/>
              </a:rPr>
              <a:t>on</a:t>
            </a:r>
            <a:r>
              <a:rPr sz="1950" spc="-55" dirty="0">
                <a:latin typeface="Arial"/>
                <a:cs typeface="Arial"/>
              </a:rPr>
              <a:t> </a:t>
            </a:r>
            <a:r>
              <a:rPr sz="1950" spc="25" dirty="0">
                <a:latin typeface="Arial"/>
                <a:cs typeface="Arial"/>
              </a:rPr>
              <a:t>interruptions  and </a:t>
            </a:r>
            <a:r>
              <a:rPr sz="1950" spc="35" dirty="0">
                <a:latin typeface="Arial"/>
                <a:cs typeface="Arial"/>
              </a:rPr>
              <a:t>that </a:t>
            </a:r>
            <a:r>
              <a:rPr sz="1950" spc="40" dirty="0">
                <a:latin typeface="Arial"/>
                <a:cs typeface="Arial"/>
              </a:rPr>
              <a:t>it </a:t>
            </a:r>
            <a:r>
              <a:rPr sz="1950" spc="15" dirty="0">
                <a:latin typeface="Arial"/>
                <a:cs typeface="Arial"/>
              </a:rPr>
              <a:t>may </a:t>
            </a:r>
            <a:r>
              <a:rPr sz="1950" dirty="0">
                <a:latin typeface="Arial"/>
                <a:cs typeface="Arial"/>
              </a:rPr>
              <a:t>receive </a:t>
            </a:r>
            <a:r>
              <a:rPr sz="1950" spc="-5" dirty="0">
                <a:latin typeface="Arial"/>
                <a:cs typeface="Arial"/>
              </a:rPr>
              <a:t>an  </a:t>
            </a:r>
            <a:r>
              <a:rPr sz="1950" spc="30" dirty="0">
                <a:latin typeface="Arial"/>
                <a:cs typeface="Arial"/>
              </a:rPr>
              <a:t>interruption </a:t>
            </a:r>
            <a:r>
              <a:rPr sz="1950" spc="45" dirty="0">
                <a:latin typeface="Arial"/>
                <a:cs typeface="Arial"/>
              </a:rPr>
              <a:t>of </a:t>
            </a:r>
            <a:r>
              <a:rPr sz="1950" spc="5" dirty="0">
                <a:latin typeface="Arial"/>
                <a:cs typeface="Arial"/>
              </a:rPr>
              <a:t>hardware </a:t>
            </a:r>
            <a:r>
              <a:rPr sz="1950" spc="-5" dirty="0">
                <a:latin typeface="Arial"/>
                <a:cs typeface="Arial"/>
              </a:rPr>
              <a:t>AND  </a:t>
            </a:r>
            <a:r>
              <a:rPr sz="1950" spc="25" dirty="0">
                <a:latin typeface="Arial"/>
                <a:cs typeface="Arial"/>
              </a:rPr>
              <a:t>software </a:t>
            </a:r>
            <a:r>
              <a:rPr sz="1950" spc="-30" dirty="0">
                <a:latin typeface="Arial"/>
                <a:cs typeface="Arial"/>
              </a:rPr>
              <a:t>(i.e. </a:t>
            </a:r>
            <a:r>
              <a:rPr sz="1950" spc="5" dirty="0">
                <a:latin typeface="Arial"/>
                <a:cs typeface="Arial"/>
              </a:rPr>
              <a:t>user </a:t>
            </a:r>
            <a:r>
              <a:rPr sz="1950" spc="10" dirty="0">
                <a:latin typeface="Arial"/>
                <a:cs typeface="Arial"/>
              </a:rPr>
              <a:t>programs) </a:t>
            </a:r>
            <a:r>
              <a:rPr sz="1950" spc="-5" dirty="0">
                <a:latin typeface="Arial"/>
                <a:cs typeface="Arial"/>
              </a:rPr>
              <a:t>as </a:t>
            </a:r>
            <a:r>
              <a:rPr sz="1950" spc="-25" dirty="0">
                <a:latin typeface="Arial"/>
                <a:cs typeface="Arial"/>
              </a:rPr>
              <a:t>a  </a:t>
            </a:r>
            <a:r>
              <a:rPr sz="1950" spc="15" dirty="0">
                <a:latin typeface="Arial"/>
                <a:cs typeface="Arial"/>
              </a:rPr>
              <a:t>request </a:t>
            </a:r>
            <a:r>
              <a:rPr sz="1950" spc="65" dirty="0">
                <a:latin typeface="Arial"/>
                <a:cs typeface="Arial"/>
              </a:rPr>
              <a:t>to </a:t>
            </a:r>
            <a:r>
              <a:rPr sz="1950" spc="40" dirty="0">
                <a:latin typeface="Arial"/>
                <a:cs typeface="Arial"/>
              </a:rPr>
              <a:t>complete </a:t>
            </a:r>
            <a:r>
              <a:rPr sz="1950" dirty="0">
                <a:latin typeface="Arial"/>
                <a:cs typeface="Arial"/>
              </a:rPr>
              <a:t>any</a:t>
            </a:r>
            <a:r>
              <a:rPr sz="1950" spc="-110" dirty="0">
                <a:latin typeface="Arial"/>
                <a:cs typeface="Arial"/>
              </a:rPr>
              <a:t> </a:t>
            </a:r>
            <a:r>
              <a:rPr sz="1950" spc="30" dirty="0">
                <a:latin typeface="Arial"/>
                <a:cs typeface="Arial"/>
              </a:rPr>
              <a:t>action.</a:t>
            </a:r>
            <a:endParaRPr sz="1950">
              <a:latin typeface="Arial"/>
              <a:cs typeface="Arial"/>
            </a:endParaRPr>
          </a:p>
          <a:p>
            <a:pPr>
              <a:lnSpc>
                <a:spcPct val="100000"/>
              </a:lnSpc>
              <a:spcBef>
                <a:spcPts val="1615"/>
              </a:spcBef>
            </a:pPr>
            <a:r>
              <a:rPr sz="600" dirty="0">
                <a:latin typeface="Arial"/>
                <a:cs typeface="Arial"/>
              </a:rPr>
              <a:t>•</a:t>
            </a:r>
            <a:endParaRPr sz="600">
              <a:latin typeface="Arial"/>
              <a:cs typeface="Arial"/>
            </a:endParaRPr>
          </a:p>
        </p:txBody>
      </p:sp>
      <p:sp>
        <p:nvSpPr>
          <p:cNvPr id="4" name="object 4"/>
          <p:cNvSpPr txBox="1"/>
          <p:nvPr/>
        </p:nvSpPr>
        <p:spPr>
          <a:xfrm>
            <a:off x="472490" y="6351662"/>
            <a:ext cx="3276600" cy="176530"/>
          </a:xfrm>
          <a:prstGeom prst="rect">
            <a:avLst/>
          </a:prstGeom>
        </p:spPr>
        <p:txBody>
          <a:bodyPr vert="horz" wrap="square" lIns="0" tIns="11430" rIns="0" bIns="0" rtlCol="0">
            <a:spAutoFit/>
          </a:bodyPr>
          <a:lstStyle/>
          <a:p>
            <a:pPr marL="12700">
              <a:lnSpc>
                <a:spcPct val="100000"/>
              </a:lnSpc>
              <a:spcBef>
                <a:spcPts val="90"/>
              </a:spcBef>
            </a:pPr>
            <a:r>
              <a:rPr sz="1000" spc="-5" dirty="0">
                <a:latin typeface="Arial"/>
                <a:cs typeface="Arial"/>
              </a:rPr>
              <a:t>2.3 </a:t>
            </a:r>
            <a:r>
              <a:rPr sz="1000" spc="-5" dirty="0">
                <a:solidFill>
                  <a:srgbClr val="5E5E5E"/>
                </a:solidFill>
                <a:latin typeface="Arial"/>
                <a:cs typeface="Arial"/>
              </a:rPr>
              <a:t>System Calls/2.3.2 </a:t>
            </a:r>
            <a:r>
              <a:rPr sz="1000" spc="5" dirty="0">
                <a:solidFill>
                  <a:srgbClr val="5E5E5E"/>
                </a:solidFill>
                <a:latin typeface="Arial"/>
                <a:cs typeface="Arial"/>
              </a:rPr>
              <a:t>Application </a:t>
            </a:r>
            <a:r>
              <a:rPr sz="1000" spc="-5" dirty="0">
                <a:solidFill>
                  <a:srgbClr val="5E5E5E"/>
                </a:solidFill>
                <a:latin typeface="Arial"/>
                <a:cs typeface="Arial"/>
              </a:rPr>
              <a:t>Programming</a:t>
            </a:r>
            <a:r>
              <a:rPr sz="1000" spc="10" dirty="0">
                <a:solidFill>
                  <a:srgbClr val="5E5E5E"/>
                </a:solidFill>
                <a:latin typeface="Arial"/>
                <a:cs typeface="Arial"/>
              </a:rPr>
              <a:t> </a:t>
            </a:r>
            <a:r>
              <a:rPr sz="1000" spc="-5" dirty="0">
                <a:solidFill>
                  <a:srgbClr val="5E5E5E"/>
                </a:solidFill>
                <a:latin typeface="Arial"/>
                <a:cs typeface="Arial"/>
              </a:rPr>
              <a:t>Interface</a:t>
            </a:r>
            <a:endParaRPr sz="1000">
              <a:latin typeface="Arial"/>
              <a:cs typeface="Arial"/>
            </a:endParaRPr>
          </a:p>
        </p:txBody>
      </p:sp>
      <p:sp>
        <p:nvSpPr>
          <p:cNvPr id="5" name="object 5"/>
          <p:cNvSpPr/>
          <p:nvPr/>
        </p:nvSpPr>
        <p:spPr>
          <a:xfrm>
            <a:off x="5101809" y="2824153"/>
            <a:ext cx="4651791" cy="28146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5936" y="1496320"/>
            <a:ext cx="8551545" cy="565785"/>
          </a:xfrm>
          <a:prstGeom prst="rect">
            <a:avLst/>
          </a:prstGeom>
        </p:spPr>
        <p:txBody>
          <a:bodyPr vert="horz" wrap="square" lIns="0" tIns="69850" rIns="0" bIns="0" rtlCol="0">
            <a:spAutoFit/>
          </a:bodyPr>
          <a:lstStyle/>
          <a:p>
            <a:pPr marL="12700" marR="5080">
              <a:lnSpc>
                <a:spcPts val="1889"/>
              </a:lnSpc>
              <a:spcBef>
                <a:spcPts val="550"/>
              </a:spcBef>
            </a:pPr>
            <a:r>
              <a:rPr sz="1950" b="1" spc="-15" dirty="0">
                <a:latin typeface="Arial"/>
                <a:cs typeface="Arial"/>
              </a:rPr>
              <a:t>7.</a:t>
            </a:r>
            <a:r>
              <a:rPr sz="1950" b="1" spc="-75" dirty="0">
                <a:latin typeface="Arial"/>
                <a:cs typeface="Arial"/>
              </a:rPr>
              <a:t> </a:t>
            </a:r>
            <a:r>
              <a:rPr sz="1950" b="1" spc="-15" dirty="0">
                <a:latin typeface="Arial"/>
                <a:cs typeface="Arial"/>
              </a:rPr>
              <a:t>What</a:t>
            </a:r>
            <a:r>
              <a:rPr sz="1950" b="1" spc="-70" dirty="0">
                <a:latin typeface="Arial"/>
                <a:cs typeface="Arial"/>
              </a:rPr>
              <a:t> </a:t>
            </a:r>
            <a:r>
              <a:rPr sz="1950" b="1" spc="-10" dirty="0">
                <a:latin typeface="Arial"/>
                <a:cs typeface="Arial"/>
              </a:rPr>
              <a:t>are</a:t>
            </a:r>
            <a:r>
              <a:rPr sz="1950" b="1" spc="-75" dirty="0">
                <a:latin typeface="Arial"/>
                <a:cs typeface="Arial"/>
              </a:rPr>
              <a:t> </a:t>
            </a:r>
            <a:r>
              <a:rPr sz="1950" b="1" spc="-10" dirty="0">
                <a:latin typeface="Arial"/>
                <a:cs typeface="Arial"/>
              </a:rPr>
              <a:t>the</a:t>
            </a:r>
            <a:r>
              <a:rPr sz="1950" b="1" spc="-70" dirty="0">
                <a:latin typeface="Arial"/>
                <a:cs typeface="Arial"/>
              </a:rPr>
              <a:t> </a:t>
            </a:r>
            <a:r>
              <a:rPr sz="1950" b="1" spc="-45" dirty="0">
                <a:latin typeface="Arial"/>
                <a:cs typeface="Arial"/>
              </a:rPr>
              <a:t>five</a:t>
            </a:r>
            <a:r>
              <a:rPr sz="1950" b="1" spc="-75" dirty="0">
                <a:latin typeface="Arial"/>
                <a:cs typeface="Arial"/>
              </a:rPr>
              <a:t> </a:t>
            </a:r>
            <a:r>
              <a:rPr sz="1950" b="1" spc="-25" dirty="0">
                <a:latin typeface="Arial"/>
                <a:cs typeface="Arial"/>
              </a:rPr>
              <a:t>main</a:t>
            </a:r>
            <a:r>
              <a:rPr sz="1950" b="1" spc="-70" dirty="0">
                <a:latin typeface="Arial"/>
                <a:cs typeface="Arial"/>
              </a:rPr>
              <a:t> </a:t>
            </a:r>
            <a:r>
              <a:rPr sz="1950" b="1" spc="-40" dirty="0">
                <a:latin typeface="Arial"/>
                <a:cs typeface="Arial"/>
              </a:rPr>
              <a:t>activities</a:t>
            </a:r>
            <a:r>
              <a:rPr sz="1950" b="1" spc="-70" dirty="0">
                <a:latin typeface="Arial"/>
                <a:cs typeface="Arial"/>
              </a:rPr>
              <a:t> </a:t>
            </a:r>
            <a:r>
              <a:rPr sz="1950" b="1" spc="-15" dirty="0">
                <a:latin typeface="Arial"/>
                <a:cs typeface="Arial"/>
              </a:rPr>
              <a:t>of</a:t>
            </a:r>
            <a:r>
              <a:rPr sz="1950" b="1" spc="-75" dirty="0">
                <a:latin typeface="Arial"/>
                <a:cs typeface="Arial"/>
              </a:rPr>
              <a:t> </a:t>
            </a:r>
            <a:r>
              <a:rPr sz="1950" b="1" spc="-10" dirty="0">
                <a:latin typeface="Arial"/>
                <a:cs typeface="Arial"/>
              </a:rPr>
              <a:t>the</a:t>
            </a:r>
            <a:r>
              <a:rPr sz="1950" b="1" spc="-70" dirty="0">
                <a:latin typeface="Arial"/>
                <a:cs typeface="Arial"/>
              </a:rPr>
              <a:t> </a:t>
            </a:r>
            <a:r>
              <a:rPr sz="1950" b="1" spc="-30" dirty="0">
                <a:latin typeface="Arial"/>
                <a:cs typeface="Arial"/>
              </a:rPr>
              <a:t>operating</a:t>
            </a:r>
            <a:r>
              <a:rPr sz="1950" b="1" spc="-75" dirty="0">
                <a:latin typeface="Arial"/>
                <a:cs typeface="Arial"/>
              </a:rPr>
              <a:t> </a:t>
            </a:r>
            <a:r>
              <a:rPr sz="1950" b="1" spc="-35" dirty="0">
                <a:latin typeface="Arial"/>
                <a:cs typeface="Arial"/>
              </a:rPr>
              <a:t>system</a:t>
            </a:r>
            <a:r>
              <a:rPr sz="1950" b="1" spc="-70" dirty="0">
                <a:latin typeface="Arial"/>
                <a:cs typeface="Arial"/>
              </a:rPr>
              <a:t> </a:t>
            </a:r>
            <a:r>
              <a:rPr sz="1950" b="1" spc="-15" dirty="0">
                <a:latin typeface="Arial"/>
                <a:cs typeface="Arial"/>
              </a:rPr>
              <a:t>when</a:t>
            </a:r>
            <a:r>
              <a:rPr sz="1950" b="1" spc="-70" dirty="0">
                <a:latin typeface="Arial"/>
                <a:cs typeface="Arial"/>
              </a:rPr>
              <a:t> </a:t>
            </a:r>
            <a:r>
              <a:rPr sz="1950" b="1" spc="-35" dirty="0">
                <a:latin typeface="Arial"/>
                <a:cs typeface="Arial"/>
              </a:rPr>
              <a:t>managing  </a:t>
            </a:r>
            <a:r>
              <a:rPr sz="1950" b="1" spc="-50" dirty="0">
                <a:latin typeface="Arial"/>
                <a:cs typeface="Arial"/>
              </a:rPr>
              <a:t>processes?</a:t>
            </a:r>
            <a:endParaRPr sz="1950">
              <a:latin typeface="Arial"/>
              <a:cs typeface="Arial"/>
            </a:endParaRPr>
          </a:p>
        </p:txBody>
      </p:sp>
      <p:sp>
        <p:nvSpPr>
          <p:cNvPr id="3" name="object 3"/>
          <p:cNvSpPr txBox="1"/>
          <p:nvPr/>
        </p:nvSpPr>
        <p:spPr>
          <a:xfrm>
            <a:off x="563562" y="2761928"/>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4" name="object 4"/>
          <p:cNvSpPr txBox="1"/>
          <p:nvPr/>
        </p:nvSpPr>
        <p:spPr>
          <a:xfrm>
            <a:off x="1035061" y="2803382"/>
            <a:ext cx="6751955" cy="327660"/>
          </a:xfrm>
          <a:prstGeom prst="rect">
            <a:avLst/>
          </a:prstGeom>
        </p:spPr>
        <p:txBody>
          <a:bodyPr vert="horz" wrap="square" lIns="0" tIns="16510" rIns="0" bIns="0" rtlCol="0">
            <a:spAutoFit/>
          </a:bodyPr>
          <a:lstStyle/>
          <a:p>
            <a:pPr marL="12700">
              <a:lnSpc>
                <a:spcPct val="100000"/>
              </a:lnSpc>
              <a:spcBef>
                <a:spcPts val="130"/>
              </a:spcBef>
            </a:pPr>
            <a:r>
              <a:rPr sz="1950" spc="-20" dirty="0">
                <a:latin typeface="Arial"/>
                <a:cs typeface="Arial"/>
              </a:rPr>
              <a:t>The </a:t>
            </a:r>
            <a:r>
              <a:rPr sz="1950" spc="20" dirty="0">
                <a:latin typeface="Arial"/>
                <a:cs typeface="Arial"/>
              </a:rPr>
              <a:t>creation </a:t>
            </a:r>
            <a:r>
              <a:rPr sz="1950" spc="25" dirty="0">
                <a:latin typeface="Arial"/>
                <a:cs typeface="Arial"/>
              </a:rPr>
              <a:t>and termination </a:t>
            </a:r>
            <a:r>
              <a:rPr sz="1950" spc="45" dirty="0">
                <a:latin typeface="Arial"/>
                <a:cs typeface="Arial"/>
              </a:rPr>
              <a:t>of </a:t>
            </a:r>
            <a:r>
              <a:rPr sz="1950" spc="5" dirty="0">
                <a:latin typeface="Arial"/>
                <a:cs typeface="Arial"/>
              </a:rPr>
              <a:t>user </a:t>
            </a:r>
            <a:r>
              <a:rPr sz="1950" spc="25" dirty="0">
                <a:latin typeface="Arial"/>
                <a:cs typeface="Arial"/>
              </a:rPr>
              <a:t>and system</a:t>
            </a:r>
            <a:r>
              <a:rPr sz="1950" spc="-100" dirty="0">
                <a:latin typeface="Arial"/>
                <a:cs typeface="Arial"/>
              </a:rPr>
              <a:t> </a:t>
            </a:r>
            <a:r>
              <a:rPr sz="1950" spc="20" dirty="0">
                <a:latin typeface="Arial"/>
                <a:cs typeface="Arial"/>
              </a:rPr>
              <a:t>processes.</a:t>
            </a:r>
            <a:endParaRPr sz="1950">
              <a:latin typeface="Arial"/>
              <a:cs typeface="Arial"/>
            </a:endParaRPr>
          </a:p>
        </p:txBody>
      </p:sp>
      <p:sp>
        <p:nvSpPr>
          <p:cNvPr id="5" name="object 5"/>
          <p:cNvSpPr txBox="1"/>
          <p:nvPr/>
        </p:nvSpPr>
        <p:spPr>
          <a:xfrm>
            <a:off x="563562" y="3352897"/>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6" name="object 6"/>
          <p:cNvSpPr txBox="1"/>
          <p:nvPr/>
        </p:nvSpPr>
        <p:spPr>
          <a:xfrm>
            <a:off x="1035061" y="3394351"/>
            <a:ext cx="4753610" cy="327660"/>
          </a:xfrm>
          <a:prstGeom prst="rect">
            <a:avLst/>
          </a:prstGeom>
        </p:spPr>
        <p:txBody>
          <a:bodyPr vert="horz" wrap="square" lIns="0" tIns="16510" rIns="0" bIns="0" rtlCol="0">
            <a:spAutoFit/>
          </a:bodyPr>
          <a:lstStyle/>
          <a:p>
            <a:pPr marL="12700">
              <a:lnSpc>
                <a:spcPct val="100000"/>
              </a:lnSpc>
              <a:spcBef>
                <a:spcPts val="130"/>
              </a:spcBef>
            </a:pPr>
            <a:r>
              <a:rPr sz="1950" spc="15" dirty="0">
                <a:latin typeface="Arial"/>
                <a:cs typeface="Arial"/>
              </a:rPr>
              <a:t>Suspension </a:t>
            </a:r>
            <a:r>
              <a:rPr sz="1950" spc="25" dirty="0">
                <a:latin typeface="Arial"/>
                <a:cs typeface="Arial"/>
              </a:rPr>
              <a:t>and resumption </a:t>
            </a:r>
            <a:r>
              <a:rPr sz="1950" spc="45" dirty="0">
                <a:latin typeface="Arial"/>
                <a:cs typeface="Arial"/>
              </a:rPr>
              <a:t>of</a:t>
            </a:r>
            <a:r>
              <a:rPr sz="1950" spc="-40" dirty="0">
                <a:latin typeface="Arial"/>
                <a:cs typeface="Arial"/>
              </a:rPr>
              <a:t> </a:t>
            </a:r>
            <a:r>
              <a:rPr sz="1950" spc="20" dirty="0">
                <a:latin typeface="Arial"/>
                <a:cs typeface="Arial"/>
              </a:rPr>
              <a:t>processes.</a:t>
            </a:r>
            <a:endParaRPr sz="1950">
              <a:latin typeface="Arial"/>
              <a:cs typeface="Arial"/>
            </a:endParaRPr>
          </a:p>
        </p:txBody>
      </p:sp>
      <p:sp>
        <p:nvSpPr>
          <p:cNvPr id="7" name="object 7"/>
          <p:cNvSpPr txBox="1"/>
          <p:nvPr/>
        </p:nvSpPr>
        <p:spPr>
          <a:xfrm>
            <a:off x="563562" y="3946355"/>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8" name="object 8"/>
          <p:cNvSpPr txBox="1"/>
          <p:nvPr/>
        </p:nvSpPr>
        <p:spPr>
          <a:xfrm>
            <a:off x="1035061" y="3989295"/>
            <a:ext cx="6755765" cy="327660"/>
          </a:xfrm>
          <a:prstGeom prst="rect">
            <a:avLst/>
          </a:prstGeom>
        </p:spPr>
        <p:txBody>
          <a:bodyPr vert="horz" wrap="square" lIns="0" tIns="16510" rIns="0" bIns="0" rtlCol="0">
            <a:spAutoFit/>
          </a:bodyPr>
          <a:lstStyle/>
          <a:p>
            <a:pPr marL="12700">
              <a:lnSpc>
                <a:spcPct val="100000"/>
              </a:lnSpc>
              <a:spcBef>
                <a:spcPts val="130"/>
              </a:spcBef>
            </a:pPr>
            <a:r>
              <a:rPr sz="1950" spc="-20" dirty="0">
                <a:latin typeface="Arial"/>
                <a:cs typeface="Arial"/>
              </a:rPr>
              <a:t>The </a:t>
            </a:r>
            <a:r>
              <a:rPr sz="1950" spc="20" dirty="0">
                <a:latin typeface="Arial"/>
                <a:cs typeface="Arial"/>
              </a:rPr>
              <a:t>provision </a:t>
            </a:r>
            <a:r>
              <a:rPr sz="1950" spc="45" dirty="0">
                <a:latin typeface="Arial"/>
                <a:cs typeface="Arial"/>
              </a:rPr>
              <a:t>of </a:t>
            </a:r>
            <a:r>
              <a:rPr sz="1950" spc="20" dirty="0">
                <a:latin typeface="Arial"/>
                <a:cs typeface="Arial"/>
              </a:rPr>
              <a:t>mechanisms </a:t>
            </a:r>
            <a:r>
              <a:rPr sz="1950" spc="35" dirty="0">
                <a:latin typeface="Arial"/>
                <a:cs typeface="Arial"/>
              </a:rPr>
              <a:t>for </a:t>
            </a:r>
            <a:r>
              <a:rPr sz="1950" b="1" spc="10" dirty="0">
                <a:latin typeface="Arial"/>
                <a:cs typeface="Arial"/>
              </a:rPr>
              <a:t>process</a:t>
            </a:r>
            <a:r>
              <a:rPr sz="1950" b="1" spc="-65" dirty="0">
                <a:latin typeface="Arial"/>
                <a:cs typeface="Arial"/>
              </a:rPr>
              <a:t> </a:t>
            </a:r>
            <a:r>
              <a:rPr sz="1950" b="1" dirty="0">
                <a:latin typeface="Arial"/>
                <a:cs typeface="Arial"/>
              </a:rPr>
              <a:t>synchronization</a:t>
            </a:r>
            <a:r>
              <a:rPr sz="1950" dirty="0">
                <a:latin typeface="Arial"/>
                <a:cs typeface="Arial"/>
              </a:rPr>
              <a:t>.</a:t>
            </a:r>
            <a:endParaRPr sz="1950">
              <a:latin typeface="Arial"/>
              <a:cs typeface="Arial"/>
            </a:endParaRPr>
          </a:p>
        </p:txBody>
      </p:sp>
      <p:sp>
        <p:nvSpPr>
          <p:cNvPr id="9" name="object 9"/>
          <p:cNvSpPr txBox="1"/>
          <p:nvPr/>
        </p:nvSpPr>
        <p:spPr>
          <a:xfrm>
            <a:off x="563562" y="4542049"/>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10" name="object 10"/>
          <p:cNvSpPr txBox="1"/>
          <p:nvPr/>
        </p:nvSpPr>
        <p:spPr>
          <a:xfrm>
            <a:off x="1035061" y="4585001"/>
            <a:ext cx="7946390" cy="327660"/>
          </a:xfrm>
          <a:prstGeom prst="rect">
            <a:avLst/>
          </a:prstGeom>
        </p:spPr>
        <p:txBody>
          <a:bodyPr vert="horz" wrap="square" lIns="0" tIns="16510" rIns="0" bIns="0" rtlCol="0">
            <a:spAutoFit/>
          </a:bodyPr>
          <a:lstStyle/>
          <a:p>
            <a:pPr marL="12700">
              <a:lnSpc>
                <a:spcPct val="100000"/>
              </a:lnSpc>
              <a:spcBef>
                <a:spcPts val="130"/>
              </a:spcBef>
            </a:pPr>
            <a:r>
              <a:rPr sz="1950" spc="-20" dirty="0">
                <a:latin typeface="Arial"/>
                <a:cs typeface="Arial"/>
              </a:rPr>
              <a:t>The </a:t>
            </a:r>
            <a:r>
              <a:rPr sz="1950" spc="20" dirty="0">
                <a:latin typeface="Arial"/>
                <a:cs typeface="Arial"/>
              </a:rPr>
              <a:t>provision </a:t>
            </a:r>
            <a:r>
              <a:rPr sz="1950" spc="45" dirty="0">
                <a:latin typeface="Arial"/>
                <a:cs typeface="Arial"/>
              </a:rPr>
              <a:t>of </a:t>
            </a:r>
            <a:r>
              <a:rPr sz="1950" spc="20" dirty="0">
                <a:latin typeface="Arial"/>
                <a:cs typeface="Arial"/>
              </a:rPr>
              <a:t>mechanisms </a:t>
            </a:r>
            <a:r>
              <a:rPr sz="1950" spc="35" dirty="0">
                <a:latin typeface="Arial"/>
                <a:cs typeface="Arial"/>
              </a:rPr>
              <a:t>for </a:t>
            </a:r>
            <a:r>
              <a:rPr sz="1950" b="1" spc="15" dirty="0">
                <a:latin typeface="Arial"/>
                <a:cs typeface="Arial"/>
                <a:hlinkClick r:id="rId3"/>
              </a:rPr>
              <a:t>communication</a:t>
            </a:r>
            <a:r>
              <a:rPr sz="1950" b="1" spc="15" dirty="0">
                <a:latin typeface="Arial"/>
                <a:cs typeface="Arial"/>
              </a:rPr>
              <a:t> </a:t>
            </a:r>
            <a:r>
              <a:rPr sz="1950" spc="30" dirty="0">
                <a:latin typeface="Arial"/>
                <a:cs typeface="Arial"/>
              </a:rPr>
              <a:t>between</a:t>
            </a:r>
            <a:r>
              <a:rPr sz="1950" spc="-20" dirty="0">
                <a:latin typeface="Arial"/>
                <a:cs typeface="Arial"/>
              </a:rPr>
              <a:t> </a:t>
            </a:r>
            <a:r>
              <a:rPr sz="1950" spc="20" dirty="0">
                <a:latin typeface="Arial"/>
                <a:cs typeface="Arial"/>
              </a:rPr>
              <a:t>processes.</a:t>
            </a:r>
            <a:endParaRPr sz="1950" dirty="0">
              <a:latin typeface="Arial"/>
              <a:cs typeface="Arial"/>
            </a:endParaRPr>
          </a:p>
        </p:txBody>
      </p:sp>
      <p:sp>
        <p:nvSpPr>
          <p:cNvPr id="11" name="object 11"/>
          <p:cNvSpPr txBox="1"/>
          <p:nvPr/>
        </p:nvSpPr>
        <p:spPr>
          <a:xfrm>
            <a:off x="563562" y="5137755"/>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12" name="object 12"/>
          <p:cNvSpPr txBox="1"/>
          <p:nvPr/>
        </p:nvSpPr>
        <p:spPr>
          <a:xfrm>
            <a:off x="1035061" y="5180708"/>
            <a:ext cx="6066155" cy="327660"/>
          </a:xfrm>
          <a:prstGeom prst="rect">
            <a:avLst/>
          </a:prstGeom>
        </p:spPr>
        <p:txBody>
          <a:bodyPr vert="horz" wrap="square" lIns="0" tIns="16510" rIns="0" bIns="0" rtlCol="0">
            <a:spAutoFit/>
          </a:bodyPr>
          <a:lstStyle/>
          <a:p>
            <a:pPr marL="12700">
              <a:lnSpc>
                <a:spcPct val="100000"/>
              </a:lnSpc>
              <a:spcBef>
                <a:spcPts val="130"/>
              </a:spcBef>
            </a:pPr>
            <a:r>
              <a:rPr sz="1950" spc="-20" dirty="0">
                <a:latin typeface="Arial"/>
                <a:cs typeface="Arial"/>
              </a:rPr>
              <a:t>The </a:t>
            </a:r>
            <a:r>
              <a:rPr sz="1950" spc="20" dirty="0">
                <a:latin typeface="Arial"/>
                <a:cs typeface="Arial"/>
              </a:rPr>
              <a:t>provision </a:t>
            </a:r>
            <a:r>
              <a:rPr sz="1950" spc="45" dirty="0">
                <a:latin typeface="Arial"/>
                <a:cs typeface="Arial"/>
              </a:rPr>
              <a:t>of </a:t>
            </a:r>
            <a:r>
              <a:rPr sz="1950" spc="20" dirty="0">
                <a:latin typeface="Arial"/>
                <a:cs typeface="Arial"/>
              </a:rPr>
              <a:t>mechanisms </a:t>
            </a:r>
            <a:r>
              <a:rPr sz="1950" spc="65" dirty="0">
                <a:latin typeface="Arial"/>
                <a:cs typeface="Arial"/>
              </a:rPr>
              <a:t>to </a:t>
            </a:r>
            <a:r>
              <a:rPr sz="1950" spc="10" dirty="0">
                <a:latin typeface="Arial"/>
                <a:cs typeface="Arial"/>
              </a:rPr>
              <a:t>deal </a:t>
            </a:r>
            <a:r>
              <a:rPr sz="1950" spc="45" dirty="0">
                <a:latin typeface="Arial"/>
                <a:cs typeface="Arial"/>
              </a:rPr>
              <a:t>with</a:t>
            </a:r>
            <a:r>
              <a:rPr sz="1950" spc="-65" dirty="0">
                <a:latin typeface="Arial"/>
                <a:cs typeface="Arial"/>
              </a:rPr>
              <a:t> </a:t>
            </a:r>
            <a:r>
              <a:rPr sz="1950" b="1" spc="20" dirty="0">
                <a:latin typeface="Arial"/>
                <a:cs typeface="Arial"/>
              </a:rPr>
              <a:t>deadlocks</a:t>
            </a:r>
            <a:r>
              <a:rPr sz="1950" spc="20" dirty="0">
                <a:latin typeface="Arial"/>
                <a:cs typeface="Arial"/>
              </a:rPr>
              <a:t>.</a:t>
            </a:r>
            <a:endParaRPr sz="1950">
              <a:latin typeface="Arial"/>
              <a:cs typeface="Arial"/>
            </a:endParaRPr>
          </a:p>
        </p:txBody>
      </p:sp>
      <p:sp>
        <p:nvSpPr>
          <p:cNvPr id="13" name="object 13"/>
          <p:cNvSpPr txBox="1"/>
          <p:nvPr/>
        </p:nvSpPr>
        <p:spPr>
          <a:xfrm>
            <a:off x="505936" y="5533629"/>
            <a:ext cx="61594" cy="149860"/>
          </a:xfrm>
          <a:prstGeom prst="rect">
            <a:avLst/>
          </a:prstGeom>
        </p:spPr>
        <p:txBody>
          <a:bodyPr vert="horz" wrap="square" lIns="0" tIns="13970" rIns="0" bIns="0" rtlCol="0">
            <a:spAutoFit/>
          </a:bodyPr>
          <a:lstStyle/>
          <a:p>
            <a:pPr marL="12700">
              <a:lnSpc>
                <a:spcPct val="100000"/>
              </a:lnSpc>
              <a:spcBef>
                <a:spcPts val="110"/>
              </a:spcBef>
            </a:pPr>
            <a:r>
              <a:rPr sz="800" b="1" i="1" dirty="0">
                <a:latin typeface="Times New Roman"/>
                <a:cs typeface="Times New Roman"/>
              </a:rPr>
              <a:t>•</a:t>
            </a:r>
            <a:endParaRPr sz="800">
              <a:latin typeface="Times New Roman"/>
              <a:cs typeface="Times New Roman"/>
            </a:endParaRPr>
          </a:p>
        </p:txBody>
      </p:sp>
      <p:sp>
        <p:nvSpPr>
          <p:cNvPr id="14" name="object 14"/>
          <p:cNvSpPr txBox="1"/>
          <p:nvPr/>
        </p:nvSpPr>
        <p:spPr>
          <a:xfrm>
            <a:off x="502664" y="6394485"/>
            <a:ext cx="1567815" cy="176530"/>
          </a:xfrm>
          <a:prstGeom prst="rect">
            <a:avLst/>
          </a:prstGeom>
        </p:spPr>
        <p:txBody>
          <a:bodyPr vert="horz" wrap="square" lIns="0" tIns="11430" rIns="0" bIns="0" rtlCol="0">
            <a:spAutoFit/>
          </a:bodyPr>
          <a:lstStyle/>
          <a:p>
            <a:pPr marL="12700">
              <a:lnSpc>
                <a:spcPct val="100000"/>
              </a:lnSpc>
              <a:spcBef>
                <a:spcPts val="90"/>
              </a:spcBef>
            </a:pPr>
            <a:r>
              <a:rPr sz="1000" spc="-5" dirty="0">
                <a:solidFill>
                  <a:srgbClr val="5E5E5E"/>
                </a:solidFill>
                <a:latin typeface="Arial"/>
                <a:cs typeface="Arial"/>
              </a:rPr>
              <a:t>1.5.1 </a:t>
            </a:r>
            <a:r>
              <a:rPr sz="1000" spc="-10" dirty="0">
                <a:solidFill>
                  <a:srgbClr val="5E5E5E"/>
                </a:solidFill>
                <a:latin typeface="Arial"/>
                <a:cs typeface="Arial"/>
              </a:rPr>
              <a:t>Process</a:t>
            </a:r>
            <a:r>
              <a:rPr sz="1000" spc="-40" dirty="0">
                <a:solidFill>
                  <a:srgbClr val="5E5E5E"/>
                </a:solidFill>
                <a:latin typeface="Arial"/>
                <a:cs typeface="Arial"/>
              </a:rPr>
              <a:t> </a:t>
            </a:r>
            <a:r>
              <a:rPr sz="1000" spc="-5" dirty="0">
                <a:solidFill>
                  <a:srgbClr val="5E5E5E"/>
                </a:solidFill>
                <a:latin typeface="Arial"/>
                <a:cs typeface="Arial"/>
              </a:rPr>
              <a:t>Management</a:t>
            </a:r>
            <a:endParaRPr sz="1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40" y="1496320"/>
            <a:ext cx="9010015" cy="776605"/>
          </a:xfrm>
          <a:prstGeom prst="rect">
            <a:avLst/>
          </a:prstGeom>
        </p:spPr>
        <p:txBody>
          <a:bodyPr vert="horz" wrap="square" lIns="0" tIns="69850" rIns="0" bIns="0" rtlCol="0">
            <a:spAutoFit/>
          </a:bodyPr>
          <a:lstStyle/>
          <a:p>
            <a:pPr marL="14604" marR="271780">
              <a:lnSpc>
                <a:spcPts val="1889"/>
              </a:lnSpc>
              <a:spcBef>
                <a:spcPts val="550"/>
              </a:spcBef>
            </a:pPr>
            <a:r>
              <a:rPr sz="1950" b="1" spc="-15" dirty="0">
                <a:latin typeface="Arial"/>
                <a:cs typeface="Arial"/>
              </a:rPr>
              <a:t>8.</a:t>
            </a:r>
            <a:r>
              <a:rPr sz="1950" b="1" spc="-75" dirty="0">
                <a:latin typeface="Arial"/>
                <a:cs typeface="Arial"/>
              </a:rPr>
              <a:t> </a:t>
            </a:r>
            <a:r>
              <a:rPr sz="1950" b="1" spc="-15" dirty="0">
                <a:latin typeface="Arial"/>
                <a:cs typeface="Arial"/>
              </a:rPr>
              <a:t>What</a:t>
            </a:r>
            <a:r>
              <a:rPr sz="1950" b="1" spc="-70" dirty="0">
                <a:latin typeface="Arial"/>
                <a:cs typeface="Arial"/>
              </a:rPr>
              <a:t> </a:t>
            </a:r>
            <a:r>
              <a:rPr sz="1950" b="1" spc="-10" dirty="0">
                <a:latin typeface="Arial"/>
                <a:cs typeface="Arial"/>
              </a:rPr>
              <a:t>are</a:t>
            </a:r>
            <a:r>
              <a:rPr sz="1950" b="1" spc="-75" dirty="0">
                <a:latin typeface="Arial"/>
                <a:cs typeface="Arial"/>
              </a:rPr>
              <a:t> </a:t>
            </a:r>
            <a:r>
              <a:rPr sz="1950" b="1" spc="-10" dirty="0">
                <a:latin typeface="Arial"/>
                <a:cs typeface="Arial"/>
              </a:rPr>
              <a:t>the</a:t>
            </a:r>
            <a:r>
              <a:rPr sz="1950" b="1" spc="-70" dirty="0">
                <a:latin typeface="Arial"/>
                <a:cs typeface="Arial"/>
              </a:rPr>
              <a:t> </a:t>
            </a:r>
            <a:r>
              <a:rPr sz="1950" b="1" spc="-20" dirty="0">
                <a:latin typeface="Arial"/>
                <a:cs typeface="Arial"/>
              </a:rPr>
              <a:t>three</a:t>
            </a:r>
            <a:r>
              <a:rPr sz="1950" b="1" spc="-70" dirty="0">
                <a:latin typeface="Arial"/>
                <a:cs typeface="Arial"/>
              </a:rPr>
              <a:t> </a:t>
            </a:r>
            <a:r>
              <a:rPr sz="1950" b="1" spc="-25" dirty="0">
                <a:latin typeface="Arial"/>
                <a:cs typeface="Arial"/>
              </a:rPr>
              <a:t>main</a:t>
            </a:r>
            <a:r>
              <a:rPr sz="1950" b="1" spc="-75" dirty="0">
                <a:latin typeface="Arial"/>
                <a:cs typeface="Arial"/>
              </a:rPr>
              <a:t> </a:t>
            </a:r>
            <a:r>
              <a:rPr sz="1950" b="1" spc="-40" dirty="0">
                <a:latin typeface="Arial"/>
                <a:cs typeface="Arial"/>
              </a:rPr>
              <a:t>activities</a:t>
            </a:r>
            <a:r>
              <a:rPr sz="1950" b="1" spc="-70" dirty="0">
                <a:latin typeface="Arial"/>
                <a:cs typeface="Arial"/>
              </a:rPr>
              <a:t> </a:t>
            </a:r>
            <a:r>
              <a:rPr sz="1950" b="1" spc="-15" dirty="0">
                <a:latin typeface="Arial"/>
                <a:cs typeface="Arial"/>
              </a:rPr>
              <a:t>of</a:t>
            </a:r>
            <a:r>
              <a:rPr sz="1950" b="1" spc="-75" dirty="0">
                <a:latin typeface="Arial"/>
                <a:cs typeface="Arial"/>
              </a:rPr>
              <a:t> </a:t>
            </a:r>
            <a:r>
              <a:rPr sz="1950" b="1" spc="-10" dirty="0">
                <a:latin typeface="Arial"/>
                <a:cs typeface="Arial"/>
              </a:rPr>
              <a:t>the</a:t>
            </a:r>
            <a:r>
              <a:rPr sz="1950" b="1" spc="-70" dirty="0">
                <a:latin typeface="Arial"/>
                <a:cs typeface="Arial"/>
              </a:rPr>
              <a:t> </a:t>
            </a:r>
            <a:r>
              <a:rPr sz="1950" b="1" spc="-30" dirty="0">
                <a:latin typeface="Arial"/>
                <a:cs typeface="Arial"/>
              </a:rPr>
              <a:t>operating</a:t>
            </a:r>
            <a:r>
              <a:rPr sz="1950" b="1" spc="-70" dirty="0">
                <a:latin typeface="Arial"/>
                <a:cs typeface="Arial"/>
              </a:rPr>
              <a:t> </a:t>
            </a:r>
            <a:r>
              <a:rPr sz="1950" b="1" spc="-35" dirty="0">
                <a:latin typeface="Arial"/>
                <a:cs typeface="Arial"/>
              </a:rPr>
              <a:t>system</a:t>
            </a:r>
            <a:r>
              <a:rPr sz="1950" b="1" spc="-75" dirty="0">
                <a:latin typeface="Arial"/>
                <a:cs typeface="Arial"/>
              </a:rPr>
              <a:t> </a:t>
            </a:r>
            <a:r>
              <a:rPr sz="1950" b="1" spc="-15" dirty="0">
                <a:latin typeface="Arial"/>
                <a:cs typeface="Arial"/>
              </a:rPr>
              <a:t>when</a:t>
            </a:r>
            <a:r>
              <a:rPr sz="1950" b="1" spc="-70" dirty="0">
                <a:latin typeface="Arial"/>
                <a:cs typeface="Arial"/>
              </a:rPr>
              <a:t> </a:t>
            </a:r>
            <a:r>
              <a:rPr sz="1950" b="1" spc="-35" dirty="0">
                <a:latin typeface="Arial"/>
                <a:cs typeface="Arial"/>
              </a:rPr>
              <a:t>managing  </a:t>
            </a:r>
            <a:r>
              <a:rPr sz="1950" b="1" spc="-45" dirty="0">
                <a:latin typeface="Arial"/>
                <a:cs typeface="Arial"/>
              </a:rPr>
              <a:t>memory?</a:t>
            </a:r>
            <a:endParaRPr sz="1950">
              <a:latin typeface="Arial"/>
              <a:cs typeface="Arial"/>
            </a:endParaRPr>
          </a:p>
          <a:p>
            <a:pPr marL="12700">
              <a:lnSpc>
                <a:spcPct val="100000"/>
              </a:lnSpc>
              <a:spcBef>
                <a:spcPts val="55"/>
              </a:spcBef>
            </a:pPr>
            <a:r>
              <a:rPr sz="1350" b="1" spc="20" dirty="0">
                <a:latin typeface="Arial"/>
                <a:cs typeface="Arial"/>
              </a:rPr>
              <a:t>The </a:t>
            </a:r>
            <a:r>
              <a:rPr sz="1200" b="1" spc="20" dirty="0">
                <a:latin typeface="Arial"/>
                <a:cs typeface="Arial"/>
              </a:rPr>
              <a:t>CPU </a:t>
            </a:r>
            <a:r>
              <a:rPr sz="1350" b="1" spc="25" dirty="0">
                <a:latin typeface="Arial"/>
                <a:cs typeface="Arial"/>
              </a:rPr>
              <a:t>can </a:t>
            </a:r>
            <a:r>
              <a:rPr sz="1350" b="1" spc="15" dirty="0">
                <a:latin typeface="Arial"/>
                <a:cs typeface="Arial"/>
              </a:rPr>
              <a:t>load </a:t>
            </a:r>
            <a:r>
              <a:rPr sz="1350" b="1" spc="5" dirty="0">
                <a:latin typeface="Arial"/>
                <a:cs typeface="Arial"/>
              </a:rPr>
              <a:t>instructions </a:t>
            </a:r>
            <a:r>
              <a:rPr sz="1350" b="1" spc="-10" dirty="0">
                <a:latin typeface="Arial"/>
                <a:cs typeface="Arial"/>
              </a:rPr>
              <a:t>only </a:t>
            </a:r>
            <a:r>
              <a:rPr sz="1350" b="1" spc="15" dirty="0">
                <a:latin typeface="Arial"/>
                <a:cs typeface="Arial"/>
              </a:rPr>
              <a:t>from </a:t>
            </a:r>
            <a:r>
              <a:rPr sz="1350" b="1" spc="5" dirty="0">
                <a:latin typeface="Arial"/>
                <a:cs typeface="Arial"/>
              </a:rPr>
              <a:t>memory, so </a:t>
            </a:r>
            <a:r>
              <a:rPr sz="1350" b="1" dirty="0">
                <a:latin typeface="Arial"/>
                <a:cs typeface="Arial"/>
              </a:rPr>
              <a:t>any </a:t>
            </a:r>
            <a:r>
              <a:rPr sz="1350" b="1" spc="15" dirty="0">
                <a:latin typeface="Arial"/>
                <a:cs typeface="Arial"/>
              </a:rPr>
              <a:t>programs must </a:t>
            </a:r>
            <a:r>
              <a:rPr sz="1350" b="1" spc="10" dirty="0">
                <a:latin typeface="Arial"/>
                <a:cs typeface="Arial"/>
              </a:rPr>
              <a:t>first </a:t>
            </a:r>
            <a:r>
              <a:rPr sz="1350" b="1" spc="30" dirty="0">
                <a:latin typeface="Arial"/>
                <a:cs typeface="Arial"/>
              </a:rPr>
              <a:t>be </a:t>
            </a:r>
            <a:r>
              <a:rPr sz="1350" b="1" spc="20" dirty="0">
                <a:latin typeface="Arial"/>
                <a:cs typeface="Arial"/>
              </a:rPr>
              <a:t>loaded </a:t>
            </a:r>
            <a:r>
              <a:rPr sz="1350" b="1" spc="5" dirty="0">
                <a:latin typeface="Arial"/>
                <a:cs typeface="Arial"/>
              </a:rPr>
              <a:t>into </a:t>
            </a:r>
            <a:r>
              <a:rPr sz="1350" b="1" spc="25" dirty="0">
                <a:latin typeface="Arial"/>
                <a:cs typeface="Arial"/>
              </a:rPr>
              <a:t>memory to</a:t>
            </a:r>
            <a:r>
              <a:rPr sz="1350" b="1" spc="70" dirty="0">
                <a:latin typeface="Arial"/>
                <a:cs typeface="Arial"/>
              </a:rPr>
              <a:t> </a:t>
            </a:r>
            <a:r>
              <a:rPr sz="1350" b="1" dirty="0">
                <a:latin typeface="Arial"/>
                <a:cs typeface="Arial"/>
              </a:rPr>
              <a:t>run.</a:t>
            </a:r>
            <a:endParaRPr sz="1350">
              <a:latin typeface="Arial"/>
              <a:cs typeface="Arial"/>
            </a:endParaRPr>
          </a:p>
        </p:txBody>
      </p:sp>
      <p:sp>
        <p:nvSpPr>
          <p:cNvPr id="3" name="object 3"/>
          <p:cNvSpPr txBox="1"/>
          <p:nvPr/>
        </p:nvSpPr>
        <p:spPr>
          <a:xfrm>
            <a:off x="563562" y="2627734"/>
            <a:ext cx="133985" cy="1036955"/>
          </a:xfrm>
          <a:prstGeom prst="rect">
            <a:avLst/>
          </a:prstGeom>
        </p:spPr>
        <p:txBody>
          <a:bodyPr vert="horz" wrap="square" lIns="0" tIns="151765" rIns="0" bIns="0" rtlCol="0">
            <a:spAutoFit/>
          </a:bodyPr>
          <a:lstStyle/>
          <a:p>
            <a:pPr marL="12700">
              <a:lnSpc>
                <a:spcPct val="100000"/>
              </a:lnSpc>
              <a:spcBef>
                <a:spcPts val="1195"/>
              </a:spcBef>
            </a:pPr>
            <a:r>
              <a:rPr sz="2400" b="1" i="1" spc="10" dirty="0">
                <a:latin typeface="Times New Roman"/>
                <a:cs typeface="Times New Roman"/>
              </a:rPr>
              <a:t>•</a:t>
            </a:r>
            <a:endParaRPr sz="2400">
              <a:latin typeface="Times New Roman"/>
              <a:cs typeface="Times New Roman"/>
            </a:endParaRPr>
          </a:p>
          <a:p>
            <a:pPr marL="12700">
              <a:lnSpc>
                <a:spcPct val="100000"/>
              </a:lnSpc>
              <a:spcBef>
                <a:spcPts val="1100"/>
              </a:spcBef>
            </a:pPr>
            <a:r>
              <a:rPr sz="2400" b="1" i="1" spc="10" dirty="0">
                <a:latin typeface="Times New Roman"/>
                <a:cs typeface="Times New Roman"/>
              </a:rPr>
              <a:t>•</a:t>
            </a:r>
            <a:endParaRPr sz="2400">
              <a:latin typeface="Times New Roman"/>
              <a:cs typeface="Times New Roman"/>
            </a:endParaRPr>
          </a:p>
        </p:txBody>
      </p:sp>
      <p:sp>
        <p:nvSpPr>
          <p:cNvPr id="4" name="object 4"/>
          <p:cNvSpPr txBox="1"/>
          <p:nvPr/>
        </p:nvSpPr>
        <p:spPr>
          <a:xfrm>
            <a:off x="1035061" y="2803382"/>
            <a:ext cx="7915909" cy="1609090"/>
          </a:xfrm>
          <a:prstGeom prst="rect">
            <a:avLst/>
          </a:prstGeom>
        </p:spPr>
        <p:txBody>
          <a:bodyPr vert="horz" wrap="square" lIns="0" tIns="16510" rIns="0" bIns="0" rtlCol="0">
            <a:spAutoFit/>
          </a:bodyPr>
          <a:lstStyle/>
          <a:p>
            <a:pPr marL="12700">
              <a:lnSpc>
                <a:spcPct val="100000"/>
              </a:lnSpc>
              <a:spcBef>
                <a:spcPts val="130"/>
              </a:spcBef>
            </a:pPr>
            <a:r>
              <a:rPr sz="1950" spc="20" dirty="0">
                <a:latin typeface="Arial"/>
                <a:cs typeface="Arial"/>
              </a:rPr>
              <a:t>Consider </a:t>
            </a:r>
            <a:r>
              <a:rPr sz="1950" spc="40" dirty="0">
                <a:latin typeface="Arial"/>
                <a:cs typeface="Arial"/>
              </a:rPr>
              <a:t>which </a:t>
            </a:r>
            <a:r>
              <a:rPr sz="1950" spc="35" dirty="0">
                <a:latin typeface="Arial"/>
                <a:cs typeface="Arial"/>
              </a:rPr>
              <a:t>parts </a:t>
            </a:r>
            <a:r>
              <a:rPr sz="1950" spc="45" dirty="0">
                <a:latin typeface="Arial"/>
                <a:cs typeface="Arial"/>
              </a:rPr>
              <a:t>of </a:t>
            </a:r>
            <a:r>
              <a:rPr sz="1950" spc="25" dirty="0">
                <a:latin typeface="Arial"/>
                <a:cs typeface="Arial"/>
              </a:rPr>
              <a:t>the </a:t>
            </a:r>
            <a:r>
              <a:rPr sz="1950" spc="30" dirty="0">
                <a:latin typeface="Arial"/>
                <a:cs typeface="Arial"/>
              </a:rPr>
              <a:t>memory </a:t>
            </a:r>
            <a:r>
              <a:rPr sz="1950" spc="-25" dirty="0">
                <a:latin typeface="Arial"/>
                <a:cs typeface="Arial"/>
              </a:rPr>
              <a:t>are </a:t>
            </a:r>
            <a:r>
              <a:rPr sz="1950" spc="20" dirty="0">
                <a:latin typeface="Arial"/>
                <a:cs typeface="Arial"/>
              </a:rPr>
              <a:t>used </a:t>
            </a:r>
            <a:r>
              <a:rPr sz="1950" spc="25" dirty="0">
                <a:latin typeface="Arial"/>
                <a:cs typeface="Arial"/>
              </a:rPr>
              <a:t>and </a:t>
            </a:r>
            <a:r>
              <a:rPr sz="1950" spc="50" dirty="0">
                <a:latin typeface="Arial"/>
                <a:cs typeface="Arial"/>
              </a:rPr>
              <a:t>by </a:t>
            </a:r>
            <a:r>
              <a:rPr sz="1950" spc="40" dirty="0">
                <a:latin typeface="Arial"/>
                <a:cs typeface="Arial"/>
              </a:rPr>
              <a:t>what</a:t>
            </a:r>
            <a:r>
              <a:rPr sz="1950" spc="-195" dirty="0">
                <a:latin typeface="Arial"/>
                <a:cs typeface="Arial"/>
              </a:rPr>
              <a:t> </a:t>
            </a:r>
            <a:r>
              <a:rPr sz="1950" spc="20" dirty="0">
                <a:latin typeface="Arial"/>
                <a:cs typeface="Arial"/>
              </a:rPr>
              <a:t>processes.</a:t>
            </a:r>
            <a:endParaRPr sz="1950">
              <a:latin typeface="Arial"/>
              <a:cs typeface="Arial"/>
            </a:endParaRPr>
          </a:p>
          <a:p>
            <a:pPr marL="12700" marR="5080">
              <a:lnSpc>
                <a:spcPts val="2120"/>
              </a:lnSpc>
              <a:spcBef>
                <a:spcPts val="1895"/>
              </a:spcBef>
            </a:pPr>
            <a:r>
              <a:rPr sz="1950" spc="20" dirty="0">
                <a:latin typeface="Arial"/>
                <a:cs typeface="Arial"/>
              </a:rPr>
              <a:t>Decide </a:t>
            </a:r>
            <a:r>
              <a:rPr sz="1950" spc="40" dirty="0">
                <a:latin typeface="Arial"/>
                <a:cs typeface="Arial"/>
              </a:rPr>
              <a:t>which </a:t>
            </a:r>
            <a:r>
              <a:rPr sz="1950" spc="20" dirty="0">
                <a:latin typeface="Arial"/>
                <a:cs typeface="Arial"/>
              </a:rPr>
              <a:t>processes </a:t>
            </a:r>
            <a:r>
              <a:rPr sz="1950" spc="-25" dirty="0">
                <a:latin typeface="Arial"/>
                <a:cs typeface="Arial"/>
              </a:rPr>
              <a:t>are </a:t>
            </a:r>
            <a:r>
              <a:rPr sz="1950" spc="30" dirty="0">
                <a:latin typeface="Arial"/>
                <a:cs typeface="Arial"/>
              </a:rPr>
              <a:t>loaded </a:t>
            </a:r>
            <a:r>
              <a:rPr sz="1950" spc="35" dirty="0">
                <a:latin typeface="Arial"/>
                <a:cs typeface="Arial"/>
              </a:rPr>
              <a:t>into </a:t>
            </a:r>
            <a:r>
              <a:rPr sz="1950" spc="30" dirty="0">
                <a:latin typeface="Arial"/>
                <a:cs typeface="Arial"/>
              </a:rPr>
              <a:t>memory </a:t>
            </a:r>
            <a:r>
              <a:rPr sz="1950" spc="25" dirty="0">
                <a:latin typeface="Arial"/>
                <a:cs typeface="Arial"/>
              </a:rPr>
              <a:t>when </a:t>
            </a:r>
            <a:r>
              <a:rPr sz="1950" spc="30" dirty="0">
                <a:latin typeface="Arial"/>
                <a:cs typeface="Arial"/>
              </a:rPr>
              <a:t>memory</a:t>
            </a:r>
            <a:r>
              <a:rPr sz="1950" spc="-135" dirty="0">
                <a:latin typeface="Arial"/>
                <a:cs typeface="Arial"/>
              </a:rPr>
              <a:t> </a:t>
            </a:r>
            <a:r>
              <a:rPr sz="1950" spc="30" dirty="0">
                <a:latin typeface="Arial"/>
                <a:cs typeface="Arial"/>
              </a:rPr>
              <a:t>space  </a:t>
            </a:r>
            <a:r>
              <a:rPr sz="1950" spc="35" dirty="0">
                <a:latin typeface="Arial"/>
                <a:cs typeface="Arial"/>
              </a:rPr>
              <a:t>becomes</a:t>
            </a:r>
            <a:r>
              <a:rPr sz="1950" dirty="0">
                <a:latin typeface="Arial"/>
                <a:cs typeface="Arial"/>
              </a:rPr>
              <a:t> available.</a:t>
            </a:r>
            <a:endParaRPr sz="1950">
              <a:latin typeface="Arial"/>
              <a:cs typeface="Arial"/>
            </a:endParaRPr>
          </a:p>
          <a:p>
            <a:pPr marL="12700">
              <a:lnSpc>
                <a:spcPct val="100000"/>
              </a:lnSpc>
              <a:spcBef>
                <a:spcPts val="1614"/>
              </a:spcBef>
            </a:pPr>
            <a:r>
              <a:rPr sz="1950" spc="-20" dirty="0">
                <a:latin typeface="Arial"/>
                <a:cs typeface="Arial"/>
              </a:rPr>
              <a:t>The </a:t>
            </a:r>
            <a:r>
              <a:rPr sz="1950" spc="25" dirty="0">
                <a:latin typeface="Arial"/>
                <a:cs typeface="Arial"/>
              </a:rPr>
              <a:t>allocation and </a:t>
            </a:r>
            <a:r>
              <a:rPr sz="1950" spc="-15" dirty="0">
                <a:latin typeface="Arial"/>
                <a:cs typeface="Arial"/>
              </a:rPr>
              <a:t>release </a:t>
            </a:r>
            <a:r>
              <a:rPr sz="1950" spc="45" dirty="0">
                <a:latin typeface="Arial"/>
                <a:cs typeface="Arial"/>
              </a:rPr>
              <a:t>of </a:t>
            </a:r>
            <a:r>
              <a:rPr sz="1950" spc="30" dirty="0">
                <a:latin typeface="Arial"/>
                <a:cs typeface="Arial"/>
              </a:rPr>
              <a:t>memory space </a:t>
            </a:r>
            <a:r>
              <a:rPr sz="1950" spc="-5" dirty="0">
                <a:latin typeface="Arial"/>
                <a:cs typeface="Arial"/>
              </a:rPr>
              <a:t>as</a:t>
            </a:r>
            <a:r>
              <a:rPr sz="1950" spc="-95" dirty="0">
                <a:latin typeface="Arial"/>
                <a:cs typeface="Arial"/>
              </a:rPr>
              <a:t> </a:t>
            </a:r>
            <a:r>
              <a:rPr sz="1950" spc="20" dirty="0">
                <a:latin typeface="Arial"/>
                <a:cs typeface="Arial"/>
              </a:rPr>
              <a:t>needed.</a:t>
            </a:r>
            <a:endParaRPr sz="1950">
              <a:latin typeface="Arial"/>
              <a:cs typeface="Arial"/>
            </a:endParaRPr>
          </a:p>
        </p:txBody>
      </p:sp>
      <p:sp>
        <p:nvSpPr>
          <p:cNvPr id="5" name="object 5"/>
          <p:cNvSpPr txBox="1"/>
          <p:nvPr/>
        </p:nvSpPr>
        <p:spPr>
          <a:xfrm>
            <a:off x="563562" y="4043218"/>
            <a:ext cx="133985" cy="397510"/>
          </a:xfrm>
          <a:prstGeom prst="rect">
            <a:avLst/>
          </a:prstGeom>
        </p:spPr>
        <p:txBody>
          <a:bodyPr vert="horz" wrap="square" lIns="0" tIns="17145" rIns="0" bIns="0" rtlCol="0">
            <a:spAutoFit/>
          </a:bodyPr>
          <a:lstStyle/>
          <a:p>
            <a:pPr marL="12700">
              <a:lnSpc>
                <a:spcPct val="100000"/>
              </a:lnSpc>
              <a:spcBef>
                <a:spcPts val="135"/>
              </a:spcBef>
            </a:pPr>
            <a:r>
              <a:rPr sz="2400" b="1" i="1" spc="10" dirty="0">
                <a:latin typeface="Times New Roman"/>
                <a:cs typeface="Times New Roman"/>
              </a:rPr>
              <a:t>•</a:t>
            </a:r>
            <a:endParaRPr sz="2400">
              <a:latin typeface="Times New Roman"/>
              <a:cs typeface="Times New Roman"/>
            </a:endParaRPr>
          </a:p>
        </p:txBody>
      </p:sp>
      <p:sp>
        <p:nvSpPr>
          <p:cNvPr id="6" name="object 6"/>
          <p:cNvSpPr txBox="1"/>
          <p:nvPr/>
        </p:nvSpPr>
        <p:spPr>
          <a:xfrm>
            <a:off x="535385" y="6433844"/>
            <a:ext cx="1574800" cy="176530"/>
          </a:xfrm>
          <a:prstGeom prst="rect">
            <a:avLst/>
          </a:prstGeom>
        </p:spPr>
        <p:txBody>
          <a:bodyPr vert="horz" wrap="square" lIns="0" tIns="11430" rIns="0" bIns="0" rtlCol="0">
            <a:spAutoFit/>
          </a:bodyPr>
          <a:lstStyle/>
          <a:p>
            <a:pPr marL="12700">
              <a:lnSpc>
                <a:spcPct val="100000"/>
              </a:lnSpc>
              <a:spcBef>
                <a:spcPts val="90"/>
              </a:spcBef>
            </a:pPr>
            <a:r>
              <a:rPr sz="1000" spc="-5" dirty="0">
                <a:solidFill>
                  <a:srgbClr val="5E5E5E"/>
                </a:solidFill>
                <a:latin typeface="Arial"/>
                <a:cs typeface="Arial"/>
              </a:rPr>
              <a:t>1.5.2 </a:t>
            </a:r>
            <a:r>
              <a:rPr sz="1000" dirty="0">
                <a:solidFill>
                  <a:srgbClr val="5E5E5E"/>
                </a:solidFill>
                <a:latin typeface="Arial"/>
                <a:cs typeface="Arial"/>
              </a:rPr>
              <a:t>Memory</a:t>
            </a:r>
            <a:r>
              <a:rPr sz="1000" spc="-50" dirty="0">
                <a:solidFill>
                  <a:srgbClr val="5E5E5E"/>
                </a:solidFill>
                <a:latin typeface="Arial"/>
                <a:cs typeface="Arial"/>
              </a:rPr>
              <a:t> </a:t>
            </a:r>
            <a:r>
              <a:rPr sz="1000" spc="-5" dirty="0">
                <a:solidFill>
                  <a:srgbClr val="5E5E5E"/>
                </a:solidFill>
                <a:latin typeface="Arial"/>
                <a:cs typeface="Arial"/>
              </a:rPr>
              <a:t>Management</a:t>
            </a:r>
            <a:endParaRPr sz="1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753</TotalTime>
  <Words>2973</Words>
  <Application>Microsoft Office PowerPoint</Application>
  <PresentationFormat>Custom</PresentationFormat>
  <Paragraphs>177</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Times New Roman</vt:lpstr>
      <vt:lpstr>Trebuchet MS</vt:lpstr>
      <vt:lpstr>urw-din</vt:lpstr>
      <vt:lpstr>Whitney</vt:lpstr>
      <vt:lpstr>Office Theme</vt:lpstr>
      <vt:lpstr>Tutorial 1 The overview of OS</vt:lpstr>
      <vt:lpstr>1. What are the three main roles of the operating system?</vt:lpstr>
      <vt:lpstr>PowerPoint Presentation</vt:lpstr>
      <vt:lpstr>PowerPoint Presentation</vt:lpstr>
      <vt:lpstr>4. Which instructions should require kernel privileges?</vt:lpstr>
      <vt:lpstr>PowerPoint Presentation</vt:lpstr>
      <vt:lpstr>6. What is the purpose of system calls? System calls provide an interface to the services made available by an operating system.</vt:lpstr>
      <vt:lpstr>PowerPoint Presentation</vt:lpstr>
      <vt:lpstr>PowerPoint Presentation</vt:lpstr>
      <vt:lpstr>PowerPoint Presentation</vt:lpstr>
      <vt:lpstr>10. What is the purpose of the Command Interpreter/command-line interface  (CLI)?</vt:lpstr>
      <vt:lpstr>11. What system calls are run by the command interpreter or shell to start a  new process? To start a new process, the shell executes a fork()() system call. Then, the selected program is loaded into memory via an exec() system call, and the program is executed.</vt:lpstr>
      <vt:lpstr>12. What is the purpose of system programs?</vt:lpstr>
      <vt:lpstr>13. What is the main advantage of designing a system with layers? What are the  disadvantages of this approach?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tut1</dc:title>
  <dc:creator>HONGFAN MU</dc:creator>
  <cp:lastModifiedBy>Faranak Vahid-Ansari</cp:lastModifiedBy>
  <cp:revision>4</cp:revision>
  <dcterms:created xsi:type="dcterms:W3CDTF">2022-05-20T02:22:02Z</dcterms:created>
  <dcterms:modified xsi:type="dcterms:W3CDTF">2022-05-20T14:56:49Z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2022-05-16T00:00:00Z</vt:filetime>
  </property>
  <property fmtid="{D5CDD505-2E9C-101B-9397-08002B2CF9AE}" pid="3" name="Creator">
    <vt:lpwstr>Keynote</vt:lpwstr>
  </property>
  <property fmtid="{D5CDD505-2E9C-101B-9397-08002B2CF9AE}" pid="4" name="LastSaved">
    <vt:filetime>2022-05-20T00:00:00Z</vt:filetime>
  </property>
</Properties>
</file>