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CCE"/>
    <a:srgbClr val="2B5B84"/>
    <a:srgbClr val="1E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45B21-AD1A-4CD2-81F4-1D5BCB64A0BA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165AA-A9E5-4A53-BBB8-FD6027A0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8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Those watching closely may have noticed</a:t>
            </a:r>
            <a:r>
              <a:rPr lang="en-US" baseline="0" dirty="0" smtClean="0"/>
              <a:t> that </a:t>
            </a:r>
            <a:r>
              <a:rPr lang="en-US" baseline="0" dirty="0" err="1" smtClean="0"/>
              <a:t>enum</a:t>
            </a:r>
            <a:r>
              <a:rPr lang="en-US" baseline="0" dirty="0" smtClean="0"/>
              <a:t> was attempted back in 05, as PEP 354. However, it wasn’t until </a:t>
            </a:r>
            <a:r>
              <a:rPr lang="en-US" baseline="0" dirty="0" err="1" smtClean="0"/>
              <a:t>PyCon</a:t>
            </a:r>
            <a:r>
              <a:rPr lang="en-US" baseline="0" dirty="0" smtClean="0"/>
              <a:t> 2013 that it was seriously discussed.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165AA-A9E5-4A53-BBB8-FD6027A0BD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8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</a:t>
            </a:r>
            <a:r>
              <a:rPr lang="en-US" baseline="0" dirty="0" smtClean="0"/>
              <a:t> pass a sequence of 2 tuples, or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165AA-A9E5-4A53-BBB8-FD6027A0BD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5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100000">
              <a:srgbClr val="1E415E"/>
            </a:gs>
            <a:gs pos="0">
              <a:srgbClr val="2B5B8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ACCCE"/>
                </a:solidFill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C0F9-370B-E94A-AE24-7B8CC3A72CF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thon-logo@2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15131"/>
            <a:ext cx="73660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2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C0F9-370B-E94A-AE24-7B8CC3A72CF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35A1-0AAF-E44F-B4DA-DD1595A3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1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C0F9-370B-E94A-AE24-7B8CC3A72CF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35A1-0AAF-E44F-B4DA-DD1595A3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500864"/>
          </a:xfrm>
          <a:prstGeom prst="rect">
            <a:avLst/>
          </a:prstGeom>
          <a:gradFill>
            <a:gsLst>
              <a:gs pos="0">
                <a:srgbClr val="1E415E"/>
              </a:gs>
              <a:gs pos="100000">
                <a:srgbClr val="2B5B84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55" y="274638"/>
            <a:ext cx="5575057" cy="1143000"/>
          </a:xfrm>
        </p:spPr>
        <p:txBody>
          <a:bodyPr/>
          <a:lstStyle>
            <a:lvl1pPr>
              <a:defRPr>
                <a:solidFill>
                  <a:srgbClr val="CACCCE"/>
                </a:solidFill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45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C0F9-370B-E94A-AE24-7B8CC3A72CF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35A1-0AAF-E44F-B4DA-DD1595A3851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python-logo@2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35" y="226256"/>
            <a:ext cx="3807627" cy="10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1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C0F9-370B-E94A-AE24-7B8CC3A72CF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1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C0F9-370B-E94A-AE24-7B8CC3A72CF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35A1-0AAF-E44F-B4DA-DD1595A3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C0F9-370B-E94A-AE24-7B8CC3A72CF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35A1-0AAF-E44F-B4DA-DD1595A3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6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C0F9-370B-E94A-AE24-7B8CC3A72CF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35A1-0AAF-E44F-B4DA-DD1595A3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1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C0F9-370B-E94A-AE24-7B8CC3A72CF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35A1-0AAF-E44F-B4DA-DD1595A3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C0F9-370B-E94A-AE24-7B8CC3A72CF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35A1-0AAF-E44F-B4DA-DD1595A3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0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C0F9-370B-E94A-AE24-7B8CC3A72CF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35A1-0AAF-E44F-B4DA-DD1595A3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8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C0F9-370B-E94A-AE24-7B8CC3A72CF4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35A1-0AAF-E44F-B4DA-DD1595A38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3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3wos.appspot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nnect.ucern.com/blogs/is-this-thing-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ython.org/dev/peps/pep-0443" TargetMode="External"/><Relationship Id="rId13" Type="http://schemas.openxmlformats.org/officeDocument/2006/relationships/hyperlink" Target="http://www.python.org/dev/peps/pep-0451" TargetMode="External"/><Relationship Id="rId18" Type="http://schemas.openxmlformats.org/officeDocument/2006/relationships/hyperlink" Target="http://www.python.org/dev/peps/pep-3154" TargetMode="External"/><Relationship Id="rId3" Type="http://schemas.openxmlformats.org/officeDocument/2006/relationships/hyperlink" Target="http://docs.python.org/3.4/library/pathlib.html" TargetMode="External"/><Relationship Id="rId7" Type="http://schemas.openxmlformats.org/officeDocument/2006/relationships/hyperlink" Target="http://www.python.org/dev/peps/pep-0442" TargetMode="External"/><Relationship Id="rId12" Type="http://schemas.openxmlformats.org/officeDocument/2006/relationships/hyperlink" Target="http://docs.python.org/3.4/library/statistics.html" TargetMode="External"/><Relationship Id="rId17" Type="http://schemas.openxmlformats.org/officeDocument/2006/relationships/hyperlink" Target="http://www.python.org/dev/peps/pep-0456" TargetMode="External"/><Relationship Id="rId2" Type="http://schemas.openxmlformats.org/officeDocument/2006/relationships/hyperlink" Target="http://www.python.org/dev/peps/pep-0428" TargetMode="External"/><Relationship Id="rId16" Type="http://schemas.openxmlformats.org/officeDocument/2006/relationships/hyperlink" Target="http://docs.python.org/3.4/library/tracemalloc.html" TargetMode="External"/><Relationship Id="rId20" Type="http://schemas.openxmlformats.org/officeDocument/2006/relationships/hyperlink" Target="http://docs.python.org/3.4/library/asynci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hon.org/dev/peps/pep-0436" TargetMode="External"/><Relationship Id="rId11" Type="http://schemas.openxmlformats.org/officeDocument/2006/relationships/hyperlink" Target="http://www.python.org/dev/peps/pep-0450" TargetMode="External"/><Relationship Id="rId5" Type="http://schemas.openxmlformats.org/officeDocument/2006/relationships/hyperlink" Target="http://docs.python.org/3.4/library/enum.html" TargetMode="External"/><Relationship Id="rId15" Type="http://schemas.openxmlformats.org/officeDocument/2006/relationships/hyperlink" Target="http://www.python.org/dev/peps/pep-0454" TargetMode="External"/><Relationship Id="rId10" Type="http://schemas.openxmlformats.org/officeDocument/2006/relationships/hyperlink" Target="http://www.python.org/dev/peps/pep-0446" TargetMode="External"/><Relationship Id="rId19" Type="http://schemas.openxmlformats.org/officeDocument/2006/relationships/hyperlink" Target="http://www.python.org/dev/peps/pep-3156" TargetMode="External"/><Relationship Id="rId4" Type="http://schemas.openxmlformats.org/officeDocument/2006/relationships/hyperlink" Target="http://www.python.org/dev/peps/pep-0435" TargetMode="External"/><Relationship Id="rId9" Type="http://schemas.openxmlformats.org/officeDocument/2006/relationships/hyperlink" Target="http://www.python.org/dev/peps/pep-0445" TargetMode="External"/><Relationship Id="rId14" Type="http://schemas.openxmlformats.org/officeDocument/2006/relationships/hyperlink" Target="http://www.python.org/dev/peps/pep-0453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ython.org/dev/peps/pep-0453" TargetMode="External"/><Relationship Id="rId3" Type="http://schemas.openxmlformats.org/officeDocument/2006/relationships/hyperlink" Target="http://docs.python.org/3.4/library/pathlib.html" TargetMode="External"/><Relationship Id="rId7" Type="http://schemas.openxmlformats.org/officeDocument/2006/relationships/hyperlink" Target="http://docs.python.org/3.4/library/statistics.html" TargetMode="External"/><Relationship Id="rId2" Type="http://schemas.openxmlformats.org/officeDocument/2006/relationships/hyperlink" Target="http://www.python.org/dev/peps/pep-04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hon.org/dev/peps/pep-0450" TargetMode="External"/><Relationship Id="rId5" Type="http://schemas.openxmlformats.org/officeDocument/2006/relationships/hyperlink" Target="http://docs.python.org/3.4/library/enum.html" TargetMode="External"/><Relationship Id="rId10" Type="http://schemas.openxmlformats.org/officeDocument/2006/relationships/hyperlink" Target="http://docs.python.org/3.4/library/asyncio.html" TargetMode="External"/><Relationship Id="rId4" Type="http://schemas.openxmlformats.org/officeDocument/2006/relationships/hyperlink" Target="http://www.python.org/dev/peps/pep-0435" TargetMode="External"/><Relationship Id="rId9" Type="http://schemas.openxmlformats.org/officeDocument/2006/relationships/hyperlink" Target="http://www.python.org/dev/peps/pep-315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3.4.0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Caleb Meyer</a:t>
            </a:r>
          </a:p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Pop Health Analytics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6" y="1840981"/>
            <a:ext cx="7521266" cy="418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2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 few tips</a:t>
            </a:r>
          </a:p>
          <a:p>
            <a:r>
              <a:rPr lang="en-US" sz="2800" dirty="0" err="1" smtClean="0"/>
              <a:t>Enums</a:t>
            </a:r>
            <a:r>
              <a:rPr lang="en-US" sz="2800" dirty="0" smtClean="0"/>
              <a:t> can only be extended if they don’t define any members</a:t>
            </a:r>
          </a:p>
          <a:p>
            <a:r>
              <a:rPr lang="en-US" sz="2800" dirty="0" smtClean="0"/>
              <a:t>_</a:t>
            </a:r>
            <a:r>
              <a:rPr lang="en-US" sz="2800" dirty="0" err="1" smtClean="0"/>
              <a:t>singleunder</a:t>
            </a:r>
            <a:r>
              <a:rPr lang="en-US" sz="2800" dirty="0" smtClean="0"/>
              <a:t>_() methods are reserved by </a:t>
            </a:r>
            <a:r>
              <a:rPr lang="en-US" sz="2800" dirty="0" err="1" smtClean="0"/>
              <a:t>Enum</a:t>
            </a:r>
            <a:r>
              <a:rPr lang="en-US" sz="2800" dirty="0" smtClean="0"/>
              <a:t> (you can’t create them)</a:t>
            </a:r>
          </a:p>
          <a:p>
            <a:r>
              <a:rPr lang="en-US" sz="2800" dirty="0" smtClean="0"/>
              <a:t>You can use the @unique decorator to enforce no aliases.</a:t>
            </a:r>
          </a:p>
          <a:p>
            <a:r>
              <a:rPr lang="en-US" sz="2800" dirty="0" smtClean="0"/>
              <a:t>You can create an </a:t>
            </a:r>
            <a:r>
              <a:rPr lang="en-US" sz="2800" dirty="0" err="1" smtClean="0"/>
              <a:t>enum</a:t>
            </a:r>
            <a:r>
              <a:rPr lang="en-US" sz="2800" dirty="0" smtClean="0"/>
              <a:t> functionally: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87" y="5511311"/>
            <a:ext cx="3816721" cy="73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98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variant of </a:t>
            </a:r>
            <a:r>
              <a:rPr lang="en-US" dirty="0" err="1" smtClean="0"/>
              <a:t>enum</a:t>
            </a:r>
            <a:r>
              <a:rPr lang="en-US" dirty="0" smtClean="0"/>
              <a:t> that extends Int. It has all the usual properties of integers, so you can do things like: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73" y="3336540"/>
            <a:ext cx="5467706" cy="259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0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kitten break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4419" y="1171417"/>
            <a:ext cx="458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If you haven’t watched Cal Henderson talk about </a:t>
            </a:r>
            <a:r>
              <a:rPr lang="en-US" sz="1000" dirty="0" err="1" smtClean="0">
                <a:solidFill>
                  <a:schemeClr val="bg1">
                    <a:lumMod val="85000"/>
                  </a:schemeClr>
                </a:solidFill>
              </a:rPr>
              <a:t>django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, you should!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62" y="1529696"/>
            <a:ext cx="5745095" cy="480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52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Hooray, now we don’t have to bring in </a:t>
            </a:r>
            <a:r>
              <a:rPr lang="en-US" dirty="0" err="1" smtClean="0"/>
              <a:t>scipy</a:t>
            </a:r>
            <a:r>
              <a:rPr lang="en-US" dirty="0" smtClean="0"/>
              <a:t> just to do basic stats</a:t>
            </a:r>
          </a:p>
          <a:p>
            <a:r>
              <a:rPr lang="en-US" dirty="0" smtClean="0"/>
              <a:t>This package includes mean, median (low, high, average, grouped), mode, and sample and population standard deviation and varianc</a:t>
            </a: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5243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 will do its best to install itself alongside your python 3.4</a:t>
            </a:r>
          </a:p>
          <a:p>
            <a:r>
              <a:rPr lang="en-US" dirty="0" smtClean="0"/>
              <a:t>This means that there will be less squabbling over </a:t>
            </a:r>
            <a:r>
              <a:rPr lang="en-US" dirty="0" err="1" smtClean="0"/>
              <a:t>Setuptools</a:t>
            </a:r>
            <a:r>
              <a:rPr lang="en-US" dirty="0" smtClean="0"/>
              <a:t> vs Distribute vs </a:t>
            </a:r>
            <a:r>
              <a:rPr lang="en-US" dirty="0" err="1" smtClean="0"/>
              <a:t>distutils</a:t>
            </a:r>
            <a:r>
              <a:rPr lang="en-US" dirty="0" smtClean="0"/>
              <a:t> vs pip</a:t>
            </a:r>
            <a:r>
              <a:rPr lang="en-US" dirty="0"/>
              <a:t> </a:t>
            </a:r>
            <a:r>
              <a:rPr lang="en-US" dirty="0" smtClean="0"/>
              <a:t>vs </a:t>
            </a:r>
            <a:r>
              <a:rPr lang="en-US" dirty="0" err="1" smtClean="0"/>
              <a:t>easy_install</a:t>
            </a:r>
            <a:endParaRPr lang="en-US" dirty="0" smtClean="0"/>
          </a:p>
          <a:p>
            <a:r>
              <a:rPr lang="en-US" dirty="0" smtClean="0"/>
              <a:t>This means that third party packages won’t have several names depending on your package manager (was it apt-get install </a:t>
            </a:r>
            <a:r>
              <a:rPr lang="en-US" dirty="0" err="1" smtClean="0"/>
              <a:t>django</a:t>
            </a:r>
            <a:r>
              <a:rPr lang="en-US" dirty="0" smtClean="0"/>
              <a:t> or python-</a:t>
            </a:r>
            <a:r>
              <a:rPr lang="en-US" dirty="0" err="1" smtClean="0"/>
              <a:t>django</a:t>
            </a:r>
            <a:r>
              <a:rPr lang="en-US" dirty="0" smtClean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16219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docs:</a:t>
            </a:r>
          </a:p>
          <a:p>
            <a:pPr marL="0" indent="0">
              <a:buNone/>
            </a:pPr>
            <a:r>
              <a:rPr lang="en-US" sz="2000" dirty="0"/>
              <a:t>This module provides infrastructure for writing single-threaded concurrent code using </a:t>
            </a:r>
            <a:r>
              <a:rPr lang="en-US" sz="2000" dirty="0" err="1"/>
              <a:t>coroutines</a:t>
            </a:r>
            <a:r>
              <a:rPr lang="en-US" sz="2000" dirty="0"/>
              <a:t>, multiplexing I/O access over sockets and other resources, running network clients and servers, and other related </a:t>
            </a:r>
            <a:r>
              <a:rPr lang="en-US" sz="2000" dirty="0" smtClean="0"/>
              <a:t>primitives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What does that mean?</a:t>
            </a:r>
          </a:p>
          <a:p>
            <a:pPr lvl="1"/>
            <a:r>
              <a:rPr lang="en-US" dirty="0" smtClean="0"/>
              <a:t>Twisted can finally move off the python 3 wall of shame: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6" t="34169" r="30437" b="35758"/>
          <a:stretch/>
        </p:blipFill>
        <p:spPr bwMode="auto">
          <a:xfrm>
            <a:off x="2580830" y="4623275"/>
            <a:ext cx="3170490" cy="207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01046" y="4623275"/>
            <a:ext cx="338554" cy="1852430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1000" dirty="0">
                <a:hlinkClick r:id="rId3"/>
              </a:rPr>
              <a:t>http://python3wos.appspot.com</a:t>
            </a:r>
            <a:r>
              <a:rPr lang="en-US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27178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get python 3.4?</a:t>
            </a:r>
          </a:p>
          <a:p>
            <a:pPr lvl="1"/>
            <a:r>
              <a:rPr lang="en-US" dirty="0" smtClean="0"/>
              <a:t>Check out Steven’s awesome blog post about </a:t>
            </a:r>
            <a:r>
              <a:rPr lang="en-US" dirty="0" err="1" smtClean="0"/>
              <a:t>pythonz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https://connect.ucern.com/blogs/is-this-thing-on</a:t>
            </a:r>
            <a:endParaRPr lang="en-US" dirty="0" smtClean="0"/>
          </a:p>
          <a:p>
            <a:r>
              <a:rPr lang="en-US" dirty="0" smtClean="0"/>
              <a:t>How can I get this awesome </a:t>
            </a:r>
            <a:r>
              <a:rPr lang="en-US" dirty="0" err="1" smtClean="0"/>
              <a:t>powerpoint</a:t>
            </a:r>
            <a:r>
              <a:rPr lang="en-US" dirty="0" smtClean="0"/>
              <a:t> theme? </a:t>
            </a:r>
          </a:p>
          <a:p>
            <a:pPr lvl="1"/>
            <a:r>
              <a:rPr lang="en-US" dirty="0" smtClean="0"/>
              <a:t>I’ll post this presentation on the </a:t>
            </a:r>
            <a:r>
              <a:rPr lang="en-US" dirty="0" err="1" smtClean="0"/>
              <a:t>ucern</a:t>
            </a:r>
            <a:r>
              <a:rPr lang="en-US" dirty="0" smtClean="0"/>
              <a:t> group, look for </a:t>
            </a:r>
            <a:r>
              <a:rPr lang="en-US" smtClean="0"/>
              <a:t>it soon!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57884" y="1171417"/>
            <a:ext cx="2486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That I can answer…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855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List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PEP 428</a:t>
            </a:r>
            <a:r>
              <a:rPr lang="en-US" dirty="0"/>
              <a:t>, a </a:t>
            </a:r>
            <a:r>
              <a:rPr lang="en-US" dirty="0">
                <a:hlinkClick r:id="rId3"/>
              </a:rPr>
              <a:t>"pathlib"</a:t>
            </a:r>
            <a:r>
              <a:rPr lang="en-US" dirty="0"/>
              <a:t> module providing object-oriented </a:t>
            </a:r>
            <a:r>
              <a:rPr lang="en-US" dirty="0" err="1"/>
              <a:t>filesystem</a:t>
            </a:r>
            <a:r>
              <a:rPr lang="en-US" dirty="0"/>
              <a:t> paths</a:t>
            </a:r>
          </a:p>
          <a:p>
            <a:r>
              <a:rPr lang="en-US" dirty="0">
                <a:hlinkClick r:id="rId4"/>
              </a:rPr>
              <a:t>PEP 435</a:t>
            </a:r>
            <a:r>
              <a:rPr lang="en-US" dirty="0"/>
              <a:t>, a standardized </a:t>
            </a:r>
            <a:r>
              <a:rPr lang="en-US" dirty="0">
                <a:hlinkClick r:id="rId5"/>
              </a:rPr>
              <a:t>"enum"</a:t>
            </a:r>
            <a:r>
              <a:rPr lang="en-US" dirty="0"/>
              <a:t> module</a:t>
            </a:r>
          </a:p>
          <a:p>
            <a:r>
              <a:rPr lang="en-US" dirty="0">
                <a:hlinkClick r:id="rId6"/>
              </a:rPr>
              <a:t>PEP 436</a:t>
            </a:r>
            <a:r>
              <a:rPr lang="en-US" dirty="0"/>
              <a:t>, a build enhancement that will help generate introspection information for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>
                <a:hlinkClick r:id="rId7"/>
              </a:rPr>
              <a:t>PEP 442</a:t>
            </a:r>
            <a:r>
              <a:rPr lang="en-US" dirty="0"/>
              <a:t>, improved semantics for object finalization</a:t>
            </a:r>
          </a:p>
          <a:p>
            <a:r>
              <a:rPr lang="en-US" dirty="0">
                <a:hlinkClick r:id="rId8"/>
              </a:rPr>
              <a:t>PEP 443</a:t>
            </a:r>
            <a:r>
              <a:rPr lang="en-US" dirty="0"/>
              <a:t>, adding single-dispatch generic functions to the standard library</a:t>
            </a:r>
          </a:p>
          <a:p>
            <a:r>
              <a:rPr lang="en-US" dirty="0">
                <a:hlinkClick r:id="rId9"/>
              </a:rPr>
              <a:t>PEP 445</a:t>
            </a:r>
            <a:r>
              <a:rPr lang="en-US" dirty="0"/>
              <a:t>, a new C API for implementing custom memory allocators</a:t>
            </a:r>
          </a:p>
          <a:p>
            <a:r>
              <a:rPr lang="en-US" dirty="0">
                <a:hlinkClick r:id="rId10"/>
              </a:rPr>
              <a:t>PEP 446</a:t>
            </a:r>
            <a:r>
              <a:rPr lang="en-US" dirty="0"/>
              <a:t>, changing file descriptors to not be inherited by default in </a:t>
            </a:r>
            <a:r>
              <a:rPr lang="en-US" dirty="0" err="1"/>
              <a:t>subprocesses</a:t>
            </a:r>
            <a:endParaRPr lang="en-US" dirty="0"/>
          </a:p>
          <a:p>
            <a:r>
              <a:rPr lang="en-US" dirty="0">
                <a:hlinkClick r:id="rId11"/>
              </a:rPr>
              <a:t>PEP 450</a:t>
            </a:r>
            <a:r>
              <a:rPr lang="en-US" dirty="0"/>
              <a:t>, a new </a:t>
            </a:r>
            <a:r>
              <a:rPr lang="en-US" dirty="0">
                <a:hlinkClick r:id="rId12"/>
              </a:rPr>
              <a:t>"statistics"</a:t>
            </a:r>
            <a:r>
              <a:rPr lang="en-US" dirty="0"/>
              <a:t> module</a:t>
            </a:r>
          </a:p>
          <a:p>
            <a:r>
              <a:rPr lang="en-US" dirty="0">
                <a:hlinkClick r:id="rId13"/>
              </a:rPr>
              <a:t>PEP 451</a:t>
            </a:r>
            <a:r>
              <a:rPr lang="en-US" dirty="0"/>
              <a:t>, standardizing module metadata for Python's module import system</a:t>
            </a:r>
          </a:p>
          <a:p>
            <a:r>
              <a:rPr lang="en-US" dirty="0">
                <a:hlinkClick r:id="rId14"/>
              </a:rPr>
              <a:t>PEP 453</a:t>
            </a:r>
            <a:r>
              <a:rPr lang="en-US" dirty="0"/>
              <a:t>, a bundled installer for the </a:t>
            </a:r>
            <a:r>
              <a:rPr lang="en-US" i="1" dirty="0"/>
              <a:t>pip</a:t>
            </a:r>
            <a:r>
              <a:rPr lang="en-US" dirty="0"/>
              <a:t> package manager</a:t>
            </a:r>
          </a:p>
          <a:p>
            <a:r>
              <a:rPr lang="en-US" dirty="0">
                <a:hlinkClick r:id="rId15"/>
              </a:rPr>
              <a:t>PEP 454</a:t>
            </a:r>
            <a:r>
              <a:rPr lang="en-US" dirty="0"/>
              <a:t>, a new </a:t>
            </a:r>
            <a:r>
              <a:rPr lang="en-US" dirty="0">
                <a:hlinkClick r:id="rId16"/>
              </a:rPr>
              <a:t>"tracemalloc"</a:t>
            </a:r>
            <a:r>
              <a:rPr lang="en-US" dirty="0"/>
              <a:t> module for tracing Python memory allocations</a:t>
            </a:r>
          </a:p>
          <a:p>
            <a:r>
              <a:rPr lang="en-US" dirty="0">
                <a:hlinkClick r:id="rId17"/>
              </a:rPr>
              <a:t>PEP 456</a:t>
            </a:r>
            <a:r>
              <a:rPr lang="en-US" dirty="0"/>
              <a:t>, a new hash algorithm for Python strings and binary data</a:t>
            </a:r>
          </a:p>
          <a:p>
            <a:r>
              <a:rPr lang="en-US" dirty="0">
                <a:hlinkClick r:id="rId18"/>
              </a:rPr>
              <a:t>PEP 3154</a:t>
            </a:r>
            <a:r>
              <a:rPr lang="en-US" dirty="0"/>
              <a:t>, a new and improved protocol for pickled objects</a:t>
            </a:r>
          </a:p>
          <a:p>
            <a:r>
              <a:rPr lang="en-US" dirty="0">
                <a:hlinkClick r:id="rId19"/>
              </a:rPr>
              <a:t>PEP 3156</a:t>
            </a:r>
            <a:r>
              <a:rPr lang="en-US" dirty="0"/>
              <a:t>, a new </a:t>
            </a:r>
            <a:r>
              <a:rPr lang="en-US" dirty="0">
                <a:hlinkClick r:id="rId20"/>
              </a:rPr>
              <a:t>"asyncio"</a:t>
            </a:r>
            <a:r>
              <a:rPr lang="en-US" dirty="0"/>
              <a:t> module, a new framework for asynchronous I/</a:t>
            </a:r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much? I agree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PEP 428</a:t>
            </a:r>
            <a:r>
              <a:rPr lang="en-US" dirty="0"/>
              <a:t>, a </a:t>
            </a:r>
            <a:r>
              <a:rPr lang="en-US" dirty="0">
                <a:hlinkClick r:id="rId3"/>
              </a:rPr>
              <a:t>"pathlib"</a:t>
            </a:r>
            <a:r>
              <a:rPr lang="en-US" dirty="0"/>
              <a:t> module providing object-oriented </a:t>
            </a:r>
            <a:r>
              <a:rPr lang="en-US" dirty="0" err="1"/>
              <a:t>filesystem</a:t>
            </a:r>
            <a:r>
              <a:rPr lang="en-US" dirty="0"/>
              <a:t> paths</a:t>
            </a:r>
          </a:p>
          <a:p>
            <a:r>
              <a:rPr lang="en-US" dirty="0">
                <a:hlinkClick r:id="rId4"/>
              </a:rPr>
              <a:t>PEP 435</a:t>
            </a:r>
            <a:r>
              <a:rPr lang="en-US" dirty="0"/>
              <a:t>, a standardized </a:t>
            </a:r>
            <a:r>
              <a:rPr lang="en-US" dirty="0">
                <a:hlinkClick r:id="rId5"/>
              </a:rPr>
              <a:t>"enum"</a:t>
            </a:r>
            <a:r>
              <a:rPr lang="en-US" dirty="0"/>
              <a:t> module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PEP 436, a build enhancement that will help generate introspection information for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builtins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BFBFBF"/>
                </a:solidFill>
              </a:rPr>
              <a:t>PEP 442, improved semantics for object finalization</a:t>
            </a:r>
          </a:p>
          <a:p>
            <a:r>
              <a:rPr lang="en-US" dirty="0">
                <a:solidFill>
                  <a:srgbClr val="BFBFBF"/>
                </a:solidFill>
              </a:rPr>
              <a:t>PEP 443, adding single-dispatch generic functions to the standard library</a:t>
            </a:r>
          </a:p>
          <a:p>
            <a:r>
              <a:rPr lang="en-US" dirty="0">
                <a:solidFill>
                  <a:srgbClr val="BFBFBF"/>
                </a:solidFill>
              </a:rPr>
              <a:t>PEP 445, a new C API for implementing custom memory allocators</a:t>
            </a:r>
          </a:p>
          <a:p>
            <a:r>
              <a:rPr lang="en-US" dirty="0">
                <a:solidFill>
                  <a:srgbClr val="BFBFBF"/>
                </a:solidFill>
              </a:rPr>
              <a:t>PEP 446, changing file descriptors to not be inherited by default in </a:t>
            </a:r>
            <a:r>
              <a:rPr lang="en-US" dirty="0" err="1">
                <a:solidFill>
                  <a:srgbClr val="BFBFBF"/>
                </a:solidFill>
              </a:rPr>
              <a:t>subprocesses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>
                <a:hlinkClick r:id="rId6"/>
              </a:rPr>
              <a:t>PEP 450</a:t>
            </a:r>
            <a:r>
              <a:rPr lang="en-US" dirty="0"/>
              <a:t>, a new </a:t>
            </a:r>
            <a:r>
              <a:rPr lang="en-US" dirty="0">
                <a:hlinkClick r:id="rId7"/>
              </a:rPr>
              <a:t>"statistics"</a:t>
            </a:r>
            <a:r>
              <a:rPr lang="en-US" dirty="0"/>
              <a:t> module</a:t>
            </a:r>
          </a:p>
          <a:p>
            <a:r>
              <a:rPr lang="en-US" dirty="0">
                <a:solidFill>
                  <a:srgbClr val="BFBFBF"/>
                </a:solidFill>
              </a:rPr>
              <a:t>PEP 451, standardizing module metadata for Python's module import system</a:t>
            </a:r>
          </a:p>
          <a:p>
            <a:r>
              <a:rPr lang="en-US" dirty="0">
                <a:hlinkClick r:id="rId8"/>
              </a:rPr>
              <a:t>PEP 453</a:t>
            </a:r>
            <a:r>
              <a:rPr lang="en-US" dirty="0"/>
              <a:t>, a bundled installer for the </a:t>
            </a:r>
            <a:r>
              <a:rPr lang="en-US" i="1" dirty="0"/>
              <a:t>pip</a:t>
            </a:r>
            <a:r>
              <a:rPr lang="en-US" dirty="0"/>
              <a:t> package manager</a:t>
            </a:r>
          </a:p>
          <a:p>
            <a:r>
              <a:rPr lang="en-US" dirty="0">
                <a:solidFill>
                  <a:srgbClr val="BFBFBF"/>
                </a:solidFill>
              </a:rPr>
              <a:t>PEP 454, a new "tracemalloc" module for tracing Python memory allocations</a:t>
            </a:r>
          </a:p>
          <a:p>
            <a:r>
              <a:rPr lang="en-US" dirty="0">
                <a:solidFill>
                  <a:srgbClr val="BFBFBF"/>
                </a:solidFill>
              </a:rPr>
              <a:t>PEP 456, a new hash algorithm for Python strings and binary data</a:t>
            </a:r>
          </a:p>
          <a:p>
            <a:r>
              <a:rPr lang="en-US" dirty="0">
                <a:solidFill>
                  <a:srgbClr val="BFBFBF"/>
                </a:solidFill>
              </a:rPr>
              <a:t>PEP 3154, a new and improved protocol for pickled objects</a:t>
            </a:r>
          </a:p>
          <a:p>
            <a:r>
              <a:rPr lang="en-US" dirty="0">
                <a:hlinkClick r:id="rId9"/>
              </a:rPr>
              <a:t>PEP 3156</a:t>
            </a:r>
            <a:r>
              <a:rPr lang="en-US" dirty="0"/>
              <a:t>, a new </a:t>
            </a:r>
            <a:r>
              <a:rPr lang="en-US" dirty="0">
                <a:hlinkClick r:id="rId10"/>
              </a:rPr>
              <a:t>"asyncio"</a:t>
            </a:r>
            <a:r>
              <a:rPr lang="en-US" dirty="0"/>
              <a:t> module, a new framework for asynchronous I/O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7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5903" cy="49145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Historically done using strings or the </a:t>
            </a:r>
            <a:r>
              <a:rPr lang="en-US" dirty="0" err="1" smtClean="0"/>
              <a:t>path.py</a:t>
            </a:r>
            <a:r>
              <a:rPr lang="en-US" dirty="0" smtClean="0"/>
              <a:t> module.</a:t>
            </a:r>
          </a:p>
          <a:p>
            <a:pPr marL="0" indent="0">
              <a:buNone/>
            </a:pPr>
            <a:r>
              <a:rPr lang="en-US" dirty="0" smtClean="0"/>
              <a:t>Now standardized!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53" y="1600200"/>
            <a:ext cx="4134306" cy="38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1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5903" cy="49145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Historically done using strings or the </a:t>
            </a:r>
            <a:r>
              <a:rPr lang="en-US" dirty="0" err="1" smtClean="0"/>
              <a:t>path.py</a:t>
            </a:r>
            <a:r>
              <a:rPr lang="en-US" dirty="0" smtClean="0"/>
              <a:t> module.</a:t>
            </a:r>
          </a:p>
          <a:p>
            <a:pPr marL="0" indent="0">
              <a:buNone/>
            </a:pPr>
            <a:r>
              <a:rPr lang="en-US" dirty="0" smtClean="0"/>
              <a:t>Now standardized!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53" y="1600200"/>
            <a:ext cx="4134306" cy="380386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526691" y="3468414"/>
            <a:ext cx="2040757" cy="1007241"/>
          </a:xfrm>
          <a:prstGeom prst="ellipse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34828" y="4195379"/>
            <a:ext cx="1961931" cy="472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8484" y="4580759"/>
            <a:ext cx="154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this 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can I do now that I couldn't before?</a:t>
            </a:r>
          </a:p>
        </p:txBody>
      </p:sp>
      <p:pic>
        <p:nvPicPr>
          <p:cNvPr id="5" name="Picture 4" descr="Screen Shot 2014-04-02 at 7.26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7011"/>
            <a:ext cx="7165280" cy="320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6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pathlib</a:t>
            </a:r>
            <a:endParaRPr lang="en-US" dirty="0"/>
          </a:p>
        </p:txBody>
      </p:sp>
      <p:pic>
        <p:nvPicPr>
          <p:cNvPr id="4" name="Picture 3" descr="Screen Shot 2014-04-02 at 7.2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6" y="1856828"/>
            <a:ext cx="8386072" cy="40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2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Why?</a:t>
            </a:r>
          </a:p>
          <a:p>
            <a:r>
              <a:rPr lang="en-US" dirty="0" smtClean="0"/>
              <a:t>Handles windows </a:t>
            </a:r>
            <a:r>
              <a:rPr lang="en-US" dirty="0" err="1" smtClean="0"/>
              <a:t>case_insensitivity.PY</a:t>
            </a:r>
            <a:endParaRPr lang="en-US" dirty="0" smtClean="0"/>
          </a:p>
          <a:p>
            <a:r>
              <a:rPr lang="en-US" dirty="0" smtClean="0"/>
              <a:t>More convenient than </a:t>
            </a:r>
            <a:r>
              <a:rPr lang="en-US" dirty="0" err="1" smtClean="0"/>
              <a:t>regexing</a:t>
            </a:r>
            <a:r>
              <a:rPr lang="en-US" dirty="0" smtClean="0"/>
              <a:t> out different parts of the path</a:t>
            </a:r>
          </a:p>
          <a:p>
            <a:r>
              <a:rPr lang="en-US" dirty="0" smtClean="0"/>
              <a:t>Path('.'), </a:t>
            </a:r>
            <a:r>
              <a:rPr lang="en-US" dirty="0" err="1" smtClean="0"/>
              <a:t>p.rmdir</a:t>
            </a:r>
            <a:r>
              <a:rPr lang="en-US" dirty="0" smtClean="0"/>
              <a:t>(), etc. mean the same thing on windows and </a:t>
            </a:r>
            <a:r>
              <a:rPr lang="en-US" dirty="0" err="1" smtClean="0"/>
              <a:t>unix</a:t>
            </a:r>
            <a:r>
              <a:rPr lang="en-US" dirty="0" smtClean="0"/>
              <a:t> based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new types of enumerations, </a:t>
            </a:r>
            <a:r>
              <a:rPr lang="en-US" dirty="0" err="1" smtClean="0"/>
              <a:t>Enum</a:t>
            </a:r>
            <a:r>
              <a:rPr lang="en-US" dirty="0" smtClean="0"/>
              <a:t> and </a:t>
            </a:r>
            <a:r>
              <a:rPr lang="en-US" dirty="0" err="1" smtClean="0"/>
              <a:t>IntEnum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is used wherever a related set of constants are needed.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787</Words>
  <Application>Microsoft Office PowerPoint</Application>
  <PresentationFormat>On-screen Show (4:3)</PresentationFormat>
  <Paragraphs>87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Python 3.4.0</vt:lpstr>
      <vt:lpstr>Short List of Features</vt:lpstr>
      <vt:lpstr>Too much? I agree</vt:lpstr>
      <vt:lpstr>pathlib</vt:lpstr>
      <vt:lpstr>pathlib</vt:lpstr>
      <vt:lpstr>pathlib</vt:lpstr>
      <vt:lpstr>pathlib</vt:lpstr>
      <vt:lpstr>pathlib</vt:lpstr>
      <vt:lpstr>enum</vt:lpstr>
      <vt:lpstr>enum</vt:lpstr>
      <vt:lpstr>enum</vt:lpstr>
      <vt:lpstr>IntEnum</vt:lpstr>
      <vt:lpstr>kitten break</vt:lpstr>
      <vt:lpstr>statistics</vt:lpstr>
      <vt:lpstr>pip</vt:lpstr>
      <vt:lpstr>asyncio</vt:lpstr>
      <vt:lpstr>Questions?</vt:lpstr>
    </vt:vector>
  </TitlesOfParts>
  <Company>Cerner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Meyer</dc:creator>
  <cp:lastModifiedBy>Caleb</cp:lastModifiedBy>
  <cp:revision>14</cp:revision>
  <dcterms:created xsi:type="dcterms:W3CDTF">2014-04-02T22:06:11Z</dcterms:created>
  <dcterms:modified xsi:type="dcterms:W3CDTF">2014-04-03T03:38:41Z</dcterms:modified>
</cp:coreProperties>
</file>