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3D34B95-C7BB-4156-928B-01BD2DECB1FC}"/>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CE4D3687-6CBA-42B5-B2D7-BDDBB5A1E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EB87FEB9-A84E-4A37-A514-814ECDD2347B}"/>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5" name="Élőláb helye 4">
            <a:extLst>
              <a:ext uri="{FF2B5EF4-FFF2-40B4-BE49-F238E27FC236}">
                <a16:creationId xmlns:a16="http://schemas.microsoft.com/office/drawing/2014/main" id="{B5AFCEFC-14F0-43EF-BDFF-CCB779D6E78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C358C907-2DDD-4ADA-9E95-EF2FCD38C493}"/>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121862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CF653AF-8547-4F88-A842-1256DCE6642A}"/>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077C1E16-320C-483A-984F-EB351FC2736F}"/>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31E5C71-92D8-4219-9F12-2F0519C42B35}"/>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5" name="Élőláb helye 4">
            <a:extLst>
              <a:ext uri="{FF2B5EF4-FFF2-40B4-BE49-F238E27FC236}">
                <a16:creationId xmlns:a16="http://schemas.microsoft.com/office/drawing/2014/main" id="{7B2E79C2-F587-465A-A919-7664AE8190A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EA66E4C-7A37-4E95-A25D-35F852242546}"/>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316351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5CACF7C0-A710-4D72-BE27-DCBA77D9590C}"/>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8B49EDFD-88D6-4409-93E1-27D7A37154C1}"/>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4AAE753-DB3F-43F0-8559-9AF1ACCD75C0}"/>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5" name="Élőláb helye 4">
            <a:extLst>
              <a:ext uri="{FF2B5EF4-FFF2-40B4-BE49-F238E27FC236}">
                <a16:creationId xmlns:a16="http://schemas.microsoft.com/office/drawing/2014/main" id="{7EF77B84-66BF-4260-9594-A5F24C316B46}"/>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B859F69-27C6-4D84-95C4-59ACADFC3BED}"/>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111494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CACF36A-AC82-4739-A10D-CBF8F41E7C12}"/>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56123544-8888-41FF-9576-4C639AD891C4}"/>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C6A5355-DABD-4C52-9C2C-B78631FC973B}"/>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5" name="Élőláb helye 4">
            <a:extLst>
              <a:ext uri="{FF2B5EF4-FFF2-40B4-BE49-F238E27FC236}">
                <a16:creationId xmlns:a16="http://schemas.microsoft.com/office/drawing/2014/main" id="{F21A2B7C-1C0B-46A4-8B71-F4836B5EABC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22791F5-7996-498F-8A06-AE9CA25F7D9E}"/>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287346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7981239-6279-4C35-84D4-EE4E71627BA2}"/>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DDFD2965-C2FC-4603-8725-0D40D7E51F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CC0D6CE7-AF28-4BF2-9CC8-694E0CF1AE4C}"/>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5" name="Élőláb helye 4">
            <a:extLst>
              <a:ext uri="{FF2B5EF4-FFF2-40B4-BE49-F238E27FC236}">
                <a16:creationId xmlns:a16="http://schemas.microsoft.com/office/drawing/2014/main" id="{49402D42-0AEF-4D94-A612-E53AA9BF830B}"/>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BD7D87E-D8FD-43D5-B392-CDA27CB544C1}"/>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234371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AAC6BA-6169-43E7-84C9-6486729EA40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EFE5646-25F5-4EAC-A204-BDC46C55AD4E}"/>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FA43ACAC-EAE1-4D57-8DCB-A992622C8F5A}"/>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8A42581F-7876-4A13-BF64-AE838DE71D40}"/>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6" name="Élőláb helye 5">
            <a:extLst>
              <a:ext uri="{FF2B5EF4-FFF2-40B4-BE49-F238E27FC236}">
                <a16:creationId xmlns:a16="http://schemas.microsoft.com/office/drawing/2014/main" id="{87BEADA6-1EE9-46B9-9799-31FFF919733C}"/>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22293D47-97A5-409E-8DB0-C459D406AA45}"/>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265651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E2E3CE-1930-4BBB-A880-07B73C1090C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F15D4683-40F5-49B4-9F65-EFDB3694E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144CE83C-EF8E-47CB-9A43-002C85FD3521}"/>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CEFF1EBA-56B4-4AA1-8DDA-4D615D194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89E0BA14-0926-4370-A152-832FA73B3966}"/>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F811CABA-384F-444E-BF6D-439D5A9C6460}"/>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8" name="Élőláb helye 7">
            <a:extLst>
              <a:ext uri="{FF2B5EF4-FFF2-40B4-BE49-F238E27FC236}">
                <a16:creationId xmlns:a16="http://schemas.microsoft.com/office/drawing/2014/main" id="{E09264BD-C148-4680-B4CA-EC0DF292A85B}"/>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C3EFC59F-3787-4A51-90BC-1795E9107DAE}"/>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241204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CDC40A-C870-493A-8474-915A09C0A04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25FFD13-EA38-426F-A0E8-9514D8C674D8}"/>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4" name="Élőláb helye 3">
            <a:extLst>
              <a:ext uri="{FF2B5EF4-FFF2-40B4-BE49-F238E27FC236}">
                <a16:creationId xmlns:a16="http://schemas.microsoft.com/office/drawing/2014/main" id="{BF588388-3E09-4488-9C54-390F6A3EDD41}"/>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04DBA1A-813D-49CE-9F28-17EE5232C18B}"/>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240387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C22FDB2A-DC6B-4886-A97A-C2E1ABCDF38D}"/>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3" name="Élőláb helye 2">
            <a:extLst>
              <a:ext uri="{FF2B5EF4-FFF2-40B4-BE49-F238E27FC236}">
                <a16:creationId xmlns:a16="http://schemas.microsoft.com/office/drawing/2014/main" id="{958C66CF-980D-48F3-898B-FF5C9A5F309B}"/>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52FEC2DC-CDDA-459B-A622-CDD2B780AA28}"/>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252534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C1EB7F6-FD4B-4485-890C-C05382FFCA9C}"/>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425C7E13-A9EC-431B-BD73-606209EE7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CBF7059E-192C-4402-83F9-D85350352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AEA2735B-F2B1-4C63-B607-031FD55817DE}"/>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6" name="Élőláb helye 5">
            <a:extLst>
              <a:ext uri="{FF2B5EF4-FFF2-40B4-BE49-F238E27FC236}">
                <a16:creationId xmlns:a16="http://schemas.microsoft.com/office/drawing/2014/main" id="{72BF587A-2525-432B-8441-4F64FCF14E68}"/>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654A6171-563F-4AC8-902C-2439133DF78B}"/>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184806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F6D553-9F55-4515-B873-4F0E315A4480}"/>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27614E9-5E0D-47FD-9819-D7BAE5C8A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2B098574-A466-4C9C-8E98-332678CD0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12E57ECB-0649-45DF-BBB4-284FA1D41AA4}"/>
              </a:ext>
            </a:extLst>
          </p:cNvPr>
          <p:cNvSpPr>
            <a:spLocks noGrp="1"/>
          </p:cNvSpPr>
          <p:nvPr>
            <p:ph type="dt" sz="half" idx="10"/>
          </p:nvPr>
        </p:nvSpPr>
        <p:spPr/>
        <p:txBody>
          <a:bodyPr/>
          <a:lstStyle/>
          <a:p>
            <a:fld id="{D25F6226-95E2-4453-BB08-97D7851FB18B}" type="datetimeFigureOut">
              <a:rPr lang="hu-HU" smtClean="0"/>
              <a:t>2022. 10. 19.</a:t>
            </a:fld>
            <a:endParaRPr lang="hu-HU"/>
          </a:p>
        </p:txBody>
      </p:sp>
      <p:sp>
        <p:nvSpPr>
          <p:cNvPr id="6" name="Élőláb helye 5">
            <a:extLst>
              <a:ext uri="{FF2B5EF4-FFF2-40B4-BE49-F238E27FC236}">
                <a16:creationId xmlns:a16="http://schemas.microsoft.com/office/drawing/2014/main" id="{91252D4B-793E-4E26-B366-6C198E67ADFC}"/>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61ECFAD-5AFC-4A8D-8516-936357CBFE93}"/>
              </a:ext>
            </a:extLst>
          </p:cNvPr>
          <p:cNvSpPr>
            <a:spLocks noGrp="1"/>
          </p:cNvSpPr>
          <p:nvPr>
            <p:ph type="sldNum" sz="quarter" idx="12"/>
          </p:nvPr>
        </p:nvSpPr>
        <p:spPr/>
        <p:txBody>
          <a:bodyPr/>
          <a:lstStyle/>
          <a:p>
            <a:fld id="{88DE8336-7E53-4094-A424-63BE211A70DC}" type="slidenum">
              <a:rPr lang="hu-HU" smtClean="0"/>
              <a:t>‹#›</a:t>
            </a:fld>
            <a:endParaRPr lang="hu-HU"/>
          </a:p>
        </p:txBody>
      </p:sp>
    </p:spTree>
    <p:extLst>
      <p:ext uri="{BB962C8B-B14F-4D97-AF65-F5344CB8AC3E}">
        <p14:creationId xmlns:p14="http://schemas.microsoft.com/office/powerpoint/2010/main" val="29613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3EFE093F-B3EE-459B-9D8D-0BE0469CE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C2024955-7E93-417D-AE75-050F699EB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7268C07D-188F-4985-B260-0F6A0F968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F6226-95E2-4453-BB08-97D7851FB18B}" type="datetimeFigureOut">
              <a:rPr lang="hu-HU" smtClean="0"/>
              <a:t>2022. 10. 19.</a:t>
            </a:fld>
            <a:endParaRPr lang="hu-HU"/>
          </a:p>
        </p:txBody>
      </p:sp>
      <p:sp>
        <p:nvSpPr>
          <p:cNvPr id="5" name="Élőláb helye 4">
            <a:extLst>
              <a:ext uri="{FF2B5EF4-FFF2-40B4-BE49-F238E27FC236}">
                <a16:creationId xmlns:a16="http://schemas.microsoft.com/office/drawing/2014/main" id="{0DF8D6AD-B66A-4CE9-A2A9-517B8536E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38206C4F-2D69-476F-9A9E-22168D8F6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E8336-7E53-4094-A424-63BE211A70DC}" type="slidenum">
              <a:rPr lang="hu-HU" smtClean="0"/>
              <a:t>‹#›</a:t>
            </a:fld>
            <a:endParaRPr lang="hu-HU"/>
          </a:p>
        </p:txBody>
      </p:sp>
    </p:spTree>
    <p:extLst>
      <p:ext uri="{BB962C8B-B14F-4D97-AF65-F5344CB8AC3E}">
        <p14:creationId xmlns:p14="http://schemas.microsoft.com/office/powerpoint/2010/main" val="2630798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5FD530C-5195-482B-9D4E-9A24DD47EB4E}"/>
              </a:ext>
            </a:extLst>
          </p:cNvPr>
          <p:cNvSpPr>
            <a:spLocks noGrp="1"/>
          </p:cNvSpPr>
          <p:nvPr>
            <p:ph type="ctrTitle"/>
          </p:nvPr>
        </p:nvSpPr>
        <p:spPr/>
        <p:txBody>
          <a:bodyPr/>
          <a:lstStyle/>
          <a:p>
            <a:r>
              <a:rPr lang="hu-HU" dirty="0">
                <a:latin typeface="Times New Roman" panose="02020603050405020304" pitchFamily="18" charset="0"/>
                <a:cs typeface="Times New Roman" panose="02020603050405020304" pitchFamily="18" charset="0"/>
              </a:rPr>
              <a:t>Hálózatok </a:t>
            </a:r>
          </a:p>
        </p:txBody>
      </p:sp>
    </p:spTree>
    <p:extLst>
      <p:ext uri="{BB962C8B-B14F-4D97-AF65-F5344CB8AC3E}">
        <p14:creationId xmlns:p14="http://schemas.microsoft.com/office/powerpoint/2010/main" val="44217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CBB75EB6-1869-4F8F-8C5F-7667FFA21136}"/>
              </a:ext>
            </a:extLst>
          </p:cNvPr>
          <p:cNvSpPr txBox="1"/>
          <p:nvPr/>
        </p:nvSpPr>
        <p:spPr>
          <a:xfrm>
            <a:off x="4714613" y="436228"/>
            <a:ext cx="3682766" cy="646331"/>
          </a:xfrm>
          <a:prstGeom prst="rect">
            <a:avLst/>
          </a:prstGeom>
          <a:noFill/>
        </p:spPr>
        <p:txBody>
          <a:bodyPr wrap="square" rtlCol="0">
            <a:spAutoFit/>
          </a:bodyPr>
          <a:lstStyle/>
          <a:p>
            <a:r>
              <a:rPr lang="hu-HU" sz="3600" dirty="0"/>
              <a:t>LAN és WAN</a:t>
            </a:r>
          </a:p>
        </p:txBody>
      </p:sp>
      <p:sp>
        <p:nvSpPr>
          <p:cNvPr id="3" name="Szövegdoboz 2">
            <a:extLst>
              <a:ext uri="{FF2B5EF4-FFF2-40B4-BE49-F238E27FC236}">
                <a16:creationId xmlns:a16="http://schemas.microsoft.com/office/drawing/2014/main" id="{FEC28457-2A0A-420A-B260-5F0213F7D60D}"/>
              </a:ext>
            </a:extLst>
          </p:cNvPr>
          <p:cNvSpPr txBox="1"/>
          <p:nvPr/>
        </p:nvSpPr>
        <p:spPr>
          <a:xfrm>
            <a:off x="318783" y="1009782"/>
            <a:ext cx="3682767" cy="2246769"/>
          </a:xfrm>
          <a:prstGeom prst="rect">
            <a:avLst/>
          </a:prstGeom>
          <a:noFill/>
        </p:spPr>
        <p:txBody>
          <a:bodyPr wrap="square" rtlCol="0">
            <a:spAutoFit/>
          </a:bodyPr>
          <a:lstStyle/>
          <a:p>
            <a:r>
              <a:rPr lang="hu-HU" sz="1400" u="sng" dirty="0"/>
              <a:t>A hálózatokat több szempont szerint osztályozhatjuk:</a:t>
            </a:r>
          </a:p>
          <a:p>
            <a:endParaRPr lang="hu-HU" sz="1400" dirty="0"/>
          </a:p>
          <a:p>
            <a:r>
              <a:rPr lang="hu-HU" sz="1400" dirty="0"/>
              <a:t>-A lefedett terület mérete</a:t>
            </a:r>
          </a:p>
          <a:p>
            <a:r>
              <a:rPr lang="hu-HU" sz="1400" dirty="0"/>
              <a:t>-A kapcsolódott felhasználók száma</a:t>
            </a:r>
          </a:p>
          <a:p>
            <a:r>
              <a:rPr lang="hu-HU" sz="1400" dirty="0"/>
              <a:t>-Az elérhető szolgáltatások száma és típusa</a:t>
            </a:r>
          </a:p>
          <a:p>
            <a:r>
              <a:rPr lang="hu-HU" sz="1400" dirty="0"/>
              <a:t>-Felelősség mértéke</a:t>
            </a:r>
          </a:p>
          <a:p>
            <a:endParaRPr lang="hu-HU" sz="1400" dirty="0"/>
          </a:p>
          <a:p>
            <a:endParaRPr lang="hu-HU" sz="1400" dirty="0"/>
          </a:p>
          <a:p>
            <a:endParaRPr lang="hu-HU" sz="1400" dirty="0"/>
          </a:p>
        </p:txBody>
      </p:sp>
      <p:sp>
        <p:nvSpPr>
          <p:cNvPr id="4" name="Szövegdoboz 3">
            <a:extLst>
              <a:ext uri="{FF2B5EF4-FFF2-40B4-BE49-F238E27FC236}">
                <a16:creationId xmlns:a16="http://schemas.microsoft.com/office/drawing/2014/main" id="{72406260-5BDC-4DFD-9A0D-646B18B9D6E3}"/>
              </a:ext>
            </a:extLst>
          </p:cNvPr>
          <p:cNvSpPr txBox="1"/>
          <p:nvPr/>
        </p:nvSpPr>
        <p:spPr>
          <a:xfrm>
            <a:off x="4181910" y="1012885"/>
            <a:ext cx="7487176" cy="1600438"/>
          </a:xfrm>
          <a:prstGeom prst="rect">
            <a:avLst/>
          </a:prstGeom>
          <a:noFill/>
        </p:spPr>
        <p:txBody>
          <a:bodyPr wrap="square" rtlCol="0">
            <a:spAutoFit/>
          </a:bodyPr>
          <a:lstStyle/>
          <a:p>
            <a:r>
              <a:rPr lang="hu-HU" sz="1400" dirty="0"/>
              <a:t>A hálózati infrastruktúrák két leggyakoribb típusa a helyi hálózat (LAN) és a nagy kiterjedésű hálózat (WAN). A LAN olyan hálózati infrastruktúra, amely kis földrajzi elhelyezkedésű területen biztosít összeköttetést felhasználók és végberendezések számára. A LAN lehet egy vállalat egy részlege, egy otthoni vagy egy kisvállalati hálózat. A WAN olyan hálózati infrastruktúra, amely más hálózatokhoz biztosít hozzáférést nagyobb földrajzi területen, jellemzően egy nagyobb vállalat vagy távközlési szolgáltató a tulajdonosa és karbantartója. Az ábra WAN-hoz csatlakoztatott LAN-</a:t>
            </a:r>
            <a:r>
              <a:rPr lang="hu-HU" sz="1400" dirty="0" err="1"/>
              <a:t>okat</a:t>
            </a:r>
            <a:r>
              <a:rPr lang="hu-HU" sz="1400" dirty="0"/>
              <a:t> mutat.</a:t>
            </a:r>
          </a:p>
          <a:p>
            <a:endParaRPr lang="hu-HU" sz="1400" dirty="0"/>
          </a:p>
        </p:txBody>
      </p:sp>
      <p:pic>
        <p:nvPicPr>
          <p:cNvPr id="6" name="Kép 5">
            <a:extLst>
              <a:ext uri="{FF2B5EF4-FFF2-40B4-BE49-F238E27FC236}">
                <a16:creationId xmlns:a16="http://schemas.microsoft.com/office/drawing/2014/main" id="{7B4A8E56-48ED-4E48-8045-6693CD66D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83" y="2786768"/>
            <a:ext cx="4060270" cy="1974515"/>
          </a:xfrm>
          <a:prstGeom prst="rect">
            <a:avLst/>
          </a:prstGeom>
          <a:ln>
            <a:noFill/>
          </a:ln>
          <a:effectLst>
            <a:outerShdw blurRad="292100" dist="139700" dir="2700000" algn="tl" rotWithShape="0">
              <a:srgbClr val="333333">
                <a:alpha val="65000"/>
              </a:srgbClr>
            </a:outerShdw>
          </a:effectLst>
        </p:spPr>
      </p:pic>
      <p:pic>
        <p:nvPicPr>
          <p:cNvPr id="8" name="Kép 7">
            <a:extLst>
              <a:ext uri="{FF2B5EF4-FFF2-40B4-BE49-F238E27FC236}">
                <a16:creationId xmlns:a16="http://schemas.microsoft.com/office/drawing/2014/main" id="{BA60D67C-8D57-44A2-A353-7B8AB1400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110" y="2782249"/>
            <a:ext cx="3539457" cy="1974515"/>
          </a:xfrm>
          <a:prstGeom prst="rect">
            <a:avLst/>
          </a:prstGeom>
          <a:ln>
            <a:noFill/>
          </a:ln>
          <a:effectLst>
            <a:outerShdw blurRad="292100" dist="139700" dir="2700000" algn="tl" rotWithShape="0">
              <a:srgbClr val="333333">
                <a:alpha val="65000"/>
              </a:srgbClr>
            </a:outerShdw>
          </a:effectLst>
        </p:spPr>
      </p:pic>
      <p:pic>
        <p:nvPicPr>
          <p:cNvPr id="7" name="Kép 6">
            <a:extLst>
              <a:ext uri="{FF2B5EF4-FFF2-40B4-BE49-F238E27FC236}">
                <a16:creationId xmlns:a16="http://schemas.microsoft.com/office/drawing/2014/main" id="{3EBE0D61-1F6D-4C58-84DF-85E20A781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5618" y="2782249"/>
            <a:ext cx="2869822" cy="1974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734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F317A95E-E6A5-40B8-86E8-5171D36B9A14}"/>
              </a:ext>
            </a:extLst>
          </p:cNvPr>
          <p:cNvSpPr txBox="1"/>
          <p:nvPr/>
        </p:nvSpPr>
        <p:spPr>
          <a:xfrm>
            <a:off x="5385732" y="520117"/>
            <a:ext cx="6082018" cy="646331"/>
          </a:xfrm>
          <a:prstGeom prst="rect">
            <a:avLst/>
          </a:prstGeom>
          <a:noFill/>
        </p:spPr>
        <p:txBody>
          <a:bodyPr wrap="square" rtlCol="0">
            <a:spAutoFit/>
          </a:bodyPr>
          <a:lstStyle/>
          <a:p>
            <a:r>
              <a:rPr lang="hu-HU" sz="3600" dirty="0">
                <a:latin typeface="Times New Roman" panose="02020603050405020304" pitchFamily="18" charset="0"/>
                <a:cs typeface="Times New Roman" panose="02020603050405020304" pitchFamily="18" charset="0"/>
              </a:rPr>
              <a:t>LAN</a:t>
            </a:r>
            <a:endParaRPr lang="hu-HU" sz="3200" dirty="0">
              <a:latin typeface="Times New Roman" panose="02020603050405020304" pitchFamily="18" charset="0"/>
              <a:cs typeface="Times New Roman" panose="02020603050405020304" pitchFamily="18" charset="0"/>
            </a:endParaRPr>
          </a:p>
        </p:txBody>
      </p:sp>
      <p:sp>
        <p:nvSpPr>
          <p:cNvPr id="3" name="Szövegdoboz 2">
            <a:extLst>
              <a:ext uri="{FF2B5EF4-FFF2-40B4-BE49-F238E27FC236}">
                <a16:creationId xmlns:a16="http://schemas.microsoft.com/office/drawing/2014/main" id="{875A17AB-B24D-4B84-A8A4-1726A98B9338}"/>
              </a:ext>
            </a:extLst>
          </p:cNvPr>
          <p:cNvSpPr txBox="1"/>
          <p:nvPr/>
        </p:nvSpPr>
        <p:spPr>
          <a:xfrm>
            <a:off x="645952" y="1305795"/>
            <a:ext cx="2743200" cy="4632037"/>
          </a:xfrm>
          <a:prstGeom prst="rect">
            <a:avLst/>
          </a:prstGeom>
          <a:noFill/>
        </p:spPr>
        <p:txBody>
          <a:bodyPr wrap="square" rtlCol="0">
            <a:spAutoFit/>
          </a:bodyPr>
          <a:lstStyle/>
          <a:p>
            <a:pPr algn="ctr"/>
            <a:r>
              <a:rPr lang="hu-HU" sz="1400" b="1" dirty="0">
                <a:latin typeface="Times New Roman" panose="02020603050405020304" pitchFamily="18" charset="0"/>
                <a:cs typeface="Times New Roman" panose="02020603050405020304" pitchFamily="18" charset="0"/>
              </a:rPr>
              <a:t>A helyi hálózat (LAN) kis földrajzi területet lefedő hálózat.</a:t>
            </a:r>
          </a:p>
          <a:p>
            <a:pPr algn="ctr"/>
            <a:endParaRPr lang="hu-HU" sz="1400" b="1" dirty="0">
              <a:latin typeface="Times New Roman" panose="02020603050405020304" pitchFamily="18" charset="0"/>
              <a:cs typeface="Times New Roman" panose="02020603050405020304" pitchFamily="18" charset="0"/>
            </a:endParaRPr>
          </a:p>
          <a:p>
            <a:r>
              <a:rPr lang="hu-HU" sz="1400" b="1" dirty="0">
                <a:latin typeface="Times New Roman" panose="02020603050405020304" pitchFamily="18" charset="0"/>
                <a:cs typeface="Times New Roman" panose="02020603050405020304" pitchFamily="18" charset="0"/>
              </a:rPr>
              <a:t>A LAN sajátos jellemzőkkel rendelkezik</a:t>
            </a:r>
          </a:p>
          <a:p>
            <a:r>
              <a:rPr lang="hu-HU" sz="1400" dirty="0">
                <a:latin typeface="Times New Roman" panose="02020603050405020304" pitchFamily="18" charset="0"/>
                <a:cs typeface="Times New Roman" panose="02020603050405020304" pitchFamily="18" charset="0"/>
              </a:rPr>
              <a:t>-A LAN egy korlátozott nagyságú területen (pl.: otthon, az iskolában, egy irodaépületben vagy az egyetemi kampuszon) kapcsol össze végberendezéseket.</a:t>
            </a:r>
          </a:p>
          <a:p>
            <a:r>
              <a:rPr lang="hu-HU" sz="1400" dirty="0">
                <a:latin typeface="Times New Roman" panose="02020603050405020304" pitchFamily="18" charset="0"/>
                <a:cs typeface="Times New Roman" panose="02020603050405020304" pitchFamily="18" charset="0"/>
              </a:rPr>
              <a:t>-A LAN-t rendszerint egyetlen szervezet vagy személy felügyeli. Az adminisztratív feladatok közé tartozik többek között a hálózati szintű biztonsági és hozzáférési házirendek alkalmazása.</a:t>
            </a:r>
          </a:p>
          <a:p>
            <a:r>
              <a:rPr lang="hu-HU" sz="1400" dirty="0">
                <a:latin typeface="Times New Roman" panose="02020603050405020304" pitchFamily="18" charset="0"/>
                <a:cs typeface="Times New Roman" panose="02020603050405020304" pitchFamily="18" charset="0"/>
              </a:rPr>
              <a:t>-A LAN nagy sávszélességet biztosít a belső végberendezéseknek és a közvetítő eszközöknek</a:t>
            </a:r>
            <a:r>
              <a:rPr lang="hu-HU" dirty="0">
                <a:latin typeface="Times New Roman" panose="02020603050405020304" pitchFamily="18" charset="0"/>
                <a:cs typeface="Times New Roman" panose="02020603050405020304" pitchFamily="18" charset="0"/>
              </a:rPr>
              <a:t> </a:t>
            </a:r>
          </a:p>
          <a:p>
            <a:endParaRPr lang="hu-HU" sz="1100" dirty="0">
              <a:latin typeface="Times New Roman" panose="02020603050405020304" pitchFamily="18" charset="0"/>
              <a:cs typeface="Times New Roman" panose="02020603050405020304" pitchFamily="18" charset="0"/>
            </a:endParaRPr>
          </a:p>
        </p:txBody>
      </p:sp>
      <p:pic>
        <p:nvPicPr>
          <p:cNvPr id="9" name="Kép 8">
            <a:extLst>
              <a:ext uri="{FF2B5EF4-FFF2-40B4-BE49-F238E27FC236}">
                <a16:creationId xmlns:a16="http://schemas.microsoft.com/office/drawing/2014/main" id="{4D5EAED0-1D46-4CC5-B3EE-92A0E238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642" y="1312087"/>
            <a:ext cx="6107989" cy="36802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675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3AF61EA8-1E71-4D33-A1ED-06898FA69BBC}"/>
              </a:ext>
            </a:extLst>
          </p:cNvPr>
          <p:cNvSpPr txBox="1"/>
          <p:nvPr/>
        </p:nvSpPr>
        <p:spPr>
          <a:xfrm>
            <a:off x="5357768" y="411061"/>
            <a:ext cx="5721292" cy="646331"/>
          </a:xfrm>
          <a:prstGeom prst="rect">
            <a:avLst/>
          </a:prstGeom>
          <a:noFill/>
        </p:spPr>
        <p:txBody>
          <a:bodyPr wrap="square" rtlCol="0">
            <a:spAutoFit/>
          </a:bodyPr>
          <a:lstStyle/>
          <a:p>
            <a:r>
              <a:rPr lang="hu-HU" sz="3600" dirty="0">
                <a:latin typeface="Times New Roman" panose="02020603050405020304" pitchFamily="18" charset="0"/>
                <a:cs typeface="Times New Roman" panose="02020603050405020304" pitchFamily="18" charset="0"/>
              </a:rPr>
              <a:t>WAN</a:t>
            </a:r>
          </a:p>
        </p:txBody>
      </p:sp>
      <p:sp>
        <p:nvSpPr>
          <p:cNvPr id="3" name="Szövegdoboz 2">
            <a:extLst>
              <a:ext uri="{FF2B5EF4-FFF2-40B4-BE49-F238E27FC236}">
                <a16:creationId xmlns:a16="http://schemas.microsoft.com/office/drawing/2014/main" id="{D0538D05-7B65-4AB5-BA4B-448D3E8A2366}"/>
              </a:ext>
            </a:extLst>
          </p:cNvPr>
          <p:cNvSpPr txBox="1"/>
          <p:nvPr/>
        </p:nvSpPr>
        <p:spPr>
          <a:xfrm>
            <a:off x="494951" y="1057392"/>
            <a:ext cx="11501306" cy="646331"/>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 A WAN nagy földrajzi területet lefedő hálózati infrastruktúra. A WAN hálózatokat általában szolgáltatók vagy internetszolgáltatók (ISP, Internet Service Provider) üzemeltetik.</a:t>
            </a:r>
          </a:p>
        </p:txBody>
      </p:sp>
      <p:sp>
        <p:nvSpPr>
          <p:cNvPr id="7" name="Szövegdoboz 6">
            <a:extLst>
              <a:ext uri="{FF2B5EF4-FFF2-40B4-BE49-F238E27FC236}">
                <a16:creationId xmlns:a16="http://schemas.microsoft.com/office/drawing/2014/main" id="{8359F62A-4845-484C-B729-573E7DEC567E}"/>
              </a:ext>
            </a:extLst>
          </p:cNvPr>
          <p:cNvSpPr txBox="1"/>
          <p:nvPr/>
        </p:nvSpPr>
        <p:spPr>
          <a:xfrm>
            <a:off x="494951" y="1982450"/>
            <a:ext cx="4236440" cy="2893100"/>
          </a:xfrm>
          <a:prstGeom prst="rect">
            <a:avLst/>
          </a:prstGeom>
          <a:noFill/>
        </p:spPr>
        <p:txBody>
          <a:bodyPr wrap="square" rtlCol="0">
            <a:spAutoFit/>
          </a:bodyPr>
          <a:lstStyle/>
          <a:p>
            <a:pPr algn="ctr"/>
            <a:r>
              <a:rPr lang="hu-HU" sz="1400" b="1" dirty="0">
                <a:latin typeface="Times New Roman" panose="02020603050405020304" pitchFamily="18" charset="0"/>
                <a:cs typeface="Times New Roman" panose="02020603050405020304" pitchFamily="18" charset="0"/>
              </a:rPr>
              <a:t>A WAN sajátos jellemzőkkel rendelkezik</a:t>
            </a:r>
          </a:p>
          <a:p>
            <a:endParaRPr lang="hu-HU" sz="1400" b="1" dirty="0">
              <a:latin typeface="Times New Roman" panose="02020603050405020304" pitchFamily="18" charset="0"/>
              <a:cs typeface="Times New Roman" panose="02020603050405020304" pitchFamily="18" charset="0"/>
            </a:endParaRPr>
          </a:p>
          <a:p>
            <a:r>
              <a:rPr lang="hu-HU" sz="1400" dirty="0">
                <a:latin typeface="Times New Roman" panose="02020603050405020304" pitchFamily="18" charset="0"/>
                <a:cs typeface="Times New Roman" panose="02020603050405020304" pitchFamily="18" charset="0"/>
              </a:rPr>
              <a:t>-A WAN biztosítja a nagy földrajzi területeket (pl.: városokat, államokat, tartományokat, országokat vagy kontinenseket) lefedő összeköttetést a LAN-ok között.</a:t>
            </a:r>
          </a:p>
          <a:p>
            <a:endParaRPr lang="hu-HU" sz="1400" dirty="0">
              <a:latin typeface="Times New Roman" panose="02020603050405020304" pitchFamily="18" charset="0"/>
              <a:cs typeface="Times New Roman" panose="02020603050405020304" pitchFamily="18" charset="0"/>
            </a:endParaRPr>
          </a:p>
          <a:p>
            <a:r>
              <a:rPr lang="hu-HU" sz="1400" dirty="0">
                <a:latin typeface="Times New Roman" panose="02020603050405020304" pitchFamily="18" charset="0"/>
                <a:cs typeface="Times New Roman" panose="02020603050405020304" pitchFamily="18" charset="0"/>
              </a:rPr>
              <a:t>-A WAN hálózatokat rendszerint több szolgáltató biztosítja.</a:t>
            </a:r>
          </a:p>
          <a:p>
            <a:endParaRPr lang="hu-HU" sz="1400" dirty="0">
              <a:latin typeface="Times New Roman" panose="02020603050405020304" pitchFamily="18" charset="0"/>
              <a:cs typeface="Times New Roman" panose="02020603050405020304" pitchFamily="18" charset="0"/>
            </a:endParaRPr>
          </a:p>
          <a:p>
            <a:r>
              <a:rPr lang="hu-HU" sz="1400" dirty="0">
                <a:latin typeface="Times New Roman" panose="02020603050405020304" pitchFamily="18" charset="0"/>
                <a:cs typeface="Times New Roman" panose="02020603050405020304" pitchFamily="18" charset="0"/>
              </a:rPr>
              <a:t>-A WAN jellemzően lassabb összeköttetést biztosít, mint a LAN.</a:t>
            </a:r>
          </a:p>
          <a:p>
            <a:br>
              <a:rPr lang="hu-HU" sz="1400" dirty="0">
                <a:latin typeface="Times New Roman" panose="02020603050405020304" pitchFamily="18" charset="0"/>
                <a:cs typeface="Times New Roman" panose="02020603050405020304" pitchFamily="18" charset="0"/>
              </a:rPr>
            </a:br>
            <a:endParaRPr lang="hu-HU" sz="1400" dirty="0">
              <a:latin typeface="Times New Roman" panose="02020603050405020304" pitchFamily="18" charset="0"/>
              <a:cs typeface="Times New Roman" panose="02020603050405020304" pitchFamily="18" charset="0"/>
            </a:endParaRPr>
          </a:p>
        </p:txBody>
      </p:sp>
      <p:sp>
        <p:nvSpPr>
          <p:cNvPr id="8" name="Szövegdoboz 7">
            <a:extLst>
              <a:ext uri="{FF2B5EF4-FFF2-40B4-BE49-F238E27FC236}">
                <a16:creationId xmlns:a16="http://schemas.microsoft.com/office/drawing/2014/main" id="{CC3B0BDF-D878-4B02-BF82-A881C1FC7F06}"/>
              </a:ext>
            </a:extLst>
          </p:cNvPr>
          <p:cNvSpPr txBox="1"/>
          <p:nvPr/>
        </p:nvSpPr>
        <p:spPr>
          <a:xfrm>
            <a:off x="5357768" y="2474752"/>
            <a:ext cx="4597167" cy="338554"/>
          </a:xfrm>
          <a:prstGeom prst="rect">
            <a:avLst/>
          </a:prstGeom>
          <a:noFill/>
        </p:spPr>
        <p:txBody>
          <a:bodyPr wrap="square" rtlCol="0">
            <a:spAutoFit/>
          </a:bodyPr>
          <a:lstStyle/>
          <a:p>
            <a:r>
              <a:rPr lang="hu-HU" sz="1600" dirty="0">
                <a:latin typeface="Times New Roman" panose="02020603050405020304" pitchFamily="18" charset="0"/>
                <a:cs typeface="Times New Roman" panose="02020603050405020304" pitchFamily="18" charset="0"/>
              </a:rPr>
              <a:t>Az ábrán két LAN-t összekötő WAN látható. </a:t>
            </a:r>
          </a:p>
        </p:txBody>
      </p:sp>
      <p:pic>
        <p:nvPicPr>
          <p:cNvPr id="10" name="Kép 9">
            <a:extLst>
              <a:ext uri="{FF2B5EF4-FFF2-40B4-BE49-F238E27FC236}">
                <a16:creationId xmlns:a16="http://schemas.microsoft.com/office/drawing/2014/main" id="{B1E52139-2D3A-49D7-93C6-70257E9DF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894" y="2880389"/>
            <a:ext cx="6302928" cy="2656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612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a:extLst>
              <a:ext uri="{FF2B5EF4-FFF2-40B4-BE49-F238E27FC236}">
                <a16:creationId xmlns:a16="http://schemas.microsoft.com/office/drawing/2014/main" id="{1D932D08-25E5-49BC-92BB-7DCEAFEBAD88}"/>
              </a:ext>
            </a:extLst>
          </p:cNvPr>
          <p:cNvSpPr txBox="1"/>
          <p:nvPr/>
        </p:nvSpPr>
        <p:spPr>
          <a:xfrm>
            <a:off x="4857226" y="453006"/>
            <a:ext cx="6417578" cy="646331"/>
          </a:xfrm>
          <a:prstGeom prst="rect">
            <a:avLst/>
          </a:prstGeom>
          <a:noFill/>
        </p:spPr>
        <p:txBody>
          <a:bodyPr wrap="square" rtlCol="0">
            <a:spAutoFit/>
          </a:bodyPr>
          <a:lstStyle/>
          <a:p>
            <a:r>
              <a:rPr lang="hu-HU" sz="3600" b="1" dirty="0">
                <a:latin typeface="Times New Roman" panose="02020603050405020304" pitchFamily="18" charset="0"/>
                <a:cs typeface="Times New Roman" panose="02020603050405020304" pitchFamily="18" charset="0"/>
              </a:rPr>
              <a:t>Az internet</a:t>
            </a:r>
          </a:p>
        </p:txBody>
      </p:sp>
      <p:sp>
        <p:nvSpPr>
          <p:cNvPr id="7" name="Szövegdoboz 6">
            <a:extLst>
              <a:ext uri="{FF2B5EF4-FFF2-40B4-BE49-F238E27FC236}">
                <a16:creationId xmlns:a16="http://schemas.microsoft.com/office/drawing/2014/main" id="{8322CA2B-2941-4DFE-9A97-F294674515A5}"/>
              </a:ext>
            </a:extLst>
          </p:cNvPr>
          <p:cNvSpPr txBox="1"/>
          <p:nvPr/>
        </p:nvSpPr>
        <p:spPr>
          <a:xfrm>
            <a:off x="2424418" y="1099337"/>
            <a:ext cx="9580228" cy="369332"/>
          </a:xfrm>
          <a:prstGeom prst="rect">
            <a:avLst/>
          </a:prstGeom>
          <a:noFill/>
        </p:spPr>
        <p:txBody>
          <a:bodyPr wrap="square" rtlCol="0">
            <a:spAutoFit/>
          </a:bodyPr>
          <a:lstStyle/>
          <a:p>
            <a:r>
              <a:rPr lang="hu-HU" b="1" dirty="0">
                <a:latin typeface="Times New Roman" panose="02020603050405020304" pitchFamily="18" charset="0"/>
                <a:cs typeface="Times New Roman" panose="02020603050405020304" pitchFamily="18" charset="0"/>
              </a:rPr>
              <a:t>Az internet egymással összekapcsolt hálózatok világméretű halmaza</a:t>
            </a:r>
          </a:p>
        </p:txBody>
      </p:sp>
      <p:sp>
        <p:nvSpPr>
          <p:cNvPr id="8" name="Szövegdoboz 7">
            <a:extLst>
              <a:ext uri="{FF2B5EF4-FFF2-40B4-BE49-F238E27FC236}">
                <a16:creationId xmlns:a16="http://schemas.microsoft.com/office/drawing/2014/main" id="{D5D75119-3804-4236-99A1-5904707D3BE7}"/>
              </a:ext>
            </a:extLst>
          </p:cNvPr>
          <p:cNvSpPr txBox="1"/>
          <p:nvPr/>
        </p:nvSpPr>
        <p:spPr>
          <a:xfrm>
            <a:off x="268448" y="1635853"/>
            <a:ext cx="3103926" cy="2677656"/>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Az internet nincs egyetlen személy vagy csoport tulajdonában. A különböző hálózatok közti hatékony adatkommunikáció egységes és következetes szabványok alkalmazását igényli, egyben számos rendszerfelügyeleti szervezet együttműködését is feltételezi. Vannak olyan szervezetek, amelyek az internetes protokollok és folyamatok formai követelményeire és szabványosítására felügyelnek. </a:t>
            </a:r>
          </a:p>
        </p:txBody>
      </p:sp>
      <p:pic>
        <p:nvPicPr>
          <p:cNvPr id="10" name="Kép 9">
            <a:extLst>
              <a:ext uri="{FF2B5EF4-FFF2-40B4-BE49-F238E27FC236}">
                <a16:creationId xmlns:a16="http://schemas.microsoft.com/office/drawing/2014/main" id="{F4EE4E45-959D-4BB0-9E70-5B29D1486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050" y="2652378"/>
            <a:ext cx="5987183" cy="3500945"/>
          </a:xfrm>
          <a:prstGeom prst="rect">
            <a:avLst/>
          </a:prstGeom>
          <a:ln>
            <a:noFill/>
          </a:ln>
          <a:effectLst>
            <a:outerShdw blurRad="292100" dist="139700" dir="2700000" algn="tl" rotWithShape="0">
              <a:srgbClr val="333333">
                <a:alpha val="65000"/>
              </a:srgbClr>
            </a:outerShdw>
          </a:effectLst>
        </p:spPr>
      </p:pic>
      <p:sp>
        <p:nvSpPr>
          <p:cNvPr id="11" name="Szövegdoboz 10">
            <a:extLst>
              <a:ext uri="{FF2B5EF4-FFF2-40B4-BE49-F238E27FC236}">
                <a16:creationId xmlns:a16="http://schemas.microsoft.com/office/drawing/2014/main" id="{24EEB970-33ED-4698-B03A-51CAE5F155B2}"/>
              </a:ext>
            </a:extLst>
          </p:cNvPr>
          <p:cNvSpPr txBox="1"/>
          <p:nvPr/>
        </p:nvSpPr>
        <p:spPr>
          <a:xfrm>
            <a:off x="4228050" y="1988191"/>
            <a:ext cx="7667537" cy="954107"/>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Az internet egymással összekapcsolt hálózatok világméretű halmaza. Az ábra azt illusztrálja, hogy az internet egymással összekapcsolt LAN-okból és WAN-okból áll.</a:t>
            </a:r>
          </a:p>
          <a:p>
            <a:br>
              <a:rPr lang="hu-HU" sz="1400" dirty="0">
                <a:latin typeface="Times New Roman" panose="02020603050405020304" pitchFamily="18" charset="0"/>
                <a:cs typeface="Times New Roman" panose="02020603050405020304" pitchFamily="18" charset="0"/>
              </a:rPr>
            </a:br>
            <a:endParaRPr lang="hu-H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68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C5C98F-EE7A-48C7-922F-3AB65D7DE943}"/>
              </a:ext>
            </a:extLst>
          </p:cNvPr>
          <p:cNvSpPr>
            <a:spLocks noGrp="1"/>
          </p:cNvSpPr>
          <p:nvPr>
            <p:ph type="title"/>
          </p:nvPr>
        </p:nvSpPr>
        <p:spPr>
          <a:xfrm>
            <a:off x="3927096" y="314791"/>
            <a:ext cx="4337807" cy="1325563"/>
          </a:xfrm>
        </p:spPr>
        <p:txBody>
          <a:bodyPr>
            <a:normAutofit/>
          </a:bodyPr>
          <a:lstStyle/>
          <a:p>
            <a:r>
              <a:rPr lang="hu-HU" sz="3600" b="1" dirty="0">
                <a:latin typeface="Times New Roman" panose="02020603050405020304" pitchFamily="18" charset="0"/>
                <a:cs typeface="Times New Roman" panose="02020603050405020304" pitchFamily="18" charset="0"/>
              </a:rPr>
              <a:t>Intranet és extranet</a:t>
            </a:r>
            <a:br>
              <a:rPr lang="hu-HU" dirty="0"/>
            </a:br>
            <a:endParaRPr lang="hu-HU" dirty="0"/>
          </a:p>
        </p:txBody>
      </p:sp>
      <p:sp>
        <p:nvSpPr>
          <p:cNvPr id="9" name="Szövegdoboz 8">
            <a:extLst>
              <a:ext uri="{FF2B5EF4-FFF2-40B4-BE49-F238E27FC236}">
                <a16:creationId xmlns:a16="http://schemas.microsoft.com/office/drawing/2014/main" id="{43CD239D-1AC1-406C-B875-1055138B8B89}"/>
              </a:ext>
            </a:extLst>
          </p:cNvPr>
          <p:cNvSpPr txBox="1"/>
          <p:nvPr/>
        </p:nvSpPr>
        <p:spPr>
          <a:xfrm>
            <a:off x="726171" y="1562347"/>
            <a:ext cx="4194746" cy="1200329"/>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Az intranet kifejezést egy szervezet LAN-</a:t>
            </a:r>
            <a:r>
              <a:rPr lang="hu-HU" dirty="0" err="1">
                <a:latin typeface="Times New Roman" panose="02020603050405020304" pitchFamily="18" charset="0"/>
                <a:cs typeface="Times New Roman" panose="02020603050405020304" pitchFamily="18" charset="0"/>
              </a:rPr>
              <a:t>jai</a:t>
            </a:r>
            <a:r>
              <a:rPr lang="hu-HU" dirty="0">
                <a:latin typeface="Times New Roman" panose="02020603050405020304" pitchFamily="18" charset="0"/>
                <a:cs typeface="Times New Roman" panose="02020603050405020304" pitchFamily="18" charset="0"/>
              </a:rPr>
              <a:t> és WAN-</a:t>
            </a:r>
            <a:r>
              <a:rPr lang="hu-HU" dirty="0" err="1">
                <a:latin typeface="Times New Roman" panose="02020603050405020304" pitchFamily="18" charset="0"/>
                <a:cs typeface="Times New Roman" panose="02020603050405020304" pitchFamily="18" charset="0"/>
              </a:rPr>
              <a:t>jai</a:t>
            </a:r>
            <a:r>
              <a:rPr lang="hu-HU" dirty="0">
                <a:latin typeface="Times New Roman" panose="02020603050405020304" pitchFamily="18" charset="0"/>
                <a:cs typeface="Times New Roman" panose="02020603050405020304" pitchFamily="18" charset="0"/>
              </a:rPr>
              <a:t> közti privát kapcsolatra használják. Az intranet úgy van kialakítva, hogy csak a szervezet tagjai férnek hozzá</a:t>
            </a:r>
          </a:p>
        </p:txBody>
      </p:sp>
      <p:sp>
        <p:nvSpPr>
          <p:cNvPr id="10" name="Szövegdoboz 9">
            <a:extLst>
              <a:ext uri="{FF2B5EF4-FFF2-40B4-BE49-F238E27FC236}">
                <a16:creationId xmlns:a16="http://schemas.microsoft.com/office/drawing/2014/main" id="{95F5833F-7663-4F05-9906-0C3844D08CFE}"/>
              </a:ext>
            </a:extLst>
          </p:cNvPr>
          <p:cNvSpPr txBox="1"/>
          <p:nvPr/>
        </p:nvSpPr>
        <p:spPr>
          <a:xfrm>
            <a:off x="771787" y="977572"/>
            <a:ext cx="2340528" cy="584775"/>
          </a:xfrm>
          <a:prstGeom prst="rect">
            <a:avLst/>
          </a:prstGeom>
          <a:noFill/>
        </p:spPr>
        <p:txBody>
          <a:bodyPr wrap="square" rtlCol="0">
            <a:spAutoFit/>
          </a:bodyPr>
          <a:lstStyle/>
          <a:p>
            <a:r>
              <a:rPr lang="hu-HU" sz="3200" b="1" dirty="0">
                <a:latin typeface="Times New Roman" panose="02020603050405020304" pitchFamily="18" charset="0"/>
                <a:cs typeface="Times New Roman" panose="02020603050405020304" pitchFamily="18" charset="0"/>
              </a:rPr>
              <a:t>Intranet</a:t>
            </a:r>
          </a:p>
        </p:txBody>
      </p:sp>
      <p:sp>
        <p:nvSpPr>
          <p:cNvPr id="3" name="Szövegdoboz 2">
            <a:extLst>
              <a:ext uri="{FF2B5EF4-FFF2-40B4-BE49-F238E27FC236}">
                <a16:creationId xmlns:a16="http://schemas.microsoft.com/office/drawing/2014/main" id="{CBE327F4-B1F3-49F2-8DAD-C53A68745CCB}"/>
              </a:ext>
            </a:extLst>
          </p:cNvPr>
          <p:cNvSpPr txBox="1"/>
          <p:nvPr/>
        </p:nvSpPr>
        <p:spPr>
          <a:xfrm>
            <a:off x="8518358" y="977571"/>
            <a:ext cx="3332747" cy="584775"/>
          </a:xfrm>
          <a:prstGeom prst="rect">
            <a:avLst/>
          </a:prstGeom>
          <a:noFill/>
        </p:spPr>
        <p:txBody>
          <a:bodyPr wrap="square" rtlCol="0">
            <a:spAutoFit/>
          </a:bodyPr>
          <a:lstStyle/>
          <a:p>
            <a:r>
              <a:rPr lang="hu-HU" sz="3200" b="1" dirty="0"/>
              <a:t>Extranet</a:t>
            </a:r>
          </a:p>
        </p:txBody>
      </p:sp>
      <p:sp>
        <p:nvSpPr>
          <p:cNvPr id="4" name="Szövegdoboz 3">
            <a:extLst>
              <a:ext uri="{FF2B5EF4-FFF2-40B4-BE49-F238E27FC236}">
                <a16:creationId xmlns:a16="http://schemas.microsoft.com/office/drawing/2014/main" id="{681FCD29-0B71-4AAE-B0FF-F94E17617CD2}"/>
              </a:ext>
            </a:extLst>
          </p:cNvPr>
          <p:cNvSpPr txBox="1"/>
          <p:nvPr/>
        </p:nvSpPr>
        <p:spPr>
          <a:xfrm>
            <a:off x="4920917" y="1639291"/>
            <a:ext cx="6845968" cy="3416320"/>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a:t>
            </a:r>
          </a:p>
          <a:p>
            <a:endParaRPr lang="hu-HU" dirty="0">
              <a:latin typeface="Times New Roman" panose="02020603050405020304" pitchFamily="18" charset="0"/>
              <a:cs typeface="Times New Roman" panose="02020603050405020304" pitchFamily="18" charset="0"/>
            </a:endParaRPr>
          </a:p>
          <a:p>
            <a:r>
              <a:rPr lang="hu-HU" dirty="0">
                <a:latin typeface="Times New Roman" panose="02020603050405020304" pitchFamily="18" charset="0"/>
                <a:cs typeface="Times New Roman" panose="02020603050405020304" pitchFamily="18" charset="0"/>
              </a:rPr>
              <a:t>Egy cég hozzáférést biztosít külső beszállítói és alvállalkozói számára.</a:t>
            </a:r>
          </a:p>
          <a:p>
            <a:endParaRPr lang="hu-HU" dirty="0">
              <a:latin typeface="Times New Roman" panose="02020603050405020304" pitchFamily="18" charset="0"/>
              <a:cs typeface="Times New Roman" panose="02020603050405020304" pitchFamily="18" charset="0"/>
            </a:endParaRPr>
          </a:p>
          <a:p>
            <a:r>
              <a:rPr lang="hu-HU" dirty="0">
                <a:latin typeface="Times New Roman" panose="02020603050405020304" pitchFamily="18" charset="0"/>
                <a:cs typeface="Times New Roman" panose="02020603050405020304" pitchFamily="18" charset="0"/>
              </a:rPr>
              <a:t>Egy kórház időpont-foglalási rendszert biztosít az orvosok számára, akik így találkozókat egyeztethetnek a betegeikkel.</a:t>
            </a:r>
          </a:p>
          <a:p>
            <a:endParaRPr lang="hu-HU" dirty="0">
              <a:latin typeface="Times New Roman" panose="02020603050405020304" pitchFamily="18" charset="0"/>
              <a:cs typeface="Times New Roman" panose="02020603050405020304" pitchFamily="18" charset="0"/>
            </a:endParaRPr>
          </a:p>
          <a:p>
            <a:r>
              <a:rPr lang="hu-HU" dirty="0">
                <a:latin typeface="Times New Roman" panose="02020603050405020304" pitchFamily="18" charset="0"/>
                <a:cs typeface="Times New Roman" panose="02020603050405020304" pitchFamily="18" charset="0"/>
              </a:rPr>
              <a:t>Egy oktatásügyi helyi kirendeltség költségvetési és személyzeti adatokat szolgáltat a kerületi iskolákról.</a:t>
            </a:r>
          </a:p>
          <a:p>
            <a:endParaRPr lang="hu-HU"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D235492A-3188-4B9B-8C9F-416EB9FDE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15" y="2887910"/>
            <a:ext cx="4174140" cy="3772325"/>
          </a:xfrm>
          <a:prstGeom prst="rect">
            <a:avLst/>
          </a:prstGeom>
          <a:ln>
            <a:noFill/>
          </a:ln>
          <a:effectLst>
            <a:outerShdw blurRad="292100" dist="139700" dir="2700000" algn="tl" rotWithShape="0">
              <a:srgbClr val="333333">
                <a:alpha val="65000"/>
              </a:srgbClr>
            </a:outerShdw>
          </a:effectLst>
        </p:spPr>
      </p:pic>
      <p:sp>
        <p:nvSpPr>
          <p:cNvPr id="7" name="Szövegdoboz 6">
            <a:extLst>
              <a:ext uri="{FF2B5EF4-FFF2-40B4-BE49-F238E27FC236}">
                <a16:creationId xmlns:a16="http://schemas.microsoft.com/office/drawing/2014/main" id="{A976AEB5-971E-43D5-B42F-7D2C81C1E910}"/>
              </a:ext>
            </a:extLst>
          </p:cNvPr>
          <p:cNvSpPr txBox="1"/>
          <p:nvPr/>
        </p:nvSpPr>
        <p:spPr>
          <a:xfrm>
            <a:off x="6095999" y="5045927"/>
            <a:ext cx="4632157" cy="1200329"/>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Az ábra a céges intranet, céges extranet és az internet hálózatokhoz való hozzáférés különböző szintjeit mutatja be különböző csoportok számára.</a:t>
            </a:r>
          </a:p>
        </p:txBody>
      </p:sp>
      <p:sp>
        <p:nvSpPr>
          <p:cNvPr id="8" name="Nyíl: balra mutató 7">
            <a:extLst>
              <a:ext uri="{FF2B5EF4-FFF2-40B4-BE49-F238E27FC236}">
                <a16:creationId xmlns:a16="http://schemas.microsoft.com/office/drawing/2014/main" id="{FCC541DD-4F6F-405A-BFD8-A8B15B5FA99D}"/>
              </a:ext>
            </a:extLst>
          </p:cNvPr>
          <p:cNvSpPr/>
          <p:nvPr/>
        </p:nvSpPr>
        <p:spPr>
          <a:xfrm>
            <a:off x="4716379" y="5045927"/>
            <a:ext cx="1070810" cy="938463"/>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64201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51BD655C-7699-4322-8F0E-E95A77C773F5}"/>
              </a:ext>
            </a:extLst>
          </p:cNvPr>
          <p:cNvSpPr txBox="1"/>
          <p:nvPr/>
        </p:nvSpPr>
        <p:spPr>
          <a:xfrm>
            <a:off x="4482765" y="0"/>
            <a:ext cx="2634915" cy="646331"/>
          </a:xfrm>
          <a:prstGeom prst="rect">
            <a:avLst/>
          </a:prstGeom>
          <a:noFill/>
        </p:spPr>
        <p:txBody>
          <a:bodyPr wrap="square" rtlCol="0">
            <a:spAutoFit/>
          </a:bodyPr>
          <a:lstStyle/>
          <a:p>
            <a:r>
              <a:rPr lang="hu-HU" sz="3600" b="1" dirty="0">
                <a:latin typeface="Times New Roman" panose="02020603050405020304" pitchFamily="18" charset="0"/>
                <a:cs typeface="Times New Roman" panose="02020603050405020304" pitchFamily="18" charset="0"/>
              </a:rPr>
              <a:t>Tudáspróba</a:t>
            </a:r>
          </a:p>
        </p:txBody>
      </p:sp>
      <p:pic>
        <p:nvPicPr>
          <p:cNvPr id="4" name="Kép 3">
            <a:extLst>
              <a:ext uri="{FF2B5EF4-FFF2-40B4-BE49-F238E27FC236}">
                <a16:creationId xmlns:a16="http://schemas.microsoft.com/office/drawing/2014/main" id="{8154C210-DBD7-42CE-9A28-F0D627AC3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040" y="633087"/>
            <a:ext cx="4357438" cy="6224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826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538D95A9-C366-4605-9EB2-4089ED21BD4F}"/>
              </a:ext>
            </a:extLst>
          </p:cNvPr>
          <p:cNvSpPr/>
          <p:nvPr/>
        </p:nvSpPr>
        <p:spPr>
          <a:xfrm>
            <a:off x="4157007" y="368786"/>
            <a:ext cx="3877985" cy="646331"/>
          </a:xfrm>
          <a:prstGeom prst="rect">
            <a:avLst/>
          </a:prstGeom>
        </p:spPr>
        <p:txBody>
          <a:bodyPr wrap="none">
            <a:spAutoFit/>
          </a:bodyPr>
          <a:lstStyle/>
          <a:p>
            <a:r>
              <a:rPr lang="hu-HU" sz="3600" b="1" dirty="0">
                <a:latin typeface="Times New Roman" panose="02020603050405020304" pitchFamily="18" charset="0"/>
                <a:cs typeface="Times New Roman" panose="02020603050405020304" pitchFamily="18" charset="0"/>
              </a:rPr>
              <a:t>Internethozzáférés</a:t>
            </a:r>
          </a:p>
        </p:txBody>
      </p:sp>
      <p:sp>
        <p:nvSpPr>
          <p:cNvPr id="3" name="Téglalap 2">
            <a:extLst>
              <a:ext uri="{FF2B5EF4-FFF2-40B4-BE49-F238E27FC236}">
                <a16:creationId xmlns:a16="http://schemas.microsoft.com/office/drawing/2014/main" id="{BBA9C954-0BCA-4558-AB14-696D2C8B20B9}"/>
              </a:ext>
            </a:extLst>
          </p:cNvPr>
          <p:cNvSpPr/>
          <p:nvPr/>
        </p:nvSpPr>
        <p:spPr>
          <a:xfrm>
            <a:off x="3627633" y="1015117"/>
            <a:ext cx="5319085" cy="523220"/>
          </a:xfrm>
          <a:prstGeom prst="rect">
            <a:avLst/>
          </a:prstGeom>
        </p:spPr>
        <p:txBody>
          <a:bodyPr wrap="none">
            <a:spAutoFit/>
          </a:bodyPr>
          <a:lstStyle/>
          <a:p>
            <a:r>
              <a:rPr lang="hu-HU" sz="2800" b="1" dirty="0">
                <a:latin typeface="Times New Roman" panose="02020603050405020304" pitchFamily="18" charset="0"/>
                <a:cs typeface="Times New Roman" panose="02020603050405020304" pitchFamily="18" charset="0"/>
              </a:rPr>
              <a:t>Internet-hozzáférési technológiák</a:t>
            </a:r>
          </a:p>
        </p:txBody>
      </p:sp>
      <p:sp>
        <p:nvSpPr>
          <p:cNvPr id="4" name="Téglalap 3">
            <a:extLst>
              <a:ext uri="{FF2B5EF4-FFF2-40B4-BE49-F238E27FC236}">
                <a16:creationId xmlns:a16="http://schemas.microsoft.com/office/drawing/2014/main" id="{06AE7E86-88D1-4A44-A044-4F3835F19E9A}"/>
              </a:ext>
            </a:extLst>
          </p:cNvPr>
          <p:cNvSpPr/>
          <p:nvPr/>
        </p:nvSpPr>
        <p:spPr>
          <a:xfrm>
            <a:off x="394762" y="1740387"/>
            <a:ext cx="2841733" cy="461665"/>
          </a:xfrm>
          <a:prstGeom prst="rect">
            <a:avLst/>
          </a:prstGeom>
        </p:spPr>
        <p:txBody>
          <a:bodyPr wrap="square">
            <a:spAutoFit/>
          </a:bodyPr>
          <a:lstStyle/>
          <a:p>
            <a:r>
              <a:rPr lang="hu-HU" sz="2400" b="1" dirty="0">
                <a:latin typeface="Times New Roman" panose="02020603050405020304" pitchFamily="18" charset="0"/>
                <a:cs typeface="Times New Roman" panose="02020603050405020304" pitchFamily="18" charset="0"/>
              </a:rPr>
              <a:t>Szélessávú kábel</a:t>
            </a:r>
          </a:p>
        </p:txBody>
      </p:sp>
      <p:sp>
        <p:nvSpPr>
          <p:cNvPr id="5" name="Téglalap 4">
            <a:extLst>
              <a:ext uri="{FF2B5EF4-FFF2-40B4-BE49-F238E27FC236}">
                <a16:creationId xmlns:a16="http://schemas.microsoft.com/office/drawing/2014/main" id="{B07960C4-540D-4B6C-B4AC-FB96CE759E75}"/>
              </a:ext>
            </a:extLst>
          </p:cNvPr>
          <p:cNvSpPr/>
          <p:nvPr/>
        </p:nvSpPr>
        <p:spPr>
          <a:xfrm>
            <a:off x="191175" y="2420035"/>
            <a:ext cx="2841733" cy="1477328"/>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 Szélessávú digitális előfizetői vonal (DSL), a vezeték nélküli WAN és a különböző mobil szolgáltatások.</a:t>
            </a:r>
          </a:p>
        </p:txBody>
      </p:sp>
      <p:sp>
        <p:nvSpPr>
          <p:cNvPr id="6" name="Téglalap 5">
            <a:extLst>
              <a:ext uri="{FF2B5EF4-FFF2-40B4-BE49-F238E27FC236}">
                <a16:creationId xmlns:a16="http://schemas.microsoft.com/office/drawing/2014/main" id="{77D0FA7E-851A-4069-85C0-98B93B8E0548}"/>
              </a:ext>
            </a:extLst>
          </p:cNvPr>
          <p:cNvSpPr/>
          <p:nvPr/>
        </p:nvSpPr>
        <p:spPr>
          <a:xfrm>
            <a:off x="2876497" y="1707596"/>
            <a:ext cx="3825092" cy="461665"/>
          </a:xfrm>
          <a:prstGeom prst="rect">
            <a:avLst/>
          </a:prstGeom>
        </p:spPr>
        <p:txBody>
          <a:bodyPr wrap="square">
            <a:spAutoFit/>
          </a:bodyPr>
          <a:lstStyle/>
          <a:p>
            <a:r>
              <a:rPr lang="hu-HU" sz="2400" b="1" dirty="0">
                <a:latin typeface="Times New Roman" panose="02020603050405020304" pitchFamily="18" charset="0"/>
                <a:cs typeface="Times New Roman" panose="02020603050405020304" pitchFamily="18" charset="0"/>
              </a:rPr>
              <a:t>   Internet Service Provider </a:t>
            </a:r>
          </a:p>
        </p:txBody>
      </p:sp>
      <p:sp>
        <p:nvSpPr>
          <p:cNvPr id="7" name="Téglalap 6">
            <a:extLst>
              <a:ext uri="{FF2B5EF4-FFF2-40B4-BE49-F238E27FC236}">
                <a16:creationId xmlns:a16="http://schemas.microsoft.com/office/drawing/2014/main" id="{22623615-7F7C-4A2A-ACAD-0C348FD4AD45}"/>
              </a:ext>
            </a:extLst>
          </p:cNvPr>
          <p:cNvSpPr/>
          <p:nvPr/>
        </p:nvSpPr>
        <p:spPr>
          <a:xfrm>
            <a:off x="3032908" y="2387244"/>
            <a:ext cx="3560397" cy="1477328"/>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Az otthoni felhasználók, a távmunkások (távoli dolgozók), és a kis irodák jellemzően egy ISP-hez csatlakoznak, hogy elérjék az internetet.</a:t>
            </a:r>
          </a:p>
        </p:txBody>
      </p:sp>
      <p:sp>
        <p:nvSpPr>
          <p:cNvPr id="8" name="Téglalap 7">
            <a:extLst>
              <a:ext uri="{FF2B5EF4-FFF2-40B4-BE49-F238E27FC236}">
                <a16:creationId xmlns:a16="http://schemas.microsoft.com/office/drawing/2014/main" id="{84B4C6C6-CB0F-430E-AC71-BAA352A9B1CD}"/>
              </a:ext>
            </a:extLst>
          </p:cNvPr>
          <p:cNvSpPr/>
          <p:nvPr/>
        </p:nvSpPr>
        <p:spPr>
          <a:xfrm>
            <a:off x="6997692" y="1707595"/>
            <a:ext cx="4099199"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Vállalati szintű szolgáltatások</a:t>
            </a:r>
          </a:p>
        </p:txBody>
      </p:sp>
      <p:sp>
        <p:nvSpPr>
          <p:cNvPr id="9" name="Téglalap 8">
            <a:extLst>
              <a:ext uri="{FF2B5EF4-FFF2-40B4-BE49-F238E27FC236}">
                <a16:creationId xmlns:a16="http://schemas.microsoft.com/office/drawing/2014/main" id="{45D77053-38E3-4FA5-9DCF-16D73D5BF62F}"/>
              </a:ext>
            </a:extLst>
          </p:cNvPr>
          <p:cNvSpPr/>
          <p:nvPr/>
        </p:nvSpPr>
        <p:spPr>
          <a:xfrm>
            <a:off x="7687047" y="2235369"/>
            <a:ext cx="2820003" cy="369332"/>
          </a:xfrm>
          <a:prstGeom prst="rect">
            <a:avLst/>
          </a:prstGeom>
        </p:spPr>
        <p:txBody>
          <a:bodyPr wrap="none">
            <a:spAutoFit/>
          </a:bodyPr>
          <a:lstStyle/>
          <a:p>
            <a:r>
              <a:rPr lang="hu-HU" dirty="0">
                <a:latin typeface="Times New Roman" panose="02020603050405020304" pitchFamily="18" charset="0"/>
                <a:cs typeface="Times New Roman" panose="02020603050405020304" pitchFamily="18" charset="0"/>
              </a:rPr>
              <a:t>Üzleti</a:t>
            </a:r>
            <a:r>
              <a:rPr lang="pt-BR" dirty="0">
                <a:latin typeface="Times New Roman" panose="02020603050405020304" pitchFamily="18" charset="0"/>
                <a:cs typeface="Times New Roman" panose="02020603050405020304" pitchFamily="18" charset="0"/>
              </a:rPr>
              <a:t> DSL, Metro Ethernet.</a:t>
            </a:r>
            <a:endParaRPr lang="hu-HU" dirty="0">
              <a:latin typeface="Times New Roman" panose="02020603050405020304" pitchFamily="18" charset="0"/>
              <a:cs typeface="Times New Roman" panose="02020603050405020304" pitchFamily="18" charset="0"/>
            </a:endParaRPr>
          </a:p>
        </p:txBody>
      </p:sp>
      <p:sp>
        <p:nvSpPr>
          <p:cNvPr id="10" name="Téglalap 9">
            <a:extLst>
              <a:ext uri="{FF2B5EF4-FFF2-40B4-BE49-F238E27FC236}">
                <a16:creationId xmlns:a16="http://schemas.microsoft.com/office/drawing/2014/main" id="{83CAE2A2-D369-4969-8F99-EDF1F0C736EA}"/>
              </a:ext>
            </a:extLst>
          </p:cNvPr>
          <p:cNvSpPr/>
          <p:nvPr/>
        </p:nvSpPr>
        <p:spPr>
          <a:xfrm>
            <a:off x="6939814" y="2597933"/>
            <a:ext cx="4319337" cy="1200329"/>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Gyors kapcsolat szükséges olyan üzleti szolgáltatások támogatására, mint az IP-telefonok, videokonferencia megoldások és az adatközponti tárolás. </a:t>
            </a:r>
          </a:p>
        </p:txBody>
      </p:sp>
    </p:spTree>
    <p:extLst>
      <p:ext uri="{BB962C8B-B14F-4D97-AF65-F5344CB8AC3E}">
        <p14:creationId xmlns:p14="http://schemas.microsoft.com/office/powerpoint/2010/main" val="256558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4C6AF565-50F8-4124-A4EA-82BA3CD723AC}"/>
              </a:ext>
            </a:extLst>
          </p:cNvPr>
          <p:cNvSpPr/>
          <p:nvPr/>
        </p:nvSpPr>
        <p:spPr>
          <a:xfrm>
            <a:off x="2295119" y="176280"/>
            <a:ext cx="7601761"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Otthoni és kisvállalati internetkapcsolatok</a:t>
            </a:r>
          </a:p>
        </p:txBody>
      </p:sp>
      <p:sp>
        <p:nvSpPr>
          <p:cNvPr id="3" name="Téglalap 2">
            <a:extLst>
              <a:ext uri="{FF2B5EF4-FFF2-40B4-BE49-F238E27FC236}">
                <a16:creationId xmlns:a16="http://schemas.microsoft.com/office/drawing/2014/main" id="{0358C146-B8B7-4324-95E1-47706E3CC0AF}"/>
              </a:ext>
            </a:extLst>
          </p:cNvPr>
          <p:cNvSpPr/>
          <p:nvPr/>
        </p:nvSpPr>
        <p:spPr>
          <a:xfrm>
            <a:off x="0" y="1078656"/>
            <a:ext cx="2747868"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Kábeles, kábeltévés</a:t>
            </a:r>
          </a:p>
        </p:txBody>
      </p:sp>
      <p:sp>
        <p:nvSpPr>
          <p:cNvPr id="4" name="Téglalap 3">
            <a:extLst>
              <a:ext uri="{FF2B5EF4-FFF2-40B4-BE49-F238E27FC236}">
                <a16:creationId xmlns:a16="http://schemas.microsoft.com/office/drawing/2014/main" id="{E651E607-08B1-44C3-A298-DD495825B08A}"/>
              </a:ext>
            </a:extLst>
          </p:cNvPr>
          <p:cNvSpPr/>
          <p:nvPr/>
        </p:nvSpPr>
        <p:spPr>
          <a:xfrm>
            <a:off x="74523" y="1685836"/>
            <a:ext cx="2498558" cy="2862322"/>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Kábeltévé szolgáltatók nyújtanak ilyen szolgáltatást, az internet adatjelei ugyanazon a kábelen haladnak, mint a kábeltévé adás. Nagy sávszélesség, magas rendelkezésre állás jellemzi, állandó kapcsolatot biztosít.</a:t>
            </a:r>
          </a:p>
        </p:txBody>
      </p:sp>
      <p:sp>
        <p:nvSpPr>
          <p:cNvPr id="5" name="Téglalap 4">
            <a:extLst>
              <a:ext uri="{FF2B5EF4-FFF2-40B4-BE49-F238E27FC236}">
                <a16:creationId xmlns:a16="http://schemas.microsoft.com/office/drawing/2014/main" id="{680387D1-F5F5-47DB-96CE-F9F5151463A7}"/>
              </a:ext>
            </a:extLst>
          </p:cNvPr>
          <p:cNvSpPr/>
          <p:nvPr/>
        </p:nvSpPr>
        <p:spPr>
          <a:xfrm>
            <a:off x="2840749" y="1078655"/>
            <a:ext cx="3255250"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Digital Subscriber Line</a:t>
            </a:r>
          </a:p>
        </p:txBody>
      </p:sp>
      <p:sp>
        <p:nvSpPr>
          <p:cNvPr id="6" name="Téglalap 5">
            <a:extLst>
              <a:ext uri="{FF2B5EF4-FFF2-40B4-BE49-F238E27FC236}">
                <a16:creationId xmlns:a16="http://schemas.microsoft.com/office/drawing/2014/main" id="{9273E0EF-7701-4C44-834F-BB62E4D5615B}"/>
              </a:ext>
            </a:extLst>
          </p:cNvPr>
          <p:cNvSpPr/>
          <p:nvPr/>
        </p:nvSpPr>
        <p:spPr>
          <a:xfrm>
            <a:off x="2840749" y="1685836"/>
            <a:ext cx="3255250" cy="2862322"/>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Nagy sávszélességet, magas rendelkezésre állást és folyamatos internetkapcsolatot nyújt. A kisvállalati és otthoni felhasználók aszimmetrikus DSL (ADSL) használatával csatlakoznak, ami azt jelenti, hogy a letöltési sebesség gyorsabb, mint a feltöltési sebesség.</a:t>
            </a:r>
          </a:p>
        </p:txBody>
      </p:sp>
      <p:sp>
        <p:nvSpPr>
          <p:cNvPr id="8" name="Téglalap 7">
            <a:extLst>
              <a:ext uri="{FF2B5EF4-FFF2-40B4-BE49-F238E27FC236}">
                <a16:creationId xmlns:a16="http://schemas.microsoft.com/office/drawing/2014/main" id="{BFFFF687-21FD-41A4-8EC8-E8B16F2012B4}"/>
              </a:ext>
            </a:extLst>
          </p:cNvPr>
          <p:cNvSpPr/>
          <p:nvPr/>
        </p:nvSpPr>
        <p:spPr>
          <a:xfrm>
            <a:off x="6188880" y="1078653"/>
            <a:ext cx="1636987"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Mobilnetes</a:t>
            </a:r>
          </a:p>
        </p:txBody>
      </p:sp>
      <p:sp>
        <p:nvSpPr>
          <p:cNvPr id="9" name="Téglalap 8">
            <a:extLst>
              <a:ext uri="{FF2B5EF4-FFF2-40B4-BE49-F238E27FC236}">
                <a16:creationId xmlns:a16="http://schemas.microsoft.com/office/drawing/2014/main" id="{1062D026-9F66-4DAE-A7DA-2B5B414A883A}"/>
              </a:ext>
            </a:extLst>
          </p:cNvPr>
          <p:cNvSpPr/>
          <p:nvPr/>
        </p:nvSpPr>
        <p:spPr>
          <a:xfrm>
            <a:off x="6030115" y="1685834"/>
            <a:ext cx="2130628" cy="2862322"/>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Ahol van mobilhálózati jel, ott internetezni is lehet. A teljesítmény függ a telefon képességeitől és attól, hogy épp milyen adótoronyhoz csatlakozik.</a:t>
            </a:r>
          </a:p>
        </p:txBody>
      </p:sp>
      <p:sp>
        <p:nvSpPr>
          <p:cNvPr id="10" name="Téglalap 9">
            <a:extLst>
              <a:ext uri="{FF2B5EF4-FFF2-40B4-BE49-F238E27FC236}">
                <a16:creationId xmlns:a16="http://schemas.microsoft.com/office/drawing/2014/main" id="{7E964872-B4FF-435E-A723-6521D4CFC0A0}"/>
              </a:ext>
            </a:extLst>
          </p:cNvPr>
          <p:cNvSpPr/>
          <p:nvPr/>
        </p:nvSpPr>
        <p:spPr>
          <a:xfrm>
            <a:off x="8034677" y="1078653"/>
            <a:ext cx="1502334"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Műholdas</a:t>
            </a:r>
          </a:p>
        </p:txBody>
      </p:sp>
      <p:sp>
        <p:nvSpPr>
          <p:cNvPr id="11" name="Téglalap 10">
            <a:extLst>
              <a:ext uri="{FF2B5EF4-FFF2-40B4-BE49-F238E27FC236}">
                <a16:creationId xmlns:a16="http://schemas.microsoft.com/office/drawing/2014/main" id="{148794DB-D012-4054-908A-0F694EBC567C}"/>
              </a:ext>
            </a:extLst>
          </p:cNvPr>
          <p:cNvSpPr/>
          <p:nvPr/>
        </p:nvSpPr>
        <p:spPr>
          <a:xfrm>
            <a:off x="8094858" y="1687249"/>
            <a:ext cx="1903384" cy="2308324"/>
          </a:xfrm>
          <a:prstGeom prst="rect">
            <a:avLst/>
          </a:prstGeom>
        </p:spPr>
        <p:txBody>
          <a:bodyPr wrap="square">
            <a:spAutoFit/>
          </a:bodyPr>
          <a:lstStyle/>
          <a:p>
            <a:r>
              <a:rPr lang="hu-HU" dirty="0"/>
              <a:t>műholdas internet előnye az, hogy olyan helyeken is rendelkezésre áll, ahol semmilyen más internetkapcsolat nincs.</a:t>
            </a:r>
          </a:p>
        </p:txBody>
      </p:sp>
      <p:sp>
        <p:nvSpPr>
          <p:cNvPr id="12" name="Téglalap 11">
            <a:extLst>
              <a:ext uri="{FF2B5EF4-FFF2-40B4-BE49-F238E27FC236}">
                <a16:creationId xmlns:a16="http://schemas.microsoft.com/office/drawing/2014/main" id="{7826D518-A191-4B6C-800C-B6F5CA970556}"/>
              </a:ext>
            </a:extLst>
          </p:cNvPr>
          <p:cNvSpPr/>
          <p:nvPr/>
        </p:nvSpPr>
        <p:spPr>
          <a:xfrm>
            <a:off x="9998242" y="1078652"/>
            <a:ext cx="1734001"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Betárcsázós</a:t>
            </a:r>
          </a:p>
        </p:txBody>
      </p:sp>
      <p:sp>
        <p:nvSpPr>
          <p:cNvPr id="13" name="Téglalap 12">
            <a:extLst>
              <a:ext uri="{FF2B5EF4-FFF2-40B4-BE49-F238E27FC236}">
                <a16:creationId xmlns:a16="http://schemas.microsoft.com/office/drawing/2014/main" id="{795CEC99-9CBA-4421-8E8C-A153A6EDF6B0}"/>
              </a:ext>
            </a:extLst>
          </p:cNvPr>
          <p:cNvSpPr/>
          <p:nvPr/>
        </p:nvSpPr>
        <p:spPr>
          <a:xfrm>
            <a:off x="9896880" y="1685835"/>
            <a:ext cx="2324886" cy="3416320"/>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A modemes vagy betárcsázós internethez egy bármilyen telefonvonal és egy modem kell, ez egy olcsó megoldás. A modem alacsony sávszélessége nagy adatok átvitelére nem alkalmas, de utazás közbeni mobil használatra hasznos.</a:t>
            </a:r>
          </a:p>
        </p:txBody>
      </p:sp>
    </p:spTree>
    <p:extLst>
      <p:ext uri="{BB962C8B-B14F-4D97-AF65-F5344CB8AC3E}">
        <p14:creationId xmlns:p14="http://schemas.microsoft.com/office/powerpoint/2010/main" val="16105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41D6A93F-8F56-411C-8739-C29C3EC0DE17}"/>
              </a:ext>
            </a:extLst>
          </p:cNvPr>
          <p:cNvSpPr/>
          <p:nvPr/>
        </p:nvSpPr>
        <p:spPr>
          <a:xfrm>
            <a:off x="3773890" y="224408"/>
            <a:ext cx="5277407"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Vállalati internetkapcsolatok</a:t>
            </a:r>
          </a:p>
        </p:txBody>
      </p:sp>
      <p:sp>
        <p:nvSpPr>
          <p:cNvPr id="3" name="Téglalap 2">
            <a:extLst>
              <a:ext uri="{FF2B5EF4-FFF2-40B4-BE49-F238E27FC236}">
                <a16:creationId xmlns:a16="http://schemas.microsoft.com/office/drawing/2014/main" id="{19EBB098-1445-48F2-90A6-CDEC98058C01}"/>
              </a:ext>
            </a:extLst>
          </p:cNvPr>
          <p:cNvSpPr/>
          <p:nvPr/>
        </p:nvSpPr>
        <p:spPr>
          <a:xfrm>
            <a:off x="1112683" y="809183"/>
            <a:ext cx="10930928" cy="400110"/>
          </a:xfrm>
          <a:prstGeom prst="rect">
            <a:avLst/>
          </a:prstGeom>
        </p:spPr>
        <p:txBody>
          <a:bodyPr wrap="square">
            <a:spAutoFit/>
          </a:bodyPr>
          <a:lstStyle/>
          <a:p>
            <a:r>
              <a:rPr lang="hu-HU" sz="2000" b="1" dirty="0">
                <a:latin typeface="Times New Roman" panose="02020603050405020304" pitchFamily="18" charset="0"/>
                <a:cs typeface="Times New Roman" panose="02020603050405020304" pitchFamily="18" charset="0"/>
              </a:rPr>
              <a:t> A vállalatok nagyobb és dedikált sávszélességet, valamint menedzselt szolgáltatásokat igényelnek. </a:t>
            </a:r>
          </a:p>
        </p:txBody>
      </p:sp>
      <p:sp>
        <p:nvSpPr>
          <p:cNvPr id="4" name="Téglalap 3">
            <a:extLst>
              <a:ext uri="{FF2B5EF4-FFF2-40B4-BE49-F238E27FC236}">
                <a16:creationId xmlns:a16="http://schemas.microsoft.com/office/drawing/2014/main" id="{551E86F6-99F8-477E-8F46-E088BBC9A51A}"/>
              </a:ext>
            </a:extLst>
          </p:cNvPr>
          <p:cNvSpPr/>
          <p:nvPr/>
        </p:nvSpPr>
        <p:spPr>
          <a:xfrm>
            <a:off x="322852" y="1449924"/>
            <a:ext cx="3024418"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Dedikált bérelt vonal </a:t>
            </a:r>
          </a:p>
        </p:txBody>
      </p:sp>
      <p:sp>
        <p:nvSpPr>
          <p:cNvPr id="5" name="Téglalap 4">
            <a:extLst>
              <a:ext uri="{FF2B5EF4-FFF2-40B4-BE49-F238E27FC236}">
                <a16:creationId xmlns:a16="http://schemas.microsoft.com/office/drawing/2014/main" id="{BA6000F4-B688-4400-98E7-E9734808C903}"/>
              </a:ext>
            </a:extLst>
          </p:cNvPr>
          <p:cNvSpPr/>
          <p:nvPr/>
        </p:nvSpPr>
        <p:spPr>
          <a:xfrm>
            <a:off x="3493214" y="1486519"/>
            <a:ext cx="2237344"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Metro Ethernet</a:t>
            </a:r>
          </a:p>
        </p:txBody>
      </p:sp>
      <p:sp>
        <p:nvSpPr>
          <p:cNvPr id="6" name="Téglalap 5">
            <a:extLst>
              <a:ext uri="{FF2B5EF4-FFF2-40B4-BE49-F238E27FC236}">
                <a16:creationId xmlns:a16="http://schemas.microsoft.com/office/drawing/2014/main" id="{3E46F2A7-39AD-435A-BB82-6C57A4D69570}"/>
              </a:ext>
            </a:extLst>
          </p:cNvPr>
          <p:cNvSpPr/>
          <p:nvPr/>
        </p:nvSpPr>
        <p:spPr>
          <a:xfrm>
            <a:off x="9240690" y="1505607"/>
            <a:ext cx="1628972"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Üzleti DSL</a:t>
            </a:r>
          </a:p>
        </p:txBody>
      </p:sp>
      <p:sp>
        <p:nvSpPr>
          <p:cNvPr id="7" name="Téglalap 6">
            <a:extLst>
              <a:ext uri="{FF2B5EF4-FFF2-40B4-BE49-F238E27FC236}">
                <a16:creationId xmlns:a16="http://schemas.microsoft.com/office/drawing/2014/main" id="{ED8223D5-7977-4E03-A106-2873FD5DD490}"/>
              </a:ext>
            </a:extLst>
          </p:cNvPr>
          <p:cNvSpPr/>
          <p:nvPr/>
        </p:nvSpPr>
        <p:spPr>
          <a:xfrm>
            <a:off x="6694571" y="1465065"/>
            <a:ext cx="1502334" cy="461665"/>
          </a:xfrm>
          <a:prstGeom prst="rect">
            <a:avLst/>
          </a:prstGeom>
        </p:spPr>
        <p:txBody>
          <a:bodyPr wrap="none">
            <a:spAutoFit/>
          </a:bodyPr>
          <a:lstStyle/>
          <a:p>
            <a:r>
              <a:rPr lang="hu-HU" sz="2400" b="1" dirty="0">
                <a:latin typeface="Times New Roman" panose="02020603050405020304" pitchFamily="18" charset="0"/>
                <a:cs typeface="Times New Roman" panose="02020603050405020304" pitchFamily="18" charset="0"/>
              </a:rPr>
              <a:t>Műholdas</a:t>
            </a:r>
          </a:p>
        </p:txBody>
      </p:sp>
      <p:sp>
        <p:nvSpPr>
          <p:cNvPr id="8" name="Téglalap 7">
            <a:extLst>
              <a:ext uri="{FF2B5EF4-FFF2-40B4-BE49-F238E27FC236}">
                <a16:creationId xmlns:a16="http://schemas.microsoft.com/office/drawing/2014/main" id="{88654CF5-29A3-4081-9EB6-1036C5BEC652}"/>
              </a:ext>
            </a:extLst>
          </p:cNvPr>
          <p:cNvSpPr/>
          <p:nvPr/>
        </p:nvSpPr>
        <p:spPr>
          <a:xfrm>
            <a:off x="299270" y="2003922"/>
            <a:ext cx="3048000" cy="1477328"/>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 A bérelt vonal a szolgáltató hálózatának fenntartott vonala, amellyel földrajzilag távol levő irodákat lehet összekötni hang- és/vagy adatkapcsolat céljából. </a:t>
            </a:r>
          </a:p>
        </p:txBody>
      </p:sp>
      <p:sp>
        <p:nvSpPr>
          <p:cNvPr id="9" name="Téglalap 8">
            <a:extLst>
              <a:ext uri="{FF2B5EF4-FFF2-40B4-BE49-F238E27FC236}">
                <a16:creationId xmlns:a16="http://schemas.microsoft.com/office/drawing/2014/main" id="{FF289981-0106-488D-9324-53BB7986DC5C}"/>
              </a:ext>
            </a:extLst>
          </p:cNvPr>
          <p:cNvSpPr/>
          <p:nvPr/>
        </p:nvSpPr>
        <p:spPr>
          <a:xfrm>
            <a:off x="3493214" y="1973952"/>
            <a:ext cx="2602786" cy="1200329"/>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 A Metro Ethernet LAN hozzáférési technológiákkal valósít meg WAN-t. </a:t>
            </a:r>
          </a:p>
        </p:txBody>
      </p:sp>
      <p:sp>
        <p:nvSpPr>
          <p:cNvPr id="10" name="Téglalap 9">
            <a:extLst>
              <a:ext uri="{FF2B5EF4-FFF2-40B4-BE49-F238E27FC236}">
                <a16:creationId xmlns:a16="http://schemas.microsoft.com/office/drawing/2014/main" id="{07872ADF-E7B8-4159-BA02-1FEE214D061D}"/>
              </a:ext>
            </a:extLst>
          </p:cNvPr>
          <p:cNvSpPr/>
          <p:nvPr/>
        </p:nvSpPr>
        <p:spPr>
          <a:xfrm>
            <a:off x="6339340" y="1960028"/>
            <a:ext cx="2379458" cy="1200329"/>
          </a:xfrm>
          <a:prstGeom prst="rect">
            <a:avLst/>
          </a:prstGeom>
        </p:spPr>
        <p:txBody>
          <a:bodyPr wrap="square">
            <a:spAutoFit/>
          </a:bodyPr>
          <a:lstStyle/>
          <a:p>
            <a:r>
              <a:rPr lang="hu-HU" dirty="0"/>
              <a:t>Műholdas szolgáltatást ott is lehet nyújtani, ahol vezetékes megoldás nincs.</a:t>
            </a:r>
          </a:p>
        </p:txBody>
      </p:sp>
      <p:sp>
        <p:nvSpPr>
          <p:cNvPr id="11" name="Téglalap 10">
            <a:extLst>
              <a:ext uri="{FF2B5EF4-FFF2-40B4-BE49-F238E27FC236}">
                <a16:creationId xmlns:a16="http://schemas.microsoft.com/office/drawing/2014/main" id="{5E2146F2-DE86-42B2-89C5-12A94BD80CC5}"/>
              </a:ext>
            </a:extLst>
          </p:cNvPr>
          <p:cNvSpPr/>
          <p:nvPr/>
        </p:nvSpPr>
        <p:spPr>
          <a:xfrm>
            <a:off x="8734141" y="2263586"/>
            <a:ext cx="2642070" cy="369332"/>
          </a:xfrm>
          <a:prstGeom prst="rect">
            <a:avLst/>
          </a:prstGeom>
        </p:spPr>
        <p:txBody>
          <a:bodyPr wrap="none">
            <a:spAutoFit/>
          </a:bodyPr>
          <a:lstStyle/>
          <a:p>
            <a:r>
              <a:rPr lang="hu-HU" dirty="0"/>
              <a:t> DSL </a:t>
            </a:r>
            <a:r>
              <a:rPr lang="hu-HU" dirty="0" err="1"/>
              <a:t>nek</a:t>
            </a:r>
            <a:r>
              <a:rPr lang="hu-HU" dirty="0"/>
              <a:t> sok változata van</a:t>
            </a:r>
          </a:p>
        </p:txBody>
      </p:sp>
      <p:pic>
        <p:nvPicPr>
          <p:cNvPr id="12" name="Kép 11">
            <a:extLst>
              <a:ext uri="{FF2B5EF4-FFF2-40B4-BE49-F238E27FC236}">
                <a16:creationId xmlns:a16="http://schemas.microsoft.com/office/drawing/2014/main" id="{77CE1658-BC8A-4F2E-917C-771AC3863AEB}"/>
              </a:ext>
            </a:extLst>
          </p:cNvPr>
          <p:cNvPicPr>
            <a:picLocks noChangeAspect="1"/>
          </p:cNvPicPr>
          <p:nvPr/>
        </p:nvPicPr>
        <p:blipFill>
          <a:blip r:embed="rId2"/>
          <a:stretch>
            <a:fillRect/>
          </a:stretch>
        </p:blipFill>
        <p:spPr>
          <a:xfrm>
            <a:off x="3411582" y="3200049"/>
            <a:ext cx="5564226" cy="32853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8305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AD9EE058-0CD9-4372-90B9-50987CBFE3AD}"/>
              </a:ext>
            </a:extLst>
          </p:cNvPr>
          <p:cNvSpPr/>
          <p:nvPr/>
        </p:nvSpPr>
        <p:spPr>
          <a:xfrm>
            <a:off x="4145882" y="215909"/>
            <a:ext cx="3900235"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A konvergáló hálózat</a:t>
            </a:r>
          </a:p>
        </p:txBody>
      </p:sp>
      <p:sp>
        <p:nvSpPr>
          <p:cNvPr id="4" name="Téglalap 3">
            <a:extLst>
              <a:ext uri="{FF2B5EF4-FFF2-40B4-BE49-F238E27FC236}">
                <a16:creationId xmlns:a16="http://schemas.microsoft.com/office/drawing/2014/main" id="{977B6D17-146E-4701-9626-DEBD1407848B}"/>
              </a:ext>
            </a:extLst>
          </p:cNvPr>
          <p:cNvSpPr/>
          <p:nvPr/>
        </p:nvSpPr>
        <p:spPr>
          <a:xfrm>
            <a:off x="654342" y="800684"/>
            <a:ext cx="3956532" cy="400110"/>
          </a:xfrm>
          <a:prstGeom prst="rect">
            <a:avLst/>
          </a:prstGeom>
        </p:spPr>
        <p:txBody>
          <a:bodyPr wrap="none">
            <a:spAutoFit/>
          </a:bodyPr>
          <a:lstStyle/>
          <a:p>
            <a:r>
              <a:rPr lang="hu-HU" sz="2000" b="1" dirty="0">
                <a:latin typeface="Times New Roman" panose="02020603050405020304" pitchFamily="18" charset="0"/>
                <a:cs typeface="Times New Roman" panose="02020603050405020304" pitchFamily="18" charset="0"/>
              </a:rPr>
              <a:t>Hagyományos különálló hálózatok</a:t>
            </a:r>
          </a:p>
        </p:txBody>
      </p:sp>
      <p:sp>
        <p:nvSpPr>
          <p:cNvPr id="5" name="Téglalap 4">
            <a:extLst>
              <a:ext uri="{FF2B5EF4-FFF2-40B4-BE49-F238E27FC236}">
                <a16:creationId xmlns:a16="http://schemas.microsoft.com/office/drawing/2014/main" id="{D18908AD-9D23-49C6-A9F6-6130F025B3F0}"/>
              </a:ext>
            </a:extLst>
          </p:cNvPr>
          <p:cNvSpPr/>
          <p:nvPr/>
        </p:nvSpPr>
        <p:spPr>
          <a:xfrm>
            <a:off x="147968" y="1356812"/>
            <a:ext cx="5948032" cy="2308324"/>
          </a:xfrm>
          <a:prstGeom prst="rect">
            <a:avLst/>
          </a:prstGeom>
        </p:spPr>
        <p:txBody>
          <a:bodyPr wrap="square">
            <a:spAutoFit/>
          </a:bodyPr>
          <a:lstStyle/>
          <a:p>
            <a:r>
              <a:rPr lang="hu-HU" dirty="0">
                <a:latin typeface="Times New Roman" panose="02020603050405020304" pitchFamily="18" charset="0"/>
                <a:cs typeface="Times New Roman" panose="02020603050405020304" pitchFamily="18" charset="0"/>
              </a:rPr>
              <a:t> Egy harminc évvel ezelőtt épült iskolában</a:t>
            </a:r>
          </a:p>
          <a:p>
            <a:r>
              <a:rPr lang="hu-HU" dirty="0">
                <a:latin typeface="Times New Roman" panose="02020603050405020304" pitchFamily="18" charset="0"/>
                <a:cs typeface="Times New Roman" panose="02020603050405020304" pitchFamily="18" charset="0"/>
              </a:rPr>
              <a:t>a tantermek külön kábelezést használtak az adathálózathoz, a telefonhálózathoz és a televíziókhoz használt videohálózathoz. Ezek a különálló hálózatok nem tudtak kommunikálni egymással. Minden hálózat különböző technológiákat használt a kommunikációs jel hordozásához. Mindegyik hálózatnak saját szabályai és szabványai voltak a kommunikáció sikeres lebonyolításához.  </a:t>
            </a:r>
          </a:p>
        </p:txBody>
      </p:sp>
      <p:pic>
        <p:nvPicPr>
          <p:cNvPr id="6" name="Kép 5">
            <a:extLst>
              <a:ext uri="{FF2B5EF4-FFF2-40B4-BE49-F238E27FC236}">
                <a16:creationId xmlns:a16="http://schemas.microsoft.com/office/drawing/2014/main" id="{01173B22-B023-4CA8-B00A-2E4F4C1EEC8D}"/>
              </a:ext>
            </a:extLst>
          </p:cNvPr>
          <p:cNvPicPr>
            <a:picLocks noChangeAspect="1"/>
          </p:cNvPicPr>
          <p:nvPr/>
        </p:nvPicPr>
        <p:blipFill>
          <a:blip r:embed="rId2"/>
          <a:stretch>
            <a:fillRect/>
          </a:stretch>
        </p:blipFill>
        <p:spPr>
          <a:xfrm>
            <a:off x="302004" y="3679776"/>
            <a:ext cx="5019737" cy="2991595"/>
          </a:xfrm>
          <a:prstGeom prst="rect">
            <a:avLst/>
          </a:prstGeom>
          <a:ln>
            <a:noFill/>
          </a:ln>
          <a:effectLst>
            <a:outerShdw blurRad="292100" dist="139700" dir="2700000" algn="tl" rotWithShape="0">
              <a:srgbClr val="333333">
                <a:alpha val="65000"/>
              </a:srgbClr>
            </a:outerShdw>
          </a:effectLst>
        </p:spPr>
      </p:pic>
      <p:sp>
        <p:nvSpPr>
          <p:cNvPr id="7" name="Téglalap 6">
            <a:extLst>
              <a:ext uri="{FF2B5EF4-FFF2-40B4-BE49-F238E27FC236}">
                <a16:creationId xmlns:a16="http://schemas.microsoft.com/office/drawing/2014/main" id="{BB36410C-D3EB-45CC-A70A-10AE7A22AE53}"/>
              </a:ext>
            </a:extLst>
          </p:cNvPr>
          <p:cNvSpPr/>
          <p:nvPr/>
        </p:nvSpPr>
        <p:spPr>
          <a:xfrm>
            <a:off x="8321428" y="800684"/>
            <a:ext cx="2553904" cy="400110"/>
          </a:xfrm>
          <a:prstGeom prst="rect">
            <a:avLst/>
          </a:prstGeom>
        </p:spPr>
        <p:txBody>
          <a:bodyPr wrap="none">
            <a:spAutoFit/>
          </a:bodyPr>
          <a:lstStyle/>
          <a:p>
            <a:r>
              <a:rPr lang="hu-HU" sz="2000" b="1" dirty="0">
                <a:latin typeface="Times New Roman" panose="02020603050405020304" pitchFamily="18" charset="0"/>
                <a:cs typeface="Times New Roman" panose="02020603050405020304" pitchFamily="18" charset="0"/>
              </a:rPr>
              <a:t>Konvergált hálózatok</a:t>
            </a:r>
          </a:p>
        </p:txBody>
      </p:sp>
      <p:sp>
        <p:nvSpPr>
          <p:cNvPr id="8" name="Téglalap 7">
            <a:extLst>
              <a:ext uri="{FF2B5EF4-FFF2-40B4-BE49-F238E27FC236}">
                <a16:creationId xmlns:a16="http://schemas.microsoft.com/office/drawing/2014/main" id="{B9DB40C8-F0D1-48F6-8AEC-3D5604FF0129}"/>
              </a:ext>
            </a:extLst>
          </p:cNvPr>
          <p:cNvSpPr/>
          <p:nvPr/>
        </p:nvSpPr>
        <p:spPr>
          <a:xfrm>
            <a:off x="6244205" y="1356812"/>
            <a:ext cx="6096000" cy="2308324"/>
          </a:xfrm>
          <a:prstGeom prst="rect">
            <a:avLst/>
          </a:prstGeom>
        </p:spPr>
        <p:txBody>
          <a:bodyPr>
            <a:spAutoFit/>
          </a:bodyPr>
          <a:lstStyle/>
          <a:p>
            <a:r>
              <a:rPr lang="hu-HU" dirty="0">
                <a:latin typeface="Times New Roman" panose="02020603050405020304" pitchFamily="18" charset="0"/>
                <a:cs typeface="Times New Roman" panose="02020603050405020304" pitchFamily="18" charset="0"/>
              </a:rPr>
              <a:t>A különálló adatok, telefon- és videóhálózatok kezdenek összeolvadni. A hagyományos hálózatokkal ellentétben a konvergált hálózatok adat-, hang- és videojelet is képesek átvinni ugyanazon a hálózaton, különböző típusú eszközök között. Ez a hálózati infrastruktúra már ugyanazokat a szabályokat, megállapodásokat és megvalósítási szabványokat használja. A konvergált adathálózat több szolgáltatást nyújt egy hálózaton.</a:t>
            </a:r>
          </a:p>
        </p:txBody>
      </p:sp>
      <p:pic>
        <p:nvPicPr>
          <p:cNvPr id="9" name="Kép 8">
            <a:extLst>
              <a:ext uri="{FF2B5EF4-FFF2-40B4-BE49-F238E27FC236}">
                <a16:creationId xmlns:a16="http://schemas.microsoft.com/office/drawing/2014/main" id="{DFAB1BE9-424A-4E99-BAFB-D1BD3195A60C}"/>
              </a:ext>
            </a:extLst>
          </p:cNvPr>
          <p:cNvPicPr>
            <a:picLocks noChangeAspect="1"/>
          </p:cNvPicPr>
          <p:nvPr/>
        </p:nvPicPr>
        <p:blipFill>
          <a:blip r:embed="rId3"/>
          <a:stretch>
            <a:fillRect/>
          </a:stretch>
        </p:blipFill>
        <p:spPr>
          <a:xfrm>
            <a:off x="6303854" y="3679776"/>
            <a:ext cx="5419943" cy="29769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47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4F2B2D02-FD40-485B-855B-AB8CC784C7E6}"/>
              </a:ext>
            </a:extLst>
          </p:cNvPr>
          <p:cNvSpPr txBox="1"/>
          <p:nvPr/>
        </p:nvSpPr>
        <p:spPr>
          <a:xfrm>
            <a:off x="4374946" y="276054"/>
            <a:ext cx="6315075" cy="646331"/>
          </a:xfrm>
          <a:prstGeom prst="rect">
            <a:avLst/>
          </a:prstGeom>
          <a:noFill/>
        </p:spPr>
        <p:txBody>
          <a:bodyPr wrap="square" rtlCol="0">
            <a:spAutoFit/>
          </a:bodyPr>
          <a:lstStyle/>
          <a:p>
            <a:r>
              <a:rPr lang="hu-HU" sz="3600" b="1" dirty="0">
                <a:latin typeface="Times New Roman" panose="02020603050405020304" pitchFamily="18" charset="0"/>
                <a:cs typeface="Times New Roman" panose="02020603050405020304" pitchFamily="18" charset="0"/>
              </a:rPr>
              <a:t>A hálózatok részei </a:t>
            </a:r>
          </a:p>
        </p:txBody>
      </p:sp>
      <p:sp>
        <p:nvSpPr>
          <p:cNvPr id="3" name="Szövegdoboz 2">
            <a:extLst>
              <a:ext uri="{FF2B5EF4-FFF2-40B4-BE49-F238E27FC236}">
                <a16:creationId xmlns:a16="http://schemas.microsoft.com/office/drawing/2014/main" id="{846989DC-C30C-4884-8B71-ECEC5AAE4BF6}"/>
              </a:ext>
            </a:extLst>
          </p:cNvPr>
          <p:cNvSpPr txBox="1"/>
          <p:nvPr/>
        </p:nvSpPr>
        <p:spPr>
          <a:xfrm>
            <a:off x="208765" y="1392168"/>
            <a:ext cx="2727382" cy="5386090"/>
          </a:xfrm>
          <a:prstGeom prst="rect">
            <a:avLst/>
          </a:prstGeom>
          <a:noFill/>
        </p:spPr>
        <p:txBody>
          <a:bodyPr wrap="square" rtlCol="0">
            <a:spAutoFit/>
          </a:bodyPr>
          <a:lstStyle/>
          <a:p>
            <a:pPr algn="ctr"/>
            <a:r>
              <a:rPr lang="hu-HU" sz="2800" dirty="0">
                <a:latin typeface="Times New Roman" panose="02020603050405020304" pitchFamily="18" charset="0"/>
                <a:cs typeface="Times New Roman" panose="02020603050405020304" pitchFamily="18" charset="0"/>
              </a:rPr>
              <a:t>Állomások</a:t>
            </a:r>
          </a:p>
          <a:p>
            <a:r>
              <a:rPr lang="hu-HU" sz="1400" dirty="0">
                <a:latin typeface="Times New Roman" panose="02020603050405020304" pitchFamily="18" charset="0"/>
                <a:cs typeface="Times New Roman" panose="02020603050405020304" pitchFamily="18" charset="0"/>
              </a:rPr>
              <a:t>Minden olyan számítógépet állomásnak nevezünk, amely csatlakozik a hálózathoz és közvetlenül részt vesz a hálózati kommunikációban. Az állomásokat végberendezéseknek vagy hosztnak (host) is nevezzük. Bizonyos állomásokat kliensnek (client, ügyfél) is nevezünk. Az állomás kifejezés azonban kifejezetten azokra a hálózaton lévő eszközökre vonatkozik, amelyek kommunikációs célokra számot kapnak. Ez a szám azonosítja a gépet egy adott hálózaton belül. A számot Internet Protocol címnek vagy IP-címnek nevezzük. Az IP-cím meghatározza az állomást és a hálózatot, amelyhez csatlakozik.</a:t>
            </a:r>
          </a:p>
          <a:p>
            <a:pPr algn="just"/>
            <a:endParaRPr lang="hu-HU" sz="1400" dirty="0">
              <a:latin typeface="Times New Roman" panose="02020603050405020304" pitchFamily="18" charset="0"/>
              <a:cs typeface="Times New Roman" panose="02020603050405020304" pitchFamily="18" charset="0"/>
            </a:endParaRPr>
          </a:p>
          <a:p>
            <a:pPr algn="just"/>
            <a:endParaRPr lang="hu-HU" dirty="0">
              <a:latin typeface="Times New Roman" panose="02020603050405020304" pitchFamily="18" charset="0"/>
              <a:cs typeface="Times New Roman" panose="02020603050405020304" pitchFamily="18" charset="0"/>
            </a:endParaRPr>
          </a:p>
          <a:p>
            <a:pPr algn="just"/>
            <a:endParaRPr lang="hu-HU" dirty="0">
              <a:latin typeface="Times New Roman" panose="02020603050405020304" pitchFamily="18" charset="0"/>
              <a:cs typeface="Times New Roman" panose="02020603050405020304" pitchFamily="18" charset="0"/>
            </a:endParaRPr>
          </a:p>
        </p:txBody>
      </p:sp>
      <p:sp>
        <p:nvSpPr>
          <p:cNvPr id="4" name="Szövegdoboz 3">
            <a:extLst>
              <a:ext uri="{FF2B5EF4-FFF2-40B4-BE49-F238E27FC236}">
                <a16:creationId xmlns:a16="http://schemas.microsoft.com/office/drawing/2014/main" id="{EBB0A114-EC86-4E88-A94E-DCA3A57A89B8}"/>
              </a:ext>
            </a:extLst>
          </p:cNvPr>
          <p:cNvSpPr txBox="1"/>
          <p:nvPr/>
        </p:nvSpPr>
        <p:spPr>
          <a:xfrm>
            <a:off x="9974511" y="1490007"/>
            <a:ext cx="2217489" cy="5109091"/>
          </a:xfrm>
          <a:prstGeom prst="rect">
            <a:avLst/>
          </a:prstGeom>
          <a:noFill/>
        </p:spPr>
        <p:txBody>
          <a:bodyPr wrap="square" rtlCol="0">
            <a:spAutoFit/>
          </a:bodyPr>
          <a:lstStyle/>
          <a:p>
            <a:pPr algn="ctr"/>
            <a:r>
              <a:rPr lang="hu-HU" sz="2800" dirty="0">
                <a:latin typeface="Times New Roman" panose="02020603050405020304" pitchFamily="18" charset="0"/>
                <a:cs typeface="Times New Roman" panose="02020603050405020304" pitchFamily="18" charset="0"/>
              </a:rPr>
              <a:t>Hálózati átviteli közeg</a:t>
            </a:r>
          </a:p>
          <a:p>
            <a:r>
              <a:rPr lang="hu-HU" sz="1200" dirty="0">
                <a:latin typeface="Times New Roman" panose="02020603050405020304" pitchFamily="18" charset="0"/>
                <a:cs typeface="Times New Roman" panose="02020603050405020304" pitchFamily="18" charset="0"/>
              </a:rPr>
              <a:t>A kommunikáció valamilyen átviteli közegen halad a hálózaton. A közeg biztosítja a csatornát, hogy az üzenetek eljussanak a forrástól a céljukig.</a:t>
            </a:r>
          </a:p>
          <a:p>
            <a:r>
              <a:rPr lang="hu-HU" sz="1200" dirty="0">
                <a:latin typeface="Times New Roman" panose="02020603050405020304" pitchFamily="18" charset="0"/>
                <a:cs typeface="Times New Roman" panose="02020603050405020304" pitchFamily="18" charset="0"/>
              </a:rPr>
              <a:t>A modern hálózatok elsősorban az ábrán látható háromféle közeg egyikét használják:</a:t>
            </a:r>
          </a:p>
          <a:p>
            <a:r>
              <a:rPr lang="hu-HU" sz="1200" dirty="0">
                <a:latin typeface="Times New Roman" panose="02020603050405020304" pitchFamily="18" charset="0"/>
                <a:cs typeface="Times New Roman" panose="02020603050405020304" pitchFamily="18" charset="0"/>
              </a:rPr>
              <a:t>Fémdrót kábelben - Az adat elektromos impulzusokká kódolva halad.</a:t>
            </a:r>
          </a:p>
          <a:p>
            <a:r>
              <a:rPr lang="hu-HU" sz="1200" dirty="0">
                <a:latin typeface="Times New Roman" panose="02020603050405020304" pitchFamily="18" charset="0"/>
                <a:cs typeface="Times New Roman" panose="02020603050405020304" pitchFamily="18" charset="0"/>
              </a:rPr>
              <a:t>Üveg- vagy műanyag szálak kábelben (üvegszálas vagy optikai kábel) - Az adat fényvillanások formájában halad.</a:t>
            </a:r>
          </a:p>
          <a:p>
            <a:r>
              <a:rPr lang="hu-HU" sz="1200" dirty="0">
                <a:latin typeface="Times New Roman" panose="02020603050405020304" pitchFamily="18" charset="0"/>
                <a:cs typeface="Times New Roman" panose="02020603050405020304" pitchFamily="18" charset="0"/>
              </a:rPr>
              <a:t>Vezeték nélküli átvitel - Az adatokat az elektromágneses hullámok bizonyos frekvenciáinak modulációjával kódolják.</a:t>
            </a:r>
          </a:p>
          <a:p>
            <a:endParaRPr lang="hu-HU" dirty="0">
              <a:latin typeface="Times New Roman" panose="02020603050405020304" pitchFamily="18" charset="0"/>
              <a:cs typeface="Times New Roman" panose="02020603050405020304" pitchFamily="18" charset="0"/>
            </a:endParaRPr>
          </a:p>
        </p:txBody>
      </p:sp>
      <p:sp>
        <p:nvSpPr>
          <p:cNvPr id="5" name="Szövegdoboz 4">
            <a:extLst>
              <a:ext uri="{FF2B5EF4-FFF2-40B4-BE49-F238E27FC236}">
                <a16:creationId xmlns:a16="http://schemas.microsoft.com/office/drawing/2014/main" id="{993CCAD0-DA00-477C-AA72-BA7617FBEC58}"/>
              </a:ext>
            </a:extLst>
          </p:cNvPr>
          <p:cNvSpPr txBox="1"/>
          <p:nvPr/>
        </p:nvSpPr>
        <p:spPr>
          <a:xfrm>
            <a:off x="3018900" y="1392168"/>
            <a:ext cx="2471869" cy="5601533"/>
          </a:xfrm>
          <a:prstGeom prst="rect">
            <a:avLst/>
          </a:prstGeom>
          <a:noFill/>
        </p:spPr>
        <p:txBody>
          <a:bodyPr wrap="square" rtlCol="0">
            <a:spAutoFit/>
          </a:bodyPr>
          <a:lstStyle/>
          <a:p>
            <a:pPr algn="ctr"/>
            <a:r>
              <a:rPr lang="hu-HU" sz="2800" dirty="0">
                <a:latin typeface="Times New Roman" panose="02020603050405020304" pitchFamily="18" charset="0"/>
                <a:cs typeface="Times New Roman" panose="02020603050405020304" pitchFamily="18" charset="0"/>
              </a:rPr>
              <a:t>Egyenrangú</a:t>
            </a:r>
            <a:r>
              <a:rPr lang="hu-HU" sz="3200" b="1" dirty="0">
                <a:latin typeface="Times New Roman" panose="02020603050405020304" pitchFamily="18" charset="0"/>
                <a:cs typeface="Times New Roman" panose="02020603050405020304" pitchFamily="18" charset="0"/>
              </a:rPr>
              <a:t> </a:t>
            </a:r>
            <a:r>
              <a:rPr lang="hu-HU" sz="2800" dirty="0">
                <a:latin typeface="Times New Roman" panose="02020603050405020304" pitchFamily="18" charset="0"/>
                <a:cs typeface="Times New Roman" panose="02020603050405020304" pitchFamily="18" charset="0"/>
              </a:rPr>
              <a:t>hálózatok</a:t>
            </a:r>
          </a:p>
          <a:p>
            <a:r>
              <a:rPr lang="hu-HU" sz="1400" dirty="0">
                <a:latin typeface="Times New Roman" panose="02020603050405020304" pitchFamily="18" charset="0"/>
                <a:cs typeface="Times New Roman" panose="02020603050405020304" pitchFamily="18" charset="0"/>
              </a:rPr>
              <a:t>A kliens és a szerver programok általában külön számítógépeken futnak, de az is lehetséges hogy egy számítógép a két szerepet egyszerre töltse be. Kisvállalati és otthoni hálózatokban egy állomás gyakran egyszerre szerverként és kliensként is szolgál. Az ilyen hálózatot egyenrangú (peer-to-peer) hálózatnak nevezzük.</a:t>
            </a:r>
          </a:p>
          <a:p>
            <a:r>
              <a:rPr lang="hu-HU" sz="1400" u="sng" dirty="0">
                <a:latin typeface="Times New Roman" panose="02020603050405020304" pitchFamily="18" charset="0"/>
                <a:cs typeface="Times New Roman" panose="02020603050405020304" pitchFamily="18" charset="0"/>
              </a:rPr>
              <a:t>Előnyei</a:t>
            </a:r>
          </a:p>
          <a:p>
            <a:r>
              <a:rPr lang="hu-HU" sz="1400" dirty="0">
                <a:latin typeface="Times New Roman" panose="02020603050405020304" pitchFamily="18" charset="0"/>
                <a:cs typeface="Times New Roman" panose="02020603050405020304" pitchFamily="18" charset="0"/>
              </a:rPr>
              <a:t>-Könnyen konfigurálható</a:t>
            </a:r>
          </a:p>
          <a:p>
            <a:r>
              <a:rPr lang="hu-HU" sz="1400" dirty="0">
                <a:latin typeface="Times New Roman" panose="02020603050405020304" pitchFamily="18" charset="0"/>
                <a:cs typeface="Times New Roman" panose="02020603050405020304" pitchFamily="18" charset="0"/>
              </a:rPr>
              <a:t>-Kevésbé összetett</a:t>
            </a:r>
          </a:p>
          <a:p>
            <a:r>
              <a:rPr lang="hu-HU" sz="1400" u="sng" dirty="0">
                <a:latin typeface="Times New Roman" panose="02020603050405020304" pitchFamily="18" charset="0"/>
                <a:cs typeface="Times New Roman" panose="02020603050405020304" pitchFamily="18" charset="0"/>
              </a:rPr>
              <a:t>Hátrányai</a:t>
            </a:r>
          </a:p>
          <a:p>
            <a:r>
              <a:rPr lang="hu-HU" sz="1400" dirty="0">
                <a:latin typeface="Times New Roman" panose="02020603050405020304" pitchFamily="18" charset="0"/>
                <a:cs typeface="Times New Roman" panose="02020603050405020304" pitchFamily="18" charset="0"/>
              </a:rPr>
              <a:t>-Nem biztonságos</a:t>
            </a:r>
          </a:p>
          <a:p>
            <a:r>
              <a:rPr lang="hu-HU" sz="1400" dirty="0">
                <a:latin typeface="Times New Roman" panose="02020603050405020304" pitchFamily="18" charset="0"/>
                <a:cs typeface="Times New Roman" panose="02020603050405020304" pitchFamily="18" charset="0"/>
              </a:rPr>
              <a:t>-Nem skálázható</a:t>
            </a:r>
          </a:p>
          <a:p>
            <a:r>
              <a:rPr lang="hu-HU" sz="1400" dirty="0">
                <a:latin typeface="Times New Roman" panose="02020603050405020304" pitchFamily="18" charset="0"/>
                <a:cs typeface="Times New Roman" panose="02020603050405020304" pitchFamily="18" charset="0"/>
              </a:rPr>
              <a:t>-Nincs központosított adminisztráció</a:t>
            </a:r>
          </a:p>
          <a:p>
            <a:endParaRPr lang="hu-HU" dirty="0">
              <a:latin typeface="Times New Roman" panose="02020603050405020304" pitchFamily="18" charset="0"/>
              <a:cs typeface="Times New Roman" panose="02020603050405020304" pitchFamily="18" charset="0"/>
            </a:endParaRPr>
          </a:p>
        </p:txBody>
      </p:sp>
      <p:sp>
        <p:nvSpPr>
          <p:cNvPr id="6" name="Szövegdoboz 5">
            <a:extLst>
              <a:ext uri="{FF2B5EF4-FFF2-40B4-BE49-F238E27FC236}">
                <a16:creationId xmlns:a16="http://schemas.microsoft.com/office/drawing/2014/main" id="{ECA8BEC9-8B87-4DA1-AA29-497C42FE13B5}"/>
              </a:ext>
            </a:extLst>
          </p:cNvPr>
          <p:cNvSpPr txBox="1"/>
          <p:nvPr/>
        </p:nvSpPr>
        <p:spPr>
          <a:xfrm>
            <a:off x="5490770" y="1459230"/>
            <a:ext cx="2196692" cy="4031873"/>
          </a:xfrm>
          <a:prstGeom prst="rect">
            <a:avLst/>
          </a:prstGeom>
          <a:noFill/>
        </p:spPr>
        <p:txBody>
          <a:bodyPr wrap="square" rtlCol="0">
            <a:spAutoFit/>
          </a:bodyPr>
          <a:lstStyle/>
          <a:p>
            <a:pPr algn="ctr"/>
            <a:r>
              <a:rPr lang="hu-HU" sz="2800" dirty="0">
                <a:latin typeface="Times New Roman" panose="02020603050405020304" pitchFamily="18" charset="0"/>
                <a:cs typeface="Times New Roman" panose="02020603050405020304" pitchFamily="18" charset="0"/>
              </a:rPr>
              <a:t>Végberendezések</a:t>
            </a:r>
          </a:p>
          <a:p>
            <a:r>
              <a:rPr lang="hu-HU" sz="1400" dirty="0">
                <a:latin typeface="Times New Roman" panose="02020603050405020304" pitchFamily="18" charset="0"/>
                <a:cs typeface="Times New Roman" panose="02020603050405020304" pitchFamily="18" charset="0"/>
              </a:rPr>
              <a:t>A legtöbb ember csak a végberendezésekkel találkozik a hálózatokban. A végberendezések megkülönböztetésére mindegyiknek hálózati címet kell adni. Mikor egy végberendezés kommunikációt kezdeményez, a célállomás címével határozza meg, hogy hova kell az üzenetet továbbítani.</a:t>
            </a:r>
            <a:endParaRPr lang="hu-HU" sz="2400" dirty="0">
              <a:latin typeface="Times New Roman" panose="02020603050405020304" pitchFamily="18" charset="0"/>
              <a:cs typeface="Times New Roman" panose="02020603050405020304" pitchFamily="18" charset="0"/>
            </a:endParaRPr>
          </a:p>
          <a:p>
            <a:endParaRPr lang="hu-HU" dirty="0">
              <a:latin typeface="Times New Roman" panose="02020603050405020304" pitchFamily="18" charset="0"/>
              <a:cs typeface="Times New Roman" panose="02020603050405020304" pitchFamily="18" charset="0"/>
            </a:endParaRPr>
          </a:p>
        </p:txBody>
      </p:sp>
      <p:sp>
        <p:nvSpPr>
          <p:cNvPr id="7" name="Szövegdoboz 6">
            <a:extLst>
              <a:ext uri="{FF2B5EF4-FFF2-40B4-BE49-F238E27FC236}">
                <a16:creationId xmlns:a16="http://schemas.microsoft.com/office/drawing/2014/main" id="{6D036B91-E4B5-40FD-ADF6-46E4244D9894}"/>
              </a:ext>
            </a:extLst>
          </p:cNvPr>
          <p:cNvSpPr txBox="1"/>
          <p:nvPr/>
        </p:nvSpPr>
        <p:spPr>
          <a:xfrm>
            <a:off x="7687463" y="1490007"/>
            <a:ext cx="2287048" cy="4401205"/>
          </a:xfrm>
          <a:prstGeom prst="rect">
            <a:avLst/>
          </a:prstGeom>
          <a:noFill/>
        </p:spPr>
        <p:txBody>
          <a:bodyPr wrap="square" rtlCol="0">
            <a:spAutoFit/>
          </a:bodyPr>
          <a:lstStyle/>
          <a:p>
            <a:pPr algn="ctr"/>
            <a:r>
              <a:rPr lang="hu-HU" sz="2800" dirty="0">
                <a:latin typeface="Times New Roman" panose="02020603050405020304" pitchFamily="18" charset="0"/>
                <a:cs typeface="Times New Roman" panose="02020603050405020304" pitchFamily="18" charset="0"/>
              </a:rPr>
              <a:t>Közvetítő eszközök</a:t>
            </a:r>
          </a:p>
          <a:p>
            <a:r>
              <a:rPr lang="hu-HU" sz="1400" dirty="0">
                <a:latin typeface="Times New Roman" panose="02020603050405020304" pitchFamily="18" charset="0"/>
                <a:cs typeface="Times New Roman" panose="02020603050405020304" pitchFamily="18" charset="0"/>
              </a:rPr>
              <a:t>A közvetítő eszközök az egyes végberendezéseket csatlakoztatják a hálózathoz. Több különálló hálózatot is egymáshoz köthetnek, ezt internetworknek nevezzük. Ezek a közvetítő eszközök biztosítják az összeköttetést és az adatáramlást a hálózaton.</a:t>
            </a:r>
          </a:p>
          <a:p>
            <a:r>
              <a:rPr lang="hu-HU" sz="1400" dirty="0">
                <a:latin typeface="Times New Roman" panose="02020603050405020304" pitchFamily="18" charset="0"/>
                <a:cs typeface="Times New Roman" panose="02020603050405020304" pitchFamily="18" charset="0"/>
              </a:rPr>
              <a:t>A közvetítő hálozati eszközök feladatait látják el</a:t>
            </a:r>
          </a:p>
          <a:p>
            <a:r>
              <a:rPr lang="hu-HU" sz="1400" dirty="0">
                <a:latin typeface="Times New Roman" panose="02020603050405020304" pitchFamily="18" charset="0"/>
                <a:cs typeface="Times New Roman" panose="02020603050405020304" pitchFamily="18" charset="0"/>
              </a:rPr>
              <a:t>-A kommunikácios jelek újragenerálása és továbítása </a:t>
            </a:r>
          </a:p>
          <a:p>
            <a:r>
              <a:rPr lang="hu-HU" sz="1400" dirty="0">
                <a:latin typeface="Times New Roman" panose="02020603050405020304" pitchFamily="18" charset="0"/>
                <a:cs typeface="Times New Roman" panose="02020603050405020304" pitchFamily="18" charset="0"/>
              </a:rPr>
              <a:t>-Kapcsolati hiba esetén alternatív útvonalat biztosít</a:t>
            </a:r>
          </a:p>
        </p:txBody>
      </p:sp>
    </p:spTree>
    <p:extLst>
      <p:ext uri="{BB962C8B-B14F-4D97-AF65-F5344CB8AC3E}">
        <p14:creationId xmlns:p14="http://schemas.microsoft.com/office/powerpoint/2010/main" val="4204666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47136C37-16DB-401E-91F4-A8582718B406}"/>
              </a:ext>
            </a:extLst>
          </p:cNvPr>
          <p:cNvSpPr/>
          <p:nvPr/>
        </p:nvSpPr>
        <p:spPr>
          <a:xfrm>
            <a:off x="3996418" y="249465"/>
            <a:ext cx="4199163"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Hálózati architektúrák</a:t>
            </a:r>
          </a:p>
        </p:txBody>
      </p:sp>
      <p:sp>
        <p:nvSpPr>
          <p:cNvPr id="7" name="Téglalap 6">
            <a:extLst>
              <a:ext uri="{FF2B5EF4-FFF2-40B4-BE49-F238E27FC236}">
                <a16:creationId xmlns:a16="http://schemas.microsoft.com/office/drawing/2014/main" id="{98557A0D-2387-4B9A-9897-530867CA0C0C}"/>
              </a:ext>
            </a:extLst>
          </p:cNvPr>
          <p:cNvSpPr/>
          <p:nvPr/>
        </p:nvSpPr>
        <p:spPr>
          <a:xfrm>
            <a:off x="173315" y="1088324"/>
            <a:ext cx="6096000" cy="1077218"/>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hálózatok szerepe az idők során átalakult: adatátviteli hálózatból egy olyan multimédiás, konvergált hálózati környezetté változott, amely lehetővé teszi a kapcsolatot az emberek, az eszközök és a különböző információk között.</a:t>
            </a:r>
          </a:p>
        </p:txBody>
      </p:sp>
      <p:sp>
        <p:nvSpPr>
          <p:cNvPr id="8" name="Téglalap 7">
            <a:extLst>
              <a:ext uri="{FF2B5EF4-FFF2-40B4-BE49-F238E27FC236}">
                <a16:creationId xmlns:a16="http://schemas.microsoft.com/office/drawing/2014/main" id="{B3953C7B-E282-45B5-8326-430FE8D96DB2}"/>
              </a:ext>
            </a:extLst>
          </p:cNvPr>
          <p:cNvSpPr/>
          <p:nvPr/>
        </p:nvSpPr>
        <p:spPr>
          <a:xfrm>
            <a:off x="173315" y="2159253"/>
            <a:ext cx="6096000" cy="830997"/>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 Ahhoz, hogy a hálózatok hatékonyan működhessenek és növekedhessenek egy ilyen típusú környezetben, az egész hálózatot egy szabványos hálózati architektúra alapján kell kiépíteni.</a:t>
            </a:r>
          </a:p>
        </p:txBody>
      </p:sp>
      <p:sp>
        <p:nvSpPr>
          <p:cNvPr id="9" name="Téglalap 8">
            <a:extLst>
              <a:ext uri="{FF2B5EF4-FFF2-40B4-BE49-F238E27FC236}">
                <a16:creationId xmlns:a16="http://schemas.microsoft.com/office/drawing/2014/main" id="{77BDF688-D028-45D7-A242-5FFB36DC3FBF}"/>
              </a:ext>
            </a:extLst>
          </p:cNvPr>
          <p:cNvSpPr/>
          <p:nvPr/>
        </p:nvSpPr>
        <p:spPr>
          <a:xfrm>
            <a:off x="173315" y="3075057"/>
            <a:ext cx="6096000" cy="830997"/>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hálózatok számos alkalmazást és szolgáltatást támogatnak, ugyanakkor a fizikai infrastruktúrát alkotó különböző kábelekkel és eszközökkel is együtt kell működniük.</a:t>
            </a:r>
          </a:p>
        </p:txBody>
      </p:sp>
      <p:sp>
        <p:nvSpPr>
          <p:cNvPr id="10" name="Téglalap 9">
            <a:extLst>
              <a:ext uri="{FF2B5EF4-FFF2-40B4-BE49-F238E27FC236}">
                <a16:creationId xmlns:a16="http://schemas.microsoft.com/office/drawing/2014/main" id="{9F72BE29-39A2-4E04-B381-4280F1BA8BD0}"/>
              </a:ext>
            </a:extLst>
          </p:cNvPr>
          <p:cNvSpPr/>
          <p:nvPr/>
        </p:nvSpPr>
        <p:spPr>
          <a:xfrm>
            <a:off x="173315" y="4059565"/>
            <a:ext cx="6096000" cy="830997"/>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hálózati architektúra kifejezés ebben az összefüggésben azokra a technológiákra utal, amelyek támogatják azt az infrastruktúrát, valamint a különböző programozott szolgáltatásokat és szabályokat </a:t>
            </a:r>
          </a:p>
        </p:txBody>
      </p:sp>
      <p:sp>
        <p:nvSpPr>
          <p:cNvPr id="11" name="Téglalap 10">
            <a:extLst>
              <a:ext uri="{FF2B5EF4-FFF2-40B4-BE49-F238E27FC236}">
                <a16:creationId xmlns:a16="http://schemas.microsoft.com/office/drawing/2014/main" id="{79655A5B-D32F-4D80-86A5-B5A16C5C67CB}"/>
              </a:ext>
            </a:extLst>
          </p:cNvPr>
          <p:cNvSpPr/>
          <p:nvPr/>
        </p:nvSpPr>
        <p:spPr>
          <a:xfrm>
            <a:off x="6096000" y="1051182"/>
            <a:ext cx="6096000" cy="830997"/>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hálózatok fejlődésével kialakult az a négy alapvető jellemző, amelyet a hálózat tervezőjének meg kell valósítania, ha teljesíteni szeretné a felhasználók elvárásait:</a:t>
            </a:r>
          </a:p>
        </p:txBody>
      </p:sp>
      <p:sp>
        <p:nvSpPr>
          <p:cNvPr id="12" name="Téglalap 11">
            <a:extLst>
              <a:ext uri="{FF2B5EF4-FFF2-40B4-BE49-F238E27FC236}">
                <a16:creationId xmlns:a16="http://schemas.microsoft.com/office/drawing/2014/main" id="{0639E1A7-771C-4E7B-B3FD-4FA88C2B7C89}"/>
              </a:ext>
            </a:extLst>
          </p:cNvPr>
          <p:cNvSpPr/>
          <p:nvPr/>
        </p:nvSpPr>
        <p:spPr>
          <a:xfrm>
            <a:off x="6095999" y="1800914"/>
            <a:ext cx="6096000" cy="1077218"/>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Hibatűrés</a:t>
            </a:r>
          </a:p>
          <a:p>
            <a:r>
              <a:rPr lang="hu-HU" sz="1600" dirty="0">
                <a:latin typeface="Times New Roman" panose="02020603050405020304" pitchFamily="18" charset="0"/>
                <a:cs typeface="Times New Roman" panose="02020603050405020304" pitchFamily="18" charset="0"/>
              </a:rPr>
              <a:t>Skálázhatóság</a:t>
            </a:r>
          </a:p>
          <a:p>
            <a:r>
              <a:rPr lang="hu-HU" sz="1600" dirty="0">
                <a:latin typeface="Times New Roman" panose="02020603050405020304" pitchFamily="18" charset="0"/>
                <a:cs typeface="Times New Roman" panose="02020603050405020304" pitchFamily="18" charset="0"/>
              </a:rPr>
              <a:t>Szolgáltatás minősége (QoS)</a:t>
            </a:r>
          </a:p>
          <a:p>
            <a:r>
              <a:rPr lang="hu-HU" sz="1600" dirty="0">
                <a:latin typeface="Times New Roman" panose="02020603050405020304" pitchFamily="18" charset="0"/>
                <a:cs typeface="Times New Roman" panose="02020603050405020304" pitchFamily="18" charset="0"/>
              </a:rPr>
              <a:t>Biztonság</a:t>
            </a:r>
          </a:p>
        </p:txBody>
      </p:sp>
    </p:spTree>
    <p:extLst>
      <p:ext uri="{BB962C8B-B14F-4D97-AF65-F5344CB8AC3E}">
        <p14:creationId xmlns:p14="http://schemas.microsoft.com/office/powerpoint/2010/main" val="666134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1E62F79D-BB37-44B0-B7E1-43F7D75135A9}"/>
              </a:ext>
            </a:extLst>
          </p:cNvPr>
          <p:cNvSpPr/>
          <p:nvPr/>
        </p:nvSpPr>
        <p:spPr>
          <a:xfrm>
            <a:off x="5126022" y="123629"/>
            <a:ext cx="1939955"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Hibatűrés</a:t>
            </a:r>
          </a:p>
        </p:txBody>
      </p:sp>
      <p:pic>
        <p:nvPicPr>
          <p:cNvPr id="3" name="Kép 2">
            <a:extLst>
              <a:ext uri="{FF2B5EF4-FFF2-40B4-BE49-F238E27FC236}">
                <a16:creationId xmlns:a16="http://schemas.microsoft.com/office/drawing/2014/main" id="{006A14DE-196D-4C45-93C4-812073523D8E}"/>
              </a:ext>
            </a:extLst>
          </p:cNvPr>
          <p:cNvPicPr>
            <a:picLocks noChangeAspect="1"/>
          </p:cNvPicPr>
          <p:nvPr/>
        </p:nvPicPr>
        <p:blipFill>
          <a:blip r:embed="rId2"/>
          <a:stretch>
            <a:fillRect/>
          </a:stretch>
        </p:blipFill>
        <p:spPr>
          <a:xfrm>
            <a:off x="6417579" y="1528496"/>
            <a:ext cx="5140126" cy="3014142"/>
          </a:xfrm>
          <a:prstGeom prst="rect">
            <a:avLst/>
          </a:prstGeom>
          <a:ln>
            <a:noFill/>
          </a:ln>
          <a:effectLst>
            <a:outerShdw blurRad="292100" dist="139700" dir="2700000" algn="tl" rotWithShape="0">
              <a:srgbClr val="333333">
                <a:alpha val="65000"/>
              </a:srgbClr>
            </a:outerShdw>
          </a:effectLst>
        </p:spPr>
      </p:pic>
      <p:sp>
        <p:nvSpPr>
          <p:cNvPr id="4" name="Téglalap 3">
            <a:extLst>
              <a:ext uri="{FF2B5EF4-FFF2-40B4-BE49-F238E27FC236}">
                <a16:creationId xmlns:a16="http://schemas.microsoft.com/office/drawing/2014/main" id="{15B27BF6-F327-45B9-94B5-1E04C7F5174F}"/>
              </a:ext>
            </a:extLst>
          </p:cNvPr>
          <p:cNvSpPr/>
          <p:nvPr/>
        </p:nvSpPr>
        <p:spPr>
          <a:xfrm>
            <a:off x="-1" y="899152"/>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Egy hibatűrő hálózat hiba előfordulása esetén minimalizálni tudja az érintett eszközök számát. A hiba után gyors helyreállítást tesz lehetővé.</a:t>
            </a:r>
          </a:p>
        </p:txBody>
      </p:sp>
      <p:sp>
        <p:nvSpPr>
          <p:cNvPr id="5" name="Téglalap 4">
            <a:extLst>
              <a:ext uri="{FF2B5EF4-FFF2-40B4-BE49-F238E27FC236}">
                <a16:creationId xmlns:a16="http://schemas.microsoft.com/office/drawing/2014/main" id="{BD38818F-DDD1-4E57-B231-E1494323F83E}"/>
              </a:ext>
            </a:extLst>
          </p:cNvPr>
          <p:cNvSpPr/>
          <p:nvPr/>
        </p:nvSpPr>
        <p:spPr>
          <a:xfrm>
            <a:off x="0" y="1506211"/>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 Az ilyen hálózatok azon alapulnak, hogy az üzenet forrása és a célja között több útvonal is létezik.</a:t>
            </a:r>
          </a:p>
        </p:txBody>
      </p:sp>
      <p:sp>
        <p:nvSpPr>
          <p:cNvPr id="6" name="Téglalap 5">
            <a:extLst>
              <a:ext uri="{FF2B5EF4-FFF2-40B4-BE49-F238E27FC236}">
                <a16:creationId xmlns:a16="http://schemas.microsoft.com/office/drawing/2014/main" id="{6CA00775-8F23-41DF-B51A-B7813B98C9AB}"/>
              </a:ext>
            </a:extLst>
          </p:cNvPr>
          <p:cNvSpPr/>
          <p:nvPr/>
        </p:nvSpPr>
        <p:spPr>
          <a:xfrm>
            <a:off x="-1" y="2090986"/>
            <a:ext cx="6096000" cy="338554"/>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 Redundanciának hívják azt, amikor egy célállomáshoz több út is vezet.</a:t>
            </a:r>
          </a:p>
        </p:txBody>
      </p:sp>
      <p:sp>
        <p:nvSpPr>
          <p:cNvPr id="7" name="Téglalap 6">
            <a:extLst>
              <a:ext uri="{FF2B5EF4-FFF2-40B4-BE49-F238E27FC236}">
                <a16:creationId xmlns:a16="http://schemas.microsoft.com/office/drawing/2014/main" id="{90224885-75F2-45B4-8286-7CFD807ABA0B}"/>
              </a:ext>
            </a:extLst>
          </p:cNvPr>
          <p:cNvSpPr/>
          <p:nvPr/>
        </p:nvSpPr>
        <p:spPr>
          <a:xfrm>
            <a:off x="-1" y="2450792"/>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csomagkapcsolt hálózat megvalósítása egy lehetséges módja annak, hogy a megbízható hálózatok redundanciát biztosítsanak.</a:t>
            </a:r>
          </a:p>
        </p:txBody>
      </p:sp>
      <p:sp>
        <p:nvSpPr>
          <p:cNvPr id="8" name="Téglalap 7">
            <a:extLst>
              <a:ext uri="{FF2B5EF4-FFF2-40B4-BE49-F238E27FC236}">
                <a16:creationId xmlns:a16="http://schemas.microsoft.com/office/drawing/2014/main" id="{257474FE-A077-4AC1-B4CD-1F5003EEA74F}"/>
              </a:ext>
            </a:extLst>
          </p:cNvPr>
          <p:cNvSpPr/>
          <p:nvPr/>
        </p:nvSpPr>
        <p:spPr>
          <a:xfrm>
            <a:off x="-1" y="3056819"/>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csomagkapcsolás a forgalmat szétdarabolja és egy megosztott hálózaton át továbbítja.</a:t>
            </a:r>
          </a:p>
        </p:txBody>
      </p:sp>
      <p:sp>
        <p:nvSpPr>
          <p:cNvPr id="9" name="Téglalap 8">
            <a:extLst>
              <a:ext uri="{FF2B5EF4-FFF2-40B4-BE49-F238E27FC236}">
                <a16:creationId xmlns:a16="http://schemas.microsoft.com/office/drawing/2014/main" id="{BBEE46D9-6373-4113-99FB-2F0A8B708814}"/>
              </a:ext>
            </a:extLst>
          </p:cNvPr>
          <p:cNvSpPr/>
          <p:nvPr/>
        </p:nvSpPr>
        <p:spPr>
          <a:xfrm>
            <a:off x="0" y="3641594"/>
            <a:ext cx="5029818" cy="1323439"/>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Ilyenkor egyetlen üzenet több üzenetblokkra, úgynevezett csomagokra lesz bontva. Minden csomag rendelkezik a szükséges címzési információkkal az üzenet forrásáról és céljáról. A hálózat routerei a hálózat állapota alapján irányítják a csomagokat.</a:t>
            </a:r>
          </a:p>
        </p:txBody>
      </p:sp>
    </p:spTree>
    <p:extLst>
      <p:ext uri="{BB962C8B-B14F-4D97-AF65-F5344CB8AC3E}">
        <p14:creationId xmlns:p14="http://schemas.microsoft.com/office/powerpoint/2010/main" val="3470864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C1FDB6DF-4904-48E3-A1A0-4225EDFACF0D}"/>
              </a:ext>
            </a:extLst>
          </p:cNvPr>
          <p:cNvSpPr/>
          <p:nvPr/>
        </p:nvSpPr>
        <p:spPr>
          <a:xfrm>
            <a:off x="4750118" y="291409"/>
            <a:ext cx="2691763"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Skálázhatóság</a:t>
            </a:r>
          </a:p>
        </p:txBody>
      </p:sp>
      <p:sp>
        <p:nvSpPr>
          <p:cNvPr id="3" name="Téglalap 2">
            <a:extLst>
              <a:ext uri="{FF2B5EF4-FFF2-40B4-BE49-F238E27FC236}">
                <a16:creationId xmlns:a16="http://schemas.microsoft.com/office/drawing/2014/main" id="{535EEFCF-498A-4186-AB63-51D3B3AB9AB4}"/>
              </a:ext>
            </a:extLst>
          </p:cNvPr>
          <p:cNvSpPr/>
          <p:nvPr/>
        </p:nvSpPr>
        <p:spPr>
          <a:xfrm>
            <a:off x="234220" y="2102599"/>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skálázható hálózatot nagyon gyorsan lehet bővíteni az új felhasználók és alkalmazások támogatásához.</a:t>
            </a:r>
          </a:p>
        </p:txBody>
      </p:sp>
      <p:sp>
        <p:nvSpPr>
          <p:cNvPr id="4" name="Téglalap 3">
            <a:extLst>
              <a:ext uri="{FF2B5EF4-FFF2-40B4-BE49-F238E27FC236}">
                <a16:creationId xmlns:a16="http://schemas.microsoft.com/office/drawing/2014/main" id="{5FBC2CB9-ACB1-4991-9790-CCAACC357305}"/>
              </a:ext>
            </a:extLst>
          </p:cNvPr>
          <p:cNvSpPr/>
          <p:nvPr/>
        </p:nvSpPr>
        <p:spPr>
          <a:xfrm>
            <a:off x="234220" y="1406233"/>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Ezt anélkül lehet megvalósítani, hogy a jelenlegi felhasználók által igénybe vett szolgáltatások teljesítménye csökkenne.</a:t>
            </a:r>
          </a:p>
        </p:txBody>
      </p:sp>
      <p:sp>
        <p:nvSpPr>
          <p:cNvPr id="5" name="Téglalap 4">
            <a:extLst>
              <a:ext uri="{FF2B5EF4-FFF2-40B4-BE49-F238E27FC236}">
                <a16:creationId xmlns:a16="http://schemas.microsoft.com/office/drawing/2014/main" id="{0919123F-1E78-4C3D-AF01-F51BDC3CB4EE}"/>
              </a:ext>
            </a:extLst>
          </p:cNvPr>
          <p:cNvSpPr/>
          <p:nvPr/>
        </p:nvSpPr>
        <p:spPr>
          <a:xfrm>
            <a:off x="7139031" y="1698620"/>
            <a:ext cx="5013820" cy="584775"/>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Az ábra azt mutatja, hogyan lehet egy új hálózatot könnyen hozzáadni egy meglévő hálózathoz.</a:t>
            </a:r>
          </a:p>
        </p:txBody>
      </p:sp>
      <p:pic>
        <p:nvPicPr>
          <p:cNvPr id="6" name="Kép 5">
            <a:extLst>
              <a:ext uri="{FF2B5EF4-FFF2-40B4-BE49-F238E27FC236}">
                <a16:creationId xmlns:a16="http://schemas.microsoft.com/office/drawing/2014/main" id="{6C628EA4-6D8E-4991-B2FD-577BFE1CA901}"/>
              </a:ext>
            </a:extLst>
          </p:cNvPr>
          <p:cNvPicPr>
            <a:picLocks noChangeAspect="1"/>
          </p:cNvPicPr>
          <p:nvPr/>
        </p:nvPicPr>
        <p:blipFill>
          <a:blip r:embed="rId2"/>
          <a:stretch>
            <a:fillRect/>
          </a:stretch>
        </p:blipFill>
        <p:spPr>
          <a:xfrm>
            <a:off x="7139031" y="2394987"/>
            <a:ext cx="4818749" cy="3154694"/>
          </a:xfrm>
          <a:prstGeom prst="rect">
            <a:avLst/>
          </a:prstGeom>
        </p:spPr>
      </p:pic>
      <p:sp>
        <p:nvSpPr>
          <p:cNvPr id="7" name="Téglalap 6">
            <a:extLst>
              <a:ext uri="{FF2B5EF4-FFF2-40B4-BE49-F238E27FC236}">
                <a16:creationId xmlns:a16="http://schemas.microsoft.com/office/drawing/2014/main" id="{5EE68684-5BA6-4F15-BE72-003A354D52B6}"/>
              </a:ext>
            </a:extLst>
          </p:cNvPr>
          <p:cNvSpPr/>
          <p:nvPr/>
        </p:nvSpPr>
        <p:spPr>
          <a:xfrm>
            <a:off x="234220" y="2687374"/>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Ezek a hálózatok azért skálázhatók, mert a tervező követi az elfogadott szabványokat és protokollokat.</a:t>
            </a:r>
          </a:p>
        </p:txBody>
      </p:sp>
      <p:sp>
        <p:nvSpPr>
          <p:cNvPr id="8" name="Téglalap 7">
            <a:extLst>
              <a:ext uri="{FF2B5EF4-FFF2-40B4-BE49-F238E27FC236}">
                <a16:creationId xmlns:a16="http://schemas.microsoft.com/office/drawing/2014/main" id="{2872857B-663C-47EA-95F9-0DA331685F30}"/>
              </a:ext>
            </a:extLst>
          </p:cNvPr>
          <p:cNvSpPr/>
          <p:nvPr/>
        </p:nvSpPr>
        <p:spPr>
          <a:xfrm>
            <a:off x="234220" y="3250114"/>
            <a:ext cx="6096000" cy="830997"/>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Ez lehetővé teszi, hogy a szoftver- és hardvergyártók a termékek és szolgáltatások fejlesztésére összpontosítsanak anélkül, hogy új szabályokat kellene kidolgozniuk a hálózaton belüli működéshez.</a:t>
            </a:r>
          </a:p>
        </p:txBody>
      </p:sp>
    </p:spTree>
    <p:extLst>
      <p:ext uri="{BB962C8B-B14F-4D97-AF65-F5344CB8AC3E}">
        <p14:creationId xmlns:p14="http://schemas.microsoft.com/office/powerpoint/2010/main" val="224803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101F7B20-47D7-4457-BC0E-DFF1FE6D403F}"/>
              </a:ext>
            </a:extLst>
          </p:cNvPr>
          <p:cNvSpPr/>
          <p:nvPr/>
        </p:nvSpPr>
        <p:spPr>
          <a:xfrm>
            <a:off x="4315705" y="115241"/>
            <a:ext cx="3717684"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Szolgáltatásminőség</a:t>
            </a:r>
          </a:p>
        </p:txBody>
      </p:sp>
      <p:sp>
        <p:nvSpPr>
          <p:cNvPr id="3" name="Téglalap 2">
            <a:extLst>
              <a:ext uri="{FF2B5EF4-FFF2-40B4-BE49-F238E27FC236}">
                <a16:creationId xmlns:a16="http://schemas.microsoft.com/office/drawing/2014/main" id="{8E0D943C-345C-4499-B896-3C2DD288E7F0}"/>
              </a:ext>
            </a:extLst>
          </p:cNvPr>
          <p:cNvSpPr/>
          <p:nvPr/>
        </p:nvSpPr>
        <p:spPr>
          <a:xfrm>
            <a:off x="279633" y="865974"/>
            <a:ext cx="6096000" cy="646331"/>
          </a:xfrm>
          <a:prstGeom prst="rect">
            <a:avLst/>
          </a:prstGeom>
        </p:spPr>
        <p:txBody>
          <a:bodyPr>
            <a:spAutoFit/>
          </a:bodyPr>
          <a:lstStyle/>
          <a:p>
            <a:r>
              <a:rPr lang="hu-HU" dirty="0">
                <a:latin typeface="Times New Roman" panose="02020603050405020304" pitchFamily="18" charset="0"/>
                <a:cs typeface="Times New Roman" panose="02020603050405020304" pitchFamily="18" charset="0"/>
              </a:rPr>
              <a:t>A QoS az elsődleges módszer a torlódások kezelésére és a megbízható kézbesítés megvalósítására a felhasználók számára.</a:t>
            </a:r>
          </a:p>
        </p:txBody>
      </p:sp>
      <p:sp>
        <p:nvSpPr>
          <p:cNvPr id="4" name="Téglalap 3">
            <a:extLst>
              <a:ext uri="{FF2B5EF4-FFF2-40B4-BE49-F238E27FC236}">
                <a16:creationId xmlns:a16="http://schemas.microsoft.com/office/drawing/2014/main" id="{3C450AC2-EAD5-49C2-B5AE-4D7EAAAA8D28}"/>
              </a:ext>
            </a:extLst>
          </p:cNvPr>
          <p:cNvSpPr/>
          <p:nvPr/>
        </p:nvSpPr>
        <p:spPr>
          <a:xfrm>
            <a:off x="279633" y="1512305"/>
            <a:ext cx="6096000" cy="646331"/>
          </a:xfrm>
          <a:prstGeom prst="rect">
            <a:avLst/>
          </a:prstGeom>
        </p:spPr>
        <p:txBody>
          <a:bodyPr>
            <a:spAutoFit/>
          </a:bodyPr>
          <a:lstStyle/>
          <a:p>
            <a:r>
              <a:rPr lang="hu-HU" dirty="0">
                <a:latin typeface="Times New Roman" panose="02020603050405020304" pitchFamily="18" charset="0"/>
                <a:cs typeface="Times New Roman" panose="02020603050405020304" pitchFamily="18" charset="0"/>
              </a:rPr>
              <a:t>A szolgáltatás minősége (QoS) egyre erősebb követelmény a jelenlegi hálózatokban.</a:t>
            </a:r>
          </a:p>
        </p:txBody>
      </p:sp>
      <p:sp>
        <p:nvSpPr>
          <p:cNvPr id="5" name="Téglalap 4">
            <a:extLst>
              <a:ext uri="{FF2B5EF4-FFF2-40B4-BE49-F238E27FC236}">
                <a16:creationId xmlns:a16="http://schemas.microsoft.com/office/drawing/2014/main" id="{CE36BBCA-3B36-4975-82A9-C8C0FE99739B}"/>
              </a:ext>
            </a:extLst>
          </p:cNvPr>
          <p:cNvSpPr/>
          <p:nvPr/>
        </p:nvSpPr>
        <p:spPr>
          <a:xfrm>
            <a:off x="279633" y="2214937"/>
            <a:ext cx="6096000" cy="1077218"/>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Egyre újabb hálózati alkalmazások állnak a felhasználók rendelkezésére, mint például az élő hang- és videoközvetítési szolgáltatások, és ezek egyben magasabb minőségi elvárásokat is támasztanak.</a:t>
            </a:r>
          </a:p>
        </p:txBody>
      </p:sp>
      <p:sp>
        <p:nvSpPr>
          <p:cNvPr id="6" name="Téglalap 5">
            <a:extLst>
              <a:ext uri="{FF2B5EF4-FFF2-40B4-BE49-F238E27FC236}">
                <a16:creationId xmlns:a16="http://schemas.microsoft.com/office/drawing/2014/main" id="{123EE913-B698-4506-9C28-A82F0F2A2863}"/>
              </a:ext>
            </a:extLst>
          </p:cNvPr>
          <p:cNvSpPr/>
          <p:nvPr/>
        </p:nvSpPr>
        <p:spPr>
          <a:xfrm>
            <a:off x="279633" y="4217185"/>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Torlódás akkor alakul ki, ha a sávszélességigény magasabb, mint amennyi rendelkezésre áll. </a:t>
            </a:r>
          </a:p>
        </p:txBody>
      </p:sp>
      <p:sp>
        <p:nvSpPr>
          <p:cNvPr id="7" name="Téglalap 6">
            <a:extLst>
              <a:ext uri="{FF2B5EF4-FFF2-40B4-BE49-F238E27FC236}">
                <a16:creationId xmlns:a16="http://schemas.microsoft.com/office/drawing/2014/main" id="{DB743E98-31B4-49EA-97AC-4512441890CD}"/>
              </a:ext>
            </a:extLst>
          </p:cNvPr>
          <p:cNvSpPr/>
          <p:nvPr/>
        </p:nvSpPr>
        <p:spPr>
          <a:xfrm>
            <a:off x="481410" y="3757232"/>
            <a:ext cx="1207895" cy="400110"/>
          </a:xfrm>
          <a:prstGeom prst="rect">
            <a:avLst/>
          </a:prstGeom>
        </p:spPr>
        <p:txBody>
          <a:bodyPr wrap="none">
            <a:spAutoFit/>
          </a:bodyPr>
          <a:lstStyle/>
          <a:p>
            <a:r>
              <a:rPr lang="hu-HU" sz="2000" b="1" dirty="0">
                <a:latin typeface="Times New Roman" panose="02020603050405020304" pitchFamily="18" charset="0"/>
                <a:cs typeface="Times New Roman" panose="02020603050405020304" pitchFamily="18" charset="0"/>
              </a:rPr>
              <a:t>Torlódás </a:t>
            </a:r>
          </a:p>
        </p:txBody>
      </p:sp>
      <p:sp>
        <p:nvSpPr>
          <p:cNvPr id="8" name="Téglalap 7">
            <a:extLst>
              <a:ext uri="{FF2B5EF4-FFF2-40B4-BE49-F238E27FC236}">
                <a16:creationId xmlns:a16="http://schemas.microsoft.com/office/drawing/2014/main" id="{B15B6F72-57ED-4519-A107-F40328A8DD1B}"/>
              </a:ext>
            </a:extLst>
          </p:cNvPr>
          <p:cNvSpPr/>
          <p:nvPr/>
        </p:nvSpPr>
        <p:spPr>
          <a:xfrm>
            <a:off x="279633" y="4861803"/>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 A hálózati sávszélesség az egy másodperc alatt átvihető bitek száma (bps)</a:t>
            </a:r>
          </a:p>
        </p:txBody>
      </p:sp>
      <p:sp>
        <p:nvSpPr>
          <p:cNvPr id="9" name="Téglalap 8">
            <a:extLst>
              <a:ext uri="{FF2B5EF4-FFF2-40B4-BE49-F238E27FC236}">
                <a16:creationId xmlns:a16="http://schemas.microsoft.com/office/drawing/2014/main" id="{8E55FE7D-A6ED-44FB-B6C3-C585EEBD1328}"/>
              </a:ext>
            </a:extLst>
          </p:cNvPr>
          <p:cNvSpPr/>
          <p:nvPr/>
        </p:nvSpPr>
        <p:spPr>
          <a:xfrm>
            <a:off x="6311318" y="865974"/>
            <a:ext cx="5880682" cy="830997"/>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Ha a forgalom nagyobb, mint amennyit át lehet vinni a hálózaton, az eszközök a memóriában tárolják a csomagokat addig, amíg nem tudják továbbítani. </a:t>
            </a:r>
          </a:p>
        </p:txBody>
      </p:sp>
      <p:sp>
        <p:nvSpPr>
          <p:cNvPr id="10" name="Téglalap 9">
            <a:extLst>
              <a:ext uri="{FF2B5EF4-FFF2-40B4-BE49-F238E27FC236}">
                <a16:creationId xmlns:a16="http://schemas.microsoft.com/office/drawing/2014/main" id="{B72E0FEC-84E6-4507-99E2-23017F4DA3F1}"/>
              </a:ext>
            </a:extLst>
          </p:cNvPr>
          <p:cNvSpPr/>
          <p:nvPr/>
        </p:nvSpPr>
        <p:spPr>
          <a:xfrm>
            <a:off x="6375633" y="1791004"/>
            <a:ext cx="6096000" cy="830997"/>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 Egy QoS-házirenddel konfigurált router képes az adat- és hangforgalom kezelésére úgy, hogy a hang alapú kommunikációnak elsőbbséget biztosít hálózati torlódás esetén.</a:t>
            </a:r>
          </a:p>
        </p:txBody>
      </p:sp>
      <p:pic>
        <p:nvPicPr>
          <p:cNvPr id="11" name="Kép 10">
            <a:extLst>
              <a:ext uri="{FF2B5EF4-FFF2-40B4-BE49-F238E27FC236}">
                <a16:creationId xmlns:a16="http://schemas.microsoft.com/office/drawing/2014/main" id="{C678006B-D933-4A0A-9C5C-9516BEE777FC}"/>
              </a:ext>
            </a:extLst>
          </p:cNvPr>
          <p:cNvPicPr>
            <a:picLocks noChangeAspect="1"/>
          </p:cNvPicPr>
          <p:nvPr/>
        </p:nvPicPr>
        <p:blipFill>
          <a:blip r:embed="rId2"/>
          <a:stretch>
            <a:fillRect/>
          </a:stretch>
        </p:blipFill>
        <p:spPr>
          <a:xfrm>
            <a:off x="6862195" y="2706166"/>
            <a:ext cx="4496243" cy="2740411"/>
          </a:xfrm>
          <a:prstGeom prst="rect">
            <a:avLst/>
          </a:prstGeom>
        </p:spPr>
      </p:pic>
    </p:spTree>
    <p:extLst>
      <p:ext uri="{BB962C8B-B14F-4D97-AF65-F5344CB8AC3E}">
        <p14:creationId xmlns:p14="http://schemas.microsoft.com/office/powerpoint/2010/main" val="354320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75B9548-5525-4352-B00A-50FC419946AB}"/>
              </a:ext>
            </a:extLst>
          </p:cNvPr>
          <p:cNvSpPr/>
          <p:nvPr/>
        </p:nvSpPr>
        <p:spPr>
          <a:xfrm>
            <a:off x="4488027" y="224298"/>
            <a:ext cx="3215945"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Hálózatbiztonság</a:t>
            </a:r>
          </a:p>
        </p:txBody>
      </p:sp>
      <p:sp>
        <p:nvSpPr>
          <p:cNvPr id="3" name="Téglalap 2">
            <a:extLst>
              <a:ext uri="{FF2B5EF4-FFF2-40B4-BE49-F238E27FC236}">
                <a16:creationId xmlns:a16="http://schemas.microsoft.com/office/drawing/2014/main" id="{2587B076-C608-4C4B-8689-A5AC87748D25}"/>
              </a:ext>
            </a:extLst>
          </p:cNvPr>
          <p:cNvSpPr/>
          <p:nvPr/>
        </p:nvSpPr>
        <p:spPr>
          <a:xfrm>
            <a:off x="2410437" y="809073"/>
            <a:ext cx="7824132" cy="369332"/>
          </a:xfrm>
          <a:prstGeom prst="rect">
            <a:avLst/>
          </a:prstGeom>
        </p:spPr>
        <p:txBody>
          <a:bodyPr wrap="square">
            <a:spAutoFit/>
          </a:bodyPr>
          <a:lstStyle/>
          <a:p>
            <a:r>
              <a:rPr lang="hu-HU" b="1" dirty="0">
                <a:latin typeface="Times New Roman" panose="02020603050405020304" pitchFamily="18" charset="0"/>
                <a:cs typeface="Times New Roman" panose="02020603050405020304" pitchFamily="18" charset="0"/>
              </a:rPr>
              <a:t>Két típusú hálózatbiztonsági probléma létezik, amelyekkel foglalkozni kell. </a:t>
            </a:r>
          </a:p>
        </p:txBody>
      </p:sp>
      <p:sp>
        <p:nvSpPr>
          <p:cNvPr id="4" name="Téglalap 3">
            <a:extLst>
              <a:ext uri="{FF2B5EF4-FFF2-40B4-BE49-F238E27FC236}">
                <a16:creationId xmlns:a16="http://schemas.microsoft.com/office/drawing/2014/main" id="{478BD883-EFD7-4432-A87B-31F10F2C0F49}"/>
              </a:ext>
            </a:extLst>
          </p:cNvPr>
          <p:cNvSpPr/>
          <p:nvPr/>
        </p:nvSpPr>
        <p:spPr>
          <a:xfrm>
            <a:off x="8193887" y="1578514"/>
            <a:ext cx="2531462" cy="369332"/>
          </a:xfrm>
          <a:prstGeom prst="rect">
            <a:avLst/>
          </a:prstGeom>
        </p:spPr>
        <p:txBody>
          <a:bodyPr wrap="none">
            <a:spAutoFit/>
          </a:bodyPr>
          <a:lstStyle/>
          <a:p>
            <a:r>
              <a:rPr lang="hu-HU" b="1" dirty="0">
                <a:latin typeface="Times New Roman" panose="02020603050405020304" pitchFamily="18" charset="0"/>
                <a:cs typeface="Times New Roman" panose="02020603050405020304" pitchFamily="18" charset="0"/>
              </a:rPr>
              <a:t>az információbiztonság.</a:t>
            </a:r>
          </a:p>
        </p:txBody>
      </p:sp>
      <p:sp>
        <p:nvSpPr>
          <p:cNvPr id="5" name="Téglalap 4">
            <a:extLst>
              <a:ext uri="{FF2B5EF4-FFF2-40B4-BE49-F238E27FC236}">
                <a16:creationId xmlns:a16="http://schemas.microsoft.com/office/drawing/2014/main" id="{F05EE61B-B61B-4A83-A52E-157A5CFD8BBA}"/>
              </a:ext>
            </a:extLst>
          </p:cNvPr>
          <p:cNvSpPr/>
          <p:nvPr/>
        </p:nvSpPr>
        <p:spPr>
          <a:xfrm>
            <a:off x="648450" y="1578514"/>
            <a:ext cx="3839577" cy="369332"/>
          </a:xfrm>
          <a:prstGeom prst="rect">
            <a:avLst/>
          </a:prstGeom>
        </p:spPr>
        <p:txBody>
          <a:bodyPr wrap="none">
            <a:spAutoFit/>
          </a:bodyPr>
          <a:lstStyle/>
          <a:p>
            <a:r>
              <a:rPr lang="hu-HU" b="1" dirty="0">
                <a:latin typeface="Times New Roman" panose="02020603050405020304" pitchFamily="18" charset="0"/>
                <a:cs typeface="Times New Roman" panose="02020603050405020304" pitchFamily="18" charset="0"/>
              </a:rPr>
              <a:t>A hálózati infrastruktúra biztonsága </a:t>
            </a:r>
          </a:p>
        </p:txBody>
      </p:sp>
      <p:sp>
        <p:nvSpPr>
          <p:cNvPr id="6" name="Téglalap 5">
            <a:extLst>
              <a:ext uri="{FF2B5EF4-FFF2-40B4-BE49-F238E27FC236}">
                <a16:creationId xmlns:a16="http://schemas.microsoft.com/office/drawing/2014/main" id="{3A195754-395F-46D5-BF4D-2628F64E883B}"/>
              </a:ext>
            </a:extLst>
          </p:cNvPr>
          <p:cNvSpPr/>
          <p:nvPr/>
        </p:nvSpPr>
        <p:spPr>
          <a:xfrm>
            <a:off x="321578" y="1947846"/>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hálózati infrastruktúra biztosítása magában foglalja a kapcsolatokért felelős eszközök fizikai biztonságának a megteremtését</a:t>
            </a:r>
          </a:p>
        </p:txBody>
      </p:sp>
      <p:sp>
        <p:nvSpPr>
          <p:cNvPr id="7" name="Téglalap 6">
            <a:extLst>
              <a:ext uri="{FF2B5EF4-FFF2-40B4-BE49-F238E27FC236}">
                <a16:creationId xmlns:a16="http://schemas.microsoft.com/office/drawing/2014/main" id="{E4DE2764-EE4C-4DDA-9F91-75BBDF237981}"/>
              </a:ext>
            </a:extLst>
          </p:cNvPr>
          <p:cNvSpPr/>
          <p:nvPr/>
        </p:nvSpPr>
        <p:spPr>
          <a:xfrm>
            <a:off x="321578" y="2717287"/>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Valamint ezen eszközök felügyeleti szoftvereihez történő illetéktelen hozzáférés megakadályozását is</a:t>
            </a:r>
          </a:p>
        </p:txBody>
      </p:sp>
      <p:sp>
        <p:nvSpPr>
          <p:cNvPr id="8" name="Téglalap 7">
            <a:extLst>
              <a:ext uri="{FF2B5EF4-FFF2-40B4-BE49-F238E27FC236}">
                <a16:creationId xmlns:a16="http://schemas.microsoft.com/office/drawing/2014/main" id="{B90AEE35-FC60-41BB-AD10-7FA3A306DA4C}"/>
              </a:ext>
            </a:extLst>
          </p:cNvPr>
          <p:cNvSpPr/>
          <p:nvPr/>
        </p:nvSpPr>
        <p:spPr>
          <a:xfrm>
            <a:off x="321578" y="3486728"/>
            <a:ext cx="8942664" cy="584775"/>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A rendszergazdának védenie kell a hálózaton átvitt csomagokban levő információkat és a hálózatra csatlakozó eszközökön tárolt információkat is</a:t>
            </a:r>
          </a:p>
        </p:txBody>
      </p:sp>
      <p:sp>
        <p:nvSpPr>
          <p:cNvPr id="9" name="Téglalap 8">
            <a:extLst>
              <a:ext uri="{FF2B5EF4-FFF2-40B4-BE49-F238E27FC236}">
                <a16:creationId xmlns:a16="http://schemas.microsoft.com/office/drawing/2014/main" id="{732CA0B4-C0E2-44A8-9DB6-E10DB8FC55CF}"/>
              </a:ext>
            </a:extLst>
          </p:cNvPr>
          <p:cNvSpPr/>
          <p:nvPr/>
        </p:nvSpPr>
        <p:spPr>
          <a:xfrm>
            <a:off x="321578" y="4256169"/>
            <a:ext cx="6096000" cy="584775"/>
          </a:xfrm>
          <a:prstGeom prst="rect">
            <a:avLst/>
          </a:prstGeom>
        </p:spPr>
        <p:txBody>
          <a:bodyPr>
            <a:spAutoFit/>
          </a:bodyPr>
          <a:lstStyle/>
          <a:p>
            <a:r>
              <a:rPr lang="hu-HU" sz="1600" dirty="0">
                <a:latin typeface="Times New Roman" panose="02020603050405020304" pitchFamily="18" charset="0"/>
                <a:cs typeface="Times New Roman" panose="02020603050405020304" pitchFamily="18" charset="0"/>
              </a:rPr>
              <a:t>A hálózat biztonságának érdekében három alapvető elvárást kell teljesíteni.</a:t>
            </a:r>
          </a:p>
        </p:txBody>
      </p:sp>
      <p:sp>
        <p:nvSpPr>
          <p:cNvPr id="10" name="Téglalap 9">
            <a:extLst>
              <a:ext uri="{FF2B5EF4-FFF2-40B4-BE49-F238E27FC236}">
                <a16:creationId xmlns:a16="http://schemas.microsoft.com/office/drawing/2014/main" id="{DE01E17A-20C9-49EA-B64E-3AB1D1CFC360}"/>
              </a:ext>
            </a:extLst>
          </p:cNvPr>
          <p:cNvSpPr/>
          <p:nvPr/>
        </p:nvSpPr>
        <p:spPr>
          <a:xfrm>
            <a:off x="1007489" y="4840944"/>
            <a:ext cx="1402948" cy="369332"/>
          </a:xfrm>
          <a:prstGeom prst="rect">
            <a:avLst/>
          </a:prstGeom>
        </p:spPr>
        <p:txBody>
          <a:bodyPr wrap="none">
            <a:spAutoFit/>
          </a:bodyPr>
          <a:lstStyle/>
          <a:p>
            <a:r>
              <a:rPr lang="hu-HU" b="1" dirty="0">
                <a:latin typeface="Times New Roman" panose="02020603050405020304" pitchFamily="18" charset="0"/>
                <a:cs typeface="Times New Roman" panose="02020603050405020304" pitchFamily="18" charset="0"/>
              </a:rPr>
              <a:t>Bizalmasság</a:t>
            </a:r>
          </a:p>
        </p:txBody>
      </p:sp>
      <p:sp>
        <p:nvSpPr>
          <p:cNvPr id="11" name="Téglalap 10">
            <a:extLst>
              <a:ext uri="{FF2B5EF4-FFF2-40B4-BE49-F238E27FC236}">
                <a16:creationId xmlns:a16="http://schemas.microsoft.com/office/drawing/2014/main" id="{4507BC8F-403A-4075-A732-0404A778FE92}"/>
              </a:ext>
            </a:extLst>
          </p:cNvPr>
          <p:cNvSpPr/>
          <p:nvPr/>
        </p:nvSpPr>
        <p:spPr>
          <a:xfrm>
            <a:off x="321578" y="5210276"/>
            <a:ext cx="2866239" cy="1077218"/>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Az adatok bizalmas kezelése azt jelenti, hogy csak a kívánt és jogosult személyek férnek hozzá és olvashatják az adatokat.</a:t>
            </a:r>
          </a:p>
        </p:txBody>
      </p:sp>
      <p:sp>
        <p:nvSpPr>
          <p:cNvPr id="12" name="Téglalap 11">
            <a:extLst>
              <a:ext uri="{FF2B5EF4-FFF2-40B4-BE49-F238E27FC236}">
                <a16:creationId xmlns:a16="http://schemas.microsoft.com/office/drawing/2014/main" id="{612E6714-F1D8-45A9-8D92-CCB5BFFF7A3B}"/>
              </a:ext>
            </a:extLst>
          </p:cNvPr>
          <p:cNvSpPr/>
          <p:nvPr/>
        </p:nvSpPr>
        <p:spPr>
          <a:xfrm>
            <a:off x="4651710" y="4840944"/>
            <a:ext cx="1146468" cy="369332"/>
          </a:xfrm>
          <a:prstGeom prst="rect">
            <a:avLst/>
          </a:prstGeom>
        </p:spPr>
        <p:txBody>
          <a:bodyPr wrap="none">
            <a:spAutoFit/>
          </a:bodyPr>
          <a:lstStyle/>
          <a:p>
            <a:r>
              <a:rPr lang="hu-HU" b="1" dirty="0">
                <a:latin typeface="Times New Roman" panose="02020603050405020304" pitchFamily="18" charset="0"/>
                <a:cs typeface="Times New Roman" panose="02020603050405020304" pitchFamily="18" charset="0"/>
              </a:rPr>
              <a:t>Integritás</a:t>
            </a:r>
          </a:p>
        </p:txBody>
      </p:sp>
      <p:sp>
        <p:nvSpPr>
          <p:cNvPr id="13" name="Téglalap 12">
            <a:extLst>
              <a:ext uri="{FF2B5EF4-FFF2-40B4-BE49-F238E27FC236}">
                <a16:creationId xmlns:a16="http://schemas.microsoft.com/office/drawing/2014/main" id="{A09EC7E3-8B38-4C33-B9D5-5AFEBD5852F5}"/>
              </a:ext>
            </a:extLst>
          </p:cNvPr>
          <p:cNvSpPr/>
          <p:nvPr/>
        </p:nvSpPr>
        <p:spPr>
          <a:xfrm>
            <a:off x="3649211" y="5210276"/>
            <a:ext cx="3462035" cy="1077218"/>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Az adatintegritás azt jelenti, hogy garantálható, hogy az információt a forrástól a célig tartó átvitel közben nem módosították.</a:t>
            </a:r>
          </a:p>
        </p:txBody>
      </p:sp>
      <p:sp>
        <p:nvSpPr>
          <p:cNvPr id="14" name="Téglalap 13">
            <a:extLst>
              <a:ext uri="{FF2B5EF4-FFF2-40B4-BE49-F238E27FC236}">
                <a16:creationId xmlns:a16="http://schemas.microsoft.com/office/drawing/2014/main" id="{6C0F0438-0105-4081-A037-8968DB61DFA6}"/>
              </a:ext>
            </a:extLst>
          </p:cNvPr>
          <p:cNvSpPr/>
          <p:nvPr/>
        </p:nvSpPr>
        <p:spPr>
          <a:xfrm>
            <a:off x="8039451" y="4840944"/>
            <a:ext cx="1338828" cy="369332"/>
          </a:xfrm>
          <a:prstGeom prst="rect">
            <a:avLst/>
          </a:prstGeom>
        </p:spPr>
        <p:txBody>
          <a:bodyPr wrap="none">
            <a:spAutoFit/>
          </a:bodyPr>
          <a:lstStyle/>
          <a:p>
            <a:r>
              <a:rPr lang="hu-HU" b="1" dirty="0">
                <a:latin typeface="Times New Roman" panose="02020603050405020304" pitchFamily="18" charset="0"/>
                <a:cs typeface="Times New Roman" panose="02020603050405020304" pitchFamily="18" charset="0"/>
              </a:rPr>
              <a:t>Elérhetőség</a:t>
            </a:r>
          </a:p>
        </p:txBody>
      </p:sp>
      <p:sp>
        <p:nvSpPr>
          <p:cNvPr id="15" name="Téglalap 14">
            <a:extLst>
              <a:ext uri="{FF2B5EF4-FFF2-40B4-BE49-F238E27FC236}">
                <a16:creationId xmlns:a16="http://schemas.microsoft.com/office/drawing/2014/main" id="{243D059E-30FB-44F1-83EB-16A9515E87DC}"/>
              </a:ext>
            </a:extLst>
          </p:cNvPr>
          <p:cNvSpPr/>
          <p:nvPr/>
        </p:nvSpPr>
        <p:spPr>
          <a:xfrm>
            <a:off x="7110633" y="5210276"/>
            <a:ext cx="3310855" cy="1077218"/>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Az elérhetőség azt jelenti, hogy a jogosult felhasználók naprakészen és megbízható módon férnek hozzá az adatokhoz.</a:t>
            </a:r>
          </a:p>
        </p:txBody>
      </p:sp>
    </p:spTree>
    <p:extLst>
      <p:ext uri="{BB962C8B-B14F-4D97-AF65-F5344CB8AC3E}">
        <p14:creationId xmlns:p14="http://schemas.microsoft.com/office/powerpoint/2010/main" val="3796120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6C8D1C6A-6F32-4805-B33B-07787AB3575D}"/>
              </a:ext>
            </a:extLst>
          </p:cNvPr>
          <p:cNvSpPr/>
          <p:nvPr/>
        </p:nvSpPr>
        <p:spPr>
          <a:xfrm>
            <a:off x="4531821" y="215909"/>
            <a:ext cx="3128357" cy="584775"/>
          </a:xfrm>
          <a:prstGeom prst="rect">
            <a:avLst/>
          </a:prstGeom>
        </p:spPr>
        <p:txBody>
          <a:bodyPr wrap="none">
            <a:spAutoFit/>
          </a:bodyPr>
          <a:lstStyle/>
          <a:p>
            <a:r>
              <a:rPr lang="hu-HU" sz="3200" b="1" dirty="0">
                <a:latin typeface="Times New Roman" panose="02020603050405020304" pitchFamily="18" charset="0"/>
                <a:cs typeface="Times New Roman" panose="02020603050405020304" pitchFamily="18" charset="0"/>
              </a:rPr>
              <a:t>Hálózati trendek</a:t>
            </a:r>
          </a:p>
        </p:txBody>
      </p:sp>
      <p:sp>
        <p:nvSpPr>
          <p:cNvPr id="3" name="Téglalap 2">
            <a:extLst>
              <a:ext uri="{FF2B5EF4-FFF2-40B4-BE49-F238E27FC236}">
                <a16:creationId xmlns:a16="http://schemas.microsoft.com/office/drawing/2014/main" id="{4D2F9BDC-4A31-4A80-830F-CECD274E9BF7}"/>
              </a:ext>
            </a:extLst>
          </p:cNvPr>
          <p:cNvSpPr/>
          <p:nvPr/>
        </p:nvSpPr>
        <p:spPr>
          <a:xfrm>
            <a:off x="346744" y="848488"/>
            <a:ext cx="12354187" cy="584775"/>
          </a:xfrm>
          <a:prstGeom prst="rect">
            <a:avLst/>
          </a:prstGeom>
        </p:spPr>
        <p:txBody>
          <a:bodyPr wrap="square">
            <a:spAutoFit/>
          </a:bodyPr>
          <a:lstStyle/>
          <a:p>
            <a:r>
              <a:rPr lang="hu-HU" sz="1600" dirty="0">
                <a:latin typeface="Times New Roman" panose="02020603050405020304" pitchFamily="18" charset="0"/>
                <a:cs typeface="Times New Roman" panose="02020603050405020304" pitchFamily="18" charset="0"/>
              </a:rPr>
              <a:t>Mivel folyamatosan új technológiák és felhasználói készülékek kerülnek a piacra, ezért a vállalkozásoknak és a fogyasztóknak is állandóan alkalmazkodniuk kell a mindig változó környezethez. Több hálózati trend van hatással a szervezetekre és a végfelhasználókra</a:t>
            </a:r>
          </a:p>
        </p:txBody>
      </p:sp>
      <p:sp>
        <p:nvSpPr>
          <p:cNvPr id="4" name="Téglalap 3">
            <a:extLst>
              <a:ext uri="{FF2B5EF4-FFF2-40B4-BE49-F238E27FC236}">
                <a16:creationId xmlns:a16="http://schemas.microsoft.com/office/drawing/2014/main" id="{DD9BE954-87FA-49A0-868F-17986A5C70FB}"/>
              </a:ext>
            </a:extLst>
          </p:cNvPr>
          <p:cNvSpPr/>
          <p:nvPr/>
        </p:nvSpPr>
        <p:spPr>
          <a:xfrm>
            <a:off x="9096462" y="1870887"/>
            <a:ext cx="2564235" cy="338554"/>
          </a:xfrm>
          <a:prstGeom prst="rect">
            <a:avLst/>
          </a:prstGeom>
        </p:spPr>
        <p:txBody>
          <a:bodyPr wrap="square">
            <a:spAutoFit/>
          </a:bodyPr>
          <a:lstStyle/>
          <a:p>
            <a:r>
              <a:rPr lang="hu-HU" sz="1600" b="1" dirty="0">
                <a:latin typeface="Times New Roman" panose="02020603050405020304" pitchFamily="18" charset="0"/>
                <a:cs typeface="Times New Roman" panose="02020603050405020304" pitchFamily="18" charset="0"/>
              </a:rPr>
              <a:t>Felhőalapú szolgáltatások</a:t>
            </a:r>
          </a:p>
        </p:txBody>
      </p:sp>
      <p:sp>
        <p:nvSpPr>
          <p:cNvPr id="5" name="Téglalap 4">
            <a:extLst>
              <a:ext uri="{FF2B5EF4-FFF2-40B4-BE49-F238E27FC236}">
                <a16:creationId xmlns:a16="http://schemas.microsoft.com/office/drawing/2014/main" id="{0DAE2112-3FF9-49B1-8658-2BB3CBE469F0}"/>
              </a:ext>
            </a:extLst>
          </p:cNvPr>
          <p:cNvSpPr/>
          <p:nvPr/>
        </p:nvSpPr>
        <p:spPr>
          <a:xfrm>
            <a:off x="227890" y="1870887"/>
            <a:ext cx="4549194" cy="338554"/>
          </a:xfrm>
          <a:prstGeom prst="rect">
            <a:avLst/>
          </a:prstGeom>
        </p:spPr>
        <p:txBody>
          <a:bodyPr wrap="none">
            <a:spAutoFit/>
          </a:bodyPr>
          <a:lstStyle/>
          <a:p>
            <a:r>
              <a:rPr lang="en-US" sz="1600" b="1" dirty="0">
                <a:latin typeface="Times New Roman" panose="02020603050405020304" pitchFamily="18" charset="0"/>
                <a:cs typeface="Times New Roman" panose="02020603050405020304" pitchFamily="18" charset="0"/>
              </a:rPr>
              <a:t>Bring Your Own Device (Hozd a saját eszközödet)</a:t>
            </a:r>
          </a:p>
        </p:txBody>
      </p:sp>
      <p:sp>
        <p:nvSpPr>
          <p:cNvPr id="6" name="Téglalap 5">
            <a:extLst>
              <a:ext uri="{FF2B5EF4-FFF2-40B4-BE49-F238E27FC236}">
                <a16:creationId xmlns:a16="http://schemas.microsoft.com/office/drawing/2014/main" id="{FB902612-0AA3-4122-86A8-359CCCF4069B}"/>
              </a:ext>
            </a:extLst>
          </p:cNvPr>
          <p:cNvSpPr/>
          <p:nvPr/>
        </p:nvSpPr>
        <p:spPr>
          <a:xfrm>
            <a:off x="4777084" y="1875999"/>
            <a:ext cx="2097049" cy="338554"/>
          </a:xfrm>
          <a:prstGeom prst="rect">
            <a:avLst/>
          </a:prstGeom>
        </p:spPr>
        <p:txBody>
          <a:bodyPr wrap="none">
            <a:spAutoFit/>
          </a:bodyPr>
          <a:lstStyle/>
          <a:p>
            <a:r>
              <a:rPr lang="hu-HU" sz="1600" b="1" dirty="0">
                <a:latin typeface="Times New Roman" panose="02020603050405020304" pitchFamily="18" charset="0"/>
                <a:cs typeface="Times New Roman" panose="02020603050405020304" pitchFamily="18" charset="0"/>
              </a:rPr>
              <a:t>Online csoportmunka</a:t>
            </a:r>
          </a:p>
        </p:txBody>
      </p:sp>
      <p:sp>
        <p:nvSpPr>
          <p:cNvPr id="7" name="Téglalap 6">
            <a:extLst>
              <a:ext uri="{FF2B5EF4-FFF2-40B4-BE49-F238E27FC236}">
                <a16:creationId xmlns:a16="http://schemas.microsoft.com/office/drawing/2014/main" id="{AEBC82D1-1DD2-486F-B325-C88CC4A5A18D}"/>
              </a:ext>
            </a:extLst>
          </p:cNvPr>
          <p:cNvSpPr/>
          <p:nvPr/>
        </p:nvSpPr>
        <p:spPr>
          <a:xfrm>
            <a:off x="6874133" y="1881111"/>
            <a:ext cx="2002856" cy="338554"/>
          </a:xfrm>
          <a:prstGeom prst="rect">
            <a:avLst/>
          </a:prstGeom>
        </p:spPr>
        <p:txBody>
          <a:bodyPr wrap="none">
            <a:spAutoFit/>
          </a:bodyPr>
          <a:lstStyle/>
          <a:p>
            <a:r>
              <a:rPr lang="hu-HU" sz="1600" b="1" dirty="0">
                <a:latin typeface="Times New Roman" panose="02020603050405020304" pitchFamily="18" charset="0"/>
                <a:cs typeface="Times New Roman" panose="02020603050405020304" pitchFamily="18" charset="0"/>
              </a:rPr>
              <a:t>Videokommunikáció</a:t>
            </a:r>
          </a:p>
        </p:txBody>
      </p:sp>
    </p:spTree>
    <p:extLst>
      <p:ext uri="{BB962C8B-B14F-4D97-AF65-F5344CB8AC3E}">
        <p14:creationId xmlns:p14="http://schemas.microsoft.com/office/powerpoint/2010/main" val="78824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DCA945F-65C6-49C4-9416-FBE6FDAE8903}"/>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	Állomások</a:t>
            </a:r>
            <a:br>
              <a:rPr lang="hu-HU" dirty="0">
                <a:latin typeface="Times New Roman" panose="02020603050405020304" pitchFamily="18" charset="0"/>
                <a:cs typeface="Times New Roman" panose="02020603050405020304" pitchFamily="18" charset="0"/>
              </a:rPr>
            </a:br>
            <a:endParaRPr lang="hu-HU" dirty="0">
              <a:latin typeface="Times New Roman" panose="02020603050405020304" pitchFamily="18" charset="0"/>
              <a:cs typeface="Times New Roman" panose="02020603050405020304" pitchFamily="18" charset="0"/>
            </a:endParaRPr>
          </a:p>
        </p:txBody>
      </p:sp>
      <p:sp>
        <p:nvSpPr>
          <p:cNvPr id="6" name="Szövegdoboz 5">
            <a:extLst>
              <a:ext uri="{FF2B5EF4-FFF2-40B4-BE49-F238E27FC236}">
                <a16:creationId xmlns:a16="http://schemas.microsoft.com/office/drawing/2014/main" id="{7BA036EA-A1EE-408C-94A2-5A8D56ACF567}"/>
              </a:ext>
            </a:extLst>
          </p:cNvPr>
          <p:cNvSpPr txBox="1"/>
          <p:nvPr/>
        </p:nvSpPr>
        <p:spPr>
          <a:xfrm>
            <a:off x="537865" y="1397675"/>
            <a:ext cx="9034943" cy="1169551"/>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Minden olyan számítógépet állomásnak nevezünk, amely csatlakozik a hálózathoz és közvetlenül részt vesz a hálózati kommunikációban. Az állomásokat végberendezéseknek vagy hosztnak (host) is nevezzük. Bizonyos állomásokat kliensnek (client, ügyfél) is nevezünk. Az állomás kifejezés azonban kifejezetten azokra a hálózaton lévő eszközökre vonatkozik, amelyek kommunikációs célokra számot kapnak. Ez a szám azonosítja a gépet egy adott hálózaton belül. A számot Internet Protocol címnek vagy IP-címnek nevezzük. Az IP-cím meghatározza az állomást és a hálózatot, amelyhez csatlakozik.</a:t>
            </a:r>
          </a:p>
        </p:txBody>
      </p:sp>
      <p:sp>
        <p:nvSpPr>
          <p:cNvPr id="7" name="Szövegdoboz 6">
            <a:extLst>
              <a:ext uri="{FF2B5EF4-FFF2-40B4-BE49-F238E27FC236}">
                <a16:creationId xmlns:a16="http://schemas.microsoft.com/office/drawing/2014/main" id="{B214828C-626A-483D-B4A0-0AFD3EE1FE0E}"/>
              </a:ext>
            </a:extLst>
          </p:cNvPr>
          <p:cNvSpPr txBox="1"/>
          <p:nvPr/>
        </p:nvSpPr>
        <p:spPr>
          <a:xfrm>
            <a:off x="838200" y="3686175"/>
            <a:ext cx="7115175" cy="954107"/>
          </a:xfrm>
          <a:prstGeom prst="rect">
            <a:avLst/>
          </a:prstGeom>
          <a:noFill/>
        </p:spPr>
        <p:txBody>
          <a:bodyPr wrap="square" rtlCol="0">
            <a:spAutoFit/>
          </a:bodyPr>
          <a:lstStyle/>
          <a:p>
            <a:r>
              <a:rPr lang="hu-HU" sz="1400" dirty="0">
                <a:effectLst/>
                <a:latin typeface="Times New Roman" panose="02020603050405020304" pitchFamily="18" charset="0"/>
                <a:cs typeface="Times New Roman" panose="02020603050405020304" pitchFamily="18" charset="0"/>
              </a:rPr>
              <a:t>A kliensek szoftverekkel rendelkeznek a szervertől kapott információk kéréséhez és megjelenítéséhez, az ábrán látható módon.</a:t>
            </a:r>
          </a:p>
          <a:p>
            <a:br>
              <a:rPr lang="hu-HU" sz="1400" dirty="0">
                <a:latin typeface="Times New Roman" panose="02020603050405020304" pitchFamily="18" charset="0"/>
                <a:cs typeface="Times New Roman" panose="02020603050405020304" pitchFamily="18" charset="0"/>
              </a:rPr>
            </a:br>
            <a:endParaRPr lang="hu-HU" sz="1400" dirty="0">
              <a:latin typeface="Times New Roman" panose="02020603050405020304" pitchFamily="18" charset="0"/>
              <a:cs typeface="Times New Roman" panose="02020603050405020304" pitchFamily="18" charset="0"/>
            </a:endParaRPr>
          </a:p>
        </p:txBody>
      </p:sp>
      <p:pic>
        <p:nvPicPr>
          <p:cNvPr id="9" name="Kép 8">
            <a:extLst>
              <a:ext uri="{FF2B5EF4-FFF2-40B4-BE49-F238E27FC236}">
                <a16:creationId xmlns:a16="http://schemas.microsoft.com/office/drawing/2014/main" id="{ADA015AF-36FD-46D3-A41B-94B5F7D17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25" y="3429000"/>
            <a:ext cx="4100810" cy="23486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104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5EDE7E6-4613-4B88-A03A-46CAE22B298C}"/>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Egyenrangú hálózatok</a:t>
            </a:r>
            <a:br>
              <a:rPr lang="hu-HU" dirty="0">
                <a:latin typeface="Times New Roman" panose="02020603050405020304" pitchFamily="18" charset="0"/>
                <a:cs typeface="Times New Roman" panose="02020603050405020304" pitchFamily="18" charset="0"/>
              </a:rPr>
            </a:br>
            <a:endParaRPr lang="hu-HU" dirty="0">
              <a:latin typeface="Times New Roman" panose="02020603050405020304" pitchFamily="18" charset="0"/>
              <a:cs typeface="Times New Roman" panose="02020603050405020304" pitchFamily="18" charset="0"/>
            </a:endParaRPr>
          </a:p>
        </p:txBody>
      </p:sp>
      <p:sp>
        <p:nvSpPr>
          <p:cNvPr id="5" name="Szövegdoboz 4">
            <a:extLst>
              <a:ext uri="{FF2B5EF4-FFF2-40B4-BE49-F238E27FC236}">
                <a16:creationId xmlns:a16="http://schemas.microsoft.com/office/drawing/2014/main" id="{73884CCD-B897-48D0-8F89-1FC3B1DDD817}"/>
              </a:ext>
            </a:extLst>
          </p:cNvPr>
          <p:cNvSpPr txBox="1"/>
          <p:nvPr/>
        </p:nvSpPr>
        <p:spPr>
          <a:xfrm>
            <a:off x="838200" y="1285875"/>
            <a:ext cx="3486150" cy="954107"/>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 kliens és a szerver programok általában külön számítógépeken futnak, de az is lehetséges hogy egy számítógép a két szerepet egyszerre töltse be.</a:t>
            </a:r>
          </a:p>
        </p:txBody>
      </p:sp>
      <p:sp>
        <p:nvSpPr>
          <p:cNvPr id="6" name="Szövegdoboz 5">
            <a:extLst>
              <a:ext uri="{FF2B5EF4-FFF2-40B4-BE49-F238E27FC236}">
                <a16:creationId xmlns:a16="http://schemas.microsoft.com/office/drawing/2014/main" id="{C4AB0A8E-F677-4790-B478-90C844DBD8B8}"/>
              </a:ext>
            </a:extLst>
          </p:cNvPr>
          <p:cNvSpPr txBox="1"/>
          <p:nvPr/>
        </p:nvSpPr>
        <p:spPr>
          <a:xfrm>
            <a:off x="4324350" y="1285875"/>
            <a:ext cx="4229100" cy="954107"/>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Kisvállalati és otthoni hálózatokban egy állomás gyakran egyszerre szerverként és kliensként is szolgál. Az ilyen hálózatot egyenrangú (peer-to peer) hálózatnak nevezzük.</a:t>
            </a:r>
          </a:p>
        </p:txBody>
      </p:sp>
      <p:sp>
        <p:nvSpPr>
          <p:cNvPr id="7" name="Szövegdoboz 6">
            <a:extLst>
              <a:ext uri="{FF2B5EF4-FFF2-40B4-BE49-F238E27FC236}">
                <a16:creationId xmlns:a16="http://schemas.microsoft.com/office/drawing/2014/main" id="{098B3B4D-A978-4687-8C8A-53CA7627D672}"/>
              </a:ext>
            </a:extLst>
          </p:cNvPr>
          <p:cNvSpPr txBox="1"/>
          <p:nvPr/>
        </p:nvSpPr>
        <p:spPr>
          <a:xfrm>
            <a:off x="838200" y="3244334"/>
            <a:ext cx="5686425" cy="369332"/>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Az egyenrangú hálózatok előnyei </a:t>
            </a:r>
          </a:p>
        </p:txBody>
      </p:sp>
      <p:sp>
        <p:nvSpPr>
          <p:cNvPr id="8" name="Szövegdoboz 7">
            <a:extLst>
              <a:ext uri="{FF2B5EF4-FFF2-40B4-BE49-F238E27FC236}">
                <a16:creationId xmlns:a16="http://schemas.microsoft.com/office/drawing/2014/main" id="{5670F955-8D63-4122-908E-A1970D203F9D}"/>
              </a:ext>
            </a:extLst>
          </p:cNvPr>
          <p:cNvSpPr txBox="1"/>
          <p:nvPr/>
        </p:nvSpPr>
        <p:spPr>
          <a:xfrm>
            <a:off x="838200" y="3683953"/>
            <a:ext cx="6158218" cy="1600438"/>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-Könnyen konfigurálható</a:t>
            </a:r>
          </a:p>
          <a:p>
            <a:r>
              <a:rPr lang="hu-HU" sz="1400" dirty="0">
                <a:latin typeface="Times New Roman" panose="02020603050405020304" pitchFamily="18" charset="0"/>
                <a:cs typeface="Times New Roman" panose="02020603050405020304" pitchFamily="18" charset="0"/>
              </a:rPr>
              <a:t>-Kevésbé összetett</a:t>
            </a:r>
          </a:p>
          <a:p>
            <a:r>
              <a:rPr lang="hu-HU" sz="1400" dirty="0">
                <a:latin typeface="Times New Roman" panose="02020603050405020304" pitchFamily="18" charset="0"/>
                <a:cs typeface="Times New Roman" panose="02020603050405020304" pitchFamily="18" charset="0"/>
              </a:rPr>
              <a:t>-Alacsonyabb költségű, mivel hálózati eszközökre és dedikált kiszolgálókra nincs szükség</a:t>
            </a:r>
          </a:p>
          <a:p>
            <a:r>
              <a:rPr lang="hu-HU" sz="1400" dirty="0">
                <a:latin typeface="Times New Roman" panose="02020603050405020304" pitchFamily="18" charset="0"/>
                <a:cs typeface="Times New Roman" panose="02020603050405020304" pitchFamily="18" charset="0"/>
              </a:rPr>
              <a:t>-Egyszerű feladatok (pl.: fájlátvitel és nyomtatómegosztás) elvégzésére alkalmas</a:t>
            </a:r>
          </a:p>
          <a:p>
            <a:br>
              <a:rPr lang="hu-HU" sz="1400" dirty="0">
                <a:latin typeface="Times New Roman" panose="02020603050405020304" pitchFamily="18" charset="0"/>
                <a:cs typeface="Times New Roman" panose="02020603050405020304" pitchFamily="18" charset="0"/>
              </a:rPr>
            </a:br>
            <a:endParaRPr lang="hu-HU" sz="1400" dirty="0">
              <a:latin typeface="Times New Roman" panose="02020603050405020304" pitchFamily="18" charset="0"/>
              <a:cs typeface="Times New Roman" panose="02020603050405020304" pitchFamily="18" charset="0"/>
            </a:endParaRPr>
          </a:p>
        </p:txBody>
      </p:sp>
      <p:pic>
        <p:nvPicPr>
          <p:cNvPr id="10" name="Kép 9">
            <a:extLst>
              <a:ext uri="{FF2B5EF4-FFF2-40B4-BE49-F238E27FC236}">
                <a16:creationId xmlns:a16="http://schemas.microsoft.com/office/drawing/2014/main" id="{438E0F2F-CE41-4E1D-B519-75D20FAC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418" y="2763203"/>
            <a:ext cx="4229099" cy="28764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247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F487611E-56AD-417F-80C2-78E773E1D7EB}"/>
              </a:ext>
            </a:extLst>
          </p:cNvPr>
          <p:cNvSpPr txBox="1"/>
          <p:nvPr/>
        </p:nvSpPr>
        <p:spPr>
          <a:xfrm>
            <a:off x="1837190" y="604007"/>
            <a:ext cx="5805182" cy="646331"/>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Közvetítő eszközök</a:t>
            </a:r>
          </a:p>
          <a:p>
            <a:endParaRPr lang="hu-HU" dirty="0">
              <a:latin typeface="Times New Roman" panose="02020603050405020304" pitchFamily="18" charset="0"/>
              <a:cs typeface="Times New Roman" panose="02020603050405020304" pitchFamily="18" charset="0"/>
            </a:endParaRPr>
          </a:p>
        </p:txBody>
      </p:sp>
      <p:sp>
        <p:nvSpPr>
          <p:cNvPr id="3" name="Szövegdoboz 2">
            <a:extLst>
              <a:ext uri="{FF2B5EF4-FFF2-40B4-BE49-F238E27FC236}">
                <a16:creationId xmlns:a16="http://schemas.microsoft.com/office/drawing/2014/main" id="{B7D57F87-721E-4F8E-8431-EC36F5BFBB68}"/>
              </a:ext>
            </a:extLst>
          </p:cNvPr>
          <p:cNvSpPr txBox="1"/>
          <p:nvPr/>
        </p:nvSpPr>
        <p:spPr>
          <a:xfrm>
            <a:off x="659934" y="1384183"/>
            <a:ext cx="5436066" cy="1169551"/>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 közvetítő eszközök az egyes végberendezéseket csatlakoztatják a hálózathoz. Több különálló hálózatot is egymáshoz köthetnek, ezt internetworknek nevezzük. Ezek a közvetítő eszközök biztosítják az összeköttetést és az adatáramlást a hálózaton.</a:t>
            </a:r>
          </a:p>
          <a:p>
            <a:endParaRPr lang="hu-HU" sz="1400"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3DCA5744-A634-45A6-9A4C-A89DB88B1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636" y="1250338"/>
            <a:ext cx="4508905" cy="3304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867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8F8629D3-CA0D-4EF2-AB42-142E549B9BD3}"/>
              </a:ext>
            </a:extLst>
          </p:cNvPr>
          <p:cNvSpPr txBox="1"/>
          <p:nvPr/>
        </p:nvSpPr>
        <p:spPr>
          <a:xfrm>
            <a:off x="3804779" y="464008"/>
            <a:ext cx="6996418" cy="646331"/>
          </a:xfrm>
          <a:prstGeom prst="rect">
            <a:avLst/>
          </a:prstGeom>
          <a:noFill/>
        </p:spPr>
        <p:txBody>
          <a:bodyPr wrap="square" rtlCol="0">
            <a:spAutoFit/>
          </a:bodyPr>
          <a:lstStyle/>
          <a:p>
            <a:r>
              <a:rPr lang="hu-HU" sz="3600" b="1" dirty="0">
                <a:latin typeface="Times New Roman" panose="02020603050405020304" pitchFamily="18" charset="0"/>
                <a:cs typeface="Times New Roman" panose="02020603050405020304" pitchFamily="18" charset="0"/>
              </a:rPr>
              <a:t>Hálózati átviteli közeg</a:t>
            </a:r>
          </a:p>
        </p:txBody>
      </p:sp>
      <p:sp>
        <p:nvSpPr>
          <p:cNvPr id="3" name="Szövegdoboz 2">
            <a:extLst>
              <a:ext uri="{FF2B5EF4-FFF2-40B4-BE49-F238E27FC236}">
                <a16:creationId xmlns:a16="http://schemas.microsoft.com/office/drawing/2014/main" id="{742BC863-23EE-470B-A288-EA4A462287E1}"/>
              </a:ext>
            </a:extLst>
          </p:cNvPr>
          <p:cNvSpPr txBox="1"/>
          <p:nvPr/>
        </p:nvSpPr>
        <p:spPr>
          <a:xfrm>
            <a:off x="343949" y="1110339"/>
            <a:ext cx="6199464" cy="523220"/>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 kommunikáció valamilyen átviteli közegen halad a hálózaton. A közeg biztosítja a csatornát, hogy az üzenetek eljussanak a forrástól a céljukig.</a:t>
            </a:r>
          </a:p>
        </p:txBody>
      </p:sp>
      <p:sp>
        <p:nvSpPr>
          <p:cNvPr id="4" name="Szövegdoboz 3">
            <a:extLst>
              <a:ext uri="{FF2B5EF4-FFF2-40B4-BE49-F238E27FC236}">
                <a16:creationId xmlns:a16="http://schemas.microsoft.com/office/drawing/2014/main" id="{FBD00C57-B3C7-4095-9734-F634FC1B597D}"/>
              </a:ext>
            </a:extLst>
          </p:cNvPr>
          <p:cNvSpPr txBox="1"/>
          <p:nvPr/>
        </p:nvSpPr>
        <p:spPr>
          <a:xfrm>
            <a:off x="343949" y="2504300"/>
            <a:ext cx="3842158" cy="523220"/>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 modern hálózatok elsősorban az ábrán látható háromféle közeg egyikét használják:</a:t>
            </a:r>
          </a:p>
        </p:txBody>
      </p:sp>
      <p:pic>
        <p:nvPicPr>
          <p:cNvPr id="6" name="Kép 5">
            <a:extLst>
              <a:ext uri="{FF2B5EF4-FFF2-40B4-BE49-F238E27FC236}">
                <a16:creationId xmlns:a16="http://schemas.microsoft.com/office/drawing/2014/main" id="{0F0B20D8-FF38-400A-BD51-98F840B5A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16" y="4208886"/>
            <a:ext cx="1625379" cy="1005467"/>
          </a:xfrm>
          <a:prstGeom prst="rect">
            <a:avLst/>
          </a:prstGeom>
          <a:ln>
            <a:noFill/>
          </a:ln>
          <a:effectLst>
            <a:outerShdw blurRad="292100" dist="139700" dir="2700000" algn="tl" rotWithShape="0">
              <a:srgbClr val="333333">
                <a:alpha val="65000"/>
              </a:srgbClr>
            </a:outerShdw>
          </a:effectLst>
        </p:spPr>
      </p:pic>
      <p:pic>
        <p:nvPicPr>
          <p:cNvPr id="8" name="Kép 7">
            <a:extLst>
              <a:ext uri="{FF2B5EF4-FFF2-40B4-BE49-F238E27FC236}">
                <a16:creationId xmlns:a16="http://schemas.microsoft.com/office/drawing/2014/main" id="{8BE9174B-FB49-447A-9C0B-9F313ABA3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748" y="4160161"/>
            <a:ext cx="1601299" cy="1005467"/>
          </a:xfrm>
          <a:prstGeom prst="rect">
            <a:avLst/>
          </a:prstGeom>
          <a:ln>
            <a:noFill/>
          </a:ln>
          <a:effectLst>
            <a:outerShdw blurRad="292100" dist="139700" dir="2700000" algn="tl" rotWithShape="0">
              <a:srgbClr val="333333">
                <a:alpha val="65000"/>
              </a:srgbClr>
            </a:outerShdw>
          </a:effectLst>
        </p:spPr>
      </p:pic>
      <p:pic>
        <p:nvPicPr>
          <p:cNvPr id="10" name="Kép 9">
            <a:extLst>
              <a:ext uri="{FF2B5EF4-FFF2-40B4-BE49-F238E27FC236}">
                <a16:creationId xmlns:a16="http://schemas.microsoft.com/office/drawing/2014/main" id="{E3EEAAF8-221B-475D-909B-D75AAF14C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33" y="4138588"/>
            <a:ext cx="1610261" cy="1005468"/>
          </a:xfrm>
          <a:prstGeom prst="rect">
            <a:avLst/>
          </a:prstGeom>
          <a:ln>
            <a:noFill/>
          </a:ln>
          <a:effectLst>
            <a:outerShdw blurRad="292100" dist="139700" dir="2700000" algn="tl" rotWithShape="0">
              <a:srgbClr val="333333">
                <a:alpha val="65000"/>
              </a:srgbClr>
            </a:outerShdw>
          </a:effectLst>
        </p:spPr>
      </p:pic>
      <p:pic>
        <p:nvPicPr>
          <p:cNvPr id="12" name="Kép 11">
            <a:extLst>
              <a:ext uri="{FF2B5EF4-FFF2-40B4-BE49-F238E27FC236}">
                <a16:creationId xmlns:a16="http://schemas.microsoft.com/office/drawing/2014/main" id="{CB635349-7081-419A-9059-28FE7108D8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0834" y="4138588"/>
            <a:ext cx="1617821" cy="1005468"/>
          </a:xfrm>
          <a:prstGeom prst="rect">
            <a:avLst/>
          </a:prstGeom>
          <a:ln>
            <a:noFill/>
          </a:ln>
          <a:effectLst>
            <a:outerShdw blurRad="292100" dist="139700" dir="2700000" algn="tl" rotWithShape="0">
              <a:srgbClr val="333333">
                <a:alpha val="65000"/>
              </a:srgbClr>
            </a:outerShdw>
          </a:effectLst>
        </p:spPr>
      </p:pic>
      <p:pic>
        <p:nvPicPr>
          <p:cNvPr id="14" name="Kép 13">
            <a:extLst>
              <a:ext uri="{FF2B5EF4-FFF2-40B4-BE49-F238E27FC236}">
                <a16:creationId xmlns:a16="http://schemas.microsoft.com/office/drawing/2014/main" id="{406E4269-0860-40DB-B1BA-274F7B200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6904" y="4160161"/>
            <a:ext cx="1613249" cy="1005467"/>
          </a:xfrm>
          <a:prstGeom prst="rect">
            <a:avLst/>
          </a:prstGeom>
          <a:ln>
            <a:noFill/>
          </a:ln>
          <a:effectLst>
            <a:outerShdw blurRad="292100" dist="139700" dir="2700000" algn="tl" rotWithShape="0">
              <a:srgbClr val="333333">
                <a:alpha val="65000"/>
              </a:srgbClr>
            </a:outerShdw>
          </a:effectLst>
        </p:spPr>
      </p:pic>
      <p:pic>
        <p:nvPicPr>
          <p:cNvPr id="16" name="Kép 15">
            <a:extLst>
              <a:ext uri="{FF2B5EF4-FFF2-40B4-BE49-F238E27FC236}">
                <a16:creationId xmlns:a16="http://schemas.microsoft.com/office/drawing/2014/main" id="{D8B4EF9E-6D1D-4C7F-AC24-E85EEB146D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0543" y="4160161"/>
            <a:ext cx="1620754" cy="1005468"/>
          </a:xfrm>
          <a:prstGeom prst="rect">
            <a:avLst/>
          </a:prstGeom>
          <a:ln>
            <a:noFill/>
          </a:ln>
          <a:effectLst>
            <a:outerShdw blurRad="292100" dist="139700" dir="2700000" algn="tl" rotWithShape="0">
              <a:srgbClr val="333333">
                <a:alpha val="65000"/>
              </a:srgbClr>
            </a:outerShdw>
          </a:effectLst>
        </p:spPr>
      </p:pic>
      <p:sp>
        <p:nvSpPr>
          <p:cNvPr id="5" name="Szövegdoboz 4">
            <a:extLst>
              <a:ext uri="{FF2B5EF4-FFF2-40B4-BE49-F238E27FC236}">
                <a16:creationId xmlns:a16="http://schemas.microsoft.com/office/drawing/2014/main" id="{786BEAAB-AC7A-479A-8D10-25347D127648}"/>
              </a:ext>
            </a:extLst>
          </p:cNvPr>
          <p:cNvSpPr txBox="1"/>
          <p:nvPr/>
        </p:nvSpPr>
        <p:spPr>
          <a:xfrm>
            <a:off x="1463324" y="3633592"/>
            <a:ext cx="2936146" cy="369332"/>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Copper</a:t>
            </a:r>
          </a:p>
        </p:txBody>
      </p:sp>
      <p:sp>
        <p:nvSpPr>
          <p:cNvPr id="7" name="Szövegdoboz 6">
            <a:extLst>
              <a:ext uri="{FF2B5EF4-FFF2-40B4-BE49-F238E27FC236}">
                <a16:creationId xmlns:a16="http://schemas.microsoft.com/office/drawing/2014/main" id="{6D6B243D-6FC5-4DE9-9BFD-103E3715FF50}"/>
              </a:ext>
            </a:extLst>
          </p:cNvPr>
          <p:cNvSpPr txBox="1"/>
          <p:nvPr/>
        </p:nvSpPr>
        <p:spPr>
          <a:xfrm>
            <a:off x="5410899" y="3558480"/>
            <a:ext cx="2265028" cy="369332"/>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Fiber-optic</a:t>
            </a:r>
          </a:p>
        </p:txBody>
      </p:sp>
      <p:sp>
        <p:nvSpPr>
          <p:cNvPr id="9" name="Szövegdoboz 8">
            <a:extLst>
              <a:ext uri="{FF2B5EF4-FFF2-40B4-BE49-F238E27FC236}">
                <a16:creationId xmlns:a16="http://schemas.microsoft.com/office/drawing/2014/main" id="{965D58E9-D7B2-466D-BCE9-A03459FCF8A6}"/>
              </a:ext>
            </a:extLst>
          </p:cNvPr>
          <p:cNvSpPr txBox="1"/>
          <p:nvPr/>
        </p:nvSpPr>
        <p:spPr>
          <a:xfrm>
            <a:off x="9278368" y="3566869"/>
            <a:ext cx="1317071" cy="369332"/>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Wireless</a:t>
            </a:r>
          </a:p>
        </p:txBody>
      </p:sp>
    </p:spTree>
    <p:extLst>
      <p:ext uri="{BB962C8B-B14F-4D97-AF65-F5344CB8AC3E}">
        <p14:creationId xmlns:p14="http://schemas.microsoft.com/office/powerpoint/2010/main" val="359143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a:extLst>
              <a:ext uri="{FF2B5EF4-FFF2-40B4-BE49-F238E27FC236}">
                <a16:creationId xmlns:a16="http://schemas.microsoft.com/office/drawing/2014/main" id="{78C7C821-4A12-4BEC-B265-E459C9F7CB20}"/>
              </a:ext>
            </a:extLst>
          </p:cNvPr>
          <p:cNvSpPr txBox="1"/>
          <p:nvPr/>
        </p:nvSpPr>
        <p:spPr>
          <a:xfrm>
            <a:off x="3298271" y="385894"/>
            <a:ext cx="5595457" cy="1754326"/>
          </a:xfrm>
          <a:prstGeom prst="rect">
            <a:avLst/>
          </a:prstGeom>
          <a:noFill/>
        </p:spPr>
        <p:txBody>
          <a:bodyPr wrap="square" rtlCol="0">
            <a:spAutoFit/>
          </a:bodyPr>
          <a:lstStyle/>
          <a:p>
            <a:pPr algn="ctr"/>
            <a:r>
              <a:rPr lang="hu-HU" sz="3600" b="1" dirty="0">
                <a:latin typeface="Times New Roman" panose="02020603050405020304" pitchFamily="18" charset="0"/>
                <a:cs typeface="Times New Roman" panose="02020603050405020304" pitchFamily="18" charset="0"/>
              </a:rPr>
              <a:t>A hálózatok megjelenítése és a topológiák</a:t>
            </a:r>
          </a:p>
          <a:p>
            <a:pPr algn="ctr"/>
            <a:endParaRPr lang="hu-HU" sz="3600" b="1" dirty="0"/>
          </a:p>
        </p:txBody>
      </p:sp>
      <p:sp>
        <p:nvSpPr>
          <p:cNvPr id="7" name="Szövegdoboz 6">
            <a:extLst>
              <a:ext uri="{FF2B5EF4-FFF2-40B4-BE49-F238E27FC236}">
                <a16:creationId xmlns:a16="http://schemas.microsoft.com/office/drawing/2014/main" id="{0F3DE923-22AD-407F-A236-DC06F9C2AB2A}"/>
              </a:ext>
            </a:extLst>
          </p:cNvPr>
          <p:cNvSpPr txBox="1"/>
          <p:nvPr/>
        </p:nvSpPr>
        <p:spPr>
          <a:xfrm>
            <a:off x="377506" y="1582341"/>
            <a:ext cx="5595457" cy="954107"/>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 hálózattervezőknek és rendszergazdáknak képesnek kell lenniük arra, hogy megmutassák, hogyan fog kinézni a hálózatuk. Át kell látniuk, mely komponensek csatlakoznak más komponensekhez, hol helyezkednek el, és hogyan csatlakoznak egymáshoz.</a:t>
            </a:r>
          </a:p>
        </p:txBody>
      </p:sp>
      <p:sp>
        <p:nvSpPr>
          <p:cNvPr id="10" name="Szövegdoboz 9">
            <a:extLst>
              <a:ext uri="{FF2B5EF4-FFF2-40B4-BE49-F238E27FC236}">
                <a16:creationId xmlns:a16="http://schemas.microsoft.com/office/drawing/2014/main" id="{B93A765D-AAD8-496A-ADD2-DA23F0486247}"/>
              </a:ext>
            </a:extLst>
          </p:cNvPr>
          <p:cNvSpPr txBox="1"/>
          <p:nvPr/>
        </p:nvSpPr>
        <p:spPr>
          <a:xfrm>
            <a:off x="377506" y="2628780"/>
            <a:ext cx="5595457" cy="1169551"/>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Egy ábra használata egyszerű módja annak, hogy megértsük egy nagy hálózat felépítését. Ezt a fajta hálózati "képet" topológiai ábrának nevezzük. Nagyon fontos, hogy a fizikai hálózat eszközeinek ábráit felismerjük, mert így tudjuk elképzelni a szervezet és a hálózat felépítését és működését.</a:t>
            </a:r>
          </a:p>
        </p:txBody>
      </p:sp>
      <p:sp>
        <p:nvSpPr>
          <p:cNvPr id="12" name="Szövegdoboz 11">
            <a:extLst>
              <a:ext uri="{FF2B5EF4-FFF2-40B4-BE49-F238E27FC236}">
                <a16:creationId xmlns:a16="http://schemas.microsoft.com/office/drawing/2014/main" id="{556508D3-2912-4067-AFA9-B822634D39CA}"/>
              </a:ext>
            </a:extLst>
          </p:cNvPr>
          <p:cNvSpPr txBox="1"/>
          <p:nvPr/>
        </p:nvSpPr>
        <p:spPr>
          <a:xfrm>
            <a:off x="6442745" y="1674674"/>
            <a:ext cx="4077050" cy="523220"/>
          </a:xfrm>
          <a:prstGeom prst="rect">
            <a:avLst/>
          </a:prstGeom>
          <a:noFill/>
        </p:spPr>
        <p:txBody>
          <a:bodyPr wrap="square" rtlCol="0">
            <a:spAutoFit/>
          </a:bodyPr>
          <a:lstStyle/>
          <a:p>
            <a:r>
              <a:rPr lang="hu-HU" sz="1400" b="1" dirty="0">
                <a:latin typeface="Times New Roman" panose="02020603050405020304" pitchFamily="18" charset="0"/>
                <a:cs typeface="Times New Roman" panose="02020603050405020304" pitchFamily="18" charset="0"/>
              </a:rPr>
              <a:t>Az eszközöknek és közegeknek speciális szókincse  van:</a:t>
            </a:r>
          </a:p>
        </p:txBody>
      </p:sp>
      <p:sp>
        <p:nvSpPr>
          <p:cNvPr id="13" name="Szövegdoboz 12">
            <a:extLst>
              <a:ext uri="{FF2B5EF4-FFF2-40B4-BE49-F238E27FC236}">
                <a16:creationId xmlns:a16="http://schemas.microsoft.com/office/drawing/2014/main" id="{0BC0317C-A5DC-4A90-A7A3-BAECDA95C1A7}"/>
              </a:ext>
            </a:extLst>
          </p:cNvPr>
          <p:cNvSpPr txBox="1"/>
          <p:nvPr/>
        </p:nvSpPr>
        <p:spPr>
          <a:xfrm>
            <a:off x="6442745" y="2197894"/>
            <a:ext cx="5452843" cy="2031325"/>
          </a:xfrm>
          <a:prstGeom prst="rect">
            <a:avLst/>
          </a:prstGeom>
          <a:noFill/>
        </p:spPr>
        <p:txBody>
          <a:bodyPr wrap="square" rtlCol="0">
            <a:spAutoFit/>
          </a:bodyPr>
          <a:lstStyle/>
          <a:p>
            <a:r>
              <a:rPr lang="hu-HU" sz="1400" b="1" dirty="0">
                <a:latin typeface="Times New Roman" panose="02020603050405020304" pitchFamily="18" charset="0"/>
                <a:cs typeface="Times New Roman" panose="02020603050405020304" pitchFamily="18" charset="0"/>
              </a:rPr>
              <a:t>Network Interface Card (NIC)</a:t>
            </a:r>
            <a:r>
              <a:rPr lang="hu-HU" sz="1400" dirty="0">
                <a:latin typeface="Times New Roman" panose="02020603050405020304" pitchFamily="18" charset="0"/>
                <a:cs typeface="Times New Roman" panose="02020603050405020304" pitchFamily="18" charset="0"/>
              </a:rPr>
              <a:t> \ - A hálózati kártya fizikailag csatlakoztatja 	a végberendezést a hálózathoz.</a:t>
            </a:r>
          </a:p>
          <a:p>
            <a:r>
              <a:rPr lang="hu-HU" sz="1400" b="1" dirty="0">
                <a:latin typeface="Times New Roman" panose="02020603050405020304" pitchFamily="18" charset="0"/>
                <a:cs typeface="Times New Roman" panose="02020603050405020304" pitchFamily="18" charset="0"/>
              </a:rPr>
              <a:t>Fizikai port</a:t>
            </a:r>
            <a:r>
              <a:rPr lang="hu-HU" sz="1400" dirty="0">
                <a:latin typeface="Times New Roman" panose="02020603050405020304" pitchFamily="18" charset="0"/>
                <a:cs typeface="Times New Roman" panose="02020603050405020304" pitchFamily="18" charset="0"/>
              </a:rPr>
              <a:t> \- Aljzat vagy csatlakozó egy hálózati eszközön, ide csatlakozik 	egy végberendezéshez vagy egy másik hálózati eszközhöz 	vezető kábel.</a:t>
            </a:r>
          </a:p>
          <a:p>
            <a:r>
              <a:rPr lang="hu-HU" sz="1400" b="1" dirty="0">
                <a:latin typeface="Times New Roman" panose="02020603050405020304" pitchFamily="18" charset="0"/>
                <a:cs typeface="Times New Roman" panose="02020603050405020304" pitchFamily="18" charset="0"/>
              </a:rPr>
              <a:t>Interfész</a:t>
            </a:r>
            <a:r>
              <a:rPr lang="hu-HU" sz="1400" dirty="0">
                <a:latin typeface="Times New Roman" panose="02020603050405020304" pitchFamily="18" charset="0"/>
                <a:cs typeface="Times New Roman" panose="02020603050405020304" pitchFamily="18" charset="0"/>
              </a:rPr>
              <a:t> \- Speciális port a hálózati eszközön, amely más hálózatokhoz 	csatlakozik. Mivel a routerek hálózatokat kötnek össze, ezért 	a router portjait hálózati interfészeknek nevezzük.</a:t>
            </a:r>
          </a:p>
          <a:p>
            <a:endParaRPr lang="hu-H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15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5D52A3CD-DB2E-49AE-9821-3B5819A073BF}"/>
              </a:ext>
            </a:extLst>
          </p:cNvPr>
          <p:cNvSpPr txBox="1"/>
          <p:nvPr/>
        </p:nvSpPr>
        <p:spPr>
          <a:xfrm>
            <a:off x="4278385" y="633017"/>
            <a:ext cx="5880683" cy="1200329"/>
          </a:xfrm>
          <a:prstGeom prst="rect">
            <a:avLst/>
          </a:prstGeom>
          <a:noFill/>
        </p:spPr>
        <p:txBody>
          <a:bodyPr wrap="square" rtlCol="0">
            <a:spAutoFit/>
          </a:bodyPr>
          <a:lstStyle/>
          <a:p>
            <a:r>
              <a:rPr lang="hu-HU" sz="3600" b="1" dirty="0">
                <a:latin typeface="Times New Roman" panose="02020603050405020304" pitchFamily="18" charset="0"/>
                <a:cs typeface="Times New Roman" panose="02020603050405020304" pitchFamily="18" charset="0"/>
              </a:rPr>
              <a:t>Topológiai ábrák</a:t>
            </a:r>
          </a:p>
          <a:p>
            <a:endParaRPr lang="hu-HU" sz="3600" dirty="0">
              <a:latin typeface="Times New Roman" panose="02020603050405020304" pitchFamily="18" charset="0"/>
              <a:cs typeface="Times New Roman" panose="02020603050405020304" pitchFamily="18" charset="0"/>
            </a:endParaRPr>
          </a:p>
        </p:txBody>
      </p:sp>
      <p:sp>
        <p:nvSpPr>
          <p:cNvPr id="3" name="Szövegdoboz 2">
            <a:extLst>
              <a:ext uri="{FF2B5EF4-FFF2-40B4-BE49-F238E27FC236}">
                <a16:creationId xmlns:a16="http://schemas.microsoft.com/office/drawing/2014/main" id="{726026EF-176A-437F-BF6E-E5C89CCD24D5}"/>
              </a:ext>
            </a:extLst>
          </p:cNvPr>
          <p:cNvSpPr txBox="1"/>
          <p:nvPr/>
        </p:nvSpPr>
        <p:spPr>
          <a:xfrm>
            <a:off x="587229" y="1459684"/>
            <a:ext cx="10461072" cy="923330"/>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A topológiai ábrák használata elengedhetetlen azok számára, akik a hálózatokkal foglalkoznak.</a:t>
            </a:r>
          </a:p>
          <a:p>
            <a:endParaRPr lang="hu-HU" dirty="0">
              <a:latin typeface="Times New Roman" panose="02020603050405020304" pitchFamily="18" charset="0"/>
              <a:cs typeface="Times New Roman" panose="02020603050405020304" pitchFamily="18" charset="0"/>
            </a:endParaRPr>
          </a:p>
          <a:p>
            <a:r>
              <a:rPr lang="hu-HU" dirty="0">
                <a:latin typeface="Times New Roman" panose="02020603050405020304" pitchFamily="18" charset="0"/>
                <a:cs typeface="Times New Roman" panose="02020603050405020304" pitchFamily="18" charset="0"/>
              </a:rPr>
              <a:t>A topológiai ábráknak két típusa létezik: fizikai és logikai.</a:t>
            </a:r>
          </a:p>
        </p:txBody>
      </p:sp>
      <p:sp>
        <p:nvSpPr>
          <p:cNvPr id="4" name="Szövegdoboz 3">
            <a:extLst>
              <a:ext uri="{FF2B5EF4-FFF2-40B4-BE49-F238E27FC236}">
                <a16:creationId xmlns:a16="http://schemas.microsoft.com/office/drawing/2014/main" id="{86E7F835-A9D5-4D47-ADB3-B78EBF3F8ED6}"/>
              </a:ext>
            </a:extLst>
          </p:cNvPr>
          <p:cNvSpPr txBox="1"/>
          <p:nvPr/>
        </p:nvSpPr>
        <p:spPr>
          <a:xfrm>
            <a:off x="587229" y="2483141"/>
            <a:ext cx="5301843" cy="1200329"/>
          </a:xfrm>
          <a:prstGeom prst="rect">
            <a:avLst/>
          </a:prstGeom>
          <a:noFill/>
        </p:spPr>
        <p:txBody>
          <a:bodyPr wrap="square" rtlCol="0">
            <a:spAutoFit/>
          </a:bodyPr>
          <a:lstStyle/>
          <a:p>
            <a:r>
              <a:rPr lang="hu-HU" b="1" dirty="0">
                <a:latin typeface="Times New Roman" panose="02020603050405020304" pitchFamily="18" charset="0"/>
                <a:cs typeface="Times New Roman" panose="02020603050405020304" pitchFamily="18" charset="0"/>
              </a:rPr>
              <a:t>Fizikai topológiai ábra</a:t>
            </a:r>
          </a:p>
          <a:p>
            <a:endParaRPr lang="hu-HU" b="1" dirty="0">
              <a:latin typeface="Times New Roman" panose="02020603050405020304" pitchFamily="18" charset="0"/>
              <a:cs typeface="Times New Roman" panose="02020603050405020304" pitchFamily="18" charset="0"/>
            </a:endParaRPr>
          </a:p>
          <a:p>
            <a:r>
              <a:rPr lang="hu-HU" dirty="0">
                <a:latin typeface="Times New Roman" panose="02020603050405020304" pitchFamily="18" charset="0"/>
                <a:cs typeface="Times New Roman" panose="02020603050405020304" pitchFamily="18" charset="0"/>
              </a:rPr>
              <a:t>A fizikai topológiai diagramok szemléltetik a közvetítő eszközök fizikai helyét és a kábeltelepítést</a:t>
            </a:r>
          </a:p>
        </p:txBody>
      </p:sp>
      <p:pic>
        <p:nvPicPr>
          <p:cNvPr id="9" name="Kép 8">
            <a:extLst>
              <a:ext uri="{FF2B5EF4-FFF2-40B4-BE49-F238E27FC236}">
                <a16:creationId xmlns:a16="http://schemas.microsoft.com/office/drawing/2014/main" id="{305509C9-A536-4169-A3FF-99547B3C9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29" y="3783597"/>
            <a:ext cx="2991577" cy="2240795"/>
          </a:xfrm>
          <a:prstGeom prst="rect">
            <a:avLst/>
          </a:prstGeom>
          <a:ln>
            <a:noFill/>
          </a:ln>
          <a:effectLst>
            <a:outerShdw blurRad="292100" dist="139700" dir="2700000" algn="tl" rotWithShape="0">
              <a:srgbClr val="333333">
                <a:alpha val="65000"/>
              </a:srgbClr>
            </a:outerShdw>
          </a:effectLst>
        </p:spPr>
      </p:pic>
      <p:sp>
        <p:nvSpPr>
          <p:cNvPr id="10" name="Szövegdoboz 9">
            <a:extLst>
              <a:ext uri="{FF2B5EF4-FFF2-40B4-BE49-F238E27FC236}">
                <a16:creationId xmlns:a16="http://schemas.microsoft.com/office/drawing/2014/main" id="{9B6BAD4C-5148-4924-B2C8-33D621F1BEBE}"/>
              </a:ext>
            </a:extLst>
          </p:cNvPr>
          <p:cNvSpPr txBox="1"/>
          <p:nvPr/>
        </p:nvSpPr>
        <p:spPr>
          <a:xfrm>
            <a:off x="5889072" y="2483141"/>
            <a:ext cx="5380139" cy="1200329"/>
          </a:xfrm>
          <a:prstGeom prst="rect">
            <a:avLst/>
          </a:prstGeom>
          <a:noFill/>
        </p:spPr>
        <p:txBody>
          <a:bodyPr wrap="square" rtlCol="0">
            <a:spAutoFit/>
          </a:bodyPr>
          <a:lstStyle/>
          <a:p>
            <a:r>
              <a:rPr lang="hu-HU" b="1" dirty="0">
                <a:latin typeface="Times New Roman" panose="02020603050405020304" pitchFamily="18" charset="0"/>
                <a:cs typeface="Times New Roman" panose="02020603050405020304" pitchFamily="18" charset="0"/>
              </a:rPr>
              <a:t>Logikai topológiai ábrák</a:t>
            </a:r>
          </a:p>
          <a:p>
            <a:endParaRPr lang="hu-HU" b="1" dirty="0">
              <a:latin typeface="Times New Roman" panose="02020603050405020304" pitchFamily="18" charset="0"/>
              <a:cs typeface="Times New Roman" panose="02020603050405020304" pitchFamily="18" charset="0"/>
            </a:endParaRPr>
          </a:p>
          <a:p>
            <a:r>
              <a:rPr lang="hu-HU" dirty="0">
                <a:latin typeface="Times New Roman" panose="02020603050405020304" pitchFamily="18" charset="0"/>
                <a:cs typeface="Times New Roman" panose="02020603050405020304" pitchFamily="18" charset="0"/>
              </a:rPr>
              <a:t>A logikai topológiai diagramok illusztrálják a hálózat eszközeit, portjait és címzési sémáját. </a:t>
            </a:r>
          </a:p>
        </p:txBody>
      </p:sp>
      <p:pic>
        <p:nvPicPr>
          <p:cNvPr id="12" name="Kép 11">
            <a:extLst>
              <a:ext uri="{FF2B5EF4-FFF2-40B4-BE49-F238E27FC236}">
                <a16:creationId xmlns:a16="http://schemas.microsoft.com/office/drawing/2014/main" id="{9752263A-76D8-4AD4-B9AC-35F366546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683470"/>
            <a:ext cx="3291281" cy="24652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26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67F254B6-B2CC-4F0A-8A42-A68BE9D0A6AC}"/>
              </a:ext>
            </a:extLst>
          </p:cNvPr>
          <p:cNvSpPr txBox="1"/>
          <p:nvPr/>
        </p:nvSpPr>
        <p:spPr>
          <a:xfrm>
            <a:off x="3452420" y="338006"/>
            <a:ext cx="6210300" cy="1200329"/>
          </a:xfrm>
          <a:prstGeom prst="rect">
            <a:avLst/>
          </a:prstGeom>
          <a:noFill/>
        </p:spPr>
        <p:txBody>
          <a:bodyPr wrap="square" rtlCol="0">
            <a:spAutoFit/>
          </a:bodyPr>
          <a:lstStyle/>
          <a:p>
            <a:r>
              <a:rPr lang="hu-HU" sz="3600" b="1" dirty="0">
                <a:latin typeface="Times New Roman" panose="02020603050405020304" pitchFamily="18" charset="0"/>
                <a:cs typeface="Times New Roman" panose="02020603050405020304" pitchFamily="18" charset="0"/>
              </a:rPr>
              <a:t>Különböző méretű hálózatok</a:t>
            </a:r>
          </a:p>
          <a:p>
            <a:endParaRPr lang="hu-HU" sz="3600" b="1" dirty="0">
              <a:latin typeface="Times New Roman" panose="02020603050405020304" pitchFamily="18" charset="0"/>
              <a:cs typeface="Times New Roman" panose="02020603050405020304" pitchFamily="18" charset="0"/>
            </a:endParaRPr>
          </a:p>
        </p:txBody>
      </p:sp>
      <p:sp>
        <p:nvSpPr>
          <p:cNvPr id="3" name="Szövegdoboz 2">
            <a:extLst>
              <a:ext uri="{FF2B5EF4-FFF2-40B4-BE49-F238E27FC236}">
                <a16:creationId xmlns:a16="http://schemas.microsoft.com/office/drawing/2014/main" id="{0BE1E68F-4831-45EB-9A95-6A610D5FC6D8}"/>
              </a:ext>
            </a:extLst>
          </p:cNvPr>
          <p:cNvSpPr txBox="1"/>
          <p:nvPr/>
        </p:nvSpPr>
        <p:spPr>
          <a:xfrm>
            <a:off x="464715" y="1966174"/>
            <a:ext cx="2194595" cy="2462213"/>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 hálózatok lehetővé teszik az emberek számára, hogy otthonról vagy egy távoli irodából dolgozzanak. Sok egyéni vállalkozó használ otthoni vagy kisebb irodai hálózatot termékei eladására és reklámozására, eszközök megrendelésére vagy az ügyfelekkel való kapcsolattartásra. </a:t>
            </a:r>
            <a:endParaRPr lang="hu-HU" dirty="0">
              <a:latin typeface="Times New Roman" panose="02020603050405020304" pitchFamily="18" charset="0"/>
              <a:cs typeface="Times New Roman" panose="02020603050405020304" pitchFamily="18" charset="0"/>
            </a:endParaRPr>
          </a:p>
        </p:txBody>
      </p:sp>
      <p:sp>
        <p:nvSpPr>
          <p:cNvPr id="4" name="Szövegdoboz 3">
            <a:extLst>
              <a:ext uri="{FF2B5EF4-FFF2-40B4-BE49-F238E27FC236}">
                <a16:creationId xmlns:a16="http://schemas.microsoft.com/office/drawing/2014/main" id="{024A470E-AA1A-4F77-8787-A3E5C118CF99}"/>
              </a:ext>
            </a:extLst>
          </p:cNvPr>
          <p:cNvSpPr txBox="1"/>
          <p:nvPr/>
        </p:nvSpPr>
        <p:spPr>
          <a:xfrm>
            <a:off x="2659310" y="1966174"/>
            <a:ext cx="3204594" cy="4616648"/>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A vállalatok és a nagy szervezetek hálózataikat arra használják, hogy a hálózat szerverein tárolják és onnan érjék el a céges információkat. A hálózatok e-mailt, azonnali üzenetküldést és csoportmunka lehetőségeket is biztosítanak. Számos szervezet használja a saját hálózatát arra, hogy azon keresztül termékeket vagy szolgáltatásokat nyújtson ügyfeleiknek.</a:t>
            </a:r>
          </a:p>
          <a:p>
            <a:r>
              <a:rPr lang="hu-HU" sz="1400" dirty="0">
                <a:latin typeface="Times New Roman" panose="02020603050405020304" pitchFamily="18" charset="0"/>
                <a:cs typeface="Times New Roman" panose="02020603050405020304" pitchFamily="18" charset="0"/>
              </a:rPr>
              <a:t>Az internet a legnagyobb létező hálózat. Maga a kifejezés azt jelenti, hogy "a hálózatok hálózata". Egymással összekapcsolt magán- és nyilvános hálózatok alkotják.</a:t>
            </a:r>
          </a:p>
          <a:p>
            <a:r>
              <a:rPr lang="hu-HU" sz="1400" dirty="0">
                <a:latin typeface="Times New Roman" panose="02020603050405020304" pitchFamily="18" charset="0"/>
                <a:cs typeface="Times New Roman" panose="02020603050405020304" pitchFamily="18" charset="0"/>
              </a:rPr>
              <a:t>Kisvállalatokban és otthonokban sok számítógép működik szerverként és kliensként is a hálózaton. Az ilyen hálózatot egyenrangú (peer-to-peer) hálózatnak nevezzük.</a:t>
            </a:r>
          </a:p>
          <a:p>
            <a:endParaRPr lang="hu-HU" sz="1400" dirty="0">
              <a:latin typeface="Times New Roman" panose="02020603050405020304" pitchFamily="18" charset="0"/>
              <a:cs typeface="Times New Roman" panose="02020603050405020304" pitchFamily="18" charset="0"/>
            </a:endParaRPr>
          </a:p>
        </p:txBody>
      </p:sp>
      <p:sp>
        <p:nvSpPr>
          <p:cNvPr id="5" name="Szövegdoboz 4">
            <a:extLst>
              <a:ext uri="{FF2B5EF4-FFF2-40B4-BE49-F238E27FC236}">
                <a16:creationId xmlns:a16="http://schemas.microsoft.com/office/drawing/2014/main" id="{46966A5C-8C28-48D7-8B28-0EF9D51890B7}"/>
              </a:ext>
            </a:extLst>
          </p:cNvPr>
          <p:cNvSpPr txBox="1"/>
          <p:nvPr/>
        </p:nvSpPr>
        <p:spPr>
          <a:xfrm>
            <a:off x="2021746" y="1276725"/>
            <a:ext cx="1774271" cy="523220"/>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 </a:t>
            </a:r>
            <a:r>
              <a:rPr lang="hu-HU" sz="2800" dirty="0">
                <a:latin typeface="Times New Roman" panose="02020603050405020304" pitchFamily="18" charset="0"/>
                <a:cs typeface="Times New Roman" panose="02020603050405020304" pitchFamily="18" charset="0"/>
              </a:rPr>
              <a:t>SOHO</a:t>
            </a:r>
            <a:endParaRPr lang="hu-HU" dirty="0">
              <a:latin typeface="Times New Roman" panose="02020603050405020304" pitchFamily="18" charset="0"/>
              <a:cs typeface="Times New Roman" panose="02020603050405020304" pitchFamily="18" charset="0"/>
            </a:endParaRPr>
          </a:p>
        </p:txBody>
      </p:sp>
      <p:sp>
        <p:nvSpPr>
          <p:cNvPr id="6" name="Szövegdoboz 5">
            <a:extLst>
              <a:ext uri="{FF2B5EF4-FFF2-40B4-BE49-F238E27FC236}">
                <a16:creationId xmlns:a16="http://schemas.microsoft.com/office/drawing/2014/main" id="{A9C58C4A-FC84-42CB-ADBB-80ACB004BAAE}"/>
              </a:ext>
            </a:extLst>
          </p:cNvPr>
          <p:cNvSpPr txBox="1"/>
          <p:nvPr/>
        </p:nvSpPr>
        <p:spPr>
          <a:xfrm>
            <a:off x="6557570" y="1966174"/>
            <a:ext cx="4239061" cy="523220"/>
          </a:xfrm>
          <a:prstGeom prst="rect">
            <a:avLst/>
          </a:prstGeom>
          <a:noFill/>
        </p:spPr>
        <p:txBody>
          <a:bodyPr wrap="square" rtlCol="0">
            <a:spAutoFit/>
          </a:bodyPr>
          <a:lstStyle/>
          <a:p>
            <a:r>
              <a:rPr lang="hu-HU" sz="1400" dirty="0">
                <a:latin typeface="Times New Roman" panose="02020603050405020304" pitchFamily="18" charset="0"/>
                <a:cs typeface="Times New Roman" panose="02020603050405020304" pitchFamily="18" charset="0"/>
              </a:rPr>
              <a:t>Egy kisméretű otthoni hálózat néhány számítógépet kapcsol össze egymással és az internettel</a:t>
            </a:r>
          </a:p>
        </p:txBody>
      </p:sp>
      <p:pic>
        <p:nvPicPr>
          <p:cNvPr id="10" name="Kép 9">
            <a:extLst>
              <a:ext uri="{FF2B5EF4-FFF2-40B4-BE49-F238E27FC236}">
                <a16:creationId xmlns:a16="http://schemas.microsoft.com/office/drawing/2014/main" id="{04147A57-B9D8-4FAF-BFC7-F8BF1A52A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653" y="2489394"/>
            <a:ext cx="4827647" cy="30221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0919727"/>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2616</Words>
  <Application>Microsoft Office PowerPoint</Application>
  <PresentationFormat>Szélesvásznú</PresentationFormat>
  <Paragraphs>205</Paragraphs>
  <Slides>25</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25</vt:i4>
      </vt:variant>
    </vt:vector>
  </HeadingPairs>
  <TitlesOfParts>
    <vt:vector size="30" baseType="lpstr">
      <vt:lpstr>Arial</vt:lpstr>
      <vt:lpstr>Calibri</vt:lpstr>
      <vt:lpstr>Calibri Light</vt:lpstr>
      <vt:lpstr>Times New Roman</vt:lpstr>
      <vt:lpstr>Office-téma</vt:lpstr>
      <vt:lpstr>Hálózatok </vt:lpstr>
      <vt:lpstr>PowerPoint-bemutató</vt:lpstr>
      <vt:lpstr> Állomások </vt:lpstr>
      <vt:lpstr>Egyenrangú hálózatok </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Intranet és extranet </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Hálózatok</dc:title>
  <dc:creator>Horváth Hunor</dc:creator>
  <cp:lastModifiedBy>Horváth Hunor</cp:lastModifiedBy>
  <cp:revision>34</cp:revision>
  <dcterms:created xsi:type="dcterms:W3CDTF">2022-10-04T07:41:23Z</dcterms:created>
  <dcterms:modified xsi:type="dcterms:W3CDTF">2022-10-19T08:33:22Z</dcterms:modified>
</cp:coreProperties>
</file>