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26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40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89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30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0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91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123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71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8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25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03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53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6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75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69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81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90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C0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407E87-15F3-43D5-9AA2-5065D42D3E83}" type="datetimeFigureOut">
              <a:rPr lang="hu-HU" smtClean="0"/>
              <a:t>2022. 12. 12.</a:t>
            </a:fld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9259737-94CE-48B9-B085-5C395822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68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D03550B0-4B78-4F7B-B84B-8581103F434D}"/>
              </a:ext>
            </a:extLst>
          </p:cNvPr>
          <p:cNvSpPr txBox="1"/>
          <p:nvPr/>
        </p:nvSpPr>
        <p:spPr>
          <a:xfrm>
            <a:off x="4311650" y="2505670"/>
            <a:ext cx="356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szabályok</a:t>
            </a:r>
          </a:p>
        </p:txBody>
      </p:sp>
    </p:spTree>
    <p:extLst>
      <p:ext uri="{BB962C8B-B14F-4D97-AF65-F5344CB8AC3E}">
        <p14:creationId xmlns:p14="http://schemas.microsoft.com/office/powerpoint/2010/main" val="36588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15A4A1E-0176-491A-9412-F86D726E635A}"/>
              </a:ext>
            </a:extLst>
          </p:cNvPr>
          <p:cNvSpPr/>
          <p:nvPr/>
        </p:nvSpPr>
        <p:spPr>
          <a:xfrm>
            <a:off x="3963044" y="568246"/>
            <a:ext cx="4265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Üzenet időzítése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FA776EE-495B-4BED-B99F-37599C3FB52B}"/>
              </a:ext>
            </a:extLst>
          </p:cNvPr>
          <p:cNvSpPr/>
          <p:nvPr/>
        </p:nvSpPr>
        <p:spPr>
          <a:xfrm>
            <a:off x="3465107" y="1399243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üzenet időzítése fontos a hálózati kommunikációban. 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1E7331D-CA94-4A8A-9909-FFF40A746050}"/>
              </a:ext>
            </a:extLst>
          </p:cNvPr>
          <p:cNvSpPr/>
          <p:nvPr/>
        </p:nvSpPr>
        <p:spPr>
          <a:xfrm>
            <a:off x="961107" y="2052990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Adatfolyam-vezérlés: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923E1F0-33DD-4720-9EE8-67AB3AB7834D}"/>
              </a:ext>
            </a:extLst>
          </p:cNvPr>
          <p:cNvSpPr/>
          <p:nvPr/>
        </p:nvSpPr>
        <p:spPr>
          <a:xfrm>
            <a:off x="3006056" y="2052990"/>
            <a:ext cx="859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adatfolyam-vezérlés meghatározza, hogy mennyi információt küldhetünk el és milyen sebességgel, hogy sikeresen célba érjen.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836D1C7-D846-4521-A33E-D04716AE58AE}"/>
              </a:ext>
            </a:extLst>
          </p:cNvPr>
          <p:cNvSpPr/>
          <p:nvPr/>
        </p:nvSpPr>
        <p:spPr>
          <a:xfrm>
            <a:off x="3006056" y="2660570"/>
            <a:ext cx="8663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kommunikációban vannak olyan hálózati protokollok, amelyeket a forrás- és céleszközök használnak az információ áramlásának egyeztetésére és kezelésére.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5F3A645-5070-45BE-A184-41EFD4B9379E}"/>
              </a:ext>
            </a:extLst>
          </p:cNvPr>
          <p:cNvSpPr/>
          <p:nvPr/>
        </p:nvSpPr>
        <p:spPr>
          <a:xfrm>
            <a:off x="961107" y="342900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Válaszidő-túllépés: 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636A8B95-4C05-4ADF-9350-583CF162091F}"/>
              </a:ext>
            </a:extLst>
          </p:cNvPr>
          <p:cNvSpPr/>
          <p:nvPr/>
        </p:nvSpPr>
        <p:spPr>
          <a:xfrm>
            <a:off x="2986020" y="3429000"/>
            <a:ext cx="8599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valaki feltesz egy kérdést, és nem hallja a választ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Lehet, hogy megismétli a kérdést, de az is lehet, hogy folytatja a párbeszédet.</a:t>
            </a:r>
          </a:p>
          <a:p>
            <a:r>
              <a:rPr lang="nn-N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242A95C-A1CC-4DF2-B96C-2A9B59FA23BC}"/>
              </a:ext>
            </a:extLst>
          </p:cNvPr>
          <p:cNvSpPr/>
          <p:nvPr/>
        </p:nvSpPr>
        <p:spPr>
          <a:xfrm>
            <a:off x="3006056" y="4029164"/>
            <a:ext cx="859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hálózati állomásoknak is vannak szabályaik, amik meghatározzák, hogy mennyit kell várni a válaszra, és mit kell csinálni ha válaszidő-túllépés történik.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828B634-4457-4584-97EC-346EF0A6EE25}"/>
              </a:ext>
            </a:extLst>
          </p:cNvPr>
          <p:cNvSpPr/>
          <p:nvPr/>
        </p:nvSpPr>
        <p:spPr>
          <a:xfrm>
            <a:off x="961107" y="462034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Hozzáférési mód: 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B057A517-97BD-4A87-BB5A-B3F7AD499778}"/>
              </a:ext>
            </a:extLst>
          </p:cNvPr>
          <p:cNvSpPr/>
          <p:nvPr/>
        </p:nvSpPr>
        <p:spPr>
          <a:xfrm>
            <a:off x="3006056" y="4629019"/>
            <a:ext cx="493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Meghatározza, hogy mikor küldhet valaki üzenetet.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4235D484-1CC9-4B58-B67F-BE6EA570B81C}"/>
              </a:ext>
            </a:extLst>
          </p:cNvPr>
          <p:cNvSpPr/>
          <p:nvPr/>
        </p:nvSpPr>
        <p:spPr>
          <a:xfrm>
            <a:off x="3006056" y="50051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egy eszköz vezeték nélküli LAN-on szeretne továbbítani, a WLAN hálózati interfész kártyának (NIC) meg kell állapítania, hogy a vezeték nélküli közeg rendelkezésre áll-e</a:t>
            </a:r>
          </a:p>
        </p:txBody>
      </p:sp>
    </p:spTree>
    <p:extLst>
      <p:ext uri="{BB962C8B-B14F-4D97-AF65-F5344CB8AC3E}">
        <p14:creationId xmlns:p14="http://schemas.microsoft.com/office/powerpoint/2010/main" val="62941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36513D17-87BB-4F2A-AE34-35E93FEC74FD}"/>
              </a:ext>
            </a:extLst>
          </p:cNvPr>
          <p:cNvSpPr/>
          <p:nvPr/>
        </p:nvSpPr>
        <p:spPr>
          <a:xfrm>
            <a:off x="2826515" y="727637"/>
            <a:ext cx="65389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Üzenet szállítási feltételei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B49EBF4-78CD-4A00-89BC-25C31BD1CDDD}"/>
              </a:ext>
            </a:extLst>
          </p:cNvPr>
          <p:cNvSpPr/>
          <p:nvPr/>
        </p:nvSpPr>
        <p:spPr>
          <a:xfrm>
            <a:off x="3123501" y="14668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Háromféle adatkommunikációt szoktunk megkülönböztetni: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883A608-5361-4107-A79F-5EC7B4A7E028}"/>
              </a:ext>
            </a:extLst>
          </p:cNvPr>
          <p:cNvSpPr/>
          <p:nvPr/>
        </p:nvSpPr>
        <p:spPr>
          <a:xfrm>
            <a:off x="1076585" y="1928561"/>
            <a:ext cx="2743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-Unicast (egyedi üzenet)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Az információt egyetlen eszköz kapja meg.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C4462D1-5D8B-40C9-93DA-44D4F6FFF6D4}"/>
              </a:ext>
            </a:extLst>
          </p:cNvPr>
          <p:cNvSpPr/>
          <p:nvPr/>
        </p:nvSpPr>
        <p:spPr>
          <a:xfrm>
            <a:off x="7732838" y="2007628"/>
            <a:ext cx="3395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-Multicast (csoportos üzenet)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Az információt egy vagy több eszközre továbbítják.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5B8E6AC-9016-4830-8ED8-C6C5FB6F67F7}"/>
              </a:ext>
            </a:extLst>
          </p:cNvPr>
          <p:cNvSpPr/>
          <p:nvPr/>
        </p:nvSpPr>
        <p:spPr>
          <a:xfrm>
            <a:off x="4600486" y="1988033"/>
            <a:ext cx="2991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-Broadcast (szórás)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Az információt mindenki megkapja.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6E5BE9B-4497-4A71-BA61-7B83FFF7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659" y="3341010"/>
            <a:ext cx="3708865" cy="205009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F9A71E7-BC29-46D9-8A37-F12BE590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29" y="3217236"/>
            <a:ext cx="3395959" cy="162032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96EA3D7-9721-48C2-9BEF-D41339716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85" y="3102251"/>
            <a:ext cx="2315720" cy="16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3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141D7B6-6E4A-4E83-BECF-AC46C0CC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79" y="813839"/>
            <a:ext cx="6519901" cy="52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2C5E3F6-20C3-43B1-9900-8534776510A3}"/>
              </a:ext>
            </a:extLst>
          </p:cNvPr>
          <p:cNvSpPr/>
          <p:nvPr/>
        </p:nvSpPr>
        <p:spPr>
          <a:xfrm>
            <a:off x="4442310" y="603215"/>
            <a:ext cx="30941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Protokollok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06F20EC-2C54-4384-B350-5510F82DC65B}"/>
              </a:ext>
            </a:extLst>
          </p:cNvPr>
          <p:cNvSpPr/>
          <p:nvPr/>
        </p:nvSpPr>
        <p:spPr>
          <a:xfrm>
            <a:off x="4442310" y="1386195"/>
            <a:ext cx="330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protokollok áttekintése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AB6CE00-314A-4B10-8B48-EC3B5E6BBEC1}"/>
              </a:ext>
            </a:extLst>
          </p:cNvPr>
          <p:cNvSpPr/>
          <p:nvPr/>
        </p:nvSpPr>
        <p:spPr>
          <a:xfrm>
            <a:off x="550877" y="1673528"/>
            <a:ext cx="11090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eszközök közti üzenettovábbítás közös formátumát és szabályrendszerét a hálózati protokollok határozzák meg. A protokollokat végberendezések és közvetítő eszközök valósítják meg szoftveresen, hardveresen vagy mindkettő módon. Minden hálózati protokoll saját funkcióval, formátummal és kommunikációs szabályokkal rendelkezik.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8261C36-2FF0-4E57-A2D3-53A0896A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8" y="2615677"/>
            <a:ext cx="1850896" cy="3494988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32719D03-91D2-4D9A-8170-D3A1C1515275}"/>
              </a:ext>
            </a:extLst>
          </p:cNvPr>
          <p:cNvSpPr/>
          <p:nvPr/>
        </p:nvSpPr>
        <p:spPr>
          <a:xfrm>
            <a:off x="2469158" y="3019943"/>
            <a:ext cx="9803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-Lehetővé teszik, hogy két vagy több eszköz kommunikáljon egy vagy több hálózaton keresztül. Az Ethernet család számos protokollt foglal magában, ilyenek az IP, a Transmission Control Protocol 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E0480C7-CA88-469D-86C1-0A0BE475C162}"/>
              </a:ext>
            </a:extLst>
          </p:cNvPr>
          <p:cNvSpPr/>
          <p:nvPr/>
        </p:nvSpPr>
        <p:spPr>
          <a:xfrm>
            <a:off x="2469158" y="3640991"/>
            <a:ext cx="89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-Ezek a protokollok az adatok biztonságával kapcsolatosak, hitelesítést, az adatok integritását és adattitkosítást biztosítanak. A biztonsággal kapcsolatos protokollok közé tartozik pl: SSH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6A4CE217-6BD9-4EFB-8EE6-2CF9C157171E}"/>
              </a:ext>
            </a:extLst>
          </p:cNvPr>
          <p:cNvSpPr/>
          <p:nvPr/>
        </p:nvSpPr>
        <p:spPr>
          <a:xfrm>
            <a:off x="2469158" y="4261142"/>
            <a:ext cx="9513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-Ezek a protokollok lehetővé teszik routerek közt az útvonalinformációk cseréjét, az útvonalinformációk összehasonlítását, majd a célhálózat legjobb elérési útjának kiválasztását. Irányító protokoll például az Open Shortest Path First (OSPF)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B4D52460-D84D-43E9-AF70-6D4D5F033DEA}"/>
              </a:ext>
            </a:extLst>
          </p:cNvPr>
          <p:cNvSpPr/>
          <p:nvPr/>
        </p:nvSpPr>
        <p:spPr>
          <a:xfrm>
            <a:off x="2469158" y="5187335"/>
            <a:ext cx="894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-Ezeket a protokollokat eszközök vagy szolgáltatások automatikus észlelésére használják. A szolgáltatásfelderítési protokollok közé tartozik például a Dynamic Host Configuration Protocol (DHCP)</a:t>
            </a:r>
          </a:p>
        </p:txBody>
      </p:sp>
    </p:spTree>
    <p:extLst>
      <p:ext uri="{BB962C8B-B14F-4D97-AF65-F5344CB8AC3E}">
        <p14:creationId xmlns:p14="http://schemas.microsoft.com/office/powerpoint/2010/main" val="53244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2F3CF6D-CEF2-4741-93E6-9396F0B5D472}"/>
              </a:ext>
            </a:extLst>
          </p:cNvPr>
          <p:cNvSpPr/>
          <p:nvPr/>
        </p:nvSpPr>
        <p:spPr>
          <a:xfrm>
            <a:off x="2344812" y="568246"/>
            <a:ext cx="75023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protokollok funkciói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EE8796B-FEB9-4026-B6E1-569341BA5B63}"/>
              </a:ext>
            </a:extLst>
          </p:cNvPr>
          <p:cNvSpPr/>
          <p:nvPr/>
        </p:nvSpPr>
        <p:spPr>
          <a:xfrm>
            <a:off x="478172" y="1344546"/>
            <a:ext cx="10305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kommunikációs protokollok felelősek a végberendezések közötti hálózati kommunikációhoz szükséges különböző funkciókért.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5D91104-32B1-4A7A-B58F-1FACF7452DAE}"/>
              </a:ext>
            </a:extLst>
          </p:cNvPr>
          <p:cNvSpPr/>
          <p:nvPr/>
        </p:nvSpPr>
        <p:spPr>
          <a:xfrm>
            <a:off x="906011" y="1932915"/>
            <a:ext cx="9093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számítógépek és a hálózati eszközök közös protokollokat használnak a kommunikációhoz.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EDA9F98-D5CA-4B99-B995-8DA2DAB1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5" y="2301988"/>
            <a:ext cx="1935188" cy="3880455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3F9E9EFC-7C9D-4368-9BD9-9D5630661AEF}"/>
              </a:ext>
            </a:extLst>
          </p:cNvPr>
          <p:cNvSpPr/>
          <p:nvPr/>
        </p:nvSpPr>
        <p:spPr>
          <a:xfrm>
            <a:off x="2690641" y="2580930"/>
            <a:ext cx="86043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-Azonosítja az üzenet küldőjét és címzettjét egy meghatározott címzési rendszer szerint. Címzést biztosító protokoll például az Ethernet, az IPv4 és az IPv6.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0D39F873-8935-4C5A-BF43-3600662A626E}"/>
              </a:ext>
            </a:extLst>
          </p:cNvPr>
          <p:cNvSpPr/>
          <p:nvPr/>
        </p:nvSpPr>
        <p:spPr>
          <a:xfrm>
            <a:off x="2690641" y="3170983"/>
            <a:ext cx="96178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-Ez a funkció szállítási mechanizmusokat biztosít abban az esetben, ha az üzenetek elvesznek vagy megsérülnek a továbbítás során. A TCP biztosít garantált kézbesítést.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C5B72BCA-FD0C-452C-AF51-BE8BACAAB381}"/>
              </a:ext>
            </a:extLst>
          </p:cNvPr>
          <p:cNvSpPr/>
          <p:nvPr/>
        </p:nvSpPr>
        <p:spPr>
          <a:xfrm>
            <a:off x="2682251" y="3780680"/>
            <a:ext cx="88805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-Ez a funkció biztosítja, hogy az adatok hatékony sebességgel áramoljanak két kommunikáló eszköz között. A TCP adatfolyam-vezérlési szolgáltatásokat is nyújt.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394C154-167D-4CFE-92D0-10E491505DF8}"/>
              </a:ext>
            </a:extLst>
          </p:cNvPr>
          <p:cNvSpPr/>
          <p:nvPr/>
        </p:nvSpPr>
        <p:spPr>
          <a:xfrm>
            <a:off x="2690641" y="4359968"/>
            <a:ext cx="8990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-Minden továbbított adatszegmens saját azonosítót kap. Akkor hasznos, ha elvesznek vagy rossz sorrendben érkeznek az adatszegmensek. A TCP azonosítást és sorba rendezést is biztosít.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EFCAB73-C0F4-474E-AF15-F2D2C3065B35}"/>
              </a:ext>
            </a:extLst>
          </p:cNvPr>
          <p:cNvSpPr/>
          <p:nvPr/>
        </p:nvSpPr>
        <p:spPr>
          <a:xfrm>
            <a:off x="2690641" y="4967034"/>
            <a:ext cx="88805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-Ez a funkció annak meghatározására szolgál, hogy az adatok megsérültek-e az átvitel során.Pl:Ethernet,IPv4, IPv6,TCP.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E67465ED-F917-4E2E-9ABC-AA8B587E1C5D}"/>
              </a:ext>
            </a:extLst>
          </p:cNvPr>
          <p:cNvSpPr/>
          <p:nvPr/>
        </p:nvSpPr>
        <p:spPr>
          <a:xfrm>
            <a:off x="2690641" y="5528266"/>
            <a:ext cx="9006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-Ez a funkció a hálózati alkalmazások közötti folyamat-folyamat közti kommunikációhoz használt információkat tartalmazza. Weboldal elérésekor HTTP vagy HTTPS protokollokat használnak.</a:t>
            </a:r>
          </a:p>
        </p:txBody>
      </p:sp>
    </p:spTree>
    <p:extLst>
      <p:ext uri="{BB962C8B-B14F-4D97-AF65-F5344CB8AC3E}">
        <p14:creationId xmlns:p14="http://schemas.microsoft.com/office/powerpoint/2010/main" val="24549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609BB11-43BC-4E67-9BC2-02B501923378}"/>
              </a:ext>
            </a:extLst>
          </p:cNvPr>
          <p:cNvSpPr/>
          <p:nvPr/>
        </p:nvSpPr>
        <p:spPr>
          <a:xfrm>
            <a:off x="2191085" y="685692"/>
            <a:ext cx="7809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protokollok együttműködése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354E5E8-6707-4179-A641-B01709ABFBD5}"/>
              </a:ext>
            </a:extLst>
          </p:cNvPr>
          <p:cNvSpPr/>
          <p:nvPr/>
        </p:nvSpPr>
        <p:spPr>
          <a:xfrm>
            <a:off x="704996" y="1671317"/>
            <a:ext cx="7809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számítógépes hálózaton keresztül küldött üzenet általában több protokoll használatát igényli. 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031BAA6-2BB9-4000-B280-2EDBED9A0F08}"/>
              </a:ext>
            </a:extLst>
          </p:cNvPr>
          <p:cNvSpPr/>
          <p:nvPr/>
        </p:nvSpPr>
        <p:spPr>
          <a:xfrm>
            <a:off x="704996" y="2317648"/>
            <a:ext cx="10712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-Hypertext Transfer Protocol (HTTP)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Ez a protokoll felelős a webszerver és a kliens kommunikációjáért. A HTTP leírja a kliens és a szerver közötti kérések és válaszok formáját és tartalmát. A HTTP-t mind a kliens, mind pedig a webszerver szoftvere egyaránt használja.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1E954CE-83D3-41F2-B880-85DCCED34D5C}"/>
              </a:ext>
            </a:extLst>
          </p:cNvPr>
          <p:cNvSpPr/>
          <p:nvPr/>
        </p:nvSpPr>
        <p:spPr>
          <a:xfrm>
            <a:off x="704995" y="3287144"/>
            <a:ext cx="10838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-Transmission Control Protocol (TCP)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Ez a protokoll hozza létre az egyedi párbeszédeket. A TCP megbízható kézbesítést garantál, és adatfolyam-vezérlést is biztosít.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B10E02E-B006-4BB2-9D44-BCF4B0B1E1BA}"/>
              </a:ext>
            </a:extLst>
          </p:cNvPr>
          <p:cNvSpPr/>
          <p:nvPr/>
        </p:nvSpPr>
        <p:spPr>
          <a:xfrm>
            <a:off x="717738" y="3933474"/>
            <a:ext cx="10255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-Internet Protocol (IP)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Az IP végzi az üzenetek továbbítását a küldőtől a címzettig. 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F68DDA0-09E4-47F4-A214-E1E169B7A03C}"/>
              </a:ext>
            </a:extLst>
          </p:cNvPr>
          <p:cNvSpPr/>
          <p:nvPr/>
        </p:nvSpPr>
        <p:spPr>
          <a:xfrm>
            <a:off x="717738" y="4452186"/>
            <a:ext cx="10838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-Ethernet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Ez a protokoll az azonos Ethernet LAN-on elhelyezkedő eszközök hálózati interfészei között továbbítja az üzenetet.</a:t>
            </a:r>
          </a:p>
        </p:txBody>
      </p:sp>
    </p:spTree>
    <p:extLst>
      <p:ext uri="{BB962C8B-B14F-4D97-AF65-F5344CB8AC3E}">
        <p14:creationId xmlns:p14="http://schemas.microsoft.com/office/powerpoint/2010/main" val="375691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0E70A977-3A56-45A8-B345-09185956E504}"/>
              </a:ext>
            </a:extLst>
          </p:cNvPr>
          <p:cNvSpPr/>
          <p:nvPr/>
        </p:nvSpPr>
        <p:spPr>
          <a:xfrm>
            <a:off x="3527027" y="551467"/>
            <a:ext cx="51379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Referenciamodellek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20B145E-D9AD-45A4-9B91-AEA89873299B}"/>
              </a:ext>
            </a:extLst>
          </p:cNvPr>
          <p:cNvSpPr/>
          <p:nvPr/>
        </p:nvSpPr>
        <p:spPr>
          <a:xfrm>
            <a:off x="4679426" y="1382464"/>
            <a:ext cx="24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rétegmodellek előnyei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EA4474C-270E-4DA1-BDA4-35A78FFA834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rétegmodellnek számos előnye van a hálózati protokollok és műveletek leírása során:</a:t>
            </a:r>
          </a:p>
        </p:txBody>
      </p:sp>
    </p:spTree>
    <p:extLst>
      <p:ext uri="{BB962C8B-B14F-4D97-AF65-F5344CB8AC3E}">
        <p14:creationId xmlns:p14="http://schemas.microsoft.com/office/powerpoint/2010/main" val="52326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80345DC-EB11-4C4F-B06E-DE542A212224}"/>
              </a:ext>
            </a:extLst>
          </p:cNvPr>
          <p:cNvSpPr/>
          <p:nvPr/>
        </p:nvSpPr>
        <p:spPr>
          <a:xfrm>
            <a:off x="3072576" y="780534"/>
            <a:ext cx="60468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Kommunikációs alapok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D06BF38-48D7-4787-B819-A1717DF33F3B}"/>
              </a:ext>
            </a:extLst>
          </p:cNvPr>
          <p:cNvSpPr/>
          <p:nvPr/>
        </p:nvSpPr>
        <p:spPr>
          <a:xfrm>
            <a:off x="609600" y="1818500"/>
            <a:ext cx="1116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Egy hálózat lehet annyira bonyolult, mint amikor eszközök az interneten keresztül kapcsolódnak egymáshoz, vagy olyan egyszerű, mint amikor két számítógép van összekötve egy kábellel.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fizikai kapcsolat kiépítése a végberendezések között még nem elegendő ahhoz, hogy biztosítsa a kommunikációt. 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DEA9BE9-040C-4373-978C-3C21F88F8944}"/>
              </a:ext>
            </a:extLst>
          </p:cNvPr>
          <p:cNvSpPr/>
          <p:nvPr/>
        </p:nvSpPr>
        <p:spPr>
          <a:xfrm>
            <a:off x="609600" y="2907781"/>
            <a:ext cx="963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Minden kommunikációs módszerben van három közös alkotóelem.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EB19E20-A39D-421C-8752-7DC0D3F5F504}"/>
              </a:ext>
            </a:extLst>
          </p:cNvPr>
          <p:cNvSpPr/>
          <p:nvPr/>
        </p:nvSpPr>
        <p:spPr>
          <a:xfrm>
            <a:off x="609600" y="3596834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üzenet forrása (küldő, feladó)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Az üzenetek forrásai emberek vagy elektronikus eszközök, amelyeknek üzenetet kell küldeniük más személyeknek vagy eszközöknek.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EAFC4B1-32C2-4C3F-BF60-10F11D4DF042}"/>
              </a:ext>
            </a:extLst>
          </p:cNvPr>
          <p:cNvSpPr/>
          <p:nvPr/>
        </p:nvSpPr>
        <p:spPr>
          <a:xfrm>
            <a:off x="609600" y="4449284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﻿Az üzenet célja (címzett, fogadó)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célállomás fogadja és értelmezi az üzenetet.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A4C6F21-951E-4542-AB5C-D7923E396D9C}"/>
              </a:ext>
            </a:extLst>
          </p:cNvPr>
          <p:cNvSpPr/>
          <p:nvPr/>
        </p:nvSpPr>
        <p:spPr>
          <a:xfrm>
            <a:off x="609600" y="4923135"/>
            <a:ext cx="1079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Csatorna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Az a közeg (média) alkotja, amely azt az utat biztosítja, amelyen az üzenetek haladnak a forrástól a célig.</a:t>
            </a:r>
          </a:p>
        </p:txBody>
      </p:sp>
    </p:spTree>
    <p:extLst>
      <p:ext uri="{BB962C8B-B14F-4D97-AF65-F5344CB8AC3E}">
        <p14:creationId xmlns:p14="http://schemas.microsoft.com/office/powerpoint/2010/main" val="172372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7D03165-3228-4315-8D7B-116D8B739EF2}"/>
              </a:ext>
            </a:extLst>
          </p:cNvPr>
          <p:cNvSpPr/>
          <p:nvPr/>
        </p:nvSpPr>
        <p:spPr>
          <a:xfrm>
            <a:off x="2455420" y="742434"/>
            <a:ext cx="72811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Kommunikációs protokollok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E610B61-ACD7-427A-86BB-0CF24DFF14EE}"/>
              </a:ext>
            </a:extLst>
          </p:cNvPr>
          <p:cNvSpPr/>
          <p:nvPr/>
        </p:nvSpPr>
        <p:spPr>
          <a:xfrm>
            <a:off x="673100" y="1630064"/>
            <a:ext cx="1083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 üzenet küldését, szabályok irányítják, amiket protokolloknak nevezünk. Ezek a protokollok a használt kommunikációs módtól függnek.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7BD4AF5-2890-4ECA-8A38-DA4CD5214BA2}"/>
              </a:ext>
            </a:extLst>
          </p:cNvPr>
          <p:cNvSpPr/>
          <p:nvPr/>
        </p:nvSpPr>
        <p:spPr>
          <a:xfrm>
            <a:off x="673100" y="2218204"/>
            <a:ext cx="10198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hétköznapi személyes kommunikációban használt szabályok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 egyeznek meg azokkal a protokollokkal, amelyeket más közegben használunk 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E8BBB3F0-3D6F-483A-8B70-ED4550FD2162}"/>
              </a:ext>
            </a:extLst>
          </p:cNvPr>
          <p:cNvSpPr/>
          <p:nvPr/>
        </p:nvSpPr>
        <p:spPr>
          <a:xfrm>
            <a:off x="2684006" y="2956637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Analógia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8CDEC1D0-BED1-4BAF-BC31-BA62688E5567}"/>
              </a:ext>
            </a:extLst>
          </p:cNvPr>
          <p:cNvSpPr/>
          <p:nvPr/>
        </p:nvSpPr>
        <p:spPr>
          <a:xfrm>
            <a:off x="7669431" y="2956637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7B4C294-0DB0-4CF5-8D74-6EB77D26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3344985"/>
            <a:ext cx="4490118" cy="277058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66A0A46-7DE0-4245-BC01-B35DFE28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69" y="3344985"/>
            <a:ext cx="4490118" cy="27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3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005D80C-D262-418E-B930-702F9E3EB286}"/>
              </a:ext>
            </a:extLst>
          </p:cNvPr>
          <p:cNvSpPr/>
          <p:nvPr/>
        </p:nvSpPr>
        <p:spPr>
          <a:xfrm>
            <a:off x="3099987" y="628134"/>
            <a:ext cx="59920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szabályok kialakítása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B72A435-B7B2-4098-ABB8-337C77E33C25}"/>
              </a:ext>
            </a:extLst>
          </p:cNvPr>
          <p:cNvSpPr/>
          <p:nvPr/>
        </p:nvSpPr>
        <p:spPr>
          <a:xfrm>
            <a:off x="1612900" y="1459131"/>
            <a:ext cx="974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kommunikáció megkezdése előtt a feleknek meg kell állapodniuk a beszélgetés szabályaiban.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4257A75-6CA3-48B2-BFEC-6BB6A8C1A312}"/>
              </a:ext>
            </a:extLst>
          </p:cNvPr>
          <p:cNvSpPr/>
          <p:nvPr/>
        </p:nvSpPr>
        <p:spPr>
          <a:xfrm>
            <a:off x="887812" y="2013129"/>
            <a:ext cx="820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protokolloknak a következő követelményeket kell figyelembe venniük a vevő által érthető üzenet sikeres kézbesítéséhez: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8231C23-FF87-4C21-8FAF-BA3F93A22FAA}"/>
              </a:ext>
            </a:extLst>
          </p:cNvPr>
          <p:cNvSpPr/>
          <p:nvPr/>
        </p:nvSpPr>
        <p:spPr>
          <a:xfrm>
            <a:off x="887812" y="28434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-Azonosított küldő és fogadó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-Közös nyelv és nyelvtan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 kézbesítés sebessége és időzítése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-Megerősítési vagy nyugtázási követelmények</a:t>
            </a:r>
          </a:p>
        </p:txBody>
      </p:sp>
    </p:spTree>
    <p:extLst>
      <p:ext uri="{BB962C8B-B14F-4D97-AF65-F5344CB8AC3E}">
        <p14:creationId xmlns:p14="http://schemas.microsoft.com/office/powerpoint/2010/main" val="76445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746F546-FB75-4767-A3E5-34043C1059CD}"/>
              </a:ext>
            </a:extLst>
          </p:cNvPr>
          <p:cNvSpPr/>
          <p:nvPr/>
        </p:nvSpPr>
        <p:spPr>
          <a:xfrm>
            <a:off x="1867117" y="717034"/>
            <a:ext cx="84577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protokoll követelményei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D2F6450-04F2-4D57-877F-465352D3E0B7}"/>
              </a:ext>
            </a:extLst>
          </p:cNvPr>
          <p:cNvSpPr/>
          <p:nvPr/>
        </p:nvSpPr>
        <p:spPr>
          <a:xfrm>
            <a:off x="698500" y="1821934"/>
            <a:ext cx="1079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kommunikációban használt protokollok  azonosítják a forrást és a célt, a számítógépes és hálózati protokollok meghatározzák annak részleteit, hogyan kell egy üzenetet továbbítani a hálózaton keresztül. 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C56579A-B482-4D1B-B788-8449F3C0111F}"/>
              </a:ext>
            </a:extLst>
          </p:cNvPr>
          <p:cNvSpPr/>
          <p:nvPr/>
        </p:nvSpPr>
        <p:spPr>
          <a:xfrm>
            <a:off x="698500" y="2901434"/>
            <a:ext cx="5974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számítógépes protokollok ezeket követelményeket teljesítik: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59BCCCF-2668-44D6-8A90-41FE21074D26}"/>
              </a:ext>
            </a:extLst>
          </p:cNvPr>
          <p:cNvSpPr/>
          <p:nvPr/>
        </p:nvSpPr>
        <p:spPr>
          <a:xfrm>
            <a:off x="698500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-Az üzenet kódolása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-Az üzenet formázása és beágyazása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-Az üzenet mérete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-Az üzenet időzítése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-Az üzenet szállítási feltételei</a:t>
            </a:r>
          </a:p>
        </p:txBody>
      </p:sp>
    </p:spTree>
    <p:extLst>
      <p:ext uri="{BB962C8B-B14F-4D97-AF65-F5344CB8AC3E}">
        <p14:creationId xmlns:p14="http://schemas.microsoft.com/office/powerpoint/2010/main" val="186349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4D745DC-C332-4724-81FA-266946CFEFD1}"/>
              </a:ext>
            </a:extLst>
          </p:cNvPr>
          <p:cNvSpPr/>
          <p:nvPr/>
        </p:nvSpPr>
        <p:spPr>
          <a:xfrm>
            <a:off x="3963044" y="932934"/>
            <a:ext cx="4265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Üzenet kódolása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F994CA6-0BA7-47C9-A0E2-B3F6DB7A7D82}"/>
              </a:ext>
            </a:extLst>
          </p:cNvPr>
          <p:cNvSpPr/>
          <p:nvPr/>
        </p:nvSpPr>
        <p:spPr>
          <a:xfrm>
            <a:off x="749299" y="1763931"/>
            <a:ext cx="1069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kódolás az, amikor egy információt egy másik, a továbbításhoz megfelelő formába alakítunk át. A dekódolás ennek a fordítottja.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297B7FC-7430-41A7-9F2B-07B0F3F2C09E}"/>
              </a:ext>
            </a:extLst>
          </p:cNvPr>
          <p:cNvSpPr/>
          <p:nvPr/>
        </p:nvSpPr>
        <p:spPr>
          <a:xfrm>
            <a:off x="1615109" y="2475890"/>
            <a:ext cx="1499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Analógia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76DFD3A-3933-4E66-B410-8289F87E748C}"/>
              </a:ext>
            </a:extLst>
          </p:cNvPr>
          <p:cNvSpPr/>
          <p:nvPr/>
        </p:nvSpPr>
        <p:spPr>
          <a:xfrm>
            <a:off x="749299" y="2999110"/>
            <a:ext cx="41918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üzenet közléséhez gondolatait egy elfogadott nyelvre alakítja át. Beszéd közben a nyelv hangjait használva küldi el az üzenetet. A barátja meghallgatja a leírást, és dekódolja a hangokat, hogy megértse a kapott üzenetet.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497479E-9740-4E2E-AFCA-A2B583EA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607" y="2342999"/>
            <a:ext cx="5654696" cy="380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7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BC9A4BEA-0B8B-482C-8EF6-649B804A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398" y="1779622"/>
            <a:ext cx="5763753" cy="387875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09E4EFB-8403-4665-A7E6-1D89D5DDD998}"/>
              </a:ext>
            </a:extLst>
          </p:cNvPr>
          <p:cNvSpPr/>
          <p:nvPr/>
        </p:nvSpPr>
        <p:spPr>
          <a:xfrm>
            <a:off x="3963044" y="467579"/>
            <a:ext cx="4265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Üzenet kódolása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EA451C7-2FE6-4732-B11C-46F9C8BEE464}"/>
              </a:ext>
            </a:extLst>
          </p:cNvPr>
          <p:cNvSpPr/>
          <p:nvPr/>
        </p:nvSpPr>
        <p:spPr>
          <a:xfrm>
            <a:off x="618090" y="2662876"/>
            <a:ext cx="45608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állomások közti kódolásnak a közeghez kell alkalmazkodnia. A hálózaton küldött üzenetet a küldő állomás először bitekké konvertálja. Minden bit rézhuzalok feszültségmintázatára, optikai szálakban lévő infravörös fényre vagy vezeték nélküli rendszerekhez tartozó mikrohullámokra van kódolva. A célállomás megkapja és dekódolja a jeleket, hogy megértse az üzenetet.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33D01576-A601-4ECA-A1C0-4D982129AD43}"/>
              </a:ext>
            </a:extLst>
          </p:cNvPr>
          <p:cNvSpPr/>
          <p:nvPr/>
        </p:nvSpPr>
        <p:spPr>
          <a:xfrm>
            <a:off x="2083066" y="1779622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</a:t>
            </a:r>
          </a:p>
        </p:txBody>
      </p:sp>
    </p:spTree>
    <p:extLst>
      <p:ext uri="{BB962C8B-B14F-4D97-AF65-F5344CB8AC3E}">
        <p14:creationId xmlns:p14="http://schemas.microsoft.com/office/powerpoint/2010/main" val="349840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0122E2E-BA51-4FCA-8E61-F7C768B2AA8C}"/>
              </a:ext>
            </a:extLst>
          </p:cNvPr>
          <p:cNvSpPr/>
          <p:nvPr/>
        </p:nvSpPr>
        <p:spPr>
          <a:xfrm>
            <a:off x="1771739" y="626107"/>
            <a:ext cx="86485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Üzenet formázása és a beágyazása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1C4350F-B1C0-47A8-BD7F-B253945375D9}"/>
              </a:ext>
            </a:extLst>
          </p:cNvPr>
          <p:cNvSpPr/>
          <p:nvPr/>
        </p:nvSpPr>
        <p:spPr>
          <a:xfrm>
            <a:off x="1300294" y="1498912"/>
            <a:ext cx="10595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Amikor egy üzenetet küldünk a forrástól a célig, megfelelő formátumot vagy szerkezetet kell használni. 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6017EAD-617F-4D70-A0EB-D7BAEDDEFEEE}"/>
              </a:ext>
            </a:extLst>
          </p:cNvPr>
          <p:cNvSpPr/>
          <p:nvPr/>
        </p:nvSpPr>
        <p:spPr>
          <a:xfrm>
            <a:off x="5440210" y="1910052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Analógia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61EB29B-2108-4ED5-9C8C-377511A05BB4}"/>
              </a:ext>
            </a:extLst>
          </p:cNvPr>
          <p:cNvSpPr/>
          <p:nvPr/>
        </p:nvSpPr>
        <p:spPr>
          <a:xfrm>
            <a:off x="908809" y="2413525"/>
            <a:ext cx="10693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emberi kommunikáció helyes formájának használata talán egy levél elküldésével szemléltethető a legjobban.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7D36CF-023C-4DB8-AE90-7F2E27572DB0}"/>
              </a:ext>
            </a:extLst>
          </p:cNvPr>
          <p:cNvSpPr/>
          <p:nvPr/>
        </p:nvSpPr>
        <p:spPr>
          <a:xfrm>
            <a:off x="908809" y="2824665"/>
            <a:ext cx="10693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borítékon szerepel a küldő és a fogadó címe, mindegyik a megfelelő helyen. Ha a célcím vagy a formátum helytelen, a levelet nem tudják kézbesíteni.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F7E8C181-65D4-4601-A8A5-041DF8357171}"/>
              </a:ext>
            </a:extLst>
          </p:cNvPr>
          <p:cNvSpPr/>
          <p:nvPr/>
        </p:nvSpPr>
        <p:spPr>
          <a:xfrm>
            <a:off x="5525971" y="3328138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2770D038-228C-41A2-A858-D9D9EA792526}"/>
              </a:ext>
            </a:extLst>
          </p:cNvPr>
          <p:cNvSpPr/>
          <p:nvPr/>
        </p:nvSpPr>
        <p:spPr>
          <a:xfrm>
            <a:off x="908808" y="3974469"/>
            <a:ext cx="10693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levélküldéshez hasonlóan a számítógép-hálózaton küldött üzenet is egy speciális formázási szabályt követ.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E9F0E778-1807-41E0-A280-9513A6BF7EEB}"/>
              </a:ext>
            </a:extLst>
          </p:cNvPr>
          <p:cNvSpPr/>
          <p:nvPr/>
        </p:nvSpPr>
        <p:spPr>
          <a:xfrm>
            <a:off x="908808" y="4484959"/>
            <a:ext cx="1019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Internet Protocol (IP) egy olyan protokoll, amely hasonló a boríték példájához.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89A2B581-16E3-4CCA-BDA4-E2178185BA43}"/>
              </a:ext>
            </a:extLst>
          </p:cNvPr>
          <p:cNvSpPr/>
          <p:nvPr/>
        </p:nvSpPr>
        <p:spPr>
          <a:xfrm>
            <a:off x="908808" y="4995449"/>
            <a:ext cx="1019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IP-cím felelős az üzenetforrásból a célba küldött üzenetek küldéséért egy vagy több hálózaton keresztül.</a:t>
            </a:r>
          </a:p>
        </p:txBody>
      </p:sp>
    </p:spTree>
    <p:extLst>
      <p:ext uri="{BB962C8B-B14F-4D97-AF65-F5344CB8AC3E}">
        <p14:creationId xmlns:p14="http://schemas.microsoft.com/office/powerpoint/2010/main" val="116621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0F89D38-43B4-4DF6-AAC8-05A90B85C48F}"/>
              </a:ext>
            </a:extLst>
          </p:cNvPr>
          <p:cNvSpPr/>
          <p:nvPr/>
        </p:nvSpPr>
        <p:spPr>
          <a:xfrm>
            <a:off x="4219525" y="660525"/>
            <a:ext cx="37529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Üzenet mérete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8E5190D-07EE-49C3-868F-447B8E71D891}"/>
              </a:ext>
            </a:extLst>
          </p:cNvPr>
          <p:cNvSpPr/>
          <p:nvPr/>
        </p:nvSpPr>
        <p:spPr>
          <a:xfrm>
            <a:off x="1901406" y="1956920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Analógia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20DA678-26BC-4C5E-B497-D82AD29D14EC}"/>
              </a:ext>
            </a:extLst>
          </p:cNvPr>
          <p:cNvSpPr/>
          <p:nvPr/>
        </p:nvSpPr>
        <p:spPr>
          <a:xfrm>
            <a:off x="3212984" y="1491522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kommunikáció egy másik szabálya a mérettel kapcsolatos.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9E5C99D-6BBA-4A70-A158-E52E9BD4A06E}"/>
              </a:ext>
            </a:extLst>
          </p:cNvPr>
          <p:cNvSpPr/>
          <p:nvPr/>
        </p:nvSpPr>
        <p:spPr>
          <a:xfrm>
            <a:off x="749417" y="2690890"/>
            <a:ext cx="34701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Amikor az emberek egymással kommunikálnak, a küldendő üzenetet általában kisebb részekre, rendszerint mondatokra tördelik. A mondatok méretét korlátozza az, hogy a fogadó személy mennyit képes egyszerre feldolgozni 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FE10625-BD02-4A0B-8968-32B73061637A}"/>
              </a:ext>
            </a:extLst>
          </p:cNvPr>
          <p:cNvSpPr/>
          <p:nvPr/>
        </p:nvSpPr>
        <p:spPr>
          <a:xfrm>
            <a:off x="8173473" y="2322519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477F94F-77A1-46BB-9544-86AAFA3F597D}"/>
              </a:ext>
            </a:extLst>
          </p:cNvPr>
          <p:cNvSpPr/>
          <p:nvPr/>
        </p:nvSpPr>
        <p:spPr>
          <a:xfrm>
            <a:off x="5262693" y="29548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számítógépes kommunikációban is történik kódolás. 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DCDCEEA7-44E5-4F25-A037-EF5DBFFACD43}"/>
              </a:ext>
            </a:extLst>
          </p:cNvPr>
          <p:cNvSpPr/>
          <p:nvPr/>
        </p:nvSpPr>
        <p:spPr>
          <a:xfrm>
            <a:off x="5262693" y="333515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állomások közti kódolásnak a közeghez kell alkalmazkodnia. A hálózaton küldött üzenetet a küldő állomás először bitekké konvertálja. Minden bitet hangmintákká, fény- vagy elektromos impulzusokká kódolunk, attól függően, hogy milyen hálózati közegen fogjuk a biteket továbbítani. A célállomás megkapja és dekódolja a jeleket, hogy megértse az üzenetet.</a:t>
            </a:r>
          </a:p>
        </p:txBody>
      </p:sp>
    </p:spTree>
    <p:extLst>
      <p:ext uri="{BB962C8B-B14F-4D97-AF65-F5344CB8AC3E}">
        <p14:creationId xmlns:p14="http://schemas.microsoft.com/office/powerpoint/2010/main" val="2639223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1320</Words>
  <Application>Microsoft Office PowerPoint</Application>
  <PresentationFormat>Szélesvásznú</PresentationFormat>
  <Paragraphs>94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 tanácsterem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Horváth Hunor</dc:creator>
  <cp:lastModifiedBy>Horváth Hunor</cp:lastModifiedBy>
  <cp:revision>19</cp:revision>
  <dcterms:created xsi:type="dcterms:W3CDTF">2022-12-09T08:58:15Z</dcterms:created>
  <dcterms:modified xsi:type="dcterms:W3CDTF">2022-12-12T12:57:26Z</dcterms:modified>
</cp:coreProperties>
</file>