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0CD5B-7035-4EE9-831C-F7FAC314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3C23D9-1A65-4012-B83E-1A596DE1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14A568-9AA4-4539-85C2-313935A5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2D8347-6EE5-4688-A587-1679464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E2480E-D553-4F43-B7D0-DFC27863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1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37CE2-CDC2-468C-AFE2-95E4DB41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F6FD28-1C20-4E1A-97F3-AA1A8631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6BFA87-3515-4B99-A85C-2456C8F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16D5EB-880F-4BF6-980A-1AD10C14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5E5E41-F6FD-43EA-BA2C-9ECA614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2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55CFFF8-4AD6-4F22-B962-7983CA1A4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BEAAAFE-7855-4628-988C-614B5F75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27A9F8-4409-40D0-A4DC-341C3D1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9AE44C-C6E4-4D54-BD08-1091F9F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0F3F39-CC51-4BEA-998D-6F89318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2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4A739F-390C-47DF-8569-240E9AAE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9430A0-AEA6-48D6-8F5C-718CAE1B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27B1F8-FC19-4C6C-B480-AA4BC3E7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72898-9D5B-4403-BA0E-DDDD182E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02E240-E70E-46AB-9F56-ACECC1A7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1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27066-B5AB-4CAA-B451-E698A2CD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BA59DC-7D81-4A10-8E07-C1BFE860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8AF6D8-D0CF-4C16-879A-2B212CC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7DE83A-EE7A-4D1A-999D-F35CCDE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3FA1D8-FAA5-4E89-B44E-B7DFF00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8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AA0580-CF43-4DB3-AF12-0608D66A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F7E3D4-32DC-4DD7-A3A1-73C48863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FDCED-D596-4F3C-8EAE-C3353CBE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246A09-A4B2-4FAA-BDCC-13D6E2D9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AA71F1-1920-45C2-B139-D7512DE5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6BE4B6-FADE-4C4C-B645-960525B1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64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E113E-1157-426E-9B3A-484EB9BC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883CEC-5A92-4165-AF6C-459C08A3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976070-15E6-4DF9-988A-92E63D2B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8BBDEB3-DDB9-44D1-8C76-375B4AE79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71662F9-C39E-4484-A5D1-BF471E4C4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F0702C-5D83-4534-9A74-09E31060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51DE94-7D99-4CE2-A682-AD7E0515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7A4667C-CFD8-4372-8A35-6FECF0BB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9BCD5-E143-4BE3-AC7E-53F2D06C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86A599-34FA-4D60-BEA9-2F3D008E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DC7A2DF-5F48-4DBC-92C2-40EFB50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D39448-E61B-4487-B19B-D7A1ED8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78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18CCD93-5BBD-420C-9ED0-3BDE54C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34D9AB5-FFB8-48F2-8CBC-BC677BDD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97F59E-5413-477A-9A31-A653718D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6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86FFF-E6C6-4BF9-93A9-E19079F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B1F59E-50EA-4571-BC8C-73F099B4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F6C48E-3416-452A-96EE-B521A665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52004C-D889-425F-BEC2-BC7AF157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25276A-7A30-4FD7-A69E-A075DD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0772EA-E045-42F1-B430-511D7913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5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271A7-F2FC-46DA-B00D-0685C982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6CC294-5DA8-40B5-9488-8357DB48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C80FDB-45D2-4D20-8154-9AA8BDA6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F5C6FC-6ECF-42AB-87DB-32CB7F93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FA01F3-3651-4632-B399-ECC1CFA9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841A0F-EE33-4C57-96BA-0F089FAB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4">
                <a:lumMod val="60000"/>
                <a:lumOff val="40000"/>
              </a:schemeClr>
            </a:gs>
            <a:gs pos="88000">
              <a:srgbClr val="FF0000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DA45CA5-75AB-403F-BB8E-46760C89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FDDDB0-2918-47EB-B97B-10160E87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42D9A9-EB88-4E95-A9DB-A6F4E008C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8342-CA9C-4471-90A7-07BD3F6E61BE}" type="datetimeFigureOut">
              <a:rPr lang="hu-HU" smtClean="0"/>
              <a:t>2023. 01. 20.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E44E93-A499-431B-9D07-F296D9564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6A7777-AD64-4485-B630-5369ACF96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E9AD-C564-4E52-BD4D-060532E11E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38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2CA5402-31CA-4219-BED7-D59E03F6B4EE}"/>
              </a:ext>
            </a:extLst>
          </p:cNvPr>
          <p:cNvSpPr/>
          <p:nvPr/>
        </p:nvSpPr>
        <p:spPr>
          <a:xfrm>
            <a:off x="4099203" y="182353"/>
            <a:ext cx="3570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célja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BDD1BA9-78ED-4EC2-9BEA-B434F79A2BC6}"/>
              </a:ext>
            </a:extLst>
          </p:cNvPr>
          <p:cNvSpPr/>
          <p:nvPr/>
        </p:nvSpPr>
        <p:spPr>
          <a:xfrm>
            <a:off x="374708" y="1455112"/>
            <a:ext cx="11442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Mielőtt bármilyen hálózati kommunikációt folytatnánk, a fizikai kapcsolatot kell kialakítani a helyi hálózaton. A kapcsolat lehet vezetékes vagy vezeték nélküli, attól függően, hogy kábelt vagy rádióhullámokat használunk az átvitelhez.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BAAD732-9015-4383-9DE5-C72086DC3AC3}"/>
              </a:ext>
            </a:extLst>
          </p:cNvPr>
          <p:cNvSpPr/>
          <p:nvPr/>
        </p:nvSpPr>
        <p:spPr>
          <a:xfrm>
            <a:off x="374709" y="2673182"/>
            <a:ext cx="1144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kapcsolat típusa a hálózat kialakításától függ. Irodákban az alkalmazottak asztali és hordozható számítógépei egyaránt kábellel csatlakoznak egy switch-hez. Ez a beállítás vezetékes hálózatot jelent. Az adatok továbbítása fizikai kábelen keresztül történik.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0CCFD6D-C501-4B5E-89F1-81B17A799824}"/>
              </a:ext>
            </a:extLst>
          </p:cNvPr>
          <p:cNvSpPr/>
          <p:nvPr/>
        </p:nvSpPr>
        <p:spPr>
          <a:xfrm>
            <a:off x="520117" y="4489749"/>
            <a:ext cx="1144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Számos vállalat kínál vezeték nélküli kapcsolatot laptopok, táblagépek és okostelefonok számára. Vezeték nélküli eszközök esetében az adatok továbbítását rádióhullámok végzik. A vezeték nélküli kapcsolatok is egyre terjednek</a:t>
            </a:r>
          </a:p>
        </p:txBody>
      </p:sp>
    </p:spTree>
    <p:extLst>
      <p:ext uri="{BB962C8B-B14F-4D97-AF65-F5344CB8AC3E}">
        <p14:creationId xmlns:p14="http://schemas.microsoft.com/office/powerpoint/2010/main" val="419453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C4E7CB8-2E50-4D3E-A273-91945CA32D20}"/>
              </a:ext>
            </a:extLst>
          </p:cNvPr>
          <p:cNvSpPr/>
          <p:nvPr/>
        </p:nvSpPr>
        <p:spPr>
          <a:xfrm>
            <a:off x="3559985" y="200344"/>
            <a:ext cx="5184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sávszélesség szakszókincse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D1B4854-CCB6-41E3-87D4-CF63EA0289B7}"/>
              </a:ext>
            </a:extLst>
          </p:cNvPr>
          <p:cNvSpPr/>
          <p:nvPr/>
        </p:nvSpPr>
        <p:spPr>
          <a:xfrm>
            <a:off x="2626894" y="1095708"/>
            <a:ext cx="693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Késleltetés, átbocsátóképesség, hasznos átbocsátóképesség (goodput)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29632-3244-409A-ABEB-E830C3E535ED}"/>
              </a:ext>
            </a:extLst>
          </p:cNvPr>
          <p:cNvSpPr/>
          <p:nvPr/>
        </p:nvSpPr>
        <p:spPr>
          <a:xfrm>
            <a:off x="2626894" y="1555160"/>
            <a:ext cx="437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sávszélesség mérésére használt kifejezések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A537CC2-E212-4824-806E-807E9268D2A4}"/>
              </a:ext>
            </a:extLst>
          </p:cNvPr>
          <p:cNvSpPr/>
          <p:nvPr/>
        </p:nvSpPr>
        <p:spPr>
          <a:xfrm>
            <a:off x="569493" y="199724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Késleltetés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72088-AFEA-4AFE-94B9-1668CA08156A}"/>
              </a:ext>
            </a:extLst>
          </p:cNvPr>
          <p:cNvSpPr/>
          <p:nvPr/>
        </p:nvSpPr>
        <p:spPr>
          <a:xfrm>
            <a:off x="569493" y="2432583"/>
            <a:ext cx="11498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késleltetés azt az időtartamot jelenti, ami az adat egyik pontból a másikba történő eljuttatásához szükséges.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977F765-D13E-49A0-B996-108AD4BBA1F2}"/>
              </a:ext>
            </a:extLst>
          </p:cNvPr>
          <p:cNvSpPr/>
          <p:nvPr/>
        </p:nvSpPr>
        <p:spPr>
          <a:xfrm>
            <a:off x="569493" y="2786042"/>
            <a:ext cx="11233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több szegmensből álló hálózatban az átbocsátóképesség nem lehet nagyobb, mint a forrástól a célig tartó útvonal leglassabb kapcsolatának sebessége.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9CAB75F-735E-4AC7-9677-946C558BEAE3}"/>
              </a:ext>
            </a:extLst>
          </p:cNvPr>
          <p:cNvSpPr/>
          <p:nvPr/>
        </p:nvSpPr>
        <p:spPr>
          <a:xfrm>
            <a:off x="595569" y="352017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Átbocsátóképesség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6AD23E4-9A7F-44E2-A7EA-3088E075337A}"/>
              </a:ext>
            </a:extLst>
          </p:cNvPr>
          <p:cNvSpPr/>
          <p:nvPr/>
        </p:nvSpPr>
        <p:spPr>
          <a:xfrm>
            <a:off x="569493" y="3933719"/>
            <a:ext cx="7587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átbocsátóképesség a közegen adott idő alatt átvitt bitek mennyiségét jelenti.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E1C71D4-367C-4084-8EEE-680EC4C0B71B}"/>
              </a:ext>
            </a:extLst>
          </p:cNvPr>
          <p:cNvSpPr/>
          <p:nvPr/>
        </p:nvSpPr>
        <p:spPr>
          <a:xfrm>
            <a:off x="569492" y="4294007"/>
            <a:ext cx="1105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Számos tényezőt figyelembe véve az átbocsátóképesség nem egyezik meg az adott fizikai közegre megadott sávszélesség értékével.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EF82057-2FA0-438C-9BB3-9A4011657E5B}"/>
              </a:ext>
            </a:extLst>
          </p:cNvPr>
          <p:cNvSpPr/>
          <p:nvPr/>
        </p:nvSpPr>
        <p:spPr>
          <a:xfrm>
            <a:off x="569492" y="5115960"/>
            <a:ext cx="54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tényező is befolyással van az átbocsátóképességre: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E0E70B-1850-410D-B34D-B35BA0880A54}"/>
              </a:ext>
            </a:extLst>
          </p:cNvPr>
          <p:cNvSpPr/>
          <p:nvPr/>
        </p:nvSpPr>
        <p:spPr>
          <a:xfrm>
            <a:off x="5913517" y="5115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forgalom nagysága.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forgalom típusa.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hálózati eszközök által létrehozott, a forrás és a cél között felmerülő késleltetés.</a:t>
            </a:r>
          </a:p>
        </p:txBody>
      </p:sp>
    </p:spTree>
    <p:extLst>
      <p:ext uri="{BB962C8B-B14F-4D97-AF65-F5344CB8AC3E}">
        <p14:creationId xmlns:p14="http://schemas.microsoft.com/office/powerpoint/2010/main" val="4272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C196098-84DF-4DB8-A934-BF5CCBED5EDC}"/>
              </a:ext>
            </a:extLst>
          </p:cNvPr>
          <p:cNvSpPr/>
          <p:nvPr/>
        </p:nvSpPr>
        <p:spPr>
          <a:xfrm>
            <a:off x="2800867" y="152218"/>
            <a:ext cx="6590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Hasznos átbocsátóképeség (goodput)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22A362A-8F8B-4A51-9E99-CC882E8064C2}"/>
              </a:ext>
            </a:extLst>
          </p:cNvPr>
          <p:cNvSpPr/>
          <p:nvPr/>
        </p:nvSpPr>
        <p:spPr>
          <a:xfrm>
            <a:off x="621631" y="1035858"/>
            <a:ext cx="10948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Létezik egy harmadik módszer az adattovábbítás mérésére, ez az úgynevezett hasznos átbocsátóképesség (goodput). A goodput értéke az adott idő alatt átvitt használható adatok mennyiségét jelenti. A goodput értékét megkaphatjuk, ha az átbocsátóképességből kivonjuk a kapcsolat felépítésére, nyugtázásra és beágyazásra fordított forgalomtöbbletet.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E041C83-6F57-4355-B640-63EC7362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7" y="2377539"/>
            <a:ext cx="6359721" cy="3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3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0BD43D4-7A5F-4808-82C6-BCAA7A15F829}"/>
              </a:ext>
            </a:extLst>
          </p:cNvPr>
          <p:cNvSpPr/>
          <p:nvPr/>
        </p:nvSpPr>
        <p:spPr>
          <a:xfrm>
            <a:off x="4056473" y="103400"/>
            <a:ext cx="397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rézkábelek jellemzői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305F6B3-945E-4028-B5FA-4F592F330C0D}"/>
              </a:ext>
            </a:extLst>
          </p:cNvPr>
          <p:cNvSpPr/>
          <p:nvPr/>
        </p:nvSpPr>
        <p:spPr>
          <a:xfrm>
            <a:off x="176635" y="1026730"/>
            <a:ext cx="11730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rézkábelek a leggyakrabban használt kábeltípusok a mai hálózatokban. A rézkábel valójában nem csak egyfajta kábeltípust jelent. Három különböző típusa létezik, amelyek mindegyike meghatározott körülmények között használható.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A2B3BD4-441D-468C-BE57-A8BAE6A43662}"/>
              </a:ext>
            </a:extLst>
          </p:cNvPr>
          <p:cNvSpPr/>
          <p:nvPr/>
        </p:nvSpPr>
        <p:spPr>
          <a:xfrm>
            <a:off x="192850" y="1688450"/>
            <a:ext cx="11730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hálózatokban azért használunk rézkábelt, mert olcsó, könnyen telepíthető és kicsi az ellenállása az elektromos árammal szemben. Hátránya viszont, hogy korlátozott a kábelhossz és érzékeny az interferenciára.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3E3802E-4671-4070-9A0B-A7CAD2EEEAA7}"/>
              </a:ext>
            </a:extLst>
          </p:cNvPr>
          <p:cNvSpPr/>
          <p:nvPr/>
        </p:nvSpPr>
        <p:spPr>
          <a:xfrm>
            <a:off x="192850" y="2345650"/>
            <a:ext cx="115463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rézkábelben az adatok elektromos impulzusok formájában továbbítódnak. A vevőkészülék hálózati interfészének érzékelője fogadja azokat a jeleket, amelyekből sikeresen vissza tudja állítani az elküldött jelet. Azonban minél távolabbra jut el a jel, annál inkább gyengül. Ezt nevezik jelcsillapításnak.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6762800-5C75-4F59-BEDE-39A5A59FC54E}"/>
              </a:ext>
            </a:extLst>
          </p:cNvPr>
          <p:cNvSpPr/>
          <p:nvPr/>
        </p:nvSpPr>
        <p:spPr>
          <a:xfrm>
            <a:off x="176635" y="3404355"/>
            <a:ext cx="124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elektromos impulzusok időzítési és feszültségértékei két forrásból származó interferenciára érzékenyek: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73CC748-3C89-4F7D-ACE0-E274C69DD9A4}"/>
              </a:ext>
            </a:extLst>
          </p:cNvPr>
          <p:cNvSpPr/>
          <p:nvPr/>
        </p:nvSpPr>
        <p:spPr>
          <a:xfrm>
            <a:off x="192850" y="3773687"/>
            <a:ext cx="11806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Elektromágneses interferencia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(EMI) vagy rádiófrekvenciás interferencia (RFI) - Az EMI és RFI jelek torzíthatják és meghamisíthatják a réz alapú adathordozók által továbbított adatjeleket. A jellemző zavarforrások közé tartoznak a rádióhullámok és az elektromágneses eszközök, például a fluoreszkáló lámpák vagy az elektromos motorok.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89E0053-36EA-48C1-832F-4F25D32C01D7}"/>
              </a:ext>
            </a:extLst>
          </p:cNvPr>
          <p:cNvSpPr/>
          <p:nvPr/>
        </p:nvSpPr>
        <p:spPr>
          <a:xfrm>
            <a:off x="192850" y="4843261"/>
            <a:ext cx="11838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Áthallás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Áthallás alatt azt értjük, ha egy vezetéken haladó jel elektromos vagy mágneses mezője által keltett zavar átterjed a szomszédos vezetéken található jelre. Telefonvonalakon az áthallás következménye lehet, hogy halljuk egy szomszédos vonalon zajló másik beszélgetés részleteit. Tehát amikor egy vezetéken elektromos áram folyik keresztül, a huzal körül kis méretű, körkörös mágneses mező alakul ki, amely a szomszédos vezetékre is kifejti hatását.</a:t>
            </a:r>
          </a:p>
        </p:txBody>
      </p:sp>
    </p:spTree>
    <p:extLst>
      <p:ext uri="{BB962C8B-B14F-4D97-AF65-F5344CB8AC3E}">
        <p14:creationId xmlns:p14="http://schemas.microsoft.com/office/powerpoint/2010/main" val="26964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8080345-FDA2-4E86-9DC2-1C9322794EEA}"/>
              </a:ext>
            </a:extLst>
          </p:cNvPr>
          <p:cNvSpPr/>
          <p:nvPr/>
        </p:nvSpPr>
        <p:spPr>
          <a:xfrm>
            <a:off x="553453" y="1582340"/>
            <a:ext cx="89875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EMI és az RFI negatív hatásainak ellensúlyozására néhány rézkábel típusban fémes árnyékolást alkalmaznak és előírják a kapcsolat megfelelő földelését.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áthallás negatív hatásainak csökkentése érdekében bizonyos rézkábel fajtákban az ellentétes áramköri érpárokat összesodorják, ezzel tudnak hatékonyan fellépni ellene.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rézkábel elektromos zajokra való érzékenysége az alábbi tényezők használatával korlátozható: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adott hálózati környezetben leginkább alkalmazható kábel típusának vagy kategóriájának kiválasztása.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Kábelezési terv készítése az ismert és az előre látható interferencia források elkerülésére.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kábelek megfelelő kezelésére és lezárására vonatkozó kábelezési technikák használata.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DCC9FC8-4C61-433C-B138-7CA40913F8CA}"/>
              </a:ext>
            </a:extLst>
          </p:cNvPr>
          <p:cNvSpPr/>
          <p:nvPr/>
        </p:nvSpPr>
        <p:spPr>
          <a:xfrm>
            <a:off x="4110616" y="249035"/>
            <a:ext cx="397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u-H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rézkábelek jellemzői</a:t>
            </a:r>
          </a:p>
        </p:txBody>
      </p:sp>
    </p:spTree>
    <p:extLst>
      <p:ext uri="{BB962C8B-B14F-4D97-AF65-F5344CB8AC3E}">
        <p14:creationId xmlns:p14="http://schemas.microsoft.com/office/powerpoint/2010/main" val="261003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27590D7-0842-4FBB-B504-F7B99A2F5C54}"/>
              </a:ext>
            </a:extLst>
          </p:cNvPr>
          <p:cNvSpPr/>
          <p:nvPr/>
        </p:nvSpPr>
        <p:spPr>
          <a:xfrm>
            <a:off x="4214010" y="248471"/>
            <a:ext cx="3763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rézkábelek típusai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A12BCB6-248F-415C-A431-D8B9CC59025F}"/>
              </a:ext>
            </a:extLst>
          </p:cNvPr>
          <p:cNvSpPr/>
          <p:nvPr/>
        </p:nvSpPr>
        <p:spPr>
          <a:xfrm>
            <a:off x="2382252" y="1012340"/>
            <a:ext cx="786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Hálózatokban használt réz alapú átviteli közegeknek három fő típusa létezik.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4B7EAED-0C84-4D21-8D2A-D0C161B9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8" y="1560766"/>
            <a:ext cx="6277263" cy="46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1F38D38-A4ED-4155-B8D0-E10A4527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58" y="955491"/>
            <a:ext cx="5087035" cy="235802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7C9A5E8-3A2F-4DD4-8B85-E1DCE6D6503E}"/>
              </a:ext>
            </a:extLst>
          </p:cNvPr>
          <p:cNvSpPr/>
          <p:nvPr/>
        </p:nvSpPr>
        <p:spPr>
          <a:xfrm>
            <a:off x="1247576" y="2263642"/>
            <a:ext cx="3201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-Vezeték nélküli antennák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-Ethernet switchportok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-Internet port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9CFECC3-4A9A-478E-97E6-ACC65F1E8BBC}"/>
              </a:ext>
            </a:extLst>
          </p:cNvPr>
          <p:cNvSpPr/>
          <p:nvPr/>
        </p:nvSpPr>
        <p:spPr>
          <a:xfrm>
            <a:off x="707472" y="1678357"/>
            <a:ext cx="4282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hozzáférési pont összetevői a következők: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0B6DACE-2083-4216-9793-F97ADF1A2CD1}"/>
              </a:ext>
            </a:extLst>
          </p:cNvPr>
          <p:cNvSpPr/>
          <p:nvPr/>
        </p:nvSpPr>
        <p:spPr>
          <a:xfrm>
            <a:off x="3772834" y="215908"/>
            <a:ext cx="3570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célja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B6008A9-62F9-4F09-B997-90262D76FA9E}"/>
              </a:ext>
            </a:extLst>
          </p:cNvPr>
          <p:cNvSpPr/>
          <p:nvPr/>
        </p:nvSpPr>
        <p:spPr>
          <a:xfrm>
            <a:off x="317650" y="3994194"/>
            <a:ext cx="5061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otthoni router és egy laptop látható, amely a helyi hálózatra (LAN) csatlakozik.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291A75D-68D1-4814-B2C2-04DCA111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58" y="3868052"/>
            <a:ext cx="5393695" cy="2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59813-7D1E-49BD-9F3D-A35F016F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14123"/>
            <a:ext cx="4375484" cy="1041535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illesztőkártya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5A4049A-FD6D-43C9-AE5F-592DB7F70B12}"/>
              </a:ext>
            </a:extLst>
          </p:cNvPr>
          <p:cNvSpPr/>
          <p:nvPr/>
        </p:nvSpPr>
        <p:spPr>
          <a:xfrm>
            <a:off x="701878" y="1255658"/>
            <a:ext cx="10788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kártyák (NIC) eszközöket csatlakoztatnak a hálózathoz. Az Ethernet kártyák vezetékes, míg a WLAN kártyák vezeték nélküli kapcsolatok létrehozására használhatók. A végfelhasználói eszközökben a két típus legalább egyike megtalálható. Ha egy hálózati nyomtató például csak Ethernet csatlakozóval rendelkezik, akkor a hálózathoz csak kábel használatával tud kapcsolódni.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2442274-D1B7-42A9-A0A1-E28A6536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904675"/>
            <a:ext cx="5054410" cy="37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1467CB7-3F67-441E-AE86-4EBC3192584C}"/>
              </a:ext>
            </a:extLst>
          </p:cNvPr>
          <p:cNvSpPr/>
          <p:nvPr/>
        </p:nvSpPr>
        <p:spPr>
          <a:xfrm>
            <a:off x="4618576" y="215908"/>
            <a:ext cx="2646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7F49628-5D44-4A41-985B-B405F1E8D065}"/>
              </a:ext>
            </a:extLst>
          </p:cNvPr>
          <p:cNvSpPr/>
          <p:nvPr/>
        </p:nvSpPr>
        <p:spPr>
          <a:xfrm>
            <a:off x="706073" y="1062872"/>
            <a:ext cx="10779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OSI modell fizikai rétege biztosítja a adatkapcsolati réteg kereteit alkotó bitek továbbítását a hálózati közegen. Ez a réteg egy teljes keretet fogad az adatkapcsolati rétegtől, és olyan jelek sorozatává alakítja, amelyek továbbíthatók az átviteli közegen.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EA6E82-3078-4BF1-8206-91E3D2AB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" y="4477623"/>
            <a:ext cx="3213233" cy="169007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F586B54-1347-40CF-B668-DDBA2C40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80" y="4418130"/>
            <a:ext cx="3415976" cy="18029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49580CC-0D97-4115-9F93-D7414D47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46" y="4418130"/>
            <a:ext cx="3168636" cy="1802998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24F57C13-9F1B-412B-A6B8-88E3D8CD0243}"/>
              </a:ext>
            </a:extLst>
          </p:cNvPr>
          <p:cNvSpPr/>
          <p:nvPr/>
        </p:nvSpPr>
        <p:spPr>
          <a:xfrm>
            <a:off x="1100354" y="2765458"/>
            <a:ext cx="10501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kódolja a kereteket és létrehozza azokat az elektromos, optikai vagy rádióhullámú jeleket, amelyek a keret bitjeinek felelnek meg. A jelek ezután egyesével elküldésre kerülnek az átviteli közegen.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3310B65-F15C-480F-A854-5186AA5E22C0}"/>
              </a:ext>
            </a:extLst>
          </p:cNvPr>
          <p:cNvSpPr/>
          <p:nvPr/>
        </p:nvSpPr>
        <p:spPr>
          <a:xfrm>
            <a:off x="1031846" y="3688788"/>
            <a:ext cx="1020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célállomás fizikai rétege fogadja ezeket a jeleket, bitekké alakítja őket, majd a biteket teljes keretként továbbítja az adatkapcsolati rétegnek.</a:t>
            </a:r>
          </a:p>
        </p:txBody>
      </p:sp>
    </p:spTree>
    <p:extLst>
      <p:ext uri="{BB962C8B-B14F-4D97-AF65-F5344CB8AC3E}">
        <p14:creationId xmlns:p14="http://schemas.microsoft.com/office/powerpoint/2010/main" val="242586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9DA463F-A938-4927-BAB3-03F2426A6749}"/>
              </a:ext>
            </a:extLst>
          </p:cNvPr>
          <p:cNvSpPr/>
          <p:nvPr/>
        </p:nvSpPr>
        <p:spPr>
          <a:xfrm>
            <a:off x="3676010" y="408856"/>
            <a:ext cx="4839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jellemzői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FE449FB-5ADF-4E6A-97A4-2C04B7EE24C2}"/>
              </a:ext>
            </a:extLst>
          </p:cNvPr>
          <p:cNvSpPr/>
          <p:nvPr/>
        </p:nvSpPr>
        <p:spPr>
          <a:xfrm>
            <a:off x="4287319" y="1121919"/>
            <a:ext cx="3617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szabványai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5DE31F8-CA86-435B-AA28-025E86869B76}"/>
              </a:ext>
            </a:extLst>
          </p:cNvPr>
          <p:cNvSpPr/>
          <p:nvPr/>
        </p:nvSpPr>
        <p:spPr>
          <a:xfrm>
            <a:off x="343949" y="1767547"/>
            <a:ext cx="11635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 OSI modell felső rétegeiben található protokollok szoftveres megvalósítását szoftvertervező mérnökök és számítógépes szakemberek felügyelik. A TCP/IP modell szolgáltatásait és protokolljait például az IETF (Internet Engineering Task Force) nevű szervezet definiálja.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874F069-E3E7-44EC-960C-EC7CAFA7B2F0}"/>
              </a:ext>
            </a:extLst>
          </p:cNvPr>
          <p:cNvSpPr/>
          <p:nvPr/>
        </p:nvSpPr>
        <p:spPr>
          <a:xfrm>
            <a:off x="343948" y="2874840"/>
            <a:ext cx="11476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Számos különböző nemzetközi és nemzeti szervezet, kormányzati szerv és magánvállalat vesz részt a fizikai réteg szabványainak létrehozásában és továbbfejlesztésében.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0883DE8-FB87-43FF-8C5F-10AD5106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8" y="3521172"/>
            <a:ext cx="4901419" cy="28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C8A975C-621D-4471-B239-715B309284C9}"/>
              </a:ext>
            </a:extLst>
          </p:cNvPr>
          <p:cNvSpPr/>
          <p:nvPr/>
        </p:nvSpPr>
        <p:spPr>
          <a:xfrm>
            <a:off x="4227540" y="375300"/>
            <a:ext cx="3342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összetevők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AE757C0-D4EB-44FC-835F-DE33BEBA6201}"/>
              </a:ext>
            </a:extLst>
          </p:cNvPr>
          <p:cNvSpPr/>
          <p:nvPr/>
        </p:nvSpPr>
        <p:spPr>
          <a:xfrm>
            <a:off x="439703" y="1716997"/>
            <a:ext cx="2228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-Fizikai összetevők</a:t>
            </a:r>
          </a:p>
          <a:p>
            <a:r>
              <a:rPr lang="hu-HU" dirty="0"/>
              <a:t>-Kódolás</a:t>
            </a:r>
          </a:p>
          <a:p>
            <a:r>
              <a:rPr lang="hu-HU" dirty="0"/>
              <a:t>-Jelzés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CBF2264-B3BE-4101-97FE-04577E5B2DE6}"/>
              </a:ext>
            </a:extLst>
          </p:cNvPr>
          <p:cNvSpPr/>
          <p:nvPr/>
        </p:nvSpPr>
        <p:spPr>
          <a:xfrm>
            <a:off x="439703" y="1184648"/>
            <a:ext cx="569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 szabványai három fő területtel foglalkoznak: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5763787-B49D-4DD2-9B57-9E3643E0665F}"/>
              </a:ext>
            </a:extLst>
          </p:cNvPr>
          <p:cNvSpPr/>
          <p:nvPr/>
        </p:nvSpPr>
        <p:spPr>
          <a:xfrm>
            <a:off x="5647017" y="1716997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összetevők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DF7CB18-B7A9-44C1-8237-CB03707DDC7B}"/>
              </a:ext>
            </a:extLst>
          </p:cNvPr>
          <p:cNvSpPr/>
          <p:nvPr/>
        </p:nvSpPr>
        <p:spPr>
          <a:xfrm>
            <a:off x="3134686" y="2228671"/>
            <a:ext cx="9057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összetevők alatt olyan elektronikus hardvereszközöket, átviteli közegeket és csatlakozókat értünk, amelyek a biteket reprezentáló jelek továbbítását végzik. A hardverösszetevők, mint például a hálózati kártyák (NIC), az interfészek és csatlakozók, a kábelezési anyagok és tervek leírásait a fizikai réteghez kapcsolódó szabványok tartalmazzák.</a:t>
            </a:r>
          </a:p>
        </p:txBody>
      </p:sp>
    </p:spTree>
    <p:extLst>
      <p:ext uri="{BB962C8B-B14F-4D97-AF65-F5344CB8AC3E}">
        <p14:creationId xmlns:p14="http://schemas.microsoft.com/office/powerpoint/2010/main" val="34037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DC623A9-1C54-4302-94A3-50F262465D8E}"/>
              </a:ext>
            </a:extLst>
          </p:cNvPr>
          <p:cNvSpPr/>
          <p:nvPr/>
        </p:nvSpPr>
        <p:spPr>
          <a:xfrm>
            <a:off x="5285521" y="23268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Kódolás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6FA564C-C5AB-4F3A-95D7-51818AAC293F}"/>
              </a:ext>
            </a:extLst>
          </p:cNvPr>
          <p:cNvSpPr/>
          <p:nvPr/>
        </p:nvSpPr>
        <p:spPr>
          <a:xfrm>
            <a:off x="1434517" y="920259"/>
            <a:ext cx="8598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kódolás vagy vonali kódolás bitek sorozatának előre meghatározott kóddá történő átalakítási módszerét jelenti. A kódok bitek olyan csoportját jelentik, amelyek elősegítik egy meghatározott minta felismerését a küldő és a fogadó fél által egyaránt.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0AFA544-9B05-4E6A-B886-A8249D6F14CE}"/>
              </a:ext>
            </a:extLst>
          </p:cNvPr>
          <p:cNvSpPr/>
          <p:nvPr/>
        </p:nvSpPr>
        <p:spPr>
          <a:xfrm>
            <a:off x="5489903" y="2338323"/>
            <a:ext cx="1212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Jelzés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21CC5CF-AA2A-49C8-A131-08DAE0CDA3A4}"/>
              </a:ext>
            </a:extLst>
          </p:cNvPr>
          <p:cNvSpPr/>
          <p:nvPr/>
        </p:nvSpPr>
        <p:spPr>
          <a:xfrm>
            <a:off x="318782" y="2967335"/>
            <a:ext cx="11719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rétegnek kell előállítania a közegen továbbított 1-eseket és 0-kat ábrázoló elektromos, optikai vagy vezeték nélküli jeleket.  A fizikai réteg szabványaiban kell meghatározni az 1 és a 0 megjelenítésére használható jelek típusát. Ezt a megfeleltetést akár olyan egyszerű dolog is jelentheti, mint az elektromos vagy optikai jelek szintjének megváltozása. </a:t>
            </a:r>
          </a:p>
        </p:txBody>
      </p:sp>
    </p:spTree>
    <p:extLst>
      <p:ext uri="{BB962C8B-B14F-4D97-AF65-F5344CB8AC3E}">
        <p14:creationId xmlns:p14="http://schemas.microsoft.com/office/powerpoint/2010/main" val="147702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ACB1DA4-952B-47CA-B1A7-0FD74323B315}"/>
              </a:ext>
            </a:extLst>
          </p:cNvPr>
          <p:cNvSpPr/>
          <p:nvPr/>
        </p:nvSpPr>
        <p:spPr>
          <a:xfrm>
            <a:off x="4734187" y="177915"/>
            <a:ext cx="2723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Sávszélesség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2281D3A-AD78-436F-81F8-D73FD5E19DB1}"/>
              </a:ext>
            </a:extLst>
          </p:cNvPr>
          <p:cNvSpPr/>
          <p:nvPr/>
        </p:nvSpPr>
        <p:spPr>
          <a:xfrm>
            <a:off x="858253" y="982360"/>
            <a:ext cx="10944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sávszélesség a közeg adatátviteli kapacitását jelenti. A digitális sávszélességet adott idő alatt egyik helyről a másikra átvitt adatmennyiséggel jellemezhetjük.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E44E663-7DE6-49CC-8ECF-6D723880F874}"/>
              </a:ext>
            </a:extLst>
          </p:cNvPr>
          <p:cNvSpPr/>
          <p:nvPr/>
        </p:nvSpPr>
        <p:spPr>
          <a:xfrm>
            <a:off x="858254" y="1805316"/>
            <a:ext cx="10944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Nagyságát általában kilobit per másodpercben (kb/s), megabit per másodpercben (Mb/s) vagy gigabit per másodpercben (Gb/s) mérjük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A0AC87C-C92C-495C-83B7-B4AF9BA45BB1}"/>
              </a:ext>
            </a:extLst>
          </p:cNvPr>
          <p:cNvSpPr/>
          <p:nvPr/>
        </p:nvSpPr>
        <p:spPr>
          <a:xfrm>
            <a:off x="858252" y="2828835"/>
            <a:ext cx="10788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10 Mb/s és 100Mb/s sebességű Ethernet esetén a bitek küldése egyaránt a villamos energia terjedésének sebességével történik. A különbséget a másodpercenként továbbított bitek száma jelenti.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EA6201E-AAD8-44FD-B4E5-3B09035A0728}"/>
              </a:ext>
            </a:extLst>
          </p:cNvPr>
          <p:cNvSpPr/>
          <p:nvPr/>
        </p:nvSpPr>
        <p:spPr>
          <a:xfrm>
            <a:off x="858252" y="4014355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hálózatban a sávszélesség tényleges értékét: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7E2CB3D-FF04-4BD5-8F03-2DFCBF9CD2AD}"/>
              </a:ext>
            </a:extLst>
          </p:cNvPr>
          <p:cNvSpPr/>
          <p:nvPr/>
        </p:nvSpPr>
        <p:spPr>
          <a:xfrm>
            <a:off x="5451859" y="4014355"/>
            <a:ext cx="4750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-Az átviteli közeg jellemzői.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jelátvitelre és jelfelismerésre használt módszerek.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F2AC6E-7526-485E-B3DD-E9DEB4D54AE5}"/>
              </a:ext>
            </a:extLst>
          </p:cNvPr>
          <p:cNvSpPr/>
          <p:nvPr/>
        </p:nvSpPr>
        <p:spPr>
          <a:xfrm>
            <a:off x="9514761" y="401435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határozzák meg</a:t>
            </a:r>
          </a:p>
        </p:txBody>
      </p:sp>
    </p:spTree>
    <p:extLst>
      <p:ext uri="{BB962C8B-B14F-4D97-AF65-F5344CB8AC3E}">
        <p14:creationId xmlns:p14="http://schemas.microsoft.com/office/powerpoint/2010/main" val="353891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0EDF9132-E5EA-4FA4-8070-9A987790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5" y="2820779"/>
            <a:ext cx="8889434" cy="2856438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4D682E6-2C6A-4AD3-A35A-40852814622F}"/>
              </a:ext>
            </a:extLst>
          </p:cNvPr>
          <p:cNvSpPr/>
          <p:nvPr/>
        </p:nvSpPr>
        <p:spPr>
          <a:xfrm>
            <a:off x="798095" y="1842519"/>
            <a:ext cx="1015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táblázat a sávszélesség általánosan használt mértékegységeit tartalmazza.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79E296F-0281-4125-B9C1-FFA6AE1B46F7}"/>
              </a:ext>
            </a:extLst>
          </p:cNvPr>
          <p:cNvSpPr/>
          <p:nvPr/>
        </p:nvSpPr>
        <p:spPr>
          <a:xfrm>
            <a:off x="4707872" y="308628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Sávszélesség</a:t>
            </a:r>
          </a:p>
        </p:txBody>
      </p:sp>
    </p:spTree>
    <p:extLst>
      <p:ext uri="{BB962C8B-B14F-4D97-AF65-F5344CB8AC3E}">
        <p14:creationId xmlns:p14="http://schemas.microsoft.com/office/powerpoint/2010/main" val="200755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Szélesvásznú</PresentationFormat>
  <Paragraphs>76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Hálózati illesztőkártya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9</cp:revision>
  <dcterms:created xsi:type="dcterms:W3CDTF">2023-01-19T09:52:43Z</dcterms:created>
  <dcterms:modified xsi:type="dcterms:W3CDTF">2023-01-20T09:35:03Z</dcterms:modified>
</cp:coreProperties>
</file>