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5DFB1-81DB-40A0-B74A-A92CA6D6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D45005-3267-41BF-A47B-FB992CC21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1AEED2-6928-474D-9ED6-F5F3215B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1900C5-D6C3-4C11-96E2-A3EF857C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74E3D5-1D50-4FE6-9E6C-40B5A3E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1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3DFA81-AC95-4C9F-8E7D-0E3EFF08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B13C928-35D5-46A5-AC13-7C12ECC9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BF0F9A-100B-43A2-94DF-6C92CFE2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C8E137-9943-4C96-8832-4C28179F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F680E1-96BE-4E6C-B508-5B7E9860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9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C8AF660-CCEE-45C0-BBBA-39BCC984A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8B4449-B353-4A5E-B146-9F4A538E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2699B1-43B0-4BF3-8D21-E4207F87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9CDA0E-F94B-49B7-AC1A-334104DB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793456-A048-49C1-AB12-50D329A2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38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F25E6E-6164-4CCE-8398-BE398537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8F6A1-36AE-4DCD-B4D6-5A250B2E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67DEEE-8DE0-45F6-93FC-0B8AEC46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27A28B-D54F-4BE6-8FB6-9C7F6988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9A74C1-E0E2-43E6-A777-17BB539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4CA0A-81B9-408C-B44E-549B999D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13A6A7-BE69-4CCA-89A7-C1CC0396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212A6A-1C26-4D7E-A7F5-265E94B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6BAD18-D800-440C-AE58-5C3CCC81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536FB-65F6-4039-8D2E-FB12B163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5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F1B7F-8F4E-4297-B255-6BEA5BBC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665788-A1AE-4987-92EE-F6700719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51DC22-EC22-4898-B7B9-E8703677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3D46BB-AE95-49A3-8110-E4758335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F8E594-0DED-47A5-AD8D-1B1C18A0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563E39-619F-4214-B0F7-91979445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92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98BAF5-4F75-4DDC-A140-A165802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1661F4-61FE-4016-92AF-43125757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1530D8-58CD-4FD2-A0DF-BEB43D0E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9E04855-7831-43D9-A65B-8DA8A193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A1C93D6-576A-459F-8D03-ABAB00AD7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19F205-2813-4BA7-BAF5-815F6E98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ABDE50B-841B-4E38-B49D-C8AC520F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B8F4F2-6FAA-4911-B9B3-8C041887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2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653E4-797E-41AD-B75C-C2AA81D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E756291-6B51-4391-9897-B9AEFF3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F76EB4F-F6FB-4B99-8732-31095080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4DBDD7-D630-4B40-B9A9-F965E0EE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96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781CFF7-3B39-40EB-A35D-D91F5175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43E2B7-8E5B-4CB5-BC66-5B59746C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BCDF39-5007-468C-8492-52B87436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19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A691C1-057C-4939-AFDB-5F776F97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A72187-289F-4D48-B963-7A9D8748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36C94B-FA1D-47B1-AEE9-CD92CE83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E55CB33-FB3E-437E-9334-2E0B1295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0CBD68-E6B1-424D-BCE3-E53E63DC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146EC7-A53D-4085-817B-FBAF6CE3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31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C91E3E-A895-40A1-8A8F-E746921F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F52B307-7AA8-4AB1-8186-0C0C56883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9F9E00C-C7F3-4DC6-AEA8-852E2A5B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F3746D6-7C57-4705-993E-910EEDF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A8679E-E1FD-4997-B18E-FEE4259E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5EFF0B-682B-4E15-981B-39A177F9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0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1"/>
            </a:gs>
            <a:gs pos="84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FE21D3A-6160-42E8-909F-E829364A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C70CB66-FBF7-411B-8B85-8D58D07FF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92460E-E5AF-46BD-B2B9-7BD01282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0B72-EE97-4D9C-9C64-FFB0AD895009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83AD0E-1C0F-4A87-BCE3-FCF967890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FC2273-BC35-469B-A252-C7E65AE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5E15-C874-4C5D-9734-793D9F83CA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325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8C7CA17-934C-4C7C-8FF2-FCBCC7377EAE}"/>
              </a:ext>
            </a:extLst>
          </p:cNvPr>
          <p:cNvSpPr/>
          <p:nvPr/>
        </p:nvSpPr>
        <p:spPr>
          <a:xfrm>
            <a:off x="4119562" y="150981"/>
            <a:ext cx="50624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 a következőkkel foglalkozik: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D5713F6-FF54-4C5E-8200-518C68BC3FAE}"/>
              </a:ext>
            </a:extLst>
          </p:cNvPr>
          <p:cNvSpPr/>
          <p:nvPr/>
        </p:nvSpPr>
        <p:spPr>
          <a:xfrm>
            <a:off x="299935" y="1323202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-Lehetővé teszi a felsőbb rétegek számára a közeghez való hozzáférést. A felsőbb rétegbeli protokoll számára teljes mértékben ismeretlen, hogy az adatok továbbítása milyen adatátviteli közegen zajlik.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-Fogadja az adatokat, amelyek általában a 3. rétegbeli csomagok (például IPv4 vagy IPv6), majd beágyazza őket 2. rétegbeli keretekbe.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-Szabályozza, hogy milyen módon történjen az adatok közegre helyezése és fogadása.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-Keretek cseréjét végzi a végpontok között a közegen keresztül.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-Fogadja a beágyazott adatokat, amelyek általában 3. rétegbeli csomagok, és a megfelelő felsőbb rétegbeli protokollhoz irányítja őket.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-Hibakeresést hajt végre, és elutasítja a hibás kereteket.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CDCA925-4ADB-4128-9B81-F7E73A9DED62}"/>
              </a:ext>
            </a:extLst>
          </p:cNvPr>
          <p:cNvSpPr/>
          <p:nvPr/>
        </p:nvSpPr>
        <p:spPr>
          <a:xfrm>
            <a:off x="6395934" y="1323202"/>
            <a:ext cx="5572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Számítógépes hálózatokban a csomópont olyan eszközt jelent, amely képes adatokat fogadni, létrehozni, tárolni vagy továbbítani egy kommunikációs útvonal mentén. A csomópont jelenthet végberendezést (pl. laptop vagy mobiltelefon) vagy közvetítő eszközt (pl. Ethernet switch).</a:t>
            </a:r>
          </a:p>
        </p:txBody>
      </p:sp>
    </p:spTree>
    <p:extLst>
      <p:ext uri="{BB962C8B-B14F-4D97-AF65-F5344CB8AC3E}">
        <p14:creationId xmlns:p14="http://schemas.microsoft.com/office/powerpoint/2010/main" val="397241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5E5053D-287D-4C49-AEDA-ACD658A33B8E}"/>
              </a:ext>
            </a:extLst>
          </p:cNvPr>
          <p:cNvSpPr/>
          <p:nvPr/>
        </p:nvSpPr>
        <p:spPr>
          <a:xfrm>
            <a:off x="4019053" y="274632"/>
            <a:ext cx="4153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Pont-pont WAN topológia</a:t>
            </a:r>
            <a:endParaRPr lang="hu-HU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BC6EB09-CB0F-4E38-86F3-961783E138AE}"/>
              </a:ext>
            </a:extLst>
          </p:cNvPr>
          <p:cNvSpPr/>
          <p:nvPr/>
        </p:nvSpPr>
        <p:spPr>
          <a:xfrm>
            <a:off x="128632" y="118870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fizikai pont-pont összeköttetések közvetlenül két végpontot kapcsolnak össze egymással az ábrán látható módon. Ebben az elrendezésben a két végpontnak nem kell más állomásokkal megosztozniuk a közegen. Továbbá, soros kommunikációs protokoll, például pont-pont protokoll használatakor az állomásnak nem kell eldöntenie, hogy a beérkező keretet neki vagy egy másik csomópontnak szánták.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27BFB71-8FC1-454A-AC11-86330CBC2572}"/>
              </a:ext>
            </a:extLst>
          </p:cNvPr>
          <p:cNvSpPr/>
          <p:nvPr/>
        </p:nvSpPr>
        <p:spPr>
          <a:xfrm>
            <a:off x="6096000" y="1188707"/>
            <a:ext cx="5833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Emiatt a logikai adatkapcsolati protokollok nagyon egyszerű felépítésűek is lehetnek, hiszen a keretek csak a két állomás egyikének lehetnek címezve vagy csak tőlük származhatnak. A kereteket a pont-pont kapcsolat egyik végén az állomás ráhelyezi a közegre, majd a túlsó végén lévő másik állomás leveszi azokat.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2D327EF-3306-434E-9237-D621C0519C0B}"/>
              </a:ext>
            </a:extLst>
          </p:cNvPr>
          <p:cNvSpPr/>
          <p:nvPr/>
        </p:nvSpPr>
        <p:spPr>
          <a:xfrm>
            <a:off x="194345" y="3429000"/>
            <a:ext cx="11803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forrás- és célállomás közvetve, nagy földrajzi távolságok áthidalásával kapcsolódik egymáshoz számos közvetítő eszköz használatával.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0355CDA-73B2-42EE-B33D-A6D4DF3B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4" y="3603988"/>
            <a:ext cx="8221977" cy="23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F0F866-BD34-49D6-9197-E9337D55228F}"/>
              </a:ext>
            </a:extLst>
          </p:cNvPr>
          <p:cNvSpPr/>
          <p:nvPr/>
        </p:nvSpPr>
        <p:spPr>
          <a:xfrm>
            <a:off x="4770958" y="140408"/>
            <a:ext cx="2650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topológiák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F785C31-F61E-424A-A8E7-09FA124BB0A2}"/>
              </a:ext>
            </a:extLst>
          </p:cNvPr>
          <p:cNvSpPr/>
          <p:nvPr/>
        </p:nvSpPr>
        <p:spPr>
          <a:xfrm>
            <a:off x="265430" y="1583314"/>
            <a:ext cx="6806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többes hozzáférésű helyi hálózatokban a végberendezések csillag- vagy kiterjesztett csillag topológiákkal vannak összekapcsolva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C0EB051-8DDC-4708-8A7A-412C2136E6F2}"/>
              </a:ext>
            </a:extLst>
          </p:cNvPr>
          <p:cNvSpPr/>
          <p:nvPr/>
        </p:nvSpPr>
        <p:spPr>
          <a:xfrm>
            <a:off x="3048000" y="2551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0372E2F-9874-4E5A-9A39-C45C857AD356}"/>
              </a:ext>
            </a:extLst>
          </p:cNvPr>
          <p:cNvSpPr/>
          <p:nvPr/>
        </p:nvSpPr>
        <p:spPr>
          <a:xfrm>
            <a:off x="265430" y="2136338"/>
            <a:ext cx="6328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ilyen típusú topológiában a végberendezések egy központi közvetítő eszközhöz csatlakoznak, ebben az esetben egy Ethernet switch-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Egy kiterjesztett csillag topológia több Ethernet switch összekapcsolásával bővíti ezt ki.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769BE9F-AB97-4552-97CE-50C4CA0873A8}"/>
              </a:ext>
            </a:extLst>
          </p:cNvPr>
          <p:cNvSpPr/>
          <p:nvPr/>
        </p:nvSpPr>
        <p:spPr>
          <a:xfrm>
            <a:off x="6672045" y="1582341"/>
            <a:ext cx="5254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csillag és kiterjesztett csillag topológiák telepítése egyszerű, nagymértékben méretezhetők valamint hibaelhárításuk is egyszerűen elvégezhető. A korai csillag topológiáknál a végberendezések Ethernet hub használatával kapcsolódtak egymáshoz.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003B22E-D14E-4CD6-9081-4FCD91C7E2CD}"/>
              </a:ext>
            </a:extLst>
          </p:cNvPr>
          <p:cNvSpPr/>
          <p:nvPr/>
        </p:nvSpPr>
        <p:spPr>
          <a:xfrm>
            <a:off x="265430" y="3413536"/>
            <a:ext cx="11087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Időnként előfordulhat, hogy csak két eszköz csatlakozik az Ethernet hálózaton. Például két egymással összekapcsolt router. Ez egy példa lehet az Etherneten használt pont-pont topológiára.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40C0BA7-E0F5-49B1-9A58-CCD354700FBE}"/>
              </a:ext>
            </a:extLst>
          </p:cNvPr>
          <p:cNvSpPr/>
          <p:nvPr/>
        </p:nvSpPr>
        <p:spPr>
          <a:xfrm>
            <a:off x="265430" y="4229068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LAN topológiák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8873991-C294-45BF-B4F4-EB696F7AF5A6}"/>
              </a:ext>
            </a:extLst>
          </p:cNvPr>
          <p:cNvSpPr/>
          <p:nvPr/>
        </p:nvSpPr>
        <p:spPr>
          <a:xfrm>
            <a:off x="416401" y="4997634"/>
            <a:ext cx="954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korai Ethernet és a régi vezérjeles gyűrű LAN technológiák két másik topológia típust tartalmaztak:</a:t>
            </a:r>
          </a:p>
        </p:txBody>
      </p:sp>
    </p:spTree>
    <p:extLst>
      <p:ext uri="{BB962C8B-B14F-4D97-AF65-F5344CB8AC3E}">
        <p14:creationId xmlns:p14="http://schemas.microsoft.com/office/powerpoint/2010/main" val="57026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C6CF0F9-F463-444B-979D-9B05D130D798}"/>
              </a:ext>
            </a:extLst>
          </p:cNvPr>
          <p:cNvSpPr/>
          <p:nvPr/>
        </p:nvSpPr>
        <p:spPr>
          <a:xfrm>
            <a:off x="293556" y="551468"/>
            <a:ext cx="6149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Az állomások egymás után vannak láncolva és valamilyen formában a lánc mindkét vége le van zárva. A végberendezések összekapcsolásához nincs szükség (a kapcsolóhoz hasonló) hálózati eszközökre. Az Ethernet korábbi változataiban busz topológiát használtak koax kábellel, az alacsony ára és könnyű telepíthetősége miatt.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6F97A49-F725-4552-8E16-91BC3031613E}"/>
              </a:ext>
            </a:extLst>
          </p:cNvPr>
          <p:cNvSpPr/>
          <p:nvPr/>
        </p:nvSpPr>
        <p:spPr>
          <a:xfrm>
            <a:off x="6442746" y="610191"/>
            <a:ext cx="5545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Gyűrű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Az állomások a megfelelő szomszédaikkal összeköttetésben állva alkotnak egy gyűrűt. A busz topológiával ellentétben a gyűrűt nem kell lezárni.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6870DAF-4661-43FC-B69F-59862E067DC3}"/>
              </a:ext>
            </a:extLst>
          </p:cNvPr>
          <p:cNvSpPr/>
          <p:nvPr/>
        </p:nvSpPr>
        <p:spPr>
          <a:xfrm>
            <a:off x="4194216" y="2195412"/>
            <a:ext cx="3339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topológiák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215BF5-2838-49EF-9765-EAA2BCF9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69" y="2967685"/>
            <a:ext cx="4099785" cy="29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009F5E2-DD5A-45CA-86C0-15DD17E0AFD3}"/>
              </a:ext>
            </a:extLst>
          </p:cNvPr>
          <p:cNvSpPr/>
          <p:nvPr/>
        </p:nvSpPr>
        <p:spPr>
          <a:xfrm>
            <a:off x="3309820" y="366911"/>
            <a:ext cx="557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Fél- és teljes duplex kommunikáció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FF24120-450F-4303-A0B3-410D0EF57971}"/>
              </a:ext>
            </a:extLst>
          </p:cNvPr>
          <p:cNvSpPr/>
          <p:nvPr/>
        </p:nvSpPr>
        <p:spPr>
          <a:xfrm>
            <a:off x="261820" y="1230814"/>
            <a:ext cx="5367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duplex kommunikációnak két általános módja van.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E113AF2-9CB3-4323-9E57-AFE6B7F4231E}"/>
              </a:ext>
            </a:extLst>
          </p:cNvPr>
          <p:cNvSpPr/>
          <p:nvPr/>
        </p:nvSpPr>
        <p:spPr>
          <a:xfrm>
            <a:off x="665855" y="1940829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Félduplex kommunikáció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C02EE69-2CD8-4DE1-819F-6E8AD859925C}"/>
              </a:ext>
            </a:extLst>
          </p:cNvPr>
          <p:cNvSpPr/>
          <p:nvPr/>
        </p:nvSpPr>
        <p:spPr>
          <a:xfrm>
            <a:off x="261820" y="2539334"/>
            <a:ext cx="54426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Mindkét eszköz képes adatküldésre és -fogadásra a közegen, de nem egyidejűleg. A WLAN-ok és a korai Ethernet hubokkal rendelkező busztopológiák félduplex módot használnak. A félduplex mód egyszerre csak egy eszköz számára teszi lehetővé a küldést vagy a fogadást egy megosztott közegen.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37029C7-51C3-423E-8A59-5109B765E3F6}"/>
              </a:ext>
            </a:extLst>
          </p:cNvPr>
          <p:cNvSpPr/>
          <p:nvPr/>
        </p:nvSpPr>
        <p:spPr>
          <a:xfrm>
            <a:off x="5834179" y="2515751"/>
            <a:ext cx="56671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Mindkét eszköz egyidejűleg képes adatküldésre és -fogadásra a megosztott közegen. Az adatkapcsolati réteg feltételezi, hogy a közeg bármikor elérhető mindkét állomás számára. Az Ethernet kapcsolók alapértelmezés szerint teljes duplex üzemmódban működnek, de félduplex módban is működhetnek, ha olyan eszközhöz csatlakoznak, mint például az Ethernet hub. 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54B1B77-302F-4E17-8B51-219A61934A3A}"/>
              </a:ext>
            </a:extLst>
          </p:cNvPr>
          <p:cNvSpPr/>
          <p:nvPr/>
        </p:nvSpPr>
        <p:spPr>
          <a:xfrm>
            <a:off x="6472434" y="1940829"/>
            <a:ext cx="301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Teljes duplex kommunikáció</a:t>
            </a:r>
          </a:p>
        </p:txBody>
      </p:sp>
    </p:spTree>
    <p:extLst>
      <p:ext uri="{BB962C8B-B14F-4D97-AF65-F5344CB8AC3E}">
        <p14:creationId xmlns:p14="http://schemas.microsoft.com/office/powerpoint/2010/main" val="48182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1339576-69A4-4E20-8F28-160227C8D1EA}"/>
              </a:ext>
            </a:extLst>
          </p:cNvPr>
          <p:cNvSpPr/>
          <p:nvPr/>
        </p:nvSpPr>
        <p:spPr>
          <a:xfrm>
            <a:off x="3573546" y="173964"/>
            <a:ext cx="504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Hozzáférés-vezérlési módszerek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20D23D7-B64E-453C-AD57-27A7999797E8}"/>
              </a:ext>
            </a:extLst>
          </p:cNvPr>
          <p:cNvSpPr/>
          <p:nvPr/>
        </p:nvSpPr>
        <p:spPr>
          <a:xfrm>
            <a:off x="525546" y="868988"/>
            <a:ext cx="1156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Ethernet LAN és a WLAN hálózatok a többes hozzáférésű hálózatok közé tartoznak. A többes hozzáférésű hálózat olyan hálózat, amelyben két vagy több végberendezés egyszerre próbál hozzáférni a hálózathoz.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A63CE52-AB5B-423C-A9CA-56A9EAE2AB9E}"/>
              </a:ext>
            </a:extLst>
          </p:cNvPr>
          <p:cNvSpPr/>
          <p:nvPr/>
        </p:nvSpPr>
        <p:spPr>
          <a:xfrm>
            <a:off x="525546" y="15712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alapvető hozzáférési módszer létezik osztott átviteli közeg esetében: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6DDF0FC-E192-46C4-ADEB-DDF8B1432B72}"/>
              </a:ext>
            </a:extLst>
          </p:cNvPr>
          <p:cNvSpPr/>
          <p:nvPr/>
        </p:nvSpPr>
        <p:spPr>
          <a:xfrm>
            <a:off x="1479259" y="1862460"/>
            <a:ext cx="2874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Versengéses hozzáférés</a:t>
            </a:r>
          </a:p>
          <a:p>
            <a:r>
              <a:rPr lang="hu-HU" dirty="0"/>
              <a:t>Szabályozott hozzáférés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A5D504A-A684-4C9A-9A1C-1FB090792C4E}"/>
              </a:ext>
            </a:extLst>
          </p:cNvPr>
          <p:cNvSpPr/>
          <p:nvPr/>
        </p:nvSpPr>
        <p:spPr>
          <a:xfrm>
            <a:off x="4085034" y="2409494"/>
            <a:ext cx="3206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Versengéses hozzáférés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92554D5-B5EE-4F5F-A582-B983FFCB59C8}"/>
              </a:ext>
            </a:extLst>
          </p:cNvPr>
          <p:cNvSpPr/>
          <p:nvPr/>
        </p:nvSpPr>
        <p:spPr>
          <a:xfrm>
            <a:off x="204132" y="2878629"/>
            <a:ext cx="11884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versengés alapú többes hozzáférésű hálózatokban a csomópontok félduplex módban működnek és versenyeznek a közeg használatáért. Egyszerre azonban csak egy eszköz küldhet. Ezért arra az esetre, ha egynél több eszköz végezne adatküldést egyszerre, egy eljárást dolgoztak ki. 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E9CE88D-A291-4208-93D0-3BDA3B9AA757}"/>
              </a:ext>
            </a:extLst>
          </p:cNvPr>
          <p:cNvSpPr/>
          <p:nvPr/>
        </p:nvSpPr>
        <p:spPr>
          <a:xfrm>
            <a:off x="204132" y="3843974"/>
            <a:ext cx="10968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Vivőérzékeléses többszörös hozzáférés ütközésfigyeléssel a korai busz topológiájú Ethernet LAN-okban használták. 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3DABBD4-2AE8-40ED-AACD-3E83D575F49A}"/>
              </a:ext>
            </a:extLst>
          </p:cNvPr>
          <p:cNvSpPr/>
          <p:nvPr/>
        </p:nvSpPr>
        <p:spPr>
          <a:xfrm>
            <a:off x="204132" y="4278347"/>
            <a:ext cx="971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Vivőérzékeléses többszörös hozzáférés ütközés-elkerüléssel a vezeték nélküli LAN-okban használják. 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21276C2E-09DD-48B3-96CE-7483A54B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3" y="4693592"/>
            <a:ext cx="3942824" cy="20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5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3697003-FDD8-4600-A459-80C55D6BD0AE}"/>
              </a:ext>
            </a:extLst>
          </p:cNvPr>
          <p:cNvSpPr/>
          <p:nvPr/>
        </p:nvSpPr>
        <p:spPr>
          <a:xfrm>
            <a:off x="4174640" y="316577"/>
            <a:ext cx="3842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Szabályozott hozzáférés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F3BBF6A-CA60-4EC9-B7B8-C3BCBA5C43EB}"/>
              </a:ext>
            </a:extLst>
          </p:cNvPr>
          <p:cNvSpPr/>
          <p:nvPr/>
        </p:nvSpPr>
        <p:spPr>
          <a:xfrm>
            <a:off x="248872" y="923687"/>
            <a:ext cx="11694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szabályozott többes hozzáférésű hálózatban minden csomópontnak megvan a maga időrése a közeg használatára. A korai hálózatok ezen determinisztikus típusai nem hatékonyak, mivel az eszköznek ki kell várnia a sorát, hogy hozzáférjen a közeghez.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639E0F6-6A34-4EAE-BCC8-F54AA71234BF}"/>
              </a:ext>
            </a:extLst>
          </p:cNvPr>
          <p:cNvSpPr/>
          <p:nvPr/>
        </p:nvSpPr>
        <p:spPr>
          <a:xfrm>
            <a:off x="248872" y="2065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Szabályozott hozzáférést használó többes hozzáférésű hálózatok: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29708BD-2225-4199-A7C8-134872349C23}"/>
              </a:ext>
            </a:extLst>
          </p:cNvPr>
          <p:cNvSpPr/>
          <p:nvPr/>
        </p:nvSpPr>
        <p:spPr>
          <a:xfrm>
            <a:off x="1353424" y="2284183"/>
            <a:ext cx="2262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vezérjeles gyűrű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ARCNET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2730BCB-1312-4E23-9C93-3B13DDAC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70" y="2542854"/>
            <a:ext cx="4600455" cy="36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8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F917319-DB44-44EA-9CC4-458F43C7CE97}"/>
              </a:ext>
            </a:extLst>
          </p:cNvPr>
          <p:cNvSpPr/>
          <p:nvPr/>
        </p:nvSpPr>
        <p:spPr>
          <a:xfrm>
            <a:off x="3254966" y="190742"/>
            <a:ext cx="5682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Versengéses hozzáférés - CSMA/CD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614EF2D-505C-4523-B723-27847D2EE033}"/>
              </a:ext>
            </a:extLst>
          </p:cNvPr>
          <p:cNvSpPr/>
          <p:nvPr/>
        </p:nvSpPr>
        <p:spPr>
          <a:xfrm>
            <a:off x="268990" y="1063197"/>
            <a:ext cx="495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Versengéses hozzáférési módot használó hálózatok: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406606C-8602-43B3-A866-95A20C00B3BA}"/>
              </a:ext>
            </a:extLst>
          </p:cNvPr>
          <p:cNvSpPr/>
          <p:nvPr/>
        </p:nvSpPr>
        <p:spPr>
          <a:xfrm>
            <a:off x="268990" y="14325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-Vezeték nélküli LAN (CSMA/CA)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-Régi Ethernet LAN busztopológiával (CSMA/CD-t használ)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-Régi Ethernet LAN hub használatával (CSMA/CD-t használ)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CD66A39-8603-4E15-A581-19159EE14AA4}"/>
              </a:ext>
            </a:extLst>
          </p:cNvPr>
          <p:cNvSpPr/>
          <p:nvPr/>
        </p:nvSpPr>
        <p:spPr>
          <a:xfrm>
            <a:off x="268989" y="2474261"/>
            <a:ext cx="11777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Ezek a hálózatok félduplex módban működnek, ami azt jelenti, hogy egyszerre csak egy eszköz tud küldeni vagy fogadni. Ez egy folyamatot igényel, amelyik szabályozza, hogy az eszköz mikor végezhet adatküldést.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96A7327-73D2-4172-B847-A6588DBD4647}"/>
              </a:ext>
            </a:extLst>
          </p:cNvPr>
          <p:cNvSpPr/>
          <p:nvPr/>
        </p:nvSpPr>
        <p:spPr>
          <a:xfrm>
            <a:off x="268989" y="3242671"/>
            <a:ext cx="118447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két eszköz egyszerre ad, ütközés történik. A régi Ethernet LAN-ok esetében mindkét eszköz észleli az ütközést a hálózaton. Ez a CSMA/CD ütközésérzékelés (CD) része. A hálózati kártya összehasonlítja az elküldött adatokat a fogadott adatokkal, vagy felismeri, hogy a jel amplitúdója magasabb a közegen használt normál értékhez képest. Mindkét készülék elküldött adatai megsérülnek és újra el kell őket küldeni.</a:t>
            </a:r>
          </a:p>
        </p:txBody>
      </p:sp>
    </p:spTree>
    <p:extLst>
      <p:ext uri="{BB962C8B-B14F-4D97-AF65-F5344CB8AC3E}">
        <p14:creationId xmlns:p14="http://schemas.microsoft.com/office/powerpoint/2010/main" val="274430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2AE4D91-4677-41BC-9DD3-E3B5A170E5B5}"/>
              </a:ext>
            </a:extLst>
          </p:cNvPr>
          <p:cNvSpPr/>
          <p:nvPr/>
        </p:nvSpPr>
        <p:spPr>
          <a:xfrm>
            <a:off x="3254966" y="199131"/>
            <a:ext cx="5682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Versengéses hozzáférés - CSMA/CA</a:t>
            </a:r>
            <a:endParaRPr lang="hu-HU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C543A82-A3AB-435D-BCBF-4BF2CA0A3D44}"/>
              </a:ext>
            </a:extLst>
          </p:cNvPr>
          <p:cNvSpPr/>
          <p:nvPr/>
        </p:nvSpPr>
        <p:spPr>
          <a:xfrm>
            <a:off x="590026" y="928810"/>
            <a:ext cx="4890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CSMA egy másik formája az IEEE 802.11 WLAN-ok által használt vivőjel-érzékeléses többszörös hozzáférés ütközéselkerüléssel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77C918C-4709-47F9-BD82-03B513085F0E}"/>
              </a:ext>
            </a:extLst>
          </p:cNvPr>
          <p:cNvSpPr/>
          <p:nvPr/>
        </p:nvSpPr>
        <p:spPr>
          <a:xfrm>
            <a:off x="590025" y="1933770"/>
            <a:ext cx="4426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CSMA/CA további technikákat is alkalmaz. Vezeték nélküli környezetben előfordulhat, hogy az eszköz nem érzékeli az ütközést. A CSMA/CA nem észleli az ütközéseket, de megpróbálja elkerülni őket úgy, hogy küldés előtt várakozik. Minden továbbítást végző eszköz tárolja az átvitelhez szükséges időtartamot.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CFDA9A-A4F7-4704-8B3D-96EB82B1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72" y="928810"/>
            <a:ext cx="4093690" cy="5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5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30B7E4-D60E-4745-9F32-C1870826943A}"/>
              </a:ext>
            </a:extLst>
          </p:cNvPr>
          <p:cNvSpPr/>
          <p:nvPr/>
        </p:nvSpPr>
        <p:spPr>
          <a:xfrm>
            <a:off x="4331515" y="198968"/>
            <a:ext cx="3528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Adatkapcsolati keret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043C6F8F-7689-431A-B2DA-734E800B2467}"/>
              </a:ext>
            </a:extLst>
          </p:cNvPr>
          <p:cNvSpPr/>
          <p:nvPr/>
        </p:nvSpPr>
        <p:spPr>
          <a:xfrm>
            <a:off x="5577623" y="794749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Keret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F06C17D-CC3C-4351-B59A-0E5CA20E4F01}"/>
              </a:ext>
            </a:extLst>
          </p:cNvPr>
          <p:cNvSpPr/>
          <p:nvPr/>
        </p:nvSpPr>
        <p:spPr>
          <a:xfrm>
            <a:off x="564859" y="1256414"/>
            <a:ext cx="654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kerethez csatolt információkat a használt protokoll határozza meg.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4C102CD-D9F7-46F3-8DD4-F1E32F720F17}"/>
              </a:ext>
            </a:extLst>
          </p:cNvPr>
          <p:cNvSpPr/>
          <p:nvPr/>
        </p:nvSpPr>
        <p:spPr>
          <a:xfrm>
            <a:off x="564859" y="1625746"/>
            <a:ext cx="1149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 egy fejléccel és utótaggal ellátott keretbe ágyazza be az adatot ezzel készíti elő azt a közegen való továbbításra.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30887E8-9A06-4CC0-8F92-DA32D8020F6F}"/>
              </a:ext>
            </a:extLst>
          </p:cNvPr>
          <p:cNvSpPr/>
          <p:nvPr/>
        </p:nvSpPr>
        <p:spPr>
          <a:xfrm>
            <a:off x="564859" y="2344638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Mindegyik kerettípus három fő részből áll: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3DEFC4F-61C9-4437-A6C6-2D93666198D8}"/>
              </a:ext>
            </a:extLst>
          </p:cNvPr>
          <p:cNvSpPr/>
          <p:nvPr/>
        </p:nvSpPr>
        <p:spPr>
          <a:xfrm>
            <a:off x="4591574" y="2344638"/>
            <a:ext cx="2513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Fejléc, Adatrész, Utótag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472ABB-79D9-4277-ACAB-6CFD6D7ECBF3}"/>
              </a:ext>
            </a:extLst>
          </p:cNvPr>
          <p:cNvSpPr/>
          <p:nvPr/>
        </p:nvSpPr>
        <p:spPr>
          <a:xfrm>
            <a:off x="564858" y="2713970"/>
            <a:ext cx="8226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 a keret végéhez is csatol információkat egy utótag formájában.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0A855BB-AF60-418C-AAFF-E5A9B57CAEA4}"/>
              </a:ext>
            </a:extLst>
          </p:cNvPr>
          <p:cNvSpPr/>
          <p:nvPr/>
        </p:nvSpPr>
        <p:spPr>
          <a:xfrm>
            <a:off x="564858" y="3109696"/>
            <a:ext cx="11627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rétegben található protokollok mindegyike a keret adat mezőjébe ágyazza be a felsőbb rétegbeli adatokat. A keret felépítése, valamint a fejlécben és az utótagban található mezők viszont protokollonként eltérőek lehetnek.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8084758-13FE-4B1C-B978-7DC0A1F7754E}"/>
              </a:ext>
            </a:extLst>
          </p:cNvPr>
          <p:cNvSpPr/>
          <p:nvPr/>
        </p:nvSpPr>
        <p:spPr>
          <a:xfrm>
            <a:off x="564857" y="3965153"/>
            <a:ext cx="1162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Olyan keretszerkezet nem létezik, amely mindenféle átviteli közegre kielégítené az összes adattovábbítási igényt!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1008D56B-FDA3-42E5-A0BE-B4FA2A7FB23F}"/>
              </a:ext>
            </a:extLst>
          </p:cNvPr>
          <p:cNvSpPr/>
          <p:nvPr/>
        </p:nvSpPr>
        <p:spPr>
          <a:xfrm>
            <a:off x="564856" y="4499379"/>
            <a:ext cx="10869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WLAN keretnek például tartalmaznia kell az ütközések elkerülésére szolgáló eljárásokat, ezért további vezérlési információkat igényel az Ethernet kerethez képest.</a:t>
            </a:r>
          </a:p>
        </p:txBody>
      </p:sp>
    </p:spTree>
    <p:extLst>
      <p:ext uri="{BB962C8B-B14F-4D97-AF65-F5344CB8AC3E}">
        <p14:creationId xmlns:p14="http://schemas.microsoft.com/office/powerpoint/2010/main" val="20839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E1D5EA9-5159-4A63-A4C2-2C7F74754EC3}"/>
              </a:ext>
            </a:extLst>
          </p:cNvPr>
          <p:cNvSpPr/>
          <p:nvPr/>
        </p:nvSpPr>
        <p:spPr>
          <a:xfrm>
            <a:off x="4950814" y="232687"/>
            <a:ext cx="2290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keret mezői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9117382-7FF9-4210-A3C8-5D64FF9F0215}"/>
              </a:ext>
            </a:extLst>
          </p:cNvPr>
          <p:cNvSpPr/>
          <p:nvPr/>
        </p:nvSpPr>
        <p:spPr>
          <a:xfrm>
            <a:off x="590025" y="755907"/>
            <a:ext cx="11372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keretezéssel olyan csoportokra bontjuk a bitfolyamot, amelyeknek fejlécében és utótagjában megtalálható vezérlőinformációk különböző adatmezők értékeiként jelennek meg.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B02CA11-901E-4083-9030-E021C327E67B}"/>
              </a:ext>
            </a:extLst>
          </p:cNvPr>
          <p:cNvSpPr/>
          <p:nvPr/>
        </p:nvSpPr>
        <p:spPr>
          <a:xfrm>
            <a:off x="590025" y="1463793"/>
            <a:ext cx="1145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formátum egy olyan szerkezetet ad a jelsorozatnak, amelyet a fogadó állomás felismer és képes belőle visszaalakítani az adatcsomagokat.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37896F8-5C50-491E-8B8B-C03E1EF7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89" y="2079354"/>
            <a:ext cx="6467912" cy="2431625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9A82AB14-22A5-4384-BB52-F951DFF29FD3}"/>
              </a:ext>
            </a:extLst>
          </p:cNvPr>
          <p:cNvSpPr/>
          <p:nvPr/>
        </p:nvSpPr>
        <p:spPr>
          <a:xfrm>
            <a:off x="145409" y="2110124"/>
            <a:ext cx="52948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Keretkezdet és vége jelzők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 keret kezdetének és végének azonosítására szolgál.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Címzés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-A közegen található forrás- és célállomásokat jelzi.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Típus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 3. rétegbeli protokollt azonosítja az adatmezőben.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Vezérlés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Speciális adatfolyam szolgáltatásokat azonosít, mint például a szolgáltatásminőség (QoS). A QoS bizonyos típusú üzenetek számára elsőbbséget biztosít a továbbítás során. Például az IP alapú hangtovábbítás (VoIP) keretei általában elsőbbséget élveznek, mert érzékenyek a késleltetésre.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 keret adatrészét tartalmazza (azaz a csomag fejrészt, a szegmens fejrészt és az adatot).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Hibaellenőrzés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Az adatrész után található, az utótagot alkotja.</a:t>
            </a:r>
          </a:p>
          <a:p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3C4C479E-3D33-4029-9038-B2D27E0F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854"/>
            <a:ext cx="5710813" cy="2991146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6C3C515A-B6CA-4574-A41E-1276878626DA}"/>
              </a:ext>
            </a:extLst>
          </p:cNvPr>
          <p:cNvSpPr/>
          <p:nvPr/>
        </p:nvSpPr>
        <p:spPr>
          <a:xfrm>
            <a:off x="5867400" y="838111"/>
            <a:ext cx="6067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ábrán egy példa látható arra, hogy az adatkapcsolati réteg milyen módon adja hozzá a 2. rétegbeli Ethernet cél- és forrás címadatokat egy 3. rétegbeli csomaghoz. Ezt követően átalakítja ezt az információt a fizikai réteg által támogatott formátumba.</a:t>
            </a:r>
          </a:p>
        </p:txBody>
      </p:sp>
    </p:spTree>
    <p:extLst>
      <p:ext uri="{BB962C8B-B14F-4D97-AF65-F5344CB8AC3E}">
        <p14:creationId xmlns:p14="http://schemas.microsoft.com/office/powerpoint/2010/main" val="329603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F18A4AD0-2300-450A-9F42-76B75609263D}"/>
              </a:ext>
            </a:extLst>
          </p:cNvPr>
          <p:cNvSpPr/>
          <p:nvPr/>
        </p:nvSpPr>
        <p:spPr>
          <a:xfrm>
            <a:off x="145409" y="249140"/>
            <a:ext cx="11934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protokoll minden keret végéhez egy utótagot ad hozzá. A hibakeresésnek nevezett folyamat során az utótag határozza meg, hogy a keret hibamentesen érkezett-e meg. A keretet alkotó bitek logikai vagy matematikai összegzését helyezi el az utótagba.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BF58814-34C8-4014-9FDF-3291D5FC81BA}"/>
              </a:ext>
            </a:extLst>
          </p:cNvPr>
          <p:cNvSpPr/>
          <p:nvPr/>
        </p:nvSpPr>
        <p:spPr>
          <a:xfrm>
            <a:off x="4397677" y="1558147"/>
            <a:ext cx="2884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rétegbeli címek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DAAFAC4-D7F5-40C2-861D-CB30B46A2656}"/>
              </a:ext>
            </a:extLst>
          </p:cNvPr>
          <p:cNvSpPr/>
          <p:nvPr/>
        </p:nvSpPr>
        <p:spPr>
          <a:xfrm>
            <a:off x="145408" y="2174170"/>
            <a:ext cx="11934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 biztosítja azt a címzést, amelyet a megosztott közegen történő kerettovábbításnál használunk. Az eszközök címét ebben a rétegben fizikai címnek hívjuk. Az adatkapcsolati réteg címzését a keret fejlécében találhatjuk, ez határozza meg a keret cél csomópontját a helyi hálózaton. Ez általában a keret elején található, így a hálózati kártya gyorsan, még a keret többi részének fogadása előtt meghatározhatja, hogy egyezik-e a saját 2. rétegbeli címével.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01222AF-AAE1-43AF-8433-7E8F19FF6AC2}"/>
              </a:ext>
            </a:extLst>
          </p:cNvPr>
          <p:cNvSpPr/>
          <p:nvPr/>
        </p:nvSpPr>
        <p:spPr>
          <a:xfrm>
            <a:off x="145408" y="3483502"/>
            <a:ext cx="1180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3. rétegben található, hierarchikus felépítésű logikai címmel ellentétben, a fizikai cím nem jelzi azt, hogy a készülék melyik hálózaton található. A fizikai cím inkább az eszközre jellemző egyedi cím. Attól, hogy a készülék egy másik hálózatba vagy alhálózatba kerül át, még ugyanazzal a 2. rétegbeli címmel működik tovább. </a:t>
            </a:r>
          </a:p>
        </p:txBody>
      </p:sp>
    </p:spTree>
    <p:extLst>
      <p:ext uri="{BB962C8B-B14F-4D97-AF65-F5344CB8AC3E}">
        <p14:creationId xmlns:p14="http://schemas.microsoft.com/office/powerpoint/2010/main" val="341896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9004033-E602-44D0-BE2F-1BC95F6BD6D5}"/>
              </a:ext>
            </a:extLst>
          </p:cNvPr>
          <p:cNvSpPr/>
          <p:nvPr/>
        </p:nvSpPr>
        <p:spPr>
          <a:xfrm>
            <a:off x="346745" y="429585"/>
            <a:ext cx="11766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forrásállomás a 3. rétegbeli IP-csomagot egy 2. rétegbeli keretbe ágyazza be. A keret fejlécében az állomás a saját 2. rétegbeli címét adja hozzá forrásként, az R1 router 2. rétegbeli címét pedig célként.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038447C-993A-45C8-BD29-52FC58B2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5" y="1075916"/>
            <a:ext cx="5363727" cy="2582780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D6ECE207-8C8F-4090-8D0D-A4FBAB216A15}"/>
              </a:ext>
            </a:extLst>
          </p:cNvPr>
          <p:cNvSpPr/>
          <p:nvPr/>
        </p:nvSpPr>
        <p:spPr>
          <a:xfrm>
            <a:off x="346744" y="3827126"/>
            <a:ext cx="11845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R1 router egy új 2. rétegbeli keretbe ágyazza be a 3. rétegbeli IP-csomagot. A keret fejlécében R1 a saját 2. rétegbeli címét adja hozzá forrásként, az R2 router 2. rétegbeli címét pedig célként.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475B7A-19CA-48ED-BA07-BBDEBBD8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44" y="4455146"/>
            <a:ext cx="4847757" cy="24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3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FD1F0A09-78C7-417B-90E4-273C5D6F8EB9}"/>
              </a:ext>
            </a:extLst>
          </p:cNvPr>
          <p:cNvSpPr/>
          <p:nvPr/>
        </p:nvSpPr>
        <p:spPr>
          <a:xfrm>
            <a:off x="229299" y="135970"/>
            <a:ext cx="11884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R2 router egy új 2. rétegbeli keretbe ágyazza be a 3. rétegbeli IP-csomagot. A keret fejlécében R2 a saját 2. rétegbeli címét adja hozzá forrásként, a szerver 2. rétegbeli címét pedig célként.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28CA353-111A-49E2-92AA-339DBF54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6" y="901384"/>
            <a:ext cx="762106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2F152DA-4F37-4808-9691-FEF2095CE512}"/>
              </a:ext>
            </a:extLst>
          </p:cNvPr>
          <p:cNvSpPr/>
          <p:nvPr/>
        </p:nvSpPr>
        <p:spPr>
          <a:xfrm>
            <a:off x="4350105" y="274632"/>
            <a:ext cx="3491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és WAN keretek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CFD07E0-229E-4397-BF5E-7466B0809DAC}"/>
              </a:ext>
            </a:extLst>
          </p:cNvPr>
          <p:cNvSpPr/>
          <p:nvPr/>
        </p:nvSpPr>
        <p:spPr>
          <a:xfrm>
            <a:off x="329967" y="6679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WAN hálózatok hagyományosan más típusú protokollokat használnak a különböző pont-pont, csillagpont és teljes hálós topológiákhoz. Néhány gyakori WAN protokoll az elmúlt évekből: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Pont-pont protokoll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Felső szintű adatkapcsolat-vezérlés Frame Relay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Aszinkron átviteli mód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X.25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Ezeket a 2. rétegbeli protokollokat a WAN hálózatban az Ethernet váltja fel.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969726A-B5A1-47E3-A6EF-D55417396D98}"/>
              </a:ext>
            </a:extLst>
          </p:cNvPr>
          <p:cNvSpPr/>
          <p:nvPr/>
        </p:nvSpPr>
        <p:spPr>
          <a:xfrm>
            <a:off x="329966" y="3807262"/>
            <a:ext cx="1186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TCP/IP hálózatban az OSI modell 2. rétegében működő összes protokoll a 3. rétegben található IP-vel működik együtt. A használt 2. rétegbeli protokoll viszont a hálózat logikai topológiájától és a fizikai közegtől függ.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9BF56F0-183E-4AF3-9414-B9D35F22C153}"/>
              </a:ext>
            </a:extLst>
          </p:cNvPr>
          <p:cNvSpPr/>
          <p:nvPr/>
        </p:nvSpPr>
        <p:spPr>
          <a:xfrm>
            <a:off x="329965" y="4453593"/>
            <a:ext cx="11800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Bizonyos 2. rétegbeli logikai topológiákon minden protokoll közeghozzáférés-vezérlést végez. Ez azt jelenti, hogy számos különböző hálózati eszköz viselkedhet adatkapcsolati rétegben működő csomópontként, miközben ezeket a protokollokat használja. Ezen eszközök közé a számítógépek hálózati kártyái, valamint a routerek és a 2. rétegbeli switchek interfészei tartoznak.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8196DEB-9295-4198-82D6-1C7D2121BB7B}"/>
              </a:ext>
            </a:extLst>
          </p:cNvPr>
          <p:cNvSpPr/>
          <p:nvPr/>
        </p:nvSpPr>
        <p:spPr>
          <a:xfrm>
            <a:off x="329966" y="5706205"/>
            <a:ext cx="116914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Az, hogy egy bizonyos hálózati topológiánál melyik 2. rétegbeli protokollt használjuk, azon múlik, hogy a topológia megvalósításához milyen technológiára van szükség. A használt technológiát az állomások számától és a földrajzi kiterjedéstől függő hálózatméret, valamint a hálózaton nyújtandó szolgáltatások határozzák meg.</a:t>
            </a:r>
          </a:p>
        </p:txBody>
      </p:sp>
    </p:spTree>
    <p:extLst>
      <p:ext uri="{BB962C8B-B14F-4D97-AF65-F5344CB8AC3E}">
        <p14:creationId xmlns:p14="http://schemas.microsoft.com/office/powerpoint/2010/main" val="325681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B605A65-F46E-415B-A622-898BCDF11165}"/>
              </a:ext>
            </a:extLst>
          </p:cNvPr>
          <p:cNvSpPr/>
          <p:nvPr/>
        </p:nvSpPr>
        <p:spPr>
          <a:xfrm>
            <a:off x="254465" y="198806"/>
            <a:ext cx="11808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helyi hálózatokban jellemzően nagyszámú állomás kiszolgálására alkalmas, nagy sávszélességű technológiát használunk. Ezt a technológiát a hálózat viszonylag kis földrajzi területe valamint a felhasználók sűrű elhelyezkedése teszi költséghatékonnyá.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6BCF546F-494D-4022-AA16-4B13433CC29B}"/>
              </a:ext>
            </a:extLst>
          </p:cNvPr>
          <p:cNvSpPr/>
          <p:nvPr/>
        </p:nvSpPr>
        <p:spPr>
          <a:xfrm>
            <a:off x="254465" y="1314056"/>
            <a:ext cx="11641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Ugyanakkor a nagy sávszélességű technológiák általában nem költséghatékonyak WAN hálózatok esetében, mivel azok nagy földrajzi területeket fednek le (például városok vagy nagyvárosok). A nagytávolságú fizikai kapcsolatok magas költsége és az ekkora távolságokra használt jeltovábbító technológiák miatt jellemzően alacsonyabb sávszélességet kapunk.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sávszélességben jelentkező különbség általában eltérő protokollok használatát eredményezi LAN és WAN hálózatok esetében.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63B421D-4565-4D21-BE72-F4130A704EE5}"/>
              </a:ext>
            </a:extLst>
          </p:cNvPr>
          <p:cNvSpPr/>
          <p:nvPr/>
        </p:nvSpPr>
        <p:spPr>
          <a:xfrm>
            <a:off x="405468" y="31935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 protokolljai a következők: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 szabványú vezeték nélküli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Pont-pont protokoll (PPP)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Felső szintű adatkapcsolat-vezérlés (HDLC)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Relay</a:t>
            </a:r>
          </a:p>
        </p:txBody>
      </p:sp>
    </p:spTree>
    <p:extLst>
      <p:ext uri="{BB962C8B-B14F-4D97-AF65-F5344CB8AC3E}">
        <p14:creationId xmlns:p14="http://schemas.microsoft.com/office/powerpoint/2010/main" val="226176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FC88A60A-A895-4F3D-B14C-2B0BA801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34" y="47153"/>
            <a:ext cx="3629532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DBAAE17-3F27-418C-8849-6C7B9E9C7744}"/>
              </a:ext>
            </a:extLst>
          </p:cNvPr>
          <p:cNvSpPr/>
          <p:nvPr/>
        </p:nvSpPr>
        <p:spPr>
          <a:xfrm>
            <a:off x="653291" y="834509"/>
            <a:ext cx="730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 LAN/MAN adatkapcsolati alrétegek</a:t>
            </a:r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0A1EDFE-F4E6-40BF-9B38-406B148F341C}"/>
              </a:ext>
            </a:extLst>
          </p:cNvPr>
          <p:cNvSpPr/>
          <p:nvPr/>
        </p:nvSpPr>
        <p:spPr>
          <a:xfrm>
            <a:off x="516524" y="1550580"/>
            <a:ext cx="544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Logikai kapcsolatvezérlés (Logical Link Control, LLC)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7169865-58C3-4235-8F2E-886C48B7EFC1}"/>
              </a:ext>
            </a:extLst>
          </p:cNvPr>
          <p:cNvSpPr/>
          <p:nvPr/>
        </p:nvSpPr>
        <p:spPr>
          <a:xfrm>
            <a:off x="516525" y="1966078"/>
            <a:ext cx="5448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Ez az alréteg kommunikál a felsőbb rétegek hálózati szoftverei és az alsóbb rétegek hardverei között. Információkat helyez el a keretben annak a hálózati rétegbeli protokollnak az azonosítására, amelyik a keretet használni fogja.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45272E2-D9E7-4514-A9A1-EB2A49F541AF}"/>
              </a:ext>
            </a:extLst>
          </p:cNvPr>
          <p:cNvSpPr/>
          <p:nvPr/>
        </p:nvSpPr>
        <p:spPr>
          <a:xfrm>
            <a:off x="516524" y="3480406"/>
            <a:ext cx="5579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Közeghozzáférés vezérlés (Media Access Cotrol, MAC)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1612C4B-53D7-4E5C-8A20-AAE68886EA9C}"/>
              </a:ext>
            </a:extLst>
          </p:cNvPr>
          <p:cNvSpPr/>
          <p:nvPr/>
        </p:nvSpPr>
        <p:spPr>
          <a:xfrm>
            <a:off x="516524" y="4080301"/>
            <a:ext cx="510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Ezt az alréteget (IEEE 802.3, 802.11 vagy 802.15) hardveres formában valósítják meg. Az adatbeágyazásért és a közeghozzáférés vezérlésért felelős.</a:t>
            </a:r>
          </a:p>
        </p:txBody>
      </p:sp>
    </p:spTree>
    <p:extLst>
      <p:ext uri="{BB962C8B-B14F-4D97-AF65-F5344CB8AC3E}">
        <p14:creationId xmlns:p14="http://schemas.microsoft.com/office/powerpoint/2010/main" val="250702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07CB9C0-948A-4071-AF76-F10700E8CA08}"/>
              </a:ext>
            </a:extLst>
          </p:cNvPr>
          <p:cNvSpPr/>
          <p:nvPr/>
        </p:nvSpPr>
        <p:spPr>
          <a:xfrm>
            <a:off x="5540840" y="63490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LLC-alréteg fogadja a hálózati protokoll adatait (ami jellemzően egy IPv4 vagy IPv6 csomag ) és olyan 2. rétegbeli vezérlő információkkal látja el, amelyek segítik a csomag célállomáshoz történő eljuttatását.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 alréteg vezérli a hálózati kártyát és más hardvereket, amelyek a vezetékes vagy vezeték nélküli LAN/MAN közegen történő adatküldésért és fogadásért felelősek.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B1C4D65-08A1-4F35-A51E-082191C5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0" y="244310"/>
            <a:ext cx="4750265" cy="3860702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9D4B03D1-7F33-441A-AA5B-D3BCD69EB5A8}"/>
              </a:ext>
            </a:extLst>
          </p:cNvPr>
          <p:cNvSpPr/>
          <p:nvPr/>
        </p:nvSpPr>
        <p:spPr>
          <a:xfrm>
            <a:off x="555159" y="4372660"/>
            <a:ext cx="4750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ábrán az adatkapcsolati réteg két alrétege (LLC és MAC) látható.</a:t>
            </a:r>
          </a:p>
        </p:txBody>
      </p:sp>
    </p:spTree>
    <p:extLst>
      <p:ext uri="{BB962C8B-B14F-4D97-AF65-F5344CB8AC3E}">
        <p14:creationId xmlns:p14="http://schemas.microsoft.com/office/powerpoint/2010/main" val="114804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E83D889-EE33-4F93-96A2-07BC46FD7848}"/>
              </a:ext>
            </a:extLst>
          </p:cNvPr>
          <p:cNvSpPr/>
          <p:nvPr/>
        </p:nvSpPr>
        <p:spPr>
          <a:xfrm>
            <a:off x="218114" y="702307"/>
            <a:ext cx="11912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 alréteg vezérli a hálózati kártyát és más hardvereket, amelyek a vezetékes vagy vezeték nélküli LAN/MAN közegen történő adatküldésért és fogadásért felelősek.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64468DC-4A0E-49A2-8040-E366A536C4AA}"/>
              </a:ext>
            </a:extLst>
          </p:cNvPr>
          <p:cNvSpPr/>
          <p:nvPr/>
        </p:nvSpPr>
        <p:spPr>
          <a:xfrm>
            <a:off x="289190" y="1675377"/>
            <a:ext cx="429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 alréteg biztosítja az adatbeágyazást: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D0E8DC0-E2E5-440F-BB25-B17B07AA525C}"/>
              </a:ext>
            </a:extLst>
          </p:cNvPr>
          <p:cNvSpPr/>
          <p:nvPr/>
        </p:nvSpPr>
        <p:spPr>
          <a:xfrm>
            <a:off x="4559982" y="16753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-Kerethatárolás - A keretezési folyamat fontos határolókat biztosít a kereten belüli mezők azonosításához. Ezek a határoló bitek biztosítják a szinkronizációt az adó és a vevő csomópontok között.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-Címzés - Biztosítja a forrás- és célcímeket a 2. rétegbeli keret továbbításához a megosztott közeg eszközei között.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-Hibadetektálás - Tartalmaz egy keret lezáró részt, amelyet az átviteli hibák észlelésére használnak.</a:t>
            </a:r>
          </a:p>
        </p:txBody>
      </p:sp>
    </p:spTree>
    <p:extLst>
      <p:ext uri="{BB962C8B-B14F-4D97-AF65-F5344CB8AC3E}">
        <p14:creationId xmlns:p14="http://schemas.microsoft.com/office/powerpoint/2010/main" val="16984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1DEAA0CA-4F80-4371-9233-D37047DCC472}"/>
              </a:ext>
            </a:extLst>
          </p:cNvPr>
          <p:cNvSpPr/>
          <p:nvPr/>
        </p:nvSpPr>
        <p:spPr>
          <a:xfrm>
            <a:off x="3557484" y="215909"/>
            <a:ext cx="5077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Közeghozzáférés biztosítása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52A38D7-DE66-45F0-92EB-1A6640552A84}"/>
              </a:ext>
            </a:extLst>
          </p:cNvPr>
          <p:cNvSpPr/>
          <p:nvPr/>
        </p:nvSpPr>
        <p:spPr>
          <a:xfrm>
            <a:off x="292215" y="911113"/>
            <a:ext cx="11607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csomagok a helyi állomástól a távoli állomás felé tartó útjuk során számos, különböző tulajdonságokkal rendelkező hálózati környezettel találkozhatnak. A MAC alréteg végzi ennek megvalósítását. Soros kapcsolatok esetén a hozzáférési mód mindössze két eszköz (általában routerek) közötti közvetlen összeköttetésből áll. Ezért itt nincs szükség az IEEE 802 MAC alrétegben alkalmazott technikákra.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6BD9847-7A96-4C31-9D05-67E9C660C3CD}"/>
              </a:ext>
            </a:extLst>
          </p:cNvPr>
          <p:cNvSpPr/>
          <p:nvPr/>
        </p:nvSpPr>
        <p:spPr>
          <a:xfrm>
            <a:off x="292215" y="2251727"/>
            <a:ext cx="11704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interfészei a megfelelő keretbe ágyazzák be a csomagot. Mindegyik összeköttetéshez a neki megfelelő közeghozzáférés-vezérlési módszer van használatban.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48767751-DA16-4E05-A081-99F07ED6DB96}"/>
              </a:ext>
            </a:extLst>
          </p:cNvPr>
          <p:cNvSpPr/>
          <p:nvPr/>
        </p:nvSpPr>
        <p:spPr>
          <a:xfrm>
            <a:off x="292215" y="3313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a következő 2. rétegbeli funkciókat hajtja végre minden egyes ugrásnál az útvonal mentén: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F65037D-AAF3-4FD4-8B8B-42AF9756B019}"/>
              </a:ext>
            </a:extLst>
          </p:cNvPr>
          <p:cNvSpPr/>
          <p:nvPr/>
        </p:nvSpPr>
        <p:spPr>
          <a:xfrm>
            <a:off x="292215" y="40409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Fogadja a keretet a közegtől.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Kibontja a keretet.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csomagot egy új keretbe ágyazza be.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Továbbítja az új keretet a hálózati szegmens közegének megfelelő formában.</a:t>
            </a:r>
          </a:p>
        </p:txBody>
      </p:sp>
    </p:spTree>
    <p:extLst>
      <p:ext uri="{BB962C8B-B14F-4D97-AF65-F5344CB8AC3E}">
        <p14:creationId xmlns:p14="http://schemas.microsoft.com/office/powerpoint/2010/main" val="429074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7DEA429-A887-48F7-AE4D-183C511C6CBC}"/>
              </a:ext>
            </a:extLst>
          </p:cNvPr>
          <p:cNvSpPr/>
          <p:nvPr/>
        </p:nvSpPr>
        <p:spPr>
          <a:xfrm>
            <a:off x="3305813" y="232687"/>
            <a:ext cx="5580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 szabványai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CF21AD5-CA13-424B-9BA4-6C0045D3A200}"/>
              </a:ext>
            </a:extLst>
          </p:cNvPr>
          <p:cNvSpPr/>
          <p:nvPr/>
        </p:nvSpPr>
        <p:spPr>
          <a:xfrm>
            <a:off x="367717" y="853309"/>
            <a:ext cx="11456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Internet Mérnöki Munkacsoport (Internet Engineering Task Force, IETF) felelős a TCP/IP felsőbb rétegeiben működő protokollok és szolgálatatások karbantartásáért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CEF9CB4-BF8D-44EF-A871-57C58EDE3AAF}"/>
              </a:ext>
            </a:extLst>
          </p:cNvPr>
          <p:cNvSpPr/>
          <p:nvPr/>
        </p:nvSpPr>
        <p:spPr>
          <a:xfrm>
            <a:off x="218114" y="2044709"/>
            <a:ext cx="547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hálózatelérési rétegre vonatkozó nyílt szabványokat és protokollokat létrehozó mérnöki szervezetek az alábbiak: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F60311E-7BDF-46C1-83E3-B447F53066B6}"/>
              </a:ext>
            </a:extLst>
          </p:cNvPr>
          <p:cNvSpPr/>
          <p:nvPr/>
        </p:nvSpPr>
        <p:spPr>
          <a:xfrm>
            <a:off x="5547919" y="2044709"/>
            <a:ext cx="6527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-Mérnököket egyesítő nemzetközi szervezet (Institute of Electrical and Electronics Engineers, IEEE)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-Nemzetközi Távközlési Szövetség (International Telecommunication Union, ITU)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-Nemzetközi Szabványügyi Szervezet (International Organization for Standardization, ISO)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-Amerikai Nemzeti Szabványügyi Intézet (American National Standards Institute, ANSI)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4DDCBC-863D-4A81-B872-19740B3D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9" y="2962225"/>
            <a:ext cx="4835819" cy="3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648F1FCB-A171-4373-A6A3-1E5864D5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63" y="167780"/>
            <a:ext cx="3755674" cy="63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0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AC92084-377B-4140-B626-BFAB92E4B663}"/>
              </a:ext>
            </a:extLst>
          </p:cNvPr>
          <p:cNvSpPr/>
          <p:nvPr/>
        </p:nvSpPr>
        <p:spPr>
          <a:xfrm>
            <a:off x="4710797" y="425634"/>
            <a:ext cx="188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Topológiák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3265884-5748-45BB-BED9-E617B80E1BCC}"/>
              </a:ext>
            </a:extLst>
          </p:cNvPr>
          <p:cNvSpPr/>
          <p:nvPr/>
        </p:nvSpPr>
        <p:spPr>
          <a:xfrm>
            <a:off x="4306349" y="948854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és logikai topológiák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CE9108B-1602-44AD-85E0-F1F1CC38888E}"/>
              </a:ext>
            </a:extLst>
          </p:cNvPr>
          <p:cNvSpPr/>
          <p:nvPr/>
        </p:nvSpPr>
        <p:spPr>
          <a:xfrm>
            <a:off x="178965" y="15182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 és WAN hálózatok leírására kétféle topológiát használnak: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4D5E425-7B3E-4ED8-BE36-2F6CADFD728E}"/>
              </a:ext>
            </a:extLst>
          </p:cNvPr>
          <p:cNvSpPr/>
          <p:nvPr/>
        </p:nvSpPr>
        <p:spPr>
          <a:xfrm>
            <a:off x="1420536" y="1841405"/>
            <a:ext cx="1077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topológia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fizikai összeköttetéseket, valamint a végberendezések és a közvetítő eszközök  kapcsolódási módját határozza meg. A topológia tartalmazhatja egy adott eszköz helyét is, például a helyiség számát és a rack szekrényben elfoglalt helyét. A fizikai topológia általában pont-pont vagy csillag típusú.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0C7C373-8B72-4E3E-9F46-848BDC7B29A6}"/>
              </a:ext>
            </a:extLst>
          </p:cNvPr>
          <p:cNvSpPr/>
          <p:nvPr/>
        </p:nvSpPr>
        <p:spPr>
          <a:xfrm>
            <a:off x="1420536" y="27647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Logikai topológia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Arra utal, hogy a hálózat miként szállítja a kereteket egyik állomástól a másikig. Ez a topológia azonosítja a virtuális kapcsolatokat eszközinterfészekkel és 3. rétegbeli IP-címzési sémák használatával.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EFA7F51-07BE-49F2-A0F6-D685D434F3E6}"/>
              </a:ext>
            </a:extLst>
          </p:cNvPr>
          <p:cNvSpPr/>
          <p:nvPr/>
        </p:nvSpPr>
        <p:spPr>
          <a:xfrm>
            <a:off x="380301" y="4288229"/>
            <a:ext cx="1138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adatkapcsolati réteg a hálózat logikai topológiáját figyeli a közeghozzáférés vezérlése közben. A logikai topológia befolyással van a keretezés típusára és a használt közeghozzáférési módra.</a:t>
            </a:r>
          </a:p>
        </p:txBody>
      </p:sp>
    </p:spTree>
    <p:extLst>
      <p:ext uri="{BB962C8B-B14F-4D97-AF65-F5344CB8AC3E}">
        <p14:creationId xmlns:p14="http://schemas.microsoft.com/office/powerpoint/2010/main" val="35397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2553</Words>
  <Application>Microsoft Office PowerPoint</Application>
  <PresentationFormat>Szélesvásznú</PresentationFormat>
  <Paragraphs>137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Horváth Hunor</dc:creator>
  <cp:lastModifiedBy>Horváth Hunor</cp:lastModifiedBy>
  <cp:revision>19</cp:revision>
  <dcterms:created xsi:type="dcterms:W3CDTF">2023-02-28T10:02:45Z</dcterms:created>
  <dcterms:modified xsi:type="dcterms:W3CDTF">2023-03-09T13:00:16Z</dcterms:modified>
</cp:coreProperties>
</file>