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53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57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42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90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81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78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34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95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6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8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0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13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93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32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5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1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5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C7F10F-0179-4223-9386-6ED341F7E53E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9D36-0A98-44A4-9E9E-A83D5848C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77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A72863-B7CF-4E26-8228-E83686DB6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0"/>
            <a:ext cx="9144000" cy="1176338"/>
          </a:xfrm>
        </p:spPr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IOS hozzáférés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6F21C8-F25F-4D25-8189-8CC4CEA87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9338"/>
            <a:ext cx="9144000" cy="550862"/>
          </a:xfrm>
        </p:spPr>
        <p:txBody>
          <a:bodyPr>
            <a:norm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rendszerek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7E2D27A-0940-4C46-99EF-4BB290DEE446}"/>
              </a:ext>
            </a:extLst>
          </p:cNvPr>
          <p:cNvSpPr/>
          <p:nvPr/>
        </p:nvSpPr>
        <p:spPr>
          <a:xfrm>
            <a:off x="352425" y="1579354"/>
            <a:ext cx="8820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végberendezés és hálózati eszköz operációs rendszert (OS) igényel.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A5493AD-88C2-4989-B48A-09F56ABB4722}"/>
              </a:ext>
            </a:extLst>
          </p:cNvPr>
          <p:cNvSpPr/>
          <p:nvPr/>
        </p:nvSpPr>
        <p:spPr>
          <a:xfrm>
            <a:off x="200024" y="1855122"/>
            <a:ext cx="13592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alkalmazásokkal és a felhasználóval kapcsolatot teremtő része a felhasználói felület vagy shell.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felhasználói felület lehet parancssoros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 line interface, CLI) vagy grafikus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(graphical user interface, GUI).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E7B1C84-B3D7-4033-85E4-7D4829AEB524}"/>
              </a:ext>
            </a:extLst>
          </p:cNvPr>
          <p:cNvSpPr/>
          <p:nvPr/>
        </p:nvSpPr>
        <p:spPr>
          <a:xfrm>
            <a:off x="200024" y="3552826"/>
            <a:ext cx="66103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felület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felhasználók ezen keresztül avatkozhatnak be a számítógép működésébe. A beavatkozás történhet parancssoros (CLI) vagy grafikus (GUI) felhasználói felületről.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hardver- és szoftverösszetevők közti kommunikációt végzi, ezen kívül a szoftverek igényeinek megfelelően a hardvererőforrások kezelése a feladata.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Hardver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számítógép fizikai alkatrészei, elektronikája.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1C21191-C181-434C-9192-CC7697B0A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93" y="2486063"/>
            <a:ext cx="5430440" cy="31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6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C080065A-E534-4FE2-894D-5AAE1E44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56" y="2155969"/>
            <a:ext cx="2322930" cy="427419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6DA8C83-141E-460C-9481-99BC3B7EE9EC}"/>
              </a:ext>
            </a:extLst>
          </p:cNvPr>
          <p:cNvSpPr txBox="1"/>
          <p:nvPr/>
        </p:nvSpPr>
        <p:spPr>
          <a:xfrm>
            <a:off x="4260452" y="536895"/>
            <a:ext cx="309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Tudáspróba</a:t>
            </a:r>
          </a:p>
        </p:txBody>
      </p:sp>
    </p:spTree>
    <p:extLst>
      <p:ext uri="{BB962C8B-B14F-4D97-AF65-F5344CB8AC3E}">
        <p14:creationId xmlns:p14="http://schemas.microsoft.com/office/powerpoint/2010/main" val="368034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43246C10-1133-465C-90A6-14A1A8C3B463}"/>
              </a:ext>
            </a:extLst>
          </p:cNvPr>
          <p:cNvSpPr/>
          <p:nvPr/>
        </p:nvSpPr>
        <p:spPr>
          <a:xfrm>
            <a:off x="761847" y="68591"/>
            <a:ext cx="106683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IOS-parancsok alapvető felépítése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6F9A301-EA59-42CB-960C-D77E9B2EE4AC}"/>
              </a:ext>
            </a:extLst>
          </p:cNvPr>
          <p:cNvSpPr/>
          <p:nvPr/>
        </p:nvSpPr>
        <p:spPr>
          <a:xfrm>
            <a:off x="2467761" y="991921"/>
            <a:ext cx="7256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témakör a Cisco IOS parancsainak alapvető szerkezetét mutatja be.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2E5D8EE-5C2D-44B9-8EA2-B3AC64DD9181}"/>
              </a:ext>
            </a:extLst>
          </p:cNvPr>
          <p:cNvSpPr/>
          <p:nvPr/>
        </p:nvSpPr>
        <p:spPr>
          <a:xfrm>
            <a:off x="134223" y="1638252"/>
            <a:ext cx="9907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Cisco IOS-nak sok parancsa van. Minden parancsnak adott formátuma vagy szintaxisa van, és csak a megfelelő módban lehet azokat kiadni.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530183F-7E61-4B8C-9E91-9E475E9C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13" y="2033722"/>
            <a:ext cx="6150909" cy="279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DFA3A2B5-E932-42E4-9719-46F9F7C26BA8}"/>
              </a:ext>
            </a:extLst>
          </p:cNvPr>
          <p:cNvSpPr/>
          <p:nvPr/>
        </p:nvSpPr>
        <p:spPr>
          <a:xfrm>
            <a:off x="276837" y="5039254"/>
            <a:ext cx="11845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-Kulcsszó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Az operációs rendszerben meghatározott specifikus paraméter (az ábrán ip protocols).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-Argumentum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Ez nincs előre definiálva; ez a felhasználó által meghatározott érték vagy változó (az ábrán 192.168.10.5).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86A9653-627F-428A-B20B-1083E31E53ED}"/>
              </a:ext>
            </a:extLst>
          </p:cNvPr>
          <p:cNvSpPr/>
          <p:nvPr/>
        </p:nvSpPr>
        <p:spPr>
          <a:xfrm>
            <a:off x="3341615" y="58660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Enter billentyűvel küldjük el a parancsértelmezőnek.</a:t>
            </a:r>
          </a:p>
        </p:txBody>
      </p:sp>
    </p:spTree>
    <p:extLst>
      <p:ext uri="{BB962C8B-B14F-4D97-AF65-F5344CB8AC3E}">
        <p14:creationId xmlns:p14="http://schemas.microsoft.com/office/powerpoint/2010/main" val="187948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BBB3CE4-7D4F-4A6C-A1D0-2210E66FD311}"/>
              </a:ext>
            </a:extLst>
          </p:cNvPr>
          <p:cNvSpPr/>
          <p:nvPr/>
        </p:nvSpPr>
        <p:spPr>
          <a:xfrm>
            <a:off x="2473854" y="64907"/>
            <a:ext cx="72442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IOS-parancsok szintaxisa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B3C466F-0CFB-4B0D-AE3D-24786086DDD1}"/>
              </a:ext>
            </a:extLst>
          </p:cNvPr>
          <p:cNvSpPr/>
          <p:nvPr/>
        </p:nvSpPr>
        <p:spPr>
          <a:xfrm>
            <a:off x="598415" y="10383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parancsok egy vagy több paraméterrel (argumentummal) rendelkezhetnek.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6797101-0602-4F4A-9784-4ADC744AFB76}"/>
              </a:ext>
            </a:extLst>
          </p:cNvPr>
          <p:cNvSpPr/>
          <p:nvPr/>
        </p:nvSpPr>
        <p:spPr>
          <a:xfrm>
            <a:off x="598415" y="1715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szintaxis megadja azt a mintát vagy formátumot, amelyet a parancs beírásakor használni kell.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260D13-E69D-4A5A-9F78-5A15D7BA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6" y="2390229"/>
            <a:ext cx="6213446" cy="178355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A320B3E-45AF-42DD-9923-F2B776F9D6AE}"/>
              </a:ext>
            </a:extLst>
          </p:cNvPr>
          <p:cNvSpPr/>
          <p:nvPr/>
        </p:nvSpPr>
        <p:spPr>
          <a:xfrm>
            <a:off x="6983140" y="2292677"/>
            <a:ext cx="34695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félkövér szöveg jelenti a pontosan beírandó parancsokat és kulcsszavakat. Dőlt betűs szöveg jelzi a felhasználó által megadott értékeket jelentő paramétereket.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516DF4F-312D-43D4-87A1-EE7CE8B97B9B}"/>
              </a:ext>
            </a:extLst>
          </p:cNvPr>
          <p:cNvSpPr/>
          <p:nvPr/>
        </p:nvSpPr>
        <p:spPr>
          <a:xfrm>
            <a:off x="598415" y="4298167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példák a tananyagban szereplő IOS-parancsok használatát mutatják be.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CD80CF4-0A3B-48FD-A944-2B54D307D6FF}"/>
              </a:ext>
            </a:extLst>
          </p:cNvPr>
          <p:cNvSpPr/>
          <p:nvPr/>
        </p:nvSpPr>
        <p:spPr>
          <a:xfrm>
            <a:off x="598415" y="4671429"/>
            <a:ext cx="1142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ip address  A parancs kulcsszava a ping, a felhasználó által megadott paraméter pedig a cél állomás IP-címe (ip-address). Például: ping 10.10.10.5.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103000F-43BB-4C07-BB5A-5A241C11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6" y="5398138"/>
            <a:ext cx="6165006" cy="12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4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165A046-BBC9-439C-B586-4EE54A006053}"/>
              </a:ext>
            </a:extLst>
          </p:cNvPr>
          <p:cNvSpPr/>
          <p:nvPr/>
        </p:nvSpPr>
        <p:spPr>
          <a:xfrm>
            <a:off x="3060553" y="291409"/>
            <a:ext cx="60708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IOS súgófunkciói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EC30F04-6A66-4E18-A32D-CA15F40B596A}"/>
              </a:ext>
            </a:extLst>
          </p:cNvPr>
          <p:cNvSpPr/>
          <p:nvPr/>
        </p:nvSpPr>
        <p:spPr>
          <a:xfrm>
            <a:off x="321578" y="14867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IOS kétféle segítséget kínál: környezetérzékeny súgót és parancsszintaxis-ellenőrzést.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4FB80BB-A390-4364-8AD4-014C2D64508D}"/>
              </a:ext>
            </a:extLst>
          </p:cNvPr>
          <p:cNvSpPr/>
          <p:nvPr/>
        </p:nvSpPr>
        <p:spPr>
          <a:xfrm>
            <a:off x="321578" y="2317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környezetérzékeny súgót a parancssorba beírt ? segítségével érjük el.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C1F4905-9365-4850-BBC3-415C717E93EE}"/>
              </a:ext>
            </a:extLst>
          </p:cNvPr>
          <p:cNvSpPr/>
          <p:nvPr/>
        </p:nvSpPr>
        <p:spPr>
          <a:xfrm>
            <a:off x="321578" y="3015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parancsszintaxis-ellenőrzés megnézi, hogy a felhasználó érvényes parancsot írt-e be.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4C269B6-7B23-4945-836A-1CB28D0531B7}"/>
              </a:ext>
            </a:extLst>
          </p:cNvPr>
          <p:cNvSpPr/>
          <p:nvPr/>
        </p:nvSpPr>
        <p:spPr>
          <a:xfrm>
            <a:off x="321578" y="38019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 a parancs helyes, a megfelelő művelet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végrehajtódik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parancssor pedig a megfelelő prompt jellel tér vissza. Ha a parancsértelmező nem ismeri fel az utasítást, visszajelzést küld a hiba okáról.</a:t>
            </a:r>
          </a:p>
        </p:txBody>
      </p:sp>
    </p:spTree>
    <p:extLst>
      <p:ext uri="{BB962C8B-B14F-4D97-AF65-F5344CB8AC3E}">
        <p14:creationId xmlns:p14="http://schemas.microsoft.com/office/powerpoint/2010/main" val="41777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4483C941-7307-483D-A29C-CB87BF617939}"/>
              </a:ext>
            </a:extLst>
          </p:cNvPr>
          <p:cNvSpPr/>
          <p:nvPr/>
        </p:nvSpPr>
        <p:spPr>
          <a:xfrm>
            <a:off x="891690" y="199051"/>
            <a:ext cx="10408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Gyorsbillentyűk és billentyűkombinációk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865EE46-064F-432C-8DC1-19EB0C71345F}"/>
              </a:ext>
            </a:extLst>
          </p:cNvPr>
          <p:cNvSpPr/>
          <p:nvPr/>
        </p:nvSpPr>
        <p:spPr>
          <a:xfrm>
            <a:off x="251670" y="1163702"/>
            <a:ext cx="11450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IOS-parancssor gyorsbillentyűkkel és billentyűkombinációkkal teszi könnyebbé a konfigurálást, ellenőrzést és hibaelhárítást.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9CDBC8E-8E31-4A8B-AECC-1279445B7CCC}"/>
              </a:ext>
            </a:extLst>
          </p:cNvPr>
          <p:cNvSpPr/>
          <p:nvPr/>
        </p:nvSpPr>
        <p:spPr>
          <a:xfrm>
            <a:off x="251670" y="1943687"/>
            <a:ext cx="88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parancsok és kulcsszavak egészen addig rövidíthetők, amíg még egyértelmű marad, hogy melyik szóról van szó.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693C28E-EC46-4F30-A085-76ACE91C03E2}"/>
              </a:ext>
            </a:extLst>
          </p:cNvPr>
          <p:cNvSpPr/>
          <p:nvPr/>
        </p:nvSpPr>
        <p:spPr>
          <a:xfrm>
            <a:off x="2929155" y="24005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táblázat felsorolja a parancsok bevitelét megkönnyítő billentyűket.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980257-EF7B-4270-A1AC-5753A804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55" y="3005271"/>
            <a:ext cx="5768394" cy="36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3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BD84A05-A115-4EE1-813C-056F029489B2}"/>
              </a:ext>
            </a:extLst>
          </p:cNvPr>
          <p:cNvSpPr/>
          <p:nvPr/>
        </p:nvSpPr>
        <p:spPr>
          <a:xfrm>
            <a:off x="1044172" y="176394"/>
            <a:ext cx="10408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Gyorsbillentyűk és billentyűkombinációk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6F1022B7-78A5-41F8-BEF9-8EE23BEC2855}"/>
              </a:ext>
            </a:extLst>
          </p:cNvPr>
          <p:cNvSpPr/>
          <p:nvPr/>
        </p:nvSpPr>
        <p:spPr>
          <a:xfrm>
            <a:off x="184558" y="1306315"/>
            <a:ext cx="10985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egy parancs kimenete több sort eredményez, mint ami egy terminálablakban megjeleníthető, az IOS a “--More--” szót jeleníti meg.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2F233D-7EB7-40C8-BD46-E6628F66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30" y="1751502"/>
            <a:ext cx="5887272" cy="196242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AB2C15B-B743-4E78-A876-92F0CE06AD7A}"/>
              </a:ext>
            </a:extLst>
          </p:cNvPr>
          <p:cNvSpPr/>
          <p:nvPr/>
        </p:nvSpPr>
        <p:spPr>
          <a:xfrm>
            <a:off x="262855" y="3795773"/>
            <a:ext cx="1039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táblázat felsorolja a műveletből való kilépéshez használható billentyűkombinációkat.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5DC0E2-A2B6-4586-9942-451326A9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30" y="4341853"/>
            <a:ext cx="594443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4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19D03D1-FC77-4FEF-98ED-BCF1854E1484}"/>
              </a:ext>
            </a:extLst>
          </p:cNvPr>
          <p:cNvSpPr/>
          <p:nvPr/>
        </p:nvSpPr>
        <p:spPr>
          <a:xfrm>
            <a:off x="4381428" y="132019"/>
            <a:ext cx="3429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Eszköznevek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D804B1A-F736-4407-8F7A-6C6A23158580}"/>
              </a:ext>
            </a:extLst>
          </p:cNvPr>
          <p:cNvSpPr/>
          <p:nvPr/>
        </p:nvSpPr>
        <p:spPr>
          <a:xfrm>
            <a:off x="388689" y="1050532"/>
            <a:ext cx="999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Alapértelmezés szerint minden eszköznek van gyárilag beállított neve.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D11B299-4E0E-4369-83A9-F9FA4825FAB9}"/>
              </a:ext>
            </a:extLst>
          </p:cNvPr>
          <p:cNvSpPr/>
          <p:nvPr/>
        </p:nvSpPr>
        <p:spPr>
          <a:xfrm>
            <a:off x="388689" y="1517677"/>
            <a:ext cx="8755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állomásnév segít ellenőrizni, hogy a megfelelő eszközbe léptünk-e be.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5E1C7FF-79A9-4FAD-9C65-8C2255D13EC8}"/>
              </a:ext>
            </a:extLst>
          </p:cNvPr>
          <p:cNvSpPr/>
          <p:nvPr/>
        </p:nvSpPr>
        <p:spPr>
          <a:xfrm>
            <a:off x="388689" y="2229104"/>
            <a:ext cx="824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Válasszunk olyat, amit könnyű megjegyezni, dokumentálni, és azonosítja az eszközt! Néhány fontos elnevezési szabály: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901F469-4FA3-42C4-95E4-C7F95440C67B}"/>
              </a:ext>
            </a:extLst>
          </p:cNvPr>
          <p:cNvSpPr/>
          <p:nvPr/>
        </p:nvSpPr>
        <p:spPr>
          <a:xfrm>
            <a:off x="388689" y="30594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Betűvel kezdődik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tartalmaz szóközt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Betűvel vagy számmal végződik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Betűt, számot, kötőjelet vagy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aláhúzásjelet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tartalmaz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Legfeljebb 63 karakter hosszú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97B490D-167D-4C22-9F6F-6E3EA1857D2C}"/>
              </a:ext>
            </a:extLst>
          </p:cNvPr>
          <p:cNvSpPr/>
          <p:nvPr/>
        </p:nvSpPr>
        <p:spPr>
          <a:xfrm>
            <a:off x="5387129" y="2736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szervezet olyan nevezéktant alkosson, ami könnyűvé, magától értetődővé teszi az egyes eszközök azonosítását. 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62050CA-CB1A-4229-BDBA-AC6569661A49}"/>
              </a:ext>
            </a:extLst>
          </p:cNvPr>
          <p:cNvSpPr/>
          <p:nvPr/>
        </p:nvSpPr>
        <p:spPr>
          <a:xfrm>
            <a:off x="5387128" y="3476588"/>
            <a:ext cx="6754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dokumentációban le kell írni, hogy miként választották ki ezeket a neveket, hogy a későbbi eszközöknél ugyanezt a rendszert használhassák.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46B3A59-3DD9-48DE-8253-FB087034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11" y="4399917"/>
            <a:ext cx="4311262" cy="2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6D35CD2-6212-4C5D-B16E-5899BDCEEA77}"/>
              </a:ext>
            </a:extLst>
          </p:cNvPr>
          <p:cNvSpPr/>
          <p:nvPr/>
        </p:nvSpPr>
        <p:spPr>
          <a:xfrm>
            <a:off x="3877283" y="308187"/>
            <a:ext cx="4437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 irányelvek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28725EA-22FD-4E59-B898-FDB4DFECD95F}"/>
              </a:ext>
            </a:extLst>
          </p:cNvPr>
          <p:cNvSpPr/>
          <p:nvPr/>
        </p:nvSpPr>
        <p:spPr>
          <a:xfrm>
            <a:off x="201336" y="1139184"/>
            <a:ext cx="880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gyenge vagy könnyen kitalálható jelszavak használata folyamatosan a szervezetek legnagyobb biztonsági problémája.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FEFBBDB-3B7D-45BC-AFD2-6240E3CFB69B}"/>
              </a:ext>
            </a:extLst>
          </p:cNvPr>
          <p:cNvSpPr/>
          <p:nvPr/>
        </p:nvSpPr>
        <p:spPr>
          <a:xfrm>
            <a:off x="201336" y="2018147"/>
            <a:ext cx="11274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Cisco IOS beállítható úgy, hogy hierarchikus jelszavakat használjon, hogy különböző hozzáférési jogosultságokat biztosítson egy hálózati eszközhöz.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69BC8B1-5B62-4C24-9725-C7AB12A1452E}"/>
              </a:ext>
            </a:extLst>
          </p:cNvPr>
          <p:cNvSpPr/>
          <p:nvPr/>
        </p:nvSpPr>
        <p:spPr>
          <a:xfrm>
            <a:off x="201336" y="2690336"/>
            <a:ext cx="11333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hálózati eszköznek korlátoznia kell a rendszergazdai hozzáférést azáltal, hogy jelszóval biztosítja a privilegizált EXEC, a felhasználói EXEC és a távoli Telnet hozzáférést. Ezen túl minden jelszót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titkosítani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kell és jogi figyelmeztetést kell kiírni.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AFDD46E-7B8B-4C54-8B01-7DF9405221B9}"/>
              </a:ext>
            </a:extLst>
          </p:cNvPr>
          <p:cNvSpPr/>
          <p:nvPr/>
        </p:nvSpPr>
        <p:spPr>
          <a:xfrm>
            <a:off x="201336" y="3739285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Erős, nem kitalálható jelszót kell választani. 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9BBB197-ACD5-4D03-8896-DE126C87860C}"/>
              </a:ext>
            </a:extLst>
          </p:cNvPr>
          <p:cNvSpPr/>
          <p:nvPr/>
        </p:nvSpPr>
        <p:spPr>
          <a:xfrm>
            <a:off x="201336" y="41086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Használjunk 8 karakternél hosszabb jelszavakat.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Használjunk kis- és nagybetűket, számokat, speciális karaktereket és/vagy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számsorozatokat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azonos jelszót minden eszközön.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gyakori szavakat, mert könnyen kitalálhatók.</a:t>
            </a:r>
          </a:p>
        </p:txBody>
      </p:sp>
    </p:spTree>
    <p:extLst>
      <p:ext uri="{BB962C8B-B14F-4D97-AF65-F5344CB8AC3E}">
        <p14:creationId xmlns:p14="http://schemas.microsoft.com/office/powerpoint/2010/main" val="38667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50F31E-BDA2-440A-B990-20D052014A8B}"/>
              </a:ext>
            </a:extLst>
          </p:cNvPr>
          <p:cNvSpPr/>
          <p:nvPr/>
        </p:nvSpPr>
        <p:spPr>
          <a:xfrm>
            <a:off x="3587941" y="266243"/>
            <a:ext cx="50161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Jelszavak beállítása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6CB25FCB-34AE-4986-8FBC-BECFADC4B56B}"/>
              </a:ext>
            </a:extLst>
          </p:cNvPr>
          <p:cNvSpPr/>
          <p:nvPr/>
        </p:nvSpPr>
        <p:spPr>
          <a:xfrm>
            <a:off x="343948" y="1432149"/>
            <a:ext cx="10779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Amikor csatlakozunk egy eszközhöz, először a felhasználói EXEC módba kerülünk. A biztonságát a konzolbeállítás adja.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73D3DCA-4B65-4A54-B059-E282501D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34" y="1951623"/>
            <a:ext cx="3115110" cy="120984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E12E30B3-E2D1-455A-9D37-9D820816BB83}"/>
              </a:ext>
            </a:extLst>
          </p:cNvPr>
          <p:cNvSpPr/>
          <p:nvPr/>
        </p:nvSpPr>
        <p:spPr>
          <a:xfrm>
            <a:off x="343947" y="3196931"/>
            <a:ext cx="880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Ezután a konzolhozzáférés jelszót fog kérni, mielőtt a felhasználói EXEC módba engedne minket.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2B5E4C2-27E9-48E9-B5A9-F4A0FBF829CC}"/>
              </a:ext>
            </a:extLst>
          </p:cNvPr>
          <p:cNvSpPr/>
          <p:nvPr/>
        </p:nvSpPr>
        <p:spPr>
          <a:xfrm>
            <a:off x="343947" y="3956752"/>
            <a:ext cx="10452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Ahhoz, hogy rendszergazdai hozzáférésünk legyen minden IOS-parancshoz, és konfigurálhassuk az eszközt, privilegizált EXEC hozzáférés kell. Ez nagyon fontos mód, mert teljes hozzáférést kapunk az eszközhöz.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55D3C1E-97F1-4291-A2C2-BD50D422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59" y="4892743"/>
            <a:ext cx="369621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1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EDA85F9-744B-46C1-87EF-1D442B22D7C6}"/>
              </a:ext>
            </a:extLst>
          </p:cNvPr>
          <p:cNvSpPr/>
          <p:nvPr/>
        </p:nvSpPr>
        <p:spPr>
          <a:xfrm>
            <a:off x="3587941" y="159391"/>
            <a:ext cx="50161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Jelszavak beállítása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A4B58B9-1464-4620-B2E5-D0952A014D59}"/>
              </a:ext>
            </a:extLst>
          </p:cNvPr>
          <p:cNvSpPr/>
          <p:nvPr/>
        </p:nvSpPr>
        <p:spPr>
          <a:xfrm>
            <a:off x="293615" y="1251706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virtuális terminál (VTY) vonalak Telnet vagy SSH segítségével távoli hozzáférést biztosítanak az eszközhöz. Sok Cisco switch akár 16 VTY-vonalat is támogat, melyek számozása 0 és 15 közé esik.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30D8A98-4D3A-4328-A25F-91A16BCC7A2B}"/>
              </a:ext>
            </a:extLst>
          </p:cNvPr>
          <p:cNvSpPr/>
          <p:nvPr/>
        </p:nvSpPr>
        <p:spPr>
          <a:xfrm>
            <a:off x="293614" y="2312832"/>
            <a:ext cx="10712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VTY-vonalak biztonságossá tételéhez lépjünk VTY-vonali módba a line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15 globális konfigurációs paranccsal. Ezután pedig adjuk meg a VTY-jelszót a password jelszó parancs segítségével. Végül engedélyezzük a VTY-hozzáférést a login paranccsal.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5922517-3085-406A-912D-AF4D62F7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941" y="3894243"/>
            <a:ext cx="381053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3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D387B-6784-4276-AC0E-5921A8EC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38"/>
            <a:ext cx="9144000" cy="1652735"/>
          </a:xfrm>
        </p:spPr>
        <p:txBody>
          <a:bodyPr>
            <a:normAutofit fontScale="90000"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Grafikus felhasználói felület</a:t>
            </a: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6FC3FB8-021C-4D21-9593-30CCCABC0532}"/>
              </a:ext>
            </a:extLst>
          </p:cNvPr>
          <p:cNvSpPr txBox="1"/>
          <p:nvPr/>
        </p:nvSpPr>
        <p:spPr>
          <a:xfrm>
            <a:off x="250973" y="1754372"/>
            <a:ext cx="6670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grafikus felhasználói felület grafikus ikonokkal, menükkel, ablakokkal lehetővé teszi a beavatkozást a számítógép működésébe. 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grafikus felületek néha meghibásodnak, összeomlanak, vagy nem úgy működnek, ahogy kellene. Ezen okok miatt a hálózati eszközöket általában parancssorból konfiguráljuk. A parancssor kevesebb erőforrást igényel és stabilabb, mint egy grafikus felületet.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539510A-B328-4443-9607-C8B0974F1412}"/>
              </a:ext>
            </a:extLst>
          </p:cNvPr>
          <p:cNvSpPr/>
          <p:nvPr/>
        </p:nvSpPr>
        <p:spPr>
          <a:xfrm>
            <a:off x="250973" y="4760324"/>
            <a:ext cx="4699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Szinte minden Cisco készülék a Cisco Internetwork Operating System (IOS) operációs rendszert használja.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487A4DB-6BB2-4B99-8422-1436F642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95" y="1754372"/>
            <a:ext cx="4659412" cy="27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501379" y="114768"/>
            <a:ext cx="51892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Jelszavak titkosítása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06061" y="1218976"/>
            <a:ext cx="8783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startup-config és a running-config fájlok a legtöbb jelszót egyszerű szövegként jelenítik meg. Ez biztonsági fenyegetést jelent, mert bárki megláthatja a jelszavakat, ha hozzáfér ezekhez a fájlokhoz.</a:t>
            </a:r>
          </a:p>
        </p:txBody>
      </p:sp>
      <p:sp>
        <p:nvSpPr>
          <p:cNvPr id="4" name="Téglalap 3"/>
          <p:cNvSpPr/>
          <p:nvPr/>
        </p:nvSpPr>
        <p:spPr>
          <a:xfrm>
            <a:off x="206061" y="2415517"/>
            <a:ext cx="8937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összes egyszerű szöveges jelszó titkosításához használjuk a service password-encryption globális konfigurációs parancsot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1" y="3164310"/>
            <a:ext cx="5693808" cy="982687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206061" y="4358253"/>
            <a:ext cx="868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parancs egy gyenge titkosítást alkalmaz a titkosítatlan jelszavakon. A titkosítás csak a konfigurációs fájlban eltárolt jelszavakra vonatkozik.</a:t>
            </a:r>
          </a:p>
        </p:txBody>
      </p:sp>
    </p:spTree>
    <p:extLst>
      <p:ext uri="{BB962C8B-B14F-4D97-AF65-F5344CB8AC3E}">
        <p14:creationId xmlns:p14="http://schemas.microsoft.com/office/powerpoint/2010/main" val="2872056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501379" y="167425"/>
            <a:ext cx="51892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Jelszavak titkosítása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435262" y="1225519"/>
            <a:ext cx="8255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Ellenőrizzük a show running-config paranccsal az immár titkosított jelszavainkat.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2" y="1821948"/>
            <a:ext cx="711616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172756" y="296215"/>
            <a:ext cx="4301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üzenetek</a:t>
            </a:r>
          </a:p>
        </p:txBody>
      </p:sp>
      <p:sp>
        <p:nvSpPr>
          <p:cNvPr id="3" name="Téglalap 2"/>
          <p:cNvSpPr/>
          <p:nvPr/>
        </p:nvSpPr>
        <p:spPr>
          <a:xfrm>
            <a:off x="523741" y="14121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jelszavak megkövetelése jó módszer a jogosulatlan személyek kizárására a hálózatból, mégis lényeges annak kinyilvánítása, hogy az eszközbe csak az arra jogosultak léphetnek be. </a:t>
            </a:r>
          </a:p>
        </p:txBody>
      </p:sp>
      <p:sp>
        <p:nvSpPr>
          <p:cNvPr id="4" name="Téglalap 3"/>
          <p:cNvSpPr/>
          <p:nvPr/>
        </p:nvSpPr>
        <p:spPr>
          <a:xfrm>
            <a:off x="523741" y="2620438"/>
            <a:ext cx="333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Ezért készítsünk banner üzenetet. </a:t>
            </a:r>
          </a:p>
        </p:txBody>
      </p:sp>
      <p:sp>
        <p:nvSpPr>
          <p:cNvPr id="5" name="Téglalap 4"/>
          <p:cNvSpPr/>
          <p:nvPr/>
        </p:nvSpPr>
        <p:spPr>
          <a:xfrm>
            <a:off x="523740" y="3274718"/>
            <a:ext cx="11569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parancs kiadása után a banner üzenet meg fog jelenni az eszközhöz való hozzáféréskor, amíg a parancsot vissza nem vonjuk.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4" y="4482996"/>
            <a:ext cx="10477872" cy="10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0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448480" y="230677"/>
            <a:ext cx="5295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Konfigurációs fájlok</a:t>
            </a:r>
          </a:p>
        </p:txBody>
      </p:sp>
      <p:sp>
        <p:nvSpPr>
          <p:cNvPr id="3" name="Téglalap 2"/>
          <p:cNvSpPr/>
          <p:nvPr/>
        </p:nvSpPr>
        <p:spPr>
          <a:xfrm>
            <a:off x="3629644" y="1061674"/>
            <a:ext cx="511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rendszerfájl tárolja az eszköz konfigurációját:</a:t>
            </a:r>
          </a:p>
        </p:txBody>
      </p:sp>
      <p:sp>
        <p:nvSpPr>
          <p:cNvPr id="4" name="Téglalap 3"/>
          <p:cNvSpPr/>
          <p:nvPr/>
        </p:nvSpPr>
        <p:spPr>
          <a:xfrm>
            <a:off x="283334" y="1615672"/>
            <a:ext cx="11372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Startup-config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Az NVRAM-ban tárolt elmentett konfiguráció. Tartalmazza az összes olyan parancsot, amelyet az eszköz indításkor vagy újraindításkor végrehajt. Az eszköz kikapcsolásakor nem veszti el a tartalmát.</a:t>
            </a:r>
          </a:p>
        </p:txBody>
      </p:sp>
      <p:sp>
        <p:nvSpPr>
          <p:cNvPr id="5" name="Téglalap 4"/>
          <p:cNvSpPr/>
          <p:nvPr/>
        </p:nvSpPr>
        <p:spPr>
          <a:xfrm>
            <a:off x="283334" y="2413338"/>
            <a:ext cx="11745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Running-config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Ez a RAM-ban van eltárolva. Az aktuális konfiguráció található benne. Az aktív konfiguráció módosítása azonnali hatással van a Cisco eszköz működésére. A RAM elfelejti a tartalmát, ha megszűnik az áramellátása. Az eszköz kikapcsolásakor vagy újraindításakor minden eltűnik belőle.</a:t>
            </a:r>
          </a:p>
        </p:txBody>
      </p:sp>
      <p:sp>
        <p:nvSpPr>
          <p:cNvPr id="6" name="Téglalap 5"/>
          <p:cNvSpPr/>
          <p:nvPr/>
        </p:nvSpPr>
        <p:spPr>
          <a:xfrm>
            <a:off x="283334" y="3488003"/>
            <a:ext cx="2949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show running-config privilegizált EXEC módú parancs megjeleníti az aktív konfigurációt.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97" y="3540558"/>
            <a:ext cx="548716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73320" y="140526"/>
            <a:ext cx="5295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Konfigurációs fájlok</a:t>
            </a:r>
          </a:p>
        </p:txBody>
      </p:sp>
      <p:sp>
        <p:nvSpPr>
          <p:cNvPr id="3" name="Téglalap 2"/>
          <p:cNvSpPr/>
          <p:nvPr/>
        </p:nvSpPr>
        <p:spPr>
          <a:xfrm>
            <a:off x="948744" y="1951672"/>
            <a:ext cx="10642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indító konfigurációs fájl megtekintéséhez használjuk a show startup-config privilegizált módú parancsot.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eszköz újraindulása vagy tápellátásának megszűnése esetén a nem mentett konfigurációs módosítások elvesznek. A módosításokat az aktív konfigurációból az indító konfigurációba menti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running-config startup-config privilegizált módú parancs.</a:t>
            </a:r>
          </a:p>
        </p:txBody>
      </p:sp>
    </p:spTree>
    <p:extLst>
      <p:ext uri="{BB962C8B-B14F-4D97-AF65-F5344CB8AC3E}">
        <p14:creationId xmlns:p14="http://schemas.microsoft.com/office/powerpoint/2010/main" val="3941444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245152" y="295072"/>
            <a:ext cx="9701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aktív konfiguráció megváltoztatása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96215" y="1244734"/>
            <a:ext cx="11140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Visszavonhatjuk a parancsokat egyenként, vagy újraindíthatjuk az eszközt a reload privilegizált módú paranccsal, hogy az indító konfigurációt visszaállítsuk.</a:t>
            </a:r>
          </a:p>
        </p:txBody>
      </p:sp>
      <p:sp>
        <p:nvSpPr>
          <p:cNvPr id="4" name="Téglalap 3"/>
          <p:cNvSpPr/>
          <p:nvPr/>
        </p:nvSpPr>
        <p:spPr>
          <a:xfrm>
            <a:off x="296215" y="2240068"/>
            <a:ext cx="11423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reload parancs hátránya, hogy az aktív konfiguráció visszavonása miatt az eszköz és emiatt akár a hálózat is egy rövid ideig nem lesz elérhető.</a:t>
            </a:r>
          </a:p>
        </p:txBody>
      </p:sp>
      <p:sp>
        <p:nvSpPr>
          <p:cNvPr id="5" name="Téglalap 4"/>
          <p:cNvSpPr/>
          <p:nvPr/>
        </p:nvSpPr>
        <p:spPr>
          <a:xfrm>
            <a:off x="296215" y="3105834"/>
            <a:ext cx="86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újraindítási parancs kiadásakor az IOS észre fogja venni, hogy az aktív konfiguráció nem mentett változtatásokat tartalmaz az indítóhoz képest. </a:t>
            </a:r>
          </a:p>
        </p:txBody>
      </p:sp>
      <p:sp>
        <p:nvSpPr>
          <p:cNvPr id="6" name="Téglalap 5"/>
          <p:cNvSpPr/>
          <p:nvPr/>
        </p:nvSpPr>
        <p:spPr>
          <a:xfrm>
            <a:off x="296215" y="39716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változtatások elvetéséhez írjuk be az n betűt vagy a no szót.</a:t>
            </a:r>
          </a:p>
        </p:txBody>
      </p:sp>
      <p:sp>
        <p:nvSpPr>
          <p:cNvPr id="7" name="Téglalap 6"/>
          <p:cNvSpPr/>
          <p:nvPr/>
        </p:nvSpPr>
        <p:spPr>
          <a:xfrm>
            <a:off x="296215" y="45603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Lehet olyan is, hogy a nem kívánt változtatásokat már mentettük az indító konfigurációba, ilyenkor lehet, hogy minden beállítást törölnünk kell. </a:t>
            </a:r>
          </a:p>
        </p:txBody>
      </p:sp>
      <p:sp>
        <p:nvSpPr>
          <p:cNvPr id="8" name="Téglalap 7"/>
          <p:cNvSpPr/>
          <p:nvPr/>
        </p:nvSpPr>
        <p:spPr>
          <a:xfrm>
            <a:off x="296215" y="57031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indító konfiguráció törlése az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startup-config privilegizált EXEC módú paranccsal történik.</a:t>
            </a:r>
          </a:p>
        </p:txBody>
      </p:sp>
      <p:sp>
        <p:nvSpPr>
          <p:cNvPr id="9" name="Téglalap 8"/>
          <p:cNvSpPr/>
          <p:nvPr/>
        </p:nvSpPr>
        <p:spPr>
          <a:xfrm>
            <a:off x="6976058" y="3879267"/>
            <a:ext cx="491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Miután az indító konfigurációt töröltük az NVRAM-ból, újra kell indítani az eszközt, hogy az aktív konfiguráció is eltűnjön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RAM-ból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5393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726028" y="945764"/>
            <a:ext cx="11247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konfigurációs fájlokat szövegfájlba is menthetjük és archiválhatjuk.</a:t>
            </a:r>
          </a:p>
        </p:txBody>
      </p:sp>
      <p:sp>
        <p:nvSpPr>
          <p:cNvPr id="3" name="Téglalap 2"/>
          <p:cNvSpPr/>
          <p:nvPr/>
        </p:nvSpPr>
        <p:spPr>
          <a:xfrm>
            <a:off x="1544914" y="114767"/>
            <a:ext cx="91021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Konfiguráció rögzítése szövegfájlba</a:t>
            </a:r>
          </a:p>
        </p:txBody>
      </p:sp>
      <p:sp>
        <p:nvSpPr>
          <p:cNvPr id="4" name="Téglalap 3"/>
          <p:cNvSpPr/>
          <p:nvPr/>
        </p:nvSpPr>
        <p:spPr>
          <a:xfrm>
            <a:off x="227526" y="1615053"/>
            <a:ext cx="8620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Tegyük fel, hogy adott egy felkonfigurált switch, amelyen az aktív konfigurációt elmentették az eszközön.</a:t>
            </a:r>
          </a:p>
        </p:txBody>
      </p:sp>
      <p:sp>
        <p:nvSpPr>
          <p:cNvPr id="5" name="Téglalap 4"/>
          <p:cNvSpPr/>
          <p:nvPr/>
        </p:nvSpPr>
        <p:spPr>
          <a:xfrm>
            <a:off x="227526" y="2561341"/>
            <a:ext cx="5365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lépés Nyissuk meg a terminálemulációs programunkat, ( PuTTY) amellyel már csatlakoztunk a switch-hez.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06" y="2146093"/>
            <a:ext cx="4485296" cy="45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51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21" y="174452"/>
            <a:ext cx="9559357" cy="1280271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54547" y="1454723"/>
            <a:ext cx="9826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lépés Engedélyezzük a naplózást a terminálszoftverben, és adjuk meg a leendő naplófájl nevét és helyét. Az ábrán azt látjuk, hogy minden kimenet (All session output) a megadott fájlba (MySwitchLogs) lesz elmentve.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30" y="2249264"/>
            <a:ext cx="4383110" cy="43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544914" y="204920"/>
            <a:ext cx="91021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Konfiguráció rögzítése szövegfájlba</a:t>
            </a:r>
          </a:p>
        </p:txBody>
      </p:sp>
      <p:sp>
        <p:nvSpPr>
          <p:cNvPr id="3" name="Téglalap 2"/>
          <p:cNvSpPr/>
          <p:nvPr/>
        </p:nvSpPr>
        <p:spPr>
          <a:xfrm>
            <a:off x="386366" y="1128825"/>
            <a:ext cx="8834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lépés Adjuk ki a show running-config vagy a show startup-config parancsot privilegizált módban. A terminálablakban megjelenő szöveg a kiválasztott állományba lesz mentve.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" y="1775156"/>
            <a:ext cx="4546242" cy="1171712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86366" y="3429000"/>
            <a:ext cx="4881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lépés Kapcsoljuk ki a naplózást a terminálszoftverben. Az ábra az látható, hogy a naplózást kikapcsoljuk a "Semmi" (None) naplózási beállítás kiválasztásával.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8368"/>
            <a:ext cx="4708688" cy="46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9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544914" y="230678"/>
            <a:ext cx="91021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Konfiguráció rögzítése szövegfájlba</a:t>
            </a:r>
          </a:p>
        </p:txBody>
      </p:sp>
      <p:sp>
        <p:nvSpPr>
          <p:cNvPr id="3" name="Téglalap 2"/>
          <p:cNvSpPr/>
          <p:nvPr/>
        </p:nvSpPr>
        <p:spPr>
          <a:xfrm>
            <a:off x="167425" y="2287717"/>
            <a:ext cx="1088639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Konfigurációs fájl visszaállítása egy eszközre: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lépés: Lépjünk be globális konfigurációs módba az eszközön.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lépés: Másoljuk és illesszük be a szövegfájlt a switch-hez csatlakozó terminálablakba.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fájlban lévő szöveget a parancssor parancsként értelmezi, és beilleszti őket az aktív konfigurációba. Kényelmes módszer egy eszköz manuális konfigurálására.</a:t>
            </a:r>
          </a:p>
        </p:txBody>
      </p:sp>
    </p:spTree>
    <p:extLst>
      <p:ext uri="{BB962C8B-B14F-4D97-AF65-F5344CB8AC3E}">
        <p14:creationId xmlns:p14="http://schemas.microsoft.com/office/powerpoint/2010/main" val="122299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6F210-DF61-403B-92CB-7FA164985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3641"/>
            <a:ext cx="9144000" cy="117427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operációs rendszer feladata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641CDA2-1677-4C95-AD03-28096FC9D1FA}"/>
              </a:ext>
            </a:extLst>
          </p:cNvPr>
          <p:cNvSpPr/>
          <p:nvPr/>
        </p:nvSpPr>
        <p:spPr>
          <a:xfrm>
            <a:off x="254243" y="2151826"/>
            <a:ext cx="590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eszközök rendszeréhez hasonló a számítógépek.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AF86ED5B-56F0-4932-9D79-9B0010EA1E21}"/>
              </a:ext>
            </a:extLst>
          </p:cNvPr>
          <p:cNvGrpSpPr/>
          <p:nvPr/>
        </p:nvGrpSpPr>
        <p:grpSpPr>
          <a:xfrm>
            <a:off x="159487" y="2669377"/>
            <a:ext cx="12032513" cy="1523494"/>
            <a:chOff x="485553" y="3033086"/>
            <a:chExt cx="8137451" cy="1523494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6D38A2CA-C51F-467C-9524-BBC1CF9A61CA}"/>
                </a:ext>
              </a:extLst>
            </p:cNvPr>
            <p:cNvSpPr/>
            <p:nvPr/>
          </p:nvSpPr>
          <p:spPr>
            <a:xfrm>
              <a:off x="485553" y="3033086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hu-H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számítógépek grafikus felhasználói felületén keresztül a következők lehetnek: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8765653-1A5A-459C-AA8A-552D2C2F0510}"/>
                </a:ext>
              </a:extLst>
            </p:cNvPr>
            <p:cNvSpPr/>
            <p:nvPr/>
          </p:nvSpPr>
          <p:spPr>
            <a:xfrm>
              <a:off x="2527004" y="3356251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hu-H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-Kiválaszthat elemeket, és programokat futtathat egér segítségével.</a:t>
              </a:r>
            </a:p>
            <a:p>
              <a:r>
                <a:rPr lang="hu-H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-Szöveget vagy szöveges parancsokat írhat be.</a:t>
              </a:r>
            </a:p>
            <a:p>
              <a:r>
                <a:rPr lang="hu-H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-Monitoron nézheti a műveletek eredményét.</a:t>
              </a:r>
            </a:p>
          </p:txBody>
        </p:sp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03518CFC-0846-4178-A83A-16F32C1E504F}"/>
              </a:ext>
            </a:extLst>
          </p:cNvPr>
          <p:cNvSpPr/>
          <p:nvPr/>
        </p:nvSpPr>
        <p:spPr>
          <a:xfrm>
            <a:off x="254243" y="4410339"/>
            <a:ext cx="8154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parancssor alapú hálózati operációs rendszer a következőket teszi lehetővé a hálózati szakember számára: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BC256FB-01EB-4899-99F2-A898E1AE1D29}"/>
              </a:ext>
            </a:extLst>
          </p:cNvPr>
          <p:cNvSpPr/>
          <p:nvPr/>
        </p:nvSpPr>
        <p:spPr>
          <a:xfrm>
            <a:off x="3178096" y="4733504"/>
            <a:ext cx="5030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-Billentyűzettel parancssor alapú hálózati programokat futtathat.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-Szöveget vagy szöveges parancsokat írhat be.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-Monitoron nézheti a műveletek eredményét.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BA7444A-DE7A-4071-831D-4C35E0356D8C}"/>
              </a:ext>
            </a:extLst>
          </p:cNvPr>
          <p:cNvSpPr/>
          <p:nvPr/>
        </p:nvSpPr>
        <p:spPr>
          <a:xfrm>
            <a:off x="8507348" y="4832891"/>
            <a:ext cx="3684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Cisco hálózati eszközök a Cisco IOS meghatározott verzióit futtatják. A konkrét IOS-verzió a használt eszköz típusától és a szükséges funkcióktól függ. </a:t>
            </a:r>
          </a:p>
        </p:txBody>
      </p:sp>
    </p:spTree>
    <p:extLst>
      <p:ext uri="{BB962C8B-B14F-4D97-AF65-F5344CB8AC3E}">
        <p14:creationId xmlns:p14="http://schemas.microsoft.com/office/powerpoint/2010/main" val="380150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875153" y="140525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IP-címek</a:t>
            </a:r>
          </a:p>
        </p:txBody>
      </p:sp>
      <p:sp>
        <p:nvSpPr>
          <p:cNvPr id="3" name="Téglalap 2"/>
          <p:cNvSpPr/>
          <p:nvPr/>
        </p:nvSpPr>
        <p:spPr>
          <a:xfrm>
            <a:off x="373488" y="971522"/>
            <a:ext cx="10792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IP-címek teszik lehetővé, hogy az eszközök megtalálják egymást, és az interneten keresztül végponttól végpontig terjedő kommunikáció legyen lehetséges. Minden végberendezésnek rendelkeznie kell IP-címmel. Példa végberendezésekre:</a:t>
            </a:r>
          </a:p>
        </p:txBody>
      </p:sp>
      <p:sp>
        <p:nvSpPr>
          <p:cNvPr id="4" name="Téglalap 3"/>
          <p:cNvSpPr/>
          <p:nvPr/>
        </p:nvSpPr>
        <p:spPr>
          <a:xfrm>
            <a:off x="373488" y="1922636"/>
            <a:ext cx="6804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Számítógépek (munkaállomások, laptopok, fájl- és webszerverek)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Hálózati nyomtatók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IP-telefonok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Biztonsági kamerák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Okostelefonok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Hordozható eszközök (pl.: a vezeték nélküli vonalkód-leolvasó)</a:t>
            </a:r>
          </a:p>
        </p:txBody>
      </p:sp>
      <p:sp>
        <p:nvSpPr>
          <p:cNvPr id="5" name="Téglalap 4"/>
          <p:cNvSpPr/>
          <p:nvPr/>
        </p:nvSpPr>
        <p:spPr>
          <a:xfrm>
            <a:off x="373488" y="3871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IPv4-címek szokásos formája a pontozott decimális forma, ami négy decimális, 0 és 255 közé eső számból áll.</a:t>
            </a:r>
          </a:p>
        </p:txBody>
      </p:sp>
      <p:sp>
        <p:nvSpPr>
          <p:cNvPr id="6" name="Téglalap 5"/>
          <p:cNvSpPr/>
          <p:nvPr/>
        </p:nvSpPr>
        <p:spPr>
          <a:xfrm>
            <a:off x="373488" y="47133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Amikor IP-ről beszélünk, akkor az IPv4- és IPv6-protokollt egyaránt értjük rajta.</a:t>
            </a:r>
          </a:p>
        </p:txBody>
      </p:sp>
      <p:sp>
        <p:nvSpPr>
          <p:cNvPr id="7" name="Téglalap 6"/>
          <p:cNvSpPr/>
          <p:nvPr/>
        </p:nvSpPr>
        <p:spPr>
          <a:xfrm>
            <a:off x="6950299" y="2440807"/>
            <a:ext cx="4383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IPv4-címhez alhálózati maszk is kell. Az IPv4 alhálózati maszk egy 32 bites érték, amely megkülönbözteti a cím hálózati részét az állomásazonosító résztől. Az IPv4-címmel párosítva az alhálózati maszk határozza meg, hogy az eszköz melyik alhálózat tagja.</a:t>
            </a:r>
          </a:p>
        </p:txBody>
      </p:sp>
    </p:spTree>
    <p:extLst>
      <p:ext uri="{BB962C8B-B14F-4D97-AF65-F5344CB8AC3E}">
        <p14:creationId xmlns:p14="http://schemas.microsoft.com/office/powerpoint/2010/main" val="153063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875153" y="320830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IP-címek</a:t>
            </a:r>
          </a:p>
        </p:txBody>
      </p:sp>
      <p:sp>
        <p:nvSpPr>
          <p:cNvPr id="3" name="Téglalap 2"/>
          <p:cNvSpPr/>
          <p:nvPr/>
        </p:nvSpPr>
        <p:spPr>
          <a:xfrm>
            <a:off x="463639" y="1151827"/>
            <a:ext cx="8255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ábrán látható példa az állomáshoz rendelt IPv4-címet (192.168.1.10), alhálózati maszkot (255.255.255.0) és alapértelmezett átjárót (192.168.1.1) jeleníti meg. </a:t>
            </a:r>
          </a:p>
        </p:txBody>
      </p:sp>
      <p:sp>
        <p:nvSpPr>
          <p:cNvPr id="4" name="Téglalap 3"/>
          <p:cNvSpPr/>
          <p:nvPr/>
        </p:nvSpPr>
        <p:spPr>
          <a:xfrm>
            <a:off x="463639" y="1798158"/>
            <a:ext cx="8298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alapértelmezett átjáró annak a routernek az IP-címe, amely az eszköz számára távoli hálózatok és az internet elérését is lehetővé teszi.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86" y="2173717"/>
            <a:ext cx="398200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49498" y="9972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IPv6-címek 128 bit hosszúak és hexadecimális értékek sorozataként írjuk le őket.</a:t>
            </a:r>
          </a:p>
        </p:txBody>
      </p:sp>
      <p:sp>
        <p:nvSpPr>
          <p:cNvPr id="3" name="Téglalap 2"/>
          <p:cNvSpPr/>
          <p:nvPr/>
        </p:nvSpPr>
        <p:spPr>
          <a:xfrm>
            <a:off x="4875153" y="166283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IP-címek</a:t>
            </a:r>
          </a:p>
        </p:txBody>
      </p:sp>
      <p:sp>
        <p:nvSpPr>
          <p:cNvPr id="4" name="Téglalap 3"/>
          <p:cNvSpPr/>
          <p:nvPr/>
        </p:nvSpPr>
        <p:spPr>
          <a:xfrm>
            <a:off x="549498" y="1874443"/>
            <a:ext cx="11440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Mivel négy bit ad ki egy hexadecimális számjegyet, így a cím 32 hexadecimális számjegyből áll. A négy hexadecimális számjegyből álló csoportokat kettőspont (:) választja el. Az IPv6-címek esetében nem különböztetjük meg a kis- és nagybetűket, bármelyiket használhatjuk.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72" y="2793205"/>
            <a:ext cx="4517227" cy="38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58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424435" y="153404"/>
            <a:ext cx="53431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Interfészek és portok</a:t>
            </a:r>
          </a:p>
        </p:txBody>
      </p:sp>
      <p:sp>
        <p:nvSpPr>
          <p:cNvPr id="5" name="Téglalap 4"/>
          <p:cNvSpPr/>
          <p:nvPr/>
        </p:nvSpPr>
        <p:spPr>
          <a:xfrm>
            <a:off x="472225" y="1138535"/>
            <a:ext cx="11719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kommunikáció fontos részét alkotják a végberendezések és a hálózati eszközök interfészei, valamint az őket összekötő kábelek.</a:t>
            </a:r>
          </a:p>
        </p:txBody>
      </p:sp>
      <p:sp>
        <p:nvSpPr>
          <p:cNvPr id="6" name="Téglalap 5"/>
          <p:cNvSpPr/>
          <p:nvPr/>
        </p:nvSpPr>
        <p:spPr>
          <a:xfrm>
            <a:off x="472225" y="1939000"/>
            <a:ext cx="1136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interfészhez csatlakoztatott kábelnek az interfész fizikai szabványainak megfelelőnek kell lennie. </a:t>
            </a:r>
          </a:p>
        </p:txBody>
      </p:sp>
      <p:sp>
        <p:nvSpPr>
          <p:cNvPr id="7" name="Téglalap 6"/>
          <p:cNvSpPr/>
          <p:nvPr/>
        </p:nvSpPr>
        <p:spPr>
          <a:xfrm>
            <a:off x="458001" y="2616437"/>
            <a:ext cx="11247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 Hálózati közeget: csavart érpáras kábel, optikai kábel, koaxiális kábel vagy vezeték nélküli átvitel.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0" y="3293874"/>
            <a:ext cx="496321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45601" y="1582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egyes adatátviteli közegek egyedi sajátosságokkal és előnyökkel rendelkeznek. </a:t>
            </a:r>
          </a:p>
        </p:txBody>
      </p:sp>
      <p:sp>
        <p:nvSpPr>
          <p:cNvPr id="3" name="Téglalap 2"/>
          <p:cNvSpPr/>
          <p:nvPr/>
        </p:nvSpPr>
        <p:spPr>
          <a:xfrm>
            <a:off x="455449" y="2297921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 minden közeg alkalmas egy bizonyos célra.</a:t>
            </a:r>
          </a:p>
        </p:txBody>
      </p:sp>
      <p:sp>
        <p:nvSpPr>
          <p:cNvPr id="4" name="Téglalap 3"/>
          <p:cNvSpPr/>
          <p:nvPr/>
        </p:nvSpPr>
        <p:spPr>
          <a:xfrm>
            <a:off x="3424435" y="331712"/>
            <a:ext cx="53431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Interfészek és portok</a:t>
            </a:r>
          </a:p>
        </p:txBody>
      </p:sp>
      <p:sp>
        <p:nvSpPr>
          <p:cNvPr id="5" name="Téglalap 4"/>
          <p:cNvSpPr/>
          <p:nvPr/>
        </p:nvSpPr>
        <p:spPr>
          <a:xfrm>
            <a:off x="455449" y="29641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különféle közegek néhány különböző tulajdonsága:</a:t>
            </a:r>
          </a:p>
        </p:txBody>
      </p:sp>
      <p:sp>
        <p:nvSpPr>
          <p:cNvPr id="6" name="Téglalap 5"/>
          <p:cNvSpPr/>
          <p:nvPr/>
        </p:nvSpPr>
        <p:spPr>
          <a:xfrm>
            <a:off x="455449" y="36304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-Hatótávolság, azaz a jel által a közegben sikeresen megtett út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közeg telepítési környezete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-Az átvitt adat mennyisége és az átvitel sebessége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-Bekerülési és telepítési költség</a:t>
            </a:r>
          </a:p>
        </p:txBody>
      </p:sp>
      <p:sp>
        <p:nvSpPr>
          <p:cNvPr id="7" name="Téglalap 6"/>
          <p:cNvSpPr/>
          <p:nvPr/>
        </p:nvSpPr>
        <p:spPr>
          <a:xfrm>
            <a:off x="6259132" y="1439707"/>
            <a:ext cx="5357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internet összeköttetései nem csak egy konkrét átviteli közeget, hanem egy meghatározott átviteli technológiát is igényelnek.</a:t>
            </a:r>
          </a:p>
        </p:txBody>
      </p:sp>
      <p:sp>
        <p:nvSpPr>
          <p:cNvPr id="8" name="Téglalap 7"/>
          <p:cNvSpPr/>
          <p:nvPr/>
        </p:nvSpPr>
        <p:spPr>
          <a:xfrm>
            <a:off x="6292871" y="2667253"/>
            <a:ext cx="550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portok vannak azokon a végberendezéseken, switch-eken és egyéb hálózati eszközökön, melyek kábellel csatlakoznak a fizikai hálózathoz.</a:t>
            </a:r>
          </a:p>
        </p:txBody>
      </p:sp>
      <p:sp>
        <p:nvSpPr>
          <p:cNvPr id="9" name="Téglalap 8"/>
          <p:cNvSpPr/>
          <p:nvPr/>
        </p:nvSpPr>
        <p:spPr>
          <a:xfrm>
            <a:off x="6259133" y="3887497"/>
            <a:ext cx="5537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virtuális interfész azt jelenti, hogy nincs fizikai hardverelem hozzárendelve az eszközben. Az SVI-t szoftveresen hozzuk létre. A virtuális switch interfésszel (SVI) rendelkeznek. </a:t>
            </a:r>
          </a:p>
        </p:txBody>
      </p:sp>
      <p:sp>
        <p:nvSpPr>
          <p:cNvPr id="10" name="Téglalap 9"/>
          <p:cNvSpPr/>
          <p:nvPr/>
        </p:nvSpPr>
        <p:spPr>
          <a:xfrm>
            <a:off x="6292871" y="5229206"/>
            <a:ext cx="550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virtuális interfész lehetőséget biztosít a switch távoli elérésére IPv4- vagy IPv6-hálózaton keresztül. </a:t>
            </a:r>
          </a:p>
        </p:txBody>
      </p:sp>
    </p:spTree>
    <p:extLst>
      <p:ext uri="{BB962C8B-B14F-4D97-AF65-F5344CB8AC3E}">
        <p14:creationId xmlns:p14="http://schemas.microsoft.com/office/powerpoint/2010/main" val="2411649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FE49395-0B61-4D0D-AC7C-58BFA7F1D68C}"/>
              </a:ext>
            </a:extLst>
          </p:cNvPr>
          <p:cNvSpPr/>
          <p:nvPr/>
        </p:nvSpPr>
        <p:spPr>
          <a:xfrm>
            <a:off x="851615" y="176237"/>
            <a:ext cx="10488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Manuális IP-cím konfiguráció végberendezéseken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CE1C490-1058-4BFE-A86F-00DB5BD836BC}"/>
              </a:ext>
            </a:extLst>
          </p:cNvPr>
          <p:cNvSpPr/>
          <p:nvPr/>
        </p:nvSpPr>
        <p:spPr>
          <a:xfrm>
            <a:off x="128631" y="11888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IPv4-címeket megadhatjuk manuálisan az eszközön, vagy kaphatja automatikusan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(DHCP) segítségével.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6F86882-B5C5-4043-A5A2-8E0659191F89}"/>
              </a:ext>
            </a:extLst>
          </p:cNvPr>
          <p:cNvSpPr/>
          <p:nvPr/>
        </p:nvSpPr>
        <p:spPr>
          <a:xfrm>
            <a:off x="128631" y="24169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operációs rendszert futtató állomáson az IPv4-címet a Vezérlőpult &gt; Hálózati és megosztási központ &gt; Adapterbeállítások módosítása lehetőség alatt, az adapter kiválasztása után tudjuk beállítani.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53E950F-F6E1-4758-93CF-C66D494D41D3}"/>
              </a:ext>
            </a:extLst>
          </p:cNvPr>
          <p:cNvSpPr/>
          <p:nvPr/>
        </p:nvSpPr>
        <p:spPr>
          <a:xfrm>
            <a:off x="128631" y="3922020"/>
            <a:ext cx="5349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Ezután kattintsunk a jobb gombbal, és válasszuk a Tulajdonságok menüpontot a Helyi hálózati adapter tulajdonságai megnyitásához, ahogy az ábrán is látható.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BAB3EC8-154D-47E7-A891-68228ABE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46" y="1878006"/>
            <a:ext cx="3810532" cy="4582164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FC05DFBE-D622-4F45-A00B-4476AC7AE95D}"/>
              </a:ext>
            </a:extLst>
          </p:cNvPr>
          <p:cNvSpPr/>
          <p:nvPr/>
        </p:nvSpPr>
        <p:spPr>
          <a:xfrm>
            <a:off x="143529" y="496543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Jelöljük ki A TCP/IP protokoll 4-es verziója (TCP/IPv4) sort, kattintsunk a Tulajdonságok gombra, hogy megnyíljon az ábrán látható A TCP/IP protokoll 4-es verziója (TCP/IPv4) - tulajdonságok ablak. Írjuk be az IPv4-címet, az alhálózati maszkot és az alapértelmezett átjárót.</a:t>
            </a:r>
          </a:p>
        </p:txBody>
      </p:sp>
    </p:spTree>
    <p:extLst>
      <p:ext uri="{BB962C8B-B14F-4D97-AF65-F5344CB8AC3E}">
        <p14:creationId xmlns:p14="http://schemas.microsoft.com/office/powerpoint/2010/main" val="309820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A7F18FD-D075-4619-8768-490AB2072322}"/>
              </a:ext>
            </a:extLst>
          </p:cNvPr>
          <p:cNvSpPr/>
          <p:nvPr/>
        </p:nvSpPr>
        <p:spPr>
          <a:xfrm>
            <a:off x="539691" y="15454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IPv6-címzési és konfigurációs beállítások hasonlóak az IPv4-hez.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F785E37-4DF3-4FD7-BECC-9062AC82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1" y="478590"/>
            <a:ext cx="10796952" cy="106689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82CB56D-8EB3-4AF5-BAE4-A1594E37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05" y="2001556"/>
            <a:ext cx="3991532" cy="4448796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8858616-8A43-48A7-A3D9-A7B9BA0A3E6A}"/>
              </a:ext>
            </a:extLst>
          </p:cNvPr>
          <p:cNvSpPr/>
          <p:nvPr/>
        </p:nvSpPr>
        <p:spPr>
          <a:xfrm>
            <a:off x="5994747" y="2001556"/>
            <a:ext cx="3923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DNS-szerver címhez annak a Domain Name System (DNS) szervernek az IPv4- vagy IPv6-címét kell beírni, amely IP-címekre fordítja a tartományneveket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4E494EC-FF44-442D-8E6F-7FF34C94A72F}"/>
              </a:ext>
            </a:extLst>
          </p:cNvPr>
          <p:cNvSpPr/>
          <p:nvPr/>
        </p:nvSpPr>
        <p:spPr>
          <a:xfrm>
            <a:off x="5994747" y="3565626"/>
            <a:ext cx="238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(pl.: a www.cisco.com).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72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17BFB50-A3B6-43B1-88D6-E55ECC3C93C8}"/>
              </a:ext>
            </a:extLst>
          </p:cNvPr>
          <p:cNvSpPr/>
          <p:nvPr/>
        </p:nvSpPr>
        <p:spPr>
          <a:xfrm>
            <a:off x="1848683" y="83174"/>
            <a:ext cx="84946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 IP-cím konfiguráció</a:t>
            </a:r>
          </a:p>
          <a:p>
            <a:pPr algn="ctr"/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végberendezéseken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8D828EC-9A6D-4D0B-A5A0-ACD724C49DA5}"/>
              </a:ext>
            </a:extLst>
          </p:cNvPr>
          <p:cNvSpPr/>
          <p:nvPr/>
        </p:nvSpPr>
        <p:spPr>
          <a:xfrm>
            <a:off x="606804" y="19145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legtöbb végberendezés alapértelmezés szerint automatikus IPv4-cím konfigurációra, DHCP-re van beállítva.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C591F2-CA27-4C1B-A42D-7D694AEAD39E}"/>
              </a:ext>
            </a:extLst>
          </p:cNvPr>
          <p:cNvSpPr/>
          <p:nvPr/>
        </p:nvSpPr>
        <p:spPr>
          <a:xfrm>
            <a:off x="606804" y="28226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DHCP automatikus végzi az IP-címkiosztást minden hálózati végberendezés számára, melyen a DHCP engedélyezve van.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7F8B230-1458-4D37-A580-E4E7D2C6ECB3}"/>
              </a:ext>
            </a:extLst>
          </p:cNvPr>
          <p:cNvSpPr/>
          <p:nvPr/>
        </p:nvSpPr>
        <p:spPr>
          <a:xfrm>
            <a:off x="606804" y="35713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manuális beállítás növeli a helytelen konfiguráció esélyét is, ha egy másik eszköz IPv4-címét állítjuk be duplán.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A4BBB17-05A4-49B1-AF27-6360687FD720}"/>
              </a:ext>
            </a:extLst>
          </p:cNvPr>
          <p:cNvSpPr/>
          <p:nvPr/>
        </p:nvSpPr>
        <p:spPr>
          <a:xfrm>
            <a:off x="548081" y="47078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Windows PC-n a DHCP beállításához mindössze ki kell választanunk az IP-cím automatikus kérése és a DNS-kiszolgáló címének automatikus kérése pontokat. A számítógép keres egy DHCP-szervert, amely hozzánk rendeli a hálózaton való kommunikációhoz szükséges címbeállításokat.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6710E97-990E-47D7-8CB2-4B66E36A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26" y="1914598"/>
            <a:ext cx="402011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C38F0AE-E3B6-4D82-9374-1C8540E590AE}"/>
              </a:ext>
            </a:extLst>
          </p:cNvPr>
          <p:cNvSpPr/>
          <p:nvPr/>
        </p:nvSpPr>
        <p:spPr>
          <a:xfrm>
            <a:off x="1487646" y="228412"/>
            <a:ext cx="9048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Parancsszimulátor — Windows PC IP-konfigurációjának ellenőrzése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12BF9F9-711E-4E9E-A729-5DB9BD24AC49}"/>
              </a:ext>
            </a:extLst>
          </p:cNvPr>
          <p:cNvSpPr/>
          <p:nvPr/>
        </p:nvSpPr>
        <p:spPr>
          <a:xfrm>
            <a:off x="447413" y="20989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Windows PC IP-beállításait megjeleníthetjük parancssorból az ipconfig paranccsal. A kimenetben megjelenik az IP-cím, az alhálózati maszk és az átjáró, melyeket a PC a DHCP-szervertől kapott.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EF08CF-7EA5-4D75-B052-4800B515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07" y="3251817"/>
            <a:ext cx="588727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98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31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AC629CD-097E-4656-96DD-184CE9944FA5}"/>
              </a:ext>
            </a:extLst>
          </p:cNvPr>
          <p:cNvSpPr/>
          <p:nvPr/>
        </p:nvSpPr>
        <p:spPr>
          <a:xfrm>
            <a:off x="3301004" y="267218"/>
            <a:ext cx="5589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Hozzáférési módok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6FC787A-7922-468F-A35A-EC12075F3AC6}"/>
              </a:ext>
            </a:extLst>
          </p:cNvPr>
          <p:cNvSpPr/>
          <p:nvPr/>
        </p:nvSpPr>
        <p:spPr>
          <a:xfrm>
            <a:off x="347329" y="1326007"/>
            <a:ext cx="1194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switch alapértelmezés szerint továbbítja a forgalmat, ehhez nem kell javítani konfigurálni rajta semmit.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A7EBA33-95A1-4ABE-84B1-2F2AE98F4FCA}"/>
              </a:ext>
            </a:extLst>
          </p:cNvPr>
          <p:cNvSpPr/>
          <p:nvPr/>
        </p:nvSpPr>
        <p:spPr>
          <a:xfrm>
            <a:off x="347329" y="1714626"/>
            <a:ext cx="11844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új switch beállításától függetlenül minden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switch-et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 kell konfigurálni és biztonságosan kell tenni.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019F90F-C8E7-4D28-A425-CC4B130EF2F8}"/>
              </a:ext>
            </a:extLst>
          </p:cNvPr>
          <p:cNvSpPr/>
          <p:nvPr/>
        </p:nvSpPr>
        <p:spPr>
          <a:xfrm>
            <a:off x="633120" y="237918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Módszer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FE62E31-4836-4E81-9851-BDDD914DA075}"/>
              </a:ext>
            </a:extLst>
          </p:cNvPr>
          <p:cNvSpPr/>
          <p:nvPr/>
        </p:nvSpPr>
        <p:spPr>
          <a:xfrm>
            <a:off x="633120" y="293997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Konzol: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63F4C9B-2AD1-4FE4-A5DA-DA86159DBE93}"/>
              </a:ext>
            </a:extLst>
          </p:cNvPr>
          <p:cNvSpPr/>
          <p:nvPr/>
        </p:nvSpPr>
        <p:spPr>
          <a:xfrm>
            <a:off x="1561579" y="2953156"/>
            <a:ext cx="8381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Sávon kívüli elérést biztosító fizikai menedzsment port a Cisco eszközökön. 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E0C0DF0-C314-4FD1-BD62-EE75F05C51B2}"/>
              </a:ext>
            </a:extLst>
          </p:cNvPr>
          <p:cNvSpPr/>
          <p:nvPr/>
        </p:nvSpPr>
        <p:spPr>
          <a:xfrm>
            <a:off x="633120" y="361771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Shell (SSH):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005122F2-2AEB-4E74-B654-38769AA8D346}"/>
              </a:ext>
            </a:extLst>
          </p:cNvPr>
          <p:cNvSpPr/>
          <p:nvPr/>
        </p:nvSpPr>
        <p:spPr>
          <a:xfrm>
            <a:off x="2677269" y="3617714"/>
            <a:ext cx="9190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SSH a javasolt sávon belül módszer, hogy a hálózaton keresztül, virtuális interfész segítségével biztonságos parancssoros kapcsolatot létesítünk. 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D65A33B-6FBB-41A8-87E2-17DE10452483}"/>
              </a:ext>
            </a:extLst>
          </p:cNvPr>
          <p:cNvSpPr/>
          <p:nvPr/>
        </p:nvSpPr>
        <p:spPr>
          <a:xfrm>
            <a:off x="633120" y="4626566"/>
            <a:ext cx="82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Telnet: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640F081-6653-4E46-B2E3-38FC92566019}"/>
              </a:ext>
            </a:extLst>
          </p:cNvPr>
          <p:cNvSpPr/>
          <p:nvPr/>
        </p:nvSpPr>
        <p:spPr>
          <a:xfrm>
            <a:off x="1367351" y="4608663"/>
            <a:ext cx="10679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Telnet a parancssor nem biztonságos távoli elérési módja hálózaton keresztül, virtuális interfész segítségével. Az SSH-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eltérően a Telnet nem kínál biztonságos, titkosított kapcsolatot, nem feltétlenül ajánlott teszthálózaton.</a:t>
            </a:r>
          </a:p>
        </p:txBody>
      </p:sp>
    </p:spTree>
    <p:extLst>
      <p:ext uri="{BB962C8B-B14F-4D97-AF65-F5344CB8AC3E}">
        <p14:creationId xmlns:p14="http://schemas.microsoft.com/office/powerpoint/2010/main" val="363919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D65F2C1-2A02-4432-85ED-C82D89C40D2C}"/>
              </a:ext>
            </a:extLst>
          </p:cNvPr>
          <p:cNvSpPr/>
          <p:nvPr/>
        </p:nvSpPr>
        <p:spPr>
          <a:xfrm>
            <a:off x="1747822" y="256585"/>
            <a:ext cx="86963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Terminálemulációs programok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74F201E-8D60-4BFA-8D40-0106875BCB90}"/>
              </a:ext>
            </a:extLst>
          </p:cNvPr>
          <p:cNvSpPr/>
          <p:nvPr/>
        </p:nvSpPr>
        <p:spPr>
          <a:xfrm>
            <a:off x="308344" y="1297471"/>
            <a:ext cx="11759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Sokfajta terminálemulációs program létezik a hálózati eszközök konzolporton keresztüli soros eléréséhez és a távoli Telnet/SSH kapcsolódáshoz. Ezek a programok beállítását az ablakok méretét, a betűkészlet megváltoztatását a színek beállítását, és ezzel is növeli a hatékonyságot.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26B952-3823-4393-8FF2-C5FD07F5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72" y="2456720"/>
            <a:ext cx="3885551" cy="218048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837EE8A-391D-42C3-9F64-884C240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284596"/>
            <a:ext cx="3561907" cy="350324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524FE9C-7C03-447F-889B-567AE63AC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52" y="2220801"/>
            <a:ext cx="3424304" cy="34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7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FC6548B4-C1E7-4365-9527-3D84B8AF4F71}"/>
              </a:ext>
            </a:extLst>
          </p:cNvPr>
          <p:cNvSpPr/>
          <p:nvPr/>
        </p:nvSpPr>
        <p:spPr>
          <a:xfrm>
            <a:off x="4104814" y="267217"/>
            <a:ext cx="39823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Tudáspróba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FA0DF04-8296-4F0E-9DFB-930FB7AD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14" y="1282880"/>
            <a:ext cx="4264216" cy="540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71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E573460-0B24-490E-A5B9-4822DB4B4991}"/>
              </a:ext>
            </a:extLst>
          </p:cNvPr>
          <p:cNvSpPr/>
          <p:nvPr/>
        </p:nvSpPr>
        <p:spPr>
          <a:xfrm>
            <a:off x="3738624" y="203422"/>
            <a:ext cx="4714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Elsődleges módok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0429AA4-821E-4CD2-9B59-586445704DE8}"/>
              </a:ext>
            </a:extLst>
          </p:cNvPr>
          <p:cNvSpPr/>
          <p:nvPr/>
        </p:nvSpPr>
        <p:spPr>
          <a:xfrm>
            <a:off x="3409507" y="1034419"/>
            <a:ext cx="571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Biztonsági okokból a Cisco IOS a felügyeletet az alábbi két parancssoros módra osztja: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ED5F5A1-379E-4ECF-BC00-6276FA9DCF02}"/>
              </a:ext>
            </a:extLst>
          </p:cNvPr>
          <p:cNvSpPr/>
          <p:nvPr/>
        </p:nvSpPr>
        <p:spPr>
          <a:xfrm>
            <a:off x="446569" y="1956966"/>
            <a:ext cx="9707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EXEC mód - Korlátozott beállítások, de alapvető műveletekhez megfelelő. Csak korlátozott számú lekérdező felügyeleti parancs használható, semmi olyan parancs nem engedélyezett, ami az eszköz beállítását megváltoztatná.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E642CD1-5A17-4968-BB26-CDA984F6E88F}"/>
              </a:ext>
            </a:extLst>
          </p:cNvPr>
          <p:cNvSpPr/>
          <p:nvPr/>
        </p:nvSpPr>
        <p:spPr>
          <a:xfrm>
            <a:off x="446569" y="3156512"/>
            <a:ext cx="10845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Privilegizált EXEC mód - Beállításokat végző parancsok kiadásához a rendszergazdának privilegizált módban kell lennie. A magasabb beállítási módok csak innen érhető el.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93E91A5-D885-4635-844B-8356886F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77" y="4246902"/>
            <a:ext cx="817359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37618FC-8D87-4AE2-BDAF-040FD22D5779}"/>
              </a:ext>
            </a:extLst>
          </p:cNvPr>
          <p:cNvSpPr/>
          <p:nvPr/>
        </p:nvSpPr>
        <p:spPr>
          <a:xfrm>
            <a:off x="1066800" y="235320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Konfigurációs módok és alkonfigurációs módok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942AFF0-DD84-441B-95AB-38BB25358413}"/>
              </a:ext>
            </a:extLst>
          </p:cNvPr>
          <p:cNvSpPr/>
          <p:nvPr/>
        </p:nvSpPr>
        <p:spPr>
          <a:xfrm>
            <a:off x="230371" y="1989646"/>
            <a:ext cx="12145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eszköz konfigurálásához a felhasználónak globális beállításs módba kell lépnie, amelyet röviden globális konfig módnak nevezünk.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92FB1B7-5C7E-43F8-A2A9-E4A12B055B40}"/>
              </a:ext>
            </a:extLst>
          </p:cNvPr>
          <p:cNvSpPr/>
          <p:nvPr/>
        </p:nvSpPr>
        <p:spPr>
          <a:xfrm>
            <a:off x="230371" y="2635977"/>
            <a:ext cx="11731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globális konfig módban az eszköz egészét érintő beállításokat hajtunk végre. A globális konfig módban a prompt jelben (config)# látható az eszköz neve után, például: Switch(config)# 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751C99D-4244-4B19-958C-3FC847653568}"/>
              </a:ext>
            </a:extLst>
          </p:cNvPr>
          <p:cNvSpPr/>
          <p:nvPr/>
        </p:nvSpPr>
        <p:spPr>
          <a:xfrm>
            <a:off x="230371" y="3559306"/>
            <a:ext cx="8420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többi speciális beállításs mód előtt globális beállításs módba kell lépnünk.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C434337-9A60-44F9-B26C-0C878490436F}"/>
              </a:ext>
            </a:extLst>
          </p:cNvPr>
          <p:cNvSpPr/>
          <p:nvPr/>
        </p:nvSpPr>
        <p:spPr>
          <a:xfrm>
            <a:off x="280751" y="4389338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gyakran használt alkonfigurációs mód: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8EE73B0-3170-44AA-92B2-AD2E8C0084BC}"/>
              </a:ext>
            </a:extLst>
          </p:cNvPr>
          <p:cNvSpPr/>
          <p:nvPr/>
        </p:nvSpPr>
        <p:spPr>
          <a:xfrm>
            <a:off x="230371" y="3974322"/>
            <a:ext cx="8736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globális konfig módból a felhasználó továbbléphet alkonfigurációs módokba.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321D3588-70B1-4E86-8401-212CFD019708}"/>
              </a:ext>
            </a:extLst>
          </p:cNvPr>
          <p:cNvSpPr/>
          <p:nvPr/>
        </p:nvSpPr>
        <p:spPr>
          <a:xfrm>
            <a:off x="280751" y="4804354"/>
            <a:ext cx="9115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-Vonalkonfigurációs mód - Konzolos, SSH-, Telnet vagy AUX-szolgáltatás konfigurálására szolgál.</a:t>
            </a:r>
          </a:p>
          <a:p>
            <a:endParaRPr lang="hu-HU" dirty="0"/>
          </a:p>
          <a:p>
            <a:r>
              <a:rPr lang="hu-HU" dirty="0"/>
              <a:t>-Interfészkonfigurációs mód - Switchport vagy router hálózati interfész beállítását végezzük innen.</a:t>
            </a:r>
          </a:p>
        </p:txBody>
      </p:sp>
    </p:spTree>
    <p:extLst>
      <p:ext uri="{BB962C8B-B14F-4D97-AF65-F5344CB8AC3E}">
        <p14:creationId xmlns:p14="http://schemas.microsoft.com/office/powerpoint/2010/main" val="232174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A0F8EFE-E681-48C0-AEAC-525C317798F0}"/>
              </a:ext>
            </a:extLst>
          </p:cNvPr>
          <p:cNvSpPr/>
          <p:nvPr/>
        </p:nvSpPr>
        <p:spPr>
          <a:xfrm>
            <a:off x="1512053" y="139627"/>
            <a:ext cx="91678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Navigáció az IOS-módok között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14770B7-4D2D-4368-9F3D-B84BBB415458}"/>
              </a:ext>
            </a:extLst>
          </p:cNvPr>
          <p:cNvSpPr/>
          <p:nvPr/>
        </p:nvSpPr>
        <p:spPr>
          <a:xfrm>
            <a:off x="308344" y="1382532"/>
            <a:ext cx="10600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Többféle parancs szolgál arra, hogy a különböző parancsmódok között ki-be járjunk. A felhasználói EXEC módból az enable paranccsal lehet privilegizált EXEC módba lépni. A disable paranccsal pedig visszajutunk a felhasználói EXEC módba.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B409240-0B24-4BF0-B40F-401345D3ADD8}"/>
              </a:ext>
            </a:extLst>
          </p:cNvPr>
          <p:cNvSpPr/>
          <p:nvPr/>
        </p:nvSpPr>
        <p:spPr>
          <a:xfrm>
            <a:off x="308344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Globális konfigurációs módba lépéshez használjuk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privilegizált módú parancsot.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CFF8C75-0245-4042-BD91-C3234C24562A}"/>
              </a:ext>
            </a:extLst>
          </p:cNvPr>
          <p:cNvSpPr/>
          <p:nvPr/>
        </p:nvSpPr>
        <p:spPr>
          <a:xfrm>
            <a:off x="308344" y="3692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Számos különböző alkonfigurációs mód létezik. Vonalkonfigurációs módba lépéshez a line parancsot kell használni, amelyet a vonal típusa és száma követ.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8B33B03-5A58-4597-BAC6-F51BA8EE5C8E}"/>
              </a:ext>
            </a:extLst>
          </p:cNvPr>
          <p:cNvSpPr/>
          <p:nvPr/>
        </p:nvSpPr>
        <p:spPr>
          <a:xfrm>
            <a:off x="6864991" y="2418064"/>
            <a:ext cx="3218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Közvetlenül is átléphetünk az egyik alkonfigurációs módból egy másikba.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B3A3E23-B3DC-4843-A46C-254FA504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18" y="3516607"/>
            <a:ext cx="401058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2786</Words>
  <Application>Microsoft Office PowerPoint</Application>
  <PresentationFormat>Szélesvásznú</PresentationFormat>
  <Paragraphs>206</Paragraphs>
  <Slides>39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Times New Roman</vt:lpstr>
      <vt:lpstr>Wingdings 3</vt:lpstr>
      <vt:lpstr>Ion</vt:lpstr>
      <vt:lpstr>Cisco IOS hozzáférés</vt:lpstr>
      <vt:lpstr>Grafikus felhasználói felület </vt:lpstr>
      <vt:lpstr>Az operációs rendszer feladata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Horváth Hunor</dc:creator>
  <cp:lastModifiedBy>Horváth Hunor</cp:lastModifiedBy>
  <cp:revision>39</cp:revision>
  <dcterms:created xsi:type="dcterms:W3CDTF">2022-10-28T09:58:39Z</dcterms:created>
  <dcterms:modified xsi:type="dcterms:W3CDTF">2022-11-29T09:34:53Z</dcterms:modified>
</cp:coreProperties>
</file>