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váth Hunor" initials="HH" lastIdx="1" clrIdx="0">
    <p:extLst>
      <p:ext uri="{19B8F6BF-5375-455C-9EA6-DF929625EA0E}">
        <p15:presenceInfo xmlns:p15="http://schemas.microsoft.com/office/powerpoint/2012/main" userId="S-1-5-21-2797601870-141662262-1846352674-2605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27T13:13:37.00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07307B-FE35-4868-B762-64F775287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39B805A-C92E-49E5-8BD3-5009A8EE7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8475327-65D0-4ADA-93B9-B243A52B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9161-BEF1-4C89-9A9F-1723E79FC6EE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E238F81-47F3-41F2-B75C-C32C6491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69470C9-2F37-45F5-BF46-F5EF8993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25ED-DC03-4208-8E0C-5C9B5EC9AD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059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23712A-B546-4CB4-B266-A9015D07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E04CE97-385F-47C9-88C1-560B1F2F8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56C3C98-2607-4A65-9513-BAA08090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9161-BEF1-4C89-9A9F-1723E79FC6EE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B030488-3179-476F-9E40-65F287D4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1BAA28-F412-45DF-9B8D-0456A094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25ED-DC03-4208-8E0C-5C9B5EC9AD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59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C36724E-94D0-4CDE-A95E-C20B82E26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CCD3B91-F9B0-4D35-AD84-F80DCD994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E72538-A1B0-4131-9656-31870378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9161-BEF1-4C89-9A9F-1723E79FC6EE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A492F19-C140-43B1-9986-77410DD2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052D141-B3AD-4B8C-A3B9-1D870711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25ED-DC03-4208-8E0C-5C9B5EC9AD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665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AFF785-5B5C-450B-A2FC-A8E3996C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1BD053-856D-46A4-BD3C-9F72E89B3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8443C1E-AA0E-4AF2-AF2B-C1ACF0F2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9161-BEF1-4C89-9A9F-1723E79FC6EE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AA2827-80D2-4A81-8E4E-D8F210FE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A6BDEE-3AE3-48CE-B612-0EB6EE0A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25ED-DC03-4208-8E0C-5C9B5EC9AD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685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456800-5F8A-4029-B4EF-D6BF2C87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85623D9-D112-4892-A915-DD57FD80D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80DC37D-8711-4CF5-9565-9E043CDD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9161-BEF1-4C89-9A9F-1723E79FC6EE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A84A8C2-9360-45A6-836F-6D9C8A6F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8F3820-9689-432A-B0CC-BB93F5E2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25ED-DC03-4208-8E0C-5C9B5EC9AD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632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D776FD-8DA1-4D21-8BA9-1306909C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D99D86-A8B2-444C-B32E-781F49579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84BB396-C636-4F53-8211-5E15FF60A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1BC64C6-B7AF-472C-9A39-F0D71489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9161-BEF1-4C89-9A9F-1723E79FC6EE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A5134F8-3941-4D00-B613-1E18E22D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A2955B2-56B5-4AC4-842C-74FEA5D3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25ED-DC03-4208-8E0C-5C9B5EC9AD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110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82C4D1-EA2F-454E-84E8-5C239627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E8D3261-4EE1-405D-80E7-BA2E20E8D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C790075-0E28-4378-81F0-416BBD290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465434D-65B4-4828-A3A5-F20A1FD3D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268EB40-E018-4AF3-AE31-AC520F395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F751714-CFAE-4EAA-A9F0-E428370FD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9161-BEF1-4C89-9A9F-1723E79FC6EE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9808027-DE68-4923-8C3F-A7CC556E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BA7E331-0A2E-4BDE-9DFE-884BFB55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25ED-DC03-4208-8E0C-5C9B5EC9AD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949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9DA2A9-480D-48E9-B5C1-6F25CBDC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EF3A0B4-4F5D-4B9B-AD90-198C3FF1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9161-BEF1-4C89-9A9F-1723E79FC6EE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1115939-C83D-405A-A111-4F308906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60DCAA1-B58A-45DA-93C0-8822B4A6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25ED-DC03-4208-8E0C-5C9B5EC9AD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953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CD747C1-C15F-4B6D-BD45-1EFBA3A7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9161-BEF1-4C89-9A9F-1723E79FC6EE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9144EAC-251A-49C7-84AE-698F5FD1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D79766C-584F-45F6-A2CA-449E716A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25ED-DC03-4208-8E0C-5C9B5EC9AD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902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E96581-569D-434C-9F72-17DA57EE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118279-7DAA-4EA7-A880-1FD26AA70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34E4E24-CB56-4DA5-87F4-DF9987B65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12990B5-6BCB-44B2-BEE3-14E6F04E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9161-BEF1-4C89-9A9F-1723E79FC6EE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426C13D-35D2-41D1-B2F4-BFC3BCBF3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0A39230-D4DC-435E-BD97-7E8607E9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25ED-DC03-4208-8E0C-5C9B5EC9AD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568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4334EE-C4DB-4401-8CE9-0A28637E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687AECE-84DB-42FC-BADA-DF3C24C89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2F9CCB3-DF35-4450-9271-2946A2659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23E4998-E9AF-48F8-A1BC-38037DA5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9161-BEF1-4C89-9A9F-1723E79FC6EE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A47410B-27D9-442E-83C3-0FBAEDEF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BFDFC6-E6DB-4823-9FB8-A2EB57FB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25ED-DC03-4208-8E0C-5C9B5EC9AD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27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accent2">
                <a:lumMod val="60000"/>
                <a:lumOff val="40000"/>
              </a:schemeClr>
            </a:gs>
            <a:gs pos="76000">
              <a:schemeClr val="accent6">
                <a:lumMod val="95000"/>
                <a:lumOff val="5000"/>
              </a:schemeClr>
            </a:gs>
          </a:gsLst>
          <a:lin ang="11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6C7E10B-F1B0-45D7-BD1E-6549545F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F0F8309-805C-4426-9B58-8B49EE78E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815A39A-A901-474E-9B7B-FD913B425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B9161-BEF1-4C89-9A9F-1723E79FC6EE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CF2ED05-82E3-4161-A5D0-6203549CF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5817DBE-7F41-4DF9-9151-92719918D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D25ED-DC03-4208-8E0C-5C9B5EC9AD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533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DB5A19A-DEED-4D4C-BCC6-7172F53F1B21}"/>
              </a:ext>
            </a:extLst>
          </p:cNvPr>
          <p:cNvSpPr/>
          <p:nvPr/>
        </p:nvSpPr>
        <p:spPr>
          <a:xfrm>
            <a:off x="4698021" y="215909"/>
            <a:ext cx="29979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Optikai kábelek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41FD05FC-195B-492F-B2FB-72609C83C097}"/>
              </a:ext>
            </a:extLst>
          </p:cNvPr>
          <p:cNvSpPr/>
          <p:nvPr/>
        </p:nvSpPr>
        <p:spPr>
          <a:xfrm>
            <a:off x="4485623" y="800684"/>
            <a:ext cx="3422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optikai kábelek tulajdonságai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BB5B41C3-DAE5-45FB-96B9-4EA8B67C8C1C}"/>
              </a:ext>
            </a:extLst>
          </p:cNvPr>
          <p:cNvSpPr/>
          <p:nvPr/>
        </p:nvSpPr>
        <p:spPr>
          <a:xfrm>
            <a:off x="925584" y="1306928"/>
            <a:ext cx="10609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Bármely más hálózati közeghez képest nagyobb távolságú és nagyobb sávszélességű adatátvitelt tesz lehetővé.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7BDE037-9B26-4C9C-BFC0-DD02A7374281}"/>
              </a:ext>
            </a:extLst>
          </p:cNvPr>
          <p:cNvSpPr/>
          <p:nvPr/>
        </p:nvSpPr>
        <p:spPr>
          <a:xfrm>
            <a:off x="925584" y="1676260"/>
            <a:ext cx="107099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réz vezetékekkel ellentétben az optikai kábel kisebb csillapítással képes a jeltovábbításra, valamint teljesen érzéketlen az EMI és az RFI okozta zavarokra. Az optikai szálakat általában hálózati eszközök összekapcsolására használják.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06B23AED-8963-4DCD-A6E3-A388E78D4BC3}"/>
              </a:ext>
            </a:extLst>
          </p:cNvPr>
          <p:cNvSpPr/>
          <p:nvPr/>
        </p:nvSpPr>
        <p:spPr>
          <a:xfrm>
            <a:off x="925584" y="2599590"/>
            <a:ext cx="8386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Optikai szál egy rugalmas, de rendkívül vékony, átlátszó anyagú nagyon tiszta üvegszál,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07F742FB-39B5-48DC-AFD5-858CE5843AF8}"/>
              </a:ext>
            </a:extLst>
          </p:cNvPr>
          <p:cNvSpPr/>
          <p:nvPr/>
        </p:nvSpPr>
        <p:spPr>
          <a:xfrm>
            <a:off x="925583" y="3135115"/>
            <a:ext cx="11020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száloptikai kábel hullámvezetőként vagy '"fénycsőként" viselkedik, amikor minimális veszteséggel továbbítja a fényt két végpont között.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F0B2CD08-5F3A-4EAD-B92E-51858762B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550" y="3670988"/>
            <a:ext cx="3752899" cy="30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7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0C5F3EF3-F834-4341-86EE-D87709207120}"/>
              </a:ext>
            </a:extLst>
          </p:cNvPr>
          <p:cNvSpPr/>
          <p:nvPr/>
        </p:nvSpPr>
        <p:spPr>
          <a:xfrm>
            <a:off x="3719388" y="115241"/>
            <a:ext cx="4753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optikai kábelek típusai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1E7D476F-8ECD-48ED-B38F-E24B0D2D4C5C}"/>
              </a:ext>
            </a:extLst>
          </p:cNvPr>
          <p:cNvSpPr/>
          <p:nvPr/>
        </p:nvSpPr>
        <p:spPr>
          <a:xfrm>
            <a:off x="3849149" y="746702"/>
            <a:ext cx="4493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Egymódusú kábel (Single-mode fiber, SMF)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Többmódusú kábel (Multimode Fiber, MMF)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1AB41F9-87C8-45FE-BD5D-347DA58BDA18}"/>
              </a:ext>
            </a:extLst>
          </p:cNvPr>
          <p:cNvSpPr/>
          <p:nvPr/>
        </p:nvSpPr>
        <p:spPr>
          <a:xfrm>
            <a:off x="1439046" y="1556937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Egymódusú szál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E5FA10B-F794-4A83-AA2D-4122A0174F64}"/>
              </a:ext>
            </a:extLst>
          </p:cNvPr>
          <p:cNvSpPr/>
          <p:nvPr/>
        </p:nvSpPr>
        <p:spPr>
          <a:xfrm>
            <a:off x="397079" y="192626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egymódusú szál nagyon vékony magból áll, valamint lézeres technológiát használ a fénysugár elküldésére. Főleg az egymástól nagy távolságra, akár több száz kilométerre lévő helyek összekötésére használják.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0320602-B76D-40E6-AE6F-C72D9EFC8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919" y="1556937"/>
            <a:ext cx="4753224" cy="2438709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DD7F0069-BAC6-4B0D-A846-E06AE6D5EBB7}"/>
              </a:ext>
            </a:extLst>
          </p:cNvPr>
          <p:cNvSpPr/>
          <p:nvPr/>
        </p:nvSpPr>
        <p:spPr>
          <a:xfrm>
            <a:off x="1381337" y="3995646"/>
            <a:ext cx="181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Többmódusú szál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9015C983-9B02-476E-B207-0F0CB7D195C1}"/>
              </a:ext>
            </a:extLst>
          </p:cNvPr>
          <p:cNvSpPr/>
          <p:nvPr/>
        </p:nvSpPr>
        <p:spPr>
          <a:xfrm>
            <a:off x="397079" y="4493628"/>
            <a:ext cx="6627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Többmódusú szál esetén nagyobb a mag átmérője, és LED fényforrást használ a fényimpulzusok kibocsátására. 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E618A1D5-6896-4193-8161-3017CCE5DCA8}"/>
              </a:ext>
            </a:extLst>
          </p:cNvPr>
          <p:cNvSpPr/>
          <p:nvPr/>
        </p:nvSpPr>
        <p:spPr>
          <a:xfrm>
            <a:off x="397079" y="5212806"/>
            <a:ext cx="6500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Helyi hálózatokban népszerű, mivel alacsony költségű LED-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ekkel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üzemel. Akár 10 Gb/s adatátviteli sebességet is elérhetünk vele, a maximális 550 méteres kábelhosszon.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E2D2A11E-828B-4330-8A7D-B8F1DF217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237" y="4112946"/>
            <a:ext cx="4753224" cy="264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8F2D8C9A-9ADE-4950-B247-E61AC40116DA}"/>
              </a:ext>
            </a:extLst>
          </p:cNvPr>
          <p:cNvSpPr/>
          <p:nvPr/>
        </p:nvSpPr>
        <p:spPr>
          <a:xfrm>
            <a:off x="2729218" y="1478399"/>
            <a:ext cx="6733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MMF és SMF közötti legnagyobb különbségek egyike a szóródás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53508482-C7D3-4BE3-9583-DA06A0E89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182" y="94537"/>
            <a:ext cx="5029636" cy="1450974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43A9F2D5-729E-4A3B-A563-335B5312E262}"/>
              </a:ext>
            </a:extLst>
          </p:cNvPr>
          <p:cNvSpPr/>
          <p:nvPr/>
        </p:nvSpPr>
        <p:spPr>
          <a:xfrm>
            <a:off x="875251" y="1847731"/>
            <a:ext cx="107518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Szóródás arra utal, hogy a fényimpulzus mennyire terjed szét egy bizonyos idő eltelte után. A nagymértékű szóródás a jelerősség fokozottabb gyengülését is jelenti. A többmódusú szálnak nagyobb a diszperziója, mint az egymódusúnak. Ezért egymódusú szál esetén a jelet csak 500 méter távolságig lehet továbbítani veszteség nélkül.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F0EBC0E2-4C91-494A-8DD0-B03AF963545C}"/>
              </a:ext>
            </a:extLst>
          </p:cNvPr>
          <p:cNvSpPr/>
          <p:nvPr/>
        </p:nvSpPr>
        <p:spPr>
          <a:xfrm>
            <a:off x="2802975" y="2929373"/>
            <a:ext cx="6896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Optikai kábelek felhasználási területei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F326AF46-14FA-445B-92A6-7D85865C50BC}"/>
              </a:ext>
            </a:extLst>
          </p:cNvPr>
          <p:cNvSpPr/>
          <p:nvPr/>
        </p:nvSpPr>
        <p:spPr>
          <a:xfrm>
            <a:off x="2907128" y="3514148"/>
            <a:ext cx="67922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optikai kábelnek az alábbi négy ipari felhasználási területe létezik: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DDF25C7-D2A0-4CBD-924E-F97F09446AF1}"/>
              </a:ext>
            </a:extLst>
          </p:cNvPr>
          <p:cNvSpPr/>
          <p:nvPr/>
        </p:nvSpPr>
        <p:spPr>
          <a:xfrm>
            <a:off x="251670" y="3901141"/>
            <a:ext cx="118368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-Vállalati hálózatok - Gerinchálózat kábelezése és a hálózat infrastruktúráját alkotó eszközök összekötése.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-Üvegszál az otthonig (Fiber-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the-home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FTTH) - Folyamatos szélessávú kapcsolatot biztosít az otthoni és kisvállalati felhasználók számára.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-Nagytávolságú hálózatok - Szolgáltatók használják országok és városok összekötésére.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-Tenger alatti kábelhálózatok - Nagy sebességet és kapacitást biztosít akár óceánnyi távolságok áthidalására is, valamint képes ellenállni a tengerek alatt lévő mostoha körülményeknek.</a:t>
            </a:r>
          </a:p>
        </p:txBody>
      </p:sp>
    </p:spTree>
    <p:extLst>
      <p:ext uri="{BB962C8B-B14F-4D97-AF65-F5344CB8AC3E}">
        <p14:creationId xmlns:p14="http://schemas.microsoft.com/office/powerpoint/2010/main" val="304254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CB912681-59CA-43B3-ADE9-F616E0E8868C}"/>
              </a:ext>
            </a:extLst>
          </p:cNvPr>
          <p:cNvSpPr/>
          <p:nvPr/>
        </p:nvSpPr>
        <p:spPr>
          <a:xfrm>
            <a:off x="4367001" y="215909"/>
            <a:ext cx="36824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Optikai csatlakozók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55622F75-FCAF-4A11-A791-43E41A29C080}"/>
              </a:ext>
            </a:extLst>
          </p:cNvPr>
          <p:cNvSpPr/>
          <p:nvPr/>
        </p:nvSpPr>
        <p:spPr>
          <a:xfrm>
            <a:off x="823269" y="1063197"/>
            <a:ext cx="5891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optikai csatlakozók az optikai szálak végződéseit zárják le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86E1A59E-063E-4B05-AC5C-33F7E97268EA}"/>
              </a:ext>
            </a:extLst>
          </p:cNvPr>
          <p:cNvSpPr/>
          <p:nvPr/>
        </p:nvSpPr>
        <p:spPr>
          <a:xfrm>
            <a:off x="823269" y="1432529"/>
            <a:ext cx="10545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fő különbség közöttük a méretből és a kapcsolódás módjából adódik. Annak kiválasztása, hogy a különböző típusok közül melyik kerül felhasználásra, a vállalat eszközeitől függ.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3F8C272-F137-4931-BF7F-61D2AD018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22" y="3006510"/>
            <a:ext cx="2451084" cy="1688011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E7CC4F2B-4058-4F7F-A723-0D7078C0515C}"/>
              </a:ext>
            </a:extLst>
          </p:cNvPr>
          <p:cNvSpPr txBox="1"/>
          <p:nvPr/>
        </p:nvSpPr>
        <p:spPr>
          <a:xfrm>
            <a:off x="276008" y="2263525"/>
            <a:ext cx="192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ST(Straight-tip)csatlakozók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26F20E7A-24D5-4CC0-980A-3406D33A8100}"/>
              </a:ext>
            </a:extLst>
          </p:cNvPr>
          <p:cNvSpPr txBox="1"/>
          <p:nvPr/>
        </p:nvSpPr>
        <p:spPr>
          <a:xfrm>
            <a:off x="2699675" y="2263525"/>
            <a:ext cx="2885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SC (Subsrcibe Connector)csatlakozók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3987987-D8F0-445F-A1D5-B2D81B44600D}"/>
              </a:ext>
            </a:extLst>
          </p:cNvPr>
          <p:cNvSpPr txBox="1"/>
          <p:nvPr/>
        </p:nvSpPr>
        <p:spPr>
          <a:xfrm>
            <a:off x="5782958" y="2263526"/>
            <a:ext cx="2595102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Szimplex LC (Lucent Connector)csatlakozók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2ADC33ED-A5E6-42F5-9962-289CEBE9C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931" y="3006510"/>
            <a:ext cx="2470898" cy="1688011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ABE8621E-D566-4E69-B9FA-8E206A2BC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488" y="3006510"/>
            <a:ext cx="3172443" cy="1688011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E3EEC128-7DCD-4B3E-B4CA-577FF6BC5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856" y="3006510"/>
            <a:ext cx="2495175" cy="1688011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F75CB759-3EC1-47BC-A80A-A0680C6838D1}"/>
              </a:ext>
            </a:extLst>
          </p:cNvPr>
          <p:cNvSpPr txBox="1"/>
          <p:nvPr/>
        </p:nvSpPr>
        <p:spPr>
          <a:xfrm>
            <a:off x="9053481" y="2276219"/>
            <a:ext cx="2659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Többmódusú deplex LC csatlakozók</a:t>
            </a:r>
          </a:p>
        </p:txBody>
      </p:sp>
    </p:spTree>
    <p:extLst>
      <p:ext uri="{BB962C8B-B14F-4D97-AF65-F5344CB8AC3E}">
        <p14:creationId xmlns:p14="http://schemas.microsoft.com/office/powerpoint/2010/main" val="22717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5C200F17-EF97-4D6B-88E7-2BACF5E8951B}"/>
              </a:ext>
            </a:extLst>
          </p:cNvPr>
          <p:cNvSpPr/>
          <p:nvPr/>
        </p:nvSpPr>
        <p:spPr>
          <a:xfrm>
            <a:off x="1672493" y="15840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optikai patch kábelt a hálózatok gerincét alkotó eszközök összekötésére használják. Az egy- és többmódusú kábelek között a kábel színe tesz különbséget. 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F9A67EC6-2FD7-4BD9-B14C-7B91BA739D2B}"/>
              </a:ext>
            </a:extLst>
          </p:cNvPr>
          <p:cNvSpPr/>
          <p:nvPr/>
        </p:nvSpPr>
        <p:spPr>
          <a:xfrm>
            <a:off x="2225336" y="3814857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SC-SC többmódusú patch kábel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C4E3956-AD1A-4660-ABF9-1EF1AE2FCEA7}"/>
              </a:ext>
            </a:extLst>
          </p:cNvPr>
          <p:cNvSpPr/>
          <p:nvPr/>
        </p:nvSpPr>
        <p:spPr>
          <a:xfrm>
            <a:off x="4201891" y="276497"/>
            <a:ext cx="37882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Optikai patch kábelek</a:t>
            </a:r>
          </a:p>
        </p:txBody>
      </p:sp>
    </p:spTree>
    <p:extLst>
      <p:ext uri="{BB962C8B-B14F-4D97-AF65-F5344CB8AC3E}">
        <p14:creationId xmlns:p14="http://schemas.microsoft.com/office/powerpoint/2010/main" val="69321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Szélesvásznú</PresentationFormat>
  <Paragraphs>35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Horváth Hunor</dc:creator>
  <cp:lastModifiedBy>Horváth Hunor</cp:lastModifiedBy>
  <cp:revision>8</cp:revision>
  <dcterms:created xsi:type="dcterms:W3CDTF">2023-01-24T12:40:22Z</dcterms:created>
  <dcterms:modified xsi:type="dcterms:W3CDTF">2023-01-27T12:16:59Z</dcterms:modified>
</cp:coreProperties>
</file>