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65" r:id="rId2"/>
    <p:sldId id="285" r:id="rId3"/>
    <p:sldId id="294" r:id="rId4"/>
    <p:sldId id="270" r:id="rId5"/>
    <p:sldId id="287" r:id="rId6"/>
    <p:sldId id="288" r:id="rId7"/>
    <p:sldId id="289" r:id="rId8"/>
    <p:sldId id="295" r:id="rId9"/>
    <p:sldId id="296" r:id="rId10"/>
    <p:sldId id="297" r:id="rId11"/>
    <p:sldId id="290" r:id="rId12"/>
    <p:sldId id="298" r:id="rId13"/>
    <p:sldId id="299" r:id="rId14"/>
    <p:sldId id="291" r:id="rId15"/>
    <p:sldId id="292" r:id="rId16"/>
    <p:sldId id="286" r:id="rId17"/>
  </p:sldIdLst>
  <p:sldSz cx="9144000" cy="6858000" type="screen4x3"/>
  <p:notesSz cx="6858000" cy="9144000"/>
  <p:defaultTextStyle>
    <a:defPPr>
      <a:defRPr lang="es-ES_tradnl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2373" autoAdjust="0"/>
  </p:normalViewPr>
  <p:slideViewPr>
    <p:cSldViewPr>
      <p:cViewPr varScale="1">
        <p:scale>
          <a:sx n="67" d="100"/>
          <a:sy n="67" d="100"/>
        </p:scale>
        <p:origin x="-11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1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3ACB177-046D-4E0E-AB09-B3F08D696AF0}" type="datetimeFigureOut">
              <a:rPr lang="es-ES"/>
              <a:pPr>
                <a:defRPr/>
              </a:pPr>
              <a:t>04/06/2012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3CE1FD2D-D7C9-4F68-AA8E-FA9BD6A735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E798ABF5-5FD3-4E4B-B8DB-F31A8691542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55EAA43D-AEB8-4564-8048-777574ED6681}" type="slidenum">
              <a:rPr lang="es-ES_tradnl" sz="1200"/>
              <a:pPr/>
              <a:t>0</a:t>
            </a:fld>
            <a:endParaRPr lang="es-ES_tradnl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smtClean="0">
              <a:latin typeface="Arial" pitchFamily="34" charset="0"/>
              <a:ea typeface="ＭＳ Ｐゴシック" pitchFamily="34" charset="-128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6875" y="2924175"/>
            <a:ext cx="4679950" cy="2447925"/>
          </a:xfrm>
        </p:spPr>
        <p:txBody>
          <a:bodyPr anchor="t"/>
          <a:lstStyle>
            <a:lvl1pPr algn="l">
              <a:defRPr sz="4400" u="none">
                <a:latin typeface="Arial Narrow" pitchFamily="34" charset="0"/>
              </a:defRPr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732463"/>
            <a:ext cx="4681537" cy="504825"/>
          </a:xfrm>
        </p:spPr>
        <p:txBody>
          <a:bodyPr/>
          <a:lstStyle>
            <a:lvl1pPr algn="l">
              <a:defRPr sz="2400" b="1" i="1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r>
              <a:rPr lang="es-ES_trad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3" y="1052513"/>
            <a:ext cx="2090737" cy="37449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052513"/>
            <a:ext cx="6119813" cy="37449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14875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8362950" cy="1435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360738"/>
            <a:ext cx="8362950" cy="1436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362950" cy="7207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714875" y="1773238"/>
            <a:ext cx="4105275" cy="14351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714875" y="3360738"/>
            <a:ext cx="4105275" cy="1436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105275" cy="302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14875" y="1773238"/>
            <a:ext cx="4105275" cy="302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04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52513"/>
            <a:ext cx="83629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3629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1029" name="Marcador de número de diapositiva 3"/>
          <p:cNvSpPr txBox="1">
            <a:spLocks noGrp="1"/>
          </p:cNvSpPr>
          <p:nvPr userDrawn="1"/>
        </p:nvSpPr>
        <p:spPr bwMode="auto">
          <a:xfrm>
            <a:off x="7204075" y="6621463"/>
            <a:ext cx="1905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UPM</a:t>
            </a:r>
          </a:p>
        </p:txBody>
      </p:sp>
      <p:sp>
        <p:nvSpPr>
          <p:cNvPr id="1030" name="Marcador de número de diapositiva 3"/>
          <p:cNvSpPr txBox="1">
            <a:spLocks noGrp="1"/>
          </p:cNvSpPr>
          <p:nvPr userDrawn="1"/>
        </p:nvSpPr>
        <p:spPr bwMode="auto">
          <a:xfrm>
            <a:off x="3603625" y="6621463"/>
            <a:ext cx="226377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Facultad  de Informática </a:t>
            </a:r>
          </a:p>
        </p:txBody>
      </p:sp>
      <p:sp>
        <p:nvSpPr>
          <p:cNvPr id="1031" name="Marcador de número de diapositiva 3"/>
          <p:cNvSpPr txBox="1">
            <a:spLocks noGrp="1"/>
          </p:cNvSpPr>
          <p:nvPr userDrawn="1"/>
        </p:nvSpPr>
        <p:spPr bwMode="auto">
          <a:xfrm>
            <a:off x="0" y="6621463"/>
            <a:ext cx="1905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>
              <a:defRPr/>
            </a:pPr>
            <a:r>
              <a:rPr lang="es-ES_tradnl" sz="1000" b="1" smtClean="0">
                <a:solidFill>
                  <a:srgbClr val="FFFFFF"/>
                </a:solidFill>
              </a:rPr>
              <a:t>1 december2011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 u="sng">
          <a:solidFill>
            <a:srgbClr val="000099"/>
          </a:solidFill>
          <a:latin typeface="Arial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99"/>
          </a:solidFill>
          <a:latin typeface="+mn-lt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000099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rgbClr val="00009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0" y="1700213"/>
            <a:ext cx="74168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altLang="ja-JP" sz="4400" b="1" u="sng" dirty="0" err="1" smtClean="0">
                <a:solidFill>
                  <a:srgbClr val="000099"/>
                </a:solidFill>
                <a:latin typeface="Arial Narrow" pitchFamily="34" charset="0"/>
              </a:rPr>
              <a:t>Pharmacy</a:t>
            </a:r>
            <a:r>
              <a:rPr lang="es-ES" altLang="ja-JP" sz="4400" b="1" u="sng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s-ES" altLang="ja-JP" sz="4400" b="1" u="sng" dirty="0" err="1" smtClean="0">
                <a:solidFill>
                  <a:srgbClr val="000099"/>
                </a:solidFill>
                <a:latin typeface="Arial Narrow" pitchFamily="34" charset="0"/>
              </a:rPr>
              <a:t>Inventory</a:t>
            </a:r>
            <a:endParaRPr lang="es-ES" altLang="ja-JP" sz="4400" b="1" u="sng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800" b="1" dirty="0" smtClean="0">
                <a:solidFill>
                  <a:srgbClr val="000099"/>
                </a:solidFill>
                <a:latin typeface="Arial Narrow" pitchFamily="34" charset="0"/>
              </a:rPr>
              <a:t>    Software Design</a:t>
            </a:r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                          Prof</a:t>
            </a:r>
            <a:r>
              <a:rPr lang="pt-BR" altLang="ja-JP" sz="2400" dirty="0">
                <a:solidFill>
                  <a:srgbClr val="000099"/>
                </a:solidFill>
                <a:latin typeface="Arial Narrow" pitchFamily="34" charset="0"/>
              </a:rPr>
              <a:t>. 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Nelson 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Medinilla</a:t>
            </a:r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r>
              <a:rPr lang="pt-BR" altLang="ja-JP" sz="2800" b="1" dirty="0" smtClean="0">
                <a:solidFill>
                  <a:srgbClr val="000099"/>
                </a:solidFill>
                <a:latin typeface="Arial Narrow" pitchFamily="34" charset="0"/>
              </a:rPr>
              <a:t>                  </a:t>
            </a:r>
            <a:r>
              <a:rPr lang="pt-BR" altLang="ja-JP" sz="2800" b="1" dirty="0" err="1" smtClean="0">
                <a:solidFill>
                  <a:srgbClr val="000099"/>
                </a:solidFill>
                <a:latin typeface="Arial Narrow" pitchFamily="34" charset="0"/>
              </a:rPr>
              <a:t>Members</a:t>
            </a:r>
            <a:r>
              <a:rPr lang="pt-BR" altLang="ja-JP" sz="2800" b="1" dirty="0">
                <a:solidFill>
                  <a:srgbClr val="000099"/>
                </a:solidFill>
                <a:latin typeface="Arial Narrow" pitchFamily="34" charset="0"/>
              </a:rPr>
              <a:t>: </a:t>
            </a: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                   	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Laura 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M. Zapata</a:t>
            </a: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			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Parisa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pt-BR" altLang="ja-JP" sz="2400" dirty="0" err="1" smtClean="0">
                <a:solidFill>
                  <a:srgbClr val="000099"/>
                </a:solidFill>
                <a:latin typeface="Arial Narrow" pitchFamily="34" charset="0"/>
              </a:rPr>
              <a:t>Ghazi</a:t>
            </a:r>
            <a:endParaRPr lang="pt-BR" altLang="ja-JP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lvl="1" algn="l" eaLnBrk="1" hangingPunct="1"/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			Jorge </a:t>
            </a:r>
            <a:r>
              <a:rPr lang="pt-BR" altLang="ja-JP" sz="2400" dirty="0">
                <a:solidFill>
                  <a:srgbClr val="000099"/>
                </a:solidFill>
                <a:latin typeface="Arial Narrow" pitchFamily="34" charset="0"/>
              </a:rPr>
              <a:t>E. González </a:t>
            </a:r>
            <a:r>
              <a:rPr lang="pt-BR" altLang="ja-JP" sz="2400" dirty="0" smtClean="0">
                <a:solidFill>
                  <a:srgbClr val="000099"/>
                </a:solidFill>
                <a:latin typeface="Arial Narrow" pitchFamily="34" charset="0"/>
              </a:rPr>
              <a:t>O.</a:t>
            </a:r>
            <a:endParaRPr lang="pt-BR" altLang="ja-JP" sz="2400" dirty="0">
              <a:solidFill>
                <a:srgbClr val="000099"/>
              </a:solidFill>
              <a:latin typeface="Arial Narrow" pitchFamily="34" charset="0"/>
            </a:endParaRPr>
          </a:p>
          <a:p>
            <a:pPr algn="l" eaLnBrk="1" hangingPunct="1"/>
            <a:endParaRPr lang="pt-BR" altLang="ja-JP" sz="2800" b="1" dirty="0">
              <a:solidFill>
                <a:srgbClr val="000099"/>
              </a:solidFill>
              <a:latin typeface="Arial Narrow" pitchFamily="34" charset="0"/>
            </a:endParaRPr>
          </a:p>
          <a:p>
            <a:pPr algn="l"/>
            <a:endParaRPr lang="es-ES_tradnl" altLang="ja-JP" sz="2800" b="1" i="1" dirty="0">
              <a:solidFill>
                <a:schemeClr val="bg1"/>
              </a:solidFill>
              <a:latin typeface="Arial Narrow" pitchFamily="34" charset="0"/>
            </a:endParaRPr>
          </a:p>
          <a:p>
            <a:pPr algn="l"/>
            <a:r>
              <a:rPr lang="es-ES" altLang="ja-JP" sz="2400" b="1" i="1" dirty="0">
                <a:solidFill>
                  <a:schemeClr val="bg1"/>
                </a:solidFill>
                <a:latin typeface="Arial Narrow" pitchFamily="34" charset="0"/>
              </a:rPr>
              <a:t>Madrid, </a:t>
            </a:r>
            <a:r>
              <a:rPr lang="es-ES" altLang="ja-JP" sz="2400" b="1" i="1" dirty="0" smtClean="0">
                <a:solidFill>
                  <a:schemeClr val="bg1"/>
                </a:solidFill>
                <a:latin typeface="Arial Narrow" pitchFamily="34" charset="0"/>
              </a:rPr>
              <a:t>04 June </a:t>
            </a:r>
            <a:r>
              <a:rPr lang="es-ES" altLang="ja-JP" sz="2400" b="1" i="1" dirty="0">
                <a:solidFill>
                  <a:schemeClr val="bg1"/>
                </a:solidFill>
                <a:latin typeface="Arial Narrow" pitchFamily="34" charset="0"/>
              </a:rPr>
              <a:t>2012</a:t>
            </a:r>
            <a:endParaRPr lang="es-ES_tradnl" altLang="ja-JP" sz="2400" b="1" i="1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362950" cy="720725"/>
          </a:xfrm>
        </p:spPr>
        <p:txBody>
          <a:bodyPr/>
          <a:lstStyle/>
          <a:p>
            <a:r>
              <a:rPr lang="pt-BR" dirty="0" smtClean="0"/>
              <a:t>3.6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June</a:t>
            </a:r>
            <a:r>
              <a:rPr lang="pt-BR" dirty="0" smtClean="0"/>
              <a:t> 3)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5362" name="Picture 2" descr="C:\Users\Jorge Enrique\Desktop\Workspace\ClassDiagram.jpg"/>
          <p:cNvPicPr>
            <a:picLocks noChangeAspect="1" noChangeArrowheads="1"/>
          </p:cNvPicPr>
          <p:nvPr/>
        </p:nvPicPr>
        <p:blipFill>
          <a:blip r:embed="rId2"/>
          <a:srcRect l="2551" t="3319" r="3898" b="6445"/>
          <a:stretch>
            <a:fillRect/>
          </a:stretch>
        </p:blipFill>
        <p:spPr bwMode="auto">
          <a:xfrm>
            <a:off x="467544" y="1340768"/>
            <a:ext cx="8260347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en-US" dirty="0" smtClean="0"/>
              <a:t>4.1 Sequence Diagram – Shopping Car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6" name="Picture 2" descr="C:\Users\Jorge Enrique\Desktop\Workspace\ShoppingCar.jpg"/>
          <p:cNvPicPr>
            <a:picLocks noChangeAspect="1" noChangeArrowheads="1"/>
          </p:cNvPicPr>
          <p:nvPr/>
        </p:nvPicPr>
        <p:blipFill>
          <a:blip r:embed="rId2"/>
          <a:srcRect t="5117" r="6268" b="27727"/>
          <a:stretch>
            <a:fillRect/>
          </a:stretch>
        </p:blipFill>
        <p:spPr bwMode="auto">
          <a:xfrm>
            <a:off x="1907705" y="1340768"/>
            <a:ext cx="5400599" cy="5299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4.2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– </a:t>
            </a:r>
            <a:r>
              <a:rPr lang="pt-BR" dirty="0" err="1" smtClean="0"/>
              <a:t>Request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2051" name="Picture 3" descr="C:\Users\Jorge Enrique\Desktop\Workspace\Request.jpg"/>
          <p:cNvPicPr>
            <a:picLocks noChangeAspect="1" noChangeArrowheads="1"/>
          </p:cNvPicPr>
          <p:nvPr/>
        </p:nvPicPr>
        <p:blipFill>
          <a:blip r:embed="rId2"/>
          <a:srcRect l="2126" t="9640" r="4522" b="21634"/>
          <a:stretch>
            <a:fillRect/>
          </a:stretch>
        </p:blipFill>
        <p:spPr bwMode="auto">
          <a:xfrm>
            <a:off x="251519" y="1700808"/>
            <a:ext cx="8725953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4.3 </a:t>
            </a:r>
            <a:r>
              <a:rPr lang="pt-BR" dirty="0" err="1" smtClean="0"/>
              <a:t>Sequence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– </a:t>
            </a:r>
            <a:r>
              <a:rPr lang="pt-BR" dirty="0" err="1" smtClean="0"/>
              <a:t>Receipt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3074" name="Picture 2" descr="C:\Users\Jorge Enrique\Desktop\Workspace\Receipt.jpg"/>
          <p:cNvPicPr>
            <a:picLocks noChangeAspect="1" noChangeArrowheads="1"/>
          </p:cNvPicPr>
          <p:nvPr/>
        </p:nvPicPr>
        <p:blipFill>
          <a:blip r:embed="rId2"/>
          <a:srcRect l="2628" t="7714" r="6268" b="20654"/>
          <a:stretch>
            <a:fillRect/>
          </a:stretch>
        </p:blipFill>
        <p:spPr bwMode="auto">
          <a:xfrm>
            <a:off x="525150" y="1412776"/>
            <a:ext cx="8295322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5. </a:t>
            </a:r>
            <a:r>
              <a:rPr lang="en-US" dirty="0" smtClean="0"/>
              <a:t>Product Demonstration</a:t>
            </a:r>
            <a:endParaRPr lang="pt-BR" dirty="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362950" cy="475138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7" name="Picture 6" descr="http://www.jobshadow.com/wp-content/uploads/2011/08/pharmacist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419" y="1772816"/>
            <a:ext cx="7053973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059"/>
            <a:ext cx="8362950" cy="720725"/>
          </a:xfrm>
        </p:spPr>
        <p:txBody>
          <a:bodyPr/>
          <a:lstStyle/>
          <a:p>
            <a:r>
              <a:rPr lang="pt-BR" dirty="0" smtClean="0"/>
              <a:t>5. </a:t>
            </a:r>
            <a:r>
              <a:rPr lang="en-US" dirty="0" smtClean="0"/>
              <a:t>Conclusions</a:t>
            </a:r>
            <a:endParaRPr lang="pt-BR" dirty="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362950" cy="475138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Difficulty in change the paradigm form Object Based Design to Object Oriented Design. The most difficult thing was unlearning the previous paradigm.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 obtain better results (modularity) if we design the Class Model first than Data Model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Software Design is the base of any software artifact; If we don’t have a good design probably we’ll have problem in the future related with scalability, maintainability, testability and even security. </a:t>
            </a:r>
            <a:endParaRPr lang="en-US" sz="2000" dirty="0" smtClean="0"/>
          </a:p>
          <a:p>
            <a:endParaRPr lang="en-US" sz="2000" dirty="0" smtClean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471" y="1340768"/>
            <a:ext cx="4185761" cy="424731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  <a:endParaRPr lang="sv-SE" sz="36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2060575"/>
            <a:ext cx="8362950" cy="4319588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sz="2800" dirty="0" smtClean="0"/>
              <a:t>Pharmacy Inventory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Use Case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Class Diagrams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Sequence Diagrams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Product Demonstration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Conclusions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4104" name="Picture 8" descr="Inventory Tracking is important in pharmacy industr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730" y="2348880"/>
            <a:ext cx="4410488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1. </a:t>
            </a:r>
            <a:r>
              <a:rPr lang="pt-BR" dirty="0" err="1" smtClean="0"/>
              <a:t>Pharmacy</a:t>
            </a:r>
            <a:r>
              <a:rPr lang="pt-BR" dirty="0" smtClean="0"/>
              <a:t> </a:t>
            </a:r>
            <a:r>
              <a:rPr lang="pt-BR" dirty="0" err="1" smtClean="0"/>
              <a:t>Inventory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Pharmacy Inventory is essential to the profitability of your pharmacy.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Don’t let profit sit on your shelves or expensive brand name drugs go out of date due to improper inventory levels.</a:t>
            </a:r>
          </a:p>
          <a:p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Too much inventory is a major cause for insufficient cash flow.  especially in  the case of the wholesaler and rent payables.</a:t>
            </a:r>
          </a:p>
          <a:p>
            <a:endParaRPr lang="en-US" dirty="0" smtClean="0"/>
          </a:p>
          <a:p>
            <a:r>
              <a:rPr lang="en-US" dirty="0" smtClean="0"/>
              <a:t>Some Benefits: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Better cash flow finding the right  balance between Inventory Turns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Good customer service to establish proper inventory levels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Good relationship with suppliers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Good return on investment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Accurate prediction of future needs of inventory. 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836067"/>
            <a:ext cx="8362950" cy="720725"/>
          </a:xfrm>
        </p:spPr>
        <p:txBody>
          <a:bodyPr/>
          <a:lstStyle/>
          <a:p>
            <a:r>
              <a:rPr lang="pt-BR" dirty="0" smtClean="0"/>
              <a:t>2. General Use Case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5125" name="Picture 5" descr="C:\Users\Jorge Enrique\Desktop\Workspace\GenericUseCase.jpg"/>
          <p:cNvPicPr>
            <a:picLocks noChangeAspect="1" noChangeArrowheads="1"/>
          </p:cNvPicPr>
          <p:nvPr/>
        </p:nvPicPr>
        <p:blipFill>
          <a:blip r:embed="rId2"/>
          <a:srcRect t="4248" r="9446" b="2294"/>
          <a:stretch>
            <a:fillRect/>
          </a:stretch>
        </p:blipFill>
        <p:spPr bwMode="auto">
          <a:xfrm>
            <a:off x="1691680" y="1454205"/>
            <a:ext cx="5688632" cy="5143147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4086130" y="3275112"/>
            <a:ext cx="971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Case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764704"/>
            <a:ext cx="8362950" cy="720725"/>
          </a:xfrm>
        </p:spPr>
        <p:txBody>
          <a:bodyPr/>
          <a:lstStyle/>
          <a:p>
            <a:r>
              <a:rPr lang="pt-BR" dirty="0" smtClean="0"/>
              <a:t>3.1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April</a:t>
            </a:r>
            <a:r>
              <a:rPr lang="pt-BR" dirty="0" smtClean="0"/>
              <a:t> 20)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1331640" y="1700808"/>
            <a:ext cx="6480720" cy="4752528"/>
            <a:chOff x="827584" y="188640"/>
            <a:chExt cx="8064896" cy="6120680"/>
          </a:xfrm>
        </p:grpSpPr>
        <p:sp>
          <p:nvSpPr>
            <p:cNvPr id="6" name="5 Rectángulo redondeado"/>
            <p:cNvSpPr/>
            <p:nvPr/>
          </p:nvSpPr>
          <p:spPr>
            <a:xfrm>
              <a:off x="3995936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Product</a:t>
              </a:r>
              <a:endParaRPr lang="es-ES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3995936" y="508518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Item</a:t>
              </a:r>
              <a:endParaRPr lang="es-ES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3995936" y="188640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Laboratory</a:t>
              </a:r>
              <a:endParaRPr lang="es-ES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7452320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Price</a:t>
              </a:r>
              <a:endParaRPr lang="es-ES" dirty="0"/>
            </a:p>
          </p:txBody>
        </p:sp>
        <p:cxnSp>
          <p:nvCxnSpPr>
            <p:cNvPr id="10" name="9 Conector recto"/>
            <p:cNvCxnSpPr>
              <a:stCxn id="9" idx="1"/>
              <a:endCxn id="6" idx="3"/>
            </p:cNvCxnSpPr>
            <p:nvPr/>
          </p:nvCxnSpPr>
          <p:spPr>
            <a:xfrm flipH="1">
              <a:off x="5436096" y="3248980"/>
              <a:ext cx="201622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10 Rectángulo redondeado"/>
            <p:cNvSpPr/>
            <p:nvPr/>
          </p:nvSpPr>
          <p:spPr>
            <a:xfrm>
              <a:off x="827584" y="188640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Request</a:t>
              </a:r>
              <a:endParaRPr lang="es-ES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827584" y="2636912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Request</a:t>
              </a:r>
              <a:r>
                <a:rPr lang="es-ES_tradnl" dirty="0" smtClean="0"/>
                <a:t> Line</a:t>
              </a:r>
              <a:endParaRPr lang="es-ES" dirty="0"/>
            </a:p>
          </p:txBody>
        </p:sp>
        <p:cxnSp>
          <p:nvCxnSpPr>
            <p:cNvPr id="13" name="12 Conector recto"/>
            <p:cNvCxnSpPr>
              <a:stCxn id="8" idx="2"/>
              <a:endCxn id="6" idx="0"/>
            </p:cNvCxnSpPr>
            <p:nvPr/>
          </p:nvCxnSpPr>
          <p:spPr>
            <a:xfrm>
              <a:off x="4716016" y="1412776"/>
              <a:ext cx="0" cy="1224136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13 Conector recto"/>
            <p:cNvCxnSpPr>
              <a:stCxn id="6" idx="1"/>
              <a:endCxn id="12" idx="3"/>
            </p:cNvCxnSpPr>
            <p:nvPr/>
          </p:nvCxnSpPr>
          <p:spPr>
            <a:xfrm flipH="1">
              <a:off x="2267744" y="3248980"/>
              <a:ext cx="172819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14 Conector recto"/>
            <p:cNvCxnSpPr>
              <a:stCxn id="11" idx="3"/>
              <a:endCxn id="8" idx="1"/>
            </p:cNvCxnSpPr>
            <p:nvPr/>
          </p:nvCxnSpPr>
          <p:spPr>
            <a:xfrm>
              <a:off x="2267744" y="800708"/>
              <a:ext cx="172819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15 Rectángulo redondeado"/>
            <p:cNvSpPr/>
            <p:nvPr/>
          </p:nvSpPr>
          <p:spPr>
            <a:xfrm>
              <a:off x="7452320" y="508518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Location</a:t>
              </a:r>
              <a:endParaRPr lang="es-ES" dirty="0"/>
            </a:p>
          </p:txBody>
        </p:sp>
        <p:cxnSp>
          <p:nvCxnSpPr>
            <p:cNvPr id="17" name="16 Conector recto"/>
            <p:cNvCxnSpPr>
              <a:stCxn id="16" idx="1"/>
              <a:endCxn id="7" idx="3"/>
            </p:cNvCxnSpPr>
            <p:nvPr/>
          </p:nvCxnSpPr>
          <p:spPr>
            <a:xfrm flipH="1">
              <a:off x="5436096" y="5697252"/>
              <a:ext cx="2016224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17 Conector recto"/>
            <p:cNvCxnSpPr>
              <a:stCxn id="6" idx="2"/>
              <a:endCxn id="7" idx="0"/>
            </p:cNvCxnSpPr>
            <p:nvPr/>
          </p:nvCxnSpPr>
          <p:spPr>
            <a:xfrm>
              <a:off x="4716016" y="3861048"/>
              <a:ext cx="0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18 Conector recto"/>
            <p:cNvCxnSpPr>
              <a:stCxn id="11" idx="2"/>
              <a:endCxn id="12" idx="0"/>
            </p:cNvCxnSpPr>
            <p:nvPr/>
          </p:nvCxnSpPr>
          <p:spPr>
            <a:xfrm>
              <a:off x="1547664" y="1412776"/>
              <a:ext cx="0" cy="12241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4744282" y="13782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757010" y="417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189278" y="28955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7195906" y="53273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4" name="23 Rombo"/>
            <p:cNvSpPr/>
            <p:nvPr/>
          </p:nvSpPr>
          <p:spPr>
            <a:xfrm>
              <a:off x="1457740" y="2398643"/>
              <a:ext cx="198781" cy="198783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Rombo"/>
            <p:cNvSpPr/>
            <p:nvPr/>
          </p:nvSpPr>
          <p:spPr>
            <a:xfrm>
              <a:off x="4618411" y="3889493"/>
              <a:ext cx="205380" cy="19217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757538" y="3816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4671402" y="479062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0..*</a:t>
              </a:r>
              <a:endParaRPr lang="es-ES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1590272" y="148420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</a:t>
              </a:r>
              <a:r>
                <a:rPr lang="es-ES_tradnl" dirty="0" smtClean="0"/>
                <a:t>..*</a:t>
              </a:r>
              <a:endParaRPr lang="es-ES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649903" y="22594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7395114" y="218394"/>
              <a:ext cx="1440160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Collection</a:t>
              </a:r>
              <a:endParaRPr lang="es-ES" dirty="0"/>
            </a:p>
          </p:txBody>
        </p:sp>
        <p:sp>
          <p:nvSpPr>
            <p:cNvPr id="31" name="30 Rombo"/>
            <p:cNvSpPr/>
            <p:nvPr/>
          </p:nvSpPr>
          <p:spPr>
            <a:xfrm>
              <a:off x="7195959" y="742102"/>
              <a:ext cx="205380" cy="19217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angular"/>
            <p:cNvCxnSpPr>
              <a:stCxn id="30" idx="1"/>
            </p:cNvCxnSpPr>
            <p:nvPr/>
          </p:nvCxnSpPr>
          <p:spPr>
            <a:xfrm rot="10800000" flipV="1">
              <a:off x="5141844" y="830462"/>
              <a:ext cx="2253271" cy="1793468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446654" y="229259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0..*</a:t>
              </a:r>
              <a:endParaRPr lang="es-ES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7136302" y="43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2213093" y="2849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400274" y="2948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1</a:t>
              </a:r>
              <a:endParaRPr lang="es-ES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452230" y="293531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smtClean="0"/>
                <a:t>0..1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3.2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16)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1267" name="Picture 3" descr="C:\Users\Jorge Enrique\Desktop\ScreenShot\ScreenShot0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6192688" cy="478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85514" y="764704"/>
            <a:ext cx="8362950" cy="720725"/>
          </a:xfrm>
        </p:spPr>
        <p:txBody>
          <a:bodyPr/>
          <a:lstStyle/>
          <a:p>
            <a:r>
              <a:rPr lang="pt-BR" dirty="0" smtClean="0"/>
              <a:t>3.3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20)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2290" name="Picture 2" descr="C:\Users\Jorge Enrique\Desktop\EMSE\SD\ScreenShot064.jpg"/>
          <p:cNvPicPr>
            <a:picLocks noChangeAspect="1" noChangeArrowheads="1"/>
          </p:cNvPicPr>
          <p:nvPr/>
        </p:nvPicPr>
        <p:blipFill>
          <a:blip r:embed="rId2"/>
          <a:srcRect r="23103"/>
          <a:stretch>
            <a:fillRect/>
          </a:stretch>
        </p:blipFill>
        <p:spPr bwMode="auto">
          <a:xfrm>
            <a:off x="1547664" y="1556792"/>
            <a:ext cx="5976664" cy="4815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3.4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23)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3314" name="Picture 2" descr="C:\Users\Jorge Enrique\Desktop\ScreenShot\ScreenShot0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349635"/>
            <a:ext cx="7128792" cy="5247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362950" cy="720725"/>
          </a:xfrm>
        </p:spPr>
        <p:txBody>
          <a:bodyPr/>
          <a:lstStyle/>
          <a:p>
            <a:r>
              <a:rPr lang="pt-BR" dirty="0" smtClean="0"/>
              <a:t>3.5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 smtClean="0"/>
              <a:t> (</a:t>
            </a:r>
            <a:r>
              <a:rPr lang="pt-BR" dirty="0" err="1" smtClean="0"/>
              <a:t>May</a:t>
            </a:r>
            <a:r>
              <a:rPr lang="pt-BR" dirty="0" smtClean="0"/>
              <a:t> 27)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-12700" y="6648450"/>
            <a:ext cx="9156700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14338" name="Picture 2" descr="C:\Users\Jorge Enrique\Desktop\ScreenShot\ScreenShot0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350716"/>
            <a:ext cx="7128792" cy="5266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304</Words>
  <Application>Microsoft Office PowerPoint</Application>
  <PresentationFormat>Presentación en pantalla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Custom Design</vt:lpstr>
      <vt:lpstr>Diapositiva 0</vt:lpstr>
      <vt:lpstr>Overview</vt:lpstr>
      <vt:lpstr>1. Pharmacy Inventory</vt:lpstr>
      <vt:lpstr>2. General Use Case</vt:lpstr>
      <vt:lpstr>3.1 Class Diagram (April 20)</vt:lpstr>
      <vt:lpstr>3.2 Class Diagram (May 16)</vt:lpstr>
      <vt:lpstr>3.3 Class Diagram (May 20)</vt:lpstr>
      <vt:lpstr>3.4 Class Diagram (May 23)</vt:lpstr>
      <vt:lpstr>3.5 Class Diagram (May 27)</vt:lpstr>
      <vt:lpstr>3.6 Class Diagram (June 3)</vt:lpstr>
      <vt:lpstr>4.1 Sequence Diagram – Shopping Car</vt:lpstr>
      <vt:lpstr>4.2 Sequence Diagram – Request</vt:lpstr>
      <vt:lpstr>4.3 Sequence Diagram – Receipt</vt:lpstr>
      <vt:lpstr>5. Product Demonstration</vt:lpstr>
      <vt:lpstr>5. Conclusions</vt:lpstr>
      <vt:lpstr>Diapositiva 15</vt:lpstr>
    </vt:vector>
  </TitlesOfParts>
  <Company>ernesto arroyo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0</dc:title>
  <dc:creator>Jorge E. González</dc:creator>
  <cp:lastModifiedBy>Jorge Enrique</cp:lastModifiedBy>
  <cp:revision>104</cp:revision>
  <dcterms:created xsi:type="dcterms:W3CDTF">2010-11-15T10:46:39Z</dcterms:created>
  <dcterms:modified xsi:type="dcterms:W3CDTF">2012-06-04T13:27:26Z</dcterms:modified>
</cp:coreProperties>
</file>