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67805-9C06-4F09-9A38-48D4BC695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C92F586-2998-4095-A576-4E4E53AF2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8DEBEA-7E65-459D-B30D-664AFB7E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7AF7-5893-467A-9C6A-33094F7D68F1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13D419-10A9-4954-95B1-AA34504C2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3C2389-80C6-4251-AD10-4BBC288AB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A10A-3DDD-4276-B1DA-DC55D3ABB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0158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A0B81D-F6D5-405D-B278-5A7E3FE60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9881FB8-AE3C-4089-8109-981779441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F92D4A-4841-49C4-8C72-D6B55BFD3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7AF7-5893-467A-9C6A-33094F7D68F1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DD9031-1660-448E-A2B2-4E627C4EE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FDBBDE-C755-4D82-8CDF-8DF98D1EA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A10A-3DDD-4276-B1DA-DC55D3ABB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48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6EA22B7-9FB2-4836-8A3B-33C988FA3D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7143A90-503D-4D61-BF11-32C227AAC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9BFBDF-974F-47B8-A878-E5674AA7B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7AF7-5893-467A-9C6A-33094F7D68F1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ED9850-8BD6-41B3-9638-9626F5AAA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FFB13E-4262-421E-93A3-D0340413E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A10A-3DDD-4276-B1DA-DC55D3ABB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287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9F62B4-9CAC-40C9-AC88-F1500FF72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FEA5BA-79A0-4F0A-876A-25A82813A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78B275-7EAF-44A9-84A3-EA1C5144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7AF7-5893-467A-9C6A-33094F7D68F1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89D28C-C1BF-4CFD-BC50-9782D2101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124F98-AADC-44F7-8875-2F2EE3DA9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A10A-3DDD-4276-B1DA-DC55D3ABB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505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37AB96-828E-4989-9ADA-9B67411EF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676CE4-1BC7-4D56-8B54-6A915E02F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701DEB-ED31-45C2-97A1-480DF9246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7AF7-5893-467A-9C6A-33094F7D68F1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53541B-B83F-44FC-9152-4CFEFECEF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9324EF-A3E4-4CCC-9E1C-0FA9A1225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A10A-3DDD-4276-B1DA-DC55D3ABB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88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529FB6-8E7A-463E-B9F0-98D28015F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F894A5-B563-4ABD-8BE7-6185F4676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EDBCF58-2F77-436C-9402-8BD1B9E86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205293-3B0A-4B38-8C38-7C59FA43A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7AF7-5893-467A-9C6A-33094F7D68F1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51312E-1753-4C2E-9E02-67199DE7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30A6B5-EEBE-4349-83B8-EE14DBE1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A10A-3DDD-4276-B1DA-DC55D3ABB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935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CA5870-5F22-491C-B3D5-F24C4CF5D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4ABFE7F-105B-43E6-9A2F-7B9F34702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FBBCF9A-628E-40F5-89C9-9629212B6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C80287D-C0B6-4588-8F41-9CF27A239F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C54B682-7F21-4289-BFDF-88937D2024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2565A54-9EEB-4B8A-AA9A-E0A109028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7AF7-5893-467A-9C6A-33094F7D68F1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E0DB8D4-B6ED-4166-BA9F-E728B5D13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5B817B8-879C-4DFA-BCB8-AAB49A1A4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A10A-3DDD-4276-B1DA-DC55D3ABB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544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39FD53-1956-49C7-A7A5-C756DD34A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9D87476-BEB3-4CB9-AE69-B086744B6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7AF7-5893-467A-9C6A-33094F7D68F1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30D8FB3-6D18-4C46-8006-2D964697B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1C7325A-A94C-4E2E-97BF-E372F9B20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A10A-3DDD-4276-B1DA-DC55D3ABB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6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4599109-80E0-4A4D-9C6C-40E6DF0A9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7AF7-5893-467A-9C6A-33094F7D68F1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73957C0-B33C-455F-9B64-572D58FE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A8A794F-EC59-4D25-8D32-1F0E4D3C1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A10A-3DDD-4276-B1DA-DC55D3ABB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37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19E5FB-2FBF-42DB-8BAF-1955F55C7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C4514B-A2B4-42FA-8779-B3C4BBCCF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A57E5A9-513B-4D58-BB35-A4841692F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887DD05-4274-4749-BB87-02B92CF4D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7AF7-5893-467A-9C6A-33094F7D68F1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2998E24-D221-4EF4-ACBA-B4E064444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9B4663-6E4B-4FD1-8146-707E6213E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A10A-3DDD-4276-B1DA-DC55D3ABB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591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E185C1-1F12-4512-860F-ABE7EE358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3A5F499-09F0-40E7-A381-659E577001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59DA412-F23A-4DD6-9476-D9E44A7B4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8A5ADD8-6B0C-4666-A7EB-46E82A647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7AF7-5893-467A-9C6A-33094F7D68F1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B1E53E-2018-4671-85BB-F1966C4C3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0991448-13DC-45CE-99A0-B14492A2C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A10A-3DDD-4276-B1DA-DC55D3ABB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7056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E3099-EC78-4DEE-B1FC-24A23D2B3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F5F175-B3BC-4113-98B8-332CF2CBD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0B6D44-A05A-4B38-8177-48F5CF7F8E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E7AF7-5893-467A-9C6A-33094F7D68F1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CB83FA-754C-441D-9428-207DB4EC07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EDF58E-EE9B-4E25-BF2C-B99EEA61E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DA10A-3DDD-4276-B1DA-DC55D3ABB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66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ru.m.wikipedia.org/wiki/Windows_7#cite_note-1" TargetMode="External"/><Relationship Id="rId13" Type="http://schemas.openxmlformats.org/officeDocument/2006/relationships/hyperlink" Target="https://ru.m.wikipedia.org/wiki/Metro_(%D0%B8%D0%BD%D1%82%D0%B5%D1%80%D1%84%D0%B5%D0%B9%D1%81)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hyperlink" Target="https://ru.m.wikipedia.org/wiki/Flat_Desig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hyperlink" Target="https://ru.m.wikipedia.org/wiki/Windows_7#cite_note-2" TargetMode="External"/><Relationship Id="rId5" Type="http://schemas.openxmlformats.org/officeDocument/2006/relationships/image" Target="../media/image7.png"/><Relationship Id="rId10" Type="http://schemas.openxmlformats.org/officeDocument/2006/relationships/hyperlink" Target="https://ru.m.wikipedia.org/wiki/Windows_11" TargetMode="External"/><Relationship Id="rId4" Type="http://schemas.openxmlformats.org/officeDocument/2006/relationships/image" Target="../media/image6.png"/><Relationship Id="rId9" Type="http://schemas.openxmlformats.org/officeDocument/2006/relationships/hyperlink" Target="https://ru.m.wikipedia.org/wiki/%D0%A1%D0%BA%D0%B5%D0%B2%D0%BE%D0%BC%D0%BE%D1%80%D1%84%D0%B8%D0%B7%D0%B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D091B3E-9DE8-48B1-A2A9-699A60023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3F5F79-1CEC-4DFD-9390-EDC4DFFAE7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558" y="78378"/>
            <a:ext cx="9144000" cy="2012087"/>
          </a:xfrm>
        </p:spPr>
        <p:txBody>
          <a:bodyPr>
            <a:normAutofit/>
          </a:bodyPr>
          <a:lstStyle/>
          <a:p>
            <a:r>
              <a:rPr lang="ru-RU" sz="6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Презентация на тему: «</a:t>
            </a:r>
            <a:r>
              <a:rPr lang="en-US" sz="66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Microsoft</a:t>
            </a:r>
            <a:r>
              <a:rPr lang="ru-RU" sz="6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C7FB9D0-B6BF-4BA1-86B6-B8A768ABF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64527"/>
            <a:ext cx="9144000" cy="2969622"/>
          </a:xfrm>
        </p:spPr>
        <p:txBody>
          <a:bodyPr>
            <a:normAutofit fontScale="92500"/>
          </a:bodyPr>
          <a:lstStyle/>
          <a:p>
            <a:r>
              <a:rPr lang="ru-RU" b="1" i="0" u="sng" dirty="0">
                <a:effectLst/>
                <a:latin typeface="-apple-system"/>
              </a:rPr>
              <a:t>«Microsoft»</a:t>
            </a:r>
            <a:r>
              <a:rPr lang="ru-RU" b="1" i="0" dirty="0">
                <a:effectLst/>
                <a:latin typeface="-apple-system"/>
              </a:rPr>
              <a:t> </a:t>
            </a:r>
            <a:r>
              <a:rPr lang="ru-RU" b="0" i="0" dirty="0">
                <a:effectLst/>
                <a:latin typeface="-apple-system"/>
              </a:rPr>
              <a:t>— одна из крупнейших </a:t>
            </a:r>
            <a:r>
              <a:rPr lang="ru-RU" dirty="0">
                <a:latin typeface="-apple-system"/>
              </a:rPr>
              <a:t>транснациональных компаний</a:t>
            </a:r>
            <a:r>
              <a:rPr lang="ru-RU" b="0" i="0" dirty="0">
                <a:effectLst/>
                <a:latin typeface="-apple-system"/>
              </a:rPr>
              <a:t> по разработке </a:t>
            </a:r>
            <a:r>
              <a:rPr lang="ru-RU" dirty="0">
                <a:latin typeface="-apple-system"/>
              </a:rPr>
              <a:t>проприетарного</a:t>
            </a:r>
            <a:r>
              <a:rPr lang="ru-RU" b="0" i="0" dirty="0">
                <a:effectLst/>
                <a:latin typeface="-apple-system"/>
              </a:rPr>
              <a:t> </a:t>
            </a:r>
            <a:r>
              <a:rPr lang="ru-RU" dirty="0">
                <a:latin typeface="-apple-system"/>
              </a:rPr>
              <a:t>программного обеспечения</a:t>
            </a:r>
            <a:r>
              <a:rPr lang="ru-RU" b="0" i="0" dirty="0">
                <a:effectLst/>
                <a:latin typeface="-apple-system"/>
              </a:rPr>
              <a:t> для различного рода вычислительной техники — </a:t>
            </a:r>
            <a:r>
              <a:rPr lang="ru-RU" b="1" dirty="0">
                <a:latin typeface="-apple-system"/>
              </a:rPr>
              <a:t>персональных компьютеров</a:t>
            </a:r>
            <a:r>
              <a:rPr lang="ru-RU" b="1" i="0" dirty="0">
                <a:effectLst/>
                <a:latin typeface="-apple-system"/>
              </a:rPr>
              <a:t>, </a:t>
            </a:r>
            <a:r>
              <a:rPr lang="ru-RU" b="1" dirty="0">
                <a:latin typeface="-apple-system"/>
              </a:rPr>
              <a:t>игровых приставок</a:t>
            </a:r>
            <a:r>
              <a:rPr lang="ru-RU" b="1" i="0" dirty="0">
                <a:effectLst/>
                <a:latin typeface="-apple-system"/>
              </a:rPr>
              <a:t>, </a:t>
            </a:r>
            <a:r>
              <a:rPr lang="ru-RU" b="1" dirty="0">
                <a:latin typeface="-apple-system"/>
              </a:rPr>
              <a:t>КПК</a:t>
            </a:r>
            <a:r>
              <a:rPr lang="ru-RU" b="1" i="0" dirty="0">
                <a:effectLst/>
                <a:latin typeface="-apple-system"/>
              </a:rPr>
              <a:t>, </a:t>
            </a:r>
            <a:r>
              <a:rPr lang="ru-RU" b="1" dirty="0">
                <a:latin typeface="-apple-system"/>
              </a:rPr>
              <a:t>мобильных телефонов</a:t>
            </a:r>
            <a:r>
              <a:rPr lang="ru-RU" b="1" i="0" dirty="0">
                <a:effectLst/>
                <a:latin typeface="-apple-system"/>
              </a:rPr>
              <a:t> и прочего</a:t>
            </a:r>
            <a:r>
              <a:rPr lang="ru-RU" b="0" i="0" dirty="0">
                <a:effectLst/>
                <a:latin typeface="-apple-system"/>
              </a:rPr>
              <a:t>. Наиболее известными продуктами являются семейства </a:t>
            </a:r>
            <a:r>
              <a:rPr lang="ru-RU" dirty="0">
                <a:latin typeface="-apple-system"/>
              </a:rPr>
              <a:t>операционных систем</a:t>
            </a:r>
            <a:r>
              <a:rPr lang="ru-RU" b="0" i="0" dirty="0">
                <a:effectLst/>
                <a:latin typeface="-apple-system"/>
              </a:rPr>
              <a:t> </a:t>
            </a:r>
            <a:r>
              <a:rPr lang="ru-RU" b="1" dirty="0">
                <a:latin typeface="-apple-system"/>
              </a:rPr>
              <a:t>Windows</a:t>
            </a:r>
            <a:r>
              <a:rPr lang="ru-RU" b="0" i="0" dirty="0">
                <a:effectLst/>
                <a:latin typeface="-apple-system"/>
              </a:rPr>
              <a:t> и офисных приложений </a:t>
            </a:r>
            <a:r>
              <a:rPr lang="ru-RU" b="1" dirty="0">
                <a:latin typeface="-apple-system"/>
              </a:rPr>
              <a:t>Microsoft Office</a:t>
            </a:r>
            <a:r>
              <a:rPr lang="ru-RU" b="0" i="0" dirty="0">
                <a:effectLst/>
                <a:latin typeface="-apple-system"/>
              </a:rPr>
              <a:t>. Кроме этого компания разрабатывает и продаёт </a:t>
            </a:r>
            <a:r>
              <a:rPr lang="ru-RU" b="1" dirty="0">
                <a:latin typeface="-apple-system"/>
              </a:rPr>
              <a:t>ноутбуки</a:t>
            </a:r>
            <a:r>
              <a:rPr lang="ru-RU" b="0" i="0" dirty="0">
                <a:effectLst/>
                <a:latin typeface="-apple-system"/>
              </a:rPr>
              <a:t> и </a:t>
            </a:r>
            <a:r>
              <a:rPr lang="ru-RU" b="1" dirty="0">
                <a:latin typeface="-apple-system"/>
              </a:rPr>
              <a:t>планшетные компьютеры</a:t>
            </a:r>
            <a:r>
              <a:rPr lang="ru-RU" b="1" i="0" dirty="0">
                <a:effectLst/>
                <a:latin typeface="-apple-system"/>
              </a:rPr>
              <a:t> </a:t>
            </a:r>
            <a:r>
              <a:rPr lang="ru-RU" b="0" i="0" dirty="0">
                <a:effectLst/>
                <a:latin typeface="-apple-system"/>
              </a:rPr>
              <a:t>под брендом </a:t>
            </a:r>
            <a:r>
              <a:rPr lang="ru-RU" b="1" dirty="0">
                <a:latin typeface="-apple-system"/>
              </a:rPr>
              <a:t>Surface</a:t>
            </a:r>
            <a:r>
              <a:rPr lang="ru-RU" b="0" i="0" dirty="0">
                <a:effectLst/>
                <a:latin typeface="-apple-system"/>
              </a:rPr>
              <a:t>, </a:t>
            </a:r>
            <a:r>
              <a:rPr lang="ru-RU" b="1" dirty="0">
                <a:latin typeface="-apple-system"/>
              </a:rPr>
              <a:t>игровые консоли</a:t>
            </a:r>
            <a:r>
              <a:rPr lang="ru-RU" b="1" i="0" dirty="0">
                <a:effectLst/>
                <a:latin typeface="-apple-system"/>
              </a:rPr>
              <a:t> </a:t>
            </a:r>
            <a:r>
              <a:rPr lang="ru-RU" b="1" dirty="0">
                <a:latin typeface="-apple-system"/>
              </a:rPr>
              <a:t>Xbox</a:t>
            </a:r>
            <a:r>
              <a:rPr lang="ru-RU" b="0" i="0" dirty="0">
                <a:effectLst/>
                <a:latin typeface="-apple-system"/>
              </a:rPr>
              <a:t>, а также </a:t>
            </a:r>
            <a:r>
              <a:rPr lang="ru-RU" b="1" i="0" dirty="0">
                <a:effectLst/>
                <a:latin typeface="-apple-system"/>
              </a:rPr>
              <a:t>аксессуары для персональных компьютеров (</a:t>
            </a:r>
            <a:r>
              <a:rPr lang="ru-RU" b="1" dirty="0">
                <a:latin typeface="-apple-system"/>
              </a:rPr>
              <a:t>клавиатуры</a:t>
            </a:r>
            <a:r>
              <a:rPr lang="ru-RU" b="1" i="0" dirty="0">
                <a:effectLst/>
                <a:latin typeface="-apple-system"/>
              </a:rPr>
              <a:t>, </a:t>
            </a:r>
            <a:r>
              <a:rPr lang="ru-RU" b="1" dirty="0">
                <a:latin typeface="-apple-system"/>
              </a:rPr>
              <a:t>мыши</a:t>
            </a:r>
            <a:r>
              <a:rPr lang="ru-RU" b="1" i="0" dirty="0">
                <a:effectLst/>
                <a:latin typeface="-apple-system"/>
              </a:rPr>
              <a:t> и т. д.).</a:t>
            </a:r>
            <a:endParaRPr lang="ru-RU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E59347D-A0C0-4AC4-884A-596BA4B0C5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115" y="5634447"/>
            <a:ext cx="3058886" cy="12235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EEC44D-C2C2-40CF-AF84-FBD57722041D}"/>
              </a:ext>
            </a:extLst>
          </p:cNvPr>
          <p:cNvSpPr txBox="1"/>
          <p:nvPr/>
        </p:nvSpPr>
        <p:spPr>
          <a:xfrm>
            <a:off x="566057" y="6122126"/>
            <a:ext cx="262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Тхакахов</a:t>
            </a:r>
            <a:r>
              <a:rPr lang="ru-RU"/>
              <a:t> Аслан</a:t>
            </a:r>
          </a:p>
        </p:txBody>
      </p:sp>
    </p:spTree>
    <p:extLst>
      <p:ext uri="{BB962C8B-B14F-4D97-AF65-F5344CB8AC3E}">
        <p14:creationId xmlns:p14="http://schemas.microsoft.com/office/powerpoint/2010/main" val="1052430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9" name="Picture 11">
            <a:extLst>
              <a:ext uri="{FF2B5EF4-FFF2-40B4-BE49-F238E27FC236}">
                <a16:creationId xmlns:a16="http://schemas.microsoft.com/office/drawing/2014/main" id="{F29253DC-9DEA-4106-8D60-75D15B976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6" y="9796"/>
            <a:ext cx="12174583" cy="6848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814B83-5855-404F-8BBA-2ACB6D7CD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4800" dirty="0"/>
              <a:t>Операционная система</a:t>
            </a:r>
            <a:br>
              <a:rPr lang="ru-RU" sz="4800" dirty="0"/>
            </a:br>
            <a:r>
              <a:rPr lang="ru-RU" sz="4800" dirty="0"/>
              <a:t>«</a:t>
            </a:r>
            <a:r>
              <a:rPr lang="en-US" sz="4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Wi</a:t>
            </a:r>
            <a:r>
              <a:rPr lang="en-US" sz="48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nd</a:t>
            </a:r>
            <a:r>
              <a:rPr lang="en-US" sz="48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ow</a:t>
            </a:r>
            <a:r>
              <a:rPr lang="en-US" sz="4800" dirty="0">
                <a:solidFill>
                  <a:schemeClr val="accent4"/>
                </a:solidFill>
                <a:latin typeface="Arial Rounded MT Bold" panose="020F0704030504030204" pitchFamily="34" charset="0"/>
              </a:rPr>
              <a:t>s</a:t>
            </a:r>
            <a:r>
              <a:rPr lang="ru-RU" sz="4800" dirty="0"/>
              <a:t>»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F5EA1B7-4302-4E5F-B17B-F4B19B71E8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8618" y="2180874"/>
            <a:ext cx="11298285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sng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-apple-system"/>
              </a:rPr>
              <a:t>«Windows»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-apple-system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-apple-system"/>
              </a:rPr>
              <a:t>— группа семейств </a:t>
            </a:r>
            <a:r>
              <a:rPr lang="ru-RU" altLang="ru-RU" sz="2000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коммерческих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-apple-system"/>
              </a:rPr>
              <a:t> </a:t>
            </a:r>
            <a:r>
              <a:rPr lang="ru-RU" altLang="ru-RU" sz="2000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проприетарных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-apple-system"/>
              </a:rPr>
              <a:t> </a:t>
            </a:r>
            <a:r>
              <a:rPr lang="ru-RU" altLang="ru-RU" sz="2000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операционных систем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-apple-system"/>
              </a:rPr>
              <a:t> корпорации </a:t>
            </a:r>
            <a:r>
              <a:rPr lang="ru-RU" altLang="ru-RU" sz="20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Microsoft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-apple-system"/>
              </a:rPr>
              <a:t>, ориентированных на управление с помощью </a:t>
            </a:r>
            <a:r>
              <a:rPr lang="ru-RU" altLang="ru-RU" sz="20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графического интерфейса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-apple-system"/>
              </a:rPr>
              <a:t>.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</a:rPr>
              <a:t> </a:t>
            </a:r>
            <a:r>
              <a:rPr lang="ru-RU" sz="2000" b="0" i="0" dirty="0">
                <a:solidFill>
                  <a:schemeClr val="bg1">
                    <a:lumMod val="95000"/>
                  </a:schemeClr>
                </a:solidFill>
                <a:effectLst/>
                <a:latin typeface="-apple-system"/>
              </a:rPr>
              <a:t>Изначально </a:t>
            </a:r>
            <a:r>
              <a:rPr lang="ru-RU" sz="2000" b="1" i="0" dirty="0">
                <a:solidFill>
                  <a:schemeClr val="bg1">
                    <a:lumMod val="95000"/>
                  </a:schemeClr>
                </a:solidFill>
                <a:effectLst/>
                <a:latin typeface="-apple-system"/>
              </a:rPr>
              <a:t>Windows</a:t>
            </a:r>
            <a:r>
              <a:rPr lang="ru-RU" sz="2000" b="0" i="0" dirty="0">
                <a:solidFill>
                  <a:schemeClr val="bg1">
                    <a:lumMod val="95000"/>
                  </a:schemeClr>
                </a:solidFill>
                <a:effectLst/>
                <a:latin typeface="-apple-system"/>
              </a:rPr>
              <a:t> была всего лишь графической программой-надстройкой для распространённой в </a:t>
            </a:r>
            <a:r>
              <a:rPr lang="ru-RU" sz="2000" b="1" i="0" dirty="0">
                <a:solidFill>
                  <a:schemeClr val="bg1">
                    <a:lumMod val="95000"/>
                  </a:schemeClr>
                </a:solidFill>
                <a:effectLst/>
                <a:latin typeface="-apple-system"/>
              </a:rPr>
              <a:t>1980-х</a:t>
            </a:r>
            <a:r>
              <a:rPr lang="ru-RU" sz="2000" b="0" i="0" dirty="0">
                <a:solidFill>
                  <a:schemeClr val="bg1">
                    <a:lumMod val="95000"/>
                  </a:schemeClr>
                </a:solidFill>
                <a:effectLst/>
                <a:latin typeface="-apple-system"/>
              </a:rPr>
              <a:t> и </a:t>
            </a:r>
            <a:r>
              <a:rPr lang="ru-RU" sz="2000" b="1" i="0" dirty="0">
                <a:solidFill>
                  <a:schemeClr val="bg1">
                    <a:lumMod val="95000"/>
                  </a:schemeClr>
                </a:solidFill>
                <a:effectLst/>
                <a:latin typeface="-apple-system"/>
              </a:rPr>
              <a:t>1990-х</a:t>
            </a:r>
            <a:r>
              <a:rPr lang="ru-RU" sz="2000" b="0" i="0" dirty="0">
                <a:solidFill>
                  <a:schemeClr val="bg1">
                    <a:lumMod val="95000"/>
                  </a:schemeClr>
                </a:solidFill>
                <a:effectLst/>
                <a:latin typeface="-apple-system"/>
              </a:rPr>
              <a:t> годах операционной системы </a:t>
            </a:r>
            <a:r>
              <a:rPr lang="ru-RU" sz="20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MS-DOS</a:t>
            </a:r>
            <a:r>
              <a:rPr lang="ru-RU" sz="2000" b="0" i="0" dirty="0">
                <a:solidFill>
                  <a:schemeClr val="bg1">
                    <a:lumMod val="95000"/>
                  </a:schemeClr>
                </a:solidFill>
                <a:effectLst/>
                <a:latin typeface="-apple-system"/>
              </a:rPr>
              <a:t>.</a:t>
            </a:r>
            <a:r>
              <a:rPr lang="ru-RU" sz="2000" dirty="0">
                <a:solidFill>
                  <a:srgbClr val="202122"/>
                </a:solidFill>
                <a:latin typeface="-apple-system"/>
              </a:rPr>
              <a:t> </a:t>
            </a:r>
            <a:r>
              <a:rPr lang="ru-RU" sz="2000" b="0" i="0" dirty="0">
                <a:solidFill>
                  <a:schemeClr val="bg1">
                    <a:lumMod val="95000"/>
                  </a:schemeClr>
                </a:solidFill>
                <a:effectLst/>
                <a:latin typeface="-apple-system"/>
              </a:rPr>
              <a:t>Согласно данным ресурса </a:t>
            </a:r>
            <a:r>
              <a:rPr lang="ru-RU" sz="20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Net Applications</a:t>
            </a:r>
            <a:r>
              <a:rPr lang="ru-RU" sz="2000" b="0" i="0" dirty="0">
                <a:solidFill>
                  <a:schemeClr val="bg1">
                    <a:lumMod val="95000"/>
                  </a:schemeClr>
                </a:solidFill>
                <a:effectLst/>
                <a:latin typeface="-apple-system"/>
              </a:rPr>
              <a:t>, по состоянию на </a:t>
            </a:r>
            <a:r>
              <a:rPr lang="ru-RU" sz="2000" b="1" i="0" dirty="0">
                <a:solidFill>
                  <a:schemeClr val="bg1">
                    <a:lumMod val="95000"/>
                  </a:schemeClr>
                </a:solidFill>
                <a:effectLst/>
                <a:latin typeface="-apple-system"/>
              </a:rPr>
              <a:t>август 2014 года</a:t>
            </a:r>
            <a:r>
              <a:rPr lang="ru-RU" sz="2000" b="0" i="0" dirty="0">
                <a:solidFill>
                  <a:schemeClr val="bg1">
                    <a:lumMod val="95000"/>
                  </a:schemeClr>
                </a:solidFill>
                <a:effectLst/>
                <a:latin typeface="-apple-system"/>
              </a:rPr>
              <a:t> под управлением 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операционных систем</a:t>
            </a:r>
            <a:r>
              <a:rPr lang="ru-RU" sz="2000" b="0" i="0" dirty="0">
                <a:solidFill>
                  <a:schemeClr val="bg1">
                    <a:lumMod val="95000"/>
                  </a:schemeClr>
                </a:solidFill>
                <a:effectLst/>
                <a:latin typeface="-apple-system"/>
              </a:rPr>
              <a:t> семейства </a:t>
            </a:r>
            <a:r>
              <a:rPr lang="ru-RU" sz="2000" b="1" i="0" dirty="0">
                <a:solidFill>
                  <a:schemeClr val="bg1">
                    <a:lumMod val="95000"/>
                  </a:schemeClr>
                </a:solidFill>
                <a:effectLst/>
                <a:latin typeface="-apple-system"/>
              </a:rPr>
              <a:t>Windows</a:t>
            </a:r>
            <a:r>
              <a:rPr lang="ru-RU" sz="2000" b="0" i="0" dirty="0">
                <a:solidFill>
                  <a:schemeClr val="bg1">
                    <a:lumMod val="95000"/>
                  </a:schemeClr>
                </a:solidFill>
                <a:effectLst/>
                <a:latin typeface="-apple-system"/>
              </a:rPr>
              <a:t> работает около </a:t>
            </a:r>
            <a:r>
              <a:rPr lang="ru-RU" sz="2000" b="1" i="0" u="sng" dirty="0">
                <a:solidFill>
                  <a:schemeClr val="bg1">
                    <a:lumMod val="95000"/>
                  </a:schemeClr>
                </a:solidFill>
                <a:effectLst/>
                <a:latin typeface="-apple-system"/>
              </a:rPr>
              <a:t>88 %</a:t>
            </a:r>
            <a:r>
              <a:rPr lang="ru-RU" sz="2000" b="0" i="0" dirty="0">
                <a:solidFill>
                  <a:schemeClr val="bg1">
                    <a:lumMod val="95000"/>
                  </a:schemeClr>
                </a:solidFill>
                <a:effectLst/>
                <a:latin typeface="-apple-system"/>
              </a:rPr>
              <a:t> 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персональных компьютеров</a:t>
            </a:r>
            <a:r>
              <a:rPr lang="ru-RU" sz="2000" b="0" i="0" dirty="0">
                <a:solidFill>
                  <a:schemeClr val="bg1">
                    <a:lumMod val="95000"/>
                  </a:schemeClr>
                </a:solidFill>
                <a:effectLst/>
                <a:latin typeface="-apple-system"/>
              </a:rPr>
              <a:t>. </a:t>
            </a:r>
            <a:r>
              <a:rPr lang="ru-RU" sz="2000" b="1" i="0" dirty="0">
                <a:solidFill>
                  <a:schemeClr val="bg1">
                    <a:lumMod val="95000"/>
                  </a:schemeClr>
                </a:solidFill>
                <a:effectLst/>
                <a:latin typeface="-apple-system"/>
              </a:rPr>
              <a:t>Windows</a:t>
            </a:r>
            <a:r>
              <a:rPr lang="ru-RU" sz="2000" b="0" i="0" dirty="0">
                <a:solidFill>
                  <a:schemeClr val="bg1">
                    <a:lumMod val="95000"/>
                  </a:schemeClr>
                </a:solidFill>
                <a:effectLst/>
                <a:latin typeface="-apple-system"/>
              </a:rPr>
              <a:t> работает на 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PC-совместимых архитектурах</a:t>
            </a:r>
            <a:r>
              <a:rPr lang="ru-RU" sz="2000" b="0" i="0" dirty="0">
                <a:solidFill>
                  <a:schemeClr val="bg1">
                    <a:lumMod val="95000"/>
                  </a:schemeClr>
                </a:solidFill>
                <a:effectLst/>
                <a:latin typeface="-apple-system"/>
              </a:rPr>
              <a:t> с процессорами </a:t>
            </a:r>
            <a:r>
              <a:rPr lang="ru-RU" sz="20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x86</a:t>
            </a:r>
            <a:r>
              <a:rPr lang="ru-RU" sz="2000" b="1" i="0" dirty="0">
                <a:solidFill>
                  <a:schemeClr val="bg1">
                    <a:lumMod val="95000"/>
                  </a:schemeClr>
                </a:solidFill>
                <a:effectLst/>
                <a:latin typeface="-apple-system"/>
              </a:rPr>
              <a:t>, </a:t>
            </a:r>
            <a:r>
              <a:rPr lang="ru-RU" sz="20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x86-64</a:t>
            </a:r>
            <a:r>
              <a:rPr lang="ru-RU" sz="2000" b="0" i="0" dirty="0">
                <a:solidFill>
                  <a:schemeClr val="bg1">
                    <a:lumMod val="95000"/>
                  </a:schemeClr>
                </a:solidFill>
                <a:effectLst/>
                <a:latin typeface="-apple-system"/>
              </a:rPr>
              <a:t>, а также на архитектуре </a:t>
            </a:r>
            <a:r>
              <a:rPr lang="ru-RU" sz="20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ARM</a:t>
            </a:r>
            <a:r>
              <a:rPr lang="ru-RU" sz="2000" b="0" i="0" dirty="0">
                <a:solidFill>
                  <a:schemeClr val="bg1">
                    <a:lumMod val="95000"/>
                  </a:schemeClr>
                </a:solidFill>
                <a:effectLst/>
                <a:latin typeface="-apple-system"/>
              </a:rPr>
              <a:t>. Существовали также версии для </a:t>
            </a:r>
            <a:r>
              <a:rPr lang="ru-RU" sz="20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DEC</a:t>
            </a:r>
            <a:r>
              <a:rPr lang="ru-RU" sz="2000" b="1" i="0" dirty="0">
                <a:solidFill>
                  <a:schemeClr val="bg1">
                    <a:lumMod val="95000"/>
                  </a:schemeClr>
                </a:solidFill>
                <a:effectLst/>
                <a:latin typeface="-apple-system"/>
              </a:rPr>
              <a:t> </a:t>
            </a:r>
            <a:r>
              <a:rPr lang="ru-RU" sz="20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Alpha</a:t>
            </a:r>
            <a:r>
              <a:rPr lang="ru-RU" sz="2000" b="1" i="0" dirty="0">
                <a:solidFill>
                  <a:schemeClr val="bg1">
                    <a:lumMod val="95000"/>
                  </a:schemeClr>
                </a:solidFill>
                <a:effectLst/>
                <a:latin typeface="-apple-system"/>
              </a:rPr>
              <a:t>, </a:t>
            </a:r>
            <a:r>
              <a:rPr lang="ru-RU" sz="20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MIPS</a:t>
            </a:r>
            <a:r>
              <a:rPr lang="ru-RU" sz="2000" b="1" i="0" dirty="0">
                <a:solidFill>
                  <a:schemeClr val="bg1">
                    <a:lumMod val="95000"/>
                  </a:schemeClr>
                </a:solidFill>
                <a:effectLst/>
                <a:latin typeface="-apple-system"/>
              </a:rPr>
              <a:t>, </a:t>
            </a:r>
            <a:r>
              <a:rPr lang="ru-RU" sz="20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IA-64</a:t>
            </a:r>
            <a:r>
              <a:rPr lang="ru-RU" sz="2000" b="1" i="0" dirty="0">
                <a:solidFill>
                  <a:schemeClr val="bg1">
                    <a:lumMod val="95000"/>
                  </a:schemeClr>
                </a:solidFill>
                <a:effectLst/>
                <a:latin typeface="-apple-system"/>
              </a:rPr>
              <a:t>, </a:t>
            </a:r>
            <a:r>
              <a:rPr lang="ru-RU" sz="2000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PowerPC</a:t>
            </a:r>
            <a:r>
              <a:rPr lang="ru-RU" sz="2000" i="0" dirty="0">
                <a:solidFill>
                  <a:schemeClr val="bg1">
                    <a:lumMod val="95000"/>
                  </a:schemeClr>
                </a:solidFill>
                <a:effectLst/>
                <a:latin typeface="-apple-system"/>
              </a:rPr>
              <a:t> и </a:t>
            </a:r>
            <a:r>
              <a:rPr lang="ru-RU" sz="20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SPARC</a:t>
            </a:r>
            <a:r>
              <a:rPr lang="ru-RU" sz="2000" b="0" i="0" dirty="0">
                <a:solidFill>
                  <a:schemeClr val="bg1">
                    <a:lumMod val="95000"/>
                  </a:schemeClr>
                </a:solidFill>
                <a:effectLst/>
                <a:latin typeface="-apple-system"/>
              </a:rPr>
              <a:t>. Последней на данный момент операционной системой </a:t>
            </a:r>
            <a:r>
              <a:rPr lang="ru-RU" sz="2000" b="1" i="0" dirty="0">
                <a:solidFill>
                  <a:schemeClr val="bg1">
                    <a:lumMod val="95000"/>
                  </a:schemeClr>
                </a:solidFill>
                <a:effectLst/>
                <a:latin typeface="-apple-system"/>
              </a:rPr>
              <a:t>Microsoft</a:t>
            </a:r>
            <a:r>
              <a:rPr lang="ru-RU" sz="2000" b="0" i="0" dirty="0">
                <a:solidFill>
                  <a:schemeClr val="bg1">
                    <a:lumMod val="95000"/>
                  </a:schemeClr>
                </a:solidFill>
                <a:effectLst/>
                <a:latin typeface="-apple-system"/>
              </a:rPr>
              <a:t> является </a:t>
            </a:r>
            <a:r>
              <a:rPr lang="ru-RU" sz="20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Windows 11</a:t>
            </a:r>
            <a:r>
              <a:rPr lang="ru-RU" sz="2000" b="0" i="0" dirty="0">
                <a:solidFill>
                  <a:schemeClr val="bg1">
                    <a:lumMod val="95000"/>
                  </a:schemeClr>
                </a:solidFill>
                <a:effectLst/>
                <a:latin typeface="-apple-system"/>
              </a:rPr>
              <a:t>, представленная </a:t>
            </a:r>
            <a:r>
              <a:rPr lang="ru-RU" sz="2000" b="1" i="0" dirty="0">
                <a:solidFill>
                  <a:schemeClr val="bg1">
                    <a:lumMod val="95000"/>
                  </a:schemeClr>
                </a:solidFill>
                <a:effectLst/>
                <a:latin typeface="-apple-system"/>
              </a:rPr>
              <a:t>24 июня 2021 года</a:t>
            </a:r>
            <a:r>
              <a:rPr lang="ru-RU" sz="2000" b="0" i="0" dirty="0">
                <a:solidFill>
                  <a:schemeClr val="bg1">
                    <a:lumMod val="95000"/>
                  </a:schemeClr>
                </a:solidFill>
                <a:effectLst/>
                <a:latin typeface="-apple-system"/>
              </a:rPr>
              <a:t>.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442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8402DA1-77F5-40BB-9BB8-6F9147F8D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CEA607-E0ED-4336-94F1-318586B42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148" y="5862113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Версии «</a:t>
            </a:r>
            <a:r>
              <a:rPr lang="en-US" dirty="0">
                <a:solidFill>
                  <a:srgbClr val="FF0000"/>
                </a:solidFill>
                <a:latin typeface="Arial Rounded MT Bold" panose="020F0704030504030204" pitchFamily="34" charset="0"/>
              </a:rPr>
              <a:t>Wi</a:t>
            </a:r>
            <a:r>
              <a:rPr lang="en-US" dirty="0">
                <a:solidFill>
                  <a:srgbClr val="00B050"/>
                </a:solidFill>
                <a:latin typeface="Arial Rounded MT Bold" panose="020F0704030504030204" pitchFamily="34" charset="0"/>
              </a:rPr>
              <a:t>nd</a:t>
            </a:r>
            <a:r>
              <a:rPr lang="en-US" dirty="0">
                <a:solidFill>
                  <a:srgbClr val="00B0F0"/>
                </a:solidFill>
                <a:latin typeface="Arial Rounded MT Bold" panose="020F0704030504030204" pitchFamily="34" charset="0"/>
              </a:rPr>
              <a:t>ow</a:t>
            </a:r>
            <a:r>
              <a:rPr lang="en-US" dirty="0">
                <a:solidFill>
                  <a:schemeClr val="accent4"/>
                </a:solidFill>
                <a:latin typeface="Arial Rounded MT Bold" panose="020F0704030504030204" pitchFamily="34" charset="0"/>
              </a:rPr>
              <a:t>s</a:t>
            </a:r>
            <a:r>
              <a:rPr lang="ru-RU" dirty="0"/>
              <a:t>»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33AD9954-06BA-41B6-AF2E-C8CD74E2C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70" y="183212"/>
            <a:ext cx="2031080" cy="593951"/>
          </a:xfrm>
          <a:prstGeom prst="rect">
            <a:avLst/>
          </a:prstGeom>
        </p:spPr>
      </p:pic>
      <p:sp>
        <p:nvSpPr>
          <p:cNvPr id="13" name="Объект 12">
            <a:extLst>
              <a:ext uri="{FF2B5EF4-FFF2-40B4-BE49-F238E27FC236}">
                <a16:creationId xmlns:a16="http://schemas.microsoft.com/office/drawing/2014/main" id="{F6D52273-64AE-4693-96FE-56FCB7608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670" y="886525"/>
            <a:ext cx="2031080" cy="5522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1" i="0" dirty="0">
                <a:solidFill>
                  <a:schemeClr val="bg1"/>
                </a:solidFill>
                <a:effectLst/>
                <a:latin typeface="-apple-system"/>
              </a:rPr>
              <a:t>Windows 11</a:t>
            </a:r>
            <a:r>
              <a:rPr lang="ru-RU" sz="1800" b="0" i="0" dirty="0">
                <a:solidFill>
                  <a:schemeClr val="bg1"/>
                </a:solidFill>
                <a:effectLst/>
                <a:latin typeface="-apple-system"/>
              </a:rPr>
              <a:t> —</a:t>
            </a:r>
            <a:r>
              <a:rPr lang="ru-RU" sz="1800" dirty="0">
                <a:solidFill>
                  <a:schemeClr val="bg1"/>
                </a:solidFill>
                <a:latin typeface="-apple-system"/>
              </a:rPr>
              <a:t>проприетарная</a:t>
            </a:r>
            <a:r>
              <a:rPr lang="ru-RU" sz="1800" b="0" i="0" dirty="0">
                <a:solidFill>
                  <a:schemeClr val="bg1"/>
                </a:solidFill>
                <a:effectLst/>
                <a:latin typeface="-apple-system"/>
              </a:rPr>
              <a:t> </a:t>
            </a:r>
            <a:r>
              <a:rPr lang="ru-RU" sz="1800" dirty="0">
                <a:solidFill>
                  <a:schemeClr val="bg1"/>
                </a:solidFill>
                <a:latin typeface="-apple-system"/>
              </a:rPr>
              <a:t>операционная система</a:t>
            </a:r>
            <a:r>
              <a:rPr lang="ru-RU" sz="1800" b="0" i="0" dirty="0">
                <a:solidFill>
                  <a:schemeClr val="bg1"/>
                </a:solidFill>
                <a:effectLst/>
                <a:latin typeface="-apple-system"/>
              </a:rPr>
              <a:t> для персональных компьютеров, разработанная компанией </a:t>
            </a:r>
            <a:r>
              <a:rPr lang="ru-RU" sz="1800" dirty="0">
                <a:solidFill>
                  <a:schemeClr val="bg1"/>
                </a:solidFill>
                <a:latin typeface="-apple-system"/>
              </a:rPr>
              <a:t>Microsoft</a:t>
            </a:r>
            <a:r>
              <a:rPr lang="ru-RU" sz="1800" b="0" i="0" dirty="0">
                <a:solidFill>
                  <a:schemeClr val="bg1"/>
                </a:solidFill>
                <a:effectLst/>
                <a:latin typeface="-apple-system"/>
              </a:rPr>
              <a:t> в рамках семейства </a:t>
            </a:r>
            <a:r>
              <a:rPr lang="ru-RU" sz="1800" dirty="0">
                <a:solidFill>
                  <a:schemeClr val="bg1"/>
                </a:solidFill>
                <a:latin typeface="-apple-system"/>
              </a:rPr>
              <a:t>Windows NT</a:t>
            </a:r>
            <a:r>
              <a:rPr lang="ru-RU" sz="1800" b="0" i="0" dirty="0">
                <a:solidFill>
                  <a:schemeClr val="bg1"/>
                </a:solidFill>
                <a:effectLst/>
                <a:latin typeface="-apple-system"/>
              </a:rPr>
              <a:t>, преемница </a:t>
            </a:r>
            <a:r>
              <a:rPr lang="ru-RU" sz="1800" dirty="0">
                <a:solidFill>
                  <a:schemeClr val="bg1"/>
                </a:solidFill>
                <a:latin typeface="-apple-system"/>
              </a:rPr>
              <a:t>Windows 10</a:t>
            </a:r>
            <a:r>
              <a:rPr lang="ru-RU" sz="1800" b="0" i="0" dirty="0">
                <a:solidFill>
                  <a:schemeClr val="bg1"/>
                </a:solidFill>
                <a:effectLst/>
                <a:latin typeface="-apple-system"/>
              </a:rPr>
              <a:t>. Представлена на мероприятии Microsoft 24 июня 2021 года. Выпущена </a:t>
            </a:r>
            <a:r>
              <a:rPr lang="ru-RU" sz="1800" dirty="0">
                <a:solidFill>
                  <a:schemeClr val="bg1"/>
                </a:solidFill>
                <a:latin typeface="-apple-system"/>
              </a:rPr>
              <a:t>5 октября</a:t>
            </a:r>
            <a:r>
              <a:rPr lang="ru-RU" sz="1800" b="0" i="0" dirty="0">
                <a:solidFill>
                  <a:schemeClr val="bg1"/>
                </a:solidFill>
                <a:effectLst/>
                <a:latin typeface="-apple-system"/>
              </a:rPr>
              <a:t> </a:t>
            </a:r>
            <a:r>
              <a:rPr lang="ru-RU" sz="1800" dirty="0">
                <a:solidFill>
                  <a:schemeClr val="bg1"/>
                </a:solidFill>
                <a:latin typeface="-apple-system"/>
              </a:rPr>
              <a:t>2021 года</a:t>
            </a:r>
            <a:r>
              <a:rPr lang="ru-RU" sz="1800" b="0" i="0" dirty="0">
                <a:solidFill>
                  <a:schemeClr val="bg1"/>
                </a:solidFill>
                <a:effectLst/>
                <a:latin typeface="-apple-system"/>
              </a:rPr>
              <a:t> вместе с </a:t>
            </a:r>
            <a:r>
              <a:rPr lang="ru-RU" sz="1800" dirty="0">
                <a:solidFill>
                  <a:schemeClr val="bg1"/>
                </a:solidFill>
                <a:latin typeface="-apple-system"/>
              </a:rPr>
              <a:t>Microsoft Office 2021</a:t>
            </a:r>
            <a:r>
              <a:rPr lang="ru-RU" sz="1800" b="0" i="0" dirty="0">
                <a:solidFill>
                  <a:schemeClr val="bg1"/>
                </a:solidFill>
                <a:effectLst/>
                <a:latin typeface="-apple-system"/>
              </a:rPr>
              <a:t>.</a:t>
            </a:r>
            <a:endParaRPr lang="ru-RU" sz="1800" dirty="0">
              <a:solidFill>
                <a:schemeClr val="bg1"/>
              </a:solidFill>
            </a:endParaRP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60E7D845-6DE8-44FD-AAA5-F41BE9672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3758" y="183212"/>
            <a:ext cx="2248530" cy="59395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D813DA95-4C77-4293-982B-72FC867673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2296" y="153308"/>
            <a:ext cx="2031080" cy="593950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8BC1B410-41A7-4CA5-BD53-2EE4467D4B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3383" y="153307"/>
            <a:ext cx="2248531" cy="593953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B0E34FF-D46C-4C1F-B913-BB286FF6D1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30739" y="152579"/>
            <a:ext cx="1328306" cy="84330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038DF20-98D6-411D-AA2D-FF46D39E3DB6}"/>
              </a:ext>
            </a:extLst>
          </p:cNvPr>
          <p:cNvSpPr txBox="1"/>
          <p:nvPr/>
        </p:nvSpPr>
        <p:spPr>
          <a:xfrm>
            <a:off x="2704898" y="886525"/>
            <a:ext cx="224853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chemeClr val="bg1"/>
                </a:solidFill>
                <a:latin typeface="inherit"/>
              </a:rPr>
              <a:t>Windows</a:t>
            </a:r>
            <a:r>
              <a:rPr lang="ru-RU" sz="1600" b="1" i="0" dirty="0">
                <a:solidFill>
                  <a:schemeClr val="bg1"/>
                </a:solidFill>
                <a:effectLst/>
                <a:latin typeface="-apple-system"/>
              </a:rPr>
              <a:t> 10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-apple-system"/>
              </a:rPr>
              <a:t> — </a:t>
            </a:r>
            <a:r>
              <a:rPr lang="ru-RU" sz="1600" dirty="0">
                <a:solidFill>
                  <a:schemeClr val="bg1"/>
                </a:solidFill>
                <a:latin typeface="-apple-system"/>
              </a:rPr>
              <a:t>операционная система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-apple-system"/>
              </a:rPr>
              <a:t> для </a:t>
            </a:r>
            <a:r>
              <a:rPr lang="ru-RU" sz="1600" dirty="0">
                <a:solidFill>
                  <a:schemeClr val="bg1"/>
                </a:solidFill>
                <a:latin typeface="-apple-system"/>
              </a:rPr>
              <a:t>персональных компьютеров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-apple-system"/>
              </a:rPr>
              <a:t> и </a:t>
            </a:r>
            <a:r>
              <a:rPr lang="ru-RU" sz="1600" dirty="0">
                <a:solidFill>
                  <a:schemeClr val="bg1"/>
                </a:solidFill>
                <a:latin typeface="-apple-system"/>
              </a:rPr>
              <a:t>рабочих станций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-apple-system"/>
              </a:rPr>
              <a:t>, разработанная корпорацией </a:t>
            </a:r>
            <a:r>
              <a:rPr lang="ru-RU" sz="1600" dirty="0">
                <a:solidFill>
                  <a:schemeClr val="bg1"/>
                </a:solidFill>
                <a:latin typeface="-apple-system"/>
              </a:rPr>
              <a:t>Microsoft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-apple-system"/>
              </a:rPr>
              <a:t> в рамках семейства </a:t>
            </a:r>
            <a:r>
              <a:rPr lang="ru-RU" sz="1600" dirty="0">
                <a:solidFill>
                  <a:schemeClr val="bg1"/>
                </a:solidFill>
                <a:latin typeface="-apple-system"/>
              </a:rPr>
              <a:t>Windows NT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-apple-system"/>
              </a:rPr>
              <a:t>. Является одним из самых используемых Windows на 2016—2023 годы.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E8F1DB-69FE-4576-92EE-AD7ABEA833FD}"/>
              </a:ext>
            </a:extLst>
          </p:cNvPr>
          <p:cNvSpPr txBox="1"/>
          <p:nvPr/>
        </p:nvSpPr>
        <p:spPr>
          <a:xfrm>
            <a:off x="5385378" y="886525"/>
            <a:ext cx="203108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0" dirty="0">
                <a:solidFill>
                  <a:schemeClr val="bg1"/>
                </a:solidFill>
                <a:effectLst/>
                <a:latin typeface="-apple-system"/>
              </a:rPr>
              <a:t>Windows 8</a:t>
            </a:r>
            <a:r>
              <a:rPr lang="ru-RU" b="0" i="0" dirty="0">
                <a:solidFill>
                  <a:schemeClr val="bg1"/>
                </a:solidFill>
                <a:effectLst/>
                <a:latin typeface="-apple-system"/>
              </a:rPr>
              <a:t> — </a:t>
            </a:r>
            <a:r>
              <a:rPr lang="ru-RU" dirty="0">
                <a:solidFill>
                  <a:schemeClr val="bg1"/>
                </a:solidFill>
                <a:latin typeface="-apple-system"/>
              </a:rPr>
              <a:t>операционная система</a:t>
            </a:r>
            <a:r>
              <a:rPr lang="ru-RU" b="0" i="0" dirty="0">
                <a:solidFill>
                  <a:schemeClr val="bg1"/>
                </a:solidFill>
                <a:effectLst/>
                <a:latin typeface="-apple-system"/>
              </a:rPr>
              <a:t>, принадлежащая семейству </a:t>
            </a:r>
            <a:r>
              <a:rPr lang="ru-RU" dirty="0">
                <a:solidFill>
                  <a:schemeClr val="bg1"/>
                </a:solidFill>
                <a:latin typeface="-apple-system"/>
              </a:rPr>
              <a:t>Windows NT</a:t>
            </a:r>
            <a:r>
              <a:rPr lang="ru-RU" b="0" i="0" dirty="0">
                <a:solidFill>
                  <a:schemeClr val="bg1"/>
                </a:solidFill>
                <a:effectLst/>
                <a:latin typeface="-apple-system"/>
              </a:rPr>
              <a:t>. Разработана корпорацией </a:t>
            </a:r>
            <a:r>
              <a:rPr lang="ru-RU" dirty="0">
                <a:solidFill>
                  <a:schemeClr val="bg1"/>
                </a:solidFill>
                <a:latin typeface="-apple-system"/>
              </a:rPr>
              <a:t>Microsoft</a:t>
            </a:r>
            <a:r>
              <a:rPr lang="ru-RU" b="0" i="0" dirty="0">
                <a:solidFill>
                  <a:schemeClr val="bg1"/>
                </a:solidFill>
                <a:effectLst/>
                <a:latin typeface="-apple-system"/>
              </a:rPr>
              <a:t>. Версия </a:t>
            </a:r>
            <a:r>
              <a:rPr lang="ru-RU" dirty="0">
                <a:solidFill>
                  <a:schemeClr val="bg1"/>
                </a:solidFill>
                <a:latin typeface="-apple-system"/>
              </a:rPr>
              <a:t>ядра</a:t>
            </a:r>
            <a:r>
              <a:rPr lang="ru-RU" b="0" i="0" dirty="0">
                <a:solidFill>
                  <a:schemeClr val="bg1"/>
                </a:solidFill>
                <a:effectLst/>
                <a:latin typeface="-apple-system"/>
              </a:rPr>
              <a:t> — 6.2. Поступила в продажу 26 октября 2012 года. К январю 2013 года было продано 60 миллионов лицензий на Windows 8.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3CD9297-21AC-4063-8C7F-52EF684C3EDA}"/>
              </a:ext>
            </a:extLst>
          </p:cNvPr>
          <p:cNvSpPr txBox="1"/>
          <p:nvPr/>
        </p:nvSpPr>
        <p:spPr>
          <a:xfrm>
            <a:off x="7913383" y="995886"/>
            <a:ext cx="2536903" cy="923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0" dirty="0">
                <a:solidFill>
                  <a:schemeClr val="bg1"/>
                </a:solidFill>
                <a:effectLst/>
                <a:latin typeface="-apple-system"/>
              </a:rPr>
              <a:t>Windows 7</a:t>
            </a:r>
            <a:r>
              <a:rPr lang="ru-RU" b="0" i="0" dirty="0">
                <a:solidFill>
                  <a:schemeClr val="bg1"/>
                </a:solidFill>
                <a:effectLst/>
                <a:latin typeface="-apple-system"/>
              </a:rPr>
              <a:t> — пользовательская </a:t>
            </a:r>
            <a:r>
              <a:rPr lang="ru-RU" dirty="0">
                <a:solidFill>
                  <a:schemeClr val="bg1"/>
                </a:solidFill>
                <a:latin typeface="-apple-system"/>
              </a:rPr>
              <a:t>операционная система</a:t>
            </a:r>
            <a:r>
              <a:rPr lang="ru-RU" b="0" i="0" dirty="0">
                <a:solidFill>
                  <a:schemeClr val="bg1"/>
                </a:solidFill>
                <a:effectLst/>
                <a:latin typeface="-apple-system"/>
              </a:rPr>
              <a:t> семейства </a:t>
            </a:r>
            <a:r>
              <a:rPr lang="ru-RU" dirty="0">
                <a:solidFill>
                  <a:schemeClr val="bg1"/>
                </a:solidFill>
                <a:latin typeface="-apple-system"/>
              </a:rPr>
              <a:t>Windows NT</a:t>
            </a:r>
            <a:r>
              <a:rPr lang="ru-RU" b="0" i="0" dirty="0">
                <a:solidFill>
                  <a:schemeClr val="bg1"/>
                </a:solidFill>
                <a:effectLst/>
                <a:latin typeface="-apple-system"/>
              </a:rPr>
              <a:t> компании </a:t>
            </a:r>
            <a:r>
              <a:rPr lang="ru-RU" dirty="0">
                <a:solidFill>
                  <a:schemeClr val="bg1"/>
                </a:solidFill>
                <a:latin typeface="-apple-system"/>
              </a:rPr>
              <a:t>Microsoft</a:t>
            </a:r>
            <a:r>
              <a:rPr lang="ru-RU" b="0" i="0" dirty="0">
                <a:solidFill>
                  <a:schemeClr val="bg1"/>
                </a:solidFill>
                <a:effectLst/>
                <a:latin typeface="-apple-system"/>
              </a:rPr>
              <a:t>. Следует по времени выхода за </a:t>
            </a:r>
            <a:r>
              <a:rPr lang="ru-RU" dirty="0">
                <a:solidFill>
                  <a:schemeClr val="bg1"/>
                </a:solidFill>
                <a:latin typeface="-apple-system"/>
              </a:rPr>
              <a:t>Windows </a:t>
            </a:r>
            <a:r>
              <a:rPr lang="ru-RU" dirty="0" err="1">
                <a:solidFill>
                  <a:schemeClr val="bg1"/>
                </a:solidFill>
                <a:latin typeface="-apple-system"/>
              </a:rPr>
              <a:t>Vis</a:t>
            </a:r>
            <a:r>
              <a:rPr lang="en-US" dirty="0">
                <a:solidFill>
                  <a:schemeClr val="bg1"/>
                </a:solidFill>
                <a:latin typeface="-apple-system"/>
              </a:rPr>
              <a:t>t</a:t>
            </a:r>
            <a:r>
              <a:rPr lang="ru-RU" dirty="0">
                <a:solidFill>
                  <a:schemeClr val="bg1"/>
                </a:solidFill>
                <a:latin typeface="-apple-system"/>
              </a:rPr>
              <a:t>a</a:t>
            </a:r>
            <a:r>
              <a:rPr lang="ru-RU" b="0" i="0" dirty="0">
                <a:solidFill>
                  <a:schemeClr val="bg1"/>
                </a:solidFill>
                <a:effectLst/>
                <a:latin typeface="-apple-system"/>
              </a:rPr>
              <a:t> и предшествует </a:t>
            </a:r>
            <a:r>
              <a:rPr lang="ru-RU" dirty="0">
                <a:solidFill>
                  <a:schemeClr val="bg1"/>
                </a:solidFill>
                <a:latin typeface="-apple-system"/>
              </a:rPr>
              <a:t>Windows 8</a:t>
            </a:r>
            <a:r>
              <a:rPr lang="ru-RU" b="0" i="0" dirty="0">
                <a:solidFill>
                  <a:schemeClr val="bg1"/>
                </a:solidFill>
                <a:effectLst/>
                <a:latin typeface="-apple-system"/>
              </a:rPr>
              <a:t>. Расширенная поддержка была прекращена </a:t>
            </a:r>
            <a:r>
              <a:rPr lang="ru-RU" dirty="0">
                <a:solidFill>
                  <a:schemeClr val="bg1"/>
                </a:solidFill>
                <a:latin typeface="-apple-system"/>
              </a:rPr>
              <a:t>14 января</a:t>
            </a:r>
            <a:r>
              <a:rPr lang="ru-RU" b="0" i="0" dirty="0">
                <a:solidFill>
                  <a:schemeClr val="bg1"/>
                </a:solidFill>
                <a:effectLst/>
                <a:latin typeface="-apple-system"/>
              </a:rPr>
              <a:t> 2020 года. Платная поддержка для ОС была прекращена </a:t>
            </a:r>
            <a:r>
              <a:rPr lang="ru-RU" dirty="0">
                <a:solidFill>
                  <a:schemeClr val="bg1"/>
                </a:solidFill>
                <a:latin typeface="-apple-system"/>
              </a:rPr>
              <a:t>10 января</a:t>
            </a:r>
            <a:r>
              <a:rPr lang="ru-RU" b="0" i="0" dirty="0">
                <a:solidFill>
                  <a:schemeClr val="bg1"/>
                </a:solidFill>
                <a:effectLst/>
                <a:latin typeface="-apple-system"/>
              </a:rPr>
              <a:t> 2023 года. На данный момент, платная поддержка предоставляется только для банкоматов и специализированных устройств</a:t>
            </a:r>
            <a:r>
              <a:rPr lang="ru-RU" b="0" i="0" u="none" strike="noStrike" baseline="30000" dirty="0">
                <a:solidFill>
                  <a:schemeClr val="bg1"/>
                </a:solidFill>
                <a:effectLst/>
                <a:latin typeface="inheri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r>
              <a:rPr lang="ru-RU" b="0" i="0" dirty="0">
                <a:solidFill>
                  <a:schemeClr val="bg1"/>
                </a:solidFill>
                <a:effectLst/>
                <a:latin typeface="-apple-system"/>
              </a:rPr>
              <a:t>. Это последняя версия ОС Windows, использующая </a:t>
            </a:r>
            <a:r>
              <a:rPr lang="ru-RU" b="0" i="0" u="none" strike="noStrike" dirty="0" err="1">
                <a:solidFill>
                  <a:schemeClr val="bg1"/>
                </a:solidFill>
                <a:effectLst/>
                <a:latin typeface="-apple-system"/>
                <a:hlinkClick r:id="rId9" tooltip="Скевоморфизм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скевоморфический</a:t>
            </a:r>
            <a:r>
              <a:rPr lang="ru-RU" b="0" i="0" dirty="0">
                <a:solidFill>
                  <a:schemeClr val="bg1"/>
                </a:solidFill>
                <a:effectLst/>
                <a:latin typeface="-apple-system"/>
              </a:rPr>
              <a:t> дизайн интерфейса, все последующие, вплоть до </a:t>
            </a:r>
            <a:r>
              <a:rPr lang="ru-RU" b="0" i="0" u="none" strike="noStrike" dirty="0">
                <a:solidFill>
                  <a:schemeClr val="bg1"/>
                </a:solidFill>
                <a:effectLst/>
                <a:latin typeface="-apple-system"/>
                <a:hlinkClick r:id="rId10" tooltip="Windows 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Windows 11</a:t>
            </a:r>
            <a:r>
              <a:rPr lang="ru-RU" b="0" i="0" u="none" strike="noStrike" baseline="30000" dirty="0">
                <a:solidFill>
                  <a:schemeClr val="bg1"/>
                </a:solidFill>
                <a:effectLst/>
                <a:latin typeface="inherit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[2]</a:t>
            </a:r>
            <a:r>
              <a:rPr lang="ru-RU" b="0" i="0" dirty="0">
                <a:solidFill>
                  <a:schemeClr val="bg1"/>
                </a:solidFill>
                <a:effectLst/>
                <a:latin typeface="-apple-system"/>
              </a:rPr>
              <a:t>, используют </a:t>
            </a:r>
            <a:r>
              <a:rPr lang="ru-RU" b="0" i="0" u="none" strike="noStrike" dirty="0">
                <a:solidFill>
                  <a:schemeClr val="bg1"/>
                </a:solidFill>
                <a:effectLst/>
                <a:latin typeface="-apple-system"/>
                <a:hlinkClick r:id="rId12" tooltip="Flat Desig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плоский дизайн</a:t>
            </a:r>
            <a:r>
              <a:rPr lang="ru-RU" b="0" i="0" dirty="0">
                <a:solidFill>
                  <a:schemeClr val="bg1"/>
                </a:solidFill>
                <a:effectLst/>
                <a:latin typeface="-apple-system"/>
              </a:rPr>
              <a:t> в стиле </a:t>
            </a:r>
            <a:r>
              <a:rPr lang="ru-RU" b="0" i="0" u="none" strike="noStrike" dirty="0">
                <a:solidFill>
                  <a:schemeClr val="bg1"/>
                </a:solidFill>
                <a:effectLst/>
                <a:latin typeface="-apple-system"/>
                <a:hlinkClick r:id="rId13" tooltip="Metro (интерфейс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Metro.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6178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415</Words>
  <Application>Microsoft Office PowerPoint</Application>
  <PresentationFormat>Широкоэкранный</PresentationFormat>
  <Paragraphs>10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10" baseType="lpstr">
      <vt:lpstr>-apple-system</vt:lpstr>
      <vt:lpstr>Arial</vt:lpstr>
      <vt:lpstr>Arial Rounded MT Bold</vt:lpstr>
      <vt:lpstr>Calibri</vt:lpstr>
      <vt:lpstr>Calibri Light</vt:lpstr>
      <vt:lpstr>inherit</vt:lpstr>
      <vt:lpstr>Тема Office</vt:lpstr>
      <vt:lpstr>Презентация на тему: «Microsoft»</vt:lpstr>
      <vt:lpstr>Операционная система «Windows»</vt:lpstr>
      <vt:lpstr>Версии «Windows»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Что за компания «Microsoft»</dc:title>
  <dc:creator>Kiberone.nalchik@gmail.com</dc:creator>
  <cp:lastModifiedBy>Kiberone.nalchik@gmail.com</cp:lastModifiedBy>
  <cp:revision>11</cp:revision>
  <dcterms:created xsi:type="dcterms:W3CDTF">2023-06-23T14:16:52Z</dcterms:created>
  <dcterms:modified xsi:type="dcterms:W3CDTF">2023-06-23T15:59:19Z</dcterms:modified>
</cp:coreProperties>
</file>