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8" r:id="rId2"/>
    <p:sldMasterId id="2147483701" r:id="rId3"/>
    <p:sldMasterId id="2147483704" r:id="rId4"/>
    <p:sldMasterId id="2147483707" r:id="rId5"/>
    <p:sldMasterId id="2147483731" r:id="rId6"/>
  </p:sldMasterIdLst>
  <p:notesMasterIdLst>
    <p:notesMasterId r:id="rId9"/>
  </p:notesMasterIdLst>
  <p:sldIdLst>
    <p:sldId id="351" r:id="rId7"/>
    <p:sldId id="35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309855-125E-488C-80D3-FE4257E87C6C}">
          <p14:sldIdLst>
            <p14:sldId id="351"/>
            <p14:sldId id="352"/>
          </p14:sldIdLst>
        </p14:section>
        <p14:section name="Untitled Section" id="{2B4749FB-1285-4ED1-96B5-B2CCCA6FB188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ens, Bryce (CFPB)" initials="BES" lastIdx="8" clrIdx="0"/>
  <p:cmAuthor id="1" name="Pavneet Singh" initials="PS" lastIdx="8" clrIdx="1"/>
  <p:cmAuthor id="2" name="Stack, Laura (CFPB)" initials="SL" lastIdx="4" clrIdx="2"/>
  <p:cmAuthor id="3" name="Kayagil, Joan (CFPB)" initials="CFPB/JLK" lastIdx="0" clrIdx="3"/>
  <p:cmAuthor id="4" name="Essene, Ren (CFPB)" initials="RE" lastIdx="1" clrIdx="4"/>
  <p:cmAuthor id="5" name="Tim Lambert" initials="TL" lastIdx="5" clrIdx="5"/>
  <p:cmAuthor id="6" name="Silberman, David (CFPB)" initials="SD(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D37"/>
    <a:srgbClr val="2CB34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9440" autoAdjust="0"/>
  </p:normalViewPr>
  <p:slideViewPr>
    <p:cSldViewPr>
      <p:cViewPr>
        <p:scale>
          <a:sx n="100" d="100"/>
          <a:sy n="100" d="100"/>
        </p:scale>
        <p:origin x="-1992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8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B1C046-D697-423D-B271-489A40B37F69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C518D1-3431-4F7D-ABE2-C22B8398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518D1-3431-4F7D-ABE2-C22B8398848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3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pPr defTabSz="457200"/>
            <a:endParaRPr lang="en-US" dirty="0">
              <a:solidFill>
                <a:srgbClr val="10182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</p:spTree>
    <p:extLst>
      <p:ext uri="{BB962C8B-B14F-4D97-AF65-F5344CB8AC3E}">
        <p14:creationId xmlns:p14="http://schemas.microsoft.com/office/powerpoint/2010/main" val="33934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414523" y="1370100"/>
            <a:ext cx="3175841" cy="4060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6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descriptive text</a:t>
            </a:r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1" hasCustomPrompt="1"/>
          </p:nvPr>
        </p:nvSpPr>
        <p:spPr>
          <a:xfrm>
            <a:off x="572256" y="1370099"/>
            <a:ext cx="4517885" cy="40600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-16375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3471" y="6112080"/>
            <a:ext cx="4233097" cy="52822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5494465" y="564185"/>
            <a:ext cx="3175841" cy="705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2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07471" y="6112080"/>
            <a:ext cx="4233097" cy="528224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85021" y="564185"/>
            <a:ext cx="3175841" cy="705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</p:spTree>
    <p:extLst>
      <p:ext uri="{BB962C8B-B14F-4D97-AF65-F5344CB8AC3E}">
        <p14:creationId xmlns:p14="http://schemas.microsoft.com/office/powerpoint/2010/main" val="275478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5021" y="6112080"/>
            <a:ext cx="5074757" cy="52822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85021" y="517967"/>
            <a:ext cx="8150979" cy="5282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6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03109" y="2996623"/>
            <a:ext cx="7309555" cy="475281"/>
          </a:xfrm>
          <a:prstGeom prst="rect">
            <a:avLst/>
          </a:prstGeom>
        </p:spPr>
        <p:txBody>
          <a:bodyPr wrap="square"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40000"/>
              </a:lnSpc>
              <a:spcBef>
                <a:spcPts val="2109"/>
              </a:spcBef>
              <a:spcAft>
                <a:spcPts val="1406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2000" cap="none" baseline="0">
                <a:solidFill>
                  <a:srgbClr val="050606"/>
                </a:solidFill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2000"/>
              </a:spcAft>
              <a:defRPr/>
            </a:pPr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03110" y="2383034"/>
            <a:ext cx="7309554" cy="613589"/>
          </a:xfrm>
          <a:prstGeom prst="rect">
            <a:avLst/>
          </a:prstGeom>
        </p:spPr>
        <p:txBody>
          <a:bodyPr lIns="64284" tIns="32142" rIns="64284" bIns="32142"/>
          <a:lstStyle>
            <a:lvl1pPr algn="l">
              <a:defRPr sz="2800" baseline="0">
                <a:solidFill>
                  <a:srgbClr val="3FAE2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2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pPr defTabSz="457200"/>
            <a:endParaRPr lang="en-US" dirty="0">
              <a:solidFill>
                <a:srgbClr val="10182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2" name="TextBox 1"/>
          <p:cNvSpPr txBox="1"/>
          <p:nvPr userDrawn="1"/>
        </p:nvSpPr>
        <p:spPr>
          <a:xfrm rot="717706">
            <a:off x="6622504" y="5425274"/>
            <a:ext cx="18891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b="1" dirty="0">
                <a:solidFill>
                  <a:srgbClr val="101820"/>
                </a:solidFill>
                <a:latin typeface="Arial"/>
                <a:cs typeface="Arial"/>
              </a:rPr>
              <a:t>DRAFT</a:t>
            </a:r>
          </a:p>
          <a:p>
            <a:pPr algn="ctr" defTabSz="457200"/>
            <a:r>
              <a:rPr lang="en-US" sz="1400" dirty="0">
                <a:solidFill>
                  <a:srgbClr val="101820"/>
                </a:solidFill>
                <a:latin typeface="Arial"/>
                <a:cs typeface="Arial"/>
              </a:rPr>
              <a:t>3/8/2013</a:t>
            </a:r>
          </a:p>
          <a:p>
            <a:pPr algn="ctr" defTabSz="457200"/>
            <a:r>
              <a:rPr lang="en-US" sz="1400" dirty="0">
                <a:solidFill>
                  <a:srgbClr val="101820"/>
                </a:solidFill>
                <a:latin typeface="Arial"/>
                <a:cs typeface="Arial"/>
              </a:rPr>
              <a:t>4:00 pm</a:t>
            </a:r>
          </a:p>
        </p:txBody>
      </p:sp>
      <p:sp>
        <p:nvSpPr>
          <p:cNvPr id="3" name="Rectangle 2"/>
          <p:cNvSpPr/>
          <p:nvPr userDrawn="1"/>
        </p:nvSpPr>
        <p:spPr>
          <a:xfrm rot="717706">
            <a:off x="6895383" y="5290121"/>
            <a:ext cx="1395870" cy="1070620"/>
          </a:xfrm>
          <a:prstGeom prst="rect">
            <a:avLst/>
          </a:prstGeom>
          <a:noFill/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1018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6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External (not for discus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pPr defTabSz="457200"/>
            <a:endParaRPr lang="en-US" dirty="0">
              <a:solidFill>
                <a:srgbClr val="10182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5440" y="5862831"/>
            <a:ext cx="4073418" cy="755730"/>
          </a:xfrm>
          <a:prstGeom prst="rect">
            <a:avLst/>
          </a:prstGeom>
          <a:ln w="3175" cmpd="sng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r>
              <a:rPr lang="en-US" smtClean="0">
                <a:solidFill>
                  <a:srgbClr val="33363A"/>
                </a:solidFill>
              </a:rPr>
              <a:t>Draft: Sensitive and Pre-Decisional, Not For External Distribution</a:t>
            </a:r>
            <a:endParaRPr lang="en-US" dirty="0">
              <a:solidFill>
                <a:srgbClr val="3336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3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nternal sensitive and pre-decis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pPr defTabSz="457200"/>
            <a:endParaRPr lang="en-US" dirty="0">
              <a:solidFill>
                <a:srgbClr val="10182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4115" y="6037290"/>
            <a:ext cx="2854742" cy="545508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33363A"/>
                </a:solidFill>
              </a:rPr>
              <a:t>Draft: Sensitive and Pre-Decisional, Not For External Distribution</a:t>
            </a:r>
            <a:endParaRPr lang="en-US" dirty="0">
              <a:solidFill>
                <a:srgbClr val="3336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32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nternal supervisory or confidenti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pPr defTabSz="457200"/>
            <a:endParaRPr lang="en-US" dirty="0">
              <a:solidFill>
                <a:srgbClr val="10182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4536" y="6041569"/>
            <a:ext cx="3599877" cy="545508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n>
                  <a:noFill/>
                </a:ln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33363A"/>
                </a:solidFill>
              </a:rPr>
              <a:t>Draft: Sensitive and Pre-Decisional, Not For External Distribution</a:t>
            </a:r>
            <a:endParaRPr lang="en-US" dirty="0">
              <a:solidFill>
                <a:srgbClr val="3336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ChangeArrowheads="1"/>
          </p:cNvSpPr>
          <p:nvPr userDrawn="1"/>
        </p:nvSpPr>
        <p:spPr bwMode="auto">
          <a:xfrm>
            <a:off x="0" y="0"/>
            <a:ext cx="9153525" cy="5491163"/>
          </a:xfrm>
          <a:custGeom>
            <a:avLst/>
            <a:gdLst>
              <a:gd name="T0" fmla="*/ 0 w 13004800"/>
              <a:gd name="T1" fmla="*/ 0 h 7810500"/>
              <a:gd name="T2" fmla="*/ 13093961 w 13004800"/>
              <a:gd name="T3" fmla="*/ 0 h 7810500"/>
              <a:gd name="T4" fmla="*/ 1309396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lIns="64281" tIns="32140" rIns="64281" bIns="3214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ヒラギノ角ゴ ProN W3" pitchFamily="-109" charset="-128"/>
              <a:sym typeface="Arial" charset="0"/>
            </a:endParaRPr>
          </a:p>
        </p:txBody>
      </p:sp>
      <p:pic>
        <p:nvPicPr>
          <p:cNvPr id="5" name="Picture 3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50" y="5946774"/>
            <a:ext cx="2439694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981200"/>
            <a:ext cx="6858000" cy="1219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3352800"/>
            <a:ext cx="6858000" cy="76200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304800" y="4267200"/>
            <a:ext cx="6858000" cy="554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ts val="422"/>
              </a:spcAft>
            </a:pPr>
            <a:r>
              <a:rPr lang="en-US" sz="1100" i="1" dirty="0" smtClean="0">
                <a:solidFill>
                  <a:srgbClr val="FFFFFF"/>
                </a:solidFill>
                <a:ea typeface="Verdana" pitchFamily="34" charset="0"/>
                <a:cs typeface="Verdana" pitchFamily="34" charset="0"/>
                <a:sym typeface="Arial" charset="0"/>
              </a:rPr>
              <a:t>Note</a:t>
            </a:r>
            <a:r>
              <a:rPr lang="en-US" sz="1100" i="1" dirty="0">
                <a:solidFill>
                  <a:srgbClr val="FFFFFF"/>
                </a:solidFill>
                <a:ea typeface="Verdana" pitchFamily="34" charset="0"/>
                <a:cs typeface="Verdana" pitchFamily="34" charset="0"/>
                <a:sym typeface="Arial" charset="0"/>
              </a:rPr>
              <a:t>: This document was used in support of a live discussion. As such, it does not necessarily express the entirety of that discussion nor the relative emphasis of topics therein.</a:t>
            </a:r>
          </a:p>
          <a:p>
            <a:pPr fontAlgn="base">
              <a:spcBef>
                <a:spcPct val="0"/>
              </a:spcBef>
              <a:spcAft>
                <a:spcPts val="422"/>
              </a:spcAft>
            </a:pPr>
            <a:endParaRPr lang="en-US" sz="1100" dirty="0">
              <a:solidFill>
                <a:srgbClr val="FFFFFF"/>
              </a:solidFill>
              <a:ea typeface="Verdana" pitchFamily="34" charset="0"/>
              <a:cs typeface="Verdana" pitchFamily="34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32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low i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500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101820"/>
              </a:solidFill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587544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2081276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4045033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75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457200"/>
          </a:xfrm>
          <a:prstGeom prst="rect">
            <a:avLst/>
          </a:prstGeom>
        </p:spPr>
        <p:txBody>
          <a:bodyPr lIns="0" rIns="0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402336" y="777240"/>
            <a:ext cx="8385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8382000" cy="5257800"/>
          </a:xfrm>
          <a:prstGeom prst="rect">
            <a:avLst/>
          </a:prstGeom>
        </p:spPr>
        <p:txBody>
          <a:bodyPr lIns="0" rIns="0"/>
          <a:lstStyle>
            <a:lvl1pPr marL="53975" indent="-53975">
              <a:spcBef>
                <a:spcPts val="600"/>
              </a:spcBef>
              <a:buFont typeface="Verdana" pitchFamily="34" charset="0"/>
              <a:buChar char=" "/>
              <a:defRPr sz="2000"/>
            </a:lvl1pPr>
            <a:lvl2pPr marL="463550" indent="-231775">
              <a:spcBef>
                <a:spcPts val="600"/>
              </a:spcBef>
              <a:buClr>
                <a:schemeClr val="tx2"/>
              </a:buClr>
              <a:buSzPct val="120000"/>
              <a:defRPr sz="1800"/>
            </a:lvl2pPr>
            <a:lvl3pPr marL="682625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"/>
              <a:defRPr sz="1800"/>
            </a:lvl3pPr>
            <a:lvl4pPr marL="914400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800" baseline="0"/>
            </a:lvl4pPr>
            <a:lvl5pPr marL="1146175" indent="-231775">
              <a:spcBef>
                <a:spcPts val="600"/>
              </a:spcBef>
              <a:buSzPct val="100000"/>
              <a:buFont typeface="Wingdings" pitchFamily="2" charset="2"/>
              <a:buChar char="§"/>
              <a:defRPr sz="18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2" name="Picture 10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0362" y="6324600"/>
            <a:ext cx="1773238" cy="4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4700" y="6356350"/>
            <a:ext cx="2514600" cy="365125"/>
          </a:xfrm>
          <a:prstGeom prst="rect">
            <a:avLst/>
          </a:prstGeom>
        </p:spPr>
        <p:txBody>
          <a:bodyPr lIns="64284" tIns="32142" rIns="64284" bIns="32142"/>
          <a:lstStyle>
            <a:lvl1pPr algn="ctr">
              <a:defRPr sz="1000">
                <a:solidFill>
                  <a:schemeClr val="bg2"/>
                </a:solidFill>
                <a:latin typeface="+mn-lt"/>
                <a:cs typeface="ヒラギノ角ゴ ProN W3" pitchFamily="-109" charset="-128"/>
                <a:sym typeface="Arial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808080"/>
                </a:solidFill>
                <a:ea typeface="ヒラギノ角ゴ ProN W3" pitchFamily="-109" charset="-128"/>
              </a:rPr>
              <a:t>Draft: Sensitive and Pre-Decisional, Not For External Distribution</a:t>
            </a:r>
            <a:endParaRPr lang="en-US" dirty="0">
              <a:solidFill>
                <a:srgbClr val="808080"/>
              </a:solidFill>
              <a:ea typeface="ヒラギノ角ゴ ProN W3" pitchFamily="-109" charset="-128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8680" y="6356350"/>
            <a:ext cx="274320" cy="365125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412FE-6043-447B-ABC1-07D8873983BD}" type="slidenum">
              <a:rPr lang="en-US" smtClean="0">
                <a:solidFill>
                  <a:srgbClr val="245D21"/>
                </a:solidFill>
                <a:ea typeface="ヒラギノ角ゴ ProN W3" pitchFamily="-109" charset="-128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5867400" y="6355715"/>
            <a:ext cx="2590800" cy="365760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>
              <a:defRPr sz="8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51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ChangeArrowheads="1"/>
          </p:cNvSpPr>
          <p:nvPr userDrawn="1"/>
        </p:nvSpPr>
        <p:spPr bwMode="auto">
          <a:xfrm>
            <a:off x="0" y="0"/>
            <a:ext cx="9153525" cy="5491163"/>
          </a:xfrm>
          <a:custGeom>
            <a:avLst/>
            <a:gdLst>
              <a:gd name="T0" fmla="*/ 0 w 13004800"/>
              <a:gd name="T1" fmla="*/ 0 h 7810500"/>
              <a:gd name="T2" fmla="*/ 13093961 w 13004800"/>
              <a:gd name="T3" fmla="*/ 0 h 7810500"/>
              <a:gd name="T4" fmla="*/ 1309396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lIns="64281" tIns="32140" rIns="64281" bIns="3214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ヒラギノ角ゴ ProN W3" pitchFamily="-109" charset="-128"/>
              <a:sym typeface="Arial" charset="0"/>
            </a:endParaRPr>
          </a:p>
        </p:txBody>
      </p:sp>
      <p:pic>
        <p:nvPicPr>
          <p:cNvPr id="5" name="Picture 3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50" y="5946774"/>
            <a:ext cx="2439694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981200"/>
            <a:ext cx="6858000" cy="1219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3352800"/>
            <a:ext cx="6858000" cy="76200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304800" y="4267200"/>
            <a:ext cx="6858000" cy="554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ts val="422"/>
              </a:spcAft>
            </a:pPr>
            <a:r>
              <a:rPr lang="en-US" sz="1100" i="1" dirty="0" smtClean="0">
                <a:solidFill>
                  <a:srgbClr val="FFFFFF"/>
                </a:solidFill>
                <a:ea typeface="Verdana" pitchFamily="34" charset="0"/>
                <a:cs typeface="Verdana" pitchFamily="34" charset="0"/>
                <a:sym typeface="Arial" charset="0"/>
              </a:rPr>
              <a:t>Note</a:t>
            </a:r>
            <a:r>
              <a:rPr lang="en-US" sz="1100" i="1" dirty="0">
                <a:solidFill>
                  <a:srgbClr val="FFFFFF"/>
                </a:solidFill>
                <a:ea typeface="Verdana" pitchFamily="34" charset="0"/>
                <a:cs typeface="Verdana" pitchFamily="34" charset="0"/>
                <a:sym typeface="Arial" charset="0"/>
              </a:rPr>
              <a:t>: This document was used in support of a live discussion. As such, it does not necessarily express the entirety of that discussion nor the relative emphasis of topics therein.</a:t>
            </a:r>
          </a:p>
          <a:p>
            <a:pPr fontAlgn="base">
              <a:spcBef>
                <a:spcPct val="0"/>
              </a:spcBef>
              <a:spcAft>
                <a:spcPts val="422"/>
              </a:spcAft>
            </a:pPr>
            <a:endParaRPr lang="en-US" sz="1100" dirty="0">
              <a:solidFill>
                <a:srgbClr val="FFFFFF"/>
              </a:solidFill>
              <a:ea typeface="Verdana" pitchFamily="34" charset="0"/>
              <a:cs typeface="Verdana" pitchFamily="34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52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457200"/>
          </a:xfrm>
          <a:prstGeom prst="rect">
            <a:avLst/>
          </a:prstGeom>
        </p:spPr>
        <p:txBody>
          <a:bodyPr lIns="0" rIns="0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402336" y="777240"/>
            <a:ext cx="8385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8382000" cy="5257800"/>
          </a:xfrm>
          <a:prstGeom prst="rect">
            <a:avLst/>
          </a:prstGeom>
        </p:spPr>
        <p:txBody>
          <a:bodyPr lIns="0" rIns="0"/>
          <a:lstStyle>
            <a:lvl1pPr marL="53975" indent="-53975">
              <a:spcBef>
                <a:spcPts val="600"/>
              </a:spcBef>
              <a:buFont typeface="Verdana" pitchFamily="34" charset="0"/>
              <a:buChar char=" "/>
              <a:defRPr sz="2000"/>
            </a:lvl1pPr>
            <a:lvl2pPr marL="463550" indent="-231775">
              <a:spcBef>
                <a:spcPts val="600"/>
              </a:spcBef>
              <a:buClr>
                <a:schemeClr val="tx2"/>
              </a:buClr>
              <a:buSzPct val="120000"/>
              <a:defRPr sz="1800"/>
            </a:lvl2pPr>
            <a:lvl3pPr marL="682625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"/>
              <a:defRPr sz="1800"/>
            </a:lvl3pPr>
            <a:lvl4pPr marL="914400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800" baseline="0"/>
            </a:lvl4pPr>
            <a:lvl5pPr marL="1146175" indent="-231775">
              <a:spcBef>
                <a:spcPts val="600"/>
              </a:spcBef>
              <a:buSzPct val="100000"/>
              <a:buFont typeface="Wingdings" pitchFamily="2" charset="2"/>
              <a:buChar char="§"/>
              <a:defRPr sz="18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2" name="Picture 10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0362" y="6324600"/>
            <a:ext cx="1773238" cy="4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4700" y="6356350"/>
            <a:ext cx="2514600" cy="365125"/>
          </a:xfrm>
          <a:prstGeom prst="rect">
            <a:avLst/>
          </a:prstGeom>
        </p:spPr>
        <p:txBody>
          <a:bodyPr lIns="64284" tIns="32142" rIns="64284" bIns="32142"/>
          <a:lstStyle>
            <a:lvl1pPr algn="ctr">
              <a:defRPr sz="1000">
                <a:solidFill>
                  <a:schemeClr val="bg2"/>
                </a:solidFill>
                <a:latin typeface="+mn-lt"/>
                <a:cs typeface="ヒラギノ角ゴ ProN W3" pitchFamily="-109" charset="-128"/>
                <a:sym typeface="Arial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808080"/>
                </a:solidFill>
                <a:ea typeface="ヒラギノ角ゴ ProN W3" pitchFamily="-109" charset="-128"/>
              </a:rPr>
              <a:t>Draft: Sensitive and Pre-Decisional, Not For External Distribution</a:t>
            </a:r>
            <a:endParaRPr lang="en-US" dirty="0">
              <a:solidFill>
                <a:srgbClr val="808080"/>
              </a:solidFill>
              <a:ea typeface="ヒラギノ角ゴ ProN W3" pitchFamily="-109" charset="-128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8680" y="6356350"/>
            <a:ext cx="274320" cy="365125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412FE-6043-447B-ABC1-07D8873983BD}" type="slidenum">
              <a:rPr lang="en-US" smtClean="0">
                <a:solidFill>
                  <a:srgbClr val="245D21"/>
                </a:solidFill>
                <a:ea typeface="ヒラギノ角ゴ ProN W3" pitchFamily="-109" charset="-128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5867400" y="6355715"/>
            <a:ext cx="2590800" cy="365760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>
              <a:defRPr sz="8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60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ChangeArrowheads="1"/>
          </p:cNvSpPr>
          <p:nvPr userDrawn="1"/>
        </p:nvSpPr>
        <p:spPr bwMode="auto">
          <a:xfrm>
            <a:off x="0" y="0"/>
            <a:ext cx="9153525" cy="5491163"/>
          </a:xfrm>
          <a:custGeom>
            <a:avLst/>
            <a:gdLst>
              <a:gd name="T0" fmla="*/ 0 w 13004800"/>
              <a:gd name="T1" fmla="*/ 0 h 7810500"/>
              <a:gd name="T2" fmla="*/ 13093961 w 13004800"/>
              <a:gd name="T3" fmla="*/ 0 h 7810500"/>
              <a:gd name="T4" fmla="*/ 1309396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lIns="64281" tIns="32140" rIns="64281" bIns="3214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ヒラギノ角ゴ ProN W3" pitchFamily="-109" charset="-128"/>
              <a:sym typeface="Arial" charset="0"/>
            </a:endParaRPr>
          </a:p>
        </p:txBody>
      </p:sp>
      <p:pic>
        <p:nvPicPr>
          <p:cNvPr id="5" name="Picture 3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50" y="5946774"/>
            <a:ext cx="2439694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981200"/>
            <a:ext cx="6858000" cy="1219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3352800"/>
            <a:ext cx="6858000" cy="76200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304800" y="4267200"/>
            <a:ext cx="6858000" cy="554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ts val="422"/>
              </a:spcAft>
            </a:pPr>
            <a:r>
              <a:rPr lang="en-US" sz="1100" i="1" dirty="0" smtClean="0">
                <a:solidFill>
                  <a:srgbClr val="FFFFFF"/>
                </a:solidFill>
                <a:ea typeface="Verdana" pitchFamily="34" charset="0"/>
                <a:cs typeface="Verdana" pitchFamily="34" charset="0"/>
                <a:sym typeface="Arial" charset="0"/>
              </a:rPr>
              <a:t>Note</a:t>
            </a:r>
            <a:r>
              <a:rPr lang="en-US" sz="1100" i="1" dirty="0">
                <a:solidFill>
                  <a:srgbClr val="FFFFFF"/>
                </a:solidFill>
                <a:ea typeface="Verdana" pitchFamily="34" charset="0"/>
                <a:cs typeface="Verdana" pitchFamily="34" charset="0"/>
                <a:sym typeface="Arial" charset="0"/>
              </a:rPr>
              <a:t>: This document was used in support of a live discussion. As such, it does not necessarily express the entirety of that discussion nor the relative emphasis of topics therein.</a:t>
            </a:r>
          </a:p>
          <a:p>
            <a:pPr fontAlgn="base">
              <a:spcBef>
                <a:spcPct val="0"/>
              </a:spcBef>
              <a:spcAft>
                <a:spcPts val="422"/>
              </a:spcAft>
            </a:pPr>
            <a:endParaRPr lang="en-US" sz="1100" dirty="0">
              <a:solidFill>
                <a:srgbClr val="FFFFFF"/>
              </a:solidFill>
              <a:ea typeface="Verdana" pitchFamily="34" charset="0"/>
              <a:cs typeface="Verdana" pitchFamily="34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37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457200"/>
          </a:xfrm>
          <a:prstGeom prst="rect">
            <a:avLst/>
          </a:prstGeom>
        </p:spPr>
        <p:txBody>
          <a:bodyPr lIns="0" rIns="0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402336" y="777240"/>
            <a:ext cx="8385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8382000" cy="5257800"/>
          </a:xfrm>
          <a:prstGeom prst="rect">
            <a:avLst/>
          </a:prstGeom>
        </p:spPr>
        <p:txBody>
          <a:bodyPr lIns="0" rIns="0"/>
          <a:lstStyle>
            <a:lvl1pPr marL="53975" indent="-53975">
              <a:spcBef>
                <a:spcPts val="600"/>
              </a:spcBef>
              <a:buFont typeface="Verdana" pitchFamily="34" charset="0"/>
              <a:buChar char=" "/>
              <a:defRPr sz="2000"/>
            </a:lvl1pPr>
            <a:lvl2pPr marL="463550" indent="-231775">
              <a:spcBef>
                <a:spcPts val="600"/>
              </a:spcBef>
              <a:buClr>
                <a:schemeClr val="tx2"/>
              </a:buClr>
              <a:buSzPct val="120000"/>
              <a:defRPr sz="1800"/>
            </a:lvl2pPr>
            <a:lvl3pPr marL="682625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"/>
              <a:defRPr sz="1800"/>
            </a:lvl3pPr>
            <a:lvl4pPr marL="914400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800" baseline="0"/>
            </a:lvl4pPr>
            <a:lvl5pPr marL="1146175" indent="-231775">
              <a:spcBef>
                <a:spcPts val="600"/>
              </a:spcBef>
              <a:buSzPct val="100000"/>
              <a:buFont typeface="Wingdings" pitchFamily="2" charset="2"/>
              <a:buChar char="§"/>
              <a:defRPr sz="18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2" name="Picture 10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0362" y="6324600"/>
            <a:ext cx="1773238" cy="4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4700" y="6356350"/>
            <a:ext cx="2514600" cy="365125"/>
          </a:xfrm>
          <a:prstGeom prst="rect">
            <a:avLst/>
          </a:prstGeom>
        </p:spPr>
        <p:txBody>
          <a:bodyPr lIns="64284" tIns="32142" rIns="64284" bIns="32142"/>
          <a:lstStyle>
            <a:lvl1pPr algn="ctr">
              <a:defRPr sz="1000">
                <a:solidFill>
                  <a:schemeClr val="bg2"/>
                </a:solidFill>
                <a:latin typeface="+mn-lt"/>
                <a:cs typeface="ヒラギノ角ゴ ProN W3" pitchFamily="-109" charset="-128"/>
                <a:sym typeface="Arial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808080"/>
                </a:solidFill>
                <a:ea typeface="ヒラギノ角ゴ ProN W3" pitchFamily="-109" charset="-128"/>
              </a:rPr>
              <a:t>Draft: Sensitive and Pre-Decisional, Not For External Distribution</a:t>
            </a:r>
            <a:endParaRPr lang="en-US" dirty="0">
              <a:solidFill>
                <a:srgbClr val="808080"/>
              </a:solidFill>
              <a:ea typeface="ヒラギノ角ゴ ProN W3" pitchFamily="-109" charset="-128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8680" y="6356350"/>
            <a:ext cx="274320" cy="365125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412FE-6043-447B-ABC1-07D8873983BD}" type="slidenum">
              <a:rPr lang="en-US" smtClean="0">
                <a:solidFill>
                  <a:srgbClr val="245D21"/>
                </a:solidFill>
                <a:ea typeface="ヒラギノ角ゴ ProN W3" pitchFamily="-109" charset="-128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5867400" y="6355715"/>
            <a:ext cx="2590800" cy="365760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>
              <a:defRPr sz="8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ChangeArrowheads="1"/>
          </p:cNvSpPr>
          <p:nvPr userDrawn="1"/>
        </p:nvSpPr>
        <p:spPr bwMode="auto">
          <a:xfrm>
            <a:off x="0" y="0"/>
            <a:ext cx="9153525" cy="5491163"/>
          </a:xfrm>
          <a:custGeom>
            <a:avLst/>
            <a:gdLst>
              <a:gd name="T0" fmla="*/ 0 w 13004800"/>
              <a:gd name="T1" fmla="*/ 0 h 7810500"/>
              <a:gd name="T2" fmla="*/ 13093961 w 13004800"/>
              <a:gd name="T3" fmla="*/ 0 h 7810500"/>
              <a:gd name="T4" fmla="*/ 1309396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rgbClr val="3FA13A"/>
          </a:solidFill>
          <a:ln w="25400">
            <a:noFill/>
            <a:round/>
            <a:headEnd/>
            <a:tailEnd/>
          </a:ln>
        </p:spPr>
        <p:txBody>
          <a:bodyPr lIns="64281" tIns="32140" rIns="64281" bIns="3214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ヒラギノ角ゴ ProN W3" pitchFamily="-109" charset="-128"/>
              <a:sym typeface="Arial" charset="0"/>
            </a:endParaRPr>
          </a:p>
        </p:txBody>
      </p:sp>
      <p:pic>
        <p:nvPicPr>
          <p:cNvPr id="5" name="Picture 3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50" y="5946774"/>
            <a:ext cx="2439694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981200"/>
            <a:ext cx="6858000" cy="1219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3352800"/>
            <a:ext cx="6858000" cy="76200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304800" y="4267200"/>
            <a:ext cx="6858000" cy="554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ts val="422"/>
              </a:spcAft>
            </a:pPr>
            <a:r>
              <a:rPr lang="en-US" sz="1100" i="1" dirty="0" smtClean="0">
                <a:solidFill>
                  <a:srgbClr val="FFFFFF"/>
                </a:solidFill>
                <a:ea typeface="Verdana" pitchFamily="34" charset="0"/>
                <a:cs typeface="Verdana" pitchFamily="34" charset="0"/>
                <a:sym typeface="Arial" charset="0"/>
              </a:rPr>
              <a:t>Note</a:t>
            </a:r>
            <a:r>
              <a:rPr lang="en-US" sz="1100" i="1" dirty="0">
                <a:solidFill>
                  <a:srgbClr val="FFFFFF"/>
                </a:solidFill>
                <a:ea typeface="Verdana" pitchFamily="34" charset="0"/>
                <a:cs typeface="Verdana" pitchFamily="34" charset="0"/>
                <a:sym typeface="Arial" charset="0"/>
              </a:rPr>
              <a:t>: This document was used in support of a live discussion. As such, it does not necessarily express the entirety of that discussion nor the relative emphasis of topics therein.</a:t>
            </a:r>
          </a:p>
          <a:p>
            <a:pPr fontAlgn="base">
              <a:spcBef>
                <a:spcPct val="0"/>
              </a:spcBef>
              <a:spcAft>
                <a:spcPts val="422"/>
              </a:spcAft>
            </a:pPr>
            <a:endParaRPr lang="en-US" sz="1100" dirty="0">
              <a:solidFill>
                <a:srgbClr val="FFFFFF"/>
              </a:solidFill>
              <a:ea typeface="Verdana" pitchFamily="34" charset="0"/>
              <a:cs typeface="Verdana" pitchFamily="34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1888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457200"/>
          </a:xfrm>
          <a:prstGeom prst="rect">
            <a:avLst/>
          </a:prstGeom>
        </p:spPr>
        <p:txBody>
          <a:bodyPr lIns="0" rIns="0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0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0362" y="6324600"/>
            <a:ext cx="1773238" cy="4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2514600" cy="365125"/>
          </a:xfrm>
          <a:prstGeom prst="rect">
            <a:avLst/>
          </a:prstGeom>
        </p:spPr>
        <p:txBody>
          <a:bodyPr lIns="64284" tIns="32142" rIns="64284" bIns="32142"/>
          <a:lstStyle>
            <a:lvl1pPr algn="ctr">
              <a:defRPr sz="1000">
                <a:solidFill>
                  <a:schemeClr val="bg2"/>
                </a:solidFill>
                <a:latin typeface="+mn-lt"/>
                <a:cs typeface="ヒラギノ角ゴ ProN W3" pitchFamily="-109" charset="-128"/>
                <a:sym typeface="Arial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808080"/>
                </a:solidFill>
                <a:ea typeface="ヒラギノ角ゴ ProN W3" pitchFamily="-109" charset="-128"/>
              </a:rPr>
              <a:t>Draft: Sensitive and Pre-Decisional, Not For External Distribution</a:t>
            </a:r>
            <a:endParaRPr lang="en-US" dirty="0">
              <a:solidFill>
                <a:srgbClr val="808080"/>
              </a:solidFill>
              <a:ea typeface="ヒラギノ角ゴ ProN W3" pitchFamily="-109" charset="-128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8680" y="6356350"/>
            <a:ext cx="274320" cy="365125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412FE-6043-447B-ABC1-07D8873983BD}" type="slidenum">
              <a:rPr lang="en-US" smtClean="0">
                <a:solidFill>
                  <a:srgbClr val="245D21"/>
                </a:solidFill>
                <a:ea typeface="ヒラギノ角ゴ ProN W3" pitchFamily="-109" charset="-128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562600" y="6355715"/>
            <a:ext cx="2895600" cy="365760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 algn="r">
              <a:defRPr sz="10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402336" y="777240"/>
            <a:ext cx="8385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8382000" cy="5257800"/>
          </a:xfrm>
          <a:prstGeom prst="rect">
            <a:avLst/>
          </a:prstGeom>
        </p:spPr>
        <p:txBody>
          <a:bodyPr lIns="0" rIns="0"/>
          <a:lstStyle>
            <a:lvl1pPr marL="53975" indent="-53975">
              <a:spcBef>
                <a:spcPts val="600"/>
              </a:spcBef>
              <a:buFont typeface="Verdana" pitchFamily="34" charset="0"/>
              <a:buChar char=" "/>
              <a:defRPr sz="2000"/>
            </a:lvl1pPr>
            <a:lvl2pPr marL="463550" indent="-231775">
              <a:spcBef>
                <a:spcPts val="600"/>
              </a:spcBef>
              <a:buClr>
                <a:schemeClr val="tx2"/>
              </a:buClr>
              <a:buSzPct val="120000"/>
              <a:defRPr sz="1800"/>
            </a:lvl2pPr>
            <a:lvl3pPr marL="682625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"/>
              <a:defRPr sz="1800"/>
            </a:lvl3pPr>
            <a:lvl4pPr marL="914400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800" baseline="0"/>
            </a:lvl4pPr>
            <a:lvl5pPr marL="1146175" indent="-231775">
              <a:spcBef>
                <a:spcPts val="600"/>
              </a:spcBef>
              <a:buSzPct val="100000"/>
              <a:buFont typeface="Wingdings" pitchFamily="2" charset="2"/>
              <a:buChar char="§"/>
              <a:defRPr sz="18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90934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457200"/>
          </a:xfrm>
          <a:prstGeom prst="rect">
            <a:avLst/>
          </a:prstGeom>
        </p:spPr>
        <p:txBody>
          <a:bodyPr lIns="0" rIns="0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0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0362" y="6324600"/>
            <a:ext cx="1773238" cy="4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2514600" cy="365125"/>
          </a:xfrm>
          <a:prstGeom prst="rect">
            <a:avLst/>
          </a:prstGeom>
        </p:spPr>
        <p:txBody>
          <a:bodyPr lIns="64284" tIns="32142" rIns="64284" bIns="32142"/>
          <a:lstStyle>
            <a:lvl1pPr algn="ctr">
              <a:defRPr sz="1000">
                <a:solidFill>
                  <a:schemeClr val="bg2"/>
                </a:solidFill>
                <a:latin typeface="+mn-lt"/>
                <a:cs typeface="ヒラギノ角ゴ ProN W3" pitchFamily="-109" charset="-128"/>
                <a:sym typeface="Arial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808080"/>
                </a:solidFill>
                <a:ea typeface="ヒラギノ角ゴ ProN W3" pitchFamily="-109" charset="-128"/>
              </a:rPr>
              <a:t>Draft: Sensitive and Pre-Decisional, Not For External Distribution</a:t>
            </a:r>
            <a:endParaRPr lang="en-US" dirty="0">
              <a:solidFill>
                <a:srgbClr val="808080"/>
              </a:solidFill>
              <a:ea typeface="ヒラギノ角ゴ ProN W3" pitchFamily="-109" charset="-128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8680" y="6356350"/>
            <a:ext cx="274320" cy="365125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412FE-6043-447B-ABC1-07D8873983BD}" type="slidenum">
              <a:rPr lang="en-US" smtClean="0">
                <a:solidFill>
                  <a:srgbClr val="245D21"/>
                </a:solidFill>
                <a:ea typeface="ヒラギノ角ゴ ProN W3" pitchFamily="-109" charset="-128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562600" y="6355715"/>
            <a:ext cx="2895600" cy="365760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>
              <a:defRPr sz="10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402336" y="777240"/>
            <a:ext cx="8385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4038600" cy="5257800"/>
          </a:xfrm>
          <a:prstGeom prst="rect">
            <a:avLst/>
          </a:prstGeom>
        </p:spPr>
        <p:txBody>
          <a:bodyPr lIns="0" rIns="0"/>
          <a:lstStyle>
            <a:lvl1pPr marL="53975" indent="-53975">
              <a:spcBef>
                <a:spcPts val="600"/>
              </a:spcBef>
              <a:buFont typeface="Verdana" pitchFamily="34" charset="0"/>
              <a:buChar char=" "/>
              <a:defRPr sz="2000"/>
            </a:lvl1pPr>
            <a:lvl2pPr marL="463550" indent="-231775">
              <a:spcBef>
                <a:spcPts val="600"/>
              </a:spcBef>
              <a:buClr>
                <a:schemeClr val="tx2"/>
              </a:buClr>
              <a:buSzPct val="120000"/>
              <a:defRPr sz="1800"/>
            </a:lvl2pPr>
            <a:lvl3pPr marL="682625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"/>
              <a:defRPr sz="1800"/>
            </a:lvl3pPr>
            <a:lvl4pPr marL="914400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800" baseline="0"/>
            </a:lvl4pPr>
            <a:lvl5pPr marL="1146175" indent="-231775">
              <a:spcBef>
                <a:spcPts val="600"/>
              </a:spcBef>
              <a:buSzPct val="100000"/>
              <a:buFont typeface="Wingdings" pitchFamily="2" charset="2"/>
              <a:buChar char="§"/>
              <a:defRPr sz="18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724400" y="914400"/>
            <a:ext cx="4038600" cy="5257800"/>
          </a:xfrm>
          <a:prstGeom prst="rect">
            <a:avLst/>
          </a:prstGeom>
        </p:spPr>
        <p:txBody>
          <a:bodyPr lIns="0" rIns="0"/>
          <a:lstStyle>
            <a:lvl1pPr marL="53975" indent="-53975">
              <a:spcBef>
                <a:spcPts val="600"/>
              </a:spcBef>
              <a:buFont typeface="Verdana" pitchFamily="34" charset="0"/>
              <a:buChar char=" "/>
              <a:defRPr sz="2000"/>
            </a:lvl1pPr>
            <a:lvl2pPr marL="463550" indent="-231775">
              <a:spcBef>
                <a:spcPts val="600"/>
              </a:spcBef>
              <a:buClr>
                <a:schemeClr val="tx2"/>
              </a:buClr>
              <a:buSzPct val="120000"/>
              <a:defRPr sz="1800"/>
            </a:lvl2pPr>
            <a:lvl3pPr marL="682625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"/>
              <a:defRPr sz="1800"/>
            </a:lvl3pPr>
            <a:lvl4pPr marL="914400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800" baseline="0"/>
            </a:lvl4pPr>
            <a:lvl5pPr marL="1146175" indent="-231775">
              <a:spcBef>
                <a:spcPts val="600"/>
              </a:spcBef>
              <a:buSzPct val="100000"/>
              <a:buFont typeface="Wingdings" pitchFamily="2" charset="2"/>
              <a:buChar char="§"/>
              <a:defRPr sz="18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43509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381000" y="3048000"/>
            <a:ext cx="8382000" cy="609600"/>
          </a:xfrm>
          <a:prstGeom prst="rect">
            <a:avLst/>
          </a:prstGeom>
        </p:spPr>
        <p:txBody>
          <a:bodyPr lIns="0" rIns="0"/>
          <a:lstStyle>
            <a:lvl1pPr algn="l">
              <a:defRPr sz="4000" b="1" cap="all" baseline="0"/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6" name="Picture 10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0362" y="6324600"/>
            <a:ext cx="1773238" cy="4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4700" y="6356350"/>
            <a:ext cx="2514600" cy="365125"/>
          </a:xfrm>
          <a:prstGeom prst="rect">
            <a:avLst/>
          </a:prstGeom>
        </p:spPr>
        <p:txBody>
          <a:bodyPr lIns="64284" tIns="32142" rIns="64284" bIns="32142"/>
          <a:lstStyle>
            <a:lvl1pPr algn="ctr">
              <a:defRPr sz="1000">
                <a:solidFill>
                  <a:schemeClr val="bg2"/>
                </a:solidFill>
                <a:latin typeface="+mn-lt"/>
                <a:cs typeface="ヒラギノ角ゴ ProN W3" pitchFamily="-109" charset="-128"/>
                <a:sym typeface="Arial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808080"/>
                </a:solidFill>
                <a:ea typeface="ヒラギノ角ゴ ProN W3" pitchFamily="-109" charset="-128"/>
              </a:rPr>
              <a:t>Draft: Sensitive and Pre-Decisional, Not For External Distribution</a:t>
            </a:r>
            <a:endParaRPr lang="en-US" dirty="0">
              <a:solidFill>
                <a:srgbClr val="808080"/>
              </a:solidFill>
              <a:ea typeface="ヒラギノ角ゴ ProN W3" pitchFamily="-109" charset="-128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8680" y="6356350"/>
            <a:ext cx="274320" cy="365125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412FE-6043-447B-ABC1-07D8873983BD}" type="slidenum">
              <a:rPr lang="en-US" smtClean="0">
                <a:solidFill>
                  <a:srgbClr val="245D21"/>
                </a:solidFill>
                <a:ea typeface="ヒラギノ角ゴ ProN W3" pitchFamily="-109" charset="-128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867400" y="6355715"/>
            <a:ext cx="2590800" cy="365760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>
              <a:defRPr sz="10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02336" y="3733800"/>
            <a:ext cx="8385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12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ChangeArrowheads="1"/>
          </p:cNvSpPr>
          <p:nvPr userDrawn="1"/>
        </p:nvSpPr>
        <p:spPr bwMode="auto">
          <a:xfrm>
            <a:off x="0" y="0"/>
            <a:ext cx="9153525" cy="5491163"/>
          </a:xfrm>
          <a:custGeom>
            <a:avLst/>
            <a:gdLst>
              <a:gd name="T0" fmla="*/ 0 w 13004800"/>
              <a:gd name="T1" fmla="*/ 0 h 7810500"/>
              <a:gd name="T2" fmla="*/ 13093961 w 13004800"/>
              <a:gd name="T3" fmla="*/ 0 h 7810500"/>
              <a:gd name="T4" fmla="*/ 1309396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lIns="64281" tIns="32140" rIns="64281" bIns="3214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ヒラギノ角ゴ ProN W3" pitchFamily="-109" charset="-128"/>
              <a:sym typeface="Arial" charset="0"/>
            </a:endParaRPr>
          </a:p>
        </p:txBody>
      </p:sp>
      <p:pic>
        <p:nvPicPr>
          <p:cNvPr id="5" name="Picture 3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50" y="5946774"/>
            <a:ext cx="2439694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981200"/>
            <a:ext cx="6858000" cy="1219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3352800"/>
            <a:ext cx="6858000" cy="76200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304800" y="4267200"/>
            <a:ext cx="6858000" cy="554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ts val="422"/>
              </a:spcAft>
            </a:pPr>
            <a:r>
              <a:rPr lang="en-US" sz="1100" i="1" dirty="0">
                <a:solidFill>
                  <a:srgbClr val="FFFFFF"/>
                </a:solidFill>
                <a:ea typeface="Verdana" pitchFamily="34" charset="0"/>
                <a:cs typeface="Verdana" pitchFamily="34" charset="0"/>
                <a:sym typeface="Arial" charset="0"/>
              </a:rPr>
              <a:t>Note: This document was used in support of a live discussion. As such, it does not necessarily express the entirety of that discussion nor the relative emphasis of topics therein.</a:t>
            </a:r>
          </a:p>
          <a:p>
            <a:pPr fontAlgn="base">
              <a:spcBef>
                <a:spcPct val="0"/>
              </a:spcBef>
              <a:spcAft>
                <a:spcPts val="422"/>
              </a:spcAft>
            </a:pPr>
            <a:endParaRPr lang="en-US" sz="1100" dirty="0">
              <a:solidFill>
                <a:srgbClr val="FFFFFF"/>
              </a:solidFill>
              <a:ea typeface="Verdana" pitchFamily="34" charset="0"/>
              <a:cs typeface="Verdana" pitchFamily="34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50183"/>
            <a:ext cx="813316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30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457200"/>
          </a:xfrm>
          <a:prstGeom prst="rect">
            <a:avLst/>
          </a:prstGeom>
        </p:spPr>
        <p:txBody>
          <a:bodyPr lIns="0" rIns="0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402336" y="777240"/>
            <a:ext cx="8385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8382000" cy="5257800"/>
          </a:xfrm>
          <a:prstGeom prst="rect">
            <a:avLst/>
          </a:prstGeom>
        </p:spPr>
        <p:txBody>
          <a:bodyPr lIns="0" rIns="0"/>
          <a:lstStyle>
            <a:lvl1pPr marL="53975" indent="-53975">
              <a:spcBef>
                <a:spcPts val="600"/>
              </a:spcBef>
              <a:buFont typeface="Verdana" pitchFamily="34" charset="0"/>
              <a:buChar char=" "/>
              <a:defRPr sz="2000"/>
            </a:lvl1pPr>
            <a:lvl2pPr marL="463550" indent="-231775">
              <a:spcBef>
                <a:spcPts val="600"/>
              </a:spcBef>
              <a:buClr>
                <a:schemeClr val="tx2"/>
              </a:buClr>
              <a:buSzPct val="120000"/>
              <a:defRPr sz="1800"/>
            </a:lvl2pPr>
            <a:lvl3pPr marL="682625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"/>
              <a:defRPr sz="1800"/>
            </a:lvl3pPr>
            <a:lvl4pPr marL="914400" indent="-231775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800" baseline="0"/>
            </a:lvl4pPr>
            <a:lvl5pPr marL="1146175" indent="-231775">
              <a:spcBef>
                <a:spcPts val="600"/>
              </a:spcBef>
              <a:buSzPct val="100000"/>
              <a:buFont typeface="Wingdings" pitchFamily="2" charset="2"/>
              <a:buChar char="§"/>
              <a:defRPr sz="18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2" name="Picture 10" descr="CFPB_Horizontal_RGB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0362" y="6324600"/>
            <a:ext cx="1773238" cy="4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14700" y="6356350"/>
            <a:ext cx="2514600" cy="365125"/>
          </a:xfrm>
          <a:prstGeom prst="rect">
            <a:avLst/>
          </a:prstGeom>
        </p:spPr>
        <p:txBody>
          <a:bodyPr lIns="64284" tIns="32142" rIns="64284" bIns="32142"/>
          <a:lstStyle>
            <a:lvl1pPr algn="ctr">
              <a:defRPr sz="1000">
                <a:solidFill>
                  <a:schemeClr val="bg2"/>
                </a:solidFill>
                <a:latin typeface="+mn-lt"/>
                <a:cs typeface="ヒラギノ角ゴ ProN W3" pitchFamily="-109" charset="-128"/>
                <a:sym typeface="Arial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08080"/>
                </a:solidFill>
                <a:ea typeface="ヒラギノ角ゴ ProN W3" pitchFamily="-109" charset="-128"/>
              </a:rPr>
              <a:t>SENSITIVE &amp; PRE-DECISIONAL               NOT FOR EXTERNAL DISTRIBUTION</a:t>
            </a:r>
            <a:endParaRPr lang="en-US" dirty="0">
              <a:solidFill>
                <a:srgbClr val="808080"/>
              </a:solidFill>
              <a:ea typeface="ヒラギノ角ゴ ProN W3" pitchFamily="-109" charset="-128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8680" y="6356350"/>
            <a:ext cx="274320" cy="365125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412FE-6043-447B-ABC1-07D8873983BD}" type="slidenum">
              <a:rPr lang="en-US" smtClean="0">
                <a:solidFill>
                  <a:srgbClr val="245D21"/>
                </a:solidFill>
                <a:ea typeface="ヒラギノ角ゴ ProN W3" pitchFamily="-109" charset="-128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5867400" y="6355715"/>
            <a:ext cx="2590800" cy="365760"/>
          </a:xfrm>
          <a:prstGeom prst="rect">
            <a:avLst/>
          </a:prstGeom>
        </p:spPr>
        <p:txBody>
          <a:bodyPr vert="horz" wrap="square" lIns="0" tIns="32142" rIns="0" bIns="32142" numCol="1" anchor="b" anchorCtr="0" compatLnSpc="1">
            <a:prstTxWarp prst="textNoShape">
              <a:avLst/>
            </a:prstTxWarp>
          </a:bodyPr>
          <a:lstStyle>
            <a:lvl1pPr>
              <a:defRPr sz="8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245D21"/>
                </a:solidFill>
                <a:ea typeface="ヒラギノ角ゴ ProN W3" pitchFamily="-109" charset="-128"/>
                <a:sym typeface="Arial" charset="0"/>
              </a:rPr>
              <a:t>Title YYYY/MM/DD</a:t>
            </a:r>
            <a:endParaRPr lang="en-US" dirty="0">
              <a:solidFill>
                <a:srgbClr val="245D21"/>
              </a:solidFill>
              <a:ea typeface="ヒラギノ角ゴ ProN W3" pitchFamily="-109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182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03112" y="2300174"/>
            <a:ext cx="7309556" cy="880064"/>
          </a:xfrm>
          <a:prstGeom prst="rect">
            <a:avLst/>
          </a:prstGeom>
        </p:spPr>
        <p:txBody>
          <a:bodyPr lIns="64251" tIns="32125" rIns="64251" bIns="32125"/>
          <a:lstStyle>
            <a:lvl1pPr algn="l">
              <a:lnSpc>
                <a:spcPts val="5000"/>
              </a:lnSpc>
              <a:spcBef>
                <a:spcPts val="7500"/>
              </a:spcBef>
              <a:spcAft>
                <a:spcPts val="0"/>
              </a:spcAft>
              <a:defRPr sz="4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3112" y="3202725"/>
            <a:ext cx="7309555" cy="717193"/>
          </a:xfrm>
          <a:prstGeom prst="rect">
            <a:avLst/>
          </a:prstGeom>
        </p:spPr>
        <p:txBody>
          <a:bodyPr wrap="square" lIns="64251" tIns="32125" rIns="64251" bIns="32125">
            <a:spAutoFit/>
          </a:bodyPr>
          <a:lstStyle>
            <a:lvl1pPr marL="0" indent="0" algn="l">
              <a:lnSpc>
                <a:spcPts val="5000"/>
              </a:lnSpc>
              <a:spcBef>
                <a:spcPts val="2109"/>
              </a:spcBef>
              <a:buClr>
                <a:schemeClr val="tx2"/>
              </a:buClr>
              <a:buSzPct val="100000"/>
              <a:buFontTx/>
              <a:buNone/>
              <a:defRPr sz="4600" cap="none" baseline="0">
                <a:solidFill>
                  <a:srgbClr val="050606"/>
                </a:solidFill>
              </a:defRPr>
            </a:lvl1pPr>
            <a:lvl2pPr marL="321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8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5018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35018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3644" y="1844849"/>
            <a:ext cx="3847345" cy="3951288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 baseline="0"/>
            </a:lvl2pPr>
            <a:lvl3pPr>
              <a:spcBef>
                <a:spcPts val="10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41504" y="1325098"/>
            <a:ext cx="3848856" cy="3950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41504" y="1844849"/>
            <a:ext cx="3848856" cy="3951288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1325098"/>
            <a:ext cx="3848856" cy="3950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33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8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847160" y="6326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636EB-ADE8-A646-A11D-FED0A955D1AA}" type="slidenum">
              <a:rPr lang="en-US" smtClean="0">
                <a:solidFill>
                  <a:srgbClr val="10182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3643" y="1350183"/>
            <a:ext cx="8036719" cy="4525963"/>
          </a:xfrm>
          <a:prstGeom prst="rect">
            <a:avLst/>
          </a:prstGeom>
        </p:spPr>
        <p:txBody>
          <a:bodyPr/>
          <a:lstStyle>
            <a:lvl1pPr marL="452628" indent="-457200">
              <a:buFont typeface="+mj-lt"/>
              <a:buAutoNum type="arabicPeriod"/>
              <a:defRPr sz="2000"/>
            </a:lvl1pPr>
            <a:lvl2pPr marL="800100" indent="-3429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13"/>
          <p:cNvCxnSpPr>
            <a:cxnSpLocks noChangeShapeType="1"/>
          </p:cNvCxnSpPr>
          <p:nvPr userDrawn="1"/>
        </p:nvCxnSpPr>
        <p:spPr bwMode="auto">
          <a:xfrm>
            <a:off x="553644" y="1017984"/>
            <a:ext cx="8036719" cy="0"/>
          </a:xfrm>
          <a:prstGeom prst="line">
            <a:avLst/>
          </a:prstGeom>
          <a:noFill/>
          <a:ln w="25400">
            <a:solidFill>
              <a:srgbClr val="50B7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53641" y="1340182"/>
            <a:ext cx="8036720" cy="429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10" descr="CFPB_Horizontal_RGB_CG9.jp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4" y="6173788"/>
            <a:ext cx="1629951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457200" rtl="0" eaLnBrk="1" latinLnBrk="0" hangingPunct="1">
        <a:lnSpc>
          <a:spcPts val="2600"/>
        </a:lnSpc>
        <a:spcBef>
          <a:spcPts val="1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buClr>
          <a:schemeClr val="tx2"/>
        </a:buClr>
        <a:buSzPct val="50000"/>
        <a:buFont typeface="Wingdings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3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2300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935038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24777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55892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1871663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2196289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695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104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513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51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2300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935038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24777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55892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1871663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2196289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695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104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513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71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2300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935038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24777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55892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1871663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2196289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695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104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513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9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2300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935038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24777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55892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1871663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2196289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695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104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513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71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pitchFamily="-109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Verdana" pitchFamily="-109" charset="0"/>
          <a:ea typeface="ヒラギノ角ゴ ProN W3" charset="-128"/>
          <a:cs typeface="ヒラギノ角ゴ ProN W3" charset="-128"/>
          <a:sym typeface="Gill Sans" pitchFamily="-109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2300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1pPr>
      <a:lvl2pPr marL="935038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2pPr>
      <a:lvl3pPr marL="124777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3pPr>
      <a:lvl4pPr marL="1558925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4pPr>
      <a:lvl5pPr marL="1871663" indent="-398463" algn="l" rtl="0" eaLnBrk="1" fontAlgn="base" hangingPunct="1">
        <a:spcBef>
          <a:spcPts val="1688"/>
        </a:spcBef>
        <a:spcAft>
          <a:spcPct val="0"/>
        </a:spcAft>
        <a:buSzPct val="171000"/>
        <a:buFont typeface="Gill Sans" pitchFamily="-109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109" charset="0"/>
        </a:defRPr>
      </a:lvl5pPr>
      <a:lvl6pPr marL="2196289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695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104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513" indent="-40176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222" y="1731244"/>
            <a:ext cx="8102635" cy="2231155"/>
          </a:xfrm>
        </p:spPr>
        <p:txBody>
          <a:bodyPr>
            <a:normAutofit/>
          </a:bodyPr>
          <a:lstStyle/>
          <a:p>
            <a:r>
              <a:rPr lang="en-US" dirty="0" smtClean="0"/>
              <a:t>HMDA A&amp;D report architecture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6494" y="428119"/>
            <a:ext cx="8455106" cy="218800"/>
          </a:xfrm>
        </p:spPr>
        <p:txBody>
          <a:bodyPr/>
          <a:lstStyle/>
          <a:p>
            <a:r>
              <a:rPr lang="en-US" dirty="0" smtClean="0"/>
              <a:t>January 8, 2015</a:t>
            </a:r>
            <a:r>
              <a:rPr lang="en-US" dirty="0" smtClean="0"/>
              <a:t>			</a:t>
            </a:r>
            <a:endParaRPr lang="en-US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886201" y="6324600"/>
            <a:ext cx="4704160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2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HMDA A&amp;D report processing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101820">
                    <a:tint val="75000"/>
                  </a:srgbClr>
                </a:solidFill>
              </a:rPr>
              <a:t>Draft: Sensitive and Pre-Decisional, Not For External Distribution</a:t>
            </a:r>
            <a:endParaRPr lang="en-US" dirty="0">
              <a:solidFill>
                <a:srgbClr val="101820">
                  <a:tint val="75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05200" y="1752600"/>
            <a:ext cx="1676400" cy="914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1800225"/>
            <a:ext cx="1676400" cy="914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 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4572000"/>
            <a:ext cx="1676400" cy="914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Geo-Aggregator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800225"/>
            <a:ext cx="1676400" cy="9144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JSON Files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6200" y="2968752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00600" y="2968752"/>
            <a:ext cx="0" cy="1527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05200" y="3314700"/>
            <a:ext cx="762000" cy="495300"/>
          </a:xfrm>
          <a:prstGeom prst="roundRect">
            <a:avLst/>
          </a:prstGeom>
          <a:solidFill>
            <a:schemeClr val="bg1"/>
          </a:solidFill>
          <a:ln>
            <a:solidFill>
              <a:srgbClr val="299D3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MSA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4419600" y="3314700"/>
            <a:ext cx="762000" cy="495300"/>
          </a:xfrm>
          <a:prstGeom prst="roundRect">
            <a:avLst/>
          </a:prstGeom>
          <a:solidFill>
            <a:schemeClr val="bg1"/>
          </a:solidFill>
          <a:ln>
            <a:solidFill>
              <a:srgbClr val="299D3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JSON Object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57400" y="2209800"/>
            <a:ext cx="1333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86000" y="1962150"/>
            <a:ext cx="876300" cy="495300"/>
          </a:xfrm>
          <a:prstGeom prst="roundRect">
            <a:avLst/>
          </a:prstGeom>
          <a:solidFill>
            <a:schemeClr val="bg1"/>
          </a:solidFill>
          <a:ln>
            <a:solidFill>
              <a:srgbClr val="299D3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List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86400" y="2209800"/>
            <a:ext cx="1333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715000" y="1962150"/>
            <a:ext cx="876300" cy="495300"/>
          </a:xfrm>
          <a:prstGeom prst="roundRect">
            <a:avLst/>
          </a:prstGeom>
          <a:solidFill>
            <a:schemeClr val="bg1"/>
          </a:solidFill>
          <a:ln>
            <a:solidFill>
              <a:srgbClr val="299D3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JSON Objects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1" y="2830865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list of FIs MSAs and report types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505200" y="5638800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Builds a dictionary of all sub-geographies for one MSA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086600" y="2851238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files to be served by the front-end UI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85942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Office Theme">
  <a:themeElements>
    <a:clrScheme name="Custom 1">
      <a:dk1>
        <a:srgbClr val="101820"/>
      </a:dk1>
      <a:lt1>
        <a:srgbClr val="FFFFFF"/>
      </a:lt1>
      <a:dk2>
        <a:srgbClr val="299D37"/>
      </a:dk2>
      <a:lt2>
        <a:srgbClr val="9FCC7E"/>
      </a:lt2>
      <a:accent1>
        <a:srgbClr val="CDCEC9"/>
      </a:accent1>
      <a:accent2>
        <a:srgbClr val="473D37"/>
      </a:accent2>
      <a:accent3>
        <a:srgbClr val="33363A"/>
      </a:accent3>
      <a:accent4>
        <a:srgbClr val="0A5797"/>
      </a:accent4>
      <a:accent5>
        <a:srgbClr val="E7832B"/>
      </a:accent5>
      <a:accent6>
        <a:srgbClr val="C93220"/>
      </a:accent6>
      <a:hlink>
        <a:srgbClr val="299D37"/>
      </a:hlink>
      <a:folHlink>
        <a:srgbClr val="0A579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CFPB">
      <a:dk1>
        <a:srgbClr val="000000"/>
      </a:dk1>
      <a:lt1>
        <a:srgbClr val="FFFFFF"/>
      </a:lt1>
      <a:dk2>
        <a:srgbClr val="245D21"/>
      </a:dk2>
      <a:lt2>
        <a:srgbClr val="808080"/>
      </a:lt2>
      <a:accent1>
        <a:srgbClr val="3FA13A"/>
      </a:accent1>
      <a:accent2>
        <a:srgbClr val="C0370C"/>
      </a:accent2>
      <a:accent3>
        <a:srgbClr val="3399FF"/>
      </a:accent3>
      <a:accent4>
        <a:srgbClr val="2D2D8A"/>
      </a:accent4>
      <a:accent5>
        <a:srgbClr val="E58301"/>
      </a:accent5>
      <a:accent6>
        <a:srgbClr val="6639E3"/>
      </a:accent6>
      <a:hlink>
        <a:srgbClr val="3FA13A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ea typeface="ヒラギノ角ゴ ProN W3" charset="-128"/>
            <a:cs typeface="ヒラギノ角ゴ ProN W3" charset="-128"/>
            <a:sym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>
    <a:extraClrScheme>
      <a:clrScheme name="left nav no pg #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CFPB">
      <a:dk1>
        <a:srgbClr val="000000"/>
      </a:dk1>
      <a:lt1>
        <a:srgbClr val="FFFFFF"/>
      </a:lt1>
      <a:dk2>
        <a:srgbClr val="245D21"/>
      </a:dk2>
      <a:lt2>
        <a:srgbClr val="808080"/>
      </a:lt2>
      <a:accent1>
        <a:srgbClr val="3FA13A"/>
      </a:accent1>
      <a:accent2>
        <a:srgbClr val="C0370C"/>
      </a:accent2>
      <a:accent3>
        <a:srgbClr val="3399FF"/>
      </a:accent3>
      <a:accent4>
        <a:srgbClr val="2D2D8A"/>
      </a:accent4>
      <a:accent5>
        <a:srgbClr val="E58301"/>
      </a:accent5>
      <a:accent6>
        <a:srgbClr val="6639E3"/>
      </a:accent6>
      <a:hlink>
        <a:srgbClr val="3FA13A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ea typeface="ヒラギノ角ゴ ProN W3" charset="-128"/>
            <a:cs typeface="ヒラギノ角ゴ ProN W3" charset="-128"/>
            <a:sym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>
    <a:extraClrScheme>
      <a:clrScheme name="left nav no pg #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">
  <a:themeElements>
    <a:clrScheme name="CFPB">
      <a:dk1>
        <a:srgbClr val="000000"/>
      </a:dk1>
      <a:lt1>
        <a:srgbClr val="FFFFFF"/>
      </a:lt1>
      <a:dk2>
        <a:srgbClr val="245D21"/>
      </a:dk2>
      <a:lt2>
        <a:srgbClr val="808080"/>
      </a:lt2>
      <a:accent1>
        <a:srgbClr val="3FA13A"/>
      </a:accent1>
      <a:accent2>
        <a:srgbClr val="C0370C"/>
      </a:accent2>
      <a:accent3>
        <a:srgbClr val="3399FF"/>
      </a:accent3>
      <a:accent4>
        <a:srgbClr val="2D2D8A"/>
      </a:accent4>
      <a:accent5>
        <a:srgbClr val="E58301"/>
      </a:accent5>
      <a:accent6>
        <a:srgbClr val="6639E3"/>
      </a:accent6>
      <a:hlink>
        <a:srgbClr val="3FA13A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ea typeface="ヒラギノ角ゴ ProN W3" charset="-128"/>
            <a:cs typeface="ヒラギノ角ゴ ProN W3" charset="-128"/>
            <a:sym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>
    <a:extraClrScheme>
      <a:clrScheme name="left nav no pg #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FPB_PowerPoint_template.v3">
  <a:themeElements>
    <a:clrScheme name="CFPB">
      <a:dk1>
        <a:srgbClr val="000000"/>
      </a:dk1>
      <a:lt1>
        <a:srgbClr val="FFFFFF"/>
      </a:lt1>
      <a:dk2>
        <a:srgbClr val="245D21"/>
      </a:dk2>
      <a:lt2>
        <a:srgbClr val="808080"/>
      </a:lt2>
      <a:accent1>
        <a:srgbClr val="3FA13A"/>
      </a:accent1>
      <a:accent2>
        <a:srgbClr val="C0370C"/>
      </a:accent2>
      <a:accent3>
        <a:srgbClr val="3399FF"/>
      </a:accent3>
      <a:accent4>
        <a:srgbClr val="2D2D8A"/>
      </a:accent4>
      <a:accent5>
        <a:srgbClr val="E58301"/>
      </a:accent5>
      <a:accent6>
        <a:srgbClr val="6639E3"/>
      </a:accent6>
      <a:hlink>
        <a:srgbClr val="3FA13A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ea typeface="ヒラギノ角ゴ ProN W3" charset="-128"/>
            <a:cs typeface="ヒラギノ角ゴ ProN W3" charset="-128"/>
            <a:sym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>
    <a:extraClrScheme>
      <a:clrScheme name="left nav no pg #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blank">
  <a:themeElements>
    <a:clrScheme name="CFPB">
      <a:dk1>
        <a:srgbClr val="000000"/>
      </a:dk1>
      <a:lt1>
        <a:srgbClr val="FFFFFF"/>
      </a:lt1>
      <a:dk2>
        <a:srgbClr val="245D21"/>
      </a:dk2>
      <a:lt2>
        <a:srgbClr val="808080"/>
      </a:lt2>
      <a:accent1>
        <a:srgbClr val="3FA13A"/>
      </a:accent1>
      <a:accent2>
        <a:srgbClr val="C0370C"/>
      </a:accent2>
      <a:accent3>
        <a:srgbClr val="3399FF"/>
      </a:accent3>
      <a:accent4>
        <a:srgbClr val="2D2D8A"/>
      </a:accent4>
      <a:accent5>
        <a:srgbClr val="E58301"/>
      </a:accent5>
      <a:accent6>
        <a:srgbClr val="6639E3"/>
      </a:accent6>
      <a:hlink>
        <a:srgbClr val="3FA13A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ea typeface="ヒラギノ角ゴ ProN W3" charset="-128"/>
            <a:cs typeface="ヒラギノ角ゴ ProN W3" charset="-128"/>
            <a:sym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>
    <a:extraClrScheme>
      <a:clrScheme name="left nav no pg #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7635</TotalTime>
  <Words>73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2_Office Theme</vt:lpstr>
      <vt:lpstr>blank</vt:lpstr>
      <vt:lpstr>1_blank</vt:lpstr>
      <vt:lpstr>2_blank</vt:lpstr>
      <vt:lpstr>CFPB_PowerPoint_template.v3</vt:lpstr>
      <vt:lpstr>3_blank</vt:lpstr>
      <vt:lpstr>HMDA A&amp;D report architecture  </vt:lpstr>
      <vt:lpstr>HMDA A&amp;D report processing architecture</vt:lpstr>
    </vt:vector>
  </TitlesOfParts>
  <Company>The U.S. Department of the Treasury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disclosure of HMDA data and privacy  RMR Briefing of RC week of 5/12/14</dc:title>
  <dc:creator>Essene, Ren (CFPB)</dc:creator>
  <cp:lastModifiedBy>Roell, Kibrael (CFPB)</cp:lastModifiedBy>
  <cp:revision>103</cp:revision>
  <cp:lastPrinted>2014-09-17T19:09:01Z</cp:lastPrinted>
  <dcterms:created xsi:type="dcterms:W3CDTF">2014-04-23T15:44:38Z</dcterms:created>
  <dcterms:modified xsi:type="dcterms:W3CDTF">2015-01-08T15:38:19Z</dcterms:modified>
</cp:coreProperties>
</file>