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02"/>
  </p:notesMasterIdLst>
  <p:sldIdLst>
    <p:sldId id="297" r:id="rId3"/>
    <p:sldId id="274" r:id="rId4"/>
    <p:sldId id="299" r:id="rId5"/>
    <p:sldId id="300" r:id="rId6"/>
    <p:sldId id="301" r:id="rId7"/>
    <p:sldId id="302" r:id="rId8"/>
    <p:sldId id="303" r:id="rId9"/>
    <p:sldId id="342" r:id="rId10"/>
    <p:sldId id="343" r:id="rId11"/>
    <p:sldId id="304" r:id="rId12"/>
    <p:sldId id="390" r:id="rId13"/>
    <p:sldId id="437" r:id="rId14"/>
    <p:sldId id="426" r:id="rId15"/>
    <p:sldId id="393" r:id="rId16"/>
    <p:sldId id="397" r:id="rId17"/>
    <p:sldId id="395" r:id="rId18"/>
    <p:sldId id="398" r:id="rId19"/>
    <p:sldId id="258" r:id="rId20"/>
    <p:sldId id="404" r:id="rId21"/>
    <p:sldId id="401" r:id="rId22"/>
    <p:sldId id="424" r:id="rId23"/>
    <p:sldId id="403" r:id="rId24"/>
    <p:sldId id="312" r:id="rId25"/>
    <p:sldId id="425" r:id="rId26"/>
    <p:sldId id="402" r:id="rId27"/>
    <p:sldId id="314" r:id="rId28"/>
    <p:sldId id="405" r:id="rId29"/>
    <p:sldId id="315" r:id="rId30"/>
    <p:sldId id="430" r:id="rId31"/>
    <p:sldId id="316" r:id="rId32"/>
    <p:sldId id="454" r:id="rId33"/>
    <p:sldId id="456" r:id="rId34"/>
    <p:sldId id="324" r:id="rId35"/>
    <p:sldId id="427" r:id="rId36"/>
    <p:sldId id="326" r:id="rId37"/>
    <p:sldId id="457" r:id="rId38"/>
    <p:sldId id="459" r:id="rId39"/>
    <p:sldId id="458" r:id="rId40"/>
    <p:sldId id="428" r:id="rId41"/>
    <p:sldId id="429" r:id="rId42"/>
    <p:sldId id="325" r:id="rId43"/>
    <p:sldId id="455" r:id="rId44"/>
    <p:sldId id="344" r:id="rId45"/>
    <p:sldId id="460" r:id="rId46"/>
    <p:sldId id="319" r:id="rId47"/>
    <p:sldId id="327" r:id="rId48"/>
    <p:sldId id="261" r:id="rId49"/>
    <p:sldId id="432" r:id="rId50"/>
    <p:sldId id="438" r:id="rId51"/>
    <p:sldId id="431" r:id="rId52"/>
    <p:sldId id="409" r:id="rId53"/>
    <p:sldId id="264" r:id="rId54"/>
    <p:sldId id="351" r:id="rId55"/>
    <p:sldId id="433" r:id="rId56"/>
    <p:sldId id="434" r:id="rId57"/>
    <p:sldId id="435" r:id="rId58"/>
    <p:sldId id="461" r:id="rId59"/>
    <p:sldId id="328" r:id="rId60"/>
    <p:sldId id="439" r:id="rId61"/>
    <p:sldId id="440" r:id="rId62"/>
    <p:sldId id="441" r:id="rId63"/>
    <p:sldId id="436" r:id="rId64"/>
    <p:sldId id="442" r:id="rId65"/>
    <p:sldId id="353" r:id="rId66"/>
    <p:sldId id="354" r:id="rId67"/>
    <p:sldId id="408" r:id="rId68"/>
    <p:sldId id="338" r:id="rId69"/>
    <p:sldId id="443" r:id="rId70"/>
    <p:sldId id="341" r:id="rId71"/>
    <p:sldId id="444" r:id="rId72"/>
    <p:sldId id="388" r:id="rId73"/>
    <p:sldId id="371" r:id="rId74"/>
    <p:sldId id="372" r:id="rId75"/>
    <p:sldId id="335" r:id="rId76"/>
    <p:sldId id="450" r:id="rId77"/>
    <p:sldId id="373" r:id="rId78"/>
    <p:sldId id="374" r:id="rId79"/>
    <p:sldId id="378" r:id="rId80"/>
    <p:sldId id="375" r:id="rId81"/>
    <p:sldId id="380" r:id="rId82"/>
    <p:sldId id="382" r:id="rId83"/>
    <p:sldId id="381" r:id="rId84"/>
    <p:sldId id="377" r:id="rId85"/>
    <p:sldId id="385" r:id="rId86"/>
    <p:sldId id="445" r:id="rId87"/>
    <p:sldId id="446" r:id="rId88"/>
    <p:sldId id="451" r:id="rId89"/>
    <p:sldId id="419" r:id="rId90"/>
    <p:sldId id="417" r:id="rId91"/>
    <p:sldId id="462" r:id="rId92"/>
    <p:sldId id="415" r:id="rId93"/>
    <p:sldId id="387" r:id="rId94"/>
    <p:sldId id="410" r:id="rId95"/>
    <p:sldId id="452" r:id="rId96"/>
    <p:sldId id="448" r:id="rId97"/>
    <p:sldId id="449" r:id="rId98"/>
    <p:sldId id="453" r:id="rId99"/>
    <p:sldId id="272" r:id="rId100"/>
    <p:sldId id="389"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Allister" initials="DM" lastIdx="5" clrIdx="0">
    <p:extLst>
      <p:ext uri="{19B8F6BF-5375-455C-9EA6-DF929625EA0E}">
        <p15:presenceInfo xmlns:p15="http://schemas.microsoft.com/office/powerpoint/2012/main" userId="David McAllister" providerId="None"/>
      </p:ext>
    </p:extLst>
  </p:cmAuthor>
  <p:cmAuthor id="2" name="Vittal Katikireddi" initials="VK" lastIdx="9" clrIdx="1">
    <p:extLst>
      <p:ext uri="{19B8F6BF-5375-455C-9EA6-DF929625EA0E}">
        <p15:presenceInfo xmlns:p15="http://schemas.microsoft.com/office/powerpoint/2012/main" userId="S-1-5-21-3392181128-250301629-2379905336-1355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82314" autoAdjust="0"/>
  </p:normalViewPr>
  <p:slideViewPr>
    <p:cSldViewPr snapToGrid="0">
      <p:cViewPr varScale="1">
        <p:scale>
          <a:sx n="99" d="100"/>
          <a:sy n="99" d="100"/>
        </p:scale>
        <p:origin x="1974" y="84"/>
      </p:cViewPr>
      <p:guideLst/>
    </p:cSldViewPr>
  </p:slideViewPr>
  <p:outlineViewPr>
    <p:cViewPr>
      <p:scale>
        <a:sx n="33" d="100"/>
        <a:sy n="33" d="100"/>
      </p:scale>
      <p:origin x="0" y="-107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192.168.0.17\ap263u\Teaching%20&amp;%20Supervision\Advanced%20epi\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192.168.0.17\ap263u\Teaching%20&amp;%20Supervision\Advanced%20epi\Graph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GB" b="1" dirty="0"/>
              <a:t>RD is constant (2%), RR decreases from 3 to 1.2</a:t>
            </a:r>
          </a:p>
        </c:rich>
      </c:tx>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Sheet1!$E$6</c:f>
              <c:strCache>
                <c:ptCount val="1"/>
                <c:pt idx="0">
                  <c:v>Case</c:v>
                </c:pt>
              </c:strCache>
            </c:strRef>
          </c:tx>
          <c:spPr>
            <a:ln w="28575" cap="rnd">
              <a:solidFill>
                <a:schemeClr val="accent1"/>
              </a:solidFill>
              <a:round/>
            </a:ln>
            <a:effectLst/>
          </c:spPr>
          <c:marker>
            <c:symbol val="none"/>
          </c:marker>
          <c:val>
            <c:numRef>
              <c:f>Sheet1!$E$7:$E$16</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0-9AE8-48CB-B569-A397DFA5EF8C}"/>
            </c:ext>
          </c:extLst>
        </c:ser>
        <c:ser>
          <c:idx val="1"/>
          <c:order val="1"/>
          <c:tx>
            <c:strRef>
              <c:f>Sheet1!$F$6</c:f>
              <c:strCache>
                <c:ptCount val="1"/>
                <c:pt idx="0">
                  <c:v>Control</c:v>
                </c:pt>
              </c:strCache>
            </c:strRef>
          </c:tx>
          <c:spPr>
            <a:ln w="28575" cap="rnd">
              <a:solidFill>
                <a:schemeClr val="accent2"/>
              </a:solidFill>
              <a:round/>
            </a:ln>
            <a:effectLst/>
          </c:spPr>
          <c:marker>
            <c:symbol val="none"/>
          </c:marker>
          <c:val>
            <c:numRef>
              <c:f>Sheet1!$F$7:$F$16</c:f>
              <c:numCache>
                <c:formatCode>General</c:formatCode>
                <c:ptCount val="10"/>
                <c:pt idx="0">
                  <c:v>3</c:v>
                </c:pt>
                <c:pt idx="1">
                  <c:v>4</c:v>
                </c:pt>
                <c:pt idx="2">
                  <c:v>5</c:v>
                </c:pt>
                <c:pt idx="3">
                  <c:v>6</c:v>
                </c:pt>
                <c:pt idx="4">
                  <c:v>7</c:v>
                </c:pt>
                <c:pt idx="5">
                  <c:v>8</c:v>
                </c:pt>
                <c:pt idx="6">
                  <c:v>9</c:v>
                </c:pt>
                <c:pt idx="7">
                  <c:v>10</c:v>
                </c:pt>
                <c:pt idx="8">
                  <c:v>11</c:v>
                </c:pt>
                <c:pt idx="9">
                  <c:v>12</c:v>
                </c:pt>
              </c:numCache>
            </c:numRef>
          </c:val>
          <c:smooth val="0"/>
          <c:extLst>
            <c:ext xmlns:c16="http://schemas.microsoft.com/office/drawing/2014/chart" uri="{C3380CC4-5D6E-409C-BE32-E72D297353CC}">
              <c16:uniqueId val="{00000001-9AE8-48CB-B569-A397DFA5EF8C}"/>
            </c:ext>
          </c:extLst>
        </c:ser>
        <c:dLbls>
          <c:showLegendKey val="0"/>
          <c:showVal val="0"/>
          <c:showCatName val="0"/>
          <c:showSerName val="0"/>
          <c:showPercent val="0"/>
          <c:showBubbleSize val="0"/>
        </c:dLbls>
        <c:smooth val="0"/>
        <c:axId val="342064448"/>
        <c:axId val="342063464"/>
      </c:lineChart>
      <c:catAx>
        <c:axId val="34206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2063464"/>
        <c:crosses val="autoZero"/>
        <c:auto val="1"/>
        <c:lblAlgn val="ctr"/>
        <c:lblOffset val="100"/>
        <c:noMultiLvlLbl val="0"/>
      </c:catAx>
      <c:valAx>
        <c:axId val="342063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20644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GB" b="1" dirty="0"/>
              <a:t>RR is constant (1.5), RD increases from 1.5 to 5</a:t>
            </a:r>
          </a:p>
        </c:rich>
      </c:tx>
      <c:layout>
        <c:manualLayout>
          <c:xMode val="edge"/>
          <c:yMode val="edge"/>
          <c:x val="0.11499300087489064"/>
          <c:y val="3.7037037037037035E-2"/>
        </c:manualLayout>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Sheet1!$E$19</c:f>
              <c:strCache>
                <c:ptCount val="1"/>
                <c:pt idx="0">
                  <c:v>Case</c:v>
                </c:pt>
              </c:strCache>
            </c:strRef>
          </c:tx>
          <c:spPr>
            <a:ln w="28575" cap="rnd">
              <a:solidFill>
                <a:schemeClr val="accent1"/>
              </a:solidFill>
              <a:round/>
            </a:ln>
            <a:effectLst/>
          </c:spPr>
          <c:marker>
            <c:symbol val="none"/>
          </c:marker>
          <c:val>
            <c:numRef>
              <c:f>Sheet1!$E$20:$E$29</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0-799B-4E59-8790-4A585CBC52B1}"/>
            </c:ext>
          </c:extLst>
        </c:ser>
        <c:ser>
          <c:idx val="1"/>
          <c:order val="1"/>
          <c:tx>
            <c:strRef>
              <c:f>Sheet1!$F$19</c:f>
              <c:strCache>
                <c:ptCount val="1"/>
                <c:pt idx="0">
                  <c:v>Control</c:v>
                </c:pt>
              </c:strCache>
            </c:strRef>
          </c:tx>
          <c:spPr>
            <a:ln w="28575" cap="rnd">
              <a:solidFill>
                <a:schemeClr val="accent2"/>
              </a:solidFill>
              <a:round/>
            </a:ln>
            <a:effectLst/>
          </c:spPr>
          <c:marker>
            <c:symbol val="none"/>
          </c:marker>
          <c:val>
            <c:numRef>
              <c:f>Sheet1!$F$20:$F$29</c:f>
              <c:numCache>
                <c:formatCode>General</c:formatCode>
                <c:ptCount val="10"/>
                <c:pt idx="0">
                  <c:v>1.5</c:v>
                </c:pt>
                <c:pt idx="1">
                  <c:v>3</c:v>
                </c:pt>
                <c:pt idx="2">
                  <c:v>4.5</c:v>
                </c:pt>
                <c:pt idx="3">
                  <c:v>6</c:v>
                </c:pt>
                <c:pt idx="4">
                  <c:v>7.5</c:v>
                </c:pt>
                <c:pt idx="5">
                  <c:v>9</c:v>
                </c:pt>
                <c:pt idx="6">
                  <c:v>10.5</c:v>
                </c:pt>
                <c:pt idx="7">
                  <c:v>12</c:v>
                </c:pt>
                <c:pt idx="8">
                  <c:v>13.5</c:v>
                </c:pt>
                <c:pt idx="9">
                  <c:v>15</c:v>
                </c:pt>
              </c:numCache>
            </c:numRef>
          </c:val>
          <c:smooth val="0"/>
          <c:extLst>
            <c:ext xmlns:c16="http://schemas.microsoft.com/office/drawing/2014/chart" uri="{C3380CC4-5D6E-409C-BE32-E72D297353CC}">
              <c16:uniqueId val="{00000001-799B-4E59-8790-4A585CBC52B1}"/>
            </c:ext>
          </c:extLst>
        </c:ser>
        <c:dLbls>
          <c:showLegendKey val="0"/>
          <c:showVal val="0"/>
          <c:showCatName val="0"/>
          <c:showSerName val="0"/>
          <c:showPercent val="0"/>
          <c:showBubbleSize val="0"/>
        </c:dLbls>
        <c:smooth val="0"/>
        <c:axId val="340486752"/>
        <c:axId val="340485768"/>
      </c:lineChart>
      <c:catAx>
        <c:axId val="34048675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0485768"/>
        <c:crosses val="autoZero"/>
        <c:auto val="1"/>
        <c:lblAlgn val="ctr"/>
        <c:lblOffset val="100"/>
        <c:noMultiLvlLbl val="0"/>
      </c:catAx>
      <c:valAx>
        <c:axId val="340485768"/>
        <c:scaling>
          <c:orientation val="minMax"/>
          <c:max val="1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04867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342A8-68D9-4087-8244-FC2212F056BD}" type="datetimeFigureOut">
              <a:rPr lang="en-GB" smtClean="0"/>
              <a:t>19/02/2019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C2DCE-A9FD-4E96-B60A-F680DF15CB64}" type="slidenum">
              <a:rPr lang="en-GB" smtClean="0"/>
              <a:t>‹#›</a:t>
            </a:fld>
            <a:endParaRPr lang="en-GB"/>
          </a:p>
        </p:txBody>
      </p:sp>
    </p:spTree>
    <p:extLst>
      <p:ext uri="{BB962C8B-B14F-4D97-AF65-F5344CB8AC3E}">
        <p14:creationId xmlns:p14="http://schemas.microsoft.com/office/powerpoint/2010/main" val="1839810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5C2DCE-A9FD-4E96-B60A-F680DF15CB64}" type="slidenum">
              <a:rPr lang="en-GB" smtClean="0"/>
              <a:t>1</a:t>
            </a:fld>
            <a:endParaRPr lang="en-GB" dirty="0"/>
          </a:p>
        </p:txBody>
      </p:sp>
    </p:spTree>
    <p:extLst>
      <p:ext uri="{BB962C8B-B14F-4D97-AF65-F5344CB8AC3E}">
        <p14:creationId xmlns:p14="http://schemas.microsoft.com/office/powerpoint/2010/main" val="3433267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dirty="0"/>
          </a:p>
        </p:txBody>
      </p:sp>
      <p:sp>
        <p:nvSpPr>
          <p:cNvPr id="4098" name="Text Box 2"/>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en-US" baseline="0" dirty="0">
              <a:latin typeface="Arial" panose="020B0604020202020204" pitchFamily="34" charset="0"/>
              <a:cs typeface="msgothic" charset="0"/>
            </a:endParaRPr>
          </a:p>
        </p:txBody>
      </p:sp>
    </p:spTree>
    <p:extLst>
      <p:ext uri="{BB962C8B-B14F-4D97-AF65-F5344CB8AC3E}">
        <p14:creationId xmlns:p14="http://schemas.microsoft.com/office/powerpoint/2010/main" val="279363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dirty="0"/>
          </a:p>
        </p:txBody>
      </p:sp>
      <p:sp>
        <p:nvSpPr>
          <p:cNvPr id="4098" name="Text Box 2"/>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en-US" baseline="0" dirty="0">
              <a:latin typeface="Arial" panose="020B0604020202020204" pitchFamily="34" charset="0"/>
              <a:cs typeface="msgothic" charset="0"/>
            </a:endParaRPr>
          </a:p>
        </p:txBody>
      </p:sp>
    </p:spTree>
    <p:extLst>
      <p:ext uri="{BB962C8B-B14F-4D97-AF65-F5344CB8AC3E}">
        <p14:creationId xmlns:p14="http://schemas.microsoft.com/office/powerpoint/2010/main" val="3531477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dirty="0"/>
          </a:p>
        </p:txBody>
      </p:sp>
      <p:sp>
        <p:nvSpPr>
          <p:cNvPr id="4098" name="Text Box 2"/>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en-US" baseline="0" dirty="0">
              <a:latin typeface="Arial" panose="020B0604020202020204" pitchFamily="34" charset="0"/>
              <a:cs typeface="msgothic" charset="0"/>
            </a:endParaRPr>
          </a:p>
        </p:txBody>
      </p:sp>
    </p:spTree>
    <p:extLst>
      <p:ext uri="{BB962C8B-B14F-4D97-AF65-F5344CB8AC3E}">
        <p14:creationId xmlns:p14="http://schemas.microsoft.com/office/powerpoint/2010/main" val="188451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dirty="0"/>
          </a:p>
        </p:txBody>
      </p:sp>
      <p:sp>
        <p:nvSpPr>
          <p:cNvPr id="4098" name="Text Box 2"/>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en-US" baseline="0" dirty="0">
              <a:latin typeface="Arial" panose="020B0604020202020204" pitchFamily="34" charset="0"/>
              <a:cs typeface="msgothic" charset="0"/>
            </a:endParaRPr>
          </a:p>
        </p:txBody>
      </p:sp>
    </p:spTree>
    <p:extLst>
      <p:ext uri="{BB962C8B-B14F-4D97-AF65-F5344CB8AC3E}">
        <p14:creationId xmlns:p14="http://schemas.microsoft.com/office/powerpoint/2010/main" val="477903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dirty="0"/>
          </a:p>
        </p:txBody>
      </p:sp>
      <p:sp>
        <p:nvSpPr>
          <p:cNvPr id="4098" name="Text Box 2"/>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en-US" baseline="0" dirty="0">
              <a:latin typeface="Arial" panose="020B0604020202020204" pitchFamily="34" charset="0"/>
              <a:cs typeface="msgothic" charset="0"/>
            </a:endParaRPr>
          </a:p>
        </p:txBody>
      </p:sp>
    </p:spTree>
    <p:extLst>
      <p:ext uri="{BB962C8B-B14F-4D97-AF65-F5344CB8AC3E}">
        <p14:creationId xmlns:p14="http://schemas.microsoft.com/office/powerpoint/2010/main" val="877819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26</a:t>
            </a:fld>
            <a:endParaRPr lang="en-GB" dirty="0"/>
          </a:p>
        </p:txBody>
      </p:sp>
    </p:spTree>
    <p:extLst>
      <p:ext uri="{BB962C8B-B14F-4D97-AF65-F5344CB8AC3E}">
        <p14:creationId xmlns:p14="http://schemas.microsoft.com/office/powerpoint/2010/main" val="1932434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27</a:t>
            </a:fld>
            <a:endParaRPr lang="en-GB" dirty="0"/>
          </a:p>
        </p:txBody>
      </p:sp>
    </p:spTree>
    <p:extLst>
      <p:ext uri="{BB962C8B-B14F-4D97-AF65-F5344CB8AC3E}">
        <p14:creationId xmlns:p14="http://schemas.microsoft.com/office/powerpoint/2010/main" val="1478291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28</a:t>
            </a:fld>
            <a:endParaRPr lang="en-GB" dirty="0"/>
          </a:p>
        </p:txBody>
      </p:sp>
    </p:spTree>
    <p:extLst>
      <p:ext uri="{BB962C8B-B14F-4D97-AF65-F5344CB8AC3E}">
        <p14:creationId xmlns:p14="http://schemas.microsoft.com/office/powerpoint/2010/main" val="2505139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29</a:t>
            </a:fld>
            <a:endParaRPr lang="en-GB" dirty="0"/>
          </a:p>
        </p:txBody>
      </p:sp>
    </p:spTree>
    <p:extLst>
      <p:ext uri="{BB962C8B-B14F-4D97-AF65-F5344CB8AC3E}">
        <p14:creationId xmlns:p14="http://schemas.microsoft.com/office/powerpoint/2010/main" val="631331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30</a:t>
            </a:fld>
            <a:endParaRPr lang="en-GB" dirty="0"/>
          </a:p>
        </p:txBody>
      </p:sp>
    </p:spTree>
    <p:extLst>
      <p:ext uri="{BB962C8B-B14F-4D97-AF65-F5344CB8AC3E}">
        <p14:creationId xmlns:p14="http://schemas.microsoft.com/office/powerpoint/2010/main" val="173486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11</a:t>
            </a:fld>
            <a:endParaRPr lang="en-GB" dirty="0"/>
          </a:p>
        </p:txBody>
      </p:sp>
    </p:spTree>
    <p:extLst>
      <p:ext uri="{BB962C8B-B14F-4D97-AF65-F5344CB8AC3E}">
        <p14:creationId xmlns:p14="http://schemas.microsoft.com/office/powerpoint/2010/main" val="826874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PR:</a:t>
            </a:r>
          </a:p>
        </p:txBody>
      </p:sp>
      <p:sp>
        <p:nvSpPr>
          <p:cNvPr id="4" name="Slide Number Placeholder 3"/>
          <p:cNvSpPr>
            <a:spLocks noGrp="1"/>
          </p:cNvSpPr>
          <p:nvPr>
            <p:ph type="sldNum" sz="quarter" idx="10"/>
          </p:nvPr>
        </p:nvSpPr>
        <p:spPr/>
        <p:txBody>
          <a:bodyPr/>
          <a:lstStyle/>
          <a:p>
            <a:fld id="{1F5C2DCE-A9FD-4E96-B60A-F680DF15CB64}" type="slidenum">
              <a:rPr lang="en-GB" smtClean="0"/>
              <a:t>31</a:t>
            </a:fld>
            <a:endParaRPr lang="en-GB" dirty="0"/>
          </a:p>
        </p:txBody>
      </p:sp>
    </p:spTree>
    <p:extLst>
      <p:ext uri="{BB962C8B-B14F-4D97-AF65-F5344CB8AC3E}">
        <p14:creationId xmlns:p14="http://schemas.microsoft.com/office/powerpoint/2010/main" val="1099766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PR:</a:t>
            </a:r>
          </a:p>
        </p:txBody>
      </p:sp>
      <p:sp>
        <p:nvSpPr>
          <p:cNvPr id="4" name="Slide Number Placeholder 3"/>
          <p:cNvSpPr>
            <a:spLocks noGrp="1"/>
          </p:cNvSpPr>
          <p:nvPr>
            <p:ph type="sldNum" sz="quarter" idx="10"/>
          </p:nvPr>
        </p:nvSpPr>
        <p:spPr/>
        <p:txBody>
          <a:bodyPr/>
          <a:lstStyle/>
          <a:p>
            <a:fld id="{1F5C2DCE-A9FD-4E96-B60A-F680DF15CB64}" type="slidenum">
              <a:rPr lang="en-GB" smtClean="0"/>
              <a:t>32</a:t>
            </a:fld>
            <a:endParaRPr lang="en-GB" dirty="0"/>
          </a:p>
        </p:txBody>
      </p:sp>
    </p:spTree>
    <p:extLst>
      <p:ext uri="{BB962C8B-B14F-4D97-AF65-F5344CB8AC3E}">
        <p14:creationId xmlns:p14="http://schemas.microsoft.com/office/powerpoint/2010/main" val="570939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PR:</a:t>
            </a:r>
          </a:p>
        </p:txBody>
      </p:sp>
      <p:sp>
        <p:nvSpPr>
          <p:cNvPr id="4" name="Slide Number Placeholder 3"/>
          <p:cNvSpPr>
            <a:spLocks noGrp="1"/>
          </p:cNvSpPr>
          <p:nvPr>
            <p:ph type="sldNum" sz="quarter" idx="10"/>
          </p:nvPr>
        </p:nvSpPr>
        <p:spPr/>
        <p:txBody>
          <a:bodyPr/>
          <a:lstStyle/>
          <a:p>
            <a:fld id="{1F5C2DCE-A9FD-4E96-B60A-F680DF15CB64}" type="slidenum">
              <a:rPr lang="en-GB" smtClean="0"/>
              <a:t>33</a:t>
            </a:fld>
            <a:endParaRPr lang="en-GB" dirty="0"/>
          </a:p>
        </p:txBody>
      </p:sp>
    </p:spTree>
    <p:extLst>
      <p:ext uri="{BB962C8B-B14F-4D97-AF65-F5344CB8AC3E}">
        <p14:creationId xmlns:p14="http://schemas.microsoft.com/office/powerpoint/2010/main" val="1390229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PR:</a:t>
            </a:r>
          </a:p>
        </p:txBody>
      </p:sp>
      <p:sp>
        <p:nvSpPr>
          <p:cNvPr id="4" name="Slide Number Placeholder 3"/>
          <p:cNvSpPr>
            <a:spLocks noGrp="1"/>
          </p:cNvSpPr>
          <p:nvPr>
            <p:ph type="sldNum" sz="quarter" idx="10"/>
          </p:nvPr>
        </p:nvSpPr>
        <p:spPr/>
        <p:txBody>
          <a:bodyPr/>
          <a:lstStyle/>
          <a:p>
            <a:fld id="{1F5C2DCE-A9FD-4E96-B60A-F680DF15CB64}" type="slidenum">
              <a:rPr lang="en-GB" smtClean="0"/>
              <a:t>34</a:t>
            </a:fld>
            <a:endParaRPr lang="en-GB" dirty="0"/>
          </a:p>
        </p:txBody>
      </p:sp>
    </p:spTree>
    <p:extLst>
      <p:ext uri="{BB962C8B-B14F-4D97-AF65-F5344CB8AC3E}">
        <p14:creationId xmlns:p14="http://schemas.microsoft.com/office/powerpoint/2010/main" val="942955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r>
              <a:rPr lang="en-GB" dirty="0"/>
              <a:t>Three times less</a:t>
            </a:r>
            <a:r>
              <a:rPr lang="en-GB" baseline="0" dirty="0"/>
              <a:t> likely to survive, or three times more likely to die….</a:t>
            </a:r>
          </a:p>
          <a:p>
            <a:endParaRPr lang="en-GB" baseline="0" dirty="0"/>
          </a:p>
          <a:p>
            <a:r>
              <a:rPr lang="en-GB" baseline="0" dirty="0"/>
              <a:t>Two times less likely to survive</a:t>
            </a:r>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35</a:t>
            </a:fld>
            <a:endParaRPr lang="en-GB" dirty="0"/>
          </a:p>
        </p:txBody>
      </p:sp>
    </p:spTree>
    <p:extLst>
      <p:ext uri="{BB962C8B-B14F-4D97-AF65-F5344CB8AC3E}">
        <p14:creationId xmlns:p14="http://schemas.microsoft.com/office/powerpoint/2010/main" val="2963500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r>
              <a:rPr lang="en-GB" dirty="0"/>
              <a:t>Three times less</a:t>
            </a:r>
            <a:r>
              <a:rPr lang="en-GB" baseline="0" dirty="0"/>
              <a:t> likely to survive, or three times more likely to die….</a:t>
            </a:r>
          </a:p>
          <a:p>
            <a:endParaRPr lang="en-GB" baseline="0" dirty="0"/>
          </a:p>
          <a:p>
            <a:r>
              <a:rPr lang="en-GB" baseline="0" dirty="0"/>
              <a:t>Two times less likely to survive</a:t>
            </a:r>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36</a:t>
            </a:fld>
            <a:endParaRPr lang="en-GB" dirty="0"/>
          </a:p>
        </p:txBody>
      </p:sp>
    </p:spTree>
    <p:extLst>
      <p:ext uri="{BB962C8B-B14F-4D97-AF65-F5344CB8AC3E}">
        <p14:creationId xmlns:p14="http://schemas.microsoft.com/office/powerpoint/2010/main" val="1718766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r>
              <a:rPr lang="en-GB" dirty="0"/>
              <a:t>Three times less</a:t>
            </a:r>
            <a:r>
              <a:rPr lang="en-GB" baseline="0" dirty="0"/>
              <a:t> likely to survive, or three times more likely to die….</a:t>
            </a:r>
          </a:p>
          <a:p>
            <a:endParaRPr lang="en-GB" baseline="0" dirty="0"/>
          </a:p>
          <a:p>
            <a:r>
              <a:rPr lang="en-GB" baseline="0" dirty="0"/>
              <a:t>Two times less likely to survive</a:t>
            </a:r>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37</a:t>
            </a:fld>
            <a:endParaRPr lang="en-GB" dirty="0"/>
          </a:p>
        </p:txBody>
      </p:sp>
    </p:spTree>
    <p:extLst>
      <p:ext uri="{BB962C8B-B14F-4D97-AF65-F5344CB8AC3E}">
        <p14:creationId xmlns:p14="http://schemas.microsoft.com/office/powerpoint/2010/main" val="1805733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r>
              <a:rPr lang="en-GB" dirty="0"/>
              <a:t>Three times less</a:t>
            </a:r>
            <a:r>
              <a:rPr lang="en-GB" baseline="0" dirty="0"/>
              <a:t> likely to survive, or three times more likely to die….</a:t>
            </a:r>
          </a:p>
          <a:p>
            <a:endParaRPr lang="en-GB" baseline="0" dirty="0"/>
          </a:p>
          <a:p>
            <a:r>
              <a:rPr lang="en-GB" baseline="0" dirty="0"/>
              <a:t>Two times less likely to survive</a:t>
            </a:r>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38</a:t>
            </a:fld>
            <a:endParaRPr lang="en-GB" dirty="0"/>
          </a:p>
        </p:txBody>
      </p:sp>
    </p:spTree>
    <p:extLst>
      <p:ext uri="{BB962C8B-B14F-4D97-AF65-F5344CB8AC3E}">
        <p14:creationId xmlns:p14="http://schemas.microsoft.com/office/powerpoint/2010/main" val="4137845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r>
              <a:rPr lang="en-GB" dirty="0"/>
              <a:t>Three times less</a:t>
            </a:r>
            <a:r>
              <a:rPr lang="en-GB" baseline="0" dirty="0"/>
              <a:t> likely to survive, or three times more likely to die….</a:t>
            </a:r>
          </a:p>
          <a:p>
            <a:endParaRPr lang="en-GB" baseline="0" dirty="0"/>
          </a:p>
          <a:p>
            <a:r>
              <a:rPr lang="en-GB" baseline="0" dirty="0"/>
              <a:t>Two times less likely to survive</a:t>
            </a:r>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39</a:t>
            </a:fld>
            <a:endParaRPr lang="en-GB" dirty="0"/>
          </a:p>
        </p:txBody>
      </p:sp>
    </p:spTree>
    <p:extLst>
      <p:ext uri="{BB962C8B-B14F-4D97-AF65-F5344CB8AC3E}">
        <p14:creationId xmlns:p14="http://schemas.microsoft.com/office/powerpoint/2010/main" val="3407867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r>
              <a:rPr lang="en-GB" dirty="0"/>
              <a:t>Three times less</a:t>
            </a:r>
            <a:r>
              <a:rPr lang="en-GB" baseline="0" dirty="0"/>
              <a:t> likely to die or three times more likely to survive</a:t>
            </a:r>
          </a:p>
          <a:p>
            <a:r>
              <a:rPr lang="en-GB" baseline="0" dirty="0"/>
              <a:t>Two times less likely to survive, 1.5 times more likely to survive</a:t>
            </a:r>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41</a:t>
            </a:fld>
            <a:endParaRPr lang="en-GB" dirty="0"/>
          </a:p>
        </p:txBody>
      </p:sp>
    </p:spTree>
    <p:extLst>
      <p:ext uri="{BB962C8B-B14F-4D97-AF65-F5344CB8AC3E}">
        <p14:creationId xmlns:p14="http://schemas.microsoft.com/office/powerpoint/2010/main" val="58083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12</a:t>
            </a:fld>
            <a:endParaRPr lang="en-GB" dirty="0"/>
          </a:p>
        </p:txBody>
      </p:sp>
    </p:spTree>
    <p:extLst>
      <p:ext uri="{BB962C8B-B14F-4D97-AF65-F5344CB8AC3E}">
        <p14:creationId xmlns:p14="http://schemas.microsoft.com/office/powerpoint/2010/main" val="3007205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r>
              <a:rPr lang="en-GB" dirty="0"/>
              <a:t>Three times less</a:t>
            </a:r>
            <a:r>
              <a:rPr lang="en-GB" baseline="0" dirty="0"/>
              <a:t> likely to die or three times more likely to survive</a:t>
            </a:r>
          </a:p>
          <a:p>
            <a:r>
              <a:rPr lang="en-GB" baseline="0" dirty="0"/>
              <a:t>Two times less likely to survive, 1.5 times more likely to survive</a:t>
            </a:r>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42</a:t>
            </a:fld>
            <a:endParaRPr lang="en-GB" dirty="0"/>
          </a:p>
        </p:txBody>
      </p:sp>
    </p:spTree>
    <p:extLst>
      <p:ext uri="{BB962C8B-B14F-4D97-AF65-F5344CB8AC3E}">
        <p14:creationId xmlns:p14="http://schemas.microsoft.com/office/powerpoint/2010/main" val="636751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5C2DCE-A9FD-4E96-B60A-F680DF15CB64}" type="slidenum">
              <a:rPr lang="en-GB" smtClean="0"/>
              <a:t>43</a:t>
            </a:fld>
            <a:endParaRPr lang="en-GB"/>
          </a:p>
        </p:txBody>
      </p:sp>
    </p:spTree>
    <p:extLst>
      <p:ext uri="{BB962C8B-B14F-4D97-AF65-F5344CB8AC3E}">
        <p14:creationId xmlns:p14="http://schemas.microsoft.com/office/powerpoint/2010/main" val="3957166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Ignore these numbers… </a:t>
            </a:r>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48</a:t>
            </a:fld>
            <a:endParaRPr lang="en-GB"/>
          </a:p>
        </p:txBody>
      </p:sp>
    </p:spTree>
    <p:extLst>
      <p:ext uri="{BB962C8B-B14F-4D97-AF65-F5344CB8AC3E}">
        <p14:creationId xmlns:p14="http://schemas.microsoft.com/office/powerpoint/2010/main" val="639915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Ignore these numbers</a:t>
            </a:r>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50</a:t>
            </a:fld>
            <a:endParaRPr lang="en-GB"/>
          </a:p>
        </p:txBody>
      </p:sp>
    </p:spTree>
    <p:extLst>
      <p:ext uri="{BB962C8B-B14F-4D97-AF65-F5344CB8AC3E}">
        <p14:creationId xmlns:p14="http://schemas.microsoft.com/office/powerpoint/2010/main" val="23675113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Taken from: 1=interaction?</a:t>
            </a:r>
          </a:p>
          <a:p>
            <a:r>
              <a:rPr lang="en-GB" dirty="0"/>
              <a:t>2=effect modification? Weinberg, Epidemiology, 2008</a:t>
            </a:r>
          </a:p>
        </p:txBody>
      </p:sp>
      <p:sp>
        <p:nvSpPr>
          <p:cNvPr id="4" name="Slide Number Placeholder 3"/>
          <p:cNvSpPr>
            <a:spLocks noGrp="1"/>
          </p:cNvSpPr>
          <p:nvPr>
            <p:ph type="sldNum" sz="quarter" idx="10"/>
          </p:nvPr>
        </p:nvSpPr>
        <p:spPr/>
        <p:txBody>
          <a:bodyPr/>
          <a:lstStyle/>
          <a:p>
            <a:fld id="{1F5C2DCE-A9FD-4E96-B60A-F680DF15CB64}" type="slidenum">
              <a:rPr lang="en-GB" smtClean="0"/>
              <a:t>51</a:t>
            </a:fld>
            <a:endParaRPr lang="en-GB"/>
          </a:p>
        </p:txBody>
      </p:sp>
    </p:spTree>
    <p:extLst>
      <p:ext uri="{BB962C8B-B14F-4D97-AF65-F5344CB8AC3E}">
        <p14:creationId xmlns:p14="http://schemas.microsoft.com/office/powerpoint/2010/main" val="1651610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err="1"/>
              <a:t>Nb</a:t>
            </a:r>
            <a:r>
              <a:rPr lang="en-GB" dirty="0"/>
              <a:t> we are now working with 2by2 tables</a:t>
            </a:r>
          </a:p>
        </p:txBody>
      </p:sp>
      <p:sp>
        <p:nvSpPr>
          <p:cNvPr id="4" name="Slide Number Placeholder 3"/>
          <p:cNvSpPr>
            <a:spLocks noGrp="1"/>
          </p:cNvSpPr>
          <p:nvPr>
            <p:ph type="sldNum" sz="quarter" idx="10"/>
          </p:nvPr>
        </p:nvSpPr>
        <p:spPr/>
        <p:txBody>
          <a:bodyPr/>
          <a:lstStyle/>
          <a:p>
            <a:fld id="{1F5C2DCE-A9FD-4E96-B60A-F680DF15CB64}" type="slidenum">
              <a:rPr lang="en-GB" smtClean="0"/>
              <a:t>52</a:t>
            </a:fld>
            <a:endParaRPr lang="en-GB"/>
          </a:p>
        </p:txBody>
      </p:sp>
    </p:spTree>
    <p:extLst>
      <p:ext uri="{BB962C8B-B14F-4D97-AF65-F5344CB8AC3E}">
        <p14:creationId xmlns:p14="http://schemas.microsoft.com/office/powerpoint/2010/main" val="3523329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53</a:t>
            </a:fld>
            <a:endParaRPr lang="en-GB"/>
          </a:p>
        </p:txBody>
      </p:sp>
    </p:spTree>
    <p:extLst>
      <p:ext uri="{BB962C8B-B14F-4D97-AF65-F5344CB8AC3E}">
        <p14:creationId xmlns:p14="http://schemas.microsoft.com/office/powerpoint/2010/main" val="842302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54</a:t>
            </a:fld>
            <a:endParaRPr lang="en-GB"/>
          </a:p>
        </p:txBody>
      </p:sp>
    </p:spTree>
    <p:extLst>
      <p:ext uri="{BB962C8B-B14F-4D97-AF65-F5344CB8AC3E}">
        <p14:creationId xmlns:p14="http://schemas.microsoft.com/office/powerpoint/2010/main" val="32373410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55</a:t>
            </a:fld>
            <a:endParaRPr lang="en-GB"/>
          </a:p>
        </p:txBody>
      </p:sp>
    </p:spTree>
    <p:extLst>
      <p:ext uri="{BB962C8B-B14F-4D97-AF65-F5344CB8AC3E}">
        <p14:creationId xmlns:p14="http://schemas.microsoft.com/office/powerpoint/2010/main" val="3038685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56</a:t>
            </a:fld>
            <a:endParaRPr lang="en-GB"/>
          </a:p>
        </p:txBody>
      </p:sp>
    </p:spTree>
    <p:extLst>
      <p:ext uri="{BB962C8B-B14F-4D97-AF65-F5344CB8AC3E}">
        <p14:creationId xmlns:p14="http://schemas.microsoft.com/office/powerpoint/2010/main" val="1043818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13</a:t>
            </a:fld>
            <a:endParaRPr lang="en-GB" dirty="0"/>
          </a:p>
        </p:txBody>
      </p:sp>
    </p:spTree>
    <p:extLst>
      <p:ext uri="{BB962C8B-B14F-4D97-AF65-F5344CB8AC3E}">
        <p14:creationId xmlns:p14="http://schemas.microsoft.com/office/powerpoint/2010/main" val="6621033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57</a:t>
            </a:fld>
            <a:endParaRPr lang="en-GB"/>
          </a:p>
        </p:txBody>
      </p:sp>
    </p:spTree>
    <p:extLst>
      <p:ext uri="{BB962C8B-B14F-4D97-AF65-F5344CB8AC3E}">
        <p14:creationId xmlns:p14="http://schemas.microsoft.com/office/powerpoint/2010/main" val="35280223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58</a:t>
            </a:fld>
            <a:endParaRPr lang="en-GB"/>
          </a:p>
        </p:txBody>
      </p:sp>
    </p:spTree>
    <p:extLst>
      <p:ext uri="{BB962C8B-B14F-4D97-AF65-F5344CB8AC3E}">
        <p14:creationId xmlns:p14="http://schemas.microsoft.com/office/powerpoint/2010/main" val="26829285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59</a:t>
            </a:fld>
            <a:endParaRPr lang="en-GB"/>
          </a:p>
        </p:txBody>
      </p:sp>
    </p:spTree>
    <p:extLst>
      <p:ext uri="{BB962C8B-B14F-4D97-AF65-F5344CB8AC3E}">
        <p14:creationId xmlns:p14="http://schemas.microsoft.com/office/powerpoint/2010/main" val="20660743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60</a:t>
            </a:fld>
            <a:endParaRPr lang="en-GB"/>
          </a:p>
        </p:txBody>
      </p:sp>
    </p:spTree>
    <p:extLst>
      <p:ext uri="{BB962C8B-B14F-4D97-AF65-F5344CB8AC3E}">
        <p14:creationId xmlns:p14="http://schemas.microsoft.com/office/powerpoint/2010/main" val="751820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61</a:t>
            </a:fld>
            <a:endParaRPr lang="en-GB"/>
          </a:p>
        </p:txBody>
      </p:sp>
    </p:spTree>
    <p:extLst>
      <p:ext uri="{BB962C8B-B14F-4D97-AF65-F5344CB8AC3E}">
        <p14:creationId xmlns:p14="http://schemas.microsoft.com/office/powerpoint/2010/main" val="997549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62</a:t>
            </a:fld>
            <a:endParaRPr lang="en-GB"/>
          </a:p>
        </p:txBody>
      </p:sp>
    </p:spTree>
    <p:extLst>
      <p:ext uri="{BB962C8B-B14F-4D97-AF65-F5344CB8AC3E}">
        <p14:creationId xmlns:p14="http://schemas.microsoft.com/office/powerpoint/2010/main" val="37990532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68</a:t>
            </a:fld>
            <a:endParaRPr lang="en-GB"/>
          </a:p>
        </p:txBody>
      </p:sp>
    </p:spTree>
    <p:extLst>
      <p:ext uri="{BB962C8B-B14F-4D97-AF65-F5344CB8AC3E}">
        <p14:creationId xmlns:p14="http://schemas.microsoft.com/office/powerpoint/2010/main" val="9390117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69</a:t>
            </a:fld>
            <a:endParaRPr lang="en-GB"/>
          </a:p>
        </p:txBody>
      </p:sp>
    </p:spTree>
    <p:extLst>
      <p:ext uri="{BB962C8B-B14F-4D97-AF65-F5344CB8AC3E}">
        <p14:creationId xmlns:p14="http://schemas.microsoft.com/office/powerpoint/2010/main" val="12220244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70</a:t>
            </a:fld>
            <a:endParaRPr lang="en-GB"/>
          </a:p>
        </p:txBody>
      </p:sp>
    </p:spTree>
    <p:extLst>
      <p:ext uri="{BB962C8B-B14F-4D97-AF65-F5344CB8AC3E}">
        <p14:creationId xmlns:p14="http://schemas.microsoft.com/office/powerpoint/2010/main" val="3509512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Taken from: 1=interaction?</a:t>
            </a:r>
          </a:p>
          <a:p>
            <a:r>
              <a:rPr lang="en-GB" dirty="0"/>
              <a:t>2=effect modification? Weinberg, Epidemiology, 2008</a:t>
            </a:r>
          </a:p>
        </p:txBody>
      </p:sp>
      <p:sp>
        <p:nvSpPr>
          <p:cNvPr id="4" name="Slide Number Placeholder 3"/>
          <p:cNvSpPr>
            <a:spLocks noGrp="1"/>
          </p:cNvSpPr>
          <p:nvPr>
            <p:ph type="sldNum" sz="quarter" idx="10"/>
          </p:nvPr>
        </p:nvSpPr>
        <p:spPr/>
        <p:txBody>
          <a:bodyPr/>
          <a:lstStyle/>
          <a:p>
            <a:fld id="{1F5C2DCE-A9FD-4E96-B60A-F680DF15CB64}" type="slidenum">
              <a:rPr lang="en-GB" smtClean="0"/>
              <a:t>72</a:t>
            </a:fld>
            <a:endParaRPr lang="en-GB"/>
          </a:p>
        </p:txBody>
      </p:sp>
    </p:spTree>
    <p:extLst>
      <p:ext uri="{BB962C8B-B14F-4D97-AF65-F5344CB8AC3E}">
        <p14:creationId xmlns:p14="http://schemas.microsoft.com/office/powerpoint/2010/main" val="72700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14</a:t>
            </a:fld>
            <a:endParaRPr lang="en-GB" dirty="0"/>
          </a:p>
        </p:txBody>
      </p:sp>
    </p:spTree>
    <p:extLst>
      <p:ext uri="{BB962C8B-B14F-4D97-AF65-F5344CB8AC3E}">
        <p14:creationId xmlns:p14="http://schemas.microsoft.com/office/powerpoint/2010/main" val="36756433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Won’t need to adjust for confounders</a:t>
            </a:r>
            <a:r>
              <a:rPr lang="en-GB" baseline="0" dirty="0"/>
              <a:t> if, for example, you want to explore whether an intervention works better for some groups than others. E.g. if it works better for women than men. </a:t>
            </a:r>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73</a:t>
            </a:fld>
            <a:endParaRPr lang="en-GB"/>
          </a:p>
        </p:txBody>
      </p:sp>
    </p:spTree>
    <p:extLst>
      <p:ext uri="{BB962C8B-B14F-4D97-AF65-F5344CB8AC3E}">
        <p14:creationId xmlns:p14="http://schemas.microsoft.com/office/powerpoint/2010/main" val="22062554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For each example, what would</a:t>
            </a:r>
            <a:r>
              <a:rPr lang="en-GB" baseline="0" dirty="0"/>
              <a:t> be of interest – interaction, EMM, both? If EMM, which is the exposure / ‘intervention’ and which is the modifier / targeting variable</a:t>
            </a:r>
            <a:endParaRPr lang="en-GB" dirty="0"/>
          </a:p>
          <a:p>
            <a:endParaRPr lang="en-GB" dirty="0"/>
          </a:p>
          <a:p>
            <a:r>
              <a:rPr lang="en-GB" dirty="0"/>
              <a:t>SLC6A4:</a:t>
            </a:r>
            <a:r>
              <a:rPr lang="en-GB" baseline="0" dirty="0"/>
              <a:t> </a:t>
            </a:r>
            <a:r>
              <a:rPr lang="en-GB" dirty="0"/>
              <a:t>Serotonin transporter gene – linked to higher levels of depression</a:t>
            </a:r>
            <a:r>
              <a:rPr lang="en-GB" baseline="0" dirty="0"/>
              <a:t>. </a:t>
            </a:r>
            <a:endParaRPr lang="en-GB" dirty="0"/>
          </a:p>
          <a:p>
            <a:endParaRPr lang="en-GB" baseline="0" dirty="0"/>
          </a:p>
          <a:p>
            <a:pPr marL="228600" indent="-228600">
              <a:buAutoNum type="arabicPeriod"/>
            </a:pPr>
            <a:r>
              <a:rPr lang="en-GB" baseline="0" dirty="0"/>
              <a:t>Psychosocial and whether this varies by genes. EMM. Psychosocial intervention. No confounders for genes. Presented as an interaction.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aseline="0" dirty="0"/>
              <a:t>Vaccine is the intervention. Gender if the modifier. Study found that </a:t>
            </a:r>
            <a:r>
              <a:rPr lang="en-GB" dirty="0"/>
              <a:t>Women require a swine flu vaccine with</a:t>
            </a:r>
            <a:r>
              <a:rPr lang="en-GB" baseline="0" dirty="0"/>
              <a:t> </a:t>
            </a:r>
            <a:r>
              <a:rPr lang="en-GB" dirty="0"/>
              <a:t>higher dosage</a:t>
            </a:r>
            <a:r>
              <a:rPr lang="en-GB" baseline="0" dirty="0"/>
              <a:t> than men in order to stimulate required immune response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aseline="0" dirty="0"/>
              <a:t>Interaction? Both could be interventions. Both have confounders.  Looked at interaction.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aseline="0" dirty="0"/>
              <a:t>Could be any!! Depends on situation. Look at interaction if two drugs are commonly taken together. Look at effect modification if hypothesise that one drug can reduce side effects in another?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aseline="0" dirty="0"/>
              <a:t>Interaction would allow you to look for accumulation… . </a:t>
            </a:r>
          </a:p>
          <a:p>
            <a:pPr marL="228600" indent="-228600">
              <a:buAutoNum type="arabicPeriod"/>
            </a:pPr>
            <a:endParaRPr lang="en-GB" dirty="0"/>
          </a:p>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74</a:t>
            </a:fld>
            <a:endParaRPr lang="en-GB"/>
          </a:p>
        </p:txBody>
      </p:sp>
    </p:spTree>
    <p:extLst>
      <p:ext uri="{BB962C8B-B14F-4D97-AF65-F5344CB8AC3E}">
        <p14:creationId xmlns:p14="http://schemas.microsoft.com/office/powerpoint/2010/main" val="29023243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75</a:t>
            </a:fld>
            <a:endParaRPr lang="en-GB"/>
          </a:p>
        </p:txBody>
      </p:sp>
    </p:spTree>
    <p:extLst>
      <p:ext uri="{BB962C8B-B14F-4D97-AF65-F5344CB8AC3E}">
        <p14:creationId xmlns:p14="http://schemas.microsoft.com/office/powerpoint/2010/main" val="25102879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77</a:t>
            </a:fld>
            <a:endParaRPr lang="en-GB"/>
          </a:p>
        </p:txBody>
      </p:sp>
    </p:spTree>
    <p:extLst>
      <p:ext uri="{BB962C8B-B14F-4D97-AF65-F5344CB8AC3E}">
        <p14:creationId xmlns:p14="http://schemas.microsoft.com/office/powerpoint/2010/main" val="3209559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78</a:t>
            </a:fld>
            <a:endParaRPr lang="en-GB"/>
          </a:p>
        </p:txBody>
      </p:sp>
    </p:spTree>
    <p:extLst>
      <p:ext uri="{BB962C8B-B14F-4D97-AF65-F5344CB8AC3E}">
        <p14:creationId xmlns:p14="http://schemas.microsoft.com/office/powerpoint/2010/main" val="40778256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79</a:t>
            </a:fld>
            <a:endParaRPr lang="en-GB"/>
          </a:p>
        </p:txBody>
      </p:sp>
    </p:spTree>
    <p:extLst>
      <p:ext uri="{BB962C8B-B14F-4D97-AF65-F5344CB8AC3E}">
        <p14:creationId xmlns:p14="http://schemas.microsoft.com/office/powerpoint/2010/main" val="18803145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82</a:t>
            </a:fld>
            <a:endParaRPr lang="en-GB"/>
          </a:p>
        </p:txBody>
      </p:sp>
    </p:spTree>
    <p:extLst>
      <p:ext uri="{BB962C8B-B14F-4D97-AF65-F5344CB8AC3E}">
        <p14:creationId xmlns:p14="http://schemas.microsoft.com/office/powerpoint/2010/main" val="38377572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83</a:t>
            </a:fld>
            <a:endParaRPr lang="en-GB"/>
          </a:p>
        </p:txBody>
      </p:sp>
    </p:spTree>
    <p:extLst>
      <p:ext uri="{BB962C8B-B14F-4D97-AF65-F5344CB8AC3E}">
        <p14:creationId xmlns:p14="http://schemas.microsoft.com/office/powerpoint/2010/main" val="34307701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88</a:t>
            </a:fld>
            <a:endParaRPr lang="en-GB"/>
          </a:p>
        </p:txBody>
      </p:sp>
    </p:spTree>
    <p:extLst>
      <p:ext uri="{BB962C8B-B14F-4D97-AF65-F5344CB8AC3E}">
        <p14:creationId xmlns:p14="http://schemas.microsoft.com/office/powerpoint/2010/main" val="12947016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93</a:t>
            </a:fld>
            <a:endParaRPr lang="en-GB"/>
          </a:p>
        </p:txBody>
      </p:sp>
    </p:spTree>
    <p:extLst>
      <p:ext uri="{BB962C8B-B14F-4D97-AF65-F5344CB8AC3E}">
        <p14:creationId xmlns:p14="http://schemas.microsoft.com/office/powerpoint/2010/main" val="3536574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15</a:t>
            </a:fld>
            <a:endParaRPr lang="en-GB" dirty="0"/>
          </a:p>
        </p:txBody>
      </p:sp>
    </p:spTree>
    <p:extLst>
      <p:ext uri="{BB962C8B-B14F-4D97-AF65-F5344CB8AC3E}">
        <p14:creationId xmlns:p14="http://schemas.microsoft.com/office/powerpoint/2010/main" val="16287827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94</a:t>
            </a:fld>
            <a:endParaRPr lang="en-GB"/>
          </a:p>
        </p:txBody>
      </p:sp>
    </p:spTree>
    <p:extLst>
      <p:ext uri="{BB962C8B-B14F-4D97-AF65-F5344CB8AC3E}">
        <p14:creationId xmlns:p14="http://schemas.microsoft.com/office/powerpoint/2010/main" val="20323013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95</a:t>
            </a:fld>
            <a:endParaRPr lang="en-GB"/>
          </a:p>
        </p:txBody>
      </p:sp>
    </p:spTree>
    <p:extLst>
      <p:ext uri="{BB962C8B-B14F-4D97-AF65-F5344CB8AC3E}">
        <p14:creationId xmlns:p14="http://schemas.microsoft.com/office/powerpoint/2010/main" val="24185793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96</a:t>
            </a:fld>
            <a:endParaRPr lang="en-GB"/>
          </a:p>
        </p:txBody>
      </p:sp>
    </p:spTree>
    <p:extLst>
      <p:ext uri="{BB962C8B-B14F-4D97-AF65-F5344CB8AC3E}">
        <p14:creationId xmlns:p14="http://schemas.microsoft.com/office/powerpoint/2010/main" val="2049112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98</a:t>
            </a:fld>
            <a:endParaRPr lang="en-GB"/>
          </a:p>
        </p:txBody>
      </p:sp>
    </p:spTree>
    <p:extLst>
      <p:ext uri="{BB962C8B-B14F-4D97-AF65-F5344CB8AC3E}">
        <p14:creationId xmlns:p14="http://schemas.microsoft.com/office/powerpoint/2010/main" val="6993109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99</a:t>
            </a:fld>
            <a:endParaRPr lang="en-GB"/>
          </a:p>
        </p:txBody>
      </p:sp>
    </p:spTree>
    <p:extLst>
      <p:ext uri="{BB962C8B-B14F-4D97-AF65-F5344CB8AC3E}">
        <p14:creationId xmlns:p14="http://schemas.microsoft.com/office/powerpoint/2010/main" val="2337059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5C2DCE-A9FD-4E96-B60A-F680DF15CB64}" type="slidenum">
              <a:rPr lang="en-GB" smtClean="0"/>
              <a:t>16</a:t>
            </a:fld>
            <a:endParaRPr lang="en-GB" dirty="0"/>
          </a:p>
        </p:txBody>
      </p:sp>
    </p:spTree>
    <p:extLst>
      <p:ext uri="{BB962C8B-B14F-4D97-AF65-F5344CB8AC3E}">
        <p14:creationId xmlns:p14="http://schemas.microsoft.com/office/powerpoint/2010/main" val="1819320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dirty="0"/>
          </a:p>
        </p:txBody>
      </p:sp>
      <p:sp>
        <p:nvSpPr>
          <p:cNvPr id="4098" name="Text Box 2"/>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en-US" baseline="0" dirty="0">
              <a:latin typeface="Arial" panose="020B0604020202020204" pitchFamily="34" charset="0"/>
              <a:cs typeface="msgothic" charset="0"/>
            </a:endParaRPr>
          </a:p>
        </p:txBody>
      </p:sp>
    </p:spTree>
    <p:extLst>
      <p:ext uri="{BB962C8B-B14F-4D97-AF65-F5344CB8AC3E}">
        <p14:creationId xmlns:p14="http://schemas.microsoft.com/office/powerpoint/2010/main" val="2913772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dirty="0"/>
          </a:p>
        </p:txBody>
      </p:sp>
      <p:sp>
        <p:nvSpPr>
          <p:cNvPr id="4098" name="Text Box 2"/>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endParaRPr lang="en-GB" altLang="en-US" baseline="0" dirty="0">
              <a:latin typeface="Arial" panose="020B0604020202020204" pitchFamily="34" charset="0"/>
              <a:cs typeface="msgothic" charset="0"/>
            </a:endParaRPr>
          </a:p>
        </p:txBody>
      </p:sp>
    </p:spTree>
    <p:extLst>
      <p:ext uri="{BB962C8B-B14F-4D97-AF65-F5344CB8AC3E}">
        <p14:creationId xmlns:p14="http://schemas.microsoft.com/office/powerpoint/2010/main" val="192090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468000" y="3582000"/>
            <a:ext cx="7772400" cy="684600"/>
          </a:xfrm>
          <a:prstGeom prst="rect">
            <a:avLst/>
          </a:prstGeom>
        </p:spPr>
        <p:txBody>
          <a:bodyPr vert="horz"/>
          <a:lstStyle>
            <a:lvl1pPr algn="l">
              <a:defRPr sz="2400">
                <a:solidFill>
                  <a:schemeClr val="tx2"/>
                </a:solidFill>
                <a:latin typeface="Arial"/>
                <a:cs typeface="Arial"/>
              </a:defRPr>
            </a:lvl1pPr>
          </a:lstStyle>
          <a:p>
            <a:r>
              <a:rPr lang="en-US"/>
              <a:t>Click to edit Master title style</a:t>
            </a:r>
            <a:endParaRPr lang="en-US" dirty="0"/>
          </a:p>
        </p:txBody>
      </p:sp>
      <p:sp>
        <p:nvSpPr>
          <p:cNvPr id="5" name="Subtitle 2"/>
          <p:cNvSpPr>
            <a:spLocks noGrp="1"/>
          </p:cNvSpPr>
          <p:nvPr>
            <p:ph type="subTitle" idx="1"/>
          </p:nvPr>
        </p:nvSpPr>
        <p:spPr>
          <a:xfrm>
            <a:off x="468000" y="4572000"/>
            <a:ext cx="6400800" cy="1752600"/>
          </a:xfrm>
          <a:prstGeom prst="rect">
            <a:avLst/>
          </a:prstGeom>
        </p:spPr>
        <p:txBody>
          <a:bodyPr vert="horz"/>
          <a:lstStyle>
            <a:lvl1pPr marL="0" indent="0" algn="l">
              <a:buNone/>
              <a:defRPr sz="1500">
                <a:latin typeface="Arial"/>
                <a:cs typeface="Arial"/>
              </a:defRPr>
            </a:lvl1pPr>
            <a:lvl2pPr marL="342892" indent="0" algn="ctr">
              <a:buNone/>
              <a:defRPr/>
            </a:lvl2pPr>
            <a:lvl3pPr marL="685783" indent="0" algn="ctr">
              <a:buNone/>
              <a:defRPr/>
            </a:lvl3pPr>
            <a:lvl4pPr marL="1028675" indent="0" algn="ctr">
              <a:buNone/>
              <a:defRPr/>
            </a:lvl4pPr>
            <a:lvl5pPr marL="1371566" indent="0" algn="ctr">
              <a:buNone/>
              <a:defRPr/>
            </a:lvl5pPr>
            <a:lvl6pPr marL="1714457" indent="0" algn="ctr">
              <a:buNone/>
              <a:defRPr/>
            </a:lvl6pPr>
            <a:lvl7pPr marL="2057348" indent="0" algn="ctr">
              <a:buNone/>
              <a:defRPr/>
            </a:lvl7pPr>
            <a:lvl8pPr marL="2400240" indent="0" algn="ctr">
              <a:buNone/>
              <a:defRPr/>
            </a:lvl8pPr>
            <a:lvl9pPr marL="2743132"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429485370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D1FCA3-3930-4927-85D6-5CE9514EE4C5}" type="datetimeFigureOut">
              <a:rPr lang="en-GB" smtClean="0"/>
              <a:t>19/02/2019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876AC50-E7C2-4F6C-A4D6-74B126D39919}" type="slidenum">
              <a:rPr lang="en-GB" smtClean="0"/>
              <a:t>‹#›</a:t>
            </a:fld>
            <a:endParaRPr lang="en-GB"/>
          </a:p>
        </p:txBody>
      </p:sp>
    </p:spTree>
    <p:extLst>
      <p:ext uri="{BB962C8B-B14F-4D97-AF65-F5344CB8AC3E}">
        <p14:creationId xmlns:p14="http://schemas.microsoft.com/office/powerpoint/2010/main" val="427081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D1FCA3-3930-4927-85D6-5CE9514EE4C5}" type="datetimeFigureOut">
              <a:rPr lang="en-GB" smtClean="0"/>
              <a:t>19/02/2019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76AC50-E7C2-4F6C-A4D6-74B126D39919}" type="slidenum">
              <a:rPr lang="en-GB" smtClean="0"/>
              <a:t>‹#›</a:t>
            </a:fld>
            <a:endParaRPr lang="en-GB"/>
          </a:p>
        </p:txBody>
      </p:sp>
    </p:spTree>
    <p:extLst>
      <p:ext uri="{BB962C8B-B14F-4D97-AF65-F5344CB8AC3E}">
        <p14:creationId xmlns:p14="http://schemas.microsoft.com/office/powerpoint/2010/main" val="2932957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D1FCA3-3930-4927-85D6-5CE9514EE4C5}" type="datetimeFigureOut">
              <a:rPr lang="en-GB" smtClean="0"/>
              <a:t>19/02/2019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76AC50-E7C2-4F6C-A4D6-74B126D39919}" type="slidenum">
              <a:rPr lang="en-GB" smtClean="0"/>
              <a:t>‹#›</a:t>
            </a:fld>
            <a:endParaRPr lang="en-GB"/>
          </a:p>
        </p:txBody>
      </p:sp>
    </p:spTree>
    <p:extLst>
      <p:ext uri="{BB962C8B-B14F-4D97-AF65-F5344CB8AC3E}">
        <p14:creationId xmlns:p14="http://schemas.microsoft.com/office/powerpoint/2010/main" val="515428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1FCA3-3930-4927-85D6-5CE9514EE4C5}" type="datetimeFigureOut">
              <a:rPr lang="en-GB" smtClean="0"/>
              <a:t>19/02/2019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6AC50-E7C2-4F6C-A4D6-74B126D39919}" type="slidenum">
              <a:rPr lang="en-GB" smtClean="0"/>
              <a:t>‹#›</a:t>
            </a:fld>
            <a:endParaRPr lang="en-GB"/>
          </a:p>
        </p:txBody>
      </p:sp>
    </p:spTree>
    <p:extLst>
      <p:ext uri="{BB962C8B-B14F-4D97-AF65-F5344CB8AC3E}">
        <p14:creationId xmlns:p14="http://schemas.microsoft.com/office/powerpoint/2010/main" val="158151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1FCA3-3930-4927-85D6-5CE9514EE4C5}" type="datetimeFigureOut">
              <a:rPr lang="en-GB" smtClean="0"/>
              <a:t>19/02/2019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6AC50-E7C2-4F6C-A4D6-74B126D39919}" type="slidenum">
              <a:rPr lang="en-GB" smtClean="0"/>
              <a:t>‹#›</a:t>
            </a:fld>
            <a:endParaRPr lang="en-GB"/>
          </a:p>
        </p:txBody>
      </p:sp>
    </p:spTree>
    <p:extLst>
      <p:ext uri="{BB962C8B-B14F-4D97-AF65-F5344CB8AC3E}">
        <p14:creationId xmlns:p14="http://schemas.microsoft.com/office/powerpoint/2010/main" val="362150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468000" y="3582000"/>
            <a:ext cx="7772400" cy="684600"/>
          </a:xfrm>
          <a:prstGeom prst="rect">
            <a:avLst/>
          </a:prstGeom>
        </p:spPr>
        <p:txBody>
          <a:bodyPr vert="horz"/>
          <a:lstStyle>
            <a:lvl1pPr algn="l">
              <a:defRPr sz="2100">
                <a:solidFill>
                  <a:schemeClr val="tx1"/>
                </a:solidFill>
                <a:latin typeface="Arial"/>
                <a:cs typeface="Arial"/>
              </a:defRPr>
            </a:lvl1pPr>
          </a:lstStyle>
          <a:p>
            <a:r>
              <a:rPr lang="en-US"/>
              <a:t>Click to edit Master title style</a:t>
            </a:r>
            <a:endParaRPr lang="en-US" dirty="0"/>
          </a:p>
        </p:txBody>
      </p:sp>
      <p:sp>
        <p:nvSpPr>
          <p:cNvPr id="5" name="Subtitle 2"/>
          <p:cNvSpPr>
            <a:spLocks noGrp="1"/>
          </p:cNvSpPr>
          <p:nvPr>
            <p:ph type="subTitle" idx="1"/>
          </p:nvPr>
        </p:nvSpPr>
        <p:spPr>
          <a:xfrm>
            <a:off x="468000" y="4572000"/>
            <a:ext cx="6400800" cy="1752600"/>
          </a:xfrm>
          <a:prstGeom prst="rect">
            <a:avLst/>
          </a:prstGeom>
        </p:spPr>
        <p:txBody>
          <a:bodyPr vert="horz"/>
          <a:lstStyle>
            <a:lvl1pPr marL="0" indent="0" algn="l">
              <a:buNone/>
              <a:defRPr sz="1500">
                <a:latin typeface="Arial"/>
                <a:cs typeface="Arial"/>
              </a:defRPr>
            </a:lvl1pPr>
            <a:lvl2pPr marL="342892" indent="0" algn="ctr">
              <a:buNone/>
              <a:defRPr/>
            </a:lvl2pPr>
            <a:lvl3pPr marL="685783" indent="0" algn="ctr">
              <a:buNone/>
              <a:defRPr/>
            </a:lvl3pPr>
            <a:lvl4pPr marL="1028675" indent="0" algn="ctr">
              <a:buNone/>
              <a:defRPr/>
            </a:lvl4pPr>
            <a:lvl5pPr marL="1371566" indent="0" algn="ctr">
              <a:buNone/>
              <a:defRPr/>
            </a:lvl5pPr>
            <a:lvl6pPr marL="1714457" indent="0" algn="ctr">
              <a:buNone/>
              <a:defRPr/>
            </a:lvl6pPr>
            <a:lvl7pPr marL="2057348" indent="0" algn="ctr">
              <a:buNone/>
              <a:defRPr/>
            </a:lvl7pPr>
            <a:lvl8pPr marL="2400240" indent="0" algn="ctr">
              <a:buNone/>
              <a:defRPr/>
            </a:lvl8pPr>
            <a:lvl9pPr marL="2743132"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332886908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33670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D1FCA3-3930-4927-85D6-5CE9514EE4C5}" type="datetimeFigureOut">
              <a:rPr lang="en-GB" smtClean="0"/>
              <a:t>19/02/2019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6AC50-E7C2-4F6C-A4D6-74B126D39919}" type="slidenum">
              <a:rPr lang="en-GB" smtClean="0"/>
              <a:t>‹#›</a:t>
            </a:fld>
            <a:endParaRPr lang="en-GB"/>
          </a:p>
        </p:txBody>
      </p:sp>
    </p:spTree>
    <p:extLst>
      <p:ext uri="{BB962C8B-B14F-4D97-AF65-F5344CB8AC3E}">
        <p14:creationId xmlns:p14="http://schemas.microsoft.com/office/powerpoint/2010/main" val="369436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1FCA3-3930-4927-85D6-5CE9514EE4C5}" type="datetimeFigureOut">
              <a:rPr lang="en-GB" smtClean="0"/>
              <a:t>19/02/2019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6AC50-E7C2-4F6C-A4D6-74B126D39919}" type="slidenum">
              <a:rPr lang="en-GB" smtClean="0"/>
              <a:t>‹#›</a:t>
            </a:fld>
            <a:endParaRPr lang="en-GB"/>
          </a:p>
        </p:txBody>
      </p:sp>
    </p:spTree>
    <p:extLst>
      <p:ext uri="{BB962C8B-B14F-4D97-AF65-F5344CB8AC3E}">
        <p14:creationId xmlns:p14="http://schemas.microsoft.com/office/powerpoint/2010/main" val="247698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D1FCA3-3930-4927-85D6-5CE9514EE4C5}" type="datetimeFigureOut">
              <a:rPr lang="en-GB" smtClean="0"/>
              <a:t>19/02/2019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6AC50-E7C2-4F6C-A4D6-74B126D39919}" type="slidenum">
              <a:rPr lang="en-GB" smtClean="0"/>
              <a:t>‹#›</a:t>
            </a:fld>
            <a:endParaRPr lang="en-GB"/>
          </a:p>
        </p:txBody>
      </p:sp>
    </p:spTree>
    <p:extLst>
      <p:ext uri="{BB962C8B-B14F-4D97-AF65-F5344CB8AC3E}">
        <p14:creationId xmlns:p14="http://schemas.microsoft.com/office/powerpoint/2010/main" val="41289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D1FCA3-3930-4927-85D6-5CE9514EE4C5}" type="datetimeFigureOut">
              <a:rPr lang="en-GB" smtClean="0"/>
              <a:t>19/02/2019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76AC50-E7C2-4F6C-A4D6-74B126D39919}" type="slidenum">
              <a:rPr lang="en-GB" smtClean="0"/>
              <a:t>‹#›</a:t>
            </a:fld>
            <a:endParaRPr lang="en-GB"/>
          </a:p>
        </p:txBody>
      </p:sp>
    </p:spTree>
    <p:extLst>
      <p:ext uri="{BB962C8B-B14F-4D97-AF65-F5344CB8AC3E}">
        <p14:creationId xmlns:p14="http://schemas.microsoft.com/office/powerpoint/2010/main" val="429345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D1FCA3-3930-4927-85D6-5CE9514EE4C5}" type="datetimeFigureOut">
              <a:rPr lang="en-GB" smtClean="0"/>
              <a:t>19/02/2019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876AC50-E7C2-4F6C-A4D6-74B126D39919}" type="slidenum">
              <a:rPr lang="en-GB" smtClean="0"/>
              <a:t>‹#›</a:t>
            </a:fld>
            <a:endParaRPr lang="en-GB"/>
          </a:p>
        </p:txBody>
      </p:sp>
    </p:spTree>
    <p:extLst>
      <p:ext uri="{BB962C8B-B14F-4D97-AF65-F5344CB8AC3E}">
        <p14:creationId xmlns:p14="http://schemas.microsoft.com/office/powerpoint/2010/main" val="258676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D1FCA3-3930-4927-85D6-5CE9514EE4C5}" type="datetimeFigureOut">
              <a:rPr lang="en-GB" smtClean="0"/>
              <a:t>19/02/2019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76AC50-E7C2-4F6C-A4D6-74B126D39919}" type="slidenum">
              <a:rPr lang="en-GB" smtClean="0"/>
              <a:t>‹#›</a:t>
            </a:fld>
            <a:endParaRPr lang="en-GB"/>
          </a:p>
        </p:txBody>
      </p:sp>
    </p:spTree>
    <p:extLst>
      <p:ext uri="{BB962C8B-B14F-4D97-AF65-F5344CB8AC3E}">
        <p14:creationId xmlns:p14="http://schemas.microsoft.com/office/powerpoint/2010/main" val="3431212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slideLayout" Target="../slideLayouts/slideLayout3.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theme" Target="../theme/theme1.xml"/><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userDrawn="1"/>
        </p:nvSpPr>
        <p:spPr>
          <a:xfrm>
            <a:off x="468315" y="6475414"/>
            <a:ext cx="4027487" cy="196208"/>
          </a:xfrm>
          <a:prstGeom prst="rect">
            <a:avLst/>
          </a:prstGeom>
          <a:noFill/>
        </p:spPr>
        <p:txBody>
          <a:bodyPr lIns="0" rIns="0">
            <a:prstTxWarp prst="textNoShape">
              <a:avLst/>
            </a:prstTxWarp>
            <a:spAutoFit/>
          </a:bodyPr>
          <a:lstStyle/>
          <a:p>
            <a:pPr eaLnBrk="0" hangingPunct="0"/>
            <a:r>
              <a:rPr lang="en-US" sz="675">
                <a:solidFill>
                  <a:srgbClr val="8A7967"/>
                </a:solidFill>
                <a:latin typeface="Arial" pitchFamily="8" charset="0"/>
              </a:rPr>
              <a:t>MRC/CSO Social and Public Health Sciences Unit, University of Glasgow</a:t>
            </a:r>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285356" y="1426112"/>
            <a:ext cx="2261021" cy="2007787"/>
          </a:xfrm>
          <a:prstGeom prst="rect">
            <a:avLst/>
          </a:prstGeom>
        </p:spPr>
      </p:pic>
      <p:cxnSp>
        <p:nvCxnSpPr>
          <p:cNvPr id="16" name="Straight Connector 15"/>
          <p:cNvCxnSpPr/>
          <p:nvPr userDrawn="1"/>
        </p:nvCxnSpPr>
        <p:spPr>
          <a:xfrm>
            <a:off x="4587017" y="1340768"/>
            <a:ext cx="0" cy="1656184"/>
          </a:xfrm>
          <a:prstGeom prst="line">
            <a:avLst/>
          </a:prstGeom>
          <a:ln w="381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889347" y="1318641"/>
            <a:ext cx="0" cy="1656184"/>
          </a:xfrm>
          <a:prstGeom prst="line">
            <a:avLst/>
          </a:prstGeom>
          <a:ln w="3810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778" y="1426534"/>
            <a:ext cx="2254038" cy="2001586"/>
          </a:xfrm>
          <a:prstGeom prst="rect">
            <a:avLst/>
          </a:prstGeom>
        </p:spPr>
      </p:pic>
      <p:pic>
        <p:nvPicPr>
          <p:cNvPr id="20" name="Picture 1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596417" y="1432562"/>
            <a:ext cx="2252020" cy="1999794"/>
          </a:xfrm>
          <a:prstGeom prst="rect">
            <a:avLst/>
          </a:prstGeom>
        </p:spPr>
      </p:pic>
      <p:pic>
        <p:nvPicPr>
          <p:cNvPr id="21" name="Picture 2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895586" y="1432562"/>
            <a:ext cx="2247255" cy="1995563"/>
          </a:xfrm>
          <a:prstGeom prst="rect">
            <a:avLst/>
          </a:prstGeom>
        </p:spPr>
      </p:pic>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 y="6098"/>
            <a:ext cx="3437874" cy="1406678"/>
          </a:xfrm>
          <a:prstGeom prst="rect">
            <a:avLst/>
          </a:prstGeom>
        </p:spPr>
      </p:pic>
    </p:spTree>
    <p:extLst>
      <p:ext uri="{BB962C8B-B14F-4D97-AF65-F5344CB8AC3E}">
        <p14:creationId xmlns:p14="http://schemas.microsoft.com/office/powerpoint/2010/main" val="3312638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spd="med"/>
  <p:txStyles>
    <p:titleStyle>
      <a:lvl1pPr algn="l" rtl="0" eaLnBrk="1" fontAlgn="base" hangingPunct="1">
        <a:spcBef>
          <a:spcPct val="0"/>
        </a:spcBef>
        <a:spcAft>
          <a:spcPct val="0"/>
        </a:spcAft>
        <a:defRPr sz="2100">
          <a:solidFill>
            <a:schemeClr val="tx1"/>
          </a:solidFill>
          <a:latin typeface="+mj-lt"/>
          <a:ea typeface="ＭＳ Ｐゴシック" pitchFamily="4" charset="-128"/>
          <a:cs typeface="ＭＳ Ｐゴシック" pitchFamily="4" charset="-128"/>
        </a:defRPr>
      </a:lvl1pPr>
      <a:lvl2pPr algn="l" rtl="0" eaLnBrk="1" fontAlgn="base" hangingPunct="1">
        <a:spcBef>
          <a:spcPct val="0"/>
        </a:spcBef>
        <a:spcAft>
          <a:spcPct val="0"/>
        </a:spcAft>
        <a:defRPr sz="2100">
          <a:solidFill>
            <a:schemeClr val="tx1"/>
          </a:solidFill>
          <a:latin typeface="Arial" pitchFamily="4" charset="0"/>
          <a:ea typeface="ＭＳ Ｐゴシック" pitchFamily="4" charset="-128"/>
          <a:cs typeface="ＭＳ Ｐゴシック" pitchFamily="4" charset="-128"/>
        </a:defRPr>
      </a:lvl2pPr>
      <a:lvl3pPr algn="l" rtl="0" eaLnBrk="1" fontAlgn="base" hangingPunct="1">
        <a:spcBef>
          <a:spcPct val="0"/>
        </a:spcBef>
        <a:spcAft>
          <a:spcPct val="0"/>
        </a:spcAft>
        <a:defRPr sz="2100">
          <a:solidFill>
            <a:schemeClr val="tx1"/>
          </a:solidFill>
          <a:latin typeface="Arial" pitchFamily="4" charset="0"/>
          <a:ea typeface="ＭＳ Ｐゴシック" pitchFamily="4" charset="-128"/>
          <a:cs typeface="ＭＳ Ｐゴシック" pitchFamily="4" charset="-128"/>
        </a:defRPr>
      </a:lvl3pPr>
      <a:lvl4pPr algn="l" rtl="0" eaLnBrk="1" fontAlgn="base" hangingPunct="1">
        <a:spcBef>
          <a:spcPct val="0"/>
        </a:spcBef>
        <a:spcAft>
          <a:spcPct val="0"/>
        </a:spcAft>
        <a:defRPr sz="2100">
          <a:solidFill>
            <a:schemeClr val="tx1"/>
          </a:solidFill>
          <a:latin typeface="Arial" pitchFamily="4" charset="0"/>
          <a:ea typeface="ＭＳ Ｐゴシック" pitchFamily="4" charset="-128"/>
          <a:cs typeface="ＭＳ Ｐゴシック" pitchFamily="4" charset="-128"/>
        </a:defRPr>
      </a:lvl4pPr>
      <a:lvl5pPr algn="l" rtl="0" eaLnBrk="1" fontAlgn="base" hangingPunct="1">
        <a:spcBef>
          <a:spcPct val="0"/>
        </a:spcBef>
        <a:spcAft>
          <a:spcPct val="0"/>
        </a:spcAft>
        <a:defRPr sz="2100">
          <a:solidFill>
            <a:schemeClr val="tx1"/>
          </a:solidFill>
          <a:latin typeface="Arial" pitchFamily="4" charset="0"/>
          <a:ea typeface="ＭＳ Ｐゴシック" pitchFamily="4" charset="-128"/>
          <a:cs typeface="ＭＳ Ｐゴシック" pitchFamily="4" charset="-128"/>
        </a:defRPr>
      </a:lvl5pPr>
      <a:lvl6pPr marL="342892" algn="l" rtl="0" eaLnBrk="1" fontAlgn="base" hangingPunct="1">
        <a:spcBef>
          <a:spcPct val="0"/>
        </a:spcBef>
        <a:spcAft>
          <a:spcPct val="0"/>
        </a:spcAft>
        <a:defRPr sz="2100">
          <a:solidFill>
            <a:schemeClr val="tx1"/>
          </a:solidFill>
          <a:latin typeface="Verdana" pitchFamily="-1" charset="0"/>
        </a:defRPr>
      </a:lvl6pPr>
      <a:lvl7pPr marL="685783" algn="l" rtl="0" eaLnBrk="1" fontAlgn="base" hangingPunct="1">
        <a:spcBef>
          <a:spcPct val="0"/>
        </a:spcBef>
        <a:spcAft>
          <a:spcPct val="0"/>
        </a:spcAft>
        <a:defRPr sz="2100">
          <a:solidFill>
            <a:schemeClr val="tx1"/>
          </a:solidFill>
          <a:latin typeface="Verdana" pitchFamily="-1" charset="0"/>
        </a:defRPr>
      </a:lvl7pPr>
      <a:lvl8pPr marL="1028675" algn="l" rtl="0" eaLnBrk="1" fontAlgn="base" hangingPunct="1">
        <a:spcBef>
          <a:spcPct val="0"/>
        </a:spcBef>
        <a:spcAft>
          <a:spcPct val="0"/>
        </a:spcAft>
        <a:defRPr sz="2100">
          <a:solidFill>
            <a:schemeClr val="tx1"/>
          </a:solidFill>
          <a:latin typeface="Verdana" pitchFamily="-1" charset="0"/>
        </a:defRPr>
      </a:lvl8pPr>
      <a:lvl9pPr marL="1371566" algn="l" rtl="0" eaLnBrk="1" fontAlgn="base" hangingPunct="1">
        <a:spcBef>
          <a:spcPct val="0"/>
        </a:spcBef>
        <a:spcAft>
          <a:spcPct val="0"/>
        </a:spcAft>
        <a:defRPr sz="2100">
          <a:solidFill>
            <a:schemeClr val="tx1"/>
          </a:solidFill>
          <a:latin typeface="Verdana" pitchFamily="-1" charset="0"/>
        </a:defRPr>
      </a:lvl9pPr>
    </p:titleStyle>
    <p:bodyStyle>
      <a:lvl1pPr marL="257168" indent="-257168" algn="l" rtl="0" eaLnBrk="1" fontAlgn="base" hangingPunct="1">
        <a:spcBef>
          <a:spcPct val="20000"/>
        </a:spcBef>
        <a:spcAft>
          <a:spcPct val="0"/>
        </a:spcAft>
        <a:buClr>
          <a:srgbClr val="920049"/>
        </a:buClr>
        <a:buChar char="•"/>
        <a:defRPr sz="2400">
          <a:solidFill>
            <a:schemeClr val="tx1"/>
          </a:solidFill>
          <a:latin typeface="+mn-lt"/>
          <a:ea typeface="ＭＳ Ｐゴシック" pitchFamily="4" charset="-128"/>
          <a:cs typeface="ＭＳ Ｐゴシック" pitchFamily="4" charset="-128"/>
        </a:defRPr>
      </a:lvl1pPr>
      <a:lvl2pPr marL="557199" indent="-214308" algn="l" rtl="0" eaLnBrk="1" fontAlgn="base" hangingPunct="1">
        <a:spcBef>
          <a:spcPct val="20000"/>
        </a:spcBef>
        <a:spcAft>
          <a:spcPct val="0"/>
        </a:spcAft>
        <a:buClr>
          <a:srgbClr val="920049"/>
        </a:buClr>
        <a:buChar char="•"/>
        <a:defRPr sz="2100">
          <a:solidFill>
            <a:schemeClr val="tx1"/>
          </a:solidFill>
          <a:latin typeface="+mn-lt"/>
          <a:ea typeface="ＭＳ Ｐゴシック" pitchFamily="-1" charset="-128"/>
        </a:defRPr>
      </a:lvl2pPr>
      <a:lvl3pPr marL="857228" indent="-171446" algn="l" rtl="0" eaLnBrk="1" fontAlgn="base" hangingPunct="1">
        <a:spcBef>
          <a:spcPct val="20000"/>
        </a:spcBef>
        <a:spcAft>
          <a:spcPct val="0"/>
        </a:spcAft>
        <a:buClr>
          <a:srgbClr val="920049"/>
        </a:buClr>
        <a:buChar char="•"/>
        <a:defRPr sz="1200">
          <a:solidFill>
            <a:schemeClr val="tx1"/>
          </a:solidFill>
          <a:latin typeface="+mn-lt"/>
          <a:ea typeface="ＭＳ Ｐゴシック" pitchFamily="-1" charset="-128"/>
        </a:defRPr>
      </a:lvl3pPr>
      <a:lvl4pPr marL="1171546" indent="-171446" algn="l" rtl="0" eaLnBrk="1" fontAlgn="base" hangingPunct="1">
        <a:spcBef>
          <a:spcPct val="20000"/>
        </a:spcBef>
        <a:spcAft>
          <a:spcPct val="0"/>
        </a:spcAft>
        <a:buClr>
          <a:srgbClr val="920049"/>
        </a:buClr>
        <a:buChar char="–"/>
        <a:defRPr sz="1050">
          <a:solidFill>
            <a:schemeClr val="tx1"/>
          </a:solidFill>
          <a:latin typeface="+mn-lt"/>
          <a:ea typeface="ＭＳ Ｐゴシック" pitchFamily="-1" charset="-128"/>
        </a:defRPr>
      </a:lvl4pPr>
      <a:lvl5pPr marL="1485863" indent="-171446" algn="l" rtl="0" eaLnBrk="1" fontAlgn="base" hangingPunct="1">
        <a:spcBef>
          <a:spcPct val="20000"/>
        </a:spcBef>
        <a:spcAft>
          <a:spcPct val="0"/>
        </a:spcAft>
        <a:buClr>
          <a:srgbClr val="920049"/>
        </a:buClr>
        <a:buChar char="»"/>
        <a:defRPr sz="900" i="1">
          <a:solidFill>
            <a:schemeClr val="tx1"/>
          </a:solidFill>
          <a:latin typeface="+mn-lt"/>
          <a:ea typeface="ＭＳ Ｐゴシック" pitchFamily="-1" charset="-128"/>
        </a:defRPr>
      </a:lvl5pPr>
      <a:lvl6pPr marL="1828754" indent="-171446" algn="l" rtl="0" eaLnBrk="1" fontAlgn="base" hangingPunct="1">
        <a:spcBef>
          <a:spcPct val="20000"/>
        </a:spcBef>
        <a:spcAft>
          <a:spcPct val="0"/>
        </a:spcAft>
        <a:buClr>
          <a:srgbClr val="920049"/>
        </a:buClr>
        <a:buChar char="»"/>
        <a:defRPr sz="900" i="1">
          <a:solidFill>
            <a:schemeClr val="tx1"/>
          </a:solidFill>
          <a:latin typeface="+mn-lt"/>
          <a:ea typeface="ＭＳ Ｐゴシック" pitchFamily="-1" charset="-128"/>
        </a:defRPr>
      </a:lvl6pPr>
      <a:lvl7pPr marL="2171646" indent="-171446" algn="l" rtl="0" eaLnBrk="1" fontAlgn="base" hangingPunct="1">
        <a:spcBef>
          <a:spcPct val="20000"/>
        </a:spcBef>
        <a:spcAft>
          <a:spcPct val="0"/>
        </a:spcAft>
        <a:buClr>
          <a:srgbClr val="920049"/>
        </a:buClr>
        <a:buChar char="»"/>
        <a:defRPr sz="900" i="1">
          <a:solidFill>
            <a:schemeClr val="tx1"/>
          </a:solidFill>
          <a:latin typeface="+mn-lt"/>
          <a:ea typeface="ＭＳ Ｐゴシック" pitchFamily="-1" charset="-128"/>
        </a:defRPr>
      </a:lvl7pPr>
      <a:lvl8pPr marL="2514537" indent="-171446" algn="l" rtl="0" eaLnBrk="1" fontAlgn="base" hangingPunct="1">
        <a:spcBef>
          <a:spcPct val="20000"/>
        </a:spcBef>
        <a:spcAft>
          <a:spcPct val="0"/>
        </a:spcAft>
        <a:buClr>
          <a:srgbClr val="920049"/>
        </a:buClr>
        <a:buChar char="»"/>
        <a:defRPr sz="900" i="1">
          <a:solidFill>
            <a:schemeClr val="tx1"/>
          </a:solidFill>
          <a:latin typeface="+mn-lt"/>
          <a:ea typeface="ＭＳ Ｐゴシック" pitchFamily="-1" charset="-128"/>
        </a:defRPr>
      </a:lvl8pPr>
      <a:lvl9pPr marL="2857429" indent="-171446" algn="l" rtl="0" eaLnBrk="1" fontAlgn="base" hangingPunct="1">
        <a:spcBef>
          <a:spcPct val="20000"/>
        </a:spcBef>
        <a:spcAft>
          <a:spcPct val="0"/>
        </a:spcAft>
        <a:buClr>
          <a:srgbClr val="920049"/>
        </a:buClr>
        <a:buChar char="»"/>
        <a:defRPr sz="900" i="1">
          <a:solidFill>
            <a:schemeClr val="tx1"/>
          </a:solidFill>
          <a:latin typeface="+mn-lt"/>
          <a:ea typeface="ＭＳ Ｐゴシック" pitchFamily="-1" charset="-128"/>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D1FCA3-3930-4927-85D6-5CE9514EE4C5}" type="datetimeFigureOut">
              <a:rPr lang="en-GB" smtClean="0"/>
              <a:t>19/02/2019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6AC50-E7C2-4F6C-A4D6-74B126D39919}" type="slidenum">
              <a:rPr lang="en-GB" smtClean="0"/>
              <a:t>‹#›</a:t>
            </a:fld>
            <a:endParaRPr lang="en-GB"/>
          </a:p>
        </p:txBody>
      </p:sp>
    </p:spTree>
    <p:extLst>
      <p:ext uri="{BB962C8B-B14F-4D97-AF65-F5344CB8AC3E}">
        <p14:creationId xmlns:p14="http://schemas.microsoft.com/office/powerpoint/2010/main" val="37428273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na.pearce@glasgow.ac.uk"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hyperlink" Target="https://www.frankpopham.co.uk/2018/04/12/the-odd-odds-ratio/" TargetMode="Externa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228601" y="3430192"/>
            <a:ext cx="8706971" cy="2282997"/>
          </a:xfrm>
          <a:prstGeom prst="rect">
            <a:avLst/>
          </a:prstGeom>
          <a:noFill/>
          <a:ln w="50800">
            <a:noFill/>
            <a:miter lim="800000"/>
            <a:headEnd/>
            <a:tailEnd/>
          </a:ln>
        </p:spPr>
        <p:txBody>
          <a:bodyPr wrap="square">
            <a:prstTxWarp prst="textNoShape">
              <a:avLst/>
            </a:prstTxWarp>
            <a:spAutoFit/>
          </a:bodyPr>
          <a:lstStyle/>
          <a:p>
            <a:pPr lvl="0" eaLnBrk="0" fontAlgn="base" hangingPunct="0">
              <a:spcBef>
                <a:spcPct val="50000"/>
              </a:spcBef>
              <a:spcAft>
                <a:spcPct val="0"/>
              </a:spcAft>
            </a:pPr>
            <a:r>
              <a:rPr lang="en-GB" sz="2400" dirty="0">
                <a:solidFill>
                  <a:srgbClr val="21677E"/>
                </a:solidFill>
                <a:latin typeface="Arial" pitchFamily="8" charset="0"/>
                <a:ea typeface="Arial" pitchFamily="8" charset="0"/>
                <a:cs typeface="Arial" pitchFamily="8" charset="0"/>
              </a:rPr>
              <a:t>Scale and effect measure modification/interactions: </a:t>
            </a:r>
          </a:p>
          <a:p>
            <a:pPr lvl="0" eaLnBrk="0" fontAlgn="base" hangingPunct="0">
              <a:spcBef>
                <a:spcPct val="50000"/>
              </a:spcBef>
              <a:spcAft>
                <a:spcPct val="0"/>
              </a:spcAft>
            </a:pPr>
            <a:r>
              <a:rPr lang="en-GB" sz="2100" dirty="0">
                <a:solidFill>
                  <a:srgbClr val="21677E"/>
                </a:solidFill>
                <a:latin typeface="Arial" pitchFamily="8" charset="0"/>
                <a:ea typeface="Arial" pitchFamily="8" charset="0"/>
                <a:cs typeface="Arial" pitchFamily="8" charset="0"/>
              </a:rPr>
              <a:t>Understanding implications of scale for interpreting main effects and interactions</a:t>
            </a:r>
          </a:p>
          <a:p>
            <a:pPr defTabSz="685783" eaLnBrk="0" fontAlgn="base" hangingPunct="0">
              <a:lnSpc>
                <a:spcPct val="70000"/>
              </a:lnSpc>
              <a:spcBef>
                <a:spcPct val="50000"/>
              </a:spcBef>
              <a:spcAft>
                <a:spcPct val="0"/>
              </a:spcAft>
              <a:defRPr/>
            </a:pPr>
            <a:endParaRPr lang="en-US" sz="1500" b="1" dirty="0">
              <a:solidFill>
                <a:prstClr val="black"/>
              </a:solidFill>
              <a:latin typeface="Arial" pitchFamily="8" charset="0"/>
              <a:ea typeface="Arial" pitchFamily="8" charset="0"/>
              <a:cs typeface="Arial" pitchFamily="8" charset="0"/>
            </a:endParaRPr>
          </a:p>
          <a:p>
            <a:pPr defTabSz="685783" eaLnBrk="0" fontAlgn="base" hangingPunct="0">
              <a:lnSpc>
                <a:spcPct val="70000"/>
              </a:lnSpc>
              <a:spcBef>
                <a:spcPct val="50000"/>
              </a:spcBef>
              <a:spcAft>
                <a:spcPct val="0"/>
              </a:spcAft>
              <a:defRPr/>
            </a:pPr>
            <a:r>
              <a:rPr lang="en-US" sz="1500" b="1" dirty="0">
                <a:solidFill>
                  <a:prstClr val="black"/>
                </a:solidFill>
                <a:latin typeface="Arial" pitchFamily="8" charset="0"/>
                <a:ea typeface="Arial" pitchFamily="8" charset="0"/>
                <a:cs typeface="Arial" pitchFamily="8" charset="0"/>
              </a:rPr>
              <a:t>Anna Pearce </a:t>
            </a:r>
            <a:r>
              <a:rPr lang="en-US" sz="1500" b="1" dirty="0">
                <a:solidFill>
                  <a:prstClr val="black"/>
                </a:solidFill>
                <a:latin typeface="Arial" pitchFamily="8" charset="0"/>
                <a:ea typeface="Arial" pitchFamily="8" charset="0"/>
                <a:cs typeface="Arial" pitchFamily="8" charset="0"/>
                <a:hlinkClick r:id="rId3"/>
              </a:rPr>
              <a:t>anna.pearce@glasgow.ac.uk</a:t>
            </a:r>
            <a:r>
              <a:rPr lang="en-US" sz="1500" b="1" dirty="0">
                <a:solidFill>
                  <a:prstClr val="black"/>
                </a:solidFill>
                <a:latin typeface="Arial" pitchFamily="8" charset="0"/>
                <a:ea typeface="Arial" pitchFamily="8" charset="0"/>
                <a:cs typeface="Arial" pitchFamily="8" charset="0"/>
              </a:rPr>
              <a:t> </a:t>
            </a:r>
          </a:p>
          <a:p>
            <a:pPr defTabSz="685783" eaLnBrk="0" fontAlgn="base" hangingPunct="0">
              <a:lnSpc>
                <a:spcPct val="70000"/>
              </a:lnSpc>
              <a:spcBef>
                <a:spcPct val="50000"/>
              </a:spcBef>
              <a:spcAft>
                <a:spcPct val="0"/>
              </a:spcAft>
              <a:defRPr/>
            </a:pPr>
            <a:r>
              <a:rPr lang="en-US" sz="1425" dirty="0">
                <a:solidFill>
                  <a:prstClr val="black"/>
                </a:solidFill>
                <a:latin typeface="Arial" pitchFamily="8" charset="0"/>
                <a:ea typeface="Arial" pitchFamily="8" charset="0"/>
                <a:cs typeface="Arial" pitchFamily="8" charset="0"/>
              </a:rPr>
              <a:t>MRC/CSO Social and Public Health Sciences Unit, University of Glasgow</a:t>
            </a:r>
          </a:p>
          <a:p>
            <a:pPr defTabSz="685783" eaLnBrk="0" fontAlgn="base" hangingPunct="0">
              <a:lnSpc>
                <a:spcPct val="70000"/>
              </a:lnSpc>
              <a:spcBef>
                <a:spcPct val="50000"/>
              </a:spcBef>
              <a:spcAft>
                <a:spcPct val="0"/>
              </a:spcAft>
              <a:defRPr/>
            </a:pPr>
            <a:r>
              <a:rPr lang="en-US" sz="1050" dirty="0">
                <a:solidFill>
                  <a:prstClr val="black"/>
                </a:solidFill>
                <a:latin typeface="Arial" pitchFamily="8" charset="0"/>
                <a:ea typeface="Arial" pitchFamily="8" charset="0"/>
                <a:cs typeface="Arial" pitchFamily="8" charset="0"/>
              </a:rPr>
              <a:t>19</a:t>
            </a:r>
            <a:r>
              <a:rPr lang="en-US" sz="1050" baseline="30000" dirty="0">
                <a:solidFill>
                  <a:prstClr val="black"/>
                </a:solidFill>
                <a:latin typeface="Arial" pitchFamily="8" charset="0"/>
                <a:ea typeface="Arial" pitchFamily="8" charset="0"/>
                <a:cs typeface="Arial" pitchFamily="8" charset="0"/>
              </a:rPr>
              <a:t>th</a:t>
            </a:r>
            <a:r>
              <a:rPr lang="en-US" sz="1050" dirty="0">
                <a:solidFill>
                  <a:prstClr val="black"/>
                </a:solidFill>
                <a:latin typeface="Arial" pitchFamily="8" charset="0"/>
                <a:ea typeface="Arial" pitchFamily="8" charset="0"/>
                <a:cs typeface="Arial" pitchFamily="8" charset="0"/>
              </a:rPr>
              <a:t> February 2019 </a:t>
            </a:r>
          </a:p>
        </p:txBody>
      </p:sp>
    </p:spTree>
    <p:extLst>
      <p:ext uri="{BB962C8B-B14F-4D97-AF65-F5344CB8AC3E}">
        <p14:creationId xmlns:p14="http://schemas.microsoft.com/office/powerpoint/2010/main" val="21197980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common measure that gives absolute differences? </a:t>
            </a:r>
          </a:p>
        </p:txBody>
      </p:sp>
    </p:spTree>
    <p:extLst>
      <p:ext uri="{BB962C8B-B14F-4D97-AF65-F5344CB8AC3E}">
        <p14:creationId xmlns:p14="http://schemas.microsoft.com/office/powerpoint/2010/main" val="249043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39438" y="857250"/>
            <a:ext cx="6131093" cy="4601218"/>
          </a:xfrm>
          <a:prstGeom prst="rect">
            <a:avLst/>
          </a:prstGeom>
        </p:spPr>
      </p:pic>
      <p:sp>
        <p:nvSpPr>
          <p:cNvPr id="2" name="TextBox 1"/>
          <p:cNvSpPr txBox="1"/>
          <p:nvPr/>
        </p:nvSpPr>
        <p:spPr>
          <a:xfrm>
            <a:off x="5929257" y="2074807"/>
            <a:ext cx="3214743" cy="1477328"/>
          </a:xfrm>
          <a:prstGeom prst="rect">
            <a:avLst/>
          </a:prstGeom>
          <a:noFill/>
        </p:spPr>
        <p:txBody>
          <a:bodyPr wrap="square" rtlCol="0">
            <a:spAutoFit/>
          </a:bodyPr>
          <a:lstStyle/>
          <a:p>
            <a:r>
              <a:rPr lang="en-GB" dirty="0"/>
              <a:t>For every unit increase in X (1% population without diploma), Y (deaths/1000 population) increases by 0.103</a:t>
            </a:r>
          </a:p>
          <a:p>
            <a:endParaRPr lang="en-GB" dirty="0"/>
          </a:p>
        </p:txBody>
      </p:sp>
    </p:spTree>
    <p:extLst>
      <p:ext uri="{BB962C8B-B14F-4D97-AF65-F5344CB8AC3E}">
        <p14:creationId xmlns:p14="http://schemas.microsoft.com/office/powerpoint/2010/main" val="3030822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FA54777-5C00-4F69-96F2-33F4CE694BC9}"/>
              </a:ext>
            </a:extLst>
          </p:cNvPr>
          <p:cNvGrpSpPr/>
          <p:nvPr/>
        </p:nvGrpSpPr>
        <p:grpSpPr>
          <a:xfrm>
            <a:off x="339438" y="857250"/>
            <a:ext cx="6131093" cy="4601218"/>
            <a:chOff x="339438" y="857250"/>
            <a:chExt cx="6131093" cy="4601218"/>
          </a:xfrm>
        </p:grpSpPr>
        <p:pic>
          <p:nvPicPr>
            <p:cNvPr id="4" name="Picture 3"/>
            <p:cNvPicPr>
              <a:picLocks noChangeAspect="1"/>
            </p:cNvPicPr>
            <p:nvPr/>
          </p:nvPicPr>
          <p:blipFill>
            <a:blip r:embed="rId3"/>
            <a:stretch>
              <a:fillRect/>
            </a:stretch>
          </p:blipFill>
          <p:spPr>
            <a:xfrm>
              <a:off x="339438" y="857250"/>
              <a:ext cx="6131093" cy="4601218"/>
            </a:xfrm>
            <a:prstGeom prst="rect">
              <a:avLst/>
            </a:prstGeom>
          </p:spPr>
        </p:pic>
        <p:cxnSp>
          <p:nvCxnSpPr>
            <p:cNvPr id="5" name="Straight Connector 4">
              <a:extLst>
                <a:ext uri="{FF2B5EF4-FFF2-40B4-BE49-F238E27FC236}">
                  <a16:creationId xmlns:a16="http://schemas.microsoft.com/office/drawing/2014/main" id="{C48B3CFC-C28A-49DB-BF0B-8990C2EA2E21}"/>
                </a:ext>
              </a:extLst>
            </p:cNvPr>
            <p:cNvCxnSpPr>
              <a:cxnSpLocks/>
            </p:cNvCxnSpPr>
            <p:nvPr/>
          </p:nvCxnSpPr>
          <p:spPr>
            <a:xfrm>
              <a:off x="1414463" y="3795072"/>
              <a:ext cx="1748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5D20313-25A6-4D6B-8250-258DF2EFAE13}"/>
                </a:ext>
              </a:extLst>
            </p:cNvPr>
            <p:cNvCxnSpPr>
              <a:cxnSpLocks/>
            </p:cNvCxnSpPr>
            <p:nvPr/>
          </p:nvCxnSpPr>
          <p:spPr>
            <a:xfrm flipV="1">
              <a:off x="1582255" y="3742234"/>
              <a:ext cx="0" cy="52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803851-8361-43E0-B072-6F13C7E9B548}"/>
                </a:ext>
              </a:extLst>
            </p:cNvPr>
            <p:cNvCxnSpPr>
              <a:cxnSpLocks/>
            </p:cNvCxnSpPr>
            <p:nvPr/>
          </p:nvCxnSpPr>
          <p:spPr>
            <a:xfrm>
              <a:off x="1577574" y="3760919"/>
              <a:ext cx="1748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C970685-4BCC-4CE9-9E91-8B394C182BE0}"/>
                </a:ext>
              </a:extLst>
            </p:cNvPr>
            <p:cNvCxnSpPr>
              <a:cxnSpLocks/>
            </p:cNvCxnSpPr>
            <p:nvPr/>
          </p:nvCxnSpPr>
          <p:spPr>
            <a:xfrm flipV="1">
              <a:off x="1745366" y="3708080"/>
              <a:ext cx="0" cy="52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966680-8D14-4661-B4FA-32FA097404B8}"/>
                </a:ext>
              </a:extLst>
            </p:cNvPr>
            <p:cNvCxnSpPr>
              <a:cxnSpLocks/>
            </p:cNvCxnSpPr>
            <p:nvPr/>
          </p:nvCxnSpPr>
          <p:spPr>
            <a:xfrm>
              <a:off x="1746440" y="3733826"/>
              <a:ext cx="1748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82FC72-039D-4065-AC7F-CCEA06CBAE03}"/>
                </a:ext>
              </a:extLst>
            </p:cNvPr>
            <p:cNvCxnSpPr>
              <a:cxnSpLocks/>
            </p:cNvCxnSpPr>
            <p:nvPr/>
          </p:nvCxnSpPr>
          <p:spPr>
            <a:xfrm flipV="1">
              <a:off x="1914232" y="3680987"/>
              <a:ext cx="0" cy="52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0F0106-A17A-4070-BBFB-6127974AD1E2}"/>
                </a:ext>
              </a:extLst>
            </p:cNvPr>
            <p:cNvCxnSpPr>
              <a:cxnSpLocks/>
            </p:cNvCxnSpPr>
            <p:nvPr/>
          </p:nvCxnSpPr>
          <p:spPr>
            <a:xfrm>
              <a:off x="1914965" y="3696377"/>
              <a:ext cx="1748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A5B063-C020-4F7A-8DCC-86B90A976BA4}"/>
                </a:ext>
              </a:extLst>
            </p:cNvPr>
            <p:cNvCxnSpPr>
              <a:cxnSpLocks/>
            </p:cNvCxnSpPr>
            <p:nvPr/>
          </p:nvCxnSpPr>
          <p:spPr>
            <a:xfrm flipV="1">
              <a:off x="2082756" y="3643538"/>
              <a:ext cx="0" cy="52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5929257" y="2074807"/>
            <a:ext cx="3214743" cy="1477328"/>
          </a:xfrm>
          <a:prstGeom prst="rect">
            <a:avLst/>
          </a:prstGeom>
          <a:noFill/>
        </p:spPr>
        <p:txBody>
          <a:bodyPr wrap="square" rtlCol="0">
            <a:spAutoFit/>
          </a:bodyPr>
          <a:lstStyle/>
          <a:p>
            <a:r>
              <a:rPr lang="en-GB" dirty="0"/>
              <a:t>For every unit increase in X (1% population without diploma), Y (deaths/1000 population) increases by 0.103</a:t>
            </a:r>
          </a:p>
          <a:p>
            <a:endParaRPr lang="en-GB" dirty="0"/>
          </a:p>
        </p:txBody>
      </p:sp>
    </p:spTree>
    <p:extLst>
      <p:ext uri="{BB962C8B-B14F-4D97-AF65-F5344CB8AC3E}">
        <p14:creationId xmlns:p14="http://schemas.microsoft.com/office/powerpoint/2010/main" val="412687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FA54777-5C00-4F69-96F2-33F4CE694BC9}"/>
              </a:ext>
            </a:extLst>
          </p:cNvPr>
          <p:cNvGrpSpPr/>
          <p:nvPr/>
        </p:nvGrpSpPr>
        <p:grpSpPr>
          <a:xfrm>
            <a:off x="339438" y="857250"/>
            <a:ext cx="6131093" cy="4601218"/>
            <a:chOff x="339438" y="857250"/>
            <a:chExt cx="6131093" cy="4601218"/>
          </a:xfrm>
        </p:grpSpPr>
        <p:pic>
          <p:nvPicPr>
            <p:cNvPr id="4" name="Picture 3"/>
            <p:cNvPicPr>
              <a:picLocks noChangeAspect="1"/>
            </p:cNvPicPr>
            <p:nvPr/>
          </p:nvPicPr>
          <p:blipFill>
            <a:blip r:embed="rId3"/>
            <a:stretch>
              <a:fillRect/>
            </a:stretch>
          </p:blipFill>
          <p:spPr>
            <a:xfrm>
              <a:off x="339438" y="857250"/>
              <a:ext cx="6131093" cy="4601218"/>
            </a:xfrm>
            <a:prstGeom prst="rect">
              <a:avLst/>
            </a:prstGeom>
          </p:spPr>
        </p:pic>
        <p:cxnSp>
          <p:nvCxnSpPr>
            <p:cNvPr id="5" name="Straight Connector 4">
              <a:extLst>
                <a:ext uri="{FF2B5EF4-FFF2-40B4-BE49-F238E27FC236}">
                  <a16:creationId xmlns:a16="http://schemas.microsoft.com/office/drawing/2014/main" id="{C48B3CFC-C28A-49DB-BF0B-8990C2EA2E21}"/>
                </a:ext>
              </a:extLst>
            </p:cNvPr>
            <p:cNvCxnSpPr>
              <a:cxnSpLocks/>
            </p:cNvCxnSpPr>
            <p:nvPr/>
          </p:nvCxnSpPr>
          <p:spPr>
            <a:xfrm>
              <a:off x="1414463" y="3795072"/>
              <a:ext cx="1748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5D20313-25A6-4D6B-8250-258DF2EFAE13}"/>
                </a:ext>
              </a:extLst>
            </p:cNvPr>
            <p:cNvCxnSpPr>
              <a:cxnSpLocks/>
            </p:cNvCxnSpPr>
            <p:nvPr/>
          </p:nvCxnSpPr>
          <p:spPr>
            <a:xfrm flipV="1">
              <a:off x="1582255" y="3742234"/>
              <a:ext cx="0" cy="52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803851-8361-43E0-B072-6F13C7E9B548}"/>
                </a:ext>
              </a:extLst>
            </p:cNvPr>
            <p:cNvCxnSpPr>
              <a:cxnSpLocks/>
            </p:cNvCxnSpPr>
            <p:nvPr/>
          </p:nvCxnSpPr>
          <p:spPr>
            <a:xfrm>
              <a:off x="1577574" y="3760919"/>
              <a:ext cx="1748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C970685-4BCC-4CE9-9E91-8B394C182BE0}"/>
                </a:ext>
              </a:extLst>
            </p:cNvPr>
            <p:cNvCxnSpPr>
              <a:cxnSpLocks/>
            </p:cNvCxnSpPr>
            <p:nvPr/>
          </p:nvCxnSpPr>
          <p:spPr>
            <a:xfrm flipV="1">
              <a:off x="1745366" y="3708080"/>
              <a:ext cx="0" cy="52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966680-8D14-4661-B4FA-32FA097404B8}"/>
                </a:ext>
              </a:extLst>
            </p:cNvPr>
            <p:cNvCxnSpPr>
              <a:cxnSpLocks/>
            </p:cNvCxnSpPr>
            <p:nvPr/>
          </p:nvCxnSpPr>
          <p:spPr>
            <a:xfrm>
              <a:off x="1746440" y="3733826"/>
              <a:ext cx="1748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82FC72-039D-4065-AC7F-CCEA06CBAE03}"/>
                </a:ext>
              </a:extLst>
            </p:cNvPr>
            <p:cNvCxnSpPr>
              <a:cxnSpLocks/>
            </p:cNvCxnSpPr>
            <p:nvPr/>
          </p:nvCxnSpPr>
          <p:spPr>
            <a:xfrm flipV="1">
              <a:off x="1914232" y="3680987"/>
              <a:ext cx="0" cy="52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0F0106-A17A-4070-BBFB-6127974AD1E2}"/>
                </a:ext>
              </a:extLst>
            </p:cNvPr>
            <p:cNvCxnSpPr>
              <a:cxnSpLocks/>
            </p:cNvCxnSpPr>
            <p:nvPr/>
          </p:nvCxnSpPr>
          <p:spPr>
            <a:xfrm>
              <a:off x="1914965" y="3696377"/>
              <a:ext cx="1748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A5B063-C020-4F7A-8DCC-86B90A976BA4}"/>
                </a:ext>
              </a:extLst>
            </p:cNvPr>
            <p:cNvCxnSpPr>
              <a:cxnSpLocks/>
            </p:cNvCxnSpPr>
            <p:nvPr/>
          </p:nvCxnSpPr>
          <p:spPr>
            <a:xfrm flipV="1">
              <a:off x="2082756" y="3643538"/>
              <a:ext cx="0" cy="52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F936575C-25FB-45BB-98FE-123F9BF4437B}"/>
              </a:ext>
            </a:extLst>
          </p:cNvPr>
          <p:cNvPicPr>
            <a:picLocks noChangeAspect="1"/>
          </p:cNvPicPr>
          <p:nvPr/>
        </p:nvPicPr>
        <p:blipFill rotWithShape="1">
          <a:blip r:embed="rId4"/>
          <a:srcRect l="9476" t="54667" r="63597" b="24242"/>
          <a:stretch/>
        </p:blipFill>
        <p:spPr>
          <a:xfrm>
            <a:off x="2636865" y="1145532"/>
            <a:ext cx="5729384" cy="3366862"/>
          </a:xfrm>
          <a:prstGeom prst="rect">
            <a:avLst/>
          </a:prstGeom>
          <a:ln>
            <a:solidFill>
              <a:schemeClr val="tx1"/>
            </a:solidFill>
          </a:ln>
        </p:spPr>
      </p:pic>
      <p:sp>
        <p:nvSpPr>
          <p:cNvPr id="8" name="TextBox 7">
            <a:extLst>
              <a:ext uri="{FF2B5EF4-FFF2-40B4-BE49-F238E27FC236}">
                <a16:creationId xmlns:a16="http://schemas.microsoft.com/office/drawing/2014/main" id="{EB537913-3A48-49A8-A8F4-C83C986ED96C}"/>
              </a:ext>
            </a:extLst>
          </p:cNvPr>
          <p:cNvSpPr txBox="1"/>
          <p:nvPr/>
        </p:nvSpPr>
        <p:spPr>
          <a:xfrm>
            <a:off x="4888251" y="2459631"/>
            <a:ext cx="1036320" cy="369332"/>
          </a:xfrm>
          <a:prstGeom prst="rect">
            <a:avLst/>
          </a:prstGeom>
          <a:noFill/>
        </p:spPr>
        <p:txBody>
          <a:bodyPr wrap="square" rtlCol="0">
            <a:spAutoFit/>
          </a:bodyPr>
          <a:lstStyle/>
          <a:p>
            <a:r>
              <a:rPr lang="en-GB" b="1" dirty="0"/>
              <a:t>+0.1</a:t>
            </a:r>
          </a:p>
        </p:txBody>
      </p:sp>
      <p:sp>
        <p:nvSpPr>
          <p:cNvPr id="40" name="TextBox 39">
            <a:extLst>
              <a:ext uri="{FF2B5EF4-FFF2-40B4-BE49-F238E27FC236}">
                <a16:creationId xmlns:a16="http://schemas.microsoft.com/office/drawing/2014/main" id="{6083BB00-A4F4-4AF1-A524-7CBEE70B4FF9}"/>
              </a:ext>
            </a:extLst>
          </p:cNvPr>
          <p:cNvSpPr txBox="1"/>
          <p:nvPr/>
        </p:nvSpPr>
        <p:spPr>
          <a:xfrm>
            <a:off x="5501557" y="2409742"/>
            <a:ext cx="1036320" cy="369332"/>
          </a:xfrm>
          <a:prstGeom prst="rect">
            <a:avLst/>
          </a:prstGeom>
          <a:noFill/>
        </p:spPr>
        <p:txBody>
          <a:bodyPr wrap="square" rtlCol="0">
            <a:spAutoFit/>
          </a:bodyPr>
          <a:lstStyle/>
          <a:p>
            <a:r>
              <a:rPr lang="en-GB" b="1" dirty="0"/>
              <a:t>+0.1</a:t>
            </a:r>
          </a:p>
        </p:txBody>
      </p:sp>
      <p:sp>
        <p:nvSpPr>
          <p:cNvPr id="41" name="TextBox 40">
            <a:extLst>
              <a:ext uri="{FF2B5EF4-FFF2-40B4-BE49-F238E27FC236}">
                <a16:creationId xmlns:a16="http://schemas.microsoft.com/office/drawing/2014/main" id="{794CE6BC-DCC8-4899-A840-D149251F3ED5}"/>
              </a:ext>
            </a:extLst>
          </p:cNvPr>
          <p:cNvSpPr txBox="1"/>
          <p:nvPr/>
        </p:nvSpPr>
        <p:spPr>
          <a:xfrm>
            <a:off x="6056956" y="2250021"/>
            <a:ext cx="1036320" cy="369332"/>
          </a:xfrm>
          <a:prstGeom prst="rect">
            <a:avLst/>
          </a:prstGeom>
          <a:noFill/>
        </p:spPr>
        <p:txBody>
          <a:bodyPr wrap="square" rtlCol="0">
            <a:spAutoFit/>
          </a:bodyPr>
          <a:lstStyle/>
          <a:p>
            <a:r>
              <a:rPr lang="en-GB" b="1" dirty="0"/>
              <a:t>+0.1</a:t>
            </a:r>
          </a:p>
        </p:txBody>
      </p:sp>
    </p:spTree>
    <p:extLst>
      <p:ext uri="{BB962C8B-B14F-4D97-AF65-F5344CB8AC3E}">
        <p14:creationId xmlns:p14="http://schemas.microsoft.com/office/powerpoint/2010/main" val="4281166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39438" y="857250"/>
            <a:ext cx="6131093" cy="4601218"/>
          </a:xfrm>
          <a:prstGeom prst="rect">
            <a:avLst/>
          </a:prstGeom>
        </p:spPr>
      </p:pic>
      <p:sp>
        <p:nvSpPr>
          <p:cNvPr id="2" name="TextBox 1"/>
          <p:cNvSpPr txBox="1"/>
          <p:nvPr/>
        </p:nvSpPr>
        <p:spPr>
          <a:xfrm>
            <a:off x="6051177" y="1993528"/>
            <a:ext cx="3025589" cy="1962076"/>
          </a:xfrm>
          <a:prstGeom prst="rect">
            <a:avLst/>
          </a:prstGeom>
          <a:noFill/>
        </p:spPr>
        <p:txBody>
          <a:bodyPr wrap="square" rtlCol="0">
            <a:spAutoFit/>
          </a:bodyPr>
          <a:lstStyle/>
          <a:p>
            <a:r>
              <a:rPr lang="en-GB" sz="1350" dirty="0"/>
              <a:t>For every unit increase in X (1% population without diploma), Y (mortality / 1000 population) increases by 0.103</a:t>
            </a:r>
          </a:p>
          <a:p>
            <a:endParaRPr lang="en-GB" sz="1350" dirty="0"/>
          </a:p>
          <a:p>
            <a:r>
              <a:rPr lang="en-GB" sz="1350" b="1" dirty="0"/>
              <a:t>So what is the difference in mortality rate when X = 12 and X =22?</a:t>
            </a:r>
          </a:p>
          <a:p>
            <a:endParaRPr lang="en-GB" sz="1350" dirty="0"/>
          </a:p>
          <a:p>
            <a:endParaRPr lang="en-GB" sz="1350" dirty="0"/>
          </a:p>
        </p:txBody>
      </p:sp>
    </p:spTree>
    <p:extLst>
      <p:ext uri="{BB962C8B-B14F-4D97-AF65-F5344CB8AC3E}">
        <p14:creationId xmlns:p14="http://schemas.microsoft.com/office/powerpoint/2010/main" val="176322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39438" y="857250"/>
            <a:ext cx="6131093" cy="4601218"/>
          </a:xfrm>
          <a:prstGeom prst="rect">
            <a:avLst/>
          </a:prstGeom>
        </p:spPr>
      </p:pic>
      <p:sp>
        <p:nvSpPr>
          <p:cNvPr id="2" name="TextBox 1"/>
          <p:cNvSpPr txBox="1"/>
          <p:nvPr/>
        </p:nvSpPr>
        <p:spPr>
          <a:xfrm>
            <a:off x="6051177" y="1993528"/>
            <a:ext cx="2911288" cy="2169825"/>
          </a:xfrm>
          <a:prstGeom prst="rect">
            <a:avLst/>
          </a:prstGeom>
          <a:noFill/>
        </p:spPr>
        <p:txBody>
          <a:bodyPr wrap="square" rtlCol="0">
            <a:spAutoFit/>
          </a:bodyPr>
          <a:lstStyle/>
          <a:p>
            <a:r>
              <a:rPr lang="en-GB" sz="1350" dirty="0"/>
              <a:t>For every unit increase in X (1% population without diploma), Y (mortality / 1000 population) increases by 0.103</a:t>
            </a:r>
          </a:p>
          <a:p>
            <a:endParaRPr lang="en-GB" sz="1350" dirty="0"/>
          </a:p>
          <a:p>
            <a:r>
              <a:rPr lang="en-GB" sz="1350" dirty="0"/>
              <a:t>So what is the difference in mortality rate when X = 12 and X =22?</a:t>
            </a:r>
          </a:p>
          <a:p>
            <a:endParaRPr lang="en-GB" sz="1350" dirty="0"/>
          </a:p>
          <a:p>
            <a:r>
              <a:rPr lang="en-GB" sz="1350" b="1" dirty="0"/>
              <a:t>10 x 0.103 = 1 death / 1000 pop</a:t>
            </a:r>
          </a:p>
          <a:p>
            <a:endParaRPr lang="en-GB" sz="1350" dirty="0"/>
          </a:p>
        </p:txBody>
      </p:sp>
    </p:spTree>
    <p:extLst>
      <p:ext uri="{BB962C8B-B14F-4D97-AF65-F5344CB8AC3E}">
        <p14:creationId xmlns:p14="http://schemas.microsoft.com/office/powerpoint/2010/main" val="163652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39438" y="857250"/>
            <a:ext cx="6131093" cy="4601218"/>
          </a:xfrm>
          <a:prstGeom prst="rect">
            <a:avLst/>
          </a:prstGeom>
        </p:spPr>
      </p:pic>
      <p:sp>
        <p:nvSpPr>
          <p:cNvPr id="2" name="TextBox 1"/>
          <p:cNvSpPr txBox="1"/>
          <p:nvPr/>
        </p:nvSpPr>
        <p:spPr>
          <a:xfrm>
            <a:off x="6051177" y="1993529"/>
            <a:ext cx="2911288" cy="1338828"/>
          </a:xfrm>
          <a:prstGeom prst="rect">
            <a:avLst/>
          </a:prstGeom>
          <a:noFill/>
        </p:spPr>
        <p:txBody>
          <a:bodyPr wrap="square" rtlCol="0">
            <a:spAutoFit/>
          </a:bodyPr>
          <a:lstStyle/>
          <a:p>
            <a:r>
              <a:rPr lang="en-GB" sz="1350" dirty="0"/>
              <a:t>What is the expected absolute difference in mortality rates between the countries with the lowest and highest education?</a:t>
            </a:r>
          </a:p>
          <a:p>
            <a:endParaRPr lang="en-GB" sz="1350" dirty="0"/>
          </a:p>
          <a:p>
            <a:endParaRPr lang="en-GB" sz="1350" dirty="0"/>
          </a:p>
        </p:txBody>
      </p:sp>
      <p:cxnSp>
        <p:nvCxnSpPr>
          <p:cNvPr id="7" name="Straight Arrow Connector 6"/>
          <p:cNvCxnSpPr>
            <a:cxnSpLocks/>
          </p:cNvCxnSpPr>
          <p:nvPr/>
        </p:nvCxnSpPr>
        <p:spPr>
          <a:xfrm flipH="1" flipV="1">
            <a:off x="3422276" y="3657601"/>
            <a:ext cx="302559" cy="1848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p:nvCxnSpPr>
        <p:spPr>
          <a:xfrm>
            <a:off x="1391771" y="3781985"/>
            <a:ext cx="186914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a:off x="3260912" y="3429002"/>
            <a:ext cx="0" cy="3529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45307" y="3217209"/>
            <a:ext cx="2763371" cy="923330"/>
          </a:xfrm>
          <a:prstGeom prst="rect">
            <a:avLst/>
          </a:prstGeom>
          <a:noFill/>
        </p:spPr>
        <p:txBody>
          <a:bodyPr wrap="square" rtlCol="0">
            <a:spAutoFit/>
          </a:bodyPr>
          <a:lstStyle/>
          <a:p>
            <a:r>
              <a:rPr lang="en-GB" sz="1350" dirty="0"/>
              <a:t>So what is the difference in mortality rate when X = 12 and X =22?</a:t>
            </a:r>
          </a:p>
          <a:p>
            <a:endParaRPr lang="en-GB" sz="1350" dirty="0"/>
          </a:p>
          <a:p>
            <a:r>
              <a:rPr lang="en-GB" sz="1350" b="1" dirty="0"/>
              <a:t>10 x 0.103 = 1 death / 1000 pop</a:t>
            </a:r>
          </a:p>
        </p:txBody>
      </p:sp>
      <p:sp>
        <p:nvSpPr>
          <p:cNvPr id="18" name="TextBox 17">
            <a:extLst>
              <a:ext uri="{FF2B5EF4-FFF2-40B4-BE49-F238E27FC236}">
                <a16:creationId xmlns:a16="http://schemas.microsoft.com/office/drawing/2014/main" id="{24760815-EE36-40ED-BF94-D36F78FB5307}"/>
              </a:ext>
            </a:extLst>
          </p:cNvPr>
          <p:cNvSpPr txBox="1"/>
          <p:nvPr/>
        </p:nvSpPr>
        <p:spPr>
          <a:xfrm>
            <a:off x="3906370" y="3657601"/>
            <a:ext cx="1089212" cy="300082"/>
          </a:xfrm>
          <a:prstGeom prst="rect">
            <a:avLst/>
          </a:prstGeom>
          <a:noFill/>
        </p:spPr>
        <p:txBody>
          <a:bodyPr wrap="square" rtlCol="0">
            <a:spAutoFit/>
          </a:bodyPr>
          <a:lstStyle/>
          <a:p>
            <a:r>
              <a:rPr lang="en-GB" sz="1350" dirty="0"/>
              <a:t>8.4-7.4 = 1%</a:t>
            </a:r>
          </a:p>
        </p:txBody>
      </p:sp>
    </p:spTree>
    <p:extLst>
      <p:ext uri="{BB962C8B-B14F-4D97-AF65-F5344CB8AC3E}">
        <p14:creationId xmlns:p14="http://schemas.microsoft.com/office/powerpoint/2010/main" val="74132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89" y="969730"/>
            <a:ext cx="7886700" cy="994172"/>
          </a:xfrm>
        </p:spPr>
        <p:txBody>
          <a:bodyPr/>
          <a:lstStyle/>
          <a:p>
            <a:r>
              <a:rPr lang="en-GB" dirty="0"/>
              <a:t>Take home message</a:t>
            </a:r>
          </a:p>
        </p:txBody>
      </p:sp>
      <p:sp>
        <p:nvSpPr>
          <p:cNvPr id="3" name="Content Placeholder 2"/>
          <p:cNvSpPr>
            <a:spLocks noGrp="1"/>
          </p:cNvSpPr>
          <p:nvPr>
            <p:ph idx="1"/>
          </p:nvPr>
        </p:nvSpPr>
        <p:spPr>
          <a:xfrm>
            <a:off x="168090" y="2226469"/>
            <a:ext cx="8975911" cy="3263504"/>
          </a:xfrm>
        </p:spPr>
        <p:txBody>
          <a:bodyPr/>
          <a:lstStyle/>
          <a:p>
            <a:r>
              <a:rPr lang="en-GB" dirty="0"/>
              <a:t>Different models measure effects on different scales </a:t>
            </a:r>
          </a:p>
          <a:p>
            <a:r>
              <a:rPr lang="en-GB" dirty="0"/>
              <a:t>Relative differences: </a:t>
            </a:r>
            <a:r>
              <a:rPr lang="en-GB" dirty="0" smtClean="0"/>
              <a:t>risk </a:t>
            </a:r>
            <a:r>
              <a:rPr lang="en-GB" dirty="0"/>
              <a:t>ratios, odds ratio, hazard ratios etc. </a:t>
            </a:r>
          </a:p>
          <a:p>
            <a:r>
              <a:rPr lang="en-GB" dirty="0"/>
              <a:t>Absolute differences: risk differences, mean differences etc.  </a:t>
            </a:r>
          </a:p>
        </p:txBody>
      </p:sp>
    </p:spTree>
    <p:extLst>
      <p:ext uri="{BB962C8B-B14F-4D97-AF65-F5344CB8AC3E}">
        <p14:creationId xmlns:p14="http://schemas.microsoft.com/office/powerpoint/2010/main" val="369254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Why scale can matter</a:t>
            </a:r>
            <a:br>
              <a:rPr lang="en-GB" b="1" dirty="0"/>
            </a:br>
            <a:r>
              <a:rPr lang="en-GB" sz="3000" i="1" dirty="0"/>
              <a:t>Example 1: Absolute vs. relative measures </a:t>
            </a:r>
          </a:p>
        </p:txBody>
      </p:sp>
      <p:sp>
        <p:nvSpPr>
          <p:cNvPr id="4" name="Content Placeholder 3"/>
          <p:cNvSpPr>
            <a:spLocks noGrp="1"/>
          </p:cNvSpPr>
          <p:nvPr>
            <p:ph idx="1"/>
          </p:nvPr>
        </p:nvSpPr>
        <p:spPr/>
        <p:txBody>
          <a:bodyPr/>
          <a:lstStyle/>
          <a:p>
            <a:endParaRPr lang="en-GB" dirty="0"/>
          </a:p>
        </p:txBody>
      </p:sp>
    </p:spTree>
    <p:extLst>
      <p:ext uri="{BB962C8B-B14F-4D97-AF65-F5344CB8AC3E}">
        <p14:creationId xmlns:p14="http://schemas.microsoft.com/office/powerpoint/2010/main" val="1839109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1386746" y="1143482"/>
            <a:ext cx="6370509" cy="311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9pPr>
          </a:lstStyle>
          <a:p>
            <a:pPr algn="ctr"/>
            <a:r>
              <a:rPr lang="en-GB" altLang="en-US" sz="1089" b="1" dirty="0">
                <a:latin typeface="Arial" panose="020B0604020202020204" pitchFamily="34" charset="0"/>
              </a:rPr>
              <a:t>Prevalence of Socio-emotional difficulties in the Millennium Cohort Study in singletons at ages 3 (n=15 381), 5 (n=15 041), 7 (n=13 681) and 11 (n=13 112) by concurrent maternal academic attainment, weighted %. </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5147" y="5511461"/>
            <a:ext cx="612424" cy="3920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975" y="2046457"/>
            <a:ext cx="5854214" cy="27607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645973" y="5336481"/>
            <a:ext cx="2938989" cy="173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r>
              <a:rPr lang="en-GB" altLang="en-US" sz="817" b="1" dirty="0">
                <a:latin typeface="Arial" panose="020B0604020202020204" pitchFamily="34" charset="0"/>
              </a:rPr>
              <a:t>Emeline Rougeaux et al. BMJ Open 2017;7:e012868</a:t>
            </a:r>
          </a:p>
        </p:txBody>
      </p:sp>
      <p:sp>
        <p:nvSpPr>
          <p:cNvPr id="3077" name="Text Box 5"/>
          <p:cNvSpPr txBox="1">
            <a:spLocks noChangeArrowheads="1"/>
          </p:cNvSpPr>
          <p:nvPr/>
        </p:nvSpPr>
        <p:spPr bwMode="auto">
          <a:xfrm>
            <a:off x="1216089" y="5817131"/>
            <a:ext cx="3698309" cy="2603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9pPr>
          </a:lstStyle>
          <a:p>
            <a:r>
              <a:rPr lang="en-GB" altLang="en-US" sz="680" dirty="0">
                <a:latin typeface="Arial" panose="020B0604020202020204" pitchFamily="34" charset="0"/>
              </a:rPr>
              <a:t>©2017 by British Medical Journal Publishing Group</a:t>
            </a:r>
          </a:p>
        </p:txBody>
      </p:sp>
    </p:spTree>
    <p:extLst>
      <p:ext uri="{BB962C8B-B14F-4D97-AF65-F5344CB8AC3E}">
        <p14:creationId xmlns:p14="http://schemas.microsoft.com/office/powerpoint/2010/main" val="33108816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Learning objectives</a:t>
            </a:r>
          </a:p>
        </p:txBody>
      </p:sp>
      <p:sp>
        <p:nvSpPr>
          <p:cNvPr id="3" name="Content Placeholder 2"/>
          <p:cNvSpPr>
            <a:spLocks noGrp="1"/>
          </p:cNvSpPr>
          <p:nvPr>
            <p:ph idx="1"/>
          </p:nvPr>
        </p:nvSpPr>
        <p:spPr>
          <a:xfrm>
            <a:off x="160020" y="1825625"/>
            <a:ext cx="8983980" cy="4351338"/>
          </a:xfrm>
        </p:spPr>
        <p:txBody>
          <a:bodyPr>
            <a:normAutofit/>
          </a:bodyPr>
          <a:lstStyle/>
          <a:p>
            <a:pPr marL="0" indent="0">
              <a:buNone/>
            </a:pPr>
            <a:r>
              <a:rPr lang="en-GB" b="1" dirty="0"/>
              <a:t>Part 1: Scale</a:t>
            </a:r>
          </a:p>
          <a:p>
            <a:pPr marL="385754" indent="-385754">
              <a:buFont typeface="+mj-lt"/>
              <a:buAutoNum type="arabicPeriod"/>
            </a:pPr>
            <a:r>
              <a:rPr lang="en-GB" dirty="0"/>
              <a:t>Different statistical models / effect measures use different scales</a:t>
            </a:r>
          </a:p>
          <a:p>
            <a:pPr marL="385754" indent="-385754">
              <a:buFont typeface="+mj-lt"/>
              <a:buAutoNum type="arabicPeriod"/>
            </a:pPr>
            <a:r>
              <a:rPr lang="en-GB" dirty="0"/>
              <a:t>These scales matter for interpretation </a:t>
            </a:r>
          </a:p>
          <a:p>
            <a:pPr marL="0" indent="0">
              <a:buNone/>
            </a:pPr>
            <a:r>
              <a:rPr lang="en-GB" b="1" dirty="0"/>
              <a:t>Part 2: Interaction and effect measure modification:</a:t>
            </a:r>
          </a:p>
          <a:p>
            <a:pPr marL="385754" indent="-385754">
              <a:buFont typeface="+mj-lt"/>
              <a:buAutoNum type="arabicPeriod"/>
            </a:pPr>
            <a:r>
              <a:rPr lang="en-GB" dirty="0"/>
              <a:t>Definitions of interaction and effect measure modification</a:t>
            </a:r>
          </a:p>
          <a:p>
            <a:pPr marL="385754" indent="-385754">
              <a:buFont typeface="+mj-lt"/>
              <a:buAutoNum type="arabicPeriod"/>
            </a:pPr>
            <a:r>
              <a:rPr lang="en-GB" dirty="0"/>
              <a:t>Choice of interaction / effect measure modification may vary depending on your question</a:t>
            </a:r>
          </a:p>
          <a:p>
            <a:pPr marL="385754" indent="-385754">
              <a:buFont typeface="+mj-lt"/>
              <a:buAutoNum type="arabicPeriod"/>
            </a:pPr>
            <a:r>
              <a:rPr lang="en-GB" dirty="0"/>
              <a:t>Scale is especially important</a:t>
            </a:r>
          </a:p>
          <a:p>
            <a:pPr marL="385754" indent="-385754">
              <a:buFont typeface="+mj-lt"/>
              <a:buAutoNum type="arabicPeriod"/>
            </a:pPr>
            <a:endParaRPr lang="en-GB" b="1" dirty="0"/>
          </a:p>
        </p:txBody>
      </p:sp>
    </p:spTree>
    <p:extLst>
      <p:ext uri="{BB962C8B-B14F-4D97-AF65-F5344CB8AC3E}">
        <p14:creationId xmlns:p14="http://schemas.microsoft.com/office/powerpoint/2010/main" val="65872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1386746" y="1143482"/>
            <a:ext cx="6370509" cy="311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9pPr>
          </a:lstStyle>
          <a:p>
            <a:pPr algn="ctr"/>
            <a:r>
              <a:rPr lang="en-GB" altLang="en-US" sz="1089" b="1" dirty="0">
                <a:latin typeface="Arial" panose="020B0604020202020204" pitchFamily="34" charset="0"/>
              </a:rPr>
              <a:t>Prevalence of Socio-emotional difficulties in the Millennium Cohort Study in singletons at ages 3 (n=15 381), 5 (n=15 041), 7 (n=13 681) and 11 (n=13 112) by concurrent maternal academic attainment, weighted %. </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5147" y="5511461"/>
            <a:ext cx="612424" cy="3920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975" y="2046457"/>
            <a:ext cx="5854214" cy="27607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645973" y="5336481"/>
            <a:ext cx="2938989" cy="173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r>
              <a:rPr lang="en-GB" altLang="en-US" sz="817" b="1" dirty="0">
                <a:latin typeface="Arial" panose="020B0604020202020204" pitchFamily="34" charset="0"/>
              </a:rPr>
              <a:t>Emeline Rougeaux et al. BMJ Open 2017;7:e012868</a:t>
            </a:r>
          </a:p>
        </p:txBody>
      </p:sp>
      <p:sp>
        <p:nvSpPr>
          <p:cNvPr id="3077" name="Text Box 5"/>
          <p:cNvSpPr txBox="1">
            <a:spLocks noChangeArrowheads="1"/>
          </p:cNvSpPr>
          <p:nvPr/>
        </p:nvSpPr>
        <p:spPr bwMode="auto">
          <a:xfrm>
            <a:off x="1216089" y="5817131"/>
            <a:ext cx="3698309" cy="2603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9pPr>
          </a:lstStyle>
          <a:p>
            <a:r>
              <a:rPr lang="en-GB" altLang="en-US" sz="680" dirty="0">
                <a:latin typeface="Arial" panose="020B0604020202020204" pitchFamily="34" charset="0"/>
              </a:rPr>
              <a:t>©2017 by British Medical Journal Publishing Group</a:t>
            </a:r>
          </a:p>
        </p:txBody>
      </p:sp>
      <p:sp>
        <p:nvSpPr>
          <p:cNvPr id="9" name="TextBox 8"/>
          <p:cNvSpPr txBox="1"/>
          <p:nvPr/>
        </p:nvSpPr>
        <p:spPr>
          <a:xfrm>
            <a:off x="2118932" y="3925205"/>
            <a:ext cx="353291" cy="253916"/>
          </a:xfrm>
          <a:prstGeom prst="rect">
            <a:avLst/>
          </a:prstGeom>
          <a:noFill/>
        </p:spPr>
        <p:txBody>
          <a:bodyPr wrap="square" rtlCol="0">
            <a:spAutoFit/>
          </a:bodyPr>
          <a:lstStyle/>
          <a:p>
            <a:r>
              <a:rPr lang="en-GB" sz="1050" b="1" dirty="0">
                <a:solidFill>
                  <a:srgbClr val="FF0000"/>
                </a:solidFill>
              </a:rPr>
              <a:t>10</a:t>
            </a:r>
          </a:p>
        </p:txBody>
      </p:sp>
      <p:sp>
        <p:nvSpPr>
          <p:cNvPr id="10" name="TextBox 9"/>
          <p:cNvSpPr txBox="1"/>
          <p:nvPr/>
        </p:nvSpPr>
        <p:spPr>
          <a:xfrm>
            <a:off x="6428714" y="1902911"/>
            <a:ext cx="353291" cy="253916"/>
          </a:xfrm>
          <a:prstGeom prst="rect">
            <a:avLst/>
          </a:prstGeom>
          <a:noFill/>
        </p:spPr>
        <p:txBody>
          <a:bodyPr wrap="square" rtlCol="0">
            <a:spAutoFit/>
          </a:bodyPr>
          <a:lstStyle/>
          <a:p>
            <a:r>
              <a:rPr lang="en-GB" sz="1050" b="1" dirty="0">
                <a:solidFill>
                  <a:srgbClr val="FF0000"/>
                </a:solidFill>
              </a:rPr>
              <a:t>40</a:t>
            </a:r>
          </a:p>
        </p:txBody>
      </p:sp>
      <p:sp>
        <p:nvSpPr>
          <p:cNvPr id="2" name="TextBox 1"/>
          <p:cNvSpPr txBox="1"/>
          <p:nvPr/>
        </p:nvSpPr>
        <p:spPr>
          <a:xfrm>
            <a:off x="121025" y="1754581"/>
            <a:ext cx="6307689" cy="300082"/>
          </a:xfrm>
          <a:prstGeom prst="rect">
            <a:avLst/>
          </a:prstGeom>
          <a:noFill/>
        </p:spPr>
        <p:txBody>
          <a:bodyPr wrap="square" rtlCol="0">
            <a:spAutoFit/>
          </a:bodyPr>
          <a:lstStyle/>
          <a:p>
            <a:r>
              <a:rPr lang="en-GB" sz="1350" b="1" u="sng" dirty="0">
                <a:solidFill>
                  <a:srgbClr val="FF0000"/>
                </a:solidFill>
              </a:rPr>
              <a:t>Absolute difference </a:t>
            </a:r>
            <a:r>
              <a:rPr lang="en-GB" sz="1350" b="1" dirty="0">
                <a:solidFill>
                  <a:srgbClr val="FF0000"/>
                </a:solidFill>
              </a:rPr>
              <a:t>between highest and lowest SE group at age 3?</a:t>
            </a:r>
          </a:p>
        </p:txBody>
      </p:sp>
    </p:spTree>
    <p:extLst>
      <p:ext uri="{BB962C8B-B14F-4D97-AF65-F5344CB8AC3E}">
        <p14:creationId xmlns:p14="http://schemas.microsoft.com/office/powerpoint/2010/main" val="19968366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1386746" y="1143482"/>
            <a:ext cx="6370509" cy="311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9pPr>
          </a:lstStyle>
          <a:p>
            <a:pPr algn="ctr"/>
            <a:r>
              <a:rPr lang="en-GB" altLang="en-US" sz="1089" b="1" dirty="0">
                <a:latin typeface="Arial" panose="020B0604020202020204" pitchFamily="34" charset="0"/>
              </a:rPr>
              <a:t>Prevalence of Socio-emotional difficulties in the Millennium Cohort Study in singletons at ages 3 (n=15 381), 5 (n=15 041), 7 (n=13 681) and 11 (n=13 112) by concurrent maternal academic attainment, weighted %. </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5147" y="5511461"/>
            <a:ext cx="612424" cy="3920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975" y="2046457"/>
            <a:ext cx="5854214" cy="27607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645973" y="5336481"/>
            <a:ext cx="2938989" cy="173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r>
              <a:rPr lang="en-GB" altLang="en-US" sz="817" b="1" dirty="0">
                <a:latin typeface="Arial" panose="020B0604020202020204" pitchFamily="34" charset="0"/>
              </a:rPr>
              <a:t>Emeline Rougeaux et al. BMJ Open 2017;7:e012868</a:t>
            </a:r>
          </a:p>
        </p:txBody>
      </p:sp>
      <p:sp>
        <p:nvSpPr>
          <p:cNvPr id="3077" name="Text Box 5"/>
          <p:cNvSpPr txBox="1">
            <a:spLocks noChangeArrowheads="1"/>
          </p:cNvSpPr>
          <p:nvPr/>
        </p:nvSpPr>
        <p:spPr bwMode="auto">
          <a:xfrm>
            <a:off x="1216089" y="5817131"/>
            <a:ext cx="3698309" cy="2603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9pPr>
          </a:lstStyle>
          <a:p>
            <a:r>
              <a:rPr lang="en-GB" altLang="en-US" sz="680" dirty="0">
                <a:latin typeface="Arial" panose="020B0604020202020204" pitchFamily="34" charset="0"/>
              </a:rPr>
              <a:t>©2017 by British Medical Journal Publishing Group</a:t>
            </a:r>
          </a:p>
        </p:txBody>
      </p:sp>
      <p:sp>
        <p:nvSpPr>
          <p:cNvPr id="7" name="TextBox 6"/>
          <p:cNvSpPr txBox="1"/>
          <p:nvPr/>
        </p:nvSpPr>
        <p:spPr>
          <a:xfrm>
            <a:off x="2179443" y="4250800"/>
            <a:ext cx="353291" cy="253916"/>
          </a:xfrm>
          <a:prstGeom prst="rect">
            <a:avLst/>
          </a:prstGeom>
          <a:noFill/>
        </p:spPr>
        <p:txBody>
          <a:bodyPr wrap="square" rtlCol="0">
            <a:spAutoFit/>
          </a:bodyPr>
          <a:lstStyle/>
          <a:p>
            <a:r>
              <a:rPr lang="en-GB" sz="1050" b="1" dirty="0">
                <a:solidFill>
                  <a:srgbClr val="FF0000"/>
                </a:solidFill>
              </a:rPr>
              <a:t>5</a:t>
            </a:r>
          </a:p>
        </p:txBody>
      </p:sp>
      <p:sp>
        <p:nvSpPr>
          <p:cNvPr id="8" name="TextBox 7"/>
          <p:cNvSpPr txBox="1"/>
          <p:nvPr/>
        </p:nvSpPr>
        <p:spPr>
          <a:xfrm>
            <a:off x="6428714" y="2912816"/>
            <a:ext cx="353291" cy="253916"/>
          </a:xfrm>
          <a:prstGeom prst="rect">
            <a:avLst/>
          </a:prstGeom>
          <a:noFill/>
        </p:spPr>
        <p:txBody>
          <a:bodyPr wrap="square" rtlCol="0">
            <a:spAutoFit/>
          </a:bodyPr>
          <a:lstStyle/>
          <a:p>
            <a:r>
              <a:rPr lang="en-GB" sz="1050" b="1" dirty="0">
                <a:solidFill>
                  <a:srgbClr val="FF0000"/>
                </a:solidFill>
              </a:rPr>
              <a:t>25</a:t>
            </a:r>
          </a:p>
        </p:txBody>
      </p:sp>
      <p:sp>
        <p:nvSpPr>
          <p:cNvPr id="2" name="TextBox 1"/>
          <p:cNvSpPr txBox="1"/>
          <p:nvPr/>
        </p:nvSpPr>
        <p:spPr>
          <a:xfrm>
            <a:off x="121025" y="1754581"/>
            <a:ext cx="6307689" cy="300082"/>
          </a:xfrm>
          <a:prstGeom prst="rect">
            <a:avLst/>
          </a:prstGeom>
          <a:noFill/>
        </p:spPr>
        <p:txBody>
          <a:bodyPr wrap="square" rtlCol="0">
            <a:spAutoFit/>
          </a:bodyPr>
          <a:lstStyle/>
          <a:p>
            <a:r>
              <a:rPr lang="en-GB" sz="1350" b="1" u="sng" dirty="0">
                <a:solidFill>
                  <a:srgbClr val="FF0000"/>
                </a:solidFill>
              </a:rPr>
              <a:t>Absolute difference </a:t>
            </a:r>
            <a:r>
              <a:rPr lang="en-GB" sz="1350" b="1" dirty="0">
                <a:solidFill>
                  <a:srgbClr val="FF0000"/>
                </a:solidFill>
              </a:rPr>
              <a:t>between highest and lowest SE group at age 5?</a:t>
            </a:r>
          </a:p>
        </p:txBody>
      </p:sp>
    </p:spTree>
    <p:extLst>
      <p:ext uri="{BB962C8B-B14F-4D97-AF65-F5344CB8AC3E}">
        <p14:creationId xmlns:p14="http://schemas.microsoft.com/office/powerpoint/2010/main" val="27460007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1386746" y="1143482"/>
            <a:ext cx="6370509" cy="311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9pPr>
          </a:lstStyle>
          <a:p>
            <a:pPr algn="ctr"/>
            <a:r>
              <a:rPr lang="en-GB" altLang="en-US" sz="1089" b="1" dirty="0">
                <a:latin typeface="Arial" panose="020B0604020202020204" pitchFamily="34" charset="0"/>
              </a:rPr>
              <a:t>Prevalence of Socio-emotional difficulties in the Millennium Cohort Study in singletons at ages 3 (n=15 381), 5 (n=15 041), 7 (n=13 681) and 11 (n=13 112) by concurrent maternal academic attainment, weighted %. </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5147" y="5511461"/>
            <a:ext cx="612424" cy="3920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975" y="2046457"/>
            <a:ext cx="5854214" cy="27607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645973" y="5336481"/>
            <a:ext cx="2938989" cy="173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r>
              <a:rPr lang="en-GB" altLang="en-US" sz="817" b="1" dirty="0">
                <a:latin typeface="Arial" panose="020B0604020202020204" pitchFamily="34" charset="0"/>
              </a:rPr>
              <a:t>Emeline Rougeaux et al. BMJ Open 2017;7:e012868</a:t>
            </a:r>
          </a:p>
        </p:txBody>
      </p:sp>
      <p:sp>
        <p:nvSpPr>
          <p:cNvPr id="3077" name="Text Box 5"/>
          <p:cNvSpPr txBox="1">
            <a:spLocks noChangeArrowheads="1"/>
          </p:cNvSpPr>
          <p:nvPr/>
        </p:nvSpPr>
        <p:spPr bwMode="auto">
          <a:xfrm>
            <a:off x="1216089" y="5817131"/>
            <a:ext cx="3698309" cy="2603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9pPr>
          </a:lstStyle>
          <a:p>
            <a:r>
              <a:rPr lang="en-GB" altLang="en-US" sz="680" dirty="0">
                <a:latin typeface="Arial" panose="020B0604020202020204" pitchFamily="34" charset="0"/>
              </a:rPr>
              <a:t>©2017 by British Medical Journal Publishing Group</a:t>
            </a:r>
          </a:p>
        </p:txBody>
      </p:sp>
      <p:sp>
        <p:nvSpPr>
          <p:cNvPr id="7" name="TextBox 6"/>
          <p:cNvSpPr txBox="1"/>
          <p:nvPr/>
        </p:nvSpPr>
        <p:spPr>
          <a:xfrm>
            <a:off x="2179443" y="4250800"/>
            <a:ext cx="353291" cy="253916"/>
          </a:xfrm>
          <a:prstGeom prst="rect">
            <a:avLst/>
          </a:prstGeom>
          <a:noFill/>
        </p:spPr>
        <p:txBody>
          <a:bodyPr wrap="square" rtlCol="0">
            <a:spAutoFit/>
          </a:bodyPr>
          <a:lstStyle/>
          <a:p>
            <a:r>
              <a:rPr lang="en-GB" sz="1050" b="1" dirty="0">
                <a:solidFill>
                  <a:srgbClr val="FF0000"/>
                </a:solidFill>
              </a:rPr>
              <a:t>5</a:t>
            </a:r>
          </a:p>
        </p:txBody>
      </p:sp>
      <p:sp>
        <p:nvSpPr>
          <p:cNvPr id="8" name="TextBox 7"/>
          <p:cNvSpPr txBox="1"/>
          <p:nvPr/>
        </p:nvSpPr>
        <p:spPr>
          <a:xfrm>
            <a:off x="6428714" y="2912816"/>
            <a:ext cx="353291" cy="253916"/>
          </a:xfrm>
          <a:prstGeom prst="rect">
            <a:avLst/>
          </a:prstGeom>
          <a:noFill/>
        </p:spPr>
        <p:txBody>
          <a:bodyPr wrap="square" rtlCol="0">
            <a:spAutoFit/>
          </a:bodyPr>
          <a:lstStyle/>
          <a:p>
            <a:r>
              <a:rPr lang="en-GB" sz="1050" b="1" dirty="0">
                <a:solidFill>
                  <a:srgbClr val="FF0000"/>
                </a:solidFill>
              </a:rPr>
              <a:t>25</a:t>
            </a:r>
          </a:p>
        </p:txBody>
      </p:sp>
      <p:sp>
        <p:nvSpPr>
          <p:cNvPr id="9" name="TextBox 8"/>
          <p:cNvSpPr txBox="1"/>
          <p:nvPr/>
        </p:nvSpPr>
        <p:spPr>
          <a:xfrm>
            <a:off x="2118932" y="3925205"/>
            <a:ext cx="353291" cy="253916"/>
          </a:xfrm>
          <a:prstGeom prst="rect">
            <a:avLst/>
          </a:prstGeom>
          <a:noFill/>
        </p:spPr>
        <p:txBody>
          <a:bodyPr wrap="square" rtlCol="0">
            <a:spAutoFit/>
          </a:bodyPr>
          <a:lstStyle/>
          <a:p>
            <a:r>
              <a:rPr lang="en-GB" sz="1050" b="1" dirty="0">
                <a:solidFill>
                  <a:srgbClr val="FF0000"/>
                </a:solidFill>
              </a:rPr>
              <a:t>10</a:t>
            </a:r>
          </a:p>
        </p:txBody>
      </p:sp>
      <p:sp>
        <p:nvSpPr>
          <p:cNvPr id="10" name="TextBox 9"/>
          <p:cNvSpPr txBox="1"/>
          <p:nvPr/>
        </p:nvSpPr>
        <p:spPr>
          <a:xfrm>
            <a:off x="6428714" y="1902911"/>
            <a:ext cx="353291" cy="253916"/>
          </a:xfrm>
          <a:prstGeom prst="rect">
            <a:avLst/>
          </a:prstGeom>
          <a:noFill/>
        </p:spPr>
        <p:txBody>
          <a:bodyPr wrap="square" rtlCol="0">
            <a:spAutoFit/>
          </a:bodyPr>
          <a:lstStyle/>
          <a:p>
            <a:r>
              <a:rPr lang="en-GB" sz="1050" b="1" dirty="0">
                <a:solidFill>
                  <a:srgbClr val="FF0000"/>
                </a:solidFill>
              </a:rPr>
              <a:t>40</a:t>
            </a:r>
          </a:p>
        </p:txBody>
      </p:sp>
      <p:sp>
        <p:nvSpPr>
          <p:cNvPr id="2" name="TextBox 1"/>
          <p:cNvSpPr txBox="1"/>
          <p:nvPr/>
        </p:nvSpPr>
        <p:spPr>
          <a:xfrm>
            <a:off x="121025" y="1754582"/>
            <a:ext cx="6307689" cy="1338828"/>
          </a:xfrm>
          <a:prstGeom prst="rect">
            <a:avLst/>
          </a:prstGeom>
          <a:noFill/>
        </p:spPr>
        <p:txBody>
          <a:bodyPr wrap="square" rtlCol="0">
            <a:spAutoFit/>
          </a:bodyPr>
          <a:lstStyle/>
          <a:p>
            <a:r>
              <a:rPr lang="en-GB" sz="1350" b="1" u="sng" dirty="0">
                <a:solidFill>
                  <a:srgbClr val="FF0000"/>
                </a:solidFill>
              </a:rPr>
              <a:t>Absolute difference </a:t>
            </a:r>
            <a:r>
              <a:rPr lang="en-GB" sz="1350" b="1" dirty="0">
                <a:solidFill>
                  <a:srgbClr val="FF0000"/>
                </a:solidFill>
              </a:rPr>
              <a:t>between highest and lowest SE group at ages 3 and 5?</a:t>
            </a:r>
          </a:p>
          <a:p>
            <a:endParaRPr lang="en-GB" sz="1350" b="1" dirty="0">
              <a:solidFill>
                <a:srgbClr val="FF0000"/>
              </a:solidFill>
            </a:endParaRPr>
          </a:p>
          <a:p>
            <a:r>
              <a:rPr lang="en-GB" sz="1350" b="1" dirty="0">
                <a:solidFill>
                  <a:srgbClr val="FF0000"/>
                </a:solidFill>
              </a:rPr>
              <a:t>RD@3 = 40 - 10 = 30</a:t>
            </a:r>
          </a:p>
          <a:p>
            <a:r>
              <a:rPr lang="en-GB" sz="1350" b="1" dirty="0">
                <a:solidFill>
                  <a:srgbClr val="FF0000"/>
                </a:solidFill>
              </a:rPr>
              <a:t>RD@5 = 25 - 5 = 20</a:t>
            </a:r>
          </a:p>
          <a:p>
            <a:endParaRPr lang="en-GB" sz="1350" b="1" dirty="0">
              <a:solidFill>
                <a:srgbClr val="FF0000"/>
              </a:solidFill>
            </a:endParaRPr>
          </a:p>
          <a:p>
            <a:r>
              <a:rPr lang="en-GB" sz="1350" b="1" dirty="0">
                <a:solidFill>
                  <a:srgbClr val="FF0000"/>
                </a:solidFill>
              </a:rPr>
              <a:t>Inequalities have gone down with age</a:t>
            </a:r>
          </a:p>
        </p:txBody>
      </p:sp>
    </p:spTree>
    <p:extLst>
      <p:ext uri="{BB962C8B-B14F-4D97-AF65-F5344CB8AC3E}">
        <p14:creationId xmlns:p14="http://schemas.microsoft.com/office/powerpoint/2010/main" val="13335000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1386746" y="1143482"/>
            <a:ext cx="6370509" cy="311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9pPr>
          </a:lstStyle>
          <a:p>
            <a:pPr algn="ctr"/>
            <a:r>
              <a:rPr lang="en-GB" altLang="en-US" sz="1089" b="1" dirty="0">
                <a:latin typeface="Arial" panose="020B0604020202020204" pitchFamily="34" charset="0"/>
              </a:rPr>
              <a:t>Prevalence of Socio-emotional difficulties in the Millennium Cohort Study in singletons at ages 3 (n=15 381), 5 (n=15 041), 7 (n=13 681) and 11 (n=13 112) by concurrent maternal academic attainment, weighted %. </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5147" y="5511461"/>
            <a:ext cx="612424" cy="3920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975" y="2046457"/>
            <a:ext cx="5854214" cy="27607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645973" y="5336481"/>
            <a:ext cx="2938989" cy="173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r>
              <a:rPr lang="en-GB" altLang="en-US" sz="817" b="1" dirty="0">
                <a:latin typeface="Arial" panose="020B0604020202020204" pitchFamily="34" charset="0"/>
              </a:rPr>
              <a:t>Emeline Rougeaux et al. BMJ Open 2017;7:e012868</a:t>
            </a:r>
          </a:p>
        </p:txBody>
      </p:sp>
      <p:sp>
        <p:nvSpPr>
          <p:cNvPr id="3077" name="Text Box 5"/>
          <p:cNvSpPr txBox="1">
            <a:spLocks noChangeArrowheads="1"/>
          </p:cNvSpPr>
          <p:nvPr/>
        </p:nvSpPr>
        <p:spPr bwMode="auto">
          <a:xfrm>
            <a:off x="1216089" y="5817131"/>
            <a:ext cx="3698309" cy="2603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9pPr>
          </a:lstStyle>
          <a:p>
            <a:r>
              <a:rPr lang="en-GB" altLang="en-US" sz="680" dirty="0">
                <a:latin typeface="Arial" panose="020B0604020202020204" pitchFamily="34" charset="0"/>
              </a:rPr>
              <a:t>©2017 by British Medical Journal Publishing Group</a:t>
            </a:r>
          </a:p>
        </p:txBody>
      </p:sp>
      <p:sp>
        <p:nvSpPr>
          <p:cNvPr id="9" name="TextBox 8"/>
          <p:cNvSpPr txBox="1"/>
          <p:nvPr/>
        </p:nvSpPr>
        <p:spPr>
          <a:xfrm>
            <a:off x="2118932" y="3925205"/>
            <a:ext cx="353291" cy="253916"/>
          </a:xfrm>
          <a:prstGeom prst="rect">
            <a:avLst/>
          </a:prstGeom>
          <a:noFill/>
        </p:spPr>
        <p:txBody>
          <a:bodyPr wrap="square" rtlCol="0">
            <a:spAutoFit/>
          </a:bodyPr>
          <a:lstStyle/>
          <a:p>
            <a:r>
              <a:rPr lang="en-GB" sz="1050" b="1" dirty="0">
                <a:solidFill>
                  <a:srgbClr val="FF0000"/>
                </a:solidFill>
              </a:rPr>
              <a:t>10</a:t>
            </a:r>
          </a:p>
        </p:txBody>
      </p:sp>
      <p:sp>
        <p:nvSpPr>
          <p:cNvPr id="10" name="TextBox 9"/>
          <p:cNvSpPr txBox="1"/>
          <p:nvPr/>
        </p:nvSpPr>
        <p:spPr>
          <a:xfrm>
            <a:off x="6428714" y="1902911"/>
            <a:ext cx="353291" cy="253916"/>
          </a:xfrm>
          <a:prstGeom prst="rect">
            <a:avLst/>
          </a:prstGeom>
          <a:noFill/>
        </p:spPr>
        <p:txBody>
          <a:bodyPr wrap="square" rtlCol="0">
            <a:spAutoFit/>
          </a:bodyPr>
          <a:lstStyle/>
          <a:p>
            <a:r>
              <a:rPr lang="en-GB" sz="1050" b="1" dirty="0">
                <a:solidFill>
                  <a:srgbClr val="FF0000"/>
                </a:solidFill>
              </a:rPr>
              <a:t>40</a:t>
            </a:r>
          </a:p>
        </p:txBody>
      </p:sp>
      <p:sp>
        <p:nvSpPr>
          <p:cNvPr id="2" name="TextBox 1"/>
          <p:cNvSpPr txBox="1"/>
          <p:nvPr/>
        </p:nvSpPr>
        <p:spPr>
          <a:xfrm>
            <a:off x="121025" y="1754581"/>
            <a:ext cx="6307689" cy="300082"/>
          </a:xfrm>
          <a:prstGeom prst="rect">
            <a:avLst/>
          </a:prstGeom>
          <a:noFill/>
        </p:spPr>
        <p:txBody>
          <a:bodyPr wrap="square" rtlCol="0">
            <a:spAutoFit/>
          </a:bodyPr>
          <a:lstStyle/>
          <a:p>
            <a:r>
              <a:rPr lang="en-GB" sz="1350" b="1" u="sng" dirty="0">
                <a:solidFill>
                  <a:srgbClr val="FF0000"/>
                </a:solidFill>
              </a:rPr>
              <a:t>Relative difference </a:t>
            </a:r>
            <a:r>
              <a:rPr lang="en-GB" sz="1350" b="1" dirty="0">
                <a:solidFill>
                  <a:srgbClr val="FF0000"/>
                </a:solidFill>
              </a:rPr>
              <a:t>between highest and lowest SE group at ages 3?</a:t>
            </a:r>
          </a:p>
        </p:txBody>
      </p:sp>
    </p:spTree>
    <p:extLst>
      <p:ext uri="{BB962C8B-B14F-4D97-AF65-F5344CB8AC3E}">
        <p14:creationId xmlns:p14="http://schemas.microsoft.com/office/powerpoint/2010/main" val="13429256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1386746" y="1143482"/>
            <a:ext cx="6370509" cy="311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9pPr>
          </a:lstStyle>
          <a:p>
            <a:pPr algn="ctr"/>
            <a:r>
              <a:rPr lang="en-GB" altLang="en-US" sz="1089" b="1" dirty="0">
                <a:latin typeface="Arial" panose="020B0604020202020204" pitchFamily="34" charset="0"/>
              </a:rPr>
              <a:t>Prevalence of Socio-emotional difficulties in the Millennium Cohort Study in singletons at ages 3 (n=15 381), 5 (n=15 041), 7 (n=13 681) and 11 (n=13 112) by concurrent maternal academic attainment, weighted %. </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5147" y="5511461"/>
            <a:ext cx="612424" cy="3920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975" y="2046457"/>
            <a:ext cx="5854214" cy="27607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645973" y="5336481"/>
            <a:ext cx="2938989" cy="173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r>
              <a:rPr lang="en-GB" altLang="en-US" sz="817" b="1" dirty="0">
                <a:latin typeface="Arial" panose="020B0604020202020204" pitchFamily="34" charset="0"/>
              </a:rPr>
              <a:t>Emeline Rougeaux et al. BMJ Open 2017;7:e012868</a:t>
            </a:r>
          </a:p>
        </p:txBody>
      </p:sp>
      <p:sp>
        <p:nvSpPr>
          <p:cNvPr id="3077" name="Text Box 5"/>
          <p:cNvSpPr txBox="1">
            <a:spLocks noChangeArrowheads="1"/>
          </p:cNvSpPr>
          <p:nvPr/>
        </p:nvSpPr>
        <p:spPr bwMode="auto">
          <a:xfrm>
            <a:off x="1216089" y="5817131"/>
            <a:ext cx="3698309" cy="2603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9pPr>
          </a:lstStyle>
          <a:p>
            <a:r>
              <a:rPr lang="en-GB" altLang="en-US" sz="680" dirty="0">
                <a:latin typeface="Arial" panose="020B0604020202020204" pitchFamily="34" charset="0"/>
              </a:rPr>
              <a:t>©2017 by British Medical Journal Publishing Group</a:t>
            </a:r>
          </a:p>
        </p:txBody>
      </p:sp>
      <p:sp>
        <p:nvSpPr>
          <p:cNvPr id="7" name="TextBox 6"/>
          <p:cNvSpPr txBox="1"/>
          <p:nvPr/>
        </p:nvSpPr>
        <p:spPr>
          <a:xfrm>
            <a:off x="2179443" y="4250800"/>
            <a:ext cx="353291" cy="253916"/>
          </a:xfrm>
          <a:prstGeom prst="rect">
            <a:avLst/>
          </a:prstGeom>
          <a:noFill/>
        </p:spPr>
        <p:txBody>
          <a:bodyPr wrap="square" rtlCol="0">
            <a:spAutoFit/>
          </a:bodyPr>
          <a:lstStyle/>
          <a:p>
            <a:r>
              <a:rPr lang="en-GB" sz="1050" b="1" dirty="0">
                <a:solidFill>
                  <a:srgbClr val="FF0000"/>
                </a:solidFill>
              </a:rPr>
              <a:t>5</a:t>
            </a:r>
          </a:p>
        </p:txBody>
      </p:sp>
      <p:sp>
        <p:nvSpPr>
          <p:cNvPr id="8" name="TextBox 7"/>
          <p:cNvSpPr txBox="1"/>
          <p:nvPr/>
        </p:nvSpPr>
        <p:spPr>
          <a:xfrm>
            <a:off x="6428714" y="2912816"/>
            <a:ext cx="353291" cy="253916"/>
          </a:xfrm>
          <a:prstGeom prst="rect">
            <a:avLst/>
          </a:prstGeom>
          <a:noFill/>
        </p:spPr>
        <p:txBody>
          <a:bodyPr wrap="square" rtlCol="0">
            <a:spAutoFit/>
          </a:bodyPr>
          <a:lstStyle/>
          <a:p>
            <a:r>
              <a:rPr lang="en-GB" sz="1050" b="1" dirty="0">
                <a:solidFill>
                  <a:srgbClr val="FF0000"/>
                </a:solidFill>
              </a:rPr>
              <a:t>25</a:t>
            </a:r>
          </a:p>
        </p:txBody>
      </p:sp>
      <p:sp>
        <p:nvSpPr>
          <p:cNvPr id="2" name="TextBox 1"/>
          <p:cNvSpPr txBox="1"/>
          <p:nvPr/>
        </p:nvSpPr>
        <p:spPr>
          <a:xfrm>
            <a:off x="121025" y="1754581"/>
            <a:ext cx="6307689" cy="300082"/>
          </a:xfrm>
          <a:prstGeom prst="rect">
            <a:avLst/>
          </a:prstGeom>
          <a:noFill/>
        </p:spPr>
        <p:txBody>
          <a:bodyPr wrap="square" rtlCol="0">
            <a:spAutoFit/>
          </a:bodyPr>
          <a:lstStyle/>
          <a:p>
            <a:r>
              <a:rPr lang="en-GB" sz="1350" b="1" u="sng" dirty="0">
                <a:solidFill>
                  <a:srgbClr val="FF0000"/>
                </a:solidFill>
              </a:rPr>
              <a:t>Relative difference </a:t>
            </a:r>
            <a:r>
              <a:rPr lang="en-GB" sz="1350" b="1" dirty="0">
                <a:solidFill>
                  <a:srgbClr val="FF0000"/>
                </a:solidFill>
              </a:rPr>
              <a:t>between highest and lowest SE group at ages 5?</a:t>
            </a:r>
          </a:p>
        </p:txBody>
      </p:sp>
    </p:spTree>
    <p:extLst>
      <p:ext uri="{BB962C8B-B14F-4D97-AF65-F5344CB8AC3E}">
        <p14:creationId xmlns:p14="http://schemas.microsoft.com/office/powerpoint/2010/main" val="10076497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1386746" y="1143482"/>
            <a:ext cx="6370509" cy="311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9pPr>
          </a:lstStyle>
          <a:p>
            <a:pPr algn="ctr"/>
            <a:r>
              <a:rPr lang="en-GB" altLang="en-US" sz="1089" b="1" dirty="0">
                <a:latin typeface="Arial" panose="020B0604020202020204" pitchFamily="34" charset="0"/>
              </a:rPr>
              <a:t>Prevalence of Socio-emotional difficulties in the Millennium Cohort Study in singletons at ages 3 (n=15 381), 5 (n=15 041), 7 (n=13 681) and 11 (n=13 112) by concurrent maternal academic attainment, weighted %. </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5147" y="5511461"/>
            <a:ext cx="612424" cy="3920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975" y="2046457"/>
            <a:ext cx="5854214" cy="27607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645973" y="5336481"/>
            <a:ext cx="2938989" cy="173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r>
              <a:rPr lang="en-GB" altLang="en-US" sz="817" b="1" dirty="0">
                <a:latin typeface="Arial" panose="020B0604020202020204" pitchFamily="34" charset="0"/>
              </a:rPr>
              <a:t>Emeline Rougeaux et al. BMJ Open 2017;7:e012868</a:t>
            </a:r>
          </a:p>
        </p:txBody>
      </p:sp>
      <p:sp>
        <p:nvSpPr>
          <p:cNvPr id="3077" name="Text Box 5"/>
          <p:cNvSpPr txBox="1">
            <a:spLocks noChangeArrowheads="1"/>
          </p:cNvSpPr>
          <p:nvPr/>
        </p:nvSpPr>
        <p:spPr bwMode="auto">
          <a:xfrm>
            <a:off x="1216089" y="5817131"/>
            <a:ext cx="3698309" cy="2603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9pPr>
          </a:lstStyle>
          <a:p>
            <a:r>
              <a:rPr lang="en-GB" altLang="en-US" sz="680" dirty="0">
                <a:latin typeface="Arial" panose="020B0604020202020204" pitchFamily="34" charset="0"/>
              </a:rPr>
              <a:t>©2017 by British Medical Journal Publishing Group</a:t>
            </a:r>
          </a:p>
        </p:txBody>
      </p:sp>
      <p:sp>
        <p:nvSpPr>
          <p:cNvPr id="7" name="TextBox 6"/>
          <p:cNvSpPr txBox="1"/>
          <p:nvPr/>
        </p:nvSpPr>
        <p:spPr>
          <a:xfrm>
            <a:off x="2179443" y="4250800"/>
            <a:ext cx="353291" cy="253916"/>
          </a:xfrm>
          <a:prstGeom prst="rect">
            <a:avLst/>
          </a:prstGeom>
          <a:noFill/>
        </p:spPr>
        <p:txBody>
          <a:bodyPr wrap="square" rtlCol="0">
            <a:spAutoFit/>
          </a:bodyPr>
          <a:lstStyle/>
          <a:p>
            <a:r>
              <a:rPr lang="en-GB" sz="1050" b="1" dirty="0">
                <a:solidFill>
                  <a:srgbClr val="FF0000"/>
                </a:solidFill>
              </a:rPr>
              <a:t>5</a:t>
            </a:r>
          </a:p>
        </p:txBody>
      </p:sp>
      <p:sp>
        <p:nvSpPr>
          <p:cNvPr id="8" name="TextBox 7"/>
          <p:cNvSpPr txBox="1"/>
          <p:nvPr/>
        </p:nvSpPr>
        <p:spPr>
          <a:xfrm>
            <a:off x="6428714" y="2912816"/>
            <a:ext cx="353291" cy="253916"/>
          </a:xfrm>
          <a:prstGeom prst="rect">
            <a:avLst/>
          </a:prstGeom>
          <a:noFill/>
        </p:spPr>
        <p:txBody>
          <a:bodyPr wrap="square" rtlCol="0">
            <a:spAutoFit/>
          </a:bodyPr>
          <a:lstStyle/>
          <a:p>
            <a:r>
              <a:rPr lang="en-GB" sz="1050" b="1" dirty="0">
                <a:solidFill>
                  <a:srgbClr val="FF0000"/>
                </a:solidFill>
              </a:rPr>
              <a:t>25</a:t>
            </a:r>
          </a:p>
        </p:txBody>
      </p:sp>
      <p:sp>
        <p:nvSpPr>
          <p:cNvPr id="9" name="TextBox 8"/>
          <p:cNvSpPr txBox="1"/>
          <p:nvPr/>
        </p:nvSpPr>
        <p:spPr>
          <a:xfrm>
            <a:off x="2118932" y="3925205"/>
            <a:ext cx="353291" cy="253916"/>
          </a:xfrm>
          <a:prstGeom prst="rect">
            <a:avLst/>
          </a:prstGeom>
          <a:noFill/>
        </p:spPr>
        <p:txBody>
          <a:bodyPr wrap="square" rtlCol="0">
            <a:spAutoFit/>
          </a:bodyPr>
          <a:lstStyle/>
          <a:p>
            <a:r>
              <a:rPr lang="en-GB" sz="1050" b="1" dirty="0">
                <a:solidFill>
                  <a:srgbClr val="FF0000"/>
                </a:solidFill>
              </a:rPr>
              <a:t>10</a:t>
            </a:r>
          </a:p>
        </p:txBody>
      </p:sp>
      <p:sp>
        <p:nvSpPr>
          <p:cNvPr id="10" name="TextBox 9"/>
          <p:cNvSpPr txBox="1"/>
          <p:nvPr/>
        </p:nvSpPr>
        <p:spPr>
          <a:xfrm>
            <a:off x="6428714" y="1902911"/>
            <a:ext cx="353291" cy="253916"/>
          </a:xfrm>
          <a:prstGeom prst="rect">
            <a:avLst/>
          </a:prstGeom>
          <a:noFill/>
        </p:spPr>
        <p:txBody>
          <a:bodyPr wrap="square" rtlCol="0">
            <a:spAutoFit/>
          </a:bodyPr>
          <a:lstStyle/>
          <a:p>
            <a:r>
              <a:rPr lang="en-GB" sz="1050" b="1" dirty="0">
                <a:solidFill>
                  <a:srgbClr val="FF0000"/>
                </a:solidFill>
              </a:rPr>
              <a:t>40</a:t>
            </a:r>
          </a:p>
        </p:txBody>
      </p:sp>
      <p:sp>
        <p:nvSpPr>
          <p:cNvPr id="2" name="TextBox 1"/>
          <p:cNvSpPr txBox="1"/>
          <p:nvPr/>
        </p:nvSpPr>
        <p:spPr>
          <a:xfrm>
            <a:off x="121025" y="1754582"/>
            <a:ext cx="6307689" cy="1338828"/>
          </a:xfrm>
          <a:prstGeom prst="rect">
            <a:avLst/>
          </a:prstGeom>
          <a:noFill/>
        </p:spPr>
        <p:txBody>
          <a:bodyPr wrap="square" rtlCol="0">
            <a:spAutoFit/>
          </a:bodyPr>
          <a:lstStyle/>
          <a:p>
            <a:r>
              <a:rPr lang="en-GB" sz="1350" b="1" u="sng" dirty="0">
                <a:solidFill>
                  <a:srgbClr val="FF0000"/>
                </a:solidFill>
              </a:rPr>
              <a:t>Relative difference </a:t>
            </a:r>
            <a:r>
              <a:rPr lang="en-GB" sz="1350" b="1" dirty="0">
                <a:solidFill>
                  <a:srgbClr val="FF0000"/>
                </a:solidFill>
              </a:rPr>
              <a:t>between highest and lowest SE group at ages 3 and 5?</a:t>
            </a:r>
          </a:p>
          <a:p>
            <a:endParaRPr lang="en-GB" sz="1350" b="1" dirty="0">
              <a:solidFill>
                <a:srgbClr val="FF0000"/>
              </a:solidFill>
            </a:endParaRPr>
          </a:p>
          <a:p>
            <a:r>
              <a:rPr lang="en-GB" sz="1350" b="1" dirty="0">
                <a:solidFill>
                  <a:srgbClr val="FF0000"/>
                </a:solidFill>
              </a:rPr>
              <a:t>RR@3 = 40/ 10 = 4</a:t>
            </a:r>
          </a:p>
          <a:p>
            <a:r>
              <a:rPr lang="en-GB" sz="1350" b="1" dirty="0">
                <a:solidFill>
                  <a:srgbClr val="FF0000"/>
                </a:solidFill>
              </a:rPr>
              <a:t>RR@5 = 25/5 = 5</a:t>
            </a:r>
          </a:p>
          <a:p>
            <a:endParaRPr lang="en-GB" sz="1350" b="1" dirty="0">
              <a:solidFill>
                <a:srgbClr val="FF0000"/>
              </a:solidFill>
            </a:endParaRPr>
          </a:p>
          <a:p>
            <a:r>
              <a:rPr lang="en-GB" sz="1350" b="1" dirty="0">
                <a:solidFill>
                  <a:srgbClr val="FF0000"/>
                </a:solidFill>
              </a:rPr>
              <a:t>Inequalities have gone up with age!</a:t>
            </a:r>
          </a:p>
        </p:txBody>
      </p:sp>
    </p:spTree>
    <p:extLst>
      <p:ext uri="{BB962C8B-B14F-4D97-AF65-F5344CB8AC3E}">
        <p14:creationId xmlns:p14="http://schemas.microsoft.com/office/powerpoint/2010/main" val="31765895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78832" y="1071564"/>
            <a:ext cx="4344845" cy="4108306"/>
          </a:xfrm>
          <a:prstGeom prst="rect">
            <a:avLst/>
          </a:prstGeom>
        </p:spPr>
      </p:pic>
      <p:sp>
        <p:nvSpPr>
          <p:cNvPr id="4" name="TextBox 3"/>
          <p:cNvSpPr txBox="1"/>
          <p:nvPr/>
        </p:nvSpPr>
        <p:spPr>
          <a:xfrm>
            <a:off x="311728" y="5394613"/>
            <a:ext cx="6317673" cy="507831"/>
          </a:xfrm>
          <a:prstGeom prst="rect">
            <a:avLst/>
          </a:prstGeom>
          <a:noFill/>
        </p:spPr>
        <p:txBody>
          <a:bodyPr wrap="square" rtlCol="0">
            <a:spAutoFit/>
          </a:bodyPr>
          <a:lstStyle/>
          <a:p>
            <a:r>
              <a:rPr lang="en-GB" sz="1350" dirty="0"/>
              <a:t>McKeown, T. The Role of Medicine, London, Nuffield Provincial Hospitals Trust 1976 p.30</a:t>
            </a:r>
          </a:p>
        </p:txBody>
      </p:sp>
      <p:sp>
        <p:nvSpPr>
          <p:cNvPr id="5" name="TextBox 4"/>
          <p:cNvSpPr txBox="1"/>
          <p:nvPr/>
        </p:nvSpPr>
        <p:spPr>
          <a:xfrm>
            <a:off x="2777837" y="1480705"/>
            <a:ext cx="353291" cy="253916"/>
          </a:xfrm>
          <a:prstGeom prst="rect">
            <a:avLst/>
          </a:prstGeom>
          <a:noFill/>
        </p:spPr>
        <p:txBody>
          <a:bodyPr wrap="square" rtlCol="0">
            <a:spAutoFit/>
          </a:bodyPr>
          <a:lstStyle/>
          <a:p>
            <a:r>
              <a:rPr lang="en-GB" sz="1050" b="1" dirty="0">
                <a:solidFill>
                  <a:srgbClr val="FF0000"/>
                </a:solidFill>
              </a:rPr>
              <a:t>23</a:t>
            </a:r>
          </a:p>
        </p:txBody>
      </p:sp>
      <p:sp>
        <p:nvSpPr>
          <p:cNvPr id="6" name="TextBox 5"/>
          <p:cNvSpPr txBox="1"/>
          <p:nvPr/>
        </p:nvSpPr>
        <p:spPr>
          <a:xfrm>
            <a:off x="2746664" y="2104478"/>
            <a:ext cx="353291" cy="253916"/>
          </a:xfrm>
          <a:prstGeom prst="rect">
            <a:avLst/>
          </a:prstGeom>
          <a:noFill/>
        </p:spPr>
        <p:txBody>
          <a:bodyPr wrap="square" rtlCol="0">
            <a:spAutoFit/>
          </a:bodyPr>
          <a:lstStyle/>
          <a:p>
            <a:r>
              <a:rPr lang="en-GB" sz="1050" b="1" dirty="0">
                <a:solidFill>
                  <a:srgbClr val="FF0000"/>
                </a:solidFill>
              </a:rPr>
              <a:t>21</a:t>
            </a:r>
          </a:p>
        </p:txBody>
      </p:sp>
      <p:sp>
        <p:nvSpPr>
          <p:cNvPr id="7" name="TextBox 6"/>
          <p:cNvSpPr txBox="1"/>
          <p:nvPr/>
        </p:nvSpPr>
        <p:spPr>
          <a:xfrm>
            <a:off x="6025359" y="3569279"/>
            <a:ext cx="353291" cy="253916"/>
          </a:xfrm>
          <a:prstGeom prst="rect">
            <a:avLst/>
          </a:prstGeom>
          <a:noFill/>
        </p:spPr>
        <p:txBody>
          <a:bodyPr wrap="square" rtlCol="0">
            <a:spAutoFit/>
          </a:bodyPr>
          <a:lstStyle/>
          <a:p>
            <a:r>
              <a:rPr lang="en-GB" sz="1050" b="1" dirty="0">
                <a:solidFill>
                  <a:srgbClr val="FF0000"/>
                </a:solidFill>
              </a:rPr>
              <a:t>7</a:t>
            </a:r>
          </a:p>
        </p:txBody>
      </p:sp>
      <p:sp>
        <p:nvSpPr>
          <p:cNvPr id="8" name="TextBox 7"/>
          <p:cNvSpPr txBox="1"/>
          <p:nvPr/>
        </p:nvSpPr>
        <p:spPr>
          <a:xfrm>
            <a:off x="6032286" y="4143741"/>
            <a:ext cx="353291" cy="253916"/>
          </a:xfrm>
          <a:prstGeom prst="rect">
            <a:avLst/>
          </a:prstGeom>
          <a:noFill/>
        </p:spPr>
        <p:txBody>
          <a:bodyPr wrap="square" rtlCol="0">
            <a:spAutoFit/>
          </a:bodyPr>
          <a:lstStyle/>
          <a:p>
            <a:r>
              <a:rPr lang="en-GB" sz="1050" b="1" dirty="0">
                <a:solidFill>
                  <a:srgbClr val="FF0000"/>
                </a:solidFill>
              </a:rPr>
              <a:t>5</a:t>
            </a:r>
          </a:p>
        </p:txBody>
      </p:sp>
    </p:spTree>
    <p:extLst>
      <p:ext uri="{BB962C8B-B14F-4D97-AF65-F5344CB8AC3E}">
        <p14:creationId xmlns:p14="http://schemas.microsoft.com/office/powerpoint/2010/main" val="2617857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78832" y="1071564"/>
            <a:ext cx="4344845" cy="4108306"/>
          </a:xfrm>
          <a:prstGeom prst="rect">
            <a:avLst/>
          </a:prstGeom>
        </p:spPr>
      </p:pic>
      <p:sp>
        <p:nvSpPr>
          <p:cNvPr id="4" name="TextBox 3"/>
          <p:cNvSpPr txBox="1"/>
          <p:nvPr/>
        </p:nvSpPr>
        <p:spPr>
          <a:xfrm>
            <a:off x="311728" y="5394613"/>
            <a:ext cx="6317673" cy="507831"/>
          </a:xfrm>
          <a:prstGeom prst="rect">
            <a:avLst/>
          </a:prstGeom>
          <a:noFill/>
        </p:spPr>
        <p:txBody>
          <a:bodyPr wrap="square" rtlCol="0">
            <a:spAutoFit/>
          </a:bodyPr>
          <a:lstStyle/>
          <a:p>
            <a:r>
              <a:rPr lang="en-GB" sz="1350" dirty="0"/>
              <a:t>McKeown, T. The Role of Medicine, London, Nuffield Provincial Hospitals Trust 1976 p.30</a:t>
            </a:r>
          </a:p>
        </p:txBody>
      </p:sp>
      <p:sp>
        <p:nvSpPr>
          <p:cNvPr id="5" name="TextBox 4"/>
          <p:cNvSpPr txBox="1"/>
          <p:nvPr/>
        </p:nvSpPr>
        <p:spPr>
          <a:xfrm>
            <a:off x="2777837" y="1480705"/>
            <a:ext cx="353291" cy="253916"/>
          </a:xfrm>
          <a:prstGeom prst="rect">
            <a:avLst/>
          </a:prstGeom>
          <a:noFill/>
        </p:spPr>
        <p:txBody>
          <a:bodyPr wrap="square" rtlCol="0">
            <a:spAutoFit/>
          </a:bodyPr>
          <a:lstStyle/>
          <a:p>
            <a:r>
              <a:rPr lang="en-GB" sz="1050" b="1" dirty="0">
                <a:solidFill>
                  <a:srgbClr val="FF0000"/>
                </a:solidFill>
              </a:rPr>
              <a:t>23</a:t>
            </a:r>
          </a:p>
        </p:txBody>
      </p:sp>
      <p:sp>
        <p:nvSpPr>
          <p:cNvPr id="6" name="TextBox 5"/>
          <p:cNvSpPr txBox="1"/>
          <p:nvPr/>
        </p:nvSpPr>
        <p:spPr>
          <a:xfrm>
            <a:off x="2746664" y="2104478"/>
            <a:ext cx="353291" cy="253916"/>
          </a:xfrm>
          <a:prstGeom prst="rect">
            <a:avLst/>
          </a:prstGeom>
          <a:noFill/>
        </p:spPr>
        <p:txBody>
          <a:bodyPr wrap="square" rtlCol="0">
            <a:spAutoFit/>
          </a:bodyPr>
          <a:lstStyle/>
          <a:p>
            <a:r>
              <a:rPr lang="en-GB" sz="1050" b="1" dirty="0">
                <a:solidFill>
                  <a:srgbClr val="FF0000"/>
                </a:solidFill>
              </a:rPr>
              <a:t>21</a:t>
            </a:r>
          </a:p>
        </p:txBody>
      </p:sp>
      <p:sp>
        <p:nvSpPr>
          <p:cNvPr id="7" name="TextBox 6"/>
          <p:cNvSpPr txBox="1"/>
          <p:nvPr/>
        </p:nvSpPr>
        <p:spPr>
          <a:xfrm>
            <a:off x="6025359" y="3569279"/>
            <a:ext cx="353291" cy="253916"/>
          </a:xfrm>
          <a:prstGeom prst="rect">
            <a:avLst/>
          </a:prstGeom>
          <a:noFill/>
        </p:spPr>
        <p:txBody>
          <a:bodyPr wrap="square" rtlCol="0">
            <a:spAutoFit/>
          </a:bodyPr>
          <a:lstStyle/>
          <a:p>
            <a:r>
              <a:rPr lang="en-GB" sz="1050" b="1" dirty="0">
                <a:solidFill>
                  <a:srgbClr val="FF0000"/>
                </a:solidFill>
              </a:rPr>
              <a:t>7</a:t>
            </a:r>
          </a:p>
        </p:txBody>
      </p:sp>
      <p:sp>
        <p:nvSpPr>
          <p:cNvPr id="8" name="TextBox 7"/>
          <p:cNvSpPr txBox="1"/>
          <p:nvPr/>
        </p:nvSpPr>
        <p:spPr>
          <a:xfrm>
            <a:off x="6032286" y="4143741"/>
            <a:ext cx="353291" cy="253916"/>
          </a:xfrm>
          <a:prstGeom prst="rect">
            <a:avLst/>
          </a:prstGeom>
          <a:noFill/>
        </p:spPr>
        <p:txBody>
          <a:bodyPr wrap="square" rtlCol="0">
            <a:spAutoFit/>
          </a:bodyPr>
          <a:lstStyle/>
          <a:p>
            <a:r>
              <a:rPr lang="en-GB" sz="1050" b="1" dirty="0">
                <a:solidFill>
                  <a:srgbClr val="FF0000"/>
                </a:solidFill>
              </a:rPr>
              <a:t>5</a:t>
            </a:r>
          </a:p>
        </p:txBody>
      </p:sp>
      <p:sp>
        <p:nvSpPr>
          <p:cNvPr id="2" name="Rectangle 1"/>
          <p:cNvSpPr/>
          <p:nvPr/>
        </p:nvSpPr>
        <p:spPr>
          <a:xfrm>
            <a:off x="181534" y="1063006"/>
            <a:ext cx="1956548" cy="1754326"/>
          </a:xfrm>
          <a:prstGeom prst="rect">
            <a:avLst/>
          </a:prstGeom>
        </p:spPr>
        <p:txBody>
          <a:bodyPr wrap="square">
            <a:spAutoFit/>
          </a:bodyPr>
          <a:lstStyle/>
          <a:p>
            <a:r>
              <a:rPr lang="en-GB" sz="1350" b="1" dirty="0">
                <a:solidFill>
                  <a:srgbClr val="FF0000"/>
                </a:solidFill>
              </a:rPr>
              <a:t>Absolute differences have remained the same</a:t>
            </a:r>
          </a:p>
          <a:p>
            <a:r>
              <a:rPr lang="en-GB" sz="1350" b="1" dirty="0">
                <a:solidFill>
                  <a:srgbClr val="FF0000"/>
                </a:solidFill>
              </a:rPr>
              <a:t>(RD 2)</a:t>
            </a:r>
          </a:p>
          <a:p>
            <a:endParaRPr lang="en-GB" sz="1350" b="1" dirty="0">
              <a:solidFill>
                <a:srgbClr val="FF0000"/>
              </a:solidFill>
            </a:endParaRPr>
          </a:p>
          <a:p>
            <a:r>
              <a:rPr lang="en-GB" sz="1350" b="1" dirty="0">
                <a:solidFill>
                  <a:srgbClr val="FF0000"/>
                </a:solidFill>
              </a:rPr>
              <a:t>Relative differences have gone up over time</a:t>
            </a:r>
          </a:p>
          <a:p>
            <a:r>
              <a:rPr lang="en-GB" sz="1350" b="1" dirty="0">
                <a:solidFill>
                  <a:srgbClr val="FF0000"/>
                </a:solidFill>
              </a:rPr>
              <a:t>(RR 1.1 to 1.4)</a:t>
            </a:r>
          </a:p>
          <a:p>
            <a:endParaRPr lang="en-GB" sz="1350" b="1" dirty="0">
              <a:solidFill>
                <a:srgbClr val="FF0000"/>
              </a:solidFill>
            </a:endParaRPr>
          </a:p>
        </p:txBody>
      </p:sp>
    </p:spTree>
    <p:extLst>
      <p:ext uri="{BB962C8B-B14F-4D97-AF65-F5344CB8AC3E}">
        <p14:creationId xmlns:p14="http://schemas.microsoft.com/office/powerpoint/2010/main" val="1556469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78832" y="1071564"/>
            <a:ext cx="4344845" cy="4108306"/>
          </a:xfrm>
          <a:prstGeom prst="rect">
            <a:avLst/>
          </a:prstGeom>
        </p:spPr>
      </p:pic>
      <p:sp>
        <p:nvSpPr>
          <p:cNvPr id="4" name="TextBox 3"/>
          <p:cNvSpPr txBox="1"/>
          <p:nvPr/>
        </p:nvSpPr>
        <p:spPr>
          <a:xfrm>
            <a:off x="311728" y="5394613"/>
            <a:ext cx="6317673" cy="507831"/>
          </a:xfrm>
          <a:prstGeom prst="rect">
            <a:avLst/>
          </a:prstGeom>
          <a:noFill/>
        </p:spPr>
        <p:txBody>
          <a:bodyPr wrap="square" rtlCol="0">
            <a:spAutoFit/>
          </a:bodyPr>
          <a:lstStyle/>
          <a:p>
            <a:r>
              <a:rPr lang="en-GB" sz="1350" dirty="0"/>
              <a:t>McKeown, T. The Role of Medicine, London, Nuffield Provincial Hospitals Trust 1976 p.30</a:t>
            </a:r>
          </a:p>
        </p:txBody>
      </p:sp>
      <p:sp>
        <p:nvSpPr>
          <p:cNvPr id="5" name="TextBox 4"/>
          <p:cNvSpPr txBox="1"/>
          <p:nvPr/>
        </p:nvSpPr>
        <p:spPr>
          <a:xfrm>
            <a:off x="2777837" y="1480705"/>
            <a:ext cx="353291" cy="253916"/>
          </a:xfrm>
          <a:prstGeom prst="rect">
            <a:avLst/>
          </a:prstGeom>
          <a:noFill/>
        </p:spPr>
        <p:txBody>
          <a:bodyPr wrap="square" rtlCol="0">
            <a:spAutoFit/>
          </a:bodyPr>
          <a:lstStyle/>
          <a:p>
            <a:r>
              <a:rPr lang="en-GB" sz="1050" b="1" dirty="0"/>
              <a:t>23</a:t>
            </a:r>
          </a:p>
        </p:txBody>
      </p:sp>
      <p:sp>
        <p:nvSpPr>
          <p:cNvPr id="6" name="TextBox 5"/>
          <p:cNvSpPr txBox="1"/>
          <p:nvPr/>
        </p:nvSpPr>
        <p:spPr>
          <a:xfrm>
            <a:off x="2746664" y="2104478"/>
            <a:ext cx="353291" cy="253916"/>
          </a:xfrm>
          <a:prstGeom prst="rect">
            <a:avLst/>
          </a:prstGeom>
          <a:noFill/>
        </p:spPr>
        <p:txBody>
          <a:bodyPr wrap="square" rtlCol="0">
            <a:spAutoFit/>
          </a:bodyPr>
          <a:lstStyle/>
          <a:p>
            <a:r>
              <a:rPr lang="en-GB" sz="1050" b="1" dirty="0"/>
              <a:t>21</a:t>
            </a:r>
          </a:p>
        </p:txBody>
      </p:sp>
      <p:sp>
        <p:nvSpPr>
          <p:cNvPr id="7" name="TextBox 6"/>
          <p:cNvSpPr txBox="1"/>
          <p:nvPr/>
        </p:nvSpPr>
        <p:spPr>
          <a:xfrm>
            <a:off x="6025359" y="3569279"/>
            <a:ext cx="353291" cy="253916"/>
          </a:xfrm>
          <a:prstGeom prst="rect">
            <a:avLst/>
          </a:prstGeom>
          <a:noFill/>
        </p:spPr>
        <p:txBody>
          <a:bodyPr wrap="square" rtlCol="0">
            <a:spAutoFit/>
          </a:bodyPr>
          <a:lstStyle/>
          <a:p>
            <a:r>
              <a:rPr lang="en-GB" sz="1050" b="1" dirty="0"/>
              <a:t>7</a:t>
            </a:r>
          </a:p>
        </p:txBody>
      </p:sp>
      <p:sp>
        <p:nvSpPr>
          <p:cNvPr id="8" name="TextBox 7"/>
          <p:cNvSpPr txBox="1"/>
          <p:nvPr/>
        </p:nvSpPr>
        <p:spPr>
          <a:xfrm>
            <a:off x="6032286" y="4143741"/>
            <a:ext cx="353291" cy="253916"/>
          </a:xfrm>
          <a:prstGeom prst="rect">
            <a:avLst/>
          </a:prstGeom>
          <a:noFill/>
        </p:spPr>
        <p:txBody>
          <a:bodyPr wrap="square" rtlCol="0">
            <a:spAutoFit/>
          </a:bodyPr>
          <a:lstStyle/>
          <a:p>
            <a:r>
              <a:rPr lang="en-GB" sz="1050" b="1" dirty="0"/>
              <a:t>5</a:t>
            </a:r>
          </a:p>
        </p:txBody>
      </p:sp>
      <p:sp>
        <p:nvSpPr>
          <p:cNvPr id="2" name="TextBox 1"/>
          <p:cNvSpPr txBox="1"/>
          <p:nvPr/>
        </p:nvSpPr>
        <p:spPr>
          <a:xfrm>
            <a:off x="595746" y="2335312"/>
            <a:ext cx="5285510" cy="507831"/>
          </a:xfrm>
          <a:prstGeom prst="rect">
            <a:avLst/>
          </a:prstGeom>
          <a:solidFill>
            <a:schemeClr val="bg1"/>
          </a:solidFill>
        </p:spPr>
        <p:txBody>
          <a:bodyPr wrap="square" rtlCol="0">
            <a:spAutoFit/>
          </a:bodyPr>
          <a:lstStyle/>
          <a:p>
            <a:pPr marL="214308" indent="-214308">
              <a:buFont typeface="Arial" panose="020B0604020202020204" pitchFamily="34" charset="0"/>
              <a:buChar char="•"/>
            </a:pPr>
            <a:r>
              <a:rPr lang="en-GB" sz="1350" b="1" dirty="0">
                <a:solidFill>
                  <a:srgbClr val="0070C0"/>
                </a:solidFill>
              </a:rPr>
              <a:t>Absolute differences tend to increase as prevalence increases</a:t>
            </a:r>
          </a:p>
          <a:p>
            <a:pPr marL="214308" indent="-214308">
              <a:buFont typeface="Arial" panose="020B0604020202020204" pitchFamily="34" charset="0"/>
              <a:buChar char="•"/>
            </a:pPr>
            <a:r>
              <a:rPr lang="en-GB" sz="1350" b="1" dirty="0">
                <a:solidFill>
                  <a:srgbClr val="0070C0"/>
                </a:solidFill>
              </a:rPr>
              <a:t>Relative differences tend to increase as prevalence decrease</a:t>
            </a:r>
          </a:p>
        </p:txBody>
      </p:sp>
    </p:spTree>
    <p:extLst>
      <p:ext uri="{BB962C8B-B14F-4D97-AF65-F5344CB8AC3E}">
        <p14:creationId xmlns:p14="http://schemas.microsoft.com/office/powerpoint/2010/main" val="3725530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78832" y="1071564"/>
            <a:ext cx="4344845" cy="4108306"/>
          </a:xfrm>
          <a:prstGeom prst="rect">
            <a:avLst/>
          </a:prstGeom>
        </p:spPr>
      </p:pic>
      <p:sp>
        <p:nvSpPr>
          <p:cNvPr id="4" name="TextBox 3"/>
          <p:cNvSpPr txBox="1"/>
          <p:nvPr/>
        </p:nvSpPr>
        <p:spPr>
          <a:xfrm>
            <a:off x="311728" y="5394613"/>
            <a:ext cx="6317673" cy="507831"/>
          </a:xfrm>
          <a:prstGeom prst="rect">
            <a:avLst/>
          </a:prstGeom>
          <a:noFill/>
        </p:spPr>
        <p:txBody>
          <a:bodyPr wrap="square" rtlCol="0">
            <a:spAutoFit/>
          </a:bodyPr>
          <a:lstStyle/>
          <a:p>
            <a:r>
              <a:rPr lang="en-GB" sz="1350" dirty="0"/>
              <a:t>McKeown, T. The Role of Medicine, London, Nuffield Provincial Hospitals Trust 1976 p.30</a:t>
            </a:r>
          </a:p>
        </p:txBody>
      </p:sp>
      <p:sp>
        <p:nvSpPr>
          <p:cNvPr id="5" name="TextBox 4"/>
          <p:cNvSpPr txBox="1"/>
          <p:nvPr/>
        </p:nvSpPr>
        <p:spPr>
          <a:xfrm>
            <a:off x="2777837" y="1480705"/>
            <a:ext cx="353291" cy="253916"/>
          </a:xfrm>
          <a:prstGeom prst="rect">
            <a:avLst/>
          </a:prstGeom>
          <a:noFill/>
        </p:spPr>
        <p:txBody>
          <a:bodyPr wrap="square" rtlCol="0">
            <a:spAutoFit/>
          </a:bodyPr>
          <a:lstStyle/>
          <a:p>
            <a:r>
              <a:rPr lang="en-GB" sz="1050" b="1" dirty="0"/>
              <a:t>23</a:t>
            </a:r>
          </a:p>
        </p:txBody>
      </p:sp>
      <p:sp>
        <p:nvSpPr>
          <p:cNvPr id="6" name="TextBox 5"/>
          <p:cNvSpPr txBox="1"/>
          <p:nvPr/>
        </p:nvSpPr>
        <p:spPr>
          <a:xfrm>
            <a:off x="2746664" y="2104478"/>
            <a:ext cx="353291" cy="253916"/>
          </a:xfrm>
          <a:prstGeom prst="rect">
            <a:avLst/>
          </a:prstGeom>
          <a:noFill/>
        </p:spPr>
        <p:txBody>
          <a:bodyPr wrap="square" rtlCol="0">
            <a:spAutoFit/>
          </a:bodyPr>
          <a:lstStyle/>
          <a:p>
            <a:r>
              <a:rPr lang="en-GB" sz="1050" b="1" dirty="0"/>
              <a:t>21</a:t>
            </a:r>
          </a:p>
        </p:txBody>
      </p:sp>
      <p:sp>
        <p:nvSpPr>
          <p:cNvPr id="7" name="TextBox 6"/>
          <p:cNvSpPr txBox="1"/>
          <p:nvPr/>
        </p:nvSpPr>
        <p:spPr>
          <a:xfrm>
            <a:off x="6025359" y="3569279"/>
            <a:ext cx="353291" cy="253916"/>
          </a:xfrm>
          <a:prstGeom prst="rect">
            <a:avLst/>
          </a:prstGeom>
          <a:noFill/>
        </p:spPr>
        <p:txBody>
          <a:bodyPr wrap="square" rtlCol="0">
            <a:spAutoFit/>
          </a:bodyPr>
          <a:lstStyle/>
          <a:p>
            <a:r>
              <a:rPr lang="en-GB" sz="1050" b="1" dirty="0"/>
              <a:t>7</a:t>
            </a:r>
          </a:p>
        </p:txBody>
      </p:sp>
      <p:sp>
        <p:nvSpPr>
          <p:cNvPr id="8" name="TextBox 7"/>
          <p:cNvSpPr txBox="1"/>
          <p:nvPr/>
        </p:nvSpPr>
        <p:spPr>
          <a:xfrm>
            <a:off x="6032286" y="4143741"/>
            <a:ext cx="353291" cy="253916"/>
          </a:xfrm>
          <a:prstGeom prst="rect">
            <a:avLst/>
          </a:prstGeom>
          <a:noFill/>
        </p:spPr>
        <p:txBody>
          <a:bodyPr wrap="square" rtlCol="0">
            <a:spAutoFit/>
          </a:bodyPr>
          <a:lstStyle/>
          <a:p>
            <a:r>
              <a:rPr lang="en-GB" sz="1050" b="1" dirty="0"/>
              <a:t>5</a:t>
            </a:r>
          </a:p>
        </p:txBody>
      </p:sp>
      <p:sp>
        <p:nvSpPr>
          <p:cNvPr id="2" name="TextBox 1"/>
          <p:cNvSpPr txBox="1"/>
          <p:nvPr/>
        </p:nvSpPr>
        <p:spPr>
          <a:xfrm>
            <a:off x="595745" y="2335311"/>
            <a:ext cx="5789831" cy="430887"/>
          </a:xfrm>
          <a:prstGeom prst="rect">
            <a:avLst/>
          </a:prstGeom>
          <a:solidFill>
            <a:schemeClr val="bg1"/>
          </a:solidFill>
        </p:spPr>
        <p:txBody>
          <a:bodyPr wrap="square" rtlCol="0">
            <a:spAutoFit/>
          </a:bodyPr>
          <a:lstStyle/>
          <a:p>
            <a:r>
              <a:rPr lang="en-GB" sz="2200" b="1" dirty="0"/>
              <a:t>What’s of greatest interest to Public Health?</a:t>
            </a:r>
          </a:p>
        </p:txBody>
      </p:sp>
    </p:spTree>
    <p:extLst>
      <p:ext uri="{BB962C8B-B14F-4D97-AF65-F5344CB8AC3E}">
        <p14:creationId xmlns:p14="http://schemas.microsoft.com/office/powerpoint/2010/main" val="331568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923" y="1013332"/>
            <a:ext cx="7886700" cy="994172"/>
          </a:xfrm>
        </p:spPr>
        <p:txBody>
          <a:bodyPr/>
          <a:lstStyle/>
          <a:p>
            <a:r>
              <a:rPr lang="en-GB" b="1" dirty="0"/>
              <a:t>Part 1: Scale</a:t>
            </a:r>
          </a:p>
        </p:txBody>
      </p:sp>
      <p:sp>
        <p:nvSpPr>
          <p:cNvPr id="3" name="Content Placeholder 2"/>
          <p:cNvSpPr>
            <a:spLocks noGrp="1"/>
          </p:cNvSpPr>
          <p:nvPr>
            <p:ph idx="1"/>
          </p:nvPr>
        </p:nvSpPr>
        <p:spPr/>
        <p:txBody>
          <a:bodyPr/>
          <a:lstStyle/>
          <a:p>
            <a:r>
              <a:rPr lang="en-GB" dirty="0"/>
              <a:t>Relative and absolute effect measures</a:t>
            </a:r>
          </a:p>
        </p:txBody>
      </p:sp>
    </p:spTree>
    <p:extLst>
      <p:ext uri="{BB962C8B-B14F-4D97-AF65-F5344CB8AC3E}">
        <p14:creationId xmlns:p14="http://schemas.microsoft.com/office/powerpoint/2010/main" val="3834704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Why scale can matter</a:t>
            </a:r>
            <a:br>
              <a:rPr lang="en-GB" b="1" dirty="0"/>
            </a:br>
            <a:r>
              <a:rPr lang="en-GB" sz="3000" i="1" dirty="0"/>
              <a:t>Example 2: Odds ratios vs. Risk ratios</a:t>
            </a:r>
          </a:p>
        </p:txBody>
      </p:sp>
      <p:sp>
        <p:nvSpPr>
          <p:cNvPr id="4" name="Content Placeholder 3"/>
          <p:cNvSpPr>
            <a:spLocks noGrp="1"/>
          </p:cNvSpPr>
          <p:nvPr>
            <p:ph idx="1"/>
          </p:nvPr>
        </p:nvSpPr>
        <p:spPr/>
        <p:txBody>
          <a:bodyPr/>
          <a:lstStyle/>
          <a:p>
            <a:endParaRPr lang="en-GB" dirty="0"/>
          </a:p>
        </p:txBody>
      </p:sp>
    </p:spTree>
    <p:extLst>
      <p:ext uri="{BB962C8B-B14F-4D97-AF65-F5344CB8AC3E}">
        <p14:creationId xmlns:p14="http://schemas.microsoft.com/office/powerpoint/2010/main" val="2351353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ORs (vs. RR) with a rarer outcome (8%)</a:t>
            </a:r>
          </a:p>
        </p:txBody>
      </p:sp>
      <p:sp>
        <p:nvSpPr>
          <p:cNvPr id="6" name="Content Placeholder 2"/>
          <p:cNvSpPr txBox="1">
            <a:spLocks/>
          </p:cNvSpPr>
          <p:nvPr/>
        </p:nvSpPr>
        <p:spPr>
          <a:xfrm>
            <a:off x="628650" y="2063931"/>
            <a:ext cx="3788709" cy="8821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Odds ratio for dying</a:t>
            </a:r>
          </a:p>
        </p:txBody>
      </p:sp>
      <p:graphicFrame>
        <p:nvGraphicFramePr>
          <p:cNvPr id="7" name="Table 6"/>
          <p:cNvGraphicFramePr>
            <a:graphicFrameLocks noGrp="1"/>
          </p:cNvGraphicFramePr>
          <p:nvPr>
            <p:extLst/>
          </p:nvPr>
        </p:nvGraphicFramePr>
        <p:xfrm>
          <a:off x="628652" y="3766127"/>
          <a:ext cx="4890657" cy="1028700"/>
        </p:xfrm>
        <a:graphic>
          <a:graphicData uri="http://schemas.openxmlformats.org/drawingml/2006/table">
            <a:tbl>
              <a:tblPr firstRow="1" bandRow="1">
                <a:tableStyleId>{5C22544A-7EE6-4342-B048-85BDC9FD1C3A}</a:tableStyleId>
              </a:tblPr>
              <a:tblGrid>
                <a:gridCol w="1951988">
                  <a:extLst>
                    <a:ext uri="{9D8B030D-6E8A-4147-A177-3AD203B41FA5}">
                      <a16:colId xmlns:a16="http://schemas.microsoft.com/office/drawing/2014/main" val="1608814917"/>
                    </a:ext>
                  </a:extLst>
                </a:gridCol>
                <a:gridCol w="1422400">
                  <a:extLst>
                    <a:ext uri="{9D8B030D-6E8A-4147-A177-3AD203B41FA5}">
                      <a16:colId xmlns:a16="http://schemas.microsoft.com/office/drawing/2014/main" val="1462570328"/>
                    </a:ext>
                  </a:extLst>
                </a:gridCol>
                <a:gridCol w="1516269">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5</a:t>
                      </a:r>
                    </a:p>
                  </a:txBody>
                  <a:tcPr marL="68580" marR="68580" marT="34290" marB="34290"/>
                </a:tc>
                <a:tc>
                  <a:txBody>
                    <a:bodyPr/>
                    <a:lstStyle/>
                    <a:p>
                      <a:r>
                        <a:rPr lang="en-GB" sz="1800" dirty="0"/>
                        <a:t>95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10</a:t>
                      </a:r>
                    </a:p>
                  </a:txBody>
                  <a:tcPr marL="68580" marR="68580" marT="34290" marB="34290"/>
                </a:tc>
                <a:tc>
                  <a:txBody>
                    <a:bodyPr/>
                    <a:lstStyle/>
                    <a:p>
                      <a:r>
                        <a:rPr lang="en-GB" sz="1800" dirty="0"/>
                        <a:t>90</a:t>
                      </a:r>
                    </a:p>
                  </a:txBody>
                  <a:tcPr marL="68580" marR="68580" marT="34290" marB="34290"/>
                </a:tc>
                <a:extLst>
                  <a:ext uri="{0D108BD9-81ED-4DB2-BD59-A6C34878D82A}">
                    <a16:rowId xmlns:a16="http://schemas.microsoft.com/office/drawing/2014/main" val="2976818757"/>
                  </a:ext>
                </a:extLst>
              </a:tr>
            </a:tbl>
          </a:graphicData>
        </a:graphic>
      </p:graphicFrame>
    </p:spTree>
    <p:extLst>
      <p:ext uri="{BB962C8B-B14F-4D97-AF65-F5344CB8AC3E}">
        <p14:creationId xmlns:p14="http://schemas.microsoft.com/office/powerpoint/2010/main" val="1015428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ORs (vs. RR) with a rarer outcome (8%)</a:t>
            </a:r>
          </a:p>
        </p:txBody>
      </p:sp>
      <p:sp>
        <p:nvSpPr>
          <p:cNvPr id="3" name="Content Placeholder 2"/>
          <p:cNvSpPr>
            <a:spLocks noGrp="1"/>
          </p:cNvSpPr>
          <p:nvPr>
            <p:ph idx="1"/>
          </p:nvPr>
        </p:nvSpPr>
        <p:spPr>
          <a:xfrm>
            <a:off x="5078559" y="2005050"/>
            <a:ext cx="4004930" cy="882145"/>
          </a:xfrm>
        </p:spPr>
        <p:txBody>
          <a:bodyPr>
            <a:normAutofit/>
          </a:bodyPr>
          <a:lstStyle/>
          <a:p>
            <a:pPr marL="0" indent="0">
              <a:buNone/>
            </a:pPr>
            <a:r>
              <a:rPr lang="en-GB" sz="2400" dirty="0"/>
              <a:t>Risk ratio for dying</a:t>
            </a:r>
          </a:p>
        </p:txBody>
      </p:sp>
      <p:sp>
        <p:nvSpPr>
          <p:cNvPr id="6" name="Content Placeholder 2"/>
          <p:cNvSpPr txBox="1">
            <a:spLocks/>
          </p:cNvSpPr>
          <p:nvPr/>
        </p:nvSpPr>
        <p:spPr>
          <a:xfrm>
            <a:off x="628650" y="2063931"/>
            <a:ext cx="3788709" cy="8821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Odds ratio for dying</a:t>
            </a:r>
          </a:p>
        </p:txBody>
      </p:sp>
      <p:graphicFrame>
        <p:nvGraphicFramePr>
          <p:cNvPr id="7" name="Table 6"/>
          <p:cNvGraphicFramePr>
            <a:graphicFrameLocks noGrp="1"/>
          </p:cNvGraphicFramePr>
          <p:nvPr>
            <p:extLst/>
          </p:nvPr>
        </p:nvGraphicFramePr>
        <p:xfrm>
          <a:off x="628652" y="3766127"/>
          <a:ext cx="4890657" cy="1028700"/>
        </p:xfrm>
        <a:graphic>
          <a:graphicData uri="http://schemas.openxmlformats.org/drawingml/2006/table">
            <a:tbl>
              <a:tblPr firstRow="1" bandRow="1">
                <a:tableStyleId>{5C22544A-7EE6-4342-B048-85BDC9FD1C3A}</a:tableStyleId>
              </a:tblPr>
              <a:tblGrid>
                <a:gridCol w="1951988">
                  <a:extLst>
                    <a:ext uri="{9D8B030D-6E8A-4147-A177-3AD203B41FA5}">
                      <a16:colId xmlns:a16="http://schemas.microsoft.com/office/drawing/2014/main" val="1608814917"/>
                    </a:ext>
                  </a:extLst>
                </a:gridCol>
                <a:gridCol w="1422400">
                  <a:extLst>
                    <a:ext uri="{9D8B030D-6E8A-4147-A177-3AD203B41FA5}">
                      <a16:colId xmlns:a16="http://schemas.microsoft.com/office/drawing/2014/main" val="1462570328"/>
                    </a:ext>
                  </a:extLst>
                </a:gridCol>
                <a:gridCol w="1516269">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5</a:t>
                      </a:r>
                    </a:p>
                  </a:txBody>
                  <a:tcPr marL="68580" marR="68580" marT="34290" marB="34290"/>
                </a:tc>
                <a:tc>
                  <a:txBody>
                    <a:bodyPr/>
                    <a:lstStyle/>
                    <a:p>
                      <a:r>
                        <a:rPr lang="en-GB" sz="1800" dirty="0"/>
                        <a:t>95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10</a:t>
                      </a:r>
                    </a:p>
                  </a:txBody>
                  <a:tcPr marL="68580" marR="68580" marT="34290" marB="34290"/>
                </a:tc>
                <a:tc>
                  <a:txBody>
                    <a:bodyPr/>
                    <a:lstStyle/>
                    <a:p>
                      <a:r>
                        <a:rPr lang="en-GB" sz="1800" dirty="0"/>
                        <a:t>90</a:t>
                      </a:r>
                    </a:p>
                  </a:txBody>
                  <a:tcPr marL="68580" marR="68580" marT="34290" marB="34290"/>
                </a:tc>
                <a:extLst>
                  <a:ext uri="{0D108BD9-81ED-4DB2-BD59-A6C34878D82A}">
                    <a16:rowId xmlns:a16="http://schemas.microsoft.com/office/drawing/2014/main" val="2976818757"/>
                  </a:ext>
                </a:extLst>
              </a:tr>
            </a:tbl>
          </a:graphicData>
        </a:graphic>
      </p:graphicFrame>
      <p:sp>
        <p:nvSpPr>
          <p:cNvPr id="4" name="Rectangle 3"/>
          <p:cNvSpPr/>
          <p:nvPr/>
        </p:nvSpPr>
        <p:spPr>
          <a:xfrm>
            <a:off x="628650" y="2946076"/>
            <a:ext cx="2056973" cy="769441"/>
          </a:xfrm>
          <a:prstGeom prst="rect">
            <a:avLst/>
          </a:prstGeom>
        </p:spPr>
        <p:txBody>
          <a:bodyPr wrap="none">
            <a:spAutoFit/>
          </a:bodyPr>
          <a:lstStyle/>
          <a:p>
            <a:pPr lvl="0">
              <a:defRPr/>
            </a:pPr>
            <a:r>
              <a:rPr lang="en-GB" sz="2200" dirty="0">
                <a:solidFill>
                  <a:schemeClr val="accent5"/>
                </a:solidFill>
              </a:rPr>
              <a:t>(5/95) / (10/90)</a:t>
            </a:r>
          </a:p>
          <a:p>
            <a:pPr lvl="0">
              <a:defRPr/>
            </a:pPr>
            <a:r>
              <a:rPr lang="en-GB" sz="2200" dirty="0">
                <a:solidFill>
                  <a:schemeClr val="accent5"/>
                </a:solidFill>
              </a:rPr>
              <a:t>= 0.05/0.09 =0.6</a:t>
            </a:r>
            <a:endParaRPr lang="en-GB" sz="2200" b="1" dirty="0">
              <a:solidFill>
                <a:schemeClr val="accent5"/>
              </a:solidFill>
            </a:endParaRPr>
          </a:p>
        </p:txBody>
      </p:sp>
    </p:spTree>
    <p:extLst>
      <p:ext uri="{BB962C8B-B14F-4D97-AF65-F5344CB8AC3E}">
        <p14:creationId xmlns:p14="http://schemas.microsoft.com/office/powerpoint/2010/main" val="1516680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ORs (vs. RR) with a rarer outcome (8%)</a:t>
            </a:r>
          </a:p>
        </p:txBody>
      </p:sp>
      <p:sp>
        <p:nvSpPr>
          <p:cNvPr id="3" name="Content Placeholder 2"/>
          <p:cNvSpPr>
            <a:spLocks noGrp="1"/>
          </p:cNvSpPr>
          <p:nvPr>
            <p:ph idx="1"/>
          </p:nvPr>
        </p:nvSpPr>
        <p:spPr>
          <a:xfrm>
            <a:off x="5078559" y="2005050"/>
            <a:ext cx="4004930" cy="882145"/>
          </a:xfrm>
        </p:spPr>
        <p:txBody>
          <a:bodyPr>
            <a:normAutofit/>
          </a:bodyPr>
          <a:lstStyle/>
          <a:p>
            <a:pPr marL="0" indent="0">
              <a:buNone/>
            </a:pPr>
            <a:r>
              <a:rPr lang="en-GB" sz="2400" dirty="0"/>
              <a:t>Risk ratio for dying</a:t>
            </a:r>
          </a:p>
        </p:txBody>
      </p:sp>
      <p:sp>
        <p:nvSpPr>
          <p:cNvPr id="6" name="Content Placeholder 2"/>
          <p:cNvSpPr txBox="1">
            <a:spLocks/>
          </p:cNvSpPr>
          <p:nvPr/>
        </p:nvSpPr>
        <p:spPr>
          <a:xfrm>
            <a:off x="628650" y="2063931"/>
            <a:ext cx="3788709" cy="8821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Odds ratio for dying</a:t>
            </a:r>
          </a:p>
        </p:txBody>
      </p:sp>
      <p:graphicFrame>
        <p:nvGraphicFramePr>
          <p:cNvPr id="7" name="Table 6"/>
          <p:cNvGraphicFramePr>
            <a:graphicFrameLocks noGrp="1"/>
          </p:cNvGraphicFramePr>
          <p:nvPr>
            <p:extLst>
              <p:ext uri="{D42A27DB-BD31-4B8C-83A1-F6EECF244321}">
                <p14:modId xmlns:p14="http://schemas.microsoft.com/office/powerpoint/2010/main" val="578930762"/>
              </p:ext>
            </p:extLst>
          </p:nvPr>
        </p:nvGraphicFramePr>
        <p:xfrm>
          <a:off x="628652" y="3766127"/>
          <a:ext cx="4890657" cy="1028700"/>
        </p:xfrm>
        <a:graphic>
          <a:graphicData uri="http://schemas.openxmlformats.org/drawingml/2006/table">
            <a:tbl>
              <a:tblPr firstRow="1" bandRow="1">
                <a:tableStyleId>{5C22544A-7EE6-4342-B048-85BDC9FD1C3A}</a:tableStyleId>
              </a:tblPr>
              <a:tblGrid>
                <a:gridCol w="1951988">
                  <a:extLst>
                    <a:ext uri="{9D8B030D-6E8A-4147-A177-3AD203B41FA5}">
                      <a16:colId xmlns:a16="http://schemas.microsoft.com/office/drawing/2014/main" val="1608814917"/>
                    </a:ext>
                  </a:extLst>
                </a:gridCol>
                <a:gridCol w="1422400">
                  <a:extLst>
                    <a:ext uri="{9D8B030D-6E8A-4147-A177-3AD203B41FA5}">
                      <a16:colId xmlns:a16="http://schemas.microsoft.com/office/drawing/2014/main" val="1462570328"/>
                    </a:ext>
                  </a:extLst>
                </a:gridCol>
                <a:gridCol w="1516269">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5</a:t>
                      </a:r>
                    </a:p>
                  </a:txBody>
                  <a:tcPr marL="68580" marR="68580" marT="34290" marB="34290"/>
                </a:tc>
                <a:tc>
                  <a:txBody>
                    <a:bodyPr/>
                    <a:lstStyle/>
                    <a:p>
                      <a:r>
                        <a:rPr lang="en-GB" sz="1800" dirty="0"/>
                        <a:t>95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10</a:t>
                      </a:r>
                    </a:p>
                  </a:txBody>
                  <a:tcPr marL="68580" marR="68580" marT="34290" marB="34290"/>
                </a:tc>
                <a:tc>
                  <a:txBody>
                    <a:bodyPr/>
                    <a:lstStyle/>
                    <a:p>
                      <a:r>
                        <a:rPr lang="en-GB" sz="1800" dirty="0"/>
                        <a:t>90</a:t>
                      </a:r>
                    </a:p>
                  </a:txBody>
                  <a:tcPr marL="68580" marR="68580" marT="34290" marB="34290"/>
                </a:tc>
                <a:extLst>
                  <a:ext uri="{0D108BD9-81ED-4DB2-BD59-A6C34878D82A}">
                    <a16:rowId xmlns:a16="http://schemas.microsoft.com/office/drawing/2014/main" val="2976818757"/>
                  </a:ext>
                </a:extLst>
              </a:tr>
            </a:tbl>
          </a:graphicData>
        </a:graphic>
      </p:graphicFrame>
      <p:sp>
        <p:nvSpPr>
          <p:cNvPr id="4" name="Rectangle 3"/>
          <p:cNvSpPr/>
          <p:nvPr/>
        </p:nvSpPr>
        <p:spPr>
          <a:xfrm>
            <a:off x="628650" y="2946076"/>
            <a:ext cx="2056973" cy="769441"/>
          </a:xfrm>
          <a:prstGeom prst="rect">
            <a:avLst/>
          </a:prstGeom>
        </p:spPr>
        <p:txBody>
          <a:bodyPr wrap="none">
            <a:spAutoFit/>
          </a:bodyPr>
          <a:lstStyle/>
          <a:p>
            <a:pPr lvl="0">
              <a:defRPr/>
            </a:pPr>
            <a:r>
              <a:rPr lang="en-GB" sz="2200" dirty="0">
                <a:solidFill>
                  <a:schemeClr val="accent5"/>
                </a:solidFill>
              </a:rPr>
              <a:t>(5/95) / (10/90)</a:t>
            </a:r>
          </a:p>
          <a:p>
            <a:pPr lvl="0">
              <a:defRPr/>
            </a:pPr>
            <a:r>
              <a:rPr lang="en-GB" sz="2200" dirty="0">
                <a:solidFill>
                  <a:schemeClr val="accent5"/>
                </a:solidFill>
              </a:rPr>
              <a:t>= 0.05/0.09 =0.6</a:t>
            </a:r>
            <a:endParaRPr lang="en-GB" sz="2200" b="1" dirty="0">
              <a:solidFill>
                <a:schemeClr val="accent5"/>
              </a:solidFill>
            </a:endParaRPr>
          </a:p>
        </p:txBody>
      </p:sp>
      <p:sp>
        <p:nvSpPr>
          <p:cNvPr id="5" name="Rectangle 4"/>
          <p:cNvSpPr/>
          <p:nvPr/>
        </p:nvSpPr>
        <p:spPr>
          <a:xfrm>
            <a:off x="5078557" y="2907173"/>
            <a:ext cx="2263761" cy="769441"/>
          </a:xfrm>
          <a:prstGeom prst="rect">
            <a:avLst/>
          </a:prstGeom>
        </p:spPr>
        <p:txBody>
          <a:bodyPr wrap="none">
            <a:spAutoFit/>
          </a:bodyPr>
          <a:lstStyle/>
          <a:p>
            <a:r>
              <a:rPr lang="en-GB" sz="2200" dirty="0">
                <a:solidFill>
                  <a:schemeClr val="accent5"/>
                </a:solidFill>
              </a:rPr>
              <a:t>(5/100) / (10/100)</a:t>
            </a:r>
          </a:p>
          <a:p>
            <a:r>
              <a:rPr lang="en-GB" sz="2200" dirty="0">
                <a:solidFill>
                  <a:schemeClr val="accent5"/>
                </a:solidFill>
              </a:rPr>
              <a:t>= 0.05/0.1 = 0.5</a:t>
            </a:r>
            <a:endParaRPr lang="en-GB" sz="2200" b="1" dirty="0">
              <a:solidFill>
                <a:schemeClr val="accent5"/>
              </a:solidFill>
            </a:endParaRPr>
          </a:p>
        </p:txBody>
      </p:sp>
    </p:spTree>
    <p:extLst>
      <p:ext uri="{BB962C8B-B14F-4D97-AF65-F5344CB8AC3E}">
        <p14:creationId xmlns:p14="http://schemas.microsoft.com/office/powerpoint/2010/main" val="2257428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ORs (vs. RR) with a rarer outcome (8%)</a:t>
            </a:r>
          </a:p>
        </p:txBody>
      </p:sp>
      <p:sp>
        <p:nvSpPr>
          <p:cNvPr id="3" name="Content Placeholder 2"/>
          <p:cNvSpPr>
            <a:spLocks noGrp="1"/>
          </p:cNvSpPr>
          <p:nvPr>
            <p:ph idx="1"/>
          </p:nvPr>
        </p:nvSpPr>
        <p:spPr>
          <a:xfrm>
            <a:off x="5078560" y="2184907"/>
            <a:ext cx="4004930" cy="882145"/>
          </a:xfrm>
        </p:spPr>
        <p:txBody>
          <a:bodyPr>
            <a:normAutofit/>
          </a:bodyPr>
          <a:lstStyle/>
          <a:p>
            <a:pPr marL="0" indent="0">
              <a:buNone/>
            </a:pPr>
            <a:r>
              <a:rPr lang="en-GB" sz="2400" dirty="0"/>
              <a:t>Risk ratio for dying</a:t>
            </a:r>
          </a:p>
        </p:txBody>
      </p:sp>
      <p:sp>
        <p:nvSpPr>
          <p:cNvPr id="6" name="Content Placeholder 2"/>
          <p:cNvSpPr txBox="1">
            <a:spLocks/>
          </p:cNvSpPr>
          <p:nvPr/>
        </p:nvSpPr>
        <p:spPr>
          <a:xfrm>
            <a:off x="628651" y="2243788"/>
            <a:ext cx="3788709" cy="8821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Odds ratio for dying</a:t>
            </a:r>
          </a:p>
        </p:txBody>
      </p:sp>
      <p:sp>
        <p:nvSpPr>
          <p:cNvPr id="4" name="Rectangle 3"/>
          <p:cNvSpPr/>
          <p:nvPr/>
        </p:nvSpPr>
        <p:spPr>
          <a:xfrm>
            <a:off x="628653" y="2976708"/>
            <a:ext cx="2056973" cy="769441"/>
          </a:xfrm>
          <a:prstGeom prst="rect">
            <a:avLst/>
          </a:prstGeom>
        </p:spPr>
        <p:txBody>
          <a:bodyPr wrap="none">
            <a:spAutoFit/>
          </a:bodyPr>
          <a:lstStyle/>
          <a:p>
            <a:pPr lvl="0">
              <a:defRPr/>
            </a:pPr>
            <a:r>
              <a:rPr lang="en-GB" sz="2200" dirty="0">
                <a:solidFill>
                  <a:schemeClr val="accent5"/>
                </a:solidFill>
              </a:rPr>
              <a:t>(5/</a:t>
            </a:r>
            <a:r>
              <a:rPr lang="en-GB" sz="2200" b="1" u="sng" dirty="0">
                <a:solidFill>
                  <a:srgbClr val="FF0000"/>
                </a:solidFill>
              </a:rPr>
              <a:t>95</a:t>
            </a:r>
            <a:r>
              <a:rPr lang="en-GB" sz="2200" dirty="0">
                <a:solidFill>
                  <a:schemeClr val="accent5"/>
                </a:solidFill>
              </a:rPr>
              <a:t>) / (10/</a:t>
            </a:r>
            <a:r>
              <a:rPr lang="en-GB" sz="2200" b="1" u="sng" dirty="0">
                <a:solidFill>
                  <a:srgbClr val="FF0000"/>
                </a:solidFill>
              </a:rPr>
              <a:t>90</a:t>
            </a:r>
            <a:r>
              <a:rPr lang="en-GB" sz="2200" dirty="0">
                <a:solidFill>
                  <a:schemeClr val="accent5"/>
                </a:solidFill>
              </a:rPr>
              <a:t>)</a:t>
            </a:r>
          </a:p>
          <a:p>
            <a:pPr lvl="0">
              <a:defRPr/>
            </a:pPr>
            <a:r>
              <a:rPr lang="en-GB" sz="2200" dirty="0">
                <a:solidFill>
                  <a:schemeClr val="accent5"/>
                </a:solidFill>
              </a:rPr>
              <a:t>= 0.05/0.09 =0.6</a:t>
            </a:r>
            <a:endParaRPr lang="en-GB" sz="2200" b="1" dirty="0">
              <a:solidFill>
                <a:schemeClr val="accent5"/>
              </a:solidFill>
            </a:endParaRPr>
          </a:p>
        </p:txBody>
      </p:sp>
      <p:sp>
        <p:nvSpPr>
          <p:cNvPr id="5" name="Rectangle 4"/>
          <p:cNvSpPr/>
          <p:nvPr/>
        </p:nvSpPr>
        <p:spPr>
          <a:xfrm>
            <a:off x="5078560" y="2937805"/>
            <a:ext cx="2263761" cy="769441"/>
          </a:xfrm>
          <a:prstGeom prst="rect">
            <a:avLst/>
          </a:prstGeom>
        </p:spPr>
        <p:txBody>
          <a:bodyPr wrap="none">
            <a:spAutoFit/>
          </a:bodyPr>
          <a:lstStyle/>
          <a:p>
            <a:r>
              <a:rPr lang="en-GB" sz="2200" dirty="0">
                <a:solidFill>
                  <a:schemeClr val="accent5"/>
                </a:solidFill>
              </a:rPr>
              <a:t>(5/</a:t>
            </a:r>
            <a:r>
              <a:rPr lang="en-GB" sz="2200" b="1" u="sng" dirty="0">
                <a:solidFill>
                  <a:srgbClr val="FF0000"/>
                </a:solidFill>
              </a:rPr>
              <a:t>100</a:t>
            </a:r>
            <a:r>
              <a:rPr lang="en-GB" sz="2200" dirty="0">
                <a:solidFill>
                  <a:schemeClr val="accent5"/>
                </a:solidFill>
              </a:rPr>
              <a:t>) / (10/</a:t>
            </a:r>
            <a:r>
              <a:rPr lang="en-GB" sz="2200" b="1" u="sng" dirty="0">
                <a:solidFill>
                  <a:srgbClr val="FF0000"/>
                </a:solidFill>
              </a:rPr>
              <a:t>100</a:t>
            </a:r>
            <a:r>
              <a:rPr lang="en-GB" sz="2200" dirty="0">
                <a:solidFill>
                  <a:schemeClr val="accent5"/>
                </a:solidFill>
              </a:rPr>
              <a:t>)</a:t>
            </a:r>
          </a:p>
          <a:p>
            <a:r>
              <a:rPr lang="en-GB" sz="2200" dirty="0">
                <a:solidFill>
                  <a:schemeClr val="accent5"/>
                </a:solidFill>
              </a:rPr>
              <a:t>= 0.05/0.1 = 0.5</a:t>
            </a:r>
            <a:endParaRPr lang="en-GB" sz="2200" b="1" dirty="0">
              <a:solidFill>
                <a:schemeClr val="accent5"/>
              </a:solidFill>
            </a:endParaRPr>
          </a:p>
        </p:txBody>
      </p:sp>
      <p:sp>
        <p:nvSpPr>
          <p:cNvPr id="8" name="TextBox 7">
            <a:extLst>
              <a:ext uri="{FF2B5EF4-FFF2-40B4-BE49-F238E27FC236}">
                <a16:creationId xmlns:a16="http://schemas.microsoft.com/office/drawing/2014/main" id="{8CD6F6CA-396D-4944-98E8-936A7218E9AB}"/>
              </a:ext>
            </a:extLst>
          </p:cNvPr>
          <p:cNvSpPr txBox="1"/>
          <p:nvPr/>
        </p:nvSpPr>
        <p:spPr>
          <a:xfrm>
            <a:off x="3193678" y="2987983"/>
            <a:ext cx="746312" cy="784830"/>
          </a:xfrm>
          <a:prstGeom prst="rect">
            <a:avLst/>
          </a:prstGeom>
          <a:noFill/>
        </p:spPr>
        <p:txBody>
          <a:bodyPr wrap="square" rtlCol="0">
            <a:spAutoFit/>
          </a:bodyPr>
          <a:lstStyle/>
          <a:p>
            <a:r>
              <a:rPr lang="en-GB" sz="4500" b="1" dirty="0">
                <a:solidFill>
                  <a:srgbClr val="FF0000"/>
                </a:solidFill>
              </a:rPr>
              <a:t>~</a:t>
            </a:r>
          </a:p>
        </p:txBody>
      </p:sp>
      <p:graphicFrame>
        <p:nvGraphicFramePr>
          <p:cNvPr id="9" name="Table 8">
            <a:extLst>
              <a:ext uri="{FF2B5EF4-FFF2-40B4-BE49-F238E27FC236}">
                <a16:creationId xmlns:a16="http://schemas.microsoft.com/office/drawing/2014/main" id="{B79D209D-2EC1-43BE-BDD8-C9C318DCC0B6}"/>
              </a:ext>
            </a:extLst>
          </p:cNvPr>
          <p:cNvGraphicFramePr>
            <a:graphicFrameLocks noGrp="1"/>
          </p:cNvGraphicFramePr>
          <p:nvPr>
            <p:extLst>
              <p:ext uri="{D42A27DB-BD31-4B8C-83A1-F6EECF244321}">
                <p14:modId xmlns:p14="http://schemas.microsoft.com/office/powerpoint/2010/main" val="1168298428"/>
              </p:ext>
            </p:extLst>
          </p:nvPr>
        </p:nvGraphicFramePr>
        <p:xfrm>
          <a:off x="628652" y="3766127"/>
          <a:ext cx="4890657" cy="1028700"/>
        </p:xfrm>
        <a:graphic>
          <a:graphicData uri="http://schemas.openxmlformats.org/drawingml/2006/table">
            <a:tbl>
              <a:tblPr firstRow="1" bandRow="1">
                <a:tableStyleId>{5C22544A-7EE6-4342-B048-85BDC9FD1C3A}</a:tableStyleId>
              </a:tblPr>
              <a:tblGrid>
                <a:gridCol w="1951988">
                  <a:extLst>
                    <a:ext uri="{9D8B030D-6E8A-4147-A177-3AD203B41FA5}">
                      <a16:colId xmlns:a16="http://schemas.microsoft.com/office/drawing/2014/main" val="1608814917"/>
                    </a:ext>
                  </a:extLst>
                </a:gridCol>
                <a:gridCol w="1422400">
                  <a:extLst>
                    <a:ext uri="{9D8B030D-6E8A-4147-A177-3AD203B41FA5}">
                      <a16:colId xmlns:a16="http://schemas.microsoft.com/office/drawing/2014/main" val="1462570328"/>
                    </a:ext>
                  </a:extLst>
                </a:gridCol>
                <a:gridCol w="1516269">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5</a:t>
                      </a:r>
                    </a:p>
                  </a:txBody>
                  <a:tcPr marL="68580" marR="68580" marT="34290" marB="34290"/>
                </a:tc>
                <a:tc>
                  <a:txBody>
                    <a:bodyPr/>
                    <a:lstStyle/>
                    <a:p>
                      <a:r>
                        <a:rPr lang="en-GB" sz="1800" dirty="0"/>
                        <a:t>95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10</a:t>
                      </a:r>
                    </a:p>
                  </a:txBody>
                  <a:tcPr marL="68580" marR="68580" marT="34290" marB="34290"/>
                </a:tc>
                <a:tc>
                  <a:txBody>
                    <a:bodyPr/>
                    <a:lstStyle/>
                    <a:p>
                      <a:r>
                        <a:rPr lang="en-GB" sz="1800" dirty="0"/>
                        <a:t>90</a:t>
                      </a:r>
                    </a:p>
                  </a:txBody>
                  <a:tcPr marL="68580" marR="68580" marT="34290" marB="34290"/>
                </a:tc>
                <a:extLst>
                  <a:ext uri="{0D108BD9-81ED-4DB2-BD59-A6C34878D82A}">
                    <a16:rowId xmlns:a16="http://schemas.microsoft.com/office/drawing/2014/main" val="2976818757"/>
                  </a:ext>
                </a:extLst>
              </a:tr>
            </a:tbl>
          </a:graphicData>
        </a:graphic>
      </p:graphicFrame>
    </p:spTree>
    <p:extLst>
      <p:ext uri="{BB962C8B-B14F-4D97-AF65-F5344CB8AC3E}">
        <p14:creationId xmlns:p14="http://schemas.microsoft.com/office/powerpoint/2010/main" val="3569879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ORs (vs. RR) with a common outcome (50%)</a:t>
            </a:r>
          </a:p>
        </p:txBody>
      </p:sp>
      <p:sp>
        <p:nvSpPr>
          <p:cNvPr id="6" name="Content Placeholder 2"/>
          <p:cNvSpPr txBox="1">
            <a:spLocks/>
          </p:cNvSpPr>
          <p:nvPr/>
        </p:nvSpPr>
        <p:spPr>
          <a:xfrm>
            <a:off x="628652" y="2243788"/>
            <a:ext cx="2862695" cy="8821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Odds ratio for dying</a:t>
            </a:r>
          </a:p>
        </p:txBody>
      </p:sp>
      <p:graphicFrame>
        <p:nvGraphicFramePr>
          <p:cNvPr id="9" name="Table 8">
            <a:extLst>
              <a:ext uri="{FF2B5EF4-FFF2-40B4-BE49-F238E27FC236}">
                <a16:creationId xmlns:a16="http://schemas.microsoft.com/office/drawing/2014/main" id="{45F0A490-8009-4A92-BC99-C313C7208233}"/>
              </a:ext>
            </a:extLst>
          </p:cNvPr>
          <p:cNvGraphicFramePr>
            <a:graphicFrameLocks noGrp="1"/>
          </p:cNvGraphicFramePr>
          <p:nvPr>
            <p:extLst>
              <p:ext uri="{D42A27DB-BD31-4B8C-83A1-F6EECF244321}">
                <p14:modId xmlns:p14="http://schemas.microsoft.com/office/powerpoint/2010/main" val="554163205"/>
              </p:ext>
            </p:extLst>
          </p:nvPr>
        </p:nvGraphicFramePr>
        <p:xfrm>
          <a:off x="628652" y="3766127"/>
          <a:ext cx="4890657" cy="1028700"/>
        </p:xfrm>
        <a:graphic>
          <a:graphicData uri="http://schemas.openxmlformats.org/drawingml/2006/table">
            <a:tbl>
              <a:tblPr firstRow="1" bandRow="1">
                <a:tableStyleId>{5C22544A-7EE6-4342-B048-85BDC9FD1C3A}</a:tableStyleId>
              </a:tblPr>
              <a:tblGrid>
                <a:gridCol w="1951988">
                  <a:extLst>
                    <a:ext uri="{9D8B030D-6E8A-4147-A177-3AD203B41FA5}">
                      <a16:colId xmlns:a16="http://schemas.microsoft.com/office/drawing/2014/main" val="1608814917"/>
                    </a:ext>
                  </a:extLst>
                </a:gridCol>
                <a:gridCol w="1422400">
                  <a:extLst>
                    <a:ext uri="{9D8B030D-6E8A-4147-A177-3AD203B41FA5}">
                      <a16:colId xmlns:a16="http://schemas.microsoft.com/office/drawing/2014/main" val="1462570328"/>
                    </a:ext>
                  </a:extLst>
                </a:gridCol>
                <a:gridCol w="1516269">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25</a:t>
                      </a:r>
                    </a:p>
                  </a:txBody>
                  <a:tcPr marL="68580" marR="68580" marT="34290" marB="34290"/>
                </a:tc>
                <a:tc>
                  <a:txBody>
                    <a:bodyPr/>
                    <a:lstStyle/>
                    <a:p>
                      <a:r>
                        <a:rPr lang="en-GB" sz="1800" dirty="0"/>
                        <a:t>75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50</a:t>
                      </a:r>
                    </a:p>
                  </a:txBody>
                  <a:tcPr marL="68580" marR="68580" marT="34290" marB="34290"/>
                </a:tc>
                <a:tc>
                  <a:txBody>
                    <a:bodyPr/>
                    <a:lstStyle/>
                    <a:p>
                      <a:r>
                        <a:rPr lang="en-GB" sz="1800" dirty="0"/>
                        <a:t>50</a:t>
                      </a:r>
                    </a:p>
                  </a:txBody>
                  <a:tcPr marL="68580" marR="68580" marT="34290" marB="34290"/>
                </a:tc>
                <a:extLst>
                  <a:ext uri="{0D108BD9-81ED-4DB2-BD59-A6C34878D82A}">
                    <a16:rowId xmlns:a16="http://schemas.microsoft.com/office/drawing/2014/main" val="2976818757"/>
                  </a:ext>
                </a:extLst>
              </a:tr>
            </a:tbl>
          </a:graphicData>
        </a:graphic>
      </p:graphicFrame>
    </p:spTree>
    <p:extLst>
      <p:ext uri="{BB962C8B-B14F-4D97-AF65-F5344CB8AC3E}">
        <p14:creationId xmlns:p14="http://schemas.microsoft.com/office/powerpoint/2010/main" val="371319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9ABDE21-B9EC-4504-8446-8456F749DE1E}"/>
              </a:ext>
            </a:extLst>
          </p:cNvPr>
          <p:cNvSpPr>
            <a:spLocks noGrp="1"/>
          </p:cNvSpPr>
          <p:nvPr>
            <p:ph idx="1"/>
          </p:nvPr>
        </p:nvSpPr>
        <p:spPr/>
        <p:txBody>
          <a:bodyPr/>
          <a:lstStyle/>
          <a:p>
            <a:endParaRPr lang="en-GB" dirty="0"/>
          </a:p>
        </p:txBody>
      </p:sp>
      <p:sp>
        <p:nvSpPr>
          <p:cNvPr id="2" name="Title 1"/>
          <p:cNvSpPr>
            <a:spLocks noGrp="1"/>
          </p:cNvSpPr>
          <p:nvPr>
            <p:ph type="title"/>
          </p:nvPr>
        </p:nvSpPr>
        <p:spPr/>
        <p:txBody>
          <a:bodyPr/>
          <a:lstStyle/>
          <a:p>
            <a:r>
              <a:rPr lang="en-GB" dirty="0"/>
              <a:t>ORs (vs. RR) with a common outcome (50%)</a:t>
            </a:r>
          </a:p>
        </p:txBody>
      </p:sp>
      <p:sp>
        <p:nvSpPr>
          <p:cNvPr id="6" name="Content Placeholder 2"/>
          <p:cNvSpPr txBox="1">
            <a:spLocks/>
          </p:cNvSpPr>
          <p:nvPr/>
        </p:nvSpPr>
        <p:spPr>
          <a:xfrm>
            <a:off x="628652" y="2243788"/>
            <a:ext cx="2862695" cy="8821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Odds ratio for dying</a:t>
            </a:r>
          </a:p>
        </p:txBody>
      </p:sp>
      <p:sp>
        <p:nvSpPr>
          <p:cNvPr id="4" name="TextBox 3"/>
          <p:cNvSpPr txBox="1"/>
          <p:nvPr/>
        </p:nvSpPr>
        <p:spPr>
          <a:xfrm>
            <a:off x="628650" y="2862592"/>
            <a:ext cx="3082462" cy="769441"/>
          </a:xfrm>
          <a:prstGeom prst="rect">
            <a:avLst/>
          </a:prstGeom>
          <a:noFill/>
        </p:spPr>
        <p:txBody>
          <a:bodyPr wrap="square" rtlCol="0">
            <a:spAutoFit/>
          </a:bodyPr>
          <a:lstStyle/>
          <a:p>
            <a:r>
              <a:rPr lang="en-GB" sz="2200" dirty="0">
                <a:solidFill>
                  <a:schemeClr val="accent5"/>
                </a:solidFill>
              </a:rPr>
              <a:t>(25/75) / (50/50) </a:t>
            </a:r>
          </a:p>
          <a:p>
            <a:r>
              <a:rPr lang="en-GB" sz="2200" dirty="0">
                <a:solidFill>
                  <a:schemeClr val="accent5"/>
                </a:solidFill>
              </a:rPr>
              <a:t>= 0.33 /1 = </a:t>
            </a:r>
            <a:r>
              <a:rPr lang="en-GB" sz="2200" b="1" dirty="0">
                <a:solidFill>
                  <a:schemeClr val="accent5"/>
                </a:solidFill>
              </a:rPr>
              <a:t>0.33</a:t>
            </a:r>
          </a:p>
        </p:txBody>
      </p:sp>
      <p:graphicFrame>
        <p:nvGraphicFramePr>
          <p:cNvPr id="9" name="Table 8">
            <a:extLst>
              <a:ext uri="{FF2B5EF4-FFF2-40B4-BE49-F238E27FC236}">
                <a16:creationId xmlns:a16="http://schemas.microsoft.com/office/drawing/2014/main" id="{45F0A490-8009-4A92-BC99-C313C7208233}"/>
              </a:ext>
            </a:extLst>
          </p:cNvPr>
          <p:cNvGraphicFramePr>
            <a:graphicFrameLocks noGrp="1"/>
          </p:cNvGraphicFramePr>
          <p:nvPr>
            <p:extLst/>
          </p:nvPr>
        </p:nvGraphicFramePr>
        <p:xfrm>
          <a:off x="628652" y="3766127"/>
          <a:ext cx="4890657" cy="1028700"/>
        </p:xfrm>
        <a:graphic>
          <a:graphicData uri="http://schemas.openxmlformats.org/drawingml/2006/table">
            <a:tbl>
              <a:tblPr firstRow="1" bandRow="1">
                <a:tableStyleId>{5C22544A-7EE6-4342-B048-85BDC9FD1C3A}</a:tableStyleId>
              </a:tblPr>
              <a:tblGrid>
                <a:gridCol w="1951988">
                  <a:extLst>
                    <a:ext uri="{9D8B030D-6E8A-4147-A177-3AD203B41FA5}">
                      <a16:colId xmlns:a16="http://schemas.microsoft.com/office/drawing/2014/main" val="1608814917"/>
                    </a:ext>
                  </a:extLst>
                </a:gridCol>
                <a:gridCol w="1422400">
                  <a:extLst>
                    <a:ext uri="{9D8B030D-6E8A-4147-A177-3AD203B41FA5}">
                      <a16:colId xmlns:a16="http://schemas.microsoft.com/office/drawing/2014/main" val="1462570328"/>
                    </a:ext>
                  </a:extLst>
                </a:gridCol>
                <a:gridCol w="1516269">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25</a:t>
                      </a:r>
                    </a:p>
                  </a:txBody>
                  <a:tcPr marL="68580" marR="68580" marT="34290" marB="34290"/>
                </a:tc>
                <a:tc>
                  <a:txBody>
                    <a:bodyPr/>
                    <a:lstStyle/>
                    <a:p>
                      <a:r>
                        <a:rPr lang="en-GB" sz="1800" dirty="0"/>
                        <a:t>75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50</a:t>
                      </a:r>
                    </a:p>
                  </a:txBody>
                  <a:tcPr marL="68580" marR="68580" marT="34290" marB="34290"/>
                </a:tc>
                <a:tc>
                  <a:txBody>
                    <a:bodyPr/>
                    <a:lstStyle/>
                    <a:p>
                      <a:r>
                        <a:rPr lang="en-GB" sz="1800" dirty="0"/>
                        <a:t>50</a:t>
                      </a:r>
                    </a:p>
                  </a:txBody>
                  <a:tcPr marL="68580" marR="68580" marT="34290" marB="34290"/>
                </a:tc>
                <a:extLst>
                  <a:ext uri="{0D108BD9-81ED-4DB2-BD59-A6C34878D82A}">
                    <a16:rowId xmlns:a16="http://schemas.microsoft.com/office/drawing/2014/main" val="2976818757"/>
                  </a:ext>
                </a:extLst>
              </a:tr>
            </a:tbl>
          </a:graphicData>
        </a:graphic>
      </p:graphicFrame>
    </p:spTree>
    <p:extLst>
      <p:ext uri="{BB962C8B-B14F-4D97-AF65-F5344CB8AC3E}">
        <p14:creationId xmlns:p14="http://schemas.microsoft.com/office/powerpoint/2010/main" val="3779265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ORs (vs. RR) with a common outcome (50%)</a:t>
            </a:r>
          </a:p>
        </p:txBody>
      </p:sp>
      <p:sp>
        <p:nvSpPr>
          <p:cNvPr id="3" name="Content Placeholder 2"/>
          <p:cNvSpPr>
            <a:spLocks noGrp="1"/>
          </p:cNvSpPr>
          <p:nvPr>
            <p:ph idx="1"/>
          </p:nvPr>
        </p:nvSpPr>
        <p:spPr>
          <a:xfrm>
            <a:off x="5078560" y="2184907"/>
            <a:ext cx="3742712" cy="882145"/>
          </a:xfrm>
        </p:spPr>
        <p:txBody>
          <a:bodyPr>
            <a:normAutofit/>
          </a:bodyPr>
          <a:lstStyle/>
          <a:p>
            <a:pPr marL="0" indent="0">
              <a:buNone/>
            </a:pPr>
            <a:r>
              <a:rPr lang="en-GB" sz="2400" dirty="0"/>
              <a:t>Risk ratio for dying</a:t>
            </a:r>
          </a:p>
        </p:txBody>
      </p:sp>
      <p:sp>
        <p:nvSpPr>
          <p:cNvPr id="6" name="Content Placeholder 2"/>
          <p:cNvSpPr txBox="1">
            <a:spLocks/>
          </p:cNvSpPr>
          <p:nvPr/>
        </p:nvSpPr>
        <p:spPr>
          <a:xfrm>
            <a:off x="628652" y="2243788"/>
            <a:ext cx="2862695" cy="8821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Odds ratio for dying</a:t>
            </a:r>
          </a:p>
        </p:txBody>
      </p:sp>
      <p:graphicFrame>
        <p:nvGraphicFramePr>
          <p:cNvPr id="9" name="Table 8">
            <a:extLst>
              <a:ext uri="{FF2B5EF4-FFF2-40B4-BE49-F238E27FC236}">
                <a16:creationId xmlns:a16="http://schemas.microsoft.com/office/drawing/2014/main" id="{45F0A490-8009-4A92-BC99-C313C7208233}"/>
              </a:ext>
            </a:extLst>
          </p:cNvPr>
          <p:cNvGraphicFramePr>
            <a:graphicFrameLocks noGrp="1"/>
          </p:cNvGraphicFramePr>
          <p:nvPr>
            <p:extLst/>
          </p:nvPr>
        </p:nvGraphicFramePr>
        <p:xfrm>
          <a:off x="628652" y="3766127"/>
          <a:ext cx="4890657" cy="1028700"/>
        </p:xfrm>
        <a:graphic>
          <a:graphicData uri="http://schemas.openxmlformats.org/drawingml/2006/table">
            <a:tbl>
              <a:tblPr firstRow="1" bandRow="1">
                <a:tableStyleId>{5C22544A-7EE6-4342-B048-85BDC9FD1C3A}</a:tableStyleId>
              </a:tblPr>
              <a:tblGrid>
                <a:gridCol w="1951988">
                  <a:extLst>
                    <a:ext uri="{9D8B030D-6E8A-4147-A177-3AD203B41FA5}">
                      <a16:colId xmlns:a16="http://schemas.microsoft.com/office/drawing/2014/main" val="1608814917"/>
                    </a:ext>
                  </a:extLst>
                </a:gridCol>
                <a:gridCol w="1422400">
                  <a:extLst>
                    <a:ext uri="{9D8B030D-6E8A-4147-A177-3AD203B41FA5}">
                      <a16:colId xmlns:a16="http://schemas.microsoft.com/office/drawing/2014/main" val="1462570328"/>
                    </a:ext>
                  </a:extLst>
                </a:gridCol>
                <a:gridCol w="1516269">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25</a:t>
                      </a:r>
                    </a:p>
                  </a:txBody>
                  <a:tcPr marL="68580" marR="68580" marT="34290" marB="34290"/>
                </a:tc>
                <a:tc>
                  <a:txBody>
                    <a:bodyPr/>
                    <a:lstStyle/>
                    <a:p>
                      <a:r>
                        <a:rPr lang="en-GB" sz="1800" dirty="0"/>
                        <a:t>75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50</a:t>
                      </a:r>
                    </a:p>
                  </a:txBody>
                  <a:tcPr marL="68580" marR="68580" marT="34290" marB="34290"/>
                </a:tc>
                <a:tc>
                  <a:txBody>
                    <a:bodyPr/>
                    <a:lstStyle/>
                    <a:p>
                      <a:r>
                        <a:rPr lang="en-GB" sz="1800" dirty="0"/>
                        <a:t>50</a:t>
                      </a:r>
                    </a:p>
                  </a:txBody>
                  <a:tcPr marL="68580" marR="68580" marT="34290" marB="34290"/>
                </a:tc>
                <a:extLst>
                  <a:ext uri="{0D108BD9-81ED-4DB2-BD59-A6C34878D82A}">
                    <a16:rowId xmlns:a16="http://schemas.microsoft.com/office/drawing/2014/main" val="2976818757"/>
                  </a:ext>
                </a:extLst>
              </a:tr>
            </a:tbl>
          </a:graphicData>
        </a:graphic>
      </p:graphicFrame>
      <p:sp>
        <p:nvSpPr>
          <p:cNvPr id="8" name="TextBox 7">
            <a:extLst>
              <a:ext uri="{FF2B5EF4-FFF2-40B4-BE49-F238E27FC236}">
                <a16:creationId xmlns:a16="http://schemas.microsoft.com/office/drawing/2014/main" id="{EC3415FC-42A4-40B8-92D9-A8B5A10DA1CB}"/>
              </a:ext>
            </a:extLst>
          </p:cNvPr>
          <p:cNvSpPr txBox="1"/>
          <p:nvPr/>
        </p:nvSpPr>
        <p:spPr>
          <a:xfrm>
            <a:off x="628650" y="2862592"/>
            <a:ext cx="3082462" cy="769441"/>
          </a:xfrm>
          <a:prstGeom prst="rect">
            <a:avLst/>
          </a:prstGeom>
          <a:noFill/>
        </p:spPr>
        <p:txBody>
          <a:bodyPr wrap="square" rtlCol="0">
            <a:spAutoFit/>
          </a:bodyPr>
          <a:lstStyle/>
          <a:p>
            <a:r>
              <a:rPr lang="en-GB" sz="2200" dirty="0">
                <a:solidFill>
                  <a:schemeClr val="accent5"/>
                </a:solidFill>
              </a:rPr>
              <a:t>(25/75) / (50/50) </a:t>
            </a:r>
          </a:p>
          <a:p>
            <a:r>
              <a:rPr lang="en-GB" sz="2200" dirty="0">
                <a:solidFill>
                  <a:schemeClr val="accent5"/>
                </a:solidFill>
              </a:rPr>
              <a:t>= 0.33 /1 = </a:t>
            </a:r>
            <a:r>
              <a:rPr lang="en-GB" sz="2200" b="1" dirty="0">
                <a:solidFill>
                  <a:schemeClr val="accent5"/>
                </a:solidFill>
              </a:rPr>
              <a:t>0.33</a:t>
            </a:r>
          </a:p>
        </p:txBody>
      </p:sp>
    </p:spTree>
    <p:extLst>
      <p:ext uri="{BB962C8B-B14F-4D97-AF65-F5344CB8AC3E}">
        <p14:creationId xmlns:p14="http://schemas.microsoft.com/office/powerpoint/2010/main" val="597495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ORs (vs. RR) with a common outcome (50%)</a:t>
            </a:r>
          </a:p>
        </p:txBody>
      </p:sp>
      <p:sp>
        <p:nvSpPr>
          <p:cNvPr id="3" name="Content Placeholder 2"/>
          <p:cNvSpPr>
            <a:spLocks noGrp="1"/>
          </p:cNvSpPr>
          <p:nvPr>
            <p:ph idx="1"/>
          </p:nvPr>
        </p:nvSpPr>
        <p:spPr>
          <a:xfrm>
            <a:off x="5078560" y="2184907"/>
            <a:ext cx="3742712" cy="882145"/>
          </a:xfrm>
        </p:spPr>
        <p:txBody>
          <a:bodyPr>
            <a:normAutofit/>
          </a:bodyPr>
          <a:lstStyle/>
          <a:p>
            <a:pPr marL="0" indent="0">
              <a:buNone/>
            </a:pPr>
            <a:r>
              <a:rPr lang="en-GB" sz="2400" dirty="0"/>
              <a:t>Risk ratio for dying</a:t>
            </a:r>
          </a:p>
        </p:txBody>
      </p:sp>
      <p:sp>
        <p:nvSpPr>
          <p:cNvPr id="6" name="Content Placeholder 2"/>
          <p:cNvSpPr txBox="1">
            <a:spLocks/>
          </p:cNvSpPr>
          <p:nvPr/>
        </p:nvSpPr>
        <p:spPr>
          <a:xfrm>
            <a:off x="628652" y="2243788"/>
            <a:ext cx="2862695" cy="8821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Odds ratio for dying</a:t>
            </a:r>
          </a:p>
        </p:txBody>
      </p:sp>
      <p:graphicFrame>
        <p:nvGraphicFramePr>
          <p:cNvPr id="9" name="Table 8">
            <a:extLst>
              <a:ext uri="{FF2B5EF4-FFF2-40B4-BE49-F238E27FC236}">
                <a16:creationId xmlns:a16="http://schemas.microsoft.com/office/drawing/2014/main" id="{45F0A490-8009-4A92-BC99-C313C7208233}"/>
              </a:ext>
            </a:extLst>
          </p:cNvPr>
          <p:cNvGraphicFramePr>
            <a:graphicFrameLocks noGrp="1"/>
          </p:cNvGraphicFramePr>
          <p:nvPr>
            <p:extLst/>
          </p:nvPr>
        </p:nvGraphicFramePr>
        <p:xfrm>
          <a:off x="628652" y="3766127"/>
          <a:ext cx="4890657" cy="1028700"/>
        </p:xfrm>
        <a:graphic>
          <a:graphicData uri="http://schemas.openxmlformats.org/drawingml/2006/table">
            <a:tbl>
              <a:tblPr firstRow="1" bandRow="1">
                <a:tableStyleId>{5C22544A-7EE6-4342-B048-85BDC9FD1C3A}</a:tableStyleId>
              </a:tblPr>
              <a:tblGrid>
                <a:gridCol w="1951988">
                  <a:extLst>
                    <a:ext uri="{9D8B030D-6E8A-4147-A177-3AD203B41FA5}">
                      <a16:colId xmlns:a16="http://schemas.microsoft.com/office/drawing/2014/main" val="1608814917"/>
                    </a:ext>
                  </a:extLst>
                </a:gridCol>
                <a:gridCol w="1422400">
                  <a:extLst>
                    <a:ext uri="{9D8B030D-6E8A-4147-A177-3AD203B41FA5}">
                      <a16:colId xmlns:a16="http://schemas.microsoft.com/office/drawing/2014/main" val="1462570328"/>
                    </a:ext>
                  </a:extLst>
                </a:gridCol>
                <a:gridCol w="1516269">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25</a:t>
                      </a:r>
                    </a:p>
                  </a:txBody>
                  <a:tcPr marL="68580" marR="68580" marT="34290" marB="34290"/>
                </a:tc>
                <a:tc>
                  <a:txBody>
                    <a:bodyPr/>
                    <a:lstStyle/>
                    <a:p>
                      <a:r>
                        <a:rPr lang="en-GB" sz="1800" dirty="0"/>
                        <a:t>75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50</a:t>
                      </a:r>
                    </a:p>
                  </a:txBody>
                  <a:tcPr marL="68580" marR="68580" marT="34290" marB="34290"/>
                </a:tc>
                <a:tc>
                  <a:txBody>
                    <a:bodyPr/>
                    <a:lstStyle/>
                    <a:p>
                      <a:r>
                        <a:rPr lang="en-GB" sz="1800" dirty="0"/>
                        <a:t>50</a:t>
                      </a:r>
                    </a:p>
                  </a:txBody>
                  <a:tcPr marL="68580" marR="68580" marT="34290" marB="34290"/>
                </a:tc>
                <a:extLst>
                  <a:ext uri="{0D108BD9-81ED-4DB2-BD59-A6C34878D82A}">
                    <a16:rowId xmlns:a16="http://schemas.microsoft.com/office/drawing/2014/main" val="2976818757"/>
                  </a:ext>
                </a:extLst>
              </a:tr>
            </a:tbl>
          </a:graphicData>
        </a:graphic>
      </p:graphicFrame>
      <p:sp>
        <p:nvSpPr>
          <p:cNvPr id="7" name="TextBox 6">
            <a:extLst>
              <a:ext uri="{FF2B5EF4-FFF2-40B4-BE49-F238E27FC236}">
                <a16:creationId xmlns:a16="http://schemas.microsoft.com/office/drawing/2014/main" id="{AB76D576-AD64-4B58-9509-2324D9C976EF}"/>
              </a:ext>
            </a:extLst>
          </p:cNvPr>
          <p:cNvSpPr txBox="1"/>
          <p:nvPr/>
        </p:nvSpPr>
        <p:spPr>
          <a:xfrm>
            <a:off x="5078558" y="2831827"/>
            <a:ext cx="3082462" cy="769441"/>
          </a:xfrm>
          <a:prstGeom prst="rect">
            <a:avLst/>
          </a:prstGeom>
          <a:noFill/>
        </p:spPr>
        <p:txBody>
          <a:bodyPr wrap="square" rtlCol="0">
            <a:spAutoFit/>
          </a:bodyPr>
          <a:lstStyle/>
          <a:p>
            <a:r>
              <a:rPr lang="en-GB" sz="2200" dirty="0">
                <a:solidFill>
                  <a:schemeClr val="accent5"/>
                </a:solidFill>
              </a:rPr>
              <a:t>(25/100) / (50/100)</a:t>
            </a:r>
          </a:p>
          <a:p>
            <a:r>
              <a:rPr lang="en-GB" sz="2200" dirty="0">
                <a:solidFill>
                  <a:schemeClr val="accent5"/>
                </a:solidFill>
              </a:rPr>
              <a:t>= 0.25 / 0.5 = </a:t>
            </a:r>
            <a:r>
              <a:rPr lang="en-GB" sz="2200" b="1" dirty="0">
                <a:solidFill>
                  <a:schemeClr val="accent5"/>
                </a:solidFill>
              </a:rPr>
              <a:t>0.5</a:t>
            </a:r>
          </a:p>
        </p:txBody>
      </p:sp>
      <p:sp>
        <p:nvSpPr>
          <p:cNvPr id="10" name="TextBox 9">
            <a:extLst>
              <a:ext uri="{FF2B5EF4-FFF2-40B4-BE49-F238E27FC236}">
                <a16:creationId xmlns:a16="http://schemas.microsoft.com/office/drawing/2014/main" id="{4AFD5AA7-2993-4EFD-B27B-5CD8EC474A21}"/>
              </a:ext>
            </a:extLst>
          </p:cNvPr>
          <p:cNvSpPr txBox="1"/>
          <p:nvPr/>
        </p:nvSpPr>
        <p:spPr>
          <a:xfrm>
            <a:off x="628650" y="2862592"/>
            <a:ext cx="3082462" cy="769441"/>
          </a:xfrm>
          <a:prstGeom prst="rect">
            <a:avLst/>
          </a:prstGeom>
          <a:noFill/>
        </p:spPr>
        <p:txBody>
          <a:bodyPr wrap="square" rtlCol="0">
            <a:spAutoFit/>
          </a:bodyPr>
          <a:lstStyle/>
          <a:p>
            <a:r>
              <a:rPr lang="en-GB" sz="2200" dirty="0">
                <a:solidFill>
                  <a:schemeClr val="accent5"/>
                </a:solidFill>
              </a:rPr>
              <a:t>(25/75) / (50/50) </a:t>
            </a:r>
          </a:p>
          <a:p>
            <a:r>
              <a:rPr lang="en-GB" sz="2200" dirty="0">
                <a:solidFill>
                  <a:schemeClr val="accent5"/>
                </a:solidFill>
              </a:rPr>
              <a:t>= 0.33 /1 = </a:t>
            </a:r>
            <a:r>
              <a:rPr lang="en-GB" sz="2200" b="1" dirty="0">
                <a:solidFill>
                  <a:schemeClr val="accent5"/>
                </a:solidFill>
              </a:rPr>
              <a:t>0.33</a:t>
            </a:r>
          </a:p>
        </p:txBody>
      </p:sp>
    </p:spTree>
    <p:extLst>
      <p:ext uri="{BB962C8B-B14F-4D97-AF65-F5344CB8AC3E}">
        <p14:creationId xmlns:p14="http://schemas.microsoft.com/office/powerpoint/2010/main" val="1671187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ORs (vs. RR) with a common outcome (50%)</a:t>
            </a:r>
          </a:p>
        </p:txBody>
      </p:sp>
      <p:sp>
        <p:nvSpPr>
          <p:cNvPr id="3" name="Content Placeholder 2"/>
          <p:cNvSpPr>
            <a:spLocks noGrp="1"/>
          </p:cNvSpPr>
          <p:nvPr>
            <p:ph idx="1"/>
          </p:nvPr>
        </p:nvSpPr>
        <p:spPr>
          <a:xfrm>
            <a:off x="5078560" y="2184907"/>
            <a:ext cx="3742712" cy="882145"/>
          </a:xfrm>
        </p:spPr>
        <p:txBody>
          <a:bodyPr>
            <a:normAutofit/>
          </a:bodyPr>
          <a:lstStyle/>
          <a:p>
            <a:pPr marL="0" indent="0">
              <a:buNone/>
            </a:pPr>
            <a:r>
              <a:rPr lang="en-GB" sz="2400" dirty="0"/>
              <a:t>Risk ratio for dying</a:t>
            </a:r>
          </a:p>
        </p:txBody>
      </p:sp>
      <p:sp>
        <p:nvSpPr>
          <p:cNvPr id="6" name="Content Placeholder 2"/>
          <p:cNvSpPr txBox="1">
            <a:spLocks/>
          </p:cNvSpPr>
          <p:nvPr/>
        </p:nvSpPr>
        <p:spPr>
          <a:xfrm>
            <a:off x="628652" y="2243788"/>
            <a:ext cx="2862695" cy="8821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Odds ratio for dying</a:t>
            </a:r>
          </a:p>
        </p:txBody>
      </p:sp>
      <p:sp>
        <p:nvSpPr>
          <p:cNvPr id="4" name="TextBox 3"/>
          <p:cNvSpPr txBox="1"/>
          <p:nvPr/>
        </p:nvSpPr>
        <p:spPr>
          <a:xfrm>
            <a:off x="628650" y="2831729"/>
            <a:ext cx="2195232" cy="769441"/>
          </a:xfrm>
          <a:prstGeom prst="rect">
            <a:avLst/>
          </a:prstGeom>
          <a:noFill/>
        </p:spPr>
        <p:txBody>
          <a:bodyPr wrap="square" rtlCol="0">
            <a:spAutoFit/>
          </a:bodyPr>
          <a:lstStyle/>
          <a:p>
            <a:r>
              <a:rPr lang="en-GB" sz="2200" dirty="0">
                <a:solidFill>
                  <a:schemeClr val="accent5"/>
                </a:solidFill>
              </a:rPr>
              <a:t>(25/</a:t>
            </a:r>
            <a:r>
              <a:rPr lang="en-GB" sz="2200" b="1" u="sng" dirty="0">
                <a:solidFill>
                  <a:srgbClr val="FF0000"/>
                </a:solidFill>
              </a:rPr>
              <a:t>75</a:t>
            </a:r>
            <a:r>
              <a:rPr lang="en-GB" sz="2200" dirty="0">
                <a:solidFill>
                  <a:schemeClr val="accent5"/>
                </a:solidFill>
              </a:rPr>
              <a:t>) / (50/</a:t>
            </a:r>
            <a:r>
              <a:rPr lang="en-GB" sz="2200" b="1" u="sng" dirty="0">
                <a:solidFill>
                  <a:srgbClr val="FF0000"/>
                </a:solidFill>
              </a:rPr>
              <a:t>50</a:t>
            </a:r>
            <a:r>
              <a:rPr lang="en-GB" sz="2200" dirty="0">
                <a:solidFill>
                  <a:schemeClr val="accent5"/>
                </a:solidFill>
              </a:rPr>
              <a:t>) </a:t>
            </a:r>
          </a:p>
          <a:p>
            <a:r>
              <a:rPr lang="en-GB" sz="2200" dirty="0">
                <a:solidFill>
                  <a:schemeClr val="accent5"/>
                </a:solidFill>
              </a:rPr>
              <a:t>= 0.33 /1 = </a:t>
            </a:r>
            <a:r>
              <a:rPr lang="en-GB" sz="2200" b="1" dirty="0">
                <a:solidFill>
                  <a:schemeClr val="accent5"/>
                </a:solidFill>
              </a:rPr>
              <a:t>0.33</a:t>
            </a:r>
          </a:p>
        </p:txBody>
      </p:sp>
      <p:sp>
        <p:nvSpPr>
          <p:cNvPr id="8" name="TextBox 7"/>
          <p:cNvSpPr txBox="1"/>
          <p:nvPr/>
        </p:nvSpPr>
        <p:spPr>
          <a:xfrm>
            <a:off x="5078558" y="2800964"/>
            <a:ext cx="2728132" cy="769441"/>
          </a:xfrm>
          <a:prstGeom prst="rect">
            <a:avLst/>
          </a:prstGeom>
          <a:noFill/>
        </p:spPr>
        <p:txBody>
          <a:bodyPr wrap="square" rtlCol="0">
            <a:spAutoFit/>
          </a:bodyPr>
          <a:lstStyle/>
          <a:p>
            <a:r>
              <a:rPr lang="en-GB" sz="2200" dirty="0">
                <a:solidFill>
                  <a:schemeClr val="accent5"/>
                </a:solidFill>
              </a:rPr>
              <a:t>(25/</a:t>
            </a:r>
            <a:r>
              <a:rPr lang="en-GB" sz="2200" b="1" u="sng" dirty="0">
                <a:solidFill>
                  <a:srgbClr val="FF0000"/>
                </a:solidFill>
              </a:rPr>
              <a:t>100</a:t>
            </a:r>
            <a:r>
              <a:rPr lang="en-GB" sz="2200" dirty="0">
                <a:solidFill>
                  <a:schemeClr val="accent5"/>
                </a:solidFill>
              </a:rPr>
              <a:t>) / (50/</a:t>
            </a:r>
            <a:r>
              <a:rPr lang="en-GB" sz="2200" b="1" u="sng" dirty="0">
                <a:solidFill>
                  <a:srgbClr val="FF0000"/>
                </a:solidFill>
              </a:rPr>
              <a:t>100</a:t>
            </a:r>
            <a:r>
              <a:rPr lang="en-GB" sz="2200" dirty="0">
                <a:solidFill>
                  <a:schemeClr val="accent5"/>
                </a:solidFill>
              </a:rPr>
              <a:t>)</a:t>
            </a:r>
          </a:p>
          <a:p>
            <a:r>
              <a:rPr lang="en-GB" sz="2200" dirty="0">
                <a:solidFill>
                  <a:schemeClr val="accent5"/>
                </a:solidFill>
              </a:rPr>
              <a:t>= 0.25 / 0.5 = </a:t>
            </a:r>
            <a:r>
              <a:rPr lang="en-GB" sz="2200" b="1" dirty="0">
                <a:solidFill>
                  <a:schemeClr val="accent5"/>
                </a:solidFill>
              </a:rPr>
              <a:t>0.5</a:t>
            </a:r>
          </a:p>
        </p:txBody>
      </p:sp>
      <p:sp>
        <p:nvSpPr>
          <p:cNvPr id="9" name="TextBox 8">
            <a:extLst>
              <a:ext uri="{FF2B5EF4-FFF2-40B4-BE49-F238E27FC236}">
                <a16:creationId xmlns:a16="http://schemas.microsoft.com/office/drawing/2014/main" id="{5BF39B6F-4882-4DDD-97ED-9F2D6C4D45C8}"/>
              </a:ext>
            </a:extLst>
          </p:cNvPr>
          <p:cNvSpPr txBox="1"/>
          <p:nvPr/>
        </p:nvSpPr>
        <p:spPr>
          <a:xfrm>
            <a:off x="3664781" y="2625979"/>
            <a:ext cx="746312" cy="784830"/>
          </a:xfrm>
          <a:prstGeom prst="rect">
            <a:avLst/>
          </a:prstGeom>
          <a:noFill/>
        </p:spPr>
        <p:txBody>
          <a:bodyPr wrap="square" rtlCol="0">
            <a:spAutoFit/>
          </a:bodyPr>
          <a:lstStyle/>
          <a:p>
            <a:r>
              <a:rPr lang="en-GB" sz="4500" b="1" dirty="0">
                <a:solidFill>
                  <a:srgbClr val="FF0000"/>
                </a:solidFill>
              </a:rPr>
              <a:t>≠</a:t>
            </a:r>
          </a:p>
        </p:txBody>
      </p:sp>
      <p:graphicFrame>
        <p:nvGraphicFramePr>
          <p:cNvPr id="11" name="Table 10">
            <a:extLst>
              <a:ext uri="{FF2B5EF4-FFF2-40B4-BE49-F238E27FC236}">
                <a16:creationId xmlns:a16="http://schemas.microsoft.com/office/drawing/2014/main" id="{3D6D6A5F-4885-4309-931E-E67A0B2F1DF7}"/>
              </a:ext>
            </a:extLst>
          </p:cNvPr>
          <p:cNvGraphicFramePr>
            <a:graphicFrameLocks noGrp="1"/>
          </p:cNvGraphicFramePr>
          <p:nvPr>
            <p:extLst>
              <p:ext uri="{D42A27DB-BD31-4B8C-83A1-F6EECF244321}">
                <p14:modId xmlns:p14="http://schemas.microsoft.com/office/powerpoint/2010/main" val="2431459801"/>
              </p:ext>
            </p:extLst>
          </p:nvPr>
        </p:nvGraphicFramePr>
        <p:xfrm>
          <a:off x="628652" y="3766127"/>
          <a:ext cx="4890657" cy="1028700"/>
        </p:xfrm>
        <a:graphic>
          <a:graphicData uri="http://schemas.openxmlformats.org/drawingml/2006/table">
            <a:tbl>
              <a:tblPr firstRow="1" bandRow="1">
                <a:tableStyleId>{5C22544A-7EE6-4342-B048-85BDC9FD1C3A}</a:tableStyleId>
              </a:tblPr>
              <a:tblGrid>
                <a:gridCol w="1951988">
                  <a:extLst>
                    <a:ext uri="{9D8B030D-6E8A-4147-A177-3AD203B41FA5}">
                      <a16:colId xmlns:a16="http://schemas.microsoft.com/office/drawing/2014/main" val="1608814917"/>
                    </a:ext>
                  </a:extLst>
                </a:gridCol>
                <a:gridCol w="1422400">
                  <a:extLst>
                    <a:ext uri="{9D8B030D-6E8A-4147-A177-3AD203B41FA5}">
                      <a16:colId xmlns:a16="http://schemas.microsoft.com/office/drawing/2014/main" val="1462570328"/>
                    </a:ext>
                  </a:extLst>
                </a:gridCol>
                <a:gridCol w="1516269">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25</a:t>
                      </a:r>
                    </a:p>
                  </a:txBody>
                  <a:tcPr marL="68580" marR="68580" marT="34290" marB="34290"/>
                </a:tc>
                <a:tc>
                  <a:txBody>
                    <a:bodyPr/>
                    <a:lstStyle/>
                    <a:p>
                      <a:r>
                        <a:rPr lang="en-GB" sz="1800" dirty="0"/>
                        <a:t>75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50</a:t>
                      </a:r>
                    </a:p>
                  </a:txBody>
                  <a:tcPr marL="68580" marR="68580" marT="34290" marB="34290"/>
                </a:tc>
                <a:tc>
                  <a:txBody>
                    <a:bodyPr/>
                    <a:lstStyle/>
                    <a:p>
                      <a:r>
                        <a:rPr lang="en-GB" sz="1800" dirty="0"/>
                        <a:t>50</a:t>
                      </a:r>
                    </a:p>
                  </a:txBody>
                  <a:tcPr marL="68580" marR="68580" marT="34290" marB="34290"/>
                </a:tc>
                <a:extLst>
                  <a:ext uri="{0D108BD9-81ED-4DB2-BD59-A6C34878D82A}">
                    <a16:rowId xmlns:a16="http://schemas.microsoft.com/office/drawing/2014/main" val="2976818757"/>
                  </a:ext>
                </a:extLst>
              </a:tr>
            </a:tbl>
          </a:graphicData>
        </a:graphic>
      </p:graphicFrame>
    </p:spTree>
    <p:extLst>
      <p:ext uri="{BB962C8B-B14F-4D97-AF65-F5344CB8AC3E}">
        <p14:creationId xmlns:p14="http://schemas.microsoft.com/office/powerpoint/2010/main" val="339241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Odds ratio:</a:t>
            </a:r>
          </a:p>
          <a:p>
            <a:endParaRPr lang="en-GB" dirty="0"/>
          </a:p>
        </p:txBody>
      </p:sp>
      <p:graphicFrame>
        <p:nvGraphicFramePr>
          <p:cNvPr id="7" name="Table 6">
            <a:extLst>
              <a:ext uri="{FF2B5EF4-FFF2-40B4-BE49-F238E27FC236}">
                <a16:creationId xmlns:a16="http://schemas.microsoft.com/office/drawing/2014/main" id="{E8F3C393-C723-4E02-A885-6B40CDCEF1FE}"/>
              </a:ext>
            </a:extLst>
          </p:cNvPr>
          <p:cNvGraphicFramePr>
            <a:graphicFrameLocks noGrp="1"/>
          </p:cNvGraphicFramePr>
          <p:nvPr>
            <p:extLst>
              <p:ext uri="{D42A27DB-BD31-4B8C-83A1-F6EECF244321}">
                <p14:modId xmlns:p14="http://schemas.microsoft.com/office/powerpoint/2010/main" val="2361091991"/>
              </p:ext>
            </p:extLst>
          </p:nvPr>
        </p:nvGraphicFramePr>
        <p:xfrm>
          <a:off x="772160" y="4001294"/>
          <a:ext cx="5275468" cy="1028700"/>
        </p:xfrm>
        <a:graphic>
          <a:graphicData uri="http://schemas.openxmlformats.org/drawingml/2006/table">
            <a:tbl>
              <a:tblPr firstRow="1" bandRow="1">
                <a:tableStyleId>{5C22544A-7EE6-4342-B048-85BDC9FD1C3A}</a:tableStyleId>
              </a:tblPr>
              <a:tblGrid>
                <a:gridCol w="1798320">
                  <a:extLst>
                    <a:ext uri="{9D8B030D-6E8A-4147-A177-3AD203B41FA5}">
                      <a16:colId xmlns:a16="http://schemas.microsoft.com/office/drawing/2014/main" val="1608814917"/>
                    </a:ext>
                  </a:extLst>
                </a:gridCol>
                <a:gridCol w="1549312">
                  <a:extLst>
                    <a:ext uri="{9D8B030D-6E8A-4147-A177-3AD203B41FA5}">
                      <a16:colId xmlns:a16="http://schemas.microsoft.com/office/drawing/2014/main" val="1462570328"/>
                    </a:ext>
                  </a:extLst>
                </a:gridCol>
                <a:gridCol w="1927836">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5</a:t>
                      </a:r>
                    </a:p>
                  </a:txBody>
                  <a:tcPr marL="68580" marR="68580" marT="34290" marB="34290"/>
                </a:tc>
                <a:tc>
                  <a:txBody>
                    <a:bodyPr/>
                    <a:lstStyle/>
                    <a:p>
                      <a:r>
                        <a:rPr lang="en-GB" sz="1800" dirty="0"/>
                        <a:t>95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10</a:t>
                      </a:r>
                    </a:p>
                  </a:txBody>
                  <a:tcPr marL="68580" marR="68580" marT="34290" marB="34290"/>
                </a:tc>
                <a:tc>
                  <a:txBody>
                    <a:bodyPr/>
                    <a:lstStyle/>
                    <a:p>
                      <a:r>
                        <a:rPr lang="en-GB" sz="1800" dirty="0"/>
                        <a:t>90</a:t>
                      </a:r>
                    </a:p>
                  </a:txBody>
                  <a:tcPr marL="68580" marR="68580" marT="34290" marB="34290"/>
                </a:tc>
                <a:extLst>
                  <a:ext uri="{0D108BD9-81ED-4DB2-BD59-A6C34878D82A}">
                    <a16:rowId xmlns:a16="http://schemas.microsoft.com/office/drawing/2014/main" val="2976818757"/>
                  </a:ext>
                </a:extLst>
              </a:tr>
            </a:tbl>
          </a:graphicData>
        </a:graphic>
      </p:graphicFrame>
    </p:spTree>
    <p:extLst>
      <p:ext uri="{BB962C8B-B14F-4D97-AF65-F5344CB8AC3E}">
        <p14:creationId xmlns:p14="http://schemas.microsoft.com/office/powerpoint/2010/main" val="2546512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7540-B4B1-4872-8E7A-357B52D8E85A}"/>
              </a:ext>
            </a:extLst>
          </p:cNvPr>
          <p:cNvSpPr>
            <a:spLocks noGrp="1"/>
          </p:cNvSpPr>
          <p:nvPr>
            <p:ph type="title"/>
          </p:nvPr>
        </p:nvSpPr>
        <p:spPr/>
        <p:txBody>
          <a:bodyPr>
            <a:normAutofit fontScale="90000"/>
          </a:bodyPr>
          <a:lstStyle/>
          <a:p>
            <a:r>
              <a:rPr lang="en-GB" dirty="0"/>
              <a:t>ORs ~ RRs when prevalence of outcome is rare</a:t>
            </a:r>
            <a:br>
              <a:rPr lang="en-GB" dirty="0"/>
            </a:br>
            <a:endParaRPr lang="en-GB" dirty="0"/>
          </a:p>
        </p:txBody>
      </p:sp>
      <p:sp>
        <p:nvSpPr>
          <p:cNvPr id="3" name="Content Placeholder 2">
            <a:extLst>
              <a:ext uri="{FF2B5EF4-FFF2-40B4-BE49-F238E27FC236}">
                <a16:creationId xmlns:a16="http://schemas.microsoft.com/office/drawing/2014/main" id="{BA49C150-573D-4280-818E-638FC6F0492D}"/>
              </a:ext>
            </a:extLst>
          </p:cNvPr>
          <p:cNvSpPr>
            <a:spLocks noGrp="1"/>
          </p:cNvSpPr>
          <p:nvPr>
            <p:ph idx="1"/>
          </p:nvPr>
        </p:nvSpPr>
        <p:spPr>
          <a:xfrm>
            <a:off x="628650" y="2226469"/>
            <a:ext cx="8226239" cy="3263504"/>
          </a:xfrm>
        </p:spPr>
        <p:txBody>
          <a:bodyPr/>
          <a:lstStyle/>
          <a:p>
            <a:r>
              <a:rPr lang="en-GB" dirty="0"/>
              <a:t>If using ORs when outcome is common, be careful with interpretation…. </a:t>
            </a:r>
          </a:p>
          <a:p>
            <a:r>
              <a:rPr lang="en-GB" dirty="0"/>
              <a:t>There are a couple of advantages of using ORs…</a:t>
            </a:r>
          </a:p>
        </p:txBody>
      </p:sp>
    </p:spTree>
    <p:extLst>
      <p:ext uri="{BB962C8B-B14F-4D97-AF65-F5344CB8AC3E}">
        <p14:creationId xmlns:p14="http://schemas.microsoft.com/office/powerpoint/2010/main" val="1562848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686" y="412173"/>
            <a:ext cx="8461562" cy="994172"/>
          </a:xfrm>
        </p:spPr>
        <p:txBody>
          <a:bodyPr>
            <a:normAutofit fontScale="90000"/>
          </a:bodyPr>
          <a:lstStyle/>
          <a:p>
            <a:r>
              <a:rPr lang="en-GB" dirty="0"/>
              <a:t>1. ORs are symmetrical</a:t>
            </a:r>
            <a:br>
              <a:rPr lang="en-GB" dirty="0"/>
            </a:br>
            <a:r>
              <a:rPr lang="en-GB" sz="2700" dirty="0"/>
              <a:t>e.g. predicting death vs. survival</a:t>
            </a:r>
          </a:p>
        </p:txBody>
      </p:sp>
      <p:sp>
        <p:nvSpPr>
          <p:cNvPr id="3" name="Content Placeholder 2"/>
          <p:cNvSpPr>
            <a:spLocks noGrp="1"/>
          </p:cNvSpPr>
          <p:nvPr>
            <p:ph idx="1"/>
          </p:nvPr>
        </p:nvSpPr>
        <p:spPr>
          <a:xfrm>
            <a:off x="5105357" y="1967193"/>
            <a:ext cx="3924248" cy="882145"/>
          </a:xfrm>
        </p:spPr>
        <p:txBody>
          <a:bodyPr>
            <a:normAutofit/>
          </a:bodyPr>
          <a:lstStyle/>
          <a:p>
            <a:pPr marL="0" indent="0">
              <a:buNone/>
            </a:pPr>
            <a:r>
              <a:rPr lang="en-GB" sz="2400" dirty="0"/>
              <a:t>Risk ratio for </a:t>
            </a:r>
            <a:r>
              <a:rPr lang="en-GB" sz="2400" u="sng" dirty="0"/>
              <a:t>dying</a:t>
            </a:r>
          </a:p>
        </p:txBody>
      </p:sp>
      <p:sp>
        <p:nvSpPr>
          <p:cNvPr id="6" name="Content Placeholder 2"/>
          <p:cNvSpPr txBox="1">
            <a:spLocks/>
          </p:cNvSpPr>
          <p:nvPr/>
        </p:nvSpPr>
        <p:spPr>
          <a:xfrm>
            <a:off x="655450" y="2026074"/>
            <a:ext cx="2862695" cy="8821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Odds ratio for </a:t>
            </a:r>
            <a:r>
              <a:rPr lang="en-GB" sz="2400" u="sng" dirty="0"/>
              <a:t>dying</a:t>
            </a:r>
          </a:p>
        </p:txBody>
      </p:sp>
      <p:sp>
        <p:nvSpPr>
          <p:cNvPr id="4" name="TextBox 3"/>
          <p:cNvSpPr txBox="1"/>
          <p:nvPr/>
        </p:nvSpPr>
        <p:spPr>
          <a:xfrm>
            <a:off x="655448" y="2849338"/>
            <a:ext cx="2195232" cy="707886"/>
          </a:xfrm>
          <a:prstGeom prst="rect">
            <a:avLst/>
          </a:prstGeom>
          <a:noFill/>
        </p:spPr>
        <p:txBody>
          <a:bodyPr wrap="square" rtlCol="0">
            <a:spAutoFit/>
          </a:bodyPr>
          <a:lstStyle/>
          <a:p>
            <a:r>
              <a:rPr lang="en-GB" sz="2000" dirty="0">
                <a:solidFill>
                  <a:schemeClr val="accent5"/>
                </a:solidFill>
              </a:rPr>
              <a:t>(25/75) / (50/50) </a:t>
            </a:r>
          </a:p>
          <a:p>
            <a:r>
              <a:rPr lang="en-GB" sz="2000" dirty="0">
                <a:solidFill>
                  <a:schemeClr val="accent5"/>
                </a:solidFill>
              </a:rPr>
              <a:t>= 0.33 /1 = </a:t>
            </a:r>
            <a:r>
              <a:rPr lang="en-GB" sz="2000" b="1" dirty="0">
                <a:solidFill>
                  <a:schemeClr val="accent5"/>
                </a:solidFill>
              </a:rPr>
              <a:t>0.33</a:t>
            </a:r>
          </a:p>
        </p:txBody>
      </p:sp>
      <p:sp>
        <p:nvSpPr>
          <p:cNvPr id="8" name="TextBox 7"/>
          <p:cNvSpPr txBox="1"/>
          <p:nvPr/>
        </p:nvSpPr>
        <p:spPr>
          <a:xfrm>
            <a:off x="5105356" y="2818572"/>
            <a:ext cx="3029122" cy="707886"/>
          </a:xfrm>
          <a:prstGeom prst="rect">
            <a:avLst/>
          </a:prstGeom>
          <a:noFill/>
        </p:spPr>
        <p:txBody>
          <a:bodyPr wrap="square" rtlCol="0">
            <a:spAutoFit/>
          </a:bodyPr>
          <a:lstStyle/>
          <a:p>
            <a:r>
              <a:rPr lang="en-GB" sz="2000" dirty="0">
                <a:solidFill>
                  <a:schemeClr val="accent5"/>
                </a:solidFill>
              </a:rPr>
              <a:t>(25/(25+75)) / (50/(50+50))</a:t>
            </a:r>
          </a:p>
          <a:p>
            <a:r>
              <a:rPr lang="en-GB" sz="2000" dirty="0">
                <a:solidFill>
                  <a:schemeClr val="accent5"/>
                </a:solidFill>
              </a:rPr>
              <a:t>= 0.25 / 0.5 = </a:t>
            </a:r>
            <a:r>
              <a:rPr lang="en-GB" sz="2000" b="1" dirty="0">
                <a:solidFill>
                  <a:schemeClr val="accent5"/>
                </a:solidFill>
              </a:rPr>
              <a:t>0.5</a:t>
            </a:r>
          </a:p>
        </p:txBody>
      </p:sp>
      <p:sp>
        <p:nvSpPr>
          <p:cNvPr id="11" name="Rectangle 10"/>
          <p:cNvSpPr/>
          <p:nvPr/>
        </p:nvSpPr>
        <p:spPr>
          <a:xfrm>
            <a:off x="628651" y="4938664"/>
            <a:ext cx="3183591" cy="461665"/>
          </a:xfrm>
          <a:prstGeom prst="rect">
            <a:avLst/>
          </a:prstGeom>
        </p:spPr>
        <p:txBody>
          <a:bodyPr wrap="square">
            <a:spAutoFit/>
          </a:bodyPr>
          <a:lstStyle/>
          <a:p>
            <a:r>
              <a:rPr lang="en-GB" sz="2400" dirty="0"/>
              <a:t>Odds ratio for </a:t>
            </a:r>
            <a:r>
              <a:rPr lang="en-GB" sz="2400" u="sng" dirty="0"/>
              <a:t>surviving</a:t>
            </a:r>
          </a:p>
        </p:txBody>
      </p:sp>
      <p:sp>
        <p:nvSpPr>
          <p:cNvPr id="12" name="Rectangle 11"/>
          <p:cNvSpPr/>
          <p:nvPr/>
        </p:nvSpPr>
        <p:spPr>
          <a:xfrm>
            <a:off x="5078559" y="4878646"/>
            <a:ext cx="3621689" cy="461665"/>
          </a:xfrm>
          <a:prstGeom prst="rect">
            <a:avLst/>
          </a:prstGeom>
        </p:spPr>
        <p:txBody>
          <a:bodyPr wrap="square">
            <a:spAutoFit/>
          </a:bodyPr>
          <a:lstStyle/>
          <a:p>
            <a:r>
              <a:rPr lang="en-GB" sz="2400" dirty="0"/>
              <a:t>Risk ratio for </a:t>
            </a:r>
            <a:r>
              <a:rPr lang="en-GB" sz="2400" u="sng" dirty="0"/>
              <a:t>surviving</a:t>
            </a:r>
          </a:p>
        </p:txBody>
      </p:sp>
      <p:graphicFrame>
        <p:nvGraphicFramePr>
          <p:cNvPr id="13" name="Table 12">
            <a:extLst>
              <a:ext uri="{FF2B5EF4-FFF2-40B4-BE49-F238E27FC236}">
                <a16:creationId xmlns:a16="http://schemas.microsoft.com/office/drawing/2014/main" id="{32E0F5EC-DBF4-4742-A7B8-AC2955BAD492}"/>
              </a:ext>
            </a:extLst>
          </p:cNvPr>
          <p:cNvGraphicFramePr>
            <a:graphicFrameLocks noGrp="1"/>
          </p:cNvGraphicFramePr>
          <p:nvPr>
            <p:extLst>
              <p:ext uri="{D42A27DB-BD31-4B8C-83A1-F6EECF244321}">
                <p14:modId xmlns:p14="http://schemas.microsoft.com/office/powerpoint/2010/main" val="2431459801"/>
              </p:ext>
            </p:extLst>
          </p:nvPr>
        </p:nvGraphicFramePr>
        <p:xfrm>
          <a:off x="628652" y="3766127"/>
          <a:ext cx="4890657" cy="1028700"/>
        </p:xfrm>
        <a:graphic>
          <a:graphicData uri="http://schemas.openxmlformats.org/drawingml/2006/table">
            <a:tbl>
              <a:tblPr firstRow="1" bandRow="1">
                <a:tableStyleId>{5C22544A-7EE6-4342-B048-85BDC9FD1C3A}</a:tableStyleId>
              </a:tblPr>
              <a:tblGrid>
                <a:gridCol w="1951988">
                  <a:extLst>
                    <a:ext uri="{9D8B030D-6E8A-4147-A177-3AD203B41FA5}">
                      <a16:colId xmlns:a16="http://schemas.microsoft.com/office/drawing/2014/main" val="1608814917"/>
                    </a:ext>
                  </a:extLst>
                </a:gridCol>
                <a:gridCol w="1422400">
                  <a:extLst>
                    <a:ext uri="{9D8B030D-6E8A-4147-A177-3AD203B41FA5}">
                      <a16:colId xmlns:a16="http://schemas.microsoft.com/office/drawing/2014/main" val="1462570328"/>
                    </a:ext>
                  </a:extLst>
                </a:gridCol>
                <a:gridCol w="1516269">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25</a:t>
                      </a:r>
                    </a:p>
                  </a:txBody>
                  <a:tcPr marL="68580" marR="68580" marT="34290" marB="34290"/>
                </a:tc>
                <a:tc>
                  <a:txBody>
                    <a:bodyPr/>
                    <a:lstStyle/>
                    <a:p>
                      <a:r>
                        <a:rPr lang="en-GB" sz="1800" dirty="0"/>
                        <a:t>75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50</a:t>
                      </a:r>
                    </a:p>
                  </a:txBody>
                  <a:tcPr marL="68580" marR="68580" marT="34290" marB="34290"/>
                </a:tc>
                <a:tc>
                  <a:txBody>
                    <a:bodyPr/>
                    <a:lstStyle/>
                    <a:p>
                      <a:r>
                        <a:rPr lang="en-GB" sz="1800" dirty="0"/>
                        <a:t>50</a:t>
                      </a:r>
                    </a:p>
                  </a:txBody>
                  <a:tcPr marL="68580" marR="68580" marT="34290" marB="34290"/>
                </a:tc>
                <a:extLst>
                  <a:ext uri="{0D108BD9-81ED-4DB2-BD59-A6C34878D82A}">
                    <a16:rowId xmlns:a16="http://schemas.microsoft.com/office/drawing/2014/main" val="2976818757"/>
                  </a:ext>
                </a:extLst>
              </a:tr>
            </a:tbl>
          </a:graphicData>
        </a:graphic>
      </p:graphicFrame>
    </p:spTree>
    <p:extLst>
      <p:ext uri="{BB962C8B-B14F-4D97-AF65-F5344CB8AC3E}">
        <p14:creationId xmlns:p14="http://schemas.microsoft.com/office/powerpoint/2010/main" val="972846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686" y="412173"/>
            <a:ext cx="8461562" cy="994172"/>
          </a:xfrm>
        </p:spPr>
        <p:txBody>
          <a:bodyPr>
            <a:normAutofit fontScale="90000"/>
          </a:bodyPr>
          <a:lstStyle/>
          <a:p>
            <a:r>
              <a:rPr lang="en-GB" dirty="0"/>
              <a:t>1. ORs are symmetrical</a:t>
            </a:r>
            <a:br>
              <a:rPr lang="en-GB" dirty="0"/>
            </a:br>
            <a:r>
              <a:rPr lang="en-GB" sz="2700" dirty="0"/>
              <a:t>e.g. predicting death vs. survival</a:t>
            </a:r>
          </a:p>
        </p:txBody>
      </p:sp>
      <p:sp>
        <p:nvSpPr>
          <p:cNvPr id="3" name="Content Placeholder 2"/>
          <p:cNvSpPr>
            <a:spLocks noGrp="1"/>
          </p:cNvSpPr>
          <p:nvPr>
            <p:ph idx="1"/>
          </p:nvPr>
        </p:nvSpPr>
        <p:spPr>
          <a:xfrm>
            <a:off x="5105357" y="1967193"/>
            <a:ext cx="3924248" cy="882145"/>
          </a:xfrm>
        </p:spPr>
        <p:txBody>
          <a:bodyPr>
            <a:normAutofit/>
          </a:bodyPr>
          <a:lstStyle/>
          <a:p>
            <a:pPr marL="0" indent="0">
              <a:buNone/>
            </a:pPr>
            <a:r>
              <a:rPr lang="en-GB" sz="2400" dirty="0"/>
              <a:t>Risk ratio for </a:t>
            </a:r>
            <a:r>
              <a:rPr lang="en-GB" sz="2400" u="sng" dirty="0"/>
              <a:t>dying</a:t>
            </a:r>
          </a:p>
        </p:txBody>
      </p:sp>
      <p:sp>
        <p:nvSpPr>
          <p:cNvPr id="6" name="Content Placeholder 2"/>
          <p:cNvSpPr txBox="1">
            <a:spLocks/>
          </p:cNvSpPr>
          <p:nvPr/>
        </p:nvSpPr>
        <p:spPr>
          <a:xfrm>
            <a:off x="655450" y="2026074"/>
            <a:ext cx="2862695" cy="8821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Odds ratio for </a:t>
            </a:r>
            <a:r>
              <a:rPr lang="en-GB" sz="2400" u="sng" dirty="0"/>
              <a:t>dying</a:t>
            </a:r>
          </a:p>
        </p:txBody>
      </p:sp>
      <p:sp>
        <p:nvSpPr>
          <p:cNvPr id="4" name="TextBox 3"/>
          <p:cNvSpPr txBox="1"/>
          <p:nvPr/>
        </p:nvSpPr>
        <p:spPr>
          <a:xfrm>
            <a:off x="655448" y="2849338"/>
            <a:ext cx="2195232" cy="707886"/>
          </a:xfrm>
          <a:prstGeom prst="rect">
            <a:avLst/>
          </a:prstGeom>
          <a:noFill/>
        </p:spPr>
        <p:txBody>
          <a:bodyPr wrap="square" rtlCol="0">
            <a:spAutoFit/>
          </a:bodyPr>
          <a:lstStyle/>
          <a:p>
            <a:r>
              <a:rPr lang="en-GB" sz="2000" dirty="0">
                <a:solidFill>
                  <a:schemeClr val="accent5"/>
                </a:solidFill>
              </a:rPr>
              <a:t>(25/75) / (50/50) </a:t>
            </a:r>
          </a:p>
          <a:p>
            <a:r>
              <a:rPr lang="en-GB" sz="2000" dirty="0">
                <a:solidFill>
                  <a:schemeClr val="accent5"/>
                </a:solidFill>
              </a:rPr>
              <a:t>= 0.33 /1 = </a:t>
            </a:r>
            <a:r>
              <a:rPr lang="en-GB" sz="2000" b="1" dirty="0">
                <a:solidFill>
                  <a:schemeClr val="accent5"/>
                </a:solidFill>
              </a:rPr>
              <a:t>0.33</a:t>
            </a:r>
          </a:p>
        </p:txBody>
      </p:sp>
      <p:sp>
        <p:nvSpPr>
          <p:cNvPr id="8" name="TextBox 7"/>
          <p:cNvSpPr txBox="1"/>
          <p:nvPr/>
        </p:nvSpPr>
        <p:spPr>
          <a:xfrm>
            <a:off x="5105356" y="2818572"/>
            <a:ext cx="3029122" cy="707886"/>
          </a:xfrm>
          <a:prstGeom prst="rect">
            <a:avLst/>
          </a:prstGeom>
          <a:noFill/>
        </p:spPr>
        <p:txBody>
          <a:bodyPr wrap="square" rtlCol="0">
            <a:spAutoFit/>
          </a:bodyPr>
          <a:lstStyle/>
          <a:p>
            <a:r>
              <a:rPr lang="en-GB" sz="2000" dirty="0">
                <a:solidFill>
                  <a:schemeClr val="accent5"/>
                </a:solidFill>
              </a:rPr>
              <a:t>(25/(25+75)) / (50/(50+50))</a:t>
            </a:r>
          </a:p>
          <a:p>
            <a:r>
              <a:rPr lang="en-GB" sz="2000" dirty="0">
                <a:solidFill>
                  <a:schemeClr val="accent5"/>
                </a:solidFill>
              </a:rPr>
              <a:t>= 0.25 / 0.5 = </a:t>
            </a:r>
            <a:r>
              <a:rPr lang="en-GB" sz="2000" b="1" dirty="0">
                <a:solidFill>
                  <a:schemeClr val="accent5"/>
                </a:solidFill>
              </a:rPr>
              <a:t>0.5</a:t>
            </a:r>
          </a:p>
        </p:txBody>
      </p:sp>
      <p:sp>
        <p:nvSpPr>
          <p:cNvPr id="9" name="TextBox 8"/>
          <p:cNvSpPr txBox="1"/>
          <p:nvPr/>
        </p:nvSpPr>
        <p:spPr>
          <a:xfrm>
            <a:off x="628651" y="5662058"/>
            <a:ext cx="2195232" cy="707886"/>
          </a:xfrm>
          <a:prstGeom prst="rect">
            <a:avLst/>
          </a:prstGeom>
          <a:noFill/>
        </p:spPr>
        <p:txBody>
          <a:bodyPr wrap="square" rtlCol="0">
            <a:spAutoFit/>
          </a:bodyPr>
          <a:lstStyle/>
          <a:p>
            <a:r>
              <a:rPr lang="en-GB" sz="2000" dirty="0">
                <a:solidFill>
                  <a:schemeClr val="accent6"/>
                </a:solidFill>
              </a:rPr>
              <a:t>(75/25)/(50/50)</a:t>
            </a:r>
          </a:p>
          <a:p>
            <a:r>
              <a:rPr lang="en-GB" sz="2000" dirty="0">
                <a:solidFill>
                  <a:schemeClr val="accent6"/>
                </a:solidFill>
              </a:rPr>
              <a:t>= 3/1 =</a:t>
            </a:r>
            <a:r>
              <a:rPr lang="en-GB" sz="2000" b="1" dirty="0">
                <a:solidFill>
                  <a:schemeClr val="accent6"/>
                </a:solidFill>
              </a:rPr>
              <a:t>3</a:t>
            </a:r>
          </a:p>
        </p:txBody>
      </p:sp>
      <p:sp>
        <p:nvSpPr>
          <p:cNvPr id="10" name="TextBox 9"/>
          <p:cNvSpPr txBox="1"/>
          <p:nvPr/>
        </p:nvSpPr>
        <p:spPr>
          <a:xfrm>
            <a:off x="5078559" y="5655236"/>
            <a:ext cx="2195232" cy="707886"/>
          </a:xfrm>
          <a:prstGeom prst="rect">
            <a:avLst/>
          </a:prstGeom>
          <a:noFill/>
        </p:spPr>
        <p:txBody>
          <a:bodyPr wrap="square" rtlCol="0">
            <a:spAutoFit/>
          </a:bodyPr>
          <a:lstStyle/>
          <a:p>
            <a:r>
              <a:rPr lang="en-GB" sz="2000" dirty="0">
                <a:solidFill>
                  <a:schemeClr val="accent6"/>
                </a:solidFill>
              </a:rPr>
              <a:t>(75/100)/(50/100)</a:t>
            </a:r>
          </a:p>
          <a:p>
            <a:r>
              <a:rPr lang="en-GB" sz="2000" dirty="0">
                <a:solidFill>
                  <a:schemeClr val="accent6"/>
                </a:solidFill>
              </a:rPr>
              <a:t>=0.75 / 0.5 = </a:t>
            </a:r>
            <a:r>
              <a:rPr lang="en-GB" sz="2000" b="1" dirty="0">
                <a:solidFill>
                  <a:schemeClr val="accent6"/>
                </a:solidFill>
              </a:rPr>
              <a:t>1.5</a:t>
            </a:r>
          </a:p>
        </p:txBody>
      </p:sp>
      <p:sp>
        <p:nvSpPr>
          <p:cNvPr id="11" name="Rectangle 10"/>
          <p:cNvSpPr/>
          <p:nvPr/>
        </p:nvSpPr>
        <p:spPr>
          <a:xfrm>
            <a:off x="628651" y="4938664"/>
            <a:ext cx="3183591" cy="461665"/>
          </a:xfrm>
          <a:prstGeom prst="rect">
            <a:avLst/>
          </a:prstGeom>
        </p:spPr>
        <p:txBody>
          <a:bodyPr wrap="square">
            <a:spAutoFit/>
          </a:bodyPr>
          <a:lstStyle/>
          <a:p>
            <a:r>
              <a:rPr lang="en-GB" sz="2400" dirty="0"/>
              <a:t>Odds ratio for </a:t>
            </a:r>
            <a:r>
              <a:rPr lang="en-GB" sz="2400" u="sng" dirty="0"/>
              <a:t>surviving</a:t>
            </a:r>
          </a:p>
        </p:txBody>
      </p:sp>
      <p:sp>
        <p:nvSpPr>
          <p:cNvPr id="12" name="Rectangle 11"/>
          <p:cNvSpPr/>
          <p:nvPr/>
        </p:nvSpPr>
        <p:spPr>
          <a:xfrm>
            <a:off x="5078559" y="4878646"/>
            <a:ext cx="3621689" cy="461665"/>
          </a:xfrm>
          <a:prstGeom prst="rect">
            <a:avLst/>
          </a:prstGeom>
        </p:spPr>
        <p:txBody>
          <a:bodyPr wrap="square">
            <a:spAutoFit/>
          </a:bodyPr>
          <a:lstStyle/>
          <a:p>
            <a:r>
              <a:rPr lang="en-GB" sz="2400" dirty="0"/>
              <a:t>Risk ratio for </a:t>
            </a:r>
            <a:r>
              <a:rPr lang="en-GB" sz="2400" u="sng" dirty="0"/>
              <a:t>surviving</a:t>
            </a:r>
          </a:p>
        </p:txBody>
      </p:sp>
      <p:graphicFrame>
        <p:nvGraphicFramePr>
          <p:cNvPr id="13" name="Table 12">
            <a:extLst>
              <a:ext uri="{FF2B5EF4-FFF2-40B4-BE49-F238E27FC236}">
                <a16:creationId xmlns:a16="http://schemas.microsoft.com/office/drawing/2014/main" id="{32E0F5EC-DBF4-4742-A7B8-AC2955BAD492}"/>
              </a:ext>
            </a:extLst>
          </p:cNvPr>
          <p:cNvGraphicFramePr>
            <a:graphicFrameLocks noGrp="1"/>
          </p:cNvGraphicFramePr>
          <p:nvPr>
            <p:extLst/>
          </p:nvPr>
        </p:nvGraphicFramePr>
        <p:xfrm>
          <a:off x="628652" y="3766127"/>
          <a:ext cx="4890657" cy="1028700"/>
        </p:xfrm>
        <a:graphic>
          <a:graphicData uri="http://schemas.openxmlformats.org/drawingml/2006/table">
            <a:tbl>
              <a:tblPr firstRow="1" bandRow="1">
                <a:tableStyleId>{5C22544A-7EE6-4342-B048-85BDC9FD1C3A}</a:tableStyleId>
              </a:tblPr>
              <a:tblGrid>
                <a:gridCol w="1951988">
                  <a:extLst>
                    <a:ext uri="{9D8B030D-6E8A-4147-A177-3AD203B41FA5}">
                      <a16:colId xmlns:a16="http://schemas.microsoft.com/office/drawing/2014/main" val="1608814917"/>
                    </a:ext>
                  </a:extLst>
                </a:gridCol>
                <a:gridCol w="1422400">
                  <a:extLst>
                    <a:ext uri="{9D8B030D-6E8A-4147-A177-3AD203B41FA5}">
                      <a16:colId xmlns:a16="http://schemas.microsoft.com/office/drawing/2014/main" val="1462570328"/>
                    </a:ext>
                  </a:extLst>
                </a:gridCol>
                <a:gridCol w="1516269">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25</a:t>
                      </a:r>
                    </a:p>
                  </a:txBody>
                  <a:tcPr marL="68580" marR="68580" marT="34290" marB="34290"/>
                </a:tc>
                <a:tc>
                  <a:txBody>
                    <a:bodyPr/>
                    <a:lstStyle/>
                    <a:p>
                      <a:r>
                        <a:rPr lang="en-GB" sz="1800" dirty="0"/>
                        <a:t>75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50</a:t>
                      </a:r>
                    </a:p>
                  </a:txBody>
                  <a:tcPr marL="68580" marR="68580" marT="34290" marB="34290"/>
                </a:tc>
                <a:tc>
                  <a:txBody>
                    <a:bodyPr/>
                    <a:lstStyle/>
                    <a:p>
                      <a:r>
                        <a:rPr lang="en-GB" sz="1800" dirty="0"/>
                        <a:t>50</a:t>
                      </a:r>
                    </a:p>
                  </a:txBody>
                  <a:tcPr marL="68580" marR="68580" marT="34290" marB="34290"/>
                </a:tc>
                <a:extLst>
                  <a:ext uri="{0D108BD9-81ED-4DB2-BD59-A6C34878D82A}">
                    <a16:rowId xmlns:a16="http://schemas.microsoft.com/office/drawing/2014/main" val="2976818757"/>
                  </a:ext>
                </a:extLst>
              </a:tr>
            </a:tbl>
          </a:graphicData>
        </a:graphic>
      </p:graphicFrame>
    </p:spTree>
    <p:extLst>
      <p:ext uri="{BB962C8B-B14F-4D97-AF65-F5344CB8AC3E}">
        <p14:creationId xmlns:p14="http://schemas.microsoft.com/office/powerpoint/2010/main" val="2188143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94" y="347702"/>
            <a:ext cx="8861612" cy="994172"/>
          </a:xfrm>
        </p:spPr>
        <p:txBody>
          <a:bodyPr>
            <a:normAutofit/>
          </a:bodyPr>
          <a:lstStyle/>
          <a:p>
            <a:r>
              <a:rPr lang="en-GB" dirty="0"/>
              <a:t>2. ORs are more portable</a:t>
            </a:r>
          </a:p>
        </p:txBody>
      </p:sp>
      <p:sp>
        <p:nvSpPr>
          <p:cNvPr id="12" name="Rectangle 11">
            <a:extLst>
              <a:ext uri="{FF2B5EF4-FFF2-40B4-BE49-F238E27FC236}">
                <a16:creationId xmlns:a16="http://schemas.microsoft.com/office/drawing/2014/main" id="{FAC74625-CE0C-478C-B1A6-80D2F66E1296}"/>
              </a:ext>
            </a:extLst>
          </p:cNvPr>
          <p:cNvSpPr/>
          <p:nvPr/>
        </p:nvSpPr>
        <p:spPr>
          <a:xfrm>
            <a:off x="262890" y="1604486"/>
            <a:ext cx="8012430" cy="1569660"/>
          </a:xfrm>
          <a:prstGeom prst="rect">
            <a:avLst/>
          </a:prstGeom>
        </p:spPr>
        <p:txBody>
          <a:bodyPr wrap="square">
            <a:spAutoFit/>
          </a:bodyPr>
          <a:lstStyle/>
          <a:p>
            <a:pPr marL="342900" indent="-342900">
              <a:buFont typeface="Arial" panose="020B0604020202020204" pitchFamily="34" charset="0"/>
              <a:buChar char="•"/>
            </a:pPr>
            <a:r>
              <a:rPr lang="en-US" sz="2400" dirty="0"/>
              <a:t>This is because the range of possible values a RR can take on is bound by the risk in the baseline unexposed group</a:t>
            </a:r>
          </a:p>
          <a:p>
            <a:pPr marL="342900" indent="-342900">
              <a:buFont typeface="Arial" panose="020B0604020202020204" pitchFamily="34" charset="0"/>
              <a:buChar char="•"/>
            </a:pPr>
            <a:r>
              <a:rPr lang="en-US" sz="2400" dirty="0"/>
              <a:t>For example, if the risk in the baseline/unexposed group is 0.5, the RR can never exceed 2</a:t>
            </a:r>
          </a:p>
        </p:txBody>
      </p:sp>
      <p:graphicFrame>
        <p:nvGraphicFramePr>
          <p:cNvPr id="13" name="Table 12">
            <a:extLst>
              <a:ext uri="{FF2B5EF4-FFF2-40B4-BE49-F238E27FC236}">
                <a16:creationId xmlns:a16="http://schemas.microsoft.com/office/drawing/2014/main" id="{E1D2F6A7-24D9-465E-80FD-AA6E3D049E22}"/>
              </a:ext>
            </a:extLst>
          </p:cNvPr>
          <p:cNvGraphicFramePr>
            <a:graphicFrameLocks noGrp="1"/>
          </p:cNvGraphicFramePr>
          <p:nvPr>
            <p:extLst>
              <p:ext uri="{D42A27DB-BD31-4B8C-83A1-F6EECF244321}">
                <p14:modId xmlns:p14="http://schemas.microsoft.com/office/powerpoint/2010/main" val="2958407180"/>
              </p:ext>
            </p:extLst>
          </p:nvPr>
        </p:nvGraphicFramePr>
        <p:xfrm>
          <a:off x="468630" y="4175422"/>
          <a:ext cx="8263889" cy="1752600"/>
        </p:xfrm>
        <a:graphic>
          <a:graphicData uri="http://schemas.openxmlformats.org/drawingml/2006/table">
            <a:tbl>
              <a:tblPr firstRow="1" bandRow="1">
                <a:tableStyleId>{5C22544A-7EE6-4342-B048-85BDC9FD1C3A}</a:tableStyleId>
              </a:tblPr>
              <a:tblGrid>
                <a:gridCol w="2137410">
                  <a:extLst>
                    <a:ext uri="{9D8B030D-6E8A-4147-A177-3AD203B41FA5}">
                      <a16:colId xmlns:a16="http://schemas.microsoft.com/office/drawing/2014/main" val="4178793872"/>
                    </a:ext>
                  </a:extLst>
                </a:gridCol>
                <a:gridCol w="2091690">
                  <a:extLst>
                    <a:ext uri="{9D8B030D-6E8A-4147-A177-3AD203B41FA5}">
                      <a16:colId xmlns:a16="http://schemas.microsoft.com/office/drawing/2014/main" val="701277856"/>
                    </a:ext>
                  </a:extLst>
                </a:gridCol>
                <a:gridCol w="1817370">
                  <a:extLst>
                    <a:ext uri="{9D8B030D-6E8A-4147-A177-3AD203B41FA5}">
                      <a16:colId xmlns:a16="http://schemas.microsoft.com/office/drawing/2014/main" val="4069546011"/>
                    </a:ext>
                  </a:extLst>
                </a:gridCol>
                <a:gridCol w="2217419">
                  <a:extLst>
                    <a:ext uri="{9D8B030D-6E8A-4147-A177-3AD203B41FA5}">
                      <a16:colId xmlns:a16="http://schemas.microsoft.com/office/drawing/2014/main" val="1973167458"/>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Prob out outcome in Exposed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Prob out outcome in Unexposed</a:t>
                      </a:r>
                    </a:p>
                  </a:txBody>
                  <a:tcPr/>
                </a:tc>
                <a:tc>
                  <a:txBody>
                    <a:bodyPr/>
                    <a:lstStyle/>
                    <a:p>
                      <a:r>
                        <a:rPr lang="en-GB" dirty="0"/>
                        <a:t>RR</a:t>
                      </a:r>
                    </a:p>
                  </a:txBody>
                  <a:tcPr/>
                </a:tc>
                <a:tc>
                  <a:txBody>
                    <a:bodyPr/>
                    <a:lstStyle/>
                    <a:p>
                      <a:r>
                        <a:rPr lang="en-GB"/>
                        <a:t>OR</a:t>
                      </a:r>
                      <a:endParaRPr lang="en-GB" dirty="0"/>
                    </a:p>
                  </a:txBody>
                  <a:tcPr/>
                </a:tc>
                <a:extLst>
                  <a:ext uri="{0D108BD9-81ED-4DB2-BD59-A6C34878D82A}">
                    <a16:rowId xmlns:a16="http://schemas.microsoft.com/office/drawing/2014/main" val="3004596381"/>
                  </a:ext>
                </a:extLst>
              </a:tr>
              <a:tr h="370840">
                <a:tc>
                  <a:txBody>
                    <a:bodyPr/>
                    <a:lstStyle/>
                    <a:p>
                      <a:r>
                        <a:rPr lang="en-GB" dirty="0"/>
                        <a:t>0.6 </a:t>
                      </a:r>
                    </a:p>
                  </a:txBody>
                  <a:tcPr/>
                </a:tc>
                <a:tc>
                  <a:txBody>
                    <a:bodyPr/>
                    <a:lstStyle/>
                    <a:p>
                      <a:r>
                        <a:rPr lang="en-GB" dirty="0"/>
                        <a:t>0.5 </a:t>
                      </a:r>
                    </a:p>
                  </a:txBody>
                  <a:tcPr/>
                </a:tc>
                <a:tc>
                  <a:txBody>
                    <a:bodyPr/>
                    <a:lstStyle/>
                    <a:p>
                      <a:r>
                        <a:rPr lang="en-GB" dirty="0"/>
                        <a:t>0.6/0.5 = 1.2</a:t>
                      </a:r>
                    </a:p>
                  </a:txBody>
                  <a:tcPr/>
                </a:tc>
                <a:tc>
                  <a:txBody>
                    <a:bodyPr/>
                    <a:lstStyle/>
                    <a:p>
                      <a:r>
                        <a:rPr lang="en-GB" dirty="0"/>
                        <a:t>(0.6/0.4)/1 = 1.5</a:t>
                      </a:r>
                    </a:p>
                  </a:txBody>
                  <a:tcPr/>
                </a:tc>
                <a:extLst>
                  <a:ext uri="{0D108BD9-81ED-4DB2-BD59-A6C34878D82A}">
                    <a16:rowId xmlns:a16="http://schemas.microsoft.com/office/drawing/2014/main" val="942454641"/>
                  </a:ext>
                </a:extLst>
              </a:tr>
              <a:tr h="370840">
                <a:tc>
                  <a:txBody>
                    <a:bodyPr/>
                    <a:lstStyle/>
                    <a:p>
                      <a:r>
                        <a:rPr lang="en-GB" dirty="0"/>
                        <a:t>0.9</a:t>
                      </a:r>
                    </a:p>
                  </a:txBody>
                  <a:tcPr/>
                </a:tc>
                <a:tc>
                  <a:txBody>
                    <a:bodyPr/>
                    <a:lstStyle/>
                    <a:p>
                      <a:r>
                        <a:rPr lang="en-GB" dirty="0"/>
                        <a:t>0.5</a:t>
                      </a:r>
                    </a:p>
                  </a:txBody>
                  <a:tcPr/>
                </a:tc>
                <a:tc>
                  <a:txBody>
                    <a:bodyPr/>
                    <a:lstStyle/>
                    <a:p>
                      <a:r>
                        <a:rPr lang="en-GB" dirty="0"/>
                        <a:t>0.9/0.5 = 1.8</a:t>
                      </a:r>
                    </a:p>
                  </a:txBody>
                  <a:tcPr/>
                </a:tc>
                <a:tc>
                  <a:txBody>
                    <a:bodyPr/>
                    <a:lstStyle/>
                    <a:p>
                      <a:r>
                        <a:rPr lang="en-GB" dirty="0"/>
                        <a:t>(0.9/0.1)/1 = 9</a:t>
                      </a:r>
                    </a:p>
                  </a:txBody>
                  <a:tcPr/>
                </a:tc>
                <a:extLst>
                  <a:ext uri="{0D108BD9-81ED-4DB2-BD59-A6C34878D82A}">
                    <a16:rowId xmlns:a16="http://schemas.microsoft.com/office/drawing/2014/main" val="1800031428"/>
                  </a:ext>
                </a:extLst>
              </a:tr>
              <a:tr h="370840">
                <a:tc>
                  <a:txBody>
                    <a:bodyPr/>
                    <a:lstStyle/>
                    <a:p>
                      <a:r>
                        <a:rPr lang="en-GB" dirty="0"/>
                        <a:t>0.99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a:t>
                      </a:r>
                    </a:p>
                  </a:txBody>
                  <a:tcPr/>
                </a:tc>
                <a:tc>
                  <a:txBody>
                    <a:bodyPr/>
                    <a:lstStyle/>
                    <a:p>
                      <a:r>
                        <a:rPr lang="en-GB" dirty="0"/>
                        <a:t>0.99/0.5 = 1.98</a:t>
                      </a:r>
                    </a:p>
                  </a:txBody>
                  <a:tcPr/>
                </a:tc>
                <a:tc>
                  <a:txBody>
                    <a:bodyPr/>
                    <a:lstStyle/>
                    <a:p>
                      <a:r>
                        <a:rPr lang="en-GB" dirty="0"/>
                        <a:t>(0.99/0.01)/1 = 99</a:t>
                      </a:r>
                    </a:p>
                  </a:txBody>
                  <a:tcPr/>
                </a:tc>
                <a:extLst>
                  <a:ext uri="{0D108BD9-81ED-4DB2-BD59-A6C34878D82A}">
                    <a16:rowId xmlns:a16="http://schemas.microsoft.com/office/drawing/2014/main" val="2484952092"/>
                  </a:ext>
                </a:extLst>
              </a:tr>
            </a:tbl>
          </a:graphicData>
        </a:graphic>
      </p:graphicFrame>
    </p:spTree>
    <p:extLst>
      <p:ext uri="{BB962C8B-B14F-4D97-AF65-F5344CB8AC3E}">
        <p14:creationId xmlns:p14="http://schemas.microsoft.com/office/powerpoint/2010/main" val="3499713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8B3E-F802-4A9A-9398-E1B9DFA38CC4}"/>
              </a:ext>
            </a:extLst>
          </p:cNvPr>
          <p:cNvSpPr>
            <a:spLocks noGrp="1"/>
          </p:cNvSpPr>
          <p:nvPr>
            <p:ph type="title"/>
          </p:nvPr>
        </p:nvSpPr>
        <p:spPr>
          <a:xfrm>
            <a:off x="377190" y="193676"/>
            <a:ext cx="8389620" cy="1325563"/>
          </a:xfrm>
        </p:spPr>
        <p:txBody>
          <a:bodyPr/>
          <a:lstStyle/>
          <a:p>
            <a:r>
              <a:rPr lang="en-GB" dirty="0"/>
              <a:t>However, ORs are not Collapsible…. </a:t>
            </a:r>
          </a:p>
        </p:txBody>
      </p:sp>
      <p:sp>
        <p:nvSpPr>
          <p:cNvPr id="3" name="Content Placeholder 2">
            <a:extLst>
              <a:ext uri="{FF2B5EF4-FFF2-40B4-BE49-F238E27FC236}">
                <a16:creationId xmlns:a16="http://schemas.microsoft.com/office/drawing/2014/main" id="{E9360828-5D47-4DAD-A782-CEB43F201E99}"/>
              </a:ext>
            </a:extLst>
          </p:cNvPr>
          <p:cNvSpPr>
            <a:spLocks noGrp="1"/>
          </p:cNvSpPr>
          <p:nvPr>
            <p:ph idx="1"/>
          </p:nvPr>
        </p:nvSpPr>
        <p:spPr>
          <a:xfrm>
            <a:off x="377190" y="1334135"/>
            <a:ext cx="8389620" cy="4351338"/>
          </a:xfrm>
        </p:spPr>
        <p:txBody>
          <a:bodyPr>
            <a:normAutofit/>
          </a:bodyPr>
          <a:lstStyle/>
          <a:p>
            <a:r>
              <a:rPr lang="en-GB" dirty="0"/>
              <a:t>This means that an OR may change after adjustment for an additional variable even if that variable is not confounding the relationship</a:t>
            </a:r>
          </a:p>
          <a:p>
            <a:r>
              <a:rPr lang="en-GB" dirty="0"/>
              <a:t>See here for a relatively simple explanation</a:t>
            </a:r>
          </a:p>
          <a:p>
            <a:endParaRPr lang="en-GB" dirty="0"/>
          </a:p>
          <a:p>
            <a:pPr marL="0" indent="0">
              <a:buNone/>
            </a:pPr>
            <a:r>
              <a:rPr lang="en-GB" dirty="0">
                <a:hlinkClick r:id="rId2"/>
              </a:rPr>
              <a:t>https://www.frankpopham.co.uk/2018/04/12/the-odd-odds-ratio/</a:t>
            </a:r>
            <a:r>
              <a:rPr lang="en-GB" dirty="0"/>
              <a:t> </a:t>
            </a:r>
          </a:p>
        </p:txBody>
      </p:sp>
    </p:spTree>
    <p:extLst>
      <p:ext uri="{BB962C8B-B14F-4D97-AF65-F5344CB8AC3E}">
        <p14:creationId xmlns:p14="http://schemas.microsoft.com/office/powerpoint/2010/main" val="1583995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3" y="297786"/>
            <a:ext cx="7886700" cy="994172"/>
          </a:xfrm>
        </p:spPr>
        <p:txBody>
          <a:bodyPr/>
          <a:lstStyle/>
          <a:p>
            <a:r>
              <a:rPr lang="en-GB" dirty="0"/>
              <a:t>Scale: Take home messages</a:t>
            </a:r>
          </a:p>
        </p:txBody>
      </p:sp>
      <p:sp>
        <p:nvSpPr>
          <p:cNvPr id="3" name="Content Placeholder 2"/>
          <p:cNvSpPr>
            <a:spLocks noGrp="1"/>
          </p:cNvSpPr>
          <p:nvPr>
            <p:ph idx="1"/>
          </p:nvPr>
        </p:nvSpPr>
        <p:spPr>
          <a:xfrm>
            <a:off x="190704" y="1195102"/>
            <a:ext cx="9213179" cy="5180561"/>
          </a:xfrm>
        </p:spPr>
        <p:txBody>
          <a:bodyPr>
            <a:noAutofit/>
          </a:bodyPr>
          <a:lstStyle/>
          <a:p>
            <a:pPr>
              <a:lnSpc>
                <a:spcPct val="80000"/>
              </a:lnSpc>
            </a:pPr>
            <a:r>
              <a:rPr lang="en-GB" sz="2500" dirty="0"/>
              <a:t>Relative differences tend to     as prevalence of outcome</a:t>
            </a:r>
          </a:p>
          <a:p>
            <a:pPr>
              <a:lnSpc>
                <a:spcPct val="80000"/>
              </a:lnSpc>
            </a:pPr>
            <a:r>
              <a:rPr lang="en-GB" sz="2500" dirty="0"/>
              <a:t>Absolute differences tend to    as prevalence of outcome </a:t>
            </a:r>
          </a:p>
          <a:p>
            <a:pPr>
              <a:lnSpc>
                <a:spcPct val="80000"/>
              </a:lnSpc>
            </a:pPr>
            <a:r>
              <a:rPr lang="en-GB" sz="2500" dirty="0"/>
              <a:t>Absolute differences may be of greater public health interest</a:t>
            </a:r>
          </a:p>
          <a:p>
            <a:pPr>
              <a:lnSpc>
                <a:spcPct val="80000"/>
              </a:lnSpc>
            </a:pPr>
            <a:r>
              <a:rPr lang="en-GB" sz="2500" dirty="0"/>
              <a:t>When outcome is rare, OR ~ RR</a:t>
            </a:r>
          </a:p>
          <a:p>
            <a:pPr>
              <a:lnSpc>
                <a:spcPct val="80000"/>
              </a:lnSpc>
            </a:pPr>
            <a:r>
              <a:rPr lang="en-GB" sz="2500" dirty="0"/>
              <a:t>When outcome is common, ORs will exaggerate relationships (if interpreted as RRs)</a:t>
            </a:r>
          </a:p>
          <a:p>
            <a:pPr>
              <a:lnSpc>
                <a:spcPct val="80000"/>
              </a:lnSpc>
            </a:pPr>
            <a:r>
              <a:rPr lang="en-GB" sz="2500" dirty="0"/>
              <a:t>ORs are harder to interpret than RRs…..  </a:t>
            </a:r>
          </a:p>
          <a:p>
            <a:pPr>
              <a:lnSpc>
                <a:spcPct val="80000"/>
              </a:lnSpc>
            </a:pPr>
            <a:r>
              <a:rPr lang="en-GB" sz="2500" dirty="0"/>
              <a:t>And they are not collapsible (RRs are)</a:t>
            </a:r>
          </a:p>
          <a:p>
            <a:pPr>
              <a:lnSpc>
                <a:spcPct val="80000"/>
              </a:lnSpc>
            </a:pPr>
            <a:r>
              <a:rPr lang="en-GB" sz="2500" dirty="0"/>
              <a:t>But ORs are symmetrical and more portable than RRs</a:t>
            </a:r>
          </a:p>
          <a:p>
            <a:pPr>
              <a:lnSpc>
                <a:spcPct val="80000"/>
              </a:lnSpc>
            </a:pPr>
            <a:r>
              <a:rPr lang="en-GB" sz="2500" dirty="0"/>
              <a:t>They are also more easily calculated (in stats packages)  </a:t>
            </a:r>
          </a:p>
          <a:p>
            <a:pPr marL="0" indent="0">
              <a:lnSpc>
                <a:spcPct val="80000"/>
              </a:lnSpc>
              <a:buNone/>
            </a:pPr>
            <a:r>
              <a:rPr lang="en-GB" sz="2700" b="1" dirty="0"/>
              <a:t>No right or wrong answer, just know what you’re calculating and </a:t>
            </a:r>
            <a:r>
              <a:rPr lang="en-GB" sz="2700" b="1" dirty="0" smtClean="0"/>
              <a:t>what </a:t>
            </a:r>
            <a:r>
              <a:rPr lang="en-GB" sz="2700" b="1" dirty="0"/>
              <a:t>it’s limits are…</a:t>
            </a:r>
          </a:p>
          <a:p>
            <a:pPr marL="0" indent="0">
              <a:lnSpc>
                <a:spcPct val="80000"/>
              </a:lnSpc>
              <a:buNone/>
            </a:pPr>
            <a:r>
              <a:rPr lang="en-GB" sz="2700" b="1" dirty="0"/>
              <a:t>Present data as </a:t>
            </a:r>
            <a:r>
              <a:rPr lang="en-GB" sz="2700" b="1" dirty="0" smtClean="0"/>
              <a:t>completely </a:t>
            </a:r>
            <a:r>
              <a:rPr lang="en-GB" sz="2700" b="1" dirty="0"/>
              <a:t>as possible so others can calculate</a:t>
            </a:r>
          </a:p>
        </p:txBody>
      </p:sp>
      <p:cxnSp>
        <p:nvCxnSpPr>
          <p:cNvPr id="5" name="Straight Arrow Connector 4">
            <a:extLst>
              <a:ext uri="{FF2B5EF4-FFF2-40B4-BE49-F238E27FC236}">
                <a16:creationId xmlns:a16="http://schemas.microsoft.com/office/drawing/2014/main" id="{2EEB6863-D704-4DB8-A894-3156D71F897A}"/>
              </a:ext>
            </a:extLst>
          </p:cNvPr>
          <p:cNvCxnSpPr>
            <a:cxnSpLocks/>
          </p:cNvCxnSpPr>
          <p:nvPr/>
        </p:nvCxnSpPr>
        <p:spPr>
          <a:xfrm flipV="1">
            <a:off x="8019414" y="1097649"/>
            <a:ext cx="0" cy="356735"/>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4E1EA91-F333-408C-A2B2-B60A506E776B}"/>
              </a:ext>
            </a:extLst>
          </p:cNvPr>
          <p:cNvCxnSpPr>
            <a:cxnSpLocks/>
          </p:cNvCxnSpPr>
          <p:nvPr/>
        </p:nvCxnSpPr>
        <p:spPr>
          <a:xfrm flipH="1" flipV="1">
            <a:off x="8019414" y="1559295"/>
            <a:ext cx="13235" cy="405463"/>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9C238E5-B2FE-4D17-8AB5-27AC2E2B0588}"/>
              </a:ext>
            </a:extLst>
          </p:cNvPr>
          <p:cNvCxnSpPr>
            <a:cxnSpLocks/>
          </p:cNvCxnSpPr>
          <p:nvPr/>
        </p:nvCxnSpPr>
        <p:spPr>
          <a:xfrm>
            <a:off x="4186990" y="1060349"/>
            <a:ext cx="6216" cy="394035"/>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279CD6E-2D51-4DBB-B836-1FD96E0C0984}"/>
              </a:ext>
            </a:extLst>
          </p:cNvPr>
          <p:cNvCxnSpPr>
            <a:cxnSpLocks/>
          </p:cNvCxnSpPr>
          <p:nvPr/>
        </p:nvCxnSpPr>
        <p:spPr>
          <a:xfrm flipV="1">
            <a:off x="4286651" y="1511351"/>
            <a:ext cx="0" cy="399866"/>
          </a:xfrm>
          <a:prstGeom prst="straightConnector1">
            <a:avLst/>
          </a:prstGeom>
          <a:ln w="76200">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4314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Part 2: Interactions &amp; Effect Measure Modification</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990273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395" y="1254701"/>
            <a:ext cx="8618282" cy="5692946"/>
          </a:xfrm>
        </p:spPr>
        <p:txBody>
          <a:bodyPr>
            <a:normAutofit/>
          </a:bodyPr>
          <a:lstStyle/>
          <a:p>
            <a:pPr marL="0" indent="0">
              <a:buNone/>
            </a:pPr>
            <a:r>
              <a:rPr lang="en-GB" b="1" dirty="0"/>
              <a:t>Interaction: </a:t>
            </a:r>
          </a:p>
          <a:p>
            <a:r>
              <a:rPr lang="en-GB" dirty="0"/>
              <a:t>Interested in the effects of two exposures (‘interventions’) </a:t>
            </a:r>
            <a:r>
              <a:rPr lang="en-GB" b="1" dirty="0">
                <a:solidFill>
                  <a:schemeClr val="accent5"/>
                </a:solidFill>
              </a:rPr>
              <a:t>A</a:t>
            </a:r>
            <a:r>
              <a:rPr lang="en-GB" dirty="0"/>
              <a:t> &amp; </a:t>
            </a:r>
            <a:r>
              <a:rPr lang="en-GB" b="1" dirty="0">
                <a:solidFill>
                  <a:schemeClr val="accent5"/>
                </a:solidFill>
              </a:rPr>
              <a:t>B</a:t>
            </a:r>
          </a:p>
          <a:p>
            <a:r>
              <a:rPr lang="en-GB" dirty="0"/>
              <a:t>An interaction is present when:</a:t>
            </a:r>
          </a:p>
          <a:p>
            <a:pPr marL="0" indent="0">
              <a:buNone/>
            </a:pPr>
            <a:r>
              <a:rPr lang="en-GB" i="1" dirty="0"/>
              <a:t>the risk in those </a:t>
            </a:r>
            <a:r>
              <a:rPr lang="en-GB" i="1" dirty="0">
                <a:solidFill>
                  <a:schemeClr val="accent5"/>
                </a:solidFill>
              </a:rPr>
              <a:t>exposed to </a:t>
            </a:r>
            <a:r>
              <a:rPr lang="en-GB" b="1" i="1" dirty="0">
                <a:solidFill>
                  <a:schemeClr val="accent5"/>
                </a:solidFill>
              </a:rPr>
              <a:t>A</a:t>
            </a:r>
            <a:r>
              <a:rPr lang="en-GB" i="1" dirty="0">
                <a:solidFill>
                  <a:schemeClr val="accent5"/>
                </a:solidFill>
              </a:rPr>
              <a:t> and </a:t>
            </a:r>
            <a:r>
              <a:rPr lang="en-GB" b="1" i="1" dirty="0">
                <a:solidFill>
                  <a:schemeClr val="accent5"/>
                </a:solidFill>
              </a:rPr>
              <a:t>B</a:t>
            </a:r>
            <a:r>
              <a:rPr lang="en-GB" i="1" dirty="0">
                <a:solidFill>
                  <a:schemeClr val="accent5"/>
                </a:solidFill>
              </a:rPr>
              <a:t> </a:t>
            </a:r>
            <a:r>
              <a:rPr lang="en-GB" i="1" dirty="0"/>
              <a:t>is greater (or smaller) than combined risks of those who are </a:t>
            </a:r>
            <a:r>
              <a:rPr lang="en-GB" i="1" dirty="0">
                <a:solidFill>
                  <a:schemeClr val="accent5"/>
                </a:solidFill>
              </a:rPr>
              <a:t>just exposed to </a:t>
            </a:r>
            <a:r>
              <a:rPr lang="en-GB" b="1" i="1" dirty="0">
                <a:solidFill>
                  <a:schemeClr val="accent5"/>
                </a:solidFill>
              </a:rPr>
              <a:t>A</a:t>
            </a:r>
            <a:r>
              <a:rPr lang="en-GB" i="1" dirty="0">
                <a:solidFill>
                  <a:schemeClr val="accent5"/>
                </a:solidFill>
              </a:rPr>
              <a:t> </a:t>
            </a:r>
            <a:r>
              <a:rPr lang="en-GB" i="1" dirty="0"/>
              <a:t>and </a:t>
            </a:r>
            <a:r>
              <a:rPr lang="en-GB" i="1" dirty="0">
                <a:solidFill>
                  <a:schemeClr val="accent5"/>
                </a:solidFill>
              </a:rPr>
              <a:t>just exposed to </a:t>
            </a:r>
            <a:r>
              <a:rPr lang="en-GB" b="1" i="1" dirty="0">
                <a:solidFill>
                  <a:schemeClr val="accent5"/>
                </a:solidFill>
              </a:rPr>
              <a:t>B</a:t>
            </a:r>
          </a:p>
          <a:p>
            <a:pPr marL="0" indent="0">
              <a:buNone/>
            </a:pPr>
            <a:endParaRPr lang="en-GB" i="1" dirty="0"/>
          </a:p>
          <a:p>
            <a:pPr marL="0" indent="0">
              <a:buNone/>
            </a:pPr>
            <a:r>
              <a:rPr lang="en-GB" i="1" dirty="0"/>
              <a:t>e.g. is being poor and obese worse (for life expectancy) than just being poor plus just being obese</a:t>
            </a:r>
          </a:p>
          <a:p>
            <a:pPr marL="0" indent="0">
              <a:buNone/>
            </a:pPr>
            <a:endParaRPr lang="en-GB" dirty="0"/>
          </a:p>
        </p:txBody>
      </p:sp>
      <p:sp>
        <p:nvSpPr>
          <p:cNvPr id="4" name="Title 1">
            <a:extLst>
              <a:ext uri="{FF2B5EF4-FFF2-40B4-BE49-F238E27FC236}">
                <a16:creationId xmlns:a16="http://schemas.microsoft.com/office/drawing/2014/main" id="{CA41FE1A-E15D-48BC-A02E-F3BCCED8F24A}"/>
              </a:ext>
            </a:extLst>
          </p:cNvPr>
          <p:cNvSpPr>
            <a:spLocks noGrp="1"/>
          </p:cNvSpPr>
          <p:nvPr>
            <p:ph type="title"/>
          </p:nvPr>
        </p:nvSpPr>
        <p:spPr>
          <a:xfrm>
            <a:off x="141194" y="260529"/>
            <a:ext cx="8861612" cy="994172"/>
          </a:xfrm>
        </p:spPr>
        <p:txBody>
          <a:bodyPr>
            <a:normAutofit/>
          </a:bodyPr>
          <a:lstStyle/>
          <a:p>
            <a:r>
              <a:rPr lang="en-GB" dirty="0"/>
              <a:t>Definitions</a:t>
            </a:r>
          </a:p>
        </p:txBody>
      </p:sp>
    </p:spTree>
    <p:extLst>
      <p:ext uri="{BB962C8B-B14F-4D97-AF65-F5344CB8AC3E}">
        <p14:creationId xmlns:p14="http://schemas.microsoft.com/office/powerpoint/2010/main" val="11581511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A529-A78E-4F90-AA86-433331563068}"/>
              </a:ext>
            </a:extLst>
          </p:cNvPr>
          <p:cNvSpPr>
            <a:spLocks noGrp="1"/>
          </p:cNvSpPr>
          <p:nvPr>
            <p:ph type="title"/>
          </p:nvPr>
        </p:nvSpPr>
        <p:spPr>
          <a:xfrm>
            <a:off x="628649" y="374091"/>
            <a:ext cx="8147797" cy="1325563"/>
          </a:xfrm>
        </p:spPr>
        <p:txBody>
          <a:bodyPr>
            <a:normAutofit fontScale="90000"/>
          </a:bodyPr>
          <a:lstStyle/>
          <a:p>
            <a:r>
              <a:rPr lang="en-GB" dirty="0"/>
              <a:t>Interaction</a:t>
            </a:r>
            <a:br>
              <a:rPr lang="en-GB" dirty="0"/>
            </a:br>
            <a:r>
              <a:rPr lang="en-GB" sz="3600" dirty="0"/>
              <a:t>e.g. does the impact of poverty on mortality interact with obesity?</a:t>
            </a:r>
          </a:p>
        </p:txBody>
      </p:sp>
      <p:graphicFrame>
        <p:nvGraphicFramePr>
          <p:cNvPr id="4" name="Table 3">
            <a:extLst>
              <a:ext uri="{FF2B5EF4-FFF2-40B4-BE49-F238E27FC236}">
                <a16:creationId xmlns:a16="http://schemas.microsoft.com/office/drawing/2014/main" id="{7847FAAF-663D-4976-BEFE-35A24B198E90}"/>
              </a:ext>
            </a:extLst>
          </p:cNvPr>
          <p:cNvGraphicFramePr>
            <a:graphicFrameLocks noGrp="1"/>
          </p:cNvGraphicFramePr>
          <p:nvPr>
            <p:extLst>
              <p:ext uri="{D42A27DB-BD31-4B8C-83A1-F6EECF244321}">
                <p14:modId xmlns:p14="http://schemas.microsoft.com/office/powerpoint/2010/main" val="4214729316"/>
              </p:ext>
            </p:extLst>
          </p:nvPr>
        </p:nvGraphicFramePr>
        <p:xfrm>
          <a:off x="747514" y="2914650"/>
          <a:ext cx="5357451" cy="1028700"/>
        </p:xfrm>
        <a:graphic>
          <a:graphicData uri="http://schemas.openxmlformats.org/drawingml/2006/table">
            <a:tbl>
              <a:tblPr firstRow="1" bandRow="1">
                <a:tableStyleId>{5C22544A-7EE6-4342-B048-85BDC9FD1C3A}</a:tableStyleId>
              </a:tblPr>
              <a:tblGrid>
                <a:gridCol w="1071490">
                  <a:extLst>
                    <a:ext uri="{9D8B030D-6E8A-4147-A177-3AD203B41FA5}">
                      <a16:colId xmlns:a16="http://schemas.microsoft.com/office/drawing/2014/main" val="376508212"/>
                    </a:ext>
                  </a:extLst>
                </a:gridCol>
                <a:gridCol w="2127472">
                  <a:extLst>
                    <a:ext uri="{9D8B030D-6E8A-4147-A177-3AD203B41FA5}">
                      <a16:colId xmlns:a16="http://schemas.microsoft.com/office/drawing/2014/main" val="166807748"/>
                    </a:ext>
                  </a:extLst>
                </a:gridCol>
                <a:gridCol w="2158489">
                  <a:extLst>
                    <a:ext uri="{9D8B030D-6E8A-4147-A177-3AD203B41FA5}">
                      <a16:colId xmlns:a16="http://schemas.microsoft.com/office/drawing/2014/main" val="2734054003"/>
                    </a:ext>
                  </a:extLst>
                </a:gridCol>
              </a:tblGrid>
              <a:tr h="324805">
                <a:tc>
                  <a:txBody>
                    <a:bodyPr/>
                    <a:lstStyle/>
                    <a:p>
                      <a:endParaRPr lang="en-GB" sz="1800" dirty="0"/>
                    </a:p>
                  </a:txBody>
                  <a:tcPr marL="68580" marR="68580" marT="34290" marB="34290"/>
                </a:tc>
                <a:tc>
                  <a:txBody>
                    <a:bodyPr/>
                    <a:lstStyle/>
                    <a:p>
                      <a:r>
                        <a:rPr lang="en-GB" sz="1800" dirty="0"/>
                        <a:t>Non-obese</a:t>
                      </a:r>
                    </a:p>
                  </a:txBody>
                  <a:tcPr marL="68580" marR="68580" marT="34290" marB="34290"/>
                </a:tc>
                <a:tc>
                  <a:txBody>
                    <a:bodyPr/>
                    <a:lstStyle/>
                    <a:p>
                      <a:r>
                        <a:rPr lang="en-GB" sz="1800" dirty="0"/>
                        <a:t>Obese</a:t>
                      </a:r>
                    </a:p>
                  </a:txBody>
                  <a:tcPr marL="68580" marR="68580" marT="34290" marB="34290"/>
                </a:tc>
                <a:extLst>
                  <a:ext uri="{0D108BD9-81ED-4DB2-BD59-A6C34878D82A}">
                    <a16:rowId xmlns:a16="http://schemas.microsoft.com/office/drawing/2014/main" val="2556864915"/>
                  </a:ext>
                </a:extLst>
              </a:tr>
              <a:tr h="3248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Not poor</a:t>
                      </a:r>
                    </a:p>
                  </a:txBody>
                  <a:tcPr marL="68580" marR="68580" marT="34290" marB="34290"/>
                </a:tc>
                <a:tc>
                  <a:txBody>
                    <a:bodyPr/>
                    <a:lstStyle/>
                    <a:p>
                      <a:r>
                        <a:rPr lang="en-GB" sz="1800" b="0" u="none" dirty="0"/>
                        <a:t> 50</a:t>
                      </a:r>
                    </a:p>
                  </a:txBody>
                  <a:tcPr marL="68580" marR="68580" marT="34290" marB="34290"/>
                </a:tc>
                <a:tc>
                  <a:txBody>
                    <a:bodyPr/>
                    <a:lstStyle/>
                    <a:p>
                      <a:r>
                        <a:rPr lang="en-GB" sz="1800" b="0" dirty="0">
                          <a:solidFill>
                            <a:schemeClr val="tx1"/>
                          </a:solidFill>
                        </a:rPr>
                        <a:t>72</a:t>
                      </a:r>
                    </a:p>
                  </a:txBody>
                  <a:tcPr marL="68580" marR="68580" marT="34290" marB="34290"/>
                </a:tc>
                <a:extLst>
                  <a:ext uri="{0D108BD9-81ED-4DB2-BD59-A6C34878D82A}">
                    <a16:rowId xmlns:a16="http://schemas.microsoft.com/office/drawing/2014/main" val="1561856870"/>
                  </a:ext>
                </a:extLst>
              </a:tr>
              <a:tr h="3248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Poor</a:t>
                      </a:r>
                    </a:p>
                  </a:txBody>
                  <a:tcPr marL="68580" marR="68580" marT="34290" marB="34290"/>
                </a:tc>
                <a:tc>
                  <a:txBody>
                    <a:bodyPr/>
                    <a:lstStyle/>
                    <a:p>
                      <a:r>
                        <a:rPr lang="en-GB" sz="1800" dirty="0">
                          <a:solidFill>
                            <a:schemeClr val="tx1"/>
                          </a:solidFill>
                        </a:rPr>
                        <a:t>80</a:t>
                      </a:r>
                    </a:p>
                  </a:txBody>
                  <a:tcPr marL="68580" marR="68580" marT="34290" marB="34290"/>
                </a:tc>
                <a:tc>
                  <a:txBody>
                    <a:bodyPr/>
                    <a:lstStyle/>
                    <a:p>
                      <a:r>
                        <a:rPr lang="en-GB" sz="1800" dirty="0">
                          <a:solidFill>
                            <a:schemeClr val="tx1"/>
                          </a:solidFill>
                        </a:rPr>
                        <a:t>125</a:t>
                      </a:r>
                    </a:p>
                  </a:txBody>
                  <a:tcPr marL="68580" marR="68580" marT="34290" marB="34290"/>
                </a:tc>
                <a:extLst>
                  <a:ext uri="{0D108BD9-81ED-4DB2-BD59-A6C34878D82A}">
                    <a16:rowId xmlns:a16="http://schemas.microsoft.com/office/drawing/2014/main" val="422109765"/>
                  </a:ext>
                </a:extLst>
              </a:tr>
            </a:tbl>
          </a:graphicData>
        </a:graphic>
      </p:graphicFrame>
      <p:sp>
        <p:nvSpPr>
          <p:cNvPr id="5" name="Oval 4">
            <a:extLst>
              <a:ext uri="{FF2B5EF4-FFF2-40B4-BE49-F238E27FC236}">
                <a16:creationId xmlns:a16="http://schemas.microsoft.com/office/drawing/2014/main" id="{53D4D204-6500-4DE7-828E-27570FB17DBA}"/>
              </a:ext>
            </a:extLst>
          </p:cNvPr>
          <p:cNvSpPr/>
          <p:nvPr/>
        </p:nvSpPr>
        <p:spPr>
          <a:xfrm>
            <a:off x="1506071" y="3585882"/>
            <a:ext cx="1290917" cy="43927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555FC371-538D-4735-A952-22C81FCCCCDE}"/>
              </a:ext>
            </a:extLst>
          </p:cNvPr>
          <p:cNvSpPr/>
          <p:nvPr/>
        </p:nvSpPr>
        <p:spPr>
          <a:xfrm>
            <a:off x="3666565" y="3585882"/>
            <a:ext cx="1290917" cy="4392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12EE06DF-4122-4DB1-9119-DF5889ECDB45}"/>
              </a:ext>
            </a:extLst>
          </p:cNvPr>
          <p:cNvSpPr/>
          <p:nvPr/>
        </p:nvSpPr>
        <p:spPr>
          <a:xfrm>
            <a:off x="3666565" y="3209365"/>
            <a:ext cx="1290917" cy="43927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E7E1F86-3357-496D-8033-A50B354BD6FE}"/>
              </a:ext>
            </a:extLst>
          </p:cNvPr>
          <p:cNvSpPr/>
          <p:nvPr/>
        </p:nvSpPr>
        <p:spPr>
          <a:xfrm>
            <a:off x="300318" y="4696384"/>
            <a:ext cx="8543364" cy="830997"/>
          </a:xfrm>
          <a:prstGeom prst="rect">
            <a:avLst/>
          </a:prstGeom>
        </p:spPr>
        <p:txBody>
          <a:bodyPr wrap="square">
            <a:spAutoFit/>
          </a:bodyPr>
          <a:lstStyle/>
          <a:p>
            <a:r>
              <a:rPr lang="en-GB" sz="2400" dirty="0"/>
              <a:t>i.e. is the risk of </a:t>
            </a:r>
            <a:r>
              <a:rPr lang="en-GB" sz="2400" dirty="0">
                <a:solidFill>
                  <a:srgbClr val="FF0000"/>
                </a:solidFill>
              </a:rPr>
              <a:t>being poor and obese greater </a:t>
            </a:r>
            <a:r>
              <a:rPr lang="en-GB" sz="2400" dirty="0"/>
              <a:t>than </a:t>
            </a:r>
            <a:r>
              <a:rPr lang="en-GB" sz="2400" dirty="0">
                <a:solidFill>
                  <a:srgbClr val="002060"/>
                </a:solidFill>
              </a:rPr>
              <a:t>just being poor </a:t>
            </a:r>
            <a:r>
              <a:rPr lang="en-GB" sz="2400" dirty="0"/>
              <a:t>and </a:t>
            </a:r>
            <a:r>
              <a:rPr lang="en-GB" sz="2400" dirty="0">
                <a:solidFill>
                  <a:srgbClr val="002060"/>
                </a:solidFill>
              </a:rPr>
              <a:t>just being obese</a:t>
            </a:r>
          </a:p>
        </p:txBody>
      </p:sp>
    </p:spTree>
    <p:extLst>
      <p:ext uri="{BB962C8B-B14F-4D97-AF65-F5344CB8AC3E}">
        <p14:creationId xmlns:p14="http://schemas.microsoft.com/office/powerpoint/2010/main" val="247981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395" y="1254701"/>
            <a:ext cx="8618282" cy="5692946"/>
          </a:xfrm>
        </p:spPr>
        <p:txBody>
          <a:bodyPr>
            <a:normAutofit/>
          </a:bodyPr>
          <a:lstStyle/>
          <a:p>
            <a:pPr marL="0" indent="0">
              <a:buNone/>
            </a:pPr>
            <a:r>
              <a:rPr lang="en-GB" b="1" dirty="0"/>
              <a:t>Effect measure modification (EMM): </a:t>
            </a:r>
          </a:p>
          <a:p>
            <a:r>
              <a:rPr lang="en-GB" dirty="0"/>
              <a:t>Interested in the effects of just one exposure (‘intervention’) </a:t>
            </a:r>
            <a:r>
              <a:rPr lang="en-GB" b="1" dirty="0">
                <a:solidFill>
                  <a:schemeClr val="accent5"/>
                </a:solidFill>
              </a:rPr>
              <a:t>A</a:t>
            </a:r>
            <a:r>
              <a:rPr lang="en-GB" dirty="0"/>
              <a:t> </a:t>
            </a:r>
          </a:p>
          <a:p>
            <a:r>
              <a:rPr lang="en-GB" dirty="0"/>
              <a:t>And whether its effect varies by a modifier (‘targeting’ variable) </a:t>
            </a:r>
            <a:r>
              <a:rPr lang="en-GB" b="1" dirty="0">
                <a:solidFill>
                  <a:schemeClr val="accent5"/>
                </a:solidFill>
              </a:rPr>
              <a:t>B</a:t>
            </a:r>
          </a:p>
          <a:p>
            <a:r>
              <a:rPr lang="en-GB" dirty="0"/>
              <a:t>EMM is present when:</a:t>
            </a:r>
          </a:p>
          <a:p>
            <a:pPr marL="0" indent="0">
              <a:buNone/>
            </a:pPr>
            <a:r>
              <a:rPr lang="en-GB" i="1" dirty="0">
                <a:solidFill>
                  <a:schemeClr val="accent5"/>
                </a:solidFill>
              </a:rPr>
              <a:t>the effect of </a:t>
            </a:r>
            <a:r>
              <a:rPr lang="en-GB" b="1" i="1" dirty="0">
                <a:solidFill>
                  <a:schemeClr val="accent5"/>
                </a:solidFill>
              </a:rPr>
              <a:t>A </a:t>
            </a:r>
            <a:r>
              <a:rPr lang="en-GB" i="1" dirty="0"/>
              <a:t>is not the same </a:t>
            </a:r>
            <a:r>
              <a:rPr lang="en-GB" i="1" dirty="0">
                <a:solidFill>
                  <a:schemeClr val="accent5"/>
                </a:solidFill>
              </a:rPr>
              <a:t>within subgroups of </a:t>
            </a:r>
            <a:r>
              <a:rPr lang="en-GB" b="1" i="1" dirty="0">
                <a:solidFill>
                  <a:schemeClr val="accent5"/>
                </a:solidFill>
              </a:rPr>
              <a:t>B</a:t>
            </a:r>
          </a:p>
          <a:p>
            <a:pPr marL="0" indent="0">
              <a:buNone/>
            </a:pPr>
            <a:endParaRPr lang="en-GB" i="1" dirty="0"/>
          </a:p>
          <a:p>
            <a:pPr marL="0" indent="0">
              <a:buNone/>
            </a:pPr>
            <a:r>
              <a:rPr lang="en-GB" i="1" dirty="0"/>
              <a:t>e.g. is Drug A more effective for men than women</a:t>
            </a:r>
          </a:p>
          <a:p>
            <a:pPr marL="0" indent="0">
              <a:buNone/>
            </a:pPr>
            <a:endParaRPr lang="en-GB" b="1" i="1" dirty="0">
              <a:solidFill>
                <a:schemeClr val="accent5"/>
              </a:solidFill>
            </a:endParaRP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Title 1">
            <a:extLst>
              <a:ext uri="{FF2B5EF4-FFF2-40B4-BE49-F238E27FC236}">
                <a16:creationId xmlns:a16="http://schemas.microsoft.com/office/drawing/2014/main" id="{CA41FE1A-E15D-48BC-A02E-F3BCCED8F24A}"/>
              </a:ext>
            </a:extLst>
          </p:cNvPr>
          <p:cNvSpPr>
            <a:spLocks noGrp="1"/>
          </p:cNvSpPr>
          <p:nvPr>
            <p:ph type="title"/>
          </p:nvPr>
        </p:nvSpPr>
        <p:spPr>
          <a:xfrm>
            <a:off x="141194" y="260529"/>
            <a:ext cx="8861612" cy="994172"/>
          </a:xfrm>
        </p:spPr>
        <p:txBody>
          <a:bodyPr>
            <a:normAutofit/>
          </a:bodyPr>
          <a:lstStyle/>
          <a:p>
            <a:r>
              <a:rPr lang="en-GB" dirty="0"/>
              <a:t>Definitions</a:t>
            </a:r>
          </a:p>
        </p:txBody>
      </p:sp>
    </p:spTree>
    <p:extLst>
      <p:ext uri="{BB962C8B-B14F-4D97-AF65-F5344CB8AC3E}">
        <p14:creationId xmlns:p14="http://schemas.microsoft.com/office/powerpoint/2010/main" val="104681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a:t>Odds ratio:</a:t>
            </a:r>
          </a:p>
          <a:p>
            <a:pPr marL="0" indent="0">
              <a:buNone/>
            </a:pPr>
            <a:r>
              <a:rPr lang="en-GB" dirty="0"/>
              <a:t>= (5/95) / (10/90) </a:t>
            </a:r>
          </a:p>
          <a:p>
            <a:pPr marL="0" indent="0">
              <a:buNone/>
            </a:pPr>
            <a:r>
              <a:rPr lang="en-GB" dirty="0"/>
              <a:t>= 0.05/0.09 =0.6</a:t>
            </a:r>
          </a:p>
          <a:p>
            <a:pPr marL="0" indent="0">
              <a:buNone/>
            </a:pPr>
            <a:endParaRPr lang="en-GB" dirty="0"/>
          </a:p>
          <a:p>
            <a:endParaRPr lang="en-GB" dirty="0"/>
          </a:p>
        </p:txBody>
      </p:sp>
      <p:graphicFrame>
        <p:nvGraphicFramePr>
          <p:cNvPr id="6" name="Table 5">
            <a:extLst>
              <a:ext uri="{FF2B5EF4-FFF2-40B4-BE49-F238E27FC236}">
                <a16:creationId xmlns:a16="http://schemas.microsoft.com/office/drawing/2014/main" id="{C8047F9E-B8AB-48A9-90CD-81036A0A5D71}"/>
              </a:ext>
            </a:extLst>
          </p:cNvPr>
          <p:cNvGraphicFramePr>
            <a:graphicFrameLocks noGrp="1"/>
          </p:cNvGraphicFramePr>
          <p:nvPr>
            <p:extLst>
              <p:ext uri="{D42A27DB-BD31-4B8C-83A1-F6EECF244321}">
                <p14:modId xmlns:p14="http://schemas.microsoft.com/office/powerpoint/2010/main" val="3744302404"/>
              </p:ext>
            </p:extLst>
          </p:nvPr>
        </p:nvGraphicFramePr>
        <p:xfrm>
          <a:off x="701040" y="3837247"/>
          <a:ext cx="5275468" cy="1028700"/>
        </p:xfrm>
        <a:graphic>
          <a:graphicData uri="http://schemas.openxmlformats.org/drawingml/2006/table">
            <a:tbl>
              <a:tblPr firstRow="1" bandRow="1">
                <a:tableStyleId>{5C22544A-7EE6-4342-B048-85BDC9FD1C3A}</a:tableStyleId>
              </a:tblPr>
              <a:tblGrid>
                <a:gridCol w="1798320">
                  <a:extLst>
                    <a:ext uri="{9D8B030D-6E8A-4147-A177-3AD203B41FA5}">
                      <a16:colId xmlns:a16="http://schemas.microsoft.com/office/drawing/2014/main" val="1608814917"/>
                    </a:ext>
                  </a:extLst>
                </a:gridCol>
                <a:gridCol w="1549312">
                  <a:extLst>
                    <a:ext uri="{9D8B030D-6E8A-4147-A177-3AD203B41FA5}">
                      <a16:colId xmlns:a16="http://schemas.microsoft.com/office/drawing/2014/main" val="1462570328"/>
                    </a:ext>
                  </a:extLst>
                </a:gridCol>
                <a:gridCol w="1927836">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5</a:t>
                      </a:r>
                    </a:p>
                  </a:txBody>
                  <a:tcPr marL="68580" marR="68580" marT="34290" marB="34290"/>
                </a:tc>
                <a:tc>
                  <a:txBody>
                    <a:bodyPr/>
                    <a:lstStyle/>
                    <a:p>
                      <a:r>
                        <a:rPr lang="en-GB" sz="1800" dirty="0"/>
                        <a:t>95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10</a:t>
                      </a:r>
                    </a:p>
                  </a:txBody>
                  <a:tcPr marL="68580" marR="68580" marT="34290" marB="34290"/>
                </a:tc>
                <a:tc>
                  <a:txBody>
                    <a:bodyPr/>
                    <a:lstStyle/>
                    <a:p>
                      <a:r>
                        <a:rPr lang="en-GB" sz="1800" dirty="0"/>
                        <a:t>90</a:t>
                      </a:r>
                    </a:p>
                  </a:txBody>
                  <a:tcPr marL="68580" marR="68580" marT="34290" marB="34290"/>
                </a:tc>
                <a:extLst>
                  <a:ext uri="{0D108BD9-81ED-4DB2-BD59-A6C34878D82A}">
                    <a16:rowId xmlns:a16="http://schemas.microsoft.com/office/drawing/2014/main" val="2976818757"/>
                  </a:ext>
                </a:extLst>
              </a:tr>
            </a:tbl>
          </a:graphicData>
        </a:graphic>
      </p:graphicFrame>
    </p:spTree>
    <p:extLst>
      <p:ext uri="{BB962C8B-B14F-4D97-AF65-F5344CB8AC3E}">
        <p14:creationId xmlns:p14="http://schemas.microsoft.com/office/powerpoint/2010/main" val="1540406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A529-A78E-4F90-AA86-433331563068}"/>
              </a:ext>
            </a:extLst>
          </p:cNvPr>
          <p:cNvSpPr>
            <a:spLocks noGrp="1"/>
          </p:cNvSpPr>
          <p:nvPr>
            <p:ph type="title"/>
          </p:nvPr>
        </p:nvSpPr>
        <p:spPr/>
        <p:txBody>
          <a:bodyPr>
            <a:normAutofit fontScale="90000"/>
          </a:bodyPr>
          <a:lstStyle/>
          <a:p>
            <a:r>
              <a:rPr lang="en-GB" dirty="0"/>
              <a:t>Effect modification</a:t>
            </a:r>
            <a:br>
              <a:rPr lang="en-GB" dirty="0"/>
            </a:br>
            <a:r>
              <a:rPr lang="en-GB" sz="3600" dirty="0"/>
              <a:t>e.g. is Drug A less effective for men than women? </a:t>
            </a:r>
          </a:p>
        </p:txBody>
      </p:sp>
      <p:graphicFrame>
        <p:nvGraphicFramePr>
          <p:cNvPr id="4" name="Table 3">
            <a:extLst>
              <a:ext uri="{FF2B5EF4-FFF2-40B4-BE49-F238E27FC236}">
                <a16:creationId xmlns:a16="http://schemas.microsoft.com/office/drawing/2014/main" id="{7847FAAF-663D-4976-BEFE-35A24B198E90}"/>
              </a:ext>
            </a:extLst>
          </p:cNvPr>
          <p:cNvGraphicFramePr>
            <a:graphicFrameLocks noGrp="1"/>
          </p:cNvGraphicFramePr>
          <p:nvPr>
            <p:extLst>
              <p:ext uri="{D42A27DB-BD31-4B8C-83A1-F6EECF244321}">
                <p14:modId xmlns:p14="http://schemas.microsoft.com/office/powerpoint/2010/main" val="4054658961"/>
              </p:ext>
            </p:extLst>
          </p:nvPr>
        </p:nvGraphicFramePr>
        <p:xfrm>
          <a:off x="747514" y="2914650"/>
          <a:ext cx="5357451" cy="1028700"/>
        </p:xfrm>
        <a:graphic>
          <a:graphicData uri="http://schemas.openxmlformats.org/drawingml/2006/table">
            <a:tbl>
              <a:tblPr firstRow="1" bandRow="1">
                <a:tableStyleId>{5C22544A-7EE6-4342-B048-85BDC9FD1C3A}</a:tableStyleId>
              </a:tblPr>
              <a:tblGrid>
                <a:gridCol w="1071490">
                  <a:extLst>
                    <a:ext uri="{9D8B030D-6E8A-4147-A177-3AD203B41FA5}">
                      <a16:colId xmlns:a16="http://schemas.microsoft.com/office/drawing/2014/main" val="376508212"/>
                    </a:ext>
                  </a:extLst>
                </a:gridCol>
                <a:gridCol w="2127472">
                  <a:extLst>
                    <a:ext uri="{9D8B030D-6E8A-4147-A177-3AD203B41FA5}">
                      <a16:colId xmlns:a16="http://schemas.microsoft.com/office/drawing/2014/main" val="166807748"/>
                    </a:ext>
                  </a:extLst>
                </a:gridCol>
                <a:gridCol w="2158489">
                  <a:extLst>
                    <a:ext uri="{9D8B030D-6E8A-4147-A177-3AD203B41FA5}">
                      <a16:colId xmlns:a16="http://schemas.microsoft.com/office/drawing/2014/main" val="2734054003"/>
                    </a:ext>
                  </a:extLst>
                </a:gridCol>
              </a:tblGrid>
              <a:tr h="324805">
                <a:tc>
                  <a:txBody>
                    <a:bodyPr/>
                    <a:lstStyle/>
                    <a:p>
                      <a:endParaRPr lang="en-GB" sz="1800" dirty="0"/>
                    </a:p>
                  </a:txBody>
                  <a:tcPr marL="68580" marR="68580" marT="34290" marB="34290"/>
                </a:tc>
                <a:tc>
                  <a:txBody>
                    <a:bodyPr/>
                    <a:lstStyle/>
                    <a:p>
                      <a:r>
                        <a:rPr lang="en-GB" sz="1800" dirty="0"/>
                        <a:t>Males</a:t>
                      </a:r>
                    </a:p>
                  </a:txBody>
                  <a:tcPr marL="68580" marR="68580" marT="34290" marB="34290"/>
                </a:tc>
                <a:tc>
                  <a:txBody>
                    <a:bodyPr/>
                    <a:lstStyle/>
                    <a:p>
                      <a:r>
                        <a:rPr lang="en-GB" sz="1800" dirty="0"/>
                        <a:t>Females</a:t>
                      </a:r>
                    </a:p>
                  </a:txBody>
                  <a:tcPr marL="68580" marR="68580" marT="34290" marB="34290"/>
                </a:tc>
                <a:extLst>
                  <a:ext uri="{0D108BD9-81ED-4DB2-BD59-A6C34878D82A}">
                    <a16:rowId xmlns:a16="http://schemas.microsoft.com/office/drawing/2014/main" val="2556864915"/>
                  </a:ext>
                </a:extLst>
              </a:tr>
              <a:tr h="3248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Placebo</a:t>
                      </a:r>
                    </a:p>
                  </a:txBody>
                  <a:tcPr marL="68580" marR="68580" marT="34290" marB="34290"/>
                </a:tc>
                <a:tc>
                  <a:txBody>
                    <a:bodyPr/>
                    <a:lstStyle/>
                    <a:p>
                      <a:r>
                        <a:rPr lang="en-GB" sz="1800" b="0" u="none" dirty="0"/>
                        <a:t> 100</a:t>
                      </a:r>
                    </a:p>
                  </a:txBody>
                  <a:tcPr marL="68580" marR="68580" marT="34290" marB="34290"/>
                </a:tc>
                <a:tc>
                  <a:txBody>
                    <a:bodyPr/>
                    <a:lstStyle/>
                    <a:p>
                      <a:r>
                        <a:rPr lang="en-GB" sz="1800" b="0" u="none" dirty="0">
                          <a:solidFill>
                            <a:schemeClr val="tx1"/>
                          </a:solidFill>
                        </a:rPr>
                        <a:t>125</a:t>
                      </a:r>
                    </a:p>
                  </a:txBody>
                  <a:tcPr marL="68580" marR="68580" marT="34290" marB="34290"/>
                </a:tc>
                <a:extLst>
                  <a:ext uri="{0D108BD9-81ED-4DB2-BD59-A6C34878D82A}">
                    <a16:rowId xmlns:a16="http://schemas.microsoft.com/office/drawing/2014/main" val="1561856870"/>
                  </a:ext>
                </a:extLst>
              </a:tr>
              <a:tr h="3248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Drug A</a:t>
                      </a:r>
                    </a:p>
                  </a:txBody>
                  <a:tcPr marL="68580" marR="68580" marT="34290" marB="34290"/>
                </a:tc>
                <a:tc>
                  <a:txBody>
                    <a:bodyPr/>
                    <a:lstStyle/>
                    <a:p>
                      <a:r>
                        <a:rPr lang="en-GB" sz="1800" dirty="0">
                          <a:solidFill>
                            <a:schemeClr val="tx1"/>
                          </a:solidFill>
                        </a:rPr>
                        <a:t>75</a:t>
                      </a:r>
                    </a:p>
                  </a:txBody>
                  <a:tcPr marL="68580" marR="68580" marT="34290" marB="34290"/>
                </a:tc>
                <a:tc>
                  <a:txBody>
                    <a:bodyPr/>
                    <a:lstStyle/>
                    <a:p>
                      <a:r>
                        <a:rPr lang="en-GB" sz="1800" dirty="0">
                          <a:solidFill>
                            <a:schemeClr val="tx1"/>
                          </a:solidFill>
                        </a:rPr>
                        <a:t>50</a:t>
                      </a:r>
                    </a:p>
                  </a:txBody>
                  <a:tcPr marL="68580" marR="68580" marT="34290" marB="34290"/>
                </a:tc>
                <a:extLst>
                  <a:ext uri="{0D108BD9-81ED-4DB2-BD59-A6C34878D82A}">
                    <a16:rowId xmlns:a16="http://schemas.microsoft.com/office/drawing/2014/main" val="422109765"/>
                  </a:ext>
                </a:extLst>
              </a:tr>
            </a:tbl>
          </a:graphicData>
        </a:graphic>
      </p:graphicFrame>
      <p:sp>
        <p:nvSpPr>
          <p:cNvPr id="5" name="Oval 4">
            <a:extLst>
              <a:ext uri="{FF2B5EF4-FFF2-40B4-BE49-F238E27FC236}">
                <a16:creationId xmlns:a16="http://schemas.microsoft.com/office/drawing/2014/main" id="{53D4D204-6500-4DE7-828E-27570FB17DBA}"/>
              </a:ext>
            </a:extLst>
          </p:cNvPr>
          <p:cNvSpPr/>
          <p:nvPr/>
        </p:nvSpPr>
        <p:spPr>
          <a:xfrm>
            <a:off x="1658471" y="2277035"/>
            <a:ext cx="1290917" cy="261769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E12C93E4-35A3-48AD-AA49-2AAF8A5F6016}"/>
              </a:ext>
            </a:extLst>
          </p:cNvPr>
          <p:cNvSpPr/>
          <p:nvPr/>
        </p:nvSpPr>
        <p:spPr>
          <a:xfrm>
            <a:off x="3860345" y="2277035"/>
            <a:ext cx="1290917" cy="261769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7970B72-1C46-4B3F-8B7C-A19EBBCD76E4}"/>
              </a:ext>
            </a:extLst>
          </p:cNvPr>
          <p:cNvSpPr txBox="1"/>
          <p:nvPr/>
        </p:nvSpPr>
        <p:spPr>
          <a:xfrm>
            <a:off x="3128682" y="2277035"/>
            <a:ext cx="573742" cy="461665"/>
          </a:xfrm>
          <a:prstGeom prst="rect">
            <a:avLst/>
          </a:prstGeom>
          <a:noFill/>
        </p:spPr>
        <p:txBody>
          <a:bodyPr wrap="square" rtlCol="0">
            <a:spAutoFit/>
          </a:bodyPr>
          <a:lstStyle/>
          <a:p>
            <a:r>
              <a:rPr lang="en-GB" sz="2400" b="1" dirty="0">
                <a:solidFill>
                  <a:srgbClr val="002060"/>
                </a:solidFill>
              </a:rPr>
              <a:t>vs</a:t>
            </a:r>
          </a:p>
        </p:txBody>
      </p:sp>
      <p:sp>
        <p:nvSpPr>
          <p:cNvPr id="8" name="Rectangle 7">
            <a:extLst>
              <a:ext uri="{FF2B5EF4-FFF2-40B4-BE49-F238E27FC236}">
                <a16:creationId xmlns:a16="http://schemas.microsoft.com/office/drawing/2014/main" id="{DAF21160-E8F9-4FBB-A660-B6B7AF111488}"/>
              </a:ext>
            </a:extLst>
          </p:cNvPr>
          <p:cNvSpPr/>
          <p:nvPr/>
        </p:nvSpPr>
        <p:spPr>
          <a:xfrm>
            <a:off x="331695" y="5157909"/>
            <a:ext cx="8543364" cy="461665"/>
          </a:xfrm>
          <a:prstGeom prst="rect">
            <a:avLst/>
          </a:prstGeom>
        </p:spPr>
        <p:txBody>
          <a:bodyPr wrap="square">
            <a:spAutoFit/>
          </a:bodyPr>
          <a:lstStyle/>
          <a:p>
            <a:r>
              <a:rPr lang="en-GB" sz="2400" dirty="0"/>
              <a:t>i.e. we are comparing the effect of Drug A in </a:t>
            </a:r>
            <a:r>
              <a:rPr lang="en-GB" sz="2400" dirty="0">
                <a:solidFill>
                  <a:srgbClr val="002060"/>
                </a:solidFill>
              </a:rPr>
              <a:t>men</a:t>
            </a:r>
            <a:r>
              <a:rPr lang="en-GB" sz="2400" dirty="0"/>
              <a:t> to </a:t>
            </a:r>
            <a:r>
              <a:rPr lang="en-GB" sz="2400" dirty="0">
                <a:solidFill>
                  <a:srgbClr val="FF0000"/>
                </a:solidFill>
              </a:rPr>
              <a:t>women</a:t>
            </a:r>
          </a:p>
        </p:txBody>
      </p:sp>
    </p:spTree>
    <p:extLst>
      <p:ext uri="{BB962C8B-B14F-4D97-AF65-F5344CB8AC3E}">
        <p14:creationId xmlns:p14="http://schemas.microsoft.com/office/powerpoint/2010/main" val="3494441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69" y="437672"/>
            <a:ext cx="8740661" cy="994172"/>
          </a:xfrm>
        </p:spPr>
        <p:txBody>
          <a:bodyPr>
            <a:normAutofit fontScale="90000"/>
          </a:bodyPr>
          <a:lstStyle/>
          <a:p>
            <a:r>
              <a:rPr lang="en-GB" dirty="0"/>
              <a:t>No consensus, but here’s how they might look in a DAG</a:t>
            </a:r>
            <a:br>
              <a:rPr lang="en-GB" dirty="0"/>
            </a:br>
            <a:endParaRPr lang="en-GB" b="1" i="1" dirty="0"/>
          </a:p>
        </p:txBody>
      </p:sp>
      <p:grpSp>
        <p:nvGrpSpPr>
          <p:cNvPr id="61" name="Group 60"/>
          <p:cNvGrpSpPr/>
          <p:nvPr/>
        </p:nvGrpSpPr>
        <p:grpSpPr>
          <a:xfrm>
            <a:off x="1605191" y="1505895"/>
            <a:ext cx="1981397" cy="1767526"/>
            <a:chOff x="518474" y="970961"/>
            <a:chExt cx="2875176" cy="2650009"/>
          </a:xfrm>
        </p:grpSpPr>
        <p:grpSp>
          <p:nvGrpSpPr>
            <p:cNvPr id="35" name="Group 34"/>
            <p:cNvGrpSpPr/>
            <p:nvPr/>
          </p:nvGrpSpPr>
          <p:grpSpPr>
            <a:xfrm>
              <a:off x="632382" y="1083576"/>
              <a:ext cx="2641076" cy="2414834"/>
              <a:chOff x="8242169" y="3991393"/>
              <a:chExt cx="2641076" cy="2414834"/>
            </a:xfrm>
          </p:grpSpPr>
          <p:sp>
            <p:nvSpPr>
              <p:cNvPr id="23" name="Rectangle 22"/>
              <p:cNvSpPr/>
              <p:nvPr/>
            </p:nvSpPr>
            <p:spPr>
              <a:xfrm>
                <a:off x="8242169" y="3991393"/>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24" name="Rectangle 23"/>
              <p:cNvSpPr/>
              <p:nvPr/>
            </p:nvSpPr>
            <p:spPr>
              <a:xfrm>
                <a:off x="10270503" y="4813096"/>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Y</a:t>
                </a:r>
              </a:p>
            </p:txBody>
          </p:sp>
          <p:sp>
            <p:nvSpPr>
              <p:cNvPr id="25" name="Rectangle 24"/>
              <p:cNvSpPr/>
              <p:nvPr/>
            </p:nvSpPr>
            <p:spPr>
              <a:xfrm>
                <a:off x="8242169" y="5765204"/>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cxnSp>
            <p:nvCxnSpPr>
              <p:cNvPr id="26" name="Straight Arrow Connector 25"/>
              <p:cNvCxnSpPr/>
              <p:nvPr/>
            </p:nvCxnSpPr>
            <p:spPr>
              <a:xfrm>
                <a:off x="8453486" y="4632416"/>
                <a:ext cx="961141" cy="49941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8548540" y="5131830"/>
                <a:ext cx="866087" cy="62723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4" idx="1"/>
              </p:cNvCxnSpPr>
              <p:nvPr/>
            </p:nvCxnSpPr>
            <p:spPr>
              <a:xfrm>
                <a:off x="9414627" y="5131830"/>
                <a:ext cx="855876" cy="1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Rectangle 58"/>
            <p:cNvSpPr/>
            <p:nvPr/>
          </p:nvSpPr>
          <p:spPr>
            <a:xfrm>
              <a:off x="518474" y="970961"/>
              <a:ext cx="2875176" cy="265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62" name="Group 61"/>
          <p:cNvGrpSpPr/>
          <p:nvPr/>
        </p:nvGrpSpPr>
        <p:grpSpPr>
          <a:xfrm>
            <a:off x="1605190" y="3620198"/>
            <a:ext cx="2009088" cy="1834457"/>
            <a:chOff x="3156408" y="3634568"/>
            <a:chExt cx="2875176" cy="2650009"/>
          </a:xfrm>
        </p:grpSpPr>
        <p:grpSp>
          <p:nvGrpSpPr>
            <p:cNvPr id="37" name="Group 36"/>
            <p:cNvGrpSpPr/>
            <p:nvPr/>
          </p:nvGrpSpPr>
          <p:grpSpPr>
            <a:xfrm>
              <a:off x="3273458" y="3745014"/>
              <a:ext cx="2641076" cy="2414834"/>
              <a:chOff x="6213835" y="1774523"/>
              <a:chExt cx="2641076" cy="2414834"/>
            </a:xfrm>
          </p:grpSpPr>
          <p:sp>
            <p:nvSpPr>
              <p:cNvPr id="38" name="Rectangle 37"/>
              <p:cNvSpPr/>
              <p:nvPr/>
            </p:nvSpPr>
            <p:spPr>
              <a:xfrm>
                <a:off x="6213835" y="1774523"/>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39" name="Rectangle 38"/>
              <p:cNvSpPr/>
              <p:nvPr/>
            </p:nvSpPr>
            <p:spPr>
              <a:xfrm>
                <a:off x="8242169" y="2596226"/>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Y</a:t>
                </a:r>
              </a:p>
            </p:txBody>
          </p:sp>
          <p:sp>
            <p:nvSpPr>
              <p:cNvPr id="40" name="Rectangle 39"/>
              <p:cNvSpPr/>
              <p:nvPr/>
            </p:nvSpPr>
            <p:spPr>
              <a:xfrm>
                <a:off x="6213835" y="3548334"/>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cxnSp>
            <p:nvCxnSpPr>
              <p:cNvPr id="41" name="Straight Arrow Connector 40"/>
              <p:cNvCxnSpPr>
                <a:stCxn id="38" idx="3"/>
              </p:cNvCxnSpPr>
              <p:nvPr/>
            </p:nvCxnSpPr>
            <p:spPr>
              <a:xfrm>
                <a:off x="6826577" y="2095035"/>
                <a:ext cx="1415592" cy="64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520206" y="2415546"/>
                <a:ext cx="1014167" cy="1126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0" name="Rectangle 59"/>
            <p:cNvSpPr/>
            <p:nvPr/>
          </p:nvSpPr>
          <p:spPr>
            <a:xfrm>
              <a:off x="3156408" y="3634568"/>
              <a:ext cx="2875176" cy="265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84" name="TextBox 83"/>
          <p:cNvSpPr txBox="1"/>
          <p:nvPr/>
        </p:nvSpPr>
        <p:spPr>
          <a:xfrm>
            <a:off x="410929" y="2064667"/>
            <a:ext cx="1161509" cy="300082"/>
          </a:xfrm>
          <a:prstGeom prst="rect">
            <a:avLst/>
          </a:prstGeom>
          <a:noFill/>
        </p:spPr>
        <p:txBody>
          <a:bodyPr wrap="square" rtlCol="0">
            <a:spAutoFit/>
          </a:bodyPr>
          <a:lstStyle/>
          <a:p>
            <a:r>
              <a:rPr lang="en-GB" sz="1350" dirty="0"/>
              <a:t>Interaction</a:t>
            </a:r>
          </a:p>
        </p:txBody>
      </p:sp>
      <p:sp>
        <p:nvSpPr>
          <p:cNvPr id="85" name="TextBox 84"/>
          <p:cNvSpPr txBox="1"/>
          <p:nvPr/>
        </p:nvSpPr>
        <p:spPr>
          <a:xfrm>
            <a:off x="443682" y="4366519"/>
            <a:ext cx="1161509" cy="300082"/>
          </a:xfrm>
          <a:prstGeom prst="rect">
            <a:avLst/>
          </a:prstGeom>
          <a:noFill/>
        </p:spPr>
        <p:txBody>
          <a:bodyPr wrap="square" rtlCol="0">
            <a:spAutoFit/>
          </a:bodyPr>
          <a:lstStyle/>
          <a:p>
            <a:r>
              <a:rPr lang="en-GB" sz="1350" dirty="0"/>
              <a:t>EMM</a:t>
            </a:r>
          </a:p>
        </p:txBody>
      </p:sp>
      <p:sp>
        <p:nvSpPr>
          <p:cNvPr id="3" name="Rectangle 2"/>
          <p:cNvSpPr/>
          <p:nvPr/>
        </p:nvSpPr>
        <p:spPr>
          <a:xfrm>
            <a:off x="56285" y="5694738"/>
            <a:ext cx="2329612" cy="300082"/>
          </a:xfrm>
          <a:prstGeom prst="rect">
            <a:avLst/>
          </a:prstGeom>
        </p:spPr>
        <p:txBody>
          <a:bodyPr wrap="none">
            <a:spAutoFit/>
          </a:bodyPr>
          <a:lstStyle/>
          <a:p>
            <a:r>
              <a:rPr lang="en-GB" sz="1350" dirty="0"/>
              <a:t>Weinberg, Epidemiology, 2008</a:t>
            </a:r>
          </a:p>
        </p:txBody>
      </p:sp>
    </p:spTree>
    <p:extLst>
      <p:ext uri="{BB962C8B-B14F-4D97-AF65-F5344CB8AC3E}">
        <p14:creationId xmlns:p14="http://schemas.microsoft.com/office/powerpoint/2010/main" val="2874886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Interaction</a:t>
            </a:r>
            <a:r>
              <a:rPr lang="en-GB" u="sng" dirty="0"/>
              <a:t>, using risk differences</a:t>
            </a:r>
          </a:p>
        </p:txBody>
      </p:sp>
      <p:sp>
        <p:nvSpPr>
          <p:cNvPr id="3" name="Content Placeholder 2"/>
          <p:cNvSpPr>
            <a:spLocks noGrp="1"/>
          </p:cNvSpPr>
          <p:nvPr>
            <p:ph idx="1"/>
          </p:nvPr>
        </p:nvSpPr>
        <p:spPr>
          <a:xfrm>
            <a:off x="572538" y="2008960"/>
            <a:ext cx="8475209" cy="4714569"/>
          </a:xfrm>
        </p:spPr>
        <p:txBody>
          <a:bodyPr>
            <a:normAutofit fontScale="77500" lnSpcReduction="20000"/>
          </a:bodyPr>
          <a:lstStyle/>
          <a:p>
            <a:r>
              <a:rPr lang="en-GB" dirty="0"/>
              <a:t>Interventions A and B… </a:t>
            </a:r>
            <a:r>
              <a:rPr lang="en-GB" dirty="0" smtClean="0"/>
              <a:t>[</a:t>
            </a:r>
            <a:r>
              <a:rPr lang="en-GB" u="sng" dirty="0" smtClean="0"/>
              <a:t>NB we are now working with 2x2 tables!</a:t>
            </a:r>
            <a:r>
              <a:rPr lang="en-GB" dirty="0" smtClean="0"/>
              <a:t>]</a:t>
            </a:r>
            <a:endParaRPr lang="en-GB" dirty="0"/>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dirty="0"/>
              <a:t>Want to know if the probability associated with having A=1 </a:t>
            </a:r>
            <a:r>
              <a:rPr lang="en-GB" i="1" dirty="0"/>
              <a:t>and</a:t>
            </a:r>
            <a:r>
              <a:rPr lang="en-GB" dirty="0"/>
              <a:t> B=1 (compared to the </a:t>
            </a:r>
            <a:r>
              <a:rPr lang="en-GB" b="1" dirty="0"/>
              <a:t>baseline</a:t>
            </a:r>
            <a:r>
              <a:rPr lang="en-GB" dirty="0"/>
              <a:t>) is different from the probability of just having A </a:t>
            </a:r>
            <a:r>
              <a:rPr lang="en-GB" i="1" dirty="0"/>
              <a:t>plus</a:t>
            </a:r>
            <a:r>
              <a:rPr lang="en-GB" dirty="0"/>
              <a:t> just having B (compared to the </a:t>
            </a:r>
            <a:r>
              <a:rPr lang="en-GB" b="1" dirty="0"/>
              <a:t>baseline</a:t>
            </a:r>
            <a:r>
              <a:rPr lang="en-GB" dirty="0"/>
              <a:t>) </a:t>
            </a:r>
          </a:p>
          <a:p>
            <a:pPr marL="0" indent="0">
              <a:buNone/>
            </a:pPr>
            <a:endParaRPr lang="en-GB" dirty="0"/>
          </a:p>
          <a:p>
            <a:pPr marL="0" indent="0">
              <a:buNone/>
            </a:pPr>
            <a:r>
              <a:rPr lang="en-GB" dirty="0">
                <a:solidFill>
                  <a:schemeClr val="bg1"/>
                </a:solidFill>
              </a:rPr>
              <a:t>(P(Y)[1,1] - </a:t>
            </a:r>
            <a:r>
              <a:rPr lang="en-GB" b="1" dirty="0">
                <a:solidFill>
                  <a:schemeClr val="bg1"/>
                </a:solidFill>
              </a:rPr>
              <a:t>P(Y)[0,0]</a:t>
            </a:r>
            <a:r>
              <a:rPr lang="en-GB" dirty="0">
                <a:solidFill>
                  <a:schemeClr val="bg1"/>
                </a:solidFill>
              </a:rPr>
              <a:t>)  = (P(Y)[1] - P(Y)[0,0]) + (P(Y)[0,1] - P(Y)[0,0])?</a:t>
            </a:r>
          </a:p>
          <a:p>
            <a:pPr marL="0" indent="0">
              <a:buNone/>
            </a:pPr>
            <a:endParaRPr lang="en-GB" dirty="0"/>
          </a:p>
          <a:p>
            <a:pPr marL="0" indent="0">
              <a:buNone/>
            </a:pPr>
            <a:r>
              <a:rPr lang="en-GB" dirty="0">
                <a:solidFill>
                  <a:schemeClr val="bg1"/>
                </a:solidFill>
                <a:sym typeface="Wingdings" panose="05000000000000000000" pitchFamily="2" charset="2"/>
              </a:rPr>
              <a:t></a:t>
            </a:r>
            <a:r>
              <a:rPr lang="en-GB" dirty="0">
                <a:solidFill>
                  <a:schemeClr val="bg1"/>
                </a:solidFill>
              </a:rPr>
              <a:t> RR[1,1] – RR[1,0] + RR[0,1]</a:t>
            </a:r>
          </a:p>
        </p:txBody>
      </p:sp>
      <p:graphicFrame>
        <p:nvGraphicFramePr>
          <p:cNvPr id="5" name="Table 4"/>
          <p:cNvGraphicFramePr>
            <a:graphicFrameLocks noGrp="1"/>
          </p:cNvGraphicFramePr>
          <p:nvPr>
            <p:extLst>
              <p:ext uri="{D42A27DB-BD31-4B8C-83A1-F6EECF244321}">
                <p14:modId xmlns:p14="http://schemas.microsoft.com/office/powerpoint/2010/main" val="524985448"/>
              </p:ext>
            </p:extLst>
          </p:nvPr>
        </p:nvGraphicFramePr>
        <p:xfrm>
          <a:off x="684761" y="2671482"/>
          <a:ext cx="5357451" cy="1028700"/>
        </p:xfrm>
        <a:graphic>
          <a:graphicData uri="http://schemas.openxmlformats.org/drawingml/2006/table">
            <a:tbl>
              <a:tblPr firstRow="1" bandRow="1">
                <a:tableStyleId>{5C22544A-7EE6-4342-B048-85BDC9FD1C3A}</a:tableStyleId>
              </a:tblPr>
              <a:tblGrid>
                <a:gridCol w="1071490">
                  <a:extLst>
                    <a:ext uri="{9D8B030D-6E8A-4147-A177-3AD203B41FA5}">
                      <a16:colId xmlns:a16="http://schemas.microsoft.com/office/drawing/2014/main" val="376508212"/>
                    </a:ext>
                  </a:extLst>
                </a:gridCol>
                <a:gridCol w="2127472">
                  <a:extLst>
                    <a:ext uri="{9D8B030D-6E8A-4147-A177-3AD203B41FA5}">
                      <a16:colId xmlns:a16="http://schemas.microsoft.com/office/drawing/2014/main" val="166807748"/>
                    </a:ext>
                  </a:extLst>
                </a:gridCol>
                <a:gridCol w="2158489">
                  <a:extLst>
                    <a:ext uri="{9D8B030D-6E8A-4147-A177-3AD203B41FA5}">
                      <a16:colId xmlns:a16="http://schemas.microsoft.com/office/drawing/2014/main" val="2734054003"/>
                    </a:ext>
                  </a:extLst>
                </a:gridCol>
              </a:tblGrid>
              <a:tr h="324805">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324805">
                <a:tc>
                  <a:txBody>
                    <a:bodyPr/>
                    <a:lstStyle/>
                    <a:p>
                      <a:r>
                        <a:rPr lang="en-GB" sz="1800" dirty="0"/>
                        <a:t>A=0</a:t>
                      </a:r>
                    </a:p>
                  </a:txBody>
                  <a:tcPr marL="68580" marR="68580" marT="34290" marB="34290"/>
                </a:tc>
                <a:tc>
                  <a:txBody>
                    <a:bodyPr/>
                    <a:lstStyle/>
                    <a:p>
                      <a:r>
                        <a:rPr lang="en-GB" sz="1800" b="1" dirty="0"/>
                        <a:t>P(Y)[0,0] </a:t>
                      </a:r>
                    </a:p>
                  </a:txBody>
                  <a:tcPr marL="68580" marR="68580" marT="34290" marB="34290"/>
                </a:tc>
                <a:tc>
                  <a:txBody>
                    <a:bodyPr/>
                    <a:lstStyle/>
                    <a:p>
                      <a:r>
                        <a:rPr lang="en-GB" sz="1800" dirty="0">
                          <a:solidFill>
                            <a:schemeClr val="tx1"/>
                          </a:solidFill>
                        </a:rPr>
                        <a:t>P(Y)[0,1]</a:t>
                      </a:r>
                    </a:p>
                  </a:txBody>
                  <a:tcPr marL="68580" marR="68580" marT="34290" marB="34290"/>
                </a:tc>
                <a:extLst>
                  <a:ext uri="{0D108BD9-81ED-4DB2-BD59-A6C34878D82A}">
                    <a16:rowId xmlns:a16="http://schemas.microsoft.com/office/drawing/2014/main" val="1561856870"/>
                  </a:ext>
                </a:extLst>
              </a:tr>
              <a:tr h="324805">
                <a:tc>
                  <a:txBody>
                    <a:bodyPr/>
                    <a:lstStyle/>
                    <a:p>
                      <a:r>
                        <a:rPr lang="en-GB" sz="1800" dirty="0"/>
                        <a:t>A=1</a:t>
                      </a:r>
                    </a:p>
                  </a:txBody>
                  <a:tcPr marL="68580" marR="68580" marT="34290" marB="34290"/>
                </a:tc>
                <a:tc>
                  <a:txBody>
                    <a:bodyPr/>
                    <a:lstStyle/>
                    <a:p>
                      <a:r>
                        <a:rPr lang="en-GB" sz="1800" dirty="0">
                          <a:solidFill>
                            <a:schemeClr val="tx1"/>
                          </a:solidFill>
                        </a:rPr>
                        <a:t>P(Y)[1,0]</a:t>
                      </a:r>
                    </a:p>
                  </a:txBody>
                  <a:tcPr marL="68580" marR="68580" marT="34290" marB="34290"/>
                </a:tc>
                <a:tc>
                  <a:txBody>
                    <a:bodyPr/>
                    <a:lstStyle/>
                    <a:p>
                      <a:r>
                        <a:rPr lang="en-GB" sz="1800" dirty="0">
                          <a:solidFill>
                            <a:schemeClr val="tx1"/>
                          </a:solidFill>
                        </a:rPr>
                        <a:t>P(Y)[1,1]</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9215916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Interaction</a:t>
            </a:r>
          </a:p>
        </p:txBody>
      </p:sp>
      <p:sp>
        <p:nvSpPr>
          <p:cNvPr id="3" name="Content Placeholder 2"/>
          <p:cNvSpPr>
            <a:spLocks noGrp="1"/>
          </p:cNvSpPr>
          <p:nvPr>
            <p:ph idx="1"/>
          </p:nvPr>
        </p:nvSpPr>
        <p:spPr>
          <a:xfrm>
            <a:off x="572539" y="1514153"/>
            <a:ext cx="7886700" cy="4572882"/>
          </a:xfrm>
        </p:spPr>
        <p:txBody>
          <a:bodyPr>
            <a:normAutofit fontScale="77500" lnSpcReduction="20000"/>
          </a:bodyPr>
          <a:lstStyle/>
          <a:p>
            <a:pPr marL="0" indent="0">
              <a:buNone/>
            </a:pPr>
            <a:endParaRPr lang="en-GB" dirty="0"/>
          </a:p>
          <a:p>
            <a:r>
              <a:rPr lang="en-GB" dirty="0"/>
              <a:t>Interventions A and B… </a:t>
            </a:r>
          </a:p>
          <a:p>
            <a:pPr marL="0" indent="0">
              <a:buNone/>
            </a:pPr>
            <a:endParaRPr lang="en-GB" sz="1800" i="1" dirty="0"/>
          </a:p>
          <a:p>
            <a:pPr marL="0" indent="0">
              <a:buNone/>
            </a:pPr>
            <a:endParaRPr lang="en-GB" sz="1800" i="1" dirty="0"/>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r>
              <a:rPr lang="en-GB" dirty="0"/>
              <a:t>Want to know if the probability associated with having A=1 </a:t>
            </a:r>
            <a:r>
              <a:rPr lang="en-GB" i="1" dirty="0"/>
              <a:t>and</a:t>
            </a:r>
            <a:r>
              <a:rPr lang="en-GB" dirty="0"/>
              <a:t> B=1 (compared to the </a:t>
            </a:r>
            <a:r>
              <a:rPr lang="en-GB" b="1" dirty="0"/>
              <a:t>baseline</a:t>
            </a:r>
            <a:r>
              <a:rPr lang="en-GB" dirty="0"/>
              <a:t>) is different from the probability of just having A </a:t>
            </a:r>
            <a:r>
              <a:rPr lang="en-GB" i="1" dirty="0"/>
              <a:t>plus</a:t>
            </a:r>
            <a:r>
              <a:rPr lang="en-GB" dirty="0"/>
              <a:t> just having B (compared to the </a:t>
            </a:r>
            <a:r>
              <a:rPr lang="en-GB" b="1" dirty="0"/>
              <a:t>baseline</a:t>
            </a:r>
            <a:r>
              <a:rPr lang="en-GB" dirty="0"/>
              <a:t>) </a:t>
            </a:r>
          </a:p>
          <a:p>
            <a:pPr marL="0" indent="0">
              <a:buNone/>
            </a:pPr>
            <a:endParaRPr lang="en-GB" dirty="0"/>
          </a:p>
          <a:p>
            <a:pPr marL="0" indent="0">
              <a:buNone/>
            </a:pPr>
            <a:r>
              <a:rPr lang="en-GB" dirty="0"/>
              <a:t>(</a:t>
            </a:r>
            <a:r>
              <a:rPr lang="en-GB" b="1" dirty="0">
                <a:solidFill>
                  <a:srgbClr val="7030A0"/>
                </a:solidFill>
              </a:rPr>
              <a:t>P(Y)[1,1] </a:t>
            </a:r>
            <a:r>
              <a:rPr lang="en-GB" dirty="0"/>
              <a:t>- </a:t>
            </a:r>
            <a:r>
              <a:rPr lang="en-GB" b="1" dirty="0"/>
              <a:t>P(Y)[0,0]</a:t>
            </a:r>
            <a:r>
              <a:rPr lang="en-GB" dirty="0"/>
              <a:t>)  </a:t>
            </a:r>
            <a:r>
              <a:rPr lang="en-GB" dirty="0">
                <a:solidFill>
                  <a:schemeClr val="bg1"/>
                </a:solidFill>
              </a:rPr>
              <a:t>-(Y)[1RR[1,0] + RR[0,1]</a:t>
            </a:r>
          </a:p>
        </p:txBody>
      </p:sp>
      <p:graphicFrame>
        <p:nvGraphicFramePr>
          <p:cNvPr id="6" name="Table 5">
            <a:extLst>
              <a:ext uri="{FF2B5EF4-FFF2-40B4-BE49-F238E27FC236}">
                <a16:creationId xmlns:a16="http://schemas.microsoft.com/office/drawing/2014/main" id="{16ED3AC7-6212-456A-8E03-33C84F9F7BB1}"/>
              </a:ext>
            </a:extLst>
          </p:cNvPr>
          <p:cNvGraphicFramePr>
            <a:graphicFrameLocks noGrp="1"/>
          </p:cNvGraphicFramePr>
          <p:nvPr>
            <p:extLst>
              <p:ext uri="{D42A27DB-BD31-4B8C-83A1-F6EECF244321}">
                <p14:modId xmlns:p14="http://schemas.microsoft.com/office/powerpoint/2010/main" val="108164061"/>
              </p:ext>
            </p:extLst>
          </p:nvPr>
        </p:nvGraphicFramePr>
        <p:xfrm>
          <a:off x="684761" y="2671482"/>
          <a:ext cx="5357451" cy="1028700"/>
        </p:xfrm>
        <a:graphic>
          <a:graphicData uri="http://schemas.openxmlformats.org/drawingml/2006/table">
            <a:tbl>
              <a:tblPr firstRow="1" bandRow="1">
                <a:tableStyleId>{5C22544A-7EE6-4342-B048-85BDC9FD1C3A}</a:tableStyleId>
              </a:tblPr>
              <a:tblGrid>
                <a:gridCol w="1071490">
                  <a:extLst>
                    <a:ext uri="{9D8B030D-6E8A-4147-A177-3AD203B41FA5}">
                      <a16:colId xmlns:a16="http://schemas.microsoft.com/office/drawing/2014/main" val="376508212"/>
                    </a:ext>
                  </a:extLst>
                </a:gridCol>
                <a:gridCol w="2127472">
                  <a:extLst>
                    <a:ext uri="{9D8B030D-6E8A-4147-A177-3AD203B41FA5}">
                      <a16:colId xmlns:a16="http://schemas.microsoft.com/office/drawing/2014/main" val="166807748"/>
                    </a:ext>
                  </a:extLst>
                </a:gridCol>
                <a:gridCol w="2158489">
                  <a:extLst>
                    <a:ext uri="{9D8B030D-6E8A-4147-A177-3AD203B41FA5}">
                      <a16:colId xmlns:a16="http://schemas.microsoft.com/office/drawing/2014/main" val="2734054003"/>
                    </a:ext>
                  </a:extLst>
                </a:gridCol>
              </a:tblGrid>
              <a:tr h="324805">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324805">
                <a:tc>
                  <a:txBody>
                    <a:bodyPr/>
                    <a:lstStyle/>
                    <a:p>
                      <a:r>
                        <a:rPr lang="en-GB" sz="1800" dirty="0"/>
                        <a:t>A=0</a:t>
                      </a:r>
                    </a:p>
                  </a:txBody>
                  <a:tcPr marL="68580" marR="68580" marT="34290" marB="34290"/>
                </a:tc>
                <a:tc>
                  <a:txBody>
                    <a:bodyPr/>
                    <a:lstStyle/>
                    <a:p>
                      <a:r>
                        <a:rPr lang="en-GB" sz="1800" b="1" dirty="0"/>
                        <a:t>P(Y)[0,0] </a:t>
                      </a:r>
                    </a:p>
                  </a:txBody>
                  <a:tcPr marL="68580" marR="68580" marT="34290" marB="34290"/>
                </a:tc>
                <a:tc>
                  <a:txBody>
                    <a:bodyPr/>
                    <a:lstStyle/>
                    <a:p>
                      <a:r>
                        <a:rPr lang="en-GB" sz="1800" dirty="0">
                          <a:solidFill>
                            <a:schemeClr val="tx1"/>
                          </a:solidFill>
                        </a:rPr>
                        <a:t>P(Y)[0,1]</a:t>
                      </a:r>
                    </a:p>
                  </a:txBody>
                  <a:tcPr marL="68580" marR="68580" marT="34290" marB="34290"/>
                </a:tc>
                <a:extLst>
                  <a:ext uri="{0D108BD9-81ED-4DB2-BD59-A6C34878D82A}">
                    <a16:rowId xmlns:a16="http://schemas.microsoft.com/office/drawing/2014/main" val="1561856870"/>
                  </a:ext>
                </a:extLst>
              </a:tr>
              <a:tr h="324805">
                <a:tc>
                  <a:txBody>
                    <a:bodyPr/>
                    <a:lstStyle/>
                    <a:p>
                      <a:r>
                        <a:rPr lang="en-GB" sz="1800" dirty="0"/>
                        <a:t>A=1</a:t>
                      </a:r>
                    </a:p>
                  </a:txBody>
                  <a:tcPr marL="68580" marR="68580" marT="34290" marB="34290"/>
                </a:tc>
                <a:tc>
                  <a:txBody>
                    <a:bodyPr/>
                    <a:lstStyle/>
                    <a:p>
                      <a:pPr marL="0" algn="l" defTabSz="914400" rtl="0" eaLnBrk="1" latinLnBrk="0" hangingPunct="1"/>
                      <a:r>
                        <a:rPr lang="en-GB" sz="1800" kern="1200" dirty="0">
                          <a:solidFill>
                            <a:schemeClr val="tx1"/>
                          </a:solidFill>
                          <a:latin typeface="+mn-lt"/>
                          <a:ea typeface="+mn-ea"/>
                          <a:cs typeface="+mn-cs"/>
                        </a:rPr>
                        <a:t>P(Y)[1,0]</a:t>
                      </a:r>
                    </a:p>
                  </a:txBody>
                  <a:tcPr marL="68580" marR="68580" marT="34290" marB="34290"/>
                </a:tc>
                <a:tc>
                  <a:txBody>
                    <a:bodyPr/>
                    <a:lstStyle/>
                    <a:p>
                      <a:pPr marL="0" algn="l" defTabSz="914400" rtl="0" eaLnBrk="1" latinLnBrk="0" hangingPunct="1"/>
                      <a:r>
                        <a:rPr lang="en-GB" sz="1800" b="1" kern="1200" dirty="0">
                          <a:solidFill>
                            <a:srgbClr val="7030A0"/>
                          </a:solidFill>
                          <a:latin typeface="+mn-lt"/>
                          <a:ea typeface="+mn-ea"/>
                          <a:cs typeface="+mn-cs"/>
                        </a:rPr>
                        <a:t>P(Y)[1,1]</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2551345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Interaction</a:t>
            </a:r>
          </a:p>
        </p:txBody>
      </p:sp>
      <p:sp>
        <p:nvSpPr>
          <p:cNvPr id="3" name="Content Placeholder 2"/>
          <p:cNvSpPr>
            <a:spLocks noGrp="1"/>
          </p:cNvSpPr>
          <p:nvPr>
            <p:ph idx="1"/>
          </p:nvPr>
        </p:nvSpPr>
        <p:spPr>
          <a:xfrm>
            <a:off x="572539" y="1514153"/>
            <a:ext cx="7886700" cy="4572882"/>
          </a:xfrm>
        </p:spPr>
        <p:txBody>
          <a:bodyPr>
            <a:normAutofit fontScale="77500" lnSpcReduction="20000"/>
          </a:bodyPr>
          <a:lstStyle/>
          <a:p>
            <a:pPr marL="0" indent="0">
              <a:buNone/>
            </a:pPr>
            <a:endParaRPr lang="en-GB" dirty="0"/>
          </a:p>
          <a:p>
            <a:r>
              <a:rPr lang="en-GB" dirty="0"/>
              <a:t>Interventions A and B… </a:t>
            </a:r>
          </a:p>
          <a:p>
            <a:pPr marL="0" indent="0">
              <a:buNone/>
            </a:pPr>
            <a:endParaRPr lang="en-GB" sz="1800" i="1" dirty="0"/>
          </a:p>
          <a:p>
            <a:pPr marL="0" indent="0">
              <a:buNone/>
            </a:pPr>
            <a:endParaRPr lang="en-GB" sz="1800" i="1" dirty="0"/>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r>
              <a:rPr lang="en-GB" dirty="0"/>
              <a:t>Want to know if the probability associated with having A=1 </a:t>
            </a:r>
            <a:r>
              <a:rPr lang="en-GB" i="1" dirty="0"/>
              <a:t>and</a:t>
            </a:r>
            <a:r>
              <a:rPr lang="en-GB" dirty="0"/>
              <a:t> B=1 (compared to the </a:t>
            </a:r>
            <a:r>
              <a:rPr lang="en-GB" b="1" dirty="0"/>
              <a:t>baseline</a:t>
            </a:r>
            <a:r>
              <a:rPr lang="en-GB" dirty="0"/>
              <a:t>) is different from the probability of just having A </a:t>
            </a:r>
            <a:r>
              <a:rPr lang="en-GB" i="1" dirty="0"/>
              <a:t>plus</a:t>
            </a:r>
            <a:r>
              <a:rPr lang="en-GB" dirty="0"/>
              <a:t> just having B (compared to the </a:t>
            </a:r>
            <a:r>
              <a:rPr lang="en-GB" b="1" dirty="0"/>
              <a:t>baseline</a:t>
            </a:r>
            <a:r>
              <a:rPr lang="en-GB" dirty="0"/>
              <a:t>) </a:t>
            </a:r>
          </a:p>
          <a:p>
            <a:pPr marL="0" indent="0">
              <a:buNone/>
            </a:pPr>
            <a:endParaRPr lang="en-GB" dirty="0"/>
          </a:p>
          <a:p>
            <a:pPr marL="0" indent="0">
              <a:buNone/>
            </a:pPr>
            <a:r>
              <a:rPr lang="en-GB" dirty="0"/>
              <a:t>(</a:t>
            </a:r>
            <a:r>
              <a:rPr lang="en-GB" b="1" dirty="0">
                <a:solidFill>
                  <a:srgbClr val="7030A0"/>
                </a:solidFill>
              </a:rPr>
              <a:t>P(Y)[1,1] </a:t>
            </a:r>
            <a:r>
              <a:rPr lang="en-GB" dirty="0"/>
              <a:t>- </a:t>
            </a:r>
            <a:r>
              <a:rPr lang="en-GB" b="1" dirty="0"/>
              <a:t>P(Y)[0,0]</a:t>
            </a:r>
            <a:r>
              <a:rPr lang="en-GB" dirty="0"/>
              <a:t>) &gt; (</a:t>
            </a:r>
            <a:r>
              <a:rPr lang="en-GB" b="1" dirty="0">
                <a:solidFill>
                  <a:schemeClr val="accent6">
                    <a:lumMod val="75000"/>
                  </a:schemeClr>
                </a:solidFill>
              </a:rPr>
              <a:t>P(Y)[1,0] </a:t>
            </a:r>
            <a:r>
              <a:rPr lang="en-GB" dirty="0"/>
              <a:t>- </a:t>
            </a:r>
            <a:r>
              <a:rPr lang="en-GB" b="1" dirty="0"/>
              <a:t>P(Y)[0,0]</a:t>
            </a:r>
            <a:r>
              <a:rPr lang="en-GB" dirty="0"/>
              <a:t>) </a:t>
            </a:r>
            <a:r>
              <a:rPr lang="en-GB" dirty="0">
                <a:solidFill>
                  <a:schemeClr val="bg1"/>
                </a:solidFill>
              </a:rPr>
              <a:t>-(Y)[1RR[1,0] + RR[0,1]</a:t>
            </a:r>
          </a:p>
        </p:txBody>
      </p:sp>
      <p:graphicFrame>
        <p:nvGraphicFramePr>
          <p:cNvPr id="6" name="Table 5">
            <a:extLst>
              <a:ext uri="{FF2B5EF4-FFF2-40B4-BE49-F238E27FC236}">
                <a16:creationId xmlns:a16="http://schemas.microsoft.com/office/drawing/2014/main" id="{16ED3AC7-6212-456A-8E03-33C84F9F7BB1}"/>
              </a:ext>
            </a:extLst>
          </p:cNvPr>
          <p:cNvGraphicFramePr>
            <a:graphicFrameLocks noGrp="1"/>
          </p:cNvGraphicFramePr>
          <p:nvPr>
            <p:extLst>
              <p:ext uri="{D42A27DB-BD31-4B8C-83A1-F6EECF244321}">
                <p14:modId xmlns:p14="http://schemas.microsoft.com/office/powerpoint/2010/main" val="1128902470"/>
              </p:ext>
            </p:extLst>
          </p:nvPr>
        </p:nvGraphicFramePr>
        <p:xfrm>
          <a:off x="684761" y="2671482"/>
          <a:ext cx="5357451" cy="1028700"/>
        </p:xfrm>
        <a:graphic>
          <a:graphicData uri="http://schemas.openxmlformats.org/drawingml/2006/table">
            <a:tbl>
              <a:tblPr firstRow="1" bandRow="1">
                <a:tableStyleId>{5C22544A-7EE6-4342-B048-85BDC9FD1C3A}</a:tableStyleId>
              </a:tblPr>
              <a:tblGrid>
                <a:gridCol w="1071490">
                  <a:extLst>
                    <a:ext uri="{9D8B030D-6E8A-4147-A177-3AD203B41FA5}">
                      <a16:colId xmlns:a16="http://schemas.microsoft.com/office/drawing/2014/main" val="376508212"/>
                    </a:ext>
                  </a:extLst>
                </a:gridCol>
                <a:gridCol w="2127472">
                  <a:extLst>
                    <a:ext uri="{9D8B030D-6E8A-4147-A177-3AD203B41FA5}">
                      <a16:colId xmlns:a16="http://schemas.microsoft.com/office/drawing/2014/main" val="166807748"/>
                    </a:ext>
                  </a:extLst>
                </a:gridCol>
                <a:gridCol w="2158489">
                  <a:extLst>
                    <a:ext uri="{9D8B030D-6E8A-4147-A177-3AD203B41FA5}">
                      <a16:colId xmlns:a16="http://schemas.microsoft.com/office/drawing/2014/main" val="2734054003"/>
                    </a:ext>
                  </a:extLst>
                </a:gridCol>
              </a:tblGrid>
              <a:tr h="324805">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324805">
                <a:tc>
                  <a:txBody>
                    <a:bodyPr/>
                    <a:lstStyle/>
                    <a:p>
                      <a:r>
                        <a:rPr lang="en-GB" sz="1800" dirty="0"/>
                        <a:t>A=0</a:t>
                      </a:r>
                    </a:p>
                  </a:txBody>
                  <a:tcPr marL="68580" marR="68580" marT="34290" marB="34290"/>
                </a:tc>
                <a:tc>
                  <a:txBody>
                    <a:bodyPr/>
                    <a:lstStyle/>
                    <a:p>
                      <a:r>
                        <a:rPr lang="en-GB" sz="1800" b="1" dirty="0"/>
                        <a:t>P(Y)[0,0] </a:t>
                      </a:r>
                    </a:p>
                  </a:txBody>
                  <a:tcPr marL="68580" marR="68580" marT="34290" marB="34290"/>
                </a:tc>
                <a:tc>
                  <a:txBody>
                    <a:bodyPr/>
                    <a:lstStyle/>
                    <a:p>
                      <a:r>
                        <a:rPr lang="en-GB" sz="1800" dirty="0">
                          <a:solidFill>
                            <a:schemeClr val="tx1"/>
                          </a:solidFill>
                        </a:rPr>
                        <a:t>P(Y)[0,1]</a:t>
                      </a:r>
                    </a:p>
                  </a:txBody>
                  <a:tcPr marL="68580" marR="68580" marT="34290" marB="34290"/>
                </a:tc>
                <a:extLst>
                  <a:ext uri="{0D108BD9-81ED-4DB2-BD59-A6C34878D82A}">
                    <a16:rowId xmlns:a16="http://schemas.microsoft.com/office/drawing/2014/main" val="1561856870"/>
                  </a:ext>
                </a:extLst>
              </a:tr>
              <a:tr h="324805">
                <a:tc>
                  <a:txBody>
                    <a:bodyPr/>
                    <a:lstStyle/>
                    <a:p>
                      <a:r>
                        <a:rPr lang="en-GB" sz="1800" dirty="0"/>
                        <a:t>A=1</a:t>
                      </a:r>
                    </a:p>
                  </a:txBody>
                  <a:tcPr marL="68580" marR="68580" marT="34290" marB="34290"/>
                </a:tc>
                <a:tc>
                  <a:txBody>
                    <a:bodyPr/>
                    <a:lstStyle/>
                    <a:p>
                      <a:r>
                        <a:rPr lang="en-GB" sz="1800" b="1" dirty="0">
                          <a:solidFill>
                            <a:schemeClr val="accent6">
                              <a:lumMod val="75000"/>
                            </a:schemeClr>
                          </a:solidFill>
                        </a:rPr>
                        <a:t>P(Y)[1,0]</a:t>
                      </a:r>
                    </a:p>
                  </a:txBody>
                  <a:tcPr marL="68580" marR="68580" marT="34290" marB="34290"/>
                </a:tc>
                <a:tc>
                  <a:txBody>
                    <a:bodyPr/>
                    <a:lstStyle/>
                    <a:p>
                      <a:r>
                        <a:rPr lang="en-GB" sz="1800" dirty="0">
                          <a:solidFill>
                            <a:schemeClr val="tx1"/>
                          </a:solidFill>
                        </a:rPr>
                        <a:t>P(Y)[1,1]</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3013656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Interaction</a:t>
            </a:r>
          </a:p>
        </p:txBody>
      </p:sp>
      <p:sp>
        <p:nvSpPr>
          <p:cNvPr id="3" name="Content Placeholder 2"/>
          <p:cNvSpPr>
            <a:spLocks noGrp="1"/>
          </p:cNvSpPr>
          <p:nvPr>
            <p:ph idx="1"/>
          </p:nvPr>
        </p:nvSpPr>
        <p:spPr>
          <a:xfrm>
            <a:off x="572539" y="1514153"/>
            <a:ext cx="7886700" cy="4572882"/>
          </a:xfrm>
        </p:spPr>
        <p:txBody>
          <a:bodyPr>
            <a:normAutofit fontScale="77500" lnSpcReduction="20000"/>
          </a:bodyPr>
          <a:lstStyle/>
          <a:p>
            <a:pPr marL="0" indent="0">
              <a:buNone/>
            </a:pPr>
            <a:endParaRPr lang="en-GB" dirty="0"/>
          </a:p>
          <a:p>
            <a:r>
              <a:rPr lang="en-GB" dirty="0"/>
              <a:t>Interventions A and B… </a:t>
            </a:r>
          </a:p>
          <a:p>
            <a:pPr marL="0" indent="0">
              <a:buNone/>
            </a:pPr>
            <a:endParaRPr lang="en-GB" sz="1800" i="1" dirty="0"/>
          </a:p>
          <a:p>
            <a:pPr marL="0" indent="0">
              <a:buNone/>
            </a:pPr>
            <a:endParaRPr lang="en-GB" sz="1800" i="1" dirty="0"/>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r>
              <a:rPr lang="en-GB" dirty="0"/>
              <a:t>Want to know if the probability associated with having A=1 </a:t>
            </a:r>
            <a:r>
              <a:rPr lang="en-GB" i="1" dirty="0"/>
              <a:t>and</a:t>
            </a:r>
            <a:r>
              <a:rPr lang="en-GB" dirty="0"/>
              <a:t> B=1 (compared to the </a:t>
            </a:r>
            <a:r>
              <a:rPr lang="en-GB" b="1" dirty="0"/>
              <a:t>baseline</a:t>
            </a:r>
            <a:r>
              <a:rPr lang="en-GB" dirty="0"/>
              <a:t>) is different from the probability of just having A </a:t>
            </a:r>
            <a:r>
              <a:rPr lang="en-GB" i="1" dirty="0"/>
              <a:t>plus</a:t>
            </a:r>
            <a:r>
              <a:rPr lang="en-GB" dirty="0"/>
              <a:t> just having B (compared to the </a:t>
            </a:r>
            <a:r>
              <a:rPr lang="en-GB" b="1" dirty="0"/>
              <a:t>baseline</a:t>
            </a:r>
            <a:r>
              <a:rPr lang="en-GB" dirty="0"/>
              <a:t>) </a:t>
            </a:r>
          </a:p>
          <a:p>
            <a:pPr marL="0" indent="0">
              <a:buNone/>
            </a:pPr>
            <a:endParaRPr lang="en-GB" dirty="0"/>
          </a:p>
          <a:p>
            <a:pPr marL="0" indent="0">
              <a:buNone/>
            </a:pPr>
            <a:r>
              <a:rPr lang="en-GB" dirty="0"/>
              <a:t>(</a:t>
            </a:r>
            <a:r>
              <a:rPr lang="en-GB" b="1" dirty="0">
                <a:solidFill>
                  <a:srgbClr val="7030A0"/>
                </a:solidFill>
              </a:rPr>
              <a:t>P(Y)[1,1] </a:t>
            </a:r>
            <a:r>
              <a:rPr lang="en-GB" dirty="0"/>
              <a:t>- </a:t>
            </a:r>
            <a:r>
              <a:rPr lang="en-GB" b="1" dirty="0"/>
              <a:t>P(Y)[0,0]</a:t>
            </a:r>
            <a:r>
              <a:rPr lang="en-GB" dirty="0"/>
              <a:t>) &gt; (</a:t>
            </a:r>
            <a:r>
              <a:rPr lang="en-GB" b="1" dirty="0">
                <a:solidFill>
                  <a:schemeClr val="accent6">
                    <a:lumMod val="75000"/>
                  </a:schemeClr>
                </a:solidFill>
              </a:rPr>
              <a:t>P(Y)[1,0] </a:t>
            </a:r>
            <a:r>
              <a:rPr lang="en-GB" dirty="0"/>
              <a:t>- </a:t>
            </a:r>
            <a:r>
              <a:rPr lang="en-GB" b="1" dirty="0"/>
              <a:t>P(Y)[0,0]</a:t>
            </a:r>
            <a:r>
              <a:rPr lang="en-GB" dirty="0"/>
              <a:t>) + (</a:t>
            </a:r>
            <a:r>
              <a:rPr lang="en-GB" b="1" dirty="0">
                <a:solidFill>
                  <a:srgbClr val="C00000"/>
                </a:solidFill>
              </a:rPr>
              <a:t>P(Y)[0,1] </a:t>
            </a:r>
            <a:r>
              <a:rPr lang="en-GB" dirty="0"/>
              <a:t>- </a:t>
            </a:r>
            <a:r>
              <a:rPr lang="en-GB" b="1" dirty="0"/>
              <a:t>P(Y)[0,0]</a:t>
            </a:r>
            <a:r>
              <a:rPr lang="en-GB" dirty="0"/>
              <a:t>)</a:t>
            </a:r>
          </a:p>
          <a:p>
            <a:pPr marL="0" indent="0">
              <a:buNone/>
            </a:pPr>
            <a:r>
              <a:rPr lang="en-GB" dirty="0">
                <a:solidFill>
                  <a:schemeClr val="bg1"/>
                </a:solidFill>
              </a:rPr>
              <a:t>-(Y)[1RR[1,0] + RR[0,1]</a:t>
            </a:r>
          </a:p>
        </p:txBody>
      </p:sp>
      <p:graphicFrame>
        <p:nvGraphicFramePr>
          <p:cNvPr id="6" name="Table 5">
            <a:extLst>
              <a:ext uri="{FF2B5EF4-FFF2-40B4-BE49-F238E27FC236}">
                <a16:creationId xmlns:a16="http://schemas.microsoft.com/office/drawing/2014/main" id="{16ED3AC7-6212-456A-8E03-33C84F9F7BB1}"/>
              </a:ext>
            </a:extLst>
          </p:cNvPr>
          <p:cNvGraphicFramePr>
            <a:graphicFrameLocks noGrp="1"/>
          </p:cNvGraphicFramePr>
          <p:nvPr>
            <p:extLst>
              <p:ext uri="{D42A27DB-BD31-4B8C-83A1-F6EECF244321}">
                <p14:modId xmlns:p14="http://schemas.microsoft.com/office/powerpoint/2010/main" val="2035075593"/>
              </p:ext>
            </p:extLst>
          </p:nvPr>
        </p:nvGraphicFramePr>
        <p:xfrm>
          <a:off x="684761" y="2671482"/>
          <a:ext cx="5357451" cy="1028700"/>
        </p:xfrm>
        <a:graphic>
          <a:graphicData uri="http://schemas.openxmlformats.org/drawingml/2006/table">
            <a:tbl>
              <a:tblPr firstRow="1" bandRow="1">
                <a:tableStyleId>{5C22544A-7EE6-4342-B048-85BDC9FD1C3A}</a:tableStyleId>
              </a:tblPr>
              <a:tblGrid>
                <a:gridCol w="1071490">
                  <a:extLst>
                    <a:ext uri="{9D8B030D-6E8A-4147-A177-3AD203B41FA5}">
                      <a16:colId xmlns:a16="http://schemas.microsoft.com/office/drawing/2014/main" val="376508212"/>
                    </a:ext>
                  </a:extLst>
                </a:gridCol>
                <a:gridCol w="2127472">
                  <a:extLst>
                    <a:ext uri="{9D8B030D-6E8A-4147-A177-3AD203B41FA5}">
                      <a16:colId xmlns:a16="http://schemas.microsoft.com/office/drawing/2014/main" val="166807748"/>
                    </a:ext>
                  </a:extLst>
                </a:gridCol>
                <a:gridCol w="2158489">
                  <a:extLst>
                    <a:ext uri="{9D8B030D-6E8A-4147-A177-3AD203B41FA5}">
                      <a16:colId xmlns:a16="http://schemas.microsoft.com/office/drawing/2014/main" val="2734054003"/>
                    </a:ext>
                  </a:extLst>
                </a:gridCol>
              </a:tblGrid>
              <a:tr h="324805">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324805">
                <a:tc>
                  <a:txBody>
                    <a:bodyPr/>
                    <a:lstStyle/>
                    <a:p>
                      <a:r>
                        <a:rPr lang="en-GB" sz="1800" dirty="0"/>
                        <a:t>A=0</a:t>
                      </a:r>
                    </a:p>
                  </a:txBody>
                  <a:tcPr marL="68580" marR="68580" marT="34290" marB="34290"/>
                </a:tc>
                <a:tc>
                  <a:txBody>
                    <a:bodyPr/>
                    <a:lstStyle/>
                    <a:p>
                      <a:r>
                        <a:rPr lang="en-GB" sz="1800" b="1" dirty="0"/>
                        <a:t>P(Y)[0,0] </a:t>
                      </a:r>
                    </a:p>
                  </a:txBody>
                  <a:tcPr marL="68580" marR="68580" marT="34290" marB="34290"/>
                </a:tc>
                <a:tc>
                  <a:txBody>
                    <a:bodyPr/>
                    <a:lstStyle/>
                    <a:p>
                      <a:r>
                        <a:rPr lang="en-GB" sz="1800" b="1" dirty="0">
                          <a:solidFill>
                            <a:srgbClr val="C00000"/>
                          </a:solidFill>
                        </a:rPr>
                        <a:t>P(Y)[0,1]</a:t>
                      </a:r>
                    </a:p>
                  </a:txBody>
                  <a:tcPr marL="68580" marR="68580" marT="34290" marB="34290"/>
                </a:tc>
                <a:extLst>
                  <a:ext uri="{0D108BD9-81ED-4DB2-BD59-A6C34878D82A}">
                    <a16:rowId xmlns:a16="http://schemas.microsoft.com/office/drawing/2014/main" val="1561856870"/>
                  </a:ext>
                </a:extLst>
              </a:tr>
              <a:tr h="324805">
                <a:tc>
                  <a:txBody>
                    <a:bodyPr/>
                    <a:lstStyle/>
                    <a:p>
                      <a:r>
                        <a:rPr lang="en-GB" sz="1800" dirty="0"/>
                        <a:t>A=1</a:t>
                      </a:r>
                    </a:p>
                  </a:txBody>
                  <a:tcPr marL="68580" marR="68580" marT="34290" marB="34290"/>
                </a:tc>
                <a:tc>
                  <a:txBody>
                    <a:bodyPr/>
                    <a:lstStyle/>
                    <a:p>
                      <a:r>
                        <a:rPr lang="en-GB" sz="1800" kern="1200" dirty="0">
                          <a:solidFill>
                            <a:schemeClr val="tx1"/>
                          </a:solidFill>
                          <a:latin typeface="+mn-lt"/>
                          <a:ea typeface="+mn-ea"/>
                          <a:cs typeface="+mn-cs"/>
                        </a:rPr>
                        <a:t>P(Y)[1,0]</a:t>
                      </a:r>
                    </a:p>
                  </a:txBody>
                  <a:tcPr marL="68580" marR="68580" marT="34290" marB="34290"/>
                </a:tc>
                <a:tc>
                  <a:txBody>
                    <a:bodyPr/>
                    <a:lstStyle/>
                    <a:p>
                      <a:r>
                        <a:rPr lang="en-GB" sz="1800" dirty="0">
                          <a:solidFill>
                            <a:schemeClr val="tx1"/>
                          </a:solidFill>
                        </a:rPr>
                        <a:t>P(Y)[1,1]</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1565174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Interaction</a:t>
            </a:r>
          </a:p>
        </p:txBody>
      </p:sp>
      <p:sp>
        <p:nvSpPr>
          <p:cNvPr id="3" name="Content Placeholder 2"/>
          <p:cNvSpPr>
            <a:spLocks noGrp="1"/>
          </p:cNvSpPr>
          <p:nvPr>
            <p:ph idx="1"/>
          </p:nvPr>
        </p:nvSpPr>
        <p:spPr>
          <a:xfrm>
            <a:off x="572539" y="1514152"/>
            <a:ext cx="7886700" cy="5083871"/>
          </a:xfrm>
        </p:spPr>
        <p:txBody>
          <a:bodyPr>
            <a:normAutofit fontScale="77500" lnSpcReduction="20000"/>
          </a:bodyPr>
          <a:lstStyle/>
          <a:p>
            <a:pPr marL="0" indent="0">
              <a:buNone/>
            </a:pPr>
            <a:endParaRPr lang="en-GB" dirty="0"/>
          </a:p>
          <a:p>
            <a:r>
              <a:rPr lang="en-GB" dirty="0"/>
              <a:t>Interventions A and B… </a:t>
            </a:r>
          </a:p>
          <a:p>
            <a:pPr marL="0" indent="0">
              <a:buNone/>
            </a:pPr>
            <a:endParaRPr lang="en-GB" sz="1800" i="1" dirty="0"/>
          </a:p>
          <a:p>
            <a:pPr marL="0" indent="0">
              <a:buNone/>
            </a:pPr>
            <a:endParaRPr lang="en-GB" sz="1800" i="1" dirty="0"/>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r>
              <a:rPr lang="en-GB" dirty="0"/>
              <a:t>Want to know if the probability associated with having A=1 </a:t>
            </a:r>
            <a:r>
              <a:rPr lang="en-GB" i="1" dirty="0"/>
              <a:t>and</a:t>
            </a:r>
            <a:r>
              <a:rPr lang="en-GB" dirty="0"/>
              <a:t> B=1 (compared to the </a:t>
            </a:r>
            <a:r>
              <a:rPr lang="en-GB" b="1" dirty="0"/>
              <a:t>baseline</a:t>
            </a:r>
            <a:r>
              <a:rPr lang="en-GB" dirty="0"/>
              <a:t>) is different from the probability of just having A </a:t>
            </a:r>
            <a:r>
              <a:rPr lang="en-GB" i="1" dirty="0"/>
              <a:t>plus</a:t>
            </a:r>
            <a:r>
              <a:rPr lang="en-GB" dirty="0"/>
              <a:t> just having B (compared to the </a:t>
            </a:r>
            <a:r>
              <a:rPr lang="en-GB" b="1" dirty="0"/>
              <a:t>baseline</a:t>
            </a:r>
            <a:r>
              <a:rPr lang="en-GB" dirty="0"/>
              <a:t>) </a:t>
            </a:r>
          </a:p>
          <a:p>
            <a:pPr marL="0" indent="0">
              <a:buNone/>
            </a:pPr>
            <a:endParaRPr lang="en-GB" dirty="0"/>
          </a:p>
          <a:p>
            <a:pPr marL="0" indent="0">
              <a:buNone/>
            </a:pPr>
            <a:r>
              <a:rPr lang="en-GB" dirty="0"/>
              <a:t>(</a:t>
            </a:r>
            <a:r>
              <a:rPr lang="en-GB" b="1" dirty="0">
                <a:solidFill>
                  <a:srgbClr val="7030A0"/>
                </a:solidFill>
              </a:rPr>
              <a:t>P(Y)[1,1] </a:t>
            </a:r>
            <a:r>
              <a:rPr lang="en-GB" dirty="0"/>
              <a:t>- </a:t>
            </a:r>
            <a:r>
              <a:rPr lang="en-GB" b="1" dirty="0"/>
              <a:t>P(Y)[0,0]</a:t>
            </a:r>
            <a:r>
              <a:rPr lang="en-GB" dirty="0"/>
              <a:t>) = (</a:t>
            </a:r>
            <a:r>
              <a:rPr lang="en-GB" b="1" dirty="0">
                <a:solidFill>
                  <a:schemeClr val="accent6">
                    <a:lumMod val="75000"/>
                  </a:schemeClr>
                </a:solidFill>
              </a:rPr>
              <a:t>P(Y)[1,0] </a:t>
            </a:r>
            <a:r>
              <a:rPr lang="en-GB" dirty="0"/>
              <a:t>- </a:t>
            </a:r>
            <a:r>
              <a:rPr lang="en-GB" b="1" dirty="0"/>
              <a:t>P(Y)[0,0]</a:t>
            </a:r>
            <a:r>
              <a:rPr lang="en-GB" dirty="0"/>
              <a:t>) + (</a:t>
            </a:r>
            <a:r>
              <a:rPr lang="en-GB" b="1" dirty="0">
                <a:solidFill>
                  <a:srgbClr val="C00000"/>
                </a:solidFill>
              </a:rPr>
              <a:t>P(Y)[0,1] </a:t>
            </a:r>
            <a:r>
              <a:rPr lang="en-GB" dirty="0"/>
              <a:t>- </a:t>
            </a:r>
            <a:r>
              <a:rPr lang="en-GB" b="1" dirty="0"/>
              <a:t>P(Y)[0,0]</a:t>
            </a:r>
            <a:r>
              <a:rPr lang="en-GB" dirty="0"/>
              <a:t>)</a:t>
            </a:r>
          </a:p>
          <a:p>
            <a:pPr marL="0" indent="0">
              <a:buNone/>
            </a:pPr>
            <a:endParaRPr lang="en-GB" dirty="0">
              <a:sym typeface="Wingdings" panose="05000000000000000000" pitchFamily="2" charset="2"/>
            </a:endParaRPr>
          </a:p>
          <a:p>
            <a:pPr marL="0" indent="0">
              <a:buNone/>
            </a:pPr>
            <a:r>
              <a:rPr lang="en-GB" u="sng" dirty="0">
                <a:sym typeface="Wingdings" panose="05000000000000000000" pitchFamily="2" charset="2"/>
              </a:rPr>
              <a:t></a:t>
            </a:r>
            <a:r>
              <a:rPr lang="en-GB" u="sng" dirty="0"/>
              <a:t> RD[1,1] – (RD[1,0] + RD[0,1]) </a:t>
            </a:r>
          </a:p>
          <a:p>
            <a:pPr marL="0" indent="0">
              <a:buNone/>
            </a:pPr>
            <a:endParaRPr lang="en-GB" dirty="0">
              <a:solidFill>
                <a:schemeClr val="bg1"/>
              </a:solidFill>
            </a:endParaRPr>
          </a:p>
        </p:txBody>
      </p:sp>
      <p:graphicFrame>
        <p:nvGraphicFramePr>
          <p:cNvPr id="6" name="Table 5">
            <a:extLst>
              <a:ext uri="{FF2B5EF4-FFF2-40B4-BE49-F238E27FC236}">
                <a16:creationId xmlns:a16="http://schemas.microsoft.com/office/drawing/2014/main" id="{16ED3AC7-6212-456A-8E03-33C84F9F7BB1}"/>
              </a:ext>
            </a:extLst>
          </p:cNvPr>
          <p:cNvGraphicFramePr>
            <a:graphicFrameLocks noGrp="1"/>
          </p:cNvGraphicFramePr>
          <p:nvPr>
            <p:extLst>
              <p:ext uri="{D42A27DB-BD31-4B8C-83A1-F6EECF244321}">
                <p14:modId xmlns:p14="http://schemas.microsoft.com/office/powerpoint/2010/main" val="115436784"/>
              </p:ext>
            </p:extLst>
          </p:nvPr>
        </p:nvGraphicFramePr>
        <p:xfrm>
          <a:off x="684761" y="2671482"/>
          <a:ext cx="5357451" cy="1028700"/>
        </p:xfrm>
        <a:graphic>
          <a:graphicData uri="http://schemas.openxmlformats.org/drawingml/2006/table">
            <a:tbl>
              <a:tblPr firstRow="1" bandRow="1">
                <a:tableStyleId>{5C22544A-7EE6-4342-B048-85BDC9FD1C3A}</a:tableStyleId>
              </a:tblPr>
              <a:tblGrid>
                <a:gridCol w="1071490">
                  <a:extLst>
                    <a:ext uri="{9D8B030D-6E8A-4147-A177-3AD203B41FA5}">
                      <a16:colId xmlns:a16="http://schemas.microsoft.com/office/drawing/2014/main" val="376508212"/>
                    </a:ext>
                  </a:extLst>
                </a:gridCol>
                <a:gridCol w="2127472">
                  <a:extLst>
                    <a:ext uri="{9D8B030D-6E8A-4147-A177-3AD203B41FA5}">
                      <a16:colId xmlns:a16="http://schemas.microsoft.com/office/drawing/2014/main" val="166807748"/>
                    </a:ext>
                  </a:extLst>
                </a:gridCol>
                <a:gridCol w="2158489">
                  <a:extLst>
                    <a:ext uri="{9D8B030D-6E8A-4147-A177-3AD203B41FA5}">
                      <a16:colId xmlns:a16="http://schemas.microsoft.com/office/drawing/2014/main" val="2734054003"/>
                    </a:ext>
                  </a:extLst>
                </a:gridCol>
              </a:tblGrid>
              <a:tr h="324805">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324805">
                <a:tc>
                  <a:txBody>
                    <a:bodyPr/>
                    <a:lstStyle/>
                    <a:p>
                      <a:r>
                        <a:rPr lang="en-GB" sz="1800" dirty="0"/>
                        <a:t>A=0</a:t>
                      </a:r>
                    </a:p>
                  </a:txBody>
                  <a:tcPr marL="68580" marR="68580" marT="34290" marB="34290"/>
                </a:tc>
                <a:tc>
                  <a:txBody>
                    <a:bodyPr/>
                    <a:lstStyle/>
                    <a:p>
                      <a:r>
                        <a:rPr lang="en-GB" sz="1800" b="1" dirty="0"/>
                        <a:t>P(Y)[0,0] </a:t>
                      </a:r>
                    </a:p>
                  </a:txBody>
                  <a:tcPr marL="68580" marR="68580" marT="34290" marB="34290"/>
                </a:tc>
                <a:tc>
                  <a:txBody>
                    <a:bodyPr/>
                    <a:lstStyle/>
                    <a:p>
                      <a:r>
                        <a:rPr lang="en-GB" sz="1800" b="1" dirty="0">
                          <a:solidFill>
                            <a:srgbClr val="C00000"/>
                          </a:solidFill>
                        </a:rPr>
                        <a:t>P(Y)[0,1]</a:t>
                      </a:r>
                    </a:p>
                  </a:txBody>
                  <a:tcPr marL="68580" marR="68580" marT="34290" marB="34290"/>
                </a:tc>
                <a:extLst>
                  <a:ext uri="{0D108BD9-81ED-4DB2-BD59-A6C34878D82A}">
                    <a16:rowId xmlns:a16="http://schemas.microsoft.com/office/drawing/2014/main" val="1561856870"/>
                  </a:ext>
                </a:extLst>
              </a:tr>
              <a:tr h="324805">
                <a:tc>
                  <a:txBody>
                    <a:bodyPr/>
                    <a:lstStyle/>
                    <a:p>
                      <a:r>
                        <a:rPr lang="en-GB" sz="1800" dirty="0"/>
                        <a:t>A=1</a:t>
                      </a:r>
                    </a:p>
                  </a:txBody>
                  <a:tcPr marL="68580" marR="68580" marT="34290" marB="34290"/>
                </a:tc>
                <a:tc>
                  <a:txBody>
                    <a:bodyPr/>
                    <a:lstStyle/>
                    <a:p>
                      <a:r>
                        <a:rPr lang="en-GB" sz="1800" b="1" kern="1200" dirty="0">
                          <a:solidFill>
                            <a:schemeClr val="accent6">
                              <a:lumMod val="75000"/>
                            </a:schemeClr>
                          </a:solidFill>
                          <a:latin typeface="+mn-lt"/>
                          <a:ea typeface="+mn-ea"/>
                          <a:cs typeface="+mn-cs"/>
                        </a:rPr>
                        <a:t>P(Y)[1,0]</a:t>
                      </a:r>
                    </a:p>
                  </a:txBody>
                  <a:tcPr marL="68580" marR="68580" marT="34290" marB="34290"/>
                </a:tc>
                <a:tc>
                  <a:txBody>
                    <a:bodyPr/>
                    <a:lstStyle/>
                    <a:p>
                      <a:r>
                        <a:rPr lang="en-GB" sz="1800" b="1" dirty="0">
                          <a:solidFill>
                            <a:srgbClr val="7030A0"/>
                          </a:solidFill>
                        </a:rPr>
                        <a:t>P(Y)[1,1]</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41716797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Is there an interaction?</a:t>
            </a:r>
          </a:p>
        </p:txBody>
      </p:sp>
      <p:sp>
        <p:nvSpPr>
          <p:cNvPr id="3" name="Content Placeholder 2"/>
          <p:cNvSpPr>
            <a:spLocks noGrp="1"/>
          </p:cNvSpPr>
          <p:nvPr>
            <p:ph idx="1"/>
          </p:nvPr>
        </p:nvSpPr>
        <p:spPr>
          <a:xfrm>
            <a:off x="420139" y="1690689"/>
            <a:ext cx="7886700" cy="4849040"/>
          </a:xfrm>
        </p:spPr>
        <p:txBody>
          <a:bodyPr>
            <a:normAutofit fontScale="85000" lnSpcReduction="10000"/>
          </a:bodyPr>
          <a:lstStyle/>
          <a:p>
            <a:pPr marL="0" indent="0">
              <a:buNone/>
            </a:pPr>
            <a:endParaRPr lang="en-GB" dirty="0"/>
          </a:p>
          <a:p>
            <a:r>
              <a:rPr lang="en-GB" dirty="0"/>
              <a:t>Interventions A and B… </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solidFill>
                  <a:schemeClr val="bg1"/>
                </a:solidFill>
              </a:rPr>
              <a:t>(0.4 - 0.2) = 0.2</a:t>
            </a:r>
          </a:p>
          <a:p>
            <a:pPr marL="0" indent="0">
              <a:buNone/>
            </a:pPr>
            <a:r>
              <a:rPr lang="en-GB" dirty="0">
                <a:solidFill>
                  <a:schemeClr val="bg1"/>
                </a:solidFill>
              </a:rPr>
              <a:t>(0.3 - 0.2) = 0.1</a:t>
            </a:r>
          </a:p>
          <a:p>
            <a:pPr marL="0" indent="0">
              <a:buNone/>
            </a:pPr>
            <a:r>
              <a:rPr lang="en-GB" dirty="0">
                <a:solidFill>
                  <a:schemeClr val="bg1"/>
                </a:solidFill>
              </a:rPr>
              <a:t>0.6 – 0.2 - 0.1 = 0.3</a:t>
            </a:r>
          </a:p>
          <a:p>
            <a:pPr marL="0" indent="0">
              <a:buNone/>
            </a:pPr>
            <a:r>
              <a:rPr lang="en-GB" dirty="0">
                <a:solidFill>
                  <a:schemeClr val="bg1"/>
                </a:solidFill>
              </a:rPr>
              <a:t>Conclusion: The effect of A &amp; B is greater than the effect of just A plus the effect of just B </a:t>
            </a:r>
            <a:r>
              <a:rPr lang="en-GB" dirty="0">
                <a:solidFill>
                  <a:schemeClr val="bg1"/>
                </a:solidFill>
                <a:sym typeface="Wingdings" panose="05000000000000000000" pitchFamily="2" charset="2"/>
              </a:rPr>
              <a:t></a:t>
            </a:r>
            <a:r>
              <a:rPr lang="en-GB" dirty="0">
                <a:solidFill>
                  <a:schemeClr val="bg1"/>
                </a:solidFill>
              </a:rPr>
              <a:t> There is an interaction </a:t>
            </a:r>
          </a:p>
        </p:txBody>
      </p:sp>
      <p:graphicFrame>
        <p:nvGraphicFramePr>
          <p:cNvPr id="5" name="Table 4"/>
          <p:cNvGraphicFramePr>
            <a:graphicFrameLocks noGrp="1"/>
          </p:cNvGraphicFramePr>
          <p:nvPr>
            <p:extLst>
              <p:ext uri="{D42A27DB-BD31-4B8C-83A1-F6EECF244321}">
                <p14:modId xmlns:p14="http://schemas.microsoft.com/office/powerpoint/2010/main" val="2192074314"/>
              </p:ext>
            </p:extLst>
          </p:nvPr>
        </p:nvGraphicFramePr>
        <p:xfrm>
          <a:off x="628652" y="2730374"/>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t>0.2</a:t>
                      </a:r>
                    </a:p>
                  </a:txBody>
                  <a:tcPr marL="68580" marR="68580" marT="34290" marB="34290"/>
                </a:tc>
                <a:tc>
                  <a:txBody>
                    <a:bodyPr/>
                    <a:lstStyle/>
                    <a:p>
                      <a:r>
                        <a:rPr lang="en-GB" sz="1800" dirty="0">
                          <a:solidFill>
                            <a:schemeClr val="tx1"/>
                          </a:solidFill>
                        </a:rPr>
                        <a:t>0.3</a:t>
                      </a:r>
                    </a:p>
                  </a:txBody>
                  <a:tcPr marL="68580" marR="68580" marT="34290" marB="34290"/>
                </a:tc>
                <a:extLst>
                  <a:ext uri="{0D108BD9-81ED-4DB2-BD59-A6C34878D82A}">
                    <a16:rowId xmlns:a16="http://schemas.microsoft.com/office/drawing/2014/main" val="1561856870"/>
                  </a:ext>
                </a:extLst>
              </a:tr>
              <a:tr h="171450">
                <a:tc>
                  <a:txBody>
                    <a:bodyPr/>
                    <a:lstStyle/>
                    <a:p>
                      <a:r>
                        <a:rPr lang="en-GB" sz="1800" dirty="0"/>
                        <a:t>A=1</a:t>
                      </a:r>
                    </a:p>
                  </a:txBody>
                  <a:tcPr marL="68580" marR="68580" marT="34290" marB="34290"/>
                </a:tc>
                <a:tc>
                  <a:txBody>
                    <a:bodyPr/>
                    <a:lstStyle/>
                    <a:p>
                      <a:r>
                        <a:rPr lang="en-GB" sz="1800" dirty="0">
                          <a:solidFill>
                            <a:schemeClr val="tx1"/>
                          </a:solidFill>
                        </a:rPr>
                        <a:t>0.4 </a:t>
                      </a:r>
                    </a:p>
                  </a:txBody>
                  <a:tcPr marL="68580" marR="68580" marT="34290" marB="34290"/>
                </a:tc>
                <a:tc>
                  <a:txBody>
                    <a:bodyPr/>
                    <a:lstStyle/>
                    <a:p>
                      <a:r>
                        <a:rPr lang="en-GB" sz="1800" b="0" dirty="0">
                          <a:solidFill>
                            <a:schemeClr val="tx1"/>
                          </a:solidFill>
                        </a:rPr>
                        <a:t>0.8 </a:t>
                      </a:r>
                    </a:p>
                  </a:txBody>
                  <a:tcPr marL="68580" marR="68580" marT="34290" marB="34290"/>
                </a:tc>
                <a:extLst>
                  <a:ext uri="{0D108BD9-81ED-4DB2-BD59-A6C34878D82A}">
                    <a16:rowId xmlns:a16="http://schemas.microsoft.com/office/drawing/2014/main" val="422109765"/>
                  </a:ext>
                </a:extLst>
              </a:tr>
            </a:tbl>
          </a:graphicData>
        </a:graphic>
      </p:graphicFrame>
      <p:sp>
        <p:nvSpPr>
          <p:cNvPr id="6" name="Rectangle 5">
            <a:extLst>
              <a:ext uri="{FF2B5EF4-FFF2-40B4-BE49-F238E27FC236}">
                <a16:creationId xmlns:a16="http://schemas.microsoft.com/office/drawing/2014/main" id="{8EE171DE-0931-4F83-9401-9B855BFFBB28}"/>
              </a:ext>
            </a:extLst>
          </p:cNvPr>
          <p:cNvSpPr/>
          <p:nvPr/>
        </p:nvSpPr>
        <p:spPr>
          <a:xfrm>
            <a:off x="523008" y="4245433"/>
            <a:ext cx="8118072" cy="1318310"/>
          </a:xfrm>
          <a:prstGeom prst="rect">
            <a:avLst/>
          </a:prstGeom>
        </p:spPr>
        <p:txBody>
          <a:bodyPr wrap="square">
            <a:spAutoFit/>
          </a:bodyPr>
          <a:lstStyle/>
          <a:p>
            <a:pPr lvl="0">
              <a:lnSpc>
                <a:spcPct val="90000"/>
              </a:lnSpc>
              <a:spcBef>
                <a:spcPts val="1000"/>
              </a:spcBef>
            </a:pPr>
            <a:r>
              <a:rPr lang="en-GB" sz="2200" dirty="0"/>
              <a:t>(P(Y)[1,1] - P(Y)[0,0]) = (P(Y)[1,0] - P(Y)[0,0]) + (P(Y)[0,1] - P(Y)[0,0])</a:t>
            </a:r>
          </a:p>
          <a:p>
            <a:pPr lvl="0">
              <a:lnSpc>
                <a:spcPct val="90000"/>
              </a:lnSpc>
              <a:spcBef>
                <a:spcPts val="1000"/>
              </a:spcBef>
            </a:pPr>
            <a:endParaRPr lang="en-GB" sz="2400" dirty="0">
              <a:solidFill>
                <a:prstClr val="black"/>
              </a:solidFill>
              <a:sym typeface="Wingdings" panose="05000000000000000000" pitchFamily="2" charset="2"/>
            </a:endParaRPr>
          </a:p>
          <a:p>
            <a:pPr lvl="0">
              <a:lnSpc>
                <a:spcPct val="90000"/>
              </a:lnSpc>
              <a:spcBef>
                <a:spcPts val="1000"/>
              </a:spcBef>
            </a:pPr>
            <a:r>
              <a:rPr lang="en-GB" sz="2400" u="sng" dirty="0">
                <a:solidFill>
                  <a:prstClr val="black"/>
                </a:solidFill>
                <a:sym typeface="Wingdings" panose="05000000000000000000" pitchFamily="2" charset="2"/>
              </a:rPr>
              <a:t></a:t>
            </a:r>
            <a:r>
              <a:rPr lang="en-GB" sz="2400" u="sng" dirty="0">
                <a:solidFill>
                  <a:prstClr val="black"/>
                </a:solidFill>
              </a:rPr>
              <a:t> RD[1,1] – (RD[1,0] + RD[0,1]) </a:t>
            </a:r>
          </a:p>
        </p:txBody>
      </p:sp>
    </p:spTree>
    <p:extLst>
      <p:ext uri="{BB962C8B-B14F-4D97-AF65-F5344CB8AC3E}">
        <p14:creationId xmlns:p14="http://schemas.microsoft.com/office/powerpoint/2010/main" val="10747547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Is there an interaction?</a:t>
            </a:r>
          </a:p>
        </p:txBody>
      </p:sp>
      <p:sp>
        <p:nvSpPr>
          <p:cNvPr id="3" name="Content Placeholder 2"/>
          <p:cNvSpPr>
            <a:spLocks noGrp="1"/>
          </p:cNvSpPr>
          <p:nvPr>
            <p:ph idx="1"/>
          </p:nvPr>
        </p:nvSpPr>
        <p:spPr>
          <a:xfrm>
            <a:off x="420139" y="1690689"/>
            <a:ext cx="7886700" cy="4849040"/>
          </a:xfrm>
        </p:spPr>
        <p:txBody>
          <a:bodyPr>
            <a:normAutofit fontScale="85000" lnSpcReduction="20000"/>
          </a:bodyPr>
          <a:lstStyle/>
          <a:p>
            <a:pPr marL="0" indent="0">
              <a:buNone/>
            </a:pPr>
            <a:endParaRPr lang="en-GB" dirty="0"/>
          </a:p>
          <a:p>
            <a:r>
              <a:rPr lang="en-GB" dirty="0"/>
              <a:t>Interventions A and B… </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a:t>
            </a:r>
            <a:r>
              <a:rPr lang="en-GB" dirty="0">
                <a:solidFill>
                  <a:srgbClr val="7030A0"/>
                </a:solidFill>
              </a:rPr>
              <a:t>0.8 </a:t>
            </a:r>
            <a:r>
              <a:rPr lang="en-GB" dirty="0"/>
              <a:t>- </a:t>
            </a:r>
            <a:r>
              <a:rPr lang="en-GB" b="1" dirty="0"/>
              <a:t>0.2</a:t>
            </a:r>
            <a:r>
              <a:rPr lang="en-GB" dirty="0"/>
              <a:t>)</a:t>
            </a:r>
            <a:r>
              <a:rPr lang="en-GB" dirty="0">
                <a:solidFill>
                  <a:srgbClr val="7030A0"/>
                </a:solidFill>
              </a:rPr>
              <a:t> = 0.6</a:t>
            </a:r>
          </a:p>
          <a:p>
            <a:pPr marL="0" indent="0">
              <a:buNone/>
            </a:pPr>
            <a:r>
              <a:rPr lang="en-GB" dirty="0">
                <a:solidFill>
                  <a:schemeClr val="bg1"/>
                </a:solidFill>
              </a:rPr>
              <a:t>(0.4 - 0.2) = 0.2</a:t>
            </a:r>
          </a:p>
          <a:p>
            <a:pPr marL="0" indent="0">
              <a:buNone/>
            </a:pPr>
            <a:r>
              <a:rPr lang="en-GB" dirty="0">
                <a:solidFill>
                  <a:schemeClr val="bg1"/>
                </a:solidFill>
              </a:rPr>
              <a:t>(0.3 - 0.2) = 0.1</a:t>
            </a:r>
          </a:p>
          <a:p>
            <a:pPr marL="0" indent="0">
              <a:buNone/>
            </a:pPr>
            <a:r>
              <a:rPr lang="en-GB" dirty="0">
                <a:solidFill>
                  <a:schemeClr val="bg1"/>
                </a:solidFill>
              </a:rPr>
              <a:t>0.6 – 0.2 - 0.1 = 0.3</a:t>
            </a:r>
          </a:p>
          <a:p>
            <a:pPr marL="0" indent="0">
              <a:buNone/>
            </a:pPr>
            <a:r>
              <a:rPr lang="en-GB" dirty="0">
                <a:solidFill>
                  <a:schemeClr val="bg1"/>
                </a:solidFill>
              </a:rPr>
              <a:t>Conclusion: The effect of A &amp; B is greater than the effect of just A plus the effect of just B </a:t>
            </a:r>
            <a:r>
              <a:rPr lang="en-GB" dirty="0">
                <a:solidFill>
                  <a:schemeClr val="bg1"/>
                </a:solidFill>
                <a:sym typeface="Wingdings" panose="05000000000000000000" pitchFamily="2" charset="2"/>
              </a:rPr>
              <a:t></a:t>
            </a:r>
            <a:r>
              <a:rPr lang="en-GB" dirty="0">
                <a:solidFill>
                  <a:schemeClr val="bg1"/>
                </a:solidFill>
              </a:rPr>
              <a:t> There is an interaction </a:t>
            </a:r>
          </a:p>
        </p:txBody>
      </p:sp>
      <p:graphicFrame>
        <p:nvGraphicFramePr>
          <p:cNvPr id="5" name="Table 4"/>
          <p:cNvGraphicFramePr>
            <a:graphicFrameLocks noGrp="1"/>
          </p:cNvGraphicFramePr>
          <p:nvPr>
            <p:extLst>
              <p:ext uri="{D42A27DB-BD31-4B8C-83A1-F6EECF244321}">
                <p14:modId xmlns:p14="http://schemas.microsoft.com/office/powerpoint/2010/main" val="1692756087"/>
              </p:ext>
            </p:extLst>
          </p:nvPr>
        </p:nvGraphicFramePr>
        <p:xfrm>
          <a:off x="628652" y="2730374"/>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t>0.2</a:t>
                      </a:r>
                    </a:p>
                  </a:txBody>
                  <a:tcPr marL="68580" marR="68580" marT="34290" marB="34290"/>
                </a:tc>
                <a:tc>
                  <a:txBody>
                    <a:bodyPr/>
                    <a:lstStyle/>
                    <a:p>
                      <a:r>
                        <a:rPr lang="en-GB" sz="1800" dirty="0">
                          <a:solidFill>
                            <a:schemeClr val="tx1"/>
                          </a:solidFill>
                        </a:rPr>
                        <a:t>0.3</a:t>
                      </a:r>
                    </a:p>
                  </a:txBody>
                  <a:tcPr marL="68580" marR="68580" marT="34290" marB="34290"/>
                </a:tc>
                <a:extLst>
                  <a:ext uri="{0D108BD9-81ED-4DB2-BD59-A6C34878D82A}">
                    <a16:rowId xmlns:a16="http://schemas.microsoft.com/office/drawing/2014/main" val="1561856870"/>
                  </a:ext>
                </a:extLst>
              </a:tr>
              <a:tr h="171450">
                <a:tc>
                  <a:txBody>
                    <a:bodyPr/>
                    <a:lstStyle/>
                    <a:p>
                      <a:r>
                        <a:rPr lang="en-GB" sz="1800" dirty="0"/>
                        <a:t>A=1</a:t>
                      </a:r>
                    </a:p>
                  </a:txBody>
                  <a:tcPr marL="68580" marR="68580" marT="34290" marB="34290"/>
                </a:tc>
                <a:tc>
                  <a:txBody>
                    <a:bodyPr/>
                    <a:lstStyle/>
                    <a:p>
                      <a:r>
                        <a:rPr lang="en-GB" sz="1800" dirty="0">
                          <a:solidFill>
                            <a:schemeClr val="tx1"/>
                          </a:solidFill>
                        </a:rPr>
                        <a:t>0.4 </a:t>
                      </a:r>
                    </a:p>
                  </a:txBody>
                  <a:tcPr marL="68580" marR="68580" marT="34290" marB="34290"/>
                </a:tc>
                <a:tc>
                  <a:txBody>
                    <a:bodyPr/>
                    <a:lstStyle/>
                    <a:p>
                      <a:r>
                        <a:rPr lang="en-GB" sz="1800" b="1" dirty="0">
                          <a:solidFill>
                            <a:srgbClr val="7030A0"/>
                          </a:solidFill>
                        </a:rPr>
                        <a:t>0.8 (RD=0.6)</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1668694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Is there an interaction?</a:t>
            </a:r>
          </a:p>
        </p:txBody>
      </p:sp>
      <p:sp>
        <p:nvSpPr>
          <p:cNvPr id="3" name="Content Placeholder 2"/>
          <p:cNvSpPr>
            <a:spLocks noGrp="1"/>
          </p:cNvSpPr>
          <p:nvPr>
            <p:ph idx="1"/>
          </p:nvPr>
        </p:nvSpPr>
        <p:spPr>
          <a:xfrm>
            <a:off x="420139" y="1690689"/>
            <a:ext cx="7886700" cy="4849040"/>
          </a:xfrm>
        </p:spPr>
        <p:txBody>
          <a:bodyPr>
            <a:normAutofit fontScale="85000" lnSpcReduction="20000"/>
          </a:bodyPr>
          <a:lstStyle/>
          <a:p>
            <a:pPr marL="0" indent="0">
              <a:buNone/>
            </a:pPr>
            <a:endParaRPr lang="en-GB" dirty="0"/>
          </a:p>
          <a:p>
            <a:r>
              <a:rPr lang="en-GB" dirty="0"/>
              <a:t>Interventions A and B… </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a:t>
            </a:r>
            <a:r>
              <a:rPr lang="en-GB" dirty="0">
                <a:solidFill>
                  <a:srgbClr val="7030A0"/>
                </a:solidFill>
              </a:rPr>
              <a:t>0.8 </a:t>
            </a:r>
            <a:r>
              <a:rPr lang="en-GB" dirty="0"/>
              <a:t>- 0.2)</a:t>
            </a:r>
            <a:r>
              <a:rPr lang="en-GB" dirty="0">
                <a:solidFill>
                  <a:srgbClr val="7030A0"/>
                </a:solidFill>
              </a:rPr>
              <a:t> = 0.6</a:t>
            </a:r>
          </a:p>
          <a:p>
            <a:pPr marL="0" indent="0">
              <a:buNone/>
            </a:pPr>
            <a:r>
              <a:rPr lang="en-GB" b="1" dirty="0"/>
              <a:t>(</a:t>
            </a:r>
            <a:r>
              <a:rPr lang="en-GB" b="1" dirty="0">
                <a:solidFill>
                  <a:schemeClr val="accent6">
                    <a:lumMod val="75000"/>
                  </a:schemeClr>
                </a:solidFill>
              </a:rPr>
              <a:t>0.4 </a:t>
            </a:r>
            <a:r>
              <a:rPr lang="en-GB" b="1" dirty="0"/>
              <a:t>- 0.2)</a:t>
            </a:r>
            <a:r>
              <a:rPr lang="en-GB" b="1" dirty="0">
                <a:solidFill>
                  <a:schemeClr val="accent6">
                    <a:lumMod val="75000"/>
                  </a:schemeClr>
                </a:solidFill>
              </a:rPr>
              <a:t> = 0.2</a:t>
            </a:r>
            <a:endParaRPr lang="en-GB" b="1" dirty="0"/>
          </a:p>
          <a:p>
            <a:pPr marL="0" indent="0">
              <a:buNone/>
            </a:pPr>
            <a:r>
              <a:rPr lang="en-GB" dirty="0">
                <a:solidFill>
                  <a:schemeClr val="bg1"/>
                </a:solidFill>
              </a:rPr>
              <a:t>(0.3 - 0.2) = 0.1</a:t>
            </a:r>
          </a:p>
          <a:p>
            <a:pPr marL="0" indent="0">
              <a:buNone/>
            </a:pPr>
            <a:r>
              <a:rPr lang="en-GB" dirty="0">
                <a:solidFill>
                  <a:schemeClr val="bg1"/>
                </a:solidFill>
              </a:rPr>
              <a:t>0.6 – 0.2 - 0.1 = 0.3</a:t>
            </a:r>
          </a:p>
          <a:p>
            <a:pPr marL="0" indent="0">
              <a:buNone/>
            </a:pPr>
            <a:r>
              <a:rPr lang="en-GB" dirty="0">
                <a:solidFill>
                  <a:schemeClr val="bg1"/>
                </a:solidFill>
              </a:rPr>
              <a:t>Conclusion: The effect of A &amp; B is greater than the effect of just A plus the effect of just B </a:t>
            </a:r>
            <a:r>
              <a:rPr lang="en-GB" dirty="0">
                <a:solidFill>
                  <a:schemeClr val="bg1"/>
                </a:solidFill>
                <a:sym typeface="Wingdings" panose="05000000000000000000" pitchFamily="2" charset="2"/>
              </a:rPr>
              <a:t></a:t>
            </a:r>
            <a:r>
              <a:rPr lang="en-GB" dirty="0">
                <a:solidFill>
                  <a:schemeClr val="bg1"/>
                </a:solidFill>
              </a:rPr>
              <a:t> There is an interaction </a:t>
            </a:r>
          </a:p>
        </p:txBody>
      </p:sp>
      <p:graphicFrame>
        <p:nvGraphicFramePr>
          <p:cNvPr id="5" name="Table 4"/>
          <p:cNvGraphicFramePr>
            <a:graphicFrameLocks noGrp="1"/>
          </p:cNvGraphicFramePr>
          <p:nvPr>
            <p:extLst>
              <p:ext uri="{D42A27DB-BD31-4B8C-83A1-F6EECF244321}">
                <p14:modId xmlns:p14="http://schemas.microsoft.com/office/powerpoint/2010/main" val="1273713570"/>
              </p:ext>
            </p:extLst>
          </p:nvPr>
        </p:nvGraphicFramePr>
        <p:xfrm>
          <a:off x="628652" y="2730374"/>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t>0.2</a:t>
                      </a:r>
                    </a:p>
                  </a:txBody>
                  <a:tcPr marL="68580" marR="68580" marT="34290" marB="34290"/>
                </a:tc>
                <a:tc>
                  <a:txBody>
                    <a:bodyPr/>
                    <a:lstStyle/>
                    <a:p>
                      <a:r>
                        <a:rPr lang="en-GB" sz="1800" dirty="0">
                          <a:solidFill>
                            <a:schemeClr val="tx1"/>
                          </a:solidFill>
                        </a:rPr>
                        <a:t>0.3</a:t>
                      </a:r>
                    </a:p>
                  </a:txBody>
                  <a:tcPr marL="68580" marR="68580" marT="34290" marB="34290"/>
                </a:tc>
                <a:extLst>
                  <a:ext uri="{0D108BD9-81ED-4DB2-BD59-A6C34878D82A}">
                    <a16:rowId xmlns:a16="http://schemas.microsoft.com/office/drawing/2014/main" val="1561856870"/>
                  </a:ext>
                </a:extLst>
              </a:tr>
              <a:tr h="171450">
                <a:tc>
                  <a:txBody>
                    <a:bodyPr/>
                    <a:lstStyle/>
                    <a:p>
                      <a:r>
                        <a:rPr lang="en-GB" sz="1800" dirty="0"/>
                        <a:t>A=1</a:t>
                      </a:r>
                    </a:p>
                  </a:txBody>
                  <a:tcPr marL="68580" marR="68580" marT="34290" marB="34290"/>
                </a:tc>
                <a:tc>
                  <a:txBody>
                    <a:bodyPr/>
                    <a:lstStyle/>
                    <a:p>
                      <a:r>
                        <a:rPr lang="en-GB" sz="1800" b="1" dirty="0">
                          <a:solidFill>
                            <a:schemeClr val="accent6">
                              <a:lumMod val="75000"/>
                            </a:schemeClr>
                          </a:solidFill>
                        </a:rPr>
                        <a:t>0.4 (RD=0.2)</a:t>
                      </a:r>
                    </a:p>
                  </a:txBody>
                  <a:tcPr marL="68580" marR="68580" marT="34290" marB="34290"/>
                </a:tc>
                <a:tc>
                  <a:txBody>
                    <a:bodyPr/>
                    <a:lstStyle/>
                    <a:p>
                      <a:r>
                        <a:rPr lang="en-GB" sz="1800" dirty="0">
                          <a:solidFill>
                            <a:srgbClr val="7030A0"/>
                          </a:solidFill>
                        </a:rPr>
                        <a:t>0.8 (RD=0.6)</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209425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smtClean="0"/>
              <a:t>Risk </a:t>
            </a:r>
            <a:r>
              <a:rPr lang="en-GB" dirty="0"/>
              <a:t>ratio?</a:t>
            </a:r>
          </a:p>
          <a:p>
            <a:pPr marL="0" indent="0">
              <a:buNone/>
            </a:pPr>
            <a:endParaRPr lang="en-GB" dirty="0"/>
          </a:p>
        </p:txBody>
      </p:sp>
      <p:graphicFrame>
        <p:nvGraphicFramePr>
          <p:cNvPr id="5" name="Table 4">
            <a:extLst>
              <a:ext uri="{FF2B5EF4-FFF2-40B4-BE49-F238E27FC236}">
                <a16:creationId xmlns:a16="http://schemas.microsoft.com/office/drawing/2014/main" id="{2BF273E2-A82E-45DC-B347-2EC48C94AE38}"/>
              </a:ext>
            </a:extLst>
          </p:cNvPr>
          <p:cNvGraphicFramePr>
            <a:graphicFrameLocks noGrp="1"/>
          </p:cNvGraphicFramePr>
          <p:nvPr>
            <p:extLst>
              <p:ext uri="{D42A27DB-BD31-4B8C-83A1-F6EECF244321}">
                <p14:modId xmlns:p14="http://schemas.microsoft.com/office/powerpoint/2010/main" val="583962532"/>
              </p:ext>
            </p:extLst>
          </p:nvPr>
        </p:nvGraphicFramePr>
        <p:xfrm>
          <a:off x="711200" y="4001294"/>
          <a:ext cx="5275468" cy="1028700"/>
        </p:xfrm>
        <a:graphic>
          <a:graphicData uri="http://schemas.openxmlformats.org/drawingml/2006/table">
            <a:tbl>
              <a:tblPr firstRow="1" bandRow="1">
                <a:tableStyleId>{5C22544A-7EE6-4342-B048-85BDC9FD1C3A}</a:tableStyleId>
              </a:tblPr>
              <a:tblGrid>
                <a:gridCol w="1798320">
                  <a:extLst>
                    <a:ext uri="{9D8B030D-6E8A-4147-A177-3AD203B41FA5}">
                      <a16:colId xmlns:a16="http://schemas.microsoft.com/office/drawing/2014/main" val="1608814917"/>
                    </a:ext>
                  </a:extLst>
                </a:gridCol>
                <a:gridCol w="1549312">
                  <a:extLst>
                    <a:ext uri="{9D8B030D-6E8A-4147-A177-3AD203B41FA5}">
                      <a16:colId xmlns:a16="http://schemas.microsoft.com/office/drawing/2014/main" val="1462570328"/>
                    </a:ext>
                  </a:extLst>
                </a:gridCol>
                <a:gridCol w="1927836">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5</a:t>
                      </a:r>
                    </a:p>
                  </a:txBody>
                  <a:tcPr marL="68580" marR="68580" marT="34290" marB="34290"/>
                </a:tc>
                <a:tc>
                  <a:txBody>
                    <a:bodyPr/>
                    <a:lstStyle/>
                    <a:p>
                      <a:r>
                        <a:rPr lang="en-GB" sz="1800" dirty="0"/>
                        <a:t>95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10</a:t>
                      </a:r>
                    </a:p>
                  </a:txBody>
                  <a:tcPr marL="68580" marR="68580" marT="34290" marB="34290"/>
                </a:tc>
                <a:tc>
                  <a:txBody>
                    <a:bodyPr/>
                    <a:lstStyle/>
                    <a:p>
                      <a:r>
                        <a:rPr lang="en-GB" sz="1800" dirty="0"/>
                        <a:t>90</a:t>
                      </a:r>
                    </a:p>
                  </a:txBody>
                  <a:tcPr marL="68580" marR="68580" marT="34290" marB="34290"/>
                </a:tc>
                <a:extLst>
                  <a:ext uri="{0D108BD9-81ED-4DB2-BD59-A6C34878D82A}">
                    <a16:rowId xmlns:a16="http://schemas.microsoft.com/office/drawing/2014/main" val="2976818757"/>
                  </a:ext>
                </a:extLst>
              </a:tr>
            </a:tbl>
          </a:graphicData>
        </a:graphic>
      </p:graphicFrame>
    </p:spTree>
    <p:extLst>
      <p:ext uri="{BB962C8B-B14F-4D97-AF65-F5344CB8AC3E}">
        <p14:creationId xmlns:p14="http://schemas.microsoft.com/office/powerpoint/2010/main" val="12986811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Is there an interaction?</a:t>
            </a:r>
          </a:p>
        </p:txBody>
      </p:sp>
      <p:sp>
        <p:nvSpPr>
          <p:cNvPr id="3" name="Content Placeholder 2"/>
          <p:cNvSpPr>
            <a:spLocks noGrp="1"/>
          </p:cNvSpPr>
          <p:nvPr>
            <p:ph idx="1"/>
          </p:nvPr>
        </p:nvSpPr>
        <p:spPr>
          <a:xfrm>
            <a:off x="420139" y="1690689"/>
            <a:ext cx="7886700" cy="4849040"/>
          </a:xfrm>
        </p:spPr>
        <p:txBody>
          <a:bodyPr>
            <a:normAutofit fontScale="85000" lnSpcReduction="20000"/>
          </a:bodyPr>
          <a:lstStyle/>
          <a:p>
            <a:pPr marL="0" indent="0">
              <a:buNone/>
            </a:pPr>
            <a:endParaRPr lang="en-GB" dirty="0"/>
          </a:p>
          <a:p>
            <a:r>
              <a:rPr lang="en-GB" dirty="0"/>
              <a:t>Interventions A and B… </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a:t>
            </a:r>
            <a:r>
              <a:rPr lang="en-GB" dirty="0">
                <a:solidFill>
                  <a:srgbClr val="7030A0"/>
                </a:solidFill>
              </a:rPr>
              <a:t>0.8 </a:t>
            </a:r>
            <a:r>
              <a:rPr lang="en-GB" dirty="0"/>
              <a:t>- 0.2)</a:t>
            </a:r>
            <a:r>
              <a:rPr lang="en-GB" dirty="0">
                <a:solidFill>
                  <a:srgbClr val="7030A0"/>
                </a:solidFill>
              </a:rPr>
              <a:t> = 0.6</a:t>
            </a:r>
          </a:p>
          <a:p>
            <a:pPr marL="0" indent="0">
              <a:buNone/>
            </a:pPr>
            <a:r>
              <a:rPr lang="en-GB" dirty="0"/>
              <a:t>(</a:t>
            </a:r>
            <a:r>
              <a:rPr lang="en-GB" dirty="0">
                <a:solidFill>
                  <a:schemeClr val="accent6">
                    <a:lumMod val="75000"/>
                  </a:schemeClr>
                </a:solidFill>
              </a:rPr>
              <a:t>0.4 </a:t>
            </a:r>
            <a:r>
              <a:rPr lang="en-GB" dirty="0"/>
              <a:t>- 0.2)</a:t>
            </a:r>
            <a:r>
              <a:rPr lang="en-GB" dirty="0">
                <a:solidFill>
                  <a:schemeClr val="accent6">
                    <a:lumMod val="75000"/>
                  </a:schemeClr>
                </a:solidFill>
              </a:rPr>
              <a:t> = 0.2</a:t>
            </a:r>
            <a:endParaRPr lang="en-GB" dirty="0"/>
          </a:p>
          <a:p>
            <a:pPr marL="0" indent="0">
              <a:buNone/>
            </a:pPr>
            <a:r>
              <a:rPr lang="en-GB" b="1" dirty="0"/>
              <a:t>(</a:t>
            </a:r>
            <a:r>
              <a:rPr lang="en-GB" b="1" dirty="0">
                <a:solidFill>
                  <a:srgbClr val="C00000"/>
                </a:solidFill>
              </a:rPr>
              <a:t>0.3 </a:t>
            </a:r>
            <a:r>
              <a:rPr lang="en-GB" b="1" dirty="0"/>
              <a:t>- 0.2)</a:t>
            </a:r>
            <a:r>
              <a:rPr lang="en-GB" b="1" dirty="0">
                <a:solidFill>
                  <a:srgbClr val="C00000"/>
                </a:solidFill>
              </a:rPr>
              <a:t> = 0.1</a:t>
            </a:r>
          </a:p>
          <a:p>
            <a:pPr marL="0" indent="0">
              <a:buNone/>
            </a:pPr>
            <a:endParaRPr lang="en-GB" dirty="0"/>
          </a:p>
          <a:p>
            <a:pPr marL="0" indent="0">
              <a:buNone/>
            </a:pPr>
            <a:r>
              <a:rPr lang="en-GB" dirty="0">
                <a:solidFill>
                  <a:schemeClr val="bg1"/>
                </a:solidFill>
              </a:rPr>
              <a:t>Conclusion: The effect of A &amp; B is greater than the effect of just A plus the effect of just B </a:t>
            </a:r>
            <a:r>
              <a:rPr lang="en-GB" dirty="0">
                <a:solidFill>
                  <a:schemeClr val="bg1"/>
                </a:solidFill>
                <a:sym typeface="Wingdings" panose="05000000000000000000" pitchFamily="2" charset="2"/>
              </a:rPr>
              <a:t></a:t>
            </a:r>
            <a:r>
              <a:rPr lang="en-GB" dirty="0">
                <a:solidFill>
                  <a:schemeClr val="bg1"/>
                </a:solidFill>
              </a:rPr>
              <a:t> There is an interaction </a:t>
            </a:r>
          </a:p>
        </p:txBody>
      </p:sp>
      <p:graphicFrame>
        <p:nvGraphicFramePr>
          <p:cNvPr id="5" name="Table 4"/>
          <p:cNvGraphicFramePr>
            <a:graphicFrameLocks noGrp="1"/>
          </p:cNvGraphicFramePr>
          <p:nvPr>
            <p:extLst>
              <p:ext uri="{D42A27DB-BD31-4B8C-83A1-F6EECF244321}">
                <p14:modId xmlns:p14="http://schemas.microsoft.com/office/powerpoint/2010/main" val="1161720849"/>
              </p:ext>
            </p:extLst>
          </p:nvPr>
        </p:nvGraphicFramePr>
        <p:xfrm>
          <a:off x="628652" y="2730374"/>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t>0.2</a:t>
                      </a:r>
                    </a:p>
                  </a:txBody>
                  <a:tcPr marL="68580" marR="68580" marT="34290" marB="34290"/>
                </a:tc>
                <a:tc>
                  <a:txBody>
                    <a:bodyPr/>
                    <a:lstStyle/>
                    <a:p>
                      <a:r>
                        <a:rPr lang="en-GB" sz="1800" b="1" dirty="0">
                          <a:solidFill>
                            <a:srgbClr val="C00000"/>
                          </a:solidFill>
                        </a:rPr>
                        <a:t>0.3 (RD=0.1)</a:t>
                      </a:r>
                    </a:p>
                  </a:txBody>
                  <a:tcPr marL="68580" marR="68580" marT="34290" marB="34290"/>
                </a:tc>
                <a:extLst>
                  <a:ext uri="{0D108BD9-81ED-4DB2-BD59-A6C34878D82A}">
                    <a16:rowId xmlns:a16="http://schemas.microsoft.com/office/drawing/2014/main" val="1561856870"/>
                  </a:ext>
                </a:extLst>
              </a:tr>
              <a:tr h="171450">
                <a:tc>
                  <a:txBody>
                    <a:bodyPr/>
                    <a:lstStyle/>
                    <a:p>
                      <a:r>
                        <a:rPr lang="en-GB" sz="1800" dirty="0"/>
                        <a:t>A=1</a:t>
                      </a:r>
                    </a:p>
                  </a:txBody>
                  <a:tcPr marL="68580" marR="68580" marT="34290" marB="34290"/>
                </a:tc>
                <a:tc>
                  <a:txBody>
                    <a:bodyPr/>
                    <a:lstStyle/>
                    <a:p>
                      <a:r>
                        <a:rPr lang="en-GB" sz="1800" dirty="0">
                          <a:solidFill>
                            <a:schemeClr val="accent6">
                              <a:lumMod val="75000"/>
                            </a:schemeClr>
                          </a:solidFill>
                        </a:rPr>
                        <a:t>0.4 (RD=0.2)</a:t>
                      </a:r>
                    </a:p>
                  </a:txBody>
                  <a:tcPr marL="68580" marR="68580" marT="34290" marB="34290"/>
                </a:tc>
                <a:tc>
                  <a:txBody>
                    <a:bodyPr/>
                    <a:lstStyle/>
                    <a:p>
                      <a:r>
                        <a:rPr lang="en-GB" sz="1800" dirty="0">
                          <a:solidFill>
                            <a:srgbClr val="7030A0"/>
                          </a:solidFill>
                        </a:rPr>
                        <a:t>0.8 (RD=0.6)</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4124611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Is there an interaction?</a:t>
            </a:r>
          </a:p>
        </p:txBody>
      </p:sp>
      <p:sp>
        <p:nvSpPr>
          <p:cNvPr id="3" name="Content Placeholder 2"/>
          <p:cNvSpPr>
            <a:spLocks noGrp="1"/>
          </p:cNvSpPr>
          <p:nvPr>
            <p:ph idx="1"/>
          </p:nvPr>
        </p:nvSpPr>
        <p:spPr>
          <a:xfrm>
            <a:off x="420139" y="1690689"/>
            <a:ext cx="7886700" cy="4849040"/>
          </a:xfrm>
        </p:spPr>
        <p:txBody>
          <a:bodyPr>
            <a:normAutofit fontScale="85000" lnSpcReduction="20000"/>
          </a:bodyPr>
          <a:lstStyle/>
          <a:p>
            <a:pPr marL="0" indent="0">
              <a:buNone/>
            </a:pPr>
            <a:endParaRPr lang="en-GB" dirty="0"/>
          </a:p>
          <a:p>
            <a:r>
              <a:rPr lang="en-GB" dirty="0"/>
              <a:t>Interventions A and B… </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a:t>
            </a:r>
            <a:r>
              <a:rPr lang="en-GB" dirty="0">
                <a:solidFill>
                  <a:srgbClr val="7030A0"/>
                </a:solidFill>
              </a:rPr>
              <a:t>0.8 </a:t>
            </a:r>
            <a:r>
              <a:rPr lang="en-GB" dirty="0"/>
              <a:t>- 0.2)</a:t>
            </a:r>
            <a:r>
              <a:rPr lang="en-GB" dirty="0">
                <a:solidFill>
                  <a:srgbClr val="7030A0"/>
                </a:solidFill>
              </a:rPr>
              <a:t> = 0.6</a:t>
            </a:r>
          </a:p>
          <a:p>
            <a:pPr marL="0" indent="0">
              <a:buNone/>
            </a:pPr>
            <a:r>
              <a:rPr lang="en-GB" dirty="0"/>
              <a:t>(</a:t>
            </a:r>
            <a:r>
              <a:rPr lang="en-GB" dirty="0">
                <a:solidFill>
                  <a:schemeClr val="accent6">
                    <a:lumMod val="75000"/>
                  </a:schemeClr>
                </a:solidFill>
              </a:rPr>
              <a:t>0.4 </a:t>
            </a:r>
            <a:r>
              <a:rPr lang="en-GB" dirty="0"/>
              <a:t>- 0.2)</a:t>
            </a:r>
            <a:r>
              <a:rPr lang="en-GB" dirty="0">
                <a:solidFill>
                  <a:schemeClr val="accent6">
                    <a:lumMod val="75000"/>
                  </a:schemeClr>
                </a:solidFill>
              </a:rPr>
              <a:t> = 0.2</a:t>
            </a:r>
            <a:endParaRPr lang="en-GB" dirty="0"/>
          </a:p>
          <a:p>
            <a:pPr marL="0" indent="0">
              <a:buNone/>
            </a:pPr>
            <a:r>
              <a:rPr lang="en-GB" dirty="0"/>
              <a:t>(</a:t>
            </a:r>
            <a:r>
              <a:rPr lang="en-GB" dirty="0">
                <a:solidFill>
                  <a:srgbClr val="C00000"/>
                </a:solidFill>
              </a:rPr>
              <a:t>0.3 </a:t>
            </a:r>
            <a:r>
              <a:rPr lang="en-GB" dirty="0"/>
              <a:t>- 0.2)</a:t>
            </a:r>
            <a:r>
              <a:rPr lang="en-GB" dirty="0">
                <a:solidFill>
                  <a:srgbClr val="C00000"/>
                </a:solidFill>
              </a:rPr>
              <a:t> = 0.1</a:t>
            </a:r>
          </a:p>
          <a:p>
            <a:pPr marL="0" indent="0">
              <a:buNone/>
            </a:pPr>
            <a:r>
              <a:rPr lang="en-GB" b="1" dirty="0"/>
              <a:t>=0.6 – 0.2 - 0.1 = 0.3</a:t>
            </a:r>
          </a:p>
          <a:p>
            <a:pPr marL="0" indent="0">
              <a:buNone/>
            </a:pPr>
            <a:r>
              <a:rPr lang="en-GB" dirty="0"/>
              <a:t>Conclusion: The effect of A &amp; B is greater than the effect of just A plus the effect of just B </a:t>
            </a:r>
            <a:r>
              <a:rPr lang="en-GB" dirty="0">
                <a:sym typeface="Wingdings" panose="05000000000000000000" pitchFamily="2" charset="2"/>
              </a:rPr>
              <a:t></a:t>
            </a:r>
            <a:r>
              <a:rPr lang="en-GB" dirty="0"/>
              <a:t> There is an interaction </a:t>
            </a:r>
          </a:p>
        </p:txBody>
      </p:sp>
      <p:graphicFrame>
        <p:nvGraphicFramePr>
          <p:cNvPr id="5" name="Table 4"/>
          <p:cNvGraphicFramePr>
            <a:graphicFrameLocks noGrp="1"/>
          </p:cNvGraphicFramePr>
          <p:nvPr>
            <p:extLst/>
          </p:nvPr>
        </p:nvGraphicFramePr>
        <p:xfrm>
          <a:off x="628652" y="2730374"/>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t>0.2</a:t>
                      </a:r>
                    </a:p>
                  </a:txBody>
                  <a:tcPr marL="68580" marR="68580" marT="34290" marB="34290"/>
                </a:tc>
                <a:tc>
                  <a:txBody>
                    <a:bodyPr/>
                    <a:lstStyle/>
                    <a:p>
                      <a:r>
                        <a:rPr lang="en-GB" sz="1800" dirty="0">
                          <a:solidFill>
                            <a:srgbClr val="C00000"/>
                          </a:solidFill>
                        </a:rPr>
                        <a:t>0.3 (RD=0.1)</a:t>
                      </a:r>
                    </a:p>
                  </a:txBody>
                  <a:tcPr marL="68580" marR="68580" marT="34290" marB="34290"/>
                </a:tc>
                <a:extLst>
                  <a:ext uri="{0D108BD9-81ED-4DB2-BD59-A6C34878D82A}">
                    <a16:rowId xmlns:a16="http://schemas.microsoft.com/office/drawing/2014/main" val="1561856870"/>
                  </a:ext>
                </a:extLst>
              </a:tr>
              <a:tr h="171450">
                <a:tc>
                  <a:txBody>
                    <a:bodyPr/>
                    <a:lstStyle/>
                    <a:p>
                      <a:r>
                        <a:rPr lang="en-GB" sz="1800" dirty="0"/>
                        <a:t>A=1</a:t>
                      </a:r>
                    </a:p>
                  </a:txBody>
                  <a:tcPr marL="68580" marR="68580" marT="34290" marB="34290"/>
                </a:tc>
                <a:tc>
                  <a:txBody>
                    <a:bodyPr/>
                    <a:lstStyle/>
                    <a:p>
                      <a:r>
                        <a:rPr lang="en-GB" sz="1800" dirty="0">
                          <a:solidFill>
                            <a:schemeClr val="accent6">
                              <a:lumMod val="75000"/>
                            </a:schemeClr>
                          </a:solidFill>
                        </a:rPr>
                        <a:t>0.4 (RD=0.2)</a:t>
                      </a:r>
                    </a:p>
                  </a:txBody>
                  <a:tcPr marL="68580" marR="68580" marT="34290" marB="34290"/>
                </a:tc>
                <a:tc>
                  <a:txBody>
                    <a:bodyPr/>
                    <a:lstStyle/>
                    <a:p>
                      <a:r>
                        <a:rPr lang="en-GB" sz="1800" dirty="0">
                          <a:solidFill>
                            <a:srgbClr val="7030A0"/>
                          </a:solidFill>
                        </a:rPr>
                        <a:t>0.8 (RD=0.6)</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11819625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Is there an interaction?</a:t>
            </a:r>
          </a:p>
        </p:txBody>
      </p:sp>
      <p:sp>
        <p:nvSpPr>
          <p:cNvPr id="3" name="Content Placeholder 2"/>
          <p:cNvSpPr>
            <a:spLocks noGrp="1"/>
          </p:cNvSpPr>
          <p:nvPr>
            <p:ph idx="1"/>
          </p:nvPr>
        </p:nvSpPr>
        <p:spPr>
          <a:xfrm>
            <a:off x="420139" y="1690689"/>
            <a:ext cx="7886700" cy="4849040"/>
          </a:xfrm>
        </p:spPr>
        <p:txBody>
          <a:bodyPr>
            <a:normAutofit fontScale="85000" lnSpcReduction="20000"/>
          </a:bodyPr>
          <a:lstStyle/>
          <a:p>
            <a:pPr marL="0" indent="0">
              <a:buNone/>
            </a:pPr>
            <a:endParaRPr lang="en-GB" dirty="0"/>
          </a:p>
          <a:p>
            <a:r>
              <a:rPr lang="en-GB" dirty="0"/>
              <a:t>Interventions A and B… </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a:t>
            </a:r>
            <a:r>
              <a:rPr lang="en-GB" dirty="0">
                <a:solidFill>
                  <a:srgbClr val="7030A0"/>
                </a:solidFill>
              </a:rPr>
              <a:t>0.8 </a:t>
            </a:r>
            <a:r>
              <a:rPr lang="en-GB" dirty="0"/>
              <a:t>- 0.2)</a:t>
            </a:r>
            <a:r>
              <a:rPr lang="en-GB" dirty="0">
                <a:solidFill>
                  <a:srgbClr val="7030A0"/>
                </a:solidFill>
              </a:rPr>
              <a:t> = 0.6</a:t>
            </a:r>
          </a:p>
          <a:p>
            <a:pPr marL="0" indent="0">
              <a:buNone/>
            </a:pPr>
            <a:r>
              <a:rPr lang="en-GB" dirty="0"/>
              <a:t>(</a:t>
            </a:r>
            <a:r>
              <a:rPr lang="en-GB" dirty="0">
                <a:solidFill>
                  <a:schemeClr val="accent6">
                    <a:lumMod val="75000"/>
                  </a:schemeClr>
                </a:solidFill>
              </a:rPr>
              <a:t>0.4 </a:t>
            </a:r>
            <a:r>
              <a:rPr lang="en-GB" dirty="0"/>
              <a:t>- 0.2)</a:t>
            </a:r>
            <a:r>
              <a:rPr lang="en-GB" dirty="0">
                <a:solidFill>
                  <a:schemeClr val="accent6">
                    <a:lumMod val="75000"/>
                  </a:schemeClr>
                </a:solidFill>
              </a:rPr>
              <a:t> = 0.2</a:t>
            </a:r>
            <a:endParaRPr lang="en-GB" dirty="0"/>
          </a:p>
          <a:p>
            <a:pPr marL="0" indent="0">
              <a:buNone/>
            </a:pPr>
            <a:r>
              <a:rPr lang="en-GB" dirty="0"/>
              <a:t>(</a:t>
            </a:r>
            <a:r>
              <a:rPr lang="en-GB" dirty="0">
                <a:solidFill>
                  <a:srgbClr val="C00000"/>
                </a:solidFill>
              </a:rPr>
              <a:t>0.3 </a:t>
            </a:r>
            <a:r>
              <a:rPr lang="en-GB" dirty="0"/>
              <a:t>- 0.2)</a:t>
            </a:r>
            <a:r>
              <a:rPr lang="en-GB" dirty="0">
                <a:solidFill>
                  <a:srgbClr val="C00000"/>
                </a:solidFill>
              </a:rPr>
              <a:t> = 0.1</a:t>
            </a:r>
          </a:p>
          <a:p>
            <a:pPr marL="0" indent="0">
              <a:buNone/>
            </a:pPr>
            <a:r>
              <a:rPr lang="en-GB" dirty="0"/>
              <a:t>0.6 – 0.2 - 0.1 = 0.3</a:t>
            </a:r>
          </a:p>
          <a:p>
            <a:pPr marL="0" indent="0">
              <a:buNone/>
            </a:pPr>
            <a:r>
              <a:rPr lang="en-GB" dirty="0">
                <a:solidFill>
                  <a:schemeClr val="bg1"/>
                </a:solidFill>
              </a:rPr>
              <a:t>Conclusion: The effect of A &amp; B is greater than the effect of just A plus the effect of just B </a:t>
            </a:r>
            <a:r>
              <a:rPr lang="en-GB" dirty="0">
                <a:solidFill>
                  <a:schemeClr val="bg1"/>
                </a:solidFill>
                <a:sym typeface="Wingdings" panose="05000000000000000000" pitchFamily="2" charset="2"/>
              </a:rPr>
              <a:t></a:t>
            </a:r>
            <a:r>
              <a:rPr lang="en-GB" dirty="0">
                <a:solidFill>
                  <a:schemeClr val="bg1"/>
                </a:solidFill>
              </a:rPr>
              <a:t> There is an interaction </a:t>
            </a:r>
          </a:p>
        </p:txBody>
      </p:sp>
      <p:graphicFrame>
        <p:nvGraphicFramePr>
          <p:cNvPr id="5" name="Table 4"/>
          <p:cNvGraphicFramePr>
            <a:graphicFrameLocks noGrp="1"/>
          </p:cNvGraphicFramePr>
          <p:nvPr>
            <p:extLst/>
          </p:nvPr>
        </p:nvGraphicFramePr>
        <p:xfrm>
          <a:off x="628652" y="2730374"/>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t>0.2</a:t>
                      </a:r>
                    </a:p>
                  </a:txBody>
                  <a:tcPr marL="68580" marR="68580" marT="34290" marB="34290"/>
                </a:tc>
                <a:tc>
                  <a:txBody>
                    <a:bodyPr/>
                    <a:lstStyle/>
                    <a:p>
                      <a:r>
                        <a:rPr lang="en-GB" sz="1800" dirty="0"/>
                        <a:t>0.3</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dirty="0">
                          <a:solidFill>
                            <a:schemeClr val="accent6">
                              <a:lumMod val="75000"/>
                            </a:schemeClr>
                          </a:solidFill>
                        </a:rPr>
                        <a:t>0.4</a:t>
                      </a:r>
                    </a:p>
                  </a:txBody>
                  <a:tcPr marL="68580" marR="68580" marT="34290" marB="34290"/>
                </a:tc>
                <a:tc>
                  <a:txBody>
                    <a:bodyPr/>
                    <a:lstStyle/>
                    <a:p>
                      <a:r>
                        <a:rPr lang="en-GB" sz="1800" dirty="0">
                          <a:solidFill>
                            <a:srgbClr val="7030A0"/>
                          </a:solidFill>
                        </a:rPr>
                        <a:t>0.8</a:t>
                      </a:r>
                    </a:p>
                  </a:txBody>
                  <a:tcPr marL="68580" marR="68580" marT="34290" marB="34290"/>
                </a:tc>
                <a:extLst>
                  <a:ext uri="{0D108BD9-81ED-4DB2-BD59-A6C34878D82A}">
                    <a16:rowId xmlns:a16="http://schemas.microsoft.com/office/drawing/2014/main" val="422109765"/>
                  </a:ext>
                </a:extLst>
              </a:tr>
            </a:tbl>
          </a:graphicData>
        </a:graphic>
      </p:graphicFrame>
      <p:sp>
        <p:nvSpPr>
          <p:cNvPr id="4" name="Rectangle 3">
            <a:extLst>
              <a:ext uri="{FF2B5EF4-FFF2-40B4-BE49-F238E27FC236}">
                <a16:creationId xmlns:a16="http://schemas.microsoft.com/office/drawing/2014/main" id="{7430ADE0-AB48-4C27-85E6-1E2E0097EC2A}"/>
              </a:ext>
            </a:extLst>
          </p:cNvPr>
          <p:cNvSpPr/>
          <p:nvPr/>
        </p:nvSpPr>
        <p:spPr>
          <a:xfrm>
            <a:off x="1212802" y="5827459"/>
            <a:ext cx="6879637" cy="923330"/>
          </a:xfrm>
          <a:prstGeom prst="rect">
            <a:avLst/>
          </a:prstGeom>
          <a:ln>
            <a:solidFill>
              <a:schemeClr val="tx1"/>
            </a:solidFill>
          </a:ln>
        </p:spPr>
        <p:txBody>
          <a:bodyPr wrap="square">
            <a:spAutoFit/>
          </a:bodyPr>
          <a:lstStyle/>
          <a:p>
            <a:r>
              <a:rPr lang="en-GB" dirty="0"/>
              <a:t>(P(Y)[1,1] - P(Y)[0,0])  - (P(Y)[1,0] - P(Y)[0,0]) + (P(Y)[0,1] - P(Y)[0,0]) </a:t>
            </a:r>
            <a:endParaRPr lang="en-GB" u="sng" dirty="0"/>
          </a:p>
          <a:p>
            <a:r>
              <a:rPr lang="en-GB" u="sng" dirty="0"/>
              <a:t>Can be shortened to:</a:t>
            </a:r>
            <a:r>
              <a:rPr lang="en-GB" dirty="0"/>
              <a:t> P[1,1] – P[1,0] – P[0,1] + P[0,0]</a:t>
            </a:r>
          </a:p>
          <a:p>
            <a:r>
              <a:rPr lang="en-GB" b="1" dirty="0"/>
              <a:t>0.8-0.3-0.4+0.2 = 0.3</a:t>
            </a:r>
          </a:p>
        </p:txBody>
      </p:sp>
    </p:spTree>
    <p:extLst>
      <p:ext uri="{BB962C8B-B14F-4D97-AF65-F5344CB8AC3E}">
        <p14:creationId xmlns:p14="http://schemas.microsoft.com/office/powerpoint/2010/main" val="3208527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Effect Measure Modification (EMM), </a:t>
            </a:r>
            <a:r>
              <a:rPr lang="en-GB" b="1" u="sng" dirty="0"/>
              <a:t>using risk differences</a:t>
            </a:r>
          </a:p>
        </p:txBody>
      </p:sp>
      <p:sp>
        <p:nvSpPr>
          <p:cNvPr id="3" name="Content Placeholder 2"/>
          <p:cNvSpPr>
            <a:spLocks noGrp="1"/>
          </p:cNvSpPr>
          <p:nvPr>
            <p:ph idx="1"/>
          </p:nvPr>
        </p:nvSpPr>
        <p:spPr>
          <a:xfrm>
            <a:off x="572539" y="2008960"/>
            <a:ext cx="7886700" cy="3829693"/>
          </a:xfrm>
        </p:spPr>
        <p:txBody>
          <a:bodyPr>
            <a:normAutofit fontScale="92500" lnSpcReduction="20000"/>
          </a:bodyPr>
          <a:lstStyle/>
          <a:p>
            <a:pPr marL="0" indent="0">
              <a:buNone/>
            </a:pPr>
            <a:endParaRPr lang="en-GB" dirty="0"/>
          </a:p>
          <a:p>
            <a:r>
              <a:rPr lang="en-GB" dirty="0"/>
              <a:t>Does effect of A vary by B?</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r>
              <a:rPr lang="en-GB" dirty="0"/>
              <a:t>Want to know if the risk difference for A is different within strata of B</a:t>
            </a:r>
          </a:p>
          <a:p>
            <a:pPr marL="0" indent="0">
              <a:buNone/>
            </a:pPr>
            <a:endParaRPr lang="en-GB" dirty="0"/>
          </a:p>
          <a:p>
            <a:pPr marL="0" indent="0">
              <a:buNone/>
            </a:pPr>
            <a:r>
              <a:rPr lang="en-GB" dirty="0">
                <a:solidFill>
                  <a:schemeClr val="bg1"/>
                </a:solidFill>
              </a:rPr>
              <a:t>(</a:t>
            </a:r>
            <a:r>
              <a:rPr lang="en-GB" b="1" dirty="0">
                <a:solidFill>
                  <a:schemeClr val="bg1"/>
                </a:solidFill>
              </a:rPr>
              <a:t>P(Y)[1,0] </a:t>
            </a:r>
            <a:r>
              <a:rPr lang="en-GB" dirty="0">
                <a:solidFill>
                  <a:schemeClr val="bg1"/>
                </a:solidFill>
              </a:rPr>
              <a:t>- </a:t>
            </a:r>
            <a:r>
              <a:rPr lang="en-GB" b="1" dirty="0">
                <a:solidFill>
                  <a:schemeClr val="bg1"/>
                </a:solidFill>
              </a:rPr>
              <a:t>P(Y)[0,0]</a:t>
            </a:r>
            <a:r>
              <a:rPr lang="en-GB" dirty="0">
                <a:solidFill>
                  <a:schemeClr val="bg1"/>
                </a:solidFill>
              </a:rPr>
              <a:t>) = (P(Y)[1,1] - (P(Y)[0,1])</a:t>
            </a:r>
          </a:p>
        </p:txBody>
      </p:sp>
      <p:graphicFrame>
        <p:nvGraphicFramePr>
          <p:cNvPr id="5" name="Table 4"/>
          <p:cNvGraphicFramePr>
            <a:graphicFrameLocks noGrp="1"/>
          </p:cNvGraphicFramePr>
          <p:nvPr>
            <p:extLst>
              <p:ext uri="{D42A27DB-BD31-4B8C-83A1-F6EECF244321}">
                <p14:modId xmlns:p14="http://schemas.microsoft.com/office/powerpoint/2010/main" val="167953815"/>
              </p:ext>
            </p:extLst>
          </p:nvPr>
        </p:nvGraphicFramePr>
        <p:xfrm>
          <a:off x="634886" y="3089414"/>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0" dirty="0">
                          <a:solidFill>
                            <a:schemeClr val="tx1"/>
                          </a:solidFill>
                        </a:rPr>
                        <a:t>P(Y)[0,0] </a:t>
                      </a:r>
                    </a:p>
                  </a:txBody>
                  <a:tcPr marL="68580" marR="68580" marT="34290" marB="34290"/>
                </a:tc>
                <a:tc>
                  <a:txBody>
                    <a:bodyPr/>
                    <a:lstStyle/>
                    <a:p>
                      <a:r>
                        <a:rPr lang="en-GB" sz="1800" b="0" dirty="0"/>
                        <a:t>P(Y)[0,1]</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b="0" dirty="0">
                          <a:solidFill>
                            <a:schemeClr val="tx1"/>
                          </a:solidFill>
                        </a:rPr>
                        <a:t>P(Y)[1,0]</a:t>
                      </a:r>
                    </a:p>
                  </a:txBody>
                  <a:tcPr marL="68580" marR="68580" marT="34290" marB="34290"/>
                </a:tc>
                <a:tc>
                  <a:txBody>
                    <a:bodyPr/>
                    <a:lstStyle/>
                    <a:p>
                      <a:r>
                        <a:rPr lang="en-GB" sz="1800" dirty="0"/>
                        <a:t>P(Y)[1,1]</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27304230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Effect Measure Modification (EMM), </a:t>
            </a:r>
            <a:r>
              <a:rPr lang="en-GB" b="1" u="sng" dirty="0"/>
              <a:t>using risk differences</a:t>
            </a:r>
          </a:p>
        </p:txBody>
      </p:sp>
      <p:sp>
        <p:nvSpPr>
          <p:cNvPr id="3" name="Content Placeholder 2"/>
          <p:cNvSpPr>
            <a:spLocks noGrp="1"/>
          </p:cNvSpPr>
          <p:nvPr>
            <p:ph idx="1"/>
          </p:nvPr>
        </p:nvSpPr>
        <p:spPr>
          <a:xfrm>
            <a:off x="572539" y="2008960"/>
            <a:ext cx="7886700" cy="3829693"/>
          </a:xfrm>
        </p:spPr>
        <p:txBody>
          <a:bodyPr>
            <a:normAutofit fontScale="92500" lnSpcReduction="20000"/>
          </a:bodyPr>
          <a:lstStyle/>
          <a:p>
            <a:pPr marL="0" indent="0">
              <a:buNone/>
            </a:pPr>
            <a:endParaRPr lang="en-GB" dirty="0"/>
          </a:p>
          <a:p>
            <a:r>
              <a:rPr lang="en-GB" dirty="0"/>
              <a:t>Does effect of A vary by B?</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r>
              <a:rPr lang="en-GB" dirty="0"/>
              <a:t>Want to know if the risk difference for A is different within strata of B</a:t>
            </a:r>
          </a:p>
          <a:p>
            <a:pPr marL="0" indent="0">
              <a:buNone/>
            </a:pPr>
            <a:endParaRPr lang="en-GB" dirty="0"/>
          </a:p>
          <a:p>
            <a:pPr marL="0" indent="0">
              <a:buNone/>
            </a:pPr>
            <a:r>
              <a:rPr lang="en-GB" dirty="0"/>
              <a:t>(</a:t>
            </a:r>
            <a:r>
              <a:rPr lang="en-GB" b="1" dirty="0">
                <a:solidFill>
                  <a:schemeClr val="accent2">
                    <a:lumMod val="75000"/>
                  </a:schemeClr>
                </a:solidFill>
              </a:rPr>
              <a:t>P(Y)[1,0] </a:t>
            </a:r>
            <a:r>
              <a:rPr lang="en-GB" dirty="0"/>
              <a:t>- </a:t>
            </a:r>
            <a:r>
              <a:rPr lang="en-GB" b="1" dirty="0"/>
              <a:t>P(Y)[0,0]</a:t>
            </a:r>
            <a:r>
              <a:rPr lang="en-GB" dirty="0"/>
              <a:t>) &gt;</a:t>
            </a:r>
          </a:p>
        </p:txBody>
      </p:sp>
      <p:graphicFrame>
        <p:nvGraphicFramePr>
          <p:cNvPr id="5" name="Table 4"/>
          <p:cNvGraphicFramePr>
            <a:graphicFrameLocks noGrp="1"/>
          </p:cNvGraphicFramePr>
          <p:nvPr>
            <p:extLst>
              <p:ext uri="{D42A27DB-BD31-4B8C-83A1-F6EECF244321}">
                <p14:modId xmlns:p14="http://schemas.microsoft.com/office/powerpoint/2010/main" val="1495754718"/>
              </p:ext>
            </p:extLst>
          </p:nvPr>
        </p:nvGraphicFramePr>
        <p:xfrm>
          <a:off x="634886" y="3089414"/>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t>P(Y)[0,0] </a:t>
                      </a:r>
                    </a:p>
                  </a:txBody>
                  <a:tcPr marL="68580" marR="68580" marT="34290" marB="34290"/>
                </a:tc>
                <a:tc>
                  <a:txBody>
                    <a:bodyPr/>
                    <a:lstStyle/>
                    <a:p>
                      <a:r>
                        <a:rPr lang="en-GB" sz="1800" b="0" dirty="0"/>
                        <a:t>P(Y)[0,1]</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b="1" dirty="0">
                          <a:solidFill>
                            <a:schemeClr val="accent2">
                              <a:lumMod val="75000"/>
                            </a:schemeClr>
                          </a:solidFill>
                        </a:rPr>
                        <a:t>P(Y)[1,0]</a:t>
                      </a:r>
                    </a:p>
                  </a:txBody>
                  <a:tcPr marL="68580" marR="68580" marT="34290" marB="34290"/>
                </a:tc>
                <a:tc>
                  <a:txBody>
                    <a:bodyPr/>
                    <a:lstStyle/>
                    <a:p>
                      <a:r>
                        <a:rPr lang="en-GB" sz="1800" dirty="0"/>
                        <a:t>P(Y)[1,1]</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21089899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Effect Measure Modification (EMM), </a:t>
            </a:r>
            <a:r>
              <a:rPr lang="en-GB" b="1" u="sng" dirty="0"/>
              <a:t>using risk differences</a:t>
            </a:r>
            <a:endParaRPr lang="en-GB" dirty="0"/>
          </a:p>
        </p:txBody>
      </p:sp>
      <p:sp>
        <p:nvSpPr>
          <p:cNvPr id="3" name="Content Placeholder 2"/>
          <p:cNvSpPr>
            <a:spLocks noGrp="1"/>
          </p:cNvSpPr>
          <p:nvPr>
            <p:ph idx="1"/>
          </p:nvPr>
        </p:nvSpPr>
        <p:spPr>
          <a:xfrm>
            <a:off x="572539" y="2008960"/>
            <a:ext cx="7886700" cy="3829693"/>
          </a:xfrm>
        </p:spPr>
        <p:txBody>
          <a:bodyPr>
            <a:normAutofit fontScale="92500" lnSpcReduction="20000"/>
          </a:bodyPr>
          <a:lstStyle/>
          <a:p>
            <a:pPr marL="0" indent="0">
              <a:buNone/>
            </a:pPr>
            <a:endParaRPr lang="en-GB" dirty="0"/>
          </a:p>
          <a:p>
            <a:r>
              <a:rPr lang="en-GB" dirty="0"/>
              <a:t>Does effect of A vary by B?</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r>
              <a:rPr lang="en-GB" dirty="0"/>
              <a:t>Want to know if the risk difference for A is different within strata of B</a:t>
            </a:r>
          </a:p>
          <a:p>
            <a:pPr marL="0" indent="0">
              <a:buNone/>
            </a:pPr>
            <a:endParaRPr lang="en-GB" dirty="0"/>
          </a:p>
          <a:p>
            <a:pPr marL="0" indent="0">
              <a:buNone/>
            </a:pPr>
            <a:r>
              <a:rPr lang="en-GB" dirty="0"/>
              <a:t>(P(Y)[1,0] - P(Y)[0,0]) &gt; (</a:t>
            </a:r>
            <a:r>
              <a:rPr lang="en-GB" b="1" dirty="0">
                <a:solidFill>
                  <a:srgbClr val="0070C0"/>
                </a:solidFill>
              </a:rPr>
              <a:t>P(Y)[1,1] </a:t>
            </a:r>
            <a:r>
              <a:rPr lang="en-GB" dirty="0"/>
              <a:t>- </a:t>
            </a:r>
            <a:r>
              <a:rPr lang="en-GB" b="1" dirty="0"/>
              <a:t>(P(Y)[0,1]</a:t>
            </a:r>
            <a:r>
              <a:rPr lang="en-GB" dirty="0"/>
              <a:t>)</a:t>
            </a:r>
          </a:p>
        </p:txBody>
      </p:sp>
      <p:graphicFrame>
        <p:nvGraphicFramePr>
          <p:cNvPr id="5" name="Table 4"/>
          <p:cNvGraphicFramePr>
            <a:graphicFrameLocks noGrp="1"/>
          </p:cNvGraphicFramePr>
          <p:nvPr>
            <p:extLst>
              <p:ext uri="{D42A27DB-BD31-4B8C-83A1-F6EECF244321}">
                <p14:modId xmlns:p14="http://schemas.microsoft.com/office/powerpoint/2010/main" val="1242507941"/>
              </p:ext>
            </p:extLst>
          </p:nvPr>
        </p:nvGraphicFramePr>
        <p:xfrm>
          <a:off x="634886" y="3089414"/>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0" dirty="0">
                          <a:solidFill>
                            <a:schemeClr val="tx1"/>
                          </a:solidFill>
                        </a:rPr>
                        <a:t>P(Y)[0,0] </a:t>
                      </a:r>
                    </a:p>
                  </a:txBody>
                  <a:tcPr marL="68580" marR="68580" marT="34290" marB="34290"/>
                </a:tc>
                <a:tc>
                  <a:txBody>
                    <a:bodyPr/>
                    <a:lstStyle/>
                    <a:p>
                      <a:r>
                        <a:rPr lang="en-GB" sz="1800" b="1" dirty="0"/>
                        <a:t>P(Y)[0,1]</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b="0" dirty="0">
                          <a:solidFill>
                            <a:schemeClr val="tx1"/>
                          </a:solidFill>
                        </a:rPr>
                        <a:t>P(Y)[1,0]</a:t>
                      </a:r>
                    </a:p>
                  </a:txBody>
                  <a:tcPr marL="68580" marR="68580" marT="34290" marB="34290"/>
                </a:tc>
                <a:tc>
                  <a:txBody>
                    <a:bodyPr/>
                    <a:lstStyle/>
                    <a:p>
                      <a:r>
                        <a:rPr lang="en-GB" sz="1800" dirty="0">
                          <a:solidFill>
                            <a:srgbClr val="0070C0"/>
                          </a:solidFill>
                        </a:rPr>
                        <a:t>P(Y)[1,1]</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37474654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Effect Measure Modification (EMM), </a:t>
            </a:r>
            <a:r>
              <a:rPr lang="en-GB" b="1" u="sng" dirty="0"/>
              <a:t>using risk differences</a:t>
            </a:r>
            <a:endParaRPr lang="en-GB" dirty="0"/>
          </a:p>
        </p:txBody>
      </p:sp>
      <p:sp>
        <p:nvSpPr>
          <p:cNvPr id="3" name="Content Placeholder 2"/>
          <p:cNvSpPr>
            <a:spLocks noGrp="1"/>
          </p:cNvSpPr>
          <p:nvPr>
            <p:ph idx="1"/>
          </p:nvPr>
        </p:nvSpPr>
        <p:spPr>
          <a:xfrm>
            <a:off x="572539" y="2008959"/>
            <a:ext cx="7886700" cy="4759393"/>
          </a:xfrm>
        </p:spPr>
        <p:txBody>
          <a:bodyPr>
            <a:normAutofit fontScale="92500" lnSpcReduction="20000"/>
          </a:bodyPr>
          <a:lstStyle/>
          <a:p>
            <a:pPr marL="0" indent="0">
              <a:buNone/>
            </a:pPr>
            <a:endParaRPr lang="en-GB" dirty="0"/>
          </a:p>
          <a:p>
            <a:r>
              <a:rPr lang="en-GB" dirty="0"/>
              <a:t>Does effect of A vary by B?</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r>
              <a:rPr lang="en-GB" dirty="0"/>
              <a:t>Want to know if the risk difference for A is different within strata of B</a:t>
            </a:r>
          </a:p>
          <a:p>
            <a:pPr marL="0" indent="0">
              <a:buNone/>
            </a:pPr>
            <a:endParaRPr lang="en-GB" dirty="0"/>
          </a:p>
          <a:p>
            <a:pPr marL="0" indent="0">
              <a:buNone/>
            </a:pPr>
            <a:r>
              <a:rPr lang="en-GB" dirty="0"/>
              <a:t>(P(Y)[1,0] - P(Y)[0,0]) = (</a:t>
            </a:r>
            <a:r>
              <a:rPr lang="en-GB" b="1" dirty="0">
                <a:solidFill>
                  <a:srgbClr val="0070C0"/>
                </a:solidFill>
              </a:rPr>
              <a:t>P(Y)[1,1] </a:t>
            </a:r>
            <a:r>
              <a:rPr lang="en-GB" dirty="0"/>
              <a:t>- </a:t>
            </a:r>
            <a:r>
              <a:rPr lang="en-GB" b="1" dirty="0"/>
              <a:t>(P(Y)[0,1]</a:t>
            </a:r>
            <a:r>
              <a:rPr lang="en-GB" dirty="0"/>
              <a:t>)</a:t>
            </a:r>
          </a:p>
          <a:p>
            <a:pPr marL="0" indent="0">
              <a:buNone/>
            </a:pPr>
            <a:endParaRPr lang="en-GB" dirty="0"/>
          </a:p>
          <a:p>
            <a:pPr marL="0" indent="0">
              <a:buNone/>
            </a:pPr>
            <a:r>
              <a:rPr lang="en-GB" dirty="0">
                <a:sym typeface="Wingdings" panose="05000000000000000000" pitchFamily="2" charset="2"/>
              </a:rPr>
              <a:t> RD(1,0) - RD(1,1) </a:t>
            </a:r>
            <a:r>
              <a:rPr lang="en-GB" i="1" dirty="0">
                <a:sym typeface="Wingdings" panose="05000000000000000000" pitchFamily="2" charset="2"/>
              </a:rPr>
              <a:t>NB different baseline groups!</a:t>
            </a:r>
            <a:endParaRPr lang="en-GB" i="1" dirty="0"/>
          </a:p>
          <a:p>
            <a:pPr marL="0" indent="0">
              <a:buNone/>
            </a:pPr>
            <a:endParaRPr lang="en-GB" dirty="0">
              <a:sym typeface="Wingdings" panose="05000000000000000000" pitchFamily="2" charset="2"/>
            </a:endParaRPr>
          </a:p>
          <a:p>
            <a:pPr marL="0" indent="0">
              <a:buNone/>
            </a:pP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148890362"/>
              </p:ext>
            </p:extLst>
          </p:nvPr>
        </p:nvGraphicFramePr>
        <p:xfrm>
          <a:off x="634886" y="3089414"/>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0" dirty="0">
                          <a:solidFill>
                            <a:schemeClr val="tx1"/>
                          </a:solidFill>
                        </a:rPr>
                        <a:t>P(Y)[0,0] </a:t>
                      </a:r>
                    </a:p>
                  </a:txBody>
                  <a:tcPr marL="68580" marR="68580" marT="34290" marB="34290"/>
                </a:tc>
                <a:tc>
                  <a:txBody>
                    <a:bodyPr/>
                    <a:lstStyle/>
                    <a:p>
                      <a:r>
                        <a:rPr lang="en-GB" sz="1800" b="1" dirty="0"/>
                        <a:t>P(Y)[0,1]</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b="0" dirty="0">
                          <a:solidFill>
                            <a:schemeClr val="tx1"/>
                          </a:solidFill>
                        </a:rPr>
                        <a:t>P(Y)[1,0]</a:t>
                      </a:r>
                    </a:p>
                  </a:txBody>
                  <a:tcPr marL="68580" marR="68580" marT="34290" marB="34290"/>
                </a:tc>
                <a:tc>
                  <a:txBody>
                    <a:bodyPr/>
                    <a:lstStyle/>
                    <a:p>
                      <a:r>
                        <a:rPr lang="en-GB" sz="1800" dirty="0">
                          <a:solidFill>
                            <a:srgbClr val="0070C0"/>
                          </a:solidFill>
                        </a:rPr>
                        <a:t>P(Y)[1,1]</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17313621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Is there EMM?</a:t>
            </a:r>
          </a:p>
        </p:txBody>
      </p:sp>
      <p:sp>
        <p:nvSpPr>
          <p:cNvPr id="3" name="Content Placeholder 2"/>
          <p:cNvSpPr>
            <a:spLocks noGrp="1"/>
          </p:cNvSpPr>
          <p:nvPr>
            <p:ph idx="1"/>
          </p:nvPr>
        </p:nvSpPr>
        <p:spPr>
          <a:xfrm>
            <a:off x="554609" y="1926676"/>
            <a:ext cx="7886700" cy="4382875"/>
          </a:xfrm>
        </p:spPr>
        <p:txBody>
          <a:bodyPr>
            <a:normAutofit fontScale="85000" lnSpcReduction="10000"/>
          </a:bodyPr>
          <a:lstStyle/>
          <a:p>
            <a:pPr marL="0" indent="0">
              <a:buNone/>
            </a:pPr>
            <a:endParaRPr lang="en-GB" dirty="0"/>
          </a:p>
          <a:p>
            <a:r>
              <a:rPr lang="en-GB" dirty="0"/>
              <a:t>Does effect of A vary by B?</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r>
              <a:rPr lang="en-GB" dirty="0"/>
              <a:t>Want to know if the probability associated with having A=1 (compared to the baseline) is different when B=0 and B=1</a:t>
            </a:r>
          </a:p>
          <a:p>
            <a:pPr marL="0" indent="0">
              <a:buNone/>
            </a:pPr>
            <a:endParaRPr lang="en-GB" dirty="0"/>
          </a:p>
          <a:p>
            <a:pPr marL="0" indent="0">
              <a:buNone/>
            </a:pPr>
            <a:r>
              <a:rPr lang="en-GB" dirty="0"/>
              <a:t>(P(Y)[1,0] - P(Y)[0,0]) - (P(Y)[1,1] - (P(Y)[0,1])</a:t>
            </a:r>
          </a:p>
          <a:p>
            <a:pPr marL="0" indent="0">
              <a:buNone/>
            </a:pPr>
            <a:r>
              <a:rPr lang="en-GB" dirty="0">
                <a:sym typeface="Wingdings" panose="05000000000000000000" pitchFamily="2" charset="2"/>
              </a:rPr>
              <a:t> RD(1,0) - RD(1,1) </a:t>
            </a:r>
            <a:r>
              <a:rPr lang="en-GB" i="1" dirty="0">
                <a:sym typeface="Wingdings" panose="05000000000000000000" pitchFamily="2" charset="2"/>
              </a:rPr>
              <a:t>NB different baseline groups!</a:t>
            </a:r>
            <a:endParaRPr lang="en-GB" i="1" dirty="0"/>
          </a:p>
          <a:p>
            <a:pPr marL="0" indent="0">
              <a:buNone/>
            </a:pPr>
            <a:endParaRPr lang="en-GB" b="1" dirty="0"/>
          </a:p>
        </p:txBody>
      </p:sp>
      <p:graphicFrame>
        <p:nvGraphicFramePr>
          <p:cNvPr id="6" name="Table 5"/>
          <p:cNvGraphicFramePr>
            <a:graphicFrameLocks noGrp="1"/>
          </p:cNvGraphicFramePr>
          <p:nvPr>
            <p:extLst>
              <p:ext uri="{D42A27DB-BD31-4B8C-83A1-F6EECF244321}">
                <p14:modId xmlns:p14="http://schemas.microsoft.com/office/powerpoint/2010/main" val="788938768"/>
              </p:ext>
            </p:extLst>
          </p:nvPr>
        </p:nvGraphicFramePr>
        <p:xfrm>
          <a:off x="634886" y="3089414"/>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0" dirty="0"/>
                        <a:t>0.2</a:t>
                      </a:r>
                    </a:p>
                  </a:txBody>
                  <a:tcPr marL="68580" marR="68580" marT="34290" marB="34290"/>
                </a:tc>
                <a:tc>
                  <a:txBody>
                    <a:bodyPr/>
                    <a:lstStyle/>
                    <a:p>
                      <a:r>
                        <a:rPr lang="en-GB" sz="1800" dirty="0"/>
                        <a:t>0.3</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dirty="0"/>
                        <a:t>0.4</a:t>
                      </a:r>
                    </a:p>
                  </a:txBody>
                  <a:tcPr marL="68580" marR="68580" marT="34290" marB="34290"/>
                </a:tc>
                <a:tc>
                  <a:txBody>
                    <a:bodyPr/>
                    <a:lstStyle/>
                    <a:p>
                      <a:r>
                        <a:rPr lang="en-GB" sz="1800" dirty="0"/>
                        <a:t>0.8</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1361749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Is there an EMM?</a:t>
            </a:r>
          </a:p>
        </p:txBody>
      </p:sp>
      <p:sp>
        <p:nvSpPr>
          <p:cNvPr id="3" name="Content Placeholder 2"/>
          <p:cNvSpPr>
            <a:spLocks noGrp="1"/>
          </p:cNvSpPr>
          <p:nvPr>
            <p:ph idx="1"/>
          </p:nvPr>
        </p:nvSpPr>
        <p:spPr>
          <a:xfrm>
            <a:off x="572539" y="2008960"/>
            <a:ext cx="7886700" cy="3829693"/>
          </a:xfrm>
        </p:spPr>
        <p:txBody>
          <a:bodyPr>
            <a:normAutofit fontScale="77500" lnSpcReduction="20000"/>
          </a:bodyPr>
          <a:lstStyle/>
          <a:p>
            <a:pPr marL="0" indent="0">
              <a:buNone/>
            </a:pPr>
            <a:endParaRPr lang="en-GB" dirty="0"/>
          </a:p>
          <a:p>
            <a:r>
              <a:rPr lang="en-GB" dirty="0"/>
              <a:t>Does effect of A vary by B?</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pPr marL="0" indent="0">
              <a:buNone/>
            </a:pPr>
            <a:r>
              <a:rPr lang="en-GB" dirty="0">
                <a:solidFill>
                  <a:schemeClr val="accent2">
                    <a:lumMod val="75000"/>
                  </a:schemeClr>
                </a:solidFill>
              </a:rPr>
              <a:t>B=0: (0.4-</a:t>
            </a:r>
            <a:r>
              <a:rPr lang="en-GB" b="1" dirty="0">
                <a:solidFill>
                  <a:schemeClr val="accent2">
                    <a:lumMod val="75000"/>
                  </a:schemeClr>
                </a:solidFill>
              </a:rPr>
              <a:t>0.2</a:t>
            </a:r>
            <a:r>
              <a:rPr lang="en-GB" dirty="0">
                <a:solidFill>
                  <a:schemeClr val="accent2">
                    <a:lumMod val="75000"/>
                  </a:schemeClr>
                </a:solidFill>
              </a:rPr>
              <a:t>) = </a:t>
            </a:r>
            <a:r>
              <a:rPr lang="en-GB" b="1" dirty="0">
                <a:solidFill>
                  <a:schemeClr val="accent2">
                    <a:lumMod val="75000"/>
                  </a:schemeClr>
                </a:solidFill>
              </a:rPr>
              <a:t>0.2</a:t>
            </a:r>
          </a:p>
          <a:p>
            <a:pPr marL="0" indent="0">
              <a:buNone/>
            </a:pPr>
            <a:r>
              <a:rPr lang="en-GB" dirty="0">
                <a:solidFill>
                  <a:schemeClr val="bg1"/>
                </a:solidFill>
              </a:rPr>
              <a:t>B=1: (0.8-</a:t>
            </a:r>
            <a:r>
              <a:rPr lang="en-GB" b="1" dirty="0">
                <a:solidFill>
                  <a:schemeClr val="bg1"/>
                </a:solidFill>
              </a:rPr>
              <a:t>0.3</a:t>
            </a:r>
            <a:r>
              <a:rPr lang="en-GB" dirty="0">
                <a:solidFill>
                  <a:schemeClr val="bg1"/>
                </a:solidFill>
              </a:rPr>
              <a:t>) = </a:t>
            </a:r>
            <a:r>
              <a:rPr lang="en-GB" b="1" dirty="0">
                <a:solidFill>
                  <a:schemeClr val="bg1"/>
                </a:solidFill>
              </a:rPr>
              <a:t>0.5</a:t>
            </a:r>
          </a:p>
          <a:p>
            <a:pPr marL="0" indent="0">
              <a:buNone/>
            </a:pPr>
            <a:r>
              <a:rPr lang="en-GB" b="1" dirty="0">
                <a:solidFill>
                  <a:schemeClr val="bg1"/>
                </a:solidFill>
              </a:rPr>
              <a:t>0.5-0.2 = 0.3</a:t>
            </a:r>
          </a:p>
          <a:p>
            <a:pPr marL="0" indent="0">
              <a:buNone/>
            </a:pPr>
            <a:r>
              <a:rPr lang="en-GB" dirty="0"/>
              <a:t>Conclusion: The effect of A is bigger when B=1 than B=0 </a:t>
            </a:r>
            <a:r>
              <a:rPr lang="en-GB" dirty="0">
                <a:sym typeface="Wingdings" panose="05000000000000000000" pitchFamily="2" charset="2"/>
              </a:rPr>
              <a:t> </a:t>
            </a:r>
            <a:r>
              <a:rPr lang="en-GB" dirty="0">
                <a:solidFill>
                  <a:schemeClr val="accent5"/>
                </a:solidFill>
                <a:sym typeface="Wingdings" panose="05000000000000000000" pitchFamily="2" charset="2"/>
              </a:rPr>
              <a:t>there is EMM </a:t>
            </a:r>
            <a:endParaRPr lang="en-GB" dirty="0">
              <a:solidFill>
                <a:schemeClr val="accent5"/>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982206320"/>
              </p:ext>
            </p:extLst>
          </p:nvPr>
        </p:nvGraphicFramePr>
        <p:xfrm>
          <a:off x="628650" y="2829438"/>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solidFill>
                            <a:schemeClr val="accent2">
                              <a:lumMod val="75000"/>
                            </a:schemeClr>
                          </a:solidFill>
                        </a:rPr>
                        <a:t>0.2</a:t>
                      </a:r>
                    </a:p>
                  </a:txBody>
                  <a:tcPr marL="68580" marR="68580" marT="34290" marB="34290"/>
                </a:tc>
                <a:tc>
                  <a:txBody>
                    <a:bodyPr/>
                    <a:lstStyle/>
                    <a:p>
                      <a:r>
                        <a:rPr lang="en-GB" sz="1800" b="0" dirty="0">
                          <a:solidFill>
                            <a:schemeClr val="tx1"/>
                          </a:solidFill>
                        </a:rPr>
                        <a:t>0.3</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dirty="0">
                          <a:solidFill>
                            <a:schemeClr val="accent2">
                              <a:lumMod val="75000"/>
                            </a:schemeClr>
                          </a:solidFill>
                        </a:rPr>
                        <a:t>0.4 (RD=0.2)</a:t>
                      </a:r>
                    </a:p>
                  </a:txBody>
                  <a:tcPr marL="68580" marR="68580" marT="34290" marB="34290"/>
                </a:tc>
                <a:tc>
                  <a:txBody>
                    <a:bodyPr/>
                    <a:lstStyle/>
                    <a:p>
                      <a:r>
                        <a:rPr lang="en-GB" sz="1800" dirty="0">
                          <a:solidFill>
                            <a:schemeClr val="tx1"/>
                          </a:solidFill>
                        </a:rPr>
                        <a:t>0.8 </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20071419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Is there an EMM?</a:t>
            </a:r>
          </a:p>
        </p:txBody>
      </p:sp>
      <p:sp>
        <p:nvSpPr>
          <p:cNvPr id="3" name="Content Placeholder 2"/>
          <p:cNvSpPr>
            <a:spLocks noGrp="1"/>
          </p:cNvSpPr>
          <p:nvPr>
            <p:ph idx="1"/>
          </p:nvPr>
        </p:nvSpPr>
        <p:spPr>
          <a:xfrm>
            <a:off x="572539" y="2008960"/>
            <a:ext cx="7886700" cy="3829693"/>
          </a:xfrm>
        </p:spPr>
        <p:txBody>
          <a:bodyPr>
            <a:normAutofit fontScale="77500" lnSpcReduction="20000"/>
          </a:bodyPr>
          <a:lstStyle/>
          <a:p>
            <a:pPr marL="0" indent="0">
              <a:buNone/>
            </a:pPr>
            <a:endParaRPr lang="en-GB" dirty="0"/>
          </a:p>
          <a:p>
            <a:r>
              <a:rPr lang="en-GB" dirty="0"/>
              <a:t>Does effect of A vary by B?</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pPr marL="0" indent="0">
              <a:buNone/>
            </a:pPr>
            <a:r>
              <a:rPr lang="en-GB" dirty="0">
                <a:solidFill>
                  <a:schemeClr val="accent2">
                    <a:lumMod val="75000"/>
                  </a:schemeClr>
                </a:solidFill>
              </a:rPr>
              <a:t>B=0: (0.4-</a:t>
            </a:r>
            <a:r>
              <a:rPr lang="en-GB" b="1" dirty="0">
                <a:solidFill>
                  <a:schemeClr val="accent2">
                    <a:lumMod val="75000"/>
                  </a:schemeClr>
                </a:solidFill>
              </a:rPr>
              <a:t>0.2</a:t>
            </a:r>
            <a:r>
              <a:rPr lang="en-GB" dirty="0">
                <a:solidFill>
                  <a:schemeClr val="accent2">
                    <a:lumMod val="75000"/>
                  </a:schemeClr>
                </a:solidFill>
              </a:rPr>
              <a:t>) = </a:t>
            </a:r>
            <a:r>
              <a:rPr lang="en-GB" b="1" dirty="0">
                <a:solidFill>
                  <a:schemeClr val="accent2">
                    <a:lumMod val="75000"/>
                  </a:schemeClr>
                </a:solidFill>
              </a:rPr>
              <a:t>0.2</a:t>
            </a:r>
          </a:p>
          <a:p>
            <a:pPr marL="0" indent="0">
              <a:buNone/>
            </a:pPr>
            <a:r>
              <a:rPr lang="en-GB" dirty="0">
                <a:solidFill>
                  <a:schemeClr val="accent5"/>
                </a:solidFill>
              </a:rPr>
              <a:t>B=1: (0.8-</a:t>
            </a:r>
            <a:r>
              <a:rPr lang="en-GB" b="1" dirty="0">
                <a:solidFill>
                  <a:schemeClr val="accent5"/>
                </a:solidFill>
              </a:rPr>
              <a:t>0.3</a:t>
            </a:r>
            <a:r>
              <a:rPr lang="en-GB" dirty="0">
                <a:solidFill>
                  <a:schemeClr val="accent5"/>
                </a:solidFill>
              </a:rPr>
              <a:t>) = </a:t>
            </a:r>
            <a:r>
              <a:rPr lang="en-GB" b="1" dirty="0">
                <a:solidFill>
                  <a:schemeClr val="accent5"/>
                </a:solidFill>
              </a:rPr>
              <a:t>0.5</a:t>
            </a:r>
          </a:p>
          <a:p>
            <a:pPr marL="0" indent="0">
              <a:buNone/>
            </a:pPr>
            <a:r>
              <a:rPr lang="en-GB" b="1" dirty="0">
                <a:solidFill>
                  <a:schemeClr val="bg1"/>
                </a:solidFill>
              </a:rPr>
              <a:t>0.5-0.2 = 0.3</a:t>
            </a:r>
          </a:p>
          <a:p>
            <a:pPr marL="0" indent="0">
              <a:buNone/>
            </a:pPr>
            <a:r>
              <a:rPr lang="en-GB" dirty="0"/>
              <a:t>Conclusion: The effect of A is bigger when B=1 than B=0 </a:t>
            </a:r>
            <a:r>
              <a:rPr lang="en-GB" dirty="0">
                <a:sym typeface="Wingdings" panose="05000000000000000000" pitchFamily="2" charset="2"/>
              </a:rPr>
              <a:t> </a:t>
            </a:r>
            <a:r>
              <a:rPr lang="en-GB" dirty="0">
                <a:solidFill>
                  <a:schemeClr val="accent5"/>
                </a:solidFill>
                <a:sym typeface="Wingdings" panose="05000000000000000000" pitchFamily="2" charset="2"/>
              </a:rPr>
              <a:t>there is EMM </a:t>
            </a:r>
            <a:endParaRPr lang="en-GB" dirty="0">
              <a:solidFill>
                <a:schemeClr val="accent5"/>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005078049"/>
              </p:ext>
            </p:extLst>
          </p:nvPr>
        </p:nvGraphicFramePr>
        <p:xfrm>
          <a:off x="628650" y="2829438"/>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solidFill>
                            <a:schemeClr val="accent2">
                              <a:lumMod val="75000"/>
                            </a:schemeClr>
                          </a:solidFill>
                        </a:rPr>
                        <a:t>0.2</a:t>
                      </a:r>
                    </a:p>
                  </a:txBody>
                  <a:tcPr marL="68580" marR="68580" marT="34290" marB="34290"/>
                </a:tc>
                <a:tc>
                  <a:txBody>
                    <a:bodyPr/>
                    <a:lstStyle/>
                    <a:p>
                      <a:r>
                        <a:rPr lang="en-GB" sz="1800" b="1" dirty="0">
                          <a:solidFill>
                            <a:schemeClr val="accent5"/>
                          </a:solidFill>
                        </a:rPr>
                        <a:t>0.3</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dirty="0">
                          <a:solidFill>
                            <a:schemeClr val="accent2">
                              <a:lumMod val="75000"/>
                            </a:schemeClr>
                          </a:solidFill>
                        </a:rPr>
                        <a:t>0.4 (RD=0.2)</a:t>
                      </a:r>
                    </a:p>
                  </a:txBody>
                  <a:tcPr marL="68580" marR="68580" marT="34290" marB="34290"/>
                </a:tc>
                <a:tc>
                  <a:txBody>
                    <a:bodyPr/>
                    <a:lstStyle/>
                    <a:p>
                      <a:r>
                        <a:rPr lang="en-GB" sz="1800" dirty="0">
                          <a:solidFill>
                            <a:schemeClr val="accent5"/>
                          </a:solidFill>
                        </a:rPr>
                        <a:t>0.8 (RD=0.5)</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195100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smtClean="0"/>
              <a:t>Risk </a:t>
            </a:r>
            <a:r>
              <a:rPr lang="en-GB" dirty="0"/>
              <a:t>ratio?</a:t>
            </a:r>
          </a:p>
          <a:p>
            <a:pPr marL="0" indent="0">
              <a:buNone/>
            </a:pPr>
            <a:r>
              <a:rPr lang="en-GB" dirty="0"/>
              <a:t>= (5/100)) / (10/100)</a:t>
            </a:r>
          </a:p>
          <a:p>
            <a:pPr marL="0" indent="0">
              <a:buNone/>
            </a:pPr>
            <a:r>
              <a:rPr lang="en-GB" dirty="0"/>
              <a:t>= 0.05/0.1 = 0.5</a:t>
            </a:r>
          </a:p>
          <a:p>
            <a:pPr marL="0" indent="0">
              <a:buNone/>
            </a:pPr>
            <a:endParaRPr lang="en-GB" dirty="0"/>
          </a:p>
        </p:txBody>
      </p:sp>
      <p:graphicFrame>
        <p:nvGraphicFramePr>
          <p:cNvPr id="5" name="Table 4">
            <a:extLst>
              <a:ext uri="{FF2B5EF4-FFF2-40B4-BE49-F238E27FC236}">
                <a16:creationId xmlns:a16="http://schemas.microsoft.com/office/drawing/2014/main" id="{12CC4914-EAF4-44DF-9D93-97D6299F159F}"/>
              </a:ext>
            </a:extLst>
          </p:cNvPr>
          <p:cNvGraphicFramePr>
            <a:graphicFrameLocks noGrp="1"/>
          </p:cNvGraphicFramePr>
          <p:nvPr>
            <p:extLst>
              <p:ext uri="{D42A27DB-BD31-4B8C-83A1-F6EECF244321}">
                <p14:modId xmlns:p14="http://schemas.microsoft.com/office/powerpoint/2010/main" val="251681201"/>
              </p:ext>
            </p:extLst>
          </p:nvPr>
        </p:nvGraphicFramePr>
        <p:xfrm>
          <a:off x="628650" y="4001294"/>
          <a:ext cx="5275468" cy="1028700"/>
        </p:xfrm>
        <a:graphic>
          <a:graphicData uri="http://schemas.openxmlformats.org/drawingml/2006/table">
            <a:tbl>
              <a:tblPr firstRow="1" bandRow="1">
                <a:tableStyleId>{5C22544A-7EE6-4342-B048-85BDC9FD1C3A}</a:tableStyleId>
              </a:tblPr>
              <a:tblGrid>
                <a:gridCol w="1798320">
                  <a:extLst>
                    <a:ext uri="{9D8B030D-6E8A-4147-A177-3AD203B41FA5}">
                      <a16:colId xmlns:a16="http://schemas.microsoft.com/office/drawing/2014/main" val="1608814917"/>
                    </a:ext>
                  </a:extLst>
                </a:gridCol>
                <a:gridCol w="1549312">
                  <a:extLst>
                    <a:ext uri="{9D8B030D-6E8A-4147-A177-3AD203B41FA5}">
                      <a16:colId xmlns:a16="http://schemas.microsoft.com/office/drawing/2014/main" val="1462570328"/>
                    </a:ext>
                  </a:extLst>
                </a:gridCol>
                <a:gridCol w="1927836">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5</a:t>
                      </a:r>
                    </a:p>
                  </a:txBody>
                  <a:tcPr marL="68580" marR="68580" marT="34290" marB="34290"/>
                </a:tc>
                <a:tc>
                  <a:txBody>
                    <a:bodyPr/>
                    <a:lstStyle/>
                    <a:p>
                      <a:r>
                        <a:rPr lang="en-GB" sz="1800" dirty="0"/>
                        <a:t>95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10</a:t>
                      </a:r>
                    </a:p>
                  </a:txBody>
                  <a:tcPr marL="68580" marR="68580" marT="34290" marB="34290"/>
                </a:tc>
                <a:tc>
                  <a:txBody>
                    <a:bodyPr/>
                    <a:lstStyle/>
                    <a:p>
                      <a:r>
                        <a:rPr lang="en-GB" sz="1800" dirty="0"/>
                        <a:t>90</a:t>
                      </a:r>
                    </a:p>
                  </a:txBody>
                  <a:tcPr marL="68580" marR="68580" marT="34290" marB="34290"/>
                </a:tc>
                <a:extLst>
                  <a:ext uri="{0D108BD9-81ED-4DB2-BD59-A6C34878D82A}">
                    <a16:rowId xmlns:a16="http://schemas.microsoft.com/office/drawing/2014/main" val="2976818757"/>
                  </a:ext>
                </a:extLst>
              </a:tr>
            </a:tbl>
          </a:graphicData>
        </a:graphic>
      </p:graphicFrame>
    </p:spTree>
    <p:extLst>
      <p:ext uri="{BB962C8B-B14F-4D97-AF65-F5344CB8AC3E}">
        <p14:creationId xmlns:p14="http://schemas.microsoft.com/office/powerpoint/2010/main" val="263804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Is there an EMM?</a:t>
            </a:r>
          </a:p>
        </p:txBody>
      </p:sp>
      <p:sp>
        <p:nvSpPr>
          <p:cNvPr id="3" name="Content Placeholder 2"/>
          <p:cNvSpPr>
            <a:spLocks noGrp="1"/>
          </p:cNvSpPr>
          <p:nvPr>
            <p:ph idx="1"/>
          </p:nvPr>
        </p:nvSpPr>
        <p:spPr>
          <a:xfrm>
            <a:off x="572539" y="2008960"/>
            <a:ext cx="7886700" cy="3829693"/>
          </a:xfrm>
        </p:spPr>
        <p:txBody>
          <a:bodyPr>
            <a:normAutofit fontScale="77500" lnSpcReduction="20000"/>
          </a:bodyPr>
          <a:lstStyle/>
          <a:p>
            <a:pPr marL="0" indent="0">
              <a:buNone/>
            </a:pPr>
            <a:endParaRPr lang="en-GB" dirty="0"/>
          </a:p>
          <a:p>
            <a:r>
              <a:rPr lang="en-GB" dirty="0"/>
              <a:t>Does effect of A vary by B?</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pPr marL="0" indent="0">
              <a:buNone/>
            </a:pPr>
            <a:r>
              <a:rPr lang="en-GB" dirty="0">
                <a:solidFill>
                  <a:schemeClr val="accent2">
                    <a:lumMod val="75000"/>
                  </a:schemeClr>
                </a:solidFill>
              </a:rPr>
              <a:t>B=0: (0.4-</a:t>
            </a:r>
            <a:r>
              <a:rPr lang="en-GB" b="1" dirty="0">
                <a:solidFill>
                  <a:schemeClr val="accent2">
                    <a:lumMod val="75000"/>
                  </a:schemeClr>
                </a:solidFill>
              </a:rPr>
              <a:t>0.2</a:t>
            </a:r>
            <a:r>
              <a:rPr lang="en-GB" dirty="0">
                <a:solidFill>
                  <a:schemeClr val="accent2">
                    <a:lumMod val="75000"/>
                  </a:schemeClr>
                </a:solidFill>
              </a:rPr>
              <a:t>) = </a:t>
            </a:r>
            <a:r>
              <a:rPr lang="en-GB" b="1" dirty="0">
                <a:solidFill>
                  <a:schemeClr val="accent2">
                    <a:lumMod val="75000"/>
                  </a:schemeClr>
                </a:solidFill>
              </a:rPr>
              <a:t>0.2</a:t>
            </a:r>
          </a:p>
          <a:p>
            <a:pPr marL="0" indent="0">
              <a:buNone/>
            </a:pPr>
            <a:r>
              <a:rPr lang="en-GB" dirty="0">
                <a:solidFill>
                  <a:schemeClr val="accent5"/>
                </a:solidFill>
              </a:rPr>
              <a:t>B=1: (0.8-</a:t>
            </a:r>
            <a:r>
              <a:rPr lang="en-GB" b="1" dirty="0">
                <a:solidFill>
                  <a:schemeClr val="accent5"/>
                </a:solidFill>
              </a:rPr>
              <a:t>0.3</a:t>
            </a:r>
            <a:r>
              <a:rPr lang="en-GB" dirty="0">
                <a:solidFill>
                  <a:schemeClr val="accent5"/>
                </a:solidFill>
              </a:rPr>
              <a:t>) = </a:t>
            </a:r>
            <a:r>
              <a:rPr lang="en-GB" b="1" dirty="0">
                <a:solidFill>
                  <a:schemeClr val="accent5"/>
                </a:solidFill>
              </a:rPr>
              <a:t>0.5</a:t>
            </a:r>
          </a:p>
          <a:p>
            <a:pPr marL="0" indent="0">
              <a:buNone/>
            </a:pPr>
            <a:r>
              <a:rPr lang="en-GB" b="1" dirty="0"/>
              <a:t>0.5-0.2 = 0.3</a:t>
            </a:r>
          </a:p>
          <a:p>
            <a:pPr marL="0" indent="0">
              <a:buNone/>
            </a:pPr>
            <a:r>
              <a:rPr lang="en-GB" dirty="0"/>
              <a:t>Conclusion: The effect of A is bigger when B=1 than B=0 </a:t>
            </a:r>
            <a:r>
              <a:rPr lang="en-GB" dirty="0">
                <a:sym typeface="Wingdings" panose="05000000000000000000" pitchFamily="2" charset="2"/>
              </a:rPr>
              <a:t> </a:t>
            </a:r>
            <a:r>
              <a:rPr lang="en-GB" dirty="0">
                <a:solidFill>
                  <a:schemeClr val="accent5"/>
                </a:solidFill>
                <a:sym typeface="Wingdings" panose="05000000000000000000" pitchFamily="2" charset="2"/>
              </a:rPr>
              <a:t>there is EMM </a:t>
            </a:r>
            <a:endParaRPr lang="en-GB" dirty="0">
              <a:solidFill>
                <a:schemeClr val="accent5"/>
              </a:solidFill>
            </a:endParaRPr>
          </a:p>
        </p:txBody>
      </p:sp>
      <p:graphicFrame>
        <p:nvGraphicFramePr>
          <p:cNvPr id="5" name="Table 4"/>
          <p:cNvGraphicFramePr>
            <a:graphicFrameLocks noGrp="1"/>
          </p:cNvGraphicFramePr>
          <p:nvPr>
            <p:extLst/>
          </p:nvPr>
        </p:nvGraphicFramePr>
        <p:xfrm>
          <a:off x="628650" y="2829438"/>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solidFill>
                            <a:schemeClr val="accent2">
                              <a:lumMod val="75000"/>
                            </a:schemeClr>
                          </a:solidFill>
                        </a:rPr>
                        <a:t>0.2</a:t>
                      </a:r>
                    </a:p>
                  </a:txBody>
                  <a:tcPr marL="68580" marR="68580" marT="34290" marB="34290"/>
                </a:tc>
                <a:tc>
                  <a:txBody>
                    <a:bodyPr/>
                    <a:lstStyle/>
                    <a:p>
                      <a:r>
                        <a:rPr lang="en-GB" sz="1800" b="1" dirty="0">
                          <a:solidFill>
                            <a:schemeClr val="accent5"/>
                          </a:solidFill>
                        </a:rPr>
                        <a:t>0.3</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dirty="0">
                          <a:solidFill>
                            <a:schemeClr val="accent2">
                              <a:lumMod val="75000"/>
                            </a:schemeClr>
                          </a:solidFill>
                        </a:rPr>
                        <a:t>0.4 (RD=0.2)</a:t>
                      </a:r>
                    </a:p>
                  </a:txBody>
                  <a:tcPr marL="68580" marR="68580" marT="34290" marB="34290"/>
                </a:tc>
                <a:tc>
                  <a:txBody>
                    <a:bodyPr/>
                    <a:lstStyle/>
                    <a:p>
                      <a:r>
                        <a:rPr lang="en-GB" sz="1800" dirty="0">
                          <a:solidFill>
                            <a:schemeClr val="accent5"/>
                          </a:solidFill>
                        </a:rPr>
                        <a:t>0.8 (RD=0.5)</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15121494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 that…. </a:t>
            </a:r>
          </a:p>
        </p:txBody>
      </p:sp>
      <p:sp>
        <p:nvSpPr>
          <p:cNvPr id="3" name="Content Placeholder 2"/>
          <p:cNvSpPr>
            <a:spLocks noGrp="1"/>
          </p:cNvSpPr>
          <p:nvPr>
            <p:ph idx="1"/>
          </p:nvPr>
        </p:nvSpPr>
        <p:spPr>
          <a:xfrm>
            <a:off x="527797" y="2071828"/>
            <a:ext cx="7886700" cy="4237532"/>
          </a:xfrm>
        </p:spPr>
        <p:txBody>
          <a:bodyPr>
            <a:normAutofit/>
          </a:bodyPr>
          <a:lstStyle/>
          <a:p>
            <a:r>
              <a:rPr lang="en-GB" dirty="0"/>
              <a:t>The results from the Interaction and EMM are the same - They are mathematically equivalent </a:t>
            </a:r>
          </a:p>
          <a:p>
            <a:r>
              <a:rPr lang="en-GB" dirty="0"/>
              <a:t>But the underlying question and interpretation of the effect is different</a:t>
            </a:r>
          </a:p>
          <a:p>
            <a:r>
              <a:rPr lang="en-GB" dirty="0"/>
              <a:t>And the confounders you adjust for might be different</a:t>
            </a:r>
          </a:p>
          <a:p>
            <a:pPr lvl="1"/>
            <a:r>
              <a:rPr lang="en-GB" dirty="0"/>
              <a:t>Interaction: two interventions, two sets of confounders</a:t>
            </a:r>
          </a:p>
          <a:p>
            <a:pPr lvl="1"/>
            <a:r>
              <a:rPr lang="en-GB" dirty="0"/>
              <a:t>EMM: there might just be one intervention, meaning just one set of confounders…. </a:t>
            </a:r>
          </a:p>
        </p:txBody>
      </p:sp>
    </p:spTree>
    <p:extLst>
      <p:ext uri="{BB962C8B-B14F-4D97-AF65-F5344CB8AC3E}">
        <p14:creationId xmlns:p14="http://schemas.microsoft.com/office/powerpoint/2010/main" val="13387191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69" y="460592"/>
            <a:ext cx="8740661" cy="994172"/>
          </a:xfrm>
        </p:spPr>
        <p:txBody>
          <a:bodyPr>
            <a:normAutofit fontScale="90000"/>
          </a:bodyPr>
          <a:lstStyle/>
          <a:p>
            <a:r>
              <a:rPr lang="en-GB" dirty="0"/>
              <a:t>No consensus, but here’s how they might look in a DAG</a:t>
            </a:r>
            <a:br>
              <a:rPr lang="en-GB" dirty="0"/>
            </a:br>
            <a:endParaRPr lang="en-GB" b="1" i="1" dirty="0"/>
          </a:p>
        </p:txBody>
      </p:sp>
      <p:grpSp>
        <p:nvGrpSpPr>
          <p:cNvPr id="61" name="Group 60"/>
          <p:cNvGrpSpPr/>
          <p:nvPr/>
        </p:nvGrpSpPr>
        <p:grpSpPr>
          <a:xfrm>
            <a:off x="1605191" y="1505895"/>
            <a:ext cx="1981397" cy="1767526"/>
            <a:chOff x="518474" y="970961"/>
            <a:chExt cx="2875176" cy="2650009"/>
          </a:xfrm>
        </p:grpSpPr>
        <p:grpSp>
          <p:nvGrpSpPr>
            <p:cNvPr id="35" name="Group 34"/>
            <p:cNvGrpSpPr/>
            <p:nvPr/>
          </p:nvGrpSpPr>
          <p:grpSpPr>
            <a:xfrm>
              <a:off x="632382" y="1083576"/>
              <a:ext cx="2641076" cy="2414834"/>
              <a:chOff x="8242169" y="3991393"/>
              <a:chExt cx="2641076" cy="2414834"/>
            </a:xfrm>
          </p:grpSpPr>
          <p:sp>
            <p:nvSpPr>
              <p:cNvPr id="23" name="Rectangle 22"/>
              <p:cNvSpPr/>
              <p:nvPr/>
            </p:nvSpPr>
            <p:spPr>
              <a:xfrm>
                <a:off x="8242169" y="3991393"/>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24" name="Rectangle 23"/>
              <p:cNvSpPr/>
              <p:nvPr/>
            </p:nvSpPr>
            <p:spPr>
              <a:xfrm>
                <a:off x="10270503" y="4813096"/>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Y</a:t>
                </a:r>
              </a:p>
            </p:txBody>
          </p:sp>
          <p:sp>
            <p:nvSpPr>
              <p:cNvPr id="25" name="Rectangle 24"/>
              <p:cNvSpPr/>
              <p:nvPr/>
            </p:nvSpPr>
            <p:spPr>
              <a:xfrm>
                <a:off x="8242169" y="5765204"/>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cxnSp>
            <p:nvCxnSpPr>
              <p:cNvPr id="26" name="Straight Arrow Connector 25"/>
              <p:cNvCxnSpPr/>
              <p:nvPr/>
            </p:nvCxnSpPr>
            <p:spPr>
              <a:xfrm>
                <a:off x="8453486" y="4632416"/>
                <a:ext cx="961141" cy="49941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8548540" y="5131830"/>
                <a:ext cx="866087" cy="62723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4" idx="1"/>
              </p:cNvCxnSpPr>
              <p:nvPr/>
            </p:nvCxnSpPr>
            <p:spPr>
              <a:xfrm>
                <a:off x="9414627" y="5131830"/>
                <a:ext cx="855876" cy="1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Rectangle 58"/>
            <p:cNvSpPr/>
            <p:nvPr/>
          </p:nvSpPr>
          <p:spPr>
            <a:xfrm>
              <a:off x="518474" y="970961"/>
              <a:ext cx="2875176" cy="265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62" name="Group 61"/>
          <p:cNvGrpSpPr/>
          <p:nvPr/>
        </p:nvGrpSpPr>
        <p:grpSpPr>
          <a:xfrm>
            <a:off x="1605190" y="3620198"/>
            <a:ext cx="2009088" cy="1834457"/>
            <a:chOff x="3156408" y="3634568"/>
            <a:chExt cx="2875176" cy="2650009"/>
          </a:xfrm>
        </p:grpSpPr>
        <p:grpSp>
          <p:nvGrpSpPr>
            <p:cNvPr id="37" name="Group 36"/>
            <p:cNvGrpSpPr/>
            <p:nvPr/>
          </p:nvGrpSpPr>
          <p:grpSpPr>
            <a:xfrm>
              <a:off x="3273458" y="3745014"/>
              <a:ext cx="2641076" cy="2414834"/>
              <a:chOff x="6213835" y="1774523"/>
              <a:chExt cx="2641076" cy="2414834"/>
            </a:xfrm>
          </p:grpSpPr>
          <p:sp>
            <p:nvSpPr>
              <p:cNvPr id="38" name="Rectangle 37"/>
              <p:cNvSpPr/>
              <p:nvPr/>
            </p:nvSpPr>
            <p:spPr>
              <a:xfrm>
                <a:off x="6213835" y="1774523"/>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39" name="Rectangle 38"/>
              <p:cNvSpPr/>
              <p:nvPr/>
            </p:nvSpPr>
            <p:spPr>
              <a:xfrm>
                <a:off x="8242169" y="2596226"/>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Y</a:t>
                </a:r>
              </a:p>
            </p:txBody>
          </p:sp>
          <p:sp>
            <p:nvSpPr>
              <p:cNvPr id="40" name="Rectangle 39"/>
              <p:cNvSpPr/>
              <p:nvPr/>
            </p:nvSpPr>
            <p:spPr>
              <a:xfrm>
                <a:off x="6213835" y="3548334"/>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cxnSp>
            <p:nvCxnSpPr>
              <p:cNvPr id="41" name="Straight Arrow Connector 40"/>
              <p:cNvCxnSpPr>
                <a:stCxn id="38" idx="3"/>
              </p:cNvCxnSpPr>
              <p:nvPr/>
            </p:nvCxnSpPr>
            <p:spPr>
              <a:xfrm>
                <a:off x="6826577" y="2095035"/>
                <a:ext cx="1415592" cy="64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520206" y="2415546"/>
                <a:ext cx="1014167" cy="1126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0" name="Rectangle 59"/>
            <p:cNvSpPr/>
            <p:nvPr/>
          </p:nvSpPr>
          <p:spPr>
            <a:xfrm>
              <a:off x="3156408" y="3634568"/>
              <a:ext cx="2875176" cy="265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84" name="TextBox 83"/>
          <p:cNvSpPr txBox="1"/>
          <p:nvPr/>
        </p:nvSpPr>
        <p:spPr>
          <a:xfrm>
            <a:off x="410929" y="2064667"/>
            <a:ext cx="1161509" cy="300082"/>
          </a:xfrm>
          <a:prstGeom prst="rect">
            <a:avLst/>
          </a:prstGeom>
          <a:noFill/>
        </p:spPr>
        <p:txBody>
          <a:bodyPr wrap="square" rtlCol="0">
            <a:spAutoFit/>
          </a:bodyPr>
          <a:lstStyle/>
          <a:p>
            <a:r>
              <a:rPr lang="en-GB" sz="1350" dirty="0"/>
              <a:t>Interaction</a:t>
            </a:r>
          </a:p>
        </p:txBody>
      </p:sp>
      <p:sp>
        <p:nvSpPr>
          <p:cNvPr id="85" name="TextBox 84"/>
          <p:cNvSpPr txBox="1"/>
          <p:nvPr/>
        </p:nvSpPr>
        <p:spPr>
          <a:xfrm>
            <a:off x="443682" y="4366519"/>
            <a:ext cx="1161509" cy="300082"/>
          </a:xfrm>
          <a:prstGeom prst="rect">
            <a:avLst/>
          </a:prstGeom>
          <a:noFill/>
        </p:spPr>
        <p:txBody>
          <a:bodyPr wrap="square" rtlCol="0">
            <a:spAutoFit/>
          </a:bodyPr>
          <a:lstStyle/>
          <a:p>
            <a:r>
              <a:rPr lang="en-GB" sz="1350" dirty="0"/>
              <a:t>EMM</a:t>
            </a:r>
          </a:p>
        </p:txBody>
      </p:sp>
      <p:sp>
        <p:nvSpPr>
          <p:cNvPr id="3" name="Rectangle 2"/>
          <p:cNvSpPr/>
          <p:nvPr/>
        </p:nvSpPr>
        <p:spPr>
          <a:xfrm>
            <a:off x="56285" y="5694738"/>
            <a:ext cx="2329612" cy="300082"/>
          </a:xfrm>
          <a:prstGeom prst="rect">
            <a:avLst/>
          </a:prstGeom>
        </p:spPr>
        <p:txBody>
          <a:bodyPr wrap="none">
            <a:spAutoFit/>
          </a:bodyPr>
          <a:lstStyle/>
          <a:p>
            <a:r>
              <a:rPr lang="en-GB" sz="1350" dirty="0"/>
              <a:t>Weinberg, Epidemiology, 2008</a:t>
            </a:r>
          </a:p>
        </p:txBody>
      </p:sp>
    </p:spTree>
    <p:extLst>
      <p:ext uri="{BB962C8B-B14F-4D97-AF65-F5344CB8AC3E}">
        <p14:creationId xmlns:p14="http://schemas.microsoft.com/office/powerpoint/2010/main" val="38274403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987" y="279549"/>
            <a:ext cx="7886700" cy="994172"/>
          </a:xfrm>
        </p:spPr>
        <p:txBody>
          <a:bodyPr>
            <a:normAutofit fontScale="90000"/>
          </a:bodyPr>
          <a:lstStyle/>
          <a:p>
            <a:r>
              <a:rPr lang="en-GB" dirty="0"/>
              <a:t>With confounding… </a:t>
            </a:r>
            <a:br>
              <a:rPr lang="en-GB" dirty="0"/>
            </a:br>
            <a:endParaRPr lang="en-GB" b="1" i="1" dirty="0"/>
          </a:p>
        </p:txBody>
      </p:sp>
      <p:grpSp>
        <p:nvGrpSpPr>
          <p:cNvPr id="61" name="Group 60"/>
          <p:cNvGrpSpPr/>
          <p:nvPr/>
        </p:nvGrpSpPr>
        <p:grpSpPr>
          <a:xfrm>
            <a:off x="1336248" y="1566407"/>
            <a:ext cx="3923908" cy="1767526"/>
            <a:chOff x="518473" y="970961"/>
            <a:chExt cx="5693926" cy="2650009"/>
          </a:xfrm>
        </p:grpSpPr>
        <p:grpSp>
          <p:nvGrpSpPr>
            <p:cNvPr id="35" name="Group 34"/>
            <p:cNvGrpSpPr/>
            <p:nvPr/>
          </p:nvGrpSpPr>
          <p:grpSpPr>
            <a:xfrm>
              <a:off x="3217732" y="1081798"/>
              <a:ext cx="2641076" cy="2414835"/>
              <a:chOff x="10827519" y="3989615"/>
              <a:chExt cx="2641076" cy="2414835"/>
            </a:xfrm>
          </p:grpSpPr>
          <p:sp>
            <p:nvSpPr>
              <p:cNvPr id="23" name="Rectangle 22"/>
              <p:cNvSpPr/>
              <p:nvPr/>
            </p:nvSpPr>
            <p:spPr>
              <a:xfrm>
                <a:off x="10827519" y="3989615"/>
                <a:ext cx="612742" cy="641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24" name="Rectangle 23"/>
              <p:cNvSpPr/>
              <p:nvPr/>
            </p:nvSpPr>
            <p:spPr>
              <a:xfrm>
                <a:off x="12855853" y="4811319"/>
                <a:ext cx="612742" cy="641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Y</a:t>
                </a:r>
              </a:p>
            </p:txBody>
          </p:sp>
          <p:sp>
            <p:nvSpPr>
              <p:cNvPr id="25" name="Rectangle 24"/>
              <p:cNvSpPr/>
              <p:nvPr/>
            </p:nvSpPr>
            <p:spPr>
              <a:xfrm>
                <a:off x="10827519" y="5763427"/>
                <a:ext cx="612741"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cxnSp>
            <p:nvCxnSpPr>
              <p:cNvPr id="26" name="Straight Arrow Connector 25"/>
              <p:cNvCxnSpPr/>
              <p:nvPr/>
            </p:nvCxnSpPr>
            <p:spPr>
              <a:xfrm>
                <a:off x="11038836" y="4630639"/>
                <a:ext cx="961141" cy="49941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1133890" y="5130053"/>
                <a:ext cx="866087" cy="62723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4" idx="1"/>
              </p:cNvCxnSpPr>
              <p:nvPr/>
            </p:nvCxnSpPr>
            <p:spPr>
              <a:xfrm>
                <a:off x="11999977" y="5130053"/>
                <a:ext cx="855876" cy="1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Rectangle 58"/>
            <p:cNvSpPr/>
            <p:nvPr/>
          </p:nvSpPr>
          <p:spPr>
            <a:xfrm>
              <a:off x="518473" y="970961"/>
              <a:ext cx="5693926" cy="265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grpSp>
        <p:nvGrpSpPr>
          <p:cNvPr id="62" name="Group 61"/>
          <p:cNvGrpSpPr/>
          <p:nvPr/>
        </p:nvGrpSpPr>
        <p:grpSpPr>
          <a:xfrm>
            <a:off x="1336250" y="3680709"/>
            <a:ext cx="3923907" cy="1834457"/>
            <a:chOff x="3156408" y="3634568"/>
            <a:chExt cx="5615445" cy="2650009"/>
          </a:xfrm>
        </p:grpSpPr>
        <p:grpSp>
          <p:nvGrpSpPr>
            <p:cNvPr id="37" name="Group 36"/>
            <p:cNvGrpSpPr/>
            <p:nvPr/>
          </p:nvGrpSpPr>
          <p:grpSpPr>
            <a:xfrm>
              <a:off x="5774232" y="3778834"/>
              <a:ext cx="2641076" cy="2414835"/>
              <a:chOff x="8714609" y="1808343"/>
              <a:chExt cx="2641076" cy="2414835"/>
            </a:xfrm>
          </p:grpSpPr>
          <p:sp>
            <p:nvSpPr>
              <p:cNvPr id="38" name="Rectangle 37"/>
              <p:cNvSpPr/>
              <p:nvPr/>
            </p:nvSpPr>
            <p:spPr>
              <a:xfrm>
                <a:off x="8714610" y="1808343"/>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39" name="Rectangle 38"/>
              <p:cNvSpPr/>
              <p:nvPr/>
            </p:nvSpPr>
            <p:spPr>
              <a:xfrm>
                <a:off x="10742943" y="2619834"/>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Y</a:t>
                </a:r>
              </a:p>
            </p:txBody>
          </p:sp>
          <p:sp>
            <p:nvSpPr>
              <p:cNvPr id="40" name="Rectangle 39"/>
              <p:cNvSpPr/>
              <p:nvPr/>
            </p:nvSpPr>
            <p:spPr>
              <a:xfrm>
                <a:off x="8714609" y="3582155"/>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cxnSp>
            <p:nvCxnSpPr>
              <p:cNvPr id="41" name="Straight Arrow Connector 40"/>
              <p:cNvCxnSpPr>
                <a:stCxn id="38" idx="3"/>
              </p:cNvCxnSpPr>
              <p:nvPr/>
            </p:nvCxnSpPr>
            <p:spPr>
              <a:xfrm>
                <a:off x="9327351" y="2128855"/>
                <a:ext cx="1415593" cy="64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9020980" y="2449367"/>
                <a:ext cx="1014167" cy="1126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0" name="Rectangle 59"/>
            <p:cNvSpPr/>
            <p:nvPr/>
          </p:nvSpPr>
          <p:spPr>
            <a:xfrm>
              <a:off x="3156408" y="3634568"/>
              <a:ext cx="5615445" cy="265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84" name="TextBox 83"/>
          <p:cNvSpPr txBox="1"/>
          <p:nvPr/>
        </p:nvSpPr>
        <p:spPr>
          <a:xfrm>
            <a:off x="141988" y="2125178"/>
            <a:ext cx="1161509" cy="300082"/>
          </a:xfrm>
          <a:prstGeom prst="rect">
            <a:avLst/>
          </a:prstGeom>
          <a:noFill/>
        </p:spPr>
        <p:txBody>
          <a:bodyPr wrap="square" rtlCol="0">
            <a:spAutoFit/>
          </a:bodyPr>
          <a:lstStyle/>
          <a:p>
            <a:r>
              <a:rPr lang="en-GB" sz="1350" dirty="0"/>
              <a:t>Interaction</a:t>
            </a:r>
          </a:p>
        </p:txBody>
      </p:sp>
      <p:sp>
        <p:nvSpPr>
          <p:cNvPr id="85" name="TextBox 84"/>
          <p:cNvSpPr txBox="1"/>
          <p:nvPr/>
        </p:nvSpPr>
        <p:spPr>
          <a:xfrm>
            <a:off x="174741" y="4427030"/>
            <a:ext cx="1161509" cy="300082"/>
          </a:xfrm>
          <a:prstGeom prst="rect">
            <a:avLst/>
          </a:prstGeom>
          <a:noFill/>
        </p:spPr>
        <p:txBody>
          <a:bodyPr wrap="square" rtlCol="0">
            <a:spAutoFit/>
          </a:bodyPr>
          <a:lstStyle/>
          <a:p>
            <a:r>
              <a:rPr lang="en-GB" sz="1350" dirty="0"/>
              <a:t>EMM</a:t>
            </a:r>
          </a:p>
        </p:txBody>
      </p:sp>
      <p:sp>
        <p:nvSpPr>
          <p:cNvPr id="22" name="Rectangle 21"/>
          <p:cNvSpPr/>
          <p:nvPr/>
        </p:nvSpPr>
        <p:spPr>
          <a:xfrm>
            <a:off x="2076166" y="1638936"/>
            <a:ext cx="422264" cy="427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Ca</a:t>
            </a:r>
          </a:p>
        </p:txBody>
      </p:sp>
      <p:sp>
        <p:nvSpPr>
          <p:cNvPr id="28" name="Rectangle 27"/>
          <p:cNvSpPr/>
          <p:nvPr/>
        </p:nvSpPr>
        <p:spPr>
          <a:xfrm>
            <a:off x="2076166" y="2817505"/>
            <a:ext cx="422264" cy="427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err="1"/>
              <a:t>Cb</a:t>
            </a:r>
            <a:endParaRPr lang="en-GB" sz="1350" dirty="0"/>
          </a:p>
        </p:txBody>
      </p:sp>
      <p:cxnSp>
        <p:nvCxnSpPr>
          <p:cNvPr id="29" name="Straight Arrow Connector 28"/>
          <p:cNvCxnSpPr/>
          <p:nvPr/>
        </p:nvCxnSpPr>
        <p:spPr>
          <a:xfrm>
            <a:off x="2540471" y="1778001"/>
            <a:ext cx="589818"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552512" y="3121035"/>
            <a:ext cx="589818"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498431" y="2026583"/>
            <a:ext cx="2084417" cy="259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552513" y="2507719"/>
            <a:ext cx="2030335" cy="416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076166" y="3782854"/>
            <a:ext cx="422264" cy="427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Ca</a:t>
            </a:r>
          </a:p>
        </p:txBody>
      </p:sp>
      <p:cxnSp>
        <p:nvCxnSpPr>
          <p:cNvPr id="36" name="Straight Arrow Connector 35"/>
          <p:cNvCxnSpPr/>
          <p:nvPr/>
        </p:nvCxnSpPr>
        <p:spPr>
          <a:xfrm>
            <a:off x="2540471" y="3921921"/>
            <a:ext cx="589818" cy="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498431" y="4170502"/>
            <a:ext cx="2019367" cy="400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3327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of interest? Interaction or EMM? </a:t>
            </a:r>
          </a:p>
        </p:txBody>
      </p:sp>
      <p:graphicFrame>
        <p:nvGraphicFramePr>
          <p:cNvPr id="4" name="Table 3"/>
          <p:cNvGraphicFramePr>
            <a:graphicFrameLocks noGrp="1"/>
          </p:cNvGraphicFramePr>
          <p:nvPr>
            <p:extLst>
              <p:ext uri="{D42A27DB-BD31-4B8C-83A1-F6EECF244321}">
                <p14:modId xmlns:p14="http://schemas.microsoft.com/office/powerpoint/2010/main" val="2147454112"/>
              </p:ext>
            </p:extLst>
          </p:nvPr>
        </p:nvGraphicFramePr>
        <p:xfrm>
          <a:off x="628651" y="2665267"/>
          <a:ext cx="8333816" cy="1982016"/>
        </p:xfrm>
        <a:graphic>
          <a:graphicData uri="http://schemas.openxmlformats.org/drawingml/2006/table">
            <a:tbl>
              <a:tblPr firstRow="1" bandRow="1">
                <a:tableStyleId>{5C22544A-7EE6-4342-B048-85BDC9FD1C3A}</a:tableStyleId>
              </a:tblPr>
              <a:tblGrid>
                <a:gridCol w="1381685">
                  <a:extLst>
                    <a:ext uri="{9D8B030D-6E8A-4147-A177-3AD203B41FA5}">
                      <a16:colId xmlns:a16="http://schemas.microsoft.com/office/drawing/2014/main" val="559247291"/>
                    </a:ext>
                  </a:extLst>
                </a:gridCol>
                <a:gridCol w="1842247">
                  <a:extLst>
                    <a:ext uri="{9D8B030D-6E8A-4147-A177-3AD203B41FA5}">
                      <a16:colId xmlns:a16="http://schemas.microsoft.com/office/drawing/2014/main" val="901712100"/>
                    </a:ext>
                  </a:extLst>
                </a:gridCol>
                <a:gridCol w="2326342">
                  <a:extLst>
                    <a:ext uri="{9D8B030D-6E8A-4147-A177-3AD203B41FA5}">
                      <a16:colId xmlns:a16="http://schemas.microsoft.com/office/drawing/2014/main" val="2875559296"/>
                    </a:ext>
                  </a:extLst>
                </a:gridCol>
                <a:gridCol w="2783542">
                  <a:extLst>
                    <a:ext uri="{9D8B030D-6E8A-4147-A177-3AD203B41FA5}">
                      <a16:colId xmlns:a16="http://schemas.microsoft.com/office/drawing/2014/main" val="1109033067"/>
                    </a:ext>
                  </a:extLst>
                </a:gridCol>
              </a:tblGrid>
              <a:tr h="480291">
                <a:tc>
                  <a:txBody>
                    <a:bodyPr/>
                    <a:lstStyle/>
                    <a:p>
                      <a:r>
                        <a:rPr lang="en-GB" sz="1800" dirty="0"/>
                        <a:t>Scenario</a:t>
                      </a:r>
                    </a:p>
                  </a:txBody>
                  <a:tcPr marL="68580" marR="68580" marT="34290" marB="34290"/>
                </a:tc>
                <a:tc>
                  <a:txBody>
                    <a:bodyPr/>
                    <a:lstStyle/>
                    <a:p>
                      <a:r>
                        <a:rPr lang="en-GB" sz="1800" dirty="0"/>
                        <a:t>A</a:t>
                      </a:r>
                    </a:p>
                  </a:txBody>
                  <a:tcPr marL="68580" marR="68580" marT="34290" marB="34290"/>
                </a:tc>
                <a:tc>
                  <a:txBody>
                    <a:bodyPr/>
                    <a:lstStyle/>
                    <a:p>
                      <a:r>
                        <a:rPr lang="en-GB" sz="1800" dirty="0"/>
                        <a:t>B</a:t>
                      </a:r>
                    </a:p>
                  </a:txBody>
                  <a:tcPr marL="68580" marR="68580" marT="34290" marB="34290"/>
                </a:tc>
                <a:tc>
                  <a:txBody>
                    <a:bodyPr/>
                    <a:lstStyle/>
                    <a:p>
                      <a:r>
                        <a:rPr lang="en-GB" sz="1800" i="1" dirty="0"/>
                        <a:t>Y </a:t>
                      </a:r>
                    </a:p>
                  </a:txBody>
                  <a:tcPr marL="68580" marR="68580" marT="34290" marB="34290"/>
                </a:tc>
                <a:extLst>
                  <a:ext uri="{0D108BD9-81ED-4DB2-BD59-A6C34878D82A}">
                    <a16:rowId xmlns:a16="http://schemas.microsoft.com/office/drawing/2014/main" val="3996499032"/>
                  </a:ext>
                </a:extLst>
              </a:tr>
              <a:tr h="392547">
                <a:tc>
                  <a:txBody>
                    <a:bodyPr/>
                    <a:lstStyle/>
                    <a:p>
                      <a:r>
                        <a:rPr lang="en-GB" sz="1800" b="1" dirty="0"/>
                        <a:t>1</a:t>
                      </a:r>
                    </a:p>
                  </a:txBody>
                  <a:tcPr marL="68580" marR="68580" marT="34290" marB="34290"/>
                </a:tc>
                <a:tc>
                  <a:txBody>
                    <a:bodyPr/>
                    <a:lstStyle/>
                    <a:p>
                      <a:r>
                        <a:rPr lang="en-GB" sz="1800" b="0" dirty="0"/>
                        <a:t>SLC6A4 </a:t>
                      </a:r>
                      <a:r>
                        <a:rPr lang="en-GB" sz="1800" dirty="0"/>
                        <a:t>Gene </a:t>
                      </a:r>
                    </a:p>
                  </a:txBody>
                  <a:tcPr marL="68580" marR="68580" marT="34290" marB="34290"/>
                </a:tc>
                <a:tc>
                  <a:txBody>
                    <a:bodyPr/>
                    <a:lstStyle/>
                    <a:p>
                      <a:r>
                        <a:rPr lang="en-GB" sz="1800" dirty="0"/>
                        <a:t>Psychosocial</a:t>
                      </a:r>
                      <a:r>
                        <a:rPr lang="en-GB" sz="1800" baseline="0" dirty="0"/>
                        <a:t> support</a:t>
                      </a:r>
                      <a:endParaRPr lang="en-GB" sz="18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i="1" dirty="0"/>
                        <a:t>Infant attachment</a:t>
                      </a:r>
                    </a:p>
                  </a:txBody>
                  <a:tcPr marL="68580" marR="68580" marT="34290" marB="34290"/>
                </a:tc>
                <a:extLst>
                  <a:ext uri="{0D108BD9-81ED-4DB2-BD59-A6C34878D82A}">
                    <a16:rowId xmlns:a16="http://schemas.microsoft.com/office/drawing/2014/main" val="904296180"/>
                  </a:ext>
                </a:extLst>
              </a:tr>
              <a:tr h="378351">
                <a:tc>
                  <a:txBody>
                    <a:bodyPr/>
                    <a:lstStyle/>
                    <a:p>
                      <a:r>
                        <a:rPr lang="en-GB" sz="1800" b="1" dirty="0"/>
                        <a:t>2</a:t>
                      </a:r>
                    </a:p>
                  </a:txBody>
                  <a:tcPr marL="68580" marR="68580" marT="34290" marB="34290"/>
                </a:tc>
                <a:tc>
                  <a:txBody>
                    <a:bodyPr/>
                    <a:lstStyle/>
                    <a:p>
                      <a:r>
                        <a:rPr lang="en-GB" sz="1800" dirty="0"/>
                        <a:t>Swine flu</a:t>
                      </a:r>
                      <a:r>
                        <a:rPr lang="en-GB" sz="1800" baseline="0" dirty="0"/>
                        <a:t> v</a:t>
                      </a:r>
                      <a:r>
                        <a:rPr lang="en-GB" sz="1800" dirty="0"/>
                        <a:t>accine</a:t>
                      </a:r>
                    </a:p>
                  </a:txBody>
                  <a:tcPr marL="68580" marR="68580" marT="34290" marB="34290"/>
                </a:tc>
                <a:tc>
                  <a:txBody>
                    <a:bodyPr/>
                    <a:lstStyle/>
                    <a:p>
                      <a:r>
                        <a:rPr lang="en-GB" sz="1800" dirty="0"/>
                        <a:t>Gender</a:t>
                      </a:r>
                    </a:p>
                  </a:txBody>
                  <a:tcPr marL="68580" marR="68580" marT="34290" marB="34290"/>
                </a:tc>
                <a:tc>
                  <a:txBody>
                    <a:bodyPr/>
                    <a:lstStyle/>
                    <a:p>
                      <a:r>
                        <a:rPr lang="en-GB" sz="1800" i="1" dirty="0"/>
                        <a:t>Swine</a:t>
                      </a:r>
                      <a:r>
                        <a:rPr lang="en-GB" sz="1800" i="1" baseline="0" dirty="0"/>
                        <a:t> Flu</a:t>
                      </a:r>
                    </a:p>
                  </a:txBody>
                  <a:tcPr marL="68580" marR="68580" marT="34290" marB="34290"/>
                </a:tc>
                <a:extLst>
                  <a:ext uri="{0D108BD9-81ED-4DB2-BD59-A6C34878D82A}">
                    <a16:rowId xmlns:a16="http://schemas.microsoft.com/office/drawing/2014/main" val="3252616515"/>
                  </a:ext>
                </a:extLst>
              </a:tr>
              <a:tr h="387927">
                <a:tc>
                  <a:txBody>
                    <a:bodyPr/>
                    <a:lstStyle/>
                    <a:p>
                      <a:r>
                        <a:rPr lang="en-GB" sz="1800" b="1" dirty="0"/>
                        <a:t>3</a:t>
                      </a:r>
                    </a:p>
                  </a:txBody>
                  <a:tcPr marL="68580" marR="68580" marT="34290" marB="34290"/>
                </a:tc>
                <a:tc>
                  <a:txBody>
                    <a:bodyPr/>
                    <a:lstStyle/>
                    <a:p>
                      <a:r>
                        <a:rPr lang="en-GB" sz="1800" dirty="0"/>
                        <a:t>Smoking</a:t>
                      </a:r>
                    </a:p>
                  </a:txBody>
                  <a:tcPr marL="68580" marR="68580" marT="34290" marB="34290"/>
                </a:tc>
                <a:tc>
                  <a:txBody>
                    <a:bodyPr/>
                    <a:lstStyle/>
                    <a:p>
                      <a:r>
                        <a:rPr lang="en-GB" sz="1800" dirty="0"/>
                        <a:t>Asbestos</a:t>
                      </a:r>
                    </a:p>
                  </a:txBody>
                  <a:tcPr marL="68580" marR="68580" marT="34290" marB="34290"/>
                </a:tc>
                <a:tc>
                  <a:txBody>
                    <a:bodyPr/>
                    <a:lstStyle/>
                    <a:p>
                      <a:r>
                        <a:rPr lang="en-GB" sz="1800" i="1" baseline="0" dirty="0"/>
                        <a:t>Lung cancer</a:t>
                      </a:r>
                    </a:p>
                  </a:txBody>
                  <a:tcPr marL="68580" marR="68580" marT="34290" marB="34290"/>
                </a:tc>
                <a:extLst>
                  <a:ext uri="{0D108BD9-81ED-4DB2-BD59-A6C34878D82A}">
                    <a16:rowId xmlns:a16="http://schemas.microsoft.com/office/drawing/2014/main" val="4122022660"/>
                  </a:ext>
                </a:extLst>
              </a:tr>
              <a:tr h="342900">
                <a:tc>
                  <a:txBody>
                    <a:bodyPr/>
                    <a:lstStyle/>
                    <a:p>
                      <a:r>
                        <a:rPr lang="en-GB" sz="1800" b="1" dirty="0"/>
                        <a:t>4</a:t>
                      </a:r>
                    </a:p>
                  </a:txBody>
                  <a:tcPr marL="68580" marR="68580" marT="34290" marB="34290"/>
                </a:tc>
                <a:tc>
                  <a:txBody>
                    <a:bodyPr/>
                    <a:lstStyle/>
                    <a:p>
                      <a:r>
                        <a:rPr lang="en-GB" sz="1800" dirty="0"/>
                        <a:t>Income at birth</a:t>
                      </a:r>
                    </a:p>
                  </a:txBody>
                  <a:tcPr marL="68580" marR="68580" marT="34290" marB="34290"/>
                </a:tc>
                <a:tc>
                  <a:txBody>
                    <a:bodyPr/>
                    <a:lstStyle/>
                    <a:p>
                      <a:r>
                        <a:rPr lang="en-GB" sz="1800" dirty="0"/>
                        <a:t>Income at</a:t>
                      </a:r>
                      <a:r>
                        <a:rPr lang="en-GB" sz="1800" baseline="0" dirty="0"/>
                        <a:t> 45y</a:t>
                      </a:r>
                      <a:endParaRPr lang="en-GB" sz="1800" dirty="0"/>
                    </a:p>
                  </a:txBody>
                  <a:tcPr marL="68580" marR="68580" marT="34290" marB="34290"/>
                </a:tc>
                <a:tc>
                  <a:txBody>
                    <a:bodyPr/>
                    <a:lstStyle/>
                    <a:p>
                      <a:r>
                        <a:rPr lang="en-GB" sz="1800" i="1" dirty="0"/>
                        <a:t>CVD</a:t>
                      </a:r>
                    </a:p>
                  </a:txBody>
                  <a:tcPr marL="68580" marR="68580" marT="34290" marB="34290"/>
                </a:tc>
                <a:extLst>
                  <a:ext uri="{0D108BD9-81ED-4DB2-BD59-A6C34878D82A}">
                    <a16:rowId xmlns:a16="http://schemas.microsoft.com/office/drawing/2014/main" val="2963831710"/>
                  </a:ext>
                </a:extLst>
              </a:tr>
            </a:tbl>
          </a:graphicData>
        </a:graphic>
      </p:graphicFrame>
    </p:spTree>
    <p:extLst>
      <p:ext uri="{BB962C8B-B14F-4D97-AF65-F5344CB8AC3E}">
        <p14:creationId xmlns:p14="http://schemas.microsoft.com/office/powerpoint/2010/main" val="10917653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of interest? Interaction or EMM? </a:t>
            </a:r>
          </a:p>
        </p:txBody>
      </p:sp>
      <p:graphicFrame>
        <p:nvGraphicFramePr>
          <p:cNvPr id="4" name="Table 3"/>
          <p:cNvGraphicFramePr>
            <a:graphicFrameLocks noGrp="1"/>
          </p:cNvGraphicFramePr>
          <p:nvPr>
            <p:extLst/>
          </p:nvPr>
        </p:nvGraphicFramePr>
        <p:xfrm>
          <a:off x="628651" y="2665267"/>
          <a:ext cx="8333816" cy="1982016"/>
        </p:xfrm>
        <a:graphic>
          <a:graphicData uri="http://schemas.openxmlformats.org/drawingml/2006/table">
            <a:tbl>
              <a:tblPr firstRow="1" bandRow="1">
                <a:tableStyleId>{5C22544A-7EE6-4342-B048-85BDC9FD1C3A}</a:tableStyleId>
              </a:tblPr>
              <a:tblGrid>
                <a:gridCol w="1381685">
                  <a:extLst>
                    <a:ext uri="{9D8B030D-6E8A-4147-A177-3AD203B41FA5}">
                      <a16:colId xmlns:a16="http://schemas.microsoft.com/office/drawing/2014/main" val="559247291"/>
                    </a:ext>
                  </a:extLst>
                </a:gridCol>
                <a:gridCol w="1842247">
                  <a:extLst>
                    <a:ext uri="{9D8B030D-6E8A-4147-A177-3AD203B41FA5}">
                      <a16:colId xmlns:a16="http://schemas.microsoft.com/office/drawing/2014/main" val="901712100"/>
                    </a:ext>
                  </a:extLst>
                </a:gridCol>
                <a:gridCol w="2326342">
                  <a:extLst>
                    <a:ext uri="{9D8B030D-6E8A-4147-A177-3AD203B41FA5}">
                      <a16:colId xmlns:a16="http://schemas.microsoft.com/office/drawing/2014/main" val="2875559296"/>
                    </a:ext>
                  </a:extLst>
                </a:gridCol>
                <a:gridCol w="2783542">
                  <a:extLst>
                    <a:ext uri="{9D8B030D-6E8A-4147-A177-3AD203B41FA5}">
                      <a16:colId xmlns:a16="http://schemas.microsoft.com/office/drawing/2014/main" val="1109033067"/>
                    </a:ext>
                  </a:extLst>
                </a:gridCol>
              </a:tblGrid>
              <a:tr h="480291">
                <a:tc>
                  <a:txBody>
                    <a:bodyPr/>
                    <a:lstStyle/>
                    <a:p>
                      <a:r>
                        <a:rPr lang="en-GB" sz="1800" dirty="0"/>
                        <a:t>Scenario</a:t>
                      </a:r>
                    </a:p>
                  </a:txBody>
                  <a:tcPr marL="68580" marR="68580" marT="34290" marB="34290"/>
                </a:tc>
                <a:tc>
                  <a:txBody>
                    <a:bodyPr/>
                    <a:lstStyle/>
                    <a:p>
                      <a:r>
                        <a:rPr lang="en-GB" sz="1800" dirty="0"/>
                        <a:t>A</a:t>
                      </a:r>
                    </a:p>
                  </a:txBody>
                  <a:tcPr marL="68580" marR="68580" marT="34290" marB="34290"/>
                </a:tc>
                <a:tc>
                  <a:txBody>
                    <a:bodyPr/>
                    <a:lstStyle/>
                    <a:p>
                      <a:r>
                        <a:rPr lang="en-GB" sz="1800" dirty="0"/>
                        <a:t>B</a:t>
                      </a:r>
                    </a:p>
                  </a:txBody>
                  <a:tcPr marL="68580" marR="68580" marT="34290" marB="34290"/>
                </a:tc>
                <a:tc>
                  <a:txBody>
                    <a:bodyPr/>
                    <a:lstStyle/>
                    <a:p>
                      <a:r>
                        <a:rPr lang="en-GB" sz="1800" i="1" dirty="0"/>
                        <a:t>Y </a:t>
                      </a:r>
                    </a:p>
                  </a:txBody>
                  <a:tcPr marL="68580" marR="68580" marT="34290" marB="34290"/>
                </a:tc>
                <a:extLst>
                  <a:ext uri="{0D108BD9-81ED-4DB2-BD59-A6C34878D82A}">
                    <a16:rowId xmlns:a16="http://schemas.microsoft.com/office/drawing/2014/main" val="3996499032"/>
                  </a:ext>
                </a:extLst>
              </a:tr>
              <a:tr h="392547">
                <a:tc>
                  <a:txBody>
                    <a:bodyPr/>
                    <a:lstStyle/>
                    <a:p>
                      <a:r>
                        <a:rPr lang="en-GB" sz="1800" b="1" dirty="0"/>
                        <a:t>1</a:t>
                      </a:r>
                    </a:p>
                  </a:txBody>
                  <a:tcPr marL="68580" marR="68580" marT="34290" marB="34290"/>
                </a:tc>
                <a:tc>
                  <a:txBody>
                    <a:bodyPr/>
                    <a:lstStyle/>
                    <a:p>
                      <a:r>
                        <a:rPr lang="en-GB" sz="1800" b="0" dirty="0"/>
                        <a:t>SLC6A4 </a:t>
                      </a:r>
                      <a:r>
                        <a:rPr lang="en-GB" sz="1800" dirty="0"/>
                        <a:t>Gene </a:t>
                      </a:r>
                    </a:p>
                  </a:txBody>
                  <a:tcPr marL="68580" marR="68580" marT="34290" marB="34290"/>
                </a:tc>
                <a:tc>
                  <a:txBody>
                    <a:bodyPr/>
                    <a:lstStyle/>
                    <a:p>
                      <a:r>
                        <a:rPr lang="en-GB" sz="1800" dirty="0"/>
                        <a:t>Psychosocial</a:t>
                      </a:r>
                      <a:r>
                        <a:rPr lang="en-GB" sz="1800" baseline="0" dirty="0"/>
                        <a:t> support</a:t>
                      </a:r>
                      <a:endParaRPr lang="en-GB" sz="18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i="1" dirty="0"/>
                        <a:t>Infant attachment</a:t>
                      </a:r>
                    </a:p>
                  </a:txBody>
                  <a:tcPr marL="68580" marR="68580" marT="34290" marB="34290"/>
                </a:tc>
                <a:extLst>
                  <a:ext uri="{0D108BD9-81ED-4DB2-BD59-A6C34878D82A}">
                    <a16:rowId xmlns:a16="http://schemas.microsoft.com/office/drawing/2014/main" val="904296180"/>
                  </a:ext>
                </a:extLst>
              </a:tr>
              <a:tr h="378351">
                <a:tc>
                  <a:txBody>
                    <a:bodyPr/>
                    <a:lstStyle/>
                    <a:p>
                      <a:r>
                        <a:rPr lang="en-GB" sz="1800" b="1" dirty="0"/>
                        <a:t>2</a:t>
                      </a:r>
                    </a:p>
                  </a:txBody>
                  <a:tcPr marL="68580" marR="68580" marT="34290" marB="34290"/>
                </a:tc>
                <a:tc>
                  <a:txBody>
                    <a:bodyPr/>
                    <a:lstStyle/>
                    <a:p>
                      <a:r>
                        <a:rPr lang="en-GB" sz="1800" dirty="0"/>
                        <a:t>Swine flu</a:t>
                      </a:r>
                      <a:r>
                        <a:rPr lang="en-GB" sz="1800" baseline="0" dirty="0"/>
                        <a:t> v</a:t>
                      </a:r>
                      <a:r>
                        <a:rPr lang="en-GB" sz="1800" dirty="0"/>
                        <a:t>accine</a:t>
                      </a:r>
                    </a:p>
                  </a:txBody>
                  <a:tcPr marL="68580" marR="68580" marT="34290" marB="34290"/>
                </a:tc>
                <a:tc>
                  <a:txBody>
                    <a:bodyPr/>
                    <a:lstStyle/>
                    <a:p>
                      <a:r>
                        <a:rPr lang="en-GB" sz="1800" dirty="0"/>
                        <a:t>Gender</a:t>
                      </a:r>
                    </a:p>
                  </a:txBody>
                  <a:tcPr marL="68580" marR="68580" marT="34290" marB="34290"/>
                </a:tc>
                <a:tc>
                  <a:txBody>
                    <a:bodyPr/>
                    <a:lstStyle/>
                    <a:p>
                      <a:r>
                        <a:rPr lang="en-GB" sz="1800" i="1" dirty="0"/>
                        <a:t>Swine</a:t>
                      </a:r>
                      <a:r>
                        <a:rPr lang="en-GB" sz="1800" i="1" baseline="0" dirty="0"/>
                        <a:t> Flu</a:t>
                      </a:r>
                    </a:p>
                  </a:txBody>
                  <a:tcPr marL="68580" marR="68580" marT="34290" marB="34290"/>
                </a:tc>
                <a:extLst>
                  <a:ext uri="{0D108BD9-81ED-4DB2-BD59-A6C34878D82A}">
                    <a16:rowId xmlns:a16="http://schemas.microsoft.com/office/drawing/2014/main" val="3252616515"/>
                  </a:ext>
                </a:extLst>
              </a:tr>
              <a:tr h="387927">
                <a:tc>
                  <a:txBody>
                    <a:bodyPr/>
                    <a:lstStyle/>
                    <a:p>
                      <a:r>
                        <a:rPr lang="en-GB" sz="1800" b="1" dirty="0"/>
                        <a:t>3</a:t>
                      </a:r>
                    </a:p>
                  </a:txBody>
                  <a:tcPr marL="68580" marR="68580" marT="34290" marB="34290"/>
                </a:tc>
                <a:tc>
                  <a:txBody>
                    <a:bodyPr/>
                    <a:lstStyle/>
                    <a:p>
                      <a:r>
                        <a:rPr lang="en-GB" sz="1800" dirty="0"/>
                        <a:t>Smoking</a:t>
                      </a:r>
                    </a:p>
                  </a:txBody>
                  <a:tcPr marL="68580" marR="68580" marT="34290" marB="34290"/>
                </a:tc>
                <a:tc>
                  <a:txBody>
                    <a:bodyPr/>
                    <a:lstStyle/>
                    <a:p>
                      <a:r>
                        <a:rPr lang="en-GB" sz="1800" dirty="0"/>
                        <a:t>Asbestos</a:t>
                      </a:r>
                    </a:p>
                  </a:txBody>
                  <a:tcPr marL="68580" marR="68580" marT="34290" marB="34290"/>
                </a:tc>
                <a:tc>
                  <a:txBody>
                    <a:bodyPr/>
                    <a:lstStyle/>
                    <a:p>
                      <a:r>
                        <a:rPr lang="en-GB" sz="1800" i="1" baseline="0" dirty="0"/>
                        <a:t>Lung cancer</a:t>
                      </a:r>
                    </a:p>
                  </a:txBody>
                  <a:tcPr marL="68580" marR="68580" marT="34290" marB="34290"/>
                </a:tc>
                <a:extLst>
                  <a:ext uri="{0D108BD9-81ED-4DB2-BD59-A6C34878D82A}">
                    <a16:rowId xmlns:a16="http://schemas.microsoft.com/office/drawing/2014/main" val="4122022660"/>
                  </a:ext>
                </a:extLst>
              </a:tr>
              <a:tr h="342900">
                <a:tc>
                  <a:txBody>
                    <a:bodyPr/>
                    <a:lstStyle/>
                    <a:p>
                      <a:r>
                        <a:rPr lang="en-GB" sz="1800" b="1" dirty="0"/>
                        <a:t>4</a:t>
                      </a:r>
                    </a:p>
                  </a:txBody>
                  <a:tcPr marL="68580" marR="68580" marT="34290" marB="34290"/>
                </a:tc>
                <a:tc>
                  <a:txBody>
                    <a:bodyPr/>
                    <a:lstStyle/>
                    <a:p>
                      <a:r>
                        <a:rPr lang="en-GB" sz="1800" dirty="0"/>
                        <a:t>Income at birth</a:t>
                      </a:r>
                    </a:p>
                  </a:txBody>
                  <a:tcPr marL="68580" marR="68580" marT="34290" marB="34290"/>
                </a:tc>
                <a:tc>
                  <a:txBody>
                    <a:bodyPr/>
                    <a:lstStyle/>
                    <a:p>
                      <a:r>
                        <a:rPr lang="en-GB" sz="1800" dirty="0"/>
                        <a:t>Income at</a:t>
                      </a:r>
                      <a:r>
                        <a:rPr lang="en-GB" sz="1800" baseline="0" dirty="0"/>
                        <a:t> 45y</a:t>
                      </a:r>
                      <a:endParaRPr lang="en-GB" sz="1800" dirty="0"/>
                    </a:p>
                  </a:txBody>
                  <a:tcPr marL="68580" marR="68580" marT="34290" marB="34290"/>
                </a:tc>
                <a:tc>
                  <a:txBody>
                    <a:bodyPr/>
                    <a:lstStyle/>
                    <a:p>
                      <a:r>
                        <a:rPr lang="en-GB" sz="1800" i="1" dirty="0"/>
                        <a:t>CVD</a:t>
                      </a:r>
                    </a:p>
                  </a:txBody>
                  <a:tcPr marL="68580" marR="68580" marT="34290" marB="34290"/>
                </a:tc>
                <a:extLst>
                  <a:ext uri="{0D108BD9-81ED-4DB2-BD59-A6C34878D82A}">
                    <a16:rowId xmlns:a16="http://schemas.microsoft.com/office/drawing/2014/main" val="2963831710"/>
                  </a:ext>
                </a:extLst>
              </a:tr>
            </a:tbl>
          </a:graphicData>
        </a:graphic>
      </p:graphicFrame>
      <p:sp>
        <p:nvSpPr>
          <p:cNvPr id="3" name="TextBox 2">
            <a:extLst>
              <a:ext uri="{FF2B5EF4-FFF2-40B4-BE49-F238E27FC236}">
                <a16:creationId xmlns:a16="http://schemas.microsoft.com/office/drawing/2014/main" id="{1675C0C3-87A4-4483-BEAF-DED184E11E59}"/>
              </a:ext>
            </a:extLst>
          </p:cNvPr>
          <p:cNvSpPr txBox="1"/>
          <p:nvPr/>
        </p:nvSpPr>
        <p:spPr>
          <a:xfrm>
            <a:off x="480060" y="5120640"/>
            <a:ext cx="7738110" cy="707886"/>
          </a:xfrm>
          <a:prstGeom prst="rect">
            <a:avLst/>
          </a:prstGeom>
          <a:noFill/>
        </p:spPr>
        <p:txBody>
          <a:bodyPr wrap="square" rtlCol="0">
            <a:spAutoFit/>
          </a:bodyPr>
          <a:lstStyle/>
          <a:p>
            <a:r>
              <a:rPr lang="en-GB" sz="2000" dirty="0"/>
              <a:t>You have two confounders in a model that you think may interact to affect the outcome?</a:t>
            </a:r>
          </a:p>
        </p:txBody>
      </p:sp>
    </p:spTree>
    <p:extLst>
      <p:ext uri="{BB962C8B-B14F-4D97-AF65-F5344CB8AC3E}">
        <p14:creationId xmlns:p14="http://schemas.microsoft.com/office/powerpoint/2010/main" val="28179631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Back to scale!</a:t>
            </a:r>
            <a:br>
              <a:rPr lang="en-GB" b="1" dirty="0"/>
            </a:br>
            <a:endParaRPr lang="en-GB" sz="3000" dirty="0"/>
          </a:p>
        </p:txBody>
      </p:sp>
      <p:sp>
        <p:nvSpPr>
          <p:cNvPr id="3" name="Content Placeholder 2"/>
          <p:cNvSpPr>
            <a:spLocks noGrp="1"/>
          </p:cNvSpPr>
          <p:nvPr>
            <p:ph idx="1"/>
          </p:nvPr>
        </p:nvSpPr>
        <p:spPr/>
        <p:txBody>
          <a:bodyPr/>
          <a:lstStyle/>
          <a:p>
            <a:r>
              <a:rPr lang="en-GB" dirty="0"/>
              <a:t>So far we’ve been looking at interactions/EMM on the </a:t>
            </a:r>
            <a:r>
              <a:rPr lang="en-GB" b="1" i="1" dirty="0"/>
              <a:t>Additive Scale</a:t>
            </a:r>
            <a:endParaRPr lang="en-GB" dirty="0"/>
          </a:p>
          <a:p>
            <a:r>
              <a:rPr lang="en-GB" dirty="0"/>
              <a:t>i.e. we’ve looked at absolute measures of effect (</a:t>
            </a:r>
            <a:r>
              <a:rPr lang="en-GB" b="1" dirty="0"/>
              <a:t>RDs</a:t>
            </a:r>
            <a:r>
              <a:rPr lang="en-GB" dirty="0"/>
              <a:t>) and focused on </a:t>
            </a:r>
            <a:r>
              <a:rPr lang="en-GB" b="1" dirty="0"/>
              <a:t>absolute differences in those effects</a:t>
            </a:r>
            <a:r>
              <a:rPr lang="en-GB" dirty="0"/>
              <a:t> across levels of the modifier</a:t>
            </a:r>
          </a:p>
          <a:p>
            <a:r>
              <a:rPr lang="en-GB" b="1" i="1" dirty="0"/>
              <a:t>‘Multiplicative’</a:t>
            </a:r>
            <a:r>
              <a:rPr lang="en-GB" dirty="0"/>
              <a:t> interactions/EMM use relative measures of effect (e.g. </a:t>
            </a:r>
            <a:r>
              <a:rPr lang="en-GB" b="1" dirty="0"/>
              <a:t>RRs, ORs</a:t>
            </a:r>
            <a:r>
              <a:rPr lang="en-GB" dirty="0"/>
              <a:t>) and focus on </a:t>
            </a:r>
            <a:r>
              <a:rPr lang="en-GB" b="1" dirty="0"/>
              <a:t>relative differences in those effects</a:t>
            </a:r>
            <a:r>
              <a:rPr lang="en-GB" dirty="0"/>
              <a:t> across levels of the modifier</a:t>
            </a:r>
          </a:p>
          <a:p>
            <a:endParaRPr lang="en-GB" dirty="0"/>
          </a:p>
        </p:txBody>
      </p:sp>
    </p:spTree>
    <p:extLst>
      <p:ext uri="{BB962C8B-B14F-4D97-AF65-F5344CB8AC3E}">
        <p14:creationId xmlns:p14="http://schemas.microsoft.com/office/powerpoint/2010/main" val="33005909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Interaction on </a:t>
            </a:r>
            <a:r>
              <a:rPr lang="en-GB" b="1" u="sng" dirty="0"/>
              <a:t>additive scale</a:t>
            </a:r>
          </a:p>
        </p:txBody>
      </p:sp>
      <p:sp>
        <p:nvSpPr>
          <p:cNvPr id="3" name="Content Placeholder 2"/>
          <p:cNvSpPr>
            <a:spLocks noGrp="1"/>
          </p:cNvSpPr>
          <p:nvPr>
            <p:ph idx="1"/>
          </p:nvPr>
        </p:nvSpPr>
        <p:spPr>
          <a:xfrm>
            <a:off x="403412" y="2008960"/>
            <a:ext cx="8740587" cy="4347016"/>
          </a:xfrm>
        </p:spPr>
        <p:txBody>
          <a:bodyPr>
            <a:normAutofit fontScale="85000" lnSpcReduction="10000"/>
          </a:bodyPr>
          <a:lstStyle/>
          <a:p>
            <a:pPr marL="0" indent="0">
              <a:buNone/>
            </a:pPr>
            <a:endParaRPr lang="en-GB" dirty="0"/>
          </a:p>
          <a:p>
            <a:r>
              <a:rPr lang="en-GB" dirty="0"/>
              <a:t>Interventions A and B… </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r>
              <a:rPr lang="en-GB" dirty="0"/>
              <a:t>Want to know if the risk difference when A=1 </a:t>
            </a:r>
            <a:r>
              <a:rPr lang="en-GB" i="1" dirty="0"/>
              <a:t>and</a:t>
            </a:r>
            <a:r>
              <a:rPr lang="en-GB" dirty="0"/>
              <a:t> B=1 is greater than the relative risk of just having A </a:t>
            </a:r>
            <a:r>
              <a:rPr lang="en-GB" i="1" dirty="0"/>
              <a:t>plus</a:t>
            </a:r>
            <a:r>
              <a:rPr lang="en-GB" dirty="0"/>
              <a:t> just having B</a:t>
            </a:r>
          </a:p>
          <a:p>
            <a:pPr marL="0" indent="0">
              <a:buNone/>
            </a:pPr>
            <a:r>
              <a:rPr lang="en-GB" dirty="0"/>
              <a:t> (P(Y)[1,1] </a:t>
            </a:r>
            <a:r>
              <a:rPr lang="en-GB" b="1" dirty="0">
                <a:solidFill>
                  <a:srgbClr val="FF0000"/>
                </a:solidFill>
              </a:rPr>
              <a:t>-</a:t>
            </a:r>
            <a:r>
              <a:rPr lang="en-GB" dirty="0"/>
              <a:t> </a:t>
            </a:r>
            <a:r>
              <a:rPr lang="en-GB" b="1" dirty="0"/>
              <a:t>P(Y)[0,0]</a:t>
            </a:r>
            <a:r>
              <a:rPr lang="en-GB" dirty="0"/>
              <a:t>)  = (P(Y)[1,0] </a:t>
            </a:r>
            <a:r>
              <a:rPr lang="en-GB" b="1" dirty="0">
                <a:solidFill>
                  <a:srgbClr val="FF0000"/>
                </a:solidFill>
              </a:rPr>
              <a:t>-</a:t>
            </a:r>
            <a:r>
              <a:rPr lang="en-GB" dirty="0"/>
              <a:t> </a:t>
            </a:r>
            <a:r>
              <a:rPr lang="en-GB" b="1" dirty="0"/>
              <a:t>P(Y)[0,0]</a:t>
            </a:r>
            <a:r>
              <a:rPr lang="en-GB" dirty="0"/>
              <a:t>) </a:t>
            </a:r>
            <a:r>
              <a:rPr lang="en-GB" b="1" dirty="0">
                <a:solidFill>
                  <a:srgbClr val="FF0000"/>
                </a:solidFill>
              </a:rPr>
              <a:t>+</a:t>
            </a:r>
            <a:r>
              <a:rPr lang="en-GB" dirty="0"/>
              <a:t> (P(Y)[0,1] </a:t>
            </a:r>
            <a:r>
              <a:rPr lang="en-GB" b="1" dirty="0">
                <a:solidFill>
                  <a:srgbClr val="FF0000"/>
                </a:solidFill>
              </a:rPr>
              <a:t>-</a:t>
            </a:r>
            <a:r>
              <a:rPr lang="en-GB" dirty="0"/>
              <a:t> </a:t>
            </a:r>
            <a:r>
              <a:rPr lang="en-GB" b="1" dirty="0"/>
              <a:t>P(Y)[0,0]</a:t>
            </a:r>
            <a:r>
              <a:rPr lang="en-GB" dirty="0"/>
              <a:t>) </a:t>
            </a:r>
          </a:p>
          <a:p>
            <a:pPr marL="0" indent="0">
              <a:buNone/>
            </a:pPr>
            <a:endParaRPr lang="en-GB" dirty="0">
              <a:sym typeface="Wingdings" panose="05000000000000000000" pitchFamily="2" charset="2"/>
            </a:endParaRPr>
          </a:p>
          <a:p>
            <a:pPr marL="0" indent="0">
              <a:buNone/>
            </a:pPr>
            <a:r>
              <a:rPr lang="en-GB" dirty="0">
                <a:sym typeface="Wingdings" panose="05000000000000000000" pitchFamily="2" charset="2"/>
              </a:rPr>
              <a:t></a:t>
            </a:r>
            <a:r>
              <a:rPr lang="en-GB" dirty="0"/>
              <a:t> RD[1,1] </a:t>
            </a:r>
            <a:r>
              <a:rPr lang="en-GB" b="1" dirty="0">
                <a:solidFill>
                  <a:srgbClr val="FF0000"/>
                </a:solidFill>
              </a:rPr>
              <a:t>-</a:t>
            </a:r>
            <a:r>
              <a:rPr lang="en-GB" dirty="0"/>
              <a:t> (RD[1,0] </a:t>
            </a:r>
            <a:r>
              <a:rPr lang="en-GB" b="1" dirty="0">
                <a:solidFill>
                  <a:srgbClr val="FF0000"/>
                </a:solidFill>
              </a:rPr>
              <a:t>+</a:t>
            </a:r>
            <a:r>
              <a:rPr lang="en-GB" dirty="0"/>
              <a:t> RD[0,1]) </a:t>
            </a:r>
          </a:p>
          <a:p>
            <a:pPr marL="0" indent="0">
              <a:buNone/>
            </a:pP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748851658"/>
              </p:ext>
            </p:extLst>
          </p:nvPr>
        </p:nvGraphicFramePr>
        <p:xfrm>
          <a:off x="628650" y="2914650"/>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t>0.2</a:t>
                      </a:r>
                    </a:p>
                  </a:txBody>
                  <a:tcPr marL="68580" marR="68580" marT="34290" marB="34290"/>
                </a:tc>
                <a:tc>
                  <a:txBody>
                    <a:bodyPr/>
                    <a:lstStyle/>
                    <a:p>
                      <a:r>
                        <a:rPr lang="en-GB" sz="1800" dirty="0"/>
                        <a:t>0.3</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dirty="0"/>
                        <a:t>0.4</a:t>
                      </a:r>
                    </a:p>
                  </a:txBody>
                  <a:tcPr marL="68580" marR="68580" marT="34290" marB="34290"/>
                </a:tc>
                <a:tc>
                  <a:txBody>
                    <a:bodyPr/>
                    <a:lstStyle/>
                    <a:p>
                      <a:r>
                        <a:rPr lang="en-GB" sz="1800" dirty="0"/>
                        <a:t>0.8</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2087414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31" y="1131094"/>
            <a:ext cx="9056594" cy="994172"/>
          </a:xfrm>
        </p:spPr>
        <p:txBody>
          <a:bodyPr>
            <a:normAutofit fontScale="90000"/>
          </a:bodyPr>
          <a:lstStyle/>
          <a:p>
            <a:r>
              <a:rPr lang="en-GB" dirty="0"/>
              <a:t>Hypothetical example. Interaction on </a:t>
            </a:r>
            <a:r>
              <a:rPr lang="en-GB" b="1" u="sng" dirty="0"/>
              <a:t>multiplicative scale</a:t>
            </a:r>
          </a:p>
        </p:txBody>
      </p:sp>
      <p:sp>
        <p:nvSpPr>
          <p:cNvPr id="3" name="Content Placeholder 2"/>
          <p:cNvSpPr>
            <a:spLocks noGrp="1"/>
          </p:cNvSpPr>
          <p:nvPr>
            <p:ph idx="1"/>
          </p:nvPr>
        </p:nvSpPr>
        <p:spPr>
          <a:xfrm>
            <a:off x="572538" y="2008960"/>
            <a:ext cx="8679037" cy="4400805"/>
          </a:xfrm>
        </p:spPr>
        <p:txBody>
          <a:bodyPr>
            <a:normAutofit fontScale="85000" lnSpcReduction="10000"/>
          </a:bodyPr>
          <a:lstStyle/>
          <a:p>
            <a:pPr marL="0" indent="0">
              <a:buNone/>
            </a:pPr>
            <a:endParaRPr lang="en-GB" dirty="0"/>
          </a:p>
          <a:p>
            <a:r>
              <a:rPr lang="en-GB" dirty="0"/>
              <a:t>Interventions A and B… </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r>
              <a:rPr lang="en-GB" dirty="0"/>
              <a:t>Want to know if the risk difference when A=1 </a:t>
            </a:r>
            <a:r>
              <a:rPr lang="en-GB" i="1" dirty="0"/>
              <a:t>and</a:t>
            </a:r>
            <a:r>
              <a:rPr lang="en-GB" dirty="0"/>
              <a:t> B=1 is greater than the relative risk of just having A </a:t>
            </a:r>
            <a:r>
              <a:rPr lang="en-GB" i="1" dirty="0"/>
              <a:t>plus</a:t>
            </a:r>
            <a:r>
              <a:rPr lang="en-GB" dirty="0"/>
              <a:t> just having B</a:t>
            </a:r>
          </a:p>
          <a:p>
            <a:pPr marL="0" indent="0">
              <a:buNone/>
            </a:pPr>
            <a:r>
              <a:rPr lang="en-GB" dirty="0"/>
              <a:t> (P(Y)[1,1] </a:t>
            </a:r>
            <a:r>
              <a:rPr lang="en-GB" b="1" dirty="0">
                <a:solidFill>
                  <a:srgbClr val="FF0000"/>
                </a:solidFill>
              </a:rPr>
              <a:t>/</a:t>
            </a:r>
            <a:r>
              <a:rPr lang="en-GB" dirty="0"/>
              <a:t> </a:t>
            </a:r>
            <a:r>
              <a:rPr lang="en-GB" b="1" dirty="0"/>
              <a:t>P(Y)[0,0]</a:t>
            </a:r>
            <a:r>
              <a:rPr lang="en-GB" dirty="0"/>
              <a:t>)  = (P(Y)[1,0] </a:t>
            </a:r>
            <a:r>
              <a:rPr lang="en-GB" b="1" dirty="0">
                <a:solidFill>
                  <a:srgbClr val="FF0000"/>
                </a:solidFill>
              </a:rPr>
              <a:t>/ </a:t>
            </a:r>
            <a:r>
              <a:rPr lang="en-GB" dirty="0"/>
              <a:t>P(Y)[0,0]) </a:t>
            </a:r>
            <a:r>
              <a:rPr lang="en-GB" b="1" dirty="0">
                <a:solidFill>
                  <a:srgbClr val="FF0000"/>
                </a:solidFill>
              </a:rPr>
              <a:t>x</a:t>
            </a:r>
            <a:r>
              <a:rPr lang="en-GB" dirty="0"/>
              <a:t> (P(Y)[0,1] </a:t>
            </a:r>
            <a:r>
              <a:rPr lang="en-GB" b="1" dirty="0">
                <a:solidFill>
                  <a:srgbClr val="FF0000"/>
                </a:solidFill>
              </a:rPr>
              <a:t>/</a:t>
            </a:r>
            <a:r>
              <a:rPr lang="en-GB" dirty="0"/>
              <a:t> P(Y)[0,0]) </a:t>
            </a:r>
          </a:p>
          <a:p>
            <a:pPr marL="0" indent="0">
              <a:buNone/>
            </a:pPr>
            <a:endParaRPr lang="en-GB" dirty="0">
              <a:sym typeface="Wingdings" panose="05000000000000000000" pitchFamily="2" charset="2"/>
            </a:endParaRPr>
          </a:p>
          <a:p>
            <a:pPr marL="0" indent="0">
              <a:buNone/>
            </a:pPr>
            <a:r>
              <a:rPr lang="en-GB" dirty="0">
                <a:sym typeface="Wingdings" panose="05000000000000000000" pitchFamily="2" charset="2"/>
              </a:rPr>
              <a:t></a:t>
            </a:r>
            <a:r>
              <a:rPr lang="en-GB" dirty="0"/>
              <a:t> RR[1,1] </a:t>
            </a:r>
            <a:r>
              <a:rPr lang="en-GB" b="1" dirty="0">
                <a:solidFill>
                  <a:srgbClr val="FF0000"/>
                </a:solidFill>
              </a:rPr>
              <a:t>/</a:t>
            </a:r>
            <a:r>
              <a:rPr lang="en-GB" dirty="0"/>
              <a:t> (RR[1,0] </a:t>
            </a:r>
            <a:r>
              <a:rPr lang="en-GB" b="1" dirty="0">
                <a:solidFill>
                  <a:srgbClr val="FF0000"/>
                </a:solidFill>
              </a:rPr>
              <a:t>x</a:t>
            </a:r>
            <a:r>
              <a:rPr lang="en-GB" dirty="0"/>
              <a:t> RR[0,1]) </a:t>
            </a:r>
          </a:p>
          <a:p>
            <a:pPr marL="0" indent="0">
              <a:buNone/>
            </a:pPr>
            <a:endParaRPr lang="en-GB" dirty="0"/>
          </a:p>
        </p:txBody>
      </p:sp>
      <p:graphicFrame>
        <p:nvGraphicFramePr>
          <p:cNvPr id="5" name="Table 4">
            <a:extLst>
              <a:ext uri="{FF2B5EF4-FFF2-40B4-BE49-F238E27FC236}">
                <a16:creationId xmlns:a16="http://schemas.microsoft.com/office/drawing/2014/main" id="{453D978F-A28C-445B-A869-D392EB38E87E}"/>
              </a:ext>
            </a:extLst>
          </p:cNvPr>
          <p:cNvGraphicFramePr>
            <a:graphicFrameLocks noGrp="1"/>
          </p:cNvGraphicFramePr>
          <p:nvPr>
            <p:extLst>
              <p:ext uri="{D42A27DB-BD31-4B8C-83A1-F6EECF244321}">
                <p14:modId xmlns:p14="http://schemas.microsoft.com/office/powerpoint/2010/main" val="2970913829"/>
              </p:ext>
            </p:extLst>
          </p:nvPr>
        </p:nvGraphicFramePr>
        <p:xfrm>
          <a:off x="628650" y="2914650"/>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t>0.2</a:t>
                      </a:r>
                    </a:p>
                  </a:txBody>
                  <a:tcPr marL="68580" marR="68580" marT="34290" marB="34290"/>
                </a:tc>
                <a:tc>
                  <a:txBody>
                    <a:bodyPr/>
                    <a:lstStyle/>
                    <a:p>
                      <a:r>
                        <a:rPr lang="en-GB" sz="1800" dirty="0"/>
                        <a:t>0.3</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dirty="0"/>
                        <a:t>0.4</a:t>
                      </a:r>
                    </a:p>
                  </a:txBody>
                  <a:tcPr marL="68580" marR="68580" marT="34290" marB="34290"/>
                </a:tc>
                <a:tc>
                  <a:txBody>
                    <a:bodyPr/>
                    <a:lstStyle/>
                    <a:p>
                      <a:r>
                        <a:rPr lang="en-GB" sz="1800" dirty="0"/>
                        <a:t>0.8</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35246398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Interaction</a:t>
            </a:r>
            <a:endParaRPr lang="en-GB" b="1" u="sng" dirty="0"/>
          </a:p>
        </p:txBody>
      </p:sp>
      <p:sp>
        <p:nvSpPr>
          <p:cNvPr id="3" name="Content Placeholder 2"/>
          <p:cNvSpPr>
            <a:spLocks noGrp="1"/>
          </p:cNvSpPr>
          <p:nvPr>
            <p:ph idx="1"/>
          </p:nvPr>
        </p:nvSpPr>
        <p:spPr>
          <a:xfrm>
            <a:off x="572539" y="2008960"/>
            <a:ext cx="7886700" cy="3829693"/>
          </a:xfrm>
        </p:spPr>
        <p:txBody>
          <a:bodyPr>
            <a:normAutofit fontScale="62500" lnSpcReduction="20000"/>
          </a:bodyPr>
          <a:lstStyle/>
          <a:p>
            <a:r>
              <a:rPr lang="en-GB" dirty="0"/>
              <a:t>Interventions A and B… </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pPr marL="0" indent="0">
              <a:buNone/>
            </a:pPr>
            <a:r>
              <a:rPr lang="en-GB" u="sng" dirty="0"/>
              <a:t>Additive</a:t>
            </a:r>
          </a:p>
          <a:p>
            <a:pPr marL="0" indent="0">
              <a:buNone/>
            </a:pPr>
            <a:r>
              <a:rPr lang="en-GB" dirty="0">
                <a:solidFill>
                  <a:srgbClr val="7030A0"/>
                </a:solidFill>
              </a:rPr>
              <a:t>(0.8 - 0.2) = 0.6</a:t>
            </a:r>
          </a:p>
          <a:p>
            <a:pPr marL="0" indent="0">
              <a:buNone/>
            </a:pPr>
            <a:r>
              <a:rPr lang="en-GB" dirty="0">
                <a:solidFill>
                  <a:schemeClr val="accent6">
                    <a:lumMod val="75000"/>
                  </a:schemeClr>
                </a:solidFill>
              </a:rPr>
              <a:t>(0.4 - 0.2) = 0.2</a:t>
            </a:r>
            <a:endParaRPr lang="en-GB" dirty="0"/>
          </a:p>
          <a:p>
            <a:pPr marL="0" indent="0">
              <a:buNone/>
            </a:pPr>
            <a:r>
              <a:rPr lang="en-GB" dirty="0">
                <a:solidFill>
                  <a:srgbClr val="C00000"/>
                </a:solidFill>
              </a:rPr>
              <a:t>(0.3 - 0.2) = 0.1</a:t>
            </a:r>
          </a:p>
          <a:p>
            <a:pPr marL="0" indent="0">
              <a:buNone/>
            </a:pPr>
            <a:r>
              <a:rPr lang="en-GB" b="1" dirty="0"/>
              <a:t>0.6 – 0.2 - 0.1 = 0.3</a:t>
            </a:r>
          </a:p>
          <a:p>
            <a:pPr marL="0" indent="0">
              <a:buNone/>
            </a:pPr>
            <a:endParaRPr lang="en-GB" dirty="0"/>
          </a:p>
          <a:p>
            <a:pPr marL="0" indent="0">
              <a:buNone/>
            </a:pPr>
            <a:r>
              <a:rPr lang="en-GB" sz="3500" dirty="0"/>
              <a:t>Conclusion: </a:t>
            </a:r>
            <a:r>
              <a:rPr lang="en-GB" sz="3500" dirty="0">
                <a:sym typeface="Wingdings" panose="05000000000000000000" pitchFamily="2" charset="2"/>
              </a:rPr>
              <a:t></a:t>
            </a:r>
            <a:r>
              <a:rPr lang="en-GB" sz="3500" dirty="0"/>
              <a:t> There is an interaction on both scales </a:t>
            </a:r>
          </a:p>
        </p:txBody>
      </p:sp>
      <p:graphicFrame>
        <p:nvGraphicFramePr>
          <p:cNvPr id="5" name="Table 4"/>
          <p:cNvGraphicFramePr>
            <a:graphicFrameLocks noGrp="1"/>
          </p:cNvGraphicFramePr>
          <p:nvPr>
            <p:extLst>
              <p:ext uri="{D42A27DB-BD31-4B8C-83A1-F6EECF244321}">
                <p14:modId xmlns:p14="http://schemas.microsoft.com/office/powerpoint/2010/main" val="2525458182"/>
              </p:ext>
            </p:extLst>
          </p:nvPr>
        </p:nvGraphicFramePr>
        <p:xfrm>
          <a:off x="572540" y="2421091"/>
          <a:ext cx="5254519" cy="1028700"/>
        </p:xfrm>
        <a:graphic>
          <a:graphicData uri="http://schemas.openxmlformats.org/drawingml/2006/table">
            <a:tbl>
              <a:tblPr firstRow="1" bandRow="1">
                <a:tableStyleId>{5C22544A-7EE6-4342-B048-85BDC9FD1C3A}</a:tableStyleId>
              </a:tblPr>
              <a:tblGrid>
                <a:gridCol w="1050904">
                  <a:extLst>
                    <a:ext uri="{9D8B030D-6E8A-4147-A177-3AD203B41FA5}">
                      <a16:colId xmlns:a16="http://schemas.microsoft.com/office/drawing/2014/main" val="376508212"/>
                    </a:ext>
                  </a:extLst>
                </a:gridCol>
                <a:gridCol w="2086597">
                  <a:extLst>
                    <a:ext uri="{9D8B030D-6E8A-4147-A177-3AD203B41FA5}">
                      <a16:colId xmlns:a16="http://schemas.microsoft.com/office/drawing/2014/main" val="166807748"/>
                    </a:ext>
                  </a:extLst>
                </a:gridCol>
                <a:gridCol w="2117018">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t>0.2</a:t>
                      </a:r>
                    </a:p>
                  </a:txBody>
                  <a:tcPr marL="68580" marR="68580" marT="34290" marB="34290"/>
                </a:tc>
                <a:tc>
                  <a:txBody>
                    <a:bodyPr/>
                    <a:lstStyle/>
                    <a:p>
                      <a:r>
                        <a:rPr lang="en-GB" sz="1800" b="1" dirty="0">
                          <a:solidFill>
                            <a:srgbClr val="C00000"/>
                          </a:solidFill>
                        </a:rPr>
                        <a:t>0.3 (RD=0.1)(RR=1.5)</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b="1" dirty="0">
                          <a:solidFill>
                            <a:schemeClr val="accent6">
                              <a:lumMod val="75000"/>
                            </a:schemeClr>
                          </a:solidFill>
                        </a:rPr>
                        <a:t>0.4 (RD=0.2)(RR=2)</a:t>
                      </a:r>
                    </a:p>
                  </a:txBody>
                  <a:tcPr marL="68580" marR="68580" marT="34290" marB="34290"/>
                </a:tc>
                <a:tc>
                  <a:txBody>
                    <a:bodyPr/>
                    <a:lstStyle/>
                    <a:p>
                      <a:r>
                        <a:rPr lang="en-GB" sz="1800" b="1" dirty="0">
                          <a:solidFill>
                            <a:srgbClr val="7030A0"/>
                          </a:solidFill>
                        </a:rPr>
                        <a:t>0.8 (RD=0.6)(RR=4)</a:t>
                      </a:r>
                    </a:p>
                  </a:txBody>
                  <a:tcPr marL="68580" marR="68580" marT="34290" marB="34290"/>
                </a:tc>
                <a:extLst>
                  <a:ext uri="{0D108BD9-81ED-4DB2-BD59-A6C34878D82A}">
                    <a16:rowId xmlns:a16="http://schemas.microsoft.com/office/drawing/2014/main" val="422109765"/>
                  </a:ext>
                </a:extLst>
              </a:tr>
            </a:tbl>
          </a:graphicData>
        </a:graphic>
      </p:graphicFrame>
      <p:sp>
        <p:nvSpPr>
          <p:cNvPr id="7" name="Rectangle 6"/>
          <p:cNvSpPr/>
          <p:nvPr/>
        </p:nvSpPr>
        <p:spPr>
          <a:xfrm>
            <a:off x="3617260" y="3784098"/>
            <a:ext cx="4572000" cy="1253805"/>
          </a:xfrm>
          <a:prstGeom prst="rect">
            <a:avLst/>
          </a:prstGeom>
        </p:spPr>
        <p:txBody>
          <a:bodyPr>
            <a:spAutoFit/>
          </a:bodyPr>
          <a:lstStyle/>
          <a:p>
            <a:pPr>
              <a:lnSpc>
                <a:spcPct val="70000"/>
              </a:lnSpc>
              <a:spcBef>
                <a:spcPts val="750"/>
              </a:spcBef>
            </a:pPr>
            <a:r>
              <a:rPr lang="en-GB" sz="1950" dirty="0">
                <a:solidFill>
                  <a:srgbClr val="7030A0"/>
                </a:solidFill>
              </a:rPr>
              <a:t>(0.8 / 0.2) = 4</a:t>
            </a:r>
          </a:p>
          <a:p>
            <a:pPr>
              <a:lnSpc>
                <a:spcPct val="70000"/>
              </a:lnSpc>
              <a:spcBef>
                <a:spcPts val="750"/>
              </a:spcBef>
            </a:pPr>
            <a:r>
              <a:rPr lang="en-GB" sz="1950" dirty="0">
                <a:solidFill>
                  <a:srgbClr val="70AD47">
                    <a:lumMod val="75000"/>
                  </a:srgbClr>
                </a:solidFill>
              </a:rPr>
              <a:t>(0.4 / 0.2) = 2</a:t>
            </a:r>
            <a:endParaRPr lang="en-GB" sz="1950" dirty="0">
              <a:solidFill>
                <a:prstClr val="black"/>
              </a:solidFill>
            </a:endParaRPr>
          </a:p>
          <a:p>
            <a:pPr>
              <a:lnSpc>
                <a:spcPct val="70000"/>
              </a:lnSpc>
              <a:spcBef>
                <a:spcPts val="750"/>
              </a:spcBef>
            </a:pPr>
            <a:r>
              <a:rPr lang="en-GB" sz="1950" dirty="0">
                <a:solidFill>
                  <a:srgbClr val="C00000"/>
                </a:solidFill>
              </a:rPr>
              <a:t>(0.3 / 0.2) = 1.5</a:t>
            </a:r>
          </a:p>
          <a:p>
            <a:pPr>
              <a:lnSpc>
                <a:spcPct val="70000"/>
              </a:lnSpc>
              <a:spcBef>
                <a:spcPts val="750"/>
              </a:spcBef>
            </a:pPr>
            <a:r>
              <a:rPr lang="en-GB" sz="1950" b="1" dirty="0">
                <a:solidFill>
                  <a:prstClr val="black"/>
                </a:solidFill>
              </a:rPr>
              <a:t>4 / (2 x 1.5) = 1.3</a:t>
            </a:r>
          </a:p>
        </p:txBody>
      </p:sp>
      <p:sp>
        <p:nvSpPr>
          <p:cNvPr id="9" name="Rectangle 8"/>
          <p:cNvSpPr/>
          <p:nvPr/>
        </p:nvSpPr>
        <p:spPr>
          <a:xfrm>
            <a:off x="3617260" y="3444775"/>
            <a:ext cx="1572482" cy="362407"/>
          </a:xfrm>
          <a:prstGeom prst="rect">
            <a:avLst/>
          </a:prstGeom>
        </p:spPr>
        <p:txBody>
          <a:bodyPr wrap="none">
            <a:spAutoFit/>
          </a:bodyPr>
          <a:lstStyle/>
          <a:p>
            <a:pPr>
              <a:lnSpc>
                <a:spcPct val="90000"/>
              </a:lnSpc>
              <a:spcBef>
                <a:spcPts val="750"/>
              </a:spcBef>
            </a:pPr>
            <a:r>
              <a:rPr lang="en-GB" sz="1950" u="sng" dirty="0">
                <a:solidFill>
                  <a:prstClr val="black"/>
                </a:solidFill>
              </a:rPr>
              <a:t>Multiplicative</a:t>
            </a:r>
          </a:p>
        </p:txBody>
      </p:sp>
    </p:spTree>
    <p:extLst>
      <p:ext uri="{BB962C8B-B14F-4D97-AF65-F5344CB8AC3E}">
        <p14:creationId xmlns:p14="http://schemas.microsoft.com/office/powerpoint/2010/main" val="145711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Risk difference…?</a:t>
            </a:r>
          </a:p>
          <a:p>
            <a:endParaRPr lang="en-GB" dirty="0"/>
          </a:p>
        </p:txBody>
      </p:sp>
      <p:graphicFrame>
        <p:nvGraphicFramePr>
          <p:cNvPr id="7" name="Table 6">
            <a:extLst>
              <a:ext uri="{FF2B5EF4-FFF2-40B4-BE49-F238E27FC236}">
                <a16:creationId xmlns:a16="http://schemas.microsoft.com/office/drawing/2014/main" id="{B4846B17-CF81-4363-A1EA-A3EE2162B548}"/>
              </a:ext>
            </a:extLst>
          </p:cNvPr>
          <p:cNvGraphicFramePr>
            <a:graphicFrameLocks noGrp="1"/>
          </p:cNvGraphicFramePr>
          <p:nvPr>
            <p:extLst>
              <p:ext uri="{D42A27DB-BD31-4B8C-83A1-F6EECF244321}">
                <p14:modId xmlns:p14="http://schemas.microsoft.com/office/powerpoint/2010/main" val="2757324833"/>
              </p:ext>
            </p:extLst>
          </p:nvPr>
        </p:nvGraphicFramePr>
        <p:xfrm>
          <a:off x="772160" y="3847407"/>
          <a:ext cx="5275468" cy="1028700"/>
        </p:xfrm>
        <a:graphic>
          <a:graphicData uri="http://schemas.openxmlformats.org/drawingml/2006/table">
            <a:tbl>
              <a:tblPr firstRow="1" bandRow="1">
                <a:tableStyleId>{5C22544A-7EE6-4342-B048-85BDC9FD1C3A}</a:tableStyleId>
              </a:tblPr>
              <a:tblGrid>
                <a:gridCol w="1798320">
                  <a:extLst>
                    <a:ext uri="{9D8B030D-6E8A-4147-A177-3AD203B41FA5}">
                      <a16:colId xmlns:a16="http://schemas.microsoft.com/office/drawing/2014/main" val="1608814917"/>
                    </a:ext>
                  </a:extLst>
                </a:gridCol>
                <a:gridCol w="1549312">
                  <a:extLst>
                    <a:ext uri="{9D8B030D-6E8A-4147-A177-3AD203B41FA5}">
                      <a16:colId xmlns:a16="http://schemas.microsoft.com/office/drawing/2014/main" val="1462570328"/>
                    </a:ext>
                  </a:extLst>
                </a:gridCol>
                <a:gridCol w="1927836">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5</a:t>
                      </a:r>
                    </a:p>
                  </a:txBody>
                  <a:tcPr marL="68580" marR="68580" marT="34290" marB="34290"/>
                </a:tc>
                <a:tc>
                  <a:txBody>
                    <a:bodyPr/>
                    <a:lstStyle/>
                    <a:p>
                      <a:r>
                        <a:rPr lang="en-GB" sz="1800" dirty="0"/>
                        <a:t>95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10</a:t>
                      </a:r>
                    </a:p>
                  </a:txBody>
                  <a:tcPr marL="68580" marR="68580" marT="34290" marB="34290"/>
                </a:tc>
                <a:tc>
                  <a:txBody>
                    <a:bodyPr/>
                    <a:lstStyle/>
                    <a:p>
                      <a:r>
                        <a:rPr lang="en-GB" sz="1800" dirty="0"/>
                        <a:t>90</a:t>
                      </a:r>
                    </a:p>
                  </a:txBody>
                  <a:tcPr marL="68580" marR="68580" marT="34290" marB="34290"/>
                </a:tc>
                <a:extLst>
                  <a:ext uri="{0D108BD9-81ED-4DB2-BD59-A6C34878D82A}">
                    <a16:rowId xmlns:a16="http://schemas.microsoft.com/office/drawing/2014/main" val="2976818757"/>
                  </a:ext>
                </a:extLst>
              </a:tr>
            </a:tbl>
          </a:graphicData>
        </a:graphic>
      </p:graphicFrame>
    </p:spTree>
    <p:extLst>
      <p:ext uri="{BB962C8B-B14F-4D97-AF65-F5344CB8AC3E}">
        <p14:creationId xmlns:p14="http://schemas.microsoft.com/office/powerpoint/2010/main" val="37900827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EMM on </a:t>
            </a:r>
            <a:r>
              <a:rPr lang="en-GB" b="1" u="sng" dirty="0"/>
              <a:t>additive scale</a:t>
            </a:r>
            <a:r>
              <a:rPr lang="en-GB" dirty="0"/>
              <a:t>?</a:t>
            </a:r>
          </a:p>
        </p:txBody>
      </p:sp>
      <p:sp>
        <p:nvSpPr>
          <p:cNvPr id="3" name="Content Placeholder 2"/>
          <p:cNvSpPr>
            <a:spLocks noGrp="1"/>
          </p:cNvSpPr>
          <p:nvPr>
            <p:ph idx="1"/>
          </p:nvPr>
        </p:nvSpPr>
        <p:spPr>
          <a:xfrm>
            <a:off x="572539" y="2008960"/>
            <a:ext cx="7886700" cy="4483914"/>
          </a:xfrm>
        </p:spPr>
        <p:txBody>
          <a:bodyPr>
            <a:normAutofit fontScale="85000" lnSpcReduction="20000"/>
          </a:bodyPr>
          <a:lstStyle/>
          <a:p>
            <a:pPr marL="0" indent="0">
              <a:buNone/>
            </a:pPr>
            <a:endParaRPr lang="en-GB" dirty="0"/>
          </a:p>
          <a:p>
            <a:r>
              <a:rPr lang="en-GB" dirty="0"/>
              <a:t>Does effect of A vary by B?</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r>
              <a:rPr lang="en-GB" dirty="0"/>
              <a:t>Want to know if the probability associated with having A=1 (compared to the baseline) is different when B=0 and B=1</a:t>
            </a:r>
          </a:p>
          <a:p>
            <a:pPr marL="0" indent="0">
              <a:buNone/>
            </a:pPr>
            <a:endParaRPr lang="en-GB" dirty="0"/>
          </a:p>
          <a:p>
            <a:pPr marL="0" indent="0">
              <a:buNone/>
            </a:pPr>
            <a:r>
              <a:rPr lang="en-GB" dirty="0"/>
              <a:t>(P(Y)[1,0] </a:t>
            </a:r>
            <a:r>
              <a:rPr lang="en-GB" b="1" dirty="0">
                <a:solidFill>
                  <a:srgbClr val="FF0000"/>
                </a:solidFill>
              </a:rPr>
              <a:t>-</a:t>
            </a:r>
            <a:r>
              <a:rPr lang="en-GB" dirty="0"/>
              <a:t> P(Y)[0,0]) </a:t>
            </a:r>
            <a:r>
              <a:rPr lang="en-GB" b="1" dirty="0">
                <a:solidFill>
                  <a:srgbClr val="FF0000"/>
                </a:solidFill>
              </a:rPr>
              <a:t>-</a:t>
            </a:r>
            <a:r>
              <a:rPr lang="en-GB" dirty="0"/>
              <a:t> (P(Y)[1,1] </a:t>
            </a:r>
            <a:r>
              <a:rPr lang="en-GB" b="1" dirty="0">
                <a:solidFill>
                  <a:srgbClr val="FF0000"/>
                </a:solidFill>
              </a:rPr>
              <a:t>-</a:t>
            </a:r>
            <a:r>
              <a:rPr lang="en-GB" dirty="0"/>
              <a:t> (P(Y)[0,1])</a:t>
            </a:r>
          </a:p>
          <a:p>
            <a:pPr marL="0" indent="0">
              <a:buNone/>
            </a:pPr>
            <a:endParaRPr lang="en-GB" dirty="0"/>
          </a:p>
          <a:p>
            <a:pPr marL="0" indent="0">
              <a:buNone/>
            </a:pPr>
            <a:r>
              <a:rPr lang="en-GB" dirty="0">
                <a:sym typeface="Wingdings" panose="05000000000000000000" pitchFamily="2" charset="2"/>
              </a:rPr>
              <a:t> RD(1,0) </a:t>
            </a:r>
            <a:r>
              <a:rPr lang="en-GB" b="1" dirty="0">
                <a:solidFill>
                  <a:srgbClr val="FF0000"/>
                </a:solidFill>
                <a:sym typeface="Wingdings" panose="05000000000000000000" pitchFamily="2" charset="2"/>
              </a:rPr>
              <a:t>-</a:t>
            </a:r>
            <a:r>
              <a:rPr lang="en-GB" dirty="0">
                <a:sym typeface="Wingdings" panose="05000000000000000000" pitchFamily="2" charset="2"/>
              </a:rPr>
              <a:t> RD(1,1) </a:t>
            </a:r>
            <a:r>
              <a:rPr lang="en-GB" i="1" dirty="0">
                <a:sym typeface="Wingdings" panose="05000000000000000000" pitchFamily="2" charset="2"/>
              </a:rPr>
              <a:t>NB different baseline groups!</a:t>
            </a:r>
            <a:endParaRPr lang="en-GB" i="1" dirty="0"/>
          </a:p>
          <a:p>
            <a:pPr marL="0" indent="0">
              <a:buNone/>
            </a:pPr>
            <a:endParaRPr lang="en-GB" dirty="0"/>
          </a:p>
          <a:p>
            <a:pPr marL="0" indent="0">
              <a:buNone/>
            </a:pPr>
            <a:endParaRPr lang="en-GB" b="1" dirty="0"/>
          </a:p>
        </p:txBody>
      </p:sp>
      <p:graphicFrame>
        <p:nvGraphicFramePr>
          <p:cNvPr id="6" name="Table 5"/>
          <p:cNvGraphicFramePr>
            <a:graphicFrameLocks noGrp="1"/>
          </p:cNvGraphicFramePr>
          <p:nvPr>
            <p:extLst>
              <p:ext uri="{D42A27DB-BD31-4B8C-83A1-F6EECF244321}">
                <p14:modId xmlns:p14="http://schemas.microsoft.com/office/powerpoint/2010/main" val="725078604"/>
              </p:ext>
            </p:extLst>
          </p:nvPr>
        </p:nvGraphicFramePr>
        <p:xfrm>
          <a:off x="634886" y="3089414"/>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t>0.2</a:t>
                      </a:r>
                    </a:p>
                  </a:txBody>
                  <a:tcPr marL="68580" marR="68580" marT="34290" marB="34290"/>
                </a:tc>
                <a:tc>
                  <a:txBody>
                    <a:bodyPr/>
                    <a:lstStyle/>
                    <a:p>
                      <a:r>
                        <a:rPr lang="en-GB" sz="1800" dirty="0"/>
                        <a:t>0.3</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dirty="0"/>
                        <a:t>0.4</a:t>
                      </a:r>
                    </a:p>
                  </a:txBody>
                  <a:tcPr marL="68580" marR="68580" marT="34290" marB="34290"/>
                </a:tc>
                <a:tc>
                  <a:txBody>
                    <a:bodyPr/>
                    <a:lstStyle/>
                    <a:p>
                      <a:r>
                        <a:rPr lang="en-GB" sz="1800" dirty="0"/>
                        <a:t>0.8</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37101793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EMM on </a:t>
            </a:r>
            <a:r>
              <a:rPr lang="en-GB" b="1" u="sng" dirty="0"/>
              <a:t>multiplicative scale</a:t>
            </a:r>
            <a:r>
              <a:rPr lang="en-GB" dirty="0"/>
              <a:t>?</a:t>
            </a:r>
          </a:p>
        </p:txBody>
      </p:sp>
      <p:sp>
        <p:nvSpPr>
          <p:cNvPr id="3" name="Content Placeholder 2"/>
          <p:cNvSpPr>
            <a:spLocks noGrp="1"/>
          </p:cNvSpPr>
          <p:nvPr>
            <p:ph idx="1"/>
          </p:nvPr>
        </p:nvSpPr>
        <p:spPr>
          <a:xfrm>
            <a:off x="572539" y="2008960"/>
            <a:ext cx="7886700" cy="4642852"/>
          </a:xfrm>
        </p:spPr>
        <p:txBody>
          <a:bodyPr>
            <a:normAutofit fontScale="85000" lnSpcReduction="20000"/>
          </a:bodyPr>
          <a:lstStyle/>
          <a:p>
            <a:pPr marL="0" indent="0">
              <a:buNone/>
            </a:pPr>
            <a:endParaRPr lang="en-GB" dirty="0"/>
          </a:p>
          <a:p>
            <a:r>
              <a:rPr lang="en-GB" dirty="0"/>
              <a:t>Does effect of A vary by B?</a:t>
            </a:r>
          </a:p>
          <a:p>
            <a:pPr marL="0" indent="0">
              <a:buNone/>
            </a:pPr>
            <a:endParaRPr lang="en-GB" sz="1800" i="1" dirty="0"/>
          </a:p>
          <a:p>
            <a:pPr marL="0" indent="0">
              <a:buNone/>
            </a:pPr>
            <a:endParaRPr lang="en-GB" dirty="0"/>
          </a:p>
          <a:p>
            <a:pPr marL="0" indent="0">
              <a:buNone/>
            </a:pPr>
            <a:endParaRPr lang="en-GB" dirty="0"/>
          </a:p>
          <a:p>
            <a:pPr marL="0" indent="0">
              <a:buNone/>
            </a:pPr>
            <a:endParaRPr lang="en-GB" dirty="0"/>
          </a:p>
          <a:p>
            <a:r>
              <a:rPr lang="en-GB" dirty="0"/>
              <a:t>Want to know if the probability associated with having A=1 (compared to the baseline) is different when B=0 and B=1</a:t>
            </a:r>
          </a:p>
          <a:p>
            <a:pPr marL="0" indent="0">
              <a:buNone/>
            </a:pPr>
            <a:endParaRPr lang="en-GB" dirty="0"/>
          </a:p>
          <a:p>
            <a:pPr marL="0" indent="0">
              <a:buNone/>
            </a:pPr>
            <a:r>
              <a:rPr lang="en-GB" dirty="0"/>
              <a:t>(P(Y)[1,0] </a:t>
            </a:r>
            <a:r>
              <a:rPr lang="en-GB" b="1" dirty="0">
                <a:solidFill>
                  <a:srgbClr val="FF0000"/>
                </a:solidFill>
              </a:rPr>
              <a:t>/</a:t>
            </a:r>
            <a:r>
              <a:rPr lang="en-GB" dirty="0"/>
              <a:t> P(Y)[0,0]) </a:t>
            </a:r>
            <a:r>
              <a:rPr lang="en-GB" b="1" dirty="0">
                <a:solidFill>
                  <a:srgbClr val="FF0000"/>
                </a:solidFill>
              </a:rPr>
              <a:t>/</a:t>
            </a:r>
            <a:r>
              <a:rPr lang="en-GB" dirty="0"/>
              <a:t> (P(Y)[1,1] </a:t>
            </a:r>
            <a:r>
              <a:rPr lang="en-GB" b="1" dirty="0">
                <a:solidFill>
                  <a:srgbClr val="FF0000"/>
                </a:solidFill>
              </a:rPr>
              <a:t>x</a:t>
            </a:r>
            <a:r>
              <a:rPr lang="en-GB" dirty="0"/>
              <a:t> (P(Y)[0,1])</a:t>
            </a:r>
          </a:p>
          <a:p>
            <a:pPr marL="0" indent="0">
              <a:buNone/>
            </a:pPr>
            <a:endParaRPr lang="en-GB" b="1" dirty="0"/>
          </a:p>
          <a:p>
            <a:pPr marL="0" lvl="0" indent="0">
              <a:buNone/>
            </a:pPr>
            <a:r>
              <a:rPr lang="en-GB" dirty="0">
                <a:solidFill>
                  <a:prstClr val="black"/>
                </a:solidFill>
                <a:sym typeface="Wingdings" panose="05000000000000000000" pitchFamily="2" charset="2"/>
              </a:rPr>
              <a:t> RR(1,0) </a:t>
            </a:r>
            <a:r>
              <a:rPr lang="en-GB" b="1" dirty="0">
                <a:solidFill>
                  <a:srgbClr val="FF0000"/>
                </a:solidFill>
                <a:sym typeface="Wingdings" panose="05000000000000000000" pitchFamily="2" charset="2"/>
              </a:rPr>
              <a:t>/</a:t>
            </a:r>
            <a:r>
              <a:rPr lang="en-GB" dirty="0">
                <a:solidFill>
                  <a:prstClr val="black"/>
                </a:solidFill>
                <a:sym typeface="Wingdings" panose="05000000000000000000" pitchFamily="2" charset="2"/>
              </a:rPr>
              <a:t> RR(1,1) </a:t>
            </a:r>
            <a:r>
              <a:rPr lang="en-GB" i="1" dirty="0">
                <a:solidFill>
                  <a:prstClr val="black"/>
                </a:solidFill>
                <a:sym typeface="Wingdings" panose="05000000000000000000" pitchFamily="2" charset="2"/>
              </a:rPr>
              <a:t>NB different baseline groups!</a:t>
            </a:r>
            <a:endParaRPr lang="en-GB" i="1" dirty="0">
              <a:solidFill>
                <a:prstClr val="black"/>
              </a:solidFill>
            </a:endParaRPr>
          </a:p>
          <a:p>
            <a:pPr marL="0" indent="0">
              <a:buNone/>
            </a:pPr>
            <a:endParaRPr lang="en-GB" b="1" dirty="0"/>
          </a:p>
        </p:txBody>
      </p:sp>
      <p:graphicFrame>
        <p:nvGraphicFramePr>
          <p:cNvPr id="6" name="Table 5"/>
          <p:cNvGraphicFramePr>
            <a:graphicFrameLocks noGrp="1"/>
          </p:cNvGraphicFramePr>
          <p:nvPr>
            <p:extLst>
              <p:ext uri="{D42A27DB-BD31-4B8C-83A1-F6EECF244321}">
                <p14:modId xmlns:p14="http://schemas.microsoft.com/office/powerpoint/2010/main" val="2066464287"/>
              </p:ext>
            </p:extLst>
          </p:nvPr>
        </p:nvGraphicFramePr>
        <p:xfrm>
          <a:off x="634886" y="3089414"/>
          <a:ext cx="5051021" cy="1028700"/>
        </p:xfrm>
        <a:graphic>
          <a:graphicData uri="http://schemas.openxmlformats.org/drawingml/2006/table">
            <a:tbl>
              <a:tblPr firstRow="1" bandRow="1">
                <a:tableStyleId>{5C22544A-7EE6-4342-B048-85BDC9FD1C3A}</a:tableStyleId>
              </a:tblPr>
              <a:tblGrid>
                <a:gridCol w="1010204">
                  <a:extLst>
                    <a:ext uri="{9D8B030D-6E8A-4147-A177-3AD203B41FA5}">
                      <a16:colId xmlns:a16="http://schemas.microsoft.com/office/drawing/2014/main" val="376508212"/>
                    </a:ext>
                  </a:extLst>
                </a:gridCol>
                <a:gridCol w="2005787">
                  <a:extLst>
                    <a:ext uri="{9D8B030D-6E8A-4147-A177-3AD203B41FA5}">
                      <a16:colId xmlns:a16="http://schemas.microsoft.com/office/drawing/2014/main" val="166807748"/>
                    </a:ext>
                  </a:extLst>
                </a:gridCol>
                <a:gridCol w="2035030">
                  <a:extLst>
                    <a:ext uri="{9D8B030D-6E8A-4147-A177-3AD203B41FA5}">
                      <a16:colId xmlns:a16="http://schemas.microsoft.com/office/drawing/2014/main" val="2734054003"/>
                    </a:ext>
                  </a:extLst>
                </a:gridCol>
              </a:tblGrid>
              <a:tr h="278130">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t>0.2</a:t>
                      </a:r>
                    </a:p>
                  </a:txBody>
                  <a:tcPr marL="68580" marR="68580" marT="34290" marB="34290"/>
                </a:tc>
                <a:tc>
                  <a:txBody>
                    <a:bodyPr/>
                    <a:lstStyle/>
                    <a:p>
                      <a:r>
                        <a:rPr lang="en-GB" sz="1800" dirty="0"/>
                        <a:t>0.3</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dirty="0"/>
                        <a:t>0.4</a:t>
                      </a:r>
                    </a:p>
                  </a:txBody>
                  <a:tcPr marL="68580" marR="68580" marT="34290" marB="34290"/>
                </a:tc>
                <a:tc>
                  <a:txBody>
                    <a:bodyPr/>
                    <a:lstStyle/>
                    <a:p>
                      <a:r>
                        <a:rPr lang="en-GB" sz="1800" dirty="0"/>
                        <a:t>0.8</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13313746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Hypothetical example. EMM</a:t>
            </a:r>
          </a:p>
        </p:txBody>
      </p:sp>
      <p:sp>
        <p:nvSpPr>
          <p:cNvPr id="3" name="Content Placeholder 2"/>
          <p:cNvSpPr>
            <a:spLocks noGrp="1"/>
          </p:cNvSpPr>
          <p:nvPr>
            <p:ph idx="1"/>
          </p:nvPr>
        </p:nvSpPr>
        <p:spPr>
          <a:xfrm>
            <a:off x="547981" y="2053784"/>
            <a:ext cx="7886700" cy="4158757"/>
          </a:xfrm>
        </p:spPr>
        <p:txBody>
          <a:bodyPr>
            <a:normAutofit fontScale="77500" lnSpcReduction="20000"/>
          </a:bodyPr>
          <a:lstStyle/>
          <a:p>
            <a:r>
              <a:rPr lang="en-GB" dirty="0"/>
              <a:t>Does effect of A vary by B?</a:t>
            </a:r>
          </a:p>
          <a:p>
            <a:endParaRPr lang="en-GB" dirty="0"/>
          </a:p>
          <a:p>
            <a:pPr marL="0" indent="0">
              <a:buNone/>
            </a:pPr>
            <a:endParaRPr lang="en-GB" sz="1800" i="1" dirty="0"/>
          </a:p>
          <a:p>
            <a:pPr marL="0" indent="0">
              <a:buNone/>
            </a:pPr>
            <a:endParaRPr lang="en-GB" dirty="0"/>
          </a:p>
          <a:p>
            <a:pPr marL="0" indent="0">
              <a:buNone/>
            </a:pPr>
            <a:endParaRPr lang="en-GB" dirty="0"/>
          </a:p>
          <a:p>
            <a:pPr marL="0" indent="0">
              <a:buNone/>
            </a:pPr>
            <a:r>
              <a:rPr lang="en-GB" u="sng" dirty="0"/>
              <a:t>Additive</a:t>
            </a:r>
          </a:p>
          <a:p>
            <a:pPr marL="0" indent="0">
              <a:buNone/>
            </a:pPr>
            <a:r>
              <a:rPr lang="en-GB" dirty="0">
                <a:solidFill>
                  <a:schemeClr val="accent2">
                    <a:lumMod val="75000"/>
                  </a:schemeClr>
                </a:solidFill>
              </a:rPr>
              <a:t>B=0: (0.4-0.2) = </a:t>
            </a:r>
            <a:r>
              <a:rPr lang="en-GB" b="1" dirty="0">
                <a:solidFill>
                  <a:schemeClr val="accent2">
                    <a:lumMod val="75000"/>
                  </a:schemeClr>
                </a:solidFill>
              </a:rPr>
              <a:t>0.2</a:t>
            </a:r>
          </a:p>
          <a:p>
            <a:pPr marL="0" indent="0">
              <a:buNone/>
            </a:pPr>
            <a:r>
              <a:rPr lang="en-GB" dirty="0">
                <a:solidFill>
                  <a:schemeClr val="accent5"/>
                </a:solidFill>
              </a:rPr>
              <a:t>B=1: (0.8-0.3) = </a:t>
            </a:r>
            <a:r>
              <a:rPr lang="en-GB" b="1" dirty="0">
                <a:solidFill>
                  <a:schemeClr val="accent5"/>
                </a:solidFill>
              </a:rPr>
              <a:t>0.5</a:t>
            </a:r>
          </a:p>
          <a:p>
            <a:pPr marL="0" indent="0">
              <a:buNone/>
            </a:pPr>
            <a:r>
              <a:rPr lang="en-GB" b="1" dirty="0"/>
              <a:t>0.5-0.2 = 0.3</a:t>
            </a:r>
          </a:p>
          <a:p>
            <a:pPr marL="0" indent="0">
              <a:buNone/>
            </a:pPr>
            <a:endParaRPr lang="en-GB" dirty="0"/>
          </a:p>
          <a:p>
            <a:pPr marL="0" indent="0">
              <a:buNone/>
            </a:pPr>
            <a:r>
              <a:rPr lang="en-GB" sz="3100" dirty="0"/>
              <a:t>Conclusion: </a:t>
            </a:r>
            <a:r>
              <a:rPr lang="en-GB" sz="3100" dirty="0">
                <a:sym typeface="Wingdings" panose="05000000000000000000" pitchFamily="2" charset="2"/>
              </a:rPr>
              <a:t> </a:t>
            </a:r>
            <a:r>
              <a:rPr lang="en-GB" sz="3100" dirty="0">
                <a:solidFill>
                  <a:schemeClr val="accent5"/>
                </a:solidFill>
                <a:sym typeface="Wingdings" panose="05000000000000000000" pitchFamily="2" charset="2"/>
              </a:rPr>
              <a:t>there is EMM on additive and multiplicative scales… </a:t>
            </a:r>
            <a:endParaRPr lang="en-GB" sz="3100" dirty="0">
              <a:solidFill>
                <a:schemeClr val="accent5"/>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60502128"/>
              </p:ext>
            </p:extLst>
          </p:nvPr>
        </p:nvGraphicFramePr>
        <p:xfrm>
          <a:off x="628649" y="2506004"/>
          <a:ext cx="5637679" cy="1028700"/>
        </p:xfrm>
        <a:graphic>
          <a:graphicData uri="http://schemas.openxmlformats.org/drawingml/2006/table">
            <a:tbl>
              <a:tblPr firstRow="1" bandRow="1">
                <a:tableStyleId>{5C22544A-7EE6-4342-B048-85BDC9FD1C3A}</a:tableStyleId>
              </a:tblPr>
              <a:tblGrid>
                <a:gridCol w="1050287">
                  <a:extLst>
                    <a:ext uri="{9D8B030D-6E8A-4147-A177-3AD203B41FA5}">
                      <a16:colId xmlns:a16="http://schemas.microsoft.com/office/drawing/2014/main" val="376508212"/>
                    </a:ext>
                  </a:extLst>
                </a:gridCol>
                <a:gridCol w="2303894">
                  <a:extLst>
                    <a:ext uri="{9D8B030D-6E8A-4147-A177-3AD203B41FA5}">
                      <a16:colId xmlns:a16="http://schemas.microsoft.com/office/drawing/2014/main" val="166807748"/>
                    </a:ext>
                  </a:extLst>
                </a:gridCol>
                <a:gridCol w="2283498">
                  <a:extLst>
                    <a:ext uri="{9D8B030D-6E8A-4147-A177-3AD203B41FA5}">
                      <a16:colId xmlns:a16="http://schemas.microsoft.com/office/drawing/2014/main" val="2734054003"/>
                    </a:ext>
                  </a:extLst>
                </a:gridCol>
              </a:tblGrid>
              <a:tr h="264635">
                <a:tc>
                  <a:txBody>
                    <a:bodyPr/>
                    <a:lstStyle/>
                    <a:p>
                      <a:endParaRPr lang="en-GB" sz="1800" dirty="0"/>
                    </a:p>
                  </a:txBody>
                  <a:tcPr marL="68580" marR="68580" marT="34290" marB="34290"/>
                </a:tc>
                <a:tc>
                  <a:txBody>
                    <a:bodyPr/>
                    <a:lstStyle/>
                    <a:p>
                      <a:r>
                        <a:rPr lang="en-GB" sz="1800" dirty="0"/>
                        <a:t>B=0</a:t>
                      </a:r>
                    </a:p>
                  </a:txBody>
                  <a:tcPr marL="68580" marR="68580" marT="34290" marB="34290"/>
                </a:tc>
                <a:tc>
                  <a:txBody>
                    <a:bodyPr/>
                    <a:lstStyle/>
                    <a:p>
                      <a:r>
                        <a:rPr lang="en-GB" sz="18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1800" dirty="0"/>
                        <a:t>A=0</a:t>
                      </a:r>
                    </a:p>
                  </a:txBody>
                  <a:tcPr marL="68580" marR="68580" marT="34290" marB="34290"/>
                </a:tc>
                <a:tc>
                  <a:txBody>
                    <a:bodyPr/>
                    <a:lstStyle/>
                    <a:p>
                      <a:r>
                        <a:rPr lang="en-GB" sz="1800" b="1" dirty="0">
                          <a:solidFill>
                            <a:schemeClr val="accent2">
                              <a:lumMod val="75000"/>
                            </a:schemeClr>
                          </a:solidFill>
                        </a:rPr>
                        <a:t>0.2</a:t>
                      </a:r>
                    </a:p>
                  </a:txBody>
                  <a:tcPr marL="68580" marR="68580" marT="34290" marB="34290"/>
                </a:tc>
                <a:tc>
                  <a:txBody>
                    <a:bodyPr/>
                    <a:lstStyle/>
                    <a:p>
                      <a:r>
                        <a:rPr lang="en-GB" sz="1800" b="1" dirty="0">
                          <a:solidFill>
                            <a:schemeClr val="accent5"/>
                          </a:solidFill>
                        </a:rPr>
                        <a:t>0.3</a:t>
                      </a:r>
                    </a:p>
                  </a:txBody>
                  <a:tcPr marL="68580" marR="68580" marT="34290" marB="34290"/>
                </a:tc>
                <a:extLst>
                  <a:ext uri="{0D108BD9-81ED-4DB2-BD59-A6C34878D82A}">
                    <a16:rowId xmlns:a16="http://schemas.microsoft.com/office/drawing/2014/main" val="1561856870"/>
                  </a:ext>
                </a:extLst>
              </a:tr>
              <a:tr h="278130">
                <a:tc>
                  <a:txBody>
                    <a:bodyPr/>
                    <a:lstStyle/>
                    <a:p>
                      <a:r>
                        <a:rPr lang="en-GB" sz="1800" dirty="0"/>
                        <a:t>A=1</a:t>
                      </a:r>
                    </a:p>
                  </a:txBody>
                  <a:tcPr marL="68580" marR="68580" marT="34290" marB="34290"/>
                </a:tc>
                <a:tc>
                  <a:txBody>
                    <a:bodyPr/>
                    <a:lstStyle/>
                    <a:p>
                      <a:r>
                        <a:rPr lang="en-GB" sz="1800" b="1" dirty="0">
                          <a:solidFill>
                            <a:schemeClr val="accent2">
                              <a:lumMod val="75000"/>
                            </a:schemeClr>
                          </a:solidFill>
                        </a:rPr>
                        <a:t>0.4 (RD=0.2)(RR=2)</a:t>
                      </a:r>
                    </a:p>
                  </a:txBody>
                  <a:tcPr marL="68580" marR="68580" marT="34290" marB="34290"/>
                </a:tc>
                <a:tc>
                  <a:txBody>
                    <a:bodyPr/>
                    <a:lstStyle/>
                    <a:p>
                      <a:r>
                        <a:rPr lang="en-GB" sz="1800" b="1" dirty="0">
                          <a:solidFill>
                            <a:schemeClr val="accent5"/>
                          </a:solidFill>
                        </a:rPr>
                        <a:t>0.8 (RD=0.5)(RR=2.66)</a:t>
                      </a:r>
                    </a:p>
                  </a:txBody>
                  <a:tcPr marL="68580" marR="68580" marT="34290" marB="34290"/>
                </a:tc>
                <a:extLst>
                  <a:ext uri="{0D108BD9-81ED-4DB2-BD59-A6C34878D82A}">
                    <a16:rowId xmlns:a16="http://schemas.microsoft.com/office/drawing/2014/main" val="422109765"/>
                  </a:ext>
                </a:extLst>
              </a:tr>
            </a:tbl>
          </a:graphicData>
        </a:graphic>
      </p:graphicFrame>
      <p:sp>
        <p:nvSpPr>
          <p:cNvPr id="6" name="Rectangle 5"/>
          <p:cNvSpPr/>
          <p:nvPr/>
        </p:nvSpPr>
        <p:spPr>
          <a:xfrm>
            <a:off x="3650876" y="4104681"/>
            <a:ext cx="4572000" cy="1170064"/>
          </a:xfrm>
          <a:prstGeom prst="rect">
            <a:avLst/>
          </a:prstGeom>
        </p:spPr>
        <p:txBody>
          <a:bodyPr>
            <a:spAutoFit/>
          </a:bodyPr>
          <a:lstStyle/>
          <a:p>
            <a:pPr>
              <a:lnSpc>
                <a:spcPct val="90000"/>
              </a:lnSpc>
              <a:spcBef>
                <a:spcPts val="750"/>
              </a:spcBef>
            </a:pPr>
            <a:r>
              <a:rPr lang="en-GB" sz="2000" dirty="0">
                <a:solidFill>
                  <a:srgbClr val="ED7D31">
                    <a:lumMod val="75000"/>
                  </a:srgbClr>
                </a:solidFill>
              </a:rPr>
              <a:t>B=0: (0.4/0.2) = </a:t>
            </a:r>
            <a:r>
              <a:rPr lang="en-GB" sz="2000" b="1" dirty="0">
                <a:solidFill>
                  <a:srgbClr val="ED7D31">
                    <a:lumMod val="75000"/>
                  </a:srgbClr>
                </a:solidFill>
              </a:rPr>
              <a:t>2</a:t>
            </a:r>
          </a:p>
          <a:p>
            <a:pPr>
              <a:lnSpc>
                <a:spcPct val="90000"/>
              </a:lnSpc>
              <a:spcBef>
                <a:spcPts val="750"/>
              </a:spcBef>
            </a:pPr>
            <a:r>
              <a:rPr lang="en-GB" sz="2000" dirty="0">
                <a:solidFill>
                  <a:srgbClr val="4472C4"/>
                </a:solidFill>
              </a:rPr>
              <a:t>B=1: (0.8/0.3) = </a:t>
            </a:r>
            <a:r>
              <a:rPr lang="en-GB" sz="2000" b="1" dirty="0">
                <a:solidFill>
                  <a:srgbClr val="4472C4"/>
                </a:solidFill>
              </a:rPr>
              <a:t>2.66</a:t>
            </a:r>
          </a:p>
          <a:p>
            <a:pPr>
              <a:lnSpc>
                <a:spcPct val="90000"/>
              </a:lnSpc>
              <a:spcBef>
                <a:spcPts val="750"/>
              </a:spcBef>
            </a:pPr>
            <a:r>
              <a:rPr lang="en-GB" sz="2000" b="1" dirty="0">
                <a:solidFill>
                  <a:prstClr val="black"/>
                </a:solidFill>
              </a:rPr>
              <a:t>2.66/2 = 1.33</a:t>
            </a:r>
          </a:p>
        </p:txBody>
      </p:sp>
      <p:sp>
        <p:nvSpPr>
          <p:cNvPr id="7" name="Rectangle 6"/>
          <p:cNvSpPr/>
          <p:nvPr/>
        </p:nvSpPr>
        <p:spPr>
          <a:xfrm>
            <a:off x="3650877" y="3713133"/>
            <a:ext cx="1612364" cy="369332"/>
          </a:xfrm>
          <a:prstGeom prst="rect">
            <a:avLst/>
          </a:prstGeom>
        </p:spPr>
        <p:txBody>
          <a:bodyPr wrap="none">
            <a:spAutoFit/>
          </a:bodyPr>
          <a:lstStyle/>
          <a:p>
            <a:pPr>
              <a:lnSpc>
                <a:spcPct val="90000"/>
              </a:lnSpc>
              <a:spcBef>
                <a:spcPts val="750"/>
              </a:spcBef>
            </a:pPr>
            <a:r>
              <a:rPr lang="en-GB" sz="2000" u="sng" dirty="0">
                <a:solidFill>
                  <a:prstClr val="black"/>
                </a:solidFill>
              </a:rPr>
              <a:t>Multiplicative</a:t>
            </a:r>
          </a:p>
        </p:txBody>
      </p:sp>
    </p:spTree>
    <p:extLst>
      <p:ext uri="{BB962C8B-B14F-4D97-AF65-F5344CB8AC3E}">
        <p14:creationId xmlns:p14="http://schemas.microsoft.com/office/powerpoint/2010/main" val="20331136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Here our conclusions have not changed, but this will not always be the case… </a:t>
            </a:r>
          </a:p>
        </p:txBody>
      </p:sp>
    </p:spTree>
    <p:extLst>
      <p:ext uri="{BB962C8B-B14F-4D97-AF65-F5344CB8AC3E}">
        <p14:creationId xmlns:p14="http://schemas.microsoft.com/office/powerpoint/2010/main" val="20669671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238" y="1359013"/>
            <a:ext cx="9365314" cy="5763116"/>
          </a:xfrm>
          <a:prstGeom prst="rect">
            <a:avLst/>
          </a:prstGeom>
          <a:noFill/>
        </p:spPr>
        <p:txBody>
          <a:bodyPr wrap="square" rtlCol="0">
            <a:spAutoFit/>
          </a:bodyPr>
          <a:lstStyle/>
          <a:p>
            <a:r>
              <a:rPr lang="en-GB" dirty="0"/>
              <a:t>Death rates from lung cancer (per 100,000). Take from Hammond et al. 1979.</a:t>
            </a:r>
          </a:p>
          <a:p>
            <a:endParaRPr lang="en-GB" dirty="0"/>
          </a:p>
          <a:p>
            <a:endParaRPr lang="en-GB" sz="1350" dirty="0"/>
          </a:p>
          <a:p>
            <a:endParaRPr lang="en-GB" sz="1350" dirty="0"/>
          </a:p>
          <a:p>
            <a:endParaRPr lang="en-GB" sz="1350" dirty="0"/>
          </a:p>
          <a:p>
            <a:endParaRPr lang="en-GB" sz="1350" dirty="0"/>
          </a:p>
          <a:p>
            <a:endParaRPr lang="en-GB" sz="1350" dirty="0"/>
          </a:p>
          <a:p>
            <a:endParaRPr lang="en-GB" sz="2000" dirty="0"/>
          </a:p>
          <a:p>
            <a:r>
              <a:rPr lang="en-GB" sz="2000" dirty="0"/>
              <a:t>Calculate the following and note down your conclusion for each:</a:t>
            </a:r>
          </a:p>
          <a:p>
            <a:r>
              <a:rPr lang="en-GB" sz="2200" dirty="0"/>
              <a:t>1. Additive interaction for the two exposures asbestos and smoking</a:t>
            </a:r>
          </a:p>
          <a:p>
            <a:r>
              <a:rPr lang="en-GB" sz="2000" i="1" dirty="0"/>
              <a:t>RD[1,1] </a:t>
            </a:r>
            <a:r>
              <a:rPr lang="en-GB" sz="2000" b="1" i="1" dirty="0"/>
              <a:t>-</a:t>
            </a:r>
            <a:r>
              <a:rPr lang="en-GB" sz="2000" i="1" dirty="0"/>
              <a:t> (RD[1,0] </a:t>
            </a:r>
            <a:r>
              <a:rPr lang="en-GB" sz="2000" b="1" i="1" dirty="0"/>
              <a:t>+</a:t>
            </a:r>
            <a:r>
              <a:rPr lang="en-GB" sz="2000" i="1" dirty="0"/>
              <a:t> RD[0,1]) </a:t>
            </a:r>
          </a:p>
          <a:p>
            <a:r>
              <a:rPr lang="en-GB" sz="2200" dirty="0"/>
              <a:t>2. Multiplicative interaction for the two exposures asbestos and smoking</a:t>
            </a:r>
          </a:p>
          <a:p>
            <a:r>
              <a:rPr lang="en-GB" sz="2000" i="1" dirty="0"/>
              <a:t>RR[1,1] / (RR[1,0] x RR[0,1]) </a:t>
            </a:r>
          </a:p>
          <a:p>
            <a:r>
              <a:rPr lang="en-GB" sz="2200" dirty="0"/>
              <a:t>3. Additive effect modification (does smoking modify the effects of asbestos?)</a:t>
            </a:r>
          </a:p>
          <a:p>
            <a:r>
              <a:rPr lang="en-GB" sz="2000" i="1" dirty="0">
                <a:sym typeface="Wingdings" panose="05000000000000000000" pitchFamily="2" charset="2"/>
              </a:rPr>
              <a:t>RD(1,1) - RD(1,0) NB different baseline groups!</a:t>
            </a:r>
            <a:endParaRPr lang="en-GB" sz="2000" i="1" dirty="0"/>
          </a:p>
          <a:p>
            <a:r>
              <a:rPr lang="en-GB" sz="2200" dirty="0"/>
              <a:t>4. Multiplicative effect modification (does smoking modify the effects of asbestos?)</a:t>
            </a:r>
          </a:p>
          <a:p>
            <a:r>
              <a:rPr lang="en-GB" sz="2000" i="1" dirty="0">
                <a:solidFill>
                  <a:prstClr val="black"/>
                </a:solidFill>
                <a:sym typeface="Wingdings" panose="05000000000000000000" pitchFamily="2" charset="2"/>
              </a:rPr>
              <a:t>RR(</a:t>
            </a:r>
            <a:r>
              <a:rPr lang="en-GB" sz="2000" i="1" dirty="0">
                <a:sym typeface="Wingdings" panose="05000000000000000000" pitchFamily="2" charset="2"/>
              </a:rPr>
              <a:t>1,1) / RR(1,0) </a:t>
            </a:r>
            <a:r>
              <a:rPr lang="en-GB" sz="2000" i="1" dirty="0">
                <a:solidFill>
                  <a:prstClr val="black"/>
                </a:solidFill>
                <a:sym typeface="Wingdings" panose="05000000000000000000" pitchFamily="2" charset="2"/>
              </a:rPr>
              <a:t>NB different baseline groups!</a:t>
            </a:r>
            <a:endParaRPr lang="en-GB" sz="2000" i="1" dirty="0">
              <a:solidFill>
                <a:prstClr val="black"/>
              </a:solidFill>
            </a:endParaRPr>
          </a:p>
          <a:p>
            <a:endParaRPr lang="en-GB" sz="1350" dirty="0"/>
          </a:p>
          <a:p>
            <a:pPr marL="257168" indent="-257168">
              <a:buFont typeface="+mj-lt"/>
              <a:buAutoNum type="arabicPeriod"/>
            </a:pPr>
            <a:endParaRPr lang="en-GB" sz="1350" dirty="0"/>
          </a:p>
        </p:txBody>
      </p:sp>
      <p:sp>
        <p:nvSpPr>
          <p:cNvPr id="9" name="Title 1"/>
          <p:cNvSpPr>
            <a:spLocks noGrp="1"/>
          </p:cNvSpPr>
          <p:nvPr>
            <p:ph type="title"/>
          </p:nvPr>
        </p:nvSpPr>
        <p:spPr>
          <a:xfrm>
            <a:off x="146238" y="251225"/>
            <a:ext cx="8594350" cy="994172"/>
          </a:xfrm>
        </p:spPr>
        <p:txBody>
          <a:bodyPr>
            <a:normAutofit/>
          </a:bodyPr>
          <a:lstStyle/>
          <a:p>
            <a:r>
              <a:rPr lang="en-GB" sz="3200" dirty="0"/>
              <a:t>Exercise: Famous example of asbestos, smoking and lung cancer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6673905"/>
              </p:ext>
            </p:extLst>
          </p:nvPr>
        </p:nvGraphicFramePr>
        <p:xfrm>
          <a:off x="500063" y="1829206"/>
          <a:ext cx="7886700" cy="10287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287844586"/>
                    </a:ext>
                  </a:extLst>
                </a:gridCol>
                <a:gridCol w="2628900">
                  <a:extLst>
                    <a:ext uri="{9D8B030D-6E8A-4147-A177-3AD203B41FA5}">
                      <a16:colId xmlns:a16="http://schemas.microsoft.com/office/drawing/2014/main" val="43883341"/>
                    </a:ext>
                  </a:extLst>
                </a:gridCol>
                <a:gridCol w="2628900">
                  <a:extLst>
                    <a:ext uri="{9D8B030D-6E8A-4147-A177-3AD203B41FA5}">
                      <a16:colId xmlns:a16="http://schemas.microsoft.com/office/drawing/2014/main" val="2985105892"/>
                    </a:ext>
                  </a:extLst>
                </a:gridCol>
              </a:tblGrid>
              <a:tr h="278130">
                <a:tc>
                  <a:txBody>
                    <a:bodyPr/>
                    <a:lstStyle/>
                    <a:p>
                      <a:endParaRPr lang="en-GB" sz="1800" dirty="0"/>
                    </a:p>
                  </a:txBody>
                  <a:tcPr marL="68580" marR="68580" marT="34290" marB="34290"/>
                </a:tc>
                <a:tc>
                  <a:txBody>
                    <a:bodyPr/>
                    <a:lstStyle/>
                    <a:p>
                      <a:r>
                        <a:rPr lang="en-GB" sz="1800" dirty="0"/>
                        <a:t>Asbestos -</a:t>
                      </a:r>
                      <a:r>
                        <a:rPr lang="en-GB" sz="1800" dirty="0" err="1"/>
                        <a:t>ve</a:t>
                      </a:r>
                      <a:endParaRPr lang="en-GB" sz="1800" dirty="0"/>
                    </a:p>
                  </a:txBody>
                  <a:tcPr marL="68580" marR="68580" marT="34290" marB="34290"/>
                </a:tc>
                <a:tc>
                  <a:txBody>
                    <a:bodyPr/>
                    <a:lstStyle/>
                    <a:p>
                      <a:r>
                        <a:rPr lang="en-GB" sz="1800" dirty="0"/>
                        <a:t>Asbestos +</a:t>
                      </a:r>
                      <a:r>
                        <a:rPr lang="en-GB" sz="1800" dirty="0" err="1"/>
                        <a:t>ve</a:t>
                      </a:r>
                      <a:endParaRPr lang="en-GB" sz="1800" dirty="0"/>
                    </a:p>
                  </a:txBody>
                  <a:tcPr marL="68580" marR="68580" marT="34290" marB="34290"/>
                </a:tc>
                <a:extLst>
                  <a:ext uri="{0D108BD9-81ED-4DB2-BD59-A6C34878D82A}">
                    <a16:rowId xmlns:a16="http://schemas.microsoft.com/office/drawing/2014/main" val="1538538426"/>
                  </a:ext>
                </a:extLst>
              </a:tr>
              <a:tr h="278130">
                <a:tc>
                  <a:txBody>
                    <a:bodyPr/>
                    <a:lstStyle/>
                    <a:p>
                      <a:r>
                        <a:rPr lang="en-GB" sz="1800" dirty="0"/>
                        <a:t>Non-smoker</a:t>
                      </a:r>
                    </a:p>
                  </a:txBody>
                  <a:tcPr marL="68580" marR="68580" marT="34290" marB="34290"/>
                </a:tc>
                <a:tc>
                  <a:txBody>
                    <a:bodyPr/>
                    <a:lstStyle/>
                    <a:p>
                      <a:r>
                        <a:rPr lang="en-GB" sz="1800" dirty="0"/>
                        <a:t>11</a:t>
                      </a:r>
                    </a:p>
                  </a:txBody>
                  <a:tcPr marL="68580" marR="68580" marT="34290" marB="34290"/>
                </a:tc>
                <a:tc>
                  <a:txBody>
                    <a:bodyPr/>
                    <a:lstStyle/>
                    <a:p>
                      <a:r>
                        <a:rPr lang="en-GB" sz="1800" dirty="0"/>
                        <a:t>58</a:t>
                      </a:r>
                    </a:p>
                  </a:txBody>
                  <a:tcPr marL="68580" marR="68580" marT="34290" marB="34290"/>
                </a:tc>
                <a:extLst>
                  <a:ext uri="{0D108BD9-81ED-4DB2-BD59-A6C34878D82A}">
                    <a16:rowId xmlns:a16="http://schemas.microsoft.com/office/drawing/2014/main" val="3593595798"/>
                  </a:ext>
                </a:extLst>
              </a:tr>
              <a:tr h="278130">
                <a:tc>
                  <a:txBody>
                    <a:bodyPr/>
                    <a:lstStyle/>
                    <a:p>
                      <a:r>
                        <a:rPr lang="en-GB" sz="1800" dirty="0"/>
                        <a:t>Smoker</a:t>
                      </a:r>
                    </a:p>
                  </a:txBody>
                  <a:tcPr marL="68580" marR="68580" marT="34290" marB="34290"/>
                </a:tc>
                <a:tc>
                  <a:txBody>
                    <a:bodyPr/>
                    <a:lstStyle/>
                    <a:p>
                      <a:r>
                        <a:rPr lang="en-GB" sz="1800" dirty="0"/>
                        <a:t>123</a:t>
                      </a:r>
                    </a:p>
                  </a:txBody>
                  <a:tcPr marL="68580" marR="68580" marT="34290" marB="34290"/>
                </a:tc>
                <a:tc>
                  <a:txBody>
                    <a:bodyPr/>
                    <a:lstStyle/>
                    <a:p>
                      <a:r>
                        <a:rPr lang="en-GB" sz="1800" dirty="0"/>
                        <a:t>602</a:t>
                      </a:r>
                    </a:p>
                  </a:txBody>
                  <a:tcPr marL="68580" marR="68580" marT="34290" marB="34290"/>
                </a:tc>
                <a:extLst>
                  <a:ext uri="{0D108BD9-81ED-4DB2-BD59-A6C34878D82A}">
                    <a16:rowId xmlns:a16="http://schemas.microsoft.com/office/drawing/2014/main" val="2644246925"/>
                  </a:ext>
                </a:extLst>
              </a:tr>
            </a:tbl>
          </a:graphicData>
        </a:graphic>
      </p:graphicFrame>
    </p:spTree>
    <p:extLst>
      <p:ext uri="{BB962C8B-B14F-4D97-AF65-F5344CB8AC3E}">
        <p14:creationId xmlns:p14="http://schemas.microsoft.com/office/powerpoint/2010/main" val="20777019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238" y="1359013"/>
            <a:ext cx="9365314" cy="2200602"/>
          </a:xfrm>
          <a:prstGeom prst="rect">
            <a:avLst/>
          </a:prstGeom>
          <a:noFill/>
        </p:spPr>
        <p:txBody>
          <a:bodyPr wrap="square" rtlCol="0">
            <a:spAutoFit/>
          </a:bodyPr>
          <a:lstStyle/>
          <a:p>
            <a:r>
              <a:rPr lang="en-GB" dirty="0"/>
              <a:t>Death rates from lung cancer (per 100,000). Take from Hammond et al. 1979.</a:t>
            </a:r>
          </a:p>
          <a:p>
            <a:endParaRPr lang="en-GB" dirty="0"/>
          </a:p>
          <a:p>
            <a:endParaRPr lang="en-GB" sz="1350" dirty="0"/>
          </a:p>
          <a:p>
            <a:endParaRPr lang="en-GB" sz="1350" dirty="0"/>
          </a:p>
          <a:p>
            <a:endParaRPr lang="en-GB" sz="1350" dirty="0"/>
          </a:p>
          <a:p>
            <a:endParaRPr lang="en-GB" sz="1350" dirty="0"/>
          </a:p>
          <a:p>
            <a:endParaRPr lang="en-GB" sz="1350" dirty="0"/>
          </a:p>
          <a:p>
            <a:endParaRPr lang="en-GB" sz="2000" dirty="0"/>
          </a:p>
          <a:p>
            <a:pPr marL="257168" indent="-257168">
              <a:buFont typeface="+mj-lt"/>
              <a:buAutoNum type="arabicPeriod"/>
            </a:pPr>
            <a:endParaRPr lang="en-GB" sz="1350" dirty="0"/>
          </a:p>
        </p:txBody>
      </p:sp>
      <p:sp>
        <p:nvSpPr>
          <p:cNvPr id="9" name="Title 1"/>
          <p:cNvSpPr>
            <a:spLocks noGrp="1"/>
          </p:cNvSpPr>
          <p:nvPr>
            <p:ph type="title"/>
          </p:nvPr>
        </p:nvSpPr>
        <p:spPr>
          <a:xfrm>
            <a:off x="146238" y="251225"/>
            <a:ext cx="8594350" cy="994172"/>
          </a:xfrm>
        </p:spPr>
        <p:txBody>
          <a:bodyPr>
            <a:normAutofit/>
          </a:bodyPr>
          <a:lstStyle/>
          <a:p>
            <a:r>
              <a:rPr lang="en-GB" sz="3200" dirty="0"/>
              <a:t>Exercise: Famous example of asbestos, smoking and lung cancer</a:t>
            </a:r>
          </a:p>
        </p:txBody>
      </p:sp>
      <p:graphicFrame>
        <p:nvGraphicFramePr>
          <p:cNvPr id="4" name="Content Placeholder 3"/>
          <p:cNvGraphicFramePr>
            <a:graphicFrameLocks noGrp="1"/>
          </p:cNvGraphicFramePr>
          <p:nvPr>
            <p:ph idx="1"/>
            <p:extLst/>
          </p:nvPr>
        </p:nvGraphicFramePr>
        <p:xfrm>
          <a:off x="500063" y="1829206"/>
          <a:ext cx="7886700" cy="10287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287844586"/>
                    </a:ext>
                  </a:extLst>
                </a:gridCol>
                <a:gridCol w="2628900">
                  <a:extLst>
                    <a:ext uri="{9D8B030D-6E8A-4147-A177-3AD203B41FA5}">
                      <a16:colId xmlns:a16="http://schemas.microsoft.com/office/drawing/2014/main" val="43883341"/>
                    </a:ext>
                  </a:extLst>
                </a:gridCol>
                <a:gridCol w="2628900">
                  <a:extLst>
                    <a:ext uri="{9D8B030D-6E8A-4147-A177-3AD203B41FA5}">
                      <a16:colId xmlns:a16="http://schemas.microsoft.com/office/drawing/2014/main" val="2985105892"/>
                    </a:ext>
                  </a:extLst>
                </a:gridCol>
              </a:tblGrid>
              <a:tr h="278130">
                <a:tc>
                  <a:txBody>
                    <a:bodyPr/>
                    <a:lstStyle/>
                    <a:p>
                      <a:endParaRPr lang="en-GB" sz="1800" dirty="0"/>
                    </a:p>
                  </a:txBody>
                  <a:tcPr marL="68580" marR="68580" marT="34290" marB="34290"/>
                </a:tc>
                <a:tc>
                  <a:txBody>
                    <a:bodyPr/>
                    <a:lstStyle/>
                    <a:p>
                      <a:r>
                        <a:rPr lang="en-GB" sz="1800" dirty="0"/>
                        <a:t>Asbestos -</a:t>
                      </a:r>
                      <a:r>
                        <a:rPr lang="en-GB" sz="1800" dirty="0" err="1"/>
                        <a:t>ve</a:t>
                      </a:r>
                      <a:endParaRPr lang="en-GB" sz="1800" dirty="0"/>
                    </a:p>
                  </a:txBody>
                  <a:tcPr marL="68580" marR="68580" marT="34290" marB="34290"/>
                </a:tc>
                <a:tc>
                  <a:txBody>
                    <a:bodyPr/>
                    <a:lstStyle/>
                    <a:p>
                      <a:r>
                        <a:rPr lang="en-GB" sz="1800" dirty="0"/>
                        <a:t>Asbestos +</a:t>
                      </a:r>
                      <a:r>
                        <a:rPr lang="en-GB" sz="1800" dirty="0" err="1"/>
                        <a:t>ve</a:t>
                      </a:r>
                      <a:endParaRPr lang="en-GB" sz="1800" dirty="0"/>
                    </a:p>
                  </a:txBody>
                  <a:tcPr marL="68580" marR="68580" marT="34290" marB="34290"/>
                </a:tc>
                <a:extLst>
                  <a:ext uri="{0D108BD9-81ED-4DB2-BD59-A6C34878D82A}">
                    <a16:rowId xmlns:a16="http://schemas.microsoft.com/office/drawing/2014/main" val="1538538426"/>
                  </a:ext>
                </a:extLst>
              </a:tr>
              <a:tr h="278130">
                <a:tc>
                  <a:txBody>
                    <a:bodyPr/>
                    <a:lstStyle/>
                    <a:p>
                      <a:r>
                        <a:rPr lang="en-GB" sz="1800" dirty="0"/>
                        <a:t>Non-smoker</a:t>
                      </a:r>
                    </a:p>
                  </a:txBody>
                  <a:tcPr marL="68580" marR="68580" marT="34290" marB="34290"/>
                </a:tc>
                <a:tc>
                  <a:txBody>
                    <a:bodyPr/>
                    <a:lstStyle/>
                    <a:p>
                      <a:r>
                        <a:rPr lang="en-GB" sz="1800" dirty="0"/>
                        <a:t>11</a:t>
                      </a:r>
                    </a:p>
                  </a:txBody>
                  <a:tcPr marL="68580" marR="68580" marT="34290" marB="34290"/>
                </a:tc>
                <a:tc>
                  <a:txBody>
                    <a:bodyPr/>
                    <a:lstStyle/>
                    <a:p>
                      <a:r>
                        <a:rPr lang="en-GB" sz="1800" dirty="0"/>
                        <a:t>58</a:t>
                      </a:r>
                    </a:p>
                  </a:txBody>
                  <a:tcPr marL="68580" marR="68580" marT="34290" marB="34290"/>
                </a:tc>
                <a:extLst>
                  <a:ext uri="{0D108BD9-81ED-4DB2-BD59-A6C34878D82A}">
                    <a16:rowId xmlns:a16="http://schemas.microsoft.com/office/drawing/2014/main" val="3593595798"/>
                  </a:ext>
                </a:extLst>
              </a:tr>
              <a:tr h="278130">
                <a:tc>
                  <a:txBody>
                    <a:bodyPr/>
                    <a:lstStyle/>
                    <a:p>
                      <a:r>
                        <a:rPr lang="en-GB" sz="1800" dirty="0"/>
                        <a:t>Smoker</a:t>
                      </a:r>
                    </a:p>
                  </a:txBody>
                  <a:tcPr marL="68580" marR="68580" marT="34290" marB="34290"/>
                </a:tc>
                <a:tc>
                  <a:txBody>
                    <a:bodyPr/>
                    <a:lstStyle/>
                    <a:p>
                      <a:r>
                        <a:rPr lang="en-GB" sz="1800" dirty="0"/>
                        <a:t>123</a:t>
                      </a:r>
                    </a:p>
                  </a:txBody>
                  <a:tcPr marL="68580" marR="68580" marT="34290" marB="34290"/>
                </a:tc>
                <a:tc>
                  <a:txBody>
                    <a:bodyPr/>
                    <a:lstStyle/>
                    <a:p>
                      <a:r>
                        <a:rPr lang="en-GB" sz="1800" dirty="0"/>
                        <a:t>602</a:t>
                      </a:r>
                    </a:p>
                  </a:txBody>
                  <a:tcPr marL="68580" marR="68580" marT="34290" marB="34290"/>
                </a:tc>
                <a:extLst>
                  <a:ext uri="{0D108BD9-81ED-4DB2-BD59-A6C34878D82A}">
                    <a16:rowId xmlns:a16="http://schemas.microsoft.com/office/drawing/2014/main" val="2644246925"/>
                  </a:ext>
                </a:extLst>
              </a:tr>
            </a:tbl>
          </a:graphicData>
        </a:graphic>
      </p:graphicFrame>
      <p:sp>
        <p:nvSpPr>
          <p:cNvPr id="5" name="TextBox 4">
            <a:extLst>
              <a:ext uri="{FF2B5EF4-FFF2-40B4-BE49-F238E27FC236}">
                <a16:creationId xmlns:a16="http://schemas.microsoft.com/office/drawing/2014/main" id="{19A2468F-AFD5-4620-BC92-85FF612B2993}"/>
              </a:ext>
            </a:extLst>
          </p:cNvPr>
          <p:cNvSpPr txBox="1"/>
          <p:nvPr/>
        </p:nvSpPr>
        <p:spPr>
          <a:xfrm>
            <a:off x="2302979" y="3348329"/>
            <a:ext cx="2312052" cy="3170099"/>
          </a:xfrm>
          <a:prstGeom prst="rect">
            <a:avLst/>
          </a:prstGeom>
          <a:noFill/>
        </p:spPr>
        <p:txBody>
          <a:bodyPr wrap="square" rtlCol="0">
            <a:spAutoFit/>
          </a:bodyPr>
          <a:lstStyle/>
          <a:p>
            <a:r>
              <a:rPr lang="en-GB" sz="2000" b="1" u="sng" dirty="0"/>
              <a:t>2. Multiplicative interaction</a:t>
            </a:r>
          </a:p>
          <a:p>
            <a:r>
              <a:rPr lang="en-GB" sz="2000" dirty="0"/>
              <a:t>123/11 = 11.2</a:t>
            </a:r>
          </a:p>
          <a:p>
            <a:r>
              <a:rPr lang="en-GB" sz="2000" dirty="0"/>
              <a:t>58/11 = 5.3</a:t>
            </a:r>
          </a:p>
          <a:p>
            <a:r>
              <a:rPr lang="en-GB" sz="2000" dirty="0"/>
              <a:t>602/11 = 54.7</a:t>
            </a:r>
          </a:p>
          <a:p>
            <a:r>
              <a:rPr lang="en-GB" sz="2000" dirty="0"/>
              <a:t>11.2x5.3 = 59.4</a:t>
            </a:r>
          </a:p>
          <a:p>
            <a:r>
              <a:rPr lang="en-GB" sz="2000" dirty="0"/>
              <a:t>54.7/59.4 = 0.92</a:t>
            </a:r>
          </a:p>
          <a:p>
            <a:r>
              <a:rPr lang="en-GB" sz="2000" i="1" dirty="0"/>
              <a:t>No multiplicative interaction</a:t>
            </a:r>
          </a:p>
          <a:p>
            <a:endParaRPr lang="en-GB" sz="2000" dirty="0"/>
          </a:p>
        </p:txBody>
      </p:sp>
      <p:sp>
        <p:nvSpPr>
          <p:cNvPr id="6" name="TextBox 5">
            <a:extLst>
              <a:ext uri="{FF2B5EF4-FFF2-40B4-BE49-F238E27FC236}">
                <a16:creationId xmlns:a16="http://schemas.microsoft.com/office/drawing/2014/main" id="{D6B14AD2-BC8F-4348-841C-699E0BE0D071}"/>
              </a:ext>
            </a:extLst>
          </p:cNvPr>
          <p:cNvSpPr txBox="1"/>
          <p:nvPr/>
        </p:nvSpPr>
        <p:spPr>
          <a:xfrm>
            <a:off x="4664618" y="3348329"/>
            <a:ext cx="2309532" cy="1631216"/>
          </a:xfrm>
          <a:prstGeom prst="rect">
            <a:avLst/>
          </a:prstGeom>
          <a:noFill/>
        </p:spPr>
        <p:txBody>
          <a:bodyPr wrap="square" rtlCol="0">
            <a:spAutoFit/>
          </a:bodyPr>
          <a:lstStyle/>
          <a:p>
            <a:r>
              <a:rPr lang="en-GB" sz="2000" b="1" u="sng" dirty="0"/>
              <a:t>3. Additive EMM </a:t>
            </a:r>
          </a:p>
          <a:p>
            <a:r>
              <a:rPr lang="en-GB" sz="2000" dirty="0"/>
              <a:t>58-11=47</a:t>
            </a:r>
          </a:p>
          <a:p>
            <a:r>
              <a:rPr lang="en-GB" sz="2000" dirty="0"/>
              <a:t>602-123 = 479</a:t>
            </a:r>
          </a:p>
          <a:p>
            <a:r>
              <a:rPr lang="en-GB" sz="2000" dirty="0"/>
              <a:t>479-47 = 432</a:t>
            </a:r>
          </a:p>
          <a:p>
            <a:r>
              <a:rPr lang="en-GB" sz="2000" i="1" dirty="0"/>
              <a:t>Additive EMM</a:t>
            </a:r>
          </a:p>
        </p:txBody>
      </p:sp>
      <p:sp>
        <p:nvSpPr>
          <p:cNvPr id="7" name="TextBox 6">
            <a:extLst>
              <a:ext uri="{FF2B5EF4-FFF2-40B4-BE49-F238E27FC236}">
                <a16:creationId xmlns:a16="http://schemas.microsoft.com/office/drawing/2014/main" id="{8C885340-4F42-4C0F-BE48-97A1173AD7A2}"/>
              </a:ext>
            </a:extLst>
          </p:cNvPr>
          <p:cNvSpPr txBox="1"/>
          <p:nvPr/>
        </p:nvSpPr>
        <p:spPr>
          <a:xfrm>
            <a:off x="227928" y="3328099"/>
            <a:ext cx="1771650" cy="2862322"/>
          </a:xfrm>
          <a:prstGeom prst="rect">
            <a:avLst/>
          </a:prstGeom>
          <a:noFill/>
        </p:spPr>
        <p:txBody>
          <a:bodyPr wrap="square" rtlCol="0">
            <a:spAutoFit/>
          </a:bodyPr>
          <a:lstStyle/>
          <a:p>
            <a:r>
              <a:rPr lang="en-GB" sz="2000" b="1" u="sng" dirty="0"/>
              <a:t>1. Additive interaction</a:t>
            </a:r>
          </a:p>
          <a:p>
            <a:r>
              <a:rPr lang="en-GB" sz="2000" dirty="0"/>
              <a:t>123-11 = 112</a:t>
            </a:r>
          </a:p>
          <a:p>
            <a:r>
              <a:rPr lang="en-GB" sz="2000" dirty="0"/>
              <a:t>58-11 = 47</a:t>
            </a:r>
          </a:p>
          <a:p>
            <a:r>
              <a:rPr lang="en-GB" sz="2000" dirty="0"/>
              <a:t>602-11 = 591</a:t>
            </a:r>
          </a:p>
          <a:p>
            <a:r>
              <a:rPr lang="en-GB" sz="2000" dirty="0"/>
              <a:t>591 – (112+47)</a:t>
            </a:r>
          </a:p>
          <a:p>
            <a:r>
              <a:rPr lang="en-GB" sz="2000" dirty="0"/>
              <a:t>=432</a:t>
            </a:r>
          </a:p>
          <a:p>
            <a:r>
              <a:rPr lang="en-GB" sz="2000" i="1" dirty="0"/>
              <a:t>Additive Interaction</a:t>
            </a:r>
          </a:p>
        </p:txBody>
      </p:sp>
      <p:sp>
        <p:nvSpPr>
          <p:cNvPr id="8" name="Rectangle 7">
            <a:extLst>
              <a:ext uri="{FF2B5EF4-FFF2-40B4-BE49-F238E27FC236}">
                <a16:creationId xmlns:a16="http://schemas.microsoft.com/office/drawing/2014/main" id="{57CE13F3-ADE7-4DCF-B51B-F79E0539B40E}"/>
              </a:ext>
            </a:extLst>
          </p:cNvPr>
          <p:cNvSpPr/>
          <p:nvPr/>
        </p:nvSpPr>
        <p:spPr>
          <a:xfrm>
            <a:off x="6711092" y="3348332"/>
            <a:ext cx="1943100" cy="2246769"/>
          </a:xfrm>
          <a:prstGeom prst="rect">
            <a:avLst/>
          </a:prstGeom>
        </p:spPr>
        <p:txBody>
          <a:bodyPr wrap="square">
            <a:spAutoFit/>
          </a:bodyPr>
          <a:lstStyle/>
          <a:p>
            <a:r>
              <a:rPr lang="en-GB" sz="2000" b="1" u="sng" dirty="0"/>
              <a:t>4. Multiplicative EMM</a:t>
            </a:r>
          </a:p>
          <a:p>
            <a:r>
              <a:rPr lang="en-GB" sz="2000" dirty="0"/>
              <a:t>58/11 = 5.3</a:t>
            </a:r>
          </a:p>
          <a:p>
            <a:r>
              <a:rPr lang="en-GB" sz="2000" dirty="0"/>
              <a:t>602/123 = 4.9</a:t>
            </a:r>
          </a:p>
          <a:p>
            <a:r>
              <a:rPr lang="en-GB" sz="2000" dirty="0"/>
              <a:t>4.9/5.3= 0.92</a:t>
            </a:r>
          </a:p>
          <a:p>
            <a:r>
              <a:rPr lang="en-GB" sz="2000" i="1" dirty="0"/>
              <a:t>No multiplicative EMM</a:t>
            </a:r>
          </a:p>
        </p:txBody>
      </p:sp>
    </p:spTree>
    <p:extLst>
      <p:ext uri="{BB962C8B-B14F-4D97-AF65-F5344CB8AC3E}">
        <p14:creationId xmlns:p14="http://schemas.microsoft.com/office/powerpoint/2010/main" val="16129986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238" y="1359013"/>
            <a:ext cx="9365314" cy="2200602"/>
          </a:xfrm>
          <a:prstGeom prst="rect">
            <a:avLst/>
          </a:prstGeom>
          <a:noFill/>
        </p:spPr>
        <p:txBody>
          <a:bodyPr wrap="square" rtlCol="0">
            <a:spAutoFit/>
          </a:bodyPr>
          <a:lstStyle/>
          <a:p>
            <a:r>
              <a:rPr lang="en-GB" dirty="0"/>
              <a:t>Death rates from lung cancer (per 100,000). Take from Hammond et al. 1979.</a:t>
            </a:r>
          </a:p>
          <a:p>
            <a:endParaRPr lang="en-GB" dirty="0"/>
          </a:p>
          <a:p>
            <a:endParaRPr lang="en-GB" sz="1350" dirty="0"/>
          </a:p>
          <a:p>
            <a:endParaRPr lang="en-GB" sz="1350" dirty="0"/>
          </a:p>
          <a:p>
            <a:endParaRPr lang="en-GB" sz="1350" dirty="0"/>
          </a:p>
          <a:p>
            <a:endParaRPr lang="en-GB" sz="1350" dirty="0"/>
          </a:p>
          <a:p>
            <a:endParaRPr lang="en-GB" sz="1350" dirty="0"/>
          </a:p>
          <a:p>
            <a:endParaRPr lang="en-GB" sz="2000" dirty="0"/>
          </a:p>
          <a:p>
            <a:pPr marL="257168" indent="-257168">
              <a:buFont typeface="+mj-lt"/>
              <a:buAutoNum type="arabicPeriod"/>
            </a:pPr>
            <a:endParaRPr lang="en-GB" sz="1350" dirty="0"/>
          </a:p>
        </p:txBody>
      </p:sp>
      <p:sp>
        <p:nvSpPr>
          <p:cNvPr id="9" name="Title 1"/>
          <p:cNvSpPr>
            <a:spLocks noGrp="1"/>
          </p:cNvSpPr>
          <p:nvPr>
            <p:ph type="title"/>
          </p:nvPr>
        </p:nvSpPr>
        <p:spPr>
          <a:xfrm>
            <a:off x="146238" y="251225"/>
            <a:ext cx="8594350" cy="994172"/>
          </a:xfrm>
        </p:spPr>
        <p:txBody>
          <a:bodyPr>
            <a:normAutofit/>
          </a:bodyPr>
          <a:lstStyle/>
          <a:p>
            <a:r>
              <a:rPr lang="en-GB" sz="3200" dirty="0"/>
              <a:t>Exercise: Famous example of asbestos, smoking and lung cancer</a:t>
            </a:r>
          </a:p>
        </p:txBody>
      </p:sp>
      <p:graphicFrame>
        <p:nvGraphicFramePr>
          <p:cNvPr id="4" name="Content Placeholder 3"/>
          <p:cNvGraphicFramePr>
            <a:graphicFrameLocks noGrp="1"/>
          </p:cNvGraphicFramePr>
          <p:nvPr>
            <p:ph idx="1"/>
            <p:extLst/>
          </p:nvPr>
        </p:nvGraphicFramePr>
        <p:xfrm>
          <a:off x="500063" y="1829206"/>
          <a:ext cx="7886700" cy="10287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287844586"/>
                    </a:ext>
                  </a:extLst>
                </a:gridCol>
                <a:gridCol w="2628900">
                  <a:extLst>
                    <a:ext uri="{9D8B030D-6E8A-4147-A177-3AD203B41FA5}">
                      <a16:colId xmlns:a16="http://schemas.microsoft.com/office/drawing/2014/main" val="43883341"/>
                    </a:ext>
                  </a:extLst>
                </a:gridCol>
                <a:gridCol w="2628900">
                  <a:extLst>
                    <a:ext uri="{9D8B030D-6E8A-4147-A177-3AD203B41FA5}">
                      <a16:colId xmlns:a16="http://schemas.microsoft.com/office/drawing/2014/main" val="2985105892"/>
                    </a:ext>
                  </a:extLst>
                </a:gridCol>
              </a:tblGrid>
              <a:tr h="278130">
                <a:tc>
                  <a:txBody>
                    <a:bodyPr/>
                    <a:lstStyle/>
                    <a:p>
                      <a:endParaRPr lang="en-GB" sz="1800" dirty="0"/>
                    </a:p>
                  </a:txBody>
                  <a:tcPr marL="68580" marR="68580" marT="34290" marB="34290"/>
                </a:tc>
                <a:tc>
                  <a:txBody>
                    <a:bodyPr/>
                    <a:lstStyle/>
                    <a:p>
                      <a:r>
                        <a:rPr lang="en-GB" sz="1800" dirty="0"/>
                        <a:t>Asbestos -</a:t>
                      </a:r>
                      <a:r>
                        <a:rPr lang="en-GB" sz="1800" dirty="0" err="1"/>
                        <a:t>ve</a:t>
                      </a:r>
                      <a:endParaRPr lang="en-GB" sz="1800" dirty="0"/>
                    </a:p>
                  </a:txBody>
                  <a:tcPr marL="68580" marR="68580" marT="34290" marB="34290"/>
                </a:tc>
                <a:tc>
                  <a:txBody>
                    <a:bodyPr/>
                    <a:lstStyle/>
                    <a:p>
                      <a:r>
                        <a:rPr lang="en-GB" sz="1800" dirty="0"/>
                        <a:t>Asbestos +</a:t>
                      </a:r>
                      <a:r>
                        <a:rPr lang="en-GB" sz="1800" dirty="0" err="1"/>
                        <a:t>ve</a:t>
                      </a:r>
                      <a:endParaRPr lang="en-GB" sz="1800" dirty="0"/>
                    </a:p>
                  </a:txBody>
                  <a:tcPr marL="68580" marR="68580" marT="34290" marB="34290"/>
                </a:tc>
                <a:extLst>
                  <a:ext uri="{0D108BD9-81ED-4DB2-BD59-A6C34878D82A}">
                    <a16:rowId xmlns:a16="http://schemas.microsoft.com/office/drawing/2014/main" val="1538538426"/>
                  </a:ext>
                </a:extLst>
              </a:tr>
              <a:tr h="278130">
                <a:tc>
                  <a:txBody>
                    <a:bodyPr/>
                    <a:lstStyle/>
                    <a:p>
                      <a:r>
                        <a:rPr lang="en-GB" sz="1800" dirty="0"/>
                        <a:t>Non-smoker</a:t>
                      </a:r>
                    </a:p>
                  </a:txBody>
                  <a:tcPr marL="68580" marR="68580" marT="34290" marB="34290"/>
                </a:tc>
                <a:tc>
                  <a:txBody>
                    <a:bodyPr/>
                    <a:lstStyle/>
                    <a:p>
                      <a:r>
                        <a:rPr lang="en-GB" sz="1800" dirty="0"/>
                        <a:t>11</a:t>
                      </a:r>
                    </a:p>
                  </a:txBody>
                  <a:tcPr marL="68580" marR="68580" marT="34290" marB="34290"/>
                </a:tc>
                <a:tc>
                  <a:txBody>
                    <a:bodyPr/>
                    <a:lstStyle/>
                    <a:p>
                      <a:r>
                        <a:rPr lang="en-GB" sz="1800" dirty="0"/>
                        <a:t>58</a:t>
                      </a:r>
                    </a:p>
                  </a:txBody>
                  <a:tcPr marL="68580" marR="68580" marT="34290" marB="34290"/>
                </a:tc>
                <a:extLst>
                  <a:ext uri="{0D108BD9-81ED-4DB2-BD59-A6C34878D82A}">
                    <a16:rowId xmlns:a16="http://schemas.microsoft.com/office/drawing/2014/main" val="3593595798"/>
                  </a:ext>
                </a:extLst>
              </a:tr>
              <a:tr h="278130">
                <a:tc>
                  <a:txBody>
                    <a:bodyPr/>
                    <a:lstStyle/>
                    <a:p>
                      <a:r>
                        <a:rPr lang="en-GB" sz="1800" dirty="0"/>
                        <a:t>Smoker</a:t>
                      </a:r>
                    </a:p>
                  </a:txBody>
                  <a:tcPr marL="68580" marR="68580" marT="34290" marB="34290"/>
                </a:tc>
                <a:tc>
                  <a:txBody>
                    <a:bodyPr/>
                    <a:lstStyle/>
                    <a:p>
                      <a:r>
                        <a:rPr lang="en-GB" sz="1800" dirty="0"/>
                        <a:t>123</a:t>
                      </a:r>
                    </a:p>
                  </a:txBody>
                  <a:tcPr marL="68580" marR="68580" marT="34290" marB="34290"/>
                </a:tc>
                <a:tc>
                  <a:txBody>
                    <a:bodyPr/>
                    <a:lstStyle/>
                    <a:p>
                      <a:r>
                        <a:rPr lang="en-GB" sz="1800" dirty="0"/>
                        <a:t>602</a:t>
                      </a:r>
                    </a:p>
                  </a:txBody>
                  <a:tcPr marL="68580" marR="68580" marT="34290" marB="34290"/>
                </a:tc>
                <a:extLst>
                  <a:ext uri="{0D108BD9-81ED-4DB2-BD59-A6C34878D82A}">
                    <a16:rowId xmlns:a16="http://schemas.microsoft.com/office/drawing/2014/main" val="2644246925"/>
                  </a:ext>
                </a:extLst>
              </a:tr>
            </a:tbl>
          </a:graphicData>
        </a:graphic>
      </p:graphicFrame>
      <p:sp>
        <p:nvSpPr>
          <p:cNvPr id="5" name="TextBox 4">
            <a:extLst>
              <a:ext uri="{FF2B5EF4-FFF2-40B4-BE49-F238E27FC236}">
                <a16:creationId xmlns:a16="http://schemas.microsoft.com/office/drawing/2014/main" id="{19A2468F-AFD5-4620-BC92-85FF612B2993}"/>
              </a:ext>
            </a:extLst>
          </p:cNvPr>
          <p:cNvSpPr txBox="1"/>
          <p:nvPr/>
        </p:nvSpPr>
        <p:spPr>
          <a:xfrm>
            <a:off x="2302979" y="3348329"/>
            <a:ext cx="2312052" cy="3170099"/>
          </a:xfrm>
          <a:prstGeom prst="rect">
            <a:avLst/>
          </a:prstGeom>
          <a:noFill/>
        </p:spPr>
        <p:txBody>
          <a:bodyPr wrap="square" rtlCol="0">
            <a:spAutoFit/>
          </a:bodyPr>
          <a:lstStyle/>
          <a:p>
            <a:r>
              <a:rPr lang="en-GB" sz="2000" b="1" u="sng" dirty="0"/>
              <a:t>2. Multiplicative interaction</a:t>
            </a:r>
          </a:p>
          <a:p>
            <a:r>
              <a:rPr lang="en-GB" sz="2000" dirty="0"/>
              <a:t>123/11 = 11.2</a:t>
            </a:r>
          </a:p>
          <a:p>
            <a:r>
              <a:rPr lang="en-GB" sz="2000" dirty="0"/>
              <a:t>58/11 = 5.3</a:t>
            </a:r>
          </a:p>
          <a:p>
            <a:r>
              <a:rPr lang="en-GB" sz="2000" dirty="0"/>
              <a:t>602/11 = 54.7</a:t>
            </a:r>
          </a:p>
          <a:p>
            <a:r>
              <a:rPr lang="en-GB" sz="2000" dirty="0"/>
              <a:t>11.2x5.3 = 59.4</a:t>
            </a:r>
          </a:p>
          <a:p>
            <a:r>
              <a:rPr lang="en-GB" sz="2000" dirty="0"/>
              <a:t>54.7/59.4 = 0.92</a:t>
            </a:r>
          </a:p>
          <a:p>
            <a:r>
              <a:rPr lang="en-GB" sz="2000" i="1" dirty="0"/>
              <a:t>No multiplicative interaction</a:t>
            </a:r>
          </a:p>
          <a:p>
            <a:endParaRPr lang="en-GB" sz="2000" dirty="0"/>
          </a:p>
        </p:txBody>
      </p:sp>
      <p:sp>
        <p:nvSpPr>
          <p:cNvPr id="6" name="TextBox 5">
            <a:extLst>
              <a:ext uri="{FF2B5EF4-FFF2-40B4-BE49-F238E27FC236}">
                <a16:creationId xmlns:a16="http://schemas.microsoft.com/office/drawing/2014/main" id="{D6B14AD2-BC8F-4348-841C-699E0BE0D071}"/>
              </a:ext>
            </a:extLst>
          </p:cNvPr>
          <p:cNvSpPr txBox="1"/>
          <p:nvPr/>
        </p:nvSpPr>
        <p:spPr>
          <a:xfrm>
            <a:off x="4664618" y="3348329"/>
            <a:ext cx="2309532" cy="1631216"/>
          </a:xfrm>
          <a:prstGeom prst="rect">
            <a:avLst/>
          </a:prstGeom>
          <a:noFill/>
        </p:spPr>
        <p:txBody>
          <a:bodyPr wrap="square" rtlCol="0">
            <a:spAutoFit/>
          </a:bodyPr>
          <a:lstStyle/>
          <a:p>
            <a:r>
              <a:rPr lang="en-GB" sz="2000" b="1" u="sng" dirty="0"/>
              <a:t>3. Additive EMM </a:t>
            </a:r>
          </a:p>
          <a:p>
            <a:r>
              <a:rPr lang="en-GB" sz="2000" dirty="0"/>
              <a:t>58-11=47</a:t>
            </a:r>
          </a:p>
          <a:p>
            <a:r>
              <a:rPr lang="en-GB" sz="2000" dirty="0"/>
              <a:t>602-123 = 479</a:t>
            </a:r>
          </a:p>
          <a:p>
            <a:r>
              <a:rPr lang="en-GB" sz="2000" dirty="0"/>
              <a:t>479-47 = 432</a:t>
            </a:r>
          </a:p>
          <a:p>
            <a:r>
              <a:rPr lang="en-GB" sz="2000" i="1" dirty="0"/>
              <a:t>Additive EMM</a:t>
            </a:r>
          </a:p>
        </p:txBody>
      </p:sp>
      <p:sp>
        <p:nvSpPr>
          <p:cNvPr id="7" name="TextBox 6">
            <a:extLst>
              <a:ext uri="{FF2B5EF4-FFF2-40B4-BE49-F238E27FC236}">
                <a16:creationId xmlns:a16="http://schemas.microsoft.com/office/drawing/2014/main" id="{8C885340-4F42-4C0F-BE48-97A1173AD7A2}"/>
              </a:ext>
            </a:extLst>
          </p:cNvPr>
          <p:cNvSpPr txBox="1"/>
          <p:nvPr/>
        </p:nvSpPr>
        <p:spPr>
          <a:xfrm>
            <a:off x="227928" y="3328099"/>
            <a:ext cx="1771650" cy="2862322"/>
          </a:xfrm>
          <a:prstGeom prst="rect">
            <a:avLst/>
          </a:prstGeom>
          <a:noFill/>
        </p:spPr>
        <p:txBody>
          <a:bodyPr wrap="square" rtlCol="0">
            <a:spAutoFit/>
          </a:bodyPr>
          <a:lstStyle/>
          <a:p>
            <a:r>
              <a:rPr lang="en-GB" sz="2000" b="1" u="sng" dirty="0"/>
              <a:t>1. Additive interaction</a:t>
            </a:r>
          </a:p>
          <a:p>
            <a:r>
              <a:rPr lang="en-GB" sz="2000" dirty="0"/>
              <a:t>123-11 = 112</a:t>
            </a:r>
          </a:p>
          <a:p>
            <a:r>
              <a:rPr lang="en-GB" sz="2000" dirty="0"/>
              <a:t>58-11 = 47</a:t>
            </a:r>
          </a:p>
          <a:p>
            <a:r>
              <a:rPr lang="en-GB" sz="2000" dirty="0"/>
              <a:t>602-11 = 591</a:t>
            </a:r>
          </a:p>
          <a:p>
            <a:r>
              <a:rPr lang="en-GB" sz="2000" dirty="0"/>
              <a:t>591 – (112+47)</a:t>
            </a:r>
          </a:p>
          <a:p>
            <a:r>
              <a:rPr lang="en-GB" sz="2000" dirty="0"/>
              <a:t>=432</a:t>
            </a:r>
          </a:p>
          <a:p>
            <a:r>
              <a:rPr lang="en-GB" sz="2000" i="1" dirty="0"/>
              <a:t>Additive Interaction</a:t>
            </a:r>
          </a:p>
        </p:txBody>
      </p:sp>
      <p:sp>
        <p:nvSpPr>
          <p:cNvPr id="8" name="Rectangle 7">
            <a:extLst>
              <a:ext uri="{FF2B5EF4-FFF2-40B4-BE49-F238E27FC236}">
                <a16:creationId xmlns:a16="http://schemas.microsoft.com/office/drawing/2014/main" id="{57CE13F3-ADE7-4DCF-B51B-F79E0539B40E}"/>
              </a:ext>
            </a:extLst>
          </p:cNvPr>
          <p:cNvSpPr/>
          <p:nvPr/>
        </p:nvSpPr>
        <p:spPr>
          <a:xfrm>
            <a:off x="6711092" y="3348332"/>
            <a:ext cx="1943100" cy="2246769"/>
          </a:xfrm>
          <a:prstGeom prst="rect">
            <a:avLst/>
          </a:prstGeom>
        </p:spPr>
        <p:txBody>
          <a:bodyPr wrap="square">
            <a:spAutoFit/>
          </a:bodyPr>
          <a:lstStyle/>
          <a:p>
            <a:r>
              <a:rPr lang="en-GB" sz="2000" b="1" u="sng" dirty="0"/>
              <a:t>4. Multiplicative EMM</a:t>
            </a:r>
          </a:p>
          <a:p>
            <a:r>
              <a:rPr lang="en-GB" sz="2000" dirty="0"/>
              <a:t>58/11 = 5.3</a:t>
            </a:r>
          </a:p>
          <a:p>
            <a:r>
              <a:rPr lang="en-GB" sz="2000" dirty="0"/>
              <a:t>602/123 = 4.9</a:t>
            </a:r>
          </a:p>
          <a:p>
            <a:r>
              <a:rPr lang="en-GB" sz="2000" dirty="0"/>
              <a:t>4.9/5.3= 0.92</a:t>
            </a:r>
          </a:p>
          <a:p>
            <a:r>
              <a:rPr lang="en-GB" sz="2000" i="1" dirty="0"/>
              <a:t>No multiplicative EMM</a:t>
            </a:r>
          </a:p>
        </p:txBody>
      </p:sp>
      <p:sp>
        <p:nvSpPr>
          <p:cNvPr id="10" name="TextBox 9">
            <a:extLst>
              <a:ext uri="{FF2B5EF4-FFF2-40B4-BE49-F238E27FC236}">
                <a16:creationId xmlns:a16="http://schemas.microsoft.com/office/drawing/2014/main" id="{4B2CB821-6835-4ED7-9B66-62D33C179922}"/>
              </a:ext>
            </a:extLst>
          </p:cNvPr>
          <p:cNvSpPr txBox="1"/>
          <p:nvPr/>
        </p:nvSpPr>
        <p:spPr>
          <a:xfrm>
            <a:off x="146238" y="5498987"/>
            <a:ext cx="8498541" cy="646331"/>
          </a:xfrm>
          <a:prstGeom prst="rect">
            <a:avLst/>
          </a:prstGeom>
          <a:solidFill>
            <a:schemeClr val="bg1"/>
          </a:solidFill>
          <a:ln>
            <a:solidFill>
              <a:schemeClr val="tx1"/>
            </a:solidFill>
          </a:ln>
        </p:spPr>
        <p:txBody>
          <a:bodyPr wrap="square" rtlCol="0">
            <a:spAutoFit/>
          </a:bodyPr>
          <a:lstStyle/>
          <a:p>
            <a:r>
              <a:rPr lang="en-GB" b="1" dirty="0">
                <a:solidFill>
                  <a:srgbClr val="FF0000"/>
                </a:solidFill>
              </a:rPr>
              <a:t>Additive and Multiplicative interactions can even produce </a:t>
            </a:r>
            <a:r>
              <a:rPr lang="en-GB" b="1" u="sng" dirty="0">
                <a:solidFill>
                  <a:srgbClr val="FF0000"/>
                </a:solidFill>
              </a:rPr>
              <a:t>opposite</a:t>
            </a:r>
            <a:r>
              <a:rPr lang="en-GB" b="1" dirty="0">
                <a:solidFill>
                  <a:srgbClr val="FF0000"/>
                </a:solidFill>
              </a:rPr>
              <a:t> conclusions (e.g. a positive interaction on one scale and a negative/protective one on the other) </a:t>
            </a:r>
          </a:p>
        </p:txBody>
      </p:sp>
    </p:spTree>
    <p:extLst>
      <p:ext uri="{BB962C8B-B14F-4D97-AF65-F5344CB8AC3E}">
        <p14:creationId xmlns:p14="http://schemas.microsoft.com/office/powerpoint/2010/main" val="22075199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EDC1-B424-4660-AF0A-1464817A42C7}"/>
              </a:ext>
            </a:extLst>
          </p:cNvPr>
          <p:cNvSpPr>
            <a:spLocks noGrp="1"/>
          </p:cNvSpPr>
          <p:nvPr>
            <p:ph type="title"/>
          </p:nvPr>
        </p:nvSpPr>
        <p:spPr>
          <a:xfrm>
            <a:off x="628650" y="145731"/>
            <a:ext cx="7886700" cy="1325563"/>
          </a:xfrm>
        </p:spPr>
        <p:txBody>
          <a:bodyPr/>
          <a:lstStyle/>
          <a:p>
            <a:r>
              <a:rPr lang="en-GB" dirty="0"/>
              <a:t>Additive vs. Multiplicative</a:t>
            </a:r>
          </a:p>
        </p:txBody>
      </p:sp>
      <p:sp>
        <p:nvSpPr>
          <p:cNvPr id="3" name="Content Placeholder 2">
            <a:extLst>
              <a:ext uri="{FF2B5EF4-FFF2-40B4-BE49-F238E27FC236}">
                <a16:creationId xmlns:a16="http://schemas.microsoft.com/office/drawing/2014/main" id="{D0BFDB75-67BF-4EE5-8C16-EDDB0C0BC94E}"/>
              </a:ext>
            </a:extLst>
          </p:cNvPr>
          <p:cNvSpPr>
            <a:spLocks noGrp="1"/>
          </p:cNvSpPr>
          <p:nvPr>
            <p:ph idx="1"/>
          </p:nvPr>
        </p:nvSpPr>
        <p:spPr>
          <a:xfrm>
            <a:off x="160020" y="1471294"/>
            <a:ext cx="8823960" cy="5249545"/>
          </a:xfrm>
        </p:spPr>
        <p:txBody>
          <a:bodyPr>
            <a:normAutofit lnSpcReduction="10000"/>
          </a:bodyPr>
          <a:lstStyle/>
          <a:p>
            <a:r>
              <a:rPr lang="en-US" dirty="0"/>
              <a:t>Some people recommend reporting both</a:t>
            </a:r>
          </a:p>
          <a:p>
            <a:r>
              <a:rPr lang="en-US" u="sng" dirty="0"/>
              <a:t>However</a:t>
            </a:r>
            <a:r>
              <a:rPr lang="en-US" dirty="0"/>
              <a:t>, note that:</a:t>
            </a:r>
          </a:p>
          <a:p>
            <a:r>
              <a:rPr lang="en-US" dirty="0"/>
              <a:t>If both exposures are associated with the outcome then there will always be an interaction on at least one scale </a:t>
            </a:r>
          </a:p>
          <a:p>
            <a:r>
              <a:rPr lang="en-US" dirty="0"/>
              <a:t>If there is no additive and no multiplicative interaction then all </a:t>
            </a:r>
            <a:r>
              <a:rPr lang="en-US" dirty="0" smtClean="0"/>
              <a:t>this shows </a:t>
            </a:r>
            <a:r>
              <a:rPr lang="en-US" dirty="0"/>
              <a:t>is that one (or both) of the exposures is not related to the outcome</a:t>
            </a:r>
          </a:p>
          <a:p>
            <a:r>
              <a:rPr lang="en-GB" dirty="0"/>
              <a:t>Think carefully about which scale is most suitable for your research question</a:t>
            </a:r>
          </a:p>
          <a:p>
            <a:r>
              <a:rPr lang="en-GB" dirty="0"/>
              <a:t>It is argued that additive interactions are more relevant to public health (identifies the groups/strata with most affected people)</a:t>
            </a:r>
          </a:p>
          <a:p>
            <a:endParaRPr lang="en-US" dirty="0"/>
          </a:p>
          <a:p>
            <a:pPr marL="0" indent="0">
              <a:buNone/>
            </a:pPr>
            <a:endParaRPr lang="en-US" dirty="0"/>
          </a:p>
          <a:p>
            <a:endParaRPr lang="en-GB" dirty="0"/>
          </a:p>
          <a:p>
            <a:pPr marL="0" indent="0">
              <a:buNone/>
            </a:pPr>
            <a:endParaRPr lang="en-GB" dirty="0"/>
          </a:p>
        </p:txBody>
      </p:sp>
    </p:spTree>
    <p:extLst>
      <p:ext uri="{BB962C8B-B14F-4D97-AF65-F5344CB8AC3E}">
        <p14:creationId xmlns:p14="http://schemas.microsoft.com/office/powerpoint/2010/main" val="34903084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5605" y="1932755"/>
            <a:ext cx="7567333" cy="2169825"/>
          </a:xfrm>
          <a:prstGeom prst="rect">
            <a:avLst/>
          </a:prstGeom>
          <a:noFill/>
        </p:spPr>
        <p:txBody>
          <a:bodyPr wrap="square" rtlCol="0">
            <a:spAutoFit/>
          </a:bodyPr>
          <a:lstStyle/>
          <a:p>
            <a:r>
              <a:rPr lang="en-GB" sz="1350" dirty="0"/>
              <a:t>Death rates from lung cancer (per 100,000). Take from Hammond et al. 1979.</a:t>
            </a:r>
          </a:p>
          <a:p>
            <a:endParaRPr lang="en-GB" sz="1350" dirty="0"/>
          </a:p>
          <a:p>
            <a:endParaRPr lang="en-GB" sz="1350" dirty="0"/>
          </a:p>
          <a:p>
            <a:endParaRPr lang="en-GB" sz="1350" dirty="0"/>
          </a:p>
          <a:p>
            <a:endParaRPr lang="en-GB" sz="1350" dirty="0"/>
          </a:p>
          <a:p>
            <a:endParaRPr lang="en-GB" sz="1350" dirty="0"/>
          </a:p>
          <a:p>
            <a:endParaRPr lang="en-GB" sz="1350" dirty="0"/>
          </a:p>
          <a:p>
            <a:endParaRPr lang="en-GB" sz="1350" dirty="0"/>
          </a:p>
          <a:p>
            <a:endParaRPr lang="en-GB" sz="1350" dirty="0"/>
          </a:p>
          <a:p>
            <a:pPr marL="257168" indent="-257168">
              <a:buFont typeface="+mj-lt"/>
              <a:buAutoNum type="arabicPeriod"/>
            </a:pPr>
            <a:endParaRPr lang="en-GB" sz="1350" dirty="0"/>
          </a:p>
        </p:txBody>
      </p:sp>
      <p:sp>
        <p:nvSpPr>
          <p:cNvPr id="9" name="Title 1"/>
          <p:cNvSpPr>
            <a:spLocks noGrp="1"/>
          </p:cNvSpPr>
          <p:nvPr>
            <p:ph type="title"/>
          </p:nvPr>
        </p:nvSpPr>
        <p:spPr>
          <a:xfrm>
            <a:off x="305921" y="835036"/>
            <a:ext cx="7886700" cy="994172"/>
          </a:xfrm>
        </p:spPr>
        <p:txBody>
          <a:bodyPr>
            <a:normAutofit/>
          </a:bodyPr>
          <a:lstStyle/>
          <a:p>
            <a:r>
              <a:rPr lang="en-GB" sz="2700" dirty="0"/>
              <a:t>Exercise: Famous example of asbestos, smoking and lung cancer</a:t>
            </a:r>
          </a:p>
        </p:txBody>
      </p:sp>
      <p:graphicFrame>
        <p:nvGraphicFramePr>
          <p:cNvPr id="4" name="Content Placeholder 3"/>
          <p:cNvGraphicFramePr>
            <a:graphicFrameLocks noGrp="1"/>
          </p:cNvGraphicFramePr>
          <p:nvPr>
            <p:ph idx="1"/>
            <p:extLst/>
          </p:nvPr>
        </p:nvGraphicFramePr>
        <p:xfrm>
          <a:off x="521073" y="2313300"/>
          <a:ext cx="5969656" cy="1028700"/>
        </p:xfrm>
        <a:graphic>
          <a:graphicData uri="http://schemas.openxmlformats.org/drawingml/2006/table">
            <a:tbl>
              <a:tblPr firstRow="1" bandRow="1">
                <a:tableStyleId>{5C22544A-7EE6-4342-B048-85BDC9FD1C3A}</a:tableStyleId>
              </a:tblPr>
              <a:tblGrid>
                <a:gridCol w="1435653">
                  <a:extLst>
                    <a:ext uri="{9D8B030D-6E8A-4147-A177-3AD203B41FA5}">
                      <a16:colId xmlns:a16="http://schemas.microsoft.com/office/drawing/2014/main" val="2287844586"/>
                    </a:ext>
                  </a:extLst>
                </a:gridCol>
                <a:gridCol w="1418186">
                  <a:extLst>
                    <a:ext uri="{9D8B030D-6E8A-4147-A177-3AD203B41FA5}">
                      <a16:colId xmlns:a16="http://schemas.microsoft.com/office/drawing/2014/main" val="43883341"/>
                    </a:ext>
                  </a:extLst>
                </a:gridCol>
                <a:gridCol w="1566448">
                  <a:extLst>
                    <a:ext uri="{9D8B030D-6E8A-4147-A177-3AD203B41FA5}">
                      <a16:colId xmlns:a16="http://schemas.microsoft.com/office/drawing/2014/main" val="2985105892"/>
                    </a:ext>
                  </a:extLst>
                </a:gridCol>
                <a:gridCol w="687280">
                  <a:extLst>
                    <a:ext uri="{9D8B030D-6E8A-4147-A177-3AD203B41FA5}">
                      <a16:colId xmlns:a16="http://schemas.microsoft.com/office/drawing/2014/main" val="549488969"/>
                    </a:ext>
                  </a:extLst>
                </a:gridCol>
                <a:gridCol w="862089">
                  <a:extLst>
                    <a:ext uri="{9D8B030D-6E8A-4147-A177-3AD203B41FA5}">
                      <a16:colId xmlns:a16="http://schemas.microsoft.com/office/drawing/2014/main" val="3921060940"/>
                    </a:ext>
                  </a:extLst>
                </a:gridCol>
              </a:tblGrid>
              <a:tr h="278130">
                <a:tc>
                  <a:txBody>
                    <a:bodyPr/>
                    <a:lstStyle/>
                    <a:p>
                      <a:endParaRPr lang="en-GB" sz="1800" dirty="0"/>
                    </a:p>
                  </a:txBody>
                  <a:tcPr marL="68580" marR="68580" marT="34290" marB="34290"/>
                </a:tc>
                <a:tc>
                  <a:txBody>
                    <a:bodyPr/>
                    <a:lstStyle/>
                    <a:p>
                      <a:r>
                        <a:rPr lang="en-GB" sz="1800" dirty="0"/>
                        <a:t>Asbestos -</a:t>
                      </a:r>
                      <a:r>
                        <a:rPr lang="en-GB" sz="1800" dirty="0" err="1"/>
                        <a:t>ve</a:t>
                      </a:r>
                      <a:endParaRPr lang="en-GB" sz="1800" dirty="0"/>
                    </a:p>
                  </a:txBody>
                  <a:tcPr marL="68580" marR="68580" marT="34290" marB="34290"/>
                </a:tc>
                <a:tc>
                  <a:txBody>
                    <a:bodyPr/>
                    <a:lstStyle/>
                    <a:p>
                      <a:r>
                        <a:rPr lang="en-GB" sz="1800" dirty="0"/>
                        <a:t>Asbestos +</a:t>
                      </a:r>
                      <a:r>
                        <a:rPr lang="en-GB" sz="1800" dirty="0" err="1"/>
                        <a:t>ve</a:t>
                      </a:r>
                      <a:endParaRPr lang="en-GB" sz="1800" dirty="0"/>
                    </a:p>
                  </a:txBody>
                  <a:tcPr marL="68580" marR="68580" marT="34290" marB="34290"/>
                </a:tc>
                <a:tc>
                  <a:txBody>
                    <a:bodyPr/>
                    <a:lstStyle/>
                    <a:p>
                      <a:r>
                        <a:rPr lang="en-GB" sz="1800" dirty="0"/>
                        <a:t>RD</a:t>
                      </a:r>
                    </a:p>
                  </a:txBody>
                  <a:tcPr marL="68580" marR="68580" marT="34290" marB="34290"/>
                </a:tc>
                <a:tc>
                  <a:txBody>
                    <a:bodyPr/>
                    <a:lstStyle/>
                    <a:p>
                      <a:r>
                        <a:rPr lang="en-GB" sz="1800" dirty="0"/>
                        <a:t>RR</a:t>
                      </a:r>
                    </a:p>
                  </a:txBody>
                  <a:tcPr marL="68580" marR="68580" marT="34290" marB="34290"/>
                </a:tc>
                <a:extLst>
                  <a:ext uri="{0D108BD9-81ED-4DB2-BD59-A6C34878D82A}">
                    <a16:rowId xmlns:a16="http://schemas.microsoft.com/office/drawing/2014/main" val="1538538426"/>
                  </a:ext>
                </a:extLst>
              </a:tr>
              <a:tr h="278130">
                <a:tc>
                  <a:txBody>
                    <a:bodyPr/>
                    <a:lstStyle/>
                    <a:p>
                      <a:r>
                        <a:rPr lang="en-GB" sz="1800" dirty="0"/>
                        <a:t>Non-smoker</a:t>
                      </a:r>
                    </a:p>
                  </a:txBody>
                  <a:tcPr marL="68580" marR="68580" marT="34290" marB="34290"/>
                </a:tc>
                <a:tc>
                  <a:txBody>
                    <a:bodyPr/>
                    <a:lstStyle/>
                    <a:p>
                      <a:r>
                        <a:rPr lang="en-GB" sz="1800" dirty="0"/>
                        <a:t>11</a:t>
                      </a:r>
                    </a:p>
                  </a:txBody>
                  <a:tcPr marL="68580" marR="68580" marT="34290" marB="34290"/>
                </a:tc>
                <a:tc>
                  <a:txBody>
                    <a:bodyPr/>
                    <a:lstStyle/>
                    <a:p>
                      <a:r>
                        <a:rPr lang="en-GB" sz="1800" dirty="0"/>
                        <a:t>58</a:t>
                      </a:r>
                    </a:p>
                  </a:txBody>
                  <a:tcPr marL="68580" marR="68580" marT="34290" marB="34290"/>
                </a:tc>
                <a:tc>
                  <a:txBody>
                    <a:bodyPr/>
                    <a:lstStyle/>
                    <a:p>
                      <a:r>
                        <a:rPr lang="en-GB" sz="1800" dirty="0"/>
                        <a:t>47</a:t>
                      </a:r>
                    </a:p>
                  </a:txBody>
                  <a:tcPr marL="68580" marR="68580" marT="34290" marB="34290"/>
                </a:tc>
                <a:tc>
                  <a:txBody>
                    <a:bodyPr/>
                    <a:lstStyle/>
                    <a:p>
                      <a:r>
                        <a:rPr lang="en-GB" sz="1800" b="1" dirty="0"/>
                        <a:t>5.3</a:t>
                      </a:r>
                    </a:p>
                  </a:txBody>
                  <a:tcPr marL="68580" marR="68580" marT="34290" marB="34290"/>
                </a:tc>
                <a:extLst>
                  <a:ext uri="{0D108BD9-81ED-4DB2-BD59-A6C34878D82A}">
                    <a16:rowId xmlns:a16="http://schemas.microsoft.com/office/drawing/2014/main" val="3593595798"/>
                  </a:ext>
                </a:extLst>
              </a:tr>
              <a:tr h="278130">
                <a:tc>
                  <a:txBody>
                    <a:bodyPr/>
                    <a:lstStyle/>
                    <a:p>
                      <a:r>
                        <a:rPr lang="en-GB" sz="1800" dirty="0"/>
                        <a:t>Smoker</a:t>
                      </a:r>
                    </a:p>
                  </a:txBody>
                  <a:tcPr marL="68580" marR="68580" marT="34290" marB="34290"/>
                </a:tc>
                <a:tc>
                  <a:txBody>
                    <a:bodyPr/>
                    <a:lstStyle/>
                    <a:p>
                      <a:r>
                        <a:rPr lang="en-GB" sz="1800" dirty="0"/>
                        <a:t>123</a:t>
                      </a:r>
                    </a:p>
                  </a:txBody>
                  <a:tcPr marL="68580" marR="68580" marT="34290" marB="34290"/>
                </a:tc>
                <a:tc>
                  <a:txBody>
                    <a:bodyPr/>
                    <a:lstStyle/>
                    <a:p>
                      <a:r>
                        <a:rPr lang="en-GB" sz="1800" dirty="0"/>
                        <a:t>602</a:t>
                      </a:r>
                    </a:p>
                  </a:txBody>
                  <a:tcPr marL="68580" marR="68580" marT="34290" marB="34290"/>
                </a:tc>
                <a:tc>
                  <a:txBody>
                    <a:bodyPr/>
                    <a:lstStyle/>
                    <a:p>
                      <a:r>
                        <a:rPr lang="en-GB" sz="1800" b="1" dirty="0">
                          <a:solidFill>
                            <a:srgbClr val="FF0000"/>
                          </a:solidFill>
                        </a:rPr>
                        <a:t>479</a:t>
                      </a:r>
                    </a:p>
                  </a:txBody>
                  <a:tcPr marL="68580" marR="68580" marT="34290" marB="34290"/>
                </a:tc>
                <a:tc>
                  <a:txBody>
                    <a:bodyPr/>
                    <a:lstStyle/>
                    <a:p>
                      <a:r>
                        <a:rPr lang="en-GB" sz="1800" dirty="0"/>
                        <a:t>4.9</a:t>
                      </a:r>
                    </a:p>
                  </a:txBody>
                  <a:tcPr marL="68580" marR="68580" marT="34290" marB="34290"/>
                </a:tc>
                <a:extLst>
                  <a:ext uri="{0D108BD9-81ED-4DB2-BD59-A6C34878D82A}">
                    <a16:rowId xmlns:a16="http://schemas.microsoft.com/office/drawing/2014/main" val="2644246925"/>
                  </a:ext>
                </a:extLst>
              </a:tr>
            </a:tbl>
          </a:graphicData>
        </a:graphic>
      </p:graphicFrame>
      <p:sp>
        <p:nvSpPr>
          <p:cNvPr id="5" name="TextBox 4"/>
          <p:cNvSpPr txBox="1"/>
          <p:nvPr/>
        </p:nvSpPr>
        <p:spPr>
          <a:xfrm>
            <a:off x="2380972" y="4581649"/>
            <a:ext cx="2312052" cy="1754326"/>
          </a:xfrm>
          <a:prstGeom prst="rect">
            <a:avLst/>
          </a:prstGeom>
          <a:noFill/>
        </p:spPr>
        <p:txBody>
          <a:bodyPr wrap="square" rtlCol="0">
            <a:spAutoFit/>
          </a:bodyPr>
          <a:lstStyle/>
          <a:p>
            <a:r>
              <a:rPr lang="en-GB" sz="1350" b="1" u="sng" dirty="0">
                <a:solidFill>
                  <a:schemeClr val="bg1">
                    <a:lumMod val="65000"/>
                  </a:schemeClr>
                </a:solidFill>
              </a:rPr>
              <a:t>2. Multiplicative interaction</a:t>
            </a:r>
          </a:p>
          <a:p>
            <a:r>
              <a:rPr lang="en-GB" sz="1350" dirty="0">
                <a:solidFill>
                  <a:schemeClr val="bg1">
                    <a:lumMod val="65000"/>
                  </a:schemeClr>
                </a:solidFill>
              </a:rPr>
              <a:t>123/11 = 11.2</a:t>
            </a:r>
          </a:p>
          <a:p>
            <a:r>
              <a:rPr lang="en-GB" sz="1350" dirty="0">
                <a:solidFill>
                  <a:schemeClr val="bg1">
                    <a:lumMod val="65000"/>
                  </a:schemeClr>
                </a:solidFill>
              </a:rPr>
              <a:t>58/11 = 5.3</a:t>
            </a:r>
          </a:p>
          <a:p>
            <a:r>
              <a:rPr lang="en-GB" sz="1350" dirty="0">
                <a:solidFill>
                  <a:schemeClr val="bg1">
                    <a:lumMod val="65000"/>
                  </a:schemeClr>
                </a:solidFill>
              </a:rPr>
              <a:t>602/11 = 54.7</a:t>
            </a:r>
          </a:p>
          <a:p>
            <a:r>
              <a:rPr lang="en-GB" sz="1350" dirty="0">
                <a:solidFill>
                  <a:schemeClr val="bg1">
                    <a:lumMod val="65000"/>
                  </a:schemeClr>
                </a:solidFill>
              </a:rPr>
              <a:t>11.2x5.3 = 59.4</a:t>
            </a:r>
          </a:p>
          <a:p>
            <a:r>
              <a:rPr lang="en-GB" sz="1350" dirty="0">
                <a:solidFill>
                  <a:schemeClr val="bg1">
                    <a:lumMod val="65000"/>
                  </a:schemeClr>
                </a:solidFill>
              </a:rPr>
              <a:t>54.7/59.4 = 0.92</a:t>
            </a:r>
          </a:p>
          <a:p>
            <a:r>
              <a:rPr lang="en-GB" sz="1350" i="1" dirty="0">
                <a:solidFill>
                  <a:schemeClr val="bg1">
                    <a:lumMod val="65000"/>
                  </a:schemeClr>
                </a:solidFill>
              </a:rPr>
              <a:t>No multiplicative interaction</a:t>
            </a:r>
          </a:p>
          <a:p>
            <a:endParaRPr lang="en-GB" sz="1350" dirty="0">
              <a:solidFill>
                <a:schemeClr val="bg1">
                  <a:lumMod val="65000"/>
                </a:schemeClr>
              </a:solidFill>
            </a:endParaRPr>
          </a:p>
        </p:txBody>
      </p:sp>
      <p:sp>
        <p:nvSpPr>
          <p:cNvPr id="6" name="TextBox 5"/>
          <p:cNvSpPr txBox="1"/>
          <p:nvPr/>
        </p:nvSpPr>
        <p:spPr>
          <a:xfrm>
            <a:off x="4926665" y="4581651"/>
            <a:ext cx="2309532" cy="1131079"/>
          </a:xfrm>
          <a:prstGeom prst="rect">
            <a:avLst/>
          </a:prstGeom>
          <a:noFill/>
        </p:spPr>
        <p:txBody>
          <a:bodyPr wrap="square" rtlCol="0">
            <a:spAutoFit/>
          </a:bodyPr>
          <a:lstStyle/>
          <a:p>
            <a:r>
              <a:rPr lang="en-GB" sz="1350" b="1" u="sng" dirty="0"/>
              <a:t>3. Additive EMM </a:t>
            </a:r>
          </a:p>
          <a:p>
            <a:r>
              <a:rPr lang="en-GB" sz="1350" dirty="0"/>
              <a:t>58-11=47</a:t>
            </a:r>
          </a:p>
          <a:p>
            <a:r>
              <a:rPr lang="en-GB" sz="1350" dirty="0"/>
              <a:t>602-123 = 479</a:t>
            </a:r>
          </a:p>
          <a:p>
            <a:r>
              <a:rPr lang="en-GB" sz="1350" dirty="0"/>
              <a:t>479-47 = 432</a:t>
            </a:r>
          </a:p>
          <a:p>
            <a:r>
              <a:rPr lang="en-GB" sz="1350" i="1" dirty="0"/>
              <a:t>Additive EMM</a:t>
            </a:r>
          </a:p>
        </p:txBody>
      </p:sp>
      <p:sp>
        <p:nvSpPr>
          <p:cNvPr id="7" name="TextBox 6"/>
          <p:cNvSpPr txBox="1"/>
          <p:nvPr/>
        </p:nvSpPr>
        <p:spPr>
          <a:xfrm>
            <a:off x="305921" y="4561419"/>
            <a:ext cx="1771650" cy="1546577"/>
          </a:xfrm>
          <a:prstGeom prst="rect">
            <a:avLst/>
          </a:prstGeom>
          <a:noFill/>
        </p:spPr>
        <p:txBody>
          <a:bodyPr wrap="square" rtlCol="0">
            <a:spAutoFit/>
          </a:bodyPr>
          <a:lstStyle/>
          <a:p>
            <a:r>
              <a:rPr lang="en-GB" sz="1350" b="1" u="sng" dirty="0">
                <a:solidFill>
                  <a:schemeClr val="bg1">
                    <a:lumMod val="65000"/>
                  </a:schemeClr>
                </a:solidFill>
              </a:rPr>
              <a:t>1. Additive interaction</a:t>
            </a:r>
          </a:p>
          <a:p>
            <a:r>
              <a:rPr lang="en-GB" sz="1350" dirty="0">
                <a:solidFill>
                  <a:schemeClr val="bg1">
                    <a:lumMod val="65000"/>
                  </a:schemeClr>
                </a:solidFill>
              </a:rPr>
              <a:t>123-11 = 112</a:t>
            </a:r>
          </a:p>
          <a:p>
            <a:r>
              <a:rPr lang="en-GB" sz="1350" dirty="0">
                <a:solidFill>
                  <a:schemeClr val="bg1">
                    <a:lumMod val="65000"/>
                  </a:schemeClr>
                </a:solidFill>
              </a:rPr>
              <a:t>58-11 = 47</a:t>
            </a:r>
          </a:p>
          <a:p>
            <a:r>
              <a:rPr lang="en-GB" sz="1350" dirty="0">
                <a:solidFill>
                  <a:schemeClr val="bg1">
                    <a:lumMod val="65000"/>
                  </a:schemeClr>
                </a:solidFill>
              </a:rPr>
              <a:t>602-11 = 591</a:t>
            </a:r>
          </a:p>
          <a:p>
            <a:r>
              <a:rPr lang="en-GB" sz="1350" dirty="0">
                <a:solidFill>
                  <a:schemeClr val="bg1">
                    <a:lumMod val="65000"/>
                  </a:schemeClr>
                </a:solidFill>
              </a:rPr>
              <a:t>591 – (112+47)</a:t>
            </a:r>
          </a:p>
          <a:p>
            <a:r>
              <a:rPr lang="en-GB" sz="1350" dirty="0">
                <a:solidFill>
                  <a:schemeClr val="bg1">
                    <a:lumMod val="65000"/>
                  </a:schemeClr>
                </a:solidFill>
              </a:rPr>
              <a:t>=432</a:t>
            </a:r>
          </a:p>
          <a:p>
            <a:r>
              <a:rPr lang="en-GB" sz="1350" i="1" dirty="0">
                <a:solidFill>
                  <a:schemeClr val="bg1">
                    <a:lumMod val="65000"/>
                  </a:schemeClr>
                </a:solidFill>
              </a:rPr>
              <a:t>Additive Interaction</a:t>
            </a:r>
          </a:p>
        </p:txBody>
      </p:sp>
      <p:sp>
        <p:nvSpPr>
          <p:cNvPr id="8" name="Rectangle 7"/>
          <p:cNvSpPr/>
          <p:nvPr/>
        </p:nvSpPr>
        <p:spPr>
          <a:xfrm>
            <a:off x="6789085" y="4581652"/>
            <a:ext cx="1943100" cy="1131079"/>
          </a:xfrm>
          <a:prstGeom prst="rect">
            <a:avLst/>
          </a:prstGeom>
        </p:spPr>
        <p:txBody>
          <a:bodyPr wrap="square">
            <a:spAutoFit/>
          </a:bodyPr>
          <a:lstStyle/>
          <a:p>
            <a:r>
              <a:rPr lang="en-GB" sz="1350" b="1" u="sng" dirty="0"/>
              <a:t>4. Multiplicative EMM</a:t>
            </a:r>
          </a:p>
          <a:p>
            <a:r>
              <a:rPr lang="en-GB" sz="1350" dirty="0"/>
              <a:t>58/11 = 5.3</a:t>
            </a:r>
          </a:p>
          <a:p>
            <a:r>
              <a:rPr lang="en-GB" sz="1350" dirty="0"/>
              <a:t>602/123 = 4.9</a:t>
            </a:r>
          </a:p>
          <a:p>
            <a:r>
              <a:rPr lang="en-GB" sz="1350" dirty="0"/>
              <a:t>4.9/5.3= 0.92</a:t>
            </a:r>
          </a:p>
          <a:p>
            <a:r>
              <a:rPr lang="en-GB" sz="1350" i="1" dirty="0"/>
              <a:t>No multiplicative EMM</a:t>
            </a:r>
          </a:p>
        </p:txBody>
      </p:sp>
      <p:sp>
        <p:nvSpPr>
          <p:cNvPr id="10" name="TextBox 9"/>
          <p:cNvSpPr txBox="1"/>
          <p:nvPr/>
        </p:nvSpPr>
        <p:spPr>
          <a:xfrm>
            <a:off x="6023440" y="3524236"/>
            <a:ext cx="2654955" cy="646331"/>
          </a:xfrm>
          <a:prstGeom prst="rect">
            <a:avLst/>
          </a:prstGeom>
          <a:noFill/>
        </p:spPr>
        <p:txBody>
          <a:bodyPr wrap="square" rtlCol="0">
            <a:spAutoFit/>
          </a:bodyPr>
          <a:lstStyle/>
          <a:p>
            <a:r>
              <a:rPr lang="en-GB" dirty="0">
                <a:solidFill>
                  <a:srgbClr val="FF0000"/>
                </a:solidFill>
              </a:rPr>
              <a:t>But more deaths could be prevented in this group! </a:t>
            </a:r>
          </a:p>
        </p:txBody>
      </p:sp>
      <p:sp>
        <p:nvSpPr>
          <p:cNvPr id="11" name="TextBox 10">
            <a:extLst>
              <a:ext uri="{FF2B5EF4-FFF2-40B4-BE49-F238E27FC236}">
                <a16:creationId xmlns:a16="http://schemas.microsoft.com/office/drawing/2014/main" id="{1128BA70-C2D6-4874-A82A-8F6F05A89E75}"/>
              </a:ext>
            </a:extLst>
          </p:cNvPr>
          <p:cNvSpPr txBox="1"/>
          <p:nvPr/>
        </p:nvSpPr>
        <p:spPr>
          <a:xfrm>
            <a:off x="6622809" y="2247217"/>
            <a:ext cx="2425513" cy="646331"/>
          </a:xfrm>
          <a:prstGeom prst="rect">
            <a:avLst/>
          </a:prstGeom>
          <a:noFill/>
        </p:spPr>
        <p:txBody>
          <a:bodyPr wrap="square" rtlCol="0">
            <a:spAutoFit/>
          </a:bodyPr>
          <a:lstStyle/>
          <a:p>
            <a:r>
              <a:rPr lang="en-GB" b="1" dirty="0"/>
              <a:t>This group has a (slightly) higher RR</a:t>
            </a:r>
          </a:p>
        </p:txBody>
      </p:sp>
      <p:sp>
        <p:nvSpPr>
          <p:cNvPr id="12" name="Arc 11">
            <a:extLst>
              <a:ext uri="{FF2B5EF4-FFF2-40B4-BE49-F238E27FC236}">
                <a16:creationId xmlns:a16="http://schemas.microsoft.com/office/drawing/2014/main" id="{F73252F4-9457-4551-90AF-3B349A968DB5}"/>
              </a:ext>
            </a:extLst>
          </p:cNvPr>
          <p:cNvSpPr/>
          <p:nvPr/>
        </p:nvSpPr>
        <p:spPr>
          <a:xfrm rot="5400000">
            <a:off x="6140877" y="2368811"/>
            <a:ext cx="364249" cy="544969"/>
          </a:xfrm>
          <a:prstGeom prst="arc">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ysClr val="windowText" lastClr="000000"/>
              </a:solidFill>
            </a:endParaRPr>
          </a:p>
        </p:txBody>
      </p:sp>
      <p:sp>
        <p:nvSpPr>
          <p:cNvPr id="13" name="Arc 12">
            <a:extLst>
              <a:ext uri="{FF2B5EF4-FFF2-40B4-BE49-F238E27FC236}">
                <a16:creationId xmlns:a16="http://schemas.microsoft.com/office/drawing/2014/main" id="{B6101D3F-E2E2-4550-993E-7A115167400A}"/>
              </a:ext>
            </a:extLst>
          </p:cNvPr>
          <p:cNvSpPr/>
          <p:nvPr/>
        </p:nvSpPr>
        <p:spPr>
          <a:xfrm rot="9734939">
            <a:off x="5290410" y="2691490"/>
            <a:ext cx="977911" cy="1052917"/>
          </a:xfrm>
          <a:prstGeom prst="arc">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ysClr val="windowText" lastClr="000000"/>
              </a:solidFill>
            </a:endParaRPr>
          </a:p>
        </p:txBody>
      </p:sp>
    </p:spTree>
    <p:extLst>
      <p:ext uri="{BB962C8B-B14F-4D97-AF65-F5344CB8AC3E}">
        <p14:creationId xmlns:p14="http://schemas.microsoft.com/office/powerpoint/2010/main" val="7230370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51" y="1294537"/>
            <a:ext cx="8754035" cy="5452771"/>
          </a:xfrm>
        </p:spPr>
        <p:txBody>
          <a:bodyPr>
            <a:normAutofit/>
          </a:bodyPr>
          <a:lstStyle/>
          <a:p>
            <a:pPr marL="0" indent="0">
              <a:buNone/>
            </a:pPr>
            <a:r>
              <a:rPr lang="en-GB" b="1" i="1" dirty="0"/>
              <a:t>Biological / Mechanistic / Synergistic Interactions</a:t>
            </a:r>
          </a:p>
          <a:p>
            <a:r>
              <a:rPr lang="en-GB" sz="2300" dirty="0"/>
              <a:t>Interdependent operation / or ‘co-participation’ of two or more causes to produce (or prevent) an effect</a:t>
            </a:r>
          </a:p>
          <a:p>
            <a:r>
              <a:rPr lang="en-GB" sz="2300" dirty="0"/>
              <a:t>That is, the outcome only occurs if both exposures are present</a:t>
            </a:r>
          </a:p>
          <a:p>
            <a:r>
              <a:rPr lang="en-GB" sz="2300" dirty="0"/>
              <a:t>E.g. in order to develop measles you must be exposed to the virus </a:t>
            </a:r>
            <a:r>
              <a:rPr lang="en-GB" sz="2300" u="sng" dirty="0"/>
              <a:t>and</a:t>
            </a:r>
            <a:r>
              <a:rPr lang="en-GB" sz="2300" dirty="0"/>
              <a:t> be susceptible (unvaccinated</a:t>
            </a:r>
            <a:r>
              <a:rPr lang="en-GB" sz="2300" dirty="0" smtClean="0"/>
              <a:t>)</a:t>
            </a:r>
          </a:p>
          <a:p>
            <a:endParaRPr lang="en-GB" sz="2300" dirty="0" smtClean="0"/>
          </a:p>
          <a:p>
            <a:endParaRPr lang="en-GB" sz="2300" dirty="0"/>
          </a:p>
          <a:p>
            <a:endParaRPr lang="en-GB" sz="2300" dirty="0" smtClean="0"/>
          </a:p>
          <a:p>
            <a:endParaRPr lang="en-GB" sz="2300" dirty="0" smtClean="0"/>
          </a:p>
          <a:p>
            <a:endParaRPr lang="en-GB" sz="2300" dirty="0"/>
          </a:p>
          <a:p>
            <a:r>
              <a:rPr lang="en-GB" sz="2300" dirty="0">
                <a:solidFill>
                  <a:schemeClr val="bg1"/>
                </a:solidFill>
              </a:rPr>
              <a:t>It has been suggested that a biological interaction can only be demonstrated by an Additive Interaction </a:t>
            </a:r>
          </a:p>
          <a:p>
            <a:endParaRPr lang="en-GB" dirty="0"/>
          </a:p>
          <a:p>
            <a:pPr lvl="1"/>
            <a:endParaRPr lang="en-GB" i="1" dirty="0"/>
          </a:p>
        </p:txBody>
      </p:sp>
      <p:sp>
        <p:nvSpPr>
          <p:cNvPr id="6" name="Title 1">
            <a:extLst>
              <a:ext uri="{FF2B5EF4-FFF2-40B4-BE49-F238E27FC236}">
                <a16:creationId xmlns:a16="http://schemas.microsoft.com/office/drawing/2014/main" id="{B17052A6-3073-4A7C-B438-E3E4A2853045}"/>
              </a:ext>
            </a:extLst>
          </p:cNvPr>
          <p:cNvSpPr txBox="1">
            <a:spLocks/>
          </p:cNvSpPr>
          <p:nvPr/>
        </p:nvSpPr>
        <p:spPr>
          <a:xfrm>
            <a:off x="174814" y="300366"/>
            <a:ext cx="8505263"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a:t>Interactions, terminology, and interpretation</a:t>
            </a:r>
            <a:endParaRPr lang="en-GB" sz="3600" dirty="0"/>
          </a:p>
        </p:txBody>
      </p:sp>
    </p:spTree>
    <p:extLst>
      <p:ext uri="{BB962C8B-B14F-4D97-AF65-F5344CB8AC3E}">
        <p14:creationId xmlns:p14="http://schemas.microsoft.com/office/powerpoint/2010/main" val="2279988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a:t>Risk difference…?</a:t>
            </a:r>
          </a:p>
          <a:p>
            <a:pPr marL="0" indent="0">
              <a:buNone/>
            </a:pPr>
            <a:r>
              <a:rPr lang="en-GB" dirty="0"/>
              <a:t>= (5/100) </a:t>
            </a:r>
            <a:r>
              <a:rPr lang="en-GB" b="1" dirty="0"/>
              <a:t>-</a:t>
            </a:r>
            <a:r>
              <a:rPr lang="en-GB" dirty="0"/>
              <a:t> (10/100)</a:t>
            </a:r>
          </a:p>
          <a:p>
            <a:pPr marL="0" indent="0">
              <a:buNone/>
            </a:pPr>
            <a:r>
              <a:rPr lang="en-GB" dirty="0"/>
              <a:t>= 5% – 10% = -5%</a:t>
            </a:r>
          </a:p>
          <a:p>
            <a:endParaRPr lang="en-GB" dirty="0"/>
          </a:p>
        </p:txBody>
      </p:sp>
      <p:graphicFrame>
        <p:nvGraphicFramePr>
          <p:cNvPr id="7" name="Table 6">
            <a:extLst>
              <a:ext uri="{FF2B5EF4-FFF2-40B4-BE49-F238E27FC236}">
                <a16:creationId xmlns:a16="http://schemas.microsoft.com/office/drawing/2014/main" id="{EFF47B83-9D8E-4AB5-B918-F7CD4DECDC13}"/>
              </a:ext>
            </a:extLst>
          </p:cNvPr>
          <p:cNvGraphicFramePr>
            <a:graphicFrameLocks noGrp="1"/>
          </p:cNvGraphicFramePr>
          <p:nvPr>
            <p:extLst>
              <p:ext uri="{D42A27DB-BD31-4B8C-83A1-F6EECF244321}">
                <p14:modId xmlns:p14="http://schemas.microsoft.com/office/powerpoint/2010/main" val="2205324527"/>
              </p:ext>
            </p:extLst>
          </p:nvPr>
        </p:nvGraphicFramePr>
        <p:xfrm>
          <a:off x="782320" y="4253807"/>
          <a:ext cx="5275468" cy="1028700"/>
        </p:xfrm>
        <a:graphic>
          <a:graphicData uri="http://schemas.openxmlformats.org/drawingml/2006/table">
            <a:tbl>
              <a:tblPr firstRow="1" bandRow="1">
                <a:tableStyleId>{5C22544A-7EE6-4342-B048-85BDC9FD1C3A}</a:tableStyleId>
              </a:tblPr>
              <a:tblGrid>
                <a:gridCol w="1798320">
                  <a:extLst>
                    <a:ext uri="{9D8B030D-6E8A-4147-A177-3AD203B41FA5}">
                      <a16:colId xmlns:a16="http://schemas.microsoft.com/office/drawing/2014/main" val="1608814917"/>
                    </a:ext>
                  </a:extLst>
                </a:gridCol>
                <a:gridCol w="1549312">
                  <a:extLst>
                    <a:ext uri="{9D8B030D-6E8A-4147-A177-3AD203B41FA5}">
                      <a16:colId xmlns:a16="http://schemas.microsoft.com/office/drawing/2014/main" val="1462570328"/>
                    </a:ext>
                  </a:extLst>
                </a:gridCol>
                <a:gridCol w="1927836">
                  <a:extLst>
                    <a:ext uri="{9D8B030D-6E8A-4147-A177-3AD203B41FA5}">
                      <a16:colId xmlns:a16="http://schemas.microsoft.com/office/drawing/2014/main" val="800036210"/>
                    </a:ext>
                  </a:extLst>
                </a:gridCol>
              </a:tblGrid>
              <a:tr h="278130">
                <a:tc>
                  <a:txBody>
                    <a:bodyPr/>
                    <a:lstStyle/>
                    <a:p>
                      <a:r>
                        <a:rPr lang="en-GB" sz="1800" dirty="0"/>
                        <a:t>Exposure</a:t>
                      </a:r>
                      <a:r>
                        <a:rPr lang="en-GB" sz="1800" baseline="0" dirty="0"/>
                        <a:t> status</a:t>
                      </a:r>
                      <a:endParaRPr lang="en-GB" sz="1800" dirty="0"/>
                    </a:p>
                  </a:txBody>
                  <a:tcPr marL="68580" marR="68580" marT="34290" marB="34290"/>
                </a:tc>
                <a:tc>
                  <a:txBody>
                    <a:bodyPr/>
                    <a:lstStyle/>
                    <a:p>
                      <a:r>
                        <a:rPr lang="en-GB" sz="1800" dirty="0"/>
                        <a:t>Die</a:t>
                      </a:r>
                    </a:p>
                  </a:txBody>
                  <a:tcPr marL="68580" marR="68580" marT="34290" marB="34290"/>
                </a:tc>
                <a:tc>
                  <a:txBody>
                    <a:bodyPr/>
                    <a:lstStyle/>
                    <a:p>
                      <a:r>
                        <a:rPr lang="en-GB" sz="1800" dirty="0"/>
                        <a:t>Survive</a:t>
                      </a:r>
                    </a:p>
                  </a:txBody>
                  <a:tcPr marL="68580" marR="68580" marT="34290" marB="34290"/>
                </a:tc>
                <a:extLst>
                  <a:ext uri="{0D108BD9-81ED-4DB2-BD59-A6C34878D82A}">
                    <a16:rowId xmlns:a16="http://schemas.microsoft.com/office/drawing/2014/main" val="2033542344"/>
                  </a:ext>
                </a:extLst>
              </a:tr>
              <a:tr h="278130">
                <a:tc>
                  <a:txBody>
                    <a:bodyPr/>
                    <a:lstStyle/>
                    <a:p>
                      <a:r>
                        <a:rPr lang="en-GB" sz="1800" dirty="0"/>
                        <a:t>Drug</a:t>
                      </a:r>
                    </a:p>
                  </a:txBody>
                  <a:tcPr marL="68580" marR="68580" marT="34290" marB="34290"/>
                </a:tc>
                <a:tc>
                  <a:txBody>
                    <a:bodyPr/>
                    <a:lstStyle/>
                    <a:p>
                      <a:r>
                        <a:rPr lang="en-GB" sz="1800" dirty="0"/>
                        <a:t>5</a:t>
                      </a:r>
                    </a:p>
                  </a:txBody>
                  <a:tcPr marL="68580" marR="68580" marT="34290" marB="34290"/>
                </a:tc>
                <a:tc>
                  <a:txBody>
                    <a:bodyPr/>
                    <a:lstStyle/>
                    <a:p>
                      <a:r>
                        <a:rPr lang="en-GB" sz="1800" dirty="0"/>
                        <a:t>95</a:t>
                      </a:r>
                    </a:p>
                  </a:txBody>
                  <a:tcPr marL="68580" marR="68580" marT="34290" marB="34290"/>
                </a:tc>
                <a:extLst>
                  <a:ext uri="{0D108BD9-81ED-4DB2-BD59-A6C34878D82A}">
                    <a16:rowId xmlns:a16="http://schemas.microsoft.com/office/drawing/2014/main" val="406175066"/>
                  </a:ext>
                </a:extLst>
              </a:tr>
              <a:tr h="278130">
                <a:tc>
                  <a:txBody>
                    <a:bodyPr/>
                    <a:lstStyle/>
                    <a:p>
                      <a:r>
                        <a:rPr lang="en-GB" sz="1800" dirty="0"/>
                        <a:t>Placebo</a:t>
                      </a:r>
                    </a:p>
                  </a:txBody>
                  <a:tcPr marL="68580" marR="68580" marT="34290" marB="34290"/>
                </a:tc>
                <a:tc>
                  <a:txBody>
                    <a:bodyPr/>
                    <a:lstStyle/>
                    <a:p>
                      <a:r>
                        <a:rPr lang="en-GB" sz="1800" dirty="0"/>
                        <a:t>10</a:t>
                      </a:r>
                    </a:p>
                  </a:txBody>
                  <a:tcPr marL="68580" marR="68580" marT="34290" marB="34290"/>
                </a:tc>
                <a:tc>
                  <a:txBody>
                    <a:bodyPr/>
                    <a:lstStyle/>
                    <a:p>
                      <a:r>
                        <a:rPr lang="en-GB" sz="1800" dirty="0"/>
                        <a:t>90</a:t>
                      </a:r>
                    </a:p>
                  </a:txBody>
                  <a:tcPr marL="68580" marR="68580" marT="34290" marB="34290"/>
                </a:tc>
                <a:extLst>
                  <a:ext uri="{0D108BD9-81ED-4DB2-BD59-A6C34878D82A}">
                    <a16:rowId xmlns:a16="http://schemas.microsoft.com/office/drawing/2014/main" val="2976818757"/>
                  </a:ext>
                </a:extLst>
              </a:tr>
            </a:tbl>
          </a:graphicData>
        </a:graphic>
      </p:graphicFrame>
    </p:spTree>
    <p:extLst>
      <p:ext uri="{BB962C8B-B14F-4D97-AF65-F5344CB8AC3E}">
        <p14:creationId xmlns:p14="http://schemas.microsoft.com/office/powerpoint/2010/main" val="26918765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51" y="1294537"/>
            <a:ext cx="8754035" cy="5452771"/>
          </a:xfrm>
        </p:spPr>
        <p:txBody>
          <a:bodyPr>
            <a:normAutofit/>
          </a:bodyPr>
          <a:lstStyle/>
          <a:p>
            <a:pPr marL="0" indent="0">
              <a:buNone/>
            </a:pPr>
            <a:r>
              <a:rPr lang="en-GB" b="1" i="1" dirty="0"/>
              <a:t>Biological / Mechanistic / Synergistic Interactions</a:t>
            </a:r>
          </a:p>
          <a:p>
            <a:r>
              <a:rPr lang="en-GB" sz="2300" dirty="0"/>
              <a:t>Interdependent operation / or ‘co-participation’ of two or more causes to produce (or prevent) an effect</a:t>
            </a:r>
          </a:p>
          <a:p>
            <a:r>
              <a:rPr lang="en-GB" sz="2300" dirty="0"/>
              <a:t>That is, the outcome only occurs if both exposures are present</a:t>
            </a:r>
          </a:p>
          <a:p>
            <a:r>
              <a:rPr lang="en-GB" sz="2300" dirty="0"/>
              <a:t>E.g. in order to develop measles you must be exposed to the virus </a:t>
            </a:r>
            <a:r>
              <a:rPr lang="en-GB" sz="2300" u="sng" dirty="0"/>
              <a:t>and</a:t>
            </a:r>
            <a:r>
              <a:rPr lang="en-GB" sz="2300" dirty="0"/>
              <a:t> be susceptible (unvaccinated</a:t>
            </a:r>
            <a:r>
              <a:rPr lang="en-GB" sz="2300" dirty="0" smtClean="0"/>
              <a:t>)</a:t>
            </a:r>
          </a:p>
          <a:p>
            <a:endParaRPr lang="en-GB" sz="2300" dirty="0" smtClean="0"/>
          </a:p>
          <a:p>
            <a:endParaRPr lang="en-GB" sz="2300" dirty="0"/>
          </a:p>
          <a:p>
            <a:endParaRPr lang="en-GB" sz="2300" dirty="0" smtClean="0"/>
          </a:p>
          <a:p>
            <a:endParaRPr lang="en-GB" sz="2300" dirty="0" smtClean="0"/>
          </a:p>
          <a:p>
            <a:endParaRPr lang="en-GB" sz="2300" dirty="0"/>
          </a:p>
          <a:p>
            <a:r>
              <a:rPr lang="en-GB" sz="2300" dirty="0"/>
              <a:t>It has been suggested that a biological interaction can only be demonstrated by an Additive Interaction </a:t>
            </a:r>
          </a:p>
          <a:p>
            <a:endParaRPr lang="en-GB" dirty="0"/>
          </a:p>
          <a:p>
            <a:pPr lvl="1"/>
            <a:endParaRPr lang="en-GB" i="1" dirty="0"/>
          </a:p>
        </p:txBody>
      </p:sp>
      <p:sp>
        <p:nvSpPr>
          <p:cNvPr id="6" name="Title 1">
            <a:extLst>
              <a:ext uri="{FF2B5EF4-FFF2-40B4-BE49-F238E27FC236}">
                <a16:creationId xmlns:a16="http://schemas.microsoft.com/office/drawing/2014/main" id="{B17052A6-3073-4A7C-B438-E3E4A2853045}"/>
              </a:ext>
            </a:extLst>
          </p:cNvPr>
          <p:cNvSpPr txBox="1">
            <a:spLocks/>
          </p:cNvSpPr>
          <p:nvPr/>
        </p:nvSpPr>
        <p:spPr>
          <a:xfrm>
            <a:off x="174814" y="300366"/>
            <a:ext cx="8505263"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a:t>Interactions, terminology, and interpretation</a:t>
            </a:r>
            <a:endParaRPr lang="en-GB" sz="3600" dirty="0"/>
          </a:p>
        </p:txBody>
      </p:sp>
      <p:grpSp>
        <p:nvGrpSpPr>
          <p:cNvPr id="4" name="Group 3"/>
          <p:cNvGrpSpPr/>
          <p:nvPr/>
        </p:nvGrpSpPr>
        <p:grpSpPr>
          <a:xfrm>
            <a:off x="1857283" y="3831619"/>
            <a:ext cx="1981397" cy="1767526"/>
            <a:chOff x="518474" y="970961"/>
            <a:chExt cx="2875176" cy="2650009"/>
          </a:xfrm>
        </p:grpSpPr>
        <p:grpSp>
          <p:nvGrpSpPr>
            <p:cNvPr id="5" name="Group 4"/>
            <p:cNvGrpSpPr/>
            <p:nvPr/>
          </p:nvGrpSpPr>
          <p:grpSpPr>
            <a:xfrm>
              <a:off x="632382" y="1083576"/>
              <a:ext cx="2641076" cy="2414834"/>
              <a:chOff x="8242169" y="3991393"/>
              <a:chExt cx="2641076" cy="2414834"/>
            </a:xfrm>
          </p:grpSpPr>
          <p:sp>
            <p:nvSpPr>
              <p:cNvPr id="8" name="Rectangle 7"/>
              <p:cNvSpPr/>
              <p:nvPr/>
            </p:nvSpPr>
            <p:spPr>
              <a:xfrm>
                <a:off x="8242169" y="3991393"/>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9" name="Rectangle 8"/>
              <p:cNvSpPr/>
              <p:nvPr/>
            </p:nvSpPr>
            <p:spPr>
              <a:xfrm>
                <a:off x="10270503" y="4813096"/>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Y</a:t>
                </a:r>
              </a:p>
            </p:txBody>
          </p:sp>
          <p:sp>
            <p:nvSpPr>
              <p:cNvPr id="10" name="Rectangle 9"/>
              <p:cNvSpPr/>
              <p:nvPr/>
            </p:nvSpPr>
            <p:spPr>
              <a:xfrm>
                <a:off x="8242169" y="5765204"/>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cxnSp>
            <p:nvCxnSpPr>
              <p:cNvPr id="11" name="Straight Arrow Connector 10"/>
              <p:cNvCxnSpPr/>
              <p:nvPr/>
            </p:nvCxnSpPr>
            <p:spPr>
              <a:xfrm>
                <a:off x="8453486" y="4632416"/>
                <a:ext cx="961141" cy="49941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548540" y="5131830"/>
                <a:ext cx="866087" cy="62723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1"/>
              </p:cNvCxnSpPr>
              <p:nvPr/>
            </p:nvCxnSpPr>
            <p:spPr>
              <a:xfrm>
                <a:off x="9414627" y="5131830"/>
                <a:ext cx="855876" cy="1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518474" y="970961"/>
              <a:ext cx="2875176" cy="265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4" name="TextBox 13"/>
          <p:cNvSpPr txBox="1"/>
          <p:nvPr/>
        </p:nvSpPr>
        <p:spPr>
          <a:xfrm>
            <a:off x="675605" y="4368740"/>
            <a:ext cx="1161509" cy="507831"/>
          </a:xfrm>
          <a:prstGeom prst="rect">
            <a:avLst/>
          </a:prstGeom>
          <a:noFill/>
        </p:spPr>
        <p:txBody>
          <a:bodyPr wrap="square" rtlCol="0">
            <a:spAutoFit/>
          </a:bodyPr>
          <a:lstStyle/>
          <a:p>
            <a:r>
              <a:rPr lang="en-GB" sz="1350" dirty="0" smtClean="0"/>
              <a:t>Interaction</a:t>
            </a:r>
          </a:p>
          <a:p>
            <a:r>
              <a:rPr lang="en-GB" sz="1350" dirty="0" smtClean="0"/>
              <a:t>(Biological?)</a:t>
            </a:r>
            <a:endParaRPr lang="en-GB" sz="1350" dirty="0"/>
          </a:p>
        </p:txBody>
      </p:sp>
      <p:grpSp>
        <p:nvGrpSpPr>
          <p:cNvPr id="28" name="Group 27"/>
          <p:cNvGrpSpPr/>
          <p:nvPr/>
        </p:nvGrpSpPr>
        <p:grpSpPr>
          <a:xfrm>
            <a:off x="4809888" y="3831619"/>
            <a:ext cx="3126209" cy="1767526"/>
            <a:chOff x="4693891" y="4763374"/>
            <a:chExt cx="3126209" cy="1767526"/>
          </a:xfrm>
        </p:grpSpPr>
        <p:grpSp>
          <p:nvGrpSpPr>
            <p:cNvPr id="15" name="Group 14"/>
            <p:cNvGrpSpPr/>
            <p:nvPr/>
          </p:nvGrpSpPr>
          <p:grpSpPr>
            <a:xfrm>
              <a:off x="5838703" y="4763374"/>
              <a:ext cx="1981397" cy="1767526"/>
              <a:chOff x="518474" y="970961"/>
              <a:chExt cx="2875176" cy="2650009"/>
            </a:xfrm>
          </p:grpSpPr>
          <p:grpSp>
            <p:nvGrpSpPr>
              <p:cNvPr id="16" name="Group 15"/>
              <p:cNvGrpSpPr/>
              <p:nvPr/>
            </p:nvGrpSpPr>
            <p:grpSpPr>
              <a:xfrm>
                <a:off x="632382" y="1083576"/>
                <a:ext cx="2641076" cy="2414834"/>
                <a:chOff x="8242169" y="3991393"/>
                <a:chExt cx="2641076" cy="2414834"/>
              </a:xfrm>
            </p:grpSpPr>
            <p:sp>
              <p:nvSpPr>
                <p:cNvPr id="18" name="Rectangle 17"/>
                <p:cNvSpPr/>
                <p:nvPr/>
              </p:nvSpPr>
              <p:spPr>
                <a:xfrm>
                  <a:off x="8242169" y="3991393"/>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A</a:t>
                  </a:r>
                </a:p>
              </p:txBody>
            </p:sp>
            <p:sp>
              <p:nvSpPr>
                <p:cNvPr id="19" name="Rectangle 18"/>
                <p:cNvSpPr/>
                <p:nvPr/>
              </p:nvSpPr>
              <p:spPr>
                <a:xfrm>
                  <a:off x="10270503" y="4813096"/>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Y</a:t>
                  </a:r>
                </a:p>
              </p:txBody>
            </p:sp>
            <p:sp>
              <p:nvSpPr>
                <p:cNvPr id="20" name="Rectangle 19"/>
                <p:cNvSpPr/>
                <p:nvPr/>
              </p:nvSpPr>
              <p:spPr>
                <a:xfrm>
                  <a:off x="8242169" y="5765204"/>
                  <a:ext cx="612742"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0" dirty="0"/>
                    <a:t>B</a:t>
                  </a:r>
                </a:p>
              </p:txBody>
            </p:sp>
            <p:cxnSp>
              <p:nvCxnSpPr>
                <p:cNvPr id="21" name="Straight Arrow Connector 20"/>
                <p:cNvCxnSpPr/>
                <p:nvPr/>
              </p:nvCxnSpPr>
              <p:spPr>
                <a:xfrm>
                  <a:off x="8453486" y="4632416"/>
                  <a:ext cx="961141" cy="49941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8548540" y="5131830"/>
                  <a:ext cx="866087" cy="62723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1"/>
                </p:cNvCxnSpPr>
                <p:nvPr/>
              </p:nvCxnSpPr>
              <p:spPr>
                <a:xfrm>
                  <a:off x="9414627" y="5131830"/>
                  <a:ext cx="855876" cy="1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518474" y="970961"/>
                <a:ext cx="2875176" cy="265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24" name="Straight Arrow Connector 23"/>
            <p:cNvCxnSpPr/>
            <p:nvPr/>
          </p:nvCxnSpPr>
          <p:spPr>
            <a:xfrm>
              <a:off x="6354155" y="5125639"/>
              <a:ext cx="960849" cy="333103"/>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339994" y="5768710"/>
              <a:ext cx="975010" cy="39326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93891" y="5271331"/>
              <a:ext cx="1161509" cy="507831"/>
            </a:xfrm>
            <a:prstGeom prst="rect">
              <a:avLst/>
            </a:prstGeom>
            <a:noFill/>
          </p:spPr>
          <p:txBody>
            <a:bodyPr wrap="square" rtlCol="0">
              <a:spAutoFit/>
            </a:bodyPr>
            <a:lstStyle/>
            <a:p>
              <a:r>
                <a:rPr lang="en-GB" sz="1350" dirty="0" smtClean="0"/>
                <a:t>Interaction</a:t>
              </a:r>
            </a:p>
            <a:p>
              <a:r>
                <a:rPr lang="en-GB" sz="1350" dirty="0" smtClean="0"/>
                <a:t>(Statistical?)</a:t>
              </a:r>
              <a:endParaRPr lang="en-GB" sz="1350" dirty="0"/>
            </a:p>
          </p:txBody>
        </p:sp>
      </p:grpSp>
    </p:spTree>
    <p:extLst>
      <p:ext uri="{BB962C8B-B14F-4D97-AF65-F5344CB8AC3E}">
        <p14:creationId xmlns:p14="http://schemas.microsoft.com/office/powerpoint/2010/main" val="9232939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14" y="300366"/>
            <a:ext cx="8505263" cy="994172"/>
          </a:xfrm>
        </p:spPr>
        <p:txBody>
          <a:bodyPr>
            <a:normAutofit/>
          </a:bodyPr>
          <a:lstStyle/>
          <a:p>
            <a:r>
              <a:rPr lang="en-GB" sz="3600" dirty="0"/>
              <a:t>Interactions, terminology, and interpretation</a:t>
            </a:r>
          </a:p>
        </p:txBody>
      </p:sp>
      <p:sp>
        <p:nvSpPr>
          <p:cNvPr id="3" name="Content Placeholder 2"/>
          <p:cNvSpPr>
            <a:spLocks noGrp="1"/>
          </p:cNvSpPr>
          <p:nvPr>
            <p:ph idx="1"/>
          </p:nvPr>
        </p:nvSpPr>
        <p:spPr>
          <a:xfrm>
            <a:off x="174814" y="1168808"/>
            <a:ext cx="8754035" cy="4076840"/>
          </a:xfrm>
        </p:spPr>
        <p:txBody>
          <a:bodyPr>
            <a:normAutofit/>
          </a:bodyPr>
          <a:lstStyle/>
          <a:p>
            <a:pPr marL="0" indent="0">
              <a:buNone/>
            </a:pPr>
            <a:r>
              <a:rPr lang="en-GB" b="1" i="1" dirty="0"/>
              <a:t>Statistical Interactions </a:t>
            </a:r>
          </a:p>
          <a:p>
            <a:r>
              <a:rPr lang="en-GB" sz="2400" dirty="0"/>
              <a:t>This refers to the interaction term that is produced by a statistical model. </a:t>
            </a:r>
          </a:p>
          <a:p>
            <a:r>
              <a:rPr lang="en-GB" sz="2400" dirty="0"/>
              <a:t>Logistic regression (or other model that produces relative differences, e.g. Poisson or Cox) reports </a:t>
            </a:r>
            <a:r>
              <a:rPr lang="en-GB" sz="2400" b="1" i="1" dirty="0"/>
              <a:t>Multiplicative Interactions </a:t>
            </a:r>
          </a:p>
          <a:p>
            <a:r>
              <a:rPr lang="en-GB" sz="2400" dirty="0"/>
              <a:t>Linear regression on the other hand produces </a:t>
            </a:r>
            <a:r>
              <a:rPr lang="en-GB" sz="2400" b="1" i="1" dirty="0"/>
              <a:t>Additive Interactions </a:t>
            </a:r>
          </a:p>
          <a:p>
            <a:r>
              <a:rPr lang="en-GB" sz="2400" dirty="0"/>
              <a:t>So the interpretation varies!</a:t>
            </a:r>
          </a:p>
          <a:p>
            <a:endParaRPr lang="en-GB" dirty="0"/>
          </a:p>
          <a:p>
            <a:pPr lvl="1"/>
            <a:endParaRPr lang="en-GB" i="1" dirty="0"/>
          </a:p>
        </p:txBody>
      </p:sp>
      <p:graphicFrame>
        <p:nvGraphicFramePr>
          <p:cNvPr id="4" name="Chart 3"/>
          <p:cNvGraphicFramePr>
            <a:graphicFrameLocks/>
          </p:cNvGraphicFramePr>
          <p:nvPr>
            <p:extLst>
              <p:ext uri="{D42A27DB-BD31-4B8C-83A1-F6EECF244321}">
                <p14:modId xmlns:p14="http://schemas.microsoft.com/office/powerpoint/2010/main" val="76173848"/>
              </p:ext>
            </p:extLst>
          </p:nvPr>
        </p:nvGraphicFramePr>
        <p:xfrm>
          <a:off x="215151" y="4243330"/>
          <a:ext cx="3935509" cy="24479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380467972"/>
              </p:ext>
            </p:extLst>
          </p:nvPr>
        </p:nvGraphicFramePr>
        <p:xfrm>
          <a:off x="4909072" y="4243331"/>
          <a:ext cx="3630707" cy="24479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19392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82" y="481645"/>
            <a:ext cx="8949018" cy="994172"/>
          </a:xfrm>
        </p:spPr>
        <p:txBody>
          <a:bodyPr/>
          <a:lstStyle/>
          <a:p>
            <a:r>
              <a:rPr lang="en-GB" dirty="0"/>
              <a:t>Final messages (EMM vs. interaction)</a:t>
            </a:r>
          </a:p>
        </p:txBody>
      </p:sp>
      <p:sp>
        <p:nvSpPr>
          <p:cNvPr id="3" name="Content Placeholder 2"/>
          <p:cNvSpPr>
            <a:spLocks noGrp="1"/>
          </p:cNvSpPr>
          <p:nvPr>
            <p:ph idx="1"/>
          </p:nvPr>
        </p:nvSpPr>
        <p:spPr>
          <a:xfrm>
            <a:off x="194982" y="1574635"/>
            <a:ext cx="8387603" cy="4801720"/>
          </a:xfrm>
        </p:spPr>
        <p:txBody>
          <a:bodyPr>
            <a:normAutofit fontScale="92500" lnSpcReduction="10000"/>
          </a:bodyPr>
          <a:lstStyle/>
          <a:p>
            <a:r>
              <a:rPr lang="en-GB" dirty="0"/>
              <a:t>EMM and interaction are mathematically equivalent (when unadjusted) but can have different interpretations</a:t>
            </a:r>
          </a:p>
          <a:p>
            <a:r>
              <a:rPr lang="en-GB" dirty="0"/>
              <a:t>EMM: interested if an effect of one variable (intervention) varies across levels of another</a:t>
            </a:r>
          </a:p>
          <a:p>
            <a:r>
              <a:rPr lang="en-GB" dirty="0"/>
              <a:t>Interaction: interested in the combined effects of two variables (interventions) and whether the sum is greater than the parts </a:t>
            </a:r>
          </a:p>
          <a:p>
            <a:r>
              <a:rPr lang="en-GB" dirty="0"/>
              <a:t>Present data in a way that both an interaction and EMM can be calculated. Even if you’re focus is only on one of these</a:t>
            </a:r>
          </a:p>
          <a:p>
            <a:r>
              <a:rPr lang="en-GB" dirty="0"/>
              <a:t>NB is considered confounding may change:</a:t>
            </a:r>
          </a:p>
          <a:p>
            <a:pPr lvl="1"/>
            <a:r>
              <a:rPr lang="en-GB" dirty="0"/>
              <a:t>Interaction: two interventions of interest</a:t>
            </a:r>
          </a:p>
          <a:p>
            <a:pPr lvl="1"/>
            <a:r>
              <a:rPr lang="en-GB" dirty="0"/>
              <a:t>EMM: just one intervention of interest </a:t>
            </a:r>
          </a:p>
          <a:p>
            <a:pPr marL="0" indent="0">
              <a:buNone/>
            </a:pPr>
            <a:endParaRPr lang="en-GB" dirty="0"/>
          </a:p>
        </p:txBody>
      </p:sp>
    </p:spTree>
    <p:extLst>
      <p:ext uri="{BB962C8B-B14F-4D97-AF65-F5344CB8AC3E}">
        <p14:creationId xmlns:p14="http://schemas.microsoft.com/office/powerpoint/2010/main" val="37610012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1" y="449811"/>
            <a:ext cx="9213849" cy="994172"/>
          </a:xfrm>
        </p:spPr>
        <p:txBody>
          <a:bodyPr>
            <a:noAutofit/>
          </a:bodyPr>
          <a:lstStyle/>
          <a:p>
            <a:r>
              <a:rPr lang="en-GB" sz="3600" dirty="0"/>
              <a:t>Take home messages (Additive vs. Multiplicative)</a:t>
            </a:r>
          </a:p>
        </p:txBody>
      </p:sp>
      <p:sp>
        <p:nvSpPr>
          <p:cNvPr id="3" name="Content Placeholder 2"/>
          <p:cNvSpPr>
            <a:spLocks noGrp="1"/>
          </p:cNvSpPr>
          <p:nvPr>
            <p:ph idx="1"/>
          </p:nvPr>
        </p:nvSpPr>
        <p:spPr>
          <a:xfrm>
            <a:off x="285751" y="1443983"/>
            <a:ext cx="8394326" cy="3826598"/>
          </a:xfrm>
        </p:spPr>
        <p:txBody>
          <a:bodyPr>
            <a:noAutofit/>
          </a:bodyPr>
          <a:lstStyle/>
          <a:p>
            <a:r>
              <a:rPr lang="en-GB" sz="2600" dirty="0"/>
              <a:t>Scale matters! Can produce contradictory findings. </a:t>
            </a:r>
            <a:endParaRPr lang="en-GB" sz="2600" dirty="0" smtClean="0"/>
          </a:p>
          <a:p>
            <a:r>
              <a:rPr lang="en-GB" sz="2600" dirty="0" smtClean="0"/>
              <a:t>This is why it is called Effect </a:t>
            </a:r>
            <a:r>
              <a:rPr lang="en-GB" sz="2600" u="sng" dirty="0" smtClean="0"/>
              <a:t>Measure</a:t>
            </a:r>
            <a:r>
              <a:rPr lang="en-GB" sz="2600" dirty="0" smtClean="0"/>
              <a:t> Modification</a:t>
            </a:r>
            <a:endParaRPr lang="en-GB" sz="2600" dirty="0"/>
          </a:p>
          <a:p>
            <a:r>
              <a:rPr lang="en-GB" sz="2600" dirty="0"/>
              <a:t>Think about if one approach is more suited to your research question. </a:t>
            </a:r>
          </a:p>
          <a:p>
            <a:r>
              <a:rPr lang="en-GB" sz="2600" dirty="0"/>
              <a:t>For example do you want to identify a biological interaction? Are you interested in public health impact?</a:t>
            </a:r>
          </a:p>
          <a:p>
            <a:r>
              <a:rPr lang="en-GB" sz="2400" dirty="0">
                <a:solidFill>
                  <a:schemeClr val="bg1"/>
                </a:solidFill>
              </a:rPr>
              <a:t>Think carefully about what scale is most suitable for your</a:t>
            </a:r>
            <a:endParaRPr lang="en-GB" sz="2400" dirty="0"/>
          </a:p>
        </p:txBody>
      </p:sp>
    </p:spTree>
    <p:extLst>
      <p:ext uri="{BB962C8B-B14F-4D97-AF65-F5344CB8AC3E}">
        <p14:creationId xmlns:p14="http://schemas.microsoft.com/office/powerpoint/2010/main" val="10168941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365126"/>
            <a:ext cx="8078470" cy="1325563"/>
          </a:xfrm>
        </p:spPr>
        <p:txBody>
          <a:bodyPr>
            <a:normAutofit fontScale="90000"/>
          </a:bodyPr>
          <a:lstStyle/>
          <a:p>
            <a:r>
              <a:rPr lang="en-GB" b="1" dirty="0"/>
              <a:t>What if you can’t calculate RDs to get additive effects?</a:t>
            </a:r>
            <a:r>
              <a:rPr lang="en-GB" dirty="0"/>
              <a:t/>
            </a:r>
            <a:br>
              <a:rPr lang="en-GB" dirty="0"/>
            </a:br>
            <a:r>
              <a:rPr lang="en-GB" sz="3100" dirty="0"/>
              <a:t/>
            </a:r>
            <a:br>
              <a:rPr lang="en-GB" sz="3100" dirty="0"/>
            </a:br>
            <a:r>
              <a:rPr lang="en-GB" sz="3100" dirty="0"/>
              <a:t>Relative Excess Risk due to Interaction (RERI)</a:t>
            </a:r>
          </a:p>
        </p:txBody>
      </p:sp>
      <p:sp>
        <p:nvSpPr>
          <p:cNvPr id="3" name="Content Placeholder 2"/>
          <p:cNvSpPr>
            <a:spLocks noGrp="1"/>
          </p:cNvSpPr>
          <p:nvPr>
            <p:ph idx="1"/>
          </p:nvPr>
        </p:nvSpPr>
        <p:spPr>
          <a:xfrm>
            <a:off x="572538" y="2008960"/>
            <a:ext cx="8307301" cy="4769030"/>
          </a:xfrm>
        </p:spPr>
        <p:txBody>
          <a:bodyPr>
            <a:normAutofit fontScale="92500" lnSpcReduction="10000"/>
          </a:bodyPr>
          <a:lstStyle/>
          <a:p>
            <a:pPr marL="0" indent="0">
              <a:buNone/>
            </a:pPr>
            <a:endParaRPr lang="en-GB" dirty="0"/>
          </a:p>
          <a:p>
            <a:pPr marL="0" indent="0">
              <a:buNone/>
            </a:pPr>
            <a:endParaRPr lang="en-GB" sz="1800" i="1" dirty="0"/>
          </a:p>
          <a:p>
            <a:pPr marL="0" indent="0">
              <a:buNone/>
            </a:pPr>
            <a:endParaRPr lang="en-GB" sz="1800" i="1" dirty="0"/>
          </a:p>
          <a:p>
            <a:pPr marL="0" indent="0">
              <a:buNone/>
            </a:pPr>
            <a:endParaRPr lang="en-GB" dirty="0"/>
          </a:p>
          <a:p>
            <a:pPr marL="0" indent="0">
              <a:buNone/>
            </a:pPr>
            <a:r>
              <a:rPr lang="en-GB" b="1" dirty="0"/>
              <a:t>RERI: RR[1,1] – RR[1,0] – RR[0,1] + 1</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An interaction is present if RERI &gt; 0 (or &lt; 0)</a:t>
            </a:r>
            <a:endParaRPr lang="en-GB" b="1" dirty="0"/>
          </a:p>
        </p:txBody>
      </p:sp>
      <p:graphicFrame>
        <p:nvGraphicFramePr>
          <p:cNvPr id="7" name="Table 6"/>
          <p:cNvGraphicFramePr>
            <a:graphicFrameLocks noGrp="1"/>
          </p:cNvGraphicFramePr>
          <p:nvPr>
            <p:extLst/>
          </p:nvPr>
        </p:nvGraphicFramePr>
        <p:xfrm>
          <a:off x="572539" y="2180538"/>
          <a:ext cx="6448021" cy="1120140"/>
        </p:xfrm>
        <a:graphic>
          <a:graphicData uri="http://schemas.openxmlformats.org/drawingml/2006/table">
            <a:tbl>
              <a:tblPr firstRow="1" bandRow="1">
                <a:tableStyleId>{5C22544A-7EE6-4342-B048-85BDC9FD1C3A}</a:tableStyleId>
              </a:tblPr>
              <a:tblGrid>
                <a:gridCol w="1289604">
                  <a:extLst>
                    <a:ext uri="{9D8B030D-6E8A-4147-A177-3AD203B41FA5}">
                      <a16:colId xmlns:a16="http://schemas.microsoft.com/office/drawing/2014/main" val="376508212"/>
                    </a:ext>
                  </a:extLst>
                </a:gridCol>
                <a:gridCol w="2560543">
                  <a:extLst>
                    <a:ext uri="{9D8B030D-6E8A-4147-A177-3AD203B41FA5}">
                      <a16:colId xmlns:a16="http://schemas.microsoft.com/office/drawing/2014/main" val="166807748"/>
                    </a:ext>
                  </a:extLst>
                </a:gridCol>
                <a:gridCol w="2597874">
                  <a:extLst>
                    <a:ext uri="{9D8B030D-6E8A-4147-A177-3AD203B41FA5}">
                      <a16:colId xmlns:a16="http://schemas.microsoft.com/office/drawing/2014/main" val="2734054003"/>
                    </a:ext>
                  </a:extLst>
                </a:gridCol>
              </a:tblGrid>
              <a:tr h="278130">
                <a:tc>
                  <a:txBody>
                    <a:bodyPr/>
                    <a:lstStyle/>
                    <a:p>
                      <a:endParaRPr lang="en-GB" sz="2000" dirty="0"/>
                    </a:p>
                  </a:txBody>
                  <a:tcPr marL="68580" marR="68580" marT="34290" marB="34290"/>
                </a:tc>
                <a:tc>
                  <a:txBody>
                    <a:bodyPr/>
                    <a:lstStyle/>
                    <a:p>
                      <a:r>
                        <a:rPr lang="en-GB" sz="2000" dirty="0"/>
                        <a:t>B=0</a:t>
                      </a:r>
                    </a:p>
                  </a:txBody>
                  <a:tcPr marL="68580" marR="68580" marT="34290" marB="34290"/>
                </a:tc>
                <a:tc>
                  <a:txBody>
                    <a:bodyPr/>
                    <a:lstStyle/>
                    <a:p>
                      <a:r>
                        <a:rPr lang="en-GB" sz="20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2000" dirty="0">
                          <a:solidFill>
                            <a:schemeClr val="tx1"/>
                          </a:solidFill>
                        </a:rPr>
                        <a:t>A=0</a:t>
                      </a:r>
                    </a:p>
                  </a:txBody>
                  <a:tcPr marL="68580" marR="68580" marT="34290" marB="34290"/>
                </a:tc>
                <a:tc>
                  <a:txBody>
                    <a:bodyPr/>
                    <a:lstStyle/>
                    <a:p>
                      <a:r>
                        <a:rPr lang="en-GB" sz="2000" b="1" dirty="0">
                          <a:solidFill>
                            <a:schemeClr val="tx1"/>
                          </a:solidFill>
                        </a:rPr>
                        <a:t>0.2</a:t>
                      </a:r>
                    </a:p>
                  </a:txBody>
                  <a:tcPr marL="68580" marR="68580" marT="34290" marB="34290"/>
                </a:tc>
                <a:tc>
                  <a:txBody>
                    <a:bodyPr/>
                    <a:lstStyle/>
                    <a:p>
                      <a:r>
                        <a:rPr lang="en-GB" sz="2000" dirty="0">
                          <a:solidFill>
                            <a:schemeClr val="tx1"/>
                          </a:solidFill>
                        </a:rPr>
                        <a:t>0.3 </a:t>
                      </a:r>
                    </a:p>
                  </a:txBody>
                  <a:tcPr marL="68580" marR="68580" marT="34290" marB="34290"/>
                </a:tc>
                <a:extLst>
                  <a:ext uri="{0D108BD9-81ED-4DB2-BD59-A6C34878D82A}">
                    <a16:rowId xmlns:a16="http://schemas.microsoft.com/office/drawing/2014/main" val="1561856870"/>
                  </a:ext>
                </a:extLst>
              </a:tr>
              <a:tr h="0">
                <a:tc>
                  <a:txBody>
                    <a:bodyPr/>
                    <a:lstStyle/>
                    <a:p>
                      <a:r>
                        <a:rPr lang="en-GB" sz="2000" dirty="0">
                          <a:solidFill>
                            <a:schemeClr val="tx1"/>
                          </a:solidFill>
                        </a:rPr>
                        <a:t>A=1</a:t>
                      </a:r>
                    </a:p>
                  </a:txBody>
                  <a:tcPr marL="68580" marR="68580" marT="34290" marB="34290"/>
                </a:tc>
                <a:tc>
                  <a:txBody>
                    <a:bodyPr/>
                    <a:lstStyle/>
                    <a:p>
                      <a:r>
                        <a:rPr lang="en-GB" sz="2000" dirty="0">
                          <a:solidFill>
                            <a:schemeClr val="tx1"/>
                          </a:solidFill>
                        </a:rPr>
                        <a:t>0.4 </a:t>
                      </a:r>
                    </a:p>
                  </a:txBody>
                  <a:tcPr marL="68580" marR="68580" marT="34290" marB="34290"/>
                </a:tc>
                <a:tc>
                  <a:txBody>
                    <a:bodyPr/>
                    <a:lstStyle/>
                    <a:p>
                      <a:r>
                        <a:rPr lang="en-GB" sz="2000" dirty="0">
                          <a:solidFill>
                            <a:schemeClr val="tx1"/>
                          </a:solidFill>
                        </a:rPr>
                        <a:t>0.8 </a:t>
                      </a:r>
                    </a:p>
                  </a:txBody>
                  <a:tcPr marL="68580" marR="68580" marT="34290" marB="34290"/>
                </a:tc>
                <a:extLst>
                  <a:ext uri="{0D108BD9-81ED-4DB2-BD59-A6C34878D82A}">
                    <a16:rowId xmlns:a16="http://schemas.microsoft.com/office/drawing/2014/main" val="422109765"/>
                  </a:ext>
                </a:extLst>
              </a:tr>
            </a:tbl>
          </a:graphicData>
        </a:graphic>
      </p:graphicFrame>
      <p:sp>
        <p:nvSpPr>
          <p:cNvPr id="5" name="Rectangle 4">
            <a:extLst>
              <a:ext uri="{FF2B5EF4-FFF2-40B4-BE49-F238E27FC236}">
                <a16:creationId xmlns:a16="http://schemas.microsoft.com/office/drawing/2014/main" id="{902D9E48-009B-4C1E-9B7B-EDF9165B10B9}"/>
              </a:ext>
            </a:extLst>
          </p:cNvPr>
          <p:cNvSpPr/>
          <p:nvPr/>
        </p:nvSpPr>
        <p:spPr>
          <a:xfrm>
            <a:off x="777734" y="4146782"/>
            <a:ext cx="7896908" cy="1785104"/>
          </a:xfrm>
          <a:prstGeom prst="rect">
            <a:avLst/>
          </a:prstGeom>
          <a:ln>
            <a:solidFill>
              <a:schemeClr val="tx1"/>
            </a:solidFill>
          </a:ln>
        </p:spPr>
        <p:txBody>
          <a:bodyPr wrap="square">
            <a:spAutoFit/>
          </a:bodyPr>
          <a:lstStyle/>
          <a:p>
            <a:r>
              <a:rPr lang="en-GB" sz="2200" dirty="0"/>
              <a:t>Remember from earlier how we showed that:</a:t>
            </a:r>
          </a:p>
          <a:p>
            <a:endParaRPr lang="en-GB" sz="2200" dirty="0"/>
          </a:p>
          <a:p>
            <a:r>
              <a:rPr lang="en-GB" sz="2200" dirty="0"/>
              <a:t>(P(Y)[1,1] - P(Y)[0,0])  - (P(Y)[1,0] - P(Y)[0,0]) + (P(Y)[0,1] - P(Y)[0,0]) </a:t>
            </a:r>
            <a:endParaRPr lang="en-GB" sz="2200" u="sng" dirty="0"/>
          </a:p>
          <a:p>
            <a:endParaRPr lang="en-GB" sz="2200" u="sng" dirty="0"/>
          </a:p>
          <a:p>
            <a:r>
              <a:rPr lang="en-GB" sz="2200" u="sng" dirty="0"/>
              <a:t>Can be shortened to:</a:t>
            </a:r>
            <a:r>
              <a:rPr lang="en-GB" sz="2200" dirty="0"/>
              <a:t> P[1,1] – P[1,0] – P[0,1] + P[0,0]</a:t>
            </a:r>
          </a:p>
        </p:txBody>
      </p:sp>
    </p:spTree>
    <p:extLst>
      <p:ext uri="{BB962C8B-B14F-4D97-AF65-F5344CB8AC3E}">
        <p14:creationId xmlns:p14="http://schemas.microsoft.com/office/powerpoint/2010/main" val="7606076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538" y="2008960"/>
            <a:ext cx="8307301" cy="4391840"/>
          </a:xfrm>
        </p:spPr>
        <p:txBody>
          <a:bodyPr>
            <a:normAutofit lnSpcReduction="10000"/>
          </a:bodyPr>
          <a:lstStyle/>
          <a:p>
            <a:pPr marL="0" indent="0">
              <a:buNone/>
            </a:pPr>
            <a:endParaRPr lang="en-GB" dirty="0"/>
          </a:p>
          <a:p>
            <a:pPr marL="0" indent="0">
              <a:buNone/>
            </a:pPr>
            <a:endParaRPr lang="en-GB" sz="1800" i="1" dirty="0"/>
          </a:p>
          <a:p>
            <a:pPr marL="0" indent="0">
              <a:buNone/>
            </a:pPr>
            <a:endParaRPr lang="en-GB" sz="1800" i="1" dirty="0"/>
          </a:p>
          <a:p>
            <a:pPr marL="0" indent="0">
              <a:buNone/>
            </a:pPr>
            <a:endParaRPr lang="en-GB" dirty="0"/>
          </a:p>
          <a:p>
            <a:pPr marL="0" indent="0">
              <a:buNone/>
            </a:pPr>
            <a:endParaRPr lang="en-GB" dirty="0"/>
          </a:p>
          <a:p>
            <a:pPr marL="0" indent="0">
              <a:buNone/>
            </a:pPr>
            <a:r>
              <a:rPr lang="en-GB" b="1" dirty="0"/>
              <a:t>RERI: RR[1,1] – RR[1,0] – RR[0,1] + 1</a:t>
            </a:r>
          </a:p>
          <a:p>
            <a:pPr marL="0" indent="0">
              <a:buNone/>
            </a:pPr>
            <a:r>
              <a:rPr lang="en-GB" b="1" dirty="0">
                <a:solidFill>
                  <a:schemeClr val="bg1"/>
                </a:solidFill>
              </a:rPr>
              <a:t>= 4 – 2 – 1.5 +1 = 1.5</a:t>
            </a:r>
          </a:p>
          <a:p>
            <a:pPr marL="0" indent="0">
              <a:buNone/>
            </a:pPr>
            <a:endParaRPr lang="en-GB" b="1" dirty="0"/>
          </a:p>
          <a:p>
            <a:pPr marL="0" indent="0">
              <a:buNone/>
            </a:pPr>
            <a:r>
              <a:rPr lang="en-GB" dirty="0"/>
              <a:t>Conclusion: There is a relative excess risk due to interaction </a:t>
            </a:r>
          </a:p>
        </p:txBody>
      </p:sp>
      <p:graphicFrame>
        <p:nvGraphicFramePr>
          <p:cNvPr id="7" name="Table 6"/>
          <p:cNvGraphicFramePr>
            <a:graphicFrameLocks noGrp="1"/>
          </p:cNvGraphicFramePr>
          <p:nvPr>
            <p:extLst/>
          </p:nvPr>
        </p:nvGraphicFramePr>
        <p:xfrm>
          <a:off x="572539" y="2180538"/>
          <a:ext cx="6448021" cy="1120140"/>
        </p:xfrm>
        <a:graphic>
          <a:graphicData uri="http://schemas.openxmlformats.org/drawingml/2006/table">
            <a:tbl>
              <a:tblPr firstRow="1" bandRow="1">
                <a:tableStyleId>{5C22544A-7EE6-4342-B048-85BDC9FD1C3A}</a:tableStyleId>
              </a:tblPr>
              <a:tblGrid>
                <a:gridCol w="1289604">
                  <a:extLst>
                    <a:ext uri="{9D8B030D-6E8A-4147-A177-3AD203B41FA5}">
                      <a16:colId xmlns:a16="http://schemas.microsoft.com/office/drawing/2014/main" val="376508212"/>
                    </a:ext>
                  </a:extLst>
                </a:gridCol>
                <a:gridCol w="2560543">
                  <a:extLst>
                    <a:ext uri="{9D8B030D-6E8A-4147-A177-3AD203B41FA5}">
                      <a16:colId xmlns:a16="http://schemas.microsoft.com/office/drawing/2014/main" val="166807748"/>
                    </a:ext>
                  </a:extLst>
                </a:gridCol>
                <a:gridCol w="2597874">
                  <a:extLst>
                    <a:ext uri="{9D8B030D-6E8A-4147-A177-3AD203B41FA5}">
                      <a16:colId xmlns:a16="http://schemas.microsoft.com/office/drawing/2014/main" val="2734054003"/>
                    </a:ext>
                  </a:extLst>
                </a:gridCol>
              </a:tblGrid>
              <a:tr h="278130">
                <a:tc>
                  <a:txBody>
                    <a:bodyPr/>
                    <a:lstStyle/>
                    <a:p>
                      <a:endParaRPr lang="en-GB" sz="2000" dirty="0"/>
                    </a:p>
                  </a:txBody>
                  <a:tcPr marL="68580" marR="68580" marT="34290" marB="34290"/>
                </a:tc>
                <a:tc>
                  <a:txBody>
                    <a:bodyPr/>
                    <a:lstStyle/>
                    <a:p>
                      <a:r>
                        <a:rPr lang="en-GB" sz="2000" dirty="0"/>
                        <a:t>B=0</a:t>
                      </a:r>
                    </a:p>
                  </a:txBody>
                  <a:tcPr marL="68580" marR="68580" marT="34290" marB="34290"/>
                </a:tc>
                <a:tc>
                  <a:txBody>
                    <a:bodyPr/>
                    <a:lstStyle/>
                    <a:p>
                      <a:r>
                        <a:rPr lang="en-GB" sz="20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2000" dirty="0"/>
                        <a:t>A=0</a:t>
                      </a:r>
                    </a:p>
                  </a:txBody>
                  <a:tcPr marL="68580" marR="68580" marT="34290" marB="34290"/>
                </a:tc>
                <a:tc>
                  <a:txBody>
                    <a:bodyPr/>
                    <a:lstStyle/>
                    <a:p>
                      <a:r>
                        <a:rPr lang="en-GB" sz="2000" b="1" dirty="0"/>
                        <a:t>0.2</a:t>
                      </a:r>
                    </a:p>
                  </a:txBody>
                  <a:tcPr marL="68580" marR="68580" marT="34290" marB="34290"/>
                </a:tc>
                <a:tc>
                  <a:txBody>
                    <a:bodyPr/>
                    <a:lstStyle/>
                    <a:p>
                      <a:r>
                        <a:rPr lang="en-GB" sz="2000" dirty="0">
                          <a:solidFill>
                            <a:srgbClr val="C00000"/>
                          </a:solidFill>
                        </a:rPr>
                        <a:t>0.3 (RR=1.5)</a:t>
                      </a:r>
                    </a:p>
                  </a:txBody>
                  <a:tcPr marL="68580" marR="68580" marT="34290" marB="34290"/>
                </a:tc>
                <a:extLst>
                  <a:ext uri="{0D108BD9-81ED-4DB2-BD59-A6C34878D82A}">
                    <a16:rowId xmlns:a16="http://schemas.microsoft.com/office/drawing/2014/main" val="1561856870"/>
                  </a:ext>
                </a:extLst>
              </a:tr>
              <a:tr h="278130">
                <a:tc>
                  <a:txBody>
                    <a:bodyPr/>
                    <a:lstStyle/>
                    <a:p>
                      <a:r>
                        <a:rPr lang="en-GB" sz="2000" dirty="0"/>
                        <a:t>A=1</a:t>
                      </a:r>
                    </a:p>
                  </a:txBody>
                  <a:tcPr marL="68580" marR="68580" marT="34290" marB="34290"/>
                </a:tc>
                <a:tc>
                  <a:txBody>
                    <a:bodyPr/>
                    <a:lstStyle/>
                    <a:p>
                      <a:r>
                        <a:rPr lang="en-GB" sz="2000" dirty="0">
                          <a:solidFill>
                            <a:schemeClr val="accent6">
                              <a:lumMod val="75000"/>
                            </a:schemeClr>
                          </a:solidFill>
                        </a:rPr>
                        <a:t>0.4 (RR=2)</a:t>
                      </a:r>
                    </a:p>
                  </a:txBody>
                  <a:tcPr marL="68580" marR="68580" marT="34290" marB="34290"/>
                </a:tc>
                <a:tc>
                  <a:txBody>
                    <a:bodyPr/>
                    <a:lstStyle/>
                    <a:p>
                      <a:r>
                        <a:rPr lang="en-GB" sz="2000" dirty="0">
                          <a:solidFill>
                            <a:srgbClr val="7030A0"/>
                          </a:solidFill>
                        </a:rPr>
                        <a:t>0.8 (RR=4)</a:t>
                      </a:r>
                    </a:p>
                  </a:txBody>
                  <a:tcPr marL="68580" marR="68580" marT="34290" marB="34290"/>
                </a:tc>
                <a:extLst>
                  <a:ext uri="{0D108BD9-81ED-4DB2-BD59-A6C34878D82A}">
                    <a16:rowId xmlns:a16="http://schemas.microsoft.com/office/drawing/2014/main" val="422109765"/>
                  </a:ext>
                </a:extLst>
              </a:tr>
            </a:tbl>
          </a:graphicData>
        </a:graphic>
      </p:graphicFrame>
      <p:sp>
        <p:nvSpPr>
          <p:cNvPr id="5" name="Title 4">
            <a:extLst>
              <a:ext uri="{FF2B5EF4-FFF2-40B4-BE49-F238E27FC236}">
                <a16:creationId xmlns:a16="http://schemas.microsoft.com/office/drawing/2014/main" id="{7A85CA18-01E6-4A25-B39D-73FE8BF2AD98}"/>
              </a:ext>
            </a:extLst>
          </p:cNvPr>
          <p:cNvSpPr>
            <a:spLocks noGrp="1"/>
          </p:cNvSpPr>
          <p:nvPr>
            <p:ph type="title"/>
          </p:nvPr>
        </p:nvSpPr>
        <p:spPr/>
        <p:txBody>
          <a:bodyPr/>
          <a:lstStyle/>
          <a:p>
            <a:r>
              <a:rPr lang="en-GB" b="1" dirty="0"/>
              <a:t>What if you can’t calculate RDs to get additive effects?</a:t>
            </a:r>
            <a:endParaRPr lang="en-GB" dirty="0"/>
          </a:p>
        </p:txBody>
      </p:sp>
    </p:spTree>
    <p:extLst>
      <p:ext uri="{BB962C8B-B14F-4D97-AF65-F5344CB8AC3E}">
        <p14:creationId xmlns:p14="http://schemas.microsoft.com/office/powerpoint/2010/main" val="14944685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365126"/>
            <a:ext cx="8078470" cy="1325563"/>
          </a:xfrm>
        </p:spPr>
        <p:txBody>
          <a:bodyPr>
            <a:normAutofit fontScale="90000"/>
          </a:bodyPr>
          <a:lstStyle/>
          <a:p>
            <a:r>
              <a:rPr lang="en-GB" b="1" dirty="0"/>
              <a:t>What if you can’t calculate RDs to get additive effects?</a:t>
            </a:r>
            <a:r>
              <a:rPr lang="en-GB" dirty="0"/>
              <a:t/>
            </a:r>
            <a:br>
              <a:rPr lang="en-GB" dirty="0"/>
            </a:br>
            <a:r>
              <a:rPr lang="en-GB" sz="3100" dirty="0"/>
              <a:t/>
            </a:r>
            <a:br>
              <a:rPr lang="en-GB" sz="3100" dirty="0"/>
            </a:br>
            <a:r>
              <a:rPr lang="en-GB" sz="3100" dirty="0"/>
              <a:t>Relative Excess Risk due to Interaction (RERI)</a:t>
            </a:r>
          </a:p>
        </p:txBody>
      </p:sp>
      <p:sp>
        <p:nvSpPr>
          <p:cNvPr id="3" name="Content Placeholder 2"/>
          <p:cNvSpPr>
            <a:spLocks noGrp="1"/>
          </p:cNvSpPr>
          <p:nvPr>
            <p:ph idx="1"/>
          </p:nvPr>
        </p:nvSpPr>
        <p:spPr>
          <a:xfrm>
            <a:off x="572538" y="2008960"/>
            <a:ext cx="8307301" cy="4391840"/>
          </a:xfrm>
        </p:spPr>
        <p:txBody>
          <a:bodyPr>
            <a:normAutofit lnSpcReduction="10000"/>
          </a:bodyPr>
          <a:lstStyle/>
          <a:p>
            <a:pPr marL="0" indent="0">
              <a:buNone/>
            </a:pPr>
            <a:endParaRPr lang="en-GB" dirty="0"/>
          </a:p>
          <a:p>
            <a:pPr marL="0" indent="0">
              <a:buNone/>
            </a:pPr>
            <a:endParaRPr lang="en-GB" sz="1800" i="1" dirty="0"/>
          </a:p>
          <a:p>
            <a:pPr marL="0" indent="0">
              <a:buNone/>
            </a:pPr>
            <a:endParaRPr lang="en-GB" sz="1800" i="1" dirty="0"/>
          </a:p>
          <a:p>
            <a:pPr marL="0" indent="0">
              <a:buNone/>
            </a:pPr>
            <a:endParaRPr lang="en-GB" dirty="0"/>
          </a:p>
          <a:p>
            <a:pPr marL="0" indent="0">
              <a:buNone/>
            </a:pPr>
            <a:endParaRPr lang="en-GB" dirty="0"/>
          </a:p>
          <a:p>
            <a:pPr marL="0" indent="0">
              <a:buNone/>
            </a:pPr>
            <a:r>
              <a:rPr lang="en-GB" b="1" dirty="0"/>
              <a:t>RERI: RR[1,1] – RR[1,0] – RR[0,1] + 1</a:t>
            </a:r>
          </a:p>
          <a:p>
            <a:pPr marL="0" indent="0">
              <a:buNone/>
            </a:pPr>
            <a:r>
              <a:rPr lang="en-GB" b="1" dirty="0"/>
              <a:t>= 4 – 2 – 1.5 +1 = 1.5</a:t>
            </a:r>
          </a:p>
          <a:p>
            <a:pPr marL="0" indent="0">
              <a:buNone/>
            </a:pPr>
            <a:endParaRPr lang="en-GB" b="1" dirty="0"/>
          </a:p>
          <a:p>
            <a:pPr marL="0" indent="0">
              <a:buNone/>
            </a:pPr>
            <a:r>
              <a:rPr lang="en-GB" dirty="0"/>
              <a:t>RERI &gt; 0. Conclusion: There is a relative excess risk due to interaction </a:t>
            </a:r>
          </a:p>
        </p:txBody>
      </p:sp>
      <p:graphicFrame>
        <p:nvGraphicFramePr>
          <p:cNvPr id="7" name="Table 6"/>
          <p:cNvGraphicFramePr>
            <a:graphicFrameLocks noGrp="1"/>
          </p:cNvGraphicFramePr>
          <p:nvPr>
            <p:extLst/>
          </p:nvPr>
        </p:nvGraphicFramePr>
        <p:xfrm>
          <a:off x="572539" y="2180538"/>
          <a:ext cx="6448021" cy="1120140"/>
        </p:xfrm>
        <a:graphic>
          <a:graphicData uri="http://schemas.openxmlformats.org/drawingml/2006/table">
            <a:tbl>
              <a:tblPr firstRow="1" bandRow="1">
                <a:tableStyleId>{5C22544A-7EE6-4342-B048-85BDC9FD1C3A}</a:tableStyleId>
              </a:tblPr>
              <a:tblGrid>
                <a:gridCol w="1289604">
                  <a:extLst>
                    <a:ext uri="{9D8B030D-6E8A-4147-A177-3AD203B41FA5}">
                      <a16:colId xmlns:a16="http://schemas.microsoft.com/office/drawing/2014/main" val="376508212"/>
                    </a:ext>
                  </a:extLst>
                </a:gridCol>
                <a:gridCol w="2560543">
                  <a:extLst>
                    <a:ext uri="{9D8B030D-6E8A-4147-A177-3AD203B41FA5}">
                      <a16:colId xmlns:a16="http://schemas.microsoft.com/office/drawing/2014/main" val="166807748"/>
                    </a:ext>
                  </a:extLst>
                </a:gridCol>
                <a:gridCol w="2597874">
                  <a:extLst>
                    <a:ext uri="{9D8B030D-6E8A-4147-A177-3AD203B41FA5}">
                      <a16:colId xmlns:a16="http://schemas.microsoft.com/office/drawing/2014/main" val="2734054003"/>
                    </a:ext>
                  </a:extLst>
                </a:gridCol>
              </a:tblGrid>
              <a:tr h="278130">
                <a:tc>
                  <a:txBody>
                    <a:bodyPr/>
                    <a:lstStyle/>
                    <a:p>
                      <a:endParaRPr lang="en-GB" sz="2000" dirty="0"/>
                    </a:p>
                  </a:txBody>
                  <a:tcPr marL="68580" marR="68580" marT="34290" marB="34290"/>
                </a:tc>
                <a:tc>
                  <a:txBody>
                    <a:bodyPr/>
                    <a:lstStyle/>
                    <a:p>
                      <a:r>
                        <a:rPr lang="en-GB" sz="2000" dirty="0"/>
                        <a:t>B=0</a:t>
                      </a:r>
                    </a:p>
                  </a:txBody>
                  <a:tcPr marL="68580" marR="68580" marT="34290" marB="34290"/>
                </a:tc>
                <a:tc>
                  <a:txBody>
                    <a:bodyPr/>
                    <a:lstStyle/>
                    <a:p>
                      <a:r>
                        <a:rPr lang="en-GB" sz="2000" dirty="0"/>
                        <a:t>B=1</a:t>
                      </a:r>
                    </a:p>
                  </a:txBody>
                  <a:tcPr marL="68580" marR="68580" marT="34290" marB="34290"/>
                </a:tc>
                <a:extLst>
                  <a:ext uri="{0D108BD9-81ED-4DB2-BD59-A6C34878D82A}">
                    <a16:rowId xmlns:a16="http://schemas.microsoft.com/office/drawing/2014/main" val="2556864915"/>
                  </a:ext>
                </a:extLst>
              </a:tr>
              <a:tr h="278130">
                <a:tc>
                  <a:txBody>
                    <a:bodyPr/>
                    <a:lstStyle/>
                    <a:p>
                      <a:r>
                        <a:rPr lang="en-GB" sz="2000" dirty="0"/>
                        <a:t>A=0</a:t>
                      </a:r>
                    </a:p>
                  </a:txBody>
                  <a:tcPr marL="68580" marR="68580" marT="34290" marB="34290"/>
                </a:tc>
                <a:tc>
                  <a:txBody>
                    <a:bodyPr/>
                    <a:lstStyle/>
                    <a:p>
                      <a:r>
                        <a:rPr lang="en-GB" sz="2000" b="1" dirty="0"/>
                        <a:t>0.2</a:t>
                      </a:r>
                    </a:p>
                  </a:txBody>
                  <a:tcPr marL="68580" marR="68580" marT="34290" marB="34290"/>
                </a:tc>
                <a:tc>
                  <a:txBody>
                    <a:bodyPr/>
                    <a:lstStyle/>
                    <a:p>
                      <a:r>
                        <a:rPr lang="en-GB" sz="2000" dirty="0">
                          <a:solidFill>
                            <a:srgbClr val="C00000"/>
                          </a:solidFill>
                        </a:rPr>
                        <a:t>0.3 (RR=1.5)</a:t>
                      </a:r>
                    </a:p>
                  </a:txBody>
                  <a:tcPr marL="68580" marR="68580" marT="34290" marB="34290"/>
                </a:tc>
                <a:extLst>
                  <a:ext uri="{0D108BD9-81ED-4DB2-BD59-A6C34878D82A}">
                    <a16:rowId xmlns:a16="http://schemas.microsoft.com/office/drawing/2014/main" val="1561856870"/>
                  </a:ext>
                </a:extLst>
              </a:tr>
              <a:tr h="278130">
                <a:tc>
                  <a:txBody>
                    <a:bodyPr/>
                    <a:lstStyle/>
                    <a:p>
                      <a:r>
                        <a:rPr lang="en-GB" sz="2000" dirty="0"/>
                        <a:t>A=1</a:t>
                      </a:r>
                    </a:p>
                  </a:txBody>
                  <a:tcPr marL="68580" marR="68580" marT="34290" marB="34290"/>
                </a:tc>
                <a:tc>
                  <a:txBody>
                    <a:bodyPr/>
                    <a:lstStyle/>
                    <a:p>
                      <a:r>
                        <a:rPr lang="en-GB" sz="2000" dirty="0">
                          <a:solidFill>
                            <a:schemeClr val="accent6">
                              <a:lumMod val="75000"/>
                            </a:schemeClr>
                          </a:solidFill>
                        </a:rPr>
                        <a:t>0.4 (RR=2)</a:t>
                      </a:r>
                    </a:p>
                  </a:txBody>
                  <a:tcPr marL="68580" marR="68580" marT="34290" marB="34290"/>
                </a:tc>
                <a:tc>
                  <a:txBody>
                    <a:bodyPr/>
                    <a:lstStyle/>
                    <a:p>
                      <a:r>
                        <a:rPr lang="en-GB" sz="2000" dirty="0">
                          <a:solidFill>
                            <a:srgbClr val="7030A0"/>
                          </a:solidFill>
                        </a:rPr>
                        <a:t>0.8 (RR=4)</a:t>
                      </a:r>
                    </a:p>
                  </a:txBody>
                  <a:tcPr marL="68580" marR="68580" marT="34290" marB="34290"/>
                </a:tc>
                <a:extLst>
                  <a:ext uri="{0D108BD9-81ED-4DB2-BD59-A6C34878D82A}">
                    <a16:rowId xmlns:a16="http://schemas.microsoft.com/office/drawing/2014/main" val="422109765"/>
                  </a:ext>
                </a:extLst>
              </a:tr>
            </a:tbl>
          </a:graphicData>
        </a:graphic>
      </p:graphicFrame>
    </p:spTree>
    <p:extLst>
      <p:ext uri="{BB962C8B-B14F-4D97-AF65-F5344CB8AC3E}">
        <p14:creationId xmlns:p14="http://schemas.microsoft.com/office/powerpoint/2010/main" val="33045911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6749AE-989F-4084-9018-6C2F529B004F}"/>
              </a:ext>
            </a:extLst>
          </p:cNvPr>
          <p:cNvSpPr>
            <a:spLocks noGrp="1"/>
          </p:cNvSpPr>
          <p:nvPr>
            <p:ph idx="1"/>
          </p:nvPr>
        </p:nvSpPr>
        <p:spPr>
          <a:xfrm>
            <a:off x="240030" y="1825625"/>
            <a:ext cx="8686800" cy="4351338"/>
          </a:xfrm>
        </p:spPr>
        <p:txBody>
          <a:bodyPr/>
          <a:lstStyle/>
          <a:p>
            <a:r>
              <a:rPr lang="en-GB" dirty="0"/>
              <a:t>Regardless of what scale you decide to use:</a:t>
            </a:r>
          </a:p>
          <a:p>
            <a:r>
              <a:rPr lang="en-GB" dirty="0"/>
              <a:t>Always refer to them as being interactions/effect measure modification on the </a:t>
            </a:r>
            <a:r>
              <a:rPr lang="en-GB" b="1" i="1" dirty="0"/>
              <a:t>Additive/Multiplicative scale </a:t>
            </a:r>
          </a:p>
          <a:p>
            <a:r>
              <a:rPr lang="en-GB" dirty="0"/>
              <a:t>(or better still, on the </a:t>
            </a:r>
            <a:r>
              <a:rPr lang="en-GB" b="1" i="1" dirty="0"/>
              <a:t>RR/OR/etc scale</a:t>
            </a:r>
            <a:r>
              <a:rPr lang="en-GB" dirty="0"/>
              <a:t>) </a:t>
            </a:r>
          </a:p>
          <a:p>
            <a:r>
              <a:rPr lang="en-GB" dirty="0"/>
              <a:t>Report sufficient data so that others can estimate multiplicative and /or additive effects</a:t>
            </a:r>
          </a:p>
          <a:p>
            <a:r>
              <a:rPr lang="en-GB" dirty="0"/>
              <a:t>And so that they can calculate interactions &amp; EMM</a:t>
            </a:r>
          </a:p>
          <a:p>
            <a:endParaRPr lang="en-GB" dirty="0"/>
          </a:p>
        </p:txBody>
      </p:sp>
      <p:sp>
        <p:nvSpPr>
          <p:cNvPr id="4" name="Title 1">
            <a:extLst>
              <a:ext uri="{FF2B5EF4-FFF2-40B4-BE49-F238E27FC236}">
                <a16:creationId xmlns:a16="http://schemas.microsoft.com/office/drawing/2014/main" id="{EC743CE4-322E-4459-9913-A857A6900FB9}"/>
              </a:ext>
            </a:extLst>
          </p:cNvPr>
          <p:cNvSpPr>
            <a:spLocks noGrp="1"/>
          </p:cNvSpPr>
          <p:nvPr>
            <p:ph type="title"/>
          </p:nvPr>
        </p:nvSpPr>
        <p:spPr>
          <a:xfrm>
            <a:off x="133351" y="449811"/>
            <a:ext cx="9213849" cy="994172"/>
          </a:xfrm>
        </p:spPr>
        <p:txBody>
          <a:bodyPr>
            <a:noAutofit/>
          </a:bodyPr>
          <a:lstStyle/>
          <a:p>
            <a:r>
              <a:rPr lang="en-GB" sz="3600" dirty="0"/>
              <a:t>Take home messages (Additive vs. Multiplicative)</a:t>
            </a:r>
          </a:p>
        </p:txBody>
      </p:sp>
    </p:spTree>
    <p:extLst>
      <p:ext uri="{BB962C8B-B14F-4D97-AF65-F5344CB8AC3E}">
        <p14:creationId xmlns:p14="http://schemas.microsoft.com/office/powerpoint/2010/main" val="3816751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216" y="424219"/>
            <a:ext cx="7886700" cy="994172"/>
          </a:xfrm>
        </p:spPr>
        <p:txBody>
          <a:bodyPr/>
          <a:lstStyle/>
          <a:p>
            <a:r>
              <a:rPr lang="en-GB" b="1" dirty="0"/>
              <a:t>Other points to consider</a:t>
            </a:r>
          </a:p>
        </p:txBody>
      </p:sp>
      <p:sp>
        <p:nvSpPr>
          <p:cNvPr id="3" name="Content Placeholder 2"/>
          <p:cNvSpPr>
            <a:spLocks noGrp="1"/>
          </p:cNvSpPr>
          <p:nvPr>
            <p:ph idx="1"/>
          </p:nvPr>
        </p:nvSpPr>
        <p:spPr>
          <a:xfrm>
            <a:off x="266216" y="1418391"/>
            <a:ext cx="8373521" cy="5271745"/>
          </a:xfrm>
        </p:spPr>
        <p:txBody>
          <a:bodyPr>
            <a:normAutofit fontScale="85000" lnSpcReduction="20000"/>
          </a:bodyPr>
          <a:lstStyle/>
          <a:p>
            <a:pPr marL="0" indent="0">
              <a:buNone/>
            </a:pPr>
            <a:r>
              <a:rPr lang="en-GB" b="1" dirty="0"/>
              <a:t>Why is it important to look at interactions / EMM? </a:t>
            </a:r>
          </a:p>
          <a:p>
            <a:pPr marL="0" indent="0">
              <a:buNone/>
            </a:pPr>
            <a:r>
              <a:rPr lang="en-GB" dirty="0"/>
              <a:t>If not properly accounted for can:</a:t>
            </a:r>
          </a:p>
          <a:p>
            <a:r>
              <a:rPr lang="en-GB" dirty="0"/>
              <a:t>produce misleading results (e.g. no association between childcare and injuries until stratified by socio-economic position) </a:t>
            </a:r>
          </a:p>
          <a:p>
            <a:r>
              <a:rPr lang="en-GB" dirty="0"/>
              <a:t>overlook important between-group differences (e.g. greater dosage required for women for protection against flu vaccine) </a:t>
            </a:r>
            <a:endParaRPr lang="en-GB" b="1" dirty="0"/>
          </a:p>
          <a:p>
            <a:pPr marL="0" indent="0">
              <a:buNone/>
            </a:pPr>
            <a:r>
              <a:rPr lang="en-GB" b="1" dirty="0"/>
              <a:t>Importance of having an </a:t>
            </a:r>
            <a:r>
              <a:rPr lang="en-GB" b="1" i="1" dirty="0"/>
              <a:t>a priori </a:t>
            </a:r>
            <a:r>
              <a:rPr lang="en-GB" b="1" dirty="0"/>
              <a:t>hypothesis</a:t>
            </a:r>
          </a:p>
          <a:p>
            <a:r>
              <a:rPr lang="en-GB" dirty="0"/>
              <a:t>E.g. Plausibility; Identified in previous research</a:t>
            </a:r>
          </a:p>
          <a:p>
            <a:pPr marL="0" indent="0">
              <a:buNone/>
            </a:pPr>
            <a:r>
              <a:rPr lang="en-GB" b="1" dirty="0"/>
              <a:t>Assumptions</a:t>
            </a:r>
          </a:p>
          <a:p>
            <a:r>
              <a:rPr lang="en-GB" dirty="0"/>
              <a:t>The usual: no selection, measurement, confounding bias</a:t>
            </a:r>
          </a:p>
          <a:p>
            <a:r>
              <a:rPr lang="en-GB" dirty="0"/>
              <a:t>In the case of EMM: the modifier is not affected by the exposure (i.e. it is not a mediator – in which case the analysis gets a bit more complicated)</a:t>
            </a:r>
          </a:p>
          <a:p>
            <a:r>
              <a:rPr lang="en-GB" dirty="0"/>
              <a:t>DAGs help!</a:t>
            </a:r>
          </a:p>
          <a:p>
            <a:pPr marL="0" indent="0">
              <a:buNone/>
            </a:pPr>
            <a:endParaRPr lang="en-GB" b="1" dirty="0"/>
          </a:p>
        </p:txBody>
      </p:sp>
    </p:spTree>
    <p:extLst>
      <p:ext uri="{BB962C8B-B14F-4D97-AF65-F5344CB8AC3E}">
        <p14:creationId xmlns:p14="http://schemas.microsoft.com/office/powerpoint/2010/main" val="19003714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05921" y="835036"/>
            <a:ext cx="7886700" cy="994172"/>
          </a:xfrm>
        </p:spPr>
        <p:txBody>
          <a:bodyPr>
            <a:normAutofit/>
          </a:bodyPr>
          <a:lstStyle/>
          <a:p>
            <a:r>
              <a:rPr lang="en-GB" sz="2700" dirty="0"/>
              <a:t>Proof that interaction and EMM are mathematically equivalent… </a:t>
            </a:r>
          </a:p>
        </p:txBody>
      </p:sp>
      <p:graphicFrame>
        <p:nvGraphicFramePr>
          <p:cNvPr id="4" name="Content Placeholder 3"/>
          <p:cNvGraphicFramePr>
            <a:graphicFrameLocks noGrp="1"/>
          </p:cNvGraphicFramePr>
          <p:nvPr>
            <p:ph idx="1"/>
          </p:nvPr>
        </p:nvGraphicFramePr>
        <p:xfrm>
          <a:off x="521073" y="2313300"/>
          <a:ext cx="7886700" cy="83439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287844586"/>
                    </a:ext>
                  </a:extLst>
                </a:gridCol>
                <a:gridCol w="2628900">
                  <a:extLst>
                    <a:ext uri="{9D8B030D-6E8A-4147-A177-3AD203B41FA5}">
                      <a16:colId xmlns:a16="http://schemas.microsoft.com/office/drawing/2014/main" val="43883341"/>
                    </a:ext>
                  </a:extLst>
                </a:gridCol>
                <a:gridCol w="2628900">
                  <a:extLst>
                    <a:ext uri="{9D8B030D-6E8A-4147-A177-3AD203B41FA5}">
                      <a16:colId xmlns:a16="http://schemas.microsoft.com/office/drawing/2014/main" val="2985105892"/>
                    </a:ext>
                  </a:extLst>
                </a:gridCol>
              </a:tblGrid>
              <a:tr h="278130">
                <a:tc>
                  <a:txBody>
                    <a:bodyPr/>
                    <a:lstStyle/>
                    <a:p>
                      <a:endParaRPr lang="en-GB" sz="1000" dirty="0"/>
                    </a:p>
                  </a:txBody>
                  <a:tcPr marL="68580" marR="68580" marT="34290" marB="34290"/>
                </a:tc>
                <a:tc>
                  <a:txBody>
                    <a:bodyPr/>
                    <a:lstStyle/>
                    <a:p>
                      <a:r>
                        <a:rPr lang="en-GB" sz="1000" dirty="0"/>
                        <a:t>Asbestos -</a:t>
                      </a:r>
                      <a:r>
                        <a:rPr lang="en-GB" sz="1000" dirty="0" err="1"/>
                        <a:t>ve</a:t>
                      </a:r>
                      <a:endParaRPr lang="en-GB" sz="1000" dirty="0"/>
                    </a:p>
                  </a:txBody>
                  <a:tcPr marL="68580" marR="68580" marT="34290" marB="34290"/>
                </a:tc>
                <a:tc>
                  <a:txBody>
                    <a:bodyPr/>
                    <a:lstStyle/>
                    <a:p>
                      <a:r>
                        <a:rPr lang="en-GB" sz="1000" dirty="0"/>
                        <a:t>Asbestos +</a:t>
                      </a:r>
                      <a:r>
                        <a:rPr lang="en-GB" sz="1000" dirty="0" err="1"/>
                        <a:t>ve</a:t>
                      </a:r>
                      <a:endParaRPr lang="en-GB" sz="1000" dirty="0"/>
                    </a:p>
                  </a:txBody>
                  <a:tcPr marL="68580" marR="68580" marT="34290" marB="34290"/>
                </a:tc>
                <a:extLst>
                  <a:ext uri="{0D108BD9-81ED-4DB2-BD59-A6C34878D82A}">
                    <a16:rowId xmlns:a16="http://schemas.microsoft.com/office/drawing/2014/main" val="1538538426"/>
                  </a:ext>
                </a:extLst>
              </a:tr>
              <a:tr h="278130">
                <a:tc>
                  <a:txBody>
                    <a:bodyPr/>
                    <a:lstStyle/>
                    <a:p>
                      <a:r>
                        <a:rPr lang="en-GB" sz="1000" dirty="0"/>
                        <a:t>Non-smoker</a:t>
                      </a:r>
                    </a:p>
                  </a:txBody>
                  <a:tcPr marL="68580" marR="68580" marT="34290" marB="34290"/>
                </a:tc>
                <a:tc>
                  <a:txBody>
                    <a:bodyPr/>
                    <a:lstStyle/>
                    <a:p>
                      <a:r>
                        <a:rPr lang="en-GB" sz="1000" dirty="0"/>
                        <a:t>11</a:t>
                      </a:r>
                    </a:p>
                  </a:txBody>
                  <a:tcPr marL="68580" marR="68580" marT="34290" marB="34290"/>
                </a:tc>
                <a:tc>
                  <a:txBody>
                    <a:bodyPr/>
                    <a:lstStyle/>
                    <a:p>
                      <a:r>
                        <a:rPr lang="en-GB" sz="1000" dirty="0"/>
                        <a:t>58</a:t>
                      </a:r>
                    </a:p>
                  </a:txBody>
                  <a:tcPr marL="68580" marR="68580" marT="34290" marB="34290"/>
                </a:tc>
                <a:extLst>
                  <a:ext uri="{0D108BD9-81ED-4DB2-BD59-A6C34878D82A}">
                    <a16:rowId xmlns:a16="http://schemas.microsoft.com/office/drawing/2014/main" val="3593595798"/>
                  </a:ext>
                </a:extLst>
              </a:tr>
              <a:tr h="278130">
                <a:tc>
                  <a:txBody>
                    <a:bodyPr/>
                    <a:lstStyle/>
                    <a:p>
                      <a:r>
                        <a:rPr lang="en-GB" sz="1000" dirty="0"/>
                        <a:t>Smoker</a:t>
                      </a:r>
                    </a:p>
                  </a:txBody>
                  <a:tcPr marL="68580" marR="68580" marT="34290" marB="34290"/>
                </a:tc>
                <a:tc>
                  <a:txBody>
                    <a:bodyPr/>
                    <a:lstStyle/>
                    <a:p>
                      <a:r>
                        <a:rPr lang="en-GB" sz="1000" dirty="0"/>
                        <a:t>123</a:t>
                      </a:r>
                    </a:p>
                  </a:txBody>
                  <a:tcPr marL="68580" marR="68580" marT="34290" marB="34290"/>
                </a:tc>
                <a:tc>
                  <a:txBody>
                    <a:bodyPr/>
                    <a:lstStyle/>
                    <a:p>
                      <a:r>
                        <a:rPr lang="en-GB" sz="1000" dirty="0"/>
                        <a:t>602</a:t>
                      </a:r>
                    </a:p>
                  </a:txBody>
                  <a:tcPr marL="68580" marR="68580" marT="34290" marB="34290"/>
                </a:tc>
                <a:extLst>
                  <a:ext uri="{0D108BD9-81ED-4DB2-BD59-A6C34878D82A}">
                    <a16:rowId xmlns:a16="http://schemas.microsoft.com/office/drawing/2014/main" val="2644246925"/>
                  </a:ext>
                </a:extLst>
              </a:tr>
            </a:tbl>
          </a:graphicData>
        </a:graphic>
      </p:graphicFrame>
      <p:sp>
        <p:nvSpPr>
          <p:cNvPr id="3" name="TextBox 2"/>
          <p:cNvSpPr txBox="1"/>
          <p:nvPr/>
        </p:nvSpPr>
        <p:spPr>
          <a:xfrm>
            <a:off x="465605" y="1932755"/>
            <a:ext cx="7567333" cy="2169825"/>
          </a:xfrm>
          <a:prstGeom prst="rect">
            <a:avLst/>
          </a:prstGeom>
          <a:noFill/>
        </p:spPr>
        <p:txBody>
          <a:bodyPr wrap="square" rtlCol="0">
            <a:spAutoFit/>
          </a:bodyPr>
          <a:lstStyle/>
          <a:p>
            <a:r>
              <a:rPr lang="en-GB" sz="1350" dirty="0"/>
              <a:t>Death rates from lung cancer (per 100,000). Take from Hammond et al. 1979.</a:t>
            </a:r>
          </a:p>
          <a:p>
            <a:endParaRPr lang="en-GB" sz="1350" dirty="0"/>
          </a:p>
          <a:p>
            <a:endParaRPr lang="en-GB" sz="1350" dirty="0"/>
          </a:p>
          <a:p>
            <a:endParaRPr lang="en-GB" sz="1350" dirty="0"/>
          </a:p>
          <a:p>
            <a:endParaRPr lang="en-GB" sz="1350" dirty="0"/>
          </a:p>
          <a:p>
            <a:endParaRPr lang="en-GB" sz="1350" dirty="0"/>
          </a:p>
          <a:p>
            <a:endParaRPr lang="en-GB" sz="1350" dirty="0"/>
          </a:p>
          <a:p>
            <a:endParaRPr lang="en-GB" sz="1350" dirty="0"/>
          </a:p>
          <a:p>
            <a:endParaRPr lang="en-GB" sz="1350" dirty="0"/>
          </a:p>
          <a:p>
            <a:pPr marL="257168" indent="-257168">
              <a:buFont typeface="+mj-lt"/>
              <a:buAutoNum type="arabicPeriod"/>
            </a:pPr>
            <a:endParaRPr lang="en-GB" sz="1350" dirty="0"/>
          </a:p>
        </p:txBody>
      </p:sp>
      <p:sp>
        <p:nvSpPr>
          <p:cNvPr id="5" name="TextBox 4"/>
          <p:cNvSpPr txBox="1"/>
          <p:nvPr/>
        </p:nvSpPr>
        <p:spPr>
          <a:xfrm>
            <a:off x="2380971" y="3352045"/>
            <a:ext cx="2312052" cy="1754326"/>
          </a:xfrm>
          <a:prstGeom prst="rect">
            <a:avLst/>
          </a:prstGeom>
          <a:noFill/>
        </p:spPr>
        <p:txBody>
          <a:bodyPr wrap="square" rtlCol="0">
            <a:spAutoFit/>
          </a:bodyPr>
          <a:lstStyle/>
          <a:p>
            <a:r>
              <a:rPr lang="en-GB" sz="1350" b="1" u="sng" dirty="0"/>
              <a:t>2. Multiplicative interaction</a:t>
            </a:r>
          </a:p>
          <a:p>
            <a:r>
              <a:rPr lang="en-GB" sz="1350" dirty="0"/>
              <a:t>123/11 = 11.2</a:t>
            </a:r>
          </a:p>
          <a:p>
            <a:r>
              <a:rPr lang="en-GB" sz="1350" dirty="0"/>
              <a:t>58/11 = 5.3</a:t>
            </a:r>
          </a:p>
          <a:p>
            <a:r>
              <a:rPr lang="en-GB" sz="1350" dirty="0"/>
              <a:t>602/11 = 54.7</a:t>
            </a:r>
          </a:p>
          <a:p>
            <a:r>
              <a:rPr lang="en-GB" sz="1350" dirty="0"/>
              <a:t>11.2x5.3 = 59.4</a:t>
            </a:r>
          </a:p>
          <a:p>
            <a:r>
              <a:rPr lang="en-GB" sz="1350" dirty="0"/>
              <a:t>54.7/59.4 = 0.92</a:t>
            </a:r>
          </a:p>
          <a:p>
            <a:r>
              <a:rPr lang="en-GB" sz="1350" i="1" dirty="0"/>
              <a:t>No multiplicative interaction</a:t>
            </a:r>
          </a:p>
          <a:p>
            <a:endParaRPr lang="en-GB" sz="1350" dirty="0"/>
          </a:p>
        </p:txBody>
      </p:sp>
      <p:sp>
        <p:nvSpPr>
          <p:cNvPr id="6" name="TextBox 5"/>
          <p:cNvSpPr txBox="1"/>
          <p:nvPr/>
        </p:nvSpPr>
        <p:spPr>
          <a:xfrm>
            <a:off x="4926665" y="3352047"/>
            <a:ext cx="2309532" cy="1131079"/>
          </a:xfrm>
          <a:prstGeom prst="rect">
            <a:avLst/>
          </a:prstGeom>
          <a:noFill/>
        </p:spPr>
        <p:txBody>
          <a:bodyPr wrap="square" rtlCol="0">
            <a:spAutoFit/>
          </a:bodyPr>
          <a:lstStyle/>
          <a:p>
            <a:r>
              <a:rPr lang="en-GB" sz="1350" b="1" u="sng" dirty="0"/>
              <a:t>3. Additive EMM </a:t>
            </a:r>
          </a:p>
          <a:p>
            <a:r>
              <a:rPr lang="en-GB" sz="1350" dirty="0"/>
              <a:t>58-11=47</a:t>
            </a:r>
          </a:p>
          <a:p>
            <a:r>
              <a:rPr lang="en-GB" sz="1350" dirty="0"/>
              <a:t>602-123 = 479</a:t>
            </a:r>
          </a:p>
          <a:p>
            <a:r>
              <a:rPr lang="en-GB" sz="1350" dirty="0"/>
              <a:t>479-47 = 432</a:t>
            </a:r>
          </a:p>
          <a:p>
            <a:r>
              <a:rPr lang="en-GB" sz="1350" i="1" dirty="0"/>
              <a:t>Additive EMM</a:t>
            </a:r>
          </a:p>
        </p:txBody>
      </p:sp>
      <p:sp>
        <p:nvSpPr>
          <p:cNvPr id="7" name="TextBox 6"/>
          <p:cNvSpPr txBox="1"/>
          <p:nvPr/>
        </p:nvSpPr>
        <p:spPr>
          <a:xfrm>
            <a:off x="305921" y="3331815"/>
            <a:ext cx="1771650" cy="1546577"/>
          </a:xfrm>
          <a:prstGeom prst="rect">
            <a:avLst/>
          </a:prstGeom>
          <a:noFill/>
        </p:spPr>
        <p:txBody>
          <a:bodyPr wrap="square" rtlCol="0">
            <a:spAutoFit/>
          </a:bodyPr>
          <a:lstStyle/>
          <a:p>
            <a:r>
              <a:rPr lang="en-GB" sz="1350" b="1" u="sng" dirty="0"/>
              <a:t>1. Additive interaction</a:t>
            </a:r>
          </a:p>
          <a:p>
            <a:r>
              <a:rPr lang="en-GB" sz="1350" dirty="0"/>
              <a:t>123-11 = 112</a:t>
            </a:r>
          </a:p>
          <a:p>
            <a:r>
              <a:rPr lang="en-GB" sz="1350" dirty="0"/>
              <a:t>58-11 = 47</a:t>
            </a:r>
          </a:p>
          <a:p>
            <a:r>
              <a:rPr lang="en-GB" sz="1350" dirty="0"/>
              <a:t>602-11 = 591</a:t>
            </a:r>
          </a:p>
          <a:p>
            <a:r>
              <a:rPr lang="en-GB" sz="1350" dirty="0"/>
              <a:t>591 – (112+47)</a:t>
            </a:r>
          </a:p>
          <a:p>
            <a:r>
              <a:rPr lang="en-GB" sz="1350" dirty="0"/>
              <a:t>=432</a:t>
            </a:r>
          </a:p>
          <a:p>
            <a:r>
              <a:rPr lang="en-GB" sz="1350" i="1" dirty="0"/>
              <a:t>Additive Interaction</a:t>
            </a:r>
          </a:p>
        </p:txBody>
      </p:sp>
      <p:sp>
        <p:nvSpPr>
          <p:cNvPr id="8" name="Rectangle 7"/>
          <p:cNvSpPr/>
          <p:nvPr/>
        </p:nvSpPr>
        <p:spPr>
          <a:xfrm>
            <a:off x="6789084" y="3352048"/>
            <a:ext cx="1943100" cy="1131079"/>
          </a:xfrm>
          <a:prstGeom prst="rect">
            <a:avLst/>
          </a:prstGeom>
        </p:spPr>
        <p:txBody>
          <a:bodyPr wrap="square">
            <a:spAutoFit/>
          </a:bodyPr>
          <a:lstStyle/>
          <a:p>
            <a:r>
              <a:rPr lang="en-GB" sz="1350" b="1" u="sng" dirty="0"/>
              <a:t>4. Multiplicative EMM</a:t>
            </a:r>
          </a:p>
          <a:p>
            <a:r>
              <a:rPr lang="en-GB" sz="1350" dirty="0"/>
              <a:t>58/11 = 5.3</a:t>
            </a:r>
          </a:p>
          <a:p>
            <a:r>
              <a:rPr lang="en-GB" sz="1350" dirty="0"/>
              <a:t>602/123 = 4.9</a:t>
            </a:r>
          </a:p>
          <a:p>
            <a:r>
              <a:rPr lang="en-GB" sz="1350" dirty="0"/>
              <a:t>4.9/5.3= 0.92</a:t>
            </a:r>
          </a:p>
          <a:p>
            <a:r>
              <a:rPr lang="en-GB" sz="1350" i="1" dirty="0"/>
              <a:t>No multiplicative EMM</a:t>
            </a:r>
          </a:p>
        </p:txBody>
      </p:sp>
      <p:sp>
        <p:nvSpPr>
          <p:cNvPr id="2" name="TextBox 1"/>
          <p:cNvSpPr txBox="1"/>
          <p:nvPr/>
        </p:nvSpPr>
        <p:spPr>
          <a:xfrm>
            <a:off x="305920" y="5083289"/>
            <a:ext cx="5489762" cy="1338828"/>
          </a:xfrm>
          <a:prstGeom prst="rect">
            <a:avLst/>
          </a:prstGeom>
          <a:noFill/>
        </p:spPr>
        <p:txBody>
          <a:bodyPr wrap="square" rtlCol="0">
            <a:spAutoFit/>
          </a:bodyPr>
          <a:lstStyle/>
          <a:p>
            <a:r>
              <a:rPr lang="en-GB" sz="1350" dirty="0"/>
              <a:t>Interaction on multiplicative scale: (602/11) / ((123/11) * (58/11))</a:t>
            </a:r>
          </a:p>
          <a:p>
            <a:pPr marL="214308" indent="-214308">
              <a:buFont typeface="Wingdings" panose="05000000000000000000" pitchFamily="2" charset="2"/>
              <a:buChar char="è"/>
            </a:pPr>
            <a:r>
              <a:rPr lang="en-GB" sz="1350" dirty="0"/>
              <a:t>602 / ((58/11) *123) </a:t>
            </a:r>
          </a:p>
          <a:p>
            <a:pPr marL="214308" indent="-214308">
              <a:buFont typeface="Wingdings" panose="05000000000000000000" pitchFamily="2" charset="2"/>
              <a:buChar char="è"/>
            </a:pPr>
            <a:r>
              <a:rPr lang="en-GB" sz="1350" dirty="0">
                <a:sym typeface="Wingdings" panose="05000000000000000000" pitchFamily="2" charset="2"/>
              </a:rPr>
              <a:t>(602/123) / (58/11) = EMM on multiplicative scale </a:t>
            </a:r>
          </a:p>
          <a:p>
            <a:endParaRPr lang="en-GB" sz="1350" dirty="0"/>
          </a:p>
          <a:p>
            <a:pPr marL="214308" indent="-214308">
              <a:buFont typeface="Arial" panose="020B0604020202020204" pitchFamily="34" charset="0"/>
              <a:buChar char="•"/>
            </a:pPr>
            <a:endParaRPr lang="en-GB" sz="1350" dirty="0"/>
          </a:p>
          <a:p>
            <a:pPr marL="214308" indent="-214308">
              <a:buFont typeface="Arial" panose="020B0604020202020204" pitchFamily="34" charset="0"/>
              <a:buChar char="•"/>
            </a:pPr>
            <a:endParaRPr lang="en-GB" sz="1350" dirty="0"/>
          </a:p>
        </p:txBody>
      </p:sp>
    </p:spTree>
    <p:extLst>
      <p:ext uri="{BB962C8B-B14F-4D97-AF65-F5344CB8AC3E}">
        <p14:creationId xmlns:p14="http://schemas.microsoft.com/office/powerpoint/2010/main" val="3836949860"/>
      </p:ext>
    </p:extLst>
  </p:cSld>
  <p:clrMapOvr>
    <a:masterClrMapping/>
  </p:clrMapOvr>
</p:sld>
</file>

<file path=ppt/theme/theme1.xml><?xml version="1.0" encoding="utf-8"?>
<a:theme xmlns:a="http://schemas.openxmlformats.org/drawingml/2006/main" name="MRC_CSO_SPHSU_Glasgow_presentation">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Powerpoint_template_CT_WG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template_CT_WG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template_CT_WG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template_CT_WG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template_CT_WG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template_CT_WG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template_CT_WG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5468</TotalTime>
  <Words>6479</Words>
  <Application>Microsoft Office PowerPoint</Application>
  <PresentationFormat>On-screen Show (4:3)</PresentationFormat>
  <Paragraphs>1482</Paragraphs>
  <Slides>99</Slides>
  <Notes>64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99</vt:i4>
      </vt:variant>
    </vt:vector>
  </HeadingPairs>
  <TitlesOfParts>
    <vt:vector size="108" baseType="lpstr">
      <vt:lpstr>ＭＳ Ｐゴシック</vt:lpstr>
      <vt:lpstr>Arial</vt:lpstr>
      <vt:lpstr>Calibri</vt:lpstr>
      <vt:lpstr>Calibri Light</vt:lpstr>
      <vt:lpstr>msgothic</vt:lpstr>
      <vt:lpstr>Verdana</vt:lpstr>
      <vt:lpstr>Wingdings</vt:lpstr>
      <vt:lpstr>MRC_CSO_SPHSU_Glasgow_presentation</vt:lpstr>
      <vt:lpstr>Office Theme</vt:lpstr>
      <vt:lpstr>PowerPoint Presentation</vt:lpstr>
      <vt:lpstr>Learning objectives</vt:lpstr>
      <vt:lpstr>Part 1: Scale</vt:lpstr>
      <vt:lpstr>PowerPoint Presentation</vt:lpstr>
      <vt:lpstr>PowerPoint Presentation</vt:lpstr>
      <vt:lpstr>PowerPoint Presentation</vt:lpstr>
      <vt:lpstr>PowerPoint Presentation</vt:lpstr>
      <vt:lpstr>PowerPoint Presentation</vt:lpstr>
      <vt:lpstr>PowerPoint Presentation</vt:lpstr>
      <vt:lpstr>Another common measure that gives absolute differences? </vt:lpstr>
      <vt:lpstr>PowerPoint Presentation</vt:lpstr>
      <vt:lpstr>PowerPoint Presentation</vt:lpstr>
      <vt:lpstr>PowerPoint Presentation</vt:lpstr>
      <vt:lpstr>PowerPoint Presentation</vt:lpstr>
      <vt:lpstr>PowerPoint Presentation</vt:lpstr>
      <vt:lpstr>PowerPoint Presentation</vt:lpstr>
      <vt:lpstr>Take home message</vt:lpstr>
      <vt:lpstr>Why scale can matter Example 1: Absolute vs. relative measures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scale can matter Example 2: Odds ratios vs. Risk ratios</vt:lpstr>
      <vt:lpstr>ORs (vs. RR) with a rarer outcome (8%)</vt:lpstr>
      <vt:lpstr>ORs (vs. RR) with a rarer outcome (8%)</vt:lpstr>
      <vt:lpstr>ORs (vs. RR) with a rarer outcome (8%)</vt:lpstr>
      <vt:lpstr>ORs (vs. RR) with a rarer outcome (8%)</vt:lpstr>
      <vt:lpstr>ORs (vs. RR) with a common outcome (50%)</vt:lpstr>
      <vt:lpstr>ORs (vs. RR) with a common outcome (50%)</vt:lpstr>
      <vt:lpstr>ORs (vs. RR) with a common outcome (50%)</vt:lpstr>
      <vt:lpstr>ORs (vs. RR) with a common outcome (50%)</vt:lpstr>
      <vt:lpstr>ORs (vs. RR) with a common outcome (50%)</vt:lpstr>
      <vt:lpstr>ORs ~ RRs when prevalence of outcome is rare </vt:lpstr>
      <vt:lpstr>1. ORs are symmetrical e.g. predicting death vs. survival</vt:lpstr>
      <vt:lpstr>1. ORs are symmetrical e.g. predicting death vs. survival</vt:lpstr>
      <vt:lpstr>2. ORs are more portable</vt:lpstr>
      <vt:lpstr>However, ORs are not Collapsible…. </vt:lpstr>
      <vt:lpstr>Scale: Take home messages</vt:lpstr>
      <vt:lpstr>Part 2: Interactions &amp; Effect Measure Modification</vt:lpstr>
      <vt:lpstr>Definitions</vt:lpstr>
      <vt:lpstr>Interaction e.g. does the impact of poverty on mortality interact with obesity?</vt:lpstr>
      <vt:lpstr>Definitions</vt:lpstr>
      <vt:lpstr>Effect modification e.g. is Drug A less effective for men than women? </vt:lpstr>
      <vt:lpstr>No consensus, but here’s how they might look in a DAG </vt:lpstr>
      <vt:lpstr>Interaction, using risk differences</vt:lpstr>
      <vt:lpstr>Interaction</vt:lpstr>
      <vt:lpstr>Interaction</vt:lpstr>
      <vt:lpstr>Interaction</vt:lpstr>
      <vt:lpstr>Interaction</vt:lpstr>
      <vt:lpstr>Hypothetical example. Is there an interaction?</vt:lpstr>
      <vt:lpstr>Hypothetical example. Is there an interaction?</vt:lpstr>
      <vt:lpstr>Hypothetical example. Is there an interaction?</vt:lpstr>
      <vt:lpstr>Hypothetical example. Is there an interaction?</vt:lpstr>
      <vt:lpstr>Hypothetical example. Is there an interaction?</vt:lpstr>
      <vt:lpstr>Hypothetical example. Is there an interaction?</vt:lpstr>
      <vt:lpstr>Effect Measure Modification (EMM), using risk differences</vt:lpstr>
      <vt:lpstr>Effect Measure Modification (EMM), using risk differences</vt:lpstr>
      <vt:lpstr>Effect Measure Modification (EMM), using risk differences</vt:lpstr>
      <vt:lpstr>Effect Measure Modification (EMM), using risk differences</vt:lpstr>
      <vt:lpstr>Hypothetical example. Is there EMM?</vt:lpstr>
      <vt:lpstr>Hypothetical example. Is there an EMM?</vt:lpstr>
      <vt:lpstr>Hypothetical example. Is there an EMM?</vt:lpstr>
      <vt:lpstr>Hypothetical example. Is there an EMM?</vt:lpstr>
      <vt:lpstr>Note that…. </vt:lpstr>
      <vt:lpstr>No consensus, but here’s how they might look in a DAG </vt:lpstr>
      <vt:lpstr>With confounding…  </vt:lpstr>
      <vt:lpstr>What’s of interest? Interaction or EMM? </vt:lpstr>
      <vt:lpstr>What’s of interest? Interaction or EMM? </vt:lpstr>
      <vt:lpstr>Back to scale! </vt:lpstr>
      <vt:lpstr>Hypothetical example. Interaction on additive scale</vt:lpstr>
      <vt:lpstr>Hypothetical example. Interaction on multiplicative scale</vt:lpstr>
      <vt:lpstr>Hypothetical example. Interaction</vt:lpstr>
      <vt:lpstr>Hypothetical example. EMM on additive scale?</vt:lpstr>
      <vt:lpstr>Hypothetical example. EMM on multiplicative scale?</vt:lpstr>
      <vt:lpstr>Hypothetical example. EMM</vt:lpstr>
      <vt:lpstr>Here our conclusions have not changed, but this will not always be the case… </vt:lpstr>
      <vt:lpstr>Exercise: Famous example of asbestos, smoking and lung cancer</vt:lpstr>
      <vt:lpstr>Exercise: Famous example of asbestos, smoking and lung cancer</vt:lpstr>
      <vt:lpstr>Exercise: Famous example of asbestos, smoking and lung cancer</vt:lpstr>
      <vt:lpstr>Additive vs. Multiplicative</vt:lpstr>
      <vt:lpstr>Exercise: Famous example of asbestos, smoking and lung cancer</vt:lpstr>
      <vt:lpstr>PowerPoint Presentation</vt:lpstr>
      <vt:lpstr>PowerPoint Presentation</vt:lpstr>
      <vt:lpstr>Interactions, terminology, and interpretation</vt:lpstr>
      <vt:lpstr>Final messages (EMM vs. interaction)</vt:lpstr>
      <vt:lpstr>Take home messages (Additive vs. Multiplicative)</vt:lpstr>
      <vt:lpstr>What if you can’t calculate RDs to get additive effects?  Relative Excess Risk due to Interaction (RERI)</vt:lpstr>
      <vt:lpstr>What if you can’t calculate RDs to get additive effects?</vt:lpstr>
      <vt:lpstr>What if you can’t calculate RDs to get additive effects?  Relative Excess Risk due to Interaction (RERI)</vt:lpstr>
      <vt:lpstr>Take home messages (Additive vs. Multiplicative)</vt:lpstr>
      <vt:lpstr>Other points to consider</vt:lpstr>
      <vt:lpstr>Proof that interaction and EMM are mathematically equivalent… </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 and effect measure modification.</dc:title>
  <dc:creator>Anna Pearce</dc:creator>
  <cp:lastModifiedBy>Anna Pearce</cp:lastModifiedBy>
  <cp:revision>1419</cp:revision>
  <dcterms:created xsi:type="dcterms:W3CDTF">2018-10-15T08:57:36Z</dcterms:created>
  <dcterms:modified xsi:type="dcterms:W3CDTF">2019-02-19T11:34:46Z</dcterms:modified>
</cp:coreProperties>
</file>