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8" r:id="rId7"/>
    <p:sldId id="269" r:id="rId8"/>
    <p:sldId id="270" r:id="rId9"/>
    <p:sldId id="262" r:id="rId10"/>
    <p:sldId id="259" r:id="rId11"/>
    <p:sldId id="271" r:id="rId12"/>
    <p:sldId id="264" r:id="rId13"/>
    <p:sldId id="279" r:id="rId14"/>
    <p:sldId id="272" r:id="rId15"/>
    <p:sldId id="267" r:id="rId16"/>
    <p:sldId id="265" r:id="rId17"/>
    <p:sldId id="266"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0B3F65C-F89B-44B0-8480-230C438D72AF}" type="datetimeFigureOut">
              <a:rPr lang="zh-CN" altLang="en-US" smtClean="0"/>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F406A1-710C-4ABC-987A-F96787F03954}" type="slidenum">
              <a:rPr lang="zh-CN" altLang="en-US" smtClean="0"/>
              <a:t>‹#›</a:t>
            </a:fld>
            <a:endParaRPr lang="zh-CN" altLang="en-US"/>
          </a:p>
        </p:txBody>
      </p:sp>
    </p:spTree>
    <p:extLst>
      <p:ext uri="{BB962C8B-B14F-4D97-AF65-F5344CB8AC3E}">
        <p14:creationId xmlns:p14="http://schemas.microsoft.com/office/powerpoint/2010/main" val="1806328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B3F65C-F89B-44B0-8480-230C438D72AF}" type="datetimeFigureOut">
              <a:rPr lang="zh-CN" altLang="en-US" smtClean="0"/>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F406A1-710C-4ABC-987A-F96787F03954}" type="slidenum">
              <a:rPr lang="zh-CN" altLang="en-US" smtClean="0"/>
              <a:t>‹#›</a:t>
            </a:fld>
            <a:endParaRPr lang="zh-CN" altLang="en-US"/>
          </a:p>
        </p:txBody>
      </p:sp>
    </p:spTree>
    <p:extLst>
      <p:ext uri="{BB962C8B-B14F-4D97-AF65-F5344CB8AC3E}">
        <p14:creationId xmlns:p14="http://schemas.microsoft.com/office/powerpoint/2010/main" val="241209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B3F65C-F89B-44B0-8480-230C438D72AF}" type="datetimeFigureOut">
              <a:rPr lang="zh-CN" altLang="en-US" smtClean="0"/>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F406A1-710C-4ABC-987A-F96787F03954}" type="slidenum">
              <a:rPr lang="zh-CN" altLang="en-US" smtClean="0"/>
              <a:t>‹#›</a:t>
            </a:fld>
            <a:endParaRPr lang="zh-CN" altLang="en-US"/>
          </a:p>
        </p:txBody>
      </p:sp>
    </p:spTree>
    <p:extLst>
      <p:ext uri="{BB962C8B-B14F-4D97-AF65-F5344CB8AC3E}">
        <p14:creationId xmlns:p14="http://schemas.microsoft.com/office/powerpoint/2010/main" val="422520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B3F65C-F89B-44B0-8480-230C438D72AF}" type="datetimeFigureOut">
              <a:rPr lang="zh-CN" altLang="en-US" smtClean="0"/>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F406A1-710C-4ABC-987A-F96787F03954}" type="slidenum">
              <a:rPr lang="zh-CN" altLang="en-US" smtClean="0"/>
              <a:t>‹#›</a:t>
            </a:fld>
            <a:endParaRPr lang="zh-CN" altLang="en-US"/>
          </a:p>
        </p:txBody>
      </p:sp>
    </p:spTree>
    <p:extLst>
      <p:ext uri="{BB962C8B-B14F-4D97-AF65-F5344CB8AC3E}">
        <p14:creationId xmlns:p14="http://schemas.microsoft.com/office/powerpoint/2010/main" val="3644751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B3F65C-F89B-44B0-8480-230C438D72AF}" type="datetimeFigureOut">
              <a:rPr lang="zh-CN" altLang="en-US" smtClean="0"/>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F406A1-710C-4ABC-987A-F96787F03954}" type="slidenum">
              <a:rPr lang="zh-CN" altLang="en-US" smtClean="0"/>
              <a:t>‹#›</a:t>
            </a:fld>
            <a:endParaRPr lang="zh-CN" altLang="en-US"/>
          </a:p>
        </p:txBody>
      </p:sp>
    </p:spTree>
    <p:extLst>
      <p:ext uri="{BB962C8B-B14F-4D97-AF65-F5344CB8AC3E}">
        <p14:creationId xmlns:p14="http://schemas.microsoft.com/office/powerpoint/2010/main" val="3592753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B3F65C-F89B-44B0-8480-230C438D72AF}" type="datetimeFigureOut">
              <a:rPr lang="zh-CN" altLang="en-US" smtClean="0"/>
              <a:t>2021/6/1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F406A1-710C-4ABC-987A-F96787F03954}" type="slidenum">
              <a:rPr lang="zh-CN" altLang="en-US" smtClean="0"/>
              <a:t>‹#›</a:t>
            </a:fld>
            <a:endParaRPr lang="zh-CN" altLang="en-US"/>
          </a:p>
        </p:txBody>
      </p:sp>
    </p:spTree>
    <p:extLst>
      <p:ext uri="{BB962C8B-B14F-4D97-AF65-F5344CB8AC3E}">
        <p14:creationId xmlns:p14="http://schemas.microsoft.com/office/powerpoint/2010/main" val="590534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B3F65C-F89B-44B0-8480-230C438D72AF}" type="datetimeFigureOut">
              <a:rPr lang="zh-CN" altLang="en-US" smtClean="0"/>
              <a:t>2021/6/1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3F406A1-710C-4ABC-987A-F96787F03954}" type="slidenum">
              <a:rPr lang="zh-CN" altLang="en-US" smtClean="0"/>
              <a:t>‹#›</a:t>
            </a:fld>
            <a:endParaRPr lang="zh-CN" altLang="en-US"/>
          </a:p>
        </p:txBody>
      </p:sp>
    </p:spTree>
    <p:extLst>
      <p:ext uri="{BB962C8B-B14F-4D97-AF65-F5344CB8AC3E}">
        <p14:creationId xmlns:p14="http://schemas.microsoft.com/office/powerpoint/2010/main" val="2355635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B3F65C-F89B-44B0-8480-230C438D72AF}" type="datetimeFigureOut">
              <a:rPr lang="zh-CN" altLang="en-US" smtClean="0"/>
              <a:t>2021/6/1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3F406A1-710C-4ABC-987A-F96787F03954}" type="slidenum">
              <a:rPr lang="zh-CN" altLang="en-US" smtClean="0"/>
              <a:t>‹#›</a:t>
            </a:fld>
            <a:endParaRPr lang="zh-CN" altLang="en-US"/>
          </a:p>
        </p:txBody>
      </p:sp>
    </p:spTree>
    <p:extLst>
      <p:ext uri="{BB962C8B-B14F-4D97-AF65-F5344CB8AC3E}">
        <p14:creationId xmlns:p14="http://schemas.microsoft.com/office/powerpoint/2010/main" val="358548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B3F65C-F89B-44B0-8480-230C438D72AF}" type="datetimeFigureOut">
              <a:rPr lang="zh-CN" altLang="en-US" smtClean="0"/>
              <a:t>2021/6/1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3F406A1-710C-4ABC-987A-F96787F03954}" type="slidenum">
              <a:rPr lang="zh-CN" altLang="en-US" smtClean="0"/>
              <a:t>‹#›</a:t>
            </a:fld>
            <a:endParaRPr lang="zh-CN" altLang="en-US"/>
          </a:p>
        </p:txBody>
      </p:sp>
    </p:spTree>
    <p:extLst>
      <p:ext uri="{BB962C8B-B14F-4D97-AF65-F5344CB8AC3E}">
        <p14:creationId xmlns:p14="http://schemas.microsoft.com/office/powerpoint/2010/main" val="2996056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B3F65C-F89B-44B0-8480-230C438D72AF}" type="datetimeFigureOut">
              <a:rPr lang="zh-CN" altLang="en-US" smtClean="0"/>
              <a:t>2021/6/1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F406A1-710C-4ABC-987A-F96787F03954}" type="slidenum">
              <a:rPr lang="zh-CN" altLang="en-US" smtClean="0"/>
              <a:t>‹#›</a:t>
            </a:fld>
            <a:endParaRPr lang="zh-CN" altLang="en-US"/>
          </a:p>
        </p:txBody>
      </p:sp>
    </p:spTree>
    <p:extLst>
      <p:ext uri="{BB962C8B-B14F-4D97-AF65-F5344CB8AC3E}">
        <p14:creationId xmlns:p14="http://schemas.microsoft.com/office/powerpoint/2010/main" val="311767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B3F65C-F89B-44B0-8480-230C438D72AF}" type="datetimeFigureOut">
              <a:rPr lang="zh-CN" altLang="en-US" smtClean="0"/>
              <a:t>2021/6/1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F406A1-710C-4ABC-987A-F96787F03954}" type="slidenum">
              <a:rPr lang="zh-CN" altLang="en-US" smtClean="0"/>
              <a:t>‹#›</a:t>
            </a:fld>
            <a:endParaRPr lang="zh-CN" altLang="en-US"/>
          </a:p>
        </p:txBody>
      </p:sp>
    </p:spTree>
    <p:extLst>
      <p:ext uri="{BB962C8B-B14F-4D97-AF65-F5344CB8AC3E}">
        <p14:creationId xmlns:p14="http://schemas.microsoft.com/office/powerpoint/2010/main" val="791491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3F65C-F89B-44B0-8480-230C438D72AF}" type="datetimeFigureOut">
              <a:rPr lang="zh-CN" altLang="en-US" smtClean="0"/>
              <a:t>2021/6/1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F406A1-710C-4ABC-987A-F96787F03954}" type="slidenum">
              <a:rPr lang="zh-CN" altLang="en-US" smtClean="0"/>
              <a:t>‹#›</a:t>
            </a:fld>
            <a:endParaRPr lang="zh-CN" altLang="en-US"/>
          </a:p>
        </p:txBody>
      </p:sp>
    </p:spTree>
    <p:extLst>
      <p:ext uri="{BB962C8B-B14F-4D97-AF65-F5344CB8AC3E}">
        <p14:creationId xmlns:p14="http://schemas.microsoft.com/office/powerpoint/2010/main" val="1794139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8000" dirty="0" smtClean="0">
                <a:latin typeface="隶书" panose="02010509060101010101" pitchFamily="49" charset="-122"/>
                <a:ea typeface="隶书" panose="02010509060101010101" pitchFamily="49" charset="-122"/>
              </a:rPr>
              <a:t>魏晋南北朝时代</a:t>
            </a:r>
            <a:endParaRPr lang="zh-CN" altLang="en-US" sz="8000" dirty="0">
              <a:latin typeface="隶书" panose="02010509060101010101" pitchFamily="49" charset="-122"/>
              <a:ea typeface="隶书" panose="02010509060101010101" pitchFamily="49" charset="-122"/>
            </a:endParaRPr>
          </a:p>
        </p:txBody>
      </p:sp>
      <p:sp>
        <p:nvSpPr>
          <p:cNvPr id="3" name="副标题 2"/>
          <p:cNvSpPr>
            <a:spLocks noGrp="1"/>
          </p:cNvSpPr>
          <p:nvPr>
            <p:ph type="subTitle" idx="1"/>
          </p:nvPr>
        </p:nvSpPr>
        <p:spPr/>
        <p:txBody>
          <a:bodyPr>
            <a:normAutofit/>
          </a:bodyPr>
          <a:lstStyle/>
          <a:p>
            <a:r>
              <a:rPr lang="zh-CN" altLang="en-US" sz="3200" b="1" dirty="0" smtClean="0">
                <a:latin typeface="楷体" panose="02010609060101010101" pitchFamily="49" charset="-122"/>
                <a:ea typeface="楷体" panose="02010609060101010101" pitchFamily="49" charset="-122"/>
              </a:rPr>
              <a:t>中国法律史</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第四章</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早期中古法律史</a:t>
            </a:r>
            <a:endParaRPr lang="zh-CN" altLang="en-US" sz="32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97474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魏晋南北朝时代中国法律概况</a:t>
            </a:r>
            <a:endParaRPr lang="zh-CN" altLang="en-US" dirty="0"/>
          </a:p>
        </p:txBody>
      </p:sp>
      <p:sp>
        <p:nvSpPr>
          <p:cNvPr id="3" name="内容占位符 2"/>
          <p:cNvSpPr>
            <a:spLocks noGrp="1"/>
          </p:cNvSpPr>
          <p:nvPr>
            <p:ph idx="1"/>
          </p:nvPr>
        </p:nvSpPr>
        <p:spPr>
          <a:xfrm>
            <a:off x="575733" y="1964267"/>
            <a:ext cx="11226799" cy="4995333"/>
          </a:xfrm>
        </p:spPr>
        <p:txBody>
          <a:bodyPr>
            <a:normAutofit/>
          </a:bodyPr>
          <a:lstStyle/>
          <a:p>
            <a:pPr marL="0" indent="0">
              <a:buNone/>
            </a:pPr>
            <a:r>
              <a:rPr lang="zh-CN" altLang="en-US" sz="4400" b="1" dirty="0" smtClean="0"/>
              <a:t>（一）三国时期对汉律的沿用和改革</a:t>
            </a:r>
          </a:p>
          <a:p>
            <a:pPr marL="0" indent="0">
              <a:buNone/>
            </a:pPr>
            <a:r>
              <a:rPr lang="zh-CN" altLang="en-US" sz="4000" b="1" dirty="0" smtClean="0"/>
              <a:t>   </a:t>
            </a:r>
            <a:endParaRPr lang="en-US" altLang="zh-CN" sz="4000" b="1" dirty="0" smtClean="0"/>
          </a:p>
          <a:p>
            <a:pPr lvl="1"/>
            <a:r>
              <a:rPr lang="zh-CN" altLang="en-US" sz="3600" b="1" dirty="0" smtClean="0"/>
              <a:t>蜀国沿用汉律，制定</a:t>
            </a:r>
            <a:r>
              <a:rPr lang="en-US" altLang="zh-CN" sz="3600" b="1" dirty="0" smtClean="0"/>
              <a:t>《</a:t>
            </a:r>
            <a:r>
              <a:rPr lang="zh-CN" altLang="en-US" sz="3600" b="1" dirty="0" smtClean="0"/>
              <a:t>蜀科</a:t>
            </a:r>
            <a:r>
              <a:rPr lang="en-US" altLang="zh-CN" sz="3600" b="1" dirty="0" smtClean="0"/>
              <a:t>》</a:t>
            </a:r>
          </a:p>
          <a:p>
            <a:pPr lvl="1"/>
            <a:r>
              <a:rPr lang="zh-CN" altLang="en-US" sz="3600" b="1" dirty="0" smtClean="0"/>
              <a:t>吴国沿用汉律，编制科条科令</a:t>
            </a:r>
          </a:p>
          <a:p>
            <a:pPr lvl="1"/>
            <a:r>
              <a:rPr lang="zh-CN" altLang="en-US" sz="3600" b="1" dirty="0" smtClean="0">
                <a:solidFill>
                  <a:srgbClr val="FF0000"/>
                </a:solidFill>
              </a:rPr>
              <a:t>魏明帝时制魏律</a:t>
            </a:r>
            <a:r>
              <a:rPr lang="en-US" altLang="zh-CN" sz="3600" b="1" dirty="0" smtClean="0">
                <a:solidFill>
                  <a:srgbClr val="FF0000"/>
                </a:solidFill>
              </a:rPr>
              <a:t>18</a:t>
            </a:r>
            <a:r>
              <a:rPr lang="zh-CN" altLang="en-US" sz="3600" b="1" dirty="0" smtClean="0">
                <a:solidFill>
                  <a:srgbClr val="FF0000"/>
                </a:solidFill>
              </a:rPr>
              <a:t>篇（魏</a:t>
            </a:r>
            <a:r>
              <a:rPr lang="en-US" altLang="zh-CN" sz="3600" b="1" dirty="0" smtClean="0">
                <a:solidFill>
                  <a:srgbClr val="FF0000"/>
                </a:solidFill>
              </a:rPr>
              <a:t>《</a:t>
            </a:r>
            <a:r>
              <a:rPr lang="zh-CN" altLang="en-US" sz="3600" b="1" dirty="0" smtClean="0">
                <a:solidFill>
                  <a:srgbClr val="FF0000"/>
                </a:solidFill>
              </a:rPr>
              <a:t>新律</a:t>
            </a:r>
            <a:r>
              <a:rPr lang="en-US" altLang="zh-CN" sz="3600" b="1" dirty="0" smtClean="0">
                <a:solidFill>
                  <a:srgbClr val="FF0000"/>
                </a:solidFill>
              </a:rPr>
              <a:t>》</a:t>
            </a:r>
            <a:r>
              <a:rPr lang="zh-CN" altLang="en-US" sz="3600" b="1" dirty="0" smtClean="0">
                <a:solidFill>
                  <a:srgbClr val="FF0000"/>
                </a:solidFill>
              </a:rPr>
              <a:t>）</a:t>
            </a:r>
          </a:p>
          <a:p>
            <a:pPr marL="0" indent="0">
              <a:buNone/>
            </a:pPr>
            <a:endParaRPr lang="zh-CN" altLang="en-US" sz="4400" b="1" dirty="0"/>
          </a:p>
        </p:txBody>
      </p:sp>
    </p:spTree>
    <p:extLst>
      <p:ext uri="{BB962C8B-B14F-4D97-AF65-F5344CB8AC3E}">
        <p14:creationId xmlns:p14="http://schemas.microsoft.com/office/powerpoint/2010/main" val="4233284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799" y="1571625"/>
            <a:ext cx="10989734" cy="3609975"/>
          </a:xfrm>
        </p:spPr>
        <p:txBody>
          <a:bodyPr>
            <a:normAutofit lnSpcReduction="10000"/>
          </a:bodyPr>
          <a:lstStyle/>
          <a:p>
            <a:pPr marL="0" indent="0" algn="just">
              <a:buNone/>
            </a:pPr>
            <a:r>
              <a:rPr lang="zh-CN" altLang="en-US" sz="4000" dirty="0" smtClean="0">
                <a:latin typeface="楷体" panose="02010609060101010101" pitchFamily="49" charset="-122"/>
                <a:ea typeface="楷体" panose="02010609060101010101" pitchFamily="49" charset="-122"/>
              </a:rPr>
              <a:t>“要把制度建设摆在突出位置”</a:t>
            </a:r>
            <a:endParaRPr lang="en-US" altLang="zh-CN" sz="4000" dirty="0" smtClean="0">
              <a:latin typeface="楷体" panose="02010609060101010101" pitchFamily="49" charset="-122"/>
              <a:ea typeface="楷体" panose="02010609060101010101" pitchFamily="49" charset="-122"/>
            </a:endParaRPr>
          </a:p>
          <a:p>
            <a:pPr marL="0" indent="0" algn="just">
              <a:buNone/>
            </a:pPr>
            <a:r>
              <a:rPr lang="zh-CN" altLang="en-US" sz="4000" dirty="0" smtClean="0">
                <a:latin typeface="楷体" panose="02010609060101010101" pitchFamily="49" charset="-122"/>
                <a:ea typeface="楷体" panose="02010609060101010101" pitchFamily="49" charset="-122"/>
              </a:rPr>
              <a:t>“不管建立和完善什么制度，都要本着于法周延、于事简便的原则，注重实体性规范和保障性规范的结合和配套，确保针对性、操作性、指导性强。”</a:t>
            </a:r>
            <a:endParaRPr lang="en-US" altLang="zh-CN" sz="4000" dirty="0" smtClean="0">
              <a:latin typeface="楷体" panose="02010609060101010101" pitchFamily="49" charset="-122"/>
              <a:ea typeface="楷体" panose="02010609060101010101" pitchFamily="49" charset="-122"/>
            </a:endParaRPr>
          </a:p>
          <a:p>
            <a:pPr marL="0" indent="0" algn="r">
              <a:buNone/>
            </a:pPr>
            <a:r>
              <a:rPr lang="en-US" altLang="zh-CN" sz="4000" dirty="0" smtClean="0">
                <a:latin typeface="楷体" panose="02010609060101010101" pitchFamily="49" charset="-122"/>
                <a:ea typeface="楷体" panose="02010609060101010101" pitchFamily="49" charset="-122"/>
              </a:rPr>
              <a:t>——</a:t>
            </a:r>
            <a:r>
              <a:rPr lang="zh-CN" altLang="en-US" sz="4000" dirty="0" smtClean="0">
                <a:latin typeface="楷体" panose="02010609060101010101" pitchFamily="49" charset="-122"/>
                <a:ea typeface="楷体" panose="02010609060101010101" pitchFamily="49" charset="-122"/>
              </a:rPr>
              <a:t>习近平</a:t>
            </a:r>
            <a:endParaRPr lang="zh-CN" altLang="en-US" sz="4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52558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曹魏</a:t>
            </a:r>
            <a:r>
              <a:rPr lang="en-US" altLang="zh-CN" dirty="0" smtClean="0"/>
              <a:t>《</a:t>
            </a:r>
            <a:r>
              <a:rPr lang="zh-CN" altLang="en-US" dirty="0" smtClean="0"/>
              <a:t>新律</a:t>
            </a:r>
            <a:r>
              <a:rPr lang="en-US" altLang="zh-CN" dirty="0" smtClean="0"/>
              <a:t>》</a:t>
            </a:r>
            <a:r>
              <a:rPr lang="zh-CN" altLang="en-US" dirty="0" smtClean="0"/>
              <a:t>的改革主要内容：</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3200" b="1" dirty="0" smtClean="0">
                <a:latin typeface="楷体" panose="02010609060101010101" pitchFamily="49" charset="-122"/>
                <a:ea typeface="楷体" panose="02010609060101010101" pitchFamily="49" charset="-122"/>
              </a:rPr>
              <a:t>（</a:t>
            </a:r>
            <a:r>
              <a:rPr lang="en-US" altLang="zh-CN" sz="3200" b="1" dirty="0" smtClean="0">
                <a:latin typeface="楷体" panose="02010609060101010101" pitchFamily="49" charset="-122"/>
                <a:ea typeface="楷体" panose="02010609060101010101" pitchFamily="49" charset="-122"/>
              </a:rPr>
              <a:t>1</a:t>
            </a:r>
            <a:r>
              <a:rPr lang="zh-CN" altLang="en-US" sz="3200" b="1" dirty="0" smtClean="0">
                <a:latin typeface="楷体" panose="02010609060101010101" pitchFamily="49" charset="-122"/>
                <a:ea typeface="楷体" panose="02010609060101010101" pitchFamily="49" charset="-122"/>
              </a:rPr>
              <a:t>）增加了篇条</a:t>
            </a:r>
          </a:p>
          <a:p>
            <a:pPr marL="0" indent="0">
              <a:buNone/>
            </a:pPr>
            <a:r>
              <a:rPr lang="zh-CN" altLang="en-US" sz="3200" b="1" dirty="0" smtClean="0">
                <a:latin typeface="楷体" panose="02010609060101010101" pitchFamily="49" charset="-122"/>
                <a:ea typeface="楷体" panose="02010609060101010101" pitchFamily="49" charset="-122"/>
              </a:rPr>
              <a:t>（</a:t>
            </a:r>
            <a:r>
              <a:rPr lang="en-US" altLang="zh-CN" sz="3200" b="1" dirty="0" smtClean="0">
                <a:latin typeface="楷体" panose="02010609060101010101" pitchFamily="49" charset="-122"/>
                <a:ea typeface="楷体" panose="02010609060101010101" pitchFamily="49" charset="-122"/>
              </a:rPr>
              <a:t>2</a:t>
            </a:r>
            <a:r>
              <a:rPr lang="zh-CN" altLang="en-US" sz="3200" b="1" dirty="0" smtClean="0">
                <a:latin typeface="楷体" panose="02010609060101010101" pitchFamily="49" charset="-122"/>
                <a:ea typeface="楷体" panose="02010609060101010101" pitchFamily="49" charset="-122"/>
              </a:rPr>
              <a:t>）改具律为刑名，冠于律首。</a:t>
            </a:r>
            <a:r>
              <a:rPr lang="zh-CN" altLang="en-US" sz="3200" b="1" dirty="0" smtClean="0">
                <a:solidFill>
                  <a:srgbClr val="FF0000"/>
                </a:solidFill>
                <a:latin typeface="楷体" panose="02010609060101010101" pitchFamily="49" charset="-122"/>
                <a:ea typeface="楷体" panose="02010609060101010101" pitchFamily="49" charset="-122"/>
              </a:rPr>
              <a:t>刑名冠于律首，是魏律的首创。</a:t>
            </a:r>
          </a:p>
          <a:p>
            <a:pPr marL="0" indent="0">
              <a:buNone/>
            </a:pPr>
            <a:r>
              <a:rPr lang="zh-CN" altLang="en-US" sz="3200" b="1" i="1" dirty="0" smtClean="0">
                <a:solidFill>
                  <a:srgbClr val="FF0000"/>
                </a:solidFill>
                <a:latin typeface="楷体" panose="02010609060101010101" pitchFamily="49" charset="-122"/>
                <a:ea typeface="楷体" panose="02010609060101010101" pitchFamily="49" charset="-122"/>
              </a:rPr>
              <a:t>（</a:t>
            </a:r>
            <a:r>
              <a:rPr lang="en-US" altLang="zh-CN" sz="3200" b="1" i="1" dirty="0" smtClean="0">
                <a:solidFill>
                  <a:srgbClr val="FF0000"/>
                </a:solidFill>
                <a:latin typeface="楷体" panose="02010609060101010101" pitchFamily="49" charset="-122"/>
                <a:ea typeface="楷体" panose="02010609060101010101" pitchFamily="49" charset="-122"/>
              </a:rPr>
              <a:t>3</a:t>
            </a:r>
            <a:r>
              <a:rPr lang="zh-CN" altLang="en-US" sz="3200" b="1" i="1" dirty="0" smtClean="0">
                <a:solidFill>
                  <a:srgbClr val="FF0000"/>
                </a:solidFill>
                <a:latin typeface="楷体" panose="02010609060101010101" pitchFamily="49" charset="-122"/>
                <a:ea typeface="楷体" panose="02010609060101010101" pitchFamily="49" charset="-122"/>
              </a:rPr>
              <a:t>）吸收律外的傍章科令，调整、归纳各篇内容，使魏律“文约而例通”</a:t>
            </a:r>
          </a:p>
          <a:p>
            <a:pPr marL="0" indent="0">
              <a:buNone/>
            </a:pPr>
            <a:r>
              <a:rPr lang="zh-CN" altLang="en-US" sz="3200" b="1" dirty="0" smtClean="0">
                <a:latin typeface="楷体" panose="02010609060101010101" pitchFamily="49" charset="-122"/>
                <a:ea typeface="楷体" panose="02010609060101010101" pitchFamily="49" charset="-122"/>
              </a:rPr>
              <a:t>（</a:t>
            </a:r>
            <a:r>
              <a:rPr lang="en-US" altLang="zh-CN" sz="3200" b="1" dirty="0" smtClean="0">
                <a:latin typeface="楷体" panose="02010609060101010101" pitchFamily="49" charset="-122"/>
                <a:ea typeface="楷体" panose="02010609060101010101" pitchFamily="49" charset="-122"/>
              </a:rPr>
              <a:t>4</a:t>
            </a:r>
            <a:r>
              <a:rPr lang="zh-CN" altLang="en-US" sz="3200" b="1" dirty="0" smtClean="0">
                <a:latin typeface="楷体" panose="02010609060101010101" pitchFamily="49" charset="-122"/>
                <a:ea typeface="楷体" panose="02010609060101010101" pitchFamily="49" charset="-122"/>
              </a:rPr>
              <a:t>）“八议”入律</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封建等级制度法典化</a:t>
            </a:r>
          </a:p>
          <a:p>
            <a:pPr marL="0" indent="0">
              <a:buNone/>
            </a:pPr>
            <a:r>
              <a:rPr lang="zh-CN" altLang="en-US" sz="3200" b="1" dirty="0" smtClean="0">
                <a:latin typeface="楷体" panose="02010609060101010101" pitchFamily="49" charset="-122"/>
                <a:ea typeface="楷体" panose="02010609060101010101" pitchFamily="49" charset="-122"/>
              </a:rPr>
              <a:t>（</a:t>
            </a:r>
            <a:r>
              <a:rPr lang="en-US" altLang="zh-CN" sz="3200" b="1" dirty="0" smtClean="0">
                <a:latin typeface="楷体" panose="02010609060101010101" pitchFamily="49" charset="-122"/>
                <a:ea typeface="楷体" panose="02010609060101010101" pitchFamily="49" charset="-122"/>
              </a:rPr>
              <a:t>5</a:t>
            </a:r>
            <a:r>
              <a:rPr lang="zh-CN" altLang="en-US" sz="3200" b="1" dirty="0" smtClean="0">
                <a:latin typeface="楷体" panose="02010609060101010101" pitchFamily="49" charset="-122"/>
                <a:ea typeface="楷体" panose="02010609060101010101" pitchFamily="49" charset="-122"/>
              </a:rPr>
              <a:t>）在刑罚制度方面进行改革</a:t>
            </a:r>
          </a:p>
          <a:p>
            <a:pPr marL="0" indent="0">
              <a:buNone/>
            </a:pPr>
            <a:endParaRPr lang="zh-CN" altLang="en-US" sz="32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8222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just">
              <a:buNone/>
            </a:pPr>
            <a:r>
              <a:rPr lang="zh-CN" altLang="en-US" sz="3600" dirty="0"/>
              <a:t>律始于</a:t>
            </a:r>
            <a:r>
              <a:rPr lang="en-US" altLang="zh-CN" sz="3600" dirty="0"/>
              <a:t>《</a:t>
            </a:r>
            <a:r>
              <a:rPr lang="zh-CN" altLang="en-US" sz="3600" dirty="0"/>
              <a:t>刑名</a:t>
            </a:r>
            <a:r>
              <a:rPr lang="en-US" altLang="zh-CN" sz="3600" dirty="0"/>
              <a:t>》</a:t>
            </a:r>
            <a:r>
              <a:rPr lang="zh-CN" altLang="en-US" sz="3600" dirty="0"/>
              <a:t>者，所以定罪制也；终于</a:t>
            </a:r>
            <a:r>
              <a:rPr lang="en-US" altLang="zh-CN" sz="3600" dirty="0"/>
              <a:t>《</a:t>
            </a:r>
            <a:r>
              <a:rPr lang="zh-CN" altLang="en-US" sz="3600" dirty="0"/>
              <a:t>诸侯</a:t>
            </a:r>
            <a:r>
              <a:rPr lang="en-US" altLang="zh-CN" sz="3600" dirty="0"/>
              <a:t>》</a:t>
            </a:r>
            <a:r>
              <a:rPr lang="zh-CN" altLang="en-US" sz="3600" dirty="0"/>
              <a:t>者，所以毕其政也。王政布于上，诸侯奉于下，礼乐抚于中，故有三才之义焉，其相须而成，若一体焉</a:t>
            </a:r>
            <a:r>
              <a:rPr lang="zh-CN" altLang="en-US" sz="3600" dirty="0" smtClean="0"/>
              <a:t>。</a:t>
            </a:r>
            <a:endParaRPr lang="en-US" altLang="zh-CN" sz="3600" dirty="0" smtClean="0"/>
          </a:p>
          <a:p>
            <a:pPr marL="0" indent="0" algn="r">
              <a:buNone/>
            </a:pPr>
            <a:r>
              <a:rPr lang="en-US" altLang="zh-CN" sz="3600" dirty="0" smtClean="0"/>
              <a:t>——《</a:t>
            </a:r>
            <a:r>
              <a:rPr lang="zh-CN" altLang="en-US" sz="3600" dirty="0" smtClean="0"/>
              <a:t>晋书</a:t>
            </a:r>
            <a:r>
              <a:rPr lang="en-US" altLang="zh-CN" sz="3600" dirty="0" smtClean="0"/>
              <a:t>·</a:t>
            </a:r>
            <a:r>
              <a:rPr lang="zh-CN" altLang="en-US" sz="3600" dirty="0" smtClean="0"/>
              <a:t>刑法志</a:t>
            </a:r>
            <a:r>
              <a:rPr lang="en-US" altLang="zh-CN" sz="3600" dirty="0" smtClean="0"/>
              <a:t>》</a:t>
            </a:r>
            <a:endParaRPr lang="zh-CN" altLang="en-US" sz="3600" dirty="0"/>
          </a:p>
        </p:txBody>
      </p:sp>
    </p:spTree>
    <p:extLst>
      <p:ext uri="{BB962C8B-B14F-4D97-AF65-F5344CB8AC3E}">
        <p14:creationId xmlns:p14="http://schemas.microsoft.com/office/powerpoint/2010/main" val="112326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5867" y="1693333"/>
            <a:ext cx="10557933" cy="2853267"/>
          </a:xfrm>
        </p:spPr>
        <p:txBody>
          <a:bodyPr>
            <a:normAutofit/>
          </a:bodyPr>
          <a:lstStyle/>
          <a:p>
            <a:pPr marL="0" indent="0" algn="just">
              <a:buNone/>
            </a:pPr>
            <a:r>
              <a:rPr lang="zh-CN" altLang="en-US" sz="3600" b="1" i="1" dirty="0" smtClean="0">
                <a:latin typeface="楷体" panose="02010609060101010101" pitchFamily="49" charset="-122"/>
                <a:ea typeface="楷体" panose="02010609060101010101" pitchFamily="49" charset="-122"/>
              </a:rPr>
              <a:t>“制度硬约束，关键在于制度得到普遍遵守，没有人可以超越于制度之外，更不允许任何人凌驾于制度之上。”</a:t>
            </a:r>
            <a:endParaRPr lang="en-US" altLang="zh-CN" sz="3600" b="1" i="1" dirty="0" smtClean="0">
              <a:latin typeface="楷体" panose="02010609060101010101" pitchFamily="49" charset="-122"/>
              <a:ea typeface="楷体" panose="02010609060101010101" pitchFamily="49" charset="-122"/>
            </a:endParaRPr>
          </a:p>
          <a:p>
            <a:pPr marL="0" indent="0" algn="r">
              <a:buNone/>
            </a:pPr>
            <a:endParaRPr lang="en-US" altLang="zh-CN" sz="3600" dirty="0" smtClean="0"/>
          </a:p>
          <a:p>
            <a:pPr marL="0" indent="0" algn="r">
              <a:buNone/>
            </a:pPr>
            <a:r>
              <a:rPr lang="en-US" altLang="zh-CN" sz="3600" dirty="0" smtClean="0"/>
              <a:t>——</a:t>
            </a:r>
            <a:r>
              <a:rPr lang="zh-CN" altLang="en-US" sz="3600" dirty="0" smtClean="0"/>
              <a:t>习近平总书记关于制度建设的论述</a:t>
            </a:r>
            <a:endParaRPr lang="zh-CN" altLang="en-US" sz="3600" dirty="0"/>
          </a:p>
        </p:txBody>
      </p:sp>
    </p:spTree>
    <p:extLst>
      <p:ext uri="{BB962C8B-B14F-4D97-AF65-F5344CB8AC3E}">
        <p14:creationId xmlns:p14="http://schemas.microsoft.com/office/powerpoint/2010/main" val="2842151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新律</a:t>
            </a:r>
            <a:r>
              <a:rPr lang="zh-CN" altLang="en-US" dirty="0" smtClean="0"/>
              <a:t>改革：矛盾中的进步</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死刑有三，髡刑有四，完刑、作刑各三，赎刑十一，罚金六，杂抵罪七，凡三十七名，以为律首。</a:t>
            </a:r>
          </a:p>
          <a:p>
            <a:r>
              <a:rPr lang="zh-CN" altLang="en-US" dirty="0" smtClean="0"/>
              <a:t>改</a:t>
            </a:r>
            <a:r>
              <a:rPr lang="en-US" altLang="zh-CN" dirty="0" smtClean="0"/>
              <a:t>《</a:t>
            </a:r>
            <a:r>
              <a:rPr lang="zh-CN" altLang="en-US" dirty="0" smtClean="0"/>
              <a:t>贼律</a:t>
            </a:r>
            <a:r>
              <a:rPr lang="en-US" altLang="zh-CN" dirty="0" smtClean="0"/>
              <a:t>》</a:t>
            </a:r>
            <a:r>
              <a:rPr lang="zh-CN" altLang="en-US" dirty="0" smtClean="0"/>
              <a:t>，但以言语及犯宗庙园陵，谓之大逆无道，要斩，家属从坐，不及祖父母、孙。至于谋反大逆，临时捕之，或污潴，或枭菹，夷其三族，不在律令，所以严绝恶迹也。</a:t>
            </a:r>
          </a:p>
          <a:p>
            <a:r>
              <a:rPr lang="zh-CN" altLang="en-US" dirty="0" smtClean="0"/>
              <a:t>贼斗杀人，以劾而亡，许依古义，听子弟得追杀之。会赦及过误相杀，不得报仇，所以止杀害也。</a:t>
            </a:r>
          </a:p>
          <a:p>
            <a:r>
              <a:rPr lang="zh-CN" altLang="en-US" dirty="0" smtClean="0"/>
              <a:t>正杀继母，与亲母同，防继假之隙也。除异子之科，使父子无异财也。欧兄姊加至五岁刑，以明教化也。囚徒诬告人反，罪及亲属，异于善人，所以累之使省刑息诬也。改投书弃市之科，所以轻刑也。正篡囚弃市之罪，断凶强为义之踪也。二岁刑以上，除以家人乞鞫之制，省所烦狱也。改诸郡不得自择伏日，所以齐风俗也。</a:t>
            </a:r>
            <a:endParaRPr lang="zh-CN" altLang="en-US" dirty="0"/>
          </a:p>
        </p:txBody>
      </p:sp>
    </p:spTree>
    <p:extLst>
      <p:ext uri="{BB962C8B-B14F-4D97-AF65-F5344CB8AC3E}">
        <p14:creationId xmlns:p14="http://schemas.microsoft.com/office/powerpoint/2010/main" val="3861381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（二）两晋法律制度的进一步发展</a:t>
            </a:r>
            <a:endParaRPr lang="zh-CN" altLang="en-US" dirty="0"/>
          </a:p>
        </p:txBody>
      </p:sp>
      <p:sp>
        <p:nvSpPr>
          <p:cNvPr id="3" name="内容占位符 2"/>
          <p:cNvSpPr>
            <a:spLocks noGrp="1"/>
          </p:cNvSpPr>
          <p:nvPr>
            <p:ph idx="1"/>
          </p:nvPr>
        </p:nvSpPr>
        <p:spPr/>
        <p:txBody>
          <a:bodyPr>
            <a:normAutofit/>
          </a:bodyPr>
          <a:lstStyle/>
          <a:p>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晋律</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颁行</a:t>
            </a:r>
          </a:p>
          <a:p>
            <a:pPr marL="0" indent="0">
              <a:buNone/>
            </a:pPr>
            <a:r>
              <a:rPr lang="zh-CN" altLang="en-US" sz="3200" b="1" dirty="0" smtClean="0">
                <a:latin typeface="楷体" panose="02010609060101010101" pitchFamily="49" charset="-122"/>
                <a:ea typeface="楷体" panose="02010609060101010101" pitchFamily="49" charset="-122"/>
              </a:rPr>
              <a:t>晋武帝泰始三年完成，并于次年颁行全国的</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晋律</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（晋</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泰始律</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a:t>
            </a:r>
            <a:endParaRPr lang="en-US" altLang="zh-CN" sz="3200" b="1" dirty="0" smtClean="0">
              <a:latin typeface="楷体" panose="02010609060101010101" pitchFamily="49" charset="-122"/>
              <a:ea typeface="楷体" panose="02010609060101010101" pitchFamily="49" charset="-122"/>
            </a:endParaRPr>
          </a:p>
          <a:p>
            <a:pPr marL="0" indent="0">
              <a:buNone/>
            </a:pPr>
            <a:endParaRPr lang="zh-CN" altLang="en-US" dirty="0" smtClean="0"/>
          </a:p>
          <a:p>
            <a:r>
              <a:rPr lang="zh-CN" altLang="en-US" sz="3200" b="1" dirty="0" smtClean="0">
                <a:latin typeface="楷体" panose="02010609060101010101" pitchFamily="49" charset="-122"/>
                <a:ea typeface="楷体" panose="02010609060101010101" pitchFamily="49" charset="-122"/>
              </a:rPr>
              <a:t>张斐与杜预注律</a:t>
            </a:r>
          </a:p>
          <a:p>
            <a:pPr marL="0" indent="0">
              <a:buNone/>
            </a:pPr>
            <a:r>
              <a:rPr lang="zh-CN" altLang="en-US" sz="3200" b="1" dirty="0" smtClean="0">
                <a:latin typeface="楷体" panose="02010609060101010101" pitchFamily="49" charset="-122"/>
                <a:ea typeface="楷体" panose="02010609060101010101" pitchFamily="49" charset="-122"/>
              </a:rPr>
              <a:t>在</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晋律</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颁布的同时，当时著名律学家张斐和杜预为之作注，后经晋武帝批准“诏颁天下”，与律并行。</a:t>
            </a:r>
          </a:p>
          <a:p>
            <a:pPr marL="0" indent="0">
              <a:buNone/>
            </a:pPr>
            <a:endParaRPr lang="zh-CN" altLang="en-US" dirty="0"/>
          </a:p>
        </p:txBody>
      </p:sp>
    </p:spTree>
    <p:extLst>
      <p:ext uri="{BB962C8B-B14F-4D97-AF65-F5344CB8AC3E}">
        <p14:creationId xmlns:p14="http://schemas.microsoft.com/office/powerpoint/2010/main" val="3911219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晋律的进一步发展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a:t>
            </a:r>
            <a:r>
              <a:rPr lang="en-US" altLang="zh-CN" dirty="0" smtClean="0"/>
              <a:t>1</a:t>
            </a:r>
            <a:r>
              <a:rPr lang="zh-CN" altLang="en-US" dirty="0" smtClean="0"/>
              <a:t>）严格区分律令界限，提高正律地位</a:t>
            </a:r>
          </a:p>
          <a:p>
            <a:pPr marL="0" indent="0">
              <a:buNone/>
            </a:pPr>
            <a:r>
              <a:rPr lang="zh-CN" altLang="en-US" dirty="0" smtClean="0"/>
              <a:t>（</a:t>
            </a:r>
            <a:r>
              <a:rPr lang="en-US" altLang="zh-CN" dirty="0" smtClean="0"/>
              <a:t>2</a:t>
            </a:r>
            <a:r>
              <a:rPr lang="zh-CN" altLang="en-US" dirty="0" smtClean="0"/>
              <a:t>）篇章设置更加合理，将</a:t>
            </a:r>
            <a:r>
              <a:rPr lang="en-US" altLang="zh-CN" dirty="0" smtClean="0"/>
              <a:t>《</a:t>
            </a:r>
            <a:r>
              <a:rPr lang="zh-CN" altLang="en-US" dirty="0" smtClean="0"/>
              <a:t>刑名</a:t>
            </a:r>
            <a:r>
              <a:rPr lang="en-US" altLang="zh-CN" dirty="0" smtClean="0"/>
              <a:t>》</a:t>
            </a:r>
            <a:r>
              <a:rPr lang="zh-CN" altLang="en-US" dirty="0" smtClean="0"/>
              <a:t>分解为</a:t>
            </a:r>
            <a:r>
              <a:rPr lang="en-US" altLang="zh-CN" dirty="0" smtClean="0"/>
              <a:t>《</a:t>
            </a:r>
            <a:r>
              <a:rPr lang="zh-CN" altLang="en-US" dirty="0" smtClean="0"/>
              <a:t>刑名</a:t>
            </a:r>
            <a:r>
              <a:rPr lang="en-US" altLang="zh-CN" dirty="0" smtClean="0"/>
              <a:t>》</a:t>
            </a:r>
            <a:r>
              <a:rPr lang="zh-CN" altLang="en-US" dirty="0" smtClean="0"/>
              <a:t>和</a:t>
            </a:r>
            <a:r>
              <a:rPr lang="en-US" altLang="zh-CN" dirty="0" smtClean="0"/>
              <a:t>《</a:t>
            </a:r>
            <a:r>
              <a:rPr lang="zh-CN" altLang="en-US" dirty="0" smtClean="0"/>
              <a:t>法例</a:t>
            </a:r>
            <a:r>
              <a:rPr lang="en-US" altLang="zh-CN" dirty="0" smtClean="0"/>
              <a:t>》</a:t>
            </a:r>
            <a:r>
              <a:rPr lang="zh-CN" altLang="en-US" dirty="0" smtClean="0"/>
              <a:t>两篇</a:t>
            </a:r>
          </a:p>
          <a:p>
            <a:pPr marL="0" indent="0">
              <a:buNone/>
            </a:pPr>
            <a:r>
              <a:rPr lang="zh-CN" altLang="en-US" dirty="0" smtClean="0"/>
              <a:t>（</a:t>
            </a:r>
            <a:r>
              <a:rPr lang="en-US" altLang="zh-CN" dirty="0" smtClean="0"/>
              <a:t>3</a:t>
            </a:r>
            <a:r>
              <a:rPr lang="zh-CN" altLang="en-US" dirty="0" smtClean="0"/>
              <a:t>）法律概念更规范化</a:t>
            </a:r>
          </a:p>
          <a:p>
            <a:pPr marL="0" indent="0">
              <a:buNone/>
            </a:pPr>
            <a:r>
              <a:rPr lang="zh-CN" altLang="en-US" dirty="0" smtClean="0"/>
              <a:t>（</a:t>
            </a:r>
            <a:r>
              <a:rPr lang="en-US" altLang="zh-CN" dirty="0" smtClean="0"/>
              <a:t>4</a:t>
            </a:r>
            <a:r>
              <a:rPr lang="zh-CN" altLang="en-US" dirty="0" smtClean="0"/>
              <a:t>）从内容看，“礼律并重”：准五服以制罪</a:t>
            </a:r>
            <a:endParaRPr lang="en-US" altLang="zh-CN" dirty="0" smtClean="0"/>
          </a:p>
          <a:p>
            <a:pPr marL="0" indent="0">
              <a:buNone/>
            </a:pPr>
            <a:r>
              <a:rPr lang="zh-CN" altLang="en-US" dirty="0" smtClean="0"/>
              <a:t>（</a:t>
            </a:r>
            <a:r>
              <a:rPr lang="en-US" altLang="zh-CN" dirty="0" smtClean="0"/>
              <a:t>5</a:t>
            </a:r>
            <a:r>
              <a:rPr lang="zh-CN" altLang="en-US" dirty="0" smtClean="0"/>
              <a:t>）规定了保护官僚地主特权的法律 </a:t>
            </a:r>
          </a:p>
          <a:p>
            <a:pPr marL="0" indent="0">
              <a:buNone/>
            </a:pPr>
            <a:endParaRPr lang="zh-CN" altLang="en-US" dirty="0" smtClean="0"/>
          </a:p>
          <a:p>
            <a:pPr marL="0" indent="0">
              <a:buNone/>
            </a:pPr>
            <a:endParaRPr lang="zh-CN" altLang="en-US" dirty="0"/>
          </a:p>
        </p:txBody>
      </p:sp>
    </p:spTree>
    <p:extLst>
      <p:ext uri="{BB962C8B-B14F-4D97-AF65-F5344CB8AC3E}">
        <p14:creationId xmlns:p14="http://schemas.microsoft.com/office/powerpoint/2010/main" val="485407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泰始律</a:t>
            </a:r>
            <a:r>
              <a:rPr lang="en-US" altLang="zh-CN" dirty="0" smtClean="0"/>
              <a:t>·</a:t>
            </a:r>
            <a:r>
              <a:rPr lang="zh-CN" altLang="en-US" dirty="0" smtClean="0"/>
              <a:t>律令分野</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西晋</a:t>
            </a:r>
            <a:r>
              <a:rPr lang="en-US" altLang="zh-CN" dirty="0" smtClean="0"/>
              <a:t>《</a:t>
            </a:r>
            <a:r>
              <a:rPr lang="zh-CN" altLang="en-US" dirty="0" smtClean="0"/>
              <a:t>泰始令</a:t>
            </a:r>
            <a:r>
              <a:rPr lang="en-US" altLang="zh-CN" dirty="0" smtClean="0"/>
              <a:t>》</a:t>
            </a:r>
            <a:r>
              <a:rPr lang="zh-CN" altLang="en-US" dirty="0" smtClean="0"/>
              <a:t>明确了“违令有罪入于律”的律令关系。参与立法工作的杜预提出了 “</a:t>
            </a:r>
            <a:r>
              <a:rPr lang="en-US" altLang="zh-CN" dirty="0" smtClean="0"/>
              <a:t> </a:t>
            </a:r>
            <a:r>
              <a:rPr lang="zh-CN" altLang="en-US" dirty="0" smtClean="0"/>
              <a:t>律以正罪名 </a:t>
            </a:r>
            <a:r>
              <a:rPr lang="en-US" altLang="zh-CN" dirty="0" smtClean="0"/>
              <a:t>,</a:t>
            </a:r>
            <a:r>
              <a:rPr lang="zh-CN" altLang="en-US" dirty="0" smtClean="0"/>
              <a:t>令以存事制。”</a:t>
            </a:r>
            <a:r>
              <a:rPr lang="en-US" altLang="zh-CN" dirty="0" smtClean="0"/>
              <a:t> </a:t>
            </a:r>
            <a:r>
              <a:rPr lang="zh-CN" altLang="en-US" dirty="0" smtClean="0"/>
              <a:t>因此 ，西晋不仅在立法实践上把律与令区别开来制定为各自独立的法典，而且有明确的律令区分理论作为指导，从而在律令之间建立了对等分工的关系。</a:t>
            </a:r>
          </a:p>
          <a:p>
            <a:pPr marL="0" indent="0">
              <a:buNone/>
            </a:pPr>
            <a:r>
              <a:rPr lang="zh-CN" altLang="en-US" dirty="0" smtClean="0"/>
              <a:t>在晋以前，令后附随法则 </a:t>
            </a:r>
            <a:r>
              <a:rPr lang="en-US" altLang="zh-CN" dirty="0" smtClean="0"/>
              <a:t>,</a:t>
            </a:r>
            <a:r>
              <a:rPr lang="zh-CN" altLang="en-US" dirty="0" smtClean="0"/>
              <a:t>律令区别不清晰。晋令去掉罚则，入之于律，律和令相互独立、分工明确。</a:t>
            </a:r>
            <a:endParaRPr lang="zh-CN" altLang="en-US" dirty="0"/>
          </a:p>
        </p:txBody>
      </p:sp>
    </p:spTree>
    <p:extLst>
      <p:ext uri="{BB962C8B-B14F-4D97-AF65-F5344CB8AC3E}">
        <p14:creationId xmlns:p14="http://schemas.microsoft.com/office/powerpoint/2010/main" val="3109473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魏晋时代对于中国法律文明的贡献与意义</a:t>
            </a:r>
            <a:endParaRPr lang="zh-CN" altLang="en-US" dirty="0"/>
          </a:p>
        </p:txBody>
      </p:sp>
      <p:sp>
        <p:nvSpPr>
          <p:cNvPr id="3" name="内容占位符 2"/>
          <p:cNvSpPr>
            <a:spLocks noGrp="1"/>
          </p:cNvSpPr>
          <p:nvPr>
            <p:ph idx="1"/>
          </p:nvPr>
        </p:nvSpPr>
        <p:spPr>
          <a:xfrm>
            <a:off x="838200" y="1456267"/>
            <a:ext cx="10515600" cy="4986866"/>
          </a:xfrm>
        </p:spPr>
        <p:txBody>
          <a:bodyPr>
            <a:normAutofit/>
          </a:bodyPr>
          <a:lstStyle/>
          <a:p>
            <a:pPr marL="0" indent="0" algn="just">
              <a:buNone/>
            </a:pPr>
            <a:endParaRPr lang="en-US" altLang="zh-CN" sz="3200" dirty="0" smtClean="0"/>
          </a:p>
          <a:p>
            <a:pPr marL="0" indent="0" algn="just">
              <a:buNone/>
            </a:pPr>
            <a:r>
              <a:rPr lang="zh-CN" altLang="en-US" dirty="0" smtClean="0"/>
              <a:t>律令法：</a:t>
            </a:r>
            <a:endParaRPr lang="en-US" altLang="zh-CN" dirty="0" smtClean="0"/>
          </a:p>
          <a:p>
            <a:pPr marL="0" indent="0" algn="just">
              <a:buNone/>
            </a:pPr>
            <a:r>
              <a:rPr lang="zh-CN" altLang="en-US" dirty="0" smtClean="0"/>
              <a:t>中华法系的律令法律制度独特性表现在法律的分类上，就是中国古代法对法律部门的划分并不是以法律规范的调整对象为标准，而是从国家统治职能的角度 </a:t>
            </a:r>
            <a:r>
              <a:rPr lang="en-US" altLang="zh-CN" dirty="0" smtClean="0"/>
              <a:t>,</a:t>
            </a:r>
            <a:r>
              <a:rPr lang="zh-CN" altLang="en-US" dirty="0" smtClean="0"/>
              <a:t>把全部法律区分为正面制度法与惩罚性法律两大部分，即所谓“律令法”体系。</a:t>
            </a:r>
            <a:endParaRPr lang="en-US" altLang="zh-CN" dirty="0" smtClean="0"/>
          </a:p>
        </p:txBody>
      </p:sp>
    </p:spTree>
    <p:extLst>
      <p:ext uri="{BB962C8B-B14F-4D97-AF65-F5344CB8AC3E}">
        <p14:creationId xmlns:p14="http://schemas.microsoft.com/office/powerpoint/2010/main" val="617505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历史背景</a:t>
            </a:r>
            <a:endParaRPr lang="zh-CN" altLang="en-US" b="1" dirty="0"/>
          </a:p>
        </p:txBody>
      </p:sp>
      <p:sp>
        <p:nvSpPr>
          <p:cNvPr id="3" name="内容占位符 2"/>
          <p:cNvSpPr>
            <a:spLocks noGrp="1"/>
          </p:cNvSpPr>
          <p:nvPr>
            <p:ph idx="1"/>
          </p:nvPr>
        </p:nvSpPr>
        <p:spPr>
          <a:xfrm>
            <a:off x="838199" y="1540933"/>
            <a:ext cx="10981267" cy="5029200"/>
          </a:xfrm>
        </p:spPr>
        <p:txBody>
          <a:bodyPr>
            <a:normAutofit/>
          </a:bodyPr>
          <a:lstStyle/>
          <a:p>
            <a:pPr marL="0" indent="0" algn="just">
              <a:buNone/>
            </a:pPr>
            <a:r>
              <a:rPr lang="zh-CN" altLang="en-US" sz="3200" b="1" dirty="0" smtClean="0"/>
              <a:t>两汉后的魏晋南北朝是中国历史上政权更迭最频繁的时期，历经汉末三国、西晋、东晋（含五胡十六国）和南北朝。</a:t>
            </a:r>
            <a:endParaRPr lang="en-US" altLang="zh-CN" sz="3200" b="1" dirty="0" smtClean="0"/>
          </a:p>
          <a:p>
            <a:pPr marL="0" indent="0" algn="just">
              <a:buNone/>
            </a:pPr>
            <a:r>
              <a:rPr lang="zh-CN" altLang="en-US" sz="3200" b="1" dirty="0" smtClean="0"/>
              <a:t>长期的割据和战争，这一时期中国文化的发展受到特殊的影响，其突出表现则是玄学的兴起、佛教的输入、道教的勃兴、汉族与其他民族的融合及波斯、希腊文化的传入。</a:t>
            </a:r>
          </a:p>
          <a:p>
            <a:pPr marL="0" indent="0" algn="just">
              <a:buNone/>
            </a:pPr>
            <a:r>
              <a:rPr lang="zh-CN" altLang="en-US" sz="3200" b="1" dirty="0" smtClean="0"/>
              <a:t>三国至隋的四百年乱世，在三十余个大小王朝交替兴灭的过程中，上述诸多新的文化因素互相影响、渗透的结果，是这一时期中国思想以及政治制度的发展趋于复杂化。中华法系的法律文明，也进入了一个新的变局。</a:t>
            </a:r>
            <a:endParaRPr lang="zh-CN" altLang="en-US" sz="3200" b="1" dirty="0"/>
          </a:p>
        </p:txBody>
      </p:sp>
    </p:spTree>
    <p:extLst>
      <p:ext uri="{BB962C8B-B14F-4D97-AF65-F5344CB8AC3E}">
        <p14:creationId xmlns:p14="http://schemas.microsoft.com/office/powerpoint/2010/main" val="1711717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668000" cy="1353608"/>
          </a:xfrm>
        </p:spPr>
        <p:txBody>
          <a:bodyPr>
            <a:normAutofit fontScale="90000"/>
          </a:bodyPr>
          <a:lstStyle/>
          <a:p>
            <a:r>
              <a:rPr lang="en-US" altLang="zh-CN" sz="3100" dirty="0" smtClean="0"/>
              <a:t>1.</a:t>
            </a:r>
            <a:r>
              <a:rPr lang="zh-CN" altLang="en-US" sz="3100" dirty="0" smtClean="0"/>
              <a:t>魏晋改革的律令分野标志着中国古代独特的法律体系的形成</a:t>
            </a:r>
            <a:r>
              <a:rPr lang="zh-CN" altLang="en-US" dirty="0" smtClean="0"/>
              <a:t/>
            </a:r>
            <a:br>
              <a:rPr lang="zh-CN" altLang="en-US" dirty="0" smtClean="0"/>
            </a:br>
            <a:endParaRPr lang="zh-CN" altLang="en-US" dirty="0"/>
          </a:p>
        </p:txBody>
      </p:sp>
      <p:sp>
        <p:nvSpPr>
          <p:cNvPr id="3" name="内容占位符 2"/>
          <p:cNvSpPr>
            <a:spLocks noGrp="1"/>
          </p:cNvSpPr>
          <p:nvPr>
            <p:ph idx="1"/>
          </p:nvPr>
        </p:nvSpPr>
        <p:spPr/>
        <p:txBody>
          <a:bodyPr/>
          <a:lstStyle/>
          <a:p>
            <a:r>
              <a:rPr lang="zh-CN" altLang="en-US" dirty="0" smtClean="0"/>
              <a:t>虽然律、令作为两种独立的法律形式早在秦汉时期即已出现 </a:t>
            </a:r>
            <a:r>
              <a:rPr lang="en-US" altLang="zh-CN" dirty="0" smtClean="0"/>
              <a:t>,</a:t>
            </a:r>
            <a:r>
              <a:rPr lang="zh-CN" altLang="en-US" dirty="0" smtClean="0"/>
              <a:t>但由于这时统一的中央集权制度刚刚建立 </a:t>
            </a:r>
            <a:r>
              <a:rPr lang="en-US" altLang="zh-CN" dirty="0" smtClean="0"/>
              <a:t>,</a:t>
            </a:r>
            <a:r>
              <a:rPr lang="zh-CN" altLang="en-US" dirty="0" smtClean="0"/>
              <a:t>新的国家制度尚处于探索之中 </a:t>
            </a:r>
            <a:r>
              <a:rPr lang="en-US" altLang="zh-CN" dirty="0" smtClean="0"/>
              <a:t>,</a:t>
            </a:r>
            <a:r>
              <a:rPr lang="zh-CN" altLang="en-US" dirty="0" smtClean="0"/>
              <a:t>加之法家思想的兴盛和广泛传播又破坏了西周以来传统的礼刑关系 </a:t>
            </a:r>
            <a:r>
              <a:rPr lang="en-US" altLang="zh-CN" dirty="0" smtClean="0"/>
              <a:t>,</a:t>
            </a:r>
            <a:r>
              <a:rPr lang="zh-CN" altLang="en-US" dirty="0" smtClean="0"/>
              <a:t>因而律和令不得不承担起既要惩治犯罪以维护基本的社会秩序 </a:t>
            </a:r>
            <a:r>
              <a:rPr lang="en-US" altLang="zh-CN" dirty="0" smtClean="0"/>
              <a:t>,</a:t>
            </a:r>
            <a:r>
              <a:rPr lang="zh-CN" altLang="en-US" dirty="0" smtClean="0"/>
              <a:t>又要为新的帝国确立各方面制度的任务。这就导致律、令中不仅有惩治犯罪的刑法规范 </a:t>
            </a:r>
            <a:r>
              <a:rPr lang="en-US" altLang="zh-CN" dirty="0" smtClean="0"/>
              <a:t>,</a:t>
            </a:r>
            <a:r>
              <a:rPr lang="zh-CN" altLang="en-US" dirty="0" smtClean="0"/>
              <a:t>而且也有各种国家制度的行政性规范 </a:t>
            </a:r>
            <a:r>
              <a:rPr lang="en-US" altLang="zh-CN" dirty="0" smtClean="0"/>
              <a:t>,</a:t>
            </a:r>
            <a:r>
              <a:rPr lang="zh-CN" altLang="en-US" dirty="0" smtClean="0"/>
              <a:t>其外在表现就是律令混同。</a:t>
            </a:r>
          </a:p>
          <a:p>
            <a:r>
              <a:rPr lang="zh-CN" altLang="en-US" dirty="0" smtClean="0"/>
              <a:t>但是 </a:t>
            </a:r>
            <a:r>
              <a:rPr lang="en-US" altLang="zh-CN" dirty="0" smtClean="0"/>
              <a:t>,</a:t>
            </a:r>
            <a:r>
              <a:rPr lang="zh-CN" altLang="en-US" dirty="0" smtClean="0"/>
              <a:t>魏晋律令分野 </a:t>
            </a:r>
            <a:r>
              <a:rPr lang="en-US" altLang="zh-CN" dirty="0" smtClean="0"/>
              <a:t>,</a:t>
            </a:r>
            <a:r>
              <a:rPr lang="zh-CN" altLang="en-US" dirty="0" smtClean="0"/>
              <a:t>尤其是令典的系统编纂 </a:t>
            </a:r>
            <a:r>
              <a:rPr lang="en-US" altLang="zh-CN" dirty="0" smtClean="0"/>
              <a:t>,</a:t>
            </a:r>
            <a:r>
              <a:rPr lang="zh-CN" altLang="en-US" dirty="0" smtClean="0"/>
              <a:t>打破了这种局面 </a:t>
            </a:r>
            <a:r>
              <a:rPr lang="en-US" altLang="zh-CN" dirty="0" smtClean="0"/>
              <a:t>,</a:t>
            </a:r>
            <a:r>
              <a:rPr lang="zh-CN" altLang="en-US" dirty="0" smtClean="0"/>
              <a:t>使律、令成为古代立法中同等重要的法典 </a:t>
            </a:r>
            <a:r>
              <a:rPr lang="en-US" altLang="zh-CN" dirty="0" smtClean="0"/>
              <a:t>,</a:t>
            </a:r>
            <a:r>
              <a:rPr lang="zh-CN" altLang="en-US" dirty="0" smtClean="0"/>
              <a:t>开始重建中国古代法律体系。</a:t>
            </a:r>
          </a:p>
          <a:p>
            <a:endParaRPr lang="zh-CN" altLang="en-US" dirty="0" smtClean="0"/>
          </a:p>
          <a:p>
            <a:endParaRPr lang="zh-CN" altLang="en-US" dirty="0"/>
          </a:p>
        </p:txBody>
      </p:sp>
    </p:spTree>
    <p:extLst>
      <p:ext uri="{BB962C8B-B14F-4D97-AF65-F5344CB8AC3E}">
        <p14:creationId xmlns:p14="http://schemas.microsoft.com/office/powerpoint/2010/main" val="3741412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 </a:t>
            </a:r>
            <a:r>
              <a:rPr lang="zh-CN" altLang="en-US" sz="3600" dirty="0" smtClean="0"/>
              <a:t>魏晋律令分野使律成为中国古代刑法典的专称</a:t>
            </a:r>
            <a:br>
              <a:rPr lang="zh-CN" altLang="en-US" sz="3600" dirty="0" smtClean="0"/>
            </a:br>
            <a:endParaRPr lang="zh-CN" altLang="en-US" sz="3600" dirty="0"/>
          </a:p>
        </p:txBody>
      </p:sp>
      <p:sp>
        <p:nvSpPr>
          <p:cNvPr id="3" name="内容占位符 2"/>
          <p:cNvSpPr>
            <a:spLocks noGrp="1"/>
          </p:cNvSpPr>
          <p:nvPr>
            <p:ph idx="1"/>
          </p:nvPr>
        </p:nvSpPr>
        <p:spPr/>
        <p:txBody>
          <a:bodyPr>
            <a:normAutofit fontScale="92500"/>
          </a:bodyPr>
          <a:lstStyle/>
          <a:p>
            <a:pPr algn="just"/>
            <a:r>
              <a:rPr lang="zh-CN" altLang="en-US" dirty="0" smtClean="0"/>
              <a:t>自从商鞅改法为律以后 </a:t>
            </a:r>
            <a:r>
              <a:rPr lang="en-US" altLang="zh-CN" dirty="0" smtClean="0"/>
              <a:t>,</a:t>
            </a:r>
            <a:r>
              <a:rPr lang="zh-CN" altLang="en-US" dirty="0" smtClean="0"/>
              <a:t>律就成为中国古代一种基本的法律形式 </a:t>
            </a:r>
            <a:r>
              <a:rPr lang="en-US" altLang="zh-CN" dirty="0" smtClean="0"/>
              <a:t>,</a:t>
            </a:r>
            <a:r>
              <a:rPr lang="zh-CN" altLang="en-US" dirty="0" smtClean="0"/>
              <a:t>直至清末。然而 </a:t>
            </a:r>
            <a:r>
              <a:rPr lang="en-US" altLang="zh-CN" dirty="0" smtClean="0"/>
              <a:t>,</a:t>
            </a:r>
            <a:r>
              <a:rPr lang="zh-CN" altLang="en-US" dirty="0" smtClean="0"/>
              <a:t>律在中国古代也经历了一个发展演变的过程。这一过程大致可以分为两个时期 </a:t>
            </a:r>
            <a:r>
              <a:rPr lang="en-US" altLang="zh-CN" dirty="0" smtClean="0"/>
              <a:t>:</a:t>
            </a:r>
            <a:r>
              <a:rPr lang="zh-CN" altLang="en-US" dirty="0" smtClean="0"/>
              <a:t>秦汉是一个时期 </a:t>
            </a:r>
            <a:r>
              <a:rPr lang="en-US" altLang="zh-CN" dirty="0" smtClean="0"/>
              <a:t>,</a:t>
            </a:r>
            <a:r>
              <a:rPr lang="zh-CN" altLang="en-US" dirty="0" smtClean="0"/>
              <a:t>魏晋以后是第二个时期。</a:t>
            </a:r>
            <a:endParaRPr lang="en-US" altLang="zh-CN" dirty="0" smtClean="0"/>
          </a:p>
          <a:p>
            <a:pPr algn="just"/>
            <a:r>
              <a:rPr lang="zh-CN" altLang="en-US" dirty="0" smtClean="0"/>
              <a:t>在秦汉时期 </a:t>
            </a:r>
            <a:r>
              <a:rPr lang="en-US" altLang="zh-CN" dirty="0" smtClean="0"/>
              <a:t>,</a:t>
            </a:r>
            <a:r>
              <a:rPr lang="zh-CN" altLang="en-US" dirty="0" smtClean="0"/>
              <a:t>由于律令关系表现为律为主、令为辅 </a:t>
            </a:r>
            <a:r>
              <a:rPr lang="en-US" altLang="zh-CN" dirty="0" smtClean="0"/>
              <a:t>,</a:t>
            </a:r>
            <a:r>
              <a:rPr lang="zh-CN" altLang="en-US" dirty="0" smtClean="0"/>
              <a:t>令是对律的补充与修改 </a:t>
            </a:r>
            <a:r>
              <a:rPr lang="en-US" altLang="zh-CN" dirty="0" smtClean="0"/>
              <a:t>,</a:t>
            </a:r>
            <a:r>
              <a:rPr lang="zh-CN" altLang="en-US" dirty="0" smtClean="0"/>
              <a:t>因而律的性质并不单一 </a:t>
            </a:r>
            <a:r>
              <a:rPr lang="en-US" altLang="zh-CN" dirty="0" smtClean="0"/>
              <a:t>,</a:t>
            </a:r>
            <a:r>
              <a:rPr lang="zh-CN" altLang="en-US" dirty="0" smtClean="0"/>
              <a:t>基本呈现出综合性或诸法合体的特点。由战国开始使用的律这一法律形式 </a:t>
            </a:r>
            <a:r>
              <a:rPr lang="en-US" altLang="zh-CN" dirty="0" smtClean="0"/>
              <a:t>,</a:t>
            </a:r>
            <a:r>
              <a:rPr lang="zh-CN" altLang="en-US" dirty="0" smtClean="0"/>
              <a:t>并非仅仅指刑法 </a:t>
            </a:r>
            <a:r>
              <a:rPr lang="en-US" altLang="zh-CN" dirty="0" smtClean="0"/>
              <a:t>,</a:t>
            </a:r>
            <a:r>
              <a:rPr lang="zh-CN" altLang="en-US" dirty="0" smtClean="0"/>
              <a:t>还包括行政法 </a:t>
            </a:r>
            <a:r>
              <a:rPr lang="en-US" altLang="zh-CN" dirty="0" smtClean="0"/>
              <a:t>,</a:t>
            </a:r>
            <a:r>
              <a:rPr lang="zh-CN" altLang="en-US" dirty="0" smtClean="0"/>
              <a:t>或者换句话说 </a:t>
            </a:r>
            <a:r>
              <a:rPr lang="en-US" altLang="zh-CN" dirty="0" smtClean="0"/>
              <a:t>,</a:t>
            </a:r>
            <a:r>
              <a:rPr lang="zh-CN" altLang="en-US" dirty="0" smtClean="0"/>
              <a:t>行政的发达使诸侯之政无所不包 </a:t>
            </a:r>
            <a:r>
              <a:rPr lang="en-US" altLang="zh-CN" dirty="0" smtClean="0"/>
              <a:t>,</a:t>
            </a:r>
            <a:r>
              <a:rPr lang="zh-CN" altLang="en-US" dirty="0" smtClean="0"/>
              <a:t>大政笼罩了诸法。</a:t>
            </a:r>
            <a:endParaRPr lang="en-US" altLang="zh-CN" dirty="0" smtClean="0"/>
          </a:p>
          <a:p>
            <a:pPr algn="just"/>
            <a:r>
              <a:rPr lang="zh-CN" altLang="en-US" dirty="0" smtClean="0"/>
              <a:t>但是随着魏晋律令分野 </a:t>
            </a:r>
            <a:r>
              <a:rPr lang="en-US" altLang="zh-CN" dirty="0" smtClean="0"/>
              <a:t>,</a:t>
            </a:r>
            <a:r>
              <a:rPr lang="zh-CN" altLang="en-US" dirty="0" smtClean="0"/>
              <a:t>律令的分工日益明确 </a:t>
            </a:r>
            <a:r>
              <a:rPr lang="en-US" altLang="zh-CN" dirty="0" smtClean="0"/>
              <a:t>,</a:t>
            </a:r>
            <a:r>
              <a:rPr lang="zh-CN" altLang="en-US" dirty="0" smtClean="0"/>
              <a:t>所谓“律以正罪名 </a:t>
            </a:r>
            <a:r>
              <a:rPr lang="en-US" altLang="zh-CN" dirty="0" smtClean="0"/>
              <a:t>,</a:t>
            </a:r>
            <a:r>
              <a:rPr lang="zh-CN" altLang="en-US" dirty="0" smtClean="0"/>
              <a:t>令以存事制”。因而律的性质日趋单一 </a:t>
            </a:r>
            <a:r>
              <a:rPr lang="en-US" altLang="zh-CN" dirty="0" smtClean="0"/>
              <a:t>,</a:t>
            </a:r>
            <a:r>
              <a:rPr lang="zh-CN" altLang="en-US" dirty="0" smtClean="0"/>
              <a:t>开始刑法化。因此 </a:t>
            </a:r>
            <a:r>
              <a:rPr lang="en-US" altLang="zh-CN" dirty="0" smtClean="0"/>
              <a:t>,</a:t>
            </a:r>
            <a:r>
              <a:rPr lang="zh-CN" altLang="en-US" dirty="0" smtClean="0"/>
              <a:t>那种认为中国古代的律一概都是“诸法合体”的观点是不妥当的 </a:t>
            </a:r>
            <a:r>
              <a:rPr lang="en-US" altLang="zh-CN" dirty="0" smtClean="0"/>
              <a:t>,</a:t>
            </a:r>
            <a:r>
              <a:rPr lang="zh-CN" altLang="en-US" dirty="0" smtClean="0"/>
              <a:t>它显然没有看到由魏晋律令分野所导致的律的性质的变化。</a:t>
            </a:r>
          </a:p>
          <a:p>
            <a:pPr algn="just"/>
            <a:endParaRPr lang="zh-CN" altLang="en-US" dirty="0"/>
          </a:p>
        </p:txBody>
      </p:sp>
    </p:spTree>
    <p:extLst>
      <p:ext uri="{BB962C8B-B14F-4D97-AF65-F5344CB8AC3E}">
        <p14:creationId xmlns:p14="http://schemas.microsoft.com/office/powerpoint/2010/main" val="436327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道德法制的回归</a:t>
            </a:r>
            <a:endParaRPr lang="zh-CN" altLang="en-US" dirty="0"/>
          </a:p>
        </p:txBody>
      </p:sp>
      <p:sp>
        <p:nvSpPr>
          <p:cNvPr id="3" name="内容占位符 2"/>
          <p:cNvSpPr>
            <a:spLocks noGrp="1"/>
          </p:cNvSpPr>
          <p:nvPr>
            <p:ph idx="1"/>
          </p:nvPr>
        </p:nvSpPr>
        <p:spPr/>
        <p:txBody>
          <a:bodyPr/>
          <a:lstStyle/>
          <a:p>
            <a:pPr marL="0" indent="0" algn="just">
              <a:buNone/>
            </a:pPr>
            <a:r>
              <a:rPr lang="zh-CN" altLang="en-US" dirty="0"/>
              <a:t>传曰：“齐之以礼，有耻且格。”刑之不可犯，不若礼之不可逾，则昊岁比于牺年，宜有降矣</a:t>
            </a:r>
            <a:r>
              <a:rPr lang="zh-CN" altLang="en-US" dirty="0" smtClean="0"/>
              <a:t>。</a:t>
            </a:r>
            <a:endParaRPr lang="en-US" altLang="zh-CN" dirty="0" smtClean="0"/>
          </a:p>
          <a:p>
            <a:pPr marL="0" indent="0" algn="r">
              <a:buNone/>
            </a:pPr>
            <a:r>
              <a:rPr lang="en-US" altLang="zh-CN" dirty="0" smtClean="0"/>
              <a:t>——《</a:t>
            </a:r>
            <a:r>
              <a:rPr lang="zh-CN" altLang="en-US" dirty="0" smtClean="0"/>
              <a:t>晋书</a:t>
            </a:r>
            <a:r>
              <a:rPr lang="en-US" altLang="zh-CN" dirty="0" smtClean="0"/>
              <a:t>·</a:t>
            </a:r>
            <a:r>
              <a:rPr lang="zh-CN" altLang="en-US" dirty="0" smtClean="0"/>
              <a:t>刑法志</a:t>
            </a:r>
            <a:r>
              <a:rPr lang="en-US" altLang="zh-CN" dirty="0" smtClean="0"/>
              <a:t>》</a:t>
            </a:r>
          </a:p>
          <a:p>
            <a:pPr marL="0" indent="0" algn="just">
              <a:buNone/>
            </a:pPr>
            <a:r>
              <a:rPr lang="zh-CN" altLang="en-US" dirty="0" smtClean="0"/>
              <a:t>五刑不简，正于五罚，</a:t>
            </a:r>
            <a:r>
              <a:rPr lang="zh-CN" altLang="en-US" dirty="0"/>
              <a:t>五罚不服，正于五过，意善功恶，以金赎之。故律制，生罪不过十四等，死刑不过三，徒加不过六，囚加不过五，累作不过十一岁，累笞不过千二百，刑等不过一岁，金等不过四两。月赎不计日，日作不拘月，岁数不疑闰。不以加至死，并死不复加。不可累者，故有并数；不可并数，乃累其加</a:t>
            </a:r>
            <a:r>
              <a:rPr lang="zh-CN" altLang="en-US" dirty="0" smtClean="0"/>
              <a:t>。</a:t>
            </a:r>
            <a:endParaRPr lang="en-US" altLang="zh-CN" dirty="0" smtClean="0"/>
          </a:p>
          <a:p>
            <a:pPr marL="0" indent="0" algn="r">
              <a:buNone/>
            </a:pPr>
            <a:r>
              <a:rPr lang="en-US" altLang="zh-CN" dirty="0"/>
              <a:t>——《</a:t>
            </a:r>
            <a:r>
              <a:rPr lang="zh-CN" altLang="en-US" dirty="0"/>
              <a:t>晋书</a:t>
            </a:r>
            <a:r>
              <a:rPr lang="en-US" altLang="zh-CN" dirty="0"/>
              <a:t>·</a:t>
            </a:r>
            <a:r>
              <a:rPr lang="zh-CN" altLang="en-US" dirty="0"/>
              <a:t>刑法志</a:t>
            </a:r>
            <a:r>
              <a:rPr lang="en-US" altLang="zh-CN" dirty="0"/>
              <a:t>》</a:t>
            </a:r>
          </a:p>
          <a:p>
            <a:pPr marL="0" indent="0" algn="r">
              <a:buNone/>
            </a:pPr>
            <a:endParaRPr lang="zh-CN" altLang="en-US" dirty="0"/>
          </a:p>
        </p:txBody>
      </p:sp>
    </p:spTree>
    <p:extLst>
      <p:ext uri="{BB962C8B-B14F-4D97-AF65-F5344CB8AC3E}">
        <p14:creationId xmlns:p14="http://schemas.microsoft.com/office/powerpoint/2010/main" val="4002129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峻礼教之防，准五服以制</a:t>
            </a:r>
            <a:r>
              <a:rPr lang="zh-CN" altLang="en-US" dirty="0" smtClean="0"/>
              <a:t>罪</a:t>
            </a:r>
            <a:endParaRPr lang="zh-CN" altLang="en-US" dirty="0"/>
          </a:p>
        </p:txBody>
      </p:sp>
      <p:sp>
        <p:nvSpPr>
          <p:cNvPr id="3" name="内容占位符 2"/>
          <p:cNvSpPr>
            <a:spLocks noGrp="1"/>
          </p:cNvSpPr>
          <p:nvPr>
            <p:ph idx="1"/>
          </p:nvPr>
        </p:nvSpPr>
        <p:spPr>
          <a:xfrm>
            <a:off x="838200" y="1587420"/>
            <a:ext cx="10515600" cy="4351338"/>
          </a:xfrm>
        </p:spPr>
        <p:txBody>
          <a:bodyPr>
            <a:noAutofit/>
          </a:bodyPr>
          <a:lstStyle/>
          <a:p>
            <a:pPr algn="just"/>
            <a:r>
              <a:rPr lang="zh-CN" altLang="en-US" sz="3200" dirty="0"/>
              <a:t>服</a:t>
            </a:r>
            <a:r>
              <a:rPr lang="zh-CN" altLang="en-US" sz="3200" dirty="0" smtClean="0"/>
              <a:t>制五</a:t>
            </a:r>
            <a:r>
              <a:rPr lang="zh-CN" altLang="en-US" sz="3200" dirty="0"/>
              <a:t>等</a:t>
            </a:r>
            <a:r>
              <a:rPr lang="zh-CN" altLang="en-US" sz="3200" dirty="0" smtClean="0"/>
              <a:t>，轻重</a:t>
            </a:r>
            <a:r>
              <a:rPr lang="zh-CN" altLang="en-US" sz="3200" dirty="0"/>
              <a:t>依次为：斩衰、齐衰、大功、小功、缌麻</a:t>
            </a:r>
            <a:r>
              <a:rPr lang="zh-CN" altLang="en-US" sz="3200" dirty="0" smtClean="0"/>
              <a:t>。</a:t>
            </a:r>
            <a:endParaRPr lang="en-US" altLang="zh-CN" sz="3200" dirty="0" smtClean="0"/>
          </a:p>
          <a:p>
            <a:pPr algn="just"/>
            <a:r>
              <a:rPr lang="zh-CN" altLang="en-US" sz="3200" dirty="0" smtClean="0"/>
              <a:t>亲者近</a:t>
            </a:r>
            <a:r>
              <a:rPr lang="zh-CN" altLang="en-US" sz="3200" dirty="0"/>
              <a:t>者，其服重；疏</a:t>
            </a:r>
            <a:r>
              <a:rPr lang="zh-CN" altLang="en-US" sz="3200" dirty="0" smtClean="0"/>
              <a:t>者远</a:t>
            </a:r>
            <a:r>
              <a:rPr lang="zh-CN" altLang="en-US" sz="3200" dirty="0"/>
              <a:t>者，其服轻</a:t>
            </a:r>
            <a:r>
              <a:rPr lang="zh-CN" altLang="en-US" sz="3200" dirty="0" smtClean="0"/>
              <a:t>。</a:t>
            </a:r>
            <a:endParaRPr lang="en-US" altLang="zh-CN" sz="3200" dirty="0" smtClean="0"/>
          </a:p>
          <a:p>
            <a:pPr algn="just"/>
            <a:r>
              <a:rPr lang="zh-CN" altLang="en-US" sz="3200" dirty="0"/>
              <a:t>卑幼殴击尊亲属而未折伤时，殴缌麻尊亲属徒一年，殴小功及大功尊亲属各再加半年，殴齐衰尊亲属徒三年，殴斩衰尊亲属则斩</a:t>
            </a:r>
            <a:r>
              <a:rPr lang="zh-CN" altLang="en-US" sz="3200" dirty="0" smtClean="0"/>
              <a:t>。</a:t>
            </a:r>
            <a:endParaRPr lang="en-US" altLang="zh-CN" sz="3200" dirty="0" smtClean="0"/>
          </a:p>
          <a:p>
            <a:pPr algn="just"/>
            <a:r>
              <a:rPr lang="zh-CN" altLang="en-US" sz="3200" dirty="0" smtClean="0"/>
              <a:t>反之，若尊长</a:t>
            </a:r>
            <a:r>
              <a:rPr lang="zh-CN" altLang="en-US" sz="3200" dirty="0"/>
              <a:t>殴击卑幼而未折伤，则均为无罪</a:t>
            </a:r>
            <a:r>
              <a:rPr lang="zh-CN" altLang="en-US" sz="3200" dirty="0" smtClean="0"/>
              <a:t>；折</a:t>
            </a:r>
            <a:r>
              <a:rPr lang="zh-CN" altLang="en-US" sz="3200" dirty="0"/>
              <a:t>伤时，殴伤缌麻卑幼减常人罪一等，殴伤小功卑幼减常人二等，殴伤大功卑幼减三等，如果是殴伤了齐衰及斩衰卑幼则不论罪。</a:t>
            </a:r>
          </a:p>
        </p:txBody>
      </p:sp>
    </p:spTree>
    <p:extLst>
      <p:ext uri="{BB962C8B-B14F-4D97-AF65-F5344CB8AC3E}">
        <p14:creationId xmlns:p14="http://schemas.microsoft.com/office/powerpoint/2010/main" val="2243780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五服制罪的应用</a:t>
            </a:r>
            <a:endParaRPr lang="zh-CN" altLang="en-US" dirty="0"/>
          </a:p>
        </p:txBody>
      </p:sp>
      <p:sp>
        <p:nvSpPr>
          <p:cNvPr id="3" name="内容占位符 2"/>
          <p:cNvSpPr>
            <a:spLocks noGrp="1"/>
          </p:cNvSpPr>
          <p:nvPr>
            <p:ph idx="1"/>
          </p:nvPr>
        </p:nvSpPr>
        <p:spPr/>
        <p:txBody>
          <a:bodyPr>
            <a:normAutofit fontScale="92500" lnSpcReduction="20000"/>
          </a:bodyPr>
          <a:lstStyle/>
          <a:p>
            <a:pPr algn="just"/>
            <a:r>
              <a:rPr lang="zh-CN" altLang="en-US" dirty="0" smtClean="0"/>
              <a:t>王</a:t>
            </a:r>
            <a:r>
              <a:rPr lang="zh-CN" altLang="en-US" dirty="0"/>
              <a:t>重义物故无嗣，妾王赵氏</a:t>
            </a:r>
            <a:r>
              <a:rPr lang="zh-CN" altLang="en-US" dirty="0" smtClean="0"/>
              <a:t>只有</a:t>
            </a:r>
            <a:r>
              <a:rPr lang="zh-CN" altLang="en-US" dirty="0"/>
              <a:t>一女，遂以胞侄王必俭兼祧。必俭摔伤王赵氏身死。</a:t>
            </a:r>
            <a:r>
              <a:rPr lang="en-US" altLang="zh-CN" dirty="0"/>
              <a:t>……</a:t>
            </a:r>
            <a:r>
              <a:rPr lang="zh-CN" altLang="en-US" dirty="0"/>
              <a:t>直隶</a:t>
            </a:r>
            <a:r>
              <a:rPr lang="zh-CN" altLang="en-US" dirty="0" smtClean="0"/>
              <a:t>总督题</a:t>
            </a:r>
            <a:r>
              <a:rPr lang="zh-CN" altLang="en-US" dirty="0"/>
              <a:t>将王必俭比依妻之子殴死父妾以凡人论，斗杀者绞监候律办理</a:t>
            </a:r>
            <a:r>
              <a:rPr lang="zh-CN" altLang="en-US" dirty="0" smtClean="0"/>
              <a:t>。</a:t>
            </a:r>
            <a:endParaRPr lang="en-US" altLang="zh-CN" dirty="0" smtClean="0"/>
          </a:p>
          <a:p>
            <a:pPr algn="just"/>
            <a:r>
              <a:rPr lang="zh-CN" altLang="en-US" dirty="0" smtClean="0"/>
              <a:t>刑部</a:t>
            </a:r>
            <a:r>
              <a:rPr lang="zh-CN" altLang="en-US" dirty="0"/>
              <a:t>以服制图并无兼祧子为兼祧父妾之服，刑律内亦无兼祧子殴死父妾作何治罪明文。若按子殴死生有子女之庶母，便当拟斩；按殴死期亲尊长之妾拟断则以凡论拟绞，出入甚巨，无法</a:t>
            </a:r>
            <a:r>
              <a:rPr lang="zh-CN" altLang="en-US" dirty="0" smtClean="0"/>
              <a:t>判决。以</a:t>
            </a:r>
            <a:r>
              <a:rPr lang="zh-CN" altLang="en-US" dirty="0"/>
              <a:t>服制的问题属于礼部，只得片行礼部查明大宗子兼祧小宗，与兼祧父妾有无服制，应否照殴死庶母分别有无子女治罪，或照殴死期亲尊属之妾办理</a:t>
            </a:r>
            <a:r>
              <a:rPr lang="zh-CN" altLang="en-US" dirty="0" smtClean="0"/>
              <a:t>。</a:t>
            </a:r>
            <a:endParaRPr lang="en-US" altLang="zh-CN" dirty="0" smtClean="0"/>
          </a:p>
          <a:p>
            <a:pPr algn="just"/>
            <a:r>
              <a:rPr lang="zh-CN" altLang="en-US" dirty="0" smtClean="0"/>
              <a:t>礼部</a:t>
            </a:r>
            <a:r>
              <a:rPr lang="zh-CN" altLang="en-US" dirty="0"/>
              <a:t>官员斟酌再三，才确定其服制为小功，并报请皇帝批准。在服制确定后，案件进入实体性的审判阶段。刑部以服制既与庶祖母相等，所犯罪名自应比照殴死庶祖母例科断，王必俭被拟处绞监候，秋后处决。</a:t>
            </a:r>
            <a:endParaRPr lang="en-US" altLang="zh-CN" dirty="0" smtClean="0"/>
          </a:p>
          <a:p>
            <a:pPr marL="0" indent="0" algn="r">
              <a:buNone/>
            </a:pPr>
            <a:r>
              <a:rPr lang="zh-CN" altLang="en-US" b="1" dirty="0" smtClean="0"/>
              <a:t>清</a:t>
            </a:r>
            <a:r>
              <a:rPr lang="en-US" altLang="zh-CN" b="1" dirty="0" smtClean="0"/>
              <a:t>·《</a:t>
            </a:r>
            <a:r>
              <a:rPr lang="zh-CN" altLang="en-US" b="1" dirty="0"/>
              <a:t>刑部通行章程</a:t>
            </a:r>
            <a:r>
              <a:rPr lang="en-US" altLang="zh-CN" b="1" dirty="0"/>
              <a:t>》</a:t>
            </a:r>
          </a:p>
          <a:p>
            <a:pPr marL="0" indent="0">
              <a:buNone/>
            </a:pPr>
            <a:endParaRPr lang="zh-CN" altLang="en-US" dirty="0"/>
          </a:p>
        </p:txBody>
      </p:sp>
    </p:spTree>
    <p:extLst>
      <p:ext uri="{BB962C8B-B14F-4D97-AF65-F5344CB8AC3E}">
        <p14:creationId xmlns:p14="http://schemas.microsoft.com/office/powerpoint/2010/main" val="3437597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（三）南北朝时期立法</a:t>
            </a:r>
            <a:br>
              <a:rPr lang="zh-CN" altLang="en-US" dirty="0"/>
            </a:br>
            <a:endParaRPr lang="zh-CN" altLang="en-US" dirty="0"/>
          </a:p>
        </p:txBody>
      </p:sp>
      <p:sp>
        <p:nvSpPr>
          <p:cNvPr id="3" name="内容占位符 2"/>
          <p:cNvSpPr>
            <a:spLocks noGrp="1"/>
          </p:cNvSpPr>
          <p:nvPr>
            <p:ph idx="1"/>
          </p:nvPr>
        </p:nvSpPr>
        <p:spPr>
          <a:xfrm>
            <a:off x="838200" y="1303111"/>
            <a:ext cx="10515600" cy="5243686"/>
          </a:xfrm>
        </p:spPr>
        <p:txBody>
          <a:bodyPr>
            <a:normAutofit lnSpcReduction="10000"/>
          </a:bodyPr>
          <a:lstStyle/>
          <a:p>
            <a:pPr marL="0" indent="0">
              <a:buNone/>
            </a:pPr>
            <a:r>
              <a:rPr lang="en-US" altLang="zh-CN" dirty="0" smtClean="0"/>
              <a:t>1</a:t>
            </a:r>
            <a:r>
              <a:rPr lang="zh-CN" altLang="en-US" dirty="0"/>
              <a:t>、南朝立法，沿用</a:t>
            </a:r>
            <a:r>
              <a:rPr lang="en-US" altLang="zh-CN" dirty="0"/>
              <a:t>《</a:t>
            </a:r>
            <a:r>
              <a:rPr lang="zh-CN" altLang="en-US" dirty="0"/>
              <a:t>晋律</a:t>
            </a:r>
            <a:r>
              <a:rPr lang="en-US" altLang="zh-CN" dirty="0"/>
              <a:t>》</a:t>
            </a:r>
          </a:p>
          <a:p>
            <a:pPr marL="0" indent="0">
              <a:buNone/>
            </a:pPr>
            <a:r>
              <a:rPr lang="en-US" altLang="zh-CN" dirty="0" smtClean="0"/>
              <a:t>2</a:t>
            </a:r>
            <a:r>
              <a:rPr lang="zh-CN" altLang="en-US" dirty="0"/>
              <a:t>、北朝立法</a:t>
            </a:r>
          </a:p>
          <a:p>
            <a:pPr marL="0" indent="0">
              <a:buNone/>
            </a:pPr>
            <a:r>
              <a:rPr lang="zh-CN" altLang="en-US" dirty="0" smtClean="0"/>
              <a:t>（</a:t>
            </a:r>
            <a:r>
              <a:rPr lang="en-US" altLang="zh-CN" dirty="0"/>
              <a:t>1</a:t>
            </a:r>
            <a:r>
              <a:rPr lang="zh-CN" altLang="en-US" dirty="0"/>
              <a:t>）</a:t>
            </a:r>
            <a:r>
              <a:rPr lang="en-US" altLang="zh-CN" dirty="0"/>
              <a:t>《</a:t>
            </a:r>
            <a:r>
              <a:rPr lang="zh-CN" altLang="en-US" dirty="0"/>
              <a:t>北魏律</a:t>
            </a:r>
            <a:r>
              <a:rPr lang="en-US" altLang="zh-CN" dirty="0"/>
              <a:t>》</a:t>
            </a:r>
            <a:r>
              <a:rPr lang="zh-CN" altLang="en-US" dirty="0"/>
              <a:t>的制定：北魏孝文帝制成，共</a:t>
            </a:r>
            <a:r>
              <a:rPr lang="en-US" altLang="zh-CN" dirty="0"/>
              <a:t>20</a:t>
            </a:r>
            <a:r>
              <a:rPr lang="zh-CN" altLang="en-US" dirty="0"/>
              <a:t>篇， </a:t>
            </a:r>
            <a:r>
              <a:rPr lang="zh-CN" altLang="en-US" dirty="0" smtClean="0"/>
              <a:t>内容包括： </a:t>
            </a:r>
            <a:endParaRPr lang="zh-CN" altLang="en-US" dirty="0"/>
          </a:p>
          <a:p>
            <a:pPr marL="0" indent="0">
              <a:buNone/>
            </a:pPr>
            <a:r>
              <a:rPr lang="en-US" altLang="zh-CN" dirty="0" smtClean="0"/>
              <a:t>A</a:t>
            </a:r>
            <a:r>
              <a:rPr lang="zh-CN" altLang="en-US" dirty="0"/>
              <a:t>、刑法原则</a:t>
            </a:r>
          </a:p>
          <a:p>
            <a:pPr marL="0" indent="0">
              <a:buNone/>
            </a:pPr>
            <a:r>
              <a:rPr lang="en-US" altLang="zh-CN" dirty="0" smtClean="0"/>
              <a:t>B</a:t>
            </a:r>
            <a:r>
              <a:rPr lang="zh-CN" altLang="en-US" dirty="0"/>
              <a:t>、刑名</a:t>
            </a:r>
          </a:p>
          <a:p>
            <a:pPr marL="0" indent="0">
              <a:buNone/>
            </a:pPr>
            <a:r>
              <a:rPr lang="en-US" altLang="zh-CN" dirty="0" smtClean="0"/>
              <a:t>C</a:t>
            </a:r>
            <a:r>
              <a:rPr lang="zh-CN" altLang="en-US" dirty="0"/>
              <a:t>、罪名</a:t>
            </a:r>
          </a:p>
          <a:p>
            <a:pPr marL="0" indent="0">
              <a:buNone/>
            </a:pPr>
            <a:r>
              <a:rPr lang="zh-CN" altLang="en-US" dirty="0" smtClean="0"/>
              <a:t>特点</a:t>
            </a:r>
            <a:r>
              <a:rPr lang="zh-CN" altLang="en-US" dirty="0"/>
              <a:t>：“纳礼入律”</a:t>
            </a:r>
          </a:p>
          <a:p>
            <a:pPr marL="0" indent="0">
              <a:buNone/>
            </a:pPr>
            <a:r>
              <a:rPr lang="zh-CN" altLang="en-US" dirty="0" smtClean="0"/>
              <a:t>（</a:t>
            </a:r>
            <a:r>
              <a:rPr lang="en-US" altLang="zh-CN" dirty="0"/>
              <a:t>2</a:t>
            </a:r>
            <a:r>
              <a:rPr lang="zh-CN" altLang="en-US" dirty="0"/>
              <a:t>）东魏</a:t>
            </a:r>
            <a:r>
              <a:rPr lang="en-US" altLang="zh-CN" dirty="0"/>
              <a:t>——《</a:t>
            </a:r>
            <a:r>
              <a:rPr lang="zh-CN" altLang="en-US" dirty="0"/>
              <a:t>麟趾格</a:t>
            </a:r>
            <a:r>
              <a:rPr lang="en-US" altLang="zh-CN" dirty="0"/>
              <a:t>》  </a:t>
            </a:r>
            <a:r>
              <a:rPr lang="zh-CN" altLang="en-US" dirty="0"/>
              <a:t>西魏</a:t>
            </a:r>
            <a:r>
              <a:rPr lang="en-US" altLang="zh-CN" dirty="0"/>
              <a:t>——《</a:t>
            </a:r>
            <a:r>
              <a:rPr lang="zh-CN" altLang="en-US" dirty="0"/>
              <a:t>大统式</a:t>
            </a:r>
            <a:r>
              <a:rPr lang="en-US" altLang="zh-CN" dirty="0"/>
              <a:t>》</a:t>
            </a:r>
          </a:p>
          <a:p>
            <a:pPr marL="0" indent="0">
              <a:buNone/>
            </a:pPr>
            <a:r>
              <a:rPr lang="zh-CN" altLang="en-US" dirty="0" smtClean="0"/>
              <a:t>（</a:t>
            </a:r>
            <a:r>
              <a:rPr lang="en-US" altLang="zh-CN" dirty="0"/>
              <a:t>3</a:t>
            </a:r>
            <a:r>
              <a:rPr lang="zh-CN" altLang="en-US" dirty="0"/>
              <a:t>）</a:t>
            </a:r>
            <a:r>
              <a:rPr lang="en-US" altLang="zh-CN" dirty="0"/>
              <a:t>《</a:t>
            </a:r>
            <a:r>
              <a:rPr lang="zh-CN" altLang="en-US" dirty="0"/>
              <a:t>北齐律</a:t>
            </a:r>
            <a:r>
              <a:rPr lang="en-US" altLang="zh-CN" dirty="0"/>
              <a:t>》</a:t>
            </a:r>
            <a:r>
              <a:rPr lang="zh-CN" altLang="en-US" dirty="0"/>
              <a:t>的制定：公元</a:t>
            </a:r>
            <a:r>
              <a:rPr lang="en-US" altLang="zh-CN" dirty="0"/>
              <a:t>550</a:t>
            </a:r>
            <a:r>
              <a:rPr lang="zh-CN" altLang="en-US" dirty="0"/>
              <a:t>年，高洋建立北齐</a:t>
            </a:r>
            <a:r>
              <a:rPr lang="zh-CN" altLang="en-US" dirty="0" smtClean="0"/>
              <a:t>，始</a:t>
            </a:r>
            <a:r>
              <a:rPr lang="zh-CN" altLang="en-US" dirty="0"/>
              <a:t>命群臣修律。前后历经十余年，全面</a:t>
            </a:r>
            <a:r>
              <a:rPr lang="zh-CN" altLang="en-US" dirty="0" smtClean="0"/>
              <a:t>总结历代</a:t>
            </a:r>
            <a:r>
              <a:rPr lang="zh-CN" altLang="en-US" dirty="0"/>
              <a:t>立法经验，完成</a:t>
            </a:r>
            <a:r>
              <a:rPr lang="en-US" altLang="zh-CN" dirty="0"/>
              <a:t>《</a:t>
            </a:r>
            <a:r>
              <a:rPr lang="zh-CN" altLang="en-US" dirty="0"/>
              <a:t>北齐律</a:t>
            </a:r>
            <a:r>
              <a:rPr lang="en-US" altLang="zh-CN" dirty="0" smtClean="0"/>
              <a:t>》</a:t>
            </a:r>
          </a:p>
          <a:p>
            <a:pPr marL="0" indent="0">
              <a:buNone/>
            </a:pPr>
            <a:r>
              <a:rPr lang="zh-CN" altLang="en-US" dirty="0" smtClean="0"/>
              <a:t>（</a:t>
            </a:r>
            <a:r>
              <a:rPr lang="en-US" altLang="zh-CN" dirty="0" smtClean="0"/>
              <a:t>4</a:t>
            </a:r>
            <a:r>
              <a:rPr lang="zh-CN" altLang="en-US" dirty="0"/>
              <a:t>）</a:t>
            </a:r>
            <a:r>
              <a:rPr lang="zh-CN" altLang="en-US" dirty="0" smtClean="0"/>
              <a:t>北周制定</a:t>
            </a:r>
            <a:r>
              <a:rPr lang="en-US" altLang="zh-CN" dirty="0" smtClean="0"/>
              <a:t>《</a:t>
            </a:r>
            <a:r>
              <a:rPr lang="zh-CN" altLang="en-US" dirty="0"/>
              <a:t>大律</a:t>
            </a:r>
            <a:r>
              <a:rPr lang="en-US" altLang="zh-CN" dirty="0" smtClean="0"/>
              <a:t>》</a:t>
            </a:r>
            <a:r>
              <a:rPr lang="zh-CN" altLang="en-US" dirty="0" smtClean="0"/>
              <a:t>、</a:t>
            </a:r>
            <a:r>
              <a:rPr lang="en-US" altLang="zh-CN" dirty="0" smtClean="0"/>
              <a:t>《</a:t>
            </a:r>
            <a:r>
              <a:rPr lang="zh-CN" altLang="en-US" dirty="0" smtClean="0"/>
              <a:t>北周令</a:t>
            </a:r>
            <a:r>
              <a:rPr lang="en-US" altLang="zh-CN" dirty="0" smtClean="0"/>
              <a:t>》</a:t>
            </a:r>
            <a:r>
              <a:rPr lang="zh-CN" altLang="en-US" dirty="0" smtClean="0"/>
              <a:t>、</a:t>
            </a:r>
            <a:r>
              <a:rPr lang="en-US" altLang="zh-CN" dirty="0" smtClean="0"/>
              <a:t>《</a:t>
            </a:r>
            <a:r>
              <a:rPr lang="zh-CN" altLang="en-US" dirty="0" smtClean="0"/>
              <a:t>刑书要制</a:t>
            </a:r>
            <a:r>
              <a:rPr lang="en-US" altLang="zh-CN" dirty="0" smtClean="0"/>
              <a:t>》</a:t>
            </a:r>
            <a:endParaRPr lang="en-US" altLang="zh-CN" dirty="0"/>
          </a:p>
          <a:p>
            <a:pPr marL="0" indent="0">
              <a:buNone/>
            </a:pPr>
            <a:endParaRPr lang="en-US" altLang="zh-CN" dirty="0" smtClean="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634064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北朝法律变化</a:t>
            </a:r>
            <a:endParaRPr lang="zh-CN" altLang="en-US" dirty="0"/>
          </a:p>
        </p:txBody>
      </p:sp>
      <p:sp>
        <p:nvSpPr>
          <p:cNvPr id="3" name="内容占位符 2"/>
          <p:cNvSpPr>
            <a:spLocks noGrp="1"/>
          </p:cNvSpPr>
          <p:nvPr>
            <p:ph idx="1"/>
          </p:nvPr>
        </p:nvSpPr>
        <p:spPr/>
        <p:txBody>
          <a:bodyPr/>
          <a:lstStyle/>
          <a:p>
            <a:r>
              <a:rPr lang="zh-CN" altLang="en-US" dirty="0" smtClean="0"/>
              <a:t>北魏以</a:t>
            </a:r>
            <a:r>
              <a:rPr lang="zh-CN" altLang="en-US" dirty="0"/>
              <a:t>格代科，</a:t>
            </a:r>
            <a:r>
              <a:rPr lang="zh-CN" altLang="en-US" dirty="0" smtClean="0"/>
              <a:t>东魏制定法典</a:t>
            </a:r>
            <a:r>
              <a:rPr lang="en-US" altLang="zh-CN" dirty="0" smtClean="0"/>
              <a:t>《</a:t>
            </a:r>
            <a:r>
              <a:rPr lang="zh-CN" altLang="en-US" dirty="0"/>
              <a:t>麟趾格</a:t>
            </a:r>
            <a:r>
              <a:rPr lang="en-US" altLang="zh-CN" dirty="0"/>
              <a:t>》</a:t>
            </a:r>
            <a:r>
              <a:rPr lang="zh-CN" altLang="en-US" dirty="0" smtClean="0"/>
              <a:t>。格同汉科，最初具有</a:t>
            </a:r>
            <a:r>
              <a:rPr lang="zh-CN" altLang="en-US" dirty="0"/>
              <a:t>刑事单行法规性质</a:t>
            </a:r>
            <a:r>
              <a:rPr lang="zh-CN" altLang="en-US" dirty="0" smtClean="0"/>
              <a:t>，随着科条制度的发展，逐渐</a:t>
            </a:r>
            <a:r>
              <a:rPr lang="zh-CN" altLang="en-US" dirty="0"/>
              <a:t>失去独立存在的价值。</a:t>
            </a:r>
          </a:p>
          <a:p>
            <a:endParaRPr lang="zh-CN" altLang="en-US" dirty="0"/>
          </a:p>
        </p:txBody>
      </p:sp>
    </p:spTree>
    <p:extLst>
      <p:ext uri="{BB962C8B-B14F-4D97-AF65-F5344CB8AC3E}">
        <p14:creationId xmlns:p14="http://schemas.microsoft.com/office/powerpoint/2010/main" val="3791261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北齐律</a:t>
            </a:r>
            <a:r>
              <a:rPr lang="en-US" altLang="zh-CN" dirty="0"/>
              <a:t>》</a:t>
            </a:r>
            <a:r>
              <a:rPr lang="zh-CN" altLang="en-US" dirty="0"/>
              <a:t>的主要内容及其影响</a:t>
            </a:r>
          </a:p>
        </p:txBody>
      </p:sp>
      <p:sp>
        <p:nvSpPr>
          <p:cNvPr id="3" name="内容占位符 2"/>
          <p:cNvSpPr>
            <a:spLocks noGrp="1"/>
          </p:cNvSpPr>
          <p:nvPr>
            <p:ph idx="1"/>
          </p:nvPr>
        </p:nvSpPr>
        <p:spPr/>
        <p:txBody>
          <a:bodyPr>
            <a:noAutofit/>
          </a:bodyPr>
          <a:lstStyle/>
          <a:p>
            <a:pPr marL="0" indent="0" algn="just">
              <a:buNone/>
            </a:pPr>
            <a:r>
              <a:rPr lang="en-US" altLang="zh-CN" sz="4000" dirty="0" smtClean="0"/>
              <a:t>《</a:t>
            </a:r>
            <a:r>
              <a:rPr lang="zh-CN" altLang="en-US" sz="4000" dirty="0" smtClean="0"/>
              <a:t>北齐律</a:t>
            </a:r>
            <a:r>
              <a:rPr lang="en-US" altLang="zh-CN" sz="4000" dirty="0" smtClean="0"/>
              <a:t>》</a:t>
            </a:r>
            <a:r>
              <a:rPr lang="zh-CN" altLang="en-US" sz="4000" dirty="0" smtClean="0"/>
              <a:t>共</a:t>
            </a:r>
            <a:r>
              <a:rPr lang="en-US" altLang="zh-CN" sz="4000" dirty="0"/>
              <a:t>12</a:t>
            </a:r>
            <a:r>
              <a:rPr lang="zh-CN" altLang="en-US" sz="4000" dirty="0"/>
              <a:t>篇，</a:t>
            </a:r>
            <a:r>
              <a:rPr lang="en-US" altLang="zh-CN" sz="4000" dirty="0"/>
              <a:t>949</a:t>
            </a:r>
            <a:r>
              <a:rPr lang="zh-CN" altLang="en-US" sz="4000" dirty="0"/>
              <a:t>条。</a:t>
            </a:r>
          </a:p>
          <a:p>
            <a:pPr algn="just"/>
            <a:r>
              <a:rPr lang="zh-CN" altLang="en-US" sz="3200" dirty="0" smtClean="0"/>
              <a:t>确立</a:t>
            </a:r>
            <a:r>
              <a:rPr lang="zh-CN" altLang="en-US" sz="3200" dirty="0"/>
              <a:t>了</a:t>
            </a:r>
            <a:r>
              <a:rPr lang="en-US" altLang="zh-CN" sz="3200" dirty="0"/>
              <a:t>12</a:t>
            </a:r>
            <a:r>
              <a:rPr lang="zh-CN" altLang="en-US" sz="3200" dirty="0"/>
              <a:t>篇的体例，既名例、禁卫、婚户、</a:t>
            </a:r>
            <a:r>
              <a:rPr lang="zh-CN" altLang="en-US" sz="3200" dirty="0" smtClean="0"/>
              <a:t>擅 兴</a:t>
            </a:r>
            <a:r>
              <a:rPr lang="zh-CN" altLang="en-US" sz="3200" dirty="0"/>
              <a:t>、违制、诈伪、斗讼、贼盗、捕断、毁损</a:t>
            </a:r>
            <a:r>
              <a:rPr lang="zh-CN" altLang="en-US" sz="3200" dirty="0" smtClean="0"/>
              <a:t>、厩</a:t>
            </a:r>
            <a:r>
              <a:rPr lang="zh-CN" altLang="en-US" sz="3200" dirty="0"/>
              <a:t>牧、 杂</a:t>
            </a:r>
            <a:r>
              <a:rPr lang="zh-CN" altLang="en-US" sz="3200" dirty="0" smtClean="0"/>
              <a:t>律。</a:t>
            </a:r>
            <a:endParaRPr lang="zh-CN" altLang="en-US" sz="3200" dirty="0"/>
          </a:p>
          <a:p>
            <a:pPr algn="just"/>
            <a:r>
              <a:rPr lang="zh-CN" altLang="en-US" sz="3200" dirty="0" smtClean="0"/>
              <a:t>确定</a:t>
            </a:r>
            <a:r>
              <a:rPr lang="zh-CN" altLang="en-US" sz="3200" dirty="0"/>
              <a:t>了“重罪十条”，为后世的“十恶”提供了</a:t>
            </a:r>
            <a:r>
              <a:rPr lang="zh-CN" altLang="en-US" sz="3200" dirty="0" smtClean="0"/>
              <a:t>范例。</a:t>
            </a:r>
            <a:endParaRPr lang="zh-CN" altLang="en-US" sz="3200" dirty="0"/>
          </a:p>
          <a:p>
            <a:pPr algn="just"/>
            <a:r>
              <a:rPr lang="zh-CN" altLang="en-US" sz="3200" dirty="0" smtClean="0"/>
              <a:t>确立</a:t>
            </a:r>
            <a:r>
              <a:rPr lang="zh-CN" altLang="en-US" sz="3200" dirty="0"/>
              <a:t>了死、流、徒、鞭、杖五刑，为封建</a:t>
            </a:r>
            <a:r>
              <a:rPr lang="zh-CN" altLang="en-US" sz="3200" dirty="0" smtClean="0"/>
              <a:t>刑罚体系</a:t>
            </a:r>
            <a:r>
              <a:rPr lang="zh-CN" altLang="en-US" sz="3200" dirty="0"/>
              <a:t>奠定了基础。</a:t>
            </a:r>
          </a:p>
          <a:p>
            <a:pPr marL="0" indent="0" algn="just">
              <a:buNone/>
            </a:pPr>
            <a:endParaRPr lang="zh-CN" altLang="en-US" sz="3200" dirty="0"/>
          </a:p>
        </p:txBody>
      </p:sp>
    </p:spTree>
    <p:extLst>
      <p:ext uri="{BB962C8B-B14F-4D97-AF65-F5344CB8AC3E}">
        <p14:creationId xmlns:p14="http://schemas.microsoft.com/office/powerpoint/2010/main" val="1335557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精简法律</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北齐律</a:t>
            </a:r>
            <a:r>
              <a:rPr lang="en-US" altLang="zh-CN" dirty="0"/>
              <a:t>》</a:t>
            </a:r>
            <a:r>
              <a:rPr lang="zh-CN" altLang="en-US" dirty="0"/>
              <a:t>确定了十二篇的法典体例，法令明审，科条简要。制定者们认真总结了</a:t>
            </a:r>
            <a:r>
              <a:rPr lang="en-US" altLang="zh-CN" dirty="0"/>
              <a:t>《</a:t>
            </a:r>
            <a:r>
              <a:rPr lang="zh-CN" altLang="en-US" dirty="0"/>
              <a:t>法经</a:t>
            </a:r>
            <a:r>
              <a:rPr lang="en-US" altLang="zh-CN" dirty="0"/>
              <a:t>》</a:t>
            </a:r>
            <a:r>
              <a:rPr lang="zh-CN" altLang="en-US" dirty="0"/>
              <a:t>以来法典篇目不断增多的利弊，经过“部分科条，校正古今，所增损十有七八”，最后将其精简合并为十二篇九百四十九条。</a:t>
            </a:r>
          </a:p>
        </p:txBody>
      </p:sp>
    </p:spTree>
    <p:extLst>
      <p:ext uri="{BB962C8B-B14F-4D97-AF65-F5344CB8AC3E}">
        <p14:creationId xmlns:p14="http://schemas.microsoft.com/office/powerpoint/2010/main" val="351392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十恶不赦</a:t>
            </a:r>
            <a:endParaRPr lang="zh-CN" altLang="en-US" dirty="0"/>
          </a:p>
        </p:txBody>
      </p:sp>
      <p:sp>
        <p:nvSpPr>
          <p:cNvPr id="3" name="内容占位符 2"/>
          <p:cNvSpPr>
            <a:spLocks noGrp="1"/>
          </p:cNvSpPr>
          <p:nvPr>
            <p:ph idx="1"/>
          </p:nvPr>
        </p:nvSpPr>
        <p:spPr/>
        <p:txBody>
          <a:bodyPr>
            <a:normAutofit/>
          </a:bodyPr>
          <a:lstStyle/>
          <a:p>
            <a:r>
              <a:rPr lang="zh-CN" altLang="en-US" sz="3600" dirty="0"/>
              <a:t>重罪十条”包括“一曰反逆，二曰大逆，三曰叛，四曰降，五曰恶逆，六曰不道，七曰不敬，八曰不孝，九曰不义，十曰内乱”。 </a:t>
            </a:r>
            <a:endParaRPr lang="en-US" altLang="zh-CN" sz="3600" dirty="0" smtClean="0"/>
          </a:p>
          <a:p>
            <a:r>
              <a:rPr lang="zh-CN" altLang="en-US" sz="3600" dirty="0" smtClean="0"/>
              <a:t>将</a:t>
            </a:r>
            <a:r>
              <a:rPr lang="zh-CN" altLang="en-US" sz="3600" dirty="0"/>
              <a:t>儒家伦理纲常礼教精神引入刑事法律内容，推动了礼与律的进一步融合，加剧了法律制度的儒家化。</a:t>
            </a:r>
          </a:p>
        </p:txBody>
      </p:sp>
    </p:spTree>
    <p:extLst>
      <p:ext uri="{BB962C8B-B14F-4D97-AF65-F5344CB8AC3E}">
        <p14:creationId xmlns:p14="http://schemas.microsoft.com/office/powerpoint/2010/main" val="3363133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548312" y="3199870"/>
            <a:ext cx="6464713" cy="3421063"/>
          </a:xfrm>
          <a:prstGeom prst="rect">
            <a:avLst/>
          </a:prstGeom>
        </p:spPr>
      </p:pic>
      <p:pic>
        <p:nvPicPr>
          <p:cNvPr id="5" name="图片 4"/>
          <p:cNvPicPr>
            <a:picLocks noChangeAspect="1"/>
          </p:cNvPicPr>
          <p:nvPr/>
        </p:nvPicPr>
        <p:blipFill>
          <a:blip r:embed="rId3"/>
          <a:stretch>
            <a:fillRect/>
          </a:stretch>
        </p:blipFill>
        <p:spPr>
          <a:xfrm>
            <a:off x="346605" y="349249"/>
            <a:ext cx="6202629" cy="3096154"/>
          </a:xfrm>
          <a:prstGeom prst="rect">
            <a:avLst/>
          </a:prstGeom>
        </p:spPr>
      </p:pic>
      <p:sp>
        <p:nvSpPr>
          <p:cNvPr id="6" name="矩形 5"/>
          <p:cNvSpPr/>
          <p:nvPr/>
        </p:nvSpPr>
        <p:spPr>
          <a:xfrm>
            <a:off x="262467" y="3601702"/>
            <a:ext cx="5164666" cy="2677656"/>
          </a:xfrm>
          <a:prstGeom prst="rect">
            <a:avLst/>
          </a:prstGeom>
        </p:spPr>
        <p:txBody>
          <a:bodyPr wrap="square">
            <a:spAutoFit/>
          </a:bodyPr>
          <a:lstStyle/>
          <a:p>
            <a:pPr algn="just"/>
            <a:r>
              <a:rPr lang="en-US" altLang="zh-CN" sz="2400" b="1" smtClean="0"/>
              <a:t>……</a:t>
            </a:r>
            <a:r>
              <a:rPr lang="zh-CN" altLang="en-US" sz="2400" b="1" dirty="0" smtClean="0"/>
              <a:t>至于永嘉，丧乱弥甚</a:t>
            </a:r>
            <a:r>
              <a:rPr lang="en-US" altLang="zh-CN" sz="2400" b="1" dirty="0" smtClean="0"/>
              <a:t>…</a:t>
            </a:r>
            <a:r>
              <a:rPr lang="zh-CN" altLang="en-US" sz="2400" b="1" dirty="0" smtClean="0"/>
              <a:t>人多饥乏，更相鬻卖，奔迸流移，不可胜数</a:t>
            </a:r>
            <a:r>
              <a:rPr lang="en-US" altLang="zh-CN" sz="2400" b="1" dirty="0" smtClean="0"/>
              <a:t>…</a:t>
            </a:r>
            <a:r>
              <a:rPr lang="zh-CN" altLang="en-US" sz="2400" b="1" dirty="0" smtClean="0"/>
              <a:t>六州大蝗，草木及牛马毛皆尽。又大疾疫，兼以饥馑。百姓又为寇贼所杀，流尸满河，白骨蔽野</a:t>
            </a:r>
            <a:r>
              <a:rPr lang="en-US" altLang="zh-CN" sz="2400" b="1" dirty="0" smtClean="0"/>
              <a:t>…</a:t>
            </a:r>
            <a:r>
              <a:rPr lang="zh-CN" altLang="en-US" sz="2400" b="1" dirty="0" smtClean="0"/>
              <a:t>人多相食，饥疫总至，百官流亡者十八九。</a:t>
            </a:r>
            <a:endParaRPr lang="en-US" altLang="zh-CN" sz="2400" b="1" dirty="0" smtClean="0"/>
          </a:p>
          <a:p>
            <a:pPr algn="r"/>
            <a:r>
              <a:rPr lang="en-US" altLang="zh-CN" sz="2400" b="1" dirty="0" smtClean="0"/>
              <a:t>《</a:t>
            </a:r>
            <a:r>
              <a:rPr lang="zh-CN" altLang="en-US" sz="2400" b="1" dirty="0" smtClean="0"/>
              <a:t>晋书</a:t>
            </a:r>
            <a:r>
              <a:rPr lang="en-US" altLang="zh-CN" sz="2400" b="1" dirty="0" smtClean="0"/>
              <a:t>·</a:t>
            </a:r>
            <a:r>
              <a:rPr lang="zh-CN" altLang="en-US" sz="2400" b="1" dirty="0" smtClean="0"/>
              <a:t>食货志</a:t>
            </a:r>
            <a:r>
              <a:rPr lang="en-US" altLang="zh-CN" sz="2400" b="1" dirty="0" smtClean="0"/>
              <a:t>》</a:t>
            </a:r>
            <a:endParaRPr lang="zh-CN" altLang="en-US" sz="2400" b="1" dirty="0"/>
          </a:p>
        </p:txBody>
      </p:sp>
      <p:sp>
        <p:nvSpPr>
          <p:cNvPr id="7" name="文本框 6"/>
          <p:cNvSpPr txBox="1"/>
          <p:nvPr/>
        </p:nvSpPr>
        <p:spPr>
          <a:xfrm>
            <a:off x="7154333" y="482600"/>
            <a:ext cx="4461933" cy="707886"/>
          </a:xfrm>
          <a:prstGeom prst="rect">
            <a:avLst/>
          </a:prstGeom>
          <a:noFill/>
        </p:spPr>
        <p:txBody>
          <a:bodyPr wrap="square" rtlCol="0">
            <a:spAutoFit/>
          </a:bodyPr>
          <a:lstStyle/>
          <a:p>
            <a:pPr algn="ctr"/>
            <a:r>
              <a:rPr lang="zh-CN" altLang="en-US" sz="4000" b="1" dirty="0"/>
              <a:t>荒唐且</a:t>
            </a:r>
            <a:r>
              <a:rPr lang="zh-CN" altLang="en-US" sz="4000" b="1" dirty="0" smtClean="0"/>
              <a:t>美好？</a:t>
            </a:r>
            <a:endParaRPr lang="zh-CN" altLang="en-US" sz="4000" b="1" dirty="0"/>
          </a:p>
        </p:txBody>
      </p:sp>
      <p:sp>
        <p:nvSpPr>
          <p:cNvPr id="8" name="矩形 7"/>
          <p:cNvSpPr/>
          <p:nvPr/>
        </p:nvSpPr>
        <p:spPr>
          <a:xfrm>
            <a:off x="6833088" y="1533458"/>
            <a:ext cx="5179937" cy="1323439"/>
          </a:xfrm>
          <a:prstGeom prst="rect">
            <a:avLst/>
          </a:prstGeom>
        </p:spPr>
        <p:txBody>
          <a:bodyPr wrap="square">
            <a:spAutoFit/>
          </a:bodyPr>
          <a:lstStyle/>
          <a:p>
            <a:pPr marL="285750" indent="-285750" algn="just">
              <a:buFont typeface="Arial" panose="020B0604020202020204" pitchFamily="34" charset="0"/>
              <a:buChar char="•"/>
            </a:pPr>
            <a:r>
              <a:rPr lang="zh-CN" altLang="en-US" sz="2000" dirty="0" smtClean="0"/>
              <a:t>晋武帝太康三年（</a:t>
            </a:r>
            <a:r>
              <a:rPr lang="en-US" altLang="zh-CN" sz="2000" dirty="0" smtClean="0"/>
              <a:t>282</a:t>
            </a:r>
            <a:r>
              <a:rPr lang="zh-CN" altLang="en-US" sz="2000" dirty="0" smtClean="0"/>
              <a:t>年），统计天下有编户齐民</a:t>
            </a:r>
            <a:r>
              <a:rPr lang="en-US" altLang="zh-CN" sz="2000" dirty="0" smtClean="0"/>
              <a:t>3770000</a:t>
            </a:r>
            <a:r>
              <a:rPr lang="zh-CN" altLang="en-US" sz="2000" dirty="0" smtClean="0"/>
              <a:t>户，约</a:t>
            </a:r>
            <a:r>
              <a:rPr lang="en-US" altLang="zh-CN" sz="2000" dirty="0" smtClean="0"/>
              <a:t>18850000</a:t>
            </a:r>
            <a:r>
              <a:rPr lang="zh-CN" altLang="en-US" sz="2000" dirty="0" smtClean="0"/>
              <a:t>人。</a:t>
            </a:r>
            <a:endParaRPr lang="en-US" altLang="zh-CN" sz="2000" dirty="0" smtClean="0"/>
          </a:p>
          <a:p>
            <a:pPr marL="285750" indent="-285750" algn="just">
              <a:buFont typeface="Arial" panose="020B0604020202020204" pitchFamily="34" charset="0"/>
              <a:buChar char="•"/>
            </a:pPr>
            <a:r>
              <a:rPr lang="zh-CN" altLang="en-US" sz="2000" dirty="0" smtClean="0"/>
              <a:t>南朝陈宣帝太建九年（</a:t>
            </a:r>
            <a:r>
              <a:rPr lang="en-US" altLang="zh-CN" sz="2000" dirty="0" smtClean="0"/>
              <a:t>577</a:t>
            </a:r>
            <a:r>
              <a:rPr lang="zh-CN" altLang="en-US" sz="2000" dirty="0" smtClean="0"/>
              <a:t>年），南朝余</a:t>
            </a:r>
            <a:r>
              <a:rPr lang="en-US" altLang="zh-CN" sz="2000" dirty="0" smtClean="0"/>
              <a:t>600000</a:t>
            </a:r>
            <a:r>
              <a:rPr lang="zh-CN" altLang="en-US" sz="2000" dirty="0" smtClean="0"/>
              <a:t>户，约</a:t>
            </a:r>
            <a:r>
              <a:rPr lang="en-US" altLang="zh-CN" sz="2000" dirty="0" smtClean="0"/>
              <a:t>2400000</a:t>
            </a:r>
            <a:r>
              <a:rPr lang="zh-CN" altLang="en-US" sz="2000" dirty="0" smtClean="0"/>
              <a:t>人。	</a:t>
            </a:r>
            <a:endParaRPr lang="zh-CN" altLang="en-US" sz="2000" dirty="0"/>
          </a:p>
        </p:txBody>
      </p:sp>
    </p:spTree>
    <p:extLst>
      <p:ext uri="{BB962C8B-B14F-4D97-AF65-F5344CB8AC3E}">
        <p14:creationId xmlns:p14="http://schemas.microsoft.com/office/powerpoint/2010/main" val="852851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进一步完善总则制度</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北齐律</a:t>
            </a:r>
            <a:r>
              <a:rPr lang="en-US" altLang="zh-CN" dirty="0"/>
              <a:t>》</a:t>
            </a:r>
            <a:r>
              <a:rPr lang="zh-CN" altLang="en-US" dirty="0"/>
              <a:t>还首创了</a:t>
            </a:r>
            <a:r>
              <a:rPr lang="en-US" altLang="zh-CN" dirty="0"/>
              <a:t>《</a:t>
            </a:r>
            <a:r>
              <a:rPr lang="zh-CN" altLang="en-US" dirty="0"/>
              <a:t>名例律</a:t>
            </a:r>
            <a:r>
              <a:rPr lang="en-US" altLang="zh-CN" dirty="0"/>
              <a:t>》</a:t>
            </a:r>
            <a:r>
              <a:rPr lang="zh-CN" altLang="en-US" dirty="0"/>
              <a:t>的总则篇目。</a:t>
            </a:r>
            <a:r>
              <a:rPr lang="en-US" altLang="zh-CN" dirty="0"/>
              <a:t>《</a:t>
            </a:r>
            <a:r>
              <a:rPr lang="zh-CN" altLang="en-US" dirty="0"/>
              <a:t>北齐律</a:t>
            </a:r>
            <a:r>
              <a:rPr lang="en-US" altLang="zh-CN" dirty="0"/>
              <a:t>》</a:t>
            </a:r>
            <a:r>
              <a:rPr lang="zh-CN" altLang="en-US" dirty="0"/>
              <a:t>将</a:t>
            </a:r>
            <a:r>
              <a:rPr lang="en-US" altLang="zh-CN" dirty="0"/>
              <a:t>《</a:t>
            </a:r>
            <a:r>
              <a:rPr lang="zh-CN" altLang="en-US" dirty="0"/>
              <a:t>晋律</a:t>
            </a:r>
            <a:r>
              <a:rPr lang="en-US" altLang="zh-CN" dirty="0"/>
              <a:t>》</a:t>
            </a:r>
            <a:r>
              <a:rPr lang="zh-CN" altLang="en-US" dirty="0"/>
              <a:t>中的</a:t>
            </a:r>
            <a:r>
              <a:rPr lang="en-US" altLang="zh-CN" dirty="0"/>
              <a:t>《</a:t>
            </a:r>
            <a:r>
              <a:rPr lang="zh-CN" altLang="en-US" dirty="0"/>
              <a:t>刑名</a:t>
            </a:r>
            <a:r>
              <a:rPr lang="en-US" altLang="zh-CN" dirty="0"/>
              <a:t>》</a:t>
            </a:r>
            <a:r>
              <a:rPr lang="zh-CN" altLang="en-US" dirty="0"/>
              <a:t>和</a:t>
            </a:r>
            <a:r>
              <a:rPr lang="en-US" altLang="zh-CN" dirty="0"/>
              <a:t>《</a:t>
            </a:r>
            <a:r>
              <a:rPr lang="zh-CN" altLang="en-US" dirty="0"/>
              <a:t>法例</a:t>
            </a:r>
            <a:r>
              <a:rPr lang="en-US" altLang="zh-CN" dirty="0"/>
              <a:t>》</a:t>
            </a:r>
            <a:r>
              <a:rPr lang="zh-CN" altLang="en-US" dirty="0"/>
              <a:t>合并为</a:t>
            </a:r>
            <a:r>
              <a:rPr lang="en-US" altLang="zh-CN" dirty="0"/>
              <a:t>《</a:t>
            </a:r>
            <a:r>
              <a:rPr lang="zh-CN" altLang="en-US" dirty="0"/>
              <a:t>名例</a:t>
            </a:r>
            <a:r>
              <a:rPr lang="en-US" altLang="zh-CN" dirty="0"/>
              <a:t>》</a:t>
            </a:r>
            <a:r>
              <a:rPr lang="zh-CN" altLang="en-US" dirty="0"/>
              <a:t>，放在律典第一篇，进一步突出了法典总则的性质和地位。此后的隋唐直至明清各代，其法典的首篇均为</a:t>
            </a:r>
            <a:r>
              <a:rPr lang="en-US" altLang="zh-CN" dirty="0"/>
              <a:t>《</a:t>
            </a:r>
            <a:r>
              <a:rPr lang="zh-CN" altLang="en-US" dirty="0"/>
              <a:t>名例律</a:t>
            </a:r>
            <a:r>
              <a:rPr lang="en-US" altLang="zh-CN" dirty="0"/>
              <a:t>》</a:t>
            </a:r>
            <a:r>
              <a:rPr lang="zh-CN" altLang="en-US" dirty="0"/>
              <a:t>，可见</a:t>
            </a:r>
            <a:r>
              <a:rPr lang="en-US" altLang="zh-CN" dirty="0"/>
              <a:t>《</a:t>
            </a:r>
            <a:r>
              <a:rPr lang="zh-CN" altLang="en-US" dirty="0"/>
              <a:t>北齐律</a:t>
            </a:r>
            <a:r>
              <a:rPr lang="en-US" altLang="zh-CN" dirty="0"/>
              <a:t>》</a:t>
            </a:r>
            <a:r>
              <a:rPr lang="zh-CN" altLang="en-US" dirty="0"/>
              <a:t>对后世立法的影响之深远。</a:t>
            </a:r>
          </a:p>
        </p:txBody>
      </p:sp>
    </p:spTree>
    <p:extLst>
      <p:ext uri="{BB962C8B-B14F-4D97-AF65-F5344CB8AC3E}">
        <p14:creationId xmlns:p14="http://schemas.microsoft.com/office/powerpoint/2010/main" val="1862770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未达巅峰，却是基石 </a:t>
            </a:r>
          </a:p>
        </p:txBody>
      </p:sp>
      <p:sp>
        <p:nvSpPr>
          <p:cNvPr id="3" name="内容占位符 2"/>
          <p:cNvSpPr>
            <a:spLocks noGrp="1"/>
          </p:cNvSpPr>
          <p:nvPr>
            <p:ph idx="1"/>
          </p:nvPr>
        </p:nvSpPr>
        <p:spPr/>
        <p:txBody>
          <a:bodyPr/>
          <a:lstStyle/>
          <a:p>
            <a:r>
              <a:rPr lang="en-US" altLang="zh-CN" dirty="0"/>
              <a:t>《</a:t>
            </a:r>
            <a:r>
              <a:rPr lang="zh-CN" altLang="en-US" dirty="0"/>
              <a:t>北齐律</a:t>
            </a:r>
            <a:r>
              <a:rPr lang="en-US" altLang="zh-CN" dirty="0"/>
              <a:t>》</a:t>
            </a:r>
            <a:r>
              <a:rPr lang="zh-CN" altLang="en-US" dirty="0"/>
              <a:t>是一部承上启下的重要法典。三国两晋南北朝是中国古代法律变化、成熟、定型的重要时期，而</a:t>
            </a:r>
            <a:r>
              <a:rPr lang="en-US" altLang="zh-CN" dirty="0"/>
              <a:t>《</a:t>
            </a:r>
            <a:r>
              <a:rPr lang="zh-CN" altLang="en-US" dirty="0"/>
              <a:t>北齐律</a:t>
            </a:r>
            <a:r>
              <a:rPr lang="en-US" altLang="zh-CN" dirty="0"/>
              <a:t>》</a:t>
            </a:r>
            <a:r>
              <a:rPr lang="zh-CN" altLang="en-US" dirty="0"/>
              <a:t>则是最后定型、有草创贡献的律典</a:t>
            </a:r>
            <a:r>
              <a:rPr lang="zh-CN" altLang="en-US" dirty="0" smtClean="0"/>
              <a:t>。</a:t>
            </a:r>
            <a:endParaRPr lang="en-US" altLang="zh-CN" dirty="0" smtClean="0"/>
          </a:p>
          <a:p>
            <a:r>
              <a:rPr lang="zh-CN" altLang="en-US" dirty="0" smtClean="0"/>
              <a:t>“</a:t>
            </a:r>
            <a:r>
              <a:rPr lang="zh-CN" altLang="en-US" dirty="0"/>
              <a:t>南北朝诸律，北优于南，而北朝尤以齐律为最</a:t>
            </a:r>
            <a:r>
              <a:rPr lang="zh-CN" altLang="en-US" dirty="0" smtClean="0"/>
              <a:t>。</a:t>
            </a:r>
            <a:r>
              <a:rPr lang="zh-CN" altLang="en-US" dirty="0"/>
              <a:t>后来的隋唐法制如果没有</a:t>
            </a:r>
            <a:r>
              <a:rPr lang="en-US" altLang="zh-CN" dirty="0"/>
              <a:t>《</a:t>
            </a:r>
            <a:r>
              <a:rPr lang="zh-CN" altLang="en-US" dirty="0"/>
              <a:t>北齐律</a:t>
            </a:r>
            <a:r>
              <a:rPr lang="en-US" altLang="zh-CN" dirty="0"/>
              <a:t>》</a:t>
            </a:r>
            <a:r>
              <a:rPr lang="zh-CN" altLang="en-US" dirty="0"/>
              <a:t>的基础，是很难有那么大的成就的</a:t>
            </a:r>
            <a:r>
              <a:rPr lang="zh-CN" altLang="en-US" dirty="0" smtClean="0"/>
              <a:t>。”</a:t>
            </a:r>
            <a:endParaRPr lang="en-US" altLang="zh-CN" dirty="0" smtClean="0"/>
          </a:p>
          <a:p>
            <a:pPr marL="0" indent="0" algn="r">
              <a:buNone/>
            </a:pPr>
            <a:r>
              <a:rPr lang="en-US" altLang="zh-CN" dirty="0" smtClean="0"/>
              <a:t>——</a:t>
            </a:r>
            <a:r>
              <a:rPr lang="zh-CN" altLang="en-US" dirty="0" smtClean="0"/>
              <a:t>北京大学</a:t>
            </a:r>
            <a:r>
              <a:rPr lang="en-US" altLang="zh-CN" dirty="0" smtClean="0"/>
              <a:t>·</a:t>
            </a:r>
            <a:r>
              <a:rPr lang="zh-CN" altLang="en-US" dirty="0" smtClean="0"/>
              <a:t>程树德教授</a:t>
            </a:r>
            <a:endParaRPr lang="en-US" altLang="zh-CN" dirty="0" smtClean="0"/>
          </a:p>
        </p:txBody>
      </p:sp>
    </p:spTree>
    <p:extLst>
      <p:ext uri="{BB962C8B-B14F-4D97-AF65-F5344CB8AC3E}">
        <p14:creationId xmlns:p14="http://schemas.microsoft.com/office/powerpoint/2010/main" val="1712619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不可忽视的另一面，北周法律</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zh-CN" altLang="en-US" dirty="0" smtClean="0"/>
              <a:t>“六条诏书”</a:t>
            </a:r>
            <a:endParaRPr lang="en-US" altLang="zh-CN" dirty="0" smtClean="0"/>
          </a:p>
          <a:p>
            <a:r>
              <a:rPr lang="zh-CN" altLang="en-US" dirty="0" smtClean="0"/>
              <a:t> “先治心”</a:t>
            </a:r>
            <a:r>
              <a:rPr lang="zh-CN" altLang="en-US" dirty="0"/>
              <a:t>。治民者的关键在于“清心”，所谓“清心”就是要使“心气清和，志意端静”，这样，邪恶的想法就不会产生。与之相关，治民者要治身，要做到“心如清水，形如白玉”，躬行“仁义”、“孝悌”、“忠信”、“礼让”、“廉平”、“俭约”。按现在的话说，“先治心”这一条就是要求执政者端正认识，以身作则。</a:t>
            </a:r>
          </a:p>
          <a:p>
            <a:r>
              <a:rPr lang="zh-CN" altLang="en-US" dirty="0"/>
              <a:t>“敦教化”。宣扬道德文化教育，移风易俗，培养人民俭朴、慈爱、和睦、敬让的品质。</a:t>
            </a:r>
          </a:p>
          <a:p>
            <a:r>
              <a:rPr lang="zh-CN" altLang="en-US" dirty="0"/>
              <a:t>“尽地利”。劝课农桑，不违农时，发展农业生产。</a:t>
            </a:r>
          </a:p>
          <a:p>
            <a:r>
              <a:rPr lang="zh-CN" altLang="en-US" dirty="0"/>
              <a:t>“擢贤良”。选贤任能，不拘资历和门第，要善于发掘人才，要勇于起用人才，让人才在实践中成长起来。而且，精简机构，罢黜冗员。</a:t>
            </a:r>
          </a:p>
          <a:p>
            <a:r>
              <a:rPr lang="zh-CN" altLang="en-US" dirty="0"/>
              <a:t>“恤狱讼”。明断狱案，不能滥施刑罚，而要“随事加刑，轻重皆当”。</a:t>
            </a:r>
          </a:p>
          <a:p>
            <a:r>
              <a:rPr lang="zh-CN" altLang="en-US" dirty="0"/>
              <a:t>“均赋役”。均平赋役，调济贫富，不可舍豪强而征贫弱。</a:t>
            </a:r>
            <a:endParaRPr lang="en-US" altLang="zh-CN" dirty="0"/>
          </a:p>
        </p:txBody>
      </p:sp>
    </p:spTree>
    <p:extLst>
      <p:ext uri="{BB962C8B-B14F-4D97-AF65-F5344CB8AC3E}">
        <p14:creationId xmlns:p14="http://schemas.microsoft.com/office/powerpoint/2010/main" val="580011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北周大律</a:t>
            </a:r>
            <a:endParaRPr lang="zh-CN" altLang="en-US" dirty="0"/>
          </a:p>
        </p:txBody>
      </p:sp>
      <p:sp>
        <p:nvSpPr>
          <p:cNvPr id="3" name="内容占位符 2"/>
          <p:cNvSpPr>
            <a:spLocks noGrp="1"/>
          </p:cNvSpPr>
          <p:nvPr>
            <p:ph idx="1"/>
          </p:nvPr>
        </p:nvSpPr>
        <p:spPr/>
        <p:txBody>
          <a:bodyPr/>
          <a:lstStyle/>
          <a:p>
            <a:pPr marL="0" indent="0" algn="just">
              <a:buNone/>
            </a:pPr>
            <a:r>
              <a:rPr lang="zh-CN" altLang="en-US" dirty="0" smtClean="0"/>
              <a:t>北周</a:t>
            </a:r>
            <a:r>
              <a:rPr lang="en-US" altLang="zh-CN" dirty="0" smtClean="0"/>
              <a:t>《</a:t>
            </a:r>
            <a:r>
              <a:rPr lang="zh-CN" altLang="en-US" dirty="0"/>
              <a:t>大律</a:t>
            </a:r>
            <a:r>
              <a:rPr lang="en-US" altLang="zh-CN" dirty="0" smtClean="0"/>
              <a:t>》</a:t>
            </a:r>
            <a:r>
              <a:rPr lang="zh-CN" altLang="en-US" dirty="0" smtClean="0"/>
              <a:t>由周</a:t>
            </a:r>
            <a:r>
              <a:rPr lang="zh-CN" altLang="en-US" dirty="0"/>
              <a:t>武</a:t>
            </a:r>
            <a:r>
              <a:rPr lang="zh-CN" altLang="en-US" dirty="0" smtClean="0"/>
              <a:t>帝，</a:t>
            </a:r>
            <a:r>
              <a:rPr lang="zh-CN" altLang="en-US" dirty="0"/>
              <a:t>命赵肃、拓跋</a:t>
            </a:r>
            <a:r>
              <a:rPr lang="zh-CN" altLang="en-US" dirty="0" smtClean="0"/>
              <a:t>迪撰定，，仿</a:t>
            </a:r>
            <a:r>
              <a:rPr lang="en-US" altLang="zh-CN" dirty="0"/>
              <a:t>《</a:t>
            </a:r>
            <a:r>
              <a:rPr lang="zh-CN" altLang="en-US" dirty="0"/>
              <a:t>尚书</a:t>
            </a:r>
            <a:r>
              <a:rPr lang="en-US" altLang="zh-CN" dirty="0"/>
              <a:t>·</a:t>
            </a:r>
            <a:r>
              <a:rPr lang="zh-CN" altLang="en-US" dirty="0"/>
              <a:t>大诰</a:t>
            </a:r>
            <a:r>
              <a:rPr lang="en-US" altLang="zh-CN" dirty="0"/>
              <a:t>》</a:t>
            </a:r>
            <a:r>
              <a:rPr lang="zh-CN" altLang="en-US" dirty="0"/>
              <a:t>，谓之</a:t>
            </a:r>
            <a:r>
              <a:rPr lang="en-US" altLang="zh-CN" dirty="0"/>
              <a:t>《</a:t>
            </a:r>
            <a:r>
              <a:rPr lang="zh-CN" altLang="en-US" dirty="0"/>
              <a:t>大律</a:t>
            </a:r>
            <a:r>
              <a:rPr lang="en-US" altLang="zh-CN" dirty="0"/>
              <a:t>》</a:t>
            </a:r>
            <a:r>
              <a:rPr lang="zh-CN" altLang="en-US" dirty="0"/>
              <a:t>，计有刑名、法例、祀享、朝会、婚姻等</a:t>
            </a:r>
            <a:r>
              <a:rPr lang="en-US" altLang="zh-CN" dirty="0"/>
              <a:t>25</a:t>
            </a:r>
            <a:r>
              <a:rPr lang="zh-CN" altLang="en-US" dirty="0"/>
              <a:t>篇，共</a:t>
            </a:r>
            <a:r>
              <a:rPr lang="en-US" altLang="zh-CN" dirty="0"/>
              <a:t>1537</a:t>
            </a:r>
            <a:r>
              <a:rPr lang="zh-CN" altLang="en-US" dirty="0"/>
              <a:t>条，比</a:t>
            </a:r>
            <a:r>
              <a:rPr lang="en-US" altLang="zh-CN" dirty="0"/>
              <a:t>《</a:t>
            </a:r>
            <a:r>
              <a:rPr lang="zh-CN" altLang="en-US" dirty="0"/>
              <a:t>北齐律</a:t>
            </a:r>
            <a:r>
              <a:rPr lang="en-US" altLang="zh-CN" dirty="0"/>
              <a:t>》</a:t>
            </a:r>
            <a:r>
              <a:rPr lang="zh-CN" altLang="en-US" dirty="0"/>
              <a:t>增加</a:t>
            </a:r>
            <a:r>
              <a:rPr lang="en-US" altLang="zh-CN" dirty="0"/>
              <a:t>588</a:t>
            </a:r>
            <a:r>
              <a:rPr lang="zh-CN" altLang="en-US" dirty="0"/>
              <a:t>条。原文早已亡失，在</a:t>
            </a:r>
            <a:r>
              <a:rPr lang="en-US" altLang="zh-CN" dirty="0"/>
              <a:t>《</a:t>
            </a:r>
            <a:r>
              <a:rPr lang="zh-CN" altLang="en-US" dirty="0"/>
              <a:t>隋书</a:t>
            </a:r>
            <a:r>
              <a:rPr lang="en-US" altLang="zh-CN" dirty="0"/>
              <a:t>·</a:t>
            </a:r>
            <a:r>
              <a:rPr lang="zh-CN" altLang="en-US" dirty="0"/>
              <a:t>刑法志</a:t>
            </a:r>
            <a:r>
              <a:rPr lang="en-US" altLang="zh-CN" dirty="0"/>
              <a:t>》</a:t>
            </a:r>
            <a:r>
              <a:rPr lang="zh-CN" altLang="en-US" dirty="0"/>
              <a:t>中有简略记载。例如：不立十恶之名，但重恶逆不道、大不敬、不孝、不义、内乱之罪；再犯徒罚，三犯鞭罚，一身永配下役等。</a:t>
            </a:r>
            <a:r>
              <a:rPr lang="en-US" altLang="zh-CN" dirty="0"/>
              <a:t>《</a:t>
            </a:r>
            <a:r>
              <a:rPr lang="zh-CN" altLang="en-US" dirty="0"/>
              <a:t>北周律</a:t>
            </a:r>
            <a:r>
              <a:rPr lang="en-US" altLang="zh-CN" dirty="0"/>
              <a:t>》</a:t>
            </a:r>
            <a:r>
              <a:rPr lang="zh-CN" altLang="en-US" dirty="0"/>
              <a:t>模仿</a:t>
            </a:r>
            <a:r>
              <a:rPr lang="en-US" altLang="zh-CN" dirty="0"/>
              <a:t>《</a:t>
            </a:r>
            <a:r>
              <a:rPr lang="zh-CN" altLang="en-US" dirty="0"/>
              <a:t>尚书</a:t>
            </a:r>
            <a:r>
              <a:rPr lang="en-US" altLang="zh-CN" dirty="0"/>
              <a:t>》</a:t>
            </a:r>
            <a:r>
              <a:rPr lang="zh-CN" altLang="en-US" dirty="0"/>
              <a:t>、</a:t>
            </a:r>
            <a:r>
              <a:rPr lang="en-US" altLang="zh-CN" dirty="0"/>
              <a:t>《</a:t>
            </a:r>
            <a:r>
              <a:rPr lang="zh-CN" altLang="en-US" dirty="0"/>
              <a:t>周礼</a:t>
            </a:r>
            <a:r>
              <a:rPr lang="en-US" altLang="zh-CN" dirty="0"/>
              <a:t>》</a:t>
            </a:r>
            <a:r>
              <a:rPr lang="zh-CN" altLang="en-US" dirty="0"/>
              <a:t>， 杂采魏、晋， 篇章、条目繁多，</a:t>
            </a:r>
            <a:r>
              <a:rPr lang="en-US" altLang="zh-CN" dirty="0"/>
              <a:t>《</a:t>
            </a:r>
            <a:r>
              <a:rPr lang="zh-CN" altLang="en-US" dirty="0"/>
              <a:t>隋书</a:t>
            </a:r>
            <a:r>
              <a:rPr lang="en-US" altLang="zh-CN" dirty="0"/>
              <a:t>·</a:t>
            </a:r>
            <a:r>
              <a:rPr lang="zh-CN" altLang="en-US" dirty="0"/>
              <a:t>刑法志</a:t>
            </a:r>
            <a:r>
              <a:rPr lang="en-US" altLang="zh-CN" dirty="0"/>
              <a:t>》</a:t>
            </a:r>
            <a:r>
              <a:rPr lang="zh-CN" altLang="en-US" dirty="0"/>
              <a:t>说它“比于齐法，烦而不要”</a:t>
            </a:r>
            <a:r>
              <a:rPr lang="zh-CN" altLang="en-US" dirty="0" smtClean="0"/>
              <a:t>。</a:t>
            </a:r>
            <a:endParaRPr lang="en-US" altLang="zh-CN" dirty="0" smtClean="0"/>
          </a:p>
          <a:p>
            <a:pPr marL="0" indent="0" algn="just">
              <a:buNone/>
            </a:pPr>
            <a:r>
              <a:rPr lang="zh-CN" altLang="en-US" dirty="0" smtClean="0"/>
              <a:t>贡献：刑罪分离、禁止赎死、金绢并用、限期赎罪</a:t>
            </a:r>
            <a:endParaRPr lang="zh-CN" altLang="en-US" dirty="0"/>
          </a:p>
        </p:txBody>
      </p:sp>
    </p:spTree>
    <p:extLst>
      <p:ext uri="{BB962C8B-B14F-4D97-AF65-F5344CB8AC3E}">
        <p14:creationId xmlns:p14="http://schemas.microsoft.com/office/powerpoint/2010/main" val="2843973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（四）三国两晋南北朝立法活动的主要成就：</a:t>
            </a:r>
            <a:br>
              <a:rPr lang="zh-CN" altLang="en-US" dirty="0"/>
            </a:br>
            <a:endParaRPr lang="zh-CN" altLang="en-US" dirty="0"/>
          </a:p>
        </p:txBody>
      </p:sp>
      <p:sp>
        <p:nvSpPr>
          <p:cNvPr id="3" name="内容占位符 2"/>
          <p:cNvSpPr>
            <a:spLocks noGrp="1"/>
          </p:cNvSpPr>
          <p:nvPr>
            <p:ph idx="1"/>
          </p:nvPr>
        </p:nvSpPr>
        <p:spPr/>
        <p:txBody>
          <a:bodyPr>
            <a:normAutofit/>
          </a:bodyPr>
          <a:lstStyle/>
          <a:p>
            <a:pPr marL="0" indent="0" algn="just">
              <a:buNone/>
            </a:pPr>
            <a:r>
              <a:rPr lang="en-US" altLang="zh-CN" dirty="0" smtClean="0"/>
              <a:t>1</a:t>
            </a:r>
            <a:r>
              <a:rPr lang="zh-CN" altLang="en-US" dirty="0"/>
              <a:t>、封建法律形式逐渐趋于完备。于律令之外</a:t>
            </a:r>
            <a:r>
              <a:rPr lang="zh-CN" altLang="en-US" dirty="0" smtClean="0"/>
              <a:t>，又</a:t>
            </a:r>
            <a:r>
              <a:rPr lang="zh-CN" altLang="en-US" dirty="0"/>
              <a:t>有科、比、格、式</a:t>
            </a:r>
          </a:p>
          <a:p>
            <a:pPr marL="0" indent="0" algn="just">
              <a:buNone/>
            </a:pPr>
            <a:r>
              <a:rPr lang="en-US" altLang="zh-CN" dirty="0" smtClean="0"/>
              <a:t>2</a:t>
            </a:r>
            <a:r>
              <a:rPr lang="zh-CN" altLang="en-US" dirty="0"/>
              <a:t>、法典体例增加科学性：改具律为名例律，</a:t>
            </a:r>
            <a:r>
              <a:rPr lang="zh-CN" altLang="en-US" dirty="0" smtClean="0"/>
              <a:t>并置于</a:t>
            </a:r>
            <a:r>
              <a:rPr lang="zh-CN" altLang="en-US" dirty="0"/>
              <a:t>律首，使之起“纲领”作用；北齐定律</a:t>
            </a:r>
            <a:r>
              <a:rPr lang="en-US" altLang="zh-CN" dirty="0"/>
              <a:t>12</a:t>
            </a:r>
            <a:r>
              <a:rPr lang="zh-CN" altLang="en-US" dirty="0" smtClean="0"/>
              <a:t>篇为</a:t>
            </a:r>
            <a:r>
              <a:rPr lang="zh-CN" altLang="en-US" dirty="0"/>
              <a:t>隋唐律的篇章结构提供了先例</a:t>
            </a:r>
          </a:p>
          <a:p>
            <a:pPr marL="0" indent="0" algn="just">
              <a:buNone/>
            </a:pPr>
            <a:r>
              <a:rPr lang="en-US" altLang="zh-CN" dirty="0" smtClean="0"/>
              <a:t>3</a:t>
            </a:r>
            <a:r>
              <a:rPr lang="zh-CN" altLang="en-US" dirty="0"/>
              <a:t>、法律概念进一步规范化</a:t>
            </a:r>
            <a:br>
              <a:rPr lang="zh-CN" altLang="en-US" dirty="0"/>
            </a:br>
            <a:r>
              <a:rPr lang="en-US" altLang="zh-CN" dirty="0" smtClean="0"/>
              <a:t>4</a:t>
            </a:r>
            <a:r>
              <a:rPr lang="zh-CN" altLang="en-US" dirty="0"/>
              <a:t>、对刑罚制度不断改革，基本确立了封建</a:t>
            </a:r>
            <a:r>
              <a:rPr lang="zh-CN" altLang="en-US" dirty="0" smtClean="0"/>
              <a:t>五刑体系</a:t>
            </a:r>
            <a:r>
              <a:rPr lang="en-US" altLang="zh-CN" dirty="0"/>
              <a:t>——</a:t>
            </a:r>
            <a:r>
              <a:rPr lang="zh-CN" altLang="en-US" dirty="0"/>
              <a:t>笞、杖、徒、流、死</a:t>
            </a:r>
          </a:p>
          <a:p>
            <a:pPr marL="0" indent="0" algn="just">
              <a:buNone/>
            </a:pPr>
            <a:r>
              <a:rPr lang="en-US" altLang="zh-CN" dirty="0" smtClean="0"/>
              <a:t>5</a:t>
            </a:r>
            <a:r>
              <a:rPr lang="zh-CN" altLang="en-US" dirty="0"/>
              <a:t>、因地制宜地丰富了封建法典内容，使之更</a:t>
            </a:r>
            <a:r>
              <a:rPr lang="zh-CN" altLang="en-US" dirty="0" smtClean="0"/>
              <a:t>全面</a:t>
            </a:r>
            <a:r>
              <a:rPr lang="zh-CN" altLang="en-US" dirty="0"/>
              <a:t>维护地主阶级利益</a:t>
            </a:r>
          </a:p>
          <a:p>
            <a:pPr marL="0" indent="0">
              <a:buNone/>
            </a:pPr>
            <a:endParaRPr lang="zh-CN" altLang="en-US" dirty="0"/>
          </a:p>
        </p:txBody>
      </p:sp>
    </p:spTree>
    <p:extLst>
      <p:ext uri="{BB962C8B-B14F-4D97-AF65-F5344CB8AC3E}">
        <p14:creationId xmlns:p14="http://schemas.microsoft.com/office/powerpoint/2010/main" val="3214467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二、法律内容的</a:t>
            </a:r>
            <a:r>
              <a:rPr lang="zh-CN" altLang="en-US" dirty="0" smtClean="0"/>
              <a:t>发展</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smtClean="0"/>
              <a:t>（</a:t>
            </a:r>
            <a:r>
              <a:rPr lang="zh-CN" altLang="en-US" dirty="0"/>
              <a:t>一）经济立法</a:t>
            </a:r>
          </a:p>
          <a:p>
            <a:pPr marL="0" indent="0">
              <a:buNone/>
            </a:pPr>
            <a:r>
              <a:rPr lang="zh-CN" altLang="en-US" dirty="0"/>
              <a:t>       </a:t>
            </a:r>
            <a:r>
              <a:rPr lang="en-US" altLang="zh-CN" dirty="0"/>
              <a:t>1</a:t>
            </a:r>
            <a:r>
              <a:rPr lang="zh-CN" altLang="en-US" dirty="0"/>
              <a:t>、颁布“占田令”或“均田令”，确认土地的等级占有制度</a:t>
            </a:r>
          </a:p>
          <a:p>
            <a:pPr marL="0" indent="0">
              <a:buNone/>
            </a:pPr>
            <a:r>
              <a:rPr lang="zh-CN" altLang="en-US" dirty="0"/>
              <a:t>       </a:t>
            </a:r>
            <a:r>
              <a:rPr lang="en-US" altLang="zh-CN" dirty="0"/>
              <a:t>2</a:t>
            </a:r>
            <a:r>
              <a:rPr lang="zh-CN" altLang="en-US" dirty="0"/>
              <a:t>、推行租调法令，保障封建国家的财政收入。</a:t>
            </a:r>
          </a:p>
          <a:p>
            <a:pPr marL="0" indent="0">
              <a:buNone/>
            </a:pPr>
            <a:r>
              <a:rPr lang="zh-CN" altLang="en-US" dirty="0" smtClean="0"/>
              <a:t>（</a:t>
            </a:r>
            <a:r>
              <a:rPr lang="zh-CN" altLang="en-US" dirty="0"/>
              <a:t>二）刑事立法</a:t>
            </a:r>
          </a:p>
          <a:p>
            <a:pPr marL="0" indent="0">
              <a:buNone/>
            </a:pPr>
            <a:r>
              <a:rPr lang="zh-CN" altLang="en-US" dirty="0" smtClean="0"/>
              <a:t>       </a:t>
            </a:r>
            <a:r>
              <a:rPr lang="en-US" altLang="zh-CN" dirty="0" smtClean="0"/>
              <a:t>1</a:t>
            </a:r>
            <a:r>
              <a:rPr lang="zh-CN" altLang="en-US" dirty="0"/>
              <a:t>、“八议”、“官当”入律</a:t>
            </a:r>
          </a:p>
          <a:p>
            <a:pPr marL="0" indent="0">
              <a:buNone/>
            </a:pPr>
            <a:r>
              <a:rPr lang="zh-CN" altLang="en-US" dirty="0" smtClean="0"/>
              <a:t>八</a:t>
            </a:r>
            <a:r>
              <a:rPr lang="zh-CN" altLang="en-US" dirty="0"/>
              <a:t>议制度：源于西周“八辟”，在曹魏正式入律的，</a:t>
            </a:r>
            <a:r>
              <a:rPr lang="zh-CN" altLang="en-US" dirty="0" smtClean="0"/>
              <a:t>对封建</a:t>
            </a:r>
            <a:r>
              <a:rPr lang="zh-CN" altLang="en-US" dirty="0"/>
              <a:t>特权人物犯罪后实行减免处罚的</a:t>
            </a:r>
            <a:r>
              <a:rPr lang="zh-CN" altLang="en-US" dirty="0" smtClean="0"/>
              <a:t>法律制度</a:t>
            </a:r>
            <a:endParaRPr lang="zh-CN" altLang="en-US" dirty="0"/>
          </a:p>
          <a:p>
            <a:pPr marL="0" indent="0">
              <a:buNone/>
            </a:pPr>
            <a:r>
              <a:rPr lang="zh-CN" altLang="en-US" dirty="0"/>
              <a:t>          内容：即议亲、议故、议贤、议能、议功、议贵、议</a:t>
            </a:r>
          </a:p>
          <a:p>
            <a:pPr marL="0" indent="0">
              <a:buNone/>
            </a:pPr>
            <a:r>
              <a:rPr lang="zh-CN" altLang="en-US" dirty="0"/>
              <a:t>                      勤、议宾，</a:t>
            </a:r>
          </a:p>
          <a:p>
            <a:pPr marL="0" indent="0">
              <a:buNone/>
            </a:pPr>
            <a:r>
              <a:rPr lang="zh-CN" altLang="en-US" dirty="0"/>
              <a:t>          特权：犯死罪者“议定裁奏，曹司不敢与夺”</a:t>
            </a:r>
            <a:r>
              <a:rPr lang="zh-CN" altLang="en-US" dirty="0" smtClean="0"/>
              <a:t>；犯</a:t>
            </a:r>
            <a:r>
              <a:rPr lang="zh-CN" altLang="en-US" dirty="0"/>
              <a:t>其他罪例减</a:t>
            </a:r>
          </a:p>
          <a:p>
            <a:pPr marL="0" indent="0">
              <a:buNone/>
            </a:pPr>
            <a:endParaRPr lang="zh-CN" altLang="en-US" dirty="0"/>
          </a:p>
        </p:txBody>
      </p:sp>
    </p:spTree>
    <p:extLst>
      <p:ext uri="{BB962C8B-B14F-4D97-AF65-F5344CB8AC3E}">
        <p14:creationId xmlns:p14="http://schemas.microsoft.com/office/powerpoint/2010/main" val="1731627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官当与十恶</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smtClean="0"/>
              <a:t>1</a:t>
            </a:r>
            <a:r>
              <a:rPr lang="zh-CN" altLang="en-US" dirty="0" smtClean="0"/>
              <a:t>、官</a:t>
            </a:r>
            <a:r>
              <a:rPr lang="zh-CN" altLang="en-US" dirty="0"/>
              <a:t>当制度：是封建社会允许官吏以官职和爵位折抵</a:t>
            </a:r>
            <a:r>
              <a:rPr lang="zh-CN" altLang="en-US" dirty="0" smtClean="0"/>
              <a:t>徒刑的</a:t>
            </a:r>
            <a:r>
              <a:rPr lang="zh-CN" altLang="en-US" dirty="0"/>
              <a:t>一种特权制度，正式出现于</a:t>
            </a:r>
            <a:r>
              <a:rPr lang="en-US" altLang="zh-CN" dirty="0"/>
              <a:t>《</a:t>
            </a:r>
            <a:r>
              <a:rPr lang="zh-CN" altLang="en-US" dirty="0"/>
              <a:t>北魏律</a:t>
            </a:r>
            <a:r>
              <a:rPr lang="en-US" altLang="zh-CN" dirty="0"/>
              <a:t>》</a:t>
            </a:r>
            <a:r>
              <a:rPr lang="zh-CN" altLang="en-US" dirty="0" smtClean="0"/>
              <a:t>和南朝</a:t>
            </a:r>
            <a:r>
              <a:rPr lang="zh-CN" altLang="en-US" dirty="0"/>
              <a:t>的</a:t>
            </a:r>
            <a:r>
              <a:rPr lang="en-US" altLang="zh-CN" dirty="0"/>
              <a:t>《</a:t>
            </a:r>
            <a:r>
              <a:rPr lang="zh-CN" altLang="en-US" dirty="0"/>
              <a:t>陈律</a:t>
            </a:r>
            <a:r>
              <a:rPr lang="en-US" altLang="zh-CN" dirty="0"/>
              <a:t>》</a:t>
            </a:r>
          </a:p>
          <a:p>
            <a:pPr marL="0" indent="0">
              <a:buNone/>
            </a:pPr>
            <a:r>
              <a:rPr lang="en-US" altLang="zh-CN" dirty="0" smtClean="0"/>
              <a:t>2</a:t>
            </a:r>
            <a:r>
              <a:rPr lang="zh-CN" altLang="en-US" dirty="0"/>
              <a:t>、确立“重罪十条”</a:t>
            </a:r>
          </a:p>
          <a:p>
            <a:pPr marL="0" indent="0">
              <a:buNone/>
            </a:pPr>
            <a:r>
              <a:rPr lang="zh-CN" altLang="en-US" dirty="0" smtClean="0"/>
              <a:t>始</a:t>
            </a:r>
            <a:r>
              <a:rPr lang="zh-CN" altLang="en-US" dirty="0"/>
              <a:t>于北齐律，它将危及国家根本利益的十条最严重的罪名，置于律首，以强调主要打击。它是“十恶”的前身</a:t>
            </a:r>
          </a:p>
          <a:p>
            <a:pPr marL="0" indent="0">
              <a:buNone/>
            </a:pPr>
            <a:r>
              <a:rPr lang="zh-CN" altLang="en-US" dirty="0" smtClean="0"/>
              <a:t>主要</a:t>
            </a:r>
            <a:r>
              <a:rPr lang="zh-CN" altLang="en-US" dirty="0"/>
              <a:t>内容：</a:t>
            </a:r>
          </a:p>
          <a:p>
            <a:pPr marL="0" indent="0">
              <a:buNone/>
            </a:pPr>
            <a:r>
              <a:rPr lang="zh-CN" altLang="en-US" dirty="0" smtClean="0"/>
              <a:t>反</a:t>
            </a:r>
            <a:r>
              <a:rPr lang="zh-CN" altLang="en-US" dirty="0"/>
              <a:t>逆（造反）；大逆（毁坏皇帝宗庙、山陵与宫殿</a:t>
            </a:r>
            <a:r>
              <a:rPr lang="zh-CN" altLang="en-US" dirty="0" smtClean="0"/>
              <a:t>）；叛</a:t>
            </a:r>
            <a:r>
              <a:rPr lang="zh-CN" altLang="en-US" dirty="0"/>
              <a:t>（叛变）；降（投降）；恶逆（殴打谋杀尊亲属</a:t>
            </a:r>
            <a:r>
              <a:rPr lang="zh-CN" altLang="en-US" dirty="0" smtClean="0"/>
              <a:t>）；不</a:t>
            </a:r>
            <a:r>
              <a:rPr lang="zh-CN" altLang="en-US" dirty="0"/>
              <a:t>道（凶残杀人）；不敬（盗用皇室器物及对皇帝不尊重）；不孝（不侍奉父母，不按礼制服丧）；不义（杀本府长官与授业老师）；内乱（亲属间的乱伦</a:t>
            </a:r>
            <a:r>
              <a:rPr lang="zh-CN" altLang="en-US" dirty="0" smtClean="0"/>
              <a:t>行为）。</a:t>
            </a:r>
            <a:endParaRPr lang="zh-CN" altLang="en-US" dirty="0"/>
          </a:p>
          <a:p>
            <a:pPr marL="0" indent="0">
              <a:buNone/>
            </a:pPr>
            <a:r>
              <a:rPr lang="zh-CN" altLang="en-US" dirty="0"/>
              <a:t>法律效力：“其犯此十者，不在八议论赎之限”</a:t>
            </a:r>
          </a:p>
          <a:p>
            <a:pPr marL="0" indent="0">
              <a:buNone/>
            </a:pPr>
            <a:endParaRPr lang="zh-CN" altLang="en-US" dirty="0"/>
          </a:p>
        </p:txBody>
      </p:sp>
    </p:spTree>
    <p:extLst>
      <p:ext uri="{BB962C8B-B14F-4D97-AF65-F5344CB8AC3E}">
        <p14:creationId xmlns:p14="http://schemas.microsoft.com/office/powerpoint/2010/main" val="2405233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3</a:t>
            </a:r>
            <a:r>
              <a:rPr lang="zh-CN" altLang="en-US" dirty="0"/>
              <a:t>、刑罚制度</a:t>
            </a:r>
            <a:r>
              <a:rPr lang="zh-CN" altLang="en-US" dirty="0" smtClean="0"/>
              <a:t>改革</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a:t>
            </a:r>
            <a:r>
              <a:rPr lang="en-US" altLang="zh-CN" dirty="0"/>
              <a:t>1</a:t>
            </a:r>
            <a:r>
              <a:rPr lang="zh-CN" altLang="en-US" dirty="0"/>
              <a:t>）免除宫刑，进一步废除肉刑，</a:t>
            </a:r>
          </a:p>
          <a:p>
            <a:pPr marL="0" indent="0">
              <a:buNone/>
            </a:pPr>
            <a:r>
              <a:rPr lang="zh-CN" altLang="en-US" dirty="0" smtClean="0"/>
              <a:t>（</a:t>
            </a:r>
            <a:r>
              <a:rPr lang="en-US" altLang="zh-CN" dirty="0"/>
              <a:t>2</a:t>
            </a:r>
            <a:r>
              <a:rPr lang="zh-CN" altLang="en-US" dirty="0"/>
              <a:t>）改革妇女从坐制度</a:t>
            </a:r>
          </a:p>
          <a:p>
            <a:pPr marL="0" indent="0">
              <a:buNone/>
            </a:pPr>
            <a:r>
              <a:rPr lang="zh-CN" altLang="en-US" dirty="0" smtClean="0"/>
              <a:t>（</a:t>
            </a:r>
            <a:r>
              <a:rPr lang="en-US" altLang="zh-CN" dirty="0"/>
              <a:t>3</a:t>
            </a:r>
            <a:r>
              <a:rPr lang="zh-CN" altLang="en-US" dirty="0"/>
              <a:t>）定流刑为减死之刑，作为死刑与徒刑的中间</a:t>
            </a:r>
            <a:r>
              <a:rPr lang="zh-CN" altLang="en-US" dirty="0" smtClean="0"/>
              <a:t>刑，流</a:t>
            </a:r>
            <a:r>
              <a:rPr lang="zh-CN" altLang="en-US" dirty="0"/>
              <a:t>刑的里数分为：</a:t>
            </a:r>
            <a:r>
              <a:rPr lang="en-US" altLang="zh-CN" dirty="0"/>
              <a:t>2500</a:t>
            </a:r>
            <a:r>
              <a:rPr lang="zh-CN" altLang="en-US" dirty="0"/>
              <a:t>里、</a:t>
            </a:r>
            <a:r>
              <a:rPr lang="en-US" altLang="zh-CN" dirty="0"/>
              <a:t>3000</a:t>
            </a:r>
            <a:r>
              <a:rPr lang="zh-CN" altLang="en-US" dirty="0"/>
              <a:t>里、</a:t>
            </a:r>
            <a:r>
              <a:rPr lang="en-US" altLang="zh-CN" dirty="0"/>
              <a:t>3500</a:t>
            </a:r>
            <a:r>
              <a:rPr lang="zh-CN" altLang="en-US" dirty="0"/>
              <a:t>里、</a:t>
            </a:r>
            <a:r>
              <a:rPr lang="en-US" altLang="zh-CN" dirty="0" smtClean="0"/>
              <a:t>4000</a:t>
            </a:r>
            <a:r>
              <a:rPr lang="zh-CN" altLang="en-US" dirty="0" smtClean="0"/>
              <a:t>里</a:t>
            </a:r>
            <a:r>
              <a:rPr lang="zh-CN" altLang="en-US" dirty="0"/>
              <a:t>、</a:t>
            </a:r>
            <a:r>
              <a:rPr lang="en-US" altLang="zh-CN" dirty="0"/>
              <a:t>4500</a:t>
            </a:r>
            <a:r>
              <a:rPr lang="zh-CN" altLang="en-US" dirty="0"/>
              <a:t>里五</a:t>
            </a:r>
            <a:r>
              <a:rPr lang="zh-CN" altLang="en-US" dirty="0" smtClean="0"/>
              <a:t>等</a:t>
            </a:r>
            <a:endParaRPr lang="zh-CN" altLang="en-US" dirty="0"/>
          </a:p>
        </p:txBody>
      </p:sp>
    </p:spTree>
    <p:extLst>
      <p:ext uri="{BB962C8B-B14F-4D97-AF65-F5344CB8AC3E}">
        <p14:creationId xmlns:p14="http://schemas.microsoft.com/office/powerpoint/2010/main" val="2933747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（三）民事</a:t>
            </a:r>
            <a:r>
              <a:rPr lang="zh-CN" altLang="en-US" dirty="0" smtClean="0"/>
              <a:t>立法</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1</a:t>
            </a:r>
            <a:r>
              <a:rPr lang="zh-CN" altLang="en-US" dirty="0"/>
              <a:t>、关于买卖、借贷等民事法律关系的立法增多</a:t>
            </a:r>
          </a:p>
          <a:p>
            <a:pPr marL="0" indent="0">
              <a:buNone/>
            </a:pPr>
            <a:r>
              <a:rPr lang="en-US" altLang="zh-CN" dirty="0" smtClean="0"/>
              <a:t>2</a:t>
            </a:r>
            <a:r>
              <a:rPr lang="zh-CN" altLang="en-US" dirty="0"/>
              <a:t>、规定了严格维护封建等级秩序的婚姻家庭法律</a:t>
            </a:r>
            <a:r>
              <a:rPr lang="zh-CN" altLang="en-US" dirty="0" smtClean="0"/>
              <a:t>规</a:t>
            </a:r>
            <a:endParaRPr lang="zh-CN" altLang="en-US" dirty="0"/>
          </a:p>
        </p:txBody>
      </p:sp>
    </p:spTree>
    <p:extLst>
      <p:ext uri="{BB962C8B-B14F-4D97-AF65-F5344CB8AC3E}">
        <p14:creationId xmlns:p14="http://schemas.microsoft.com/office/powerpoint/2010/main" val="1783560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三、司法</a:t>
            </a:r>
            <a:r>
              <a:rPr lang="zh-CN" altLang="en-US" dirty="0" smtClean="0"/>
              <a:t>制度</a:t>
            </a:r>
            <a:endParaRPr lang="zh-CN" altLang="en-US" dirty="0"/>
          </a:p>
        </p:txBody>
      </p:sp>
      <p:sp>
        <p:nvSpPr>
          <p:cNvPr id="3" name="内容占位符 2"/>
          <p:cNvSpPr>
            <a:spLocks noGrp="1"/>
          </p:cNvSpPr>
          <p:nvPr>
            <p:ph idx="1"/>
          </p:nvPr>
        </p:nvSpPr>
        <p:spPr/>
        <p:txBody>
          <a:bodyPr>
            <a:normAutofit/>
          </a:bodyPr>
          <a:lstStyle/>
          <a:p>
            <a:pPr marL="0" indent="0" algn="just">
              <a:buNone/>
            </a:pPr>
            <a:r>
              <a:rPr lang="zh-CN" altLang="en-US" dirty="0" smtClean="0"/>
              <a:t>    （一</a:t>
            </a:r>
            <a:r>
              <a:rPr lang="zh-CN" altLang="en-US" dirty="0"/>
              <a:t>）司法机关</a:t>
            </a:r>
          </a:p>
          <a:p>
            <a:pPr marL="0" indent="0" algn="just">
              <a:buNone/>
            </a:pPr>
            <a:r>
              <a:rPr lang="en-US" altLang="zh-CN" dirty="0" smtClean="0"/>
              <a:t>1</a:t>
            </a:r>
            <a:r>
              <a:rPr lang="zh-CN" altLang="en-US" dirty="0"/>
              <a:t>、中央审判机关仍称廷尉，或叫大理寺。北周</a:t>
            </a:r>
            <a:r>
              <a:rPr lang="en-US" altLang="zh-CN" dirty="0" smtClean="0"/>
              <a:t>——</a:t>
            </a:r>
            <a:r>
              <a:rPr lang="zh-CN" altLang="en-US" dirty="0" smtClean="0"/>
              <a:t>秋</a:t>
            </a:r>
            <a:r>
              <a:rPr lang="zh-CN" altLang="en-US" dirty="0"/>
              <a:t>官大司寇</a:t>
            </a:r>
          </a:p>
          <a:p>
            <a:pPr marL="0" indent="0" algn="just">
              <a:buNone/>
            </a:pPr>
            <a:r>
              <a:rPr lang="en-US" altLang="zh-CN" dirty="0" smtClean="0"/>
              <a:t>2</a:t>
            </a:r>
            <a:r>
              <a:rPr lang="zh-CN" altLang="en-US" dirty="0"/>
              <a:t>、尚书台发展成为最高行政机关，其中的</a:t>
            </a:r>
            <a:r>
              <a:rPr lang="zh-CN" altLang="en-US" dirty="0" smtClean="0"/>
              <a:t>“三公曹” 和</a:t>
            </a:r>
            <a:r>
              <a:rPr lang="zh-CN" altLang="en-US" dirty="0"/>
              <a:t>“二千石曹”执掌司法</a:t>
            </a:r>
          </a:p>
          <a:p>
            <a:pPr marL="0" indent="0" algn="just">
              <a:buNone/>
            </a:pPr>
            <a:r>
              <a:rPr lang="en-US" altLang="zh-CN" dirty="0" smtClean="0"/>
              <a:t>3</a:t>
            </a:r>
            <a:r>
              <a:rPr lang="zh-CN" altLang="en-US" dirty="0" smtClean="0"/>
              <a:t>、中央</a:t>
            </a:r>
            <a:r>
              <a:rPr lang="zh-CN" altLang="en-US" dirty="0"/>
              <a:t>行政机构兼领司法事务，标志着中国封建司法制度走向司法行政与审判分离又相互牵制的道路</a:t>
            </a:r>
          </a:p>
          <a:p>
            <a:pPr marL="0" indent="0">
              <a:buNone/>
            </a:pPr>
            <a:endParaRPr lang="zh-CN" altLang="en-US" dirty="0"/>
          </a:p>
          <a:p>
            <a:pPr marL="0" indent="0">
              <a:buNone/>
            </a:pPr>
            <a:endParaRPr lang="zh-CN" altLang="en-US" dirty="0"/>
          </a:p>
        </p:txBody>
      </p:sp>
    </p:spTree>
    <p:extLst>
      <p:ext uri="{BB962C8B-B14F-4D97-AF65-F5344CB8AC3E}">
        <p14:creationId xmlns:p14="http://schemas.microsoft.com/office/powerpoint/2010/main" val="1832634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两汉时代的法律遗产与问题</a:t>
            </a:r>
            <a:endParaRPr lang="zh-CN" altLang="en-US" dirty="0"/>
          </a:p>
        </p:txBody>
      </p:sp>
      <p:sp>
        <p:nvSpPr>
          <p:cNvPr id="3" name="内容占位符 2"/>
          <p:cNvSpPr>
            <a:spLocks noGrp="1"/>
          </p:cNvSpPr>
          <p:nvPr>
            <p:ph idx="1"/>
          </p:nvPr>
        </p:nvSpPr>
        <p:spPr>
          <a:xfrm>
            <a:off x="838200" y="1825625"/>
            <a:ext cx="10363200" cy="4795308"/>
          </a:xfrm>
        </p:spPr>
        <p:txBody>
          <a:bodyPr>
            <a:normAutofit/>
          </a:bodyPr>
          <a:lstStyle/>
          <a:p>
            <a:pPr marL="0" indent="0" algn="just">
              <a:buNone/>
            </a:pPr>
            <a:r>
              <a:rPr lang="zh-CN" altLang="en-US" dirty="0" smtClean="0"/>
              <a:t>汉律从萧何</a:t>
            </a:r>
            <a:r>
              <a:rPr lang="en-US" altLang="zh-CN" dirty="0" smtClean="0"/>
              <a:t>《</a:t>
            </a:r>
            <a:r>
              <a:rPr lang="zh-CN" altLang="en-US" dirty="0" smtClean="0"/>
              <a:t>九章律</a:t>
            </a:r>
            <a:r>
              <a:rPr lang="en-US" altLang="zh-CN" dirty="0" smtClean="0"/>
              <a:t>》</a:t>
            </a:r>
            <a:r>
              <a:rPr lang="zh-CN" altLang="en-US" dirty="0" smtClean="0"/>
              <a:t>起，经叔孙通</a:t>
            </a:r>
            <a:r>
              <a:rPr lang="en-US" altLang="zh-CN" dirty="0" smtClean="0"/>
              <a:t>《</a:t>
            </a:r>
            <a:r>
              <a:rPr lang="zh-CN" altLang="en-US" dirty="0" smtClean="0"/>
              <a:t>傍章律</a:t>
            </a:r>
            <a:r>
              <a:rPr lang="en-US" altLang="zh-CN" dirty="0" smtClean="0"/>
              <a:t>》</a:t>
            </a:r>
            <a:r>
              <a:rPr lang="zh-CN" altLang="en-US" dirty="0" smtClean="0"/>
              <a:t>十八篇、张汤</a:t>
            </a:r>
            <a:r>
              <a:rPr lang="en-US" altLang="zh-CN" dirty="0" smtClean="0"/>
              <a:t>《</a:t>
            </a:r>
            <a:r>
              <a:rPr lang="zh-CN" altLang="en-US" dirty="0" smtClean="0"/>
              <a:t>越宫律</a:t>
            </a:r>
            <a:r>
              <a:rPr lang="en-US" altLang="zh-CN" dirty="0" smtClean="0"/>
              <a:t>》</a:t>
            </a:r>
            <a:r>
              <a:rPr lang="zh-CN" altLang="en-US" dirty="0" smtClean="0"/>
              <a:t>二十七篇、赵禹</a:t>
            </a:r>
            <a:r>
              <a:rPr lang="en-US" altLang="zh-CN" dirty="0" smtClean="0"/>
              <a:t>《</a:t>
            </a:r>
            <a:r>
              <a:rPr lang="zh-CN" altLang="en-US" dirty="0" smtClean="0"/>
              <a:t>朝律</a:t>
            </a:r>
            <a:r>
              <a:rPr lang="en-US" altLang="zh-CN" dirty="0" smtClean="0"/>
              <a:t>》</a:t>
            </a:r>
            <a:r>
              <a:rPr lang="zh-CN" altLang="en-US" dirty="0" smtClean="0"/>
              <a:t>六篇，合计六十篇。初步奠定了帝国制时代下中国的法律框架。</a:t>
            </a:r>
            <a:endParaRPr lang="en-US" altLang="zh-CN" dirty="0" smtClean="0"/>
          </a:p>
          <a:p>
            <a:pPr marL="0" indent="0" algn="just">
              <a:buNone/>
            </a:pPr>
            <a:r>
              <a:rPr lang="zh-CN" altLang="en-US" dirty="0" smtClean="0"/>
              <a:t>此外，汉代的决事比，初辑录为</a:t>
            </a:r>
            <a:r>
              <a:rPr lang="en-US" altLang="zh-CN" dirty="0" smtClean="0"/>
              <a:t>《</a:t>
            </a:r>
            <a:r>
              <a:rPr lang="zh-CN" altLang="en-US" dirty="0" smtClean="0"/>
              <a:t>令甲</a:t>
            </a:r>
            <a:r>
              <a:rPr lang="en-US" altLang="zh-CN" dirty="0" smtClean="0"/>
              <a:t>》</a:t>
            </a:r>
            <a:r>
              <a:rPr lang="zh-CN" altLang="en-US" dirty="0" smtClean="0"/>
              <a:t>以下三百余篇，到东汉鲍昱撰</a:t>
            </a:r>
            <a:r>
              <a:rPr lang="en-US" altLang="zh-CN" dirty="0" smtClean="0"/>
              <a:t>《</a:t>
            </a:r>
            <a:r>
              <a:rPr lang="zh-CN" altLang="en-US" dirty="0" smtClean="0"/>
              <a:t>法比都目</a:t>
            </a:r>
            <a:r>
              <a:rPr lang="en-US" altLang="zh-CN" dirty="0" smtClean="0"/>
              <a:t>》</a:t>
            </a:r>
            <a:r>
              <a:rPr lang="zh-CN" altLang="en-US" dirty="0" smtClean="0"/>
              <a:t>，共九百六卷。（</a:t>
            </a:r>
            <a:r>
              <a:rPr lang="en-US" altLang="zh-CN" dirty="0" smtClean="0"/>
              <a:t>《</a:t>
            </a:r>
            <a:r>
              <a:rPr lang="zh-CN" altLang="en-US" dirty="0" smtClean="0"/>
              <a:t>汉书</a:t>
            </a:r>
            <a:r>
              <a:rPr lang="en-US" altLang="zh-CN" dirty="0" smtClean="0"/>
              <a:t>·</a:t>
            </a:r>
            <a:r>
              <a:rPr lang="zh-CN" altLang="en-US" dirty="0" smtClean="0"/>
              <a:t>宣帝纪</a:t>
            </a:r>
            <a:r>
              <a:rPr lang="en-US" altLang="zh-CN" dirty="0" smtClean="0"/>
              <a:t>》</a:t>
            </a:r>
            <a:r>
              <a:rPr lang="zh-CN" altLang="en-US" dirty="0" smtClean="0"/>
              <a:t>“令甲，死者不可生，刑者不可息</a:t>
            </a:r>
            <a:r>
              <a:rPr lang="en-US" altLang="zh-CN" dirty="0" smtClean="0"/>
              <a:t>……</a:t>
            </a:r>
            <a:r>
              <a:rPr lang="zh-CN" altLang="en-US" dirty="0" smtClean="0"/>
              <a:t>”）</a:t>
            </a:r>
            <a:endParaRPr lang="en-US" altLang="zh-CN" dirty="0" smtClean="0"/>
          </a:p>
          <a:p>
            <a:pPr marL="0" indent="0" algn="just">
              <a:buNone/>
            </a:pPr>
            <a:r>
              <a:rPr lang="zh-CN" altLang="en-US" dirty="0" smtClean="0"/>
              <a:t>除去庞大的律令法律和官方判例，两汉学者也多有对法律进行评注。叔孙宣、郭令卿、马融、郑玄等学者大儒著述超百万言，断罪所当由用者，合二万六千二百七十二条，七百七十三万二千二百余言。</a:t>
            </a:r>
            <a:endParaRPr lang="en-US" altLang="zh-CN" dirty="0" smtClean="0"/>
          </a:p>
        </p:txBody>
      </p:sp>
    </p:spTree>
    <p:extLst>
      <p:ext uri="{BB962C8B-B14F-4D97-AF65-F5344CB8AC3E}">
        <p14:creationId xmlns:p14="http://schemas.microsoft.com/office/powerpoint/2010/main" val="41551416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30306"/>
            <a:ext cx="10515600" cy="5746657"/>
          </a:xfrm>
        </p:spPr>
        <p:txBody>
          <a:bodyPr>
            <a:normAutofit fontScale="92500" lnSpcReduction="10000"/>
          </a:bodyPr>
          <a:lstStyle/>
          <a:p>
            <a:pPr marL="0" indent="0">
              <a:buNone/>
            </a:pPr>
            <a:r>
              <a:rPr lang="zh-CN" altLang="en-US" dirty="0"/>
              <a:t>（二）诉讼制度的主要变化</a:t>
            </a:r>
          </a:p>
          <a:p>
            <a:pPr marL="0" indent="0">
              <a:buNone/>
            </a:pPr>
            <a:r>
              <a:rPr lang="zh-CN" altLang="en-US" dirty="0"/>
              <a:t>     </a:t>
            </a:r>
            <a:r>
              <a:rPr lang="en-US" altLang="zh-CN" dirty="0"/>
              <a:t>1</a:t>
            </a:r>
            <a:r>
              <a:rPr lang="zh-CN" altLang="en-US" dirty="0"/>
              <a:t>、皇帝更频繁、直接地干预和参与司法审判</a:t>
            </a:r>
          </a:p>
          <a:p>
            <a:pPr marL="0" indent="0">
              <a:buNone/>
            </a:pPr>
            <a:r>
              <a:rPr lang="zh-CN" altLang="en-US" dirty="0"/>
              <a:t>     </a:t>
            </a:r>
            <a:r>
              <a:rPr lang="en-US" altLang="zh-CN" dirty="0"/>
              <a:t>2</a:t>
            </a:r>
            <a:r>
              <a:rPr lang="zh-CN" altLang="en-US" dirty="0"/>
              <a:t>、规定了严格的死刑复核制度</a:t>
            </a:r>
          </a:p>
          <a:p>
            <a:pPr marL="0" indent="0">
              <a:buNone/>
            </a:pPr>
            <a:r>
              <a:rPr lang="zh-CN" altLang="en-US" dirty="0"/>
              <a:t>     </a:t>
            </a:r>
            <a:r>
              <a:rPr lang="en-US" altLang="zh-CN" dirty="0"/>
              <a:t>3</a:t>
            </a:r>
            <a:r>
              <a:rPr lang="zh-CN" altLang="en-US" dirty="0"/>
              <a:t>、加强了自上而下的司法监督</a:t>
            </a:r>
          </a:p>
          <a:p>
            <a:pPr marL="0" indent="0">
              <a:buNone/>
            </a:pPr>
            <a:r>
              <a:rPr lang="zh-CN" altLang="en-US" dirty="0"/>
              <a:t>     </a:t>
            </a:r>
            <a:r>
              <a:rPr lang="en-US" altLang="zh-CN" dirty="0"/>
              <a:t>4</a:t>
            </a:r>
            <a:r>
              <a:rPr lang="zh-CN" altLang="en-US" dirty="0"/>
              <a:t>、限制了人民的诉讼权利。</a:t>
            </a:r>
          </a:p>
          <a:p>
            <a:pPr marL="0" indent="0">
              <a:buNone/>
            </a:pPr>
            <a:endParaRPr lang="en-US" altLang="zh-CN" dirty="0" smtClean="0"/>
          </a:p>
          <a:p>
            <a:pPr marL="0" indent="0">
              <a:buNone/>
            </a:pPr>
            <a:r>
              <a:rPr lang="zh-CN" altLang="en-US" dirty="0" smtClean="0"/>
              <a:t>（</a:t>
            </a:r>
            <a:r>
              <a:rPr lang="zh-CN" altLang="en-US" dirty="0"/>
              <a:t>三）御史监督职能的加强</a:t>
            </a:r>
          </a:p>
          <a:p>
            <a:pPr marL="0" indent="0">
              <a:buNone/>
            </a:pPr>
            <a:r>
              <a:rPr lang="en-US" altLang="zh-CN" dirty="0" smtClean="0"/>
              <a:t>1</a:t>
            </a:r>
            <a:r>
              <a:rPr lang="zh-CN" altLang="en-US" dirty="0"/>
              <a:t>、 建立了皇帝直接领导的监察机关 御史台。晋</a:t>
            </a:r>
            <a:r>
              <a:rPr lang="zh-CN" altLang="en-US" dirty="0" smtClean="0"/>
              <a:t>以御</a:t>
            </a:r>
            <a:r>
              <a:rPr lang="zh-CN" altLang="en-US" dirty="0"/>
              <a:t>史中丞为御史台长官，权能极大，“无所不纠</a:t>
            </a:r>
            <a:r>
              <a:rPr lang="zh-CN" altLang="en-US" dirty="0" smtClean="0"/>
              <a:t>”。</a:t>
            </a:r>
            <a:endParaRPr lang="zh-CN" altLang="en-US" dirty="0"/>
          </a:p>
          <a:p>
            <a:pPr marL="0" indent="0">
              <a:buNone/>
            </a:pPr>
            <a:r>
              <a:rPr lang="en-US" altLang="zh-CN" dirty="0" smtClean="0"/>
              <a:t>2</a:t>
            </a:r>
            <a:r>
              <a:rPr lang="zh-CN" altLang="en-US" dirty="0"/>
              <a:t>、御史台下设治书侍御史，负责监督中央和</a:t>
            </a:r>
            <a:r>
              <a:rPr lang="zh-CN" altLang="en-US" dirty="0" smtClean="0"/>
              <a:t>地方百官。</a:t>
            </a:r>
            <a:endParaRPr lang="zh-CN" altLang="en-US" dirty="0"/>
          </a:p>
          <a:p>
            <a:pPr marL="0" indent="0">
              <a:buNone/>
            </a:pPr>
            <a:r>
              <a:rPr lang="en-US" altLang="zh-CN" dirty="0" smtClean="0"/>
              <a:t>3</a:t>
            </a:r>
            <a:r>
              <a:rPr lang="zh-CN" altLang="en-US" dirty="0" smtClean="0"/>
              <a:t>、司法权</a:t>
            </a:r>
            <a:r>
              <a:rPr lang="zh-CN" altLang="en-US" dirty="0"/>
              <a:t>、监督权日渐集中于以皇帝为首的中央政府。</a:t>
            </a:r>
          </a:p>
          <a:p>
            <a:pPr marL="0" indent="0">
              <a:buNone/>
            </a:pPr>
            <a:r>
              <a:rPr lang="zh-CN" altLang="en-US" dirty="0"/>
              <a:t/>
            </a:r>
            <a:br>
              <a:rPr lang="zh-CN" altLang="en-US" dirty="0"/>
            </a:br>
            <a:endParaRPr lang="zh-CN" altLang="en-US" dirty="0"/>
          </a:p>
          <a:p>
            <a:pPr marL="0" indent="0">
              <a:buNone/>
            </a:pPr>
            <a:endParaRPr lang="zh-CN" altLang="en-US" dirty="0"/>
          </a:p>
        </p:txBody>
      </p:sp>
    </p:spTree>
    <p:extLst>
      <p:ext uri="{BB962C8B-B14F-4D97-AF65-F5344CB8AC3E}">
        <p14:creationId xmlns:p14="http://schemas.microsoft.com/office/powerpoint/2010/main" val="2407680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9392"/>
            <a:ext cx="10515600" cy="5547571"/>
          </a:xfrm>
        </p:spPr>
        <p:txBody>
          <a:bodyPr>
            <a:normAutofit lnSpcReduction="10000"/>
          </a:bodyPr>
          <a:lstStyle/>
          <a:p>
            <a:pPr marL="0" indent="0" algn="just">
              <a:buNone/>
            </a:pPr>
            <a:r>
              <a:rPr lang="zh-CN" altLang="en-US" sz="3200" dirty="0" smtClean="0"/>
              <a:t>尔</a:t>
            </a:r>
            <a:r>
              <a:rPr lang="zh-CN" altLang="en-US" sz="3200" dirty="0"/>
              <a:t>乡里难制，不见葛荣乎？虽百万众，无刑法，终自灰灭。今以吾为主，当与前异。不得欺汉儿，不得犯军令，生死任吾，则可。不尔，不能为取笑天下</a:t>
            </a:r>
            <a:r>
              <a:rPr lang="zh-CN" altLang="en-US" sz="3200" dirty="0" smtClean="0"/>
              <a:t>。</a:t>
            </a:r>
            <a:endParaRPr lang="en-US" altLang="zh-CN" sz="3200" dirty="0" smtClean="0"/>
          </a:p>
          <a:p>
            <a:pPr marL="0" indent="0" algn="r">
              <a:buNone/>
            </a:pPr>
            <a:r>
              <a:rPr lang="en-US" altLang="zh-CN" sz="3200" b="1" dirty="0"/>
              <a:t>《</a:t>
            </a:r>
            <a:r>
              <a:rPr lang="zh-CN" altLang="en-US" sz="3200" b="1" dirty="0" smtClean="0"/>
              <a:t>北</a:t>
            </a:r>
            <a:r>
              <a:rPr lang="zh-CN" altLang="en-US" sz="3200" b="1" dirty="0"/>
              <a:t>史注</a:t>
            </a:r>
            <a:r>
              <a:rPr lang="en-US" altLang="zh-CN" sz="3200" b="1" dirty="0"/>
              <a:t>·</a:t>
            </a:r>
            <a:r>
              <a:rPr lang="zh-CN" altLang="en-US" sz="3200" b="1" dirty="0"/>
              <a:t>齐高祖</a:t>
            </a:r>
            <a:r>
              <a:rPr lang="zh-CN" altLang="en-US" sz="3200" b="1" dirty="0" smtClean="0"/>
              <a:t>纪</a:t>
            </a:r>
            <a:r>
              <a:rPr lang="en-US" altLang="zh-CN" sz="3200" b="1" dirty="0" smtClean="0"/>
              <a:t>》</a:t>
            </a:r>
          </a:p>
          <a:p>
            <a:pPr marL="0" indent="0" algn="r">
              <a:buNone/>
            </a:pPr>
            <a:endParaRPr lang="en-US" altLang="zh-CN" dirty="0"/>
          </a:p>
          <a:p>
            <a:pPr marL="0" indent="0" algn="just">
              <a:buNone/>
            </a:pPr>
            <a:r>
              <a:rPr lang="zh-CN" altLang="en-US" sz="3200" dirty="0" smtClean="0"/>
              <a:t>杜弼</a:t>
            </a:r>
            <a:r>
              <a:rPr lang="zh-CN" altLang="en-US" sz="3200" dirty="0"/>
              <a:t>请先除内</a:t>
            </a:r>
            <a:r>
              <a:rPr lang="zh-CN" altLang="en-US" sz="3200" dirty="0" smtClean="0"/>
              <a:t>贼</a:t>
            </a:r>
            <a:r>
              <a:rPr lang="en-US" altLang="zh-CN" sz="3200" dirty="0" smtClean="0"/>
              <a:t>…… </a:t>
            </a:r>
            <a:r>
              <a:rPr lang="zh-CN" altLang="en-US" sz="3200" dirty="0" smtClean="0"/>
              <a:t>弼</a:t>
            </a:r>
            <a:r>
              <a:rPr lang="zh-CN" altLang="en-US" sz="3200" dirty="0"/>
              <a:t>曰：“诸勋贵掠夺百姓者是也。”欢不应，使军士皆张弓注矢，举刀，按槊，夹道罗列，命弼冒出其间，弼战栗流汗。欢乃徐谕之曰：“矢虽注不射，刀虽举不击，槊虽按不刺，尔犹亡魄失胆。诸勋人身犯锋镝，百死一生，虽或贪鄙，所取者大，岂可同之常人也！”弼乃顿首谢不及。</a:t>
            </a:r>
            <a:endParaRPr lang="en-US" altLang="zh-CN" sz="3200" dirty="0" smtClean="0"/>
          </a:p>
          <a:p>
            <a:pPr marL="0" indent="0" algn="r">
              <a:buNone/>
            </a:pPr>
            <a:r>
              <a:rPr lang="en-US" altLang="zh-CN" sz="3200" b="1" dirty="0"/>
              <a:t>《</a:t>
            </a:r>
            <a:r>
              <a:rPr lang="zh-CN" altLang="en-US" sz="3200" b="1" dirty="0"/>
              <a:t>北齐书</a:t>
            </a:r>
            <a:r>
              <a:rPr lang="en-US" altLang="zh-CN" sz="3200" b="1" dirty="0"/>
              <a:t>》</a:t>
            </a:r>
            <a:r>
              <a:rPr lang="zh-CN" altLang="en-US" sz="3200" b="1" dirty="0"/>
              <a:t>卷二十四</a:t>
            </a:r>
            <a:r>
              <a:rPr lang="en-US" altLang="zh-CN" sz="3200" b="1" dirty="0"/>
              <a:t>‧</a:t>
            </a:r>
            <a:r>
              <a:rPr lang="zh-CN" altLang="en-US" sz="3200" b="1" dirty="0"/>
              <a:t>列传第十六</a:t>
            </a:r>
          </a:p>
        </p:txBody>
      </p:sp>
    </p:spTree>
    <p:extLst>
      <p:ext uri="{BB962C8B-B14F-4D97-AF65-F5344CB8AC3E}">
        <p14:creationId xmlns:p14="http://schemas.microsoft.com/office/powerpoint/2010/main" val="3769325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3761"/>
            <a:ext cx="10515600" cy="5773202"/>
          </a:xfrm>
        </p:spPr>
        <p:txBody>
          <a:bodyPr>
            <a:normAutofit fontScale="92500" lnSpcReduction="10000"/>
          </a:bodyPr>
          <a:lstStyle/>
          <a:p>
            <a:pPr marL="0" indent="0">
              <a:buNone/>
            </a:pPr>
            <a:r>
              <a:rPr lang="zh-CN" altLang="en-US" dirty="0"/>
              <a:t>旧制：尚书五都令史皆用寒流。夏，四月，丁巳，诏曰：“尚书五都，职参政要，非但总领众局，亦乃方轧二丞；可革用士流，秉此群目。”</a:t>
            </a:r>
            <a:endParaRPr lang="en-US" altLang="zh-CN" dirty="0" smtClean="0"/>
          </a:p>
          <a:p>
            <a:pPr marL="0" indent="0" algn="r">
              <a:buNone/>
            </a:pPr>
            <a:r>
              <a:rPr lang="en-US" altLang="zh-CN" dirty="0"/>
              <a:t>《</a:t>
            </a:r>
            <a:r>
              <a:rPr lang="zh-CN" altLang="en-US" dirty="0" smtClean="0"/>
              <a:t>资治通鉴</a:t>
            </a:r>
            <a:r>
              <a:rPr lang="en-US" altLang="zh-CN" dirty="0" smtClean="0"/>
              <a:t>》·</a:t>
            </a:r>
            <a:r>
              <a:rPr lang="zh-CN" altLang="en-US" dirty="0"/>
              <a:t>梁武帝天监</a:t>
            </a:r>
            <a:r>
              <a:rPr lang="zh-CN" altLang="en-US" dirty="0" smtClean="0"/>
              <a:t>九年</a:t>
            </a:r>
            <a:endParaRPr lang="en-US" altLang="zh-CN" dirty="0"/>
          </a:p>
          <a:p>
            <a:pPr marL="0" indent="0">
              <a:buNone/>
            </a:pPr>
            <a:endParaRPr lang="en-US" altLang="zh-CN" dirty="0" smtClean="0"/>
          </a:p>
          <a:p>
            <a:pPr marL="0" indent="0">
              <a:buNone/>
            </a:pPr>
            <a:r>
              <a:rPr lang="zh-CN" altLang="en-US" dirty="0"/>
              <a:t>忧借朝士，有犯罪者，皆屈法申之。百姓有罪，则案之如法，其缘坐则老幼不免，一人逃亡，举家质作，民既穷窘，奸宄益深。</a:t>
            </a:r>
            <a:endParaRPr lang="en-US" altLang="zh-CN" dirty="0"/>
          </a:p>
          <a:p>
            <a:pPr marL="0" indent="0" algn="r">
              <a:buNone/>
            </a:pPr>
            <a:r>
              <a:rPr lang="en-US" altLang="zh-CN" dirty="0"/>
              <a:t>《</a:t>
            </a:r>
            <a:r>
              <a:rPr lang="zh-CN" altLang="en-US" dirty="0" smtClean="0"/>
              <a:t>资治通鉴</a:t>
            </a:r>
            <a:r>
              <a:rPr lang="en-US" altLang="zh-CN" dirty="0" smtClean="0"/>
              <a:t>》·</a:t>
            </a:r>
            <a:r>
              <a:rPr lang="zh-CN" altLang="en-US" dirty="0"/>
              <a:t>卷</a:t>
            </a:r>
            <a:r>
              <a:rPr lang="zh-CN" altLang="en-US" dirty="0" smtClean="0"/>
              <a:t>一百四十七</a:t>
            </a:r>
            <a:endParaRPr lang="en-US" altLang="zh-CN" dirty="0"/>
          </a:p>
          <a:p>
            <a:pPr marL="0" indent="0">
              <a:buNone/>
            </a:pPr>
            <a:endParaRPr lang="en-US" altLang="zh-CN" dirty="0"/>
          </a:p>
          <a:p>
            <a:pPr marL="0" indent="0">
              <a:buNone/>
            </a:pPr>
            <a:r>
              <a:rPr lang="zh-CN" altLang="en-US" dirty="0" smtClean="0"/>
              <a:t>宏</a:t>
            </a:r>
            <a:r>
              <a:rPr lang="zh-CN" altLang="en-US" dirty="0"/>
              <a:t>以介弟之贵，无佗量能，恣意聚敛。库室垂有百间，在内堂之后，关龠甚严。有疑是铠仗者，密以闻</a:t>
            </a:r>
            <a:r>
              <a:rPr lang="en-US" altLang="zh-CN" dirty="0"/>
              <a:t>...</a:t>
            </a:r>
            <a:r>
              <a:rPr lang="zh-CN" altLang="en-US" dirty="0"/>
              <a:t>上意弥信是仗，屋屋检视。宏性爱钱，百万一聚，黄榜标之，千万一库，悬一紫标，如此三十余间。帝与佗卿屈指计见钱三亿余万，余屋贮布绢丝绵漆蜜纻蜡朱沙黄屑杂货，但见满库，不知多少。帝始知非仗，大悦，谓曰：“阿六，汝生活大可。</a:t>
            </a:r>
            <a:r>
              <a:rPr lang="zh-CN" altLang="en-US" dirty="0" smtClean="0"/>
              <a:t>”</a:t>
            </a:r>
            <a:endParaRPr lang="en-US" altLang="zh-CN" dirty="0" smtClean="0"/>
          </a:p>
          <a:p>
            <a:pPr marL="0" indent="0" algn="r">
              <a:buNone/>
            </a:pPr>
            <a:r>
              <a:rPr lang="en-US" altLang="zh-CN" dirty="0"/>
              <a:t>《</a:t>
            </a:r>
            <a:r>
              <a:rPr lang="zh-CN" altLang="en-US" dirty="0" smtClean="0"/>
              <a:t>南史</a:t>
            </a:r>
            <a:r>
              <a:rPr lang="en-US" altLang="zh-CN" dirty="0" smtClean="0"/>
              <a:t>》·</a:t>
            </a:r>
            <a:r>
              <a:rPr lang="zh-CN" altLang="en-US"/>
              <a:t>卷</a:t>
            </a:r>
            <a:r>
              <a:rPr lang="zh-CN" altLang="en-US" smtClean="0"/>
              <a:t>五十一</a:t>
            </a:r>
            <a:endParaRPr lang="zh-CN" altLang="en-US" dirty="0"/>
          </a:p>
        </p:txBody>
      </p:sp>
    </p:spTree>
    <p:extLst>
      <p:ext uri="{BB962C8B-B14F-4D97-AF65-F5344CB8AC3E}">
        <p14:creationId xmlns:p14="http://schemas.microsoft.com/office/powerpoint/2010/main" val="479940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中央政府对两汉法律遗产的继承与对策</a:t>
            </a:r>
            <a:endParaRPr lang="zh-CN" altLang="en-US" dirty="0"/>
          </a:p>
        </p:txBody>
      </p:sp>
      <p:sp>
        <p:nvSpPr>
          <p:cNvPr id="3" name="内容占位符 2"/>
          <p:cNvSpPr>
            <a:spLocks noGrp="1"/>
          </p:cNvSpPr>
          <p:nvPr>
            <p:ph idx="1"/>
          </p:nvPr>
        </p:nvSpPr>
        <p:spPr/>
        <p:txBody>
          <a:bodyPr>
            <a:normAutofit/>
          </a:bodyPr>
          <a:lstStyle/>
          <a:p>
            <a:pPr algn="just"/>
            <a:r>
              <a:rPr lang="zh-CN" altLang="en-US" sz="3200" b="1" dirty="0" smtClean="0"/>
              <a:t>魏明帝曹叡于太和年间下诏，要求法律注解只允许使用郑玄章句，不得杂用余家。</a:t>
            </a:r>
            <a:endParaRPr lang="en-US" altLang="zh-CN" sz="3200" b="1" dirty="0" smtClean="0"/>
          </a:p>
          <a:p>
            <a:pPr algn="just"/>
            <a:r>
              <a:rPr lang="zh-CN" altLang="en-US" sz="3200" b="1" dirty="0" smtClean="0"/>
              <a:t>曹魏尚书卫觊进一步提出“刑法者，国家之所贵重，而私议之所轻贱；狱吏者，百姓之所悬命，而选用者之所卑下。王政之弊，未必不由此也。请置律博士，转相教授。”</a:t>
            </a:r>
            <a:endParaRPr lang="en-US" altLang="zh-CN" sz="3200" b="1" dirty="0" smtClean="0"/>
          </a:p>
          <a:p>
            <a:pPr marL="0" indent="0" algn="just">
              <a:buNone/>
            </a:pPr>
            <a:r>
              <a:rPr lang="zh-CN" altLang="en-US" sz="3200" b="1" dirty="0" smtClean="0"/>
              <a:t>然而，尽管中央政府努力推行政策精简法律，这些问题依然没有得到根本的解决。</a:t>
            </a:r>
            <a:endParaRPr lang="zh-CN" altLang="en-US" sz="3200" b="1" dirty="0"/>
          </a:p>
        </p:txBody>
      </p:sp>
    </p:spTree>
    <p:extLst>
      <p:ext uri="{BB962C8B-B14F-4D97-AF65-F5344CB8AC3E}">
        <p14:creationId xmlns:p14="http://schemas.microsoft.com/office/powerpoint/2010/main" val="380588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1883" y="202671"/>
            <a:ext cx="3956050" cy="4945063"/>
          </a:xfrm>
          <a:prstGeom prst="rect">
            <a:avLst/>
          </a:prstGeom>
        </p:spPr>
      </p:pic>
      <p:pic>
        <p:nvPicPr>
          <p:cNvPr id="5" name="图片 4"/>
          <p:cNvPicPr>
            <a:picLocks noChangeAspect="1"/>
          </p:cNvPicPr>
          <p:nvPr/>
        </p:nvPicPr>
        <p:blipFill>
          <a:blip r:embed="rId3"/>
          <a:stretch>
            <a:fillRect/>
          </a:stretch>
        </p:blipFill>
        <p:spPr>
          <a:xfrm>
            <a:off x="7973509" y="1157577"/>
            <a:ext cx="4072467" cy="3587271"/>
          </a:xfrm>
          <a:prstGeom prst="rect">
            <a:avLst/>
          </a:prstGeom>
        </p:spPr>
      </p:pic>
      <p:pic>
        <p:nvPicPr>
          <p:cNvPr id="7" name="图片 6"/>
          <p:cNvPicPr>
            <a:picLocks noChangeAspect="1"/>
          </p:cNvPicPr>
          <p:nvPr/>
        </p:nvPicPr>
        <p:blipFill>
          <a:blip r:embed="rId4"/>
          <a:stretch>
            <a:fillRect/>
          </a:stretch>
        </p:blipFill>
        <p:spPr>
          <a:xfrm>
            <a:off x="4207933" y="2080683"/>
            <a:ext cx="3765576" cy="4438650"/>
          </a:xfrm>
          <a:prstGeom prst="rect">
            <a:avLst/>
          </a:prstGeom>
        </p:spPr>
      </p:pic>
    </p:spTree>
    <p:extLst>
      <p:ext uri="{BB962C8B-B14F-4D97-AF65-F5344CB8AC3E}">
        <p14:creationId xmlns:p14="http://schemas.microsoft.com/office/powerpoint/2010/main" val="1615861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律学：国家法学学科的产生和发展</a:t>
            </a:r>
            <a:endParaRPr lang="zh-CN" altLang="en-US" dirty="0"/>
          </a:p>
        </p:txBody>
      </p:sp>
      <p:sp>
        <p:nvSpPr>
          <p:cNvPr id="3" name="内容占位符 2"/>
          <p:cNvSpPr>
            <a:spLocks noGrp="1"/>
          </p:cNvSpPr>
          <p:nvPr>
            <p:ph idx="1"/>
          </p:nvPr>
        </p:nvSpPr>
        <p:spPr/>
        <p:txBody>
          <a:bodyPr/>
          <a:lstStyle/>
          <a:p>
            <a:pPr algn="just"/>
            <a:r>
              <a:rPr lang="zh-CN" altLang="en-US" dirty="0" smtClean="0"/>
              <a:t>律学是指根据儒学原则对以律为主的成文法进行讲习、注释的法学。它不仅从文字上、逻辑上对律文进行阐释，也阐述某些法理，如关于礼与法的关系，释法与尊经的界限，条文与法意的联系，律例之间的关系，还有定罪与量刑，刑法的宽与严，肉刑的存与废，刑名的变迁以及诉讼和狱理。</a:t>
            </a:r>
            <a:endParaRPr lang="en-US" altLang="zh-CN" dirty="0" smtClean="0"/>
          </a:p>
          <a:p>
            <a:pPr algn="just"/>
            <a:r>
              <a:rPr lang="zh-CN" altLang="en-US" dirty="0"/>
              <a:t>采纳</a:t>
            </a:r>
            <a:r>
              <a:rPr lang="zh-CN" altLang="en-US" dirty="0" smtClean="0"/>
              <a:t>卫觊上书的曹叡认为“百里长吏，皆宜知律。”由此，曹魏创办了官办的律学教育，设置律学博士，转相传授各官吏法律诉讼之学，开始由国家培养专门法律人才的制度，进而到隋唐得以完善。这是中国法学学科设置的开端，打破了经学一统的局面。</a:t>
            </a:r>
            <a:endParaRPr lang="zh-CN" altLang="en-US" dirty="0"/>
          </a:p>
        </p:txBody>
      </p:sp>
    </p:spTree>
    <p:extLst>
      <p:ext uri="{BB962C8B-B14F-4D97-AF65-F5344CB8AC3E}">
        <p14:creationId xmlns:p14="http://schemas.microsoft.com/office/powerpoint/2010/main" val="93456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律章句学：文本主义还是文脉主义</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zh-CN" altLang="en-US" sz="3200" b="1" dirty="0" smtClean="0">
                <a:latin typeface="楷体" panose="02010609060101010101" pitchFamily="49" charset="-122"/>
                <a:ea typeface="楷体" panose="02010609060101010101" pitchFamily="49" charset="-122"/>
              </a:rPr>
              <a:t>“离经，断句绝也；辨志，谓别其心意所趣向也。”</a:t>
            </a:r>
            <a:endParaRPr lang="en-US" altLang="zh-CN" sz="3200" b="1" dirty="0" smtClean="0">
              <a:latin typeface="楷体" panose="02010609060101010101" pitchFamily="49" charset="-122"/>
              <a:ea typeface="楷体" panose="02010609060101010101" pitchFamily="49" charset="-122"/>
            </a:endParaRPr>
          </a:p>
          <a:p>
            <a:pPr marL="0" indent="0" algn="r">
              <a:buNone/>
            </a:pPr>
            <a:endParaRPr lang="en-US" altLang="zh-CN" sz="3600" b="1" dirty="0" smtClean="0"/>
          </a:p>
          <a:p>
            <a:pPr marL="0" indent="0" algn="r">
              <a:buNone/>
            </a:pPr>
            <a:r>
              <a:rPr lang="en-US" altLang="zh-CN" sz="3600" b="1" dirty="0" smtClean="0"/>
              <a:t>——</a:t>
            </a:r>
            <a:r>
              <a:rPr lang="zh-CN" altLang="en-US" sz="3600" b="1" dirty="0" smtClean="0"/>
              <a:t>汉</a:t>
            </a:r>
            <a:r>
              <a:rPr lang="en-US" altLang="zh-CN" sz="3600" b="1" dirty="0" smtClean="0"/>
              <a:t>·</a:t>
            </a:r>
            <a:r>
              <a:rPr lang="zh-CN" altLang="en-US" sz="3600" b="1" dirty="0" smtClean="0"/>
              <a:t>郑玄</a:t>
            </a:r>
            <a:endParaRPr lang="en-US" altLang="zh-CN" sz="3600" b="1" dirty="0" smtClean="0"/>
          </a:p>
          <a:p>
            <a:pPr marL="0" indent="0">
              <a:buNone/>
            </a:pPr>
            <a:endParaRPr lang="en-US" altLang="zh-CN" dirty="0" smtClean="0"/>
          </a:p>
          <a:p>
            <a:pPr marL="0" indent="0">
              <a:buNone/>
            </a:pPr>
            <a:r>
              <a:rPr lang="zh-CN" altLang="en-US" sz="3200" b="1" dirty="0" smtClean="0">
                <a:latin typeface="楷体" panose="02010609060101010101" pitchFamily="49" charset="-122"/>
                <a:ea typeface="楷体" panose="02010609060101010101" pitchFamily="49" charset="-122"/>
              </a:rPr>
              <a:t>“离经，谓离析经理，使章句断绝也；辨志，谓辨其志意趣向，习学何经矣。”</a:t>
            </a:r>
            <a:endParaRPr lang="en-US" altLang="zh-CN" sz="3200" b="1" dirty="0" smtClean="0">
              <a:latin typeface="楷体" panose="02010609060101010101" pitchFamily="49" charset="-122"/>
              <a:ea typeface="楷体" panose="02010609060101010101" pitchFamily="49" charset="-122"/>
            </a:endParaRPr>
          </a:p>
          <a:p>
            <a:pPr marL="0" indent="0" algn="r">
              <a:buNone/>
            </a:pPr>
            <a:endParaRPr lang="en-US" altLang="zh-CN" dirty="0" smtClean="0"/>
          </a:p>
          <a:p>
            <a:pPr marL="0" indent="0" algn="r">
              <a:buNone/>
            </a:pPr>
            <a:r>
              <a:rPr lang="en-US" altLang="zh-CN" sz="3600" b="1" dirty="0" smtClean="0"/>
              <a:t>——</a:t>
            </a:r>
            <a:r>
              <a:rPr lang="zh-CN" altLang="en-US" sz="3600" b="1" dirty="0" smtClean="0"/>
              <a:t>唐</a:t>
            </a:r>
            <a:r>
              <a:rPr lang="en-US" altLang="zh-CN" sz="3600" b="1" dirty="0" smtClean="0"/>
              <a:t>·</a:t>
            </a:r>
            <a:r>
              <a:rPr lang="zh-CN" altLang="en-US" sz="3600" b="1" dirty="0" smtClean="0"/>
              <a:t>孔颖达</a:t>
            </a:r>
            <a:endParaRPr lang="zh-CN" altLang="en-US" sz="3600" b="1" dirty="0"/>
          </a:p>
        </p:txBody>
      </p:sp>
    </p:spTree>
    <p:extLst>
      <p:ext uri="{BB962C8B-B14F-4D97-AF65-F5344CB8AC3E}">
        <p14:creationId xmlns:p14="http://schemas.microsoft.com/office/powerpoint/2010/main" val="350713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1667" y="198966"/>
            <a:ext cx="6096000" cy="3429000"/>
          </a:xfrm>
          <a:prstGeom prst="rect">
            <a:avLst/>
          </a:prstGeom>
        </p:spPr>
      </p:pic>
      <p:sp>
        <p:nvSpPr>
          <p:cNvPr id="5" name="矩形 4"/>
          <p:cNvSpPr/>
          <p:nvPr/>
        </p:nvSpPr>
        <p:spPr>
          <a:xfrm>
            <a:off x="211667" y="4014170"/>
            <a:ext cx="6096000" cy="2308324"/>
          </a:xfrm>
          <a:prstGeom prst="rect">
            <a:avLst/>
          </a:prstGeom>
        </p:spPr>
        <p:txBody>
          <a:bodyPr>
            <a:spAutoFit/>
          </a:bodyPr>
          <a:lstStyle/>
          <a:p>
            <a:pPr algn="just"/>
            <a:r>
              <a:rPr lang="zh-CN" altLang="en-US" sz="2400" b="1" dirty="0" smtClean="0">
                <a:latin typeface="楷体" panose="02010609060101010101" pitchFamily="49" charset="-122"/>
                <a:ea typeface="楷体" panose="02010609060101010101" pitchFamily="49" charset="-122"/>
              </a:rPr>
              <a:t>“奉法者强则国强，奉法者弱则国弱。”</a:t>
            </a:r>
          </a:p>
          <a:p>
            <a:pPr algn="just"/>
            <a:r>
              <a:rPr lang="zh-CN" altLang="en-US" sz="2400" b="1" dirty="0" smtClean="0">
                <a:latin typeface="楷体" panose="02010609060101010101" pitchFamily="49" charset="-122"/>
                <a:ea typeface="楷体" panose="02010609060101010101" pitchFamily="49" charset="-122"/>
              </a:rPr>
              <a:t>“坚持依法治国，首先要坚持依宪治国；坚持依法执政，首先要坚持依宪执政。”</a:t>
            </a:r>
            <a:endParaRPr lang="en-US" altLang="zh-CN" sz="2400" b="1" dirty="0" smtClean="0">
              <a:latin typeface="楷体" panose="02010609060101010101" pitchFamily="49" charset="-122"/>
              <a:ea typeface="楷体" panose="02010609060101010101" pitchFamily="49" charset="-122"/>
            </a:endParaRPr>
          </a:p>
          <a:p>
            <a:pPr algn="just"/>
            <a:r>
              <a:rPr lang="zh-CN" altLang="en-US" sz="2400" b="1" dirty="0" smtClean="0">
                <a:latin typeface="楷体" panose="02010609060101010101" pitchFamily="49" charset="-122"/>
                <a:ea typeface="楷体" panose="02010609060101010101" pitchFamily="49" charset="-122"/>
              </a:rPr>
              <a:t>“全面依法治国必须抓住领导干部这个‘关键少数’。”</a:t>
            </a:r>
            <a:endParaRPr lang="en-US" altLang="zh-CN" sz="2400" b="1" dirty="0" smtClean="0">
              <a:latin typeface="楷体" panose="02010609060101010101" pitchFamily="49" charset="-122"/>
              <a:ea typeface="楷体" panose="02010609060101010101" pitchFamily="49" charset="-122"/>
            </a:endParaRPr>
          </a:p>
          <a:p>
            <a:pPr algn="r"/>
            <a:r>
              <a:rPr lang="zh-CN" altLang="en-US" sz="2400" b="1" dirty="0">
                <a:latin typeface="楷体" panose="02010609060101010101" pitchFamily="49" charset="-122"/>
                <a:ea typeface="楷体" panose="02010609060101010101" pitchFamily="49" charset="-122"/>
              </a:rPr>
              <a:t>习近</a:t>
            </a:r>
            <a:r>
              <a:rPr lang="zh-CN" altLang="en-US" sz="2400" b="1" dirty="0" smtClean="0">
                <a:latin typeface="楷体" panose="02010609060101010101" pitchFamily="49" charset="-122"/>
                <a:ea typeface="楷体" panose="02010609060101010101" pitchFamily="49" charset="-122"/>
              </a:rPr>
              <a:t>平总书记，</a:t>
            </a:r>
            <a:r>
              <a:rPr lang="en-US" altLang="zh-CN" sz="2400" b="1" dirty="0" smtClean="0">
                <a:latin typeface="楷体" panose="02010609060101010101" pitchFamily="49" charset="-122"/>
                <a:ea typeface="楷体" panose="02010609060101010101" pitchFamily="49" charset="-122"/>
              </a:rPr>
              <a:t>2017-3-22</a:t>
            </a:r>
            <a:endParaRPr lang="zh-CN" altLang="en-US" sz="2400" b="1" dirty="0">
              <a:latin typeface="楷体" panose="02010609060101010101" pitchFamily="49" charset="-122"/>
              <a:ea typeface="楷体" panose="02010609060101010101" pitchFamily="49" charset="-122"/>
            </a:endParaRPr>
          </a:p>
        </p:txBody>
      </p:sp>
      <p:pic>
        <p:nvPicPr>
          <p:cNvPr id="6" name="图片 5"/>
          <p:cNvPicPr>
            <a:picLocks noChangeAspect="1"/>
          </p:cNvPicPr>
          <p:nvPr/>
        </p:nvPicPr>
        <p:blipFill>
          <a:blip r:embed="rId3"/>
          <a:stretch>
            <a:fillRect/>
          </a:stretch>
        </p:blipFill>
        <p:spPr>
          <a:xfrm>
            <a:off x="7116762" y="380471"/>
            <a:ext cx="4105275" cy="5876925"/>
          </a:xfrm>
          <a:prstGeom prst="rect">
            <a:avLst/>
          </a:prstGeom>
        </p:spPr>
      </p:pic>
    </p:spTree>
    <p:extLst>
      <p:ext uri="{BB962C8B-B14F-4D97-AF65-F5344CB8AC3E}">
        <p14:creationId xmlns:p14="http://schemas.microsoft.com/office/powerpoint/2010/main" val="42264921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4954</Words>
  <Application>Microsoft Office PowerPoint</Application>
  <PresentationFormat>宽屏</PresentationFormat>
  <Paragraphs>199</Paragraphs>
  <Slides>42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42</vt:i4>
      </vt:variant>
    </vt:vector>
  </HeadingPairs>
  <TitlesOfParts>
    <vt:vector size="49" baseType="lpstr">
      <vt:lpstr>楷体</vt:lpstr>
      <vt:lpstr>隶书</vt:lpstr>
      <vt:lpstr>宋体</vt:lpstr>
      <vt:lpstr>Arial</vt:lpstr>
      <vt:lpstr>Calibri</vt:lpstr>
      <vt:lpstr>Calibri Light</vt:lpstr>
      <vt:lpstr>Office 主题</vt:lpstr>
      <vt:lpstr>魏晋南北朝时代</vt:lpstr>
      <vt:lpstr>历史背景</vt:lpstr>
      <vt:lpstr>PowerPoint 演示文稿</vt:lpstr>
      <vt:lpstr>两汉时代的法律遗产与问题</vt:lpstr>
      <vt:lpstr>中央政府对两汉法律遗产的继承与对策</vt:lpstr>
      <vt:lpstr>PowerPoint 演示文稿</vt:lpstr>
      <vt:lpstr>律学：国家法学学科的产生和发展</vt:lpstr>
      <vt:lpstr>律章句学：文本主义还是文脉主义</vt:lpstr>
      <vt:lpstr>PowerPoint 演示文稿</vt:lpstr>
      <vt:lpstr>魏晋南北朝时代中国法律概况</vt:lpstr>
      <vt:lpstr>PowerPoint 演示文稿</vt:lpstr>
      <vt:lpstr>曹魏《新律》的改革主要内容：</vt:lpstr>
      <vt:lpstr>PowerPoint 演示文稿</vt:lpstr>
      <vt:lpstr>PowerPoint 演示文稿</vt:lpstr>
      <vt:lpstr>新律改革：矛盾中的进步</vt:lpstr>
      <vt:lpstr>（二）两晋法律制度的进一步发展</vt:lpstr>
      <vt:lpstr>晋律的进一步发展</vt:lpstr>
      <vt:lpstr>泰始律·律令分野</vt:lpstr>
      <vt:lpstr>魏晋时代对于中国法律文明的贡献与意义</vt:lpstr>
      <vt:lpstr>1.魏晋改革的律令分野标志着中国古代独特的法律体系的形成 </vt:lpstr>
      <vt:lpstr>2. 魏晋律令分野使律成为中国古代刑法典的专称 </vt:lpstr>
      <vt:lpstr>道德法制的回归</vt:lpstr>
      <vt:lpstr>峻礼教之防，准五服以制罪</vt:lpstr>
      <vt:lpstr>五服制罪的应用</vt:lpstr>
      <vt:lpstr>（三）南北朝时期立法 </vt:lpstr>
      <vt:lpstr>北朝法律变化</vt:lpstr>
      <vt:lpstr>《北齐律》的主要内容及其影响</vt:lpstr>
      <vt:lpstr>精简法律</vt:lpstr>
      <vt:lpstr>十恶不赦</vt:lpstr>
      <vt:lpstr>进一步完善总则制度</vt:lpstr>
      <vt:lpstr>未达巅峰，却是基石 </vt:lpstr>
      <vt:lpstr>不可忽视的另一面，北周法律</vt:lpstr>
      <vt:lpstr>北周大律</vt:lpstr>
      <vt:lpstr>（四）三国两晋南北朝立法活动的主要成就： </vt:lpstr>
      <vt:lpstr>二、法律内容的发展</vt:lpstr>
      <vt:lpstr>官当与十恶</vt:lpstr>
      <vt:lpstr> 3、刑罚制度改革</vt:lpstr>
      <vt:lpstr>（三）民事立法</vt:lpstr>
      <vt:lpstr>三、司法制度</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魏晋南北朝时代</dc:title>
  <dc:creator>XeonKarl</dc:creator>
  <cp:lastModifiedBy>XeonKarl</cp:lastModifiedBy>
  <cp:revision>20</cp:revision>
  <dcterms:created xsi:type="dcterms:W3CDTF">2021-05-11T23:58:58Z</dcterms:created>
  <dcterms:modified xsi:type="dcterms:W3CDTF">2021-05-31T23:13:49Z</dcterms:modified>
</cp:coreProperties>
</file>