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83029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18658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113174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46348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84726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92849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0224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71599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89308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88737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BB174B-43AE-4AB5-859D-88A73BF213F5}"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287504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74B-43AE-4AB5-859D-88A73BF213F5}" type="datetimeFigureOut">
              <a:rPr lang="zh-CN" altLang="en-US" smtClean="0"/>
              <a:t>2021/6/9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69BF1-D393-4D49-8012-C75949987DFF}" type="slidenum">
              <a:rPr lang="zh-CN" altLang="en-US" smtClean="0"/>
              <a:t>‹#›</a:t>
            </a:fld>
            <a:endParaRPr lang="zh-CN" altLang="en-US"/>
          </a:p>
        </p:txBody>
      </p:sp>
    </p:spTree>
    <p:extLst>
      <p:ext uri="{BB962C8B-B14F-4D97-AF65-F5344CB8AC3E}">
        <p14:creationId xmlns:p14="http://schemas.microsoft.com/office/powerpoint/2010/main" val="129542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b="1" dirty="0" smtClean="0">
                <a:latin typeface="楷体" panose="02010609060101010101" pitchFamily="49" charset="-122"/>
                <a:ea typeface="楷体" panose="02010609060101010101" pitchFamily="49" charset="-122"/>
              </a:rPr>
              <a:t>明清时代</a:t>
            </a:r>
            <a:endParaRPr lang="zh-CN" altLang="en-US" sz="7200"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p:txBody>
          <a:bodyPr>
            <a:normAutofit/>
          </a:bodyPr>
          <a:lstStyle/>
          <a:p>
            <a:r>
              <a:rPr lang="zh-CN" altLang="en-US" sz="2800" b="1" dirty="0" smtClean="0">
                <a:latin typeface="楷体" panose="02010609060101010101" pitchFamily="49" charset="-122"/>
                <a:ea typeface="楷体" panose="02010609060101010101" pitchFamily="49" charset="-122"/>
              </a:rPr>
              <a:t>中国法律史</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第六章</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近古与近代</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8246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二、明律的基本内容和特点</a:t>
            </a:r>
            <a:endParaRPr lang="zh-CN" altLang="en-US" dirty="0"/>
          </a:p>
        </p:txBody>
      </p:sp>
      <p:sp>
        <p:nvSpPr>
          <p:cNvPr id="3" name="内容占位符 2"/>
          <p:cNvSpPr>
            <a:spLocks noGrp="1"/>
          </p:cNvSpPr>
          <p:nvPr>
            <p:ph idx="1"/>
          </p:nvPr>
        </p:nvSpPr>
        <p:spPr>
          <a:xfrm>
            <a:off x="313267" y="1549400"/>
            <a:ext cx="11641666" cy="5215467"/>
          </a:xfrm>
        </p:spPr>
        <p:txBody>
          <a:bodyPr>
            <a:normAutofit fontScale="92500" lnSpcReduction="10000"/>
          </a:bodyPr>
          <a:lstStyle/>
          <a:p>
            <a:pPr marL="0" indent="0">
              <a:buNone/>
            </a:pPr>
            <a:r>
              <a:rPr lang="zh-CN" altLang="en-US" b="1" dirty="0" smtClean="0"/>
              <a:t>（一）、严酷镇压危害君主专制统治的反抗行为明律与唐律相比，更加严酷</a:t>
            </a:r>
            <a:r>
              <a:rPr lang="zh-CN" altLang="en-US" sz="2400" dirty="0" smtClean="0"/>
              <a:t>：</a:t>
            </a:r>
            <a:endParaRPr lang="en-US" altLang="zh-CN" sz="2400" dirty="0" smtClean="0"/>
          </a:p>
          <a:p>
            <a:r>
              <a:rPr lang="zh-CN" altLang="en-US" dirty="0" smtClean="0"/>
              <a:t>扩大了因谋反及大逆被缘坐处死的范围。</a:t>
            </a:r>
          </a:p>
          <a:p>
            <a:r>
              <a:rPr lang="zh-CN" altLang="en-US" dirty="0" smtClean="0"/>
              <a:t>取消因犯罪情节的不同而致刑罚适用上的区别，采取重其所重的原则。</a:t>
            </a:r>
          </a:p>
          <a:p>
            <a:pPr marL="0" indent="0">
              <a:buNone/>
            </a:pPr>
            <a:endParaRPr lang="zh-CN" altLang="en-US" dirty="0" smtClean="0"/>
          </a:p>
          <a:p>
            <a:pPr marL="0" indent="0">
              <a:buNone/>
            </a:pPr>
            <a:r>
              <a:rPr lang="zh-CN" altLang="en-US" b="1" dirty="0" smtClean="0"/>
              <a:t>（二）、严惩侵犯地主阶级财产的行为</a:t>
            </a:r>
          </a:p>
          <a:p>
            <a:r>
              <a:rPr lang="zh-CN" altLang="en-US" dirty="0" smtClean="0"/>
              <a:t>法律上保护地主阶级的土地所有权。  </a:t>
            </a:r>
          </a:p>
          <a:p>
            <a:r>
              <a:rPr lang="zh-CN" altLang="en-US" dirty="0" smtClean="0"/>
              <a:t>严惩侵犯封建国家及地主阶级私有财产的行为。</a:t>
            </a:r>
          </a:p>
          <a:p>
            <a:pPr marL="0" indent="0">
              <a:buNone/>
            </a:pPr>
            <a:endParaRPr lang="zh-CN" altLang="en-US" b="1" dirty="0" smtClean="0"/>
          </a:p>
          <a:p>
            <a:pPr marL="0" indent="0">
              <a:buNone/>
            </a:pPr>
            <a:r>
              <a:rPr lang="zh-CN" altLang="en-US" b="1" dirty="0" smtClean="0"/>
              <a:t>（三）、严禁臣下结党和内外官交结</a:t>
            </a:r>
          </a:p>
          <a:p>
            <a:r>
              <a:rPr lang="zh-CN" altLang="en-US" dirty="0" smtClean="0"/>
              <a:t>奸党罪：“交结朋党，紊乱朝政者”、“律该处死，而巧言谏免，暗邀人心者”及 “听上司主使，出入人罪者”皆斩。</a:t>
            </a:r>
            <a:endParaRPr lang="en-US" altLang="zh-CN" dirty="0" smtClean="0"/>
          </a:p>
          <a:p>
            <a:r>
              <a:rPr lang="zh-CN" altLang="en-US" dirty="0" smtClean="0"/>
              <a:t>严禁内外官交结：“交结近侍官员”罪和“上言大臣德政”罪</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85329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7200"/>
            <a:ext cx="10515600" cy="5719763"/>
          </a:xfrm>
        </p:spPr>
        <p:txBody>
          <a:bodyPr/>
          <a:lstStyle/>
          <a:p>
            <a:pPr marL="0" indent="0">
              <a:buNone/>
            </a:pPr>
            <a:r>
              <a:rPr lang="zh-CN" altLang="en-US" b="1" dirty="0" smtClean="0"/>
              <a:t>（四）、严厉惩治贪官污吏</a:t>
            </a:r>
            <a:r>
              <a:rPr lang="en-US" altLang="zh-CN" b="1" dirty="0" smtClean="0"/>
              <a:t>——</a:t>
            </a:r>
            <a:r>
              <a:rPr lang="zh-CN" altLang="en-US" b="1" dirty="0" smtClean="0"/>
              <a:t>规定“贪墨罪”</a:t>
            </a:r>
          </a:p>
          <a:p>
            <a:r>
              <a:rPr lang="zh-CN" altLang="en-US" dirty="0" smtClean="0"/>
              <a:t>处罚从重：八十贯绞；监守自盗，不分首从，四十贯斩</a:t>
            </a:r>
          </a:p>
          <a:p>
            <a:r>
              <a:rPr lang="zh-CN" altLang="en-US" dirty="0" smtClean="0"/>
              <a:t>用刑残酷：剥皮实草，皮庙场。</a:t>
            </a:r>
          </a:p>
          <a:p>
            <a:pPr marL="0" indent="0">
              <a:buNone/>
            </a:pPr>
            <a:endParaRPr lang="zh-CN" altLang="en-US" dirty="0" smtClean="0"/>
          </a:p>
          <a:p>
            <a:pPr marL="0" indent="0">
              <a:buNone/>
            </a:pPr>
            <a:r>
              <a:rPr lang="zh-CN" altLang="en-US" b="1" dirty="0" smtClean="0"/>
              <a:t>（五）、加强对经济关系的法律调整</a:t>
            </a:r>
          </a:p>
          <a:p>
            <a:pPr algn="just"/>
            <a:r>
              <a:rPr lang="zh-CN" altLang="en-US" dirty="0" smtClean="0"/>
              <a:t>制定“钱法”和“钞法”，促进商品经济的发展</a:t>
            </a:r>
          </a:p>
          <a:p>
            <a:pPr algn="just"/>
            <a:r>
              <a:rPr lang="zh-CN" altLang="en-US" dirty="0" smtClean="0"/>
              <a:t>颁布“盐法”和“茶法”，强化专卖制度，确保封建国家的财政收入。</a:t>
            </a:r>
            <a:endParaRPr lang="zh-CN" altLang="en-US" dirty="0"/>
          </a:p>
        </p:txBody>
      </p:sp>
    </p:spTree>
    <p:extLst>
      <p:ext uri="{BB962C8B-B14F-4D97-AF65-F5344CB8AC3E}">
        <p14:creationId xmlns:p14="http://schemas.microsoft.com/office/powerpoint/2010/main" val="133454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明律的特点及其原因</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000" b="1" dirty="0" smtClean="0"/>
              <a:t>特点：“轻其轻者，重其重者”。</a:t>
            </a:r>
          </a:p>
          <a:p>
            <a:pPr marL="0" indent="0">
              <a:buNone/>
            </a:pPr>
            <a:r>
              <a:rPr lang="zh-CN" altLang="en-US" sz="3000" b="1" dirty="0" smtClean="0"/>
              <a:t>原因：</a:t>
            </a:r>
          </a:p>
          <a:p>
            <a:r>
              <a:rPr lang="zh-CN" altLang="en-US" dirty="0" smtClean="0"/>
              <a:t>明朝处于封建社会后期，统治更腐朽，农民反抗更激烈，统治者不得不用刑事镇压；                          </a:t>
            </a:r>
          </a:p>
          <a:p>
            <a:r>
              <a:rPr lang="zh-CN" altLang="en-US" dirty="0" smtClean="0"/>
              <a:t>朱元璋总结元朝灭亡的教训，以“重典治乱国”的指导思想制定明律，不能不是重典； </a:t>
            </a:r>
          </a:p>
          <a:p>
            <a:r>
              <a:rPr lang="zh-CN" altLang="en-US" dirty="0" smtClean="0"/>
              <a:t>商品经济发展，封建官吏更富有贪欲性，激化了地主阶级与农民阶级的矛盾，也侵犯了统治阶级的整体利益。所以，明朝统治者不惜用严刑打击贪官污吏。</a:t>
            </a:r>
            <a:endParaRPr lang="zh-CN" altLang="en-US" dirty="0"/>
          </a:p>
        </p:txBody>
      </p:sp>
    </p:spTree>
    <p:extLst>
      <p:ext uri="{BB962C8B-B14F-4D97-AF65-F5344CB8AC3E}">
        <p14:creationId xmlns:p14="http://schemas.microsoft.com/office/powerpoint/2010/main" val="117272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三、清朝的立法概况</a:t>
            </a:r>
            <a:endParaRPr lang="zh-CN" altLang="en-US" dirty="0"/>
          </a:p>
        </p:txBody>
      </p:sp>
      <p:sp>
        <p:nvSpPr>
          <p:cNvPr id="3" name="内容占位符 2"/>
          <p:cNvSpPr>
            <a:spLocks noGrp="1"/>
          </p:cNvSpPr>
          <p:nvPr>
            <p:ph idx="1"/>
          </p:nvPr>
        </p:nvSpPr>
        <p:spPr/>
        <p:txBody>
          <a:bodyPr>
            <a:normAutofit/>
          </a:bodyPr>
          <a:lstStyle/>
          <a:p>
            <a:pPr marL="0" indent="0" algn="just">
              <a:buNone/>
            </a:pPr>
            <a:r>
              <a:rPr lang="zh-CN" altLang="en-US" sz="3500" b="1" dirty="0" smtClean="0"/>
              <a:t>（一）</a:t>
            </a:r>
            <a:r>
              <a:rPr lang="en-US" altLang="zh-CN" sz="3500" b="1" dirty="0" smtClean="0"/>
              <a:t>《</a:t>
            </a:r>
            <a:r>
              <a:rPr lang="zh-CN" altLang="en-US" sz="3500" b="1" dirty="0" smtClean="0"/>
              <a:t>大清律</a:t>
            </a:r>
            <a:r>
              <a:rPr lang="en-US" altLang="zh-CN" sz="3500" b="1" dirty="0" smtClean="0"/>
              <a:t>》</a:t>
            </a:r>
          </a:p>
          <a:p>
            <a:pPr marL="0" indent="0" algn="just">
              <a:buNone/>
            </a:pPr>
            <a:r>
              <a:rPr lang="zh-CN" altLang="en-US" dirty="0" smtClean="0"/>
              <a:t>前后包括：</a:t>
            </a:r>
            <a:endParaRPr lang="en-US" altLang="zh-CN" dirty="0" smtClean="0"/>
          </a:p>
          <a:p>
            <a:pPr algn="just"/>
            <a:r>
              <a:rPr lang="en-US" altLang="zh-CN" sz="3200" b="1" dirty="0" smtClean="0"/>
              <a:t>《</a:t>
            </a:r>
            <a:r>
              <a:rPr lang="zh-CN" altLang="en-US" sz="3200" b="1" dirty="0" smtClean="0"/>
              <a:t>大清律集解附例</a:t>
            </a:r>
            <a:r>
              <a:rPr lang="en-US" altLang="zh-CN" sz="3200" b="1" dirty="0" smtClean="0"/>
              <a:t>》</a:t>
            </a:r>
            <a:r>
              <a:rPr lang="zh-CN" altLang="en-US" sz="3200" dirty="0" smtClean="0"/>
              <a:t>：颁布于顺治三年，清朝的第一部成文法典。是</a:t>
            </a:r>
            <a:r>
              <a:rPr lang="en-US" altLang="zh-CN" sz="3200" dirty="0" smtClean="0"/>
              <a:t>《</a:t>
            </a:r>
            <a:r>
              <a:rPr lang="zh-CN" altLang="en-US" sz="3200" dirty="0" smtClean="0"/>
              <a:t>大明律</a:t>
            </a:r>
            <a:r>
              <a:rPr lang="en-US" altLang="zh-CN" sz="3200" dirty="0" smtClean="0"/>
              <a:t>》</a:t>
            </a:r>
            <a:r>
              <a:rPr lang="zh-CN" altLang="en-US" sz="3200" dirty="0" smtClean="0"/>
              <a:t>的翻版，为正式的</a:t>
            </a:r>
            <a:r>
              <a:rPr lang="en-US" altLang="zh-CN" sz="3200" dirty="0" smtClean="0"/>
              <a:t>《</a:t>
            </a:r>
            <a:r>
              <a:rPr lang="zh-CN" altLang="en-US" sz="3200" dirty="0" smtClean="0"/>
              <a:t>大清律</a:t>
            </a:r>
            <a:r>
              <a:rPr lang="en-US" altLang="zh-CN" sz="3200" dirty="0" smtClean="0"/>
              <a:t>》</a:t>
            </a:r>
            <a:r>
              <a:rPr lang="zh-CN" altLang="en-US" sz="3200" dirty="0" smtClean="0"/>
              <a:t>奠定了基础。</a:t>
            </a:r>
          </a:p>
          <a:p>
            <a:pPr algn="just"/>
            <a:r>
              <a:rPr lang="en-US" altLang="zh-CN" sz="3200" b="1" dirty="0" smtClean="0"/>
              <a:t>《</a:t>
            </a:r>
            <a:r>
              <a:rPr lang="zh-CN" altLang="en-US" sz="3200" b="1" dirty="0" smtClean="0"/>
              <a:t>大清律集解</a:t>
            </a:r>
            <a:r>
              <a:rPr lang="en-US" altLang="zh-CN" sz="3200" b="1" dirty="0" smtClean="0"/>
              <a:t>》</a:t>
            </a:r>
            <a:r>
              <a:rPr lang="zh-CN" altLang="en-US" sz="3200" dirty="0" smtClean="0"/>
              <a:t>：雍正五年颁行。</a:t>
            </a:r>
          </a:p>
          <a:p>
            <a:pPr algn="just"/>
            <a:r>
              <a:rPr lang="en-US" altLang="zh-CN" sz="3200" b="1" dirty="0" smtClean="0"/>
              <a:t>《</a:t>
            </a:r>
            <a:r>
              <a:rPr lang="zh-CN" altLang="en-US" sz="3200" b="1" dirty="0" smtClean="0"/>
              <a:t>大清律例</a:t>
            </a:r>
            <a:r>
              <a:rPr lang="en-US" altLang="zh-CN" sz="3200" b="1" dirty="0" smtClean="0"/>
              <a:t>》</a:t>
            </a:r>
            <a:r>
              <a:rPr lang="zh-CN" altLang="en-US" sz="3200" b="1" dirty="0" smtClean="0"/>
              <a:t>：</a:t>
            </a:r>
            <a:r>
              <a:rPr lang="zh-CN" altLang="en-US" sz="3200" dirty="0" smtClean="0"/>
              <a:t>乾隆时命群臣对大清律逐条考正，折衷损益，于乾隆五年完成，“刊布中外，永远遵行”</a:t>
            </a:r>
          </a:p>
          <a:p>
            <a:pPr marL="0" indent="0">
              <a:buNone/>
            </a:pPr>
            <a:endParaRPr lang="zh-CN" altLang="en-US" dirty="0"/>
          </a:p>
        </p:txBody>
      </p:sp>
    </p:spTree>
    <p:extLst>
      <p:ext uri="{BB962C8B-B14F-4D97-AF65-F5344CB8AC3E}">
        <p14:creationId xmlns:p14="http://schemas.microsoft.com/office/powerpoint/2010/main" val="37660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大清</a:t>
            </a:r>
            <a:r>
              <a:rPr lang="zh-CN" altLang="en-US" dirty="0" smtClean="0"/>
              <a:t>律的地位</a:t>
            </a:r>
            <a:endParaRPr lang="zh-CN" altLang="en-US" dirty="0"/>
          </a:p>
        </p:txBody>
      </p:sp>
      <p:sp>
        <p:nvSpPr>
          <p:cNvPr id="3" name="内容占位符 2"/>
          <p:cNvSpPr>
            <a:spLocks noGrp="1"/>
          </p:cNvSpPr>
          <p:nvPr>
            <p:ph idx="1"/>
          </p:nvPr>
        </p:nvSpPr>
        <p:spPr/>
        <p:txBody>
          <a:bodyPr/>
          <a:lstStyle/>
          <a:p>
            <a:pPr algn="just"/>
            <a:r>
              <a:rPr lang="zh-CN" altLang="en-US" dirty="0" smtClean="0"/>
              <a:t>中国历史上最后一部封建成文法典。</a:t>
            </a:r>
          </a:p>
          <a:p>
            <a:pPr algn="just"/>
            <a:r>
              <a:rPr lang="zh-CN" altLang="en-US" dirty="0" smtClean="0"/>
              <a:t>特点 ：采律例合编的形式，即律后附以奏准的“条例”，结构形式分７ 编体例，共三十门，</a:t>
            </a:r>
            <a:r>
              <a:rPr lang="en-US" altLang="zh-CN" dirty="0" smtClean="0"/>
              <a:t>436</a:t>
            </a:r>
            <a:r>
              <a:rPr lang="zh-CN" altLang="en-US" dirty="0" smtClean="0"/>
              <a:t>条</a:t>
            </a:r>
            <a:r>
              <a:rPr lang="en-US" altLang="zh-CN" dirty="0" smtClean="0"/>
              <a:t>.</a:t>
            </a:r>
            <a:endParaRPr lang="zh-CN" altLang="en-US" dirty="0" smtClean="0"/>
          </a:p>
          <a:p>
            <a:pPr algn="just"/>
            <a:r>
              <a:rPr lang="zh-CN" altLang="en-US" dirty="0" smtClean="0"/>
              <a:t>清律律文从此定型，一直沿用到清末修律。</a:t>
            </a:r>
          </a:p>
          <a:p>
            <a:pPr algn="just"/>
            <a:endParaRPr lang="zh-CN" altLang="en-US" dirty="0"/>
          </a:p>
        </p:txBody>
      </p:sp>
    </p:spTree>
    <p:extLst>
      <p:ext uri="{BB962C8B-B14F-4D97-AF65-F5344CB8AC3E}">
        <p14:creationId xmlns:p14="http://schemas.microsoft.com/office/powerpoint/2010/main" val="10671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（二）各部院则例</a:t>
            </a:r>
            <a:endParaRPr lang="zh-CN" altLang="en-US" dirty="0"/>
          </a:p>
        </p:txBody>
      </p:sp>
      <p:sp>
        <p:nvSpPr>
          <p:cNvPr id="3" name="内容占位符 2"/>
          <p:cNvSpPr>
            <a:spLocks noGrp="1"/>
          </p:cNvSpPr>
          <p:nvPr>
            <p:ph idx="1"/>
          </p:nvPr>
        </p:nvSpPr>
        <p:spPr>
          <a:xfrm>
            <a:off x="838200" y="1447800"/>
            <a:ext cx="10515600" cy="4729163"/>
          </a:xfrm>
        </p:spPr>
        <p:txBody>
          <a:bodyPr>
            <a:normAutofit lnSpcReduction="10000"/>
          </a:bodyPr>
          <a:lstStyle/>
          <a:p>
            <a:pPr marL="0" indent="0">
              <a:buNone/>
            </a:pPr>
            <a:r>
              <a:rPr lang="zh-CN" altLang="en-US" dirty="0" smtClean="0"/>
              <a:t>“例”是对成例和判例的抽象而形成，是弥补律文不足的一种形式，在清朝被广泛使用，具有很高的法律效力。各部院均制定则例：</a:t>
            </a:r>
          </a:p>
          <a:p>
            <a:pPr algn="just"/>
            <a:r>
              <a:rPr lang="en-US" altLang="zh-CN" dirty="0" smtClean="0"/>
              <a:t>《</a:t>
            </a:r>
            <a:r>
              <a:rPr lang="zh-CN" altLang="en-US" dirty="0" smtClean="0"/>
              <a:t>刑部现行则例</a:t>
            </a:r>
            <a:r>
              <a:rPr lang="en-US" altLang="zh-CN" dirty="0" smtClean="0"/>
              <a:t>》</a:t>
            </a:r>
          </a:p>
          <a:p>
            <a:pPr algn="just"/>
            <a:r>
              <a:rPr lang="en-US" altLang="zh-CN" dirty="0" smtClean="0"/>
              <a:t>《</a:t>
            </a:r>
            <a:r>
              <a:rPr lang="zh-CN" altLang="en-US" dirty="0" smtClean="0"/>
              <a:t>钦定吏部则例</a:t>
            </a:r>
            <a:r>
              <a:rPr lang="en-US" altLang="zh-CN" dirty="0" smtClean="0"/>
              <a:t>》</a:t>
            </a:r>
            <a:r>
              <a:rPr lang="zh-CN" altLang="en-US" dirty="0" smtClean="0"/>
              <a:t>：内容包括各部的职掌、官员的铨选和品级，以及对各部违法行为的处分规定，具有行政法规的性质。</a:t>
            </a:r>
            <a:endParaRPr lang="en-US" altLang="zh-CN" dirty="0" smtClean="0"/>
          </a:p>
          <a:p>
            <a:pPr algn="just"/>
            <a:r>
              <a:rPr lang="en-US" altLang="zh-CN" dirty="0" smtClean="0"/>
              <a:t>《</a:t>
            </a:r>
            <a:r>
              <a:rPr lang="zh-CN" altLang="en-US" dirty="0" smtClean="0"/>
              <a:t>钦定户部则例</a:t>
            </a:r>
            <a:r>
              <a:rPr lang="en-US" altLang="zh-CN" dirty="0" smtClean="0"/>
              <a:t>》</a:t>
            </a:r>
          </a:p>
          <a:p>
            <a:pPr algn="just"/>
            <a:r>
              <a:rPr lang="en-US" altLang="zh-CN" dirty="0" smtClean="0"/>
              <a:t>《</a:t>
            </a:r>
            <a:r>
              <a:rPr lang="zh-CN" altLang="en-US" dirty="0" smtClean="0"/>
              <a:t>钦定礼部则例</a:t>
            </a:r>
            <a:r>
              <a:rPr lang="en-US" altLang="zh-CN" dirty="0" smtClean="0"/>
              <a:t>》</a:t>
            </a:r>
          </a:p>
          <a:p>
            <a:pPr algn="just"/>
            <a:r>
              <a:rPr lang="en-US" altLang="zh-CN" dirty="0" smtClean="0"/>
              <a:t>《</a:t>
            </a:r>
            <a:r>
              <a:rPr lang="zh-CN" altLang="en-US" dirty="0" smtClean="0"/>
              <a:t>钦定中枢政考</a:t>
            </a:r>
            <a:r>
              <a:rPr lang="en-US" altLang="zh-CN" dirty="0" smtClean="0"/>
              <a:t>》</a:t>
            </a:r>
          </a:p>
          <a:p>
            <a:pPr algn="just"/>
            <a:r>
              <a:rPr lang="en-US" altLang="zh-CN" dirty="0" smtClean="0"/>
              <a:t>《</a:t>
            </a:r>
            <a:r>
              <a:rPr lang="zh-CN" altLang="en-US" dirty="0" smtClean="0"/>
              <a:t>钦定工部则例</a:t>
            </a:r>
            <a:r>
              <a:rPr lang="en-US" altLang="zh-CN" dirty="0" smtClean="0"/>
              <a:t>》</a:t>
            </a:r>
          </a:p>
          <a:p>
            <a:pPr algn="just"/>
            <a:r>
              <a:rPr lang="en-US" altLang="zh-CN" dirty="0" smtClean="0"/>
              <a:t>《</a:t>
            </a:r>
            <a:r>
              <a:rPr lang="zh-CN" altLang="en-US" dirty="0" smtClean="0"/>
              <a:t>理藩院则例</a:t>
            </a:r>
            <a:r>
              <a:rPr lang="en-US" altLang="zh-CN" dirty="0" smtClean="0"/>
              <a:t>》</a:t>
            </a:r>
            <a:endParaRPr lang="zh-CN" altLang="en-US" dirty="0" smtClean="0"/>
          </a:p>
          <a:p>
            <a:pPr marL="0" indent="0">
              <a:buNone/>
            </a:pPr>
            <a:endParaRPr lang="zh-CN" altLang="en-US" dirty="0"/>
          </a:p>
        </p:txBody>
      </p:sp>
    </p:spTree>
    <p:extLst>
      <p:ext uri="{BB962C8B-B14F-4D97-AF65-F5344CB8AC3E}">
        <p14:creationId xmlns:p14="http://schemas.microsoft.com/office/powerpoint/2010/main" val="239419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a:t>
            </a:r>
            <a:r>
              <a:rPr lang="zh-CN" altLang="en-US" dirty="0" smtClean="0"/>
              <a:t>清会典</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制定 ：康熙时，仿</a:t>
            </a:r>
            <a:r>
              <a:rPr lang="en-US" altLang="zh-CN" dirty="0" smtClean="0"/>
              <a:t>《</a:t>
            </a:r>
            <a:r>
              <a:rPr lang="zh-CN" altLang="en-US" dirty="0" smtClean="0"/>
              <a:t>明会典</a:t>
            </a:r>
            <a:r>
              <a:rPr lang="en-US" altLang="zh-CN" dirty="0" smtClean="0"/>
              <a:t>》</a:t>
            </a:r>
            <a:r>
              <a:rPr lang="zh-CN" altLang="en-US" dirty="0" smtClean="0"/>
              <a:t>制定而成</a:t>
            </a:r>
          </a:p>
          <a:p>
            <a:r>
              <a:rPr lang="en-US" altLang="zh-CN" dirty="0" smtClean="0"/>
              <a:t>《</a:t>
            </a:r>
            <a:r>
              <a:rPr lang="zh-CN" altLang="en-US" dirty="0" smtClean="0"/>
              <a:t>五朝会典</a:t>
            </a:r>
            <a:r>
              <a:rPr lang="en-US" altLang="zh-CN" dirty="0" smtClean="0"/>
              <a:t>》</a:t>
            </a:r>
            <a:r>
              <a:rPr lang="zh-CN" altLang="en-US" dirty="0" smtClean="0"/>
              <a:t>：康熙、雍正、乾隆、嘉庆、光绪 五朝均制定和修定。</a:t>
            </a:r>
          </a:p>
          <a:p>
            <a:r>
              <a:rPr lang="zh-CN" altLang="en-US" dirty="0" smtClean="0"/>
              <a:t>性质：中国封建时代最完备的行政法典，是  中国封建时代行政立法的总汇</a:t>
            </a:r>
            <a:endParaRPr lang="zh-CN" altLang="en-US" dirty="0"/>
          </a:p>
        </p:txBody>
      </p:sp>
    </p:spTree>
    <p:extLst>
      <p:ext uri="{BB962C8B-B14F-4D97-AF65-F5344CB8AC3E}">
        <p14:creationId xmlns:p14="http://schemas.microsoft.com/office/powerpoint/2010/main" val="143756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（四）适用于少数民族地区的法律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清王朝通过制定适用少数民族地区的单行法，加强对少数民族的管辖，先后颁布了：</a:t>
            </a:r>
            <a:r>
              <a:rPr lang="en-US" altLang="zh-CN" dirty="0" smtClean="0"/>
              <a:t>《</a:t>
            </a:r>
            <a:r>
              <a:rPr lang="zh-CN" altLang="en-US" dirty="0" smtClean="0"/>
              <a:t>苗律</a:t>
            </a:r>
            <a:r>
              <a:rPr lang="en-US" altLang="zh-CN" dirty="0" smtClean="0"/>
              <a:t>》</a:t>
            </a:r>
            <a:r>
              <a:rPr lang="zh-CN" altLang="en-US" dirty="0" smtClean="0"/>
              <a:t>、</a:t>
            </a:r>
            <a:r>
              <a:rPr lang="en-US" altLang="zh-CN" dirty="0" smtClean="0"/>
              <a:t>《</a:t>
            </a:r>
            <a:r>
              <a:rPr lang="zh-CN" altLang="en-US" dirty="0" smtClean="0"/>
              <a:t>蒙古律</a:t>
            </a:r>
            <a:r>
              <a:rPr lang="en-US" altLang="zh-CN" dirty="0" smtClean="0"/>
              <a:t>》</a:t>
            </a:r>
            <a:r>
              <a:rPr lang="zh-CN" altLang="en-US" dirty="0" smtClean="0"/>
              <a:t>、</a:t>
            </a:r>
            <a:r>
              <a:rPr lang="en-US" altLang="zh-CN" dirty="0" smtClean="0"/>
              <a:t>《</a:t>
            </a:r>
            <a:r>
              <a:rPr lang="zh-CN" altLang="en-US" dirty="0" smtClean="0"/>
              <a:t>番例</a:t>
            </a:r>
            <a:r>
              <a:rPr lang="en-US" altLang="zh-CN" dirty="0" smtClean="0"/>
              <a:t>》</a:t>
            </a:r>
            <a:r>
              <a:rPr lang="zh-CN" altLang="en-US" dirty="0" smtClean="0"/>
              <a:t>等。</a:t>
            </a:r>
            <a:endParaRPr lang="zh-CN" altLang="en-US" dirty="0"/>
          </a:p>
        </p:txBody>
      </p:sp>
    </p:spTree>
    <p:extLst>
      <p:ext uri="{BB962C8B-B14F-4D97-AF65-F5344CB8AC3E}">
        <p14:creationId xmlns:p14="http://schemas.microsoft.com/office/powerpoint/2010/main" val="394080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四、清律的主要特点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（一）、以严刑峻法推行政治、思想高压政策</a:t>
            </a:r>
          </a:p>
          <a:p>
            <a:pPr marL="0" indent="0">
              <a:buNone/>
            </a:pPr>
            <a:r>
              <a:rPr lang="zh-CN" altLang="en-US" dirty="0" smtClean="0"/>
              <a:t>１、扩大反逆罪的范围及其株连范围</a:t>
            </a:r>
          </a:p>
          <a:p>
            <a:pPr marL="0" indent="0">
              <a:buNone/>
            </a:pPr>
            <a:r>
              <a:rPr lang="zh-CN" altLang="en-US" dirty="0" smtClean="0"/>
              <a:t>２、以文字狱的形式惩罚异端思想，推行文化专制政策</a:t>
            </a:r>
          </a:p>
          <a:p>
            <a:pPr marL="0" indent="0">
              <a:buNone/>
            </a:pPr>
            <a:r>
              <a:rPr lang="zh-CN" altLang="en-US" dirty="0" smtClean="0"/>
              <a:t>（二）、维护满族享有更大特权的封建等级</a:t>
            </a:r>
          </a:p>
          <a:p>
            <a:pPr marL="0" indent="0">
              <a:buNone/>
            </a:pPr>
            <a:r>
              <a:rPr lang="zh-CN" altLang="en-US" dirty="0" smtClean="0"/>
              <a:t>１、确认封建等级制度</a:t>
            </a:r>
            <a:r>
              <a:rPr lang="en-US" altLang="zh-CN" dirty="0" smtClean="0"/>
              <a:t>——</a:t>
            </a:r>
            <a:r>
              <a:rPr lang="zh-CN" altLang="en-US" dirty="0" smtClean="0"/>
              <a:t>主奴关糸、尊卑关系</a:t>
            </a:r>
            <a:endParaRPr lang="en-US" altLang="zh-CN" dirty="0" smtClean="0"/>
          </a:p>
          <a:p>
            <a:pPr marL="0" indent="0">
              <a:buNone/>
            </a:pPr>
            <a:r>
              <a:rPr lang="zh-CN" altLang="en-US" dirty="0" smtClean="0"/>
              <a:t> ２、保护贵族、官僚特权</a:t>
            </a:r>
          </a:p>
          <a:p>
            <a:pPr marL="0" indent="0">
              <a:buNone/>
            </a:pPr>
            <a:r>
              <a:rPr lang="zh-CN" altLang="en-US" dirty="0" smtClean="0"/>
              <a:t>３、保护满族人的特权</a:t>
            </a:r>
            <a:endParaRPr lang="zh-CN" altLang="en-US" dirty="0"/>
          </a:p>
        </p:txBody>
      </p:sp>
    </p:spTree>
    <p:extLst>
      <p:ext uri="{BB962C8B-B14F-4D97-AF65-F5344CB8AC3E}">
        <p14:creationId xmlns:p14="http://schemas.microsoft.com/office/powerpoint/2010/main" val="93804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3467"/>
            <a:ext cx="10515600" cy="5533496"/>
          </a:xfrm>
        </p:spPr>
        <p:txBody>
          <a:bodyPr/>
          <a:lstStyle/>
          <a:p>
            <a:pPr marL="0" indent="0">
              <a:buNone/>
            </a:pPr>
            <a:r>
              <a:rPr lang="zh-CN" altLang="en-US" dirty="0" smtClean="0"/>
              <a:t>（三）保护满汉地主阶级的财产所有权</a:t>
            </a:r>
          </a:p>
          <a:p>
            <a:pPr marL="0" indent="0">
              <a:buNone/>
            </a:pPr>
            <a:r>
              <a:rPr lang="zh-CN" altLang="en-US" dirty="0" smtClean="0"/>
              <a:t>１、保护封建的财产关糸</a:t>
            </a:r>
          </a:p>
          <a:p>
            <a:pPr marL="0" indent="0">
              <a:buNone/>
            </a:pPr>
            <a:r>
              <a:rPr lang="zh-CN" altLang="en-US" dirty="0" smtClean="0"/>
              <a:t>２、保护满族的经济特权</a:t>
            </a:r>
          </a:p>
          <a:p>
            <a:pPr marL="0" indent="0">
              <a:buNone/>
            </a:pPr>
            <a:r>
              <a:rPr lang="zh-CN" altLang="en-US" dirty="0" smtClean="0"/>
              <a:t>（四）反映了封建社会后期经济关系、阶级关系的变化。</a:t>
            </a:r>
          </a:p>
          <a:p>
            <a:pPr marL="0" indent="0">
              <a:buNone/>
            </a:pPr>
            <a:r>
              <a:rPr lang="zh-CN" altLang="en-US" dirty="0" smtClean="0"/>
              <a:t>１、废除匠籍制度</a:t>
            </a:r>
          </a:p>
          <a:p>
            <a:pPr marL="0" indent="0">
              <a:buNone/>
            </a:pPr>
            <a:r>
              <a:rPr lang="zh-CN" altLang="en-US" dirty="0" smtClean="0"/>
              <a:t>２、雇工人的法律地位有所改善</a:t>
            </a:r>
          </a:p>
          <a:p>
            <a:pPr marL="0" indent="0">
              <a:buNone/>
            </a:pPr>
            <a:r>
              <a:rPr lang="zh-CN" altLang="en-US" dirty="0" smtClean="0"/>
              <a:t>３、将一些贱籍豁除为良</a:t>
            </a:r>
          </a:p>
          <a:p>
            <a:pPr marL="0" indent="0">
              <a:buNone/>
            </a:pPr>
            <a:r>
              <a:rPr lang="zh-CN" altLang="en-US" dirty="0" smtClean="0"/>
              <a:t>（五）、建立了更加严酷的刑罚制度</a:t>
            </a:r>
          </a:p>
          <a:p>
            <a:pPr marL="0" indent="0">
              <a:buNone/>
            </a:pPr>
            <a:r>
              <a:rPr lang="zh-CN" altLang="en-US" dirty="0" smtClean="0"/>
              <a:t>沿用笞、杖、徒、流、死五刑，并恢复一些酷刑、增加了新刑罚</a:t>
            </a:r>
            <a:endParaRPr lang="zh-CN" altLang="en-US" dirty="0"/>
          </a:p>
        </p:txBody>
      </p:sp>
    </p:spTree>
    <p:extLst>
      <p:ext uri="{BB962C8B-B14F-4D97-AF65-F5344CB8AC3E}">
        <p14:creationId xmlns:p14="http://schemas.microsoft.com/office/powerpoint/2010/main" val="96024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一、明朝的立法概况与其法律形式 </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600" b="1" dirty="0" smtClean="0"/>
              <a:t>（一）立法活动：</a:t>
            </a:r>
          </a:p>
          <a:p>
            <a:pPr marL="0" indent="0">
              <a:buNone/>
            </a:pPr>
            <a:r>
              <a:rPr lang="zh-CN" altLang="en-US" sz="3200" b="1" dirty="0" smtClean="0"/>
              <a:t>１、</a:t>
            </a:r>
            <a:r>
              <a:rPr lang="en-US" altLang="zh-CN" sz="3200" b="1" dirty="0" smtClean="0"/>
              <a:t>《</a:t>
            </a:r>
            <a:r>
              <a:rPr lang="zh-CN" altLang="en-US" sz="3200" b="1" dirty="0" smtClean="0"/>
              <a:t>大明律</a:t>
            </a:r>
            <a:r>
              <a:rPr lang="en-US" altLang="zh-CN" sz="3200" b="1" dirty="0" smtClean="0"/>
              <a:t>》</a:t>
            </a:r>
            <a:r>
              <a:rPr lang="zh-CN" altLang="en-US" sz="3200" b="1" dirty="0" smtClean="0"/>
              <a:t>和</a:t>
            </a:r>
            <a:r>
              <a:rPr lang="en-US" altLang="zh-CN" sz="3200" b="1" dirty="0" smtClean="0"/>
              <a:t>《</a:t>
            </a:r>
            <a:r>
              <a:rPr lang="zh-CN" altLang="en-US" sz="3200" b="1" dirty="0" smtClean="0"/>
              <a:t>钦定律诰</a:t>
            </a:r>
            <a:r>
              <a:rPr lang="en-US" altLang="zh-CN" sz="3200" b="1" dirty="0" smtClean="0"/>
              <a:t>》</a:t>
            </a:r>
          </a:p>
          <a:p>
            <a:pPr marL="0" indent="0" algn="just">
              <a:buNone/>
            </a:pPr>
            <a:r>
              <a:rPr lang="zh-CN" altLang="en-US" dirty="0" smtClean="0"/>
              <a:t>（１）制定经过：明太祖命左丞相李善长为律令总裁官，草创于称吴王时期（１３６７年），更定于洪武六年，整齐于二十二年，至三十年，将</a:t>
            </a:r>
            <a:r>
              <a:rPr lang="en-US" altLang="zh-CN" dirty="0" smtClean="0"/>
              <a:t>《</a:t>
            </a:r>
            <a:r>
              <a:rPr lang="zh-CN" altLang="en-US" dirty="0" smtClean="0"/>
              <a:t>钦定律诰</a:t>
            </a:r>
            <a:r>
              <a:rPr lang="en-US" altLang="zh-CN" dirty="0" smtClean="0"/>
              <a:t>》</a:t>
            </a:r>
            <a:r>
              <a:rPr lang="zh-CN" altLang="en-US" dirty="0" smtClean="0"/>
              <a:t>附其后，一并颁行天下。</a:t>
            </a:r>
          </a:p>
          <a:p>
            <a:pPr marL="0" indent="0" algn="just">
              <a:buNone/>
            </a:pPr>
            <a:r>
              <a:rPr lang="zh-CN" altLang="en-US" dirty="0" smtClean="0"/>
              <a:t>（２）篇章结构：</a:t>
            </a:r>
            <a:r>
              <a:rPr lang="en-US" altLang="zh-CN" dirty="0" smtClean="0"/>
              <a:t>30</a:t>
            </a:r>
            <a:r>
              <a:rPr lang="zh-CN" altLang="en-US" dirty="0" smtClean="0"/>
              <a:t>卷</a:t>
            </a:r>
            <a:r>
              <a:rPr lang="en-US" altLang="zh-CN" dirty="0" smtClean="0"/>
              <a:t>460</a:t>
            </a:r>
            <a:r>
              <a:rPr lang="zh-CN" altLang="en-US" dirty="0" smtClean="0"/>
              <a:t>条，七篇体例：名例、吏、户、礼、兵、刑、工。</a:t>
            </a:r>
          </a:p>
          <a:p>
            <a:pPr marL="0" indent="0" algn="just">
              <a:buNone/>
            </a:pPr>
            <a:r>
              <a:rPr lang="zh-CN" altLang="en-US" dirty="0" smtClean="0"/>
              <a:t>（３）特点：文简法严；通行明代不改。</a:t>
            </a:r>
          </a:p>
          <a:p>
            <a:pPr marL="0" indent="0">
              <a:buNone/>
            </a:pPr>
            <a:endParaRPr lang="zh-CN" altLang="en-US" dirty="0"/>
          </a:p>
        </p:txBody>
      </p:sp>
    </p:spTree>
    <p:extLst>
      <p:ext uri="{BB962C8B-B14F-4D97-AF65-F5344CB8AC3E}">
        <p14:creationId xmlns:p14="http://schemas.microsoft.com/office/powerpoint/2010/main" val="334928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清律刑罚</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１、迁徙：将罪犯强制迁出一千里外安置，永远不许回原籍</a:t>
            </a:r>
          </a:p>
          <a:p>
            <a:pPr marL="0" indent="0">
              <a:buNone/>
            </a:pPr>
            <a:r>
              <a:rPr lang="zh-CN" altLang="en-US" dirty="0" smtClean="0"/>
              <a:t>２、充军：分附近（２０００里）、近边（２５００ 里）、边远（３０００里）、极边、烟瘴（４０００里）五等</a:t>
            </a:r>
          </a:p>
          <a:p>
            <a:pPr marL="0" indent="0">
              <a:buNone/>
            </a:pPr>
            <a:r>
              <a:rPr lang="zh-CN" altLang="en-US" dirty="0" smtClean="0"/>
              <a:t>３、发遣：发充边疆地区为驻防官兵充当奴隶</a:t>
            </a:r>
          </a:p>
          <a:p>
            <a:pPr marL="0" indent="0">
              <a:buNone/>
            </a:pPr>
            <a:r>
              <a:rPr lang="zh-CN" altLang="en-US" dirty="0" smtClean="0"/>
              <a:t>４、凌迟：清朝适用的范围有所扩大</a:t>
            </a:r>
          </a:p>
          <a:p>
            <a:pPr marL="0" indent="0">
              <a:buNone/>
            </a:pPr>
            <a:r>
              <a:rPr lang="zh-CN" altLang="en-US" dirty="0" smtClean="0"/>
              <a:t>５、戮尸：凌迟罪犯的行刑前如自然死亡，仍须戮尸</a:t>
            </a:r>
          </a:p>
          <a:p>
            <a:pPr marL="0" indent="0">
              <a:buNone/>
            </a:pPr>
            <a:r>
              <a:rPr lang="zh-CN" altLang="en-US" dirty="0" smtClean="0"/>
              <a:t>６、枭首：枭首悬于木上</a:t>
            </a:r>
          </a:p>
          <a:p>
            <a:pPr marL="0" indent="0">
              <a:buNone/>
            </a:pPr>
            <a:endParaRPr lang="zh-CN" altLang="en-US" dirty="0"/>
          </a:p>
        </p:txBody>
      </p:sp>
    </p:spTree>
    <p:extLst>
      <p:ext uri="{BB962C8B-B14F-4D97-AF65-F5344CB8AC3E}">
        <p14:creationId xmlns:p14="http://schemas.microsoft.com/office/powerpoint/2010/main" val="3197789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五、明清法律制度对资本主义萌芽的限制</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zh-CN" altLang="en-US" dirty="0" smtClean="0"/>
              <a:t>（一）推行禁榷 制度，限制商业发展</a:t>
            </a:r>
          </a:p>
          <a:p>
            <a:pPr marL="0" indent="0">
              <a:buNone/>
            </a:pPr>
            <a:r>
              <a:rPr lang="zh-CN" altLang="en-US" dirty="0" smtClean="0"/>
              <a:t>禁榷 制度：是指中国封建社会国家对某些的商品实行专管的制度。始自西汉武帝实行盐铁官营传统制度。</a:t>
            </a:r>
          </a:p>
          <a:p>
            <a:r>
              <a:rPr lang="zh-CN" altLang="en-US" dirty="0" smtClean="0"/>
              <a:t>明清扩大禁榷的范围。由盐、铁、茶发展到金、银、铜、锡等。</a:t>
            </a:r>
          </a:p>
          <a:p>
            <a:r>
              <a:rPr lang="zh-CN" altLang="en-US" dirty="0" smtClean="0"/>
              <a:t>用严酷的刑律保护禁榷制度</a:t>
            </a:r>
          </a:p>
          <a:p>
            <a:pPr marL="0" indent="0">
              <a:buNone/>
            </a:pPr>
            <a:r>
              <a:rPr lang="zh-CN" altLang="en-US" dirty="0" smtClean="0"/>
              <a:t>（二）奉行海禁政策阻挠对外贸易</a:t>
            </a:r>
            <a:br>
              <a:rPr lang="zh-CN" altLang="en-US" dirty="0" smtClean="0"/>
            </a:br>
            <a:r>
              <a:rPr lang="zh-CN" altLang="en-US" dirty="0" smtClean="0"/>
              <a:t>（三）加强对矿冶业的管禁，限制民间自由开矿</a:t>
            </a:r>
            <a:br>
              <a:rPr lang="zh-CN" altLang="en-US" dirty="0" smtClean="0"/>
            </a:br>
            <a:r>
              <a:rPr lang="zh-CN" altLang="en-US" dirty="0" smtClean="0"/>
              <a:t>（四）重征商税，压制私人商业的发展</a:t>
            </a:r>
            <a:endParaRPr lang="en-US" altLang="zh-CN" dirty="0" smtClean="0"/>
          </a:p>
          <a:p>
            <a:pPr marL="0" indent="0">
              <a:buNone/>
            </a:pPr>
            <a:r>
              <a:rPr lang="zh-CN" altLang="en-US" dirty="0" smtClean="0"/>
              <a:t>封建统治者利用政权维护封建的生产方式，压抑商品经济和资本主义因素的发展，对中国社会生产力的前进起了极大的阻碍和破坏作用。</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1485764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六、明清的司法制度</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smtClean="0"/>
              <a:t>(</a:t>
            </a:r>
            <a:r>
              <a:rPr lang="zh-CN" altLang="en-US" dirty="0" smtClean="0"/>
              <a:t>一）司法机关及其管辖</a:t>
            </a:r>
          </a:p>
          <a:p>
            <a:pPr marL="0" indent="0">
              <a:buNone/>
            </a:pPr>
            <a:r>
              <a:rPr lang="zh-CN" altLang="en-US" dirty="0" smtClean="0"/>
              <a:t>１、中央司法机关</a:t>
            </a:r>
          </a:p>
          <a:p>
            <a:r>
              <a:rPr lang="zh-CN" altLang="en-US" dirty="0" smtClean="0"/>
              <a:t>刑部</a:t>
            </a:r>
            <a:r>
              <a:rPr lang="en-US" altLang="zh-CN" dirty="0" smtClean="0"/>
              <a:t>——</a:t>
            </a:r>
            <a:r>
              <a:rPr lang="zh-CN" altLang="en-US" dirty="0" smtClean="0"/>
              <a:t>主管审判，受理地方上诉案件、重案和中央百官的案件</a:t>
            </a:r>
          </a:p>
          <a:p>
            <a:r>
              <a:rPr lang="zh-CN" altLang="en-US" dirty="0" smtClean="0"/>
              <a:t>大理寺</a:t>
            </a:r>
            <a:r>
              <a:rPr lang="en-US" altLang="zh-CN" dirty="0" smtClean="0"/>
              <a:t>——</a:t>
            </a:r>
            <a:r>
              <a:rPr lang="zh-CN" altLang="en-US" dirty="0" smtClean="0"/>
              <a:t>复核刑部、都察院审理的案件</a:t>
            </a:r>
          </a:p>
          <a:p>
            <a:r>
              <a:rPr lang="zh-CN" altLang="en-US" dirty="0" smtClean="0"/>
              <a:t>都察院</a:t>
            </a:r>
            <a:r>
              <a:rPr lang="en-US" altLang="zh-CN" dirty="0" smtClean="0"/>
              <a:t>——</a:t>
            </a:r>
            <a:r>
              <a:rPr lang="zh-CN" altLang="en-US" dirty="0" smtClean="0"/>
              <a:t>监督刑部、大理寺的司法活动，并参与重大案件的审判</a:t>
            </a:r>
          </a:p>
          <a:p>
            <a:pPr marL="0" indent="0">
              <a:buNone/>
            </a:pPr>
            <a:endParaRPr lang="zh-CN" altLang="en-US" dirty="0" smtClean="0"/>
          </a:p>
          <a:p>
            <a:pPr marL="0" indent="0">
              <a:buNone/>
            </a:pPr>
            <a:r>
              <a:rPr lang="zh-CN" altLang="en-US" dirty="0" smtClean="0"/>
              <a:t>２、地方司法机关</a:t>
            </a:r>
            <a:r>
              <a:rPr lang="en-US" altLang="zh-CN" dirty="0" smtClean="0"/>
              <a:t>——</a:t>
            </a:r>
            <a:r>
              <a:rPr lang="zh-CN" altLang="en-US" dirty="0" smtClean="0"/>
              <a:t>省、府、县三级，府、县两级行政司法合一，清朝地方并实行四级审制</a:t>
            </a:r>
            <a:endParaRPr lang="en-US" altLang="zh-CN" dirty="0" smtClean="0"/>
          </a:p>
          <a:p>
            <a:r>
              <a:rPr lang="zh-CN" altLang="en-US" dirty="0" smtClean="0"/>
              <a:t>第一审级：县、州</a:t>
            </a:r>
            <a:r>
              <a:rPr lang="en-US" altLang="zh-CN" dirty="0" smtClean="0"/>
              <a:t>——</a:t>
            </a:r>
            <a:r>
              <a:rPr lang="zh-CN" altLang="en-US" dirty="0" smtClean="0"/>
              <a:t>审判笞、杖、徒刑案件        </a:t>
            </a:r>
          </a:p>
          <a:p>
            <a:r>
              <a:rPr lang="zh-CN" altLang="en-US" dirty="0" smtClean="0"/>
              <a:t>第二审级：府</a:t>
            </a:r>
            <a:endParaRPr lang="en-US" altLang="zh-CN" dirty="0" smtClean="0"/>
          </a:p>
          <a:p>
            <a:r>
              <a:rPr lang="zh-CN" altLang="en-US" dirty="0" smtClean="0"/>
              <a:t>第三审级：省级</a:t>
            </a:r>
            <a:r>
              <a:rPr lang="en-US" altLang="zh-CN" dirty="0" smtClean="0"/>
              <a:t>——</a:t>
            </a:r>
            <a:r>
              <a:rPr lang="zh-CN" altLang="en-US" dirty="0" smtClean="0"/>
              <a:t>提刑按察使司</a:t>
            </a:r>
          </a:p>
          <a:p>
            <a:r>
              <a:rPr lang="zh-CN" altLang="en-US" dirty="0" smtClean="0"/>
              <a:t>第四审级：总督、巡抚</a:t>
            </a:r>
            <a:r>
              <a:rPr lang="en-US" altLang="zh-CN" dirty="0" smtClean="0"/>
              <a:t>——</a:t>
            </a:r>
            <a:r>
              <a:rPr lang="zh-CN" altLang="en-US" dirty="0" smtClean="0"/>
              <a:t>受理上诉案件，审核下级机关的判决</a:t>
            </a:r>
          </a:p>
          <a:p>
            <a:pPr marL="0" indent="0">
              <a:buNone/>
            </a:pPr>
            <a:endParaRPr lang="zh-CN" altLang="en-US" dirty="0"/>
          </a:p>
        </p:txBody>
      </p:sp>
    </p:spTree>
    <p:extLst>
      <p:ext uri="{BB962C8B-B14F-4D97-AF65-F5344CB8AC3E}">
        <p14:creationId xmlns:p14="http://schemas.microsoft.com/office/powerpoint/2010/main" val="50586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2667"/>
            <a:ext cx="10515600" cy="5584296"/>
          </a:xfrm>
        </p:spPr>
        <p:txBody>
          <a:bodyPr>
            <a:normAutofit/>
          </a:bodyPr>
          <a:lstStyle/>
          <a:p>
            <a:pPr marL="0" indent="0">
              <a:buNone/>
            </a:pPr>
            <a:r>
              <a:rPr lang="zh-CN" altLang="en-US" dirty="0" smtClean="0"/>
              <a:t>３、特别司法机关（清朝）</a:t>
            </a:r>
          </a:p>
          <a:p>
            <a:pPr marL="0" indent="0" algn="just">
              <a:buNone/>
            </a:pPr>
            <a:r>
              <a:rPr lang="zh-CN" altLang="en-US" dirty="0" smtClean="0"/>
              <a:t>（１）理藩院的理刑司</a:t>
            </a:r>
            <a:r>
              <a:rPr lang="en-US" altLang="zh-CN" dirty="0" smtClean="0"/>
              <a:t>——</a:t>
            </a:r>
            <a:r>
              <a:rPr lang="zh-CN" altLang="en-US" dirty="0" smtClean="0"/>
              <a:t>审理少数民族地区的重大案件和上诉案件。</a:t>
            </a:r>
          </a:p>
          <a:p>
            <a:pPr marL="0" indent="0">
              <a:buNone/>
            </a:pPr>
            <a:r>
              <a:rPr lang="zh-CN" altLang="en-US" dirty="0" smtClean="0"/>
              <a:t>（２）满人案件的审判机关  </a:t>
            </a:r>
          </a:p>
          <a:p>
            <a:r>
              <a:rPr lang="zh-CN" altLang="en-US" dirty="0" smtClean="0"/>
              <a:t>步军统领衙门</a:t>
            </a:r>
            <a:r>
              <a:rPr lang="en-US" altLang="zh-CN" dirty="0" smtClean="0"/>
              <a:t>——</a:t>
            </a:r>
            <a:r>
              <a:rPr lang="zh-CN" altLang="en-US" dirty="0" smtClean="0"/>
              <a:t>审理京师普通满人的案件</a:t>
            </a:r>
          </a:p>
          <a:p>
            <a:r>
              <a:rPr lang="zh-CN" altLang="en-US" dirty="0" smtClean="0"/>
              <a:t>内务府慎刑司</a:t>
            </a:r>
            <a:r>
              <a:rPr lang="en-US" altLang="zh-CN" dirty="0" smtClean="0"/>
              <a:t>——</a:t>
            </a:r>
            <a:r>
              <a:rPr lang="zh-CN" altLang="en-US" dirty="0" smtClean="0"/>
              <a:t>负责审理内务府管辖的上三旗或宫廷的案件</a:t>
            </a:r>
          </a:p>
          <a:p>
            <a:r>
              <a:rPr lang="zh-CN" altLang="en-US" dirty="0" smtClean="0"/>
              <a:t>宗人府</a:t>
            </a:r>
            <a:r>
              <a:rPr lang="en-US" altLang="zh-CN" dirty="0" smtClean="0"/>
              <a:t>——</a:t>
            </a:r>
            <a:r>
              <a:rPr lang="zh-CN" altLang="en-US" dirty="0" smtClean="0"/>
              <a:t>审理满族贵族宗室觉罗的诉讼案件</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2541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（二）诉讼程序和审判制度</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１、诉讼程序 </a:t>
            </a:r>
          </a:p>
          <a:p>
            <a:pPr marL="0" indent="0">
              <a:buNone/>
            </a:pPr>
            <a:r>
              <a:rPr lang="zh-CN" altLang="en-US" dirty="0" smtClean="0"/>
              <a:t>一般案件严禁越诉，重大案件可以越级申诉</a:t>
            </a:r>
          </a:p>
          <a:p>
            <a:pPr marL="0" indent="0">
              <a:buNone/>
            </a:pPr>
            <a:endParaRPr lang="zh-CN" altLang="en-US" dirty="0" smtClean="0"/>
          </a:p>
          <a:p>
            <a:pPr marL="0" indent="0">
              <a:buNone/>
            </a:pPr>
            <a:r>
              <a:rPr lang="zh-CN" altLang="en-US" dirty="0" smtClean="0"/>
              <a:t>２、审判制度</a:t>
            </a:r>
          </a:p>
          <a:p>
            <a:pPr marL="0" indent="0">
              <a:buNone/>
            </a:pPr>
            <a:r>
              <a:rPr lang="zh-CN" altLang="en-US" dirty="0" smtClean="0"/>
              <a:t>（１）小三司会审：遇重大案件时，由御史、 大理寺官员、和刑部官员共同审理。</a:t>
            </a:r>
          </a:p>
          <a:p>
            <a:pPr marL="0" indent="0">
              <a:buNone/>
            </a:pPr>
            <a:r>
              <a:rPr lang="zh-CN" altLang="en-US" dirty="0" smtClean="0"/>
              <a:t>（２）大三司会审：遇重大案件时，由都御史、大理寺卿和刑部尚书共同审理。</a:t>
            </a:r>
          </a:p>
          <a:p>
            <a:pPr marL="0" indent="0">
              <a:buNone/>
            </a:pPr>
            <a:r>
              <a:rPr lang="zh-CN" altLang="en-US" dirty="0" smtClean="0"/>
              <a:t>（３） 九卿会审：又称“圆审”，即如遇特别重大案件，则由三法司会同吏、户、礼、兵、工各部尚书及政通使共同审理，判决仍须皇帝核准。</a:t>
            </a:r>
            <a:endParaRPr lang="zh-CN" altLang="en-US" dirty="0"/>
          </a:p>
        </p:txBody>
      </p:sp>
    </p:spTree>
    <p:extLst>
      <p:ext uri="{BB962C8B-B14F-4D97-AF65-F5344CB8AC3E}">
        <p14:creationId xmlns:p14="http://schemas.microsoft.com/office/powerpoint/2010/main" val="126569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3533"/>
            <a:ext cx="10515600" cy="5423430"/>
          </a:xfrm>
        </p:spPr>
        <p:txBody>
          <a:bodyPr>
            <a:normAutofit/>
          </a:bodyPr>
          <a:lstStyle/>
          <a:p>
            <a:pPr marL="0" indent="0">
              <a:buNone/>
            </a:pPr>
            <a:r>
              <a:rPr lang="zh-CN" altLang="en-US" dirty="0" smtClean="0"/>
              <a:t> （４）秋审：清朝在每年秋天由中央主要机关的负责官员会同审理地方上报的死刑监候案件的制度</a:t>
            </a:r>
          </a:p>
          <a:p>
            <a:pPr marL="0" indent="0">
              <a:buNone/>
            </a:pPr>
            <a:r>
              <a:rPr lang="zh-CN" altLang="en-US" dirty="0" smtClean="0"/>
              <a:t>（５）朝审：清朝对刑部判决的案件或京师附近的死刑监候案件进行的重审制度秋审和朝审案件的结果可分为：情实、缓决、可矜、留养承祀。</a:t>
            </a:r>
          </a:p>
          <a:p>
            <a:pPr marL="0" indent="0">
              <a:buNone/>
            </a:pPr>
            <a:r>
              <a:rPr lang="zh-CN" altLang="en-US" dirty="0" smtClean="0"/>
              <a:t>（６）热审：是指每年小满后十日至立秋前一日，由大理寺左右二寺官员，会同各道御史及刑部承办司（小三司）审理发生在京师的笞、杖刑案件的审判活动。</a:t>
            </a:r>
            <a:endParaRPr lang="zh-CN" altLang="en-US" dirty="0"/>
          </a:p>
        </p:txBody>
      </p:sp>
    </p:spTree>
    <p:extLst>
      <p:ext uri="{BB962C8B-B14F-4D97-AF65-F5344CB8AC3E}">
        <p14:creationId xmlns:p14="http://schemas.microsoft.com/office/powerpoint/2010/main" val="265243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（三）、监察机关对司法活动的监督</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１、中央：</a:t>
            </a:r>
          </a:p>
          <a:p>
            <a:pPr marL="0" indent="0">
              <a:buNone/>
            </a:pPr>
            <a:r>
              <a:rPr lang="zh-CN" altLang="en-US" dirty="0" smtClean="0"/>
              <a:t>（１）设都察院：“主纠察内外百司之官”，其长官为左、右都御史。</a:t>
            </a:r>
          </a:p>
          <a:p>
            <a:pPr marL="0" indent="0">
              <a:buNone/>
            </a:pPr>
            <a:r>
              <a:rPr lang="zh-CN" altLang="en-US" dirty="0" smtClean="0"/>
              <a:t>（２）六科给事中：创始于明朝，其职权是“稽查六部百司之事”。清雍正时期并入箸都察院。</a:t>
            </a:r>
          </a:p>
          <a:p>
            <a:pPr marL="0" indent="0">
              <a:buNone/>
            </a:pPr>
            <a:endParaRPr lang="zh-CN" altLang="en-US" dirty="0" smtClean="0"/>
          </a:p>
          <a:p>
            <a:pPr marL="0" indent="0">
              <a:buNone/>
            </a:pPr>
            <a:r>
              <a:rPr lang="zh-CN" altLang="en-US" dirty="0" smtClean="0"/>
              <a:t>２、地方：</a:t>
            </a:r>
            <a:endParaRPr lang="en-US" altLang="zh-CN" dirty="0" smtClean="0"/>
          </a:p>
          <a:p>
            <a:pPr marL="0" indent="0">
              <a:buNone/>
            </a:pPr>
            <a:r>
              <a:rPr lang="zh-CN" altLang="en-US" dirty="0" smtClean="0"/>
              <a:t>全国分为十三道或十五道（清），设有道监察御史，具有“大事奏裁、小事立决” 的权力。</a:t>
            </a:r>
          </a:p>
          <a:p>
            <a:pPr marL="0" indent="0">
              <a:buNone/>
            </a:pPr>
            <a:endParaRPr lang="zh-CN" altLang="en-US" dirty="0"/>
          </a:p>
        </p:txBody>
      </p:sp>
    </p:spTree>
    <p:extLst>
      <p:ext uri="{BB962C8B-B14F-4D97-AF65-F5344CB8AC3E}">
        <p14:creationId xmlns:p14="http://schemas.microsoft.com/office/powerpoint/2010/main" val="126571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4867"/>
            <a:ext cx="10515600" cy="5762096"/>
          </a:xfrm>
        </p:spPr>
        <p:txBody>
          <a:bodyPr>
            <a:normAutofit fontScale="92500" lnSpcReduction="20000"/>
          </a:bodyPr>
          <a:lstStyle/>
          <a:p>
            <a:pPr marL="0" indent="0">
              <a:buNone/>
            </a:pPr>
            <a:r>
              <a:rPr lang="en-US" altLang="zh-CN" b="1" dirty="0" smtClean="0"/>
              <a:t>2</a:t>
            </a:r>
            <a:r>
              <a:rPr lang="zh-CN" altLang="en-US" b="1" dirty="0" smtClean="0"/>
              <a:t>、</a:t>
            </a:r>
            <a:r>
              <a:rPr lang="en-US" altLang="zh-CN" b="1" dirty="0" smtClean="0"/>
              <a:t>《</a:t>
            </a:r>
            <a:r>
              <a:rPr lang="zh-CN" altLang="en-US" b="1" dirty="0" smtClean="0"/>
              <a:t>明大诰</a:t>
            </a:r>
            <a:r>
              <a:rPr lang="en-US" altLang="zh-CN" b="1" dirty="0" smtClean="0"/>
              <a:t>》</a:t>
            </a:r>
            <a:r>
              <a:rPr lang="zh-CN" altLang="en-US" b="1" dirty="0" smtClean="0"/>
              <a:t>的颁布</a:t>
            </a:r>
          </a:p>
          <a:p>
            <a:pPr marL="0" indent="0" algn="just">
              <a:buNone/>
            </a:pPr>
            <a:r>
              <a:rPr lang="zh-CN" altLang="en-US" sz="2600" b="1" dirty="0" smtClean="0"/>
              <a:t>（</a:t>
            </a:r>
            <a:r>
              <a:rPr lang="en-US" altLang="zh-CN" sz="2600" b="1" dirty="0" smtClean="0"/>
              <a:t>1</a:t>
            </a:r>
            <a:r>
              <a:rPr lang="zh-CN" altLang="en-US" sz="2600" b="1" dirty="0" smtClean="0"/>
              <a:t>）制定：</a:t>
            </a:r>
            <a:r>
              <a:rPr lang="zh-CN" altLang="en-US" sz="2600" dirty="0" smtClean="0"/>
              <a:t>明初，明太祖认为元朝失败的原因是朝廷无权威，导致下层官吏无所顾忌，引发动乱，因此主张以猛治国，刑用重典。朱元璋为防止“法外遗奸”，模仿周</a:t>
            </a:r>
            <a:r>
              <a:rPr lang="en-US" altLang="zh-CN" sz="2600" dirty="0" smtClean="0"/>
              <a:t>《</a:t>
            </a:r>
            <a:r>
              <a:rPr lang="zh-CN" altLang="en-US" sz="2600" dirty="0" smtClean="0"/>
              <a:t>大诰</a:t>
            </a:r>
            <a:r>
              <a:rPr lang="en-US" altLang="zh-CN" sz="2600" dirty="0" smtClean="0"/>
              <a:t>》</a:t>
            </a:r>
            <a:r>
              <a:rPr lang="zh-CN" altLang="en-US" sz="2600" dirty="0" smtClean="0"/>
              <a:t>，汇集当时用严刑峻法惩治官民犯罪的典型案例，制定的刑事特别法。具有最高的法律效力。</a:t>
            </a:r>
            <a:endParaRPr lang="en-US" altLang="zh-CN" sz="2600" dirty="0" smtClean="0"/>
          </a:p>
          <a:p>
            <a:pPr marL="0" indent="0">
              <a:buNone/>
            </a:pPr>
            <a:r>
              <a:rPr lang="zh-CN" altLang="en-US" sz="2600" b="1" dirty="0" smtClean="0"/>
              <a:t>前后包括</a:t>
            </a:r>
            <a:r>
              <a:rPr lang="en-US" altLang="zh-CN" sz="2600" b="1" dirty="0" smtClean="0"/>
              <a:t>《</a:t>
            </a:r>
            <a:r>
              <a:rPr lang="zh-CN" altLang="en-US" sz="2600" b="1" dirty="0" smtClean="0"/>
              <a:t>御制大诰</a:t>
            </a:r>
            <a:r>
              <a:rPr lang="en-US" altLang="zh-CN" sz="2600" b="1" dirty="0" smtClean="0"/>
              <a:t>》</a:t>
            </a:r>
            <a:r>
              <a:rPr lang="zh-CN" altLang="en-US" sz="2600" b="1" dirty="0" smtClean="0"/>
              <a:t>、</a:t>
            </a:r>
            <a:r>
              <a:rPr lang="en-US" altLang="zh-CN" sz="2600" b="1" dirty="0" smtClean="0"/>
              <a:t>《</a:t>
            </a:r>
            <a:r>
              <a:rPr lang="zh-CN" altLang="en-US" sz="2600" b="1" dirty="0" smtClean="0"/>
              <a:t>御制大诰续编</a:t>
            </a:r>
            <a:r>
              <a:rPr lang="en-US" altLang="zh-CN" sz="2600" b="1" dirty="0" smtClean="0"/>
              <a:t>》</a:t>
            </a:r>
            <a:r>
              <a:rPr lang="zh-CN" altLang="en-US" sz="2600" b="1" dirty="0" smtClean="0"/>
              <a:t>、</a:t>
            </a:r>
            <a:r>
              <a:rPr lang="en-US" altLang="zh-CN" sz="2600" b="1" dirty="0" smtClean="0"/>
              <a:t>《</a:t>
            </a:r>
            <a:r>
              <a:rPr lang="zh-CN" altLang="en-US" sz="2600" b="1" dirty="0" smtClean="0"/>
              <a:t>御制大诰三编</a:t>
            </a:r>
            <a:r>
              <a:rPr lang="en-US" altLang="zh-CN" sz="2600" b="1" dirty="0" smtClean="0"/>
              <a:t>》</a:t>
            </a:r>
            <a:r>
              <a:rPr lang="zh-CN" altLang="en-US" sz="2600" b="1" dirty="0" smtClean="0"/>
              <a:t>、</a:t>
            </a:r>
            <a:r>
              <a:rPr lang="en-US" altLang="zh-CN" sz="2600" b="1" dirty="0" smtClean="0"/>
              <a:t>《</a:t>
            </a:r>
            <a:r>
              <a:rPr lang="zh-CN" altLang="en-US" sz="2600" b="1" dirty="0" smtClean="0"/>
              <a:t>御制大诰武臣</a:t>
            </a:r>
            <a:r>
              <a:rPr lang="en-US" altLang="zh-CN" sz="2600" b="1" dirty="0" smtClean="0"/>
              <a:t>》</a:t>
            </a:r>
            <a:endParaRPr lang="zh-CN" altLang="en-US" sz="2600" b="1" dirty="0" smtClean="0"/>
          </a:p>
          <a:p>
            <a:pPr marL="0" indent="0" algn="just">
              <a:buNone/>
            </a:pPr>
            <a:r>
              <a:rPr lang="zh-CN" altLang="en-US" sz="2600" b="1" dirty="0" smtClean="0"/>
              <a:t>（</a:t>
            </a:r>
            <a:r>
              <a:rPr lang="en-US" altLang="zh-CN" sz="2600" b="1" dirty="0" smtClean="0"/>
              <a:t>2</a:t>
            </a:r>
            <a:r>
              <a:rPr lang="zh-CN" altLang="en-US" sz="2600" b="1" dirty="0" smtClean="0"/>
              <a:t>）内容：</a:t>
            </a:r>
            <a:endParaRPr lang="en-US" altLang="zh-CN" sz="2600" dirty="0" smtClean="0"/>
          </a:p>
          <a:p>
            <a:pPr algn="just"/>
            <a:r>
              <a:rPr lang="zh-CN" altLang="en-US" sz="2600" dirty="0" smtClean="0"/>
              <a:t>摘录洪武年间的刑事案例；</a:t>
            </a:r>
          </a:p>
          <a:p>
            <a:pPr algn="just"/>
            <a:r>
              <a:rPr lang="zh-CN" altLang="en-US" sz="2600" dirty="0" smtClean="0"/>
              <a:t>结合陈述案例或另列专条颁布了不同于</a:t>
            </a:r>
            <a:r>
              <a:rPr lang="en-US" altLang="zh-CN" sz="2600" dirty="0" smtClean="0"/>
              <a:t>《</a:t>
            </a:r>
            <a:r>
              <a:rPr lang="zh-CN" altLang="en-US" sz="2600" dirty="0" smtClean="0"/>
              <a:t>大明律</a:t>
            </a:r>
            <a:r>
              <a:rPr lang="en-US" altLang="zh-CN" sz="2600" dirty="0" smtClean="0"/>
              <a:t>》</a:t>
            </a:r>
            <a:r>
              <a:rPr lang="zh-CN" altLang="en-US" sz="2600" dirty="0" smtClean="0"/>
              <a:t>的重刑法令，用以严惩吏民；</a:t>
            </a:r>
          </a:p>
          <a:p>
            <a:pPr algn="just"/>
            <a:r>
              <a:rPr lang="zh-CN" altLang="en-US" sz="2600" dirty="0" smtClean="0"/>
              <a:t>皇帝对吏民的训导。</a:t>
            </a:r>
            <a:endParaRPr lang="en-US" altLang="zh-CN" sz="2600" dirty="0" smtClean="0"/>
          </a:p>
          <a:p>
            <a:pPr marL="0" indent="0" algn="just">
              <a:buNone/>
            </a:pPr>
            <a:r>
              <a:rPr lang="zh-CN" altLang="en-US" sz="2600" b="1" dirty="0" smtClean="0"/>
              <a:t>（</a:t>
            </a:r>
            <a:r>
              <a:rPr lang="en-US" altLang="zh-CN" sz="2600" b="1" dirty="0" smtClean="0"/>
              <a:t>3</a:t>
            </a:r>
            <a:r>
              <a:rPr lang="zh-CN" altLang="en-US" sz="2600" b="1" dirty="0" smtClean="0"/>
              <a:t>）主要精神：</a:t>
            </a:r>
          </a:p>
          <a:p>
            <a:pPr algn="just"/>
            <a:r>
              <a:rPr lang="zh-CN" altLang="en-US" sz="2600" dirty="0" smtClean="0"/>
              <a:t>规定了许多严酷的刑罚，体现了重典治天下 的政策</a:t>
            </a:r>
          </a:p>
          <a:p>
            <a:pPr algn="just"/>
            <a:r>
              <a:rPr lang="zh-CN" altLang="en-US" sz="2600" dirty="0" smtClean="0"/>
              <a:t>增设新的罪名和禁令</a:t>
            </a:r>
          </a:p>
          <a:p>
            <a:pPr algn="just"/>
            <a:r>
              <a:rPr lang="zh-CN" altLang="en-US" sz="2600" dirty="0" smtClean="0"/>
              <a:t>偏重于打击官吏贪污和豪强作恶</a:t>
            </a:r>
          </a:p>
          <a:p>
            <a:pPr marL="0" indent="0">
              <a:buNone/>
            </a:pPr>
            <a:endParaRPr lang="zh-CN" altLang="en-US" dirty="0"/>
          </a:p>
        </p:txBody>
      </p:sp>
    </p:spTree>
    <p:extLst>
      <p:ext uri="{BB962C8B-B14F-4D97-AF65-F5344CB8AC3E}">
        <p14:creationId xmlns:p14="http://schemas.microsoft.com/office/powerpoint/2010/main" val="39132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皇帝法权的地位空前上升</a:t>
            </a:r>
            <a:endParaRPr lang="zh-CN" altLang="en-US" dirty="0"/>
          </a:p>
        </p:txBody>
      </p:sp>
      <p:sp>
        <p:nvSpPr>
          <p:cNvPr id="3" name="内容占位符 2"/>
          <p:cNvSpPr>
            <a:spLocks noGrp="1"/>
          </p:cNvSpPr>
          <p:nvPr>
            <p:ph idx="1"/>
          </p:nvPr>
        </p:nvSpPr>
        <p:spPr>
          <a:xfrm>
            <a:off x="838200" y="1498600"/>
            <a:ext cx="10515600" cy="5139267"/>
          </a:xfrm>
        </p:spPr>
        <p:txBody>
          <a:bodyPr>
            <a:normAutofit/>
          </a:bodyPr>
          <a:lstStyle/>
          <a:p>
            <a:pPr algn="just"/>
            <a:r>
              <a:rPr lang="zh-CN" altLang="en-US" dirty="0" smtClean="0"/>
              <a:t>明大诰的法律地位高于</a:t>
            </a:r>
            <a:r>
              <a:rPr lang="en-US" altLang="zh-CN" dirty="0" smtClean="0"/>
              <a:t>《</a:t>
            </a:r>
            <a:r>
              <a:rPr lang="zh-CN" altLang="en-US" dirty="0" smtClean="0"/>
              <a:t>大明律</a:t>
            </a:r>
            <a:r>
              <a:rPr lang="en-US" altLang="zh-CN" dirty="0" smtClean="0"/>
              <a:t>》</a:t>
            </a:r>
            <a:r>
              <a:rPr lang="zh-CN" altLang="en-US" dirty="0" smtClean="0"/>
              <a:t>，量刑也远重于</a:t>
            </a:r>
            <a:r>
              <a:rPr lang="en-US" altLang="zh-CN" dirty="0" smtClean="0"/>
              <a:t>《</a:t>
            </a:r>
            <a:r>
              <a:rPr lang="zh-CN" altLang="en-US" dirty="0" smtClean="0"/>
              <a:t>大明律</a:t>
            </a:r>
            <a:r>
              <a:rPr lang="en-US" altLang="zh-CN" dirty="0" smtClean="0"/>
              <a:t>》</a:t>
            </a:r>
            <a:r>
              <a:rPr lang="zh-CN" altLang="en-US" dirty="0" smtClean="0"/>
              <a:t>，其中恢复了肉刑，并新增了法外酷刑，例如规定贪污六十两银子以上者“枭首示众，剥皮实草”之刑。</a:t>
            </a:r>
            <a:endParaRPr lang="en-US" altLang="zh-CN" dirty="0" smtClean="0"/>
          </a:p>
          <a:p>
            <a:pPr algn="just"/>
            <a:r>
              <a:rPr lang="zh-CN" altLang="en-US" dirty="0" smtClean="0"/>
              <a:t>明太祖以国家力量强行推行明大诰，印制了数千万册，要求全国臣民户有一册。在整个明朝一代中，如果家中收藏有明大诰，那么在若犯笞杖、徙流罪名时可以减轻一等处罚。洪武二十四年下令：“今后科举岁贡生员，俱以大诰出题试之”。明大诰成为了中国法制史上空前普及的一部法律。</a:t>
            </a:r>
          </a:p>
          <a:p>
            <a:pPr algn="just"/>
            <a:r>
              <a:rPr lang="zh-CN" altLang="en-US" dirty="0" smtClean="0"/>
              <a:t>洪武三十年，晚年的朱元璋表示惩贪手段“行之既久，犯者犹众”。明太祖废除了一些法外酷刑，并将大诰中的大部分内容并入了</a:t>
            </a:r>
            <a:r>
              <a:rPr lang="en-US" altLang="zh-CN" dirty="0" smtClean="0"/>
              <a:t>《</a:t>
            </a:r>
            <a:r>
              <a:rPr lang="zh-CN" altLang="en-US" dirty="0" smtClean="0"/>
              <a:t>大明律</a:t>
            </a:r>
            <a:r>
              <a:rPr lang="en-US" altLang="zh-CN" dirty="0" smtClean="0"/>
              <a:t>》</a:t>
            </a:r>
            <a:r>
              <a:rPr lang="zh-CN" altLang="en-US" dirty="0" smtClean="0"/>
              <a:t>，为</a:t>
            </a:r>
            <a:r>
              <a:rPr lang="en-US" altLang="zh-CN" dirty="0" smtClean="0"/>
              <a:t>《</a:t>
            </a:r>
            <a:r>
              <a:rPr lang="zh-CN" altLang="en-US" dirty="0" smtClean="0"/>
              <a:t>大明律诰</a:t>
            </a:r>
            <a:r>
              <a:rPr lang="en-US" altLang="zh-CN" dirty="0" smtClean="0"/>
              <a:t>》</a:t>
            </a:r>
            <a:r>
              <a:rPr lang="zh-CN" altLang="en-US" dirty="0" smtClean="0"/>
              <a:t>，“刊布中外，令天下知所遵守”，实际上取消了大诰的法律效力。</a:t>
            </a:r>
            <a:endParaRPr lang="zh-CN" altLang="en-US" dirty="0"/>
          </a:p>
        </p:txBody>
      </p:sp>
    </p:spTree>
    <p:extLst>
      <p:ext uri="{BB962C8B-B14F-4D97-AF65-F5344CB8AC3E}">
        <p14:creationId xmlns:p14="http://schemas.microsoft.com/office/powerpoint/2010/main" val="410867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8800"/>
            <a:ext cx="10515600" cy="5618163"/>
          </a:xfrm>
        </p:spPr>
        <p:txBody>
          <a:bodyPr>
            <a:normAutofit/>
          </a:bodyPr>
          <a:lstStyle/>
          <a:p>
            <a:pPr marL="0" indent="0">
              <a:buNone/>
            </a:pPr>
            <a:r>
              <a:rPr lang="zh-CN" altLang="en-US" b="1" dirty="0" smtClean="0"/>
              <a:t>３、“例”的编辑</a:t>
            </a:r>
          </a:p>
          <a:p>
            <a:pPr marL="0" indent="0">
              <a:buNone/>
            </a:pPr>
            <a:r>
              <a:rPr lang="zh-CN" altLang="en-US" dirty="0" smtClean="0"/>
              <a:t>（１）例的发展变化 ：由“判例”向“事例”和“条例” 进行转化。</a:t>
            </a:r>
          </a:p>
          <a:p>
            <a:pPr marL="0" indent="0">
              <a:buNone/>
            </a:pPr>
            <a:r>
              <a:rPr lang="zh-CN" altLang="en-US" dirty="0" smtClean="0"/>
              <a:t>（２）明朝的主要条例：</a:t>
            </a:r>
          </a:p>
          <a:p>
            <a:r>
              <a:rPr lang="en-US" altLang="zh-CN" dirty="0" smtClean="0"/>
              <a:t>《〈</a:t>
            </a:r>
            <a:r>
              <a:rPr lang="zh-CN" altLang="en-US" dirty="0" smtClean="0"/>
              <a:t>钦定律诰</a:t>
            </a:r>
            <a:r>
              <a:rPr lang="en-US" altLang="zh-CN" dirty="0" smtClean="0"/>
              <a:t>〉</a:t>
            </a:r>
            <a:r>
              <a:rPr lang="zh-CN" altLang="en-US" dirty="0" smtClean="0"/>
              <a:t>条例</a:t>
            </a:r>
            <a:r>
              <a:rPr lang="en-US" altLang="zh-CN" dirty="0" smtClean="0"/>
              <a:t>》</a:t>
            </a:r>
            <a:r>
              <a:rPr lang="zh-CN" altLang="en-US" dirty="0" smtClean="0"/>
              <a:t>：洪武三十年颁行，规定死罪方面的内容。</a:t>
            </a:r>
          </a:p>
          <a:p>
            <a:r>
              <a:rPr lang="en-US" altLang="zh-CN" dirty="0" smtClean="0"/>
              <a:t>《</a:t>
            </a:r>
            <a:r>
              <a:rPr lang="zh-CN" altLang="en-US" dirty="0" smtClean="0"/>
              <a:t>问刑条例</a:t>
            </a:r>
            <a:r>
              <a:rPr lang="en-US" altLang="zh-CN" dirty="0" smtClean="0"/>
              <a:t>》</a:t>
            </a:r>
            <a:r>
              <a:rPr lang="zh-CN" altLang="en-US" dirty="0" smtClean="0"/>
              <a:t>：经过多代皇帝修订，作为常 法分颁行全天下，与律并行。</a:t>
            </a:r>
          </a:p>
          <a:p>
            <a:r>
              <a:rPr lang="en-US" altLang="zh-CN" dirty="0" smtClean="0"/>
              <a:t>《</a:t>
            </a:r>
            <a:r>
              <a:rPr lang="zh-CN" altLang="en-US" dirty="0" smtClean="0"/>
              <a:t>真犯杂犯死罪条例</a:t>
            </a:r>
            <a:r>
              <a:rPr lang="en-US" altLang="zh-CN" dirty="0" smtClean="0"/>
              <a:t>》</a:t>
            </a:r>
            <a:r>
              <a:rPr lang="zh-CN" altLang="en-US" dirty="0" smtClean="0"/>
              <a:t>：是关于死罪严重程度、量刑轻重和处刑时限的法律规范。</a:t>
            </a:r>
          </a:p>
          <a:p>
            <a:r>
              <a:rPr lang="en-US" altLang="zh-CN" dirty="0" smtClean="0"/>
              <a:t>《</a:t>
            </a:r>
            <a:r>
              <a:rPr lang="zh-CN" altLang="en-US" dirty="0" smtClean="0"/>
              <a:t>充军条例</a:t>
            </a:r>
            <a:r>
              <a:rPr lang="en-US" altLang="zh-CN" dirty="0" smtClean="0"/>
              <a:t>》</a:t>
            </a:r>
            <a:r>
              <a:rPr lang="zh-CN" altLang="en-US" dirty="0" smtClean="0"/>
              <a:t>：关于充军的规范。</a:t>
            </a:r>
          </a:p>
          <a:p>
            <a:pPr marL="0" indent="0">
              <a:buNone/>
            </a:pPr>
            <a:r>
              <a:rPr lang="zh-CN" altLang="en-US" dirty="0" smtClean="0"/>
              <a:t>（３）作用：法网更加严密，有利于加强对被统治者的镇压，但极大的破坏了封建法体制。</a:t>
            </a:r>
            <a:endParaRPr lang="zh-CN" altLang="en-US" dirty="0"/>
          </a:p>
        </p:txBody>
      </p:sp>
    </p:spTree>
    <p:extLst>
      <p:ext uri="{BB962C8B-B14F-4D97-AF65-F5344CB8AC3E}">
        <p14:creationId xmlns:p14="http://schemas.microsoft.com/office/powerpoint/2010/main" val="94646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5000"/>
            <a:ext cx="10515600" cy="5541963"/>
          </a:xfrm>
        </p:spPr>
        <p:txBody>
          <a:bodyPr>
            <a:normAutofit/>
          </a:bodyPr>
          <a:lstStyle/>
          <a:p>
            <a:pPr marL="0" indent="0" algn="just">
              <a:buNone/>
            </a:pPr>
            <a:r>
              <a:rPr lang="zh-CN" altLang="en-US" b="1" dirty="0" smtClean="0"/>
              <a:t>４、</a:t>
            </a:r>
            <a:r>
              <a:rPr lang="en-US" altLang="zh-CN" b="1" dirty="0" smtClean="0"/>
              <a:t>《</a:t>
            </a:r>
            <a:r>
              <a:rPr lang="zh-CN" altLang="en-US" b="1" dirty="0" smtClean="0"/>
              <a:t>大明会典</a:t>
            </a:r>
            <a:r>
              <a:rPr lang="en-US" altLang="zh-CN" b="1" dirty="0" smtClean="0"/>
              <a:t>》</a:t>
            </a:r>
          </a:p>
          <a:p>
            <a:pPr marL="0" indent="0" algn="just">
              <a:buNone/>
            </a:pPr>
            <a:r>
              <a:rPr lang="zh-CN" altLang="en-US" dirty="0" smtClean="0"/>
              <a:t>（１） 制定：仿照</a:t>
            </a:r>
            <a:r>
              <a:rPr lang="en-US" altLang="zh-CN" dirty="0" smtClean="0"/>
              <a:t>《</a:t>
            </a:r>
            <a:r>
              <a:rPr lang="zh-CN" altLang="en-US" dirty="0" smtClean="0"/>
              <a:t>唐六典</a:t>
            </a:r>
            <a:r>
              <a:rPr lang="en-US" altLang="zh-CN" dirty="0" smtClean="0"/>
              <a:t>》</a:t>
            </a:r>
            <a:r>
              <a:rPr lang="zh-CN" altLang="en-US" dirty="0" smtClean="0"/>
              <a:t>的体例编制而成，首次成书于弘治十五年，后经明武宗、世宗、神宗三朝重加校刊增补，共</a:t>
            </a:r>
            <a:r>
              <a:rPr lang="en-US" altLang="zh-CN" dirty="0" smtClean="0"/>
              <a:t>282</a:t>
            </a:r>
            <a:r>
              <a:rPr lang="zh-CN" altLang="en-US" dirty="0" smtClean="0"/>
              <a:t>卷。又称“三朝会典”。</a:t>
            </a:r>
          </a:p>
          <a:p>
            <a:pPr marL="0" indent="0" algn="just">
              <a:buNone/>
            </a:pPr>
            <a:r>
              <a:rPr lang="zh-CN" altLang="en-US" dirty="0" smtClean="0"/>
              <a:t>（２）内容：以六部官制为纲，分述各行政机构的职掌和事例。</a:t>
            </a:r>
          </a:p>
          <a:p>
            <a:pPr marL="0" indent="0" algn="just">
              <a:buNone/>
            </a:pPr>
            <a:r>
              <a:rPr lang="zh-CN" altLang="en-US" dirty="0" smtClean="0"/>
              <a:t>（３）性质：调整封建国家各机关权力职责的行政法典</a:t>
            </a:r>
          </a:p>
          <a:p>
            <a:pPr marL="0" indent="0" algn="just">
              <a:buNone/>
            </a:pPr>
            <a:endParaRPr lang="zh-CN" altLang="en-US" dirty="0"/>
          </a:p>
        </p:txBody>
      </p:sp>
    </p:spTree>
    <p:extLst>
      <p:ext uri="{BB962C8B-B14F-4D97-AF65-F5344CB8AC3E}">
        <p14:creationId xmlns:p14="http://schemas.microsoft.com/office/powerpoint/2010/main" val="48707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0132"/>
            <a:ext cx="10515600" cy="6333067"/>
          </a:xfrm>
        </p:spPr>
        <p:txBody>
          <a:bodyPr>
            <a:normAutofit fontScale="92500" lnSpcReduction="10000"/>
          </a:bodyPr>
          <a:lstStyle/>
          <a:p>
            <a:pPr marL="0" indent="0">
              <a:buNone/>
            </a:pPr>
            <a:r>
              <a:rPr lang="en-US" altLang="zh-CN" b="1" dirty="0" smtClean="0"/>
              <a:t>5</a:t>
            </a:r>
            <a:r>
              <a:rPr lang="zh-CN" altLang="en-US" b="1" dirty="0" smtClean="0"/>
              <a:t>、祖训</a:t>
            </a:r>
            <a:endParaRPr lang="en-US" altLang="zh-CN" b="1" dirty="0" smtClean="0"/>
          </a:p>
          <a:p>
            <a:pPr marL="0" indent="0">
              <a:buNone/>
            </a:pPr>
            <a:r>
              <a:rPr lang="zh-CN" altLang="en-US" dirty="0" smtClean="0"/>
              <a:t>即</a:t>
            </a:r>
            <a:r>
              <a:rPr lang="en-US" altLang="zh-CN" dirty="0" smtClean="0"/>
              <a:t>《</a:t>
            </a:r>
            <a:r>
              <a:rPr lang="zh-CN" altLang="en-US" dirty="0" smtClean="0"/>
              <a:t>皇明祖训</a:t>
            </a:r>
            <a:r>
              <a:rPr lang="en-US" altLang="zh-CN" dirty="0" smtClean="0"/>
              <a:t>》</a:t>
            </a:r>
            <a:r>
              <a:rPr lang="zh-CN" altLang="en-US" dirty="0" smtClean="0"/>
              <a:t>，明太祖朱元璋主持编撰训诫子孙的书籍。</a:t>
            </a:r>
          </a:p>
          <a:p>
            <a:pPr marL="0" indent="0" algn="just">
              <a:buNone/>
            </a:pPr>
            <a:r>
              <a:rPr lang="zh-CN" altLang="en-US" b="1" dirty="0" smtClean="0"/>
              <a:t>制定：</a:t>
            </a:r>
            <a:r>
              <a:rPr lang="zh-CN" altLang="en-US" dirty="0" smtClean="0"/>
              <a:t>洪武六年（</a:t>
            </a:r>
            <a:r>
              <a:rPr lang="en-US" altLang="zh-CN" dirty="0" smtClean="0"/>
              <a:t>1373</a:t>
            </a:r>
            <a:r>
              <a:rPr lang="zh-CN" altLang="en-US" dirty="0" smtClean="0"/>
              <a:t>年）时颁布称之为</a:t>
            </a:r>
            <a:r>
              <a:rPr lang="en-US" altLang="zh-CN" dirty="0" smtClean="0"/>
              <a:t>《</a:t>
            </a:r>
            <a:r>
              <a:rPr lang="zh-CN" altLang="en-US" dirty="0" smtClean="0"/>
              <a:t>祖训录</a:t>
            </a:r>
            <a:r>
              <a:rPr lang="en-US" altLang="zh-CN" dirty="0" smtClean="0"/>
              <a:t>》</a:t>
            </a:r>
            <a:r>
              <a:rPr lang="zh-CN" altLang="en-US" dirty="0" smtClean="0"/>
              <a:t>，洪武二十八年九月修定后再颁布，改名为</a:t>
            </a:r>
            <a:r>
              <a:rPr lang="en-US" altLang="zh-CN" dirty="0" smtClean="0"/>
              <a:t>《</a:t>
            </a:r>
            <a:r>
              <a:rPr lang="zh-CN" altLang="en-US" dirty="0" smtClean="0"/>
              <a:t>皇明祖训</a:t>
            </a:r>
            <a:r>
              <a:rPr lang="en-US" altLang="zh-CN" dirty="0" smtClean="0"/>
              <a:t>》</a:t>
            </a:r>
            <a:r>
              <a:rPr lang="zh-CN" altLang="en-US" dirty="0" smtClean="0"/>
              <a:t>。全书十三章，其全文收录于</a:t>
            </a:r>
            <a:r>
              <a:rPr lang="en-US" altLang="zh-CN" dirty="0" smtClean="0"/>
              <a:t>《</a:t>
            </a:r>
            <a:r>
              <a:rPr lang="zh-CN" altLang="en-US" dirty="0" smtClean="0"/>
              <a:t>四库全书存目丛书</a:t>
            </a:r>
            <a:r>
              <a:rPr lang="en-US" altLang="zh-CN" dirty="0" smtClean="0"/>
              <a:t>》</a:t>
            </a:r>
            <a:r>
              <a:rPr lang="zh-CN" altLang="en-US" dirty="0" smtClean="0"/>
              <a:t>中。</a:t>
            </a:r>
            <a:endParaRPr lang="en-US" altLang="zh-CN" dirty="0" smtClean="0"/>
          </a:p>
          <a:p>
            <a:pPr marL="0" indent="0" algn="just">
              <a:buNone/>
            </a:pPr>
            <a:r>
              <a:rPr lang="zh-CN" altLang="en-US" b="1" dirty="0" smtClean="0"/>
              <a:t>内容：</a:t>
            </a:r>
            <a:endParaRPr lang="en-US" altLang="zh-CN" b="1" dirty="0" smtClean="0"/>
          </a:p>
          <a:p>
            <a:pPr algn="just"/>
            <a:r>
              <a:rPr lang="zh-CN" altLang="en-US" dirty="0" smtClean="0"/>
              <a:t>箴戒，后改名祖训首章（包括：禁用酷刑、禁立丞相、处置犯法皇亲国戚的方法、对四方各国的方针规定</a:t>
            </a:r>
            <a:r>
              <a:rPr lang="en-US" altLang="zh-CN" dirty="0" smtClean="0"/>
              <a:t>15</a:t>
            </a:r>
            <a:r>
              <a:rPr lang="zh-CN" altLang="en-US" dirty="0" smtClean="0"/>
              <a:t>个不征之国、皇帝需要谨慎持国，并注意自身安危、亲王当谨守祖法，勿失亲亲之义）</a:t>
            </a:r>
            <a:endParaRPr lang="en-US" altLang="zh-CN" dirty="0" smtClean="0"/>
          </a:p>
          <a:p>
            <a:pPr algn="just"/>
            <a:r>
              <a:rPr lang="zh-CN" altLang="en-US" dirty="0" smtClean="0"/>
              <a:t>持守（远优伶、正后宫秩序、不偏听偏见、认真国务）</a:t>
            </a:r>
            <a:endParaRPr lang="en-US" altLang="zh-CN" dirty="0" smtClean="0"/>
          </a:p>
          <a:p>
            <a:pPr algn="just"/>
            <a:r>
              <a:rPr lang="zh-CN" altLang="en-US" dirty="0" smtClean="0"/>
              <a:t>严祭祀（祭天地、宗庙、社稷、神灵、历代帝王、孔子等的日程、斋戒等）</a:t>
            </a:r>
            <a:endParaRPr lang="en-US" altLang="zh-CN" dirty="0" smtClean="0"/>
          </a:p>
          <a:p>
            <a:pPr algn="just"/>
            <a:r>
              <a:rPr lang="zh-CN" altLang="en-US" dirty="0" smtClean="0"/>
              <a:t>谨出入（当皇帝出行或预备出行，遇到凶兆时的对策）</a:t>
            </a:r>
          </a:p>
          <a:p>
            <a:pPr algn="just"/>
            <a:r>
              <a:rPr lang="zh-CN" altLang="en-US" dirty="0" smtClean="0"/>
              <a:t>慎国政（皇帝不可偏听偏信，大小官员百工伎艺允许御前闻奏，防止奸人舞弊，不允许官民上书赞美大臣，以防王莽篡汉再现</a:t>
            </a:r>
            <a:r>
              <a:rPr lang="en-US" altLang="zh-CN" dirty="0" smtClean="0"/>
              <a:t>)</a:t>
            </a:r>
          </a:p>
          <a:p>
            <a:pPr algn="just"/>
            <a:r>
              <a:rPr lang="zh-CN" altLang="en-US" dirty="0" smtClean="0"/>
              <a:t>礼仪、法律、内令、职官、兵卫、营造、供奉</a:t>
            </a:r>
            <a:endParaRPr lang="en-US" altLang="zh-CN" dirty="0" smtClean="0"/>
          </a:p>
        </p:txBody>
      </p:sp>
    </p:spTree>
    <p:extLst>
      <p:ext uri="{BB962C8B-B14F-4D97-AF65-F5344CB8AC3E}">
        <p14:creationId xmlns:p14="http://schemas.microsoft.com/office/powerpoint/2010/main" val="385125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明祖训关于法律的规定</a:t>
            </a:r>
            <a:endParaRPr lang="zh-CN" altLang="en-US" dirty="0"/>
          </a:p>
        </p:txBody>
      </p:sp>
      <p:sp>
        <p:nvSpPr>
          <p:cNvPr id="3" name="内容占位符 2"/>
          <p:cNvSpPr>
            <a:spLocks noGrp="1"/>
          </p:cNvSpPr>
          <p:nvPr>
            <p:ph idx="1"/>
          </p:nvPr>
        </p:nvSpPr>
        <p:spPr>
          <a:xfrm>
            <a:off x="838200" y="1481666"/>
            <a:ext cx="10515600" cy="5173133"/>
          </a:xfrm>
        </p:spPr>
        <p:txBody>
          <a:bodyPr>
            <a:normAutofit fontScale="85000" lnSpcReduction="10000"/>
          </a:bodyPr>
          <a:lstStyle/>
          <a:p>
            <a:pPr algn="just"/>
            <a:r>
              <a:rPr lang="zh-CN" altLang="en-US" dirty="0" smtClean="0"/>
              <a:t>皇族有过失时进行训诫</a:t>
            </a:r>
          </a:p>
          <a:p>
            <a:pPr algn="just"/>
            <a:r>
              <a:rPr lang="zh-CN" altLang="en-US" dirty="0" smtClean="0"/>
              <a:t>朝廷宣召亲王须持金符</a:t>
            </a:r>
          </a:p>
          <a:p>
            <a:pPr algn="just"/>
            <a:r>
              <a:rPr lang="zh-CN" altLang="en-US" dirty="0" smtClean="0"/>
              <a:t>亲王封国的文武官任命</a:t>
            </a:r>
          </a:p>
          <a:p>
            <a:pPr algn="just"/>
            <a:r>
              <a:rPr lang="zh-CN" altLang="en-US" dirty="0" smtClean="0"/>
              <a:t>平民侮慢亲王、官员诬告亲王、奸臣侵占亲王宅邸的处理</a:t>
            </a:r>
          </a:p>
          <a:p>
            <a:pPr algn="just"/>
            <a:r>
              <a:rPr lang="zh-CN" altLang="en-US" dirty="0" smtClean="0"/>
              <a:t>亲王有重罪时的处理</a:t>
            </a:r>
          </a:p>
          <a:p>
            <a:pPr algn="just"/>
            <a:r>
              <a:rPr lang="zh-CN" altLang="en-US" dirty="0" smtClean="0"/>
              <a:t>臣民有罪，不得鸩杀</a:t>
            </a:r>
          </a:p>
          <a:p>
            <a:pPr algn="just"/>
            <a:r>
              <a:rPr lang="zh-CN" altLang="en-US" dirty="0" smtClean="0"/>
              <a:t>亲王不得结交各种平民，不得接受上书陈言</a:t>
            </a:r>
          </a:p>
          <a:p>
            <a:pPr algn="just"/>
            <a:r>
              <a:rPr lang="zh-CN" altLang="en-US" dirty="0" smtClean="0"/>
              <a:t>若朝廷使者所说事情不合道理，必是奸臣离间</a:t>
            </a:r>
          </a:p>
          <a:p>
            <a:pPr algn="just"/>
            <a:r>
              <a:rPr lang="zh-CN" altLang="en-US" dirty="0" smtClean="0"/>
              <a:t>凡朝廷新天子正位，诸王遣使奉表称贺，谨守边藩，三年不朝。如朝廷循守祖宗成规，委任正臣，内无奸恶，三年之后，亲王仍依次来朝。如朝无正臣，内有奸恶，则亲王训兵待命，天子密诏诸王，统领镇兵讨平之。</a:t>
            </a:r>
          </a:p>
          <a:p>
            <a:pPr algn="just"/>
            <a:r>
              <a:rPr lang="zh-CN" altLang="en-US" dirty="0" smtClean="0"/>
              <a:t>凡朝廷无皇子，必兄终弟及，须立嫡母所生者。庶母所生，虽长不得立。</a:t>
            </a:r>
          </a:p>
          <a:p>
            <a:pPr algn="just"/>
            <a:r>
              <a:rPr lang="zh-CN" altLang="en-US" dirty="0" smtClean="0"/>
              <a:t>凡王国内，时常点检军中，不许隐匿逃亡。</a:t>
            </a:r>
            <a:endParaRPr lang="zh-CN" altLang="en-US" dirty="0"/>
          </a:p>
        </p:txBody>
      </p:sp>
    </p:spTree>
    <p:extLst>
      <p:ext uri="{BB962C8B-B14F-4D97-AF65-F5344CB8AC3E}">
        <p14:creationId xmlns:p14="http://schemas.microsoft.com/office/powerpoint/2010/main" val="320908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明代</a:t>
            </a:r>
            <a:r>
              <a:rPr lang="zh-CN" altLang="en-US" dirty="0" smtClean="0"/>
              <a:t>法律形式：</a:t>
            </a:r>
            <a:endParaRPr lang="zh-CN" altLang="en-US" dirty="0"/>
          </a:p>
        </p:txBody>
      </p:sp>
      <p:sp>
        <p:nvSpPr>
          <p:cNvPr id="3" name="内容占位符 2"/>
          <p:cNvSpPr>
            <a:spLocks noGrp="1"/>
          </p:cNvSpPr>
          <p:nvPr>
            <p:ph idx="1"/>
          </p:nvPr>
        </p:nvSpPr>
        <p:spPr/>
        <p:txBody>
          <a:bodyPr/>
          <a:lstStyle/>
          <a:p>
            <a:r>
              <a:rPr lang="zh-CN" altLang="en-US" dirty="0" smtClean="0"/>
              <a:t>律（特指大明律）</a:t>
            </a:r>
            <a:endParaRPr lang="en-US" altLang="zh-CN" dirty="0" smtClean="0"/>
          </a:p>
          <a:p>
            <a:r>
              <a:rPr lang="zh-CN" altLang="en-US" dirty="0" smtClean="0"/>
              <a:t>诰（明大诰）</a:t>
            </a:r>
            <a:endParaRPr lang="en-US" altLang="zh-CN" dirty="0" smtClean="0"/>
          </a:p>
          <a:p>
            <a:r>
              <a:rPr lang="zh-CN" altLang="en-US" dirty="0" smtClean="0"/>
              <a:t>例</a:t>
            </a:r>
            <a:endParaRPr lang="en-US" altLang="zh-CN" dirty="0" smtClean="0"/>
          </a:p>
          <a:p>
            <a:r>
              <a:rPr lang="zh-CN" altLang="en-US" dirty="0" smtClean="0"/>
              <a:t>典</a:t>
            </a:r>
            <a:endParaRPr lang="en-US" altLang="zh-CN" dirty="0" smtClean="0"/>
          </a:p>
          <a:p>
            <a:r>
              <a:rPr lang="zh-CN" altLang="en-US" dirty="0" smtClean="0"/>
              <a:t>训（大明祖训）</a:t>
            </a:r>
          </a:p>
          <a:p>
            <a:pPr marL="0" indent="0">
              <a:buNone/>
            </a:pPr>
            <a:endParaRPr lang="zh-CN" altLang="en-US" dirty="0"/>
          </a:p>
        </p:txBody>
      </p:sp>
    </p:spTree>
    <p:extLst>
      <p:ext uri="{BB962C8B-B14F-4D97-AF65-F5344CB8AC3E}">
        <p14:creationId xmlns:p14="http://schemas.microsoft.com/office/powerpoint/2010/main" val="2231470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2923</Words>
  <Application>Microsoft Office PowerPoint</Application>
  <PresentationFormat>宽屏</PresentationFormat>
  <Paragraphs>180</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楷体</vt:lpstr>
      <vt:lpstr>宋体</vt:lpstr>
      <vt:lpstr>Arial</vt:lpstr>
      <vt:lpstr>Calibri</vt:lpstr>
      <vt:lpstr>Calibri Light</vt:lpstr>
      <vt:lpstr>Office 主题</vt:lpstr>
      <vt:lpstr>明清时代</vt:lpstr>
      <vt:lpstr>一、明朝的立法概况与其法律形式 </vt:lpstr>
      <vt:lpstr>PowerPoint 演示文稿</vt:lpstr>
      <vt:lpstr>皇帝法权的地位空前上升</vt:lpstr>
      <vt:lpstr>PowerPoint 演示文稿</vt:lpstr>
      <vt:lpstr>PowerPoint 演示文稿</vt:lpstr>
      <vt:lpstr>PowerPoint 演示文稿</vt:lpstr>
      <vt:lpstr>明祖训关于法律的规定</vt:lpstr>
      <vt:lpstr>（二）明代法律形式：</vt:lpstr>
      <vt:lpstr>二、明律的基本内容和特点</vt:lpstr>
      <vt:lpstr>PowerPoint 演示文稿</vt:lpstr>
      <vt:lpstr>明律的特点及其原因</vt:lpstr>
      <vt:lpstr>三、清朝的立法概况</vt:lpstr>
      <vt:lpstr>大清律的地位</vt:lpstr>
      <vt:lpstr>（二）各部院则例</vt:lpstr>
      <vt:lpstr>（三）《清会典》</vt:lpstr>
      <vt:lpstr> （四）适用于少数民族地区的法律</vt:lpstr>
      <vt:lpstr>四、清律的主要特点</vt:lpstr>
      <vt:lpstr>PowerPoint 演示文稿</vt:lpstr>
      <vt:lpstr>清律刑罚</vt:lpstr>
      <vt:lpstr>五、明清法律制度对资本主义萌芽的限制</vt:lpstr>
      <vt:lpstr>六、明清的司法制度</vt:lpstr>
      <vt:lpstr>PowerPoint 演示文稿</vt:lpstr>
      <vt:lpstr>（二）诉讼程序和审判制度</vt:lpstr>
      <vt:lpstr>PowerPoint 演示文稿</vt:lpstr>
      <vt:lpstr>（三）、监察机关对司法活动的监督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明清时代</dc:title>
  <dc:creator>XeonKarl</dc:creator>
  <cp:lastModifiedBy>XeonKarl</cp:lastModifiedBy>
  <cp:revision>10</cp:revision>
  <dcterms:created xsi:type="dcterms:W3CDTF">2021-06-09T00:48:28Z</dcterms:created>
  <dcterms:modified xsi:type="dcterms:W3CDTF">2021-06-09T02:02:00Z</dcterms:modified>
</cp:coreProperties>
</file>