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6" r:id="rId3"/>
    <p:sldId id="268" r:id="rId4"/>
    <p:sldId id="267" r:id="rId5"/>
    <p:sldId id="441" r:id="rId6"/>
    <p:sldId id="420" r:id="rId7"/>
    <p:sldId id="442" r:id="rId8"/>
    <p:sldId id="443" r:id="rId9"/>
    <p:sldId id="444" r:id="rId10"/>
    <p:sldId id="445" r:id="rId11"/>
    <p:sldId id="446" r:id="rId12"/>
    <p:sldId id="447" r:id="rId13"/>
    <p:sldId id="448" r:id="rId14"/>
    <p:sldId id="449" r:id="rId15"/>
    <p:sldId id="450" r:id="rId16"/>
    <p:sldId id="451" r:id="rId17"/>
    <p:sldId id="452" r:id="rId18"/>
    <p:sldId id="453" r:id="rId19"/>
    <p:sldId id="454" r:id="rId20"/>
    <p:sldId id="455" r:id="rId21"/>
    <p:sldId id="456" r:id="rId22"/>
    <p:sldId id="457" r:id="rId23"/>
    <p:sldId id="458" r:id="rId24"/>
    <p:sldId id="459" r:id="rId25"/>
    <p:sldId id="460" r:id="rId26"/>
    <p:sldId id="461" r:id="rId27"/>
    <p:sldId id="462" r:id="rId28"/>
    <p:sldId id="463" r:id="rId29"/>
    <p:sldId id="464" r:id="rId30"/>
    <p:sldId id="465" r:id="rId31"/>
    <p:sldId id="466" r:id="rId32"/>
    <p:sldId id="467" r:id="rId33"/>
    <p:sldId id="468" r:id="rId34"/>
    <p:sldId id="397"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0000"/>
    <a:srgbClr val="E26714"/>
    <a:srgbClr val="ED7D31"/>
    <a:srgbClr val="FA7D00"/>
    <a:srgbClr val="FFAB57"/>
    <a:srgbClr val="FFB66D"/>
    <a:srgbClr val="FFC4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A233C1-01D4-4CBA-B10B-93AF222B4E9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zh-CN" altLang="en-US"/>
        </a:p>
      </dgm:t>
    </dgm:pt>
    <dgm:pt modelId="{C190DF91-9037-4534-99E2-5EE76E10760E}">
      <dgm:prSet phldrT="[文本]"/>
      <dgm:spPr/>
      <dgm:t>
        <a:bodyPr/>
        <a:lstStyle/>
        <a:p>
          <a:r>
            <a:rPr lang="zh-CN" altLang="en-US" dirty="0" smtClean="0"/>
            <a:t>危害国家安全罪</a:t>
          </a:r>
          <a:endParaRPr lang="zh-CN" altLang="en-US" dirty="0"/>
        </a:p>
      </dgm:t>
    </dgm:pt>
    <dgm:pt modelId="{643BB81F-89B9-4861-97DC-3B1F81250DCF}" type="parTrans" cxnId="{507D8FA9-8309-46DB-9A30-C5BCAC282890}">
      <dgm:prSet/>
      <dgm:spPr/>
      <dgm:t>
        <a:bodyPr/>
        <a:lstStyle/>
        <a:p>
          <a:endParaRPr lang="zh-CN" altLang="en-US"/>
        </a:p>
      </dgm:t>
    </dgm:pt>
    <dgm:pt modelId="{469EE007-6FC4-4493-A95A-8A58641AB12D}" type="sibTrans" cxnId="{507D8FA9-8309-46DB-9A30-C5BCAC282890}">
      <dgm:prSet/>
      <dgm:spPr/>
      <dgm:t>
        <a:bodyPr/>
        <a:lstStyle/>
        <a:p>
          <a:endParaRPr lang="zh-CN" altLang="en-US"/>
        </a:p>
      </dgm:t>
    </dgm:pt>
    <dgm:pt modelId="{E15B43C2-24F6-47F2-8D22-178D23A65948}">
      <dgm:prSet phldrT="[文本]"/>
      <dgm:spPr/>
      <dgm:t>
        <a:bodyPr/>
        <a:lstStyle/>
        <a:p>
          <a:r>
            <a:rPr lang="zh-CN" altLang="en-US" dirty="0" smtClean="0"/>
            <a:t>危害国家、颠覆政权</a:t>
          </a:r>
          <a:endParaRPr lang="zh-CN" altLang="en-US" dirty="0"/>
        </a:p>
      </dgm:t>
    </dgm:pt>
    <dgm:pt modelId="{C12D5E10-7EA4-4C63-8324-AB5D9A687EE4}" type="parTrans" cxnId="{7BD33145-1A02-42BA-A178-7FCAD77D2FE7}">
      <dgm:prSet/>
      <dgm:spPr/>
      <dgm:t>
        <a:bodyPr/>
        <a:lstStyle/>
        <a:p>
          <a:endParaRPr lang="zh-CN" altLang="en-US"/>
        </a:p>
      </dgm:t>
    </dgm:pt>
    <dgm:pt modelId="{C52A59CD-7E4C-43F9-BCF8-AC0B13FE0569}" type="sibTrans" cxnId="{7BD33145-1A02-42BA-A178-7FCAD77D2FE7}">
      <dgm:prSet/>
      <dgm:spPr/>
      <dgm:t>
        <a:bodyPr/>
        <a:lstStyle/>
        <a:p>
          <a:endParaRPr lang="zh-CN" altLang="en-US"/>
        </a:p>
      </dgm:t>
    </dgm:pt>
    <dgm:pt modelId="{8C78F7DA-C69E-4C67-8792-56D91C51B43A}">
      <dgm:prSet phldrT="[文本]"/>
      <dgm:spPr/>
      <dgm:t>
        <a:bodyPr/>
        <a:lstStyle/>
        <a:p>
          <a:r>
            <a:rPr lang="zh-CN" altLang="en-US" dirty="0" smtClean="0"/>
            <a:t>叛变</a:t>
          </a:r>
          <a:endParaRPr lang="en-US" altLang="zh-CN" dirty="0" smtClean="0"/>
        </a:p>
        <a:p>
          <a:r>
            <a:rPr lang="zh-CN" altLang="en-US" dirty="0" smtClean="0"/>
            <a:t>叛逃</a:t>
          </a:r>
          <a:endParaRPr lang="zh-CN" altLang="en-US" dirty="0"/>
        </a:p>
      </dgm:t>
    </dgm:pt>
    <dgm:pt modelId="{6AC3351D-E99B-4A22-960A-0DF4DC998A3A}" type="parTrans" cxnId="{2E900F6A-8164-4857-94B5-930CF78F504A}">
      <dgm:prSet/>
      <dgm:spPr/>
      <dgm:t>
        <a:bodyPr/>
        <a:lstStyle/>
        <a:p>
          <a:endParaRPr lang="zh-CN" altLang="en-US"/>
        </a:p>
      </dgm:t>
    </dgm:pt>
    <dgm:pt modelId="{F1DABD9C-8E41-4824-BB33-50E6E68B38EB}" type="sibTrans" cxnId="{2E900F6A-8164-4857-94B5-930CF78F504A}">
      <dgm:prSet/>
      <dgm:spPr/>
      <dgm:t>
        <a:bodyPr/>
        <a:lstStyle/>
        <a:p>
          <a:endParaRPr lang="zh-CN" altLang="en-US"/>
        </a:p>
      </dgm:t>
    </dgm:pt>
    <dgm:pt modelId="{2C50278D-1D18-49F6-8A27-87AAE9D4F2C4}">
      <dgm:prSet/>
      <dgm:spPr/>
      <dgm:t>
        <a:bodyPr/>
        <a:lstStyle/>
        <a:p>
          <a:r>
            <a:rPr lang="zh-CN" altLang="en-US" dirty="0" smtClean="0"/>
            <a:t>间谍</a:t>
          </a:r>
          <a:endParaRPr lang="en-US" altLang="zh-CN" dirty="0" smtClean="0"/>
        </a:p>
        <a:p>
          <a:r>
            <a:rPr lang="zh-CN" altLang="en-US" dirty="0" smtClean="0"/>
            <a:t>资敌</a:t>
          </a:r>
          <a:endParaRPr lang="zh-CN" altLang="en-US" dirty="0"/>
        </a:p>
      </dgm:t>
    </dgm:pt>
    <dgm:pt modelId="{75A33257-818C-4FE3-9865-8C752825AA92}" type="parTrans" cxnId="{FDEE39EC-93A9-4741-9C37-B28A4B67CF4E}">
      <dgm:prSet/>
      <dgm:spPr/>
      <dgm:t>
        <a:bodyPr/>
        <a:lstStyle/>
        <a:p>
          <a:endParaRPr lang="zh-CN" altLang="en-US"/>
        </a:p>
      </dgm:t>
    </dgm:pt>
    <dgm:pt modelId="{70C2D889-1FE8-4C54-8187-9341A19953CE}" type="sibTrans" cxnId="{FDEE39EC-93A9-4741-9C37-B28A4B67CF4E}">
      <dgm:prSet/>
      <dgm:spPr/>
      <dgm:t>
        <a:bodyPr/>
        <a:lstStyle/>
        <a:p>
          <a:endParaRPr lang="zh-CN" altLang="en-US"/>
        </a:p>
      </dgm:t>
    </dgm:pt>
    <dgm:pt modelId="{A9B99E54-2694-4D30-9E28-B19BF57CD193}" type="pres">
      <dgm:prSet presAssocID="{9AA233C1-01D4-4CBA-B10B-93AF222B4E90}" presName="hierChild1" presStyleCnt="0">
        <dgm:presLayoutVars>
          <dgm:chPref val="1"/>
          <dgm:dir/>
          <dgm:animOne val="branch"/>
          <dgm:animLvl val="lvl"/>
          <dgm:resizeHandles/>
        </dgm:presLayoutVars>
      </dgm:prSet>
      <dgm:spPr/>
      <dgm:t>
        <a:bodyPr/>
        <a:lstStyle/>
        <a:p>
          <a:endParaRPr lang="zh-CN" altLang="en-US"/>
        </a:p>
      </dgm:t>
    </dgm:pt>
    <dgm:pt modelId="{27D0899D-04CB-456D-8920-DAA39C623678}" type="pres">
      <dgm:prSet presAssocID="{C190DF91-9037-4534-99E2-5EE76E10760E}" presName="hierRoot1" presStyleCnt="0"/>
      <dgm:spPr/>
    </dgm:pt>
    <dgm:pt modelId="{F4D5169B-C241-46D0-8EFF-4F973D25A542}" type="pres">
      <dgm:prSet presAssocID="{C190DF91-9037-4534-99E2-5EE76E10760E}" presName="composite" presStyleCnt="0"/>
      <dgm:spPr/>
    </dgm:pt>
    <dgm:pt modelId="{445E4B5E-3FBE-4517-9B5B-BE94DE85CFC8}" type="pres">
      <dgm:prSet presAssocID="{C190DF91-9037-4534-99E2-5EE76E10760E}" presName="background" presStyleLbl="node0" presStyleIdx="0" presStyleCnt="1"/>
      <dgm:spPr/>
    </dgm:pt>
    <dgm:pt modelId="{D0C42A4A-1C52-455D-9B69-C8D1D37DE8CD}" type="pres">
      <dgm:prSet presAssocID="{C190DF91-9037-4534-99E2-5EE76E10760E}" presName="text" presStyleLbl="fgAcc0" presStyleIdx="0" presStyleCnt="1" custScaleX="131960">
        <dgm:presLayoutVars>
          <dgm:chPref val="3"/>
        </dgm:presLayoutVars>
      </dgm:prSet>
      <dgm:spPr/>
      <dgm:t>
        <a:bodyPr/>
        <a:lstStyle/>
        <a:p>
          <a:endParaRPr lang="zh-CN" altLang="en-US"/>
        </a:p>
      </dgm:t>
    </dgm:pt>
    <dgm:pt modelId="{42C4E901-E034-41A4-B77C-F71B7977A7DD}" type="pres">
      <dgm:prSet presAssocID="{C190DF91-9037-4534-99E2-5EE76E10760E}" presName="hierChild2" presStyleCnt="0"/>
      <dgm:spPr/>
    </dgm:pt>
    <dgm:pt modelId="{4AC19591-4732-4717-817F-A1934A411F35}" type="pres">
      <dgm:prSet presAssocID="{C12D5E10-7EA4-4C63-8324-AB5D9A687EE4}" presName="Name10" presStyleLbl="parChTrans1D2" presStyleIdx="0" presStyleCnt="3"/>
      <dgm:spPr/>
      <dgm:t>
        <a:bodyPr/>
        <a:lstStyle/>
        <a:p>
          <a:endParaRPr lang="zh-CN" altLang="en-US"/>
        </a:p>
      </dgm:t>
    </dgm:pt>
    <dgm:pt modelId="{D24CEF86-B0F5-4B57-BE87-A37B0871691D}" type="pres">
      <dgm:prSet presAssocID="{E15B43C2-24F6-47F2-8D22-178D23A65948}" presName="hierRoot2" presStyleCnt="0"/>
      <dgm:spPr/>
    </dgm:pt>
    <dgm:pt modelId="{E77CD243-6D9A-4FEA-8911-3711E8444D7C}" type="pres">
      <dgm:prSet presAssocID="{E15B43C2-24F6-47F2-8D22-178D23A65948}" presName="composite2" presStyleCnt="0"/>
      <dgm:spPr/>
    </dgm:pt>
    <dgm:pt modelId="{93399FE1-EB72-421B-9893-E791D18F9F94}" type="pres">
      <dgm:prSet presAssocID="{E15B43C2-24F6-47F2-8D22-178D23A65948}" presName="background2" presStyleLbl="node2" presStyleIdx="0" presStyleCnt="3"/>
      <dgm:spPr/>
    </dgm:pt>
    <dgm:pt modelId="{BDD26CAD-81D3-4AC1-80CE-3DBF46CF46FC}" type="pres">
      <dgm:prSet presAssocID="{E15B43C2-24F6-47F2-8D22-178D23A65948}" presName="text2" presStyleLbl="fgAcc2" presStyleIdx="0" presStyleCnt="3">
        <dgm:presLayoutVars>
          <dgm:chPref val="3"/>
        </dgm:presLayoutVars>
      </dgm:prSet>
      <dgm:spPr/>
      <dgm:t>
        <a:bodyPr/>
        <a:lstStyle/>
        <a:p>
          <a:endParaRPr lang="zh-CN" altLang="en-US"/>
        </a:p>
      </dgm:t>
    </dgm:pt>
    <dgm:pt modelId="{83E22129-14CA-4BA0-B319-45F395198C59}" type="pres">
      <dgm:prSet presAssocID="{E15B43C2-24F6-47F2-8D22-178D23A65948}" presName="hierChild3" presStyleCnt="0"/>
      <dgm:spPr/>
    </dgm:pt>
    <dgm:pt modelId="{0E9BEFFA-EAC4-49DE-B3E1-11BBB07F509C}" type="pres">
      <dgm:prSet presAssocID="{6AC3351D-E99B-4A22-960A-0DF4DC998A3A}" presName="Name10" presStyleLbl="parChTrans1D2" presStyleIdx="1" presStyleCnt="3"/>
      <dgm:spPr/>
      <dgm:t>
        <a:bodyPr/>
        <a:lstStyle/>
        <a:p>
          <a:endParaRPr lang="zh-CN" altLang="en-US"/>
        </a:p>
      </dgm:t>
    </dgm:pt>
    <dgm:pt modelId="{5D55BABC-FD24-4021-B74C-04C0084353D6}" type="pres">
      <dgm:prSet presAssocID="{8C78F7DA-C69E-4C67-8792-56D91C51B43A}" presName="hierRoot2" presStyleCnt="0"/>
      <dgm:spPr/>
    </dgm:pt>
    <dgm:pt modelId="{1A285C3E-619C-4511-A26C-BFF10C3942EC}" type="pres">
      <dgm:prSet presAssocID="{8C78F7DA-C69E-4C67-8792-56D91C51B43A}" presName="composite2" presStyleCnt="0"/>
      <dgm:spPr/>
    </dgm:pt>
    <dgm:pt modelId="{2F2558E9-E1B6-40BD-B90D-EAE8BC99E1D8}" type="pres">
      <dgm:prSet presAssocID="{8C78F7DA-C69E-4C67-8792-56D91C51B43A}" presName="background2" presStyleLbl="node2" presStyleIdx="1" presStyleCnt="3"/>
      <dgm:spPr/>
    </dgm:pt>
    <dgm:pt modelId="{301D3DD4-D049-4C1C-B368-08787402D157}" type="pres">
      <dgm:prSet presAssocID="{8C78F7DA-C69E-4C67-8792-56D91C51B43A}" presName="text2" presStyleLbl="fgAcc2" presStyleIdx="1" presStyleCnt="3">
        <dgm:presLayoutVars>
          <dgm:chPref val="3"/>
        </dgm:presLayoutVars>
      </dgm:prSet>
      <dgm:spPr/>
      <dgm:t>
        <a:bodyPr/>
        <a:lstStyle/>
        <a:p>
          <a:endParaRPr lang="zh-CN" altLang="en-US"/>
        </a:p>
      </dgm:t>
    </dgm:pt>
    <dgm:pt modelId="{B28BEB3E-5A3A-4241-8E20-1F40E7DB434D}" type="pres">
      <dgm:prSet presAssocID="{8C78F7DA-C69E-4C67-8792-56D91C51B43A}" presName="hierChild3" presStyleCnt="0"/>
      <dgm:spPr/>
    </dgm:pt>
    <dgm:pt modelId="{289A246E-B0A9-4489-90F6-1EB59933BF4C}" type="pres">
      <dgm:prSet presAssocID="{75A33257-818C-4FE3-9865-8C752825AA92}" presName="Name10" presStyleLbl="parChTrans1D2" presStyleIdx="2" presStyleCnt="3"/>
      <dgm:spPr/>
      <dgm:t>
        <a:bodyPr/>
        <a:lstStyle/>
        <a:p>
          <a:endParaRPr lang="zh-CN" altLang="en-US"/>
        </a:p>
      </dgm:t>
    </dgm:pt>
    <dgm:pt modelId="{D54E1FF0-158F-442D-AAE9-068DACE87006}" type="pres">
      <dgm:prSet presAssocID="{2C50278D-1D18-49F6-8A27-87AAE9D4F2C4}" presName="hierRoot2" presStyleCnt="0"/>
      <dgm:spPr/>
    </dgm:pt>
    <dgm:pt modelId="{1DB45F7E-6B00-4B67-A00C-B3DCC0E1200C}" type="pres">
      <dgm:prSet presAssocID="{2C50278D-1D18-49F6-8A27-87AAE9D4F2C4}" presName="composite2" presStyleCnt="0"/>
      <dgm:spPr/>
    </dgm:pt>
    <dgm:pt modelId="{36EC9DA7-AA07-4C5F-A966-F67F9EA7530D}" type="pres">
      <dgm:prSet presAssocID="{2C50278D-1D18-49F6-8A27-87AAE9D4F2C4}" presName="background2" presStyleLbl="node2" presStyleIdx="2" presStyleCnt="3"/>
      <dgm:spPr/>
    </dgm:pt>
    <dgm:pt modelId="{3E505EEA-6E5A-450A-831E-B26CBB97FFB2}" type="pres">
      <dgm:prSet presAssocID="{2C50278D-1D18-49F6-8A27-87AAE9D4F2C4}" presName="text2" presStyleLbl="fgAcc2" presStyleIdx="2" presStyleCnt="3">
        <dgm:presLayoutVars>
          <dgm:chPref val="3"/>
        </dgm:presLayoutVars>
      </dgm:prSet>
      <dgm:spPr/>
      <dgm:t>
        <a:bodyPr/>
        <a:lstStyle/>
        <a:p>
          <a:endParaRPr lang="zh-CN" altLang="en-US"/>
        </a:p>
      </dgm:t>
    </dgm:pt>
    <dgm:pt modelId="{DD21B4BD-B826-4E35-AB16-ED9D8BA1141A}" type="pres">
      <dgm:prSet presAssocID="{2C50278D-1D18-49F6-8A27-87AAE9D4F2C4}" presName="hierChild3" presStyleCnt="0"/>
      <dgm:spPr/>
    </dgm:pt>
  </dgm:ptLst>
  <dgm:cxnLst>
    <dgm:cxn modelId="{507D8FA9-8309-46DB-9A30-C5BCAC282890}" srcId="{9AA233C1-01D4-4CBA-B10B-93AF222B4E90}" destId="{C190DF91-9037-4534-99E2-5EE76E10760E}" srcOrd="0" destOrd="0" parTransId="{643BB81F-89B9-4861-97DC-3B1F81250DCF}" sibTransId="{469EE007-6FC4-4493-A95A-8A58641AB12D}"/>
    <dgm:cxn modelId="{7BD33145-1A02-42BA-A178-7FCAD77D2FE7}" srcId="{C190DF91-9037-4534-99E2-5EE76E10760E}" destId="{E15B43C2-24F6-47F2-8D22-178D23A65948}" srcOrd="0" destOrd="0" parTransId="{C12D5E10-7EA4-4C63-8324-AB5D9A687EE4}" sibTransId="{C52A59CD-7E4C-43F9-BCF8-AC0B13FE0569}"/>
    <dgm:cxn modelId="{FB3E2F5F-F3E4-43BD-B9F1-4AD27581AA95}" type="presOf" srcId="{8C78F7DA-C69E-4C67-8792-56D91C51B43A}" destId="{301D3DD4-D049-4C1C-B368-08787402D157}" srcOrd="0" destOrd="0" presId="urn:microsoft.com/office/officeart/2005/8/layout/hierarchy1"/>
    <dgm:cxn modelId="{178117C0-AD53-4E0C-88DD-EFDAA7D955DD}" type="presOf" srcId="{E15B43C2-24F6-47F2-8D22-178D23A65948}" destId="{BDD26CAD-81D3-4AC1-80CE-3DBF46CF46FC}" srcOrd="0" destOrd="0" presId="urn:microsoft.com/office/officeart/2005/8/layout/hierarchy1"/>
    <dgm:cxn modelId="{0C146E4F-A96E-458B-A590-46F48DEA270F}" type="presOf" srcId="{2C50278D-1D18-49F6-8A27-87AAE9D4F2C4}" destId="{3E505EEA-6E5A-450A-831E-B26CBB97FFB2}" srcOrd="0" destOrd="0" presId="urn:microsoft.com/office/officeart/2005/8/layout/hierarchy1"/>
    <dgm:cxn modelId="{896E9673-1368-4A8D-9EF7-07C32E37E78B}" type="presOf" srcId="{C12D5E10-7EA4-4C63-8324-AB5D9A687EE4}" destId="{4AC19591-4732-4717-817F-A1934A411F35}" srcOrd="0" destOrd="0" presId="urn:microsoft.com/office/officeart/2005/8/layout/hierarchy1"/>
    <dgm:cxn modelId="{9EB75ADC-4DB3-4C75-A49D-21E116BBBC82}" type="presOf" srcId="{9AA233C1-01D4-4CBA-B10B-93AF222B4E90}" destId="{A9B99E54-2694-4D30-9E28-B19BF57CD193}" srcOrd="0" destOrd="0" presId="urn:microsoft.com/office/officeart/2005/8/layout/hierarchy1"/>
    <dgm:cxn modelId="{9A6BC18D-C940-4313-9ECF-7E7675F0A45D}" type="presOf" srcId="{6AC3351D-E99B-4A22-960A-0DF4DC998A3A}" destId="{0E9BEFFA-EAC4-49DE-B3E1-11BBB07F509C}" srcOrd="0" destOrd="0" presId="urn:microsoft.com/office/officeart/2005/8/layout/hierarchy1"/>
    <dgm:cxn modelId="{2E900F6A-8164-4857-94B5-930CF78F504A}" srcId="{C190DF91-9037-4534-99E2-5EE76E10760E}" destId="{8C78F7DA-C69E-4C67-8792-56D91C51B43A}" srcOrd="1" destOrd="0" parTransId="{6AC3351D-E99B-4A22-960A-0DF4DC998A3A}" sibTransId="{F1DABD9C-8E41-4824-BB33-50E6E68B38EB}"/>
    <dgm:cxn modelId="{1FA58F75-C03E-4BDB-A4CF-553DE8F9C3C6}" type="presOf" srcId="{C190DF91-9037-4534-99E2-5EE76E10760E}" destId="{D0C42A4A-1C52-455D-9B69-C8D1D37DE8CD}" srcOrd="0" destOrd="0" presId="urn:microsoft.com/office/officeart/2005/8/layout/hierarchy1"/>
    <dgm:cxn modelId="{850B8FDD-24B1-493C-A5A8-F1E8C670BA64}" type="presOf" srcId="{75A33257-818C-4FE3-9865-8C752825AA92}" destId="{289A246E-B0A9-4489-90F6-1EB59933BF4C}" srcOrd="0" destOrd="0" presId="urn:microsoft.com/office/officeart/2005/8/layout/hierarchy1"/>
    <dgm:cxn modelId="{FDEE39EC-93A9-4741-9C37-B28A4B67CF4E}" srcId="{C190DF91-9037-4534-99E2-5EE76E10760E}" destId="{2C50278D-1D18-49F6-8A27-87AAE9D4F2C4}" srcOrd="2" destOrd="0" parTransId="{75A33257-818C-4FE3-9865-8C752825AA92}" sibTransId="{70C2D889-1FE8-4C54-8187-9341A19953CE}"/>
    <dgm:cxn modelId="{322E16B4-9EF5-4E76-BD70-65089AB1A0A9}" type="presParOf" srcId="{A9B99E54-2694-4D30-9E28-B19BF57CD193}" destId="{27D0899D-04CB-456D-8920-DAA39C623678}" srcOrd="0" destOrd="0" presId="urn:microsoft.com/office/officeart/2005/8/layout/hierarchy1"/>
    <dgm:cxn modelId="{87B2A7F7-4DF6-41F2-A9B1-26CF48D2DEAA}" type="presParOf" srcId="{27D0899D-04CB-456D-8920-DAA39C623678}" destId="{F4D5169B-C241-46D0-8EFF-4F973D25A542}" srcOrd="0" destOrd="0" presId="urn:microsoft.com/office/officeart/2005/8/layout/hierarchy1"/>
    <dgm:cxn modelId="{A8F11266-B499-4C87-A427-A6E1E50FEB47}" type="presParOf" srcId="{F4D5169B-C241-46D0-8EFF-4F973D25A542}" destId="{445E4B5E-3FBE-4517-9B5B-BE94DE85CFC8}" srcOrd="0" destOrd="0" presId="urn:microsoft.com/office/officeart/2005/8/layout/hierarchy1"/>
    <dgm:cxn modelId="{848569F6-3C81-4E0C-916C-1DBD287CF912}" type="presParOf" srcId="{F4D5169B-C241-46D0-8EFF-4F973D25A542}" destId="{D0C42A4A-1C52-455D-9B69-C8D1D37DE8CD}" srcOrd="1" destOrd="0" presId="urn:microsoft.com/office/officeart/2005/8/layout/hierarchy1"/>
    <dgm:cxn modelId="{69D772F2-0B3D-49F6-9D31-4D21919E7F1A}" type="presParOf" srcId="{27D0899D-04CB-456D-8920-DAA39C623678}" destId="{42C4E901-E034-41A4-B77C-F71B7977A7DD}" srcOrd="1" destOrd="0" presId="urn:microsoft.com/office/officeart/2005/8/layout/hierarchy1"/>
    <dgm:cxn modelId="{5A30DADE-CCA9-446D-BC3A-3A2A4F631336}" type="presParOf" srcId="{42C4E901-E034-41A4-B77C-F71B7977A7DD}" destId="{4AC19591-4732-4717-817F-A1934A411F35}" srcOrd="0" destOrd="0" presId="urn:microsoft.com/office/officeart/2005/8/layout/hierarchy1"/>
    <dgm:cxn modelId="{7A8E44E9-91CC-414A-8D9A-46B37E0BF26F}" type="presParOf" srcId="{42C4E901-E034-41A4-B77C-F71B7977A7DD}" destId="{D24CEF86-B0F5-4B57-BE87-A37B0871691D}" srcOrd="1" destOrd="0" presId="urn:microsoft.com/office/officeart/2005/8/layout/hierarchy1"/>
    <dgm:cxn modelId="{5E37087F-2A0B-4424-99AA-17CA2AD83D12}" type="presParOf" srcId="{D24CEF86-B0F5-4B57-BE87-A37B0871691D}" destId="{E77CD243-6D9A-4FEA-8911-3711E8444D7C}" srcOrd="0" destOrd="0" presId="urn:microsoft.com/office/officeart/2005/8/layout/hierarchy1"/>
    <dgm:cxn modelId="{8740F121-4DA3-4DD4-A1A3-4A026BFFE204}" type="presParOf" srcId="{E77CD243-6D9A-4FEA-8911-3711E8444D7C}" destId="{93399FE1-EB72-421B-9893-E791D18F9F94}" srcOrd="0" destOrd="0" presId="urn:microsoft.com/office/officeart/2005/8/layout/hierarchy1"/>
    <dgm:cxn modelId="{A60607E2-07BE-450A-959D-B774D676F37B}" type="presParOf" srcId="{E77CD243-6D9A-4FEA-8911-3711E8444D7C}" destId="{BDD26CAD-81D3-4AC1-80CE-3DBF46CF46FC}" srcOrd="1" destOrd="0" presId="urn:microsoft.com/office/officeart/2005/8/layout/hierarchy1"/>
    <dgm:cxn modelId="{6AD710A5-6B8C-44D1-A135-EB1ACB34AEBE}" type="presParOf" srcId="{D24CEF86-B0F5-4B57-BE87-A37B0871691D}" destId="{83E22129-14CA-4BA0-B319-45F395198C59}" srcOrd="1" destOrd="0" presId="urn:microsoft.com/office/officeart/2005/8/layout/hierarchy1"/>
    <dgm:cxn modelId="{9170BA8A-01EC-490C-AEC2-B1A963F8AD98}" type="presParOf" srcId="{42C4E901-E034-41A4-B77C-F71B7977A7DD}" destId="{0E9BEFFA-EAC4-49DE-B3E1-11BBB07F509C}" srcOrd="2" destOrd="0" presId="urn:microsoft.com/office/officeart/2005/8/layout/hierarchy1"/>
    <dgm:cxn modelId="{56307C54-770C-4139-8BA2-A0B83EC3C38A}" type="presParOf" srcId="{42C4E901-E034-41A4-B77C-F71B7977A7DD}" destId="{5D55BABC-FD24-4021-B74C-04C0084353D6}" srcOrd="3" destOrd="0" presId="urn:microsoft.com/office/officeart/2005/8/layout/hierarchy1"/>
    <dgm:cxn modelId="{CCCEC46E-D0B1-4497-99CF-888D32D6BB7E}" type="presParOf" srcId="{5D55BABC-FD24-4021-B74C-04C0084353D6}" destId="{1A285C3E-619C-4511-A26C-BFF10C3942EC}" srcOrd="0" destOrd="0" presId="urn:microsoft.com/office/officeart/2005/8/layout/hierarchy1"/>
    <dgm:cxn modelId="{9A755444-45FC-4DD8-8C8F-16F65B4F5E4F}" type="presParOf" srcId="{1A285C3E-619C-4511-A26C-BFF10C3942EC}" destId="{2F2558E9-E1B6-40BD-B90D-EAE8BC99E1D8}" srcOrd="0" destOrd="0" presId="urn:microsoft.com/office/officeart/2005/8/layout/hierarchy1"/>
    <dgm:cxn modelId="{FB90F160-6086-448B-BFF1-1CB428EE5F2A}" type="presParOf" srcId="{1A285C3E-619C-4511-A26C-BFF10C3942EC}" destId="{301D3DD4-D049-4C1C-B368-08787402D157}" srcOrd="1" destOrd="0" presId="urn:microsoft.com/office/officeart/2005/8/layout/hierarchy1"/>
    <dgm:cxn modelId="{AD58B882-2D2E-40C8-973F-F5C6B9011CA6}" type="presParOf" srcId="{5D55BABC-FD24-4021-B74C-04C0084353D6}" destId="{B28BEB3E-5A3A-4241-8E20-1F40E7DB434D}" srcOrd="1" destOrd="0" presId="urn:microsoft.com/office/officeart/2005/8/layout/hierarchy1"/>
    <dgm:cxn modelId="{CC6685C2-F55D-403E-ADB8-C9C2D8BABE4A}" type="presParOf" srcId="{42C4E901-E034-41A4-B77C-F71B7977A7DD}" destId="{289A246E-B0A9-4489-90F6-1EB59933BF4C}" srcOrd="4" destOrd="0" presId="urn:microsoft.com/office/officeart/2005/8/layout/hierarchy1"/>
    <dgm:cxn modelId="{E9734C3D-CB1D-4CBB-9330-DD3169DFE4E9}" type="presParOf" srcId="{42C4E901-E034-41A4-B77C-F71B7977A7DD}" destId="{D54E1FF0-158F-442D-AAE9-068DACE87006}" srcOrd="5" destOrd="0" presId="urn:microsoft.com/office/officeart/2005/8/layout/hierarchy1"/>
    <dgm:cxn modelId="{6D67BB0E-055F-4229-85AE-5E169B7D0197}" type="presParOf" srcId="{D54E1FF0-158F-442D-AAE9-068DACE87006}" destId="{1DB45F7E-6B00-4B67-A00C-B3DCC0E1200C}" srcOrd="0" destOrd="0" presId="urn:microsoft.com/office/officeart/2005/8/layout/hierarchy1"/>
    <dgm:cxn modelId="{08BCEEBD-D926-4F21-918F-70DFBE5B1CC2}" type="presParOf" srcId="{1DB45F7E-6B00-4B67-A00C-B3DCC0E1200C}" destId="{36EC9DA7-AA07-4C5F-A966-F67F9EA7530D}" srcOrd="0" destOrd="0" presId="urn:microsoft.com/office/officeart/2005/8/layout/hierarchy1"/>
    <dgm:cxn modelId="{BE81149B-AF7D-4E74-8C72-4EE69C9F2B97}" type="presParOf" srcId="{1DB45F7E-6B00-4B67-A00C-B3DCC0E1200C}" destId="{3E505EEA-6E5A-450A-831E-B26CBB97FFB2}" srcOrd="1" destOrd="0" presId="urn:microsoft.com/office/officeart/2005/8/layout/hierarchy1"/>
    <dgm:cxn modelId="{612A6A55-F3E7-43C7-BCC7-7A3634B56F4C}" type="presParOf" srcId="{D54E1FF0-158F-442D-AAE9-068DACE87006}" destId="{DD21B4BD-B826-4E35-AB16-ED9D8BA1141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9A246E-B0A9-4489-90F6-1EB59933BF4C}">
      <dsp:nvSpPr>
        <dsp:cNvPr id="0" name=""/>
        <dsp:cNvSpPr/>
      </dsp:nvSpPr>
      <dsp:spPr>
        <a:xfrm>
          <a:off x="4109243" y="2161914"/>
          <a:ext cx="2916237" cy="693931"/>
        </a:xfrm>
        <a:custGeom>
          <a:avLst/>
          <a:gdLst/>
          <a:ahLst/>
          <a:cxnLst/>
          <a:rect l="0" t="0" r="0" b="0"/>
          <a:pathLst>
            <a:path>
              <a:moveTo>
                <a:pt x="0" y="0"/>
              </a:moveTo>
              <a:lnTo>
                <a:pt x="0" y="472894"/>
              </a:lnTo>
              <a:lnTo>
                <a:pt x="2916237" y="472894"/>
              </a:lnTo>
              <a:lnTo>
                <a:pt x="2916237" y="6939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9BEFFA-EAC4-49DE-B3E1-11BBB07F509C}">
      <dsp:nvSpPr>
        <dsp:cNvPr id="0" name=""/>
        <dsp:cNvSpPr/>
      </dsp:nvSpPr>
      <dsp:spPr>
        <a:xfrm>
          <a:off x="4063523" y="2161914"/>
          <a:ext cx="91440" cy="693931"/>
        </a:xfrm>
        <a:custGeom>
          <a:avLst/>
          <a:gdLst/>
          <a:ahLst/>
          <a:cxnLst/>
          <a:rect l="0" t="0" r="0" b="0"/>
          <a:pathLst>
            <a:path>
              <a:moveTo>
                <a:pt x="45720" y="0"/>
              </a:moveTo>
              <a:lnTo>
                <a:pt x="45720" y="6939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C19591-4732-4717-817F-A1934A411F35}">
      <dsp:nvSpPr>
        <dsp:cNvPr id="0" name=""/>
        <dsp:cNvSpPr/>
      </dsp:nvSpPr>
      <dsp:spPr>
        <a:xfrm>
          <a:off x="1193006" y="2161914"/>
          <a:ext cx="2916237" cy="693931"/>
        </a:xfrm>
        <a:custGeom>
          <a:avLst/>
          <a:gdLst/>
          <a:ahLst/>
          <a:cxnLst/>
          <a:rect l="0" t="0" r="0" b="0"/>
          <a:pathLst>
            <a:path>
              <a:moveTo>
                <a:pt x="2916237" y="0"/>
              </a:moveTo>
              <a:lnTo>
                <a:pt x="2916237" y="472894"/>
              </a:lnTo>
              <a:lnTo>
                <a:pt x="0" y="472894"/>
              </a:lnTo>
              <a:lnTo>
                <a:pt x="0" y="6939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5E4B5E-3FBE-4517-9B5B-BE94DE85CFC8}">
      <dsp:nvSpPr>
        <dsp:cNvPr id="0" name=""/>
        <dsp:cNvSpPr/>
      </dsp:nvSpPr>
      <dsp:spPr>
        <a:xfrm>
          <a:off x="2534952" y="646796"/>
          <a:ext cx="3148582" cy="15151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C42A4A-1C52-455D-9B69-C8D1D37DE8CD}">
      <dsp:nvSpPr>
        <dsp:cNvPr id="0" name=""/>
        <dsp:cNvSpPr/>
      </dsp:nvSpPr>
      <dsp:spPr>
        <a:xfrm>
          <a:off x="2800065" y="898653"/>
          <a:ext cx="3148582" cy="15151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zh-CN" altLang="en-US" sz="3100" kern="1200" dirty="0" smtClean="0"/>
            <a:t>危害国家安全罪</a:t>
          </a:r>
          <a:endParaRPr lang="zh-CN" altLang="en-US" sz="3100" kern="1200" dirty="0"/>
        </a:p>
      </dsp:txBody>
      <dsp:txXfrm>
        <a:off x="2844441" y="943029"/>
        <a:ext cx="3059830" cy="1426365"/>
      </dsp:txXfrm>
    </dsp:sp>
    <dsp:sp modelId="{93399FE1-EB72-421B-9893-E791D18F9F94}">
      <dsp:nvSpPr>
        <dsp:cNvPr id="0" name=""/>
        <dsp:cNvSpPr/>
      </dsp:nvSpPr>
      <dsp:spPr>
        <a:xfrm>
          <a:off x="0" y="2855846"/>
          <a:ext cx="2386012" cy="15151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D26CAD-81D3-4AC1-80CE-3DBF46CF46FC}">
      <dsp:nvSpPr>
        <dsp:cNvPr id="0" name=""/>
        <dsp:cNvSpPr/>
      </dsp:nvSpPr>
      <dsp:spPr>
        <a:xfrm>
          <a:off x="265112" y="3107702"/>
          <a:ext cx="2386012" cy="15151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zh-CN" altLang="en-US" sz="3100" kern="1200" dirty="0" smtClean="0"/>
            <a:t>危害国家、颠覆政权</a:t>
          </a:r>
          <a:endParaRPr lang="zh-CN" altLang="en-US" sz="3100" kern="1200" dirty="0"/>
        </a:p>
      </dsp:txBody>
      <dsp:txXfrm>
        <a:off x="309488" y="3152078"/>
        <a:ext cx="2297260" cy="1426365"/>
      </dsp:txXfrm>
    </dsp:sp>
    <dsp:sp modelId="{2F2558E9-E1B6-40BD-B90D-EAE8BC99E1D8}">
      <dsp:nvSpPr>
        <dsp:cNvPr id="0" name=""/>
        <dsp:cNvSpPr/>
      </dsp:nvSpPr>
      <dsp:spPr>
        <a:xfrm>
          <a:off x="2916237" y="2855846"/>
          <a:ext cx="2386012" cy="15151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1D3DD4-D049-4C1C-B368-08787402D157}">
      <dsp:nvSpPr>
        <dsp:cNvPr id="0" name=""/>
        <dsp:cNvSpPr/>
      </dsp:nvSpPr>
      <dsp:spPr>
        <a:xfrm>
          <a:off x="3181350" y="3107702"/>
          <a:ext cx="2386012" cy="15151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zh-CN" altLang="en-US" sz="3100" kern="1200" dirty="0" smtClean="0"/>
            <a:t>叛变</a:t>
          </a:r>
          <a:endParaRPr lang="en-US" altLang="zh-CN" sz="3100" kern="1200" dirty="0" smtClean="0"/>
        </a:p>
        <a:p>
          <a:pPr lvl="0" algn="ctr" defTabSz="1377950">
            <a:lnSpc>
              <a:spcPct val="90000"/>
            </a:lnSpc>
            <a:spcBef>
              <a:spcPct val="0"/>
            </a:spcBef>
            <a:spcAft>
              <a:spcPct val="35000"/>
            </a:spcAft>
          </a:pPr>
          <a:r>
            <a:rPr lang="zh-CN" altLang="en-US" sz="3100" kern="1200" dirty="0" smtClean="0"/>
            <a:t>叛逃</a:t>
          </a:r>
          <a:endParaRPr lang="zh-CN" altLang="en-US" sz="3100" kern="1200" dirty="0"/>
        </a:p>
      </dsp:txBody>
      <dsp:txXfrm>
        <a:off x="3225726" y="3152078"/>
        <a:ext cx="2297260" cy="1426365"/>
      </dsp:txXfrm>
    </dsp:sp>
    <dsp:sp modelId="{36EC9DA7-AA07-4C5F-A966-F67F9EA7530D}">
      <dsp:nvSpPr>
        <dsp:cNvPr id="0" name=""/>
        <dsp:cNvSpPr/>
      </dsp:nvSpPr>
      <dsp:spPr>
        <a:xfrm>
          <a:off x="5832474" y="2855846"/>
          <a:ext cx="2386012" cy="15151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505EEA-6E5A-450A-831E-B26CBB97FFB2}">
      <dsp:nvSpPr>
        <dsp:cNvPr id="0" name=""/>
        <dsp:cNvSpPr/>
      </dsp:nvSpPr>
      <dsp:spPr>
        <a:xfrm>
          <a:off x="6097587" y="3107702"/>
          <a:ext cx="2386012" cy="15151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zh-CN" altLang="en-US" sz="3100" kern="1200" dirty="0" smtClean="0"/>
            <a:t>间谍</a:t>
          </a:r>
          <a:endParaRPr lang="en-US" altLang="zh-CN" sz="3100" kern="1200" dirty="0" smtClean="0"/>
        </a:p>
        <a:p>
          <a:pPr lvl="0" algn="ctr" defTabSz="1377950">
            <a:lnSpc>
              <a:spcPct val="90000"/>
            </a:lnSpc>
            <a:spcBef>
              <a:spcPct val="0"/>
            </a:spcBef>
            <a:spcAft>
              <a:spcPct val="35000"/>
            </a:spcAft>
          </a:pPr>
          <a:r>
            <a:rPr lang="zh-CN" altLang="en-US" sz="3100" kern="1200" dirty="0" smtClean="0"/>
            <a:t>资敌</a:t>
          </a:r>
          <a:endParaRPr lang="zh-CN" altLang="en-US" sz="3100" kern="1200" dirty="0"/>
        </a:p>
      </dsp:txBody>
      <dsp:txXfrm>
        <a:off x="6141963" y="3152078"/>
        <a:ext cx="2297260" cy="142636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18835" y="2955643"/>
            <a:ext cx="10982037" cy="960581"/>
          </a:xfrm>
          <a:prstGeom prst="rect">
            <a:avLst/>
          </a:prstGeom>
        </p:spPr>
        <p:txBody>
          <a:bodyPr anchor="b">
            <a:normAutofit/>
          </a:bodyPr>
          <a:lstStyle>
            <a:lvl1pPr algn="ctr">
              <a:defRPr sz="5400">
                <a:solidFill>
                  <a:schemeClr val="bg1"/>
                </a:solidFill>
                <a:latin typeface="华文中宋" panose="02010600040101010101" pitchFamily="2" charset="-122"/>
                <a:ea typeface="华文中宋" panose="02010600040101010101" pitchFamily="2"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hasCustomPrompt="1"/>
          </p:nvPr>
        </p:nvSpPr>
        <p:spPr>
          <a:xfrm>
            <a:off x="1524000" y="4562620"/>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00363" y="1191491"/>
            <a:ext cx="10954327" cy="4985472"/>
          </a:xfrm>
        </p:spPr>
        <p:txBody>
          <a:bodyPr/>
          <a:lstStyle>
            <a:lvl1pPr marL="0" indent="0">
              <a:lnSpc>
                <a:spcPct val="120000"/>
              </a:lnSpc>
              <a:buNone/>
              <a:defRPr>
                <a:latin typeface="微软雅黑" panose="020B0503020204020204" pitchFamily="34" charset="-122"/>
                <a:ea typeface="微软雅黑" panose="020B0503020204020204" pitchFamily="34" charset="-122"/>
              </a:defRPr>
            </a:lvl1pPr>
            <a:lvl2pPr marL="6858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2pPr>
            <a:lvl3pPr marL="11430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3pPr>
            <a:lvl4pPr marL="16002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4pPr>
            <a:lvl5pPr marL="20574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
        <p:nvSpPr>
          <p:cNvPr id="7" name="标题占位符 1"/>
          <p:cNvSpPr>
            <a:spLocks noGrp="1"/>
          </p:cNvSpPr>
          <p:nvPr>
            <p:ph type="title"/>
          </p:nvPr>
        </p:nvSpPr>
        <p:spPr>
          <a:xfrm>
            <a:off x="1507833" y="198875"/>
            <a:ext cx="10425548" cy="595457"/>
          </a:xfrm>
          <a:prstGeom prst="rect">
            <a:avLst/>
          </a:prstGeom>
        </p:spPr>
        <p:txBody>
          <a:bodyPr vert="horz" lIns="91440" tIns="45720" rIns="91440" bIns="45720" rtlCol="0" anchor="ctr">
            <a:noAutofit/>
          </a:bodyPr>
          <a:lstStyle>
            <a:lvl1pPr>
              <a:defRPr sz="3200">
                <a:solidFill>
                  <a:schemeClr val="bg1"/>
                </a:solidFill>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t>2020/2/6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0A87C-BEAD-445A-A33C-CCCE78C6DEC2}" type="datetimeFigureOut">
              <a:rPr lang="zh-CN" altLang="en-US" smtClean="0"/>
              <a:t>2020/2/6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2646D-2AE8-4F62-862B-87FA182BDA5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2400" kern="1200">
          <a:solidFill>
            <a:srgbClr val="FA7D0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70155" y="2891469"/>
            <a:ext cx="9144000" cy="1431782"/>
          </a:xfrm>
        </p:spPr>
        <p:txBody>
          <a:bodyPr>
            <a:normAutofit fontScale="90000"/>
          </a:bodyPr>
          <a:lstStyle/>
          <a:p>
            <a:r>
              <a:rPr lang="zh-CN" altLang="en-US" sz="9600" dirty="0" smtClean="0">
                <a:solidFill>
                  <a:schemeClr val="bg1"/>
                </a:solidFill>
                <a:latin typeface="华文中宋" panose="02010600040101010101" pitchFamily="2" charset="-122"/>
                <a:ea typeface="华文中宋" panose="02010600040101010101" pitchFamily="2" charset="-122"/>
              </a:rPr>
              <a:t>刑 法 学</a:t>
            </a:r>
            <a:br>
              <a:rPr lang="zh-CN" altLang="en-US" sz="9600" dirty="0" smtClean="0">
                <a:solidFill>
                  <a:schemeClr val="bg1"/>
                </a:solidFill>
                <a:latin typeface="华文中宋" panose="02010600040101010101" pitchFamily="2" charset="-122"/>
                <a:ea typeface="华文中宋" panose="02010600040101010101" pitchFamily="2" charset="-122"/>
              </a:rPr>
            </a:br>
            <a:r>
              <a:rPr lang="zh-CN" altLang="en-US" sz="6000" dirty="0" smtClean="0">
                <a:solidFill>
                  <a:schemeClr val="bg1"/>
                </a:solidFill>
                <a:latin typeface="华文中宋" panose="02010600040101010101" pitchFamily="2" charset="-122"/>
                <a:ea typeface="华文中宋" panose="02010600040101010101" pitchFamily="2" charset="-122"/>
              </a:rPr>
              <a:t>（下册</a:t>
            </a:r>
            <a:r>
              <a:rPr lang="en-US" altLang="zh-CN" sz="6000" dirty="0" smtClean="0">
                <a:solidFill>
                  <a:schemeClr val="bg1"/>
                </a:solidFill>
                <a:latin typeface="华文中宋" panose="02010600040101010101" pitchFamily="2" charset="-122"/>
                <a:ea typeface="华文中宋" panose="02010600040101010101" pitchFamily="2" charset="-122"/>
              </a:rPr>
              <a:t>·</a:t>
            </a:r>
            <a:r>
              <a:rPr lang="zh-CN" altLang="en-US" sz="6000" dirty="0" smtClean="0">
                <a:solidFill>
                  <a:schemeClr val="bg1"/>
                </a:solidFill>
                <a:latin typeface="华文中宋" panose="02010600040101010101" pitchFamily="2" charset="-122"/>
                <a:ea typeface="华文中宋" panose="02010600040101010101" pitchFamily="2" charset="-122"/>
              </a:rPr>
              <a:t>各论）</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分裂国家</a:t>
            </a:r>
            <a:r>
              <a:rPr lang="zh-CN" altLang="en-US" dirty="0"/>
              <a:t>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129493" y="1027717"/>
            <a:ext cx="11902870" cy="5673333"/>
          </a:xfrm>
        </p:spPr>
        <p:txBody>
          <a:bodyPr>
            <a:normAutofit fontScale="25000" lnSpcReduction="20000"/>
          </a:bodyPr>
          <a:lstStyle/>
          <a:p>
            <a:r>
              <a:rPr lang="zh-CN" altLang="en-US" sz="9600" dirty="0" smtClean="0"/>
              <a:t>二、分裂国家罪的认定</a:t>
            </a:r>
            <a:endParaRPr lang="en-US" altLang="zh-CN" sz="9600" dirty="0" smtClean="0"/>
          </a:p>
          <a:p>
            <a:r>
              <a:rPr lang="zh-CN" altLang="en-US" sz="9600" dirty="0" smtClean="0"/>
              <a:t>（一）罪与非罪的界限</a:t>
            </a:r>
            <a:endParaRPr lang="en-US" altLang="zh-CN" sz="9600" dirty="0" smtClean="0"/>
          </a:p>
          <a:p>
            <a:r>
              <a:rPr lang="zh-CN" altLang="en-US" sz="9600" dirty="0" smtClean="0"/>
              <a:t>主观（分裂国家故意）</a:t>
            </a:r>
            <a:r>
              <a:rPr lang="en-US" altLang="zh-CN" sz="9600" dirty="0" smtClean="0"/>
              <a:t>+</a:t>
            </a:r>
            <a:r>
              <a:rPr lang="zh-CN" altLang="en-US" sz="9600" dirty="0" smtClean="0"/>
              <a:t>客观（</a:t>
            </a:r>
            <a:r>
              <a:rPr lang="zh-CN" altLang="en-US" sz="9600" dirty="0"/>
              <a:t>组织、策划、</a:t>
            </a:r>
            <a:r>
              <a:rPr lang="zh-CN" altLang="en-US" sz="9600" dirty="0" smtClean="0"/>
              <a:t>实施分裂国家、破坏国家统一行为）</a:t>
            </a:r>
            <a:endParaRPr lang="zh-CN" altLang="en-US" sz="9600" dirty="0"/>
          </a:p>
          <a:p>
            <a:r>
              <a:rPr lang="zh-CN" altLang="en-US" sz="9600" dirty="0" smtClean="0"/>
              <a:t>（二）</a:t>
            </a:r>
            <a:r>
              <a:rPr lang="zh-CN" altLang="en-US" sz="9600" dirty="0"/>
              <a:t>本罪与背叛国家罪</a:t>
            </a:r>
            <a:r>
              <a:rPr lang="zh-CN" altLang="en-US" sz="9600" dirty="0" smtClean="0"/>
              <a:t>的区别</a:t>
            </a:r>
            <a:endParaRPr lang="en-US" altLang="zh-CN" sz="9600" dirty="0" smtClean="0"/>
          </a:p>
          <a:p>
            <a:r>
              <a:rPr lang="en-US" altLang="zh-CN" sz="9600" dirty="0" smtClean="0"/>
              <a:t>1.</a:t>
            </a:r>
            <a:r>
              <a:rPr lang="zh-CN" altLang="en-US" sz="9600" dirty="0" smtClean="0"/>
              <a:t>客体：本</a:t>
            </a:r>
            <a:r>
              <a:rPr lang="zh-CN" altLang="en-US" sz="9600" dirty="0"/>
              <a:t>罪侵犯</a:t>
            </a:r>
            <a:r>
              <a:rPr lang="zh-CN" altLang="en-US" sz="9600" dirty="0" smtClean="0"/>
              <a:t>的是国家统一</a:t>
            </a:r>
            <a:r>
              <a:rPr lang="zh-CN" altLang="en-US" sz="9600" dirty="0"/>
              <a:t>；背叛国家罪侵犯的客体是国家主权、领土完整和安全</a:t>
            </a:r>
            <a:r>
              <a:rPr lang="zh-CN" altLang="en-US" sz="9600" dirty="0" smtClean="0"/>
              <a:t>。</a:t>
            </a:r>
            <a:endParaRPr lang="en-US" altLang="zh-CN" sz="9600" dirty="0" smtClean="0"/>
          </a:p>
          <a:p>
            <a:r>
              <a:rPr lang="en-US" altLang="zh-CN" sz="9600" dirty="0" smtClean="0"/>
              <a:t>2.</a:t>
            </a:r>
            <a:r>
              <a:rPr lang="zh-CN" altLang="en-US" sz="9600" dirty="0" smtClean="0"/>
              <a:t>客观方面：本罪为</a:t>
            </a:r>
            <a:r>
              <a:rPr lang="zh-CN" altLang="en-US" sz="9600" dirty="0"/>
              <a:t>组织、策划、实施分裂国家、破坏国家统一的行为；背叛国家</a:t>
            </a:r>
            <a:r>
              <a:rPr lang="zh-CN" altLang="en-US" sz="9600" dirty="0" smtClean="0"/>
              <a:t>罪为</a:t>
            </a:r>
            <a:r>
              <a:rPr lang="zh-CN" altLang="en-US" sz="9600" dirty="0"/>
              <a:t>勾结外国或者与境外机构、组织、个人相勾结，危害中华人民共和国的主权、领土完整和安全的行为</a:t>
            </a:r>
            <a:r>
              <a:rPr lang="zh-CN" altLang="en-US" sz="9600" dirty="0" smtClean="0"/>
              <a:t>。</a:t>
            </a:r>
            <a:endParaRPr lang="en-US" altLang="zh-CN" sz="9600" dirty="0" smtClean="0"/>
          </a:p>
          <a:p>
            <a:r>
              <a:rPr lang="en-US" altLang="zh-CN" sz="9600" dirty="0" smtClean="0"/>
              <a:t>3.</a:t>
            </a:r>
            <a:r>
              <a:rPr lang="zh-CN" altLang="en-US" sz="9600" dirty="0" smtClean="0"/>
              <a:t>犯罪主体：本</a:t>
            </a:r>
            <a:r>
              <a:rPr lang="zh-CN" altLang="en-US" sz="9600" dirty="0"/>
              <a:t>罪的主体是一般</a:t>
            </a:r>
            <a:r>
              <a:rPr lang="zh-CN" altLang="en-US" sz="9600" dirty="0" smtClean="0"/>
              <a:t>主体；</a:t>
            </a:r>
            <a:r>
              <a:rPr lang="zh-CN" altLang="en-US" sz="9600" dirty="0"/>
              <a:t>背叛国家罪的主体是年满</a:t>
            </a:r>
            <a:r>
              <a:rPr lang="en-US" altLang="zh-CN" sz="9600" dirty="0"/>
              <a:t>16</a:t>
            </a:r>
            <a:r>
              <a:rPr lang="zh-CN" altLang="en-US" sz="9600" dirty="0"/>
              <a:t>周岁，具有刑事责任能力的中国公民</a:t>
            </a:r>
            <a:r>
              <a:rPr lang="zh-CN" altLang="en-US" sz="9600" dirty="0" smtClean="0"/>
              <a:t>。、</a:t>
            </a:r>
            <a:endParaRPr lang="en-US" altLang="zh-CN" sz="9600" dirty="0" smtClean="0"/>
          </a:p>
          <a:p>
            <a:r>
              <a:rPr lang="en-US" altLang="zh-CN" sz="9600" dirty="0" smtClean="0"/>
              <a:t>4.</a:t>
            </a:r>
            <a:r>
              <a:rPr lang="zh-CN" altLang="en-US" sz="9600" dirty="0" smtClean="0"/>
              <a:t>犯罪主观方面：本</a:t>
            </a:r>
            <a:r>
              <a:rPr lang="zh-CN" altLang="en-US" sz="9600" dirty="0"/>
              <a:t>罪的故意内容是分裂国家、破坏国家统一；背叛国家罪的故意内容是危害国家主权、领土完整和安全。</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4986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分裂国家</a:t>
            </a:r>
            <a:r>
              <a:rPr lang="zh-CN" altLang="en-US" dirty="0"/>
              <a:t>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00363" y="1191491"/>
            <a:ext cx="10954327" cy="5219248"/>
          </a:xfrm>
        </p:spPr>
        <p:txBody>
          <a:bodyPr>
            <a:normAutofit/>
          </a:bodyPr>
          <a:lstStyle/>
          <a:p>
            <a:r>
              <a:rPr lang="zh-CN" altLang="en-US" sz="2400" dirty="0"/>
              <a:t>三、分裂国家罪的处罚</a:t>
            </a:r>
          </a:p>
          <a:p>
            <a:pPr algn="just"/>
            <a:r>
              <a:rPr lang="zh-CN" altLang="en-US" sz="2400" dirty="0"/>
              <a:t>根据</a:t>
            </a:r>
            <a:r>
              <a:rPr lang="en-US" altLang="zh-CN" sz="2400" dirty="0"/>
              <a:t>《</a:t>
            </a:r>
            <a:r>
              <a:rPr lang="zh-CN" altLang="en-US" sz="2400" dirty="0"/>
              <a:t>刑法</a:t>
            </a:r>
            <a:r>
              <a:rPr lang="en-US" altLang="zh-CN" sz="2400" dirty="0"/>
              <a:t>》</a:t>
            </a:r>
            <a:r>
              <a:rPr lang="zh-CN" altLang="en-US" sz="2400" dirty="0"/>
              <a:t>第</a:t>
            </a:r>
            <a:r>
              <a:rPr lang="en-US" altLang="zh-CN" sz="2400" dirty="0"/>
              <a:t>103</a:t>
            </a:r>
            <a:r>
              <a:rPr lang="zh-CN" altLang="en-US" sz="2400" dirty="0"/>
              <a:t>条第</a:t>
            </a:r>
            <a:r>
              <a:rPr lang="en-US" altLang="zh-CN" sz="2400" dirty="0"/>
              <a:t>1</a:t>
            </a:r>
            <a:r>
              <a:rPr lang="zh-CN" altLang="en-US" sz="2400" dirty="0"/>
              <a:t>款的规定，对首要分子或者罪行重大的，处无期徒刑或者</a:t>
            </a:r>
            <a:r>
              <a:rPr lang="en-US" altLang="zh-CN" sz="2400" dirty="0"/>
              <a:t>10</a:t>
            </a:r>
            <a:r>
              <a:rPr lang="zh-CN" altLang="en-US" sz="2400" dirty="0"/>
              <a:t>年以上有期徒刑</a:t>
            </a:r>
            <a:r>
              <a:rPr lang="en-US" altLang="zh-CN" sz="2400" dirty="0"/>
              <a:t>;</a:t>
            </a:r>
            <a:r>
              <a:rPr lang="zh-CN" altLang="en-US" sz="2400" dirty="0"/>
              <a:t> 对积极参加的，处</a:t>
            </a:r>
            <a:r>
              <a:rPr lang="en-US" altLang="zh-CN" sz="2400" dirty="0"/>
              <a:t>3</a:t>
            </a:r>
            <a:r>
              <a:rPr lang="zh-CN" altLang="en-US" sz="2400" dirty="0"/>
              <a:t>年以上</a:t>
            </a:r>
            <a:r>
              <a:rPr lang="en-US" altLang="zh-CN" sz="2400" dirty="0"/>
              <a:t>10</a:t>
            </a:r>
            <a:r>
              <a:rPr lang="zh-CN" altLang="en-US" sz="2400" dirty="0"/>
              <a:t>年以下有期徒刑</a:t>
            </a:r>
            <a:r>
              <a:rPr lang="en-US" altLang="zh-CN" sz="2400" dirty="0"/>
              <a:t>; </a:t>
            </a:r>
            <a:r>
              <a:rPr lang="zh-CN" altLang="en-US" sz="2400" dirty="0"/>
              <a:t>对其他参加的，处</a:t>
            </a:r>
            <a:r>
              <a:rPr lang="en-US" altLang="zh-CN" sz="2400" dirty="0"/>
              <a:t>3</a:t>
            </a:r>
            <a:r>
              <a:rPr lang="zh-CN" altLang="en-US" sz="2400" dirty="0"/>
              <a:t>年以下有期徒刑、拘役、管制或者剥夺政治权利。根据</a:t>
            </a:r>
            <a:r>
              <a:rPr lang="en-US" altLang="zh-CN" sz="2400" dirty="0"/>
              <a:t>《</a:t>
            </a:r>
            <a:r>
              <a:rPr lang="zh-CN" altLang="en-US" sz="2400" dirty="0"/>
              <a:t>刑法</a:t>
            </a:r>
            <a:r>
              <a:rPr lang="en-US" altLang="zh-CN" sz="2400" dirty="0"/>
              <a:t>》</a:t>
            </a:r>
            <a:r>
              <a:rPr lang="zh-CN" altLang="en-US" sz="2400" dirty="0"/>
              <a:t>第</a:t>
            </a:r>
            <a:r>
              <a:rPr lang="en-US" altLang="zh-CN" sz="2400" dirty="0"/>
              <a:t>106</a:t>
            </a:r>
            <a:r>
              <a:rPr lang="zh-CN" altLang="en-US" sz="2400" dirty="0"/>
              <a:t>条的规定，与境外机构、组织、个人相勾结犯本罪的，从重处罚。根据</a:t>
            </a:r>
            <a:r>
              <a:rPr lang="en-US" altLang="zh-CN" sz="2400" dirty="0"/>
              <a:t>《</a:t>
            </a:r>
            <a:r>
              <a:rPr lang="zh-CN" altLang="en-US" sz="2400" dirty="0"/>
              <a:t>刑法</a:t>
            </a:r>
            <a:r>
              <a:rPr lang="en-US" altLang="zh-CN" sz="2400" dirty="0"/>
              <a:t>》</a:t>
            </a:r>
            <a:r>
              <a:rPr lang="zh-CN" altLang="en-US" sz="2400" dirty="0"/>
              <a:t>第</a:t>
            </a:r>
            <a:r>
              <a:rPr lang="en-US" altLang="zh-CN" sz="2400" dirty="0"/>
              <a:t>113</a:t>
            </a:r>
            <a:r>
              <a:rPr lang="zh-CN" altLang="en-US" sz="2400" dirty="0"/>
              <a:t>条的规定，犯本罪的，对国家和人民危害特别严重、情节特别恶劣的，可以判处死刑：犯本罪的，可以并处没收财产。根据</a:t>
            </a:r>
            <a:r>
              <a:rPr lang="en-US" altLang="zh-CN" sz="2400" dirty="0"/>
              <a:t>《</a:t>
            </a:r>
            <a:r>
              <a:rPr lang="zh-CN" altLang="en-US" sz="2400" dirty="0"/>
              <a:t>刑法</a:t>
            </a:r>
            <a:r>
              <a:rPr lang="en-US" altLang="zh-CN" sz="2400" dirty="0"/>
              <a:t>》</a:t>
            </a:r>
            <a:r>
              <a:rPr lang="zh-CN" altLang="en-US" sz="2400" dirty="0"/>
              <a:t>第</a:t>
            </a:r>
            <a:r>
              <a:rPr lang="en-US" altLang="zh-CN" sz="2400" dirty="0"/>
              <a:t>56</a:t>
            </a:r>
            <a:r>
              <a:rPr lang="zh-CN" altLang="en-US" sz="2400" dirty="0"/>
              <a:t>条的规定，犯本罪的应当附加剥夺政治权利；独立适用剥夺政治权利的，依照本法分则的规定。即犯本罪的，对于其他参加者，可以单处剥夺政治权利。对于首要分子或者罪行重大的、积极参加的，以及未被单处剥夺政治权利的其他参加者，应当附加剥夺政治权利。</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972753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武装叛乱、暴乱罪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00363" y="1191491"/>
            <a:ext cx="10954327" cy="5219248"/>
          </a:xfrm>
        </p:spPr>
        <p:txBody>
          <a:bodyPr>
            <a:normAutofit/>
          </a:bodyPr>
          <a:lstStyle/>
          <a:p>
            <a:r>
              <a:rPr lang="zh-CN" altLang="en-US" dirty="0"/>
              <a:t>一、武装叛乱、暴乱罪的概念与构成特征</a:t>
            </a:r>
          </a:p>
          <a:p>
            <a:r>
              <a:rPr lang="zh-CN" altLang="en-US" dirty="0"/>
              <a:t>武装叛乱、暴乱罪，是指组织、策划、实施武装叛乱或者武装暴乱的行为</a:t>
            </a:r>
            <a:r>
              <a:rPr lang="zh-CN" altLang="en-US" dirty="0" smtClean="0"/>
              <a:t>。</a:t>
            </a:r>
            <a:endParaRPr lang="zh-CN" altLang="en-US" dirty="0"/>
          </a:p>
          <a:p>
            <a:r>
              <a:rPr lang="zh-CN" altLang="en-US" dirty="0" smtClean="0"/>
              <a:t>（一）犯罪客体：我国</a:t>
            </a:r>
            <a:r>
              <a:rPr lang="zh-CN" altLang="en-US" dirty="0"/>
              <a:t>人民民主专政政权和社会主义制度。</a:t>
            </a:r>
          </a:p>
          <a:p>
            <a:r>
              <a:rPr lang="zh-CN" altLang="en-US" dirty="0" smtClean="0"/>
              <a:t>（二）犯罪客观方面：组织</a:t>
            </a:r>
            <a:r>
              <a:rPr lang="zh-CN" altLang="en-US" dirty="0"/>
              <a:t>、策划、实施武装叛乱或者武装暴乱的行为</a:t>
            </a:r>
            <a:r>
              <a:rPr lang="zh-CN" altLang="en-US" dirty="0" smtClean="0"/>
              <a:t>。（选择性罪名</a:t>
            </a:r>
            <a:r>
              <a:rPr lang="en-US" altLang="zh-CN" dirty="0" smtClean="0"/>
              <a:t>+</a:t>
            </a:r>
            <a:r>
              <a:rPr lang="zh-CN" altLang="en-US" dirty="0" smtClean="0"/>
              <a:t>行为犯）</a:t>
            </a:r>
            <a:endParaRPr lang="en-US" altLang="zh-CN" dirty="0" smtClean="0"/>
          </a:p>
          <a:p>
            <a:r>
              <a:rPr lang="zh-CN" altLang="en-US" dirty="0" smtClean="0"/>
              <a:t>（三）犯罪主体：一般主体。</a:t>
            </a:r>
            <a:endParaRPr lang="zh-CN" altLang="en-US" dirty="0"/>
          </a:p>
          <a:p>
            <a:r>
              <a:rPr lang="zh-CN" altLang="en-US" dirty="0" smtClean="0"/>
              <a:t>（四）犯罪主观方面：故意。</a:t>
            </a:r>
            <a:endParaRPr lang="zh-CN" altLang="en-US"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9408940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武装叛乱、暴乱罪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00363" y="1191491"/>
            <a:ext cx="10954327" cy="5219248"/>
          </a:xfrm>
        </p:spPr>
        <p:txBody>
          <a:bodyPr>
            <a:normAutofit/>
          </a:bodyPr>
          <a:lstStyle/>
          <a:p>
            <a:r>
              <a:rPr lang="zh-CN" altLang="en-US" dirty="0"/>
              <a:t>二、武装叛乱、暴乱罪的认定</a:t>
            </a:r>
          </a:p>
          <a:p>
            <a:r>
              <a:rPr lang="zh-CN" altLang="en-US" dirty="0"/>
              <a:t>（一</a:t>
            </a:r>
            <a:r>
              <a:rPr lang="zh-CN" altLang="en-US" dirty="0" smtClean="0"/>
              <a:t>）罪</a:t>
            </a:r>
            <a:r>
              <a:rPr lang="zh-CN" altLang="en-US" dirty="0"/>
              <a:t>与非罪的界限</a:t>
            </a:r>
          </a:p>
          <a:p>
            <a:r>
              <a:rPr lang="en-US" altLang="zh-CN" dirty="0" smtClean="0"/>
              <a:t>1.</a:t>
            </a:r>
            <a:r>
              <a:rPr lang="zh-CN" altLang="en-US" dirty="0" smtClean="0"/>
              <a:t> 行为</a:t>
            </a:r>
            <a:r>
              <a:rPr lang="zh-CN" altLang="en-US" dirty="0"/>
              <a:t>人实施了组织、策划、实施武装叛乱或者武装暴乱的</a:t>
            </a:r>
            <a:r>
              <a:rPr lang="zh-CN" altLang="en-US" dirty="0" smtClean="0"/>
              <a:t>行为，且行为</a:t>
            </a:r>
            <a:r>
              <a:rPr lang="zh-CN" altLang="en-US" dirty="0"/>
              <a:t>人必须通过“武装”的形式进行叛乱或者暴乱，单纯的过激行为，不构成本罪</a:t>
            </a:r>
            <a:r>
              <a:rPr lang="zh-CN" altLang="en-US" dirty="0" smtClean="0"/>
              <a:t>。</a:t>
            </a:r>
            <a:endParaRPr lang="en-US" altLang="zh-CN" dirty="0" smtClean="0"/>
          </a:p>
          <a:p>
            <a:r>
              <a:rPr lang="en-US" altLang="zh-CN" dirty="0" smtClean="0"/>
              <a:t>2.</a:t>
            </a:r>
            <a:r>
              <a:rPr lang="zh-CN" altLang="en-US" dirty="0" smtClean="0"/>
              <a:t>主观</a:t>
            </a:r>
            <a:r>
              <a:rPr lang="zh-CN" altLang="en-US" dirty="0"/>
              <a:t>上具有实施武装叛乱或者武装暴乱行为的故意，具有推翻我国人民民主专政政权和社会主义制度的目的</a:t>
            </a:r>
            <a:r>
              <a:rPr lang="zh-CN" altLang="en-US" dirty="0" smtClean="0"/>
              <a:t>。</a:t>
            </a:r>
            <a:r>
              <a:rPr lang="zh-CN" altLang="en-US" dirty="0"/>
              <a:t>如果行为人不知道自己参加的是武装叛乱或者武装暴乱，则不构成此罪。</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735338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武装叛乱、暴乱罪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00363" y="1191491"/>
            <a:ext cx="10954327" cy="5219248"/>
          </a:xfrm>
        </p:spPr>
        <p:txBody>
          <a:bodyPr>
            <a:normAutofit/>
          </a:bodyPr>
          <a:lstStyle/>
          <a:p>
            <a:endParaRPr lang="en-US" altLang="zh-CN" dirty="0" smtClean="0"/>
          </a:p>
          <a:p>
            <a:r>
              <a:rPr lang="zh-CN" altLang="en-US" dirty="0" smtClean="0"/>
              <a:t>（</a:t>
            </a:r>
            <a:r>
              <a:rPr lang="zh-CN" altLang="en-US" dirty="0"/>
              <a:t>二）罪数问题</a:t>
            </a:r>
          </a:p>
          <a:p>
            <a:r>
              <a:rPr lang="en-US" altLang="zh-CN" dirty="0"/>
              <a:t>1.</a:t>
            </a:r>
            <a:r>
              <a:rPr lang="zh-CN" altLang="en-US" dirty="0"/>
              <a:t>行为人在武装叛乱、暴乱过程中，又实施了故意杀人、故意伤害、抢劫、放火等行为触犯其他罪名的，对行为人应以本罪定罪处罚。</a:t>
            </a:r>
            <a:endParaRPr lang="en-US" altLang="zh-CN" dirty="0"/>
          </a:p>
          <a:p>
            <a:r>
              <a:rPr lang="en-US" altLang="zh-CN" dirty="0"/>
              <a:t>2.</a:t>
            </a:r>
            <a:r>
              <a:rPr lang="zh-CN" altLang="en-US" dirty="0"/>
              <a:t>如果行为人在武装叛乱、暴乱之外又实施其他危害国家安全的行为，构成其他犯罪的，则应以本罪和其他犯罪实行数罪并罚。</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409562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武装叛乱、暴乱罪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第四节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00363" y="1191491"/>
            <a:ext cx="10954327" cy="5219248"/>
          </a:xfrm>
        </p:spPr>
        <p:txBody>
          <a:bodyPr>
            <a:normAutofit fontScale="85000" lnSpcReduction="10000"/>
          </a:bodyPr>
          <a:lstStyle/>
          <a:p>
            <a:pPr algn="just"/>
            <a:r>
              <a:rPr lang="zh-CN" altLang="en-US" dirty="0" smtClean="0"/>
              <a:t>三</a:t>
            </a:r>
            <a:r>
              <a:rPr lang="zh-CN" altLang="en-US" dirty="0"/>
              <a:t>、武装叛乱、暴乱罪的处罚</a:t>
            </a:r>
          </a:p>
          <a:p>
            <a:pPr algn="just"/>
            <a:r>
              <a:rPr lang="zh-CN" altLang="en-US" dirty="0"/>
              <a:t>根据</a:t>
            </a:r>
            <a:r>
              <a:rPr lang="en-US" altLang="zh-CN" dirty="0"/>
              <a:t>《</a:t>
            </a:r>
            <a:r>
              <a:rPr lang="zh-CN" altLang="en-US" dirty="0"/>
              <a:t>刑法</a:t>
            </a:r>
            <a:r>
              <a:rPr lang="en-US" altLang="zh-CN" dirty="0"/>
              <a:t>》</a:t>
            </a:r>
            <a:r>
              <a:rPr lang="zh-CN" altLang="en-US" dirty="0"/>
              <a:t>第</a:t>
            </a:r>
            <a:r>
              <a:rPr lang="en-US" altLang="zh-CN" dirty="0"/>
              <a:t>104</a:t>
            </a:r>
            <a:r>
              <a:rPr lang="zh-CN" altLang="en-US" dirty="0"/>
              <a:t>条的规定，对首要分子或者罪行重大的，处无期徒刑或者</a:t>
            </a:r>
            <a:r>
              <a:rPr lang="en-US" altLang="zh-CN" dirty="0"/>
              <a:t>10</a:t>
            </a:r>
            <a:r>
              <a:rPr lang="zh-CN" altLang="en-US" dirty="0"/>
              <a:t>年以上有期徒刑</a:t>
            </a:r>
            <a:r>
              <a:rPr lang="en-US" altLang="zh-CN" dirty="0"/>
              <a:t>;</a:t>
            </a:r>
            <a:r>
              <a:rPr lang="zh-CN" altLang="en-US" dirty="0"/>
              <a:t> 对积极参加的，处</a:t>
            </a:r>
            <a:r>
              <a:rPr lang="en-US" altLang="zh-CN" dirty="0"/>
              <a:t>3</a:t>
            </a:r>
            <a:r>
              <a:rPr lang="zh-CN" altLang="en-US" dirty="0"/>
              <a:t>年以上</a:t>
            </a:r>
            <a:r>
              <a:rPr lang="en-US" altLang="zh-CN" dirty="0"/>
              <a:t>10</a:t>
            </a:r>
            <a:r>
              <a:rPr lang="zh-CN" altLang="en-US" dirty="0"/>
              <a:t>年以下有期徒刑</a:t>
            </a:r>
            <a:r>
              <a:rPr lang="en-US" altLang="zh-CN" dirty="0"/>
              <a:t>; </a:t>
            </a:r>
            <a:r>
              <a:rPr lang="zh-CN" altLang="en-US" dirty="0"/>
              <a:t>对其他参加的，处</a:t>
            </a:r>
            <a:r>
              <a:rPr lang="en-US" altLang="zh-CN" dirty="0"/>
              <a:t>3</a:t>
            </a:r>
            <a:r>
              <a:rPr lang="zh-CN" altLang="en-US" dirty="0"/>
              <a:t>年以下有期徒刑、拘役、管制或者剥夺政治权利；策动、胁迫、勾引、收买国家机关工作人员、武装部队人员、人民警察、民兵进行武装叛乱或者武装暴乱的，依照前款的规定从重处罚。根据</a:t>
            </a:r>
            <a:r>
              <a:rPr lang="en-US" altLang="zh-CN" dirty="0"/>
              <a:t>《</a:t>
            </a:r>
            <a:r>
              <a:rPr lang="zh-CN" altLang="en-US" dirty="0"/>
              <a:t>刑法</a:t>
            </a:r>
            <a:r>
              <a:rPr lang="en-US" altLang="zh-CN" dirty="0"/>
              <a:t>》</a:t>
            </a:r>
            <a:r>
              <a:rPr lang="zh-CN" altLang="en-US" dirty="0"/>
              <a:t>第</a:t>
            </a:r>
            <a:r>
              <a:rPr lang="en-US" altLang="zh-CN" dirty="0"/>
              <a:t>106</a:t>
            </a:r>
            <a:r>
              <a:rPr lang="zh-CN" altLang="en-US" dirty="0"/>
              <a:t>条的规定，与境外机构、组织、个人相勾结犯本罪的，从重处罚。根据</a:t>
            </a:r>
            <a:r>
              <a:rPr lang="en-US" altLang="zh-CN" dirty="0"/>
              <a:t>《</a:t>
            </a:r>
            <a:r>
              <a:rPr lang="zh-CN" altLang="en-US" dirty="0"/>
              <a:t>刑法</a:t>
            </a:r>
            <a:r>
              <a:rPr lang="en-US" altLang="zh-CN" dirty="0"/>
              <a:t>》</a:t>
            </a:r>
            <a:r>
              <a:rPr lang="zh-CN" altLang="en-US" dirty="0"/>
              <a:t>第</a:t>
            </a:r>
            <a:r>
              <a:rPr lang="en-US" altLang="zh-CN" dirty="0"/>
              <a:t>113</a:t>
            </a:r>
            <a:r>
              <a:rPr lang="zh-CN" altLang="en-US" dirty="0"/>
              <a:t>条的规定，犯武装叛乱、暴乱罪，对国家和人民危害特别严重、情节特别恶劣的，可以判处死刑：犯本罪的，可以并处没收财产。根据</a:t>
            </a:r>
            <a:r>
              <a:rPr lang="en-US" altLang="zh-CN" dirty="0"/>
              <a:t>《</a:t>
            </a:r>
            <a:r>
              <a:rPr lang="zh-CN" altLang="en-US" dirty="0"/>
              <a:t>刑法</a:t>
            </a:r>
            <a:r>
              <a:rPr lang="en-US" altLang="zh-CN" dirty="0"/>
              <a:t>》</a:t>
            </a:r>
            <a:r>
              <a:rPr lang="zh-CN" altLang="en-US" dirty="0"/>
              <a:t>第</a:t>
            </a:r>
            <a:r>
              <a:rPr lang="en-US" altLang="zh-CN" dirty="0"/>
              <a:t>56</a:t>
            </a:r>
            <a:r>
              <a:rPr lang="zh-CN" altLang="en-US" dirty="0"/>
              <a:t>条的规定，犯本罪的应当附加剥夺政治权利；独立适用剥夺政治权利的，依照本法分则的规定。即犯本罪的，对于其他参加者，可以单处剥夺政治权利。对于首要分子或者罪行重大的、积极参加的，以及未被单处剥夺政治权利的其他参加者，应当附加剥夺政治权利。</a:t>
            </a:r>
          </a:p>
          <a:p>
            <a:pPr algn="just"/>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420365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叛逃罪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a:t>
            </a:r>
            <a:r>
              <a:rPr lang="zh-CN" altLang="en-US" sz="2400" dirty="0">
                <a:solidFill>
                  <a:srgbClr val="FA7D00"/>
                </a:solidFill>
                <a:latin typeface="微软雅黑" panose="020B0503020204020204" pitchFamily="34" charset="-122"/>
                <a:ea typeface="微软雅黑" panose="020B0503020204020204" pitchFamily="34" charset="-122"/>
              </a:rPr>
              <a:t>五</a:t>
            </a:r>
            <a:r>
              <a:rPr lang="zh-CN" altLang="en-US" sz="2400" dirty="0" smtClean="0">
                <a:solidFill>
                  <a:srgbClr val="FA7D00"/>
                </a:solidFill>
                <a:latin typeface="微软雅黑" panose="020B0503020204020204" pitchFamily="34" charset="-122"/>
                <a:ea typeface="微软雅黑" panose="020B0503020204020204" pitchFamily="34" charset="-122"/>
              </a:rPr>
              <a:t>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00363" y="1191491"/>
            <a:ext cx="10954327" cy="5219248"/>
          </a:xfrm>
        </p:spPr>
        <p:txBody>
          <a:bodyPr>
            <a:normAutofit fontScale="62500" lnSpcReduction="20000"/>
          </a:bodyPr>
          <a:lstStyle/>
          <a:p>
            <a:r>
              <a:rPr lang="zh-CN" altLang="en-US" sz="4000" dirty="0"/>
              <a:t>一、叛逃罪的概念与构成特征</a:t>
            </a:r>
          </a:p>
          <a:p>
            <a:r>
              <a:rPr lang="zh-CN" altLang="en-US" sz="4000" dirty="0"/>
              <a:t>叛逃罪，是指国家机关工作人员在履行公务期间，擅离岗位，叛逃境外或在境外叛逃，或者掌握国家秘密的国家工作人员叛逃境外或在境外叛逃的行为</a:t>
            </a:r>
            <a:r>
              <a:rPr lang="zh-CN" altLang="en-US" sz="4000" dirty="0" smtClean="0"/>
              <a:t>。</a:t>
            </a:r>
            <a:endParaRPr lang="en-US" altLang="zh-CN" sz="4000" dirty="0" smtClean="0"/>
          </a:p>
          <a:p>
            <a:r>
              <a:rPr lang="zh-CN" altLang="en-US" sz="4000" dirty="0" smtClean="0"/>
              <a:t>（一）犯罪客体：中华人民共和国</a:t>
            </a:r>
            <a:r>
              <a:rPr lang="zh-CN" altLang="en-US" sz="4000" dirty="0"/>
              <a:t>的国家安全。</a:t>
            </a:r>
          </a:p>
          <a:p>
            <a:r>
              <a:rPr lang="zh-CN" altLang="en-US" sz="4000" dirty="0" smtClean="0"/>
              <a:t>（二）犯罪客观方面：</a:t>
            </a:r>
            <a:endParaRPr lang="en-US" altLang="zh-CN" sz="4000" dirty="0" smtClean="0"/>
          </a:p>
          <a:p>
            <a:r>
              <a:rPr lang="en-US" altLang="zh-CN" sz="4000" dirty="0" smtClean="0"/>
              <a:t>1.</a:t>
            </a:r>
            <a:r>
              <a:rPr lang="zh-CN" altLang="en-US" sz="4000" dirty="0" smtClean="0"/>
              <a:t>国家机关工作人员</a:t>
            </a:r>
            <a:r>
              <a:rPr lang="en-US" altLang="zh-CN" sz="4000" dirty="0" smtClean="0"/>
              <a:t>+</a:t>
            </a:r>
            <a:r>
              <a:rPr lang="zh-CN" altLang="en-US" sz="4000" dirty="0" smtClean="0"/>
              <a:t>履行</a:t>
            </a:r>
            <a:r>
              <a:rPr lang="zh-CN" altLang="en-US" sz="4000" dirty="0"/>
              <a:t>公务期间，擅离岗</a:t>
            </a:r>
            <a:r>
              <a:rPr lang="zh-CN" altLang="en-US" sz="4000" dirty="0" smtClean="0"/>
              <a:t>位</a:t>
            </a:r>
            <a:r>
              <a:rPr lang="en-US" altLang="zh-CN" sz="4000" dirty="0" smtClean="0"/>
              <a:t>+</a:t>
            </a:r>
            <a:r>
              <a:rPr lang="zh-CN" altLang="en-US" sz="4000" dirty="0" smtClean="0"/>
              <a:t>叛逃境外</a:t>
            </a:r>
            <a:r>
              <a:rPr lang="en-US" altLang="zh-CN" sz="4000" dirty="0" smtClean="0"/>
              <a:t>/</a:t>
            </a:r>
            <a:r>
              <a:rPr lang="zh-CN" altLang="en-US" sz="4000" dirty="0" smtClean="0"/>
              <a:t>在</a:t>
            </a:r>
            <a:r>
              <a:rPr lang="zh-CN" altLang="en-US" sz="4000" dirty="0"/>
              <a:t>境外</a:t>
            </a:r>
            <a:r>
              <a:rPr lang="zh-CN" altLang="en-US" sz="4000" dirty="0" smtClean="0"/>
              <a:t>叛逃</a:t>
            </a:r>
            <a:endParaRPr lang="en-US" altLang="zh-CN" sz="4000" dirty="0" smtClean="0"/>
          </a:p>
          <a:p>
            <a:r>
              <a:rPr lang="en-US" altLang="zh-CN" sz="4000" dirty="0" smtClean="0"/>
              <a:t>2.</a:t>
            </a:r>
            <a:r>
              <a:rPr lang="zh-CN" altLang="en-US" sz="4000" dirty="0" smtClean="0"/>
              <a:t>掌握</a:t>
            </a:r>
            <a:r>
              <a:rPr lang="zh-CN" altLang="en-US" sz="4000" dirty="0"/>
              <a:t>国家秘密的国家</a:t>
            </a:r>
            <a:r>
              <a:rPr lang="zh-CN" altLang="en-US" sz="4000" dirty="0" smtClean="0"/>
              <a:t>工作人员</a:t>
            </a:r>
            <a:r>
              <a:rPr lang="en-US" altLang="zh-CN" sz="4000" dirty="0" smtClean="0"/>
              <a:t>+</a:t>
            </a:r>
            <a:r>
              <a:rPr lang="zh-CN" altLang="en-US" sz="4000" dirty="0" smtClean="0"/>
              <a:t>叛逃境外</a:t>
            </a:r>
            <a:r>
              <a:rPr lang="en-US" altLang="zh-CN" sz="4000" dirty="0" smtClean="0"/>
              <a:t>/</a:t>
            </a:r>
            <a:r>
              <a:rPr lang="zh-CN" altLang="en-US" sz="4000" dirty="0" smtClean="0"/>
              <a:t>在</a:t>
            </a:r>
            <a:r>
              <a:rPr lang="zh-CN" altLang="en-US" sz="4000" dirty="0"/>
              <a:t>境外</a:t>
            </a:r>
            <a:r>
              <a:rPr lang="zh-CN" altLang="en-US" sz="4000" dirty="0" smtClean="0"/>
              <a:t>叛逃</a:t>
            </a:r>
            <a:endParaRPr lang="en-US" altLang="zh-CN" sz="4000" dirty="0"/>
          </a:p>
          <a:p>
            <a:r>
              <a:rPr lang="zh-CN" altLang="en-US" sz="4000" dirty="0" smtClean="0"/>
              <a:t>（三）犯罪主体：特殊</a:t>
            </a:r>
            <a:r>
              <a:rPr lang="zh-CN" altLang="en-US" sz="4000" dirty="0"/>
              <a:t>主体</a:t>
            </a:r>
            <a:r>
              <a:rPr lang="zh-CN" altLang="en-US" sz="4000" dirty="0" smtClean="0"/>
              <a:t>，国家机关</a:t>
            </a:r>
            <a:r>
              <a:rPr lang="zh-CN" altLang="en-US" sz="4000" dirty="0"/>
              <a:t>工作人员和掌握国家秘密的国家工作人员。</a:t>
            </a:r>
          </a:p>
          <a:p>
            <a:r>
              <a:rPr lang="zh-CN" altLang="en-US" sz="4000" dirty="0" smtClean="0"/>
              <a:t>（四）犯罪主观方面：故意。</a:t>
            </a:r>
            <a:endParaRPr lang="zh-CN" altLang="en-US" sz="4000"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646049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叛逃罪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a:t>
            </a:r>
            <a:r>
              <a:rPr lang="zh-CN" altLang="en-US" sz="2400" dirty="0">
                <a:solidFill>
                  <a:srgbClr val="FA7D00"/>
                </a:solidFill>
                <a:latin typeface="微软雅黑" panose="020B0503020204020204" pitchFamily="34" charset="-122"/>
                <a:ea typeface="微软雅黑" panose="020B0503020204020204" pitchFamily="34" charset="-122"/>
              </a:rPr>
              <a:t>五</a:t>
            </a:r>
            <a:r>
              <a:rPr lang="zh-CN" altLang="en-US" sz="2400" dirty="0" smtClean="0">
                <a:solidFill>
                  <a:srgbClr val="FA7D00"/>
                </a:solidFill>
                <a:latin typeface="微软雅黑" panose="020B0503020204020204" pitchFamily="34" charset="-122"/>
                <a:ea typeface="微软雅黑" panose="020B0503020204020204" pitchFamily="34" charset="-122"/>
              </a:rPr>
              <a:t>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00363" y="1191491"/>
            <a:ext cx="10954327" cy="5219248"/>
          </a:xfrm>
        </p:spPr>
        <p:txBody>
          <a:bodyPr>
            <a:normAutofit/>
          </a:bodyPr>
          <a:lstStyle/>
          <a:p>
            <a:r>
              <a:rPr lang="zh-CN" altLang="en-US" dirty="0"/>
              <a:t>二、叛逃罪的认定</a:t>
            </a:r>
          </a:p>
          <a:p>
            <a:r>
              <a:rPr lang="zh-CN" altLang="en-US" dirty="0"/>
              <a:t>（一</a:t>
            </a:r>
            <a:r>
              <a:rPr lang="zh-CN" altLang="en-US" dirty="0" smtClean="0"/>
              <a:t>）罪</a:t>
            </a:r>
            <a:r>
              <a:rPr lang="zh-CN" altLang="en-US" dirty="0"/>
              <a:t>与非罪的界限</a:t>
            </a:r>
          </a:p>
          <a:p>
            <a:r>
              <a:rPr lang="en-US" altLang="zh-CN" dirty="0" smtClean="0"/>
              <a:t>1.</a:t>
            </a:r>
            <a:r>
              <a:rPr lang="zh-CN" altLang="en-US" dirty="0" smtClean="0"/>
              <a:t>本</a:t>
            </a:r>
            <a:r>
              <a:rPr lang="zh-CN" altLang="en-US" dirty="0"/>
              <a:t>罪属于行为犯，只要行为人实施了叛逃行为，即构成本罪</a:t>
            </a:r>
            <a:r>
              <a:rPr lang="zh-CN" altLang="en-US" dirty="0" smtClean="0"/>
              <a:t>。</a:t>
            </a:r>
            <a:endParaRPr lang="en-US" altLang="zh-CN" dirty="0" smtClean="0"/>
          </a:p>
          <a:p>
            <a:r>
              <a:rPr lang="en-US" altLang="zh-CN" dirty="0" smtClean="0"/>
              <a:t>2.</a:t>
            </a:r>
            <a:r>
              <a:rPr lang="zh-CN" altLang="en-US" dirty="0" smtClean="0"/>
              <a:t>没有</a:t>
            </a:r>
            <a:r>
              <a:rPr lang="zh-CN" altLang="en-US" dirty="0"/>
              <a:t>掌握国家秘密的国家机关工作人员不是在履行公务期间叛逃的，不构成本罪。</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983257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叛逃罪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a:t>
            </a:r>
            <a:r>
              <a:rPr lang="zh-CN" altLang="en-US" sz="2400" dirty="0">
                <a:solidFill>
                  <a:srgbClr val="FA7D00"/>
                </a:solidFill>
                <a:latin typeface="微软雅黑" panose="020B0503020204020204" pitchFamily="34" charset="-122"/>
                <a:ea typeface="微软雅黑" panose="020B0503020204020204" pitchFamily="34" charset="-122"/>
              </a:rPr>
              <a:t>五</a:t>
            </a:r>
            <a:r>
              <a:rPr lang="zh-CN" altLang="en-US" sz="2400" dirty="0" smtClean="0">
                <a:solidFill>
                  <a:srgbClr val="FA7D00"/>
                </a:solidFill>
                <a:latin typeface="微软雅黑" panose="020B0503020204020204" pitchFamily="34" charset="-122"/>
                <a:ea typeface="微软雅黑" panose="020B0503020204020204" pitchFamily="34" charset="-122"/>
              </a:rPr>
              <a:t>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00363" y="1191491"/>
            <a:ext cx="10954327" cy="5219248"/>
          </a:xfrm>
        </p:spPr>
        <p:txBody>
          <a:bodyPr>
            <a:normAutofit/>
          </a:bodyPr>
          <a:lstStyle/>
          <a:p>
            <a:r>
              <a:rPr lang="zh-CN" altLang="en-US" dirty="0"/>
              <a:t>（二）本罪与背叛国家罪的界限</a:t>
            </a:r>
          </a:p>
          <a:p>
            <a:r>
              <a:rPr lang="en-US" altLang="zh-CN" dirty="0" smtClean="0"/>
              <a:t>1.</a:t>
            </a:r>
            <a:r>
              <a:rPr lang="zh-CN" altLang="en-US" dirty="0" smtClean="0"/>
              <a:t>犯罪主体：本</a:t>
            </a:r>
            <a:r>
              <a:rPr lang="zh-CN" altLang="en-US" dirty="0"/>
              <a:t>罪的主体限于国家机关工作人员和掌握国家秘密的国家工作人员，背叛国家罪的主体可以是任何中国公民</a:t>
            </a:r>
            <a:r>
              <a:rPr lang="zh-CN" altLang="en-US" dirty="0" smtClean="0"/>
              <a:t>。</a:t>
            </a:r>
            <a:endParaRPr lang="en-US" altLang="zh-CN" dirty="0" smtClean="0"/>
          </a:p>
          <a:p>
            <a:r>
              <a:rPr lang="en-US" altLang="zh-CN" dirty="0" smtClean="0"/>
              <a:t>2.</a:t>
            </a:r>
            <a:r>
              <a:rPr lang="zh-CN" altLang="en-US" dirty="0" smtClean="0"/>
              <a:t>客观方面行为：本</a:t>
            </a:r>
            <a:r>
              <a:rPr lang="zh-CN" altLang="en-US" dirty="0"/>
              <a:t>罪的客观方面是叛逃境外或在境外叛逃；背叛国家罪的客观方面表现为勾结外国或者与境外机构、组织、个人相勾结，危害中华人民共和国的主权、领土完整和安全</a:t>
            </a:r>
            <a:r>
              <a:rPr lang="zh-CN" altLang="en-US" dirty="0" smtClean="0"/>
              <a:t>。</a:t>
            </a:r>
            <a:endParaRPr lang="en-US" altLang="zh-CN" dirty="0" smtClean="0"/>
          </a:p>
          <a:p>
            <a:r>
              <a:rPr lang="en-US" altLang="zh-CN" dirty="0" smtClean="0"/>
              <a:t>3.</a:t>
            </a:r>
            <a:r>
              <a:rPr lang="zh-CN" altLang="en-US" dirty="0" smtClean="0"/>
              <a:t>发生</a:t>
            </a:r>
            <a:r>
              <a:rPr lang="zh-CN" altLang="en-US" dirty="0"/>
              <a:t>的</a:t>
            </a:r>
            <a:r>
              <a:rPr lang="zh-CN" altLang="en-US" dirty="0" smtClean="0"/>
              <a:t>时期：对于</a:t>
            </a:r>
            <a:r>
              <a:rPr lang="zh-CN" altLang="en-US" dirty="0"/>
              <a:t>未掌握国家秘密的国家机关工作人员，必须在履行公务期间实施叛逃行为；背叛国家罪</a:t>
            </a:r>
            <a:r>
              <a:rPr lang="zh-CN" altLang="en-US" dirty="0" smtClean="0"/>
              <a:t>没有时间要求</a:t>
            </a:r>
            <a:r>
              <a:rPr lang="zh-CN" altLang="en-US" dirty="0"/>
              <a:t>。</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9801091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叛逃罪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a:t>
            </a:r>
            <a:r>
              <a:rPr lang="zh-CN" altLang="en-US" sz="2400" dirty="0">
                <a:solidFill>
                  <a:srgbClr val="FA7D00"/>
                </a:solidFill>
                <a:latin typeface="微软雅黑" panose="020B0503020204020204" pitchFamily="34" charset="-122"/>
                <a:ea typeface="微软雅黑" panose="020B0503020204020204" pitchFamily="34" charset="-122"/>
              </a:rPr>
              <a:t>五</a:t>
            </a:r>
            <a:r>
              <a:rPr lang="zh-CN" altLang="en-US" sz="2400" dirty="0" smtClean="0">
                <a:solidFill>
                  <a:srgbClr val="FA7D00"/>
                </a:solidFill>
                <a:latin typeface="微软雅黑" panose="020B0503020204020204" pitchFamily="34" charset="-122"/>
                <a:ea typeface="微软雅黑" panose="020B0503020204020204" pitchFamily="34" charset="-122"/>
              </a:rPr>
              <a:t>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00363" y="1191491"/>
            <a:ext cx="10954327" cy="5219248"/>
          </a:xfrm>
        </p:spPr>
        <p:txBody>
          <a:bodyPr>
            <a:normAutofit fontScale="92500" lnSpcReduction="20000"/>
          </a:bodyPr>
          <a:lstStyle/>
          <a:p>
            <a:r>
              <a:rPr lang="zh-CN" altLang="en-US" dirty="0"/>
              <a:t>（三）本罪与投敌叛变罪的界限</a:t>
            </a:r>
          </a:p>
          <a:p>
            <a:r>
              <a:rPr lang="en-US" altLang="zh-CN" dirty="0" smtClean="0"/>
              <a:t>1.</a:t>
            </a:r>
            <a:r>
              <a:rPr lang="zh-CN" altLang="en-US" dirty="0" smtClean="0"/>
              <a:t>主体：本</a:t>
            </a:r>
            <a:r>
              <a:rPr lang="zh-CN" altLang="en-US" dirty="0"/>
              <a:t>罪的主体只能是国家机关工作人员和掌握国家秘密的国家工作人员；投敌叛变罪的主体可以是任何中国公民</a:t>
            </a:r>
            <a:r>
              <a:rPr lang="zh-CN" altLang="en-US" dirty="0" smtClean="0"/>
              <a:t>。</a:t>
            </a:r>
            <a:endParaRPr lang="en-US" altLang="zh-CN" dirty="0" smtClean="0"/>
          </a:p>
          <a:p>
            <a:r>
              <a:rPr lang="en-US" altLang="zh-CN" dirty="0" smtClean="0"/>
              <a:t>2.</a:t>
            </a:r>
            <a:r>
              <a:rPr lang="zh-CN" altLang="en-US" dirty="0" smtClean="0"/>
              <a:t> 行为表现：本</a:t>
            </a:r>
            <a:r>
              <a:rPr lang="zh-CN" altLang="en-US" dirty="0"/>
              <a:t>罪的客观方面单纯地表现为叛逃境外或在境外叛逃，不以投奔敌方或敌对营垒为必要；投敌叛变罪的客观方面为背叛祖国，投奔敌方或敌对营垒</a:t>
            </a:r>
            <a:r>
              <a:rPr lang="zh-CN" altLang="en-US" dirty="0" smtClean="0"/>
              <a:t>。</a:t>
            </a:r>
            <a:endParaRPr lang="en-US" altLang="zh-CN" dirty="0" smtClean="0"/>
          </a:p>
          <a:p>
            <a:r>
              <a:rPr lang="en-US" altLang="zh-CN" dirty="0" smtClean="0"/>
              <a:t>3.</a:t>
            </a:r>
            <a:r>
              <a:rPr lang="zh-CN" altLang="en-US" dirty="0" smtClean="0"/>
              <a:t>发生时期：对于</a:t>
            </a:r>
            <a:r>
              <a:rPr lang="zh-CN" altLang="en-US" dirty="0"/>
              <a:t>未掌握国家秘密的国家机关工作人员，本罪要求必须发生在履行公务期间；投敌叛变罪的行为没有发生时期的要求</a:t>
            </a:r>
            <a:r>
              <a:rPr lang="zh-CN" altLang="en-US" dirty="0" smtClean="0"/>
              <a:t>。</a:t>
            </a:r>
            <a:endParaRPr lang="en-US" altLang="zh-CN" dirty="0" smtClean="0"/>
          </a:p>
          <a:p>
            <a:r>
              <a:rPr lang="en-US" altLang="zh-CN" dirty="0" smtClean="0"/>
              <a:t>4.</a:t>
            </a:r>
            <a:r>
              <a:rPr lang="zh-CN" altLang="en-US" dirty="0" smtClean="0"/>
              <a:t>行为对象：本</a:t>
            </a:r>
            <a:r>
              <a:rPr lang="zh-CN" altLang="en-US" dirty="0"/>
              <a:t>罪的叛逃的对象是境外，投奔的对象只能是外国政府或者境外机构、组织等；投敌叛变罪投奔或者投降的对象可以是国内外任何敌对势力。</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400078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64943" y="2699913"/>
            <a:ext cx="9144000" cy="1533381"/>
          </a:xfrm>
        </p:spPr>
        <p:txBody>
          <a:bodyPr>
            <a:normAutofit/>
          </a:bodyPr>
          <a:lstStyle/>
          <a:p>
            <a:r>
              <a:rPr lang="zh-CN" altLang="en-US" dirty="0" smtClean="0">
                <a:solidFill>
                  <a:schemeClr val="bg1"/>
                </a:solidFill>
                <a:latin typeface="华文中宋" panose="02010600040101010101" pitchFamily="2" charset="-122"/>
                <a:ea typeface="华文中宋" panose="02010600040101010101" pitchFamily="2" charset="-122"/>
              </a:rPr>
              <a:t>第十七章  </a:t>
            </a:r>
            <a:r>
              <a:rPr lang="zh-CN" altLang="en-US" dirty="0" smtClean="0">
                <a:solidFill>
                  <a:schemeClr val="bg1"/>
                </a:solidFill>
                <a:latin typeface="华文中宋" panose="02010600040101010101" pitchFamily="2" charset="-122"/>
                <a:ea typeface="华文中宋" panose="02010600040101010101" pitchFamily="2" charset="-122"/>
              </a:rPr>
              <a:t>危害</a:t>
            </a:r>
            <a:r>
              <a:rPr lang="zh-CN" altLang="en-US" dirty="0" smtClean="0">
                <a:solidFill>
                  <a:schemeClr val="bg1"/>
                </a:solidFill>
                <a:latin typeface="华文中宋" panose="02010600040101010101" pitchFamily="2" charset="-122"/>
                <a:ea typeface="华文中宋" panose="02010600040101010101" pitchFamily="2" charset="-122"/>
              </a:rPr>
              <a:t>国家安全罪</a:t>
            </a:r>
            <a:endParaRPr lang="zh-CN" altLang="en-US"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叛逃罪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a:t>
            </a:r>
            <a:r>
              <a:rPr lang="zh-CN" altLang="en-US" sz="2400" dirty="0">
                <a:solidFill>
                  <a:srgbClr val="FA7D00"/>
                </a:solidFill>
                <a:latin typeface="微软雅黑" panose="020B0503020204020204" pitchFamily="34" charset="-122"/>
                <a:ea typeface="微软雅黑" panose="020B0503020204020204" pitchFamily="34" charset="-122"/>
              </a:rPr>
              <a:t>五</a:t>
            </a:r>
            <a:r>
              <a:rPr lang="zh-CN" altLang="en-US" sz="2400" dirty="0" smtClean="0">
                <a:solidFill>
                  <a:srgbClr val="FA7D00"/>
                </a:solidFill>
                <a:latin typeface="微软雅黑" panose="020B0503020204020204" pitchFamily="34" charset="-122"/>
                <a:ea typeface="微软雅黑" panose="020B0503020204020204" pitchFamily="34" charset="-122"/>
              </a:rPr>
              <a:t>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00363" y="1191491"/>
            <a:ext cx="10954327" cy="5219248"/>
          </a:xfrm>
        </p:spPr>
        <p:txBody>
          <a:bodyPr>
            <a:normAutofit/>
          </a:bodyPr>
          <a:lstStyle/>
          <a:p>
            <a:r>
              <a:rPr lang="zh-CN" altLang="en-US" dirty="0"/>
              <a:t>（四）本罪与军人叛逃罪的界限</a:t>
            </a:r>
          </a:p>
          <a:p>
            <a:r>
              <a:rPr lang="en-US" altLang="zh-CN" dirty="0" smtClean="0"/>
              <a:t>1.</a:t>
            </a:r>
            <a:r>
              <a:rPr lang="zh-CN" altLang="en-US" dirty="0" smtClean="0"/>
              <a:t>犯罪主体：本</a:t>
            </a:r>
            <a:r>
              <a:rPr lang="zh-CN" altLang="en-US" dirty="0"/>
              <a:t>罪的主体只能是国家机关工作人员和掌握国家秘密的国家工作人员；军人叛逃罪的主体限于军人</a:t>
            </a:r>
            <a:r>
              <a:rPr lang="zh-CN" altLang="en-US" dirty="0" smtClean="0"/>
              <a:t>。</a:t>
            </a:r>
            <a:endParaRPr lang="en-US" altLang="zh-CN" dirty="0" smtClean="0"/>
          </a:p>
          <a:p>
            <a:r>
              <a:rPr lang="en-US" altLang="zh-CN" dirty="0" smtClean="0"/>
              <a:t>2.</a:t>
            </a:r>
            <a:r>
              <a:rPr lang="zh-CN" altLang="en-US" dirty="0" smtClean="0"/>
              <a:t>客观方面：军人</a:t>
            </a:r>
            <a:r>
              <a:rPr lang="zh-CN" altLang="en-US" dirty="0"/>
              <a:t>叛逃罪的客观方面仅限于军人在履行公务期间，擅离岗位，叛逃境外或者在境外叛逃；本罪还包括掌握国家秘密的国家工作人员叛逃境外或在境外叛逃的情形</a:t>
            </a:r>
            <a:r>
              <a:rPr lang="zh-CN" altLang="en-US" dirty="0" smtClean="0"/>
              <a:t>。</a:t>
            </a:r>
            <a:endParaRPr lang="en-US" altLang="zh-CN" dirty="0" smtClean="0"/>
          </a:p>
          <a:p>
            <a:r>
              <a:rPr lang="zh-CN" altLang="en-US" dirty="0" smtClean="0"/>
              <a:t>注意：掌握</a:t>
            </a:r>
            <a:r>
              <a:rPr lang="zh-CN" altLang="en-US" dirty="0"/>
              <a:t>国家秘密的军人在非履行公务期间叛逃境外或在境外叛逃的，由于军人也属于国家工作人员，此时应以叛逃罪论处。</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334962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叛逃罪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a:t>
            </a:r>
            <a:r>
              <a:rPr lang="zh-CN" altLang="en-US" sz="2400" dirty="0">
                <a:solidFill>
                  <a:srgbClr val="FA7D00"/>
                </a:solidFill>
                <a:latin typeface="微软雅黑" panose="020B0503020204020204" pitchFamily="34" charset="-122"/>
                <a:ea typeface="微软雅黑" panose="020B0503020204020204" pitchFamily="34" charset="-122"/>
              </a:rPr>
              <a:t>五</a:t>
            </a:r>
            <a:r>
              <a:rPr lang="zh-CN" altLang="en-US" sz="2400" dirty="0" smtClean="0">
                <a:solidFill>
                  <a:srgbClr val="FA7D00"/>
                </a:solidFill>
                <a:latin typeface="微软雅黑" panose="020B0503020204020204" pitchFamily="34" charset="-122"/>
                <a:ea typeface="微软雅黑" panose="020B0503020204020204" pitchFamily="34" charset="-122"/>
              </a:rPr>
              <a:t>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00363" y="1191491"/>
            <a:ext cx="10954327" cy="5219248"/>
          </a:xfrm>
        </p:spPr>
        <p:txBody>
          <a:bodyPr>
            <a:normAutofit/>
          </a:bodyPr>
          <a:lstStyle/>
          <a:p>
            <a:r>
              <a:rPr lang="zh-CN" altLang="en-US" dirty="0"/>
              <a:t>（五</a:t>
            </a:r>
            <a:r>
              <a:rPr lang="zh-CN" altLang="en-US" dirty="0" smtClean="0"/>
              <a:t>）罪</a:t>
            </a:r>
            <a:r>
              <a:rPr lang="zh-CN" altLang="en-US" dirty="0"/>
              <a:t>数问题</a:t>
            </a:r>
          </a:p>
          <a:p>
            <a:r>
              <a:rPr lang="en-US" altLang="zh-CN" dirty="0" smtClean="0"/>
              <a:t>1.</a:t>
            </a:r>
            <a:r>
              <a:rPr lang="zh-CN" altLang="en-US" dirty="0" smtClean="0"/>
              <a:t>牵连犯：国家机关</a:t>
            </a:r>
            <a:r>
              <a:rPr lang="zh-CN" altLang="en-US" dirty="0"/>
              <a:t>工作人员或掌握国家秘密的国家工作人员，为了叛逃境外实施偷越国（边）境的行为，同时触犯偷越国（边）境罪的</a:t>
            </a:r>
            <a:r>
              <a:rPr lang="zh-CN" altLang="en-US" dirty="0" smtClean="0"/>
              <a:t>，应</a:t>
            </a:r>
            <a:r>
              <a:rPr lang="zh-CN" altLang="en-US" dirty="0"/>
              <a:t>以本罪与偷越国（边）境罪从一重处罚</a:t>
            </a:r>
            <a:r>
              <a:rPr lang="zh-CN" altLang="en-US" dirty="0" smtClean="0"/>
              <a:t>。</a:t>
            </a:r>
            <a:endParaRPr lang="en-US" altLang="zh-CN" dirty="0" smtClean="0"/>
          </a:p>
          <a:p>
            <a:r>
              <a:rPr lang="en-US" altLang="zh-CN" dirty="0" smtClean="0"/>
              <a:t>2.</a:t>
            </a:r>
            <a:r>
              <a:rPr lang="zh-CN" altLang="en-US" dirty="0" smtClean="0"/>
              <a:t>数罪并罚：（</a:t>
            </a:r>
            <a:r>
              <a:rPr lang="en-US" altLang="zh-CN" dirty="0" smtClean="0"/>
              <a:t>1</a:t>
            </a:r>
            <a:r>
              <a:rPr lang="zh-CN" altLang="en-US" dirty="0" smtClean="0"/>
              <a:t>）行为</a:t>
            </a:r>
            <a:r>
              <a:rPr lang="zh-CN" altLang="en-US" dirty="0"/>
              <a:t>人实施贪污、受贿等犯罪后，为逃避法律追究而叛逃境外或者在境外叛逃而构成叛逃罪的，应以贪污罪、受贿罪等与本罪数罪并罚</a:t>
            </a:r>
            <a:r>
              <a:rPr lang="zh-CN" altLang="en-US" dirty="0" smtClean="0"/>
              <a:t>。</a:t>
            </a:r>
            <a:endParaRPr lang="en-US" altLang="zh-CN" dirty="0" smtClean="0"/>
          </a:p>
          <a:p>
            <a:r>
              <a:rPr lang="zh-CN" altLang="en-US" dirty="0" smtClean="0"/>
              <a:t>（</a:t>
            </a:r>
            <a:r>
              <a:rPr lang="en-US" altLang="zh-CN" dirty="0" smtClean="0"/>
              <a:t>2</a:t>
            </a:r>
            <a:r>
              <a:rPr lang="zh-CN" altLang="en-US" dirty="0" smtClean="0"/>
              <a:t>）行为</a:t>
            </a:r>
            <a:r>
              <a:rPr lang="zh-CN" altLang="en-US" dirty="0"/>
              <a:t>人叛逃后进一步实施危害国家安全的行为，构成其他罪的，应当以本罪与其他犯罪实行数罪并罚。</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087370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叛逃罪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a:t>
            </a:r>
            <a:r>
              <a:rPr lang="zh-CN" altLang="en-US" sz="2400" dirty="0">
                <a:solidFill>
                  <a:srgbClr val="FA7D00"/>
                </a:solidFill>
                <a:latin typeface="微软雅黑" panose="020B0503020204020204" pitchFamily="34" charset="-122"/>
                <a:ea typeface="微软雅黑" panose="020B0503020204020204" pitchFamily="34" charset="-122"/>
              </a:rPr>
              <a:t>五</a:t>
            </a:r>
            <a:r>
              <a:rPr lang="zh-CN" altLang="en-US" sz="2400" dirty="0" smtClean="0">
                <a:solidFill>
                  <a:srgbClr val="FA7D00"/>
                </a:solidFill>
                <a:latin typeface="微软雅黑" panose="020B0503020204020204" pitchFamily="34" charset="-122"/>
                <a:ea typeface="微软雅黑" panose="020B0503020204020204" pitchFamily="34" charset="-122"/>
              </a:rPr>
              <a:t>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00363" y="1191491"/>
            <a:ext cx="10954327" cy="5219248"/>
          </a:xfrm>
        </p:spPr>
        <p:txBody>
          <a:bodyPr>
            <a:normAutofit/>
          </a:bodyPr>
          <a:lstStyle/>
          <a:p>
            <a:r>
              <a:rPr lang="zh-CN" altLang="en-US" dirty="0"/>
              <a:t>三、叛逃罪的处罚</a:t>
            </a:r>
          </a:p>
          <a:p>
            <a:pPr algn="just"/>
            <a:r>
              <a:rPr lang="zh-CN" altLang="en-US" dirty="0"/>
              <a:t>根据</a:t>
            </a:r>
            <a:r>
              <a:rPr lang="en-US" altLang="zh-CN" dirty="0"/>
              <a:t>《</a:t>
            </a:r>
            <a:r>
              <a:rPr lang="zh-CN" altLang="en-US" dirty="0"/>
              <a:t>刑法</a:t>
            </a:r>
            <a:r>
              <a:rPr lang="en-US" altLang="zh-CN" dirty="0"/>
              <a:t>》</a:t>
            </a:r>
            <a:r>
              <a:rPr lang="zh-CN" altLang="en-US" dirty="0"/>
              <a:t>第</a:t>
            </a:r>
            <a:r>
              <a:rPr lang="en-US" altLang="zh-CN" dirty="0"/>
              <a:t>109</a:t>
            </a:r>
            <a:r>
              <a:rPr lang="zh-CN" altLang="en-US" dirty="0"/>
              <a:t>条的规定，犯本罪的，处五年以下有期徒刑、拘役、管制或者剥夺政治权利；情节严重的，处五年以上十年以下有期徒刑。 掌握国家秘密的国家工作人员叛逃境外或者在境外叛逃的，依照前款的规定从重处罚。根据</a:t>
            </a:r>
            <a:r>
              <a:rPr lang="en-US" altLang="zh-CN" dirty="0"/>
              <a:t>《</a:t>
            </a:r>
            <a:r>
              <a:rPr lang="zh-CN" altLang="en-US" dirty="0"/>
              <a:t>刑法</a:t>
            </a:r>
            <a:r>
              <a:rPr lang="en-US" altLang="zh-CN" dirty="0"/>
              <a:t>》</a:t>
            </a:r>
            <a:r>
              <a:rPr lang="zh-CN" altLang="en-US" dirty="0"/>
              <a:t>第</a:t>
            </a:r>
            <a:r>
              <a:rPr lang="en-US" altLang="zh-CN" dirty="0"/>
              <a:t>113</a:t>
            </a:r>
            <a:r>
              <a:rPr lang="zh-CN" altLang="en-US" dirty="0"/>
              <a:t>条第</a:t>
            </a:r>
            <a:r>
              <a:rPr lang="en-US" altLang="zh-CN" dirty="0"/>
              <a:t>2</a:t>
            </a:r>
            <a:r>
              <a:rPr lang="zh-CN" altLang="en-US" dirty="0"/>
              <a:t>款的规定，犯本罪的，可以并处没收财产。根据</a:t>
            </a:r>
            <a:r>
              <a:rPr lang="en-US" altLang="zh-CN" dirty="0"/>
              <a:t>《</a:t>
            </a:r>
            <a:r>
              <a:rPr lang="zh-CN" altLang="en-US" dirty="0"/>
              <a:t>刑法</a:t>
            </a:r>
            <a:r>
              <a:rPr lang="en-US" altLang="zh-CN" dirty="0"/>
              <a:t>》</a:t>
            </a:r>
            <a:r>
              <a:rPr lang="zh-CN" altLang="en-US" dirty="0"/>
              <a:t>第</a:t>
            </a:r>
            <a:r>
              <a:rPr lang="en-US" altLang="zh-CN" dirty="0"/>
              <a:t>56</a:t>
            </a:r>
            <a:r>
              <a:rPr lang="zh-CN" altLang="en-US" dirty="0"/>
              <a:t>条的规定，犯本罪的应当附加剥夺政治权利；独立适用剥夺政治权利的，依照本法分则的规定。即犯本罪的，可以单处剥夺政治权利。对于情节严重的以及未被单处剥夺政治权利的，应当附加剥夺政治权利。</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957655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间谍罪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第六节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00363" y="1191491"/>
            <a:ext cx="10954327" cy="5219248"/>
          </a:xfrm>
        </p:spPr>
        <p:txBody>
          <a:bodyPr>
            <a:normAutofit lnSpcReduction="10000"/>
          </a:bodyPr>
          <a:lstStyle/>
          <a:p>
            <a:r>
              <a:rPr lang="zh-CN" altLang="en-US" dirty="0"/>
              <a:t>一、间谍罪的概念与构成特征</a:t>
            </a:r>
          </a:p>
          <a:p>
            <a:r>
              <a:rPr lang="zh-CN" altLang="en-US" dirty="0"/>
              <a:t>间谍罪，是指参加间谍组织，接收间谍组织及其代理人的任务，或者为敌人指示攻击目标，危害国家安全的行为</a:t>
            </a:r>
            <a:r>
              <a:rPr lang="zh-CN" altLang="en-US" dirty="0" smtClean="0"/>
              <a:t>。</a:t>
            </a:r>
            <a:endParaRPr lang="en-US" altLang="zh-CN" dirty="0" smtClean="0"/>
          </a:p>
          <a:p>
            <a:r>
              <a:rPr lang="zh-CN" altLang="en-US" dirty="0" smtClean="0"/>
              <a:t>（一）犯罪客体：中华人民共和国</a:t>
            </a:r>
            <a:r>
              <a:rPr lang="zh-CN" altLang="en-US" dirty="0"/>
              <a:t>的国家安全。</a:t>
            </a:r>
          </a:p>
          <a:p>
            <a:r>
              <a:rPr lang="zh-CN" altLang="en-US" dirty="0" smtClean="0"/>
              <a:t>（二）犯罪客观方面：</a:t>
            </a:r>
            <a:r>
              <a:rPr lang="en-US" altLang="zh-CN" dirty="0" smtClean="0"/>
              <a:t>1.</a:t>
            </a:r>
            <a:r>
              <a:rPr lang="zh-CN" altLang="en-US" dirty="0" smtClean="0"/>
              <a:t>参加</a:t>
            </a:r>
            <a:r>
              <a:rPr lang="zh-CN" altLang="en-US" dirty="0"/>
              <a:t>间谍组织</a:t>
            </a:r>
            <a:r>
              <a:rPr lang="zh-CN" altLang="en-US" dirty="0" smtClean="0"/>
              <a:t>。</a:t>
            </a:r>
            <a:endParaRPr lang="en-US" altLang="zh-CN" dirty="0" smtClean="0"/>
          </a:p>
          <a:p>
            <a:r>
              <a:rPr lang="en-US" altLang="zh-CN" dirty="0" smtClean="0"/>
              <a:t>2.</a:t>
            </a:r>
            <a:r>
              <a:rPr lang="zh-CN" altLang="en-US" dirty="0" smtClean="0"/>
              <a:t>接收</a:t>
            </a:r>
            <a:r>
              <a:rPr lang="zh-CN" altLang="en-US" dirty="0"/>
              <a:t>间谍组织及其代理人的任务</a:t>
            </a:r>
            <a:r>
              <a:rPr lang="zh-CN" altLang="en-US" dirty="0" smtClean="0"/>
              <a:t>。</a:t>
            </a:r>
            <a:endParaRPr lang="en-US" altLang="zh-CN" dirty="0" smtClean="0"/>
          </a:p>
          <a:p>
            <a:r>
              <a:rPr lang="en-US" altLang="zh-CN" dirty="0" smtClean="0"/>
              <a:t>3.</a:t>
            </a:r>
            <a:r>
              <a:rPr lang="zh-CN" altLang="en-US" dirty="0" smtClean="0"/>
              <a:t>为</a:t>
            </a:r>
            <a:r>
              <a:rPr lang="zh-CN" altLang="en-US" dirty="0"/>
              <a:t>敌人指示攻击目标</a:t>
            </a:r>
            <a:r>
              <a:rPr lang="zh-CN" altLang="en-US" dirty="0" smtClean="0"/>
              <a:t>。</a:t>
            </a:r>
            <a:endParaRPr lang="en-US" altLang="zh-CN" dirty="0" smtClean="0"/>
          </a:p>
          <a:p>
            <a:r>
              <a:rPr lang="zh-CN" altLang="en-US" dirty="0" smtClean="0"/>
              <a:t>（三）犯罪主体：一般主体。</a:t>
            </a:r>
            <a:endParaRPr lang="zh-CN" altLang="en-US" dirty="0"/>
          </a:p>
          <a:p>
            <a:r>
              <a:rPr lang="zh-CN" altLang="en-US" dirty="0" smtClean="0"/>
              <a:t>（四）犯罪主观方面：故意。</a:t>
            </a:r>
            <a:endParaRPr lang="zh-CN" altLang="en-US"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0111182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间谍罪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第六节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00363" y="1191491"/>
            <a:ext cx="10954327" cy="5219248"/>
          </a:xfrm>
        </p:spPr>
        <p:txBody>
          <a:bodyPr>
            <a:normAutofit/>
          </a:bodyPr>
          <a:lstStyle/>
          <a:p>
            <a:r>
              <a:rPr lang="zh-CN" altLang="en-US" dirty="0"/>
              <a:t>二、间谍罪的认定</a:t>
            </a:r>
          </a:p>
          <a:p>
            <a:r>
              <a:rPr lang="zh-CN" altLang="en-US" dirty="0"/>
              <a:t>（一</a:t>
            </a:r>
            <a:r>
              <a:rPr lang="zh-CN" altLang="en-US" dirty="0" smtClean="0"/>
              <a:t>）罪</a:t>
            </a:r>
            <a:r>
              <a:rPr lang="zh-CN" altLang="en-US" dirty="0"/>
              <a:t>与非罪的界限</a:t>
            </a:r>
          </a:p>
          <a:p>
            <a:r>
              <a:rPr lang="en-US" altLang="zh-CN" dirty="0" smtClean="0"/>
              <a:t>1.</a:t>
            </a:r>
            <a:r>
              <a:rPr lang="zh-CN" altLang="en-US" dirty="0" smtClean="0"/>
              <a:t>行为犯：行为</a:t>
            </a:r>
            <a:r>
              <a:rPr lang="zh-CN" altLang="en-US" dirty="0"/>
              <a:t>人实施了参加间谍组织，接收间谍组织及其代理人的任务，或者为敌人指示攻击目标的行为，即构成本罪且属既遂</a:t>
            </a:r>
            <a:r>
              <a:rPr lang="zh-CN" altLang="en-US" dirty="0" smtClean="0"/>
              <a:t>。</a:t>
            </a:r>
            <a:endParaRPr lang="en-US" altLang="zh-CN" dirty="0" smtClean="0"/>
          </a:p>
          <a:p>
            <a:r>
              <a:rPr lang="en-US" altLang="zh-CN" dirty="0" smtClean="0"/>
              <a:t>2.</a:t>
            </a:r>
            <a:r>
              <a:rPr lang="zh-CN" altLang="en-US" dirty="0" smtClean="0"/>
              <a:t>行为</a:t>
            </a:r>
            <a:r>
              <a:rPr lang="zh-CN" altLang="en-US" dirty="0"/>
              <a:t>人不知是间谍组织而参加，或者不知是间谍组织及其代理人的任务而接受，在知道实情后退出间谍组织，或者拒绝执行间谍组织及其代理人的任务的，不构成本罪。</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514591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间谍罪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第六节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00363" y="1191491"/>
            <a:ext cx="10954327" cy="5219248"/>
          </a:xfrm>
        </p:spPr>
        <p:txBody>
          <a:bodyPr>
            <a:normAutofit/>
          </a:bodyPr>
          <a:lstStyle/>
          <a:p>
            <a:r>
              <a:rPr lang="zh-CN" altLang="en-US" dirty="0"/>
              <a:t>（二</a:t>
            </a:r>
            <a:r>
              <a:rPr lang="zh-CN" altLang="en-US" dirty="0" smtClean="0"/>
              <a:t>）罪</a:t>
            </a:r>
            <a:r>
              <a:rPr lang="zh-CN" altLang="en-US" dirty="0"/>
              <a:t>数问题</a:t>
            </a:r>
          </a:p>
          <a:p>
            <a:r>
              <a:rPr lang="en-US" altLang="zh-CN" dirty="0" smtClean="0"/>
              <a:t>1.</a:t>
            </a:r>
            <a:r>
              <a:rPr lang="zh-CN" altLang="en-US" dirty="0" smtClean="0"/>
              <a:t>一罪：行为</a:t>
            </a:r>
            <a:r>
              <a:rPr lang="zh-CN" altLang="en-US" dirty="0"/>
              <a:t>人在参加间谍组织，或者接收间谍组织及其代理人的任务后，进一步实施了其他危害国家安全的犯罪的，应当以间谍罪一罪论处</a:t>
            </a:r>
            <a:r>
              <a:rPr lang="zh-CN" altLang="en-US" dirty="0" smtClean="0"/>
              <a:t>。</a:t>
            </a:r>
            <a:endParaRPr lang="en-US" altLang="zh-CN" dirty="0" smtClean="0"/>
          </a:p>
          <a:p>
            <a:r>
              <a:rPr lang="en-US" altLang="zh-CN" dirty="0" smtClean="0"/>
              <a:t>2.</a:t>
            </a:r>
            <a:r>
              <a:rPr lang="zh-CN" altLang="en-US" dirty="0" smtClean="0"/>
              <a:t>数罪：如果</a:t>
            </a:r>
            <a:r>
              <a:rPr lang="zh-CN" altLang="en-US" dirty="0"/>
              <a:t>行为人在实施间谍行为过程中，又实施了其他超出间谍组织及其代理人任务之外的其他犯罪活动的，</a:t>
            </a:r>
            <a:r>
              <a:rPr lang="zh-CN" altLang="en-US" dirty="0" smtClean="0"/>
              <a:t>应数罪并罚</a:t>
            </a:r>
            <a:r>
              <a:rPr lang="zh-CN" altLang="en-US" dirty="0"/>
              <a:t>。</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8730223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间谍罪</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第六节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00363" y="1191491"/>
            <a:ext cx="10954327" cy="5219248"/>
          </a:xfrm>
        </p:spPr>
        <p:txBody>
          <a:bodyPr>
            <a:normAutofit fontScale="92500" lnSpcReduction="20000"/>
          </a:bodyPr>
          <a:lstStyle/>
          <a:p>
            <a:r>
              <a:rPr lang="zh-CN" altLang="en-US" dirty="0"/>
              <a:t>三、间谍罪的处罚</a:t>
            </a:r>
          </a:p>
          <a:p>
            <a:pPr algn="just"/>
            <a:r>
              <a:rPr lang="zh-CN" altLang="en-US" dirty="0"/>
              <a:t>根据</a:t>
            </a:r>
            <a:r>
              <a:rPr lang="en-US" altLang="zh-CN" dirty="0"/>
              <a:t>《</a:t>
            </a:r>
            <a:r>
              <a:rPr lang="zh-CN" altLang="en-US" dirty="0"/>
              <a:t>刑法</a:t>
            </a:r>
            <a:r>
              <a:rPr lang="en-US" altLang="zh-CN" dirty="0"/>
              <a:t>》</a:t>
            </a:r>
            <a:r>
              <a:rPr lang="zh-CN" altLang="en-US" dirty="0"/>
              <a:t>第</a:t>
            </a:r>
            <a:r>
              <a:rPr lang="en-US" altLang="zh-CN" dirty="0"/>
              <a:t>110</a:t>
            </a:r>
            <a:r>
              <a:rPr lang="zh-CN" altLang="en-US" dirty="0"/>
              <a:t>条的规定，犯本罪的，处十年以上有期徒刑或者无期徒刑；情节较轻的，处三年以上十年以下有期徒刑。根据</a:t>
            </a:r>
            <a:r>
              <a:rPr lang="en-US" altLang="zh-CN" dirty="0"/>
              <a:t>《</a:t>
            </a:r>
            <a:r>
              <a:rPr lang="zh-CN" altLang="en-US" dirty="0"/>
              <a:t>刑法</a:t>
            </a:r>
            <a:r>
              <a:rPr lang="en-US" altLang="zh-CN" dirty="0"/>
              <a:t>》</a:t>
            </a:r>
            <a:r>
              <a:rPr lang="zh-CN" altLang="en-US" dirty="0"/>
              <a:t>第</a:t>
            </a:r>
            <a:r>
              <a:rPr lang="en-US" altLang="zh-CN" dirty="0"/>
              <a:t>113</a:t>
            </a:r>
            <a:r>
              <a:rPr lang="zh-CN" altLang="en-US" dirty="0"/>
              <a:t>条的规定，犯本罪的，对国家和人民危害特别严重、情节特别恶劣的，可以判处死刑。 犯本罪的，可以并处没收财产。根据</a:t>
            </a:r>
            <a:r>
              <a:rPr lang="en-US" altLang="zh-CN" dirty="0"/>
              <a:t>《</a:t>
            </a:r>
            <a:r>
              <a:rPr lang="zh-CN" altLang="en-US" dirty="0"/>
              <a:t>刑法</a:t>
            </a:r>
            <a:r>
              <a:rPr lang="en-US" altLang="zh-CN" dirty="0"/>
              <a:t>》</a:t>
            </a:r>
            <a:r>
              <a:rPr lang="zh-CN" altLang="en-US" dirty="0"/>
              <a:t>第</a:t>
            </a:r>
            <a:r>
              <a:rPr lang="en-US" altLang="zh-CN" dirty="0"/>
              <a:t>56</a:t>
            </a:r>
            <a:r>
              <a:rPr lang="zh-CN" altLang="en-US" dirty="0"/>
              <a:t>条的规定，犯本罪的，应当剥夺政治权利。</a:t>
            </a:r>
          </a:p>
          <a:p>
            <a:pPr algn="just"/>
            <a:r>
              <a:rPr lang="zh-CN" altLang="en-US" dirty="0"/>
              <a:t>根据</a:t>
            </a:r>
            <a:r>
              <a:rPr lang="en-US" altLang="zh-CN" dirty="0"/>
              <a:t>《</a:t>
            </a:r>
            <a:r>
              <a:rPr lang="zh-CN" altLang="en-US" dirty="0"/>
              <a:t>反间谍法</a:t>
            </a:r>
            <a:r>
              <a:rPr lang="en-US" altLang="zh-CN" dirty="0"/>
              <a:t>》</a:t>
            </a:r>
            <a:r>
              <a:rPr lang="zh-CN" altLang="en-US" dirty="0"/>
              <a:t>第</a:t>
            </a:r>
            <a:r>
              <a:rPr lang="en-US" altLang="zh-CN" dirty="0"/>
              <a:t>27</a:t>
            </a:r>
            <a:r>
              <a:rPr lang="zh-CN" altLang="en-US" dirty="0"/>
              <a:t>条第</a:t>
            </a:r>
            <a:r>
              <a:rPr lang="en-US" altLang="zh-CN" dirty="0"/>
              <a:t>2</a:t>
            </a:r>
            <a:r>
              <a:rPr lang="zh-CN" altLang="en-US" dirty="0"/>
              <a:t>款的规定，实施间谍行为，有自首或者立功表现的，可以从轻、减轻或者免除处罚；有重大立功表现的，给予奖励。根据</a:t>
            </a:r>
            <a:r>
              <a:rPr lang="en-US" altLang="zh-CN" dirty="0"/>
              <a:t>《</a:t>
            </a:r>
            <a:r>
              <a:rPr lang="zh-CN" altLang="en-US" dirty="0"/>
              <a:t>反间谍法</a:t>
            </a:r>
            <a:r>
              <a:rPr lang="en-US" altLang="zh-CN" dirty="0"/>
              <a:t>》</a:t>
            </a:r>
            <a:r>
              <a:rPr lang="zh-CN" altLang="en-US" dirty="0"/>
              <a:t>第</a:t>
            </a:r>
            <a:r>
              <a:rPr lang="en-US" altLang="zh-CN" dirty="0"/>
              <a:t>28</a:t>
            </a:r>
            <a:r>
              <a:rPr lang="zh-CN" altLang="en-US" dirty="0"/>
              <a:t>条的规定，在境外受胁迫或者受诱骗参加敌对组织、间谍组织，从事危害中华人民共和国国家安全的活动，及时向中华人民共和国驻外机构如实说明情况，或者入境后直接或者通过所在单位及时向国家安全机关、公安机关如实说明情况，并有悔改表现的，可以不予追究</a:t>
            </a:r>
            <a:r>
              <a:rPr lang="zh-CN" altLang="en-US" dirty="0" smtClean="0"/>
              <a:t>。</a:t>
            </a:r>
            <a:endParaRPr lang="zh-CN" altLang="en-US" dirty="0"/>
          </a:p>
        </p:txBody>
      </p:sp>
    </p:spTree>
    <p:extLst>
      <p:ext uri="{BB962C8B-B14F-4D97-AF65-F5344CB8AC3E}">
        <p14:creationId xmlns:p14="http://schemas.microsoft.com/office/powerpoint/2010/main" val="16448172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为境外窃取、刺探、收买、非法提供国家秘密、情报罪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第七节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00363" y="1191491"/>
            <a:ext cx="10954327" cy="5219248"/>
          </a:xfrm>
        </p:spPr>
        <p:txBody>
          <a:bodyPr>
            <a:normAutofit/>
          </a:bodyPr>
          <a:lstStyle/>
          <a:p>
            <a:r>
              <a:rPr lang="zh-CN" altLang="en-US" dirty="0"/>
              <a:t>一、为境外窃取、刺探、收买、非法提供国家秘密、情报罪的概念与构成特征</a:t>
            </a:r>
          </a:p>
          <a:p>
            <a:r>
              <a:rPr lang="zh-CN" altLang="en-US" dirty="0"/>
              <a:t>为境外窃取、刺探、收买、非法提供国家秘密、情报罪，是指为境外的机构、组织、人员窃取、刺探、收买、非法提供国家秘密、情报的行为</a:t>
            </a:r>
            <a:r>
              <a:rPr lang="zh-CN" altLang="en-US" dirty="0" smtClean="0"/>
              <a:t>。</a:t>
            </a:r>
            <a:endParaRPr lang="en-US" altLang="zh-CN" dirty="0" smtClean="0"/>
          </a:p>
          <a:p>
            <a:r>
              <a:rPr lang="zh-CN" altLang="en-US" dirty="0" smtClean="0"/>
              <a:t>（一）犯罪客体：中华人民共和国</a:t>
            </a:r>
            <a:r>
              <a:rPr lang="zh-CN" altLang="en-US" dirty="0"/>
              <a:t>的国家安全</a:t>
            </a:r>
            <a:r>
              <a:rPr lang="zh-CN" altLang="en-US" dirty="0" smtClean="0"/>
              <a:t>。</a:t>
            </a:r>
            <a:endParaRPr lang="en-US" altLang="zh-CN" dirty="0" smtClean="0"/>
          </a:p>
          <a:p>
            <a:r>
              <a:rPr lang="zh-CN" altLang="en-US" dirty="0"/>
              <a:t>犯罪</a:t>
            </a:r>
            <a:r>
              <a:rPr lang="zh-CN" altLang="en-US" dirty="0" smtClean="0"/>
              <a:t>对象：国家秘密</a:t>
            </a:r>
            <a:r>
              <a:rPr lang="en-US" altLang="zh-CN" dirty="0" smtClean="0"/>
              <a:t>+</a:t>
            </a:r>
            <a:r>
              <a:rPr lang="zh-CN" altLang="en-US" dirty="0" smtClean="0"/>
              <a:t>情报（</a:t>
            </a:r>
            <a:r>
              <a:rPr lang="zh-CN" altLang="en-US" dirty="0" smtClean="0">
                <a:solidFill>
                  <a:srgbClr val="FF0000"/>
                </a:solidFill>
              </a:rPr>
              <a:t>注意范围的限定</a:t>
            </a:r>
            <a:r>
              <a:rPr lang="zh-CN" altLang="en-US" dirty="0" smtClean="0"/>
              <a:t>）</a:t>
            </a:r>
            <a:endParaRPr lang="zh-CN" altLang="en-US" dirty="0"/>
          </a:p>
          <a:p>
            <a:pPr algn="just"/>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4252421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为境外窃取、刺探、收买、非法提供国家秘密、情报罪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第七节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00363" y="1191491"/>
            <a:ext cx="10954327" cy="5219248"/>
          </a:xfrm>
        </p:spPr>
        <p:txBody>
          <a:bodyPr>
            <a:normAutofit/>
          </a:bodyPr>
          <a:lstStyle/>
          <a:p>
            <a:r>
              <a:rPr lang="zh-CN" altLang="en-US" dirty="0" smtClean="0"/>
              <a:t>（二）犯罪客观方面：为</a:t>
            </a:r>
            <a:r>
              <a:rPr lang="zh-CN" altLang="en-US" dirty="0"/>
              <a:t>境外的机构、组织、人员窃取、刺探、收买、非法提供国家秘密、情报的行为</a:t>
            </a:r>
            <a:r>
              <a:rPr lang="zh-CN" altLang="en-US" dirty="0" smtClean="0"/>
              <a:t>。</a:t>
            </a:r>
            <a:endParaRPr lang="en-US" altLang="zh-CN" dirty="0" smtClean="0"/>
          </a:p>
          <a:p>
            <a:r>
              <a:rPr lang="en-US" altLang="zh-CN" dirty="0" smtClean="0"/>
              <a:t>1.</a:t>
            </a:r>
            <a:r>
              <a:rPr lang="zh-CN" altLang="en-US" dirty="0" smtClean="0"/>
              <a:t>对象要求：为</a:t>
            </a:r>
            <a:r>
              <a:rPr lang="zh-CN" altLang="en-US" dirty="0"/>
              <a:t>境外的机构、组织、人员窃取、刺探、收买、非法提供国家秘密或情报</a:t>
            </a:r>
            <a:r>
              <a:rPr lang="zh-CN" altLang="en-US" dirty="0" smtClean="0"/>
              <a:t>。（注意境外机构、组织和人员的范围）</a:t>
            </a:r>
            <a:endParaRPr lang="en-US" altLang="zh-CN" dirty="0" smtClean="0"/>
          </a:p>
          <a:p>
            <a:r>
              <a:rPr lang="en-US" altLang="zh-CN" dirty="0" smtClean="0"/>
              <a:t>2.</a:t>
            </a:r>
            <a:r>
              <a:rPr lang="zh-CN" altLang="en-US" dirty="0" smtClean="0"/>
              <a:t>行为方式：窃取</a:t>
            </a:r>
            <a:r>
              <a:rPr lang="zh-CN" altLang="en-US" dirty="0"/>
              <a:t>、刺探、收买、非法提供</a:t>
            </a:r>
            <a:r>
              <a:rPr lang="zh-CN" altLang="en-US" dirty="0" smtClean="0"/>
              <a:t>。</a:t>
            </a:r>
            <a:endParaRPr lang="en-US" altLang="zh-CN" dirty="0" smtClean="0"/>
          </a:p>
          <a:p>
            <a:r>
              <a:rPr lang="zh-CN" altLang="en-US" dirty="0" smtClean="0"/>
              <a:t>（三）犯罪主体：一般主体。</a:t>
            </a:r>
            <a:endParaRPr lang="zh-CN" altLang="en-US" dirty="0"/>
          </a:p>
          <a:p>
            <a:r>
              <a:rPr lang="zh-CN" altLang="en-US" dirty="0" smtClean="0"/>
              <a:t>（四）犯罪主观方面：故意</a:t>
            </a:r>
            <a:r>
              <a:rPr lang="zh-CN" altLang="en-US" dirty="0"/>
              <a:t>，即行为人明知是国家秘密或情报，而故意为境外的机构、组织、人员窃取、刺探、收买或者非法提供。</a:t>
            </a:r>
          </a:p>
          <a:p>
            <a:endParaRPr lang="zh-CN" altLang="en-US" dirty="0"/>
          </a:p>
          <a:p>
            <a:pPr algn="just"/>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42036116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为境外窃取、刺探、收买、非法提供国家秘密、情报罪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第七节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00363" y="1191491"/>
            <a:ext cx="10954327" cy="5219248"/>
          </a:xfrm>
        </p:spPr>
        <p:txBody>
          <a:bodyPr>
            <a:normAutofit fontScale="92500" lnSpcReduction="10000"/>
          </a:bodyPr>
          <a:lstStyle/>
          <a:p>
            <a:r>
              <a:rPr lang="zh-CN" altLang="en-US" dirty="0"/>
              <a:t>二、为境外窃取、刺探、收买、非法提供国家秘密、情报罪的认定</a:t>
            </a:r>
          </a:p>
          <a:p>
            <a:r>
              <a:rPr lang="zh-CN" altLang="en-US" dirty="0"/>
              <a:t>（一</a:t>
            </a:r>
            <a:r>
              <a:rPr lang="zh-CN" altLang="en-US" dirty="0" smtClean="0"/>
              <a:t>）罪</a:t>
            </a:r>
            <a:r>
              <a:rPr lang="zh-CN" altLang="en-US" dirty="0"/>
              <a:t>与非罪的界限</a:t>
            </a:r>
          </a:p>
          <a:p>
            <a:r>
              <a:rPr lang="zh-CN" altLang="en-US" dirty="0"/>
              <a:t>本罪的成立要求行为人具备对“国家秘密或者情报”和“境外的机构、组织、人员”的明知。</a:t>
            </a:r>
          </a:p>
          <a:p>
            <a:r>
              <a:rPr lang="zh-CN" altLang="en-US" dirty="0"/>
              <a:t>（二）本罪与为境外窃取、刺探、收买、非法提供军事秘密罪的界限</a:t>
            </a:r>
          </a:p>
          <a:p>
            <a:r>
              <a:rPr lang="en-US" altLang="zh-CN" dirty="0" smtClean="0"/>
              <a:t>1.</a:t>
            </a:r>
            <a:r>
              <a:rPr lang="zh-CN" altLang="en-US" dirty="0" smtClean="0"/>
              <a:t>犯罪对象：本</a:t>
            </a:r>
            <a:r>
              <a:rPr lang="zh-CN" altLang="en-US" dirty="0"/>
              <a:t>罪的犯罪对象是国家的秘密或者情报；为境外窃取、刺探、收买、非法提供军事秘密罪的对象只能是军事秘密</a:t>
            </a:r>
            <a:r>
              <a:rPr lang="zh-CN" altLang="en-US" dirty="0" smtClean="0"/>
              <a:t>。</a:t>
            </a:r>
            <a:endParaRPr lang="en-US" altLang="zh-CN" dirty="0" smtClean="0"/>
          </a:p>
          <a:p>
            <a:r>
              <a:rPr lang="en-US" altLang="zh-CN" dirty="0" smtClean="0"/>
              <a:t>2.</a:t>
            </a:r>
            <a:r>
              <a:rPr lang="zh-CN" altLang="en-US" dirty="0" smtClean="0"/>
              <a:t>犯罪主体：本</a:t>
            </a:r>
            <a:r>
              <a:rPr lang="zh-CN" altLang="en-US" dirty="0"/>
              <a:t>罪的主体是一般主体；为境外窃取、刺探、收买、非法提供军事秘密罪的主体是军人，属于特殊主体。</a:t>
            </a:r>
          </a:p>
          <a:p>
            <a:r>
              <a:rPr lang="zh-CN" altLang="en-US" dirty="0" smtClean="0"/>
              <a:t>。</a:t>
            </a:r>
            <a:endParaRPr lang="zh-CN" altLang="en-US" dirty="0"/>
          </a:p>
          <a:p>
            <a:endParaRPr lang="zh-CN" altLang="en-US" dirty="0"/>
          </a:p>
          <a:p>
            <a:pPr algn="just"/>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9085457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dirty="0" smtClean="0">
                <a:solidFill>
                  <a:srgbClr val="FA7D00"/>
                </a:solidFill>
                <a:latin typeface="微软雅黑" panose="020B0503020204020204" pitchFamily="34" charset="-122"/>
                <a:ea typeface="微软雅黑" panose="020B0503020204020204" pitchFamily="34" charset="-122"/>
              </a:rPr>
              <a:t>目录</a:t>
            </a:r>
            <a:endParaRPr lang="zh-CN" altLang="en-US" sz="2800" dirty="0">
              <a:solidFill>
                <a:srgbClr val="FA7D00"/>
              </a:solidFill>
              <a:latin typeface="微软雅黑" panose="020B0503020204020204" pitchFamily="34" charset="-122"/>
              <a:ea typeface="微软雅黑" panose="020B0503020204020204" pitchFamily="34" charset="-122"/>
            </a:endParaRPr>
          </a:p>
        </p:txBody>
      </p:sp>
      <p:sp>
        <p:nvSpPr>
          <p:cNvPr id="6" name="圆角矩形 5"/>
          <p:cNvSpPr/>
          <p:nvPr/>
        </p:nvSpPr>
        <p:spPr>
          <a:xfrm>
            <a:off x="8719133" y="1114276"/>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2419938" y="1111081"/>
            <a:ext cx="6373086" cy="495954"/>
            <a:chOff x="3870041" y="1794664"/>
            <a:chExt cx="6373086" cy="495954"/>
          </a:xfrm>
        </p:grpSpPr>
        <p:sp>
          <p:nvSpPr>
            <p:cNvPr id="7" name="圆角矩形 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矩形 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2499995" y="1129594"/>
            <a:ext cx="6064250" cy="46037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第一节   危害国家安全罪概述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719133" y="2464320"/>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2419938" y="2461125"/>
            <a:ext cx="6373086" cy="495954"/>
            <a:chOff x="3870041" y="1794664"/>
            <a:chExt cx="6373086" cy="495954"/>
          </a:xfrm>
        </p:grpSpPr>
        <p:sp>
          <p:nvSpPr>
            <p:cNvPr id="15" name="圆角矩形 14"/>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6" name="矩形 15"/>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2500311" y="2490327"/>
            <a:ext cx="3012363"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第三节    分裂国家罪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8719133" y="3103713"/>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2419938" y="3100518"/>
            <a:ext cx="6373086" cy="495954"/>
            <a:chOff x="3870041" y="1794664"/>
            <a:chExt cx="6373086" cy="495954"/>
          </a:xfrm>
        </p:grpSpPr>
        <p:sp>
          <p:nvSpPr>
            <p:cNvPr id="21" name="圆角矩形 2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2" name="矩形 2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文本框 23"/>
          <p:cNvSpPr txBox="1"/>
          <p:nvPr/>
        </p:nvSpPr>
        <p:spPr>
          <a:xfrm>
            <a:off x="2500311" y="3119089"/>
            <a:ext cx="3935693"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第四节    武装叛乱、暴乱罪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8719133" y="3721820"/>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2432638" y="3727221"/>
            <a:ext cx="6373086" cy="495954"/>
            <a:chOff x="3870041" y="1794664"/>
            <a:chExt cx="6373086" cy="495954"/>
          </a:xfrm>
        </p:grpSpPr>
        <p:sp>
          <p:nvSpPr>
            <p:cNvPr id="27" name="圆角矩形 2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8" name="矩形 2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r>
                <a:rPr lang="zh-CN" altLang="en-US" sz="2400" dirty="0" smtClean="0">
                  <a:solidFill>
                    <a:schemeClr val="bg1"/>
                  </a:solidFill>
                  <a:latin typeface="微软雅黑" panose="020B0503020204020204" pitchFamily="34" charset="-122"/>
                  <a:ea typeface="微软雅黑" panose="020B0503020204020204" pitchFamily="34" charset="-122"/>
                </a:rPr>
                <a:t>叛逃罪</a:t>
              </a:r>
            </a:p>
          </p:txBody>
        </p:sp>
      </p:grpSp>
      <p:sp>
        <p:nvSpPr>
          <p:cNvPr id="30" name="文本框 29"/>
          <p:cNvSpPr txBox="1"/>
          <p:nvPr/>
        </p:nvSpPr>
        <p:spPr>
          <a:xfrm>
            <a:off x="2500311" y="3762937"/>
            <a:ext cx="1656223"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第五节      </a:t>
            </a:r>
            <a:endParaRPr lang="zh-CN" sz="2000" dirty="0">
              <a:solidFill>
                <a:schemeClr val="bg1"/>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8719133" y="4361166"/>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2419938" y="4357971"/>
            <a:ext cx="6373086" cy="495954"/>
            <a:chOff x="3870041" y="1794664"/>
            <a:chExt cx="6373086" cy="495954"/>
          </a:xfrm>
        </p:grpSpPr>
        <p:sp>
          <p:nvSpPr>
            <p:cNvPr id="33" name="圆角矩形 32"/>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4" name="矩形 33"/>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23"/>
          <p:cNvSpPr txBox="1"/>
          <p:nvPr/>
        </p:nvSpPr>
        <p:spPr>
          <a:xfrm>
            <a:off x="2500311" y="4376542"/>
            <a:ext cx="2396810"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第六节    间谍罪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7" name="圆角矩形 36"/>
          <p:cNvSpPr/>
          <p:nvPr/>
        </p:nvSpPr>
        <p:spPr>
          <a:xfrm>
            <a:off x="8719133" y="1834817"/>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2419938" y="1831622"/>
            <a:ext cx="6373086" cy="495954"/>
            <a:chOff x="3870041" y="1794664"/>
            <a:chExt cx="6373086" cy="495954"/>
          </a:xfrm>
        </p:grpSpPr>
        <p:sp>
          <p:nvSpPr>
            <p:cNvPr id="39" name="圆角矩形 38"/>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0" name="矩形 39"/>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文本框 23"/>
          <p:cNvSpPr txBox="1"/>
          <p:nvPr/>
        </p:nvSpPr>
        <p:spPr>
          <a:xfrm>
            <a:off x="2500311" y="1850193"/>
            <a:ext cx="3012363"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第</a:t>
            </a:r>
            <a:r>
              <a:rPr lang="zh-CN" altLang="en-US" sz="2400" dirty="0">
                <a:solidFill>
                  <a:schemeClr val="bg1"/>
                </a:solidFill>
                <a:latin typeface="微软雅黑" panose="020B0503020204020204" pitchFamily="34" charset="-122"/>
                <a:ea typeface="微软雅黑" panose="020B0503020204020204" pitchFamily="34" charset="-122"/>
              </a:rPr>
              <a:t>二</a:t>
            </a:r>
            <a:r>
              <a:rPr lang="zh-CN" altLang="en-US" sz="2400" dirty="0" smtClean="0">
                <a:solidFill>
                  <a:schemeClr val="bg1"/>
                </a:solidFill>
                <a:latin typeface="微软雅黑" panose="020B0503020204020204" pitchFamily="34" charset="-122"/>
                <a:ea typeface="微软雅黑" panose="020B0503020204020204" pitchFamily="34" charset="-122"/>
              </a:rPr>
              <a:t>节    背叛国家罪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3" name="圆角矩形 42"/>
          <p:cNvSpPr/>
          <p:nvPr/>
        </p:nvSpPr>
        <p:spPr>
          <a:xfrm>
            <a:off x="8719132" y="4993849"/>
            <a:ext cx="2770503"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p:cNvGrpSpPr/>
          <p:nvPr/>
        </p:nvGrpSpPr>
        <p:grpSpPr>
          <a:xfrm>
            <a:off x="2419938" y="4990654"/>
            <a:ext cx="6373086" cy="495954"/>
            <a:chOff x="3870041" y="1794664"/>
            <a:chExt cx="6373086" cy="495954"/>
          </a:xfrm>
        </p:grpSpPr>
        <p:sp>
          <p:nvSpPr>
            <p:cNvPr id="45" name="圆角矩形 44"/>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6" name="矩形 45"/>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文本框 11"/>
          <p:cNvSpPr txBox="1"/>
          <p:nvPr/>
        </p:nvSpPr>
        <p:spPr>
          <a:xfrm>
            <a:off x="2402074" y="5026252"/>
            <a:ext cx="9008048" cy="46166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 第七节    为境外窃取、刺探、收买、非法提供国家秘密、情报罪</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9" name="圆角矩形 48"/>
          <p:cNvSpPr/>
          <p:nvPr/>
        </p:nvSpPr>
        <p:spPr>
          <a:xfrm>
            <a:off x="8701269" y="5600137"/>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2402074" y="5596942"/>
            <a:ext cx="6373086" cy="495954"/>
            <a:chOff x="3870041" y="1794664"/>
            <a:chExt cx="6373086" cy="495954"/>
          </a:xfrm>
        </p:grpSpPr>
        <p:sp>
          <p:nvSpPr>
            <p:cNvPr id="51" name="圆角矩形 50"/>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52" name="矩形 51"/>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11"/>
          <p:cNvSpPr txBox="1"/>
          <p:nvPr/>
        </p:nvSpPr>
        <p:spPr>
          <a:xfrm>
            <a:off x="2482131" y="5615455"/>
            <a:ext cx="6064250" cy="460375"/>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思考题</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为境外窃取、刺探、收买、非法提供国家秘密、情报罪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第七节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00363" y="1191491"/>
            <a:ext cx="10954327" cy="5219248"/>
          </a:xfrm>
        </p:spPr>
        <p:txBody>
          <a:bodyPr>
            <a:normAutofit/>
          </a:bodyPr>
          <a:lstStyle/>
          <a:p>
            <a:r>
              <a:rPr lang="zh-CN" altLang="en-US" dirty="0"/>
              <a:t>（三）本罪与非法获取国家秘密罪的界限</a:t>
            </a:r>
          </a:p>
          <a:p>
            <a:r>
              <a:rPr lang="en-US" altLang="zh-CN" dirty="0" smtClean="0"/>
              <a:t>1.</a:t>
            </a:r>
            <a:r>
              <a:rPr lang="zh-CN" altLang="en-US" dirty="0" smtClean="0"/>
              <a:t>犯罪对象：本</a:t>
            </a:r>
            <a:r>
              <a:rPr lang="zh-CN" altLang="en-US" dirty="0"/>
              <a:t>罪的犯罪对象既包括国家</a:t>
            </a:r>
            <a:r>
              <a:rPr lang="zh-CN" altLang="en-US" dirty="0" smtClean="0"/>
              <a:t>秘密和情报</a:t>
            </a:r>
            <a:r>
              <a:rPr lang="zh-CN" altLang="en-US" dirty="0"/>
              <a:t>；非法获取国家秘密罪的犯罪对象仅限于国家秘密</a:t>
            </a:r>
            <a:r>
              <a:rPr lang="zh-CN" altLang="en-US" dirty="0" smtClean="0"/>
              <a:t>。</a:t>
            </a:r>
            <a:endParaRPr lang="en-US" altLang="zh-CN" dirty="0" smtClean="0"/>
          </a:p>
          <a:p>
            <a:r>
              <a:rPr lang="en-US" altLang="zh-CN" dirty="0" smtClean="0"/>
              <a:t>2.</a:t>
            </a:r>
            <a:r>
              <a:rPr lang="zh-CN" altLang="en-US" dirty="0" smtClean="0"/>
              <a:t>犯罪目的：非法</a:t>
            </a:r>
            <a:r>
              <a:rPr lang="zh-CN" altLang="en-US" dirty="0"/>
              <a:t>获取国家秘密罪对犯罪目的没有特定要求，行为人只要实施了窃取、刺探、收买国家秘密的行为，即可构成非法获取国家秘密罪；本罪的犯罪目的是境外的机构、组织、人员而窃取、刺探、收买。</a:t>
            </a:r>
          </a:p>
          <a:p>
            <a:endParaRPr lang="zh-CN" altLang="en-US" dirty="0"/>
          </a:p>
          <a:p>
            <a:endParaRPr lang="zh-CN" altLang="en-US" dirty="0"/>
          </a:p>
          <a:p>
            <a:pPr algn="just"/>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6105389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为境外窃取、刺探、收买、非法提供国家秘密、情报罪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第七节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00363" y="1191491"/>
            <a:ext cx="10954327" cy="5219248"/>
          </a:xfrm>
        </p:spPr>
        <p:txBody>
          <a:bodyPr>
            <a:normAutofit/>
          </a:bodyPr>
          <a:lstStyle/>
          <a:p>
            <a:r>
              <a:rPr lang="zh-CN" altLang="en-US" dirty="0"/>
              <a:t>（四）本罪与故意泄露国家秘密罪的界限</a:t>
            </a:r>
          </a:p>
          <a:p>
            <a:r>
              <a:rPr lang="en-US" altLang="zh-CN" dirty="0" smtClean="0"/>
              <a:t>1.</a:t>
            </a:r>
            <a:r>
              <a:rPr lang="zh-CN" altLang="en-US" dirty="0" smtClean="0"/>
              <a:t>犯罪对象：本</a:t>
            </a:r>
            <a:r>
              <a:rPr lang="zh-CN" altLang="en-US" dirty="0"/>
              <a:t>罪的犯罪对象是国家的秘密或者情报；故意泄露国家秘密罪的犯罪对象仅限于国家秘密</a:t>
            </a:r>
            <a:r>
              <a:rPr lang="zh-CN" altLang="en-US" dirty="0" smtClean="0"/>
              <a:t>。</a:t>
            </a:r>
            <a:endParaRPr lang="en-US" altLang="zh-CN" dirty="0" smtClean="0"/>
          </a:p>
          <a:p>
            <a:r>
              <a:rPr lang="en-US" altLang="zh-CN" dirty="0" smtClean="0"/>
              <a:t>2.</a:t>
            </a:r>
            <a:r>
              <a:rPr lang="zh-CN" altLang="en-US" dirty="0" smtClean="0"/>
              <a:t>犯罪目的：故意</a:t>
            </a:r>
            <a:r>
              <a:rPr lang="zh-CN" altLang="en-US" dirty="0"/>
              <a:t>泄露国家秘密罪对犯罪目的没有特定要求，行为人只要实施故意泄露国家秘密的行为，即可构成故意泄露国家秘密罪；本罪的犯罪目的是境外的机构、组织、人员泄露国家秘密。</a:t>
            </a:r>
          </a:p>
          <a:p>
            <a:endParaRPr lang="zh-CN" altLang="en-US" dirty="0"/>
          </a:p>
          <a:p>
            <a:endParaRPr lang="zh-CN" altLang="en-US" dirty="0"/>
          </a:p>
          <a:p>
            <a:pPr algn="just"/>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5083879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为境外窃取、刺探、收买、非法提供国家秘密、情报罪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第七节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00363" y="1191491"/>
            <a:ext cx="10954327" cy="5219248"/>
          </a:xfrm>
        </p:spPr>
        <p:txBody>
          <a:bodyPr>
            <a:normAutofit/>
          </a:bodyPr>
          <a:lstStyle/>
          <a:p>
            <a:r>
              <a:rPr lang="zh-CN" altLang="en-US" dirty="0"/>
              <a:t>（五</a:t>
            </a:r>
            <a:r>
              <a:rPr lang="zh-CN" altLang="en-US" dirty="0" smtClean="0"/>
              <a:t>）罪</a:t>
            </a:r>
            <a:r>
              <a:rPr lang="zh-CN" altLang="en-US" dirty="0"/>
              <a:t>数问题</a:t>
            </a:r>
          </a:p>
          <a:p>
            <a:r>
              <a:rPr lang="en-US" altLang="zh-CN" dirty="0" smtClean="0"/>
              <a:t>1.</a:t>
            </a:r>
            <a:r>
              <a:rPr lang="zh-CN" altLang="en-US" dirty="0" smtClean="0"/>
              <a:t>本</a:t>
            </a:r>
            <a:r>
              <a:rPr lang="zh-CN" altLang="en-US" dirty="0"/>
              <a:t>罪是选择性罪名，只要行为人实施了窃取、刺探、收买、非法提供四种行为之一的，即构成本罪。实施了上述两种或者两种以上行为的，也认定为一罪，不实行数罪并罚。</a:t>
            </a:r>
          </a:p>
          <a:p>
            <a:r>
              <a:rPr lang="en-US" altLang="zh-CN" dirty="0" smtClean="0"/>
              <a:t>2.</a:t>
            </a:r>
            <a:r>
              <a:rPr lang="zh-CN" altLang="en-US" dirty="0" smtClean="0"/>
              <a:t>行为</a:t>
            </a:r>
            <a:r>
              <a:rPr lang="zh-CN" altLang="en-US" dirty="0"/>
              <a:t>人在实施间谍行为的过程中，又为境外窃取、刺探、收买国家秘密或情报的，应以间谍罪论处，不实行数罪并罚。</a:t>
            </a:r>
          </a:p>
          <a:p>
            <a:endParaRPr lang="zh-CN" altLang="en-US" dirty="0"/>
          </a:p>
          <a:p>
            <a:endParaRPr lang="zh-CN" altLang="en-US" dirty="0"/>
          </a:p>
          <a:p>
            <a:pPr algn="just"/>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3875843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为境外窃取、刺探、收买、非法提供国家秘密、情报罪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第七节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600363" y="1191491"/>
            <a:ext cx="10954327" cy="5219248"/>
          </a:xfrm>
        </p:spPr>
        <p:txBody>
          <a:bodyPr>
            <a:normAutofit lnSpcReduction="10000"/>
          </a:bodyPr>
          <a:lstStyle/>
          <a:p>
            <a:r>
              <a:rPr lang="zh-CN" altLang="en-US" dirty="0"/>
              <a:t>三、为境外窃取、刺探、收买、非法提供国家秘密、情报罪的处罚</a:t>
            </a:r>
          </a:p>
          <a:p>
            <a:pPr algn="just"/>
            <a:r>
              <a:rPr lang="zh-CN" altLang="en-US" dirty="0"/>
              <a:t>根据</a:t>
            </a:r>
            <a:r>
              <a:rPr lang="en-US" altLang="zh-CN" dirty="0"/>
              <a:t>《</a:t>
            </a:r>
            <a:r>
              <a:rPr lang="zh-CN" altLang="en-US" dirty="0"/>
              <a:t>刑法</a:t>
            </a:r>
            <a:r>
              <a:rPr lang="en-US" altLang="zh-CN" dirty="0"/>
              <a:t>》</a:t>
            </a:r>
            <a:r>
              <a:rPr lang="zh-CN" altLang="en-US" dirty="0"/>
              <a:t>第</a:t>
            </a:r>
            <a:r>
              <a:rPr lang="en-US" altLang="zh-CN" dirty="0"/>
              <a:t>111</a:t>
            </a:r>
            <a:r>
              <a:rPr lang="zh-CN" altLang="en-US" dirty="0"/>
              <a:t>条的规定，犯本罪的，处五年以上十年以下有期徒刑；情节特别严重的，处十年以上有期徒刑或者无期徒刑；情节较轻的，处五年以下有期徒刑、拘役、管制或者剥夺政治权利。根据</a:t>
            </a:r>
            <a:r>
              <a:rPr lang="en-US" altLang="zh-CN" dirty="0"/>
              <a:t>《</a:t>
            </a:r>
            <a:r>
              <a:rPr lang="zh-CN" altLang="en-US" dirty="0"/>
              <a:t>刑法</a:t>
            </a:r>
            <a:r>
              <a:rPr lang="en-US" altLang="zh-CN" dirty="0"/>
              <a:t>》</a:t>
            </a:r>
            <a:r>
              <a:rPr lang="zh-CN" altLang="en-US" dirty="0"/>
              <a:t>第</a:t>
            </a:r>
            <a:r>
              <a:rPr lang="en-US" altLang="zh-CN" dirty="0"/>
              <a:t>113</a:t>
            </a:r>
            <a:r>
              <a:rPr lang="zh-CN" altLang="en-US" dirty="0"/>
              <a:t>条的规定，犯本罪的，对国家和人民危害特别严重、情节特别恶劣的，可以判处死刑。 犯本罪的，可以并处没收财产。根据</a:t>
            </a:r>
            <a:r>
              <a:rPr lang="en-US" altLang="zh-CN" dirty="0"/>
              <a:t>《</a:t>
            </a:r>
            <a:r>
              <a:rPr lang="zh-CN" altLang="en-US" dirty="0"/>
              <a:t>刑法</a:t>
            </a:r>
            <a:r>
              <a:rPr lang="en-US" altLang="zh-CN" dirty="0"/>
              <a:t>》</a:t>
            </a:r>
            <a:r>
              <a:rPr lang="zh-CN" altLang="en-US" dirty="0"/>
              <a:t>第</a:t>
            </a:r>
            <a:r>
              <a:rPr lang="en-US" altLang="zh-CN" dirty="0"/>
              <a:t>56</a:t>
            </a:r>
            <a:r>
              <a:rPr lang="zh-CN" altLang="en-US" dirty="0"/>
              <a:t>条的规定，犯本罪的，应当附加剥夺政治权利；独立适用剥夺政治权利的，依照本法分则的规定。即犯本罪的，可以单处剥夺政治权利。对于情节严重的以及未被单处剥夺政治权利的，应当附加剥夺政治权利。</a:t>
            </a:r>
          </a:p>
          <a:p>
            <a:endParaRPr lang="zh-CN" altLang="en-US" dirty="0"/>
          </a:p>
          <a:p>
            <a:endParaRPr lang="zh-CN" altLang="en-US" dirty="0"/>
          </a:p>
          <a:p>
            <a:pPr algn="just"/>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9843255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52395" y="724352"/>
            <a:ext cx="11353566" cy="5596934"/>
          </a:xfrm>
        </p:spPr>
        <p:txBody>
          <a:bodyPr>
            <a:noAutofit/>
          </a:bodyPr>
          <a:lstStyle/>
          <a:p>
            <a:endParaRPr lang="en-US" altLang="zh-CN" dirty="0" smtClean="0"/>
          </a:p>
          <a:p>
            <a:r>
              <a:rPr lang="en-US" altLang="zh-CN" sz="3200" dirty="0" smtClean="0"/>
              <a:t>1.</a:t>
            </a:r>
            <a:r>
              <a:rPr lang="zh-CN" altLang="en-US" sz="3200" dirty="0" smtClean="0"/>
              <a:t>如何区分背叛国家罪与分裂国家罪？</a:t>
            </a:r>
            <a:endParaRPr lang="en-US" altLang="zh-CN" sz="3200" dirty="0" smtClean="0"/>
          </a:p>
          <a:p>
            <a:r>
              <a:rPr lang="en-US" altLang="zh-CN" sz="3200" dirty="0" smtClean="0"/>
              <a:t>2.</a:t>
            </a:r>
            <a:r>
              <a:rPr lang="zh-CN" altLang="en-US" sz="3200" dirty="0" smtClean="0"/>
              <a:t>对在武装叛乱、暴乱过程中实施故意杀人、故意伤害、强奸、抢劫等行为的，应当如何认定？</a:t>
            </a:r>
            <a:endParaRPr lang="en-US" altLang="zh-CN" sz="3200" dirty="0" smtClean="0"/>
          </a:p>
          <a:p>
            <a:r>
              <a:rPr lang="en-US" altLang="zh-CN" sz="3200" dirty="0" smtClean="0"/>
              <a:t>3.</a:t>
            </a:r>
            <a:r>
              <a:rPr lang="zh-CN" altLang="en-US" sz="3200" dirty="0" smtClean="0"/>
              <a:t>间谍罪的行为方式有哪些？</a:t>
            </a:r>
            <a:endParaRPr lang="en-US" altLang="zh-CN" sz="3200" dirty="0" smtClean="0"/>
          </a:p>
          <a:p>
            <a:r>
              <a:rPr lang="en-US" altLang="zh-CN" sz="3200" dirty="0" smtClean="0"/>
              <a:t>4.</a:t>
            </a:r>
            <a:r>
              <a:rPr lang="zh-CN" altLang="en-US" sz="3200" dirty="0" smtClean="0"/>
              <a:t>为境外</a:t>
            </a:r>
            <a:r>
              <a:rPr lang="zh-CN" altLang="en-US" sz="3200" dirty="0"/>
              <a:t>窃取、刺探、收买、非法提供国家秘密、情报</a:t>
            </a:r>
            <a:r>
              <a:rPr lang="zh-CN" altLang="en-US" sz="3200" dirty="0" smtClean="0"/>
              <a:t>罪与非法获取国家秘密罪、故意泄露国家秘密罪的区别是什么？</a:t>
            </a:r>
            <a:endParaRPr lang="zh-CN" altLang="en-US" sz="3200" dirty="0"/>
          </a:p>
          <a:p>
            <a:endParaRPr lang="en-US" altLang="zh-CN" sz="3200" dirty="0" smtClean="0"/>
          </a:p>
          <a:p>
            <a:endParaRPr lang="zh-CN" altLang="en-US" sz="2400" dirty="0"/>
          </a:p>
          <a:p>
            <a:endParaRPr lang="zh-CN" altLang="en-US" sz="2400" dirty="0"/>
          </a:p>
        </p:txBody>
      </p:sp>
      <p:sp>
        <p:nvSpPr>
          <p:cNvPr id="3" name="标题 2"/>
          <p:cNvSpPr>
            <a:spLocks noGrp="1"/>
          </p:cNvSpPr>
          <p:nvPr>
            <p:ph type="title"/>
          </p:nvPr>
        </p:nvSpPr>
        <p:spPr/>
        <p:txBody>
          <a:bodyPr/>
          <a:lstStyle/>
          <a:p>
            <a:r>
              <a:rPr lang="zh-CN" altLang="en-US" dirty="0" smtClean="0"/>
              <a:t>思考题</a:t>
            </a:r>
            <a:endParaRPr lang="zh-CN" altLang="en-US" dirty="0"/>
          </a:p>
        </p:txBody>
      </p:sp>
      <p:sp>
        <p:nvSpPr>
          <p:cNvPr id="4" name="文本框 3"/>
          <p:cNvSpPr txBox="1"/>
          <p:nvPr/>
        </p:nvSpPr>
        <p:spPr>
          <a:xfrm>
            <a:off x="0" y="232658"/>
            <a:ext cx="1104790" cy="400110"/>
          </a:xfrm>
          <a:prstGeom prst="rect">
            <a:avLst/>
          </a:prstGeom>
          <a:noFill/>
        </p:spPr>
        <p:txBody>
          <a:bodyPr wrap="none" rtlCol="0">
            <a:spAutoFit/>
          </a:bodyPr>
          <a:lstStyle/>
          <a:p>
            <a:r>
              <a:rPr lang="zh-CN" altLang="en-US" sz="2000" dirty="0" smtClean="0">
                <a:solidFill>
                  <a:srgbClr val="FA7D00"/>
                </a:solidFill>
                <a:latin typeface="微软雅黑" panose="020B0503020204020204" pitchFamily="34" charset="-122"/>
                <a:ea typeface="微软雅黑" panose="020B0503020204020204" pitchFamily="34" charset="-122"/>
              </a:rPr>
              <a:t>  思考题</a:t>
            </a:r>
            <a:endParaRPr lang="zh-CN" altLang="en-US" sz="2000" dirty="0">
              <a:solidFill>
                <a:srgbClr val="FA7D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危害国家安全罪概述</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第一</a:t>
            </a:r>
            <a:r>
              <a:rPr lang="zh-CN" altLang="en-US" sz="2400" dirty="0">
                <a:solidFill>
                  <a:srgbClr val="FA7D00"/>
                </a:solidFill>
                <a:latin typeface="微软雅黑" panose="020B0503020204020204" pitchFamily="34" charset="-122"/>
                <a:ea typeface="微软雅黑" panose="020B0503020204020204" pitchFamily="34" charset="-122"/>
              </a:rPr>
              <a:t>节</a:t>
            </a:r>
          </a:p>
        </p:txBody>
      </p:sp>
      <p:sp>
        <p:nvSpPr>
          <p:cNvPr id="2" name="内容占位符 1"/>
          <p:cNvSpPr>
            <a:spLocks noGrp="1"/>
          </p:cNvSpPr>
          <p:nvPr>
            <p:ph idx="1"/>
          </p:nvPr>
        </p:nvSpPr>
        <p:spPr/>
        <p:txBody>
          <a:bodyPr>
            <a:normAutofit/>
          </a:bodyPr>
          <a:lstStyle/>
          <a:p>
            <a:r>
              <a:rPr lang="zh-CN" altLang="en-US" dirty="0"/>
              <a:t>一、危害国家安全罪的概念与构成特征</a:t>
            </a:r>
          </a:p>
          <a:p>
            <a:r>
              <a:rPr lang="zh-CN" altLang="en-US" dirty="0"/>
              <a:t>危害国家安全罪，是指故意危害中华人民共和国国家安全的行为</a:t>
            </a:r>
            <a:r>
              <a:rPr lang="zh-CN" altLang="en-US" dirty="0" smtClean="0"/>
              <a:t>。</a:t>
            </a:r>
            <a:endParaRPr lang="en-US" altLang="zh-CN" dirty="0" smtClean="0"/>
          </a:p>
          <a:p>
            <a:r>
              <a:rPr lang="zh-CN" altLang="en-US" dirty="0" smtClean="0"/>
              <a:t>（一）犯罪客体：国家</a:t>
            </a:r>
            <a:r>
              <a:rPr lang="zh-CN" altLang="en-US" dirty="0"/>
              <a:t>安全</a:t>
            </a:r>
            <a:r>
              <a:rPr lang="zh-CN" altLang="en-US" dirty="0" smtClean="0"/>
              <a:t>。</a:t>
            </a:r>
            <a:endParaRPr lang="en-US" altLang="zh-CN" dirty="0" smtClean="0"/>
          </a:p>
          <a:p>
            <a:r>
              <a:rPr lang="zh-CN" altLang="en-US" dirty="0" smtClean="0"/>
              <a:t>（二）犯罪客观方面：危害</a:t>
            </a:r>
            <a:r>
              <a:rPr lang="zh-CN" altLang="en-US" dirty="0"/>
              <a:t>中华人民共和国国家安全的行为。</a:t>
            </a:r>
          </a:p>
          <a:p>
            <a:r>
              <a:rPr lang="zh-CN" altLang="en-US" dirty="0" smtClean="0"/>
              <a:t>（三）犯罪主体：多</a:t>
            </a:r>
            <a:r>
              <a:rPr lang="zh-CN" altLang="en-US" dirty="0"/>
              <a:t>为一般主体</a:t>
            </a:r>
            <a:r>
              <a:rPr lang="zh-CN" altLang="en-US" dirty="0" smtClean="0"/>
              <a:t>，少数</a:t>
            </a:r>
            <a:r>
              <a:rPr lang="zh-CN" altLang="en-US" dirty="0"/>
              <a:t>犯罪对主体有特殊</a:t>
            </a:r>
            <a:r>
              <a:rPr lang="zh-CN" altLang="en-US" dirty="0" smtClean="0"/>
              <a:t>要求。本</a:t>
            </a:r>
            <a:r>
              <a:rPr lang="zh-CN" altLang="en-US" dirty="0"/>
              <a:t>类犯罪中除了资助危害国家安全犯罪活动罪可以由境外内外机构、组织或者个人构成外，其他犯罪的主体均为自然人主体。</a:t>
            </a:r>
          </a:p>
          <a:p>
            <a:r>
              <a:rPr lang="zh-CN" altLang="en-US" dirty="0" smtClean="0"/>
              <a:t>（四）犯罪主观方面：故意（多为直接故意）。</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危害国家安全罪概述</a:t>
            </a:r>
            <a:endParaRPr lang="zh-CN" altLang="en-US" dirty="0"/>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第一</a:t>
            </a:r>
            <a:r>
              <a:rPr lang="zh-CN" altLang="en-US" sz="2400" dirty="0">
                <a:solidFill>
                  <a:srgbClr val="FA7D00"/>
                </a:solidFill>
                <a:latin typeface="微软雅黑" panose="020B0503020204020204" pitchFamily="34" charset="-122"/>
                <a:ea typeface="微软雅黑" panose="020B0503020204020204" pitchFamily="34" charset="-122"/>
              </a:rPr>
              <a:t>节</a:t>
            </a:r>
          </a:p>
        </p:txBody>
      </p:sp>
      <p:sp>
        <p:nvSpPr>
          <p:cNvPr id="2" name="内容占位符 1"/>
          <p:cNvSpPr>
            <a:spLocks noGrp="1"/>
          </p:cNvSpPr>
          <p:nvPr>
            <p:ph idx="1"/>
          </p:nvPr>
        </p:nvSpPr>
        <p:spPr>
          <a:xfrm>
            <a:off x="411519" y="1191491"/>
            <a:ext cx="10954327" cy="4985472"/>
          </a:xfrm>
        </p:spPr>
        <p:txBody>
          <a:bodyPr>
            <a:normAutofit/>
          </a:bodyPr>
          <a:lstStyle/>
          <a:p>
            <a:r>
              <a:rPr lang="zh-CN" altLang="en-US" dirty="0"/>
              <a:t>二、危害国家安全罪的</a:t>
            </a:r>
            <a:r>
              <a:rPr lang="zh-CN" altLang="en-US" dirty="0" smtClean="0"/>
              <a:t>种类</a:t>
            </a:r>
            <a:endParaRPr lang="en-US" altLang="zh-CN" dirty="0" smtClean="0"/>
          </a:p>
          <a:p>
            <a:endParaRPr lang="zh-CN" altLang="en-US" dirty="0"/>
          </a:p>
        </p:txBody>
      </p:sp>
      <p:graphicFrame>
        <p:nvGraphicFramePr>
          <p:cNvPr id="5" name="图示 4"/>
          <p:cNvGraphicFramePr/>
          <p:nvPr>
            <p:extLst>
              <p:ext uri="{D42A27DB-BD31-4B8C-83A1-F6EECF244321}">
                <p14:modId xmlns:p14="http://schemas.microsoft.com/office/powerpoint/2010/main" val="3924790541"/>
              </p:ext>
            </p:extLst>
          </p:nvPr>
        </p:nvGraphicFramePr>
        <p:xfrm>
          <a:off x="2071757" y="1331843"/>
          <a:ext cx="8483600" cy="52696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4948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背叛国家罪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normAutofit fontScale="92500" lnSpcReduction="20000"/>
          </a:bodyPr>
          <a:lstStyle/>
          <a:p>
            <a:r>
              <a:rPr lang="zh-CN" altLang="en-US" dirty="0"/>
              <a:t>一、背叛国家罪的概念与构成特征</a:t>
            </a:r>
          </a:p>
          <a:p>
            <a:r>
              <a:rPr lang="zh-CN" altLang="en-US" dirty="0"/>
              <a:t>背叛国家罪，是指勾结外国或者与境外机构、组织、个人相勾结，危害中华人民共和国的国家主权、领土完整和安全的行为</a:t>
            </a:r>
            <a:r>
              <a:rPr lang="zh-CN" altLang="en-US" dirty="0" smtClean="0"/>
              <a:t>。</a:t>
            </a:r>
            <a:endParaRPr lang="en-US" altLang="zh-CN" dirty="0" smtClean="0"/>
          </a:p>
          <a:p>
            <a:r>
              <a:rPr lang="zh-CN" altLang="en-US" dirty="0" smtClean="0"/>
              <a:t>（一）犯罪客体：国家</a:t>
            </a:r>
            <a:r>
              <a:rPr lang="zh-CN" altLang="en-US" dirty="0"/>
              <a:t>主权、领土完整和安全</a:t>
            </a:r>
            <a:r>
              <a:rPr lang="zh-CN" altLang="en-US" dirty="0" smtClean="0"/>
              <a:t>。</a:t>
            </a:r>
            <a:endParaRPr lang="en-US" altLang="zh-CN" dirty="0" smtClean="0"/>
          </a:p>
          <a:p>
            <a:r>
              <a:rPr lang="zh-CN" altLang="en-US" dirty="0" smtClean="0"/>
              <a:t>（二）犯罪客观方面：</a:t>
            </a:r>
            <a:r>
              <a:rPr lang="en-US" altLang="zh-CN" dirty="0" smtClean="0"/>
              <a:t>1.</a:t>
            </a:r>
            <a:r>
              <a:rPr lang="zh-CN" altLang="en-US" dirty="0" smtClean="0"/>
              <a:t>勾结</a:t>
            </a:r>
            <a:r>
              <a:rPr lang="zh-CN" altLang="en-US" dirty="0"/>
              <a:t>外国或者与境外机构、组织、个人相勾结</a:t>
            </a:r>
            <a:r>
              <a:rPr lang="zh-CN" altLang="en-US" dirty="0" smtClean="0"/>
              <a:t>。</a:t>
            </a:r>
            <a:endParaRPr lang="en-US" altLang="zh-CN" dirty="0" smtClean="0"/>
          </a:p>
          <a:p>
            <a:r>
              <a:rPr lang="en-US" altLang="zh-CN" dirty="0" smtClean="0"/>
              <a:t>2.</a:t>
            </a:r>
            <a:r>
              <a:rPr lang="zh-CN" altLang="en-US" dirty="0" smtClean="0"/>
              <a:t>勾结</a:t>
            </a:r>
            <a:r>
              <a:rPr lang="zh-CN" altLang="en-US" dirty="0"/>
              <a:t>外国或者与境外机构、组织、个人相勾结的</a:t>
            </a:r>
            <a:r>
              <a:rPr lang="zh-CN" altLang="en-US" dirty="0" smtClean="0"/>
              <a:t>行为，必须</a:t>
            </a:r>
            <a:r>
              <a:rPr lang="zh-CN" altLang="en-US" dirty="0"/>
              <a:t>具有危害国家的主权、领土完整和安全的性质</a:t>
            </a:r>
            <a:r>
              <a:rPr lang="zh-CN" altLang="en-US" dirty="0" smtClean="0"/>
              <a:t>。（</a:t>
            </a:r>
            <a:r>
              <a:rPr lang="zh-CN" altLang="en-US" dirty="0" smtClean="0">
                <a:solidFill>
                  <a:srgbClr val="FF0000"/>
                </a:solidFill>
              </a:rPr>
              <a:t>注意本罪的实行行为</a:t>
            </a:r>
            <a:r>
              <a:rPr lang="zh-CN" altLang="en-US" dirty="0" smtClean="0"/>
              <a:t>）</a:t>
            </a:r>
            <a:endParaRPr lang="zh-CN" altLang="en-US" dirty="0"/>
          </a:p>
          <a:p>
            <a:r>
              <a:rPr lang="zh-CN" altLang="en-US" dirty="0" smtClean="0"/>
              <a:t>（三）犯罪主体：年</a:t>
            </a:r>
            <a:r>
              <a:rPr lang="zh-CN" altLang="en-US" dirty="0"/>
              <a:t>满</a:t>
            </a:r>
            <a:r>
              <a:rPr lang="en-US" altLang="zh-CN" dirty="0"/>
              <a:t>16</a:t>
            </a:r>
            <a:r>
              <a:rPr lang="zh-CN" altLang="en-US" dirty="0"/>
              <a:t>周岁、具有刑事责任能力的中国公民</a:t>
            </a:r>
            <a:r>
              <a:rPr lang="zh-CN" altLang="en-US" dirty="0" smtClean="0"/>
              <a:t>。</a:t>
            </a:r>
            <a:endParaRPr lang="zh-CN" altLang="en-US" dirty="0"/>
          </a:p>
          <a:p>
            <a:r>
              <a:rPr lang="zh-CN" altLang="en-US" dirty="0" smtClean="0"/>
              <a:t>（四）犯罪主观方面：故意</a:t>
            </a:r>
            <a:r>
              <a:rPr lang="zh-CN" altLang="en-US" dirty="0"/>
              <a:t>，而且行为人具有危害中华人民共和国的国家主权、领土完整和完全的主观目的。</a:t>
            </a: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背叛国家罪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normAutofit/>
          </a:bodyPr>
          <a:lstStyle/>
          <a:p>
            <a:r>
              <a:rPr lang="zh-CN" altLang="en-US" dirty="0" smtClean="0"/>
              <a:t>二、背叛国家罪的认定</a:t>
            </a:r>
            <a:endParaRPr lang="en-US" altLang="zh-CN" dirty="0" smtClean="0"/>
          </a:p>
          <a:p>
            <a:r>
              <a:rPr lang="zh-CN" altLang="en-US" dirty="0" smtClean="0"/>
              <a:t>（一）停止形态问题</a:t>
            </a:r>
            <a:endParaRPr lang="en-US" altLang="zh-CN" dirty="0" smtClean="0"/>
          </a:p>
          <a:p>
            <a:r>
              <a:rPr lang="zh-CN" altLang="en-US" dirty="0"/>
              <a:t>危险</a:t>
            </a:r>
            <a:r>
              <a:rPr lang="zh-CN" altLang="en-US" dirty="0" smtClean="0"/>
              <a:t>犯：行为</a:t>
            </a:r>
            <a:r>
              <a:rPr lang="zh-CN" altLang="en-US" dirty="0"/>
              <a:t>人着手实施了勾结外国或者与境外机构、组织、个人相勾结的行为，足以危害中华人民共和国的国家主权、领土完整</a:t>
            </a:r>
            <a:r>
              <a:rPr lang="zh-CN" altLang="en-US" dirty="0" smtClean="0"/>
              <a:t>和安全。</a:t>
            </a:r>
            <a:endParaRPr lang="en-US" altLang="zh-CN" dirty="0" smtClean="0"/>
          </a:p>
          <a:p>
            <a:r>
              <a:rPr lang="zh-CN" altLang="en-US" dirty="0" smtClean="0"/>
              <a:t>（二）罪数问题</a:t>
            </a:r>
            <a:endParaRPr lang="en-US" altLang="zh-CN" dirty="0" smtClean="0"/>
          </a:p>
          <a:p>
            <a:r>
              <a:rPr lang="zh-CN" altLang="en-US" dirty="0" smtClean="0"/>
              <a:t>想象竞合：行为</a:t>
            </a:r>
            <a:r>
              <a:rPr lang="zh-CN" altLang="en-US" dirty="0"/>
              <a:t>人在勾结外国，危害中华人民共和国的主权、领土完整和安全的过程中，又实施了其他危害国家安全</a:t>
            </a:r>
            <a:r>
              <a:rPr lang="zh-CN" altLang="en-US" dirty="0" smtClean="0"/>
              <a:t>犯罪，从一重处断（应认定为本罪）。</a:t>
            </a:r>
            <a:endParaRPr lang="zh-CN" altLang="en-US" dirty="0"/>
          </a:p>
          <a:p>
            <a:endParaRPr lang="zh-CN" altLang="en-US"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4201740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背叛国家罪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第二节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normAutofit/>
          </a:bodyPr>
          <a:lstStyle/>
          <a:p>
            <a:r>
              <a:rPr lang="zh-CN" altLang="en-US" dirty="0"/>
              <a:t>三、背叛国家罪的处罚</a:t>
            </a:r>
          </a:p>
          <a:p>
            <a:pPr algn="just"/>
            <a:r>
              <a:rPr lang="zh-CN" altLang="en-US" dirty="0"/>
              <a:t>根据</a:t>
            </a:r>
            <a:r>
              <a:rPr lang="en-US" altLang="zh-CN" dirty="0"/>
              <a:t>《</a:t>
            </a:r>
            <a:r>
              <a:rPr lang="zh-CN" altLang="en-US" dirty="0"/>
              <a:t>刑法</a:t>
            </a:r>
            <a:r>
              <a:rPr lang="en-US" altLang="zh-CN" dirty="0"/>
              <a:t>》</a:t>
            </a:r>
            <a:r>
              <a:rPr lang="zh-CN" altLang="en-US" dirty="0"/>
              <a:t>第</a:t>
            </a:r>
            <a:r>
              <a:rPr lang="en-US" altLang="zh-CN" dirty="0"/>
              <a:t>102</a:t>
            </a:r>
            <a:r>
              <a:rPr lang="zh-CN" altLang="en-US" dirty="0"/>
              <a:t>条的规定，犯背叛国家罪的，处无期徒刑或</a:t>
            </a:r>
            <a:r>
              <a:rPr lang="en-US" altLang="zh-CN" dirty="0"/>
              <a:t>10</a:t>
            </a:r>
            <a:r>
              <a:rPr lang="zh-CN" altLang="en-US" dirty="0"/>
              <a:t>年以上有期徒刑。根据</a:t>
            </a:r>
            <a:r>
              <a:rPr lang="en-US" altLang="zh-CN" dirty="0"/>
              <a:t>《</a:t>
            </a:r>
            <a:r>
              <a:rPr lang="zh-CN" altLang="en-US" dirty="0"/>
              <a:t>刑法</a:t>
            </a:r>
            <a:r>
              <a:rPr lang="en-US" altLang="zh-CN" dirty="0"/>
              <a:t>》</a:t>
            </a:r>
            <a:r>
              <a:rPr lang="zh-CN" altLang="en-US" dirty="0"/>
              <a:t>第</a:t>
            </a:r>
            <a:r>
              <a:rPr lang="en-US" altLang="zh-CN" dirty="0"/>
              <a:t>113</a:t>
            </a:r>
            <a:r>
              <a:rPr lang="zh-CN" altLang="en-US" dirty="0"/>
              <a:t>条的规定，犯本罪的，对国家和人民危害特别严重、情节特别恶劣的，可以判处</a:t>
            </a:r>
            <a:r>
              <a:rPr lang="zh-CN" altLang="en-US" dirty="0">
                <a:solidFill>
                  <a:srgbClr val="FF0000"/>
                </a:solidFill>
              </a:rPr>
              <a:t>死刑</a:t>
            </a:r>
            <a:r>
              <a:rPr lang="zh-CN" altLang="en-US" dirty="0"/>
              <a:t>。犯本罪的，可以并处没收财产。根据</a:t>
            </a:r>
            <a:r>
              <a:rPr lang="en-US" altLang="zh-CN" dirty="0"/>
              <a:t>《</a:t>
            </a:r>
            <a:r>
              <a:rPr lang="zh-CN" altLang="en-US" dirty="0"/>
              <a:t>刑法</a:t>
            </a:r>
            <a:r>
              <a:rPr lang="en-US" altLang="zh-CN" dirty="0"/>
              <a:t>》</a:t>
            </a:r>
            <a:r>
              <a:rPr lang="zh-CN" altLang="en-US" dirty="0"/>
              <a:t>第</a:t>
            </a:r>
            <a:r>
              <a:rPr lang="en-US" altLang="zh-CN" dirty="0"/>
              <a:t>56</a:t>
            </a:r>
            <a:r>
              <a:rPr lang="zh-CN" altLang="en-US" dirty="0"/>
              <a:t>条的规定，对于危害国家安全的犯罪分子，</a:t>
            </a:r>
            <a:r>
              <a:rPr lang="zh-CN" altLang="en-US" dirty="0">
                <a:solidFill>
                  <a:srgbClr val="FF0000"/>
                </a:solidFill>
              </a:rPr>
              <a:t>应当附加剥夺政治权利</a:t>
            </a:r>
            <a:r>
              <a:rPr lang="zh-CN" altLang="en-US" dirty="0"/>
              <a:t>。</a:t>
            </a:r>
          </a:p>
          <a:p>
            <a:endParaRPr lang="zh-CN" altLang="en-US"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356676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分裂国家</a:t>
            </a:r>
            <a:r>
              <a:rPr lang="zh-CN" altLang="en-US" dirty="0"/>
              <a:t>罪</a:t>
            </a:r>
          </a:p>
        </p:txBody>
      </p:sp>
      <p:sp>
        <p:nvSpPr>
          <p:cNvPr id="4" name="文本框 3"/>
          <p:cNvSpPr txBox="1"/>
          <p:nvPr/>
        </p:nvSpPr>
        <p:spPr>
          <a:xfrm>
            <a:off x="129492" y="265770"/>
            <a:ext cx="1107996" cy="461665"/>
          </a:xfrm>
          <a:prstGeom prst="rect">
            <a:avLst/>
          </a:prstGeom>
          <a:noFill/>
        </p:spPr>
        <p:txBody>
          <a:bodyPr wrap="none" rtlCol="0">
            <a:spAutoFit/>
          </a:bodyPr>
          <a:lstStyle/>
          <a:p>
            <a:r>
              <a:rPr lang="zh-CN" altLang="en-US" sz="2400" dirty="0" smtClean="0">
                <a:solidFill>
                  <a:srgbClr val="FA7D00"/>
                </a:solidFill>
                <a:latin typeface="微软雅黑" panose="020B0503020204020204" pitchFamily="34" charset="-122"/>
                <a:ea typeface="微软雅黑" panose="020B0503020204020204" pitchFamily="34" charset="-122"/>
              </a:rPr>
              <a:t>第三节</a:t>
            </a:r>
            <a:endParaRPr lang="zh-CN" altLang="en-US" sz="2400" dirty="0">
              <a:solidFill>
                <a:srgbClr val="FA7D00"/>
              </a:solidFill>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p:txBody>
          <a:bodyPr>
            <a:normAutofit/>
          </a:bodyPr>
          <a:lstStyle/>
          <a:p>
            <a:r>
              <a:rPr lang="zh-CN" altLang="en-US" dirty="0"/>
              <a:t>一、分裂国家罪的概念与构成特征</a:t>
            </a:r>
          </a:p>
          <a:p>
            <a:r>
              <a:rPr lang="zh-CN" altLang="en-US" dirty="0"/>
              <a:t>分裂国家罪，是指组织、策划、实施分裂国家、破坏国家统一的行为</a:t>
            </a:r>
            <a:r>
              <a:rPr lang="zh-CN" altLang="en-US" dirty="0" smtClean="0"/>
              <a:t>。</a:t>
            </a:r>
            <a:endParaRPr lang="en-US" altLang="zh-CN" dirty="0" smtClean="0"/>
          </a:p>
          <a:p>
            <a:r>
              <a:rPr lang="zh-CN" altLang="en-US" dirty="0" smtClean="0"/>
              <a:t>（一）犯罪客体：国家统一。</a:t>
            </a:r>
            <a:endParaRPr lang="en-US" altLang="zh-CN" dirty="0" smtClean="0"/>
          </a:p>
          <a:p>
            <a:r>
              <a:rPr lang="zh-CN" altLang="en-US" dirty="0" smtClean="0"/>
              <a:t>（二）犯罪客观方面：组织</a:t>
            </a:r>
            <a:r>
              <a:rPr lang="zh-CN" altLang="en-US" dirty="0"/>
              <a:t>、策划、实施分裂国家、破坏国家统一的行为</a:t>
            </a:r>
            <a:r>
              <a:rPr lang="zh-CN" altLang="en-US" dirty="0" smtClean="0"/>
              <a:t>。（行为犯）</a:t>
            </a:r>
            <a:endParaRPr lang="zh-CN" altLang="en-US" dirty="0"/>
          </a:p>
          <a:p>
            <a:r>
              <a:rPr lang="zh-CN" altLang="en-US" dirty="0" smtClean="0"/>
              <a:t>（三）犯罪主体：一般主体。</a:t>
            </a:r>
            <a:endParaRPr lang="en-US" altLang="zh-CN" dirty="0" smtClean="0"/>
          </a:p>
          <a:p>
            <a:r>
              <a:rPr lang="zh-CN" altLang="en-US" dirty="0" smtClean="0"/>
              <a:t>（四）犯罪主观方面：故意。</a:t>
            </a:r>
            <a:endParaRPr lang="zh-CN" altLang="en-US" dirty="0"/>
          </a:p>
          <a:p>
            <a:endParaRPr lang="zh-CN" altLang="en-US"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27342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4085</Words>
  <Application>Microsoft Office PowerPoint</Application>
  <PresentationFormat>宽屏</PresentationFormat>
  <Paragraphs>254</Paragraphs>
  <Slides>34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34</vt:i4>
      </vt:variant>
    </vt:vector>
  </HeadingPairs>
  <TitlesOfParts>
    <vt:vector size="40" baseType="lpstr">
      <vt:lpstr>等线</vt:lpstr>
      <vt:lpstr>华文中宋</vt:lpstr>
      <vt:lpstr>微软雅黑</vt:lpstr>
      <vt:lpstr>Arial</vt:lpstr>
      <vt:lpstr>Wingdings</vt:lpstr>
      <vt:lpstr>Office 主题​​</vt:lpstr>
      <vt:lpstr>刑 法 学 （下册·各论）</vt:lpstr>
      <vt:lpstr>第十七章  危害国家安全罪</vt:lpstr>
      <vt:lpstr>PowerPoint 演示文稿</vt:lpstr>
      <vt:lpstr>危害国家安全罪概述</vt:lpstr>
      <vt:lpstr>危害国家安全罪概述</vt:lpstr>
      <vt:lpstr>背叛国家罪</vt:lpstr>
      <vt:lpstr>背叛国家罪</vt:lpstr>
      <vt:lpstr>背叛国家罪</vt:lpstr>
      <vt:lpstr>分裂国家罪</vt:lpstr>
      <vt:lpstr>分裂国家罪</vt:lpstr>
      <vt:lpstr>分裂国家罪</vt:lpstr>
      <vt:lpstr>武装叛乱、暴乱罪</vt:lpstr>
      <vt:lpstr>武装叛乱、暴乱罪</vt:lpstr>
      <vt:lpstr>武装叛乱、暴乱罪</vt:lpstr>
      <vt:lpstr>武装叛乱、暴乱罪</vt:lpstr>
      <vt:lpstr>叛逃罪</vt:lpstr>
      <vt:lpstr>叛逃罪</vt:lpstr>
      <vt:lpstr>叛逃罪</vt:lpstr>
      <vt:lpstr>叛逃罪</vt:lpstr>
      <vt:lpstr>叛逃罪</vt:lpstr>
      <vt:lpstr>叛逃罪</vt:lpstr>
      <vt:lpstr>叛逃罪</vt:lpstr>
      <vt:lpstr>间谍罪</vt:lpstr>
      <vt:lpstr>间谍罪</vt:lpstr>
      <vt:lpstr>间谍罪</vt:lpstr>
      <vt:lpstr>间谍罪</vt:lpstr>
      <vt:lpstr>为境外窃取、刺探、收买、非法提供国家秘密、情报罪</vt:lpstr>
      <vt:lpstr>为境外窃取、刺探、收买、非法提供国家秘密、情报罪</vt:lpstr>
      <vt:lpstr>为境外窃取、刺探、收买、非法提供国家秘密、情报罪</vt:lpstr>
      <vt:lpstr>为境外窃取、刺探、收买、非法提供国家秘密、情报罪</vt:lpstr>
      <vt:lpstr>为境外窃取、刺探、收买、非法提供国家秘密、情报罪</vt:lpstr>
      <vt:lpstr>为境外窃取、刺探、收买、非法提供国家秘密、情报罪</vt:lpstr>
      <vt:lpstr>为境外窃取、刺探、收买、非法提供国家秘密、情报罪</vt:lpstr>
      <vt:lpstr>思考题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管 理 学</dc:title>
  <dc:creator>hybonline</dc:creator>
  <cp:lastModifiedBy>程传省</cp:lastModifiedBy>
  <cp:revision>124</cp:revision>
  <dcterms:created xsi:type="dcterms:W3CDTF">2019-10-11T02:21:00Z</dcterms:created>
  <dcterms:modified xsi:type="dcterms:W3CDTF">2020-02-06T10:53:51Z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