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8" r:id="rId4"/>
    <p:sldId id="289" r:id="rId5"/>
    <p:sldId id="290" r:id="rId6"/>
    <p:sldId id="291" r:id="rId7"/>
    <p:sldId id="267"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60" r:id="rId76"/>
    <p:sldId id="362" r:id="rId77"/>
    <p:sldId id="363" r:id="rId78"/>
    <p:sldId id="364" r:id="rId79"/>
    <p:sldId id="365" r:id="rId80"/>
    <p:sldId id="366" r:id="rId81"/>
    <p:sldId id="367" r:id="rId82"/>
    <p:sldId id="368" r:id="rId83"/>
    <p:sldId id="369" r:id="rId84"/>
    <p:sldId id="370" r:id="rId85"/>
    <p:sldId id="374" r:id="rId86"/>
    <p:sldId id="371" r:id="rId87"/>
    <p:sldId id="373"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7" r:id="rId101"/>
    <p:sldId id="388" r:id="rId102"/>
    <p:sldId id="389" r:id="rId103"/>
    <p:sldId id="390" r:id="rId104"/>
    <p:sldId id="391" r:id="rId105"/>
    <p:sldId id="392" r:id="rId106"/>
    <p:sldId id="393" r:id="rId107"/>
    <p:sldId id="394" r:id="rId108"/>
    <p:sldId id="395" r:id="rId109"/>
    <p:sldId id="396" r:id="rId110"/>
    <p:sldId id="397" r:id="rId111"/>
    <p:sldId id="398" r:id="rId1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E26714"/>
    <a:srgbClr val="ED7D31"/>
    <a:srgbClr val="FA7D00"/>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0B7038-E59F-4A80-A75E-7AA9F300D739}" type="doc">
      <dgm:prSet loTypeId="urn:microsoft.com/office/officeart/2005/8/layout/StepDownProcess#1" loCatId="process" qsTypeId="urn:microsoft.com/office/officeart/2005/8/quickstyle/simple1#1" qsCatId="simple" csTypeId="urn:microsoft.com/office/officeart/2005/8/colors/accent1_2#1" csCatId="accent1" phldr="1"/>
      <dgm:spPr/>
      <dgm:t>
        <a:bodyPr/>
        <a:lstStyle/>
        <a:p>
          <a:endParaRPr lang="zh-CN" altLang="en-US"/>
        </a:p>
      </dgm:t>
    </dgm:pt>
    <dgm:pt modelId="{E9FF6F63-DE8B-49AE-AD60-255A714A296C}">
      <dgm:prSet phldrT="[文本]" phldr="0" custT="0"/>
      <dgm:spPr/>
      <dgm:t>
        <a:bodyPr vert="horz" wrap="square"/>
        <a:lstStyle/>
        <a:p>
          <a:pPr>
            <a:lnSpc>
              <a:spcPct val="100000"/>
            </a:lnSpc>
            <a:spcBef>
              <a:spcPct val="0"/>
            </a:spcBef>
            <a:spcAft>
              <a:spcPct val="35000"/>
            </a:spcAft>
          </a:pPr>
          <a:r>
            <a:rPr lang="en-US" altLang="zh-CN" dirty="0"/>
            <a:t>79</a:t>
          </a:r>
          <a:r>
            <a:rPr lang="zh-CN" altLang="en-US" dirty="0"/>
            <a:t>刑法</a:t>
          </a:r>
        </a:p>
      </dgm:t>
    </dgm:pt>
    <dgm:pt modelId="{E2F25AF7-B1AC-494B-B2C1-7761C2AD5D10}" type="parTrans" cxnId="{D5F3D252-240D-4881-B244-8ED1D82AD49A}">
      <dgm:prSet/>
      <dgm:spPr/>
      <dgm:t>
        <a:bodyPr/>
        <a:lstStyle/>
        <a:p>
          <a:endParaRPr lang="zh-CN" altLang="en-US"/>
        </a:p>
      </dgm:t>
    </dgm:pt>
    <dgm:pt modelId="{7C3A5ED0-3AE2-4C34-80A5-AFDCC3D00C7D}" type="sibTrans" cxnId="{D5F3D252-240D-4881-B244-8ED1D82AD49A}">
      <dgm:prSet/>
      <dgm:spPr/>
      <dgm:t>
        <a:bodyPr/>
        <a:lstStyle/>
        <a:p>
          <a:endParaRPr lang="zh-CN" altLang="en-US"/>
        </a:p>
      </dgm:t>
    </dgm:pt>
    <dgm:pt modelId="{9605A072-0B47-4717-B762-6E4A030618BB}">
      <dgm:prSet phldrT="[文本]" phldr="0" custT="0"/>
      <dgm:spPr/>
      <dgm:t>
        <a:bodyPr vert="horz" wrap="square"/>
        <a:lstStyle/>
        <a:p>
          <a:pPr>
            <a:lnSpc>
              <a:spcPct val="100000"/>
            </a:lnSpc>
            <a:spcBef>
              <a:spcPct val="0"/>
            </a:spcBef>
            <a:spcAft>
              <a:spcPct val="15000"/>
            </a:spcAft>
          </a:pPr>
          <a:r>
            <a:rPr lang="zh-CN" altLang="en-US" dirty="0"/>
            <a:t>破坏社会主义经济秩序罪</a:t>
          </a:r>
        </a:p>
      </dgm:t>
    </dgm:pt>
    <dgm:pt modelId="{634AE88D-8820-420B-87FD-977F139B503C}" type="parTrans" cxnId="{0EF13DA5-AF4A-4267-BD57-878B3817ED15}">
      <dgm:prSet/>
      <dgm:spPr/>
      <dgm:t>
        <a:bodyPr/>
        <a:lstStyle/>
        <a:p>
          <a:endParaRPr lang="zh-CN" altLang="en-US"/>
        </a:p>
      </dgm:t>
    </dgm:pt>
    <dgm:pt modelId="{944FE9C1-9611-4716-B91B-6E3024D1434A}" type="sibTrans" cxnId="{0EF13DA5-AF4A-4267-BD57-878B3817ED15}">
      <dgm:prSet/>
      <dgm:spPr/>
      <dgm:t>
        <a:bodyPr/>
        <a:lstStyle/>
        <a:p>
          <a:endParaRPr lang="zh-CN" altLang="en-US"/>
        </a:p>
      </dgm:t>
    </dgm:pt>
    <dgm:pt modelId="{4D3602F6-4A56-471E-94CA-95C297AF4D0A}">
      <dgm:prSet phldrT="[文本]" phldr="0" custT="0"/>
      <dgm:spPr/>
      <dgm:t>
        <a:bodyPr vert="horz" wrap="square"/>
        <a:lstStyle/>
        <a:p>
          <a:pPr>
            <a:lnSpc>
              <a:spcPct val="100000"/>
            </a:lnSpc>
            <a:spcBef>
              <a:spcPct val="0"/>
            </a:spcBef>
            <a:spcAft>
              <a:spcPct val="35000"/>
            </a:spcAft>
          </a:pPr>
          <a:r>
            <a:rPr lang="en-US" altLang="zh-CN"/>
            <a:t>97</a:t>
          </a:r>
          <a:r>
            <a:rPr lang="zh-CN" altLang="en-US"/>
            <a:t>刑法</a:t>
          </a:r>
        </a:p>
      </dgm:t>
    </dgm:pt>
    <dgm:pt modelId="{511DB170-6BB5-4ADD-8085-548C5A4D75BB}" type="parTrans" cxnId="{4D328F9D-E959-4E71-A103-A36C6BF9485C}">
      <dgm:prSet/>
      <dgm:spPr/>
      <dgm:t>
        <a:bodyPr/>
        <a:lstStyle/>
        <a:p>
          <a:endParaRPr lang="zh-CN" altLang="en-US"/>
        </a:p>
      </dgm:t>
    </dgm:pt>
    <dgm:pt modelId="{44F1BF6E-18A0-4182-BD68-FA72641FED89}" type="sibTrans" cxnId="{4D328F9D-E959-4E71-A103-A36C6BF9485C}">
      <dgm:prSet/>
      <dgm:spPr/>
      <dgm:t>
        <a:bodyPr/>
        <a:lstStyle/>
        <a:p>
          <a:endParaRPr lang="zh-CN" altLang="en-US"/>
        </a:p>
      </dgm:t>
    </dgm:pt>
    <dgm:pt modelId="{5137751A-6B92-4416-913C-FAEC6CB5829E}">
      <dgm:prSet phldrT="[文本]" phldr="0" custT="0"/>
      <dgm:spPr/>
      <dgm:t>
        <a:bodyPr vert="horz" wrap="square"/>
        <a:lstStyle/>
        <a:p>
          <a:pPr>
            <a:lnSpc>
              <a:spcPct val="100000"/>
            </a:lnSpc>
            <a:spcBef>
              <a:spcPct val="0"/>
            </a:spcBef>
            <a:spcAft>
              <a:spcPct val="15000"/>
            </a:spcAft>
          </a:pPr>
          <a:r>
            <a:rPr lang="zh-CN" altLang="en-US" dirty="0"/>
            <a:t>破坏社会主义市场经济秩序罪</a:t>
          </a:r>
        </a:p>
      </dgm:t>
    </dgm:pt>
    <dgm:pt modelId="{059D19CA-05CD-47BD-8E16-408EC613C9A8}" type="parTrans" cxnId="{DA492E76-B57A-4150-8C27-FCD97EB8DB77}">
      <dgm:prSet/>
      <dgm:spPr/>
      <dgm:t>
        <a:bodyPr/>
        <a:lstStyle/>
        <a:p>
          <a:endParaRPr lang="zh-CN" altLang="en-US"/>
        </a:p>
      </dgm:t>
    </dgm:pt>
    <dgm:pt modelId="{3D0CFC71-DD02-4AEE-931E-800CBFD442DE}" type="sibTrans" cxnId="{DA492E76-B57A-4150-8C27-FCD97EB8DB77}">
      <dgm:prSet/>
      <dgm:spPr/>
      <dgm:t>
        <a:bodyPr/>
        <a:lstStyle/>
        <a:p>
          <a:endParaRPr lang="zh-CN" altLang="en-US"/>
        </a:p>
      </dgm:t>
    </dgm:pt>
    <dgm:pt modelId="{4E8D2CA5-E8F3-41AD-B35D-1FCF8CAD3487}" type="pres">
      <dgm:prSet presAssocID="{FB0B7038-E59F-4A80-A75E-7AA9F300D739}" presName="rootnode" presStyleCnt="0">
        <dgm:presLayoutVars>
          <dgm:chMax/>
          <dgm:chPref/>
          <dgm:dir/>
          <dgm:animLvl val="lvl"/>
        </dgm:presLayoutVars>
      </dgm:prSet>
      <dgm:spPr/>
      <dgm:t>
        <a:bodyPr/>
        <a:lstStyle/>
        <a:p>
          <a:endParaRPr lang="zh-CN" altLang="en-US"/>
        </a:p>
      </dgm:t>
    </dgm:pt>
    <dgm:pt modelId="{4885D9FF-6621-4FC5-A9DE-327AB74500CD}" type="pres">
      <dgm:prSet presAssocID="{E9FF6F63-DE8B-49AE-AD60-255A714A296C}" presName="composite" presStyleCnt="0"/>
      <dgm:spPr/>
    </dgm:pt>
    <dgm:pt modelId="{C1069558-9A0D-4777-9B5C-1F8CC5A904D0}" type="pres">
      <dgm:prSet presAssocID="{E9FF6F63-DE8B-49AE-AD60-255A714A296C}" presName="bentUpArrow1" presStyleLbl="alignImgPlace1" presStyleIdx="0" presStyleCnt="1"/>
      <dgm:spPr/>
    </dgm:pt>
    <dgm:pt modelId="{B6B3DBAD-9628-4182-98C9-C3F56A96B563}" type="pres">
      <dgm:prSet presAssocID="{E9FF6F63-DE8B-49AE-AD60-255A714A296C}" presName="ParentText" presStyleLbl="node1" presStyleIdx="0" presStyleCnt="2">
        <dgm:presLayoutVars>
          <dgm:chMax val="1"/>
          <dgm:chPref val="1"/>
          <dgm:bulletEnabled val="1"/>
        </dgm:presLayoutVars>
      </dgm:prSet>
      <dgm:spPr/>
      <dgm:t>
        <a:bodyPr/>
        <a:lstStyle/>
        <a:p>
          <a:endParaRPr lang="zh-CN" altLang="en-US"/>
        </a:p>
      </dgm:t>
    </dgm:pt>
    <dgm:pt modelId="{CF563743-F0CD-43FF-8ED9-181590D5AEC7}" type="pres">
      <dgm:prSet presAssocID="{E9FF6F63-DE8B-49AE-AD60-255A714A296C}" presName="ChildText" presStyleLbl="revTx" presStyleIdx="0" presStyleCnt="2" custScaleX="300729" custLinFactX="2927" custLinFactNeighborX="100000" custLinFactNeighborY="-2961">
        <dgm:presLayoutVars>
          <dgm:chMax val="0"/>
          <dgm:chPref val="0"/>
          <dgm:bulletEnabled val="1"/>
        </dgm:presLayoutVars>
      </dgm:prSet>
      <dgm:spPr/>
      <dgm:t>
        <a:bodyPr/>
        <a:lstStyle/>
        <a:p>
          <a:endParaRPr lang="zh-CN" altLang="en-US"/>
        </a:p>
      </dgm:t>
    </dgm:pt>
    <dgm:pt modelId="{F1E93E89-BF11-425F-8AD8-57BDCD076633}" type="pres">
      <dgm:prSet presAssocID="{7C3A5ED0-3AE2-4C34-80A5-AFDCC3D00C7D}" presName="sibTrans" presStyleCnt="0"/>
      <dgm:spPr/>
    </dgm:pt>
    <dgm:pt modelId="{5D08F00E-1A1B-44FE-B733-AC1EDA64F34E}" type="pres">
      <dgm:prSet presAssocID="{4D3602F6-4A56-471E-94CA-95C297AF4D0A}" presName="composite" presStyleCnt="0"/>
      <dgm:spPr/>
    </dgm:pt>
    <dgm:pt modelId="{FAF4FC6F-67B2-4C23-BD82-FF5779C49F32}" type="pres">
      <dgm:prSet presAssocID="{4D3602F6-4A56-471E-94CA-95C297AF4D0A}" presName="ParentText" presStyleLbl="node1" presStyleIdx="1" presStyleCnt="2">
        <dgm:presLayoutVars>
          <dgm:chMax val="1"/>
          <dgm:chPref val="1"/>
          <dgm:bulletEnabled val="1"/>
        </dgm:presLayoutVars>
      </dgm:prSet>
      <dgm:spPr/>
      <dgm:t>
        <a:bodyPr/>
        <a:lstStyle/>
        <a:p>
          <a:endParaRPr lang="zh-CN" altLang="en-US"/>
        </a:p>
      </dgm:t>
    </dgm:pt>
    <dgm:pt modelId="{22BAB721-0C8E-4E59-9FEA-A5979858CB39}" type="pres">
      <dgm:prSet presAssocID="{4D3602F6-4A56-471E-94CA-95C297AF4D0A}" presName="FinalChildText" presStyleLbl="revTx" presStyleIdx="1" presStyleCnt="2" custScaleX="336315" custLinFactX="21072" custLinFactNeighborX="100000" custLinFactNeighborY="3980">
        <dgm:presLayoutVars>
          <dgm:chMax val="0"/>
          <dgm:chPref val="0"/>
          <dgm:bulletEnabled val="1"/>
        </dgm:presLayoutVars>
      </dgm:prSet>
      <dgm:spPr/>
      <dgm:t>
        <a:bodyPr/>
        <a:lstStyle/>
        <a:p>
          <a:endParaRPr lang="zh-CN" altLang="en-US"/>
        </a:p>
      </dgm:t>
    </dgm:pt>
  </dgm:ptLst>
  <dgm:cxnLst>
    <dgm:cxn modelId="{D5F3D252-240D-4881-B244-8ED1D82AD49A}" srcId="{FB0B7038-E59F-4A80-A75E-7AA9F300D739}" destId="{E9FF6F63-DE8B-49AE-AD60-255A714A296C}" srcOrd="0" destOrd="0" parTransId="{E2F25AF7-B1AC-494B-B2C1-7761C2AD5D10}" sibTransId="{7C3A5ED0-3AE2-4C34-80A5-AFDCC3D00C7D}"/>
    <dgm:cxn modelId="{67F5DAD8-9065-4BE2-AB4C-6E77B8A51C47}" type="presOf" srcId="{5137751A-6B92-4416-913C-FAEC6CB5829E}" destId="{22BAB721-0C8E-4E59-9FEA-A5979858CB39}" srcOrd="0" destOrd="0" presId="urn:microsoft.com/office/officeart/2005/8/layout/StepDownProcess#1"/>
    <dgm:cxn modelId="{3352D48B-E704-49CB-AB45-F108EFEB3C42}" type="presOf" srcId="{4D3602F6-4A56-471E-94CA-95C297AF4D0A}" destId="{FAF4FC6F-67B2-4C23-BD82-FF5779C49F32}" srcOrd="0" destOrd="0" presId="urn:microsoft.com/office/officeart/2005/8/layout/StepDownProcess#1"/>
    <dgm:cxn modelId="{DA492E76-B57A-4150-8C27-FCD97EB8DB77}" srcId="{4D3602F6-4A56-471E-94CA-95C297AF4D0A}" destId="{5137751A-6B92-4416-913C-FAEC6CB5829E}" srcOrd="0" destOrd="0" parTransId="{059D19CA-05CD-47BD-8E16-408EC613C9A8}" sibTransId="{3D0CFC71-DD02-4AEE-931E-800CBFD442DE}"/>
    <dgm:cxn modelId="{345C6D76-A50B-4051-BD2E-B20BCCD58FFA}" type="presOf" srcId="{FB0B7038-E59F-4A80-A75E-7AA9F300D739}" destId="{4E8D2CA5-E8F3-41AD-B35D-1FCF8CAD3487}" srcOrd="0" destOrd="0" presId="urn:microsoft.com/office/officeart/2005/8/layout/StepDownProcess#1"/>
    <dgm:cxn modelId="{CA7FBE2A-115E-464C-815A-362B5A4316DA}" type="presOf" srcId="{E9FF6F63-DE8B-49AE-AD60-255A714A296C}" destId="{B6B3DBAD-9628-4182-98C9-C3F56A96B563}" srcOrd="0" destOrd="0" presId="urn:microsoft.com/office/officeart/2005/8/layout/StepDownProcess#1"/>
    <dgm:cxn modelId="{0EF13DA5-AF4A-4267-BD57-878B3817ED15}" srcId="{E9FF6F63-DE8B-49AE-AD60-255A714A296C}" destId="{9605A072-0B47-4717-B762-6E4A030618BB}" srcOrd="0" destOrd="0" parTransId="{634AE88D-8820-420B-87FD-977F139B503C}" sibTransId="{944FE9C1-9611-4716-B91B-6E3024D1434A}"/>
    <dgm:cxn modelId="{735FCBC0-364E-4762-AD33-D83D521C3050}" type="presOf" srcId="{9605A072-0B47-4717-B762-6E4A030618BB}" destId="{CF563743-F0CD-43FF-8ED9-181590D5AEC7}" srcOrd="0" destOrd="0" presId="urn:microsoft.com/office/officeart/2005/8/layout/StepDownProcess#1"/>
    <dgm:cxn modelId="{4D328F9D-E959-4E71-A103-A36C6BF9485C}" srcId="{FB0B7038-E59F-4A80-A75E-7AA9F300D739}" destId="{4D3602F6-4A56-471E-94CA-95C297AF4D0A}" srcOrd="1" destOrd="0" parTransId="{511DB170-6BB5-4ADD-8085-548C5A4D75BB}" sibTransId="{44F1BF6E-18A0-4182-BD68-FA72641FED89}"/>
    <dgm:cxn modelId="{CCF7E9C9-B01E-4F46-8251-43050FDB299A}" type="presParOf" srcId="{4E8D2CA5-E8F3-41AD-B35D-1FCF8CAD3487}" destId="{4885D9FF-6621-4FC5-A9DE-327AB74500CD}" srcOrd="0" destOrd="0" presId="urn:microsoft.com/office/officeart/2005/8/layout/StepDownProcess#1"/>
    <dgm:cxn modelId="{77D9E2B9-E8BF-4479-992D-CF07F6542B18}" type="presParOf" srcId="{4885D9FF-6621-4FC5-A9DE-327AB74500CD}" destId="{C1069558-9A0D-4777-9B5C-1F8CC5A904D0}" srcOrd="0" destOrd="0" presId="urn:microsoft.com/office/officeart/2005/8/layout/StepDownProcess#1"/>
    <dgm:cxn modelId="{8C14A61F-3E90-4F24-87B2-3E8FDE1A8543}" type="presParOf" srcId="{4885D9FF-6621-4FC5-A9DE-327AB74500CD}" destId="{B6B3DBAD-9628-4182-98C9-C3F56A96B563}" srcOrd="1" destOrd="0" presId="urn:microsoft.com/office/officeart/2005/8/layout/StepDownProcess#1"/>
    <dgm:cxn modelId="{22F05C35-63F7-44DE-A298-C730A2E40AC9}" type="presParOf" srcId="{4885D9FF-6621-4FC5-A9DE-327AB74500CD}" destId="{CF563743-F0CD-43FF-8ED9-181590D5AEC7}" srcOrd="2" destOrd="0" presId="urn:microsoft.com/office/officeart/2005/8/layout/StepDownProcess#1"/>
    <dgm:cxn modelId="{48AF0836-5973-410E-A0E6-46B42D53E79F}" type="presParOf" srcId="{4E8D2CA5-E8F3-41AD-B35D-1FCF8CAD3487}" destId="{F1E93E89-BF11-425F-8AD8-57BDCD076633}" srcOrd="1" destOrd="0" presId="urn:microsoft.com/office/officeart/2005/8/layout/StepDownProcess#1"/>
    <dgm:cxn modelId="{8F4C876A-420C-42A1-85A3-7B29142C7673}" type="presParOf" srcId="{4E8D2CA5-E8F3-41AD-B35D-1FCF8CAD3487}" destId="{5D08F00E-1A1B-44FE-B733-AC1EDA64F34E}" srcOrd="2" destOrd="0" presId="urn:microsoft.com/office/officeart/2005/8/layout/StepDownProcess#1"/>
    <dgm:cxn modelId="{37B7F961-4DCB-4168-8600-5DB0A89A9B00}" type="presParOf" srcId="{5D08F00E-1A1B-44FE-B733-AC1EDA64F34E}" destId="{FAF4FC6F-67B2-4C23-BD82-FF5779C49F32}" srcOrd="0" destOrd="0" presId="urn:microsoft.com/office/officeart/2005/8/layout/StepDownProcess#1"/>
    <dgm:cxn modelId="{3D9686F6-0583-4175-9749-719B351F177F}" type="presParOf" srcId="{5D08F00E-1A1B-44FE-B733-AC1EDA64F34E}" destId="{22BAB721-0C8E-4E59-9FEA-A5979858CB39}" srcOrd="1" destOrd="0" presId="urn:microsoft.com/office/officeart/2005/8/layout/StepDown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B9AAD-24D5-4918-8EDF-B332210074D7}" type="doc">
      <dgm:prSet loTypeId="urn:microsoft.com/office/officeart/2005/8/layout/orgChart1#1" loCatId="hierarchy" qsTypeId="urn:microsoft.com/office/officeart/2005/8/quickstyle/simple1#2" qsCatId="simple" csTypeId="urn:microsoft.com/office/officeart/2005/8/colors/accent1_2#2" csCatId="accent1" phldr="1"/>
      <dgm:spPr/>
      <dgm:t>
        <a:bodyPr/>
        <a:lstStyle/>
        <a:p>
          <a:endParaRPr lang="zh-CN" altLang="en-US"/>
        </a:p>
      </dgm:t>
    </dgm:pt>
    <dgm:pt modelId="{64128110-2BC2-4E83-AE3D-7442626E6916}">
      <dgm:prSet phldrT="[文本]"/>
      <dgm:spPr/>
      <dgm:t>
        <a:bodyPr/>
        <a:lstStyle/>
        <a:p>
          <a:r>
            <a:rPr lang="zh-CN" altLang="en-US" dirty="0" smtClean="0"/>
            <a:t>市场经济秩序</a:t>
          </a:r>
          <a:endParaRPr lang="zh-CN" altLang="en-US" dirty="0"/>
        </a:p>
      </dgm:t>
    </dgm:pt>
    <dgm:pt modelId="{7C4D8020-E6A5-42B0-ACC1-F3A6FF2AC2B4}" type="parTrans" cxnId="{F10441D0-D4E9-4168-9B65-1E09BCA5727B}">
      <dgm:prSet/>
      <dgm:spPr/>
      <dgm:t>
        <a:bodyPr/>
        <a:lstStyle/>
        <a:p>
          <a:endParaRPr lang="zh-CN" altLang="en-US"/>
        </a:p>
      </dgm:t>
    </dgm:pt>
    <dgm:pt modelId="{EC14B256-0355-49D6-9784-F21A5D6A7477}" type="sibTrans" cxnId="{F10441D0-D4E9-4168-9B65-1E09BCA5727B}">
      <dgm:prSet/>
      <dgm:spPr/>
      <dgm:t>
        <a:bodyPr/>
        <a:lstStyle/>
        <a:p>
          <a:endParaRPr lang="zh-CN" altLang="en-US"/>
        </a:p>
      </dgm:t>
    </dgm:pt>
    <dgm:pt modelId="{225828B5-AAC3-48E3-8DDE-6E14A1E9FCE8}">
      <dgm:prSet phldrT="[文本]"/>
      <dgm:spPr/>
      <dgm:t>
        <a:bodyPr/>
        <a:lstStyle/>
        <a:p>
          <a:r>
            <a:rPr lang="zh-CN" dirty="0" smtClean="0"/>
            <a:t>产品质量</a:t>
          </a:r>
          <a:endParaRPr lang="en-US" altLang="zh-CN" dirty="0" smtClean="0"/>
        </a:p>
        <a:p>
          <a:r>
            <a:rPr lang="zh-CN" dirty="0" smtClean="0"/>
            <a:t>管理制度</a:t>
          </a:r>
          <a:endParaRPr lang="zh-CN" altLang="en-US" dirty="0"/>
        </a:p>
      </dgm:t>
    </dgm:pt>
    <dgm:pt modelId="{90F8E70F-E1C5-4691-812A-47839830C40B}" type="parTrans" cxnId="{19C8945A-168E-4E26-9767-F08D261CC3B8}">
      <dgm:prSet/>
      <dgm:spPr/>
      <dgm:t>
        <a:bodyPr/>
        <a:lstStyle/>
        <a:p>
          <a:endParaRPr lang="zh-CN" altLang="en-US"/>
        </a:p>
      </dgm:t>
    </dgm:pt>
    <dgm:pt modelId="{6E8CAA27-4324-4304-92E5-3562A8011552}" type="sibTrans" cxnId="{19C8945A-168E-4E26-9767-F08D261CC3B8}">
      <dgm:prSet/>
      <dgm:spPr/>
      <dgm:t>
        <a:bodyPr/>
        <a:lstStyle/>
        <a:p>
          <a:endParaRPr lang="zh-CN" altLang="en-US"/>
        </a:p>
      </dgm:t>
    </dgm:pt>
    <dgm:pt modelId="{37D77502-DD69-4FCD-BFD3-1B91FA3A0B41}">
      <dgm:prSet phldrT="[文本]"/>
      <dgm:spPr/>
      <dgm:t>
        <a:bodyPr/>
        <a:lstStyle/>
        <a:p>
          <a:r>
            <a:rPr lang="zh-CN" dirty="0" smtClean="0"/>
            <a:t>海关监管制度</a:t>
          </a:r>
          <a:endParaRPr lang="zh-CN" altLang="en-US" dirty="0"/>
        </a:p>
      </dgm:t>
    </dgm:pt>
    <dgm:pt modelId="{56E3332C-AB51-492A-BF41-0AEAAF10CB36}" type="parTrans" cxnId="{5F1D544F-0481-42BC-AE11-E08B7A6D4FC9}">
      <dgm:prSet/>
      <dgm:spPr/>
      <dgm:t>
        <a:bodyPr/>
        <a:lstStyle/>
        <a:p>
          <a:endParaRPr lang="zh-CN" altLang="en-US"/>
        </a:p>
      </dgm:t>
    </dgm:pt>
    <dgm:pt modelId="{A79A0933-F266-4AC1-9DE1-FD7E900B09C8}" type="sibTrans" cxnId="{5F1D544F-0481-42BC-AE11-E08B7A6D4FC9}">
      <dgm:prSet/>
      <dgm:spPr/>
      <dgm:t>
        <a:bodyPr/>
        <a:lstStyle/>
        <a:p>
          <a:endParaRPr lang="zh-CN" altLang="en-US"/>
        </a:p>
      </dgm:t>
    </dgm:pt>
    <dgm:pt modelId="{81EE2E0C-6A5F-4B2C-ADA9-FDFFCB8C7AC8}">
      <dgm:prSet phldrT="[文本]"/>
      <dgm:spPr/>
      <dgm:t>
        <a:bodyPr/>
        <a:lstStyle/>
        <a:p>
          <a:r>
            <a:rPr lang="zh-CN" dirty="0" smtClean="0"/>
            <a:t>金融管理秩序</a:t>
          </a:r>
          <a:endParaRPr lang="zh-CN" altLang="en-US" dirty="0"/>
        </a:p>
      </dgm:t>
    </dgm:pt>
    <dgm:pt modelId="{01FF1330-6476-4A29-B36A-956B908B4DC2}" type="parTrans" cxnId="{E8081580-6ABF-4D3E-9A2B-22ACA382F75E}">
      <dgm:prSet/>
      <dgm:spPr/>
      <dgm:t>
        <a:bodyPr/>
        <a:lstStyle/>
        <a:p>
          <a:endParaRPr lang="zh-CN" altLang="en-US"/>
        </a:p>
      </dgm:t>
    </dgm:pt>
    <dgm:pt modelId="{72C2C69A-BE49-48A9-B607-A2F8C3C08133}" type="sibTrans" cxnId="{E8081580-6ABF-4D3E-9A2B-22ACA382F75E}">
      <dgm:prSet/>
      <dgm:spPr/>
      <dgm:t>
        <a:bodyPr/>
        <a:lstStyle/>
        <a:p>
          <a:endParaRPr lang="zh-CN" altLang="en-US"/>
        </a:p>
      </dgm:t>
    </dgm:pt>
    <dgm:pt modelId="{6FC400EA-E00E-448D-B6EC-5276FE02A3FD}">
      <dgm:prSet/>
      <dgm:spPr/>
      <dgm:t>
        <a:bodyPr/>
        <a:lstStyle/>
        <a:p>
          <a:r>
            <a:rPr lang="zh-CN" dirty="0" smtClean="0"/>
            <a:t>公司、企业管理秩序</a:t>
          </a:r>
          <a:endParaRPr lang="zh-CN" altLang="en-US" dirty="0"/>
        </a:p>
      </dgm:t>
    </dgm:pt>
    <dgm:pt modelId="{B0911FBB-E5FA-485C-AF2E-20D2D8238A3B}" type="parTrans" cxnId="{A70A4DCB-AA09-4549-8C45-A197FD90FD3C}">
      <dgm:prSet/>
      <dgm:spPr/>
      <dgm:t>
        <a:bodyPr/>
        <a:lstStyle/>
        <a:p>
          <a:endParaRPr lang="zh-CN" altLang="en-US"/>
        </a:p>
      </dgm:t>
    </dgm:pt>
    <dgm:pt modelId="{91921757-8AD5-4CA2-90A7-F2045FD35172}" type="sibTrans" cxnId="{A70A4DCB-AA09-4549-8C45-A197FD90FD3C}">
      <dgm:prSet/>
      <dgm:spPr/>
      <dgm:t>
        <a:bodyPr/>
        <a:lstStyle/>
        <a:p>
          <a:endParaRPr lang="zh-CN" altLang="en-US"/>
        </a:p>
      </dgm:t>
    </dgm:pt>
    <dgm:pt modelId="{0C530EA7-4FFA-4B42-9C89-5DBB65386C4F}">
      <dgm:prSet/>
      <dgm:spPr/>
      <dgm:t>
        <a:bodyPr/>
        <a:lstStyle/>
        <a:p>
          <a:r>
            <a:rPr lang="zh-CN" dirty="0" smtClean="0"/>
            <a:t>税收征收</a:t>
          </a:r>
          <a:endParaRPr lang="en-US" altLang="zh-CN" dirty="0" smtClean="0"/>
        </a:p>
        <a:p>
          <a:r>
            <a:rPr lang="zh-CN" dirty="0" smtClean="0"/>
            <a:t>管理秩序</a:t>
          </a:r>
          <a:endParaRPr lang="zh-CN" altLang="en-US" dirty="0"/>
        </a:p>
      </dgm:t>
    </dgm:pt>
    <dgm:pt modelId="{1999DBFD-6648-48A0-89B6-B240A270CDC1}" type="parTrans" cxnId="{F778222F-082A-44D4-A724-51C1DEA5D6CC}">
      <dgm:prSet/>
      <dgm:spPr/>
      <dgm:t>
        <a:bodyPr/>
        <a:lstStyle/>
        <a:p>
          <a:endParaRPr lang="zh-CN" altLang="en-US"/>
        </a:p>
      </dgm:t>
    </dgm:pt>
    <dgm:pt modelId="{07EEEBCB-CB7E-464D-906F-E36A53195F36}" type="sibTrans" cxnId="{F778222F-082A-44D4-A724-51C1DEA5D6CC}">
      <dgm:prSet/>
      <dgm:spPr/>
      <dgm:t>
        <a:bodyPr/>
        <a:lstStyle/>
        <a:p>
          <a:endParaRPr lang="zh-CN" altLang="en-US"/>
        </a:p>
      </dgm:t>
    </dgm:pt>
    <dgm:pt modelId="{1900A81A-D032-43A4-B3C5-3EB849E98469}">
      <dgm:prSet/>
      <dgm:spPr/>
      <dgm:t>
        <a:bodyPr/>
        <a:lstStyle/>
        <a:p>
          <a:r>
            <a:rPr lang="zh-CN" dirty="0" smtClean="0"/>
            <a:t>知识产权</a:t>
          </a:r>
          <a:endParaRPr lang="en-US" altLang="zh-CN" dirty="0" smtClean="0"/>
        </a:p>
        <a:p>
          <a:r>
            <a:rPr lang="zh-CN" dirty="0" smtClean="0"/>
            <a:t>管理秩序</a:t>
          </a:r>
          <a:endParaRPr lang="zh-CN" altLang="en-US" dirty="0"/>
        </a:p>
      </dgm:t>
    </dgm:pt>
    <dgm:pt modelId="{1172E050-8085-4A8E-A5A6-A080C4E8D141}" type="parTrans" cxnId="{848A7678-5541-4440-9593-C16E95479EFF}">
      <dgm:prSet/>
      <dgm:spPr/>
      <dgm:t>
        <a:bodyPr/>
        <a:lstStyle/>
        <a:p>
          <a:endParaRPr lang="zh-CN" altLang="en-US"/>
        </a:p>
      </dgm:t>
    </dgm:pt>
    <dgm:pt modelId="{E4704B3E-6BAD-455A-B636-8F407F890D5C}" type="sibTrans" cxnId="{848A7678-5541-4440-9593-C16E95479EFF}">
      <dgm:prSet/>
      <dgm:spPr/>
      <dgm:t>
        <a:bodyPr/>
        <a:lstStyle/>
        <a:p>
          <a:endParaRPr lang="zh-CN" altLang="en-US"/>
        </a:p>
      </dgm:t>
    </dgm:pt>
    <dgm:pt modelId="{05512199-A2B1-4D68-8FD3-6D4E2340AC77}">
      <dgm:prSet/>
      <dgm:spPr/>
      <dgm:t>
        <a:bodyPr/>
        <a:lstStyle/>
        <a:p>
          <a:r>
            <a:rPr lang="zh-CN" dirty="0" smtClean="0"/>
            <a:t>市场交易</a:t>
          </a:r>
          <a:endParaRPr lang="en-US" altLang="zh-CN" dirty="0" smtClean="0"/>
        </a:p>
        <a:p>
          <a:r>
            <a:rPr lang="zh-CN" dirty="0" smtClean="0"/>
            <a:t>管理秩序</a:t>
          </a:r>
          <a:endParaRPr lang="zh-CN" altLang="en-US" dirty="0"/>
        </a:p>
      </dgm:t>
    </dgm:pt>
    <dgm:pt modelId="{1CF05B18-4CA2-48BE-9ED3-45C086BE2D3B}" type="parTrans" cxnId="{101A8012-FC30-4163-9BAA-48B53FB8B367}">
      <dgm:prSet/>
      <dgm:spPr/>
      <dgm:t>
        <a:bodyPr/>
        <a:lstStyle/>
        <a:p>
          <a:endParaRPr lang="zh-CN" altLang="en-US"/>
        </a:p>
      </dgm:t>
    </dgm:pt>
    <dgm:pt modelId="{A43DCDFD-6D4D-40EA-8DD7-E0CD801EEA11}" type="sibTrans" cxnId="{101A8012-FC30-4163-9BAA-48B53FB8B367}">
      <dgm:prSet/>
      <dgm:spPr/>
      <dgm:t>
        <a:bodyPr/>
        <a:lstStyle/>
        <a:p>
          <a:endParaRPr lang="zh-CN" altLang="en-US"/>
        </a:p>
      </dgm:t>
    </dgm:pt>
    <dgm:pt modelId="{0F89BA2F-7FB1-47A4-B6A8-9A821D15E1C1}" type="pres">
      <dgm:prSet presAssocID="{C17B9AAD-24D5-4918-8EDF-B332210074D7}" presName="hierChild1" presStyleCnt="0">
        <dgm:presLayoutVars>
          <dgm:orgChart val="1"/>
          <dgm:chPref val="1"/>
          <dgm:dir/>
          <dgm:animOne val="branch"/>
          <dgm:animLvl val="lvl"/>
          <dgm:resizeHandles/>
        </dgm:presLayoutVars>
      </dgm:prSet>
      <dgm:spPr/>
      <dgm:t>
        <a:bodyPr/>
        <a:lstStyle/>
        <a:p>
          <a:endParaRPr lang="zh-CN" altLang="en-US"/>
        </a:p>
      </dgm:t>
    </dgm:pt>
    <dgm:pt modelId="{43B1D5CD-F6F5-420F-9336-DAB5AE405CAB}" type="pres">
      <dgm:prSet presAssocID="{64128110-2BC2-4E83-AE3D-7442626E6916}" presName="hierRoot1" presStyleCnt="0">
        <dgm:presLayoutVars>
          <dgm:hierBranch val="init"/>
        </dgm:presLayoutVars>
      </dgm:prSet>
      <dgm:spPr/>
    </dgm:pt>
    <dgm:pt modelId="{87C865EB-D9C7-4E5F-B312-83EF73AB58D0}" type="pres">
      <dgm:prSet presAssocID="{64128110-2BC2-4E83-AE3D-7442626E6916}" presName="rootComposite1" presStyleCnt="0"/>
      <dgm:spPr/>
    </dgm:pt>
    <dgm:pt modelId="{3F87A36D-B515-4CB3-9442-512F3C54FBDD}" type="pres">
      <dgm:prSet presAssocID="{64128110-2BC2-4E83-AE3D-7442626E6916}" presName="rootText1" presStyleLbl="node0" presStyleIdx="0" presStyleCnt="1" custScaleX="141948">
        <dgm:presLayoutVars>
          <dgm:chPref val="3"/>
        </dgm:presLayoutVars>
      </dgm:prSet>
      <dgm:spPr/>
      <dgm:t>
        <a:bodyPr/>
        <a:lstStyle/>
        <a:p>
          <a:endParaRPr lang="zh-CN" altLang="en-US"/>
        </a:p>
      </dgm:t>
    </dgm:pt>
    <dgm:pt modelId="{C8EA578D-1EEF-4168-811C-C3CB6C46B153}" type="pres">
      <dgm:prSet presAssocID="{64128110-2BC2-4E83-AE3D-7442626E6916}" presName="rootConnector1" presStyleLbl="node1" presStyleIdx="0" presStyleCnt="0"/>
      <dgm:spPr/>
      <dgm:t>
        <a:bodyPr/>
        <a:lstStyle/>
        <a:p>
          <a:endParaRPr lang="zh-CN" altLang="en-US"/>
        </a:p>
      </dgm:t>
    </dgm:pt>
    <dgm:pt modelId="{5BEABAEC-9F0C-4E39-AD8E-6628EFFC11DC}" type="pres">
      <dgm:prSet presAssocID="{64128110-2BC2-4E83-AE3D-7442626E6916}" presName="hierChild2" presStyleCnt="0"/>
      <dgm:spPr/>
    </dgm:pt>
    <dgm:pt modelId="{1F968B94-413B-42AE-BA1D-5E5D1F62B58B}" type="pres">
      <dgm:prSet presAssocID="{90F8E70F-E1C5-4691-812A-47839830C40B}" presName="Name37" presStyleLbl="parChTrans1D2" presStyleIdx="0" presStyleCnt="7"/>
      <dgm:spPr/>
      <dgm:t>
        <a:bodyPr/>
        <a:lstStyle/>
        <a:p>
          <a:endParaRPr lang="zh-CN" altLang="en-US"/>
        </a:p>
      </dgm:t>
    </dgm:pt>
    <dgm:pt modelId="{841E9607-AFA8-422E-867A-D0B9A43F76FB}" type="pres">
      <dgm:prSet presAssocID="{225828B5-AAC3-48E3-8DDE-6E14A1E9FCE8}" presName="hierRoot2" presStyleCnt="0">
        <dgm:presLayoutVars>
          <dgm:hierBranch val="init"/>
        </dgm:presLayoutVars>
      </dgm:prSet>
      <dgm:spPr/>
    </dgm:pt>
    <dgm:pt modelId="{7848FCCC-0559-4207-BA93-63FF4F6D75CC}" type="pres">
      <dgm:prSet presAssocID="{225828B5-AAC3-48E3-8DDE-6E14A1E9FCE8}" presName="rootComposite" presStyleCnt="0"/>
      <dgm:spPr/>
    </dgm:pt>
    <dgm:pt modelId="{2FB69221-32D0-434B-B23D-866F77A6B0EE}" type="pres">
      <dgm:prSet presAssocID="{225828B5-AAC3-48E3-8DDE-6E14A1E9FCE8}" presName="rootText" presStyleLbl="node2" presStyleIdx="0" presStyleCnt="7">
        <dgm:presLayoutVars>
          <dgm:chPref val="3"/>
        </dgm:presLayoutVars>
      </dgm:prSet>
      <dgm:spPr/>
      <dgm:t>
        <a:bodyPr/>
        <a:lstStyle/>
        <a:p>
          <a:endParaRPr lang="zh-CN" altLang="en-US"/>
        </a:p>
      </dgm:t>
    </dgm:pt>
    <dgm:pt modelId="{5C67B634-DB68-4653-97A5-5D62FE999B47}" type="pres">
      <dgm:prSet presAssocID="{225828B5-AAC3-48E3-8DDE-6E14A1E9FCE8}" presName="rootConnector" presStyleLbl="node2" presStyleIdx="0" presStyleCnt="7"/>
      <dgm:spPr/>
      <dgm:t>
        <a:bodyPr/>
        <a:lstStyle/>
        <a:p>
          <a:endParaRPr lang="zh-CN" altLang="en-US"/>
        </a:p>
      </dgm:t>
    </dgm:pt>
    <dgm:pt modelId="{A7817FA8-C290-4779-9081-B0B52FF24E56}" type="pres">
      <dgm:prSet presAssocID="{225828B5-AAC3-48E3-8DDE-6E14A1E9FCE8}" presName="hierChild4" presStyleCnt="0"/>
      <dgm:spPr/>
    </dgm:pt>
    <dgm:pt modelId="{782C31C6-F89C-4EE5-9321-5D7AEDFD4677}" type="pres">
      <dgm:prSet presAssocID="{225828B5-AAC3-48E3-8DDE-6E14A1E9FCE8}" presName="hierChild5" presStyleCnt="0"/>
      <dgm:spPr/>
    </dgm:pt>
    <dgm:pt modelId="{4336AD91-6774-4DB4-BDD0-A33B76AEE6B7}" type="pres">
      <dgm:prSet presAssocID="{56E3332C-AB51-492A-BF41-0AEAAF10CB36}" presName="Name37" presStyleLbl="parChTrans1D2" presStyleIdx="1" presStyleCnt="7"/>
      <dgm:spPr/>
      <dgm:t>
        <a:bodyPr/>
        <a:lstStyle/>
        <a:p>
          <a:endParaRPr lang="zh-CN" altLang="en-US"/>
        </a:p>
      </dgm:t>
    </dgm:pt>
    <dgm:pt modelId="{9DFAC067-11BC-4885-918F-10D0401D4F77}" type="pres">
      <dgm:prSet presAssocID="{37D77502-DD69-4FCD-BFD3-1B91FA3A0B41}" presName="hierRoot2" presStyleCnt="0">
        <dgm:presLayoutVars>
          <dgm:hierBranch val="init"/>
        </dgm:presLayoutVars>
      </dgm:prSet>
      <dgm:spPr/>
    </dgm:pt>
    <dgm:pt modelId="{3798E192-B322-4C1D-A304-A3A890D1C199}" type="pres">
      <dgm:prSet presAssocID="{37D77502-DD69-4FCD-BFD3-1B91FA3A0B41}" presName="rootComposite" presStyleCnt="0"/>
      <dgm:spPr/>
    </dgm:pt>
    <dgm:pt modelId="{AFBE47F0-7A8F-4C93-AF1D-8BA2F7BEC08C}" type="pres">
      <dgm:prSet presAssocID="{37D77502-DD69-4FCD-BFD3-1B91FA3A0B41}" presName="rootText" presStyleLbl="node2" presStyleIdx="1" presStyleCnt="7">
        <dgm:presLayoutVars>
          <dgm:chPref val="3"/>
        </dgm:presLayoutVars>
      </dgm:prSet>
      <dgm:spPr/>
      <dgm:t>
        <a:bodyPr/>
        <a:lstStyle/>
        <a:p>
          <a:endParaRPr lang="zh-CN" altLang="en-US"/>
        </a:p>
      </dgm:t>
    </dgm:pt>
    <dgm:pt modelId="{2445C7C8-45D2-4D23-B6BE-965FFAF23B88}" type="pres">
      <dgm:prSet presAssocID="{37D77502-DD69-4FCD-BFD3-1B91FA3A0B41}" presName="rootConnector" presStyleLbl="node2" presStyleIdx="1" presStyleCnt="7"/>
      <dgm:spPr/>
      <dgm:t>
        <a:bodyPr/>
        <a:lstStyle/>
        <a:p>
          <a:endParaRPr lang="zh-CN" altLang="en-US"/>
        </a:p>
      </dgm:t>
    </dgm:pt>
    <dgm:pt modelId="{B814C46B-2953-4DFE-86D5-6641B5D8BDFD}" type="pres">
      <dgm:prSet presAssocID="{37D77502-DD69-4FCD-BFD3-1B91FA3A0B41}" presName="hierChild4" presStyleCnt="0"/>
      <dgm:spPr/>
    </dgm:pt>
    <dgm:pt modelId="{8C5F1B03-FD37-43EA-A7E6-8885D7520042}" type="pres">
      <dgm:prSet presAssocID="{37D77502-DD69-4FCD-BFD3-1B91FA3A0B41}" presName="hierChild5" presStyleCnt="0"/>
      <dgm:spPr/>
    </dgm:pt>
    <dgm:pt modelId="{B28C9D9E-0B3E-4D48-9BB1-D036D074F019}" type="pres">
      <dgm:prSet presAssocID="{B0911FBB-E5FA-485C-AF2E-20D2D8238A3B}" presName="Name37" presStyleLbl="parChTrans1D2" presStyleIdx="2" presStyleCnt="7"/>
      <dgm:spPr/>
      <dgm:t>
        <a:bodyPr/>
        <a:lstStyle/>
        <a:p>
          <a:endParaRPr lang="zh-CN" altLang="en-US"/>
        </a:p>
      </dgm:t>
    </dgm:pt>
    <dgm:pt modelId="{4877765E-35B5-45DA-B902-37AD2DB69A6B}" type="pres">
      <dgm:prSet presAssocID="{6FC400EA-E00E-448D-B6EC-5276FE02A3FD}" presName="hierRoot2" presStyleCnt="0">
        <dgm:presLayoutVars>
          <dgm:hierBranch val="init"/>
        </dgm:presLayoutVars>
      </dgm:prSet>
      <dgm:spPr/>
    </dgm:pt>
    <dgm:pt modelId="{5956BF15-915A-4718-8F84-0E2ED581338E}" type="pres">
      <dgm:prSet presAssocID="{6FC400EA-E00E-448D-B6EC-5276FE02A3FD}" presName="rootComposite" presStyleCnt="0"/>
      <dgm:spPr/>
    </dgm:pt>
    <dgm:pt modelId="{74EC2206-1D16-43C6-87AA-0FF7CD0E7BA6}" type="pres">
      <dgm:prSet presAssocID="{6FC400EA-E00E-448D-B6EC-5276FE02A3FD}" presName="rootText" presStyleLbl="node2" presStyleIdx="2" presStyleCnt="7">
        <dgm:presLayoutVars>
          <dgm:chPref val="3"/>
        </dgm:presLayoutVars>
      </dgm:prSet>
      <dgm:spPr/>
      <dgm:t>
        <a:bodyPr/>
        <a:lstStyle/>
        <a:p>
          <a:endParaRPr lang="zh-CN" altLang="en-US"/>
        </a:p>
      </dgm:t>
    </dgm:pt>
    <dgm:pt modelId="{0AB14352-42CD-4DAF-8AFF-90B6992306DD}" type="pres">
      <dgm:prSet presAssocID="{6FC400EA-E00E-448D-B6EC-5276FE02A3FD}" presName="rootConnector" presStyleLbl="node2" presStyleIdx="2" presStyleCnt="7"/>
      <dgm:spPr/>
      <dgm:t>
        <a:bodyPr/>
        <a:lstStyle/>
        <a:p>
          <a:endParaRPr lang="zh-CN" altLang="en-US"/>
        </a:p>
      </dgm:t>
    </dgm:pt>
    <dgm:pt modelId="{99DBB881-5C18-4DD2-AD75-92D25F5FA38A}" type="pres">
      <dgm:prSet presAssocID="{6FC400EA-E00E-448D-B6EC-5276FE02A3FD}" presName="hierChild4" presStyleCnt="0"/>
      <dgm:spPr/>
    </dgm:pt>
    <dgm:pt modelId="{4DE3FB66-FC6E-4BE0-A928-95A7CC46C550}" type="pres">
      <dgm:prSet presAssocID="{6FC400EA-E00E-448D-B6EC-5276FE02A3FD}" presName="hierChild5" presStyleCnt="0"/>
      <dgm:spPr/>
    </dgm:pt>
    <dgm:pt modelId="{F3FBFC0D-1C10-482A-B755-432B7B102F58}" type="pres">
      <dgm:prSet presAssocID="{01FF1330-6476-4A29-B36A-956B908B4DC2}" presName="Name37" presStyleLbl="parChTrans1D2" presStyleIdx="3" presStyleCnt="7"/>
      <dgm:spPr/>
      <dgm:t>
        <a:bodyPr/>
        <a:lstStyle/>
        <a:p>
          <a:endParaRPr lang="zh-CN" altLang="en-US"/>
        </a:p>
      </dgm:t>
    </dgm:pt>
    <dgm:pt modelId="{55EB3F4A-D96C-45F8-A083-E0A674B482EF}" type="pres">
      <dgm:prSet presAssocID="{81EE2E0C-6A5F-4B2C-ADA9-FDFFCB8C7AC8}" presName="hierRoot2" presStyleCnt="0">
        <dgm:presLayoutVars>
          <dgm:hierBranch val="init"/>
        </dgm:presLayoutVars>
      </dgm:prSet>
      <dgm:spPr/>
    </dgm:pt>
    <dgm:pt modelId="{26427A8A-8184-401A-BA5F-B732C715EED7}" type="pres">
      <dgm:prSet presAssocID="{81EE2E0C-6A5F-4B2C-ADA9-FDFFCB8C7AC8}" presName="rootComposite" presStyleCnt="0"/>
      <dgm:spPr/>
    </dgm:pt>
    <dgm:pt modelId="{CD29CA80-3F78-4D10-B0B9-E1DB408EE544}" type="pres">
      <dgm:prSet presAssocID="{81EE2E0C-6A5F-4B2C-ADA9-FDFFCB8C7AC8}" presName="rootText" presStyleLbl="node2" presStyleIdx="3" presStyleCnt="7">
        <dgm:presLayoutVars>
          <dgm:chPref val="3"/>
        </dgm:presLayoutVars>
      </dgm:prSet>
      <dgm:spPr/>
      <dgm:t>
        <a:bodyPr/>
        <a:lstStyle/>
        <a:p>
          <a:endParaRPr lang="zh-CN" altLang="en-US"/>
        </a:p>
      </dgm:t>
    </dgm:pt>
    <dgm:pt modelId="{64484104-CFD4-449D-95B4-82574E1BEAC9}" type="pres">
      <dgm:prSet presAssocID="{81EE2E0C-6A5F-4B2C-ADA9-FDFFCB8C7AC8}" presName="rootConnector" presStyleLbl="node2" presStyleIdx="3" presStyleCnt="7"/>
      <dgm:spPr/>
      <dgm:t>
        <a:bodyPr/>
        <a:lstStyle/>
        <a:p>
          <a:endParaRPr lang="zh-CN" altLang="en-US"/>
        </a:p>
      </dgm:t>
    </dgm:pt>
    <dgm:pt modelId="{03ED9A96-D917-442C-960F-6C2655E777D9}" type="pres">
      <dgm:prSet presAssocID="{81EE2E0C-6A5F-4B2C-ADA9-FDFFCB8C7AC8}" presName="hierChild4" presStyleCnt="0"/>
      <dgm:spPr/>
    </dgm:pt>
    <dgm:pt modelId="{07BBFBE8-D4F9-47E6-AB6D-6C2BA5426163}" type="pres">
      <dgm:prSet presAssocID="{81EE2E0C-6A5F-4B2C-ADA9-FDFFCB8C7AC8}" presName="hierChild5" presStyleCnt="0"/>
      <dgm:spPr/>
    </dgm:pt>
    <dgm:pt modelId="{E109CE48-EF0F-4E96-B7D8-F1683FBE13BD}" type="pres">
      <dgm:prSet presAssocID="{1999DBFD-6648-48A0-89B6-B240A270CDC1}" presName="Name37" presStyleLbl="parChTrans1D2" presStyleIdx="4" presStyleCnt="7"/>
      <dgm:spPr/>
      <dgm:t>
        <a:bodyPr/>
        <a:lstStyle/>
        <a:p>
          <a:endParaRPr lang="zh-CN" altLang="en-US"/>
        </a:p>
      </dgm:t>
    </dgm:pt>
    <dgm:pt modelId="{4FC61C79-F15C-49DF-A32D-378F8D26342E}" type="pres">
      <dgm:prSet presAssocID="{0C530EA7-4FFA-4B42-9C89-5DBB65386C4F}" presName="hierRoot2" presStyleCnt="0">
        <dgm:presLayoutVars>
          <dgm:hierBranch val="init"/>
        </dgm:presLayoutVars>
      </dgm:prSet>
      <dgm:spPr/>
    </dgm:pt>
    <dgm:pt modelId="{0D7795AD-2596-4A33-A6FF-E56FB657773A}" type="pres">
      <dgm:prSet presAssocID="{0C530EA7-4FFA-4B42-9C89-5DBB65386C4F}" presName="rootComposite" presStyleCnt="0"/>
      <dgm:spPr/>
    </dgm:pt>
    <dgm:pt modelId="{FBFE13B0-FE5B-4241-8033-B8A11DA2F48D}" type="pres">
      <dgm:prSet presAssocID="{0C530EA7-4FFA-4B42-9C89-5DBB65386C4F}" presName="rootText" presStyleLbl="node2" presStyleIdx="4" presStyleCnt="7">
        <dgm:presLayoutVars>
          <dgm:chPref val="3"/>
        </dgm:presLayoutVars>
      </dgm:prSet>
      <dgm:spPr/>
      <dgm:t>
        <a:bodyPr/>
        <a:lstStyle/>
        <a:p>
          <a:endParaRPr lang="zh-CN" altLang="en-US"/>
        </a:p>
      </dgm:t>
    </dgm:pt>
    <dgm:pt modelId="{A998E015-547D-4D1E-A207-B9C7387DA0FF}" type="pres">
      <dgm:prSet presAssocID="{0C530EA7-4FFA-4B42-9C89-5DBB65386C4F}" presName="rootConnector" presStyleLbl="node2" presStyleIdx="4" presStyleCnt="7"/>
      <dgm:spPr/>
      <dgm:t>
        <a:bodyPr/>
        <a:lstStyle/>
        <a:p>
          <a:endParaRPr lang="zh-CN" altLang="en-US"/>
        </a:p>
      </dgm:t>
    </dgm:pt>
    <dgm:pt modelId="{50DB255F-11CE-4B0D-BDF2-5B48045F38DE}" type="pres">
      <dgm:prSet presAssocID="{0C530EA7-4FFA-4B42-9C89-5DBB65386C4F}" presName="hierChild4" presStyleCnt="0"/>
      <dgm:spPr/>
    </dgm:pt>
    <dgm:pt modelId="{743D057A-5F4C-4EFD-85C0-0183087AA63A}" type="pres">
      <dgm:prSet presAssocID="{0C530EA7-4FFA-4B42-9C89-5DBB65386C4F}" presName="hierChild5" presStyleCnt="0"/>
      <dgm:spPr/>
    </dgm:pt>
    <dgm:pt modelId="{E24C8E74-5E41-42B1-BFA2-1979E138B75C}" type="pres">
      <dgm:prSet presAssocID="{1172E050-8085-4A8E-A5A6-A080C4E8D141}" presName="Name37" presStyleLbl="parChTrans1D2" presStyleIdx="5" presStyleCnt="7"/>
      <dgm:spPr/>
      <dgm:t>
        <a:bodyPr/>
        <a:lstStyle/>
        <a:p>
          <a:endParaRPr lang="zh-CN" altLang="en-US"/>
        </a:p>
      </dgm:t>
    </dgm:pt>
    <dgm:pt modelId="{3CE79B57-DD0F-4CF0-96F8-05B1D64A47AA}" type="pres">
      <dgm:prSet presAssocID="{1900A81A-D032-43A4-B3C5-3EB849E98469}" presName="hierRoot2" presStyleCnt="0">
        <dgm:presLayoutVars>
          <dgm:hierBranch val="init"/>
        </dgm:presLayoutVars>
      </dgm:prSet>
      <dgm:spPr/>
    </dgm:pt>
    <dgm:pt modelId="{78B8EE17-AF11-4DB8-B0D7-1395E4D43F73}" type="pres">
      <dgm:prSet presAssocID="{1900A81A-D032-43A4-B3C5-3EB849E98469}" presName="rootComposite" presStyleCnt="0"/>
      <dgm:spPr/>
    </dgm:pt>
    <dgm:pt modelId="{C4EC3C20-70D3-4775-AFE4-8334C1808B5D}" type="pres">
      <dgm:prSet presAssocID="{1900A81A-D032-43A4-B3C5-3EB849E98469}" presName="rootText" presStyleLbl="node2" presStyleIdx="5" presStyleCnt="7">
        <dgm:presLayoutVars>
          <dgm:chPref val="3"/>
        </dgm:presLayoutVars>
      </dgm:prSet>
      <dgm:spPr/>
      <dgm:t>
        <a:bodyPr/>
        <a:lstStyle/>
        <a:p>
          <a:endParaRPr lang="zh-CN" altLang="en-US"/>
        </a:p>
      </dgm:t>
    </dgm:pt>
    <dgm:pt modelId="{8EDC10F5-128E-4EDE-8FE7-3F7D9F81C3A9}" type="pres">
      <dgm:prSet presAssocID="{1900A81A-D032-43A4-B3C5-3EB849E98469}" presName="rootConnector" presStyleLbl="node2" presStyleIdx="5" presStyleCnt="7"/>
      <dgm:spPr/>
      <dgm:t>
        <a:bodyPr/>
        <a:lstStyle/>
        <a:p>
          <a:endParaRPr lang="zh-CN" altLang="en-US"/>
        </a:p>
      </dgm:t>
    </dgm:pt>
    <dgm:pt modelId="{537EDD40-9EF5-4576-88C4-1D983339CB61}" type="pres">
      <dgm:prSet presAssocID="{1900A81A-D032-43A4-B3C5-3EB849E98469}" presName="hierChild4" presStyleCnt="0"/>
      <dgm:spPr/>
    </dgm:pt>
    <dgm:pt modelId="{BF6FD116-CD8E-4B69-B6DA-5720190A63B5}" type="pres">
      <dgm:prSet presAssocID="{1900A81A-D032-43A4-B3C5-3EB849E98469}" presName="hierChild5" presStyleCnt="0"/>
      <dgm:spPr/>
    </dgm:pt>
    <dgm:pt modelId="{7664D7FF-C725-4B9C-B532-4968B49C4DF5}" type="pres">
      <dgm:prSet presAssocID="{1CF05B18-4CA2-48BE-9ED3-45C086BE2D3B}" presName="Name37" presStyleLbl="parChTrans1D2" presStyleIdx="6" presStyleCnt="7"/>
      <dgm:spPr/>
      <dgm:t>
        <a:bodyPr/>
        <a:lstStyle/>
        <a:p>
          <a:endParaRPr lang="zh-CN" altLang="en-US"/>
        </a:p>
      </dgm:t>
    </dgm:pt>
    <dgm:pt modelId="{CF023E81-82D0-41A3-ADA0-B57814740D1B}" type="pres">
      <dgm:prSet presAssocID="{05512199-A2B1-4D68-8FD3-6D4E2340AC77}" presName="hierRoot2" presStyleCnt="0">
        <dgm:presLayoutVars>
          <dgm:hierBranch val="init"/>
        </dgm:presLayoutVars>
      </dgm:prSet>
      <dgm:spPr/>
    </dgm:pt>
    <dgm:pt modelId="{41C7D1FD-A0C3-4092-AD29-291C4C0E64FF}" type="pres">
      <dgm:prSet presAssocID="{05512199-A2B1-4D68-8FD3-6D4E2340AC77}" presName="rootComposite" presStyleCnt="0"/>
      <dgm:spPr/>
    </dgm:pt>
    <dgm:pt modelId="{8B7C4F55-525D-4DE7-8A45-ED1D0824442E}" type="pres">
      <dgm:prSet presAssocID="{05512199-A2B1-4D68-8FD3-6D4E2340AC77}" presName="rootText" presStyleLbl="node2" presStyleIdx="6" presStyleCnt="7">
        <dgm:presLayoutVars>
          <dgm:chPref val="3"/>
        </dgm:presLayoutVars>
      </dgm:prSet>
      <dgm:spPr/>
      <dgm:t>
        <a:bodyPr/>
        <a:lstStyle/>
        <a:p>
          <a:endParaRPr lang="zh-CN" altLang="en-US"/>
        </a:p>
      </dgm:t>
    </dgm:pt>
    <dgm:pt modelId="{22949524-23DD-44CA-952D-10918D78D236}" type="pres">
      <dgm:prSet presAssocID="{05512199-A2B1-4D68-8FD3-6D4E2340AC77}" presName="rootConnector" presStyleLbl="node2" presStyleIdx="6" presStyleCnt="7"/>
      <dgm:spPr/>
      <dgm:t>
        <a:bodyPr/>
        <a:lstStyle/>
        <a:p>
          <a:endParaRPr lang="zh-CN" altLang="en-US"/>
        </a:p>
      </dgm:t>
    </dgm:pt>
    <dgm:pt modelId="{17123D97-0DE0-4D10-B654-DA949C7BDFBF}" type="pres">
      <dgm:prSet presAssocID="{05512199-A2B1-4D68-8FD3-6D4E2340AC77}" presName="hierChild4" presStyleCnt="0"/>
      <dgm:spPr/>
    </dgm:pt>
    <dgm:pt modelId="{225AC272-214D-43AB-8260-382489829455}" type="pres">
      <dgm:prSet presAssocID="{05512199-A2B1-4D68-8FD3-6D4E2340AC77}" presName="hierChild5" presStyleCnt="0"/>
      <dgm:spPr/>
    </dgm:pt>
    <dgm:pt modelId="{4AECC906-F21A-45D0-9402-FE140FA9EBA5}" type="pres">
      <dgm:prSet presAssocID="{64128110-2BC2-4E83-AE3D-7442626E6916}" presName="hierChild3" presStyleCnt="0"/>
      <dgm:spPr/>
    </dgm:pt>
  </dgm:ptLst>
  <dgm:cxnLst>
    <dgm:cxn modelId="{3B5969F6-A757-4F30-8302-3A9D4B8D6296}" type="presOf" srcId="{81EE2E0C-6A5F-4B2C-ADA9-FDFFCB8C7AC8}" destId="{CD29CA80-3F78-4D10-B0B9-E1DB408EE544}" srcOrd="0" destOrd="0" presId="urn:microsoft.com/office/officeart/2005/8/layout/orgChart1#1"/>
    <dgm:cxn modelId="{6281BC1C-D88C-45C6-BE2A-D90BA51334AF}" type="presOf" srcId="{01FF1330-6476-4A29-B36A-956B908B4DC2}" destId="{F3FBFC0D-1C10-482A-B755-432B7B102F58}" srcOrd="0" destOrd="0" presId="urn:microsoft.com/office/officeart/2005/8/layout/orgChart1#1"/>
    <dgm:cxn modelId="{2B4C10EA-D61F-4A83-834B-E9A5F348F8F3}" type="presOf" srcId="{64128110-2BC2-4E83-AE3D-7442626E6916}" destId="{C8EA578D-1EEF-4168-811C-C3CB6C46B153}" srcOrd="1" destOrd="0" presId="urn:microsoft.com/office/officeart/2005/8/layout/orgChart1#1"/>
    <dgm:cxn modelId="{E25DE145-448A-4573-AB2F-2617B33082CD}" type="presOf" srcId="{1900A81A-D032-43A4-B3C5-3EB849E98469}" destId="{8EDC10F5-128E-4EDE-8FE7-3F7D9F81C3A9}" srcOrd="1" destOrd="0" presId="urn:microsoft.com/office/officeart/2005/8/layout/orgChart1#1"/>
    <dgm:cxn modelId="{1A2B24FE-EC71-4D45-97B6-C86A063805CF}" type="presOf" srcId="{37D77502-DD69-4FCD-BFD3-1B91FA3A0B41}" destId="{AFBE47F0-7A8F-4C93-AF1D-8BA2F7BEC08C}" srcOrd="0" destOrd="0" presId="urn:microsoft.com/office/officeart/2005/8/layout/orgChart1#1"/>
    <dgm:cxn modelId="{CDA28137-1706-469E-9044-BD1D92DE80CB}" type="presOf" srcId="{B0911FBB-E5FA-485C-AF2E-20D2D8238A3B}" destId="{B28C9D9E-0B3E-4D48-9BB1-D036D074F019}" srcOrd="0" destOrd="0" presId="urn:microsoft.com/office/officeart/2005/8/layout/orgChart1#1"/>
    <dgm:cxn modelId="{D31B5C83-F49F-4CD1-BE31-7D85D1CB1393}" type="presOf" srcId="{225828B5-AAC3-48E3-8DDE-6E14A1E9FCE8}" destId="{5C67B634-DB68-4653-97A5-5D62FE999B47}" srcOrd="1" destOrd="0" presId="urn:microsoft.com/office/officeart/2005/8/layout/orgChart1#1"/>
    <dgm:cxn modelId="{D566CC05-8B07-4718-8CF8-9C06863D793C}" type="presOf" srcId="{0C530EA7-4FFA-4B42-9C89-5DBB65386C4F}" destId="{FBFE13B0-FE5B-4241-8033-B8A11DA2F48D}" srcOrd="0" destOrd="0" presId="urn:microsoft.com/office/officeart/2005/8/layout/orgChart1#1"/>
    <dgm:cxn modelId="{19C8945A-168E-4E26-9767-F08D261CC3B8}" srcId="{64128110-2BC2-4E83-AE3D-7442626E6916}" destId="{225828B5-AAC3-48E3-8DDE-6E14A1E9FCE8}" srcOrd="0" destOrd="0" parTransId="{90F8E70F-E1C5-4691-812A-47839830C40B}" sibTransId="{6E8CAA27-4324-4304-92E5-3562A8011552}"/>
    <dgm:cxn modelId="{4E9B379E-2309-461B-8E39-D4FE88192F9A}" type="presOf" srcId="{6FC400EA-E00E-448D-B6EC-5276FE02A3FD}" destId="{0AB14352-42CD-4DAF-8AFF-90B6992306DD}" srcOrd="1" destOrd="0" presId="urn:microsoft.com/office/officeart/2005/8/layout/orgChart1#1"/>
    <dgm:cxn modelId="{D9199254-332D-4EDF-9E76-426A432786FE}" type="presOf" srcId="{37D77502-DD69-4FCD-BFD3-1B91FA3A0B41}" destId="{2445C7C8-45D2-4D23-B6BE-965FFAF23B88}" srcOrd="1" destOrd="0" presId="urn:microsoft.com/office/officeart/2005/8/layout/orgChart1#1"/>
    <dgm:cxn modelId="{8223147E-1A5C-4C04-9845-7E264D8ECBF5}" type="presOf" srcId="{05512199-A2B1-4D68-8FD3-6D4E2340AC77}" destId="{8B7C4F55-525D-4DE7-8A45-ED1D0824442E}" srcOrd="0" destOrd="0" presId="urn:microsoft.com/office/officeart/2005/8/layout/orgChart1#1"/>
    <dgm:cxn modelId="{F10441D0-D4E9-4168-9B65-1E09BCA5727B}" srcId="{C17B9AAD-24D5-4918-8EDF-B332210074D7}" destId="{64128110-2BC2-4E83-AE3D-7442626E6916}" srcOrd="0" destOrd="0" parTransId="{7C4D8020-E6A5-42B0-ACC1-F3A6FF2AC2B4}" sibTransId="{EC14B256-0355-49D6-9784-F21A5D6A7477}"/>
    <dgm:cxn modelId="{4E1B6C6D-DD20-49B3-AF4F-D3010703AF8F}" type="presOf" srcId="{81EE2E0C-6A5F-4B2C-ADA9-FDFFCB8C7AC8}" destId="{64484104-CFD4-449D-95B4-82574E1BEAC9}" srcOrd="1" destOrd="0" presId="urn:microsoft.com/office/officeart/2005/8/layout/orgChart1#1"/>
    <dgm:cxn modelId="{EC55E8EC-1919-4D80-B9D2-6092B180075D}" type="presOf" srcId="{225828B5-AAC3-48E3-8DDE-6E14A1E9FCE8}" destId="{2FB69221-32D0-434B-B23D-866F77A6B0EE}" srcOrd="0" destOrd="0" presId="urn:microsoft.com/office/officeart/2005/8/layout/orgChart1#1"/>
    <dgm:cxn modelId="{101A8012-FC30-4163-9BAA-48B53FB8B367}" srcId="{64128110-2BC2-4E83-AE3D-7442626E6916}" destId="{05512199-A2B1-4D68-8FD3-6D4E2340AC77}" srcOrd="6" destOrd="0" parTransId="{1CF05B18-4CA2-48BE-9ED3-45C086BE2D3B}" sibTransId="{A43DCDFD-6D4D-40EA-8DD7-E0CD801EEA11}"/>
    <dgm:cxn modelId="{DF99E837-247F-4282-873B-C437EB5B57E1}" type="presOf" srcId="{1900A81A-D032-43A4-B3C5-3EB849E98469}" destId="{C4EC3C20-70D3-4775-AFE4-8334C1808B5D}" srcOrd="0" destOrd="0" presId="urn:microsoft.com/office/officeart/2005/8/layout/orgChart1#1"/>
    <dgm:cxn modelId="{A70A4DCB-AA09-4549-8C45-A197FD90FD3C}" srcId="{64128110-2BC2-4E83-AE3D-7442626E6916}" destId="{6FC400EA-E00E-448D-B6EC-5276FE02A3FD}" srcOrd="2" destOrd="0" parTransId="{B0911FBB-E5FA-485C-AF2E-20D2D8238A3B}" sibTransId="{91921757-8AD5-4CA2-90A7-F2045FD35172}"/>
    <dgm:cxn modelId="{6C641819-4946-46EE-8B90-62CBF73D729C}" type="presOf" srcId="{56E3332C-AB51-492A-BF41-0AEAAF10CB36}" destId="{4336AD91-6774-4DB4-BDD0-A33B76AEE6B7}" srcOrd="0" destOrd="0" presId="urn:microsoft.com/office/officeart/2005/8/layout/orgChart1#1"/>
    <dgm:cxn modelId="{F778222F-082A-44D4-A724-51C1DEA5D6CC}" srcId="{64128110-2BC2-4E83-AE3D-7442626E6916}" destId="{0C530EA7-4FFA-4B42-9C89-5DBB65386C4F}" srcOrd="4" destOrd="0" parTransId="{1999DBFD-6648-48A0-89B6-B240A270CDC1}" sibTransId="{07EEEBCB-CB7E-464D-906F-E36A53195F36}"/>
    <dgm:cxn modelId="{566E9814-145F-4322-B72C-1CD3BA002987}" type="presOf" srcId="{05512199-A2B1-4D68-8FD3-6D4E2340AC77}" destId="{22949524-23DD-44CA-952D-10918D78D236}" srcOrd="1" destOrd="0" presId="urn:microsoft.com/office/officeart/2005/8/layout/orgChart1#1"/>
    <dgm:cxn modelId="{F2BD68A2-B6F9-4590-8CF0-9A1C1FA3C0CF}" type="presOf" srcId="{1172E050-8085-4A8E-A5A6-A080C4E8D141}" destId="{E24C8E74-5E41-42B1-BFA2-1979E138B75C}" srcOrd="0" destOrd="0" presId="urn:microsoft.com/office/officeart/2005/8/layout/orgChart1#1"/>
    <dgm:cxn modelId="{EAE57AF7-3930-443D-98B1-1157109D316A}" type="presOf" srcId="{0C530EA7-4FFA-4B42-9C89-5DBB65386C4F}" destId="{A998E015-547D-4D1E-A207-B9C7387DA0FF}" srcOrd="1" destOrd="0" presId="urn:microsoft.com/office/officeart/2005/8/layout/orgChart1#1"/>
    <dgm:cxn modelId="{797F0B62-7138-416D-A63D-956A7951E8D4}" type="presOf" srcId="{1999DBFD-6648-48A0-89B6-B240A270CDC1}" destId="{E109CE48-EF0F-4E96-B7D8-F1683FBE13BD}" srcOrd="0" destOrd="0" presId="urn:microsoft.com/office/officeart/2005/8/layout/orgChart1#1"/>
    <dgm:cxn modelId="{E8081580-6ABF-4D3E-9A2B-22ACA382F75E}" srcId="{64128110-2BC2-4E83-AE3D-7442626E6916}" destId="{81EE2E0C-6A5F-4B2C-ADA9-FDFFCB8C7AC8}" srcOrd="3" destOrd="0" parTransId="{01FF1330-6476-4A29-B36A-956B908B4DC2}" sibTransId="{72C2C69A-BE49-48A9-B607-A2F8C3C08133}"/>
    <dgm:cxn modelId="{848A7678-5541-4440-9593-C16E95479EFF}" srcId="{64128110-2BC2-4E83-AE3D-7442626E6916}" destId="{1900A81A-D032-43A4-B3C5-3EB849E98469}" srcOrd="5" destOrd="0" parTransId="{1172E050-8085-4A8E-A5A6-A080C4E8D141}" sibTransId="{E4704B3E-6BAD-455A-B636-8F407F890D5C}"/>
    <dgm:cxn modelId="{111AD24F-4F38-4ED4-A0C5-43B6B0EC08EB}" type="presOf" srcId="{1CF05B18-4CA2-48BE-9ED3-45C086BE2D3B}" destId="{7664D7FF-C725-4B9C-B532-4968B49C4DF5}" srcOrd="0" destOrd="0" presId="urn:microsoft.com/office/officeart/2005/8/layout/orgChart1#1"/>
    <dgm:cxn modelId="{48E69E2E-2287-4EB2-B7A5-3C1B03904B68}" type="presOf" srcId="{6FC400EA-E00E-448D-B6EC-5276FE02A3FD}" destId="{74EC2206-1D16-43C6-87AA-0FF7CD0E7BA6}" srcOrd="0" destOrd="0" presId="urn:microsoft.com/office/officeart/2005/8/layout/orgChart1#1"/>
    <dgm:cxn modelId="{5F1D544F-0481-42BC-AE11-E08B7A6D4FC9}" srcId="{64128110-2BC2-4E83-AE3D-7442626E6916}" destId="{37D77502-DD69-4FCD-BFD3-1B91FA3A0B41}" srcOrd="1" destOrd="0" parTransId="{56E3332C-AB51-492A-BF41-0AEAAF10CB36}" sibTransId="{A79A0933-F266-4AC1-9DE1-FD7E900B09C8}"/>
    <dgm:cxn modelId="{2537F0B9-C0B9-48C3-BA6E-C607A5AC475C}" type="presOf" srcId="{C17B9AAD-24D5-4918-8EDF-B332210074D7}" destId="{0F89BA2F-7FB1-47A4-B6A8-9A821D15E1C1}" srcOrd="0" destOrd="0" presId="urn:microsoft.com/office/officeart/2005/8/layout/orgChart1#1"/>
    <dgm:cxn modelId="{9F9FFDCF-1556-494F-842D-287AE8A7F6B0}" type="presOf" srcId="{90F8E70F-E1C5-4691-812A-47839830C40B}" destId="{1F968B94-413B-42AE-BA1D-5E5D1F62B58B}" srcOrd="0" destOrd="0" presId="urn:microsoft.com/office/officeart/2005/8/layout/orgChart1#1"/>
    <dgm:cxn modelId="{50F8F9BE-61D4-472A-AD5E-E75188DDBFE2}" type="presOf" srcId="{64128110-2BC2-4E83-AE3D-7442626E6916}" destId="{3F87A36D-B515-4CB3-9442-512F3C54FBDD}" srcOrd="0" destOrd="0" presId="urn:microsoft.com/office/officeart/2005/8/layout/orgChart1#1"/>
    <dgm:cxn modelId="{26A80323-3E85-4DCD-8285-69C5BA5C17AC}" type="presParOf" srcId="{0F89BA2F-7FB1-47A4-B6A8-9A821D15E1C1}" destId="{43B1D5CD-F6F5-420F-9336-DAB5AE405CAB}" srcOrd="0" destOrd="0" presId="urn:microsoft.com/office/officeart/2005/8/layout/orgChart1#1"/>
    <dgm:cxn modelId="{3CA681D6-CADE-4195-AF1D-C25E53B1F21A}" type="presParOf" srcId="{43B1D5CD-F6F5-420F-9336-DAB5AE405CAB}" destId="{87C865EB-D9C7-4E5F-B312-83EF73AB58D0}" srcOrd="0" destOrd="0" presId="urn:microsoft.com/office/officeart/2005/8/layout/orgChart1#1"/>
    <dgm:cxn modelId="{90499F2F-9F59-43A2-9468-DB058A54F456}" type="presParOf" srcId="{87C865EB-D9C7-4E5F-B312-83EF73AB58D0}" destId="{3F87A36D-B515-4CB3-9442-512F3C54FBDD}" srcOrd="0" destOrd="0" presId="urn:microsoft.com/office/officeart/2005/8/layout/orgChart1#1"/>
    <dgm:cxn modelId="{20E62404-CEEA-4154-A667-AE3ABCB8827A}" type="presParOf" srcId="{87C865EB-D9C7-4E5F-B312-83EF73AB58D0}" destId="{C8EA578D-1EEF-4168-811C-C3CB6C46B153}" srcOrd="1" destOrd="0" presId="urn:microsoft.com/office/officeart/2005/8/layout/orgChart1#1"/>
    <dgm:cxn modelId="{A6490D6E-3E3D-4FE7-810A-4D543267BB29}" type="presParOf" srcId="{43B1D5CD-F6F5-420F-9336-DAB5AE405CAB}" destId="{5BEABAEC-9F0C-4E39-AD8E-6628EFFC11DC}" srcOrd="1" destOrd="0" presId="urn:microsoft.com/office/officeart/2005/8/layout/orgChart1#1"/>
    <dgm:cxn modelId="{1A5AF172-C00F-437C-A013-476C89CEAADE}" type="presParOf" srcId="{5BEABAEC-9F0C-4E39-AD8E-6628EFFC11DC}" destId="{1F968B94-413B-42AE-BA1D-5E5D1F62B58B}" srcOrd="0" destOrd="0" presId="urn:microsoft.com/office/officeart/2005/8/layout/orgChart1#1"/>
    <dgm:cxn modelId="{00D61E76-2CC6-4683-99B4-FC60D6417415}" type="presParOf" srcId="{5BEABAEC-9F0C-4E39-AD8E-6628EFFC11DC}" destId="{841E9607-AFA8-422E-867A-D0B9A43F76FB}" srcOrd="1" destOrd="0" presId="urn:microsoft.com/office/officeart/2005/8/layout/orgChart1#1"/>
    <dgm:cxn modelId="{1250EA76-4FD5-4AE5-9CE3-8002CAEE48FB}" type="presParOf" srcId="{841E9607-AFA8-422E-867A-D0B9A43F76FB}" destId="{7848FCCC-0559-4207-BA93-63FF4F6D75CC}" srcOrd="0" destOrd="0" presId="urn:microsoft.com/office/officeart/2005/8/layout/orgChart1#1"/>
    <dgm:cxn modelId="{450B5FD0-CAA1-43A3-A309-5154E35B440C}" type="presParOf" srcId="{7848FCCC-0559-4207-BA93-63FF4F6D75CC}" destId="{2FB69221-32D0-434B-B23D-866F77A6B0EE}" srcOrd="0" destOrd="0" presId="urn:microsoft.com/office/officeart/2005/8/layout/orgChart1#1"/>
    <dgm:cxn modelId="{9DC4141A-8E5B-4F6A-B3CB-4FF1E42B59DB}" type="presParOf" srcId="{7848FCCC-0559-4207-BA93-63FF4F6D75CC}" destId="{5C67B634-DB68-4653-97A5-5D62FE999B47}" srcOrd="1" destOrd="0" presId="urn:microsoft.com/office/officeart/2005/8/layout/orgChart1#1"/>
    <dgm:cxn modelId="{B442CC24-4349-4BFD-B735-028F880BBF7C}" type="presParOf" srcId="{841E9607-AFA8-422E-867A-D0B9A43F76FB}" destId="{A7817FA8-C290-4779-9081-B0B52FF24E56}" srcOrd="1" destOrd="0" presId="urn:microsoft.com/office/officeart/2005/8/layout/orgChart1#1"/>
    <dgm:cxn modelId="{4174C851-6B71-454F-9748-620E37A714A7}" type="presParOf" srcId="{841E9607-AFA8-422E-867A-D0B9A43F76FB}" destId="{782C31C6-F89C-4EE5-9321-5D7AEDFD4677}" srcOrd="2" destOrd="0" presId="urn:microsoft.com/office/officeart/2005/8/layout/orgChart1#1"/>
    <dgm:cxn modelId="{63787CBA-F912-4A08-B889-508D4083D9A1}" type="presParOf" srcId="{5BEABAEC-9F0C-4E39-AD8E-6628EFFC11DC}" destId="{4336AD91-6774-4DB4-BDD0-A33B76AEE6B7}" srcOrd="2" destOrd="0" presId="urn:microsoft.com/office/officeart/2005/8/layout/orgChart1#1"/>
    <dgm:cxn modelId="{E20EC7A0-55F9-4C44-821E-F6C69C2D688B}" type="presParOf" srcId="{5BEABAEC-9F0C-4E39-AD8E-6628EFFC11DC}" destId="{9DFAC067-11BC-4885-918F-10D0401D4F77}" srcOrd="3" destOrd="0" presId="urn:microsoft.com/office/officeart/2005/8/layout/orgChart1#1"/>
    <dgm:cxn modelId="{57FE276F-AAEB-4A42-A01E-44C03DD05AB3}" type="presParOf" srcId="{9DFAC067-11BC-4885-918F-10D0401D4F77}" destId="{3798E192-B322-4C1D-A304-A3A890D1C199}" srcOrd="0" destOrd="0" presId="urn:microsoft.com/office/officeart/2005/8/layout/orgChart1#1"/>
    <dgm:cxn modelId="{3C10F685-242F-4D31-9DE5-F1BC86A4E22F}" type="presParOf" srcId="{3798E192-B322-4C1D-A304-A3A890D1C199}" destId="{AFBE47F0-7A8F-4C93-AF1D-8BA2F7BEC08C}" srcOrd="0" destOrd="0" presId="urn:microsoft.com/office/officeart/2005/8/layout/orgChart1#1"/>
    <dgm:cxn modelId="{22F67FFF-C77C-46A1-9DE4-CF4031C2A652}" type="presParOf" srcId="{3798E192-B322-4C1D-A304-A3A890D1C199}" destId="{2445C7C8-45D2-4D23-B6BE-965FFAF23B88}" srcOrd="1" destOrd="0" presId="urn:microsoft.com/office/officeart/2005/8/layout/orgChart1#1"/>
    <dgm:cxn modelId="{CAFE43C9-FB1C-4A8D-8935-43E030568F98}" type="presParOf" srcId="{9DFAC067-11BC-4885-918F-10D0401D4F77}" destId="{B814C46B-2953-4DFE-86D5-6641B5D8BDFD}" srcOrd="1" destOrd="0" presId="urn:microsoft.com/office/officeart/2005/8/layout/orgChart1#1"/>
    <dgm:cxn modelId="{FD3FBD50-2A9E-4541-A5E1-EC39C0BB4BEB}" type="presParOf" srcId="{9DFAC067-11BC-4885-918F-10D0401D4F77}" destId="{8C5F1B03-FD37-43EA-A7E6-8885D7520042}" srcOrd="2" destOrd="0" presId="urn:microsoft.com/office/officeart/2005/8/layout/orgChart1#1"/>
    <dgm:cxn modelId="{4C6B9EA9-32F0-497A-842D-3DD16E1525B3}" type="presParOf" srcId="{5BEABAEC-9F0C-4E39-AD8E-6628EFFC11DC}" destId="{B28C9D9E-0B3E-4D48-9BB1-D036D074F019}" srcOrd="4" destOrd="0" presId="urn:microsoft.com/office/officeart/2005/8/layout/orgChart1#1"/>
    <dgm:cxn modelId="{3CA7AB9C-CEEF-4FE8-AFB4-09F00F19D01B}" type="presParOf" srcId="{5BEABAEC-9F0C-4E39-AD8E-6628EFFC11DC}" destId="{4877765E-35B5-45DA-B902-37AD2DB69A6B}" srcOrd="5" destOrd="0" presId="urn:microsoft.com/office/officeart/2005/8/layout/orgChart1#1"/>
    <dgm:cxn modelId="{71CABDDB-2B06-4D76-8AE0-65F0ED62982E}" type="presParOf" srcId="{4877765E-35B5-45DA-B902-37AD2DB69A6B}" destId="{5956BF15-915A-4718-8F84-0E2ED581338E}" srcOrd="0" destOrd="0" presId="urn:microsoft.com/office/officeart/2005/8/layout/orgChart1#1"/>
    <dgm:cxn modelId="{863E21D1-DEFB-476C-8C60-3F7CE3BBDC2E}" type="presParOf" srcId="{5956BF15-915A-4718-8F84-0E2ED581338E}" destId="{74EC2206-1D16-43C6-87AA-0FF7CD0E7BA6}" srcOrd="0" destOrd="0" presId="urn:microsoft.com/office/officeart/2005/8/layout/orgChart1#1"/>
    <dgm:cxn modelId="{3959A455-9DC6-4315-893E-61393EFAFC09}" type="presParOf" srcId="{5956BF15-915A-4718-8F84-0E2ED581338E}" destId="{0AB14352-42CD-4DAF-8AFF-90B6992306DD}" srcOrd="1" destOrd="0" presId="urn:microsoft.com/office/officeart/2005/8/layout/orgChart1#1"/>
    <dgm:cxn modelId="{4CFC80E4-C9FB-4B48-A181-0D64BB11EADA}" type="presParOf" srcId="{4877765E-35B5-45DA-B902-37AD2DB69A6B}" destId="{99DBB881-5C18-4DD2-AD75-92D25F5FA38A}" srcOrd="1" destOrd="0" presId="urn:microsoft.com/office/officeart/2005/8/layout/orgChart1#1"/>
    <dgm:cxn modelId="{C8726C97-DBE5-4189-B03A-700F38CA3298}" type="presParOf" srcId="{4877765E-35B5-45DA-B902-37AD2DB69A6B}" destId="{4DE3FB66-FC6E-4BE0-A928-95A7CC46C550}" srcOrd="2" destOrd="0" presId="urn:microsoft.com/office/officeart/2005/8/layout/orgChart1#1"/>
    <dgm:cxn modelId="{6A88121F-9A00-4D75-9087-8CEDB186BD4F}" type="presParOf" srcId="{5BEABAEC-9F0C-4E39-AD8E-6628EFFC11DC}" destId="{F3FBFC0D-1C10-482A-B755-432B7B102F58}" srcOrd="6" destOrd="0" presId="urn:microsoft.com/office/officeart/2005/8/layout/orgChart1#1"/>
    <dgm:cxn modelId="{2BC63458-B88D-4450-9019-2D378499F85C}" type="presParOf" srcId="{5BEABAEC-9F0C-4E39-AD8E-6628EFFC11DC}" destId="{55EB3F4A-D96C-45F8-A083-E0A674B482EF}" srcOrd="7" destOrd="0" presId="urn:microsoft.com/office/officeart/2005/8/layout/orgChart1#1"/>
    <dgm:cxn modelId="{8ECED715-093B-476C-A728-2A29322D140E}" type="presParOf" srcId="{55EB3F4A-D96C-45F8-A083-E0A674B482EF}" destId="{26427A8A-8184-401A-BA5F-B732C715EED7}" srcOrd="0" destOrd="0" presId="urn:microsoft.com/office/officeart/2005/8/layout/orgChart1#1"/>
    <dgm:cxn modelId="{2D237FF1-7FB0-40C7-8CAC-BD9BF5596C76}" type="presParOf" srcId="{26427A8A-8184-401A-BA5F-B732C715EED7}" destId="{CD29CA80-3F78-4D10-B0B9-E1DB408EE544}" srcOrd="0" destOrd="0" presId="urn:microsoft.com/office/officeart/2005/8/layout/orgChart1#1"/>
    <dgm:cxn modelId="{0AF6948C-408F-40C8-B941-3E5994EBEB9F}" type="presParOf" srcId="{26427A8A-8184-401A-BA5F-B732C715EED7}" destId="{64484104-CFD4-449D-95B4-82574E1BEAC9}" srcOrd="1" destOrd="0" presId="urn:microsoft.com/office/officeart/2005/8/layout/orgChart1#1"/>
    <dgm:cxn modelId="{2812E658-B1AA-4DC6-8081-F0ED45F81E87}" type="presParOf" srcId="{55EB3F4A-D96C-45F8-A083-E0A674B482EF}" destId="{03ED9A96-D917-442C-960F-6C2655E777D9}" srcOrd="1" destOrd="0" presId="urn:microsoft.com/office/officeart/2005/8/layout/orgChart1#1"/>
    <dgm:cxn modelId="{D16CB554-6BFA-4225-AE60-E0842BA49D6A}" type="presParOf" srcId="{55EB3F4A-D96C-45F8-A083-E0A674B482EF}" destId="{07BBFBE8-D4F9-47E6-AB6D-6C2BA5426163}" srcOrd="2" destOrd="0" presId="urn:microsoft.com/office/officeart/2005/8/layout/orgChart1#1"/>
    <dgm:cxn modelId="{8849B879-4EE8-4A24-985D-73E1DA066DC9}" type="presParOf" srcId="{5BEABAEC-9F0C-4E39-AD8E-6628EFFC11DC}" destId="{E109CE48-EF0F-4E96-B7D8-F1683FBE13BD}" srcOrd="8" destOrd="0" presId="urn:microsoft.com/office/officeart/2005/8/layout/orgChart1#1"/>
    <dgm:cxn modelId="{A0F67292-C317-402A-9407-D12276C5D038}" type="presParOf" srcId="{5BEABAEC-9F0C-4E39-AD8E-6628EFFC11DC}" destId="{4FC61C79-F15C-49DF-A32D-378F8D26342E}" srcOrd="9" destOrd="0" presId="urn:microsoft.com/office/officeart/2005/8/layout/orgChart1#1"/>
    <dgm:cxn modelId="{FEC61C62-A1EB-4F2A-9072-A15617309B23}" type="presParOf" srcId="{4FC61C79-F15C-49DF-A32D-378F8D26342E}" destId="{0D7795AD-2596-4A33-A6FF-E56FB657773A}" srcOrd="0" destOrd="0" presId="urn:microsoft.com/office/officeart/2005/8/layout/orgChart1#1"/>
    <dgm:cxn modelId="{A947E971-0F1B-438F-8291-91DA5C92DCC0}" type="presParOf" srcId="{0D7795AD-2596-4A33-A6FF-E56FB657773A}" destId="{FBFE13B0-FE5B-4241-8033-B8A11DA2F48D}" srcOrd="0" destOrd="0" presId="urn:microsoft.com/office/officeart/2005/8/layout/orgChart1#1"/>
    <dgm:cxn modelId="{74AF3871-9929-46DA-8767-0AF733941E8F}" type="presParOf" srcId="{0D7795AD-2596-4A33-A6FF-E56FB657773A}" destId="{A998E015-547D-4D1E-A207-B9C7387DA0FF}" srcOrd="1" destOrd="0" presId="urn:microsoft.com/office/officeart/2005/8/layout/orgChart1#1"/>
    <dgm:cxn modelId="{1B2D3732-E284-48B9-91BE-E41A1807EAD8}" type="presParOf" srcId="{4FC61C79-F15C-49DF-A32D-378F8D26342E}" destId="{50DB255F-11CE-4B0D-BDF2-5B48045F38DE}" srcOrd="1" destOrd="0" presId="urn:microsoft.com/office/officeart/2005/8/layout/orgChart1#1"/>
    <dgm:cxn modelId="{51DBBB8E-5956-4C0F-959B-EE253EDFAD82}" type="presParOf" srcId="{4FC61C79-F15C-49DF-A32D-378F8D26342E}" destId="{743D057A-5F4C-4EFD-85C0-0183087AA63A}" srcOrd="2" destOrd="0" presId="urn:microsoft.com/office/officeart/2005/8/layout/orgChart1#1"/>
    <dgm:cxn modelId="{E4A275FA-AAC9-4765-823B-E40C65C03C01}" type="presParOf" srcId="{5BEABAEC-9F0C-4E39-AD8E-6628EFFC11DC}" destId="{E24C8E74-5E41-42B1-BFA2-1979E138B75C}" srcOrd="10" destOrd="0" presId="urn:microsoft.com/office/officeart/2005/8/layout/orgChart1#1"/>
    <dgm:cxn modelId="{12405D9D-04FD-4C72-9F97-9F8ACA4D048E}" type="presParOf" srcId="{5BEABAEC-9F0C-4E39-AD8E-6628EFFC11DC}" destId="{3CE79B57-DD0F-4CF0-96F8-05B1D64A47AA}" srcOrd="11" destOrd="0" presId="urn:microsoft.com/office/officeart/2005/8/layout/orgChart1#1"/>
    <dgm:cxn modelId="{B4952621-02B2-416E-97B8-6878E0B34B0D}" type="presParOf" srcId="{3CE79B57-DD0F-4CF0-96F8-05B1D64A47AA}" destId="{78B8EE17-AF11-4DB8-B0D7-1395E4D43F73}" srcOrd="0" destOrd="0" presId="urn:microsoft.com/office/officeart/2005/8/layout/orgChart1#1"/>
    <dgm:cxn modelId="{0027A7EF-BF39-4A92-83E3-297193B1B26D}" type="presParOf" srcId="{78B8EE17-AF11-4DB8-B0D7-1395E4D43F73}" destId="{C4EC3C20-70D3-4775-AFE4-8334C1808B5D}" srcOrd="0" destOrd="0" presId="urn:microsoft.com/office/officeart/2005/8/layout/orgChart1#1"/>
    <dgm:cxn modelId="{318F89F9-2F1D-431B-9D1B-A07F32012C92}" type="presParOf" srcId="{78B8EE17-AF11-4DB8-B0D7-1395E4D43F73}" destId="{8EDC10F5-128E-4EDE-8FE7-3F7D9F81C3A9}" srcOrd="1" destOrd="0" presId="urn:microsoft.com/office/officeart/2005/8/layout/orgChart1#1"/>
    <dgm:cxn modelId="{26F00C22-90E0-4CCC-BBB1-03341D34E45F}" type="presParOf" srcId="{3CE79B57-DD0F-4CF0-96F8-05B1D64A47AA}" destId="{537EDD40-9EF5-4576-88C4-1D983339CB61}" srcOrd="1" destOrd="0" presId="urn:microsoft.com/office/officeart/2005/8/layout/orgChart1#1"/>
    <dgm:cxn modelId="{A12CEE3B-DEE6-4651-8114-7FEA576911D6}" type="presParOf" srcId="{3CE79B57-DD0F-4CF0-96F8-05B1D64A47AA}" destId="{BF6FD116-CD8E-4B69-B6DA-5720190A63B5}" srcOrd="2" destOrd="0" presId="urn:microsoft.com/office/officeart/2005/8/layout/orgChart1#1"/>
    <dgm:cxn modelId="{6CC45659-8A22-4077-896A-956E98C49386}" type="presParOf" srcId="{5BEABAEC-9F0C-4E39-AD8E-6628EFFC11DC}" destId="{7664D7FF-C725-4B9C-B532-4968B49C4DF5}" srcOrd="12" destOrd="0" presId="urn:microsoft.com/office/officeart/2005/8/layout/orgChart1#1"/>
    <dgm:cxn modelId="{10F338BD-DDA3-479F-A659-47105631F441}" type="presParOf" srcId="{5BEABAEC-9F0C-4E39-AD8E-6628EFFC11DC}" destId="{CF023E81-82D0-41A3-ADA0-B57814740D1B}" srcOrd="13" destOrd="0" presId="urn:microsoft.com/office/officeart/2005/8/layout/orgChart1#1"/>
    <dgm:cxn modelId="{F733E1B6-3458-4655-B6A7-6A7C7C708367}" type="presParOf" srcId="{CF023E81-82D0-41A3-ADA0-B57814740D1B}" destId="{41C7D1FD-A0C3-4092-AD29-291C4C0E64FF}" srcOrd="0" destOrd="0" presId="urn:microsoft.com/office/officeart/2005/8/layout/orgChart1#1"/>
    <dgm:cxn modelId="{8E74E397-1E22-4AEE-A210-24F061C6C7C5}" type="presParOf" srcId="{41C7D1FD-A0C3-4092-AD29-291C4C0E64FF}" destId="{8B7C4F55-525D-4DE7-8A45-ED1D0824442E}" srcOrd="0" destOrd="0" presId="urn:microsoft.com/office/officeart/2005/8/layout/orgChart1#1"/>
    <dgm:cxn modelId="{CC0CA870-DA4B-4EB7-B832-75E14D321877}" type="presParOf" srcId="{41C7D1FD-A0C3-4092-AD29-291C4C0E64FF}" destId="{22949524-23DD-44CA-952D-10918D78D236}" srcOrd="1" destOrd="0" presId="urn:microsoft.com/office/officeart/2005/8/layout/orgChart1#1"/>
    <dgm:cxn modelId="{1115741A-1518-4C78-B847-2373AF77AD77}" type="presParOf" srcId="{CF023E81-82D0-41A3-ADA0-B57814740D1B}" destId="{17123D97-0DE0-4D10-B654-DA949C7BDFBF}" srcOrd="1" destOrd="0" presId="urn:microsoft.com/office/officeart/2005/8/layout/orgChart1#1"/>
    <dgm:cxn modelId="{F2DA5074-D3CB-4A85-A61D-55FD480C02D2}" type="presParOf" srcId="{CF023E81-82D0-41A3-ADA0-B57814740D1B}" destId="{225AC272-214D-43AB-8260-382489829455}" srcOrd="2" destOrd="0" presId="urn:microsoft.com/office/officeart/2005/8/layout/orgChart1#1"/>
    <dgm:cxn modelId="{3F0AB705-F38F-41C7-B63A-A1C03F6A917B}" type="presParOf" srcId="{43B1D5CD-F6F5-420F-9336-DAB5AE405CAB}" destId="{4AECC906-F21A-45D0-9402-FE140FA9EBA5}"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B9AAD-24D5-4918-8EDF-B332210074D7}" type="doc">
      <dgm:prSet loTypeId="urn:microsoft.com/office/officeart/2005/8/layout/orgChart1#1" loCatId="hierarchy" qsTypeId="urn:microsoft.com/office/officeart/2005/8/quickstyle/simple1#2" qsCatId="simple" csTypeId="urn:microsoft.com/office/officeart/2005/8/colors/accent1_2#2" csCatId="accent1" phldr="1"/>
      <dgm:spPr/>
      <dgm:t>
        <a:bodyPr/>
        <a:lstStyle/>
        <a:p>
          <a:endParaRPr lang="zh-CN" altLang="en-US"/>
        </a:p>
      </dgm:t>
    </dgm:pt>
    <dgm:pt modelId="{64128110-2BC2-4E83-AE3D-7442626E6916}">
      <dgm:prSet phldrT="[文本]"/>
      <dgm:spPr/>
      <dgm:t>
        <a:bodyPr/>
        <a:lstStyle/>
        <a:p>
          <a:r>
            <a:rPr lang="zh-CN" altLang="en-US" dirty="0" smtClean="0"/>
            <a:t>破坏社会主义市场经济秩序罪</a:t>
          </a:r>
          <a:endParaRPr lang="zh-CN" altLang="en-US" dirty="0"/>
        </a:p>
      </dgm:t>
    </dgm:pt>
    <dgm:pt modelId="{7C4D8020-E6A5-42B0-ACC1-F3A6FF2AC2B4}" type="parTrans" cxnId="{F10441D0-D4E9-4168-9B65-1E09BCA5727B}">
      <dgm:prSet/>
      <dgm:spPr/>
      <dgm:t>
        <a:bodyPr/>
        <a:lstStyle/>
        <a:p>
          <a:endParaRPr lang="zh-CN" altLang="en-US"/>
        </a:p>
      </dgm:t>
    </dgm:pt>
    <dgm:pt modelId="{EC14B256-0355-49D6-9784-F21A5D6A7477}" type="sibTrans" cxnId="{F10441D0-D4E9-4168-9B65-1E09BCA5727B}">
      <dgm:prSet/>
      <dgm:spPr/>
      <dgm:t>
        <a:bodyPr/>
        <a:lstStyle/>
        <a:p>
          <a:endParaRPr lang="zh-CN" altLang="en-US"/>
        </a:p>
      </dgm:t>
    </dgm:pt>
    <dgm:pt modelId="{225828B5-AAC3-48E3-8DDE-6E14A1E9FCE8}">
      <dgm:prSet phldrT="[文本]"/>
      <dgm:spPr/>
      <dgm:t>
        <a:bodyPr/>
        <a:lstStyle/>
        <a:p>
          <a:r>
            <a:rPr lang="zh-CN" altLang="en-US" dirty="0" smtClean="0"/>
            <a:t>生产销售伪劣商品罪</a:t>
          </a:r>
          <a:endParaRPr lang="zh-CN" altLang="en-US" dirty="0"/>
        </a:p>
      </dgm:t>
    </dgm:pt>
    <dgm:pt modelId="{90F8E70F-E1C5-4691-812A-47839830C40B}" type="parTrans" cxnId="{19C8945A-168E-4E26-9767-F08D261CC3B8}">
      <dgm:prSet/>
      <dgm:spPr/>
      <dgm:t>
        <a:bodyPr/>
        <a:lstStyle/>
        <a:p>
          <a:endParaRPr lang="zh-CN" altLang="en-US"/>
        </a:p>
      </dgm:t>
    </dgm:pt>
    <dgm:pt modelId="{6E8CAA27-4324-4304-92E5-3562A8011552}" type="sibTrans" cxnId="{19C8945A-168E-4E26-9767-F08D261CC3B8}">
      <dgm:prSet/>
      <dgm:spPr/>
      <dgm:t>
        <a:bodyPr/>
        <a:lstStyle/>
        <a:p>
          <a:endParaRPr lang="zh-CN" altLang="en-US"/>
        </a:p>
      </dgm:t>
    </dgm:pt>
    <dgm:pt modelId="{37D77502-DD69-4FCD-BFD3-1B91FA3A0B41}">
      <dgm:prSet phldrT="[文本]"/>
      <dgm:spPr/>
      <dgm:t>
        <a:bodyPr/>
        <a:lstStyle/>
        <a:p>
          <a:r>
            <a:rPr lang="zh-CN" altLang="en-US" dirty="0" smtClean="0"/>
            <a:t>走私罪</a:t>
          </a:r>
          <a:endParaRPr lang="zh-CN" altLang="en-US" dirty="0"/>
        </a:p>
      </dgm:t>
    </dgm:pt>
    <dgm:pt modelId="{56E3332C-AB51-492A-BF41-0AEAAF10CB36}" type="parTrans" cxnId="{5F1D544F-0481-42BC-AE11-E08B7A6D4FC9}">
      <dgm:prSet/>
      <dgm:spPr/>
      <dgm:t>
        <a:bodyPr/>
        <a:lstStyle/>
        <a:p>
          <a:endParaRPr lang="zh-CN" altLang="en-US"/>
        </a:p>
      </dgm:t>
    </dgm:pt>
    <dgm:pt modelId="{A79A0933-F266-4AC1-9DE1-FD7E900B09C8}" type="sibTrans" cxnId="{5F1D544F-0481-42BC-AE11-E08B7A6D4FC9}">
      <dgm:prSet/>
      <dgm:spPr/>
      <dgm:t>
        <a:bodyPr/>
        <a:lstStyle/>
        <a:p>
          <a:endParaRPr lang="zh-CN" altLang="en-US"/>
        </a:p>
      </dgm:t>
    </dgm:pt>
    <dgm:pt modelId="{81EE2E0C-6A5F-4B2C-ADA9-FDFFCB8C7AC8}">
      <dgm:prSet phldrT="[文本]"/>
      <dgm:spPr/>
      <dgm:t>
        <a:bodyPr/>
        <a:lstStyle/>
        <a:p>
          <a:r>
            <a:rPr lang="zh-CN" altLang="en-US" dirty="0" smtClean="0"/>
            <a:t>破坏</a:t>
          </a:r>
          <a:r>
            <a:rPr lang="zh-CN" dirty="0" smtClean="0"/>
            <a:t>金融管理秩序</a:t>
          </a:r>
          <a:r>
            <a:rPr lang="zh-CN" altLang="en-US" dirty="0" smtClean="0"/>
            <a:t>罪</a:t>
          </a:r>
          <a:endParaRPr lang="zh-CN" altLang="en-US" dirty="0"/>
        </a:p>
      </dgm:t>
    </dgm:pt>
    <dgm:pt modelId="{01FF1330-6476-4A29-B36A-956B908B4DC2}" type="parTrans" cxnId="{E8081580-6ABF-4D3E-9A2B-22ACA382F75E}">
      <dgm:prSet/>
      <dgm:spPr/>
      <dgm:t>
        <a:bodyPr/>
        <a:lstStyle/>
        <a:p>
          <a:endParaRPr lang="zh-CN" altLang="en-US"/>
        </a:p>
      </dgm:t>
    </dgm:pt>
    <dgm:pt modelId="{72C2C69A-BE49-48A9-B607-A2F8C3C08133}" type="sibTrans" cxnId="{E8081580-6ABF-4D3E-9A2B-22ACA382F75E}">
      <dgm:prSet/>
      <dgm:spPr/>
      <dgm:t>
        <a:bodyPr/>
        <a:lstStyle/>
        <a:p>
          <a:endParaRPr lang="zh-CN" altLang="en-US"/>
        </a:p>
      </dgm:t>
    </dgm:pt>
    <dgm:pt modelId="{6FC400EA-E00E-448D-B6EC-5276FE02A3FD}">
      <dgm:prSet/>
      <dgm:spPr/>
      <dgm:t>
        <a:bodyPr/>
        <a:lstStyle/>
        <a:p>
          <a:r>
            <a:rPr lang="zh-CN" altLang="en-US" dirty="0" smtClean="0"/>
            <a:t>妨害</a:t>
          </a:r>
          <a:r>
            <a:rPr lang="zh-CN" dirty="0" smtClean="0"/>
            <a:t>公司、企业管理秩序</a:t>
          </a:r>
          <a:r>
            <a:rPr lang="zh-CN" altLang="en-US" dirty="0" smtClean="0"/>
            <a:t>罪</a:t>
          </a:r>
          <a:endParaRPr lang="zh-CN" altLang="en-US" dirty="0"/>
        </a:p>
      </dgm:t>
    </dgm:pt>
    <dgm:pt modelId="{B0911FBB-E5FA-485C-AF2E-20D2D8238A3B}" type="parTrans" cxnId="{A70A4DCB-AA09-4549-8C45-A197FD90FD3C}">
      <dgm:prSet/>
      <dgm:spPr/>
      <dgm:t>
        <a:bodyPr/>
        <a:lstStyle/>
        <a:p>
          <a:endParaRPr lang="zh-CN" altLang="en-US"/>
        </a:p>
      </dgm:t>
    </dgm:pt>
    <dgm:pt modelId="{91921757-8AD5-4CA2-90A7-F2045FD35172}" type="sibTrans" cxnId="{A70A4DCB-AA09-4549-8C45-A197FD90FD3C}">
      <dgm:prSet/>
      <dgm:spPr/>
      <dgm:t>
        <a:bodyPr/>
        <a:lstStyle/>
        <a:p>
          <a:endParaRPr lang="zh-CN" altLang="en-US"/>
        </a:p>
      </dgm:t>
    </dgm:pt>
    <dgm:pt modelId="{0C530EA7-4FFA-4B42-9C89-5DBB65386C4F}">
      <dgm:prSet/>
      <dgm:spPr/>
      <dgm:t>
        <a:bodyPr/>
        <a:lstStyle/>
        <a:p>
          <a:r>
            <a:rPr lang="zh-CN" altLang="en-US" dirty="0" smtClean="0"/>
            <a:t>危害</a:t>
          </a:r>
          <a:r>
            <a:rPr lang="zh-CN" dirty="0" smtClean="0"/>
            <a:t>税收</a:t>
          </a:r>
          <a:endParaRPr lang="en-US" altLang="zh-CN" dirty="0" smtClean="0"/>
        </a:p>
        <a:p>
          <a:r>
            <a:rPr lang="zh-CN" altLang="en-US" dirty="0" smtClean="0"/>
            <a:t>征管罪</a:t>
          </a:r>
          <a:endParaRPr lang="en-US" altLang="zh-CN" dirty="0" smtClean="0"/>
        </a:p>
      </dgm:t>
    </dgm:pt>
    <dgm:pt modelId="{1999DBFD-6648-48A0-89B6-B240A270CDC1}" type="parTrans" cxnId="{F778222F-082A-44D4-A724-51C1DEA5D6CC}">
      <dgm:prSet/>
      <dgm:spPr/>
      <dgm:t>
        <a:bodyPr/>
        <a:lstStyle/>
        <a:p>
          <a:endParaRPr lang="zh-CN" altLang="en-US"/>
        </a:p>
      </dgm:t>
    </dgm:pt>
    <dgm:pt modelId="{07EEEBCB-CB7E-464D-906F-E36A53195F36}" type="sibTrans" cxnId="{F778222F-082A-44D4-A724-51C1DEA5D6CC}">
      <dgm:prSet/>
      <dgm:spPr/>
      <dgm:t>
        <a:bodyPr/>
        <a:lstStyle/>
        <a:p>
          <a:endParaRPr lang="zh-CN" altLang="en-US"/>
        </a:p>
      </dgm:t>
    </dgm:pt>
    <dgm:pt modelId="{1900A81A-D032-43A4-B3C5-3EB849E98469}">
      <dgm:prSet/>
      <dgm:spPr/>
      <dgm:t>
        <a:bodyPr/>
        <a:lstStyle/>
        <a:p>
          <a:r>
            <a:rPr lang="zh-CN" altLang="en-US" dirty="0" smtClean="0"/>
            <a:t>侵犯知识产权罪</a:t>
          </a:r>
          <a:endParaRPr lang="zh-CN" altLang="en-US" dirty="0"/>
        </a:p>
      </dgm:t>
    </dgm:pt>
    <dgm:pt modelId="{1172E050-8085-4A8E-A5A6-A080C4E8D141}" type="parTrans" cxnId="{848A7678-5541-4440-9593-C16E95479EFF}">
      <dgm:prSet/>
      <dgm:spPr/>
      <dgm:t>
        <a:bodyPr/>
        <a:lstStyle/>
        <a:p>
          <a:endParaRPr lang="zh-CN" altLang="en-US"/>
        </a:p>
      </dgm:t>
    </dgm:pt>
    <dgm:pt modelId="{E4704B3E-6BAD-455A-B636-8F407F890D5C}" type="sibTrans" cxnId="{848A7678-5541-4440-9593-C16E95479EFF}">
      <dgm:prSet/>
      <dgm:spPr/>
      <dgm:t>
        <a:bodyPr/>
        <a:lstStyle/>
        <a:p>
          <a:endParaRPr lang="zh-CN" altLang="en-US"/>
        </a:p>
      </dgm:t>
    </dgm:pt>
    <dgm:pt modelId="{05512199-A2B1-4D68-8FD3-6D4E2340AC77}">
      <dgm:prSet/>
      <dgm:spPr/>
      <dgm:t>
        <a:bodyPr/>
        <a:lstStyle/>
        <a:p>
          <a:r>
            <a:rPr lang="zh-CN" altLang="en-US" dirty="0" smtClean="0"/>
            <a:t>扰乱市场秩序罪</a:t>
          </a:r>
          <a:endParaRPr lang="zh-CN" altLang="en-US" dirty="0"/>
        </a:p>
      </dgm:t>
    </dgm:pt>
    <dgm:pt modelId="{1CF05B18-4CA2-48BE-9ED3-45C086BE2D3B}" type="parTrans" cxnId="{101A8012-FC30-4163-9BAA-48B53FB8B367}">
      <dgm:prSet/>
      <dgm:spPr/>
      <dgm:t>
        <a:bodyPr/>
        <a:lstStyle/>
        <a:p>
          <a:endParaRPr lang="zh-CN" altLang="en-US"/>
        </a:p>
      </dgm:t>
    </dgm:pt>
    <dgm:pt modelId="{A43DCDFD-6D4D-40EA-8DD7-E0CD801EEA11}" type="sibTrans" cxnId="{101A8012-FC30-4163-9BAA-48B53FB8B367}">
      <dgm:prSet/>
      <dgm:spPr/>
      <dgm:t>
        <a:bodyPr/>
        <a:lstStyle/>
        <a:p>
          <a:endParaRPr lang="zh-CN" altLang="en-US"/>
        </a:p>
      </dgm:t>
    </dgm:pt>
    <dgm:pt modelId="{87D202A1-9E8A-4632-BCC3-CC2D27301D50}">
      <dgm:prSet/>
      <dgm:spPr/>
      <dgm:t>
        <a:bodyPr/>
        <a:lstStyle/>
        <a:p>
          <a:r>
            <a:rPr lang="zh-CN" altLang="en-US" dirty="0" smtClean="0"/>
            <a:t>金融诈骗罪</a:t>
          </a:r>
          <a:endParaRPr lang="zh-CN" altLang="en-US" dirty="0"/>
        </a:p>
      </dgm:t>
    </dgm:pt>
    <dgm:pt modelId="{D352A766-881A-4028-8694-F79A199ABC96}" type="parTrans" cxnId="{159B0F35-8087-4095-ABB9-5C484E537AB1}">
      <dgm:prSet/>
      <dgm:spPr/>
      <dgm:t>
        <a:bodyPr/>
        <a:lstStyle/>
        <a:p>
          <a:endParaRPr lang="zh-CN" altLang="en-US"/>
        </a:p>
      </dgm:t>
    </dgm:pt>
    <dgm:pt modelId="{BB2A014E-A5E9-4673-B61D-428216EA5B99}" type="sibTrans" cxnId="{159B0F35-8087-4095-ABB9-5C484E537AB1}">
      <dgm:prSet/>
      <dgm:spPr/>
      <dgm:t>
        <a:bodyPr/>
        <a:lstStyle/>
        <a:p>
          <a:endParaRPr lang="zh-CN" altLang="en-US"/>
        </a:p>
      </dgm:t>
    </dgm:pt>
    <dgm:pt modelId="{0F89BA2F-7FB1-47A4-B6A8-9A821D15E1C1}" type="pres">
      <dgm:prSet presAssocID="{C17B9AAD-24D5-4918-8EDF-B332210074D7}" presName="hierChild1" presStyleCnt="0">
        <dgm:presLayoutVars>
          <dgm:orgChart val="1"/>
          <dgm:chPref val="1"/>
          <dgm:dir/>
          <dgm:animOne val="branch"/>
          <dgm:animLvl val="lvl"/>
          <dgm:resizeHandles/>
        </dgm:presLayoutVars>
      </dgm:prSet>
      <dgm:spPr/>
      <dgm:t>
        <a:bodyPr/>
        <a:lstStyle/>
        <a:p>
          <a:endParaRPr lang="zh-CN" altLang="en-US"/>
        </a:p>
      </dgm:t>
    </dgm:pt>
    <dgm:pt modelId="{43B1D5CD-F6F5-420F-9336-DAB5AE405CAB}" type="pres">
      <dgm:prSet presAssocID="{64128110-2BC2-4E83-AE3D-7442626E6916}" presName="hierRoot1" presStyleCnt="0">
        <dgm:presLayoutVars>
          <dgm:hierBranch val="init"/>
        </dgm:presLayoutVars>
      </dgm:prSet>
      <dgm:spPr/>
    </dgm:pt>
    <dgm:pt modelId="{87C865EB-D9C7-4E5F-B312-83EF73AB58D0}" type="pres">
      <dgm:prSet presAssocID="{64128110-2BC2-4E83-AE3D-7442626E6916}" presName="rootComposite1" presStyleCnt="0"/>
      <dgm:spPr/>
    </dgm:pt>
    <dgm:pt modelId="{3F87A36D-B515-4CB3-9442-512F3C54FBDD}" type="pres">
      <dgm:prSet presAssocID="{64128110-2BC2-4E83-AE3D-7442626E6916}" presName="rootText1" presStyleLbl="node0" presStyleIdx="0" presStyleCnt="1" custScaleX="141948">
        <dgm:presLayoutVars>
          <dgm:chPref val="3"/>
        </dgm:presLayoutVars>
      </dgm:prSet>
      <dgm:spPr/>
      <dgm:t>
        <a:bodyPr/>
        <a:lstStyle/>
        <a:p>
          <a:endParaRPr lang="zh-CN" altLang="en-US"/>
        </a:p>
      </dgm:t>
    </dgm:pt>
    <dgm:pt modelId="{C8EA578D-1EEF-4168-811C-C3CB6C46B153}" type="pres">
      <dgm:prSet presAssocID="{64128110-2BC2-4E83-AE3D-7442626E6916}" presName="rootConnector1" presStyleLbl="node1" presStyleIdx="0" presStyleCnt="0"/>
      <dgm:spPr/>
      <dgm:t>
        <a:bodyPr/>
        <a:lstStyle/>
        <a:p>
          <a:endParaRPr lang="zh-CN" altLang="en-US"/>
        </a:p>
      </dgm:t>
    </dgm:pt>
    <dgm:pt modelId="{5BEABAEC-9F0C-4E39-AD8E-6628EFFC11DC}" type="pres">
      <dgm:prSet presAssocID="{64128110-2BC2-4E83-AE3D-7442626E6916}" presName="hierChild2" presStyleCnt="0"/>
      <dgm:spPr/>
    </dgm:pt>
    <dgm:pt modelId="{1F968B94-413B-42AE-BA1D-5E5D1F62B58B}" type="pres">
      <dgm:prSet presAssocID="{90F8E70F-E1C5-4691-812A-47839830C40B}" presName="Name37" presStyleLbl="parChTrans1D2" presStyleIdx="0" presStyleCnt="7"/>
      <dgm:spPr/>
      <dgm:t>
        <a:bodyPr/>
        <a:lstStyle/>
        <a:p>
          <a:endParaRPr lang="zh-CN" altLang="en-US"/>
        </a:p>
      </dgm:t>
    </dgm:pt>
    <dgm:pt modelId="{841E9607-AFA8-422E-867A-D0B9A43F76FB}" type="pres">
      <dgm:prSet presAssocID="{225828B5-AAC3-48E3-8DDE-6E14A1E9FCE8}" presName="hierRoot2" presStyleCnt="0">
        <dgm:presLayoutVars>
          <dgm:hierBranch val="init"/>
        </dgm:presLayoutVars>
      </dgm:prSet>
      <dgm:spPr/>
    </dgm:pt>
    <dgm:pt modelId="{7848FCCC-0559-4207-BA93-63FF4F6D75CC}" type="pres">
      <dgm:prSet presAssocID="{225828B5-AAC3-48E3-8DDE-6E14A1E9FCE8}" presName="rootComposite" presStyleCnt="0"/>
      <dgm:spPr/>
    </dgm:pt>
    <dgm:pt modelId="{2FB69221-32D0-434B-B23D-866F77A6B0EE}" type="pres">
      <dgm:prSet presAssocID="{225828B5-AAC3-48E3-8DDE-6E14A1E9FCE8}" presName="rootText" presStyleLbl="node2" presStyleIdx="0" presStyleCnt="7">
        <dgm:presLayoutVars>
          <dgm:chPref val="3"/>
        </dgm:presLayoutVars>
      </dgm:prSet>
      <dgm:spPr/>
      <dgm:t>
        <a:bodyPr/>
        <a:lstStyle/>
        <a:p>
          <a:endParaRPr lang="zh-CN" altLang="en-US"/>
        </a:p>
      </dgm:t>
    </dgm:pt>
    <dgm:pt modelId="{5C67B634-DB68-4653-97A5-5D62FE999B47}" type="pres">
      <dgm:prSet presAssocID="{225828B5-AAC3-48E3-8DDE-6E14A1E9FCE8}" presName="rootConnector" presStyleLbl="node2" presStyleIdx="0" presStyleCnt="7"/>
      <dgm:spPr/>
      <dgm:t>
        <a:bodyPr/>
        <a:lstStyle/>
        <a:p>
          <a:endParaRPr lang="zh-CN" altLang="en-US"/>
        </a:p>
      </dgm:t>
    </dgm:pt>
    <dgm:pt modelId="{A7817FA8-C290-4779-9081-B0B52FF24E56}" type="pres">
      <dgm:prSet presAssocID="{225828B5-AAC3-48E3-8DDE-6E14A1E9FCE8}" presName="hierChild4" presStyleCnt="0"/>
      <dgm:spPr/>
    </dgm:pt>
    <dgm:pt modelId="{782C31C6-F89C-4EE5-9321-5D7AEDFD4677}" type="pres">
      <dgm:prSet presAssocID="{225828B5-AAC3-48E3-8DDE-6E14A1E9FCE8}" presName="hierChild5" presStyleCnt="0"/>
      <dgm:spPr/>
    </dgm:pt>
    <dgm:pt modelId="{4336AD91-6774-4DB4-BDD0-A33B76AEE6B7}" type="pres">
      <dgm:prSet presAssocID="{56E3332C-AB51-492A-BF41-0AEAAF10CB36}" presName="Name37" presStyleLbl="parChTrans1D2" presStyleIdx="1" presStyleCnt="7"/>
      <dgm:spPr/>
      <dgm:t>
        <a:bodyPr/>
        <a:lstStyle/>
        <a:p>
          <a:endParaRPr lang="zh-CN" altLang="en-US"/>
        </a:p>
      </dgm:t>
    </dgm:pt>
    <dgm:pt modelId="{9DFAC067-11BC-4885-918F-10D0401D4F77}" type="pres">
      <dgm:prSet presAssocID="{37D77502-DD69-4FCD-BFD3-1B91FA3A0B41}" presName="hierRoot2" presStyleCnt="0">
        <dgm:presLayoutVars>
          <dgm:hierBranch val="init"/>
        </dgm:presLayoutVars>
      </dgm:prSet>
      <dgm:spPr/>
    </dgm:pt>
    <dgm:pt modelId="{3798E192-B322-4C1D-A304-A3A890D1C199}" type="pres">
      <dgm:prSet presAssocID="{37D77502-DD69-4FCD-BFD3-1B91FA3A0B41}" presName="rootComposite" presStyleCnt="0"/>
      <dgm:spPr/>
    </dgm:pt>
    <dgm:pt modelId="{AFBE47F0-7A8F-4C93-AF1D-8BA2F7BEC08C}" type="pres">
      <dgm:prSet presAssocID="{37D77502-DD69-4FCD-BFD3-1B91FA3A0B41}" presName="rootText" presStyleLbl="node2" presStyleIdx="1" presStyleCnt="7">
        <dgm:presLayoutVars>
          <dgm:chPref val="3"/>
        </dgm:presLayoutVars>
      </dgm:prSet>
      <dgm:spPr/>
      <dgm:t>
        <a:bodyPr/>
        <a:lstStyle/>
        <a:p>
          <a:endParaRPr lang="zh-CN" altLang="en-US"/>
        </a:p>
      </dgm:t>
    </dgm:pt>
    <dgm:pt modelId="{2445C7C8-45D2-4D23-B6BE-965FFAF23B88}" type="pres">
      <dgm:prSet presAssocID="{37D77502-DD69-4FCD-BFD3-1B91FA3A0B41}" presName="rootConnector" presStyleLbl="node2" presStyleIdx="1" presStyleCnt="7"/>
      <dgm:spPr/>
      <dgm:t>
        <a:bodyPr/>
        <a:lstStyle/>
        <a:p>
          <a:endParaRPr lang="zh-CN" altLang="en-US"/>
        </a:p>
      </dgm:t>
    </dgm:pt>
    <dgm:pt modelId="{B814C46B-2953-4DFE-86D5-6641B5D8BDFD}" type="pres">
      <dgm:prSet presAssocID="{37D77502-DD69-4FCD-BFD3-1B91FA3A0B41}" presName="hierChild4" presStyleCnt="0"/>
      <dgm:spPr/>
    </dgm:pt>
    <dgm:pt modelId="{8C5F1B03-FD37-43EA-A7E6-8885D7520042}" type="pres">
      <dgm:prSet presAssocID="{37D77502-DD69-4FCD-BFD3-1B91FA3A0B41}" presName="hierChild5" presStyleCnt="0"/>
      <dgm:spPr/>
    </dgm:pt>
    <dgm:pt modelId="{B28C9D9E-0B3E-4D48-9BB1-D036D074F019}" type="pres">
      <dgm:prSet presAssocID="{B0911FBB-E5FA-485C-AF2E-20D2D8238A3B}" presName="Name37" presStyleLbl="parChTrans1D2" presStyleIdx="2" presStyleCnt="7"/>
      <dgm:spPr/>
      <dgm:t>
        <a:bodyPr/>
        <a:lstStyle/>
        <a:p>
          <a:endParaRPr lang="zh-CN" altLang="en-US"/>
        </a:p>
      </dgm:t>
    </dgm:pt>
    <dgm:pt modelId="{4877765E-35B5-45DA-B902-37AD2DB69A6B}" type="pres">
      <dgm:prSet presAssocID="{6FC400EA-E00E-448D-B6EC-5276FE02A3FD}" presName="hierRoot2" presStyleCnt="0">
        <dgm:presLayoutVars>
          <dgm:hierBranch val="init"/>
        </dgm:presLayoutVars>
      </dgm:prSet>
      <dgm:spPr/>
    </dgm:pt>
    <dgm:pt modelId="{5956BF15-915A-4718-8F84-0E2ED581338E}" type="pres">
      <dgm:prSet presAssocID="{6FC400EA-E00E-448D-B6EC-5276FE02A3FD}" presName="rootComposite" presStyleCnt="0"/>
      <dgm:spPr/>
    </dgm:pt>
    <dgm:pt modelId="{74EC2206-1D16-43C6-87AA-0FF7CD0E7BA6}" type="pres">
      <dgm:prSet presAssocID="{6FC400EA-E00E-448D-B6EC-5276FE02A3FD}" presName="rootText" presStyleLbl="node2" presStyleIdx="2" presStyleCnt="7">
        <dgm:presLayoutVars>
          <dgm:chPref val="3"/>
        </dgm:presLayoutVars>
      </dgm:prSet>
      <dgm:spPr/>
      <dgm:t>
        <a:bodyPr/>
        <a:lstStyle/>
        <a:p>
          <a:endParaRPr lang="zh-CN" altLang="en-US"/>
        </a:p>
      </dgm:t>
    </dgm:pt>
    <dgm:pt modelId="{0AB14352-42CD-4DAF-8AFF-90B6992306DD}" type="pres">
      <dgm:prSet presAssocID="{6FC400EA-E00E-448D-B6EC-5276FE02A3FD}" presName="rootConnector" presStyleLbl="node2" presStyleIdx="2" presStyleCnt="7"/>
      <dgm:spPr/>
      <dgm:t>
        <a:bodyPr/>
        <a:lstStyle/>
        <a:p>
          <a:endParaRPr lang="zh-CN" altLang="en-US"/>
        </a:p>
      </dgm:t>
    </dgm:pt>
    <dgm:pt modelId="{99DBB881-5C18-4DD2-AD75-92D25F5FA38A}" type="pres">
      <dgm:prSet presAssocID="{6FC400EA-E00E-448D-B6EC-5276FE02A3FD}" presName="hierChild4" presStyleCnt="0"/>
      <dgm:spPr/>
    </dgm:pt>
    <dgm:pt modelId="{4DE3FB66-FC6E-4BE0-A928-95A7CC46C550}" type="pres">
      <dgm:prSet presAssocID="{6FC400EA-E00E-448D-B6EC-5276FE02A3FD}" presName="hierChild5" presStyleCnt="0"/>
      <dgm:spPr/>
    </dgm:pt>
    <dgm:pt modelId="{F3FBFC0D-1C10-482A-B755-432B7B102F58}" type="pres">
      <dgm:prSet presAssocID="{01FF1330-6476-4A29-B36A-956B908B4DC2}" presName="Name37" presStyleLbl="parChTrans1D2" presStyleIdx="3" presStyleCnt="7"/>
      <dgm:spPr/>
      <dgm:t>
        <a:bodyPr/>
        <a:lstStyle/>
        <a:p>
          <a:endParaRPr lang="zh-CN" altLang="en-US"/>
        </a:p>
      </dgm:t>
    </dgm:pt>
    <dgm:pt modelId="{55EB3F4A-D96C-45F8-A083-E0A674B482EF}" type="pres">
      <dgm:prSet presAssocID="{81EE2E0C-6A5F-4B2C-ADA9-FDFFCB8C7AC8}" presName="hierRoot2" presStyleCnt="0">
        <dgm:presLayoutVars>
          <dgm:hierBranch val="init"/>
        </dgm:presLayoutVars>
      </dgm:prSet>
      <dgm:spPr/>
    </dgm:pt>
    <dgm:pt modelId="{26427A8A-8184-401A-BA5F-B732C715EED7}" type="pres">
      <dgm:prSet presAssocID="{81EE2E0C-6A5F-4B2C-ADA9-FDFFCB8C7AC8}" presName="rootComposite" presStyleCnt="0"/>
      <dgm:spPr/>
    </dgm:pt>
    <dgm:pt modelId="{CD29CA80-3F78-4D10-B0B9-E1DB408EE544}" type="pres">
      <dgm:prSet presAssocID="{81EE2E0C-6A5F-4B2C-ADA9-FDFFCB8C7AC8}" presName="rootText" presStyleLbl="node2" presStyleIdx="3" presStyleCnt="7">
        <dgm:presLayoutVars>
          <dgm:chPref val="3"/>
        </dgm:presLayoutVars>
      </dgm:prSet>
      <dgm:spPr/>
      <dgm:t>
        <a:bodyPr/>
        <a:lstStyle/>
        <a:p>
          <a:endParaRPr lang="zh-CN" altLang="en-US"/>
        </a:p>
      </dgm:t>
    </dgm:pt>
    <dgm:pt modelId="{64484104-CFD4-449D-95B4-82574E1BEAC9}" type="pres">
      <dgm:prSet presAssocID="{81EE2E0C-6A5F-4B2C-ADA9-FDFFCB8C7AC8}" presName="rootConnector" presStyleLbl="node2" presStyleIdx="3" presStyleCnt="7"/>
      <dgm:spPr/>
      <dgm:t>
        <a:bodyPr/>
        <a:lstStyle/>
        <a:p>
          <a:endParaRPr lang="zh-CN" altLang="en-US"/>
        </a:p>
      </dgm:t>
    </dgm:pt>
    <dgm:pt modelId="{03ED9A96-D917-442C-960F-6C2655E777D9}" type="pres">
      <dgm:prSet presAssocID="{81EE2E0C-6A5F-4B2C-ADA9-FDFFCB8C7AC8}" presName="hierChild4" presStyleCnt="0"/>
      <dgm:spPr/>
    </dgm:pt>
    <dgm:pt modelId="{5E551C60-F328-46DB-848E-794623F79F07}" type="pres">
      <dgm:prSet presAssocID="{D352A766-881A-4028-8694-F79A199ABC96}" presName="Name37" presStyleLbl="parChTrans1D3" presStyleIdx="0" presStyleCnt="1"/>
      <dgm:spPr/>
      <dgm:t>
        <a:bodyPr/>
        <a:lstStyle/>
        <a:p>
          <a:endParaRPr lang="zh-CN" altLang="en-US"/>
        </a:p>
      </dgm:t>
    </dgm:pt>
    <dgm:pt modelId="{92F53E83-113D-47AC-9311-91CCE2922CD3}" type="pres">
      <dgm:prSet presAssocID="{87D202A1-9E8A-4632-BCC3-CC2D27301D50}" presName="hierRoot2" presStyleCnt="0">
        <dgm:presLayoutVars>
          <dgm:hierBranch val="init"/>
        </dgm:presLayoutVars>
      </dgm:prSet>
      <dgm:spPr/>
    </dgm:pt>
    <dgm:pt modelId="{A1108090-E050-4A21-93FB-0D363AE963A5}" type="pres">
      <dgm:prSet presAssocID="{87D202A1-9E8A-4632-BCC3-CC2D27301D50}" presName="rootComposite" presStyleCnt="0"/>
      <dgm:spPr/>
    </dgm:pt>
    <dgm:pt modelId="{35175B8E-5164-4BA4-9F7C-79D934ECF70D}" type="pres">
      <dgm:prSet presAssocID="{87D202A1-9E8A-4632-BCC3-CC2D27301D50}" presName="rootText" presStyleLbl="node3" presStyleIdx="0" presStyleCnt="1">
        <dgm:presLayoutVars>
          <dgm:chPref val="3"/>
        </dgm:presLayoutVars>
      </dgm:prSet>
      <dgm:spPr/>
      <dgm:t>
        <a:bodyPr/>
        <a:lstStyle/>
        <a:p>
          <a:endParaRPr lang="zh-CN" altLang="en-US"/>
        </a:p>
      </dgm:t>
    </dgm:pt>
    <dgm:pt modelId="{716A9BAE-0AAF-4DEE-A435-5F0618368072}" type="pres">
      <dgm:prSet presAssocID="{87D202A1-9E8A-4632-BCC3-CC2D27301D50}" presName="rootConnector" presStyleLbl="node3" presStyleIdx="0" presStyleCnt="1"/>
      <dgm:spPr/>
      <dgm:t>
        <a:bodyPr/>
        <a:lstStyle/>
        <a:p>
          <a:endParaRPr lang="zh-CN" altLang="en-US"/>
        </a:p>
      </dgm:t>
    </dgm:pt>
    <dgm:pt modelId="{ED7C7690-8111-41B7-9F2D-94A58225467B}" type="pres">
      <dgm:prSet presAssocID="{87D202A1-9E8A-4632-BCC3-CC2D27301D50}" presName="hierChild4" presStyleCnt="0"/>
      <dgm:spPr/>
    </dgm:pt>
    <dgm:pt modelId="{D3632E8E-8763-4BC6-8CE8-EAB7C6F94B7B}" type="pres">
      <dgm:prSet presAssocID="{87D202A1-9E8A-4632-BCC3-CC2D27301D50}" presName="hierChild5" presStyleCnt="0"/>
      <dgm:spPr/>
    </dgm:pt>
    <dgm:pt modelId="{07BBFBE8-D4F9-47E6-AB6D-6C2BA5426163}" type="pres">
      <dgm:prSet presAssocID="{81EE2E0C-6A5F-4B2C-ADA9-FDFFCB8C7AC8}" presName="hierChild5" presStyleCnt="0"/>
      <dgm:spPr/>
    </dgm:pt>
    <dgm:pt modelId="{E109CE48-EF0F-4E96-B7D8-F1683FBE13BD}" type="pres">
      <dgm:prSet presAssocID="{1999DBFD-6648-48A0-89B6-B240A270CDC1}" presName="Name37" presStyleLbl="parChTrans1D2" presStyleIdx="4" presStyleCnt="7"/>
      <dgm:spPr/>
      <dgm:t>
        <a:bodyPr/>
        <a:lstStyle/>
        <a:p>
          <a:endParaRPr lang="zh-CN" altLang="en-US"/>
        </a:p>
      </dgm:t>
    </dgm:pt>
    <dgm:pt modelId="{4FC61C79-F15C-49DF-A32D-378F8D26342E}" type="pres">
      <dgm:prSet presAssocID="{0C530EA7-4FFA-4B42-9C89-5DBB65386C4F}" presName="hierRoot2" presStyleCnt="0">
        <dgm:presLayoutVars>
          <dgm:hierBranch val="init"/>
        </dgm:presLayoutVars>
      </dgm:prSet>
      <dgm:spPr/>
    </dgm:pt>
    <dgm:pt modelId="{0D7795AD-2596-4A33-A6FF-E56FB657773A}" type="pres">
      <dgm:prSet presAssocID="{0C530EA7-4FFA-4B42-9C89-5DBB65386C4F}" presName="rootComposite" presStyleCnt="0"/>
      <dgm:spPr/>
    </dgm:pt>
    <dgm:pt modelId="{FBFE13B0-FE5B-4241-8033-B8A11DA2F48D}" type="pres">
      <dgm:prSet presAssocID="{0C530EA7-4FFA-4B42-9C89-5DBB65386C4F}" presName="rootText" presStyleLbl="node2" presStyleIdx="4" presStyleCnt="7">
        <dgm:presLayoutVars>
          <dgm:chPref val="3"/>
        </dgm:presLayoutVars>
      </dgm:prSet>
      <dgm:spPr/>
      <dgm:t>
        <a:bodyPr/>
        <a:lstStyle/>
        <a:p>
          <a:endParaRPr lang="zh-CN" altLang="en-US"/>
        </a:p>
      </dgm:t>
    </dgm:pt>
    <dgm:pt modelId="{A998E015-547D-4D1E-A207-B9C7387DA0FF}" type="pres">
      <dgm:prSet presAssocID="{0C530EA7-4FFA-4B42-9C89-5DBB65386C4F}" presName="rootConnector" presStyleLbl="node2" presStyleIdx="4" presStyleCnt="7"/>
      <dgm:spPr/>
      <dgm:t>
        <a:bodyPr/>
        <a:lstStyle/>
        <a:p>
          <a:endParaRPr lang="zh-CN" altLang="en-US"/>
        </a:p>
      </dgm:t>
    </dgm:pt>
    <dgm:pt modelId="{50DB255F-11CE-4B0D-BDF2-5B48045F38DE}" type="pres">
      <dgm:prSet presAssocID="{0C530EA7-4FFA-4B42-9C89-5DBB65386C4F}" presName="hierChild4" presStyleCnt="0"/>
      <dgm:spPr/>
    </dgm:pt>
    <dgm:pt modelId="{743D057A-5F4C-4EFD-85C0-0183087AA63A}" type="pres">
      <dgm:prSet presAssocID="{0C530EA7-4FFA-4B42-9C89-5DBB65386C4F}" presName="hierChild5" presStyleCnt="0"/>
      <dgm:spPr/>
    </dgm:pt>
    <dgm:pt modelId="{E24C8E74-5E41-42B1-BFA2-1979E138B75C}" type="pres">
      <dgm:prSet presAssocID="{1172E050-8085-4A8E-A5A6-A080C4E8D141}" presName="Name37" presStyleLbl="parChTrans1D2" presStyleIdx="5" presStyleCnt="7"/>
      <dgm:spPr/>
      <dgm:t>
        <a:bodyPr/>
        <a:lstStyle/>
        <a:p>
          <a:endParaRPr lang="zh-CN" altLang="en-US"/>
        </a:p>
      </dgm:t>
    </dgm:pt>
    <dgm:pt modelId="{3CE79B57-DD0F-4CF0-96F8-05B1D64A47AA}" type="pres">
      <dgm:prSet presAssocID="{1900A81A-D032-43A4-B3C5-3EB849E98469}" presName="hierRoot2" presStyleCnt="0">
        <dgm:presLayoutVars>
          <dgm:hierBranch val="init"/>
        </dgm:presLayoutVars>
      </dgm:prSet>
      <dgm:spPr/>
    </dgm:pt>
    <dgm:pt modelId="{78B8EE17-AF11-4DB8-B0D7-1395E4D43F73}" type="pres">
      <dgm:prSet presAssocID="{1900A81A-D032-43A4-B3C5-3EB849E98469}" presName="rootComposite" presStyleCnt="0"/>
      <dgm:spPr/>
    </dgm:pt>
    <dgm:pt modelId="{C4EC3C20-70D3-4775-AFE4-8334C1808B5D}" type="pres">
      <dgm:prSet presAssocID="{1900A81A-D032-43A4-B3C5-3EB849E98469}" presName="rootText" presStyleLbl="node2" presStyleIdx="5" presStyleCnt="7" custScaleX="123836">
        <dgm:presLayoutVars>
          <dgm:chPref val="3"/>
        </dgm:presLayoutVars>
      </dgm:prSet>
      <dgm:spPr/>
      <dgm:t>
        <a:bodyPr/>
        <a:lstStyle/>
        <a:p>
          <a:endParaRPr lang="zh-CN" altLang="en-US"/>
        </a:p>
      </dgm:t>
    </dgm:pt>
    <dgm:pt modelId="{8EDC10F5-128E-4EDE-8FE7-3F7D9F81C3A9}" type="pres">
      <dgm:prSet presAssocID="{1900A81A-D032-43A4-B3C5-3EB849E98469}" presName="rootConnector" presStyleLbl="node2" presStyleIdx="5" presStyleCnt="7"/>
      <dgm:spPr/>
      <dgm:t>
        <a:bodyPr/>
        <a:lstStyle/>
        <a:p>
          <a:endParaRPr lang="zh-CN" altLang="en-US"/>
        </a:p>
      </dgm:t>
    </dgm:pt>
    <dgm:pt modelId="{537EDD40-9EF5-4576-88C4-1D983339CB61}" type="pres">
      <dgm:prSet presAssocID="{1900A81A-D032-43A4-B3C5-3EB849E98469}" presName="hierChild4" presStyleCnt="0"/>
      <dgm:spPr/>
    </dgm:pt>
    <dgm:pt modelId="{BF6FD116-CD8E-4B69-B6DA-5720190A63B5}" type="pres">
      <dgm:prSet presAssocID="{1900A81A-D032-43A4-B3C5-3EB849E98469}" presName="hierChild5" presStyleCnt="0"/>
      <dgm:spPr/>
    </dgm:pt>
    <dgm:pt modelId="{7664D7FF-C725-4B9C-B532-4968B49C4DF5}" type="pres">
      <dgm:prSet presAssocID="{1CF05B18-4CA2-48BE-9ED3-45C086BE2D3B}" presName="Name37" presStyleLbl="parChTrans1D2" presStyleIdx="6" presStyleCnt="7"/>
      <dgm:spPr/>
      <dgm:t>
        <a:bodyPr/>
        <a:lstStyle/>
        <a:p>
          <a:endParaRPr lang="zh-CN" altLang="en-US"/>
        </a:p>
      </dgm:t>
    </dgm:pt>
    <dgm:pt modelId="{CF023E81-82D0-41A3-ADA0-B57814740D1B}" type="pres">
      <dgm:prSet presAssocID="{05512199-A2B1-4D68-8FD3-6D4E2340AC77}" presName="hierRoot2" presStyleCnt="0">
        <dgm:presLayoutVars>
          <dgm:hierBranch val="init"/>
        </dgm:presLayoutVars>
      </dgm:prSet>
      <dgm:spPr/>
    </dgm:pt>
    <dgm:pt modelId="{41C7D1FD-A0C3-4092-AD29-291C4C0E64FF}" type="pres">
      <dgm:prSet presAssocID="{05512199-A2B1-4D68-8FD3-6D4E2340AC77}" presName="rootComposite" presStyleCnt="0"/>
      <dgm:spPr/>
    </dgm:pt>
    <dgm:pt modelId="{8B7C4F55-525D-4DE7-8A45-ED1D0824442E}" type="pres">
      <dgm:prSet presAssocID="{05512199-A2B1-4D68-8FD3-6D4E2340AC77}" presName="rootText" presStyleLbl="node2" presStyleIdx="6" presStyleCnt="7" custScaleX="121755">
        <dgm:presLayoutVars>
          <dgm:chPref val="3"/>
        </dgm:presLayoutVars>
      </dgm:prSet>
      <dgm:spPr/>
      <dgm:t>
        <a:bodyPr/>
        <a:lstStyle/>
        <a:p>
          <a:endParaRPr lang="zh-CN" altLang="en-US"/>
        </a:p>
      </dgm:t>
    </dgm:pt>
    <dgm:pt modelId="{22949524-23DD-44CA-952D-10918D78D236}" type="pres">
      <dgm:prSet presAssocID="{05512199-A2B1-4D68-8FD3-6D4E2340AC77}" presName="rootConnector" presStyleLbl="node2" presStyleIdx="6" presStyleCnt="7"/>
      <dgm:spPr/>
      <dgm:t>
        <a:bodyPr/>
        <a:lstStyle/>
        <a:p>
          <a:endParaRPr lang="zh-CN" altLang="en-US"/>
        </a:p>
      </dgm:t>
    </dgm:pt>
    <dgm:pt modelId="{17123D97-0DE0-4D10-B654-DA949C7BDFBF}" type="pres">
      <dgm:prSet presAssocID="{05512199-A2B1-4D68-8FD3-6D4E2340AC77}" presName="hierChild4" presStyleCnt="0"/>
      <dgm:spPr/>
    </dgm:pt>
    <dgm:pt modelId="{225AC272-214D-43AB-8260-382489829455}" type="pres">
      <dgm:prSet presAssocID="{05512199-A2B1-4D68-8FD3-6D4E2340AC77}" presName="hierChild5" presStyleCnt="0"/>
      <dgm:spPr/>
    </dgm:pt>
    <dgm:pt modelId="{4AECC906-F21A-45D0-9402-FE140FA9EBA5}" type="pres">
      <dgm:prSet presAssocID="{64128110-2BC2-4E83-AE3D-7442626E6916}" presName="hierChild3" presStyleCnt="0"/>
      <dgm:spPr/>
    </dgm:pt>
  </dgm:ptLst>
  <dgm:cxnLst>
    <dgm:cxn modelId="{E676596C-757F-4747-901F-D8D3801E9971}" type="presOf" srcId="{56E3332C-AB51-492A-BF41-0AEAAF10CB36}" destId="{4336AD91-6774-4DB4-BDD0-A33B76AEE6B7}" srcOrd="0" destOrd="0" presId="urn:microsoft.com/office/officeart/2005/8/layout/orgChart1#1"/>
    <dgm:cxn modelId="{159B0F35-8087-4095-ABB9-5C484E537AB1}" srcId="{81EE2E0C-6A5F-4B2C-ADA9-FDFFCB8C7AC8}" destId="{87D202A1-9E8A-4632-BCC3-CC2D27301D50}" srcOrd="0" destOrd="0" parTransId="{D352A766-881A-4028-8694-F79A199ABC96}" sibTransId="{BB2A014E-A5E9-4673-B61D-428216EA5B99}"/>
    <dgm:cxn modelId="{F778222F-082A-44D4-A724-51C1DEA5D6CC}" srcId="{64128110-2BC2-4E83-AE3D-7442626E6916}" destId="{0C530EA7-4FFA-4B42-9C89-5DBB65386C4F}" srcOrd="4" destOrd="0" parTransId="{1999DBFD-6648-48A0-89B6-B240A270CDC1}" sibTransId="{07EEEBCB-CB7E-464D-906F-E36A53195F36}"/>
    <dgm:cxn modelId="{DE822AD7-CE97-4798-A1E3-5D6E80F22CE0}" type="presOf" srcId="{01FF1330-6476-4A29-B36A-956B908B4DC2}" destId="{F3FBFC0D-1C10-482A-B755-432B7B102F58}" srcOrd="0" destOrd="0" presId="urn:microsoft.com/office/officeart/2005/8/layout/orgChart1#1"/>
    <dgm:cxn modelId="{7C88FE22-679A-4EA3-BCF5-1641809F1A68}" type="presOf" srcId="{64128110-2BC2-4E83-AE3D-7442626E6916}" destId="{3F87A36D-B515-4CB3-9442-512F3C54FBDD}" srcOrd="0" destOrd="0" presId="urn:microsoft.com/office/officeart/2005/8/layout/orgChart1#1"/>
    <dgm:cxn modelId="{D8EB120E-239F-40E1-937C-F754B127AB1B}" type="presOf" srcId="{1999DBFD-6648-48A0-89B6-B240A270CDC1}" destId="{E109CE48-EF0F-4E96-B7D8-F1683FBE13BD}" srcOrd="0" destOrd="0" presId="urn:microsoft.com/office/officeart/2005/8/layout/orgChart1#1"/>
    <dgm:cxn modelId="{E8081580-6ABF-4D3E-9A2B-22ACA382F75E}" srcId="{64128110-2BC2-4E83-AE3D-7442626E6916}" destId="{81EE2E0C-6A5F-4B2C-ADA9-FDFFCB8C7AC8}" srcOrd="3" destOrd="0" parTransId="{01FF1330-6476-4A29-B36A-956B908B4DC2}" sibTransId="{72C2C69A-BE49-48A9-B607-A2F8C3C08133}"/>
    <dgm:cxn modelId="{BE8BEF90-24DE-457E-A1CC-8682EAD6A6A7}" type="presOf" srcId="{1900A81A-D032-43A4-B3C5-3EB849E98469}" destId="{8EDC10F5-128E-4EDE-8FE7-3F7D9F81C3A9}" srcOrd="1" destOrd="0" presId="urn:microsoft.com/office/officeart/2005/8/layout/orgChart1#1"/>
    <dgm:cxn modelId="{848A7678-5541-4440-9593-C16E95479EFF}" srcId="{64128110-2BC2-4E83-AE3D-7442626E6916}" destId="{1900A81A-D032-43A4-B3C5-3EB849E98469}" srcOrd="5" destOrd="0" parTransId="{1172E050-8085-4A8E-A5A6-A080C4E8D141}" sibTransId="{E4704B3E-6BAD-455A-B636-8F407F890D5C}"/>
    <dgm:cxn modelId="{94C76D98-3B98-4041-AF3A-144C973CFF2C}" type="presOf" srcId="{87D202A1-9E8A-4632-BCC3-CC2D27301D50}" destId="{35175B8E-5164-4BA4-9F7C-79D934ECF70D}" srcOrd="0" destOrd="0" presId="urn:microsoft.com/office/officeart/2005/8/layout/orgChart1#1"/>
    <dgm:cxn modelId="{F20C5A93-A690-46A8-83C1-8DADA39995BF}" type="presOf" srcId="{37D77502-DD69-4FCD-BFD3-1B91FA3A0B41}" destId="{AFBE47F0-7A8F-4C93-AF1D-8BA2F7BEC08C}" srcOrd="0" destOrd="0" presId="urn:microsoft.com/office/officeart/2005/8/layout/orgChart1#1"/>
    <dgm:cxn modelId="{A70A4DCB-AA09-4549-8C45-A197FD90FD3C}" srcId="{64128110-2BC2-4E83-AE3D-7442626E6916}" destId="{6FC400EA-E00E-448D-B6EC-5276FE02A3FD}" srcOrd="2" destOrd="0" parTransId="{B0911FBB-E5FA-485C-AF2E-20D2D8238A3B}" sibTransId="{91921757-8AD5-4CA2-90A7-F2045FD35172}"/>
    <dgm:cxn modelId="{91F96C22-7B8D-4DFF-941E-53EAE0F05806}" type="presOf" srcId="{6FC400EA-E00E-448D-B6EC-5276FE02A3FD}" destId="{74EC2206-1D16-43C6-87AA-0FF7CD0E7BA6}" srcOrd="0" destOrd="0" presId="urn:microsoft.com/office/officeart/2005/8/layout/orgChart1#1"/>
    <dgm:cxn modelId="{969D1596-81EC-467C-BAE3-F22D386E4391}" type="presOf" srcId="{6FC400EA-E00E-448D-B6EC-5276FE02A3FD}" destId="{0AB14352-42CD-4DAF-8AFF-90B6992306DD}" srcOrd="1" destOrd="0" presId="urn:microsoft.com/office/officeart/2005/8/layout/orgChart1#1"/>
    <dgm:cxn modelId="{80AA0F59-FA8E-4B06-B9D1-D04CFA2009D8}" type="presOf" srcId="{1172E050-8085-4A8E-A5A6-A080C4E8D141}" destId="{E24C8E74-5E41-42B1-BFA2-1979E138B75C}" srcOrd="0" destOrd="0" presId="urn:microsoft.com/office/officeart/2005/8/layout/orgChart1#1"/>
    <dgm:cxn modelId="{0BA8EEC2-3742-4480-B8FD-767C926CE69E}" type="presOf" srcId="{37D77502-DD69-4FCD-BFD3-1B91FA3A0B41}" destId="{2445C7C8-45D2-4D23-B6BE-965FFAF23B88}" srcOrd="1" destOrd="0" presId="urn:microsoft.com/office/officeart/2005/8/layout/orgChart1#1"/>
    <dgm:cxn modelId="{036C390E-9C75-4043-B06E-38084E3BA737}" type="presOf" srcId="{225828B5-AAC3-48E3-8DDE-6E14A1E9FCE8}" destId="{2FB69221-32D0-434B-B23D-866F77A6B0EE}" srcOrd="0" destOrd="0" presId="urn:microsoft.com/office/officeart/2005/8/layout/orgChart1#1"/>
    <dgm:cxn modelId="{9FF17696-F850-41C4-8CC0-93D400A87186}" type="presOf" srcId="{1900A81A-D032-43A4-B3C5-3EB849E98469}" destId="{C4EC3C20-70D3-4775-AFE4-8334C1808B5D}" srcOrd="0" destOrd="0" presId="urn:microsoft.com/office/officeart/2005/8/layout/orgChart1#1"/>
    <dgm:cxn modelId="{AB61ACFF-8606-4CF0-A1FC-BDEAB22E2C7E}" type="presOf" srcId="{05512199-A2B1-4D68-8FD3-6D4E2340AC77}" destId="{8B7C4F55-525D-4DE7-8A45-ED1D0824442E}" srcOrd="0" destOrd="0" presId="urn:microsoft.com/office/officeart/2005/8/layout/orgChart1#1"/>
    <dgm:cxn modelId="{35E53C8E-BA12-4DC6-93C2-6D9FDE2D13C9}" type="presOf" srcId="{90F8E70F-E1C5-4691-812A-47839830C40B}" destId="{1F968B94-413B-42AE-BA1D-5E5D1F62B58B}" srcOrd="0" destOrd="0" presId="urn:microsoft.com/office/officeart/2005/8/layout/orgChart1#1"/>
    <dgm:cxn modelId="{5F1D544F-0481-42BC-AE11-E08B7A6D4FC9}" srcId="{64128110-2BC2-4E83-AE3D-7442626E6916}" destId="{37D77502-DD69-4FCD-BFD3-1B91FA3A0B41}" srcOrd="1" destOrd="0" parTransId="{56E3332C-AB51-492A-BF41-0AEAAF10CB36}" sibTransId="{A79A0933-F266-4AC1-9DE1-FD7E900B09C8}"/>
    <dgm:cxn modelId="{E99E00C7-183E-43D5-A7C8-15F5392F64A6}" type="presOf" srcId="{B0911FBB-E5FA-485C-AF2E-20D2D8238A3B}" destId="{B28C9D9E-0B3E-4D48-9BB1-D036D074F019}" srcOrd="0" destOrd="0" presId="urn:microsoft.com/office/officeart/2005/8/layout/orgChart1#1"/>
    <dgm:cxn modelId="{F83C865A-6472-4066-A7F3-808EB5F77E92}" type="presOf" srcId="{05512199-A2B1-4D68-8FD3-6D4E2340AC77}" destId="{22949524-23DD-44CA-952D-10918D78D236}" srcOrd="1" destOrd="0" presId="urn:microsoft.com/office/officeart/2005/8/layout/orgChart1#1"/>
    <dgm:cxn modelId="{39B6A2B2-B25D-4BBD-939F-CABA28E5D9D8}" type="presOf" srcId="{D352A766-881A-4028-8694-F79A199ABC96}" destId="{5E551C60-F328-46DB-848E-794623F79F07}" srcOrd="0" destOrd="0" presId="urn:microsoft.com/office/officeart/2005/8/layout/orgChart1#1"/>
    <dgm:cxn modelId="{2C51F6B6-F37F-4748-8B47-F2002D976599}" type="presOf" srcId="{87D202A1-9E8A-4632-BCC3-CC2D27301D50}" destId="{716A9BAE-0AAF-4DEE-A435-5F0618368072}" srcOrd="1" destOrd="0" presId="urn:microsoft.com/office/officeart/2005/8/layout/orgChart1#1"/>
    <dgm:cxn modelId="{3AE68243-199C-48E7-9AA1-DC52C374C62E}" type="presOf" srcId="{81EE2E0C-6A5F-4B2C-ADA9-FDFFCB8C7AC8}" destId="{64484104-CFD4-449D-95B4-82574E1BEAC9}" srcOrd="1" destOrd="0" presId="urn:microsoft.com/office/officeart/2005/8/layout/orgChart1#1"/>
    <dgm:cxn modelId="{9E8D33E7-B151-4777-8EAE-5D62B5200E42}" type="presOf" srcId="{0C530EA7-4FFA-4B42-9C89-5DBB65386C4F}" destId="{A998E015-547D-4D1E-A207-B9C7387DA0FF}" srcOrd="1" destOrd="0" presId="urn:microsoft.com/office/officeart/2005/8/layout/orgChart1#1"/>
    <dgm:cxn modelId="{4F8E106E-5CBF-41E2-9068-FB3DFC0353CC}" type="presOf" srcId="{81EE2E0C-6A5F-4B2C-ADA9-FDFFCB8C7AC8}" destId="{CD29CA80-3F78-4D10-B0B9-E1DB408EE544}" srcOrd="0" destOrd="0" presId="urn:microsoft.com/office/officeart/2005/8/layout/orgChart1#1"/>
    <dgm:cxn modelId="{101A8012-FC30-4163-9BAA-48B53FB8B367}" srcId="{64128110-2BC2-4E83-AE3D-7442626E6916}" destId="{05512199-A2B1-4D68-8FD3-6D4E2340AC77}" srcOrd="6" destOrd="0" parTransId="{1CF05B18-4CA2-48BE-9ED3-45C086BE2D3B}" sibTransId="{A43DCDFD-6D4D-40EA-8DD7-E0CD801EEA11}"/>
    <dgm:cxn modelId="{D124AE63-6A89-464C-974E-AA99B2F0EDF9}" type="presOf" srcId="{0C530EA7-4FFA-4B42-9C89-5DBB65386C4F}" destId="{FBFE13B0-FE5B-4241-8033-B8A11DA2F48D}" srcOrd="0" destOrd="0" presId="urn:microsoft.com/office/officeart/2005/8/layout/orgChart1#1"/>
    <dgm:cxn modelId="{F10441D0-D4E9-4168-9B65-1E09BCA5727B}" srcId="{C17B9AAD-24D5-4918-8EDF-B332210074D7}" destId="{64128110-2BC2-4E83-AE3D-7442626E6916}" srcOrd="0" destOrd="0" parTransId="{7C4D8020-E6A5-42B0-ACC1-F3A6FF2AC2B4}" sibTransId="{EC14B256-0355-49D6-9784-F21A5D6A7477}"/>
    <dgm:cxn modelId="{9595FE96-9CB8-42E1-BBE1-8E8D833AA691}" type="presOf" srcId="{C17B9AAD-24D5-4918-8EDF-B332210074D7}" destId="{0F89BA2F-7FB1-47A4-B6A8-9A821D15E1C1}" srcOrd="0" destOrd="0" presId="urn:microsoft.com/office/officeart/2005/8/layout/orgChart1#1"/>
    <dgm:cxn modelId="{591091A1-6700-4BE5-B682-15760B276948}" type="presOf" srcId="{64128110-2BC2-4E83-AE3D-7442626E6916}" destId="{C8EA578D-1EEF-4168-811C-C3CB6C46B153}" srcOrd="1" destOrd="0" presId="urn:microsoft.com/office/officeart/2005/8/layout/orgChart1#1"/>
    <dgm:cxn modelId="{B90486D1-8B37-4B65-A775-9DD22474E1A3}" type="presOf" srcId="{1CF05B18-4CA2-48BE-9ED3-45C086BE2D3B}" destId="{7664D7FF-C725-4B9C-B532-4968B49C4DF5}" srcOrd="0" destOrd="0" presId="urn:microsoft.com/office/officeart/2005/8/layout/orgChart1#1"/>
    <dgm:cxn modelId="{19C8945A-168E-4E26-9767-F08D261CC3B8}" srcId="{64128110-2BC2-4E83-AE3D-7442626E6916}" destId="{225828B5-AAC3-48E3-8DDE-6E14A1E9FCE8}" srcOrd="0" destOrd="0" parTransId="{90F8E70F-E1C5-4691-812A-47839830C40B}" sibTransId="{6E8CAA27-4324-4304-92E5-3562A8011552}"/>
    <dgm:cxn modelId="{A840B4C5-93A6-4927-899A-0A6CD2F990C2}" type="presOf" srcId="{225828B5-AAC3-48E3-8DDE-6E14A1E9FCE8}" destId="{5C67B634-DB68-4653-97A5-5D62FE999B47}" srcOrd="1" destOrd="0" presId="urn:microsoft.com/office/officeart/2005/8/layout/orgChart1#1"/>
    <dgm:cxn modelId="{96CB2E29-C5AA-4CD7-954A-290108211FAA}" type="presParOf" srcId="{0F89BA2F-7FB1-47A4-B6A8-9A821D15E1C1}" destId="{43B1D5CD-F6F5-420F-9336-DAB5AE405CAB}" srcOrd="0" destOrd="0" presId="urn:microsoft.com/office/officeart/2005/8/layout/orgChart1#1"/>
    <dgm:cxn modelId="{89BC5A5B-58C4-4AAB-BB3F-BCDC08348167}" type="presParOf" srcId="{43B1D5CD-F6F5-420F-9336-DAB5AE405CAB}" destId="{87C865EB-D9C7-4E5F-B312-83EF73AB58D0}" srcOrd="0" destOrd="0" presId="urn:microsoft.com/office/officeart/2005/8/layout/orgChart1#1"/>
    <dgm:cxn modelId="{B33491EB-692C-4347-AC7C-EA7DF3F7959B}" type="presParOf" srcId="{87C865EB-D9C7-4E5F-B312-83EF73AB58D0}" destId="{3F87A36D-B515-4CB3-9442-512F3C54FBDD}" srcOrd="0" destOrd="0" presId="urn:microsoft.com/office/officeart/2005/8/layout/orgChart1#1"/>
    <dgm:cxn modelId="{18DB6911-3690-416A-BB19-459FBEEABB07}" type="presParOf" srcId="{87C865EB-D9C7-4E5F-B312-83EF73AB58D0}" destId="{C8EA578D-1EEF-4168-811C-C3CB6C46B153}" srcOrd="1" destOrd="0" presId="urn:microsoft.com/office/officeart/2005/8/layout/orgChart1#1"/>
    <dgm:cxn modelId="{53F89DA4-96A9-4B23-96DD-D6F2AC43CC49}" type="presParOf" srcId="{43B1D5CD-F6F5-420F-9336-DAB5AE405CAB}" destId="{5BEABAEC-9F0C-4E39-AD8E-6628EFFC11DC}" srcOrd="1" destOrd="0" presId="urn:microsoft.com/office/officeart/2005/8/layout/orgChart1#1"/>
    <dgm:cxn modelId="{BFF000C4-6A6D-4230-8680-E973D4E6394E}" type="presParOf" srcId="{5BEABAEC-9F0C-4E39-AD8E-6628EFFC11DC}" destId="{1F968B94-413B-42AE-BA1D-5E5D1F62B58B}" srcOrd="0" destOrd="0" presId="urn:microsoft.com/office/officeart/2005/8/layout/orgChart1#1"/>
    <dgm:cxn modelId="{45F13790-1CBD-47BD-94A4-5B872F994E8C}" type="presParOf" srcId="{5BEABAEC-9F0C-4E39-AD8E-6628EFFC11DC}" destId="{841E9607-AFA8-422E-867A-D0B9A43F76FB}" srcOrd="1" destOrd="0" presId="urn:microsoft.com/office/officeart/2005/8/layout/orgChart1#1"/>
    <dgm:cxn modelId="{4EB283DD-E72F-4DC9-80D4-488695793F14}" type="presParOf" srcId="{841E9607-AFA8-422E-867A-D0B9A43F76FB}" destId="{7848FCCC-0559-4207-BA93-63FF4F6D75CC}" srcOrd="0" destOrd="0" presId="urn:microsoft.com/office/officeart/2005/8/layout/orgChart1#1"/>
    <dgm:cxn modelId="{F29DF722-6D5E-4EC8-9D80-5E38AD5A74DC}" type="presParOf" srcId="{7848FCCC-0559-4207-BA93-63FF4F6D75CC}" destId="{2FB69221-32D0-434B-B23D-866F77A6B0EE}" srcOrd="0" destOrd="0" presId="urn:microsoft.com/office/officeart/2005/8/layout/orgChart1#1"/>
    <dgm:cxn modelId="{07502C48-AC12-424F-B65B-0DC302E30B10}" type="presParOf" srcId="{7848FCCC-0559-4207-BA93-63FF4F6D75CC}" destId="{5C67B634-DB68-4653-97A5-5D62FE999B47}" srcOrd="1" destOrd="0" presId="urn:microsoft.com/office/officeart/2005/8/layout/orgChart1#1"/>
    <dgm:cxn modelId="{C6BEC28B-A17E-4C29-BBBE-D3FA44463974}" type="presParOf" srcId="{841E9607-AFA8-422E-867A-D0B9A43F76FB}" destId="{A7817FA8-C290-4779-9081-B0B52FF24E56}" srcOrd="1" destOrd="0" presId="urn:microsoft.com/office/officeart/2005/8/layout/orgChart1#1"/>
    <dgm:cxn modelId="{EB342E9A-717A-467F-A915-E19A917E482C}" type="presParOf" srcId="{841E9607-AFA8-422E-867A-D0B9A43F76FB}" destId="{782C31C6-F89C-4EE5-9321-5D7AEDFD4677}" srcOrd="2" destOrd="0" presId="urn:microsoft.com/office/officeart/2005/8/layout/orgChart1#1"/>
    <dgm:cxn modelId="{8F525010-CE85-4B4C-8603-79996CDB1F60}" type="presParOf" srcId="{5BEABAEC-9F0C-4E39-AD8E-6628EFFC11DC}" destId="{4336AD91-6774-4DB4-BDD0-A33B76AEE6B7}" srcOrd="2" destOrd="0" presId="urn:microsoft.com/office/officeart/2005/8/layout/orgChart1#1"/>
    <dgm:cxn modelId="{599B8433-DD6A-4571-AA6A-B4286DE68DB7}" type="presParOf" srcId="{5BEABAEC-9F0C-4E39-AD8E-6628EFFC11DC}" destId="{9DFAC067-11BC-4885-918F-10D0401D4F77}" srcOrd="3" destOrd="0" presId="urn:microsoft.com/office/officeart/2005/8/layout/orgChart1#1"/>
    <dgm:cxn modelId="{65CFB7A0-7473-4F71-86F1-560C9426FD7F}" type="presParOf" srcId="{9DFAC067-11BC-4885-918F-10D0401D4F77}" destId="{3798E192-B322-4C1D-A304-A3A890D1C199}" srcOrd="0" destOrd="0" presId="urn:microsoft.com/office/officeart/2005/8/layout/orgChart1#1"/>
    <dgm:cxn modelId="{B728648E-C58A-4E79-A27A-F37CD12AF46A}" type="presParOf" srcId="{3798E192-B322-4C1D-A304-A3A890D1C199}" destId="{AFBE47F0-7A8F-4C93-AF1D-8BA2F7BEC08C}" srcOrd="0" destOrd="0" presId="urn:microsoft.com/office/officeart/2005/8/layout/orgChart1#1"/>
    <dgm:cxn modelId="{33E362F0-EFFA-44ED-A0B2-AF16E20B1FEE}" type="presParOf" srcId="{3798E192-B322-4C1D-A304-A3A890D1C199}" destId="{2445C7C8-45D2-4D23-B6BE-965FFAF23B88}" srcOrd="1" destOrd="0" presId="urn:microsoft.com/office/officeart/2005/8/layout/orgChart1#1"/>
    <dgm:cxn modelId="{E607FBA8-A14C-4FE3-9902-AF974C5C4F24}" type="presParOf" srcId="{9DFAC067-11BC-4885-918F-10D0401D4F77}" destId="{B814C46B-2953-4DFE-86D5-6641B5D8BDFD}" srcOrd="1" destOrd="0" presId="urn:microsoft.com/office/officeart/2005/8/layout/orgChart1#1"/>
    <dgm:cxn modelId="{DBC973F9-69DB-4468-B7B8-B3F8EB8D78AB}" type="presParOf" srcId="{9DFAC067-11BC-4885-918F-10D0401D4F77}" destId="{8C5F1B03-FD37-43EA-A7E6-8885D7520042}" srcOrd="2" destOrd="0" presId="urn:microsoft.com/office/officeart/2005/8/layout/orgChart1#1"/>
    <dgm:cxn modelId="{15D78069-FF22-4AB6-9A27-2339D9D1B62F}" type="presParOf" srcId="{5BEABAEC-9F0C-4E39-AD8E-6628EFFC11DC}" destId="{B28C9D9E-0B3E-4D48-9BB1-D036D074F019}" srcOrd="4" destOrd="0" presId="urn:microsoft.com/office/officeart/2005/8/layout/orgChart1#1"/>
    <dgm:cxn modelId="{AA1E0950-B3ED-4668-9613-1DCD7937C13F}" type="presParOf" srcId="{5BEABAEC-9F0C-4E39-AD8E-6628EFFC11DC}" destId="{4877765E-35B5-45DA-B902-37AD2DB69A6B}" srcOrd="5" destOrd="0" presId="urn:microsoft.com/office/officeart/2005/8/layout/orgChart1#1"/>
    <dgm:cxn modelId="{E354BF07-D9C9-402D-8868-86E577B7D650}" type="presParOf" srcId="{4877765E-35B5-45DA-B902-37AD2DB69A6B}" destId="{5956BF15-915A-4718-8F84-0E2ED581338E}" srcOrd="0" destOrd="0" presId="urn:microsoft.com/office/officeart/2005/8/layout/orgChart1#1"/>
    <dgm:cxn modelId="{12F606CE-CD8F-4FC0-8104-65197A219FCD}" type="presParOf" srcId="{5956BF15-915A-4718-8F84-0E2ED581338E}" destId="{74EC2206-1D16-43C6-87AA-0FF7CD0E7BA6}" srcOrd="0" destOrd="0" presId="urn:microsoft.com/office/officeart/2005/8/layout/orgChart1#1"/>
    <dgm:cxn modelId="{631A9405-8196-4984-88AA-4207CAEF0D17}" type="presParOf" srcId="{5956BF15-915A-4718-8F84-0E2ED581338E}" destId="{0AB14352-42CD-4DAF-8AFF-90B6992306DD}" srcOrd="1" destOrd="0" presId="urn:microsoft.com/office/officeart/2005/8/layout/orgChart1#1"/>
    <dgm:cxn modelId="{215C03BF-A39A-4BFD-9E35-0C207800539E}" type="presParOf" srcId="{4877765E-35B5-45DA-B902-37AD2DB69A6B}" destId="{99DBB881-5C18-4DD2-AD75-92D25F5FA38A}" srcOrd="1" destOrd="0" presId="urn:microsoft.com/office/officeart/2005/8/layout/orgChart1#1"/>
    <dgm:cxn modelId="{10668B29-7CC0-4ABF-88C0-2ACB46E7AA51}" type="presParOf" srcId="{4877765E-35B5-45DA-B902-37AD2DB69A6B}" destId="{4DE3FB66-FC6E-4BE0-A928-95A7CC46C550}" srcOrd="2" destOrd="0" presId="urn:microsoft.com/office/officeart/2005/8/layout/orgChart1#1"/>
    <dgm:cxn modelId="{2DA79FE7-5886-4BAE-BD84-90D8C03071A7}" type="presParOf" srcId="{5BEABAEC-9F0C-4E39-AD8E-6628EFFC11DC}" destId="{F3FBFC0D-1C10-482A-B755-432B7B102F58}" srcOrd="6" destOrd="0" presId="urn:microsoft.com/office/officeart/2005/8/layout/orgChart1#1"/>
    <dgm:cxn modelId="{2985A2DB-199E-4B1E-B484-9E044435E6A3}" type="presParOf" srcId="{5BEABAEC-9F0C-4E39-AD8E-6628EFFC11DC}" destId="{55EB3F4A-D96C-45F8-A083-E0A674B482EF}" srcOrd="7" destOrd="0" presId="urn:microsoft.com/office/officeart/2005/8/layout/orgChart1#1"/>
    <dgm:cxn modelId="{3F12C7EA-1EC6-474E-B2B0-91EDCDCF9C1D}" type="presParOf" srcId="{55EB3F4A-D96C-45F8-A083-E0A674B482EF}" destId="{26427A8A-8184-401A-BA5F-B732C715EED7}" srcOrd="0" destOrd="0" presId="urn:microsoft.com/office/officeart/2005/8/layout/orgChart1#1"/>
    <dgm:cxn modelId="{593A5A25-9B81-477B-A271-1092AC173113}" type="presParOf" srcId="{26427A8A-8184-401A-BA5F-B732C715EED7}" destId="{CD29CA80-3F78-4D10-B0B9-E1DB408EE544}" srcOrd="0" destOrd="0" presId="urn:microsoft.com/office/officeart/2005/8/layout/orgChart1#1"/>
    <dgm:cxn modelId="{B654DD43-A3DA-409B-9A72-237BF832735A}" type="presParOf" srcId="{26427A8A-8184-401A-BA5F-B732C715EED7}" destId="{64484104-CFD4-449D-95B4-82574E1BEAC9}" srcOrd="1" destOrd="0" presId="urn:microsoft.com/office/officeart/2005/8/layout/orgChart1#1"/>
    <dgm:cxn modelId="{F9B7A344-09A7-4438-8346-13610E5E3B10}" type="presParOf" srcId="{55EB3F4A-D96C-45F8-A083-E0A674B482EF}" destId="{03ED9A96-D917-442C-960F-6C2655E777D9}" srcOrd="1" destOrd="0" presId="urn:microsoft.com/office/officeart/2005/8/layout/orgChart1#1"/>
    <dgm:cxn modelId="{E5766989-7903-4251-A6A4-8A604EF45CB9}" type="presParOf" srcId="{03ED9A96-D917-442C-960F-6C2655E777D9}" destId="{5E551C60-F328-46DB-848E-794623F79F07}" srcOrd="0" destOrd="0" presId="urn:microsoft.com/office/officeart/2005/8/layout/orgChart1#1"/>
    <dgm:cxn modelId="{E1219E85-9725-4A10-A20D-1547DE86B1C6}" type="presParOf" srcId="{03ED9A96-D917-442C-960F-6C2655E777D9}" destId="{92F53E83-113D-47AC-9311-91CCE2922CD3}" srcOrd="1" destOrd="0" presId="urn:microsoft.com/office/officeart/2005/8/layout/orgChart1#1"/>
    <dgm:cxn modelId="{54C47851-47DE-43EE-8CFE-86F25DBEE48D}" type="presParOf" srcId="{92F53E83-113D-47AC-9311-91CCE2922CD3}" destId="{A1108090-E050-4A21-93FB-0D363AE963A5}" srcOrd="0" destOrd="0" presId="urn:microsoft.com/office/officeart/2005/8/layout/orgChart1#1"/>
    <dgm:cxn modelId="{B699665A-3268-4B40-BB3C-F3867FBBA465}" type="presParOf" srcId="{A1108090-E050-4A21-93FB-0D363AE963A5}" destId="{35175B8E-5164-4BA4-9F7C-79D934ECF70D}" srcOrd="0" destOrd="0" presId="urn:microsoft.com/office/officeart/2005/8/layout/orgChart1#1"/>
    <dgm:cxn modelId="{0EBD19EF-8487-4739-8A5A-F24C215DA13E}" type="presParOf" srcId="{A1108090-E050-4A21-93FB-0D363AE963A5}" destId="{716A9BAE-0AAF-4DEE-A435-5F0618368072}" srcOrd="1" destOrd="0" presId="urn:microsoft.com/office/officeart/2005/8/layout/orgChart1#1"/>
    <dgm:cxn modelId="{457B4089-9368-40D0-B1B0-6EE6CFC27541}" type="presParOf" srcId="{92F53E83-113D-47AC-9311-91CCE2922CD3}" destId="{ED7C7690-8111-41B7-9F2D-94A58225467B}" srcOrd="1" destOrd="0" presId="urn:microsoft.com/office/officeart/2005/8/layout/orgChart1#1"/>
    <dgm:cxn modelId="{5D4B8B57-A5FC-4F05-AE04-78540290991D}" type="presParOf" srcId="{92F53E83-113D-47AC-9311-91CCE2922CD3}" destId="{D3632E8E-8763-4BC6-8CE8-EAB7C6F94B7B}" srcOrd="2" destOrd="0" presId="urn:microsoft.com/office/officeart/2005/8/layout/orgChart1#1"/>
    <dgm:cxn modelId="{9F8DC332-B0DC-4B8C-9741-C19624532590}" type="presParOf" srcId="{55EB3F4A-D96C-45F8-A083-E0A674B482EF}" destId="{07BBFBE8-D4F9-47E6-AB6D-6C2BA5426163}" srcOrd="2" destOrd="0" presId="urn:microsoft.com/office/officeart/2005/8/layout/orgChart1#1"/>
    <dgm:cxn modelId="{630392CD-3687-4AD4-8BFC-061A12E4D509}" type="presParOf" srcId="{5BEABAEC-9F0C-4E39-AD8E-6628EFFC11DC}" destId="{E109CE48-EF0F-4E96-B7D8-F1683FBE13BD}" srcOrd="8" destOrd="0" presId="urn:microsoft.com/office/officeart/2005/8/layout/orgChart1#1"/>
    <dgm:cxn modelId="{F01183C9-F411-40E6-AB23-D04F6750C8FE}" type="presParOf" srcId="{5BEABAEC-9F0C-4E39-AD8E-6628EFFC11DC}" destId="{4FC61C79-F15C-49DF-A32D-378F8D26342E}" srcOrd="9" destOrd="0" presId="urn:microsoft.com/office/officeart/2005/8/layout/orgChart1#1"/>
    <dgm:cxn modelId="{33835CE3-F404-4D00-8E39-F229DCD0583F}" type="presParOf" srcId="{4FC61C79-F15C-49DF-A32D-378F8D26342E}" destId="{0D7795AD-2596-4A33-A6FF-E56FB657773A}" srcOrd="0" destOrd="0" presId="urn:microsoft.com/office/officeart/2005/8/layout/orgChart1#1"/>
    <dgm:cxn modelId="{D612674A-3085-4C91-9FBF-8BB5DCF84EDB}" type="presParOf" srcId="{0D7795AD-2596-4A33-A6FF-E56FB657773A}" destId="{FBFE13B0-FE5B-4241-8033-B8A11DA2F48D}" srcOrd="0" destOrd="0" presId="urn:microsoft.com/office/officeart/2005/8/layout/orgChart1#1"/>
    <dgm:cxn modelId="{D3B04065-7633-4D02-9035-B2F52992E3BB}" type="presParOf" srcId="{0D7795AD-2596-4A33-A6FF-E56FB657773A}" destId="{A998E015-547D-4D1E-A207-B9C7387DA0FF}" srcOrd="1" destOrd="0" presId="urn:microsoft.com/office/officeart/2005/8/layout/orgChart1#1"/>
    <dgm:cxn modelId="{BCE73477-5C39-42C8-B37D-DF7C35591BE9}" type="presParOf" srcId="{4FC61C79-F15C-49DF-A32D-378F8D26342E}" destId="{50DB255F-11CE-4B0D-BDF2-5B48045F38DE}" srcOrd="1" destOrd="0" presId="urn:microsoft.com/office/officeart/2005/8/layout/orgChart1#1"/>
    <dgm:cxn modelId="{84ED009C-9B01-4BA0-B908-DC08F8ED2CF3}" type="presParOf" srcId="{4FC61C79-F15C-49DF-A32D-378F8D26342E}" destId="{743D057A-5F4C-4EFD-85C0-0183087AA63A}" srcOrd="2" destOrd="0" presId="urn:microsoft.com/office/officeart/2005/8/layout/orgChart1#1"/>
    <dgm:cxn modelId="{83490CEB-23BD-4537-A4DB-CA1F6F3B7E87}" type="presParOf" srcId="{5BEABAEC-9F0C-4E39-AD8E-6628EFFC11DC}" destId="{E24C8E74-5E41-42B1-BFA2-1979E138B75C}" srcOrd="10" destOrd="0" presId="urn:microsoft.com/office/officeart/2005/8/layout/orgChart1#1"/>
    <dgm:cxn modelId="{45A987BE-F8DA-4AA3-9DE6-7479E4C0616F}" type="presParOf" srcId="{5BEABAEC-9F0C-4E39-AD8E-6628EFFC11DC}" destId="{3CE79B57-DD0F-4CF0-96F8-05B1D64A47AA}" srcOrd="11" destOrd="0" presId="urn:microsoft.com/office/officeart/2005/8/layout/orgChart1#1"/>
    <dgm:cxn modelId="{2F4250B3-CBD7-4ED6-81DB-18B4BE8CAEB5}" type="presParOf" srcId="{3CE79B57-DD0F-4CF0-96F8-05B1D64A47AA}" destId="{78B8EE17-AF11-4DB8-B0D7-1395E4D43F73}" srcOrd="0" destOrd="0" presId="urn:microsoft.com/office/officeart/2005/8/layout/orgChart1#1"/>
    <dgm:cxn modelId="{4025D023-7F25-4D36-A970-AB341F41FB90}" type="presParOf" srcId="{78B8EE17-AF11-4DB8-B0D7-1395E4D43F73}" destId="{C4EC3C20-70D3-4775-AFE4-8334C1808B5D}" srcOrd="0" destOrd="0" presId="urn:microsoft.com/office/officeart/2005/8/layout/orgChart1#1"/>
    <dgm:cxn modelId="{DCF23566-1CA4-4D81-8F31-FF48D29C8188}" type="presParOf" srcId="{78B8EE17-AF11-4DB8-B0D7-1395E4D43F73}" destId="{8EDC10F5-128E-4EDE-8FE7-3F7D9F81C3A9}" srcOrd="1" destOrd="0" presId="urn:microsoft.com/office/officeart/2005/8/layout/orgChart1#1"/>
    <dgm:cxn modelId="{6D502E32-0768-455C-BBB7-F3275E3729B5}" type="presParOf" srcId="{3CE79B57-DD0F-4CF0-96F8-05B1D64A47AA}" destId="{537EDD40-9EF5-4576-88C4-1D983339CB61}" srcOrd="1" destOrd="0" presId="urn:microsoft.com/office/officeart/2005/8/layout/orgChart1#1"/>
    <dgm:cxn modelId="{9E291A6F-B175-4728-B6AF-C77442524230}" type="presParOf" srcId="{3CE79B57-DD0F-4CF0-96F8-05B1D64A47AA}" destId="{BF6FD116-CD8E-4B69-B6DA-5720190A63B5}" srcOrd="2" destOrd="0" presId="urn:microsoft.com/office/officeart/2005/8/layout/orgChart1#1"/>
    <dgm:cxn modelId="{0C5E4015-B90C-4818-8F9F-FD2747229C3A}" type="presParOf" srcId="{5BEABAEC-9F0C-4E39-AD8E-6628EFFC11DC}" destId="{7664D7FF-C725-4B9C-B532-4968B49C4DF5}" srcOrd="12" destOrd="0" presId="urn:microsoft.com/office/officeart/2005/8/layout/orgChart1#1"/>
    <dgm:cxn modelId="{32683250-5AC5-4C31-AE6E-05ED8179C8C2}" type="presParOf" srcId="{5BEABAEC-9F0C-4E39-AD8E-6628EFFC11DC}" destId="{CF023E81-82D0-41A3-ADA0-B57814740D1B}" srcOrd="13" destOrd="0" presId="urn:microsoft.com/office/officeart/2005/8/layout/orgChart1#1"/>
    <dgm:cxn modelId="{DC5B3CD2-2B9B-43FE-8AFE-C45F721F5319}" type="presParOf" srcId="{CF023E81-82D0-41A3-ADA0-B57814740D1B}" destId="{41C7D1FD-A0C3-4092-AD29-291C4C0E64FF}" srcOrd="0" destOrd="0" presId="urn:microsoft.com/office/officeart/2005/8/layout/orgChart1#1"/>
    <dgm:cxn modelId="{285AD707-9FCA-426D-AF6E-8CCDB256BD29}" type="presParOf" srcId="{41C7D1FD-A0C3-4092-AD29-291C4C0E64FF}" destId="{8B7C4F55-525D-4DE7-8A45-ED1D0824442E}" srcOrd="0" destOrd="0" presId="urn:microsoft.com/office/officeart/2005/8/layout/orgChart1#1"/>
    <dgm:cxn modelId="{C5275944-EF69-4FF8-BAB2-9462285A1751}" type="presParOf" srcId="{41C7D1FD-A0C3-4092-AD29-291C4C0E64FF}" destId="{22949524-23DD-44CA-952D-10918D78D236}" srcOrd="1" destOrd="0" presId="urn:microsoft.com/office/officeart/2005/8/layout/orgChart1#1"/>
    <dgm:cxn modelId="{F186AE07-C824-4917-AD17-D35242BD0EE7}" type="presParOf" srcId="{CF023E81-82D0-41A3-ADA0-B57814740D1B}" destId="{17123D97-0DE0-4D10-B654-DA949C7BDFBF}" srcOrd="1" destOrd="0" presId="urn:microsoft.com/office/officeart/2005/8/layout/orgChart1#1"/>
    <dgm:cxn modelId="{C31D3A02-BD11-471B-BDB8-8B1969538BFE}" type="presParOf" srcId="{CF023E81-82D0-41A3-ADA0-B57814740D1B}" destId="{225AC272-214D-43AB-8260-382489829455}" srcOrd="2" destOrd="0" presId="urn:microsoft.com/office/officeart/2005/8/layout/orgChart1#1"/>
    <dgm:cxn modelId="{AF83AFE3-3E15-4317-B217-03C2D80193FD}" type="presParOf" srcId="{43B1D5CD-F6F5-420F-9336-DAB5AE405CAB}" destId="{4AECC906-F21A-45D0-9402-FE140FA9EBA5}"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69558-9A0D-4777-9B5C-1F8CC5A904D0}">
      <dsp:nvSpPr>
        <dsp:cNvPr id="0" name=""/>
        <dsp:cNvSpPr/>
      </dsp:nvSpPr>
      <dsp:spPr>
        <a:xfrm rot="5400000">
          <a:off x="1713587" y="1172934"/>
          <a:ext cx="1048973" cy="119421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B3DBAD-9628-4182-98C9-C3F56A96B563}">
      <dsp:nvSpPr>
        <dsp:cNvPr id="0" name=""/>
        <dsp:cNvSpPr/>
      </dsp:nvSpPr>
      <dsp:spPr>
        <a:xfrm>
          <a:off x="1435672" y="10126"/>
          <a:ext cx="1765853" cy="123604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100000"/>
            </a:lnSpc>
            <a:spcBef>
              <a:spcPct val="0"/>
            </a:spcBef>
            <a:spcAft>
              <a:spcPct val="35000"/>
            </a:spcAft>
          </a:pPr>
          <a:r>
            <a:rPr lang="en-US" altLang="zh-CN" sz="3500" kern="1200" dirty="0"/>
            <a:t>79</a:t>
          </a:r>
          <a:r>
            <a:rPr lang="zh-CN" altLang="en-US" sz="3500" kern="1200" dirty="0"/>
            <a:t>刑法</a:t>
          </a:r>
        </a:p>
      </dsp:txBody>
      <dsp:txXfrm>
        <a:off x="1496021" y="70475"/>
        <a:ext cx="1645155" cy="1115342"/>
      </dsp:txXfrm>
    </dsp:sp>
    <dsp:sp modelId="{CF563743-F0CD-43FF-8ED9-181590D5AEC7}">
      <dsp:nvSpPr>
        <dsp:cNvPr id="0" name=""/>
        <dsp:cNvSpPr/>
      </dsp:nvSpPr>
      <dsp:spPr>
        <a:xfrm>
          <a:off x="3234437" y="98430"/>
          <a:ext cx="3862304" cy="99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100000"/>
            </a:lnSpc>
            <a:spcBef>
              <a:spcPct val="0"/>
            </a:spcBef>
            <a:spcAft>
              <a:spcPct val="15000"/>
            </a:spcAft>
            <a:buChar char="••"/>
          </a:pPr>
          <a:r>
            <a:rPr lang="zh-CN" altLang="en-US" sz="2400" kern="1200" dirty="0"/>
            <a:t>破坏社会主义经济秩序罪</a:t>
          </a:r>
        </a:p>
      </dsp:txBody>
      <dsp:txXfrm>
        <a:off x="3234437" y="98430"/>
        <a:ext cx="3862304" cy="999022"/>
      </dsp:txXfrm>
    </dsp:sp>
    <dsp:sp modelId="{FAF4FC6F-67B2-4C23-BD82-FF5779C49F32}">
      <dsp:nvSpPr>
        <dsp:cNvPr id="0" name=""/>
        <dsp:cNvSpPr/>
      </dsp:nvSpPr>
      <dsp:spPr>
        <a:xfrm>
          <a:off x="3518471" y="1398607"/>
          <a:ext cx="1765853" cy="123604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100000"/>
            </a:lnSpc>
            <a:spcBef>
              <a:spcPct val="0"/>
            </a:spcBef>
            <a:spcAft>
              <a:spcPct val="35000"/>
            </a:spcAft>
          </a:pPr>
          <a:r>
            <a:rPr lang="en-US" altLang="zh-CN" sz="3500" kern="1200"/>
            <a:t>97</a:t>
          </a:r>
          <a:r>
            <a:rPr lang="zh-CN" altLang="en-US" sz="3500" kern="1200"/>
            <a:t>刑法</a:t>
          </a:r>
        </a:p>
      </dsp:txBody>
      <dsp:txXfrm>
        <a:off x="3578820" y="1458956"/>
        <a:ext cx="1645155" cy="1115342"/>
      </dsp:txXfrm>
    </dsp:sp>
    <dsp:sp modelId="{22BAB721-0C8E-4E59-9FEA-A5979858CB39}">
      <dsp:nvSpPr>
        <dsp:cNvPr id="0" name=""/>
        <dsp:cNvSpPr/>
      </dsp:nvSpPr>
      <dsp:spPr>
        <a:xfrm>
          <a:off x="5202484" y="1556253"/>
          <a:ext cx="4319340" cy="99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228600" lvl="1" indent="-228600" algn="l" defTabSz="1022350">
            <a:lnSpc>
              <a:spcPct val="100000"/>
            </a:lnSpc>
            <a:spcBef>
              <a:spcPct val="0"/>
            </a:spcBef>
            <a:spcAft>
              <a:spcPct val="15000"/>
            </a:spcAft>
            <a:buChar char="••"/>
          </a:pPr>
          <a:r>
            <a:rPr lang="zh-CN" altLang="en-US" sz="2300" kern="1200" dirty="0"/>
            <a:t>破坏社会主义市场经济秩序罪</a:t>
          </a:r>
        </a:p>
      </dsp:txBody>
      <dsp:txXfrm>
        <a:off x="5202484" y="1556253"/>
        <a:ext cx="4319340" cy="999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4D7FF-C725-4B9C-B532-4968B49C4DF5}">
      <dsp:nvSpPr>
        <dsp:cNvPr id="0" name=""/>
        <dsp:cNvSpPr/>
      </dsp:nvSpPr>
      <dsp:spPr>
        <a:xfrm>
          <a:off x="5824329" y="2270772"/>
          <a:ext cx="5116533" cy="295997"/>
        </a:xfrm>
        <a:custGeom>
          <a:avLst/>
          <a:gdLst/>
          <a:ahLst/>
          <a:cxnLst/>
          <a:rect l="0" t="0" r="0" b="0"/>
          <a:pathLst>
            <a:path>
              <a:moveTo>
                <a:pt x="0" y="0"/>
              </a:moveTo>
              <a:lnTo>
                <a:pt x="0" y="147998"/>
              </a:lnTo>
              <a:lnTo>
                <a:pt x="5116533" y="147998"/>
              </a:lnTo>
              <a:lnTo>
                <a:pt x="5116533" y="2959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4C8E74-5E41-42B1-BFA2-1979E138B75C}">
      <dsp:nvSpPr>
        <dsp:cNvPr id="0" name=""/>
        <dsp:cNvSpPr/>
      </dsp:nvSpPr>
      <dsp:spPr>
        <a:xfrm>
          <a:off x="5824329" y="2270772"/>
          <a:ext cx="3411022" cy="295997"/>
        </a:xfrm>
        <a:custGeom>
          <a:avLst/>
          <a:gdLst/>
          <a:ahLst/>
          <a:cxnLst/>
          <a:rect l="0" t="0" r="0" b="0"/>
          <a:pathLst>
            <a:path>
              <a:moveTo>
                <a:pt x="0" y="0"/>
              </a:moveTo>
              <a:lnTo>
                <a:pt x="0" y="147998"/>
              </a:lnTo>
              <a:lnTo>
                <a:pt x="3411022" y="147998"/>
              </a:lnTo>
              <a:lnTo>
                <a:pt x="3411022" y="2959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09CE48-EF0F-4E96-B7D8-F1683FBE13BD}">
      <dsp:nvSpPr>
        <dsp:cNvPr id="0" name=""/>
        <dsp:cNvSpPr/>
      </dsp:nvSpPr>
      <dsp:spPr>
        <a:xfrm>
          <a:off x="5824329" y="2270772"/>
          <a:ext cx="1705511" cy="295997"/>
        </a:xfrm>
        <a:custGeom>
          <a:avLst/>
          <a:gdLst/>
          <a:ahLst/>
          <a:cxnLst/>
          <a:rect l="0" t="0" r="0" b="0"/>
          <a:pathLst>
            <a:path>
              <a:moveTo>
                <a:pt x="0" y="0"/>
              </a:moveTo>
              <a:lnTo>
                <a:pt x="0" y="147998"/>
              </a:lnTo>
              <a:lnTo>
                <a:pt x="1705511" y="147998"/>
              </a:lnTo>
              <a:lnTo>
                <a:pt x="1705511" y="2959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FBFC0D-1C10-482A-B755-432B7B102F58}">
      <dsp:nvSpPr>
        <dsp:cNvPr id="0" name=""/>
        <dsp:cNvSpPr/>
      </dsp:nvSpPr>
      <dsp:spPr>
        <a:xfrm>
          <a:off x="5778609" y="2270772"/>
          <a:ext cx="91440" cy="295997"/>
        </a:xfrm>
        <a:custGeom>
          <a:avLst/>
          <a:gdLst/>
          <a:ahLst/>
          <a:cxnLst/>
          <a:rect l="0" t="0" r="0" b="0"/>
          <a:pathLst>
            <a:path>
              <a:moveTo>
                <a:pt x="45720" y="0"/>
              </a:moveTo>
              <a:lnTo>
                <a:pt x="45720" y="2959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8C9D9E-0B3E-4D48-9BB1-D036D074F019}">
      <dsp:nvSpPr>
        <dsp:cNvPr id="0" name=""/>
        <dsp:cNvSpPr/>
      </dsp:nvSpPr>
      <dsp:spPr>
        <a:xfrm>
          <a:off x="4118818" y="2270772"/>
          <a:ext cx="1705511" cy="295997"/>
        </a:xfrm>
        <a:custGeom>
          <a:avLst/>
          <a:gdLst/>
          <a:ahLst/>
          <a:cxnLst/>
          <a:rect l="0" t="0" r="0" b="0"/>
          <a:pathLst>
            <a:path>
              <a:moveTo>
                <a:pt x="1705511" y="0"/>
              </a:moveTo>
              <a:lnTo>
                <a:pt x="1705511" y="147998"/>
              </a:lnTo>
              <a:lnTo>
                <a:pt x="0" y="147998"/>
              </a:lnTo>
              <a:lnTo>
                <a:pt x="0" y="2959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36AD91-6774-4DB4-BDD0-A33B76AEE6B7}">
      <dsp:nvSpPr>
        <dsp:cNvPr id="0" name=""/>
        <dsp:cNvSpPr/>
      </dsp:nvSpPr>
      <dsp:spPr>
        <a:xfrm>
          <a:off x="2413307" y="2270772"/>
          <a:ext cx="3411022" cy="295997"/>
        </a:xfrm>
        <a:custGeom>
          <a:avLst/>
          <a:gdLst/>
          <a:ahLst/>
          <a:cxnLst/>
          <a:rect l="0" t="0" r="0" b="0"/>
          <a:pathLst>
            <a:path>
              <a:moveTo>
                <a:pt x="3411022" y="0"/>
              </a:moveTo>
              <a:lnTo>
                <a:pt x="3411022" y="147998"/>
              </a:lnTo>
              <a:lnTo>
                <a:pt x="0" y="147998"/>
              </a:lnTo>
              <a:lnTo>
                <a:pt x="0" y="2959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68B94-413B-42AE-BA1D-5E5D1F62B58B}">
      <dsp:nvSpPr>
        <dsp:cNvPr id="0" name=""/>
        <dsp:cNvSpPr/>
      </dsp:nvSpPr>
      <dsp:spPr>
        <a:xfrm>
          <a:off x="707796" y="2270772"/>
          <a:ext cx="5116533" cy="295997"/>
        </a:xfrm>
        <a:custGeom>
          <a:avLst/>
          <a:gdLst/>
          <a:ahLst/>
          <a:cxnLst/>
          <a:rect l="0" t="0" r="0" b="0"/>
          <a:pathLst>
            <a:path>
              <a:moveTo>
                <a:pt x="5116533" y="0"/>
              </a:moveTo>
              <a:lnTo>
                <a:pt x="5116533" y="147998"/>
              </a:lnTo>
              <a:lnTo>
                <a:pt x="0" y="147998"/>
              </a:lnTo>
              <a:lnTo>
                <a:pt x="0" y="2959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87A36D-B515-4CB3-9442-512F3C54FBDD}">
      <dsp:nvSpPr>
        <dsp:cNvPr id="0" name=""/>
        <dsp:cNvSpPr/>
      </dsp:nvSpPr>
      <dsp:spPr>
        <a:xfrm>
          <a:off x="4823941" y="1566015"/>
          <a:ext cx="2000776" cy="704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市场经济秩序</a:t>
          </a:r>
          <a:endParaRPr lang="zh-CN" altLang="en-US" sz="1800" kern="1200" dirty="0"/>
        </a:p>
      </dsp:txBody>
      <dsp:txXfrm>
        <a:off x="4823941" y="1566015"/>
        <a:ext cx="2000776" cy="704756"/>
      </dsp:txXfrm>
    </dsp:sp>
    <dsp:sp modelId="{2FB69221-32D0-434B-B23D-866F77A6B0EE}">
      <dsp:nvSpPr>
        <dsp:cNvPr id="0" name=""/>
        <dsp:cNvSpPr/>
      </dsp:nvSpPr>
      <dsp:spPr>
        <a:xfrm>
          <a:off x="3039" y="2566769"/>
          <a:ext cx="1409513" cy="704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产品质量</a:t>
          </a:r>
          <a:endParaRPr lang="en-US" altLang="zh-CN" sz="1800" kern="1200" dirty="0" smtClean="0"/>
        </a:p>
        <a:p>
          <a:pPr lvl="0" algn="ctr" defTabSz="800100">
            <a:lnSpc>
              <a:spcPct val="90000"/>
            </a:lnSpc>
            <a:spcBef>
              <a:spcPct val="0"/>
            </a:spcBef>
            <a:spcAft>
              <a:spcPct val="35000"/>
            </a:spcAft>
          </a:pPr>
          <a:r>
            <a:rPr lang="zh-CN" sz="1800" kern="1200" dirty="0" smtClean="0"/>
            <a:t>管理制度</a:t>
          </a:r>
          <a:endParaRPr lang="zh-CN" altLang="en-US" sz="1800" kern="1200" dirty="0"/>
        </a:p>
      </dsp:txBody>
      <dsp:txXfrm>
        <a:off x="3039" y="2566769"/>
        <a:ext cx="1409513" cy="704756"/>
      </dsp:txXfrm>
    </dsp:sp>
    <dsp:sp modelId="{AFBE47F0-7A8F-4C93-AF1D-8BA2F7BEC08C}">
      <dsp:nvSpPr>
        <dsp:cNvPr id="0" name=""/>
        <dsp:cNvSpPr/>
      </dsp:nvSpPr>
      <dsp:spPr>
        <a:xfrm>
          <a:off x="1708550" y="2566769"/>
          <a:ext cx="1409513" cy="704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海关监管制度</a:t>
          </a:r>
          <a:endParaRPr lang="zh-CN" altLang="en-US" sz="1800" kern="1200" dirty="0"/>
        </a:p>
      </dsp:txBody>
      <dsp:txXfrm>
        <a:off x="1708550" y="2566769"/>
        <a:ext cx="1409513" cy="704756"/>
      </dsp:txXfrm>
    </dsp:sp>
    <dsp:sp modelId="{74EC2206-1D16-43C6-87AA-0FF7CD0E7BA6}">
      <dsp:nvSpPr>
        <dsp:cNvPr id="0" name=""/>
        <dsp:cNvSpPr/>
      </dsp:nvSpPr>
      <dsp:spPr>
        <a:xfrm>
          <a:off x="3414061" y="2566769"/>
          <a:ext cx="1409513" cy="704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公司、企业管理秩序</a:t>
          </a:r>
          <a:endParaRPr lang="zh-CN" altLang="en-US" sz="1800" kern="1200" dirty="0"/>
        </a:p>
      </dsp:txBody>
      <dsp:txXfrm>
        <a:off x="3414061" y="2566769"/>
        <a:ext cx="1409513" cy="704756"/>
      </dsp:txXfrm>
    </dsp:sp>
    <dsp:sp modelId="{CD29CA80-3F78-4D10-B0B9-E1DB408EE544}">
      <dsp:nvSpPr>
        <dsp:cNvPr id="0" name=""/>
        <dsp:cNvSpPr/>
      </dsp:nvSpPr>
      <dsp:spPr>
        <a:xfrm>
          <a:off x="5119573" y="2566769"/>
          <a:ext cx="1409513" cy="704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金融管理秩序</a:t>
          </a:r>
          <a:endParaRPr lang="zh-CN" altLang="en-US" sz="1800" kern="1200" dirty="0"/>
        </a:p>
      </dsp:txBody>
      <dsp:txXfrm>
        <a:off x="5119573" y="2566769"/>
        <a:ext cx="1409513" cy="704756"/>
      </dsp:txXfrm>
    </dsp:sp>
    <dsp:sp modelId="{FBFE13B0-FE5B-4241-8033-B8A11DA2F48D}">
      <dsp:nvSpPr>
        <dsp:cNvPr id="0" name=""/>
        <dsp:cNvSpPr/>
      </dsp:nvSpPr>
      <dsp:spPr>
        <a:xfrm>
          <a:off x="6825084" y="2566769"/>
          <a:ext cx="1409513" cy="704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税收征收</a:t>
          </a:r>
          <a:endParaRPr lang="en-US" altLang="zh-CN" sz="1800" kern="1200" dirty="0" smtClean="0"/>
        </a:p>
        <a:p>
          <a:pPr lvl="0" algn="ctr" defTabSz="800100">
            <a:lnSpc>
              <a:spcPct val="90000"/>
            </a:lnSpc>
            <a:spcBef>
              <a:spcPct val="0"/>
            </a:spcBef>
            <a:spcAft>
              <a:spcPct val="35000"/>
            </a:spcAft>
          </a:pPr>
          <a:r>
            <a:rPr lang="zh-CN" sz="1800" kern="1200" dirty="0" smtClean="0"/>
            <a:t>管理秩序</a:t>
          </a:r>
          <a:endParaRPr lang="zh-CN" altLang="en-US" sz="1800" kern="1200" dirty="0"/>
        </a:p>
      </dsp:txBody>
      <dsp:txXfrm>
        <a:off x="6825084" y="2566769"/>
        <a:ext cx="1409513" cy="704756"/>
      </dsp:txXfrm>
    </dsp:sp>
    <dsp:sp modelId="{C4EC3C20-70D3-4775-AFE4-8334C1808B5D}">
      <dsp:nvSpPr>
        <dsp:cNvPr id="0" name=""/>
        <dsp:cNvSpPr/>
      </dsp:nvSpPr>
      <dsp:spPr>
        <a:xfrm>
          <a:off x="8530595" y="2566769"/>
          <a:ext cx="1409513" cy="704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知识产权</a:t>
          </a:r>
          <a:endParaRPr lang="en-US" altLang="zh-CN" sz="1800" kern="1200" dirty="0" smtClean="0"/>
        </a:p>
        <a:p>
          <a:pPr lvl="0" algn="ctr" defTabSz="800100">
            <a:lnSpc>
              <a:spcPct val="90000"/>
            </a:lnSpc>
            <a:spcBef>
              <a:spcPct val="0"/>
            </a:spcBef>
            <a:spcAft>
              <a:spcPct val="35000"/>
            </a:spcAft>
          </a:pPr>
          <a:r>
            <a:rPr lang="zh-CN" sz="1800" kern="1200" dirty="0" smtClean="0"/>
            <a:t>管理秩序</a:t>
          </a:r>
          <a:endParaRPr lang="zh-CN" altLang="en-US" sz="1800" kern="1200" dirty="0"/>
        </a:p>
      </dsp:txBody>
      <dsp:txXfrm>
        <a:off x="8530595" y="2566769"/>
        <a:ext cx="1409513" cy="704756"/>
      </dsp:txXfrm>
    </dsp:sp>
    <dsp:sp modelId="{8B7C4F55-525D-4DE7-8A45-ED1D0824442E}">
      <dsp:nvSpPr>
        <dsp:cNvPr id="0" name=""/>
        <dsp:cNvSpPr/>
      </dsp:nvSpPr>
      <dsp:spPr>
        <a:xfrm>
          <a:off x="10236107" y="2566769"/>
          <a:ext cx="1409513" cy="704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sz="1800" kern="1200" dirty="0" smtClean="0"/>
            <a:t>市场交易</a:t>
          </a:r>
          <a:endParaRPr lang="en-US" altLang="zh-CN" sz="1800" kern="1200" dirty="0" smtClean="0"/>
        </a:p>
        <a:p>
          <a:pPr lvl="0" algn="ctr" defTabSz="800100">
            <a:lnSpc>
              <a:spcPct val="90000"/>
            </a:lnSpc>
            <a:spcBef>
              <a:spcPct val="0"/>
            </a:spcBef>
            <a:spcAft>
              <a:spcPct val="35000"/>
            </a:spcAft>
          </a:pPr>
          <a:r>
            <a:rPr lang="zh-CN" sz="1800" kern="1200" dirty="0" smtClean="0"/>
            <a:t>管理秩序</a:t>
          </a:r>
          <a:endParaRPr lang="zh-CN" altLang="en-US" sz="1800" kern="1200" dirty="0"/>
        </a:p>
      </dsp:txBody>
      <dsp:txXfrm>
        <a:off x="10236107" y="2566769"/>
        <a:ext cx="1409513" cy="704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4D7FF-C725-4B9C-B532-4968B49C4DF5}">
      <dsp:nvSpPr>
        <dsp:cNvPr id="0" name=""/>
        <dsp:cNvSpPr/>
      </dsp:nvSpPr>
      <dsp:spPr>
        <a:xfrm>
          <a:off x="5824330" y="2102909"/>
          <a:ext cx="5004633" cy="280320"/>
        </a:xfrm>
        <a:custGeom>
          <a:avLst/>
          <a:gdLst/>
          <a:ahLst/>
          <a:cxnLst/>
          <a:rect l="0" t="0" r="0" b="0"/>
          <a:pathLst>
            <a:path>
              <a:moveTo>
                <a:pt x="0" y="0"/>
              </a:moveTo>
              <a:lnTo>
                <a:pt x="0" y="140160"/>
              </a:lnTo>
              <a:lnTo>
                <a:pt x="5004633" y="140160"/>
              </a:lnTo>
              <a:lnTo>
                <a:pt x="5004633" y="280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4C8E74-5E41-42B1-BFA2-1979E138B75C}">
      <dsp:nvSpPr>
        <dsp:cNvPr id="0" name=""/>
        <dsp:cNvSpPr/>
      </dsp:nvSpPr>
      <dsp:spPr>
        <a:xfrm>
          <a:off x="5824330" y="2102909"/>
          <a:ext cx="3085163" cy="280320"/>
        </a:xfrm>
        <a:custGeom>
          <a:avLst/>
          <a:gdLst/>
          <a:ahLst/>
          <a:cxnLst/>
          <a:rect l="0" t="0" r="0" b="0"/>
          <a:pathLst>
            <a:path>
              <a:moveTo>
                <a:pt x="0" y="0"/>
              </a:moveTo>
              <a:lnTo>
                <a:pt x="0" y="140160"/>
              </a:lnTo>
              <a:lnTo>
                <a:pt x="3085163" y="140160"/>
              </a:lnTo>
              <a:lnTo>
                <a:pt x="3085163" y="280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09CE48-EF0F-4E96-B7D8-F1683FBE13BD}">
      <dsp:nvSpPr>
        <dsp:cNvPr id="0" name=""/>
        <dsp:cNvSpPr/>
      </dsp:nvSpPr>
      <dsp:spPr>
        <a:xfrm>
          <a:off x="5824330" y="2102909"/>
          <a:ext cx="1310893" cy="280320"/>
        </a:xfrm>
        <a:custGeom>
          <a:avLst/>
          <a:gdLst/>
          <a:ahLst/>
          <a:cxnLst/>
          <a:rect l="0" t="0" r="0" b="0"/>
          <a:pathLst>
            <a:path>
              <a:moveTo>
                <a:pt x="0" y="0"/>
              </a:moveTo>
              <a:lnTo>
                <a:pt x="0" y="140160"/>
              </a:lnTo>
              <a:lnTo>
                <a:pt x="1310893" y="140160"/>
              </a:lnTo>
              <a:lnTo>
                <a:pt x="1310893" y="280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51C60-F328-46DB-848E-794623F79F07}">
      <dsp:nvSpPr>
        <dsp:cNvPr id="0" name=""/>
        <dsp:cNvSpPr/>
      </dsp:nvSpPr>
      <dsp:spPr>
        <a:xfrm>
          <a:off x="4986097" y="3050660"/>
          <a:ext cx="200229" cy="614035"/>
        </a:xfrm>
        <a:custGeom>
          <a:avLst/>
          <a:gdLst/>
          <a:ahLst/>
          <a:cxnLst/>
          <a:rect l="0" t="0" r="0" b="0"/>
          <a:pathLst>
            <a:path>
              <a:moveTo>
                <a:pt x="0" y="0"/>
              </a:moveTo>
              <a:lnTo>
                <a:pt x="0" y="614035"/>
              </a:lnTo>
              <a:lnTo>
                <a:pt x="200229" y="6140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FBFC0D-1C10-482A-B755-432B7B102F58}">
      <dsp:nvSpPr>
        <dsp:cNvPr id="0" name=""/>
        <dsp:cNvSpPr/>
      </dsp:nvSpPr>
      <dsp:spPr>
        <a:xfrm>
          <a:off x="5520041" y="2102909"/>
          <a:ext cx="304288" cy="280320"/>
        </a:xfrm>
        <a:custGeom>
          <a:avLst/>
          <a:gdLst/>
          <a:ahLst/>
          <a:cxnLst/>
          <a:rect l="0" t="0" r="0" b="0"/>
          <a:pathLst>
            <a:path>
              <a:moveTo>
                <a:pt x="304288" y="0"/>
              </a:moveTo>
              <a:lnTo>
                <a:pt x="304288" y="140160"/>
              </a:lnTo>
              <a:lnTo>
                <a:pt x="0" y="140160"/>
              </a:lnTo>
              <a:lnTo>
                <a:pt x="0" y="280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8C9D9E-0B3E-4D48-9BB1-D036D074F019}">
      <dsp:nvSpPr>
        <dsp:cNvPr id="0" name=""/>
        <dsp:cNvSpPr/>
      </dsp:nvSpPr>
      <dsp:spPr>
        <a:xfrm>
          <a:off x="3904860" y="2102909"/>
          <a:ext cx="1919469" cy="280320"/>
        </a:xfrm>
        <a:custGeom>
          <a:avLst/>
          <a:gdLst/>
          <a:ahLst/>
          <a:cxnLst/>
          <a:rect l="0" t="0" r="0" b="0"/>
          <a:pathLst>
            <a:path>
              <a:moveTo>
                <a:pt x="1919469" y="0"/>
              </a:moveTo>
              <a:lnTo>
                <a:pt x="1919469" y="140160"/>
              </a:lnTo>
              <a:lnTo>
                <a:pt x="0" y="140160"/>
              </a:lnTo>
              <a:lnTo>
                <a:pt x="0" y="280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36AD91-6774-4DB4-BDD0-A33B76AEE6B7}">
      <dsp:nvSpPr>
        <dsp:cNvPr id="0" name=""/>
        <dsp:cNvSpPr/>
      </dsp:nvSpPr>
      <dsp:spPr>
        <a:xfrm>
          <a:off x="2289678" y="2102909"/>
          <a:ext cx="3534651" cy="280320"/>
        </a:xfrm>
        <a:custGeom>
          <a:avLst/>
          <a:gdLst/>
          <a:ahLst/>
          <a:cxnLst/>
          <a:rect l="0" t="0" r="0" b="0"/>
          <a:pathLst>
            <a:path>
              <a:moveTo>
                <a:pt x="3534651" y="0"/>
              </a:moveTo>
              <a:lnTo>
                <a:pt x="3534651" y="140160"/>
              </a:lnTo>
              <a:lnTo>
                <a:pt x="0" y="140160"/>
              </a:lnTo>
              <a:lnTo>
                <a:pt x="0" y="280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68B94-413B-42AE-BA1D-5E5D1F62B58B}">
      <dsp:nvSpPr>
        <dsp:cNvPr id="0" name=""/>
        <dsp:cNvSpPr/>
      </dsp:nvSpPr>
      <dsp:spPr>
        <a:xfrm>
          <a:off x="674497" y="2102909"/>
          <a:ext cx="5149832" cy="280320"/>
        </a:xfrm>
        <a:custGeom>
          <a:avLst/>
          <a:gdLst/>
          <a:ahLst/>
          <a:cxnLst/>
          <a:rect l="0" t="0" r="0" b="0"/>
          <a:pathLst>
            <a:path>
              <a:moveTo>
                <a:pt x="5149832" y="0"/>
              </a:moveTo>
              <a:lnTo>
                <a:pt x="5149832" y="140160"/>
              </a:lnTo>
              <a:lnTo>
                <a:pt x="0" y="140160"/>
              </a:lnTo>
              <a:lnTo>
                <a:pt x="0" y="280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87A36D-B515-4CB3-9442-512F3C54FBDD}">
      <dsp:nvSpPr>
        <dsp:cNvPr id="0" name=""/>
        <dsp:cNvSpPr/>
      </dsp:nvSpPr>
      <dsp:spPr>
        <a:xfrm>
          <a:off x="4876925" y="1435479"/>
          <a:ext cx="1894808" cy="6674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破坏社会主义市场经济秩序罪</a:t>
          </a:r>
          <a:endParaRPr lang="zh-CN" altLang="en-US" sz="1700" kern="1200" dirty="0"/>
        </a:p>
      </dsp:txBody>
      <dsp:txXfrm>
        <a:off x="4876925" y="1435479"/>
        <a:ext cx="1894808" cy="667430"/>
      </dsp:txXfrm>
    </dsp:sp>
    <dsp:sp modelId="{2FB69221-32D0-434B-B23D-866F77A6B0EE}">
      <dsp:nvSpPr>
        <dsp:cNvPr id="0" name=""/>
        <dsp:cNvSpPr/>
      </dsp:nvSpPr>
      <dsp:spPr>
        <a:xfrm>
          <a:off x="7066" y="2383230"/>
          <a:ext cx="1334860" cy="6674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生产销售伪劣商品罪</a:t>
          </a:r>
          <a:endParaRPr lang="zh-CN" altLang="en-US" sz="1700" kern="1200" dirty="0"/>
        </a:p>
      </dsp:txBody>
      <dsp:txXfrm>
        <a:off x="7066" y="2383230"/>
        <a:ext cx="1334860" cy="667430"/>
      </dsp:txXfrm>
    </dsp:sp>
    <dsp:sp modelId="{AFBE47F0-7A8F-4C93-AF1D-8BA2F7BEC08C}">
      <dsp:nvSpPr>
        <dsp:cNvPr id="0" name=""/>
        <dsp:cNvSpPr/>
      </dsp:nvSpPr>
      <dsp:spPr>
        <a:xfrm>
          <a:off x="1622248" y="2383230"/>
          <a:ext cx="1334860" cy="6674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走私罪</a:t>
          </a:r>
          <a:endParaRPr lang="zh-CN" altLang="en-US" sz="1700" kern="1200" dirty="0"/>
        </a:p>
      </dsp:txBody>
      <dsp:txXfrm>
        <a:off x="1622248" y="2383230"/>
        <a:ext cx="1334860" cy="667430"/>
      </dsp:txXfrm>
    </dsp:sp>
    <dsp:sp modelId="{74EC2206-1D16-43C6-87AA-0FF7CD0E7BA6}">
      <dsp:nvSpPr>
        <dsp:cNvPr id="0" name=""/>
        <dsp:cNvSpPr/>
      </dsp:nvSpPr>
      <dsp:spPr>
        <a:xfrm>
          <a:off x="3237429" y="2383230"/>
          <a:ext cx="1334860" cy="6674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妨害</a:t>
          </a:r>
          <a:r>
            <a:rPr lang="zh-CN" sz="1700" kern="1200" dirty="0" smtClean="0"/>
            <a:t>公司、企业管理秩序</a:t>
          </a:r>
          <a:r>
            <a:rPr lang="zh-CN" altLang="en-US" sz="1700" kern="1200" dirty="0" smtClean="0"/>
            <a:t>罪</a:t>
          </a:r>
          <a:endParaRPr lang="zh-CN" altLang="en-US" sz="1700" kern="1200" dirty="0"/>
        </a:p>
      </dsp:txBody>
      <dsp:txXfrm>
        <a:off x="3237429" y="2383230"/>
        <a:ext cx="1334860" cy="667430"/>
      </dsp:txXfrm>
    </dsp:sp>
    <dsp:sp modelId="{CD29CA80-3F78-4D10-B0B9-E1DB408EE544}">
      <dsp:nvSpPr>
        <dsp:cNvPr id="0" name=""/>
        <dsp:cNvSpPr/>
      </dsp:nvSpPr>
      <dsp:spPr>
        <a:xfrm>
          <a:off x="4852611" y="2383230"/>
          <a:ext cx="1334860" cy="6674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破坏</a:t>
          </a:r>
          <a:r>
            <a:rPr lang="zh-CN" sz="1700" kern="1200" dirty="0" smtClean="0"/>
            <a:t>金融管理秩序</a:t>
          </a:r>
          <a:r>
            <a:rPr lang="zh-CN" altLang="en-US" sz="1700" kern="1200" dirty="0" smtClean="0"/>
            <a:t>罪</a:t>
          </a:r>
          <a:endParaRPr lang="zh-CN" altLang="en-US" sz="1700" kern="1200" dirty="0"/>
        </a:p>
      </dsp:txBody>
      <dsp:txXfrm>
        <a:off x="4852611" y="2383230"/>
        <a:ext cx="1334860" cy="667430"/>
      </dsp:txXfrm>
    </dsp:sp>
    <dsp:sp modelId="{35175B8E-5164-4BA4-9F7C-79D934ECF70D}">
      <dsp:nvSpPr>
        <dsp:cNvPr id="0" name=""/>
        <dsp:cNvSpPr/>
      </dsp:nvSpPr>
      <dsp:spPr>
        <a:xfrm>
          <a:off x="5186326" y="3330981"/>
          <a:ext cx="1334860" cy="6674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金融诈骗罪</a:t>
          </a:r>
          <a:endParaRPr lang="zh-CN" altLang="en-US" sz="1700" kern="1200" dirty="0"/>
        </a:p>
      </dsp:txBody>
      <dsp:txXfrm>
        <a:off x="5186326" y="3330981"/>
        <a:ext cx="1334860" cy="667430"/>
      </dsp:txXfrm>
    </dsp:sp>
    <dsp:sp modelId="{FBFE13B0-FE5B-4241-8033-B8A11DA2F48D}">
      <dsp:nvSpPr>
        <dsp:cNvPr id="0" name=""/>
        <dsp:cNvSpPr/>
      </dsp:nvSpPr>
      <dsp:spPr>
        <a:xfrm>
          <a:off x="6467792" y="2383230"/>
          <a:ext cx="1334860" cy="6674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危害</a:t>
          </a:r>
          <a:r>
            <a:rPr lang="zh-CN" sz="1700" kern="1200" dirty="0" smtClean="0"/>
            <a:t>税收</a:t>
          </a:r>
          <a:endParaRPr lang="en-US" altLang="zh-CN" sz="1700" kern="1200" dirty="0" smtClean="0"/>
        </a:p>
        <a:p>
          <a:pPr lvl="0" algn="ctr" defTabSz="755650">
            <a:lnSpc>
              <a:spcPct val="90000"/>
            </a:lnSpc>
            <a:spcBef>
              <a:spcPct val="0"/>
            </a:spcBef>
            <a:spcAft>
              <a:spcPct val="35000"/>
            </a:spcAft>
          </a:pPr>
          <a:r>
            <a:rPr lang="zh-CN" altLang="en-US" sz="1700" kern="1200" dirty="0" smtClean="0"/>
            <a:t>征管罪</a:t>
          </a:r>
          <a:endParaRPr lang="en-US" altLang="zh-CN" sz="1700" kern="1200" dirty="0" smtClean="0"/>
        </a:p>
      </dsp:txBody>
      <dsp:txXfrm>
        <a:off x="6467792" y="2383230"/>
        <a:ext cx="1334860" cy="667430"/>
      </dsp:txXfrm>
    </dsp:sp>
    <dsp:sp modelId="{C4EC3C20-70D3-4775-AFE4-8334C1808B5D}">
      <dsp:nvSpPr>
        <dsp:cNvPr id="0" name=""/>
        <dsp:cNvSpPr/>
      </dsp:nvSpPr>
      <dsp:spPr>
        <a:xfrm>
          <a:off x="8082974" y="2383230"/>
          <a:ext cx="1653038" cy="6674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侵犯知识产权罪</a:t>
          </a:r>
          <a:endParaRPr lang="zh-CN" altLang="en-US" sz="1700" kern="1200" dirty="0"/>
        </a:p>
      </dsp:txBody>
      <dsp:txXfrm>
        <a:off x="8082974" y="2383230"/>
        <a:ext cx="1653038" cy="667430"/>
      </dsp:txXfrm>
    </dsp:sp>
    <dsp:sp modelId="{8B7C4F55-525D-4DE7-8A45-ED1D0824442E}">
      <dsp:nvSpPr>
        <dsp:cNvPr id="0" name=""/>
        <dsp:cNvSpPr/>
      </dsp:nvSpPr>
      <dsp:spPr>
        <a:xfrm>
          <a:off x="10016333" y="2383230"/>
          <a:ext cx="1625259" cy="6674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扰乱市场秩序罪</a:t>
          </a:r>
          <a:endParaRPr lang="zh-CN" altLang="en-US" sz="1700" kern="1200" dirty="0"/>
        </a:p>
      </dsp:txBody>
      <dsp:txXfrm>
        <a:off x="10016333" y="2383230"/>
        <a:ext cx="1625259" cy="66743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rSet csTypeId="urn:microsoft.com/office/officeart/2005/8/colors/accent6_5"/>
        </dgm:pt>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47325" y="2836878"/>
            <a:ext cx="9144000" cy="1431782"/>
          </a:xfrm>
        </p:spPr>
        <p:txBody>
          <a:bodyPr>
            <a:normAutofit fontScale="90000"/>
          </a:bodyPr>
          <a:lstStyle/>
          <a:p>
            <a:r>
              <a:rPr lang="zh-CN" altLang="en-US" sz="9600" dirty="0" smtClean="0">
                <a:solidFill>
                  <a:schemeClr val="bg1"/>
                </a:solidFill>
                <a:latin typeface="华文中宋" panose="02010600040101010101" pitchFamily="2" charset="-122"/>
                <a:ea typeface="华文中宋" panose="02010600040101010101" pitchFamily="2" charset="-122"/>
              </a:rPr>
              <a:t>刑 法 学</a:t>
            </a:r>
            <a:br>
              <a:rPr lang="zh-CN" altLang="en-US" sz="9600" dirty="0" smtClean="0">
                <a:solidFill>
                  <a:schemeClr val="bg1"/>
                </a:solidFill>
                <a:latin typeface="华文中宋" panose="02010600040101010101" pitchFamily="2" charset="-122"/>
                <a:ea typeface="华文中宋" panose="02010600040101010101" pitchFamily="2" charset="-122"/>
              </a:rPr>
            </a:br>
            <a:r>
              <a:rPr lang="zh-CN" altLang="en-US" sz="6000" dirty="0" smtClean="0">
                <a:solidFill>
                  <a:schemeClr val="bg1"/>
                </a:solidFill>
                <a:latin typeface="华文中宋" panose="02010600040101010101" pitchFamily="2" charset="-122"/>
                <a:ea typeface="华文中宋" panose="02010600040101010101" pitchFamily="2" charset="-122"/>
              </a:rPr>
              <a:t>（下册</a:t>
            </a:r>
            <a:r>
              <a:rPr lang="en-US" altLang="zh-CN" sz="6000" dirty="0" smtClean="0">
                <a:solidFill>
                  <a:schemeClr val="bg1"/>
                </a:solidFill>
                <a:latin typeface="华文中宋" panose="02010600040101010101" pitchFamily="2" charset="-122"/>
                <a:ea typeface="华文中宋" panose="02010600040101010101" pitchFamily="2" charset="-122"/>
              </a:rPr>
              <a:t>·</a:t>
            </a:r>
            <a:r>
              <a:rPr lang="zh-CN" altLang="en-US" sz="6000" dirty="0" smtClean="0">
                <a:solidFill>
                  <a:schemeClr val="bg1"/>
                </a:solidFill>
                <a:latin typeface="华文中宋" panose="02010600040101010101" pitchFamily="2" charset="-122"/>
                <a:ea typeface="华文中宋" panose="02010600040101010101" pitchFamily="2" charset="-122"/>
              </a:rPr>
              <a:t>各论）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sz="2400" dirty="0" smtClean="0"/>
          </a:p>
          <a:p>
            <a:r>
              <a:rPr lang="en-US" altLang="zh-CN" sz="2400" dirty="0" smtClean="0"/>
              <a:t>3</a:t>
            </a:r>
            <a:r>
              <a:rPr lang="en-US" altLang="zh-CN" sz="2400" dirty="0"/>
              <a:t>.</a:t>
            </a:r>
            <a:r>
              <a:rPr lang="zh-CN" altLang="zh-CN" sz="2400" dirty="0"/>
              <a:t>犯罪主体：本章主体多为一般</a:t>
            </a:r>
            <a:r>
              <a:rPr lang="zh-CN" altLang="zh-CN" sz="2400" dirty="0" smtClean="0"/>
              <a:t>主体</a:t>
            </a:r>
            <a:r>
              <a:rPr lang="zh-CN" altLang="en-US" sz="2400" dirty="0" smtClean="0"/>
              <a:t>，</a:t>
            </a:r>
            <a:r>
              <a:rPr lang="zh-CN" altLang="zh-CN" sz="2400" dirty="0" smtClean="0"/>
              <a:t>也</a:t>
            </a:r>
            <a:r>
              <a:rPr lang="zh-CN" altLang="zh-CN" sz="2400" dirty="0"/>
              <a:t>有少数犯罪只能由特殊主体构成。</a:t>
            </a:r>
          </a:p>
          <a:p>
            <a:r>
              <a:rPr lang="zh-CN" altLang="zh-CN" sz="2400" dirty="0"/>
              <a:t>本章多数犯罪既可以由个人</a:t>
            </a:r>
            <a:r>
              <a:rPr lang="zh-CN" altLang="zh-CN" sz="2400" dirty="0" smtClean="0"/>
              <a:t>构成</a:t>
            </a:r>
            <a:r>
              <a:rPr lang="zh-CN" altLang="en-US" sz="2400" dirty="0" smtClean="0"/>
              <a:t>，</a:t>
            </a:r>
            <a:r>
              <a:rPr lang="zh-CN" altLang="zh-CN" sz="2400" dirty="0" smtClean="0"/>
              <a:t>也</a:t>
            </a:r>
            <a:r>
              <a:rPr lang="zh-CN" altLang="zh-CN" sz="2400" dirty="0"/>
              <a:t>可以由单位构成。少数犯罪只能由个人</a:t>
            </a:r>
            <a:r>
              <a:rPr lang="zh-CN" altLang="zh-CN" sz="2400" dirty="0" smtClean="0"/>
              <a:t>构成</a:t>
            </a:r>
            <a:r>
              <a:rPr lang="zh-CN" altLang="en-US" sz="2400" dirty="0" smtClean="0"/>
              <a:t>，</a:t>
            </a:r>
            <a:r>
              <a:rPr lang="zh-CN" altLang="zh-CN" sz="2400" dirty="0" smtClean="0"/>
              <a:t>而</a:t>
            </a:r>
            <a:r>
              <a:rPr lang="zh-CN" altLang="zh-CN" sz="2400" dirty="0"/>
              <a:t>不能由单位</a:t>
            </a:r>
            <a:r>
              <a:rPr lang="zh-CN" altLang="zh-CN" sz="2400" dirty="0" smtClean="0"/>
              <a:t>构成</a:t>
            </a:r>
            <a:r>
              <a:rPr lang="zh-CN" altLang="en-US" sz="2400" dirty="0" smtClean="0"/>
              <a:t>，</a:t>
            </a:r>
            <a:r>
              <a:rPr lang="zh-CN" altLang="zh-CN" sz="2400" dirty="0" smtClean="0"/>
              <a:t>如</a:t>
            </a:r>
            <a:r>
              <a:rPr lang="zh-CN" altLang="zh-CN" sz="2400" dirty="0"/>
              <a:t>抗税罪。个别犯罪的主体只能是</a:t>
            </a:r>
            <a:r>
              <a:rPr lang="zh-CN" altLang="zh-CN" sz="2400" dirty="0" smtClean="0"/>
              <a:t>单位</a:t>
            </a:r>
            <a:r>
              <a:rPr lang="zh-CN" altLang="en-US" sz="2400" dirty="0" smtClean="0"/>
              <a:t>，</a:t>
            </a:r>
            <a:r>
              <a:rPr lang="zh-CN" altLang="zh-CN" sz="2400" dirty="0" smtClean="0"/>
              <a:t>如</a:t>
            </a:r>
            <a:r>
              <a:rPr lang="zh-CN" altLang="zh-CN" sz="2400" dirty="0"/>
              <a:t>妨害清算罪</a:t>
            </a:r>
            <a:r>
              <a:rPr lang="zh-CN" altLang="zh-CN" sz="2400" dirty="0" smtClean="0"/>
              <a:t>。</a:t>
            </a:r>
            <a:endParaRPr lang="en-US" altLang="zh-CN" sz="2400" dirty="0" smtClean="0"/>
          </a:p>
          <a:p>
            <a:r>
              <a:rPr lang="en-US" altLang="zh-CN" sz="2400" dirty="0"/>
              <a:t>4.</a:t>
            </a:r>
            <a:r>
              <a:rPr lang="zh-CN" altLang="zh-CN" sz="2400" dirty="0"/>
              <a:t>犯罪主观方面：本章犯罪主观方面绝大多数为</a:t>
            </a:r>
            <a:r>
              <a:rPr lang="zh-CN" altLang="zh-CN" sz="2400" dirty="0" smtClean="0"/>
              <a:t>故意</a:t>
            </a:r>
            <a:r>
              <a:rPr lang="zh-CN" altLang="en-US" sz="2400" dirty="0" smtClean="0"/>
              <a:t>，</a:t>
            </a:r>
            <a:r>
              <a:rPr lang="zh-CN" altLang="zh-CN" sz="2400" dirty="0" smtClean="0"/>
              <a:t>有</a:t>
            </a:r>
            <a:r>
              <a:rPr lang="zh-CN" altLang="zh-CN" sz="2400" dirty="0"/>
              <a:t>的犯罪还要求有特定的</a:t>
            </a:r>
            <a:r>
              <a:rPr lang="zh-CN" altLang="zh-CN" sz="2400" dirty="0" smtClean="0"/>
              <a:t>目的</a:t>
            </a:r>
            <a:r>
              <a:rPr lang="zh-CN" altLang="en-US" sz="2400" dirty="0" smtClean="0"/>
              <a:t>，</a:t>
            </a:r>
            <a:r>
              <a:rPr lang="zh-CN" altLang="zh-CN" sz="2400" dirty="0" smtClean="0"/>
              <a:t>如</a:t>
            </a:r>
            <a:r>
              <a:rPr lang="zh-CN" altLang="zh-CN" sz="2400" dirty="0"/>
              <a:t>高利转贷罪以转贷牟利为</a:t>
            </a:r>
            <a:r>
              <a:rPr lang="zh-CN" altLang="zh-CN" sz="2400" dirty="0" smtClean="0"/>
              <a:t>目的</a:t>
            </a:r>
            <a:r>
              <a:rPr lang="zh-CN" altLang="en-US" sz="2400" dirty="0" smtClean="0"/>
              <a:t>，</a:t>
            </a:r>
            <a:r>
              <a:rPr lang="zh-CN" altLang="zh-CN" sz="2400" dirty="0" smtClean="0"/>
              <a:t>集资</a:t>
            </a:r>
            <a:r>
              <a:rPr lang="zh-CN" altLang="zh-CN" sz="2400" dirty="0"/>
              <a:t>诈骗罪以非法占有为目的等。也有个别犯罪由过失</a:t>
            </a:r>
            <a:r>
              <a:rPr lang="zh-CN" altLang="zh-CN" sz="2400" dirty="0" smtClean="0"/>
              <a:t>构成</a:t>
            </a:r>
            <a:r>
              <a:rPr lang="zh-CN" altLang="en-US" sz="2400" dirty="0" smtClean="0"/>
              <a:t>，</a:t>
            </a:r>
            <a:r>
              <a:rPr lang="zh-CN" altLang="zh-CN" sz="2400" dirty="0" smtClean="0"/>
              <a:t>如</a:t>
            </a:r>
            <a:r>
              <a:rPr lang="zh-CN" altLang="zh-CN" sz="2400" dirty="0"/>
              <a:t>出具证明文件重大失实罪。</a:t>
            </a:r>
          </a:p>
          <a:p>
            <a:endParaRPr lang="zh-CN" altLang="zh-CN" sz="2400" dirty="0"/>
          </a:p>
        </p:txBody>
      </p:sp>
      <p:sp>
        <p:nvSpPr>
          <p:cNvPr id="3" name="标题 2"/>
          <p:cNvSpPr>
            <a:spLocks noGrp="1"/>
          </p:cNvSpPr>
          <p:nvPr>
            <p:ph type="title"/>
          </p:nvPr>
        </p:nvSpPr>
        <p:spPr/>
        <p:txBody>
          <a:bodyPr/>
          <a:lstStyle/>
          <a:p>
            <a:r>
              <a:rPr lang="zh-CN" altLang="en-US" dirty="0" smtClean="0"/>
              <a:t>破坏社会主义市场经济秩序罪概述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51735"/>
            <a:ext cx="10954327" cy="4985472"/>
          </a:xfrm>
        </p:spPr>
        <p:txBody>
          <a:bodyPr>
            <a:noAutofit/>
          </a:bodyPr>
          <a:lstStyle/>
          <a:p>
            <a:r>
              <a:rPr lang="zh-CN" altLang="en-US" sz="2400" dirty="0"/>
              <a:t>一、组织、领导传销活动罪的概念与构成特征</a:t>
            </a:r>
          </a:p>
          <a:p>
            <a:r>
              <a:rPr lang="zh-CN" altLang="en-US" sz="2400" dirty="0"/>
              <a:t>（一）概念</a:t>
            </a:r>
          </a:p>
          <a:p>
            <a:r>
              <a:rPr lang="zh-CN" altLang="en-US" sz="2400" dirty="0"/>
              <a:t>组织、领导传销活动罪，是指组织、领导以推销商品、提供服务等经营活动为名，要求参加者以缴纳费用或者购买商品、服务等方式获得加入资格，并按照一定顺序组成层级，直接或者间接以发展人员的数量作为计酬或者返利依据，引诱、胁迫参加者继续发展他人参加，骗取财物，扰乱经济社会秩序的传销活动的行为。</a:t>
            </a:r>
          </a:p>
          <a:p>
            <a:endParaRPr lang="zh-CN" altLang="en-US" sz="2400" dirty="0"/>
          </a:p>
        </p:txBody>
      </p:sp>
      <p:sp>
        <p:nvSpPr>
          <p:cNvPr id="3" name="标题 2"/>
          <p:cNvSpPr>
            <a:spLocks noGrp="1"/>
          </p:cNvSpPr>
          <p:nvPr>
            <p:ph type="title"/>
          </p:nvPr>
        </p:nvSpPr>
        <p:spPr/>
        <p:txBody>
          <a:bodyPr/>
          <a:lstStyle/>
          <a:p>
            <a:r>
              <a:rPr lang="zh-CN" altLang="en-US" dirty="0"/>
              <a:t>组织、领导传销活动罪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第十八节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51735"/>
            <a:ext cx="10954327" cy="4985472"/>
          </a:xfrm>
        </p:spPr>
        <p:txBody>
          <a:bodyPr>
            <a:noAutofit/>
          </a:bodyPr>
          <a:lstStyle/>
          <a:p>
            <a:r>
              <a:rPr lang="zh-CN" altLang="en-US" sz="2400" dirty="0"/>
              <a:t>（二）构成特征</a:t>
            </a:r>
          </a:p>
          <a:p>
            <a:r>
              <a:rPr lang="en-US" altLang="zh-CN" sz="2400" dirty="0"/>
              <a:t>1.</a:t>
            </a:r>
            <a:r>
              <a:rPr lang="zh-CN" altLang="en-US" sz="2400" dirty="0"/>
              <a:t>犯罪客体：市场经济秩序和公民财产所有权。</a:t>
            </a:r>
          </a:p>
          <a:p>
            <a:r>
              <a:rPr lang="en-US" altLang="zh-CN" sz="2400" dirty="0"/>
              <a:t>2</a:t>
            </a:r>
            <a:r>
              <a:rPr lang="en-US" altLang="zh-CN" sz="2400" dirty="0" smtClean="0"/>
              <a:t>.</a:t>
            </a:r>
            <a:r>
              <a:rPr lang="zh-CN" altLang="en-US" sz="2400" dirty="0" smtClean="0"/>
              <a:t>犯罪客观</a:t>
            </a:r>
            <a:r>
              <a:rPr lang="zh-CN" altLang="en-US" sz="2400" dirty="0"/>
              <a:t>方面：组织、领导传销活动，数额较大的行为</a:t>
            </a:r>
            <a:r>
              <a:rPr lang="zh-CN" altLang="en-US" sz="2400" dirty="0" smtClean="0"/>
              <a:t>。（注意本罪的实行行为）</a:t>
            </a:r>
            <a:endParaRPr lang="zh-CN" altLang="en-US" sz="2400" dirty="0"/>
          </a:p>
          <a:p>
            <a:r>
              <a:rPr lang="zh-CN" altLang="en-US" sz="2400" dirty="0" smtClean="0"/>
              <a:t>传销</a:t>
            </a:r>
            <a:r>
              <a:rPr lang="zh-CN" altLang="en-US" sz="2400" dirty="0"/>
              <a:t>活动的主要表现形式：（</a:t>
            </a:r>
            <a:r>
              <a:rPr lang="en-US" altLang="zh-CN" sz="2400" dirty="0"/>
              <a:t>1</a:t>
            </a:r>
            <a:r>
              <a:rPr lang="zh-CN" altLang="en-US" sz="2400" dirty="0" smtClean="0"/>
              <a:t>）拉人头（</a:t>
            </a:r>
            <a:r>
              <a:rPr lang="en-US" altLang="zh-CN" sz="2400" dirty="0"/>
              <a:t>2</a:t>
            </a:r>
            <a:r>
              <a:rPr lang="zh-CN" altLang="en-US" sz="2400" dirty="0" smtClean="0"/>
              <a:t>）入门费（</a:t>
            </a:r>
            <a:r>
              <a:rPr lang="en-US" altLang="zh-CN" sz="2400" dirty="0"/>
              <a:t>3</a:t>
            </a:r>
            <a:r>
              <a:rPr lang="zh-CN" altLang="en-US" sz="2400" dirty="0" smtClean="0"/>
              <a:t>）团队计酬。</a:t>
            </a:r>
            <a:endParaRPr lang="zh-CN" altLang="en-US" sz="2400" dirty="0"/>
          </a:p>
          <a:p>
            <a:r>
              <a:rPr lang="en-US" altLang="zh-CN" sz="2400" dirty="0"/>
              <a:t>3.</a:t>
            </a:r>
            <a:r>
              <a:rPr lang="zh-CN" altLang="en-US" sz="2400" dirty="0"/>
              <a:t>犯罪主体：一般主体，包括自然人和单位</a:t>
            </a:r>
            <a:r>
              <a:rPr lang="zh-CN" altLang="en-US" sz="2400" dirty="0" smtClean="0"/>
              <a:t>。</a:t>
            </a:r>
            <a:r>
              <a:rPr lang="zh-CN" altLang="en-US" sz="2400" dirty="0"/>
              <a:t>本罪追究的主要是传销行为的组织策划者和多次介绍、诱骗胁迫他人加入传销组织的积极参加者，即组织者、领导者的刑事责任。</a:t>
            </a:r>
          </a:p>
          <a:p>
            <a:r>
              <a:rPr lang="en-US" altLang="zh-CN" sz="2400" dirty="0"/>
              <a:t>4</a:t>
            </a:r>
            <a:r>
              <a:rPr lang="en-US" altLang="zh-CN" sz="2400" dirty="0" smtClean="0"/>
              <a:t>.</a:t>
            </a:r>
            <a:r>
              <a:rPr lang="zh-CN" altLang="en-US" sz="2400" dirty="0" smtClean="0"/>
              <a:t>犯罪主观</a:t>
            </a:r>
            <a:r>
              <a:rPr lang="zh-CN" altLang="en-US" sz="2400" dirty="0"/>
              <a:t>方面：故意，且有非法牟利目的。</a:t>
            </a:r>
          </a:p>
          <a:p>
            <a:endParaRPr lang="zh-CN" altLang="en-US" sz="2400" dirty="0"/>
          </a:p>
        </p:txBody>
      </p:sp>
      <p:sp>
        <p:nvSpPr>
          <p:cNvPr id="3" name="标题 2"/>
          <p:cNvSpPr>
            <a:spLocks noGrp="1"/>
          </p:cNvSpPr>
          <p:nvPr>
            <p:ph type="title"/>
          </p:nvPr>
        </p:nvSpPr>
        <p:spPr/>
        <p:txBody>
          <a:bodyPr/>
          <a:lstStyle/>
          <a:p>
            <a:r>
              <a:rPr lang="zh-CN" altLang="en-US" dirty="0"/>
              <a:t>组织、领导传销活动罪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第十八节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51735"/>
            <a:ext cx="10954327" cy="4985472"/>
          </a:xfrm>
        </p:spPr>
        <p:txBody>
          <a:bodyPr>
            <a:noAutofit/>
          </a:bodyPr>
          <a:lstStyle/>
          <a:p>
            <a:r>
              <a:rPr lang="zh-CN" altLang="en-US" sz="2400" dirty="0"/>
              <a:t>二、组织、领导传销活动罪的认定</a:t>
            </a:r>
          </a:p>
          <a:p>
            <a:r>
              <a:rPr lang="zh-CN" altLang="en-US" sz="2400" dirty="0"/>
              <a:t>（一）本罪“组织者、领导者”的认定</a:t>
            </a:r>
          </a:p>
          <a:p>
            <a:r>
              <a:rPr lang="en-US" altLang="zh-CN" sz="2400" dirty="0" smtClean="0"/>
              <a:t>1.</a:t>
            </a:r>
            <a:r>
              <a:rPr lang="zh-CN" altLang="en-US" sz="2400" dirty="0" smtClean="0"/>
              <a:t>在</a:t>
            </a:r>
            <a:r>
              <a:rPr lang="zh-CN" altLang="en-US" sz="2400" dirty="0"/>
              <a:t>传销活动中起发起、策划、操纵作用的人员；</a:t>
            </a:r>
          </a:p>
          <a:p>
            <a:r>
              <a:rPr lang="en-US" altLang="zh-CN" sz="2400" dirty="0" smtClean="0"/>
              <a:t>2.</a:t>
            </a:r>
            <a:r>
              <a:rPr lang="zh-CN" altLang="en-US" sz="2400" dirty="0" smtClean="0"/>
              <a:t>在</a:t>
            </a:r>
            <a:r>
              <a:rPr lang="zh-CN" altLang="en-US" sz="2400" dirty="0"/>
              <a:t>传销活动中承担管理、协调等职责的人员；</a:t>
            </a:r>
          </a:p>
          <a:p>
            <a:r>
              <a:rPr lang="en-US" altLang="zh-CN" sz="2400" dirty="0" smtClean="0"/>
              <a:t>3.</a:t>
            </a:r>
            <a:r>
              <a:rPr lang="zh-CN" altLang="en-US" sz="2400" dirty="0" smtClean="0"/>
              <a:t>在</a:t>
            </a:r>
            <a:r>
              <a:rPr lang="zh-CN" altLang="en-US" sz="2400" dirty="0"/>
              <a:t>传销活动中承担宣传、培训等职责的人员；</a:t>
            </a:r>
          </a:p>
          <a:p>
            <a:r>
              <a:rPr lang="en-US" altLang="zh-CN" sz="2400" dirty="0" smtClean="0"/>
              <a:t>4.</a:t>
            </a:r>
            <a:r>
              <a:rPr lang="zh-CN" altLang="en-US" sz="2400" dirty="0" smtClean="0"/>
              <a:t>曾</a:t>
            </a:r>
            <a:r>
              <a:rPr lang="zh-CN" altLang="en-US" sz="2400" dirty="0"/>
              <a:t>因组织、领导传销活动受过刑事处罚，或者一年以内因组织、领导传销活动受过行政处罚，又直接或者间接发展参与传销活动人员在十五人以上且层级在三级以上的人员；</a:t>
            </a:r>
          </a:p>
          <a:p>
            <a:r>
              <a:rPr lang="en-US" altLang="zh-CN" sz="2400" dirty="0" smtClean="0"/>
              <a:t>5.</a:t>
            </a:r>
            <a:r>
              <a:rPr lang="zh-CN" altLang="en-US" sz="2400" dirty="0" smtClean="0"/>
              <a:t>其他</a:t>
            </a:r>
            <a:r>
              <a:rPr lang="zh-CN" altLang="en-US" sz="2400" dirty="0"/>
              <a:t>对传销活动的实施、传销组织的建立、扩大等起关键作用的人员。</a:t>
            </a:r>
          </a:p>
          <a:p>
            <a:endParaRPr lang="zh-CN" altLang="en-US" sz="2400" dirty="0"/>
          </a:p>
        </p:txBody>
      </p:sp>
      <p:sp>
        <p:nvSpPr>
          <p:cNvPr id="3" name="标题 2"/>
          <p:cNvSpPr>
            <a:spLocks noGrp="1"/>
          </p:cNvSpPr>
          <p:nvPr>
            <p:ph type="title"/>
          </p:nvPr>
        </p:nvSpPr>
        <p:spPr/>
        <p:txBody>
          <a:bodyPr/>
          <a:lstStyle/>
          <a:p>
            <a:r>
              <a:rPr lang="zh-CN" altLang="en-US" dirty="0"/>
              <a:t>组织、领导传销活动罪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第十八节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51735"/>
            <a:ext cx="10954327" cy="4985472"/>
          </a:xfrm>
        </p:spPr>
        <p:txBody>
          <a:bodyPr>
            <a:noAutofit/>
          </a:bodyPr>
          <a:lstStyle/>
          <a:p>
            <a:endParaRPr lang="en-US" altLang="zh-CN" sz="2400" dirty="0" smtClean="0"/>
          </a:p>
          <a:p>
            <a:r>
              <a:rPr lang="zh-CN" altLang="en-US" sz="2400" dirty="0" smtClean="0"/>
              <a:t>（</a:t>
            </a:r>
            <a:r>
              <a:rPr lang="zh-CN" altLang="en-US" sz="2400" dirty="0"/>
              <a:t>二）“骗取财物”的</a:t>
            </a:r>
            <a:r>
              <a:rPr lang="zh-CN" altLang="en-US" sz="2400" dirty="0" smtClean="0"/>
              <a:t>认定（注意本罪与诈骗罪关系）</a:t>
            </a:r>
            <a:endParaRPr lang="zh-CN" altLang="en-US" sz="2400" dirty="0"/>
          </a:p>
          <a:p>
            <a:r>
              <a:rPr lang="zh-CN" altLang="en-US" sz="2400" dirty="0"/>
              <a:t>传销活动的组织者、领导者采取编造、歪曲国家政策，虚构、夸大经营、投资、服务项目及盈利前景，掩饰计酬、返利真实来源或者其他欺诈手段，实施刑法第二百二十四条之一规定的行为，从参与传销活动人员缴纳的费用或者购买商品、服务的费用中非法获利的，应当认定为骗取财物。参与传销活动人员是否认为被骗，不影响骗取财物的认定。</a:t>
            </a:r>
          </a:p>
          <a:p>
            <a:endParaRPr lang="zh-CN" altLang="en-US" sz="2400" dirty="0"/>
          </a:p>
        </p:txBody>
      </p:sp>
      <p:sp>
        <p:nvSpPr>
          <p:cNvPr id="3" name="标题 2"/>
          <p:cNvSpPr>
            <a:spLocks noGrp="1"/>
          </p:cNvSpPr>
          <p:nvPr>
            <p:ph type="title"/>
          </p:nvPr>
        </p:nvSpPr>
        <p:spPr/>
        <p:txBody>
          <a:bodyPr/>
          <a:lstStyle/>
          <a:p>
            <a:r>
              <a:rPr lang="zh-CN" altLang="en-US" dirty="0"/>
              <a:t>组织、领导传销活动罪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第十八节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51735"/>
            <a:ext cx="10954327" cy="4985472"/>
          </a:xfrm>
        </p:spPr>
        <p:txBody>
          <a:bodyPr>
            <a:noAutofit/>
          </a:bodyPr>
          <a:lstStyle/>
          <a:p>
            <a:endParaRPr lang="en-US" altLang="zh-CN" sz="2400" dirty="0" smtClean="0"/>
          </a:p>
          <a:p>
            <a:r>
              <a:rPr lang="zh-CN" altLang="en-US" sz="2400" dirty="0" smtClean="0"/>
              <a:t>三</a:t>
            </a:r>
            <a:r>
              <a:rPr lang="zh-CN" altLang="en-US" sz="2400" dirty="0"/>
              <a:t>、组织、领导传销活动罪的处罚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224</a:t>
            </a:r>
            <a:r>
              <a:rPr lang="zh-CN" altLang="en-US" sz="2400" dirty="0"/>
              <a:t>条和</a:t>
            </a:r>
            <a:r>
              <a:rPr lang="en-US" altLang="zh-CN" sz="2400" dirty="0"/>
              <a:t>231</a:t>
            </a:r>
            <a:r>
              <a:rPr lang="zh-CN" altLang="en-US" sz="2400" dirty="0"/>
              <a:t>条规定，犯本罪的，处五年以下有期徒刑或者拘役，并处罚金</a:t>
            </a:r>
            <a:r>
              <a:rPr lang="en-US" altLang="zh-CN" sz="2400" dirty="0"/>
              <a:t>;</a:t>
            </a:r>
            <a:r>
              <a:rPr lang="zh-CN" altLang="en-US" sz="2400" dirty="0"/>
              <a:t>情节严重的，处五年以上有期徒刑，并处罚金。单位犯本罪的，对单位判处罚金，并对其直接负责的主管人员和其他直接责任人员依照上述规定处罚。</a:t>
            </a:r>
          </a:p>
          <a:p>
            <a:endParaRPr lang="zh-CN" altLang="en-US" sz="2400" dirty="0"/>
          </a:p>
        </p:txBody>
      </p:sp>
      <p:sp>
        <p:nvSpPr>
          <p:cNvPr id="3" name="标题 2"/>
          <p:cNvSpPr>
            <a:spLocks noGrp="1"/>
          </p:cNvSpPr>
          <p:nvPr>
            <p:ph type="title"/>
          </p:nvPr>
        </p:nvSpPr>
        <p:spPr/>
        <p:txBody>
          <a:bodyPr/>
          <a:lstStyle/>
          <a:p>
            <a:r>
              <a:rPr lang="zh-CN" altLang="en-US" dirty="0"/>
              <a:t>组织、领导传销活动罪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第十八节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51735"/>
            <a:ext cx="10954327" cy="4985472"/>
          </a:xfrm>
        </p:spPr>
        <p:txBody>
          <a:bodyPr>
            <a:noAutofit/>
          </a:bodyPr>
          <a:lstStyle/>
          <a:p>
            <a:r>
              <a:rPr lang="zh-CN" altLang="en-US" sz="2400" dirty="0" smtClean="0"/>
              <a:t>一</a:t>
            </a:r>
            <a:r>
              <a:rPr lang="zh-CN" altLang="en-US" sz="2400" dirty="0"/>
              <a:t>、非法经营罪的概念与构成特征</a:t>
            </a:r>
          </a:p>
          <a:p>
            <a:r>
              <a:rPr lang="zh-CN" altLang="en-US" sz="2400" dirty="0"/>
              <a:t>（一）概念</a:t>
            </a:r>
          </a:p>
          <a:p>
            <a:r>
              <a:rPr lang="zh-CN" altLang="en-US" sz="2400" dirty="0"/>
              <a:t>非法经营罪，指违反国家法律、法规规定，从事非法经营活动，扰乱市场秩序，情节严重的行为</a:t>
            </a:r>
          </a:p>
          <a:p>
            <a:endParaRPr lang="zh-CN" altLang="en-US" sz="2400" dirty="0"/>
          </a:p>
        </p:txBody>
      </p:sp>
      <p:sp>
        <p:nvSpPr>
          <p:cNvPr id="3" name="标题 2"/>
          <p:cNvSpPr>
            <a:spLocks noGrp="1"/>
          </p:cNvSpPr>
          <p:nvPr>
            <p:ph type="title"/>
          </p:nvPr>
        </p:nvSpPr>
        <p:spPr/>
        <p:txBody>
          <a:bodyPr/>
          <a:lstStyle/>
          <a:p>
            <a:r>
              <a:rPr lang="zh-CN" altLang="en-US" dirty="0" smtClean="0"/>
              <a:t>非法经营罪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第十九节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007" y="3473378"/>
            <a:ext cx="3776869" cy="2522116"/>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883379"/>
            <a:ext cx="10954327" cy="4354543"/>
          </a:xfrm>
        </p:spPr>
        <p:txBody>
          <a:bodyPr>
            <a:noAutofit/>
          </a:bodyPr>
          <a:lstStyle/>
          <a:p>
            <a:r>
              <a:rPr lang="zh-CN" altLang="en-US" sz="2400" dirty="0"/>
              <a:t>（二）构成特征</a:t>
            </a:r>
          </a:p>
          <a:p>
            <a:r>
              <a:rPr lang="en-US" altLang="zh-CN" sz="2400" dirty="0"/>
              <a:t>1</a:t>
            </a:r>
            <a:r>
              <a:rPr lang="zh-CN" altLang="en-US" sz="2400" dirty="0"/>
              <a:t>．犯罪</a:t>
            </a:r>
            <a:r>
              <a:rPr lang="zh-CN" altLang="en-US" sz="2400" dirty="0" smtClean="0"/>
              <a:t>客体：市场管理</a:t>
            </a:r>
            <a:r>
              <a:rPr lang="zh-CN" altLang="en-US" sz="2400" dirty="0"/>
              <a:t>秩序。</a:t>
            </a:r>
          </a:p>
          <a:p>
            <a:r>
              <a:rPr lang="en-US" altLang="zh-CN" sz="2400" dirty="0"/>
              <a:t>2</a:t>
            </a:r>
            <a:r>
              <a:rPr lang="zh-CN" altLang="en-US" sz="2400" dirty="0" smtClean="0"/>
              <a:t>．犯罪客观</a:t>
            </a:r>
            <a:r>
              <a:rPr lang="zh-CN" altLang="en-US" sz="2400" dirty="0"/>
              <a:t>方面：违反</a:t>
            </a:r>
            <a:r>
              <a:rPr lang="zh-CN" altLang="en-US" sz="2400" dirty="0" smtClean="0"/>
              <a:t>国家法律、法规规定，非法进行经营活动，扰乱</a:t>
            </a:r>
            <a:r>
              <a:rPr lang="zh-CN" altLang="en-US" sz="2400" dirty="0"/>
              <a:t>市场秩序，情节严重的行为</a:t>
            </a:r>
            <a:r>
              <a:rPr lang="zh-CN" altLang="en-US" sz="2400" dirty="0" smtClean="0"/>
              <a:t>。</a:t>
            </a:r>
            <a:endParaRPr lang="en-US" altLang="zh-CN" sz="2400" dirty="0" smtClean="0"/>
          </a:p>
          <a:p>
            <a:r>
              <a:rPr lang="zh-CN" altLang="en-US" sz="2400" dirty="0" smtClean="0"/>
              <a:t>（</a:t>
            </a:r>
            <a:r>
              <a:rPr lang="en-US" altLang="zh-CN" sz="2400" dirty="0"/>
              <a:t>1</a:t>
            </a:r>
            <a:r>
              <a:rPr lang="zh-CN" altLang="en-US" sz="2400" dirty="0"/>
              <a:t>）未经许可经营法律、行政法规规定的专营、专卖物品或者其他限制买卖的</a:t>
            </a:r>
            <a:r>
              <a:rPr lang="zh-CN" altLang="en-US" sz="2400" dirty="0" smtClean="0"/>
              <a:t>物品； </a:t>
            </a:r>
            <a:endParaRPr lang="zh-CN" altLang="en-US" sz="2400" dirty="0"/>
          </a:p>
          <a:p>
            <a:r>
              <a:rPr lang="zh-CN" altLang="en-US" sz="2400" dirty="0"/>
              <a:t>（</a:t>
            </a:r>
            <a:r>
              <a:rPr lang="en-US" altLang="zh-CN" sz="2400" dirty="0"/>
              <a:t>2</a:t>
            </a:r>
            <a:r>
              <a:rPr lang="zh-CN" altLang="en-US" sz="2400" dirty="0"/>
              <a:t>）买卖进出口许可证、进出口原产地证明以及其他法律、行政法规规定的经营许可证或者批准</a:t>
            </a:r>
            <a:r>
              <a:rPr lang="zh-CN" altLang="en-US" sz="2400" dirty="0" smtClean="0"/>
              <a:t>文件； </a:t>
            </a:r>
            <a:endParaRPr lang="zh-CN" altLang="en-US" sz="2400" dirty="0"/>
          </a:p>
          <a:p>
            <a:r>
              <a:rPr lang="zh-CN" altLang="en-US" sz="2400" dirty="0"/>
              <a:t>（</a:t>
            </a:r>
            <a:r>
              <a:rPr lang="en-US" altLang="zh-CN" sz="2400" dirty="0"/>
              <a:t>3</a:t>
            </a:r>
            <a:r>
              <a:rPr lang="zh-CN" altLang="en-US" sz="2400" dirty="0"/>
              <a:t>）未经国家有关主管部门批准非法经营证券、期货、保险业务的，或者非法从事资金支付结算</a:t>
            </a:r>
            <a:r>
              <a:rPr lang="zh-CN" altLang="en-US" sz="2400" dirty="0" smtClean="0"/>
              <a:t>业务； </a:t>
            </a:r>
            <a:endParaRPr lang="zh-CN" altLang="en-US" sz="2400" dirty="0"/>
          </a:p>
          <a:p>
            <a:r>
              <a:rPr lang="zh-CN" altLang="en-US" sz="2400" dirty="0"/>
              <a:t>（</a:t>
            </a:r>
            <a:r>
              <a:rPr lang="en-US" altLang="zh-CN" sz="2400" dirty="0"/>
              <a:t>4</a:t>
            </a:r>
            <a:r>
              <a:rPr lang="zh-CN" altLang="en-US" sz="2400" dirty="0"/>
              <a:t>）其他严重扰乱市场秩序的非法经营行为。 </a:t>
            </a:r>
          </a:p>
          <a:p>
            <a:endParaRPr lang="zh-CN" altLang="en-US" sz="2400" dirty="0"/>
          </a:p>
        </p:txBody>
      </p:sp>
      <p:sp>
        <p:nvSpPr>
          <p:cNvPr id="3" name="标题 2"/>
          <p:cNvSpPr>
            <a:spLocks noGrp="1"/>
          </p:cNvSpPr>
          <p:nvPr>
            <p:ph type="title"/>
          </p:nvPr>
        </p:nvSpPr>
        <p:spPr/>
        <p:txBody>
          <a:bodyPr/>
          <a:lstStyle/>
          <a:p>
            <a:r>
              <a:rPr lang="zh-CN" altLang="en-US" dirty="0" smtClean="0"/>
              <a:t>非法经营罪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第十九节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883379"/>
            <a:ext cx="10954327" cy="4354543"/>
          </a:xfrm>
        </p:spPr>
        <p:txBody>
          <a:bodyPr>
            <a:noAutofit/>
          </a:bodyPr>
          <a:lstStyle/>
          <a:p>
            <a:r>
              <a:rPr lang="zh-CN" altLang="en-US" sz="2000" dirty="0"/>
              <a:t>（二）构成特征</a:t>
            </a:r>
          </a:p>
          <a:p>
            <a:r>
              <a:rPr lang="en-US" altLang="zh-CN" sz="2000" dirty="0"/>
              <a:t>1</a:t>
            </a:r>
            <a:r>
              <a:rPr lang="zh-CN" altLang="en-US" sz="2000" dirty="0"/>
              <a:t>．犯罪</a:t>
            </a:r>
            <a:r>
              <a:rPr lang="zh-CN" altLang="en-US" sz="2000" dirty="0" smtClean="0"/>
              <a:t>客体：市场管理</a:t>
            </a:r>
            <a:r>
              <a:rPr lang="zh-CN" altLang="en-US" sz="2000" dirty="0"/>
              <a:t>秩序。</a:t>
            </a:r>
          </a:p>
          <a:p>
            <a:r>
              <a:rPr lang="en-US" altLang="zh-CN" sz="2000" dirty="0"/>
              <a:t>2</a:t>
            </a:r>
            <a:r>
              <a:rPr lang="zh-CN" altLang="en-US" sz="2000" dirty="0" smtClean="0"/>
              <a:t>．犯罪客观</a:t>
            </a:r>
            <a:r>
              <a:rPr lang="zh-CN" altLang="en-US" sz="2000" dirty="0"/>
              <a:t>方面：违反</a:t>
            </a:r>
            <a:r>
              <a:rPr lang="zh-CN" altLang="en-US" sz="2000" dirty="0" smtClean="0"/>
              <a:t>国家法律、法规规定，非法进行经营活动，扰乱</a:t>
            </a:r>
            <a:r>
              <a:rPr lang="zh-CN" altLang="en-US" sz="2000" dirty="0"/>
              <a:t>市场秩序，情节严重的行为</a:t>
            </a:r>
            <a:r>
              <a:rPr lang="zh-CN" altLang="en-US" sz="2000" dirty="0" smtClean="0"/>
              <a:t>。</a:t>
            </a:r>
            <a:endParaRPr lang="en-US" altLang="zh-CN" sz="2000" dirty="0" smtClean="0"/>
          </a:p>
          <a:p>
            <a:r>
              <a:rPr lang="zh-CN" altLang="en-US" sz="2000" dirty="0" smtClean="0"/>
              <a:t>（</a:t>
            </a:r>
            <a:r>
              <a:rPr lang="en-US" altLang="zh-CN" sz="2000" dirty="0"/>
              <a:t>1</a:t>
            </a:r>
            <a:r>
              <a:rPr lang="zh-CN" altLang="en-US" sz="2000" dirty="0"/>
              <a:t>）未经许可经营法律、行政法规规定的专营、专卖物品或者其他限制买卖的</a:t>
            </a:r>
            <a:r>
              <a:rPr lang="zh-CN" altLang="en-US" sz="2000" dirty="0" smtClean="0"/>
              <a:t>物品； </a:t>
            </a:r>
            <a:endParaRPr lang="zh-CN" altLang="en-US" sz="2000" dirty="0"/>
          </a:p>
          <a:p>
            <a:r>
              <a:rPr lang="zh-CN" altLang="en-US" sz="2000" dirty="0"/>
              <a:t>（</a:t>
            </a:r>
            <a:r>
              <a:rPr lang="en-US" altLang="zh-CN" sz="2000" dirty="0"/>
              <a:t>2</a:t>
            </a:r>
            <a:r>
              <a:rPr lang="zh-CN" altLang="en-US" sz="2000" dirty="0"/>
              <a:t>）买卖进出口许可证、进出口原产地证明以及其他法律、行政法规规定的经营许可证或者批准</a:t>
            </a:r>
            <a:r>
              <a:rPr lang="zh-CN" altLang="en-US" sz="2000" dirty="0" smtClean="0"/>
              <a:t>文件； </a:t>
            </a:r>
            <a:endParaRPr lang="zh-CN" altLang="en-US" sz="2000" dirty="0"/>
          </a:p>
          <a:p>
            <a:r>
              <a:rPr lang="zh-CN" altLang="en-US" sz="2000" dirty="0"/>
              <a:t>（</a:t>
            </a:r>
            <a:r>
              <a:rPr lang="en-US" altLang="zh-CN" sz="2000" dirty="0"/>
              <a:t>3</a:t>
            </a:r>
            <a:r>
              <a:rPr lang="zh-CN" altLang="en-US" sz="2000" dirty="0"/>
              <a:t>）未经国家有关主管部门批准非法经营证券、期货、保险业务的，或者非法从事资金支付结算</a:t>
            </a:r>
            <a:r>
              <a:rPr lang="zh-CN" altLang="en-US" sz="2000" dirty="0" smtClean="0"/>
              <a:t>业务； </a:t>
            </a:r>
            <a:endParaRPr lang="zh-CN" altLang="en-US" sz="2000" dirty="0"/>
          </a:p>
          <a:p>
            <a:r>
              <a:rPr lang="zh-CN" altLang="en-US" sz="2000" dirty="0"/>
              <a:t>（</a:t>
            </a:r>
            <a:r>
              <a:rPr lang="en-US" altLang="zh-CN" sz="2000" dirty="0"/>
              <a:t>4</a:t>
            </a:r>
            <a:r>
              <a:rPr lang="zh-CN" altLang="en-US" sz="2000" dirty="0"/>
              <a:t>）其他严重扰乱市场秩序的非法经营行为。 </a:t>
            </a:r>
            <a:endParaRPr lang="en-US" altLang="zh-CN" sz="2000" dirty="0" smtClean="0"/>
          </a:p>
          <a:p>
            <a:r>
              <a:rPr lang="en-US" altLang="zh-CN" sz="2000" dirty="0"/>
              <a:t>3.</a:t>
            </a:r>
            <a:r>
              <a:rPr lang="zh-CN" altLang="en-US" sz="2000" dirty="0"/>
              <a:t>主体：一般主体，自然人和单位都可以构成。</a:t>
            </a:r>
          </a:p>
          <a:p>
            <a:r>
              <a:rPr lang="en-US" altLang="zh-CN" sz="2000" dirty="0"/>
              <a:t>4.</a:t>
            </a:r>
            <a:r>
              <a:rPr lang="zh-CN" altLang="en-US" sz="2000" dirty="0"/>
              <a:t>主观方面：故意，且有非法牟利目的。</a:t>
            </a:r>
          </a:p>
          <a:p>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非法经营罪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第十九节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863500"/>
            <a:ext cx="11353566" cy="5149674"/>
          </a:xfrm>
        </p:spPr>
        <p:txBody>
          <a:bodyPr>
            <a:noAutofit/>
          </a:bodyPr>
          <a:lstStyle/>
          <a:p>
            <a:endParaRPr lang="en-US" altLang="zh-CN" sz="2400" dirty="0" smtClean="0"/>
          </a:p>
          <a:p>
            <a:r>
              <a:rPr lang="zh-CN" altLang="en-US" sz="2400" dirty="0" smtClean="0"/>
              <a:t>二</a:t>
            </a:r>
            <a:r>
              <a:rPr lang="zh-CN" altLang="en-US" sz="2400" dirty="0"/>
              <a:t>、非法经营罪的认定</a:t>
            </a:r>
          </a:p>
          <a:p>
            <a:r>
              <a:rPr lang="zh-CN" altLang="en-US" sz="2400" dirty="0"/>
              <a:t>（一）本罪“其他严重扰乱市场秩序的非法经营行为”的</a:t>
            </a:r>
            <a:r>
              <a:rPr lang="zh-CN" altLang="en-US" sz="2400" dirty="0" smtClean="0"/>
              <a:t>认定</a:t>
            </a:r>
            <a:endParaRPr lang="en-US" altLang="zh-CN" sz="2400" dirty="0" smtClean="0"/>
          </a:p>
          <a:p>
            <a:r>
              <a:rPr lang="en-US" altLang="zh-CN" sz="2400" dirty="0" smtClean="0"/>
              <a:t>1.</a:t>
            </a:r>
            <a:r>
              <a:rPr lang="zh-CN" altLang="en-US" sz="2400" dirty="0" smtClean="0"/>
              <a:t>适用立场：严格限制兜底条款的适用</a:t>
            </a:r>
            <a:endParaRPr lang="en-US" altLang="zh-CN" sz="2400" dirty="0" smtClean="0"/>
          </a:p>
          <a:p>
            <a:r>
              <a:rPr lang="en-US" altLang="zh-CN" sz="2400" dirty="0" smtClean="0"/>
              <a:t>2.</a:t>
            </a:r>
            <a:r>
              <a:rPr lang="zh-CN" altLang="en-US" sz="2400" dirty="0" smtClean="0"/>
              <a:t> 认定要求：坚持同质性要求</a:t>
            </a:r>
            <a:r>
              <a:rPr lang="en-US" altLang="zh-CN" sz="2400" dirty="0" smtClean="0"/>
              <a:t>+</a:t>
            </a:r>
            <a:r>
              <a:rPr lang="zh-CN" altLang="en-US" sz="2400" dirty="0" smtClean="0"/>
              <a:t>无明确司法解释的应作为法律适用问题，逐级向最高人民法院请示。</a:t>
            </a:r>
            <a:endParaRPr lang="zh-CN" altLang="en-US" sz="2400" dirty="0"/>
          </a:p>
          <a:p>
            <a:r>
              <a:rPr lang="zh-CN" altLang="en-US" sz="2400" dirty="0"/>
              <a:t>（二）本罪与擅自设立金融机构罪的界限</a:t>
            </a:r>
          </a:p>
          <a:p>
            <a:r>
              <a:rPr lang="en-US" altLang="zh-CN" sz="2400" dirty="0"/>
              <a:t>1.</a:t>
            </a:r>
            <a:r>
              <a:rPr lang="zh-CN" altLang="en-US" sz="2400" dirty="0"/>
              <a:t>评价侧重点不同：本罪侧重于评价非法经营行为，后罪侧重于设立金融机构行为。</a:t>
            </a:r>
          </a:p>
          <a:p>
            <a:r>
              <a:rPr lang="en-US" altLang="zh-CN" sz="2400" dirty="0"/>
              <a:t>2.</a:t>
            </a:r>
            <a:r>
              <a:rPr lang="zh-CN" altLang="en-US" sz="2400" dirty="0"/>
              <a:t>犯罪对象不同：本罪犯罪对象是经营活动，后罪是金融机构。</a:t>
            </a:r>
          </a:p>
          <a:p>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非法经营罪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第十九节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012587"/>
            <a:ext cx="11353566" cy="5596934"/>
          </a:xfrm>
        </p:spPr>
        <p:txBody>
          <a:bodyPr>
            <a:noAutofit/>
          </a:bodyPr>
          <a:lstStyle/>
          <a:p>
            <a:endParaRPr lang="en-US" altLang="zh-CN" sz="2400" dirty="0" smtClean="0"/>
          </a:p>
          <a:p>
            <a:r>
              <a:rPr lang="zh-CN" altLang="en-US" sz="2400" dirty="0" smtClean="0"/>
              <a:t>三</a:t>
            </a:r>
            <a:r>
              <a:rPr lang="zh-CN" altLang="en-US" sz="2400" dirty="0"/>
              <a:t>、非法经营罪的处罚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225</a:t>
            </a:r>
            <a:r>
              <a:rPr lang="zh-CN" altLang="en-US" sz="2400" dirty="0"/>
              <a:t>条和</a:t>
            </a:r>
            <a:r>
              <a:rPr lang="en-US" altLang="zh-CN" sz="2400" dirty="0"/>
              <a:t>231</a:t>
            </a:r>
            <a:r>
              <a:rPr lang="zh-CN" altLang="en-US" sz="2400" dirty="0"/>
              <a:t>条规定，犯本罪，情节严重的，处五年以下有期徒刑或者拘役，并处或者单处违法所得一倍以上五倍以下罚金；情节特别严重的，处五年以上有期徒刑，并处违法所得一倍以上五倍以下罚金或者没收财产。单位犯本罪的，对单位判处罚金，并对其直接负责的主管人员和其他直接责任人员依照上述规定处罚。</a:t>
            </a:r>
          </a:p>
          <a:p>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非法经营罪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第十九节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400" dirty="0"/>
              <a:t>二、破坏社会主义市场经济秩序罪的种类</a:t>
            </a:r>
          </a:p>
        </p:txBody>
      </p:sp>
      <p:sp>
        <p:nvSpPr>
          <p:cNvPr id="3" name="标题 2"/>
          <p:cNvSpPr>
            <a:spLocks noGrp="1"/>
          </p:cNvSpPr>
          <p:nvPr>
            <p:ph type="title"/>
          </p:nvPr>
        </p:nvSpPr>
        <p:spPr/>
        <p:txBody>
          <a:bodyPr/>
          <a:lstStyle/>
          <a:p>
            <a:r>
              <a:rPr lang="zh-CN" altLang="en-US" dirty="0" smtClean="0"/>
              <a:t>破坏社会主义市场经济秩序罪概述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graphicFrame>
        <p:nvGraphicFramePr>
          <p:cNvPr id="5" name="图示 4"/>
          <p:cNvGraphicFramePr/>
          <p:nvPr/>
        </p:nvGraphicFramePr>
        <p:xfrm>
          <a:off x="387627" y="727435"/>
          <a:ext cx="11648660" cy="5433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2395" y="724352"/>
            <a:ext cx="11353566" cy="5596934"/>
          </a:xfrm>
        </p:spPr>
        <p:txBody>
          <a:bodyPr>
            <a:noAutofit/>
          </a:bodyPr>
          <a:lstStyle/>
          <a:p>
            <a:endParaRPr lang="en-US" altLang="zh-CN" dirty="0" smtClean="0"/>
          </a:p>
          <a:p>
            <a:r>
              <a:rPr lang="en-US" altLang="zh-CN" dirty="0" smtClean="0"/>
              <a:t>1.</a:t>
            </a:r>
            <a:r>
              <a:rPr lang="zh-CN" altLang="en-US" dirty="0" smtClean="0"/>
              <a:t>运输、储存伪劣产品的行为能否作为犯罪处理？</a:t>
            </a:r>
            <a:endParaRPr lang="en-US" altLang="zh-CN" dirty="0" smtClean="0"/>
          </a:p>
          <a:p>
            <a:r>
              <a:rPr lang="en-US" altLang="zh-CN" dirty="0" smtClean="0"/>
              <a:t>2.</a:t>
            </a:r>
            <a:r>
              <a:rPr lang="zh-CN" altLang="en-US" dirty="0" smtClean="0"/>
              <a:t>在同一宗走私物品中既有普通物品又有武器、弹药、贵重金属等特定物品的，应如何处理？其法理依据是什么？</a:t>
            </a:r>
            <a:endParaRPr lang="en-US" altLang="zh-CN" dirty="0" smtClean="0"/>
          </a:p>
          <a:p>
            <a:r>
              <a:rPr lang="en-US" altLang="zh-CN" dirty="0" smtClean="0"/>
              <a:t>3.</a:t>
            </a:r>
            <a:r>
              <a:rPr lang="zh-CN" altLang="en-US" dirty="0" smtClean="0"/>
              <a:t>洗钱罪的主体应否包括上游犯罪的行为人？</a:t>
            </a:r>
            <a:endParaRPr lang="en-US" altLang="zh-CN" dirty="0" smtClean="0"/>
          </a:p>
          <a:p>
            <a:r>
              <a:rPr lang="en-US" altLang="zh-CN" dirty="0" smtClean="0"/>
              <a:t>4.</a:t>
            </a:r>
            <a:r>
              <a:rPr lang="zh-CN" altLang="en-US" dirty="0" smtClean="0"/>
              <a:t>如何认定伪造信用卡并使用的行为的性质？</a:t>
            </a:r>
            <a:endParaRPr lang="en-US" altLang="zh-CN" dirty="0"/>
          </a:p>
          <a:p>
            <a:r>
              <a:rPr lang="en-US" altLang="zh-CN" dirty="0" smtClean="0"/>
              <a:t>5.</a:t>
            </a:r>
            <a:r>
              <a:rPr lang="zh-CN" altLang="en-US" dirty="0" smtClean="0"/>
              <a:t>如何认定集资诈骗罪中非法占有的目的？</a:t>
            </a:r>
            <a:endParaRPr lang="en-US" altLang="zh-CN" dirty="0" smtClean="0"/>
          </a:p>
          <a:p>
            <a:r>
              <a:rPr lang="en-US" altLang="zh-CN" dirty="0" smtClean="0"/>
              <a:t>6.</a:t>
            </a:r>
            <a:r>
              <a:rPr lang="zh-CN" altLang="en-US" dirty="0" smtClean="0"/>
              <a:t>如何理解受益人故意造成被保险人死亡以此骗取保险金的应数罪并罚的法理根据？</a:t>
            </a:r>
            <a:endParaRPr lang="en-US" altLang="zh-CN" dirty="0" smtClean="0"/>
          </a:p>
          <a:p>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思考题</a:t>
            </a:r>
            <a:endParaRPr lang="zh-CN" altLang="en-US" dirty="0"/>
          </a:p>
        </p:txBody>
      </p:sp>
      <p:sp>
        <p:nvSpPr>
          <p:cNvPr id="4" name="文本框 3"/>
          <p:cNvSpPr txBox="1"/>
          <p:nvPr/>
        </p:nvSpPr>
        <p:spPr>
          <a:xfrm>
            <a:off x="0" y="232658"/>
            <a:ext cx="1104790"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思考题</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2395" y="883378"/>
            <a:ext cx="11353566" cy="5596934"/>
          </a:xfrm>
        </p:spPr>
        <p:txBody>
          <a:bodyPr>
            <a:noAutofit/>
          </a:bodyPr>
          <a:lstStyle/>
          <a:p>
            <a:endParaRPr lang="en-US" altLang="zh-CN" sz="2400" dirty="0" smtClean="0"/>
          </a:p>
          <a:p>
            <a:r>
              <a:rPr lang="en-US" altLang="zh-CN" dirty="0"/>
              <a:t>7.</a:t>
            </a:r>
            <a:r>
              <a:rPr lang="zh-CN" altLang="en-US" dirty="0"/>
              <a:t>如何认定“相同的商标”？</a:t>
            </a:r>
          </a:p>
          <a:p>
            <a:r>
              <a:rPr lang="en-US" altLang="zh-CN" dirty="0" smtClean="0"/>
              <a:t>8.</a:t>
            </a:r>
            <a:r>
              <a:rPr lang="zh-CN" altLang="en-US" dirty="0" smtClean="0"/>
              <a:t>如何认定侵犯著作权罪中的以营利为目的？</a:t>
            </a:r>
            <a:endParaRPr lang="en-US" altLang="zh-CN" dirty="0" smtClean="0"/>
          </a:p>
          <a:p>
            <a:r>
              <a:rPr lang="en-US" altLang="zh-CN" dirty="0" smtClean="0"/>
              <a:t>9.</a:t>
            </a:r>
            <a:r>
              <a:rPr lang="zh-CN" altLang="en-US" dirty="0" smtClean="0"/>
              <a:t>如何认定侵犯商业秘密罪中权利人的损失？</a:t>
            </a:r>
            <a:endParaRPr lang="en-US" altLang="zh-CN" dirty="0" smtClean="0"/>
          </a:p>
          <a:p>
            <a:r>
              <a:rPr lang="en-US" altLang="zh-CN" dirty="0" smtClean="0"/>
              <a:t>10.</a:t>
            </a:r>
            <a:r>
              <a:rPr lang="zh-CN" altLang="en-US" dirty="0" smtClean="0"/>
              <a:t>如何区分合同诈骗与合同欺诈？</a:t>
            </a:r>
            <a:endParaRPr lang="en-US" altLang="zh-CN" dirty="0" smtClean="0"/>
          </a:p>
          <a:p>
            <a:r>
              <a:rPr lang="en-US" altLang="zh-CN" dirty="0" smtClean="0"/>
              <a:t>11.</a:t>
            </a:r>
            <a:r>
              <a:rPr lang="zh-CN" altLang="en-US" dirty="0" smtClean="0"/>
              <a:t>如何认定传销活动？</a:t>
            </a:r>
            <a:endParaRPr lang="en-US" altLang="zh-CN" dirty="0" smtClean="0"/>
          </a:p>
          <a:p>
            <a:r>
              <a:rPr lang="en-US" altLang="zh-CN" dirty="0" smtClean="0"/>
              <a:t>12.</a:t>
            </a:r>
            <a:r>
              <a:rPr lang="zh-CN" altLang="en-US" dirty="0" smtClean="0"/>
              <a:t>如何理解非法经营罪中“其他严重扰乱市场秩序的非法经营行为”？</a:t>
            </a:r>
            <a:endParaRPr lang="zh-CN" altLang="en-US" dirty="0"/>
          </a:p>
          <a:p>
            <a:endParaRPr lang="zh-CN" altLang="en-US" sz="2400" dirty="0"/>
          </a:p>
        </p:txBody>
      </p:sp>
      <p:sp>
        <p:nvSpPr>
          <p:cNvPr id="3" name="标题 2"/>
          <p:cNvSpPr>
            <a:spLocks noGrp="1"/>
          </p:cNvSpPr>
          <p:nvPr>
            <p:ph type="title"/>
          </p:nvPr>
        </p:nvSpPr>
        <p:spPr/>
        <p:txBody>
          <a:bodyPr/>
          <a:lstStyle/>
          <a:p>
            <a:r>
              <a:rPr lang="zh-CN" altLang="en-US" dirty="0" smtClean="0"/>
              <a:t>破坏社会主义市场经济秩序罪</a:t>
            </a:r>
            <a:endParaRPr lang="zh-CN" altLang="en-US" dirty="0"/>
          </a:p>
        </p:txBody>
      </p:sp>
      <p:sp>
        <p:nvSpPr>
          <p:cNvPr id="4" name="文本框 3"/>
          <p:cNvSpPr txBox="1"/>
          <p:nvPr/>
        </p:nvSpPr>
        <p:spPr>
          <a:xfrm>
            <a:off x="0" y="232658"/>
            <a:ext cx="1104790"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思考题</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400" dirty="0"/>
              <a:t>一、生产、销售伪劣产品罪的概念与构成特征</a:t>
            </a:r>
          </a:p>
          <a:p>
            <a:r>
              <a:rPr lang="zh-CN" altLang="zh-CN" sz="2400" dirty="0"/>
              <a:t>（一）概念</a:t>
            </a:r>
          </a:p>
          <a:p>
            <a:r>
              <a:rPr lang="zh-CN" altLang="zh-CN" sz="2400" dirty="0"/>
              <a:t>生产、销售伪劣产品</a:t>
            </a:r>
            <a:r>
              <a:rPr lang="zh-CN" altLang="zh-CN" sz="2400" dirty="0" smtClean="0"/>
              <a:t>罪</a:t>
            </a:r>
            <a:r>
              <a:rPr lang="zh-CN" altLang="en-US" sz="2400" dirty="0" smtClean="0"/>
              <a:t>，</a:t>
            </a:r>
            <a:r>
              <a:rPr lang="zh-CN" altLang="zh-CN" sz="2400" dirty="0" smtClean="0"/>
              <a:t>是</a:t>
            </a:r>
            <a:r>
              <a:rPr lang="zh-CN" altLang="zh-CN" sz="2400" dirty="0"/>
              <a:t>指生产者、销售者违反国家产品质量管理</a:t>
            </a:r>
            <a:r>
              <a:rPr lang="zh-CN" altLang="zh-CN" sz="2400" dirty="0" smtClean="0"/>
              <a:t>法规</a:t>
            </a:r>
            <a:r>
              <a:rPr lang="zh-CN" altLang="en-US" sz="2400" dirty="0" smtClean="0"/>
              <a:t>，</a:t>
            </a:r>
            <a:r>
              <a:rPr lang="zh-CN" altLang="zh-CN" sz="2400" dirty="0" smtClean="0"/>
              <a:t>在</a:t>
            </a:r>
            <a:r>
              <a:rPr lang="zh-CN" altLang="zh-CN" sz="2400" dirty="0"/>
              <a:t>产品中掺杂、掺假、以假充真、以次充好或者以不合格产品冒充合格</a:t>
            </a:r>
            <a:r>
              <a:rPr lang="zh-CN" altLang="zh-CN" sz="2400" dirty="0" smtClean="0"/>
              <a:t>产品</a:t>
            </a:r>
            <a:r>
              <a:rPr lang="zh-CN" altLang="en-US" sz="2400" dirty="0" smtClean="0"/>
              <a:t>，</a:t>
            </a:r>
            <a:r>
              <a:rPr lang="zh-CN" altLang="zh-CN" sz="2400" dirty="0" smtClean="0"/>
              <a:t>数额</a:t>
            </a:r>
            <a:r>
              <a:rPr lang="zh-CN" altLang="zh-CN" sz="2400" dirty="0"/>
              <a:t>较大的行为。</a:t>
            </a:r>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6382" y="3727173"/>
            <a:ext cx="4025347" cy="243094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400" dirty="0"/>
              <a:t>（二）生产、销售伪劣产品罪构成特征</a:t>
            </a:r>
          </a:p>
          <a:p>
            <a:r>
              <a:rPr lang="en-US" altLang="zh-CN" sz="2400" dirty="0"/>
              <a:t>1.</a:t>
            </a:r>
            <a:r>
              <a:rPr lang="zh-CN" altLang="zh-CN" sz="2400" dirty="0"/>
              <a:t>犯罪客体：国家对产品质量的监督管理制度和消费者的合法权益。</a:t>
            </a:r>
          </a:p>
          <a:p>
            <a:r>
              <a:rPr lang="zh-CN" altLang="zh-CN" sz="2400" dirty="0" smtClean="0"/>
              <a:t>本</a:t>
            </a:r>
            <a:r>
              <a:rPr lang="zh-CN" altLang="zh-CN" sz="2400" dirty="0"/>
              <a:t>罪的对象为</a:t>
            </a:r>
            <a:r>
              <a:rPr lang="zh-CN" altLang="zh-CN" sz="2400" dirty="0" smtClean="0"/>
              <a:t>“伪劣产品”</a:t>
            </a:r>
            <a:r>
              <a:rPr lang="zh-CN" altLang="en-US" sz="2400" dirty="0" smtClean="0"/>
              <a:t>，</a:t>
            </a:r>
            <a:r>
              <a:rPr lang="zh-CN" altLang="zh-CN" sz="2400" dirty="0" smtClean="0"/>
              <a:t>根据</a:t>
            </a:r>
            <a:r>
              <a:rPr lang="zh-CN" altLang="zh-CN" sz="2400" dirty="0"/>
              <a:t>《产品质量法》的</a:t>
            </a:r>
            <a:r>
              <a:rPr lang="zh-CN" altLang="zh-CN" sz="2400" dirty="0" smtClean="0"/>
              <a:t>规定</a:t>
            </a:r>
            <a:r>
              <a:rPr lang="zh-CN" altLang="en-US" sz="2400" dirty="0" smtClean="0"/>
              <a:t>，</a:t>
            </a:r>
            <a:r>
              <a:rPr lang="zh-CN" altLang="zh-CN" sz="2400" dirty="0" smtClean="0"/>
              <a:t>具体</a:t>
            </a:r>
            <a:r>
              <a:rPr lang="zh-CN" altLang="zh-CN" sz="2400" dirty="0"/>
              <a:t>是指下列产品：</a:t>
            </a:r>
            <a:r>
              <a:rPr lang="en-US" altLang="zh-CN" sz="2400" dirty="0"/>
              <a:t>(1)</a:t>
            </a:r>
            <a:r>
              <a:rPr lang="zh-CN" altLang="zh-CN" sz="2400" dirty="0"/>
              <a:t>不符合保障人体健康和人身财产安全的国家标准、行业标准的产品</a:t>
            </a:r>
            <a:r>
              <a:rPr lang="zh-CN" altLang="zh-CN" sz="2400" dirty="0" smtClean="0"/>
              <a:t>；</a:t>
            </a:r>
            <a:endParaRPr lang="en-US" altLang="zh-CN" sz="2400" dirty="0" smtClean="0"/>
          </a:p>
          <a:p>
            <a:r>
              <a:rPr lang="en-US" altLang="zh-CN" sz="2400" dirty="0" smtClean="0"/>
              <a:t>(</a:t>
            </a:r>
            <a:r>
              <a:rPr lang="en-US" altLang="zh-CN" sz="2400" dirty="0"/>
              <a:t>2)</a:t>
            </a:r>
            <a:r>
              <a:rPr lang="zh-CN" altLang="zh-CN" sz="2400" dirty="0"/>
              <a:t>掺杂、</a:t>
            </a:r>
            <a:r>
              <a:rPr lang="zh-CN" altLang="zh-CN" sz="2400" dirty="0" smtClean="0"/>
              <a:t>掺假</a:t>
            </a:r>
            <a:r>
              <a:rPr lang="zh-CN" altLang="en-US" sz="2400" dirty="0" smtClean="0"/>
              <a:t>，</a:t>
            </a:r>
            <a:r>
              <a:rPr lang="zh-CN" altLang="zh-CN" sz="2400" dirty="0" smtClean="0"/>
              <a:t>以</a:t>
            </a:r>
            <a:r>
              <a:rPr lang="zh-CN" altLang="zh-CN" sz="2400" dirty="0"/>
              <a:t>假充真、以次充好的产品</a:t>
            </a:r>
            <a:r>
              <a:rPr lang="zh-CN" altLang="zh-CN" sz="2400" dirty="0" smtClean="0"/>
              <a:t>；</a:t>
            </a:r>
            <a:endParaRPr lang="en-US" altLang="zh-CN" sz="2400" dirty="0" smtClean="0"/>
          </a:p>
          <a:p>
            <a:r>
              <a:rPr lang="en-US" altLang="zh-CN" sz="2400" dirty="0" smtClean="0"/>
              <a:t>(</a:t>
            </a:r>
            <a:r>
              <a:rPr lang="en-US" altLang="zh-CN" sz="2400" dirty="0"/>
              <a:t>3)</a:t>
            </a:r>
            <a:r>
              <a:rPr lang="zh-CN" altLang="zh-CN" sz="2400" dirty="0"/>
              <a:t>不合格的产品</a:t>
            </a:r>
            <a:r>
              <a:rPr lang="zh-CN" altLang="zh-CN" sz="2400" dirty="0" smtClean="0"/>
              <a:t>；</a:t>
            </a:r>
            <a:endParaRPr lang="en-US" altLang="zh-CN" sz="2400" dirty="0" smtClean="0"/>
          </a:p>
          <a:p>
            <a:r>
              <a:rPr lang="en-US" altLang="zh-CN" sz="2400" dirty="0" smtClean="0"/>
              <a:t>(</a:t>
            </a:r>
            <a:r>
              <a:rPr lang="en-US" altLang="zh-CN" sz="2400" dirty="0"/>
              <a:t>4)</a:t>
            </a:r>
            <a:r>
              <a:rPr lang="zh-CN" altLang="zh-CN" sz="2400" dirty="0"/>
              <a:t>失效、变质的产品。</a:t>
            </a:r>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a:t>2. </a:t>
            </a:r>
            <a:r>
              <a:rPr lang="zh-CN" altLang="zh-CN" sz="2400" dirty="0"/>
              <a:t>犯罪客观方面：生产、销售</a:t>
            </a:r>
            <a:r>
              <a:rPr lang="zh-CN" altLang="zh-CN" sz="2400" dirty="0" smtClean="0"/>
              <a:t>伪劣产品</a:t>
            </a:r>
            <a:r>
              <a:rPr lang="zh-CN" altLang="en-US" sz="2400" dirty="0" smtClean="0"/>
              <a:t>，</a:t>
            </a:r>
            <a:r>
              <a:rPr lang="zh-CN" altLang="zh-CN" sz="2400" dirty="0" smtClean="0"/>
              <a:t>数额</a:t>
            </a:r>
            <a:r>
              <a:rPr lang="zh-CN" altLang="zh-CN" sz="2400" dirty="0"/>
              <a:t>较大的行为。</a:t>
            </a:r>
          </a:p>
          <a:p>
            <a:r>
              <a:rPr lang="zh-CN" altLang="zh-CN" sz="2400" dirty="0"/>
              <a:t>（</a:t>
            </a:r>
            <a:r>
              <a:rPr lang="en-US" altLang="zh-CN" sz="2400" dirty="0"/>
              <a:t>1</a:t>
            </a:r>
            <a:r>
              <a:rPr lang="zh-CN" altLang="zh-CN" sz="2400" dirty="0"/>
              <a:t>）需有生产、销售伪劣产品的行为</a:t>
            </a:r>
          </a:p>
          <a:p>
            <a:r>
              <a:rPr lang="zh-CN" altLang="zh-CN" sz="2400" dirty="0" smtClean="0"/>
              <a:t>第一</a:t>
            </a:r>
            <a:r>
              <a:rPr lang="zh-CN" altLang="en-US" sz="2400" dirty="0" smtClean="0"/>
              <a:t>，</a:t>
            </a:r>
            <a:r>
              <a:rPr lang="zh-CN" altLang="zh-CN" sz="2400" dirty="0" smtClean="0"/>
              <a:t>掺杂</a:t>
            </a:r>
            <a:r>
              <a:rPr lang="zh-CN" altLang="zh-CN" sz="2400" dirty="0"/>
              <a:t>、</a:t>
            </a:r>
            <a:r>
              <a:rPr lang="zh-CN" altLang="zh-CN" sz="2400" dirty="0" smtClean="0"/>
              <a:t>掺假。</a:t>
            </a:r>
            <a:endParaRPr lang="en-US" altLang="zh-CN" sz="2400" dirty="0" smtClean="0"/>
          </a:p>
          <a:p>
            <a:r>
              <a:rPr lang="zh-CN" altLang="zh-CN" sz="2400" dirty="0" smtClean="0"/>
              <a:t>第二</a:t>
            </a:r>
            <a:r>
              <a:rPr lang="zh-CN" altLang="en-US" sz="2400" dirty="0" smtClean="0"/>
              <a:t>，</a:t>
            </a:r>
            <a:r>
              <a:rPr lang="zh-CN" altLang="zh-CN" sz="2400" dirty="0" smtClean="0"/>
              <a:t>以</a:t>
            </a:r>
            <a:r>
              <a:rPr lang="zh-CN" altLang="zh-CN" sz="2400" dirty="0"/>
              <a:t>假充</a:t>
            </a:r>
            <a:r>
              <a:rPr lang="zh-CN" altLang="zh-CN" sz="2400" dirty="0" smtClean="0"/>
              <a:t>真。</a:t>
            </a:r>
            <a:endParaRPr lang="zh-CN" altLang="zh-CN" sz="2400" dirty="0"/>
          </a:p>
          <a:p>
            <a:r>
              <a:rPr lang="zh-CN" altLang="zh-CN" sz="2400" dirty="0" smtClean="0"/>
              <a:t>第三</a:t>
            </a:r>
            <a:r>
              <a:rPr lang="zh-CN" altLang="en-US" sz="2400" dirty="0" smtClean="0"/>
              <a:t>，</a:t>
            </a:r>
            <a:r>
              <a:rPr lang="zh-CN" altLang="zh-CN" sz="2400" dirty="0" smtClean="0"/>
              <a:t>以次充好。</a:t>
            </a:r>
            <a:endParaRPr lang="en-US" altLang="zh-CN" sz="2400" dirty="0" smtClean="0"/>
          </a:p>
          <a:p>
            <a:r>
              <a:rPr lang="zh-CN" altLang="zh-CN" sz="2400" dirty="0" smtClean="0"/>
              <a:t>第四</a:t>
            </a:r>
            <a:r>
              <a:rPr lang="zh-CN" altLang="en-US" sz="2400" dirty="0" smtClean="0"/>
              <a:t>，</a:t>
            </a:r>
            <a:r>
              <a:rPr lang="zh-CN" altLang="zh-CN" sz="2400" dirty="0" smtClean="0"/>
              <a:t>以</a:t>
            </a:r>
            <a:r>
              <a:rPr lang="zh-CN" altLang="zh-CN" sz="2400" dirty="0"/>
              <a:t>不合格产品冒充合格产品</a:t>
            </a:r>
            <a:r>
              <a:rPr lang="zh-CN" altLang="zh-CN" sz="2400" dirty="0" smtClean="0"/>
              <a:t>。</a:t>
            </a:r>
            <a:endParaRPr lang="en-US" altLang="zh-CN" sz="2400" dirty="0" smtClean="0"/>
          </a:p>
          <a:p>
            <a:r>
              <a:rPr lang="zh-CN" altLang="zh-CN" sz="2400" dirty="0" smtClean="0"/>
              <a:t>（</a:t>
            </a:r>
            <a:r>
              <a:rPr lang="en-US" altLang="zh-CN" sz="2400" dirty="0"/>
              <a:t>2</a:t>
            </a:r>
            <a:r>
              <a:rPr lang="zh-CN" altLang="zh-CN" sz="2400" dirty="0"/>
              <a:t>）需达到数额较大的程度。</a:t>
            </a:r>
          </a:p>
          <a:p>
            <a:r>
              <a:rPr lang="zh-CN" altLang="zh-CN" sz="2400" dirty="0"/>
              <a:t>行为人除了具有制假、售假行为</a:t>
            </a:r>
            <a:r>
              <a:rPr lang="zh-CN" altLang="zh-CN" sz="2400" dirty="0" smtClean="0"/>
              <a:t>外</a:t>
            </a:r>
            <a:r>
              <a:rPr lang="zh-CN" altLang="en-US" sz="2400" dirty="0" smtClean="0"/>
              <a:t>，</a:t>
            </a:r>
            <a:r>
              <a:rPr lang="zh-CN" altLang="zh-CN" sz="2400" dirty="0" smtClean="0"/>
              <a:t>还</a:t>
            </a:r>
            <a:r>
              <a:rPr lang="zh-CN" altLang="zh-CN" sz="2400" dirty="0"/>
              <a:t>需要销售金额在</a:t>
            </a:r>
            <a:r>
              <a:rPr lang="en-US" altLang="zh-CN" sz="2400" dirty="0"/>
              <a:t>5</a:t>
            </a:r>
            <a:r>
              <a:rPr lang="zh-CN" altLang="zh-CN" sz="2400" dirty="0"/>
              <a:t>万元以上</a:t>
            </a:r>
            <a:r>
              <a:rPr lang="zh-CN" altLang="zh-CN" sz="2400" dirty="0" smtClean="0"/>
              <a:t>。</a:t>
            </a:r>
            <a:endParaRPr lang="zh-CN" altLang="zh-CN" sz="2400" dirty="0"/>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3.</a:t>
            </a:r>
            <a:r>
              <a:rPr lang="zh-CN" altLang="zh-CN" dirty="0"/>
              <a:t>犯罪主体：一般主体</a:t>
            </a:r>
            <a:r>
              <a:rPr lang="zh-CN" altLang="zh-CN" dirty="0" smtClean="0"/>
              <a:t>。</a:t>
            </a:r>
            <a:endParaRPr lang="en-US" altLang="zh-CN" dirty="0" smtClean="0"/>
          </a:p>
          <a:p>
            <a:r>
              <a:rPr lang="zh-CN" altLang="zh-CN" dirty="0" smtClean="0"/>
              <a:t>既</a:t>
            </a:r>
            <a:r>
              <a:rPr lang="zh-CN" altLang="zh-CN" dirty="0"/>
              <a:t>包括</a:t>
            </a:r>
            <a:r>
              <a:rPr lang="zh-CN" altLang="zh-CN" dirty="0" smtClean="0"/>
              <a:t>个人</a:t>
            </a:r>
            <a:r>
              <a:rPr lang="zh-CN" altLang="en-US" dirty="0" smtClean="0"/>
              <a:t>，</a:t>
            </a:r>
            <a:r>
              <a:rPr lang="zh-CN" altLang="zh-CN" dirty="0" smtClean="0"/>
              <a:t>也</a:t>
            </a:r>
            <a:r>
              <a:rPr lang="zh-CN" altLang="zh-CN" dirty="0"/>
              <a:t>包括单位。</a:t>
            </a:r>
          </a:p>
          <a:p>
            <a:r>
              <a:rPr lang="en-US" altLang="zh-CN" dirty="0"/>
              <a:t>4.</a:t>
            </a:r>
            <a:r>
              <a:rPr lang="zh-CN" altLang="zh-CN" dirty="0"/>
              <a:t>犯罪主观方面：直接</a:t>
            </a:r>
            <a:r>
              <a:rPr lang="zh-CN" altLang="zh-CN" dirty="0" smtClean="0"/>
              <a:t>故意</a:t>
            </a:r>
            <a:r>
              <a:rPr lang="zh-CN" altLang="en-US" dirty="0" smtClean="0"/>
              <a:t>。</a:t>
            </a:r>
            <a:endParaRPr lang="en-US" altLang="zh-CN" dirty="0" smtClean="0"/>
          </a:p>
          <a:p>
            <a:r>
              <a:rPr lang="zh-CN" altLang="zh-CN" dirty="0" smtClean="0"/>
              <a:t>即行</a:t>
            </a:r>
            <a:r>
              <a:rPr lang="zh-CN" altLang="zh-CN" dirty="0"/>
              <a:t>为人故意违反有关规定和</a:t>
            </a:r>
            <a:r>
              <a:rPr lang="zh-CN" altLang="zh-CN" dirty="0" smtClean="0"/>
              <a:t>标准</a:t>
            </a:r>
            <a:r>
              <a:rPr lang="zh-CN" altLang="en-US" dirty="0" smtClean="0"/>
              <a:t>，</a:t>
            </a:r>
            <a:r>
              <a:rPr lang="zh-CN" altLang="zh-CN" dirty="0" smtClean="0"/>
              <a:t>生产</a:t>
            </a:r>
            <a:r>
              <a:rPr lang="zh-CN" altLang="zh-CN" dirty="0"/>
              <a:t>伪劣</a:t>
            </a:r>
            <a:r>
              <a:rPr lang="zh-CN" altLang="zh-CN" dirty="0" smtClean="0"/>
              <a:t>商品</a:t>
            </a:r>
            <a:r>
              <a:rPr lang="zh-CN" altLang="en-US" dirty="0" smtClean="0"/>
              <a:t>，</a:t>
            </a:r>
            <a:r>
              <a:rPr lang="zh-CN" altLang="zh-CN" dirty="0" smtClean="0"/>
              <a:t>或者</a:t>
            </a:r>
            <a:r>
              <a:rPr lang="zh-CN" altLang="zh-CN" dirty="0"/>
              <a:t>明知是伪劣商品而故意予以</a:t>
            </a:r>
            <a:r>
              <a:rPr lang="zh-CN" altLang="zh-CN" dirty="0" smtClean="0"/>
              <a:t>销售</a:t>
            </a:r>
            <a:r>
              <a:rPr lang="zh-CN" altLang="en-US" dirty="0" smtClean="0"/>
              <a:t>，</a:t>
            </a:r>
            <a:r>
              <a:rPr lang="zh-CN" altLang="zh-CN" dirty="0" smtClean="0"/>
              <a:t>并</a:t>
            </a:r>
            <a:r>
              <a:rPr lang="zh-CN" altLang="zh-CN" dirty="0"/>
              <a:t>对危害后果持希望</a:t>
            </a:r>
            <a:r>
              <a:rPr lang="zh-CN" altLang="zh-CN" dirty="0" smtClean="0"/>
              <a:t>态度</a:t>
            </a:r>
            <a:r>
              <a:rPr lang="zh-CN" altLang="en-US" dirty="0" smtClean="0"/>
              <a:t>，</a:t>
            </a:r>
            <a:r>
              <a:rPr lang="zh-CN" altLang="zh-CN" dirty="0" smtClean="0"/>
              <a:t>且</a:t>
            </a:r>
            <a:r>
              <a:rPr lang="zh-CN" altLang="zh-CN" dirty="0"/>
              <a:t>一般具有非法牟利之目的。</a:t>
            </a:r>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085" y="4890052"/>
            <a:ext cx="2486025" cy="152852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zh-CN" dirty="0"/>
              <a:t>二、生产、销售伪劣产品罪的认定</a:t>
            </a:r>
          </a:p>
          <a:p>
            <a:r>
              <a:rPr lang="zh-CN" altLang="zh-CN" dirty="0"/>
              <a:t>（一）生产、销售伪劣产品罪与非罪的</a:t>
            </a:r>
            <a:r>
              <a:rPr lang="zh-CN" altLang="zh-CN" dirty="0" smtClean="0"/>
              <a:t>界限</a:t>
            </a:r>
            <a:endParaRPr lang="en-US" altLang="zh-CN" dirty="0" smtClean="0"/>
          </a:p>
          <a:p>
            <a:r>
              <a:rPr lang="en-US" altLang="zh-CN" dirty="0" smtClean="0"/>
              <a:t>1</a:t>
            </a:r>
            <a:r>
              <a:rPr lang="en-US" altLang="zh-CN" dirty="0"/>
              <a:t>.</a:t>
            </a:r>
            <a:r>
              <a:rPr lang="zh-CN" altLang="en-US" dirty="0" smtClean="0"/>
              <a:t>伪劣产品的认定。</a:t>
            </a:r>
            <a:r>
              <a:rPr lang="zh-CN" altLang="zh-CN" dirty="0" smtClean="0"/>
              <a:t></a:t>
            </a:r>
            <a:endParaRPr lang="zh-CN" altLang="zh-CN" dirty="0"/>
          </a:p>
          <a:p>
            <a:r>
              <a:rPr lang="en-US" altLang="zh-CN" dirty="0" smtClean="0"/>
              <a:t>2.</a:t>
            </a:r>
            <a:r>
              <a:rPr lang="zh-CN" altLang="zh-CN" dirty="0"/>
              <a:t>生产、销售伪劣产品的</a:t>
            </a:r>
            <a:r>
              <a:rPr lang="zh-CN" altLang="zh-CN" dirty="0" smtClean="0"/>
              <a:t>行为</a:t>
            </a:r>
            <a:r>
              <a:rPr lang="zh-CN" altLang="en-US" dirty="0" smtClean="0"/>
              <a:t>，</a:t>
            </a:r>
            <a:r>
              <a:rPr lang="zh-CN" altLang="zh-CN" dirty="0" smtClean="0"/>
              <a:t>必须</a:t>
            </a:r>
            <a:r>
              <a:rPr lang="zh-CN" altLang="zh-CN" dirty="0"/>
              <a:t>是违反产品质量、计量法规的</a:t>
            </a:r>
            <a:r>
              <a:rPr lang="zh-CN" altLang="zh-CN" dirty="0" smtClean="0"/>
              <a:t>行为</a:t>
            </a:r>
            <a:r>
              <a:rPr lang="zh-CN" altLang="en-US" dirty="0" smtClean="0"/>
              <a:t>。如未</a:t>
            </a:r>
            <a:r>
              <a:rPr lang="zh-CN" altLang="zh-CN" dirty="0" smtClean="0"/>
              <a:t>违反</a:t>
            </a:r>
            <a:r>
              <a:rPr lang="zh-CN" altLang="zh-CN" dirty="0"/>
              <a:t>产品质量、计量方面的行政</a:t>
            </a:r>
            <a:r>
              <a:rPr lang="zh-CN" altLang="zh-CN" dirty="0" smtClean="0"/>
              <a:t>法规</a:t>
            </a:r>
            <a:r>
              <a:rPr lang="zh-CN" altLang="en-US" dirty="0" smtClean="0"/>
              <a:t>，</a:t>
            </a:r>
            <a:r>
              <a:rPr lang="zh-CN" altLang="zh-CN" dirty="0" smtClean="0"/>
              <a:t>而</a:t>
            </a:r>
            <a:r>
              <a:rPr lang="zh-CN" altLang="zh-CN" dirty="0"/>
              <a:t>只是违反了当事人之间合同约定之质量标准</a:t>
            </a:r>
            <a:r>
              <a:rPr lang="zh-CN" altLang="zh-CN" dirty="0" smtClean="0"/>
              <a:t>的</a:t>
            </a:r>
            <a:r>
              <a:rPr lang="zh-CN" altLang="en-US" dirty="0" smtClean="0"/>
              <a:t>，</a:t>
            </a:r>
            <a:r>
              <a:rPr lang="zh-CN" altLang="zh-CN" dirty="0" smtClean="0"/>
              <a:t>不</a:t>
            </a:r>
            <a:r>
              <a:rPr lang="zh-CN" altLang="zh-CN" dirty="0"/>
              <a:t>构成</a:t>
            </a:r>
            <a:r>
              <a:rPr lang="zh-CN" altLang="zh-CN" dirty="0" smtClean="0"/>
              <a:t>犯罪</a:t>
            </a:r>
            <a:r>
              <a:rPr lang="zh-CN" altLang="en-US" dirty="0" smtClean="0"/>
              <a:t>，</a:t>
            </a:r>
            <a:r>
              <a:rPr lang="zh-CN" altLang="zh-CN" dirty="0" smtClean="0"/>
              <a:t>只</a:t>
            </a:r>
            <a:r>
              <a:rPr lang="zh-CN" altLang="zh-CN" dirty="0"/>
              <a:t>承担相应的民事责任。</a:t>
            </a:r>
          </a:p>
          <a:p>
            <a:r>
              <a:rPr lang="en-US" altLang="zh-CN" dirty="0" smtClean="0"/>
              <a:t>3.</a:t>
            </a:r>
            <a:r>
              <a:rPr lang="zh-CN" altLang="zh-CN" dirty="0" smtClean="0"/>
              <a:t> 生产</a:t>
            </a:r>
            <a:r>
              <a:rPr lang="zh-CN" altLang="zh-CN" dirty="0"/>
              <a:t>、销售伪劣产品的</a:t>
            </a:r>
            <a:r>
              <a:rPr lang="zh-CN" altLang="zh-CN" dirty="0" smtClean="0"/>
              <a:t>行为</a:t>
            </a:r>
            <a:r>
              <a:rPr lang="zh-CN" altLang="en-US" dirty="0" smtClean="0"/>
              <a:t>，</a:t>
            </a:r>
            <a:r>
              <a:rPr lang="zh-CN" altLang="zh-CN" dirty="0" smtClean="0"/>
              <a:t>必须</a:t>
            </a:r>
            <a:r>
              <a:rPr lang="zh-CN" altLang="zh-CN" dirty="0"/>
              <a:t>是销售金额在</a:t>
            </a:r>
            <a:r>
              <a:rPr lang="en-US" altLang="zh-CN" dirty="0"/>
              <a:t>5</a:t>
            </a:r>
            <a:r>
              <a:rPr lang="zh-CN" altLang="zh-CN" dirty="0"/>
              <a:t>万元以上或者虽然伪劣产品尚未</a:t>
            </a:r>
            <a:r>
              <a:rPr lang="zh-CN" altLang="zh-CN" dirty="0" smtClean="0"/>
              <a:t>销售</a:t>
            </a:r>
            <a:r>
              <a:rPr lang="zh-CN" altLang="en-US" dirty="0" smtClean="0"/>
              <a:t>，</a:t>
            </a:r>
            <a:r>
              <a:rPr lang="zh-CN" altLang="zh-CN" dirty="0" smtClean="0"/>
              <a:t>但</a:t>
            </a:r>
            <a:r>
              <a:rPr lang="zh-CN" altLang="zh-CN" dirty="0"/>
              <a:t>货值金额达到刑法第</a:t>
            </a:r>
            <a:r>
              <a:rPr lang="en-US" altLang="zh-CN" dirty="0"/>
              <a:t>140</a:t>
            </a:r>
            <a:r>
              <a:rPr lang="zh-CN" altLang="zh-CN" dirty="0"/>
              <a:t>条规定的销售金额</a:t>
            </a:r>
            <a:r>
              <a:rPr lang="en-US" altLang="zh-CN" dirty="0"/>
              <a:t>3</a:t>
            </a:r>
            <a:r>
              <a:rPr lang="zh-CN" altLang="zh-CN" dirty="0"/>
              <a:t>倍以上</a:t>
            </a:r>
            <a:r>
              <a:rPr lang="zh-CN" altLang="zh-CN" dirty="0" smtClean="0"/>
              <a:t>的</a:t>
            </a:r>
            <a:r>
              <a:rPr lang="zh-CN" altLang="en-US" dirty="0" smtClean="0"/>
              <a:t>，</a:t>
            </a:r>
            <a:r>
              <a:rPr lang="zh-CN" altLang="zh-CN" dirty="0" smtClean="0"/>
              <a:t>才能</a:t>
            </a:r>
            <a:r>
              <a:rPr lang="zh-CN" altLang="zh-CN" dirty="0"/>
              <a:t>构成犯罪。</a:t>
            </a:r>
            <a:r>
              <a:rPr lang="zh-CN" altLang="zh-CN" dirty="0" smtClean="0"/>
              <a:t>否则</a:t>
            </a:r>
            <a:r>
              <a:rPr lang="zh-CN" altLang="en-US" dirty="0" smtClean="0"/>
              <a:t>，</a:t>
            </a:r>
            <a:r>
              <a:rPr lang="zh-CN" altLang="zh-CN" dirty="0" smtClean="0"/>
              <a:t>属</a:t>
            </a:r>
            <a:r>
              <a:rPr lang="zh-CN" altLang="zh-CN" dirty="0"/>
              <a:t>一般</a:t>
            </a:r>
            <a:r>
              <a:rPr lang="zh-CN" altLang="zh-CN" dirty="0" smtClean="0"/>
              <a:t>违法行为</a:t>
            </a:r>
            <a:r>
              <a:rPr lang="zh-CN" altLang="en-US" dirty="0" smtClean="0"/>
              <a:t>，</a:t>
            </a:r>
            <a:r>
              <a:rPr lang="zh-CN" altLang="zh-CN" dirty="0" smtClean="0"/>
              <a:t>可</a:t>
            </a:r>
            <a:r>
              <a:rPr lang="zh-CN" altLang="zh-CN" dirty="0"/>
              <a:t>由有关工商行政部门给予行政处罚。</a:t>
            </a:r>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（二）生产、销售伪劣产品罪的未遂形态认定</a:t>
            </a:r>
          </a:p>
          <a:p>
            <a:pPr algn="just"/>
            <a:r>
              <a:rPr lang="en-US" altLang="zh-CN" dirty="0" smtClean="0"/>
              <a:t>      </a:t>
            </a:r>
            <a:r>
              <a:rPr lang="zh-CN" altLang="zh-CN" dirty="0" smtClean="0"/>
              <a:t>行为</a:t>
            </a:r>
            <a:r>
              <a:rPr lang="zh-CN" altLang="zh-CN" dirty="0"/>
              <a:t>人生产、销售伪劣</a:t>
            </a:r>
            <a:r>
              <a:rPr lang="zh-CN" altLang="zh-CN" dirty="0" smtClean="0"/>
              <a:t>商品</a:t>
            </a:r>
            <a:r>
              <a:rPr lang="zh-CN" altLang="en-US" dirty="0" smtClean="0"/>
              <a:t>，</a:t>
            </a:r>
            <a:r>
              <a:rPr lang="zh-CN" altLang="zh-CN" dirty="0" smtClean="0"/>
              <a:t>实际</a:t>
            </a:r>
            <a:r>
              <a:rPr lang="zh-CN" altLang="zh-CN" dirty="0"/>
              <a:t>销售金额</a:t>
            </a:r>
            <a:r>
              <a:rPr lang="en-US" altLang="zh-CN" dirty="0"/>
              <a:t>5</a:t>
            </a:r>
            <a:r>
              <a:rPr lang="zh-CN" altLang="zh-CN" dirty="0"/>
              <a:t>万元以上</a:t>
            </a:r>
            <a:r>
              <a:rPr lang="zh-CN" altLang="zh-CN" dirty="0" smtClean="0"/>
              <a:t>的</a:t>
            </a:r>
            <a:r>
              <a:rPr lang="zh-CN" altLang="en-US" dirty="0" smtClean="0"/>
              <a:t>，</a:t>
            </a:r>
            <a:r>
              <a:rPr lang="zh-CN" altLang="zh-CN" dirty="0" smtClean="0"/>
              <a:t>构成</a:t>
            </a:r>
            <a:r>
              <a:rPr lang="zh-CN" altLang="zh-CN" dirty="0"/>
              <a:t>生产、销售伪劣产品</a:t>
            </a:r>
            <a:r>
              <a:rPr lang="zh-CN" altLang="zh-CN" dirty="0" smtClean="0"/>
              <a:t>罪</a:t>
            </a:r>
            <a:r>
              <a:rPr lang="zh-CN" altLang="en-US" dirty="0" smtClean="0"/>
              <a:t>，</a:t>
            </a:r>
            <a:r>
              <a:rPr lang="zh-CN" altLang="zh-CN" dirty="0" smtClean="0"/>
              <a:t>属于</a:t>
            </a:r>
            <a:r>
              <a:rPr lang="zh-CN" altLang="zh-CN" dirty="0"/>
              <a:t>既遂</a:t>
            </a:r>
            <a:r>
              <a:rPr lang="zh-CN" altLang="zh-CN" dirty="0" smtClean="0"/>
              <a:t>。</a:t>
            </a:r>
            <a:endParaRPr lang="en-US" altLang="zh-CN" dirty="0" smtClean="0"/>
          </a:p>
          <a:p>
            <a:pPr algn="just"/>
            <a:r>
              <a:rPr lang="en-US" altLang="zh-CN" dirty="0" smtClean="0"/>
              <a:t>      </a:t>
            </a:r>
            <a:r>
              <a:rPr lang="zh-CN" altLang="zh-CN" dirty="0" smtClean="0"/>
              <a:t>生产者</a:t>
            </a:r>
            <a:r>
              <a:rPr lang="zh-CN" altLang="zh-CN" dirty="0"/>
              <a:t>正在或已经生产出了伪劣产品以及销售者已经购进了</a:t>
            </a:r>
            <a:r>
              <a:rPr lang="zh-CN" altLang="zh-CN" dirty="0" smtClean="0"/>
              <a:t>伪劣产品</a:t>
            </a:r>
            <a:r>
              <a:rPr lang="zh-CN" altLang="en-US" dirty="0" smtClean="0"/>
              <a:t>，</a:t>
            </a:r>
            <a:r>
              <a:rPr lang="zh-CN" altLang="zh-CN" dirty="0" smtClean="0"/>
              <a:t>但</a:t>
            </a:r>
            <a:r>
              <a:rPr lang="zh-CN" altLang="zh-CN" dirty="0"/>
              <a:t>伪劣产品尚未销售</a:t>
            </a:r>
            <a:r>
              <a:rPr lang="zh-CN" altLang="zh-CN" dirty="0" smtClean="0"/>
              <a:t>情形</a:t>
            </a:r>
            <a:r>
              <a:rPr lang="zh-CN" altLang="en-US" dirty="0" smtClean="0"/>
              <a:t>，如</a:t>
            </a:r>
            <a:r>
              <a:rPr lang="zh-CN" altLang="zh-CN" dirty="0" smtClean="0"/>
              <a:t>货</a:t>
            </a:r>
            <a:r>
              <a:rPr lang="zh-CN" altLang="zh-CN" dirty="0"/>
              <a:t>值金额达到刑法第</a:t>
            </a:r>
            <a:r>
              <a:rPr lang="en-US" altLang="zh-CN" dirty="0"/>
              <a:t>140</a:t>
            </a:r>
            <a:r>
              <a:rPr lang="zh-CN" altLang="zh-CN" dirty="0"/>
              <a:t>条规定的销售金额</a:t>
            </a:r>
            <a:r>
              <a:rPr lang="en-US" altLang="zh-CN" dirty="0"/>
              <a:t>3</a:t>
            </a:r>
            <a:r>
              <a:rPr lang="zh-CN" altLang="zh-CN" dirty="0"/>
              <a:t>倍以上</a:t>
            </a:r>
            <a:r>
              <a:rPr lang="zh-CN" altLang="zh-CN" dirty="0" smtClean="0"/>
              <a:t>的</a:t>
            </a:r>
            <a:r>
              <a:rPr lang="zh-CN" altLang="en-US" dirty="0" smtClean="0"/>
              <a:t>，</a:t>
            </a:r>
            <a:r>
              <a:rPr lang="zh-CN" altLang="zh-CN" dirty="0" smtClean="0"/>
              <a:t>以</a:t>
            </a:r>
            <a:r>
              <a:rPr lang="zh-CN" altLang="zh-CN" dirty="0"/>
              <a:t>生产、销售伪劣产品罪（未遂）定罪处罚</a:t>
            </a:r>
            <a:r>
              <a:rPr lang="zh-CN" altLang="zh-CN" dirty="0" smtClean="0"/>
              <a:t>。</a:t>
            </a:r>
            <a:endParaRPr lang="zh-CN" altLang="zh-CN" dirty="0"/>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 </a:t>
            </a:r>
            <a:r>
              <a:rPr lang="zh-CN" altLang="zh-CN" dirty="0" smtClean="0"/>
              <a:t>（三</a:t>
            </a:r>
            <a:r>
              <a:rPr lang="zh-CN" altLang="zh-CN" dirty="0"/>
              <a:t>）共犯问题</a:t>
            </a:r>
          </a:p>
          <a:p>
            <a:r>
              <a:rPr lang="en-US" altLang="zh-CN" dirty="0" smtClean="0"/>
              <a:t>    </a:t>
            </a:r>
            <a:r>
              <a:rPr lang="zh-CN" altLang="zh-CN" dirty="0" smtClean="0"/>
              <a:t>知道</a:t>
            </a:r>
            <a:r>
              <a:rPr lang="zh-CN" altLang="zh-CN" dirty="0"/>
              <a:t>他人实施生产、销售伪劣产品</a:t>
            </a:r>
            <a:r>
              <a:rPr lang="zh-CN" altLang="zh-CN" dirty="0" smtClean="0"/>
              <a:t>罪</a:t>
            </a:r>
            <a:r>
              <a:rPr lang="zh-CN" altLang="en-US" dirty="0" smtClean="0"/>
              <a:t>，</a:t>
            </a:r>
            <a:r>
              <a:rPr lang="zh-CN" altLang="zh-CN" dirty="0" smtClean="0"/>
              <a:t>而</a:t>
            </a:r>
            <a:r>
              <a:rPr lang="zh-CN" altLang="zh-CN" dirty="0"/>
              <a:t>为其提供贷款、资金、账号、发票、证明、许可</a:t>
            </a:r>
            <a:r>
              <a:rPr lang="zh-CN" altLang="zh-CN" dirty="0" smtClean="0"/>
              <a:t>证件</a:t>
            </a:r>
            <a:r>
              <a:rPr lang="zh-CN" altLang="en-US" dirty="0" smtClean="0"/>
              <a:t>，</a:t>
            </a:r>
            <a:r>
              <a:rPr lang="zh-CN" altLang="zh-CN" dirty="0" smtClean="0"/>
              <a:t>或者</a:t>
            </a:r>
            <a:r>
              <a:rPr lang="zh-CN" altLang="zh-CN" dirty="0"/>
              <a:t>提供生产、经营场所或者运输、仓储、保管、邮寄等便利</a:t>
            </a:r>
            <a:r>
              <a:rPr lang="zh-CN" altLang="zh-CN" dirty="0" smtClean="0"/>
              <a:t>条件</a:t>
            </a:r>
            <a:r>
              <a:rPr lang="zh-CN" altLang="en-US" dirty="0" smtClean="0"/>
              <a:t>，</a:t>
            </a:r>
            <a:r>
              <a:rPr lang="zh-CN" altLang="zh-CN" dirty="0" smtClean="0"/>
              <a:t>或者</a:t>
            </a:r>
            <a:r>
              <a:rPr lang="zh-CN" altLang="zh-CN" dirty="0"/>
              <a:t>提供制假生产技术</a:t>
            </a:r>
            <a:r>
              <a:rPr lang="zh-CN" altLang="zh-CN" dirty="0" smtClean="0"/>
              <a:t>的</a:t>
            </a:r>
            <a:r>
              <a:rPr lang="zh-CN" altLang="en-US" dirty="0" smtClean="0"/>
              <a:t>，</a:t>
            </a:r>
            <a:r>
              <a:rPr lang="zh-CN" altLang="zh-CN" dirty="0" smtClean="0"/>
              <a:t>以</a:t>
            </a:r>
            <a:r>
              <a:rPr lang="zh-CN" altLang="zh-CN" dirty="0"/>
              <a:t>本罪的共犯论处。同一伪劣产品的生产者、销售者事先通谋</a:t>
            </a:r>
            <a:r>
              <a:rPr lang="zh-CN" altLang="zh-CN" dirty="0" smtClean="0"/>
              <a:t>的</a:t>
            </a:r>
            <a:r>
              <a:rPr lang="zh-CN" altLang="en-US" dirty="0" smtClean="0"/>
              <a:t>，</a:t>
            </a:r>
            <a:r>
              <a:rPr lang="zh-CN" altLang="zh-CN" dirty="0" smtClean="0"/>
              <a:t>成立共犯</a:t>
            </a:r>
            <a:r>
              <a:rPr lang="zh-CN" altLang="en-US" dirty="0" smtClean="0"/>
              <a:t>，</a:t>
            </a:r>
            <a:r>
              <a:rPr lang="zh-CN" altLang="zh-CN" dirty="0" smtClean="0"/>
              <a:t>否则</a:t>
            </a:r>
            <a:r>
              <a:rPr lang="zh-CN" altLang="zh-CN" dirty="0"/>
              <a:t>不成立共犯。</a:t>
            </a:r>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0301" y="4403034"/>
            <a:ext cx="1388213" cy="200770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（四）罪数问题</a:t>
            </a:r>
          </a:p>
          <a:p>
            <a:pPr marL="514350" indent="-514350">
              <a:buAutoNum type="arabicPeriod"/>
            </a:pPr>
            <a:r>
              <a:rPr lang="zh-CN" altLang="zh-CN" dirty="0" smtClean="0"/>
              <a:t>本</a:t>
            </a:r>
            <a:r>
              <a:rPr lang="zh-CN" altLang="zh-CN" dirty="0"/>
              <a:t>罪是选择性</a:t>
            </a:r>
            <a:r>
              <a:rPr lang="zh-CN" altLang="zh-CN" dirty="0" smtClean="0"/>
              <a:t>罪名</a:t>
            </a:r>
            <a:r>
              <a:rPr lang="zh-CN" altLang="en-US" dirty="0" smtClean="0"/>
              <a:t>。</a:t>
            </a:r>
            <a:endParaRPr lang="en-US" altLang="zh-CN" dirty="0" smtClean="0"/>
          </a:p>
          <a:p>
            <a:r>
              <a:rPr lang="en-US" altLang="zh-CN" dirty="0" smtClean="0"/>
              <a:t>(</a:t>
            </a:r>
            <a:r>
              <a:rPr lang="en-US" altLang="zh-CN" dirty="0"/>
              <a:t>1)</a:t>
            </a:r>
            <a:r>
              <a:rPr lang="zh-CN" altLang="zh-CN" dirty="0"/>
              <a:t>如果行为人既生产了</a:t>
            </a:r>
            <a:r>
              <a:rPr lang="zh-CN" altLang="zh-CN" dirty="0" smtClean="0"/>
              <a:t>伪劣产品</a:t>
            </a:r>
            <a:r>
              <a:rPr lang="zh-CN" altLang="en-US" dirty="0" smtClean="0"/>
              <a:t>，</a:t>
            </a:r>
            <a:r>
              <a:rPr lang="zh-CN" altLang="zh-CN" dirty="0" smtClean="0"/>
              <a:t>又</a:t>
            </a:r>
            <a:r>
              <a:rPr lang="zh-CN" altLang="zh-CN" dirty="0"/>
              <a:t>销售了自己生产的</a:t>
            </a:r>
            <a:r>
              <a:rPr lang="zh-CN" altLang="zh-CN" dirty="0" smtClean="0"/>
              <a:t>伪劣产品</a:t>
            </a:r>
            <a:r>
              <a:rPr lang="zh-CN" altLang="en-US" dirty="0" smtClean="0"/>
              <a:t>，</a:t>
            </a:r>
            <a:r>
              <a:rPr lang="zh-CN" altLang="zh-CN" dirty="0" smtClean="0"/>
              <a:t>则</a:t>
            </a:r>
            <a:r>
              <a:rPr lang="zh-CN" altLang="zh-CN" dirty="0"/>
              <a:t>销售行为是生产行为的</a:t>
            </a:r>
            <a:r>
              <a:rPr lang="zh-CN" altLang="zh-CN" dirty="0" smtClean="0"/>
              <a:t>延续</a:t>
            </a:r>
            <a:r>
              <a:rPr lang="zh-CN" altLang="en-US" dirty="0" smtClean="0"/>
              <a:t>，</a:t>
            </a:r>
            <a:r>
              <a:rPr lang="zh-CN" altLang="zh-CN" dirty="0" smtClean="0"/>
              <a:t>对</a:t>
            </a:r>
            <a:r>
              <a:rPr lang="zh-CN" altLang="zh-CN" dirty="0"/>
              <a:t>这两种行为不能数罪并罚而仍按生产、销售伪劣产品罪一罪处罚。</a:t>
            </a:r>
          </a:p>
          <a:p>
            <a:r>
              <a:rPr lang="en-US" altLang="zh-CN" dirty="0"/>
              <a:t>(2)</a:t>
            </a:r>
            <a:r>
              <a:rPr lang="zh-CN" altLang="zh-CN" dirty="0"/>
              <a:t>如果行为人生产了</a:t>
            </a:r>
            <a:r>
              <a:rPr lang="zh-CN" altLang="zh-CN" dirty="0" smtClean="0"/>
              <a:t>伪劣产品</a:t>
            </a:r>
            <a:r>
              <a:rPr lang="zh-CN" altLang="en-US" dirty="0" smtClean="0"/>
              <a:t>，</a:t>
            </a:r>
            <a:r>
              <a:rPr lang="zh-CN" altLang="zh-CN" dirty="0" smtClean="0"/>
              <a:t>又</a:t>
            </a:r>
            <a:r>
              <a:rPr lang="zh-CN" altLang="zh-CN" dirty="0"/>
              <a:t>销售了他人生产的</a:t>
            </a:r>
            <a:r>
              <a:rPr lang="zh-CN" altLang="zh-CN" dirty="0" smtClean="0"/>
              <a:t>伪劣产品</a:t>
            </a:r>
            <a:r>
              <a:rPr lang="zh-CN" altLang="en-US" dirty="0" smtClean="0"/>
              <a:t>，</a:t>
            </a:r>
            <a:r>
              <a:rPr lang="zh-CN" altLang="zh-CN" dirty="0" smtClean="0"/>
              <a:t>且</a:t>
            </a:r>
            <a:r>
              <a:rPr lang="zh-CN" altLang="zh-CN" dirty="0"/>
              <a:t>销售金额都在</a:t>
            </a:r>
            <a:r>
              <a:rPr lang="en-US" altLang="zh-CN" dirty="0"/>
              <a:t>5</a:t>
            </a:r>
            <a:r>
              <a:rPr lang="zh-CN" altLang="zh-CN" dirty="0"/>
              <a:t>万元</a:t>
            </a:r>
            <a:r>
              <a:rPr lang="zh-CN" altLang="zh-CN" dirty="0" smtClean="0"/>
              <a:t>以上</a:t>
            </a:r>
            <a:r>
              <a:rPr lang="zh-CN" altLang="en-US" dirty="0" smtClean="0"/>
              <a:t>，</a:t>
            </a:r>
            <a:r>
              <a:rPr lang="zh-CN" altLang="zh-CN" dirty="0" smtClean="0"/>
              <a:t>则</a:t>
            </a:r>
            <a:r>
              <a:rPr lang="zh-CN" altLang="zh-CN" dirty="0"/>
              <a:t>应按生产伪劣产品罪和销售伪劣产品罪两罪并罚。</a:t>
            </a:r>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69409" y="2754504"/>
            <a:ext cx="9144000" cy="1533381"/>
          </a:xfrm>
        </p:spPr>
        <p:txBody>
          <a:bodyPr>
            <a:normAutofit fontScale="90000"/>
          </a:bodyPr>
          <a:lstStyle/>
          <a:p>
            <a:r>
              <a:rPr lang="zh-CN" altLang="en-US" dirty="0" smtClean="0">
                <a:solidFill>
                  <a:schemeClr val="bg1"/>
                </a:solidFill>
                <a:latin typeface="华文中宋" panose="02010600040101010101" pitchFamily="2" charset="-122"/>
                <a:ea typeface="华文中宋" panose="02010600040101010101" pitchFamily="2" charset="-122"/>
              </a:rPr>
              <a:t>第十九章 </a:t>
            </a:r>
            <a:r>
              <a:rPr lang="zh-CN" altLang="en-US" dirty="0" smtClean="0">
                <a:solidFill>
                  <a:schemeClr val="bg1"/>
                </a:solidFill>
                <a:latin typeface="华文中宋" panose="02010600040101010101" pitchFamily="2" charset="-122"/>
                <a:ea typeface="华文中宋" panose="02010600040101010101" pitchFamily="2" charset="-122"/>
              </a:rPr>
              <a:t>破坏</a:t>
            </a:r>
            <a:r>
              <a:rPr lang="zh-CN" altLang="en-US" dirty="0" smtClean="0">
                <a:solidFill>
                  <a:schemeClr val="bg1"/>
                </a:solidFill>
                <a:latin typeface="华文中宋" panose="02010600040101010101" pitchFamily="2" charset="-122"/>
                <a:ea typeface="华文中宋" panose="02010600040101010101" pitchFamily="2" charset="-122"/>
              </a:rPr>
              <a:t>社会主义市场经济秩序罪</a:t>
            </a:r>
            <a:endParaRPr lang="zh-CN" altLang="en-US"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2. </a:t>
            </a:r>
            <a:r>
              <a:rPr lang="zh-CN" altLang="zh-CN" dirty="0" smtClean="0"/>
              <a:t>生产</a:t>
            </a:r>
            <a:r>
              <a:rPr lang="zh-CN" altLang="zh-CN" dirty="0"/>
              <a:t>、销售伪劣产品罪与其他生产、销售伪劣商品的犯罪形成法条竞合关系</a:t>
            </a:r>
            <a:r>
              <a:rPr lang="zh-CN" altLang="zh-CN" dirty="0" smtClean="0"/>
              <a:t>。</a:t>
            </a:r>
            <a:endParaRPr lang="en-US" altLang="zh-CN" dirty="0" smtClean="0"/>
          </a:p>
          <a:p>
            <a:r>
              <a:rPr lang="zh-CN" altLang="zh-CN" dirty="0" smtClean="0"/>
              <a:t>生产</a:t>
            </a:r>
            <a:r>
              <a:rPr lang="zh-CN" altLang="zh-CN" dirty="0"/>
              <a:t>、销售第</a:t>
            </a:r>
            <a:r>
              <a:rPr lang="en-US" altLang="zh-CN" dirty="0"/>
              <a:t>141</a:t>
            </a:r>
            <a:r>
              <a:rPr lang="zh-CN" altLang="zh-CN" dirty="0"/>
              <a:t>条至第</a:t>
            </a:r>
            <a:r>
              <a:rPr lang="en-US" altLang="zh-CN" dirty="0"/>
              <a:t>148</a:t>
            </a:r>
            <a:r>
              <a:rPr lang="zh-CN" altLang="zh-CN" dirty="0"/>
              <a:t>条所列</a:t>
            </a:r>
            <a:r>
              <a:rPr lang="zh-CN" altLang="zh-CN" dirty="0" smtClean="0"/>
              <a:t>产品</a:t>
            </a:r>
            <a:r>
              <a:rPr lang="zh-CN" altLang="en-US" dirty="0" smtClean="0"/>
              <a:t>，</a:t>
            </a:r>
            <a:r>
              <a:rPr lang="zh-CN" altLang="zh-CN" dirty="0" smtClean="0"/>
              <a:t>不</a:t>
            </a:r>
            <a:r>
              <a:rPr lang="zh-CN" altLang="zh-CN" dirty="0"/>
              <a:t>构成各该条规定的</a:t>
            </a:r>
            <a:r>
              <a:rPr lang="zh-CN" altLang="zh-CN" dirty="0" smtClean="0"/>
              <a:t>犯罪</a:t>
            </a:r>
            <a:r>
              <a:rPr lang="zh-CN" altLang="en-US" dirty="0" smtClean="0"/>
              <a:t>，</a:t>
            </a:r>
            <a:r>
              <a:rPr lang="zh-CN" altLang="zh-CN" dirty="0" smtClean="0"/>
              <a:t>但是</a:t>
            </a:r>
            <a:r>
              <a:rPr lang="zh-CN" altLang="zh-CN" dirty="0"/>
              <a:t>销售金额在</a:t>
            </a:r>
            <a:r>
              <a:rPr lang="en-US" altLang="zh-CN" dirty="0"/>
              <a:t>5</a:t>
            </a:r>
            <a:r>
              <a:rPr lang="zh-CN" altLang="zh-CN" dirty="0"/>
              <a:t>万元以上</a:t>
            </a:r>
            <a:r>
              <a:rPr lang="zh-CN" altLang="zh-CN" dirty="0" smtClean="0"/>
              <a:t>的</a:t>
            </a:r>
            <a:r>
              <a:rPr lang="zh-CN" altLang="en-US" dirty="0" smtClean="0"/>
              <a:t>，</a:t>
            </a:r>
            <a:r>
              <a:rPr lang="zh-CN" altLang="zh-CN" dirty="0" smtClean="0"/>
              <a:t>依照</a:t>
            </a:r>
            <a:r>
              <a:rPr lang="zh-CN" altLang="zh-CN" dirty="0"/>
              <a:t>第</a:t>
            </a:r>
            <a:r>
              <a:rPr lang="en-US" altLang="zh-CN" dirty="0"/>
              <a:t>140</a:t>
            </a:r>
            <a:r>
              <a:rPr lang="zh-CN" altLang="zh-CN" dirty="0"/>
              <a:t>条的规定定罪</a:t>
            </a:r>
            <a:r>
              <a:rPr lang="zh-CN" altLang="zh-CN" dirty="0" smtClean="0"/>
              <a:t>处罚</a:t>
            </a:r>
            <a:r>
              <a:rPr lang="zh-CN" altLang="en-US" dirty="0" smtClean="0"/>
              <a:t>，</a:t>
            </a:r>
            <a:r>
              <a:rPr lang="zh-CN" altLang="zh-CN" dirty="0" smtClean="0"/>
              <a:t>即</a:t>
            </a:r>
            <a:r>
              <a:rPr lang="zh-CN" altLang="zh-CN" dirty="0"/>
              <a:t>以生产、销售伪劣产品罪</a:t>
            </a:r>
            <a:r>
              <a:rPr lang="zh-CN" altLang="zh-CN" dirty="0" smtClean="0"/>
              <a:t>论处</a:t>
            </a:r>
            <a:r>
              <a:rPr lang="zh-CN" altLang="en-US" dirty="0" smtClean="0"/>
              <a:t>。</a:t>
            </a:r>
            <a:endParaRPr lang="en-US" altLang="zh-CN" dirty="0" smtClean="0"/>
          </a:p>
          <a:p>
            <a:r>
              <a:rPr lang="zh-CN" altLang="zh-CN" dirty="0" smtClean="0"/>
              <a:t>生产</a:t>
            </a:r>
            <a:r>
              <a:rPr lang="zh-CN" altLang="zh-CN" dirty="0"/>
              <a:t>、销售第</a:t>
            </a:r>
            <a:r>
              <a:rPr lang="en-US" altLang="zh-CN" dirty="0"/>
              <a:t>141</a:t>
            </a:r>
            <a:r>
              <a:rPr lang="zh-CN" altLang="zh-CN" dirty="0"/>
              <a:t>条至第</a:t>
            </a:r>
            <a:r>
              <a:rPr lang="en-US" altLang="zh-CN" dirty="0"/>
              <a:t>148</a:t>
            </a:r>
            <a:r>
              <a:rPr lang="zh-CN" altLang="zh-CN" dirty="0"/>
              <a:t>条所列产品</a:t>
            </a:r>
            <a:r>
              <a:rPr lang="zh-CN" altLang="zh-CN" dirty="0" smtClean="0"/>
              <a:t>的</a:t>
            </a:r>
            <a:r>
              <a:rPr lang="zh-CN" altLang="en-US" dirty="0" smtClean="0"/>
              <a:t>，</a:t>
            </a:r>
            <a:r>
              <a:rPr lang="zh-CN" altLang="zh-CN" dirty="0" smtClean="0"/>
              <a:t>构成</a:t>
            </a:r>
            <a:r>
              <a:rPr lang="zh-CN" altLang="zh-CN" dirty="0"/>
              <a:t>各该条规定的</a:t>
            </a:r>
            <a:r>
              <a:rPr lang="zh-CN" altLang="zh-CN" dirty="0" smtClean="0"/>
              <a:t>犯罪</a:t>
            </a:r>
            <a:r>
              <a:rPr lang="zh-CN" altLang="en-US" dirty="0" smtClean="0"/>
              <a:t>，</a:t>
            </a:r>
            <a:r>
              <a:rPr lang="zh-CN" altLang="zh-CN" dirty="0" smtClean="0"/>
              <a:t>同时</a:t>
            </a:r>
            <a:r>
              <a:rPr lang="zh-CN" altLang="zh-CN" dirty="0"/>
              <a:t>又构成第</a:t>
            </a:r>
            <a:r>
              <a:rPr lang="en-US" altLang="zh-CN" dirty="0"/>
              <a:t>140</a:t>
            </a:r>
            <a:r>
              <a:rPr lang="zh-CN" altLang="zh-CN" dirty="0"/>
              <a:t>条规定之生产、销售伪劣产品罪</a:t>
            </a:r>
            <a:r>
              <a:rPr lang="zh-CN" altLang="zh-CN" dirty="0" smtClean="0"/>
              <a:t>的</a:t>
            </a:r>
            <a:r>
              <a:rPr lang="zh-CN" altLang="en-US" dirty="0" smtClean="0"/>
              <a:t>，</a:t>
            </a:r>
            <a:r>
              <a:rPr lang="zh-CN" altLang="zh-CN" dirty="0" smtClean="0"/>
              <a:t>依照</a:t>
            </a:r>
            <a:r>
              <a:rPr lang="zh-CN" altLang="zh-CN" dirty="0"/>
              <a:t>处罚较重的规定定罪处罚。</a:t>
            </a:r>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dirty="0" smtClean="0"/>
          </a:p>
          <a:p>
            <a:r>
              <a:rPr lang="en-US" altLang="zh-CN" sz="2400" dirty="0" smtClean="0"/>
              <a:t>3.</a:t>
            </a:r>
            <a:r>
              <a:rPr lang="zh-CN" altLang="zh-CN" sz="2400" dirty="0"/>
              <a:t>生产、销售</a:t>
            </a:r>
            <a:r>
              <a:rPr lang="zh-CN" altLang="zh-CN" sz="2400" dirty="0" smtClean="0"/>
              <a:t>伪劣产品</a:t>
            </a:r>
            <a:r>
              <a:rPr lang="zh-CN" altLang="en-US" sz="2400" dirty="0" smtClean="0"/>
              <a:t>，</a:t>
            </a:r>
            <a:r>
              <a:rPr lang="zh-CN" altLang="zh-CN" sz="2400" dirty="0" smtClean="0"/>
              <a:t>同时</a:t>
            </a:r>
            <a:r>
              <a:rPr lang="zh-CN" altLang="zh-CN" sz="2400" dirty="0"/>
              <a:t>构成侵犯知识产权、非法经营、合同诈骗等犯罪</a:t>
            </a:r>
            <a:r>
              <a:rPr lang="zh-CN" altLang="zh-CN" sz="2400" dirty="0" smtClean="0"/>
              <a:t>的</a:t>
            </a:r>
            <a:r>
              <a:rPr lang="zh-CN" altLang="en-US" sz="2400" dirty="0" smtClean="0"/>
              <a:t>，</a:t>
            </a:r>
            <a:r>
              <a:rPr lang="zh-CN" altLang="zh-CN" sz="2400" dirty="0" smtClean="0"/>
              <a:t>属于</a:t>
            </a:r>
            <a:r>
              <a:rPr lang="zh-CN" altLang="zh-CN" sz="2400" dirty="0"/>
              <a:t>想象竞合</a:t>
            </a:r>
            <a:r>
              <a:rPr lang="zh-CN" altLang="zh-CN" sz="2400" dirty="0" smtClean="0"/>
              <a:t>犯</a:t>
            </a:r>
            <a:r>
              <a:rPr lang="zh-CN" altLang="en-US" sz="2400" dirty="0" smtClean="0"/>
              <a:t>，</a:t>
            </a:r>
            <a:r>
              <a:rPr lang="zh-CN" altLang="zh-CN" sz="2400" dirty="0" smtClean="0"/>
              <a:t>择</a:t>
            </a:r>
            <a:r>
              <a:rPr lang="zh-CN" altLang="zh-CN" sz="2400" dirty="0"/>
              <a:t>一重罪处罚。</a:t>
            </a:r>
          </a:p>
          <a:p>
            <a:r>
              <a:rPr lang="en-US" altLang="zh-CN" sz="2400" dirty="0" smtClean="0"/>
              <a:t>4.</a:t>
            </a:r>
            <a:r>
              <a:rPr lang="zh-CN" altLang="zh-CN" sz="2400" dirty="0"/>
              <a:t>生产、销售</a:t>
            </a:r>
            <a:r>
              <a:rPr lang="zh-CN" altLang="zh-CN" sz="2400" dirty="0" smtClean="0"/>
              <a:t>伪劣产品</a:t>
            </a:r>
            <a:r>
              <a:rPr lang="zh-CN" altLang="en-US" sz="2400" dirty="0" smtClean="0"/>
              <a:t>，</a:t>
            </a:r>
            <a:r>
              <a:rPr lang="zh-CN" altLang="zh-CN" sz="2400" dirty="0" smtClean="0"/>
              <a:t>又</a:t>
            </a:r>
            <a:r>
              <a:rPr lang="zh-CN" altLang="zh-CN" sz="2400" dirty="0"/>
              <a:t>以暴力、威胁方法抗拒</a:t>
            </a:r>
            <a:r>
              <a:rPr lang="zh-CN" altLang="zh-CN" sz="2400" dirty="0" smtClean="0"/>
              <a:t>查处</a:t>
            </a:r>
            <a:r>
              <a:rPr lang="zh-CN" altLang="en-US" sz="2400" dirty="0" smtClean="0"/>
              <a:t>，</a:t>
            </a:r>
            <a:r>
              <a:rPr lang="zh-CN" altLang="zh-CN" sz="2400" dirty="0" smtClean="0"/>
              <a:t>构成</a:t>
            </a:r>
            <a:r>
              <a:rPr lang="zh-CN" altLang="zh-CN" sz="2400" dirty="0"/>
              <a:t>妨害公务等罪</a:t>
            </a:r>
            <a:r>
              <a:rPr lang="zh-CN" altLang="zh-CN" sz="2400" dirty="0" smtClean="0"/>
              <a:t>的</a:t>
            </a:r>
            <a:r>
              <a:rPr lang="zh-CN" altLang="en-US" sz="2400" dirty="0" smtClean="0"/>
              <a:t>，</a:t>
            </a:r>
            <a:r>
              <a:rPr lang="zh-CN" altLang="zh-CN" sz="2400" dirty="0" smtClean="0"/>
              <a:t>数罪并罚</a:t>
            </a:r>
            <a:r>
              <a:rPr lang="zh-CN" altLang="zh-CN" sz="2400" dirty="0"/>
              <a:t>。</a:t>
            </a:r>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zh-CN" dirty="0"/>
              <a:t>三、生产、销售伪劣产品罪的处罚</a:t>
            </a:r>
          </a:p>
          <a:p>
            <a:r>
              <a:rPr lang="zh-CN" altLang="zh-CN" dirty="0"/>
              <a:t>根据《刑法》第</a:t>
            </a:r>
            <a:r>
              <a:rPr lang="en-US" altLang="zh-CN" dirty="0"/>
              <a:t>140</a:t>
            </a:r>
            <a:r>
              <a:rPr lang="zh-CN" altLang="zh-CN" dirty="0"/>
              <a:t>条、</a:t>
            </a:r>
            <a:r>
              <a:rPr lang="en-US" altLang="zh-CN" dirty="0"/>
              <a:t>150</a:t>
            </a:r>
            <a:r>
              <a:rPr lang="zh-CN" altLang="zh-CN" dirty="0"/>
              <a:t>条规定：生产者、销售者在产品中掺杂、</a:t>
            </a:r>
            <a:r>
              <a:rPr lang="zh-CN" altLang="zh-CN" dirty="0" smtClean="0"/>
              <a:t>掺假</a:t>
            </a:r>
            <a:r>
              <a:rPr lang="zh-CN" altLang="en-US" dirty="0" smtClean="0"/>
              <a:t>，</a:t>
            </a:r>
            <a:r>
              <a:rPr lang="zh-CN" altLang="zh-CN" dirty="0" smtClean="0"/>
              <a:t>以</a:t>
            </a:r>
            <a:r>
              <a:rPr lang="zh-CN" altLang="zh-CN" dirty="0"/>
              <a:t>假充</a:t>
            </a:r>
            <a:r>
              <a:rPr lang="zh-CN" altLang="zh-CN" dirty="0" smtClean="0"/>
              <a:t>真</a:t>
            </a:r>
            <a:r>
              <a:rPr lang="zh-CN" altLang="en-US" dirty="0" smtClean="0"/>
              <a:t>，</a:t>
            </a:r>
            <a:r>
              <a:rPr lang="zh-CN" altLang="zh-CN" dirty="0" smtClean="0"/>
              <a:t>以次充好</a:t>
            </a:r>
            <a:r>
              <a:rPr lang="zh-CN" altLang="zh-CN" dirty="0"/>
              <a:t>或者以不合格产品冒充合格</a:t>
            </a:r>
            <a:r>
              <a:rPr lang="zh-CN" altLang="zh-CN" dirty="0" smtClean="0"/>
              <a:t>产品</a:t>
            </a:r>
            <a:r>
              <a:rPr lang="zh-CN" altLang="en-US" dirty="0" smtClean="0"/>
              <a:t>，</a:t>
            </a:r>
            <a:r>
              <a:rPr lang="zh-CN" altLang="zh-CN" dirty="0" smtClean="0"/>
              <a:t>销售</a:t>
            </a:r>
            <a:r>
              <a:rPr lang="zh-CN" altLang="zh-CN" dirty="0"/>
              <a:t>金额五万元以上不满二十万元</a:t>
            </a:r>
            <a:r>
              <a:rPr lang="zh-CN" altLang="zh-CN" dirty="0" smtClean="0"/>
              <a:t>的</a:t>
            </a:r>
            <a:r>
              <a:rPr lang="zh-CN" altLang="en-US" dirty="0" smtClean="0"/>
              <a:t>，</a:t>
            </a:r>
            <a:r>
              <a:rPr lang="zh-CN" altLang="zh-CN" dirty="0" smtClean="0"/>
              <a:t>处</a:t>
            </a:r>
            <a:r>
              <a:rPr lang="zh-CN" altLang="zh-CN" dirty="0"/>
              <a:t>二年以下有期徒刑或者</a:t>
            </a:r>
            <a:r>
              <a:rPr lang="zh-CN" altLang="zh-CN" dirty="0" smtClean="0"/>
              <a:t>拘役</a:t>
            </a:r>
            <a:r>
              <a:rPr lang="zh-CN" altLang="en-US" dirty="0" smtClean="0"/>
              <a:t>，</a:t>
            </a:r>
            <a:r>
              <a:rPr lang="zh-CN" altLang="zh-CN" dirty="0" smtClean="0"/>
              <a:t>并</a:t>
            </a:r>
            <a:r>
              <a:rPr lang="zh-CN" altLang="zh-CN" dirty="0"/>
              <a:t>处或者单处销售金额百分之五十以上二倍以下罚金</a:t>
            </a:r>
            <a:r>
              <a:rPr lang="en-US" altLang="zh-CN" dirty="0"/>
              <a:t>;</a:t>
            </a:r>
            <a:r>
              <a:rPr lang="zh-CN" altLang="zh-CN" dirty="0"/>
              <a:t>销售金额二十万元以上不满五十万元</a:t>
            </a:r>
            <a:r>
              <a:rPr lang="zh-CN" altLang="zh-CN" dirty="0" smtClean="0"/>
              <a:t>的</a:t>
            </a:r>
            <a:r>
              <a:rPr lang="zh-CN" altLang="en-US" dirty="0" smtClean="0"/>
              <a:t>，</a:t>
            </a:r>
            <a:r>
              <a:rPr lang="zh-CN" altLang="zh-CN" dirty="0" smtClean="0"/>
              <a:t>处</a:t>
            </a:r>
            <a:r>
              <a:rPr lang="zh-CN" altLang="zh-CN" dirty="0"/>
              <a:t>二年以上七年以下</a:t>
            </a:r>
            <a:r>
              <a:rPr lang="zh-CN" altLang="zh-CN" dirty="0" smtClean="0"/>
              <a:t>有期徒刑</a:t>
            </a:r>
            <a:r>
              <a:rPr lang="zh-CN" altLang="en-US" dirty="0" smtClean="0"/>
              <a:t>，</a:t>
            </a:r>
            <a:r>
              <a:rPr lang="zh-CN" altLang="zh-CN" dirty="0" smtClean="0"/>
              <a:t>并</a:t>
            </a:r>
            <a:r>
              <a:rPr lang="zh-CN" altLang="zh-CN" dirty="0"/>
              <a:t>处销售金额百分之五十以上二倍以下罚金</a:t>
            </a:r>
            <a:r>
              <a:rPr lang="en-US" altLang="zh-CN" dirty="0"/>
              <a:t>;</a:t>
            </a:r>
            <a:r>
              <a:rPr lang="zh-CN" altLang="zh-CN" dirty="0"/>
              <a:t>销售金额五十万元以上不满二百万元</a:t>
            </a:r>
            <a:r>
              <a:rPr lang="zh-CN" altLang="zh-CN" dirty="0" smtClean="0"/>
              <a:t>的</a:t>
            </a:r>
            <a:r>
              <a:rPr lang="zh-CN" altLang="en-US" dirty="0" smtClean="0"/>
              <a:t>，</a:t>
            </a:r>
            <a:r>
              <a:rPr lang="zh-CN" altLang="zh-CN" dirty="0" smtClean="0"/>
              <a:t>处</a:t>
            </a:r>
            <a:r>
              <a:rPr lang="zh-CN" altLang="zh-CN" dirty="0"/>
              <a:t>七年以上</a:t>
            </a:r>
            <a:r>
              <a:rPr lang="zh-CN" altLang="zh-CN" dirty="0" smtClean="0"/>
              <a:t>有期徒刑</a:t>
            </a:r>
            <a:r>
              <a:rPr lang="zh-CN" altLang="en-US" dirty="0" smtClean="0"/>
              <a:t>，</a:t>
            </a:r>
            <a:r>
              <a:rPr lang="zh-CN" altLang="zh-CN" dirty="0" smtClean="0"/>
              <a:t>并</a:t>
            </a:r>
            <a:r>
              <a:rPr lang="zh-CN" altLang="zh-CN" dirty="0"/>
              <a:t>处销售金额百分之五十以上二倍以下罚金</a:t>
            </a:r>
            <a:r>
              <a:rPr lang="en-US" altLang="zh-CN" dirty="0"/>
              <a:t>;</a:t>
            </a:r>
            <a:r>
              <a:rPr lang="zh-CN" altLang="zh-CN" dirty="0"/>
              <a:t>销售金额二百万元以上</a:t>
            </a:r>
            <a:r>
              <a:rPr lang="zh-CN" altLang="zh-CN" dirty="0" smtClean="0"/>
              <a:t>的</a:t>
            </a:r>
            <a:r>
              <a:rPr lang="zh-CN" altLang="en-US" dirty="0" smtClean="0"/>
              <a:t>，</a:t>
            </a:r>
            <a:r>
              <a:rPr lang="zh-CN" altLang="zh-CN" dirty="0" smtClean="0"/>
              <a:t>处</a:t>
            </a:r>
            <a:r>
              <a:rPr lang="zh-CN" altLang="zh-CN" dirty="0"/>
              <a:t>十五年有期徒刑或者</a:t>
            </a:r>
            <a:r>
              <a:rPr lang="zh-CN" altLang="zh-CN" dirty="0" smtClean="0"/>
              <a:t>无期徒刑</a:t>
            </a:r>
            <a:r>
              <a:rPr lang="zh-CN" altLang="en-US" dirty="0" smtClean="0"/>
              <a:t>，</a:t>
            </a:r>
            <a:r>
              <a:rPr lang="zh-CN" altLang="zh-CN" dirty="0" smtClean="0"/>
              <a:t>并</a:t>
            </a:r>
            <a:r>
              <a:rPr lang="zh-CN" altLang="zh-CN" dirty="0"/>
              <a:t>处销售金额百分之五十以上二倍以下罚金或者没收财产。</a:t>
            </a:r>
          </a:p>
          <a:p>
            <a:r>
              <a:rPr lang="zh-CN" altLang="zh-CN" dirty="0"/>
              <a:t>单位犯本罪</a:t>
            </a:r>
            <a:r>
              <a:rPr lang="zh-CN" altLang="zh-CN" dirty="0" smtClean="0"/>
              <a:t>的</a:t>
            </a:r>
            <a:r>
              <a:rPr lang="zh-CN" altLang="en-US" dirty="0" smtClean="0"/>
              <a:t>，</a:t>
            </a:r>
            <a:r>
              <a:rPr lang="zh-CN" altLang="zh-CN" dirty="0" smtClean="0"/>
              <a:t>对</a:t>
            </a:r>
            <a:r>
              <a:rPr lang="zh-CN" altLang="zh-CN" dirty="0"/>
              <a:t>单位判处</a:t>
            </a:r>
            <a:r>
              <a:rPr lang="zh-CN" altLang="zh-CN" dirty="0" smtClean="0"/>
              <a:t>罚金</a:t>
            </a:r>
            <a:r>
              <a:rPr lang="zh-CN" altLang="en-US" dirty="0" smtClean="0"/>
              <a:t>，</a:t>
            </a:r>
            <a:r>
              <a:rPr lang="zh-CN" altLang="zh-CN" dirty="0" smtClean="0"/>
              <a:t>并</a:t>
            </a:r>
            <a:r>
              <a:rPr lang="zh-CN" altLang="zh-CN" dirty="0"/>
              <a:t>对其直接负责的主管人员和其他直接责任</a:t>
            </a:r>
            <a:r>
              <a:rPr lang="zh-CN" altLang="zh-CN" dirty="0" smtClean="0"/>
              <a:t>人员</a:t>
            </a:r>
            <a:r>
              <a:rPr lang="zh-CN" altLang="en-US" dirty="0" smtClean="0"/>
              <a:t>，</a:t>
            </a:r>
            <a:r>
              <a:rPr lang="zh-CN" altLang="zh-CN" dirty="0" smtClean="0"/>
              <a:t>依照</a:t>
            </a:r>
            <a:r>
              <a:rPr lang="zh-CN" altLang="zh-CN" dirty="0"/>
              <a:t>第</a:t>
            </a:r>
            <a:r>
              <a:rPr lang="en-US" altLang="zh-CN" dirty="0"/>
              <a:t>140</a:t>
            </a:r>
            <a:r>
              <a:rPr lang="zh-CN" altLang="zh-CN" dirty="0"/>
              <a:t>条的规定处罚。</a:t>
            </a:r>
          </a:p>
        </p:txBody>
      </p:sp>
      <p:sp>
        <p:nvSpPr>
          <p:cNvPr id="3" name="标题 2"/>
          <p:cNvSpPr>
            <a:spLocks noGrp="1"/>
          </p:cNvSpPr>
          <p:nvPr>
            <p:ph type="title"/>
          </p:nvPr>
        </p:nvSpPr>
        <p:spPr/>
        <p:txBody>
          <a:bodyPr/>
          <a:lstStyle/>
          <a:p>
            <a:r>
              <a:rPr lang="zh-CN" altLang="zh-CN" dirty="0"/>
              <a:t>生产、销售伪劣产品罪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一、生产、销售有毒、有害食品罪的概念和构成特征</a:t>
            </a:r>
          </a:p>
          <a:p>
            <a:r>
              <a:rPr lang="zh-CN" altLang="zh-CN" dirty="0"/>
              <a:t>（一）生产、销售有毒、有害食品罪的概念</a:t>
            </a:r>
          </a:p>
          <a:p>
            <a:r>
              <a:rPr lang="zh-CN" altLang="zh-CN" dirty="0"/>
              <a:t>生产、销售有毒、有害食品</a:t>
            </a:r>
            <a:r>
              <a:rPr lang="zh-CN" altLang="zh-CN" dirty="0" smtClean="0"/>
              <a:t>罪</a:t>
            </a:r>
            <a:r>
              <a:rPr lang="zh-CN" altLang="en-US" dirty="0" smtClean="0"/>
              <a:t>，</a:t>
            </a:r>
            <a:r>
              <a:rPr lang="zh-CN" altLang="zh-CN" dirty="0" smtClean="0"/>
              <a:t>是</a:t>
            </a:r>
            <a:r>
              <a:rPr lang="zh-CN" altLang="zh-CN" dirty="0"/>
              <a:t>指行为人违反国家食品安全管理</a:t>
            </a:r>
            <a:r>
              <a:rPr lang="zh-CN" altLang="zh-CN" dirty="0" smtClean="0"/>
              <a:t>法规</a:t>
            </a:r>
            <a:r>
              <a:rPr lang="zh-CN" altLang="en-US" dirty="0" smtClean="0"/>
              <a:t>，</a:t>
            </a:r>
            <a:r>
              <a:rPr lang="zh-CN" altLang="zh-CN" dirty="0" smtClean="0"/>
              <a:t>在</a:t>
            </a:r>
            <a:r>
              <a:rPr lang="zh-CN" altLang="zh-CN" dirty="0"/>
              <a:t>生产、销售的食品中掺入有毒、有害的非食品</a:t>
            </a:r>
            <a:r>
              <a:rPr lang="zh-CN" altLang="zh-CN" dirty="0" smtClean="0"/>
              <a:t>原料</a:t>
            </a:r>
            <a:r>
              <a:rPr lang="zh-CN" altLang="en-US" dirty="0" smtClean="0"/>
              <a:t>，</a:t>
            </a:r>
            <a:r>
              <a:rPr lang="zh-CN" altLang="zh-CN" dirty="0" smtClean="0"/>
              <a:t>或者</a:t>
            </a:r>
            <a:r>
              <a:rPr lang="zh-CN" altLang="zh-CN" dirty="0"/>
              <a:t>销售明知掺有有毒、有害的非食品原料的食品的行为。</a:t>
            </a:r>
          </a:p>
        </p:txBody>
      </p:sp>
      <p:sp>
        <p:nvSpPr>
          <p:cNvPr id="3" name="标题 2"/>
          <p:cNvSpPr>
            <a:spLocks noGrp="1"/>
          </p:cNvSpPr>
          <p:nvPr>
            <p:ph type="title"/>
          </p:nvPr>
        </p:nvSpPr>
        <p:spPr/>
        <p:txBody>
          <a:bodyPr/>
          <a:lstStyle/>
          <a:p>
            <a:r>
              <a:rPr lang="zh-CN" altLang="zh-CN" dirty="0"/>
              <a:t>生产、销售有毒、有害食品罪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5165" y="4159526"/>
            <a:ext cx="4691269" cy="221642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zh-CN" dirty="0"/>
              <a:t>（二）生产、销售有毒、有害食品罪的构成特征</a:t>
            </a:r>
          </a:p>
          <a:p>
            <a:r>
              <a:rPr lang="en-US" altLang="zh-CN" dirty="0"/>
              <a:t>1. </a:t>
            </a:r>
            <a:r>
              <a:rPr lang="zh-CN" altLang="zh-CN" dirty="0"/>
              <a:t>犯罪</a:t>
            </a:r>
            <a:r>
              <a:rPr lang="zh-CN" altLang="zh-CN" dirty="0" smtClean="0"/>
              <a:t>客体</a:t>
            </a:r>
            <a:r>
              <a:rPr lang="zh-CN" altLang="en-US" dirty="0" smtClean="0"/>
              <a:t>：</a:t>
            </a:r>
            <a:r>
              <a:rPr lang="zh-CN" altLang="zh-CN" dirty="0" smtClean="0"/>
              <a:t>国家</a:t>
            </a:r>
            <a:r>
              <a:rPr lang="zh-CN" altLang="zh-CN" dirty="0"/>
              <a:t>对食品市场经济秩序的</a:t>
            </a:r>
            <a:r>
              <a:rPr lang="zh-CN" altLang="zh-CN" dirty="0" smtClean="0"/>
              <a:t>管理</a:t>
            </a:r>
            <a:r>
              <a:rPr lang="zh-CN" altLang="en-US" dirty="0" smtClean="0"/>
              <a:t>和</a:t>
            </a:r>
            <a:r>
              <a:rPr lang="zh-CN" altLang="zh-CN" dirty="0" smtClean="0"/>
              <a:t>不</a:t>
            </a:r>
            <a:r>
              <a:rPr lang="zh-CN" altLang="zh-CN" dirty="0"/>
              <a:t>特定多数人的身体健康和生命安全。</a:t>
            </a:r>
          </a:p>
          <a:p>
            <a:r>
              <a:rPr lang="en-US" altLang="zh-CN" dirty="0"/>
              <a:t>2. </a:t>
            </a:r>
            <a:r>
              <a:rPr lang="zh-CN" altLang="zh-CN" dirty="0"/>
              <a:t>犯罪客观</a:t>
            </a:r>
            <a:r>
              <a:rPr lang="zh-CN" altLang="zh-CN" dirty="0" smtClean="0"/>
              <a:t>方面</a:t>
            </a:r>
            <a:r>
              <a:rPr lang="zh-CN" altLang="en-US" dirty="0" smtClean="0"/>
              <a:t>：</a:t>
            </a:r>
            <a:r>
              <a:rPr lang="zh-CN" altLang="zh-CN" dirty="0" smtClean="0"/>
              <a:t>违反</a:t>
            </a:r>
            <a:r>
              <a:rPr lang="zh-CN" altLang="zh-CN" dirty="0"/>
              <a:t>食品管理</a:t>
            </a:r>
            <a:r>
              <a:rPr lang="zh-CN" altLang="zh-CN" dirty="0" smtClean="0"/>
              <a:t>法规</a:t>
            </a:r>
            <a:r>
              <a:rPr lang="zh-CN" altLang="en-US" dirty="0" smtClean="0"/>
              <a:t>，</a:t>
            </a:r>
            <a:r>
              <a:rPr lang="zh-CN" altLang="zh-CN" dirty="0" smtClean="0"/>
              <a:t>在</a:t>
            </a:r>
            <a:r>
              <a:rPr lang="zh-CN" altLang="zh-CN" dirty="0"/>
              <a:t>生产、销售的食品中掺入有毒、有害的非食品</a:t>
            </a:r>
            <a:r>
              <a:rPr lang="zh-CN" altLang="zh-CN" dirty="0" smtClean="0"/>
              <a:t>原料</a:t>
            </a:r>
            <a:r>
              <a:rPr lang="zh-CN" altLang="en-US" dirty="0" smtClean="0"/>
              <a:t>，</a:t>
            </a:r>
            <a:r>
              <a:rPr lang="zh-CN" altLang="zh-CN" dirty="0" smtClean="0"/>
              <a:t>或者</a:t>
            </a:r>
            <a:r>
              <a:rPr lang="zh-CN" altLang="zh-CN" dirty="0"/>
              <a:t>明知是掺有有毒、有害的非食品原料的食品的行为</a:t>
            </a:r>
            <a:r>
              <a:rPr lang="zh-CN" altLang="zh-CN" dirty="0" smtClean="0"/>
              <a:t>。</a:t>
            </a:r>
            <a:endParaRPr lang="zh-CN" altLang="zh-CN" dirty="0"/>
          </a:p>
          <a:p>
            <a:r>
              <a:rPr lang="zh-CN" altLang="zh-CN" dirty="0"/>
              <a:t>本罪是抽象危险</a:t>
            </a:r>
            <a:r>
              <a:rPr lang="zh-CN" altLang="zh-CN" dirty="0" smtClean="0"/>
              <a:t>犯</a:t>
            </a:r>
            <a:r>
              <a:rPr lang="zh-CN" altLang="en-US" dirty="0" smtClean="0"/>
              <a:t>，只要实施上述行为</a:t>
            </a:r>
            <a:r>
              <a:rPr lang="zh-CN" altLang="zh-CN" dirty="0" smtClean="0"/>
              <a:t>即</a:t>
            </a:r>
            <a:r>
              <a:rPr lang="zh-CN" altLang="zh-CN" dirty="0"/>
              <a:t>可构成犯罪。</a:t>
            </a:r>
          </a:p>
          <a:p>
            <a:r>
              <a:rPr lang="en-US" altLang="zh-CN" dirty="0"/>
              <a:t>3.</a:t>
            </a:r>
            <a:r>
              <a:rPr lang="zh-CN" altLang="zh-CN" dirty="0"/>
              <a:t>犯罪</a:t>
            </a:r>
            <a:r>
              <a:rPr lang="zh-CN" altLang="zh-CN" dirty="0" smtClean="0"/>
              <a:t>主体</a:t>
            </a:r>
            <a:r>
              <a:rPr lang="zh-CN" altLang="en-US" dirty="0" smtClean="0"/>
              <a:t>：</a:t>
            </a:r>
            <a:r>
              <a:rPr lang="zh-CN" altLang="zh-CN" dirty="0" smtClean="0"/>
              <a:t>一般主体</a:t>
            </a:r>
            <a:r>
              <a:rPr lang="zh-CN" altLang="en-US" dirty="0" smtClean="0"/>
              <a:t>，</a:t>
            </a:r>
            <a:r>
              <a:rPr lang="zh-CN" altLang="zh-CN" dirty="0" smtClean="0"/>
              <a:t>包括</a:t>
            </a:r>
            <a:r>
              <a:rPr lang="zh-CN" altLang="zh-CN" dirty="0"/>
              <a:t>自然人和单位。</a:t>
            </a:r>
          </a:p>
          <a:p>
            <a:r>
              <a:rPr lang="en-US" altLang="zh-CN" dirty="0"/>
              <a:t>4.</a:t>
            </a:r>
            <a:r>
              <a:rPr lang="zh-CN" altLang="zh-CN" dirty="0"/>
              <a:t>主观</a:t>
            </a:r>
            <a:r>
              <a:rPr lang="zh-CN" altLang="zh-CN" dirty="0" smtClean="0"/>
              <a:t>方面</a:t>
            </a:r>
            <a:r>
              <a:rPr lang="zh-CN" altLang="en-US" dirty="0" smtClean="0"/>
              <a:t>：</a:t>
            </a:r>
            <a:r>
              <a:rPr lang="zh-CN" altLang="zh-CN" dirty="0" smtClean="0"/>
              <a:t>故意</a:t>
            </a:r>
            <a:r>
              <a:rPr lang="zh-CN" altLang="zh-CN" dirty="0"/>
              <a:t>。行为人明知是有毒、有害的非食品原料而掺入生产、销售的食品</a:t>
            </a:r>
            <a:r>
              <a:rPr lang="zh-CN" altLang="zh-CN" dirty="0" smtClean="0"/>
              <a:t>中</a:t>
            </a:r>
            <a:r>
              <a:rPr lang="zh-CN" altLang="en-US" dirty="0" smtClean="0"/>
              <a:t>，</a:t>
            </a:r>
            <a:r>
              <a:rPr lang="zh-CN" altLang="zh-CN" dirty="0" smtClean="0"/>
              <a:t>或者</a:t>
            </a:r>
            <a:r>
              <a:rPr lang="zh-CN" altLang="zh-CN" dirty="0"/>
              <a:t>明知是掺有有毒、有害的非食品原料的食品而加以销售</a:t>
            </a:r>
            <a:r>
              <a:rPr lang="zh-CN" altLang="zh-CN" dirty="0" smtClean="0"/>
              <a:t>。</a:t>
            </a:r>
            <a:endParaRPr lang="zh-CN" altLang="zh-CN" dirty="0"/>
          </a:p>
        </p:txBody>
      </p:sp>
      <p:sp>
        <p:nvSpPr>
          <p:cNvPr id="3" name="标题 2"/>
          <p:cNvSpPr>
            <a:spLocks noGrp="1"/>
          </p:cNvSpPr>
          <p:nvPr>
            <p:ph type="title"/>
          </p:nvPr>
        </p:nvSpPr>
        <p:spPr/>
        <p:txBody>
          <a:bodyPr/>
          <a:lstStyle/>
          <a:p>
            <a:r>
              <a:rPr lang="zh-CN" altLang="zh-CN" dirty="0"/>
              <a:t>生产、销售有毒、有害食品罪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400" dirty="0"/>
              <a:t>二、生产、销售有毒、有害食品罪的认定</a:t>
            </a:r>
          </a:p>
          <a:p>
            <a:r>
              <a:rPr lang="zh-CN" altLang="zh-CN" sz="2400" dirty="0"/>
              <a:t>（一）罪与非罪的界限</a:t>
            </a:r>
          </a:p>
          <a:p>
            <a:r>
              <a:rPr lang="en-US" altLang="zh-CN" sz="2400" dirty="0"/>
              <a:t>1.</a:t>
            </a:r>
            <a:r>
              <a:rPr lang="zh-CN" altLang="zh-CN" sz="2400" dirty="0"/>
              <a:t>掺入食品中的对象应当是“非食品原料”</a:t>
            </a:r>
            <a:r>
              <a:rPr lang="zh-CN" altLang="zh-CN" sz="2400" dirty="0" smtClean="0"/>
              <a:t>。</a:t>
            </a:r>
            <a:endParaRPr lang="zh-CN" altLang="zh-CN" sz="2400" dirty="0"/>
          </a:p>
          <a:p>
            <a:r>
              <a:rPr lang="en-US" altLang="zh-CN" sz="2400" dirty="0"/>
              <a:t>2.</a:t>
            </a:r>
            <a:r>
              <a:rPr lang="zh-CN" altLang="zh-CN" sz="2400" dirty="0"/>
              <a:t>被掺入的“非食品原料”应为有毒、有害的</a:t>
            </a:r>
            <a:r>
              <a:rPr lang="zh-CN" altLang="zh-CN" sz="2400" dirty="0" smtClean="0"/>
              <a:t>。</a:t>
            </a:r>
            <a:endParaRPr lang="en-US" altLang="zh-CN" sz="2400" dirty="0" smtClean="0"/>
          </a:p>
          <a:p>
            <a:r>
              <a:rPr lang="en-US" altLang="zh-CN" sz="2400" dirty="0" smtClean="0"/>
              <a:t>3</a:t>
            </a:r>
            <a:r>
              <a:rPr lang="en-US" altLang="zh-CN" sz="2400" dirty="0"/>
              <a:t>.</a:t>
            </a:r>
            <a:r>
              <a:rPr lang="zh-CN" altLang="zh-CN" sz="2400" dirty="0"/>
              <a:t>销售者对其销售的食品需明知掺有有毒、有害的非食品原料。</a:t>
            </a:r>
          </a:p>
        </p:txBody>
      </p:sp>
      <p:sp>
        <p:nvSpPr>
          <p:cNvPr id="3" name="标题 2"/>
          <p:cNvSpPr>
            <a:spLocks noGrp="1"/>
          </p:cNvSpPr>
          <p:nvPr>
            <p:ph type="title"/>
          </p:nvPr>
        </p:nvSpPr>
        <p:spPr/>
        <p:txBody>
          <a:bodyPr/>
          <a:lstStyle/>
          <a:p>
            <a:r>
              <a:rPr lang="zh-CN" altLang="zh-CN" dirty="0"/>
              <a:t>生产、销售有毒、有害食品罪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400" dirty="0"/>
              <a:t>（二）本罪与生产、销售不符合安全标准的食品罪的界限</a:t>
            </a:r>
          </a:p>
          <a:p>
            <a:r>
              <a:rPr lang="zh-CN" altLang="en-US" sz="2400" dirty="0" smtClean="0"/>
              <a:t>（</a:t>
            </a:r>
            <a:r>
              <a:rPr lang="en-US" altLang="zh-CN" sz="2400" dirty="0" smtClean="0"/>
              <a:t>1</a:t>
            </a:r>
            <a:r>
              <a:rPr lang="zh-CN" altLang="en-US" sz="2400" dirty="0" smtClean="0"/>
              <a:t>）犯罪对象性质不同。</a:t>
            </a:r>
            <a:endParaRPr lang="en-US" altLang="zh-CN" sz="2400" dirty="0" smtClean="0"/>
          </a:p>
          <a:p>
            <a:r>
              <a:rPr lang="zh-CN" altLang="en-US" sz="2400" dirty="0" smtClean="0"/>
              <a:t>（</a:t>
            </a:r>
            <a:r>
              <a:rPr lang="en-US" altLang="zh-CN" sz="2400" dirty="0" smtClean="0"/>
              <a:t>2</a:t>
            </a:r>
            <a:r>
              <a:rPr lang="zh-CN" altLang="en-US" sz="2400" dirty="0" smtClean="0"/>
              <a:t>）犯罪属性不同：抽象危险犯</a:t>
            </a:r>
            <a:r>
              <a:rPr lang="en-US" altLang="zh-CN" sz="2400" dirty="0" smtClean="0"/>
              <a:t>VS</a:t>
            </a:r>
            <a:r>
              <a:rPr lang="zh-CN" altLang="en-US" sz="2400" dirty="0" smtClean="0"/>
              <a:t>具体危险犯。</a:t>
            </a:r>
            <a:endParaRPr lang="en-US" altLang="zh-CN" sz="2400" dirty="0" smtClean="0"/>
          </a:p>
          <a:p>
            <a:r>
              <a:rPr lang="zh-CN" altLang="zh-CN" sz="2400" dirty="0"/>
              <a:t>（三）本罪与其他以危险方法间接故意危害公共安全犯罪的关系</a:t>
            </a:r>
          </a:p>
          <a:p>
            <a:r>
              <a:rPr lang="en-US" altLang="zh-CN" sz="2400" dirty="0"/>
              <a:t> </a:t>
            </a:r>
            <a:r>
              <a:rPr lang="en-US" altLang="zh-CN" sz="2400" dirty="0" smtClean="0"/>
              <a:t>  </a:t>
            </a:r>
            <a:r>
              <a:rPr lang="zh-CN" altLang="zh-CN" sz="2400" dirty="0" smtClean="0"/>
              <a:t>生产</a:t>
            </a:r>
            <a:r>
              <a:rPr lang="zh-CN" altLang="zh-CN" sz="2400" dirty="0"/>
              <a:t>、销售有毒、有害食品罪与以危险方法间接故意危害公共安全犯罪为法条竞合</a:t>
            </a:r>
            <a:r>
              <a:rPr lang="zh-CN" altLang="zh-CN" sz="2400" dirty="0" smtClean="0"/>
              <a:t>关系</a:t>
            </a:r>
            <a:r>
              <a:rPr lang="zh-CN" altLang="en-US" sz="2400" dirty="0" smtClean="0"/>
              <a:t>：</a:t>
            </a:r>
            <a:r>
              <a:rPr lang="zh-CN" altLang="zh-CN" sz="2400" dirty="0" smtClean="0"/>
              <a:t>根据</a:t>
            </a:r>
            <a:r>
              <a:rPr lang="zh-CN" altLang="zh-CN" sz="2400" dirty="0"/>
              <a:t>特别法优于</a:t>
            </a:r>
            <a:r>
              <a:rPr lang="zh-CN" altLang="zh-CN" sz="2400" dirty="0" smtClean="0"/>
              <a:t>普通法</a:t>
            </a:r>
            <a:r>
              <a:rPr lang="zh-CN" altLang="en-US" sz="2400" dirty="0" smtClean="0"/>
              <a:t>，</a:t>
            </a:r>
            <a:r>
              <a:rPr lang="zh-CN" altLang="zh-CN" sz="2400" dirty="0" smtClean="0"/>
              <a:t>重</a:t>
            </a:r>
            <a:r>
              <a:rPr lang="zh-CN" altLang="zh-CN" sz="2400" dirty="0"/>
              <a:t>法优于轻法之</a:t>
            </a:r>
            <a:r>
              <a:rPr lang="zh-CN" altLang="zh-CN" sz="2400" dirty="0" smtClean="0"/>
              <a:t>原则</a:t>
            </a:r>
            <a:r>
              <a:rPr lang="zh-CN" altLang="en-US" sz="2400" dirty="0" smtClean="0"/>
              <a:t>，</a:t>
            </a:r>
            <a:r>
              <a:rPr lang="zh-CN" altLang="zh-CN" sz="2400" dirty="0" smtClean="0"/>
              <a:t>生产</a:t>
            </a:r>
            <a:r>
              <a:rPr lang="zh-CN" altLang="zh-CN" sz="2400" dirty="0"/>
              <a:t>、销售有毒、有害食品具有危害公共安全性质</a:t>
            </a:r>
            <a:r>
              <a:rPr lang="zh-CN" altLang="zh-CN" sz="2400" dirty="0" smtClean="0"/>
              <a:t>时</a:t>
            </a:r>
            <a:r>
              <a:rPr lang="zh-CN" altLang="en-US" sz="2400" dirty="0" smtClean="0"/>
              <a:t>，</a:t>
            </a:r>
            <a:r>
              <a:rPr lang="zh-CN" altLang="zh-CN" sz="2400" dirty="0" smtClean="0"/>
              <a:t>应当</a:t>
            </a:r>
            <a:r>
              <a:rPr lang="zh-CN" altLang="zh-CN" sz="2400" dirty="0"/>
              <a:t>认定为生产、销售有毒、有害食品罪。</a:t>
            </a:r>
          </a:p>
          <a:p>
            <a:endParaRPr lang="zh-CN" altLang="zh-CN" dirty="0"/>
          </a:p>
        </p:txBody>
      </p:sp>
      <p:sp>
        <p:nvSpPr>
          <p:cNvPr id="3" name="标题 2"/>
          <p:cNvSpPr>
            <a:spLocks noGrp="1"/>
          </p:cNvSpPr>
          <p:nvPr>
            <p:ph type="title"/>
          </p:nvPr>
        </p:nvSpPr>
        <p:spPr/>
        <p:txBody>
          <a:bodyPr/>
          <a:lstStyle/>
          <a:p>
            <a:r>
              <a:rPr lang="zh-CN" altLang="zh-CN" dirty="0"/>
              <a:t>生产、销售有毒、有害食品罪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400" dirty="0"/>
              <a:t>三、生产、销售有毒、有害食品罪的处罚 </a:t>
            </a:r>
          </a:p>
          <a:p>
            <a:r>
              <a:rPr lang="zh-CN" altLang="zh-CN" sz="2400" dirty="0"/>
              <a:t>根据刑法第</a:t>
            </a:r>
            <a:r>
              <a:rPr lang="en-US" altLang="zh-CN" sz="2400" dirty="0"/>
              <a:t>144</a:t>
            </a:r>
            <a:r>
              <a:rPr lang="zh-CN" altLang="zh-CN" sz="2400" dirty="0"/>
              <a:t>条和</a:t>
            </a:r>
            <a:r>
              <a:rPr lang="en-US" altLang="zh-CN" sz="2400" dirty="0"/>
              <a:t>150</a:t>
            </a:r>
            <a:r>
              <a:rPr lang="zh-CN" altLang="zh-CN" sz="2400" dirty="0"/>
              <a:t>条</a:t>
            </a:r>
            <a:r>
              <a:rPr lang="zh-CN" altLang="zh-CN" sz="2400" dirty="0" smtClean="0"/>
              <a:t>规定</a:t>
            </a:r>
            <a:r>
              <a:rPr lang="zh-CN" altLang="en-US" sz="2400" dirty="0" smtClean="0"/>
              <a:t>，</a:t>
            </a:r>
            <a:r>
              <a:rPr lang="zh-CN" altLang="zh-CN" sz="2400" dirty="0" smtClean="0"/>
              <a:t>在</a:t>
            </a:r>
            <a:r>
              <a:rPr lang="zh-CN" altLang="zh-CN" sz="2400" dirty="0"/>
              <a:t>生产、销售的食品中掺入有毒、有害的非食品原料</a:t>
            </a:r>
            <a:r>
              <a:rPr lang="zh-CN" altLang="zh-CN" sz="2400" dirty="0" smtClean="0"/>
              <a:t>的</a:t>
            </a:r>
            <a:r>
              <a:rPr lang="zh-CN" altLang="en-US" sz="2400" dirty="0" smtClean="0"/>
              <a:t>，</a:t>
            </a:r>
            <a:r>
              <a:rPr lang="zh-CN" altLang="zh-CN" sz="2400" dirty="0" smtClean="0"/>
              <a:t>或者</a:t>
            </a:r>
            <a:r>
              <a:rPr lang="zh-CN" altLang="zh-CN" sz="2400" dirty="0"/>
              <a:t>销售明知掺有有毒、有害的非食品原料的食品</a:t>
            </a:r>
            <a:r>
              <a:rPr lang="zh-CN" altLang="zh-CN" sz="2400" dirty="0" smtClean="0"/>
              <a:t>的</a:t>
            </a:r>
            <a:r>
              <a:rPr lang="zh-CN" altLang="en-US" sz="2400" dirty="0" smtClean="0"/>
              <a:t>，</a:t>
            </a:r>
            <a:r>
              <a:rPr lang="zh-CN" altLang="zh-CN" sz="2400" dirty="0" smtClean="0"/>
              <a:t>处</a:t>
            </a:r>
            <a:r>
              <a:rPr lang="zh-CN" altLang="zh-CN" sz="2400" dirty="0"/>
              <a:t>五年以下</a:t>
            </a:r>
            <a:r>
              <a:rPr lang="zh-CN" altLang="zh-CN" sz="2400" dirty="0" smtClean="0"/>
              <a:t>有期徒刑</a:t>
            </a:r>
            <a:r>
              <a:rPr lang="zh-CN" altLang="en-US" sz="2400" dirty="0" smtClean="0"/>
              <a:t>，</a:t>
            </a:r>
            <a:r>
              <a:rPr lang="zh-CN" altLang="zh-CN" sz="2400" dirty="0" smtClean="0"/>
              <a:t>并</a:t>
            </a:r>
            <a:r>
              <a:rPr lang="zh-CN" altLang="zh-CN" sz="2400" dirty="0"/>
              <a:t>处罚金</a:t>
            </a:r>
            <a:r>
              <a:rPr lang="en-US" altLang="zh-CN" sz="2400" dirty="0"/>
              <a:t>;</a:t>
            </a:r>
            <a:r>
              <a:rPr lang="zh-CN" altLang="zh-CN" sz="2400" dirty="0"/>
              <a:t>对人体健康造成严重危害或者有其他严重情节</a:t>
            </a:r>
            <a:r>
              <a:rPr lang="zh-CN" altLang="zh-CN" sz="2400" dirty="0" smtClean="0"/>
              <a:t>的</a:t>
            </a:r>
            <a:r>
              <a:rPr lang="zh-CN" altLang="en-US" sz="2400" dirty="0" smtClean="0"/>
              <a:t>，</a:t>
            </a:r>
            <a:r>
              <a:rPr lang="zh-CN" altLang="zh-CN" sz="2400" dirty="0" smtClean="0"/>
              <a:t>处</a:t>
            </a:r>
            <a:r>
              <a:rPr lang="zh-CN" altLang="zh-CN" sz="2400" dirty="0"/>
              <a:t>五年以上十年以下</a:t>
            </a:r>
            <a:r>
              <a:rPr lang="zh-CN" altLang="zh-CN" sz="2400" dirty="0" smtClean="0"/>
              <a:t>有期徒刑</a:t>
            </a:r>
            <a:r>
              <a:rPr lang="zh-CN" altLang="en-US" sz="2400" dirty="0" smtClean="0"/>
              <a:t>，</a:t>
            </a:r>
            <a:r>
              <a:rPr lang="zh-CN" altLang="zh-CN" sz="2400" dirty="0" smtClean="0"/>
              <a:t>并</a:t>
            </a:r>
            <a:r>
              <a:rPr lang="zh-CN" altLang="zh-CN" sz="2400" dirty="0"/>
              <a:t>处罚金</a:t>
            </a:r>
            <a:r>
              <a:rPr lang="en-US" altLang="zh-CN" sz="2400" dirty="0"/>
              <a:t>;</a:t>
            </a:r>
            <a:r>
              <a:rPr lang="zh-CN" altLang="zh-CN" sz="2400" dirty="0"/>
              <a:t>致人死亡或者有其他特别严重情节</a:t>
            </a:r>
            <a:r>
              <a:rPr lang="zh-CN" altLang="zh-CN" sz="2400" dirty="0" smtClean="0"/>
              <a:t>的</a:t>
            </a:r>
            <a:r>
              <a:rPr lang="zh-CN" altLang="en-US" sz="2400" dirty="0" smtClean="0"/>
              <a:t>，处十年以上有期徒刑、无期徒刑或死刑</a:t>
            </a:r>
            <a:r>
              <a:rPr lang="zh-CN" altLang="zh-CN" sz="2400" dirty="0" smtClean="0"/>
              <a:t>。</a:t>
            </a:r>
            <a:endParaRPr lang="en-US" altLang="zh-CN" sz="2400" dirty="0" smtClean="0"/>
          </a:p>
          <a:p>
            <a:r>
              <a:rPr lang="zh-CN" altLang="zh-CN" sz="2400" dirty="0" smtClean="0"/>
              <a:t>单位</a:t>
            </a:r>
            <a:r>
              <a:rPr lang="zh-CN" altLang="zh-CN" sz="2400" dirty="0"/>
              <a:t>犯本罪</a:t>
            </a:r>
            <a:r>
              <a:rPr lang="zh-CN" altLang="zh-CN" sz="2400" dirty="0" smtClean="0"/>
              <a:t>的</a:t>
            </a:r>
            <a:r>
              <a:rPr lang="zh-CN" altLang="en-US" sz="2400" dirty="0" smtClean="0"/>
              <a:t>，</a:t>
            </a:r>
            <a:r>
              <a:rPr lang="zh-CN" altLang="zh-CN" sz="2400" dirty="0" smtClean="0"/>
              <a:t>对</a:t>
            </a:r>
            <a:r>
              <a:rPr lang="zh-CN" altLang="zh-CN" sz="2400" dirty="0"/>
              <a:t>单位判处</a:t>
            </a:r>
            <a:r>
              <a:rPr lang="zh-CN" altLang="zh-CN" sz="2400" dirty="0" smtClean="0"/>
              <a:t>罚金</a:t>
            </a:r>
            <a:r>
              <a:rPr lang="zh-CN" altLang="en-US" sz="2400" dirty="0" smtClean="0"/>
              <a:t>，</a:t>
            </a:r>
            <a:r>
              <a:rPr lang="zh-CN" altLang="zh-CN" sz="2400" dirty="0" smtClean="0"/>
              <a:t>并</a:t>
            </a:r>
            <a:r>
              <a:rPr lang="zh-CN" altLang="zh-CN" sz="2400" dirty="0"/>
              <a:t>对其直接负责的主管人员和其他直接责任</a:t>
            </a:r>
            <a:r>
              <a:rPr lang="zh-CN" altLang="zh-CN" sz="2400" dirty="0" smtClean="0"/>
              <a:t>人员</a:t>
            </a:r>
            <a:r>
              <a:rPr lang="zh-CN" altLang="en-US" sz="2400" dirty="0" smtClean="0"/>
              <a:t>，</a:t>
            </a:r>
            <a:r>
              <a:rPr lang="zh-CN" altLang="zh-CN" sz="2400" dirty="0" smtClean="0"/>
              <a:t>依照</a:t>
            </a:r>
            <a:r>
              <a:rPr lang="zh-CN" altLang="zh-CN" sz="2400" dirty="0"/>
              <a:t>上述规定处罚。</a:t>
            </a:r>
          </a:p>
          <a:p>
            <a:endParaRPr lang="zh-CN" altLang="zh-CN" dirty="0"/>
          </a:p>
        </p:txBody>
      </p:sp>
      <p:sp>
        <p:nvSpPr>
          <p:cNvPr id="3" name="标题 2"/>
          <p:cNvSpPr>
            <a:spLocks noGrp="1"/>
          </p:cNvSpPr>
          <p:nvPr>
            <p:ph type="title"/>
          </p:nvPr>
        </p:nvSpPr>
        <p:spPr/>
        <p:txBody>
          <a:bodyPr/>
          <a:lstStyle/>
          <a:p>
            <a:r>
              <a:rPr lang="zh-CN" altLang="zh-CN" dirty="0"/>
              <a:t>生产、销售有毒、有害食品罪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一、走私普通货物、物品罪的概念与构成特征</a:t>
            </a:r>
          </a:p>
          <a:p>
            <a:r>
              <a:rPr lang="zh-CN" altLang="zh-CN" dirty="0"/>
              <a:t>（一）走私普通货物、物品罪的概念</a:t>
            </a:r>
          </a:p>
          <a:p>
            <a:r>
              <a:rPr lang="zh-CN" altLang="zh-CN" dirty="0"/>
              <a:t>走私普通货物、物品</a:t>
            </a:r>
            <a:r>
              <a:rPr lang="zh-CN" altLang="zh-CN" dirty="0" smtClean="0"/>
              <a:t>罪</a:t>
            </a:r>
            <a:r>
              <a:rPr lang="zh-CN" altLang="en-US" dirty="0" smtClean="0"/>
              <a:t>，</a:t>
            </a:r>
            <a:r>
              <a:rPr lang="zh-CN" altLang="zh-CN" dirty="0" smtClean="0"/>
              <a:t>是</a:t>
            </a:r>
            <a:r>
              <a:rPr lang="zh-CN" altLang="zh-CN" dirty="0"/>
              <a:t>指行为人违反海关法规、逃避海关</a:t>
            </a:r>
            <a:r>
              <a:rPr lang="zh-CN" altLang="zh-CN" dirty="0" smtClean="0"/>
              <a:t>监管</a:t>
            </a:r>
            <a:r>
              <a:rPr lang="zh-CN" altLang="en-US" dirty="0" smtClean="0"/>
              <a:t>，</a:t>
            </a:r>
            <a:r>
              <a:rPr lang="zh-CN" altLang="zh-CN" dirty="0" smtClean="0"/>
              <a:t>非法</a:t>
            </a:r>
            <a:r>
              <a:rPr lang="zh-CN" altLang="zh-CN" dirty="0"/>
              <a:t>运输、携带、邮寄普通货物、物品进出国（边）</a:t>
            </a:r>
            <a:r>
              <a:rPr lang="zh-CN" altLang="zh-CN" dirty="0" smtClean="0"/>
              <a:t>境</a:t>
            </a:r>
            <a:r>
              <a:rPr lang="zh-CN" altLang="en-US" dirty="0" smtClean="0"/>
              <a:t>，</a:t>
            </a:r>
            <a:r>
              <a:rPr lang="zh-CN" altLang="zh-CN" dirty="0" smtClean="0"/>
              <a:t>偷逃</a:t>
            </a:r>
            <a:r>
              <a:rPr lang="zh-CN" altLang="zh-CN" dirty="0"/>
              <a:t>应缴税额数额较大的行为。</a:t>
            </a:r>
          </a:p>
          <a:p>
            <a:endParaRPr lang="zh-CN" altLang="zh-CN" dirty="0"/>
          </a:p>
        </p:txBody>
      </p:sp>
      <p:sp>
        <p:nvSpPr>
          <p:cNvPr id="3" name="标题 2"/>
          <p:cNvSpPr>
            <a:spLocks noGrp="1"/>
          </p:cNvSpPr>
          <p:nvPr>
            <p:ph type="title"/>
          </p:nvPr>
        </p:nvSpPr>
        <p:spPr/>
        <p:txBody>
          <a:bodyPr/>
          <a:lstStyle/>
          <a:p>
            <a:r>
              <a:rPr lang="zh-CN" altLang="zh-CN" dirty="0"/>
              <a:t>走私普通货物、物品罪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729" y="4263884"/>
            <a:ext cx="3425687" cy="208556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（二）走私普通、货物物品罪的构成特征</a:t>
            </a:r>
          </a:p>
          <a:p>
            <a:pPr marL="514350" indent="-514350">
              <a:buAutoNum type="arabicPeriod"/>
            </a:pPr>
            <a:r>
              <a:rPr lang="zh-CN" altLang="zh-CN" dirty="0" smtClean="0"/>
              <a:t>犯罪客体</a:t>
            </a:r>
            <a:r>
              <a:rPr lang="zh-CN" altLang="en-US" dirty="0" smtClean="0"/>
              <a:t>：</a:t>
            </a:r>
            <a:r>
              <a:rPr lang="zh-CN" altLang="zh-CN" dirty="0" smtClean="0"/>
              <a:t>海关</a:t>
            </a:r>
            <a:r>
              <a:rPr lang="zh-CN" altLang="zh-CN" dirty="0"/>
              <a:t>监管制度</a:t>
            </a:r>
            <a:r>
              <a:rPr lang="zh-CN" altLang="zh-CN" dirty="0" smtClean="0"/>
              <a:t>。</a:t>
            </a:r>
            <a:endParaRPr lang="en-US" altLang="zh-CN" dirty="0" smtClean="0"/>
          </a:p>
          <a:p>
            <a:r>
              <a:rPr lang="zh-CN" altLang="zh-CN" dirty="0" smtClean="0"/>
              <a:t>犯罪</a:t>
            </a:r>
            <a:r>
              <a:rPr lang="zh-CN" altLang="zh-CN" dirty="0"/>
              <a:t>对象是一般货物、</a:t>
            </a:r>
            <a:r>
              <a:rPr lang="zh-CN" altLang="zh-CN" dirty="0" smtClean="0"/>
              <a:t>物品</a:t>
            </a:r>
            <a:r>
              <a:rPr lang="zh-CN" altLang="en-US" dirty="0" smtClean="0"/>
              <a:t>：</a:t>
            </a:r>
            <a:r>
              <a:rPr lang="zh-CN" altLang="zh-CN" dirty="0" smtClean="0"/>
              <a:t>《刑法》</a:t>
            </a:r>
            <a:r>
              <a:rPr lang="zh-CN" altLang="zh-CN" dirty="0"/>
              <a:t>第</a:t>
            </a:r>
            <a:r>
              <a:rPr lang="en-US" altLang="zh-CN" dirty="0"/>
              <a:t>151</a:t>
            </a:r>
            <a:r>
              <a:rPr lang="zh-CN" altLang="zh-CN" dirty="0"/>
              <a:t>条、第</a:t>
            </a:r>
            <a:r>
              <a:rPr lang="en-US" altLang="zh-CN" dirty="0"/>
              <a:t>152</a:t>
            </a:r>
            <a:r>
              <a:rPr lang="zh-CN" altLang="zh-CN" dirty="0"/>
              <a:t>条、第</a:t>
            </a:r>
            <a:r>
              <a:rPr lang="en-US" altLang="zh-CN" dirty="0"/>
              <a:t>339</a:t>
            </a:r>
            <a:r>
              <a:rPr lang="zh-CN" altLang="zh-CN" dirty="0"/>
              <a:t>条、第</a:t>
            </a:r>
            <a:r>
              <a:rPr lang="en-US" altLang="zh-CN" dirty="0"/>
              <a:t>347</a:t>
            </a:r>
            <a:r>
              <a:rPr lang="zh-CN" altLang="zh-CN" dirty="0"/>
              <a:t>条、第</a:t>
            </a:r>
            <a:r>
              <a:rPr lang="en-US" altLang="zh-CN" dirty="0"/>
              <a:t>350</a:t>
            </a:r>
            <a:r>
              <a:rPr lang="zh-CN" altLang="zh-CN" dirty="0"/>
              <a:t>条规定以外的货物、</a:t>
            </a:r>
            <a:r>
              <a:rPr lang="zh-CN" altLang="zh-CN" dirty="0" smtClean="0"/>
              <a:t>物品</a:t>
            </a:r>
            <a:r>
              <a:rPr lang="zh-CN" altLang="en-US" dirty="0" smtClean="0"/>
              <a:t>，</a:t>
            </a:r>
            <a:r>
              <a:rPr lang="zh-CN" altLang="zh-CN" dirty="0" smtClean="0"/>
              <a:t>即</a:t>
            </a:r>
            <a:r>
              <a:rPr lang="zh-CN" altLang="zh-CN" dirty="0"/>
              <a:t>武器、弹药、核材料、伪造的货币、国家禁止出口的文物、珍贵动物及其制品、黄金、白银或者其他贵重金属、珍稀植物及其制品、淫秽物品、废物、毒品、制毒物品等以外的普通货物、物品。</a:t>
            </a:r>
          </a:p>
          <a:p>
            <a:endParaRPr lang="zh-CN" altLang="zh-CN" dirty="0"/>
          </a:p>
        </p:txBody>
      </p:sp>
      <p:sp>
        <p:nvSpPr>
          <p:cNvPr id="3" name="标题 2"/>
          <p:cNvSpPr>
            <a:spLocks noGrp="1"/>
          </p:cNvSpPr>
          <p:nvPr>
            <p:ph type="title"/>
          </p:nvPr>
        </p:nvSpPr>
        <p:spPr/>
        <p:txBody>
          <a:bodyPr/>
          <a:lstStyle/>
          <a:p>
            <a:r>
              <a:rPr lang="zh-CN" altLang="zh-CN" dirty="0"/>
              <a:t>走私普通货物、物品罪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499995" y="1837690"/>
            <a:ext cx="6064250" cy="768350"/>
          </a:xfrm>
          <a:prstGeom prst="rect">
            <a:avLst/>
          </a:prstGeom>
          <a:noFill/>
        </p:spPr>
        <p:txBody>
          <a:bodyPr wrap="squar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第一节    破坏社会主义市场经济秩序罪概述</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2479696"/>
            <a:ext cx="4415790" cy="460375"/>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二</a:t>
            </a:r>
            <a:r>
              <a:rPr lang="zh-CN" altLang="en-US" sz="2400" dirty="0" smtClean="0">
                <a:solidFill>
                  <a:schemeClr val="bg1"/>
                </a:solidFill>
                <a:latin typeface="微软雅黑" panose="020B0503020204020204" pitchFamily="34" charset="-122"/>
                <a:ea typeface="微软雅黑" panose="020B0503020204020204" pitchFamily="34" charset="-122"/>
              </a:rPr>
              <a:t>节   生产、销售伪劣产品罪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542036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第三节    生产、销售有毒、有害食品罪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19938" y="3744366"/>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500311" y="3762937"/>
            <a:ext cx="450596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第四节    </a:t>
            </a:r>
            <a:r>
              <a:rPr lang="zh-CN" sz="2400" dirty="0" smtClean="0">
                <a:solidFill>
                  <a:schemeClr val="bg1"/>
                </a:solidFill>
                <a:latin typeface="微软雅黑" panose="020B0503020204020204" pitchFamily="34" charset="-122"/>
                <a:ea typeface="微软雅黑" panose="020B0503020204020204" pitchFamily="34" charset="-122"/>
              </a:rPr>
              <a:t>走私普通货物、物品罪</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78689"/>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419938" y="4385019"/>
            <a:ext cx="6373086" cy="495954"/>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sz="2400" dirty="0" smtClean="0">
                  <a:solidFill>
                    <a:schemeClr val="bg1"/>
                  </a:solidFill>
                  <a:latin typeface="微软雅黑" panose="020B0503020204020204" pitchFamily="34" charset="-122"/>
                  <a:ea typeface="微软雅黑" panose="020B0503020204020204" pitchFamily="34" charset="-122"/>
                </a:rPr>
                <a:t>非国家工作人员受贿罪</a:t>
              </a:r>
            </a:p>
          </p:txBody>
        </p:sp>
      </p:grpSp>
      <p:sp>
        <p:nvSpPr>
          <p:cNvPr id="36" name="文本框 35"/>
          <p:cNvSpPr txBox="1"/>
          <p:nvPr/>
        </p:nvSpPr>
        <p:spPr>
          <a:xfrm>
            <a:off x="2500311" y="4403590"/>
            <a:ext cx="109728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第五节</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2. </a:t>
            </a:r>
            <a:r>
              <a:rPr lang="zh-CN" altLang="en-US" dirty="0" smtClean="0"/>
              <a:t>犯罪</a:t>
            </a:r>
            <a:r>
              <a:rPr lang="zh-CN" altLang="zh-CN" dirty="0" smtClean="0"/>
              <a:t>客观方面</a:t>
            </a:r>
            <a:r>
              <a:rPr lang="zh-CN" altLang="en-US" dirty="0" smtClean="0"/>
              <a:t>：</a:t>
            </a:r>
            <a:r>
              <a:rPr lang="zh-CN" altLang="zh-CN" dirty="0" smtClean="0"/>
              <a:t>违反</a:t>
            </a:r>
            <a:r>
              <a:rPr lang="zh-CN" altLang="zh-CN" dirty="0"/>
              <a:t>海关</a:t>
            </a:r>
            <a:r>
              <a:rPr lang="zh-CN" altLang="zh-CN" dirty="0" smtClean="0"/>
              <a:t>法规</a:t>
            </a:r>
            <a:r>
              <a:rPr lang="zh-CN" altLang="en-US" dirty="0" smtClean="0"/>
              <a:t>，</a:t>
            </a:r>
            <a:r>
              <a:rPr lang="zh-CN" altLang="zh-CN" dirty="0" smtClean="0"/>
              <a:t>逃避</a:t>
            </a:r>
            <a:r>
              <a:rPr lang="zh-CN" altLang="zh-CN" dirty="0"/>
              <a:t>海关</a:t>
            </a:r>
            <a:r>
              <a:rPr lang="zh-CN" altLang="zh-CN" dirty="0" smtClean="0"/>
              <a:t>监管</a:t>
            </a:r>
            <a:r>
              <a:rPr lang="zh-CN" altLang="en-US" dirty="0" smtClean="0"/>
              <a:t>，</a:t>
            </a:r>
            <a:r>
              <a:rPr lang="zh-CN" altLang="zh-CN" dirty="0" smtClean="0"/>
              <a:t>非法</a:t>
            </a:r>
            <a:r>
              <a:rPr lang="zh-CN" altLang="zh-CN" dirty="0"/>
              <a:t>运输、携带、邮寄普通货物、物品进出国（边）</a:t>
            </a:r>
            <a:r>
              <a:rPr lang="zh-CN" altLang="zh-CN" dirty="0" smtClean="0"/>
              <a:t>境</a:t>
            </a:r>
            <a:r>
              <a:rPr lang="zh-CN" altLang="en-US" dirty="0" smtClean="0"/>
              <a:t>，</a:t>
            </a:r>
            <a:r>
              <a:rPr lang="zh-CN" altLang="zh-CN" dirty="0" smtClean="0"/>
              <a:t>偷逃</a:t>
            </a:r>
            <a:r>
              <a:rPr lang="zh-CN" altLang="zh-CN" dirty="0"/>
              <a:t>应缴税额数额较大的行为</a:t>
            </a:r>
            <a:r>
              <a:rPr lang="zh-CN" altLang="zh-CN" dirty="0" smtClean="0"/>
              <a:t>。</a:t>
            </a:r>
            <a:endParaRPr lang="en-US" altLang="zh-CN" dirty="0" smtClean="0"/>
          </a:p>
          <a:p>
            <a:r>
              <a:rPr lang="zh-CN" altLang="zh-CN" dirty="0" smtClean="0"/>
              <a:t>（</a:t>
            </a:r>
            <a:r>
              <a:rPr lang="en-US" altLang="zh-CN" dirty="0"/>
              <a:t>1</a:t>
            </a:r>
            <a:r>
              <a:rPr lang="zh-CN" altLang="zh-CN" dirty="0"/>
              <a:t>）违法海关法规。</a:t>
            </a:r>
          </a:p>
          <a:p>
            <a:r>
              <a:rPr lang="zh-CN" altLang="zh-CN" dirty="0"/>
              <a:t>（</a:t>
            </a:r>
            <a:r>
              <a:rPr lang="en-US" altLang="zh-CN" dirty="0"/>
              <a:t>2</a:t>
            </a:r>
            <a:r>
              <a:rPr lang="zh-CN" altLang="zh-CN" dirty="0"/>
              <a:t>）逃避海关</a:t>
            </a:r>
            <a:r>
              <a:rPr lang="zh-CN" altLang="zh-CN" dirty="0" smtClean="0"/>
              <a:t>监管</a:t>
            </a:r>
            <a:r>
              <a:rPr lang="zh-CN" altLang="en-US" dirty="0" smtClean="0"/>
              <a:t>，</a:t>
            </a:r>
            <a:r>
              <a:rPr lang="zh-CN" altLang="zh-CN" dirty="0" smtClean="0"/>
              <a:t>非法</a:t>
            </a:r>
            <a:r>
              <a:rPr lang="zh-CN" altLang="zh-CN" dirty="0"/>
              <a:t>运输、携带、邮寄普通货物、物品进出国（边）境。</a:t>
            </a:r>
          </a:p>
          <a:p>
            <a:r>
              <a:rPr lang="en-US" altLang="zh-CN" dirty="0" smtClean="0"/>
              <a:t>  </a:t>
            </a:r>
            <a:r>
              <a:rPr lang="zh-CN" altLang="zh-CN" dirty="0" smtClean="0"/>
              <a:t>走私行为</a:t>
            </a:r>
            <a:r>
              <a:rPr lang="zh-CN" altLang="en-US" dirty="0" smtClean="0"/>
              <a:t>的表现形式：</a:t>
            </a:r>
            <a:r>
              <a:rPr lang="zh-CN" altLang="zh-CN" dirty="0" smtClean="0"/>
              <a:t>夹</a:t>
            </a:r>
            <a:r>
              <a:rPr lang="zh-CN" altLang="zh-CN" dirty="0"/>
              <a:t>藏走私、瞒关走私、绕关</a:t>
            </a:r>
            <a:r>
              <a:rPr lang="zh-CN" altLang="zh-CN" dirty="0" smtClean="0"/>
              <a:t>走私</a:t>
            </a:r>
            <a:r>
              <a:rPr lang="zh-CN" altLang="en-US" dirty="0" smtClean="0"/>
              <a:t>、</a:t>
            </a:r>
            <a:r>
              <a:rPr lang="zh-CN" altLang="zh-CN" dirty="0" smtClean="0"/>
              <a:t>后续</a:t>
            </a:r>
            <a:r>
              <a:rPr lang="zh-CN" altLang="zh-CN" dirty="0"/>
              <a:t>走私（变相走私</a:t>
            </a:r>
            <a:r>
              <a:rPr lang="zh-CN" altLang="zh-CN" dirty="0" smtClean="0"/>
              <a:t>）</a:t>
            </a:r>
            <a:r>
              <a:rPr lang="zh-CN" altLang="en-US" dirty="0" smtClean="0"/>
              <a:t>。</a:t>
            </a:r>
            <a:endParaRPr lang="en-US" altLang="zh-CN" dirty="0" smtClean="0"/>
          </a:p>
          <a:p>
            <a:r>
              <a:rPr lang="zh-CN" altLang="zh-CN" dirty="0" smtClean="0"/>
              <a:t>（</a:t>
            </a:r>
            <a:r>
              <a:rPr lang="en-US" altLang="zh-CN" dirty="0"/>
              <a:t>3</a:t>
            </a:r>
            <a:r>
              <a:rPr lang="zh-CN" altLang="zh-CN" dirty="0"/>
              <a:t>）偷逃应缴税额数额较大</a:t>
            </a:r>
            <a:r>
              <a:rPr lang="zh-CN" altLang="zh-CN" dirty="0" smtClean="0"/>
              <a:t>。</a:t>
            </a:r>
            <a:endParaRPr lang="zh-CN" altLang="zh-CN" dirty="0"/>
          </a:p>
        </p:txBody>
      </p:sp>
      <p:sp>
        <p:nvSpPr>
          <p:cNvPr id="3" name="标题 2"/>
          <p:cNvSpPr>
            <a:spLocks noGrp="1"/>
          </p:cNvSpPr>
          <p:nvPr>
            <p:ph type="title"/>
          </p:nvPr>
        </p:nvSpPr>
        <p:spPr/>
        <p:txBody>
          <a:bodyPr/>
          <a:lstStyle/>
          <a:p>
            <a:r>
              <a:rPr lang="zh-CN" altLang="zh-CN" dirty="0"/>
              <a:t>走私普通货物、物品罪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0545" y="946202"/>
            <a:ext cx="10954327" cy="4985472"/>
          </a:xfrm>
        </p:spPr>
        <p:txBody>
          <a:bodyPr>
            <a:normAutofit/>
          </a:bodyPr>
          <a:lstStyle/>
          <a:p>
            <a:endParaRPr lang="en-US" altLang="zh-CN" dirty="0" smtClean="0"/>
          </a:p>
          <a:p>
            <a:r>
              <a:rPr lang="en-US" altLang="zh-CN" dirty="0" smtClean="0"/>
              <a:t>3</a:t>
            </a:r>
            <a:r>
              <a:rPr lang="en-US" altLang="zh-CN" dirty="0"/>
              <a:t>.</a:t>
            </a:r>
            <a:r>
              <a:rPr lang="zh-CN" altLang="zh-CN" dirty="0"/>
              <a:t>犯罪</a:t>
            </a:r>
            <a:r>
              <a:rPr lang="zh-CN" altLang="zh-CN" dirty="0" smtClean="0"/>
              <a:t>主体</a:t>
            </a:r>
            <a:r>
              <a:rPr lang="zh-CN" altLang="en-US" dirty="0" smtClean="0"/>
              <a:t>：</a:t>
            </a:r>
            <a:r>
              <a:rPr lang="zh-CN" altLang="zh-CN" dirty="0" smtClean="0"/>
              <a:t>一般主体</a:t>
            </a:r>
            <a:r>
              <a:rPr lang="zh-CN" altLang="en-US" dirty="0" smtClean="0"/>
              <a:t>，</a:t>
            </a:r>
            <a:r>
              <a:rPr lang="zh-CN" altLang="zh-CN" dirty="0" smtClean="0"/>
              <a:t>包括</a:t>
            </a:r>
            <a:r>
              <a:rPr lang="zh-CN" altLang="zh-CN" dirty="0"/>
              <a:t>自然人和单位。</a:t>
            </a:r>
          </a:p>
          <a:p>
            <a:r>
              <a:rPr lang="en-US" altLang="zh-CN" dirty="0"/>
              <a:t>4</a:t>
            </a:r>
            <a:r>
              <a:rPr lang="en-US" altLang="zh-CN" dirty="0" smtClean="0"/>
              <a:t>.</a:t>
            </a:r>
            <a:r>
              <a:rPr lang="zh-CN" altLang="en-US" dirty="0" smtClean="0"/>
              <a:t>犯罪</a:t>
            </a:r>
            <a:r>
              <a:rPr lang="zh-CN" altLang="zh-CN" dirty="0" smtClean="0"/>
              <a:t>主观方面</a:t>
            </a:r>
            <a:r>
              <a:rPr lang="zh-CN" altLang="en-US" dirty="0" smtClean="0"/>
              <a:t>：</a:t>
            </a:r>
            <a:r>
              <a:rPr lang="zh-CN" altLang="zh-CN" dirty="0" smtClean="0"/>
              <a:t>直接故意</a:t>
            </a:r>
            <a:r>
              <a:rPr lang="zh-CN" altLang="en-US" dirty="0" smtClean="0"/>
              <a:t>，</a:t>
            </a:r>
            <a:r>
              <a:rPr lang="zh-CN" altLang="zh-CN" dirty="0" smtClean="0"/>
              <a:t>实践</a:t>
            </a:r>
            <a:r>
              <a:rPr lang="zh-CN" altLang="zh-CN" dirty="0"/>
              <a:t>中行为人一般都以非法牟利为</a:t>
            </a:r>
            <a:r>
              <a:rPr lang="zh-CN" altLang="zh-CN" dirty="0" smtClean="0"/>
              <a:t>目的</a:t>
            </a:r>
            <a:r>
              <a:rPr lang="zh-CN" altLang="en-US" dirty="0" smtClean="0"/>
              <a:t>，</a:t>
            </a:r>
            <a:r>
              <a:rPr lang="zh-CN" altLang="zh-CN" dirty="0" smtClean="0"/>
              <a:t>但</a:t>
            </a:r>
            <a:r>
              <a:rPr lang="zh-CN" altLang="zh-CN" dirty="0"/>
              <a:t>非法牟利并非本罪的构成要素。</a:t>
            </a:r>
          </a:p>
        </p:txBody>
      </p:sp>
      <p:sp>
        <p:nvSpPr>
          <p:cNvPr id="3" name="标题 2"/>
          <p:cNvSpPr>
            <a:spLocks noGrp="1"/>
          </p:cNvSpPr>
          <p:nvPr>
            <p:ph type="title"/>
          </p:nvPr>
        </p:nvSpPr>
        <p:spPr/>
        <p:txBody>
          <a:bodyPr/>
          <a:lstStyle/>
          <a:p>
            <a:r>
              <a:rPr lang="zh-CN" altLang="zh-CN" dirty="0"/>
              <a:t>走私普通货物、物品罪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113" y="3508512"/>
            <a:ext cx="4462670" cy="2842591"/>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zh-CN" dirty="0"/>
              <a:t>二、走私普通货物、物品罪的认定</a:t>
            </a:r>
          </a:p>
          <a:p>
            <a:r>
              <a:rPr lang="zh-CN" altLang="zh-CN" dirty="0"/>
              <a:t>（一）走私普通货物、物品罪的罪数形态</a:t>
            </a:r>
          </a:p>
          <a:p>
            <a:r>
              <a:rPr lang="en-US" altLang="zh-CN" dirty="0"/>
              <a:t>1.</a:t>
            </a:r>
            <a:r>
              <a:rPr lang="zh-CN" altLang="zh-CN" dirty="0"/>
              <a:t>走私普通货物、物品罪与走私其他特定货物、物品犯罪的关系</a:t>
            </a:r>
          </a:p>
          <a:p>
            <a:r>
              <a:rPr lang="zh-CN" altLang="zh-CN" dirty="0"/>
              <a:t>走私普通货物、物品罪与走私其他特定货物、物品犯罪属法条竞合</a:t>
            </a:r>
            <a:r>
              <a:rPr lang="zh-CN" altLang="zh-CN" dirty="0" smtClean="0"/>
              <a:t>关系。</a:t>
            </a:r>
            <a:endParaRPr lang="zh-CN" altLang="zh-CN" dirty="0"/>
          </a:p>
          <a:p>
            <a:r>
              <a:rPr lang="zh-CN" altLang="zh-CN" dirty="0"/>
              <a:t>两者区别在于：（</a:t>
            </a:r>
            <a:r>
              <a:rPr lang="en-US" altLang="zh-CN" dirty="0"/>
              <a:t>1</a:t>
            </a:r>
            <a:r>
              <a:rPr lang="zh-CN" altLang="zh-CN" dirty="0"/>
              <a:t>）犯罪对象不同。本罪的犯罪对象是一般货物、物品。走私其他特定货物、物品犯罪的对象为法定的特殊物品。（</a:t>
            </a:r>
            <a:r>
              <a:rPr lang="en-US" altLang="zh-CN" dirty="0"/>
              <a:t>2</a:t>
            </a:r>
            <a:r>
              <a:rPr lang="zh-CN" altLang="zh-CN" dirty="0"/>
              <a:t>）本罪以偷逃应缴税额数额较大为构成</a:t>
            </a:r>
            <a:r>
              <a:rPr lang="zh-CN" altLang="zh-CN" dirty="0" smtClean="0"/>
              <a:t>要件</a:t>
            </a:r>
            <a:r>
              <a:rPr lang="zh-CN" altLang="en-US" dirty="0" smtClean="0"/>
              <a:t>，</a:t>
            </a:r>
            <a:r>
              <a:rPr lang="zh-CN" altLang="zh-CN" dirty="0" smtClean="0"/>
              <a:t>其他</a:t>
            </a:r>
            <a:r>
              <a:rPr lang="zh-CN" altLang="zh-CN" dirty="0"/>
              <a:t>犯罪则未对偷逃税额的数额做硬性要求。</a:t>
            </a:r>
          </a:p>
          <a:p>
            <a:r>
              <a:rPr lang="en-US" altLang="zh-CN" dirty="0"/>
              <a:t>2.</a:t>
            </a:r>
            <a:r>
              <a:rPr lang="zh-CN" altLang="zh-CN" dirty="0"/>
              <a:t>武装掩护</a:t>
            </a:r>
            <a:r>
              <a:rPr lang="zh-CN" altLang="zh-CN" dirty="0" smtClean="0"/>
              <a:t>走私</a:t>
            </a:r>
            <a:r>
              <a:rPr lang="zh-CN" altLang="en-US" dirty="0" smtClean="0"/>
              <a:t>，</a:t>
            </a:r>
            <a:r>
              <a:rPr lang="zh-CN" altLang="zh-CN" dirty="0" smtClean="0"/>
              <a:t>以</a:t>
            </a:r>
            <a:r>
              <a:rPr lang="zh-CN" altLang="zh-CN" dirty="0"/>
              <a:t>刑法第</a:t>
            </a:r>
            <a:r>
              <a:rPr lang="en-US" altLang="zh-CN" dirty="0"/>
              <a:t>151</a:t>
            </a:r>
            <a:r>
              <a:rPr lang="zh-CN" altLang="zh-CN" dirty="0"/>
              <a:t>条第</a:t>
            </a:r>
            <a:r>
              <a:rPr lang="en-US" altLang="zh-CN" dirty="0"/>
              <a:t>1</a:t>
            </a:r>
            <a:r>
              <a:rPr lang="zh-CN" altLang="zh-CN" dirty="0"/>
              <a:t>款、第</a:t>
            </a:r>
            <a:r>
              <a:rPr lang="en-US" altLang="zh-CN" dirty="0"/>
              <a:t>4</a:t>
            </a:r>
            <a:r>
              <a:rPr lang="zh-CN" altLang="zh-CN" dirty="0"/>
              <a:t>款的规定从重处罚。</a:t>
            </a:r>
          </a:p>
          <a:p>
            <a:r>
              <a:rPr lang="en-US" altLang="zh-CN" dirty="0"/>
              <a:t>3.</a:t>
            </a:r>
            <a:r>
              <a:rPr lang="zh-CN" altLang="zh-CN" dirty="0"/>
              <a:t>以暴力、威胁方法抗拒缉私</a:t>
            </a:r>
            <a:r>
              <a:rPr lang="zh-CN" altLang="zh-CN" dirty="0" smtClean="0"/>
              <a:t>的</a:t>
            </a:r>
            <a:r>
              <a:rPr lang="zh-CN" altLang="en-US" dirty="0" smtClean="0"/>
              <a:t>，</a:t>
            </a:r>
            <a:r>
              <a:rPr lang="zh-CN" altLang="zh-CN" dirty="0" smtClean="0"/>
              <a:t>以</a:t>
            </a:r>
            <a:r>
              <a:rPr lang="zh-CN" altLang="zh-CN" dirty="0"/>
              <a:t>走私罪</a:t>
            </a:r>
            <a:r>
              <a:rPr lang="zh-CN" altLang="zh-CN" dirty="0" smtClean="0"/>
              <a:t>和第</a:t>
            </a:r>
            <a:r>
              <a:rPr lang="en-US" altLang="zh-CN" dirty="0" smtClean="0"/>
              <a:t>277</a:t>
            </a:r>
            <a:r>
              <a:rPr lang="zh-CN" altLang="zh-CN" dirty="0"/>
              <a:t>条妨害公务</a:t>
            </a:r>
            <a:r>
              <a:rPr lang="zh-CN" altLang="zh-CN" dirty="0" smtClean="0"/>
              <a:t>罪</a:t>
            </a:r>
            <a:r>
              <a:rPr lang="zh-CN" altLang="en-US" dirty="0" smtClean="0"/>
              <a:t>，</a:t>
            </a:r>
            <a:r>
              <a:rPr lang="zh-CN" altLang="zh-CN" dirty="0" smtClean="0"/>
              <a:t>依照</a:t>
            </a:r>
            <a:r>
              <a:rPr lang="zh-CN" altLang="zh-CN" dirty="0"/>
              <a:t>数罪并罚的规定处罚。</a:t>
            </a:r>
          </a:p>
        </p:txBody>
      </p:sp>
      <p:sp>
        <p:nvSpPr>
          <p:cNvPr id="3" name="标题 2"/>
          <p:cNvSpPr>
            <a:spLocks noGrp="1"/>
          </p:cNvSpPr>
          <p:nvPr>
            <p:ph type="title"/>
          </p:nvPr>
        </p:nvSpPr>
        <p:spPr/>
        <p:txBody>
          <a:bodyPr/>
          <a:lstStyle/>
          <a:p>
            <a:r>
              <a:rPr lang="zh-CN" altLang="zh-CN" dirty="0"/>
              <a:t>走私普通货物、物品罪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（二）间接走私行为的认定</a:t>
            </a:r>
          </a:p>
          <a:p>
            <a:r>
              <a:rPr lang="en-US" altLang="zh-CN" dirty="0" smtClean="0"/>
              <a:t>1</a:t>
            </a:r>
            <a:r>
              <a:rPr lang="en-US" altLang="zh-CN" dirty="0"/>
              <a:t>.</a:t>
            </a:r>
            <a:r>
              <a:rPr lang="zh-CN" altLang="zh-CN" dirty="0"/>
              <a:t>直接向走私人非法收购国家禁止进口物品</a:t>
            </a:r>
            <a:r>
              <a:rPr lang="zh-CN" altLang="zh-CN" dirty="0" smtClean="0"/>
              <a:t>的</a:t>
            </a:r>
            <a:r>
              <a:rPr lang="zh-CN" altLang="en-US" dirty="0" smtClean="0"/>
              <a:t>，</a:t>
            </a:r>
            <a:r>
              <a:rPr lang="zh-CN" altLang="zh-CN" dirty="0" smtClean="0"/>
              <a:t>或者</a:t>
            </a:r>
            <a:r>
              <a:rPr lang="zh-CN" altLang="zh-CN" dirty="0"/>
              <a:t>直接向走私人非法收购走私进口的其他货物、</a:t>
            </a:r>
            <a:r>
              <a:rPr lang="zh-CN" altLang="zh-CN" dirty="0" smtClean="0"/>
              <a:t>物品</a:t>
            </a:r>
            <a:r>
              <a:rPr lang="zh-CN" altLang="en-US" dirty="0" smtClean="0"/>
              <a:t>，</a:t>
            </a:r>
            <a:r>
              <a:rPr lang="zh-CN" altLang="zh-CN" dirty="0" smtClean="0"/>
              <a:t>数额</a:t>
            </a:r>
            <a:r>
              <a:rPr lang="zh-CN" altLang="zh-CN" dirty="0"/>
              <a:t>较大</a:t>
            </a:r>
            <a:r>
              <a:rPr lang="zh-CN" altLang="zh-CN" dirty="0" smtClean="0"/>
              <a:t>的</a:t>
            </a:r>
            <a:r>
              <a:rPr lang="zh-CN" altLang="en-US" dirty="0" smtClean="0"/>
              <a:t>。</a:t>
            </a:r>
            <a:endParaRPr lang="en-US" altLang="zh-CN" dirty="0" smtClean="0"/>
          </a:p>
          <a:p>
            <a:r>
              <a:rPr lang="en-US" altLang="zh-CN" dirty="0" smtClean="0"/>
              <a:t>2</a:t>
            </a:r>
            <a:r>
              <a:rPr lang="en-US" altLang="zh-CN" dirty="0"/>
              <a:t>.</a:t>
            </a:r>
            <a:r>
              <a:rPr lang="zh-CN" altLang="zh-CN" dirty="0"/>
              <a:t>在内海、领海、界河、界湖运输、收购、贩卖国家禁止进出口物品</a:t>
            </a:r>
            <a:r>
              <a:rPr lang="zh-CN" altLang="zh-CN" dirty="0" smtClean="0"/>
              <a:t>的</a:t>
            </a:r>
            <a:r>
              <a:rPr lang="zh-CN" altLang="en-US" dirty="0" smtClean="0"/>
              <a:t>，</a:t>
            </a:r>
            <a:r>
              <a:rPr lang="zh-CN" altLang="zh-CN" dirty="0" smtClean="0"/>
              <a:t>或者</a:t>
            </a:r>
            <a:r>
              <a:rPr lang="zh-CN" altLang="zh-CN" dirty="0"/>
              <a:t>运输、收购、贩卖国家限制进出口货物、</a:t>
            </a:r>
            <a:r>
              <a:rPr lang="zh-CN" altLang="zh-CN" dirty="0" smtClean="0"/>
              <a:t>物品</a:t>
            </a:r>
            <a:r>
              <a:rPr lang="zh-CN" altLang="en-US" dirty="0" smtClean="0"/>
              <a:t>，</a:t>
            </a:r>
            <a:r>
              <a:rPr lang="zh-CN" altLang="zh-CN" dirty="0" smtClean="0"/>
              <a:t>数额较大</a:t>
            </a:r>
            <a:r>
              <a:rPr lang="zh-CN" altLang="en-US" dirty="0" smtClean="0"/>
              <a:t>，</a:t>
            </a:r>
            <a:r>
              <a:rPr lang="zh-CN" altLang="zh-CN" dirty="0" smtClean="0"/>
              <a:t>没有</a:t>
            </a:r>
            <a:r>
              <a:rPr lang="zh-CN" altLang="zh-CN" dirty="0"/>
              <a:t>合法证明的</a:t>
            </a:r>
            <a:r>
              <a:rPr lang="zh-CN" altLang="zh-CN" dirty="0" smtClean="0"/>
              <a:t>。</a:t>
            </a:r>
            <a:endParaRPr lang="zh-CN" altLang="zh-CN" dirty="0"/>
          </a:p>
        </p:txBody>
      </p:sp>
      <p:sp>
        <p:nvSpPr>
          <p:cNvPr id="3" name="标题 2"/>
          <p:cNvSpPr>
            <a:spLocks noGrp="1"/>
          </p:cNvSpPr>
          <p:nvPr>
            <p:ph type="title"/>
          </p:nvPr>
        </p:nvSpPr>
        <p:spPr/>
        <p:txBody>
          <a:bodyPr/>
          <a:lstStyle/>
          <a:p>
            <a:r>
              <a:rPr lang="zh-CN" altLang="zh-CN" dirty="0"/>
              <a:t>走私普通货物、物品罪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（三）走私犯罪既遂形态的认定</a:t>
            </a:r>
          </a:p>
          <a:p>
            <a:r>
              <a:rPr lang="en-US" altLang="zh-CN" dirty="0" smtClean="0"/>
              <a:t>1</a:t>
            </a:r>
            <a:r>
              <a:rPr lang="en-US" altLang="zh-CN" dirty="0"/>
              <a:t>.</a:t>
            </a:r>
            <a:r>
              <a:rPr lang="zh-CN" altLang="zh-CN" dirty="0"/>
              <a:t>在海关监管现场被查获的；</a:t>
            </a:r>
          </a:p>
          <a:p>
            <a:r>
              <a:rPr lang="en-US" altLang="zh-CN" dirty="0"/>
              <a:t>2.</a:t>
            </a:r>
            <a:r>
              <a:rPr lang="zh-CN" altLang="zh-CN" dirty="0"/>
              <a:t>以虚假申报方式</a:t>
            </a:r>
            <a:r>
              <a:rPr lang="zh-CN" altLang="zh-CN" dirty="0" smtClean="0"/>
              <a:t>走私</a:t>
            </a:r>
            <a:r>
              <a:rPr lang="zh-CN" altLang="en-US" dirty="0" smtClean="0"/>
              <a:t>，</a:t>
            </a:r>
            <a:r>
              <a:rPr lang="zh-CN" altLang="zh-CN" dirty="0" smtClean="0"/>
              <a:t>申报</a:t>
            </a:r>
            <a:r>
              <a:rPr lang="zh-CN" altLang="zh-CN" dirty="0"/>
              <a:t>行为实施完毕的；</a:t>
            </a:r>
          </a:p>
          <a:p>
            <a:r>
              <a:rPr lang="en-US" altLang="zh-CN" dirty="0"/>
              <a:t>3.</a:t>
            </a:r>
            <a:r>
              <a:rPr lang="zh-CN" altLang="zh-CN" dirty="0"/>
              <a:t>以保税货物或者特定减税、免税进口的货物、物品为对象</a:t>
            </a:r>
            <a:r>
              <a:rPr lang="zh-CN" altLang="zh-CN" dirty="0" smtClean="0"/>
              <a:t>走私</a:t>
            </a:r>
            <a:r>
              <a:rPr lang="zh-CN" altLang="en-US" dirty="0" smtClean="0"/>
              <a:t>，</a:t>
            </a:r>
            <a:r>
              <a:rPr lang="zh-CN" altLang="zh-CN" dirty="0" smtClean="0"/>
              <a:t>在</a:t>
            </a:r>
            <a:r>
              <a:rPr lang="zh-CN" altLang="zh-CN" dirty="0"/>
              <a:t>境内销售</a:t>
            </a:r>
            <a:r>
              <a:rPr lang="zh-CN" altLang="zh-CN" dirty="0" smtClean="0"/>
              <a:t>的</a:t>
            </a:r>
            <a:r>
              <a:rPr lang="zh-CN" altLang="en-US" dirty="0" smtClean="0"/>
              <a:t>，</a:t>
            </a:r>
            <a:r>
              <a:rPr lang="zh-CN" altLang="zh-CN" dirty="0" smtClean="0"/>
              <a:t>或者</a:t>
            </a:r>
            <a:r>
              <a:rPr lang="zh-CN" altLang="zh-CN" dirty="0"/>
              <a:t>申请核销行为实施完毕的</a:t>
            </a:r>
            <a:r>
              <a:rPr lang="zh-CN" altLang="zh-CN" dirty="0" smtClean="0"/>
              <a:t>。</a:t>
            </a:r>
            <a:endParaRPr lang="en-US" altLang="zh-CN" dirty="0" smtClean="0"/>
          </a:p>
          <a:p>
            <a:r>
              <a:rPr lang="zh-CN" altLang="zh-CN" dirty="0"/>
              <a:t>（四）共犯问题</a:t>
            </a:r>
          </a:p>
          <a:p>
            <a:r>
              <a:rPr lang="zh-CN" altLang="zh-CN" dirty="0"/>
              <a:t>与走私罪犯通</a:t>
            </a:r>
            <a:r>
              <a:rPr lang="zh-CN" altLang="zh-CN" dirty="0" smtClean="0"/>
              <a:t>谋</a:t>
            </a:r>
            <a:r>
              <a:rPr lang="zh-CN" altLang="en-US" dirty="0" smtClean="0"/>
              <a:t>，</a:t>
            </a:r>
            <a:r>
              <a:rPr lang="zh-CN" altLang="zh-CN" dirty="0" smtClean="0"/>
              <a:t>为</a:t>
            </a:r>
            <a:r>
              <a:rPr lang="zh-CN" altLang="zh-CN" dirty="0"/>
              <a:t>其提供贷款、资金、账号、发票、 </a:t>
            </a:r>
            <a:r>
              <a:rPr lang="zh-CN" altLang="zh-CN" dirty="0" smtClean="0"/>
              <a:t>证明</a:t>
            </a:r>
            <a:r>
              <a:rPr lang="zh-CN" altLang="en-US" dirty="0" smtClean="0"/>
              <a:t>，</a:t>
            </a:r>
            <a:r>
              <a:rPr lang="zh-CN" altLang="zh-CN" dirty="0" smtClean="0"/>
              <a:t>或者</a:t>
            </a:r>
            <a:r>
              <a:rPr lang="zh-CN" altLang="zh-CN" dirty="0"/>
              <a:t>为其提供运输、保管、邮寄或者其他方便</a:t>
            </a:r>
            <a:r>
              <a:rPr lang="zh-CN" altLang="zh-CN" dirty="0" smtClean="0"/>
              <a:t>的</a:t>
            </a:r>
            <a:r>
              <a:rPr lang="zh-CN" altLang="en-US" dirty="0" smtClean="0"/>
              <a:t>，</a:t>
            </a:r>
            <a:r>
              <a:rPr lang="zh-CN" altLang="zh-CN" dirty="0" smtClean="0"/>
              <a:t>以</a:t>
            </a:r>
            <a:r>
              <a:rPr lang="zh-CN" altLang="zh-CN" dirty="0"/>
              <a:t>走私罪的共犯论处。</a:t>
            </a:r>
          </a:p>
          <a:p>
            <a:endParaRPr lang="zh-CN" altLang="zh-CN" dirty="0"/>
          </a:p>
        </p:txBody>
      </p:sp>
      <p:sp>
        <p:nvSpPr>
          <p:cNvPr id="3" name="标题 2"/>
          <p:cNvSpPr>
            <a:spLocks noGrp="1"/>
          </p:cNvSpPr>
          <p:nvPr>
            <p:ph type="title"/>
          </p:nvPr>
        </p:nvSpPr>
        <p:spPr/>
        <p:txBody>
          <a:bodyPr/>
          <a:lstStyle/>
          <a:p>
            <a:r>
              <a:rPr lang="zh-CN" altLang="zh-CN" dirty="0"/>
              <a:t>走私普通货物、物品罪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zh-CN" dirty="0"/>
              <a:t>三、走私普通货物、物品罪的处罚</a:t>
            </a:r>
          </a:p>
          <a:p>
            <a:r>
              <a:rPr lang="zh-CN" altLang="zh-CN" dirty="0"/>
              <a:t>根据《刑法》</a:t>
            </a:r>
            <a:r>
              <a:rPr lang="en-US" altLang="zh-CN" dirty="0"/>
              <a:t>153</a:t>
            </a:r>
            <a:r>
              <a:rPr lang="zh-CN" altLang="zh-CN" dirty="0"/>
              <a:t>条</a:t>
            </a:r>
            <a:r>
              <a:rPr lang="zh-CN" altLang="zh-CN" dirty="0" smtClean="0"/>
              <a:t>规定</a:t>
            </a:r>
            <a:r>
              <a:rPr lang="zh-CN" altLang="en-US" dirty="0" smtClean="0"/>
              <a:t>，</a:t>
            </a:r>
            <a:r>
              <a:rPr lang="zh-CN" altLang="zh-CN" dirty="0" smtClean="0"/>
              <a:t>犯</a:t>
            </a:r>
            <a:r>
              <a:rPr lang="zh-CN" altLang="zh-CN" dirty="0"/>
              <a:t>本罪</a:t>
            </a:r>
            <a:r>
              <a:rPr lang="zh-CN" altLang="zh-CN" dirty="0" smtClean="0"/>
              <a:t>的</a:t>
            </a:r>
            <a:r>
              <a:rPr lang="zh-CN" altLang="en-US" dirty="0" smtClean="0"/>
              <a:t>，</a:t>
            </a:r>
            <a:r>
              <a:rPr lang="zh-CN" altLang="zh-CN" dirty="0" smtClean="0"/>
              <a:t>根据</a:t>
            </a:r>
            <a:r>
              <a:rPr lang="zh-CN" altLang="zh-CN" dirty="0"/>
              <a:t>情节</a:t>
            </a:r>
            <a:r>
              <a:rPr lang="zh-CN" altLang="zh-CN" dirty="0" smtClean="0"/>
              <a:t>轻重</a:t>
            </a:r>
            <a:r>
              <a:rPr lang="zh-CN" altLang="en-US" dirty="0" smtClean="0"/>
              <a:t>，</a:t>
            </a:r>
            <a:r>
              <a:rPr lang="zh-CN" altLang="zh-CN" dirty="0" smtClean="0"/>
              <a:t>分别</a:t>
            </a:r>
            <a:r>
              <a:rPr lang="zh-CN" altLang="zh-CN" dirty="0"/>
              <a:t>依照下列规定处罚：</a:t>
            </a:r>
          </a:p>
          <a:p>
            <a:r>
              <a:rPr lang="en-US" altLang="zh-CN" dirty="0"/>
              <a:t>(</a:t>
            </a:r>
            <a:r>
              <a:rPr lang="zh-CN" altLang="zh-CN" dirty="0"/>
              <a:t>一</a:t>
            </a:r>
            <a:r>
              <a:rPr lang="en-US" altLang="zh-CN" dirty="0"/>
              <a:t>)</a:t>
            </a:r>
            <a:r>
              <a:rPr lang="zh-CN" altLang="zh-CN" dirty="0"/>
              <a:t>走私货物、物品偷逃应缴税额较大或者一年内曾因走私被给予二次行政处罚后又走私</a:t>
            </a:r>
            <a:r>
              <a:rPr lang="zh-CN" altLang="zh-CN" dirty="0" smtClean="0"/>
              <a:t>的</a:t>
            </a:r>
            <a:r>
              <a:rPr lang="zh-CN" altLang="en-US" dirty="0" smtClean="0"/>
              <a:t>，</a:t>
            </a:r>
            <a:r>
              <a:rPr lang="zh-CN" altLang="zh-CN" dirty="0" smtClean="0"/>
              <a:t>处</a:t>
            </a:r>
            <a:r>
              <a:rPr lang="zh-CN" altLang="zh-CN" dirty="0"/>
              <a:t>三年以下有期徒刑或者</a:t>
            </a:r>
            <a:r>
              <a:rPr lang="zh-CN" altLang="zh-CN" dirty="0" smtClean="0"/>
              <a:t>拘役</a:t>
            </a:r>
            <a:r>
              <a:rPr lang="zh-CN" altLang="en-US" dirty="0" smtClean="0"/>
              <a:t>，</a:t>
            </a:r>
            <a:r>
              <a:rPr lang="zh-CN" altLang="zh-CN" dirty="0" smtClean="0"/>
              <a:t>并</a:t>
            </a:r>
            <a:r>
              <a:rPr lang="zh-CN" altLang="zh-CN" dirty="0"/>
              <a:t>处偷逃应缴税额一倍以上五倍以下罚金。</a:t>
            </a:r>
          </a:p>
          <a:p>
            <a:r>
              <a:rPr lang="en-US" altLang="zh-CN" dirty="0"/>
              <a:t>(</a:t>
            </a:r>
            <a:r>
              <a:rPr lang="zh-CN" altLang="zh-CN" dirty="0"/>
              <a:t>二</a:t>
            </a:r>
            <a:r>
              <a:rPr lang="en-US" altLang="zh-CN" dirty="0"/>
              <a:t>)</a:t>
            </a:r>
            <a:r>
              <a:rPr lang="zh-CN" altLang="zh-CN" dirty="0"/>
              <a:t>走私货物、物品偷逃应缴税额巨大或者有其他严重情节</a:t>
            </a:r>
            <a:r>
              <a:rPr lang="zh-CN" altLang="zh-CN" dirty="0" smtClean="0"/>
              <a:t>的</a:t>
            </a:r>
            <a:r>
              <a:rPr lang="zh-CN" altLang="en-US" dirty="0" smtClean="0"/>
              <a:t>，</a:t>
            </a:r>
            <a:r>
              <a:rPr lang="zh-CN" altLang="zh-CN" dirty="0" smtClean="0"/>
              <a:t>处</a:t>
            </a:r>
            <a:r>
              <a:rPr lang="zh-CN" altLang="zh-CN" dirty="0"/>
              <a:t>三年以上十年以下</a:t>
            </a:r>
            <a:r>
              <a:rPr lang="zh-CN" altLang="zh-CN" dirty="0" smtClean="0"/>
              <a:t>有期徒刑</a:t>
            </a:r>
            <a:r>
              <a:rPr lang="zh-CN" altLang="en-US" dirty="0" smtClean="0"/>
              <a:t>，</a:t>
            </a:r>
            <a:r>
              <a:rPr lang="zh-CN" altLang="zh-CN" dirty="0" smtClean="0"/>
              <a:t>并</a:t>
            </a:r>
            <a:r>
              <a:rPr lang="zh-CN" altLang="zh-CN" dirty="0"/>
              <a:t>处偷逃应缴税额一倍以上五倍以下罚金。</a:t>
            </a:r>
          </a:p>
          <a:p>
            <a:r>
              <a:rPr lang="en-US" altLang="zh-CN" dirty="0"/>
              <a:t>(</a:t>
            </a:r>
            <a:r>
              <a:rPr lang="zh-CN" altLang="zh-CN" dirty="0"/>
              <a:t>三</a:t>
            </a:r>
            <a:r>
              <a:rPr lang="en-US" altLang="zh-CN" dirty="0"/>
              <a:t>)</a:t>
            </a:r>
            <a:r>
              <a:rPr lang="zh-CN" altLang="zh-CN" dirty="0"/>
              <a:t>走私货物、物品偷逃应缴税额特别巨大或者有其他特别严重情节</a:t>
            </a:r>
            <a:r>
              <a:rPr lang="zh-CN" altLang="zh-CN" dirty="0" smtClean="0"/>
              <a:t>的</a:t>
            </a:r>
            <a:r>
              <a:rPr lang="zh-CN" altLang="en-US" dirty="0" smtClean="0"/>
              <a:t>，</a:t>
            </a:r>
            <a:r>
              <a:rPr lang="zh-CN" altLang="zh-CN" dirty="0" smtClean="0"/>
              <a:t>处</a:t>
            </a:r>
            <a:r>
              <a:rPr lang="zh-CN" altLang="zh-CN" dirty="0"/>
              <a:t>十年以上有期徒刑或者</a:t>
            </a:r>
            <a:r>
              <a:rPr lang="zh-CN" altLang="zh-CN" dirty="0" smtClean="0"/>
              <a:t>无期徒刑</a:t>
            </a:r>
            <a:r>
              <a:rPr lang="zh-CN" altLang="en-US" dirty="0" smtClean="0"/>
              <a:t>，</a:t>
            </a:r>
            <a:r>
              <a:rPr lang="zh-CN" altLang="zh-CN" dirty="0" smtClean="0"/>
              <a:t>并</a:t>
            </a:r>
            <a:r>
              <a:rPr lang="zh-CN" altLang="zh-CN" dirty="0"/>
              <a:t>处偷逃应缴税额一倍以上五倍以下罚金或者没收财产。</a:t>
            </a:r>
          </a:p>
          <a:p>
            <a:r>
              <a:rPr lang="zh-CN" altLang="zh-CN" dirty="0"/>
              <a:t>单位犯前款罪</a:t>
            </a:r>
            <a:r>
              <a:rPr lang="zh-CN" altLang="zh-CN" dirty="0" smtClean="0"/>
              <a:t>的</a:t>
            </a:r>
            <a:r>
              <a:rPr lang="zh-CN" altLang="en-US" dirty="0" smtClean="0"/>
              <a:t>，</a:t>
            </a:r>
            <a:r>
              <a:rPr lang="zh-CN" altLang="zh-CN" dirty="0" smtClean="0"/>
              <a:t>对</a:t>
            </a:r>
            <a:r>
              <a:rPr lang="zh-CN" altLang="zh-CN" dirty="0"/>
              <a:t>单位判处</a:t>
            </a:r>
            <a:r>
              <a:rPr lang="zh-CN" altLang="zh-CN" dirty="0" smtClean="0"/>
              <a:t>罚金</a:t>
            </a:r>
            <a:r>
              <a:rPr lang="zh-CN" altLang="en-US" dirty="0" smtClean="0"/>
              <a:t>，</a:t>
            </a:r>
            <a:r>
              <a:rPr lang="zh-CN" altLang="zh-CN" dirty="0" smtClean="0"/>
              <a:t>并</a:t>
            </a:r>
            <a:r>
              <a:rPr lang="zh-CN" altLang="zh-CN" dirty="0"/>
              <a:t>对其直接负责的主管人员和其他直接责任</a:t>
            </a:r>
            <a:r>
              <a:rPr lang="zh-CN" altLang="zh-CN" dirty="0" smtClean="0"/>
              <a:t>人员</a:t>
            </a:r>
            <a:r>
              <a:rPr lang="zh-CN" altLang="en-US" dirty="0" smtClean="0"/>
              <a:t>，</a:t>
            </a:r>
            <a:r>
              <a:rPr lang="zh-CN" altLang="zh-CN" dirty="0" smtClean="0"/>
              <a:t>处</a:t>
            </a:r>
            <a:r>
              <a:rPr lang="zh-CN" altLang="zh-CN" dirty="0"/>
              <a:t>三年以下有期徒刑或者拘役</a:t>
            </a:r>
            <a:r>
              <a:rPr lang="en-US" altLang="zh-CN" dirty="0"/>
              <a:t>;</a:t>
            </a:r>
            <a:r>
              <a:rPr lang="zh-CN" altLang="zh-CN" dirty="0"/>
              <a:t>情节严重</a:t>
            </a:r>
            <a:r>
              <a:rPr lang="zh-CN" altLang="zh-CN" dirty="0" smtClean="0"/>
              <a:t>的</a:t>
            </a:r>
            <a:r>
              <a:rPr lang="zh-CN" altLang="en-US" dirty="0" smtClean="0"/>
              <a:t>，</a:t>
            </a:r>
            <a:r>
              <a:rPr lang="zh-CN" altLang="zh-CN" dirty="0" smtClean="0"/>
              <a:t>处</a:t>
            </a:r>
            <a:r>
              <a:rPr lang="zh-CN" altLang="zh-CN" dirty="0"/>
              <a:t>三年以上十年以下有期徒刑</a:t>
            </a:r>
            <a:r>
              <a:rPr lang="en-US" altLang="zh-CN" dirty="0"/>
              <a:t>;</a:t>
            </a:r>
            <a:r>
              <a:rPr lang="zh-CN" altLang="zh-CN" dirty="0"/>
              <a:t>情节特别严重</a:t>
            </a:r>
            <a:r>
              <a:rPr lang="zh-CN" altLang="zh-CN" dirty="0" smtClean="0"/>
              <a:t>的</a:t>
            </a:r>
            <a:r>
              <a:rPr lang="zh-CN" altLang="en-US" dirty="0" smtClean="0"/>
              <a:t>，</a:t>
            </a:r>
            <a:r>
              <a:rPr lang="zh-CN" altLang="zh-CN" dirty="0" smtClean="0"/>
              <a:t>处</a:t>
            </a:r>
            <a:r>
              <a:rPr lang="zh-CN" altLang="zh-CN" dirty="0"/>
              <a:t>十年以上有期徒刑。</a:t>
            </a:r>
          </a:p>
          <a:p>
            <a:r>
              <a:rPr lang="zh-CN" altLang="zh-CN" dirty="0"/>
              <a:t>对多次走私未经处理</a:t>
            </a:r>
            <a:r>
              <a:rPr lang="zh-CN" altLang="zh-CN" dirty="0" smtClean="0"/>
              <a:t>的</a:t>
            </a:r>
            <a:r>
              <a:rPr lang="zh-CN" altLang="en-US" dirty="0" smtClean="0"/>
              <a:t>，</a:t>
            </a:r>
            <a:r>
              <a:rPr lang="zh-CN" altLang="zh-CN" dirty="0" smtClean="0"/>
              <a:t>按照</a:t>
            </a:r>
            <a:r>
              <a:rPr lang="zh-CN" altLang="zh-CN" dirty="0"/>
              <a:t>累计走私货物、物品的偷逃应缴税额处罚。</a:t>
            </a:r>
          </a:p>
          <a:p>
            <a:endParaRPr lang="zh-CN" altLang="zh-CN" dirty="0"/>
          </a:p>
        </p:txBody>
      </p:sp>
      <p:sp>
        <p:nvSpPr>
          <p:cNvPr id="3" name="标题 2"/>
          <p:cNvSpPr>
            <a:spLocks noGrp="1"/>
          </p:cNvSpPr>
          <p:nvPr>
            <p:ph type="title"/>
          </p:nvPr>
        </p:nvSpPr>
        <p:spPr/>
        <p:txBody>
          <a:bodyPr/>
          <a:lstStyle/>
          <a:p>
            <a:r>
              <a:rPr lang="zh-CN" altLang="zh-CN" dirty="0"/>
              <a:t>走私普通货物、物品罪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一、非国家工作人员受贿罪的概念与构成特征</a:t>
            </a:r>
          </a:p>
          <a:p>
            <a:r>
              <a:rPr lang="zh-CN" altLang="zh-CN" dirty="0"/>
              <a:t>（一）概念</a:t>
            </a:r>
          </a:p>
          <a:p>
            <a:r>
              <a:rPr lang="zh-CN" altLang="zh-CN" dirty="0"/>
              <a:t>非国家工作人员</a:t>
            </a:r>
            <a:r>
              <a:rPr lang="zh-CN" altLang="zh-CN" dirty="0" smtClean="0"/>
              <a:t>受贿罪</a:t>
            </a:r>
            <a:r>
              <a:rPr lang="zh-CN" altLang="en-US" dirty="0" smtClean="0"/>
              <a:t>，</a:t>
            </a:r>
            <a:r>
              <a:rPr lang="zh-CN" altLang="zh-CN" dirty="0" smtClean="0"/>
              <a:t>是</a:t>
            </a:r>
            <a:r>
              <a:rPr lang="zh-CN" altLang="zh-CN" dirty="0"/>
              <a:t>指公司、企业或者其他单位的</a:t>
            </a:r>
            <a:r>
              <a:rPr lang="zh-CN" altLang="zh-CN" dirty="0" smtClean="0"/>
              <a:t>工作人员</a:t>
            </a:r>
            <a:r>
              <a:rPr lang="zh-CN" altLang="en-US" dirty="0" smtClean="0"/>
              <a:t>，</a:t>
            </a:r>
            <a:r>
              <a:rPr lang="zh-CN" altLang="zh-CN" dirty="0" smtClean="0"/>
              <a:t>利用</a:t>
            </a:r>
            <a:r>
              <a:rPr lang="zh-CN" altLang="zh-CN" dirty="0"/>
              <a:t>职务上的</a:t>
            </a:r>
            <a:r>
              <a:rPr lang="zh-CN" altLang="zh-CN" dirty="0" smtClean="0"/>
              <a:t>便利</a:t>
            </a:r>
            <a:r>
              <a:rPr lang="zh-CN" altLang="en-US" dirty="0" smtClean="0"/>
              <a:t>，</a:t>
            </a:r>
            <a:r>
              <a:rPr lang="zh-CN" altLang="zh-CN" dirty="0" smtClean="0"/>
              <a:t>索取</a:t>
            </a:r>
            <a:r>
              <a:rPr lang="zh-CN" altLang="zh-CN" dirty="0"/>
              <a:t>他人财物或者非法收受他</a:t>
            </a:r>
            <a:r>
              <a:rPr lang="zh-CN" altLang="zh-CN" dirty="0" smtClean="0"/>
              <a:t>人财物</a:t>
            </a:r>
            <a:r>
              <a:rPr lang="zh-CN" altLang="en-US" dirty="0" smtClean="0"/>
              <a:t>，</a:t>
            </a:r>
            <a:r>
              <a:rPr lang="zh-CN" altLang="zh-CN" dirty="0" smtClean="0"/>
              <a:t>为</a:t>
            </a:r>
            <a:r>
              <a:rPr lang="zh-CN" altLang="zh-CN" dirty="0"/>
              <a:t>他人谋取</a:t>
            </a:r>
            <a:r>
              <a:rPr lang="zh-CN" altLang="zh-CN" dirty="0" smtClean="0"/>
              <a:t>利益</a:t>
            </a:r>
            <a:r>
              <a:rPr lang="zh-CN" altLang="en-US" dirty="0" smtClean="0"/>
              <a:t>，</a:t>
            </a:r>
            <a:r>
              <a:rPr lang="zh-CN" altLang="zh-CN" dirty="0" smtClean="0"/>
              <a:t>数额</a:t>
            </a:r>
            <a:r>
              <a:rPr lang="zh-CN" altLang="zh-CN" dirty="0"/>
              <a:t>较大的行为。</a:t>
            </a:r>
          </a:p>
          <a:p>
            <a:endParaRPr lang="zh-CN" altLang="zh-CN" dirty="0"/>
          </a:p>
        </p:txBody>
      </p:sp>
      <p:sp>
        <p:nvSpPr>
          <p:cNvPr id="3" name="标题 2"/>
          <p:cNvSpPr>
            <a:spLocks noGrp="1"/>
          </p:cNvSpPr>
          <p:nvPr>
            <p:ph type="title"/>
          </p:nvPr>
        </p:nvSpPr>
        <p:spPr/>
        <p:txBody>
          <a:bodyPr/>
          <a:lstStyle/>
          <a:p>
            <a:r>
              <a:rPr lang="zh-CN" altLang="zh-CN" dirty="0"/>
              <a:t>非国家工作人员受贿罪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235" y="4174435"/>
            <a:ext cx="4770782" cy="2093843"/>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zh-CN" dirty="0"/>
              <a:t>（二）犯罪</a:t>
            </a:r>
            <a:r>
              <a:rPr lang="zh-CN" altLang="zh-CN" dirty="0" smtClean="0"/>
              <a:t>构成</a:t>
            </a:r>
            <a:r>
              <a:rPr lang="zh-CN" altLang="en-US" dirty="0" smtClean="0"/>
              <a:t>特征</a:t>
            </a:r>
            <a:endParaRPr lang="zh-CN" altLang="zh-CN" dirty="0"/>
          </a:p>
          <a:p>
            <a:r>
              <a:rPr lang="en-US" altLang="zh-CN" dirty="0"/>
              <a:t>1</a:t>
            </a:r>
            <a:r>
              <a:rPr lang="en-US" altLang="zh-CN" dirty="0" smtClean="0"/>
              <a:t>.</a:t>
            </a:r>
            <a:r>
              <a:rPr lang="zh-CN" altLang="en-US" dirty="0" smtClean="0"/>
              <a:t>犯罪客体：</a:t>
            </a:r>
            <a:r>
              <a:rPr lang="zh-CN" altLang="zh-CN" dirty="0" smtClean="0"/>
              <a:t>公司</a:t>
            </a:r>
            <a:r>
              <a:rPr lang="zh-CN" altLang="zh-CN" dirty="0"/>
              <a:t>、企业或者其他单位的正常管理活动和管理制度。</a:t>
            </a:r>
          </a:p>
          <a:p>
            <a:r>
              <a:rPr lang="en-US" altLang="zh-CN" dirty="0"/>
              <a:t>2</a:t>
            </a:r>
            <a:r>
              <a:rPr lang="en-US" altLang="zh-CN" dirty="0" smtClean="0"/>
              <a:t>.</a:t>
            </a:r>
            <a:r>
              <a:rPr lang="zh-CN" altLang="en-US" dirty="0" smtClean="0"/>
              <a:t>犯罪</a:t>
            </a:r>
            <a:r>
              <a:rPr lang="zh-CN" altLang="zh-CN" dirty="0" smtClean="0"/>
              <a:t>客观方面</a:t>
            </a:r>
            <a:r>
              <a:rPr lang="zh-CN" altLang="en-US" dirty="0" smtClean="0"/>
              <a:t>：</a:t>
            </a:r>
            <a:r>
              <a:rPr lang="zh-CN" altLang="zh-CN" dirty="0" smtClean="0"/>
              <a:t>利用</a:t>
            </a:r>
            <a:r>
              <a:rPr lang="zh-CN" altLang="zh-CN" dirty="0"/>
              <a:t>职务之便，索取他人财物或者非法收受他人财物，为他人谋取利益，数额较大的行为。</a:t>
            </a:r>
          </a:p>
          <a:p>
            <a:r>
              <a:rPr lang="zh-CN" altLang="zh-CN" dirty="0"/>
              <a:t>（</a:t>
            </a:r>
            <a:r>
              <a:rPr lang="en-US" altLang="zh-CN" dirty="0"/>
              <a:t>1</a:t>
            </a:r>
            <a:r>
              <a:rPr lang="zh-CN" altLang="zh-CN" dirty="0" smtClean="0"/>
              <a:t>）利用</a:t>
            </a:r>
            <a:r>
              <a:rPr lang="zh-CN" altLang="zh-CN" dirty="0"/>
              <a:t>职务上的</a:t>
            </a:r>
            <a:r>
              <a:rPr lang="zh-CN" altLang="zh-CN" dirty="0" smtClean="0"/>
              <a:t>便利</a:t>
            </a:r>
            <a:r>
              <a:rPr lang="zh-CN" altLang="en-US" dirty="0" smtClean="0"/>
              <a:t>。</a:t>
            </a:r>
            <a:endParaRPr lang="zh-CN" altLang="zh-CN" dirty="0"/>
          </a:p>
          <a:p>
            <a:r>
              <a:rPr lang="zh-CN" altLang="zh-CN" dirty="0"/>
              <a:t>（</a:t>
            </a:r>
            <a:r>
              <a:rPr lang="en-US" altLang="zh-CN" dirty="0"/>
              <a:t>2</a:t>
            </a:r>
            <a:r>
              <a:rPr lang="zh-CN" altLang="zh-CN" dirty="0" smtClean="0"/>
              <a:t>）索取</a:t>
            </a:r>
            <a:r>
              <a:rPr lang="zh-CN" altLang="zh-CN" dirty="0"/>
              <a:t>或者非法收受他人财物</a:t>
            </a:r>
            <a:r>
              <a:rPr lang="zh-CN" altLang="zh-CN" dirty="0" smtClean="0"/>
              <a:t>。</a:t>
            </a:r>
            <a:endParaRPr lang="en-US" altLang="zh-CN" dirty="0" smtClean="0"/>
          </a:p>
          <a:p>
            <a:r>
              <a:rPr lang="zh-CN" altLang="zh-CN" dirty="0" smtClean="0"/>
              <a:t>（</a:t>
            </a:r>
            <a:r>
              <a:rPr lang="en-US" altLang="zh-CN" dirty="0"/>
              <a:t>3</a:t>
            </a:r>
            <a:r>
              <a:rPr lang="zh-CN" altLang="zh-CN" dirty="0" smtClean="0"/>
              <a:t>）为</a:t>
            </a:r>
            <a:r>
              <a:rPr lang="zh-CN" altLang="zh-CN" dirty="0"/>
              <a:t>他人谋取利益</a:t>
            </a:r>
            <a:r>
              <a:rPr lang="zh-CN" altLang="zh-CN" dirty="0" smtClean="0"/>
              <a:t>。</a:t>
            </a:r>
            <a:endParaRPr lang="zh-CN" altLang="zh-CN" dirty="0"/>
          </a:p>
          <a:p>
            <a:r>
              <a:rPr lang="zh-CN" altLang="zh-CN" dirty="0"/>
              <a:t>（</a:t>
            </a:r>
            <a:r>
              <a:rPr lang="en-US" altLang="zh-CN" dirty="0"/>
              <a:t>4</a:t>
            </a:r>
            <a:r>
              <a:rPr lang="zh-CN" altLang="zh-CN" dirty="0"/>
              <a:t>）本罪在构成上有数额要求，必须达到数额较大的</a:t>
            </a:r>
            <a:r>
              <a:rPr lang="zh-CN" altLang="zh-CN" dirty="0" smtClean="0"/>
              <a:t>程度。</a:t>
            </a:r>
            <a:endParaRPr lang="zh-CN" altLang="zh-CN" dirty="0"/>
          </a:p>
          <a:p>
            <a:r>
              <a:rPr lang="en-US" altLang="zh-CN" dirty="0"/>
              <a:t>3. </a:t>
            </a:r>
            <a:r>
              <a:rPr lang="zh-CN" altLang="zh-CN" dirty="0"/>
              <a:t>犯罪</a:t>
            </a:r>
            <a:r>
              <a:rPr lang="zh-CN" altLang="zh-CN" dirty="0" smtClean="0"/>
              <a:t>主体</a:t>
            </a:r>
            <a:r>
              <a:rPr lang="zh-CN" altLang="en-US" dirty="0" smtClean="0"/>
              <a:t>：</a:t>
            </a:r>
            <a:r>
              <a:rPr lang="zh-CN" altLang="zh-CN" dirty="0" smtClean="0"/>
              <a:t>特殊</a:t>
            </a:r>
            <a:r>
              <a:rPr lang="zh-CN" altLang="zh-CN" dirty="0"/>
              <a:t>主体，是公司、企业、其他单位的工作人员。</a:t>
            </a:r>
          </a:p>
          <a:p>
            <a:r>
              <a:rPr lang="en-US" altLang="zh-CN" dirty="0" smtClean="0"/>
              <a:t>4. </a:t>
            </a:r>
            <a:r>
              <a:rPr lang="zh-CN" altLang="en-US" dirty="0" smtClean="0"/>
              <a:t>犯罪</a:t>
            </a:r>
            <a:r>
              <a:rPr lang="zh-CN" altLang="zh-CN" dirty="0" smtClean="0"/>
              <a:t>主观方面</a:t>
            </a:r>
            <a:r>
              <a:rPr lang="zh-CN" altLang="en-US" dirty="0" smtClean="0"/>
              <a:t>：</a:t>
            </a:r>
            <a:r>
              <a:rPr lang="zh-CN" altLang="zh-CN" dirty="0" smtClean="0"/>
              <a:t>故意且</a:t>
            </a:r>
            <a:r>
              <a:rPr lang="zh-CN" altLang="zh-CN" dirty="0"/>
              <a:t>具有为他人谋取利益的目的</a:t>
            </a:r>
            <a:r>
              <a:rPr lang="zh-CN" altLang="zh-CN" dirty="0" smtClean="0"/>
              <a:t>。</a:t>
            </a:r>
            <a:endParaRPr lang="zh-CN" altLang="zh-CN" dirty="0"/>
          </a:p>
        </p:txBody>
      </p:sp>
      <p:sp>
        <p:nvSpPr>
          <p:cNvPr id="3" name="标题 2"/>
          <p:cNvSpPr>
            <a:spLocks noGrp="1"/>
          </p:cNvSpPr>
          <p:nvPr>
            <p:ph type="title"/>
          </p:nvPr>
        </p:nvSpPr>
        <p:spPr/>
        <p:txBody>
          <a:bodyPr/>
          <a:lstStyle/>
          <a:p>
            <a:r>
              <a:rPr lang="zh-CN" altLang="zh-CN" dirty="0"/>
              <a:t>非国家工作人员受贿罪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zh-CN" dirty="0"/>
              <a:t>二、非国家工作人员受贿罪的认定</a:t>
            </a:r>
          </a:p>
          <a:p>
            <a:r>
              <a:rPr lang="zh-CN" altLang="zh-CN" dirty="0"/>
              <a:t>（一）罪与非罪的界限</a:t>
            </a:r>
          </a:p>
          <a:p>
            <a:r>
              <a:rPr lang="en-US" altLang="zh-CN" dirty="0"/>
              <a:t>1</a:t>
            </a:r>
            <a:r>
              <a:rPr lang="en-US" altLang="zh-CN" dirty="0" smtClean="0"/>
              <a:t>.</a:t>
            </a:r>
            <a:r>
              <a:rPr lang="zh-CN" altLang="zh-CN" dirty="0" smtClean="0"/>
              <a:t> 须</a:t>
            </a:r>
            <a:r>
              <a:rPr lang="zh-CN" altLang="zh-CN" dirty="0"/>
              <a:t>达到数额较大的程度，才构成本罪。如果数额不大，就不能以犯罪论处。</a:t>
            </a:r>
          </a:p>
          <a:p>
            <a:r>
              <a:rPr lang="en-US" altLang="zh-CN" dirty="0"/>
              <a:t>2</a:t>
            </a:r>
            <a:r>
              <a:rPr lang="en-US" altLang="zh-CN" dirty="0" smtClean="0"/>
              <a:t>.</a:t>
            </a:r>
            <a:r>
              <a:rPr lang="zh-CN" altLang="zh-CN" dirty="0" smtClean="0"/>
              <a:t> 正确</a:t>
            </a:r>
            <a:r>
              <a:rPr lang="zh-CN" altLang="zh-CN" dirty="0"/>
              <a:t>区分本罪与礼尚往来之间的界限。（</a:t>
            </a:r>
            <a:r>
              <a:rPr lang="en-US" altLang="zh-CN" dirty="0"/>
              <a:t>1</a:t>
            </a:r>
            <a:r>
              <a:rPr lang="zh-CN" altLang="zh-CN" dirty="0"/>
              <a:t>）礼尚往来往往数额有限，本罪要求数额较大；（</a:t>
            </a:r>
            <a:r>
              <a:rPr lang="en-US" altLang="zh-CN" dirty="0"/>
              <a:t>2</a:t>
            </a:r>
            <a:r>
              <a:rPr lang="zh-CN" altLang="zh-CN" dirty="0"/>
              <a:t>）礼尚往来是双向行为，本罪是单向行为；（</a:t>
            </a:r>
            <a:r>
              <a:rPr lang="en-US" altLang="zh-CN" dirty="0"/>
              <a:t>3</a:t>
            </a:r>
            <a:r>
              <a:rPr lang="zh-CN" altLang="zh-CN" dirty="0"/>
              <a:t>）礼尚往来是正常的社会生活现象，本罪是权钱交易。</a:t>
            </a:r>
          </a:p>
          <a:p>
            <a:r>
              <a:rPr lang="en-US" altLang="zh-CN" dirty="0" smtClean="0"/>
              <a:t>3. </a:t>
            </a:r>
            <a:r>
              <a:rPr lang="zh-CN" altLang="zh-CN" dirty="0"/>
              <a:t>对合法接受折扣、佣金的，不能认定为非国家工作人员受贿罪，但对违反国家规定，利用职务上的便利收受各种名义的回扣、手续费，归个人所有的，应认定为本罪。</a:t>
            </a:r>
          </a:p>
        </p:txBody>
      </p:sp>
      <p:sp>
        <p:nvSpPr>
          <p:cNvPr id="3" name="标题 2"/>
          <p:cNvSpPr>
            <a:spLocks noGrp="1"/>
          </p:cNvSpPr>
          <p:nvPr>
            <p:ph type="title"/>
          </p:nvPr>
        </p:nvSpPr>
        <p:spPr/>
        <p:txBody>
          <a:bodyPr/>
          <a:lstStyle/>
          <a:p>
            <a:r>
              <a:rPr lang="zh-CN" altLang="zh-CN" dirty="0"/>
              <a:t>非国家工作人员受贿罪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（二）非国家工作人员受贿罪和受贿罪的界限</a:t>
            </a:r>
          </a:p>
          <a:p>
            <a:r>
              <a:rPr lang="en-US" altLang="zh-CN" dirty="0"/>
              <a:t> 1.</a:t>
            </a:r>
            <a:r>
              <a:rPr lang="zh-CN" altLang="zh-CN" dirty="0"/>
              <a:t>犯罪</a:t>
            </a:r>
            <a:r>
              <a:rPr lang="zh-CN" altLang="zh-CN" dirty="0" smtClean="0"/>
              <a:t>主体：两</a:t>
            </a:r>
            <a:r>
              <a:rPr lang="zh-CN" altLang="zh-CN" dirty="0"/>
              <a:t>罪区别的关键所在。受贿罪的主体是国家工作人员，非国家工作人员受贿罪的主体包含了</a:t>
            </a:r>
            <a:r>
              <a:rPr lang="en-US" altLang="zh-CN" dirty="0"/>
              <a:t>(</a:t>
            </a:r>
            <a:r>
              <a:rPr lang="zh-CN" altLang="zh-CN" dirty="0"/>
              <a:t>非国有</a:t>
            </a:r>
            <a:r>
              <a:rPr lang="en-US" altLang="zh-CN" dirty="0"/>
              <a:t>)</a:t>
            </a:r>
            <a:r>
              <a:rPr lang="zh-CN" altLang="zh-CN" dirty="0"/>
              <a:t>公司、企业和其他单位的工作人员。</a:t>
            </a:r>
          </a:p>
          <a:p>
            <a:r>
              <a:rPr lang="en-US" altLang="zh-CN" dirty="0"/>
              <a:t> </a:t>
            </a:r>
            <a:r>
              <a:rPr lang="en-US" altLang="zh-CN" dirty="0" smtClean="0"/>
              <a:t>2.</a:t>
            </a:r>
            <a:r>
              <a:rPr lang="zh-CN" altLang="en-US" dirty="0" smtClean="0"/>
              <a:t>犯罪</a:t>
            </a:r>
            <a:r>
              <a:rPr lang="zh-CN" altLang="zh-CN" dirty="0" smtClean="0"/>
              <a:t>客观</a:t>
            </a:r>
            <a:r>
              <a:rPr lang="zh-CN" altLang="zh-CN" dirty="0"/>
              <a:t>方面：国家工作人员只要索贿就构成受贿罪，但是如果被动收受他人财物还需要为他人谋利益才构成受贿罪；非国家工作人员受贿罪在索贿和收受贿赂行为模式下，都需要为他人谋取</a:t>
            </a:r>
            <a:r>
              <a:rPr lang="zh-CN" altLang="zh-CN" dirty="0" smtClean="0"/>
              <a:t>利益。</a:t>
            </a:r>
            <a:endParaRPr lang="zh-CN" altLang="zh-CN" dirty="0"/>
          </a:p>
        </p:txBody>
      </p:sp>
      <p:sp>
        <p:nvSpPr>
          <p:cNvPr id="3" name="标题 2"/>
          <p:cNvSpPr>
            <a:spLocks noGrp="1"/>
          </p:cNvSpPr>
          <p:nvPr>
            <p:ph type="title"/>
          </p:nvPr>
        </p:nvSpPr>
        <p:spPr/>
        <p:txBody>
          <a:bodyPr/>
          <a:lstStyle/>
          <a:p>
            <a:r>
              <a:rPr lang="zh-CN" altLang="zh-CN" dirty="0"/>
              <a:t>非国家工作人员受贿罪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499995" y="1837690"/>
            <a:ext cx="6064250" cy="768350"/>
          </a:xfrm>
          <a:prstGeom prst="rect">
            <a:avLst/>
          </a:prstGeom>
          <a:noFill/>
        </p:spPr>
        <p:txBody>
          <a:bodyPr wrap="square" rtlCol="0">
            <a:spAutoFit/>
          </a:bodyP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第六节    背信损害上市公司利益罪</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195511" y="2479696"/>
            <a:ext cx="5295900" cy="460375"/>
          </a:xfrm>
          <a:prstGeom prst="rect">
            <a:avLst/>
          </a:prstGeom>
          <a:noFill/>
        </p:spPr>
        <p:txBody>
          <a:bodyPr wrap="none" rtlCol="0">
            <a:spAutoFit/>
          </a:bodyPr>
          <a:lstStyle/>
          <a:p>
            <a:pPr algn="l"/>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七</a:t>
            </a:r>
            <a:r>
              <a:rPr lang="zh-CN" altLang="en-US" sz="2400" dirty="0" smtClean="0">
                <a:solidFill>
                  <a:schemeClr val="bg1"/>
                </a:solidFill>
                <a:latin typeface="微软雅黑" panose="020B0503020204020204" pitchFamily="34" charset="-122"/>
                <a:ea typeface="微软雅黑" panose="020B0503020204020204" pitchFamily="34" charset="-122"/>
              </a:rPr>
              <a:t>节   内幕交易、泄露内幕信息罪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237236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第八节    洗钱罪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19938" y="3744366"/>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500311" y="3762937"/>
            <a:ext cx="298196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第九节    </a:t>
            </a:r>
            <a:r>
              <a:rPr lang="zh-CN" sz="2400" dirty="0" smtClean="0">
                <a:solidFill>
                  <a:schemeClr val="bg1"/>
                </a:solidFill>
                <a:latin typeface="微软雅黑" panose="020B0503020204020204" pitchFamily="34" charset="-122"/>
                <a:ea typeface="微软雅黑" panose="020B0503020204020204" pitchFamily="34" charset="-122"/>
              </a:rPr>
              <a:t>集资诈骗罪</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78689"/>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419938" y="4385019"/>
            <a:ext cx="6373086" cy="495954"/>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sz="2400" dirty="0" smtClean="0">
                  <a:solidFill>
                    <a:schemeClr val="bg1"/>
                  </a:solidFill>
                  <a:latin typeface="微软雅黑" panose="020B0503020204020204" pitchFamily="34" charset="-122"/>
                  <a:ea typeface="微软雅黑" panose="020B0503020204020204" pitchFamily="34" charset="-122"/>
                </a:rPr>
                <a:t>贷款诈骗罪</a:t>
              </a:r>
            </a:p>
          </p:txBody>
        </p:sp>
      </p:grpSp>
      <p:sp>
        <p:nvSpPr>
          <p:cNvPr id="36" name="文本框 35"/>
          <p:cNvSpPr txBox="1"/>
          <p:nvPr/>
        </p:nvSpPr>
        <p:spPr>
          <a:xfrm>
            <a:off x="2500311" y="4403590"/>
            <a:ext cx="109728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第十节</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三、非国家工作人员受贿罪的处罚</a:t>
            </a:r>
          </a:p>
          <a:p>
            <a:r>
              <a:rPr lang="zh-CN" altLang="zh-CN" dirty="0"/>
              <a:t>《刑法》第</a:t>
            </a:r>
            <a:r>
              <a:rPr lang="en-US" altLang="zh-CN" dirty="0"/>
              <a:t>163</a:t>
            </a:r>
            <a:r>
              <a:rPr lang="zh-CN" altLang="zh-CN" dirty="0"/>
              <a:t>条规定，公司、企业或者其他单位的工作人员利用职务上的便利，索取他人财物或者非法收受他人财物，为他人谋取利益，数额较大的，处五年以下有期徒刑或者拘役</a:t>
            </a:r>
            <a:r>
              <a:rPr lang="en-US" altLang="zh-CN" dirty="0"/>
              <a:t>;</a:t>
            </a:r>
            <a:r>
              <a:rPr lang="zh-CN" altLang="zh-CN" dirty="0"/>
              <a:t>数额巨大的，处五年以上有期徒刑，可以并处没收财产。</a:t>
            </a:r>
          </a:p>
        </p:txBody>
      </p:sp>
      <p:sp>
        <p:nvSpPr>
          <p:cNvPr id="3" name="标题 2"/>
          <p:cNvSpPr>
            <a:spLocks noGrp="1"/>
          </p:cNvSpPr>
          <p:nvPr>
            <p:ph type="title"/>
          </p:nvPr>
        </p:nvSpPr>
        <p:spPr/>
        <p:txBody>
          <a:bodyPr/>
          <a:lstStyle/>
          <a:p>
            <a:r>
              <a:rPr lang="zh-CN" altLang="zh-CN" dirty="0"/>
              <a:t>非国家工作人员受贿罪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一、背信损害上市公司利益罪的概念与构成特征</a:t>
            </a:r>
          </a:p>
          <a:p>
            <a:r>
              <a:rPr lang="zh-CN" altLang="zh-CN" dirty="0"/>
              <a:t>（一）背信损害上市公司利益罪的概念</a:t>
            </a:r>
          </a:p>
          <a:p>
            <a:r>
              <a:rPr lang="zh-CN" altLang="zh-CN" dirty="0"/>
              <a:t>上市公司的董事、监事、高级管理人员，违背对公司的忠实义务，利用职务便利，操纵上市公司从事损害上市公司利益的活动，致使上市公司利益遭受重大损失的行为。</a:t>
            </a:r>
          </a:p>
        </p:txBody>
      </p:sp>
      <p:sp>
        <p:nvSpPr>
          <p:cNvPr id="3" name="标题 2"/>
          <p:cNvSpPr>
            <a:spLocks noGrp="1"/>
          </p:cNvSpPr>
          <p:nvPr>
            <p:ph type="title"/>
          </p:nvPr>
        </p:nvSpPr>
        <p:spPr/>
        <p:txBody>
          <a:bodyPr/>
          <a:lstStyle/>
          <a:p>
            <a:r>
              <a:rPr lang="zh-CN" altLang="zh-CN" dirty="0"/>
              <a:t>背信损害上市公司利益罪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853" y="4174435"/>
            <a:ext cx="2961860" cy="225618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（二）构成特征</a:t>
            </a:r>
          </a:p>
          <a:p>
            <a:r>
              <a:rPr lang="en-US" altLang="zh-CN" sz="2400" dirty="0"/>
              <a:t>1.</a:t>
            </a:r>
            <a:r>
              <a:rPr lang="zh-CN" altLang="zh-CN" sz="2400" dirty="0"/>
              <a:t>犯罪客体：上市公司的正常管理秩序和合法利益。</a:t>
            </a:r>
          </a:p>
          <a:p>
            <a:r>
              <a:rPr lang="en-US" altLang="zh-CN" sz="2400" dirty="0"/>
              <a:t>2</a:t>
            </a:r>
            <a:r>
              <a:rPr lang="en-US" altLang="zh-CN" sz="2400" dirty="0" smtClean="0"/>
              <a:t>.</a:t>
            </a:r>
            <a:r>
              <a:rPr lang="zh-CN" altLang="en-US" sz="2400" dirty="0" smtClean="0"/>
              <a:t>犯罪</a:t>
            </a:r>
            <a:r>
              <a:rPr lang="zh-CN" altLang="zh-CN" sz="2400" dirty="0" smtClean="0"/>
              <a:t>客观</a:t>
            </a:r>
            <a:r>
              <a:rPr lang="zh-CN" altLang="zh-CN" sz="2400" dirty="0"/>
              <a:t>方面</a:t>
            </a:r>
            <a:r>
              <a:rPr lang="zh-CN" altLang="zh-CN" sz="2400" dirty="0" smtClean="0"/>
              <a:t>：</a:t>
            </a:r>
            <a:endParaRPr lang="en-US" altLang="zh-CN" sz="2400" dirty="0" smtClean="0"/>
          </a:p>
          <a:p>
            <a:r>
              <a:rPr lang="zh-CN" altLang="zh-CN" sz="2400" dirty="0" smtClean="0"/>
              <a:t>（</a:t>
            </a:r>
            <a:r>
              <a:rPr lang="en-US" altLang="zh-CN" sz="2400" dirty="0"/>
              <a:t>1</a:t>
            </a:r>
            <a:r>
              <a:rPr lang="zh-CN" altLang="zh-CN" sz="2400" dirty="0"/>
              <a:t>）违背对公司的忠诚义务，利用职务便利，实施操纵上市公司从事损害上市公司利益的行为</a:t>
            </a:r>
            <a:r>
              <a:rPr lang="zh-CN" altLang="zh-CN" sz="2400" dirty="0" smtClean="0"/>
              <a:t>。</a:t>
            </a:r>
            <a:r>
              <a:rPr lang="zh-CN" altLang="en-US" sz="2400" dirty="0" smtClean="0"/>
              <a:t>具体表现为</a:t>
            </a:r>
            <a:r>
              <a:rPr lang="en-US" altLang="zh-CN" sz="2400" dirty="0" smtClean="0"/>
              <a:t>《</a:t>
            </a:r>
            <a:r>
              <a:rPr lang="zh-CN" altLang="en-US" sz="2400" dirty="0" smtClean="0"/>
              <a:t>刑法</a:t>
            </a:r>
            <a:r>
              <a:rPr lang="en-US" altLang="zh-CN" sz="2400" dirty="0" smtClean="0"/>
              <a:t>》169</a:t>
            </a:r>
            <a:r>
              <a:rPr lang="zh-CN" altLang="en-US" sz="2400" dirty="0" smtClean="0"/>
              <a:t>条之一的六种行为。</a:t>
            </a:r>
            <a:endParaRPr lang="zh-CN" altLang="zh-CN" sz="2400" dirty="0"/>
          </a:p>
          <a:p>
            <a:r>
              <a:rPr lang="zh-CN" altLang="zh-CN" sz="2400" dirty="0" smtClean="0"/>
              <a:t>（</a:t>
            </a:r>
            <a:r>
              <a:rPr lang="en-US" altLang="zh-CN" sz="2400" dirty="0"/>
              <a:t>2</a:t>
            </a:r>
            <a:r>
              <a:rPr lang="zh-CN" altLang="zh-CN" sz="2400" dirty="0"/>
              <a:t>）导致上市公司利益遭受重大损失。</a:t>
            </a:r>
          </a:p>
          <a:p>
            <a:r>
              <a:rPr lang="en-US" altLang="zh-CN" sz="2400" dirty="0"/>
              <a:t>3.</a:t>
            </a:r>
            <a:r>
              <a:rPr lang="zh-CN" altLang="zh-CN" sz="2400" dirty="0"/>
              <a:t>犯罪主体：本罪主体是特殊主体，仅限于上市公司的董事、监事、高级管理人员、控股股东或者实际控制</a:t>
            </a:r>
            <a:r>
              <a:rPr lang="zh-CN" altLang="zh-CN" sz="2400" dirty="0" smtClean="0"/>
              <a:t>人。</a:t>
            </a:r>
            <a:endParaRPr lang="zh-CN" altLang="zh-CN" sz="2400" dirty="0"/>
          </a:p>
          <a:p>
            <a:r>
              <a:rPr lang="en-US" altLang="zh-CN" sz="2400" dirty="0" smtClean="0"/>
              <a:t>4.</a:t>
            </a:r>
            <a:r>
              <a:rPr lang="zh-CN" altLang="en-US" sz="2400" dirty="0" smtClean="0"/>
              <a:t>犯罪</a:t>
            </a:r>
            <a:r>
              <a:rPr lang="zh-CN" altLang="zh-CN" sz="2400" dirty="0" smtClean="0"/>
              <a:t>主观</a:t>
            </a:r>
            <a:r>
              <a:rPr lang="zh-CN" altLang="zh-CN" sz="2400" dirty="0"/>
              <a:t>方面：故意。</a:t>
            </a:r>
          </a:p>
        </p:txBody>
      </p:sp>
      <p:sp>
        <p:nvSpPr>
          <p:cNvPr id="3" name="标题 2"/>
          <p:cNvSpPr>
            <a:spLocks noGrp="1"/>
          </p:cNvSpPr>
          <p:nvPr>
            <p:ph type="title"/>
          </p:nvPr>
        </p:nvSpPr>
        <p:spPr/>
        <p:txBody>
          <a:bodyPr/>
          <a:lstStyle/>
          <a:p>
            <a:r>
              <a:rPr lang="zh-CN" altLang="zh-CN" dirty="0"/>
              <a:t>背信损害上市公司利益罪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二、背信损害上市公司利益罪的认定</a:t>
            </a:r>
          </a:p>
          <a:p>
            <a:r>
              <a:rPr lang="zh-CN" altLang="zh-CN" sz="2400" dirty="0"/>
              <a:t>（一）罪与非罪的界限</a:t>
            </a:r>
          </a:p>
          <a:p>
            <a:r>
              <a:rPr lang="en-US" altLang="zh-CN" sz="2400" dirty="0"/>
              <a:t>1.</a:t>
            </a:r>
            <a:r>
              <a:rPr lang="zh-CN" altLang="zh-CN" sz="2400" dirty="0"/>
              <a:t>行为人是否滥用职权，违背了忠实义务。</a:t>
            </a:r>
          </a:p>
          <a:p>
            <a:r>
              <a:rPr lang="en-US" altLang="zh-CN" sz="2400" dirty="0"/>
              <a:t>2.</a:t>
            </a:r>
            <a:r>
              <a:rPr lang="zh-CN" altLang="zh-CN" sz="2400" dirty="0"/>
              <a:t>行为人的背信行为是否给上市公司利益造成重大损害。</a:t>
            </a:r>
          </a:p>
          <a:p>
            <a:r>
              <a:rPr lang="zh-CN" altLang="zh-CN" sz="2400" dirty="0"/>
              <a:t>（二）本罪与挪用资金罪的界限</a:t>
            </a:r>
          </a:p>
          <a:p>
            <a:r>
              <a:rPr lang="en-US" altLang="zh-CN" sz="2400" dirty="0"/>
              <a:t>1.</a:t>
            </a:r>
            <a:r>
              <a:rPr lang="zh-CN" altLang="zh-CN" sz="2400" dirty="0"/>
              <a:t>犯罪</a:t>
            </a:r>
            <a:r>
              <a:rPr lang="zh-CN" altLang="zh-CN" sz="2400" dirty="0" smtClean="0"/>
              <a:t>主体：</a:t>
            </a:r>
            <a:r>
              <a:rPr lang="zh-CN" altLang="zh-CN" sz="2400" dirty="0"/>
              <a:t>本罪是特殊</a:t>
            </a:r>
            <a:r>
              <a:rPr lang="zh-CN" altLang="zh-CN" sz="2400" dirty="0" smtClean="0"/>
              <a:t>主体；</a:t>
            </a:r>
            <a:r>
              <a:rPr lang="zh-CN" altLang="zh-CN" sz="2400" dirty="0"/>
              <a:t>挪用资金罪无此限制。</a:t>
            </a:r>
          </a:p>
          <a:p>
            <a:r>
              <a:rPr lang="en-US" altLang="zh-CN" sz="2400" dirty="0"/>
              <a:t>2.</a:t>
            </a:r>
            <a:r>
              <a:rPr lang="zh-CN" altLang="zh-CN" sz="2400" dirty="0"/>
              <a:t>犯罪客观</a:t>
            </a:r>
            <a:r>
              <a:rPr lang="zh-CN" altLang="zh-CN" sz="2400" dirty="0" smtClean="0"/>
              <a:t>方面：</a:t>
            </a:r>
            <a:r>
              <a:rPr lang="zh-CN" altLang="zh-CN" sz="2400" dirty="0"/>
              <a:t>本罪行为方式有六种，挪用资金罪仅是本罪行为方式中的挪用资金情形。</a:t>
            </a:r>
          </a:p>
          <a:p>
            <a:r>
              <a:rPr lang="en-US" altLang="zh-CN" sz="2400" dirty="0"/>
              <a:t>3</a:t>
            </a:r>
            <a:r>
              <a:rPr lang="en-US" altLang="zh-CN" sz="2400" dirty="0" smtClean="0"/>
              <a:t>.</a:t>
            </a:r>
            <a:r>
              <a:rPr lang="zh-CN" altLang="en-US" sz="2400" dirty="0" smtClean="0"/>
              <a:t>犯罪</a:t>
            </a:r>
            <a:r>
              <a:rPr lang="zh-CN" altLang="zh-CN" sz="2400" dirty="0" smtClean="0"/>
              <a:t>主观</a:t>
            </a:r>
            <a:r>
              <a:rPr lang="zh-CN" altLang="zh-CN" sz="2400" dirty="0"/>
              <a:t>方面：本罪主观上没有归还资金意图，挪用资金罪主观上要求必须有归还资金意图。</a:t>
            </a:r>
          </a:p>
        </p:txBody>
      </p:sp>
      <p:sp>
        <p:nvSpPr>
          <p:cNvPr id="3" name="标题 2"/>
          <p:cNvSpPr>
            <a:spLocks noGrp="1"/>
          </p:cNvSpPr>
          <p:nvPr>
            <p:ph type="title"/>
          </p:nvPr>
        </p:nvSpPr>
        <p:spPr/>
        <p:txBody>
          <a:bodyPr/>
          <a:lstStyle/>
          <a:p>
            <a:r>
              <a:rPr lang="zh-CN" altLang="zh-CN" dirty="0"/>
              <a:t>背信损害上市公司利益罪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三、背信损害上市公司利益罪的处罚</a:t>
            </a:r>
          </a:p>
          <a:p>
            <a:r>
              <a:rPr lang="zh-CN" altLang="zh-CN" sz="2400" dirty="0"/>
              <a:t>根据《刑法》第</a:t>
            </a:r>
            <a:r>
              <a:rPr lang="en-US" altLang="zh-CN" sz="2400" dirty="0"/>
              <a:t>169</a:t>
            </a:r>
            <a:r>
              <a:rPr lang="zh-CN" altLang="zh-CN" sz="2400" dirty="0"/>
              <a:t>条之一，犯本罪的，处三年以下有期徒刑或者拘役，并处或者单处罚金</a:t>
            </a:r>
            <a:r>
              <a:rPr lang="en-US" altLang="zh-CN" sz="2400" dirty="0"/>
              <a:t>;</a:t>
            </a:r>
            <a:r>
              <a:rPr lang="zh-CN" altLang="zh-CN" sz="2400" dirty="0"/>
              <a:t>致使上市公司利益遭受特别重大损失的，处三年以上七年以下有期徒刑，并处罚金。</a:t>
            </a:r>
          </a:p>
        </p:txBody>
      </p:sp>
      <p:sp>
        <p:nvSpPr>
          <p:cNvPr id="3" name="标题 2"/>
          <p:cNvSpPr>
            <a:spLocks noGrp="1"/>
          </p:cNvSpPr>
          <p:nvPr>
            <p:ph type="title"/>
          </p:nvPr>
        </p:nvSpPr>
        <p:spPr/>
        <p:txBody>
          <a:bodyPr/>
          <a:lstStyle/>
          <a:p>
            <a:r>
              <a:rPr lang="zh-CN" altLang="zh-CN" dirty="0"/>
              <a:t>背信损害上市公司利益罪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305" y="3395455"/>
            <a:ext cx="5029200" cy="282892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一、内幕交易、泄露内幕信息罪的概念与构成特征</a:t>
            </a:r>
          </a:p>
          <a:p>
            <a:r>
              <a:rPr lang="zh-CN" altLang="zh-CN" sz="2400" dirty="0"/>
              <a:t>（一）概念</a:t>
            </a:r>
          </a:p>
          <a:p>
            <a:r>
              <a:rPr lang="zh-CN" altLang="zh-CN" sz="2400" dirty="0"/>
              <a:t>证券、期货内幕信息的知情人员或者非法获取证券、期货交易内幕信息的人员，在涉及证券的发行，证券、期货交易或者其他对证券、期货交易价格有重大影响的信息尚未公开时，买入或者卖出该证券、或者从事与该内幕信息有关的期货交易，或者泄露该信息，或者明示、暗示他人从事上述交易活动，情节严重的行为。</a:t>
            </a:r>
          </a:p>
        </p:txBody>
      </p:sp>
      <p:sp>
        <p:nvSpPr>
          <p:cNvPr id="3" name="标题 2"/>
          <p:cNvSpPr>
            <a:spLocks noGrp="1"/>
          </p:cNvSpPr>
          <p:nvPr>
            <p:ph type="title"/>
          </p:nvPr>
        </p:nvSpPr>
        <p:spPr/>
        <p:txBody>
          <a:bodyPr/>
          <a:lstStyle/>
          <a:p>
            <a:r>
              <a:rPr lang="zh-CN" altLang="zh-CN" dirty="0"/>
              <a:t>内幕交易、泄露内幕信息罪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004" y="4363278"/>
            <a:ext cx="4211799" cy="204000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（二）构成特征</a:t>
            </a:r>
          </a:p>
          <a:p>
            <a:r>
              <a:rPr lang="en-US" altLang="zh-CN" sz="2400" dirty="0"/>
              <a:t>1.</a:t>
            </a:r>
            <a:r>
              <a:rPr lang="zh-CN" altLang="zh-CN" sz="2400" dirty="0"/>
              <a:t>犯罪客体：证券、期货市场的管理秩序和其他证券、期货投资者的合法权益。</a:t>
            </a:r>
          </a:p>
          <a:p>
            <a:r>
              <a:rPr lang="en-US" altLang="zh-CN" sz="2400" dirty="0" smtClean="0"/>
              <a:t>2</a:t>
            </a:r>
            <a:r>
              <a:rPr lang="en-US" altLang="zh-CN" sz="2400" dirty="0"/>
              <a:t>.</a:t>
            </a:r>
            <a:r>
              <a:rPr lang="zh-CN" altLang="zh-CN" sz="2400" dirty="0"/>
              <a:t>犯罪客观方面</a:t>
            </a:r>
            <a:r>
              <a:rPr lang="zh-CN" altLang="zh-CN" sz="2400" dirty="0" smtClean="0"/>
              <a:t>：（</a:t>
            </a:r>
            <a:r>
              <a:rPr lang="en-US" altLang="zh-CN" sz="2400" dirty="0"/>
              <a:t>1</a:t>
            </a:r>
            <a:r>
              <a:rPr lang="zh-CN" altLang="zh-CN" sz="2400" dirty="0"/>
              <a:t>）内幕信息尚未公开时，买入该种证券、或者从事与该内幕信息有关的期货交易（</a:t>
            </a:r>
            <a:r>
              <a:rPr lang="en-US" altLang="zh-CN" sz="2400" dirty="0"/>
              <a:t>2</a:t>
            </a:r>
            <a:r>
              <a:rPr lang="zh-CN" altLang="zh-CN" sz="2400" dirty="0"/>
              <a:t>）内幕信息尚未公开时，卖出该种证券、或者从事与该内幕信息有关的期货交易（</a:t>
            </a:r>
            <a:r>
              <a:rPr lang="en-US" altLang="zh-CN" sz="2400" dirty="0"/>
              <a:t>3</a:t>
            </a:r>
            <a:r>
              <a:rPr lang="zh-CN" altLang="zh-CN" sz="2400" dirty="0"/>
              <a:t>）内幕信息尚未公开时，泄露该信息，使他人买入或者卖出该证券、或者从事与该内幕信息有关的期货交易（</a:t>
            </a:r>
            <a:r>
              <a:rPr lang="en-US" altLang="zh-CN" sz="2400" dirty="0"/>
              <a:t>4</a:t>
            </a:r>
            <a:r>
              <a:rPr lang="zh-CN" altLang="zh-CN" sz="2400" dirty="0"/>
              <a:t>）明示、暗示他人从事上述交易活动。</a:t>
            </a:r>
          </a:p>
          <a:p>
            <a:r>
              <a:rPr lang="en-US" altLang="zh-CN" sz="2400" dirty="0"/>
              <a:t>3.</a:t>
            </a:r>
            <a:r>
              <a:rPr lang="zh-CN" altLang="zh-CN" sz="2400" dirty="0"/>
              <a:t>犯罪主体：特殊主体</a:t>
            </a:r>
            <a:r>
              <a:rPr lang="zh-CN" altLang="zh-CN" sz="2400" dirty="0" smtClean="0"/>
              <a:t>，即</a:t>
            </a:r>
            <a:r>
              <a:rPr lang="zh-CN" altLang="zh-CN" sz="2400" dirty="0"/>
              <a:t>证券、期货内幕信息的知情人员或者非法获取证券、期货交易内幕信息的人员。单位也可以成为该罪的主体。</a:t>
            </a:r>
          </a:p>
          <a:p>
            <a:r>
              <a:rPr lang="en-US" altLang="zh-CN" sz="2400" dirty="0"/>
              <a:t>4</a:t>
            </a:r>
            <a:r>
              <a:rPr lang="en-US" altLang="zh-CN" sz="2400" dirty="0" smtClean="0"/>
              <a:t>.</a:t>
            </a:r>
            <a:r>
              <a:rPr lang="zh-CN" altLang="en-US" sz="2400" dirty="0" smtClean="0"/>
              <a:t>犯罪</a:t>
            </a:r>
            <a:r>
              <a:rPr lang="zh-CN" altLang="zh-CN" sz="2400" dirty="0" smtClean="0"/>
              <a:t>主观</a:t>
            </a:r>
            <a:r>
              <a:rPr lang="zh-CN" altLang="zh-CN" sz="2400" dirty="0"/>
              <a:t>方面：直接故意。</a:t>
            </a:r>
          </a:p>
        </p:txBody>
      </p:sp>
      <p:sp>
        <p:nvSpPr>
          <p:cNvPr id="3" name="标题 2"/>
          <p:cNvSpPr>
            <a:spLocks noGrp="1"/>
          </p:cNvSpPr>
          <p:nvPr>
            <p:ph type="title"/>
          </p:nvPr>
        </p:nvSpPr>
        <p:spPr/>
        <p:txBody>
          <a:bodyPr/>
          <a:lstStyle/>
          <a:p>
            <a:r>
              <a:rPr lang="zh-CN" altLang="zh-CN" dirty="0"/>
              <a:t>内幕交易、泄露内幕信息罪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二、内幕交易、泄露内幕信息罪的认定</a:t>
            </a:r>
          </a:p>
          <a:p>
            <a:r>
              <a:rPr lang="zh-CN" altLang="zh-CN" sz="2400" dirty="0"/>
              <a:t>（一）内幕信息的界定</a:t>
            </a:r>
            <a:r>
              <a:rPr lang="zh-CN" altLang="zh-CN" sz="2400" dirty="0" smtClean="0"/>
              <a:t>。</a:t>
            </a:r>
            <a:endParaRPr lang="en-US" altLang="zh-CN" sz="2400" dirty="0" smtClean="0"/>
          </a:p>
          <a:p>
            <a:r>
              <a:rPr lang="zh-CN" altLang="zh-CN" sz="2400" dirty="0" smtClean="0"/>
              <a:t>内幕</a:t>
            </a:r>
            <a:r>
              <a:rPr lang="zh-CN" altLang="zh-CN" sz="2400" dirty="0"/>
              <a:t>信息应具备秘密性和重要性。如泄露的不是内幕信息，不构成犯罪。不知内幕信息的内幕人员所进行的允许的证券、期货交易行为，亦不构成犯罪。</a:t>
            </a:r>
          </a:p>
          <a:p>
            <a:r>
              <a:rPr lang="zh-CN" altLang="zh-CN" sz="2400" dirty="0"/>
              <a:t>（二）“建议”行为的定性</a:t>
            </a:r>
            <a:r>
              <a:rPr lang="zh-CN" altLang="zh-CN" sz="2400" dirty="0" smtClean="0"/>
              <a:t>。</a:t>
            </a:r>
            <a:endParaRPr lang="en-US" altLang="zh-CN" sz="2400" dirty="0" smtClean="0"/>
          </a:p>
          <a:p>
            <a:r>
              <a:rPr lang="zh-CN" altLang="zh-CN" sz="2400" dirty="0" smtClean="0"/>
              <a:t>如</a:t>
            </a:r>
            <a:r>
              <a:rPr lang="zh-CN" altLang="zh-CN" sz="2400" dirty="0"/>
              <a:t>行为人通过明示或暗示方式，建议他人买卖具体的证券、期货，构成本罪。</a:t>
            </a:r>
          </a:p>
          <a:p>
            <a:r>
              <a:rPr lang="zh-CN" altLang="zh-CN" sz="2400" dirty="0"/>
              <a:t>（三）内幕人员知悉内幕信息但其所进行的交易行为并没有利用其所知信息，不构成犯罪。</a:t>
            </a:r>
          </a:p>
        </p:txBody>
      </p:sp>
      <p:sp>
        <p:nvSpPr>
          <p:cNvPr id="3" name="标题 2"/>
          <p:cNvSpPr>
            <a:spLocks noGrp="1"/>
          </p:cNvSpPr>
          <p:nvPr>
            <p:ph type="title"/>
          </p:nvPr>
        </p:nvSpPr>
        <p:spPr/>
        <p:txBody>
          <a:bodyPr/>
          <a:lstStyle/>
          <a:p>
            <a:r>
              <a:rPr lang="zh-CN" altLang="zh-CN" dirty="0"/>
              <a:t>内幕交易、泄露内幕信息罪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三、内幕交易、泄露内幕信息罪的处罚</a:t>
            </a:r>
          </a:p>
          <a:p>
            <a:r>
              <a:rPr lang="zh-CN" altLang="zh-CN" sz="2400" dirty="0"/>
              <a:t>根据《刑法》第</a:t>
            </a:r>
            <a:r>
              <a:rPr lang="en-US" altLang="zh-CN" sz="2400" dirty="0"/>
              <a:t>180</a:t>
            </a:r>
            <a:r>
              <a:rPr lang="zh-CN" altLang="zh-CN" sz="2400" dirty="0"/>
              <a:t>条第</a:t>
            </a:r>
            <a:r>
              <a:rPr lang="en-US" altLang="zh-CN" sz="2400" dirty="0"/>
              <a:t>1</a:t>
            </a:r>
            <a:r>
              <a:rPr lang="zh-CN" altLang="zh-CN" sz="2400" dirty="0"/>
              <a:t>款规定，犯本罪的，情节严重的，处五年以下有期徒刑或者拘役，并处或者单处违法所得一倍以上五倍以下罚金</a:t>
            </a:r>
            <a:r>
              <a:rPr lang="en-US" altLang="zh-CN" sz="2400" dirty="0"/>
              <a:t>;</a:t>
            </a:r>
            <a:r>
              <a:rPr lang="zh-CN" altLang="zh-CN" sz="2400" dirty="0"/>
              <a:t>情节特别严重的，处五年以上十年以下有期徒刑，并处违法所得一倍以上五倍以下罚金。单位犯本款罪的，对单位判处罚金，并对其直接负责的主管人员和其他直接责任人员，处五年以下有期徒刑或者拘役。</a:t>
            </a:r>
          </a:p>
        </p:txBody>
      </p:sp>
      <p:sp>
        <p:nvSpPr>
          <p:cNvPr id="3" name="标题 2"/>
          <p:cNvSpPr>
            <a:spLocks noGrp="1"/>
          </p:cNvSpPr>
          <p:nvPr>
            <p:ph type="title"/>
          </p:nvPr>
        </p:nvSpPr>
        <p:spPr/>
        <p:txBody>
          <a:bodyPr/>
          <a:lstStyle/>
          <a:p>
            <a:r>
              <a:rPr lang="zh-CN" altLang="zh-CN" dirty="0"/>
              <a:t>内幕交易、泄露内幕信息罪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017" y="4192159"/>
            <a:ext cx="4065105" cy="2215482"/>
          </a:xfrm>
          <a:prstGeom prst="rect">
            <a:avLst/>
          </a:prstGeom>
        </p:spPr>
      </p:pic>
      <p:sp>
        <p:nvSpPr>
          <p:cNvPr id="8" name="TextBox 7"/>
          <p:cNvSpPr txBox="1"/>
          <p:nvPr/>
        </p:nvSpPr>
        <p:spPr>
          <a:xfrm>
            <a:off x="8796130" y="4780722"/>
            <a:ext cx="1928192" cy="523220"/>
          </a:xfrm>
          <a:prstGeom prst="rect">
            <a:avLst/>
          </a:prstGeom>
          <a:noFill/>
        </p:spPr>
        <p:txBody>
          <a:bodyPr wrap="square" rtlCol="0">
            <a:spAutoFit/>
          </a:bodyPr>
          <a:lstStyle/>
          <a:p>
            <a:pPr algn="ctr"/>
            <a:r>
              <a:rPr lang="zh-CN" altLang="en-US" sz="2800" dirty="0" smtClean="0"/>
              <a:t>李启红案</a:t>
            </a:r>
            <a:endParaRPr lang="zh-CN" altLang="en-US"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一、洗钱罪的概念与构成特征</a:t>
            </a:r>
          </a:p>
          <a:p>
            <a:r>
              <a:rPr lang="zh-CN" altLang="zh-CN" sz="2400" dirty="0"/>
              <a:t>（一）概念</a:t>
            </a:r>
          </a:p>
          <a:p>
            <a:r>
              <a:rPr lang="zh-CN" altLang="zh-CN" sz="2400" dirty="0"/>
              <a:t>洗钱罪，是指明知是毒品犯罪、黑社会性质的组织犯罪、恐怖活动犯罪、走私犯罪、贪污贿赂犯罪、破坏金融管理秩序犯罪、金融诈骗犯罪的所得及其产生的收益，而掩饰、隐瞒其来源与性质的行为</a:t>
            </a:r>
            <a:r>
              <a:rPr lang="zh-CN" altLang="zh-CN" sz="2400" dirty="0" smtClean="0"/>
              <a:t>。</a:t>
            </a:r>
            <a:endParaRPr lang="en-US" altLang="zh-CN" sz="2400" dirty="0" smtClean="0"/>
          </a:p>
          <a:p>
            <a:endParaRPr lang="zh-CN" altLang="zh-CN" sz="2400" dirty="0"/>
          </a:p>
        </p:txBody>
      </p:sp>
      <p:sp>
        <p:nvSpPr>
          <p:cNvPr id="3" name="标题 2"/>
          <p:cNvSpPr>
            <a:spLocks noGrp="1"/>
          </p:cNvSpPr>
          <p:nvPr>
            <p:ph type="title"/>
          </p:nvPr>
        </p:nvSpPr>
        <p:spPr/>
        <p:txBody>
          <a:bodyPr/>
          <a:lstStyle/>
          <a:p>
            <a:r>
              <a:rPr lang="zh-CN" altLang="zh-CN" dirty="0"/>
              <a:t>洗钱罪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861" y="3848926"/>
            <a:ext cx="3916017" cy="254938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85" y="1822450"/>
            <a:ext cx="1118235" cy="492760"/>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85" y="1822450"/>
            <a:ext cx="6598285" cy="492760"/>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374900" y="1822450"/>
            <a:ext cx="6497955" cy="768350"/>
          </a:xfrm>
          <a:prstGeom prst="rect">
            <a:avLst/>
          </a:prstGeom>
          <a:noFill/>
        </p:spPr>
        <p:txBody>
          <a:bodyPr wrap="square" rtlCol="0">
            <a:spAutoFit/>
          </a:bodyP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第十一节  信用卡诈骗罪</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47175"/>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350" y="2447290"/>
            <a:ext cx="6453505" cy="492760"/>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059621" y="2447311"/>
            <a:ext cx="3376930" cy="460375"/>
          </a:xfrm>
          <a:prstGeom prst="rect">
            <a:avLst/>
          </a:prstGeom>
          <a:noFill/>
        </p:spPr>
        <p:txBody>
          <a:bodyPr wrap="none" rtlCol="0">
            <a:spAutoFit/>
          </a:bodyPr>
          <a:lstStyle/>
          <a:p>
            <a:pPr algn="l"/>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十二</a:t>
            </a:r>
            <a:r>
              <a:rPr lang="zh-CN" altLang="en-US" sz="2400" dirty="0" smtClean="0">
                <a:solidFill>
                  <a:schemeClr val="bg1"/>
                </a:solidFill>
                <a:latin typeface="微软雅黑" panose="020B0503020204020204" pitchFamily="34" charset="-122"/>
                <a:ea typeface="微软雅黑" panose="020B0503020204020204" pitchFamily="34" charset="-122"/>
              </a:rPr>
              <a:t>节  保险诈骗罪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375535" y="3100705"/>
            <a:ext cx="6642735" cy="495935"/>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299651" y="3114009"/>
            <a:ext cx="249682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第十三节  逃税罪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359660" y="3747770"/>
            <a:ext cx="6657975" cy="492760"/>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299651" y="3747697"/>
            <a:ext cx="371602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第十四节  </a:t>
            </a:r>
            <a:r>
              <a:rPr lang="zh-CN" sz="2400" dirty="0" smtClean="0">
                <a:solidFill>
                  <a:schemeClr val="bg1"/>
                </a:solidFill>
                <a:latin typeface="微软雅黑" panose="020B0503020204020204" pitchFamily="34" charset="-122"/>
                <a:ea typeface="微软雅黑" panose="020B0503020204020204" pitchFamily="34" charset="-122"/>
              </a:rPr>
              <a:t>假冒注册商标罪</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78689"/>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360295" y="4378960"/>
            <a:ext cx="6657975" cy="502285"/>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sz="2400" dirty="0" smtClean="0">
                  <a:solidFill>
                    <a:schemeClr val="bg1"/>
                  </a:solidFill>
                  <a:latin typeface="微软雅黑" panose="020B0503020204020204" pitchFamily="34" charset="-122"/>
                  <a:ea typeface="微软雅黑" panose="020B0503020204020204" pitchFamily="34" charset="-122"/>
                </a:rPr>
                <a:t>侵犯著作权罪</a:t>
              </a:r>
            </a:p>
          </p:txBody>
        </p:sp>
      </p:grpSp>
      <p:sp>
        <p:nvSpPr>
          <p:cNvPr id="36" name="文本框 35"/>
          <p:cNvSpPr txBox="1"/>
          <p:nvPr/>
        </p:nvSpPr>
        <p:spPr>
          <a:xfrm>
            <a:off x="2261551" y="4411845"/>
            <a:ext cx="140208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第十五节</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（二）构成特征</a:t>
            </a:r>
          </a:p>
          <a:p>
            <a:r>
              <a:rPr lang="en-US" altLang="zh-CN" sz="2400" dirty="0"/>
              <a:t>1.</a:t>
            </a:r>
            <a:r>
              <a:rPr lang="zh-CN" altLang="zh-CN" sz="2400" dirty="0"/>
              <a:t>犯罪客体：国家金融管理秩序</a:t>
            </a:r>
            <a:r>
              <a:rPr lang="zh-CN" altLang="zh-CN" sz="2400" dirty="0" smtClean="0"/>
              <a:t>。</a:t>
            </a:r>
            <a:endParaRPr lang="en-US" altLang="zh-CN" sz="2400" dirty="0" smtClean="0"/>
          </a:p>
          <a:p>
            <a:r>
              <a:rPr lang="zh-CN" altLang="en-US" sz="2400" dirty="0" smtClean="0"/>
              <a:t>本罪犯罪</a:t>
            </a:r>
            <a:r>
              <a:rPr lang="zh-CN" altLang="zh-CN" sz="2400" dirty="0" smtClean="0"/>
              <a:t>对象</a:t>
            </a:r>
            <a:r>
              <a:rPr lang="zh-CN" altLang="en-US" sz="2400" dirty="0" smtClean="0"/>
              <a:t>：</a:t>
            </a:r>
            <a:r>
              <a:rPr lang="zh-CN" altLang="zh-CN" sz="2400" dirty="0" smtClean="0"/>
              <a:t>毒品</a:t>
            </a:r>
            <a:r>
              <a:rPr lang="zh-CN" altLang="zh-CN" sz="2400" dirty="0"/>
              <a:t>犯罪、黑社会性质的组织犯罪、恐怖活动犯罪、走私犯罪、贪污贿赂犯罪、破坏金融管理秩序犯罪、金融诈骗犯罪的违法所得及其产生的收益</a:t>
            </a:r>
            <a:r>
              <a:rPr lang="zh-CN" altLang="zh-CN" sz="2400" dirty="0" smtClean="0"/>
              <a:t>。</a:t>
            </a:r>
            <a:endParaRPr lang="zh-CN" altLang="zh-CN" sz="2400" dirty="0"/>
          </a:p>
        </p:txBody>
      </p:sp>
      <p:sp>
        <p:nvSpPr>
          <p:cNvPr id="3" name="标题 2"/>
          <p:cNvSpPr>
            <a:spLocks noGrp="1"/>
          </p:cNvSpPr>
          <p:nvPr>
            <p:ph type="title"/>
          </p:nvPr>
        </p:nvSpPr>
        <p:spPr/>
        <p:txBody>
          <a:bodyPr/>
          <a:lstStyle/>
          <a:p>
            <a:r>
              <a:rPr lang="zh-CN" altLang="zh-CN" dirty="0"/>
              <a:t>洗钱罪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826" y="3657600"/>
            <a:ext cx="4932018" cy="273326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sz="2400" dirty="0"/>
              <a:t>2.</a:t>
            </a:r>
            <a:r>
              <a:rPr lang="zh-CN" altLang="zh-CN" sz="2400" dirty="0"/>
              <a:t>犯罪客观方面</a:t>
            </a:r>
            <a:r>
              <a:rPr lang="zh-CN" altLang="zh-CN" sz="2400" dirty="0" smtClean="0"/>
              <a:t>：</a:t>
            </a:r>
            <a:r>
              <a:rPr lang="zh-CN" altLang="zh-CN" sz="2400" dirty="0"/>
              <a:t>掩饰、隐瞒毒品犯罪、黑社会性质的组织犯罪、恐怖活动犯罪、走私犯罪、贪污贿赂犯罪、破坏金融管理秩序犯罪、金融诈骗犯罪的违法所得及其产生收益的来源和性质的</a:t>
            </a:r>
            <a:r>
              <a:rPr lang="zh-CN" altLang="zh-CN" sz="2400" dirty="0" smtClean="0"/>
              <a:t>行为</a:t>
            </a:r>
            <a:r>
              <a:rPr lang="zh-CN" altLang="en-US" sz="2400" dirty="0" smtClean="0"/>
              <a:t>。行为方式有以下五种：</a:t>
            </a:r>
            <a:endParaRPr lang="en-US" altLang="zh-CN" sz="2400" dirty="0" smtClean="0"/>
          </a:p>
          <a:p>
            <a:r>
              <a:rPr lang="zh-CN" altLang="zh-CN" sz="2400" dirty="0" smtClean="0"/>
              <a:t> </a:t>
            </a:r>
            <a:r>
              <a:rPr lang="en-US" altLang="zh-CN" sz="2400" dirty="0" smtClean="0"/>
              <a:t>(</a:t>
            </a:r>
            <a:r>
              <a:rPr lang="en-US" altLang="zh-CN" sz="2400" dirty="0"/>
              <a:t>1)</a:t>
            </a:r>
            <a:r>
              <a:rPr lang="zh-CN" altLang="zh-CN" sz="2400" dirty="0"/>
              <a:t>提供资金</a:t>
            </a:r>
            <a:r>
              <a:rPr lang="zh-CN" altLang="zh-CN" sz="2400" dirty="0" smtClean="0"/>
              <a:t>帐户。</a:t>
            </a:r>
            <a:endParaRPr lang="en-US" altLang="zh-CN" sz="2400" dirty="0" smtClean="0"/>
          </a:p>
          <a:p>
            <a:r>
              <a:rPr lang="zh-CN" altLang="zh-CN" sz="2400" dirty="0" smtClean="0"/>
              <a:t> </a:t>
            </a:r>
            <a:r>
              <a:rPr lang="en-US" altLang="zh-CN" sz="2400" dirty="0" smtClean="0"/>
              <a:t>(</a:t>
            </a:r>
            <a:r>
              <a:rPr lang="en-US" altLang="zh-CN" sz="2400" dirty="0"/>
              <a:t>2)</a:t>
            </a:r>
            <a:r>
              <a:rPr lang="zh-CN" altLang="zh-CN" sz="2400" dirty="0"/>
              <a:t>协助将财产转换为现金或者金融票据</a:t>
            </a:r>
            <a:r>
              <a:rPr lang="zh-CN" altLang="zh-CN" sz="2400" dirty="0" smtClean="0"/>
              <a:t>。</a:t>
            </a:r>
            <a:endParaRPr lang="en-US" altLang="zh-CN" sz="2400" dirty="0" smtClean="0"/>
          </a:p>
          <a:p>
            <a:r>
              <a:rPr lang="zh-CN" altLang="zh-CN" sz="2400" dirty="0" smtClean="0"/>
              <a:t> </a:t>
            </a:r>
            <a:r>
              <a:rPr lang="en-US" altLang="zh-CN" sz="2400" dirty="0" smtClean="0"/>
              <a:t>(</a:t>
            </a:r>
            <a:r>
              <a:rPr lang="en-US" altLang="zh-CN" sz="2400" dirty="0"/>
              <a:t>3)</a:t>
            </a:r>
            <a:r>
              <a:rPr lang="zh-CN" altLang="zh-CN" sz="2400" dirty="0"/>
              <a:t>通过转帐或者承兑等其他结算方式协助资金转移</a:t>
            </a:r>
            <a:r>
              <a:rPr lang="zh-CN" altLang="zh-CN" sz="2400" dirty="0" smtClean="0"/>
              <a:t>。</a:t>
            </a:r>
            <a:endParaRPr lang="en-US" altLang="zh-CN" sz="2400" dirty="0" smtClean="0"/>
          </a:p>
          <a:p>
            <a:r>
              <a:rPr lang="zh-CN" altLang="zh-CN" sz="2400" dirty="0" smtClean="0"/>
              <a:t> </a:t>
            </a:r>
            <a:r>
              <a:rPr lang="en-US" altLang="zh-CN" sz="2400" dirty="0" smtClean="0"/>
              <a:t>(</a:t>
            </a:r>
            <a:r>
              <a:rPr lang="en-US" altLang="zh-CN" sz="2400" dirty="0"/>
              <a:t>4)</a:t>
            </a:r>
            <a:r>
              <a:rPr lang="zh-CN" altLang="zh-CN" sz="2400" dirty="0"/>
              <a:t>协助将资金汇往境外</a:t>
            </a:r>
            <a:r>
              <a:rPr lang="zh-CN" altLang="zh-CN" sz="2400" dirty="0" smtClean="0"/>
              <a:t>。</a:t>
            </a:r>
            <a:endParaRPr lang="en-US" altLang="zh-CN" sz="2400" dirty="0" smtClean="0"/>
          </a:p>
          <a:p>
            <a:r>
              <a:rPr lang="zh-CN" altLang="zh-CN" sz="2400" dirty="0" smtClean="0"/>
              <a:t> </a:t>
            </a:r>
            <a:r>
              <a:rPr lang="en-US" altLang="zh-CN" sz="2400" dirty="0" smtClean="0"/>
              <a:t>(</a:t>
            </a:r>
            <a:r>
              <a:rPr lang="en-US" altLang="zh-CN" sz="2400" dirty="0"/>
              <a:t>5)</a:t>
            </a:r>
            <a:r>
              <a:rPr lang="zh-CN" altLang="zh-CN" sz="2400" dirty="0"/>
              <a:t>以其他方法掩饰、隐瞒犯罪的违法所得及其收益的性质和来源</a:t>
            </a:r>
            <a:r>
              <a:rPr lang="zh-CN" altLang="zh-CN" sz="2400" dirty="0" smtClean="0"/>
              <a:t>。</a:t>
            </a:r>
            <a:endParaRPr lang="zh-CN" altLang="zh-CN" sz="2400" dirty="0"/>
          </a:p>
        </p:txBody>
      </p:sp>
      <p:sp>
        <p:nvSpPr>
          <p:cNvPr id="3" name="标题 2"/>
          <p:cNvSpPr>
            <a:spLocks noGrp="1"/>
          </p:cNvSpPr>
          <p:nvPr>
            <p:ph type="title"/>
          </p:nvPr>
        </p:nvSpPr>
        <p:spPr/>
        <p:txBody>
          <a:bodyPr/>
          <a:lstStyle/>
          <a:p>
            <a:r>
              <a:rPr lang="zh-CN" altLang="zh-CN" dirty="0"/>
              <a:t>洗钱罪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endParaRPr lang="en-US" altLang="zh-CN" sz="2400" dirty="0" smtClean="0"/>
          </a:p>
          <a:p>
            <a:r>
              <a:rPr lang="en-US" altLang="zh-CN" sz="2400" dirty="0" smtClean="0"/>
              <a:t>3. </a:t>
            </a:r>
            <a:r>
              <a:rPr lang="zh-CN" altLang="zh-CN" sz="2400" dirty="0" smtClean="0"/>
              <a:t>犯罪</a:t>
            </a:r>
            <a:r>
              <a:rPr lang="zh-CN" altLang="zh-CN" sz="2400" dirty="0"/>
              <a:t>主体</a:t>
            </a:r>
            <a:r>
              <a:rPr lang="zh-CN" altLang="zh-CN" sz="2400" dirty="0" smtClean="0"/>
              <a:t>：</a:t>
            </a:r>
            <a:r>
              <a:rPr lang="zh-CN" altLang="en-US" sz="2400" dirty="0" smtClean="0"/>
              <a:t>一般主体。</a:t>
            </a:r>
            <a:endParaRPr lang="en-US" altLang="zh-CN" sz="2400" dirty="0" smtClean="0"/>
          </a:p>
          <a:p>
            <a:r>
              <a:rPr lang="zh-CN" altLang="zh-CN" sz="2400" dirty="0" smtClean="0"/>
              <a:t>自然人</a:t>
            </a:r>
            <a:r>
              <a:rPr lang="zh-CN" altLang="zh-CN" sz="2400" dirty="0"/>
              <a:t>和单位都可构成本罪，但上游犯罪的的行为人不可成为本罪主体。</a:t>
            </a:r>
          </a:p>
          <a:p>
            <a:r>
              <a:rPr lang="en-US" altLang="zh-CN" sz="2400" dirty="0"/>
              <a:t> </a:t>
            </a:r>
            <a:r>
              <a:rPr lang="en-US" altLang="zh-CN" sz="2400" dirty="0" smtClean="0"/>
              <a:t>4. </a:t>
            </a:r>
            <a:r>
              <a:rPr lang="zh-CN" altLang="en-US" sz="2400" dirty="0" smtClean="0"/>
              <a:t>犯罪主观方面：</a:t>
            </a:r>
            <a:r>
              <a:rPr lang="zh-CN" altLang="zh-CN" sz="2400" dirty="0" smtClean="0"/>
              <a:t>故意。</a:t>
            </a:r>
            <a:endParaRPr lang="en-US" altLang="zh-CN" sz="2400" dirty="0" smtClean="0"/>
          </a:p>
          <a:p>
            <a:r>
              <a:rPr lang="zh-CN" altLang="zh-CN" sz="2400" dirty="0" smtClean="0"/>
              <a:t>行为</a:t>
            </a:r>
            <a:r>
              <a:rPr lang="zh-CN" altLang="zh-CN" sz="2400" dirty="0"/>
              <a:t>人必须明知是毒品犯罪、黑社会性质的组织犯罪、恐怖活动犯罪、走私犯罪、贪污贿赂犯罪、破坏金融管理秩序犯罪、金融诈骗犯罪的违法所得及其产生的</a:t>
            </a:r>
            <a:r>
              <a:rPr lang="zh-CN" altLang="zh-CN" sz="2400" dirty="0" smtClean="0"/>
              <a:t>收益。</a:t>
            </a:r>
            <a:endParaRPr lang="zh-CN" altLang="zh-CN" sz="2400" dirty="0"/>
          </a:p>
        </p:txBody>
      </p:sp>
      <p:sp>
        <p:nvSpPr>
          <p:cNvPr id="3" name="标题 2"/>
          <p:cNvSpPr>
            <a:spLocks noGrp="1"/>
          </p:cNvSpPr>
          <p:nvPr>
            <p:ph type="title"/>
          </p:nvPr>
        </p:nvSpPr>
        <p:spPr/>
        <p:txBody>
          <a:bodyPr/>
          <a:lstStyle/>
          <a:p>
            <a:r>
              <a:rPr lang="zh-CN" altLang="zh-CN" dirty="0"/>
              <a:t>洗钱罪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smtClean="0"/>
              <a:t>二</a:t>
            </a:r>
            <a:r>
              <a:rPr lang="zh-CN" altLang="zh-CN" sz="2400" dirty="0"/>
              <a:t>、洗钱罪的认定</a:t>
            </a:r>
          </a:p>
          <a:p>
            <a:r>
              <a:rPr lang="zh-CN" altLang="zh-CN" sz="2400" dirty="0"/>
              <a:t>（一）“明知”的</a:t>
            </a:r>
            <a:r>
              <a:rPr lang="zh-CN" altLang="zh-CN" sz="2400" dirty="0" smtClean="0"/>
              <a:t>认定</a:t>
            </a:r>
            <a:endParaRPr lang="en-US" altLang="zh-CN" sz="2400" dirty="0" smtClean="0"/>
          </a:p>
          <a:p>
            <a:r>
              <a:rPr lang="en-US" altLang="zh-CN" sz="2400" dirty="0" smtClean="0"/>
              <a:t>1.</a:t>
            </a:r>
            <a:r>
              <a:rPr lang="zh-CN" altLang="zh-CN" sz="2400" dirty="0"/>
              <a:t>明知的</a:t>
            </a:r>
            <a:r>
              <a:rPr lang="zh-CN" altLang="zh-CN" sz="2400" dirty="0" smtClean="0"/>
              <a:t>内容</a:t>
            </a:r>
            <a:r>
              <a:rPr lang="zh-CN" altLang="en-US" sz="2400" dirty="0" smtClean="0"/>
              <a:t>：犯罪对象的明知</a:t>
            </a:r>
            <a:r>
              <a:rPr lang="en-US" altLang="zh-CN" sz="2400" dirty="0" smtClean="0"/>
              <a:t>+</a:t>
            </a:r>
            <a:r>
              <a:rPr lang="zh-CN" altLang="en-US" sz="2400" dirty="0" smtClean="0"/>
              <a:t>明知内容确定。</a:t>
            </a:r>
            <a:endParaRPr lang="zh-CN" altLang="zh-CN" sz="2400" dirty="0"/>
          </a:p>
          <a:p>
            <a:r>
              <a:rPr lang="en-US" altLang="zh-CN" sz="2400" dirty="0" smtClean="0"/>
              <a:t>2.</a:t>
            </a:r>
            <a:r>
              <a:rPr lang="zh-CN" altLang="zh-CN" sz="2400" dirty="0"/>
              <a:t>明知的</a:t>
            </a:r>
            <a:r>
              <a:rPr lang="zh-CN" altLang="zh-CN" sz="2400" dirty="0" smtClean="0"/>
              <a:t>程度</a:t>
            </a:r>
            <a:r>
              <a:rPr lang="zh-CN" altLang="en-US" sz="2400" dirty="0"/>
              <a:t>：</a:t>
            </a:r>
            <a:r>
              <a:rPr lang="zh-CN" altLang="zh-CN" sz="2400" dirty="0" smtClean="0"/>
              <a:t>明知</a:t>
            </a:r>
            <a:r>
              <a:rPr lang="zh-CN" altLang="zh-CN" sz="2400" dirty="0"/>
              <a:t>包括“确知”和“应知”两种情形</a:t>
            </a:r>
            <a:r>
              <a:rPr lang="zh-CN" altLang="zh-CN" sz="2400" dirty="0" smtClean="0"/>
              <a:t>。</a:t>
            </a:r>
            <a:r>
              <a:rPr lang="zh-CN" altLang="en-US" sz="2400" dirty="0" smtClean="0"/>
              <a:t>（</a:t>
            </a:r>
            <a:r>
              <a:rPr lang="zh-CN" altLang="en-US" sz="2400" dirty="0"/>
              <a:t>注意明知认定的</a:t>
            </a:r>
            <a:r>
              <a:rPr lang="zh-CN" altLang="en-US" sz="2400" dirty="0" smtClean="0"/>
              <a:t>情形）</a:t>
            </a:r>
            <a:endParaRPr lang="en-US" altLang="zh-CN" sz="2400" dirty="0" smtClean="0"/>
          </a:p>
          <a:p>
            <a:r>
              <a:rPr lang="zh-CN" altLang="zh-CN" sz="2400" dirty="0"/>
              <a:t>（二）本罪与掩饰、隐瞒犯罪所得、犯罪所得收益罪的关系</a:t>
            </a:r>
          </a:p>
          <a:p>
            <a:r>
              <a:rPr lang="en-US" altLang="zh-CN" sz="2400" dirty="0"/>
              <a:t>1.</a:t>
            </a:r>
            <a:r>
              <a:rPr lang="zh-CN" altLang="zh-CN" sz="2400" dirty="0"/>
              <a:t>犯罪客体不同。本罪侵害的金融管理秩序，后者侵犯的是司法机关正常活动。</a:t>
            </a:r>
          </a:p>
          <a:p>
            <a:r>
              <a:rPr lang="en-US" altLang="zh-CN" sz="2400" dirty="0"/>
              <a:t>2.</a:t>
            </a:r>
            <a:r>
              <a:rPr lang="zh-CN" altLang="zh-CN" sz="2400" dirty="0"/>
              <a:t>行为对象不同。本罪对象是七种特定犯罪的违法所得及收益，后者泛指洗钱罪七种犯罪以外其他犯罪产生的违法所得及收益。</a:t>
            </a:r>
          </a:p>
          <a:p>
            <a:r>
              <a:rPr lang="en-US" altLang="zh-CN" sz="2400" dirty="0"/>
              <a:t>3.</a:t>
            </a:r>
            <a:r>
              <a:rPr lang="zh-CN" altLang="zh-CN" sz="2400" dirty="0"/>
              <a:t>行为方式不同。</a:t>
            </a:r>
          </a:p>
          <a:p>
            <a:endParaRPr lang="zh-CN" altLang="zh-CN" sz="2400" dirty="0"/>
          </a:p>
        </p:txBody>
      </p:sp>
      <p:sp>
        <p:nvSpPr>
          <p:cNvPr id="3" name="标题 2"/>
          <p:cNvSpPr>
            <a:spLocks noGrp="1"/>
          </p:cNvSpPr>
          <p:nvPr>
            <p:ph type="title"/>
          </p:nvPr>
        </p:nvSpPr>
        <p:spPr/>
        <p:txBody>
          <a:bodyPr/>
          <a:lstStyle/>
          <a:p>
            <a:r>
              <a:rPr lang="zh-CN" altLang="zh-CN" dirty="0"/>
              <a:t>洗钱罪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endParaRPr lang="en-US" altLang="zh-CN" sz="2400" dirty="0" smtClean="0"/>
          </a:p>
          <a:p>
            <a:r>
              <a:rPr lang="zh-CN" altLang="zh-CN" sz="2400" dirty="0" smtClean="0"/>
              <a:t>（</a:t>
            </a:r>
            <a:r>
              <a:rPr lang="zh-CN" altLang="zh-CN" sz="2400" dirty="0"/>
              <a:t>三）罪数问题</a:t>
            </a:r>
          </a:p>
          <a:p>
            <a:r>
              <a:rPr lang="zh-CN" altLang="zh-CN" sz="2400" dirty="0"/>
              <a:t>明知是犯罪所得及其产生的收益而予以掩饰、隐瞒，构成掩饰、隐瞒犯罪所得、犯罪所得收益罪（第</a:t>
            </a:r>
            <a:r>
              <a:rPr lang="en-US" altLang="zh-CN" sz="2400" dirty="0"/>
              <a:t>312</a:t>
            </a:r>
            <a:r>
              <a:rPr lang="zh-CN" altLang="zh-CN" sz="2400" dirty="0"/>
              <a:t>条），同时又构成洗钱罪（第</a:t>
            </a:r>
            <a:r>
              <a:rPr lang="en-US" altLang="zh-CN" sz="2400" dirty="0"/>
              <a:t>191</a:t>
            </a:r>
            <a:r>
              <a:rPr lang="zh-CN" altLang="zh-CN" sz="2400" dirty="0"/>
              <a:t>条）或者窝藏、转移、隐瞒毒品毒赃罪（第</a:t>
            </a:r>
            <a:r>
              <a:rPr lang="en-US" altLang="zh-CN" sz="2400" dirty="0"/>
              <a:t>349</a:t>
            </a:r>
            <a:r>
              <a:rPr lang="zh-CN" altLang="zh-CN" sz="2400" dirty="0"/>
              <a:t>条）的，依照处罚较重的规定定罪处罚。</a:t>
            </a:r>
          </a:p>
          <a:p>
            <a:r>
              <a:rPr lang="zh-CN" altLang="zh-CN" sz="2400" dirty="0"/>
              <a:t>（四）共犯问题</a:t>
            </a:r>
          </a:p>
          <a:p>
            <a:r>
              <a:rPr lang="zh-CN" altLang="zh-CN" sz="2400" dirty="0"/>
              <a:t>如果行为人事前与上游犯罪分子通谋，事后实施了洗钱行为，不应构成洗钱罪，而应与上游犯罪分子构成上游犯罪的共同犯罪。</a:t>
            </a:r>
          </a:p>
          <a:p>
            <a:endParaRPr lang="zh-CN" altLang="zh-CN" sz="2400" dirty="0"/>
          </a:p>
        </p:txBody>
      </p:sp>
      <p:sp>
        <p:nvSpPr>
          <p:cNvPr id="3" name="标题 2"/>
          <p:cNvSpPr>
            <a:spLocks noGrp="1"/>
          </p:cNvSpPr>
          <p:nvPr>
            <p:ph type="title"/>
          </p:nvPr>
        </p:nvSpPr>
        <p:spPr/>
        <p:txBody>
          <a:bodyPr/>
          <a:lstStyle/>
          <a:p>
            <a:r>
              <a:rPr lang="zh-CN" altLang="zh-CN" dirty="0"/>
              <a:t>洗钱罪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endParaRPr lang="en-US" altLang="zh-CN" sz="2400" dirty="0" smtClean="0"/>
          </a:p>
          <a:p>
            <a:r>
              <a:rPr lang="zh-CN" altLang="zh-CN" sz="2400" dirty="0"/>
              <a:t>三、洗钱罪的处罚</a:t>
            </a:r>
          </a:p>
          <a:p>
            <a:r>
              <a:rPr lang="en-US" altLang="zh-CN" sz="2400" dirty="0" smtClean="0"/>
              <a:t>       </a:t>
            </a:r>
            <a:r>
              <a:rPr lang="zh-CN" altLang="zh-CN" sz="2400" dirty="0" smtClean="0"/>
              <a:t>根据</a:t>
            </a:r>
            <a:r>
              <a:rPr lang="zh-CN" altLang="zh-CN" sz="2400" dirty="0"/>
              <a:t>刑法第</a:t>
            </a:r>
            <a:r>
              <a:rPr lang="en-US" altLang="zh-CN" sz="2400" dirty="0"/>
              <a:t>191</a:t>
            </a:r>
            <a:r>
              <a:rPr lang="zh-CN" altLang="zh-CN" sz="2400" dirty="0"/>
              <a:t>条第</a:t>
            </a:r>
            <a:r>
              <a:rPr lang="en-US" altLang="zh-CN" sz="2400" dirty="0"/>
              <a:t>1</a:t>
            </a:r>
            <a:r>
              <a:rPr lang="zh-CN" altLang="zh-CN" sz="2400" dirty="0"/>
              <a:t>款《刑法修正案</a:t>
            </a:r>
            <a:r>
              <a:rPr lang="en-US" altLang="zh-CN" sz="2400" dirty="0"/>
              <a:t>(</a:t>
            </a:r>
            <a:r>
              <a:rPr lang="zh-CN" altLang="zh-CN" sz="2400" dirty="0"/>
              <a:t>三</a:t>
            </a:r>
            <a:r>
              <a:rPr lang="en-US" altLang="zh-CN" sz="2400" dirty="0"/>
              <a:t>)</a:t>
            </a:r>
            <a:r>
              <a:rPr lang="zh-CN" altLang="zh-CN" sz="2400" dirty="0"/>
              <a:t>》第</a:t>
            </a:r>
            <a:r>
              <a:rPr lang="en-US" altLang="zh-CN" sz="2400" dirty="0"/>
              <a:t>7</a:t>
            </a:r>
            <a:r>
              <a:rPr lang="zh-CN" altLang="zh-CN" sz="2400" dirty="0"/>
              <a:t>条第</a:t>
            </a:r>
            <a:r>
              <a:rPr lang="en-US" altLang="zh-CN" sz="2400" dirty="0"/>
              <a:t>1</a:t>
            </a:r>
            <a:r>
              <a:rPr lang="zh-CN" altLang="zh-CN" sz="2400" dirty="0"/>
              <a:t>款</a:t>
            </a:r>
            <a:r>
              <a:rPr lang="en-US" altLang="zh-CN" sz="2400" dirty="0"/>
              <a:t>)</a:t>
            </a:r>
            <a:r>
              <a:rPr lang="zh-CN" altLang="zh-CN" sz="2400" dirty="0"/>
              <a:t>之规定，犯本罪的，没收实施犯罪的违法所得及其产生的收益，处五年以下有期徒刑或者拘役，并处或者单处洗钱数额百分之五以上百分之二十以下罚金；情节严重的，处五年以上十年以下有期徒刑，并处洗钱数额百分之五以上百分之二十以下罚金。第</a:t>
            </a:r>
            <a:r>
              <a:rPr lang="en-US" altLang="zh-CN" sz="2400" dirty="0"/>
              <a:t>2</a:t>
            </a:r>
            <a:r>
              <a:rPr lang="zh-CN" altLang="zh-CN" sz="2400" dirty="0"/>
              <a:t>款规定，单位犯本罪的，对单位判处罚金，并对其直接负责的主管人员和其他直接责任人员，处五年以下有期徒刑或者拘役；情节严重的，处五年以上十年以下有期徒刑。</a:t>
            </a:r>
          </a:p>
          <a:p>
            <a:endParaRPr lang="zh-CN" altLang="zh-CN" sz="2400" dirty="0"/>
          </a:p>
        </p:txBody>
      </p:sp>
      <p:sp>
        <p:nvSpPr>
          <p:cNvPr id="3" name="标题 2"/>
          <p:cNvSpPr>
            <a:spLocks noGrp="1"/>
          </p:cNvSpPr>
          <p:nvPr>
            <p:ph type="title"/>
          </p:nvPr>
        </p:nvSpPr>
        <p:spPr/>
        <p:txBody>
          <a:bodyPr/>
          <a:lstStyle/>
          <a:p>
            <a:r>
              <a:rPr lang="zh-CN" altLang="zh-CN" dirty="0"/>
              <a:t>洗钱罪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一、集资诈骗罪的概念与构成特征</a:t>
            </a:r>
          </a:p>
          <a:p>
            <a:r>
              <a:rPr lang="zh-CN" altLang="zh-CN" sz="2400" dirty="0"/>
              <a:t>（一）概念</a:t>
            </a:r>
          </a:p>
          <a:p>
            <a:r>
              <a:rPr lang="zh-CN" altLang="zh-CN" sz="2400" dirty="0"/>
              <a:t>集资诈骗罪，是指以非法占有为目的，使用诈骗方法非法集资，数额较大的行为。</a:t>
            </a:r>
          </a:p>
          <a:p>
            <a:endParaRPr lang="zh-CN" altLang="zh-CN" sz="2400" dirty="0"/>
          </a:p>
        </p:txBody>
      </p:sp>
      <p:sp>
        <p:nvSpPr>
          <p:cNvPr id="3" name="标题 2"/>
          <p:cNvSpPr>
            <a:spLocks noGrp="1"/>
          </p:cNvSpPr>
          <p:nvPr>
            <p:ph type="title"/>
          </p:nvPr>
        </p:nvSpPr>
        <p:spPr/>
        <p:txBody>
          <a:bodyPr/>
          <a:lstStyle/>
          <a:p>
            <a:r>
              <a:rPr lang="zh-CN" altLang="zh-CN" dirty="0"/>
              <a:t>集资诈骗罪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837" y="3051311"/>
            <a:ext cx="4387259" cy="3240157"/>
          </a:xfrm>
          <a:prstGeom prst="rect">
            <a:avLst/>
          </a:prstGeom>
        </p:spPr>
      </p:pic>
      <p:sp>
        <p:nvSpPr>
          <p:cNvPr id="6" name="TextBox 5"/>
          <p:cNvSpPr txBox="1"/>
          <p:nvPr/>
        </p:nvSpPr>
        <p:spPr>
          <a:xfrm>
            <a:off x="1828800" y="4148170"/>
            <a:ext cx="1411356" cy="523220"/>
          </a:xfrm>
          <a:prstGeom prst="rect">
            <a:avLst/>
          </a:prstGeom>
          <a:noFill/>
        </p:spPr>
        <p:txBody>
          <a:bodyPr wrap="square" rtlCol="0">
            <a:spAutoFit/>
          </a:bodyPr>
          <a:lstStyle/>
          <a:p>
            <a:pPr algn="ctr"/>
            <a:r>
              <a:rPr lang="zh-CN" altLang="en-US" sz="2800" dirty="0" smtClean="0"/>
              <a:t>吴英案</a:t>
            </a:r>
            <a:endParaRPr lang="zh-CN" alt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（二）构成特征</a:t>
            </a:r>
          </a:p>
          <a:p>
            <a:r>
              <a:rPr lang="en-US" altLang="zh-CN" sz="2400" dirty="0"/>
              <a:t>1</a:t>
            </a:r>
            <a:r>
              <a:rPr lang="zh-CN" altLang="zh-CN" sz="2400" dirty="0"/>
              <a:t>．犯罪</a:t>
            </a:r>
            <a:r>
              <a:rPr lang="zh-CN" altLang="zh-CN" sz="2400" dirty="0" smtClean="0"/>
              <a:t>客体</a:t>
            </a:r>
            <a:r>
              <a:rPr lang="zh-CN" altLang="en-US" sz="2400" dirty="0" smtClean="0"/>
              <a:t>：</a:t>
            </a:r>
            <a:r>
              <a:rPr lang="zh-CN" altLang="zh-CN" sz="2400" dirty="0" smtClean="0"/>
              <a:t>国家金融</a:t>
            </a:r>
            <a:r>
              <a:rPr lang="zh-CN" altLang="zh-CN" sz="2400" dirty="0"/>
              <a:t>秩序和公私财产所有权。</a:t>
            </a:r>
          </a:p>
          <a:p>
            <a:r>
              <a:rPr lang="en-US" altLang="zh-CN" sz="2400" dirty="0"/>
              <a:t>2</a:t>
            </a:r>
            <a:r>
              <a:rPr lang="zh-CN" altLang="zh-CN" sz="2400" dirty="0" smtClean="0"/>
              <a:t>．</a:t>
            </a:r>
            <a:r>
              <a:rPr lang="zh-CN" altLang="en-US" sz="2400" dirty="0" smtClean="0"/>
              <a:t>犯罪</a:t>
            </a:r>
            <a:r>
              <a:rPr lang="zh-CN" altLang="zh-CN" sz="2400" dirty="0" smtClean="0"/>
              <a:t>客观方面</a:t>
            </a:r>
            <a:r>
              <a:rPr lang="zh-CN" altLang="en-US" sz="2400" dirty="0" smtClean="0"/>
              <a:t>：</a:t>
            </a:r>
            <a:r>
              <a:rPr lang="zh-CN" altLang="zh-CN" sz="2400" dirty="0" smtClean="0"/>
              <a:t>使用</a:t>
            </a:r>
            <a:r>
              <a:rPr lang="zh-CN" altLang="zh-CN" sz="2400" dirty="0"/>
              <a:t>诈骗方法非法集资的行为。</a:t>
            </a:r>
          </a:p>
          <a:p>
            <a:r>
              <a:rPr lang="zh-CN" altLang="zh-CN" sz="2400" dirty="0"/>
              <a:t>（</a:t>
            </a:r>
            <a:r>
              <a:rPr lang="en-US" altLang="zh-CN" sz="2400" dirty="0"/>
              <a:t>1</a:t>
            </a:r>
            <a:r>
              <a:rPr lang="zh-CN" altLang="zh-CN" sz="2400" dirty="0"/>
              <a:t>）行为人使用了诈骗方法</a:t>
            </a:r>
            <a:r>
              <a:rPr lang="zh-CN" altLang="zh-CN" sz="2400" dirty="0" smtClean="0"/>
              <a:t>。</a:t>
            </a:r>
            <a:endParaRPr lang="zh-CN" altLang="zh-CN" sz="2400" dirty="0"/>
          </a:p>
          <a:p>
            <a:r>
              <a:rPr lang="zh-CN" altLang="zh-CN" sz="2400" dirty="0"/>
              <a:t>（</a:t>
            </a:r>
            <a:r>
              <a:rPr lang="en-US" altLang="zh-CN" sz="2400" dirty="0"/>
              <a:t>2</a:t>
            </a:r>
            <a:r>
              <a:rPr lang="zh-CN" altLang="zh-CN" sz="2400" dirty="0"/>
              <a:t>）行为人实施了非法集资行为</a:t>
            </a:r>
            <a:r>
              <a:rPr lang="zh-CN" altLang="zh-CN" sz="2400" dirty="0" smtClean="0"/>
              <a:t>。</a:t>
            </a:r>
            <a:endParaRPr lang="en-US" altLang="zh-CN" sz="2400" dirty="0" smtClean="0"/>
          </a:p>
          <a:p>
            <a:r>
              <a:rPr lang="zh-CN" altLang="zh-CN" sz="2400" dirty="0" smtClean="0"/>
              <a:t>（</a:t>
            </a:r>
            <a:r>
              <a:rPr lang="en-US" altLang="zh-CN" sz="2400" dirty="0"/>
              <a:t>3</a:t>
            </a:r>
            <a:r>
              <a:rPr lang="zh-CN" altLang="zh-CN" sz="2400" dirty="0" smtClean="0"/>
              <a:t>）</a:t>
            </a:r>
            <a:r>
              <a:rPr lang="zh-CN" altLang="en-US" sz="2400" dirty="0" smtClean="0"/>
              <a:t>非法</a:t>
            </a:r>
            <a:r>
              <a:rPr lang="zh-CN" altLang="zh-CN" sz="2400" dirty="0" smtClean="0"/>
              <a:t>集资数额较大。</a:t>
            </a:r>
            <a:endParaRPr lang="zh-CN" altLang="zh-CN" sz="2400" dirty="0"/>
          </a:p>
          <a:p>
            <a:r>
              <a:rPr lang="en-US" altLang="zh-CN" sz="2400" dirty="0"/>
              <a:t>3</a:t>
            </a:r>
            <a:r>
              <a:rPr lang="en-US" altLang="zh-CN" sz="2400" dirty="0" smtClean="0"/>
              <a:t>. </a:t>
            </a:r>
            <a:r>
              <a:rPr lang="zh-CN" altLang="zh-CN" sz="2400" dirty="0" smtClean="0"/>
              <a:t>犯罪</a:t>
            </a:r>
            <a:r>
              <a:rPr lang="zh-CN" altLang="zh-CN" sz="2400" dirty="0"/>
              <a:t>主体</a:t>
            </a:r>
            <a:r>
              <a:rPr lang="zh-CN" altLang="zh-CN" sz="2400" dirty="0" smtClean="0"/>
              <a:t>：</a:t>
            </a:r>
            <a:r>
              <a:rPr lang="zh-CN" altLang="en-US" sz="2400" dirty="0" smtClean="0"/>
              <a:t>一般主体，</a:t>
            </a:r>
            <a:r>
              <a:rPr lang="zh-CN" altLang="zh-CN" sz="2400" dirty="0" smtClean="0"/>
              <a:t>包括</a:t>
            </a:r>
            <a:r>
              <a:rPr lang="zh-CN" altLang="zh-CN" sz="2400" dirty="0"/>
              <a:t>自然人和单位。</a:t>
            </a:r>
          </a:p>
          <a:p>
            <a:r>
              <a:rPr lang="en-US" altLang="zh-CN" sz="2400" dirty="0" smtClean="0"/>
              <a:t>4. </a:t>
            </a:r>
            <a:r>
              <a:rPr lang="zh-CN" altLang="en-US" sz="2400" dirty="0" smtClean="0"/>
              <a:t>犯罪</a:t>
            </a:r>
            <a:r>
              <a:rPr lang="zh-CN" altLang="zh-CN" sz="2400" dirty="0" smtClean="0"/>
              <a:t>主观方面</a:t>
            </a:r>
            <a:r>
              <a:rPr lang="zh-CN" altLang="en-US" sz="2400" dirty="0" smtClean="0"/>
              <a:t>：</a:t>
            </a:r>
            <a:r>
              <a:rPr lang="zh-CN" altLang="zh-CN" sz="2400" dirty="0" smtClean="0"/>
              <a:t>故意</a:t>
            </a:r>
            <a:r>
              <a:rPr lang="zh-CN" altLang="zh-CN" sz="2400" dirty="0"/>
              <a:t>，并以非法占有为</a:t>
            </a:r>
            <a:r>
              <a:rPr lang="zh-CN" altLang="zh-CN" sz="2400" dirty="0" smtClean="0"/>
              <a:t>目的</a:t>
            </a:r>
            <a:r>
              <a:rPr lang="zh-CN" altLang="en-US" sz="2400" dirty="0" smtClean="0"/>
              <a:t>（注意：非法占有目的的认定）</a:t>
            </a:r>
            <a:r>
              <a:rPr lang="zh-CN"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集资诈骗罪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二、集资诈骗罪的认定</a:t>
            </a:r>
          </a:p>
          <a:p>
            <a:r>
              <a:rPr lang="zh-CN" altLang="zh-CN" sz="2400" dirty="0"/>
              <a:t>（一）罪与非罪的界限</a:t>
            </a:r>
          </a:p>
          <a:p>
            <a:r>
              <a:rPr lang="en-US" altLang="zh-CN" sz="2400" dirty="0" smtClean="0"/>
              <a:t>1.</a:t>
            </a:r>
            <a:r>
              <a:rPr lang="zh-CN" altLang="zh-CN" sz="2400" dirty="0" smtClean="0"/>
              <a:t>行为</a:t>
            </a:r>
            <a:r>
              <a:rPr lang="zh-CN" altLang="zh-CN" sz="2400" dirty="0"/>
              <a:t>人是否有非法占有集资款的目的</a:t>
            </a:r>
            <a:r>
              <a:rPr lang="zh-CN" altLang="zh-CN" sz="2400" dirty="0" smtClean="0"/>
              <a:t>。</a:t>
            </a:r>
            <a:r>
              <a:rPr lang="zh-CN" altLang="en-US" sz="2400" dirty="0" smtClean="0"/>
              <a:t>（注意与集资借贷纠纷的区别）</a:t>
            </a:r>
            <a:endParaRPr lang="en-US" altLang="zh-CN" sz="2400" dirty="0" smtClean="0"/>
          </a:p>
          <a:p>
            <a:r>
              <a:rPr lang="en-US" altLang="zh-CN" sz="2400" dirty="0" smtClean="0"/>
              <a:t>2.</a:t>
            </a:r>
            <a:r>
              <a:rPr lang="zh-CN" altLang="zh-CN" sz="2400" dirty="0" smtClean="0"/>
              <a:t>行为</a:t>
            </a:r>
            <a:r>
              <a:rPr lang="zh-CN" altLang="zh-CN" sz="2400" dirty="0"/>
              <a:t>人骗得的集资款是否达到数额较大</a:t>
            </a:r>
            <a:r>
              <a:rPr lang="zh-CN" altLang="zh-CN" sz="2400" dirty="0" smtClean="0"/>
              <a:t>。</a:t>
            </a:r>
            <a:endParaRPr lang="en-US" altLang="zh-CN" sz="2400" dirty="0" smtClean="0"/>
          </a:p>
          <a:p>
            <a:r>
              <a:rPr lang="zh-CN" altLang="zh-CN" sz="2400" dirty="0"/>
              <a:t>（二）本罪与相关罪名的</a:t>
            </a:r>
            <a:r>
              <a:rPr lang="zh-CN" altLang="zh-CN" sz="2400" dirty="0" smtClean="0"/>
              <a:t>界限</a:t>
            </a:r>
            <a:endParaRPr lang="en-US" altLang="zh-CN" sz="2400" dirty="0" smtClean="0"/>
          </a:p>
          <a:p>
            <a:r>
              <a:rPr lang="zh-CN" altLang="zh-CN" sz="2400" dirty="0" smtClean="0"/>
              <a:t>集资</a:t>
            </a:r>
            <a:r>
              <a:rPr lang="zh-CN" altLang="zh-CN" sz="2400" dirty="0"/>
              <a:t>诈骗罪与欺诈发行股票、债券罪、擅自发行股票、公司、企业债券罪、非法吸收公众存款罪的共同点都表现为行为人向社会公众非法募集资金，界分的关键在于行为人是否具有非法占有的目的。另侵犯客体、行为上是否有欺诈、构成犯罪的数额标准等也有所不同。</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集资诈骗罪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三、集资诈骗罪的处罚</a:t>
            </a:r>
          </a:p>
          <a:p>
            <a:r>
              <a:rPr lang="zh-CN" altLang="zh-CN" sz="2400" dirty="0"/>
              <a:t>根据《刑法》第</a:t>
            </a:r>
            <a:r>
              <a:rPr lang="en-US" altLang="zh-CN" sz="2400" dirty="0"/>
              <a:t>192</a:t>
            </a:r>
            <a:r>
              <a:rPr lang="zh-CN" altLang="zh-CN" sz="2400" dirty="0"/>
              <a:t>条的规定，犯本罪，数额较大的，处五年以下有期徒刑或者拘役，并处二万元以上二十万元以下罚金</a:t>
            </a:r>
            <a:r>
              <a:rPr lang="en-US" altLang="zh-CN" sz="2400" dirty="0"/>
              <a:t>;</a:t>
            </a:r>
            <a:r>
              <a:rPr lang="zh-CN" altLang="zh-CN" sz="2400" dirty="0"/>
              <a:t>数额巨大或者有其他严重情节的，处五年以上十年以下有期徒刑，并处五万元以上五十万元以下罚金</a:t>
            </a:r>
            <a:r>
              <a:rPr lang="en-US" altLang="zh-CN" sz="2400" dirty="0"/>
              <a:t>;</a:t>
            </a:r>
            <a:r>
              <a:rPr lang="zh-CN" altLang="zh-CN" sz="2400" dirty="0"/>
              <a:t>数额特别巨大或者有其他特别严重情节的，处十年以上有期徒刑或者无期徒刑，并处五万元以上五十万元以下罚金或者没收财产。（注意：本罪已于《刑法修正案（九）》废除了本罪的死刑规定</a:t>
            </a:r>
            <a:r>
              <a:rPr lang="zh-CN" altLang="zh-CN" sz="2400" dirty="0" smtClean="0"/>
              <a:t>）</a:t>
            </a:r>
            <a:endParaRPr lang="zh-CN" altLang="zh-CN" sz="2400" dirty="0"/>
          </a:p>
          <a:p>
            <a:r>
              <a:rPr lang="zh-CN" altLang="zh-CN" sz="2400" dirty="0"/>
              <a:t>单位犯本罪的，对单位判处罚金，并对其直接负责的主管人员和其他直接责任人员，处五年以下有期徒刑或者拘役，可以并处罚金</a:t>
            </a:r>
            <a:r>
              <a:rPr lang="en-US" altLang="zh-CN" sz="2400" dirty="0"/>
              <a:t>;</a:t>
            </a:r>
            <a:r>
              <a:rPr lang="zh-CN" altLang="zh-CN" sz="2400" dirty="0"/>
              <a:t>数额巨大或者有其他严重情节的，处五年以上十年以下有期徒刑，并处罚金</a:t>
            </a:r>
            <a:r>
              <a:rPr lang="en-US" altLang="zh-CN" sz="2400" dirty="0"/>
              <a:t>;</a:t>
            </a:r>
            <a:r>
              <a:rPr lang="zh-CN" altLang="zh-CN" sz="2400" dirty="0"/>
              <a:t>数额特别巨大或者有其他特别严重情节的，处十年以上有期徒刑或者无期徒刑，并处罚金。</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集资诈骗罪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85" y="1822450"/>
            <a:ext cx="1118235" cy="492760"/>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85" y="1822450"/>
            <a:ext cx="6598285" cy="492760"/>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374900" y="1822450"/>
            <a:ext cx="6497955" cy="768350"/>
          </a:xfrm>
          <a:prstGeom prst="rect">
            <a:avLst/>
          </a:prstGeom>
          <a:noFill/>
        </p:spPr>
        <p:txBody>
          <a:bodyPr wrap="square" rtlCol="0">
            <a:spAutoFit/>
          </a:bodyP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第十六节  侵犯商业秘密罪</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47175"/>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350" y="2447290"/>
            <a:ext cx="6453505" cy="492760"/>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059621" y="2447311"/>
            <a:ext cx="3376930" cy="460375"/>
          </a:xfrm>
          <a:prstGeom prst="rect">
            <a:avLst/>
          </a:prstGeom>
          <a:noFill/>
        </p:spPr>
        <p:txBody>
          <a:bodyPr wrap="none" rtlCol="0">
            <a:spAutoFit/>
          </a:bodyPr>
          <a:lstStyle/>
          <a:p>
            <a:pPr algn="l"/>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十七</a:t>
            </a:r>
            <a:r>
              <a:rPr lang="zh-CN" altLang="en-US" sz="2400" dirty="0" smtClean="0">
                <a:solidFill>
                  <a:schemeClr val="bg1"/>
                </a:solidFill>
                <a:latin typeface="微软雅黑" panose="020B0503020204020204" pitchFamily="34" charset="-122"/>
                <a:ea typeface="微软雅黑" panose="020B0503020204020204" pitchFamily="34" charset="-122"/>
              </a:rPr>
              <a:t>节  合同诈骗罪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375535" y="3100705"/>
            <a:ext cx="6642100" cy="495935"/>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299651" y="3114009"/>
            <a:ext cx="463042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第十八节  组织、领导传销活动罪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359660" y="3747770"/>
            <a:ext cx="6657975" cy="492760"/>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299651" y="3747697"/>
            <a:ext cx="3106420" cy="46037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第十九节  </a:t>
            </a:r>
            <a:r>
              <a:rPr lang="zh-CN" sz="2400" dirty="0" smtClean="0">
                <a:solidFill>
                  <a:schemeClr val="bg1"/>
                </a:solidFill>
                <a:latin typeface="微软雅黑" panose="020B0503020204020204" pitchFamily="34" charset="-122"/>
                <a:ea typeface="微软雅黑" panose="020B0503020204020204" pitchFamily="34" charset="-122"/>
              </a:rPr>
              <a:t>非法经营罪</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78689"/>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360295" y="4378960"/>
            <a:ext cx="6583680" cy="502285"/>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sz="2400" dirty="0" smtClean="0">
                <a:solidFill>
                  <a:schemeClr val="bg1"/>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2306636" y="4411845"/>
            <a:ext cx="1187450" cy="460375"/>
          </a:xfrm>
          <a:prstGeom prst="rect">
            <a:avLst/>
          </a:prstGeom>
          <a:noFill/>
        </p:spPr>
        <p:txBody>
          <a:bodyPr wrap="non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思考题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一、贷款诈骗罪的概念与构成特征</a:t>
            </a:r>
          </a:p>
          <a:p>
            <a:r>
              <a:rPr lang="zh-CN" altLang="zh-CN" sz="2400" dirty="0"/>
              <a:t>（一）概念</a:t>
            </a:r>
          </a:p>
          <a:p>
            <a:r>
              <a:rPr lang="zh-CN" altLang="zh-CN" sz="2400" dirty="0"/>
              <a:t>贷款诈骗罪，是指以非法占有为目的，用虚构事实或者隐瞒真相的方法，骗取银行或者其他金融机构的贷款，数额较大的行为。</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贷款诈骗罪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287" y="3478694"/>
            <a:ext cx="4144617" cy="2569679"/>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（二）构成特征</a:t>
            </a:r>
          </a:p>
          <a:p>
            <a:r>
              <a:rPr lang="en-US" altLang="zh-CN" sz="2400" dirty="0"/>
              <a:t>1.</a:t>
            </a:r>
            <a:r>
              <a:rPr lang="zh-CN" altLang="zh-CN" sz="2400" dirty="0"/>
              <a:t>犯罪客体：金融管理秩序和银行或其他金融机构的财产权利。</a:t>
            </a:r>
          </a:p>
          <a:p>
            <a:r>
              <a:rPr lang="en-US" altLang="zh-CN" sz="2400" dirty="0"/>
              <a:t>2.</a:t>
            </a:r>
            <a:r>
              <a:rPr lang="zh-CN" altLang="zh-CN" sz="2400" dirty="0"/>
              <a:t>犯罪客观方面</a:t>
            </a:r>
            <a:r>
              <a:rPr lang="zh-CN" altLang="zh-CN" sz="2400" dirty="0" smtClean="0"/>
              <a:t>：诈骗</a:t>
            </a:r>
            <a:r>
              <a:rPr lang="zh-CN" altLang="zh-CN" sz="2400" dirty="0"/>
              <a:t>银行或者其他金融机构的贷款，数额较大的行为。具体有以下五种行为方式：</a:t>
            </a:r>
          </a:p>
          <a:p>
            <a:r>
              <a:rPr lang="zh-CN" altLang="zh-CN" sz="2400" dirty="0"/>
              <a:t>（</a:t>
            </a:r>
            <a:r>
              <a:rPr lang="en-US" altLang="zh-CN" sz="2400" dirty="0"/>
              <a:t>1</a:t>
            </a:r>
            <a:r>
              <a:rPr lang="zh-CN" altLang="zh-CN" sz="2400" dirty="0"/>
              <a:t>）编造引进资金、项目等虚假理由的；（</a:t>
            </a:r>
            <a:r>
              <a:rPr lang="en-US" altLang="zh-CN" sz="2400" dirty="0"/>
              <a:t>2</a:t>
            </a:r>
            <a:r>
              <a:rPr lang="zh-CN" altLang="zh-CN" sz="2400" dirty="0"/>
              <a:t>）使用虚假的经济合同的；（</a:t>
            </a:r>
            <a:r>
              <a:rPr lang="en-US" altLang="zh-CN" sz="2400" dirty="0"/>
              <a:t>3</a:t>
            </a:r>
            <a:r>
              <a:rPr lang="zh-CN" altLang="zh-CN" sz="2400" dirty="0"/>
              <a:t>）使用虚假的证明文件的；（</a:t>
            </a:r>
            <a:r>
              <a:rPr lang="en-US" altLang="zh-CN" sz="2400" dirty="0"/>
              <a:t>4</a:t>
            </a:r>
            <a:r>
              <a:rPr lang="zh-CN" altLang="zh-CN" sz="2400" dirty="0"/>
              <a:t>）使用虚假的产权证明作担保或者超出抵押物价值重复担保的；（</a:t>
            </a:r>
            <a:r>
              <a:rPr lang="en-US" altLang="zh-CN" sz="2400" dirty="0"/>
              <a:t>5</a:t>
            </a:r>
            <a:r>
              <a:rPr lang="zh-CN" altLang="zh-CN" sz="2400" dirty="0"/>
              <a:t>）以其他方法诈骗贷款的。</a:t>
            </a:r>
          </a:p>
          <a:p>
            <a:r>
              <a:rPr lang="en-US" altLang="zh-CN" sz="2400" dirty="0" smtClean="0"/>
              <a:t>3</a:t>
            </a:r>
            <a:r>
              <a:rPr lang="en-US" altLang="zh-CN" sz="2400" dirty="0"/>
              <a:t>. </a:t>
            </a:r>
            <a:r>
              <a:rPr lang="zh-CN" altLang="zh-CN" sz="2400" dirty="0"/>
              <a:t>犯罪</a:t>
            </a:r>
            <a:r>
              <a:rPr lang="zh-CN" altLang="zh-CN" sz="2400" dirty="0" smtClean="0"/>
              <a:t>主体</a:t>
            </a:r>
            <a:r>
              <a:rPr lang="zh-CN" altLang="en-US" sz="2400" dirty="0" smtClean="0"/>
              <a:t>：</a:t>
            </a:r>
            <a:r>
              <a:rPr lang="zh-CN" altLang="zh-CN" sz="2400" dirty="0" smtClean="0"/>
              <a:t>自然人</a:t>
            </a:r>
            <a:r>
              <a:rPr lang="zh-CN" altLang="zh-CN" sz="2400" dirty="0"/>
              <a:t>，如果是单位实行贷款诈骗罪，应以合同诈骗罪进行论处。</a:t>
            </a:r>
          </a:p>
          <a:p>
            <a:r>
              <a:rPr lang="en-US" altLang="zh-CN" sz="2400" dirty="0"/>
              <a:t>4</a:t>
            </a:r>
            <a:r>
              <a:rPr lang="en-US" altLang="zh-CN" sz="2400" dirty="0" smtClean="0"/>
              <a:t>. </a:t>
            </a:r>
            <a:r>
              <a:rPr lang="zh-CN" altLang="zh-CN" sz="2400" dirty="0" smtClean="0"/>
              <a:t>犯罪</a:t>
            </a:r>
            <a:r>
              <a:rPr lang="zh-CN" altLang="zh-CN" sz="2400" dirty="0"/>
              <a:t>主观方面：故意，且具有非法占有</a:t>
            </a:r>
            <a:r>
              <a:rPr lang="zh-CN" altLang="zh-CN" sz="2400" dirty="0" smtClean="0"/>
              <a:t>目的</a:t>
            </a:r>
            <a:r>
              <a:rPr lang="zh-CN" altLang="en-US" sz="2400" dirty="0" smtClean="0"/>
              <a:t>（注意非法占有目的的认定）</a:t>
            </a:r>
            <a:r>
              <a:rPr lang="zh-CN" altLang="zh-CN" sz="2400" dirty="0" smtClean="0"/>
              <a:t>。</a:t>
            </a:r>
            <a:endParaRPr lang="zh-CN" altLang="zh-CN" sz="2400" dirty="0"/>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贷款诈骗罪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二、贷款诈骗罪的认定</a:t>
            </a:r>
          </a:p>
          <a:p>
            <a:r>
              <a:rPr lang="zh-CN" altLang="zh-CN" sz="2400" dirty="0"/>
              <a:t>（一）罪与非罪的</a:t>
            </a:r>
            <a:r>
              <a:rPr lang="zh-CN" altLang="zh-CN" sz="2400" dirty="0" smtClean="0"/>
              <a:t>界限</a:t>
            </a:r>
            <a:r>
              <a:rPr lang="zh-CN" altLang="en-US" sz="2400" dirty="0" smtClean="0"/>
              <a:t>：</a:t>
            </a:r>
            <a:r>
              <a:rPr lang="zh-CN" altLang="zh-CN" sz="2400" dirty="0" smtClean="0"/>
              <a:t>贷款</a:t>
            </a:r>
            <a:r>
              <a:rPr lang="zh-CN" altLang="zh-CN" sz="2400" dirty="0"/>
              <a:t>诈骗罪与借贷</a:t>
            </a:r>
            <a:r>
              <a:rPr lang="zh-CN" altLang="zh-CN" sz="2400" dirty="0" smtClean="0"/>
              <a:t>纠纷</a:t>
            </a:r>
            <a:endParaRPr lang="en-US" altLang="zh-CN" sz="2400" dirty="0" smtClean="0"/>
          </a:p>
          <a:p>
            <a:r>
              <a:rPr lang="zh-CN" altLang="zh-CN" sz="2400" dirty="0" smtClean="0"/>
              <a:t>关键看</a:t>
            </a:r>
            <a:r>
              <a:rPr lang="zh-CN" altLang="zh-CN" sz="2400" dirty="0"/>
              <a:t>行为人是否具有将贷款非法据为己有的目的。</a:t>
            </a:r>
          </a:p>
          <a:p>
            <a:r>
              <a:rPr lang="zh-CN" altLang="zh-CN" sz="2400" dirty="0"/>
              <a:t>（二）事后故意不归还贷款行为的定性</a:t>
            </a:r>
          </a:p>
          <a:p>
            <a:r>
              <a:rPr lang="zh-CN" altLang="zh-CN" sz="2400" dirty="0"/>
              <a:t>事后故意不归还贷款行为认定为本罪的关键在于，行为人是否具有非法占有目的（不论贷款前还是获取贷款后产生非法占有目的），而不在于行为人是否采用了非法手段取得贷款。</a:t>
            </a:r>
          </a:p>
          <a:p>
            <a:r>
              <a:rPr lang="zh-CN" altLang="zh-CN" sz="2400" dirty="0"/>
              <a:t>（三）贷款诈骗罪和骗取贷款罪的界限</a:t>
            </a:r>
          </a:p>
          <a:p>
            <a:r>
              <a:rPr lang="zh-CN" altLang="zh-CN" sz="2400" dirty="0"/>
              <a:t>贷款诈骗罪与骗取贷款罪均使用欺骗方法获取金融机构贷款，但是，如果行为人具有非法占有目的，则应认定为贷款诈骗罪。</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贷款诈骗罪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endParaRPr lang="en-US" altLang="zh-CN" sz="2400" dirty="0" smtClean="0"/>
          </a:p>
          <a:p>
            <a:r>
              <a:rPr lang="zh-CN" altLang="zh-CN" sz="2400" dirty="0" smtClean="0"/>
              <a:t>三</a:t>
            </a:r>
            <a:r>
              <a:rPr lang="zh-CN" altLang="zh-CN" sz="2400" dirty="0"/>
              <a:t>、贷款诈骗罪的处罚</a:t>
            </a:r>
          </a:p>
          <a:p>
            <a:r>
              <a:rPr lang="zh-CN" altLang="zh-CN" sz="2400" dirty="0"/>
              <a:t>根据《刑法》第</a:t>
            </a:r>
            <a:r>
              <a:rPr lang="en-US" altLang="zh-CN" sz="2400" dirty="0"/>
              <a:t>193</a:t>
            </a:r>
            <a:r>
              <a:rPr lang="zh-CN" altLang="zh-CN" sz="2400" dirty="0"/>
              <a:t>条规定，犯本罪，数额较大的，处五年以下有期徒刑或者拘役，并处二万元以上二十万元以下罚金</a:t>
            </a:r>
            <a:r>
              <a:rPr lang="en-US" altLang="zh-CN" sz="2400" dirty="0"/>
              <a:t>;</a:t>
            </a:r>
            <a:r>
              <a:rPr lang="zh-CN" altLang="zh-CN" sz="2400" dirty="0"/>
              <a:t>数额巨大或者有其他严重情节的，处五年以上十年以下有期徒刑，并处五万元以上五十万元以下罚金</a:t>
            </a:r>
            <a:r>
              <a:rPr lang="en-US" altLang="zh-CN" sz="2400" dirty="0"/>
              <a:t>;</a:t>
            </a:r>
            <a:r>
              <a:rPr lang="zh-CN" altLang="zh-CN" sz="2400" dirty="0"/>
              <a:t>数额特别巨大或者有其他特别严重情节的，处十年以上有期徒刑或者无期徒刑，并处五万元以上五十万元以下罚金或者没收财产。</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贷款诈骗罪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一、信用卡诈骗罪的概念与构成特征</a:t>
            </a:r>
          </a:p>
          <a:p>
            <a:r>
              <a:rPr lang="zh-CN" altLang="zh-CN" sz="2400" dirty="0"/>
              <a:t>（一）概念</a:t>
            </a:r>
          </a:p>
          <a:p>
            <a:r>
              <a:rPr lang="zh-CN" altLang="zh-CN" sz="2400" dirty="0"/>
              <a:t>信用卡诈骗罪，是指以非法占有为目的，利用虚假的信用卡或者其他与信用卡有关的方法，进行诈骗活动，数额较大的行为。</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信用卡诈骗罪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第十一节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286" y="3607351"/>
            <a:ext cx="4522305" cy="2713383"/>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（二）构成特征</a:t>
            </a:r>
          </a:p>
          <a:p>
            <a:r>
              <a:rPr lang="en-US" altLang="zh-CN" sz="2400" dirty="0"/>
              <a:t>1.</a:t>
            </a:r>
            <a:r>
              <a:rPr lang="zh-CN" altLang="zh-CN" sz="2400" dirty="0"/>
              <a:t>犯罪客体：国家对信用卡的管理制度和他人的财产所有权。</a:t>
            </a:r>
          </a:p>
          <a:p>
            <a:r>
              <a:rPr lang="zh-CN" altLang="zh-CN" sz="2400" dirty="0" smtClean="0"/>
              <a:t>犯罪对象</a:t>
            </a:r>
            <a:r>
              <a:rPr lang="zh-CN" altLang="en-US" sz="2400" dirty="0" smtClean="0"/>
              <a:t>：</a:t>
            </a:r>
            <a:r>
              <a:rPr lang="zh-CN" altLang="zh-CN" sz="2400" dirty="0" smtClean="0"/>
              <a:t>信用卡</a:t>
            </a:r>
            <a:r>
              <a:rPr lang="zh-CN" altLang="en-US" sz="2400" dirty="0" smtClean="0"/>
              <a:t>（贷记卡</a:t>
            </a:r>
            <a:r>
              <a:rPr lang="en-US" altLang="zh-CN" sz="2400" dirty="0" smtClean="0"/>
              <a:t>+</a:t>
            </a:r>
            <a:r>
              <a:rPr lang="zh-CN" altLang="en-US" sz="2400" dirty="0" smtClean="0"/>
              <a:t>借记卡）</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信用卡诈骗罪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第十一节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326" y="3140763"/>
            <a:ext cx="5059570" cy="2980635"/>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sz="2400" dirty="0" smtClean="0"/>
              <a:t>2</a:t>
            </a:r>
            <a:r>
              <a:rPr lang="en-US" altLang="zh-CN" sz="2400" dirty="0"/>
              <a:t>.</a:t>
            </a:r>
            <a:r>
              <a:rPr lang="zh-CN" altLang="zh-CN" sz="2400" dirty="0"/>
              <a:t>犯罪客观方面：行为人利用信用卡进行诈骗活动，骗得数额较大的公私财物的行为。行为方式</a:t>
            </a:r>
            <a:r>
              <a:rPr lang="zh-CN" altLang="zh-CN" sz="2400" dirty="0" smtClean="0"/>
              <a:t>：</a:t>
            </a:r>
            <a:endParaRPr lang="en-US" altLang="zh-CN" sz="2400" dirty="0" smtClean="0"/>
          </a:p>
          <a:p>
            <a:r>
              <a:rPr lang="zh-CN" altLang="zh-CN" sz="2400" dirty="0" smtClean="0"/>
              <a:t>（</a:t>
            </a:r>
            <a:r>
              <a:rPr lang="en-US" altLang="zh-CN" sz="2400" dirty="0"/>
              <a:t>1</a:t>
            </a:r>
            <a:r>
              <a:rPr lang="zh-CN" altLang="zh-CN" sz="2400" dirty="0"/>
              <a:t>）使用伪造的信用卡。</a:t>
            </a:r>
          </a:p>
          <a:p>
            <a:r>
              <a:rPr lang="zh-CN" altLang="zh-CN" sz="2400" dirty="0"/>
              <a:t>（</a:t>
            </a:r>
            <a:r>
              <a:rPr lang="en-US" altLang="zh-CN" sz="2400" dirty="0"/>
              <a:t>2</a:t>
            </a:r>
            <a:r>
              <a:rPr lang="zh-CN" altLang="zh-CN" sz="2400" dirty="0"/>
              <a:t>）使用以虚假的身份证明骗领的信用卡。</a:t>
            </a:r>
          </a:p>
          <a:p>
            <a:r>
              <a:rPr lang="zh-CN" altLang="zh-CN" sz="2400" dirty="0"/>
              <a:t>（</a:t>
            </a:r>
            <a:r>
              <a:rPr lang="en-US" altLang="zh-CN" sz="2400" dirty="0"/>
              <a:t>3</a:t>
            </a:r>
            <a:r>
              <a:rPr lang="zh-CN" altLang="zh-CN" sz="2400" dirty="0"/>
              <a:t>）使用作废的信用卡。</a:t>
            </a:r>
          </a:p>
          <a:p>
            <a:r>
              <a:rPr lang="zh-CN" altLang="zh-CN" sz="2400" dirty="0"/>
              <a:t>（</a:t>
            </a:r>
            <a:r>
              <a:rPr lang="en-US" altLang="zh-CN" sz="2400" dirty="0"/>
              <a:t>4</a:t>
            </a:r>
            <a:r>
              <a:rPr lang="zh-CN" altLang="zh-CN" sz="2400" dirty="0"/>
              <a:t>）冒用他人的信用卡</a:t>
            </a:r>
            <a:r>
              <a:rPr lang="zh-CN" altLang="zh-CN" sz="2400" dirty="0" smtClean="0"/>
              <a:t>。</a:t>
            </a:r>
            <a:endParaRPr lang="en-US" altLang="zh-CN" sz="2400" dirty="0" smtClean="0"/>
          </a:p>
          <a:p>
            <a:r>
              <a:rPr lang="zh-CN" altLang="zh-CN" sz="2400" dirty="0" smtClean="0"/>
              <a:t>（</a:t>
            </a:r>
            <a:r>
              <a:rPr lang="en-US" altLang="zh-CN" sz="2400" dirty="0"/>
              <a:t>5</a:t>
            </a:r>
            <a:r>
              <a:rPr lang="zh-CN" altLang="zh-CN" sz="2400" dirty="0"/>
              <a:t>）恶意透支</a:t>
            </a:r>
            <a:r>
              <a:rPr lang="zh-CN" altLang="zh-CN" sz="2400" dirty="0" smtClean="0"/>
              <a:t>。</a:t>
            </a:r>
            <a:endParaRPr lang="en-US" altLang="zh-CN" sz="2400" dirty="0" smtClean="0"/>
          </a:p>
          <a:p>
            <a:r>
              <a:rPr lang="en-US" altLang="zh-CN" sz="2400" dirty="0" smtClean="0"/>
              <a:t>3</a:t>
            </a:r>
            <a:r>
              <a:rPr lang="en-US" altLang="zh-CN" sz="2400" dirty="0"/>
              <a:t>.</a:t>
            </a:r>
            <a:r>
              <a:rPr lang="zh-CN" altLang="zh-CN" sz="2400" dirty="0"/>
              <a:t>犯罪主体</a:t>
            </a:r>
            <a:r>
              <a:rPr lang="zh-CN" altLang="zh-CN" sz="2400" dirty="0" smtClean="0"/>
              <a:t>：自然人。</a:t>
            </a:r>
            <a:endParaRPr lang="zh-CN" altLang="zh-CN" sz="2400" dirty="0"/>
          </a:p>
          <a:p>
            <a:r>
              <a:rPr lang="en-US" altLang="zh-CN" sz="2400" dirty="0" smtClean="0"/>
              <a:t>4.</a:t>
            </a:r>
            <a:r>
              <a:rPr lang="zh-CN" altLang="en-US" sz="2400" dirty="0" smtClean="0"/>
              <a:t>犯罪主观方面</a:t>
            </a:r>
            <a:r>
              <a:rPr lang="zh-CN" altLang="zh-CN" sz="2400" dirty="0" smtClean="0"/>
              <a:t>：故意</a:t>
            </a:r>
            <a:r>
              <a:rPr lang="zh-CN" altLang="en-US" sz="2400" dirty="0" smtClean="0"/>
              <a:t>且</a:t>
            </a:r>
            <a:r>
              <a:rPr lang="zh-CN" altLang="zh-CN" sz="2400" dirty="0" smtClean="0"/>
              <a:t>行为</a:t>
            </a:r>
            <a:r>
              <a:rPr lang="zh-CN" altLang="zh-CN" sz="2400" dirty="0"/>
              <a:t>人有非法占有资金的目的。</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信用卡诈骗罪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第十一节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二、信用卡诈骗罪的认定</a:t>
            </a:r>
          </a:p>
          <a:p>
            <a:r>
              <a:rPr lang="zh-CN" altLang="zh-CN" sz="2400" dirty="0"/>
              <a:t>（一）盗窃信用卡并使用的行为的定性</a:t>
            </a:r>
          </a:p>
          <a:p>
            <a:r>
              <a:rPr lang="zh-CN" altLang="zh-CN" sz="2400" dirty="0"/>
              <a:t>《刑法》第</a:t>
            </a:r>
            <a:r>
              <a:rPr lang="en-US" altLang="zh-CN" sz="2400" dirty="0"/>
              <a:t>196</a:t>
            </a:r>
            <a:r>
              <a:rPr lang="zh-CN" altLang="zh-CN" sz="2400" dirty="0"/>
              <a:t>条第</a:t>
            </a:r>
            <a:r>
              <a:rPr lang="en-US" altLang="zh-CN" sz="2400" dirty="0"/>
              <a:t>3</a:t>
            </a:r>
            <a:r>
              <a:rPr lang="zh-CN" altLang="zh-CN" sz="2400" dirty="0" smtClean="0"/>
              <a:t>款</a:t>
            </a:r>
            <a:r>
              <a:rPr lang="zh-CN" altLang="en-US" sz="2400" dirty="0" smtClean="0"/>
              <a:t>：</a:t>
            </a:r>
            <a:r>
              <a:rPr lang="zh-CN" altLang="zh-CN" sz="2400" dirty="0" smtClean="0"/>
              <a:t>盗窃</a:t>
            </a:r>
            <a:r>
              <a:rPr lang="zh-CN" altLang="zh-CN" sz="2400" dirty="0"/>
              <a:t>信用卡并使用的</a:t>
            </a:r>
            <a:r>
              <a:rPr lang="zh-CN" altLang="zh-CN" sz="2400" dirty="0" smtClean="0"/>
              <a:t>，以</a:t>
            </a:r>
            <a:r>
              <a:rPr lang="zh-CN" altLang="zh-CN" sz="2400" dirty="0"/>
              <a:t>盗窃罪</a:t>
            </a:r>
            <a:r>
              <a:rPr lang="zh-CN" altLang="zh-CN" sz="2400" dirty="0" smtClean="0"/>
              <a:t>论处。</a:t>
            </a:r>
            <a:endParaRPr lang="zh-CN" altLang="zh-CN" sz="2400" dirty="0"/>
          </a:p>
          <a:p>
            <a:r>
              <a:rPr lang="zh-CN" altLang="zh-CN" sz="2400" dirty="0"/>
              <a:t>（二）信用卡“以卡养卡”行为的定性</a:t>
            </a:r>
          </a:p>
          <a:p>
            <a:r>
              <a:rPr lang="zh-CN" altLang="zh-CN" sz="2400" dirty="0"/>
              <a:t>认定犯罪的关键在于行为人主观上是否有非法占有目的。</a:t>
            </a:r>
          </a:p>
          <a:p>
            <a:r>
              <a:rPr lang="zh-CN" altLang="zh-CN" sz="2400" dirty="0"/>
              <a:t>（三）罪数问题</a:t>
            </a:r>
          </a:p>
          <a:p>
            <a:r>
              <a:rPr lang="zh-CN" altLang="zh-CN" sz="2400" dirty="0" smtClean="0"/>
              <a:t>如果</a:t>
            </a:r>
            <a:r>
              <a:rPr lang="zh-CN" altLang="zh-CN" sz="2400" dirty="0"/>
              <a:t>行为人伪造信用卡但并无证据表明其有使用行为的，以伪造金融票证罪论处；如果行为人伪造后又使用伪造的信用卡的，属牵连犯，择一重，一般以信用卡诈骗罪论处；如先以虚假身份证明骗领信用卡然后使用，触犯妨害信用卡管理罪和信用卡诈骗罪，属牵连犯，择一重处，一般定信用卡诈骗罪。</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信用卡诈骗罪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第十一节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endParaRPr lang="en-US" altLang="zh-CN" sz="2400" dirty="0" smtClean="0"/>
          </a:p>
          <a:p>
            <a:r>
              <a:rPr lang="zh-CN" altLang="zh-CN" sz="2400" dirty="0" smtClean="0"/>
              <a:t>三</a:t>
            </a:r>
            <a:r>
              <a:rPr lang="zh-CN" altLang="zh-CN" sz="2400" dirty="0"/>
              <a:t>、信用卡诈骗罪的处罚</a:t>
            </a:r>
          </a:p>
          <a:p>
            <a:r>
              <a:rPr lang="zh-CN" altLang="zh-CN" sz="2400" dirty="0"/>
              <a:t>根据《刑法》第</a:t>
            </a:r>
            <a:r>
              <a:rPr lang="en-US" altLang="zh-CN" sz="2400" dirty="0"/>
              <a:t>196</a:t>
            </a:r>
            <a:r>
              <a:rPr lang="zh-CN" altLang="zh-CN" sz="2400" dirty="0"/>
              <a:t>条规定，犯本罪，数额较大的，处五年以下有期徒刑或者拘役，并处二万元以上二十万元以下罚金</a:t>
            </a:r>
            <a:r>
              <a:rPr lang="en-US" altLang="zh-CN" sz="2400" dirty="0"/>
              <a:t>;</a:t>
            </a:r>
            <a:r>
              <a:rPr lang="zh-CN" altLang="zh-CN" sz="2400" dirty="0"/>
              <a:t>数额巨大或者有其他严重情节的，处五年以上十年以下有期徒刑，并处五万元以上五十万元以下罚金</a:t>
            </a:r>
            <a:r>
              <a:rPr lang="en-US" altLang="zh-CN" sz="2400" dirty="0"/>
              <a:t>;</a:t>
            </a:r>
            <a:r>
              <a:rPr lang="zh-CN" altLang="zh-CN" sz="2400" dirty="0"/>
              <a:t>数额特别巨大或者有其他特别严重情节的，处十年以上有期徒刑或者无期徒刑，并处五万元以上五十万元以下罚金或者没收财产。</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信用卡诈骗罪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第十一节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一、保险诈骗罪的概念与构成特征</a:t>
            </a:r>
          </a:p>
          <a:p>
            <a:r>
              <a:rPr lang="zh-CN" altLang="zh-CN" sz="2400" dirty="0"/>
              <a:t>（一）概念</a:t>
            </a:r>
          </a:p>
          <a:p>
            <a:r>
              <a:rPr lang="zh-CN" altLang="zh-CN" sz="2400" dirty="0"/>
              <a:t>保险诈骗罪，是指投保人、被保险人或者受益人，以非法占有为目的，利用虚假的保险事实进行诈骗活动，骗取保险金，数额较大的行为。</a:t>
            </a:r>
          </a:p>
          <a:p>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保险</a:t>
            </a:r>
            <a:r>
              <a:rPr lang="zh-CN" altLang="zh-CN" dirty="0" smtClean="0"/>
              <a:t>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第十二节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919" y="3558207"/>
            <a:ext cx="3940812" cy="266865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      </a:t>
            </a:r>
            <a:r>
              <a:rPr lang="zh-CN" sz="2400" dirty="0" smtClean="0"/>
              <a:t>一、破坏社会主义市场经济秩序罪的概念与构成特征</a:t>
            </a:r>
          </a:p>
          <a:p>
            <a:r>
              <a:rPr lang="zh-CN" sz="2400" dirty="0" smtClean="0"/>
              <a:t>（一）概念</a:t>
            </a:r>
          </a:p>
          <a:p>
            <a:r>
              <a:rPr lang="zh-CN" sz="2400" dirty="0" smtClean="0"/>
              <a:t>      破坏社会主义市场经济秩序罪</a:t>
            </a:r>
            <a:r>
              <a:rPr lang="zh-CN" altLang="en-US" sz="2400" dirty="0" smtClean="0"/>
              <a:t>，</a:t>
            </a:r>
            <a:r>
              <a:rPr lang="zh-CN" sz="2400" dirty="0" smtClean="0"/>
              <a:t>是指违反我国市场经济管理法规</a:t>
            </a:r>
            <a:r>
              <a:rPr lang="zh-CN" altLang="en-US" sz="2400" dirty="0" smtClean="0"/>
              <a:t>，</a:t>
            </a:r>
            <a:r>
              <a:rPr lang="zh-CN" sz="2400" dirty="0" smtClean="0"/>
              <a:t>破坏和扰乱市场经济秩序</a:t>
            </a:r>
            <a:r>
              <a:rPr lang="zh-CN" altLang="en-US" sz="2400" dirty="0" smtClean="0"/>
              <a:t>，</a:t>
            </a:r>
            <a:r>
              <a:rPr lang="zh-CN" sz="2400" dirty="0" smtClean="0"/>
              <a:t>妨害国民经济正常发展的行为。</a:t>
            </a:r>
          </a:p>
          <a:p>
            <a:endParaRPr lang="zh-CN" sz="2400" dirty="0" smtClean="0"/>
          </a:p>
        </p:txBody>
      </p:sp>
      <p:sp>
        <p:nvSpPr>
          <p:cNvPr id="3" name="标题 2"/>
          <p:cNvSpPr>
            <a:spLocks noGrp="1"/>
          </p:cNvSpPr>
          <p:nvPr>
            <p:ph type="title"/>
          </p:nvPr>
        </p:nvSpPr>
        <p:spPr/>
        <p:txBody>
          <a:bodyPr/>
          <a:lstStyle/>
          <a:p>
            <a:r>
              <a:rPr lang="zh-CN" altLang="en-US" dirty="0" smtClean="0"/>
              <a:t>破坏社会主义市场经济秩序罪概述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pic>
        <p:nvPicPr>
          <p:cNvPr id="6" name="图片 5" descr="u=2736176176,4114189676&amp;fm=15&amp;gp=0"/>
          <p:cNvPicPr>
            <a:picLocks noChangeAspect="1"/>
          </p:cNvPicPr>
          <p:nvPr>
            <p:custDataLst>
              <p:tags r:id="rId1"/>
            </p:custDataLst>
          </p:nvPr>
        </p:nvPicPr>
        <p:blipFill>
          <a:blip r:embed="rId3"/>
          <a:stretch>
            <a:fillRect/>
          </a:stretch>
        </p:blipFill>
        <p:spPr>
          <a:xfrm>
            <a:off x="872020" y="3630295"/>
            <a:ext cx="1925955" cy="2546350"/>
          </a:xfrm>
          <a:prstGeom prst="rect">
            <a:avLst/>
          </a:prstGeom>
        </p:spPr>
      </p:pic>
      <p:graphicFrame>
        <p:nvGraphicFramePr>
          <p:cNvPr id="7" name="图示 6"/>
          <p:cNvGraphicFramePr/>
          <p:nvPr/>
        </p:nvGraphicFramePr>
        <p:xfrm>
          <a:off x="2203036" y="3531870"/>
          <a:ext cx="9521825" cy="26447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02039"/>
            <a:ext cx="10954327" cy="4985472"/>
          </a:xfrm>
        </p:spPr>
        <p:txBody>
          <a:bodyPr>
            <a:noAutofit/>
          </a:bodyPr>
          <a:lstStyle/>
          <a:p>
            <a:r>
              <a:rPr lang="zh-CN" altLang="zh-CN" sz="2400" dirty="0"/>
              <a:t>（二）构成特征</a:t>
            </a:r>
          </a:p>
          <a:p>
            <a:r>
              <a:rPr lang="en-US" altLang="zh-CN" sz="2400" dirty="0"/>
              <a:t>1</a:t>
            </a:r>
            <a:r>
              <a:rPr lang="en-US" altLang="zh-CN" sz="2400" dirty="0" smtClean="0"/>
              <a:t>.</a:t>
            </a:r>
            <a:r>
              <a:rPr lang="zh-CN" altLang="en-US" sz="2400" dirty="0" smtClean="0"/>
              <a:t>犯罪</a:t>
            </a:r>
            <a:r>
              <a:rPr lang="zh-CN" altLang="zh-CN" sz="2400" dirty="0" smtClean="0"/>
              <a:t>客体：保险</a:t>
            </a:r>
            <a:r>
              <a:rPr lang="zh-CN" altLang="zh-CN" sz="2400" dirty="0"/>
              <a:t>管理制度和保险人的财产权。</a:t>
            </a:r>
          </a:p>
          <a:p>
            <a:r>
              <a:rPr lang="en-US" altLang="zh-CN" sz="2400" dirty="0" smtClean="0"/>
              <a:t>2.</a:t>
            </a:r>
            <a:r>
              <a:rPr lang="zh-CN" altLang="en-US" sz="2400" dirty="0" smtClean="0"/>
              <a:t>犯罪客观方面</a:t>
            </a:r>
            <a:r>
              <a:rPr lang="zh-CN" altLang="zh-CN" sz="2400" dirty="0" smtClean="0"/>
              <a:t>：</a:t>
            </a:r>
            <a:r>
              <a:rPr lang="zh-CN" altLang="en-US" sz="2400" dirty="0" smtClean="0"/>
              <a:t>利用虚假的保险事实进行诈骗，</a:t>
            </a:r>
            <a:r>
              <a:rPr lang="zh-CN" altLang="zh-CN" sz="2400" dirty="0" smtClean="0"/>
              <a:t>骗取保险金</a:t>
            </a:r>
            <a:r>
              <a:rPr lang="zh-CN" altLang="zh-CN" sz="2400" dirty="0"/>
              <a:t>，数额较大的行为</a:t>
            </a:r>
            <a:r>
              <a:rPr lang="zh-CN" altLang="zh-CN" sz="2400" dirty="0" smtClean="0"/>
              <a:t>。</a:t>
            </a:r>
            <a:r>
              <a:rPr lang="zh-CN" altLang="en-US" sz="2400" dirty="0" smtClean="0"/>
              <a:t>行为方式具体表现为以下五种</a:t>
            </a:r>
            <a:r>
              <a:rPr lang="zh-CN" altLang="zh-CN" sz="2400" dirty="0" smtClean="0"/>
              <a:t>：</a:t>
            </a:r>
            <a:endParaRPr lang="en-US" altLang="zh-CN" sz="2400" dirty="0" smtClean="0"/>
          </a:p>
          <a:p>
            <a:r>
              <a:rPr lang="zh-CN" altLang="zh-CN" sz="2400" dirty="0" smtClean="0"/>
              <a:t>（</a:t>
            </a:r>
            <a:r>
              <a:rPr lang="en-US" altLang="zh-CN" sz="2400" dirty="0"/>
              <a:t>1</a:t>
            </a:r>
            <a:r>
              <a:rPr lang="zh-CN" altLang="zh-CN" sz="2400" dirty="0"/>
              <a:t>）投保人故意虚构保险标的，骗取保险金的</a:t>
            </a:r>
            <a:r>
              <a:rPr lang="zh-CN" altLang="zh-CN" sz="2400" dirty="0" smtClean="0"/>
              <a:t>。</a:t>
            </a:r>
            <a:endParaRPr lang="en-US" altLang="zh-CN" sz="2400" dirty="0" smtClean="0"/>
          </a:p>
          <a:p>
            <a:r>
              <a:rPr lang="zh-CN" altLang="zh-CN" sz="2400" dirty="0" smtClean="0"/>
              <a:t>（</a:t>
            </a:r>
            <a:r>
              <a:rPr lang="en-US" altLang="zh-CN" sz="2400" dirty="0"/>
              <a:t>2</a:t>
            </a:r>
            <a:r>
              <a:rPr lang="zh-CN" altLang="zh-CN" sz="2400" dirty="0"/>
              <a:t>）投保人、被保险人或者受益人对发生的保险事故编造虚假的原因或者夸大损失的程度，骗取保险金的</a:t>
            </a:r>
            <a:r>
              <a:rPr lang="zh-CN" altLang="zh-CN" sz="2400" dirty="0" smtClean="0"/>
              <a:t>。</a:t>
            </a:r>
            <a:endParaRPr lang="en-US" altLang="zh-CN" sz="2400" dirty="0" smtClean="0"/>
          </a:p>
          <a:p>
            <a:r>
              <a:rPr lang="zh-CN" altLang="zh-CN" sz="2400" dirty="0" smtClean="0"/>
              <a:t>（</a:t>
            </a:r>
            <a:r>
              <a:rPr lang="en-US" altLang="zh-CN" sz="2400" dirty="0"/>
              <a:t>3</a:t>
            </a:r>
            <a:r>
              <a:rPr lang="zh-CN" altLang="zh-CN" sz="2400" dirty="0"/>
              <a:t>）投保人、被保险人或者受益人编造未曾发生的保险事故，骗取保险金的。（</a:t>
            </a:r>
            <a:r>
              <a:rPr lang="en-US" altLang="zh-CN" sz="2400" dirty="0"/>
              <a:t>4</a:t>
            </a:r>
            <a:r>
              <a:rPr lang="zh-CN" altLang="zh-CN" sz="2400" dirty="0"/>
              <a:t>）投保人、被保险人故意造成财产损失的保险事故，骗取保险金的</a:t>
            </a:r>
            <a:r>
              <a:rPr lang="zh-CN" altLang="zh-CN" sz="2400" dirty="0" smtClean="0"/>
              <a:t>。</a:t>
            </a:r>
            <a:endParaRPr lang="en-US" altLang="zh-CN" sz="2400" dirty="0" smtClean="0"/>
          </a:p>
          <a:p>
            <a:r>
              <a:rPr lang="zh-CN" altLang="zh-CN" sz="2400" dirty="0" smtClean="0"/>
              <a:t>（</a:t>
            </a:r>
            <a:r>
              <a:rPr lang="en-US" altLang="zh-CN" sz="2400" dirty="0"/>
              <a:t>5</a:t>
            </a:r>
            <a:r>
              <a:rPr lang="zh-CN" altLang="zh-CN" sz="2400" dirty="0"/>
              <a:t>）投保人、受益人故意造成被保险人死亡、伤残或者疾病，骗取保险金的。</a:t>
            </a:r>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保险</a:t>
            </a:r>
            <a:r>
              <a:rPr lang="zh-CN" altLang="zh-CN" dirty="0" smtClean="0"/>
              <a:t>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第十二节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lvl="0"/>
            <a:endParaRPr lang="en-US" altLang="zh-CN" sz="2400" dirty="0" smtClean="0">
              <a:solidFill>
                <a:prstClr val="black"/>
              </a:solidFill>
            </a:endParaRPr>
          </a:p>
          <a:p>
            <a:pPr lvl="0"/>
            <a:r>
              <a:rPr lang="en-US" altLang="zh-CN" sz="2400" dirty="0" smtClean="0">
                <a:solidFill>
                  <a:prstClr val="black"/>
                </a:solidFill>
              </a:rPr>
              <a:t>3.</a:t>
            </a:r>
            <a:r>
              <a:rPr lang="zh-CN" altLang="en-US" sz="2400" dirty="0" smtClean="0">
                <a:solidFill>
                  <a:prstClr val="black"/>
                </a:solidFill>
              </a:rPr>
              <a:t>犯罪</a:t>
            </a:r>
            <a:r>
              <a:rPr lang="zh-CN" altLang="zh-CN" sz="2400" dirty="0" smtClean="0">
                <a:solidFill>
                  <a:prstClr val="black"/>
                </a:solidFill>
              </a:rPr>
              <a:t>主体</a:t>
            </a:r>
            <a:r>
              <a:rPr lang="zh-CN" altLang="zh-CN" sz="2400" dirty="0">
                <a:solidFill>
                  <a:prstClr val="black"/>
                </a:solidFill>
              </a:rPr>
              <a:t>：自然人、单位均可构成，但只能是投保人、被保险人、受益人。</a:t>
            </a:r>
          </a:p>
          <a:p>
            <a:pPr lvl="0"/>
            <a:r>
              <a:rPr lang="zh-CN" altLang="zh-CN" sz="2400" dirty="0">
                <a:solidFill>
                  <a:prstClr val="black"/>
                </a:solidFill>
              </a:rPr>
              <a:t>如果保险公司的工作人员利用职务上的便利，故意编造未曾发生的保险事故进行虚假理赔，骗取保险金的，不构成本罪，而应依照《刑法》第</a:t>
            </a:r>
            <a:r>
              <a:rPr lang="en-US" altLang="zh-CN" sz="2400" dirty="0">
                <a:solidFill>
                  <a:prstClr val="black"/>
                </a:solidFill>
              </a:rPr>
              <a:t>183</a:t>
            </a:r>
            <a:r>
              <a:rPr lang="zh-CN" altLang="zh-CN" sz="2400" dirty="0">
                <a:solidFill>
                  <a:prstClr val="black"/>
                </a:solidFill>
              </a:rPr>
              <a:t>条的规定，区别该工作人员是否为国有保险公司工作人员或者国有保险公司委派到非国有保险公司从事公务的人员，分别定职务侵占罪或者贪污罪。</a:t>
            </a:r>
          </a:p>
          <a:p>
            <a:pPr lvl="0"/>
            <a:r>
              <a:rPr lang="en-US" altLang="zh-CN" sz="2400" dirty="0" smtClean="0">
                <a:solidFill>
                  <a:prstClr val="black"/>
                </a:solidFill>
              </a:rPr>
              <a:t>4.</a:t>
            </a:r>
            <a:r>
              <a:rPr lang="zh-CN" altLang="en-US" sz="2400" dirty="0" smtClean="0">
                <a:solidFill>
                  <a:prstClr val="black"/>
                </a:solidFill>
              </a:rPr>
              <a:t>犯罪主观方面</a:t>
            </a:r>
            <a:r>
              <a:rPr lang="zh-CN" altLang="zh-CN" sz="2400" dirty="0" smtClean="0">
                <a:solidFill>
                  <a:prstClr val="black"/>
                </a:solidFill>
              </a:rPr>
              <a:t>：故意且</a:t>
            </a:r>
            <a:r>
              <a:rPr lang="zh-CN" altLang="zh-CN" sz="2400" dirty="0">
                <a:solidFill>
                  <a:prstClr val="black"/>
                </a:solidFill>
              </a:rPr>
              <a:t>有非法占有保险金为目的。</a:t>
            </a:r>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保险</a:t>
            </a:r>
            <a:r>
              <a:rPr lang="zh-CN" altLang="zh-CN" dirty="0" smtClean="0"/>
              <a:t>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第十二节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smtClean="0"/>
              <a:t>二</a:t>
            </a:r>
            <a:r>
              <a:rPr lang="zh-CN" altLang="zh-CN" sz="2400" dirty="0"/>
              <a:t>、保险诈骗罪的认定</a:t>
            </a:r>
          </a:p>
          <a:p>
            <a:r>
              <a:rPr lang="zh-CN" altLang="zh-CN" sz="2400" dirty="0"/>
              <a:t>（一）保险诈骗罪共犯的认定</a:t>
            </a:r>
          </a:p>
          <a:p>
            <a:r>
              <a:rPr lang="zh-CN" altLang="zh-CN" sz="2400" dirty="0"/>
              <a:t>保险事故的鉴定人、证明人、财产评估人等人员故意提供虚假证明文件的，依第</a:t>
            </a:r>
            <a:r>
              <a:rPr lang="en-US" altLang="zh-CN" sz="2400" dirty="0"/>
              <a:t>198</a:t>
            </a:r>
            <a:r>
              <a:rPr lang="zh-CN" altLang="zh-CN" sz="2400" dirty="0"/>
              <a:t>条</a:t>
            </a:r>
            <a:r>
              <a:rPr lang="zh-CN" altLang="zh-CN" sz="2400" dirty="0" smtClean="0"/>
              <a:t>第</a:t>
            </a:r>
            <a:r>
              <a:rPr lang="en-US" altLang="zh-CN" sz="2400" dirty="0" smtClean="0"/>
              <a:t>4</a:t>
            </a:r>
            <a:r>
              <a:rPr lang="zh-CN" altLang="zh-CN" sz="2400" dirty="0"/>
              <a:t>款的规定，以保险诈骗罪的共犯论。</a:t>
            </a:r>
          </a:p>
          <a:p>
            <a:r>
              <a:rPr lang="zh-CN" altLang="zh-CN" sz="2400" dirty="0"/>
              <a:t>但如果保险事故的鉴定人、证明人、财产评估人由于工作严重不负责任，提供的证明文件重大失实，而为他人骗取保险金提供便利的，应当依照第</a:t>
            </a:r>
            <a:r>
              <a:rPr lang="en-US" altLang="zh-CN" sz="2400" dirty="0"/>
              <a:t>229</a:t>
            </a:r>
            <a:r>
              <a:rPr lang="zh-CN" altLang="zh-CN" sz="2400" dirty="0"/>
              <a:t>条第</a:t>
            </a:r>
            <a:r>
              <a:rPr lang="en-US" altLang="zh-CN" sz="2400" dirty="0"/>
              <a:t>3</a:t>
            </a:r>
            <a:r>
              <a:rPr lang="zh-CN" altLang="zh-CN" sz="2400" dirty="0"/>
              <a:t>款的规定，以“出具证明文件重大失实罪”论处。</a:t>
            </a:r>
          </a:p>
          <a:p>
            <a:r>
              <a:rPr lang="zh-CN" altLang="zh-CN" sz="2400" dirty="0"/>
              <a:t>（二）保险诈骗罪的罪数认定</a:t>
            </a:r>
          </a:p>
          <a:p>
            <a:r>
              <a:rPr lang="zh-CN" altLang="zh-CN" sz="2400" dirty="0" smtClean="0"/>
              <a:t>骗取</a:t>
            </a:r>
            <a:r>
              <a:rPr lang="zh-CN" altLang="zh-CN" sz="2400" dirty="0"/>
              <a:t>保险金，同时构成其他犯罪的，依照数罪并罚的规定处罚</a:t>
            </a:r>
            <a:r>
              <a:rPr lang="zh-CN" altLang="zh-CN" sz="2400" dirty="0" smtClean="0"/>
              <a:t>。</a:t>
            </a:r>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保险</a:t>
            </a:r>
            <a:r>
              <a:rPr lang="zh-CN" altLang="zh-CN" dirty="0" smtClean="0"/>
              <a:t>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第十二节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三、保险诈骗罪的处罚</a:t>
            </a:r>
          </a:p>
          <a:p>
            <a:r>
              <a:rPr lang="zh-CN" altLang="zh-CN" sz="2400" dirty="0"/>
              <a:t>根据《刑法》第</a:t>
            </a:r>
            <a:r>
              <a:rPr lang="en-US" altLang="zh-CN" sz="2400" dirty="0"/>
              <a:t>198</a:t>
            </a:r>
            <a:r>
              <a:rPr lang="zh-CN" altLang="zh-CN" sz="2400" dirty="0"/>
              <a:t>条规定，犯本罪，数额较大的，处五年以下有期徒刑或者拘役，并处一万元以上十万元以下罚金</a:t>
            </a:r>
            <a:r>
              <a:rPr lang="en-US" altLang="zh-CN" sz="2400" dirty="0"/>
              <a:t>;</a:t>
            </a:r>
            <a:r>
              <a:rPr lang="zh-CN" altLang="zh-CN" sz="2400" dirty="0"/>
              <a:t>数额巨大或者有其他严重情节的，处五年以上十年以下有期徒刑，并处二万元以上二十万元以下罚金</a:t>
            </a:r>
            <a:r>
              <a:rPr lang="en-US" altLang="zh-CN" sz="2400" dirty="0"/>
              <a:t>;</a:t>
            </a:r>
            <a:r>
              <a:rPr lang="zh-CN" altLang="zh-CN" sz="2400" dirty="0"/>
              <a:t>数额特别巨大或者有其他特别严重情节的，处十年以上有期徒刑，并处二万元以上二十万元以下罚金或者没收财产。</a:t>
            </a:r>
          </a:p>
          <a:p>
            <a:r>
              <a:rPr lang="zh-CN" altLang="zh-CN" sz="2400" dirty="0"/>
              <a:t>单位犯本罪的，对单位判处罚金，并对其直接负责的主管人员和其他直接责任人员，处五年以下有期徒刑或者拘役</a:t>
            </a:r>
            <a:r>
              <a:rPr lang="en-US" altLang="zh-CN" sz="2400" dirty="0"/>
              <a:t>;</a:t>
            </a:r>
            <a:r>
              <a:rPr lang="zh-CN" altLang="zh-CN" sz="2400" dirty="0"/>
              <a:t>数额巨大或者有其他严重情节的，处五年以上十年以下有期徒刑</a:t>
            </a:r>
            <a:r>
              <a:rPr lang="en-US" altLang="zh-CN" sz="2400" dirty="0"/>
              <a:t>;</a:t>
            </a:r>
            <a:r>
              <a:rPr lang="zh-CN" altLang="zh-CN" sz="2400" dirty="0"/>
              <a:t>数额特别巨大或者有其他特别严重情节的，处十年以上有期徒刑。</a:t>
            </a:r>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保险</a:t>
            </a:r>
            <a:r>
              <a:rPr lang="zh-CN" altLang="zh-CN" dirty="0" smtClean="0"/>
              <a:t>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第十二节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一、逃税罪的概念与构成特征</a:t>
            </a:r>
          </a:p>
          <a:p>
            <a:r>
              <a:rPr lang="zh-CN" altLang="zh-CN" sz="2400" dirty="0"/>
              <a:t>（一）概念</a:t>
            </a:r>
          </a:p>
          <a:p>
            <a:r>
              <a:rPr lang="zh-CN" altLang="zh-CN" sz="2400" dirty="0"/>
              <a:t>逃税罪，是指纳税人或扣缴义务人违反税收法律法规，逃避税款，数额较大并且占应纳税额一定比例的行为。</a:t>
            </a:r>
          </a:p>
          <a:p>
            <a:endParaRPr lang="zh-CN" altLang="zh-CN" sz="2400" dirty="0"/>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逃税罪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第十三节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8287" y="3319671"/>
            <a:ext cx="2146852" cy="3011556"/>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40728" y="1360456"/>
            <a:ext cx="10954327" cy="4985472"/>
          </a:xfrm>
        </p:spPr>
        <p:txBody>
          <a:bodyPr>
            <a:noAutofit/>
          </a:bodyPr>
          <a:lstStyle/>
          <a:p>
            <a:r>
              <a:rPr lang="en-US" altLang="zh-CN" sz="2400" dirty="0"/>
              <a:t>1</a:t>
            </a:r>
            <a:r>
              <a:rPr lang="en-US" altLang="zh-CN" sz="2400" dirty="0" smtClean="0"/>
              <a:t>.</a:t>
            </a:r>
            <a:r>
              <a:rPr lang="zh-CN" altLang="en-US" sz="2400" dirty="0" smtClean="0"/>
              <a:t>犯罪</a:t>
            </a:r>
            <a:r>
              <a:rPr lang="zh-CN" altLang="zh-CN" sz="2400" dirty="0" smtClean="0"/>
              <a:t>客体</a:t>
            </a:r>
            <a:r>
              <a:rPr lang="zh-CN" altLang="zh-CN" sz="2400" dirty="0"/>
              <a:t>：税收征管秩序。</a:t>
            </a:r>
          </a:p>
          <a:p>
            <a:r>
              <a:rPr lang="en-US" altLang="zh-CN" sz="2400" dirty="0"/>
              <a:t>2</a:t>
            </a:r>
            <a:r>
              <a:rPr lang="en-US" altLang="zh-CN" sz="2400" dirty="0" smtClean="0"/>
              <a:t>.</a:t>
            </a:r>
            <a:r>
              <a:rPr lang="zh-CN" altLang="en-US" sz="2400" dirty="0" smtClean="0"/>
              <a:t>犯罪</a:t>
            </a:r>
            <a:r>
              <a:rPr lang="zh-CN" altLang="zh-CN" sz="2400" dirty="0" smtClean="0"/>
              <a:t>客观方面</a:t>
            </a:r>
            <a:r>
              <a:rPr lang="zh-CN" altLang="en-US" sz="2400" dirty="0" smtClean="0"/>
              <a:t>（不作为）：</a:t>
            </a:r>
            <a:endParaRPr lang="en-US" altLang="zh-CN" sz="2400" dirty="0" smtClean="0"/>
          </a:p>
          <a:p>
            <a:r>
              <a:rPr lang="zh-CN" altLang="zh-CN" sz="2400" dirty="0" smtClean="0"/>
              <a:t>（</a:t>
            </a:r>
            <a:r>
              <a:rPr lang="en-US" altLang="zh-CN" sz="2400" dirty="0"/>
              <a:t>1</a:t>
            </a:r>
            <a:r>
              <a:rPr lang="zh-CN" altLang="zh-CN" sz="2400" dirty="0"/>
              <a:t>）纳税人采取欺骗、隐瞒手段进行虚假纳税申报或者不申报，逃避缴纳税款数额较大并且占应纳税额百分之十以上。</a:t>
            </a:r>
          </a:p>
          <a:p>
            <a:r>
              <a:rPr lang="zh-CN" altLang="zh-CN" sz="2400" dirty="0"/>
              <a:t>（</a:t>
            </a:r>
            <a:r>
              <a:rPr lang="en-US" altLang="zh-CN" sz="2400" dirty="0"/>
              <a:t>2</a:t>
            </a:r>
            <a:r>
              <a:rPr lang="zh-CN" altLang="zh-CN" sz="2400" dirty="0"/>
              <a:t>）义务扣缴人采取欺骗、隐瞒手段不缴或者少缴已扣、已收税款，数额较大的。</a:t>
            </a:r>
          </a:p>
          <a:p>
            <a:r>
              <a:rPr lang="en-US" altLang="zh-CN" sz="2400" dirty="0" smtClean="0"/>
              <a:t>3</a:t>
            </a:r>
            <a:r>
              <a:rPr lang="en-US" altLang="zh-CN" sz="2400" dirty="0"/>
              <a:t>.</a:t>
            </a:r>
            <a:r>
              <a:rPr lang="zh-CN" altLang="zh-CN" sz="2400" dirty="0"/>
              <a:t>犯罪</a:t>
            </a:r>
            <a:r>
              <a:rPr lang="zh-CN" altLang="zh-CN" sz="2400" dirty="0" smtClean="0"/>
              <a:t>主体</a:t>
            </a:r>
            <a:r>
              <a:rPr lang="zh-CN" altLang="en-US" sz="2400" dirty="0" smtClean="0"/>
              <a:t>：</a:t>
            </a:r>
            <a:r>
              <a:rPr lang="zh-CN" altLang="zh-CN" sz="2400" dirty="0" smtClean="0"/>
              <a:t>特殊</a:t>
            </a:r>
            <a:r>
              <a:rPr lang="zh-CN" altLang="zh-CN" sz="2400" dirty="0"/>
              <a:t>主体，即纳税人和扣缴义务人</a:t>
            </a:r>
            <a:r>
              <a:rPr lang="zh-CN" altLang="zh-CN" sz="2400" dirty="0" smtClean="0"/>
              <a:t>，</a:t>
            </a:r>
            <a:r>
              <a:rPr lang="zh-CN" altLang="en-US" sz="2400" dirty="0" smtClean="0"/>
              <a:t>包括个人和单位</a:t>
            </a:r>
            <a:r>
              <a:rPr lang="zh-CN" altLang="zh-CN" sz="2400" dirty="0" smtClean="0"/>
              <a:t>。</a:t>
            </a:r>
            <a:endParaRPr lang="zh-CN" altLang="zh-CN" sz="2400" dirty="0"/>
          </a:p>
          <a:p>
            <a:r>
              <a:rPr lang="en-US" altLang="zh-CN" sz="2400" dirty="0"/>
              <a:t>4</a:t>
            </a:r>
            <a:r>
              <a:rPr lang="en-US" altLang="zh-CN" sz="2400" dirty="0" smtClean="0"/>
              <a:t>.</a:t>
            </a:r>
            <a:r>
              <a:rPr lang="zh-CN" altLang="en-US" sz="2400" dirty="0" smtClean="0"/>
              <a:t>犯罪</a:t>
            </a:r>
            <a:r>
              <a:rPr lang="zh-CN" altLang="zh-CN" sz="2400" dirty="0" smtClean="0"/>
              <a:t>主观</a:t>
            </a:r>
            <a:r>
              <a:rPr lang="zh-CN" altLang="zh-CN" sz="2400" dirty="0"/>
              <a:t>方面：</a:t>
            </a:r>
            <a:r>
              <a:rPr lang="zh-CN" altLang="zh-CN" sz="2400" dirty="0" smtClean="0"/>
              <a:t>故意且</a:t>
            </a:r>
            <a:r>
              <a:rPr lang="zh-CN" altLang="zh-CN" sz="2400" dirty="0"/>
              <a:t>具有非法占有应缴税款的目的。</a:t>
            </a:r>
          </a:p>
          <a:p>
            <a:r>
              <a:rPr lang="zh-CN" altLang="zh-CN" sz="2400" dirty="0" smtClean="0"/>
              <a:t></a:t>
            </a:r>
            <a:endParaRPr lang="zh-CN" altLang="zh-CN" sz="2400" dirty="0"/>
          </a:p>
          <a:p>
            <a:endParaRPr lang="zh-CN" altLang="zh-CN" sz="2400" dirty="0"/>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逃税罪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第十三节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endParaRPr lang="en-US" altLang="zh-CN" sz="2400" dirty="0" smtClean="0"/>
          </a:p>
          <a:p>
            <a:r>
              <a:rPr lang="zh-CN" altLang="zh-CN" sz="2400" dirty="0" smtClean="0"/>
              <a:t>二</a:t>
            </a:r>
            <a:r>
              <a:rPr lang="zh-CN" altLang="zh-CN" sz="2400" dirty="0"/>
              <a:t>、逃税罪的认定</a:t>
            </a:r>
          </a:p>
          <a:p>
            <a:r>
              <a:rPr lang="zh-CN" altLang="zh-CN" sz="2400" dirty="0"/>
              <a:t>（一）罪与非罪的界限</a:t>
            </a:r>
          </a:p>
          <a:p>
            <a:r>
              <a:rPr lang="en-US" altLang="zh-CN" sz="2400" dirty="0"/>
              <a:t>1.</a:t>
            </a:r>
            <a:r>
              <a:rPr lang="zh-CN" altLang="zh-CN" sz="2400" dirty="0" smtClean="0"/>
              <a:t>主观非法</a:t>
            </a:r>
            <a:r>
              <a:rPr lang="zh-CN" altLang="zh-CN" sz="2400" dirty="0"/>
              <a:t>占有</a:t>
            </a:r>
            <a:r>
              <a:rPr lang="zh-CN" altLang="zh-CN" sz="2400" dirty="0" smtClean="0"/>
              <a:t>目的</a:t>
            </a:r>
            <a:r>
              <a:rPr lang="en-US" altLang="zh-CN" sz="2400" dirty="0" smtClean="0"/>
              <a:t>+</a:t>
            </a:r>
            <a:r>
              <a:rPr lang="zh-CN" altLang="zh-CN" sz="2400" dirty="0" smtClean="0"/>
              <a:t>客观逃税行为。</a:t>
            </a:r>
            <a:endParaRPr lang="zh-CN" altLang="zh-CN" sz="2400" dirty="0"/>
          </a:p>
          <a:p>
            <a:r>
              <a:rPr lang="en-US" altLang="zh-CN" sz="2400" dirty="0"/>
              <a:t>2. </a:t>
            </a:r>
            <a:r>
              <a:rPr lang="zh-CN" altLang="zh-CN" sz="2400" b="1" dirty="0">
                <a:solidFill>
                  <a:srgbClr val="FF0000"/>
                </a:solidFill>
              </a:rPr>
              <a:t>本罪的处罚阻却事由</a:t>
            </a:r>
            <a:r>
              <a:rPr lang="zh-CN" altLang="zh-CN" sz="2400" dirty="0"/>
              <a:t>：纳税人有逃税行为，经税务机关依法下达追缴通知后，补缴应纳税款，缴纳滞纳金，已受行政处罚的，不予追究刑事责任；但是，五年内因逃避缴纳税款受过刑事处罚或者被税务机关给予二次以上行政处罚的除外</a:t>
            </a:r>
            <a:r>
              <a:rPr lang="zh-CN" altLang="zh-CN" sz="2400" dirty="0" smtClean="0"/>
              <a:t>。</a:t>
            </a:r>
            <a:endParaRPr lang="en-US" altLang="zh-CN" sz="2400" dirty="0" smtClean="0"/>
          </a:p>
          <a:p>
            <a:endParaRPr lang="zh-CN" altLang="zh-CN" sz="2400" dirty="0"/>
          </a:p>
          <a:p>
            <a:r>
              <a:rPr lang="zh-CN" altLang="zh-CN" sz="2400" dirty="0" smtClean="0"/>
              <a:t></a:t>
            </a:r>
            <a:endParaRPr lang="zh-CN" altLang="zh-CN" sz="2400" dirty="0"/>
          </a:p>
          <a:p>
            <a:endParaRPr lang="zh-CN" altLang="zh-CN" sz="2400" dirty="0"/>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逃税罪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第十三节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（二）逃税罪与走私罪的界限</a:t>
            </a:r>
          </a:p>
          <a:p>
            <a:r>
              <a:rPr lang="en-US" altLang="zh-CN" sz="2400" dirty="0"/>
              <a:t>1.</a:t>
            </a:r>
            <a:r>
              <a:rPr lang="zh-CN" altLang="zh-CN" sz="2400" dirty="0"/>
              <a:t>侵害客体不同：逃税罪侵犯了国家税收征管制度，走私罪还侵犯罪了海关监管制度。</a:t>
            </a:r>
          </a:p>
          <a:p>
            <a:r>
              <a:rPr lang="en-US" altLang="zh-CN" sz="2400" dirty="0"/>
              <a:t>2.</a:t>
            </a:r>
            <a:r>
              <a:rPr lang="zh-CN" altLang="zh-CN" sz="2400" dirty="0"/>
              <a:t>客观方面不同：本罪行为方式上主要表现为伪造、变造、隐匿、擅自销毁账簿、记账凭证，在账簿上多列支出或不列、少列收入，经税务机关通知而拒不申报或进行虚假纳税申报，不缴或少缴应纳税款。后者表现为逃避海关监管，偷逃关税，数额较大的行为。</a:t>
            </a:r>
          </a:p>
          <a:p>
            <a:endParaRPr lang="zh-CN" altLang="zh-CN" sz="2400" dirty="0"/>
          </a:p>
          <a:p>
            <a:r>
              <a:rPr lang="zh-CN" altLang="zh-CN" sz="2400" dirty="0" smtClean="0"/>
              <a:t></a:t>
            </a:r>
            <a:endParaRPr lang="zh-CN" altLang="zh-CN" sz="2400" dirty="0"/>
          </a:p>
          <a:p>
            <a:endParaRPr lang="zh-CN" altLang="zh-CN" sz="2400" dirty="0"/>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逃税罪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第十三节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三、逃税罪的处罚</a:t>
            </a:r>
          </a:p>
          <a:p>
            <a:r>
              <a:rPr lang="zh-CN" altLang="en-US" sz="2400" dirty="0" smtClean="0"/>
              <a:t>纳税人</a:t>
            </a:r>
            <a:r>
              <a:rPr lang="zh-CN" altLang="en-US" sz="2400" dirty="0"/>
              <a:t>采取欺骗、隐瞒手段进行虚假纳税申报或者不申报，逃避缴纳税款数额较大并且占应纳税额百分之十以上的，处三年以下有期徒刑或者拘役，并处罚金；数额巨大并且占应纳税额百分之三十以上的，处三年以上七年以下有期徒刑，并处罚金。 </a:t>
            </a:r>
            <a:endParaRPr lang="en-US" altLang="zh-CN" sz="2400" dirty="0" smtClean="0"/>
          </a:p>
          <a:p>
            <a:r>
              <a:rPr lang="zh-CN" altLang="en-US" sz="2400" dirty="0" smtClean="0"/>
              <a:t>扣缴</a:t>
            </a:r>
            <a:r>
              <a:rPr lang="zh-CN" altLang="en-US" sz="2400" dirty="0"/>
              <a:t>义务人采取前款所列手段，不缴或者少缴已扣、已收税款，数额较大的，依照前款的规定处罚。 </a:t>
            </a:r>
            <a:endParaRPr lang="en-US" altLang="zh-CN" sz="2400" dirty="0" smtClean="0"/>
          </a:p>
          <a:p>
            <a:r>
              <a:rPr lang="zh-CN" altLang="en-US" sz="2400" dirty="0" smtClean="0"/>
              <a:t>对</a:t>
            </a:r>
            <a:r>
              <a:rPr lang="zh-CN" altLang="en-US" sz="2400" dirty="0"/>
              <a:t>多次实施前两款行为，未经处理的，按照累计数额计算。 </a:t>
            </a:r>
            <a:endParaRPr lang="zh-CN" altLang="zh-CN" sz="2400" dirty="0"/>
          </a:p>
          <a:p>
            <a:r>
              <a:rPr lang="zh-CN" altLang="zh-CN" sz="2400" dirty="0" smtClean="0"/>
              <a:t></a:t>
            </a:r>
            <a:endParaRPr lang="zh-CN" altLang="zh-CN" sz="2400" dirty="0"/>
          </a:p>
          <a:p>
            <a:endParaRPr lang="zh-CN" altLang="zh-CN" sz="2400" dirty="0"/>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逃税罪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第十三节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2400" dirty="0"/>
              <a:t>一、假冒注册商标罪的概念与构成特征</a:t>
            </a:r>
          </a:p>
          <a:p>
            <a:r>
              <a:rPr lang="zh-CN" altLang="zh-CN" sz="2400" dirty="0"/>
              <a:t>（一）概念</a:t>
            </a:r>
          </a:p>
          <a:p>
            <a:r>
              <a:rPr lang="zh-CN" altLang="zh-CN" sz="2400" dirty="0"/>
              <a:t>行为人违反国家商标管理法规，未经注册商标所有人许可，在同一种商品上使用与其注册商标相同的商标，情节严重的行为。</a:t>
            </a:r>
          </a:p>
          <a:p>
            <a:r>
              <a:rPr lang="zh-CN" altLang="zh-CN" sz="2400" dirty="0" smtClean="0"/>
              <a:t></a:t>
            </a:r>
            <a:endParaRPr lang="zh-CN" altLang="zh-CN" sz="2400" dirty="0"/>
          </a:p>
          <a:p>
            <a:endParaRPr lang="zh-CN" altLang="zh-CN" sz="2400" dirty="0"/>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假冒注册商标罪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第十四节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713" y="3592333"/>
            <a:ext cx="4581939" cy="25699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sz="2400" dirty="0" smtClean="0"/>
              <a:t>（</a:t>
            </a:r>
            <a:r>
              <a:rPr lang="zh-CN" altLang="en-US" sz="2400" dirty="0" smtClean="0"/>
              <a:t>二</a:t>
            </a:r>
            <a:r>
              <a:rPr lang="zh-CN" sz="2400" dirty="0" smtClean="0"/>
              <a:t>）构成特征</a:t>
            </a:r>
          </a:p>
          <a:p>
            <a:r>
              <a:rPr lang="zh-CN" sz="2400" dirty="0" smtClean="0"/>
              <a:t>    1.犯罪客体：社会主义市场经济秩序和市场主体的经济利益</a:t>
            </a:r>
            <a:r>
              <a:rPr lang="zh-CN" altLang="en-US" sz="2400" dirty="0" smtClean="0"/>
              <a:t>，</a:t>
            </a:r>
            <a:r>
              <a:rPr lang="zh-CN" sz="2400" dirty="0" smtClean="0"/>
              <a:t>一些犯罪还侵犯了人民群众的身体健康。</a:t>
            </a:r>
          </a:p>
          <a:p>
            <a:r>
              <a:rPr lang="zh-CN" sz="2400" dirty="0" smtClean="0"/>
              <a:t>      </a:t>
            </a:r>
          </a:p>
        </p:txBody>
      </p:sp>
      <p:sp>
        <p:nvSpPr>
          <p:cNvPr id="3" name="标题 2"/>
          <p:cNvSpPr>
            <a:spLocks noGrp="1"/>
          </p:cNvSpPr>
          <p:nvPr>
            <p:ph type="title"/>
          </p:nvPr>
        </p:nvSpPr>
        <p:spPr/>
        <p:txBody>
          <a:bodyPr/>
          <a:lstStyle/>
          <a:p>
            <a:r>
              <a:rPr lang="zh-CN" altLang="en-US" dirty="0" smtClean="0"/>
              <a:t>破坏社会主义市场经济秩序罪概述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graphicFrame>
        <p:nvGraphicFramePr>
          <p:cNvPr id="8" name="图示 7"/>
          <p:cNvGraphicFramePr/>
          <p:nvPr/>
        </p:nvGraphicFramePr>
        <p:xfrm>
          <a:off x="327992" y="2186610"/>
          <a:ext cx="11648660" cy="4837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022526"/>
            <a:ext cx="10954327" cy="4985472"/>
          </a:xfrm>
        </p:spPr>
        <p:txBody>
          <a:bodyPr>
            <a:noAutofit/>
          </a:bodyPr>
          <a:lstStyle/>
          <a:p>
            <a:r>
              <a:rPr lang="zh-CN" altLang="zh-CN" sz="2400" dirty="0"/>
              <a:t>（二）构成特征</a:t>
            </a:r>
          </a:p>
          <a:p>
            <a:r>
              <a:rPr lang="en-US" altLang="zh-CN" sz="2400" dirty="0"/>
              <a:t>1</a:t>
            </a:r>
            <a:r>
              <a:rPr lang="en-US" altLang="zh-CN" sz="2400" dirty="0" smtClean="0"/>
              <a:t>.</a:t>
            </a:r>
            <a:r>
              <a:rPr lang="zh-CN" altLang="en-US" sz="2400" dirty="0" smtClean="0"/>
              <a:t>犯罪客体：</a:t>
            </a:r>
            <a:r>
              <a:rPr lang="zh-CN" altLang="zh-CN" sz="2400" dirty="0" smtClean="0"/>
              <a:t>商标</a:t>
            </a:r>
            <a:r>
              <a:rPr lang="zh-CN" altLang="zh-CN" sz="2400" dirty="0"/>
              <a:t>管理制度</a:t>
            </a:r>
            <a:r>
              <a:rPr lang="zh-CN" altLang="zh-CN" sz="2400" dirty="0" smtClean="0"/>
              <a:t>和</a:t>
            </a:r>
            <a:r>
              <a:rPr lang="zh-CN" altLang="en-US" sz="2400" dirty="0" smtClean="0"/>
              <a:t>权利人的商标权</a:t>
            </a:r>
            <a:r>
              <a:rPr lang="zh-CN" altLang="zh-CN" sz="2400" dirty="0" smtClean="0"/>
              <a:t>。</a:t>
            </a:r>
            <a:r>
              <a:rPr lang="zh-CN" altLang="en-US" sz="2400" dirty="0" smtClean="0"/>
              <a:t>（犯罪对象：注册商标）</a:t>
            </a:r>
            <a:endParaRPr lang="zh-CN" altLang="zh-CN" sz="2400" dirty="0"/>
          </a:p>
          <a:p>
            <a:r>
              <a:rPr lang="en-US" altLang="zh-CN" sz="2400" dirty="0"/>
              <a:t>2</a:t>
            </a:r>
            <a:r>
              <a:rPr lang="en-US" altLang="zh-CN" sz="2400" dirty="0" smtClean="0"/>
              <a:t>.</a:t>
            </a:r>
            <a:r>
              <a:rPr lang="zh-CN" altLang="en-US" sz="2400" dirty="0" smtClean="0"/>
              <a:t>犯罪</a:t>
            </a:r>
            <a:r>
              <a:rPr lang="zh-CN" altLang="zh-CN" sz="2400" dirty="0" smtClean="0"/>
              <a:t>客观</a:t>
            </a:r>
            <a:r>
              <a:rPr lang="zh-CN" altLang="zh-CN" sz="2400" dirty="0"/>
              <a:t>方面：未经注册商标所有人许可，在同一种商品上，情节严重的行为。</a:t>
            </a:r>
          </a:p>
          <a:p>
            <a:r>
              <a:rPr lang="zh-CN" altLang="zh-CN" sz="2400" dirty="0"/>
              <a:t>（</a:t>
            </a:r>
            <a:r>
              <a:rPr lang="en-US" altLang="zh-CN" sz="2400" dirty="0"/>
              <a:t>1</a:t>
            </a:r>
            <a:r>
              <a:rPr lang="zh-CN" altLang="zh-CN" sz="2400" dirty="0" smtClean="0"/>
              <a:t>）使用</a:t>
            </a:r>
            <a:r>
              <a:rPr lang="zh-CN" altLang="zh-CN" sz="2400" dirty="0"/>
              <a:t>与他人注册商标相同的商标</a:t>
            </a:r>
            <a:r>
              <a:rPr lang="zh-CN" altLang="zh-CN" sz="2400" dirty="0" smtClean="0"/>
              <a:t>。</a:t>
            </a:r>
            <a:r>
              <a:rPr lang="zh-CN" altLang="en-US" sz="2400" dirty="0" smtClean="0"/>
              <a:t>（注意“相同商标”的认定）</a:t>
            </a:r>
            <a:endParaRPr lang="en-US" altLang="zh-CN" sz="2400" dirty="0" smtClean="0"/>
          </a:p>
          <a:p>
            <a:r>
              <a:rPr lang="zh-CN" altLang="zh-CN" sz="2400" dirty="0" smtClean="0"/>
              <a:t>（</a:t>
            </a:r>
            <a:r>
              <a:rPr lang="en-US" altLang="zh-CN" sz="2400" dirty="0" smtClean="0"/>
              <a:t>2</a:t>
            </a:r>
            <a:r>
              <a:rPr lang="zh-CN" altLang="zh-CN" sz="2400" dirty="0" smtClean="0"/>
              <a:t>）</a:t>
            </a:r>
            <a:r>
              <a:rPr lang="zh-CN" altLang="zh-CN" sz="2400" dirty="0"/>
              <a:t>在同一种商品上使用。名称相同的商品以及名称不同但指同一事物的商品，可以认定为</a:t>
            </a:r>
            <a:r>
              <a:rPr lang="en-US" altLang="zh-CN" sz="2400" dirty="0"/>
              <a:t>“</a:t>
            </a:r>
            <a:r>
              <a:rPr lang="zh-CN" altLang="zh-CN" sz="2400" dirty="0"/>
              <a:t>同一种商品</a:t>
            </a:r>
            <a:r>
              <a:rPr lang="en-US" altLang="zh-CN" sz="2400" dirty="0"/>
              <a:t>”</a:t>
            </a:r>
            <a:r>
              <a:rPr lang="zh-CN" altLang="zh-CN" sz="2400" dirty="0" smtClean="0"/>
              <a:t>。</a:t>
            </a:r>
            <a:endParaRPr lang="en-US" altLang="zh-CN" sz="2400" dirty="0" smtClean="0"/>
          </a:p>
          <a:p>
            <a:r>
              <a:rPr lang="zh-CN" altLang="zh-CN" sz="2400" dirty="0" smtClean="0"/>
              <a:t>（</a:t>
            </a:r>
            <a:r>
              <a:rPr lang="en-US" altLang="zh-CN" sz="2400" dirty="0" smtClean="0"/>
              <a:t>3</a:t>
            </a:r>
            <a:r>
              <a:rPr lang="zh-CN" altLang="zh-CN" sz="2400" dirty="0" smtClean="0"/>
              <a:t>）</a:t>
            </a:r>
            <a:r>
              <a:rPr lang="zh-CN" altLang="zh-CN" sz="2400" dirty="0"/>
              <a:t>未经注册商标所有人许可而使用。</a:t>
            </a:r>
          </a:p>
          <a:p>
            <a:r>
              <a:rPr lang="zh-CN" altLang="zh-CN" sz="2400" dirty="0" smtClean="0"/>
              <a:t>（</a:t>
            </a:r>
            <a:r>
              <a:rPr lang="en-US" altLang="zh-CN" sz="2400" dirty="0" smtClean="0"/>
              <a:t>4</a:t>
            </a:r>
            <a:r>
              <a:rPr lang="zh-CN" altLang="zh-CN" sz="2400" dirty="0" smtClean="0"/>
              <a:t>）情节严重。</a:t>
            </a:r>
            <a:endParaRPr lang="zh-CN" altLang="zh-CN" sz="2400" dirty="0"/>
          </a:p>
          <a:p>
            <a:r>
              <a:rPr lang="en-US" altLang="zh-CN" sz="2400" dirty="0"/>
              <a:t>3.</a:t>
            </a:r>
            <a:r>
              <a:rPr lang="zh-CN" altLang="zh-CN" sz="2400" dirty="0"/>
              <a:t>犯罪主体：一般主体，包括自然人和单位。</a:t>
            </a:r>
          </a:p>
          <a:p>
            <a:r>
              <a:rPr lang="en-US" altLang="zh-CN" sz="2400" dirty="0"/>
              <a:t>4</a:t>
            </a:r>
            <a:r>
              <a:rPr lang="en-US" altLang="zh-CN" sz="2400" dirty="0" smtClean="0"/>
              <a:t>.</a:t>
            </a:r>
            <a:r>
              <a:rPr lang="zh-CN" altLang="en-US" sz="2400" dirty="0" smtClean="0"/>
              <a:t>犯罪</a:t>
            </a:r>
            <a:r>
              <a:rPr lang="zh-CN" altLang="zh-CN" sz="2400" dirty="0" smtClean="0"/>
              <a:t>主观</a:t>
            </a:r>
            <a:r>
              <a:rPr lang="zh-CN" altLang="zh-CN" sz="2400" dirty="0"/>
              <a:t>方面：故意。</a:t>
            </a:r>
          </a:p>
          <a:p>
            <a:r>
              <a:rPr lang="zh-CN" altLang="zh-CN" sz="2400" dirty="0" smtClean="0"/>
              <a:t></a:t>
            </a:r>
            <a:endParaRPr lang="zh-CN" altLang="zh-CN" sz="2400" dirty="0"/>
          </a:p>
          <a:p>
            <a:endParaRPr lang="zh-CN" altLang="zh-CN" sz="2400" dirty="0"/>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假冒注册商标罪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第十四节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r>
              <a:rPr lang="zh-CN" altLang="zh-CN" sz="2400" dirty="0"/>
              <a:t>二、假冒注册商标罪的认定</a:t>
            </a:r>
          </a:p>
          <a:p>
            <a:r>
              <a:rPr lang="zh-CN" altLang="zh-CN" sz="2400" dirty="0"/>
              <a:t>（一）假冒注册商标罪与生产、销售伪劣产品罪</a:t>
            </a:r>
          </a:p>
          <a:p>
            <a:r>
              <a:rPr lang="zh-CN" altLang="zh-CN" sz="2400" dirty="0"/>
              <a:t>既生产、销售伪劣产品，又假冒注册商标的，属牵连犯，择一重处。</a:t>
            </a:r>
          </a:p>
          <a:p>
            <a:r>
              <a:rPr lang="zh-CN" altLang="zh-CN" sz="2400" dirty="0"/>
              <a:t>（二）假冒注册商标罪和销售假冒注册商标的商品罪</a:t>
            </a:r>
          </a:p>
          <a:p>
            <a:r>
              <a:rPr lang="en-US" altLang="zh-CN" sz="2400" dirty="0"/>
              <a:t>1.</a:t>
            </a:r>
            <a:r>
              <a:rPr lang="zh-CN" altLang="zh-CN" sz="2400" dirty="0"/>
              <a:t>先生产假冒他人注册商标的商品后又销售该商品的，定假冒注册商标罪；</a:t>
            </a:r>
          </a:p>
          <a:p>
            <a:r>
              <a:rPr lang="en-US" altLang="zh-CN" sz="2400" dirty="0"/>
              <a:t>2.</a:t>
            </a:r>
            <a:r>
              <a:rPr lang="zh-CN" altLang="zh-CN" sz="2400" dirty="0"/>
              <a:t>自己生产假冒注册商标商品，之后又销售他人假冒注册商标商品的，则应两罪数罪并罚。</a:t>
            </a:r>
          </a:p>
          <a:p>
            <a:r>
              <a:rPr lang="zh-CN" altLang="zh-CN" sz="2400" dirty="0" smtClean="0"/>
              <a:t></a:t>
            </a:r>
            <a:endParaRPr lang="zh-CN" altLang="zh-CN" sz="2400" dirty="0"/>
          </a:p>
          <a:p>
            <a:endParaRPr lang="zh-CN" altLang="zh-CN" sz="2400" dirty="0"/>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假冒注册商标罪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第十四节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endParaRPr lang="en-US" altLang="zh-CN" sz="2400" dirty="0" smtClean="0"/>
          </a:p>
          <a:p>
            <a:r>
              <a:rPr lang="zh-CN" altLang="zh-CN" sz="2400" dirty="0" smtClean="0"/>
              <a:t>三</a:t>
            </a:r>
            <a:r>
              <a:rPr lang="zh-CN" altLang="zh-CN" sz="2400" dirty="0"/>
              <a:t>、假冒注册商标罪的处罚</a:t>
            </a:r>
          </a:p>
          <a:p>
            <a:r>
              <a:rPr lang="zh-CN" altLang="zh-CN" sz="2400" dirty="0"/>
              <a:t>根据《刑法》第</a:t>
            </a:r>
            <a:r>
              <a:rPr lang="en-US" altLang="zh-CN" sz="2400" dirty="0"/>
              <a:t>213</a:t>
            </a:r>
            <a:r>
              <a:rPr lang="zh-CN" altLang="zh-CN" sz="2400" dirty="0"/>
              <a:t>条和第</a:t>
            </a:r>
            <a:r>
              <a:rPr lang="en-US" altLang="zh-CN" sz="2400" dirty="0"/>
              <a:t>220</a:t>
            </a:r>
            <a:r>
              <a:rPr lang="zh-CN" altLang="zh-CN" sz="2400" dirty="0"/>
              <a:t>条规定，犯本罪，情节严重的，处三年以下有期徒刑或者拘役，并处或者单处罚金</a:t>
            </a:r>
            <a:r>
              <a:rPr lang="en-US" altLang="zh-CN" sz="2400" dirty="0"/>
              <a:t>;</a:t>
            </a:r>
            <a:r>
              <a:rPr lang="zh-CN" altLang="zh-CN" sz="2400" dirty="0"/>
              <a:t>情节特别严重的，处三年以上七年以下有期徒刑，并处罚金。单位犯本罪的，对单位判处罚金，并对其直接负责的主管人员和其他直接责任人员依照上述规定处罚。</a:t>
            </a:r>
          </a:p>
          <a:p>
            <a:r>
              <a:rPr lang="zh-CN" altLang="zh-CN" sz="2400" dirty="0" smtClean="0"/>
              <a:t></a:t>
            </a:r>
            <a:endParaRPr lang="zh-CN" altLang="zh-CN" sz="2400" dirty="0"/>
          </a:p>
          <a:p>
            <a:endParaRPr lang="zh-CN" altLang="zh-CN" sz="2400" dirty="0"/>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zh-CN" dirty="0"/>
              <a:t>假冒注册商标罪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第十四节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r>
              <a:rPr lang="zh-CN" altLang="zh-CN" sz="2400" dirty="0"/>
              <a:t>一、侵犯著作权罪的概念与构成特征</a:t>
            </a:r>
            <a:br>
              <a:rPr lang="zh-CN" altLang="zh-CN" sz="2400" dirty="0"/>
            </a:br>
            <a:r>
              <a:rPr lang="zh-CN" altLang="zh-CN" sz="2400" dirty="0"/>
              <a:t>（一）概念</a:t>
            </a:r>
            <a:br>
              <a:rPr lang="zh-CN" altLang="zh-CN" sz="2400" dirty="0"/>
            </a:br>
            <a:r>
              <a:rPr lang="zh-CN" altLang="zh-CN" sz="2400" dirty="0"/>
              <a:t>行为人以营利为目的，违反国家著作权管理法规，侵犯他人著作权，违法所得数额较大或者有其他严重情节的行为。</a:t>
            </a:r>
          </a:p>
          <a:p>
            <a:r>
              <a:rPr lang="en-US" altLang="zh-CN" sz="2400" dirty="0" smtClean="0"/>
              <a:t></a:t>
            </a:r>
            <a:endParaRPr lang="zh-CN" altLang="zh-CN" sz="2400" dirty="0"/>
          </a:p>
          <a:p>
            <a:endParaRPr lang="zh-CN" altLang="zh-CN" sz="2400" dirty="0"/>
          </a:p>
        </p:txBody>
      </p:sp>
      <p:sp>
        <p:nvSpPr>
          <p:cNvPr id="3" name="标题 2"/>
          <p:cNvSpPr>
            <a:spLocks noGrp="1"/>
          </p:cNvSpPr>
          <p:nvPr>
            <p:ph type="title"/>
          </p:nvPr>
        </p:nvSpPr>
        <p:spPr/>
        <p:txBody>
          <a:bodyPr/>
          <a:lstStyle/>
          <a:p>
            <a:r>
              <a:rPr lang="zh-CN" altLang="en-US" dirty="0" smtClean="0"/>
              <a:t>侵犯著作权罪</a:t>
            </a:r>
            <a:endParaRPr lang="zh-CN" altLang="zh-CN"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第十五节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540" y="3184450"/>
            <a:ext cx="2554357" cy="3196472"/>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r>
              <a:rPr lang="zh-CN" altLang="zh-CN" sz="2400" dirty="0"/>
              <a:t>（二）构成特征</a:t>
            </a:r>
          </a:p>
          <a:p>
            <a:r>
              <a:rPr lang="en-US" altLang="zh-CN" sz="2400" dirty="0"/>
              <a:t>1.</a:t>
            </a:r>
            <a:r>
              <a:rPr lang="zh-CN" altLang="zh-CN" sz="2400" dirty="0"/>
              <a:t>犯罪客体：著作权管理制度和著作权人的著作权。</a:t>
            </a:r>
          </a:p>
          <a:p>
            <a:r>
              <a:rPr lang="en-US" altLang="zh-CN" sz="2400" dirty="0"/>
              <a:t>2</a:t>
            </a:r>
            <a:r>
              <a:rPr lang="en-US" altLang="zh-CN" sz="2400" dirty="0" smtClean="0"/>
              <a:t>.</a:t>
            </a:r>
            <a:r>
              <a:rPr lang="zh-CN" altLang="en-US" sz="2400" dirty="0" smtClean="0"/>
              <a:t>犯罪</a:t>
            </a:r>
            <a:r>
              <a:rPr lang="zh-CN" altLang="zh-CN" sz="2400" dirty="0" smtClean="0"/>
              <a:t>客观</a:t>
            </a:r>
            <a:r>
              <a:rPr lang="zh-CN" altLang="zh-CN" sz="2400" dirty="0"/>
              <a:t>方面</a:t>
            </a:r>
            <a:r>
              <a:rPr lang="zh-CN" altLang="zh-CN" sz="2400" dirty="0" smtClean="0"/>
              <a:t>：</a:t>
            </a:r>
            <a:r>
              <a:rPr lang="zh-CN" altLang="en-US" sz="2400" dirty="0" smtClean="0"/>
              <a:t>侵犯他人著作权</a:t>
            </a:r>
            <a:r>
              <a:rPr lang="zh-CN" altLang="zh-CN" sz="2400" dirty="0" smtClean="0"/>
              <a:t>，违法</a:t>
            </a:r>
            <a:r>
              <a:rPr lang="zh-CN" altLang="zh-CN" sz="2400" dirty="0"/>
              <a:t>所得数额较大</a:t>
            </a:r>
            <a:r>
              <a:rPr lang="zh-CN" altLang="zh-CN" sz="2400" dirty="0" smtClean="0"/>
              <a:t>或有</a:t>
            </a:r>
            <a:r>
              <a:rPr lang="zh-CN" altLang="zh-CN" sz="2400" dirty="0"/>
              <a:t>其他严重</a:t>
            </a:r>
            <a:r>
              <a:rPr lang="zh-CN" altLang="zh-CN" sz="2400" dirty="0" smtClean="0"/>
              <a:t>情节</a:t>
            </a:r>
            <a:r>
              <a:rPr lang="zh-CN" altLang="en-US" sz="2400" dirty="0" smtClean="0"/>
              <a:t>的行为。</a:t>
            </a:r>
            <a:endParaRPr lang="en-US" altLang="zh-CN" sz="2400" dirty="0" smtClean="0"/>
          </a:p>
          <a:p>
            <a:r>
              <a:rPr lang="zh-CN" altLang="zh-CN" sz="2400" dirty="0" smtClean="0"/>
              <a:t>（</a:t>
            </a:r>
            <a:r>
              <a:rPr lang="en-US" altLang="zh-CN" sz="2400" dirty="0"/>
              <a:t>1</a:t>
            </a:r>
            <a:r>
              <a:rPr lang="zh-CN" altLang="zh-CN" sz="2400" dirty="0"/>
              <a:t>）未经著作权人许可，复制、发行其作品的。</a:t>
            </a:r>
          </a:p>
          <a:p>
            <a:r>
              <a:rPr lang="zh-CN" altLang="zh-CN" sz="2400" dirty="0"/>
              <a:t>（</a:t>
            </a:r>
            <a:r>
              <a:rPr lang="en-US" altLang="zh-CN" sz="2400" dirty="0"/>
              <a:t>2</a:t>
            </a:r>
            <a:r>
              <a:rPr lang="zh-CN" altLang="zh-CN" sz="2400" dirty="0"/>
              <a:t>）出版他人享有专有出版权的图书的。</a:t>
            </a:r>
          </a:p>
          <a:p>
            <a:r>
              <a:rPr lang="zh-CN" altLang="zh-CN" sz="2400" dirty="0"/>
              <a:t>（</a:t>
            </a:r>
            <a:r>
              <a:rPr lang="en-US" altLang="zh-CN" sz="2400" dirty="0"/>
              <a:t>3</a:t>
            </a:r>
            <a:r>
              <a:rPr lang="zh-CN" altLang="zh-CN" sz="2400" dirty="0"/>
              <a:t>）未经录音、录像制作者许可，复制发行其制作的作品的。</a:t>
            </a:r>
          </a:p>
          <a:p>
            <a:r>
              <a:rPr lang="zh-CN" altLang="zh-CN" sz="2400" dirty="0"/>
              <a:t>（</a:t>
            </a:r>
            <a:r>
              <a:rPr lang="en-US" altLang="zh-CN" sz="2400" dirty="0"/>
              <a:t>4</a:t>
            </a:r>
            <a:r>
              <a:rPr lang="zh-CN" altLang="zh-CN" sz="2400" dirty="0"/>
              <a:t>）制作、出售假冒他人署名的美术作品的。</a:t>
            </a:r>
          </a:p>
          <a:p>
            <a:r>
              <a:rPr lang="en-US" altLang="zh-CN" sz="2400" dirty="0" smtClean="0"/>
              <a:t>3.</a:t>
            </a:r>
            <a:r>
              <a:rPr lang="zh-CN" altLang="en-US" sz="2400" dirty="0" smtClean="0"/>
              <a:t>犯罪</a:t>
            </a:r>
            <a:r>
              <a:rPr lang="zh-CN" altLang="zh-CN" sz="2400" dirty="0" smtClean="0"/>
              <a:t>主体</a:t>
            </a:r>
            <a:r>
              <a:rPr lang="zh-CN" altLang="zh-CN" sz="2400" dirty="0"/>
              <a:t>：为一般自然人或单位构成。</a:t>
            </a:r>
          </a:p>
          <a:p>
            <a:r>
              <a:rPr lang="en-US" altLang="zh-CN" sz="2400" dirty="0" smtClean="0"/>
              <a:t>4.</a:t>
            </a:r>
            <a:r>
              <a:rPr lang="zh-CN" altLang="en-US" sz="2400" dirty="0" smtClean="0"/>
              <a:t>犯罪</a:t>
            </a:r>
            <a:r>
              <a:rPr lang="zh-CN" altLang="zh-CN" sz="2400" dirty="0" smtClean="0"/>
              <a:t>主观</a:t>
            </a:r>
            <a:r>
              <a:rPr lang="zh-CN" altLang="en-US" sz="2400" dirty="0" smtClean="0"/>
              <a:t>方面</a:t>
            </a:r>
            <a:r>
              <a:rPr lang="zh-CN" altLang="zh-CN" sz="2400" dirty="0" smtClean="0"/>
              <a:t>：</a:t>
            </a:r>
            <a:r>
              <a:rPr lang="zh-CN" altLang="zh-CN" sz="2400" dirty="0"/>
              <a:t>故意，且必须具有营利的目的</a:t>
            </a:r>
            <a:r>
              <a:rPr lang="zh-CN" altLang="zh-CN" sz="2400" dirty="0" smtClean="0"/>
              <a:t>。</a:t>
            </a:r>
            <a:endParaRPr lang="zh-CN" altLang="zh-CN" sz="2400" dirty="0"/>
          </a:p>
        </p:txBody>
      </p:sp>
      <p:sp>
        <p:nvSpPr>
          <p:cNvPr id="3" name="标题 2"/>
          <p:cNvSpPr>
            <a:spLocks noGrp="1"/>
          </p:cNvSpPr>
          <p:nvPr>
            <p:ph type="title"/>
          </p:nvPr>
        </p:nvSpPr>
        <p:spPr/>
        <p:txBody>
          <a:bodyPr/>
          <a:lstStyle/>
          <a:p>
            <a:r>
              <a:rPr lang="zh-CN" altLang="en-US" dirty="0" smtClean="0"/>
              <a:t>侵犯著作权罪</a:t>
            </a:r>
            <a:endParaRPr lang="zh-CN" altLang="zh-CN"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第十五节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6806" y="1022527"/>
            <a:ext cx="10954327" cy="4985472"/>
          </a:xfrm>
        </p:spPr>
        <p:txBody>
          <a:bodyPr>
            <a:noAutofit/>
          </a:bodyPr>
          <a:lstStyle/>
          <a:p>
            <a:endParaRPr lang="en-US" altLang="zh-CN" sz="2400" dirty="0" smtClean="0"/>
          </a:p>
          <a:p>
            <a:r>
              <a:rPr lang="zh-CN" altLang="zh-CN" sz="2400" dirty="0" smtClean="0"/>
              <a:t>除</a:t>
            </a:r>
            <a:r>
              <a:rPr lang="zh-CN" altLang="zh-CN" sz="2400" dirty="0"/>
              <a:t>销售外，具有下列情形之一的，可以认定为</a:t>
            </a:r>
            <a:r>
              <a:rPr lang="en-US" altLang="zh-CN" sz="2400" dirty="0"/>
              <a:t>“</a:t>
            </a:r>
            <a:r>
              <a:rPr lang="zh-CN" altLang="zh-CN" sz="2400" dirty="0"/>
              <a:t>以营利为目的</a:t>
            </a:r>
            <a:r>
              <a:rPr lang="en-US" altLang="zh-CN" sz="2400" dirty="0"/>
              <a:t>”</a:t>
            </a:r>
            <a:r>
              <a:rPr lang="zh-CN" altLang="zh-CN" sz="2400" dirty="0"/>
              <a:t>：</a:t>
            </a:r>
          </a:p>
          <a:p>
            <a:r>
              <a:rPr lang="zh-CN" altLang="zh-CN" sz="2400" dirty="0"/>
              <a:t>（</a:t>
            </a:r>
            <a:r>
              <a:rPr lang="en-US" altLang="zh-CN" sz="2400" dirty="0"/>
              <a:t>1</a:t>
            </a:r>
            <a:r>
              <a:rPr lang="zh-CN" altLang="zh-CN" sz="2400" dirty="0"/>
              <a:t>）以在他人作品中刊登收费广告、捆绑第三方作品等方式直接或者间接收取费用的；</a:t>
            </a:r>
          </a:p>
          <a:p>
            <a:r>
              <a:rPr lang="zh-CN" altLang="zh-CN" sz="2400" dirty="0"/>
              <a:t>（</a:t>
            </a:r>
            <a:r>
              <a:rPr lang="en-US" altLang="zh-CN" sz="2400" dirty="0"/>
              <a:t>2</a:t>
            </a:r>
            <a:r>
              <a:rPr lang="zh-CN" altLang="zh-CN" sz="2400" dirty="0"/>
              <a:t>）通过信息网络传播他人作品，或者利用他人上传的侵权作品，在网站或者网页上提供刊登收费广告服务，直接或者间接收取费用的；</a:t>
            </a:r>
          </a:p>
          <a:p>
            <a:r>
              <a:rPr lang="zh-CN" altLang="zh-CN" sz="2400" dirty="0"/>
              <a:t>（</a:t>
            </a:r>
            <a:r>
              <a:rPr lang="en-US" altLang="zh-CN" sz="2400" dirty="0"/>
              <a:t>3</a:t>
            </a:r>
            <a:r>
              <a:rPr lang="zh-CN" altLang="zh-CN" sz="2400" dirty="0"/>
              <a:t>）以会员制方式通过信息网络传播他人作品，收取会员注册费或者其他费用的；</a:t>
            </a:r>
          </a:p>
          <a:p>
            <a:r>
              <a:rPr lang="zh-CN" altLang="zh-CN" sz="2400" dirty="0"/>
              <a:t>（</a:t>
            </a:r>
            <a:r>
              <a:rPr lang="en-US" altLang="zh-CN" sz="2400" dirty="0"/>
              <a:t>4</a:t>
            </a:r>
            <a:r>
              <a:rPr lang="zh-CN" altLang="zh-CN" sz="2400" dirty="0"/>
              <a:t>）其他利用他人作品牟利的情形。</a:t>
            </a:r>
          </a:p>
        </p:txBody>
      </p:sp>
      <p:sp>
        <p:nvSpPr>
          <p:cNvPr id="3" name="标题 2"/>
          <p:cNvSpPr>
            <a:spLocks noGrp="1"/>
          </p:cNvSpPr>
          <p:nvPr>
            <p:ph type="title"/>
          </p:nvPr>
        </p:nvSpPr>
        <p:spPr/>
        <p:txBody>
          <a:bodyPr/>
          <a:lstStyle/>
          <a:p>
            <a:r>
              <a:rPr lang="zh-CN" altLang="en-US" dirty="0" smtClean="0"/>
              <a:t>侵犯著作权罪</a:t>
            </a:r>
            <a:endParaRPr lang="zh-CN" altLang="zh-CN"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第十五节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r>
              <a:rPr lang="zh-CN" altLang="zh-CN" sz="2400" dirty="0"/>
              <a:t>二、侵犯著作权罪的认定</a:t>
            </a:r>
          </a:p>
          <a:p>
            <a:r>
              <a:rPr lang="zh-CN" altLang="zh-CN" sz="2400" dirty="0"/>
              <a:t>（一）“复制发行”的认定</a:t>
            </a:r>
          </a:p>
          <a:p>
            <a:r>
              <a:rPr lang="en-US" altLang="zh-CN" sz="2400" dirty="0"/>
              <a:t>1.</a:t>
            </a:r>
            <a:r>
              <a:rPr lang="zh-CN" altLang="zh-CN" sz="2400" dirty="0"/>
              <a:t>复制发行包括复制、发行或者既复制又发行的行为。</a:t>
            </a:r>
          </a:p>
          <a:p>
            <a:r>
              <a:rPr lang="en-US" altLang="zh-CN" sz="2400" dirty="0"/>
              <a:t>2.</a:t>
            </a:r>
            <a:r>
              <a:rPr lang="zh-CN" altLang="zh-CN" sz="2400" dirty="0"/>
              <a:t>未经著作权人许可，通过信息网络向公众传播他人文字作品、音乐、电影、电视、录像作品、计算机软件及其他作品的行为。</a:t>
            </a:r>
          </a:p>
          <a:p>
            <a:r>
              <a:rPr lang="en-US" altLang="zh-CN" sz="2400" dirty="0"/>
              <a:t>3. </a:t>
            </a:r>
            <a:r>
              <a:rPr lang="zh-CN" altLang="zh-CN" sz="2400" dirty="0"/>
              <a:t>侵权产品的持有人通过广告、征订等方式推销侵权产品的，属于“发行”。</a:t>
            </a:r>
          </a:p>
          <a:p>
            <a:r>
              <a:rPr lang="en-US" altLang="zh-CN" sz="2400" dirty="0"/>
              <a:t>4.</a:t>
            </a:r>
            <a:r>
              <a:rPr lang="zh-CN" altLang="zh-CN" sz="2400" dirty="0"/>
              <a:t>总发行、批发、零售、通过信息网络传播以及出租、展销等活动属于“发行”</a:t>
            </a:r>
            <a:r>
              <a:rPr lang="zh-CN" altLang="zh-CN" sz="2400" dirty="0" smtClean="0"/>
              <a:t>。</a:t>
            </a:r>
            <a:endParaRPr lang="zh-CN" altLang="zh-CN" sz="2400" dirty="0"/>
          </a:p>
        </p:txBody>
      </p:sp>
      <p:sp>
        <p:nvSpPr>
          <p:cNvPr id="3" name="标题 2"/>
          <p:cNvSpPr>
            <a:spLocks noGrp="1"/>
          </p:cNvSpPr>
          <p:nvPr>
            <p:ph type="title"/>
          </p:nvPr>
        </p:nvSpPr>
        <p:spPr/>
        <p:txBody>
          <a:bodyPr/>
          <a:lstStyle/>
          <a:p>
            <a:r>
              <a:rPr lang="zh-CN" altLang="en-US" dirty="0" smtClean="0"/>
              <a:t>侵犯著作权罪</a:t>
            </a:r>
            <a:endParaRPr lang="zh-CN" altLang="zh-CN"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第十五节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r>
              <a:rPr lang="zh-CN" altLang="zh-CN" sz="2400" dirty="0"/>
              <a:t>（二）未经著作权人许可的认定</a:t>
            </a:r>
          </a:p>
          <a:p>
            <a:r>
              <a:rPr lang="zh-CN" altLang="zh-CN" sz="2400" dirty="0"/>
              <a:t>“未经著作权人许可”一般应当依据著作权人或者其授权的代理人、著作权集体管理组织、国家著作权行政管理部门指定的著作权认证机构出具的涉案作品版权认证文书，或者证明出版者、复制发行者伪造、涂改授权许可文件或者超出授权许可范围的证据，结合其他证据综合予以认定。</a:t>
            </a:r>
          </a:p>
          <a:p>
            <a:r>
              <a:rPr lang="zh-CN" altLang="zh-CN" sz="2400" dirty="0"/>
              <a:t>在涉案作品种类众多且权利人分散的案件中，上述证据确实难以一一取得，但有证据证明涉案复制品系非法出版、复制发行的，且出版者、复制发行者不能提供获得著作权人许可的相关证明材料的，可以认定为“未经著作权人许可”。但是，有证据证明权利人放弃权利、涉案作品的著作权不受我国著作权法保护，或者著作权保护期限已经届满的除外。</a:t>
            </a:r>
          </a:p>
        </p:txBody>
      </p:sp>
      <p:sp>
        <p:nvSpPr>
          <p:cNvPr id="3" name="标题 2"/>
          <p:cNvSpPr>
            <a:spLocks noGrp="1"/>
          </p:cNvSpPr>
          <p:nvPr>
            <p:ph type="title"/>
          </p:nvPr>
        </p:nvSpPr>
        <p:spPr/>
        <p:txBody>
          <a:bodyPr/>
          <a:lstStyle/>
          <a:p>
            <a:r>
              <a:rPr lang="zh-CN" altLang="en-US" dirty="0" smtClean="0"/>
              <a:t>侵犯著作权罪</a:t>
            </a:r>
            <a:endParaRPr lang="zh-CN" altLang="zh-CN"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第十五节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r>
              <a:rPr lang="zh-CN" altLang="zh-CN" sz="2400" dirty="0"/>
              <a:t>（三）本罪与销售侵权复制品罪的界限</a:t>
            </a:r>
          </a:p>
          <a:p>
            <a:r>
              <a:rPr lang="zh-CN" altLang="zh-CN" sz="2400" dirty="0"/>
              <a:t>实施侵犯著作权犯罪，又销售该侵权复制品，构成犯罪的，应当以侵犯著作权罪定罪处罚。</a:t>
            </a:r>
            <a:r>
              <a:rPr lang="en-US" altLang="zh-CN" sz="2400" dirty="0"/>
              <a:t/>
            </a:r>
            <a:br>
              <a:rPr lang="en-US" altLang="zh-CN" sz="2400" dirty="0"/>
            </a:br>
            <a:r>
              <a:rPr lang="zh-CN" altLang="zh-CN" sz="2400" dirty="0" smtClean="0"/>
              <a:t>实施</a:t>
            </a:r>
            <a:r>
              <a:rPr lang="zh-CN" altLang="zh-CN" sz="2400" dirty="0"/>
              <a:t>侵犯著作权犯罪，又销售明知是他人的侵权复制品，构成犯罪的，应当两罪并罚。</a:t>
            </a:r>
          </a:p>
          <a:p>
            <a:r>
              <a:rPr lang="zh-CN" altLang="zh-CN" sz="2400" dirty="0"/>
              <a:t>（四）共犯问题</a:t>
            </a:r>
          </a:p>
          <a:p>
            <a:r>
              <a:rPr lang="zh-CN" altLang="zh-CN" sz="2400" dirty="0"/>
              <a:t>出版单位与他人事前通谋，向其出售、出租或者以其他形式转让该出版单 位的名称、书号、刊号、版号，他人实施侵犯著作权行为，构成犯罪的，对该出版单位应当以共犯论处。</a:t>
            </a:r>
          </a:p>
        </p:txBody>
      </p:sp>
      <p:sp>
        <p:nvSpPr>
          <p:cNvPr id="3" name="标题 2"/>
          <p:cNvSpPr>
            <a:spLocks noGrp="1"/>
          </p:cNvSpPr>
          <p:nvPr>
            <p:ph type="title"/>
          </p:nvPr>
        </p:nvSpPr>
        <p:spPr/>
        <p:txBody>
          <a:bodyPr/>
          <a:lstStyle/>
          <a:p>
            <a:r>
              <a:rPr lang="zh-CN" altLang="en-US" dirty="0" smtClean="0"/>
              <a:t>侵犯著作权罪</a:t>
            </a:r>
            <a:endParaRPr lang="zh-CN" altLang="zh-CN"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第十五节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endParaRPr lang="en-US" altLang="zh-CN" sz="2400" dirty="0" smtClean="0"/>
          </a:p>
          <a:p>
            <a:r>
              <a:rPr lang="zh-CN" altLang="zh-CN" sz="2400" dirty="0" smtClean="0"/>
              <a:t>三、</a:t>
            </a:r>
            <a:r>
              <a:rPr lang="zh-CN" altLang="en-US" sz="2400" dirty="0" smtClean="0"/>
              <a:t>侵犯著作权罪的</a:t>
            </a:r>
            <a:r>
              <a:rPr lang="zh-CN" altLang="zh-CN" sz="2400" dirty="0" smtClean="0"/>
              <a:t>处罚</a:t>
            </a:r>
            <a:endParaRPr lang="zh-CN" altLang="zh-CN" sz="2400" dirty="0"/>
          </a:p>
          <a:p>
            <a:r>
              <a:rPr lang="zh-CN" altLang="zh-CN" sz="2400" dirty="0"/>
              <a:t>根据刑法第</a:t>
            </a:r>
            <a:r>
              <a:rPr lang="en-US" altLang="zh-CN" sz="2400" dirty="0"/>
              <a:t>217</a:t>
            </a:r>
            <a:r>
              <a:rPr lang="zh-CN" altLang="zh-CN" sz="2400" dirty="0"/>
              <a:t>条和第</a:t>
            </a:r>
            <a:r>
              <a:rPr lang="en-US" altLang="zh-CN" sz="2400" dirty="0"/>
              <a:t>220</a:t>
            </a:r>
            <a:r>
              <a:rPr lang="zh-CN" altLang="zh-CN" sz="2400" dirty="0"/>
              <a:t>条规定，犯本罪，违法所得数额较大或者有其他严重情节的，处三年以下有期徒刑或者拘役，并处或者单处罚金</a:t>
            </a:r>
            <a:r>
              <a:rPr lang="en-US" altLang="zh-CN" sz="2400" dirty="0"/>
              <a:t>;</a:t>
            </a:r>
            <a:r>
              <a:rPr lang="zh-CN" altLang="zh-CN" sz="2400" dirty="0"/>
              <a:t>违法所得数额巨大或者有其他特别严重情节的，处三年以上七年以下有期徒刑，并处罚金</a:t>
            </a:r>
            <a:r>
              <a:rPr lang="zh-CN" altLang="zh-CN" sz="2400" dirty="0" smtClean="0"/>
              <a:t>。</a:t>
            </a:r>
            <a:endParaRPr lang="en-US" altLang="zh-CN" sz="2400" dirty="0" smtClean="0"/>
          </a:p>
          <a:p>
            <a:r>
              <a:rPr lang="zh-CN" altLang="zh-CN" sz="2400" dirty="0" smtClean="0"/>
              <a:t>单位</a:t>
            </a:r>
            <a:r>
              <a:rPr lang="zh-CN" altLang="zh-CN" sz="2400" dirty="0"/>
              <a:t>犯本罪的，对单位判处罚金，并对其直接负责的主管人员和其他直接责任人员依照上述规定处罚。</a:t>
            </a:r>
          </a:p>
        </p:txBody>
      </p:sp>
      <p:sp>
        <p:nvSpPr>
          <p:cNvPr id="3" name="标题 2"/>
          <p:cNvSpPr>
            <a:spLocks noGrp="1"/>
          </p:cNvSpPr>
          <p:nvPr>
            <p:ph type="title"/>
          </p:nvPr>
        </p:nvSpPr>
        <p:spPr/>
        <p:txBody>
          <a:bodyPr/>
          <a:lstStyle/>
          <a:p>
            <a:r>
              <a:rPr lang="zh-CN" altLang="en-US" dirty="0" smtClean="0"/>
              <a:t>侵犯著作权罪</a:t>
            </a:r>
            <a:endParaRPr lang="zh-CN" altLang="zh-CN"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第十五节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sz="2400" dirty="0" smtClean="0"/>
              <a:t>2.犯罪客观方面：违反国家法律法规</a:t>
            </a:r>
            <a:r>
              <a:rPr lang="zh-CN" altLang="en-US" sz="2400" dirty="0" smtClean="0"/>
              <a:t>，</a:t>
            </a:r>
            <a:r>
              <a:rPr lang="zh-CN" sz="2400" dirty="0" smtClean="0"/>
              <a:t>破坏和扰乱市场经济秩序</a:t>
            </a:r>
            <a:r>
              <a:rPr lang="zh-CN" altLang="en-US" sz="2400" dirty="0" smtClean="0"/>
              <a:t>，</a:t>
            </a:r>
            <a:r>
              <a:rPr lang="zh-CN" sz="2400" dirty="0" smtClean="0"/>
              <a:t>严重危害市场秩序的行为。</a:t>
            </a:r>
          </a:p>
          <a:p>
            <a:r>
              <a:rPr lang="zh-CN" sz="2400" dirty="0" smtClean="0"/>
              <a:t>（1）破坏社会主义市场经济秩序罪基本上以违反某种经济管理法规为前提。例如</a:t>
            </a:r>
            <a:r>
              <a:rPr lang="zh-CN" altLang="en-US" sz="2400" dirty="0" smtClean="0"/>
              <a:t>，</a:t>
            </a:r>
            <a:r>
              <a:rPr lang="zh-CN" sz="2400" dirty="0" smtClean="0"/>
              <a:t>走私罪违反海关法规。</a:t>
            </a:r>
          </a:p>
          <a:p>
            <a:r>
              <a:rPr lang="zh-CN" sz="2400" dirty="0" smtClean="0"/>
              <a:t>（2）行为多以作为形式呈现</a:t>
            </a:r>
            <a:r>
              <a:rPr lang="zh-CN" altLang="en-US" sz="2400" dirty="0" smtClean="0"/>
              <a:t>，</a:t>
            </a:r>
            <a:r>
              <a:rPr lang="zh-CN" sz="2400" dirty="0" smtClean="0"/>
              <a:t>但也有少数表现为不作为</a:t>
            </a:r>
            <a:r>
              <a:rPr lang="zh-CN" altLang="en-US" sz="2400" dirty="0" smtClean="0"/>
              <a:t>，</a:t>
            </a:r>
            <a:r>
              <a:rPr lang="zh-CN" sz="2400" dirty="0" smtClean="0"/>
              <a:t>如逃税罪。</a:t>
            </a:r>
          </a:p>
          <a:p>
            <a:r>
              <a:rPr lang="zh-CN" sz="2400" dirty="0" smtClean="0"/>
              <a:t>（3）并非所有违反经济管理法规并破坏社会主义市场经济秩序的行为都是犯罪行为</a:t>
            </a:r>
            <a:r>
              <a:rPr lang="zh-CN" altLang="en-US" sz="2400" dirty="0" smtClean="0"/>
              <a:t>，</a:t>
            </a:r>
            <a:r>
              <a:rPr lang="zh-CN" sz="2400" dirty="0" smtClean="0"/>
              <a:t>还需要造成严重的社会危害性</a:t>
            </a:r>
            <a:r>
              <a:rPr lang="zh-CN" altLang="en-US" sz="2400" dirty="0" smtClean="0"/>
              <a:t>，</a:t>
            </a:r>
            <a:r>
              <a:rPr lang="zh-CN" sz="2400" dirty="0" smtClean="0"/>
              <a:t>才构成破坏社会主义市场经济秩序罪。</a:t>
            </a:r>
          </a:p>
        </p:txBody>
      </p:sp>
      <p:sp>
        <p:nvSpPr>
          <p:cNvPr id="3" name="标题 2"/>
          <p:cNvSpPr>
            <a:spLocks noGrp="1"/>
          </p:cNvSpPr>
          <p:nvPr>
            <p:ph type="title"/>
          </p:nvPr>
        </p:nvSpPr>
        <p:spPr/>
        <p:txBody>
          <a:bodyPr/>
          <a:lstStyle/>
          <a:p>
            <a:r>
              <a:rPr lang="zh-CN" altLang="en-US" dirty="0" smtClean="0"/>
              <a:t>破坏社会主义市场经济秩序罪概述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r>
              <a:rPr lang="zh-CN" altLang="en-US" sz="2400" dirty="0"/>
              <a:t>一、侵犯商业秘密罪的概念与构成</a:t>
            </a:r>
            <a:r>
              <a:rPr lang="zh-CN" altLang="en-US" sz="2400" dirty="0" smtClean="0"/>
              <a:t>特征</a:t>
            </a:r>
            <a:endParaRPr lang="en-US" altLang="zh-CN" sz="2400" dirty="0" smtClean="0"/>
          </a:p>
          <a:p>
            <a:r>
              <a:rPr lang="zh-CN" altLang="en-US" sz="2400" dirty="0"/>
              <a:t>（一）概念</a:t>
            </a:r>
          </a:p>
          <a:p>
            <a:r>
              <a:rPr lang="zh-CN" altLang="en-US" sz="2400" dirty="0"/>
              <a:t>行为人违反商业秘密保护法规，采取不正当手段，侵犯他人上也秘密，给商业秘密的权利人造成重大损失的行为。</a:t>
            </a:r>
          </a:p>
          <a:p>
            <a:endParaRPr lang="zh-CN" altLang="en-US" sz="2400" dirty="0"/>
          </a:p>
        </p:txBody>
      </p:sp>
      <p:sp>
        <p:nvSpPr>
          <p:cNvPr id="3" name="标题 2"/>
          <p:cNvSpPr>
            <a:spLocks noGrp="1"/>
          </p:cNvSpPr>
          <p:nvPr>
            <p:ph type="title"/>
          </p:nvPr>
        </p:nvSpPr>
        <p:spPr/>
        <p:txBody>
          <a:bodyPr/>
          <a:lstStyle/>
          <a:p>
            <a:r>
              <a:rPr lang="zh-CN" altLang="en-US" dirty="0"/>
              <a:t>侵犯商业秘密罪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第十六节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905" y="3429377"/>
            <a:ext cx="5019262" cy="2894441"/>
          </a:xfrm>
          <a:prstGeom prst="rect">
            <a:avLst/>
          </a:prstGeo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01990" y="962892"/>
            <a:ext cx="10954327" cy="4985472"/>
          </a:xfrm>
        </p:spPr>
        <p:txBody>
          <a:bodyPr>
            <a:noAutofit/>
          </a:bodyPr>
          <a:lstStyle/>
          <a:p>
            <a:r>
              <a:rPr lang="zh-CN" altLang="en-US" sz="2400" dirty="0"/>
              <a:t>（二）构成特征</a:t>
            </a:r>
          </a:p>
          <a:p>
            <a:r>
              <a:rPr lang="en-US" altLang="zh-CN" sz="2400" dirty="0" smtClean="0"/>
              <a:t>1.</a:t>
            </a:r>
            <a:r>
              <a:rPr lang="zh-CN" altLang="en-US" sz="2400" dirty="0" smtClean="0"/>
              <a:t>犯罪客体：国家</a:t>
            </a:r>
            <a:r>
              <a:rPr lang="zh-CN" altLang="en-US" sz="2400" dirty="0"/>
              <a:t>对商业秘密的</a:t>
            </a:r>
            <a:r>
              <a:rPr lang="zh-CN" altLang="en-US" sz="2400" dirty="0" smtClean="0"/>
              <a:t>保护制度和商业秘密专用权</a:t>
            </a:r>
            <a:r>
              <a:rPr lang="zh-CN" altLang="en-US" sz="2400" dirty="0"/>
              <a:t>。</a:t>
            </a:r>
          </a:p>
          <a:p>
            <a:r>
              <a:rPr lang="en-US" altLang="zh-CN" sz="2400" dirty="0" smtClean="0"/>
              <a:t>2.</a:t>
            </a:r>
            <a:r>
              <a:rPr lang="zh-CN" altLang="en-US" sz="2400" dirty="0" smtClean="0"/>
              <a:t>犯罪客观方面：</a:t>
            </a:r>
            <a:r>
              <a:rPr lang="zh-CN" altLang="en-US" sz="2400" dirty="0"/>
              <a:t>行为人有以下行为</a:t>
            </a:r>
            <a:r>
              <a:rPr lang="zh-CN" altLang="en-US" sz="2400" dirty="0" smtClean="0"/>
              <a:t>之一，给商业秘密权利</a:t>
            </a:r>
            <a:r>
              <a:rPr lang="zh-CN" altLang="en-US" sz="2400" dirty="0"/>
              <a:t>人造成重大损失：</a:t>
            </a:r>
          </a:p>
          <a:p>
            <a:r>
              <a:rPr lang="zh-CN" altLang="en-US" sz="2400" dirty="0"/>
              <a:t>（</a:t>
            </a:r>
            <a:r>
              <a:rPr lang="en-US" altLang="zh-CN" sz="2400" dirty="0"/>
              <a:t>1</a:t>
            </a:r>
            <a:r>
              <a:rPr lang="zh-CN" altLang="en-US" sz="2400" dirty="0"/>
              <a:t>）以盗窃、利诱、胁迫或其他不正当手段获取他人商业秘密的。</a:t>
            </a:r>
          </a:p>
          <a:p>
            <a:r>
              <a:rPr lang="zh-CN" altLang="en-US" sz="2400" dirty="0"/>
              <a:t>（</a:t>
            </a:r>
            <a:r>
              <a:rPr lang="en-US" altLang="zh-CN" sz="2400" dirty="0"/>
              <a:t>2</a:t>
            </a:r>
            <a:r>
              <a:rPr lang="zh-CN" altLang="en-US" sz="2400" dirty="0"/>
              <a:t>）披露、使用或允许他人使用以前项手段获取的商业秘密的。</a:t>
            </a:r>
          </a:p>
          <a:p>
            <a:r>
              <a:rPr lang="zh-CN" altLang="en-US" sz="2400" dirty="0"/>
              <a:t>（</a:t>
            </a:r>
            <a:r>
              <a:rPr lang="en-US" altLang="zh-CN" sz="2400" dirty="0"/>
              <a:t>3</a:t>
            </a:r>
            <a:r>
              <a:rPr lang="zh-CN" altLang="en-US" sz="2400" dirty="0"/>
              <a:t>）违反约定或违法反权利人有关保守商业秘密的要求，披露、使用或允许他人使用其所掌握的商业秘密的。</a:t>
            </a:r>
          </a:p>
          <a:p>
            <a:r>
              <a:rPr lang="zh-CN" altLang="en-US" sz="2400" dirty="0"/>
              <a:t>（</a:t>
            </a:r>
            <a:r>
              <a:rPr lang="en-US" altLang="zh-CN" sz="2400" dirty="0" smtClean="0"/>
              <a:t>4</a:t>
            </a:r>
            <a:r>
              <a:rPr lang="zh-CN" altLang="en-US" sz="2400" dirty="0"/>
              <a:t>）</a:t>
            </a:r>
            <a:r>
              <a:rPr lang="zh-CN" altLang="en-US" sz="2400" dirty="0" smtClean="0"/>
              <a:t>明知</a:t>
            </a:r>
            <a:r>
              <a:rPr lang="zh-CN" altLang="en-US" sz="2400" dirty="0"/>
              <a:t>或应知上述所列行为，获取、使用或披露他人的商业秘密的。</a:t>
            </a:r>
          </a:p>
          <a:p>
            <a:r>
              <a:rPr lang="en-US" altLang="zh-CN" sz="2400" dirty="0" smtClean="0"/>
              <a:t>3.</a:t>
            </a:r>
            <a:r>
              <a:rPr lang="zh-CN" altLang="en-US" sz="2400" dirty="0" smtClean="0"/>
              <a:t>犯罪主体</a:t>
            </a:r>
            <a:r>
              <a:rPr lang="zh-CN" altLang="en-US" sz="2400" dirty="0"/>
              <a:t>：一般自然人或单位。</a:t>
            </a:r>
          </a:p>
          <a:p>
            <a:r>
              <a:rPr lang="en-US" altLang="zh-CN" sz="2400" dirty="0" smtClean="0"/>
              <a:t>4.</a:t>
            </a:r>
            <a:r>
              <a:rPr lang="zh-CN" altLang="en-US" sz="2400" dirty="0" smtClean="0"/>
              <a:t>犯罪主观方面：</a:t>
            </a:r>
            <a:r>
              <a:rPr lang="zh-CN" altLang="en-US" sz="2400" dirty="0"/>
              <a:t>故意，且行为人明知是他人的商业秘密。</a:t>
            </a:r>
          </a:p>
          <a:p>
            <a:endParaRPr lang="zh-CN" altLang="en-US" sz="2400" dirty="0"/>
          </a:p>
        </p:txBody>
      </p:sp>
      <p:sp>
        <p:nvSpPr>
          <p:cNvPr id="3" name="标题 2"/>
          <p:cNvSpPr>
            <a:spLocks noGrp="1"/>
          </p:cNvSpPr>
          <p:nvPr>
            <p:ph type="title"/>
          </p:nvPr>
        </p:nvSpPr>
        <p:spPr/>
        <p:txBody>
          <a:bodyPr/>
          <a:lstStyle/>
          <a:p>
            <a:r>
              <a:rPr lang="zh-CN" altLang="en-US" dirty="0"/>
              <a:t>侵犯商业秘密罪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第十六节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endParaRPr lang="en-US" altLang="zh-CN" sz="2400" dirty="0" smtClean="0"/>
          </a:p>
          <a:p>
            <a:r>
              <a:rPr lang="zh-CN" altLang="en-US" sz="2400" dirty="0" smtClean="0"/>
              <a:t>二</a:t>
            </a:r>
            <a:r>
              <a:rPr lang="zh-CN" altLang="en-US" sz="2400" dirty="0"/>
              <a:t>、侵犯商业秘密罪的认定</a:t>
            </a:r>
          </a:p>
          <a:p>
            <a:r>
              <a:rPr lang="zh-CN" altLang="en-US" sz="2400" dirty="0"/>
              <a:t>（一）罪与非罪的界限</a:t>
            </a:r>
          </a:p>
          <a:p>
            <a:r>
              <a:rPr lang="en-US" altLang="zh-CN" sz="2400" dirty="0"/>
              <a:t>1.</a:t>
            </a:r>
            <a:r>
              <a:rPr lang="zh-CN" altLang="en-US" sz="2400" dirty="0"/>
              <a:t>侵犯的是商业秘密。所谓商业秘密是指不为公众所知悉、能为权利人带来经济利益、具有实用性且经权利人采取了保密措施的技术信息和经营信息。但商业秘密的内容必须是合法的。</a:t>
            </a:r>
          </a:p>
          <a:p>
            <a:r>
              <a:rPr lang="en-US" altLang="zh-CN" sz="2400" dirty="0"/>
              <a:t>2.</a:t>
            </a:r>
            <a:r>
              <a:rPr lang="zh-CN" altLang="en-US" sz="2400" dirty="0"/>
              <a:t>本罪是结果犯，要求造成重大损失</a:t>
            </a:r>
            <a:r>
              <a:rPr lang="zh-CN" altLang="en-US" sz="2400" dirty="0" smtClean="0"/>
              <a:t>。</a:t>
            </a:r>
            <a:endParaRPr lang="zh-CN" altLang="en-US" sz="2400" dirty="0"/>
          </a:p>
        </p:txBody>
      </p:sp>
      <p:sp>
        <p:nvSpPr>
          <p:cNvPr id="3" name="标题 2"/>
          <p:cNvSpPr>
            <a:spLocks noGrp="1"/>
          </p:cNvSpPr>
          <p:nvPr>
            <p:ph type="title"/>
          </p:nvPr>
        </p:nvSpPr>
        <p:spPr/>
        <p:txBody>
          <a:bodyPr/>
          <a:lstStyle/>
          <a:p>
            <a:r>
              <a:rPr lang="zh-CN" altLang="en-US" dirty="0"/>
              <a:t>侵犯商业秘密罪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第十六节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r>
              <a:rPr lang="zh-CN" altLang="en-US" sz="2400" dirty="0"/>
              <a:t>（二）此罪与彼罪的界限</a:t>
            </a:r>
          </a:p>
          <a:p>
            <a:r>
              <a:rPr lang="en-US" altLang="zh-CN" sz="2400" dirty="0"/>
              <a:t>1.</a:t>
            </a:r>
            <a:r>
              <a:rPr lang="zh-CN" altLang="en-US" sz="2400" dirty="0"/>
              <a:t>本罪与内幕交易、泄露内幕信息罪的界限</a:t>
            </a:r>
          </a:p>
          <a:p>
            <a:r>
              <a:rPr lang="zh-CN" altLang="en-US" sz="2400" dirty="0"/>
              <a:t>（</a:t>
            </a:r>
            <a:r>
              <a:rPr lang="en-US" altLang="zh-CN" sz="2400" dirty="0"/>
              <a:t>1</a:t>
            </a:r>
            <a:r>
              <a:rPr lang="zh-CN" altLang="en-US" sz="2400" dirty="0"/>
              <a:t>）犯罪</a:t>
            </a:r>
            <a:r>
              <a:rPr lang="zh-CN" altLang="en-US" sz="2400" dirty="0" smtClean="0"/>
              <a:t>主体：</a:t>
            </a:r>
            <a:r>
              <a:rPr lang="zh-CN" altLang="en-US" sz="2400" dirty="0"/>
              <a:t>本罪是一般主体，后罪是特殊主体。</a:t>
            </a:r>
          </a:p>
          <a:p>
            <a:r>
              <a:rPr lang="zh-CN" altLang="en-US" sz="2400" dirty="0"/>
              <a:t>（</a:t>
            </a:r>
            <a:r>
              <a:rPr lang="en-US" altLang="zh-CN" sz="2400" dirty="0"/>
              <a:t>2</a:t>
            </a:r>
            <a:r>
              <a:rPr lang="zh-CN" altLang="en-US" sz="2400" dirty="0"/>
              <a:t>）犯罪</a:t>
            </a:r>
            <a:r>
              <a:rPr lang="zh-CN" altLang="en-US" sz="2400" dirty="0" smtClean="0"/>
              <a:t>对象：</a:t>
            </a:r>
            <a:r>
              <a:rPr lang="zh-CN" altLang="en-US" sz="2400" dirty="0"/>
              <a:t>本罪是商业秘密，后罪是内幕信息。</a:t>
            </a:r>
          </a:p>
          <a:p>
            <a:r>
              <a:rPr lang="en-US" altLang="zh-CN" sz="2400" dirty="0"/>
              <a:t>2.</a:t>
            </a:r>
            <a:r>
              <a:rPr lang="zh-CN" altLang="en-US" sz="2400" dirty="0"/>
              <a:t>本罪</a:t>
            </a:r>
            <a:r>
              <a:rPr lang="zh-CN" altLang="en-US" sz="2400" dirty="0" smtClean="0"/>
              <a:t>与泄露、非法获取国家秘密犯罪</a:t>
            </a:r>
            <a:r>
              <a:rPr lang="zh-CN" altLang="en-US" sz="2400" dirty="0"/>
              <a:t>的界限</a:t>
            </a:r>
          </a:p>
          <a:p>
            <a:r>
              <a:rPr lang="zh-CN" altLang="en-US" sz="2400" dirty="0"/>
              <a:t>（</a:t>
            </a:r>
            <a:r>
              <a:rPr lang="en-US" altLang="zh-CN" sz="2400" dirty="0"/>
              <a:t>1</a:t>
            </a:r>
            <a:r>
              <a:rPr lang="zh-CN" altLang="en-US" sz="2400" dirty="0"/>
              <a:t>）犯罪</a:t>
            </a:r>
            <a:r>
              <a:rPr lang="zh-CN" altLang="en-US" sz="2400" dirty="0" smtClean="0"/>
              <a:t>主体：</a:t>
            </a:r>
            <a:r>
              <a:rPr lang="zh-CN" altLang="en-US" sz="2400" dirty="0"/>
              <a:t>本罪是一般主体，后罪是国家</a:t>
            </a:r>
            <a:r>
              <a:rPr lang="zh-CN" altLang="en-US" sz="2400" dirty="0" smtClean="0"/>
              <a:t>工作人员。</a:t>
            </a:r>
            <a:endParaRPr lang="zh-CN" altLang="en-US" sz="2400" dirty="0"/>
          </a:p>
          <a:p>
            <a:r>
              <a:rPr lang="zh-CN" altLang="en-US" sz="2400" dirty="0"/>
              <a:t>（</a:t>
            </a:r>
            <a:r>
              <a:rPr lang="en-US" altLang="zh-CN" sz="2400" dirty="0"/>
              <a:t>2</a:t>
            </a:r>
            <a:r>
              <a:rPr lang="zh-CN" altLang="en-US" sz="2400" dirty="0"/>
              <a:t>）犯罪</a:t>
            </a:r>
            <a:r>
              <a:rPr lang="zh-CN" altLang="en-US" sz="2400" dirty="0" smtClean="0"/>
              <a:t>对象：</a:t>
            </a:r>
            <a:r>
              <a:rPr lang="zh-CN" altLang="en-US" sz="2400" dirty="0"/>
              <a:t>本罪是商业秘密，</a:t>
            </a:r>
            <a:r>
              <a:rPr lang="zh-CN" altLang="en-US" sz="2400" dirty="0" smtClean="0"/>
              <a:t>后者是</a:t>
            </a:r>
            <a:r>
              <a:rPr lang="zh-CN" altLang="en-US" sz="2400" dirty="0"/>
              <a:t>国家秘密。</a:t>
            </a:r>
          </a:p>
          <a:p>
            <a:r>
              <a:rPr lang="zh-CN" altLang="en-US" sz="2400" dirty="0"/>
              <a:t>故意泄露的国家秘密</a:t>
            </a:r>
            <a:r>
              <a:rPr lang="zh-CN" altLang="en-US" sz="2400" dirty="0" smtClean="0"/>
              <a:t>如同</a:t>
            </a:r>
            <a:r>
              <a:rPr lang="zh-CN" altLang="en-US" sz="2400" dirty="0"/>
              <a:t>时属于商业秘密，则应从一重处罚，即</a:t>
            </a:r>
            <a:r>
              <a:rPr lang="zh-CN" altLang="en-US" sz="2400" dirty="0" smtClean="0"/>
              <a:t>以相关国家秘密犯罪</a:t>
            </a:r>
            <a:r>
              <a:rPr lang="zh-CN" altLang="en-US" sz="2400" dirty="0"/>
              <a:t>论处。</a:t>
            </a:r>
          </a:p>
        </p:txBody>
      </p:sp>
      <p:sp>
        <p:nvSpPr>
          <p:cNvPr id="3" name="标题 2"/>
          <p:cNvSpPr>
            <a:spLocks noGrp="1"/>
          </p:cNvSpPr>
          <p:nvPr>
            <p:ph type="title"/>
          </p:nvPr>
        </p:nvSpPr>
        <p:spPr/>
        <p:txBody>
          <a:bodyPr/>
          <a:lstStyle/>
          <a:p>
            <a:r>
              <a:rPr lang="zh-CN" altLang="en-US" dirty="0"/>
              <a:t>侵犯商业秘密罪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第十六节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endParaRPr lang="en-US" altLang="zh-CN" sz="2400" dirty="0" smtClean="0"/>
          </a:p>
          <a:p>
            <a:r>
              <a:rPr lang="zh-CN" altLang="en-US" sz="2400" dirty="0" smtClean="0"/>
              <a:t>三</a:t>
            </a:r>
            <a:r>
              <a:rPr lang="zh-CN" altLang="en-US" sz="2400" dirty="0"/>
              <a:t>、侵犯商业秘密罪的处罚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219</a:t>
            </a:r>
            <a:r>
              <a:rPr lang="zh-CN" altLang="en-US" sz="2400" dirty="0"/>
              <a:t>条和</a:t>
            </a:r>
            <a:r>
              <a:rPr lang="en-US" altLang="zh-CN" sz="2400" dirty="0"/>
              <a:t>220</a:t>
            </a:r>
            <a:r>
              <a:rPr lang="zh-CN" altLang="en-US" sz="2400" dirty="0"/>
              <a:t>条规定，犯本罪，给商业秘密的权利人造成重大损失的，处三年以下有期徒刑或者拘役，并处或者单处罚金</a:t>
            </a:r>
            <a:r>
              <a:rPr lang="en-US" altLang="zh-CN" sz="2400" dirty="0"/>
              <a:t>;</a:t>
            </a:r>
            <a:r>
              <a:rPr lang="zh-CN" altLang="en-US" sz="2400" dirty="0"/>
              <a:t>造成特别严重后果的，处三年以上七年以下有期徒刑，并处罚金。单位犯本罪的，对单位判处罚金，并对其直接负责的主管人员和其他直接责任人员依照上述规定处罚。</a:t>
            </a:r>
          </a:p>
        </p:txBody>
      </p:sp>
      <p:sp>
        <p:nvSpPr>
          <p:cNvPr id="3" name="标题 2"/>
          <p:cNvSpPr>
            <a:spLocks noGrp="1"/>
          </p:cNvSpPr>
          <p:nvPr>
            <p:ph type="title"/>
          </p:nvPr>
        </p:nvSpPr>
        <p:spPr/>
        <p:txBody>
          <a:bodyPr/>
          <a:lstStyle/>
          <a:p>
            <a:r>
              <a:rPr lang="zh-CN" altLang="en-US" dirty="0"/>
              <a:t>侵犯商业秘密罪</a:t>
            </a:r>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第十六节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31857"/>
            <a:ext cx="10954327" cy="4985472"/>
          </a:xfrm>
        </p:spPr>
        <p:txBody>
          <a:bodyPr>
            <a:noAutofit/>
          </a:bodyPr>
          <a:lstStyle/>
          <a:p>
            <a:r>
              <a:rPr lang="zh-CN" altLang="en-US" sz="2400" dirty="0"/>
              <a:t>一、合同诈骗罪的概念和构成特征</a:t>
            </a:r>
          </a:p>
          <a:p>
            <a:r>
              <a:rPr lang="zh-CN" altLang="en-US" sz="2400" dirty="0"/>
              <a:t>（一）概念</a:t>
            </a:r>
          </a:p>
          <a:p>
            <a:r>
              <a:rPr lang="zh-CN" altLang="en-US" sz="2400" dirty="0"/>
              <a:t>合同诈骗罪，是指以非法占有为目的，在签订、履行合同的过程中，骗取对方当事人财物，数额较大的行为。</a:t>
            </a:r>
          </a:p>
        </p:txBody>
      </p:sp>
      <p:sp>
        <p:nvSpPr>
          <p:cNvPr id="3" name="标题 2"/>
          <p:cNvSpPr>
            <a:spLocks noGrp="1"/>
          </p:cNvSpPr>
          <p:nvPr>
            <p:ph type="title"/>
          </p:nvPr>
        </p:nvSpPr>
        <p:spPr/>
        <p:txBody>
          <a:bodyPr/>
          <a:lstStyle/>
          <a:p>
            <a:r>
              <a:rPr lang="zh-CN" altLang="en-US" dirty="0" smtClean="0"/>
              <a:t>合同诈骗罪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第十七节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661" y="3438939"/>
            <a:ext cx="5237644" cy="2747617"/>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002648"/>
            <a:ext cx="10954327" cy="4985472"/>
          </a:xfrm>
        </p:spPr>
        <p:txBody>
          <a:bodyPr>
            <a:noAutofit/>
          </a:bodyPr>
          <a:lstStyle/>
          <a:p>
            <a:r>
              <a:rPr lang="zh-CN" altLang="en-US" sz="2400" dirty="0"/>
              <a:t>（二</a:t>
            </a:r>
            <a:r>
              <a:rPr lang="zh-CN" altLang="en-US" sz="2400" dirty="0" smtClean="0"/>
              <a:t>）构成特征</a:t>
            </a:r>
            <a:endParaRPr lang="en-US" altLang="zh-CN" sz="2400" dirty="0" smtClean="0"/>
          </a:p>
          <a:p>
            <a:r>
              <a:rPr lang="en-US" altLang="zh-CN" sz="2400" dirty="0" smtClean="0"/>
              <a:t>1</a:t>
            </a:r>
            <a:r>
              <a:rPr lang="zh-CN" altLang="en-US" sz="2400" dirty="0"/>
              <a:t>．犯罪客体：经济合同管理秩序和公私财产所有权</a:t>
            </a:r>
            <a:r>
              <a:rPr lang="zh-CN" altLang="en-US" sz="2400" dirty="0" smtClean="0"/>
              <a:t>。（注意本罪中合同的界定）</a:t>
            </a:r>
            <a:endParaRPr lang="zh-CN" altLang="en-US" sz="2400" dirty="0"/>
          </a:p>
          <a:p>
            <a:r>
              <a:rPr lang="en-US" altLang="zh-CN" sz="2400" dirty="0"/>
              <a:t>2</a:t>
            </a:r>
            <a:r>
              <a:rPr lang="zh-CN" altLang="en-US" sz="2400" dirty="0" smtClean="0"/>
              <a:t>．犯罪客观</a:t>
            </a:r>
            <a:r>
              <a:rPr lang="zh-CN" altLang="en-US" sz="2400" dirty="0"/>
              <a:t>方面：在签订、</a:t>
            </a:r>
            <a:r>
              <a:rPr lang="zh-CN" altLang="en-US" sz="2400" dirty="0" smtClean="0"/>
              <a:t>履行经济合同过程</a:t>
            </a:r>
            <a:r>
              <a:rPr lang="zh-CN" altLang="en-US" sz="2400" dirty="0"/>
              <a:t>中，虚构事实或者隐瞒真相，</a:t>
            </a:r>
            <a:r>
              <a:rPr lang="zh-CN" altLang="en-US" sz="2400" dirty="0" smtClean="0"/>
              <a:t>骗取对方</a:t>
            </a:r>
            <a:r>
              <a:rPr lang="zh-CN" altLang="en-US" sz="2400" dirty="0"/>
              <a:t>当事人财物，数额较大的行为。</a:t>
            </a:r>
          </a:p>
          <a:p>
            <a:r>
              <a:rPr lang="zh-CN" altLang="en-US" sz="2400" dirty="0" smtClean="0"/>
              <a:t>（</a:t>
            </a:r>
            <a:r>
              <a:rPr lang="en-US" altLang="zh-CN" sz="2400" dirty="0" smtClean="0"/>
              <a:t>1</a:t>
            </a:r>
            <a:r>
              <a:rPr lang="zh-CN" altLang="en-US" sz="2400" dirty="0" smtClean="0"/>
              <a:t>）以</a:t>
            </a:r>
            <a:r>
              <a:rPr lang="zh-CN" altLang="en-US" sz="2400" dirty="0"/>
              <a:t>虚构的单位或者冒用他人名义签订合同的。</a:t>
            </a:r>
          </a:p>
          <a:p>
            <a:r>
              <a:rPr lang="zh-CN" altLang="en-US" sz="2400" dirty="0" smtClean="0"/>
              <a:t>（</a:t>
            </a:r>
            <a:r>
              <a:rPr lang="en-US" altLang="zh-CN" sz="2400" dirty="0" smtClean="0"/>
              <a:t>2</a:t>
            </a:r>
            <a:r>
              <a:rPr lang="zh-CN" altLang="en-US" sz="2400" dirty="0" smtClean="0"/>
              <a:t>）以</a:t>
            </a:r>
            <a:r>
              <a:rPr lang="zh-CN" altLang="en-US" sz="2400" dirty="0"/>
              <a:t>伪造、变造、作废的票据或者其他虚假的产权证明作担保的。</a:t>
            </a:r>
          </a:p>
          <a:p>
            <a:r>
              <a:rPr lang="zh-CN" altLang="en-US" sz="2400" dirty="0" smtClean="0"/>
              <a:t>（</a:t>
            </a:r>
            <a:r>
              <a:rPr lang="en-US" altLang="zh-CN" sz="2400" dirty="0" smtClean="0"/>
              <a:t>3</a:t>
            </a:r>
            <a:r>
              <a:rPr lang="zh-CN" altLang="en-US" sz="2400" dirty="0" smtClean="0"/>
              <a:t>）没有</a:t>
            </a:r>
            <a:r>
              <a:rPr lang="zh-CN" altLang="en-US" sz="2400" dirty="0"/>
              <a:t>实际履行能力，以先履行小额合同或者部分履行合同的方法，诱骗对方当事人继续签订和履行合同的。 </a:t>
            </a:r>
            <a:endParaRPr lang="en-US" altLang="zh-CN" sz="2400" dirty="0" smtClean="0"/>
          </a:p>
          <a:p>
            <a:r>
              <a:rPr lang="zh-CN" altLang="en-US" sz="2400" dirty="0" smtClean="0"/>
              <a:t>（</a:t>
            </a:r>
            <a:r>
              <a:rPr lang="en-US" altLang="zh-CN" sz="2400" dirty="0" smtClean="0"/>
              <a:t>4</a:t>
            </a:r>
            <a:r>
              <a:rPr lang="zh-CN" altLang="en-US" sz="2400" dirty="0" smtClean="0"/>
              <a:t>）收受</a:t>
            </a:r>
            <a:r>
              <a:rPr lang="zh-CN" altLang="en-US" sz="2400" dirty="0"/>
              <a:t>对方当事人给付的货物、货款、预付款或者担保财产后逃匿的。</a:t>
            </a:r>
          </a:p>
          <a:p>
            <a:r>
              <a:rPr lang="zh-CN" altLang="en-US" sz="2400" dirty="0" smtClean="0"/>
              <a:t>（</a:t>
            </a:r>
            <a:r>
              <a:rPr lang="en-US" altLang="zh-CN" sz="2400" dirty="0" smtClean="0"/>
              <a:t>5</a:t>
            </a:r>
            <a:r>
              <a:rPr lang="zh-CN" altLang="en-US" sz="2400" dirty="0" smtClean="0"/>
              <a:t>）以</a:t>
            </a:r>
            <a:r>
              <a:rPr lang="zh-CN" altLang="en-US" sz="2400" dirty="0"/>
              <a:t>其他方法骗取对方当事人财物的。 </a:t>
            </a:r>
          </a:p>
        </p:txBody>
      </p:sp>
      <p:sp>
        <p:nvSpPr>
          <p:cNvPr id="3" name="标题 2"/>
          <p:cNvSpPr>
            <a:spLocks noGrp="1"/>
          </p:cNvSpPr>
          <p:nvPr>
            <p:ph type="title"/>
          </p:nvPr>
        </p:nvSpPr>
        <p:spPr/>
        <p:txBody>
          <a:bodyPr/>
          <a:lstStyle/>
          <a:p>
            <a:r>
              <a:rPr lang="zh-CN" altLang="en-US" dirty="0" smtClean="0"/>
              <a:t>合同诈骗罪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第十七节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241187"/>
            <a:ext cx="10954327" cy="4985472"/>
          </a:xfrm>
        </p:spPr>
        <p:txBody>
          <a:bodyPr>
            <a:noAutofit/>
          </a:bodyPr>
          <a:lstStyle/>
          <a:p>
            <a:r>
              <a:rPr lang="en-US" altLang="zh-CN" sz="2400" dirty="0" smtClean="0"/>
              <a:t>3</a:t>
            </a:r>
            <a:r>
              <a:rPr lang="en-US" altLang="zh-CN" sz="2400" dirty="0"/>
              <a:t>.</a:t>
            </a:r>
            <a:r>
              <a:rPr lang="zh-CN" altLang="en-US" sz="2400" dirty="0"/>
              <a:t>犯罪主体：一般主体。包括自然人和单位。</a:t>
            </a:r>
          </a:p>
          <a:p>
            <a:r>
              <a:rPr lang="en-US" altLang="zh-CN" sz="2400" dirty="0"/>
              <a:t>4</a:t>
            </a:r>
            <a:r>
              <a:rPr lang="en-US" altLang="zh-CN" sz="2400" dirty="0" smtClean="0"/>
              <a:t>.</a:t>
            </a:r>
            <a:r>
              <a:rPr lang="zh-CN" altLang="en-US" sz="2400" dirty="0" smtClean="0"/>
              <a:t>犯罪主观</a:t>
            </a:r>
            <a:r>
              <a:rPr lang="zh-CN" altLang="en-US" sz="2400" dirty="0"/>
              <a:t>方面：故意</a:t>
            </a:r>
            <a:r>
              <a:rPr lang="zh-CN" altLang="en-US" sz="2400" dirty="0" smtClean="0"/>
              <a:t>，且</a:t>
            </a:r>
            <a:r>
              <a:rPr lang="zh-CN" altLang="en-US" sz="2400" dirty="0"/>
              <a:t>有非法占有目的</a:t>
            </a:r>
            <a:r>
              <a:rPr lang="zh-CN" altLang="en-US" sz="2400" dirty="0" smtClean="0"/>
              <a:t>。</a:t>
            </a:r>
            <a:endParaRPr lang="en-US" altLang="zh-CN" sz="2400" dirty="0" smtClean="0"/>
          </a:p>
          <a:p>
            <a:r>
              <a:rPr lang="zh-CN" altLang="en-US" sz="2400" dirty="0"/>
              <a:t>非法占有目的的认定主要考察以下方面</a:t>
            </a:r>
            <a:r>
              <a:rPr lang="zh-CN" altLang="en-US" sz="2400" dirty="0" smtClean="0"/>
              <a:t>：</a:t>
            </a:r>
            <a:endParaRPr lang="en-US" altLang="zh-CN" sz="2400" dirty="0" smtClean="0"/>
          </a:p>
          <a:p>
            <a:r>
              <a:rPr lang="en-US" altLang="zh-CN" sz="2400" dirty="0" smtClean="0"/>
              <a:t>(</a:t>
            </a:r>
            <a:r>
              <a:rPr lang="en-US" altLang="zh-CN" sz="2400" dirty="0"/>
              <a:t>1)</a:t>
            </a:r>
            <a:r>
              <a:rPr lang="zh-CN" altLang="en-US" sz="2400" dirty="0"/>
              <a:t>行为人是否具有签订、履行合同的条件</a:t>
            </a:r>
            <a:r>
              <a:rPr lang="en-US" altLang="zh-CN" sz="2400" dirty="0"/>
              <a:t>,</a:t>
            </a:r>
            <a:r>
              <a:rPr lang="zh-CN" altLang="en-US" sz="2400" dirty="0"/>
              <a:t>是否创造虚假条件</a:t>
            </a:r>
            <a:r>
              <a:rPr lang="en-US" altLang="zh-CN" sz="2400" dirty="0" smtClean="0"/>
              <a:t>;</a:t>
            </a:r>
          </a:p>
          <a:p>
            <a:r>
              <a:rPr lang="en-US" altLang="zh-CN" sz="2400" dirty="0" smtClean="0"/>
              <a:t>(</a:t>
            </a:r>
            <a:r>
              <a:rPr lang="en-US" altLang="zh-CN" sz="2400" dirty="0"/>
              <a:t>2)</a:t>
            </a:r>
            <a:r>
              <a:rPr lang="zh-CN" altLang="en-US" sz="2400" dirty="0"/>
              <a:t>行为人在签订合同时有无履约能力</a:t>
            </a:r>
            <a:r>
              <a:rPr lang="en-US" altLang="zh-CN" sz="2400" dirty="0" smtClean="0"/>
              <a:t>;</a:t>
            </a:r>
          </a:p>
          <a:p>
            <a:r>
              <a:rPr lang="en-US" altLang="zh-CN" sz="2400" dirty="0" smtClean="0"/>
              <a:t>(</a:t>
            </a:r>
            <a:r>
              <a:rPr lang="en-US" altLang="zh-CN" sz="2400" dirty="0"/>
              <a:t>3)</a:t>
            </a:r>
            <a:r>
              <a:rPr lang="zh-CN" altLang="en-US" sz="2400" dirty="0"/>
              <a:t>行为人在签订和履行合同过程中有无诈骗行为</a:t>
            </a:r>
            <a:r>
              <a:rPr lang="en-US" altLang="zh-CN" sz="2400" dirty="0" smtClean="0"/>
              <a:t>;</a:t>
            </a:r>
          </a:p>
          <a:p>
            <a:r>
              <a:rPr lang="en-US" altLang="zh-CN" sz="2400" dirty="0" smtClean="0"/>
              <a:t>(</a:t>
            </a:r>
            <a:r>
              <a:rPr lang="en-US" altLang="zh-CN" sz="2400" dirty="0"/>
              <a:t>4)</a:t>
            </a:r>
            <a:r>
              <a:rPr lang="zh-CN" altLang="en-US" sz="2400" dirty="0"/>
              <a:t>行为人在签订合同后有无履行合同的实际行为</a:t>
            </a:r>
            <a:r>
              <a:rPr lang="en-US" altLang="zh-CN" sz="2400" dirty="0" smtClean="0"/>
              <a:t>;</a:t>
            </a:r>
          </a:p>
          <a:p>
            <a:r>
              <a:rPr lang="en-US" altLang="zh-CN" sz="2400" dirty="0" smtClean="0"/>
              <a:t>(</a:t>
            </a:r>
            <a:r>
              <a:rPr lang="en-US" altLang="zh-CN" sz="2400" dirty="0"/>
              <a:t>5)</a:t>
            </a:r>
            <a:r>
              <a:rPr lang="zh-CN" altLang="en-US" sz="2400" dirty="0"/>
              <a:t>行为人对取得财物的处置情况</a:t>
            </a:r>
            <a:r>
              <a:rPr lang="en-US" altLang="zh-CN" sz="2400" dirty="0"/>
              <a:t>,</a:t>
            </a:r>
            <a:r>
              <a:rPr lang="zh-CN" altLang="en-US" sz="2400" dirty="0"/>
              <a:t>是否有挥霍、挪用及携款潜逃等行为。</a:t>
            </a:r>
          </a:p>
          <a:p>
            <a:endParaRPr lang="zh-CN" altLang="en-US" sz="2400" dirty="0"/>
          </a:p>
        </p:txBody>
      </p:sp>
      <p:sp>
        <p:nvSpPr>
          <p:cNvPr id="3" name="标题 2"/>
          <p:cNvSpPr>
            <a:spLocks noGrp="1"/>
          </p:cNvSpPr>
          <p:nvPr>
            <p:ph type="title"/>
          </p:nvPr>
        </p:nvSpPr>
        <p:spPr/>
        <p:txBody>
          <a:bodyPr/>
          <a:lstStyle/>
          <a:p>
            <a:r>
              <a:rPr lang="zh-CN" altLang="en-US" dirty="0" smtClean="0"/>
              <a:t>合同诈骗罪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第十七节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51735"/>
            <a:ext cx="10954327" cy="4985472"/>
          </a:xfrm>
        </p:spPr>
        <p:txBody>
          <a:bodyPr>
            <a:noAutofit/>
          </a:bodyPr>
          <a:lstStyle/>
          <a:p>
            <a:r>
              <a:rPr lang="zh-CN" altLang="en-US" sz="2400" dirty="0"/>
              <a:t>二、合同诈骗罪的认定</a:t>
            </a:r>
          </a:p>
          <a:p>
            <a:r>
              <a:rPr lang="zh-CN" altLang="en-US" sz="2400" dirty="0"/>
              <a:t>（一）合同诈骗罪与合同欺诈的界限</a:t>
            </a:r>
          </a:p>
          <a:p>
            <a:r>
              <a:rPr lang="en-US" altLang="zh-CN" sz="2400" dirty="0"/>
              <a:t>1.</a:t>
            </a:r>
            <a:r>
              <a:rPr lang="zh-CN" altLang="en-US" sz="2400" dirty="0"/>
              <a:t>主观方面：合同诈骗罪具有非法占有目的，合同欺诈不具有该目的。</a:t>
            </a:r>
          </a:p>
          <a:p>
            <a:r>
              <a:rPr lang="en-US" altLang="zh-CN" sz="2400" dirty="0"/>
              <a:t>2.</a:t>
            </a:r>
            <a:r>
              <a:rPr lang="zh-CN" altLang="en-US" sz="2400" dirty="0"/>
              <a:t>客观</a:t>
            </a:r>
            <a:r>
              <a:rPr lang="zh-CN" altLang="en-US" sz="2400" dirty="0" smtClean="0"/>
              <a:t>行为：</a:t>
            </a:r>
            <a:r>
              <a:rPr lang="zh-CN" altLang="en-US" sz="2400" dirty="0"/>
              <a:t>合同诈骗罪以诈骗方式非法占有他人财物，且不会履行合同，合同欺诈是合同履行中存在瑕疵。</a:t>
            </a:r>
          </a:p>
          <a:p>
            <a:r>
              <a:rPr lang="zh-CN" altLang="en-US" sz="2400" dirty="0" smtClean="0"/>
              <a:t>（</a:t>
            </a:r>
            <a:r>
              <a:rPr lang="zh-CN" altLang="en-US" sz="2400" dirty="0"/>
              <a:t>三）合同诈骗罪与金融诈骗罪的界限</a:t>
            </a:r>
          </a:p>
          <a:p>
            <a:r>
              <a:rPr lang="zh-CN" altLang="en-US" sz="2400" dirty="0"/>
              <a:t>本罪与部分金融诈骗罪存在法条竞合关系，如在金融领域实施合同诈骗，应认定为金融诈骗罪。</a:t>
            </a:r>
          </a:p>
          <a:p>
            <a:r>
              <a:rPr lang="zh-CN" altLang="en-US" sz="2400" dirty="0"/>
              <a:t>两者的界限在于侵犯客体和发生领域不同：本罪侵犯经济合同管理秩序，主要发生于市场经济活动中；金融诈骗罪侵犯金融管理秩序，发生于金融领域。</a:t>
            </a:r>
          </a:p>
          <a:p>
            <a:endParaRPr lang="zh-CN" altLang="en-US" sz="2400" dirty="0"/>
          </a:p>
        </p:txBody>
      </p:sp>
      <p:sp>
        <p:nvSpPr>
          <p:cNvPr id="3" name="标题 2"/>
          <p:cNvSpPr>
            <a:spLocks noGrp="1"/>
          </p:cNvSpPr>
          <p:nvPr>
            <p:ph type="title"/>
          </p:nvPr>
        </p:nvSpPr>
        <p:spPr/>
        <p:txBody>
          <a:bodyPr/>
          <a:lstStyle/>
          <a:p>
            <a:r>
              <a:rPr lang="zh-CN" altLang="en-US" dirty="0" smtClean="0"/>
              <a:t>合同诈骗罪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第十七节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2964" y="1151735"/>
            <a:ext cx="10954327" cy="4985472"/>
          </a:xfrm>
        </p:spPr>
        <p:txBody>
          <a:bodyPr>
            <a:noAutofit/>
          </a:bodyPr>
          <a:lstStyle/>
          <a:p>
            <a:endParaRPr lang="en-US" altLang="zh-CN" sz="2400" dirty="0" smtClean="0"/>
          </a:p>
          <a:p>
            <a:r>
              <a:rPr lang="zh-CN" altLang="en-US" sz="2400" dirty="0" smtClean="0"/>
              <a:t>三</a:t>
            </a:r>
            <a:r>
              <a:rPr lang="zh-CN" altLang="en-US" sz="2400" dirty="0"/>
              <a:t>、合同诈骗罪的处罚</a:t>
            </a:r>
          </a:p>
          <a:p>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244</a:t>
            </a:r>
            <a:r>
              <a:rPr lang="zh-CN" altLang="en-US" sz="2400" dirty="0"/>
              <a:t>条和</a:t>
            </a:r>
            <a:r>
              <a:rPr lang="en-US" altLang="zh-CN" sz="2400" dirty="0"/>
              <a:t>231</a:t>
            </a:r>
            <a:r>
              <a:rPr lang="zh-CN" altLang="en-US" sz="2400" dirty="0"/>
              <a:t>条规定，犯本罪，数额较大的，处三年以下有期徒刑或者拘役，并处或者单处罚金</a:t>
            </a:r>
            <a:r>
              <a:rPr lang="en-US" altLang="zh-CN" sz="2400" dirty="0"/>
              <a:t>;</a:t>
            </a:r>
            <a:r>
              <a:rPr lang="zh-CN" altLang="en-US" sz="2400" dirty="0"/>
              <a:t>数额巨大或者有其他严重情节的，处三年以上十年以下有期徒刑，并处罚金</a:t>
            </a:r>
            <a:r>
              <a:rPr lang="en-US" altLang="zh-CN" sz="2400" dirty="0"/>
              <a:t>;</a:t>
            </a:r>
            <a:r>
              <a:rPr lang="zh-CN" altLang="en-US" sz="2400" dirty="0"/>
              <a:t>数额特别巨大或者有其他特别严重情节的，处十年以上有期徒刑或者无期徒刑，并处罚金或者没收财产。单位犯本罪的，对单位判处罚金，并对其直接负责的主管人员和其他直接责任人员依照上述规定处罚。</a:t>
            </a:r>
          </a:p>
          <a:p>
            <a:endParaRPr lang="zh-CN" altLang="en-US" sz="2400" dirty="0"/>
          </a:p>
        </p:txBody>
      </p:sp>
      <p:sp>
        <p:nvSpPr>
          <p:cNvPr id="3" name="标题 2"/>
          <p:cNvSpPr>
            <a:spLocks noGrp="1"/>
          </p:cNvSpPr>
          <p:nvPr>
            <p:ph type="title"/>
          </p:nvPr>
        </p:nvSpPr>
        <p:spPr/>
        <p:txBody>
          <a:bodyPr/>
          <a:lstStyle/>
          <a:p>
            <a:r>
              <a:rPr lang="zh-CN" altLang="en-US" dirty="0" smtClean="0"/>
              <a:t>合同诈骗罪</a:t>
            </a:r>
            <a:endParaRPr lang="zh-CN" altLang="en-US" dirty="0"/>
          </a:p>
        </p:txBody>
      </p:sp>
      <p:sp>
        <p:nvSpPr>
          <p:cNvPr id="4" name="文本框 3"/>
          <p:cNvSpPr txBox="1"/>
          <p:nvPr/>
        </p:nvSpPr>
        <p:spPr>
          <a:xfrm>
            <a:off x="0" y="232658"/>
            <a:ext cx="1285929"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第十七节</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FSHAPE" val="548194596"/>
  <p:tag name="KSO_WM_UNIT_PLACING_PICTURE_USER_VIEWPORT" val="{&quot;height&quot;:12000,&quot;width&quot;:83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11619</Words>
  <Application>Microsoft Office PowerPoint</Application>
  <PresentationFormat>宽屏</PresentationFormat>
  <Paragraphs>792</Paragraphs>
  <Slides>111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111</vt:i4>
      </vt:variant>
    </vt:vector>
  </HeadingPairs>
  <TitlesOfParts>
    <vt:vector size="117" baseType="lpstr">
      <vt:lpstr>等线</vt:lpstr>
      <vt:lpstr>华文中宋</vt:lpstr>
      <vt:lpstr>微软雅黑</vt:lpstr>
      <vt:lpstr>Arial</vt:lpstr>
      <vt:lpstr>Wingdings</vt:lpstr>
      <vt:lpstr>Office 主题​​</vt:lpstr>
      <vt:lpstr>刑 法 学 （下册·各论）</vt:lpstr>
      <vt:lpstr>第十九章 破坏社会主义市场经济秩序罪</vt:lpstr>
      <vt:lpstr>PowerPoint 演示文稿</vt:lpstr>
      <vt:lpstr>PowerPoint 演示文稿</vt:lpstr>
      <vt:lpstr>PowerPoint 演示文稿</vt:lpstr>
      <vt:lpstr>PowerPoint 演示文稿</vt:lpstr>
      <vt:lpstr>破坏社会主义市场经济秩序罪概述</vt:lpstr>
      <vt:lpstr>破坏社会主义市场经济秩序罪概述</vt:lpstr>
      <vt:lpstr>破坏社会主义市场经济秩序罪概述</vt:lpstr>
      <vt:lpstr>破坏社会主义市场经济秩序罪概述</vt:lpstr>
      <vt:lpstr>破坏社会主义市场经济秩序罪概述</vt:lpstr>
      <vt:lpstr>生产、销售伪劣产品罪</vt:lpstr>
      <vt:lpstr>生产、销售伪劣产品罪</vt:lpstr>
      <vt:lpstr>生产、销售伪劣产品罪</vt:lpstr>
      <vt:lpstr>生产、销售伪劣产品罪</vt:lpstr>
      <vt:lpstr>生产、销售伪劣产品罪</vt:lpstr>
      <vt:lpstr>生产、销售伪劣产品罪</vt:lpstr>
      <vt:lpstr>生产、销售伪劣产品罪</vt:lpstr>
      <vt:lpstr>生产、销售伪劣产品罪</vt:lpstr>
      <vt:lpstr>生产、销售伪劣产品罪</vt:lpstr>
      <vt:lpstr>生产、销售伪劣产品罪</vt:lpstr>
      <vt:lpstr>生产、销售伪劣产品罪</vt:lpstr>
      <vt:lpstr>生产、销售有毒、有害食品罪</vt:lpstr>
      <vt:lpstr>生产、销售有毒、有害食品罪</vt:lpstr>
      <vt:lpstr>生产、销售有毒、有害食品罪</vt:lpstr>
      <vt:lpstr>生产、销售有毒、有害食品罪</vt:lpstr>
      <vt:lpstr>生产、销售有毒、有害食品罪</vt:lpstr>
      <vt:lpstr>走私普通货物、物品罪</vt:lpstr>
      <vt:lpstr>走私普通货物、物品罪</vt:lpstr>
      <vt:lpstr>走私普通货物、物品罪</vt:lpstr>
      <vt:lpstr>走私普通货物、物品罪</vt:lpstr>
      <vt:lpstr>走私普通货物、物品罪</vt:lpstr>
      <vt:lpstr>走私普通货物、物品罪</vt:lpstr>
      <vt:lpstr>走私普通货物、物品罪</vt:lpstr>
      <vt:lpstr>走私普通货物、物品罪</vt:lpstr>
      <vt:lpstr>非国家工作人员受贿罪</vt:lpstr>
      <vt:lpstr>非国家工作人员受贿罪</vt:lpstr>
      <vt:lpstr>非国家工作人员受贿罪</vt:lpstr>
      <vt:lpstr>非国家工作人员受贿罪</vt:lpstr>
      <vt:lpstr>非国家工作人员受贿罪</vt:lpstr>
      <vt:lpstr>背信损害上市公司利益罪</vt:lpstr>
      <vt:lpstr>背信损害上市公司利益罪</vt:lpstr>
      <vt:lpstr>背信损害上市公司利益罪</vt:lpstr>
      <vt:lpstr>背信损害上市公司利益罪</vt:lpstr>
      <vt:lpstr>内幕交易、泄露内幕信息罪</vt:lpstr>
      <vt:lpstr>内幕交易、泄露内幕信息罪</vt:lpstr>
      <vt:lpstr>内幕交易、泄露内幕信息罪</vt:lpstr>
      <vt:lpstr>内幕交易、泄露内幕信息罪</vt:lpstr>
      <vt:lpstr>洗钱罪</vt:lpstr>
      <vt:lpstr>洗钱罪</vt:lpstr>
      <vt:lpstr>洗钱罪</vt:lpstr>
      <vt:lpstr>洗钱罪</vt:lpstr>
      <vt:lpstr>洗钱罪</vt:lpstr>
      <vt:lpstr>洗钱罪</vt:lpstr>
      <vt:lpstr>洗钱罪</vt:lpstr>
      <vt:lpstr>集资诈骗罪</vt:lpstr>
      <vt:lpstr>集资诈骗罪</vt:lpstr>
      <vt:lpstr>集资诈骗罪</vt:lpstr>
      <vt:lpstr>集资诈骗罪</vt:lpstr>
      <vt:lpstr>贷款诈骗罪</vt:lpstr>
      <vt:lpstr>贷款诈骗罪</vt:lpstr>
      <vt:lpstr>贷款诈骗罪</vt:lpstr>
      <vt:lpstr>贷款诈骗罪</vt:lpstr>
      <vt:lpstr>信用卡诈骗罪</vt:lpstr>
      <vt:lpstr>信用卡诈骗罪</vt:lpstr>
      <vt:lpstr>信用卡诈骗罪</vt:lpstr>
      <vt:lpstr>信用卡诈骗罪</vt:lpstr>
      <vt:lpstr>信用卡诈骗罪</vt:lpstr>
      <vt:lpstr>保险诈骗罪</vt:lpstr>
      <vt:lpstr>保险诈骗罪</vt:lpstr>
      <vt:lpstr>保险诈骗罪</vt:lpstr>
      <vt:lpstr>保险诈骗罪</vt:lpstr>
      <vt:lpstr>保险诈骗罪</vt:lpstr>
      <vt:lpstr>逃税罪</vt:lpstr>
      <vt:lpstr>逃税罪</vt:lpstr>
      <vt:lpstr>逃税罪</vt:lpstr>
      <vt:lpstr>逃税罪</vt:lpstr>
      <vt:lpstr>逃税罪</vt:lpstr>
      <vt:lpstr>假冒注册商标罪</vt:lpstr>
      <vt:lpstr>假冒注册商标罪</vt:lpstr>
      <vt:lpstr>假冒注册商标罪</vt:lpstr>
      <vt:lpstr>假冒注册商标罪</vt:lpstr>
      <vt:lpstr>侵犯著作权罪</vt:lpstr>
      <vt:lpstr>侵犯著作权罪</vt:lpstr>
      <vt:lpstr>侵犯著作权罪</vt:lpstr>
      <vt:lpstr>侵犯著作权罪</vt:lpstr>
      <vt:lpstr>侵犯著作权罪</vt:lpstr>
      <vt:lpstr>侵犯著作权罪</vt:lpstr>
      <vt:lpstr>侵犯著作权罪</vt:lpstr>
      <vt:lpstr>侵犯商业秘密罪</vt:lpstr>
      <vt:lpstr>侵犯商业秘密罪</vt:lpstr>
      <vt:lpstr>侵犯商业秘密罪</vt:lpstr>
      <vt:lpstr>侵犯商业秘密罪</vt:lpstr>
      <vt:lpstr>侵犯商业秘密罪</vt:lpstr>
      <vt:lpstr>合同诈骗罪</vt:lpstr>
      <vt:lpstr>合同诈骗罪</vt:lpstr>
      <vt:lpstr>合同诈骗罪</vt:lpstr>
      <vt:lpstr>合同诈骗罪</vt:lpstr>
      <vt:lpstr>合同诈骗罪</vt:lpstr>
      <vt:lpstr>组织、领导传销活动罪</vt:lpstr>
      <vt:lpstr>组织、领导传销活动罪</vt:lpstr>
      <vt:lpstr>组织、领导传销活动罪</vt:lpstr>
      <vt:lpstr>组织、领导传销活动罪</vt:lpstr>
      <vt:lpstr>组织、领导传销活动罪</vt:lpstr>
      <vt:lpstr>非法经营罪</vt:lpstr>
      <vt:lpstr>非法经营罪</vt:lpstr>
      <vt:lpstr>非法经营罪</vt:lpstr>
      <vt:lpstr>非法经营罪</vt:lpstr>
      <vt:lpstr>非法经营罪</vt:lpstr>
      <vt:lpstr>思考题</vt:lpstr>
      <vt:lpstr>破坏社会主义市场经济秩序罪</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程传省</cp:lastModifiedBy>
  <cp:revision>65</cp:revision>
  <dcterms:created xsi:type="dcterms:W3CDTF">2019-10-11T02:21:00Z</dcterms:created>
  <dcterms:modified xsi:type="dcterms:W3CDTF">2020-02-06T11:02:09Z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