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8" r:id="rId4"/>
    <p:sldId id="277" r:id="rId5"/>
    <p:sldId id="267" r:id="rId6"/>
    <p:sldId id="278" r:id="rId7"/>
    <p:sldId id="279" r:id="rId8"/>
    <p:sldId id="285" r:id="rId9"/>
    <p:sldId id="280" r:id="rId10"/>
    <p:sldId id="335" r:id="rId11"/>
    <p:sldId id="281" r:id="rId12"/>
    <p:sldId id="337" r:id="rId13"/>
    <p:sldId id="282" r:id="rId14"/>
    <p:sldId id="283" r:id="rId15"/>
    <p:sldId id="284" r:id="rId16"/>
    <p:sldId id="286" r:id="rId17"/>
    <p:sldId id="287" r:id="rId18"/>
    <p:sldId id="288" r:id="rId19"/>
    <p:sldId id="289" r:id="rId20"/>
    <p:sldId id="269" r:id="rId21"/>
    <p:sldId id="290" r:id="rId22"/>
    <p:sldId id="291" r:id="rId23"/>
    <p:sldId id="292" r:id="rId24"/>
    <p:sldId id="339" r:id="rId25"/>
    <p:sldId id="293" r:id="rId26"/>
    <p:sldId id="340" r:id="rId27"/>
    <p:sldId id="294" r:id="rId28"/>
    <p:sldId id="295" r:id="rId29"/>
    <p:sldId id="341" r:id="rId30"/>
    <p:sldId id="296" r:id="rId31"/>
    <p:sldId id="297" r:id="rId32"/>
    <p:sldId id="298" r:id="rId33"/>
    <p:sldId id="299" r:id="rId34"/>
    <p:sldId id="300" r:id="rId35"/>
    <p:sldId id="301" r:id="rId36"/>
    <p:sldId id="343" r:id="rId37"/>
    <p:sldId id="302" r:id="rId38"/>
    <p:sldId id="303" r:id="rId39"/>
    <p:sldId id="304" r:id="rId40"/>
    <p:sldId id="342" r:id="rId41"/>
    <p:sldId id="344" r:id="rId42"/>
    <p:sldId id="345"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46" r:id="rId56"/>
    <p:sldId id="317" r:id="rId57"/>
    <p:sldId id="318" r:id="rId58"/>
    <p:sldId id="319" r:id="rId59"/>
    <p:sldId id="320" r:id="rId60"/>
    <p:sldId id="321" r:id="rId61"/>
    <p:sldId id="322" r:id="rId62"/>
    <p:sldId id="324" r:id="rId63"/>
    <p:sldId id="325"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FAB57"/>
    <a:srgbClr val="E20000"/>
    <a:srgbClr val="E26714"/>
    <a:srgbClr val="FA7D00"/>
    <a:srgbClr val="FFB66D"/>
    <a:srgbClr val="FFC4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18835" y="2955643"/>
            <a:ext cx="10982037" cy="960581"/>
          </a:xfrm>
          <a:prstGeom prst="rect">
            <a:avLst/>
          </a:prstGeom>
        </p:spPr>
        <p:txBody>
          <a:bodyPr anchor="b">
            <a:normAutofit/>
          </a:bodyPr>
          <a:lstStyle>
            <a:lvl1pPr algn="ctr">
              <a:defRPr sz="5400">
                <a:solidFill>
                  <a:schemeClr val="bg1"/>
                </a:solidFill>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1524000" y="4562620"/>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extLst>
      <p:ext uri="{BB962C8B-B14F-4D97-AF65-F5344CB8AC3E}">
        <p14:creationId xmlns:p14="http://schemas.microsoft.com/office/powerpoint/2010/main" val="1660953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extLst>
      <p:ext uri="{BB962C8B-B14F-4D97-AF65-F5344CB8AC3E}">
        <p14:creationId xmlns:p14="http://schemas.microsoft.com/office/powerpoint/2010/main" val="2409964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extLst>
      <p:ext uri="{BB962C8B-B14F-4D97-AF65-F5344CB8AC3E}">
        <p14:creationId xmlns:p14="http://schemas.microsoft.com/office/powerpoint/2010/main" val="2380158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0363" y="1191491"/>
            <a:ext cx="10954327" cy="4985472"/>
          </a:xfrm>
        </p:spPr>
        <p:txBody>
          <a:bodyPr/>
          <a:lstStyle>
            <a:lvl1pPr marL="0" indent="0">
              <a:lnSpc>
                <a:spcPct val="120000"/>
              </a:lnSpc>
              <a:buNone/>
              <a:defRPr>
                <a:latin typeface="微软雅黑" panose="020B0503020204020204" pitchFamily="34" charset="-122"/>
                <a:ea typeface="微软雅黑" panose="020B0503020204020204" pitchFamily="34" charset="-122"/>
              </a:defRPr>
            </a:lvl1pPr>
            <a:lvl2pPr marL="6858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2pPr>
            <a:lvl3pPr marL="11430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3pPr>
            <a:lvl4pPr marL="16002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4pPr>
            <a:lvl5pPr marL="20574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
        <p:nvSpPr>
          <p:cNvPr id="7" name="标题占位符 1"/>
          <p:cNvSpPr>
            <a:spLocks noGrp="1"/>
          </p:cNvSpPr>
          <p:nvPr>
            <p:ph type="title"/>
          </p:nvPr>
        </p:nvSpPr>
        <p:spPr>
          <a:xfrm>
            <a:off x="1507833" y="198875"/>
            <a:ext cx="10425548" cy="595457"/>
          </a:xfrm>
          <a:prstGeom prst="rect">
            <a:avLst/>
          </a:prstGeom>
        </p:spPr>
        <p:txBody>
          <a:bodyPr vert="horz" lIns="91440" tIns="45720" rIns="91440" bIns="45720" rtlCol="0" anchor="ctr">
            <a:noAutofit/>
          </a:bodyPr>
          <a:lstStyle>
            <a:lvl1pPr>
              <a:defRPr sz="32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352569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extLst>
      <p:ext uri="{BB962C8B-B14F-4D97-AF65-F5344CB8AC3E}">
        <p14:creationId xmlns:p14="http://schemas.microsoft.com/office/powerpoint/2010/main" val="373256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extLst>
      <p:ext uri="{BB962C8B-B14F-4D97-AF65-F5344CB8AC3E}">
        <p14:creationId xmlns:p14="http://schemas.microsoft.com/office/powerpoint/2010/main" val="359217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8D2646D-2AE8-4F62-862B-87FA182BDA57}" type="slidenum">
              <a:rPr lang="zh-CN" altLang="en-US" smtClean="0"/>
              <a:t>‹#›</a:t>
            </a:fld>
            <a:endParaRPr lang="zh-CN" altLang="en-US"/>
          </a:p>
        </p:txBody>
      </p:sp>
    </p:spTree>
    <p:extLst>
      <p:ext uri="{BB962C8B-B14F-4D97-AF65-F5344CB8AC3E}">
        <p14:creationId xmlns:p14="http://schemas.microsoft.com/office/powerpoint/2010/main" val="1610838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D2646D-2AE8-4F62-862B-87FA182BDA57}" type="slidenum">
              <a:rPr lang="zh-CN" altLang="en-US" smtClean="0"/>
              <a:t>‹#›</a:t>
            </a:fld>
            <a:endParaRPr lang="zh-CN" altLang="en-US"/>
          </a:p>
        </p:txBody>
      </p:sp>
    </p:spTree>
    <p:extLst>
      <p:ext uri="{BB962C8B-B14F-4D97-AF65-F5344CB8AC3E}">
        <p14:creationId xmlns:p14="http://schemas.microsoft.com/office/powerpoint/2010/main" val="58876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D2646D-2AE8-4F62-862B-87FA182BDA57}" type="slidenum">
              <a:rPr lang="zh-CN" altLang="en-US" smtClean="0"/>
              <a:t>‹#›</a:t>
            </a:fld>
            <a:endParaRPr lang="zh-CN" altLang="en-US"/>
          </a:p>
        </p:txBody>
      </p:sp>
    </p:spTree>
    <p:extLst>
      <p:ext uri="{BB962C8B-B14F-4D97-AF65-F5344CB8AC3E}">
        <p14:creationId xmlns:p14="http://schemas.microsoft.com/office/powerpoint/2010/main" val="377325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extLst>
      <p:ext uri="{BB962C8B-B14F-4D97-AF65-F5344CB8AC3E}">
        <p14:creationId xmlns:p14="http://schemas.microsoft.com/office/powerpoint/2010/main" val="42097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extLst>
      <p:ext uri="{BB962C8B-B14F-4D97-AF65-F5344CB8AC3E}">
        <p14:creationId xmlns:p14="http://schemas.microsoft.com/office/powerpoint/2010/main" val="1077688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2646D-2AE8-4F62-862B-87FA182BDA57}" type="slidenum">
              <a:rPr lang="zh-CN" altLang="en-US" smtClean="0"/>
              <a:t>‹#›</a:t>
            </a:fld>
            <a:endParaRPr lang="zh-CN" altLang="en-US"/>
          </a:p>
        </p:txBody>
      </p:sp>
    </p:spTree>
    <p:extLst>
      <p:ext uri="{BB962C8B-B14F-4D97-AF65-F5344CB8AC3E}">
        <p14:creationId xmlns:p14="http://schemas.microsoft.com/office/powerpoint/2010/main" val="1134942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2400" kern="1200">
          <a:solidFill>
            <a:srgbClr val="FA7D0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5878" y="2804407"/>
            <a:ext cx="9144000" cy="1431782"/>
          </a:xfrm>
        </p:spPr>
        <p:txBody>
          <a:bodyPr>
            <a:normAutofit fontScale="90000"/>
          </a:bodyPr>
          <a:lstStyle/>
          <a:p>
            <a:r>
              <a:rPr lang="zh-CN" altLang="en-US" sz="9600" dirty="0"/>
              <a:t>刑</a:t>
            </a:r>
            <a:r>
              <a:rPr lang="zh-CN" altLang="en-US" sz="9600" dirty="0">
                <a:solidFill>
                  <a:schemeClr val="bg1"/>
                </a:solidFill>
                <a:latin typeface="华文中宋" panose="02010600040101010101" pitchFamily="2" charset="-122"/>
                <a:ea typeface="华文中宋" panose="02010600040101010101" pitchFamily="2" charset="-122"/>
              </a:rPr>
              <a:t> </a:t>
            </a:r>
            <a:r>
              <a:rPr lang="zh-CN" altLang="en-US" sz="9600" dirty="0"/>
              <a:t>法</a:t>
            </a:r>
            <a:r>
              <a:rPr lang="zh-CN" altLang="en-US" sz="9600" dirty="0">
                <a:solidFill>
                  <a:schemeClr val="bg1"/>
                </a:solidFill>
                <a:latin typeface="华文中宋" panose="02010600040101010101" pitchFamily="2" charset="-122"/>
                <a:ea typeface="华文中宋" panose="02010600040101010101" pitchFamily="2" charset="-122"/>
              </a:rPr>
              <a:t> </a:t>
            </a:r>
            <a:r>
              <a:rPr lang="zh-CN" altLang="en-US" sz="9600" dirty="0" smtClean="0">
                <a:solidFill>
                  <a:schemeClr val="bg1"/>
                </a:solidFill>
                <a:latin typeface="华文中宋" panose="02010600040101010101" pitchFamily="2" charset="-122"/>
                <a:ea typeface="华文中宋" panose="02010600040101010101" pitchFamily="2" charset="-122"/>
              </a:rPr>
              <a:t>学</a:t>
            </a:r>
            <a:r>
              <a:rPr lang="en-US" altLang="zh-CN" sz="9600" dirty="0" smtClean="0">
                <a:solidFill>
                  <a:schemeClr val="bg1"/>
                </a:solidFill>
                <a:latin typeface="华文中宋" panose="02010600040101010101" pitchFamily="2" charset="-122"/>
                <a:ea typeface="华文中宋" panose="02010600040101010101" pitchFamily="2" charset="-122"/>
              </a:rPr>
              <a:t/>
            </a:r>
            <a:br>
              <a:rPr lang="en-US" altLang="zh-CN" sz="9600" dirty="0" smtClean="0">
                <a:solidFill>
                  <a:schemeClr val="bg1"/>
                </a:solidFill>
                <a:latin typeface="华文中宋" panose="02010600040101010101" pitchFamily="2" charset="-122"/>
                <a:ea typeface="华文中宋" panose="02010600040101010101" pitchFamily="2" charset="-122"/>
              </a:rPr>
            </a:br>
            <a:r>
              <a:rPr lang="zh-CN" altLang="en-US" sz="6000" dirty="0"/>
              <a:t>（下册</a:t>
            </a:r>
            <a:r>
              <a:rPr lang="en-US" altLang="zh-CN" sz="6000" dirty="0"/>
              <a:t>·</a:t>
            </a:r>
            <a:r>
              <a:rPr lang="zh-CN" altLang="en-US" sz="6000" dirty="0"/>
              <a:t>各论）</a:t>
            </a:r>
            <a:endParaRPr lang="zh-CN" altLang="en-US" sz="6000" dirty="0">
              <a:solidFill>
                <a:schemeClr val="bg1"/>
              </a:solidFill>
            </a:endParaRPr>
          </a:p>
        </p:txBody>
      </p:sp>
    </p:spTree>
    <p:extLst>
      <p:ext uri="{BB962C8B-B14F-4D97-AF65-F5344CB8AC3E}">
        <p14:creationId xmlns:p14="http://schemas.microsoft.com/office/powerpoint/2010/main" val="1237392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故意杀人罪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第二节</a:t>
            </a:r>
          </a:p>
        </p:txBody>
      </p:sp>
      <p:sp>
        <p:nvSpPr>
          <p:cNvPr id="6" name="Rectangle 3"/>
          <p:cNvSpPr>
            <a:spLocks noGrp="1" noChangeArrowheads="1"/>
          </p:cNvSpPr>
          <p:nvPr>
            <p:ph idx="1"/>
          </p:nvPr>
        </p:nvSpPr>
        <p:spPr>
          <a:xfrm>
            <a:off x="339364" y="913742"/>
            <a:ext cx="11594017" cy="5974113"/>
          </a:xfrm>
        </p:spPr>
        <p:txBody>
          <a:bodyPr>
            <a:normAutofit/>
          </a:bodyPr>
          <a:lstStyle/>
          <a:p>
            <a:pPr algn="just">
              <a:lnSpc>
                <a:spcPct val="90000"/>
              </a:lnSpc>
              <a:defRPr/>
            </a:pPr>
            <a:endParaRPr lang="en-US" altLang="zh-CN" dirty="0"/>
          </a:p>
          <a:p>
            <a:pPr algn="just">
              <a:lnSpc>
                <a:spcPct val="100000"/>
              </a:lnSpc>
              <a:defRPr/>
            </a:pPr>
            <a:r>
              <a:rPr lang="en-US" altLang="zh-CN" dirty="0"/>
              <a:t>4.</a:t>
            </a:r>
            <a:r>
              <a:rPr lang="zh-CN" altLang="en-US" dirty="0"/>
              <a:t>需要注意的司法解释</a:t>
            </a:r>
            <a:endParaRPr lang="en-US" altLang="zh-CN" dirty="0"/>
          </a:p>
          <a:p>
            <a:pPr marL="457200" indent="-457200" algn="just">
              <a:lnSpc>
                <a:spcPct val="100000"/>
              </a:lnSpc>
              <a:buFont typeface="Wingdings" panose="05000000000000000000" pitchFamily="2" charset="2"/>
              <a:buChar char="p"/>
              <a:defRPr/>
            </a:pPr>
            <a:r>
              <a:rPr lang="en-US" altLang="zh-CN" dirty="0">
                <a:solidFill>
                  <a:schemeClr val="accent1">
                    <a:lumMod val="75000"/>
                  </a:schemeClr>
                </a:solidFill>
              </a:rPr>
              <a:t>1999</a:t>
            </a:r>
            <a:r>
              <a:rPr lang="zh-CN" altLang="en-US" dirty="0">
                <a:solidFill>
                  <a:schemeClr val="accent1">
                    <a:lumMod val="75000"/>
                  </a:schemeClr>
                </a:solidFill>
              </a:rPr>
              <a:t>年</a:t>
            </a:r>
            <a:r>
              <a:rPr lang="en-US" altLang="zh-CN" dirty="0">
                <a:solidFill>
                  <a:schemeClr val="accent1">
                    <a:lumMod val="75000"/>
                  </a:schemeClr>
                </a:solidFill>
              </a:rPr>
              <a:t>10</a:t>
            </a:r>
            <a:r>
              <a:rPr lang="zh-CN" altLang="en-US" dirty="0">
                <a:solidFill>
                  <a:schemeClr val="accent1">
                    <a:lumMod val="75000"/>
                  </a:schemeClr>
                </a:solidFill>
              </a:rPr>
              <a:t>月</a:t>
            </a:r>
            <a:r>
              <a:rPr lang="en-US" altLang="zh-CN" dirty="0">
                <a:solidFill>
                  <a:schemeClr val="accent1">
                    <a:lumMod val="75000"/>
                  </a:schemeClr>
                </a:solidFill>
              </a:rPr>
              <a:t>30</a:t>
            </a:r>
            <a:r>
              <a:rPr lang="zh-CN" altLang="en-US" dirty="0">
                <a:solidFill>
                  <a:schemeClr val="accent1">
                    <a:lumMod val="75000"/>
                  </a:schemeClr>
                </a:solidFill>
              </a:rPr>
              <a:t>日两高</a:t>
            </a:r>
            <a:r>
              <a:rPr lang="en-US" altLang="zh-CN" dirty="0">
                <a:solidFill>
                  <a:schemeClr val="accent1">
                    <a:lumMod val="75000"/>
                  </a:schemeClr>
                </a:solidFill>
              </a:rPr>
              <a:t>《</a:t>
            </a:r>
            <a:r>
              <a:rPr lang="zh-CN" altLang="en-US" dirty="0">
                <a:solidFill>
                  <a:schemeClr val="accent1">
                    <a:lumMod val="75000"/>
                  </a:schemeClr>
                </a:solidFill>
              </a:rPr>
              <a:t>关于办理组织和利用邪教组织犯罪案件具体应用法律若干问题的解释</a:t>
            </a:r>
            <a:r>
              <a:rPr lang="en-US" altLang="zh-CN" dirty="0">
                <a:solidFill>
                  <a:schemeClr val="accent1">
                    <a:lumMod val="75000"/>
                  </a:schemeClr>
                </a:solidFill>
              </a:rPr>
              <a:t>》</a:t>
            </a:r>
            <a:r>
              <a:rPr lang="zh-CN" altLang="en-US" dirty="0">
                <a:solidFill>
                  <a:schemeClr val="accent1">
                    <a:lumMod val="75000"/>
                  </a:schemeClr>
                </a:solidFill>
              </a:rPr>
              <a:t>第四条规定：组织和利用邪教组织制造、散布迷信邪说，指使、胁迫其成员或者其他人实施自杀、自伤行为的，分别依照刑法第</a:t>
            </a:r>
            <a:r>
              <a:rPr lang="en-US" altLang="zh-CN" dirty="0">
                <a:solidFill>
                  <a:schemeClr val="accent1">
                    <a:lumMod val="75000"/>
                  </a:schemeClr>
                </a:solidFill>
              </a:rPr>
              <a:t>232</a:t>
            </a:r>
            <a:r>
              <a:rPr lang="zh-CN" altLang="en-US" dirty="0">
                <a:solidFill>
                  <a:schemeClr val="accent1">
                    <a:lumMod val="75000"/>
                  </a:schemeClr>
                </a:solidFill>
              </a:rPr>
              <a:t>条、第</a:t>
            </a:r>
            <a:r>
              <a:rPr lang="en-US" altLang="zh-CN" dirty="0">
                <a:solidFill>
                  <a:schemeClr val="accent1">
                    <a:lumMod val="75000"/>
                  </a:schemeClr>
                </a:solidFill>
              </a:rPr>
              <a:t>234</a:t>
            </a:r>
            <a:r>
              <a:rPr lang="zh-CN" altLang="en-US" dirty="0">
                <a:solidFill>
                  <a:schemeClr val="accent1">
                    <a:lumMod val="75000"/>
                  </a:schemeClr>
                </a:solidFill>
              </a:rPr>
              <a:t>条的规定，以故意杀人罪或者故意伤害罪定罪处罚。</a:t>
            </a:r>
            <a:endParaRPr lang="en-US" altLang="zh-CN" dirty="0">
              <a:solidFill>
                <a:schemeClr val="accent1">
                  <a:lumMod val="75000"/>
                </a:schemeClr>
              </a:solidFill>
            </a:endParaRPr>
          </a:p>
          <a:p>
            <a:pPr marL="457200" indent="-457200" algn="just">
              <a:lnSpc>
                <a:spcPct val="100000"/>
              </a:lnSpc>
              <a:buFont typeface="Wingdings" panose="05000000000000000000" pitchFamily="2" charset="2"/>
              <a:buChar char="p"/>
              <a:defRPr/>
            </a:pPr>
            <a:r>
              <a:rPr lang="en-US" altLang="zh-CN" dirty="0">
                <a:solidFill>
                  <a:schemeClr val="accent1">
                    <a:lumMod val="75000"/>
                  </a:schemeClr>
                </a:solidFill>
              </a:rPr>
              <a:t>2001</a:t>
            </a:r>
            <a:r>
              <a:rPr lang="zh-CN" altLang="en-US" dirty="0">
                <a:solidFill>
                  <a:schemeClr val="accent1">
                    <a:lumMod val="75000"/>
                  </a:schemeClr>
                </a:solidFill>
              </a:rPr>
              <a:t>年</a:t>
            </a:r>
            <a:r>
              <a:rPr lang="en-US" altLang="zh-CN" dirty="0">
                <a:solidFill>
                  <a:schemeClr val="accent1">
                    <a:lumMod val="75000"/>
                  </a:schemeClr>
                </a:solidFill>
              </a:rPr>
              <a:t>6</a:t>
            </a:r>
            <a:r>
              <a:rPr lang="zh-CN" altLang="en-US" dirty="0">
                <a:solidFill>
                  <a:schemeClr val="accent1">
                    <a:lumMod val="75000"/>
                  </a:schemeClr>
                </a:solidFill>
              </a:rPr>
              <a:t>月</a:t>
            </a:r>
            <a:r>
              <a:rPr lang="en-US" altLang="zh-CN" dirty="0">
                <a:solidFill>
                  <a:schemeClr val="accent1">
                    <a:lumMod val="75000"/>
                  </a:schemeClr>
                </a:solidFill>
              </a:rPr>
              <a:t>11</a:t>
            </a:r>
            <a:r>
              <a:rPr lang="zh-CN" altLang="en-US" dirty="0">
                <a:solidFill>
                  <a:schemeClr val="accent1">
                    <a:lumMod val="75000"/>
                  </a:schemeClr>
                </a:solidFill>
              </a:rPr>
              <a:t>日两高</a:t>
            </a:r>
            <a:r>
              <a:rPr lang="en-US" altLang="zh-CN" dirty="0">
                <a:solidFill>
                  <a:schemeClr val="accent1">
                    <a:lumMod val="75000"/>
                  </a:schemeClr>
                </a:solidFill>
              </a:rPr>
              <a:t>《</a:t>
            </a:r>
            <a:r>
              <a:rPr lang="zh-CN" altLang="en-US" dirty="0">
                <a:solidFill>
                  <a:schemeClr val="accent1">
                    <a:lumMod val="75000"/>
                  </a:schemeClr>
                </a:solidFill>
              </a:rPr>
              <a:t>关于办理组织和利用邪教组织犯罪案件具体应用法律若干问题的解释</a:t>
            </a:r>
            <a:r>
              <a:rPr lang="en-US" altLang="zh-CN" dirty="0">
                <a:solidFill>
                  <a:schemeClr val="accent1">
                    <a:lumMod val="75000"/>
                  </a:schemeClr>
                </a:solidFill>
              </a:rPr>
              <a:t>(</a:t>
            </a:r>
            <a:r>
              <a:rPr lang="zh-CN" altLang="en-US" dirty="0">
                <a:solidFill>
                  <a:schemeClr val="accent1">
                    <a:lumMod val="75000"/>
                  </a:schemeClr>
                </a:solidFill>
              </a:rPr>
              <a:t>二</a:t>
            </a:r>
            <a:r>
              <a:rPr lang="en-US" altLang="zh-CN" dirty="0">
                <a:solidFill>
                  <a:schemeClr val="accent1">
                    <a:lumMod val="75000"/>
                  </a:schemeClr>
                </a:solidFill>
              </a:rPr>
              <a:t>)》</a:t>
            </a:r>
            <a:r>
              <a:rPr lang="zh-CN" altLang="en-US" dirty="0">
                <a:solidFill>
                  <a:schemeClr val="accent1">
                    <a:lumMod val="75000"/>
                  </a:schemeClr>
                </a:solidFill>
              </a:rPr>
              <a:t>第九条规定：组织、策划、煽动、教唆、帮助邪教组织人员自杀、自残的，依照刑法第</a:t>
            </a:r>
            <a:r>
              <a:rPr lang="en-US" altLang="zh-CN" dirty="0">
                <a:solidFill>
                  <a:schemeClr val="accent1">
                    <a:lumMod val="75000"/>
                  </a:schemeClr>
                </a:solidFill>
              </a:rPr>
              <a:t>232</a:t>
            </a:r>
            <a:r>
              <a:rPr lang="zh-CN" altLang="en-US" dirty="0">
                <a:solidFill>
                  <a:schemeClr val="accent1">
                    <a:lumMod val="75000"/>
                  </a:schemeClr>
                </a:solidFill>
              </a:rPr>
              <a:t>条、第</a:t>
            </a:r>
            <a:r>
              <a:rPr lang="en-US" altLang="zh-CN" dirty="0">
                <a:solidFill>
                  <a:schemeClr val="accent1">
                    <a:lumMod val="75000"/>
                  </a:schemeClr>
                </a:solidFill>
              </a:rPr>
              <a:t>234</a:t>
            </a:r>
            <a:r>
              <a:rPr lang="zh-CN" altLang="en-US" dirty="0">
                <a:solidFill>
                  <a:schemeClr val="accent1">
                    <a:lumMod val="75000"/>
                  </a:schemeClr>
                </a:solidFill>
              </a:rPr>
              <a:t>条的规定，以故意杀人罪、故意伤害罪定罪处罚。</a:t>
            </a:r>
          </a:p>
          <a:p>
            <a:pPr algn="just" eaLnBrk="1" hangingPunct="1">
              <a:lnSpc>
                <a:spcPct val="90000"/>
              </a:lnSpc>
              <a:defRPr/>
            </a:pPr>
            <a:endParaRPr lang="zh-CN" altLang="en-US" sz="2800" dirty="0"/>
          </a:p>
          <a:p>
            <a:pPr eaLnBrk="1" hangingPunct="1">
              <a:lnSpc>
                <a:spcPct val="90000"/>
              </a:lnSpc>
              <a:defRPr/>
            </a:pPr>
            <a:endParaRPr lang="zh-CN" altLang="en-US" sz="2800" dirty="0"/>
          </a:p>
          <a:p>
            <a:pPr eaLnBrk="1" hangingPunct="1">
              <a:lnSpc>
                <a:spcPct val="90000"/>
              </a:lnSpc>
              <a:defRPr/>
            </a:pPr>
            <a:endParaRPr lang="en-US" altLang="zh-CN" sz="2800" dirty="0"/>
          </a:p>
        </p:txBody>
      </p:sp>
      <p:sp>
        <p:nvSpPr>
          <p:cNvPr id="5" name="Rectangle 3">
            <a:extLst>
              <a:ext uri="{FF2B5EF4-FFF2-40B4-BE49-F238E27FC236}">
                <a16:creationId xmlns:a16="http://schemas.microsoft.com/office/drawing/2014/main" xmlns="" id="{DEAF7876-6495-4797-A051-86F9DC3F6278}"/>
              </a:ext>
            </a:extLst>
          </p:cNvPr>
          <p:cNvSpPr txBox="1">
            <a:spLocks noChangeArrowheads="1"/>
          </p:cNvSpPr>
          <p:nvPr/>
        </p:nvSpPr>
        <p:spPr>
          <a:xfrm>
            <a:off x="3427083" y="198875"/>
            <a:ext cx="7257084" cy="712387"/>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Clr>
                <a:srgbClr val="FA7D00"/>
              </a:buClr>
              <a:buFont typeface="Wingdings" panose="05000000000000000000" pitchFamily="2" charset="2"/>
              <a:buChar char="p"/>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Clr>
                <a:srgbClr val="FA7D00"/>
              </a:buClr>
              <a:buFont typeface="Wingdings" panose="05000000000000000000" pitchFamily="2" charset="2"/>
              <a:buChar char="p"/>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Clr>
                <a:srgbClr val="FA7D00"/>
              </a:buClr>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Clr>
                <a:srgbClr val="FA7D00"/>
              </a:buClr>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90000"/>
              </a:lnSpc>
              <a:defRPr/>
            </a:pPr>
            <a:endParaRPr lang="zh-CN" altLang="en-US" dirty="0"/>
          </a:p>
          <a:p>
            <a:pPr algn="just">
              <a:lnSpc>
                <a:spcPct val="90000"/>
              </a:lnSpc>
              <a:defRPr/>
            </a:pPr>
            <a:endParaRPr lang="zh-CN" altLang="en-US" dirty="0"/>
          </a:p>
          <a:p>
            <a:pPr>
              <a:lnSpc>
                <a:spcPct val="90000"/>
              </a:lnSpc>
              <a:defRPr/>
            </a:pPr>
            <a:endParaRPr lang="zh-CN" altLang="en-US" dirty="0"/>
          </a:p>
          <a:p>
            <a:pPr>
              <a:lnSpc>
                <a:spcPct val="90000"/>
              </a:lnSpc>
              <a:defRPr/>
            </a:pPr>
            <a:endParaRPr lang="en-US" altLang="zh-CN" dirty="0"/>
          </a:p>
        </p:txBody>
      </p:sp>
    </p:spTree>
    <p:extLst>
      <p:ext uri="{BB962C8B-B14F-4D97-AF65-F5344CB8AC3E}">
        <p14:creationId xmlns:p14="http://schemas.microsoft.com/office/powerpoint/2010/main" val="347748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故意杀人罪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第二节</a:t>
            </a:r>
          </a:p>
        </p:txBody>
      </p:sp>
      <p:sp>
        <p:nvSpPr>
          <p:cNvPr id="2" name="内容占位符 1"/>
          <p:cNvSpPr>
            <a:spLocks noGrp="1"/>
          </p:cNvSpPr>
          <p:nvPr>
            <p:ph idx="1"/>
          </p:nvPr>
        </p:nvSpPr>
        <p:spPr>
          <a:xfrm>
            <a:off x="565608" y="876530"/>
            <a:ext cx="11367773" cy="5715699"/>
          </a:xfrm>
        </p:spPr>
        <p:txBody>
          <a:bodyPr/>
          <a:lstStyle/>
          <a:p>
            <a:r>
              <a:rPr lang="zh-CN" altLang="en-US" dirty="0"/>
              <a:t>三、对本罪的处罚</a:t>
            </a:r>
          </a:p>
          <a:p>
            <a:r>
              <a:rPr lang="en-US" altLang="zh-CN" dirty="0">
                <a:solidFill>
                  <a:srgbClr val="FF0000"/>
                </a:solidFill>
              </a:rPr>
              <a:t>2015</a:t>
            </a:r>
            <a:r>
              <a:rPr lang="zh-CN" altLang="en-US" dirty="0">
                <a:solidFill>
                  <a:srgbClr val="FF0000"/>
                </a:solidFill>
              </a:rPr>
              <a:t>年</a:t>
            </a:r>
            <a:r>
              <a:rPr lang="en-US" altLang="zh-CN" dirty="0">
                <a:solidFill>
                  <a:srgbClr val="FF0000"/>
                </a:solidFill>
              </a:rPr>
              <a:t>3</a:t>
            </a:r>
            <a:r>
              <a:rPr lang="zh-CN" altLang="en-US" dirty="0">
                <a:solidFill>
                  <a:srgbClr val="FF0000"/>
                </a:solidFill>
              </a:rPr>
              <a:t>月“两高两部”关于家暴犯罪的解释第</a:t>
            </a:r>
            <a:r>
              <a:rPr lang="en-US" altLang="zh-CN" dirty="0">
                <a:solidFill>
                  <a:srgbClr val="FF0000"/>
                </a:solidFill>
              </a:rPr>
              <a:t>17</a:t>
            </a:r>
            <a:r>
              <a:rPr lang="zh-CN" altLang="en-US" dirty="0">
                <a:solidFill>
                  <a:srgbClr val="FF0000"/>
                </a:solidFill>
              </a:rPr>
              <a:t>条：</a:t>
            </a:r>
            <a:endParaRPr lang="en-US" altLang="zh-CN" dirty="0">
              <a:solidFill>
                <a:srgbClr val="FF0000"/>
              </a:solidFill>
            </a:endParaRPr>
          </a:p>
          <a:p>
            <a:endParaRPr lang="zh-CN" altLang="en-US" dirty="0"/>
          </a:p>
        </p:txBody>
      </p:sp>
      <p:sp>
        <p:nvSpPr>
          <p:cNvPr id="6" name="内容占位符 2"/>
          <p:cNvSpPr txBox="1">
            <a:spLocks noChangeArrowheads="1"/>
          </p:cNvSpPr>
          <p:nvPr/>
        </p:nvSpPr>
        <p:spPr bwMode="auto">
          <a:xfrm>
            <a:off x="979054" y="2157413"/>
            <a:ext cx="10714181" cy="525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90000"/>
              <a:buFont typeface="Symbol" panose="05050102010706020507" pitchFamily="18"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marR="0" lvl="0" indent="684000" algn="just" defTabSz="914400" rtl="0" eaLnBrk="0" fontAlgn="base" latinLnBrk="0" hangingPunct="0">
              <a:lnSpc>
                <a:spcPct val="100000"/>
              </a:lnSpc>
              <a:spcBef>
                <a:spcPct val="20000"/>
              </a:spcBef>
              <a:spcAft>
                <a:spcPct val="0"/>
              </a:spcAft>
              <a:buClr>
                <a:srgbClr val="FFCC66"/>
              </a:buClr>
              <a:buSzPct val="90000"/>
              <a:buFont typeface="Symbol" panose="05050102010706020507" pitchFamily="18" charset="2"/>
              <a:buNone/>
              <a:tabLst/>
              <a:defRPr/>
            </a:pPr>
            <a:r>
              <a:rPr kumimoji="1" lang="zh-CN" altLang="zh-CN" sz="24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准确区分虐待犯罪致人重伤、死亡与故意伤害、故意杀人犯罪致人重伤、死亡的界限，要根据被告人的主观故意、所实施的暴力手段与方式、是否立即或者直接造成被害人伤亡后果等进行综合判断。</a:t>
            </a:r>
            <a:r>
              <a:rPr lang="en-US" altLang="zh-CN" sz="2400" kern="0" noProof="0" dirty="0">
                <a:latin typeface="微软雅黑" panose="020B0503020204020204" pitchFamily="34" charset="-122"/>
                <a:ea typeface="微软雅黑" panose="020B0503020204020204" pitchFamily="34" charset="-122"/>
              </a:rPr>
              <a:t> </a:t>
            </a:r>
          </a:p>
          <a:p>
            <a:pPr marL="0" marR="0" lvl="0" indent="684000" algn="just" defTabSz="914400" rtl="0" eaLnBrk="0" fontAlgn="base" latinLnBrk="0" hangingPunct="0">
              <a:lnSpc>
                <a:spcPct val="100000"/>
              </a:lnSpc>
              <a:spcBef>
                <a:spcPct val="20000"/>
              </a:spcBef>
              <a:spcAft>
                <a:spcPct val="0"/>
              </a:spcAft>
              <a:buClr>
                <a:srgbClr val="FFCC66"/>
              </a:buClr>
              <a:buSzPct val="90000"/>
              <a:buFont typeface="Symbol" panose="05050102010706020507" pitchFamily="18" charset="2"/>
              <a:buNone/>
              <a:tabLst/>
              <a:defRPr/>
            </a:pPr>
            <a:r>
              <a:rPr kumimoji="1" lang="zh-CN" altLang="zh-CN" sz="24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区分遗弃罪与故意杀人罪的界限，要根据被告人的主观故意、所实施行为的时间与地点、是否立即造成被害人死亡，以及被害人对被告人的依赖程度等进行综合判断。对于只是为了逃避扶养义务，并不希望或者放任被害人死亡，将生活不能自理的被害人弃置在福利院、医院、派出所等单位或者广场、车站等行人较多的场所，希望被害人得到他人救助的，一般以遗弃罪定罪处罚。对于希望或者放任被害人死亡，不履行必要的扶养义务，致使被害人因缺乏生活照料而死亡，或者将生活不能自理的被害人带至荒山野岭等人迹罕至的场所扔弃，使被害人难以得到他人救助的，应当以故意杀人罪定罪处罚。</a:t>
            </a:r>
            <a:endParaRPr kumimoji="1" lang="zh-CN" altLang="en-US" sz="24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132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故意杀人罪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第二节</a:t>
            </a:r>
          </a:p>
        </p:txBody>
      </p:sp>
      <p:sp>
        <p:nvSpPr>
          <p:cNvPr id="2" name="内容占位符 1"/>
          <p:cNvSpPr>
            <a:spLocks noGrp="1"/>
          </p:cNvSpPr>
          <p:nvPr>
            <p:ph idx="1"/>
          </p:nvPr>
        </p:nvSpPr>
        <p:spPr>
          <a:xfrm>
            <a:off x="565608" y="876530"/>
            <a:ext cx="11367773" cy="5715699"/>
          </a:xfrm>
        </p:spPr>
        <p:txBody>
          <a:bodyPr>
            <a:normAutofit fontScale="85000" lnSpcReduction="10000"/>
          </a:bodyPr>
          <a:lstStyle/>
          <a:p>
            <a:r>
              <a:rPr lang="zh-CN" altLang="en-US" dirty="0"/>
              <a:t>牛刀小试</a:t>
            </a:r>
            <a:endParaRPr lang="en-US" altLang="zh-CN" dirty="0"/>
          </a:p>
          <a:p>
            <a:r>
              <a:rPr lang="zh-CN" altLang="en-US" dirty="0"/>
              <a:t>关于故意杀人罪，下列哪一选项是正确的？</a:t>
            </a:r>
            <a:endParaRPr lang="en-US" altLang="zh-CN" dirty="0"/>
          </a:p>
          <a:p>
            <a:r>
              <a:rPr lang="en-US" altLang="zh-CN" dirty="0"/>
              <a:t>A.</a:t>
            </a:r>
            <a:r>
              <a:rPr lang="zh-CN" altLang="en-US" dirty="0"/>
              <a:t>甲意欲使乙在跑步时被车撞死，便劝乙清晨在马路上跑步，乙果真在马路上跑步时被车撞死，甲的行为构成故意杀人罪 </a:t>
            </a:r>
          </a:p>
          <a:p>
            <a:r>
              <a:rPr lang="en-US" altLang="zh-CN" dirty="0"/>
              <a:t>B.</a:t>
            </a:r>
            <a:r>
              <a:rPr lang="zh-CN" altLang="en-US" dirty="0"/>
              <a:t>甲意欲使乙遭雷击死亡，便劝乙雨天到树林散步，因为下雨时在树林中行走容易遭雷击。乙果真雨天在树林中散步时遭雷击身亡。甲的行为构成故意杀人罪 </a:t>
            </a:r>
          </a:p>
          <a:p>
            <a:r>
              <a:rPr lang="en-US" altLang="zh-CN" dirty="0"/>
              <a:t>C.</a:t>
            </a:r>
            <a:r>
              <a:rPr lang="zh-CN" altLang="en-US" dirty="0"/>
              <a:t>甲对乙有仇，意图致乙死亡。甲仿照乙的模样捏小面人，写上乙的姓名，在小面人身上扎针并诅咒</a:t>
            </a:r>
            <a:r>
              <a:rPr lang="en-US" altLang="zh-CN" dirty="0"/>
              <a:t>49</a:t>
            </a:r>
            <a:r>
              <a:rPr lang="zh-CN" altLang="en-US" dirty="0"/>
              <a:t>天。到第</a:t>
            </a:r>
            <a:r>
              <a:rPr lang="en-US" altLang="zh-CN" dirty="0"/>
              <a:t>50</a:t>
            </a:r>
            <a:r>
              <a:rPr lang="zh-CN" altLang="en-US" dirty="0"/>
              <a:t>天，乙因车祸身亡。甲的行为不可能致人死亡，所以不构成故意杀人罪 </a:t>
            </a:r>
          </a:p>
          <a:p>
            <a:r>
              <a:rPr lang="en-US" altLang="zh-CN" dirty="0"/>
              <a:t>D.</a:t>
            </a:r>
            <a:r>
              <a:rPr lang="zh-CN" altLang="en-US" dirty="0"/>
              <a:t>甲以为杀害妻子乙后，乙可以升天，在此念头支配下将乙杀死。后经法医鉴定，甲具有辨认与控制能力。但由于甲的行为出于愚昧无知，所以不构成故意杀人罪 </a:t>
            </a:r>
          </a:p>
          <a:p>
            <a:endParaRPr lang="zh-CN" altLang="en-US" b="1" dirty="0"/>
          </a:p>
        </p:txBody>
      </p:sp>
      <p:sp>
        <p:nvSpPr>
          <p:cNvPr id="6" name="内容占位符 2"/>
          <p:cNvSpPr txBox="1">
            <a:spLocks noChangeArrowheads="1"/>
          </p:cNvSpPr>
          <p:nvPr/>
        </p:nvSpPr>
        <p:spPr bwMode="auto">
          <a:xfrm>
            <a:off x="310314" y="943427"/>
            <a:ext cx="10714181" cy="525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90000"/>
              <a:buFont typeface="Symbol" panose="05050102010706020507" pitchFamily="18"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marR="0" lvl="0" indent="684000" algn="just" defTabSz="914400" rtl="0" eaLnBrk="0" fontAlgn="base" latinLnBrk="0" hangingPunct="0">
              <a:lnSpc>
                <a:spcPct val="100000"/>
              </a:lnSpc>
              <a:spcBef>
                <a:spcPct val="20000"/>
              </a:spcBef>
              <a:spcAft>
                <a:spcPct val="0"/>
              </a:spcAft>
              <a:buClr>
                <a:srgbClr val="FFCC66"/>
              </a:buClr>
              <a:buSzPct val="90000"/>
              <a:buFont typeface="Symbol" panose="05050102010706020507" pitchFamily="18" charset="2"/>
              <a:buNone/>
              <a:tabLst/>
              <a:defRPr/>
            </a:pPr>
            <a:endParaRPr kumimoji="1" lang="zh-CN" altLang="en-US" sz="240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6518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过失致人死亡罪</a:t>
            </a:r>
            <a:r>
              <a:rPr lang="en-US" altLang="zh-CN" dirty="0"/>
              <a:t>(233)</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第三节</a:t>
            </a:r>
          </a:p>
        </p:txBody>
      </p:sp>
      <p:sp>
        <p:nvSpPr>
          <p:cNvPr id="7" name="Rectangle 3"/>
          <p:cNvSpPr>
            <a:spLocks noGrp="1" noChangeArrowheads="1"/>
          </p:cNvSpPr>
          <p:nvPr>
            <p:ph idx="1"/>
          </p:nvPr>
        </p:nvSpPr>
        <p:spPr>
          <a:xfrm>
            <a:off x="226243" y="952107"/>
            <a:ext cx="11707138" cy="5707018"/>
          </a:xfrm>
        </p:spPr>
        <p:txBody>
          <a:bodyPr>
            <a:normAutofit/>
          </a:bodyPr>
          <a:lstStyle/>
          <a:p>
            <a:pPr marL="0" indent="0" algn="just" eaLnBrk="1" hangingPunct="1">
              <a:lnSpc>
                <a:spcPct val="110000"/>
              </a:lnSpc>
              <a:spcAft>
                <a:spcPts val="1000"/>
              </a:spcAft>
              <a:buFont typeface="Symbol" panose="05050102010706020507" pitchFamily="18" charset="2"/>
              <a:buNone/>
              <a:defRPr/>
            </a:pPr>
            <a:r>
              <a:rPr lang="zh-CN" altLang="en-US" dirty="0"/>
              <a:t>一、本罪的概念与构成特征</a:t>
            </a:r>
            <a:endParaRPr lang="en-US" altLang="zh-CN" dirty="0"/>
          </a:p>
          <a:p>
            <a:pPr marL="0" indent="0" algn="just" eaLnBrk="1" hangingPunct="1">
              <a:lnSpc>
                <a:spcPct val="90000"/>
              </a:lnSpc>
              <a:buFont typeface="Symbol" panose="05050102010706020507" pitchFamily="18" charset="2"/>
              <a:buNone/>
              <a:defRPr/>
            </a:pPr>
            <a:r>
              <a:rPr lang="en-US" altLang="zh-CN" dirty="0"/>
              <a:t>---</a:t>
            </a:r>
            <a:r>
              <a:rPr lang="zh-CN" altLang="en-US" dirty="0"/>
              <a:t>是指因过失致人死亡的行为。其构成特征是：</a:t>
            </a:r>
          </a:p>
          <a:p>
            <a:pPr marL="0" indent="0" algn="just" eaLnBrk="1" hangingPunct="1">
              <a:lnSpc>
                <a:spcPct val="90000"/>
              </a:lnSpc>
              <a:buFont typeface="Symbol" panose="05050102010706020507" pitchFamily="18" charset="2"/>
              <a:buNone/>
              <a:defRPr/>
            </a:pPr>
            <a:r>
              <a:rPr lang="en-US" altLang="zh-CN" dirty="0"/>
              <a:t>1.</a:t>
            </a:r>
            <a:r>
              <a:rPr lang="zh-CN" altLang="en-US" dirty="0"/>
              <a:t>本罪侵犯的客体是他人的生命权。</a:t>
            </a:r>
          </a:p>
          <a:p>
            <a:pPr marL="0" indent="0" algn="just" eaLnBrk="1" hangingPunct="1">
              <a:lnSpc>
                <a:spcPct val="90000"/>
              </a:lnSpc>
              <a:buFont typeface="Symbol" panose="05050102010706020507" pitchFamily="18" charset="2"/>
              <a:buNone/>
              <a:defRPr/>
            </a:pPr>
            <a:r>
              <a:rPr lang="en-US" altLang="zh-CN" dirty="0"/>
              <a:t>2.</a:t>
            </a:r>
            <a:r>
              <a:rPr lang="zh-CN" altLang="en-US" dirty="0"/>
              <a:t>本罪客观上表现为实施了因过失致人死亡的行为。</a:t>
            </a:r>
          </a:p>
          <a:p>
            <a:pPr marL="457200" indent="-457200" algn="just" eaLnBrk="1" hangingPunct="1">
              <a:lnSpc>
                <a:spcPct val="90000"/>
              </a:lnSpc>
              <a:buFont typeface="Wingdings" panose="05000000000000000000" pitchFamily="2" charset="2"/>
              <a:buChar char="u"/>
              <a:defRPr/>
            </a:pPr>
            <a:r>
              <a:rPr lang="zh-CN" altLang="en-US" dirty="0"/>
              <a:t>其行为主要发生在日常生活中</a:t>
            </a:r>
            <a:r>
              <a:rPr lang="en-US" altLang="zh-CN" dirty="0"/>
              <a:t>(</a:t>
            </a:r>
            <a:r>
              <a:rPr lang="zh-CN" altLang="en-US" dirty="0"/>
              <a:t>关于竞合的问题</a:t>
            </a:r>
            <a:r>
              <a:rPr lang="en-US" altLang="zh-CN" dirty="0"/>
              <a:t>)</a:t>
            </a:r>
            <a:endParaRPr lang="zh-CN" altLang="en-US" dirty="0"/>
          </a:p>
          <a:p>
            <a:pPr marL="0" indent="0" algn="just" eaLnBrk="1" hangingPunct="1">
              <a:lnSpc>
                <a:spcPct val="90000"/>
              </a:lnSpc>
              <a:buFont typeface="Symbol" panose="05050102010706020507" pitchFamily="18" charset="2"/>
              <a:buNone/>
              <a:defRPr/>
            </a:pPr>
            <a:r>
              <a:rPr lang="en-US" altLang="zh-CN" dirty="0"/>
              <a:t>3.</a:t>
            </a:r>
            <a:r>
              <a:rPr lang="zh-CN" altLang="en-US" dirty="0"/>
              <a:t>犯罪主体是一般主体。</a:t>
            </a:r>
          </a:p>
          <a:p>
            <a:pPr marL="0" indent="0" algn="just" eaLnBrk="1" hangingPunct="1">
              <a:lnSpc>
                <a:spcPct val="90000"/>
              </a:lnSpc>
              <a:buFont typeface="Symbol" panose="05050102010706020507" pitchFamily="18" charset="2"/>
              <a:buNone/>
              <a:defRPr/>
            </a:pPr>
            <a:r>
              <a:rPr lang="en-US" altLang="zh-CN" dirty="0"/>
              <a:t>4.</a:t>
            </a:r>
            <a:r>
              <a:rPr lang="zh-CN" altLang="en-US" dirty="0"/>
              <a:t>主观方面是过失。关于主观过失的认定</a:t>
            </a:r>
          </a:p>
          <a:p>
            <a:pPr marL="0" indent="0" algn="just" eaLnBrk="1" hangingPunct="1">
              <a:lnSpc>
                <a:spcPct val="110000"/>
              </a:lnSpc>
              <a:spcAft>
                <a:spcPts val="1000"/>
              </a:spcAft>
              <a:buFont typeface="Symbol" panose="05050102010706020507" pitchFamily="18" charset="2"/>
              <a:buNone/>
              <a:defRPr/>
            </a:pPr>
            <a:r>
              <a:rPr lang="zh-CN" altLang="en-US" dirty="0"/>
              <a:t>二、认定本罪应注意的问题</a:t>
            </a:r>
          </a:p>
          <a:p>
            <a:pPr marL="457200" indent="-457200" algn="just" eaLnBrk="1" hangingPunct="1">
              <a:lnSpc>
                <a:spcPct val="90000"/>
              </a:lnSpc>
              <a:buFont typeface="Wingdings" panose="05000000000000000000" pitchFamily="2" charset="2"/>
              <a:buChar char="u"/>
              <a:defRPr/>
            </a:pPr>
            <a:r>
              <a:rPr lang="en-US" altLang="zh-CN" dirty="0"/>
              <a:t> 1.</a:t>
            </a:r>
            <a:r>
              <a:rPr lang="zh-CN" altLang="en-US" dirty="0"/>
              <a:t>本罪与过失引起他人死亡构成的其他犯罪的关系。</a:t>
            </a:r>
            <a:r>
              <a:rPr lang="en-US" altLang="zh-CN" dirty="0"/>
              <a:t>(</a:t>
            </a:r>
            <a:r>
              <a:rPr lang="zh-CN" altLang="en-US" dirty="0"/>
              <a:t>法规竞合的处理</a:t>
            </a:r>
            <a:r>
              <a:rPr lang="en-US" altLang="zh-CN" dirty="0"/>
              <a:t>)</a:t>
            </a:r>
            <a:endParaRPr lang="zh-CN" altLang="en-US" dirty="0"/>
          </a:p>
          <a:p>
            <a:pPr algn="just" eaLnBrk="1" hangingPunct="1">
              <a:lnSpc>
                <a:spcPct val="90000"/>
              </a:lnSpc>
              <a:defRPr/>
            </a:pPr>
            <a:endParaRPr lang="zh-CN" altLang="en-US" sz="2800" dirty="0"/>
          </a:p>
          <a:p>
            <a:pPr eaLnBrk="1" hangingPunct="1">
              <a:lnSpc>
                <a:spcPct val="90000"/>
              </a:lnSpc>
              <a:defRPr/>
            </a:pPr>
            <a:endParaRPr lang="en-US" altLang="zh-CN" sz="2800" dirty="0"/>
          </a:p>
        </p:txBody>
      </p:sp>
    </p:spTree>
    <p:extLst>
      <p:ext uri="{BB962C8B-B14F-4D97-AF65-F5344CB8AC3E}">
        <p14:creationId xmlns:p14="http://schemas.microsoft.com/office/powerpoint/2010/main" val="3377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过失致人死亡罪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第三节</a:t>
            </a:r>
          </a:p>
        </p:txBody>
      </p:sp>
      <p:sp>
        <p:nvSpPr>
          <p:cNvPr id="6" name="Rectangle 3"/>
          <p:cNvSpPr>
            <a:spLocks noGrp="1" noChangeArrowheads="1"/>
          </p:cNvSpPr>
          <p:nvPr>
            <p:ph idx="1"/>
          </p:nvPr>
        </p:nvSpPr>
        <p:spPr>
          <a:xfrm>
            <a:off x="452487" y="1191491"/>
            <a:ext cx="11587113" cy="5182014"/>
          </a:xfrm>
        </p:spPr>
        <p:txBody>
          <a:bodyPr>
            <a:normAutofit lnSpcReduction="10000"/>
          </a:bodyPr>
          <a:lstStyle/>
          <a:p>
            <a:pPr marL="457200" indent="-457200" algn="just">
              <a:lnSpc>
                <a:spcPct val="90000"/>
              </a:lnSpc>
              <a:spcAft>
                <a:spcPts val="600"/>
              </a:spcAft>
              <a:buFont typeface="Wingdings" panose="05000000000000000000" pitchFamily="2" charset="2"/>
              <a:buChar char="u"/>
              <a:defRPr/>
            </a:pPr>
            <a:r>
              <a:rPr lang="en-US" altLang="zh-CN" dirty="0"/>
              <a:t>  2.</a:t>
            </a:r>
            <a:r>
              <a:rPr lang="zh-CN" altLang="en-US" dirty="0"/>
              <a:t>过于自信的过失致人死亡罪与间接故意杀人罪的界限</a:t>
            </a:r>
            <a:endParaRPr lang="en-US" altLang="zh-CN" sz="2800" dirty="0"/>
          </a:p>
          <a:p>
            <a:pPr algn="just" eaLnBrk="1" hangingPunct="1">
              <a:lnSpc>
                <a:spcPct val="90000"/>
              </a:lnSpc>
              <a:defRPr/>
            </a:pPr>
            <a:r>
              <a:rPr lang="zh-CN" altLang="en-US" sz="2800" dirty="0"/>
              <a:t>客观上都发生了死亡的结果，行为人都不是希望结果的发生。其主要区别在于：</a:t>
            </a:r>
          </a:p>
          <a:p>
            <a:pPr algn="just" eaLnBrk="1" hangingPunct="1">
              <a:lnSpc>
                <a:spcPct val="90000"/>
              </a:lnSpc>
              <a:defRPr/>
            </a:pPr>
            <a:r>
              <a:rPr lang="en-US" altLang="zh-CN" sz="2800" dirty="0"/>
              <a:t> </a:t>
            </a:r>
            <a:r>
              <a:rPr lang="en-US" altLang="zh-CN" sz="2800" dirty="0">
                <a:solidFill>
                  <a:srgbClr val="7030A0"/>
                </a:solidFill>
              </a:rPr>
              <a:t>(1)</a:t>
            </a:r>
            <a:r>
              <a:rPr lang="zh-CN" altLang="en-US" sz="2800" dirty="0">
                <a:solidFill>
                  <a:srgbClr val="7030A0"/>
                </a:solidFill>
              </a:rPr>
              <a:t>主观心理态度不同</a:t>
            </a:r>
            <a:r>
              <a:rPr lang="en-US" altLang="zh-CN" sz="2800" dirty="0">
                <a:solidFill>
                  <a:srgbClr val="7030A0"/>
                </a:solidFill>
              </a:rPr>
              <a:t>(</a:t>
            </a:r>
            <a:r>
              <a:rPr lang="zh-CN" altLang="en-US" sz="2800" dirty="0">
                <a:solidFill>
                  <a:srgbClr val="7030A0"/>
                </a:solidFill>
              </a:rPr>
              <a:t>对死亡结果的发生在认识因素和意志因素上</a:t>
            </a:r>
            <a:r>
              <a:rPr lang="en-US" altLang="zh-CN" sz="2800" dirty="0">
                <a:solidFill>
                  <a:srgbClr val="7030A0"/>
                </a:solidFill>
              </a:rPr>
              <a:t>)</a:t>
            </a:r>
            <a:endParaRPr lang="zh-CN" altLang="en-US" sz="2800" dirty="0">
              <a:solidFill>
                <a:srgbClr val="7030A0"/>
              </a:solidFill>
            </a:endParaRPr>
          </a:p>
          <a:p>
            <a:pPr algn="just" eaLnBrk="1" hangingPunct="1">
              <a:lnSpc>
                <a:spcPct val="90000"/>
              </a:lnSpc>
              <a:defRPr/>
            </a:pPr>
            <a:r>
              <a:rPr lang="en-US" altLang="zh-CN" sz="2800" dirty="0">
                <a:solidFill>
                  <a:srgbClr val="7030A0"/>
                </a:solidFill>
              </a:rPr>
              <a:t> (2)</a:t>
            </a:r>
            <a:r>
              <a:rPr lang="zh-CN" altLang="en-US" sz="2800" dirty="0">
                <a:solidFill>
                  <a:srgbClr val="7030A0"/>
                </a:solidFill>
              </a:rPr>
              <a:t>客观行为的表现</a:t>
            </a:r>
            <a:r>
              <a:rPr lang="en-US" altLang="zh-CN" sz="2800" dirty="0">
                <a:solidFill>
                  <a:srgbClr val="7030A0"/>
                </a:solidFill>
              </a:rPr>
              <a:t>(</a:t>
            </a:r>
            <a:r>
              <a:rPr lang="zh-CN" altLang="en-US" sz="2800" dirty="0">
                <a:solidFill>
                  <a:srgbClr val="7030A0"/>
                </a:solidFill>
              </a:rPr>
              <a:t>认识因素不同，导致行为表现不同</a:t>
            </a:r>
            <a:r>
              <a:rPr lang="en-US" altLang="zh-CN" sz="2800" dirty="0">
                <a:solidFill>
                  <a:srgbClr val="7030A0"/>
                </a:solidFill>
              </a:rPr>
              <a:t>)</a:t>
            </a:r>
            <a:endParaRPr lang="zh-CN" altLang="en-US" sz="2800" dirty="0">
              <a:solidFill>
                <a:srgbClr val="7030A0"/>
              </a:solidFill>
            </a:endParaRPr>
          </a:p>
          <a:p>
            <a:pPr marL="457200" indent="-457200" algn="just" eaLnBrk="1" hangingPunct="1">
              <a:lnSpc>
                <a:spcPct val="90000"/>
              </a:lnSpc>
              <a:spcAft>
                <a:spcPts val="600"/>
              </a:spcAft>
              <a:buFont typeface="Wingdings" panose="05000000000000000000" pitchFamily="2" charset="2"/>
              <a:buChar char="u"/>
              <a:defRPr/>
            </a:pPr>
            <a:r>
              <a:rPr lang="en-US" altLang="zh-CN" sz="2800" dirty="0"/>
              <a:t>  3.</a:t>
            </a:r>
            <a:r>
              <a:rPr lang="zh-CN" altLang="en-US" sz="2800" dirty="0"/>
              <a:t>疏忽大意的过失致人死亡与意外事件的区别。</a:t>
            </a:r>
          </a:p>
          <a:p>
            <a:pPr algn="just" eaLnBrk="1" hangingPunct="1">
              <a:lnSpc>
                <a:spcPct val="90000"/>
              </a:lnSpc>
              <a:defRPr/>
            </a:pPr>
            <a:r>
              <a:rPr lang="zh-CN" altLang="en-US" sz="2800" dirty="0"/>
              <a:t>客观上都发生了死亡的结果，主观上都没有想到结果的发生，二者的主要区别在于：</a:t>
            </a:r>
          </a:p>
          <a:p>
            <a:pPr algn="just" eaLnBrk="1" hangingPunct="1">
              <a:lnSpc>
                <a:spcPct val="90000"/>
              </a:lnSpc>
              <a:defRPr/>
            </a:pPr>
            <a:r>
              <a:rPr lang="en-US" altLang="zh-CN" sz="2800" dirty="0"/>
              <a:t> </a:t>
            </a:r>
            <a:r>
              <a:rPr lang="en-US" altLang="zh-CN" sz="2800" dirty="0">
                <a:solidFill>
                  <a:srgbClr val="7030A0"/>
                </a:solidFill>
              </a:rPr>
              <a:t>(1)</a:t>
            </a:r>
            <a:r>
              <a:rPr lang="zh-CN" altLang="en-US" sz="2800" dirty="0">
                <a:solidFill>
                  <a:srgbClr val="7030A0"/>
                </a:solidFill>
              </a:rPr>
              <a:t>对死亡结果可能发生的认识不同</a:t>
            </a:r>
          </a:p>
          <a:p>
            <a:pPr algn="just" eaLnBrk="1" hangingPunct="1">
              <a:lnSpc>
                <a:spcPct val="90000"/>
              </a:lnSpc>
              <a:defRPr/>
            </a:pPr>
            <a:r>
              <a:rPr lang="en-US" altLang="zh-CN" sz="2800" dirty="0">
                <a:solidFill>
                  <a:srgbClr val="7030A0"/>
                </a:solidFill>
              </a:rPr>
              <a:t> (2)</a:t>
            </a:r>
            <a:r>
              <a:rPr lang="zh-CN" altLang="en-US" sz="2800" dirty="0">
                <a:solidFill>
                  <a:srgbClr val="7030A0"/>
                </a:solidFill>
              </a:rPr>
              <a:t>如何判断行为人是否应当</a:t>
            </a:r>
            <a:r>
              <a:rPr lang="zh-CN" altLang="en-US" sz="2800" dirty="0" smtClean="0">
                <a:solidFill>
                  <a:srgbClr val="7030A0"/>
                </a:solidFill>
              </a:rPr>
              <a:t>预见</a:t>
            </a:r>
            <a:endParaRPr lang="en-US" altLang="zh-CN" sz="2800" dirty="0" smtClean="0">
              <a:solidFill>
                <a:srgbClr val="7030A0"/>
              </a:solidFill>
            </a:endParaRPr>
          </a:p>
          <a:p>
            <a:pPr algn="just">
              <a:lnSpc>
                <a:spcPct val="90000"/>
              </a:lnSpc>
              <a:defRPr/>
            </a:pPr>
            <a:r>
              <a:rPr lang="zh-CN" altLang="en-US" dirty="0"/>
              <a:t>三、对本罪的处罚（略</a:t>
            </a:r>
            <a:r>
              <a:rPr lang="zh-CN" altLang="en-US" dirty="0" smtClean="0"/>
              <a:t>）</a:t>
            </a:r>
            <a:endParaRPr lang="en-US" altLang="zh-CN" sz="2800" dirty="0"/>
          </a:p>
        </p:txBody>
      </p:sp>
    </p:spTree>
    <p:extLst>
      <p:ext uri="{BB962C8B-B14F-4D97-AF65-F5344CB8AC3E}">
        <p14:creationId xmlns:p14="http://schemas.microsoft.com/office/powerpoint/2010/main" val="56060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07833" y="188536"/>
            <a:ext cx="10425548" cy="697583"/>
          </a:xfrm>
        </p:spPr>
        <p:txBody>
          <a:bodyPr/>
          <a:lstStyle/>
          <a:p>
            <a:r>
              <a:rPr lang="zh-CN" altLang="en-US" dirty="0"/>
              <a:t>过失致人死亡罪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第三节</a:t>
            </a:r>
          </a:p>
        </p:txBody>
      </p:sp>
      <p:sp>
        <p:nvSpPr>
          <p:cNvPr id="7" name="内容占位符 2"/>
          <p:cNvSpPr>
            <a:spLocks noGrp="1" noChangeArrowheads="1"/>
          </p:cNvSpPr>
          <p:nvPr>
            <p:ph idx="1"/>
          </p:nvPr>
        </p:nvSpPr>
        <p:spPr>
          <a:xfrm>
            <a:off x="240144" y="1036948"/>
            <a:ext cx="11693237" cy="5555282"/>
          </a:xfrm>
        </p:spPr>
        <p:txBody>
          <a:bodyPr>
            <a:normAutofit fontScale="92500"/>
          </a:bodyPr>
          <a:lstStyle/>
          <a:p>
            <a:pPr algn="just" eaLnBrk="1" hangingPunct="1"/>
            <a:r>
              <a:rPr lang="zh-CN" altLang="en-US" dirty="0"/>
              <a:t>案例研习：蒋、李二人受雇驾驶农用车于某年</a:t>
            </a:r>
            <a:r>
              <a:rPr lang="en-US" altLang="zh-CN" dirty="0"/>
              <a:t>8</a:t>
            </a:r>
            <a:r>
              <a:rPr lang="zh-CN" altLang="en-US" dirty="0"/>
              <a:t>月</a:t>
            </a:r>
            <a:r>
              <a:rPr lang="en-US" altLang="zh-CN" dirty="0"/>
              <a:t>13</a:t>
            </a:r>
            <a:r>
              <a:rPr lang="zh-CN" altLang="en-US" dirty="0"/>
              <a:t>日上午</a:t>
            </a:r>
            <a:r>
              <a:rPr lang="en-US" altLang="zh-CN" dirty="0"/>
              <a:t>9</a:t>
            </a:r>
            <a:r>
              <a:rPr lang="zh-CN" altLang="en-US" dirty="0"/>
              <a:t>时许在某村道上行驶时，与当地的徐某驾驶的农用车对向相遇，双方为了争道发生争执并扭打。而后，徐持手机打电话，蒋、李二人认为徐纠集人员，即上车调转车头欲驾车离开现场。徐见状，即冲上前拦住农用车，意图阻止二人离开。二人将徐拉至车后，由李拉住徐，蒋上车驾驶该车以约</a:t>
            </a:r>
            <a:r>
              <a:rPr lang="en-US" altLang="zh-CN" dirty="0"/>
              <a:t>20</a:t>
            </a:r>
            <a:r>
              <a:rPr lang="zh-CN" altLang="en-US" dirty="0"/>
              <a:t>公里的时速缓慢行驶。后李放开徐跳上该车后车厢。徐见状追赶，双手抓住车的右侧护栏欲爬上车。蒋在驾车过程中，从后视镜看见徐一只手抓住右护栏，但未停车。李为了阻止徐爬上车厢，将徐的双手沿护栏扳开。徐因双手被扳开而右倾跌地且面朝下，被该车的右后轮当场碾扎致死。该车开出</a:t>
            </a:r>
            <a:r>
              <a:rPr lang="en-US" altLang="zh-CN" dirty="0"/>
              <a:t>10</a:t>
            </a:r>
            <a:r>
              <a:rPr lang="zh-CN" altLang="en-US" dirty="0"/>
              <a:t>余米时，李用手拍打驾驶室车顶，将此事告知蒋，并下车先行离去。蒋见状将车开回厂里后逃离。</a:t>
            </a:r>
            <a:endParaRPr lang="en-US" altLang="zh-CN" dirty="0"/>
          </a:p>
          <a:p>
            <a:pPr marL="457200" indent="-457200" algn="just" eaLnBrk="1" hangingPunct="1">
              <a:buFont typeface="Wingdings" panose="05000000000000000000" pitchFamily="2" charset="2"/>
              <a:buChar char="u"/>
            </a:pPr>
            <a:r>
              <a:rPr lang="zh-CN" altLang="en-US" dirty="0"/>
              <a:t>本案行为是否应认定为过失致人死亡罪？</a:t>
            </a:r>
          </a:p>
        </p:txBody>
      </p:sp>
      <p:sp>
        <p:nvSpPr>
          <p:cNvPr id="5" name="内容占位符 2">
            <a:extLst>
              <a:ext uri="{FF2B5EF4-FFF2-40B4-BE49-F238E27FC236}">
                <a16:creationId xmlns:a16="http://schemas.microsoft.com/office/drawing/2014/main" xmlns="" id="{0C1F2E89-1671-4298-B728-FCC36DED9DAA}"/>
              </a:ext>
            </a:extLst>
          </p:cNvPr>
          <p:cNvSpPr txBox="1">
            <a:spLocks noChangeArrowheads="1"/>
          </p:cNvSpPr>
          <p:nvPr/>
        </p:nvSpPr>
        <p:spPr>
          <a:xfrm>
            <a:off x="4901938" y="188537"/>
            <a:ext cx="6033156" cy="697582"/>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Clr>
                <a:srgbClr val="FA7D00"/>
              </a:buClr>
              <a:buFont typeface="Wingdings" panose="05000000000000000000" pitchFamily="2" charset="2"/>
              <a:buChar char="p"/>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Clr>
                <a:srgbClr val="FA7D00"/>
              </a:buClr>
              <a:buFont typeface="Wingdings" panose="05000000000000000000" pitchFamily="2" charset="2"/>
              <a:buChar char="p"/>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Clr>
                <a:srgbClr val="FA7D00"/>
              </a:buClr>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Clr>
                <a:srgbClr val="FA7D00"/>
              </a:buClr>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zh-CN" altLang="en-US" sz="3600" dirty="0"/>
          </a:p>
        </p:txBody>
      </p:sp>
    </p:spTree>
    <p:extLst>
      <p:ext uri="{BB962C8B-B14F-4D97-AF65-F5344CB8AC3E}">
        <p14:creationId xmlns:p14="http://schemas.microsoft.com/office/powerpoint/2010/main" val="2397971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故意伤害罪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第四节</a:t>
            </a:r>
          </a:p>
        </p:txBody>
      </p:sp>
      <p:sp>
        <p:nvSpPr>
          <p:cNvPr id="6" name="Rectangle 3"/>
          <p:cNvSpPr>
            <a:spLocks noGrp="1" noChangeArrowheads="1"/>
          </p:cNvSpPr>
          <p:nvPr>
            <p:ph idx="1"/>
          </p:nvPr>
        </p:nvSpPr>
        <p:spPr>
          <a:xfrm>
            <a:off x="905163" y="998451"/>
            <a:ext cx="10954327" cy="4985472"/>
          </a:xfrm>
        </p:spPr>
        <p:txBody>
          <a:bodyPr>
            <a:noAutofit/>
          </a:bodyPr>
          <a:lstStyle/>
          <a:p>
            <a:pPr marL="0" indent="0" algn="just" eaLnBrk="1" hangingPunct="1">
              <a:lnSpc>
                <a:spcPct val="90000"/>
              </a:lnSpc>
              <a:buFont typeface="Symbol" panose="05050102010706020507" pitchFamily="18" charset="2"/>
              <a:buNone/>
              <a:defRPr/>
            </a:pPr>
            <a:r>
              <a:rPr lang="zh-CN" altLang="en-US" dirty="0"/>
              <a:t>一、本罪的概念与构成特征</a:t>
            </a:r>
            <a:endParaRPr lang="en-US" altLang="zh-CN" dirty="0"/>
          </a:p>
          <a:p>
            <a:pPr marL="0" indent="0" algn="just" eaLnBrk="1" hangingPunct="1">
              <a:lnSpc>
                <a:spcPct val="90000"/>
              </a:lnSpc>
              <a:buFont typeface="Symbol" panose="05050102010706020507" pitchFamily="18" charset="2"/>
              <a:buNone/>
              <a:defRPr/>
            </a:pPr>
            <a:r>
              <a:rPr lang="en-US" altLang="zh-CN" dirty="0"/>
              <a:t>---</a:t>
            </a:r>
            <a:r>
              <a:rPr lang="zh-CN" altLang="en-US" dirty="0"/>
              <a:t>是指故意非法损害他人身体健康的行为。本罪的构成特征是：</a:t>
            </a:r>
          </a:p>
          <a:p>
            <a:pPr marL="0" indent="0" algn="just" eaLnBrk="1" hangingPunct="1">
              <a:lnSpc>
                <a:spcPct val="100000"/>
              </a:lnSpc>
              <a:spcAft>
                <a:spcPts val="600"/>
              </a:spcAft>
              <a:buFont typeface="Symbol" panose="05050102010706020507" pitchFamily="18" charset="2"/>
              <a:buNone/>
              <a:defRPr/>
            </a:pPr>
            <a:r>
              <a:rPr lang="en-US" altLang="zh-CN" dirty="0"/>
              <a:t>1.</a:t>
            </a:r>
            <a:r>
              <a:rPr lang="zh-CN" altLang="en-US" dirty="0"/>
              <a:t>侵犯的客体是他人的身体健康权利。</a:t>
            </a:r>
            <a:r>
              <a:rPr lang="en-US" altLang="zh-CN" dirty="0"/>
              <a:t>(</a:t>
            </a:r>
            <a:r>
              <a:rPr lang="zh-CN" altLang="en-US" dirty="0"/>
              <a:t>身体的完整性与不可侵害性、生理机能、心理状态的健康等</a:t>
            </a:r>
            <a:r>
              <a:rPr lang="en-US" altLang="zh-CN" dirty="0"/>
              <a:t>)</a:t>
            </a:r>
            <a:r>
              <a:rPr lang="zh-CN" altLang="en-US" dirty="0"/>
              <a:t>心理健康受损与轻重伤</a:t>
            </a:r>
          </a:p>
          <a:p>
            <a:pPr marL="0" indent="0" algn="just" eaLnBrk="1" hangingPunct="1">
              <a:lnSpc>
                <a:spcPct val="80000"/>
              </a:lnSpc>
              <a:buFont typeface="Symbol" panose="05050102010706020507" pitchFamily="18" charset="2"/>
              <a:buNone/>
              <a:defRPr/>
            </a:pPr>
            <a:r>
              <a:rPr lang="en-US" altLang="zh-CN" dirty="0"/>
              <a:t>(1)</a:t>
            </a:r>
            <a:r>
              <a:rPr lang="zh-CN" altLang="en-US" dirty="0"/>
              <a:t>身体健康权利的含义</a:t>
            </a:r>
            <a:r>
              <a:rPr lang="en-US" altLang="zh-CN" dirty="0"/>
              <a:t>(</a:t>
            </a:r>
            <a:r>
              <a:rPr lang="zh-CN" altLang="en-US" dirty="0"/>
              <a:t>人造器官的性质</a:t>
            </a:r>
            <a:r>
              <a:rPr lang="en-US" altLang="zh-CN" dirty="0"/>
              <a:t>)</a:t>
            </a:r>
            <a:endParaRPr lang="zh-CN" altLang="en-US" dirty="0"/>
          </a:p>
          <a:p>
            <a:pPr marL="0" indent="0" algn="just" eaLnBrk="1" hangingPunct="1">
              <a:lnSpc>
                <a:spcPct val="80000"/>
              </a:lnSpc>
              <a:buFont typeface="Symbol" panose="05050102010706020507" pitchFamily="18" charset="2"/>
              <a:buNone/>
              <a:defRPr/>
            </a:pPr>
            <a:r>
              <a:rPr lang="en-US" altLang="zh-CN" dirty="0"/>
              <a:t>(2)</a:t>
            </a:r>
            <a:r>
              <a:rPr lang="zh-CN" altLang="en-US" dirty="0"/>
              <a:t>自伤身体、自残身体行为的处理</a:t>
            </a:r>
          </a:p>
          <a:p>
            <a:pPr marL="0" indent="0" algn="just" eaLnBrk="1" hangingPunct="1">
              <a:lnSpc>
                <a:spcPct val="100000"/>
              </a:lnSpc>
              <a:spcAft>
                <a:spcPts val="600"/>
              </a:spcAft>
              <a:buFont typeface="Symbol" panose="05050102010706020507" pitchFamily="18" charset="2"/>
              <a:buNone/>
              <a:defRPr/>
            </a:pPr>
            <a:r>
              <a:rPr lang="en-US" altLang="zh-CN" dirty="0"/>
              <a:t>2.</a:t>
            </a:r>
            <a:r>
              <a:rPr lang="zh-CN" altLang="en-US" dirty="0"/>
              <a:t>客观上表现为非法损害他人身体健康的行为。</a:t>
            </a:r>
          </a:p>
          <a:p>
            <a:pPr marL="0" indent="0" algn="just" eaLnBrk="1" hangingPunct="1">
              <a:lnSpc>
                <a:spcPct val="80000"/>
              </a:lnSpc>
              <a:buFont typeface="Symbol" panose="05050102010706020507" pitchFamily="18" charset="2"/>
              <a:buNone/>
              <a:defRPr/>
            </a:pPr>
            <a:r>
              <a:rPr lang="en-US" altLang="zh-CN" dirty="0"/>
              <a:t>(1)</a:t>
            </a:r>
            <a:r>
              <a:rPr lang="zh-CN" altLang="en-US" dirty="0"/>
              <a:t>损害他人身体健康的行为</a:t>
            </a:r>
            <a:r>
              <a:rPr lang="en-US" altLang="zh-CN" dirty="0"/>
              <a:t>(</a:t>
            </a:r>
            <a:r>
              <a:rPr lang="zh-CN" altLang="en-US" dirty="0"/>
              <a:t>伤害行为</a:t>
            </a:r>
            <a:r>
              <a:rPr lang="en-US" altLang="zh-CN" dirty="0"/>
              <a:t>)</a:t>
            </a:r>
            <a:r>
              <a:rPr lang="zh-CN" altLang="en-US" dirty="0"/>
              <a:t>的认定</a:t>
            </a:r>
          </a:p>
          <a:p>
            <a:pPr marL="0" indent="0" algn="just" eaLnBrk="1" hangingPunct="1">
              <a:lnSpc>
                <a:spcPct val="80000"/>
              </a:lnSpc>
              <a:buFont typeface="Symbol" panose="05050102010706020507" pitchFamily="18" charset="2"/>
              <a:buNone/>
              <a:defRPr/>
            </a:pPr>
            <a:r>
              <a:rPr lang="en-US" altLang="zh-CN" dirty="0"/>
              <a:t>(2)</a:t>
            </a:r>
            <a:r>
              <a:rPr lang="zh-CN" altLang="en-US" dirty="0"/>
              <a:t>行为的非法性</a:t>
            </a:r>
          </a:p>
          <a:p>
            <a:pPr marL="0" indent="0" algn="just" eaLnBrk="1" hangingPunct="1">
              <a:lnSpc>
                <a:spcPct val="80000"/>
              </a:lnSpc>
              <a:buFont typeface="Symbol" panose="05050102010706020507" pitchFamily="18" charset="2"/>
              <a:buNone/>
              <a:defRPr/>
            </a:pPr>
            <a:r>
              <a:rPr lang="en-US" altLang="zh-CN" dirty="0"/>
              <a:t>(3)</a:t>
            </a:r>
            <a:r>
              <a:rPr lang="zh-CN" altLang="en-US" dirty="0"/>
              <a:t>结果犯的问题</a:t>
            </a:r>
          </a:p>
          <a:p>
            <a:pPr marL="0" indent="0" algn="just" eaLnBrk="1" hangingPunct="1">
              <a:lnSpc>
                <a:spcPct val="80000"/>
              </a:lnSpc>
              <a:buFont typeface="Symbol" panose="05050102010706020507" pitchFamily="18" charset="2"/>
              <a:buNone/>
              <a:defRPr/>
            </a:pPr>
            <a:r>
              <a:rPr lang="en-US" altLang="zh-CN" dirty="0"/>
              <a:t>(4)</a:t>
            </a:r>
            <a:r>
              <a:rPr lang="zh-CN" altLang="en-US" dirty="0"/>
              <a:t>轻伤、重伤的认定</a:t>
            </a:r>
          </a:p>
          <a:p>
            <a:pPr marL="0" indent="0" algn="just" eaLnBrk="1" hangingPunct="1">
              <a:lnSpc>
                <a:spcPct val="90000"/>
              </a:lnSpc>
              <a:buFont typeface="Symbol" panose="05050102010706020507" pitchFamily="18" charset="2"/>
              <a:buNone/>
              <a:defRPr/>
            </a:pPr>
            <a:endParaRPr lang="zh-CN" altLang="en-US" dirty="0"/>
          </a:p>
          <a:p>
            <a:pPr eaLnBrk="1" hangingPunct="1">
              <a:lnSpc>
                <a:spcPct val="90000"/>
              </a:lnSpc>
              <a:defRPr/>
            </a:pPr>
            <a:endParaRPr lang="en-US" altLang="zh-CN" dirty="0"/>
          </a:p>
        </p:txBody>
      </p:sp>
    </p:spTree>
    <p:extLst>
      <p:ext uri="{BB962C8B-B14F-4D97-AF65-F5344CB8AC3E}">
        <p14:creationId xmlns:p14="http://schemas.microsoft.com/office/powerpoint/2010/main" val="304696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 calcmode="lin" valueType="num">
                                      <p:cBhvr additive="base">
                                        <p:cTn id="6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故意伤害罪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第四节</a:t>
            </a:r>
          </a:p>
        </p:txBody>
      </p:sp>
      <p:sp>
        <p:nvSpPr>
          <p:cNvPr id="7" name="Rectangle 3"/>
          <p:cNvSpPr>
            <a:spLocks noGrp="1" noChangeArrowheads="1"/>
          </p:cNvSpPr>
          <p:nvPr>
            <p:ph idx="1"/>
          </p:nvPr>
        </p:nvSpPr>
        <p:spPr>
          <a:xfrm>
            <a:off x="848412" y="794331"/>
            <a:ext cx="11160708" cy="5864793"/>
          </a:xfrm>
        </p:spPr>
        <p:txBody>
          <a:bodyPr>
            <a:noAutofit/>
          </a:bodyPr>
          <a:lstStyle/>
          <a:p>
            <a:pPr>
              <a:lnSpc>
                <a:spcPct val="90000"/>
              </a:lnSpc>
              <a:defRPr/>
            </a:pPr>
            <a:r>
              <a:rPr lang="en-US" altLang="zh-CN" sz="2700" dirty="0"/>
              <a:t>3.</a:t>
            </a:r>
            <a:r>
              <a:rPr lang="zh-CN" altLang="en-US" sz="2700" dirty="0"/>
              <a:t>本罪的主体是一般主体。</a:t>
            </a:r>
            <a:endParaRPr lang="en-US" altLang="zh-CN" sz="2700" dirty="0"/>
          </a:p>
          <a:p>
            <a:pPr>
              <a:lnSpc>
                <a:spcPct val="90000"/>
              </a:lnSpc>
              <a:defRPr/>
            </a:pPr>
            <a:r>
              <a:rPr lang="en-US" altLang="zh-CN" sz="2700" dirty="0"/>
              <a:t>4.</a:t>
            </a:r>
            <a:r>
              <a:rPr lang="zh-CN" altLang="en-US" sz="2700" dirty="0"/>
              <a:t>主观方面是故意。</a:t>
            </a:r>
            <a:endParaRPr lang="en-US" altLang="zh-CN" sz="2700" dirty="0"/>
          </a:p>
          <a:p>
            <a:pPr marL="0" indent="0" algn="just" eaLnBrk="1" hangingPunct="1">
              <a:lnSpc>
                <a:spcPct val="90000"/>
              </a:lnSpc>
              <a:buFont typeface="Symbol" panose="05050102010706020507" pitchFamily="18" charset="2"/>
              <a:buNone/>
              <a:defRPr/>
            </a:pPr>
            <a:r>
              <a:rPr lang="en-US" altLang="zh-CN" sz="2700" dirty="0"/>
              <a:t>---</a:t>
            </a:r>
            <a:r>
              <a:rPr lang="zh-CN" altLang="en-US" sz="2700" dirty="0"/>
              <a:t>伤害故意的含义与伤害故意的认定</a:t>
            </a:r>
          </a:p>
          <a:p>
            <a:pPr algn="just" eaLnBrk="1" hangingPunct="1">
              <a:lnSpc>
                <a:spcPct val="90000"/>
              </a:lnSpc>
              <a:buFont typeface="Symbol" panose="05050102010706020507" pitchFamily="18" charset="2"/>
              <a:buNone/>
              <a:defRPr/>
            </a:pPr>
            <a:r>
              <a:rPr lang="zh-CN" altLang="en-US" sz="2700" dirty="0"/>
              <a:t>二、认定本罪应注意的问题</a:t>
            </a:r>
          </a:p>
          <a:p>
            <a:pPr marL="457200" indent="-457200" algn="just" eaLnBrk="1" hangingPunct="1">
              <a:lnSpc>
                <a:spcPct val="90000"/>
              </a:lnSpc>
              <a:buFont typeface="Wingdings" panose="05000000000000000000" pitchFamily="2" charset="2"/>
              <a:buChar char="u"/>
              <a:defRPr/>
            </a:pPr>
            <a:r>
              <a:rPr lang="en-US" altLang="zh-CN" sz="2700" dirty="0"/>
              <a:t>1.</a:t>
            </a:r>
            <a:r>
              <a:rPr lang="zh-CN" altLang="en-US" sz="2700" dirty="0"/>
              <a:t>本罪与一般殴打行为的界限；</a:t>
            </a:r>
          </a:p>
          <a:p>
            <a:pPr marL="457200" indent="-457200" algn="just" eaLnBrk="1" hangingPunct="1">
              <a:lnSpc>
                <a:spcPct val="90000"/>
              </a:lnSpc>
              <a:buFont typeface="Wingdings" panose="05000000000000000000" pitchFamily="2" charset="2"/>
              <a:buChar char="u"/>
              <a:defRPr/>
            </a:pPr>
            <a:r>
              <a:rPr lang="en-US" altLang="zh-CN" sz="2700" dirty="0"/>
              <a:t>2.</a:t>
            </a:r>
            <a:r>
              <a:rPr lang="zh-CN" altLang="en-US" sz="2700" dirty="0"/>
              <a:t>关于刑法第</a:t>
            </a:r>
            <a:r>
              <a:rPr lang="en-US" altLang="zh-CN" sz="2700" dirty="0"/>
              <a:t>238</a:t>
            </a:r>
            <a:r>
              <a:rPr lang="zh-CN" altLang="en-US" sz="2700" dirty="0"/>
              <a:t>、</a:t>
            </a:r>
            <a:r>
              <a:rPr lang="en-US" altLang="zh-CN" sz="2700" dirty="0"/>
              <a:t>247</a:t>
            </a:r>
            <a:r>
              <a:rPr lang="zh-CN" altLang="en-US" sz="2700" dirty="0"/>
              <a:t>、</a:t>
            </a:r>
            <a:r>
              <a:rPr lang="en-US" altLang="zh-CN" sz="2700" dirty="0"/>
              <a:t>248</a:t>
            </a:r>
            <a:r>
              <a:rPr lang="zh-CN" altLang="en-US" sz="2700" dirty="0"/>
              <a:t>、</a:t>
            </a:r>
            <a:r>
              <a:rPr lang="en-US" altLang="zh-CN" sz="2700" dirty="0"/>
              <a:t>289</a:t>
            </a:r>
            <a:r>
              <a:rPr lang="zh-CN" altLang="en-US" sz="2700" dirty="0"/>
              <a:t>、</a:t>
            </a:r>
            <a:r>
              <a:rPr lang="en-US" altLang="zh-CN" sz="2700" dirty="0"/>
              <a:t>292</a:t>
            </a:r>
            <a:r>
              <a:rPr lang="zh-CN" altLang="en-US" sz="2700" dirty="0"/>
              <a:t>、</a:t>
            </a:r>
            <a:r>
              <a:rPr lang="en-US" altLang="zh-CN" sz="2700" dirty="0"/>
              <a:t>333</a:t>
            </a:r>
            <a:r>
              <a:rPr lang="zh-CN" altLang="en-US" sz="2700" dirty="0"/>
              <a:t>条的规定问题</a:t>
            </a:r>
            <a:r>
              <a:rPr lang="en-US" altLang="zh-CN" sz="2700" dirty="0"/>
              <a:t>(</a:t>
            </a:r>
            <a:r>
              <a:rPr lang="zh-CN" altLang="en-US" sz="2700" dirty="0"/>
              <a:t>转化犯的认定处理</a:t>
            </a:r>
            <a:r>
              <a:rPr lang="en-US" altLang="zh-CN" sz="2700" dirty="0"/>
              <a:t>)</a:t>
            </a:r>
            <a:r>
              <a:rPr lang="zh-CN" altLang="en-US" sz="2700" dirty="0"/>
              <a:t>；</a:t>
            </a:r>
          </a:p>
          <a:p>
            <a:pPr marL="457200" indent="-457200" algn="just" eaLnBrk="1" hangingPunct="1">
              <a:lnSpc>
                <a:spcPct val="90000"/>
              </a:lnSpc>
              <a:buFont typeface="Wingdings" panose="05000000000000000000" pitchFamily="2" charset="2"/>
              <a:buChar char="u"/>
              <a:defRPr/>
            </a:pPr>
            <a:r>
              <a:rPr lang="en-US" altLang="zh-CN" sz="2700" dirty="0"/>
              <a:t>3.</a:t>
            </a:r>
            <a:r>
              <a:rPr lang="zh-CN" altLang="en-US" sz="2700" dirty="0"/>
              <a:t>本罪与其他包含伤害内容的故意犯罪的界限</a:t>
            </a:r>
            <a:r>
              <a:rPr lang="en-US" altLang="zh-CN" sz="2700" dirty="0"/>
              <a:t>(</a:t>
            </a:r>
            <a:r>
              <a:rPr lang="zh-CN" altLang="en-US" sz="2700" dirty="0"/>
              <a:t>竞合的问题</a:t>
            </a:r>
            <a:r>
              <a:rPr lang="en-US" altLang="zh-CN" sz="2700" dirty="0"/>
              <a:t>)</a:t>
            </a:r>
            <a:r>
              <a:rPr lang="zh-CN" altLang="en-US" sz="2700" dirty="0"/>
              <a:t>；</a:t>
            </a:r>
          </a:p>
          <a:p>
            <a:pPr marL="457200" indent="-457200" algn="just" eaLnBrk="1" hangingPunct="1">
              <a:lnSpc>
                <a:spcPct val="90000"/>
              </a:lnSpc>
              <a:buFont typeface="Wingdings" panose="05000000000000000000" pitchFamily="2" charset="2"/>
              <a:buChar char="u"/>
              <a:defRPr/>
            </a:pPr>
            <a:r>
              <a:rPr lang="en-US" altLang="zh-CN" sz="2700" dirty="0"/>
              <a:t>4.</a:t>
            </a:r>
            <a:r>
              <a:rPr lang="zh-CN" altLang="en-US" sz="2700" dirty="0"/>
              <a:t>本罪与故意杀人罪的界限；</a:t>
            </a:r>
          </a:p>
          <a:p>
            <a:pPr algn="just" eaLnBrk="1" hangingPunct="1">
              <a:lnSpc>
                <a:spcPct val="90000"/>
              </a:lnSpc>
              <a:defRPr/>
            </a:pPr>
            <a:r>
              <a:rPr lang="en-US" altLang="zh-CN" sz="2700" dirty="0"/>
              <a:t>(1)</a:t>
            </a:r>
            <a:r>
              <a:rPr lang="zh-CN" altLang="en-US" sz="2700" dirty="0"/>
              <a:t>故意伤害与故意杀人未遂</a:t>
            </a:r>
          </a:p>
          <a:p>
            <a:pPr algn="just" eaLnBrk="1" hangingPunct="1">
              <a:lnSpc>
                <a:spcPct val="90000"/>
              </a:lnSpc>
              <a:defRPr/>
            </a:pPr>
            <a:r>
              <a:rPr lang="en-US" altLang="zh-CN" sz="2700" dirty="0"/>
              <a:t>(2)</a:t>
            </a:r>
            <a:r>
              <a:rPr lang="zh-CN" altLang="en-US" sz="2700" dirty="0"/>
              <a:t>故意伤害致死与故意杀人既遂</a:t>
            </a:r>
          </a:p>
          <a:p>
            <a:pPr marL="457200" indent="-457200" algn="just" eaLnBrk="1" hangingPunct="1">
              <a:lnSpc>
                <a:spcPct val="90000"/>
              </a:lnSpc>
              <a:buFont typeface="Wingdings" panose="05000000000000000000" pitchFamily="2" charset="2"/>
              <a:buChar char="u"/>
              <a:defRPr/>
            </a:pPr>
            <a:r>
              <a:rPr lang="en-US" altLang="zh-CN" sz="2700" dirty="0"/>
              <a:t>5.</a:t>
            </a:r>
            <a:r>
              <a:rPr lang="zh-CN" altLang="en-US" sz="2700" dirty="0"/>
              <a:t>故意伤害致死与过失致人死亡。</a:t>
            </a:r>
          </a:p>
          <a:p>
            <a:pPr algn="just" eaLnBrk="1" hangingPunct="1">
              <a:lnSpc>
                <a:spcPct val="90000"/>
              </a:lnSpc>
              <a:defRPr/>
            </a:pPr>
            <a:endParaRPr lang="zh-CN" altLang="en-US" sz="2700" dirty="0"/>
          </a:p>
          <a:p>
            <a:pPr eaLnBrk="1" hangingPunct="1">
              <a:lnSpc>
                <a:spcPct val="90000"/>
              </a:lnSpc>
              <a:defRPr/>
            </a:pPr>
            <a:endParaRPr lang="en-US" altLang="zh-CN" sz="2700" dirty="0"/>
          </a:p>
        </p:txBody>
      </p:sp>
    </p:spTree>
    <p:extLst>
      <p:ext uri="{BB962C8B-B14F-4D97-AF65-F5344CB8AC3E}">
        <p14:creationId xmlns:p14="http://schemas.microsoft.com/office/powerpoint/2010/main" val="25707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anim calcmode="lin" valueType="num">
                                      <p:cBhvr additive="base">
                                        <p:cTn id="6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故意伤害罪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第四节</a:t>
            </a:r>
          </a:p>
        </p:txBody>
      </p:sp>
      <p:sp>
        <p:nvSpPr>
          <p:cNvPr id="2" name="内容占位符 1"/>
          <p:cNvSpPr>
            <a:spLocks noGrp="1"/>
          </p:cNvSpPr>
          <p:nvPr>
            <p:ph idx="1"/>
          </p:nvPr>
        </p:nvSpPr>
        <p:spPr>
          <a:xfrm>
            <a:off x="129492" y="1087093"/>
            <a:ext cx="11857001" cy="5572031"/>
          </a:xfrm>
        </p:spPr>
        <p:txBody>
          <a:bodyPr/>
          <a:lstStyle/>
          <a:p>
            <a:pPr algn="just">
              <a:lnSpc>
                <a:spcPct val="90000"/>
              </a:lnSpc>
              <a:defRPr/>
            </a:pPr>
            <a:r>
              <a:rPr lang="zh-CN" altLang="en-US" dirty="0"/>
              <a:t>三、对本罪的处罚（略）</a:t>
            </a:r>
            <a:endParaRPr lang="en-US" altLang="zh-CN" dirty="0"/>
          </a:p>
          <a:p>
            <a:pPr algn="just">
              <a:lnSpc>
                <a:spcPct val="90000"/>
              </a:lnSpc>
              <a:defRPr/>
            </a:pPr>
            <a:r>
              <a:rPr lang="zh-CN" altLang="en-US" dirty="0">
                <a:solidFill>
                  <a:srgbClr val="FF0000"/>
                </a:solidFill>
              </a:rPr>
              <a:t>关于加重犯规定的理解</a:t>
            </a:r>
          </a:p>
          <a:p>
            <a:endParaRPr lang="zh-CN" altLang="en-US" dirty="0"/>
          </a:p>
        </p:txBody>
      </p:sp>
      <p:sp>
        <p:nvSpPr>
          <p:cNvPr id="6" name="标题 1"/>
          <p:cNvSpPr txBox="1">
            <a:spLocks noChangeArrowheads="1"/>
          </p:cNvSpPr>
          <p:nvPr/>
        </p:nvSpPr>
        <p:spPr>
          <a:xfrm>
            <a:off x="205507" y="2290712"/>
            <a:ext cx="11727874" cy="41855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pPr algn="just"/>
            <a:r>
              <a:rPr lang="en-US" altLang="zh-CN" sz="2800" dirty="0">
                <a:solidFill>
                  <a:schemeClr val="tx1"/>
                </a:solidFill>
              </a:rPr>
              <a:t>  </a:t>
            </a:r>
          </a:p>
          <a:p>
            <a:pPr marL="457200" indent="-457200" algn="just">
              <a:buFont typeface="Wingdings" panose="05000000000000000000" pitchFamily="2" charset="2"/>
              <a:buChar char="u"/>
            </a:pPr>
            <a:r>
              <a:rPr lang="en-US" altLang="zh-CN" sz="2800" dirty="0">
                <a:solidFill>
                  <a:schemeClr val="tx1"/>
                </a:solidFill>
              </a:rPr>
              <a:t>  </a:t>
            </a:r>
            <a:r>
              <a:rPr lang="zh-CN" altLang="zh-CN" sz="2800" dirty="0">
                <a:solidFill>
                  <a:srgbClr val="FFAB57"/>
                </a:solidFill>
              </a:rPr>
              <a:t>殴打致人心脏病发作猝死如何定性</a:t>
            </a:r>
            <a:r>
              <a:rPr lang="zh-CN" altLang="en-US" sz="2800" dirty="0">
                <a:solidFill>
                  <a:srgbClr val="FFAB57"/>
                </a:solidFill>
              </a:rPr>
              <a:t>处罚？</a:t>
            </a:r>
            <a:endParaRPr lang="en-US" altLang="zh-CN" sz="2800" dirty="0">
              <a:solidFill>
                <a:srgbClr val="FFAB57"/>
              </a:solidFill>
            </a:endParaRPr>
          </a:p>
          <a:p>
            <a:pPr algn="just"/>
            <a:r>
              <a:rPr lang="zh-CN" altLang="zh-CN" sz="2800" dirty="0">
                <a:solidFill>
                  <a:srgbClr val="FFAB57"/>
                </a:solidFill>
              </a:rPr>
              <a:t/>
            </a:r>
            <a:br>
              <a:rPr lang="zh-CN" altLang="zh-CN" sz="2800" dirty="0">
                <a:solidFill>
                  <a:srgbClr val="FFAB57"/>
                </a:solidFill>
              </a:rPr>
            </a:br>
            <a:r>
              <a:rPr lang="zh-CN" altLang="zh-CN" sz="2800" dirty="0">
                <a:solidFill>
                  <a:srgbClr val="FFAB57"/>
                </a:solidFill>
              </a:rPr>
              <a:t>【案情】</a:t>
            </a:r>
            <a:endParaRPr lang="en-US" altLang="zh-CN" sz="2800" dirty="0">
              <a:solidFill>
                <a:srgbClr val="FFAB57"/>
              </a:solidFill>
            </a:endParaRPr>
          </a:p>
          <a:p>
            <a:pPr algn="just"/>
            <a:r>
              <a:rPr lang="en-US" altLang="zh-CN" sz="2800" dirty="0">
                <a:solidFill>
                  <a:schemeClr val="tx1"/>
                </a:solidFill>
              </a:rPr>
              <a:t>       </a:t>
            </a:r>
            <a:r>
              <a:rPr lang="zh-CN" altLang="zh-CN" sz="2800" dirty="0">
                <a:solidFill>
                  <a:schemeClr val="tx1"/>
                </a:solidFill>
              </a:rPr>
              <a:t>王某与陈某系邻居，</a:t>
            </a:r>
            <a:r>
              <a:rPr lang="en-US" altLang="zh-CN" sz="2800" dirty="0">
                <a:solidFill>
                  <a:schemeClr val="tx1"/>
                </a:solidFill>
              </a:rPr>
              <a:t>2015</a:t>
            </a:r>
            <a:r>
              <a:rPr lang="zh-CN" altLang="zh-CN" sz="2800" dirty="0">
                <a:solidFill>
                  <a:schemeClr val="tx1"/>
                </a:solidFill>
              </a:rPr>
              <a:t>年</a:t>
            </a:r>
            <a:r>
              <a:rPr lang="en-US" altLang="zh-CN" sz="2800" dirty="0">
                <a:solidFill>
                  <a:schemeClr val="tx1"/>
                </a:solidFill>
              </a:rPr>
              <a:t>7</a:t>
            </a:r>
            <a:r>
              <a:rPr lang="zh-CN" altLang="zh-CN" sz="2800" dirty="0">
                <a:solidFill>
                  <a:schemeClr val="tx1"/>
                </a:solidFill>
              </a:rPr>
              <a:t>月</a:t>
            </a:r>
            <a:r>
              <a:rPr lang="en-US" altLang="zh-CN" sz="2800" dirty="0">
                <a:solidFill>
                  <a:schemeClr val="tx1"/>
                </a:solidFill>
              </a:rPr>
              <a:t>18</a:t>
            </a:r>
            <a:r>
              <a:rPr lang="zh-CN" altLang="zh-CN" sz="2800" dirty="0">
                <a:solidFill>
                  <a:schemeClr val="tx1"/>
                </a:solidFill>
              </a:rPr>
              <a:t>日，两人因争地界发生争吵。王某的儿子王某某赶到现场后，挥拳连击陈某的胸部和头部，陈某被打后突然倒地，经抢救无效于当天死亡。经鉴定，陈某系在原有心脏病的基础上因吵架时情绪激动、胸部被打等多种因素影响，诱发心脏病发作，致心跳骤停而猝死。</a:t>
            </a:r>
            <a:endParaRPr lang="zh-CN" altLang="en-US" sz="2800" dirty="0">
              <a:solidFill>
                <a:schemeClr val="tx1"/>
              </a:solidFill>
            </a:endParaRPr>
          </a:p>
        </p:txBody>
      </p:sp>
    </p:spTree>
    <p:extLst>
      <p:ext uri="{BB962C8B-B14F-4D97-AF65-F5344CB8AC3E}">
        <p14:creationId xmlns:p14="http://schemas.microsoft.com/office/powerpoint/2010/main" val="50953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additive="base">
                                        <p:cTn id="3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b="1" dirty="0">
                <a:solidFill>
                  <a:srgbClr val="FFAB57"/>
                </a:solidFill>
              </a:rPr>
              <a:t>【</a:t>
            </a:r>
            <a:r>
              <a:rPr lang="zh-CN" altLang="en-US" b="1" dirty="0">
                <a:solidFill>
                  <a:srgbClr val="FFAB57"/>
                </a:solidFill>
              </a:rPr>
              <a:t>分歧</a:t>
            </a:r>
            <a:r>
              <a:rPr lang="en-US" altLang="zh-CN" b="1" dirty="0">
                <a:solidFill>
                  <a:srgbClr val="FFAB57"/>
                </a:solidFill>
              </a:rPr>
              <a:t>】</a:t>
            </a:r>
            <a:endParaRPr lang="zh-CN" altLang="en-US" b="1" dirty="0">
              <a:solidFill>
                <a:srgbClr val="FFAB57"/>
              </a:solidFill>
            </a:endParaRPr>
          </a:p>
        </p:txBody>
      </p:sp>
      <p:sp>
        <p:nvSpPr>
          <p:cNvPr id="3" name="标题 2"/>
          <p:cNvSpPr>
            <a:spLocks noGrp="1"/>
          </p:cNvSpPr>
          <p:nvPr>
            <p:ph type="title"/>
          </p:nvPr>
        </p:nvSpPr>
        <p:spPr/>
        <p:txBody>
          <a:bodyPr/>
          <a:lstStyle/>
          <a:p>
            <a:r>
              <a:rPr lang="zh-CN" altLang="en-US" dirty="0"/>
              <a:t>故意伤害罪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第四节</a:t>
            </a:r>
          </a:p>
        </p:txBody>
      </p:sp>
      <p:grpSp>
        <p:nvGrpSpPr>
          <p:cNvPr id="10" name="组合 9"/>
          <p:cNvGrpSpPr/>
          <p:nvPr/>
        </p:nvGrpSpPr>
        <p:grpSpPr>
          <a:xfrm>
            <a:off x="600363" y="1801504"/>
            <a:ext cx="11591637" cy="4455322"/>
            <a:chOff x="851027" y="2562131"/>
            <a:chExt cx="10330957" cy="4462909"/>
          </a:xfrm>
        </p:grpSpPr>
        <p:sp>
          <p:nvSpPr>
            <p:cNvPr id="7" name="五边形 6"/>
            <p:cNvSpPr/>
            <p:nvPr/>
          </p:nvSpPr>
          <p:spPr>
            <a:xfrm>
              <a:off x="851027" y="5478408"/>
              <a:ext cx="10195131" cy="1546632"/>
            </a:xfrm>
            <a:prstGeom prst="homePlate">
              <a:avLst>
                <a:gd name="adj" fmla="val 13368"/>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851028" y="4023054"/>
              <a:ext cx="10265844" cy="1455354"/>
            </a:xfrm>
            <a:prstGeom prst="homePlate">
              <a:avLst>
                <a:gd name="adj" fmla="val 17692"/>
              </a:avLst>
            </a:prstGeom>
            <a:solidFill>
              <a:srgbClr val="FFC4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851029" y="2562131"/>
              <a:ext cx="10330955" cy="1460923"/>
            </a:xfrm>
            <a:prstGeom prst="homePlate">
              <a:avLst>
                <a:gd name="adj" fmla="val 22425"/>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1" name="文本框 10"/>
          <p:cNvSpPr txBox="1"/>
          <p:nvPr/>
        </p:nvSpPr>
        <p:spPr>
          <a:xfrm>
            <a:off x="948568" y="3433224"/>
            <a:ext cx="10572858" cy="1569660"/>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第二种意见认为，王某某仅具有一般殴打的意图，而没有伤害的故意，也没有杀人的故意，只是由于应该预见而没有预见，才造成陈某死亡结果的发生。因此，应定性为过失致人死亡罪。</a:t>
            </a:r>
            <a:r>
              <a:rPr lang="zh-CN" altLang="en-US" sz="2400" dirty="0">
                <a:solidFill>
                  <a:schemeClr val="tx2"/>
                </a:solidFill>
                <a:latin typeface="微软雅黑" panose="020B0503020204020204" pitchFamily="34" charset="-122"/>
                <a:ea typeface="微软雅黑" panose="020B0503020204020204" pitchFamily="34" charset="-122"/>
              </a:rPr>
              <a:t/>
            </a:r>
            <a:br>
              <a:rPr lang="zh-CN" altLang="en-US" sz="2400" dirty="0">
                <a:solidFill>
                  <a:schemeClr val="tx2"/>
                </a:solidFill>
                <a:latin typeface="微软雅黑" panose="020B0503020204020204" pitchFamily="34" charset="-122"/>
                <a:ea typeface="微软雅黑" panose="020B0503020204020204" pitchFamily="34" charset="-122"/>
              </a:rPr>
            </a:br>
            <a:endParaRPr lang="zh-CN" altLang="en-US" sz="2400" dirty="0">
              <a:solidFill>
                <a:schemeClr val="tx2"/>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87616" y="2226500"/>
            <a:ext cx="10918303" cy="1261884"/>
          </a:xfrm>
          <a:prstGeom prst="rect">
            <a:avLst/>
          </a:prstGeom>
          <a:noFill/>
        </p:spPr>
        <p:txBody>
          <a:bodyPr wrap="square" rtlCol="0">
            <a:spAutoFit/>
          </a:bodyPr>
          <a:lstStyle/>
          <a:p>
            <a:r>
              <a:rPr kumimoji="1" lang="zh-CN" altLang="en-US" sz="2400" b="1" kern="0" dirty="0">
                <a:solidFill>
                  <a:srgbClr val="EAEAEA"/>
                </a:solidFill>
                <a:latin typeface="微软雅黑" panose="020B0503020204020204" pitchFamily="34" charset="-122"/>
                <a:ea typeface="微软雅黑" panose="020B0503020204020204" pitchFamily="34" charset="-122"/>
              </a:rPr>
              <a:t>第一种意见认为，</a:t>
            </a:r>
            <a:r>
              <a:rPr kumimoji="1" lang="zh-CN" altLang="zh-CN" sz="2400" b="1" kern="0" dirty="0">
                <a:solidFill>
                  <a:srgbClr val="EAEAEA"/>
                </a:solidFill>
                <a:latin typeface="微软雅黑" panose="020B0503020204020204" pitchFamily="34" charset="-122"/>
                <a:ea typeface="微软雅黑" panose="020B0503020204020204" pitchFamily="34" charset="-122"/>
              </a:rPr>
              <a:t>根据鉴定意见，不能确认王某某的拳击行为与陈某死亡结果之间具有刑法上的因果关系，故应宣告王某某无罪。</a:t>
            </a:r>
            <a:r>
              <a:rPr kumimoji="1" lang="en-US" altLang="zh-CN" sz="2800" kern="0" dirty="0">
                <a:solidFill>
                  <a:srgbClr val="EAEAEA"/>
                </a:solidFill>
                <a:latin typeface="Times New Roman"/>
                <a:ea typeface="宋体"/>
              </a:rPr>
              <a:t/>
            </a:r>
            <a:br>
              <a:rPr kumimoji="1" lang="en-US" altLang="zh-CN" sz="2800" kern="0" dirty="0">
                <a:solidFill>
                  <a:srgbClr val="EAEAEA"/>
                </a:solidFill>
                <a:latin typeface="Times New Roman"/>
                <a:ea typeface="宋体"/>
              </a:rPr>
            </a:br>
            <a:endParaRPr lang="zh-CN" altLang="en-US" sz="2800" dirty="0"/>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Tree>
    <p:extLst>
      <p:ext uri="{BB962C8B-B14F-4D97-AF65-F5344CB8AC3E}">
        <p14:creationId xmlns:p14="http://schemas.microsoft.com/office/powerpoint/2010/main" val="127199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3040" y="2047701"/>
            <a:ext cx="11998960" cy="1533381"/>
          </a:xfrm>
        </p:spPr>
        <p:txBody>
          <a:bodyPr>
            <a:normAutofit fontScale="90000"/>
          </a:bodyPr>
          <a:lstStyle/>
          <a:p>
            <a:r>
              <a:rPr lang="zh-CN" altLang="en-US" dirty="0">
                <a:solidFill>
                  <a:schemeClr val="bg1"/>
                </a:solidFill>
                <a:latin typeface="华文中宋" panose="02010600040101010101" pitchFamily="2" charset="-122"/>
                <a:ea typeface="华文中宋" panose="02010600040101010101" pitchFamily="2" charset="-122"/>
              </a:rPr>
              <a:t>第二十</a:t>
            </a:r>
            <a:r>
              <a:rPr lang="zh-CN" altLang="en-US" dirty="0"/>
              <a:t>章 侵犯公民人身权利、民主权利罪</a:t>
            </a:r>
            <a:endParaRPr lang="zh-CN" altLang="en-US" dirty="0">
              <a:solidFill>
                <a:schemeClr val="bg1"/>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176271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强奸罪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第五节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20" name="Rectangle 3"/>
          <p:cNvSpPr>
            <a:spLocks noGrp="1" noChangeArrowheads="1"/>
          </p:cNvSpPr>
          <p:nvPr>
            <p:ph idx="1"/>
          </p:nvPr>
        </p:nvSpPr>
        <p:spPr>
          <a:xfrm>
            <a:off x="600363" y="895546"/>
            <a:ext cx="10954327" cy="5696683"/>
          </a:xfrm>
        </p:spPr>
        <p:txBody>
          <a:bodyPr/>
          <a:lstStyle/>
          <a:p>
            <a:pPr marL="0" indent="0" algn="just" eaLnBrk="1" hangingPunct="1">
              <a:lnSpc>
                <a:spcPct val="90000"/>
              </a:lnSpc>
              <a:buFont typeface="Symbol" panose="05050102010706020507" pitchFamily="18" charset="2"/>
              <a:buNone/>
              <a:defRPr/>
            </a:pPr>
            <a:r>
              <a:rPr lang="zh-CN" altLang="en-US" dirty="0"/>
              <a:t>一、本罪的概念与构成特征</a:t>
            </a:r>
            <a:endParaRPr lang="en-US" altLang="zh-CN" dirty="0"/>
          </a:p>
          <a:p>
            <a:pPr marL="0" indent="0" algn="just" eaLnBrk="1" hangingPunct="1">
              <a:lnSpc>
                <a:spcPct val="90000"/>
              </a:lnSpc>
              <a:buFont typeface="Symbol" panose="05050102010706020507" pitchFamily="18" charset="2"/>
              <a:buNone/>
              <a:defRPr/>
            </a:pPr>
            <a:r>
              <a:rPr lang="en-US" altLang="zh-CN" dirty="0"/>
              <a:t>---</a:t>
            </a:r>
            <a:r>
              <a:rPr lang="zh-CN" altLang="en-US" dirty="0"/>
              <a:t>是指以暴力、胁迫或者其他手段，违背妇女意志，强行与妇女性交，或者故意与不满</a:t>
            </a:r>
            <a:r>
              <a:rPr lang="en-US" altLang="zh-CN" dirty="0"/>
              <a:t>14</a:t>
            </a:r>
            <a:r>
              <a:rPr lang="zh-CN" altLang="en-US" dirty="0"/>
              <a:t>周岁的幼女发生性关系的行为。其过欧成特征是：</a:t>
            </a:r>
          </a:p>
          <a:p>
            <a:pPr marL="0" indent="0" algn="just" eaLnBrk="1" hangingPunct="1">
              <a:lnSpc>
                <a:spcPct val="90000"/>
              </a:lnSpc>
              <a:buFont typeface="Symbol" panose="05050102010706020507" pitchFamily="18" charset="2"/>
              <a:buNone/>
              <a:defRPr/>
            </a:pPr>
            <a:r>
              <a:rPr lang="en-US" altLang="zh-CN" dirty="0"/>
              <a:t>      1.</a:t>
            </a:r>
            <a:r>
              <a:rPr lang="zh-CN" altLang="en-US" dirty="0"/>
              <a:t>侵犯的客体是妇女性的自主决定和幼女的身心健康权利。</a:t>
            </a:r>
          </a:p>
          <a:p>
            <a:pPr algn="just" eaLnBrk="1" hangingPunct="1">
              <a:lnSpc>
                <a:spcPct val="90000"/>
              </a:lnSpc>
              <a:defRPr/>
            </a:pPr>
            <a:r>
              <a:rPr lang="zh-CN" altLang="en-US" dirty="0"/>
              <a:t>         </a:t>
            </a:r>
            <a:r>
              <a:rPr lang="en-US" altLang="zh-CN" dirty="0"/>
              <a:t>(1)</a:t>
            </a:r>
            <a:r>
              <a:rPr lang="zh-CN" altLang="en-US" dirty="0"/>
              <a:t>妇女</a:t>
            </a:r>
          </a:p>
          <a:p>
            <a:pPr algn="just" eaLnBrk="1" hangingPunct="1">
              <a:lnSpc>
                <a:spcPct val="90000"/>
              </a:lnSpc>
              <a:defRPr/>
            </a:pPr>
            <a:r>
              <a:rPr lang="zh-CN" altLang="en-US" dirty="0"/>
              <a:t>         </a:t>
            </a:r>
            <a:r>
              <a:rPr lang="en-US" altLang="zh-CN" dirty="0"/>
              <a:t>(2)</a:t>
            </a:r>
            <a:r>
              <a:rPr lang="zh-CN" altLang="en-US" dirty="0"/>
              <a:t>幼女</a:t>
            </a:r>
          </a:p>
          <a:p>
            <a:pPr algn="just" eaLnBrk="1" hangingPunct="1">
              <a:lnSpc>
                <a:spcPct val="90000"/>
              </a:lnSpc>
              <a:defRPr/>
            </a:pPr>
            <a:r>
              <a:rPr lang="zh-CN" altLang="en-US" dirty="0"/>
              <a:t>         </a:t>
            </a:r>
            <a:r>
              <a:rPr lang="en-US" altLang="zh-CN" dirty="0"/>
              <a:t>(3)</a:t>
            </a:r>
            <a:r>
              <a:rPr lang="zh-CN" altLang="en-US" dirty="0"/>
              <a:t>奸尸行为的处理</a:t>
            </a:r>
          </a:p>
          <a:p>
            <a:pPr marL="0" indent="0" algn="just" eaLnBrk="1" hangingPunct="1">
              <a:lnSpc>
                <a:spcPct val="90000"/>
              </a:lnSpc>
              <a:buFont typeface="Symbol" panose="05050102010706020507" pitchFamily="18" charset="2"/>
              <a:buNone/>
              <a:defRPr/>
            </a:pPr>
            <a:r>
              <a:rPr lang="en-US" altLang="zh-CN" dirty="0"/>
              <a:t>      2.</a:t>
            </a:r>
            <a:r>
              <a:rPr lang="zh-CN" altLang="en-US" dirty="0"/>
              <a:t>客观方面表现为以暴力、胁迫或者其他手段，违背妇女意志，强行与妇女性交，或者故意与不满</a:t>
            </a:r>
            <a:r>
              <a:rPr lang="en-US" altLang="zh-CN" dirty="0"/>
              <a:t>14</a:t>
            </a:r>
            <a:r>
              <a:rPr lang="zh-CN" altLang="en-US" dirty="0"/>
              <a:t>周岁的幼女发生性关系的行为。</a:t>
            </a:r>
          </a:p>
          <a:p>
            <a:pPr eaLnBrk="1" hangingPunct="1">
              <a:lnSpc>
                <a:spcPct val="90000"/>
              </a:lnSpc>
              <a:defRPr/>
            </a:pPr>
            <a:endParaRPr lang="en-US" altLang="zh-CN" sz="2800" dirty="0"/>
          </a:p>
        </p:txBody>
      </p:sp>
    </p:spTree>
    <p:extLst>
      <p:ext uri="{BB962C8B-B14F-4D97-AF65-F5344CB8AC3E}">
        <p14:creationId xmlns:p14="http://schemas.microsoft.com/office/powerpoint/2010/main" val="3773337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强奸罪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第五节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7" name="Rectangle 3"/>
          <p:cNvSpPr>
            <a:spLocks noGrp="1" noChangeArrowheads="1"/>
          </p:cNvSpPr>
          <p:nvPr>
            <p:ph idx="1"/>
          </p:nvPr>
        </p:nvSpPr>
        <p:spPr>
          <a:xfrm>
            <a:off x="129492" y="1313411"/>
            <a:ext cx="11892280" cy="4985472"/>
          </a:xfrm>
        </p:spPr>
        <p:txBody>
          <a:bodyPr>
            <a:noAutofit/>
          </a:bodyPr>
          <a:lstStyle/>
          <a:p>
            <a:pPr marL="0" indent="0" algn="just" eaLnBrk="1" hangingPunct="1">
              <a:lnSpc>
                <a:spcPct val="90000"/>
              </a:lnSpc>
              <a:buFont typeface="Symbol" panose="05050102010706020507" pitchFamily="18" charset="2"/>
              <a:buNone/>
              <a:defRPr/>
            </a:pPr>
            <a:r>
              <a:rPr lang="zh-CN" altLang="en-US" dirty="0"/>
              <a:t>     </a:t>
            </a:r>
            <a:r>
              <a:rPr lang="en-US" altLang="zh-CN" dirty="0"/>
              <a:t>(1)</a:t>
            </a:r>
            <a:r>
              <a:rPr lang="zh-CN" altLang="en-US" dirty="0"/>
              <a:t>以暴力、胁迫或者其他手段，违背妇女意志，强行与妇女性交的行为</a:t>
            </a:r>
          </a:p>
          <a:p>
            <a:pPr marL="457200" indent="-457200" algn="just" eaLnBrk="1" hangingPunct="1">
              <a:lnSpc>
                <a:spcPct val="90000"/>
              </a:lnSpc>
              <a:buFont typeface="Wingdings" panose="05000000000000000000" pitchFamily="2" charset="2"/>
              <a:buChar char="l"/>
              <a:defRPr/>
            </a:pPr>
            <a:r>
              <a:rPr lang="en-US" altLang="zh-CN" dirty="0"/>
              <a:t>    a.</a:t>
            </a:r>
            <a:r>
              <a:rPr lang="zh-CN" altLang="en-US" dirty="0"/>
              <a:t>违背妇女意志是强奸的本质特征</a:t>
            </a:r>
          </a:p>
          <a:p>
            <a:pPr marL="457200" indent="-457200" algn="just" eaLnBrk="1" hangingPunct="1">
              <a:lnSpc>
                <a:spcPct val="90000"/>
              </a:lnSpc>
              <a:buFont typeface="Wingdings" panose="05000000000000000000" pitchFamily="2" charset="2"/>
              <a:buChar char="l"/>
              <a:defRPr/>
            </a:pPr>
            <a:r>
              <a:rPr lang="en-US" altLang="zh-CN" dirty="0"/>
              <a:t>    b.</a:t>
            </a:r>
            <a:r>
              <a:rPr lang="zh-CN" altLang="en-US" dirty="0"/>
              <a:t>暴力手段</a:t>
            </a:r>
            <a:r>
              <a:rPr lang="en-US" altLang="zh-CN" dirty="0"/>
              <a:t>---</a:t>
            </a:r>
            <a:r>
              <a:rPr lang="zh-CN" altLang="en-US" dirty="0"/>
              <a:t>软暴力与暴力程度问题</a:t>
            </a:r>
          </a:p>
          <a:p>
            <a:pPr marL="457200" indent="-457200" algn="just" eaLnBrk="1" hangingPunct="1">
              <a:lnSpc>
                <a:spcPct val="90000"/>
              </a:lnSpc>
              <a:buFont typeface="Wingdings" panose="05000000000000000000" pitchFamily="2" charset="2"/>
              <a:buChar char="l"/>
              <a:defRPr/>
            </a:pPr>
            <a:r>
              <a:rPr lang="en-US" altLang="zh-CN" dirty="0"/>
              <a:t>    c.</a:t>
            </a:r>
            <a:r>
              <a:rPr lang="zh-CN" altLang="en-US" dirty="0"/>
              <a:t>胁迫手段</a:t>
            </a:r>
            <a:r>
              <a:rPr lang="en-US" altLang="zh-CN" dirty="0"/>
              <a:t>---</a:t>
            </a:r>
            <a:r>
              <a:rPr lang="zh-CN" altLang="en-US" dirty="0"/>
              <a:t>精神强制</a:t>
            </a:r>
          </a:p>
          <a:p>
            <a:pPr marL="457200" indent="-457200" algn="just" eaLnBrk="1" hangingPunct="1">
              <a:lnSpc>
                <a:spcPct val="90000"/>
              </a:lnSpc>
              <a:buFont typeface="Wingdings" panose="05000000000000000000" pitchFamily="2" charset="2"/>
              <a:buChar char="l"/>
              <a:defRPr/>
            </a:pPr>
            <a:r>
              <a:rPr lang="en-US" altLang="zh-CN" dirty="0"/>
              <a:t>    d.</a:t>
            </a:r>
            <a:r>
              <a:rPr lang="zh-CN" altLang="en-US" dirty="0"/>
              <a:t>其他手段</a:t>
            </a:r>
            <a:endParaRPr lang="en-US" altLang="zh-CN" dirty="0"/>
          </a:p>
          <a:p>
            <a:pPr marL="457200" indent="-457200" algn="just" eaLnBrk="1" hangingPunct="1">
              <a:lnSpc>
                <a:spcPct val="90000"/>
              </a:lnSpc>
              <a:buFont typeface="Wingdings" panose="05000000000000000000" pitchFamily="2" charset="2"/>
              <a:buChar char="u"/>
              <a:defRPr/>
            </a:pPr>
            <a:r>
              <a:rPr lang="zh-CN" altLang="en-US" dirty="0"/>
              <a:t>性交行为的界定</a:t>
            </a:r>
            <a:r>
              <a:rPr lang="en-US" altLang="zh-CN" dirty="0"/>
              <a:t>---</a:t>
            </a:r>
            <a:r>
              <a:rPr lang="zh-CN" altLang="en-US" dirty="0"/>
              <a:t>与猥亵行为的区别</a:t>
            </a:r>
          </a:p>
          <a:p>
            <a:pPr marL="0" indent="0" algn="just" eaLnBrk="1" hangingPunct="1">
              <a:lnSpc>
                <a:spcPct val="90000"/>
              </a:lnSpc>
              <a:buFont typeface="Symbol" panose="05050102010706020507" pitchFamily="18" charset="2"/>
              <a:buNone/>
              <a:defRPr/>
            </a:pPr>
            <a:r>
              <a:rPr lang="zh-CN" altLang="en-US" dirty="0"/>
              <a:t>     </a:t>
            </a:r>
            <a:r>
              <a:rPr lang="en-US" altLang="zh-CN" dirty="0"/>
              <a:t>(2)</a:t>
            </a:r>
            <a:r>
              <a:rPr lang="zh-CN" altLang="en-US" dirty="0"/>
              <a:t>与不满</a:t>
            </a:r>
            <a:r>
              <a:rPr lang="en-US" altLang="zh-CN" dirty="0"/>
              <a:t>14</a:t>
            </a:r>
            <a:r>
              <a:rPr lang="zh-CN" altLang="en-US" dirty="0"/>
              <a:t>周岁的幼女发生性关系的行为</a:t>
            </a:r>
          </a:p>
          <a:p>
            <a:pPr algn="just">
              <a:lnSpc>
                <a:spcPct val="90000"/>
              </a:lnSpc>
              <a:defRPr/>
            </a:pPr>
            <a:r>
              <a:rPr lang="en-US" altLang="zh-CN" dirty="0"/>
              <a:t>      3.</a:t>
            </a:r>
            <a:r>
              <a:rPr lang="zh-CN" altLang="en-US" dirty="0"/>
              <a:t>犯罪主体是一般主体。</a:t>
            </a:r>
            <a:r>
              <a:rPr lang="zh-CN" altLang="en-US" dirty="0">
                <a:solidFill>
                  <a:schemeClr val="accent1">
                    <a:lumMod val="75000"/>
                  </a:schemeClr>
                </a:solidFill>
              </a:rPr>
              <a:t>提问：妇女能否成为强奸罪的主体？</a:t>
            </a:r>
          </a:p>
          <a:p>
            <a:pPr marL="0" indent="0" algn="just" eaLnBrk="1" hangingPunct="1">
              <a:lnSpc>
                <a:spcPct val="90000"/>
              </a:lnSpc>
              <a:buFont typeface="Symbol" panose="05050102010706020507" pitchFamily="18" charset="2"/>
              <a:buNone/>
              <a:defRPr/>
            </a:pPr>
            <a:r>
              <a:rPr lang="en-US" altLang="zh-CN" dirty="0"/>
              <a:t>      4.</a:t>
            </a:r>
            <a:r>
              <a:rPr lang="zh-CN" altLang="en-US" dirty="0"/>
              <a:t>主观方面是直接故意，并且具有违背妇女意志与之性交的目的或者奸淫幼女的目的。</a:t>
            </a:r>
            <a:endParaRPr lang="en-US" altLang="zh-CN" dirty="0"/>
          </a:p>
          <a:p>
            <a:pPr algn="just" eaLnBrk="1" hangingPunct="1">
              <a:lnSpc>
                <a:spcPct val="90000"/>
              </a:lnSpc>
              <a:defRPr/>
            </a:pPr>
            <a:endParaRPr lang="zh-CN" altLang="en-US" dirty="0"/>
          </a:p>
          <a:p>
            <a:pPr algn="just" eaLnBrk="1" hangingPunct="1">
              <a:lnSpc>
                <a:spcPct val="90000"/>
              </a:lnSpc>
              <a:defRPr/>
            </a:pPr>
            <a:endParaRPr lang="zh-CN" altLang="en-US" dirty="0"/>
          </a:p>
          <a:p>
            <a:pPr eaLnBrk="1" hangingPunct="1">
              <a:lnSpc>
                <a:spcPct val="90000"/>
              </a:lnSpc>
              <a:defRPr/>
            </a:pPr>
            <a:endParaRPr lang="en-US" altLang="zh-CN" dirty="0"/>
          </a:p>
        </p:txBody>
      </p:sp>
    </p:spTree>
    <p:extLst>
      <p:ext uri="{BB962C8B-B14F-4D97-AF65-F5344CB8AC3E}">
        <p14:creationId xmlns:p14="http://schemas.microsoft.com/office/powerpoint/2010/main" val="97057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强奸罪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第五节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2" name="内容占位符 1"/>
          <p:cNvSpPr>
            <a:spLocks noGrp="1"/>
          </p:cNvSpPr>
          <p:nvPr>
            <p:ph idx="1"/>
          </p:nvPr>
        </p:nvSpPr>
        <p:spPr/>
        <p:txBody>
          <a:bodyPr/>
          <a:lstStyle/>
          <a:p>
            <a:r>
              <a:rPr lang="zh-CN" altLang="en-US" b="1" dirty="0">
                <a:solidFill>
                  <a:srgbClr val="FF0000"/>
                </a:solidFill>
              </a:rPr>
              <a:t>关于明知幼女的问题</a:t>
            </a:r>
            <a:r>
              <a:rPr lang="en-US" altLang="zh-CN" b="1" dirty="0">
                <a:solidFill>
                  <a:srgbClr val="FF0000"/>
                </a:solidFill>
              </a:rPr>
              <a:t>——</a:t>
            </a:r>
          </a:p>
          <a:p>
            <a:endParaRPr lang="zh-CN" altLang="en-US" b="1" dirty="0">
              <a:solidFill>
                <a:srgbClr val="FF0000"/>
              </a:solidFill>
            </a:endParaRPr>
          </a:p>
        </p:txBody>
      </p:sp>
      <p:sp>
        <p:nvSpPr>
          <p:cNvPr id="9" name="内容占位符 2"/>
          <p:cNvSpPr txBox="1">
            <a:spLocks/>
          </p:cNvSpPr>
          <p:nvPr/>
        </p:nvSpPr>
        <p:spPr>
          <a:xfrm>
            <a:off x="683490" y="1816418"/>
            <a:ext cx="11136748" cy="49704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Clr>
                <a:srgbClr val="FA7D00"/>
              </a:buClr>
              <a:buFont typeface="Wingdings" panose="05000000000000000000" pitchFamily="2" charset="2"/>
              <a:buChar char="p"/>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Clr>
                <a:srgbClr val="FA7D00"/>
              </a:buClr>
              <a:buFont typeface="Wingdings" panose="05000000000000000000" pitchFamily="2" charset="2"/>
              <a:buChar char="p"/>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Clr>
                <a:srgbClr val="FA7D00"/>
              </a:buClr>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Clr>
                <a:srgbClr val="FA7D00"/>
              </a:buClr>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b="1" dirty="0">
                <a:solidFill>
                  <a:srgbClr val="FFAB57"/>
                </a:solidFill>
              </a:rPr>
              <a:t>2003</a:t>
            </a:r>
            <a:r>
              <a:rPr lang="zh-CN" altLang="en-US" b="1" dirty="0">
                <a:solidFill>
                  <a:srgbClr val="FFAB57"/>
                </a:solidFill>
              </a:rPr>
              <a:t>年“高法”给辽宁高院的批复：</a:t>
            </a:r>
            <a:endParaRPr lang="en-US" altLang="zh-CN" b="1" dirty="0">
              <a:solidFill>
                <a:srgbClr val="FFAB57"/>
              </a:solidFill>
            </a:endParaRPr>
          </a:p>
          <a:p>
            <a:pPr>
              <a:defRPr/>
            </a:pPr>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你院《关于行为人不明知是不满十四周岁的幼女而与其自愿发生性关系，是否构成强奸罪问题的请示》收悉。经研究，答复如下：</a:t>
            </a:r>
            <a:r>
              <a:rPr lang="en-US" altLang="zh-CN" dirty="0">
                <a:latin typeface="华文楷体" panose="02010600040101010101" pitchFamily="2" charset="-122"/>
                <a:ea typeface="华文楷体" panose="02010600040101010101" pitchFamily="2" charset="-122"/>
              </a:rPr>
              <a:t> </a:t>
            </a:r>
            <a:endParaRPr lang="zh-CN" altLang="zh-CN" dirty="0">
              <a:latin typeface="华文楷体" panose="02010600040101010101" pitchFamily="2" charset="-122"/>
              <a:ea typeface="华文楷体" panose="02010600040101010101" pitchFamily="2" charset="-122"/>
            </a:endParaRPr>
          </a:p>
          <a:p>
            <a:pPr>
              <a:buFont typeface="Symbol" panose="05050102010706020507" pitchFamily="18" charset="2"/>
              <a:buNone/>
              <a:defRPr/>
            </a:pPr>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行为人明知是不满十四周岁的幼女而与其发生性关系，不论幼女是否自愿，均应依照刑法第二百三十六条第二款的规定，以强奸罪定罪处罚；行为人确实不知对方是不满十四周岁的幼女，双方自愿发生性关系，未造成严重后果，情节显著轻微的，不认为是犯罪。</a:t>
            </a:r>
            <a:r>
              <a:rPr lang="en-US" altLang="zh-CN" dirty="0">
                <a:latin typeface="华文楷体" panose="02010600040101010101" pitchFamily="2" charset="-122"/>
                <a:ea typeface="华文楷体" panose="02010600040101010101" pitchFamily="2" charset="-122"/>
              </a:rPr>
              <a:t> </a:t>
            </a:r>
            <a:endParaRPr lang="zh-CN" altLang="zh-CN" dirty="0">
              <a:latin typeface="华文楷体" panose="02010600040101010101" pitchFamily="2" charset="-122"/>
              <a:ea typeface="华文楷体" panose="02010600040101010101" pitchFamily="2" charset="-122"/>
            </a:endParaRPr>
          </a:p>
          <a:p>
            <a:pPr>
              <a:defRPr/>
            </a:pPr>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此复</a:t>
            </a:r>
          </a:p>
          <a:p>
            <a:pPr>
              <a:defRPr/>
            </a:pPr>
            <a:endParaRPr lang="zh-CN" altLang="en-US" dirty="0"/>
          </a:p>
        </p:txBody>
      </p:sp>
    </p:spTree>
    <p:extLst>
      <p:ext uri="{BB962C8B-B14F-4D97-AF65-F5344CB8AC3E}">
        <p14:creationId xmlns:p14="http://schemas.microsoft.com/office/powerpoint/2010/main" val="386031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强奸罪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第五节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10" name="Rectangle 3"/>
          <p:cNvSpPr>
            <a:spLocks noGrp="1" noChangeArrowheads="1"/>
          </p:cNvSpPr>
          <p:nvPr>
            <p:ph idx="1"/>
          </p:nvPr>
        </p:nvSpPr>
        <p:spPr>
          <a:xfrm>
            <a:off x="713046" y="812943"/>
            <a:ext cx="12015121" cy="4985472"/>
          </a:xfrm>
        </p:spPr>
        <p:txBody>
          <a:bodyPr>
            <a:noAutofit/>
          </a:bodyPr>
          <a:lstStyle/>
          <a:p>
            <a:pPr marL="0" indent="0" algn="just" eaLnBrk="1" hangingPunct="1">
              <a:lnSpc>
                <a:spcPct val="80000"/>
              </a:lnSpc>
              <a:spcAft>
                <a:spcPts val="600"/>
              </a:spcAft>
              <a:buFont typeface="Symbol" panose="05050102010706020507" pitchFamily="18" charset="2"/>
              <a:buNone/>
              <a:defRPr/>
            </a:pPr>
            <a:r>
              <a:rPr lang="zh-CN" altLang="en-US" sz="2400" dirty="0"/>
              <a:t>二、认定本罪应注意的问题</a:t>
            </a:r>
            <a:endParaRPr lang="en-US" altLang="zh-CN" sz="2400" dirty="0"/>
          </a:p>
          <a:p>
            <a:pPr marL="342900" indent="-342900" algn="just" eaLnBrk="1" hangingPunct="1">
              <a:lnSpc>
                <a:spcPct val="80000"/>
              </a:lnSpc>
              <a:buFont typeface="Wingdings" panose="05000000000000000000" pitchFamily="2" charset="2"/>
              <a:buChar char="u"/>
              <a:defRPr/>
            </a:pPr>
            <a:r>
              <a:rPr lang="en-US" altLang="zh-CN" sz="2400" dirty="0"/>
              <a:t>1.</a:t>
            </a:r>
            <a:r>
              <a:rPr lang="zh-CN" altLang="en-US" sz="2400" dirty="0"/>
              <a:t>强奸与通奸 </a:t>
            </a:r>
          </a:p>
          <a:p>
            <a:pPr marL="342900" indent="-342900" algn="just" eaLnBrk="1" hangingPunct="1">
              <a:lnSpc>
                <a:spcPct val="80000"/>
              </a:lnSpc>
              <a:buFont typeface="Wingdings" panose="05000000000000000000" pitchFamily="2" charset="2"/>
              <a:buChar char="u"/>
              <a:defRPr/>
            </a:pPr>
            <a:r>
              <a:rPr lang="en-US" altLang="zh-CN" sz="2400" dirty="0"/>
              <a:t>2.</a:t>
            </a:r>
            <a:r>
              <a:rPr lang="zh-CN" altLang="en-US" sz="2400" dirty="0"/>
              <a:t>强奸与未婚男女在念爱过程中发生的不正当性行为的界限 </a:t>
            </a:r>
          </a:p>
          <a:p>
            <a:pPr marL="342900" indent="-342900" algn="just" eaLnBrk="1" hangingPunct="1">
              <a:lnSpc>
                <a:spcPct val="80000"/>
              </a:lnSpc>
              <a:buFont typeface="Wingdings" panose="05000000000000000000" pitchFamily="2" charset="2"/>
              <a:buChar char="u"/>
              <a:defRPr/>
            </a:pPr>
            <a:r>
              <a:rPr lang="en-US" altLang="zh-CN" sz="2400" dirty="0"/>
              <a:t>3.</a:t>
            </a:r>
            <a:r>
              <a:rPr lang="zh-CN" altLang="en-US" sz="2400" dirty="0"/>
              <a:t>关于女精神病人、痴呆妇女的问题 </a:t>
            </a:r>
            <a:endParaRPr lang="en-US" altLang="zh-CN" sz="2400" dirty="0"/>
          </a:p>
          <a:p>
            <a:pPr marL="342900" indent="-342900" algn="just" eaLnBrk="1" hangingPunct="1">
              <a:lnSpc>
                <a:spcPct val="80000"/>
              </a:lnSpc>
              <a:buFont typeface="Wingdings" panose="05000000000000000000" pitchFamily="2" charset="2"/>
              <a:buChar char="u"/>
              <a:defRPr/>
            </a:pPr>
            <a:r>
              <a:rPr lang="en-US" altLang="zh-CN" sz="2400" dirty="0"/>
              <a:t>4.</a:t>
            </a:r>
            <a:r>
              <a:rPr lang="zh-CN" altLang="en-US" sz="2400" dirty="0"/>
              <a:t>关于婚内强制性行为的定性问题</a:t>
            </a:r>
            <a:endParaRPr lang="en-US" altLang="zh-CN" sz="2400" dirty="0"/>
          </a:p>
          <a:p>
            <a:pPr marL="342900" indent="-342900" algn="just" eaLnBrk="1" hangingPunct="1">
              <a:lnSpc>
                <a:spcPct val="80000"/>
              </a:lnSpc>
              <a:buFont typeface="Wingdings" panose="05000000000000000000" pitchFamily="2" charset="2"/>
              <a:buChar char="u"/>
              <a:defRPr/>
            </a:pPr>
            <a:r>
              <a:rPr lang="en-US" altLang="zh-CN" sz="2400" dirty="0"/>
              <a:t>5.</a:t>
            </a:r>
            <a:r>
              <a:rPr lang="zh-CN" altLang="en-US" sz="2400" dirty="0"/>
              <a:t>强奸未遂与强制猥亵、侮辱罪的界限</a:t>
            </a:r>
            <a:endParaRPr lang="en-US" altLang="zh-CN" sz="2400" dirty="0"/>
          </a:p>
          <a:p>
            <a:pPr marL="342900" indent="-342900" algn="just" eaLnBrk="1" hangingPunct="1">
              <a:lnSpc>
                <a:spcPct val="80000"/>
              </a:lnSpc>
              <a:buFont typeface="Wingdings" panose="05000000000000000000" pitchFamily="2" charset="2"/>
              <a:buChar char="u"/>
              <a:defRPr/>
            </a:pPr>
            <a:r>
              <a:rPr lang="en-US" altLang="zh-CN" sz="2400" dirty="0"/>
              <a:t>6.</a:t>
            </a:r>
            <a:r>
              <a:rPr lang="zh-CN" altLang="en-US" sz="2400" dirty="0"/>
              <a:t>轮奸与共同犯罪的认定</a:t>
            </a:r>
            <a:endParaRPr lang="en-US" altLang="zh-CN" sz="2400" dirty="0"/>
          </a:p>
          <a:p>
            <a:pPr marL="342900" indent="-342900" algn="just" eaLnBrk="1" hangingPunct="1">
              <a:lnSpc>
                <a:spcPct val="80000"/>
              </a:lnSpc>
              <a:buFont typeface="Wingdings" panose="05000000000000000000" pitchFamily="2" charset="2"/>
              <a:buChar char="u"/>
              <a:defRPr/>
            </a:pPr>
            <a:r>
              <a:rPr lang="en-US" altLang="zh-CN" sz="2400" dirty="0"/>
              <a:t>7.</a:t>
            </a:r>
            <a:r>
              <a:rPr lang="zh-CN" altLang="en-US" sz="2400" dirty="0"/>
              <a:t>犯罪既遂与未遂的认定</a:t>
            </a:r>
            <a:endParaRPr lang="en-US" altLang="zh-CN" sz="2400" dirty="0"/>
          </a:p>
          <a:p>
            <a:pPr algn="just" eaLnBrk="1" hangingPunct="1">
              <a:lnSpc>
                <a:spcPct val="80000"/>
              </a:lnSpc>
              <a:defRPr/>
            </a:pPr>
            <a:r>
              <a:rPr lang="zh-CN" altLang="en-US" sz="2400" dirty="0"/>
              <a:t> 三、对本罪的处罚（注意从重处罚和加重处罚的区别）</a:t>
            </a:r>
          </a:p>
          <a:p>
            <a:pPr algn="just">
              <a:lnSpc>
                <a:spcPct val="80000"/>
              </a:lnSpc>
              <a:defRPr/>
            </a:pPr>
            <a:r>
              <a:rPr lang="en-US" altLang="zh-CN" sz="2400" dirty="0"/>
              <a:t>1.</a:t>
            </a:r>
            <a:r>
              <a:rPr lang="zh-CN" altLang="en-US" sz="2400" dirty="0"/>
              <a:t>强奸妇女、奸淫幼女情节恶劣的</a:t>
            </a:r>
            <a:endParaRPr lang="en-US" altLang="zh-CN" sz="2400" dirty="0"/>
          </a:p>
          <a:p>
            <a:pPr algn="just" eaLnBrk="1" hangingPunct="1">
              <a:lnSpc>
                <a:spcPct val="80000"/>
              </a:lnSpc>
              <a:defRPr/>
            </a:pPr>
            <a:r>
              <a:rPr lang="en-US" altLang="zh-CN" sz="2400" dirty="0"/>
              <a:t>2.</a:t>
            </a:r>
            <a:r>
              <a:rPr lang="zh-CN" altLang="en-US" sz="2400" dirty="0"/>
              <a:t>强奸妇女、奸淫幼女多人的</a:t>
            </a:r>
            <a:endParaRPr lang="en-US" altLang="zh-CN" sz="2400" dirty="0"/>
          </a:p>
          <a:p>
            <a:pPr algn="just" eaLnBrk="1" hangingPunct="1">
              <a:lnSpc>
                <a:spcPct val="80000"/>
              </a:lnSpc>
              <a:defRPr/>
            </a:pPr>
            <a:r>
              <a:rPr lang="en-US" altLang="zh-CN" sz="2400" dirty="0"/>
              <a:t>3.</a:t>
            </a:r>
            <a:r>
              <a:rPr lang="zh-CN" altLang="en-US" sz="2400" dirty="0"/>
              <a:t>在公共场所当众强奸妇女</a:t>
            </a:r>
          </a:p>
          <a:p>
            <a:pPr algn="just" eaLnBrk="1" hangingPunct="1">
              <a:lnSpc>
                <a:spcPct val="80000"/>
              </a:lnSpc>
              <a:defRPr/>
            </a:pPr>
            <a:r>
              <a:rPr lang="en-US" altLang="zh-CN" sz="2400" dirty="0"/>
              <a:t>4.</a:t>
            </a:r>
            <a:r>
              <a:rPr lang="zh-CN" altLang="en-US" sz="2400" dirty="0"/>
              <a:t>二人以上轮奸的</a:t>
            </a:r>
            <a:endParaRPr lang="en-US" altLang="zh-CN" sz="2400" dirty="0"/>
          </a:p>
          <a:p>
            <a:pPr algn="just" eaLnBrk="1" hangingPunct="1">
              <a:lnSpc>
                <a:spcPct val="80000"/>
              </a:lnSpc>
              <a:defRPr/>
            </a:pPr>
            <a:r>
              <a:rPr lang="en-US" altLang="zh-CN" sz="2400" dirty="0"/>
              <a:t>5.</a:t>
            </a:r>
            <a:r>
              <a:rPr lang="zh-CN" altLang="en-US" sz="2400" dirty="0"/>
              <a:t>“致使被害人重伤、死亡”或“造成其他严重后果”</a:t>
            </a:r>
          </a:p>
          <a:p>
            <a:pPr eaLnBrk="1" hangingPunct="1">
              <a:lnSpc>
                <a:spcPct val="90000"/>
              </a:lnSpc>
              <a:defRPr/>
            </a:pPr>
            <a:endParaRPr lang="zh-CN" altLang="en-US" sz="2400" dirty="0"/>
          </a:p>
          <a:p>
            <a:pPr eaLnBrk="1" hangingPunct="1">
              <a:lnSpc>
                <a:spcPct val="90000"/>
              </a:lnSpc>
              <a:defRPr/>
            </a:pPr>
            <a:endParaRPr lang="en-US" altLang="zh-CN" sz="2400" dirty="0"/>
          </a:p>
        </p:txBody>
      </p:sp>
    </p:spTree>
    <p:extLst>
      <p:ext uri="{BB962C8B-B14F-4D97-AF65-F5344CB8AC3E}">
        <p14:creationId xmlns:p14="http://schemas.microsoft.com/office/powerpoint/2010/main" val="285532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anim calcmode="lin" valueType="num">
                                      <p:cBhvr additive="base">
                                        <p:cTn id="4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xEl>
                                              <p:pRg st="7" end="7"/>
                                            </p:txEl>
                                          </p:spTgt>
                                        </p:tgtEl>
                                        <p:attrNameLst>
                                          <p:attrName>style.visibility</p:attrName>
                                        </p:attrNameLst>
                                      </p:cBhvr>
                                      <p:to>
                                        <p:strVal val="visible"/>
                                      </p:to>
                                    </p:set>
                                    <p:anim calcmode="lin" valueType="num">
                                      <p:cBhvr additive="base">
                                        <p:cTn id="49"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xEl>
                                              <p:pRg st="8" end="8"/>
                                            </p:txEl>
                                          </p:spTgt>
                                        </p:tgtEl>
                                        <p:attrNameLst>
                                          <p:attrName>style.visibility</p:attrName>
                                        </p:attrNameLst>
                                      </p:cBhvr>
                                      <p:to>
                                        <p:strVal val="visible"/>
                                      </p:to>
                                    </p:set>
                                    <p:anim calcmode="lin" valueType="num">
                                      <p:cBhvr additive="base">
                                        <p:cTn id="55"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
                                            <p:txEl>
                                              <p:pRg st="9" end="9"/>
                                            </p:txEl>
                                          </p:spTgt>
                                        </p:tgtEl>
                                        <p:attrNameLst>
                                          <p:attrName>style.visibility</p:attrName>
                                        </p:attrNameLst>
                                      </p:cBhvr>
                                      <p:to>
                                        <p:strVal val="visible"/>
                                      </p:to>
                                    </p:set>
                                    <p:anim calcmode="lin" valueType="num">
                                      <p:cBhvr additive="base">
                                        <p:cTn id="61"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
                                            <p:txEl>
                                              <p:pRg st="10" end="10"/>
                                            </p:txEl>
                                          </p:spTgt>
                                        </p:tgtEl>
                                        <p:attrNameLst>
                                          <p:attrName>style.visibility</p:attrName>
                                        </p:attrNameLst>
                                      </p:cBhvr>
                                      <p:to>
                                        <p:strVal val="visible"/>
                                      </p:to>
                                    </p:set>
                                    <p:anim calcmode="lin" valueType="num">
                                      <p:cBhvr additive="base">
                                        <p:cTn id="67"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
                                            <p:txEl>
                                              <p:pRg st="11" end="11"/>
                                            </p:txEl>
                                          </p:spTgt>
                                        </p:tgtEl>
                                        <p:attrNameLst>
                                          <p:attrName>style.visibility</p:attrName>
                                        </p:attrNameLst>
                                      </p:cBhvr>
                                      <p:to>
                                        <p:strVal val="visible"/>
                                      </p:to>
                                    </p:set>
                                    <p:anim calcmode="lin" valueType="num">
                                      <p:cBhvr additive="base">
                                        <p:cTn id="73" dur="500" fill="hold"/>
                                        <p:tgtEl>
                                          <p:spTgt spid="10">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0">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0">
                                            <p:txEl>
                                              <p:pRg st="12" end="12"/>
                                            </p:txEl>
                                          </p:spTgt>
                                        </p:tgtEl>
                                        <p:attrNameLst>
                                          <p:attrName>style.visibility</p:attrName>
                                        </p:attrNameLst>
                                      </p:cBhvr>
                                      <p:to>
                                        <p:strVal val="visible"/>
                                      </p:to>
                                    </p:set>
                                    <p:anim calcmode="lin" valueType="num">
                                      <p:cBhvr additive="base">
                                        <p:cTn id="79" dur="500" fill="hold"/>
                                        <p:tgtEl>
                                          <p:spTgt spid="10">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0">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0">
                                            <p:txEl>
                                              <p:pRg st="13" end="13"/>
                                            </p:txEl>
                                          </p:spTgt>
                                        </p:tgtEl>
                                        <p:attrNameLst>
                                          <p:attrName>style.visibility</p:attrName>
                                        </p:attrNameLst>
                                      </p:cBhvr>
                                      <p:to>
                                        <p:strVal val="visible"/>
                                      </p:to>
                                    </p:set>
                                    <p:anim calcmode="lin" valueType="num">
                                      <p:cBhvr additive="base">
                                        <p:cTn id="85" dur="500" fill="hold"/>
                                        <p:tgtEl>
                                          <p:spTgt spid="10">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0">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强奸罪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第五节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10" name="Rectangle 3"/>
          <p:cNvSpPr>
            <a:spLocks noGrp="1" noChangeArrowheads="1"/>
          </p:cNvSpPr>
          <p:nvPr>
            <p:ph idx="1"/>
          </p:nvPr>
        </p:nvSpPr>
        <p:spPr>
          <a:xfrm>
            <a:off x="518160" y="889995"/>
            <a:ext cx="11415221" cy="4985472"/>
          </a:xfrm>
        </p:spPr>
        <p:txBody>
          <a:bodyPr>
            <a:noAutofit/>
          </a:bodyPr>
          <a:lstStyle/>
          <a:p>
            <a:pPr eaLnBrk="1" hangingPunct="1">
              <a:lnSpc>
                <a:spcPct val="90000"/>
              </a:lnSpc>
              <a:defRPr/>
            </a:pPr>
            <a:r>
              <a:rPr lang="zh-CN" altLang="en-US" dirty="0"/>
              <a:t>四、罪数问题</a:t>
            </a:r>
            <a:endParaRPr lang="en-US" altLang="zh-CN" dirty="0"/>
          </a:p>
          <a:p>
            <a:pPr>
              <a:lnSpc>
                <a:spcPct val="100000"/>
              </a:lnSpc>
              <a:defRPr/>
            </a:pPr>
            <a:r>
              <a:rPr lang="zh-CN" altLang="en-US" dirty="0">
                <a:solidFill>
                  <a:schemeClr val="accent1">
                    <a:lumMod val="75000"/>
                  </a:schemeClr>
                </a:solidFill>
              </a:rPr>
              <a:t>（</a:t>
            </a:r>
            <a:r>
              <a:rPr lang="en-US" altLang="zh-CN" dirty="0">
                <a:solidFill>
                  <a:schemeClr val="accent1">
                    <a:lumMod val="75000"/>
                  </a:schemeClr>
                </a:solidFill>
              </a:rPr>
              <a:t>1</a:t>
            </a:r>
            <a:r>
              <a:rPr lang="zh-CN" altLang="en-US" dirty="0">
                <a:solidFill>
                  <a:schemeClr val="accent1">
                    <a:lumMod val="75000"/>
                  </a:schemeClr>
                </a:solidFill>
              </a:rPr>
              <a:t>）数罪并罚</a:t>
            </a:r>
          </a:p>
          <a:p>
            <a:pPr>
              <a:lnSpc>
                <a:spcPct val="100000"/>
              </a:lnSpc>
              <a:defRPr/>
            </a:pPr>
            <a:r>
              <a:rPr lang="zh-CN" altLang="en-US" dirty="0"/>
              <a:t>①刑法第</a:t>
            </a:r>
            <a:r>
              <a:rPr lang="en-US" altLang="zh-CN" dirty="0"/>
              <a:t>241</a:t>
            </a:r>
            <a:r>
              <a:rPr lang="zh-CN" altLang="en-US" dirty="0"/>
              <a:t>条（收买被拐卖的妇女、儿童罪，强行与其发生关系的）②刑法第</a:t>
            </a:r>
            <a:r>
              <a:rPr lang="en-US" altLang="zh-CN" dirty="0"/>
              <a:t>318</a:t>
            </a:r>
            <a:r>
              <a:rPr lang="zh-CN" altLang="en-US" dirty="0"/>
              <a:t>条（组织他人偷越国边境罪）</a:t>
            </a:r>
            <a:r>
              <a:rPr lang="en-US" altLang="zh-CN" dirty="0"/>
              <a:t>/</a:t>
            </a:r>
            <a:r>
              <a:rPr lang="zh-CN" altLang="en-US" dirty="0"/>
              <a:t>刑法第</a:t>
            </a:r>
            <a:r>
              <a:rPr lang="en-US" altLang="zh-CN" dirty="0"/>
              <a:t>321</a:t>
            </a:r>
            <a:r>
              <a:rPr lang="zh-CN" altLang="en-US" dirty="0"/>
              <a:t>条（运送他人偷越国边境罪）</a:t>
            </a:r>
            <a:r>
              <a:rPr lang="en-US" altLang="zh-CN" dirty="0"/>
              <a:t>,</a:t>
            </a:r>
            <a:r>
              <a:rPr lang="zh-CN" altLang="en-US" dirty="0"/>
              <a:t>对被组织人、被运送人有强奸行为的。</a:t>
            </a:r>
          </a:p>
          <a:p>
            <a:pPr>
              <a:lnSpc>
                <a:spcPct val="100000"/>
              </a:lnSpc>
              <a:defRPr/>
            </a:pPr>
            <a:r>
              <a:rPr lang="zh-CN" altLang="en-US" dirty="0"/>
              <a:t>③刑法第</a:t>
            </a:r>
            <a:r>
              <a:rPr lang="en-US" altLang="zh-CN" dirty="0"/>
              <a:t>300</a:t>
            </a:r>
            <a:r>
              <a:rPr lang="zh-CN" altLang="en-US" dirty="0"/>
              <a:t>条第</a:t>
            </a:r>
            <a:r>
              <a:rPr lang="en-US" altLang="zh-CN" dirty="0"/>
              <a:t>3</a:t>
            </a:r>
            <a:r>
              <a:rPr lang="zh-CN" altLang="en-US" dirty="0"/>
              <a:t>款（组织、利用会道门、邪教组织、利用迷信破坏法律实施罪）又奸淫妇女的。</a:t>
            </a:r>
          </a:p>
          <a:p>
            <a:pPr>
              <a:lnSpc>
                <a:spcPct val="100000"/>
              </a:lnSpc>
              <a:defRPr/>
            </a:pPr>
            <a:r>
              <a:rPr lang="zh-CN" altLang="en-US" dirty="0"/>
              <a:t>④刑法第</a:t>
            </a:r>
            <a:r>
              <a:rPr lang="en-US" altLang="zh-CN" dirty="0"/>
              <a:t>358</a:t>
            </a:r>
            <a:r>
              <a:rPr lang="zh-CN" altLang="en-US" dirty="0"/>
              <a:t>条（组织卖淫罪</a:t>
            </a:r>
            <a:r>
              <a:rPr lang="en-US" altLang="zh-CN" dirty="0"/>
              <a:t>/</a:t>
            </a:r>
            <a:r>
              <a:rPr lang="zh-CN" altLang="en-US" dirty="0"/>
              <a:t>强迫卖淫罪）并有强奸犯罪行为的。</a:t>
            </a:r>
          </a:p>
          <a:p>
            <a:pPr>
              <a:lnSpc>
                <a:spcPct val="100000"/>
              </a:lnSpc>
              <a:defRPr/>
            </a:pPr>
            <a:r>
              <a:rPr lang="zh-CN" altLang="en-US" dirty="0">
                <a:solidFill>
                  <a:schemeClr val="accent1">
                    <a:lumMod val="75000"/>
                  </a:schemeClr>
                </a:solidFill>
              </a:rPr>
              <a:t>（</a:t>
            </a:r>
            <a:r>
              <a:rPr lang="en-US" altLang="zh-CN" dirty="0">
                <a:solidFill>
                  <a:schemeClr val="accent1">
                    <a:lumMod val="75000"/>
                  </a:schemeClr>
                </a:solidFill>
              </a:rPr>
              <a:t>2</a:t>
            </a:r>
            <a:r>
              <a:rPr lang="zh-CN" altLang="en-US" dirty="0">
                <a:solidFill>
                  <a:schemeClr val="accent1">
                    <a:lumMod val="75000"/>
                  </a:schemeClr>
                </a:solidFill>
              </a:rPr>
              <a:t>）一罪的情形</a:t>
            </a:r>
          </a:p>
          <a:p>
            <a:pPr>
              <a:lnSpc>
                <a:spcPct val="100000"/>
              </a:lnSpc>
              <a:defRPr/>
            </a:pPr>
            <a:r>
              <a:rPr lang="zh-CN" altLang="en-US" dirty="0"/>
              <a:t>①刑法第</a:t>
            </a:r>
            <a:r>
              <a:rPr lang="en-US" altLang="zh-CN" dirty="0"/>
              <a:t>240</a:t>
            </a:r>
            <a:r>
              <a:rPr lang="zh-CN" altLang="en-US" dirty="0"/>
              <a:t>条的规定（拐卖妇女、儿童罪，奸淫被拐卖的妇女的，不定强奸罪）</a:t>
            </a:r>
          </a:p>
          <a:p>
            <a:pPr eaLnBrk="1" hangingPunct="1">
              <a:lnSpc>
                <a:spcPct val="90000"/>
              </a:lnSpc>
              <a:defRPr/>
            </a:pPr>
            <a:endParaRPr lang="en-US" altLang="zh-CN" sz="2400" dirty="0"/>
          </a:p>
          <a:p>
            <a:pPr eaLnBrk="1" hangingPunct="1">
              <a:lnSpc>
                <a:spcPct val="90000"/>
              </a:lnSpc>
              <a:defRPr/>
            </a:pPr>
            <a:endParaRPr lang="zh-CN" altLang="en-US" sz="2400" dirty="0"/>
          </a:p>
          <a:p>
            <a:pPr eaLnBrk="1" hangingPunct="1">
              <a:lnSpc>
                <a:spcPct val="90000"/>
              </a:lnSpc>
              <a:defRPr/>
            </a:pPr>
            <a:endParaRPr lang="en-US" altLang="zh-CN" sz="2400" dirty="0"/>
          </a:p>
        </p:txBody>
      </p:sp>
    </p:spTree>
    <p:extLst>
      <p:ext uri="{BB962C8B-B14F-4D97-AF65-F5344CB8AC3E}">
        <p14:creationId xmlns:p14="http://schemas.microsoft.com/office/powerpoint/2010/main" val="477154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非法拘禁罪</a:t>
            </a:r>
            <a:r>
              <a:rPr lang="en-US" altLang="zh-CN" dirty="0"/>
              <a:t>(238)</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第六节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7" name="Rectangle 3"/>
          <p:cNvSpPr>
            <a:spLocks noGrp="1" noChangeArrowheads="1"/>
          </p:cNvSpPr>
          <p:nvPr>
            <p:ph idx="1"/>
          </p:nvPr>
        </p:nvSpPr>
        <p:spPr>
          <a:xfrm>
            <a:off x="842356" y="967971"/>
            <a:ext cx="10954327" cy="5691154"/>
          </a:xfrm>
        </p:spPr>
        <p:txBody>
          <a:bodyPr>
            <a:noAutofit/>
          </a:bodyPr>
          <a:lstStyle/>
          <a:p>
            <a:pPr marL="0" indent="0" algn="just" eaLnBrk="1" hangingPunct="1">
              <a:lnSpc>
                <a:spcPct val="90000"/>
              </a:lnSpc>
              <a:buFont typeface="Symbol" panose="05050102010706020507" pitchFamily="18" charset="2"/>
              <a:buNone/>
              <a:defRPr/>
            </a:pPr>
            <a:r>
              <a:rPr lang="zh-CN" altLang="en-US" dirty="0"/>
              <a:t>一、本罪的概念与构成特征</a:t>
            </a:r>
            <a:endParaRPr lang="en-US" altLang="zh-CN" dirty="0"/>
          </a:p>
          <a:p>
            <a:pPr marL="0" indent="0" algn="just" eaLnBrk="1" hangingPunct="1">
              <a:lnSpc>
                <a:spcPct val="90000"/>
              </a:lnSpc>
              <a:buFont typeface="Symbol" panose="05050102010706020507" pitchFamily="18" charset="2"/>
              <a:buNone/>
              <a:defRPr/>
            </a:pPr>
            <a:r>
              <a:rPr lang="en-US" altLang="zh-CN" dirty="0"/>
              <a:t>   ---</a:t>
            </a:r>
            <a:r>
              <a:rPr lang="zh-CN" altLang="en-US" dirty="0"/>
              <a:t>是指故意非法剥夺他人行动自由的行为。本罪的构成特征是：</a:t>
            </a:r>
          </a:p>
          <a:p>
            <a:pPr marL="0" indent="0" algn="just" eaLnBrk="1" hangingPunct="1">
              <a:lnSpc>
                <a:spcPct val="90000"/>
              </a:lnSpc>
              <a:buFont typeface="Symbol" panose="05050102010706020507" pitchFamily="18" charset="2"/>
              <a:buNone/>
              <a:defRPr/>
            </a:pPr>
            <a:r>
              <a:rPr lang="en-US" altLang="zh-CN" dirty="0"/>
              <a:t>       1.</a:t>
            </a:r>
            <a:r>
              <a:rPr lang="zh-CN" altLang="en-US" dirty="0"/>
              <a:t>侵犯的客体是他人的行动自由的权利：</a:t>
            </a:r>
          </a:p>
          <a:p>
            <a:pPr algn="just" eaLnBrk="1" hangingPunct="1">
              <a:lnSpc>
                <a:spcPct val="90000"/>
              </a:lnSpc>
              <a:defRPr/>
            </a:pPr>
            <a:r>
              <a:rPr lang="zh-CN" altLang="en-US" dirty="0"/>
              <a:t>          </a:t>
            </a:r>
            <a:r>
              <a:rPr lang="en-US" altLang="zh-CN" dirty="0"/>
              <a:t>——</a:t>
            </a:r>
            <a:r>
              <a:rPr lang="zh-CN" altLang="en-US" dirty="0"/>
              <a:t>行动自由与行动自由的能力</a:t>
            </a:r>
          </a:p>
          <a:p>
            <a:pPr marL="0" indent="0" algn="just" eaLnBrk="1" hangingPunct="1">
              <a:lnSpc>
                <a:spcPct val="90000"/>
              </a:lnSpc>
              <a:buFont typeface="Symbol" panose="05050102010706020507" pitchFamily="18" charset="2"/>
              <a:buNone/>
              <a:defRPr/>
            </a:pPr>
            <a:r>
              <a:rPr lang="en-US" altLang="zh-CN" dirty="0"/>
              <a:t>      2.</a:t>
            </a:r>
            <a:r>
              <a:rPr lang="zh-CN" altLang="en-US" dirty="0"/>
              <a:t>客观方面表现为非法剥夺他人行动自由的行为。</a:t>
            </a:r>
          </a:p>
          <a:p>
            <a:pPr marL="0" indent="0" algn="just" eaLnBrk="1" hangingPunct="1">
              <a:lnSpc>
                <a:spcPct val="90000"/>
              </a:lnSpc>
              <a:buFont typeface="Symbol" panose="05050102010706020507" pitchFamily="18" charset="2"/>
              <a:buNone/>
              <a:defRPr/>
            </a:pPr>
            <a:r>
              <a:rPr lang="zh-CN" altLang="en-US" dirty="0"/>
              <a:t>      </a:t>
            </a:r>
            <a:r>
              <a:rPr lang="en-US" altLang="zh-CN" dirty="0"/>
              <a:t>(1)</a:t>
            </a:r>
            <a:r>
              <a:rPr lang="zh-CN" altLang="en-US" dirty="0"/>
              <a:t>关于行为方式：</a:t>
            </a:r>
          </a:p>
          <a:p>
            <a:pPr algn="just" eaLnBrk="1" hangingPunct="1">
              <a:lnSpc>
                <a:spcPct val="90000"/>
              </a:lnSpc>
              <a:defRPr/>
            </a:pPr>
            <a:r>
              <a:rPr lang="zh-CN" altLang="en-US" dirty="0"/>
              <a:t>        </a:t>
            </a:r>
            <a:r>
              <a:rPr lang="en-US" altLang="zh-CN" dirty="0"/>
              <a:t>——</a:t>
            </a:r>
            <a:r>
              <a:rPr lang="zh-CN" altLang="en-US" dirty="0"/>
              <a:t>直接拘束他人身体</a:t>
            </a:r>
          </a:p>
          <a:p>
            <a:pPr algn="just" eaLnBrk="1" hangingPunct="1">
              <a:lnSpc>
                <a:spcPct val="90000"/>
              </a:lnSpc>
              <a:defRPr/>
            </a:pPr>
            <a:r>
              <a:rPr lang="zh-CN" altLang="en-US" dirty="0"/>
              <a:t>        </a:t>
            </a:r>
            <a:r>
              <a:rPr lang="en-US" altLang="zh-CN" dirty="0"/>
              <a:t>——</a:t>
            </a:r>
            <a:r>
              <a:rPr lang="zh-CN" altLang="en-US" dirty="0"/>
              <a:t>间接拘束他人身体</a:t>
            </a:r>
          </a:p>
          <a:p>
            <a:pPr marL="0" indent="0" algn="just" eaLnBrk="1" hangingPunct="1">
              <a:lnSpc>
                <a:spcPct val="90000"/>
              </a:lnSpc>
              <a:buFont typeface="Symbol" panose="05050102010706020507" pitchFamily="18" charset="2"/>
              <a:buNone/>
              <a:defRPr/>
            </a:pPr>
            <a:r>
              <a:rPr lang="zh-CN" altLang="en-US" dirty="0"/>
              <a:t>      </a:t>
            </a:r>
            <a:r>
              <a:rPr lang="en-US" altLang="zh-CN" dirty="0"/>
              <a:t>(2)</a:t>
            </a:r>
            <a:r>
              <a:rPr lang="zh-CN" altLang="en-US" dirty="0"/>
              <a:t>行为的非法性</a:t>
            </a:r>
          </a:p>
          <a:p>
            <a:pPr marL="0" indent="0" algn="just" eaLnBrk="1" hangingPunct="1">
              <a:lnSpc>
                <a:spcPct val="90000"/>
              </a:lnSpc>
              <a:buFont typeface="Symbol" panose="05050102010706020507" pitchFamily="18" charset="2"/>
              <a:buNone/>
              <a:defRPr/>
            </a:pPr>
            <a:r>
              <a:rPr lang="en-US" altLang="zh-CN" dirty="0"/>
              <a:t>      3.</a:t>
            </a:r>
            <a:r>
              <a:rPr lang="zh-CN" altLang="en-US" dirty="0"/>
              <a:t>犯罪主体是一般主体。</a:t>
            </a:r>
          </a:p>
          <a:p>
            <a:pPr marL="0" indent="0" algn="just" eaLnBrk="1" hangingPunct="1">
              <a:lnSpc>
                <a:spcPct val="90000"/>
              </a:lnSpc>
              <a:buFont typeface="Symbol" panose="05050102010706020507" pitchFamily="18" charset="2"/>
              <a:buNone/>
              <a:defRPr/>
            </a:pPr>
            <a:r>
              <a:rPr lang="en-US" altLang="zh-CN" dirty="0"/>
              <a:t>      4.</a:t>
            </a:r>
            <a:r>
              <a:rPr lang="zh-CN" altLang="en-US" dirty="0"/>
              <a:t>主观方面是故意。</a:t>
            </a:r>
          </a:p>
          <a:p>
            <a:pPr algn="just" eaLnBrk="1" hangingPunct="1">
              <a:lnSpc>
                <a:spcPct val="90000"/>
              </a:lnSpc>
              <a:defRPr/>
            </a:pPr>
            <a:endParaRPr lang="zh-CN" altLang="en-US" dirty="0"/>
          </a:p>
          <a:p>
            <a:pPr eaLnBrk="1" hangingPunct="1">
              <a:lnSpc>
                <a:spcPct val="90000"/>
              </a:lnSpc>
              <a:defRPr/>
            </a:pPr>
            <a:endParaRPr lang="en-US" altLang="zh-CN" dirty="0"/>
          </a:p>
        </p:txBody>
      </p:sp>
    </p:spTree>
    <p:extLst>
      <p:ext uri="{BB962C8B-B14F-4D97-AF65-F5344CB8AC3E}">
        <p14:creationId xmlns:p14="http://schemas.microsoft.com/office/powerpoint/2010/main" val="325398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anim calcmode="lin" valueType="num">
                                      <p:cBhvr additive="base">
                                        <p:cTn id="6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非法拘禁罪</a:t>
            </a:r>
            <a:r>
              <a:rPr lang="en-US" altLang="zh-CN" dirty="0"/>
              <a:t>(238)</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第六节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7" name="Rectangle 3"/>
          <p:cNvSpPr>
            <a:spLocks noGrp="1" noChangeArrowheads="1"/>
          </p:cNvSpPr>
          <p:nvPr>
            <p:ph idx="1"/>
          </p:nvPr>
        </p:nvSpPr>
        <p:spPr>
          <a:xfrm>
            <a:off x="842356" y="967971"/>
            <a:ext cx="10954327" cy="3424920"/>
          </a:xfrm>
        </p:spPr>
        <p:txBody>
          <a:bodyPr>
            <a:noAutofit/>
          </a:bodyPr>
          <a:lstStyle/>
          <a:p>
            <a:pPr algn="just" eaLnBrk="1" hangingPunct="1">
              <a:lnSpc>
                <a:spcPct val="90000"/>
              </a:lnSpc>
              <a:defRPr/>
            </a:pPr>
            <a:r>
              <a:rPr lang="zh-CN" altLang="en-US" b="1" dirty="0"/>
              <a:t>案例思考</a:t>
            </a:r>
            <a:endParaRPr lang="en-US" altLang="zh-CN" b="1" dirty="0"/>
          </a:p>
          <a:p>
            <a:pPr algn="just">
              <a:lnSpc>
                <a:spcPct val="90000"/>
              </a:lnSpc>
              <a:defRPr/>
            </a:pPr>
            <a:r>
              <a:rPr lang="zh-CN" altLang="en-US" dirty="0"/>
              <a:t>王二小（</a:t>
            </a:r>
            <a:r>
              <a:rPr lang="en-US" altLang="zh-CN" dirty="0"/>
              <a:t>18</a:t>
            </a:r>
            <a:r>
              <a:rPr lang="zh-CN" altLang="en-US" dirty="0"/>
              <a:t>岁，智力缺陷）喜欢看西游记，对里面的剧情深信不疑。李恨怀嫉妒王二小的家庭条件，于是某天将王二小骗至郊区一树林里，用树枝在王二小脚下画了一个圈，说：孙悟空让我给你画个圈，一会儿来救你，你千万不要乱跑，有妖怪。王二小诚恳地点头，在圈中呆了三天两夜，直到被人发现。</a:t>
            </a:r>
            <a:endParaRPr lang="en-US" altLang="zh-CN" dirty="0"/>
          </a:p>
          <a:p>
            <a:pPr algn="just">
              <a:lnSpc>
                <a:spcPct val="90000"/>
              </a:lnSpc>
              <a:defRPr/>
            </a:pPr>
            <a:r>
              <a:rPr lang="zh-CN" altLang="en-US" dirty="0"/>
              <a:t>如何评价李某的行为？</a:t>
            </a:r>
            <a:endParaRPr lang="en-US" altLang="zh-CN" dirty="0"/>
          </a:p>
          <a:p>
            <a:pPr algn="just">
              <a:lnSpc>
                <a:spcPct val="90000"/>
              </a:lnSpc>
              <a:defRPr/>
            </a:pPr>
            <a:endParaRPr lang="zh-CN" altLang="en-US" dirty="0"/>
          </a:p>
          <a:p>
            <a:pPr algn="just" eaLnBrk="1" hangingPunct="1">
              <a:lnSpc>
                <a:spcPct val="90000"/>
              </a:lnSpc>
              <a:defRPr/>
            </a:pPr>
            <a:endParaRPr lang="zh-CN" altLang="en-US" dirty="0"/>
          </a:p>
          <a:p>
            <a:pPr eaLnBrk="1" hangingPunct="1">
              <a:lnSpc>
                <a:spcPct val="90000"/>
              </a:lnSpc>
              <a:defRPr/>
            </a:pPr>
            <a:endParaRPr lang="en-US" altLang="zh-CN" dirty="0"/>
          </a:p>
        </p:txBody>
      </p:sp>
    </p:spTree>
    <p:extLst>
      <p:ext uri="{BB962C8B-B14F-4D97-AF65-F5344CB8AC3E}">
        <p14:creationId xmlns:p14="http://schemas.microsoft.com/office/powerpoint/2010/main" val="1304949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非法拘禁罪</a:t>
            </a:r>
            <a:r>
              <a:rPr lang="en-US" altLang="zh-CN" dirty="0"/>
              <a:t>(238)</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第六节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9" name="Rectangle 3"/>
          <p:cNvSpPr>
            <a:spLocks noGrp="1" noChangeArrowheads="1"/>
          </p:cNvSpPr>
          <p:nvPr>
            <p:ph idx="1"/>
          </p:nvPr>
        </p:nvSpPr>
        <p:spPr>
          <a:xfrm>
            <a:off x="600363" y="895546"/>
            <a:ext cx="10954327" cy="5281417"/>
          </a:xfrm>
        </p:spPr>
        <p:txBody>
          <a:bodyPr>
            <a:normAutofit/>
          </a:bodyPr>
          <a:lstStyle/>
          <a:p>
            <a:pPr marL="0" indent="0" algn="just" eaLnBrk="1" hangingPunct="1">
              <a:lnSpc>
                <a:spcPct val="90000"/>
              </a:lnSpc>
              <a:buFont typeface="Symbol" panose="05050102010706020507" pitchFamily="18" charset="2"/>
              <a:buNone/>
              <a:defRPr/>
            </a:pPr>
            <a:r>
              <a:rPr lang="zh-CN" altLang="en-US" dirty="0"/>
              <a:t>二、认定本罪应注意的问题</a:t>
            </a:r>
            <a:endParaRPr lang="en-US" altLang="zh-CN" dirty="0"/>
          </a:p>
          <a:p>
            <a:pPr marL="457200" indent="-457200" algn="just" eaLnBrk="1" hangingPunct="1">
              <a:lnSpc>
                <a:spcPct val="90000"/>
              </a:lnSpc>
              <a:buFont typeface="Wingdings" panose="05000000000000000000" pitchFamily="2" charset="2"/>
              <a:buChar char="u"/>
              <a:defRPr/>
            </a:pPr>
            <a:r>
              <a:rPr lang="en-US" altLang="zh-CN" dirty="0"/>
              <a:t>   1.</a:t>
            </a:r>
            <a:r>
              <a:rPr lang="zh-CN" altLang="en-US" dirty="0"/>
              <a:t>本罪与非罪的界限；</a:t>
            </a:r>
          </a:p>
          <a:p>
            <a:pPr marL="0" indent="0" algn="just" eaLnBrk="1" hangingPunct="1">
              <a:lnSpc>
                <a:spcPct val="90000"/>
              </a:lnSpc>
              <a:buFont typeface="Symbol" panose="05050102010706020507" pitchFamily="18" charset="2"/>
              <a:buNone/>
              <a:defRPr/>
            </a:pPr>
            <a:r>
              <a:rPr lang="zh-CN" altLang="en-US" dirty="0"/>
              <a:t>    </a:t>
            </a:r>
            <a:r>
              <a:rPr lang="en-US" altLang="zh-CN" dirty="0"/>
              <a:t>(1)</a:t>
            </a:r>
            <a:r>
              <a:rPr lang="zh-CN" altLang="en-US" dirty="0"/>
              <a:t>监护人依法行使监护权的行为</a:t>
            </a:r>
            <a:endParaRPr lang="en-US" altLang="zh-CN" dirty="0"/>
          </a:p>
          <a:p>
            <a:pPr marL="0" indent="0" algn="just" eaLnBrk="1" hangingPunct="1">
              <a:lnSpc>
                <a:spcPct val="90000"/>
              </a:lnSpc>
              <a:buFont typeface="Symbol" panose="05050102010706020507" pitchFamily="18" charset="2"/>
              <a:buNone/>
              <a:defRPr/>
            </a:pPr>
            <a:r>
              <a:rPr lang="zh-CN" altLang="en-US" dirty="0"/>
              <a:t>    </a:t>
            </a:r>
            <a:r>
              <a:rPr lang="en-US" altLang="zh-CN" dirty="0"/>
              <a:t>(2)</a:t>
            </a:r>
            <a:r>
              <a:rPr lang="zh-CN" altLang="en-US" dirty="0"/>
              <a:t>是否应以被害人认识到自己被剥夺自由作为构成犯罪的前提</a:t>
            </a:r>
            <a:r>
              <a:rPr lang="en-US" altLang="zh-CN" dirty="0"/>
              <a:t>(</a:t>
            </a:r>
            <a:r>
              <a:rPr lang="zh-CN" altLang="en-US" dirty="0"/>
              <a:t>否</a:t>
            </a:r>
            <a:r>
              <a:rPr lang="en-US" altLang="zh-CN" dirty="0"/>
              <a:t>)</a:t>
            </a:r>
            <a:r>
              <a:rPr lang="zh-CN" altLang="en-US" dirty="0"/>
              <a:t>因为对人身权利的侵犯不以权利人本人希望实现这一权利为前提</a:t>
            </a:r>
          </a:p>
          <a:p>
            <a:pPr marL="457200" indent="-457200" algn="just" eaLnBrk="1" hangingPunct="1">
              <a:lnSpc>
                <a:spcPct val="90000"/>
              </a:lnSpc>
              <a:buFont typeface="Wingdings" panose="05000000000000000000" pitchFamily="2" charset="2"/>
              <a:buChar char="u"/>
              <a:defRPr/>
            </a:pPr>
            <a:r>
              <a:rPr lang="en-US" altLang="zh-CN" dirty="0"/>
              <a:t>   2.</a:t>
            </a:r>
            <a:r>
              <a:rPr lang="zh-CN" altLang="en-US" dirty="0"/>
              <a:t>本罪与故意伤害、杀人罪转化的问题 </a:t>
            </a:r>
            <a:endParaRPr lang="en-US" altLang="zh-CN" dirty="0"/>
          </a:p>
          <a:p>
            <a:pPr marL="457200" indent="-457200" algn="just" eaLnBrk="1" hangingPunct="1">
              <a:lnSpc>
                <a:spcPct val="90000"/>
              </a:lnSpc>
              <a:buFont typeface="Wingdings" panose="05000000000000000000" pitchFamily="2" charset="2"/>
              <a:buChar char="u"/>
              <a:defRPr/>
            </a:pPr>
            <a:r>
              <a:rPr lang="en-US" altLang="zh-CN" dirty="0"/>
              <a:t>   3.</a:t>
            </a:r>
            <a:r>
              <a:rPr lang="zh-CN" altLang="en-US" dirty="0"/>
              <a:t>本罪与过失致人重伤、死亡罪的界限</a:t>
            </a:r>
          </a:p>
          <a:p>
            <a:pPr marL="457200" indent="-457200" algn="just" eaLnBrk="1" hangingPunct="1">
              <a:lnSpc>
                <a:spcPct val="90000"/>
              </a:lnSpc>
              <a:buFont typeface="Wingdings" panose="05000000000000000000" pitchFamily="2" charset="2"/>
              <a:buChar char="u"/>
              <a:defRPr/>
            </a:pPr>
            <a:r>
              <a:rPr lang="en-US" altLang="zh-CN" dirty="0"/>
              <a:t>   4.</a:t>
            </a:r>
            <a:r>
              <a:rPr lang="zh-CN" altLang="en-US" dirty="0"/>
              <a:t>关于为索取债务而非法扣押、拘禁他人为人质的问题</a:t>
            </a:r>
          </a:p>
          <a:p>
            <a:pPr marL="0" indent="0" algn="just" eaLnBrk="1" hangingPunct="1">
              <a:lnSpc>
                <a:spcPct val="90000"/>
              </a:lnSpc>
              <a:buFont typeface="Symbol" panose="05050102010706020507" pitchFamily="18" charset="2"/>
              <a:buNone/>
              <a:defRPr/>
            </a:pPr>
            <a:r>
              <a:rPr lang="zh-CN" altLang="en-US" dirty="0"/>
              <a:t>三、对本罪的</a:t>
            </a:r>
            <a:r>
              <a:rPr lang="zh-CN" altLang="en-US" dirty="0" smtClean="0"/>
              <a:t>处罚（略）</a:t>
            </a:r>
            <a:endParaRPr lang="zh-CN" altLang="en-US" dirty="0"/>
          </a:p>
          <a:p>
            <a:pPr eaLnBrk="1" hangingPunct="1">
              <a:lnSpc>
                <a:spcPct val="90000"/>
              </a:lnSpc>
              <a:defRPr/>
            </a:pPr>
            <a:endParaRPr lang="en-US" altLang="zh-CN" sz="2800" dirty="0"/>
          </a:p>
        </p:txBody>
      </p:sp>
    </p:spTree>
    <p:extLst>
      <p:ext uri="{BB962C8B-B14F-4D97-AF65-F5344CB8AC3E}">
        <p14:creationId xmlns:p14="http://schemas.microsoft.com/office/powerpoint/2010/main" val="56707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绑架罪</a:t>
            </a:r>
            <a:r>
              <a:rPr lang="en-US" altLang="zh-CN" dirty="0"/>
              <a:t>(239)</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第七节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7" name="Rectangle 3"/>
          <p:cNvSpPr>
            <a:spLocks noGrp="1" noChangeArrowheads="1"/>
          </p:cNvSpPr>
          <p:nvPr>
            <p:ph idx="1"/>
          </p:nvPr>
        </p:nvSpPr>
        <p:spPr>
          <a:xfrm>
            <a:off x="600363" y="1191490"/>
            <a:ext cx="10954327" cy="5666509"/>
          </a:xfrm>
        </p:spPr>
        <p:txBody>
          <a:bodyPr>
            <a:noAutofit/>
          </a:bodyPr>
          <a:lstStyle/>
          <a:p>
            <a:pPr marL="0" indent="0" algn="just" eaLnBrk="1" hangingPunct="1">
              <a:lnSpc>
                <a:spcPct val="90000"/>
              </a:lnSpc>
              <a:buFont typeface="Symbol" panose="05050102010706020507" pitchFamily="18" charset="2"/>
              <a:buNone/>
              <a:defRPr/>
            </a:pPr>
            <a:r>
              <a:rPr lang="zh-CN" altLang="en-US" sz="2500" dirty="0"/>
              <a:t>一、本罪的概念与构成特征</a:t>
            </a:r>
            <a:endParaRPr lang="en-US" altLang="zh-CN" sz="2500" dirty="0"/>
          </a:p>
          <a:p>
            <a:pPr marL="0" indent="0" algn="just" eaLnBrk="1" hangingPunct="1">
              <a:lnSpc>
                <a:spcPct val="90000"/>
              </a:lnSpc>
              <a:buFont typeface="Symbol" panose="05050102010706020507" pitchFamily="18" charset="2"/>
              <a:buNone/>
              <a:defRPr/>
            </a:pPr>
            <a:r>
              <a:rPr lang="en-US" altLang="zh-CN" sz="2500" dirty="0"/>
              <a:t>---</a:t>
            </a:r>
            <a:r>
              <a:rPr lang="zh-CN" altLang="en-US" sz="2500" dirty="0"/>
              <a:t>是指以勒索财物为目的绑架他人，或者绑架</a:t>
            </a:r>
            <a:r>
              <a:rPr lang="zh-CN" altLang="en-US" sz="2500" dirty="0">
                <a:solidFill>
                  <a:schemeClr val="accent1">
                    <a:lumMod val="75000"/>
                  </a:schemeClr>
                </a:solidFill>
              </a:rPr>
              <a:t>他人</a:t>
            </a:r>
            <a:r>
              <a:rPr lang="zh-CN" altLang="en-US" sz="2500" dirty="0"/>
              <a:t>为人质的行为。其构成特征是：</a:t>
            </a:r>
          </a:p>
          <a:p>
            <a:pPr marL="0" indent="0" algn="just" eaLnBrk="1" hangingPunct="1">
              <a:lnSpc>
                <a:spcPct val="90000"/>
              </a:lnSpc>
              <a:buFont typeface="Symbol" panose="05050102010706020507" pitchFamily="18" charset="2"/>
              <a:buNone/>
              <a:defRPr/>
            </a:pPr>
            <a:r>
              <a:rPr lang="en-US" altLang="zh-CN" sz="2500" dirty="0"/>
              <a:t>     1.</a:t>
            </a:r>
            <a:r>
              <a:rPr lang="zh-CN" altLang="en-US" sz="2500" dirty="0"/>
              <a:t>本罪侵犯的客体是复杂客体，主要是他人的人身权利。</a:t>
            </a:r>
          </a:p>
          <a:p>
            <a:pPr marL="0" indent="0" algn="just" eaLnBrk="1" hangingPunct="1">
              <a:lnSpc>
                <a:spcPct val="90000"/>
              </a:lnSpc>
              <a:buFont typeface="Symbol" panose="05050102010706020507" pitchFamily="18" charset="2"/>
              <a:buNone/>
              <a:defRPr/>
            </a:pPr>
            <a:r>
              <a:rPr lang="en-US" altLang="zh-CN" sz="2500" dirty="0"/>
              <a:t>     2.</a:t>
            </a:r>
            <a:r>
              <a:rPr lang="zh-CN" altLang="en-US" sz="2500" dirty="0"/>
              <a:t>本罪客观方面表现为使用暴力、胁迫或者其他方法劫持他人或者使他人处于自己的实力控制之下的行为。其行为特征：</a:t>
            </a:r>
          </a:p>
          <a:p>
            <a:pPr marL="0" indent="0" algn="just" eaLnBrk="1" hangingPunct="1">
              <a:lnSpc>
                <a:spcPct val="90000"/>
              </a:lnSpc>
              <a:buFont typeface="Symbol" panose="05050102010706020507" pitchFamily="18" charset="2"/>
              <a:buNone/>
              <a:defRPr/>
            </a:pPr>
            <a:r>
              <a:rPr lang="zh-CN" altLang="en-US" sz="2500" dirty="0"/>
              <a:t>   </a:t>
            </a:r>
            <a:r>
              <a:rPr lang="en-US" altLang="zh-CN" sz="2500" dirty="0"/>
              <a:t>(1)</a:t>
            </a:r>
            <a:r>
              <a:rPr lang="zh-CN" altLang="en-US" sz="2500" dirty="0"/>
              <a:t>犯罪的手段即暴力、胁迫、其他方法</a:t>
            </a:r>
          </a:p>
          <a:p>
            <a:pPr marL="0" indent="0" algn="just" eaLnBrk="1" hangingPunct="1">
              <a:lnSpc>
                <a:spcPct val="90000"/>
              </a:lnSpc>
              <a:buFont typeface="Symbol" panose="05050102010706020507" pitchFamily="18" charset="2"/>
              <a:buNone/>
              <a:defRPr/>
            </a:pPr>
            <a:r>
              <a:rPr lang="zh-CN" altLang="en-US" sz="2500" dirty="0"/>
              <a:t>   </a:t>
            </a:r>
            <a:r>
              <a:rPr lang="en-US" altLang="zh-CN" sz="2500" dirty="0"/>
              <a:t>(2)</a:t>
            </a:r>
            <a:r>
              <a:rPr lang="zh-CN" altLang="en-US" sz="2500" dirty="0"/>
              <a:t>绑架行为的认定以及勒索对象的限制问题</a:t>
            </a:r>
          </a:p>
          <a:p>
            <a:pPr marL="0" indent="0" algn="just" eaLnBrk="1" hangingPunct="1">
              <a:lnSpc>
                <a:spcPct val="90000"/>
              </a:lnSpc>
              <a:buFont typeface="Symbol" panose="05050102010706020507" pitchFamily="18" charset="2"/>
              <a:buNone/>
              <a:defRPr/>
            </a:pPr>
            <a:r>
              <a:rPr lang="zh-CN" altLang="en-US" sz="2500" dirty="0"/>
              <a:t>   </a:t>
            </a:r>
            <a:r>
              <a:rPr lang="en-US" altLang="zh-CN" sz="2500" dirty="0"/>
              <a:t>(3)</a:t>
            </a:r>
            <a:r>
              <a:rPr lang="zh-CN" altLang="en-US" sz="2500" dirty="0"/>
              <a:t>关于偷盗婴幼儿</a:t>
            </a:r>
          </a:p>
          <a:p>
            <a:pPr marL="0" indent="0" algn="just" eaLnBrk="1" hangingPunct="1">
              <a:lnSpc>
                <a:spcPct val="90000"/>
              </a:lnSpc>
              <a:buFont typeface="Symbol" panose="05050102010706020507" pitchFamily="18" charset="2"/>
              <a:buNone/>
              <a:defRPr/>
            </a:pPr>
            <a:r>
              <a:rPr lang="en-US" altLang="zh-CN" sz="2500" dirty="0"/>
              <a:t>      3.</a:t>
            </a:r>
            <a:r>
              <a:rPr lang="zh-CN" altLang="en-US" sz="2500" dirty="0"/>
              <a:t>本罪的犯罪主体是一般主体。</a:t>
            </a:r>
            <a:endParaRPr lang="en-US" altLang="zh-CN" sz="2500" dirty="0"/>
          </a:p>
          <a:p>
            <a:pPr algn="just">
              <a:lnSpc>
                <a:spcPct val="90000"/>
              </a:lnSpc>
              <a:defRPr/>
            </a:pPr>
            <a:r>
              <a:rPr lang="en-US" altLang="zh-CN" sz="2500" dirty="0"/>
              <a:t>   (1)</a:t>
            </a:r>
            <a:r>
              <a:rPr lang="zh-CN" altLang="en-US" sz="2500" dirty="0"/>
              <a:t>限制刑事责任能力人实施绑架行为的处理</a:t>
            </a:r>
          </a:p>
          <a:p>
            <a:pPr marL="0" indent="0" algn="just" eaLnBrk="1" hangingPunct="1">
              <a:lnSpc>
                <a:spcPct val="90000"/>
              </a:lnSpc>
              <a:buFont typeface="Symbol" panose="05050102010706020507" pitchFamily="18" charset="2"/>
              <a:buNone/>
              <a:defRPr/>
            </a:pPr>
            <a:r>
              <a:rPr lang="en-US" altLang="zh-CN" sz="2500" dirty="0"/>
              <a:t>      4.</a:t>
            </a:r>
            <a:r>
              <a:rPr lang="zh-CN" altLang="en-US" sz="2500" dirty="0"/>
              <a:t>主观上是故意，并且具有勒索财物或者以他人为人质的目的。</a:t>
            </a:r>
          </a:p>
        </p:txBody>
      </p:sp>
    </p:spTree>
    <p:extLst>
      <p:ext uri="{BB962C8B-B14F-4D97-AF65-F5344CB8AC3E}">
        <p14:creationId xmlns:p14="http://schemas.microsoft.com/office/powerpoint/2010/main" val="101155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9F459CF7-7A15-4FC9-89AF-D6207A2A8590}"/>
              </a:ext>
            </a:extLst>
          </p:cNvPr>
          <p:cNvSpPr>
            <a:spLocks noGrp="1"/>
          </p:cNvSpPr>
          <p:nvPr>
            <p:ph idx="1"/>
          </p:nvPr>
        </p:nvSpPr>
        <p:spPr/>
        <p:txBody>
          <a:bodyPr/>
          <a:lstStyle/>
          <a:p>
            <a:pPr>
              <a:lnSpc>
                <a:spcPct val="100000"/>
              </a:lnSpc>
            </a:pPr>
            <a:r>
              <a:rPr lang="zh-CN" altLang="en-US" b="1" dirty="0"/>
              <a:t>案例思考</a:t>
            </a:r>
            <a:r>
              <a:rPr lang="en-US" altLang="zh-CN" b="1" dirty="0"/>
              <a:t>       </a:t>
            </a:r>
          </a:p>
          <a:p>
            <a:pPr>
              <a:lnSpc>
                <a:spcPct val="100000"/>
              </a:lnSpc>
            </a:pPr>
            <a:r>
              <a:rPr lang="zh-CN" altLang="en-US" dirty="0">
                <a:solidFill>
                  <a:schemeClr val="accent1">
                    <a:lumMod val="75000"/>
                  </a:schemeClr>
                </a:solidFill>
              </a:rPr>
              <a:t>       被告人张某长期吸毒、屡教不改，妻子便带着儿子离家出走，张某多次劝说妻子回来，妻子都拒绝不见。某日，张某得知儿子回到外婆家，于是赶到丈母娘住处，将儿子强行抱走，留下一句话，如果妻子不能在第二天七点以前回到原来的家中，他将和儿子一起跳崖。张妻遂报警，警察在村口茅房里发现了毒瘾发作而晕倒的张某，其儿子在一旁直哭。</a:t>
            </a:r>
            <a:endParaRPr lang="en-US" altLang="zh-CN" dirty="0">
              <a:solidFill>
                <a:schemeClr val="accent1">
                  <a:lumMod val="75000"/>
                </a:schemeClr>
              </a:solidFill>
            </a:endParaRPr>
          </a:p>
          <a:p>
            <a:pPr>
              <a:lnSpc>
                <a:spcPct val="100000"/>
              </a:lnSpc>
            </a:pPr>
            <a:r>
              <a:rPr lang="en-US" altLang="zh-CN" dirty="0">
                <a:solidFill>
                  <a:schemeClr val="accent1">
                    <a:lumMod val="75000"/>
                  </a:schemeClr>
                </a:solidFill>
              </a:rPr>
              <a:t>        </a:t>
            </a:r>
            <a:r>
              <a:rPr lang="zh-CN" altLang="en-US" dirty="0">
                <a:solidFill>
                  <a:schemeClr val="accent1">
                    <a:lumMod val="75000"/>
                  </a:schemeClr>
                </a:solidFill>
              </a:rPr>
              <a:t>如何评价张某的行为？</a:t>
            </a:r>
          </a:p>
          <a:p>
            <a:endParaRPr lang="zh-CN" altLang="en-US" dirty="0"/>
          </a:p>
        </p:txBody>
      </p:sp>
      <p:sp>
        <p:nvSpPr>
          <p:cNvPr id="4" name="文本框 3">
            <a:extLst>
              <a:ext uri="{FF2B5EF4-FFF2-40B4-BE49-F238E27FC236}">
                <a16:creationId xmlns:a16="http://schemas.microsoft.com/office/drawing/2014/main" xmlns="" id="{77C2758E-5A2E-40F9-8AD2-CD73769AB3D2}"/>
              </a:ext>
            </a:extLst>
          </p:cNvPr>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第七节</a:t>
            </a:r>
          </a:p>
        </p:txBody>
      </p:sp>
      <p:sp>
        <p:nvSpPr>
          <p:cNvPr id="5" name="标题 2">
            <a:extLst>
              <a:ext uri="{FF2B5EF4-FFF2-40B4-BE49-F238E27FC236}">
                <a16:creationId xmlns:a16="http://schemas.microsoft.com/office/drawing/2014/main" xmlns="" id="{559B97A6-1530-4480-AF67-EE92F21B0CEB}"/>
              </a:ext>
            </a:extLst>
          </p:cNvPr>
          <p:cNvSpPr>
            <a:spLocks noGrp="1"/>
          </p:cNvSpPr>
          <p:nvPr>
            <p:ph type="title"/>
          </p:nvPr>
        </p:nvSpPr>
        <p:spPr>
          <a:xfrm>
            <a:off x="1508125" y="198438"/>
            <a:ext cx="10425113" cy="595312"/>
          </a:xfrm>
        </p:spPr>
        <p:txBody>
          <a:bodyPr/>
          <a:lstStyle/>
          <a:p>
            <a:r>
              <a:rPr lang="zh-CN" altLang="en-US" dirty="0"/>
              <a:t>绑架罪</a:t>
            </a:r>
            <a:r>
              <a:rPr lang="en-US" altLang="zh-CN" dirty="0"/>
              <a:t>(239)</a:t>
            </a:r>
            <a:endParaRPr lang="zh-CN" altLang="en-US" dirty="0"/>
          </a:p>
        </p:txBody>
      </p:sp>
    </p:spTree>
    <p:extLst>
      <p:ext uri="{BB962C8B-B14F-4D97-AF65-F5344CB8AC3E}">
        <p14:creationId xmlns:p14="http://schemas.microsoft.com/office/powerpoint/2010/main" val="3504504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316" y="858259"/>
            <a:ext cx="1336782" cy="1536127"/>
          </a:xfrm>
          <a:prstGeom prst="rect">
            <a:avLst/>
          </a:prstGeom>
        </p:spPr>
      </p:pic>
      <p:sp>
        <p:nvSpPr>
          <p:cNvPr id="5" name="文本框 4"/>
          <p:cNvSpPr txBox="1"/>
          <p:nvPr/>
        </p:nvSpPr>
        <p:spPr>
          <a:xfrm>
            <a:off x="936139" y="1398167"/>
            <a:ext cx="902811" cy="523220"/>
          </a:xfrm>
          <a:prstGeom prst="rect">
            <a:avLst/>
          </a:prstGeom>
          <a:noFill/>
        </p:spPr>
        <p:txBody>
          <a:bodyPr wrap="none" rtlCol="0">
            <a:spAutoFit/>
          </a:bodyPr>
          <a:lstStyle/>
          <a:p>
            <a:r>
              <a:rPr lang="zh-CN" altLang="en-US" sz="2800" dirty="0">
                <a:solidFill>
                  <a:srgbClr val="FA7D00"/>
                </a:solidFill>
                <a:latin typeface="微软雅黑" panose="020B0503020204020204" pitchFamily="34" charset="-122"/>
                <a:ea typeface="微软雅黑" panose="020B0503020204020204" pitchFamily="34" charset="-122"/>
              </a:rPr>
              <a:t>目录</a:t>
            </a:r>
          </a:p>
        </p:txBody>
      </p:sp>
      <p:sp>
        <p:nvSpPr>
          <p:cNvPr id="6" name="圆角矩形 5"/>
          <p:cNvSpPr/>
          <p:nvPr/>
        </p:nvSpPr>
        <p:spPr>
          <a:xfrm>
            <a:off x="8739188" y="885817"/>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473268" y="880697"/>
            <a:ext cx="6373086" cy="495954"/>
            <a:chOff x="3870041" y="1794664"/>
            <a:chExt cx="6373086" cy="495954"/>
          </a:xfrm>
        </p:grpSpPr>
        <p:sp>
          <p:nvSpPr>
            <p:cNvPr id="7" name="圆角矩形 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矩形 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2473268" y="902154"/>
            <a:ext cx="7263450" cy="769441"/>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第一节    侵犯公民人身权利、民主权利罪概述</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719133" y="1427586"/>
            <a:ext cx="1182256" cy="497691"/>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2457924" y="1431226"/>
            <a:ext cx="6373086" cy="495954"/>
            <a:chOff x="3870041" y="1794664"/>
            <a:chExt cx="6373086" cy="495954"/>
          </a:xfrm>
        </p:grpSpPr>
        <p:sp>
          <p:nvSpPr>
            <p:cNvPr id="15" name="圆角矩形 14"/>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6" name="矩形 15"/>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2490151" y="1440602"/>
            <a:ext cx="3012363"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第二节    故意杀人罪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8739188" y="1987869"/>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2457924" y="1987869"/>
            <a:ext cx="6373086" cy="495954"/>
            <a:chOff x="3870041" y="1794664"/>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2484831" y="1965972"/>
            <a:ext cx="3627916"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第三节    过失致人死亡罪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8712409" y="2529856"/>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2457924" y="2533617"/>
            <a:ext cx="6373086" cy="495954"/>
            <a:chOff x="3870041" y="1794664"/>
            <a:chExt cx="6373086" cy="495954"/>
          </a:xfrm>
        </p:grpSpPr>
        <p:sp>
          <p:nvSpPr>
            <p:cNvPr id="27" name="圆角矩形 2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8" name="矩形 2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2484831" y="2542084"/>
            <a:ext cx="3103735"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第四节    故意伤害罪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8712409" y="3092163"/>
            <a:ext cx="1182256" cy="502283"/>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457924" y="3097383"/>
            <a:ext cx="6373086" cy="495954"/>
            <a:chOff x="3870041" y="1794664"/>
            <a:chExt cx="6373086" cy="495954"/>
          </a:xfrm>
        </p:grpSpPr>
        <p:sp>
          <p:nvSpPr>
            <p:cNvPr id="33" name="圆角矩形 32"/>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4" name="矩形 33"/>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pitchFamily="34" charset="-122"/>
                  <a:ea typeface="微软雅黑" panose="020B0503020204020204" pitchFamily="34" charset="-122"/>
                </a:rPr>
                <a:t>强奸罪</a:t>
              </a:r>
            </a:p>
          </p:txBody>
        </p:sp>
      </p:grpSp>
      <p:sp>
        <p:nvSpPr>
          <p:cNvPr id="36" name="文本框 35"/>
          <p:cNvSpPr txBox="1"/>
          <p:nvPr/>
        </p:nvSpPr>
        <p:spPr>
          <a:xfrm>
            <a:off x="2504324" y="3131672"/>
            <a:ext cx="1107996"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第五节</a:t>
            </a:r>
          </a:p>
        </p:txBody>
      </p:sp>
      <p:sp>
        <p:nvSpPr>
          <p:cNvPr id="38" name="圆角矩形 37"/>
          <p:cNvSpPr/>
          <p:nvPr/>
        </p:nvSpPr>
        <p:spPr>
          <a:xfrm>
            <a:off x="8719133" y="3676397"/>
            <a:ext cx="1182256" cy="502283"/>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2457924" y="3684041"/>
            <a:ext cx="6373086" cy="495954"/>
            <a:chOff x="3870041" y="1794664"/>
            <a:chExt cx="6373086" cy="495954"/>
          </a:xfrm>
        </p:grpSpPr>
        <p:sp>
          <p:nvSpPr>
            <p:cNvPr id="40" name="圆角矩形 39"/>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1" name="矩形 40"/>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pitchFamily="34" charset="-122"/>
                  <a:ea typeface="微软雅黑" panose="020B0503020204020204" pitchFamily="34" charset="-122"/>
                </a:rPr>
                <a:t>非法拘禁罪</a:t>
              </a:r>
            </a:p>
          </p:txBody>
        </p:sp>
      </p:grpSp>
      <p:sp>
        <p:nvSpPr>
          <p:cNvPr id="43" name="文本框 42"/>
          <p:cNvSpPr txBox="1"/>
          <p:nvPr/>
        </p:nvSpPr>
        <p:spPr>
          <a:xfrm>
            <a:off x="2519668" y="3726769"/>
            <a:ext cx="1107996"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第六节</a:t>
            </a:r>
          </a:p>
        </p:txBody>
      </p:sp>
      <p:sp>
        <p:nvSpPr>
          <p:cNvPr id="44" name="圆角矩形 43"/>
          <p:cNvSpPr/>
          <p:nvPr/>
        </p:nvSpPr>
        <p:spPr>
          <a:xfrm>
            <a:off x="8719133" y="4247119"/>
            <a:ext cx="1182256" cy="502283"/>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2473268" y="4253223"/>
            <a:ext cx="6373086" cy="495954"/>
            <a:chOff x="3870041" y="1794664"/>
            <a:chExt cx="6373086" cy="495954"/>
          </a:xfrm>
        </p:grpSpPr>
        <p:sp>
          <p:nvSpPr>
            <p:cNvPr id="46" name="圆角矩形 45"/>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7" name="矩形 46"/>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pitchFamily="34" charset="-122"/>
                  <a:ea typeface="微软雅黑" panose="020B0503020204020204" pitchFamily="34" charset="-122"/>
                </a:rPr>
                <a:t>绑架罪</a:t>
              </a:r>
            </a:p>
          </p:txBody>
        </p:sp>
      </p:grpSp>
      <p:sp>
        <p:nvSpPr>
          <p:cNvPr id="49" name="文本框 48"/>
          <p:cNvSpPr txBox="1"/>
          <p:nvPr/>
        </p:nvSpPr>
        <p:spPr>
          <a:xfrm>
            <a:off x="2519668" y="4278916"/>
            <a:ext cx="1107996"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第七节</a:t>
            </a:r>
          </a:p>
        </p:txBody>
      </p:sp>
      <p:sp>
        <p:nvSpPr>
          <p:cNvPr id="50" name="圆角矩形 49"/>
          <p:cNvSpPr/>
          <p:nvPr/>
        </p:nvSpPr>
        <p:spPr>
          <a:xfrm>
            <a:off x="8712409" y="4796679"/>
            <a:ext cx="1182256" cy="502283"/>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2484831" y="4805370"/>
            <a:ext cx="6373086" cy="495954"/>
            <a:chOff x="3870041" y="1794664"/>
            <a:chExt cx="6373086" cy="495954"/>
          </a:xfrm>
        </p:grpSpPr>
        <p:sp>
          <p:nvSpPr>
            <p:cNvPr id="52" name="圆角矩形 51"/>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53" name="矩形 52"/>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pitchFamily="34" charset="-122"/>
                  <a:ea typeface="微软雅黑" panose="020B0503020204020204" pitchFamily="34" charset="-122"/>
                </a:rPr>
                <a:t>拐卖</a:t>
              </a:r>
              <a:r>
                <a:rPr lang="zh-CN" altLang="en-US" sz="2400" dirty="0" smtClean="0">
                  <a:latin typeface="微软雅黑" panose="020B0503020204020204" pitchFamily="34" charset="-122"/>
                  <a:ea typeface="微软雅黑" panose="020B0503020204020204" pitchFamily="34" charset="-122"/>
                </a:rPr>
                <a:t>妇女、儿童</a:t>
              </a:r>
              <a:r>
                <a:rPr lang="zh-CN" altLang="en-US" sz="2400" dirty="0">
                  <a:latin typeface="微软雅黑" panose="020B0503020204020204" pitchFamily="34" charset="-122"/>
                  <a:ea typeface="微软雅黑" panose="020B0503020204020204" pitchFamily="34" charset="-122"/>
                </a:rPr>
                <a:t>罪</a:t>
              </a:r>
            </a:p>
          </p:txBody>
        </p:sp>
      </p:grpSp>
      <p:sp>
        <p:nvSpPr>
          <p:cNvPr id="55" name="文本框 54"/>
          <p:cNvSpPr txBox="1"/>
          <p:nvPr/>
        </p:nvSpPr>
        <p:spPr>
          <a:xfrm>
            <a:off x="2550356" y="4816989"/>
            <a:ext cx="1107996"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第八节</a:t>
            </a:r>
          </a:p>
        </p:txBody>
      </p:sp>
      <p:sp>
        <p:nvSpPr>
          <p:cNvPr id="56" name="圆角矩形 55"/>
          <p:cNvSpPr/>
          <p:nvPr/>
        </p:nvSpPr>
        <p:spPr>
          <a:xfrm>
            <a:off x="8719133" y="5355155"/>
            <a:ext cx="1182256" cy="502283"/>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2491555" y="5363846"/>
            <a:ext cx="6373086" cy="495954"/>
            <a:chOff x="3870041" y="1794664"/>
            <a:chExt cx="6373086" cy="495954"/>
          </a:xfrm>
        </p:grpSpPr>
        <p:sp>
          <p:nvSpPr>
            <p:cNvPr id="58" name="圆角矩形 57"/>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59" name="矩形 58"/>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pitchFamily="34" charset="-122"/>
                  <a:ea typeface="微软雅黑" panose="020B0503020204020204" pitchFamily="34" charset="-122"/>
                </a:rPr>
                <a:t>诬告陷害罪</a:t>
              </a:r>
            </a:p>
          </p:txBody>
        </p:sp>
      </p:grpSp>
      <p:sp>
        <p:nvSpPr>
          <p:cNvPr id="61" name="文本框 60"/>
          <p:cNvSpPr txBox="1"/>
          <p:nvPr/>
        </p:nvSpPr>
        <p:spPr>
          <a:xfrm>
            <a:off x="2557080" y="5375465"/>
            <a:ext cx="1107996"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第九节</a:t>
            </a:r>
          </a:p>
        </p:txBody>
      </p:sp>
    </p:spTree>
    <p:extLst>
      <p:ext uri="{BB962C8B-B14F-4D97-AF65-F5344CB8AC3E}">
        <p14:creationId xmlns:p14="http://schemas.microsoft.com/office/powerpoint/2010/main" val="1076906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绑架罪</a:t>
            </a:r>
            <a:r>
              <a:rPr lang="en-US" altLang="zh-CN" dirty="0"/>
              <a:t>(239)</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第七节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9" name="Rectangle 3"/>
          <p:cNvSpPr>
            <a:spLocks noGrp="1" noChangeArrowheads="1"/>
          </p:cNvSpPr>
          <p:nvPr>
            <p:ph idx="1"/>
          </p:nvPr>
        </p:nvSpPr>
        <p:spPr>
          <a:xfrm>
            <a:off x="600363" y="933254"/>
            <a:ext cx="10954327" cy="5658976"/>
          </a:xfrm>
        </p:spPr>
        <p:txBody>
          <a:bodyPr>
            <a:normAutofit/>
          </a:bodyPr>
          <a:lstStyle/>
          <a:p>
            <a:pPr marL="0" indent="0" algn="just" eaLnBrk="1" hangingPunct="1">
              <a:lnSpc>
                <a:spcPct val="90000"/>
              </a:lnSpc>
              <a:buFont typeface="Symbol" panose="05050102010706020507" pitchFamily="18" charset="2"/>
              <a:buNone/>
              <a:defRPr/>
            </a:pPr>
            <a:r>
              <a:rPr lang="zh-CN" altLang="en-US" dirty="0"/>
              <a:t>二、认定本罪应注意的问题</a:t>
            </a:r>
            <a:endParaRPr lang="en-US" altLang="zh-CN" dirty="0"/>
          </a:p>
          <a:p>
            <a:pPr marL="457200" indent="-457200" algn="just" eaLnBrk="1" hangingPunct="1">
              <a:lnSpc>
                <a:spcPct val="90000"/>
              </a:lnSpc>
              <a:buFont typeface="Wingdings" panose="05000000000000000000" pitchFamily="2" charset="2"/>
              <a:buChar char="u"/>
              <a:defRPr/>
            </a:pPr>
            <a:r>
              <a:rPr lang="en-US" altLang="zh-CN" dirty="0"/>
              <a:t>    1.</a:t>
            </a:r>
            <a:r>
              <a:rPr lang="zh-CN" altLang="en-US" dirty="0"/>
              <a:t>关于本罪的既遂与未遂；</a:t>
            </a:r>
          </a:p>
          <a:p>
            <a:pPr marL="0" indent="0" algn="just" eaLnBrk="1" hangingPunct="1">
              <a:lnSpc>
                <a:spcPct val="90000"/>
              </a:lnSpc>
              <a:buFont typeface="Symbol" panose="05050102010706020507" pitchFamily="18" charset="2"/>
              <a:buNone/>
              <a:defRPr/>
            </a:pPr>
            <a:r>
              <a:rPr lang="zh-CN" altLang="en-US" dirty="0"/>
              <a:t>        </a:t>
            </a:r>
            <a:r>
              <a:rPr lang="en-US" altLang="zh-CN" dirty="0"/>
              <a:t>(1)</a:t>
            </a:r>
            <a:r>
              <a:rPr lang="zh-CN" altLang="en-US" dirty="0"/>
              <a:t>关于结合犯与行为犯的问题 </a:t>
            </a:r>
            <a:endParaRPr lang="en-US" altLang="zh-CN" dirty="0"/>
          </a:p>
          <a:p>
            <a:pPr marL="0" indent="0" algn="just" eaLnBrk="1" hangingPunct="1">
              <a:lnSpc>
                <a:spcPct val="90000"/>
              </a:lnSpc>
              <a:buFont typeface="Symbol" panose="05050102010706020507" pitchFamily="18" charset="2"/>
              <a:buNone/>
              <a:defRPr/>
            </a:pPr>
            <a:r>
              <a:rPr lang="zh-CN" altLang="en-US" dirty="0"/>
              <a:t>        </a:t>
            </a:r>
            <a:r>
              <a:rPr lang="en-US" altLang="zh-CN" dirty="0"/>
              <a:t>(2)</a:t>
            </a:r>
            <a:r>
              <a:rPr lang="zh-CN" altLang="en-US" dirty="0"/>
              <a:t>关于绑架罪是否是继续犯的问题，即对于明知他人已经绑架人质而中途参与勒索财物者是否构成共犯的问题。</a:t>
            </a:r>
          </a:p>
          <a:p>
            <a:pPr marL="457200" indent="-457200" algn="just" eaLnBrk="1" hangingPunct="1">
              <a:lnSpc>
                <a:spcPct val="90000"/>
              </a:lnSpc>
              <a:buFont typeface="Wingdings" panose="05000000000000000000" pitchFamily="2" charset="2"/>
              <a:buChar char="u"/>
              <a:defRPr/>
            </a:pPr>
            <a:r>
              <a:rPr lang="en-US" altLang="zh-CN" dirty="0"/>
              <a:t>    2.</a:t>
            </a:r>
            <a:r>
              <a:rPr lang="zh-CN" altLang="en-US" dirty="0"/>
              <a:t>关于罪数问题</a:t>
            </a:r>
            <a:r>
              <a:rPr lang="en-US" altLang="zh-CN" dirty="0"/>
              <a:t>(</a:t>
            </a:r>
            <a:r>
              <a:rPr lang="zh-CN" altLang="en-US" dirty="0"/>
              <a:t>杀害、伤害人质的处理</a:t>
            </a:r>
            <a:r>
              <a:rPr lang="en-US" altLang="zh-CN" dirty="0"/>
              <a:t>)</a:t>
            </a:r>
            <a:r>
              <a:rPr lang="zh-CN" altLang="en-US" dirty="0"/>
              <a:t>；</a:t>
            </a:r>
            <a:endParaRPr lang="en-US" altLang="zh-CN" dirty="0"/>
          </a:p>
          <a:p>
            <a:pPr marL="457200" indent="-457200" algn="just" eaLnBrk="1" hangingPunct="1">
              <a:lnSpc>
                <a:spcPct val="90000"/>
              </a:lnSpc>
              <a:buFont typeface="Wingdings" panose="05000000000000000000" pitchFamily="2" charset="2"/>
              <a:buChar char="u"/>
              <a:defRPr/>
            </a:pPr>
            <a:r>
              <a:rPr lang="en-US" altLang="zh-CN" dirty="0"/>
              <a:t>    3.</a:t>
            </a:r>
            <a:r>
              <a:rPr lang="zh-CN" altLang="en-US" dirty="0"/>
              <a:t>本罪与非法拘禁罪的区别；</a:t>
            </a:r>
            <a:endParaRPr lang="en-US" altLang="zh-CN" dirty="0"/>
          </a:p>
          <a:p>
            <a:pPr marL="457200" indent="-457200" algn="just" eaLnBrk="1" hangingPunct="1">
              <a:lnSpc>
                <a:spcPct val="90000"/>
              </a:lnSpc>
              <a:buFont typeface="Wingdings" panose="05000000000000000000" pitchFamily="2" charset="2"/>
              <a:buChar char="u"/>
              <a:defRPr/>
            </a:pPr>
            <a:r>
              <a:rPr lang="en-US" altLang="zh-CN" dirty="0"/>
              <a:t>    4.</a:t>
            </a:r>
            <a:r>
              <a:rPr lang="zh-CN" altLang="en-US" dirty="0"/>
              <a:t>本罪与劫持航空器罪、劫持汽车、船只罪的区别。</a:t>
            </a:r>
            <a:endParaRPr lang="en-US" altLang="zh-CN" dirty="0"/>
          </a:p>
          <a:p>
            <a:pPr algn="just" eaLnBrk="1" hangingPunct="1">
              <a:lnSpc>
                <a:spcPct val="90000"/>
              </a:lnSpc>
              <a:defRPr/>
            </a:pPr>
            <a:r>
              <a:rPr lang="en-US" altLang="zh-CN" dirty="0">
                <a:latin typeface="华文楷体" panose="02010600040101010101" pitchFamily="2" charset="-122"/>
                <a:ea typeface="华文楷体" panose="02010600040101010101" pitchFamily="2" charset="-122"/>
              </a:rPr>
              <a:t>         2001</a:t>
            </a:r>
            <a:r>
              <a:rPr lang="zh-CN" altLang="en-US" dirty="0">
                <a:latin typeface="华文楷体" panose="02010600040101010101" pitchFamily="2" charset="-122"/>
                <a:ea typeface="华文楷体" panose="02010600040101010101" pitchFamily="2" charset="-122"/>
              </a:rPr>
              <a:t>年解释规定：</a:t>
            </a:r>
            <a:r>
              <a:rPr lang="zh-CN" altLang="zh-CN" dirty="0">
                <a:latin typeface="华文楷体" panose="02010600040101010101" pitchFamily="2" charset="-122"/>
                <a:ea typeface="华文楷体" panose="02010600040101010101" pitchFamily="2" charset="-122"/>
              </a:rPr>
              <a:t>行为人在绑架过程中，又以暴力、胁迫等手段当场劫取被害人财物，构成犯罪的，择一重罪处罚。</a:t>
            </a:r>
            <a:endParaRPr lang="zh-CN" altLang="en-US" dirty="0">
              <a:latin typeface="华文楷体" panose="02010600040101010101" pitchFamily="2" charset="-122"/>
              <a:ea typeface="华文楷体" panose="02010600040101010101" pitchFamily="2" charset="-122"/>
            </a:endParaRPr>
          </a:p>
          <a:p>
            <a:pPr marL="0" indent="0" algn="just" eaLnBrk="1" hangingPunct="1">
              <a:lnSpc>
                <a:spcPct val="90000"/>
              </a:lnSpc>
              <a:buFont typeface="Symbol" panose="05050102010706020507" pitchFamily="18" charset="2"/>
              <a:buNone/>
              <a:defRPr/>
            </a:pPr>
            <a:r>
              <a:rPr lang="zh-CN" altLang="en-US" dirty="0"/>
              <a:t>三、对本罪的处罚</a:t>
            </a:r>
          </a:p>
          <a:p>
            <a:pPr eaLnBrk="1" hangingPunct="1">
              <a:lnSpc>
                <a:spcPct val="90000"/>
              </a:lnSpc>
              <a:defRPr/>
            </a:pPr>
            <a:endParaRPr lang="zh-CN" altLang="en-US" sz="2800" dirty="0"/>
          </a:p>
          <a:p>
            <a:pPr eaLnBrk="1" hangingPunct="1">
              <a:lnSpc>
                <a:spcPct val="90000"/>
              </a:lnSpc>
              <a:defRPr/>
            </a:pPr>
            <a:endParaRPr lang="en-US" altLang="zh-CN" sz="2800" dirty="0"/>
          </a:p>
        </p:txBody>
      </p:sp>
    </p:spTree>
    <p:extLst>
      <p:ext uri="{BB962C8B-B14F-4D97-AF65-F5344CB8AC3E}">
        <p14:creationId xmlns:p14="http://schemas.microsoft.com/office/powerpoint/2010/main" val="178590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绑架罪</a:t>
            </a:r>
            <a:r>
              <a:rPr lang="en-US" altLang="zh-CN" dirty="0"/>
              <a:t>(239)</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第七节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7" name="内容占位符 2"/>
          <p:cNvSpPr>
            <a:spLocks noGrp="1" noChangeArrowheads="1"/>
          </p:cNvSpPr>
          <p:nvPr>
            <p:ph idx="1"/>
          </p:nvPr>
        </p:nvSpPr>
        <p:spPr>
          <a:xfrm>
            <a:off x="0" y="1242291"/>
            <a:ext cx="12065461" cy="4985472"/>
          </a:xfrm>
        </p:spPr>
        <p:txBody>
          <a:bodyPr>
            <a:normAutofit fontScale="92500"/>
          </a:bodyPr>
          <a:lstStyle/>
          <a:p>
            <a:r>
              <a:rPr lang="en-US" altLang="zh-CN" sz="3000" dirty="0"/>
              <a:t> 2009</a:t>
            </a:r>
            <a:r>
              <a:rPr lang="zh-CN" altLang="en-US" sz="3000" dirty="0"/>
              <a:t>年</a:t>
            </a:r>
            <a:r>
              <a:rPr lang="en-US" altLang="zh-CN" sz="3000" dirty="0"/>
              <a:t>《</a:t>
            </a:r>
            <a:r>
              <a:rPr lang="zh-CN" altLang="en-US" sz="3000" dirty="0"/>
              <a:t>刑法修正案</a:t>
            </a:r>
            <a:r>
              <a:rPr lang="en-US" altLang="zh-CN" sz="3000" dirty="0"/>
              <a:t>(</a:t>
            </a:r>
            <a:r>
              <a:rPr lang="zh-CN" altLang="en-US" sz="3000" dirty="0"/>
              <a:t>七</a:t>
            </a:r>
            <a:r>
              <a:rPr lang="en-US" altLang="zh-CN" sz="3000" dirty="0"/>
              <a:t>)》</a:t>
            </a:r>
            <a:r>
              <a:rPr lang="zh-CN" altLang="en-US" sz="3000" dirty="0"/>
              <a:t>第六条进行了修改：</a:t>
            </a:r>
            <a:endParaRPr lang="en-US" altLang="zh-CN" sz="3000" dirty="0"/>
          </a:p>
          <a:p>
            <a:pPr marL="457200" indent="-457200">
              <a:buFont typeface="Wingdings" panose="05000000000000000000" pitchFamily="2" charset="2"/>
              <a:buChar char="u"/>
            </a:pPr>
            <a:r>
              <a:rPr lang="zh-CN" altLang="en-US" sz="3000" dirty="0"/>
              <a:t>将刑法第</a:t>
            </a:r>
            <a:r>
              <a:rPr lang="en-US" altLang="zh-CN" sz="3000" dirty="0"/>
              <a:t>239</a:t>
            </a:r>
            <a:r>
              <a:rPr lang="zh-CN" altLang="en-US" sz="3000" dirty="0"/>
              <a:t>条修改为：“以勒索财物为目的绑架他人的，或者绑架他人作为人质的，处十年以上有期徒刑或者无期徒刑，并处罚金或者没收财产；情节较轻的，处五年以上十年以下有期徒刑，并处罚金。</a:t>
            </a:r>
            <a:endParaRPr lang="en-US" altLang="zh-CN" sz="3000" dirty="0"/>
          </a:p>
          <a:p>
            <a:pPr marL="457200" indent="-457200">
              <a:buFont typeface="Wingdings" panose="05000000000000000000" pitchFamily="2" charset="2"/>
              <a:buChar char="u"/>
            </a:pPr>
            <a:r>
              <a:rPr lang="zh-CN" altLang="en-US" sz="3000" dirty="0"/>
              <a:t>“犯前款罪，致使被绑架人死亡或者杀害被绑架人的，处死刑，并处没收财产。</a:t>
            </a:r>
          </a:p>
          <a:p>
            <a:pPr marL="457200" indent="-457200">
              <a:buFont typeface="Wingdings" panose="05000000000000000000" pitchFamily="2" charset="2"/>
              <a:buChar char="u"/>
            </a:pPr>
            <a:r>
              <a:rPr lang="zh-CN" altLang="en-US" sz="3000" dirty="0"/>
              <a:t>“以勒索财物为目的偷盗婴幼儿的，依照前两款的规定处罚。”</a:t>
            </a:r>
            <a:endParaRPr lang="en-US" altLang="zh-CN" sz="3000" dirty="0"/>
          </a:p>
          <a:p>
            <a:pPr marL="457200" indent="-457200">
              <a:buFont typeface="Wingdings" panose="05000000000000000000" pitchFamily="2" charset="2"/>
              <a:buChar char="u"/>
            </a:pPr>
            <a:r>
              <a:rPr lang="zh-CN" altLang="en-US" sz="3000" dirty="0"/>
              <a:t>即法定刑有所修改</a:t>
            </a:r>
          </a:p>
          <a:p>
            <a:pPr marL="457200" indent="-457200">
              <a:buFont typeface="Wingdings" panose="05000000000000000000" pitchFamily="2" charset="2"/>
              <a:buChar char="u"/>
            </a:pPr>
            <a:endParaRPr lang="zh-CN" altLang="en-US" sz="2800" dirty="0"/>
          </a:p>
        </p:txBody>
      </p:sp>
    </p:spTree>
    <p:extLst>
      <p:ext uri="{BB962C8B-B14F-4D97-AF65-F5344CB8AC3E}">
        <p14:creationId xmlns:p14="http://schemas.microsoft.com/office/powerpoint/2010/main" val="171604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绑架罪</a:t>
            </a:r>
            <a:r>
              <a:rPr lang="en-US" altLang="zh-CN" dirty="0"/>
              <a:t>(239)</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第七节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9" name="标题 1"/>
          <p:cNvSpPr>
            <a:spLocks noGrp="1" noChangeArrowheads="1"/>
          </p:cNvSpPr>
          <p:nvPr>
            <p:ph idx="1"/>
          </p:nvPr>
        </p:nvSpPr>
        <p:spPr>
          <a:xfrm>
            <a:off x="670561" y="1191491"/>
            <a:ext cx="11075237" cy="4985472"/>
          </a:xfrm>
        </p:spPr>
        <p:txBody>
          <a:bodyPr/>
          <a:lstStyle/>
          <a:p>
            <a:r>
              <a:rPr lang="en-US" altLang="zh-CN" dirty="0">
                <a:solidFill>
                  <a:srgbClr val="ED7D31"/>
                </a:solidFill>
              </a:rPr>
              <a:t>2015</a:t>
            </a:r>
            <a:r>
              <a:rPr lang="zh-CN" altLang="en-US" dirty="0">
                <a:solidFill>
                  <a:srgbClr val="ED7D31"/>
                </a:solidFill>
              </a:rPr>
              <a:t>年</a:t>
            </a:r>
            <a:r>
              <a:rPr lang="en-US" altLang="zh-CN" dirty="0">
                <a:solidFill>
                  <a:srgbClr val="ED7D31"/>
                </a:solidFill>
              </a:rPr>
              <a:t>《</a:t>
            </a:r>
            <a:r>
              <a:rPr lang="zh-CN" altLang="en-US" dirty="0">
                <a:solidFill>
                  <a:srgbClr val="ED7D31"/>
                </a:solidFill>
              </a:rPr>
              <a:t>刑法修正案</a:t>
            </a:r>
            <a:r>
              <a:rPr lang="en-US" altLang="zh-CN" dirty="0">
                <a:solidFill>
                  <a:srgbClr val="ED7D31"/>
                </a:solidFill>
              </a:rPr>
              <a:t>(</a:t>
            </a:r>
            <a:r>
              <a:rPr lang="zh-CN" altLang="en-US" dirty="0">
                <a:solidFill>
                  <a:srgbClr val="ED7D31"/>
                </a:solidFill>
              </a:rPr>
              <a:t>九</a:t>
            </a:r>
            <a:r>
              <a:rPr lang="en-US" altLang="zh-CN" dirty="0">
                <a:solidFill>
                  <a:srgbClr val="ED7D31"/>
                </a:solidFill>
              </a:rPr>
              <a:t>)》</a:t>
            </a:r>
            <a:r>
              <a:rPr lang="zh-CN" altLang="en-US" dirty="0">
                <a:solidFill>
                  <a:srgbClr val="ED7D31"/>
                </a:solidFill>
              </a:rPr>
              <a:t>第</a:t>
            </a:r>
            <a:r>
              <a:rPr lang="en-US" altLang="zh-CN" dirty="0">
                <a:solidFill>
                  <a:srgbClr val="ED7D31"/>
                </a:solidFill>
              </a:rPr>
              <a:t>14</a:t>
            </a:r>
            <a:r>
              <a:rPr lang="zh-CN" altLang="en-US" dirty="0">
                <a:solidFill>
                  <a:srgbClr val="ED7D31"/>
                </a:solidFill>
              </a:rPr>
              <a:t>条：</a:t>
            </a:r>
            <a:r>
              <a:rPr lang="zh-CN" altLang="zh-CN" dirty="0">
                <a:solidFill>
                  <a:srgbClr val="ED7D31"/>
                </a:solidFill>
              </a:rPr>
              <a:t>将刑法第</a:t>
            </a:r>
            <a:r>
              <a:rPr lang="en-US" altLang="zh-CN" dirty="0">
                <a:solidFill>
                  <a:srgbClr val="ED7D31"/>
                </a:solidFill>
              </a:rPr>
              <a:t>239</a:t>
            </a:r>
            <a:r>
              <a:rPr lang="zh-CN" altLang="zh-CN" dirty="0">
                <a:solidFill>
                  <a:srgbClr val="ED7D31"/>
                </a:solidFill>
              </a:rPr>
              <a:t>条第</a:t>
            </a:r>
            <a:r>
              <a:rPr lang="en-US" altLang="zh-CN" dirty="0">
                <a:solidFill>
                  <a:srgbClr val="ED7D31"/>
                </a:solidFill>
              </a:rPr>
              <a:t>2</a:t>
            </a:r>
            <a:r>
              <a:rPr lang="zh-CN" altLang="zh-CN" dirty="0">
                <a:solidFill>
                  <a:srgbClr val="ED7D31"/>
                </a:solidFill>
              </a:rPr>
              <a:t>款修改为：“犯前款罪，杀害被绑架人的，或者故意伤害被绑架人，致人重伤、死亡的，处无期徒刑或者死刑，并处没收财产。”</a:t>
            </a:r>
            <a:endParaRPr lang="en-US" altLang="zh-CN" dirty="0"/>
          </a:p>
          <a:p>
            <a:pPr marL="457200" indent="-457200">
              <a:buFont typeface="Wingdings" panose="05000000000000000000" pitchFamily="2" charset="2"/>
              <a:buChar char="u"/>
            </a:pPr>
            <a:r>
              <a:rPr lang="zh-CN" altLang="en-US" dirty="0"/>
              <a:t>修改了绝对法定刑的规定</a:t>
            </a:r>
            <a:endParaRPr lang="en-US" altLang="zh-CN" dirty="0"/>
          </a:p>
          <a:p>
            <a:pPr marL="457200" indent="-457200">
              <a:buFont typeface="Wingdings" panose="05000000000000000000" pitchFamily="2" charset="2"/>
              <a:buChar char="u"/>
            </a:pPr>
            <a:r>
              <a:rPr lang="zh-CN" altLang="en-US" dirty="0"/>
              <a:t>将“致使被绑架人死亡”改掉，是否意味着排除了过失致人死亡</a:t>
            </a:r>
            <a:r>
              <a:rPr lang="en-US" altLang="zh-CN" dirty="0"/>
              <a:t>----</a:t>
            </a:r>
            <a:r>
              <a:rPr lang="zh-CN" altLang="en-US" dirty="0"/>
              <a:t>如何理解现行规定的适用条件</a:t>
            </a:r>
            <a:endParaRPr lang="en-US" altLang="zh-CN" dirty="0"/>
          </a:p>
          <a:p>
            <a:pPr marL="457200" indent="-457200">
              <a:buFont typeface="Wingdings" panose="05000000000000000000" pitchFamily="2" charset="2"/>
              <a:buChar char="u"/>
            </a:pPr>
            <a:r>
              <a:rPr lang="zh-CN" altLang="en-US" dirty="0"/>
              <a:t>故意伤害致人重伤、死亡的问题</a:t>
            </a:r>
            <a:r>
              <a:rPr lang="en-US" altLang="zh-CN" dirty="0"/>
              <a:t>----</a:t>
            </a:r>
            <a:r>
              <a:rPr lang="zh-CN" altLang="en-US" dirty="0"/>
              <a:t>对结果的罪过和因果问题</a:t>
            </a:r>
          </a:p>
          <a:p>
            <a:endParaRPr lang="zh-CN" altLang="en-US" sz="2800" dirty="0"/>
          </a:p>
        </p:txBody>
      </p:sp>
    </p:spTree>
    <p:extLst>
      <p:ext uri="{BB962C8B-B14F-4D97-AF65-F5344CB8AC3E}">
        <p14:creationId xmlns:p14="http://schemas.microsoft.com/office/powerpoint/2010/main" val="393072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拐卖妇女、儿童罪</a:t>
            </a:r>
            <a:r>
              <a:rPr lang="en-US" altLang="zh-CN" dirty="0"/>
              <a:t>(240)</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第八节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7" name="Rectangle 3"/>
          <p:cNvSpPr>
            <a:spLocks noGrp="1" noChangeArrowheads="1"/>
          </p:cNvSpPr>
          <p:nvPr>
            <p:ph idx="1"/>
          </p:nvPr>
        </p:nvSpPr>
        <p:spPr>
          <a:xfrm>
            <a:off x="518160" y="933254"/>
            <a:ext cx="11415221" cy="5725871"/>
          </a:xfrm>
        </p:spPr>
        <p:txBody>
          <a:bodyPr>
            <a:normAutofit/>
          </a:bodyPr>
          <a:lstStyle/>
          <a:p>
            <a:pPr marL="0" indent="0" algn="just" eaLnBrk="1" hangingPunct="1">
              <a:lnSpc>
                <a:spcPct val="90000"/>
              </a:lnSpc>
              <a:buFont typeface="Symbol" panose="05050102010706020507" pitchFamily="18" charset="2"/>
              <a:buNone/>
              <a:defRPr/>
            </a:pPr>
            <a:r>
              <a:rPr lang="zh-CN" altLang="en-US" dirty="0"/>
              <a:t>一、本罪的概念和特征</a:t>
            </a:r>
            <a:endParaRPr lang="en-US" altLang="zh-CN" dirty="0"/>
          </a:p>
          <a:p>
            <a:pPr marL="0" indent="0" algn="just" eaLnBrk="1" hangingPunct="1">
              <a:lnSpc>
                <a:spcPct val="90000"/>
              </a:lnSpc>
              <a:buFont typeface="Symbol" panose="05050102010706020507" pitchFamily="18" charset="2"/>
              <a:buNone/>
              <a:defRPr/>
            </a:pPr>
            <a:r>
              <a:rPr lang="en-US" altLang="zh-CN" dirty="0"/>
              <a:t>   ---</a:t>
            </a:r>
            <a:r>
              <a:rPr lang="zh-CN" altLang="en-US" dirty="0"/>
              <a:t>是指以出卖为目的，拐骗、绑架、收买、贩卖、接送、中转妇女、儿童的行为。其构成特征是：</a:t>
            </a:r>
          </a:p>
          <a:p>
            <a:pPr marL="0" indent="0" algn="just" eaLnBrk="1" hangingPunct="1">
              <a:lnSpc>
                <a:spcPct val="90000"/>
              </a:lnSpc>
              <a:buFont typeface="Symbol" panose="05050102010706020507" pitchFamily="18" charset="2"/>
              <a:buNone/>
              <a:defRPr/>
            </a:pPr>
            <a:r>
              <a:rPr lang="en-US" altLang="zh-CN" dirty="0"/>
              <a:t>       1.</a:t>
            </a:r>
            <a:r>
              <a:rPr lang="zh-CN" altLang="en-US" dirty="0"/>
              <a:t>侵犯的客体主要是妇女、儿童的人身自由与人格尊严，以及婚姻家庭关系。</a:t>
            </a:r>
          </a:p>
          <a:p>
            <a:pPr marL="457200" indent="-457200" algn="just" eaLnBrk="1" hangingPunct="1">
              <a:lnSpc>
                <a:spcPct val="90000"/>
              </a:lnSpc>
              <a:buFont typeface="Wingdings" panose="05000000000000000000" pitchFamily="2" charset="2"/>
              <a:buChar char="u"/>
              <a:defRPr/>
            </a:pPr>
            <a:r>
              <a:rPr lang="zh-CN" altLang="en-US" dirty="0"/>
              <a:t>   关于犯罪对象</a:t>
            </a:r>
            <a:r>
              <a:rPr lang="en-US" altLang="zh-CN" dirty="0"/>
              <a:t>――</a:t>
            </a:r>
            <a:r>
              <a:rPr lang="zh-CN" altLang="en-US" dirty="0"/>
              <a:t>妇女、儿童</a:t>
            </a:r>
          </a:p>
          <a:p>
            <a:pPr marL="0" indent="0" algn="just" eaLnBrk="1" hangingPunct="1">
              <a:lnSpc>
                <a:spcPct val="90000"/>
              </a:lnSpc>
              <a:buFont typeface="Symbol" panose="05050102010706020507" pitchFamily="18" charset="2"/>
              <a:buNone/>
              <a:defRPr/>
            </a:pPr>
            <a:r>
              <a:rPr lang="en-US" altLang="zh-CN" dirty="0"/>
              <a:t>      2.</a:t>
            </a:r>
            <a:r>
              <a:rPr lang="zh-CN" altLang="en-US" dirty="0"/>
              <a:t>客观上表现为实施了拐骗、绑架、收买、贩卖、接送、中转妇女、儿童的行为。</a:t>
            </a:r>
          </a:p>
          <a:p>
            <a:pPr marL="0" indent="0" algn="just" eaLnBrk="1" hangingPunct="1">
              <a:lnSpc>
                <a:spcPct val="90000"/>
              </a:lnSpc>
              <a:buFont typeface="Symbol" panose="05050102010706020507" pitchFamily="18" charset="2"/>
              <a:buNone/>
              <a:defRPr/>
            </a:pPr>
            <a:r>
              <a:rPr lang="zh-CN" altLang="en-US" dirty="0"/>
              <a:t>   </a:t>
            </a:r>
            <a:r>
              <a:rPr lang="en-US" altLang="zh-CN" dirty="0"/>
              <a:t>(1)</a:t>
            </a:r>
            <a:r>
              <a:rPr lang="zh-CN" altLang="en-US" dirty="0"/>
              <a:t>行为方式的含义及其相互关系</a:t>
            </a:r>
          </a:p>
          <a:p>
            <a:pPr marL="0" indent="0" algn="just" eaLnBrk="1" hangingPunct="1">
              <a:lnSpc>
                <a:spcPct val="90000"/>
              </a:lnSpc>
              <a:buFont typeface="Symbol" panose="05050102010706020507" pitchFamily="18" charset="2"/>
              <a:buNone/>
              <a:defRPr/>
            </a:pPr>
            <a:r>
              <a:rPr lang="zh-CN" altLang="en-US" dirty="0"/>
              <a:t>   </a:t>
            </a:r>
            <a:r>
              <a:rPr lang="en-US" altLang="zh-CN" dirty="0"/>
              <a:t>(2)</a:t>
            </a:r>
            <a:r>
              <a:rPr lang="zh-CN" altLang="en-US" dirty="0"/>
              <a:t>拐卖行为的含义、认定及其与行为方式的关系</a:t>
            </a:r>
          </a:p>
          <a:p>
            <a:pPr marL="0" indent="0" algn="just" eaLnBrk="1" hangingPunct="1">
              <a:lnSpc>
                <a:spcPct val="90000"/>
              </a:lnSpc>
              <a:buFont typeface="Symbol" panose="05050102010706020507" pitchFamily="18" charset="2"/>
              <a:buNone/>
              <a:defRPr/>
            </a:pPr>
            <a:r>
              <a:rPr lang="zh-CN" altLang="en-US" dirty="0"/>
              <a:t>   </a:t>
            </a:r>
            <a:r>
              <a:rPr lang="en-US" altLang="zh-CN" dirty="0"/>
              <a:t>(3)</a:t>
            </a:r>
            <a:r>
              <a:rPr lang="zh-CN" altLang="en-US" dirty="0"/>
              <a:t>关于是否以违背被害人意志为前提的问题</a:t>
            </a:r>
          </a:p>
          <a:p>
            <a:pPr algn="just" eaLnBrk="1" hangingPunct="1">
              <a:lnSpc>
                <a:spcPct val="90000"/>
              </a:lnSpc>
              <a:defRPr/>
            </a:pPr>
            <a:endParaRPr lang="zh-CN" altLang="en-US" sz="2800" dirty="0"/>
          </a:p>
          <a:p>
            <a:pPr eaLnBrk="1" hangingPunct="1">
              <a:lnSpc>
                <a:spcPct val="90000"/>
              </a:lnSpc>
              <a:defRPr/>
            </a:pPr>
            <a:endParaRPr lang="en-US" altLang="zh-CN" sz="2800" dirty="0"/>
          </a:p>
        </p:txBody>
      </p:sp>
    </p:spTree>
    <p:extLst>
      <p:ext uri="{BB962C8B-B14F-4D97-AF65-F5344CB8AC3E}">
        <p14:creationId xmlns:p14="http://schemas.microsoft.com/office/powerpoint/2010/main" val="327023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拐卖妇女、儿童罪</a:t>
            </a:r>
            <a:r>
              <a:rPr lang="en-US" altLang="zh-CN" dirty="0"/>
              <a:t>(240)</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第八节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9" name="内容占位符 2"/>
          <p:cNvSpPr>
            <a:spLocks noGrp="1"/>
          </p:cNvSpPr>
          <p:nvPr>
            <p:ph idx="1"/>
          </p:nvPr>
        </p:nvSpPr>
        <p:spPr>
          <a:xfrm>
            <a:off x="339366" y="923826"/>
            <a:ext cx="11594016" cy="5668403"/>
          </a:xfrm>
        </p:spPr>
        <p:txBody>
          <a:bodyPr>
            <a:normAutofit/>
          </a:bodyPr>
          <a:lstStyle/>
          <a:p>
            <a:pPr>
              <a:defRPr/>
            </a:pPr>
            <a:r>
              <a:rPr lang="zh-CN" altLang="en-US" sz="3000" dirty="0">
                <a:solidFill>
                  <a:srgbClr val="ED7D31"/>
                </a:solidFill>
              </a:rPr>
              <a:t>关于“偷盗婴幼儿”</a:t>
            </a:r>
            <a:endParaRPr lang="en-US" altLang="zh-CN" sz="3000" dirty="0">
              <a:solidFill>
                <a:srgbClr val="ED7D31"/>
              </a:solidFill>
            </a:endParaRPr>
          </a:p>
          <a:p>
            <a:pPr marL="457200" indent="-457200">
              <a:buFont typeface="Wingdings" panose="05000000000000000000" pitchFamily="2" charset="2"/>
              <a:buChar char="u"/>
              <a:defRPr/>
            </a:pPr>
            <a:r>
              <a:rPr lang="en-US" altLang="zh-CN" sz="3000" dirty="0"/>
              <a:t>2016</a:t>
            </a:r>
            <a:r>
              <a:rPr lang="zh-CN" altLang="en-US" sz="3000" dirty="0"/>
              <a:t>年高法解释规定：</a:t>
            </a:r>
            <a:endParaRPr lang="en-US" altLang="zh-CN" sz="3000" dirty="0"/>
          </a:p>
          <a:p>
            <a:pPr marL="0" indent="0">
              <a:buFont typeface="Symbol" panose="05050102010706020507" pitchFamily="18" charset="2"/>
              <a:buNone/>
              <a:defRPr/>
            </a:pPr>
            <a:r>
              <a:rPr lang="en-US" altLang="zh-CN" sz="3000" dirty="0"/>
              <a:t>    </a:t>
            </a:r>
            <a:r>
              <a:rPr lang="zh-CN" altLang="zh-CN" sz="3000" dirty="0"/>
              <a:t>第一条 对婴幼儿采取欺骗、利诱等手段使其脱离监护人或者看护人的，视为刑法第二百四十条第一款第</a:t>
            </a:r>
            <a:r>
              <a:rPr lang="en-US" altLang="zh-CN" sz="3000" dirty="0"/>
              <a:t>(</a:t>
            </a:r>
            <a:r>
              <a:rPr lang="zh-CN" altLang="zh-CN" sz="3000" dirty="0"/>
              <a:t>六</a:t>
            </a:r>
            <a:r>
              <a:rPr lang="en-US" altLang="zh-CN" sz="3000" dirty="0"/>
              <a:t>)</a:t>
            </a:r>
            <a:r>
              <a:rPr lang="zh-CN" altLang="zh-CN" sz="3000" dirty="0"/>
              <a:t>项规定的“偷盗婴幼儿”。</a:t>
            </a:r>
            <a:endParaRPr lang="en-US" altLang="zh-CN" sz="3000" dirty="0"/>
          </a:p>
          <a:p>
            <a:pPr marL="0" indent="0">
              <a:buFont typeface="Symbol" panose="05050102010706020507" pitchFamily="18" charset="2"/>
              <a:buNone/>
              <a:defRPr/>
            </a:pPr>
            <a:r>
              <a:rPr lang="en-US" altLang="zh-CN" sz="3000" dirty="0"/>
              <a:t>3.</a:t>
            </a:r>
            <a:r>
              <a:rPr lang="zh-CN" altLang="en-US" sz="3000" dirty="0"/>
              <a:t>犯罪主体是一般主体</a:t>
            </a:r>
            <a:endParaRPr lang="zh-CN" altLang="zh-CN" sz="3000" dirty="0"/>
          </a:p>
          <a:p>
            <a:pPr marL="0" indent="0">
              <a:buFont typeface="Symbol" panose="05050102010706020507" pitchFamily="18" charset="2"/>
              <a:buNone/>
              <a:defRPr/>
            </a:pPr>
            <a:r>
              <a:rPr lang="zh-CN" altLang="en-US" sz="3000" dirty="0">
                <a:solidFill>
                  <a:srgbClr val="ED7D31"/>
                </a:solidFill>
              </a:rPr>
              <a:t>关于相关机构的问题</a:t>
            </a:r>
            <a:r>
              <a:rPr lang="en-US" altLang="zh-CN" sz="3000" dirty="0">
                <a:solidFill>
                  <a:srgbClr val="ED7D31"/>
                </a:solidFill>
              </a:rPr>
              <a:t>(</a:t>
            </a:r>
            <a:r>
              <a:rPr lang="zh-CN" altLang="en-US" sz="3000" dirty="0">
                <a:solidFill>
                  <a:srgbClr val="ED7D31"/>
                </a:solidFill>
              </a:rPr>
              <a:t>关于单位行为与个人行为如何定性的问题</a:t>
            </a:r>
            <a:r>
              <a:rPr lang="en-US" altLang="zh-CN" sz="3000" dirty="0">
                <a:solidFill>
                  <a:srgbClr val="ED7D31"/>
                </a:solidFill>
              </a:rPr>
              <a:t>)</a:t>
            </a:r>
            <a:r>
              <a:rPr lang="zh-CN" altLang="en-US" sz="3000" dirty="0">
                <a:solidFill>
                  <a:srgbClr val="ED7D31"/>
                </a:solidFill>
              </a:rPr>
              <a:t>：</a:t>
            </a:r>
            <a:r>
              <a:rPr lang="zh-CN" altLang="zh-CN" sz="3000" dirty="0"/>
              <a:t>　　</a:t>
            </a:r>
            <a:endParaRPr lang="en-US" altLang="zh-CN" sz="3000" dirty="0"/>
          </a:p>
          <a:p>
            <a:pPr marL="0" indent="0">
              <a:buFont typeface="Symbol" panose="05050102010706020507" pitchFamily="18" charset="2"/>
              <a:buNone/>
              <a:defRPr/>
            </a:pPr>
            <a:r>
              <a:rPr lang="en-US" altLang="zh-CN" sz="3000" dirty="0"/>
              <a:t>   </a:t>
            </a:r>
            <a:r>
              <a:rPr lang="zh-CN" altLang="zh-CN" sz="3000" dirty="0"/>
              <a:t>第二条 医疗机构、社会福利机构等单位的工作人员以非法获利为目的，将所诊疗、护理、抚养的儿童出卖给他人的，以拐卖儿童罪论处。</a:t>
            </a:r>
          </a:p>
          <a:p>
            <a:pPr>
              <a:defRPr/>
            </a:pPr>
            <a:endParaRPr lang="zh-CN" altLang="en-US" sz="2800" dirty="0"/>
          </a:p>
        </p:txBody>
      </p:sp>
    </p:spTree>
    <p:extLst>
      <p:ext uri="{BB962C8B-B14F-4D97-AF65-F5344CB8AC3E}">
        <p14:creationId xmlns:p14="http://schemas.microsoft.com/office/powerpoint/2010/main" val="193681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拐卖妇女、儿童罪</a:t>
            </a:r>
            <a:r>
              <a:rPr lang="en-US" altLang="zh-CN" dirty="0"/>
              <a:t>(240)</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第八节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7" name="Rectangle 3"/>
          <p:cNvSpPr>
            <a:spLocks noGrp="1" noChangeArrowheads="1"/>
          </p:cNvSpPr>
          <p:nvPr>
            <p:ph idx="1"/>
          </p:nvPr>
        </p:nvSpPr>
        <p:spPr>
          <a:xfrm>
            <a:off x="348793" y="895546"/>
            <a:ext cx="11584588" cy="5763579"/>
          </a:xfrm>
        </p:spPr>
        <p:txBody>
          <a:bodyPr>
            <a:normAutofit/>
          </a:bodyPr>
          <a:lstStyle/>
          <a:p>
            <a:pPr marL="0" indent="0" algn="just" eaLnBrk="1" hangingPunct="1">
              <a:lnSpc>
                <a:spcPct val="90000"/>
              </a:lnSpc>
              <a:buFont typeface="Symbol" panose="05050102010706020507" pitchFamily="18" charset="2"/>
              <a:buNone/>
              <a:defRPr/>
            </a:pPr>
            <a:r>
              <a:rPr lang="en-US" altLang="zh-CN" dirty="0"/>
              <a:t>      4.</a:t>
            </a:r>
            <a:r>
              <a:rPr lang="zh-CN" altLang="en-US" dirty="0"/>
              <a:t>主观方面是故意，并且具有出卖妇女、儿童的目的。</a:t>
            </a:r>
          </a:p>
          <a:p>
            <a:pPr marL="0" indent="0" algn="just" eaLnBrk="1" hangingPunct="1">
              <a:lnSpc>
                <a:spcPct val="90000"/>
              </a:lnSpc>
              <a:buFont typeface="Symbol" panose="05050102010706020507" pitchFamily="18" charset="2"/>
              <a:buNone/>
              <a:defRPr/>
            </a:pPr>
            <a:r>
              <a:rPr lang="zh-CN" altLang="en-US" dirty="0"/>
              <a:t>二、认定本罪应注意的问题</a:t>
            </a:r>
          </a:p>
          <a:p>
            <a:pPr marL="457200" indent="-457200" algn="just" eaLnBrk="1" hangingPunct="1">
              <a:lnSpc>
                <a:spcPct val="90000"/>
              </a:lnSpc>
              <a:buFont typeface="Wingdings" panose="05000000000000000000" pitchFamily="2" charset="2"/>
              <a:buChar char="u"/>
              <a:defRPr/>
            </a:pPr>
            <a:r>
              <a:rPr lang="en-US" altLang="zh-CN" dirty="0"/>
              <a:t>   1.</a:t>
            </a:r>
            <a:r>
              <a:rPr lang="zh-CN" altLang="en-US" dirty="0"/>
              <a:t>本罪与借婚姻索取财物的行为的界限。</a:t>
            </a:r>
          </a:p>
          <a:p>
            <a:pPr marL="457200" indent="-457200" algn="just" eaLnBrk="1" hangingPunct="1">
              <a:lnSpc>
                <a:spcPct val="90000"/>
              </a:lnSpc>
              <a:buFont typeface="Wingdings" panose="05000000000000000000" pitchFamily="2" charset="2"/>
              <a:buChar char="u"/>
              <a:defRPr/>
            </a:pPr>
            <a:r>
              <a:rPr lang="en-US" altLang="zh-CN" dirty="0"/>
              <a:t>   2.</a:t>
            </a:r>
            <a:r>
              <a:rPr lang="zh-CN" altLang="en-US" dirty="0"/>
              <a:t>本罪与买卖婚姻行为的界限。</a:t>
            </a:r>
            <a:endParaRPr lang="en-US" altLang="zh-CN" dirty="0"/>
          </a:p>
          <a:p>
            <a:pPr algn="just" eaLnBrk="1" hangingPunct="1">
              <a:lnSpc>
                <a:spcPct val="90000"/>
              </a:lnSpc>
              <a:defRPr/>
            </a:pPr>
            <a:r>
              <a:rPr lang="en-US" altLang="zh-CN"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        16</a:t>
            </a:r>
            <a:r>
              <a:rPr lang="zh-CN" altLang="en-US"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年解释：</a:t>
            </a:r>
            <a:endParaRPr lang="en-US" altLang="zh-CN"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u"/>
              <a:defRPr/>
            </a:pPr>
            <a:r>
              <a:rPr lang="zh-CN" altLang="zh-CN" dirty="0">
                <a:latin typeface="华文楷体" panose="02010600040101010101" pitchFamily="2" charset="-122"/>
                <a:ea typeface="华文楷体" panose="02010600040101010101" pitchFamily="2" charset="-122"/>
              </a:rPr>
              <a:t>第三条 以介绍婚姻为名，采取非法扣押身份证件、限制人身自由等方式，或者利用妇女人地生疏、语言不通、孤立无援等境况，违背妇女意志，将其出卖给他人的，应当以拐卖妇女罪追究刑事责任。</a:t>
            </a:r>
          </a:p>
          <a:p>
            <a:pPr marL="457200" indent="-457200">
              <a:buFont typeface="Wingdings" panose="05000000000000000000" pitchFamily="2" charset="2"/>
              <a:buChar char="u"/>
              <a:defRPr/>
            </a:pPr>
            <a:r>
              <a:rPr lang="zh-CN" altLang="zh-CN" dirty="0">
                <a:latin typeface="华文楷体" panose="02010600040101010101" pitchFamily="2" charset="-122"/>
                <a:ea typeface="华文楷体" panose="02010600040101010101" pitchFamily="2" charset="-122"/>
              </a:rPr>
              <a:t>以介绍婚姻为名，与被介绍妇女串通骗取他人钱财，数额较大的，应当以诈骗罪追究刑事责任。</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放飞鸽</a:t>
            </a:r>
            <a:r>
              <a:rPr lang="en-US" altLang="zh-CN" dirty="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a:p>
            <a:pPr marL="0" indent="0" algn="just" eaLnBrk="1" hangingPunct="1">
              <a:lnSpc>
                <a:spcPct val="90000"/>
              </a:lnSpc>
              <a:buFont typeface="Symbol" panose="05050102010706020507" pitchFamily="18" charset="2"/>
              <a:buNone/>
              <a:defRPr/>
            </a:pPr>
            <a:endParaRPr lang="zh-CN" altLang="en-US" sz="2800" dirty="0"/>
          </a:p>
        </p:txBody>
      </p:sp>
    </p:spTree>
    <p:extLst>
      <p:ext uri="{BB962C8B-B14F-4D97-AF65-F5344CB8AC3E}">
        <p14:creationId xmlns:p14="http://schemas.microsoft.com/office/powerpoint/2010/main" val="296872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7E34330-3A33-4AB9-A41B-E77352708276}"/>
              </a:ext>
            </a:extLst>
          </p:cNvPr>
          <p:cNvSpPr>
            <a:spLocks noGrp="1"/>
          </p:cNvSpPr>
          <p:nvPr>
            <p:ph idx="1"/>
          </p:nvPr>
        </p:nvSpPr>
        <p:spPr/>
        <p:txBody>
          <a:bodyPr>
            <a:normAutofit fontScale="92500" lnSpcReduction="20000"/>
          </a:bodyPr>
          <a:lstStyle/>
          <a:p>
            <a:r>
              <a:rPr lang="zh-CN" altLang="en-US" b="1" dirty="0"/>
              <a:t>案例思考</a:t>
            </a:r>
            <a:endParaRPr lang="en-US" altLang="zh-CN" b="1" dirty="0"/>
          </a:p>
          <a:p>
            <a:r>
              <a:rPr lang="en-US" altLang="zh-CN" dirty="0">
                <a:solidFill>
                  <a:schemeClr val="accent1">
                    <a:lumMod val="75000"/>
                  </a:schemeClr>
                </a:solidFill>
              </a:rPr>
              <a:t>1994</a:t>
            </a:r>
            <a:r>
              <a:rPr lang="zh-CN" altLang="en-US" dirty="0">
                <a:solidFill>
                  <a:schemeClr val="accent1">
                    <a:lumMod val="75000"/>
                  </a:schemeClr>
                </a:solidFill>
              </a:rPr>
              <a:t>年</a:t>
            </a:r>
            <a:r>
              <a:rPr lang="en-US" altLang="zh-CN" dirty="0">
                <a:solidFill>
                  <a:schemeClr val="accent1">
                    <a:lumMod val="75000"/>
                  </a:schemeClr>
                </a:solidFill>
              </a:rPr>
              <a:t>4</a:t>
            </a:r>
            <a:r>
              <a:rPr lang="zh-CN" altLang="en-US" dirty="0">
                <a:solidFill>
                  <a:schemeClr val="accent1">
                    <a:lumMod val="75000"/>
                  </a:schemeClr>
                </a:solidFill>
              </a:rPr>
              <a:t>月间，黄振仪（在逃）在广西柳州市汽车站以介绍工作为由，将从农村出来找工作的妇女刘某某、黄某某妯娌二人拐骗到刘景胜（同案被告人，已判刑）家。刘景胜伙同他人将黄某某卖予王某某为妻，在欲将刘某某卖予一名年龄较大的男人为妻时，由于刘某某哭闹不愿而未得逞。此后，刘景胜找到李邦祥，商定以</a:t>
            </a:r>
            <a:r>
              <a:rPr lang="en-US" altLang="zh-CN" dirty="0">
                <a:solidFill>
                  <a:schemeClr val="accent1">
                    <a:lumMod val="75000"/>
                  </a:schemeClr>
                </a:solidFill>
              </a:rPr>
              <a:t>1700</a:t>
            </a:r>
            <a:r>
              <a:rPr lang="zh-CN" altLang="en-US" dirty="0">
                <a:solidFill>
                  <a:schemeClr val="accent1">
                    <a:lumMod val="75000"/>
                  </a:schemeClr>
                </a:solidFill>
              </a:rPr>
              <a:t>元的价格将刘某某卖予李做小妾，并可随后付款。李邦祥将刘某某带回家后，遭到了其妻的强烈反对，同时又得知刘某某已结婚，且已生育，遂表示要么将刘某某送回家，要么将其退还至刘景胜。刘某某因黄某某随其一道出来也被拐卖掉，既怕一人回家无法交代，又怕被送回刘景胜处被刘景胜殴打，故要求李邦祥将其再转卖嫁予他人。李邦祥遂将刘某某以</a:t>
            </a:r>
            <a:r>
              <a:rPr lang="en-US" altLang="zh-CN" dirty="0">
                <a:solidFill>
                  <a:schemeClr val="accent1">
                    <a:lumMod val="75000"/>
                  </a:schemeClr>
                </a:solidFill>
              </a:rPr>
              <a:t>1800</a:t>
            </a:r>
            <a:r>
              <a:rPr lang="zh-CN" altLang="en-US" dirty="0">
                <a:solidFill>
                  <a:schemeClr val="accent1">
                    <a:lumMod val="75000"/>
                  </a:schemeClr>
                </a:solidFill>
              </a:rPr>
              <a:t>元转卖予张某为妻。所得款除给付刘景胜</a:t>
            </a:r>
            <a:r>
              <a:rPr lang="en-US" altLang="zh-CN" dirty="0">
                <a:solidFill>
                  <a:schemeClr val="accent1">
                    <a:lumMod val="75000"/>
                  </a:schemeClr>
                </a:solidFill>
              </a:rPr>
              <a:t>1700</a:t>
            </a:r>
            <a:r>
              <a:rPr lang="zh-CN" altLang="en-US" dirty="0">
                <a:solidFill>
                  <a:schemeClr val="accent1">
                    <a:lumMod val="75000"/>
                  </a:schemeClr>
                </a:solidFill>
              </a:rPr>
              <a:t>元外，剩余的</a:t>
            </a:r>
            <a:r>
              <a:rPr lang="en-US" altLang="zh-CN" dirty="0">
                <a:solidFill>
                  <a:schemeClr val="accent1">
                    <a:lumMod val="75000"/>
                  </a:schemeClr>
                </a:solidFill>
              </a:rPr>
              <a:t>100</a:t>
            </a:r>
            <a:r>
              <a:rPr lang="zh-CN" altLang="en-US" dirty="0">
                <a:solidFill>
                  <a:schemeClr val="accent1">
                    <a:lumMod val="75000"/>
                  </a:schemeClr>
                </a:solidFill>
              </a:rPr>
              <a:t>元自得。 </a:t>
            </a:r>
          </a:p>
          <a:p>
            <a:endParaRPr lang="zh-CN" altLang="en-US" dirty="0"/>
          </a:p>
        </p:txBody>
      </p:sp>
      <p:sp>
        <p:nvSpPr>
          <p:cNvPr id="4" name="文本框 3">
            <a:extLst>
              <a:ext uri="{FF2B5EF4-FFF2-40B4-BE49-F238E27FC236}">
                <a16:creationId xmlns:a16="http://schemas.microsoft.com/office/drawing/2014/main" xmlns="" id="{8B77136B-0AC5-47AD-912B-DBA4BC837C4C}"/>
              </a:ext>
            </a:extLst>
          </p:cNvPr>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第八节</a:t>
            </a:r>
          </a:p>
        </p:txBody>
      </p:sp>
      <p:sp>
        <p:nvSpPr>
          <p:cNvPr id="5" name="标题 2">
            <a:extLst>
              <a:ext uri="{FF2B5EF4-FFF2-40B4-BE49-F238E27FC236}">
                <a16:creationId xmlns:a16="http://schemas.microsoft.com/office/drawing/2014/main" xmlns="" id="{9223A6F6-E1E6-4EE0-AC84-9BA92A5C6BBA}"/>
              </a:ext>
            </a:extLst>
          </p:cNvPr>
          <p:cNvSpPr>
            <a:spLocks noGrp="1"/>
          </p:cNvSpPr>
          <p:nvPr>
            <p:ph type="title"/>
          </p:nvPr>
        </p:nvSpPr>
        <p:spPr>
          <a:xfrm>
            <a:off x="1508125" y="198438"/>
            <a:ext cx="10425113" cy="595312"/>
          </a:xfrm>
        </p:spPr>
        <p:txBody>
          <a:bodyPr/>
          <a:lstStyle/>
          <a:p>
            <a:r>
              <a:rPr lang="zh-CN" altLang="en-US" dirty="0"/>
              <a:t>拐卖妇女、儿童罪</a:t>
            </a:r>
            <a:r>
              <a:rPr lang="en-US" altLang="zh-CN" dirty="0"/>
              <a:t>(240)</a:t>
            </a:r>
            <a:endParaRPr lang="zh-CN" altLang="en-US" dirty="0"/>
          </a:p>
        </p:txBody>
      </p:sp>
    </p:spTree>
    <p:extLst>
      <p:ext uri="{BB962C8B-B14F-4D97-AF65-F5344CB8AC3E}">
        <p14:creationId xmlns:p14="http://schemas.microsoft.com/office/powerpoint/2010/main" val="1334354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拐卖妇女、儿童罪</a:t>
            </a:r>
            <a:r>
              <a:rPr lang="en-US" altLang="zh-CN" dirty="0"/>
              <a:t>(240)</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第八节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9" name="内容占位符 2"/>
          <p:cNvSpPr>
            <a:spLocks noGrp="1"/>
          </p:cNvSpPr>
          <p:nvPr>
            <p:ph idx="1"/>
          </p:nvPr>
        </p:nvSpPr>
        <p:spPr>
          <a:xfrm>
            <a:off x="424206" y="1046375"/>
            <a:ext cx="11133055" cy="5130588"/>
          </a:xfrm>
        </p:spPr>
        <p:txBody>
          <a:bodyPr/>
          <a:lstStyle/>
          <a:p>
            <a:pPr marL="457200" indent="-457200" algn="just" eaLnBrk="1" hangingPunct="1">
              <a:lnSpc>
                <a:spcPct val="90000"/>
              </a:lnSpc>
              <a:buFont typeface="Wingdings" panose="05000000000000000000" pitchFamily="2" charset="2"/>
              <a:buChar char="u"/>
              <a:defRPr/>
            </a:pPr>
            <a:r>
              <a:rPr lang="en-US" altLang="zh-CN" dirty="0"/>
              <a:t>3.</a:t>
            </a:r>
            <a:r>
              <a:rPr lang="zh-CN" altLang="en-US" dirty="0"/>
              <a:t>拐卖儿童罪与拐骗儿童罪的界限</a:t>
            </a:r>
            <a:endParaRPr lang="en-US" altLang="zh-CN" dirty="0"/>
          </a:p>
          <a:p>
            <a:pPr marL="457200" indent="-457200" algn="just" eaLnBrk="1" hangingPunct="1">
              <a:lnSpc>
                <a:spcPct val="90000"/>
              </a:lnSpc>
              <a:buFont typeface="Wingdings" panose="05000000000000000000" pitchFamily="2" charset="2"/>
              <a:buChar char="u"/>
              <a:defRPr/>
            </a:pPr>
            <a:r>
              <a:rPr lang="en-US" altLang="zh-CN" dirty="0"/>
              <a:t>4.</a:t>
            </a:r>
            <a:r>
              <a:rPr lang="zh-CN" altLang="en-US" dirty="0"/>
              <a:t>本罪与绑架罪的界限。</a:t>
            </a:r>
          </a:p>
          <a:p>
            <a:pPr marL="457200" indent="-457200" algn="just" eaLnBrk="1" hangingPunct="1">
              <a:lnSpc>
                <a:spcPct val="90000"/>
              </a:lnSpc>
              <a:buFont typeface="Wingdings" panose="05000000000000000000" pitchFamily="2" charset="2"/>
              <a:buChar char="u"/>
              <a:defRPr/>
            </a:pPr>
            <a:r>
              <a:rPr lang="en-US" altLang="zh-CN" dirty="0"/>
              <a:t>5.</a:t>
            </a:r>
            <a:r>
              <a:rPr lang="zh-CN" altLang="en-US" dirty="0"/>
              <a:t>关于亲卖亲案件的处理。</a:t>
            </a:r>
            <a:endParaRPr lang="en-US" altLang="zh-CN" dirty="0"/>
          </a:p>
          <a:p>
            <a:pPr marL="457200" indent="-457200" algn="just" eaLnBrk="1" hangingPunct="1">
              <a:lnSpc>
                <a:spcPct val="90000"/>
              </a:lnSpc>
              <a:buFont typeface="Wingdings" panose="05000000000000000000" pitchFamily="2" charset="2"/>
              <a:buChar char="u"/>
              <a:defRPr/>
            </a:pPr>
            <a:r>
              <a:rPr lang="zh-CN" altLang="en-US" dirty="0">
                <a:latin typeface="华文楷体" panose="02010600040101010101" pitchFamily="2" charset="-122"/>
                <a:ea typeface="华文楷体" panose="02010600040101010101" pitchFamily="2" charset="-122"/>
              </a:rPr>
              <a:t>   见后</a:t>
            </a:r>
            <a:r>
              <a:rPr lang="en-US" altLang="zh-CN" dirty="0">
                <a:latin typeface="华文楷体" panose="02010600040101010101" pitchFamily="2" charset="-122"/>
                <a:ea typeface="华文楷体" panose="02010600040101010101" pitchFamily="2" charset="-122"/>
              </a:rPr>
              <a:t>2010</a:t>
            </a:r>
            <a:r>
              <a:rPr lang="zh-CN" altLang="en-US" dirty="0">
                <a:latin typeface="华文楷体" panose="02010600040101010101" pitchFamily="2" charset="-122"/>
                <a:ea typeface="华文楷体" panose="02010600040101010101" pitchFamily="2" charset="-122"/>
              </a:rPr>
              <a:t>年解释规定</a:t>
            </a:r>
          </a:p>
          <a:p>
            <a:pPr marL="457200" indent="-457200" algn="just" eaLnBrk="1" hangingPunct="1">
              <a:lnSpc>
                <a:spcPct val="90000"/>
              </a:lnSpc>
              <a:buFont typeface="Wingdings" panose="05000000000000000000" pitchFamily="2" charset="2"/>
              <a:buChar char="u"/>
              <a:defRPr/>
            </a:pPr>
            <a:r>
              <a:rPr lang="en-US" altLang="zh-CN" dirty="0"/>
              <a:t>6.</a:t>
            </a:r>
            <a:r>
              <a:rPr lang="zh-CN" altLang="en-US" dirty="0"/>
              <a:t>关于本罪的罪数问题。</a:t>
            </a:r>
          </a:p>
          <a:p>
            <a:pPr marL="457200" indent="-457200" algn="just" eaLnBrk="1" hangingPunct="1">
              <a:lnSpc>
                <a:spcPct val="90000"/>
              </a:lnSpc>
              <a:buFont typeface="Wingdings" panose="05000000000000000000" pitchFamily="2" charset="2"/>
              <a:buChar char="u"/>
              <a:defRPr/>
            </a:pPr>
            <a:r>
              <a:rPr lang="en-US" altLang="zh-CN" dirty="0"/>
              <a:t>7.</a:t>
            </a:r>
            <a:r>
              <a:rPr lang="zh-CN" altLang="en-US" dirty="0"/>
              <a:t>关于“放飞鸽”的问题。</a:t>
            </a:r>
          </a:p>
          <a:p>
            <a:pPr algn="just" eaLnBrk="1" hangingPunct="1">
              <a:lnSpc>
                <a:spcPct val="90000"/>
              </a:lnSpc>
              <a:defRPr/>
            </a:pPr>
            <a:endParaRPr lang="zh-CN" altLang="en-US" dirty="0"/>
          </a:p>
          <a:p>
            <a:pPr marL="0" indent="0" algn="just" eaLnBrk="1" hangingPunct="1">
              <a:lnSpc>
                <a:spcPct val="90000"/>
              </a:lnSpc>
              <a:buFont typeface="Symbol" panose="05050102010706020507" pitchFamily="18" charset="2"/>
              <a:buNone/>
              <a:defRPr/>
            </a:pPr>
            <a:r>
              <a:rPr lang="zh-CN" altLang="en-US" dirty="0"/>
              <a:t>三、对本罪的处罚</a:t>
            </a:r>
          </a:p>
          <a:p>
            <a:pPr marL="0" indent="0">
              <a:buFont typeface="Symbol" panose="05050102010706020507" pitchFamily="18" charset="2"/>
              <a:buNone/>
              <a:defRPr/>
            </a:pPr>
            <a:endParaRPr lang="zh-CN" altLang="en-US" dirty="0"/>
          </a:p>
        </p:txBody>
      </p:sp>
    </p:spTree>
    <p:extLst>
      <p:ext uri="{BB962C8B-B14F-4D97-AF65-F5344CB8AC3E}">
        <p14:creationId xmlns:p14="http://schemas.microsoft.com/office/powerpoint/2010/main" val="100447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 calcmode="lin" valueType="num">
                                      <p:cBhvr additive="base">
                                        <p:cTn id="4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拐卖妇女、儿童罪</a:t>
            </a:r>
            <a:r>
              <a:rPr lang="en-US" altLang="zh-CN" dirty="0"/>
              <a:t>(240)</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第八节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7" name="内容占位符 2"/>
          <p:cNvSpPr>
            <a:spLocks noGrp="1" noChangeArrowheads="1"/>
          </p:cNvSpPr>
          <p:nvPr>
            <p:ph idx="1"/>
          </p:nvPr>
        </p:nvSpPr>
        <p:spPr>
          <a:xfrm>
            <a:off x="600363" y="1018095"/>
            <a:ext cx="10954327" cy="5158868"/>
          </a:xfrm>
        </p:spPr>
        <p:txBody>
          <a:bodyPr/>
          <a:lstStyle/>
          <a:p>
            <a:r>
              <a:rPr lang="en-US" altLang="zh-CN" sz="3200" b="1" dirty="0">
                <a:solidFill>
                  <a:srgbClr val="ED7D31"/>
                </a:solidFill>
              </a:rPr>
              <a:t>2010</a:t>
            </a:r>
            <a:r>
              <a:rPr lang="zh-CN" altLang="en-US" sz="3200" b="1" dirty="0">
                <a:solidFill>
                  <a:srgbClr val="ED7D31"/>
                </a:solidFill>
              </a:rPr>
              <a:t>年“两高两部”解释规定</a:t>
            </a:r>
            <a:endParaRPr lang="en-US" altLang="zh-CN" sz="3200" b="1" dirty="0">
              <a:solidFill>
                <a:srgbClr val="ED7D31"/>
              </a:solidFill>
            </a:endParaRPr>
          </a:p>
          <a:p>
            <a:pPr marL="457200" indent="-457200">
              <a:buFont typeface="Wingdings" panose="05000000000000000000" pitchFamily="2" charset="2"/>
              <a:buChar char="u"/>
            </a:pPr>
            <a:r>
              <a:rPr lang="en-US" altLang="zh-CN" sz="2800" dirty="0"/>
              <a:t>16</a:t>
            </a:r>
            <a:r>
              <a:rPr lang="en-US" altLang="zh-CN" dirty="0"/>
              <a:t>.</a:t>
            </a:r>
            <a:r>
              <a:rPr lang="zh-CN" altLang="zh-CN" sz="2800" dirty="0"/>
              <a:t>以非法获利为目的，出卖亲生子女的，应当以拐卖妇女、儿童罪论处</a:t>
            </a:r>
            <a:r>
              <a:rPr lang="zh-CN" altLang="en-US" sz="2800" dirty="0"/>
              <a:t>。</a:t>
            </a:r>
            <a:endParaRPr lang="zh-CN" altLang="zh-CN" sz="2800" dirty="0"/>
          </a:p>
          <a:p>
            <a:pPr marL="457200" indent="-457200">
              <a:buFont typeface="Wingdings" panose="05000000000000000000" pitchFamily="2" charset="2"/>
              <a:buChar char="u"/>
            </a:pPr>
            <a:r>
              <a:rPr lang="en-US" altLang="zh-CN" sz="2800" dirty="0"/>
              <a:t>17.</a:t>
            </a:r>
            <a:r>
              <a:rPr lang="zh-CN" altLang="zh-CN" sz="2800" dirty="0"/>
              <a:t>要严格区分借送养之名出卖亲生子女与民间送养行为的界限。区分的关键在于行为人是否具有非法获利的目的。应当通过审查将子女“送”人的背景和原因、有无收取钱财及收取钱财的多少、对方是否具有抚养目的及有无抚养能力等事实，综合判断行为人是否具有非法获利的目的。</a:t>
            </a:r>
          </a:p>
          <a:p>
            <a:endParaRPr lang="zh-CN" altLang="en-US" sz="2800" dirty="0"/>
          </a:p>
        </p:txBody>
      </p:sp>
    </p:spTree>
    <p:extLst>
      <p:ext uri="{BB962C8B-B14F-4D97-AF65-F5344CB8AC3E}">
        <p14:creationId xmlns:p14="http://schemas.microsoft.com/office/powerpoint/2010/main" val="185150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拐卖妇女、儿童罪</a:t>
            </a:r>
            <a:r>
              <a:rPr lang="en-US" altLang="zh-CN" dirty="0"/>
              <a:t>(240)</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第八节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9" name="内容占位符 2"/>
          <p:cNvSpPr>
            <a:spLocks noGrp="1"/>
          </p:cNvSpPr>
          <p:nvPr>
            <p:ph idx="1"/>
          </p:nvPr>
        </p:nvSpPr>
        <p:spPr/>
        <p:txBody>
          <a:bodyPr>
            <a:normAutofit fontScale="77500" lnSpcReduction="20000"/>
          </a:bodyPr>
          <a:lstStyle/>
          <a:p>
            <a:pPr>
              <a:defRPr/>
            </a:pPr>
            <a:r>
              <a:rPr lang="zh-CN" altLang="zh-CN" sz="3000" dirty="0">
                <a:solidFill>
                  <a:srgbClr val="ED7D31"/>
                </a:solidFill>
              </a:rPr>
              <a:t>具有下列情形之一的，可以认定属于出卖亲生子女，应当以拐卖妇女、儿童罪论处：</a:t>
            </a:r>
            <a:endParaRPr lang="en-US" altLang="zh-CN" sz="3000" dirty="0">
              <a:solidFill>
                <a:srgbClr val="ED7D31"/>
              </a:solidFill>
            </a:endParaRPr>
          </a:p>
          <a:p>
            <a:pPr marL="0" indent="0">
              <a:buFont typeface="Symbol" panose="05050102010706020507" pitchFamily="18" charset="2"/>
              <a:buNone/>
              <a:defRPr/>
            </a:pPr>
            <a:r>
              <a:rPr lang="en-US" altLang="zh-CN" sz="3000" dirty="0"/>
              <a:t>(1)</a:t>
            </a:r>
            <a:r>
              <a:rPr lang="zh-CN" altLang="zh-CN" sz="3000" dirty="0"/>
              <a:t>将生育作为非法获利手段，生育后即出卖子女的；</a:t>
            </a:r>
          </a:p>
          <a:p>
            <a:pPr marL="0" indent="0">
              <a:buFont typeface="Symbol" panose="05050102010706020507" pitchFamily="18" charset="2"/>
              <a:buNone/>
              <a:defRPr/>
            </a:pPr>
            <a:r>
              <a:rPr lang="en-US" altLang="zh-CN" sz="3000" dirty="0"/>
              <a:t>(2)</a:t>
            </a:r>
            <a:r>
              <a:rPr lang="zh-CN" altLang="zh-CN" sz="3000" dirty="0"/>
              <a:t>明知对方不具有抚养目的，或者根本不考虑对方是否具有抚养目的，为收取钱财将子女“送”给他人的；</a:t>
            </a:r>
          </a:p>
          <a:p>
            <a:pPr marL="0" indent="0">
              <a:buFont typeface="Symbol" panose="05050102010706020507" pitchFamily="18" charset="2"/>
              <a:buNone/>
              <a:defRPr/>
            </a:pPr>
            <a:r>
              <a:rPr lang="en-US" altLang="zh-CN" sz="3000" dirty="0"/>
              <a:t>(3)</a:t>
            </a:r>
            <a:r>
              <a:rPr lang="zh-CN" altLang="zh-CN" sz="3000" dirty="0"/>
              <a:t>为收取明显不属于“营养费”、“感谢费”的巨额钱财将子女“送”给他人的；</a:t>
            </a:r>
          </a:p>
          <a:p>
            <a:pPr marL="0" indent="0">
              <a:buFont typeface="Symbol" panose="05050102010706020507" pitchFamily="18" charset="2"/>
              <a:buNone/>
              <a:defRPr/>
            </a:pPr>
            <a:r>
              <a:rPr lang="en-US" altLang="zh-CN" sz="3000" dirty="0"/>
              <a:t>(4)</a:t>
            </a:r>
            <a:r>
              <a:rPr lang="zh-CN" altLang="zh-CN" sz="3000" dirty="0"/>
              <a:t>其他足以反映行为人具有非法获利目的的“送养”行为的。</a:t>
            </a:r>
          </a:p>
          <a:p>
            <a:pPr marL="0" indent="0">
              <a:buFont typeface="Symbol" panose="05050102010706020507" pitchFamily="18" charset="2"/>
              <a:buNone/>
              <a:defRPr/>
            </a:pPr>
            <a:r>
              <a:rPr lang="zh-CN" altLang="zh-CN" sz="3000" dirty="0"/>
              <a:t>　不是出于非法获利目的，而是迫于生活困难，或者受重男轻女思想影响，私自将没有独立生活能力的子女送给他人抚养，包括收取少量“营养费”、“感谢费”的，属于民间送养行为，不能以拐卖妇女、儿童罪论处。对私自送养导致子女身心健康受到严重损害，或者具有其他恶劣情节，符合遗弃罪特征的，可以遗弃罪论处</a:t>
            </a:r>
            <a:r>
              <a:rPr lang="en-US" altLang="zh-CN" sz="3000" dirty="0"/>
              <a:t>;</a:t>
            </a:r>
            <a:r>
              <a:rPr lang="zh-CN" altLang="zh-CN" sz="3000" dirty="0"/>
              <a:t>情节显著轻微危害不大的，可由公安机关依法予以行政处罚。</a:t>
            </a:r>
          </a:p>
          <a:p>
            <a:pPr>
              <a:defRPr/>
            </a:pPr>
            <a:endParaRPr lang="zh-CN" altLang="en-US" dirty="0"/>
          </a:p>
        </p:txBody>
      </p:sp>
    </p:spTree>
    <p:extLst>
      <p:ext uri="{BB962C8B-B14F-4D97-AF65-F5344CB8AC3E}">
        <p14:creationId xmlns:p14="http://schemas.microsoft.com/office/powerpoint/2010/main" val="53198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030" y="751707"/>
            <a:ext cx="1336782" cy="1536127"/>
          </a:xfrm>
          <a:prstGeom prst="rect">
            <a:avLst/>
          </a:prstGeom>
        </p:spPr>
      </p:pic>
      <p:sp>
        <p:nvSpPr>
          <p:cNvPr id="5" name="文本框 4"/>
          <p:cNvSpPr txBox="1"/>
          <p:nvPr/>
        </p:nvSpPr>
        <p:spPr>
          <a:xfrm>
            <a:off x="938158" y="1258160"/>
            <a:ext cx="902811" cy="523220"/>
          </a:xfrm>
          <a:prstGeom prst="rect">
            <a:avLst/>
          </a:prstGeom>
          <a:noFill/>
        </p:spPr>
        <p:txBody>
          <a:bodyPr wrap="none" rtlCol="0">
            <a:spAutoFit/>
          </a:bodyPr>
          <a:lstStyle/>
          <a:p>
            <a:r>
              <a:rPr lang="zh-CN" altLang="en-US" sz="2800" dirty="0">
                <a:solidFill>
                  <a:srgbClr val="FA7D00"/>
                </a:solidFill>
                <a:latin typeface="微软雅黑" panose="020B0503020204020204" pitchFamily="34" charset="-122"/>
                <a:ea typeface="微软雅黑" panose="020B0503020204020204" pitchFamily="34" charset="-122"/>
              </a:rPr>
              <a:t>目录</a:t>
            </a:r>
          </a:p>
        </p:txBody>
      </p:sp>
      <p:sp>
        <p:nvSpPr>
          <p:cNvPr id="13" name="圆角矩形 12"/>
          <p:cNvSpPr/>
          <p:nvPr/>
        </p:nvSpPr>
        <p:spPr>
          <a:xfrm>
            <a:off x="8719133" y="757388"/>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2468084" y="754193"/>
            <a:ext cx="6373086" cy="495954"/>
            <a:chOff x="3870041" y="1794664"/>
            <a:chExt cx="6373086" cy="495954"/>
          </a:xfrm>
        </p:grpSpPr>
        <p:sp>
          <p:nvSpPr>
            <p:cNvPr id="15" name="圆角矩形 14"/>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6" name="矩形 15"/>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2500311" y="763569"/>
            <a:ext cx="2396810"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第十节    诽谤罪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8719133" y="1316412"/>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2468084" y="1310836"/>
            <a:ext cx="6373086" cy="495954"/>
            <a:chOff x="3870041" y="1794664"/>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2494991" y="1288939"/>
            <a:ext cx="3050835" cy="461665"/>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第十一节    </a:t>
            </a:r>
            <a:r>
              <a:rPr lang="zh-CN" altLang="en-US" sz="2400" dirty="0">
                <a:solidFill>
                  <a:schemeClr val="bg1"/>
                </a:solidFill>
                <a:latin typeface="微软雅黑" panose="020B0503020204020204" pitchFamily="34" charset="-122"/>
                <a:ea typeface="微软雅黑" panose="020B0503020204020204" pitchFamily="34" charset="-122"/>
              </a:rPr>
              <a:t>刑讯逼供罪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8719133" y="1858181"/>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2468084" y="1856584"/>
            <a:ext cx="6373086" cy="495954"/>
            <a:chOff x="3870041" y="1794664"/>
            <a:chExt cx="6373086" cy="495954"/>
          </a:xfrm>
        </p:grpSpPr>
        <p:sp>
          <p:nvSpPr>
            <p:cNvPr id="27" name="圆角矩形 2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8" name="矩形 2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2494991" y="1865051"/>
            <a:ext cx="3114955" cy="461665"/>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第十二节</a:t>
            </a:r>
            <a:r>
              <a:rPr lang="zh-CN" altLang="en-US" sz="2400" dirty="0">
                <a:solidFill>
                  <a:schemeClr val="bg1"/>
                </a:solidFill>
                <a:latin typeface="微软雅黑" panose="020B0503020204020204" pitchFamily="34" charset="-122"/>
                <a:ea typeface="微软雅黑" panose="020B0503020204020204" pitchFamily="34" charset="-122"/>
              </a:rPr>
              <a:t>   破坏选举罪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8719133" y="2414021"/>
            <a:ext cx="1182256" cy="502283"/>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468084" y="2420350"/>
            <a:ext cx="6373086" cy="495954"/>
            <a:chOff x="3870041" y="1794664"/>
            <a:chExt cx="6373086" cy="495954"/>
          </a:xfrm>
        </p:grpSpPr>
        <p:sp>
          <p:nvSpPr>
            <p:cNvPr id="33" name="圆角矩形 32"/>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4" name="矩形 33"/>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pitchFamily="34" charset="-122"/>
                  <a:ea typeface="微软雅黑" panose="020B0503020204020204" pitchFamily="34" charset="-122"/>
                </a:rPr>
                <a:t>虐待罪</a:t>
              </a:r>
            </a:p>
          </p:txBody>
        </p:sp>
      </p:grpSp>
      <p:sp>
        <p:nvSpPr>
          <p:cNvPr id="36" name="文本框 35"/>
          <p:cNvSpPr txBox="1"/>
          <p:nvPr/>
        </p:nvSpPr>
        <p:spPr>
          <a:xfrm>
            <a:off x="2514484" y="2454639"/>
            <a:ext cx="1210588"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第十三节</a:t>
            </a:r>
          </a:p>
        </p:txBody>
      </p:sp>
      <p:sp>
        <p:nvSpPr>
          <p:cNvPr id="49" name="文本框 48"/>
          <p:cNvSpPr txBox="1"/>
          <p:nvPr/>
        </p:nvSpPr>
        <p:spPr>
          <a:xfrm>
            <a:off x="2529828" y="3601883"/>
            <a:ext cx="1210588"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第十五节</a:t>
            </a:r>
          </a:p>
        </p:txBody>
      </p:sp>
      <p:sp>
        <p:nvSpPr>
          <p:cNvPr id="55" name="文本框 54"/>
          <p:cNvSpPr txBox="1"/>
          <p:nvPr/>
        </p:nvSpPr>
        <p:spPr>
          <a:xfrm>
            <a:off x="2560516" y="4139956"/>
            <a:ext cx="1210588"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第十六节</a:t>
            </a:r>
          </a:p>
        </p:txBody>
      </p:sp>
      <p:sp>
        <p:nvSpPr>
          <p:cNvPr id="67" name="文本框 66"/>
          <p:cNvSpPr txBox="1"/>
          <p:nvPr/>
        </p:nvSpPr>
        <p:spPr>
          <a:xfrm>
            <a:off x="2560516" y="5293403"/>
            <a:ext cx="1210588"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第十八节</a:t>
            </a:r>
          </a:p>
        </p:txBody>
      </p:sp>
      <p:sp>
        <p:nvSpPr>
          <p:cNvPr id="37" name="矩形 36"/>
          <p:cNvSpPr/>
          <p:nvPr/>
        </p:nvSpPr>
        <p:spPr>
          <a:xfrm>
            <a:off x="3767944" y="5287894"/>
            <a:ext cx="5416868"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组织未成年人进行违反治安管理活动罪</a:t>
            </a:r>
          </a:p>
        </p:txBody>
      </p:sp>
    </p:spTree>
    <p:extLst>
      <p:ext uri="{BB962C8B-B14F-4D97-AF65-F5344CB8AC3E}">
        <p14:creationId xmlns:p14="http://schemas.microsoft.com/office/powerpoint/2010/main" val="1923358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71500B82-456F-4F8D-8497-859E98FC528B}"/>
              </a:ext>
            </a:extLst>
          </p:cNvPr>
          <p:cNvSpPr>
            <a:spLocks noGrp="1"/>
          </p:cNvSpPr>
          <p:nvPr>
            <p:ph idx="1"/>
          </p:nvPr>
        </p:nvSpPr>
        <p:spPr/>
        <p:txBody>
          <a:bodyPr>
            <a:normAutofit fontScale="92500"/>
          </a:bodyPr>
          <a:lstStyle/>
          <a:p>
            <a:r>
              <a:rPr lang="zh-CN" altLang="en-US" sz="3000" b="1" dirty="0"/>
              <a:t>案例</a:t>
            </a:r>
            <a:endParaRPr lang="en-US" altLang="zh-CN" sz="3000" b="1" dirty="0"/>
          </a:p>
          <a:p>
            <a:r>
              <a:rPr lang="en-US" altLang="zh-CN" dirty="0">
                <a:solidFill>
                  <a:schemeClr val="accent1">
                    <a:lumMod val="75000"/>
                  </a:schemeClr>
                </a:solidFill>
              </a:rPr>
              <a:t>2004</a:t>
            </a:r>
            <a:r>
              <a:rPr lang="zh-CN" altLang="en-US" dirty="0">
                <a:solidFill>
                  <a:schemeClr val="accent1">
                    <a:lumMod val="75000"/>
                  </a:schemeClr>
                </a:solidFill>
              </a:rPr>
              <a:t>年</a:t>
            </a:r>
            <a:r>
              <a:rPr lang="en-US" altLang="zh-CN" dirty="0">
                <a:solidFill>
                  <a:schemeClr val="accent1">
                    <a:lumMod val="75000"/>
                  </a:schemeClr>
                </a:solidFill>
              </a:rPr>
              <a:t>7</a:t>
            </a:r>
            <a:r>
              <a:rPr lang="zh-CN" altLang="en-US" dirty="0">
                <a:solidFill>
                  <a:schemeClr val="accent1">
                    <a:lumMod val="75000"/>
                  </a:schemeClr>
                </a:solidFill>
              </a:rPr>
              <a:t>月，被告人周某携带两儿子在兰州市临江区文魁桥下卖淫为生，期间大儿子走失。同年</a:t>
            </a:r>
            <a:r>
              <a:rPr lang="en-US" altLang="zh-CN" dirty="0">
                <a:solidFill>
                  <a:schemeClr val="accent1">
                    <a:lumMod val="75000"/>
                  </a:schemeClr>
                </a:solidFill>
              </a:rPr>
              <a:t>8</a:t>
            </a:r>
            <a:r>
              <a:rPr lang="zh-CN" altLang="en-US" dirty="0">
                <a:solidFill>
                  <a:schemeClr val="accent1">
                    <a:lumMod val="75000"/>
                  </a:schemeClr>
                </a:solidFill>
              </a:rPr>
              <a:t>月，周某在卖淫时结实了杜某，两人经常在一起居住。后来，杜某建议周某将小儿子卖掉，还一起结婚过日子。</a:t>
            </a:r>
            <a:r>
              <a:rPr lang="en-US" altLang="zh-CN" dirty="0">
                <a:solidFill>
                  <a:schemeClr val="accent1">
                    <a:lumMod val="75000"/>
                  </a:schemeClr>
                </a:solidFill>
              </a:rPr>
              <a:t>9</a:t>
            </a:r>
            <a:r>
              <a:rPr lang="zh-CN" altLang="en-US" dirty="0">
                <a:solidFill>
                  <a:schemeClr val="accent1">
                    <a:lumMod val="75000"/>
                  </a:schemeClr>
                </a:solidFill>
              </a:rPr>
              <a:t>月</a:t>
            </a:r>
            <a:r>
              <a:rPr lang="en-US" altLang="zh-CN" dirty="0">
                <a:solidFill>
                  <a:schemeClr val="accent1">
                    <a:lumMod val="75000"/>
                  </a:schemeClr>
                </a:solidFill>
              </a:rPr>
              <a:t>13</a:t>
            </a:r>
            <a:r>
              <a:rPr lang="zh-CN" altLang="en-US" dirty="0">
                <a:solidFill>
                  <a:schemeClr val="accent1">
                    <a:lumMod val="75000"/>
                  </a:schemeClr>
                </a:solidFill>
              </a:rPr>
              <a:t>日，两人通过肖某将小儿子卖给村民吴某，获得款项</a:t>
            </a:r>
            <a:r>
              <a:rPr lang="en-US" altLang="zh-CN" dirty="0">
                <a:solidFill>
                  <a:schemeClr val="accent1">
                    <a:lumMod val="75000"/>
                  </a:schemeClr>
                </a:solidFill>
              </a:rPr>
              <a:t>1.8</a:t>
            </a:r>
            <a:r>
              <a:rPr lang="zh-CN" altLang="en-US" dirty="0">
                <a:solidFill>
                  <a:schemeClr val="accent1">
                    <a:lumMod val="75000"/>
                  </a:schemeClr>
                </a:solidFill>
              </a:rPr>
              <a:t>万元。案发后，周某的丈夫证实他家并不贫穷，希望司法机关为他找回儿子。</a:t>
            </a:r>
          </a:p>
          <a:p>
            <a:r>
              <a:rPr lang="zh-CN" altLang="en-US" dirty="0">
                <a:solidFill>
                  <a:schemeClr val="accent1">
                    <a:lumMod val="75000"/>
                  </a:schemeClr>
                </a:solidFill>
              </a:rPr>
              <a:t>临江区人民法院经审理认为，周、杜二人无视国家法律，为索取钱财将儿子卖给他人，构成拐卖儿童罪，各判处有期徒刑</a:t>
            </a:r>
            <a:r>
              <a:rPr lang="en-US" altLang="zh-CN" dirty="0">
                <a:solidFill>
                  <a:schemeClr val="accent1">
                    <a:lumMod val="75000"/>
                  </a:schemeClr>
                </a:solidFill>
              </a:rPr>
              <a:t>7</a:t>
            </a:r>
            <a:r>
              <a:rPr lang="zh-CN" altLang="en-US" dirty="0">
                <a:solidFill>
                  <a:schemeClr val="accent1">
                    <a:lumMod val="75000"/>
                  </a:schemeClr>
                </a:solidFill>
              </a:rPr>
              <a:t>年，并处罚金</a:t>
            </a:r>
            <a:r>
              <a:rPr lang="en-US" altLang="zh-CN" dirty="0">
                <a:solidFill>
                  <a:schemeClr val="accent1">
                    <a:lumMod val="75000"/>
                  </a:schemeClr>
                </a:solidFill>
              </a:rPr>
              <a:t>1</a:t>
            </a:r>
            <a:r>
              <a:rPr lang="zh-CN" altLang="en-US" dirty="0">
                <a:solidFill>
                  <a:schemeClr val="accent1">
                    <a:lumMod val="75000"/>
                  </a:schemeClr>
                </a:solidFill>
              </a:rPr>
              <a:t>万元。</a:t>
            </a:r>
          </a:p>
          <a:p>
            <a:endParaRPr lang="zh-CN" altLang="en-US" dirty="0"/>
          </a:p>
        </p:txBody>
      </p:sp>
      <p:sp>
        <p:nvSpPr>
          <p:cNvPr id="4" name="文本框 3">
            <a:extLst>
              <a:ext uri="{FF2B5EF4-FFF2-40B4-BE49-F238E27FC236}">
                <a16:creationId xmlns:a16="http://schemas.microsoft.com/office/drawing/2014/main" xmlns="" id="{0FF99A2E-CF50-4978-A5F7-CDAFB886A828}"/>
              </a:ext>
            </a:extLst>
          </p:cNvPr>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第八节</a:t>
            </a:r>
          </a:p>
        </p:txBody>
      </p:sp>
      <p:sp>
        <p:nvSpPr>
          <p:cNvPr id="5" name="标题 2">
            <a:extLst>
              <a:ext uri="{FF2B5EF4-FFF2-40B4-BE49-F238E27FC236}">
                <a16:creationId xmlns:a16="http://schemas.microsoft.com/office/drawing/2014/main" xmlns="" id="{28DCA3ED-22C3-47D9-A1DF-597B35E33BA9}"/>
              </a:ext>
            </a:extLst>
          </p:cNvPr>
          <p:cNvSpPr>
            <a:spLocks noGrp="1"/>
          </p:cNvSpPr>
          <p:nvPr>
            <p:ph type="title"/>
          </p:nvPr>
        </p:nvSpPr>
        <p:spPr>
          <a:xfrm>
            <a:off x="1508125" y="198438"/>
            <a:ext cx="10425113" cy="595312"/>
          </a:xfrm>
        </p:spPr>
        <p:txBody>
          <a:bodyPr/>
          <a:lstStyle/>
          <a:p>
            <a:r>
              <a:rPr lang="zh-CN" altLang="en-US" dirty="0"/>
              <a:t>拐卖妇女、儿童罪</a:t>
            </a:r>
            <a:r>
              <a:rPr lang="en-US" altLang="zh-CN" dirty="0"/>
              <a:t>(240)</a:t>
            </a:r>
            <a:endParaRPr lang="zh-CN" altLang="en-US" dirty="0"/>
          </a:p>
        </p:txBody>
      </p:sp>
    </p:spTree>
    <p:extLst>
      <p:ext uri="{BB962C8B-B14F-4D97-AF65-F5344CB8AC3E}">
        <p14:creationId xmlns:p14="http://schemas.microsoft.com/office/powerpoint/2010/main" val="79296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拐卖妇女、儿童罪</a:t>
            </a:r>
            <a:r>
              <a:rPr lang="en-US" altLang="zh-CN" dirty="0"/>
              <a:t>(240)</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第八节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9" name="内容占位符 2"/>
          <p:cNvSpPr>
            <a:spLocks noGrp="1"/>
          </p:cNvSpPr>
          <p:nvPr>
            <p:ph idx="1"/>
          </p:nvPr>
        </p:nvSpPr>
        <p:spPr>
          <a:xfrm>
            <a:off x="424206" y="1046375"/>
            <a:ext cx="11133055" cy="5130588"/>
          </a:xfrm>
        </p:spPr>
        <p:txBody>
          <a:bodyPr/>
          <a:lstStyle/>
          <a:p>
            <a:pPr marL="0" indent="0" algn="just" eaLnBrk="1" hangingPunct="1">
              <a:lnSpc>
                <a:spcPct val="90000"/>
              </a:lnSpc>
              <a:buFont typeface="Symbol" panose="05050102010706020507" pitchFamily="18" charset="2"/>
              <a:buNone/>
              <a:defRPr/>
            </a:pPr>
            <a:r>
              <a:rPr lang="zh-CN" altLang="en-US" dirty="0"/>
              <a:t>四、本罪的犯罪形态</a:t>
            </a:r>
            <a:endParaRPr lang="en-US" altLang="zh-CN" dirty="0"/>
          </a:p>
          <a:p>
            <a:pPr marL="0" indent="0" algn="just" eaLnBrk="1" hangingPunct="1">
              <a:lnSpc>
                <a:spcPct val="90000"/>
              </a:lnSpc>
              <a:buFont typeface="Symbol" panose="05050102010706020507" pitchFamily="18" charset="2"/>
              <a:buNone/>
              <a:defRPr/>
            </a:pPr>
            <a:r>
              <a:rPr lang="zh-CN" altLang="en-US" dirty="0"/>
              <a:t>（一）罪数形态</a:t>
            </a:r>
            <a:endParaRPr lang="en-US" altLang="zh-CN" dirty="0"/>
          </a:p>
          <a:p>
            <a:pPr marL="457200" indent="-457200">
              <a:buFont typeface="Wingdings" panose="05000000000000000000" charset="0"/>
              <a:buChar char=""/>
              <a:defRPr/>
            </a:pPr>
            <a:r>
              <a:rPr lang="zh-CN" altLang="en-US" dirty="0">
                <a:solidFill>
                  <a:srgbClr val="F24D0C"/>
                </a:solidFill>
                <a:latin typeface="KaiTi_GB2312" charset="-122"/>
                <a:ea typeface="KaiTi_GB2312" charset="-122"/>
                <a:cs typeface="KaiTi_GB2312" charset="-122"/>
                <a:sym typeface="+mn-ea"/>
              </a:rPr>
              <a:t>拐卖过程中，过失致被拐卖人伤害、死亡的，以本罪论处；</a:t>
            </a:r>
          </a:p>
          <a:p>
            <a:pPr marL="457200" indent="-457200">
              <a:buFont typeface="Wingdings" panose="05000000000000000000" charset="0"/>
              <a:buChar char=""/>
              <a:defRPr/>
            </a:pPr>
            <a:r>
              <a:rPr lang="zh-CN" altLang="en-US" dirty="0">
                <a:solidFill>
                  <a:srgbClr val="F24D0C"/>
                </a:solidFill>
                <a:latin typeface="KaiTi_GB2312" charset="-122"/>
                <a:ea typeface="KaiTi_GB2312" charset="-122"/>
                <a:cs typeface="KaiTi_GB2312" charset="-122"/>
                <a:sym typeface="+mn-ea"/>
              </a:rPr>
              <a:t>奸淫（强奸）被拐卖的妇女或诱骗、强迫其卖淫的，以本罪论处。</a:t>
            </a:r>
          </a:p>
          <a:p>
            <a:pPr marL="457200" indent="-457200">
              <a:buFont typeface="Wingdings" panose="05000000000000000000" charset="0"/>
              <a:buChar char=""/>
              <a:defRPr/>
            </a:pPr>
            <a:r>
              <a:rPr lang="zh-CN" altLang="en-US" dirty="0">
                <a:solidFill>
                  <a:srgbClr val="F24D0C"/>
                </a:solidFill>
                <a:latin typeface="KaiTi_GB2312" charset="-122"/>
                <a:ea typeface="KaiTi_GB2312" charset="-122"/>
                <a:cs typeface="KaiTi_GB2312" charset="-122"/>
                <a:sym typeface="+mn-ea"/>
              </a:rPr>
              <a:t>故意杀害或伤害被拐卖人的，以本罪与故意杀人罪或故意伤害罪数罪并罚；</a:t>
            </a:r>
          </a:p>
          <a:p>
            <a:pPr marL="457200" indent="-457200">
              <a:buFont typeface="Wingdings" panose="05000000000000000000" charset="0"/>
              <a:buChar char=""/>
              <a:defRPr/>
            </a:pPr>
            <a:r>
              <a:rPr lang="zh-CN" altLang="en-US" dirty="0">
                <a:solidFill>
                  <a:srgbClr val="F24D0C"/>
                </a:solidFill>
                <a:latin typeface="KaiTi_GB2312" charset="-122"/>
                <a:ea typeface="KaiTi_GB2312" charset="-122"/>
                <a:cs typeface="KaiTi_GB2312" charset="-122"/>
                <a:sym typeface="+mn-ea"/>
              </a:rPr>
              <a:t>猥亵、侮辱被拐卖人的，数罪并罚</a:t>
            </a:r>
          </a:p>
          <a:p>
            <a:pPr marL="0" indent="0" algn="just" eaLnBrk="1" hangingPunct="1">
              <a:lnSpc>
                <a:spcPct val="90000"/>
              </a:lnSpc>
              <a:buFont typeface="Symbol" panose="05050102010706020507" pitchFamily="18" charset="2"/>
              <a:buNone/>
              <a:defRPr/>
            </a:pPr>
            <a:endParaRPr lang="zh-CN" altLang="en-US" sz="3200" b="1" dirty="0"/>
          </a:p>
          <a:p>
            <a:pPr marL="0" indent="0">
              <a:buFont typeface="Symbol" panose="05050102010706020507" pitchFamily="18" charset="2"/>
              <a:buNone/>
              <a:defRPr/>
            </a:pPr>
            <a:endParaRPr lang="zh-CN" altLang="en-US" dirty="0"/>
          </a:p>
        </p:txBody>
      </p:sp>
    </p:spTree>
    <p:extLst>
      <p:ext uri="{BB962C8B-B14F-4D97-AF65-F5344CB8AC3E}">
        <p14:creationId xmlns:p14="http://schemas.microsoft.com/office/powerpoint/2010/main" val="243599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拐卖妇女、儿童罪</a:t>
            </a:r>
            <a:r>
              <a:rPr lang="en-US" altLang="zh-CN" dirty="0"/>
              <a:t>(240)</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第八节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9" name="内容占位符 2"/>
          <p:cNvSpPr>
            <a:spLocks noGrp="1"/>
          </p:cNvSpPr>
          <p:nvPr>
            <p:ph idx="1"/>
          </p:nvPr>
        </p:nvSpPr>
        <p:spPr>
          <a:xfrm>
            <a:off x="424206" y="1046375"/>
            <a:ext cx="11133055" cy="5130588"/>
          </a:xfrm>
        </p:spPr>
        <p:txBody>
          <a:bodyPr>
            <a:normAutofit/>
          </a:bodyPr>
          <a:lstStyle/>
          <a:p>
            <a:pPr marL="0" indent="0" algn="just" eaLnBrk="1" hangingPunct="1">
              <a:lnSpc>
                <a:spcPct val="90000"/>
              </a:lnSpc>
              <a:buFont typeface="Symbol" panose="05050102010706020507" pitchFamily="18" charset="2"/>
              <a:buNone/>
              <a:defRPr/>
            </a:pPr>
            <a:r>
              <a:rPr lang="zh-CN" altLang="en-US" dirty="0"/>
              <a:t>四、本罪的犯罪形态</a:t>
            </a:r>
            <a:endParaRPr lang="en-US" altLang="zh-CN" dirty="0"/>
          </a:p>
          <a:p>
            <a:pPr marL="0" indent="0" algn="just" eaLnBrk="1" hangingPunct="1">
              <a:lnSpc>
                <a:spcPct val="90000"/>
              </a:lnSpc>
              <a:buFont typeface="Symbol" panose="05050102010706020507" pitchFamily="18" charset="2"/>
              <a:buNone/>
              <a:defRPr/>
            </a:pPr>
            <a:r>
              <a:rPr lang="zh-CN" altLang="en-US" dirty="0"/>
              <a:t>（二）共犯形态</a:t>
            </a:r>
            <a:endParaRPr lang="en-US" altLang="zh-CN" dirty="0"/>
          </a:p>
          <a:p>
            <a:pPr marL="457200" indent="-457200">
              <a:buFont typeface="Wingdings" panose="05000000000000000000" charset="0"/>
              <a:buChar char=""/>
              <a:defRPr/>
            </a:pPr>
            <a:r>
              <a:rPr lang="zh-CN" altLang="en-US" dirty="0">
                <a:solidFill>
                  <a:srgbClr val="00B050"/>
                </a:solidFill>
                <a:latin typeface="KaiTi_GB2312" charset="-122"/>
                <a:ea typeface="KaiTi_GB2312" charset="-122"/>
                <a:cs typeface="KaiTi_GB2312" charset="-122"/>
                <a:sym typeface="+mn-ea"/>
              </a:rPr>
              <a:t>根据</a:t>
            </a:r>
            <a:r>
              <a:rPr lang="en-US" altLang="zh-CN" dirty="0">
                <a:solidFill>
                  <a:srgbClr val="00B050"/>
                </a:solidFill>
                <a:latin typeface="KaiTi_GB2312" charset="-122"/>
                <a:ea typeface="KaiTi_GB2312" charset="-122"/>
                <a:cs typeface="KaiTi_GB2312" charset="-122"/>
                <a:sym typeface="+mn-ea"/>
              </a:rPr>
              <a:t>2010</a:t>
            </a:r>
            <a:r>
              <a:rPr lang="zh-CN" altLang="en-US" dirty="0">
                <a:solidFill>
                  <a:srgbClr val="00B050"/>
                </a:solidFill>
                <a:latin typeface="KaiTi_GB2312" charset="-122"/>
                <a:ea typeface="KaiTi_GB2312" charset="-122"/>
                <a:cs typeface="KaiTi_GB2312" charset="-122"/>
                <a:sym typeface="+mn-ea"/>
              </a:rPr>
              <a:t>年《关于依法惩治拐卖妇女儿童犯罪的意见》，明知是被拐卖的妇女、儿童，仍然向其提供健康证明、出生证明或其他帮助的，以共犯论处。明知是被收买的妇女儿童，仍向其提供户籍证明、出生证明的，以收买被拐卖妇女儿童罪的共犯论处。</a:t>
            </a:r>
          </a:p>
          <a:p>
            <a:pPr marL="457200" indent="-457200">
              <a:buFont typeface="Wingdings" panose="05000000000000000000" charset="0"/>
              <a:buChar char=""/>
              <a:defRPr/>
            </a:pPr>
            <a:r>
              <a:rPr lang="zh-CN" altLang="en-US" dirty="0">
                <a:solidFill>
                  <a:srgbClr val="00B050"/>
                </a:solidFill>
                <a:latin typeface="KaiTi_GB2312" charset="-122"/>
                <a:ea typeface="KaiTi_GB2312" charset="-122"/>
                <a:cs typeface="KaiTi_GB2312" charset="-122"/>
                <a:sym typeface="+mn-ea"/>
              </a:rPr>
              <a:t>同拐卖人勾结同谋，拐卖妇女强迫卖淫或从事其他色情服务的，同时构成拐卖妇女罪和组织卖淫罪的，从一重处罚。</a:t>
            </a:r>
          </a:p>
          <a:p>
            <a:pPr marL="0" indent="0" algn="just" eaLnBrk="1" hangingPunct="1">
              <a:lnSpc>
                <a:spcPct val="90000"/>
              </a:lnSpc>
              <a:buFont typeface="Symbol" panose="05050102010706020507" pitchFamily="18" charset="2"/>
              <a:buNone/>
              <a:defRPr/>
            </a:pPr>
            <a:endParaRPr lang="zh-CN" altLang="en-US" sz="3200" b="1" dirty="0"/>
          </a:p>
          <a:p>
            <a:pPr marL="0" indent="0">
              <a:buFont typeface="Symbol" panose="05050102010706020507" pitchFamily="18" charset="2"/>
              <a:buNone/>
              <a:defRPr/>
            </a:pPr>
            <a:endParaRPr lang="zh-CN" altLang="en-US" dirty="0"/>
          </a:p>
        </p:txBody>
      </p:sp>
    </p:spTree>
    <p:extLst>
      <p:ext uri="{BB962C8B-B14F-4D97-AF65-F5344CB8AC3E}">
        <p14:creationId xmlns:p14="http://schemas.microsoft.com/office/powerpoint/2010/main" val="136401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诬告陷害罪</a:t>
            </a:r>
            <a:r>
              <a:rPr lang="en-US" altLang="zh-CN" dirty="0"/>
              <a:t>(243)</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第九节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11" name="Rectangle 3"/>
          <p:cNvSpPr>
            <a:spLocks noGrp="1" noChangeArrowheads="1"/>
          </p:cNvSpPr>
          <p:nvPr>
            <p:ph idx="1"/>
          </p:nvPr>
        </p:nvSpPr>
        <p:spPr>
          <a:xfrm>
            <a:off x="311085" y="895546"/>
            <a:ext cx="11485599" cy="5696684"/>
          </a:xfrm>
        </p:spPr>
        <p:txBody>
          <a:bodyPr>
            <a:normAutofit fontScale="85000" lnSpcReduction="20000"/>
          </a:bodyPr>
          <a:lstStyle/>
          <a:p>
            <a:pPr marL="0" indent="0" algn="just" eaLnBrk="1" hangingPunct="1">
              <a:lnSpc>
                <a:spcPct val="90000"/>
              </a:lnSpc>
              <a:buFont typeface="Symbol" panose="05050102010706020507" pitchFamily="18" charset="2"/>
              <a:buNone/>
              <a:defRPr/>
            </a:pPr>
            <a:r>
              <a:rPr lang="zh-CN" altLang="en-US" sz="3300" dirty="0"/>
              <a:t>一、本罪的概念与构成特征</a:t>
            </a:r>
            <a:endParaRPr lang="en-US" altLang="zh-CN" sz="3300" dirty="0"/>
          </a:p>
          <a:p>
            <a:pPr marL="0" indent="0" algn="just" eaLnBrk="1" hangingPunct="1">
              <a:lnSpc>
                <a:spcPct val="100000"/>
              </a:lnSpc>
              <a:buFont typeface="Symbol" panose="05050102010706020507" pitchFamily="18" charset="2"/>
              <a:buNone/>
              <a:defRPr/>
            </a:pPr>
            <a:r>
              <a:rPr lang="en-US" altLang="zh-CN" sz="3300" dirty="0"/>
              <a:t>---</a:t>
            </a:r>
            <a:r>
              <a:rPr lang="zh-CN" altLang="en-US" sz="3300" dirty="0"/>
              <a:t>是指捏造犯罪事实，向司法机关或者其他单位告发，意图使他人受到刑事追究，情节严重的行为。其构成特征是：</a:t>
            </a:r>
          </a:p>
          <a:p>
            <a:pPr marL="0" indent="0" algn="just" eaLnBrk="1" hangingPunct="1">
              <a:lnSpc>
                <a:spcPct val="100000"/>
              </a:lnSpc>
              <a:buFont typeface="Symbol" panose="05050102010706020507" pitchFamily="18" charset="2"/>
              <a:buNone/>
              <a:defRPr/>
            </a:pPr>
            <a:r>
              <a:rPr lang="en-US" altLang="zh-CN" sz="3300" dirty="0"/>
              <a:t>       1.</a:t>
            </a:r>
            <a:r>
              <a:rPr lang="zh-CN" altLang="en-US" sz="3300" dirty="0"/>
              <a:t>侵犯的客体使他人的人身权利和司法机关的正常活动。关于犯罪对象“他人”的理解</a:t>
            </a:r>
          </a:p>
          <a:p>
            <a:pPr marL="0" indent="0" algn="just" eaLnBrk="1" hangingPunct="1">
              <a:lnSpc>
                <a:spcPct val="100000"/>
              </a:lnSpc>
              <a:buFont typeface="Symbol" panose="05050102010706020507" pitchFamily="18" charset="2"/>
              <a:buNone/>
              <a:defRPr/>
            </a:pPr>
            <a:r>
              <a:rPr lang="en-US" altLang="zh-CN" sz="3300" dirty="0"/>
              <a:t>       2.</a:t>
            </a:r>
            <a:r>
              <a:rPr lang="zh-CN" altLang="en-US" sz="3300" dirty="0"/>
              <a:t>客观方面表现为捏造犯罪事实，向司法机关或者其他单位告发，情节严重的行为。</a:t>
            </a:r>
          </a:p>
          <a:p>
            <a:pPr algn="just" eaLnBrk="1" hangingPunct="1">
              <a:lnSpc>
                <a:spcPct val="90000"/>
              </a:lnSpc>
              <a:defRPr/>
            </a:pPr>
            <a:r>
              <a:rPr lang="en-US" altLang="zh-CN" sz="3300" dirty="0"/>
              <a:t>     (1)</a:t>
            </a:r>
            <a:r>
              <a:rPr lang="zh-CN" altLang="en-US" sz="3300" dirty="0"/>
              <a:t>捏造他人的犯罪事实</a:t>
            </a:r>
          </a:p>
          <a:p>
            <a:pPr algn="just" eaLnBrk="1" hangingPunct="1">
              <a:lnSpc>
                <a:spcPct val="90000"/>
              </a:lnSpc>
              <a:defRPr/>
            </a:pPr>
            <a:r>
              <a:rPr lang="en-US" altLang="zh-CN" sz="3300" dirty="0"/>
              <a:t>     (2)</a:t>
            </a:r>
            <a:r>
              <a:rPr lang="zh-CN" altLang="en-US" sz="3300" dirty="0"/>
              <a:t>向司法机关或者其他单位进行了告发</a:t>
            </a:r>
          </a:p>
          <a:p>
            <a:pPr algn="just" eaLnBrk="1" hangingPunct="1">
              <a:lnSpc>
                <a:spcPct val="90000"/>
              </a:lnSpc>
              <a:defRPr/>
            </a:pPr>
            <a:r>
              <a:rPr lang="en-US" altLang="zh-CN" sz="3300" dirty="0"/>
              <a:t>     (3)</a:t>
            </a:r>
            <a:r>
              <a:rPr lang="zh-CN" altLang="en-US" sz="3300" dirty="0"/>
              <a:t>所谓特定的诬告对象</a:t>
            </a:r>
          </a:p>
          <a:p>
            <a:pPr algn="just" eaLnBrk="1" hangingPunct="1">
              <a:lnSpc>
                <a:spcPct val="90000"/>
              </a:lnSpc>
              <a:defRPr/>
            </a:pPr>
            <a:r>
              <a:rPr lang="zh-CN" altLang="en-US" sz="3300" dirty="0"/>
              <a:t>     </a:t>
            </a:r>
            <a:r>
              <a:rPr lang="en-US" altLang="zh-CN" sz="3300" dirty="0"/>
              <a:t>(4)</a:t>
            </a:r>
            <a:r>
              <a:rPr lang="zh-CN" altLang="en-US" sz="3300" dirty="0"/>
              <a:t>情节严重</a:t>
            </a:r>
            <a:endParaRPr lang="en-US" altLang="zh-CN" sz="3300" dirty="0"/>
          </a:p>
          <a:p>
            <a:pPr algn="just" eaLnBrk="1" hangingPunct="1">
              <a:lnSpc>
                <a:spcPct val="90000"/>
              </a:lnSpc>
              <a:defRPr/>
            </a:pPr>
            <a:r>
              <a:rPr lang="en-US" altLang="zh-CN" sz="3300" dirty="0"/>
              <a:t>     3.</a:t>
            </a:r>
            <a:r>
              <a:rPr lang="zh-CN" altLang="en-US" sz="3300" dirty="0"/>
              <a:t>本罪的主体是一般主体。</a:t>
            </a:r>
          </a:p>
          <a:p>
            <a:pPr marL="0" indent="0" algn="just" eaLnBrk="1" hangingPunct="1">
              <a:lnSpc>
                <a:spcPct val="90000"/>
              </a:lnSpc>
              <a:buFont typeface="Symbol" panose="05050102010706020507" pitchFamily="18" charset="2"/>
              <a:buNone/>
              <a:defRPr/>
            </a:pPr>
            <a:r>
              <a:rPr lang="en-US" altLang="zh-CN" sz="3300" dirty="0"/>
              <a:t>     4.</a:t>
            </a:r>
            <a:r>
              <a:rPr lang="zh-CN" altLang="en-US" sz="3300" dirty="0"/>
              <a:t>主观方面故意，并且具有使他人受到刑事追究的目的。 </a:t>
            </a:r>
          </a:p>
          <a:p>
            <a:pPr algn="just" eaLnBrk="1" hangingPunct="1">
              <a:lnSpc>
                <a:spcPct val="90000"/>
              </a:lnSpc>
              <a:defRPr/>
            </a:pPr>
            <a:endParaRPr lang="zh-CN" altLang="en-US" sz="2800" dirty="0"/>
          </a:p>
          <a:p>
            <a:pPr eaLnBrk="1" hangingPunct="1">
              <a:lnSpc>
                <a:spcPct val="90000"/>
              </a:lnSpc>
              <a:defRPr/>
            </a:pPr>
            <a:endParaRPr lang="zh-CN" altLang="en-US" sz="2800" dirty="0"/>
          </a:p>
          <a:p>
            <a:pPr eaLnBrk="1" hangingPunct="1">
              <a:lnSpc>
                <a:spcPct val="90000"/>
              </a:lnSpc>
              <a:defRPr/>
            </a:pPr>
            <a:endParaRPr lang="en-US" altLang="zh-CN" sz="2800" dirty="0"/>
          </a:p>
        </p:txBody>
      </p:sp>
    </p:spTree>
    <p:extLst>
      <p:ext uri="{BB962C8B-B14F-4D97-AF65-F5344CB8AC3E}">
        <p14:creationId xmlns:p14="http://schemas.microsoft.com/office/powerpoint/2010/main" val="307612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 calcmode="lin" valueType="num">
                                      <p:cBhvr additive="base">
                                        <p:cTn id="49"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anim calcmode="lin" valueType="num">
                                      <p:cBhvr additive="base">
                                        <p:cTn id="55"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xEl>
                                              <p:pRg st="9" end="9"/>
                                            </p:txEl>
                                          </p:spTgt>
                                        </p:tgtEl>
                                        <p:attrNameLst>
                                          <p:attrName>style.visibility</p:attrName>
                                        </p:attrNameLst>
                                      </p:cBhvr>
                                      <p:to>
                                        <p:strVal val="visible"/>
                                      </p:to>
                                    </p:set>
                                    <p:anim calcmode="lin" valueType="num">
                                      <p:cBhvr additive="base">
                                        <p:cTn id="61"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诬告陷害罪</a:t>
            </a:r>
            <a:r>
              <a:rPr lang="en-US" altLang="zh-CN" dirty="0"/>
              <a:t>(243)</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第九节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7" name="Rectangle 3"/>
          <p:cNvSpPr>
            <a:spLocks noGrp="1" noChangeArrowheads="1"/>
          </p:cNvSpPr>
          <p:nvPr>
            <p:ph idx="1"/>
          </p:nvPr>
        </p:nvSpPr>
        <p:spPr/>
        <p:txBody>
          <a:bodyPr/>
          <a:lstStyle/>
          <a:p>
            <a:pPr marL="0" indent="0" algn="just" eaLnBrk="1" hangingPunct="1">
              <a:buFont typeface="Symbol" panose="05050102010706020507" pitchFamily="18" charset="2"/>
              <a:buNone/>
              <a:defRPr/>
            </a:pPr>
            <a:r>
              <a:rPr lang="zh-CN" altLang="en-US" dirty="0"/>
              <a:t>二、认定本罪应注意的问题</a:t>
            </a:r>
            <a:endParaRPr lang="en-US" altLang="zh-CN" dirty="0"/>
          </a:p>
          <a:p>
            <a:pPr marL="457200" indent="-457200" algn="just" eaLnBrk="1" hangingPunct="1">
              <a:buFont typeface="Wingdings" panose="05000000000000000000" pitchFamily="2" charset="2"/>
              <a:buChar char="u"/>
              <a:defRPr/>
            </a:pPr>
            <a:r>
              <a:rPr lang="en-US" altLang="zh-CN" dirty="0"/>
              <a:t>  1.</a:t>
            </a:r>
            <a:r>
              <a:rPr lang="zh-CN" altLang="en-US" dirty="0"/>
              <a:t>本罪与错告、检举失实的界限。</a:t>
            </a:r>
          </a:p>
          <a:p>
            <a:pPr marL="457200" indent="-457200" algn="just" eaLnBrk="1" hangingPunct="1">
              <a:buFont typeface="Wingdings" panose="05000000000000000000" pitchFamily="2" charset="2"/>
              <a:buChar char="u"/>
              <a:defRPr/>
            </a:pPr>
            <a:r>
              <a:rPr lang="en-US" altLang="zh-CN" dirty="0"/>
              <a:t>  2.</a:t>
            </a:r>
            <a:r>
              <a:rPr lang="zh-CN" altLang="en-US" dirty="0"/>
              <a:t>本罪与一般的诬告违法行为的界限。</a:t>
            </a:r>
            <a:endParaRPr lang="en-US" altLang="zh-CN" dirty="0"/>
          </a:p>
          <a:p>
            <a:pPr marL="457200" indent="-457200" algn="just" eaLnBrk="1" hangingPunct="1">
              <a:buFont typeface="Wingdings" panose="05000000000000000000" pitchFamily="2" charset="2"/>
              <a:buChar char="u"/>
              <a:defRPr/>
            </a:pPr>
            <a:r>
              <a:rPr lang="en-US" altLang="zh-CN" dirty="0"/>
              <a:t>  3.</a:t>
            </a:r>
            <a:r>
              <a:rPr lang="zh-CN" altLang="en-US" dirty="0"/>
              <a:t>得对方承诺的“诬告陷害”如何处理</a:t>
            </a:r>
          </a:p>
          <a:p>
            <a:pPr algn="just" eaLnBrk="1" hangingPunct="1">
              <a:defRPr/>
            </a:pPr>
            <a:r>
              <a:rPr lang="zh-CN" altLang="en-US" dirty="0"/>
              <a:t> 三、对本罪的处罚</a:t>
            </a:r>
          </a:p>
          <a:p>
            <a:pPr eaLnBrk="1" hangingPunct="1">
              <a:defRPr/>
            </a:pPr>
            <a:endParaRPr lang="en-US" altLang="zh-CN" dirty="0"/>
          </a:p>
        </p:txBody>
      </p:sp>
    </p:spTree>
    <p:extLst>
      <p:ext uri="{BB962C8B-B14F-4D97-AF65-F5344CB8AC3E}">
        <p14:creationId xmlns:p14="http://schemas.microsoft.com/office/powerpoint/2010/main" val="356504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诽谤罪</a:t>
            </a:r>
            <a:r>
              <a:rPr lang="en-US" altLang="zh-CN" dirty="0"/>
              <a:t>(246)</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第十节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9" name="Rectangle 3"/>
          <p:cNvSpPr>
            <a:spLocks noGrp="1" noChangeArrowheads="1"/>
          </p:cNvSpPr>
          <p:nvPr>
            <p:ph idx="1"/>
          </p:nvPr>
        </p:nvSpPr>
        <p:spPr>
          <a:xfrm>
            <a:off x="216816" y="887359"/>
            <a:ext cx="11883745" cy="5838561"/>
          </a:xfrm>
        </p:spPr>
        <p:txBody>
          <a:bodyPr>
            <a:noAutofit/>
          </a:bodyPr>
          <a:lstStyle/>
          <a:p>
            <a:pPr algn="just">
              <a:lnSpc>
                <a:spcPts val="3000"/>
              </a:lnSpc>
              <a:defRPr/>
            </a:pPr>
            <a:r>
              <a:rPr lang="zh-CN" altLang="en-US" sz="2300" b="1" dirty="0" smtClean="0"/>
              <a:t>         </a:t>
            </a:r>
            <a:r>
              <a:rPr lang="zh-CN" altLang="en-US" sz="2300" dirty="0" smtClean="0"/>
              <a:t>一</a:t>
            </a:r>
            <a:r>
              <a:rPr lang="zh-CN" altLang="en-US" sz="2300" dirty="0"/>
              <a:t>、本罪的概念与构成</a:t>
            </a:r>
            <a:r>
              <a:rPr lang="zh-CN" altLang="en-US" sz="2300" dirty="0" smtClean="0"/>
              <a:t>特征</a:t>
            </a:r>
            <a:endParaRPr lang="en-US" altLang="zh-CN" sz="2300" dirty="0" smtClean="0"/>
          </a:p>
          <a:p>
            <a:pPr marL="0" indent="0" algn="just" eaLnBrk="1" hangingPunct="1">
              <a:lnSpc>
                <a:spcPts val="3000"/>
              </a:lnSpc>
              <a:buFont typeface="Symbol" panose="05050102010706020507" pitchFamily="18" charset="2"/>
              <a:buNone/>
              <a:defRPr/>
            </a:pPr>
            <a:r>
              <a:rPr lang="zh-CN" altLang="en-US" sz="2300" dirty="0" smtClean="0"/>
              <a:t>       指</a:t>
            </a:r>
            <a:r>
              <a:rPr lang="zh-CN" altLang="en-US" sz="2300" dirty="0"/>
              <a:t>捏造并散布某种虚构的事实，贬损他人人格、名誉，情节严重的行为。其构成</a:t>
            </a:r>
            <a:r>
              <a:rPr lang="zh-CN" altLang="en-US" sz="2300" dirty="0" smtClean="0"/>
              <a:t>特征：</a:t>
            </a:r>
            <a:endParaRPr lang="zh-CN" altLang="en-US" sz="2300" dirty="0"/>
          </a:p>
          <a:p>
            <a:pPr marL="0" indent="0" algn="just" eaLnBrk="1" hangingPunct="1">
              <a:lnSpc>
                <a:spcPts val="3000"/>
              </a:lnSpc>
              <a:buFont typeface="Symbol" panose="05050102010706020507" pitchFamily="18" charset="2"/>
              <a:buNone/>
              <a:defRPr/>
            </a:pPr>
            <a:r>
              <a:rPr lang="en-US" altLang="zh-CN" sz="2300" dirty="0"/>
              <a:t>       1.</a:t>
            </a:r>
            <a:r>
              <a:rPr lang="zh-CN" altLang="en-US" sz="2300" dirty="0"/>
              <a:t>侵犯的客体是他人的人格、名誉权。“他人”？</a:t>
            </a:r>
          </a:p>
          <a:p>
            <a:pPr marL="0" indent="0" algn="just" eaLnBrk="1" hangingPunct="1">
              <a:lnSpc>
                <a:spcPts val="3000"/>
              </a:lnSpc>
              <a:buFont typeface="Symbol" panose="05050102010706020507" pitchFamily="18" charset="2"/>
              <a:buNone/>
              <a:defRPr/>
            </a:pPr>
            <a:r>
              <a:rPr lang="zh-CN" altLang="en-US" sz="2300" dirty="0"/>
              <a:t>       </a:t>
            </a:r>
            <a:r>
              <a:rPr lang="en-US" altLang="zh-CN" sz="2300" dirty="0"/>
              <a:t>2.</a:t>
            </a:r>
            <a:r>
              <a:rPr lang="zh-CN" altLang="en-US" sz="2300" dirty="0"/>
              <a:t>客观上表现为捏造并散布某种事实，足以贬损他人人格、名誉，情节严重的行为。</a:t>
            </a:r>
          </a:p>
          <a:p>
            <a:pPr algn="just" eaLnBrk="1" hangingPunct="1">
              <a:lnSpc>
                <a:spcPts val="3000"/>
              </a:lnSpc>
              <a:defRPr/>
            </a:pPr>
            <a:r>
              <a:rPr lang="en-US" altLang="zh-CN" sz="2300" dirty="0"/>
              <a:t>     (1)</a:t>
            </a:r>
            <a:r>
              <a:rPr lang="zh-CN" altLang="en-US" sz="2300" dirty="0"/>
              <a:t>捏造足以贬损他人人格、名誉的事实</a:t>
            </a:r>
          </a:p>
          <a:p>
            <a:pPr algn="just" eaLnBrk="1" hangingPunct="1">
              <a:lnSpc>
                <a:spcPts val="3000"/>
              </a:lnSpc>
              <a:defRPr/>
            </a:pPr>
            <a:r>
              <a:rPr lang="en-US" altLang="zh-CN" sz="2300" dirty="0"/>
              <a:t>     (2)</a:t>
            </a:r>
            <a:r>
              <a:rPr lang="zh-CN" altLang="en-US" sz="2300" dirty="0"/>
              <a:t>如何认定“足以”贬损</a:t>
            </a:r>
          </a:p>
          <a:p>
            <a:pPr algn="just" eaLnBrk="1" hangingPunct="1">
              <a:lnSpc>
                <a:spcPts val="3000"/>
              </a:lnSpc>
              <a:defRPr/>
            </a:pPr>
            <a:r>
              <a:rPr lang="zh-CN" altLang="en-US" sz="2300" dirty="0"/>
              <a:t>     </a:t>
            </a:r>
            <a:r>
              <a:rPr lang="en-US" altLang="zh-CN" sz="2300" dirty="0"/>
              <a:t>(3)</a:t>
            </a:r>
            <a:r>
              <a:rPr lang="zh-CN" altLang="en-US" sz="2300" dirty="0"/>
              <a:t>散布所捏造的事实的行为</a:t>
            </a:r>
          </a:p>
          <a:p>
            <a:pPr algn="just" eaLnBrk="1" hangingPunct="1">
              <a:lnSpc>
                <a:spcPts val="3000"/>
              </a:lnSpc>
              <a:defRPr/>
            </a:pPr>
            <a:r>
              <a:rPr lang="zh-CN" altLang="en-US" sz="2300" dirty="0"/>
              <a:t>     </a:t>
            </a:r>
            <a:r>
              <a:rPr lang="en-US" altLang="zh-CN" sz="2300" dirty="0"/>
              <a:t>(4)</a:t>
            </a:r>
            <a:r>
              <a:rPr lang="zh-CN" altLang="en-US" sz="2300" dirty="0"/>
              <a:t>“他人”的特定性和行为的“公然性”</a:t>
            </a:r>
          </a:p>
          <a:p>
            <a:pPr algn="just" eaLnBrk="1" hangingPunct="1">
              <a:lnSpc>
                <a:spcPts val="3000"/>
              </a:lnSpc>
              <a:defRPr/>
            </a:pPr>
            <a:r>
              <a:rPr lang="en-US" altLang="zh-CN" sz="2300" dirty="0"/>
              <a:t>     (5)</a:t>
            </a:r>
            <a:r>
              <a:rPr lang="zh-CN" altLang="en-US" sz="2300" dirty="0"/>
              <a:t>情节严重</a:t>
            </a:r>
            <a:endParaRPr lang="en-US" altLang="zh-CN" sz="2300" dirty="0"/>
          </a:p>
          <a:p>
            <a:pPr marL="0" indent="0" algn="just" eaLnBrk="1" hangingPunct="1">
              <a:lnSpc>
                <a:spcPts val="3000"/>
              </a:lnSpc>
              <a:buFont typeface="Symbol" panose="05050102010706020507" pitchFamily="18" charset="2"/>
              <a:buNone/>
              <a:defRPr/>
            </a:pPr>
            <a:r>
              <a:rPr lang="en-US" altLang="zh-CN" sz="2300" dirty="0"/>
              <a:t>       3.</a:t>
            </a:r>
            <a:r>
              <a:rPr lang="zh-CN" altLang="en-US" sz="2300" dirty="0"/>
              <a:t>本罪是一般主体。</a:t>
            </a:r>
          </a:p>
          <a:p>
            <a:pPr marL="0" indent="0" algn="just" eaLnBrk="1" hangingPunct="1">
              <a:lnSpc>
                <a:spcPts val="3000"/>
              </a:lnSpc>
              <a:buFont typeface="Symbol" panose="05050102010706020507" pitchFamily="18" charset="2"/>
              <a:buNone/>
              <a:defRPr/>
            </a:pPr>
            <a:r>
              <a:rPr lang="en-US" altLang="zh-CN" sz="2300" dirty="0"/>
              <a:t>       4.</a:t>
            </a:r>
            <a:r>
              <a:rPr lang="zh-CN" altLang="en-US" sz="2300" dirty="0"/>
              <a:t>主观方面是故意，且具有损害他人人格、名誉的目的。</a:t>
            </a:r>
          </a:p>
          <a:p>
            <a:pPr eaLnBrk="1" hangingPunct="1">
              <a:lnSpc>
                <a:spcPct val="90000"/>
              </a:lnSpc>
              <a:defRPr/>
            </a:pPr>
            <a:endParaRPr lang="en-US" altLang="zh-CN" sz="2400" dirty="0"/>
          </a:p>
        </p:txBody>
      </p:sp>
      <p:sp>
        <p:nvSpPr>
          <p:cNvPr id="6" name="Rectangle 3">
            <a:extLst>
              <a:ext uri="{FF2B5EF4-FFF2-40B4-BE49-F238E27FC236}">
                <a16:creationId xmlns:a16="http://schemas.microsoft.com/office/drawing/2014/main" xmlns="" id="{7AB3249E-6C59-4586-B5A9-CC3204EA3607}"/>
              </a:ext>
            </a:extLst>
          </p:cNvPr>
          <p:cNvSpPr txBox="1">
            <a:spLocks noChangeArrowheads="1"/>
          </p:cNvSpPr>
          <p:nvPr/>
        </p:nvSpPr>
        <p:spPr>
          <a:xfrm>
            <a:off x="3998536" y="232322"/>
            <a:ext cx="7257069" cy="621590"/>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Clr>
                <a:srgbClr val="FA7D00"/>
              </a:buClr>
              <a:buFont typeface="Wingdings" panose="05000000000000000000" pitchFamily="2" charset="2"/>
              <a:buChar char="p"/>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Clr>
                <a:srgbClr val="FA7D00"/>
              </a:buClr>
              <a:buFont typeface="Wingdings" panose="05000000000000000000" pitchFamily="2" charset="2"/>
              <a:buChar char="p"/>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Clr>
                <a:srgbClr val="FA7D00"/>
              </a:buClr>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Clr>
                <a:srgbClr val="FA7D00"/>
              </a:buClr>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90000"/>
              </a:lnSpc>
              <a:buFont typeface="Symbol" panose="05050102010706020507" pitchFamily="18" charset="2"/>
              <a:buNone/>
              <a:defRPr/>
            </a:pPr>
            <a:endParaRPr lang="en-US" altLang="zh-CN" sz="3600" dirty="0"/>
          </a:p>
        </p:txBody>
      </p:sp>
    </p:spTree>
    <p:extLst>
      <p:ext uri="{BB962C8B-B14F-4D97-AF65-F5344CB8AC3E}">
        <p14:creationId xmlns:p14="http://schemas.microsoft.com/office/powerpoint/2010/main" val="333172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0" end="10"/>
                                            </p:txEl>
                                          </p:spTgt>
                                        </p:tgtEl>
                                        <p:attrNameLst>
                                          <p:attrName>style.visibility</p:attrName>
                                        </p:attrNameLst>
                                      </p:cBhvr>
                                      <p:to>
                                        <p:strVal val="visible"/>
                                      </p:to>
                                    </p:set>
                                    <p:anim calcmode="lin" valueType="num">
                                      <p:cBhvr additive="base">
                                        <p:cTn id="67"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诽谤罪</a:t>
            </a:r>
            <a:r>
              <a:rPr lang="en-US" altLang="zh-CN" dirty="0"/>
              <a:t>(246)</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第十节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7" name="Rectangle 3"/>
          <p:cNvSpPr>
            <a:spLocks noGrp="1" noChangeArrowheads="1"/>
          </p:cNvSpPr>
          <p:nvPr>
            <p:ph idx="1"/>
          </p:nvPr>
        </p:nvSpPr>
        <p:spPr/>
        <p:txBody>
          <a:bodyPr/>
          <a:lstStyle/>
          <a:p>
            <a:pPr marL="0" indent="0" algn="just" eaLnBrk="1" hangingPunct="1">
              <a:buFont typeface="Symbol" panose="05050102010706020507" pitchFamily="18" charset="2"/>
              <a:buNone/>
              <a:defRPr/>
            </a:pPr>
            <a:r>
              <a:rPr lang="zh-CN" altLang="en-US" dirty="0"/>
              <a:t>二、认定本罪应注意的问题</a:t>
            </a:r>
            <a:endParaRPr lang="en-US" altLang="zh-CN" dirty="0"/>
          </a:p>
          <a:p>
            <a:pPr marL="457200" indent="-457200" algn="just" eaLnBrk="1" hangingPunct="1">
              <a:buFont typeface="Wingdings" panose="05000000000000000000" pitchFamily="2" charset="2"/>
              <a:buChar char="u"/>
              <a:defRPr/>
            </a:pPr>
            <a:r>
              <a:rPr lang="en-US" altLang="zh-CN" dirty="0"/>
              <a:t>    1.</a:t>
            </a:r>
            <a:r>
              <a:rPr lang="zh-CN" altLang="en-US" dirty="0"/>
              <a:t>本罪与一般诽谤行为的界限</a:t>
            </a:r>
            <a:r>
              <a:rPr lang="en-US" altLang="zh-CN" dirty="0"/>
              <a:t>—</a:t>
            </a:r>
            <a:r>
              <a:rPr lang="zh-CN" altLang="en-US" dirty="0"/>
              <a:t>情节严重</a:t>
            </a:r>
            <a:endParaRPr lang="en-US" altLang="zh-CN" dirty="0"/>
          </a:p>
          <a:p>
            <a:pPr marL="457200" indent="-457200" algn="just" eaLnBrk="1" hangingPunct="1">
              <a:buFont typeface="Wingdings" panose="05000000000000000000" pitchFamily="2" charset="2"/>
              <a:buChar char="u"/>
              <a:defRPr/>
            </a:pPr>
            <a:r>
              <a:rPr lang="en-US" altLang="zh-CN" dirty="0"/>
              <a:t>    2.</a:t>
            </a:r>
            <a:r>
              <a:rPr lang="zh-CN" altLang="en-US" dirty="0"/>
              <a:t>关于严重危害社会秩序和国家利益的诽谤行为的认定</a:t>
            </a:r>
          </a:p>
          <a:p>
            <a:pPr marL="457200" indent="-457200" algn="just" eaLnBrk="1" hangingPunct="1">
              <a:buFont typeface="Wingdings" panose="05000000000000000000" pitchFamily="2" charset="2"/>
              <a:buChar char="u"/>
              <a:defRPr/>
            </a:pPr>
            <a:r>
              <a:rPr lang="en-US" altLang="zh-CN" dirty="0"/>
              <a:t>    3.</a:t>
            </a:r>
            <a:r>
              <a:rPr lang="zh-CN" altLang="en-US" dirty="0"/>
              <a:t>本罪与侮辱罪的关系。</a:t>
            </a:r>
          </a:p>
          <a:p>
            <a:pPr marL="457200" indent="-457200" algn="just" eaLnBrk="1" hangingPunct="1">
              <a:buFont typeface="Wingdings" panose="05000000000000000000" pitchFamily="2" charset="2"/>
              <a:buChar char="u"/>
              <a:defRPr/>
            </a:pPr>
            <a:r>
              <a:rPr lang="en-US" altLang="zh-CN" dirty="0"/>
              <a:t>    4.</a:t>
            </a:r>
            <a:r>
              <a:rPr lang="zh-CN" altLang="en-US" dirty="0"/>
              <a:t>本罪与诬告陷害罪的界限。</a:t>
            </a:r>
          </a:p>
          <a:p>
            <a:pPr algn="just" eaLnBrk="1" hangingPunct="1">
              <a:defRPr/>
            </a:pPr>
            <a:endParaRPr lang="zh-CN" altLang="en-US" dirty="0"/>
          </a:p>
          <a:p>
            <a:pPr marL="0" indent="0" algn="just" eaLnBrk="1" hangingPunct="1">
              <a:buFont typeface="Symbol" panose="05050102010706020507" pitchFamily="18" charset="2"/>
              <a:buNone/>
              <a:defRPr/>
            </a:pPr>
            <a:r>
              <a:rPr lang="zh-CN" altLang="en-US" dirty="0"/>
              <a:t>三、对本罪的处罚</a:t>
            </a:r>
          </a:p>
          <a:p>
            <a:pPr eaLnBrk="1" hangingPunct="1">
              <a:defRPr/>
            </a:pPr>
            <a:endParaRPr lang="zh-CN" altLang="en-US" dirty="0"/>
          </a:p>
          <a:p>
            <a:pPr eaLnBrk="1" hangingPunct="1">
              <a:defRPr/>
            </a:pPr>
            <a:endParaRPr lang="en-US" altLang="zh-CN" dirty="0"/>
          </a:p>
        </p:txBody>
      </p:sp>
    </p:spTree>
    <p:extLst>
      <p:ext uri="{BB962C8B-B14F-4D97-AF65-F5344CB8AC3E}">
        <p14:creationId xmlns:p14="http://schemas.microsoft.com/office/powerpoint/2010/main" val="273928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诽谤罪</a:t>
            </a:r>
            <a:r>
              <a:rPr lang="en-US" altLang="zh-CN" dirty="0"/>
              <a:t>(246)</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第十节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9" name="标题 1"/>
          <p:cNvSpPr>
            <a:spLocks noGrp="1" noChangeArrowheads="1"/>
          </p:cNvSpPr>
          <p:nvPr>
            <p:ph idx="1"/>
          </p:nvPr>
        </p:nvSpPr>
        <p:spPr>
          <a:xfrm>
            <a:off x="630381" y="1282931"/>
            <a:ext cx="11225877" cy="4985472"/>
          </a:xfrm>
        </p:spPr>
        <p:txBody>
          <a:bodyPr/>
          <a:lstStyle/>
          <a:p>
            <a:r>
              <a:rPr lang="en-US" altLang="zh-CN" sz="2800" b="1" dirty="0">
                <a:solidFill>
                  <a:srgbClr val="ED7D31"/>
                </a:solidFill>
              </a:rPr>
              <a:t>《</a:t>
            </a:r>
            <a:r>
              <a:rPr lang="zh-CN" altLang="en-US" sz="2800" b="1" dirty="0">
                <a:solidFill>
                  <a:srgbClr val="ED7D31"/>
                </a:solidFill>
              </a:rPr>
              <a:t>刑法修正案</a:t>
            </a:r>
            <a:r>
              <a:rPr lang="en-US" altLang="zh-CN" sz="2800" b="1" dirty="0">
                <a:solidFill>
                  <a:srgbClr val="ED7D31"/>
                </a:solidFill>
              </a:rPr>
              <a:t>(</a:t>
            </a:r>
            <a:r>
              <a:rPr lang="zh-CN" altLang="en-US" sz="2800" b="1" dirty="0">
                <a:solidFill>
                  <a:srgbClr val="ED7D31"/>
                </a:solidFill>
              </a:rPr>
              <a:t>九</a:t>
            </a:r>
            <a:r>
              <a:rPr lang="en-US" altLang="zh-CN" sz="2800" b="1" dirty="0">
                <a:solidFill>
                  <a:srgbClr val="ED7D31"/>
                </a:solidFill>
              </a:rPr>
              <a:t>)》</a:t>
            </a:r>
            <a:r>
              <a:rPr lang="zh-CN" altLang="en-US" sz="2800" b="1" dirty="0">
                <a:solidFill>
                  <a:srgbClr val="ED7D31"/>
                </a:solidFill>
              </a:rPr>
              <a:t>第</a:t>
            </a:r>
            <a:r>
              <a:rPr lang="en-US" altLang="zh-CN" sz="2800" b="1" dirty="0">
                <a:solidFill>
                  <a:srgbClr val="ED7D31"/>
                </a:solidFill>
              </a:rPr>
              <a:t>16</a:t>
            </a:r>
            <a:r>
              <a:rPr lang="zh-CN" altLang="en-US" sz="2800" b="1" dirty="0">
                <a:solidFill>
                  <a:srgbClr val="ED7D31"/>
                </a:solidFill>
              </a:rPr>
              <a:t>条：</a:t>
            </a:r>
            <a:r>
              <a:rPr lang="zh-CN" altLang="zh-CN" sz="2800" b="1" dirty="0">
                <a:solidFill>
                  <a:srgbClr val="ED7D31"/>
                </a:solidFill>
              </a:rPr>
              <a:t>在刑法第</a:t>
            </a:r>
            <a:r>
              <a:rPr lang="en-US" altLang="zh-CN" sz="2800" b="1" dirty="0">
                <a:solidFill>
                  <a:srgbClr val="ED7D31"/>
                </a:solidFill>
              </a:rPr>
              <a:t>246</a:t>
            </a:r>
            <a:r>
              <a:rPr lang="zh-CN" altLang="zh-CN" sz="2800" b="1" dirty="0">
                <a:solidFill>
                  <a:srgbClr val="ED7D31"/>
                </a:solidFill>
              </a:rPr>
              <a:t>条中增加一款作为第三款：“通过信息网络实施第一款规定的行为，被害人向人民法院告诉，但提供证据确有困难的，人民法院可以要求公安机关提供协助。”</a:t>
            </a:r>
            <a:endParaRPr lang="en-US" altLang="zh-CN" sz="2800" b="1" dirty="0">
              <a:solidFill>
                <a:srgbClr val="ED7D31"/>
              </a:solidFill>
            </a:endParaRPr>
          </a:p>
          <a:p>
            <a:endParaRPr lang="zh-CN" altLang="en-US" sz="2800" b="1" dirty="0">
              <a:solidFill>
                <a:srgbClr val="ED7D31"/>
              </a:solidFill>
            </a:endParaRPr>
          </a:p>
        </p:txBody>
      </p:sp>
      <p:sp>
        <p:nvSpPr>
          <p:cNvPr id="10" name="内容占位符 2"/>
          <p:cNvSpPr txBox="1">
            <a:spLocks noChangeArrowheads="1"/>
          </p:cNvSpPr>
          <p:nvPr/>
        </p:nvSpPr>
        <p:spPr>
          <a:xfrm>
            <a:off x="630381" y="3115147"/>
            <a:ext cx="10861040" cy="34591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Clr>
                <a:srgbClr val="FA7D00"/>
              </a:buClr>
              <a:buFont typeface="Wingdings" panose="05000000000000000000" pitchFamily="2" charset="2"/>
              <a:buChar char="p"/>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Clr>
                <a:srgbClr val="FA7D00"/>
              </a:buClr>
              <a:buFont typeface="Wingdings" panose="05000000000000000000" pitchFamily="2" charset="2"/>
              <a:buChar char="p"/>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Clr>
                <a:srgbClr val="FA7D00"/>
              </a:buClr>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Clr>
                <a:srgbClr val="FA7D00"/>
              </a:buClr>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Wingdings" panose="05000000000000000000" pitchFamily="2" charset="2"/>
              <a:buChar char="u"/>
            </a:pPr>
            <a:r>
              <a:rPr lang="zh-CN" altLang="en-US" dirty="0"/>
              <a:t>对于侮辱罪、诽谤罪作为自诉案件时的程序补充规定</a:t>
            </a:r>
            <a:endParaRPr lang="en-US" altLang="zh-CN" dirty="0"/>
          </a:p>
          <a:p>
            <a:pPr marL="457200" indent="-457200">
              <a:buFont typeface="Wingdings" panose="05000000000000000000" pitchFamily="2" charset="2"/>
              <a:buChar char="u"/>
            </a:pPr>
            <a:r>
              <a:rPr lang="zh-CN" altLang="en-US" dirty="0"/>
              <a:t>公安机关如何应对</a:t>
            </a:r>
            <a:r>
              <a:rPr lang="en-US" altLang="zh-CN" dirty="0"/>
              <a:t>----</a:t>
            </a:r>
            <a:r>
              <a:rPr lang="zh-CN" altLang="en-US" dirty="0"/>
              <a:t>是否进行刑事立案？如立案，是否成为了公诉案件，这是否有法律依据？如不立案，能否采取侦查手段？</a:t>
            </a:r>
            <a:endParaRPr lang="en-US" altLang="zh-CN" dirty="0"/>
          </a:p>
          <a:p>
            <a:endParaRPr lang="zh-CN" altLang="en-US" dirty="0"/>
          </a:p>
        </p:txBody>
      </p:sp>
    </p:spTree>
    <p:extLst>
      <p:ext uri="{BB962C8B-B14F-4D97-AF65-F5344CB8AC3E}">
        <p14:creationId xmlns:p14="http://schemas.microsoft.com/office/powerpoint/2010/main" val="251956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 calcmode="lin" valueType="num">
                                      <p:cBhvr additive="base">
                                        <p:cTn id="19"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诽谤罪</a:t>
            </a:r>
            <a:r>
              <a:rPr lang="en-US" altLang="zh-CN" dirty="0"/>
              <a:t>(246)</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第十节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11" name="内容占位符 2"/>
          <p:cNvSpPr>
            <a:spLocks noGrp="1" noChangeArrowheads="1"/>
          </p:cNvSpPr>
          <p:nvPr>
            <p:ph idx="1"/>
          </p:nvPr>
        </p:nvSpPr>
        <p:spPr>
          <a:xfrm>
            <a:off x="197964" y="812943"/>
            <a:ext cx="11849492" cy="5779287"/>
          </a:xfrm>
        </p:spPr>
        <p:txBody>
          <a:bodyPr>
            <a:normAutofit fontScale="92500" lnSpcReduction="10000"/>
          </a:bodyPr>
          <a:lstStyle/>
          <a:p>
            <a:pPr algn="just"/>
            <a:r>
              <a:rPr lang="zh-CN" altLang="en-US" sz="3000" dirty="0">
                <a:solidFill>
                  <a:schemeClr val="accent1">
                    <a:lumMod val="75000"/>
                  </a:schemeClr>
                </a:solidFill>
              </a:rPr>
              <a:t>某年</a:t>
            </a:r>
            <a:r>
              <a:rPr lang="en-US" altLang="zh-CN" sz="3000" dirty="0">
                <a:solidFill>
                  <a:schemeClr val="accent1">
                    <a:lumMod val="75000"/>
                  </a:schemeClr>
                </a:solidFill>
              </a:rPr>
              <a:t>8</a:t>
            </a:r>
            <a:r>
              <a:rPr lang="zh-CN" altLang="en-US" sz="3000" dirty="0">
                <a:solidFill>
                  <a:schemeClr val="accent1">
                    <a:lumMod val="75000"/>
                  </a:schemeClr>
                </a:solidFill>
              </a:rPr>
              <a:t>月间，被告人杨某到某私营企业总经理黄某办公室，向黄某提出借款</a:t>
            </a:r>
            <a:r>
              <a:rPr lang="en-US" altLang="zh-CN" sz="3000" dirty="0">
                <a:solidFill>
                  <a:schemeClr val="accent1">
                    <a:lumMod val="75000"/>
                  </a:schemeClr>
                </a:solidFill>
              </a:rPr>
              <a:t>50</a:t>
            </a:r>
            <a:r>
              <a:rPr lang="zh-CN" altLang="en-US" sz="3000" dirty="0">
                <a:solidFill>
                  <a:schemeClr val="accent1">
                    <a:lumMod val="75000"/>
                  </a:schemeClr>
                </a:solidFill>
              </a:rPr>
              <a:t>万元。黄某因与杨某素不相识，不同意借款给杨，并向派出所报警，派出所派员将杨某驱赶出该企业。杨某就此怀恨在心，伺机报复。此后杨某将道听途说的内容，冒用该企业女员工曹乙男朋友名义编成大字报称</a:t>
            </a:r>
            <a:r>
              <a:rPr lang="en-US" altLang="zh-CN" sz="3000" dirty="0">
                <a:solidFill>
                  <a:schemeClr val="accent1">
                    <a:lumMod val="75000"/>
                  </a:schemeClr>
                </a:solidFill>
              </a:rPr>
              <a:t>:</a:t>
            </a:r>
            <a:r>
              <a:rPr lang="zh-CN" altLang="en-US" sz="3000" dirty="0">
                <a:solidFill>
                  <a:schemeClr val="accent1">
                    <a:lumMod val="75000"/>
                  </a:schemeClr>
                </a:solidFill>
              </a:rPr>
              <a:t>“黄某与该企业三名女性时某、曹甲、曹乙</a:t>
            </a:r>
            <a:r>
              <a:rPr lang="en-US" altLang="zh-CN" sz="3000" dirty="0">
                <a:solidFill>
                  <a:schemeClr val="accent1">
                    <a:lumMod val="75000"/>
                  </a:schemeClr>
                </a:solidFill>
              </a:rPr>
              <a:t>(</a:t>
            </a:r>
            <a:r>
              <a:rPr lang="zh-CN" altLang="en-US" sz="3000" dirty="0">
                <a:solidFill>
                  <a:schemeClr val="accent1">
                    <a:lumMod val="75000"/>
                  </a:schemeClr>
                </a:solidFill>
              </a:rPr>
              <a:t>曹甲、曹乙系姐妹俩</a:t>
            </a:r>
            <a:r>
              <a:rPr lang="en-US" altLang="zh-CN" sz="3000" dirty="0">
                <a:solidFill>
                  <a:schemeClr val="accent1">
                    <a:lumMod val="75000"/>
                  </a:schemeClr>
                </a:solidFill>
              </a:rPr>
              <a:t>)</a:t>
            </a:r>
            <a:r>
              <a:rPr lang="zh-CN" altLang="en-US" sz="3000" dirty="0">
                <a:solidFill>
                  <a:schemeClr val="accent1">
                    <a:lumMod val="75000"/>
                  </a:schemeClr>
                </a:solidFill>
              </a:rPr>
              <a:t>有不正当两性关系；其中与时某有一私生子；黄某在汽车里同女人乱搞被联防队抓住罚款等；请有关领导挽救一下黄某，不要让他再破坏自己与曹乙的恋爱关系等。</a:t>
            </a:r>
            <a:r>
              <a:rPr lang="en-US" altLang="zh-CN" sz="3000" dirty="0">
                <a:solidFill>
                  <a:schemeClr val="accent1">
                    <a:lumMod val="75000"/>
                  </a:schemeClr>
                </a:solidFill>
              </a:rPr>
              <a:t>”</a:t>
            </a:r>
            <a:r>
              <a:rPr lang="zh-CN" altLang="en-US" sz="3000" dirty="0">
                <a:solidFill>
                  <a:schemeClr val="accent1">
                    <a:lumMod val="75000"/>
                  </a:schemeClr>
                </a:solidFill>
              </a:rPr>
              <a:t>杨某请人把以上内容抄成</a:t>
            </a:r>
            <a:r>
              <a:rPr lang="en-US" altLang="zh-CN" sz="3000" dirty="0">
                <a:solidFill>
                  <a:schemeClr val="accent1">
                    <a:lumMod val="75000"/>
                  </a:schemeClr>
                </a:solidFill>
              </a:rPr>
              <a:t>4</a:t>
            </a:r>
            <a:r>
              <a:rPr lang="zh-CN" altLang="en-US" sz="3000" dirty="0">
                <a:solidFill>
                  <a:schemeClr val="accent1">
                    <a:lumMod val="75000"/>
                  </a:schemeClr>
                </a:solidFill>
              </a:rPr>
              <a:t>张大字报，于同年</a:t>
            </a:r>
            <a:r>
              <a:rPr lang="en-US" altLang="zh-CN" sz="3000" dirty="0">
                <a:solidFill>
                  <a:schemeClr val="accent1">
                    <a:lumMod val="75000"/>
                  </a:schemeClr>
                </a:solidFill>
              </a:rPr>
              <a:t>11</a:t>
            </a:r>
            <a:r>
              <a:rPr lang="zh-CN" altLang="en-US" sz="3000" dirty="0">
                <a:solidFill>
                  <a:schemeClr val="accent1">
                    <a:lumMod val="75000"/>
                  </a:schemeClr>
                </a:solidFill>
              </a:rPr>
              <a:t>月</a:t>
            </a:r>
            <a:r>
              <a:rPr lang="en-US" altLang="zh-CN" sz="3000" dirty="0">
                <a:solidFill>
                  <a:schemeClr val="accent1">
                    <a:lumMod val="75000"/>
                  </a:schemeClr>
                </a:solidFill>
              </a:rPr>
              <a:t>18</a:t>
            </a:r>
            <a:r>
              <a:rPr lang="zh-CN" altLang="en-US" sz="3000" dirty="0">
                <a:solidFill>
                  <a:schemeClr val="accent1">
                    <a:lumMod val="75000"/>
                  </a:schemeClr>
                </a:solidFill>
              </a:rPr>
              <a:t>日晨，分别贴在黄某个人公司的大门外、该公司员工公寓大门外、该镇政府大门外、及该镇菜场大门外。黄某在次日早上发现大字报后，即派人揭下。</a:t>
            </a:r>
            <a:r>
              <a:rPr lang="en-US" altLang="zh-CN" sz="3000" dirty="0">
                <a:solidFill>
                  <a:schemeClr val="accent1">
                    <a:lumMod val="75000"/>
                  </a:schemeClr>
                </a:solidFill>
              </a:rPr>
              <a:t/>
            </a:r>
            <a:br>
              <a:rPr lang="en-US" altLang="zh-CN" sz="3000" dirty="0">
                <a:solidFill>
                  <a:schemeClr val="accent1">
                    <a:lumMod val="75000"/>
                  </a:schemeClr>
                </a:solidFill>
              </a:rPr>
            </a:br>
            <a:r>
              <a:rPr lang="en-US" altLang="zh-CN" sz="3000" dirty="0">
                <a:solidFill>
                  <a:schemeClr val="accent1">
                    <a:lumMod val="75000"/>
                  </a:schemeClr>
                </a:solidFill>
              </a:rPr>
              <a:t>      </a:t>
            </a:r>
            <a:r>
              <a:rPr lang="zh-CN" altLang="en-US" sz="3000" dirty="0">
                <a:solidFill>
                  <a:schemeClr val="accent1">
                    <a:lumMod val="75000"/>
                  </a:schemeClr>
                </a:solidFill>
              </a:rPr>
              <a:t>黄某了解到大字报系杨某所为后，向法院提起自诉，要求追究杨某诽谤罪的刑事责任。</a:t>
            </a:r>
          </a:p>
          <a:p>
            <a:pPr algn="just"/>
            <a:endParaRPr lang="zh-CN" altLang="en-US" sz="2000" dirty="0"/>
          </a:p>
        </p:txBody>
      </p:sp>
    </p:spTree>
    <p:extLst>
      <p:ext uri="{BB962C8B-B14F-4D97-AF65-F5344CB8AC3E}">
        <p14:creationId xmlns:p14="http://schemas.microsoft.com/office/powerpoint/2010/main" val="501966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诽谤罪</a:t>
            </a:r>
            <a:r>
              <a:rPr lang="en-US" altLang="zh-CN" dirty="0"/>
              <a:t>(246)</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第十节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2" name="内容占位符 1"/>
          <p:cNvSpPr>
            <a:spLocks noGrp="1"/>
          </p:cNvSpPr>
          <p:nvPr>
            <p:ph idx="1"/>
          </p:nvPr>
        </p:nvSpPr>
        <p:spPr>
          <a:xfrm>
            <a:off x="129492" y="886120"/>
            <a:ext cx="11880256" cy="5706110"/>
          </a:xfrm>
        </p:spPr>
        <p:txBody>
          <a:bodyPr>
            <a:normAutofit fontScale="85000" lnSpcReduction="10000"/>
          </a:bodyPr>
          <a:lstStyle/>
          <a:p>
            <a:pPr algn="just"/>
            <a:r>
              <a:rPr lang="zh-CN" altLang="en-US" sz="3000" dirty="0">
                <a:solidFill>
                  <a:schemeClr val="accent1">
                    <a:lumMod val="75000"/>
                  </a:schemeClr>
                </a:solidFill>
              </a:rPr>
              <a:t>杨某辩称：这些大字报是我贴的，但其内容是听别人说的，是否属实不清楚。其辩护人认为杨某的行为尚不构成诽谤罪：</a:t>
            </a:r>
            <a:r>
              <a:rPr lang="en-US" altLang="zh-CN" sz="3000" dirty="0">
                <a:solidFill>
                  <a:schemeClr val="accent1">
                    <a:lumMod val="75000"/>
                  </a:schemeClr>
                </a:solidFill>
              </a:rPr>
              <a:t>1.</a:t>
            </a:r>
            <a:r>
              <a:rPr lang="zh-CN" altLang="en-US" sz="3000" dirty="0">
                <a:solidFill>
                  <a:schemeClr val="accent1">
                    <a:lumMod val="75000"/>
                  </a:schemeClr>
                </a:solidFill>
              </a:rPr>
              <a:t>有多名证人证言证实黄某与相关女性有不正当两性关系，存在大字报上所写有非婚生子的事实，杨某并非捏造事实。</a:t>
            </a:r>
            <a:r>
              <a:rPr lang="en-US" altLang="zh-CN" sz="3000" dirty="0">
                <a:solidFill>
                  <a:schemeClr val="accent1">
                    <a:lumMod val="75000"/>
                  </a:schemeClr>
                </a:solidFill>
              </a:rPr>
              <a:t>2.</a:t>
            </a:r>
            <a:r>
              <a:rPr lang="zh-CN" altLang="en-US" sz="3000" dirty="0">
                <a:solidFill>
                  <a:schemeClr val="accent1">
                    <a:lumMod val="75000"/>
                  </a:schemeClr>
                </a:solidFill>
              </a:rPr>
              <a:t>上述证人证言说明黄某的生活作风之事，在杨某贴大字报之前己是众所周知，大字报没有造成“恶劣影响</a:t>
            </a:r>
            <a:r>
              <a:rPr lang="en-US" altLang="zh-CN" sz="3000" dirty="0">
                <a:solidFill>
                  <a:schemeClr val="accent1">
                    <a:lumMod val="75000"/>
                  </a:schemeClr>
                </a:solidFill>
              </a:rPr>
              <a:t>”</a:t>
            </a:r>
            <a:r>
              <a:rPr lang="zh-CN" altLang="en-US" sz="3000" dirty="0">
                <a:solidFill>
                  <a:schemeClr val="accent1">
                    <a:lumMod val="75000"/>
                  </a:schemeClr>
                </a:solidFill>
              </a:rPr>
              <a:t>，不能认为是</a:t>
            </a:r>
            <a:r>
              <a:rPr lang="en-US" altLang="zh-CN" sz="3000" dirty="0">
                <a:solidFill>
                  <a:schemeClr val="accent1">
                    <a:lumMod val="75000"/>
                  </a:schemeClr>
                </a:solidFill>
              </a:rPr>
              <a:t>“</a:t>
            </a:r>
            <a:r>
              <a:rPr lang="zh-CN" altLang="en-US" sz="3000" dirty="0">
                <a:solidFill>
                  <a:schemeClr val="accent1">
                    <a:lumMod val="75000"/>
                  </a:schemeClr>
                </a:solidFill>
              </a:rPr>
              <a:t>情节严重</a:t>
            </a:r>
            <a:r>
              <a:rPr lang="en-US" altLang="zh-CN" sz="3000" dirty="0">
                <a:solidFill>
                  <a:schemeClr val="accent1">
                    <a:lumMod val="75000"/>
                  </a:schemeClr>
                </a:solidFill>
              </a:rPr>
              <a:t>”</a:t>
            </a:r>
            <a:r>
              <a:rPr lang="zh-CN" altLang="en-US" sz="3000" dirty="0">
                <a:solidFill>
                  <a:schemeClr val="accent1">
                    <a:lumMod val="75000"/>
                  </a:schemeClr>
                </a:solidFill>
              </a:rPr>
              <a:t>。</a:t>
            </a:r>
            <a:endParaRPr lang="en-US" altLang="zh-CN" sz="3000" dirty="0">
              <a:solidFill>
                <a:schemeClr val="accent1">
                  <a:lumMod val="75000"/>
                </a:schemeClr>
              </a:solidFill>
            </a:endParaRPr>
          </a:p>
          <a:p>
            <a:r>
              <a:rPr lang="zh-CN" altLang="en-US" sz="3000" dirty="0">
                <a:solidFill>
                  <a:schemeClr val="accent1">
                    <a:lumMod val="75000"/>
                  </a:schemeClr>
                </a:solidFill>
              </a:rPr>
              <a:t>法院审理后认为：杨某故意捏造并散布虚构的事实，破坏他人名誉，损害他人人格，其行为己构成诽谤罪。辩护人所举证人证言内容均没有直接证实大字报内容是确有其事，又未能提供其他证据予以证实，被告人杨某也已承认这些内容是听说的，是否属实不清楚，应认定这些事实是虚构的；被告人杨某采用贴大字报的手段，将道听途说的内容公之于众，造成一定社会影响，足以并己经破坏他人名誉，损害他人人格，应认定为情节严重，对辩护人意见不予采纳。依照</a:t>
            </a:r>
            <a:r>
              <a:rPr lang="en-US" altLang="zh-CN" sz="3000" dirty="0">
                <a:solidFill>
                  <a:schemeClr val="accent1">
                    <a:lumMod val="75000"/>
                  </a:schemeClr>
                </a:solidFill>
              </a:rPr>
              <a:t>《</a:t>
            </a:r>
            <a:r>
              <a:rPr lang="zh-CN" altLang="en-US" sz="3000" dirty="0">
                <a:solidFill>
                  <a:schemeClr val="accent1">
                    <a:lumMod val="75000"/>
                  </a:schemeClr>
                </a:solidFill>
              </a:rPr>
              <a:t>刑法</a:t>
            </a:r>
            <a:r>
              <a:rPr lang="en-US" altLang="zh-CN" sz="3000" dirty="0">
                <a:solidFill>
                  <a:schemeClr val="accent1">
                    <a:lumMod val="75000"/>
                  </a:schemeClr>
                </a:solidFill>
              </a:rPr>
              <a:t>》</a:t>
            </a:r>
            <a:r>
              <a:rPr lang="zh-CN" altLang="en-US" sz="3000" dirty="0">
                <a:solidFill>
                  <a:schemeClr val="accent1">
                    <a:lumMod val="75000"/>
                  </a:schemeClr>
                </a:solidFill>
              </a:rPr>
              <a:t>第</a:t>
            </a:r>
            <a:r>
              <a:rPr lang="en-US" altLang="zh-CN" sz="3000" dirty="0">
                <a:solidFill>
                  <a:schemeClr val="accent1">
                    <a:lumMod val="75000"/>
                  </a:schemeClr>
                </a:solidFill>
              </a:rPr>
              <a:t>246</a:t>
            </a:r>
            <a:r>
              <a:rPr lang="zh-CN" altLang="en-US" sz="3000" dirty="0">
                <a:solidFill>
                  <a:schemeClr val="accent1">
                    <a:lumMod val="75000"/>
                  </a:schemeClr>
                </a:solidFill>
              </a:rPr>
              <a:t>条第</a:t>
            </a:r>
            <a:r>
              <a:rPr lang="en-US" altLang="zh-CN" sz="3000" dirty="0">
                <a:solidFill>
                  <a:schemeClr val="accent1">
                    <a:lumMod val="75000"/>
                  </a:schemeClr>
                </a:solidFill>
              </a:rPr>
              <a:t>1</a:t>
            </a:r>
            <a:r>
              <a:rPr lang="zh-CN" altLang="en-US" sz="3000" dirty="0">
                <a:solidFill>
                  <a:schemeClr val="accent1">
                    <a:lumMod val="75000"/>
                  </a:schemeClr>
                </a:solidFill>
              </a:rPr>
              <a:t>款之规定，判处被告人杨某有期徒刑</a:t>
            </a:r>
            <a:r>
              <a:rPr lang="en-US" altLang="zh-CN" sz="3000" dirty="0">
                <a:solidFill>
                  <a:schemeClr val="accent1">
                    <a:lumMod val="75000"/>
                  </a:schemeClr>
                </a:solidFill>
              </a:rPr>
              <a:t>1</a:t>
            </a:r>
            <a:r>
              <a:rPr lang="zh-CN" altLang="en-US" sz="3000" dirty="0">
                <a:solidFill>
                  <a:schemeClr val="accent1">
                    <a:lumMod val="75000"/>
                  </a:schemeClr>
                </a:solidFill>
              </a:rPr>
              <a:t>年。</a:t>
            </a:r>
          </a:p>
          <a:p>
            <a:endParaRPr lang="zh-CN" altLang="en-US" sz="2400" dirty="0"/>
          </a:p>
        </p:txBody>
      </p:sp>
    </p:spTree>
    <p:extLst>
      <p:ext uri="{BB962C8B-B14F-4D97-AF65-F5344CB8AC3E}">
        <p14:creationId xmlns:p14="http://schemas.microsoft.com/office/powerpoint/2010/main" val="279945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侵犯公民人身权利、民主权利罪概述</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第一节</a:t>
            </a:r>
          </a:p>
        </p:txBody>
      </p:sp>
      <p:sp>
        <p:nvSpPr>
          <p:cNvPr id="6" name="Rectangle 3"/>
          <p:cNvSpPr txBox="1">
            <a:spLocks noChangeArrowheads="1"/>
          </p:cNvSpPr>
          <p:nvPr/>
        </p:nvSpPr>
        <p:spPr bwMode="auto">
          <a:xfrm>
            <a:off x="641023" y="1074656"/>
            <a:ext cx="11200917" cy="5517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90000"/>
              <a:buFont typeface="Symbol" panose="05050102010706020507" pitchFamily="18"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marR="0" lvl="0" indent="0" algn="l" defTabSz="914400" rtl="0" eaLnBrk="1" fontAlgn="base" latinLnBrk="0" hangingPunct="1">
              <a:lnSpc>
                <a:spcPts val="4000"/>
              </a:lnSpc>
              <a:spcBef>
                <a:spcPct val="20000"/>
              </a:spcBef>
              <a:spcAft>
                <a:spcPct val="0"/>
              </a:spcAft>
              <a:buClr>
                <a:srgbClr val="FFCC66"/>
              </a:buClr>
              <a:buSzPct val="90000"/>
              <a:buNone/>
              <a:tabLst/>
              <a:defRPr/>
            </a:pP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一、定义</a:t>
            </a:r>
          </a:p>
          <a:p>
            <a:pPr marL="0" marR="0" lvl="0" indent="0" algn="just" defTabSz="914400" rtl="0" eaLnBrk="1" fontAlgn="base" latinLnBrk="0" hangingPunct="1">
              <a:lnSpc>
                <a:spcPts val="4000"/>
              </a:lnSpc>
              <a:spcBef>
                <a:spcPct val="20000"/>
              </a:spcBef>
              <a:spcAft>
                <a:spcPct val="0"/>
              </a:spcAft>
              <a:buClr>
                <a:srgbClr val="FFCC66"/>
              </a:buClr>
              <a:buSzPct val="90000"/>
              <a:buNone/>
              <a:tabLst/>
              <a:defRPr/>
            </a:pP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二、构成特征</a:t>
            </a:r>
          </a:p>
          <a:p>
            <a:pPr marL="0" marR="0" lvl="0" indent="0" algn="just" defTabSz="914400" rtl="0" eaLnBrk="1" fontAlgn="base" latinLnBrk="0" hangingPunct="1">
              <a:lnSpc>
                <a:spcPts val="4000"/>
              </a:lnSpc>
              <a:spcBef>
                <a:spcPct val="20000"/>
              </a:spcBef>
              <a:spcAft>
                <a:spcPct val="0"/>
              </a:spcAft>
              <a:buClr>
                <a:srgbClr val="FFCC66"/>
              </a:buClr>
              <a:buSzPct val="90000"/>
              <a:buNone/>
              <a:tabLst/>
              <a:defRPr/>
            </a:pP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t>
            </a: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一</a:t>
            </a: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t>
            </a: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侵犯的客体是为刑法所保护而为犯罪行为所侵害的公民人身权利、民主权利以及与人身有直接关系的其他权利</a:t>
            </a: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t>
            </a: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是区分其他相关犯罪及非犯罪行为的关键</a:t>
            </a: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t>
            </a: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t>
            </a:r>
          </a:p>
          <a:p>
            <a:pPr marL="0" marR="0" lvl="0" indent="0" algn="just" defTabSz="914400" rtl="0" eaLnBrk="1" fontAlgn="base" latinLnBrk="0" hangingPunct="1">
              <a:lnSpc>
                <a:spcPts val="4000"/>
              </a:lnSpc>
              <a:spcBef>
                <a:spcPct val="20000"/>
              </a:spcBef>
              <a:spcAft>
                <a:spcPct val="0"/>
              </a:spcAft>
              <a:buClr>
                <a:srgbClr val="FFCC66"/>
              </a:buClr>
              <a:buSzPct val="90000"/>
              <a:buNone/>
              <a:tabLst/>
              <a:defRPr/>
            </a:pP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t>
            </a: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二</a:t>
            </a: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t>
            </a: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客观方面表现为以各种方法侵犯公民人身权利、民主权利以及与人身有直接关系的其他权利的行为。</a:t>
            </a:r>
          </a:p>
          <a:p>
            <a:pPr marL="0" marR="0" lvl="0" indent="0" algn="just" defTabSz="914400" rtl="0" eaLnBrk="1" fontAlgn="base" latinLnBrk="0" hangingPunct="1">
              <a:lnSpc>
                <a:spcPts val="4000"/>
              </a:lnSpc>
              <a:spcBef>
                <a:spcPct val="20000"/>
              </a:spcBef>
              <a:spcAft>
                <a:spcPct val="0"/>
              </a:spcAft>
              <a:buClr>
                <a:srgbClr val="FFCC66"/>
              </a:buClr>
              <a:buSzPct val="90000"/>
              <a:buNone/>
              <a:tabLst/>
              <a:defRPr/>
            </a:pP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t>
            </a: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三</a:t>
            </a: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t>
            </a: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多数是一般主体，少数是特殊主体。</a:t>
            </a:r>
          </a:p>
          <a:p>
            <a:pPr marL="0" marR="0" lvl="0" indent="0" algn="just" defTabSz="914400" rtl="0" eaLnBrk="1" fontAlgn="base" latinLnBrk="0" hangingPunct="1">
              <a:lnSpc>
                <a:spcPts val="4000"/>
              </a:lnSpc>
              <a:spcBef>
                <a:spcPct val="20000"/>
              </a:spcBef>
              <a:spcAft>
                <a:spcPct val="0"/>
              </a:spcAft>
              <a:buClr>
                <a:srgbClr val="FFCC66"/>
              </a:buClr>
              <a:buSzPct val="90000"/>
              <a:buNone/>
              <a:tabLst/>
              <a:defRPr/>
            </a:pP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t>
            </a: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四</a:t>
            </a: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t>
            </a: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多数是故意，少数是过失。</a:t>
            </a:r>
          </a:p>
          <a:p>
            <a:pPr marL="342900" marR="0" lvl="0" indent="-342900" algn="l" defTabSz="914400" rtl="0" eaLnBrk="1" fontAlgn="base" latinLnBrk="0" hangingPunct="1">
              <a:lnSpc>
                <a:spcPct val="90000"/>
              </a:lnSpc>
              <a:spcBef>
                <a:spcPct val="20000"/>
              </a:spcBef>
              <a:spcAft>
                <a:spcPct val="0"/>
              </a:spcAft>
              <a:buClr>
                <a:srgbClr val="FFCC66"/>
              </a:buClr>
              <a:buSzPct val="90000"/>
              <a:buFont typeface="Symbol" panose="05050102010706020507" pitchFamily="18" charset="2"/>
              <a:buChar char="¨"/>
              <a:tabLst/>
              <a:defRPr/>
            </a:pPr>
            <a:endParaRPr kumimoji="1" lang="en-US" altLang="zh-CN" sz="2800" b="1" i="0" u="none" strike="noStrike" kern="0" cap="none" spc="0" normalizeH="0" baseline="0" noProof="0" dirty="0">
              <a:ln>
                <a:noFill/>
              </a:ln>
              <a:effectLst/>
              <a:uLnTx/>
              <a:uFillTx/>
              <a:latin typeface="Times New Roman"/>
              <a:ea typeface="宋体"/>
              <a:cs typeface="+mn-cs"/>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诽谤罪</a:t>
            </a:r>
            <a:r>
              <a:rPr lang="en-US" altLang="zh-CN" dirty="0"/>
              <a:t>(246)</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第十节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5" name="内容占位符 4"/>
          <p:cNvSpPr>
            <a:spLocks noGrp="1"/>
          </p:cNvSpPr>
          <p:nvPr>
            <p:ph idx="1"/>
          </p:nvPr>
        </p:nvSpPr>
        <p:spPr/>
        <p:txBody>
          <a:bodyPr>
            <a:normAutofit fontScale="92500"/>
          </a:bodyPr>
          <a:lstStyle/>
          <a:p>
            <a:r>
              <a:rPr lang="en-US" altLang="zh-CN" sz="3000" b="1" dirty="0">
                <a:solidFill>
                  <a:srgbClr val="ED7D31"/>
                </a:solidFill>
              </a:rPr>
              <a:t>2013</a:t>
            </a:r>
            <a:r>
              <a:rPr lang="zh-CN" altLang="en-US" sz="3000" b="1" dirty="0">
                <a:solidFill>
                  <a:srgbClr val="ED7D31"/>
                </a:solidFill>
              </a:rPr>
              <a:t>年</a:t>
            </a:r>
            <a:r>
              <a:rPr lang="zh-CN" altLang="zh-CN" sz="3000" b="1" dirty="0">
                <a:solidFill>
                  <a:srgbClr val="ED7D31"/>
                </a:solidFill>
              </a:rPr>
              <a:t>两高关于办理网络诽谤等刑事案件适用法律若干问题的解释</a:t>
            </a:r>
            <a:endParaRPr lang="en-US" altLang="zh-CN" sz="3000" b="1" dirty="0">
              <a:solidFill>
                <a:srgbClr val="ED7D31"/>
              </a:solidFill>
            </a:endParaRPr>
          </a:p>
          <a:p>
            <a:r>
              <a:rPr lang="zh-CN" altLang="zh-CN" dirty="0"/>
              <a:t>第一条　具有下列情形之一的，应当认定为刑法第二百四十六条第一款规定的“捏造事实诽谤他人”</a:t>
            </a:r>
            <a:r>
              <a:rPr lang="en-US" altLang="zh-CN" dirty="0"/>
              <a:t>:</a:t>
            </a:r>
            <a:endParaRPr lang="zh-CN" altLang="zh-CN" dirty="0"/>
          </a:p>
          <a:p>
            <a:r>
              <a:rPr lang="en-US" altLang="zh-CN" dirty="0"/>
              <a:t> (</a:t>
            </a:r>
            <a:r>
              <a:rPr lang="zh-CN" altLang="zh-CN" dirty="0"/>
              <a:t>一</a:t>
            </a:r>
            <a:r>
              <a:rPr lang="en-US" altLang="zh-CN" dirty="0"/>
              <a:t>)</a:t>
            </a:r>
            <a:r>
              <a:rPr lang="zh-CN" altLang="zh-CN" dirty="0"/>
              <a:t>捏造损害他人名誉的事实，在信息网络上散布，或者组织、指使人员在信息网络上散布的</a:t>
            </a:r>
            <a:r>
              <a:rPr lang="en-US" altLang="zh-CN" dirty="0"/>
              <a:t>;</a:t>
            </a:r>
            <a:endParaRPr lang="zh-CN" altLang="zh-CN" dirty="0"/>
          </a:p>
          <a:p>
            <a:r>
              <a:rPr lang="en-US" altLang="zh-CN" dirty="0"/>
              <a:t> (</a:t>
            </a:r>
            <a:r>
              <a:rPr lang="zh-CN" altLang="zh-CN" dirty="0"/>
              <a:t>二</a:t>
            </a:r>
            <a:r>
              <a:rPr lang="en-US" altLang="zh-CN" dirty="0"/>
              <a:t>)</a:t>
            </a:r>
            <a:r>
              <a:rPr lang="zh-CN" altLang="zh-CN" dirty="0"/>
              <a:t>将信息网络上涉及他人的原始信息内容篡改为损害他人名誉的事实，在信息网络上散布，或者组织、指使人员在信息网络上散布的</a:t>
            </a:r>
            <a:r>
              <a:rPr lang="en-US" altLang="zh-CN" dirty="0"/>
              <a:t>;</a:t>
            </a:r>
            <a:endParaRPr lang="zh-CN" altLang="zh-CN" dirty="0"/>
          </a:p>
          <a:p>
            <a:r>
              <a:rPr lang="zh-CN" altLang="zh-CN" dirty="0"/>
              <a:t>明知是捏造的损害他人名誉的事实，在信息网络上散布，情节恶劣的，以“捏造事实诽谤他人”论。</a:t>
            </a:r>
            <a:r>
              <a:rPr lang="zh-CN" altLang="zh-CN" dirty="0">
                <a:solidFill>
                  <a:srgbClr val="ED7D31"/>
                </a:solidFill>
              </a:rPr>
              <a:t> </a:t>
            </a:r>
            <a:endParaRPr lang="zh-CN" altLang="en-US" dirty="0">
              <a:solidFill>
                <a:srgbClr val="ED7D31"/>
              </a:solidFill>
            </a:endParaRPr>
          </a:p>
        </p:txBody>
      </p:sp>
    </p:spTree>
    <p:extLst>
      <p:ext uri="{BB962C8B-B14F-4D97-AF65-F5344CB8AC3E}">
        <p14:creationId xmlns:p14="http://schemas.microsoft.com/office/powerpoint/2010/main" val="1485405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诽谤罪</a:t>
            </a:r>
            <a:r>
              <a:rPr lang="en-US" altLang="zh-CN" dirty="0"/>
              <a:t>(246)</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第十节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2" name="内容占位符 1"/>
          <p:cNvSpPr>
            <a:spLocks noGrp="1"/>
          </p:cNvSpPr>
          <p:nvPr>
            <p:ph idx="1"/>
          </p:nvPr>
        </p:nvSpPr>
        <p:spPr/>
        <p:txBody>
          <a:bodyPr>
            <a:normAutofit fontScale="92500" lnSpcReduction="20000"/>
          </a:bodyPr>
          <a:lstStyle/>
          <a:p>
            <a:r>
              <a:rPr lang="zh-CN" altLang="zh-CN" sz="3000" dirty="0">
                <a:solidFill>
                  <a:srgbClr val="ED7D31"/>
                </a:solidFill>
              </a:rPr>
              <a:t>第三条　利用信息网络诽谤他人，具有下列情形之一的，应当认定为刑法第二百四十六条第二款规定的“严重危害社会秩序和国家利益”</a:t>
            </a:r>
            <a:endParaRPr lang="en-US" altLang="zh-CN" sz="3000" dirty="0">
              <a:solidFill>
                <a:srgbClr val="ED7D31"/>
              </a:solidFill>
            </a:endParaRPr>
          </a:p>
          <a:p>
            <a:pPr indent="457200"/>
            <a:r>
              <a:rPr lang="en-US" altLang="zh-CN" sz="3000" dirty="0"/>
              <a:t>(</a:t>
            </a:r>
            <a:r>
              <a:rPr lang="zh-CN" altLang="zh-CN" sz="3000" dirty="0"/>
              <a:t>一</a:t>
            </a:r>
            <a:r>
              <a:rPr lang="en-US" altLang="zh-CN" sz="3000" dirty="0"/>
              <a:t>)</a:t>
            </a:r>
            <a:r>
              <a:rPr lang="zh-CN" altLang="zh-CN" sz="3000" dirty="0"/>
              <a:t>引发群体性事件的</a:t>
            </a:r>
            <a:r>
              <a:rPr lang="zh-CN" altLang="en-US" sz="3000" dirty="0"/>
              <a:t>；</a:t>
            </a:r>
            <a:endParaRPr lang="zh-CN" altLang="zh-CN" sz="3000" dirty="0"/>
          </a:p>
          <a:p>
            <a:pPr indent="457200"/>
            <a:r>
              <a:rPr lang="en-US" altLang="zh-CN" sz="3000" dirty="0"/>
              <a:t>(</a:t>
            </a:r>
            <a:r>
              <a:rPr lang="zh-CN" altLang="zh-CN" sz="3000" dirty="0"/>
              <a:t>二</a:t>
            </a:r>
            <a:r>
              <a:rPr lang="en-US" altLang="zh-CN" sz="3000" dirty="0"/>
              <a:t>)</a:t>
            </a:r>
            <a:r>
              <a:rPr lang="zh-CN" altLang="zh-CN" sz="3000" dirty="0"/>
              <a:t>引发公共秩序混乱的</a:t>
            </a:r>
            <a:r>
              <a:rPr lang="en-US" altLang="zh-CN" sz="3000" dirty="0"/>
              <a:t>;</a:t>
            </a:r>
            <a:endParaRPr lang="zh-CN" altLang="zh-CN" sz="3000" dirty="0"/>
          </a:p>
          <a:p>
            <a:pPr indent="457200"/>
            <a:r>
              <a:rPr lang="en-US" altLang="zh-CN" sz="3000" dirty="0"/>
              <a:t>(</a:t>
            </a:r>
            <a:r>
              <a:rPr lang="zh-CN" altLang="zh-CN" sz="3000" dirty="0"/>
              <a:t>三</a:t>
            </a:r>
            <a:r>
              <a:rPr lang="en-US" altLang="zh-CN" sz="3000" dirty="0"/>
              <a:t>)</a:t>
            </a:r>
            <a:r>
              <a:rPr lang="zh-CN" altLang="zh-CN" sz="3000" dirty="0"/>
              <a:t>引发民族、宗教冲突的</a:t>
            </a:r>
            <a:r>
              <a:rPr lang="en-US" altLang="zh-CN" sz="3000" dirty="0"/>
              <a:t>;</a:t>
            </a:r>
            <a:endParaRPr lang="zh-CN" altLang="zh-CN" sz="3000" dirty="0"/>
          </a:p>
          <a:p>
            <a:pPr indent="457200"/>
            <a:r>
              <a:rPr lang="en-US" altLang="zh-CN" sz="3000" dirty="0"/>
              <a:t>(</a:t>
            </a:r>
            <a:r>
              <a:rPr lang="zh-CN" altLang="zh-CN" sz="3000" dirty="0"/>
              <a:t>四</a:t>
            </a:r>
            <a:r>
              <a:rPr lang="en-US" altLang="zh-CN" sz="3000" dirty="0"/>
              <a:t>)</a:t>
            </a:r>
            <a:r>
              <a:rPr lang="zh-CN" altLang="zh-CN" sz="3000" dirty="0"/>
              <a:t>诽谤多人，造成恶劣社会影响的</a:t>
            </a:r>
            <a:r>
              <a:rPr lang="en-US" altLang="zh-CN" sz="3000" dirty="0"/>
              <a:t>; </a:t>
            </a:r>
            <a:endParaRPr lang="zh-CN" altLang="zh-CN" sz="3000" dirty="0"/>
          </a:p>
          <a:p>
            <a:pPr indent="457200"/>
            <a:r>
              <a:rPr lang="en-US" altLang="zh-CN" sz="3000" dirty="0"/>
              <a:t>(</a:t>
            </a:r>
            <a:r>
              <a:rPr lang="zh-CN" altLang="zh-CN" sz="3000" dirty="0"/>
              <a:t>五</a:t>
            </a:r>
            <a:r>
              <a:rPr lang="en-US" altLang="zh-CN" sz="3000" dirty="0"/>
              <a:t>)</a:t>
            </a:r>
            <a:r>
              <a:rPr lang="zh-CN" altLang="zh-CN" sz="3000" dirty="0"/>
              <a:t>损害国家形象，严重危害国家利益的</a:t>
            </a:r>
            <a:r>
              <a:rPr lang="en-US" altLang="zh-CN" sz="3000" dirty="0"/>
              <a:t>; </a:t>
            </a:r>
            <a:endParaRPr lang="zh-CN" altLang="zh-CN" sz="3000" dirty="0"/>
          </a:p>
          <a:p>
            <a:pPr indent="457200"/>
            <a:r>
              <a:rPr lang="en-US" altLang="zh-CN" sz="3000" dirty="0"/>
              <a:t>(</a:t>
            </a:r>
            <a:r>
              <a:rPr lang="zh-CN" altLang="zh-CN" sz="3000" dirty="0"/>
              <a:t>六</a:t>
            </a:r>
            <a:r>
              <a:rPr lang="en-US" altLang="zh-CN" sz="3000" dirty="0"/>
              <a:t>)</a:t>
            </a:r>
            <a:r>
              <a:rPr lang="zh-CN" altLang="zh-CN" sz="3000" dirty="0"/>
              <a:t>造成恶劣国际影响的</a:t>
            </a:r>
            <a:r>
              <a:rPr lang="en-US" altLang="zh-CN" sz="3000" dirty="0"/>
              <a:t>;</a:t>
            </a:r>
            <a:endParaRPr lang="zh-CN" altLang="zh-CN" sz="3000" dirty="0"/>
          </a:p>
          <a:p>
            <a:pPr indent="457200"/>
            <a:r>
              <a:rPr lang="en-US" altLang="zh-CN" sz="3000" dirty="0"/>
              <a:t>(</a:t>
            </a:r>
            <a:r>
              <a:rPr lang="zh-CN" altLang="zh-CN" sz="3000" dirty="0"/>
              <a:t>七</a:t>
            </a:r>
            <a:r>
              <a:rPr lang="en-US" altLang="zh-CN" sz="3000" dirty="0"/>
              <a:t>)</a:t>
            </a:r>
            <a:r>
              <a:rPr lang="zh-CN" altLang="zh-CN" sz="3000" dirty="0"/>
              <a:t>其他严重危害社会秩序和国家利益的情形。</a:t>
            </a:r>
            <a:endParaRPr lang="zh-CN" altLang="en-US" sz="3000" dirty="0"/>
          </a:p>
          <a:p>
            <a:endParaRPr lang="zh-CN" altLang="en-US" dirty="0"/>
          </a:p>
        </p:txBody>
      </p:sp>
    </p:spTree>
    <p:extLst>
      <p:ext uri="{BB962C8B-B14F-4D97-AF65-F5344CB8AC3E}">
        <p14:creationId xmlns:p14="http://schemas.microsoft.com/office/powerpoint/2010/main" val="11320281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诽谤罪</a:t>
            </a:r>
            <a:r>
              <a:rPr lang="en-US" altLang="zh-CN" dirty="0"/>
              <a:t>(246)</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第十节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5" name="内容占位符 4"/>
          <p:cNvSpPr>
            <a:spLocks noGrp="1"/>
          </p:cNvSpPr>
          <p:nvPr>
            <p:ph idx="1"/>
          </p:nvPr>
        </p:nvSpPr>
        <p:spPr/>
        <p:txBody>
          <a:bodyPr>
            <a:normAutofit fontScale="92500" lnSpcReduction="20000"/>
          </a:bodyPr>
          <a:lstStyle/>
          <a:p>
            <a:r>
              <a:rPr lang="zh-CN" altLang="zh-CN" sz="3000" b="1" dirty="0"/>
              <a:t>第五条　利用信息网络辱骂、恐吓他人，情节恶劣，破坏社会秩序的，依照刑法第二百九十三条第一款第</a:t>
            </a:r>
            <a:r>
              <a:rPr lang="en-US" altLang="zh-CN" sz="3000" b="1" dirty="0"/>
              <a:t>(</a:t>
            </a:r>
            <a:r>
              <a:rPr lang="zh-CN" altLang="zh-CN" sz="3000" b="1" dirty="0"/>
              <a:t>二</a:t>
            </a:r>
            <a:r>
              <a:rPr lang="en-US" altLang="zh-CN" sz="3000" b="1" dirty="0"/>
              <a:t>)</a:t>
            </a:r>
            <a:r>
              <a:rPr lang="zh-CN" altLang="zh-CN" sz="3000" b="1" dirty="0"/>
              <a:t>项的规定，以寻衅滋事罪定罪处罚。</a:t>
            </a:r>
            <a:endParaRPr lang="en-US" altLang="zh-CN" sz="3000" b="1" dirty="0"/>
          </a:p>
          <a:p>
            <a:r>
              <a:rPr lang="en-US" altLang="zh-CN" dirty="0"/>
              <a:t>       </a:t>
            </a:r>
            <a:r>
              <a:rPr lang="zh-CN" altLang="zh-CN" dirty="0"/>
              <a:t>编造虚假信息，或者明知是编造的虚假信息，在信息网络上散布，或者组织、指使人员在信息网络上散布，起哄闹事，造成公共秩序严重混乱的，依照刑法第二百九十三条第一款第</a:t>
            </a:r>
            <a:r>
              <a:rPr lang="en-US" altLang="zh-CN" dirty="0"/>
              <a:t>(</a:t>
            </a:r>
            <a:r>
              <a:rPr lang="zh-CN" altLang="zh-CN" dirty="0"/>
              <a:t>四</a:t>
            </a:r>
            <a:r>
              <a:rPr lang="en-US" altLang="zh-CN" dirty="0"/>
              <a:t>)</a:t>
            </a:r>
            <a:r>
              <a:rPr lang="zh-CN" altLang="zh-CN" dirty="0"/>
              <a:t>项的规定，以寻衅滋事罪定罪处罚。</a:t>
            </a:r>
            <a:endParaRPr lang="en-US" altLang="zh-CN" dirty="0"/>
          </a:p>
          <a:p>
            <a:pPr marL="457200" indent="-457200">
              <a:buFont typeface="Wingdings" panose="05000000000000000000" pitchFamily="2" charset="2"/>
              <a:buChar char="u"/>
            </a:pPr>
            <a:r>
              <a:rPr lang="zh-CN" altLang="en-US" dirty="0"/>
              <a:t>问题：</a:t>
            </a:r>
            <a:endParaRPr lang="en-US" altLang="zh-CN" dirty="0"/>
          </a:p>
          <a:p>
            <a:pPr marL="457200" indent="-457200">
              <a:buFont typeface="Wingdings" panose="05000000000000000000" pitchFamily="2" charset="2"/>
              <a:buChar char="u"/>
            </a:pPr>
            <a:r>
              <a:rPr lang="en-US" altLang="zh-CN" dirty="0"/>
              <a:t>1.</a:t>
            </a:r>
            <a:r>
              <a:rPr lang="zh-CN" altLang="en-US" dirty="0"/>
              <a:t>为何辱骂</a:t>
            </a:r>
            <a:r>
              <a:rPr lang="en-US" altLang="zh-CN" dirty="0"/>
              <a:t>(</a:t>
            </a:r>
            <a:r>
              <a:rPr lang="zh-CN" altLang="en-US" dirty="0"/>
              <a:t>侮辱</a:t>
            </a:r>
            <a:r>
              <a:rPr lang="en-US" altLang="zh-CN" dirty="0"/>
              <a:t>)</a:t>
            </a:r>
            <a:r>
              <a:rPr lang="zh-CN" altLang="en-US" dirty="0"/>
              <a:t>行为不能定为侮辱罪呢？</a:t>
            </a:r>
            <a:endParaRPr lang="en-US" altLang="zh-CN" dirty="0"/>
          </a:p>
          <a:p>
            <a:pPr marL="457200" indent="-457200">
              <a:buFont typeface="Wingdings" panose="05000000000000000000" pitchFamily="2" charset="2"/>
              <a:buChar char="u"/>
            </a:pPr>
            <a:r>
              <a:rPr lang="en-US" altLang="zh-CN" dirty="0"/>
              <a:t>2.</a:t>
            </a:r>
            <a:r>
              <a:rPr lang="zh-CN" altLang="en-US" dirty="0"/>
              <a:t>“他人”如何界定？即对他人的辱骂、恐吓如何会破坏社会秩序？</a:t>
            </a:r>
          </a:p>
        </p:txBody>
      </p:sp>
    </p:spTree>
    <p:extLst>
      <p:ext uri="{BB962C8B-B14F-4D97-AF65-F5344CB8AC3E}">
        <p14:creationId xmlns:p14="http://schemas.microsoft.com/office/powerpoint/2010/main" val="23625346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刑讯逼供罪</a:t>
            </a:r>
            <a:r>
              <a:rPr lang="en-US" altLang="zh-CN" dirty="0"/>
              <a:t>(247)</a:t>
            </a:r>
            <a:endParaRPr lang="zh-CN" altLang="en-US" dirty="0"/>
          </a:p>
        </p:txBody>
      </p:sp>
      <p:sp>
        <p:nvSpPr>
          <p:cNvPr id="4" name="文本框 3"/>
          <p:cNvSpPr txBox="1"/>
          <p:nvPr/>
        </p:nvSpPr>
        <p:spPr>
          <a:xfrm>
            <a:off x="21243" y="300414"/>
            <a:ext cx="1313180" cy="430887"/>
          </a:xfrm>
          <a:prstGeom prst="rect">
            <a:avLst/>
          </a:prstGeom>
          <a:noFill/>
        </p:spPr>
        <p:txBody>
          <a:bodyPr wrap="none" rtlCol="0">
            <a:spAutoFit/>
          </a:bodyPr>
          <a:lstStyle/>
          <a:p>
            <a:r>
              <a:rPr lang="zh-CN" altLang="en-US" sz="2200" dirty="0">
                <a:solidFill>
                  <a:srgbClr val="FA7D00"/>
                </a:solidFill>
                <a:latin typeface="微软雅黑" panose="020B0503020204020204" pitchFamily="34" charset="-122"/>
                <a:ea typeface="微软雅黑" panose="020B0503020204020204" pitchFamily="34" charset="-122"/>
              </a:rPr>
              <a:t>第十一节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7" name="Rectangle 3"/>
          <p:cNvSpPr>
            <a:spLocks noGrp="1" noChangeArrowheads="1"/>
          </p:cNvSpPr>
          <p:nvPr>
            <p:ph idx="1"/>
          </p:nvPr>
        </p:nvSpPr>
        <p:spPr>
          <a:xfrm>
            <a:off x="226243" y="886120"/>
            <a:ext cx="11707138" cy="5671466"/>
          </a:xfrm>
        </p:spPr>
        <p:txBody>
          <a:bodyPr>
            <a:normAutofit/>
          </a:bodyPr>
          <a:lstStyle/>
          <a:p>
            <a:pPr marL="0" indent="0" algn="just" eaLnBrk="1" hangingPunct="1">
              <a:lnSpc>
                <a:spcPct val="90000"/>
              </a:lnSpc>
              <a:buFont typeface="Symbol" panose="05050102010706020507" pitchFamily="18" charset="2"/>
              <a:buNone/>
              <a:defRPr/>
            </a:pPr>
            <a:r>
              <a:rPr lang="zh-CN" altLang="en-US" dirty="0"/>
              <a:t>一、本罪的概念与构成特征</a:t>
            </a:r>
            <a:endParaRPr lang="en-US" altLang="zh-CN" dirty="0"/>
          </a:p>
          <a:p>
            <a:pPr marL="0" indent="0" algn="just" eaLnBrk="1" hangingPunct="1">
              <a:lnSpc>
                <a:spcPct val="90000"/>
              </a:lnSpc>
              <a:buFont typeface="Symbol" panose="05050102010706020507" pitchFamily="18" charset="2"/>
              <a:buNone/>
              <a:defRPr/>
            </a:pPr>
            <a:r>
              <a:rPr lang="en-US" altLang="zh-CN" dirty="0"/>
              <a:t>---</a:t>
            </a:r>
            <a:r>
              <a:rPr lang="zh-CN" altLang="en-US" dirty="0"/>
              <a:t>是指司法工作人员对犯罪嫌疑人、被告人使用肉刑或者变相肉刑，逼取口供的行为。其构成特征是：</a:t>
            </a:r>
          </a:p>
          <a:p>
            <a:pPr marL="0" indent="0" algn="just" eaLnBrk="1" hangingPunct="1">
              <a:lnSpc>
                <a:spcPct val="90000"/>
              </a:lnSpc>
              <a:buFont typeface="Symbol" panose="05050102010706020507" pitchFamily="18" charset="2"/>
              <a:buNone/>
              <a:defRPr/>
            </a:pPr>
            <a:r>
              <a:rPr lang="zh-CN" altLang="en-US" dirty="0"/>
              <a:t>     </a:t>
            </a:r>
            <a:r>
              <a:rPr lang="en-US" altLang="zh-CN" dirty="0"/>
              <a:t>1.</a:t>
            </a:r>
            <a:r>
              <a:rPr lang="zh-CN" altLang="en-US" dirty="0"/>
              <a:t>侵犯的客体是公民的人身权利和司法机关的正常活动。</a:t>
            </a:r>
          </a:p>
          <a:p>
            <a:pPr marL="457200" indent="-457200" algn="just" eaLnBrk="1" hangingPunct="1">
              <a:lnSpc>
                <a:spcPct val="90000"/>
              </a:lnSpc>
              <a:buFont typeface="Wingdings" panose="05000000000000000000" pitchFamily="2" charset="2"/>
              <a:buChar char="u"/>
              <a:defRPr/>
            </a:pPr>
            <a:r>
              <a:rPr lang="zh-CN" altLang="en-US" dirty="0"/>
              <a:t>关于犯罪嫌疑人、被告人的确定</a:t>
            </a:r>
          </a:p>
          <a:p>
            <a:pPr marL="457200" indent="-457200" algn="just" eaLnBrk="1" hangingPunct="1">
              <a:lnSpc>
                <a:spcPct val="90000"/>
              </a:lnSpc>
              <a:buFont typeface="Wingdings" panose="05000000000000000000" pitchFamily="2" charset="2"/>
              <a:buChar char="u"/>
              <a:defRPr/>
            </a:pPr>
            <a:r>
              <a:rPr lang="zh-CN" altLang="en-US" dirty="0"/>
              <a:t>治安案件中的当事人能否作为犯罪嫌疑人</a:t>
            </a:r>
          </a:p>
          <a:p>
            <a:pPr marL="0" indent="0" algn="just" eaLnBrk="1" hangingPunct="1">
              <a:lnSpc>
                <a:spcPct val="90000"/>
              </a:lnSpc>
              <a:buFont typeface="Symbol" panose="05050102010706020507" pitchFamily="18" charset="2"/>
              <a:buNone/>
              <a:defRPr/>
            </a:pPr>
            <a:r>
              <a:rPr lang="en-US" altLang="zh-CN" dirty="0"/>
              <a:t>     2.</a:t>
            </a:r>
            <a:r>
              <a:rPr lang="zh-CN" altLang="en-US" dirty="0"/>
              <a:t>客观上表现为对犯罪嫌疑人、被告人使用肉刑或者变相肉刑，逼取口供的行为。</a:t>
            </a:r>
          </a:p>
          <a:p>
            <a:pPr marL="457200" indent="-457200" algn="just" eaLnBrk="1" hangingPunct="1">
              <a:lnSpc>
                <a:spcPct val="90000"/>
              </a:lnSpc>
              <a:buFont typeface="Wingdings" panose="05000000000000000000" pitchFamily="2" charset="2"/>
              <a:buChar char="u"/>
              <a:defRPr/>
            </a:pPr>
            <a:r>
              <a:rPr lang="en-US" altLang="zh-CN" dirty="0"/>
              <a:t>(1)</a:t>
            </a:r>
            <a:r>
              <a:rPr lang="zh-CN" altLang="en-US" dirty="0"/>
              <a:t>肉刑、变相肉刑的确定</a:t>
            </a:r>
          </a:p>
          <a:p>
            <a:pPr marL="457200" indent="-457200" algn="just" eaLnBrk="1" hangingPunct="1">
              <a:lnSpc>
                <a:spcPct val="90000"/>
              </a:lnSpc>
              <a:buFont typeface="Wingdings" panose="05000000000000000000" pitchFamily="2" charset="2"/>
              <a:buChar char="u"/>
              <a:defRPr/>
            </a:pPr>
            <a:r>
              <a:rPr lang="en-US" altLang="zh-CN" dirty="0"/>
              <a:t>(2)</a:t>
            </a:r>
            <a:r>
              <a:rPr lang="zh-CN" altLang="en-US" dirty="0"/>
              <a:t>行为具有逼取口供的内容</a:t>
            </a:r>
          </a:p>
          <a:p>
            <a:pPr marL="457200" indent="-457200" algn="just" eaLnBrk="1" hangingPunct="1">
              <a:lnSpc>
                <a:spcPct val="90000"/>
              </a:lnSpc>
              <a:buFont typeface="Wingdings" panose="05000000000000000000" pitchFamily="2" charset="2"/>
              <a:buChar char="u"/>
              <a:defRPr/>
            </a:pPr>
            <a:r>
              <a:rPr lang="en-US" altLang="zh-CN" dirty="0"/>
              <a:t>(3)</a:t>
            </a:r>
            <a:r>
              <a:rPr lang="zh-CN" altLang="en-US" dirty="0"/>
              <a:t>是利用职权、职务便利而实施</a:t>
            </a:r>
            <a:r>
              <a:rPr lang="en-US" altLang="zh-CN" dirty="0"/>
              <a:t>(</a:t>
            </a:r>
            <a:r>
              <a:rPr lang="zh-CN" altLang="en-US" dirty="0"/>
              <a:t>滥用职权</a:t>
            </a:r>
            <a:r>
              <a:rPr lang="en-US" altLang="zh-CN" dirty="0"/>
              <a:t>)</a:t>
            </a:r>
            <a:endParaRPr lang="zh-CN" altLang="en-US" dirty="0"/>
          </a:p>
          <a:p>
            <a:pPr algn="just" eaLnBrk="1" hangingPunct="1">
              <a:lnSpc>
                <a:spcPct val="90000"/>
              </a:lnSpc>
              <a:defRPr/>
            </a:pPr>
            <a:endParaRPr lang="zh-CN" altLang="en-US" sz="2800" dirty="0"/>
          </a:p>
          <a:p>
            <a:pPr eaLnBrk="1" hangingPunct="1">
              <a:lnSpc>
                <a:spcPct val="90000"/>
              </a:lnSpc>
              <a:defRPr/>
            </a:pPr>
            <a:endParaRPr lang="en-US" altLang="zh-CN" sz="2800" dirty="0"/>
          </a:p>
        </p:txBody>
      </p:sp>
    </p:spTree>
    <p:extLst>
      <p:ext uri="{BB962C8B-B14F-4D97-AF65-F5344CB8AC3E}">
        <p14:creationId xmlns:p14="http://schemas.microsoft.com/office/powerpoint/2010/main" val="337704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刑讯逼供罪</a:t>
            </a:r>
            <a:r>
              <a:rPr lang="en-US" altLang="zh-CN" dirty="0"/>
              <a:t>(247)</a:t>
            </a:r>
            <a:endParaRPr lang="zh-CN" altLang="en-US" dirty="0"/>
          </a:p>
        </p:txBody>
      </p:sp>
      <p:sp>
        <p:nvSpPr>
          <p:cNvPr id="4" name="文本框 3"/>
          <p:cNvSpPr txBox="1"/>
          <p:nvPr/>
        </p:nvSpPr>
        <p:spPr>
          <a:xfrm>
            <a:off x="21243" y="300414"/>
            <a:ext cx="1313180" cy="430887"/>
          </a:xfrm>
          <a:prstGeom prst="rect">
            <a:avLst/>
          </a:prstGeom>
          <a:noFill/>
        </p:spPr>
        <p:txBody>
          <a:bodyPr wrap="none" rtlCol="0">
            <a:spAutoFit/>
          </a:bodyPr>
          <a:lstStyle/>
          <a:p>
            <a:r>
              <a:rPr lang="zh-CN" altLang="en-US" sz="2200" dirty="0">
                <a:solidFill>
                  <a:srgbClr val="FA7D00"/>
                </a:solidFill>
                <a:latin typeface="微软雅黑" panose="020B0503020204020204" pitchFamily="34" charset="-122"/>
                <a:ea typeface="微软雅黑" panose="020B0503020204020204" pitchFamily="34" charset="-122"/>
              </a:rPr>
              <a:t>第十一节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2" name="内容占位符 1"/>
          <p:cNvSpPr>
            <a:spLocks noGrp="1"/>
          </p:cNvSpPr>
          <p:nvPr>
            <p:ph idx="1"/>
          </p:nvPr>
        </p:nvSpPr>
        <p:spPr/>
        <p:txBody>
          <a:bodyPr>
            <a:normAutofit fontScale="92500" lnSpcReduction="10000"/>
          </a:bodyPr>
          <a:lstStyle/>
          <a:p>
            <a:r>
              <a:rPr lang="en-US" altLang="zh-CN" sz="3000" dirty="0"/>
              <a:t>       3.</a:t>
            </a:r>
            <a:r>
              <a:rPr lang="zh-CN" altLang="en-US" sz="3000" dirty="0"/>
              <a:t>犯罪主体是特殊主体，即具有侦查、检察、审判、监管职责的司法工作人员。</a:t>
            </a:r>
            <a:r>
              <a:rPr lang="en-US" altLang="zh-CN" sz="3000" dirty="0"/>
              <a:t/>
            </a:r>
            <a:br>
              <a:rPr lang="en-US" altLang="zh-CN" sz="3000" dirty="0"/>
            </a:br>
            <a:r>
              <a:rPr lang="en-US" altLang="zh-CN" sz="3000" dirty="0"/>
              <a:t>     ---</a:t>
            </a:r>
            <a:r>
              <a:rPr lang="zh-CN" altLang="en-US" sz="3000" dirty="0"/>
              <a:t>监委的工作人员？</a:t>
            </a:r>
            <a:endParaRPr lang="en-US" altLang="zh-CN" sz="3000" dirty="0"/>
          </a:p>
          <a:p>
            <a:pPr algn="just">
              <a:lnSpc>
                <a:spcPct val="90000"/>
              </a:lnSpc>
              <a:defRPr/>
            </a:pPr>
            <a:r>
              <a:rPr lang="en-US" altLang="zh-CN" sz="3000" dirty="0"/>
              <a:t>      4.</a:t>
            </a:r>
            <a:r>
              <a:rPr lang="zh-CN" altLang="en-US" sz="3000" dirty="0"/>
              <a:t>主观方面是故意，并且具有逼取口供的目的。</a:t>
            </a:r>
          </a:p>
          <a:p>
            <a:pPr algn="just">
              <a:lnSpc>
                <a:spcPct val="90000"/>
              </a:lnSpc>
              <a:defRPr/>
            </a:pPr>
            <a:r>
              <a:rPr lang="zh-CN" altLang="en-US" sz="3000" dirty="0"/>
              <a:t>二、认定本罪应注意的问题</a:t>
            </a:r>
          </a:p>
          <a:p>
            <a:pPr marL="457200" indent="-457200" algn="just">
              <a:lnSpc>
                <a:spcPct val="90000"/>
              </a:lnSpc>
              <a:buFont typeface="Wingdings" panose="05000000000000000000" pitchFamily="2" charset="2"/>
              <a:buChar char="u"/>
              <a:defRPr/>
            </a:pPr>
            <a:r>
              <a:rPr lang="en-US" altLang="zh-CN" sz="3000" dirty="0"/>
              <a:t>  1.</a:t>
            </a:r>
            <a:r>
              <a:rPr lang="zh-CN" altLang="en-US" sz="3000" dirty="0"/>
              <a:t>罪与非罪的界限；</a:t>
            </a:r>
          </a:p>
          <a:p>
            <a:pPr marL="457200" indent="-457200" algn="just">
              <a:lnSpc>
                <a:spcPct val="90000"/>
              </a:lnSpc>
              <a:buFont typeface="Wingdings" panose="05000000000000000000" pitchFamily="2" charset="2"/>
              <a:buChar char="u"/>
              <a:defRPr/>
            </a:pPr>
            <a:r>
              <a:rPr lang="en-US" altLang="zh-CN" sz="3000" dirty="0"/>
              <a:t>  2.</a:t>
            </a:r>
            <a:r>
              <a:rPr lang="zh-CN" altLang="en-US" sz="3000" dirty="0"/>
              <a:t>本罪与非法拘禁罪的界限；</a:t>
            </a:r>
          </a:p>
          <a:p>
            <a:pPr marL="457200" indent="-457200" algn="just">
              <a:lnSpc>
                <a:spcPct val="90000"/>
              </a:lnSpc>
              <a:buFont typeface="Wingdings" panose="05000000000000000000" pitchFamily="2" charset="2"/>
              <a:buChar char="u"/>
              <a:defRPr/>
            </a:pPr>
            <a:r>
              <a:rPr lang="en-US" altLang="zh-CN" sz="3000" dirty="0"/>
              <a:t>  3.</a:t>
            </a:r>
            <a:r>
              <a:rPr lang="zh-CN" altLang="en-US" sz="3000" dirty="0"/>
              <a:t>本罪与暴力取证罪的界限；</a:t>
            </a:r>
          </a:p>
          <a:p>
            <a:pPr marL="457200" indent="-457200" algn="just">
              <a:lnSpc>
                <a:spcPct val="90000"/>
              </a:lnSpc>
              <a:buFont typeface="Wingdings" panose="05000000000000000000" pitchFamily="2" charset="2"/>
              <a:buChar char="u"/>
              <a:defRPr/>
            </a:pPr>
            <a:r>
              <a:rPr lang="en-US" altLang="zh-CN" sz="3000" dirty="0"/>
              <a:t>  4.</a:t>
            </a:r>
            <a:r>
              <a:rPr lang="zh-CN" altLang="en-US" sz="3000" dirty="0"/>
              <a:t>关于“致人伤残、死亡”的问题。</a:t>
            </a:r>
          </a:p>
          <a:p>
            <a:pPr algn="just">
              <a:lnSpc>
                <a:spcPct val="90000"/>
              </a:lnSpc>
              <a:defRPr/>
            </a:pPr>
            <a:r>
              <a:rPr lang="zh-CN" altLang="en-US" sz="3000" dirty="0"/>
              <a:t>三、对本罪的处罚</a:t>
            </a:r>
          </a:p>
          <a:p>
            <a:endParaRPr lang="zh-CN" altLang="en-US" dirty="0"/>
          </a:p>
        </p:txBody>
      </p:sp>
    </p:spTree>
    <p:extLst>
      <p:ext uri="{BB962C8B-B14F-4D97-AF65-F5344CB8AC3E}">
        <p14:creationId xmlns:p14="http://schemas.microsoft.com/office/powerpoint/2010/main" val="1936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D0B7C08-6699-4B25-9121-C5232F4A148D}"/>
              </a:ext>
            </a:extLst>
          </p:cNvPr>
          <p:cNvSpPr>
            <a:spLocks noGrp="1"/>
          </p:cNvSpPr>
          <p:nvPr>
            <p:ph idx="1"/>
          </p:nvPr>
        </p:nvSpPr>
        <p:spPr/>
        <p:txBody>
          <a:bodyPr>
            <a:normAutofit fontScale="85000" lnSpcReduction="20000"/>
          </a:bodyPr>
          <a:lstStyle/>
          <a:p>
            <a:r>
              <a:rPr lang="zh-CN" altLang="en-US" sz="3100" b="1" dirty="0"/>
              <a:t>牛刀小试</a:t>
            </a:r>
            <a:endParaRPr lang="en-US" altLang="zh-CN" sz="3100" b="1" dirty="0"/>
          </a:p>
          <a:p>
            <a:r>
              <a:rPr lang="zh-CN" altLang="en-US" dirty="0"/>
              <a:t>某派出所民警甲接到关于某旅店老板乙涉嫌组织卖淫的举报，即前往该旅店，但没有碰见乙，便将怀疑是卖淫女的服务员丙带回派出所连夜审讯，要她交代从事卖淫以及乙组织卖淫活动的事。由于丙拒不承认有这些事，甲便指使其他民警对丙进行多次殴打逼其交代，丙于次日晨死于审讯室。法医出具的尸检报告称：“因受外力击打造成下肢大面积皮下出血，引起患有心脏功能障碍的丙心力衰竭而死。” 对于甲的行为，下列说法正确的是：（     </a:t>
            </a:r>
            <a:r>
              <a:rPr lang="zh-CN" altLang="en-US" dirty="0" smtClean="0"/>
              <a:t>）</a:t>
            </a:r>
            <a:endParaRPr lang="en-US" altLang="zh-CN" dirty="0" smtClean="0"/>
          </a:p>
          <a:p>
            <a:r>
              <a:rPr lang="en-US" altLang="zh-CN" dirty="0" smtClean="0"/>
              <a:t>A</a:t>
            </a:r>
            <a:r>
              <a:rPr lang="en-US" altLang="zh-CN" dirty="0"/>
              <a:t>.</a:t>
            </a:r>
            <a:r>
              <a:rPr lang="zh-CN" altLang="en-US" dirty="0"/>
              <a:t>属于刑讯逼供行为   </a:t>
            </a:r>
          </a:p>
          <a:p>
            <a:r>
              <a:rPr lang="en-US" altLang="zh-CN" dirty="0"/>
              <a:t>B.</a:t>
            </a:r>
            <a:r>
              <a:rPr lang="zh-CN" altLang="en-US" dirty="0"/>
              <a:t>属于暴力取证行为</a:t>
            </a:r>
          </a:p>
          <a:p>
            <a:r>
              <a:rPr lang="en-US" altLang="zh-CN" dirty="0"/>
              <a:t>C.</a:t>
            </a:r>
            <a:r>
              <a:rPr lang="zh-CN" altLang="en-US" dirty="0"/>
              <a:t>应按故意杀人罪处罚 </a:t>
            </a:r>
          </a:p>
          <a:p>
            <a:r>
              <a:rPr lang="en-US" altLang="zh-CN" dirty="0"/>
              <a:t>D.</a:t>
            </a:r>
            <a:r>
              <a:rPr lang="zh-CN" altLang="en-US" dirty="0"/>
              <a:t>属于意外事件，不负刑事责任</a:t>
            </a:r>
          </a:p>
          <a:p>
            <a:endParaRPr lang="zh-CN" altLang="en-US" dirty="0"/>
          </a:p>
        </p:txBody>
      </p:sp>
      <p:sp>
        <p:nvSpPr>
          <p:cNvPr id="4" name="文本框 3">
            <a:extLst>
              <a:ext uri="{FF2B5EF4-FFF2-40B4-BE49-F238E27FC236}">
                <a16:creationId xmlns:a16="http://schemas.microsoft.com/office/drawing/2014/main" xmlns="" id="{2E581B24-ABE2-4DBB-8D34-06BBBE048C71}"/>
              </a:ext>
            </a:extLst>
          </p:cNvPr>
          <p:cNvSpPr txBox="1"/>
          <p:nvPr/>
        </p:nvSpPr>
        <p:spPr>
          <a:xfrm>
            <a:off x="21243" y="300414"/>
            <a:ext cx="1313180" cy="430887"/>
          </a:xfrm>
          <a:prstGeom prst="rect">
            <a:avLst/>
          </a:prstGeom>
          <a:noFill/>
        </p:spPr>
        <p:txBody>
          <a:bodyPr wrap="none" rtlCol="0">
            <a:spAutoFit/>
          </a:bodyPr>
          <a:lstStyle/>
          <a:p>
            <a:r>
              <a:rPr lang="zh-CN" altLang="en-US" sz="2200" dirty="0">
                <a:solidFill>
                  <a:srgbClr val="FA7D00"/>
                </a:solidFill>
                <a:latin typeface="微软雅黑" panose="020B0503020204020204" pitchFamily="34" charset="-122"/>
                <a:ea typeface="微软雅黑" panose="020B0503020204020204" pitchFamily="34" charset="-122"/>
              </a:rPr>
              <a:t>第十一节</a:t>
            </a:r>
          </a:p>
        </p:txBody>
      </p:sp>
      <p:sp>
        <p:nvSpPr>
          <p:cNvPr id="5" name="标题 2">
            <a:extLst>
              <a:ext uri="{FF2B5EF4-FFF2-40B4-BE49-F238E27FC236}">
                <a16:creationId xmlns:a16="http://schemas.microsoft.com/office/drawing/2014/main" xmlns="" id="{D22E55D4-B4E4-476D-A4DC-93093FC71701}"/>
              </a:ext>
            </a:extLst>
          </p:cNvPr>
          <p:cNvSpPr>
            <a:spLocks noGrp="1"/>
          </p:cNvSpPr>
          <p:nvPr>
            <p:ph type="title"/>
          </p:nvPr>
        </p:nvSpPr>
        <p:spPr>
          <a:xfrm>
            <a:off x="1508125" y="198438"/>
            <a:ext cx="10425113" cy="595312"/>
          </a:xfrm>
        </p:spPr>
        <p:txBody>
          <a:bodyPr/>
          <a:lstStyle/>
          <a:p>
            <a:r>
              <a:rPr lang="zh-CN" altLang="en-US" dirty="0"/>
              <a:t>刑讯逼供罪</a:t>
            </a:r>
            <a:r>
              <a:rPr lang="en-US" altLang="zh-CN" dirty="0"/>
              <a:t>(247)</a:t>
            </a:r>
            <a:endParaRPr lang="zh-CN" altLang="en-US" dirty="0"/>
          </a:p>
        </p:txBody>
      </p:sp>
    </p:spTree>
    <p:extLst>
      <p:ext uri="{BB962C8B-B14F-4D97-AF65-F5344CB8AC3E}">
        <p14:creationId xmlns:p14="http://schemas.microsoft.com/office/powerpoint/2010/main" val="34348723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破坏选举罪</a:t>
            </a:r>
            <a:r>
              <a:rPr lang="en-US" altLang="zh-CN" dirty="0"/>
              <a:t>(247)</a:t>
            </a:r>
            <a:endParaRPr lang="zh-CN" altLang="en-US" dirty="0"/>
          </a:p>
        </p:txBody>
      </p:sp>
      <p:sp>
        <p:nvSpPr>
          <p:cNvPr id="4" name="文本框 3"/>
          <p:cNvSpPr txBox="1"/>
          <p:nvPr/>
        </p:nvSpPr>
        <p:spPr>
          <a:xfrm>
            <a:off x="21243" y="300414"/>
            <a:ext cx="1313180" cy="430887"/>
          </a:xfrm>
          <a:prstGeom prst="rect">
            <a:avLst/>
          </a:prstGeom>
          <a:noFill/>
        </p:spPr>
        <p:txBody>
          <a:bodyPr wrap="none" rtlCol="0">
            <a:spAutoFit/>
          </a:bodyPr>
          <a:lstStyle/>
          <a:p>
            <a:r>
              <a:rPr lang="zh-CN" altLang="en-US" sz="2200" dirty="0">
                <a:solidFill>
                  <a:srgbClr val="FA7D00"/>
                </a:solidFill>
                <a:latin typeface="微软雅黑" panose="020B0503020204020204" pitchFamily="34" charset="-122"/>
                <a:ea typeface="微软雅黑" panose="020B0503020204020204" pitchFamily="34" charset="-122"/>
              </a:rPr>
              <a:t>第十二节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7" name="Rectangle 3"/>
          <p:cNvSpPr>
            <a:spLocks noGrp="1" noChangeArrowheads="1"/>
          </p:cNvSpPr>
          <p:nvPr>
            <p:ph idx="1"/>
          </p:nvPr>
        </p:nvSpPr>
        <p:spPr>
          <a:xfrm>
            <a:off x="600363" y="942680"/>
            <a:ext cx="10954327" cy="5716445"/>
          </a:xfrm>
        </p:spPr>
        <p:txBody>
          <a:bodyPr/>
          <a:lstStyle/>
          <a:p>
            <a:pPr marL="0" indent="0" algn="just" eaLnBrk="1" hangingPunct="1">
              <a:lnSpc>
                <a:spcPct val="90000"/>
              </a:lnSpc>
              <a:buFont typeface="Symbol" panose="05050102010706020507" pitchFamily="18" charset="2"/>
              <a:buNone/>
              <a:defRPr/>
            </a:pPr>
            <a:r>
              <a:rPr lang="zh-CN" altLang="en-US" dirty="0"/>
              <a:t>一、本罪的概念与构成特征</a:t>
            </a:r>
            <a:endParaRPr lang="en-US" altLang="zh-CN" dirty="0"/>
          </a:p>
          <a:p>
            <a:pPr marL="0" indent="0" algn="just" eaLnBrk="1" hangingPunct="1">
              <a:lnSpc>
                <a:spcPts val="3360"/>
              </a:lnSpc>
              <a:buFont typeface="Symbol" panose="05050102010706020507" pitchFamily="18" charset="2"/>
              <a:buNone/>
              <a:defRPr/>
            </a:pPr>
            <a:r>
              <a:rPr lang="en-US" altLang="zh-CN" dirty="0"/>
              <a:t>---</a:t>
            </a:r>
            <a:r>
              <a:rPr lang="zh-CN" altLang="en-US" dirty="0"/>
              <a:t>是指在选举各级人民代表大会代表和国家机关领导人时，以暴力、威胁、欺骗、贿赂、伪造选举文件、虚报选举票数等手段破坏选举或者妨害选民和代表自由行使选举权和被选举权，情节严重的行为。其构成特征是：</a:t>
            </a:r>
          </a:p>
          <a:p>
            <a:pPr marL="0" indent="0" algn="just" eaLnBrk="1" hangingPunct="1">
              <a:lnSpc>
                <a:spcPts val="3360"/>
              </a:lnSpc>
              <a:buFont typeface="Symbol" panose="05050102010706020507" pitchFamily="18" charset="2"/>
              <a:buNone/>
              <a:defRPr/>
            </a:pPr>
            <a:r>
              <a:rPr lang="en-US" altLang="zh-CN" dirty="0"/>
              <a:t>      1.</a:t>
            </a:r>
            <a:r>
              <a:rPr lang="zh-CN" altLang="en-US" dirty="0"/>
              <a:t>本罪侵犯的客体是公民的选举权和被选举权，以及国家选举工作的正常秩序。</a:t>
            </a:r>
          </a:p>
          <a:p>
            <a:pPr marL="0" indent="0" algn="just" eaLnBrk="1" hangingPunct="1">
              <a:lnSpc>
                <a:spcPts val="3360"/>
              </a:lnSpc>
              <a:buFont typeface="Symbol" panose="05050102010706020507" pitchFamily="18" charset="2"/>
              <a:buNone/>
              <a:defRPr/>
            </a:pPr>
            <a:r>
              <a:rPr lang="en-US" altLang="zh-CN" dirty="0"/>
              <a:t>      2.</a:t>
            </a:r>
            <a:r>
              <a:rPr lang="zh-CN" altLang="en-US" dirty="0"/>
              <a:t>客观方面表现为在选举各级人民代表大会代表和国家机关领导人时，以暴力、威胁、欺骗、贿赂、伪造选举文件、虚报选举票数等手段破坏选举或者妨害选民和代表自由行使选举权和被选举权，情节严重的行为。</a:t>
            </a:r>
          </a:p>
          <a:p>
            <a:pPr algn="just" eaLnBrk="1" hangingPunct="1">
              <a:lnSpc>
                <a:spcPct val="90000"/>
              </a:lnSpc>
              <a:defRPr/>
            </a:pPr>
            <a:endParaRPr lang="zh-CN" altLang="en-US" sz="2800" dirty="0"/>
          </a:p>
          <a:p>
            <a:pPr eaLnBrk="1" hangingPunct="1">
              <a:lnSpc>
                <a:spcPct val="90000"/>
              </a:lnSpc>
              <a:defRPr/>
            </a:pPr>
            <a:endParaRPr lang="en-US" altLang="zh-CN" sz="2800" dirty="0"/>
          </a:p>
        </p:txBody>
      </p:sp>
    </p:spTree>
    <p:extLst>
      <p:ext uri="{BB962C8B-B14F-4D97-AF65-F5344CB8AC3E}">
        <p14:creationId xmlns:p14="http://schemas.microsoft.com/office/powerpoint/2010/main" val="77721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破坏选举罪</a:t>
            </a:r>
            <a:r>
              <a:rPr lang="en-US" altLang="zh-CN" dirty="0"/>
              <a:t>(247)</a:t>
            </a:r>
            <a:endParaRPr lang="zh-CN" altLang="en-US" dirty="0"/>
          </a:p>
        </p:txBody>
      </p:sp>
      <p:sp>
        <p:nvSpPr>
          <p:cNvPr id="4" name="文本框 3"/>
          <p:cNvSpPr txBox="1"/>
          <p:nvPr/>
        </p:nvSpPr>
        <p:spPr>
          <a:xfrm>
            <a:off x="21243" y="300414"/>
            <a:ext cx="1313180" cy="430887"/>
          </a:xfrm>
          <a:prstGeom prst="rect">
            <a:avLst/>
          </a:prstGeom>
          <a:noFill/>
        </p:spPr>
        <p:txBody>
          <a:bodyPr wrap="none" rtlCol="0">
            <a:spAutoFit/>
          </a:bodyPr>
          <a:lstStyle/>
          <a:p>
            <a:r>
              <a:rPr lang="zh-CN" altLang="en-US" sz="2200" dirty="0">
                <a:solidFill>
                  <a:srgbClr val="FA7D00"/>
                </a:solidFill>
                <a:latin typeface="微软雅黑" panose="020B0503020204020204" pitchFamily="34" charset="-122"/>
                <a:ea typeface="微软雅黑" panose="020B0503020204020204" pitchFamily="34" charset="-122"/>
              </a:rPr>
              <a:t>第十二节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9" name="Rectangle 3"/>
          <p:cNvSpPr>
            <a:spLocks noGrp="1" noChangeArrowheads="1"/>
          </p:cNvSpPr>
          <p:nvPr>
            <p:ph idx="1"/>
          </p:nvPr>
        </p:nvSpPr>
        <p:spPr>
          <a:xfrm>
            <a:off x="532614" y="934751"/>
            <a:ext cx="11126771" cy="5622835"/>
          </a:xfrm>
        </p:spPr>
        <p:txBody>
          <a:bodyPr>
            <a:noAutofit/>
          </a:bodyPr>
          <a:lstStyle/>
          <a:p>
            <a:pPr marL="0" indent="0" algn="just" eaLnBrk="1" hangingPunct="1">
              <a:lnSpc>
                <a:spcPct val="80000"/>
              </a:lnSpc>
              <a:buFont typeface="Symbol" panose="05050102010706020507" pitchFamily="18" charset="2"/>
              <a:buNone/>
              <a:defRPr/>
            </a:pPr>
            <a:r>
              <a:rPr lang="zh-CN" altLang="en-US" dirty="0"/>
              <a:t>   其客观行为特征：</a:t>
            </a:r>
            <a:endParaRPr lang="en-US" altLang="zh-CN" dirty="0"/>
          </a:p>
          <a:p>
            <a:pPr marL="457200" indent="-457200" algn="just" eaLnBrk="1" hangingPunct="1">
              <a:lnSpc>
                <a:spcPct val="80000"/>
              </a:lnSpc>
              <a:buFont typeface="Wingdings" panose="05000000000000000000" pitchFamily="2" charset="2"/>
              <a:buChar char="u"/>
              <a:defRPr/>
            </a:pPr>
            <a:r>
              <a:rPr lang="en-US" altLang="zh-CN" dirty="0"/>
              <a:t>   </a:t>
            </a:r>
            <a:r>
              <a:rPr lang="zh-CN" altLang="en-US" dirty="0"/>
              <a:t>必须是在选举各级人民代表大会代表和国家机关领导人时</a:t>
            </a:r>
          </a:p>
          <a:p>
            <a:pPr marL="457200" indent="-457200" algn="just" eaLnBrk="1" hangingPunct="1">
              <a:lnSpc>
                <a:spcPct val="80000"/>
              </a:lnSpc>
              <a:buFont typeface="Wingdings" panose="05000000000000000000" pitchFamily="2" charset="2"/>
              <a:buChar char="u"/>
              <a:defRPr/>
            </a:pPr>
            <a:r>
              <a:rPr lang="en-US" altLang="zh-CN" dirty="0"/>
              <a:t>   </a:t>
            </a:r>
            <a:r>
              <a:rPr lang="zh-CN" altLang="en-US" dirty="0"/>
              <a:t>破坏选举的行为方式</a:t>
            </a:r>
          </a:p>
          <a:p>
            <a:pPr algn="just" eaLnBrk="1" hangingPunct="1">
              <a:lnSpc>
                <a:spcPct val="80000"/>
              </a:lnSpc>
              <a:defRPr/>
            </a:pPr>
            <a:r>
              <a:rPr lang="zh-CN" altLang="en-US" dirty="0"/>
              <a:t>     </a:t>
            </a:r>
            <a:r>
              <a:rPr lang="en-US" altLang="zh-CN" dirty="0"/>
              <a:t>(1)</a:t>
            </a:r>
            <a:r>
              <a:rPr lang="zh-CN" altLang="en-US" dirty="0"/>
              <a:t>破坏选举工作的正常进行</a:t>
            </a:r>
          </a:p>
          <a:p>
            <a:pPr algn="just" eaLnBrk="1" hangingPunct="1">
              <a:lnSpc>
                <a:spcPct val="80000"/>
              </a:lnSpc>
              <a:defRPr/>
            </a:pPr>
            <a:r>
              <a:rPr lang="zh-CN" altLang="en-US" dirty="0"/>
              <a:t>     </a:t>
            </a:r>
            <a:r>
              <a:rPr lang="en-US" altLang="zh-CN" dirty="0"/>
              <a:t>(2)</a:t>
            </a:r>
            <a:r>
              <a:rPr lang="zh-CN" altLang="en-US" dirty="0"/>
              <a:t>妨害选民和代表自由行使选举权</a:t>
            </a:r>
          </a:p>
          <a:p>
            <a:pPr marL="0" indent="0" algn="just" eaLnBrk="1" hangingPunct="1">
              <a:lnSpc>
                <a:spcPct val="80000"/>
              </a:lnSpc>
              <a:buFont typeface="Symbol" panose="05050102010706020507" pitchFamily="18" charset="2"/>
              <a:buNone/>
              <a:defRPr/>
            </a:pPr>
            <a:r>
              <a:rPr lang="zh-CN" altLang="en-US" dirty="0"/>
              <a:t>     </a:t>
            </a:r>
            <a:r>
              <a:rPr lang="en-US" altLang="zh-CN" dirty="0"/>
              <a:t>(3)</a:t>
            </a:r>
            <a:r>
              <a:rPr lang="zh-CN" altLang="en-US" dirty="0"/>
              <a:t>情节严重</a:t>
            </a:r>
            <a:endParaRPr lang="en-US" altLang="zh-CN" dirty="0"/>
          </a:p>
          <a:p>
            <a:pPr marL="0" indent="0" algn="just" eaLnBrk="1" hangingPunct="1">
              <a:lnSpc>
                <a:spcPct val="80000"/>
              </a:lnSpc>
              <a:buFont typeface="Symbol" panose="05050102010706020507" pitchFamily="18" charset="2"/>
              <a:buNone/>
              <a:defRPr/>
            </a:pPr>
            <a:r>
              <a:rPr lang="en-US" altLang="zh-CN" dirty="0"/>
              <a:t>      3.</a:t>
            </a:r>
            <a:r>
              <a:rPr lang="zh-CN" altLang="en-US" dirty="0"/>
              <a:t>犯罪主体是一般主体。</a:t>
            </a:r>
          </a:p>
          <a:p>
            <a:pPr marL="0" indent="0" algn="just" eaLnBrk="1" hangingPunct="1">
              <a:lnSpc>
                <a:spcPct val="80000"/>
              </a:lnSpc>
              <a:buFont typeface="Symbol" panose="05050102010706020507" pitchFamily="18" charset="2"/>
              <a:buNone/>
              <a:defRPr/>
            </a:pPr>
            <a:r>
              <a:rPr lang="en-US" altLang="zh-CN" dirty="0"/>
              <a:t>      4.</a:t>
            </a:r>
            <a:r>
              <a:rPr lang="zh-CN" altLang="en-US" dirty="0"/>
              <a:t>主观方面是直接故意，且具有特定的目的。</a:t>
            </a:r>
          </a:p>
          <a:p>
            <a:pPr marL="0" indent="0" algn="just" eaLnBrk="1" hangingPunct="1">
              <a:lnSpc>
                <a:spcPct val="80000"/>
              </a:lnSpc>
              <a:buFont typeface="Symbol" panose="05050102010706020507" pitchFamily="18" charset="2"/>
              <a:buNone/>
              <a:defRPr/>
            </a:pPr>
            <a:r>
              <a:rPr lang="zh-CN" altLang="en-US" dirty="0"/>
              <a:t>二、认定本罪应注意的问题</a:t>
            </a:r>
          </a:p>
          <a:p>
            <a:pPr marL="0" indent="0" algn="just" eaLnBrk="1" hangingPunct="1">
              <a:lnSpc>
                <a:spcPct val="80000"/>
              </a:lnSpc>
              <a:buFont typeface="Symbol" panose="05050102010706020507" pitchFamily="18" charset="2"/>
              <a:buNone/>
              <a:defRPr/>
            </a:pPr>
            <a:r>
              <a:rPr lang="en-US" altLang="zh-CN" dirty="0"/>
              <a:t>      1.</a:t>
            </a:r>
            <a:r>
              <a:rPr lang="zh-CN" altLang="en-US" dirty="0"/>
              <a:t>罪与非罪的界限。</a:t>
            </a:r>
          </a:p>
          <a:p>
            <a:pPr marL="0" indent="0" algn="just" eaLnBrk="1" hangingPunct="1">
              <a:lnSpc>
                <a:spcPct val="80000"/>
              </a:lnSpc>
              <a:buFont typeface="Symbol" panose="05050102010706020507" pitchFamily="18" charset="2"/>
              <a:buNone/>
              <a:defRPr/>
            </a:pPr>
            <a:r>
              <a:rPr lang="en-US" altLang="zh-CN" dirty="0"/>
              <a:t>      2.</a:t>
            </a:r>
            <a:r>
              <a:rPr lang="zh-CN" altLang="en-US" dirty="0"/>
              <a:t>关于罪数问题。</a:t>
            </a:r>
            <a:r>
              <a:rPr lang="en-US" altLang="zh-CN" dirty="0"/>
              <a:t>(</a:t>
            </a:r>
            <a:r>
              <a:rPr lang="zh-CN" altLang="en-US" dirty="0"/>
              <a:t>牵连犯的问题</a:t>
            </a:r>
            <a:r>
              <a:rPr lang="en-US" altLang="zh-CN" dirty="0"/>
              <a:t>)</a:t>
            </a:r>
            <a:endParaRPr lang="zh-CN" altLang="en-US" dirty="0"/>
          </a:p>
          <a:p>
            <a:pPr marL="0" indent="0" algn="just" eaLnBrk="1" hangingPunct="1">
              <a:lnSpc>
                <a:spcPct val="80000"/>
              </a:lnSpc>
              <a:buFont typeface="Symbol" panose="05050102010706020507" pitchFamily="18" charset="2"/>
              <a:buNone/>
              <a:defRPr/>
            </a:pPr>
            <a:r>
              <a:rPr lang="zh-CN" altLang="en-US" dirty="0"/>
              <a:t>三、对本罪的处罚</a:t>
            </a:r>
          </a:p>
          <a:p>
            <a:pPr eaLnBrk="1" hangingPunct="1">
              <a:lnSpc>
                <a:spcPct val="90000"/>
              </a:lnSpc>
              <a:defRPr/>
            </a:pPr>
            <a:endParaRPr lang="en-US" altLang="zh-CN" dirty="0"/>
          </a:p>
        </p:txBody>
      </p:sp>
    </p:spTree>
    <p:extLst>
      <p:ext uri="{BB962C8B-B14F-4D97-AF65-F5344CB8AC3E}">
        <p14:creationId xmlns:p14="http://schemas.microsoft.com/office/powerpoint/2010/main" val="349329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0" end="10"/>
                                            </p:txEl>
                                          </p:spTgt>
                                        </p:tgtEl>
                                        <p:attrNameLst>
                                          <p:attrName>style.visibility</p:attrName>
                                        </p:attrNameLst>
                                      </p:cBhvr>
                                      <p:to>
                                        <p:strVal val="visible"/>
                                      </p:to>
                                    </p:set>
                                    <p:anim calcmode="lin" valueType="num">
                                      <p:cBhvr additive="base">
                                        <p:cTn id="67"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11" end="11"/>
                                            </p:txEl>
                                          </p:spTgt>
                                        </p:tgtEl>
                                        <p:attrNameLst>
                                          <p:attrName>style.visibility</p:attrName>
                                        </p:attrNameLst>
                                      </p:cBhvr>
                                      <p:to>
                                        <p:strVal val="visible"/>
                                      </p:to>
                                    </p:set>
                                    <p:anim calcmode="lin" valueType="num">
                                      <p:cBhvr additive="base">
                                        <p:cTn id="73"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虐待罪</a:t>
            </a:r>
            <a:r>
              <a:rPr lang="en-US" altLang="zh-CN" dirty="0"/>
              <a:t>(260)</a:t>
            </a:r>
            <a:endParaRPr lang="zh-CN" altLang="en-US" dirty="0"/>
          </a:p>
        </p:txBody>
      </p:sp>
      <p:sp>
        <p:nvSpPr>
          <p:cNvPr id="4" name="文本框 3"/>
          <p:cNvSpPr txBox="1"/>
          <p:nvPr/>
        </p:nvSpPr>
        <p:spPr>
          <a:xfrm>
            <a:off x="21243" y="300414"/>
            <a:ext cx="1313180" cy="430887"/>
          </a:xfrm>
          <a:prstGeom prst="rect">
            <a:avLst/>
          </a:prstGeom>
          <a:noFill/>
        </p:spPr>
        <p:txBody>
          <a:bodyPr wrap="none" rtlCol="0">
            <a:spAutoFit/>
          </a:bodyPr>
          <a:lstStyle/>
          <a:p>
            <a:r>
              <a:rPr lang="zh-CN" altLang="en-US" sz="2200" dirty="0">
                <a:solidFill>
                  <a:srgbClr val="FA7D00"/>
                </a:solidFill>
                <a:latin typeface="微软雅黑" panose="020B0503020204020204" pitchFamily="34" charset="-122"/>
                <a:ea typeface="微软雅黑" panose="020B0503020204020204" pitchFamily="34" charset="-122"/>
              </a:rPr>
              <a:t>第十三节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7" name="Rectangle 3"/>
          <p:cNvSpPr>
            <a:spLocks noGrp="1" noChangeArrowheads="1"/>
          </p:cNvSpPr>
          <p:nvPr>
            <p:ph idx="1"/>
          </p:nvPr>
        </p:nvSpPr>
        <p:spPr>
          <a:xfrm>
            <a:off x="600363" y="1191491"/>
            <a:ext cx="10954327" cy="5467634"/>
          </a:xfrm>
        </p:spPr>
        <p:txBody>
          <a:bodyPr>
            <a:normAutofit/>
          </a:bodyPr>
          <a:lstStyle/>
          <a:p>
            <a:pPr marL="0" indent="0" eaLnBrk="1" hangingPunct="1">
              <a:lnSpc>
                <a:spcPct val="90000"/>
              </a:lnSpc>
              <a:buFont typeface="Symbol" panose="05050102010706020507" pitchFamily="18" charset="2"/>
              <a:buNone/>
              <a:defRPr/>
            </a:pPr>
            <a:r>
              <a:rPr lang="zh-CN" altLang="en-US" dirty="0"/>
              <a:t>一、本罪的概念与构成特征</a:t>
            </a:r>
            <a:endParaRPr lang="en-US" altLang="zh-CN" dirty="0"/>
          </a:p>
          <a:p>
            <a:pPr marL="0" indent="0" eaLnBrk="1" hangingPunct="1">
              <a:lnSpc>
                <a:spcPct val="90000"/>
              </a:lnSpc>
              <a:buFont typeface="Symbol" panose="05050102010706020507" pitchFamily="18" charset="2"/>
              <a:buNone/>
              <a:defRPr/>
            </a:pPr>
            <a:r>
              <a:rPr lang="en-US" altLang="zh-CN" dirty="0"/>
              <a:t>---</a:t>
            </a:r>
            <a:r>
              <a:rPr lang="zh-CN" altLang="en-US" dirty="0"/>
              <a:t>是指对共同生活的家庭成员，以打骂、冻饿、紧闭、强迫过度劳动、有病不给治疗、限制人身自由等手段，从肉体上、精神上进行摧残、折磨，情节恶劣的行为。其构成特征是：</a:t>
            </a:r>
          </a:p>
          <a:p>
            <a:pPr marL="0" indent="0" algn="just" eaLnBrk="1" hangingPunct="1">
              <a:lnSpc>
                <a:spcPct val="90000"/>
              </a:lnSpc>
              <a:buFont typeface="Symbol" panose="05050102010706020507" pitchFamily="18" charset="2"/>
              <a:buNone/>
              <a:defRPr/>
            </a:pPr>
            <a:r>
              <a:rPr lang="zh-CN" altLang="en-US" dirty="0"/>
              <a:t>     </a:t>
            </a:r>
            <a:r>
              <a:rPr lang="en-US" altLang="zh-CN" dirty="0"/>
              <a:t>1.</a:t>
            </a:r>
            <a:r>
              <a:rPr lang="zh-CN" altLang="en-US" dirty="0"/>
              <a:t>侵犯的客体是共同生活的家庭成员在家庭中的平等权利和人身权利。</a:t>
            </a:r>
          </a:p>
          <a:p>
            <a:pPr marL="457200" indent="-457200" algn="just" eaLnBrk="1" hangingPunct="1">
              <a:lnSpc>
                <a:spcPct val="90000"/>
              </a:lnSpc>
              <a:buFont typeface="Wingdings" panose="05000000000000000000" pitchFamily="2" charset="2"/>
              <a:buChar char="u"/>
              <a:defRPr/>
            </a:pPr>
            <a:r>
              <a:rPr lang="zh-CN" altLang="en-US" dirty="0"/>
              <a:t>“共同生活的家庭成员”的认定</a:t>
            </a:r>
          </a:p>
          <a:p>
            <a:pPr marL="0" indent="0" algn="just" eaLnBrk="1" hangingPunct="1">
              <a:lnSpc>
                <a:spcPct val="90000"/>
              </a:lnSpc>
              <a:buFont typeface="Symbol" panose="05050102010706020507" pitchFamily="18" charset="2"/>
              <a:buNone/>
              <a:defRPr/>
            </a:pPr>
            <a:r>
              <a:rPr lang="en-US" altLang="zh-CN" dirty="0"/>
              <a:t>     2.</a:t>
            </a:r>
            <a:r>
              <a:rPr lang="zh-CN" altLang="en-US" dirty="0"/>
              <a:t>客观方面表现为经常性地对共同生活的家庭成员进行各种肉体上和精神上的摧残、折磨，情节恶劣的行为。</a:t>
            </a:r>
          </a:p>
          <a:p>
            <a:pPr marL="457200" indent="-457200" algn="just" eaLnBrk="1" hangingPunct="1">
              <a:lnSpc>
                <a:spcPct val="90000"/>
              </a:lnSpc>
              <a:buFont typeface="Wingdings" panose="05000000000000000000" pitchFamily="2" charset="2"/>
              <a:buChar char="u"/>
              <a:defRPr/>
            </a:pPr>
            <a:r>
              <a:rPr lang="en-US" altLang="zh-CN" dirty="0"/>
              <a:t>(1)</a:t>
            </a:r>
            <a:r>
              <a:rPr lang="zh-CN" altLang="en-US" dirty="0"/>
              <a:t>如何认定虐待行为？虐待行为的特点</a:t>
            </a:r>
            <a:r>
              <a:rPr lang="en-US" altLang="zh-CN" dirty="0"/>
              <a:t>(</a:t>
            </a:r>
            <a:r>
              <a:rPr lang="zh-CN" altLang="en-US" dirty="0"/>
              <a:t>徐行犯</a:t>
            </a:r>
            <a:r>
              <a:rPr lang="en-US" altLang="zh-CN" dirty="0"/>
              <a:t>)</a:t>
            </a:r>
            <a:endParaRPr lang="zh-CN" altLang="en-US" dirty="0"/>
          </a:p>
          <a:p>
            <a:pPr marL="457200" indent="-457200" algn="just" eaLnBrk="1" hangingPunct="1">
              <a:lnSpc>
                <a:spcPct val="90000"/>
              </a:lnSpc>
              <a:buFont typeface="Wingdings" panose="05000000000000000000" pitchFamily="2" charset="2"/>
              <a:buChar char="u"/>
              <a:defRPr/>
            </a:pPr>
            <a:r>
              <a:rPr lang="en-US" altLang="zh-CN" dirty="0"/>
              <a:t>(2)</a:t>
            </a:r>
            <a:r>
              <a:rPr lang="zh-CN" altLang="en-US" dirty="0"/>
              <a:t>情节恶劣</a:t>
            </a:r>
          </a:p>
          <a:p>
            <a:pPr algn="just" eaLnBrk="1" hangingPunct="1">
              <a:lnSpc>
                <a:spcPct val="90000"/>
              </a:lnSpc>
              <a:defRPr/>
            </a:pPr>
            <a:endParaRPr lang="en-US" altLang="zh-CN" sz="2800" dirty="0"/>
          </a:p>
        </p:txBody>
      </p:sp>
    </p:spTree>
    <p:extLst>
      <p:ext uri="{BB962C8B-B14F-4D97-AF65-F5344CB8AC3E}">
        <p14:creationId xmlns:p14="http://schemas.microsoft.com/office/powerpoint/2010/main" val="403404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虐待罪</a:t>
            </a:r>
            <a:r>
              <a:rPr lang="en-US" altLang="zh-CN" dirty="0"/>
              <a:t>(260)</a:t>
            </a:r>
            <a:endParaRPr lang="zh-CN" altLang="en-US" dirty="0"/>
          </a:p>
        </p:txBody>
      </p:sp>
      <p:sp>
        <p:nvSpPr>
          <p:cNvPr id="4" name="文本框 3"/>
          <p:cNvSpPr txBox="1"/>
          <p:nvPr/>
        </p:nvSpPr>
        <p:spPr>
          <a:xfrm>
            <a:off x="21243" y="300414"/>
            <a:ext cx="1313180" cy="430887"/>
          </a:xfrm>
          <a:prstGeom prst="rect">
            <a:avLst/>
          </a:prstGeom>
          <a:noFill/>
        </p:spPr>
        <p:txBody>
          <a:bodyPr wrap="none" rtlCol="0">
            <a:spAutoFit/>
          </a:bodyPr>
          <a:lstStyle/>
          <a:p>
            <a:r>
              <a:rPr lang="zh-CN" altLang="en-US" sz="2200" dirty="0">
                <a:solidFill>
                  <a:srgbClr val="FA7D00"/>
                </a:solidFill>
                <a:latin typeface="微软雅黑" panose="020B0503020204020204" pitchFamily="34" charset="-122"/>
                <a:ea typeface="微软雅黑" panose="020B0503020204020204" pitchFamily="34" charset="-122"/>
              </a:rPr>
              <a:t>第十三节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9" name="Rectangle 3"/>
          <p:cNvSpPr>
            <a:spLocks noGrp="1" noChangeArrowheads="1"/>
          </p:cNvSpPr>
          <p:nvPr>
            <p:ph idx="1"/>
          </p:nvPr>
        </p:nvSpPr>
        <p:spPr/>
        <p:txBody>
          <a:bodyPr/>
          <a:lstStyle/>
          <a:p>
            <a:pPr algn="just" eaLnBrk="1" hangingPunct="1">
              <a:lnSpc>
                <a:spcPct val="90000"/>
              </a:lnSpc>
              <a:buFont typeface="Symbol" panose="05050102010706020507" pitchFamily="18" charset="2"/>
              <a:buNone/>
            </a:pPr>
            <a:r>
              <a:rPr lang="en-US" altLang="zh-CN" b="1" dirty="0"/>
              <a:t> </a:t>
            </a:r>
            <a:r>
              <a:rPr lang="en-US" altLang="zh-CN" dirty="0"/>
              <a:t>  3.</a:t>
            </a:r>
            <a:r>
              <a:rPr lang="zh-CN" altLang="en-US" dirty="0"/>
              <a:t>犯罪主体是特殊主体，即与被害人共同生活的家庭成员。</a:t>
            </a:r>
            <a:endParaRPr lang="en-US" altLang="zh-CN" dirty="0"/>
          </a:p>
          <a:p>
            <a:pPr algn="just" eaLnBrk="1" hangingPunct="1">
              <a:lnSpc>
                <a:spcPct val="90000"/>
              </a:lnSpc>
              <a:buFont typeface="Symbol" panose="05050102010706020507" pitchFamily="18" charset="2"/>
              <a:buNone/>
            </a:pPr>
            <a:r>
              <a:rPr lang="en-US" altLang="zh-CN" dirty="0"/>
              <a:t>   4.</a:t>
            </a:r>
            <a:r>
              <a:rPr lang="zh-CN" altLang="en-US" dirty="0"/>
              <a:t>主观上是故意</a:t>
            </a:r>
            <a:r>
              <a:rPr lang="zh-CN" altLang="en-US" dirty="0" smtClean="0"/>
              <a:t>。</a:t>
            </a:r>
            <a:r>
              <a:rPr lang="zh-CN" altLang="en-US" dirty="0"/>
              <a:t> </a:t>
            </a:r>
          </a:p>
          <a:p>
            <a:pPr algn="just" eaLnBrk="1" hangingPunct="1">
              <a:lnSpc>
                <a:spcPct val="90000"/>
              </a:lnSpc>
            </a:pPr>
            <a:r>
              <a:rPr lang="zh-CN" altLang="en-US" dirty="0"/>
              <a:t>二、认定本罪应注意的问题</a:t>
            </a:r>
          </a:p>
          <a:p>
            <a:pPr marL="457200" indent="-457200" algn="just" eaLnBrk="1" hangingPunct="1">
              <a:lnSpc>
                <a:spcPct val="90000"/>
              </a:lnSpc>
              <a:buFont typeface="Wingdings" panose="05000000000000000000" pitchFamily="2" charset="2"/>
              <a:buChar char="u"/>
            </a:pPr>
            <a:r>
              <a:rPr lang="en-US" altLang="zh-CN" dirty="0"/>
              <a:t>1.</a:t>
            </a:r>
            <a:r>
              <a:rPr lang="zh-CN" altLang="en-US" dirty="0"/>
              <a:t>罪与非罪的界限。</a:t>
            </a:r>
          </a:p>
          <a:p>
            <a:pPr marL="457200" indent="-457200" algn="just" eaLnBrk="1" hangingPunct="1">
              <a:lnSpc>
                <a:spcPct val="90000"/>
              </a:lnSpc>
              <a:buFont typeface="Wingdings" panose="05000000000000000000" pitchFamily="2" charset="2"/>
              <a:buChar char="u"/>
            </a:pPr>
            <a:r>
              <a:rPr lang="en-US" altLang="zh-CN" dirty="0"/>
              <a:t>2.</a:t>
            </a:r>
            <a:r>
              <a:rPr lang="zh-CN" altLang="en-US" dirty="0"/>
              <a:t>本罪与故意杀人、伤害罪的界限。</a:t>
            </a:r>
          </a:p>
          <a:p>
            <a:pPr algn="just" eaLnBrk="1" hangingPunct="1">
              <a:lnSpc>
                <a:spcPct val="90000"/>
              </a:lnSpc>
            </a:pPr>
            <a:r>
              <a:rPr lang="zh-CN" altLang="en-US" dirty="0"/>
              <a:t> </a:t>
            </a:r>
            <a:r>
              <a:rPr lang="zh-CN" altLang="en-US" dirty="0" smtClean="0"/>
              <a:t>三</a:t>
            </a:r>
            <a:r>
              <a:rPr lang="zh-CN" altLang="en-US" dirty="0"/>
              <a:t>、对本罪的处罚</a:t>
            </a:r>
          </a:p>
          <a:p>
            <a:pPr eaLnBrk="1" hangingPunct="1">
              <a:lnSpc>
                <a:spcPct val="90000"/>
              </a:lnSpc>
            </a:pPr>
            <a:endParaRPr lang="zh-CN" altLang="en-US" dirty="0"/>
          </a:p>
          <a:p>
            <a:pPr eaLnBrk="1" hangingPunct="1">
              <a:lnSpc>
                <a:spcPct val="90000"/>
              </a:lnSpc>
            </a:pPr>
            <a:endParaRPr lang="en-US" altLang="zh-CN" dirty="0"/>
          </a:p>
        </p:txBody>
      </p:sp>
    </p:spTree>
    <p:extLst>
      <p:ext uri="{BB962C8B-B14F-4D97-AF65-F5344CB8AC3E}">
        <p14:creationId xmlns:p14="http://schemas.microsoft.com/office/powerpoint/2010/main" val="216213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故意杀人罪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第二节</a:t>
            </a:r>
          </a:p>
        </p:txBody>
      </p:sp>
      <p:sp>
        <p:nvSpPr>
          <p:cNvPr id="5" name="Rectangle 3"/>
          <p:cNvSpPr txBox="1">
            <a:spLocks noChangeArrowheads="1"/>
          </p:cNvSpPr>
          <p:nvPr/>
        </p:nvSpPr>
        <p:spPr bwMode="auto">
          <a:xfrm>
            <a:off x="725865" y="999241"/>
            <a:ext cx="10923036" cy="550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90000"/>
              <a:buFont typeface="Symbol" panose="05050102010706020507" pitchFamily="18"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marR="0" lvl="0" indent="0" algn="l" defTabSz="914400" rtl="0" eaLnBrk="1" fontAlgn="base" latinLnBrk="0" hangingPunct="1">
              <a:lnSpc>
                <a:spcPct val="90000"/>
              </a:lnSpc>
              <a:spcBef>
                <a:spcPct val="20000"/>
              </a:spcBef>
              <a:spcAft>
                <a:spcPct val="0"/>
              </a:spcAft>
              <a:buClr>
                <a:srgbClr val="FFCC66"/>
              </a:buClr>
              <a:buSzPct val="90000"/>
              <a:buFont typeface="Symbol" panose="05050102010706020507" pitchFamily="18" charset="2"/>
              <a:buNone/>
              <a:tabLst/>
              <a:defRPr/>
            </a:pPr>
            <a:r>
              <a:rPr lang="zh-CN" altLang="en-US" sz="2800" kern="0" dirty="0">
                <a:latin typeface="微软雅黑" panose="020B0503020204020204" pitchFamily="34" charset="-122"/>
                <a:ea typeface="微软雅黑" panose="020B0503020204020204" pitchFamily="34" charset="-122"/>
              </a:rPr>
              <a:t>一</a:t>
            </a: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、本罪的概念与构成特征</a:t>
            </a: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(232)</a:t>
            </a:r>
            <a:endPar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a:p>
            <a:pPr marL="0" marR="0" lvl="0" indent="0" algn="just" defTabSz="914400" rtl="0" eaLnBrk="1" fontAlgn="base" latinLnBrk="0" hangingPunct="1">
              <a:lnSpc>
                <a:spcPct val="90000"/>
              </a:lnSpc>
              <a:spcBef>
                <a:spcPct val="20000"/>
              </a:spcBef>
              <a:spcAft>
                <a:spcPct val="0"/>
              </a:spcAft>
              <a:buClr>
                <a:srgbClr val="FFCC66"/>
              </a:buClr>
              <a:buSzPct val="90000"/>
              <a:buFont typeface="Symbol" panose="05050102010706020507" pitchFamily="18" charset="2"/>
              <a:buNone/>
              <a:tabLst/>
              <a:defRPr/>
            </a:pP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t>
            </a: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是指故意非法剥夺他人生命的行为。其构成特征是</a:t>
            </a:r>
          </a:p>
          <a:p>
            <a:pPr marL="0" marR="0" lvl="0" indent="0" algn="just" defTabSz="914400" rtl="0" eaLnBrk="1" fontAlgn="base" latinLnBrk="0" hangingPunct="1">
              <a:lnSpc>
                <a:spcPct val="90000"/>
              </a:lnSpc>
              <a:spcBef>
                <a:spcPct val="20000"/>
              </a:spcBef>
              <a:spcAft>
                <a:spcPct val="0"/>
              </a:spcAft>
              <a:buClr>
                <a:srgbClr val="FFCC66"/>
              </a:buClr>
              <a:buSzPct val="90000"/>
              <a:buFont typeface="Symbol" panose="05050102010706020507" pitchFamily="18" charset="2"/>
              <a:buNone/>
              <a:tabLst/>
              <a:defRPr/>
            </a:pP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1.</a:t>
            </a: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侵犯的客体是他人的生命权利。</a:t>
            </a:r>
          </a:p>
          <a:p>
            <a:pPr marL="0" marR="0" lvl="0" indent="0" algn="just" defTabSz="914400" rtl="0" eaLnBrk="1" fontAlgn="base" latinLnBrk="0" hangingPunct="1">
              <a:lnSpc>
                <a:spcPct val="90000"/>
              </a:lnSpc>
              <a:spcBef>
                <a:spcPct val="20000"/>
              </a:spcBef>
              <a:spcAft>
                <a:spcPct val="0"/>
              </a:spcAft>
              <a:buClr>
                <a:srgbClr val="FFCC66"/>
              </a:buClr>
              <a:buSzPct val="90000"/>
              <a:buFont typeface="Symbol" panose="05050102010706020507" pitchFamily="18" charset="2"/>
              <a:buNone/>
              <a:tabLst/>
              <a:defRPr/>
            </a:pP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(1)</a:t>
            </a: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具有生命的自然人</a:t>
            </a:r>
            <a:endPar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a:p>
            <a:pPr marL="0" marR="0" lvl="0" indent="0" algn="just" defTabSz="914400" rtl="0" eaLnBrk="1" fontAlgn="base" latinLnBrk="0" hangingPunct="1">
              <a:lnSpc>
                <a:spcPct val="90000"/>
              </a:lnSpc>
              <a:spcBef>
                <a:spcPct val="20000"/>
              </a:spcBef>
              <a:spcAft>
                <a:spcPct val="0"/>
              </a:spcAft>
              <a:buClr>
                <a:srgbClr val="FFCC66"/>
              </a:buClr>
              <a:buSzPct val="90000"/>
              <a:buFont typeface="Symbol" panose="05050102010706020507" pitchFamily="18" charset="2"/>
              <a:buNone/>
              <a:tabLst/>
              <a:defRPr/>
            </a:pP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t>
            </a: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关于生命的开始：独立呼吸说、一部分露出说、分娩开始说即孕妇有阵痛的开启即为分娩的开始</a:t>
            </a: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t>
            </a: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生命的开始</a:t>
            </a: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t>
            </a:r>
          </a:p>
          <a:p>
            <a:pPr marL="0" marR="0" lvl="0" indent="0" algn="just" defTabSz="914400" rtl="0" eaLnBrk="1" fontAlgn="base" latinLnBrk="0" hangingPunct="1">
              <a:lnSpc>
                <a:spcPct val="90000"/>
              </a:lnSpc>
              <a:spcBef>
                <a:spcPct val="20000"/>
              </a:spcBef>
              <a:spcAft>
                <a:spcPct val="0"/>
              </a:spcAft>
              <a:buClr>
                <a:srgbClr val="FFCC66"/>
              </a:buClr>
              <a:buSzPct val="90000"/>
              <a:buFont typeface="Symbol" panose="05050102010706020507" pitchFamily="18" charset="2"/>
              <a:buNone/>
              <a:tabLst/>
              <a:defRPr/>
            </a:pP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t>
            </a: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关于生命的终止：心跳、呼吸停止说与脑死亡说</a:t>
            </a:r>
          </a:p>
          <a:p>
            <a:pPr marL="0" marR="0" lvl="0" indent="0" algn="just" defTabSz="914400" rtl="0" eaLnBrk="1" fontAlgn="base" latinLnBrk="0" hangingPunct="1">
              <a:lnSpc>
                <a:spcPct val="90000"/>
              </a:lnSpc>
              <a:spcBef>
                <a:spcPct val="20000"/>
              </a:spcBef>
              <a:spcAft>
                <a:spcPct val="0"/>
              </a:spcAft>
              <a:buClr>
                <a:srgbClr val="FFCC66"/>
              </a:buClr>
              <a:buSzPct val="90000"/>
              <a:buFont typeface="Symbol" panose="05050102010706020507" pitchFamily="18" charset="2"/>
              <a:buNone/>
              <a:tabLst/>
              <a:defRPr/>
            </a:pP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(2)</a:t>
            </a: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尸体</a:t>
            </a: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t>
            </a: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认识错误</a:t>
            </a: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t>
            </a:r>
            <a:endPar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a:p>
            <a:pPr marL="0" marR="0" lvl="0" indent="0" algn="just" defTabSz="914400" rtl="0" eaLnBrk="1" fontAlgn="base" latinLnBrk="0" hangingPunct="1">
              <a:lnSpc>
                <a:spcPct val="90000"/>
              </a:lnSpc>
              <a:spcBef>
                <a:spcPct val="20000"/>
              </a:spcBef>
              <a:spcAft>
                <a:spcPct val="0"/>
              </a:spcAft>
              <a:buClr>
                <a:srgbClr val="FFCC66"/>
              </a:buClr>
              <a:buSzPct val="90000"/>
              <a:buFont typeface="Symbol" panose="05050102010706020507" pitchFamily="18" charset="2"/>
              <a:buNone/>
              <a:tabLst/>
              <a:defRPr/>
            </a:pP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(3)</a:t>
            </a: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婴儿</a:t>
            </a:r>
          </a:p>
          <a:p>
            <a:pPr marL="0" marR="0" lvl="0" indent="0" algn="just" defTabSz="914400" rtl="0" eaLnBrk="1" fontAlgn="base" latinLnBrk="0" hangingPunct="1">
              <a:lnSpc>
                <a:spcPct val="90000"/>
              </a:lnSpc>
              <a:spcBef>
                <a:spcPct val="20000"/>
              </a:spcBef>
              <a:spcAft>
                <a:spcPct val="0"/>
              </a:spcAft>
              <a:buClr>
                <a:srgbClr val="FFCC66"/>
              </a:buClr>
              <a:buSzPct val="90000"/>
              <a:buFont typeface="Symbol" panose="05050102010706020507" pitchFamily="18" charset="2"/>
              <a:buNone/>
              <a:tabLst/>
              <a:defRPr/>
            </a:pP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(4)</a:t>
            </a: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胎儿</a:t>
            </a: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t>
            </a:r>
            <a:r>
              <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胎儿的认定，胎儿是否属于母体的一部分</a:t>
            </a:r>
            <a:r>
              <a:rPr kumimoji="1" lang="en-US" altLang="zh-CN"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t>
            </a:r>
            <a:endParaRPr kumimoji="1" lang="zh-CN" altLang="en-US" sz="280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3531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虐待罪</a:t>
            </a:r>
            <a:r>
              <a:rPr lang="en-US" altLang="zh-CN" dirty="0"/>
              <a:t>(260)</a:t>
            </a:r>
            <a:endParaRPr lang="zh-CN" altLang="en-US" dirty="0"/>
          </a:p>
        </p:txBody>
      </p:sp>
      <p:sp>
        <p:nvSpPr>
          <p:cNvPr id="4" name="文本框 3"/>
          <p:cNvSpPr txBox="1"/>
          <p:nvPr/>
        </p:nvSpPr>
        <p:spPr>
          <a:xfrm>
            <a:off x="21243" y="300414"/>
            <a:ext cx="1313180" cy="430887"/>
          </a:xfrm>
          <a:prstGeom prst="rect">
            <a:avLst/>
          </a:prstGeom>
          <a:noFill/>
        </p:spPr>
        <p:txBody>
          <a:bodyPr wrap="none" rtlCol="0">
            <a:spAutoFit/>
          </a:bodyPr>
          <a:lstStyle/>
          <a:p>
            <a:r>
              <a:rPr lang="zh-CN" altLang="en-US" sz="2200" dirty="0">
                <a:solidFill>
                  <a:srgbClr val="FA7D00"/>
                </a:solidFill>
                <a:latin typeface="微软雅黑" panose="020B0503020204020204" pitchFamily="34" charset="-122"/>
                <a:ea typeface="微软雅黑" panose="020B0503020204020204" pitchFamily="34" charset="-122"/>
              </a:rPr>
              <a:t>第十三节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7" name="标题 1"/>
          <p:cNvSpPr>
            <a:spLocks noGrp="1" noChangeArrowheads="1"/>
          </p:cNvSpPr>
          <p:nvPr>
            <p:ph idx="1"/>
          </p:nvPr>
        </p:nvSpPr>
        <p:spPr/>
        <p:txBody>
          <a:bodyPr/>
          <a:lstStyle/>
          <a:p>
            <a:r>
              <a:rPr lang="en-US" altLang="zh-CN" sz="2800" b="1" dirty="0">
                <a:solidFill>
                  <a:srgbClr val="ED7D31"/>
                </a:solidFill>
              </a:rPr>
              <a:t>2015</a:t>
            </a:r>
            <a:r>
              <a:rPr lang="zh-CN" altLang="en-US" sz="2800" b="1" dirty="0">
                <a:solidFill>
                  <a:srgbClr val="ED7D31"/>
                </a:solidFill>
              </a:rPr>
              <a:t>年</a:t>
            </a:r>
            <a:r>
              <a:rPr lang="en-US" altLang="zh-CN" sz="2800" b="1" dirty="0">
                <a:solidFill>
                  <a:srgbClr val="ED7D31"/>
                </a:solidFill>
              </a:rPr>
              <a:t>《</a:t>
            </a:r>
            <a:r>
              <a:rPr lang="zh-CN" altLang="en-US" sz="2800" b="1" dirty="0">
                <a:solidFill>
                  <a:srgbClr val="ED7D31"/>
                </a:solidFill>
              </a:rPr>
              <a:t>刑法修正案</a:t>
            </a:r>
            <a:r>
              <a:rPr lang="en-US" altLang="zh-CN" sz="2800" b="1" dirty="0">
                <a:solidFill>
                  <a:srgbClr val="ED7D31"/>
                </a:solidFill>
              </a:rPr>
              <a:t>(</a:t>
            </a:r>
            <a:r>
              <a:rPr lang="zh-CN" altLang="en-US" sz="2800" b="1" dirty="0">
                <a:solidFill>
                  <a:srgbClr val="ED7D31"/>
                </a:solidFill>
              </a:rPr>
              <a:t>九</a:t>
            </a:r>
            <a:r>
              <a:rPr lang="en-US" altLang="zh-CN" sz="2800" b="1" dirty="0">
                <a:solidFill>
                  <a:srgbClr val="ED7D31"/>
                </a:solidFill>
              </a:rPr>
              <a:t>)》</a:t>
            </a:r>
            <a:r>
              <a:rPr lang="zh-CN" altLang="en-US" sz="2800" b="1" dirty="0">
                <a:solidFill>
                  <a:srgbClr val="ED7D31"/>
                </a:solidFill>
              </a:rPr>
              <a:t>第</a:t>
            </a:r>
            <a:r>
              <a:rPr lang="en-US" altLang="zh-CN" sz="2800" b="1" dirty="0">
                <a:solidFill>
                  <a:srgbClr val="ED7D31"/>
                </a:solidFill>
              </a:rPr>
              <a:t>18</a:t>
            </a:r>
            <a:r>
              <a:rPr lang="zh-CN" altLang="en-US" sz="2800" b="1" dirty="0">
                <a:solidFill>
                  <a:srgbClr val="ED7D31"/>
                </a:solidFill>
              </a:rPr>
              <a:t>条：</a:t>
            </a:r>
            <a:r>
              <a:rPr lang="zh-CN" altLang="zh-CN" sz="2800" b="1" dirty="0">
                <a:solidFill>
                  <a:srgbClr val="ED7D31"/>
                </a:solidFill>
              </a:rPr>
              <a:t>将刑法第二百六十条第三款修改为：“第一款罪，告诉的才处理，但被害人没有能力告诉，或者因受到强制、威吓无法告诉的除外。”</a:t>
            </a:r>
            <a:endParaRPr lang="en-US" altLang="zh-CN" sz="2800" b="1" dirty="0">
              <a:solidFill>
                <a:srgbClr val="ED7D31"/>
              </a:solidFill>
            </a:endParaRPr>
          </a:p>
          <a:p>
            <a:pPr marL="457200" indent="-457200">
              <a:buFont typeface="Wingdings" panose="05000000000000000000" pitchFamily="2" charset="2"/>
              <a:buChar char="u"/>
            </a:pPr>
            <a:r>
              <a:rPr lang="zh-CN" altLang="en-US" dirty="0"/>
              <a:t>原规定：第一款罪，告诉的才处理。</a:t>
            </a:r>
            <a:endParaRPr lang="en-US" altLang="zh-CN" dirty="0"/>
          </a:p>
          <a:p>
            <a:pPr marL="457200" indent="-457200">
              <a:buFont typeface="Wingdings" panose="05000000000000000000" pitchFamily="2" charset="2"/>
              <a:buChar char="u"/>
            </a:pPr>
            <a:r>
              <a:rPr lang="zh-CN" altLang="en-US" dirty="0"/>
              <a:t>修改：对于第</a:t>
            </a:r>
            <a:r>
              <a:rPr lang="en-US" altLang="zh-CN" dirty="0"/>
              <a:t>260</a:t>
            </a:r>
            <a:r>
              <a:rPr lang="zh-CN" altLang="en-US" dirty="0"/>
              <a:t>条规定的虐待罪，规定了由自诉变为公诉的条件。</a:t>
            </a:r>
            <a:endParaRPr lang="en-US" altLang="zh-CN" dirty="0"/>
          </a:p>
          <a:p>
            <a:pPr marL="457200" indent="-457200">
              <a:buFont typeface="Wingdings" panose="05000000000000000000" pitchFamily="2" charset="2"/>
              <a:buChar char="u"/>
            </a:pPr>
            <a:r>
              <a:rPr lang="zh-CN" altLang="en-US" dirty="0"/>
              <a:t>原虐待罪的主体和对象限于</a:t>
            </a:r>
            <a:r>
              <a:rPr lang="en-US" altLang="zh-CN" dirty="0"/>
              <a:t>(</a:t>
            </a:r>
            <a:r>
              <a:rPr lang="zh-CN" altLang="en-US" dirty="0"/>
              <a:t>共同生活的</a:t>
            </a:r>
            <a:r>
              <a:rPr lang="en-US" altLang="zh-CN" dirty="0"/>
              <a:t>)</a:t>
            </a:r>
            <a:r>
              <a:rPr lang="zh-CN" altLang="en-US" dirty="0"/>
              <a:t>家庭成员</a:t>
            </a:r>
          </a:p>
          <a:p>
            <a:endParaRPr lang="zh-CN" altLang="en-US" sz="2800" b="1" dirty="0"/>
          </a:p>
        </p:txBody>
      </p:sp>
    </p:spTree>
    <p:extLst>
      <p:ext uri="{BB962C8B-B14F-4D97-AF65-F5344CB8AC3E}">
        <p14:creationId xmlns:p14="http://schemas.microsoft.com/office/powerpoint/2010/main" val="164186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虐待罪</a:t>
            </a:r>
            <a:r>
              <a:rPr lang="en-US" altLang="zh-CN" dirty="0"/>
              <a:t>(260)</a:t>
            </a:r>
            <a:endParaRPr lang="zh-CN" altLang="en-US" dirty="0"/>
          </a:p>
        </p:txBody>
      </p:sp>
      <p:sp>
        <p:nvSpPr>
          <p:cNvPr id="4" name="文本框 3"/>
          <p:cNvSpPr txBox="1"/>
          <p:nvPr/>
        </p:nvSpPr>
        <p:spPr>
          <a:xfrm>
            <a:off x="21243" y="300414"/>
            <a:ext cx="1313180" cy="430887"/>
          </a:xfrm>
          <a:prstGeom prst="rect">
            <a:avLst/>
          </a:prstGeom>
          <a:noFill/>
        </p:spPr>
        <p:txBody>
          <a:bodyPr wrap="none" rtlCol="0">
            <a:spAutoFit/>
          </a:bodyPr>
          <a:lstStyle/>
          <a:p>
            <a:r>
              <a:rPr lang="zh-CN" altLang="en-US" sz="2200" dirty="0">
                <a:solidFill>
                  <a:srgbClr val="FA7D00"/>
                </a:solidFill>
                <a:latin typeface="微软雅黑" panose="020B0503020204020204" pitchFamily="34" charset="-122"/>
                <a:ea typeface="微软雅黑" panose="020B0503020204020204" pitchFamily="34" charset="-122"/>
              </a:rPr>
              <a:t>第十三节</a:t>
            </a: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9" name="标题 1"/>
          <p:cNvSpPr>
            <a:spLocks noGrp="1" noChangeArrowheads="1"/>
          </p:cNvSpPr>
          <p:nvPr>
            <p:ph idx="1"/>
          </p:nvPr>
        </p:nvSpPr>
        <p:spPr>
          <a:xfrm>
            <a:off x="600363" y="1191490"/>
            <a:ext cx="11333018" cy="5524269"/>
          </a:xfrm>
        </p:spPr>
        <p:txBody>
          <a:bodyPr>
            <a:normAutofit fontScale="85000" lnSpcReduction="10000"/>
          </a:bodyPr>
          <a:lstStyle/>
          <a:p>
            <a:r>
              <a:rPr lang="en-US" altLang="zh-CN" sz="3000" b="1" dirty="0">
                <a:solidFill>
                  <a:srgbClr val="ED7D31"/>
                </a:solidFill>
              </a:rPr>
              <a:t>《</a:t>
            </a:r>
            <a:r>
              <a:rPr lang="zh-CN" altLang="en-US" sz="3000" b="1" dirty="0">
                <a:solidFill>
                  <a:srgbClr val="ED7D31"/>
                </a:solidFill>
              </a:rPr>
              <a:t>刑法修正案</a:t>
            </a:r>
            <a:r>
              <a:rPr lang="en-US" altLang="zh-CN" sz="3000" b="1" dirty="0">
                <a:solidFill>
                  <a:srgbClr val="ED7D31"/>
                </a:solidFill>
              </a:rPr>
              <a:t>(</a:t>
            </a:r>
            <a:r>
              <a:rPr lang="zh-CN" altLang="en-US" sz="3000" b="1" dirty="0">
                <a:solidFill>
                  <a:srgbClr val="ED7D31"/>
                </a:solidFill>
              </a:rPr>
              <a:t>九</a:t>
            </a:r>
            <a:r>
              <a:rPr lang="en-US" altLang="zh-CN" sz="3000" b="1" dirty="0">
                <a:solidFill>
                  <a:srgbClr val="ED7D31"/>
                </a:solidFill>
              </a:rPr>
              <a:t>)》</a:t>
            </a:r>
            <a:r>
              <a:rPr lang="zh-CN" altLang="en-US" sz="3000" b="1" dirty="0">
                <a:solidFill>
                  <a:srgbClr val="ED7D31"/>
                </a:solidFill>
              </a:rPr>
              <a:t>第</a:t>
            </a:r>
            <a:r>
              <a:rPr lang="en-US" altLang="zh-CN" sz="3000" b="1" dirty="0">
                <a:solidFill>
                  <a:srgbClr val="ED7D31"/>
                </a:solidFill>
              </a:rPr>
              <a:t>19</a:t>
            </a:r>
            <a:r>
              <a:rPr lang="zh-CN" altLang="en-US" sz="3000" b="1" dirty="0">
                <a:solidFill>
                  <a:srgbClr val="ED7D31"/>
                </a:solidFill>
              </a:rPr>
              <a:t>条：</a:t>
            </a:r>
            <a:r>
              <a:rPr lang="zh-CN" altLang="zh-CN" sz="3000" b="1" dirty="0">
                <a:solidFill>
                  <a:srgbClr val="ED7D31"/>
                </a:solidFill>
              </a:rPr>
              <a:t>在刑法第</a:t>
            </a:r>
            <a:r>
              <a:rPr lang="en-US" altLang="zh-CN" sz="3000" b="1" dirty="0">
                <a:solidFill>
                  <a:srgbClr val="ED7D31"/>
                </a:solidFill>
              </a:rPr>
              <a:t>260</a:t>
            </a:r>
            <a:r>
              <a:rPr lang="zh-CN" altLang="zh-CN" sz="3000" b="1" dirty="0">
                <a:solidFill>
                  <a:srgbClr val="ED7D31"/>
                </a:solidFill>
              </a:rPr>
              <a:t>条后增加一条，作为第</a:t>
            </a:r>
            <a:r>
              <a:rPr lang="en-US" altLang="zh-CN" sz="3000" b="1" dirty="0">
                <a:solidFill>
                  <a:srgbClr val="ED7D31"/>
                </a:solidFill>
              </a:rPr>
              <a:t>260</a:t>
            </a:r>
            <a:r>
              <a:rPr lang="zh-CN" altLang="zh-CN" sz="3000" b="1" dirty="0">
                <a:solidFill>
                  <a:srgbClr val="ED7D31"/>
                </a:solidFill>
              </a:rPr>
              <a:t>条之一：“对未成年人、老年人、患病的人、残疾人等负有监护、看护职责的人虐待被监护、看护的人，情节恶劣的，处三年以下有期徒刑或者拘役。</a:t>
            </a:r>
            <a:br>
              <a:rPr lang="zh-CN" altLang="zh-CN" sz="3000" b="1" dirty="0">
                <a:solidFill>
                  <a:srgbClr val="ED7D31"/>
                </a:solidFill>
              </a:rPr>
            </a:br>
            <a:r>
              <a:rPr lang="en-US" altLang="zh-CN" sz="3000" b="1" dirty="0">
                <a:solidFill>
                  <a:srgbClr val="ED7D31"/>
                </a:solidFill>
              </a:rPr>
              <a:t>    </a:t>
            </a:r>
            <a:r>
              <a:rPr lang="zh-CN" altLang="zh-CN" sz="3000" b="1" dirty="0">
                <a:solidFill>
                  <a:srgbClr val="ED7D31"/>
                </a:solidFill>
              </a:rPr>
              <a:t>“单位犯前款罪的，对单位判处罚金，并对其直接负责的主管人员和其他直接责任人员，依照前款的规定处罚。</a:t>
            </a:r>
            <a:br>
              <a:rPr lang="zh-CN" altLang="zh-CN" sz="3000" b="1" dirty="0">
                <a:solidFill>
                  <a:srgbClr val="ED7D31"/>
                </a:solidFill>
              </a:rPr>
            </a:br>
            <a:r>
              <a:rPr lang="en-US" altLang="zh-CN" sz="3000" b="1" dirty="0">
                <a:solidFill>
                  <a:srgbClr val="ED7D31"/>
                </a:solidFill>
              </a:rPr>
              <a:t>    </a:t>
            </a:r>
            <a:r>
              <a:rPr lang="zh-CN" altLang="zh-CN" sz="3000" b="1" dirty="0">
                <a:solidFill>
                  <a:srgbClr val="ED7D31"/>
                </a:solidFill>
              </a:rPr>
              <a:t>“有第一款行为，同时构成其他犯罪的，依照处罚较重的规定定罪处罚。”</a:t>
            </a:r>
            <a:endParaRPr lang="en-US" altLang="zh-CN" sz="3000" b="1" dirty="0">
              <a:solidFill>
                <a:srgbClr val="ED7D31"/>
              </a:solidFill>
            </a:endParaRPr>
          </a:p>
          <a:p>
            <a:pPr marL="457200" indent="-457200">
              <a:buFont typeface="Wingdings" panose="05000000000000000000" pitchFamily="2" charset="2"/>
              <a:buChar char="u"/>
              <a:defRPr/>
            </a:pPr>
            <a:r>
              <a:rPr lang="zh-CN" altLang="en-US" sz="3000" b="1" dirty="0"/>
              <a:t>新罪：虐待被监护人、看护人罪</a:t>
            </a:r>
            <a:endParaRPr lang="en-US" altLang="zh-CN" sz="3000" b="1" dirty="0"/>
          </a:p>
          <a:p>
            <a:pPr marL="457200" indent="-457200">
              <a:buFont typeface="Wingdings" panose="05000000000000000000" pitchFamily="2" charset="2"/>
              <a:buChar char="u"/>
              <a:defRPr/>
            </a:pPr>
            <a:r>
              <a:rPr lang="zh-CN" altLang="en-US" sz="3000" b="1" dirty="0"/>
              <a:t>主体确定问题</a:t>
            </a:r>
            <a:r>
              <a:rPr lang="en-US" altLang="zh-CN" sz="3000" b="1" dirty="0"/>
              <a:t>---</a:t>
            </a:r>
            <a:r>
              <a:rPr lang="zh-CN" altLang="en-US" sz="3000" b="1" dirty="0"/>
              <a:t>监护、看护义务的来源问题</a:t>
            </a:r>
            <a:endParaRPr lang="en-US" altLang="zh-CN" sz="3000" b="1" dirty="0"/>
          </a:p>
          <a:p>
            <a:pPr marL="457200" indent="-457200">
              <a:buFont typeface="Wingdings" panose="05000000000000000000" pitchFamily="2" charset="2"/>
              <a:buChar char="u"/>
              <a:defRPr/>
            </a:pPr>
            <a:r>
              <a:rPr lang="zh-CN" altLang="en-US" sz="3000" b="1" dirty="0"/>
              <a:t>关于单位犯罪的构成条件问题</a:t>
            </a:r>
            <a:endParaRPr lang="en-US" altLang="zh-CN" sz="3000" b="1" dirty="0"/>
          </a:p>
          <a:p>
            <a:pPr marL="457200" indent="-457200">
              <a:buFont typeface="Wingdings" panose="05000000000000000000" pitchFamily="2" charset="2"/>
              <a:buChar char="u"/>
              <a:defRPr/>
            </a:pPr>
            <a:r>
              <a:rPr lang="zh-CN" altLang="en-US" sz="3000" b="1" dirty="0"/>
              <a:t>虐待过程中的罪数问题</a:t>
            </a:r>
          </a:p>
          <a:p>
            <a:endParaRPr lang="zh-CN" altLang="en-US" sz="2400" b="1" dirty="0"/>
          </a:p>
        </p:txBody>
      </p:sp>
    </p:spTree>
    <p:extLst>
      <p:ext uri="{BB962C8B-B14F-4D97-AF65-F5344CB8AC3E}">
        <p14:creationId xmlns:p14="http://schemas.microsoft.com/office/powerpoint/2010/main" val="138747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虐待罪（</a:t>
            </a:r>
            <a:r>
              <a:rPr lang="en-US" altLang="zh-CN" dirty="0" smtClean="0"/>
              <a:t>260</a:t>
            </a:r>
            <a:r>
              <a:rPr lang="zh-CN" altLang="en-US" dirty="0" smtClean="0"/>
              <a:t>）</a:t>
            </a:r>
            <a:endParaRPr lang="zh-CN" altLang="en-US" dirty="0"/>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7" name="内容占位符 2"/>
          <p:cNvSpPr>
            <a:spLocks noGrp="1"/>
          </p:cNvSpPr>
          <p:nvPr>
            <p:ph idx="1"/>
          </p:nvPr>
        </p:nvSpPr>
        <p:spPr>
          <a:xfrm>
            <a:off x="197963" y="895932"/>
            <a:ext cx="11821212" cy="5661654"/>
          </a:xfrm>
        </p:spPr>
        <p:txBody>
          <a:bodyPr>
            <a:noAutofit/>
          </a:bodyPr>
          <a:lstStyle/>
          <a:p>
            <a:pPr algn="ctr">
              <a:defRPr/>
            </a:pPr>
            <a:r>
              <a:rPr lang="zh-CN" altLang="en-US" b="1" dirty="0"/>
              <a:t>虐待被监护、看护人罪</a:t>
            </a:r>
            <a:r>
              <a:rPr lang="en-US" altLang="zh-CN" b="1" dirty="0"/>
              <a:t>(</a:t>
            </a:r>
            <a:r>
              <a:rPr lang="zh-CN" altLang="en-US" b="1" dirty="0"/>
              <a:t>修正案九</a:t>
            </a:r>
            <a:r>
              <a:rPr lang="en-US" altLang="zh-CN" b="1" dirty="0"/>
              <a:t>)</a:t>
            </a:r>
          </a:p>
          <a:p>
            <a:pPr>
              <a:defRPr/>
            </a:pPr>
            <a:r>
              <a:rPr lang="zh-CN" altLang="en-US" sz="2600" dirty="0" smtClean="0"/>
              <a:t>一</a:t>
            </a:r>
            <a:r>
              <a:rPr lang="zh-CN" altLang="en-US" sz="2600" dirty="0"/>
              <a:t>、本罪的概念与构成特征</a:t>
            </a:r>
            <a:endParaRPr lang="en-US" altLang="zh-CN" sz="2600" dirty="0"/>
          </a:p>
          <a:p>
            <a:pPr>
              <a:lnSpc>
                <a:spcPct val="100000"/>
              </a:lnSpc>
              <a:defRPr/>
            </a:pPr>
            <a:r>
              <a:rPr lang="en-US" altLang="zh-CN" sz="2600" dirty="0"/>
              <a:t>---</a:t>
            </a:r>
            <a:r>
              <a:rPr lang="zh-CN" altLang="en-US" sz="2600" dirty="0"/>
              <a:t>是指</a:t>
            </a:r>
            <a:r>
              <a:rPr lang="zh-CN" altLang="zh-CN" sz="2600" dirty="0"/>
              <a:t>对未成年人、老年人、患病的人、残疾人等负有监护、看护职责的人虐待被监护、看护的人，情节恶劣的</a:t>
            </a:r>
            <a:r>
              <a:rPr lang="zh-CN" altLang="en-US" sz="2600" dirty="0"/>
              <a:t>行为。  其法律特征：</a:t>
            </a:r>
            <a:endParaRPr lang="en-US" altLang="zh-CN" sz="2600" dirty="0"/>
          </a:p>
          <a:p>
            <a:pPr marL="0" indent="0">
              <a:lnSpc>
                <a:spcPct val="100000"/>
              </a:lnSpc>
              <a:buFont typeface="Symbol" panose="05050102010706020507" pitchFamily="18" charset="2"/>
              <a:buNone/>
              <a:defRPr/>
            </a:pPr>
            <a:r>
              <a:rPr lang="en-US" altLang="zh-CN" sz="2600" dirty="0"/>
              <a:t>       1.</a:t>
            </a:r>
            <a:r>
              <a:rPr lang="zh-CN" altLang="en-US" sz="2600" dirty="0"/>
              <a:t>客体是特定人员的人身权利，尤其是健康权。犯罪对象“等”的范围确定问题</a:t>
            </a:r>
            <a:endParaRPr lang="en-US" altLang="zh-CN" sz="2600" dirty="0"/>
          </a:p>
          <a:p>
            <a:pPr marL="0" indent="0">
              <a:lnSpc>
                <a:spcPct val="100000"/>
              </a:lnSpc>
              <a:buFont typeface="Symbol" panose="05050102010706020507" pitchFamily="18" charset="2"/>
              <a:buNone/>
              <a:defRPr/>
            </a:pPr>
            <a:r>
              <a:rPr lang="en-US" altLang="zh-CN" sz="2600" dirty="0"/>
              <a:t>       2.</a:t>
            </a:r>
            <a:r>
              <a:rPr lang="zh-CN" altLang="en-US" sz="2600" dirty="0"/>
              <a:t>客观上表现为</a:t>
            </a:r>
            <a:r>
              <a:rPr lang="zh-CN" altLang="zh-CN" sz="2600" dirty="0"/>
              <a:t>对未成年人、老年人、患病的人、残疾人等负有监护、看护职责的人虐待被监护、看护的人，情节恶劣的</a:t>
            </a:r>
            <a:r>
              <a:rPr lang="zh-CN" altLang="en-US" sz="2600" dirty="0"/>
              <a:t>行为。</a:t>
            </a:r>
            <a:endParaRPr lang="en-US" altLang="zh-CN" sz="2600" dirty="0"/>
          </a:p>
          <a:p>
            <a:pPr marL="457200" indent="-457200">
              <a:lnSpc>
                <a:spcPct val="100000"/>
              </a:lnSpc>
              <a:buFont typeface="Wingdings" panose="05000000000000000000" pitchFamily="2" charset="2"/>
              <a:buChar char="u"/>
              <a:defRPr/>
            </a:pPr>
            <a:r>
              <a:rPr lang="zh-CN" altLang="en-US" sz="2600" dirty="0"/>
              <a:t>问题：与虐待罪的行为特征有无区别</a:t>
            </a:r>
            <a:r>
              <a:rPr lang="en-US" altLang="zh-CN" sz="2600" dirty="0"/>
              <a:t>—</a:t>
            </a:r>
            <a:r>
              <a:rPr lang="zh-CN" altLang="en-US" sz="2600" dirty="0"/>
              <a:t>是否要求行为的经常性、反复性、一贯性。</a:t>
            </a:r>
            <a:endParaRPr lang="en-US" altLang="zh-CN" sz="2600" dirty="0"/>
          </a:p>
          <a:p>
            <a:pPr marL="457200" indent="-457200">
              <a:lnSpc>
                <a:spcPct val="100000"/>
              </a:lnSpc>
              <a:buFont typeface="Wingdings" panose="05000000000000000000" pitchFamily="2" charset="2"/>
              <a:buChar char="u"/>
              <a:defRPr/>
            </a:pPr>
            <a:r>
              <a:rPr lang="zh-CN" altLang="en-US" sz="2600" dirty="0"/>
              <a:t>注意犯罪对象的特殊性</a:t>
            </a:r>
            <a:r>
              <a:rPr lang="en-US" altLang="zh-CN" sz="2600" dirty="0"/>
              <a:t>(</a:t>
            </a:r>
            <a:r>
              <a:rPr lang="zh-CN" altLang="en-US" sz="2600" dirty="0"/>
              <a:t>与虐待罪相比具有多的特点</a:t>
            </a:r>
            <a:r>
              <a:rPr lang="en-US" altLang="zh-CN" sz="2600" dirty="0"/>
              <a:t>)</a:t>
            </a:r>
            <a:r>
              <a:rPr lang="zh-CN" altLang="en-US" sz="2600" dirty="0"/>
              <a:t>这与认定行为的反复性等的关系。</a:t>
            </a:r>
            <a:endParaRPr lang="en-US" altLang="zh-CN" sz="2600" dirty="0"/>
          </a:p>
        </p:txBody>
      </p:sp>
      <p:sp>
        <p:nvSpPr>
          <p:cNvPr id="6" name="文本框 5"/>
          <p:cNvSpPr txBox="1"/>
          <p:nvPr/>
        </p:nvSpPr>
        <p:spPr>
          <a:xfrm>
            <a:off x="21243" y="300414"/>
            <a:ext cx="1313180" cy="430887"/>
          </a:xfrm>
          <a:prstGeom prst="rect">
            <a:avLst/>
          </a:prstGeom>
          <a:noFill/>
        </p:spPr>
        <p:txBody>
          <a:bodyPr wrap="none" rtlCol="0">
            <a:spAutoFit/>
          </a:bodyPr>
          <a:lstStyle/>
          <a:p>
            <a:r>
              <a:rPr lang="zh-CN" altLang="en-US" sz="2200" dirty="0">
                <a:solidFill>
                  <a:srgbClr val="FA7D00"/>
                </a:solidFill>
                <a:latin typeface="微软雅黑" panose="020B0503020204020204" pitchFamily="34" charset="-122"/>
                <a:ea typeface="微软雅黑" panose="020B0503020204020204" pitchFamily="34" charset="-122"/>
              </a:rPr>
              <a:t>第十三节</a:t>
            </a:r>
          </a:p>
        </p:txBody>
      </p:sp>
    </p:spTree>
    <p:extLst>
      <p:ext uri="{BB962C8B-B14F-4D97-AF65-F5344CB8AC3E}">
        <p14:creationId xmlns:p14="http://schemas.microsoft.com/office/powerpoint/2010/main" val="235011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虐待罪</a:t>
            </a:r>
            <a:r>
              <a:rPr lang="en-US" altLang="zh-CN" dirty="0" smtClean="0"/>
              <a:t>(260)</a:t>
            </a:r>
            <a:endParaRPr lang="zh-CN" altLang="en-US" dirty="0"/>
          </a:p>
        </p:txBody>
      </p:sp>
      <p:sp>
        <p:nvSpPr>
          <p:cNvPr id="4" name="文本框 3"/>
          <p:cNvSpPr txBox="1"/>
          <p:nvPr/>
        </p:nvSpPr>
        <p:spPr>
          <a:xfrm>
            <a:off x="21243" y="300414"/>
            <a:ext cx="1313180" cy="430887"/>
          </a:xfrm>
          <a:prstGeom prst="rect">
            <a:avLst/>
          </a:prstGeom>
          <a:noFill/>
        </p:spPr>
        <p:txBody>
          <a:bodyPr wrap="none" rtlCol="0">
            <a:spAutoFit/>
          </a:bodyPr>
          <a:lstStyle/>
          <a:p>
            <a:r>
              <a:rPr lang="zh-CN" altLang="en-US" sz="2200" dirty="0" smtClean="0">
                <a:solidFill>
                  <a:srgbClr val="FA7D00"/>
                </a:solidFill>
                <a:latin typeface="微软雅黑" panose="020B0503020204020204" pitchFamily="34" charset="-122"/>
                <a:ea typeface="微软雅黑" panose="020B0503020204020204" pitchFamily="34" charset="-122"/>
              </a:rPr>
              <a:t>第十三节</a:t>
            </a:r>
            <a:endParaRPr lang="zh-CN" altLang="en-US" sz="2200" dirty="0">
              <a:solidFill>
                <a:srgbClr val="FA7D00"/>
              </a:solidFill>
              <a:latin typeface="微软雅黑" panose="020B0503020204020204" pitchFamily="34" charset="-122"/>
              <a:ea typeface="微软雅黑" panose="020B0503020204020204" pitchFamily="34" charset="-122"/>
            </a:endParaRPr>
          </a:p>
        </p:txBody>
      </p:sp>
      <p:sp>
        <p:nvSpPr>
          <p:cNvPr id="8" name="矩形 7"/>
          <p:cNvSpPr/>
          <p:nvPr/>
        </p:nvSpPr>
        <p:spPr>
          <a:xfrm>
            <a:off x="965200" y="4844728"/>
            <a:ext cx="10708640" cy="1200329"/>
          </a:xfrm>
          <a:prstGeom prst="rect">
            <a:avLst/>
          </a:prstGeom>
        </p:spPr>
        <p:txBody>
          <a:bodyPr wrap="square">
            <a:spAutoFit/>
          </a:bodyPr>
          <a:lstStyle/>
          <a:p>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第三种意见认为，王某某对陈某头部、胸部分别连击数拳，主观上明知自己的行为会伤害陈某的身体健康，虽然死亡后果超出其本人主观意愿，但符合故意伤害致人死亡的构成要件，应定性为故意伤害罪。</a:t>
            </a:r>
          </a:p>
        </p:txBody>
      </p:sp>
      <p:sp>
        <p:nvSpPr>
          <p:cNvPr id="9" name="内容占位符 2"/>
          <p:cNvSpPr>
            <a:spLocks noGrp="1"/>
          </p:cNvSpPr>
          <p:nvPr>
            <p:ph idx="1"/>
          </p:nvPr>
        </p:nvSpPr>
        <p:spPr/>
        <p:txBody>
          <a:bodyPr>
            <a:normAutofit lnSpcReduction="10000"/>
          </a:bodyPr>
          <a:lstStyle/>
          <a:p>
            <a:pPr>
              <a:defRPr/>
            </a:pPr>
            <a:r>
              <a:rPr lang="en-US" altLang="zh-CN" dirty="0"/>
              <a:t>       3.</a:t>
            </a:r>
            <a:r>
              <a:rPr lang="zh-CN" altLang="en-US" dirty="0"/>
              <a:t>主体是特殊主体，即</a:t>
            </a:r>
            <a:r>
              <a:rPr lang="zh-CN" altLang="zh-CN" dirty="0"/>
              <a:t>对未成年人、老年人、患病的人、残疾人等负有监护、看护职责的人</a:t>
            </a:r>
            <a:r>
              <a:rPr lang="zh-CN" altLang="en-US" dirty="0"/>
              <a:t>和单位。</a:t>
            </a:r>
            <a:endParaRPr lang="en-US" altLang="zh-CN" sz="2800" dirty="0"/>
          </a:p>
          <a:p>
            <a:pPr marL="457200" indent="-457200">
              <a:buFont typeface="Wingdings" panose="05000000000000000000" pitchFamily="2" charset="2"/>
              <a:buChar char="u"/>
              <a:defRPr/>
            </a:pPr>
            <a:r>
              <a:rPr lang="zh-CN" altLang="en-US" sz="2800" dirty="0"/>
              <a:t>主体的的监护、看护义务的来源问题</a:t>
            </a:r>
            <a:r>
              <a:rPr lang="en-US" altLang="zh-CN" sz="2800" dirty="0"/>
              <a:t>—</a:t>
            </a:r>
            <a:r>
              <a:rPr lang="zh-CN" altLang="en-US" sz="2800" dirty="0"/>
              <a:t>是否限于合法来源？</a:t>
            </a:r>
            <a:endParaRPr lang="en-US" altLang="zh-CN" sz="2800" dirty="0"/>
          </a:p>
          <a:p>
            <a:pPr marL="457200" indent="-457200">
              <a:buFont typeface="Wingdings" panose="05000000000000000000" pitchFamily="2" charset="2"/>
              <a:buChar char="u"/>
              <a:defRPr/>
            </a:pPr>
            <a:r>
              <a:rPr lang="zh-CN" altLang="en-US" sz="2800" dirty="0"/>
              <a:t>如何认定单位犯罪</a:t>
            </a:r>
            <a:r>
              <a:rPr lang="en-US" altLang="zh-CN" sz="2800" dirty="0"/>
              <a:t>—</a:t>
            </a:r>
            <a:r>
              <a:rPr lang="zh-CN" altLang="en-US" sz="2800" dirty="0"/>
              <a:t>是否与其他单位犯罪相同都有目的的要求？</a:t>
            </a:r>
            <a:endParaRPr lang="en-US" altLang="zh-CN" sz="2800" dirty="0"/>
          </a:p>
          <a:p>
            <a:pPr marL="0" indent="0">
              <a:buFont typeface="Symbol" panose="05050102010706020507" pitchFamily="18" charset="2"/>
              <a:buNone/>
              <a:defRPr/>
            </a:pPr>
            <a:r>
              <a:rPr lang="en-US" altLang="zh-CN" sz="2800" dirty="0"/>
              <a:t>       4.</a:t>
            </a:r>
            <a:r>
              <a:rPr lang="zh-CN" altLang="en-US" sz="2800" dirty="0"/>
              <a:t>主观上是故意</a:t>
            </a:r>
            <a:r>
              <a:rPr lang="en-US" altLang="zh-CN" sz="2800" dirty="0"/>
              <a:t>---</a:t>
            </a:r>
            <a:r>
              <a:rPr lang="zh-CN" altLang="en-US" sz="2800" dirty="0"/>
              <a:t>对犯罪对象的明知问题</a:t>
            </a:r>
            <a:endParaRPr lang="en-US" altLang="zh-CN" sz="2800" dirty="0"/>
          </a:p>
          <a:p>
            <a:pPr marL="0" indent="0">
              <a:buFont typeface="Symbol" panose="05050102010706020507" pitchFamily="18" charset="2"/>
              <a:buNone/>
              <a:defRPr/>
            </a:pPr>
            <a:endParaRPr lang="en-US" altLang="zh-CN" sz="2800" dirty="0"/>
          </a:p>
          <a:p>
            <a:pPr marL="0" indent="0">
              <a:buFont typeface="Symbol" panose="05050102010706020507" pitchFamily="18" charset="2"/>
              <a:buNone/>
              <a:defRPr/>
            </a:pPr>
            <a:r>
              <a:rPr lang="zh-CN" altLang="en-US" sz="2800" dirty="0"/>
              <a:t>      关于罪数问题：</a:t>
            </a:r>
            <a:r>
              <a:rPr lang="en-US" altLang="zh-CN" sz="2800" dirty="0"/>
              <a:t> </a:t>
            </a:r>
            <a:r>
              <a:rPr lang="zh-CN" altLang="zh-CN" sz="2800" dirty="0"/>
              <a:t>“有第一款行为，同时构成其他犯罪的，依照处罚较重的规定定罪处罚。”</a:t>
            </a:r>
            <a:br>
              <a:rPr lang="zh-CN" altLang="zh-CN" sz="2800" dirty="0"/>
            </a:br>
            <a:endParaRPr lang="zh-CN" altLang="en-US" sz="2800" dirty="0"/>
          </a:p>
        </p:txBody>
      </p:sp>
    </p:spTree>
    <p:extLst>
      <p:ext uri="{BB962C8B-B14F-4D97-AF65-F5344CB8AC3E}">
        <p14:creationId xmlns:p14="http://schemas.microsoft.com/office/powerpoint/2010/main" val="61954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故意杀人罪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第二节</a:t>
            </a:r>
          </a:p>
        </p:txBody>
      </p:sp>
      <p:sp>
        <p:nvSpPr>
          <p:cNvPr id="6" name="标题 1"/>
          <p:cNvSpPr txBox="1">
            <a:spLocks noChangeArrowheads="1"/>
          </p:cNvSpPr>
          <p:nvPr/>
        </p:nvSpPr>
        <p:spPr>
          <a:xfrm>
            <a:off x="811752" y="1131216"/>
            <a:ext cx="9824720" cy="480767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pPr>
              <a:lnSpc>
                <a:spcPts val="4200"/>
              </a:lnSpc>
              <a:spcBef>
                <a:spcPts val="600"/>
              </a:spcBef>
              <a:spcAft>
                <a:spcPts val="600"/>
              </a:spcAft>
            </a:pPr>
            <a:r>
              <a:rPr lang="en-US" altLang="zh-CN" sz="2800" dirty="0">
                <a:solidFill>
                  <a:schemeClr val="tx1"/>
                </a:solidFill>
              </a:rPr>
              <a:t>2.</a:t>
            </a:r>
            <a:r>
              <a:rPr lang="zh-CN" altLang="en-US" sz="2800" dirty="0">
                <a:solidFill>
                  <a:schemeClr val="tx1"/>
                </a:solidFill>
              </a:rPr>
              <a:t>客观方面必须具有非法剥夺他人生命的行为</a:t>
            </a:r>
            <a:endParaRPr lang="en-US" altLang="zh-CN" sz="2800" dirty="0">
              <a:solidFill>
                <a:schemeClr val="tx1"/>
              </a:solidFill>
            </a:endParaRPr>
          </a:p>
          <a:p>
            <a:pPr algn="just">
              <a:lnSpc>
                <a:spcPts val="4200"/>
              </a:lnSpc>
              <a:spcBef>
                <a:spcPts val="600"/>
              </a:spcBef>
              <a:spcAft>
                <a:spcPts val="600"/>
              </a:spcAft>
              <a:defRPr/>
            </a:pPr>
            <a:r>
              <a:rPr lang="en-US" altLang="zh-CN" sz="2800" dirty="0">
                <a:solidFill>
                  <a:schemeClr val="tx1"/>
                </a:solidFill>
              </a:rPr>
              <a:t>   </a:t>
            </a:r>
            <a:r>
              <a:rPr lang="en-US" altLang="zh-CN" sz="2800" dirty="0">
                <a:solidFill>
                  <a:srgbClr val="0070C0"/>
                </a:solidFill>
              </a:rPr>
              <a:t>(1)</a:t>
            </a:r>
            <a:r>
              <a:rPr lang="zh-CN" altLang="en-US" sz="2800" dirty="0">
                <a:solidFill>
                  <a:srgbClr val="0070C0"/>
                </a:solidFill>
              </a:rPr>
              <a:t>剥夺他人生命行为的非法性</a:t>
            </a:r>
          </a:p>
          <a:p>
            <a:pPr algn="just">
              <a:lnSpc>
                <a:spcPts val="4200"/>
              </a:lnSpc>
              <a:spcBef>
                <a:spcPts val="600"/>
              </a:spcBef>
              <a:spcAft>
                <a:spcPts val="600"/>
              </a:spcAft>
              <a:defRPr/>
            </a:pPr>
            <a:r>
              <a:rPr lang="en-US" altLang="zh-CN" sz="2800" dirty="0">
                <a:solidFill>
                  <a:srgbClr val="0070C0"/>
                </a:solidFill>
              </a:rPr>
              <a:t>   (2)</a:t>
            </a:r>
            <a:r>
              <a:rPr lang="zh-CN" altLang="en-US" sz="2800" dirty="0">
                <a:solidFill>
                  <a:srgbClr val="0070C0"/>
                </a:solidFill>
              </a:rPr>
              <a:t>具体的方法、手段</a:t>
            </a:r>
            <a:r>
              <a:rPr lang="en-US" altLang="zh-CN" sz="2800" dirty="0">
                <a:solidFill>
                  <a:srgbClr val="0070C0"/>
                </a:solidFill>
              </a:rPr>
              <a:t>(</a:t>
            </a:r>
            <a:r>
              <a:rPr lang="zh-CN" altLang="en-US" sz="2800" dirty="0">
                <a:solidFill>
                  <a:srgbClr val="0070C0"/>
                </a:solidFill>
              </a:rPr>
              <a:t>竞合的问题</a:t>
            </a:r>
            <a:r>
              <a:rPr lang="en-US" altLang="zh-CN" sz="2800" dirty="0">
                <a:solidFill>
                  <a:srgbClr val="0070C0"/>
                </a:solidFill>
              </a:rPr>
              <a:t>)</a:t>
            </a:r>
            <a:endParaRPr lang="zh-CN" altLang="en-US" sz="2800" dirty="0">
              <a:solidFill>
                <a:srgbClr val="0070C0"/>
              </a:solidFill>
            </a:endParaRPr>
          </a:p>
          <a:p>
            <a:pPr algn="just">
              <a:lnSpc>
                <a:spcPts val="4200"/>
              </a:lnSpc>
              <a:spcBef>
                <a:spcPts val="600"/>
              </a:spcBef>
              <a:spcAft>
                <a:spcPts val="600"/>
              </a:spcAft>
              <a:defRPr/>
            </a:pPr>
            <a:r>
              <a:rPr lang="en-US" altLang="zh-CN" sz="2800" dirty="0">
                <a:solidFill>
                  <a:schemeClr val="tx1"/>
                </a:solidFill>
              </a:rPr>
              <a:t>3.</a:t>
            </a:r>
            <a:r>
              <a:rPr lang="zh-CN" altLang="en-US" sz="2800" dirty="0">
                <a:solidFill>
                  <a:schemeClr val="tx1"/>
                </a:solidFill>
              </a:rPr>
              <a:t>犯罪主体是一般主体</a:t>
            </a:r>
          </a:p>
          <a:p>
            <a:pPr algn="just">
              <a:lnSpc>
                <a:spcPts val="4200"/>
              </a:lnSpc>
              <a:spcBef>
                <a:spcPts val="600"/>
              </a:spcBef>
              <a:spcAft>
                <a:spcPts val="600"/>
              </a:spcAft>
              <a:defRPr/>
            </a:pPr>
            <a:r>
              <a:rPr lang="en-US" altLang="zh-CN" sz="2800" dirty="0">
                <a:solidFill>
                  <a:schemeClr val="tx1"/>
                </a:solidFill>
              </a:rPr>
              <a:t>4.</a:t>
            </a:r>
            <a:r>
              <a:rPr lang="zh-CN" altLang="en-US" sz="2800" dirty="0">
                <a:solidFill>
                  <a:schemeClr val="tx1"/>
                </a:solidFill>
              </a:rPr>
              <a:t>主观方面是故意</a:t>
            </a:r>
          </a:p>
          <a:p>
            <a:endParaRPr lang="zh-CN" altLang="en-US" dirty="0">
              <a:solidFill>
                <a:schemeClr val="tx1"/>
              </a:solidFill>
            </a:endParaRPr>
          </a:p>
        </p:txBody>
      </p:sp>
    </p:spTree>
    <p:extLst>
      <p:ext uri="{BB962C8B-B14F-4D97-AF65-F5344CB8AC3E}">
        <p14:creationId xmlns:p14="http://schemas.microsoft.com/office/powerpoint/2010/main" val="357391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故意杀人罪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第二节</a:t>
            </a:r>
          </a:p>
        </p:txBody>
      </p:sp>
      <p:sp>
        <p:nvSpPr>
          <p:cNvPr id="6" name="Rectangle 3"/>
          <p:cNvSpPr>
            <a:spLocks noGrp="1" noChangeArrowheads="1"/>
          </p:cNvSpPr>
          <p:nvPr>
            <p:ph idx="1"/>
          </p:nvPr>
        </p:nvSpPr>
        <p:spPr>
          <a:xfrm>
            <a:off x="339364" y="913742"/>
            <a:ext cx="11594017" cy="5974113"/>
          </a:xfrm>
        </p:spPr>
        <p:txBody>
          <a:bodyPr>
            <a:normAutofit fontScale="92500"/>
          </a:bodyPr>
          <a:lstStyle/>
          <a:p>
            <a:pPr>
              <a:defRPr/>
            </a:pPr>
            <a:r>
              <a:rPr lang="zh-CN" altLang="en-US" dirty="0"/>
              <a:t>二、认定本罪应注意的</a:t>
            </a:r>
            <a:r>
              <a:rPr lang="zh-CN" altLang="en-US" dirty="0" smtClean="0"/>
              <a:t>问题</a:t>
            </a:r>
            <a:endParaRPr lang="zh-CN" altLang="en-US" dirty="0"/>
          </a:p>
          <a:p>
            <a:pPr indent="-720000">
              <a:lnSpc>
                <a:spcPts val="3500"/>
              </a:lnSpc>
              <a:defRPr/>
            </a:pPr>
            <a:r>
              <a:rPr lang="en-US" altLang="zh-CN" dirty="0" smtClean="0"/>
              <a:t>1</a:t>
            </a:r>
            <a:r>
              <a:rPr lang="en-US" altLang="zh-CN" dirty="0"/>
              <a:t>.</a:t>
            </a:r>
            <a:r>
              <a:rPr lang="zh-CN" altLang="en-US" dirty="0"/>
              <a:t>本罪与危害公共安全犯罪、生产、销售伪劣商品犯罪中相关犯 罪的区别</a:t>
            </a:r>
          </a:p>
          <a:p>
            <a:pPr indent="-720000" eaLnBrk="1" hangingPunct="1">
              <a:lnSpc>
                <a:spcPts val="3500"/>
              </a:lnSpc>
              <a:defRPr/>
            </a:pPr>
            <a:r>
              <a:rPr lang="en-US" altLang="zh-CN" dirty="0">
                <a:solidFill>
                  <a:srgbClr val="C00000"/>
                </a:solidFill>
              </a:rPr>
              <a:t>2.</a:t>
            </a:r>
            <a:r>
              <a:rPr lang="zh-CN" altLang="en-US" dirty="0">
                <a:solidFill>
                  <a:srgbClr val="C00000"/>
                </a:solidFill>
              </a:rPr>
              <a:t>对于刑法第</a:t>
            </a:r>
            <a:r>
              <a:rPr lang="en-US" altLang="zh-CN" dirty="0">
                <a:solidFill>
                  <a:srgbClr val="C00000"/>
                </a:solidFill>
              </a:rPr>
              <a:t>238</a:t>
            </a:r>
            <a:r>
              <a:rPr lang="zh-CN" altLang="en-US" dirty="0">
                <a:solidFill>
                  <a:srgbClr val="C00000"/>
                </a:solidFill>
              </a:rPr>
              <a:t>条</a:t>
            </a:r>
            <a:r>
              <a:rPr lang="en-US" altLang="zh-CN" dirty="0">
                <a:solidFill>
                  <a:srgbClr val="C00000"/>
                </a:solidFill>
              </a:rPr>
              <a:t>(</a:t>
            </a:r>
            <a:r>
              <a:rPr lang="zh-CN" altLang="en-US" dirty="0">
                <a:solidFill>
                  <a:srgbClr val="C00000"/>
                </a:solidFill>
              </a:rPr>
              <a:t>非法拘禁</a:t>
            </a:r>
            <a:r>
              <a:rPr lang="en-US" altLang="zh-CN" dirty="0">
                <a:solidFill>
                  <a:srgbClr val="C00000"/>
                </a:solidFill>
              </a:rPr>
              <a:t>)</a:t>
            </a:r>
            <a:r>
              <a:rPr lang="zh-CN" altLang="en-US" dirty="0">
                <a:solidFill>
                  <a:srgbClr val="C00000"/>
                </a:solidFill>
              </a:rPr>
              <a:t>、</a:t>
            </a:r>
            <a:r>
              <a:rPr lang="en-US" altLang="zh-CN" dirty="0">
                <a:solidFill>
                  <a:srgbClr val="C00000"/>
                </a:solidFill>
              </a:rPr>
              <a:t>247</a:t>
            </a:r>
            <a:r>
              <a:rPr lang="zh-CN" altLang="en-US" dirty="0">
                <a:solidFill>
                  <a:srgbClr val="C00000"/>
                </a:solidFill>
              </a:rPr>
              <a:t>条</a:t>
            </a:r>
            <a:r>
              <a:rPr lang="en-US" altLang="zh-CN" dirty="0">
                <a:solidFill>
                  <a:srgbClr val="C00000"/>
                </a:solidFill>
              </a:rPr>
              <a:t>(</a:t>
            </a:r>
            <a:r>
              <a:rPr lang="zh-CN" altLang="en-US" dirty="0">
                <a:solidFill>
                  <a:srgbClr val="C00000"/>
                </a:solidFill>
              </a:rPr>
              <a:t>刑讯逼供、暴力取证</a:t>
            </a:r>
            <a:r>
              <a:rPr lang="en-US" altLang="zh-CN" dirty="0">
                <a:solidFill>
                  <a:srgbClr val="C00000"/>
                </a:solidFill>
              </a:rPr>
              <a:t>)</a:t>
            </a:r>
            <a:r>
              <a:rPr lang="zh-CN" altLang="en-US" dirty="0">
                <a:solidFill>
                  <a:srgbClr val="C00000"/>
                </a:solidFill>
              </a:rPr>
              <a:t>、</a:t>
            </a:r>
            <a:r>
              <a:rPr lang="en-US" altLang="zh-CN" dirty="0">
                <a:solidFill>
                  <a:srgbClr val="C00000"/>
                </a:solidFill>
              </a:rPr>
              <a:t>289</a:t>
            </a:r>
            <a:r>
              <a:rPr lang="zh-CN" altLang="en-US" dirty="0">
                <a:solidFill>
                  <a:srgbClr val="C00000"/>
                </a:solidFill>
              </a:rPr>
              <a:t>条</a:t>
            </a:r>
            <a:r>
              <a:rPr lang="en-US" altLang="zh-CN" dirty="0">
                <a:solidFill>
                  <a:srgbClr val="C00000"/>
                </a:solidFill>
              </a:rPr>
              <a:t>(</a:t>
            </a:r>
            <a:r>
              <a:rPr lang="zh-CN" altLang="en-US" dirty="0">
                <a:solidFill>
                  <a:srgbClr val="C00000"/>
                </a:solidFill>
              </a:rPr>
              <a:t>聚众打砸抢</a:t>
            </a:r>
            <a:r>
              <a:rPr lang="en-US" altLang="zh-CN" dirty="0">
                <a:solidFill>
                  <a:srgbClr val="C00000"/>
                </a:solidFill>
              </a:rPr>
              <a:t>)</a:t>
            </a:r>
            <a:r>
              <a:rPr lang="zh-CN" altLang="en-US" dirty="0">
                <a:solidFill>
                  <a:srgbClr val="C00000"/>
                </a:solidFill>
              </a:rPr>
              <a:t>、</a:t>
            </a:r>
            <a:r>
              <a:rPr lang="en-US" altLang="zh-CN" dirty="0">
                <a:solidFill>
                  <a:srgbClr val="C00000"/>
                </a:solidFill>
              </a:rPr>
              <a:t>292</a:t>
            </a:r>
            <a:r>
              <a:rPr lang="zh-CN" altLang="en-US" dirty="0">
                <a:solidFill>
                  <a:srgbClr val="C00000"/>
                </a:solidFill>
              </a:rPr>
              <a:t>条</a:t>
            </a:r>
            <a:r>
              <a:rPr lang="en-US" altLang="zh-CN" dirty="0">
                <a:solidFill>
                  <a:srgbClr val="C00000"/>
                </a:solidFill>
              </a:rPr>
              <a:t>(</a:t>
            </a:r>
            <a:r>
              <a:rPr lang="zh-CN" altLang="en-US" dirty="0">
                <a:solidFill>
                  <a:srgbClr val="C00000"/>
                </a:solidFill>
              </a:rPr>
              <a:t>聚众斗殴</a:t>
            </a:r>
            <a:r>
              <a:rPr lang="en-US" altLang="zh-CN" dirty="0">
                <a:solidFill>
                  <a:srgbClr val="C00000"/>
                </a:solidFill>
              </a:rPr>
              <a:t>)</a:t>
            </a:r>
            <a:r>
              <a:rPr lang="zh-CN" altLang="en-US" dirty="0">
                <a:solidFill>
                  <a:srgbClr val="C00000"/>
                </a:solidFill>
              </a:rPr>
              <a:t>关于转化犯的规定</a:t>
            </a:r>
            <a:endParaRPr lang="en-US" altLang="zh-CN" dirty="0">
              <a:solidFill>
                <a:srgbClr val="C00000"/>
              </a:solidFill>
            </a:endParaRPr>
          </a:p>
          <a:p>
            <a:pPr indent="-720000" eaLnBrk="1" hangingPunct="1">
              <a:lnSpc>
                <a:spcPts val="3500"/>
              </a:lnSpc>
              <a:defRPr/>
            </a:pPr>
            <a:r>
              <a:rPr lang="en-US" altLang="zh-CN" dirty="0"/>
              <a:t>3.</a:t>
            </a:r>
            <a:r>
              <a:rPr lang="zh-CN" altLang="en-US" dirty="0"/>
              <a:t>关于提示法条所规定的故意杀人罪</a:t>
            </a:r>
          </a:p>
          <a:p>
            <a:pPr indent="-720000" eaLnBrk="1" hangingPunct="1">
              <a:lnSpc>
                <a:spcPts val="3500"/>
              </a:lnSpc>
              <a:defRPr/>
            </a:pPr>
            <a:r>
              <a:rPr lang="en-US" altLang="zh-CN" dirty="0">
                <a:solidFill>
                  <a:srgbClr val="C00000"/>
                </a:solidFill>
              </a:rPr>
              <a:t>4.</a:t>
            </a:r>
            <a:r>
              <a:rPr lang="zh-CN" altLang="en-US" dirty="0">
                <a:solidFill>
                  <a:srgbClr val="C00000"/>
                </a:solidFill>
              </a:rPr>
              <a:t>对于“大义灭亲”行为的处理</a:t>
            </a:r>
            <a:endParaRPr lang="en-US" altLang="zh-CN" dirty="0">
              <a:solidFill>
                <a:srgbClr val="C00000"/>
              </a:solidFill>
            </a:endParaRPr>
          </a:p>
          <a:p>
            <a:pPr indent="-720000" eaLnBrk="1" hangingPunct="1">
              <a:lnSpc>
                <a:spcPts val="3500"/>
              </a:lnSpc>
              <a:defRPr/>
            </a:pPr>
            <a:r>
              <a:rPr lang="en-US" altLang="zh-CN" dirty="0"/>
              <a:t>5.</a:t>
            </a:r>
            <a:r>
              <a:rPr lang="zh-CN" altLang="en-US" dirty="0"/>
              <a:t>关于“安乐死”以及受嘱托而杀人的处理</a:t>
            </a:r>
          </a:p>
          <a:p>
            <a:pPr indent="-720000" eaLnBrk="1" hangingPunct="1">
              <a:lnSpc>
                <a:spcPts val="3500"/>
              </a:lnSpc>
              <a:defRPr/>
            </a:pPr>
            <a:r>
              <a:rPr lang="en-US" altLang="zh-CN" dirty="0">
                <a:solidFill>
                  <a:srgbClr val="C00000"/>
                </a:solidFill>
              </a:rPr>
              <a:t>6.</a:t>
            </a:r>
            <a:r>
              <a:rPr lang="zh-CN" altLang="en-US" dirty="0">
                <a:solidFill>
                  <a:srgbClr val="C00000"/>
                </a:solidFill>
              </a:rPr>
              <a:t>关于自杀案件</a:t>
            </a:r>
            <a:r>
              <a:rPr lang="en-US" altLang="zh-CN" dirty="0">
                <a:solidFill>
                  <a:srgbClr val="C00000"/>
                </a:solidFill>
              </a:rPr>
              <a:t>(</a:t>
            </a:r>
            <a:r>
              <a:rPr lang="zh-CN" altLang="en-US" dirty="0">
                <a:solidFill>
                  <a:srgbClr val="C00000"/>
                </a:solidFill>
              </a:rPr>
              <a:t>致人自杀、逼人自杀、教唆或帮助自杀、相约自杀</a:t>
            </a:r>
            <a:r>
              <a:rPr lang="en-US" altLang="zh-CN" dirty="0">
                <a:solidFill>
                  <a:srgbClr val="C00000"/>
                </a:solidFill>
              </a:rPr>
              <a:t>)</a:t>
            </a:r>
            <a:endParaRPr lang="zh-CN" altLang="en-US" dirty="0">
              <a:solidFill>
                <a:srgbClr val="C00000"/>
              </a:solidFill>
            </a:endParaRPr>
          </a:p>
          <a:p>
            <a:pPr marL="0" indent="0" algn="just" eaLnBrk="1" hangingPunct="1">
              <a:lnSpc>
                <a:spcPts val="3500"/>
              </a:lnSpc>
              <a:buFont typeface="Symbol" panose="05050102010706020507" pitchFamily="18" charset="2"/>
              <a:buNone/>
              <a:defRPr/>
            </a:pPr>
            <a:r>
              <a:rPr lang="zh-CN" altLang="en-US" dirty="0">
                <a:solidFill>
                  <a:srgbClr val="C00000"/>
                </a:solidFill>
              </a:rPr>
              <a:t>     </a:t>
            </a:r>
            <a:r>
              <a:rPr lang="en-US" altLang="zh-CN" dirty="0">
                <a:solidFill>
                  <a:srgbClr val="C00000"/>
                </a:solidFill>
              </a:rPr>
              <a:t>(1)</a:t>
            </a:r>
            <a:r>
              <a:rPr lang="zh-CN" altLang="en-US" dirty="0">
                <a:solidFill>
                  <a:srgbClr val="C00000"/>
                </a:solidFill>
              </a:rPr>
              <a:t>对于儿童、精神病人的自杀</a:t>
            </a:r>
          </a:p>
          <a:p>
            <a:pPr marL="0" indent="0" algn="just" eaLnBrk="1" hangingPunct="1">
              <a:lnSpc>
                <a:spcPts val="3500"/>
              </a:lnSpc>
              <a:buFont typeface="Symbol" panose="05050102010706020507" pitchFamily="18" charset="2"/>
              <a:buNone/>
              <a:defRPr/>
            </a:pPr>
            <a:r>
              <a:rPr lang="zh-CN" altLang="en-US" dirty="0">
                <a:solidFill>
                  <a:srgbClr val="C00000"/>
                </a:solidFill>
              </a:rPr>
              <a:t>     </a:t>
            </a:r>
            <a:r>
              <a:rPr lang="en-US" altLang="zh-CN" dirty="0">
                <a:solidFill>
                  <a:srgbClr val="C00000"/>
                </a:solidFill>
              </a:rPr>
              <a:t>(2)</a:t>
            </a:r>
            <a:r>
              <a:rPr lang="zh-CN" altLang="en-US" dirty="0">
                <a:solidFill>
                  <a:srgbClr val="C00000"/>
                </a:solidFill>
              </a:rPr>
              <a:t>对于一般人的自杀</a:t>
            </a:r>
          </a:p>
          <a:p>
            <a:pPr algn="just" eaLnBrk="1" hangingPunct="1">
              <a:lnSpc>
                <a:spcPct val="90000"/>
              </a:lnSpc>
              <a:defRPr/>
            </a:pPr>
            <a:endParaRPr lang="zh-CN" altLang="en-US" sz="2800" dirty="0"/>
          </a:p>
          <a:p>
            <a:pPr algn="just" eaLnBrk="1" hangingPunct="1">
              <a:lnSpc>
                <a:spcPct val="90000"/>
              </a:lnSpc>
              <a:defRPr/>
            </a:pPr>
            <a:endParaRPr lang="zh-CN" altLang="en-US" sz="2800" dirty="0"/>
          </a:p>
          <a:p>
            <a:pPr eaLnBrk="1" hangingPunct="1">
              <a:lnSpc>
                <a:spcPct val="90000"/>
              </a:lnSpc>
              <a:defRPr/>
            </a:pPr>
            <a:endParaRPr lang="zh-CN" altLang="en-US" sz="2800" dirty="0"/>
          </a:p>
          <a:p>
            <a:pPr eaLnBrk="1" hangingPunct="1">
              <a:lnSpc>
                <a:spcPct val="90000"/>
              </a:lnSpc>
              <a:defRPr/>
            </a:pPr>
            <a:endParaRPr lang="en-US" altLang="zh-CN" sz="2800" dirty="0"/>
          </a:p>
        </p:txBody>
      </p:sp>
      <p:sp>
        <p:nvSpPr>
          <p:cNvPr id="5" name="Rectangle 3">
            <a:extLst>
              <a:ext uri="{FF2B5EF4-FFF2-40B4-BE49-F238E27FC236}">
                <a16:creationId xmlns:a16="http://schemas.microsoft.com/office/drawing/2014/main" xmlns="" id="{DEAF7876-6495-4797-A051-86F9DC3F6278}"/>
              </a:ext>
            </a:extLst>
          </p:cNvPr>
          <p:cNvSpPr txBox="1">
            <a:spLocks noChangeArrowheads="1"/>
          </p:cNvSpPr>
          <p:nvPr/>
        </p:nvSpPr>
        <p:spPr>
          <a:xfrm>
            <a:off x="3427083" y="198875"/>
            <a:ext cx="7257084" cy="712387"/>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Clr>
                <a:srgbClr val="FA7D00"/>
              </a:buClr>
              <a:buFont typeface="Wingdings" panose="05000000000000000000" pitchFamily="2" charset="2"/>
              <a:buChar char="p"/>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Clr>
                <a:srgbClr val="FA7D00"/>
              </a:buClr>
              <a:buFont typeface="Wingdings" panose="05000000000000000000" pitchFamily="2" charset="2"/>
              <a:buChar char="p"/>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Clr>
                <a:srgbClr val="FA7D00"/>
              </a:buClr>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Clr>
                <a:srgbClr val="FA7D00"/>
              </a:buClr>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90000"/>
              </a:lnSpc>
              <a:defRPr/>
            </a:pPr>
            <a:endParaRPr lang="zh-CN" altLang="en-US" dirty="0"/>
          </a:p>
          <a:p>
            <a:pPr>
              <a:lnSpc>
                <a:spcPct val="90000"/>
              </a:lnSpc>
              <a:defRPr/>
            </a:pPr>
            <a:endParaRPr lang="zh-CN" altLang="en-US" dirty="0"/>
          </a:p>
          <a:p>
            <a:pPr>
              <a:lnSpc>
                <a:spcPct val="90000"/>
              </a:lnSpc>
              <a:defRPr/>
            </a:pPr>
            <a:endParaRPr lang="en-US" altLang="zh-CN" dirty="0"/>
          </a:p>
        </p:txBody>
      </p:sp>
    </p:spTree>
    <p:extLst>
      <p:ext uri="{BB962C8B-B14F-4D97-AF65-F5344CB8AC3E}">
        <p14:creationId xmlns:p14="http://schemas.microsoft.com/office/powerpoint/2010/main" val="238218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 calcmode="lin" valueType="num">
                                      <p:cBhvr additive="base">
                                        <p:cTn id="4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7" end="7"/>
                                            </p:txEl>
                                          </p:spTgt>
                                        </p:tgtEl>
                                        <p:attrNameLst>
                                          <p:attrName>style.visibility</p:attrName>
                                        </p:attrNameLst>
                                      </p:cBhvr>
                                      <p:to>
                                        <p:strVal val="visible"/>
                                      </p:to>
                                    </p:set>
                                    <p:anim calcmode="lin" valueType="num">
                                      <p:cBhvr additive="base">
                                        <p:cTn id="5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 calcmode="lin" valueType="num">
                                      <p:cBhvr additive="base">
                                        <p:cTn id="6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故意杀人罪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第二节</a:t>
            </a:r>
          </a:p>
        </p:txBody>
      </p:sp>
      <p:sp>
        <p:nvSpPr>
          <p:cNvPr id="5" name="内容占位符 2"/>
          <p:cNvSpPr>
            <a:spLocks noGrp="1" noChangeArrowheads="1"/>
          </p:cNvSpPr>
          <p:nvPr>
            <p:ph idx="1"/>
          </p:nvPr>
        </p:nvSpPr>
        <p:spPr>
          <a:xfrm>
            <a:off x="602362" y="1074308"/>
            <a:ext cx="11331019" cy="5706458"/>
          </a:xfrm>
        </p:spPr>
        <p:txBody>
          <a:bodyPr>
            <a:noAutofit/>
          </a:bodyPr>
          <a:lstStyle/>
          <a:p>
            <a:pPr>
              <a:lnSpc>
                <a:spcPct val="100000"/>
              </a:lnSpc>
            </a:pPr>
            <a:r>
              <a:rPr lang="zh-CN" altLang="en-US" dirty="0"/>
              <a:t>教材关于自杀情况的</a:t>
            </a:r>
            <a:r>
              <a:rPr lang="zh-CN" altLang="en-US" dirty="0" smtClean="0"/>
              <a:t>分析</a:t>
            </a:r>
            <a:endParaRPr lang="en-US" altLang="zh-CN" dirty="0" smtClean="0"/>
          </a:p>
          <a:p>
            <a:pPr marL="0" indent="0">
              <a:lnSpc>
                <a:spcPct val="100000"/>
              </a:lnSpc>
              <a:buFont typeface="Symbol" panose="05050102010706020507" pitchFamily="18" charset="2"/>
              <a:buNone/>
            </a:pPr>
            <a:r>
              <a:rPr lang="en-US" altLang="zh-CN" dirty="0" smtClean="0"/>
              <a:t>1</a:t>
            </a:r>
            <a:r>
              <a:rPr lang="en-US" altLang="zh-CN" dirty="0"/>
              <a:t>.</a:t>
            </a:r>
            <a:r>
              <a:rPr lang="zh-CN" altLang="en-US" dirty="0"/>
              <a:t>自愿自主自杀关联行为</a:t>
            </a:r>
            <a:r>
              <a:rPr lang="en-US" altLang="zh-CN" dirty="0"/>
              <a:t>:</a:t>
            </a:r>
          </a:p>
          <a:p>
            <a:pPr marL="0" indent="0">
              <a:lnSpc>
                <a:spcPct val="100000"/>
              </a:lnSpc>
              <a:buFont typeface="Symbol" panose="05050102010706020507" pitchFamily="18" charset="2"/>
              <a:buNone/>
            </a:pPr>
            <a:r>
              <a:rPr lang="en-US" altLang="zh-CN" dirty="0">
                <a:solidFill>
                  <a:srgbClr val="7030A0"/>
                </a:solidFill>
              </a:rPr>
              <a:t>   (1)</a:t>
            </a:r>
            <a:r>
              <a:rPr lang="zh-CN" altLang="en-US" dirty="0">
                <a:solidFill>
                  <a:srgbClr val="7030A0"/>
                </a:solidFill>
              </a:rPr>
              <a:t>相约自杀</a:t>
            </a:r>
            <a:r>
              <a:rPr lang="en-US" altLang="zh-CN" dirty="0">
                <a:solidFill>
                  <a:srgbClr val="7030A0"/>
                </a:solidFill>
              </a:rPr>
              <a:t>:</a:t>
            </a:r>
            <a:r>
              <a:rPr lang="zh-CN" altLang="en-US" dirty="0">
                <a:solidFill>
                  <a:srgbClr val="7030A0"/>
                </a:solidFill>
              </a:rPr>
              <a:t>心理帮助的问题</a:t>
            </a:r>
            <a:endParaRPr lang="en-US" altLang="zh-CN" dirty="0">
              <a:solidFill>
                <a:srgbClr val="7030A0"/>
              </a:solidFill>
            </a:endParaRPr>
          </a:p>
          <a:p>
            <a:pPr marL="0" indent="0">
              <a:lnSpc>
                <a:spcPct val="100000"/>
              </a:lnSpc>
              <a:buFont typeface="Symbol" panose="05050102010706020507" pitchFamily="18" charset="2"/>
              <a:buNone/>
            </a:pPr>
            <a:r>
              <a:rPr lang="en-US" altLang="zh-CN" dirty="0">
                <a:solidFill>
                  <a:srgbClr val="7030A0"/>
                </a:solidFill>
              </a:rPr>
              <a:t>   (2)</a:t>
            </a:r>
            <a:r>
              <a:rPr lang="zh-CN" altLang="en-US" dirty="0">
                <a:solidFill>
                  <a:srgbClr val="7030A0"/>
                </a:solidFill>
              </a:rPr>
              <a:t>开设自杀网站传授自杀方法</a:t>
            </a:r>
            <a:r>
              <a:rPr lang="en-US" altLang="zh-CN" dirty="0">
                <a:solidFill>
                  <a:srgbClr val="C00000"/>
                </a:solidFill>
              </a:rPr>
              <a:t>:</a:t>
            </a:r>
            <a:r>
              <a:rPr lang="zh-CN" altLang="en-US" dirty="0">
                <a:solidFill>
                  <a:srgbClr val="C00000"/>
                </a:solidFill>
              </a:rPr>
              <a:t>为自杀者提供具体心理支持</a:t>
            </a:r>
            <a:endParaRPr lang="en-US" altLang="zh-CN" dirty="0">
              <a:solidFill>
                <a:srgbClr val="C00000"/>
              </a:solidFill>
            </a:endParaRPr>
          </a:p>
          <a:p>
            <a:pPr marL="0" indent="0">
              <a:lnSpc>
                <a:spcPct val="100000"/>
              </a:lnSpc>
              <a:buFont typeface="Symbol" panose="05050102010706020507" pitchFamily="18" charset="2"/>
              <a:buNone/>
            </a:pPr>
            <a:r>
              <a:rPr lang="en-US" altLang="zh-CN" dirty="0"/>
              <a:t>2.</a:t>
            </a:r>
            <a:r>
              <a:rPr lang="zh-CN" altLang="en-US" dirty="0"/>
              <a:t>自愿非自主自杀关联行为</a:t>
            </a:r>
            <a:r>
              <a:rPr lang="en-US" altLang="zh-CN" dirty="0"/>
              <a:t>:</a:t>
            </a:r>
            <a:r>
              <a:rPr lang="zh-CN" altLang="en-US" dirty="0">
                <a:solidFill>
                  <a:srgbClr val="C00000"/>
                </a:solidFill>
              </a:rPr>
              <a:t>强迫、诱骗、教唆等行为</a:t>
            </a:r>
            <a:endParaRPr lang="en-US" altLang="zh-CN" dirty="0">
              <a:solidFill>
                <a:srgbClr val="C00000"/>
              </a:solidFill>
            </a:endParaRPr>
          </a:p>
          <a:p>
            <a:pPr marL="0" indent="0">
              <a:lnSpc>
                <a:spcPct val="100000"/>
              </a:lnSpc>
              <a:buFont typeface="Symbol" panose="05050102010706020507" pitchFamily="18" charset="2"/>
              <a:buNone/>
            </a:pPr>
            <a:r>
              <a:rPr lang="en-US" altLang="zh-CN" dirty="0"/>
              <a:t>3.</a:t>
            </a:r>
            <a:r>
              <a:rPr lang="zh-CN" altLang="en-US" dirty="0"/>
              <a:t>非自愿自主自杀关联行为</a:t>
            </a:r>
            <a:r>
              <a:rPr lang="en-US" altLang="zh-CN" dirty="0"/>
              <a:t>:</a:t>
            </a:r>
          </a:p>
          <a:p>
            <a:pPr marL="0" indent="0">
              <a:lnSpc>
                <a:spcPct val="100000"/>
              </a:lnSpc>
              <a:buFont typeface="Symbol" panose="05050102010706020507" pitchFamily="18" charset="2"/>
              <a:buNone/>
            </a:pPr>
            <a:r>
              <a:rPr lang="en-US" altLang="zh-CN" dirty="0">
                <a:solidFill>
                  <a:srgbClr val="7030A0"/>
                </a:solidFill>
              </a:rPr>
              <a:t>   (1)</a:t>
            </a:r>
            <a:r>
              <a:rPr lang="zh-CN" altLang="en-US" dirty="0">
                <a:solidFill>
                  <a:srgbClr val="7030A0"/>
                </a:solidFill>
              </a:rPr>
              <a:t>强迫自杀</a:t>
            </a:r>
            <a:endParaRPr lang="en-US" altLang="zh-CN" dirty="0">
              <a:solidFill>
                <a:srgbClr val="7030A0"/>
              </a:solidFill>
            </a:endParaRPr>
          </a:p>
          <a:p>
            <a:pPr marL="0" indent="0">
              <a:lnSpc>
                <a:spcPct val="100000"/>
              </a:lnSpc>
              <a:buFont typeface="Symbol" panose="05050102010706020507" pitchFamily="18" charset="2"/>
              <a:buNone/>
            </a:pPr>
            <a:r>
              <a:rPr lang="en-US" altLang="zh-CN" dirty="0">
                <a:solidFill>
                  <a:srgbClr val="7030A0"/>
                </a:solidFill>
              </a:rPr>
              <a:t>   (2)</a:t>
            </a:r>
            <a:r>
              <a:rPr lang="zh-CN" altLang="en-US" dirty="0">
                <a:solidFill>
                  <a:srgbClr val="7030A0"/>
                </a:solidFill>
              </a:rPr>
              <a:t>教唆自杀</a:t>
            </a:r>
            <a:endParaRPr lang="en-US" altLang="zh-CN" dirty="0">
              <a:solidFill>
                <a:srgbClr val="7030A0"/>
              </a:solidFill>
            </a:endParaRPr>
          </a:p>
          <a:p>
            <a:pPr marL="0" indent="0">
              <a:lnSpc>
                <a:spcPct val="100000"/>
              </a:lnSpc>
              <a:buFont typeface="Symbol" panose="05050102010706020507" pitchFamily="18" charset="2"/>
              <a:buNone/>
            </a:pPr>
            <a:r>
              <a:rPr lang="en-US" altLang="zh-CN" dirty="0">
                <a:solidFill>
                  <a:srgbClr val="7030A0"/>
                </a:solidFill>
              </a:rPr>
              <a:t>   (3)</a:t>
            </a:r>
            <a:r>
              <a:rPr lang="zh-CN" altLang="en-US" dirty="0">
                <a:solidFill>
                  <a:srgbClr val="7030A0"/>
                </a:solidFill>
              </a:rPr>
              <a:t>诱骗自杀</a:t>
            </a:r>
            <a:endParaRPr lang="en-US" altLang="zh-CN" dirty="0">
              <a:solidFill>
                <a:srgbClr val="7030A0"/>
              </a:solidFill>
            </a:endParaRPr>
          </a:p>
          <a:p>
            <a:pPr marL="0" indent="0">
              <a:lnSpc>
                <a:spcPct val="100000"/>
              </a:lnSpc>
              <a:buFont typeface="Symbol" panose="05050102010706020507" pitchFamily="18" charset="2"/>
              <a:buNone/>
            </a:pPr>
            <a:r>
              <a:rPr lang="en-US" altLang="zh-CN" dirty="0">
                <a:solidFill>
                  <a:srgbClr val="7030A0"/>
                </a:solidFill>
              </a:rPr>
              <a:t>   (4)</a:t>
            </a:r>
            <a:r>
              <a:rPr lang="zh-CN" altLang="en-US" dirty="0">
                <a:solidFill>
                  <a:srgbClr val="7030A0"/>
                </a:solidFill>
              </a:rPr>
              <a:t>其他行为引起他人自杀</a:t>
            </a:r>
            <a:endParaRPr lang="en-US" altLang="zh-CN" dirty="0">
              <a:solidFill>
                <a:srgbClr val="7030A0"/>
              </a:solidFill>
            </a:endParaRPr>
          </a:p>
        </p:txBody>
      </p:sp>
      <p:sp>
        <p:nvSpPr>
          <p:cNvPr id="6" name="内容占位符 2">
            <a:extLst>
              <a:ext uri="{FF2B5EF4-FFF2-40B4-BE49-F238E27FC236}">
                <a16:creationId xmlns:a16="http://schemas.microsoft.com/office/drawing/2014/main" xmlns="" id="{4F75B564-2E1C-4215-8290-9FE3F34FFA3A}"/>
              </a:ext>
            </a:extLst>
          </p:cNvPr>
          <p:cNvSpPr txBox="1">
            <a:spLocks noChangeArrowheads="1"/>
          </p:cNvSpPr>
          <p:nvPr/>
        </p:nvSpPr>
        <p:spPr>
          <a:xfrm>
            <a:off x="3941976" y="229038"/>
            <a:ext cx="6238972" cy="65673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Clr>
                <a:srgbClr val="FA7D00"/>
              </a:buClr>
              <a:buFont typeface="Wingdings" panose="05000000000000000000" pitchFamily="2" charset="2"/>
              <a:buChar char="p"/>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Clr>
                <a:srgbClr val="FA7D00"/>
              </a:buClr>
              <a:buFont typeface="Wingdings" panose="05000000000000000000" pitchFamily="2" charset="2"/>
              <a:buChar char="p"/>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Clr>
                <a:srgbClr val="FA7D00"/>
              </a:buClr>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Clr>
                <a:srgbClr val="FA7D00"/>
              </a:buClr>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Symbol" panose="05050102010706020507" pitchFamily="18" charset="2"/>
              <a:buNone/>
            </a:pPr>
            <a:endParaRPr lang="en-US" altLang="zh-CN" dirty="0"/>
          </a:p>
        </p:txBody>
      </p:sp>
    </p:spTree>
    <p:extLst>
      <p:ext uri="{BB962C8B-B14F-4D97-AF65-F5344CB8AC3E}">
        <p14:creationId xmlns:p14="http://schemas.microsoft.com/office/powerpoint/2010/main" val="185534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3231</TotalTime>
  <Words>9344</Words>
  <Application>Microsoft Office PowerPoint</Application>
  <PresentationFormat>宽屏</PresentationFormat>
  <Paragraphs>578</Paragraphs>
  <Slides>63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63</vt:i4>
      </vt:variant>
    </vt:vector>
  </HeadingPairs>
  <TitlesOfParts>
    <vt:vector size="74" baseType="lpstr">
      <vt:lpstr>等线</vt:lpstr>
      <vt:lpstr>华文楷体</vt:lpstr>
      <vt:lpstr>华文中宋</vt:lpstr>
      <vt:lpstr>KaiTi_GB2312</vt:lpstr>
      <vt:lpstr>宋体</vt:lpstr>
      <vt:lpstr>微软雅黑</vt:lpstr>
      <vt:lpstr>Arial</vt:lpstr>
      <vt:lpstr>Symbol</vt:lpstr>
      <vt:lpstr>Times New Roman</vt:lpstr>
      <vt:lpstr>Wingdings</vt:lpstr>
      <vt:lpstr>Office 主题​​</vt:lpstr>
      <vt:lpstr>刑 法 学 （下册·各论）</vt:lpstr>
      <vt:lpstr>第二十章 侵犯公民人身权利、民主权利罪</vt:lpstr>
      <vt:lpstr>PowerPoint 演示文稿</vt:lpstr>
      <vt:lpstr>PowerPoint 演示文稿</vt:lpstr>
      <vt:lpstr>侵犯公民人身权利、民主权利罪概述</vt:lpstr>
      <vt:lpstr>故意杀人罪</vt:lpstr>
      <vt:lpstr>故意杀人罪</vt:lpstr>
      <vt:lpstr>故意杀人罪</vt:lpstr>
      <vt:lpstr>故意杀人罪</vt:lpstr>
      <vt:lpstr>故意杀人罪</vt:lpstr>
      <vt:lpstr>故意杀人罪</vt:lpstr>
      <vt:lpstr>故意杀人罪</vt:lpstr>
      <vt:lpstr>过失致人死亡罪(233)</vt:lpstr>
      <vt:lpstr>过失致人死亡罪</vt:lpstr>
      <vt:lpstr>过失致人死亡罪</vt:lpstr>
      <vt:lpstr>故意伤害罪</vt:lpstr>
      <vt:lpstr>故意伤害罪</vt:lpstr>
      <vt:lpstr>故意伤害罪</vt:lpstr>
      <vt:lpstr>故意伤害罪</vt:lpstr>
      <vt:lpstr>强奸罪</vt:lpstr>
      <vt:lpstr>强奸罪</vt:lpstr>
      <vt:lpstr>强奸罪</vt:lpstr>
      <vt:lpstr>强奸罪</vt:lpstr>
      <vt:lpstr>强奸罪</vt:lpstr>
      <vt:lpstr>非法拘禁罪(238)</vt:lpstr>
      <vt:lpstr>非法拘禁罪(238)</vt:lpstr>
      <vt:lpstr>非法拘禁罪(238)</vt:lpstr>
      <vt:lpstr>绑架罪(239)</vt:lpstr>
      <vt:lpstr>绑架罪(239)</vt:lpstr>
      <vt:lpstr>绑架罪(239)</vt:lpstr>
      <vt:lpstr>绑架罪(239)</vt:lpstr>
      <vt:lpstr>绑架罪(239)</vt:lpstr>
      <vt:lpstr>拐卖妇女、儿童罪(240)</vt:lpstr>
      <vt:lpstr>拐卖妇女、儿童罪(240)</vt:lpstr>
      <vt:lpstr>拐卖妇女、儿童罪(240)</vt:lpstr>
      <vt:lpstr>拐卖妇女、儿童罪(240)</vt:lpstr>
      <vt:lpstr>拐卖妇女、儿童罪(240)</vt:lpstr>
      <vt:lpstr>拐卖妇女、儿童罪(240)</vt:lpstr>
      <vt:lpstr>拐卖妇女、儿童罪(240)</vt:lpstr>
      <vt:lpstr>拐卖妇女、儿童罪(240)</vt:lpstr>
      <vt:lpstr>拐卖妇女、儿童罪(240)</vt:lpstr>
      <vt:lpstr>拐卖妇女、儿童罪(240)</vt:lpstr>
      <vt:lpstr>诬告陷害罪(243)</vt:lpstr>
      <vt:lpstr>诬告陷害罪(243)</vt:lpstr>
      <vt:lpstr>诽谤罪(246)</vt:lpstr>
      <vt:lpstr>诽谤罪(246)</vt:lpstr>
      <vt:lpstr>诽谤罪(246)</vt:lpstr>
      <vt:lpstr>诽谤罪(246)</vt:lpstr>
      <vt:lpstr>诽谤罪(246)</vt:lpstr>
      <vt:lpstr>诽谤罪(246)</vt:lpstr>
      <vt:lpstr>诽谤罪(246)</vt:lpstr>
      <vt:lpstr>诽谤罪(246)</vt:lpstr>
      <vt:lpstr>刑讯逼供罪(247)</vt:lpstr>
      <vt:lpstr>刑讯逼供罪(247)</vt:lpstr>
      <vt:lpstr>刑讯逼供罪(247)</vt:lpstr>
      <vt:lpstr>破坏选举罪(247)</vt:lpstr>
      <vt:lpstr>破坏选举罪(247)</vt:lpstr>
      <vt:lpstr>虐待罪(260)</vt:lpstr>
      <vt:lpstr>虐待罪(260)</vt:lpstr>
      <vt:lpstr>虐待罪(260)</vt:lpstr>
      <vt:lpstr>虐待罪(260)</vt:lpstr>
      <vt:lpstr>虐待罪（260）</vt:lpstr>
      <vt:lpstr>虐待罪(260)</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管 理 学</dc:title>
  <dc:creator>hybonline</dc:creator>
  <cp:lastModifiedBy>程传省</cp:lastModifiedBy>
  <cp:revision>115</cp:revision>
  <dcterms:created xsi:type="dcterms:W3CDTF">2019-10-11T02:21:38Z</dcterms:created>
  <dcterms:modified xsi:type="dcterms:W3CDTF">2020-02-06T11:25:37Z</dcterms:modified>
</cp:coreProperties>
</file>