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8"/>
  </p:notesMasterIdLst>
  <p:sldIdLst>
    <p:sldId id="256" r:id="rId2"/>
    <p:sldId id="266" r:id="rId3"/>
    <p:sldId id="478" r:id="rId4"/>
    <p:sldId id="290" r:id="rId5"/>
    <p:sldId id="291" r:id="rId6"/>
    <p:sldId id="449" r:id="rId7"/>
    <p:sldId id="450" r:id="rId8"/>
    <p:sldId id="451" r:id="rId9"/>
    <p:sldId id="452" r:id="rId10"/>
    <p:sldId id="453" r:id="rId11"/>
    <p:sldId id="454" r:id="rId12"/>
    <p:sldId id="455" r:id="rId13"/>
    <p:sldId id="456" r:id="rId14"/>
    <p:sldId id="457" r:id="rId15"/>
    <p:sldId id="458" r:id="rId16"/>
    <p:sldId id="459" r:id="rId17"/>
    <p:sldId id="460" r:id="rId18"/>
    <p:sldId id="461" r:id="rId19"/>
    <p:sldId id="462" r:id="rId20"/>
    <p:sldId id="463" r:id="rId21"/>
    <p:sldId id="464" r:id="rId22"/>
    <p:sldId id="465" r:id="rId23"/>
    <p:sldId id="466" r:id="rId24"/>
    <p:sldId id="467" r:id="rId25"/>
    <p:sldId id="468" r:id="rId26"/>
    <p:sldId id="469" r:id="rId27"/>
    <p:sldId id="470" r:id="rId28"/>
    <p:sldId id="471" r:id="rId29"/>
    <p:sldId id="472" r:id="rId30"/>
    <p:sldId id="473" r:id="rId31"/>
    <p:sldId id="474" r:id="rId32"/>
    <p:sldId id="475" r:id="rId33"/>
    <p:sldId id="476" r:id="rId34"/>
    <p:sldId id="477" r:id="rId35"/>
    <p:sldId id="293" r:id="rId36"/>
    <p:sldId id="399" r:id="rId37"/>
    <p:sldId id="400" r:id="rId38"/>
    <p:sldId id="401" r:id="rId39"/>
    <p:sldId id="402" r:id="rId40"/>
    <p:sldId id="403" r:id="rId41"/>
    <p:sldId id="404" r:id="rId42"/>
    <p:sldId id="405" r:id="rId43"/>
    <p:sldId id="406" r:id="rId44"/>
    <p:sldId id="407" r:id="rId45"/>
    <p:sldId id="408" r:id="rId46"/>
    <p:sldId id="409" r:id="rId47"/>
    <p:sldId id="410" r:id="rId48"/>
    <p:sldId id="412" r:id="rId49"/>
    <p:sldId id="411" r:id="rId50"/>
    <p:sldId id="413" r:id="rId51"/>
    <p:sldId id="414" r:id="rId52"/>
    <p:sldId id="415" r:id="rId53"/>
    <p:sldId id="416" r:id="rId54"/>
    <p:sldId id="417" r:id="rId55"/>
    <p:sldId id="418" r:id="rId56"/>
    <p:sldId id="419" r:id="rId57"/>
    <p:sldId id="420" r:id="rId58"/>
    <p:sldId id="421" r:id="rId59"/>
    <p:sldId id="422" r:id="rId60"/>
    <p:sldId id="423" r:id="rId61"/>
    <p:sldId id="424" r:id="rId62"/>
    <p:sldId id="425" r:id="rId63"/>
    <p:sldId id="426" r:id="rId64"/>
    <p:sldId id="427" r:id="rId65"/>
    <p:sldId id="428" r:id="rId66"/>
    <p:sldId id="429" r:id="rId67"/>
    <p:sldId id="430" r:id="rId68"/>
    <p:sldId id="431" r:id="rId69"/>
    <p:sldId id="432" r:id="rId70"/>
    <p:sldId id="433" r:id="rId71"/>
    <p:sldId id="434" r:id="rId72"/>
    <p:sldId id="435" r:id="rId73"/>
    <p:sldId id="436" r:id="rId74"/>
    <p:sldId id="437" r:id="rId75"/>
    <p:sldId id="438" r:id="rId76"/>
    <p:sldId id="439" r:id="rId77"/>
    <p:sldId id="440" r:id="rId78"/>
    <p:sldId id="441" r:id="rId79"/>
    <p:sldId id="442" r:id="rId80"/>
    <p:sldId id="443" r:id="rId81"/>
    <p:sldId id="444" r:id="rId82"/>
    <p:sldId id="445" r:id="rId83"/>
    <p:sldId id="446" r:id="rId84"/>
    <p:sldId id="447" r:id="rId85"/>
    <p:sldId id="397" r:id="rId86"/>
    <p:sldId id="398" r:id="rId8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0000"/>
    <a:srgbClr val="E26714"/>
    <a:srgbClr val="ED7D31"/>
    <a:srgbClr val="FA7D00"/>
    <a:srgbClr val="FFAB57"/>
    <a:srgbClr val="FFB66D"/>
    <a:srgbClr val="FFC4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5259C9-237B-45DF-AA92-3A31FBC472FF}" type="datetimeFigureOut">
              <a:rPr lang="zh-CN" altLang="en-US" smtClean="0"/>
              <a:t>2020/2/15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5CA30F-1877-45E1-875D-64F3D8CA999F}" type="slidenum">
              <a:rPr lang="zh-CN" altLang="en-US" smtClean="0"/>
              <a:t>‹#›</a:t>
            </a:fld>
            <a:endParaRPr lang="zh-CN" altLang="en-US"/>
          </a:p>
        </p:txBody>
      </p:sp>
    </p:spTree>
    <p:extLst>
      <p:ext uri="{BB962C8B-B14F-4D97-AF65-F5344CB8AC3E}">
        <p14:creationId xmlns:p14="http://schemas.microsoft.com/office/powerpoint/2010/main" val="2137402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68B55A-EB08-474A-A54B-CC650772AB87}" type="slidenum">
              <a:rPr lang="zh-CN" altLang="en-US" smtClean="0">
                <a:solidFill>
                  <a:prstClr val="black"/>
                </a:solidFill>
                <a:latin typeface="等线" panose="020F0502020204030204"/>
                <a:ea typeface="等线" panose="02010600030101010101" pitchFamily="2" charset="-122"/>
              </a:rPr>
              <a:pPr/>
              <a:t>8</a:t>
            </a:fld>
            <a:endParaRPr lang="zh-CN" altLang="en-US">
              <a:solidFill>
                <a:prstClr val="black"/>
              </a:solidFill>
              <a:latin typeface="等线" panose="020F0502020204030204"/>
              <a:ea typeface="等线" panose="02010600030101010101" pitchFamily="2" charset="-122"/>
            </a:endParaRPr>
          </a:p>
        </p:txBody>
      </p:sp>
    </p:spTree>
    <p:extLst>
      <p:ext uri="{BB962C8B-B14F-4D97-AF65-F5344CB8AC3E}">
        <p14:creationId xmlns:p14="http://schemas.microsoft.com/office/powerpoint/2010/main" val="505038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68B55A-EB08-474A-A54B-CC650772AB87}" type="slidenum">
              <a:rPr lang="zh-CN" altLang="en-US" smtClean="0">
                <a:solidFill>
                  <a:prstClr val="black"/>
                </a:solidFill>
                <a:latin typeface="等线" panose="020F0502020204030204"/>
                <a:ea typeface="等线" panose="02010600030101010101" pitchFamily="2" charset="-122"/>
              </a:rPr>
              <a:pPr/>
              <a:t>16</a:t>
            </a:fld>
            <a:endParaRPr lang="zh-CN" altLang="en-US">
              <a:solidFill>
                <a:prstClr val="black"/>
              </a:solidFill>
              <a:latin typeface="等线" panose="020F0502020204030204"/>
              <a:ea typeface="等线" panose="02010600030101010101" pitchFamily="2" charset="-122"/>
            </a:endParaRPr>
          </a:p>
        </p:txBody>
      </p:sp>
    </p:spTree>
    <p:extLst>
      <p:ext uri="{BB962C8B-B14F-4D97-AF65-F5344CB8AC3E}">
        <p14:creationId xmlns:p14="http://schemas.microsoft.com/office/powerpoint/2010/main" val="376069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68B55A-EB08-474A-A54B-CC650772AB87}" type="slidenum">
              <a:rPr lang="zh-CN" altLang="en-US" smtClean="0">
                <a:solidFill>
                  <a:prstClr val="black"/>
                </a:solidFill>
                <a:latin typeface="等线" panose="020F0502020204030204"/>
                <a:ea typeface="等线" panose="02010600030101010101" pitchFamily="2" charset="-122"/>
              </a:rPr>
              <a:pPr/>
              <a:t>19</a:t>
            </a:fld>
            <a:endParaRPr lang="zh-CN" altLang="en-US">
              <a:solidFill>
                <a:prstClr val="black"/>
              </a:solidFill>
              <a:latin typeface="等线" panose="020F0502020204030204"/>
              <a:ea typeface="等线" panose="02010600030101010101" pitchFamily="2" charset="-122"/>
            </a:endParaRPr>
          </a:p>
        </p:txBody>
      </p:sp>
    </p:spTree>
    <p:extLst>
      <p:ext uri="{BB962C8B-B14F-4D97-AF65-F5344CB8AC3E}">
        <p14:creationId xmlns:p14="http://schemas.microsoft.com/office/powerpoint/2010/main" val="2605518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68B55A-EB08-474A-A54B-CC650772AB87}" type="slidenum">
              <a:rPr lang="zh-CN" altLang="en-US" smtClean="0">
                <a:solidFill>
                  <a:prstClr val="black"/>
                </a:solidFill>
                <a:latin typeface="等线" panose="020F0502020204030204"/>
                <a:ea typeface="等线" panose="02010600030101010101" pitchFamily="2" charset="-122"/>
              </a:rPr>
              <a:pPr/>
              <a:t>22</a:t>
            </a:fld>
            <a:endParaRPr lang="zh-CN" altLang="en-US">
              <a:solidFill>
                <a:prstClr val="black"/>
              </a:solidFill>
              <a:latin typeface="等线" panose="020F0502020204030204"/>
              <a:ea typeface="等线" panose="02010600030101010101" pitchFamily="2" charset="-122"/>
            </a:endParaRPr>
          </a:p>
        </p:txBody>
      </p:sp>
    </p:spTree>
    <p:extLst>
      <p:ext uri="{BB962C8B-B14F-4D97-AF65-F5344CB8AC3E}">
        <p14:creationId xmlns:p14="http://schemas.microsoft.com/office/powerpoint/2010/main" val="567695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68B55A-EB08-474A-A54B-CC650772AB87}" type="slidenum">
              <a:rPr lang="zh-CN" altLang="en-US" smtClean="0">
                <a:solidFill>
                  <a:prstClr val="black"/>
                </a:solidFill>
                <a:latin typeface="等线" panose="020F0502020204030204"/>
                <a:ea typeface="等线" panose="02010600030101010101" pitchFamily="2" charset="-122"/>
              </a:rPr>
              <a:pPr/>
              <a:t>23</a:t>
            </a:fld>
            <a:endParaRPr lang="zh-CN" altLang="en-US">
              <a:solidFill>
                <a:prstClr val="black"/>
              </a:solidFill>
              <a:latin typeface="等线" panose="020F0502020204030204"/>
              <a:ea typeface="等线" panose="02010600030101010101" pitchFamily="2" charset="-122"/>
            </a:endParaRPr>
          </a:p>
        </p:txBody>
      </p:sp>
    </p:spTree>
    <p:extLst>
      <p:ext uri="{BB962C8B-B14F-4D97-AF65-F5344CB8AC3E}">
        <p14:creationId xmlns:p14="http://schemas.microsoft.com/office/powerpoint/2010/main" val="29420214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68B55A-EB08-474A-A54B-CC650772AB87}" type="slidenum">
              <a:rPr lang="zh-CN" altLang="en-US" smtClean="0">
                <a:solidFill>
                  <a:prstClr val="black"/>
                </a:solidFill>
                <a:latin typeface="等线" panose="020F0502020204030204"/>
                <a:ea typeface="等线" panose="02010600030101010101" pitchFamily="2" charset="-122"/>
              </a:rPr>
              <a:pPr/>
              <a:t>25</a:t>
            </a:fld>
            <a:endParaRPr lang="zh-CN" altLang="en-US">
              <a:solidFill>
                <a:prstClr val="black"/>
              </a:solidFill>
              <a:latin typeface="等线" panose="020F0502020204030204"/>
              <a:ea typeface="等线" panose="02010600030101010101" pitchFamily="2" charset="-122"/>
            </a:endParaRPr>
          </a:p>
        </p:txBody>
      </p:sp>
    </p:spTree>
    <p:extLst>
      <p:ext uri="{BB962C8B-B14F-4D97-AF65-F5344CB8AC3E}">
        <p14:creationId xmlns:p14="http://schemas.microsoft.com/office/powerpoint/2010/main" val="14319508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68B55A-EB08-474A-A54B-CC650772AB87}" type="slidenum">
              <a:rPr lang="zh-CN" altLang="en-US" smtClean="0">
                <a:solidFill>
                  <a:prstClr val="black"/>
                </a:solidFill>
                <a:latin typeface="等线" panose="020F0502020204030204"/>
                <a:ea typeface="等线" panose="02010600030101010101" pitchFamily="2" charset="-122"/>
              </a:rPr>
              <a:pPr/>
              <a:t>26</a:t>
            </a:fld>
            <a:endParaRPr lang="zh-CN" altLang="en-US">
              <a:solidFill>
                <a:prstClr val="black"/>
              </a:solidFill>
              <a:latin typeface="等线" panose="020F0502020204030204"/>
              <a:ea typeface="等线" panose="02010600030101010101" pitchFamily="2" charset="-122"/>
            </a:endParaRPr>
          </a:p>
        </p:txBody>
      </p:sp>
    </p:spTree>
    <p:extLst>
      <p:ext uri="{BB962C8B-B14F-4D97-AF65-F5344CB8AC3E}">
        <p14:creationId xmlns:p14="http://schemas.microsoft.com/office/powerpoint/2010/main" val="24478805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68B55A-EB08-474A-A54B-CC650772AB87}" type="slidenum">
              <a:rPr lang="zh-CN" altLang="en-US" smtClean="0">
                <a:solidFill>
                  <a:prstClr val="black"/>
                </a:solidFill>
                <a:latin typeface="等线" panose="020F0502020204030204"/>
                <a:ea typeface="等线" panose="02010600030101010101" pitchFamily="2" charset="-122"/>
              </a:rPr>
              <a:pPr/>
              <a:t>28</a:t>
            </a:fld>
            <a:endParaRPr lang="zh-CN" altLang="en-US">
              <a:solidFill>
                <a:prstClr val="black"/>
              </a:solidFill>
              <a:latin typeface="等线" panose="020F0502020204030204"/>
              <a:ea typeface="等线" panose="02010600030101010101" pitchFamily="2" charset="-122"/>
            </a:endParaRPr>
          </a:p>
        </p:txBody>
      </p:sp>
    </p:spTree>
    <p:extLst>
      <p:ext uri="{BB962C8B-B14F-4D97-AF65-F5344CB8AC3E}">
        <p14:creationId xmlns:p14="http://schemas.microsoft.com/office/powerpoint/2010/main" val="12068433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18835" y="2955643"/>
            <a:ext cx="10982037" cy="960581"/>
          </a:xfrm>
          <a:prstGeom prst="rect">
            <a:avLst/>
          </a:prstGeom>
        </p:spPr>
        <p:txBody>
          <a:bodyPr anchor="b">
            <a:normAutofit/>
          </a:bodyPr>
          <a:lstStyle>
            <a:lvl1pPr algn="ctr">
              <a:defRPr sz="5400">
                <a:solidFill>
                  <a:schemeClr val="bg1"/>
                </a:solidFill>
                <a:latin typeface="华文中宋" panose="02010600040101010101" pitchFamily="2" charset="-122"/>
                <a:ea typeface="华文中宋" panose="02010600040101010101" pitchFamily="2"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hasCustomPrompt="1"/>
          </p:nvPr>
        </p:nvSpPr>
        <p:spPr>
          <a:xfrm>
            <a:off x="1524000" y="4562620"/>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DF20A87C-BEAD-445A-A33C-CCCE78C6DEC2}" type="datetimeFigureOut">
              <a:rPr lang="zh-CN" altLang="en-US" smtClean="0"/>
              <a:t>2020/2/15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D2646D-2AE8-4F62-862B-87FA182BDA57}"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94670" y="161926"/>
            <a:ext cx="5322454" cy="595457"/>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F20A87C-BEAD-445A-A33C-CCCE78C6DEC2}" type="datetimeFigureOut">
              <a:rPr lang="zh-CN" altLang="en-US" smtClean="0"/>
              <a:t>2020/2/15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D2646D-2AE8-4F62-862B-87FA182BDA57}"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F20A87C-BEAD-445A-A33C-CCCE78C6DEC2}" type="datetimeFigureOut">
              <a:rPr lang="zh-CN" altLang="en-US" smtClean="0"/>
              <a:t>2020/2/15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D2646D-2AE8-4F62-862B-87FA182BDA57}"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600363" y="1191491"/>
            <a:ext cx="10954327" cy="4985472"/>
          </a:xfrm>
        </p:spPr>
        <p:txBody>
          <a:bodyPr/>
          <a:lstStyle>
            <a:lvl1pPr marL="0" indent="0">
              <a:lnSpc>
                <a:spcPct val="120000"/>
              </a:lnSpc>
              <a:buNone/>
              <a:defRPr>
                <a:latin typeface="微软雅黑" panose="020B0503020204020204" pitchFamily="34" charset="-122"/>
                <a:ea typeface="微软雅黑" panose="020B0503020204020204" pitchFamily="34" charset="-122"/>
              </a:defRPr>
            </a:lvl1pPr>
            <a:lvl2pPr marL="685800" indent="-228600">
              <a:lnSpc>
                <a:spcPct val="120000"/>
              </a:lnSpc>
              <a:buClr>
                <a:srgbClr val="FA7D00"/>
              </a:buClr>
              <a:buFont typeface="Wingdings" panose="05000000000000000000" pitchFamily="2" charset="2"/>
              <a:buChar char="p"/>
              <a:defRPr>
                <a:latin typeface="微软雅黑" panose="020B0503020204020204" pitchFamily="34" charset="-122"/>
                <a:ea typeface="微软雅黑" panose="020B0503020204020204" pitchFamily="34" charset="-122"/>
              </a:defRPr>
            </a:lvl2pPr>
            <a:lvl3pPr marL="1143000" indent="-228600">
              <a:lnSpc>
                <a:spcPct val="120000"/>
              </a:lnSpc>
              <a:buClr>
                <a:srgbClr val="FA7D00"/>
              </a:buClr>
              <a:buFont typeface="Wingdings" panose="05000000000000000000" pitchFamily="2" charset="2"/>
              <a:buChar char="p"/>
              <a:defRPr>
                <a:latin typeface="微软雅黑" panose="020B0503020204020204" pitchFamily="34" charset="-122"/>
                <a:ea typeface="微软雅黑" panose="020B0503020204020204" pitchFamily="34" charset="-122"/>
              </a:defRPr>
            </a:lvl3pPr>
            <a:lvl4pPr marL="1600200" indent="-228600">
              <a:lnSpc>
                <a:spcPct val="120000"/>
              </a:lnSpc>
              <a:buClr>
                <a:srgbClr val="FA7D00"/>
              </a:buClr>
              <a:buFont typeface="Wingdings" panose="05000000000000000000" pitchFamily="2" charset="2"/>
              <a:buChar char="p"/>
              <a:defRPr>
                <a:latin typeface="微软雅黑" panose="020B0503020204020204" pitchFamily="34" charset="-122"/>
                <a:ea typeface="微软雅黑" panose="020B0503020204020204" pitchFamily="34" charset="-122"/>
              </a:defRPr>
            </a:lvl4pPr>
            <a:lvl5pPr marL="2057400" indent="-228600">
              <a:lnSpc>
                <a:spcPct val="120000"/>
              </a:lnSpc>
              <a:buClr>
                <a:srgbClr val="FA7D00"/>
              </a:buClr>
              <a:buFont typeface="Wingdings" panose="05000000000000000000" pitchFamily="2" charset="2"/>
              <a:buChar char="p"/>
              <a:defRPr>
                <a:latin typeface="微软雅黑" panose="020B0503020204020204" pitchFamily="34" charset="-122"/>
                <a:ea typeface="微软雅黑" panose="020B0503020204020204" pitchFamily="34" charset="-122"/>
              </a:defRPr>
            </a:lvl5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DF20A87C-BEAD-445A-A33C-CCCE78C6DEC2}" type="datetimeFigureOut">
              <a:rPr lang="zh-CN" altLang="en-US" smtClean="0"/>
              <a:t>2020/2/15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D2646D-2AE8-4F62-862B-87FA182BDA57}" type="slidenum">
              <a:rPr lang="zh-CN" altLang="en-US" smtClean="0"/>
              <a:t>‹#›</a:t>
            </a:fld>
            <a:endParaRPr lang="zh-CN" altLang="en-US"/>
          </a:p>
        </p:txBody>
      </p:sp>
      <p:sp>
        <p:nvSpPr>
          <p:cNvPr id="7" name="标题占位符 1"/>
          <p:cNvSpPr>
            <a:spLocks noGrp="1"/>
          </p:cNvSpPr>
          <p:nvPr>
            <p:ph type="title"/>
          </p:nvPr>
        </p:nvSpPr>
        <p:spPr>
          <a:xfrm>
            <a:off x="1507833" y="198875"/>
            <a:ext cx="10425548" cy="595457"/>
          </a:xfrm>
          <a:prstGeom prst="rect">
            <a:avLst/>
          </a:prstGeom>
        </p:spPr>
        <p:txBody>
          <a:bodyPr vert="horz" lIns="91440" tIns="45720" rIns="91440" bIns="45720" rtlCol="0" anchor="ctr">
            <a:noAutofit/>
          </a:bodyPr>
          <a:lstStyle>
            <a:lvl1pPr>
              <a:defRPr sz="3200">
                <a:solidFill>
                  <a:schemeClr val="bg1"/>
                </a:solidFill>
              </a:defRPr>
            </a:lvl1pPr>
          </a:lstStyle>
          <a:p>
            <a:r>
              <a:rPr lang="zh-CN" altLang="en-US" dirty="0" smtClean="0"/>
              <a:t>单击此处编辑母版标题样式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DF20A87C-BEAD-445A-A33C-CCCE78C6DEC2}" type="datetimeFigureOut">
              <a:rPr lang="zh-CN" altLang="en-US" smtClean="0"/>
              <a:t>2020/2/15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D2646D-2AE8-4F62-862B-87FA182BDA57}"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94670" y="161926"/>
            <a:ext cx="5322454" cy="59545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F20A87C-BEAD-445A-A33C-CCCE78C6DEC2}" type="datetimeFigureOut">
              <a:rPr lang="zh-CN" altLang="en-US" smtClean="0"/>
              <a:t>2020/2/15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8D2646D-2AE8-4F62-862B-87FA182BDA57}"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F20A87C-BEAD-445A-A33C-CCCE78C6DEC2}" type="datetimeFigureOut">
              <a:rPr lang="zh-CN" altLang="en-US" smtClean="0"/>
              <a:t>2020/2/15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8D2646D-2AE8-4F62-862B-87FA182BDA57}"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94670" y="161926"/>
            <a:ext cx="5322454" cy="595457"/>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F20A87C-BEAD-445A-A33C-CCCE78C6DEC2}" type="datetimeFigureOut">
              <a:rPr lang="zh-CN" altLang="en-US" smtClean="0"/>
              <a:t>2020/2/15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8D2646D-2AE8-4F62-862B-87FA182BDA57}"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F20A87C-BEAD-445A-A33C-CCCE78C6DEC2}" type="datetimeFigureOut">
              <a:rPr lang="zh-CN" altLang="en-US" smtClean="0"/>
              <a:t>2020/2/15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8D2646D-2AE8-4F62-862B-87FA182BDA57}"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F20A87C-BEAD-445A-A33C-CCCE78C6DEC2}" type="datetimeFigureOut">
              <a:rPr lang="zh-CN" altLang="en-US" smtClean="0"/>
              <a:t>2020/2/15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8D2646D-2AE8-4F62-862B-87FA182BDA57}"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F20A87C-BEAD-445A-A33C-CCCE78C6DEC2}" type="datetimeFigureOut">
              <a:rPr lang="zh-CN" altLang="en-US" smtClean="0"/>
              <a:t>2020/2/15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8D2646D-2AE8-4F62-862B-87FA182BDA57}"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20A87C-BEAD-445A-A33C-CCCE78C6DEC2}" type="datetimeFigureOut">
              <a:rPr lang="zh-CN" altLang="en-US" smtClean="0"/>
              <a:t>2020/2/15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D2646D-2AE8-4F62-862B-87FA182BDA5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2400" kern="1200">
          <a:solidFill>
            <a:srgbClr val="FA7D00"/>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79337" y="2891469"/>
            <a:ext cx="9144000" cy="1431782"/>
          </a:xfrm>
        </p:spPr>
        <p:txBody>
          <a:bodyPr>
            <a:normAutofit fontScale="90000"/>
          </a:bodyPr>
          <a:lstStyle/>
          <a:p>
            <a:r>
              <a:rPr lang="zh-CN" altLang="en-US" sz="9600" dirty="0" smtClean="0">
                <a:solidFill>
                  <a:schemeClr val="bg1"/>
                </a:solidFill>
                <a:latin typeface="华文中宋" panose="02010600040101010101" pitchFamily="2" charset="-122"/>
                <a:ea typeface="华文中宋" panose="02010600040101010101" pitchFamily="2" charset="-122"/>
              </a:rPr>
              <a:t>刑 法 学</a:t>
            </a:r>
            <a:br>
              <a:rPr lang="zh-CN" altLang="en-US" sz="9600" dirty="0" smtClean="0">
                <a:solidFill>
                  <a:schemeClr val="bg1"/>
                </a:solidFill>
                <a:latin typeface="华文中宋" panose="02010600040101010101" pitchFamily="2" charset="-122"/>
                <a:ea typeface="华文中宋" panose="02010600040101010101" pitchFamily="2" charset="-122"/>
              </a:rPr>
            </a:br>
            <a:r>
              <a:rPr lang="zh-CN" altLang="en-US" sz="6000" dirty="0" smtClean="0">
                <a:solidFill>
                  <a:schemeClr val="bg1"/>
                </a:solidFill>
                <a:latin typeface="华文中宋" panose="02010600040101010101" pitchFamily="2" charset="-122"/>
                <a:ea typeface="华文中宋" panose="02010600040101010101" pitchFamily="2" charset="-122"/>
              </a:rPr>
              <a:t>（下册</a:t>
            </a:r>
            <a:r>
              <a:rPr lang="en-US" altLang="zh-CN" sz="6000" dirty="0" smtClean="0">
                <a:solidFill>
                  <a:schemeClr val="bg1"/>
                </a:solidFill>
                <a:latin typeface="华文中宋" panose="02010600040101010101" pitchFamily="2" charset="-122"/>
                <a:ea typeface="华文中宋" panose="02010600040101010101" pitchFamily="2" charset="-122"/>
              </a:rPr>
              <a:t>·</a:t>
            </a:r>
            <a:r>
              <a:rPr lang="zh-CN" altLang="en-US" sz="6000" dirty="0" smtClean="0">
                <a:solidFill>
                  <a:schemeClr val="bg1"/>
                </a:solidFill>
                <a:latin typeface="华文中宋" panose="02010600040101010101" pitchFamily="2" charset="-122"/>
                <a:ea typeface="华文中宋" panose="02010600040101010101" pitchFamily="2" charset="-122"/>
              </a:rPr>
              <a:t>各论）</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42807" y="1148744"/>
            <a:ext cx="10954327" cy="5414196"/>
          </a:xfrm>
        </p:spPr>
        <p:txBody>
          <a:bodyPr>
            <a:normAutofit fontScale="92500"/>
          </a:bodyPr>
          <a:lstStyle/>
          <a:p>
            <a:r>
              <a:rPr lang="zh-CN" altLang="zh-CN" dirty="0" smtClean="0"/>
              <a:t>（</a:t>
            </a:r>
            <a:r>
              <a:rPr lang="zh-CN" altLang="zh-CN" dirty="0"/>
              <a:t>二）关于增设袭警罪的问题</a:t>
            </a:r>
          </a:p>
          <a:p>
            <a:pPr marL="457200" indent="-457200">
              <a:buFont typeface="Arial" panose="020B0604020202020204" pitchFamily="34" charset="0"/>
              <a:buChar char="•"/>
            </a:pPr>
            <a:r>
              <a:rPr lang="zh-CN" altLang="en-US" sz="2600" dirty="0" smtClean="0"/>
              <a:t>随着</a:t>
            </a:r>
            <a:r>
              <a:rPr lang="zh-CN" altLang="zh-CN" sz="2600" dirty="0" smtClean="0"/>
              <a:t>暴力</a:t>
            </a:r>
            <a:r>
              <a:rPr lang="zh-CN" altLang="zh-CN" sz="2600" dirty="0"/>
              <a:t>抗法袭警</a:t>
            </a:r>
            <a:r>
              <a:rPr lang="zh-CN" altLang="zh-CN" sz="2600" dirty="0" smtClean="0"/>
              <a:t>事件</a:t>
            </a:r>
            <a:r>
              <a:rPr lang="zh-CN" altLang="en-US" sz="2600" dirty="0" smtClean="0"/>
              <a:t>频发，</a:t>
            </a:r>
            <a:r>
              <a:rPr lang="zh-CN" altLang="zh-CN" sz="2600" dirty="0" smtClean="0"/>
              <a:t>将</a:t>
            </a:r>
            <a:r>
              <a:rPr lang="zh-CN" altLang="zh-CN" sz="2600" dirty="0"/>
              <a:t>袭警行为独立成罪的</a:t>
            </a:r>
            <a:r>
              <a:rPr lang="zh-CN" altLang="zh-CN" sz="2600" dirty="0" smtClean="0"/>
              <a:t>意见在</a:t>
            </a:r>
            <a:r>
              <a:rPr lang="zh-CN" altLang="zh-CN" sz="2600" dirty="0"/>
              <a:t>近年</a:t>
            </a:r>
            <a:r>
              <a:rPr lang="zh-CN" altLang="zh-CN" sz="2600" dirty="0" smtClean="0"/>
              <a:t>刑法</a:t>
            </a:r>
            <a:r>
              <a:rPr lang="zh-CN" altLang="zh-CN" sz="2600" dirty="0"/>
              <a:t>修订过程中</a:t>
            </a:r>
            <a:r>
              <a:rPr lang="zh-CN" altLang="en-US" sz="2600" dirty="0" smtClean="0"/>
              <a:t>屡被</a:t>
            </a:r>
            <a:r>
              <a:rPr lang="zh-CN" altLang="zh-CN" sz="2600" dirty="0" smtClean="0"/>
              <a:t>提出。</a:t>
            </a:r>
            <a:endParaRPr lang="en-US" altLang="zh-CN" sz="2600" dirty="0" smtClean="0"/>
          </a:p>
          <a:p>
            <a:pPr marL="457200" indent="-457200">
              <a:buFont typeface="Arial" panose="020B0604020202020204" pitchFamily="34" charset="0"/>
              <a:buChar char="•"/>
            </a:pPr>
            <a:r>
              <a:rPr lang="zh-CN" altLang="zh-CN" sz="2600" dirty="0" smtClean="0"/>
              <a:t>现阶段</a:t>
            </a:r>
            <a:r>
              <a:rPr lang="zh-CN" altLang="zh-CN" sz="2600" dirty="0"/>
              <a:t>在我国刑法中并无必要将袭警行为独立成罪。因为根据现行《刑法》第</a:t>
            </a:r>
            <a:r>
              <a:rPr lang="en-US" altLang="zh-CN" sz="2600" dirty="0"/>
              <a:t>277</a:t>
            </a:r>
            <a:r>
              <a:rPr lang="zh-CN" altLang="zh-CN" sz="2600" dirty="0"/>
              <a:t>条第</a:t>
            </a:r>
            <a:r>
              <a:rPr lang="en-US" altLang="zh-CN" sz="2600" dirty="0"/>
              <a:t>1</a:t>
            </a:r>
            <a:r>
              <a:rPr lang="zh-CN" altLang="zh-CN" sz="2600" dirty="0"/>
              <a:t>款和第</a:t>
            </a:r>
            <a:r>
              <a:rPr lang="en-US" altLang="zh-CN" sz="2600" dirty="0"/>
              <a:t>4</a:t>
            </a:r>
            <a:r>
              <a:rPr lang="zh-CN" altLang="zh-CN" sz="2600" dirty="0"/>
              <a:t>款的规定，对于袭警行为完全可以妨害公务罪定罪处罚</a:t>
            </a:r>
            <a:r>
              <a:rPr lang="zh-CN" altLang="zh-CN" sz="2600" dirty="0" smtClean="0"/>
              <a:t>。</a:t>
            </a:r>
            <a:endParaRPr lang="en-US" altLang="zh-CN" sz="2600" dirty="0" smtClean="0"/>
          </a:p>
          <a:p>
            <a:pPr marL="457200" indent="-457200">
              <a:buFont typeface="Arial" panose="020B0604020202020204" pitchFamily="34" charset="0"/>
              <a:buChar char="•"/>
            </a:pPr>
            <a:r>
              <a:rPr lang="zh-CN" altLang="zh-CN" sz="2600" dirty="0" smtClean="0"/>
              <a:t>将</a:t>
            </a:r>
            <a:r>
              <a:rPr lang="zh-CN" altLang="zh-CN" sz="2600" dirty="0"/>
              <a:t>袭警罪独立成罪，可能被视为一种维护警察特权的立法偏袒和“身份歧视”</a:t>
            </a:r>
            <a:r>
              <a:rPr lang="zh-CN" altLang="zh-CN" sz="2600" dirty="0" smtClean="0"/>
              <a:t>，不仅</a:t>
            </a:r>
            <a:r>
              <a:rPr lang="zh-CN" altLang="zh-CN" sz="2600" dirty="0"/>
              <a:t>对于遏制袭警行为、保障警察权益没有实质价值，也与我国的社会民情和普遍民众的认识不合，</a:t>
            </a:r>
            <a:r>
              <a:rPr lang="zh-CN" altLang="zh-CN" sz="2600" dirty="0" smtClean="0"/>
              <a:t>不利于新型</a:t>
            </a:r>
            <a:r>
              <a:rPr lang="zh-CN" altLang="zh-CN" sz="2600" dirty="0"/>
              <a:t>警民关系的建立和发展</a:t>
            </a:r>
            <a:r>
              <a:rPr lang="zh-CN" altLang="zh-CN" sz="2600" dirty="0" smtClean="0"/>
              <a:t>。</a:t>
            </a:r>
            <a:endParaRPr lang="en-US" altLang="zh-CN" sz="2600" dirty="0" smtClean="0"/>
          </a:p>
          <a:p>
            <a:pPr marL="457200" indent="-457200">
              <a:buFont typeface="Arial" panose="020B0604020202020204" pitchFamily="34" charset="0"/>
              <a:buChar char="•"/>
            </a:pPr>
            <a:r>
              <a:rPr lang="zh-CN" altLang="zh-CN" sz="2600" dirty="0" smtClean="0"/>
              <a:t>《刑法》</a:t>
            </a:r>
            <a:r>
              <a:rPr lang="zh-CN" altLang="zh-CN" sz="2600" dirty="0"/>
              <a:t>第</a:t>
            </a:r>
            <a:r>
              <a:rPr lang="en-US" altLang="zh-CN" sz="2600" dirty="0"/>
              <a:t>277</a:t>
            </a:r>
            <a:r>
              <a:rPr lang="zh-CN" altLang="zh-CN" sz="2600" dirty="0" smtClean="0"/>
              <a:t>条第</a:t>
            </a:r>
            <a:r>
              <a:rPr lang="en-US" altLang="zh-CN" sz="2600" dirty="0"/>
              <a:t>5</a:t>
            </a:r>
            <a:r>
              <a:rPr lang="zh-CN" altLang="zh-CN" sz="2600" dirty="0" smtClean="0"/>
              <a:t>款规定，对于</a:t>
            </a:r>
            <a:r>
              <a:rPr lang="zh-CN" altLang="zh-CN" sz="2600" dirty="0"/>
              <a:t>暴力袭击正在依法执行职务的人民警察的，依照第</a:t>
            </a:r>
            <a:r>
              <a:rPr lang="en-US" altLang="zh-CN" sz="2600" dirty="0"/>
              <a:t>1</a:t>
            </a:r>
            <a:r>
              <a:rPr lang="zh-CN" altLang="zh-CN" sz="2600" dirty="0"/>
              <a:t>款的规定从重处罚。</a:t>
            </a:r>
          </a:p>
        </p:txBody>
      </p:sp>
      <p:sp>
        <p:nvSpPr>
          <p:cNvPr id="3" name="标题 2"/>
          <p:cNvSpPr>
            <a:spLocks noGrp="1"/>
          </p:cNvSpPr>
          <p:nvPr>
            <p:ph type="title"/>
          </p:nvPr>
        </p:nvSpPr>
        <p:spPr/>
        <p:txBody>
          <a:bodyPr/>
          <a:lstStyle/>
          <a:p>
            <a:r>
              <a:rPr lang="zh-CN" altLang="en-US" dirty="0"/>
              <a:t>妨害公务罪</a:t>
            </a:r>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第二节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24476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42807" y="1148744"/>
            <a:ext cx="10954327" cy="5414196"/>
          </a:xfrm>
        </p:spPr>
        <p:txBody>
          <a:bodyPr>
            <a:normAutofit/>
          </a:bodyPr>
          <a:lstStyle/>
          <a:p>
            <a:r>
              <a:rPr lang="zh-CN" altLang="zh-CN" sz="2400" dirty="0" smtClean="0"/>
              <a:t>（</a:t>
            </a:r>
            <a:r>
              <a:rPr lang="zh-CN" altLang="en-US" sz="2400" dirty="0" smtClean="0"/>
              <a:t>三</a:t>
            </a:r>
            <a:r>
              <a:rPr lang="zh-CN" altLang="zh-CN" sz="2400" dirty="0" smtClean="0"/>
              <a:t>）</a:t>
            </a:r>
            <a:r>
              <a:rPr lang="zh-CN" altLang="zh-CN" sz="2400" dirty="0"/>
              <a:t>对公务行为的合法性存在认识错误的认定</a:t>
            </a:r>
          </a:p>
          <a:p>
            <a:pPr marL="457200" indent="-457200">
              <a:buFont typeface="Wingdings" panose="05000000000000000000" pitchFamily="2" charset="2"/>
              <a:buChar char="p"/>
            </a:pPr>
            <a:r>
              <a:rPr lang="zh-CN" altLang="zh-CN" sz="2400" dirty="0" smtClean="0"/>
              <a:t>国家机关</a:t>
            </a:r>
            <a:r>
              <a:rPr lang="zh-CN" altLang="zh-CN" sz="2400" dirty="0"/>
              <a:t>工作人员本来是在合法执行职务，但行为人误认为是非法的，并以暴力、胁迫进行阻碍。此时，行为人的阻碍行为是否构成本罪</a:t>
            </a:r>
            <a:r>
              <a:rPr lang="zh-CN" altLang="zh-CN" sz="2400" dirty="0" smtClean="0"/>
              <a:t>？</a:t>
            </a:r>
            <a:endParaRPr lang="en-US" altLang="zh-CN" sz="2400" dirty="0" smtClean="0"/>
          </a:p>
          <a:p>
            <a:pPr marL="457200" indent="-457200">
              <a:buFont typeface="Arial" panose="020B0604020202020204" pitchFamily="34" charset="0"/>
              <a:buChar char="•"/>
            </a:pPr>
            <a:r>
              <a:rPr lang="zh-CN" altLang="zh-CN" sz="2400" dirty="0"/>
              <a:t>刑法理论中</a:t>
            </a:r>
            <a:r>
              <a:rPr lang="zh-CN" altLang="zh-CN" sz="2400" dirty="0" smtClean="0"/>
              <a:t>存在</a:t>
            </a:r>
            <a:r>
              <a:rPr lang="zh-CN" altLang="en-US" sz="2400" dirty="0" smtClean="0"/>
              <a:t>法律认识错误说、事实认识错误说、折衷说、客观处罚条件说等四种</a:t>
            </a:r>
            <a:r>
              <a:rPr lang="zh-CN" altLang="zh-CN" sz="2400" dirty="0" smtClean="0"/>
              <a:t>不同</a:t>
            </a:r>
            <a:r>
              <a:rPr lang="zh-CN" altLang="zh-CN" sz="2400" dirty="0"/>
              <a:t>的</a:t>
            </a:r>
            <a:r>
              <a:rPr lang="zh-CN" altLang="zh-CN" sz="2400" dirty="0" smtClean="0"/>
              <a:t>观点</a:t>
            </a:r>
            <a:r>
              <a:rPr lang="zh-CN" altLang="en-US" sz="2400" dirty="0" smtClean="0"/>
              <a:t>。</a:t>
            </a:r>
            <a:endParaRPr lang="en-US" altLang="zh-CN" sz="2400" dirty="0" smtClean="0"/>
          </a:p>
          <a:p>
            <a:pPr marL="457200" indent="-457200">
              <a:buFont typeface="Arial" panose="020B0604020202020204" pitchFamily="34" charset="0"/>
              <a:buChar char="•"/>
            </a:pPr>
            <a:r>
              <a:rPr lang="zh-CN" altLang="en-US" sz="2400" dirty="0" smtClean="0"/>
              <a:t>事实认识错误说相对更为合理</a:t>
            </a:r>
            <a:r>
              <a:rPr lang="zh-CN" altLang="zh-CN" sz="2400" dirty="0" smtClean="0"/>
              <a:t>，</a:t>
            </a:r>
            <a:r>
              <a:rPr lang="zh-CN" altLang="zh-CN" sz="2400" dirty="0"/>
              <a:t>因为国家机关工作人员依法执行职务这一要素，属于妨害公务罪的客观构成要件要素，对其产生认识错误理当属于事实认识</a:t>
            </a:r>
            <a:r>
              <a:rPr lang="zh-CN" altLang="zh-CN" sz="2400" dirty="0" smtClean="0"/>
              <a:t>错误</a:t>
            </a:r>
            <a:r>
              <a:rPr lang="zh-CN" altLang="en-US" sz="2400" dirty="0" smtClean="0"/>
              <a:t>，影响故意的成立，故不构成本罪</a:t>
            </a:r>
            <a:r>
              <a:rPr lang="zh-CN" altLang="zh-CN" sz="2400" dirty="0" smtClean="0"/>
              <a:t>。</a:t>
            </a:r>
            <a:endParaRPr lang="zh-CN" altLang="zh-CN" sz="2400" dirty="0"/>
          </a:p>
        </p:txBody>
      </p:sp>
      <p:sp>
        <p:nvSpPr>
          <p:cNvPr id="3" name="标题 2"/>
          <p:cNvSpPr>
            <a:spLocks noGrp="1"/>
          </p:cNvSpPr>
          <p:nvPr>
            <p:ph type="title"/>
          </p:nvPr>
        </p:nvSpPr>
        <p:spPr/>
        <p:txBody>
          <a:bodyPr/>
          <a:lstStyle/>
          <a:p>
            <a:r>
              <a:rPr lang="zh-CN" altLang="en-US" dirty="0"/>
              <a:t>妨害公务罪</a:t>
            </a:r>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第二节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300238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42807" y="1148744"/>
            <a:ext cx="10954327" cy="5414196"/>
          </a:xfrm>
        </p:spPr>
        <p:txBody>
          <a:bodyPr>
            <a:normAutofit/>
          </a:bodyPr>
          <a:lstStyle/>
          <a:p>
            <a:r>
              <a:rPr lang="zh-CN" altLang="zh-CN" sz="2400" dirty="0" smtClean="0"/>
              <a:t>（</a:t>
            </a:r>
            <a:r>
              <a:rPr lang="zh-CN" altLang="en-US" sz="2400" dirty="0" smtClean="0"/>
              <a:t>四</a:t>
            </a:r>
            <a:r>
              <a:rPr lang="zh-CN" altLang="zh-CN" sz="2400" dirty="0" smtClean="0"/>
              <a:t>）</a:t>
            </a:r>
            <a:r>
              <a:rPr lang="zh-CN" altLang="zh-CN" sz="2400" dirty="0"/>
              <a:t>对公务活动本身合法性的判断</a:t>
            </a:r>
            <a:endParaRPr lang="en-US" altLang="zh-CN" sz="2400" dirty="0"/>
          </a:p>
          <a:p>
            <a:pPr marL="457200" indent="-457200">
              <a:buFont typeface="Wingdings" panose="05000000000000000000" pitchFamily="2" charset="2"/>
              <a:buChar char="p"/>
            </a:pPr>
            <a:r>
              <a:rPr lang="zh-CN" altLang="zh-CN" sz="2400" dirty="0"/>
              <a:t>妨害公务行为的内容是阻碍国家机关工作人员依法执行职务</a:t>
            </a:r>
            <a:r>
              <a:rPr lang="zh-CN" altLang="zh-CN" sz="2400" dirty="0" smtClean="0"/>
              <a:t>。</a:t>
            </a:r>
            <a:endParaRPr lang="en-US" altLang="zh-CN" sz="2400" dirty="0" smtClean="0"/>
          </a:p>
          <a:p>
            <a:pPr marL="457200" indent="-457200">
              <a:buFont typeface="Wingdings" panose="05000000000000000000" pitchFamily="2" charset="2"/>
              <a:buChar char="n"/>
            </a:pPr>
            <a:r>
              <a:rPr lang="zh-CN" altLang="zh-CN" sz="2400" dirty="0" smtClean="0"/>
              <a:t>依法</a:t>
            </a:r>
            <a:r>
              <a:rPr lang="zh-CN" altLang="zh-CN" sz="2400" dirty="0"/>
              <a:t>执行</a:t>
            </a:r>
            <a:r>
              <a:rPr lang="zh-CN" altLang="zh-CN" sz="2400" dirty="0" smtClean="0"/>
              <a:t>公务</a:t>
            </a:r>
            <a:r>
              <a:rPr lang="zh-CN" altLang="en-US" sz="2400" dirty="0" smtClean="0"/>
              <a:t>应具有以下条件：</a:t>
            </a:r>
            <a:endParaRPr lang="zh-CN" altLang="zh-CN" sz="2400" dirty="0"/>
          </a:p>
          <a:p>
            <a:pPr marL="457200" indent="-457200">
              <a:buFont typeface="Arial" panose="020B0604020202020204" pitchFamily="34" charset="0"/>
              <a:buChar char="•"/>
            </a:pPr>
            <a:r>
              <a:rPr lang="zh-CN" altLang="zh-CN" sz="2400" dirty="0" smtClean="0"/>
              <a:t>国家机关</a:t>
            </a:r>
            <a:r>
              <a:rPr lang="zh-CN" altLang="zh-CN" sz="2400" dirty="0"/>
              <a:t>工作人员所实施的行为，属于该国家机关工作人员的抽象的职务权限或一般的职务权限</a:t>
            </a:r>
            <a:r>
              <a:rPr lang="zh-CN" altLang="zh-CN" sz="2400" dirty="0" smtClean="0"/>
              <a:t>。</a:t>
            </a:r>
            <a:endParaRPr lang="en-US" altLang="zh-CN" sz="2400" dirty="0" smtClean="0"/>
          </a:p>
          <a:p>
            <a:pPr marL="457200" indent="-457200">
              <a:buFont typeface="Arial" panose="020B0604020202020204" pitchFamily="34" charset="0"/>
              <a:buChar char="•"/>
            </a:pPr>
            <a:r>
              <a:rPr lang="zh-CN" altLang="zh-CN" sz="2400" dirty="0" smtClean="0"/>
              <a:t>国家机关</a:t>
            </a:r>
            <a:r>
              <a:rPr lang="zh-CN" altLang="zh-CN" sz="2400" dirty="0"/>
              <a:t>工作人员具有实施该职务行为的具体的职务权限</a:t>
            </a:r>
            <a:r>
              <a:rPr lang="zh-CN" altLang="zh-CN" sz="2400" dirty="0" smtClean="0"/>
              <a:t>。</a:t>
            </a:r>
            <a:endParaRPr lang="en-US" altLang="zh-CN" sz="2400" dirty="0" smtClean="0"/>
          </a:p>
          <a:p>
            <a:pPr marL="457200" indent="-457200">
              <a:buFont typeface="Arial" panose="020B0604020202020204" pitchFamily="34" charset="0"/>
              <a:buChar char="•"/>
            </a:pPr>
            <a:r>
              <a:rPr lang="zh-CN" altLang="zh-CN" sz="2400" dirty="0" smtClean="0"/>
              <a:t>国家机关</a:t>
            </a:r>
            <a:r>
              <a:rPr lang="zh-CN" altLang="zh-CN" sz="2400" dirty="0"/>
              <a:t>工作人员的职务行为必须符合法律上的重要条件、方式与程序</a:t>
            </a:r>
            <a:r>
              <a:rPr lang="zh-CN" altLang="zh-CN" sz="2400" dirty="0" smtClean="0"/>
              <a:t>。</a:t>
            </a:r>
            <a:endParaRPr lang="en-US" altLang="zh-CN" sz="2400" dirty="0" smtClean="0"/>
          </a:p>
          <a:p>
            <a:pPr marL="457200" indent="-457200">
              <a:buFont typeface="Wingdings" panose="05000000000000000000" pitchFamily="2" charset="2"/>
              <a:buChar char="n"/>
            </a:pPr>
            <a:r>
              <a:rPr lang="zh-CN" altLang="zh-CN" sz="2400" dirty="0"/>
              <a:t>职务行为是否</a:t>
            </a:r>
            <a:r>
              <a:rPr lang="zh-CN" altLang="zh-CN" sz="2400" dirty="0" smtClean="0"/>
              <a:t>合法</a:t>
            </a:r>
            <a:r>
              <a:rPr lang="zh-CN" altLang="en-US" sz="2400" dirty="0" smtClean="0"/>
              <a:t>，</a:t>
            </a:r>
            <a:r>
              <a:rPr lang="zh-CN" altLang="zh-CN" sz="2400" dirty="0" smtClean="0"/>
              <a:t>当然</a:t>
            </a:r>
            <a:r>
              <a:rPr lang="zh-CN" altLang="zh-CN" sz="2400" dirty="0"/>
              <a:t>应以实施职务行为时为基准进行判断，即以行为时的具体状况为基础进行客观判断，而不能在事后进行纯客观的判断。</a:t>
            </a:r>
            <a:endParaRPr lang="en-US" altLang="zh-CN" sz="2400" dirty="0" smtClean="0"/>
          </a:p>
        </p:txBody>
      </p:sp>
      <p:sp>
        <p:nvSpPr>
          <p:cNvPr id="3" name="标题 2"/>
          <p:cNvSpPr>
            <a:spLocks noGrp="1"/>
          </p:cNvSpPr>
          <p:nvPr>
            <p:ph type="title"/>
          </p:nvPr>
        </p:nvSpPr>
        <p:spPr/>
        <p:txBody>
          <a:bodyPr/>
          <a:lstStyle/>
          <a:p>
            <a:r>
              <a:rPr lang="zh-CN" altLang="en-US" dirty="0" smtClean="0"/>
              <a:t>妨害公务罪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第二节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717133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42807" y="1148744"/>
            <a:ext cx="10954327" cy="5414196"/>
          </a:xfrm>
        </p:spPr>
        <p:txBody>
          <a:bodyPr>
            <a:normAutofit/>
          </a:bodyPr>
          <a:lstStyle/>
          <a:p>
            <a:r>
              <a:rPr lang="zh-CN" altLang="zh-CN" sz="2400" dirty="0" smtClean="0"/>
              <a:t>（</a:t>
            </a:r>
            <a:r>
              <a:rPr lang="zh-CN" altLang="en-US" sz="2400" dirty="0" smtClean="0"/>
              <a:t>五</a:t>
            </a:r>
            <a:r>
              <a:rPr lang="zh-CN" altLang="zh-CN" sz="2400" dirty="0" smtClean="0"/>
              <a:t>）</a:t>
            </a:r>
            <a:r>
              <a:rPr lang="zh-CN" altLang="zh-CN" sz="2400" dirty="0"/>
              <a:t>其他人员能否成为妨害公务罪侵害的对象？</a:t>
            </a:r>
            <a:endParaRPr lang="en-US" altLang="zh-CN" sz="2400" dirty="0"/>
          </a:p>
          <a:p>
            <a:pPr marL="457200" indent="-457200">
              <a:buFont typeface="Wingdings" panose="05000000000000000000" pitchFamily="2" charset="2"/>
              <a:buChar char="p"/>
            </a:pPr>
            <a:r>
              <a:rPr lang="zh-CN" altLang="en-US" sz="2400" dirty="0" smtClean="0">
                <a:cs typeface="Times New Roman" panose="02020603050405020304" pitchFamily="18" charset="0"/>
              </a:rPr>
              <a:t>对于</a:t>
            </a:r>
            <a:r>
              <a:rPr lang="zh-CN" altLang="zh-CN" sz="2400" dirty="0">
                <a:cs typeface="Times New Roman" panose="02020603050405020304" pitchFamily="18" charset="0"/>
              </a:rPr>
              <a:t>国家机关工作人员、人大代表、红十字会工作人员以外的其他人员能否成为妨害公务罪侵害的对象，存在“身份说”与“公务说”之争。</a:t>
            </a:r>
            <a:endParaRPr lang="en-US" altLang="zh-CN" sz="2400" dirty="0">
              <a:cs typeface="Times New Roman" panose="02020603050405020304" pitchFamily="18" charset="0"/>
            </a:endParaRPr>
          </a:p>
          <a:p>
            <a:pPr marL="457200" indent="-457200">
              <a:buFont typeface="Wingdings" panose="05000000000000000000" pitchFamily="2" charset="2"/>
              <a:buChar char="n"/>
            </a:pPr>
            <a:r>
              <a:rPr lang="en-US" altLang="zh-CN" sz="2400" dirty="0" smtClean="0">
                <a:cs typeface="Times New Roman" panose="02020603050405020304" pitchFamily="18" charset="0"/>
              </a:rPr>
              <a:t>2000</a:t>
            </a:r>
            <a:r>
              <a:rPr lang="zh-CN" altLang="en-US" sz="2400" dirty="0">
                <a:cs typeface="Times New Roman" panose="02020603050405020304" pitchFamily="18" charset="0"/>
              </a:rPr>
              <a:t>年</a:t>
            </a:r>
            <a:r>
              <a:rPr lang="en-US" altLang="zh-CN" sz="2400" dirty="0">
                <a:cs typeface="Times New Roman" panose="02020603050405020304" pitchFamily="18" charset="0"/>
              </a:rPr>
              <a:t>4</a:t>
            </a:r>
            <a:r>
              <a:rPr lang="zh-CN" altLang="en-US" sz="2400" dirty="0">
                <a:cs typeface="Times New Roman" panose="02020603050405020304" pitchFamily="18" charset="0"/>
              </a:rPr>
              <a:t>月</a:t>
            </a:r>
            <a:r>
              <a:rPr lang="en-US" altLang="zh-CN" sz="2400" dirty="0">
                <a:cs typeface="Times New Roman" panose="02020603050405020304" pitchFamily="18" charset="0"/>
              </a:rPr>
              <a:t>24</a:t>
            </a:r>
            <a:r>
              <a:rPr lang="zh-CN" altLang="en-US" sz="2400" dirty="0">
                <a:cs typeface="Times New Roman" panose="02020603050405020304" pitchFamily="18" charset="0"/>
              </a:rPr>
              <a:t>日最高人民检察院</a:t>
            </a:r>
            <a:r>
              <a:rPr lang="en-US" altLang="zh-CN" sz="2400" dirty="0">
                <a:cs typeface="Times New Roman" panose="02020603050405020304" pitchFamily="18" charset="0"/>
              </a:rPr>
              <a:t>《</a:t>
            </a:r>
            <a:r>
              <a:rPr lang="zh-CN" altLang="en-US" sz="2400" dirty="0">
                <a:cs typeface="Times New Roman" panose="02020603050405020304" pitchFamily="18" charset="0"/>
              </a:rPr>
              <a:t>关于以暴力威胁方法阻碍事业编制人员依法执行行政执法职务是否可对侵害人以妨害公务罪论处的批复</a:t>
            </a:r>
            <a:r>
              <a:rPr lang="en-US" altLang="zh-CN" sz="2400" dirty="0">
                <a:cs typeface="Times New Roman" panose="02020603050405020304" pitchFamily="18" charset="0"/>
              </a:rPr>
              <a:t>》</a:t>
            </a:r>
            <a:r>
              <a:rPr lang="zh-CN" altLang="en-US" sz="2400" dirty="0">
                <a:cs typeface="Times New Roman" panose="02020603050405020304" pitchFamily="18" charset="0"/>
              </a:rPr>
              <a:t>作出了规定，下述两种人也可以成为妨害公务罪</a:t>
            </a:r>
            <a:r>
              <a:rPr lang="zh-CN" altLang="en-US" sz="2400" dirty="0" smtClean="0">
                <a:cs typeface="Times New Roman" panose="02020603050405020304" pitchFamily="18" charset="0"/>
              </a:rPr>
              <a:t>的对象：</a:t>
            </a:r>
            <a:endParaRPr lang="en-US" altLang="zh-CN" sz="2400" dirty="0" smtClean="0">
              <a:cs typeface="Times New Roman" panose="02020603050405020304" pitchFamily="18" charset="0"/>
            </a:endParaRPr>
          </a:p>
          <a:p>
            <a:pPr marL="457200" indent="-457200">
              <a:buFont typeface="Arial" panose="020B0604020202020204" pitchFamily="34" charset="0"/>
              <a:buChar char="•"/>
            </a:pPr>
            <a:r>
              <a:rPr lang="zh-CN" altLang="en-US" sz="2400" dirty="0" smtClean="0">
                <a:cs typeface="Times New Roman" panose="02020603050405020304" pitchFamily="18" charset="0"/>
              </a:rPr>
              <a:t>正在</a:t>
            </a:r>
            <a:r>
              <a:rPr lang="zh-CN" altLang="en-US" sz="2400" dirty="0">
                <a:cs typeface="Times New Roman" panose="02020603050405020304" pitchFamily="18" charset="0"/>
              </a:rPr>
              <a:t>依照法律、行政法规的规定执行行政执法职务的国有事业单位人员</a:t>
            </a:r>
            <a:r>
              <a:rPr lang="zh-CN" altLang="en-US" sz="2400" dirty="0" smtClean="0">
                <a:cs typeface="Times New Roman" panose="02020603050405020304" pitchFamily="18" charset="0"/>
              </a:rPr>
              <a:t>；</a:t>
            </a:r>
            <a:endParaRPr lang="en-US" altLang="zh-CN" sz="2400" dirty="0" smtClean="0">
              <a:cs typeface="Times New Roman" panose="02020603050405020304" pitchFamily="18" charset="0"/>
            </a:endParaRPr>
          </a:p>
          <a:p>
            <a:pPr marL="457200" indent="-457200">
              <a:buFont typeface="Arial" panose="020B0604020202020204" pitchFamily="34" charset="0"/>
              <a:buChar char="•"/>
            </a:pPr>
            <a:r>
              <a:rPr lang="zh-CN" altLang="en-US" sz="2400" dirty="0" smtClean="0">
                <a:cs typeface="Times New Roman" panose="02020603050405020304" pitchFamily="18" charset="0"/>
              </a:rPr>
              <a:t>正在</a:t>
            </a:r>
            <a:r>
              <a:rPr lang="zh-CN" altLang="en-US" sz="2400" dirty="0">
                <a:cs typeface="Times New Roman" panose="02020603050405020304" pitchFamily="18" charset="0"/>
              </a:rPr>
              <a:t>执行行政执法职务的国家机关中受委托从事行政执法活动的事业编制人员</a:t>
            </a:r>
            <a:r>
              <a:rPr lang="zh-CN" altLang="en-US" sz="2400" dirty="0" smtClean="0">
                <a:cs typeface="Times New Roman" panose="02020603050405020304" pitchFamily="18" charset="0"/>
              </a:rPr>
              <a:t>。</a:t>
            </a:r>
            <a:endParaRPr lang="en-US" altLang="zh-CN" sz="2400" dirty="0" smtClean="0"/>
          </a:p>
          <a:p>
            <a:endParaRPr lang="en-US" altLang="zh-CN" sz="2600" dirty="0" smtClean="0"/>
          </a:p>
        </p:txBody>
      </p:sp>
      <p:sp>
        <p:nvSpPr>
          <p:cNvPr id="3" name="标题 2"/>
          <p:cNvSpPr>
            <a:spLocks noGrp="1"/>
          </p:cNvSpPr>
          <p:nvPr>
            <p:ph type="title"/>
          </p:nvPr>
        </p:nvSpPr>
        <p:spPr/>
        <p:txBody>
          <a:bodyPr/>
          <a:lstStyle/>
          <a:p>
            <a:r>
              <a:rPr lang="zh-CN" altLang="en-US" dirty="0" smtClean="0"/>
              <a:t>妨害公务罪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第二节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010436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42807" y="1148744"/>
            <a:ext cx="10954327" cy="5414196"/>
          </a:xfrm>
        </p:spPr>
        <p:txBody>
          <a:bodyPr>
            <a:normAutofit lnSpcReduction="10000"/>
          </a:bodyPr>
          <a:lstStyle/>
          <a:p>
            <a:r>
              <a:rPr lang="zh-CN" altLang="zh-CN" sz="2600" dirty="0" smtClean="0"/>
              <a:t>（</a:t>
            </a:r>
            <a:r>
              <a:rPr lang="zh-CN" altLang="en-US" sz="2600" dirty="0" smtClean="0"/>
              <a:t>六</a:t>
            </a:r>
            <a:r>
              <a:rPr lang="zh-CN" altLang="zh-CN" sz="2600" dirty="0" smtClean="0"/>
              <a:t>）</a:t>
            </a:r>
            <a:r>
              <a:rPr lang="zh-CN" altLang="zh-CN" sz="2600" dirty="0"/>
              <a:t>本罪的数罪问题</a:t>
            </a:r>
            <a:endParaRPr lang="en-US" altLang="zh-CN" sz="2600" dirty="0"/>
          </a:p>
          <a:p>
            <a:pPr marL="457200" indent="-457200">
              <a:buFont typeface="Wingdings" panose="05000000000000000000" pitchFamily="2" charset="2"/>
              <a:buChar char="p"/>
            </a:pPr>
            <a:r>
              <a:rPr lang="zh-CN" altLang="zh-CN" sz="2600" dirty="0" smtClean="0"/>
              <a:t>妨害</a:t>
            </a:r>
            <a:r>
              <a:rPr lang="zh-CN" altLang="zh-CN" sz="2600" dirty="0"/>
              <a:t>公务的行为可能成为其他犯罪的手段，在这种情况下，原则上应从一重罪论处，但刑法有特别规定的，应当依照刑法的特别规定处理</a:t>
            </a:r>
            <a:r>
              <a:rPr lang="zh-CN" altLang="zh-CN" sz="2600" dirty="0" smtClean="0"/>
              <a:t>。</a:t>
            </a:r>
            <a:endParaRPr lang="en-US" altLang="zh-CN" sz="2600" dirty="0" smtClean="0"/>
          </a:p>
          <a:p>
            <a:pPr marL="457200" indent="-457200">
              <a:buFont typeface="Arial" panose="020B0604020202020204" pitchFamily="34" charset="0"/>
              <a:buChar char="•"/>
            </a:pPr>
            <a:r>
              <a:rPr lang="zh-CN" altLang="zh-CN" sz="2600" dirty="0" smtClean="0"/>
              <a:t>《刑法》</a:t>
            </a:r>
            <a:r>
              <a:rPr lang="zh-CN" altLang="zh-CN" sz="2600" dirty="0"/>
              <a:t>第</a:t>
            </a:r>
            <a:r>
              <a:rPr lang="en-US" altLang="zh-CN" sz="2600" dirty="0"/>
              <a:t>157</a:t>
            </a:r>
            <a:r>
              <a:rPr lang="zh-CN" altLang="zh-CN" sz="2600" dirty="0"/>
              <a:t>条第</a:t>
            </a:r>
            <a:r>
              <a:rPr lang="en-US" altLang="zh-CN" sz="2600" dirty="0"/>
              <a:t>2</a:t>
            </a:r>
            <a:r>
              <a:rPr lang="zh-CN" altLang="zh-CN" sz="2600" dirty="0"/>
              <a:t>款规定，以暴力、胁迫方法抗拒缉私的，应以走私罪和本罪实行数罪并罚</a:t>
            </a:r>
            <a:r>
              <a:rPr lang="zh-CN" altLang="zh-CN" sz="2600" dirty="0" smtClean="0"/>
              <a:t>；</a:t>
            </a:r>
            <a:endParaRPr lang="en-US" altLang="zh-CN" sz="2600" dirty="0" smtClean="0"/>
          </a:p>
          <a:p>
            <a:pPr marL="457200" indent="-457200">
              <a:buFont typeface="Arial" panose="020B0604020202020204" pitchFamily="34" charset="0"/>
              <a:buChar char="•"/>
            </a:pPr>
            <a:r>
              <a:rPr lang="en-US" altLang="zh-CN" sz="2600" dirty="0" smtClean="0"/>
              <a:t>《</a:t>
            </a:r>
            <a:r>
              <a:rPr lang="zh-CN" altLang="en-US" sz="2600" dirty="0" smtClean="0"/>
              <a:t>刑法</a:t>
            </a:r>
            <a:r>
              <a:rPr lang="en-US" altLang="zh-CN" sz="2600" dirty="0" smtClean="0"/>
              <a:t>》</a:t>
            </a:r>
            <a:r>
              <a:rPr lang="zh-CN" altLang="zh-CN" sz="2600" dirty="0" smtClean="0"/>
              <a:t>第</a:t>
            </a:r>
            <a:r>
              <a:rPr lang="en-US" altLang="zh-CN" sz="2600" dirty="0" smtClean="0"/>
              <a:t>318</a:t>
            </a:r>
            <a:r>
              <a:rPr lang="zh-CN" altLang="zh-CN" sz="2600" dirty="0"/>
              <a:t>条组织他人偷越国（边）境罪中规定的第</a:t>
            </a:r>
            <a:r>
              <a:rPr lang="en-US" altLang="zh-CN" sz="2600" dirty="0"/>
              <a:t>5</a:t>
            </a:r>
            <a:r>
              <a:rPr lang="zh-CN" altLang="zh-CN" sz="2600" dirty="0"/>
              <a:t>项，在运送他人偷越国（边）境中以暴力、威胁方法抗拒检查的，仅为该罪的加重法定刑情节之一，而对检查人员有杀害、伤害等犯罪行为的，依照数罪并罚的规定</a:t>
            </a:r>
            <a:r>
              <a:rPr lang="zh-CN" altLang="zh-CN" sz="2600" dirty="0" smtClean="0"/>
              <a:t>处理。</a:t>
            </a:r>
            <a:endParaRPr lang="en-US" altLang="zh-CN" sz="2600" dirty="0" smtClean="0"/>
          </a:p>
          <a:p>
            <a:pPr marL="457200" indent="-457200">
              <a:buFont typeface="Wingdings" panose="05000000000000000000" pitchFamily="2" charset="2"/>
              <a:buChar char="p"/>
            </a:pPr>
            <a:r>
              <a:rPr lang="zh-CN" altLang="zh-CN" sz="2600" dirty="0" smtClean="0"/>
              <a:t>本</a:t>
            </a:r>
            <a:r>
              <a:rPr lang="zh-CN" altLang="zh-CN" sz="2600" dirty="0"/>
              <a:t>罪的暴力行为如果触犯了其他罪名，如暴力行为致人重伤、抢夺依法执行职务的司法工作人员的枪支等，原则上应从一重罪论处。</a:t>
            </a:r>
          </a:p>
          <a:p>
            <a:endParaRPr lang="en-US" altLang="zh-CN" sz="2600" dirty="0" smtClean="0"/>
          </a:p>
        </p:txBody>
      </p:sp>
      <p:sp>
        <p:nvSpPr>
          <p:cNvPr id="3" name="标题 2"/>
          <p:cNvSpPr>
            <a:spLocks noGrp="1"/>
          </p:cNvSpPr>
          <p:nvPr>
            <p:ph type="title"/>
          </p:nvPr>
        </p:nvSpPr>
        <p:spPr/>
        <p:txBody>
          <a:bodyPr/>
          <a:lstStyle/>
          <a:p>
            <a:r>
              <a:rPr lang="zh-CN" altLang="en-US" dirty="0" smtClean="0"/>
              <a:t>妨害公务罪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第二节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789940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111984" y="1050878"/>
            <a:ext cx="10585150" cy="5512061"/>
          </a:xfrm>
        </p:spPr>
        <p:txBody>
          <a:bodyPr>
            <a:normAutofit/>
          </a:bodyPr>
          <a:lstStyle/>
          <a:p>
            <a:r>
              <a:rPr lang="zh-CN" altLang="en-US" sz="2400" dirty="0"/>
              <a:t>三、妨害公务罪的处罚</a:t>
            </a:r>
            <a:endParaRPr lang="en-US" altLang="zh-CN" sz="2400" dirty="0" smtClean="0"/>
          </a:p>
          <a:p>
            <a:pPr marL="457200" indent="-457200">
              <a:buFont typeface="Arial" panose="020B0604020202020204" pitchFamily="34" charset="0"/>
              <a:buChar char="•"/>
            </a:pPr>
            <a:r>
              <a:rPr lang="zh-CN" altLang="zh-CN" sz="2400" dirty="0" smtClean="0"/>
              <a:t>根据</a:t>
            </a:r>
            <a:r>
              <a:rPr lang="zh-CN" altLang="zh-CN" sz="2400" dirty="0"/>
              <a:t>《刑法》第</a:t>
            </a:r>
            <a:r>
              <a:rPr lang="en-US" altLang="zh-CN" sz="2400" dirty="0"/>
              <a:t>277</a:t>
            </a:r>
            <a:r>
              <a:rPr lang="zh-CN" altLang="zh-CN" sz="2400" dirty="0"/>
              <a:t>条第</a:t>
            </a:r>
            <a:r>
              <a:rPr lang="en-US" altLang="zh-CN" sz="2400" dirty="0"/>
              <a:t>1</a:t>
            </a:r>
            <a:r>
              <a:rPr lang="zh-CN" altLang="zh-CN" sz="2400" dirty="0"/>
              <a:t>款的规定，犯本罪的，处</a:t>
            </a:r>
            <a:r>
              <a:rPr lang="en-US" altLang="zh-CN" sz="2400" dirty="0"/>
              <a:t>3</a:t>
            </a:r>
            <a:r>
              <a:rPr lang="zh-CN" altLang="zh-CN" sz="2400" dirty="0"/>
              <a:t>年以下有期徒刑、拘役、管制或者罚金</a:t>
            </a:r>
            <a:r>
              <a:rPr lang="zh-CN" altLang="zh-CN" sz="2400" dirty="0" smtClean="0"/>
              <a:t>。</a:t>
            </a:r>
            <a:endParaRPr lang="en-US" altLang="zh-CN" sz="2400" dirty="0" smtClean="0"/>
          </a:p>
          <a:p>
            <a:pPr marL="457200" indent="-457200">
              <a:buFont typeface="Arial" panose="020B0604020202020204" pitchFamily="34" charset="0"/>
              <a:buChar char="•"/>
            </a:pPr>
            <a:r>
              <a:rPr lang="zh-CN" altLang="zh-CN" sz="2400" dirty="0" smtClean="0"/>
              <a:t>根据《刑法》</a:t>
            </a:r>
            <a:r>
              <a:rPr lang="zh-CN" altLang="zh-CN" sz="2400" dirty="0"/>
              <a:t>第</a:t>
            </a:r>
            <a:r>
              <a:rPr lang="en-US" altLang="zh-CN" sz="2400" dirty="0"/>
              <a:t>277</a:t>
            </a:r>
            <a:r>
              <a:rPr lang="zh-CN" altLang="zh-CN" sz="2400" dirty="0"/>
              <a:t>条第</a:t>
            </a:r>
            <a:r>
              <a:rPr lang="en-US" altLang="zh-CN" sz="2400" dirty="0"/>
              <a:t>5</a:t>
            </a:r>
            <a:r>
              <a:rPr lang="zh-CN" altLang="zh-CN" sz="2400" dirty="0"/>
              <a:t>款的规定，暴力袭击正在依法执行职务的人民警察的，</a:t>
            </a:r>
            <a:r>
              <a:rPr lang="zh-CN" altLang="zh-CN" sz="2400" dirty="0" smtClean="0"/>
              <a:t>依照第</a:t>
            </a:r>
            <a:r>
              <a:rPr lang="en-US" altLang="zh-CN" sz="2400" dirty="0"/>
              <a:t>1</a:t>
            </a:r>
            <a:r>
              <a:rPr lang="zh-CN" altLang="zh-CN" sz="2400" dirty="0"/>
              <a:t>款的规定从重处罚。</a:t>
            </a:r>
          </a:p>
          <a:p>
            <a:endParaRPr lang="en-US" altLang="zh-CN" sz="2600" dirty="0" smtClean="0"/>
          </a:p>
        </p:txBody>
      </p:sp>
      <p:sp>
        <p:nvSpPr>
          <p:cNvPr id="3" name="标题 2"/>
          <p:cNvSpPr>
            <a:spLocks noGrp="1"/>
          </p:cNvSpPr>
          <p:nvPr>
            <p:ph type="title"/>
          </p:nvPr>
        </p:nvSpPr>
        <p:spPr/>
        <p:txBody>
          <a:bodyPr/>
          <a:lstStyle/>
          <a:p>
            <a:r>
              <a:rPr lang="zh-CN" altLang="en-US" dirty="0"/>
              <a:t>妨害公务罪</a:t>
            </a:r>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第二节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04148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圆角矩形 19"/>
          <p:cNvSpPr/>
          <p:nvPr/>
        </p:nvSpPr>
        <p:spPr>
          <a:xfrm>
            <a:off x="129491" y="4544665"/>
            <a:ext cx="5954255" cy="1925059"/>
          </a:xfrm>
          <a:prstGeom prst="roundRect">
            <a:avLst>
              <a:gd name="adj" fmla="val 3414"/>
            </a:avLst>
          </a:prstGeom>
          <a:solidFill>
            <a:srgbClr val="FFAB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zh-CN" altLang="zh-CN" sz="1400" dirty="0">
              <a:solidFill>
                <a:prstClr val="black"/>
              </a:solidFill>
            </a:endParaRPr>
          </a:p>
        </p:txBody>
      </p:sp>
      <p:sp>
        <p:nvSpPr>
          <p:cNvPr id="2" name="内容占位符 1"/>
          <p:cNvSpPr>
            <a:spLocks noGrp="1"/>
          </p:cNvSpPr>
          <p:nvPr>
            <p:ph idx="1"/>
          </p:nvPr>
        </p:nvSpPr>
        <p:spPr>
          <a:xfrm>
            <a:off x="454903" y="1040287"/>
            <a:ext cx="11393539" cy="1362885"/>
          </a:xfrm>
        </p:spPr>
        <p:txBody>
          <a:bodyPr>
            <a:noAutofit/>
          </a:bodyPr>
          <a:lstStyle/>
          <a:p>
            <a:r>
              <a:rPr lang="zh-CN" altLang="en-US" sz="2400" dirty="0" smtClean="0"/>
              <a:t>一、</a:t>
            </a:r>
            <a:r>
              <a:rPr lang="zh-CN" altLang="zh-CN" sz="2400" dirty="0"/>
              <a:t>非法侵入计算机信息系统罪</a:t>
            </a:r>
            <a:r>
              <a:rPr lang="zh-CN" altLang="en-US" sz="2400" dirty="0" smtClean="0"/>
              <a:t>的概念与构成特征</a:t>
            </a:r>
            <a:endParaRPr lang="en-US" altLang="zh-CN" sz="2400" dirty="0" smtClean="0"/>
          </a:p>
          <a:p>
            <a:pPr marL="285750" indent="-285750">
              <a:buFont typeface="Wingdings" panose="05000000000000000000" pitchFamily="2" charset="2"/>
              <a:buChar char="n"/>
            </a:pPr>
            <a:r>
              <a:rPr lang="zh-CN" altLang="zh-CN" sz="2000" dirty="0"/>
              <a:t>非法侵入计算机信息系统罪，是指违反国家规定，侵入国家事务、国防建设、尖端科学技术领域的计算机信息系统的行为</a:t>
            </a:r>
            <a:r>
              <a:rPr lang="zh-CN" altLang="zh-CN" sz="2000" dirty="0" smtClean="0"/>
              <a:t>。</a:t>
            </a:r>
            <a:endParaRPr lang="zh-CN" altLang="en-US" sz="2000" dirty="0"/>
          </a:p>
        </p:txBody>
      </p:sp>
      <p:sp>
        <p:nvSpPr>
          <p:cNvPr id="3" name="标题 2"/>
          <p:cNvSpPr>
            <a:spLocks noGrp="1"/>
          </p:cNvSpPr>
          <p:nvPr>
            <p:ph type="title"/>
          </p:nvPr>
        </p:nvSpPr>
        <p:spPr/>
        <p:txBody>
          <a:bodyPr/>
          <a:lstStyle/>
          <a:p>
            <a:r>
              <a:rPr lang="zh-CN" altLang="zh-CN" dirty="0"/>
              <a:t>非法侵入计算机信息系统罪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第三节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
        <p:nvSpPr>
          <p:cNvPr id="5" name="圆角矩形 4"/>
          <p:cNvSpPr/>
          <p:nvPr/>
        </p:nvSpPr>
        <p:spPr>
          <a:xfrm>
            <a:off x="129492" y="2561933"/>
            <a:ext cx="5954254" cy="1872218"/>
          </a:xfrm>
          <a:prstGeom prst="roundRect">
            <a:avLst>
              <a:gd name="adj" fmla="val 341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圆角矩形 6"/>
          <p:cNvSpPr/>
          <p:nvPr/>
        </p:nvSpPr>
        <p:spPr>
          <a:xfrm>
            <a:off x="6249363" y="2557426"/>
            <a:ext cx="5975626" cy="1876725"/>
          </a:xfrm>
          <a:prstGeom prst="roundRect">
            <a:avLst>
              <a:gd name="adj" fmla="val 3414"/>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圆角矩形 7"/>
          <p:cNvSpPr/>
          <p:nvPr/>
        </p:nvSpPr>
        <p:spPr>
          <a:xfrm>
            <a:off x="6203216" y="4544665"/>
            <a:ext cx="5975625" cy="1925059"/>
          </a:xfrm>
          <a:prstGeom prst="roundRect">
            <a:avLst>
              <a:gd name="adj" fmla="val 4021"/>
            </a:avLst>
          </a:prstGeom>
          <a:solidFill>
            <a:srgbClr val="FFAB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0000" indent="-144000">
              <a:buFont typeface="Arial" panose="020B0604020202020204" pitchFamily="34" charset="0"/>
              <a:buChar char="•"/>
            </a:pPr>
            <a:r>
              <a:rPr lang="zh-CN" altLang="zh-CN" sz="1600" dirty="0">
                <a:solidFill>
                  <a:prstClr val="black"/>
                </a:solidFill>
              </a:rPr>
              <a:t>本罪主体为已满</a:t>
            </a:r>
            <a:r>
              <a:rPr lang="en-US" altLang="zh-CN" sz="1600" dirty="0">
                <a:solidFill>
                  <a:prstClr val="black"/>
                </a:solidFill>
              </a:rPr>
              <a:t>16</a:t>
            </a:r>
            <a:r>
              <a:rPr lang="zh-CN" altLang="zh-CN" sz="1600" dirty="0">
                <a:solidFill>
                  <a:prstClr val="black"/>
                </a:solidFill>
              </a:rPr>
              <a:t>周岁并具有刑事责任能力的自然人。</a:t>
            </a:r>
          </a:p>
        </p:txBody>
      </p:sp>
      <p:sp>
        <p:nvSpPr>
          <p:cNvPr id="11" name="矩形 10"/>
          <p:cNvSpPr/>
          <p:nvPr/>
        </p:nvSpPr>
        <p:spPr>
          <a:xfrm>
            <a:off x="295109" y="2880961"/>
            <a:ext cx="5661041" cy="1323439"/>
          </a:xfrm>
          <a:prstGeom prst="rect">
            <a:avLst/>
          </a:prstGeom>
          <a:noFill/>
        </p:spPr>
        <p:txBody>
          <a:bodyPr wrap="square">
            <a:spAutoFit/>
          </a:bodyPr>
          <a:lstStyle/>
          <a:p>
            <a:pPr marL="285750" indent="-285750">
              <a:buFont typeface="Arial" panose="020B0604020202020204" pitchFamily="34" charset="0"/>
              <a:buChar char="•"/>
            </a:pPr>
            <a:r>
              <a:rPr lang="zh-CN" altLang="zh-CN" sz="1600" dirty="0">
                <a:solidFill>
                  <a:prstClr val="black"/>
                </a:solidFill>
              </a:rPr>
              <a:t>本罪侵犯的客体为国家对计算机信息系统安全的管理秩序和国家事务、国防建设、尖端科学技术领域的正常活动</a:t>
            </a:r>
            <a:r>
              <a:rPr lang="zh-CN" altLang="zh-CN" sz="1600" dirty="0" smtClean="0">
                <a:solidFill>
                  <a:prstClr val="black"/>
                </a:solidFill>
              </a:rPr>
              <a:t>。</a:t>
            </a:r>
            <a:endParaRPr lang="en-US" altLang="zh-CN" sz="1600" dirty="0" smtClean="0">
              <a:solidFill>
                <a:prstClr val="black"/>
              </a:solidFill>
            </a:endParaRPr>
          </a:p>
          <a:p>
            <a:pPr marL="285750" indent="-285750">
              <a:buFont typeface="Arial" panose="020B0604020202020204" pitchFamily="34" charset="0"/>
              <a:buChar char="•"/>
            </a:pPr>
            <a:r>
              <a:rPr lang="zh-CN" altLang="zh-CN" sz="1600" dirty="0" smtClean="0">
                <a:solidFill>
                  <a:prstClr val="black"/>
                </a:solidFill>
              </a:rPr>
              <a:t>计算机</a:t>
            </a:r>
            <a:r>
              <a:rPr lang="zh-CN" altLang="zh-CN" sz="1600" dirty="0">
                <a:solidFill>
                  <a:prstClr val="black"/>
                </a:solidFill>
              </a:rPr>
              <a:t>信息系统是指由计算机及其相关的网络、设备、设施构成的，按照一定的应用目标和规则对信息进行采集、加工、存储、传输、检索等处理的人机系统。</a:t>
            </a:r>
          </a:p>
        </p:txBody>
      </p:sp>
      <p:sp>
        <p:nvSpPr>
          <p:cNvPr id="12" name="矩形 11"/>
          <p:cNvSpPr/>
          <p:nvPr/>
        </p:nvSpPr>
        <p:spPr>
          <a:xfrm>
            <a:off x="6538511" y="2667940"/>
            <a:ext cx="5453343" cy="1569660"/>
          </a:xfrm>
          <a:prstGeom prst="rect">
            <a:avLst/>
          </a:prstGeom>
        </p:spPr>
        <p:txBody>
          <a:bodyPr wrap="square">
            <a:spAutoFit/>
          </a:bodyPr>
          <a:lstStyle/>
          <a:p>
            <a:pPr marL="285750" indent="-285750">
              <a:buFont typeface="Arial" panose="020B0604020202020204" pitchFamily="34" charset="0"/>
              <a:buChar char="•"/>
            </a:pPr>
            <a:r>
              <a:rPr lang="zh-CN" altLang="zh-CN" sz="1600" dirty="0">
                <a:solidFill>
                  <a:prstClr val="black"/>
                </a:solidFill>
              </a:rPr>
              <a:t>本罪在客观方面表现为违反国家规定，侵入国家事务、国防建设、尖端科学技术领域的计算机信息系统的行为。 </a:t>
            </a:r>
            <a:endParaRPr lang="en-US" altLang="zh-CN" sz="1600" dirty="0">
              <a:solidFill>
                <a:prstClr val="black"/>
              </a:solidFill>
            </a:endParaRPr>
          </a:p>
          <a:p>
            <a:pPr marL="285750" indent="-285750">
              <a:buFont typeface="Arial" panose="020B0604020202020204" pitchFamily="34" charset="0"/>
              <a:buChar char="•"/>
            </a:pPr>
            <a:r>
              <a:rPr lang="zh-CN" altLang="zh-CN" sz="1600" dirty="0" smtClean="0">
                <a:solidFill>
                  <a:prstClr val="black"/>
                </a:solidFill>
              </a:rPr>
              <a:t>侵入</a:t>
            </a:r>
            <a:r>
              <a:rPr lang="zh-CN" altLang="zh-CN" sz="1600" dirty="0">
                <a:solidFill>
                  <a:prstClr val="black"/>
                </a:solidFill>
              </a:rPr>
              <a:t>，是指未经有关部门的合法授权与批准，使用破密、解码等技术擅自通过计算机终端访问国家事务、国防建设和尖端科学技术领域的计算机信息系统或者进行数据截收</a:t>
            </a:r>
            <a:r>
              <a:rPr lang="zh-CN" altLang="zh-CN" sz="1600" dirty="0" smtClean="0">
                <a:solidFill>
                  <a:prstClr val="black"/>
                </a:solidFill>
              </a:rPr>
              <a:t>。</a:t>
            </a:r>
            <a:endParaRPr lang="zh-CN" altLang="zh-CN" sz="1600" dirty="0">
              <a:solidFill>
                <a:prstClr val="black"/>
              </a:solidFill>
            </a:endParaRPr>
          </a:p>
        </p:txBody>
      </p:sp>
      <p:sp>
        <p:nvSpPr>
          <p:cNvPr id="13" name="矩形 12"/>
          <p:cNvSpPr/>
          <p:nvPr/>
        </p:nvSpPr>
        <p:spPr>
          <a:xfrm>
            <a:off x="330606" y="5115422"/>
            <a:ext cx="5346192" cy="830997"/>
          </a:xfrm>
          <a:prstGeom prst="rect">
            <a:avLst/>
          </a:prstGeom>
        </p:spPr>
        <p:txBody>
          <a:bodyPr wrap="square">
            <a:spAutoFit/>
          </a:bodyPr>
          <a:lstStyle/>
          <a:p>
            <a:pPr marL="285750" indent="-285750">
              <a:buFont typeface="Arial" panose="020B0604020202020204" pitchFamily="34" charset="0"/>
              <a:buChar char="•"/>
            </a:pPr>
            <a:r>
              <a:rPr lang="zh-CN" altLang="zh-CN" sz="1600" dirty="0" smtClean="0">
                <a:solidFill>
                  <a:prstClr val="black"/>
                </a:solidFill>
              </a:rPr>
              <a:t>本</a:t>
            </a:r>
            <a:r>
              <a:rPr lang="zh-CN" altLang="zh-CN" sz="1600" dirty="0">
                <a:solidFill>
                  <a:prstClr val="black"/>
                </a:solidFill>
              </a:rPr>
              <a:t>罪在主观方面表现为非法侵入国家事务、国防建设、尖端科学技术领域的计算机信息系统的故意。</a:t>
            </a:r>
            <a:endParaRPr lang="zh-CN" altLang="zh-CN" sz="1400" dirty="0">
              <a:solidFill>
                <a:prstClr val="black"/>
              </a:solidFill>
            </a:endParaRPr>
          </a:p>
          <a:p>
            <a:pPr marL="285750" indent="-285750">
              <a:buFont typeface="Arial" panose="020B0604020202020204" pitchFamily="34" charset="0"/>
              <a:buChar char="•"/>
            </a:pPr>
            <a:endParaRPr lang="en-US" altLang="zh-CN" sz="1600" dirty="0">
              <a:solidFill>
                <a:prstClr val="black"/>
              </a:solidFill>
            </a:endParaRPr>
          </a:p>
        </p:txBody>
      </p:sp>
      <p:sp>
        <p:nvSpPr>
          <p:cNvPr id="9" name="椭圆 8"/>
          <p:cNvSpPr/>
          <p:nvPr/>
        </p:nvSpPr>
        <p:spPr>
          <a:xfrm>
            <a:off x="5513970" y="3888454"/>
            <a:ext cx="1259023" cy="12019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0" name="右弧形箭头 9"/>
          <p:cNvSpPr/>
          <p:nvPr/>
        </p:nvSpPr>
        <p:spPr>
          <a:xfrm>
            <a:off x="5911863" y="4020720"/>
            <a:ext cx="586438" cy="937375"/>
          </a:xfrm>
          <a:prstGeom prst="curvedLeftArrow">
            <a:avLst>
              <a:gd name="adj1" fmla="val 33414"/>
              <a:gd name="adj2" fmla="val 52782"/>
              <a:gd name="adj3" fmla="val 48460"/>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Tree>
    <p:extLst>
      <p:ext uri="{BB962C8B-B14F-4D97-AF65-F5344CB8AC3E}">
        <p14:creationId xmlns:p14="http://schemas.microsoft.com/office/powerpoint/2010/main" val="3454860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zh-CN" dirty="0"/>
              <a:t>非法侵入计算机信息系统罪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第三节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851029" y="1851775"/>
            <a:ext cx="10520124" cy="4241207"/>
            <a:chOff x="851029" y="2562130"/>
            <a:chExt cx="10520124" cy="3530852"/>
          </a:xfrm>
        </p:grpSpPr>
        <p:sp>
          <p:nvSpPr>
            <p:cNvPr id="9" name="矩形 8"/>
            <p:cNvSpPr/>
            <p:nvPr/>
          </p:nvSpPr>
          <p:spPr>
            <a:xfrm>
              <a:off x="5314385" y="2562130"/>
              <a:ext cx="6056768" cy="3530851"/>
            </a:xfrm>
            <a:prstGeom prst="rect">
              <a:avLst/>
            </a:prstGeom>
            <a:solidFill>
              <a:srgbClr val="FFC4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7" name="五边形 6"/>
            <p:cNvSpPr/>
            <p:nvPr/>
          </p:nvSpPr>
          <p:spPr>
            <a:xfrm>
              <a:off x="2037024" y="2562130"/>
              <a:ext cx="4869269" cy="3530851"/>
            </a:xfrm>
            <a:prstGeom prst="homePlate">
              <a:avLst>
                <a:gd name="adj" fmla="val 17692"/>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五边形 5"/>
            <p:cNvSpPr/>
            <p:nvPr/>
          </p:nvSpPr>
          <p:spPr>
            <a:xfrm>
              <a:off x="1747319" y="2562131"/>
              <a:ext cx="5050332" cy="3530851"/>
            </a:xfrm>
            <a:prstGeom prst="homePlate">
              <a:avLst>
                <a:gd name="adj" fmla="val 17692"/>
              </a:avLst>
            </a:prstGeom>
            <a:solidFill>
              <a:srgbClr val="FFC4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五边形 4"/>
            <p:cNvSpPr/>
            <p:nvPr/>
          </p:nvSpPr>
          <p:spPr>
            <a:xfrm>
              <a:off x="851029" y="2562131"/>
              <a:ext cx="5875698" cy="3530851"/>
            </a:xfrm>
            <a:prstGeom prst="homePlate">
              <a:avLst>
                <a:gd name="adj" fmla="val 17692"/>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grpSp>
      <p:sp>
        <p:nvSpPr>
          <p:cNvPr id="11" name="文本框 10"/>
          <p:cNvSpPr txBox="1"/>
          <p:nvPr/>
        </p:nvSpPr>
        <p:spPr>
          <a:xfrm>
            <a:off x="6972028" y="2747795"/>
            <a:ext cx="4116105" cy="2031325"/>
          </a:xfrm>
          <a:prstGeom prst="rect">
            <a:avLst/>
          </a:prstGeom>
          <a:noFill/>
        </p:spPr>
        <p:txBody>
          <a:bodyPr wrap="square" rtlCol="0">
            <a:spAutoFit/>
          </a:bodyPr>
          <a:lstStyle/>
          <a:p>
            <a:pPr marL="285750" indent="-285750">
              <a:buFont typeface="Wingdings" panose="05000000000000000000" pitchFamily="2" charset="2"/>
              <a:buChar char="p"/>
            </a:pPr>
            <a:r>
              <a:rPr lang="zh-CN" altLang="zh-CN" b="1" dirty="0">
                <a:solidFill>
                  <a:prstClr val="black"/>
                </a:solidFill>
              </a:rPr>
              <a:t>本罪与其他犯罪的界限</a:t>
            </a:r>
          </a:p>
          <a:p>
            <a:pPr marL="285750" indent="-285750">
              <a:buFont typeface="Arial" panose="020B0604020202020204" pitchFamily="34" charset="0"/>
              <a:buChar char="•"/>
            </a:pPr>
            <a:r>
              <a:rPr lang="zh-CN" altLang="zh-CN" dirty="0" smtClean="0">
                <a:solidFill>
                  <a:prstClr val="black"/>
                </a:solidFill>
              </a:rPr>
              <a:t>注意</a:t>
            </a:r>
            <a:r>
              <a:rPr lang="zh-CN" altLang="zh-CN" dirty="0">
                <a:solidFill>
                  <a:prstClr val="black"/>
                </a:solidFill>
              </a:rPr>
              <a:t>区分非法侵入计算机信息系统罪与非法获取计算机信息系统数据、非法控制计算机信息系统罪</a:t>
            </a:r>
            <a:r>
              <a:rPr lang="zh-CN" altLang="zh-CN" dirty="0" smtClean="0">
                <a:solidFill>
                  <a:prstClr val="black"/>
                </a:solidFill>
              </a:rPr>
              <a:t>。</a:t>
            </a:r>
            <a:endParaRPr lang="en-US" altLang="zh-CN" dirty="0" smtClean="0">
              <a:solidFill>
                <a:prstClr val="black"/>
              </a:solidFill>
            </a:endParaRPr>
          </a:p>
          <a:p>
            <a:pPr marL="285750" indent="-285750">
              <a:buFont typeface="Arial" panose="020B0604020202020204" pitchFamily="34" charset="0"/>
              <a:buChar char="•"/>
            </a:pPr>
            <a:r>
              <a:rPr lang="zh-CN" altLang="zh-CN" dirty="0">
                <a:solidFill>
                  <a:prstClr val="black"/>
                </a:solidFill>
              </a:rPr>
              <a:t>注意非法侵入计算机信息系统罪与利用计算机实施的其他犯罪之间的界限。</a:t>
            </a:r>
            <a:endParaRPr lang="zh-CN" altLang="zh-CN" sz="2400" dirty="0">
              <a:solidFill>
                <a:prstClr val="white"/>
              </a:solidFill>
            </a:endParaRPr>
          </a:p>
        </p:txBody>
      </p:sp>
      <p:sp>
        <p:nvSpPr>
          <p:cNvPr id="19" name="矩形 18"/>
          <p:cNvSpPr/>
          <p:nvPr/>
        </p:nvSpPr>
        <p:spPr>
          <a:xfrm>
            <a:off x="1061439" y="2747795"/>
            <a:ext cx="4972486" cy="2308324"/>
          </a:xfrm>
          <a:prstGeom prst="rect">
            <a:avLst/>
          </a:prstGeom>
        </p:spPr>
        <p:txBody>
          <a:bodyPr wrap="square">
            <a:spAutoFit/>
          </a:bodyPr>
          <a:lstStyle/>
          <a:p>
            <a:pPr marL="285750" indent="-285750">
              <a:buFont typeface="Wingdings" panose="05000000000000000000" pitchFamily="2" charset="2"/>
              <a:buChar char="p"/>
            </a:pPr>
            <a:r>
              <a:rPr lang="zh-CN" altLang="zh-CN" b="1" dirty="0">
                <a:solidFill>
                  <a:prstClr val="black"/>
                </a:solidFill>
              </a:rPr>
              <a:t>本罪与非罪的界限</a:t>
            </a:r>
          </a:p>
          <a:p>
            <a:pPr marL="285750" indent="-285750">
              <a:buFont typeface="Arial" panose="020B0604020202020204" pitchFamily="34" charset="0"/>
              <a:buChar char="•"/>
            </a:pPr>
            <a:r>
              <a:rPr lang="zh-CN" altLang="zh-CN" dirty="0">
                <a:solidFill>
                  <a:prstClr val="black"/>
                </a:solidFill>
              </a:rPr>
              <a:t>非法侵入计算机信息系统罪的构成以“非法”为前提</a:t>
            </a:r>
            <a:r>
              <a:rPr lang="zh-CN" altLang="zh-CN" dirty="0" smtClean="0">
                <a:solidFill>
                  <a:prstClr val="black"/>
                </a:solidFill>
              </a:rPr>
              <a:t>，如果</a:t>
            </a:r>
            <a:r>
              <a:rPr lang="zh-CN" altLang="zh-CN" dirty="0">
                <a:solidFill>
                  <a:prstClr val="black"/>
                </a:solidFill>
              </a:rPr>
              <a:t>采取合法的途径</a:t>
            </a:r>
            <a:r>
              <a:rPr lang="zh-CN" altLang="zh-CN" dirty="0" smtClean="0">
                <a:solidFill>
                  <a:prstClr val="black"/>
                </a:solidFill>
              </a:rPr>
              <a:t>进入特定</a:t>
            </a:r>
            <a:r>
              <a:rPr lang="zh-CN" altLang="zh-CN" dirty="0">
                <a:solidFill>
                  <a:prstClr val="black"/>
                </a:solidFill>
              </a:rPr>
              <a:t>领域的计算机信息系统的，当然不能构成本罪</a:t>
            </a:r>
            <a:r>
              <a:rPr lang="zh-CN" altLang="zh-CN" dirty="0" smtClean="0">
                <a:solidFill>
                  <a:prstClr val="black"/>
                </a:solidFill>
              </a:rPr>
              <a:t>。</a:t>
            </a:r>
            <a:endParaRPr lang="en-US" altLang="zh-CN" dirty="0" smtClean="0">
              <a:solidFill>
                <a:prstClr val="black"/>
              </a:solidFill>
            </a:endParaRPr>
          </a:p>
          <a:p>
            <a:pPr marL="285750" indent="-285750">
              <a:buFont typeface="Arial" panose="020B0604020202020204" pitchFamily="34" charset="0"/>
              <a:buChar char="•"/>
            </a:pPr>
            <a:r>
              <a:rPr lang="zh-CN" altLang="en-US" dirty="0" smtClean="0">
                <a:solidFill>
                  <a:prstClr val="black"/>
                </a:solidFill>
              </a:rPr>
              <a:t>本罪</a:t>
            </a:r>
            <a:r>
              <a:rPr lang="zh-CN" altLang="zh-CN" dirty="0" smtClean="0">
                <a:solidFill>
                  <a:prstClr val="black"/>
                </a:solidFill>
              </a:rPr>
              <a:t>侵入</a:t>
            </a:r>
            <a:r>
              <a:rPr lang="zh-CN" altLang="zh-CN" dirty="0">
                <a:solidFill>
                  <a:prstClr val="black"/>
                </a:solidFill>
              </a:rPr>
              <a:t>的必须是国家事务、国防建设和尖端科学技术等特定领域的计算机</a:t>
            </a:r>
            <a:r>
              <a:rPr lang="zh-CN" altLang="zh-CN" dirty="0" smtClean="0">
                <a:solidFill>
                  <a:prstClr val="black"/>
                </a:solidFill>
              </a:rPr>
              <a:t>信息系统</a:t>
            </a:r>
            <a:r>
              <a:rPr lang="zh-CN" altLang="en-US" dirty="0" smtClean="0">
                <a:solidFill>
                  <a:prstClr val="black"/>
                </a:solidFill>
              </a:rPr>
              <a:t>，</a:t>
            </a:r>
            <a:r>
              <a:rPr lang="zh-CN" altLang="zh-CN" dirty="0" smtClean="0">
                <a:solidFill>
                  <a:prstClr val="black"/>
                </a:solidFill>
              </a:rPr>
              <a:t>对</a:t>
            </a:r>
            <a:r>
              <a:rPr lang="zh-CN" altLang="zh-CN" dirty="0">
                <a:solidFill>
                  <a:prstClr val="black"/>
                </a:solidFill>
              </a:rPr>
              <a:t>擅自进入其他领域的计算机信息系统的行为，不能以本罪论处。</a:t>
            </a:r>
          </a:p>
        </p:txBody>
      </p:sp>
      <p:sp>
        <p:nvSpPr>
          <p:cNvPr id="2" name="矩形 1"/>
          <p:cNvSpPr/>
          <p:nvPr/>
        </p:nvSpPr>
        <p:spPr>
          <a:xfrm>
            <a:off x="683490" y="1219100"/>
            <a:ext cx="5416868" cy="461665"/>
          </a:xfrm>
          <a:prstGeom prst="rect">
            <a:avLst/>
          </a:prstGeom>
        </p:spPr>
        <p:txBody>
          <a:bodyPr wrap="none">
            <a:spAutoFit/>
          </a:bodyPr>
          <a:lstStyle/>
          <a:p>
            <a:r>
              <a:rPr lang="zh-CN" altLang="en-US" sz="2400" dirty="0">
                <a:solidFill>
                  <a:prstClr val="black"/>
                </a:solidFill>
                <a:latin typeface="微软雅黑" panose="020B0503020204020204" pitchFamily="34" charset="-122"/>
                <a:ea typeface="微软雅黑" panose="020B0503020204020204" pitchFamily="34" charset="-122"/>
              </a:rPr>
              <a:t>二、</a:t>
            </a:r>
            <a:r>
              <a:rPr lang="zh-CN" altLang="zh-CN" sz="2400" dirty="0">
                <a:solidFill>
                  <a:prstClr val="black"/>
                </a:solidFill>
                <a:latin typeface="微软雅黑" panose="020B0503020204020204" pitchFamily="34" charset="-122"/>
                <a:ea typeface="微软雅黑" panose="020B0503020204020204" pitchFamily="34" charset="-122"/>
              </a:rPr>
              <a:t>非法侵入计算机信息系统罪</a:t>
            </a:r>
            <a:r>
              <a:rPr lang="zh-CN" altLang="en-US" sz="2400" dirty="0">
                <a:solidFill>
                  <a:prstClr val="black"/>
                </a:solidFill>
                <a:latin typeface="微软雅黑" panose="020B0503020204020204" pitchFamily="34" charset="-122"/>
                <a:ea typeface="微软雅黑" panose="020B0503020204020204" pitchFamily="34" charset="-122"/>
              </a:rPr>
              <a:t>的认定</a:t>
            </a:r>
          </a:p>
        </p:txBody>
      </p:sp>
    </p:spTree>
    <p:extLst>
      <p:ext uri="{BB962C8B-B14F-4D97-AF65-F5344CB8AC3E}">
        <p14:creationId xmlns:p14="http://schemas.microsoft.com/office/powerpoint/2010/main" val="19540175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928049" y="1105471"/>
            <a:ext cx="10590662" cy="5172500"/>
          </a:xfrm>
        </p:spPr>
        <p:txBody>
          <a:bodyPr>
            <a:normAutofit/>
          </a:bodyPr>
          <a:lstStyle/>
          <a:p>
            <a:r>
              <a:rPr lang="zh-CN" altLang="en-US" sz="2400" dirty="0"/>
              <a:t>三、</a:t>
            </a:r>
            <a:r>
              <a:rPr lang="zh-CN" altLang="zh-CN" sz="2400" dirty="0"/>
              <a:t>非法侵入计算机信息系统罪</a:t>
            </a:r>
            <a:r>
              <a:rPr lang="zh-CN" altLang="en-US" sz="2400" dirty="0"/>
              <a:t>的处罚</a:t>
            </a:r>
            <a:endParaRPr lang="en-US" altLang="zh-CN" sz="2400" dirty="0" smtClean="0"/>
          </a:p>
          <a:p>
            <a:pPr marL="457200" indent="-457200">
              <a:buFont typeface="Wingdings" panose="05000000000000000000" pitchFamily="2" charset="2"/>
              <a:buChar char="p"/>
            </a:pPr>
            <a:r>
              <a:rPr lang="zh-CN" altLang="zh-CN" sz="2400" dirty="0" smtClean="0"/>
              <a:t>根据《刑法》第</a:t>
            </a:r>
            <a:r>
              <a:rPr lang="en-US" altLang="zh-CN" sz="2400" dirty="0" smtClean="0"/>
              <a:t>285</a:t>
            </a:r>
            <a:r>
              <a:rPr lang="zh-CN" altLang="zh-CN" sz="2400" dirty="0" smtClean="0"/>
              <a:t>条的规定，犯本罪的，处</a:t>
            </a:r>
            <a:r>
              <a:rPr lang="en-US" altLang="zh-CN" sz="2400" dirty="0" smtClean="0"/>
              <a:t>3</a:t>
            </a:r>
            <a:r>
              <a:rPr lang="zh-CN" altLang="zh-CN" sz="2400" dirty="0" smtClean="0"/>
              <a:t>年以下有期徒刑或者拘役。</a:t>
            </a:r>
          </a:p>
          <a:p>
            <a:endParaRPr lang="en-US" altLang="zh-CN" sz="2600" dirty="0" smtClean="0"/>
          </a:p>
        </p:txBody>
      </p:sp>
      <p:sp>
        <p:nvSpPr>
          <p:cNvPr id="3" name="标题 2"/>
          <p:cNvSpPr>
            <a:spLocks noGrp="1"/>
          </p:cNvSpPr>
          <p:nvPr>
            <p:ph type="title"/>
          </p:nvPr>
        </p:nvSpPr>
        <p:spPr/>
        <p:txBody>
          <a:bodyPr/>
          <a:lstStyle/>
          <a:p>
            <a:r>
              <a:rPr lang="zh-CN" altLang="zh-CN" dirty="0"/>
              <a:t>非法侵入计算机信息系统罪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第三节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257682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圆角矩形 19"/>
          <p:cNvSpPr/>
          <p:nvPr/>
        </p:nvSpPr>
        <p:spPr>
          <a:xfrm>
            <a:off x="129491" y="4544665"/>
            <a:ext cx="5954255" cy="1925059"/>
          </a:xfrm>
          <a:prstGeom prst="roundRect">
            <a:avLst>
              <a:gd name="adj" fmla="val 3414"/>
            </a:avLst>
          </a:prstGeom>
          <a:solidFill>
            <a:srgbClr val="FFAB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zh-CN" altLang="zh-CN" sz="1400" dirty="0">
              <a:solidFill>
                <a:prstClr val="black"/>
              </a:solidFill>
            </a:endParaRPr>
          </a:p>
        </p:txBody>
      </p:sp>
      <p:sp>
        <p:nvSpPr>
          <p:cNvPr id="2" name="内容占位符 1"/>
          <p:cNvSpPr>
            <a:spLocks noGrp="1"/>
          </p:cNvSpPr>
          <p:nvPr>
            <p:ph idx="1"/>
          </p:nvPr>
        </p:nvSpPr>
        <p:spPr>
          <a:xfrm>
            <a:off x="454903" y="1040287"/>
            <a:ext cx="11393539" cy="1362885"/>
          </a:xfrm>
        </p:spPr>
        <p:txBody>
          <a:bodyPr>
            <a:noAutofit/>
          </a:bodyPr>
          <a:lstStyle/>
          <a:p>
            <a:r>
              <a:rPr lang="zh-CN" altLang="en-US" sz="2400" dirty="0"/>
              <a:t>一、</a:t>
            </a:r>
            <a:r>
              <a:rPr lang="zh-CN" altLang="zh-CN" sz="2400" dirty="0"/>
              <a:t>聚众扰乱社会秩序罪</a:t>
            </a:r>
            <a:r>
              <a:rPr lang="zh-CN" altLang="en-US" sz="2400" dirty="0"/>
              <a:t>的概念</a:t>
            </a:r>
            <a:r>
              <a:rPr lang="zh-CN" altLang="en-US" sz="2400" dirty="0" smtClean="0"/>
              <a:t>与构成特征</a:t>
            </a:r>
            <a:endParaRPr lang="en-US" altLang="zh-CN" sz="2400" dirty="0" smtClean="0"/>
          </a:p>
          <a:p>
            <a:pPr marL="285750" indent="-285750">
              <a:buFont typeface="Wingdings" panose="05000000000000000000" pitchFamily="2" charset="2"/>
              <a:buChar char="n"/>
            </a:pPr>
            <a:r>
              <a:rPr lang="zh-CN" altLang="zh-CN" sz="2000" dirty="0"/>
              <a:t>聚众扰乱社会秩序罪，是指聚众扰乱社会秩序，情节严重，致使工作、生产、营业和教学、科研、医疗无法进行，造成严重损失的行为</a:t>
            </a:r>
            <a:r>
              <a:rPr lang="zh-CN" altLang="zh-CN" sz="2000" dirty="0" smtClean="0"/>
              <a:t>。</a:t>
            </a:r>
            <a:endParaRPr lang="zh-CN" altLang="en-US" sz="2000" dirty="0"/>
          </a:p>
        </p:txBody>
      </p:sp>
      <p:sp>
        <p:nvSpPr>
          <p:cNvPr id="3" name="标题 2"/>
          <p:cNvSpPr>
            <a:spLocks noGrp="1"/>
          </p:cNvSpPr>
          <p:nvPr>
            <p:ph type="title"/>
          </p:nvPr>
        </p:nvSpPr>
        <p:spPr/>
        <p:txBody>
          <a:bodyPr/>
          <a:lstStyle/>
          <a:p>
            <a:r>
              <a:rPr lang="zh-CN" altLang="zh-CN" dirty="0"/>
              <a:t>聚众扰乱社会秩序罪</a:t>
            </a:r>
            <a:endParaRPr lang="zh-CN" altLang="en-US" dirty="0"/>
          </a:p>
        </p:txBody>
      </p:sp>
      <p:sp>
        <p:nvSpPr>
          <p:cNvPr id="4" name="文本框 3"/>
          <p:cNvSpPr txBox="1"/>
          <p:nvPr/>
        </p:nvSpPr>
        <p:spPr>
          <a:xfrm>
            <a:off x="129491" y="293243"/>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第四节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
        <p:nvSpPr>
          <p:cNvPr id="5" name="圆角矩形 4"/>
          <p:cNvSpPr/>
          <p:nvPr/>
        </p:nvSpPr>
        <p:spPr>
          <a:xfrm>
            <a:off x="129492" y="2557426"/>
            <a:ext cx="5954254" cy="1872218"/>
          </a:xfrm>
          <a:prstGeom prst="roundRect">
            <a:avLst>
              <a:gd name="adj" fmla="val 341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圆角矩形 6"/>
          <p:cNvSpPr/>
          <p:nvPr/>
        </p:nvSpPr>
        <p:spPr>
          <a:xfrm>
            <a:off x="6249363" y="2557426"/>
            <a:ext cx="5975626" cy="1876725"/>
          </a:xfrm>
          <a:prstGeom prst="roundRect">
            <a:avLst>
              <a:gd name="adj" fmla="val 3414"/>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圆角矩形 7"/>
          <p:cNvSpPr/>
          <p:nvPr/>
        </p:nvSpPr>
        <p:spPr>
          <a:xfrm>
            <a:off x="6203216" y="4544665"/>
            <a:ext cx="5975625" cy="1925059"/>
          </a:xfrm>
          <a:prstGeom prst="roundRect">
            <a:avLst>
              <a:gd name="adj" fmla="val 4021"/>
            </a:avLst>
          </a:prstGeom>
          <a:solidFill>
            <a:srgbClr val="FFAB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0000" indent="-144000">
              <a:buFont typeface="Arial" panose="020B0604020202020204" pitchFamily="34" charset="0"/>
              <a:buChar char="•"/>
            </a:pPr>
            <a:r>
              <a:rPr lang="zh-CN" altLang="zh-CN" sz="1600" dirty="0">
                <a:solidFill>
                  <a:prstClr val="black"/>
                </a:solidFill>
              </a:rPr>
              <a:t>本罪的主体为年满</a:t>
            </a:r>
            <a:r>
              <a:rPr lang="en-US" altLang="zh-CN" sz="1600" dirty="0">
                <a:solidFill>
                  <a:prstClr val="black"/>
                </a:solidFill>
              </a:rPr>
              <a:t>16</a:t>
            </a:r>
            <a:r>
              <a:rPr lang="zh-CN" altLang="zh-CN" sz="1600" dirty="0">
                <a:solidFill>
                  <a:prstClr val="black"/>
                </a:solidFill>
              </a:rPr>
              <a:t>周岁并具有刑事责任能力的聚众扰乱社会秩序的首要分子和积极参加者。</a:t>
            </a:r>
          </a:p>
        </p:txBody>
      </p:sp>
      <p:sp>
        <p:nvSpPr>
          <p:cNvPr id="11" name="矩形 10"/>
          <p:cNvSpPr/>
          <p:nvPr/>
        </p:nvSpPr>
        <p:spPr>
          <a:xfrm>
            <a:off x="295109" y="2880961"/>
            <a:ext cx="5661041" cy="1200329"/>
          </a:xfrm>
          <a:prstGeom prst="rect">
            <a:avLst/>
          </a:prstGeom>
          <a:noFill/>
        </p:spPr>
        <p:txBody>
          <a:bodyPr wrap="square">
            <a:spAutoFit/>
          </a:bodyPr>
          <a:lstStyle/>
          <a:p>
            <a:pPr marL="285750" indent="-285750">
              <a:buFont typeface="Arial" panose="020B0604020202020204" pitchFamily="34" charset="0"/>
              <a:buChar char="•"/>
            </a:pPr>
            <a:r>
              <a:rPr lang="zh-CN" altLang="zh-CN" dirty="0">
                <a:solidFill>
                  <a:prstClr val="black"/>
                </a:solidFill>
              </a:rPr>
              <a:t>本罪侵犯的客体为正常的社会</a:t>
            </a:r>
            <a:r>
              <a:rPr lang="zh-CN" altLang="zh-CN" dirty="0" smtClean="0">
                <a:solidFill>
                  <a:prstClr val="black"/>
                </a:solidFill>
              </a:rPr>
              <a:t>秩序</a:t>
            </a:r>
            <a:r>
              <a:rPr lang="zh-CN" altLang="en-US" dirty="0" smtClean="0">
                <a:solidFill>
                  <a:prstClr val="black"/>
                </a:solidFill>
              </a:rPr>
              <a:t>。</a:t>
            </a:r>
            <a:endParaRPr lang="en-US" altLang="zh-CN" dirty="0" smtClean="0">
              <a:solidFill>
                <a:prstClr val="black"/>
              </a:solidFill>
            </a:endParaRPr>
          </a:p>
          <a:p>
            <a:pPr marL="285750" indent="-285750">
              <a:buFont typeface="Arial" panose="020B0604020202020204" pitchFamily="34" charset="0"/>
              <a:buChar char="•"/>
            </a:pPr>
            <a:r>
              <a:rPr lang="zh-CN" altLang="zh-CN" dirty="0" smtClean="0">
                <a:solidFill>
                  <a:prstClr val="black"/>
                </a:solidFill>
              </a:rPr>
              <a:t>具体</a:t>
            </a:r>
            <a:r>
              <a:rPr lang="zh-CN" altLang="zh-CN" dirty="0">
                <a:solidFill>
                  <a:prstClr val="black"/>
                </a:solidFill>
              </a:rPr>
              <a:t>表现为国家机关、企业、事业单位、人民团体、医疗单位正常的工作秩序、生产经营秩序、教学科研秩序和医疗秩序。</a:t>
            </a:r>
            <a:endParaRPr lang="zh-CN" altLang="zh-CN" sz="1600" dirty="0">
              <a:solidFill>
                <a:prstClr val="black"/>
              </a:solidFill>
            </a:endParaRPr>
          </a:p>
        </p:txBody>
      </p:sp>
      <p:sp>
        <p:nvSpPr>
          <p:cNvPr id="12" name="矩形 11"/>
          <p:cNvSpPr/>
          <p:nvPr/>
        </p:nvSpPr>
        <p:spPr>
          <a:xfrm>
            <a:off x="6538511" y="2667940"/>
            <a:ext cx="5618960" cy="1815882"/>
          </a:xfrm>
          <a:prstGeom prst="rect">
            <a:avLst/>
          </a:prstGeom>
        </p:spPr>
        <p:txBody>
          <a:bodyPr wrap="square">
            <a:spAutoFit/>
          </a:bodyPr>
          <a:lstStyle/>
          <a:p>
            <a:pPr marL="285750" indent="-285750">
              <a:buFont typeface="Arial" panose="020B0604020202020204" pitchFamily="34" charset="0"/>
              <a:buChar char="•"/>
            </a:pPr>
            <a:r>
              <a:rPr lang="zh-CN" altLang="zh-CN" sz="1600" dirty="0">
                <a:solidFill>
                  <a:prstClr val="black"/>
                </a:solidFill>
              </a:rPr>
              <a:t>本罪在客观方面表现为聚众扰乱社会秩序，情节严重，致使工作、生产、营业和教学、科研、医疗无法进行，造成严重损失的作为</a:t>
            </a:r>
            <a:r>
              <a:rPr lang="zh-CN" altLang="zh-CN" sz="1600" dirty="0" smtClean="0">
                <a:solidFill>
                  <a:prstClr val="black"/>
                </a:solidFill>
              </a:rPr>
              <a:t>。</a:t>
            </a:r>
            <a:endParaRPr lang="en-US" altLang="zh-CN" sz="1600" dirty="0" smtClean="0">
              <a:solidFill>
                <a:prstClr val="black"/>
              </a:solidFill>
            </a:endParaRPr>
          </a:p>
          <a:p>
            <a:pPr marL="285750" indent="-285750">
              <a:buFont typeface="Arial" panose="020B0604020202020204" pitchFamily="34" charset="0"/>
              <a:buChar char="•"/>
            </a:pPr>
            <a:r>
              <a:rPr lang="zh-CN" altLang="zh-CN" sz="1600" dirty="0" smtClean="0">
                <a:solidFill>
                  <a:prstClr val="black"/>
                </a:solidFill>
              </a:rPr>
              <a:t>聚众，指</a:t>
            </a:r>
            <a:r>
              <a:rPr lang="zh-CN" altLang="zh-CN" sz="1600" dirty="0">
                <a:solidFill>
                  <a:prstClr val="black"/>
                </a:solidFill>
              </a:rPr>
              <a:t>首要分子发动、纠合</a:t>
            </a:r>
            <a:r>
              <a:rPr lang="en-US" altLang="zh-CN" sz="1600" dirty="0">
                <a:solidFill>
                  <a:prstClr val="black"/>
                </a:solidFill>
              </a:rPr>
              <a:t>3</a:t>
            </a:r>
            <a:r>
              <a:rPr lang="zh-CN" altLang="zh-CN" sz="1600" dirty="0">
                <a:solidFill>
                  <a:prstClr val="black"/>
                </a:solidFill>
              </a:rPr>
              <a:t>人以上，在同一地点聚集</a:t>
            </a:r>
            <a:r>
              <a:rPr lang="zh-CN" altLang="zh-CN" sz="1600" dirty="0" smtClean="0">
                <a:solidFill>
                  <a:prstClr val="black"/>
                </a:solidFill>
              </a:rPr>
              <a:t>。</a:t>
            </a:r>
            <a:endParaRPr lang="en-US" altLang="zh-CN" sz="1600" dirty="0">
              <a:solidFill>
                <a:prstClr val="black"/>
              </a:solidFill>
            </a:endParaRPr>
          </a:p>
          <a:p>
            <a:pPr marL="285750" indent="-285750">
              <a:buFont typeface="Arial" panose="020B0604020202020204" pitchFamily="34" charset="0"/>
              <a:buChar char="•"/>
            </a:pPr>
            <a:r>
              <a:rPr lang="zh-CN" altLang="zh-CN" sz="1600" dirty="0" smtClean="0">
                <a:solidFill>
                  <a:prstClr val="black"/>
                </a:solidFill>
              </a:rPr>
              <a:t>扰乱，指</a:t>
            </a:r>
            <a:r>
              <a:rPr lang="zh-CN" altLang="zh-CN" sz="1600" dirty="0">
                <a:solidFill>
                  <a:prstClr val="black"/>
                </a:solidFill>
              </a:rPr>
              <a:t>对国家机关、企业、事业单位、人民团体、医疗单位的正常工作、生产、营业和教学、科研、医疗秩序进行干扰、</a:t>
            </a:r>
            <a:r>
              <a:rPr lang="zh-CN" altLang="zh-CN" sz="1600" dirty="0" smtClean="0">
                <a:solidFill>
                  <a:prstClr val="black"/>
                </a:solidFill>
              </a:rPr>
              <a:t>破坏</a:t>
            </a:r>
            <a:r>
              <a:rPr lang="zh-CN" altLang="en-US" sz="1600" dirty="0" smtClean="0">
                <a:solidFill>
                  <a:prstClr val="black"/>
                </a:solidFill>
              </a:rPr>
              <a:t>。</a:t>
            </a:r>
            <a:endParaRPr lang="zh-CN" altLang="zh-CN" sz="1600" dirty="0">
              <a:solidFill>
                <a:prstClr val="black"/>
              </a:solidFill>
            </a:endParaRPr>
          </a:p>
        </p:txBody>
      </p:sp>
      <p:sp>
        <p:nvSpPr>
          <p:cNvPr id="13" name="矩形 12"/>
          <p:cNvSpPr/>
          <p:nvPr/>
        </p:nvSpPr>
        <p:spPr>
          <a:xfrm>
            <a:off x="330606" y="5115422"/>
            <a:ext cx="5346192" cy="338554"/>
          </a:xfrm>
          <a:prstGeom prst="rect">
            <a:avLst/>
          </a:prstGeom>
        </p:spPr>
        <p:txBody>
          <a:bodyPr wrap="square">
            <a:spAutoFit/>
          </a:bodyPr>
          <a:lstStyle/>
          <a:p>
            <a:pPr marL="285750" indent="-285750">
              <a:buFont typeface="Arial" panose="020B0604020202020204" pitchFamily="34" charset="0"/>
              <a:buChar char="•"/>
            </a:pPr>
            <a:r>
              <a:rPr lang="zh-CN" altLang="zh-CN" sz="1600" dirty="0">
                <a:solidFill>
                  <a:prstClr val="black"/>
                </a:solidFill>
              </a:rPr>
              <a:t>本罪主观方面为聚众扰乱社会秩序的故意。</a:t>
            </a:r>
            <a:endParaRPr lang="en-US" altLang="zh-CN" sz="1600" dirty="0">
              <a:solidFill>
                <a:prstClr val="black"/>
              </a:solidFill>
            </a:endParaRPr>
          </a:p>
        </p:txBody>
      </p:sp>
      <p:sp>
        <p:nvSpPr>
          <p:cNvPr id="9" name="椭圆 8"/>
          <p:cNvSpPr/>
          <p:nvPr/>
        </p:nvSpPr>
        <p:spPr>
          <a:xfrm>
            <a:off x="5513970" y="3888454"/>
            <a:ext cx="1259023" cy="12019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0" name="右弧形箭头 9"/>
          <p:cNvSpPr/>
          <p:nvPr/>
        </p:nvSpPr>
        <p:spPr>
          <a:xfrm>
            <a:off x="5911863" y="4020720"/>
            <a:ext cx="586438" cy="937375"/>
          </a:xfrm>
          <a:prstGeom prst="curvedLeftArrow">
            <a:avLst>
              <a:gd name="adj1" fmla="val 33414"/>
              <a:gd name="adj2" fmla="val 52782"/>
              <a:gd name="adj3" fmla="val 48460"/>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Tree>
    <p:extLst>
      <p:ext uri="{BB962C8B-B14F-4D97-AF65-F5344CB8AC3E}">
        <p14:creationId xmlns:p14="http://schemas.microsoft.com/office/powerpoint/2010/main" val="1022071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14818" y="2727208"/>
            <a:ext cx="9144000" cy="1533381"/>
          </a:xfrm>
        </p:spPr>
        <p:txBody>
          <a:bodyPr>
            <a:normAutofit fontScale="90000"/>
          </a:bodyPr>
          <a:lstStyle/>
          <a:p>
            <a:r>
              <a:rPr lang="zh-CN" altLang="en-US" dirty="0" smtClean="0">
                <a:solidFill>
                  <a:schemeClr val="bg1"/>
                </a:solidFill>
                <a:latin typeface="华文中宋" panose="02010600040101010101" pitchFamily="2" charset="-122"/>
                <a:ea typeface="华文中宋" panose="02010600040101010101" pitchFamily="2" charset="-122"/>
              </a:rPr>
              <a:t>第二十二章 妨害社会管理秩序罪</a:t>
            </a:r>
            <a:endParaRPr lang="zh-CN" altLang="en-US" dirty="0">
              <a:solidFill>
                <a:schemeClr val="bg1"/>
              </a:solidFill>
              <a:latin typeface="华文中宋" panose="02010600040101010101" pitchFamily="2" charset="-122"/>
              <a:ea typeface="华文中宋" panose="02010600040101010101"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zh-CN" dirty="0" smtClean="0"/>
              <a:t>聚众</a:t>
            </a:r>
            <a:r>
              <a:rPr lang="zh-CN" altLang="zh-CN" dirty="0"/>
              <a:t>扰乱社会秩序</a:t>
            </a:r>
            <a:r>
              <a:rPr lang="zh-CN" altLang="zh-CN" dirty="0" smtClean="0"/>
              <a:t>罪</a:t>
            </a:r>
            <a:endParaRPr lang="zh-CN" altLang="en-US" dirty="0"/>
          </a:p>
        </p:txBody>
      </p:sp>
      <p:sp>
        <p:nvSpPr>
          <p:cNvPr id="5" name="文本框 4"/>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第四节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
        <p:nvSpPr>
          <p:cNvPr id="2" name="等腰三角形 1"/>
          <p:cNvSpPr/>
          <p:nvPr/>
        </p:nvSpPr>
        <p:spPr>
          <a:xfrm>
            <a:off x="5819775" y="4312549"/>
            <a:ext cx="2276475" cy="1962478"/>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等腰三角形 10"/>
          <p:cNvSpPr/>
          <p:nvPr/>
        </p:nvSpPr>
        <p:spPr>
          <a:xfrm>
            <a:off x="7095790" y="2090845"/>
            <a:ext cx="2276475" cy="1962478"/>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等腰三角形 11"/>
          <p:cNvSpPr/>
          <p:nvPr/>
        </p:nvSpPr>
        <p:spPr>
          <a:xfrm>
            <a:off x="4539382" y="2118043"/>
            <a:ext cx="2276475" cy="1962478"/>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等腰三角形 13"/>
          <p:cNvSpPr/>
          <p:nvPr/>
        </p:nvSpPr>
        <p:spPr>
          <a:xfrm rot="3600000">
            <a:off x="6100434" y="1588551"/>
            <a:ext cx="2276475" cy="1962478"/>
          </a:xfrm>
          <a:prstGeom prst="triangle">
            <a:avLst/>
          </a:prstGeom>
          <a:solidFill>
            <a:srgbClr val="FFAB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 name="等腰三角形 15"/>
          <p:cNvSpPr/>
          <p:nvPr/>
        </p:nvSpPr>
        <p:spPr>
          <a:xfrm rot="3600000">
            <a:off x="4800992" y="3779325"/>
            <a:ext cx="2276475" cy="1962478"/>
          </a:xfrm>
          <a:prstGeom prst="triangle">
            <a:avLst/>
          </a:prstGeom>
          <a:solidFill>
            <a:srgbClr val="FFAB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 name="等腰三角形 16"/>
          <p:cNvSpPr/>
          <p:nvPr/>
        </p:nvSpPr>
        <p:spPr>
          <a:xfrm rot="3600000">
            <a:off x="7414555" y="3768393"/>
            <a:ext cx="2276475" cy="1962478"/>
          </a:xfrm>
          <a:prstGeom prst="triangle">
            <a:avLst/>
          </a:prstGeom>
          <a:solidFill>
            <a:srgbClr val="FFAB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800000">
            <a:off x="6238633" y="3322350"/>
            <a:ext cx="1472486" cy="1692067"/>
          </a:xfrm>
          <a:prstGeom prst="rect">
            <a:avLst/>
          </a:prstGeom>
        </p:spPr>
      </p:pic>
      <p:sp>
        <p:nvSpPr>
          <p:cNvPr id="22" name="文本框 21"/>
          <p:cNvSpPr txBox="1"/>
          <p:nvPr/>
        </p:nvSpPr>
        <p:spPr>
          <a:xfrm>
            <a:off x="5105078" y="3241042"/>
            <a:ext cx="1107996" cy="646331"/>
          </a:xfrm>
          <a:prstGeom prst="rect">
            <a:avLst/>
          </a:prstGeom>
          <a:noFill/>
        </p:spPr>
        <p:txBody>
          <a:bodyPr wrap="none" rtlCol="0">
            <a:spAutoFit/>
          </a:bodyPr>
          <a:lstStyle/>
          <a:p>
            <a:r>
              <a:rPr lang="zh-CN" altLang="en-US" dirty="0" smtClean="0">
                <a:solidFill>
                  <a:prstClr val="white"/>
                </a:solidFill>
                <a:latin typeface="微软雅黑" panose="020B0503020204020204" pitchFamily="34" charset="-122"/>
                <a:ea typeface="微软雅黑" panose="020B0503020204020204" pitchFamily="34" charset="-122"/>
              </a:rPr>
              <a:t>罪与非罪</a:t>
            </a:r>
            <a:endParaRPr lang="en-US" altLang="zh-CN" dirty="0" smtClean="0">
              <a:solidFill>
                <a:prstClr val="white"/>
              </a:solidFill>
              <a:latin typeface="微软雅黑" panose="020B0503020204020204" pitchFamily="34" charset="-122"/>
              <a:ea typeface="微软雅黑" panose="020B0503020204020204" pitchFamily="34" charset="-122"/>
            </a:endParaRPr>
          </a:p>
          <a:p>
            <a:pPr algn="ctr"/>
            <a:r>
              <a:rPr lang="zh-CN" altLang="en-US" dirty="0" smtClean="0">
                <a:solidFill>
                  <a:prstClr val="white"/>
                </a:solidFill>
                <a:latin typeface="微软雅黑" panose="020B0503020204020204" pitchFamily="34" charset="-122"/>
                <a:ea typeface="微软雅黑" panose="020B0503020204020204" pitchFamily="34" charset="-122"/>
              </a:rPr>
              <a:t>的界限</a:t>
            </a:r>
            <a:endParaRPr lang="zh-CN" altLang="en-US" dirty="0">
              <a:solidFill>
                <a:prstClr val="white"/>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7602015" y="3115293"/>
            <a:ext cx="1415772" cy="830997"/>
          </a:xfrm>
          <a:prstGeom prst="rect">
            <a:avLst/>
          </a:prstGeom>
          <a:noFill/>
        </p:spPr>
        <p:txBody>
          <a:bodyPr wrap="none" rtlCol="0">
            <a:spAutoFit/>
          </a:bodyPr>
          <a:lstStyle/>
          <a:p>
            <a:pPr algn="ctr"/>
            <a:r>
              <a:rPr lang="zh-CN" altLang="en-US" sz="1600" dirty="0" smtClean="0">
                <a:solidFill>
                  <a:prstClr val="white"/>
                </a:solidFill>
                <a:latin typeface="微软雅黑" panose="020B0503020204020204" pitchFamily="34" charset="-122"/>
                <a:ea typeface="微软雅黑" panose="020B0503020204020204" pitchFamily="34" charset="-122"/>
              </a:rPr>
              <a:t>与</a:t>
            </a:r>
            <a:r>
              <a:rPr lang="zh-CN" altLang="zh-CN" sz="1600" dirty="0">
                <a:solidFill>
                  <a:prstClr val="white"/>
                </a:solidFill>
                <a:latin typeface="微软雅黑" panose="020B0503020204020204" pitchFamily="34" charset="-122"/>
                <a:ea typeface="微软雅黑" panose="020B0503020204020204" pitchFamily="34" charset="-122"/>
              </a:rPr>
              <a:t>非法集会</a:t>
            </a:r>
            <a:r>
              <a:rPr lang="zh-CN" altLang="zh-CN" sz="1600" dirty="0" smtClean="0">
                <a:solidFill>
                  <a:prstClr val="white"/>
                </a:solidFill>
                <a:latin typeface="微软雅黑" panose="020B0503020204020204" pitchFamily="34" charset="-122"/>
                <a:ea typeface="微软雅黑" panose="020B0503020204020204" pitchFamily="34" charset="-122"/>
              </a:rPr>
              <a:t>、</a:t>
            </a:r>
            <a:endParaRPr lang="en-US" altLang="zh-CN" sz="1600" dirty="0" smtClean="0">
              <a:solidFill>
                <a:prstClr val="white"/>
              </a:solidFill>
              <a:latin typeface="微软雅黑" panose="020B0503020204020204" pitchFamily="34" charset="-122"/>
              <a:ea typeface="微软雅黑" panose="020B0503020204020204" pitchFamily="34" charset="-122"/>
            </a:endParaRPr>
          </a:p>
          <a:p>
            <a:pPr algn="ctr"/>
            <a:r>
              <a:rPr lang="zh-CN" altLang="zh-CN" sz="1600" dirty="0" smtClean="0">
                <a:solidFill>
                  <a:prstClr val="white"/>
                </a:solidFill>
                <a:latin typeface="微软雅黑" panose="020B0503020204020204" pitchFamily="34" charset="-122"/>
                <a:ea typeface="微软雅黑" panose="020B0503020204020204" pitchFamily="34" charset="-122"/>
              </a:rPr>
              <a:t>游行</a:t>
            </a:r>
            <a:r>
              <a:rPr lang="zh-CN" altLang="zh-CN" sz="1600" dirty="0">
                <a:solidFill>
                  <a:prstClr val="white"/>
                </a:solidFill>
                <a:latin typeface="微软雅黑" panose="020B0503020204020204" pitchFamily="34" charset="-122"/>
                <a:ea typeface="微软雅黑" panose="020B0503020204020204" pitchFamily="34" charset="-122"/>
              </a:rPr>
              <a:t>、示威</a:t>
            </a:r>
            <a:r>
              <a:rPr lang="zh-CN" altLang="zh-CN" sz="1600" dirty="0" smtClean="0">
                <a:solidFill>
                  <a:prstClr val="white"/>
                </a:solidFill>
                <a:latin typeface="微软雅黑" panose="020B0503020204020204" pitchFamily="34" charset="-122"/>
                <a:ea typeface="微软雅黑" panose="020B0503020204020204" pitchFamily="34" charset="-122"/>
              </a:rPr>
              <a:t>罪</a:t>
            </a:r>
            <a:endParaRPr lang="en-US" altLang="zh-CN" sz="1600" dirty="0" smtClean="0">
              <a:solidFill>
                <a:prstClr val="white"/>
              </a:solidFill>
              <a:latin typeface="微软雅黑" panose="020B0503020204020204" pitchFamily="34" charset="-122"/>
              <a:ea typeface="微软雅黑" panose="020B0503020204020204" pitchFamily="34" charset="-122"/>
            </a:endParaRPr>
          </a:p>
          <a:p>
            <a:pPr algn="ctr"/>
            <a:r>
              <a:rPr lang="zh-CN" altLang="en-US" sz="1600" dirty="0" smtClean="0">
                <a:solidFill>
                  <a:prstClr val="white"/>
                </a:solidFill>
                <a:latin typeface="微软雅黑" panose="020B0503020204020204" pitchFamily="34" charset="-122"/>
                <a:ea typeface="微软雅黑" panose="020B0503020204020204" pitchFamily="34" charset="-122"/>
              </a:rPr>
              <a:t>的界限</a:t>
            </a:r>
            <a:endParaRPr lang="zh-CN" altLang="en-US" sz="1600" dirty="0">
              <a:solidFill>
                <a:prstClr val="white"/>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6305462" y="5351445"/>
            <a:ext cx="1338828" cy="646331"/>
          </a:xfrm>
          <a:prstGeom prst="rect">
            <a:avLst/>
          </a:prstGeom>
          <a:noFill/>
        </p:spPr>
        <p:txBody>
          <a:bodyPr wrap="none" rtlCol="0">
            <a:spAutoFit/>
          </a:bodyPr>
          <a:lstStyle/>
          <a:p>
            <a:pPr algn="ctr"/>
            <a:r>
              <a:rPr lang="zh-CN" altLang="en-US" dirty="0" smtClean="0">
                <a:solidFill>
                  <a:prstClr val="white"/>
                </a:solidFill>
                <a:latin typeface="微软雅黑" panose="020B0503020204020204" pitchFamily="34" charset="-122"/>
                <a:ea typeface="微软雅黑" panose="020B0503020204020204" pitchFamily="34" charset="-122"/>
              </a:rPr>
              <a:t>与其他犯罪</a:t>
            </a:r>
            <a:endParaRPr lang="en-US" altLang="zh-CN" dirty="0" smtClean="0">
              <a:solidFill>
                <a:prstClr val="white"/>
              </a:solidFill>
              <a:latin typeface="微软雅黑" panose="020B0503020204020204" pitchFamily="34" charset="-122"/>
              <a:ea typeface="微软雅黑" panose="020B0503020204020204" pitchFamily="34" charset="-122"/>
            </a:endParaRPr>
          </a:p>
          <a:p>
            <a:pPr algn="ctr"/>
            <a:r>
              <a:rPr lang="zh-CN" altLang="en-US" dirty="0" smtClean="0">
                <a:solidFill>
                  <a:prstClr val="white"/>
                </a:solidFill>
                <a:latin typeface="微软雅黑" panose="020B0503020204020204" pitchFamily="34" charset="-122"/>
                <a:ea typeface="微软雅黑" panose="020B0503020204020204" pitchFamily="34" charset="-122"/>
              </a:rPr>
              <a:t>的界限</a:t>
            </a:r>
            <a:endParaRPr lang="zh-CN" altLang="en-US" dirty="0">
              <a:solidFill>
                <a:prstClr val="white"/>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6551119" y="3804539"/>
            <a:ext cx="800219" cy="830997"/>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认定</a:t>
            </a:r>
            <a:endParaRPr lang="en-US" altLang="zh-CN" sz="2400" dirty="0" smtClean="0">
              <a:solidFill>
                <a:srgbClr val="FA7D00"/>
              </a:solidFill>
              <a:latin typeface="微软雅黑" panose="020B0503020204020204" pitchFamily="34" charset="-122"/>
              <a:ea typeface="微软雅黑" panose="020B0503020204020204" pitchFamily="34" charset="-122"/>
            </a:endParaRPr>
          </a:p>
          <a:p>
            <a:r>
              <a:rPr lang="zh-CN" altLang="en-US" sz="2400" dirty="0">
                <a:solidFill>
                  <a:srgbClr val="FA7D00"/>
                </a:solidFill>
                <a:latin typeface="微软雅黑" panose="020B0503020204020204" pitchFamily="34" charset="-122"/>
                <a:ea typeface="微软雅黑" panose="020B0503020204020204" pitchFamily="34" charset="-122"/>
              </a:rPr>
              <a:t>问题</a:t>
            </a:r>
          </a:p>
        </p:txBody>
      </p:sp>
      <p:sp>
        <p:nvSpPr>
          <p:cNvPr id="19" name="线形标注 2 18"/>
          <p:cNvSpPr/>
          <p:nvPr/>
        </p:nvSpPr>
        <p:spPr>
          <a:xfrm>
            <a:off x="271938" y="3022415"/>
            <a:ext cx="4173419" cy="3203580"/>
          </a:xfrm>
          <a:prstGeom prst="borderCallout2">
            <a:avLst>
              <a:gd name="adj1" fmla="val 50276"/>
              <a:gd name="adj2" fmla="val 100157"/>
              <a:gd name="adj3" fmla="val 104656"/>
              <a:gd name="adj4" fmla="val 127339"/>
              <a:gd name="adj5" fmla="val 96224"/>
              <a:gd name="adj6" fmla="val 161505"/>
            </a:avLst>
          </a:prstGeom>
          <a:solidFill>
            <a:schemeClr val="bg1"/>
          </a:solidFill>
          <a:ln w="19050">
            <a:solidFill>
              <a:srgbClr val="FA7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zh-CN" altLang="zh-CN" sz="1600" dirty="0" smtClean="0">
                <a:solidFill>
                  <a:prstClr val="black"/>
                </a:solidFill>
                <a:latin typeface="微软雅黑" panose="020B0503020204020204" pitchFamily="34" charset="-122"/>
                <a:ea typeface="微软雅黑" panose="020B0503020204020204" pitchFamily="34" charset="-122"/>
              </a:rPr>
              <a:t>聚众</a:t>
            </a:r>
            <a:r>
              <a:rPr lang="zh-CN" altLang="zh-CN" sz="1600" dirty="0">
                <a:solidFill>
                  <a:prstClr val="black"/>
                </a:solidFill>
                <a:latin typeface="微软雅黑" panose="020B0503020204020204" pitchFamily="34" charset="-122"/>
                <a:ea typeface="微软雅黑" panose="020B0503020204020204" pitchFamily="34" charset="-122"/>
              </a:rPr>
              <a:t>冲击国家机关</a:t>
            </a:r>
            <a:r>
              <a:rPr lang="zh-CN" altLang="zh-CN" sz="1600" dirty="0" smtClean="0">
                <a:solidFill>
                  <a:prstClr val="black"/>
                </a:solidFill>
                <a:latin typeface="微软雅黑" panose="020B0503020204020204" pitchFamily="34" charset="-122"/>
                <a:ea typeface="微软雅黑" panose="020B0503020204020204" pitchFamily="34" charset="-122"/>
              </a:rPr>
              <a:t>的，以</a:t>
            </a:r>
            <a:r>
              <a:rPr lang="zh-CN" altLang="zh-CN" sz="1600" dirty="0">
                <a:solidFill>
                  <a:prstClr val="black"/>
                </a:solidFill>
                <a:latin typeface="微软雅黑" panose="020B0503020204020204" pitchFamily="34" charset="-122"/>
                <a:ea typeface="微软雅黑" panose="020B0503020204020204" pitchFamily="34" charset="-122"/>
              </a:rPr>
              <a:t>聚众冲击国家机关罪论处</a:t>
            </a:r>
            <a:r>
              <a:rPr lang="zh-CN" altLang="zh-CN"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zh-CN" sz="1600" dirty="0" smtClean="0">
                <a:solidFill>
                  <a:prstClr val="black"/>
                </a:solidFill>
                <a:latin typeface="微软雅黑" panose="020B0503020204020204" pitchFamily="34" charset="-122"/>
                <a:ea typeface="微软雅黑" panose="020B0503020204020204" pitchFamily="34" charset="-122"/>
              </a:rPr>
              <a:t>在</a:t>
            </a:r>
            <a:r>
              <a:rPr lang="zh-CN" altLang="zh-CN" sz="1600" dirty="0">
                <a:solidFill>
                  <a:prstClr val="black"/>
                </a:solidFill>
                <a:latin typeface="微软雅黑" panose="020B0503020204020204" pitchFamily="34" charset="-122"/>
                <a:ea typeface="微软雅黑" panose="020B0503020204020204" pitchFamily="34" charset="-122"/>
              </a:rPr>
              <a:t>聚众扰乱社会秩序的过程中</a:t>
            </a:r>
            <a:r>
              <a:rPr lang="zh-CN" altLang="zh-CN" sz="1600" dirty="0" smtClean="0">
                <a:solidFill>
                  <a:prstClr val="black"/>
                </a:solidFill>
                <a:latin typeface="微软雅黑" panose="020B0503020204020204" pitchFamily="34" charset="-122"/>
                <a:ea typeface="微软雅黑" panose="020B0503020204020204" pitchFamily="34" charset="-122"/>
              </a:rPr>
              <a:t>，打</a:t>
            </a:r>
            <a:r>
              <a:rPr lang="zh-CN" altLang="zh-CN" sz="1600" dirty="0">
                <a:solidFill>
                  <a:prstClr val="black"/>
                </a:solidFill>
                <a:latin typeface="微软雅黑" panose="020B0503020204020204" pitchFamily="34" charset="-122"/>
                <a:ea typeface="微软雅黑" panose="020B0503020204020204" pitchFamily="34" charset="-122"/>
              </a:rPr>
              <a:t>、砸、</a:t>
            </a:r>
            <a:r>
              <a:rPr lang="zh-CN" altLang="zh-CN" sz="1600" dirty="0" smtClean="0">
                <a:solidFill>
                  <a:prstClr val="black"/>
                </a:solidFill>
                <a:latin typeface="微软雅黑" panose="020B0503020204020204" pitchFamily="34" charset="-122"/>
                <a:ea typeface="微软雅黑" panose="020B0503020204020204" pitchFamily="34" charset="-122"/>
              </a:rPr>
              <a:t>抢致</a:t>
            </a:r>
            <a:r>
              <a:rPr lang="zh-CN" altLang="zh-CN" sz="1600" dirty="0">
                <a:solidFill>
                  <a:prstClr val="black"/>
                </a:solidFill>
                <a:latin typeface="微软雅黑" panose="020B0503020204020204" pitchFamily="34" charset="-122"/>
                <a:ea typeface="微软雅黑" panose="020B0503020204020204" pitchFamily="34" charset="-122"/>
              </a:rPr>
              <a:t>人伤残、死亡的，应当以故意伤害罪或者故意杀人罪论处；抢走公私财物的，应当以抢劫罪论处</a:t>
            </a:r>
            <a:r>
              <a:rPr lang="zh-CN" altLang="zh-CN"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zh-CN" sz="1600" dirty="0" smtClean="0">
                <a:solidFill>
                  <a:prstClr val="black"/>
                </a:solidFill>
                <a:latin typeface="微软雅黑" panose="020B0503020204020204" pitchFamily="34" charset="-122"/>
                <a:ea typeface="微软雅黑" panose="020B0503020204020204" pitchFamily="34" charset="-122"/>
              </a:rPr>
              <a:t>组织</a:t>
            </a:r>
            <a:r>
              <a:rPr lang="zh-CN" altLang="zh-CN" sz="1600" dirty="0">
                <a:solidFill>
                  <a:prstClr val="black"/>
                </a:solidFill>
                <a:latin typeface="微软雅黑" panose="020B0503020204020204" pitchFamily="34" charset="-122"/>
                <a:ea typeface="微软雅黑" panose="020B0503020204020204" pitchFamily="34" charset="-122"/>
              </a:rPr>
              <a:t>和利用邪教组织聚众围攻、冲击企业、事业单位，扰乱企业、事业单位的工作、生产、经营、教学和科研秩序的</a:t>
            </a:r>
            <a:r>
              <a:rPr lang="zh-CN" altLang="zh-CN" sz="1600" dirty="0" smtClean="0">
                <a:solidFill>
                  <a:prstClr val="black"/>
                </a:solidFill>
                <a:latin typeface="微软雅黑" panose="020B0503020204020204" pitchFamily="34" charset="-122"/>
                <a:ea typeface="微软雅黑" panose="020B0503020204020204" pitchFamily="34" charset="-122"/>
              </a:rPr>
              <a:t>，以</a:t>
            </a:r>
            <a:r>
              <a:rPr lang="zh-CN" altLang="zh-CN" sz="1600" dirty="0">
                <a:solidFill>
                  <a:prstClr val="black"/>
                </a:solidFill>
                <a:latin typeface="微软雅黑" panose="020B0503020204020204" pitchFamily="34" charset="-122"/>
                <a:ea typeface="微软雅黑" panose="020B0503020204020204" pitchFamily="34" charset="-122"/>
              </a:rPr>
              <a:t>组织、利用邪教组织破坏法律实施罪定罪处罚</a:t>
            </a:r>
            <a:r>
              <a:rPr lang="zh-CN" altLang="zh-CN"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zh-CN" sz="1600" dirty="0" smtClean="0">
                <a:solidFill>
                  <a:prstClr val="black"/>
                </a:solidFill>
                <a:latin typeface="微软雅黑" panose="020B0503020204020204" pitchFamily="34" charset="-122"/>
                <a:ea typeface="微软雅黑" panose="020B0503020204020204" pitchFamily="34" charset="-122"/>
              </a:rPr>
              <a:t>聚众</a:t>
            </a:r>
            <a:r>
              <a:rPr lang="zh-CN" altLang="zh-CN" sz="1600" dirty="0">
                <a:solidFill>
                  <a:prstClr val="black"/>
                </a:solidFill>
                <a:latin typeface="微软雅黑" panose="020B0503020204020204" pitchFamily="34" charset="-122"/>
                <a:ea typeface="微软雅黑" panose="020B0503020204020204" pitchFamily="34" charset="-122"/>
              </a:rPr>
              <a:t>扰乱军事管理区</a:t>
            </a:r>
            <a:r>
              <a:rPr lang="zh-CN" altLang="zh-CN" sz="1600" dirty="0" smtClean="0">
                <a:solidFill>
                  <a:prstClr val="black"/>
                </a:solidFill>
                <a:latin typeface="微软雅黑" panose="020B0503020204020204" pitchFamily="34" charset="-122"/>
                <a:ea typeface="微软雅黑" panose="020B0503020204020204" pitchFamily="34" charset="-122"/>
              </a:rPr>
              <a:t>秩序的，以</a:t>
            </a:r>
            <a:r>
              <a:rPr lang="zh-CN" altLang="zh-CN" sz="1600" dirty="0">
                <a:solidFill>
                  <a:prstClr val="black"/>
                </a:solidFill>
                <a:latin typeface="微软雅黑" panose="020B0503020204020204" pitchFamily="34" charset="-122"/>
                <a:ea typeface="微软雅黑" panose="020B0503020204020204" pitchFamily="34" charset="-122"/>
              </a:rPr>
              <a:t>聚众扰乱军事管理区秩序罪</a:t>
            </a:r>
            <a:r>
              <a:rPr lang="zh-CN" altLang="zh-CN" sz="1600" dirty="0" smtClean="0">
                <a:solidFill>
                  <a:prstClr val="black"/>
                </a:solidFill>
                <a:latin typeface="微软雅黑" panose="020B0503020204020204" pitchFamily="34" charset="-122"/>
                <a:ea typeface="微软雅黑" panose="020B0503020204020204" pitchFamily="34" charset="-122"/>
              </a:rPr>
              <a:t>论处。</a:t>
            </a:r>
            <a:endParaRPr lang="zh-CN" altLang="zh-CN" sz="1600" dirty="0">
              <a:solidFill>
                <a:prstClr val="black"/>
              </a:solidFill>
              <a:latin typeface="微软雅黑" panose="020B0503020204020204" pitchFamily="34" charset="-122"/>
              <a:ea typeface="微软雅黑" panose="020B0503020204020204" pitchFamily="34" charset="-122"/>
            </a:endParaRPr>
          </a:p>
        </p:txBody>
      </p:sp>
      <p:sp>
        <p:nvSpPr>
          <p:cNvPr id="20" name="线形标注 2 19"/>
          <p:cNvSpPr/>
          <p:nvPr/>
        </p:nvSpPr>
        <p:spPr>
          <a:xfrm>
            <a:off x="216964" y="1603647"/>
            <a:ext cx="4471359" cy="1318758"/>
          </a:xfrm>
          <a:prstGeom prst="borderCallout2">
            <a:avLst>
              <a:gd name="adj1" fmla="val 50276"/>
              <a:gd name="adj2" fmla="val 100157"/>
              <a:gd name="adj3" fmla="val 51994"/>
              <a:gd name="adj4" fmla="val 110176"/>
              <a:gd name="adj5" fmla="val 112156"/>
              <a:gd name="adj6" fmla="val 109756"/>
            </a:avLst>
          </a:prstGeom>
          <a:solidFill>
            <a:schemeClr val="bg1"/>
          </a:solidFill>
          <a:ln w="19050">
            <a:solidFill>
              <a:srgbClr val="FA7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zh-CN" altLang="zh-CN" sz="1600" dirty="0">
                <a:solidFill>
                  <a:prstClr val="black"/>
                </a:solidFill>
                <a:latin typeface="微软雅黑" panose="020B0503020204020204" pitchFamily="34" charset="-122"/>
                <a:ea typeface="微软雅黑" panose="020B0503020204020204" pitchFamily="34" charset="-122"/>
              </a:rPr>
              <a:t>本罪的构成不仅要求“情节严重”，而且须造成严重损失</a:t>
            </a:r>
            <a:r>
              <a:rPr lang="zh-CN" altLang="zh-CN"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a:solidFill>
                <a:prstClr val="black"/>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zh-CN" sz="1600" dirty="0">
                <a:solidFill>
                  <a:prstClr val="black"/>
                </a:solidFill>
                <a:latin typeface="微软雅黑" panose="020B0503020204020204" pitchFamily="34" charset="-122"/>
                <a:ea typeface="微软雅黑" panose="020B0503020204020204" pitchFamily="34" charset="-122"/>
              </a:rPr>
              <a:t>本罪在客观上以聚集</a:t>
            </a:r>
            <a:r>
              <a:rPr lang="en-US" altLang="zh-CN" sz="1600" dirty="0">
                <a:solidFill>
                  <a:prstClr val="black"/>
                </a:solidFill>
                <a:latin typeface="微软雅黑" panose="020B0503020204020204" pitchFamily="34" charset="-122"/>
                <a:ea typeface="微软雅黑" panose="020B0503020204020204" pitchFamily="34" charset="-122"/>
              </a:rPr>
              <a:t>3</a:t>
            </a:r>
            <a:r>
              <a:rPr lang="zh-CN" altLang="zh-CN" sz="1600" dirty="0">
                <a:solidFill>
                  <a:prstClr val="black"/>
                </a:solidFill>
                <a:latin typeface="微软雅黑" panose="020B0503020204020204" pitchFamily="34" charset="-122"/>
                <a:ea typeface="微软雅黑" panose="020B0503020204020204" pitchFamily="34" charset="-122"/>
              </a:rPr>
              <a:t>人以上为必要，而且纠集</a:t>
            </a:r>
            <a:r>
              <a:rPr lang="en-US" altLang="zh-CN" sz="1600" dirty="0">
                <a:solidFill>
                  <a:prstClr val="black"/>
                </a:solidFill>
                <a:latin typeface="微软雅黑" panose="020B0503020204020204" pitchFamily="34" charset="-122"/>
                <a:ea typeface="微软雅黑" panose="020B0503020204020204" pitchFamily="34" charset="-122"/>
              </a:rPr>
              <a:t>3</a:t>
            </a:r>
            <a:r>
              <a:rPr lang="zh-CN" altLang="zh-CN" sz="1600" dirty="0">
                <a:solidFill>
                  <a:prstClr val="black"/>
                </a:solidFill>
                <a:latin typeface="微软雅黑" panose="020B0503020204020204" pitchFamily="34" charset="-122"/>
                <a:ea typeface="微软雅黑" panose="020B0503020204020204" pitchFamily="34" charset="-122"/>
              </a:rPr>
              <a:t>人以上是指包括首要分子和积极参加者在内</a:t>
            </a:r>
            <a:r>
              <a:rPr lang="en-US" altLang="zh-CN" sz="1600" dirty="0">
                <a:solidFill>
                  <a:prstClr val="black"/>
                </a:solidFill>
                <a:latin typeface="微软雅黑" panose="020B0503020204020204" pitchFamily="34" charset="-122"/>
                <a:ea typeface="微软雅黑" panose="020B0503020204020204" pitchFamily="34" charset="-122"/>
              </a:rPr>
              <a:t>3</a:t>
            </a:r>
            <a:r>
              <a:rPr lang="zh-CN" altLang="zh-CN" sz="1600" dirty="0">
                <a:solidFill>
                  <a:prstClr val="black"/>
                </a:solidFill>
                <a:latin typeface="微软雅黑" panose="020B0503020204020204" pitchFamily="34" charset="-122"/>
                <a:ea typeface="微软雅黑" panose="020B0503020204020204" pitchFamily="34" charset="-122"/>
              </a:rPr>
              <a:t>人以上。</a:t>
            </a:r>
          </a:p>
        </p:txBody>
      </p:sp>
      <p:sp>
        <p:nvSpPr>
          <p:cNvPr id="28" name="线形标注 2 27"/>
          <p:cNvSpPr/>
          <p:nvPr/>
        </p:nvSpPr>
        <p:spPr>
          <a:xfrm>
            <a:off x="9461053" y="1452011"/>
            <a:ext cx="2597862" cy="905211"/>
          </a:xfrm>
          <a:prstGeom prst="borderCallout2">
            <a:avLst>
              <a:gd name="adj1" fmla="val 49950"/>
              <a:gd name="adj2" fmla="val -106"/>
              <a:gd name="adj3" fmla="val 91415"/>
              <a:gd name="adj4" fmla="val -23080"/>
              <a:gd name="adj5" fmla="val 185546"/>
              <a:gd name="adj6" fmla="val -24146"/>
            </a:avLst>
          </a:prstGeom>
          <a:solidFill>
            <a:schemeClr val="bg1"/>
          </a:solidFill>
          <a:ln w="19050">
            <a:solidFill>
              <a:srgbClr val="FA7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zh-CN" altLang="zh-CN" sz="1600" dirty="0" smtClean="0">
                <a:solidFill>
                  <a:prstClr val="black"/>
                </a:solidFill>
                <a:latin typeface="微软雅黑" panose="020B0503020204020204" pitchFamily="34" charset="-122"/>
                <a:ea typeface="微软雅黑" panose="020B0503020204020204" pitchFamily="34" charset="-122"/>
              </a:rPr>
              <a:t>侵犯</a:t>
            </a:r>
            <a:r>
              <a:rPr lang="zh-CN" altLang="zh-CN" sz="1600" dirty="0">
                <a:solidFill>
                  <a:prstClr val="black"/>
                </a:solidFill>
                <a:latin typeface="微软雅黑" panose="020B0503020204020204" pitchFamily="34" charset="-122"/>
                <a:ea typeface="微软雅黑" panose="020B0503020204020204" pitchFamily="34" charset="-122"/>
              </a:rPr>
              <a:t>的客体</a:t>
            </a:r>
            <a:r>
              <a:rPr lang="zh-CN" altLang="zh-CN" sz="1600" dirty="0" smtClean="0">
                <a:solidFill>
                  <a:prstClr val="black"/>
                </a:solidFill>
                <a:latin typeface="微软雅黑" panose="020B0503020204020204" pitchFamily="34" charset="-122"/>
                <a:ea typeface="微软雅黑" panose="020B0503020204020204" pitchFamily="34" charset="-122"/>
              </a:rPr>
              <a:t>不同</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zh-CN" sz="1600" dirty="0" smtClean="0">
                <a:solidFill>
                  <a:prstClr val="black"/>
                </a:solidFill>
                <a:latin typeface="微软雅黑" panose="020B0503020204020204" pitchFamily="34" charset="-122"/>
                <a:ea typeface="微软雅黑" panose="020B0503020204020204" pitchFamily="34" charset="-122"/>
              </a:rPr>
              <a:t>危害</a:t>
            </a:r>
            <a:r>
              <a:rPr lang="zh-CN" altLang="zh-CN" sz="1600" dirty="0">
                <a:solidFill>
                  <a:prstClr val="black"/>
                </a:solidFill>
                <a:latin typeface="微软雅黑" panose="020B0503020204020204" pitchFamily="34" charset="-122"/>
                <a:ea typeface="微软雅黑" panose="020B0503020204020204" pitchFamily="34" charset="-122"/>
              </a:rPr>
              <a:t>行为</a:t>
            </a:r>
            <a:r>
              <a:rPr lang="zh-CN" altLang="zh-CN" sz="1600" dirty="0" smtClean="0">
                <a:solidFill>
                  <a:prstClr val="black"/>
                </a:solidFill>
                <a:latin typeface="微软雅黑" panose="020B0503020204020204" pitchFamily="34" charset="-122"/>
                <a:ea typeface="微软雅黑" panose="020B0503020204020204" pitchFamily="34" charset="-122"/>
              </a:rPr>
              <a:t>不同</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zh-CN" sz="1600" dirty="0" smtClean="0">
                <a:solidFill>
                  <a:prstClr val="black"/>
                </a:solidFill>
                <a:latin typeface="微软雅黑" panose="020B0503020204020204" pitchFamily="34" charset="-122"/>
                <a:ea typeface="微软雅黑" panose="020B0503020204020204" pitchFamily="34" charset="-122"/>
              </a:rPr>
              <a:t>对</a:t>
            </a:r>
            <a:r>
              <a:rPr lang="zh-CN" altLang="zh-CN" sz="1600" dirty="0">
                <a:solidFill>
                  <a:prstClr val="black"/>
                </a:solidFill>
                <a:latin typeface="微软雅黑" panose="020B0503020204020204" pitchFamily="34" charset="-122"/>
                <a:ea typeface="微软雅黑" panose="020B0503020204020204" pitchFamily="34" charset="-122"/>
              </a:rPr>
              <a:t>危害结果的要求不同</a:t>
            </a:r>
          </a:p>
        </p:txBody>
      </p:sp>
      <p:sp>
        <p:nvSpPr>
          <p:cNvPr id="4" name="矩形 3"/>
          <p:cNvSpPr/>
          <p:nvPr/>
        </p:nvSpPr>
        <p:spPr>
          <a:xfrm>
            <a:off x="1371685" y="1044612"/>
            <a:ext cx="4493538" cy="461665"/>
          </a:xfrm>
          <a:prstGeom prst="rect">
            <a:avLst/>
          </a:prstGeom>
        </p:spPr>
        <p:txBody>
          <a:bodyPr wrap="none">
            <a:spAutoFit/>
          </a:bodyPr>
          <a:lstStyle/>
          <a:p>
            <a:r>
              <a:rPr lang="zh-CN" altLang="en-US" sz="2400" dirty="0">
                <a:solidFill>
                  <a:prstClr val="black"/>
                </a:solidFill>
                <a:latin typeface="微软雅黑" panose="020B0503020204020204" pitchFamily="34" charset="-122"/>
                <a:ea typeface="微软雅黑" panose="020B0503020204020204" pitchFamily="34" charset="-122"/>
              </a:rPr>
              <a:t>二、</a:t>
            </a:r>
            <a:r>
              <a:rPr lang="zh-CN" altLang="zh-CN" sz="2400" dirty="0">
                <a:solidFill>
                  <a:prstClr val="black"/>
                </a:solidFill>
                <a:latin typeface="微软雅黑" panose="020B0503020204020204" pitchFamily="34" charset="-122"/>
                <a:ea typeface="微软雅黑" panose="020B0503020204020204" pitchFamily="34" charset="-122"/>
              </a:rPr>
              <a:t>聚众扰乱社会秩序罪</a:t>
            </a:r>
            <a:r>
              <a:rPr lang="zh-CN" altLang="en-US" sz="2400" dirty="0">
                <a:solidFill>
                  <a:prstClr val="black"/>
                </a:solidFill>
                <a:latin typeface="微软雅黑" panose="020B0503020204020204" pitchFamily="34" charset="-122"/>
                <a:ea typeface="微软雅黑" panose="020B0503020204020204" pitchFamily="34" charset="-122"/>
              </a:rPr>
              <a:t>的认定</a:t>
            </a:r>
          </a:p>
        </p:txBody>
      </p:sp>
    </p:spTree>
    <p:extLst>
      <p:ext uri="{BB962C8B-B14F-4D97-AF65-F5344CB8AC3E}">
        <p14:creationId xmlns:p14="http://schemas.microsoft.com/office/powerpoint/2010/main" val="14002865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991898" y="1101833"/>
            <a:ext cx="10585150" cy="4982269"/>
          </a:xfrm>
        </p:spPr>
        <p:txBody>
          <a:bodyPr>
            <a:normAutofit/>
          </a:bodyPr>
          <a:lstStyle/>
          <a:p>
            <a:r>
              <a:rPr lang="zh-CN" altLang="en-US" sz="2400" dirty="0"/>
              <a:t>三、</a:t>
            </a:r>
            <a:r>
              <a:rPr lang="zh-CN" altLang="zh-CN" sz="2400" dirty="0"/>
              <a:t>聚众扰乱社会秩序罪</a:t>
            </a:r>
            <a:r>
              <a:rPr lang="zh-CN" altLang="en-US" sz="2400" dirty="0"/>
              <a:t>的处罚</a:t>
            </a:r>
            <a:endParaRPr lang="en-US" altLang="zh-CN" sz="2400" dirty="0" smtClean="0"/>
          </a:p>
          <a:p>
            <a:pPr marL="457200" indent="-457200">
              <a:buFont typeface="Arial" panose="020B0604020202020204" pitchFamily="34" charset="0"/>
              <a:buChar char="•"/>
            </a:pPr>
            <a:r>
              <a:rPr lang="zh-CN" altLang="zh-CN" sz="2400" dirty="0" smtClean="0"/>
              <a:t>根据</a:t>
            </a:r>
            <a:r>
              <a:rPr lang="zh-CN" altLang="zh-CN" sz="2400" dirty="0"/>
              <a:t>《刑法》第</a:t>
            </a:r>
            <a:r>
              <a:rPr lang="en-US" altLang="zh-CN" sz="2400" dirty="0"/>
              <a:t>290</a:t>
            </a:r>
            <a:r>
              <a:rPr lang="zh-CN" altLang="zh-CN" sz="2400" dirty="0"/>
              <a:t>条第</a:t>
            </a:r>
            <a:r>
              <a:rPr lang="en-US" altLang="zh-CN" sz="2400" dirty="0"/>
              <a:t>1</a:t>
            </a:r>
            <a:r>
              <a:rPr lang="zh-CN" altLang="zh-CN" sz="2400" dirty="0"/>
              <a:t>款的规定，犯本罪的，对首要分子处</a:t>
            </a:r>
            <a:r>
              <a:rPr lang="en-US" altLang="zh-CN" sz="2400" dirty="0"/>
              <a:t>3</a:t>
            </a:r>
            <a:r>
              <a:rPr lang="zh-CN" altLang="zh-CN" sz="2400" dirty="0"/>
              <a:t>年以上</a:t>
            </a:r>
            <a:r>
              <a:rPr lang="en-US" altLang="zh-CN" sz="2400" dirty="0"/>
              <a:t>7</a:t>
            </a:r>
            <a:r>
              <a:rPr lang="zh-CN" altLang="zh-CN" sz="2400" dirty="0"/>
              <a:t>年以下有期徒刑</a:t>
            </a:r>
            <a:r>
              <a:rPr lang="zh-CN" altLang="zh-CN" sz="2400" dirty="0" smtClean="0"/>
              <a:t>；</a:t>
            </a:r>
            <a:endParaRPr lang="en-US" altLang="zh-CN" sz="2400" dirty="0" smtClean="0"/>
          </a:p>
          <a:p>
            <a:pPr marL="457200" indent="-457200">
              <a:buFont typeface="Arial" panose="020B0604020202020204" pitchFamily="34" charset="0"/>
              <a:buChar char="•"/>
            </a:pPr>
            <a:r>
              <a:rPr lang="zh-CN" altLang="zh-CN" sz="2400" dirty="0" smtClean="0"/>
              <a:t>对</a:t>
            </a:r>
            <a:r>
              <a:rPr lang="zh-CN" altLang="zh-CN" sz="2400" dirty="0"/>
              <a:t>其他积极参加的，处</a:t>
            </a:r>
            <a:r>
              <a:rPr lang="en-US" altLang="zh-CN" sz="2400" dirty="0"/>
              <a:t>3</a:t>
            </a:r>
            <a:r>
              <a:rPr lang="zh-CN" altLang="zh-CN" sz="2400" dirty="0"/>
              <a:t>年以下有期徒刑、拘役、管制或者剥夺政治权利。</a:t>
            </a:r>
          </a:p>
        </p:txBody>
      </p:sp>
      <p:sp>
        <p:nvSpPr>
          <p:cNvPr id="3" name="标题 2"/>
          <p:cNvSpPr>
            <a:spLocks noGrp="1"/>
          </p:cNvSpPr>
          <p:nvPr>
            <p:ph type="title"/>
          </p:nvPr>
        </p:nvSpPr>
        <p:spPr/>
        <p:txBody>
          <a:bodyPr/>
          <a:lstStyle/>
          <a:p>
            <a:r>
              <a:rPr lang="zh-CN" altLang="zh-CN" dirty="0" smtClean="0"/>
              <a:t>聚众</a:t>
            </a:r>
            <a:r>
              <a:rPr lang="zh-CN" altLang="zh-CN" dirty="0"/>
              <a:t>扰乱社会秩序</a:t>
            </a:r>
            <a:r>
              <a:rPr lang="zh-CN" altLang="zh-CN" dirty="0" smtClean="0"/>
              <a:t>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第四节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470704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圆角矩形 19"/>
          <p:cNvSpPr/>
          <p:nvPr/>
        </p:nvSpPr>
        <p:spPr>
          <a:xfrm>
            <a:off x="129491" y="4544665"/>
            <a:ext cx="5954255" cy="1925059"/>
          </a:xfrm>
          <a:prstGeom prst="roundRect">
            <a:avLst>
              <a:gd name="adj" fmla="val 3414"/>
            </a:avLst>
          </a:prstGeom>
          <a:solidFill>
            <a:srgbClr val="FFAB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zh-CN" altLang="zh-CN" dirty="0">
                <a:solidFill>
                  <a:prstClr val="black"/>
                </a:solidFill>
              </a:rPr>
              <a:t>本罪主观方面为聚众斗殴的故意，并且行为人必须是出于报私仇、泄宿怨或者其他不正当的</a:t>
            </a:r>
            <a:r>
              <a:rPr lang="zh-CN" altLang="zh-CN" dirty="0" smtClean="0">
                <a:solidFill>
                  <a:prstClr val="black"/>
                </a:solidFill>
              </a:rPr>
              <a:t>目的</a:t>
            </a:r>
            <a:endParaRPr lang="zh-CN" altLang="zh-CN" dirty="0">
              <a:solidFill>
                <a:prstClr val="black"/>
              </a:solidFill>
            </a:endParaRPr>
          </a:p>
        </p:txBody>
      </p:sp>
      <p:sp>
        <p:nvSpPr>
          <p:cNvPr id="2" name="内容占位符 1"/>
          <p:cNvSpPr>
            <a:spLocks noGrp="1"/>
          </p:cNvSpPr>
          <p:nvPr>
            <p:ph idx="1"/>
          </p:nvPr>
        </p:nvSpPr>
        <p:spPr>
          <a:xfrm>
            <a:off x="454903" y="1040287"/>
            <a:ext cx="11393539" cy="1362885"/>
          </a:xfrm>
        </p:spPr>
        <p:txBody>
          <a:bodyPr>
            <a:noAutofit/>
          </a:bodyPr>
          <a:lstStyle/>
          <a:p>
            <a:r>
              <a:rPr lang="zh-CN" altLang="en-US" sz="2400" dirty="0" smtClean="0"/>
              <a:t>    一</a:t>
            </a:r>
            <a:r>
              <a:rPr lang="zh-CN" altLang="en-US" sz="2400" dirty="0"/>
              <a:t>、</a:t>
            </a:r>
            <a:r>
              <a:rPr lang="zh-CN" altLang="zh-CN" sz="2400" dirty="0" smtClean="0"/>
              <a:t>聚众</a:t>
            </a:r>
            <a:r>
              <a:rPr lang="zh-CN" altLang="en-US" sz="2400" dirty="0" smtClean="0"/>
              <a:t>斗殴</a:t>
            </a:r>
            <a:r>
              <a:rPr lang="zh-CN" altLang="zh-CN" sz="2400" dirty="0" smtClean="0"/>
              <a:t>罪</a:t>
            </a:r>
            <a:r>
              <a:rPr lang="zh-CN" altLang="en-US" sz="2400" dirty="0"/>
              <a:t>的概念</a:t>
            </a:r>
            <a:r>
              <a:rPr lang="zh-CN" altLang="en-US" sz="2400" dirty="0" smtClean="0"/>
              <a:t>与构成特征</a:t>
            </a:r>
            <a:endParaRPr lang="en-US" altLang="zh-CN" sz="2400" dirty="0" smtClean="0"/>
          </a:p>
          <a:p>
            <a:pPr marL="285750" indent="-285750">
              <a:buFont typeface="Wingdings" panose="05000000000000000000" pitchFamily="2" charset="2"/>
              <a:buChar char="n"/>
            </a:pPr>
            <a:r>
              <a:rPr lang="zh-CN" altLang="zh-CN" sz="2000" dirty="0"/>
              <a:t>聚众斗殴罪，是指基于私仇宿怨、争霸一方或者其他藐视法纪的动机，在首要分子的组织、策划、指挥下结伙成帮地进行殴斗，破坏公共秩序的行为。 </a:t>
            </a:r>
            <a:endParaRPr lang="zh-CN" altLang="en-US" sz="2000" dirty="0"/>
          </a:p>
        </p:txBody>
      </p:sp>
      <p:sp>
        <p:nvSpPr>
          <p:cNvPr id="3" name="标题 2"/>
          <p:cNvSpPr>
            <a:spLocks noGrp="1"/>
          </p:cNvSpPr>
          <p:nvPr>
            <p:ph type="title"/>
          </p:nvPr>
        </p:nvSpPr>
        <p:spPr/>
        <p:txBody>
          <a:bodyPr/>
          <a:lstStyle/>
          <a:p>
            <a:r>
              <a:rPr lang="zh-CN" altLang="zh-CN" dirty="0" smtClean="0"/>
              <a:t>聚众</a:t>
            </a:r>
            <a:r>
              <a:rPr lang="zh-CN" altLang="en-US" dirty="0" smtClean="0"/>
              <a:t>斗殴</a:t>
            </a:r>
            <a:r>
              <a:rPr lang="zh-CN" altLang="zh-CN" dirty="0" smtClean="0"/>
              <a:t>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第五节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
        <p:nvSpPr>
          <p:cNvPr id="5" name="圆角矩形 4"/>
          <p:cNvSpPr/>
          <p:nvPr/>
        </p:nvSpPr>
        <p:spPr>
          <a:xfrm>
            <a:off x="129492" y="2557426"/>
            <a:ext cx="5954254" cy="1872218"/>
          </a:xfrm>
          <a:prstGeom prst="roundRect">
            <a:avLst>
              <a:gd name="adj" fmla="val 341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圆角矩形 6"/>
          <p:cNvSpPr/>
          <p:nvPr/>
        </p:nvSpPr>
        <p:spPr>
          <a:xfrm>
            <a:off x="6290718" y="2557426"/>
            <a:ext cx="5975626" cy="1876725"/>
          </a:xfrm>
          <a:prstGeom prst="roundRect">
            <a:avLst>
              <a:gd name="adj" fmla="val 3414"/>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圆角矩形 7"/>
          <p:cNvSpPr/>
          <p:nvPr/>
        </p:nvSpPr>
        <p:spPr>
          <a:xfrm>
            <a:off x="6203216" y="4544665"/>
            <a:ext cx="5975625" cy="1925059"/>
          </a:xfrm>
          <a:prstGeom prst="roundRect">
            <a:avLst>
              <a:gd name="adj" fmla="val 4021"/>
            </a:avLst>
          </a:prstGeom>
          <a:solidFill>
            <a:srgbClr val="FFAB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zh-CN" altLang="zh-CN" sz="1600" dirty="0">
                <a:solidFill>
                  <a:prstClr val="black"/>
                </a:solidFill>
              </a:rPr>
              <a:t>本罪主体为年满</a:t>
            </a:r>
            <a:r>
              <a:rPr lang="en-US" altLang="zh-CN" sz="1600" dirty="0">
                <a:solidFill>
                  <a:prstClr val="black"/>
                </a:solidFill>
              </a:rPr>
              <a:t>16</a:t>
            </a:r>
            <a:r>
              <a:rPr lang="zh-CN" altLang="zh-CN" sz="1600" dirty="0">
                <a:solidFill>
                  <a:prstClr val="black"/>
                </a:solidFill>
              </a:rPr>
              <a:t>周岁且具有刑事责任能力的聚众斗殴的首要分子和其他积极参加者</a:t>
            </a:r>
            <a:r>
              <a:rPr lang="zh-CN" altLang="zh-CN" sz="1600" dirty="0" smtClean="0">
                <a:solidFill>
                  <a:prstClr val="black"/>
                </a:solidFill>
              </a:rPr>
              <a:t>。</a:t>
            </a:r>
            <a:endParaRPr lang="en-US" altLang="zh-CN" sz="1600" dirty="0" smtClean="0">
              <a:solidFill>
                <a:prstClr val="black"/>
              </a:solidFill>
            </a:endParaRPr>
          </a:p>
          <a:p>
            <a:pPr marL="285750" indent="-285750">
              <a:buFont typeface="Arial" panose="020B0604020202020204" pitchFamily="34" charset="0"/>
              <a:buChar char="•"/>
            </a:pPr>
            <a:r>
              <a:rPr lang="zh-CN" altLang="zh-CN" sz="1600" dirty="0" smtClean="0">
                <a:solidFill>
                  <a:prstClr val="black"/>
                </a:solidFill>
              </a:rPr>
              <a:t>一般</a:t>
            </a:r>
            <a:r>
              <a:rPr lang="zh-CN" altLang="zh-CN" sz="1600" dirty="0">
                <a:solidFill>
                  <a:prstClr val="black"/>
                </a:solidFill>
              </a:rPr>
              <a:t>参加斗殴的人员不成立聚众斗殴罪</a:t>
            </a:r>
            <a:r>
              <a:rPr lang="zh-CN" altLang="zh-CN" sz="1600" dirty="0" smtClean="0">
                <a:solidFill>
                  <a:prstClr val="black"/>
                </a:solidFill>
              </a:rPr>
              <a:t>。</a:t>
            </a:r>
            <a:endParaRPr lang="zh-CN" altLang="zh-CN" sz="1600" dirty="0">
              <a:solidFill>
                <a:prstClr val="black"/>
              </a:solidFill>
            </a:endParaRPr>
          </a:p>
        </p:txBody>
      </p:sp>
      <p:sp>
        <p:nvSpPr>
          <p:cNvPr id="11" name="矩形 10"/>
          <p:cNvSpPr/>
          <p:nvPr/>
        </p:nvSpPr>
        <p:spPr>
          <a:xfrm>
            <a:off x="295109" y="2880961"/>
            <a:ext cx="5661041" cy="1477328"/>
          </a:xfrm>
          <a:prstGeom prst="rect">
            <a:avLst/>
          </a:prstGeom>
          <a:noFill/>
        </p:spPr>
        <p:txBody>
          <a:bodyPr wrap="square">
            <a:spAutoFit/>
          </a:bodyPr>
          <a:lstStyle/>
          <a:p>
            <a:pPr marL="285750" indent="-285750">
              <a:buFont typeface="Arial" panose="020B0604020202020204" pitchFamily="34" charset="0"/>
              <a:buChar char="•"/>
            </a:pPr>
            <a:r>
              <a:rPr lang="zh-CN" altLang="zh-CN" dirty="0">
                <a:solidFill>
                  <a:prstClr val="black"/>
                </a:solidFill>
              </a:rPr>
              <a:t>本罪侵犯的客体为公共秩序，即根据法律和社会公德确立的各项共同生活规则所维持的社会正常生活状态</a:t>
            </a:r>
            <a:r>
              <a:rPr lang="zh-CN" altLang="zh-CN" dirty="0" smtClean="0">
                <a:solidFill>
                  <a:prstClr val="black"/>
                </a:solidFill>
              </a:rPr>
              <a:t>。</a:t>
            </a:r>
            <a:endParaRPr lang="en-US" altLang="zh-CN" dirty="0" smtClean="0">
              <a:solidFill>
                <a:prstClr val="black"/>
              </a:solidFill>
            </a:endParaRPr>
          </a:p>
          <a:p>
            <a:pPr marL="285750" indent="-285750">
              <a:buFont typeface="Arial" panose="020B0604020202020204" pitchFamily="34" charset="0"/>
              <a:buChar char="•"/>
            </a:pPr>
            <a:r>
              <a:rPr lang="zh-CN" altLang="zh-CN" dirty="0" smtClean="0">
                <a:solidFill>
                  <a:prstClr val="black"/>
                </a:solidFill>
              </a:rPr>
              <a:t>公然</a:t>
            </a:r>
            <a:r>
              <a:rPr lang="zh-CN" altLang="zh-CN" dirty="0">
                <a:solidFill>
                  <a:prstClr val="black"/>
                </a:solidFill>
              </a:rPr>
              <a:t>藐视法纪和社会公德，破坏公共秩序</a:t>
            </a:r>
            <a:r>
              <a:rPr lang="zh-CN" altLang="zh-CN" dirty="0" smtClean="0">
                <a:solidFill>
                  <a:prstClr val="black"/>
                </a:solidFill>
              </a:rPr>
              <a:t>，是</a:t>
            </a:r>
            <a:r>
              <a:rPr lang="zh-CN" altLang="zh-CN" dirty="0">
                <a:solidFill>
                  <a:prstClr val="black"/>
                </a:solidFill>
              </a:rPr>
              <a:t>本罪的本质特征。</a:t>
            </a:r>
            <a:endParaRPr lang="zh-CN" altLang="zh-CN" sz="1600" dirty="0">
              <a:solidFill>
                <a:prstClr val="black"/>
              </a:solidFill>
            </a:endParaRPr>
          </a:p>
        </p:txBody>
      </p:sp>
      <p:sp>
        <p:nvSpPr>
          <p:cNvPr id="12" name="矩形 11"/>
          <p:cNvSpPr/>
          <p:nvPr/>
        </p:nvSpPr>
        <p:spPr>
          <a:xfrm>
            <a:off x="6399592" y="2880961"/>
            <a:ext cx="5757880" cy="1323439"/>
          </a:xfrm>
          <a:prstGeom prst="rect">
            <a:avLst/>
          </a:prstGeom>
        </p:spPr>
        <p:txBody>
          <a:bodyPr wrap="square">
            <a:spAutoFit/>
          </a:bodyPr>
          <a:lstStyle/>
          <a:p>
            <a:pPr marL="285750" indent="-285750">
              <a:buFont typeface="Arial" panose="020B0604020202020204" pitchFamily="34" charset="0"/>
              <a:buChar char="•"/>
            </a:pPr>
            <a:r>
              <a:rPr lang="zh-CN" altLang="zh-CN" sz="1600" dirty="0">
                <a:solidFill>
                  <a:prstClr val="black"/>
                </a:solidFill>
              </a:rPr>
              <a:t>本罪在客观方面表现为聚众斗殴的行为。所谓聚众，是指首要分子通过组织、策划、指挥，将</a:t>
            </a:r>
            <a:r>
              <a:rPr lang="en-US" altLang="zh-CN" sz="1600" dirty="0">
                <a:solidFill>
                  <a:prstClr val="black"/>
                </a:solidFill>
              </a:rPr>
              <a:t>3</a:t>
            </a:r>
            <a:r>
              <a:rPr lang="zh-CN" altLang="zh-CN" sz="1600" dirty="0">
                <a:solidFill>
                  <a:prstClr val="black"/>
                </a:solidFill>
              </a:rPr>
              <a:t>人以上纠集在一起</a:t>
            </a:r>
            <a:r>
              <a:rPr lang="zh-CN" altLang="zh-CN" sz="1600" dirty="0" smtClean="0">
                <a:solidFill>
                  <a:prstClr val="black"/>
                </a:solidFill>
              </a:rPr>
              <a:t>。</a:t>
            </a:r>
            <a:endParaRPr lang="en-US" altLang="zh-CN" sz="1600" dirty="0" smtClean="0">
              <a:solidFill>
                <a:prstClr val="black"/>
              </a:solidFill>
            </a:endParaRPr>
          </a:p>
          <a:p>
            <a:pPr marL="285750" indent="-285750">
              <a:buFont typeface="Arial" panose="020B0604020202020204" pitchFamily="34" charset="0"/>
              <a:buChar char="•"/>
            </a:pPr>
            <a:r>
              <a:rPr lang="zh-CN" altLang="zh-CN" sz="1600" dirty="0" smtClean="0">
                <a:solidFill>
                  <a:prstClr val="black"/>
                </a:solidFill>
              </a:rPr>
              <a:t>所谓</a:t>
            </a:r>
            <a:r>
              <a:rPr lang="zh-CN" altLang="zh-CN" sz="1600" dirty="0">
                <a:solidFill>
                  <a:prstClr val="black"/>
                </a:solidFill>
              </a:rPr>
              <a:t>斗殴，是指双方成帮结伙地进行打斗，且通常事先约定并携带器械</a:t>
            </a:r>
            <a:r>
              <a:rPr lang="zh-CN" altLang="zh-CN" sz="1600" dirty="0" smtClean="0">
                <a:solidFill>
                  <a:prstClr val="black"/>
                </a:solidFill>
              </a:rPr>
              <a:t>。</a:t>
            </a:r>
            <a:endParaRPr lang="en-US" altLang="zh-CN" sz="1600" dirty="0" smtClean="0">
              <a:solidFill>
                <a:prstClr val="black"/>
              </a:solidFill>
            </a:endParaRPr>
          </a:p>
          <a:p>
            <a:pPr marL="285750" indent="-285750">
              <a:buFont typeface="Arial" panose="020B0604020202020204" pitchFamily="34" charset="0"/>
              <a:buChar char="•"/>
            </a:pPr>
            <a:r>
              <a:rPr lang="zh-CN" altLang="zh-CN" sz="1600" dirty="0">
                <a:solidFill>
                  <a:prstClr val="black"/>
                </a:solidFill>
              </a:rPr>
              <a:t>本</a:t>
            </a:r>
            <a:r>
              <a:rPr lang="zh-CN" altLang="zh-CN" sz="1600" dirty="0" smtClean="0">
                <a:solidFill>
                  <a:prstClr val="black"/>
                </a:solidFill>
              </a:rPr>
              <a:t>罪</a:t>
            </a:r>
            <a:r>
              <a:rPr lang="zh-CN" altLang="en-US" sz="1600" dirty="0" smtClean="0">
                <a:solidFill>
                  <a:prstClr val="black"/>
                </a:solidFill>
              </a:rPr>
              <a:t>的</a:t>
            </a:r>
            <a:r>
              <a:rPr lang="zh-CN" altLang="zh-CN" sz="1600" dirty="0" smtClean="0">
                <a:solidFill>
                  <a:prstClr val="black"/>
                </a:solidFill>
              </a:rPr>
              <a:t>成立不</a:t>
            </a:r>
            <a:r>
              <a:rPr lang="zh-CN" altLang="zh-CN" sz="1600" dirty="0">
                <a:solidFill>
                  <a:prstClr val="black"/>
                </a:solidFill>
              </a:rPr>
              <a:t>以造成人身伤害等严重后果为构成</a:t>
            </a:r>
            <a:r>
              <a:rPr lang="zh-CN" altLang="zh-CN" sz="1600" dirty="0" smtClean="0">
                <a:solidFill>
                  <a:prstClr val="black"/>
                </a:solidFill>
              </a:rPr>
              <a:t>要件 </a:t>
            </a:r>
            <a:r>
              <a:rPr lang="zh-CN" altLang="en-US" sz="1600" dirty="0" smtClean="0">
                <a:solidFill>
                  <a:prstClr val="black"/>
                </a:solidFill>
              </a:rPr>
              <a:t>。</a:t>
            </a:r>
            <a:endParaRPr lang="zh-CN" altLang="zh-CN" sz="1600" dirty="0">
              <a:solidFill>
                <a:prstClr val="black"/>
              </a:solidFill>
            </a:endParaRPr>
          </a:p>
        </p:txBody>
      </p:sp>
      <p:sp>
        <p:nvSpPr>
          <p:cNvPr id="9" name="椭圆 8"/>
          <p:cNvSpPr/>
          <p:nvPr/>
        </p:nvSpPr>
        <p:spPr>
          <a:xfrm>
            <a:off x="5513970" y="3888454"/>
            <a:ext cx="1259023" cy="12019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0" name="右弧形箭头 9"/>
          <p:cNvSpPr/>
          <p:nvPr/>
        </p:nvSpPr>
        <p:spPr>
          <a:xfrm>
            <a:off x="5911863" y="4020720"/>
            <a:ext cx="586438" cy="937375"/>
          </a:xfrm>
          <a:prstGeom prst="curvedLeftArrow">
            <a:avLst>
              <a:gd name="adj1" fmla="val 33414"/>
              <a:gd name="adj2" fmla="val 52782"/>
              <a:gd name="adj3" fmla="val 48460"/>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Tree>
    <p:extLst>
      <p:ext uri="{BB962C8B-B14F-4D97-AF65-F5344CB8AC3E}">
        <p14:creationId xmlns:p14="http://schemas.microsoft.com/office/powerpoint/2010/main" val="35147603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圆角矩形 19"/>
          <p:cNvSpPr/>
          <p:nvPr/>
        </p:nvSpPr>
        <p:spPr>
          <a:xfrm>
            <a:off x="129494" y="4116475"/>
            <a:ext cx="5861818" cy="2353249"/>
          </a:xfrm>
          <a:prstGeom prst="roundRect">
            <a:avLst>
              <a:gd name="adj" fmla="val 3414"/>
            </a:avLst>
          </a:prstGeom>
          <a:solidFill>
            <a:srgbClr val="FFAB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zh-CN" altLang="zh-CN" sz="1400" dirty="0">
              <a:solidFill>
                <a:prstClr val="black"/>
              </a:solidFill>
            </a:endParaRPr>
          </a:p>
        </p:txBody>
      </p:sp>
      <p:sp>
        <p:nvSpPr>
          <p:cNvPr id="3" name="标题 2"/>
          <p:cNvSpPr>
            <a:spLocks noGrp="1"/>
          </p:cNvSpPr>
          <p:nvPr>
            <p:ph type="title"/>
          </p:nvPr>
        </p:nvSpPr>
        <p:spPr/>
        <p:txBody>
          <a:bodyPr/>
          <a:lstStyle/>
          <a:p>
            <a:r>
              <a:rPr lang="zh-CN" altLang="en-US" dirty="0" smtClean="0"/>
              <a:t>聚众斗殴罪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第五节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
        <p:nvSpPr>
          <p:cNvPr id="5" name="圆角矩形 4"/>
          <p:cNvSpPr/>
          <p:nvPr/>
        </p:nvSpPr>
        <p:spPr>
          <a:xfrm>
            <a:off x="85496" y="1667981"/>
            <a:ext cx="5861819" cy="2338837"/>
          </a:xfrm>
          <a:prstGeom prst="roundRect">
            <a:avLst>
              <a:gd name="adj" fmla="val 341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圆角矩形 6"/>
          <p:cNvSpPr/>
          <p:nvPr/>
        </p:nvSpPr>
        <p:spPr>
          <a:xfrm>
            <a:off x="6203217" y="1667981"/>
            <a:ext cx="5803452" cy="2448494"/>
          </a:xfrm>
          <a:prstGeom prst="roundRect">
            <a:avLst>
              <a:gd name="adj" fmla="val 3414"/>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圆角矩形 7"/>
          <p:cNvSpPr/>
          <p:nvPr/>
        </p:nvSpPr>
        <p:spPr>
          <a:xfrm>
            <a:off x="6203217" y="4199807"/>
            <a:ext cx="5809308" cy="2269917"/>
          </a:xfrm>
          <a:prstGeom prst="roundRect">
            <a:avLst>
              <a:gd name="adj" fmla="val 4021"/>
            </a:avLst>
          </a:prstGeom>
          <a:solidFill>
            <a:srgbClr val="FFAB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28650" lvl="1" indent="-171450">
              <a:buFont typeface="Wingdings" panose="05000000000000000000" pitchFamily="2" charset="2"/>
              <a:buChar char="p"/>
            </a:pPr>
            <a:r>
              <a:rPr lang="zh-CN" altLang="zh-CN" sz="1600" b="1" dirty="0">
                <a:solidFill>
                  <a:prstClr val="black"/>
                </a:solidFill>
              </a:rPr>
              <a:t>不满</a:t>
            </a:r>
            <a:r>
              <a:rPr lang="en-US" altLang="zh-CN" sz="1600" b="1" dirty="0">
                <a:solidFill>
                  <a:prstClr val="black"/>
                </a:solidFill>
              </a:rPr>
              <a:t>3</a:t>
            </a:r>
            <a:r>
              <a:rPr lang="zh-CN" altLang="zh-CN" sz="1600" b="1" dirty="0">
                <a:solidFill>
                  <a:prstClr val="black"/>
                </a:solidFill>
              </a:rPr>
              <a:t>人而参与斗殴是否构成聚众斗殴罪</a:t>
            </a:r>
          </a:p>
          <a:p>
            <a:pPr marL="742950" lvl="1" indent="-285750">
              <a:buFont typeface="Arial" panose="020B0604020202020204" pitchFamily="34" charset="0"/>
              <a:buChar char="•"/>
            </a:pPr>
            <a:r>
              <a:rPr lang="zh-CN" altLang="zh-CN" sz="1600" dirty="0" smtClean="0">
                <a:solidFill>
                  <a:prstClr val="black"/>
                </a:solidFill>
              </a:rPr>
              <a:t>江苏省</a:t>
            </a:r>
            <a:r>
              <a:rPr lang="zh-CN" altLang="zh-CN" sz="1600" dirty="0">
                <a:solidFill>
                  <a:prstClr val="black"/>
                </a:solidFill>
              </a:rPr>
              <a:t>《关于办理涉枪涉爆、聚众斗殴案件具体应用法律若干问题的意见》持肯定意见</a:t>
            </a:r>
            <a:r>
              <a:rPr lang="zh-CN" altLang="zh-CN" sz="1600" dirty="0" smtClean="0">
                <a:solidFill>
                  <a:prstClr val="black"/>
                </a:solidFill>
              </a:rPr>
              <a:t>。</a:t>
            </a:r>
            <a:endParaRPr lang="en-US" altLang="zh-CN" sz="1600" dirty="0" smtClean="0">
              <a:solidFill>
                <a:prstClr val="black"/>
              </a:solidFill>
            </a:endParaRPr>
          </a:p>
          <a:p>
            <a:pPr marL="742950" lvl="1" indent="-285750">
              <a:buFont typeface="Arial" panose="020B0604020202020204" pitchFamily="34" charset="0"/>
              <a:buChar char="•"/>
            </a:pPr>
            <a:r>
              <a:rPr lang="zh-CN" altLang="zh-CN" sz="1600" dirty="0" smtClean="0">
                <a:solidFill>
                  <a:prstClr val="black"/>
                </a:solidFill>
              </a:rPr>
              <a:t>这</a:t>
            </a:r>
            <a:r>
              <a:rPr lang="zh-CN" altLang="zh-CN" sz="1600" dirty="0">
                <a:solidFill>
                  <a:prstClr val="black"/>
                </a:solidFill>
              </a:rPr>
              <a:t>一意见从法理上分析并不</a:t>
            </a:r>
            <a:r>
              <a:rPr lang="zh-CN" altLang="zh-CN" sz="1600" dirty="0" smtClean="0">
                <a:solidFill>
                  <a:prstClr val="black"/>
                </a:solidFill>
              </a:rPr>
              <a:t>妥当</a:t>
            </a:r>
            <a:r>
              <a:rPr lang="zh-CN" altLang="en-US" sz="1600" dirty="0" smtClean="0">
                <a:solidFill>
                  <a:prstClr val="black"/>
                </a:solidFill>
              </a:rPr>
              <a:t>，</a:t>
            </a:r>
            <a:r>
              <a:rPr lang="zh-CN" altLang="zh-CN" sz="1600" dirty="0" smtClean="0">
                <a:solidFill>
                  <a:prstClr val="black"/>
                </a:solidFill>
              </a:rPr>
              <a:t>因为</a:t>
            </a:r>
            <a:r>
              <a:rPr lang="zh-CN" altLang="zh-CN" sz="1600" dirty="0">
                <a:solidFill>
                  <a:prstClr val="black"/>
                </a:solidFill>
              </a:rPr>
              <a:t>聚众斗殴罪的客观行为具有复合性，包含“聚众”与“斗殴”两个连续的行为，两者有机联系、缺一不可</a:t>
            </a:r>
            <a:r>
              <a:rPr lang="zh-CN" altLang="zh-CN" sz="1200" dirty="0" smtClean="0">
                <a:solidFill>
                  <a:prstClr val="black"/>
                </a:solidFill>
              </a:rPr>
              <a:t>。</a:t>
            </a:r>
            <a:endParaRPr lang="zh-CN" altLang="en-US" sz="1400" dirty="0">
              <a:solidFill>
                <a:prstClr val="black"/>
              </a:solidFill>
            </a:endParaRPr>
          </a:p>
        </p:txBody>
      </p:sp>
      <p:sp>
        <p:nvSpPr>
          <p:cNvPr id="11" name="矩形 10"/>
          <p:cNvSpPr/>
          <p:nvPr/>
        </p:nvSpPr>
        <p:spPr>
          <a:xfrm>
            <a:off x="284888" y="2012598"/>
            <a:ext cx="5461417" cy="1569660"/>
          </a:xfrm>
          <a:prstGeom prst="rect">
            <a:avLst/>
          </a:prstGeom>
          <a:noFill/>
        </p:spPr>
        <p:txBody>
          <a:bodyPr wrap="square">
            <a:spAutoFit/>
          </a:bodyPr>
          <a:lstStyle/>
          <a:p>
            <a:pPr marL="285750" indent="-285750">
              <a:buFont typeface="Wingdings" panose="05000000000000000000" pitchFamily="2" charset="2"/>
              <a:buChar char="p"/>
            </a:pPr>
            <a:r>
              <a:rPr lang="zh-CN" altLang="zh-CN" sz="1600" b="1" dirty="0" smtClean="0">
                <a:solidFill>
                  <a:prstClr val="black"/>
                </a:solidFill>
              </a:rPr>
              <a:t>聚众</a:t>
            </a:r>
            <a:r>
              <a:rPr lang="zh-CN" altLang="zh-CN" sz="1600" b="1" dirty="0">
                <a:solidFill>
                  <a:prstClr val="black"/>
                </a:solidFill>
              </a:rPr>
              <a:t>斗殴罪与群众间因民事纠纷而发生的一般打斗行为的界限</a:t>
            </a:r>
          </a:p>
          <a:p>
            <a:pPr marL="285750" indent="-285750">
              <a:buFont typeface="Arial" panose="020B0604020202020204" pitchFamily="34" charset="0"/>
              <a:buChar char="•"/>
            </a:pPr>
            <a:r>
              <a:rPr lang="zh-CN" altLang="zh-CN" sz="1600" dirty="0" smtClean="0">
                <a:solidFill>
                  <a:prstClr val="black"/>
                </a:solidFill>
              </a:rPr>
              <a:t>对于</a:t>
            </a:r>
            <a:r>
              <a:rPr lang="zh-CN" altLang="zh-CN" sz="1600" dirty="0">
                <a:solidFill>
                  <a:prstClr val="black"/>
                </a:solidFill>
              </a:rPr>
              <a:t>公民间因日常生活中产生的民事纠纷激化而发生的多人之间的打斗</a:t>
            </a:r>
            <a:r>
              <a:rPr lang="zh-CN" altLang="zh-CN" sz="1600" dirty="0" smtClean="0">
                <a:solidFill>
                  <a:prstClr val="black"/>
                </a:solidFill>
              </a:rPr>
              <a:t>，</a:t>
            </a:r>
            <a:r>
              <a:rPr lang="zh-CN" altLang="en-US" sz="1600" dirty="0" smtClean="0">
                <a:solidFill>
                  <a:prstClr val="black"/>
                </a:solidFill>
              </a:rPr>
              <a:t>不宜以本罪论处。</a:t>
            </a:r>
            <a:endParaRPr lang="en-US" altLang="zh-CN" sz="1600" dirty="0" smtClean="0">
              <a:solidFill>
                <a:prstClr val="black"/>
              </a:solidFill>
            </a:endParaRPr>
          </a:p>
          <a:p>
            <a:pPr marL="285750" indent="-285750">
              <a:buFont typeface="Arial" panose="020B0604020202020204" pitchFamily="34" charset="0"/>
              <a:buChar char="•"/>
            </a:pPr>
            <a:r>
              <a:rPr lang="zh-CN" altLang="en-US" sz="1600" dirty="0">
                <a:solidFill>
                  <a:prstClr val="black"/>
                </a:solidFill>
              </a:rPr>
              <a:t>对于</a:t>
            </a:r>
            <a:r>
              <a:rPr lang="zh-CN" altLang="zh-CN" sz="1600" dirty="0" smtClean="0">
                <a:solidFill>
                  <a:prstClr val="black"/>
                </a:solidFill>
              </a:rPr>
              <a:t>山区</a:t>
            </a:r>
            <a:r>
              <a:rPr lang="zh-CN" altLang="zh-CN" sz="1600" dirty="0">
                <a:solidFill>
                  <a:prstClr val="black"/>
                </a:solidFill>
              </a:rPr>
              <a:t>或少数民族地区村寨之间因土地、山林、水源等纠纷而发生的双方结伙殴斗行为，不宜按本罪论处</a:t>
            </a:r>
            <a:r>
              <a:rPr lang="zh-CN" altLang="zh-CN" sz="1600" dirty="0" smtClean="0">
                <a:solidFill>
                  <a:prstClr val="black"/>
                </a:solidFill>
              </a:rPr>
              <a:t>。</a:t>
            </a:r>
            <a:endParaRPr lang="zh-CN" altLang="zh-CN" sz="1600" dirty="0">
              <a:solidFill>
                <a:prstClr val="black"/>
              </a:solidFill>
            </a:endParaRPr>
          </a:p>
        </p:txBody>
      </p:sp>
      <p:sp>
        <p:nvSpPr>
          <p:cNvPr id="12" name="矩形 11"/>
          <p:cNvSpPr/>
          <p:nvPr/>
        </p:nvSpPr>
        <p:spPr>
          <a:xfrm>
            <a:off x="6555407" y="1781111"/>
            <a:ext cx="5293035" cy="2308324"/>
          </a:xfrm>
          <a:prstGeom prst="rect">
            <a:avLst/>
          </a:prstGeom>
        </p:spPr>
        <p:txBody>
          <a:bodyPr wrap="square">
            <a:spAutoFit/>
          </a:bodyPr>
          <a:lstStyle/>
          <a:p>
            <a:pPr marL="285750" indent="-285750">
              <a:buFont typeface="Wingdings" panose="05000000000000000000" pitchFamily="2" charset="2"/>
              <a:buChar char="p"/>
            </a:pPr>
            <a:r>
              <a:rPr lang="zh-CN" altLang="zh-CN" sz="1600" b="1" dirty="0">
                <a:solidFill>
                  <a:prstClr val="black"/>
                </a:solidFill>
              </a:rPr>
              <a:t>单方殴斗行为是否构成聚众斗殴</a:t>
            </a:r>
            <a:r>
              <a:rPr lang="zh-CN" altLang="zh-CN" sz="1600" b="1" dirty="0" smtClean="0">
                <a:solidFill>
                  <a:prstClr val="black"/>
                </a:solidFill>
              </a:rPr>
              <a:t>罪</a:t>
            </a:r>
            <a:endParaRPr lang="en-US" altLang="zh-CN" sz="1600" b="1" dirty="0" smtClean="0">
              <a:solidFill>
                <a:prstClr val="black"/>
              </a:solidFill>
            </a:endParaRPr>
          </a:p>
          <a:p>
            <a:pPr marL="285750" indent="-285750">
              <a:buFont typeface="Arial" panose="020B0604020202020204" pitchFamily="34" charset="0"/>
              <a:buChar char="•"/>
            </a:pPr>
            <a:r>
              <a:rPr lang="zh-CN" altLang="en-US" sz="1600" dirty="0" smtClean="0">
                <a:solidFill>
                  <a:prstClr val="black"/>
                </a:solidFill>
              </a:rPr>
              <a:t>按照</a:t>
            </a:r>
            <a:r>
              <a:rPr lang="zh-CN" altLang="zh-CN" sz="1600" dirty="0" smtClean="0">
                <a:solidFill>
                  <a:prstClr val="black"/>
                </a:solidFill>
              </a:rPr>
              <a:t>江苏省《关于办理涉枪涉爆、聚众斗殴案件具体应用法律若干问题的意见》</a:t>
            </a:r>
            <a:r>
              <a:rPr lang="zh-CN" altLang="en-US" sz="1600" dirty="0" smtClean="0">
                <a:solidFill>
                  <a:prstClr val="black"/>
                </a:solidFill>
              </a:rPr>
              <a:t>的</a:t>
            </a:r>
            <a:r>
              <a:rPr lang="zh-CN" altLang="zh-CN" sz="1600" dirty="0" smtClean="0">
                <a:solidFill>
                  <a:prstClr val="black"/>
                </a:solidFill>
              </a:rPr>
              <a:t>规定，</a:t>
            </a:r>
            <a:r>
              <a:rPr lang="zh-CN" altLang="zh-CN" sz="1600" dirty="0">
                <a:solidFill>
                  <a:prstClr val="black"/>
                </a:solidFill>
              </a:rPr>
              <a:t>单方的聚众斗殴行为可以认定为聚众斗殴罪</a:t>
            </a:r>
            <a:r>
              <a:rPr lang="zh-CN" altLang="zh-CN" sz="1600" dirty="0" smtClean="0">
                <a:solidFill>
                  <a:prstClr val="black"/>
                </a:solidFill>
              </a:rPr>
              <a:t>。</a:t>
            </a:r>
            <a:endParaRPr lang="en-US" altLang="zh-CN" sz="1600" dirty="0" smtClean="0">
              <a:solidFill>
                <a:prstClr val="black"/>
              </a:solidFill>
            </a:endParaRPr>
          </a:p>
          <a:p>
            <a:pPr marL="285750" indent="-285750">
              <a:buFont typeface="Arial" panose="020B0604020202020204" pitchFamily="34" charset="0"/>
              <a:buChar char="•"/>
            </a:pPr>
            <a:r>
              <a:rPr lang="zh-CN" altLang="zh-CN" sz="1600" dirty="0" smtClean="0">
                <a:solidFill>
                  <a:prstClr val="black"/>
                </a:solidFill>
              </a:rPr>
              <a:t>聚众</a:t>
            </a:r>
            <a:r>
              <a:rPr lang="zh-CN" altLang="zh-CN" sz="1600" dirty="0">
                <a:solidFill>
                  <a:prstClr val="black"/>
                </a:solidFill>
              </a:rPr>
              <a:t>斗殴犯罪中只要其中一方主观上是为了达到显示、炫耀武力，争霸一方，抢占地盘等目的，客观上纠集众人、结伙殴打另一方，不论对方是否与之互殴，均符合该罪的犯罪构成，该方积极参加者均可构成聚众斗殴罪</a:t>
            </a:r>
            <a:r>
              <a:rPr lang="zh-CN" altLang="zh-CN" sz="1600" dirty="0" smtClean="0">
                <a:solidFill>
                  <a:prstClr val="black"/>
                </a:solidFill>
              </a:rPr>
              <a:t>。</a:t>
            </a:r>
            <a:endParaRPr lang="zh-CN" altLang="zh-CN" sz="1600" dirty="0">
              <a:solidFill>
                <a:prstClr val="black"/>
              </a:solidFill>
            </a:endParaRPr>
          </a:p>
        </p:txBody>
      </p:sp>
      <p:sp>
        <p:nvSpPr>
          <p:cNvPr id="13" name="矩形 12"/>
          <p:cNvSpPr/>
          <p:nvPr/>
        </p:nvSpPr>
        <p:spPr>
          <a:xfrm>
            <a:off x="284888" y="4503075"/>
            <a:ext cx="5332176" cy="1569660"/>
          </a:xfrm>
          <a:prstGeom prst="rect">
            <a:avLst/>
          </a:prstGeom>
        </p:spPr>
        <p:txBody>
          <a:bodyPr wrap="square">
            <a:spAutoFit/>
          </a:bodyPr>
          <a:lstStyle/>
          <a:p>
            <a:pPr marL="285750" indent="-285750">
              <a:buFont typeface="Wingdings" panose="05000000000000000000" pitchFamily="2" charset="2"/>
              <a:buChar char="p"/>
            </a:pPr>
            <a:r>
              <a:rPr lang="zh-CN" altLang="zh-CN" sz="1600" b="1" dirty="0">
                <a:solidFill>
                  <a:prstClr val="black"/>
                </a:solidFill>
              </a:rPr>
              <a:t>聚众斗殴罪与故意伤害罪、故意杀人罪的界限</a:t>
            </a:r>
          </a:p>
          <a:p>
            <a:pPr marL="285750" indent="-285750">
              <a:buFont typeface="Arial" panose="020B0604020202020204" pitchFamily="34" charset="0"/>
              <a:buChar char="•"/>
            </a:pPr>
            <a:r>
              <a:rPr lang="zh-CN" altLang="zh-CN" sz="1600" dirty="0" smtClean="0">
                <a:solidFill>
                  <a:prstClr val="black"/>
                </a:solidFill>
              </a:rPr>
              <a:t>聚众</a:t>
            </a:r>
            <a:r>
              <a:rPr lang="zh-CN" altLang="zh-CN" sz="1600" dirty="0">
                <a:solidFill>
                  <a:prstClr val="black"/>
                </a:solidFill>
              </a:rPr>
              <a:t>斗殴行为常常会造成人身伤亡的严重后果，</a:t>
            </a:r>
            <a:r>
              <a:rPr lang="zh-CN" altLang="zh-CN" sz="1600" dirty="0" smtClean="0">
                <a:solidFill>
                  <a:prstClr val="black"/>
                </a:solidFill>
              </a:rPr>
              <a:t>但能为</a:t>
            </a:r>
            <a:r>
              <a:rPr lang="zh-CN" altLang="zh-CN" sz="1600" dirty="0">
                <a:solidFill>
                  <a:prstClr val="black"/>
                </a:solidFill>
              </a:rPr>
              <a:t>聚众斗殴</a:t>
            </a:r>
            <a:r>
              <a:rPr lang="zh-CN" altLang="zh-CN" sz="1600" dirty="0" smtClean="0">
                <a:solidFill>
                  <a:prstClr val="black"/>
                </a:solidFill>
              </a:rPr>
              <a:t>罪</a:t>
            </a:r>
            <a:r>
              <a:rPr lang="zh-CN" altLang="en-US" sz="1600" dirty="0" smtClean="0">
                <a:solidFill>
                  <a:prstClr val="black"/>
                </a:solidFill>
              </a:rPr>
              <a:t>所</a:t>
            </a:r>
            <a:r>
              <a:rPr lang="zh-CN" altLang="zh-CN" sz="1600" dirty="0" smtClean="0">
                <a:solidFill>
                  <a:prstClr val="black"/>
                </a:solidFill>
              </a:rPr>
              <a:t>涵盖</a:t>
            </a:r>
            <a:r>
              <a:rPr lang="zh-CN" altLang="zh-CN" sz="1600" dirty="0">
                <a:solidFill>
                  <a:prstClr val="black"/>
                </a:solidFill>
              </a:rPr>
              <a:t>的只能是致人轻伤的后果</a:t>
            </a:r>
            <a:r>
              <a:rPr lang="zh-CN" altLang="zh-CN" sz="1600" dirty="0" smtClean="0">
                <a:solidFill>
                  <a:prstClr val="black"/>
                </a:solidFill>
              </a:rPr>
              <a:t>。</a:t>
            </a:r>
            <a:endParaRPr lang="en-US" altLang="zh-CN" sz="1600" dirty="0" smtClean="0">
              <a:solidFill>
                <a:prstClr val="black"/>
              </a:solidFill>
            </a:endParaRPr>
          </a:p>
          <a:p>
            <a:pPr marL="285750" indent="-285750">
              <a:buFont typeface="Arial" panose="020B0604020202020204" pitchFamily="34" charset="0"/>
              <a:buChar char="•"/>
            </a:pPr>
            <a:r>
              <a:rPr lang="zh-CN" altLang="zh-CN" sz="1600" dirty="0" smtClean="0">
                <a:solidFill>
                  <a:prstClr val="black"/>
                </a:solidFill>
              </a:rPr>
              <a:t>如果</a:t>
            </a:r>
            <a:r>
              <a:rPr lang="zh-CN" altLang="zh-CN" sz="1600" dirty="0">
                <a:solidFill>
                  <a:prstClr val="black"/>
                </a:solidFill>
              </a:rPr>
              <a:t>聚众斗殴行为致人重伤、死亡的，则应根据《刑法》第</a:t>
            </a:r>
            <a:r>
              <a:rPr lang="en-US" altLang="zh-CN" sz="1600" dirty="0">
                <a:solidFill>
                  <a:prstClr val="black"/>
                </a:solidFill>
              </a:rPr>
              <a:t>292</a:t>
            </a:r>
            <a:r>
              <a:rPr lang="zh-CN" altLang="zh-CN" sz="1600" dirty="0">
                <a:solidFill>
                  <a:prstClr val="black"/>
                </a:solidFill>
              </a:rPr>
              <a:t>条第</a:t>
            </a:r>
            <a:r>
              <a:rPr lang="en-US" altLang="zh-CN" sz="1600" dirty="0">
                <a:solidFill>
                  <a:prstClr val="black"/>
                </a:solidFill>
              </a:rPr>
              <a:t>2</a:t>
            </a:r>
            <a:r>
              <a:rPr lang="zh-CN" altLang="zh-CN" sz="1600" dirty="0">
                <a:solidFill>
                  <a:prstClr val="black"/>
                </a:solidFill>
              </a:rPr>
              <a:t>款的规定，以故意伤害罪或故意杀人罪定罪处罚。</a:t>
            </a:r>
          </a:p>
        </p:txBody>
      </p:sp>
      <p:sp>
        <p:nvSpPr>
          <p:cNvPr id="9" name="椭圆 8"/>
          <p:cNvSpPr/>
          <p:nvPr/>
        </p:nvSpPr>
        <p:spPr>
          <a:xfrm>
            <a:off x="5472615" y="3547321"/>
            <a:ext cx="1259023" cy="12019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0" name="右弧形箭头 9"/>
          <p:cNvSpPr/>
          <p:nvPr/>
        </p:nvSpPr>
        <p:spPr>
          <a:xfrm>
            <a:off x="5886164" y="3721929"/>
            <a:ext cx="586438" cy="937375"/>
          </a:xfrm>
          <a:prstGeom prst="curvedLeftArrow">
            <a:avLst>
              <a:gd name="adj1" fmla="val 33414"/>
              <a:gd name="adj2" fmla="val 52782"/>
              <a:gd name="adj3" fmla="val 48460"/>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2" name="矩形 1"/>
          <p:cNvSpPr/>
          <p:nvPr/>
        </p:nvSpPr>
        <p:spPr>
          <a:xfrm>
            <a:off x="683490" y="1188878"/>
            <a:ext cx="3262432" cy="461665"/>
          </a:xfrm>
          <a:prstGeom prst="rect">
            <a:avLst/>
          </a:prstGeom>
        </p:spPr>
        <p:txBody>
          <a:bodyPr wrap="none">
            <a:spAutoFit/>
          </a:bodyPr>
          <a:lstStyle/>
          <a:p>
            <a:r>
              <a:rPr lang="zh-CN" altLang="en-US" sz="2400" dirty="0">
                <a:solidFill>
                  <a:prstClr val="black"/>
                </a:solidFill>
                <a:latin typeface="微软雅黑" panose="020B0503020204020204" pitchFamily="34" charset="-122"/>
                <a:ea typeface="微软雅黑" panose="020B0503020204020204" pitchFamily="34" charset="-122"/>
              </a:rPr>
              <a:t>二、聚众斗殴罪的认定</a:t>
            </a:r>
          </a:p>
        </p:txBody>
      </p:sp>
    </p:spTree>
    <p:extLst>
      <p:ext uri="{BB962C8B-B14F-4D97-AF65-F5344CB8AC3E}">
        <p14:creationId xmlns:p14="http://schemas.microsoft.com/office/powerpoint/2010/main" val="7018019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005546" y="1074537"/>
            <a:ext cx="10301933" cy="4356038"/>
          </a:xfrm>
        </p:spPr>
        <p:txBody>
          <a:bodyPr>
            <a:normAutofit/>
          </a:bodyPr>
          <a:lstStyle/>
          <a:p>
            <a:r>
              <a:rPr lang="zh-CN" altLang="en-US" sz="2400" dirty="0"/>
              <a:t>三、</a:t>
            </a:r>
            <a:r>
              <a:rPr lang="zh-CN" altLang="zh-CN" sz="2400" dirty="0"/>
              <a:t>聚众</a:t>
            </a:r>
            <a:r>
              <a:rPr lang="zh-CN" altLang="en-US" sz="2400" dirty="0"/>
              <a:t>斗殴</a:t>
            </a:r>
            <a:r>
              <a:rPr lang="zh-CN" altLang="zh-CN" sz="2400" dirty="0"/>
              <a:t>罪</a:t>
            </a:r>
            <a:r>
              <a:rPr lang="zh-CN" altLang="en-US" sz="2400" dirty="0"/>
              <a:t>的处罚</a:t>
            </a:r>
            <a:endParaRPr lang="en-US" altLang="zh-CN" sz="2400" dirty="0" smtClean="0"/>
          </a:p>
          <a:p>
            <a:pPr marL="457200" indent="-457200">
              <a:buFont typeface="Arial" panose="020B0604020202020204" pitchFamily="34" charset="0"/>
              <a:buChar char="•"/>
            </a:pPr>
            <a:r>
              <a:rPr lang="zh-CN" altLang="zh-CN" sz="2400" dirty="0" smtClean="0"/>
              <a:t>根据</a:t>
            </a:r>
            <a:r>
              <a:rPr lang="zh-CN" altLang="zh-CN" sz="2400" dirty="0"/>
              <a:t>《刑法》第</a:t>
            </a:r>
            <a:r>
              <a:rPr lang="en-US" altLang="zh-CN" sz="2400" dirty="0"/>
              <a:t>292</a:t>
            </a:r>
            <a:r>
              <a:rPr lang="zh-CN" altLang="zh-CN" sz="2400" dirty="0"/>
              <a:t>条第</a:t>
            </a:r>
            <a:r>
              <a:rPr lang="en-US" altLang="zh-CN" sz="2400" dirty="0"/>
              <a:t>1</a:t>
            </a:r>
            <a:r>
              <a:rPr lang="zh-CN" altLang="zh-CN" sz="2400" dirty="0"/>
              <a:t>款的规定，犯本罪，对于聚众斗殴构成犯罪的首要分子和其他积极参加者，处</a:t>
            </a:r>
            <a:r>
              <a:rPr lang="en-US" altLang="zh-CN" sz="2400" dirty="0"/>
              <a:t>3</a:t>
            </a:r>
            <a:r>
              <a:rPr lang="zh-CN" altLang="zh-CN" sz="2400" dirty="0"/>
              <a:t>年以下有期徒刑、拘役或者管制</a:t>
            </a:r>
            <a:r>
              <a:rPr lang="zh-CN" altLang="zh-CN" sz="2400" dirty="0" smtClean="0"/>
              <a:t>。</a:t>
            </a:r>
            <a:endParaRPr lang="en-US" altLang="zh-CN" sz="2400" dirty="0" smtClean="0"/>
          </a:p>
          <a:p>
            <a:pPr marL="457200" indent="-457200">
              <a:buFont typeface="Arial" panose="020B0604020202020204" pitchFamily="34" charset="0"/>
              <a:buChar char="•"/>
            </a:pPr>
            <a:r>
              <a:rPr lang="zh-CN" altLang="zh-CN" sz="2400" dirty="0" smtClean="0"/>
              <a:t>有</a:t>
            </a:r>
            <a:r>
              <a:rPr lang="zh-CN" altLang="zh-CN" sz="2400" dirty="0"/>
              <a:t>下列情形之一的，对首要分子和其他积极参加者，处</a:t>
            </a:r>
            <a:r>
              <a:rPr lang="en-US" altLang="zh-CN" sz="2400" dirty="0"/>
              <a:t>3</a:t>
            </a:r>
            <a:r>
              <a:rPr lang="zh-CN" altLang="zh-CN" sz="2400" dirty="0"/>
              <a:t>年以上</a:t>
            </a:r>
            <a:r>
              <a:rPr lang="en-US" altLang="zh-CN" sz="2400" dirty="0"/>
              <a:t>10</a:t>
            </a:r>
            <a:r>
              <a:rPr lang="zh-CN" altLang="zh-CN" sz="2400" dirty="0"/>
              <a:t>年以下有期徒刑：（</a:t>
            </a:r>
            <a:r>
              <a:rPr lang="en-US" altLang="zh-CN" sz="2400" dirty="0"/>
              <a:t>1</a:t>
            </a:r>
            <a:r>
              <a:rPr lang="zh-CN" altLang="zh-CN" sz="2400" dirty="0"/>
              <a:t>）多次聚众斗殴的；（</a:t>
            </a:r>
            <a:r>
              <a:rPr lang="en-US" altLang="zh-CN" sz="2400" dirty="0"/>
              <a:t>2</a:t>
            </a:r>
            <a:r>
              <a:rPr lang="zh-CN" altLang="zh-CN" sz="2400" dirty="0"/>
              <a:t>）聚众斗殴人数多，规模大，社会影响恶劣的；（</a:t>
            </a:r>
            <a:r>
              <a:rPr lang="en-US" altLang="zh-CN" sz="2400" dirty="0"/>
              <a:t>3</a:t>
            </a:r>
            <a:r>
              <a:rPr lang="zh-CN" altLang="zh-CN" sz="2400" dirty="0"/>
              <a:t>）在公共场所或者交通要道聚众斗殴，造成社会秩序严重混乱的；（</a:t>
            </a:r>
            <a:r>
              <a:rPr lang="en-US" altLang="zh-CN" sz="2400" dirty="0"/>
              <a:t>4</a:t>
            </a:r>
            <a:r>
              <a:rPr lang="zh-CN" altLang="zh-CN" sz="2400" dirty="0"/>
              <a:t>）持械聚众斗殴的。</a:t>
            </a:r>
          </a:p>
        </p:txBody>
      </p:sp>
      <p:sp>
        <p:nvSpPr>
          <p:cNvPr id="3" name="标题 2"/>
          <p:cNvSpPr>
            <a:spLocks noGrp="1"/>
          </p:cNvSpPr>
          <p:nvPr>
            <p:ph type="title"/>
          </p:nvPr>
        </p:nvSpPr>
        <p:spPr/>
        <p:txBody>
          <a:bodyPr/>
          <a:lstStyle/>
          <a:p>
            <a:r>
              <a:rPr lang="zh-CN" altLang="zh-CN" dirty="0" smtClean="0"/>
              <a:t>聚众</a:t>
            </a:r>
            <a:r>
              <a:rPr lang="zh-CN" altLang="en-US" dirty="0" smtClean="0"/>
              <a:t>斗殴</a:t>
            </a:r>
            <a:r>
              <a:rPr lang="zh-CN" altLang="zh-CN" dirty="0" smtClean="0"/>
              <a:t>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第五节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471861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圆角矩形 19"/>
          <p:cNvSpPr/>
          <p:nvPr/>
        </p:nvSpPr>
        <p:spPr>
          <a:xfrm>
            <a:off x="179028" y="4571013"/>
            <a:ext cx="5732835" cy="1925059"/>
          </a:xfrm>
          <a:prstGeom prst="roundRect">
            <a:avLst>
              <a:gd name="adj" fmla="val 3414"/>
            </a:avLst>
          </a:prstGeom>
          <a:solidFill>
            <a:srgbClr val="FFAB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zh-CN" altLang="zh-CN" sz="1600" dirty="0">
                <a:solidFill>
                  <a:prstClr val="black"/>
                </a:solidFill>
              </a:rPr>
              <a:t>本罪在主观方面表现为故意，行为人在主观上具有寻求精神刺激、发泄不良情绪、逞强争霸、耍威风、取乐等流氓动机，以及破坏社会公共秩序之目的</a:t>
            </a:r>
            <a:r>
              <a:rPr lang="zh-CN" altLang="zh-CN" sz="1600" dirty="0" smtClean="0">
                <a:solidFill>
                  <a:prstClr val="black"/>
                </a:solidFill>
              </a:rPr>
              <a:t>。</a:t>
            </a:r>
            <a:endParaRPr lang="en-US" altLang="zh-CN" sz="1600" dirty="0" smtClean="0">
              <a:solidFill>
                <a:prstClr val="black"/>
              </a:solidFill>
            </a:endParaRPr>
          </a:p>
          <a:p>
            <a:pPr marL="285750" indent="-285750">
              <a:buFont typeface="Arial" panose="020B0604020202020204" pitchFamily="34" charset="0"/>
              <a:buChar char="•"/>
            </a:pPr>
            <a:r>
              <a:rPr lang="zh-CN" altLang="zh-CN" sz="1600" dirty="0" smtClean="0">
                <a:solidFill>
                  <a:prstClr val="black"/>
                </a:solidFill>
              </a:rPr>
              <a:t>寻衅</a:t>
            </a:r>
            <a:r>
              <a:rPr lang="zh-CN" altLang="zh-CN" sz="1600" dirty="0">
                <a:solidFill>
                  <a:prstClr val="black"/>
                </a:solidFill>
              </a:rPr>
              <a:t>滋事</a:t>
            </a:r>
            <a:r>
              <a:rPr lang="zh-CN" altLang="zh-CN" sz="1600" dirty="0" smtClean="0">
                <a:solidFill>
                  <a:prstClr val="black"/>
                </a:solidFill>
              </a:rPr>
              <a:t>罪流氓动机</a:t>
            </a:r>
            <a:r>
              <a:rPr lang="zh-CN" altLang="en-US" sz="1600" dirty="0" smtClean="0">
                <a:solidFill>
                  <a:prstClr val="black"/>
                </a:solidFill>
              </a:rPr>
              <a:t>的认定</a:t>
            </a:r>
            <a:r>
              <a:rPr lang="zh-CN" altLang="zh-CN" sz="1600" dirty="0" smtClean="0">
                <a:solidFill>
                  <a:prstClr val="black"/>
                </a:solidFill>
              </a:rPr>
              <a:t>关键</a:t>
            </a:r>
            <a:r>
              <a:rPr lang="zh-CN" altLang="zh-CN" sz="1600" dirty="0">
                <a:solidFill>
                  <a:prstClr val="black"/>
                </a:solidFill>
              </a:rPr>
              <a:t>在于把握其核心要素——</a:t>
            </a:r>
            <a:r>
              <a:rPr lang="zh-CN" altLang="zh-CN" sz="1600" dirty="0" smtClean="0">
                <a:solidFill>
                  <a:prstClr val="black"/>
                </a:solidFill>
              </a:rPr>
              <a:t>“随意”</a:t>
            </a:r>
            <a:r>
              <a:rPr lang="zh-CN" altLang="en-US" sz="1600" dirty="0" smtClean="0">
                <a:solidFill>
                  <a:prstClr val="black"/>
                </a:solidFill>
              </a:rPr>
              <a:t>，即</a:t>
            </a:r>
            <a:r>
              <a:rPr lang="zh-CN" altLang="zh-CN" sz="1600" dirty="0" smtClean="0">
                <a:solidFill>
                  <a:prstClr val="black"/>
                </a:solidFill>
              </a:rPr>
              <a:t>任凭</a:t>
            </a:r>
            <a:r>
              <a:rPr lang="zh-CN" altLang="zh-CN" sz="1600" dirty="0">
                <a:solidFill>
                  <a:prstClr val="black"/>
                </a:solidFill>
              </a:rPr>
              <a:t>自己</a:t>
            </a:r>
            <a:r>
              <a:rPr lang="zh-CN" altLang="zh-CN" sz="1600" dirty="0" smtClean="0">
                <a:solidFill>
                  <a:prstClr val="black"/>
                </a:solidFill>
              </a:rPr>
              <a:t>的</a:t>
            </a:r>
            <a:r>
              <a:rPr lang="zh-CN" altLang="en-US" sz="1600" dirty="0">
                <a:solidFill>
                  <a:prstClr val="black"/>
                </a:solidFill>
              </a:rPr>
              <a:t>意思</a:t>
            </a:r>
            <a:r>
              <a:rPr lang="zh-CN" altLang="zh-CN" sz="1600" dirty="0" smtClean="0">
                <a:solidFill>
                  <a:prstClr val="black"/>
                </a:solidFill>
              </a:rPr>
              <a:t>，</a:t>
            </a:r>
            <a:r>
              <a:rPr lang="zh-CN" altLang="zh-CN" sz="1600" dirty="0">
                <a:solidFill>
                  <a:prstClr val="black"/>
                </a:solidFill>
              </a:rPr>
              <a:t>随心所欲，对于法律或社会生活共同准则毫无顾忌</a:t>
            </a:r>
            <a:r>
              <a:rPr lang="zh-CN" altLang="zh-CN" sz="1600" dirty="0" smtClean="0">
                <a:solidFill>
                  <a:prstClr val="black"/>
                </a:solidFill>
              </a:rPr>
              <a:t>。</a:t>
            </a:r>
            <a:endParaRPr lang="zh-CN" altLang="zh-CN" sz="1600" dirty="0">
              <a:solidFill>
                <a:prstClr val="black"/>
              </a:solidFill>
            </a:endParaRPr>
          </a:p>
        </p:txBody>
      </p:sp>
      <p:sp>
        <p:nvSpPr>
          <p:cNvPr id="2" name="内容占位符 1"/>
          <p:cNvSpPr>
            <a:spLocks noGrp="1"/>
          </p:cNvSpPr>
          <p:nvPr>
            <p:ph idx="1"/>
          </p:nvPr>
        </p:nvSpPr>
        <p:spPr>
          <a:xfrm>
            <a:off x="528577" y="1128025"/>
            <a:ext cx="11393539" cy="1656530"/>
          </a:xfrm>
        </p:spPr>
        <p:txBody>
          <a:bodyPr>
            <a:noAutofit/>
          </a:bodyPr>
          <a:lstStyle/>
          <a:p>
            <a:r>
              <a:rPr lang="zh-CN" altLang="en-US" sz="2400" dirty="0"/>
              <a:t>一</a:t>
            </a:r>
            <a:r>
              <a:rPr lang="zh-CN" altLang="en-US" sz="2400" dirty="0" smtClean="0"/>
              <a:t>、寻衅滋事</a:t>
            </a:r>
            <a:r>
              <a:rPr lang="zh-CN" altLang="zh-CN" sz="2400" dirty="0" smtClean="0"/>
              <a:t>罪</a:t>
            </a:r>
            <a:r>
              <a:rPr lang="zh-CN" altLang="en-US" sz="2400" dirty="0"/>
              <a:t>的概念</a:t>
            </a:r>
            <a:r>
              <a:rPr lang="zh-CN" altLang="en-US" sz="2400" dirty="0" smtClean="0"/>
              <a:t>与构成特征</a:t>
            </a:r>
            <a:endParaRPr lang="en-US" altLang="zh-CN" sz="2400" dirty="0" smtClean="0"/>
          </a:p>
          <a:p>
            <a:pPr marL="285750" indent="-285750">
              <a:buFont typeface="Wingdings" panose="05000000000000000000" pitchFamily="2" charset="2"/>
              <a:buChar char="n"/>
            </a:pPr>
            <a:r>
              <a:rPr lang="zh-CN" altLang="zh-CN" sz="2000" dirty="0"/>
              <a:t>寻衅滋事罪，是指寻衅滋事</a:t>
            </a:r>
            <a:r>
              <a:rPr lang="zh-CN" altLang="zh-CN" sz="2000" dirty="0" smtClean="0"/>
              <a:t>，在</a:t>
            </a:r>
            <a:r>
              <a:rPr lang="zh-CN" altLang="zh-CN" sz="2000" dirty="0"/>
              <a:t>公共场所无事生非，起哄闹事，随意殴打、追逐、拦截、辱骂、恐吓他人，强夺硬要，任意损毁、占用公私财物，破坏公共秩序，情节严重的</a:t>
            </a:r>
            <a:r>
              <a:rPr lang="zh-CN" altLang="zh-CN" sz="2000" dirty="0" smtClean="0"/>
              <a:t>行为</a:t>
            </a:r>
            <a:r>
              <a:rPr lang="zh-CN" altLang="en-US" sz="2000" dirty="0" smtClean="0"/>
              <a:t>。</a:t>
            </a:r>
            <a:endParaRPr lang="zh-CN" altLang="en-US" sz="2000" dirty="0"/>
          </a:p>
        </p:txBody>
      </p:sp>
      <p:sp>
        <p:nvSpPr>
          <p:cNvPr id="3" name="标题 2"/>
          <p:cNvSpPr>
            <a:spLocks noGrp="1"/>
          </p:cNvSpPr>
          <p:nvPr>
            <p:ph type="title"/>
          </p:nvPr>
        </p:nvSpPr>
        <p:spPr/>
        <p:txBody>
          <a:bodyPr/>
          <a:lstStyle/>
          <a:p>
            <a:r>
              <a:rPr lang="zh-CN" altLang="en-US" dirty="0"/>
              <a:t>寻衅滋事</a:t>
            </a:r>
            <a:r>
              <a:rPr lang="zh-CN" altLang="zh-CN" dirty="0" smtClean="0"/>
              <a:t>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第六节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
        <p:nvSpPr>
          <p:cNvPr id="5" name="圆角矩形 4"/>
          <p:cNvSpPr/>
          <p:nvPr/>
        </p:nvSpPr>
        <p:spPr>
          <a:xfrm>
            <a:off x="129492" y="2557426"/>
            <a:ext cx="5954254" cy="1872218"/>
          </a:xfrm>
          <a:prstGeom prst="roundRect">
            <a:avLst>
              <a:gd name="adj" fmla="val 341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圆角矩形 6"/>
          <p:cNvSpPr/>
          <p:nvPr/>
        </p:nvSpPr>
        <p:spPr>
          <a:xfrm>
            <a:off x="6290718" y="2557426"/>
            <a:ext cx="5975626" cy="1876725"/>
          </a:xfrm>
          <a:prstGeom prst="roundRect">
            <a:avLst>
              <a:gd name="adj" fmla="val 3414"/>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圆角矩形 7"/>
          <p:cNvSpPr/>
          <p:nvPr/>
        </p:nvSpPr>
        <p:spPr>
          <a:xfrm>
            <a:off x="6203216" y="4544665"/>
            <a:ext cx="5975625" cy="1925059"/>
          </a:xfrm>
          <a:prstGeom prst="roundRect">
            <a:avLst>
              <a:gd name="adj" fmla="val 4021"/>
            </a:avLst>
          </a:prstGeom>
          <a:solidFill>
            <a:srgbClr val="FFAB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zh-CN" altLang="zh-CN" dirty="0">
                <a:solidFill>
                  <a:prstClr val="black"/>
                </a:solidFill>
              </a:rPr>
              <a:t>本罪的犯罪主体为一般主体，即已满</a:t>
            </a:r>
            <a:r>
              <a:rPr lang="en-US" altLang="zh-CN" dirty="0">
                <a:solidFill>
                  <a:prstClr val="black"/>
                </a:solidFill>
              </a:rPr>
              <a:t>16</a:t>
            </a:r>
            <a:r>
              <a:rPr lang="zh-CN" altLang="zh-CN" dirty="0">
                <a:solidFill>
                  <a:prstClr val="black"/>
                </a:solidFill>
              </a:rPr>
              <a:t>周岁且具有刑事责任能力的自然人。</a:t>
            </a:r>
          </a:p>
        </p:txBody>
      </p:sp>
      <p:sp>
        <p:nvSpPr>
          <p:cNvPr id="11" name="矩形 10"/>
          <p:cNvSpPr/>
          <p:nvPr/>
        </p:nvSpPr>
        <p:spPr>
          <a:xfrm>
            <a:off x="307863" y="2784555"/>
            <a:ext cx="5648287" cy="1477328"/>
          </a:xfrm>
          <a:prstGeom prst="rect">
            <a:avLst/>
          </a:prstGeom>
          <a:noFill/>
        </p:spPr>
        <p:txBody>
          <a:bodyPr wrap="square">
            <a:spAutoFit/>
          </a:bodyPr>
          <a:lstStyle/>
          <a:p>
            <a:pPr marL="285750" indent="-285750">
              <a:buFont typeface="Arial" panose="020B0604020202020204" pitchFamily="34" charset="0"/>
              <a:buChar char="•"/>
            </a:pPr>
            <a:r>
              <a:rPr lang="zh-CN" altLang="zh-CN" dirty="0">
                <a:solidFill>
                  <a:prstClr val="black"/>
                </a:solidFill>
              </a:rPr>
              <a:t>本罪侵犯的客体为社会公共秩序</a:t>
            </a:r>
            <a:r>
              <a:rPr lang="zh-CN" altLang="zh-CN" dirty="0" smtClean="0">
                <a:solidFill>
                  <a:prstClr val="black"/>
                </a:solidFill>
              </a:rPr>
              <a:t>。</a:t>
            </a:r>
            <a:endParaRPr lang="en-US" altLang="zh-CN" dirty="0" smtClean="0">
              <a:solidFill>
                <a:prstClr val="black"/>
              </a:solidFill>
            </a:endParaRPr>
          </a:p>
          <a:p>
            <a:pPr marL="285750" indent="-285750">
              <a:buFont typeface="Arial" panose="020B0604020202020204" pitchFamily="34" charset="0"/>
              <a:buChar char="•"/>
            </a:pPr>
            <a:r>
              <a:rPr lang="zh-CN" altLang="zh-CN" dirty="0" smtClean="0">
                <a:solidFill>
                  <a:prstClr val="black"/>
                </a:solidFill>
              </a:rPr>
              <a:t>公共</a:t>
            </a:r>
            <a:r>
              <a:rPr lang="zh-CN" altLang="zh-CN" dirty="0">
                <a:solidFill>
                  <a:prstClr val="black"/>
                </a:solidFill>
              </a:rPr>
              <a:t>秩序包括公共场所秩序和社会生活中人们应当遵守的共同准则</a:t>
            </a:r>
            <a:r>
              <a:rPr lang="zh-CN" altLang="zh-CN" dirty="0" smtClean="0">
                <a:solidFill>
                  <a:prstClr val="black"/>
                </a:solidFill>
              </a:rPr>
              <a:t>。</a:t>
            </a:r>
            <a:endParaRPr lang="en-US" altLang="zh-CN" dirty="0" smtClean="0">
              <a:solidFill>
                <a:prstClr val="black"/>
              </a:solidFill>
            </a:endParaRPr>
          </a:p>
          <a:p>
            <a:pPr marL="285750" indent="-285750">
              <a:buFont typeface="Arial" panose="020B0604020202020204" pitchFamily="34" charset="0"/>
              <a:buChar char="•"/>
            </a:pPr>
            <a:r>
              <a:rPr lang="zh-CN" altLang="zh-CN" dirty="0" smtClean="0">
                <a:solidFill>
                  <a:prstClr val="black"/>
                </a:solidFill>
              </a:rPr>
              <a:t>寻衅</a:t>
            </a:r>
            <a:r>
              <a:rPr lang="zh-CN" altLang="zh-CN" dirty="0">
                <a:solidFill>
                  <a:prstClr val="black"/>
                </a:solidFill>
              </a:rPr>
              <a:t>滋事</a:t>
            </a:r>
            <a:r>
              <a:rPr lang="zh-CN" altLang="zh-CN" dirty="0" smtClean="0">
                <a:solidFill>
                  <a:prstClr val="black"/>
                </a:solidFill>
              </a:rPr>
              <a:t>罪</a:t>
            </a:r>
            <a:r>
              <a:rPr lang="zh-CN" altLang="en-US" dirty="0" smtClean="0">
                <a:solidFill>
                  <a:prstClr val="black"/>
                </a:solidFill>
              </a:rPr>
              <a:t>的</a:t>
            </a:r>
            <a:r>
              <a:rPr lang="zh-CN" altLang="zh-CN" dirty="0" smtClean="0">
                <a:solidFill>
                  <a:prstClr val="black"/>
                </a:solidFill>
              </a:rPr>
              <a:t>实质</a:t>
            </a:r>
            <a:r>
              <a:rPr lang="zh-CN" altLang="zh-CN" dirty="0">
                <a:solidFill>
                  <a:prstClr val="black"/>
                </a:solidFill>
              </a:rPr>
              <a:t>主要是指向公共秩序，向整个社会挑战，蔑视社会主义道德和法制。</a:t>
            </a:r>
            <a:endParaRPr lang="zh-CN" altLang="zh-CN" sz="1600" dirty="0">
              <a:solidFill>
                <a:prstClr val="black"/>
              </a:solidFill>
            </a:endParaRPr>
          </a:p>
        </p:txBody>
      </p:sp>
      <p:sp>
        <p:nvSpPr>
          <p:cNvPr id="12" name="矩形 11"/>
          <p:cNvSpPr/>
          <p:nvPr/>
        </p:nvSpPr>
        <p:spPr>
          <a:xfrm>
            <a:off x="6547838" y="2715630"/>
            <a:ext cx="5718505" cy="1569660"/>
          </a:xfrm>
          <a:prstGeom prst="rect">
            <a:avLst/>
          </a:prstGeom>
        </p:spPr>
        <p:txBody>
          <a:bodyPr wrap="square">
            <a:spAutoFit/>
          </a:bodyPr>
          <a:lstStyle/>
          <a:p>
            <a:pPr marL="285750" indent="-285750">
              <a:buFont typeface="Arial" panose="020B0604020202020204" pitchFamily="34" charset="0"/>
              <a:buChar char="•"/>
            </a:pPr>
            <a:r>
              <a:rPr lang="zh-CN" altLang="zh-CN" sz="1600" dirty="0">
                <a:solidFill>
                  <a:prstClr val="black"/>
                </a:solidFill>
              </a:rPr>
              <a:t>本罪的客观方面表现为行为人实施了寻衅滋事，破坏社会秩序的行为</a:t>
            </a:r>
            <a:r>
              <a:rPr lang="zh-CN" altLang="zh-CN" sz="1600" dirty="0" smtClean="0">
                <a:solidFill>
                  <a:prstClr val="black"/>
                </a:solidFill>
              </a:rPr>
              <a:t>。</a:t>
            </a:r>
            <a:endParaRPr lang="en-US" altLang="zh-CN" sz="1600" dirty="0" smtClean="0">
              <a:solidFill>
                <a:prstClr val="black"/>
              </a:solidFill>
            </a:endParaRPr>
          </a:p>
          <a:p>
            <a:pPr marL="285750" indent="-285750">
              <a:buFont typeface="Arial" panose="020B0604020202020204" pitchFamily="34" charset="0"/>
              <a:buChar char="•"/>
            </a:pPr>
            <a:r>
              <a:rPr lang="zh-CN" altLang="zh-CN" sz="1600" dirty="0">
                <a:solidFill>
                  <a:prstClr val="black"/>
                </a:solidFill>
              </a:rPr>
              <a:t>随意殴打他人，情节恶劣</a:t>
            </a:r>
            <a:r>
              <a:rPr lang="zh-CN" altLang="zh-CN" sz="1600" dirty="0" smtClean="0">
                <a:solidFill>
                  <a:prstClr val="black"/>
                </a:solidFill>
              </a:rPr>
              <a:t>的</a:t>
            </a:r>
            <a:endParaRPr lang="en-US" altLang="zh-CN" sz="1600" dirty="0" smtClean="0">
              <a:solidFill>
                <a:prstClr val="black"/>
              </a:solidFill>
            </a:endParaRPr>
          </a:p>
          <a:p>
            <a:pPr marL="285750" indent="-285750">
              <a:buFont typeface="Arial" panose="020B0604020202020204" pitchFamily="34" charset="0"/>
              <a:buChar char="•"/>
            </a:pPr>
            <a:r>
              <a:rPr lang="zh-CN" altLang="zh-CN" sz="1600" dirty="0">
                <a:solidFill>
                  <a:prstClr val="black"/>
                </a:solidFill>
              </a:rPr>
              <a:t>追逐、拦截、辱骂、恐吓他人，情节恶劣</a:t>
            </a:r>
            <a:r>
              <a:rPr lang="zh-CN" altLang="zh-CN" sz="1600" dirty="0" smtClean="0">
                <a:solidFill>
                  <a:prstClr val="black"/>
                </a:solidFill>
              </a:rPr>
              <a:t>的</a:t>
            </a:r>
            <a:endParaRPr lang="en-US" altLang="zh-CN" sz="1600" dirty="0" smtClean="0">
              <a:solidFill>
                <a:prstClr val="black"/>
              </a:solidFill>
            </a:endParaRPr>
          </a:p>
          <a:p>
            <a:pPr marL="285750" indent="-285750">
              <a:buFont typeface="Arial" panose="020B0604020202020204" pitchFamily="34" charset="0"/>
              <a:buChar char="•"/>
            </a:pPr>
            <a:r>
              <a:rPr lang="zh-CN" altLang="zh-CN" sz="1600" dirty="0">
                <a:solidFill>
                  <a:prstClr val="black"/>
                </a:solidFill>
              </a:rPr>
              <a:t>强拿硬要或者任意损毁、占用公私财物，情节严重</a:t>
            </a:r>
            <a:r>
              <a:rPr lang="zh-CN" altLang="zh-CN" sz="1600" dirty="0" smtClean="0">
                <a:solidFill>
                  <a:prstClr val="black"/>
                </a:solidFill>
              </a:rPr>
              <a:t>的</a:t>
            </a:r>
            <a:endParaRPr lang="en-US" altLang="zh-CN" sz="1600" dirty="0" smtClean="0">
              <a:solidFill>
                <a:prstClr val="black"/>
              </a:solidFill>
            </a:endParaRPr>
          </a:p>
          <a:p>
            <a:pPr marL="285750" indent="-285750">
              <a:buFont typeface="Arial" panose="020B0604020202020204" pitchFamily="34" charset="0"/>
              <a:buChar char="•"/>
            </a:pPr>
            <a:r>
              <a:rPr lang="zh-CN" altLang="zh-CN" sz="1600" dirty="0">
                <a:solidFill>
                  <a:prstClr val="black"/>
                </a:solidFill>
              </a:rPr>
              <a:t>在公共场所起哄闹事，造成公共场所秩序严重混乱的</a:t>
            </a:r>
          </a:p>
        </p:txBody>
      </p:sp>
      <p:sp>
        <p:nvSpPr>
          <p:cNvPr id="9" name="椭圆 8"/>
          <p:cNvSpPr/>
          <p:nvPr/>
        </p:nvSpPr>
        <p:spPr>
          <a:xfrm>
            <a:off x="5513970" y="3888454"/>
            <a:ext cx="1259023" cy="12019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0" name="右弧形箭头 9"/>
          <p:cNvSpPr/>
          <p:nvPr/>
        </p:nvSpPr>
        <p:spPr>
          <a:xfrm>
            <a:off x="5911863" y="4020720"/>
            <a:ext cx="586438" cy="937375"/>
          </a:xfrm>
          <a:prstGeom prst="curvedLeftArrow">
            <a:avLst>
              <a:gd name="adj1" fmla="val 33414"/>
              <a:gd name="adj2" fmla="val 52782"/>
              <a:gd name="adj3" fmla="val 48460"/>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Tree>
    <p:extLst>
      <p:ext uri="{BB962C8B-B14F-4D97-AF65-F5344CB8AC3E}">
        <p14:creationId xmlns:p14="http://schemas.microsoft.com/office/powerpoint/2010/main" val="28520324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圆角矩形 19"/>
          <p:cNvSpPr/>
          <p:nvPr/>
        </p:nvSpPr>
        <p:spPr>
          <a:xfrm>
            <a:off x="129494" y="4116475"/>
            <a:ext cx="5861818" cy="2353249"/>
          </a:xfrm>
          <a:prstGeom prst="roundRect">
            <a:avLst>
              <a:gd name="adj" fmla="val 3414"/>
            </a:avLst>
          </a:prstGeom>
          <a:solidFill>
            <a:srgbClr val="FFAB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zh-CN" altLang="zh-CN" sz="1400" dirty="0">
              <a:solidFill>
                <a:prstClr val="black"/>
              </a:solidFill>
            </a:endParaRPr>
          </a:p>
        </p:txBody>
      </p:sp>
      <p:sp>
        <p:nvSpPr>
          <p:cNvPr id="3" name="标题 2"/>
          <p:cNvSpPr>
            <a:spLocks noGrp="1"/>
          </p:cNvSpPr>
          <p:nvPr>
            <p:ph type="title"/>
          </p:nvPr>
        </p:nvSpPr>
        <p:spPr/>
        <p:txBody>
          <a:bodyPr/>
          <a:lstStyle/>
          <a:p>
            <a:r>
              <a:rPr lang="zh-CN" altLang="en-US" dirty="0" smtClean="0"/>
              <a:t>寻衅滋事罪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第六节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
        <p:nvSpPr>
          <p:cNvPr id="5" name="圆角矩形 4"/>
          <p:cNvSpPr/>
          <p:nvPr/>
        </p:nvSpPr>
        <p:spPr>
          <a:xfrm>
            <a:off x="85496" y="1667981"/>
            <a:ext cx="5861819" cy="2338837"/>
          </a:xfrm>
          <a:prstGeom prst="roundRect">
            <a:avLst>
              <a:gd name="adj" fmla="val 341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圆角矩形 6"/>
          <p:cNvSpPr/>
          <p:nvPr/>
        </p:nvSpPr>
        <p:spPr>
          <a:xfrm>
            <a:off x="6203217" y="1667981"/>
            <a:ext cx="5803452" cy="2448494"/>
          </a:xfrm>
          <a:prstGeom prst="roundRect">
            <a:avLst>
              <a:gd name="adj" fmla="val 3414"/>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圆角矩形 7"/>
          <p:cNvSpPr/>
          <p:nvPr/>
        </p:nvSpPr>
        <p:spPr>
          <a:xfrm>
            <a:off x="6203217" y="4199807"/>
            <a:ext cx="5809308" cy="2269917"/>
          </a:xfrm>
          <a:prstGeom prst="roundRect">
            <a:avLst>
              <a:gd name="adj" fmla="val 4021"/>
            </a:avLst>
          </a:prstGeom>
          <a:solidFill>
            <a:srgbClr val="FFAB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28650" lvl="1" indent="-171450">
              <a:buFont typeface="Wingdings" panose="05000000000000000000" pitchFamily="2" charset="2"/>
              <a:buChar char="p"/>
            </a:pPr>
            <a:r>
              <a:rPr lang="zh-CN" altLang="zh-CN" sz="1600" b="1" dirty="0">
                <a:solidFill>
                  <a:prstClr val="black"/>
                </a:solidFill>
              </a:rPr>
              <a:t>本罪与抢劫罪的界限</a:t>
            </a:r>
            <a:endParaRPr lang="en-US" altLang="zh-CN" sz="1600" b="1" dirty="0">
              <a:solidFill>
                <a:prstClr val="black"/>
              </a:solidFill>
            </a:endParaRPr>
          </a:p>
          <a:p>
            <a:pPr marL="742950" lvl="1" indent="-285750">
              <a:buFont typeface="Arial" panose="020B0604020202020204" pitchFamily="34" charset="0"/>
              <a:buChar char="•"/>
            </a:pPr>
            <a:r>
              <a:rPr lang="zh-CN" altLang="zh-CN" sz="1600" dirty="0">
                <a:solidFill>
                  <a:prstClr val="black"/>
                </a:solidFill>
              </a:rPr>
              <a:t>客观方面表现不同</a:t>
            </a:r>
            <a:endParaRPr lang="en-US" altLang="zh-CN" sz="1600" dirty="0">
              <a:solidFill>
                <a:prstClr val="black"/>
              </a:solidFill>
            </a:endParaRPr>
          </a:p>
          <a:p>
            <a:pPr marL="742950" lvl="1" indent="-285750">
              <a:buFont typeface="Arial" panose="020B0604020202020204" pitchFamily="34" charset="0"/>
              <a:buChar char="•"/>
            </a:pPr>
            <a:r>
              <a:rPr lang="zh-CN" altLang="zh-CN" sz="1600" dirty="0">
                <a:solidFill>
                  <a:prstClr val="black"/>
                </a:solidFill>
              </a:rPr>
              <a:t>主观方面的犯罪目的和动机不同</a:t>
            </a:r>
            <a:endParaRPr lang="en-US" altLang="zh-CN" sz="1600" dirty="0">
              <a:solidFill>
                <a:prstClr val="black"/>
              </a:solidFill>
            </a:endParaRPr>
          </a:p>
          <a:p>
            <a:pPr marL="742950" lvl="1" indent="-285750">
              <a:buFont typeface="Arial" panose="020B0604020202020204" pitchFamily="34" charset="0"/>
              <a:buChar char="•"/>
            </a:pPr>
            <a:r>
              <a:rPr lang="zh-CN" altLang="zh-CN" sz="1600" dirty="0">
                <a:solidFill>
                  <a:prstClr val="black"/>
                </a:solidFill>
              </a:rPr>
              <a:t>客体不同</a:t>
            </a:r>
            <a:endParaRPr lang="zh-CN" altLang="en-US" sz="1600" dirty="0">
              <a:solidFill>
                <a:prstClr val="black"/>
              </a:solidFill>
            </a:endParaRPr>
          </a:p>
        </p:txBody>
      </p:sp>
      <p:sp>
        <p:nvSpPr>
          <p:cNvPr id="11" name="矩形 10"/>
          <p:cNvSpPr/>
          <p:nvPr/>
        </p:nvSpPr>
        <p:spPr>
          <a:xfrm>
            <a:off x="284888" y="2012598"/>
            <a:ext cx="5461417" cy="1354217"/>
          </a:xfrm>
          <a:prstGeom prst="rect">
            <a:avLst/>
          </a:prstGeom>
          <a:noFill/>
        </p:spPr>
        <p:txBody>
          <a:bodyPr wrap="square">
            <a:spAutoFit/>
          </a:bodyPr>
          <a:lstStyle/>
          <a:p>
            <a:pPr marL="285750" indent="-285750">
              <a:buFont typeface="Wingdings" panose="05000000000000000000" pitchFamily="2" charset="2"/>
              <a:buChar char="p"/>
            </a:pPr>
            <a:r>
              <a:rPr lang="zh-CN" altLang="zh-CN" b="1" dirty="0">
                <a:solidFill>
                  <a:prstClr val="black"/>
                </a:solidFill>
              </a:rPr>
              <a:t>本罪与非罪的界限</a:t>
            </a:r>
          </a:p>
          <a:p>
            <a:pPr marL="285750" indent="-285750">
              <a:buFont typeface="Arial" panose="020B0604020202020204" pitchFamily="34" charset="0"/>
              <a:buChar char="•"/>
            </a:pPr>
            <a:r>
              <a:rPr lang="zh-CN" altLang="zh-CN" sz="1600" dirty="0" smtClean="0">
                <a:solidFill>
                  <a:prstClr val="black"/>
                </a:solidFill>
              </a:rPr>
              <a:t>四</a:t>
            </a:r>
            <a:r>
              <a:rPr lang="zh-CN" altLang="zh-CN" sz="1600" dirty="0">
                <a:solidFill>
                  <a:prstClr val="black"/>
                </a:solidFill>
              </a:rPr>
              <a:t>种寻衅滋事行为的入罪</a:t>
            </a:r>
            <a:r>
              <a:rPr lang="zh-CN" altLang="zh-CN" sz="1600" dirty="0" smtClean="0">
                <a:solidFill>
                  <a:prstClr val="black"/>
                </a:solidFill>
              </a:rPr>
              <a:t>，</a:t>
            </a:r>
            <a:r>
              <a:rPr lang="zh-CN" altLang="en-US" sz="1600" dirty="0">
                <a:solidFill>
                  <a:prstClr val="black"/>
                </a:solidFill>
              </a:rPr>
              <a:t>得</a:t>
            </a:r>
            <a:r>
              <a:rPr lang="zh-CN" altLang="en-US" sz="1600" dirty="0" smtClean="0">
                <a:solidFill>
                  <a:prstClr val="black"/>
                </a:solidFill>
              </a:rPr>
              <a:t>以</a:t>
            </a:r>
            <a:r>
              <a:rPr lang="zh-CN" altLang="zh-CN" sz="1600" dirty="0" smtClean="0">
                <a:solidFill>
                  <a:prstClr val="black"/>
                </a:solidFill>
              </a:rPr>
              <a:t>情节</a:t>
            </a:r>
            <a:r>
              <a:rPr lang="zh-CN" altLang="zh-CN" sz="1600" dirty="0">
                <a:solidFill>
                  <a:prstClr val="black"/>
                </a:solidFill>
              </a:rPr>
              <a:t>恶劣、情节严重或者造成公共场所秩序严重混乱</a:t>
            </a:r>
            <a:r>
              <a:rPr lang="zh-CN" altLang="zh-CN" sz="1600" dirty="0" smtClean="0">
                <a:solidFill>
                  <a:prstClr val="black"/>
                </a:solidFill>
              </a:rPr>
              <a:t>等</a:t>
            </a:r>
            <a:r>
              <a:rPr lang="zh-CN" altLang="en-US" sz="1600" dirty="0" smtClean="0">
                <a:solidFill>
                  <a:prstClr val="black"/>
                </a:solidFill>
              </a:rPr>
              <a:t>为必要</a:t>
            </a:r>
            <a:r>
              <a:rPr lang="zh-CN" altLang="zh-CN" sz="1600" dirty="0" smtClean="0">
                <a:solidFill>
                  <a:prstClr val="black"/>
                </a:solidFill>
              </a:rPr>
              <a:t>。</a:t>
            </a:r>
            <a:endParaRPr lang="en-US" altLang="zh-CN" sz="1600" dirty="0" smtClean="0">
              <a:solidFill>
                <a:prstClr val="black"/>
              </a:solidFill>
            </a:endParaRPr>
          </a:p>
          <a:p>
            <a:pPr marL="285750" indent="-285750">
              <a:buFont typeface="Arial" panose="020B0604020202020204" pitchFamily="34" charset="0"/>
              <a:buChar char="•"/>
            </a:pPr>
            <a:r>
              <a:rPr lang="zh-CN" altLang="zh-CN" sz="1600" dirty="0" smtClean="0">
                <a:solidFill>
                  <a:prstClr val="black"/>
                </a:solidFill>
              </a:rPr>
              <a:t>对于</a:t>
            </a:r>
            <a:r>
              <a:rPr lang="zh-CN" altLang="zh-CN" sz="1600" dirty="0">
                <a:solidFill>
                  <a:prstClr val="black"/>
                </a:solidFill>
              </a:rPr>
              <a:t>情节轻微、危害不大的寻衅滋事行为，只能以一般治安违法行为论处。</a:t>
            </a:r>
          </a:p>
        </p:txBody>
      </p:sp>
      <p:sp>
        <p:nvSpPr>
          <p:cNvPr id="12" name="矩形 11"/>
          <p:cNvSpPr/>
          <p:nvPr/>
        </p:nvSpPr>
        <p:spPr>
          <a:xfrm>
            <a:off x="6555407" y="1929889"/>
            <a:ext cx="5363958" cy="1569660"/>
          </a:xfrm>
          <a:prstGeom prst="rect">
            <a:avLst/>
          </a:prstGeom>
        </p:spPr>
        <p:txBody>
          <a:bodyPr wrap="square">
            <a:spAutoFit/>
          </a:bodyPr>
          <a:lstStyle/>
          <a:p>
            <a:pPr marL="285750" indent="-285750">
              <a:buFont typeface="Wingdings" panose="05000000000000000000" pitchFamily="2" charset="2"/>
              <a:buChar char="p"/>
            </a:pPr>
            <a:r>
              <a:rPr lang="zh-CN" altLang="zh-CN" sz="1600" b="1" dirty="0">
                <a:solidFill>
                  <a:prstClr val="black"/>
                </a:solidFill>
              </a:rPr>
              <a:t>网络空间寻衅滋事的</a:t>
            </a:r>
            <a:r>
              <a:rPr lang="zh-CN" altLang="zh-CN" sz="1600" b="1" dirty="0" smtClean="0">
                <a:solidFill>
                  <a:prstClr val="black"/>
                </a:solidFill>
              </a:rPr>
              <a:t>认定</a:t>
            </a:r>
            <a:endParaRPr lang="en-US" altLang="zh-CN" sz="1600" b="1" dirty="0" smtClean="0">
              <a:solidFill>
                <a:prstClr val="black"/>
              </a:solidFill>
            </a:endParaRPr>
          </a:p>
          <a:p>
            <a:pPr marL="285750" indent="-285750">
              <a:buFont typeface="Arial" panose="020B0604020202020204" pitchFamily="34" charset="0"/>
              <a:buChar char="•"/>
            </a:pPr>
            <a:r>
              <a:rPr lang="zh-CN" altLang="zh-CN" sz="1600" dirty="0" smtClean="0">
                <a:solidFill>
                  <a:prstClr val="black"/>
                </a:solidFill>
              </a:rPr>
              <a:t>《关于办理利用信息网络实施诽谤等刑事案件适用法律若干问题的解释》</a:t>
            </a:r>
            <a:r>
              <a:rPr lang="zh-CN" altLang="en-US" sz="1600" dirty="0" smtClean="0">
                <a:solidFill>
                  <a:prstClr val="black"/>
                </a:solidFill>
              </a:rPr>
              <a:t>成为网络空间寻衅滋事入罪的依据</a:t>
            </a:r>
            <a:r>
              <a:rPr lang="zh-CN" altLang="zh-CN" sz="1600" dirty="0" smtClean="0">
                <a:solidFill>
                  <a:prstClr val="black"/>
                </a:solidFill>
              </a:rPr>
              <a:t>。</a:t>
            </a:r>
            <a:endParaRPr lang="en-US" altLang="zh-CN" sz="1600" dirty="0" smtClean="0">
              <a:solidFill>
                <a:prstClr val="black"/>
              </a:solidFill>
            </a:endParaRPr>
          </a:p>
          <a:p>
            <a:pPr marL="285750" indent="-285750">
              <a:buFont typeface="Arial" panose="020B0604020202020204" pitchFamily="34" charset="0"/>
              <a:buChar char="•"/>
            </a:pPr>
            <a:r>
              <a:rPr lang="zh-CN" altLang="zh-CN" sz="1600" dirty="0">
                <a:solidFill>
                  <a:prstClr val="black"/>
                </a:solidFill>
              </a:rPr>
              <a:t>利用信息网络辱骂、恐吓他人的行为与一般的辱骂、恐吓行为在性质上并无二</a:t>
            </a:r>
            <a:r>
              <a:rPr lang="zh-CN" altLang="zh-CN" sz="1600" dirty="0" smtClean="0">
                <a:solidFill>
                  <a:prstClr val="black"/>
                </a:solidFill>
              </a:rPr>
              <a:t>致</a:t>
            </a:r>
            <a:r>
              <a:rPr lang="zh-CN" altLang="en-US" sz="1600" dirty="0" smtClean="0">
                <a:solidFill>
                  <a:prstClr val="black"/>
                </a:solidFill>
              </a:rPr>
              <a:t>。</a:t>
            </a:r>
            <a:endParaRPr lang="en-US" altLang="zh-CN" sz="1600" dirty="0" smtClean="0">
              <a:solidFill>
                <a:prstClr val="black"/>
              </a:solidFill>
            </a:endParaRPr>
          </a:p>
          <a:p>
            <a:pPr marL="285750" indent="-285750">
              <a:buFont typeface="Arial" panose="020B0604020202020204" pitchFamily="34" charset="0"/>
              <a:buChar char="•"/>
            </a:pPr>
            <a:r>
              <a:rPr lang="zh-CN" altLang="zh-CN" sz="1600" dirty="0">
                <a:solidFill>
                  <a:prstClr val="black"/>
                </a:solidFill>
              </a:rPr>
              <a:t>编造、传播网络谣言的行为能否构成寻衅滋事</a:t>
            </a:r>
            <a:r>
              <a:rPr lang="zh-CN" altLang="zh-CN" sz="1600" dirty="0" smtClean="0">
                <a:solidFill>
                  <a:prstClr val="black"/>
                </a:solidFill>
              </a:rPr>
              <a:t>罪</a:t>
            </a:r>
            <a:r>
              <a:rPr lang="zh-CN" altLang="en-US" sz="1600" dirty="0" smtClean="0">
                <a:solidFill>
                  <a:prstClr val="black"/>
                </a:solidFill>
              </a:rPr>
              <a:t>？</a:t>
            </a:r>
            <a:endParaRPr lang="zh-CN" altLang="zh-CN" sz="1600" dirty="0">
              <a:solidFill>
                <a:prstClr val="black"/>
              </a:solidFill>
            </a:endParaRPr>
          </a:p>
        </p:txBody>
      </p:sp>
      <p:sp>
        <p:nvSpPr>
          <p:cNvPr id="13" name="矩形 12"/>
          <p:cNvSpPr/>
          <p:nvPr/>
        </p:nvSpPr>
        <p:spPr>
          <a:xfrm>
            <a:off x="284888" y="4503075"/>
            <a:ext cx="5332176" cy="1477328"/>
          </a:xfrm>
          <a:prstGeom prst="rect">
            <a:avLst/>
          </a:prstGeom>
        </p:spPr>
        <p:txBody>
          <a:bodyPr wrap="square">
            <a:spAutoFit/>
          </a:bodyPr>
          <a:lstStyle/>
          <a:p>
            <a:pPr marL="285750" indent="-285750">
              <a:buFont typeface="Wingdings" panose="05000000000000000000" pitchFamily="2" charset="2"/>
              <a:buChar char="p"/>
            </a:pPr>
            <a:r>
              <a:rPr lang="zh-CN" altLang="zh-CN" b="1" dirty="0" smtClean="0">
                <a:solidFill>
                  <a:prstClr val="black"/>
                </a:solidFill>
              </a:rPr>
              <a:t>本</a:t>
            </a:r>
            <a:r>
              <a:rPr lang="zh-CN" altLang="zh-CN" b="1" dirty="0">
                <a:solidFill>
                  <a:prstClr val="black"/>
                </a:solidFill>
              </a:rPr>
              <a:t>罪与聚众扰乱社会秩序罪，聚众扰乱公共场所秩序、交通秩序罪的</a:t>
            </a:r>
            <a:r>
              <a:rPr lang="zh-CN" altLang="zh-CN" b="1" dirty="0" smtClean="0">
                <a:solidFill>
                  <a:prstClr val="black"/>
                </a:solidFill>
              </a:rPr>
              <a:t>界限</a:t>
            </a:r>
            <a:endParaRPr lang="en-US" altLang="zh-CN" b="1" dirty="0" smtClean="0">
              <a:solidFill>
                <a:prstClr val="black"/>
              </a:solidFill>
            </a:endParaRPr>
          </a:p>
          <a:p>
            <a:pPr marL="285750" indent="-285750">
              <a:buFont typeface="Arial" panose="020B0604020202020204" pitchFamily="34" charset="0"/>
              <a:buChar char="•"/>
            </a:pPr>
            <a:r>
              <a:rPr lang="zh-CN" altLang="zh-CN" dirty="0" smtClean="0">
                <a:solidFill>
                  <a:prstClr val="black"/>
                </a:solidFill>
              </a:rPr>
              <a:t>犯罪</a:t>
            </a:r>
            <a:r>
              <a:rPr lang="zh-CN" altLang="zh-CN" dirty="0">
                <a:solidFill>
                  <a:prstClr val="black"/>
                </a:solidFill>
              </a:rPr>
              <a:t>客观方面</a:t>
            </a:r>
            <a:r>
              <a:rPr lang="zh-CN" altLang="zh-CN" dirty="0" smtClean="0">
                <a:solidFill>
                  <a:prstClr val="black"/>
                </a:solidFill>
              </a:rPr>
              <a:t>不同</a:t>
            </a:r>
            <a:endParaRPr lang="en-US" altLang="zh-CN" dirty="0" smtClean="0">
              <a:solidFill>
                <a:prstClr val="black"/>
              </a:solidFill>
            </a:endParaRPr>
          </a:p>
          <a:p>
            <a:pPr marL="285750" indent="-285750">
              <a:buFont typeface="Arial" panose="020B0604020202020204" pitchFamily="34" charset="0"/>
              <a:buChar char="•"/>
            </a:pPr>
            <a:r>
              <a:rPr lang="zh-CN" altLang="zh-CN" dirty="0" smtClean="0">
                <a:solidFill>
                  <a:prstClr val="black"/>
                </a:solidFill>
              </a:rPr>
              <a:t>犯罪目的</a:t>
            </a:r>
            <a:r>
              <a:rPr lang="zh-CN" altLang="zh-CN" dirty="0">
                <a:solidFill>
                  <a:prstClr val="black"/>
                </a:solidFill>
              </a:rPr>
              <a:t>与动机</a:t>
            </a:r>
            <a:r>
              <a:rPr lang="zh-CN" altLang="zh-CN" dirty="0" smtClean="0">
                <a:solidFill>
                  <a:prstClr val="black"/>
                </a:solidFill>
              </a:rPr>
              <a:t>不同</a:t>
            </a:r>
            <a:endParaRPr lang="en-US" altLang="zh-CN" dirty="0" smtClean="0">
              <a:solidFill>
                <a:prstClr val="black"/>
              </a:solidFill>
            </a:endParaRPr>
          </a:p>
          <a:p>
            <a:pPr marL="285750" indent="-285750">
              <a:buFont typeface="Arial" panose="020B0604020202020204" pitchFamily="34" charset="0"/>
              <a:buChar char="•"/>
            </a:pPr>
            <a:r>
              <a:rPr lang="zh-CN" altLang="zh-CN" dirty="0" smtClean="0">
                <a:solidFill>
                  <a:prstClr val="black"/>
                </a:solidFill>
              </a:rPr>
              <a:t>犯罪</a:t>
            </a:r>
            <a:r>
              <a:rPr lang="zh-CN" altLang="zh-CN" dirty="0">
                <a:solidFill>
                  <a:prstClr val="black"/>
                </a:solidFill>
              </a:rPr>
              <a:t>主体不同</a:t>
            </a:r>
            <a:endParaRPr lang="zh-CN" altLang="zh-CN" sz="1600" dirty="0">
              <a:solidFill>
                <a:prstClr val="black"/>
              </a:solidFill>
            </a:endParaRPr>
          </a:p>
        </p:txBody>
      </p:sp>
      <p:sp>
        <p:nvSpPr>
          <p:cNvPr id="9" name="椭圆 8"/>
          <p:cNvSpPr/>
          <p:nvPr/>
        </p:nvSpPr>
        <p:spPr>
          <a:xfrm>
            <a:off x="5472615" y="3547321"/>
            <a:ext cx="1259023" cy="12019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0" name="右弧形箭头 9"/>
          <p:cNvSpPr/>
          <p:nvPr/>
        </p:nvSpPr>
        <p:spPr>
          <a:xfrm>
            <a:off x="5886164" y="3721929"/>
            <a:ext cx="586438" cy="937375"/>
          </a:xfrm>
          <a:prstGeom prst="curvedLeftArrow">
            <a:avLst>
              <a:gd name="adj1" fmla="val 33414"/>
              <a:gd name="adj2" fmla="val 52782"/>
              <a:gd name="adj3" fmla="val 48460"/>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2" name="矩形 1"/>
          <p:cNvSpPr/>
          <p:nvPr/>
        </p:nvSpPr>
        <p:spPr>
          <a:xfrm>
            <a:off x="760918" y="1124393"/>
            <a:ext cx="3262432" cy="461665"/>
          </a:xfrm>
          <a:prstGeom prst="rect">
            <a:avLst/>
          </a:prstGeom>
        </p:spPr>
        <p:txBody>
          <a:bodyPr wrap="none">
            <a:spAutoFit/>
          </a:bodyPr>
          <a:lstStyle/>
          <a:p>
            <a:r>
              <a:rPr lang="zh-CN" altLang="en-US" sz="2400" dirty="0">
                <a:solidFill>
                  <a:prstClr val="black"/>
                </a:solidFill>
                <a:latin typeface="微软雅黑" panose="020B0503020204020204" pitchFamily="34" charset="-122"/>
                <a:ea typeface="微软雅黑" panose="020B0503020204020204" pitchFamily="34" charset="-122"/>
              </a:rPr>
              <a:t>二、寻衅滋事罪的认定</a:t>
            </a:r>
          </a:p>
        </p:txBody>
      </p:sp>
    </p:spTree>
    <p:extLst>
      <p:ext uri="{BB962C8B-B14F-4D97-AF65-F5344CB8AC3E}">
        <p14:creationId xmlns:p14="http://schemas.microsoft.com/office/powerpoint/2010/main" val="34393120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387683" y="1920699"/>
            <a:ext cx="10301933" cy="4356038"/>
          </a:xfrm>
        </p:spPr>
        <p:txBody>
          <a:bodyPr>
            <a:normAutofit/>
          </a:bodyPr>
          <a:lstStyle/>
          <a:p>
            <a:pPr marL="457200" indent="-457200">
              <a:buFont typeface="Arial" panose="020B0604020202020204" pitchFamily="34" charset="0"/>
              <a:buChar char="•"/>
            </a:pPr>
            <a:r>
              <a:rPr lang="zh-CN" altLang="zh-CN" sz="2400" dirty="0"/>
              <a:t>《刑法》第</a:t>
            </a:r>
            <a:r>
              <a:rPr lang="en-US" altLang="zh-CN" sz="2400" dirty="0"/>
              <a:t>293</a:t>
            </a:r>
            <a:r>
              <a:rPr lang="zh-CN" altLang="zh-CN" sz="2400" dirty="0"/>
              <a:t>条第</a:t>
            </a:r>
            <a:r>
              <a:rPr lang="en-US" altLang="zh-CN" sz="2400" dirty="0"/>
              <a:t>1</a:t>
            </a:r>
            <a:r>
              <a:rPr lang="zh-CN" altLang="zh-CN" sz="2400" dirty="0"/>
              <a:t>款规定，犯本罪的，处</a:t>
            </a:r>
            <a:r>
              <a:rPr lang="en-US" altLang="zh-CN" sz="2400" dirty="0"/>
              <a:t>5</a:t>
            </a:r>
            <a:r>
              <a:rPr lang="zh-CN" altLang="zh-CN" sz="2400" dirty="0"/>
              <a:t>年以下有期徒刑、拘役或者管制</a:t>
            </a:r>
            <a:r>
              <a:rPr lang="zh-CN" altLang="zh-CN" sz="2400" dirty="0" smtClean="0"/>
              <a:t>；</a:t>
            </a:r>
            <a:endParaRPr lang="en-US" altLang="zh-CN" sz="2400" dirty="0" smtClean="0"/>
          </a:p>
          <a:p>
            <a:pPr marL="457200" indent="-457200">
              <a:buFont typeface="Arial" panose="020B0604020202020204" pitchFamily="34" charset="0"/>
              <a:buChar char="•"/>
            </a:pPr>
            <a:r>
              <a:rPr lang="zh-CN" altLang="zh-CN" sz="2400" dirty="0" smtClean="0"/>
              <a:t>其</a:t>
            </a:r>
            <a:r>
              <a:rPr lang="zh-CN" altLang="zh-CN" sz="2400" dirty="0"/>
              <a:t>第</a:t>
            </a:r>
            <a:r>
              <a:rPr lang="en-US" altLang="zh-CN" sz="2400" dirty="0"/>
              <a:t>2</a:t>
            </a:r>
            <a:r>
              <a:rPr lang="zh-CN" altLang="zh-CN" sz="2400" dirty="0"/>
              <a:t>款规定，纠集他人多次实施寻衅滋事行为，严重破坏社会秩序的，处</a:t>
            </a:r>
            <a:r>
              <a:rPr lang="en-US" altLang="zh-CN" sz="2400" dirty="0"/>
              <a:t>5</a:t>
            </a:r>
            <a:r>
              <a:rPr lang="zh-CN" altLang="zh-CN" sz="2400" dirty="0"/>
              <a:t>年以上</a:t>
            </a:r>
            <a:r>
              <a:rPr lang="en-US" altLang="zh-CN" sz="2400" dirty="0"/>
              <a:t>10</a:t>
            </a:r>
            <a:r>
              <a:rPr lang="zh-CN" altLang="zh-CN" sz="2400" dirty="0"/>
              <a:t>年以下有期徒刑，可以并处罚金</a:t>
            </a:r>
            <a:r>
              <a:rPr lang="zh-CN" altLang="zh-CN" sz="2400" dirty="0" smtClean="0"/>
              <a:t>。</a:t>
            </a:r>
            <a:endParaRPr lang="zh-CN" altLang="zh-CN" sz="2400" dirty="0"/>
          </a:p>
        </p:txBody>
      </p:sp>
      <p:sp>
        <p:nvSpPr>
          <p:cNvPr id="3" name="标题 2"/>
          <p:cNvSpPr>
            <a:spLocks noGrp="1"/>
          </p:cNvSpPr>
          <p:nvPr>
            <p:ph type="title"/>
          </p:nvPr>
        </p:nvSpPr>
        <p:spPr/>
        <p:txBody>
          <a:bodyPr/>
          <a:lstStyle/>
          <a:p>
            <a:r>
              <a:rPr lang="zh-CN" altLang="en-US" dirty="0" smtClean="0"/>
              <a:t>寻衅滋事</a:t>
            </a:r>
            <a:r>
              <a:rPr lang="zh-CN" altLang="zh-CN" dirty="0" smtClean="0"/>
              <a:t>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第六节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
        <p:nvSpPr>
          <p:cNvPr id="5" name="矩形 4"/>
          <p:cNvSpPr/>
          <p:nvPr/>
        </p:nvSpPr>
        <p:spPr>
          <a:xfrm>
            <a:off x="1237488" y="1172849"/>
            <a:ext cx="3262432" cy="461665"/>
          </a:xfrm>
          <a:prstGeom prst="rect">
            <a:avLst/>
          </a:prstGeom>
        </p:spPr>
        <p:txBody>
          <a:bodyPr wrap="none">
            <a:spAutoFit/>
          </a:bodyPr>
          <a:lstStyle/>
          <a:p>
            <a:r>
              <a:rPr lang="zh-CN" altLang="en-US" sz="2400" dirty="0">
                <a:solidFill>
                  <a:prstClr val="black"/>
                </a:solidFill>
                <a:latin typeface="微软雅黑" panose="020B0503020204020204" pitchFamily="34" charset="-122"/>
                <a:ea typeface="微软雅黑" panose="020B0503020204020204" pitchFamily="34" charset="-122"/>
              </a:rPr>
              <a:t>三、寻衅滋事</a:t>
            </a:r>
            <a:r>
              <a:rPr lang="zh-CN" altLang="zh-CN" sz="2400" dirty="0">
                <a:solidFill>
                  <a:prstClr val="black"/>
                </a:solidFill>
                <a:latin typeface="微软雅黑" panose="020B0503020204020204" pitchFamily="34" charset="-122"/>
                <a:ea typeface="微软雅黑" panose="020B0503020204020204" pitchFamily="34" charset="-122"/>
              </a:rPr>
              <a:t>罪</a:t>
            </a:r>
            <a:r>
              <a:rPr lang="zh-CN" altLang="en-US" sz="2400" dirty="0">
                <a:solidFill>
                  <a:prstClr val="black"/>
                </a:solidFill>
                <a:latin typeface="微软雅黑" panose="020B0503020204020204" pitchFamily="34" charset="-122"/>
                <a:ea typeface="微软雅黑" panose="020B0503020204020204" pitchFamily="34" charset="-122"/>
              </a:rPr>
              <a:t>的处罚</a:t>
            </a:r>
          </a:p>
        </p:txBody>
      </p:sp>
    </p:spTree>
    <p:extLst>
      <p:ext uri="{BB962C8B-B14F-4D97-AF65-F5344CB8AC3E}">
        <p14:creationId xmlns:p14="http://schemas.microsoft.com/office/powerpoint/2010/main" val="37810991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圆角矩形 19"/>
          <p:cNvSpPr/>
          <p:nvPr/>
        </p:nvSpPr>
        <p:spPr>
          <a:xfrm>
            <a:off x="179028" y="4561910"/>
            <a:ext cx="5732835" cy="1925059"/>
          </a:xfrm>
          <a:prstGeom prst="roundRect">
            <a:avLst>
              <a:gd name="adj" fmla="val 3414"/>
            </a:avLst>
          </a:prstGeom>
          <a:solidFill>
            <a:srgbClr val="FFAB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zh-CN" altLang="zh-CN" sz="1600" dirty="0">
                <a:solidFill>
                  <a:prstClr val="black"/>
                </a:solidFill>
              </a:rPr>
              <a:t>本罪在主观方面表现为明知是黑社会性质的组织仍故意组织、领导或者参加。</a:t>
            </a:r>
          </a:p>
        </p:txBody>
      </p:sp>
      <p:sp>
        <p:nvSpPr>
          <p:cNvPr id="2" name="内容占位符 1"/>
          <p:cNvSpPr>
            <a:spLocks noGrp="1"/>
          </p:cNvSpPr>
          <p:nvPr>
            <p:ph idx="1"/>
          </p:nvPr>
        </p:nvSpPr>
        <p:spPr>
          <a:xfrm>
            <a:off x="539842" y="1022886"/>
            <a:ext cx="11393539" cy="1656530"/>
          </a:xfrm>
        </p:spPr>
        <p:txBody>
          <a:bodyPr>
            <a:noAutofit/>
          </a:bodyPr>
          <a:lstStyle/>
          <a:p>
            <a:r>
              <a:rPr lang="zh-CN" altLang="en-US" sz="2400" dirty="0"/>
              <a:t>一</a:t>
            </a:r>
            <a:r>
              <a:rPr lang="zh-CN" altLang="en-US" sz="2400" dirty="0" smtClean="0"/>
              <a:t>、组织、领导、参加黑社会性质组织</a:t>
            </a:r>
            <a:r>
              <a:rPr lang="zh-CN" altLang="zh-CN" sz="2400" dirty="0" smtClean="0"/>
              <a:t>罪</a:t>
            </a:r>
            <a:r>
              <a:rPr lang="zh-CN" altLang="en-US" sz="2400" dirty="0"/>
              <a:t>的概念</a:t>
            </a:r>
            <a:r>
              <a:rPr lang="zh-CN" altLang="en-US" sz="2400" dirty="0" smtClean="0"/>
              <a:t>与构成特征</a:t>
            </a:r>
            <a:endParaRPr lang="en-US" altLang="zh-CN" sz="2400" dirty="0" smtClean="0"/>
          </a:p>
          <a:p>
            <a:pPr marL="285750" indent="-285750">
              <a:buFont typeface="Wingdings" panose="05000000000000000000" pitchFamily="2" charset="2"/>
              <a:buChar char="n"/>
            </a:pPr>
            <a:r>
              <a:rPr lang="zh-CN" altLang="zh-CN" sz="2400" dirty="0"/>
              <a:t>组织、领导、参加黑社会性质组织罪，是指组织、领导或者参加黑社会性质组织的</a:t>
            </a:r>
            <a:r>
              <a:rPr lang="zh-CN" altLang="zh-CN" sz="2400" dirty="0" smtClean="0"/>
              <a:t>行为</a:t>
            </a:r>
            <a:r>
              <a:rPr lang="zh-CN" altLang="en-US" sz="2400" dirty="0" smtClean="0"/>
              <a:t>。</a:t>
            </a:r>
            <a:endParaRPr lang="zh-CN" altLang="en-US" sz="2400" dirty="0"/>
          </a:p>
        </p:txBody>
      </p:sp>
      <p:sp>
        <p:nvSpPr>
          <p:cNvPr id="3" name="标题 2"/>
          <p:cNvSpPr>
            <a:spLocks noGrp="1"/>
          </p:cNvSpPr>
          <p:nvPr>
            <p:ph type="title"/>
          </p:nvPr>
        </p:nvSpPr>
        <p:spPr/>
        <p:txBody>
          <a:bodyPr/>
          <a:lstStyle/>
          <a:p>
            <a:r>
              <a:rPr lang="zh-CN" altLang="en-US" dirty="0" smtClean="0"/>
              <a:t>组织、领导、参加黑社会性质组织</a:t>
            </a:r>
            <a:r>
              <a:rPr lang="zh-CN" altLang="zh-CN" dirty="0" smtClean="0"/>
              <a:t>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第七节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
        <p:nvSpPr>
          <p:cNvPr id="5" name="圆角矩形 4"/>
          <p:cNvSpPr/>
          <p:nvPr/>
        </p:nvSpPr>
        <p:spPr>
          <a:xfrm>
            <a:off x="129492" y="2557426"/>
            <a:ext cx="5954254" cy="1872218"/>
          </a:xfrm>
          <a:prstGeom prst="roundRect">
            <a:avLst>
              <a:gd name="adj" fmla="val 341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圆角矩形 6"/>
          <p:cNvSpPr/>
          <p:nvPr/>
        </p:nvSpPr>
        <p:spPr>
          <a:xfrm>
            <a:off x="6290718" y="2557426"/>
            <a:ext cx="5975626" cy="1876725"/>
          </a:xfrm>
          <a:prstGeom prst="roundRect">
            <a:avLst>
              <a:gd name="adj" fmla="val 3414"/>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圆角矩形 7"/>
          <p:cNvSpPr/>
          <p:nvPr/>
        </p:nvSpPr>
        <p:spPr>
          <a:xfrm>
            <a:off x="6203216" y="4544665"/>
            <a:ext cx="5975625" cy="1925059"/>
          </a:xfrm>
          <a:prstGeom prst="roundRect">
            <a:avLst>
              <a:gd name="adj" fmla="val 4021"/>
            </a:avLst>
          </a:prstGeom>
          <a:solidFill>
            <a:srgbClr val="FFAB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zh-CN" altLang="zh-CN" sz="1600" dirty="0">
                <a:solidFill>
                  <a:prstClr val="black"/>
                </a:solidFill>
              </a:rPr>
              <a:t>本罪主体为已满</a:t>
            </a:r>
            <a:r>
              <a:rPr lang="en-US" altLang="zh-CN" sz="1600" dirty="0">
                <a:solidFill>
                  <a:prstClr val="black"/>
                </a:solidFill>
              </a:rPr>
              <a:t>16</a:t>
            </a:r>
            <a:r>
              <a:rPr lang="zh-CN" altLang="zh-CN" sz="1600" dirty="0">
                <a:solidFill>
                  <a:prstClr val="black"/>
                </a:solidFill>
              </a:rPr>
              <a:t>周岁并具有刑事责任能力的自然人，单位不能构成本罪。</a:t>
            </a:r>
          </a:p>
        </p:txBody>
      </p:sp>
      <p:sp>
        <p:nvSpPr>
          <p:cNvPr id="11" name="矩形 10"/>
          <p:cNvSpPr/>
          <p:nvPr/>
        </p:nvSpPr>
        <p:spPr>
          <a:xfrm>
            <a:off x="435459" y="3175337"/>
            <a:ext cx="5648287" cy="369332"/>
          </a:xfrm>
          <a:prstGeom prst="rect">
            <a:avLst/>
          </a:prstGeom>
          <a:noFill/>
        </p:spPr>
        <p:txBody>
          <a:bodyPr wrap="square">
            <a:spAutoFit/>
          </a:bodyPr>
          <a:lstStyle/>
          <a:p>
            <a:pPr marL="285750" indent="-285750">
              <a:buFont typeface="Arial" panose="020B0604020202020204" pitchFamily="34" charset="0"/>
              <a:buChar char="•"/>
            </a:pPr>
            <a:r>
              <a:rPr lang="zh-CN" altLang="zh-CN" dirty="0">
                <a:solidFill>
                  <a:prstClr val="black"/>
                </a:solidFill>
              </a:rPr>
              <a:t>本罪侵犯的客体是正常的经济与社会生活秩序。</a:t>
            </a:r>
            <a:endParaRPr lang="zh-CN" altLang="zh-CN" sz="1600" dirty="0">
              <a:solidFill>
                <a:prstClr val="black"/>
              </a:solidFill>
            </a:endParaRPr>
          </a:p>
        </p:txBody>
      </p:sp>
      <p:sp>
        <p:nvSpPr>
          <p:cNvPr id="12" name="矩形 11"/>
          <p:cNvSpPr/>
          <p:nvPr/>
        </p:nvSpPr>
        <p:spPr>
          <a:xfrm>
            <a:off x="6547839" y="2852877"/>
            <a:ext cx="5718505" cy="1077218"/>
          </a:xfrm>
          <a:prstGeom prst="rect">
            <a:avLst/>
          </a:prstGeom>
        </p:spPr>
        <p:txBody>
          <a:bodyPr wrap="square">
            <a:spAutoFit/>
          </a:bodyPr>
          <a:lstStyle/>
          <a:p>
            <a:pPr marL="285750" indent="-285750">
              <a:buFont typeface="Arial" panose="020B0604020202020204" pitchFamily="34" charset="0"/>
              <a:buChar char="•"/>
            </a:pPr>
            <a:r>
              <a:rPr lang="zh-CN" altLang="zh-CN" sz="1600" dirty="0">
                <a:solidFill>
                  <a:prstClr val="black"/>
                </a:solidFill>
              </a:rPr>
              <a:t>本罪在客观方面表现为组织、领导、参加黑社会性质组织的行为</a:t>
            </a:r>
            <a:r>
              <a:rPr lang="zh-CN" altLang="zh-CN" sz="1600" dirty="0" smtClean="0">
                <a:solidFill>
                  <a:prstClr val="black"/>
                </a:solidFill>
              </a:rPr>
              <a:t>。</a:t>
            </a:r>
            <a:endParaRPr lang="en-US" altLang="zh-CN" sz="1600" dirty="0" smtClean="0">
              <a:solidFill>
                <a:prstClr val="black"/>
              </a:solidFill>
            </a:endParaRPr>
          </a:p>
          <a:p>
            <a:pPr marL="285750" indent="-285750">
              <a:buFont typeface="Arial" panose="020B0604020202020204" pitchFamily="34" charset="0"/>
              <a:buChar char="•"/>
            </a:pPr>
            <a:r>
              <a:rPr lang="zh-CN" altLang="en-US" sz="1600" dirty="0" smtClean="0">
                <a:solidFill>
                  <a:prstClr val="black"/>
                </a:solidFill>
              </a:rPr>
              <a:t>黑社会性质组织的基本特征：组织特征、经济特征、行为特征、本质特征</a:t>
            </a:r>
            <a:r>
              <a:rPr lang="zh-CN" altLang="zh-CN" sz="1600" dirty="0" smtClean="0">
                <a:solidFill>
                  <a:prstClr val="black"/>
                </a:solidFill>
              </a:rPr>
              <a:t>。</a:t>
            </a:r>
            <a:endParaRPr lang="zh-CN" altLang="zh-CN" sz="1600" dirty="0">
              <a:solidFill>
                <a:prstClr val="black"/>
              </a:solidFill>
            </a:endParaRPr>
          </a:p>
        </p:txBody>
      </p:sp>
      <p:sp>
        <p:nvSpPr>
          <p:cNvPr id="9" name="椭圆 8"/>
          <p:cNvSpPr/>
          <p:nvPr/>
        </p:nvSpPr>
        <p:spPr>
          <a:xfrm>
            <a:off x="5513970" y="3888454"/>
            <a:ext cx="1259023" cy="12019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0" name="右弧形箭头 9"/>
          <p:cNvSpPr/>
          <p:nvPr/>
        </p:nvSpPr>
        <p:spPr>
          <a:xfrm>
            <a:off x="5911863" y="4020720"/>
            <a:ext cx="586438" cy="937375"/>
          </a:xfrm>
          <a:prstGeom prst="curvedLeftArrow">
            <a:avLst>
              <a:gd name="adj1" fmla="val 33414"/>
              <a:gd name="adj2" fmla="val 52782"/>
              <a:gd name="adj3" fmla="val 48460"/>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Tree>
    <p:extLst>
      <p:ext uri="{BB962C8B-B14F-4D97-AF65-F5344CB8AC3E}">
        <p14:creationId xmlns:p14="http://schemas.microsoft.com/office/powerpoint/2010/main" val="23793146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83490" y="1064409"/>
            <a:ext cx="10954327" cy="4985472"/>
          </a:xfrm>
        </p:spPr>
        <p:txBody>
          <a:bodyPr>
            <a:normAutofit/>
          </a:bodyPr>
          <a:lstStyle/>
          <a:p>
            <a:r>
              <a:rPr lang="zh-CN" altLang="en-US" sz="2400" dirty="0"/>
              <a:t>二、组织、领导、参加黑社会性质组织罪的认定</a:t>
            </a:r>
            <a:endParaRPr lang="en-US" altLang="zh-CN" sz="2400" b="1" dirty="0" smtClean="0"/>
          </a:p>
          <a:p>
            <a:r>
              <a:rPr lang="zh-CN" altLang="en-US" sz="2400" dirty="0" smtClean="0"/>
              <a:t>（一）</a:t>
            </a:r>
            <a:r>
              <a:rPr lang="zh-CN" altLang="zh-CN" sz="2400" dirty="0" smtClean="0"/>
              <a:t>本</a:t>
            </a:r>
            <a:r>
              <a:rPr lang="zh-CN" altLang="zh-CN" sz="2400" dirty="0"/>
              <a:t>罪与非罪的界限</a:t>
            </a:r>
          </a:p>
          <a:p>
            <a:pPr marL="457200" indent="-457200">
              <a:buFont typeface="Arial" panose="020B0604020202020204" pitchFamily="34" charset="0"/>
              <a:buChar char="•"/>
            </a:pPr>
            <a:r>
              <a:rPr lang="zh-CN" altLang="zh-CN" sz="2400" dirty="0" smtClean="0"/>
              <a:t>对于</a:t>
            </a:r>
            <a:r>
              <a:rPr lang="zh-CN" altLang="zh-CN" sz="2400" dirty="0"/>
              <a:t>因不了解情况而误入黑社会性质组织，知道真相后主动及时退出的，不宜以犯罪论处</a:t>
            </a:r>
            <a:r>
              <a:rPr lang="zh-CN" altLang="zh-CN" sz="2400" dirty="0" smtClean="0"/>
              <a:t>。</a:t>
            </a:r>
            <a:endParaRPr lang="en-US" altLang="zh-CN" sz="2400" dirty="0" smtClean="0"/>
          </a:p>
          <a:p>
            <a:pPr marL="457200" indent="-457200">
              <a:buFont typeface="Arial" panose="020B0604020202020204" pitchFamily="34" charset="0"/>
              <a:buChar char="•"/>
            </a:pPr>
            <a:r>
              <a:rPr lang="zh-CN" altLang="zh-CN" sz="2400" dirty="0" smtClean="0"/>
              <a:t>要</a:t>
            </a:r>
            <a:r>
              <a:rPr lang="zh-CN" altLang="zh-CN" sz="2400" dirty="0"/>
              <a:t>准确把握黑社会性质组织的基本特征</a:t>
            </a:r>
            <a:r>
              <a:rPr lang="zh-CN" altLang="zh-CN" sz="2400" dirty="0" smtClean="0"/>
              <a:t>。只有</a:t>
            </a:r>
            <a:r>
              <a:rPr lang="zh-CN" altLang="zh-CN" sz="2400" dirty="0"/>
              <a:t>具备该条款所规定的组织结构、经济实力、行为方式、危害性四个方面特征的，才能认定为黑社会性质组织，从而认定构成本罪；否则，便不能认定为本罪。</a:t>
            </a:r>
          </a:p>
        </p:txBody>
      </p:sp>
      <p:sp>
        <p:nvSpPr>
          <p:cNvPr id="3" name="标题 2"/>
          <p:cNvSpPr>
            <a:spLocks noGrp="1"/>
          </p:cNvSpPr>
          <p:nvPr>
            <p:ph type="title"/>
          </p:nvPr>
        </p:nvSpPr>
        <p:spPr/>
        <p:txBody>
          <a:bodyPr/>
          <a:lstStyle/>
          <a:p>
            <a:r>
              <a:rPr lang="zh-CN" altLang="en-US" dirty="0" smtClean="0"/>
              <a:t>组织、领导、参加黑社会性质组织罪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第七节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88108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431" y="763286"/>
            <a:ext cx="1336782" cy="1536127"/>
          </a:xfrm>
          <a:prstGeom prst="rect">
            <a:avLst/>
          </a:prstGeom>
        </p:spPr>
      </p:pic>
      <p:sp>
        <p:nvSpPr>
          <p:cNvPr id="5" name="文本框 4"/>
          <p:cNvSpPr txBox="1"/>
          <p:nvPr/>
        </p:nvSpPr>
        <p:spPr>
          <a:xfrm>
            <a:off x="861416" y="1309315"/>
            <a:ext cx="902811" cy="523220"/>
          </a:xfrm>
          <a:prstGeom prst="rect">
            <a:avLst/>
          </a:prstGeom>
          <a:noFill/>
        </p:spPr>
        <p:txBody>
          <a:bodyPr wrap="none" rtlCol="0">
            <a:spAutoFit/>
          </a:bodyPr>
          <a:lstStyle/>
          <a:p>
            <a:r>
              <a:rPr lang="zh-CN" altLang="en-US" sz="2800" dirty="0" smtClean="0">
                <a:solidFill>
                  <a:srgbClr val="FA7D00"/>
                </a:solidFill>
                <a:latin typeface="微软雅黑" panose="020B0503020204020204" pitchFamily="34" charset="-122"/>
                <a:ea typeface="微软雅黑" panose="020B0503020204020204" pitchFamily="34" charset="-122"/>
              </a:rPr>
              <a:t>目录</a:t>
            </a:r>
            <a:endParaRPr lang="zh-CN" altLang="en-US" sz="2800" dirty="0">
              <a:solidFill>
                <a:srgbClr val="FA7D00"/>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3054309" y="993927"/>
            <a:ext cx="6373086" cy="495954"/>
            <a:chOff x="3870041" y="1794664"/>
            <a:chExt cx="6373086" cy="495954"/>
          </a:xfrm>
        </p:grpSpPr>
        <p:sp>
          <p:nvSpPr>
            <p:cNvPr id="7" name="圆角矩形 6"/>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prstClr val="white"/>
                </a:solidFill>
              </a:endParaRPr>
            </a:p>
          </p:txBody>
        </p:sp>
        <p:sp>
          <p:nvSpPr>
            <p:cNvPr id="8" name="矩形 7"/>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9" name="矩形 8"/>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2" name="文本框 11"/>
          <p:cNvSpPr txBox="1"/>
          <p:nvPr/>
        </p:nvSpPr>
        <p:spPr>
          <a:xfrm>
            <a:off x="3093064" y="1019620"/>
            <a:ext cx="5174786" cy="461665"/>
          </a:xfrm>
          <a:prstGeom prst="rect">
            <a:avLst/>
          </a:prstGeom>
          <a:noFill/>
        </p:spPr>
        <p:txBody>
          <a:bodyPr wrap="square" rtlCol="0">
            <a:spAutoFit/>
          </a:bodyPr>
          <a:lstStyle/>
          <a:p>
            <a:r>
              <a:rPr lang="zh-CN" altLang="en-US" sz="2400" dirty="0" smtClean="0">
                <a:solidFill>
                  <a:prstClr val="white"/>
                </a:solidFill>
                <a:latin typeface="微软雅黑" panose="020B0503020204020204" pitchFamily="34" charset="-122"/>
                <a:ea typeface="微软雅黑" panose="020B0503020204020204" pitchFamily="34" charset="-122"/>
              </a:rPr>
              <a:t>第一节</a:t>
            </a:r>
            <a:r>
              <a:rPr lang="zh-CN" altLang="en-US" sz="2400" b="1" dirty="0" smtClean="0">
                <a:solidFill>
                  <a:prstClr val="white"/>
                </a:solidFill>
                <a:latin typeface="微软雅黑" panose="020B0503020204020204" pitchFamily="34" charset="-122"/>
                <a:ea typeface="微软雅黑" panose="020B0503020204020204" pitchFamily="34" charset="-122"/>
              </a:rPr>
              <a:t>    </a:t>
            </a:r>
            <a:r>
              <a:rPr lang="zh-CN" altLang="en-US" sz="2400" dirty="0" smtClean="0">
                <a:solidFill>
                  <a:prstClr val="white"/>
                </a:solidFill>
                <a:latin typeface="微软雅黑" panose="020B0503020204020204" pitchFamily="34" charset="-122"/>
                <a:ea typeface="微软雅黑" panose="020B0503020204020204" pitchFamily="34" charset="-122"/>
              </a:rPr>
              <a:t>妨害社会管理秩序罪概述</a:t>
            </a:r>
            <a:endParaRPr lang="zh-CN" altLang="en-US" sz="2000" dirty="0">
              <a:solidFill>
                <a:prstClr val="white"/>
              </a:solidFill>
              <a:latin typeface="微软雅黑" panose="020B0503020204020204" pitchFamily="34" charset="-122"/>
              <a:ea typeface="微软雅黑" panose="020B0503020204020204" pitchFamily="34" charset="-122"/>
            </a:endParaRPr>
          </a:p>
        </p:txBody>
      </p:sp>
      <p:grpSp>
        <p:nvGrpSpPr>
          <p:cNvPr id="14" name="组合 13"/>
          <p:cNvGrpSpPr/>
          <p:nvPr/>
        </p:nvGrpSpPr>
        <p:grpSpPr>
          <a:xfrm>
            <a:off x="3054309" y="1579061"/>
            <a:ext cx="6373086" cy="495954"/>
            <a:chOff x="3870041" y="1794664"/>
            <a:chExt cx="6373086" cy="495954"/>
          </a:xfrm>
        </p:grpSpPr>
        <p:sp>
          <p:nvSpPr>
            <p:cNvPr id="15" name="圆角矩形 14"/>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prstClr val="white"/>
                </a:solidFill>
              </a:endParaRPr>
            </a:p>
          </p:txBody>
        </p:sp>
        <p:sp>
          <p:nvSpPr>
            <p:cNvPr id="16" name="矩形 15"/>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 name="矩形 16"/>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8" name="文本框 17"/>
          <p:cNvSpPr txBox="1"/>
          <p:nvPr/>
        </p:nvSpPr>
        <p:spPr>
          <a:xfrm>
            <a:off x="3093063" y="1570465"/>
            <a:ext cx="3012363" cy="461665"/>
          </a:xfrm>
          <a:prstGeom prst="rect">
            <a:avLst/>
          </a:prstGeom>
          <a:noFill/>
        </p:spPr>
        <p:txBody>
          <a:bodyPr wrap="none" rtlCol="0">
            <a:spAutoFit/>
          </a:bodyPr>
          <a:lstStyle/>
          <a:p>
            <a:r>
              <a:rPr lang="zh-CN" altLang="en-US" sz="2400" dirty="0" smtClean="0">
                <a:solidFill>
                  <a:prstClr val="white"/>
                </a:solidFill>
                <a:latin typeface="微软雅黑" panose="020B0503020204020204" pitchFamily="34" charset="-122"/>
                <a:ea typeface="微软雅黑" panose="020B0503020204020204" pitchFamily="34" charset="-122"/>
              </a:rPr>
              <a:t>第二节</a:t>
            </a:r>
            <a:r>
              <a:rPr lang="zh-CN" altLang="en-US" sz="2400" b="1" dirty="0" smtClean="0">
                <a:solidFill>
                  <a:prstClr val="white"/>
                </a:solidFill>
                <a:latin typeface="微软雅黑" panose="020B0503020204020204" pitchFamily="34" charset="-122"/>
                <a:ea typeface="微软雅黑" panose="020B0503020204020204" pitchFamily="34" charset="-122"/>
              </a:rPr>
              <a:t>    </a:t>
            </a:r>
            <a:r>
              <a:rPr lang="zh-CN" altLang="en-US" sz="2400" dirty="0" smtClean="0">
                <a:solidFill>
                  <a:prstClr val="white"/>
                </a:solidFill>
                <a:latin typeface="微软雅黑" panose="020B0503020204020204" pitchFamily="34" charset="-122"/>
                <a:ea typeface="微软雅黑" panose="020B0503020204020204" pitchFamily="34" charset="-122"/>
              </a:rPr>
              <a:t>妨害公务罪</a:t>
            </a:r>
            <a:endParaRPr lang="zh-CN" altLang="en-US" sz="2000" dirty="0">
              <a:solidFill>
                <a:prstClr val="white"/>
              </a:solidFill>
              <a:latin typeface="微软雅黑" panose="020B0503020204020204" pitchFamily="34" charset="-122"/>
              <a:ea typeface="微软雅黑" panose="020B0503020204020204" pitchFamily="34" charset="-122"/>
            </a:endParaRPr>
          </a:p>
        </p:txBody>
      </p:sp>
      <p:grpSp>
        <p:nvGrpSpPr>
          <p:cNvPr id="20" name="组合 19"/>
          <p:cNvGrpSpPr/>
          <p:nvPr/>
        </p:nvGrpSpPr>
        <p:grpSpPr>
          <a:xfrm>
            <a:off x="3031865" y="2148929"/>
            <a:ext cx="6373086" cy="495954"/>
            <a:chOff x="3870041" y="1794664"/>
            <a:chExt cx="6373086" cy="495954"/>
          </a:xfrm>
        </p:grpSpPr>
        <p:sp>
          <p:nvSpPr>
            <p:cNvPr id="21" name="圆角矩形 20"/>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prstClr val="white"/>
                </a:solidFill>
              </a:endParaRPr>
            </a:p>
          </p:txBody>
        </p:sp>
        <p:sp>
          <p:nvSpPr>
            <p:cNvPr id="22" name="矩形 21"/>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3" name="矩形 22"/>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24" name="文本框 23"/>
          <p:cNvSpPr txBox="1"/>
          <p:nvPr/>
        </p:nvSpPr>
        <p:spPr>
          <a:xfrm>
            <a:off x="3060655" y="2183218"/>
            <a:ext cx="5166799" cy="461665"/>
          </a:xfrm>
          <a:prstGeom prst="rect">
            <a:avLst/>
          </a:prstGeom>
          <a:noFill/>
        </p:spPr>
        <p:txBody>
          <a:bodyPr wrap="none" rtlCol="0">
            <a:spAutoFit/>
          </a:bodyPr>
          <a:lstStyle/>
          <a:p>
            <a:r>
              <a:rPr lang="zh-CN" altLang="en-US" sz="2400" dirty="0" smtClean="0">
                <a:solidFill>
                  <a:prstClr val="white"/>
                </a:solidFill>
                <a:latin typeface="微软雅黑" panose="020B0503020204020204" pitchFamily="34" charset="-122"/>
                <a:ea typeface="微软雅黑" panose="020B0503020204020204" pitchFamily="34" charset="-122"/>
              </a:rPr>
              <a:t>第三节    非法侵入计算机信息系统罪</a:t>
            </a:r>
            <a:endParaRPr lang="zh-CN" altLang="en-US" sz="2000" dirty="0">
              <a:solidFill>
                <a:prstClr val="white"/>
              </a:solidFill>
              <a:latin typeface="微软雅黑" panose="020B0503020204020204" pitchFamily="34" charset="-122"/>
              <a:ea typeface="微软雅黑" panose="020B0503020204020204" pitchFamily="34" charset="-122"/>
            </a:endParaRPr>
          </a:p>
        </p:txBody>
      </p:sp>
      <p:grpSp>
        <p:nvGrpSpPr>
          <p:cNvPr id="26" name="组合 25"/>
          <p:cNvGrpSpPr/>
          <p:nvPr/>
        </p:nvGrpSpPr>
        <p:grpSpPr>
          <a:xfrm>
            <a:off x="3031865" y="2752746"/>
            <a:ext cx="6373086" cy="495954"/>
            <a:chOff x="3870041" y="1794664"/>
            <a:chExt cx="6373086" cy="495954"/>
          </a:xfrm>
        </p:grpSpPr>
        <p:sp>
          <p:nvSpPr>
            <p:cNvPr id="27" name="圆角矩形 26"/>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prstClr val="white"/>
                </a:solidFill>
              </a:endParaRPr>
            </a:p>
          </p:txBody>
        </p:sp>
        <p:sp>
          <p:nvSpPr>
            <p:cNvPr id="28" name="矩形 27"/>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9" name="矩形 28"/>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30" name="文本框 29"/>
          <p:cNvSpPr txBox="1"/>
          <p:nvPr/>
        </p:nvSpPr>
        <p:spPr>
          <a:xfrm>
            <a:off x="3060655" y="2763433"/>
            <a:ext cx="4985146" cy="461665"/>
          </a:xfrm>
          <a:prstGeom prst="rect">
            <a:avLst/>
          </a:prstGeom>
          <a:noFill/>
        </p:spPr>
        <p:txBody>
          <a:bodyPr wrap="square" rtlCol="0">
            <a:spAutoFit/>
          </a:bodyPr>
          <a:lstStyle/>
          <a:p>
            <a:r>
              <a:rPr lang="zh-CN" altLang="en-US" sz="2400" dirty="0" smtClean="0">
                <a:solidFill>
                  <a:prstClr val="white"/>
                </a:solidFill>
                <a:latin typeface="微软雅黑" panose="020B0503020204020204" pitchFamily="34" charset="-122"/>
                <a:ea typeface="微软雅黑" panose="020B0503020204020204" pitchFamily="34" charset="-122"/>
              </a:rPr>
              <a:t>第四节    聚众扰乱社会秩序罪</a:t>
            </a:r>
            <a:endParaRPr lang="zh-CN" altLang="en-US" sz="2000" dirty="0">
              <a:solidFill>
                <a:prstClr val="white"/>
              </a:solidFill>
              <a:latin typeface="微软雅黑" panose="020B0503020204020204" pitchFamily="34" charset="-122"/>
              <a:ea typeface="微软雅黑" panose="020B0503020204020204" pitchFamily="34" charset="-122"/>
            </a:endParaRPr>
          </a:p>
        </p:txBody>
      </p:sp>
      <p:grpSp>
        <p:nvGrpSpPr>
          <p:cNvPr id="37" name="组合 36"/>
          <p:cNvGrpSpPr/>
          <p:nvPr/>
        </p:nvGrpSpPr>
        <p:grpSpPr>
          <a:xfrm>
            <a:off x="3016457" y="3303931"/>
            <a:ext cx="6373086" cy="495954"/>
            <a:chOff x="3870041" y="1794664"/>
            <a:chExt cx="6373086" cy="495954"/>
          </a:xfrm>
        </p:grpSpPr>
        <p:sp>
          <p:nvSpPr>
            <p:cNvPr id="38" name="圆角矩形 37"/>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prstClr val="white"/>
                </a:solidFill>
              </a:endParaRPr>
            </a:p>
          </p:txBody>
        </p:sp>
        <p:sp>
          <p:nvSpPr>
            <p:cNvPr id="39" name="矩形 38"/>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 name="矩形 39"/>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41" name="组合 40"/>
          <p:cNvGrpSpPr/>
          <p:nvPr/>
        </p:nvGrpSpPr>
        <p:grpSpPr>
          <a:xfrm>
            <a:off x="3006285" y="3840167"/>
            <a:ext cx="6373086" cy="495954"/>
            <a:chOff x="3870041" y="1794664"/>
            <a:chExt cx="6373086" cy="495954"/>
          </a:xfrm>
        </p:grpSpPr>
        <p:sp>
          <p:nvSpPr>
            <p:cNvPr id="42" name="圆角矩形 41"/>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prstClr val="white"/>
                </a:solidFill>
              </a:endParaRPr>
            </a:p>
          </p:txBody>
        </p:sp>
        <p:sp>
          <p:nvSpPr>
            <p:cNvPr id="43" name="矩形 42"/>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4" name="矩形 43"/>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45" name="组合 44"/>
          <p:cNvGrpSpPr/>
          <p:nvPr/>
        </p:nvGrpSpPr>
        <p:grpSpPr>
          <a:xfrm>
            <a:off x="3006285" y="4392105"/>
            <a:ext cx="6373086" cy="495954"/>
            <a:chOff x="3870041" y="1794664"/>
            <a:chExt cx="6373086" cy="495954"/>
          </a:xfrm>
        </p:grpSpPr>
        <p:sp>
          <p:nvSpPr>
            <p:cNvPr id="46" name="圆角矩形 45"/>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prstClr val="white"/>
                </a:solidFill>
              </a:endParaRPr>
            </a:p>
          </p:txBody>
        </p:sp>
        <p:sp>
          <p:nvSpPr>
            <p:cNvPr id="47" name="矩形 46"/>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8" name="矩形 47"/>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61" name="文本框 60"/>
          <p:cNvSpPr txBox="1"/>
          <p:nvPr/>
        </p:nvSpPr>
        <p:spPr>
          <a:xfrm>
            <a:off x="3054309" y="3313922"/>
            <a:ext cx="3126177" cy="461665"/>
          </a:xfrm>
          <a:prstGeom prst="rect">
            <a:avLst/>
          </a:prstGeom>
          <a:noFill/>
        </p:spPr>
        <p:txBody>
          <a:bodyPr wrap="none" rtlCol="0">
            <a:spAutoFit/>
          </a:bodyPr>
          <a:lstStyle/>
          <a:p>
            <a:r>
              <a:rPr lang="zh-CN" altLang="en-US" sz="2400" dirty="0" smtClean="0">
                <a:solidFill>
                  <a:prstClr val="white"/>
                </a:solidFill>
                <a:latin typeface="微软雅黑" panose="020B0503020204020204" pitchFamily="34" charset="-122"/>
                <a:ea typeface="微软雅黑" panose="020B0503020204020204" pitchFamily="34" charset="-122"/>
              </a:rPr>
              <a:t>第五节    聚众斗殴罪</a:t>
            </a:r>
            <a:endParaRPr lang="zh-CN" altLang="en-US" sz="2400" dirty="0">
              <a:solidFill>
                <a:prstClr val="white"/>
              </a:solidFill>
              <a:latin typeface="微软雅黑" panose="020B0503020204020204" pitchFamily="34" charset="-122"/>
              <a:ea typeface="微软雅黑" panose="020B0503020204020204" pitchFamily="34" charset="-122"/>
            </a:endParaRPr>
          </a:p>
        </p:txBody>
      </p:sp>
      <p:sp>
        <p:nvSpPr>
          <p:cNvPr id="62" name="文本框 61"/>
          <p:cNvSpPr txBox="1"/>
          <p:nvPr/>
        </p:nvSpPr>
        <p:spPr>
          <a:xfrm>
            <a:off x="3016457" y="3809876"/>
            <a:ext cx="3126177" cy="461665"/>
          </a:xfrm>
          <a:prstGeom prst="rect">
            <a:avLst/>
          </a:prstGeom>
          <a:noFill/>
        </p:spPr>
        <p:txBody>
          <a:bodyPr wrap="none" rtlCol="0">
            <a:spAutoFit/>
          </a:bodyPr>
          <a:lstStyle/>
          <a:p>
            <a:r>
              <a:rPr lang="zh-CN" altLang="en-US" sz="2400" dirty="0" smtClean="0">
                <a:solidFill>
                  <a:prstClr val="white"/>
                </a:solidFill>
                <a:latin typeface="微软雅黑" panose="020B0503020204020204" pitchFamily="34" charset="-122"/>
                <a:ea typeface="微软雅黑" panose="020B0503020204020204" pitchFamily="34" charset="-122"/>
              </a:rPr>
              <a:t>第六节    寻衅滋事罪</a:t>
            </a:r>
            <a:endParaRPr lang="zh-CN" altLang="en-US" sz="2400" dirty="0">
              <a:solidFill>
                <a:prstClr val="white"/>
              </a:solidFill>
              <a:latin typeface="微软雅黑" panose="020B0503020204020204" pitchFamily="34" charset="-122"/>
              <a:ea typeface="微软雅黑" panose="020B0503020204020204" pitchFamily="34" charset="-122"/>
            </a:endParaRPr>
          </a:p>
        </p:txBody>
      </p:sp>
      <p:sp>
        <p:nvSpPr>
          <p:cNvPr id="63" name="文本框 62"/>
          <p:cNvSpPr txBox="1"/>
          <p:nvPr/>
        </p:nvSpPr>
        <p:spPr>
          <a:xfrm>
            <a:off x="3016457" y="4371750"/>
            <a:ext cx="6229522" cy="461665"/>
          </a:xfrm>
          <a:prstGeom prst="rect">
            <a:avLst/>
          </a:prstGeom>
          <a:noFill/>
        </p:spPr>
        <p:txBody>
          <a:bodyPr wrap="square" rtlCol="0">
            <a:spAutoFit/>
          </a:bodyPr>
          <a:lstStyle/>
          <a:p>
            <a:r>
              <a:rPr lang="zh-CN" altLang="en-US" sz="2400" dirty="0" smtClean="0">
                <a:solidFill>
                  <a:prstClr val="white"/>
                </a:solidFill>
                <a:latin typeface="微软雅黑" panose="020B0503020204020204" pitchFamily="34" charset="-122"/>
                <a:ea typeface="微软雅黑" panose="020B0503020204020204" pitchFamily="34" charset="-122"/>
              </a:rPr>
              <a:t>第七节    组织、领导参加黑社会性质组织罪</a:t>
            </a:r>
            <a:endParaRPr lang="zh-CN" altLang="en-US" sz="2000" dirty="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941184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83490" y="1118999"/>
            <a:ext cx="10954327" cy="4985472"/>
          </a:xfrm>
        </p:spPr>
        <p:txBody>
          <a:bodyPr>
            <a:normAutofit/>
          </a:bodyPr>
          <a:lstStyle/>
          <a:p>
            <a:r>
              <a:rPr lang="zh-CN" altLang="en-US" sz="2400" dirty="0" smtClean="0"/>
              <a:t>（二）</a:t>
            </a:r>
            <a:r>
              <a:rPr lang="zh-CN" altLang="zh-CN" sz="2400" dirty="0"/>
              <a:t>本罪与一般刑事犯罪集团的</a:t>
            </a:r>
            <a:r>
              <a:rPr lang="zh-CN" altLang="zh-CN" sz="2400" dirty="0" smtClean="0"/>
              <a:t>区别</a:t>
            </a:r>
            <a:endParaRPr lang="zh-CN" altLang="zh-CN" sz="2400" dirty="0"/>
          </a:p>
          <a:p>
            <a:pPr marL="457200" indent="-457200">
              <a:buFont typeface="Arial" panose="020B0604020202020204" pitchFamily="34" charset="0"/>
              <a:buChar char="•"/>
            </a:pPr>
            <a:r>
              <a:rPr lang="zh-CN" altLang="zh-CN" sz="2400" dirty="0" smtClean="0"/>
              <a:t>犯罪行为</a:t>
            </a:r>
            <a:r>
              <a:rPr lang="zh-CN" altLang="zh-CN" sz="2400" dirty="0"/>
              <a:t>的表现形式</a:t>
            </a:r>
            <a:r>
              <a:rPr lang="zh-CN" altLang="zh-CN" sz="2400" dirty="0" smtClean="0"/>
              <a:t>不同</a:t>
            </a:r>
            <a:endParaRPr lang="en-US" altLang="zh-CN" sz="2400" dirty="0" smtClean="0"/>
          </a:p>
          <a:p>
            <a:pPr marL="457200" indent="-457200">
              <a:buFont typeface="Arial" panose="020B0604020202020204" pitchFamily="34" charset="0"/>
              <a:buChar char="•"/>
            </a:pPr>
            <a:r>
              <a:rPr lang="zh-CN" altLang="zh-CN" sz="2400" dirty="0" smtClean="0"/>
              <a:t>犯罪</a:t>
            </a:r>
            <a:r>
              <a:rPr lang="zh-CN" altLang="zh-CN" sz="2400" dirty="0"/>
              <a:t>组织的严密性</a:t>
            </a:r>
            <a:r>
              <a:rPr lang="zh-CN" altLang="zh-CN" sz="2400" dirty="0" smtClean="0"/>
              <a:t>不同</a:t>
            </a:r>
            <a:endParaRPr lang="en-US" altLang="zh-CN" sz="2400" dirty="0" smtClean="0"/>
          </a:p>
          <a:p>
            <a:pPr marL="457200" indent="-457200">
              <a:buFont typeface="Arial" panose="020B0604020202020204" pitchFamily="34" charset="0"/>
              <a:buChar char="•"/>
            </a:pPr>
            <a:r>
              <a:rPr lang="zh-CN" altLang="zh-CN" sz="2400" dirty="0" smtClean="0"/>
              <a:t>犯罪</a:t>
            </a:r>
            <a:r>
              <a:rPr lang="zh-CN" altLang="zh-CN" sz="2400" dirty="0"/>
              <a:t>手段的强制性</a:t>
            </a:r>
            <a:r>
              <a:rPr lang="zh-CN" altLang="zh-CN" sz="2400" dirty="0" smtClean="0"/>
              <a:t>不同</a:t>
            </a:r>
            <a:endParaRPr lang="en-US" altLang="zh-CN" sz="2400" dirty="0" smtClean="0"/>
          </a:p>
          <a:p>
            <a:pPr marL="457200" indent="-457200">
              <a:buFont typeface="Arial" panose="020B0604020202020204" pitchFamily="34" charset="0"/>
              <a:buChar char="•"/>
            </a:pPr>
            <a:r>
              <a:rPr lang="zh-CN" altLang="zh-CN" sz="2400" dirty="0" smtClean="0"/>
              <a:t>犯罪</a:t>
            </a:r>
            <a:r>
              <a:rPr lang="zh-CN" altLang="zh-CN" sz="2400" dirty="0"/>
              <a:t>活动的区域性</a:t>
            </a:r>
            <a:r>
              <a:rPr lang="zh-CN" altLang="zh-CN" sz="2400" dirty="0" smtClean="0"/>
              <a:t>不同</a:t>
            </a:r>
            <a:endParaRPr lang="en-US" altLang="zh-CN" sz="2400" dirty="0" smtClean="0"/>
          </a:p>
          <a:p>
            <a:pPr marL="457200" indent="-457200">
              <a:buFont typeface="Arial" panose="020B0604020202020204" pitchFamily="34" charset="0"/>
              <a:buChar char="•"/>
            </a:pPr>
            <a:r>
              <a:rPr lang="zh-CN" altLang="zh-CN" sz="2400" dirty="0" smtClean="0"/>
              <a:t>社会</a:t>
            </a:r>
            <a:r>
              <a:rPr lang="zh-CN" altLang="zh-CN" sz="2400" dirty="0"/>
              <a:t>危害的广泛性不同。</a:t>
            </a:r>
          </a:p>
        </p:txBody>
      </p:sp>
      <p:sp>
        <p:nvSpPr>
          <p:cNvPr id="3" name="标题 2"/>
          <p:cNvSpPr>
            <a:spLocks noGrp="1"/>
          </p:cNvSpPr>
          <p:nvPr>
            <p:ph type="title"/>
          </p:nvPr>
        </p:nvSpPr>
        <p:spPr/>
        <p:txBody>
          <a:bodyPr/>
          <a:lstStyle/>
          <a:p>
            <a:r>
              <a:rPr lang="zh-CN" altLang="en-US" dirty="0" smtClean="0"/>
              <a:t>组织、领导、参加黑社会性质组织罪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第七节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516943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83490" y="1087568"/>
            <a:ext cx="11177902" cy="5262563"/>
          </a:xfrm>
        </p:spPr>
        <p:txBody>
          <a:bodyPr>
            <a:normAutofit/>
          </a:bodyPr>
          <a:lstStyle/>
          <a:p>
            <a:r>
              <a:rPr lang="zh-CN" altLang="en-US" sz="2400" dirty="0" smtClean="0"/>
              <a:t>（三）</a:t>
            </a:r>
            <a:r>
              <a:rPr lang="zh-CN" altLang="zh-CN" sz="2400" dirty="0"/>
              <a:t>关于对“恶势力”团伙的认定和</a:t>
            </a:r>
            <a:r>
              <a:rPr lang="zh-CN" altLang="zh-CN" sz="2400" dirty="0" smtClean="0"/>
              <a:t>处理</a:t>
            </a:r>
            <a:endParaRPr lang="en-US" altLang="zh-CN" sz="2400" dirty="0" smtClean="0"/>
          </a:p>
          <a:p>
            <a:pPr marL="342900" indent="-342900">
              <a:buFont typeface="Arial" panose="020B0604020202020204" pitchFamily="34" charset="0"/>
              <a:buChar char="•"/>
            </a:pPr>
            <a:r>
              <a:rPr lang="zh-CN" altLang="zh-CN" sz="2400" dirty="0" smtClean="0"/>
              <a:t>所谓</a:t>
            </a:r>
            <a:r>
              <a:rPr lang="zh-CN" altLang="zh-CN" sz="2400" dirty="0"/>
              <a:t>“恶势力”是指经常纠集在一起，以暴力、威胁或其他手段，在一定区域或者行业内多次实施违法犯罪活动，为非作恶，扰乱经济、社会生活秩序，造成较为恶劣的社会影响，但尚未形成黑社会性质组织的犯罪团伙</a:t>
            </a:r>
            <a:r>
              <a:rPr lang="zh-CN" altLang="zh-CN" sz="2400" dirty="0" smtClean="0"/>
              <a:t>。</a:t>
            </a:r>
            <a:endParaRPr lang="en-US" altLang="zh-CN" sz="2400" dirty="0" smtClean="0"/>
          </a:p>
          <a:p>
            <a:pPr marL="342900" indent="-342900">
              <a:buFont typeface="Arial" panose="020B0604020202020204" pitchFamily="34" charset="0"/>
              <a:buChar char="•"/>
            </a:pPr>
            <a:r>
              <a:rPr lang="zh-CN" altLang="zh-CN" sz="2400" dirty="0" smtClean="0"/>
              <a:t>司法</a:t>
            </a:r>
            <a:r>
              <a:rPr lang="zh-CN" altLang="zh-CN" sz="2400" dirty="0"/>
              <a:t>机关在具体适用本罪时，需要结合组织化程度的高低、经济实力的强弱、有无追求和实现对社会的非法控制等特征，对黑社会性质组织与“恶势力”团伙加以正确区分</a:t>
            </a:r>
            <a:r>
              <a:rPr lang="zh-CN" altLang="zh-CN" sz="2400" dirty="0" smtClean="0"/>
              <a:t>。</a:t>
            </a:r>
            <a:endParaRPr lang="en-US" altLang="zh-CN" sz="2400" dirty="0" smtClean="0"/>
          </a:p>
          <a:p>
            <a:pPr marL="342900" indent="-342900">
              <a:buFont typeface="Arial" panose="020B0604020202020204" pitchFamily="34" charset="0"/>
              <a:buChar char="•"/>
            </a:pPr>
            <a:r>
              <a:rPr lang="zh-CN" altLang="zh-CN" sz="2400" dirty="0" smtClean="0"/>
              <a:t>要</a:t>
            </a:r>
            <a:r>
              <a:rPr lang="zh-CN" altLang="zh-CN" sz="2400" dirty="0"/>
              <a:t>本着实事求是的态度，正确理解和把握“打早打小”方针</a:t>
            </a:r>
            <a:r>
              <a:rPr lang="zh-CN" altLang="zh-CN" sz="2400" dirty="0" smtClean="0"/>
              <a:t>。</a:t>
            </a:r>
            <a:endParaRPr lang="en-US" altLang="zh-CN" sz="2400" dirty="0" smtClean="0"/>
          </a:p>
          <a:p>
            <a:pPr marL="342900" indent="-342900">
              <a:buFont typeface="Arial" panose="020B0604020202020204" pitchFamily="34" charset="0"/>
              <a:buChar char="•"/>
            </a:pPr>
            <a:r>
              <a:rPr lang="zh-CN" altLang="zh-CN" sz="2400" dirty="0" smtClean="0"/>
              <a:t>既要</a:t>
            </a:r>
            <a:r>
              <a:rPr lang="zh-CN" altLang="zh-CN" sz="2400" dirty="0"/>
              <a:t>防止将已构成黑社会性质组织犯罪的案件“降格”处理，也不能因为强调严厉打击而将不构成此类犯罪的共同犯罪案件“拔高”认定</a:t>
            </a:r>
            <a:r>
              <a:rPr lang="zh-CN" altLang="zh-CN" sz="2400" dirty="0" smtClean="0"/>
              <a:t>。</a:t>
            </a:r>
            <a:endParaRPr lang="zh-CN" altLang="zh-CN" sz="2400" dirty="0"/>
          </a:p>
        </p:txBody>
      </p:sp>
      <p:sp>
        <p:nvSpPr>
          <p:cNvPr id="3" name="标题 2"/>
          <p:cNvSpPr>
            <a:spLocks noGrp="1"/>
          </p:cNvSpPr>
          <p:nvPr>
            <p:ph type="title"/>
          </p:nvPr>
        </p:nvSpPr>
        <p:spPr/>
        <p:txBody>
          <a:bodyPr/>
          <a:lstStyle/>
          <a:p>
            <a:r>
              <a:rPr lang="zh-CN" altLang="en-US" dirty="0" smtClean="0"/>
              <a:t>组织、领导、参加黑社会性质组织罪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第七节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350090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83490" y="1005682"/>
            <a:ext cx="11177902" cy="5262563"/>
          </a:xfrm>
        </p:spPr>
        <p:txBody>
          <a:bodyPr>
            <a:normAutofit/>
          </a:bodyPr>
          <a:lstStyle/>
          <a:p>
            <a:r>
              <a:rPr lang="zh-CN" altLang="en-US" sz="2400" dirty="0" smtClean="0"/>
              <a:t>（四）</a:t>
            </a:r>
            <a:r>
              <a:rPr lang="zh-CN" altLang="zh-CN" sz="2400" dirty="0" smtClean="0"/>
              <a:t>黑社会</a:t>
            </a:r>
            <a:r>
              <a:rPr lang="zh-CN" altLang="zh-CN" sz="2400" dirty="0"/>
              <a:t>组织与黑社会性质组织的区别</a:t>
            </a:r>
          </a:p>
          <a:p>
            <a:pPr marL="457200" indent="-457200">
              <a:buFont typeface="Arial" panose="020B0604020202020204" pitchFamily="34" charset="0"/>
              <a:buChar char="•"/>
            </a:pPr>
            <a:r>
              <a:rPr lang="zh-CN" altLang="zh-CN" sz="2400" dirty="0" smtClean="0"/>
              <a:t>在</a:t>
            </a:r>
            <a:r>
              <a:rPr lang="zh-CN" altLang="zh-CN" sz="2400" dirty="0"/>
              <a:t>我国刑法中，黑社会性质组织与黑社会组织的含义并不完全一致，前者是后者的初级形式，而后者则是前者经过发展后的成熟、完备形式</a:t>
            </a:r>
            <a:r>
              <a:rPr lang="zh-CN" altLang="zh-CN" sz="2400" dirty="0" smtClean="0"/>
              <a:t>。</a:t>
            </a:r>
            <a:endParaRPr lang="en-US" altLang="zh-CN" sz="2400" dirty="0" smtClean="0"/>
          </a:p>
          <a:p>
            <a:pPr marL="457200" indent="-457200">
              <a:buFont typeface="Arial" panose="020B0604020202020204" pitchFamily="34" charset="0"/>
              <a:buChar char="•"/>
            </a:pPr>
            <a:r>
              <a:rPr lang="zh-CN" altLang="zh-CN" sz="2400" dirty="0" smtClean="0"/>
              <a:t>若</a:t>
            </a:r>
            <a:r>
              <a:rPr lang="zh-CN" altLang="zh-CN" sz="2400" dirty="0"/>
              <a:t>以犯罪组织为视角，存在着“犯罪集团——黑社会性质组织——黑社会组织”的由低到高的排列顺序；若以有组织犯罪为视角，则存在着“集团犯罪——黑社会性质组织犯罪——黑社会组织犯罪”的由低到高的排列顺序</a:t>
            </a:r>
            <a:r>
              <a:rPr lang="zh-CN" altLang="zh-CN" sz="2400" dirty="0" smtClean="0"/>
              <a:t>。黑社会</a:t>
            </a:r>
            <a:r>
              <a:rPr lang="zh-CN" altLang="zh-CN" sz="2400" dirty="0"/>
              <a:t>性质组织（犯罪）都具有中间、过渡的</a:t>
            </a:r>
            <a:r>
              <a:rPr lang="zh-CN" altLang="zh-CN" sz="2400" dirty="0" smtClean="0"/>
              <a:t>性质</a:t>
            </a:r>
            <a:r>
              <a:rPr lang="zh-CN" altLang="en-US" sz="2400" dirty="0" smtClean="0"/>
              <a:t>。</a:t>
            </a:r>
            <a:endParaRPr lang="zh-CN" altLang="zh-CN" sz="2400" dirty="0"/>
          </a:p>
        </p:txBody>
      </p:sp>
      <p:sp>
        <p:nvSpPr>
          <p:cNvPr id="3" name="标题 2"/>
          <p:cNvSpPr>
            <a:spLocks noGrp="1"/>
          </p:cNvSpPr>
          <p:nvPr>
            <p:ph type="title"/>
          </p:nvPr>
        </p:nvSpPr>
        <p:spPr/>
        <p:txBody>
          <a:bodyPr/>
          <a:lstStyle/>
          <a:p>
            <a:r>
              <a:rPr lang="zh-CN" altLang="en-US" dirty="0" smtClean="0"/>
              <a:t>组织、领导、参加黑社会性质组织罪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第七节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301036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83563" y="1401467"/>
            <a:ext cx="11177902" cy="5262563"/>
          </a:xfrm>
        </p:spPr>
        <p:txBody>
          <a:bodyPr>
            <a:normAutofit/>
          </a:bodyPr>
          <a:lstStyle/>
          <a:p>
            <a:r>
              <a:rPr lang="zh-CN" altLang="en-US" sz="2400" dirty="0" smtClean="0"/>
              <a:t>（五）</a:t>
            </a:r>
            <a:r>
              <a:rPr lang="zh-CN" altLang="zh-CN" sz="2400" dirty="0" smtClean="0"/>
              <a:t>一</a:t>
            </a:r>
            <a:r>
              <a:rPr lang="zh-CN" altLang="zh-CN" sz="2400" dirty="0"/>
              <a:t>罪与数罪的形态</a:t>
            </a:r>
          </a:p>
          <a:p>
            <a:pPr marL="457200" indent="-457200">
              <a:buFont typeface="Arial" panose="020B0604020202020204" pitchFamily="34" charset="0"/>
              <a:buChar char="•"/>
            </a:pPr>
            <a:r>
              <a:rPr lang="zh-CN" altLang="zh-CN" sz="2400" dirty="0" smtClean="0"/>
              <a:t>对于</a:t>
            </a:r>
            <a:r>
              <a:rPr lang="zh-CN" altLang="zh-CN" sz="2400" dirty="0"/>
              <a:t>组织、领导、参加黑社会性质组织后又实施其他牵连性犯罪行为的，应依照数罪并罚的规定处断，而不能认定为一罪</a:t>
            </a:r>
            <a:r>
              <a:rPr lang="zh-CN" altLang="zh-CN" sz="2400" dirty="0" smtClean="0"/>
              <a:t>。</a:t>
            </a:r>
            <a:endParaRPr lang="zh-CN" altLang="zh-CN" sz="2400" dirty="0"/>
          </a:p>
        </p:txBody>
      </p:sp>
      <p:sp>
        <p:nvSpPr>
          <p:cNvPr id="3" name="标题 2"/>
          <p:cNvSpPr>
            <a:spLocks noGrp="1"/>
          </p:cNvSpPr>
          <p:nvPr>
            <p:ph type="title"/>
          </p:nvPr>
        </p:nvSpPr>
        <p:spPr/>
        <p:txBody>
          <a:bodyPr/>
          <a:lstStyle/>
          <a:p>
            <a:r>
              <a:rPr lang="zh-CN" altLang="en-US" dirty="0" smtClean="0"/>
              <a:t>组织、领导、参加黑社会性质组织罪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第七节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437100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964603" y="1132764"/>
            <a:ext cx="10301933" cy="5225859"/>
          </a:xfrm>
        </p:spPr>
        <p:txBody>
          <a:bodyPr>
            <a:normAutofit/>
          </a:bodyPr>
          <a:lstStyle/>
          <a:p>
            <a:r>
              <a:rPr lang="zh-CN" altLang="en-US" sz="2400" dirty="0"/>
              <a:t>三、组织、领导、参加黑社会性质组织</a:t>
            </a:r>
            <a:r>
              <a:rPr lang="zh-CN" altLang="zh-CN" sz="2400" dirty="0"/>
              <a:t>罪</a:t>
            </a:r>
            <a:r>
              <a:rPr lang="zh-CN" altLang="en-US" sz="2400" dirty="0"/>
              <a:t>的处罚</a:t>
            </a:r>
            <a:endParaRPr lang="en-US" altLang="zh-CN" sz="2400" dirty="0" smtClean="0"/>
          </a:p>
          <a:p>
            <a:pPr marL="457200" indent="-457200">
              <a:buFont typeface="Arial" panose="020B0604020202020204" pitchFamily="34" charset="0"/>
              <a:buChar char="•"/>
            </a:pPr>
            <a:r>
              <a:rPr lang="zh-CN" altLang="zh-CN" sz="2400" dirty="0" smtClean="0"/>
              <a:t>根据</a:t>
            </a:r>
            <a:r>
              <a:rPr lang="zh-CN" altLang="zh-CN" sz="2400" dirty="0"/>
              <a:t>《刑法》第</a:t>
            </a:r>
            <a:r>
              <a:rPr lang="en-US" altLang="zh-CN" sz="2400" dirty="0"/>
              <a:t>294</a:t>
            </a:r>
            <a:r>
              <a:rPr lang="zh-CN" altLang="zh-CN" sz="2400" dirty="0"/>
              <a:t>条的规定，犯本罪，组织、领导黑社会性质的组织的，处</a:t>
            </a:r>
            <a:r>
              <a:rPr lang="en-US" altLang="zh-CN" sz="2400" dirty="0"/>
              <a:t>7</a:t>
            </a:r>
            <a:r>
              <a:rPr lang="zh-CN" altLang="zh-CN" sz="2400" dirty="0"/>
              <a:t>年以上有期徒刑，并处没收财产</a:t>
            </a:r>
            <a:r>
              <a:rPr lang="zh-CN" altLang="zh-CN" sz="2400" dirty="0" smtClean="0"/>
              <a:t>；</a:t>
            </a:r>
            <a:endParaRPr lang="en-US" altLang="zh-CN" sz="2400" dirty="0" smtClean="0"/>
          </a:p>
          <a:p>
            <a:pPr marL="457200" indent="-457200">
              <a:buFont typeface="Arial" panose="020B0604020202020204" pitchFamily="34" charset="0"/>
              <a:buChar char="•"/>
            </a:pPr>
            <a:r>
              <a:rPr lang="zh-CN" altLang="zh-CN" sz="2400" dirty="0" smtClean="0"/>
              <a:t>积极</a:t>
            </a:r>
            <a:r>
              <a:rPr lang="zh-CN" altLang="zh-CN" sz="2400" dirty="0"/>
              <a:t>参加的，处</a:t>
            </a:r>
            <a:r>
              <a:rPr lang="en-US" altLang="zh-CN" sz="2400" dirty="0"/>
              <a:t>3</a:t>
            </a:r>
            <a:r>
              <a:rPr lang="zh-CN" altLang="zh-CN" sz="2400" dirty="0"/>
              <a:t>年以上</a:t>
            </a:r>
            <a:r>
              <a:rPr lang="en-US" altLang="zh-CN" sz="2400" dirty="0"/>
              <a:t>7</a:t>
            </a:r>
            <a:r>
              <a:rPr lang="zh-CN" altLang="zh-CN" sz="2400" dirty="0"/>
              <a:t>年以下有期徒刑，可以并处罚金或者没收财产</a:t>
            </a:r>
            <a:r>
              <a:rPr lang="zh-CN" altLang="zh-CN" sz="2400" dirty="0" smtClean="0"/>
              <a:t>；</a:t>
            </a:r>
            <a:endParaRPr lang="en-US" altLang="zh-CN" sz="2400" dirty="0" smtClean="0"/>
          </a:p>
          <a:p>
            <a:pPr marL="457200" indent="-457200">
              <a:buFont typeface="Arial" panose="020B0604020202020204" pitchFamily="34" charset="0"/>
              <a:buChar char="•"/>
            </a:pPr>
            <a:r>
              <a:rPr lang="zh-CN" altLang="zh-CN" sz="2400" dirty="0" smtClean="0"/>
              <a:t>其他</a:t>
            </a:r>
            <a:r>
              <a:rPr lang="zh-CN" altLang="zh-CN" sz="2400" dirty="0"/>
              <a:t>参加的，处</a:t>
            </a:r>
            <a:r>
              <a:rPr lang="en-US" altLang="zh-CN" sz="2400" dirty="0"/>
              <a:t>3</a:t>
            </a:r>
            <a:r>
              <a:rPr lang="zh-CN" altLang="zh-CN" sz="2400" dirty="0"/>
              <a:t>年以下有期徒刑、拘役、管制或者剥夺政治权利，可以并处罚金。</a:t>
            </a:r>
          </a:p>
        </p:txBody>
      </p:sp>
      <p:sp>
        <p:nvSpPr>
          <p:cNvPr id="3" name="标题 2"/>
          <p:cNvSpPr>
            <a:spLocks noGrp="1"/>
          </p:cNvSpPr>
          <p:nvPr>
            <p:ph type="title"/>
          </p:nvPr>
        </p:nvSpPr>
        <p:spPr/>
        <p:txBody>
          <a:bodyPr/>
          <a:lstStyle/>
          <a:p>
            <a:r>
              <a:rPr lang="zh-CN" altLang="en-US" dirty="0" smtClean="0"/>
              <a:t>组织、领导、参加黑社会性质组织</a:t>
            </a:r>
            <a:r>
              <a:rPr lang="zh-CN" altLang="zh-CN" dirty="0" smtClean="0"/>
              <a:t>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第七节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303561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83490" y="891240"/>
            <a:ext cx="10954327" cy="4985472"/>
          </a:xfrm>
        </p:spPr>
        <p:txBody>
          <a:bodyPr>
            <a:noAutofit/>
          </a:bodyPr>
          <a:lstStyle/>
          <a:p>
            <a:r>
              <a:rPr lang="zh-CN" altLang="en-US" sz="2400" dirty="0"/>
              <a:t>一、赌博罪的概念与构成特征</a:t>
            </a:r>
          </a:p>
          <a:p>
            <a:r>
              <a:rPr lang="zh-CN" altLang="en-US" sz="2400" dirty="0"/>
              <a:t>（一）概念</a:t>
            </a:r>
          </a:p>
          <a:p>
            <a:r>
              <a:rPr lang="zh-CN" altLang="en-US" sz="2400" dirty="0"/>
              <a:t>以营利为目的，聚众赌博或者以赌博为业的行为。</a:t>
            </a:r>
          </a:p>
          <a:p>
            <a:r>
              <a:rPr lang="zh-CN" altLang="en-US" sz="2400" dirty="0"/>
              <a:t>（二）构成特征</a:t>
            </a:r>
          </a:p>
          <a:p>
            <a:r>
              <a:rPr lang="en-US" altLang="zh-CN" sz="2400" dirty="0"/>
              <a:t>1.</a:t>
            </a:r>
            <a:r>
              <a:rPr lang="zh-CN" altLang="en-US" sz="2400" dirty="0"/>
              <a:t>犯罪客体：国家对社会风尚的管理秩序</a:t>
            </a:r>
            <a:r>
              <a:rPr lang="zh-CN" altLang="en-US" sz="2400" dirty="0" smtClean="0"/>
              <a:t>。</a:t>
            </a:r>
            <a:endParaRPr lang="en-US" altLang="zh-CN" sz="2400" dirty="0" smtClean="0"/>
          </a:p>
          <a:p>
            <a:r>
              <a:rPr lang="en-US" altLang="zh-CN" sz="2400" dirty="0" smtClean="0"/>
              <a:t>2.</a:t>
            </a:r>
            <a:r>
              <a:rPr lang="zh-CN" altLang="en-US" sz="2400" dirty="0" smtClean="0"/>
              <a:t>犯罪客观</a:t>
            </a:r>
            <a:r>
              <a:rPr lang="zh-CN" altLang="en-US" sz="2400" dirty="0"/>
              <a:t>方面：行为人实施以营利为目的，聚众赌博或以赌博为业的行为。</a:t>
            </a:r>
          </a:p>
          <a:p>
            <a:r>
              <a:rPr lang="zh-CN" altLang="en-US" sz="2400" dirty="0"/>
              <a:t>（</a:t>
            </a:r>
            <a:r>
              <a:rPr lang="en-US" altLang="zh-CN" sz="2400" dirty="0"/>
              <a:t>1</a:t>
            </a:r>
            <a:r>
              <a:rPr lang="zh-CN" altLang="en-US" sz="2400" dirty="0"/>
              <a:t>）聚众赌博。赌头是否参与赌博不影响本罪成立。</a:t>
            </a:r>
          </a:p>
          <a:p>
            <a:r>
              <a:rPr lang="zh-CN" altLang="en-US" sz="2400" dirty="0"/>
              <a:t>（</a:t>
            </a:r>
            <a:r>
              <a:rPr lang="en-US" altLang="zh-CN" sz="2400" dirty="0"/>
              <a:t>2</a:t>
            </a:r>
            <a:r>
              <a:rPr lang="zh-CN" altLang="en-US" sz="2400" dirty="0"/>
              <a:t>）以赌博为业</a:t>
            </a:r>
            <a:r>
              <a:rPr lang="zh-CN" altLang="en-US" sz="2400" dirty="0" smtClean="0"/>
              <a:t>。（常业犯）</a:t>
            </a:r>
            <a:endParaRPr lang="zh-CN" altLang="en-US" sz="2400" dirty="0"/>
          </a:p>
          <a:p>
            <a:r>
              <a:rPr lang="en-US" altLang="zh-CN" sz="2400" dirty="0"/>
              <a:t>3.</a:t>
            </a:r>
            <a:r>
              <a:rPr lang="zh-CN" altLang="en-US" sz="2400" dirty="0"/>
              <a:t>犯罪主体：一般主体。 </a:t>
            </a:r>
          </a:p>
          <a:p>
            <a:r>
              <a:rPr lang="en-US" altLang="zh-CN" sz="2400" dirty="0"/>
              <a:t>4</a:t>
            </a:r>
            <a:r>
              <a:rPr lang="en-US" altLang="zh-CN" sz="2400" dirty="0" smtClean="0"/>
              <a:t>.</a:t>
            </a:r>
            <a:r>
              <a:rPr lang="zh-CN" altLang="en-US" sz="2400" dirty="0" smtClean="0"/>
              <a:t>犯罪主观</a:t>
            </a:r>
            <a:r>
              <a:rPr lang="zh-CN" altLang="en-US" sz="2400" dirty="0"/>
              <a:t>方面</a:t>
            </a:r>
            <a:r>
              <a:rPr lang="zh-CN" altLang="en-US" sz="2400" dirty="0" smtClean="0"/>
              <a:t>：直接故意</a:t>
            </a:r>
            <a:r>
              <a:rPr lang="en-US" altLang="zh-CN" sz="2400" dirty="0" smtClean="0"/>
              <a:t>+</a:t>
            </a:r>
            <a:r>
              <a:rPr lang="zh-CN" altLang="en-US" sz="2400" dirty="0" smtClean="0"/>
              <a:t>以</a:t>
            </a:r>
            <a:r>
              <a:rPr lang="zh-CN" altLang="en-US" sz="2400" dirty="0"/>
              <a:t>营利为</a:t>
            </a:r>
            <a:r>
              <a:rPr lang="zh-CN" altLang="en-US" sz="2400" dirty="0" smtClean="0"/>
              <a:t>目的（直接获利</a:t>
            </a:r>
            <a:r>
              <a:rPr lang="en-US" altLang="zh-CN" sz="2400" dirty="0" smtClean="0"/>
              <a:t>+</a:t>
            </a:r>
            <a:r>
              <a:rPr lang="zh-CN" altLang="en-US" sz="2400" dirty="0" smtClean="0"/>
              <a:t>抽头渔利）。</a:t>
            </a:r>
            <a:endParaRPr lang="zh-CN" altLang="en-US" sz="2400" dirty="0"/>
          </a:p>
        </p:txBody>
      </p:sp>
      <p:sp>
        <p:nvSpPr>
          <p:cNvPr id="3" name="标题 2"/>
          <p:cNvSpPr>
            <a:spLocks noGrp="1"/>
          </p:cNvSpPr>
          <p:nvPr>
            <p:ph type="title"/>
          </p:nvPr>
        </p:nvSpPr>
        <p:spPr/>
        <p:txBody>
          <a:bodyPr/>
          <a:lstStyle/>
          <a:p>
            <a:r>
              <a:rPr lang="zh-CN" altLang="en-US" dirty="0" smtClean="0"/>
              <a:t>赌博罪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第八节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400" dirty="0"/>
              <a:t>二、赌博罪的认定</a:t>
            </a:r>
          </a:p>
          <a:p>
            <a:r>
              <a:rPr lang="zh-CN" altLang="en-US" sz="2400" dirty="0"/>
              <a:t>（一）罪与非罪的界限</a:t>
            </a:r>
          </a:p>
          <a:p>
            <a:r>
              <a:rPr lang="en-US" altLang="zh-CN" sz="2400" dirty="0"/>
              <a:t>1.</a:t>
            </a:r>
            <a:r>
              <a:rPr lang="zh-CN" altLang="en-US" sz="2400" dirty="0"/>
              <a:t>与正常文娱活动的界限</a:t>
            </a:r>
            <a:r>
              <a:rPr lang="zh-CN" altLang="en-US" sz="2400" dirty="0" smtClean="0"/>
              <a:t>。</a:t>
            </a:r>
            <a:endParaRPr lang="en-US" altLang="zh-CN" sz="2400" dirty="0" smtClean="0"/>
          </a:p>
          <a:p>
            <a:r>
              <a:rPr lang="zh-CN" altLang="en-US" sz="2400" dirty="0" smtClean="0"/>
              <a:t>根据</a:t>
            </a:r>
            <a:r>
              <a:rPr lang="zh-CN" altLang="en-US" sz="2400" dirty="0"/>
              <a:t>是否以营利为目的及赌资大小进行认定。不以营利为目的，进行带有少量财物输赢的娱乐活动，以及提供棋牌室等娱乐场所只收取正常的场所和服务费用的经营行为等，不以赌博论处。</a:t>
            </a:r>
          </a:p>
          <a:p>
            <a:r>
              <a:rPr lang="en-US" altLang="zh-CN" sz="2400" dirty="0"/>
              <a:t>2.</a:t>
            </a:r>
            <a:r>
              <a:rPr lang="zh-CN" altLang="en-US" sz="2400" dirty="0"/>
              <a:t>与一般违法行为的界限</a:t>
            </a:r>
            <a:r>
              <a:rPr lang="zh-CN" altLang="en-US" sz="2400" dirty="0" smtClean="0"/>
              <a:t>。</a:t>
            </a:r>
            <a:endParaRPr lang="en-US" altLang="zh-CN" sz="2400" dirty="0" smtClean="0"/>
          </a:p>
          <a:p>
            <a:r>
              <a:rPr lang="zh-CN" altLang="en-US" sz="2400" dirty="0" smtClean="0"/>
              <a:t>主观上以</a:t>
            </a:r>
            <a:r>
              <a:rPr lang="zh-CN" altLang="en-US" sz="2400" dirty="0"/>
              <a:t>营利为</a:t>
            </a:r>
            <a:r>
              <a:rPr lang="zh-CN" altLang="en-US" sz="2400" dirty="0" smtClean="0"/>
              <a:t>目的</a:t>
            </a:r>
            <a:r>
              <a:rPr lang="en-US" altLang="zh-CN" sz="2400" dirty="0"/>
              <a:t>+</a:t>
            </a:r>
            <a:r>
              <a:rPr lang="zh-CN" altLang="en-US" sz="2400" dirty="0" smtClean="0"/>
              <a:t>客观</a:t>
            </a:r>
            <a:r>
              <a:rPr lang="zh-CN" altLang="en-US" sz="2400" dirty="0"/>
              <a:t>上是否具有聚众赌博和以赌博为业的行为</a:t>
            </a:r>
            <a:r>
              <a:rPr lang="zh-CN" altLang="en-US" sz="2400" dirty="0" smtClean="0"/>
              <a:t>。</a:t>
            </a:r>
            <a:endParaRPr lang="zh-CN" altLang="en-US" sz="2400" dirty="0"/>
          </a:p>
        </p:txBody>
      </p:sp>
      <p:sp>
        <p:nvSpPr>
          <p:cNvPr id="3" name="标题 2"/>
          <p:cNvSpPr>
            <a:spLocks noGrp="1"/>
          </p:cNvSpPr>
          <p:nvPr>
            <p:ph type="title"/>
          </p:nvPr>
        </p:nvSpPr>
        <p:spPr/>
        <p:txBody>
          <a:bodyPr/>
          <a:lstStyle/>
          <a:p>
            <a:r>
              <a:rPr lang="zh-CN" altLang="en-US" dirty="0" smtClean="0"/>
              <a:t>赌博罪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第八节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668421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400" dirty="0"/>
              <a:t>（二）此罪与彼</a:t>
            </a:r>
            <a:r>
              <a:rPr lang="zh-CN" altLang="en-US" sz="2400" dirty="0" smtClean="0"/>
              <a:t>罪</a:t>
            </a:r>
            <a:r>
              <a:rPr lang="zh-CN" altLang="en-US" sz="2400" dirty="0"/>
              <a:t>区别</a:t>
            </a:r>
          </a:p>
          <a:p>
            <a:r>
              <a:rPr lang="en-US" altLang="zh-CN" sz="2400" dirty="0"/>
              <a:t>1.</a:t>
            </a:r>
            <a:r>
              <a:rPr lang="zh-CN" altLang="en-US" sz="2400" dirty="0"/>
              <a:t>与开设赌场罪界限</a:t>
            </a:r>
            <a:r>
              <a:rPr lang="zh-CN" altLang="en-US" sz="2400" dirty="0" smtClean="0"/>
              <a:t>。</a:t>
            </a:r>
            <a:endParaRPr lang="en-US" altLang="zh-CN" sz="2400" dirty="0" smtClean="0"/>
          </a:p>
          <a:p>
            <a:r>
              <a:rPr lang="zh-CN" altLang="en-US" sz="2400" dirty="0" smtClean="0"/>
              <a:t>聚众</a:t>
            </a:r>
            <a:r>
              <a:rPr lang="zh-CN" altLang="en-US" sz="2400" dirty="0"/>
              <a:t>赌博所提供的赌场是临时性的，开设赌场罪则是有组织的提供赌场。</a:t>
            </a:r>
          </a:p>
          <a:p>
            <a:r>
              <a:rPr lang="en-US" altLang="zh-CN" sz="2400" dirty="0"/>
              <a:t>2.</a:t>
            </a:r>
            <a:r>
              <a:rPr lang="zh-CN" altLang="en-US" sz="2400" dirty="0"/>
              <a:t>本罪与诈骗罪界限</a:t>
            </a:r>
            <a:r>
              <a:rPr lang="zh-CN" altLang="en-US" sz="2400" dirty="0" smtClean="0"/>
              <a:t>。</a:t>
            </a:r>
            <a:endParaRPr lang="en-US" altLang="zh-CN" sz="2400" dirty="0" smtClean="0"/>
          </a:p>
          <a:p>
            <a:r>
              <a:rPr lang="zh-CN" altLang="en-US" sz="2400" dirty="0" smtClean="0"/>
              <a:t>赌博</a:t>
            </a:r>
            <a:r>
              <a:rPr lang="zh-CN" altLang="en-US" sz="2400" dirty="0"/>
              <a:t>罪的输赢取决于偶然性，如采取设圈套引诱他人赌博，使用欺骗方法获取财物的，应以诈骗罪论处。</a:t>
            </a:r>
          </a:p>
          <a:p>
            <a:r>
              <a:rPr lang="en-US" altLang="zh-CN" sz="2400" dirty="0"/>
              <a:t>3.</a:t>
            </a:r>
            <a:r>
              <a:rPr lang="zh-CN" altLang="en-US" sz="2400" dirty="0"/>
              <a:t>本罪与贿赂犯罪界限</a:t>
            </a:r>
            <a:r>
              <a:rPr lang="zh-CN" altLang="en-US" sz="2400" dirty="0" smtClean="0"/>
              <a:t>。</a:t>
            </a:r>
            <a:endParaRPr lang="en-US" altLang="zh-CN" sz="2400" dirty="0" smtClean="0"/>
          </a:p>
          <a:p>
            <a:r>
              <a:rPr lang="zh-CN" altLang="en-US" sz="2400" dirty="0" smtClean="0"/>
              <a:t>通过</a:t>
            </a:r>
            <a:r>
              <a:rPr lang="zh-CN" altLang="en-US" sz="2400" dirty="0"/>
              <a:t>赌博或者为国家工作人员赌博提供资金的形式实施行贿、受贿行为，构成犯罪的，依照刑法关于贿赂犯罪的规定定罪处罚。</a:t>
            </a:r>
          </a:p>
        </p:txBody>
      </p:sp>
      <p:sp>
        <p:nvSpPr>
          <p:cNvPr id="3" name="标题 2"/>
          <p:cNvSpPr>
            <a:spLocks noGrp="1"/>
          </p:cNvSpPr>
          <p:nvPr>
            <p:ph type="title"/>
          </p:nvPr>
        </p:nvSpPr>
        <p:spPr/>
        <p:txBody>
          <a:bodyPr/>
          <a:lstStyle/>
          <a:p>
            <a:r>
              <a:rPr lang="zh-CN" altLang="en-US" dirty="0" smtClean="0"/>
              <a:t>赌博罪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第八节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9683611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endParaRPr lang="en-US" altLang="zh-CN" sz="2400" dirty="0" smtClean="0"/>
          </a:p>
          <a:p>
            <a:r>
              <a:rPr lang="zh-CN" altLang="en-US" sz="2400" dirty="0" smtClean="0"/>
              <a:t>三</a:t>
            </a:r>
            <a:r>
              <a:rPr lang="zh-CN" altLang="en-US" sz="2400" dirty="0"/>
              <a:t>、赌博罪的处罚</a:t>
            </a:r>
          </a:p>
          <a:p>
            <a:r>
              <a:rPr lang="zh-CN" altLang="en-US" sz="2400" dirty="0"/>
              <a:t>根据</a:t>
            </a:r>
            <a:r>
              <a:rPr lang="en-US" altLang="zh-CN" sz="2400" dirty="0"/>
              <a:t>《</a:t>
            </a:r>
            <a:r>
              <a:rPr lang="zh-CN" altLang="en-US" sz="2400" dirty="0"/>
              <a:t>刑法</a:t>
            </a:r>
            <a:r>
              <a:rPr lang="en-US" altLang="zh-CN" sz="2400" dirty="0"/>
              <a:t>》</a:t>
            </a:r>
            <a:r>
              <a:rPr lang="zh-CN" altLang="en-US" sz="2400" dirty="0"/>
              <a:t>第</a:t>
            </a:r>
            <a:r>
              <a:rPr lang="en-US" altLang="zh-CN" sz="2400" dirty="0"/>
              <a:t>303</a:t>
            </a:r>
            <a:r>
              <a:rPr lang="zh-CN" altLang="en-US" sz="2400" dirty="0"/>
              <a:t>条规定，犯本罪的，处三年以下有期徒刑、拘役或者管制，并处罚金。根据相关司法解释规定，行为人具有国家工作人员身份，组织国家工作人员赴境外赌博，组织未成年人参与赌博，或者开设赌场吸引未成年人参与赌博的，从重处罚。</a:t>
            </a:r>
          </a:p>
        </p:txBody>
      </p:sp>
      <p:sp>
        <p:nvSpPr>
          <p:cNvPr id="3" name="标题 2"/>
          <p:cNvSpPr>
            <a:spLocks noGrp="1"/>
          </p:cNvSpPr>
          <p:nvPr>
            <p:ph type="title"/>
          </p:nvPr>
        </p:nvSpPr>
        <p:spPr/>
        <p:txBody>
          <a:bodyPr/>
          <a:lstStyle/>
          <a:p>
            <a:r>
              <a:rPr lang="zh-CN" altLang="en-US" dirty="0" smtClean="0"/>
              <a:t>赌博罪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第八节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0069549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0363" y="1191491"/>
            <a:ext cx="10954327" cy="5219248"/>
          </a:xfrm>
        </p:spPr>
        <p:txBody>
          <a:bodyPr>
            <a:noAutofit/>
          </a:bodyPr>
          <a:lstStyle/>
          <a:p>
            <a:pPr lvl="0"/>
            <a:r>
              <a:rPr lang="zh-CN" altLang="en-US" sz="2400" dirty="0" smtClean="0"/>
              <a:t>一、伪证罪</a:t>
            </a:r>
            <a:r>
              <a:rPr lang="zh-CN" altLang="en-US" sz="2400" dirty="0"/>
              <a:t>的概念与构成特征</a:t>
            </a:r>
          </a:p>
          <a:p>
            <a:pPr lvl="0"/>
            <a:r>
              <a:rPr lang="zh-CN" altLang="en-US" sz="2400" dirty="0" smtClean="0"/>
              <a:t>（一）概念</a:t>
            </a:r>
            <a:endParaRPr lang="zh-CN" altLang="en-US" sz="2400" dirty="0"/>
          </a:p>
          <a:p>
            <a:r>
              <a:rPr lang="zh-CN" altLang="en-US" sz="2400" dirty="0"/>
              <a:t>在刑事诉讼中，证人、鉴定人、记录人、翻译人对与案件有重要关系的情节，故意作虚假证明、鉴定、记录、翻译，意图陷害他人或者隐匿罪证的行为。</a:t>
            </a:r>
          </a:p>
          <a:p>
            <a:pPr lvl="0"/>
            <a:r>
              <a:rPr lang="zh-CN" altLang="en-US" sz="2400" dirty="0" smtClean="0"/>
              <a:t>（二）构成</a:t>
            </a:r>
            <a:r>
              <a:rPr lang="zh-CN" altLang="en-US" sz="2400" dirty="0"/>
              <a:t>特征</a:t>
            </a:r>
          </a:p>
          <a:p>
            <a:pPr lvl="0"/>
            <a:r>
              <a:rPr lang="en-US" altLang="zh-CN" sz="2400" dirty="0" smtClean="0"/>
              <a:t>1.</a:t>
            </a:r>
            <a:r>
              <a:rPr lang="zh-CN" altLang="en-US" sz="2400" dirty="0" smtClean="0"/>
              <a:t>犯罪</a:t>
            </a:r>
            <a:r>
              <a:rPr lang="zh-CN" altLang="en-US" sz="2400" dirty="0"/>
              <a:t>客体</a:t>
            </a:r>
            <a:r>
              <a:rPr lang="zh-CN" altLang="en-US" sz="2400" dirty="0" smtClean="0"/>
              <a:t>：司法</a:t>
            </a:r>
            <a:r>
              <a:rPr lang="zh-CN" altLang="en-US" sz="2400" dirty="0"/>
              <a:t>机关的正常刑事</a:t>
            </a:r>
            <a:r>
              <a:rPr lang="zh-CN" altLang="en-US" sz="2400" dirty="0" smtClean="0"/>
              <a:t>活动和公民</a:t>
            </a:r>
            <a:r>
              <a:rPr lang="zh-CN" altLang="en-US" sz="2400" dirty="0"/>
              <a:t>的人身权利。</a:t>
            </a:r>
          </a:p>
          <a:p>
            <a:pPr lvl="0"/>
            <a:r>
              <a:rPr lang="en-US" altLang="zh-CN" sz="2400" dirty="0" smtClean="0"/>
              <a:t>2.</a:t>
            </a:r>
            <a:r>
              <a:rPr lang="zh-CN" altLang="en-US" sz="2400" dirty="0" smtClean="0"/>
              <a:t>犯罪</a:t>
            </a:r>
            <a:r>
              <a:rPr lang="zh-CN" altLang="en-US" sz="2400" dirty="0"/>
              <a:t>客观</a:t>
            </a:r>
            <a:r>
              <a:rPr lang="zh-CN" altLang="en-US" sz="2400" dirty="0" smtClean="0"/>
              <a:t>方面（作为）：</a:t>
            </a:r>
            <a:endParaRPr lang="en-US" altLang="zh-CN" sz="2400" dirty="0" smtClean="0"/>
          </a:p>
          <a:p>
            <a:pPr lvl="0"/>
            <a:r>
              <a:rPr lang="zh-CN" altLang="en-US" sz="2400" dirty="0" smtClean="0"/>
              <a:t>（</a:t>
            </a:r>
            <a:r>
              <a:rPr lang="en-US" altLang="zh-CN" sz="2400" dirty="0" smtClean="0"/>
              <a:t>1</a:t>
            </a:r>
            <a:r>
              <a:rPr lang="zh-CN" altLang="en-US" sz="2400" dirty="0" smtClean="0"/>
              <a:t>）伪证行为。</a:t>
            </a:r>
            <a:endParaRPr lang="en-US" altLang="zh-CN" sz="2400" dirty="0" smtClean="0"/>
          </a:p>
          <a:p>
            <a:pPr lvl="0"/>
            <a:r>
              <a:rPr lang="zh-CN" altLang="en-US" sz="2400" dirty="0" smtClean="0"/>
              <a:t>（</a:t>
            </a:r>
            <a:r>
              <a:rPr lang="en-US" altLang="zh-CN" sz="2400" dirty="0" smtClean="0"/>
              <a:t>2</a:t>
            </a:r>
            <a:r>
              <a:rPr lang="zh-CN" altLang="en-US" sz="2400" dirty="0" smtClean="0"/>
              <a:t>）针对</a:t>
            </a:r>
            <a:r>
              <a:rPr lang="zh-CN" altLang="en-US" sz="2400" dirty="0"/>
              <a:t>与案件有重要关系的情节作虚假证明</a:t>
            </a:r>
            <a:r>
              <a:rPr lang="zh-CN" altLang="en-US" sz="2400" dirty="0" smtClean="0"/>
              <a:t>。</a:t>
            </a:r>
            <a:endParaRPr lang="en-US" altLang="zh-CN" sz="2400" dirty="0" smtClean="0"/>
          </a:p>
          <a:p>
            <a:pPr lvl="0"/>
            <a:r>
              <a:rPr lang="zh-CN" altLang="en-US" sz="2400" dirty="0" smtClean="0"/>
              <a:t>（</a:t>
            </a:r>
            <a:r>
              <a:rPr lang="en-US" altLang="zh-CN" sz="2400" dirty="0" smtClean="0"/>
              <a:t>3</a:t>
            </a:r>
            <a:r>
              <a:rPr lang="zh-CN" altLang="en-US" sz="2400" dirty="0" smtClean="0"/>
              <a:t>）伪证</a:t>
            </a:r>
            <a:r>
              <a:rPr lang="zh-CN" altLang="en-US" sz="2400" dirty="0"/>
              <a:t>行为必须发生在刑事诉讼过程</a:t>
            </a:r>
            <a:r>
              <a:rPr lang="zh-CN" altLang="en-US" sz="2400" dirty="0" smtClean="0"/>
              <a:t>中。</a:t>
            </a:r>
            <a:endParaRPr lang="zh-CN" altLang="en-US" sz="2400" dirty="0"/>
          </a:p>
        </p:txBody>
      </p:sp>
      <p:sp>
        <p:nvSpPr>
          <p:cNvPr id="3" name="标题 2"/>
          <p:cNvSpPr>
            <a:spLocks noGrp="1"/>
          </p:cNvSpPr>
          <p:nvPr>
            <p:ph type="title"/>
          </p:nvPr>
        </p:nvSpPr>
        <p:spPr/>
        <p:txBody>
          <a:bodyPr/>
          <a:lstStyle/>
          <a:p>
            <a:r>
              <a:rPr lang="zh-CN" altLang="en-US" dirty="0" smtClean="0"/>
              <a:t>伪证罪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第九节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80804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925" y="1165141"/>
            <a:ext cx="1336782" cy="1536127"/>
          </a:xfrm>
          <a:prstGeom prst="rect">
            <a:avLst/>
          </a:prstGeom>
        </p:spPr>
      </p:pic>
      <p:sp>
        <p:nvSpPr>
          <p:cNvPr id="5" name="文本框 4"/>
          <p:cNvSpPr txBox="1"/>
          <p:nvPr/>
        </p:nvSpPr>
        <p:spPr>
          <a:xfrm>
            <a:off x="939911" y="1671595"/>
            <a:ext cx="902811" cy="523220"/>
          </a:xfrm>
          <a:prstGeom prst="rect">
            <a:avLst/>
          </a:prstGeom>
          <a:noFill/>
        </p:spPr>
        <p:txBody>
          <a:bodyPr wrap="none" rtlCol="0">
            <a:spAutoFit/>
          </a:bodyPr>
          <a:lstStyle/>
          <a:p>
            <a:r>
              <a:rPr lang="zh-CN" altLang="en-US" sz="2800" dirty="0" smtClean="0">
                <a:solidFill>
                  <a:srgbClr val="FA7D00"/>
                </a:solidFill>
                <a:latin typeface="微软雅黑" panose="020B0503020204020204" pitchFamily="34" charset="-122"/>
                <a:ea typeface="微软雅黑" panose="020B0503020204020204" pitchFamily="34" charset="-122"/>
              </a:rPr>
              <a:t>目录</a:t>
            </a:r>
            <a:endParaRPr lang="zh-CN" altLang="en-US" sz="2800" dirty="0">
              <a:solidFill>
                <a:srgbClr val="FA7D00"/>
              </a:solidFill>
              <a:latin typeface="微软雅黑" panose="020B0503020204020204" pitchFamily="34" charset="-122"/>
              <a:ea typeface="微软雅黑" panose="020B0503020204020204" pitchFamily="34" charset="-122"/>
            </a:endParaRPr>
          </a:p>
        </p:txBody>
      </p:sp>
      <p:sp>
        <p:nvSpPr>
          <p:cNvPr id="6" name="圆角矩形 5"/>
          <p:cNvSpPr/>
          <p:nvPr/>
        </p:nvSpPr>
        <p:spPr>
          <a:xfrm>
            <a:off x="8719185" y="1822450"/>
            <a:ext cx="1118235" cy="492760"/>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2419985" y="1822450"/>
            <a:ext cx="6598285" cy="492760"/>
            <a:chOff x="3870041" y="1794664"/>
            <a:chExt cx="6373086" cy="495954"/>
          </a:xfrm>
        </p:grpSpPr>
        <p:sp>
          <p:nvSpPr>
            <p:cNvPr id="7" name="圆角矩形 6"/>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8" name="矩形 7"/>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p:cNvSpPr txBox="1"/>
          <p:nvPr/>
        </p:nvSpPr>
        <p:spPr>
          <a:xfrm>
            <a:off x="2374900" y="1822450"/>
            <a:ext cx="6497955" cy="461665"/>
          </a:xfrm>
          <a:prstGeom prst="rect">
            <a:avLst/>
          </a:prstGeom>
          <a:noFill/>
        </p:spPr>
        <p:txBody>
          <a:bodyPr wrap="square" rtlCol="0">
            <a:spAutoFit/>
          </a:bodyPr>
          <a:lstStyle/>
          <a:p>
            <a:pPr algn="l"/>
            <a:r>
              <a:rPr lang="zh-CN" altLang="en-US" sz="2400" dirty="0" smtClean="0">
                <a:solidFill>
                  <a:schemeClr val="bg1"/>
                </a:solidFill>
                <a:latin typeface="微软雅黑" panose="020B0503020204020204" pitchFamily="34" charset="-122"/>
                <a:ea typeface="微软雅黑" panose="020B0503020204020204" pitchFamily="34" charset="-122"/>
              </a:rPr>
              <a:t> 第八节     赌博罪</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8719133" y="2447175"/>
            <a:ext cx="1182256" cy="492759"/>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2419350" y="2447290"/>
            <a:ext cx="6453505" cy="492760"/>
            <a:chOff x="3870041" y="1794664"/>
            <a:chExt cx="6373086" cy="495954"/>
          </a:xfrm>
        </p:grpSpPr>
        <p:sp>
          <p:nvSpPr>
            <p:cNvPr id="15" name="圆角矩形 14"/>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16" name="矩形 15"/>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2059621" y="2447311"/>
            <a:ext cx="2945037" cy="461665"/>
          </a:xfrm>
          <a:prstGeom prst="rect">
            <a:avLst/>
          </a:prstGeom>
          <a:noFill/>
        </p:spPr>
        <p:txBody>
          <a:bodyPr wrap="none" rtlCol="0">
            <a:spAutoFit/>
          </a:bodyPr>
          <a:lstStyle/>
          <a:p>
            <a:pPr algn="l"/>
            <a:r>
              <a:rPr lang="en-US" altLang="zh-CN" sz="2400" dirty="0" smtClean="0">
                <a:solidFill>
                  <a:schemeClr val="bg1"/>
                </a:solidFill>
                <a:latin typeface="微软雅黑" panose="020B0503020204020204" pitchFamily="34" charset="-122"/>
                <a:ea typeface="微软雅黑" panose="020B0503020204020204" pitchFamily="34" charset="-122"/>
              </a:rPr>
              <a:t>     </a:t>
            </a:r>
            <a:r>
              <a:rPr lang="zh-CN" altLang="en-US" sz="2400" dirty="0" smtClean="0">
                <a:solidFill>
                  <a:schemeClr val="bg1"/>
                </a:solidFill>
                <a:latin typeface="微软雅黑" panose="020B0503020204020204" pitchFamily="34" charset="-122"/>
                <a:ea typeface="微软雅黑" panose="020B0503020204020204" pitchFamily="34" charset="-122"/>
              </a:rPr>
              <a:t>第九节     伪证罪</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9" name="圆角矩形 18"/>
          <p:cNvSpPr/>
          <p:nvPr/>
        </p:nvSpPr>
        <p:spPr>
          <a:xfrm>
            <a:off x="8719133" y="3103713"/>
            <a:ext cx="1182256" cy="492759"/>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2375535" y="3100705"/>
            <a:ext cx="6642735" cy="495935"/>
            <a:chOff x="3870041" y="1794664"/>
            <a:chExt cx="6373086" cy="495954"/>
          </a:xfrm>
        </p:grpSpPr>
        <p:sp>
          <p:nvSpPr>
            <p:cNvPr id="21" name="圆角矩形 20"/>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22" name="矩形 21"/>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文本框 23"/>
          <p:cNvSpPr txBox="1"/>
          <p:nvPr/>
        </p:nvSpPr>
        <p:spPr>
          <a:xfrm>
            <a:off x="2299651" y="3114009"/>
            <a:ext cx="3594254" cy="461665"/>
          </a:xfrm>
          <a:prstGeom prst="rect">
            <a:avLst/>
          </a:prstGeom>
          <a:noFill/>
        </p:spPr>
        <p:txBody>
          <a:bodyPr wrap="non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  第十节     窝藏、包庇罪</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5" name="圆角矩形 24"/>
          <p:cNvSpPr/>
          <p:nvPr/>
        </p:nvSpPr>
        <p:spPr>
          <a:xfrm>
            <a:off x="8719133" y="3747561"/>
            <a:ext cx="1182256" cy="492759"/>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 name="组合 25"/>
          <p:cNvGrpSpPr/>
          <p:nvPr/>
        </p:nvGrpSpPr>
        <p:grpSpPr>
          <a:xfrm>
            <a:off x="2359660" y="3747770"/>
            <a:ext cx="6657975" cy="492760"/>
            <a:chOff x="3870041" y="1794664"/>
            <a:chExt cx="6373086" cy="495954"/>
          </a:xfrm>
        </p:grpSpPr>
        <p:sp>
          <p:nvSpPr>
            <p:cNvPr id="27" name="圆角矩形 26"/>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28" name="矩形 27"/>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文本框 29"/>
          <p:cNvSpPr txBox="1"/>
          <p:nvPr/>
        </p:nvSpPr>
        <p:spPr>
          <a:xfrm>
            <a:off x="2299651" y="3747697"/>
            <a:ext cx="7013458" cy="461665"/>
          </a:xfrm>
          <a:prstGeom prst="rect">
            <a:avLst/>
          </a:prstGeom>
          <a:noFill/>
        </p:spPr>
        <p:txBody>
          <a:bodyPr wrap="non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第十一节    掩饰、隐瞒犯罪所得、犯罪所得收益罪</a:t>
            </a:r>
            <a:endParaRPr lang="zh-CN" sz="2000" dirty="0">
              <a:solidFill>
                <a:schemeClr val="bg1"/>
              </a:solidFill>
              <a:latin typeface="微软雅黑" panose="020B0503020204020204" pitchFamily="34" charset="-122"/>
              <a:ea typeface="微软雅黑" panose="020B0503020204020204" pitchFamily="34" charset="-122"/>
            </a:endParaRPr>
          </a:p>
        </p:txBody>
      </p:sp>
      <p:sp>
        <p:nvSpPr>
          <p:cNvPr id="31" name="圆角矩形 30"/>
          <p:cNvSpPr/>
          <p:nvPr/>
        </p:nvSpPr>
        <p:spPr>
          <a:xfrm>
            <a:off x="8719133" y="4378689"/>
            <a:ext cx="1182256" cy="502283"/>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2" name="组合 31"/>
          <p:cNvGrpSpPr/>
          <p:nvPr/>
        </p:nvGrpSpPr>
        <p:grpSpPr>
          <a:xfrm>
            <a:off x="2360295" y="4378960"/>
            <a:ext cx="6657975" cy="502285"/>
            <a:chOff x="3870041" y="1794664"/>
            <a:chExt cx="6373086" cy="495954"/>
          </a:xfrm>
        </p:grpSpPr>
        <p:sp>
          <p:nvSpPr>
            <p:cNvPr id="33" name="圆角矩形 32"/>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34" name="矩形 33"/>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2400" dirty="0" smtClean="0">
                  <a:solidFill>
                    <a:schemeClr val="bg1"/>
                  </a:solidFill>
                  <a:latin typeface="微软雅黑" panose="020B0503020204020204" pitchFamily="34" charset="-122"/>
                  <a:ea typeface="微软雅黑" panose="020B0503020204020204" pitchFamily="34" charset="-122"/>
                </a:rPr>
                <a:t>  脱逃罪</a:t>
              </a:r>
              <a:endParaRPr lang="zh-CN" sz="2400" dirty="0" smtClean="0">
                <a:solidFill>
                  <a:schemeClr val="bg1"/>
                </a:solidFill>
                <a:latin typeface="微软雅黑" panose="020B0503020204020204" pitchFamily="34" charset="-122"/>
                <a:ea typeface="微软雅黑" panose="020B0503020204020204" pitchFamily="34" charset="-122"/>
              </a:endParaRPr>
            </a:p>
          </p:txBody>
        </p:sp>
      </p:grpSp>
      <p:sp>
        <p:nvSpPr>
          <p:cNvPr id="36" name="文本框 35"/>
          <p:cNvSpPr txBox="1"/>
          <p:nvPr/>
        </p:nvSpPr>
        <p:spPr>
          <a:xfrm>
            <a:off x="2261551" y="4411845"/>
            <a:ext cx="1415772" cy="461665"/>
          </a:xfrm>
          <a:prstGeom prst="rect">
            <a:avLst/>
          </a:prstGeom>
          <a:noFill/>
        </p:spPr>
        <p:txBody>
          <a:bodyPr wrap="non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第十二节</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0363" y="1191491"/>
            <a:ext cx="10954327" cy="5219248"/>
          </a:xfrm>
        </p:spPr>
        <p:txBody>
          <a:bodyPr>
            <a:normAutofit/>
          </a:bodyPr>
          <a:lstStyle/>
          <a:p>
            <a:pPr lvl="0"/>
            <a:r>
              <a:rPr lang="en-US" altLang="zh-CN" sz="2400" dirty="0"/>
              <a:t>3.</a:t>
            </a:r>
            <a:r>
              <a:rPr lang="zh-CN" altLang="en-US" sz="2400" dirty="0"/>
              <a:t>犯罪主体：本罪的主体是特殊主体，即刑事诉讼的证人、鉴定人、记录人、翻译人。</a:t>
            </a:r>
            <a:endParaRPr lang="en-US" altLang="zh-CN" sz="2400" dirty="0"/>
          </a:p>
          <a:p>
            <a:pPr lvl="0"/>
            <a:r>
              <a:rPr lang="en-US" altLang="zh-CN" sz="2400" dirty="0"/>
              <a:t>4.</a:t>
            </a:r>
            <a:r>
              <a:rPr lang="zh-CN" altLang="en-US" sz="2400" dirty="0"/>
              <a:t>犯罪主观方面：直接故意</a:t>
            </a:r>
            <a:r>
              <a:rPr lang="en-US" altLang="zh-CN" sz="2400" dirty="0"/>
              <a:t>+</a:t>
            </a:r>
            <a:r>
              <a:rPr lang="zh-CN" altLang="en-US" sz="2400" dirty="0"/>
              <a:t>陷害他人或隐匿罪证目的（认定）。</a:t>
            </a:r>
          </a:p>
          <a:p>
            <a:pPr lvl="0"/>
            <a:r>
              <a:rPr lang="zh-CN" altLang="en-US" sz="2400" dirty="0" smtClean="0"/>
              <a:t>二、伪证罪</a:t>
            </a:r>
            <a:r>
              <a:rPr lang="zh-CN" altLang="en-US" sz="2400" dirty="0"/>
              <a:t>的认定</a:t>
            </a:r>
          </a:p>
          <a:p>
            <a:pPr lvl="0"/>
            <a:r>
              <a:rPr lang="zh-CN" altLang="en-US" sz="2400" dirty="0" smtClean="0"/>
              <a:t>（一）罪</a:t>
            </a:r>
            <a:r>
              <a:rPr lang="zh-CN" altLang="en-US" sz="2400" dirty="0"/>
              <a:t>与非罪的</a:t>
            </a:r>
            <a:r>
              <a:rPr lang="zh-CN" altLang="en-US" sz="2400" dirty="0" smtClean="0"/>
              <a:t>界限</a:t>
            </a:r>
            <a:r>
              <a:rPr lang="en-US" altLang="zh-CN" sz="2400" dirty="0" smtClean="0"/>
              <a:t>——</a:t>
            </a:r>
            <a:r>
              <a:rPr lang="zh-CN" altLang="en-US" sz="2400" dirty="0" smtClean="0"/>
              <a:t>伪证？误证？</a:t>
            </a:r>
            <a:endParaRPr lang="en-US" altLang="zh-CN" sz="2400" dirty="0" smtClean="0"/>
          </a:p>
          <a:p>
            <a:pPr lvl="0"/>
            <a:r>
              <a:rPr lang="zh-CN" altLang="en-US" sz="2400" dirty="0" smtClean="0"/>
              <a:t>区分</a:t>
            </a:r>
            <a:r>
              <a:rPr lang="zh-CN" altLang="en-US" sz="2400" dirty="0"/>
              <a:t>这两者的关键在于查明行为人是否故意作伪证和有无陷害他人或者隐匿罪证的意图</a:t>
            </a:r>
            <a:r>
              <a:rPr lang="zh-CN" altLang="en-US" sz="2400" dirty="0" smtClean="0"/>
              <a:t>。</a:t>
            </a:r>
            <a:endParaRPr lang="en-US" altLang="zh-CN" sz="2400" dirty="0" smtClean="0"/>
          </a:p>
          <a:p>
            <a:pPr lvl="0"/>
            <a:r>
              <a:rPr lang="zh-CN" altLang="en-US" sz="2400" dirty="0" smtClean="0"/>
              <a:t>如果</a:t>
            </a:r>
            <a:r>
              <a:rPr lang="zh-CN" altLang="en-US" sz="2400" dirty="0"/>
              <a:t>行为人是因为记忆错误而证词失实，或者鉴定人、记录人、翻译人因业务水平低或因粗心大意导致鉴定、记录、翻译出错，又没有陷害他人或者隐匿罪状的意图，就不能构成伪证罪。</a:t>
            </a:r>
          </a:p>
        </p:txBody>
      </p:sp>
      <p:sp>
        <p:nvSpPr>
          <p:cNvPr id="3" name="标题 2"/>
          <p:cNvSpPr>
            <a:spLocks noGrp="1"/>
          </p:cNvSpPr>
          <p:nvPr>
            <p:ph type="title"/>
          </p:nvPr>
        </p:nvSpPr>
        <p:spPr/>
        <p:txBody>
          <a:bodyPr/>
          <a:lstStyle/>
          <a:p>
            <a:r>
              <a:rPr lang="zh-CN" altLang="en-US" dirty="0" smtClean="0"/>
              <a:t>伪证罪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第九节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2229688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0363" y="1191491"/>
            <a:ext cx="10954327" cy="5219248"/>
          </a:xfrm>
        </p:spPr>
        <p:txBody>
          <a:bodyPr>
            <a:normAutofit/>
          </a:bodyPr>
          <a:lstStyle/>
          <a:p>
            <a:r>
              <a:rPr lang="zh-CN" altLang="en-US" sz="2400" dirty="0"/>
              <a:t>（二）本罪与诬告陷害罪的</a:t>
            </a:r>
            <a:r>
              <a:rPr lang="zh-CN" altLang="en-US" sz="2400" dirty="0" smtClean="0"/>
              <a:t>界限</a:t>
            </a:r>
            <a:endParaRPr lang="en-US" altLang="zh-CN" sz="2400" dirty="0" smtClean="0"/>
          </a:p>
          <a:p>
            <a:r>
              <a:rPr lang="en-US" altLang="zh-CN" sz="2400" dirty="0" smtClean="0"/>
              <a:t>1.</a:t>
            </a:r>
            <a:r>
              <a:rPr lang="zh-CN" altLang="en-US" sz="2400" dirty="0" smtClean="0"/>
              <a:t>主体：本</a:t>
            </a:r>
            <a:r>
              <a:rPr lang="zh-CN" altLang="en-US" sz="2400" dirty="0"/>
              <a:t>罪的主体是四种特定人员，而诬告陷害罪的主体是一般主体</a:t>
            </a:r>
            <a:r>
              <a:rPr lang="zh-CN" altLang="en-US" sz="2400" dirty="0" smtClean="0"/>
              <a:t>。</a:t>
            </a:r>
            <a:endParaRPr lang="en-US" altLang="zh-CN" sz="2400" dirty="0"/>
          </a:p>
          <a:p>
            <a:r>
              <a:rPr lang="en-US" altLang="zh-CN" sz="2400" dirty="0" smtClean="0"/>
              <a:t>2.</a:t>
            </a:r>
            <a:r>
              <a:rPr lang="zh-CN" altLang="en-US" sz="2400" dirty="0" smtClean="0"/>
              <a:t>客观行为</a:t>
            </a:r>
            <a:r>
              <a:rPr lang="zh-CN" altLang="en-US" sz="2400" dirty="0" smtClean="0">
                <a:sym typeface="Wingdings" panose="05000000000000000000" pitchFamily="2" charset="2"/>
              </a:rPr>
              <a:t>：（</a:t>
            </a:r>
            <a:r>
              <a:rPr lang="en-US" altLang="zh-CN" sz="2400" dirty="0" smtClean="0">
                <a:sym typeface="Wingdings" panose="05000000000000000000" pitchFamily="2" charset="2"/>
              </a:rPr>
              <a:t>1</a:t>
            </a:r>
            <a:r>
              <a:rPr lang="zh-CN" altLang="en-US" sz="2400" dirty="0" smtClean="0">
                <a:sym typeface="Wingdings" panose="05000000000000000000" pitchFamily="2" charset="2"/>
              </a:rPr>
              <a:t>）</a:t>
            </a:r>
            <a:r>
              <a:rPr lang="zh-CN" altLang="en-US" sz="2400" dirty="0" smtClean="0"/>
              <a:t>行为</a:t>
            </a:r>
            <a:r>
              <a:rPr lang="zh-CN" altLang="en-US" sz="2400" dirty="0"/>
              <a:t>方式不同。伪证罪只是在于案件有重要关系的情节上作虚假陈述，包括虚假的证明、鉴定、记录、翻译，而诬告陷害罪捏造的是整个犯罪事实</a:t>
            </a:r>
            <a:r>
              <a:rPr lang="zh-CN" altLang="en-US" sz="2400" dirty="0" smtClean="0"/>
              <a:t>。</a:t>
            </a:r>
            <a:endParaRPr lang="en-US" altLang="zh-CN" sz="2400" dirty="0" smtClean="0"/>
          </a:p>
          <a:p>
            <a:r>
              <a:rPr lang="zh-CN" altLang="en-US" sz="2400" dirty="0" smtClean="0"/>
              <a:t>（</a:t>
            </a:r>
            <a:r>
              <a:rPr lang="en-US" altLang="zh-CN" sz="2400" dirty="0" smtClean="0"/>
              <a:t>2</a:t>
            </a:r>
            <a:r>
              <a:rPr lang="zh-CN" altLang="en-US" sz="2400" dirty="0" smtClean="0"/>
              <a:t>）行为</a:t>
            </a:r>
            <a:r>
              <a:rPr lang="zh-CN" altLang="en-US" sz="2400" dirty="0"/>
              <a:t>发生的时间场合不同。本罪发生在刑事诉讼的进行过程中，而诬告陷害罪则发生在刑事诉讼开始以前，通常是引起刑事诉讼的原因</a:t>
            </a:r>
            <a:r>
              <a:rPr lang="zh-CN" altLang="en-US" sz="2400" dirty="0" smtClean="0"/>
              <a:t>。</a:t>
            </a:r>
            <a:endParaRPr lang="en-US" altLang="zh-CN" sz="2400" dirty="0" smtClean="0"/>
          </a:p>
          <a:p>
            <a:r>
              <a:rPr lang="en-US" altLang="zh-CN" sz="2400" dirty="0" smtClean="0"/>
              <a:t>3.</a:t>
            </a:r>
            <a:r>
              <a:rPr lang="zh-CN" altLang="en-US" sz="2400" dirty="0" smtClean="0"/>
              <a:t>犯罪</a:t>
            </a:r>
            <a:r>
              <a:rPr lang="zh-CN" altLang="en-US" sz="2400" dirty="0"/>
              <a:t>主观</a:t>
            </a:r>
            <a:r>
              <a:rPr lang="zh-CN" altLang="en-US" sz="2400" dirty="0" smtClean="0"/>
              <a:t>目的：伪证罪</a:t>
            </a:r>
            <a:r>
              <a:rPr lang="zh-CN" altLang="en-US" sz="2400" dirty="0"/>
              <a:t>除了具有使他人受刑事处分的目的之外，还具有隐匿罪证包庇犯罪人，使犯罪分子逃避法律制裁或重罪轻判的目的，而诬告陷害罪的目的是使他人受到刑事处分。</a:t>
            </a:r>
          </a:p>
        </p:txBody>
      </p:sp>
      <p:sp>
        <p:nvSpPr>
          <p:cNvPr id="3" name="标题 2"/>
          <p:cNvSpPr>
            <a:spLocks noGrp="1"/>
          </p:cNvSpPr>
          <p:nvPr>
            <p:ph type="title"/>
          </p:nvPr>
        </p:nvSpPr>
        <p:spPr/>
        <p:txBody>
          <a:bodyPr/>
          <a:lstStyle/>
          <a:p>
            <a:r>
              <a:rPr lang="zh-CN" altLang="en-US" dirty="0" smtClean="0"/>
              <a:t>伪证罪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第九节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3634836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0363" y="1191491"/>
            <a:ext cx="10954327" cy="5219248"/>
          </a:xfrm>
        </p:spPr>
        <p:txBody>
          <a:bodyPr>
            <a:normAutofit/>
          </a:bodyPr>
          <a:lstStyle/>
          <a:p>
            <a:r>
              <a:rPr lang="zh-CN" altLang="en-US" sz="2400" dirty="0"/>
              <a:t>（三）本罪与包庇罪、包庇毒品犯罪分子罪的</a:t>
            </a:r>
            <a:r>
              <a:rPr lang="zh-CN" altLang="en-US" sz="2400" dirty="0" smtClean="0"/>
              <a:t>界限</a:t>
            </a:r>
            <a:endParaRPr lang="en-US" altLang="zh-CN" sz="2400" dirty="0" smtClean="0"/>
          </a:p>
          <a:p>
            <a:r>
              <a:rPr lang="en-US" altLang="zh-CN" sz="2400" dirty="0" smtClean="0"/>
              <a:t>1.</a:t>
            </a:r>
            <a:r>
              <a:rPr lang="zh-CN" altLang="en-US" sz="2400" dirty="0" smtClean="0"/>
              <a:t>犯罪主体：本</a:t>
            </a:r>
            <a:r>
              <a:rPr lang="zh-CN" altLang="en-US" sz="2400" dirty="0"/>
              <a:t>罪的犯罪主体为特殊主体，后两种犯罪时一般主体</a:t>
            </a:r>
            <a:r>
              <a:rPr lang="zh-CN" altLang="en-US" sz="2400" dirty="0" smtClean="0"/>
              <a:t>。</a:t>
            </a:r>
            <a:endParaRPr lang="en-US" altLang="zh-CN" sz="2400" dirty="0" smtClean="0"/>
          </a:p>
          <a:p>
            <a:r>
              <a:rPr lang="en-US" altLang="zh-CN" sz="2400" dirty="0" smtClean="0"/>
              <a:t>2.</a:t>
            </a:r>
            <a:r>
              <a:rPr lang="zh-CN" altLang="en-US" sz="2400" dirty="0" smtClean="0"/>
              <a:t>行为方式：伪证罪</a:t>
            </a:r>
            <a:r>
              <a:rPr lang="zh-CN" altLang="en-US" sz="2400" dirty="0"/>
              <a:t>要求对与案件有重要关系的情节进行掩饰隐瞒，而后两种犯罪可针对全部罪行或案件重要事实</a:t>
            </a:r>
            <a:r>
              <a:rPr lang="zh-CN" altLang="en-US" sz="2400" dirty="0" smtClean="0"/>
              <a:t>。</a:t>
            </a:r>
            <a:endParaRPr lang="en-US" altLang="zh-CN" sz="2400" dirty="0" smtClean="0"/>
          </a:p>
          <a:p>
            <a:r>
              <a:rPr lang="en-US" altLang="zh-CN" sz="2400" dirty="0" smtClean="0"/>
              <a:t>3.</a:t>
            </a:r>
            <a:r>
              <a:rPr lang="zh-CN" altLang="en-US" sz="2400" dirty="0" smtClean="0"/>
              <a:t>包庇对象：伪证罪</a:t>
            </a:r>
            <a:r>
              <a:rPr lang="zh-CN" altLang="en-US" sz="2400" dirty="0"/>
              <a:t>包庇对象包括犯罪嫌疑人与被告人，包庇罪的对象为犯罪之人（包括犯罪嫌疑人、报告人和已决犯），包庇毒品犯罪分子罪包庇对象为毒品犯罪的嫌疑人、被告人和已决犯</a:t>
            </a:r>
            <a:r>
              <a:rPr lang="zh-CN" altLang="en-US" sz="2400" dirty="0" smtClean="0"/>
              <a:t>。</a:t>
            </a:r>
            <a:endParaRPr lang="en-US" altLang="zh-CN" sz="2400" dirty="0" smtClean="0"/>
          </a:p>
          <a:p>
            <a:r>
              <a:rPr lang="en-US" altLang="zh-CN" sz="2400" dirty="0" smtClean="0"/>
              <a:t>4.</a:t>
            </a:r>
            <a:r>
              <a:rPr lang="zh-CN" altLang="en-US" sz="2400" dirty="0" smtClean="0"/>
              <a:t>发生</a:t>
            </a:r>
            <a:r>
              <a:rPr lang="zh-CN" altLang="en-US" sz="2400" dirty="0"/>
              <a:t>的诉讼</a:t>
            </a:r>
            <a:r>
              <a:rPr lang="zh-CN" altLang="en-US" sz="2400" dirty="0" smtClean="0"/>
              <a:t>阶段：伪证罪</a:t>
            </a:r>
            <a:r>
              <a:rPr lang="zh-CN" altLang="en-US" sz="2400" dirty="0"/>
              <a:t>只能发生于刑事诉讼过程中，而后两罪则不限与此。</a:t>
            </a:r>
          </a:p>
        </p:txBody>
      </p:sp>
      <p:sp>
        <p:nvSpPr>
          <p:cNvPr id="3" name="标题 2"/>
          <p:cNvSpPr>
            <a:spLocks noGrp="1"/>
          </p:cNvSpPr>
          <p:nvPr>
            <p:ph type="title"/>
          </p:nvPr>
        </p:nvSpPr>
        <p:spPr/>
        <p:txBody>
          <a:bodyPr/>
          <a:lstStyle/>
          <a:p>
            <a:r>
              <a:rPr lang="zh-CN" altLang="en-US" dirty="0" smtClean="0"/>
              <a:t>伪证罪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第九节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847211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0363" y="1191491"/>
            <a:ext cx="10954327" cy="5219248"/>
          </a:xfrm>
        </p:spPr>
        <p:txBody>
          <a:bodyPr>
            <a:normAutofit/>
          </a:bodyPr>
          <a:lstStyle/>
          <a:p>
            <a:endParaRPr lang="en-US" altLang="zh-CN" sz="2400" dirty="0" smtClean="0"/>
          </a:p>
          <a:p>
            <a:r>
              <a:rPr lang="zh-CN" altLang="en-US" sz="2400" dirty="0" smtClean="0"/>
              <a:t>    三、</a:t>
            </a:r>
            <a:r>
              <a:rPr lang="zh-CN" altLang="en-US" sz="2400" dirty="0"/>
              <a:t>伪证罪的处罚</a:t>
            </a:r>
          </a:p>
          <a:p>
            <a:r>
              <a:rPr lang="zh-CN" altLang="en-US" sz="2400" dirty="0"/>
              <a:t>    根据</a:t>
            </a:r>
            <a:r>
              <a:rPr lang="en-US" altLang="zh-CN" sz="2400" dirty="0"/>
              <a:t>《</a:t>
            </a:r>
            <a:r>
              <a:rPr lang="zh-CN" altLang="en-US" sz="2400" dirty="0"/>
              <a:t>刑法</a:t>
            </a:r>
            <a:r>
              <a:rPr lang="en-US" altLang="zh-CN" sz="2400" dirty="0"/>
              <a:t>》</a:t>
            </a:r>
            <a:r>
              <a:rPr lang="zh-CN" altLang="en-US" sz="2400" dirty="0"/>
              <a:t>第</a:t>
            </a:r>
            <a:r>
              <a:rPr lang="en-US" altLang="zh-CN" sz="2400" dirty="0"/>
              <a:t>305</a:t>
            </a:r>
            <a:r>
              <a:rPr lang="zh-CN" altLang="en-US" sz="2400" dirty="0"/>
              <a:t>条的规定，犯本罪的，处</a:t>
            </a:r>
            <a:r>
              <a:rPr lang="en-US" altLang="zh-CN" sz="2400" dirty="0"/>
              <a:t>3</a:t>
            </a:r>
            <a:r>
              <a:rPr lang="zh-CN" altLang="en-US" sz="2400" dirty="0"/>
              <a:t>年以下的有期徒刑或拘役；情节严重的，处</a:t>
            </a:r>
            <a:r>
              <a:rPr lang="en-US" altLang="zh-CN" sz="2400" dirty="0"/>
              <a:t>3</a:t>
            </a:r>
            <a:r>
              <a:rPr lang="zh-CN" altLang="en-US" sz="2400" dirty="0"/>
              <a:t>年以上</a:t>
            </a:r>
            <a:r>
              <a:rPr lang="en-US" altLang="zh-CN" sz="2400" dirty="0"/>
              <a:t>7</a:t>
            </a:r>
            <a:r>
              <a:rPr lang="zh-CN" altLang="en-US" sz="2400" dirty="0"/>
              <a:t>年以下有期徒刑。</a:t>
            </a:r>
          </a:p>
        </p:txBody>
      </p:sp>
      <p:sp>
        <p:nvSpPr>
          <p:cNvPr id="3" name="标题 2"/>
          <p:cNvSpPr>
            <a:spLocks noGrp="1"/>
          </p:cNvSpPr>
          <p:nvPr>
            <p:ph type="title"/>
          </p:nvPr>
        </p:nvSpPr>
        <p:spPr/>
        <p:txBody>
          <a:bodyPr/>
          <a:lstStyle/>
          <a:p>
            <a:r>
              <a:rPr lang="zh-CN" altLang="en-US" dirty="0" smtClean="0"/>
              <a:t>伪证罪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第九节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4501793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243443" y="727435"/>
            <a:ext cx="10954327" cy="5219248"/>
          </a:xfrm>
        </p:spPr>
        <p:txBody>
          <a:bodyPr>
            <a:noAutofit/>
          </a:bodyPr>
          <a:lstStyle/>
          <a:p>
            <a:r>
              <a:rPr lang="zh-CN" altLang="en-US" sz="2400" dirty="0"/>
              <a:t>一、窝藏、包庇罪的概念与构成特征</a:t>
            </a:r>
          </a:p>
          <a:p>
            <a:r>
              <a:rPr lang="zh-CN" altLang="en-US" sz="2400" dirty="0"/>
              <a:t>（一）概念</a:t>
            </a:r>
          </a:p>
          <a:p>
            <a:r>
              <a:rPr lang="zh-CN" altLang="en-US" sz="2400" dirty="0"/>
              <a:t>窝藏、包庇罪</a:t>
            </a:r>
            <a:r>
              <a:rPr lang="en-US" altLang="zh-CN" sz="2400" dirty="0"/>
              <a:t>,</a:t>
            </a:r>
            <a:r>
              <a:rPr lang="zh-CN" altLang="en-US" sz="2400" dirty="0"/>
              <a:t>是指明知是犯罪的人而为其提供隐藏处所、财物</a:t>
            </a:r>
            <a:r>
              <a:rPr lang="en-US" altLang="zh-CN" sz="2400" dirty="0"/>
              <a:t>,</a:t>
            </a:r>
            <a:r>
              <a:rPr lang="zh-CN" altLang="en-US" sz="2400" dirty="0"/>
              <a:t>帮助其逃匿或者作假证明包庇的行为。</a:t>
            </a:r>
          </a:p>
          <a:p>
            <a:r>
              <a:rPr lang="zh-CN" altLang="en-US" sz="2400" dirty="0"/>
              <a:t>（二）构成特征</a:t>
            </a:r>
          </a:p>
          <a:p>
            <a:r>
              <a:rPr lang="en-US" altLang="zh-CN" sz="2400" dirty="0" smtClean="0"/>
              <a:t>1</a:t>
            </a:r>
            <a:r>
              <a:rPr lang="en-US" altLang="zh-CN" sz="2400" dirty="0"/>
              <a:t>.</a:t>
            </a:r>
            <a:r>
              <a:rPr lang="zh-CN" altLang="en-US" sz="2400" dirty="0" smtClean="0"/>
              <a:t>犯罪</a:t>
            </a:r>
            <a:r>
              <a:rPr lang="zh-CN" altLang="en-US" sz="2400" dirty="0"/>
              <a:t>客体：司法机关对罪犯的刑事追诉和刑罚执行活动。</a:t>
            </a:r>
          </a:p>
          <a:p>
            <a:r>
              <a:rPr lang="en-US" altLang="zh-CN" sz="2400" dirty="0" smtClean="0"/>
              <a:t>2.</a:t>
            </a:r>
            <a:r>
              <a:rPr lang="zh-CN" altLang="en-US" sz="2400" dirty="0" smtClean="0"/>
              <a:t>犯罪客观</a:t>
            </a:r>
            <a:r>
              <a:rPr lang="zh-CN" altLang="en-US" sz="2400" dirty="0"/>
              <a:t>方面：窝藏犯罪分子</a:t>
            </a:r>
            <a:r>
              <a:rPr lang="en-US" altLang="zh-CN" sz="2400" dirty="0"/>
              <a:t>,</a:t>
            </a:r>
            <a:r>
              <a:rPr lang="zh-CN" altLang="en-US" sz="2400" dirty="0"/>
              <a:t>帮助其逃匿或者作假证明包庇犯罪分子</a:t>
            </a:r>
            <a:r>
              <a:rPr lang="zh-CN" altLang="en-US" sz="2400" dirty="0" smtClean="0"/>
              <a:t>。</a:t>
            </a:r>
            <a:endParaRPr lang="en-US" altLang="zh-CN" sz="2400" dirty="0"/>
          </a:p>
          <a:p>
            <a:r>
              <a:rPr lang="en-US" altLang="zh-CN" sz="2400" dirty="0" smtClean="0"/>
              <a:t>(</a:t>
            </a:r>
            <a:r>
              <a:rPr lang="en-US" altLang="zh-CN" sz="2400" dirty="0"/>
              <a:t>1)</a:t>
            </a:r>
            <a:r>
              <a:rPr lang="zh-CN" altLang="en-US" sz="2400" dirty="0"/>
              <a:t>为犯罪分子提供隐藏处所、财物。</a:t>
            </a:r>
            <a:r>
              <a:rPr lang="en-US" altLang="zh-CN" sz="2400" dirty="0"/>
              <a:t>(2)</a:t>
            </a:r>
            <a:r>
              <a:rPr lang="zh-CN" altLang="en-US" sz="2400" dirty="0"/>
              <a:t>帮助犯罪</a:t>
            </a:r>
            <a:r>
              <a:rPr lang="zh-CN" altLang="en-US" sz="2400" dirty="0" smtClean="0"/>
              <a:t>分子逃匿。</a:t>
            </a:r>
            <a:r>
              <a:rPr lang="en-US" altLang="zh-CN" sz="2400" dirty="0"/>
              <a:t>(3)</a:t>
            </a:r>
            <a:r>
              <a:rPr lang="zh-CN" altLang="en-US" sz="2400" dirty="0"/>
              <a:t>作假证明包庇犯罪分子。</a:t>
            </a:r>
          </a:p>
          <a:p>
            <a:r>
              <a:rPr lang="en-US" altLang="zh-CN" sz="2400" dirty="0" smtClean="0"/>
              <a:t>3.</a:t>
            </a:r>
            <a:r>
              <a:rPr lang="zh-CN" altLang="en-US" sz="2400" dirty="0" smtClean="0"/>
              <a:t>犯罪</a:t>
            </a:r>
            <a:r>
              <a:rPr lang="zh-CN" altLang="en-US" sz="2400" dirty="0"/>
              <a:t>主体：一般主体</a:t>
            </a:r>
            <a:r>
              <a:rPr lang="zh-CN" altLang="en-US" sz="2400" dirty="0" smtClean="0"/>
              <a:t>。（</a:t>
            </a:r>
            <a:r>
              <a:rPr lang="zh-CN" altLang="en-US" sz="2400" dirty="0" smtClean="0">
                <a:solidFill>
                  <a:srgbClr val="FF0000"/>
                </a:solidFill>
              </a:rPr>
              <a:t>注意：本犯</a:t>
            </a:r>
            <a:r>
              <a:rPr lang="en-US" altLang="zh-CN" sz="2400" dirty="0" smtClean="0">
                <a:solidFill>
                  <a:srgbClr val="FF0000"/>
                </a:solidFill>
              </a:rPr>
              <a:t>+</a:t>
            </a:r>
            <a:r>
              <a:rPr lang="zh-CN" altLang="en-US" sz="2400" dirty="0" smtClean="0">
                <a:solidFill>
                  <a:srgbClr val="FF0000"/>
                </a:solidFill>
              </a:rPr>
              <a:t>共犯</a:t>
            </a:r>
            <a:r>
              <a:rPr lang="en-US" altLang="zh-CN" sz="2400" dirty="0" smtClean="0">
                <a:solidFill>
                  <a:srgbClr val="FF0000"/>
                </a:solidFill>
              </a:rPr>
              <a:t>+</a:t>
            </a:r>
            <a:r>
              <a:rPr lang="zh-CN" altLang="en-US" sz="2400" dirty="0" smtClean="0">
                <a:solidFill>
                  <a:srgbClr val="FF0000"/>
                </a:solidFill>
              </a:rPr>
              <a:t>亲属</a:t>
            </a:r>
            <a:r>
              <a:rPr lang="zh-CN" altLang="en-US" sz="2400" dirty="0" smtClean="0"/>
              <a:t>）</a:t>
            </a:r>
            <a:endParaRPr lang="zh-CN" altLang="en-US" sz="2400" dirty="0"/>
          </a:p>
          <a:p>
            <a:r>
              <a:rPr lang="en-US" altLang="zh-CN" sz="2400" dirty="0" smtClean="0"/>
              <a:t>4.</a:t>
            </a:r>
            <a:r>
              <a:rPr lang="zh-CN" altLang="en-US" sz="2400" dirty="0" smtClean="0"/>
              <a:t>犯罪主观</a:t>
            </a:r>
            <a:r>
              <a:rPr lang="zh-CN" altLang="en-US" sz="2400" dirty="0"/>
              <a:t>方面：</a:t>
            </a:r>
            <a:r>
              <a:rPr lang="zh-CN" altLang="en-US" sz="2400" dirty="0" smtClean="0"/>
              <a:t>故意（明知是犯罪的人）。</a:t>
            </a:r>
            <a:endParaRPr lang="zh-CN" altLang="en-US" sz="2400" dirty="0"/>
          </a:p>
        </p:txBody>
      </p:sp>
      <p:sp>
        <p:nvSpPr>
          <p:cNvPr id="3" name="标题 2"/>
          <p:cNvSpPr>
            <a:spLocks noGrp="1"/>
          </p:cNvSpPr>
          <p:nvPr>
            <p:ph type="title"/>
          </p:nvPr>
        </p:nvSpPr>
        <p:spPr/>
        <p:txBody>
          <a:bodyPr/>
          <a:lstStyle/>
          <a:p>
            <a:r>
              <a:rPr lang="zh-CN" altLang="en-US" dirty="0"/>
              <a:t>窝藏、包庇罪</a:t>
            </a:r>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第十节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594941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0363" y="1191491"/>
            <a:ext cx="10954327" cy="5219248"/>
          </a:xfrm>
        </p:spPr>
        <p:txBody>
          <a:bodyPr>
            <a:normAutofit/>
          </a:bodyPr>
          <a:lstStyle/>
          <a:p>
            <a:r>
              <a:rPr lang="zh-CN" altLang="en-US" sz="2400" dirty="0"/>
              <a:t>二、窝藏、包庇罪的认定</a:t>
            </a:r>
          </a:p>
          <a:p>
            <a:r>
              <a:rPr lang="zh-CN" altLang="en-US" sz="2400" dirty="0"/>
              <a:t>（一）本罪与非罪的</a:t>
            </a:r>
            <a:r>
              <a:rPr lang="zh-CN" altLang="en-US" sz="2400" dirty="0" smtClean="0"/>
              <a:t>界限</a:t>
            </a:r>
            <a:endParaRPr lang="en-US" altLang="zh-CN" sz="2400" dirty="0" smtClean="0"/>
          </a:p>
          <a:p>
            <a:r>
              <a:rPr lang="zh-CN" altLang="en-US" sz="2400" dirty="0" smtClean="0"/>
              <a:t>区分</a:t>
            </a:r>
            <a:r>
              <a:rPr lang="zh-CN" altLang="en-US" sz="2400" dirty="0"/>
              <a:t>本罪与非罪的关键在于区分本罪与知情不举的区别</a:t>
            </a:r>
            <a:r>
              <a:rPr lang="zh-CN" altLang="en-US" sz="2400" dirty="0" smtClean="0"/>
              <a:t>。</a:t>
            </a:r>
            <a:endParaRPr lang="en-US" altLang="zh-CN" sz="2400" dirty="0" smtClean="0"/>
          </a:p>
          <a:p>
            <a:r>
              <a:rPr lang="zh-CN" altLang="en-US" sz="2400" dirty="0" smtClean="0"/>
              <a:t>知情不举</a:t>
            </a:r>
            <a:r>
              <a:rPr lang="zh-CN" altLang="en-US" sz="2400" dirty="0"/>
              <a:t>，是指明知有犯罪事实发生及相关犯罪分子的情况下，不主动向公安或司法机关告发的情形</a:t>
            </a:r>
            <a:r>
              <a:rPr lang="zh-CN" altLang="en-US" sz="2400" dirty="0" smtClean="0"/>
              <a:t>。</a:t>
            </a:r>
            <a:endParaRPr lang="en-US" altLang="zh-CN" sz="2400" dirty="0" smtClean="0"/>
          </a:p>
          <a:p>
            <a:r>
              <a:rPr lang="zh-CN" altLang="en-US" sz="2400" dirty="0" smtClean="0"/>
              <a:t>单纯</a:t>
            </a:r>
            <a:r>
              <a:rPr lang="zh-CN" altLang="en-US" sz="2400" dirty="0"/>
              <a:t>的知情不举行为不构成本罪。在知道犯罪分子逃匿情况等具体信息时，面对调查机关的调查一言不发的，也不构成本罪。</a:t>
            </a:r>
          </a:p>
        </p:txBody>
      </p:sp>
      <p:sp>
        <p:nvSpPr>
          <p:cNvPr id="3" name="标题 2"/>
          <p:cNvSpPr>
            <a:spLocks noGrp="1"/>
          </p:cNvSpPr>
          <p:nvPr>
            <p:ph type="title"/>
          </p:nvPr>
        </p:nvSpPr>
        <p:spPr/>
        <p:txBody>
          <a:bodyPr/>
          <a:lstStyle/>
          <a:p>
            <a:r>
              <a:rPr lang="zh-CN" altLang="en-US" dirty="0"/>
              <a:t>窝藏、包庇罪</a:t>
            </a:r>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第十节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634632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0363" y="1191491"/>
            <a:ext cx="10954327" cy="5219248"/>
          </a:xfrm>
        </p:spPr>
        <p:txBody>
          <a:bodyPr>
            <a:normAutofit/>
          </a:bodyPr>
          <a:lstStyle/>
          <a:p>
            <a:r>
              <a:rPr lang="zh-CN" altLang="en-US" sz="2400" dirty="0"/>
              <a:t>（二）本罪与帮助毁灭、伪造证据罪的</a:t>
            </a:r>
            <a:r>
              <a:rPr lang="zh-CN" altLang="en-US" sz="2400" dirty="0" smtClean="0"/>
              <a:t>界限</a:t>
            </a:r>
            <a:endParaRPr lang="en-US" altLang="zh-CN" sz="2400" dirty="0" smtClean="0"/>
          </a:p>
          <a:p>
            <a:r>
              <a:rPr lang="zh-CN" altLang="en-US" sz="2400" dirty="0" smtClean="0"/>
              <a:t>主要</a:t>
            </a:r>
            <a:r>
              <a:rPr lang="zh-CN" altLang="en-US" sz="2400" dirty="0"/>
              <a:t>是行为方式不同。本罪表现为以虚假证明方式帮助犯罪人掩盖罪行以逃避法律制裁；帮助毁灭、伪造证据罪表现为帮助当事人毁灭、伪造证据的行为。</a:t>
            </a:r>
          </a:p>
          <a:p>
            <a:r>
              <a:rPr lang="zh-CN" altLang="en-US" sz="2400" dirty="0"/>
              <a:t>（三）本罪与辩护人、诉讼代理人毁灭证据、伪造证据、妨碍作证罪的</a:t>
            </a:r>
            <a:r>
              <a:rPr lang="zh-CN" altLang="en-US" sz="2400" dirty="0" smtClean="0"/>
              <a:t>界限</a:t>
            </a:r>
            <a:endParaRPr lang="en-US" altLang="zh-CN" sz="2400" dirty="0" smtClean="0"/>
          </a:p>
          <a:p>
            <a:r>
              <a:rPr lang="en-US" altLang="zh-CN" sz="2400" dirty="0" smtClean="0"/>
              <a:t>1.</a:t>
            </a:r>
            <a:r>
              <a:rPr lang="zh-CN" altLang="en-US" sz="2400" dirty="0" smtClean="0"/>
              <a:t>主体</a:t>
            </a:r>
            <a:r>
              <a:rPr lang="zh-CN" altLang="en-US" sz="2400" dirty="0"/>
              <a:t>不同</a:t>
            </a:r>
            <a:r>
              <a:rPr lang="zh-CN" altLang="en-US" sz="2400" dirty="0" smtClean="0"/>
              <a:t>。本罪为一般主体，后者则为特殊主体（刑事诉讼辩护人、诉讼代理人）</a:t>
            </a:r>
            <a:endParaRPr lang="en-US" altLang="zh-CN" sz="2400" dirty="0" smtClean="0"/>
          </a:p>
          <a:p>
            <a:r>
              <a:rPr lang="en-US" altLang="zh-CN" sz="2400" dirty="0" smtClean="0"/>
              <a:t>2.</a:t>
            </a:r>
            <a:r>
              <a:rPr lang="zh-CN" altLang="en-US" sz="2400" dirty="0" smtClean="0"/>
              <a:t>行为方式不同。本罪以虚假证明方式帮助犯罪的人掩盖罪行以逃避法律制裁；后者以毁灭、伪造证据，帮助当事人毁灭、伪造证据以及威胁、引诱证人违背事实改变证言或作伪证方法来帮助其逃避或减轻法律制裁。</a:t>
            </a:r>
            <a:endParaRPr lang="zh-CN" altLang="en-US" sz="2400" dirty="0"/>
          </a:p>
        </p:txBody>
      </p:sp>
      <p:sp>
        <p:nvSpPr>
          <p:cNvPr id="3" name="标题 2"/>
          <p:cNvSpPr>
            <a:spLocks noGrp="1"/>
          </p:cNvSpPr>
          <p:nvPr>
            <p:ph type="title"/>
          </p:nvPr>
        </p:nvSpPr>
        <p:spPr/>
        <p:txBody>
          <a:bodyPr/>
          <a:lstStyle/>
          <a:p>
            <a:r>
              <a:rPr lang="zh-CN" altLang="en-US" dirty="0"/>
              <a:t>窝藏、包庇罪</a:t>
            </a:r>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第十节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6574019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0363" y="1191491"/>
            <a:ext cx="10954327" cy="5219248"/>
          </a:xfrm>
        </p:spPr>
        <p:txBody>
          <a:bodyPr>
            <a:normAutofit/>
          </a:bodyPr>
          <a:lstStyle/>
          <a:p>
            <a:r>
              <a:rPr lang="zh-CN" altLang="en-US" sz="2400" dirty="0"/>
              <a:t>（四</a:t>
            </a:r>
            <a:r>
              <a:rPr lang="zh-CN" altLang="en-US" sz="2400" dirty="0" smtClean="0"/>
              <a:t>）本</a:t>
            </a:r>
            <a:r>
              <a:rPr lang="zh-CN" altLang="en-US" sz="2400" dirty="0"/>
              <a:t>罪与包庇、纵容黑社会性质组织罪的</a:t>
            </a:r>
            <a:r>
              <a:rPr lang="zh-CN" altLang="en-US" sz="2400" dirty="0" smtClean="0"/>
              <a:t>界限</a:t>
            </a:r>
            <a:endParaRPr lang="en-US" altLang="zh-CN" sz="2400" dirty="0" smtClean="0"/>
          </a:p>
          <a:p>
            <a:r>
              <a:rPr lang="en-US" altLang="zh-CN" sz="2400" dirty="0" smtClean="0"/>
              <a:t>1.</a:t>
            </a:r>
            <a:r>
              <a:rPr lang="zh-CN" altLang="en-US" sz="2400" dirty="0" smtClean="0"/>
              <a:t>主体不同：本罪为一般主体，后罪主体为国家机关工作人员。</a:t>
            </a:r>
            <a:endParaRPr lang="en-US" altLang="zh-CN" sz="2400" dirty="0" smtClean="0"/>
          </a:p>
          <a:p>
            <a:r>
              <a:rPr lang="en-US" altLang="zh-CN" sz="2400" dirty="0" smtClean="0"/>
              <a:t>2.</a:t>
            </a:r>
            <a:r>
              <a:rPr lang="zh-CN" altLang="en-US" sz="2400" dirty="0" smtClean="0"/>
              <a:t>客体</a:t>
            </a:r>
            <a:r>
              <a:rPr lang="zh-CN" altLang="en-US" sz="2400" dirty="0"/>
              <a:t>不同</a:t>
            </a:r>
            <a:r>
              <a:rPr lang="zh-CN" altLang="en-US" sz="2400" dirty="0" smtClean="0"/>
              <a:t>。本罪客体为司法机关的正常活动，后罪客体为复杂客体，除司法机关正常活动还包括正常的社会公共秩序。</a:t>
            </a:r>
            <a:endParaRPr lang="en-US" altLang="zh-CN" sz="2400" dirty="0" smtClean="0"/>
          </a:p>
          <a:p>
            <a:r>
              <a:rPr lang="en-US" altLang="zh-CN" sz="2400" dirty="0" smtClean="0"/>
              <a:t>3.</a:t>
            </a:r>
            <a:r>
              <a:rPr lang="zh-CN" altLang="en-US" sz="2400" dirty="0" smtClean="0"/>
              <a:t>包庇</a:t>
            </a:r>
            <a:r>
              <a:rPr lang="zh-CN" altLang="en-US" sz="2400" dirty="0"/>
              <a:t>的</a:t>
            </a:r>
            <a:r>
              <a:rPr lang="zh-CN" altLang="en-US" sz="2400" dirty="0" smtClean="0"/>
              <a:t>对象：前罪包庇的对象为所有犯罪的人及犯罪组织，后罪仅为黑社会性质组织。</a:t>
            </a:r>
            <a:endParaRPr lang="en-US" altLang="zh-CN" sz="2400" dirty="0" smtClean="0"/>
          </a:p>
          <a:p>
            <a:r>
              <a:rPr lang="en-US" altLang="zh-CN" sz="2400" dirty="0" smtClean="0"/>
              <a:t>4.</a:t>
            </a:r>
            <a:r>
              <a:rPr lang="zh-CN" altLang="en-US" sz="2400" dirty="0" smtClean="0"/>
              <a:t>行为方式：前罪的包庇行为仅是作假证明包庇，后罪的包庇行为更为广泛。</a:t>
            </a:r>
            <a:endParaRPr lang="zh-CN" altLang="en-US" sz="2400" dirty="0"/>
          </a:p>
        </p:txBody>
      </p:sp>
      <p:sp>
        <p:nvSpPr>
          <p:cNvPr id="3" name="标题 2"/>
          <p:cNvSpPr>
            <a:spLocks noGrp="1"/>
          </p:cNvSpPr>
          <p:nvPr>
            <p:ph type="title"/>
          </p:nvPr>
        </p:nvSpPr>
        <p:spPr/>
        <p:txBody>
          <a:bodyPr/>
          <a:lstStyle/>
          <a:p>
            <a:r>
              <a:rPr lang="zh-CN" altLang="en-US" dirty="0"/>
              <a:t>窝藏、包庇罪</a:t>
            </a:r>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第十节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0401586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0363" y="1191491"/>
            <a:ext cx="10954327" cy="5219248"/>
          </a:xfrm>
        </p:spPr>
        <p:txBody>
          <a:bodyPr>
            <a:normAutofit/>
          </a:bodyPr>
          <a:lstStyle/>
          <a:p>
            <a:endParaRPr lang="en-US" altLang="zh-CN" sz="2400" dirty="0" smtClean="0"/>
          </a:p>
          <a:p>
            <a:r>
              <a:rPr lang="zh-CN" altLang="en-US" sz="2400" dirty="0" smtClean="0"/>
              <a:t>（</a:t>
            </a:r>
            <a:r>
              <a:rPr lang="zh-CN" altLang="en-US" sz="2400" dirty="0"/>
              <a:t>五</a:t>
            </a:r>
            <a:r>
              <a:rPr lang="zh-CN" altLang="en-US" sz="2400" dirty="0" smtClean="0"/>
              <a:t>）共同犯罪</a:t>
            </a:r>
            <a:endParaRPr lang="en-US" altLang="zh-CN" sz="2400" dirty="0" smtClean="0"/>
          </a:p>
          <a:p>
            <a:pPr algn="just"/>
            <a:r>
              <a:rPr lang="zh-CN" altLang="en-US" sz="2400" dirty="0" smtClean="0"/>
              <a:t>故</a:t>
            </a:r>
            <a:r>
              <a:rPr lang="zh-CN" altLang="en-US" sz="2400" dirty="0"/>
              <a:t>若事先未与被窝藏、包庇的犯罪分子通谋</a:t>
            </a:r>
            <a:r>
              <a:rPr lang="en-US" altLang="zh-CN" sz="2400" dirty="0"/>
              <a:t>,</a:t>
            </a:r>
            <a:r>
              <a:rPr lang="zh-CN" altLang="en-US" sz="2400" dirty="0"/>
              <a:t>而在藏事后予以窝藏、包庇的</a:t>
            </a:r>
            <a:r>
              <a:rPr lang="en-US" altLang="zh-CN" sz="2400" dirty="0"/>
              <a:t>,</a:t>
            </a:r>
            <a:r>
              <a:rPr lang="zh-CN" altLang="en-US" sz="2400" dirty="0"/>
              <a:t>仅构成窝藏</a:t>
            </a:r>
            <a:r>
              <a:rPr lang="en-US" altLang="zh-CN" sz="2400" dirty="0"/>
              <a:t>,</a:t>
            </a:r>
            <a:r>
              <a:rPr lang="zh-CN" altLang="en-US" sz="2400" dirty="0"/>
              <a:t>包庇罪一罪</a:t>
            </a:r>
            <a:r>
              <a:rPr lang="zh-CN" altLang="en-US" sz="2400" dirty="0" smtClean="0"/>
              <a:t>。</a:t>
            </a:r>
            <a:endParaRPr lang="en-US" altLang="zh-CN" sz="2400" dirty="0" smtClean="0"/>
          </a:p>
          <a:p>
            <a:pPr algn="just"/>
            <a:r>
              <a:rPr lang="zh-CN" altLang="en-US" sz="2400" dirty="0" smtClean="0"/>
              <a:t>若</a:t>
            </a:r>
            <a:r>
              <a:rPr lang="zh-CN" altLang="en-US" sz="2400" dirty="0"/>
              <a:t>在相关人实施犯罪之前就供予以通谋</a:t>
            </a:r>
            <a:r>
              <a:rPr lang="en-US" altLang="zh-CN" sz="2400" dirty="0"/>
              <a:t>,</a:t>
            </a:r>
            <a:r>
              <a:rPr lang="zh-CN" altLang="en-US" sz="2400" dirty="0"/>
              <a:t>事后对其窝藏包庇的</a:t>
            </a:r>
            <a:r>
              <a:rPr lang="en-US" altLang="zh-CN" sz="2400" dirty="0"/>
              <a:t>,</a:t>
            </a:r>
            <a:r>
              <a:rPr lang="zh-CN" altLang="en-US" sz="2400" dirty="0"/>
              <a:t>则应成立共同犯罪</a:t>
            </a:r>
            <a:r>
              <a:rPr lang="zh-CN" altLang="en-US" sz="2400" dirty="0" smtClean="0"/>
              <a:t>。（</a:t>
            </a:r>
            <a:r>
              <a:rPr lang="en-US" altLang="zh-CN" sz="2400" dirty="0" smtClean="0"/>
              <a:t>310</a:t>
            </a:r>
            <a:r>
              <a:rPr lang="zh-CN" altLang="en-US" sz="2400" dirty="0" smtClean="0"/>
              <a:t>条注意规定）</a:t>
            </a:r>
            <a:endParaRPr lang="zh-CN" altLang="en-US" sz="2400" dirty="0"/>
          </a:p>
        </p:txBody>
      </p:sp>
      <p:sp>
        <p:nvSpPr>
          <p:cNvPr id="3" name="标题 2"/>
          <p:cNvSpPr>
            <a:spLocks noGrp="1"/>
          </p:cNvSpPr>
          <p:nvPr>
            <p:ph type="title"/>
          </p:nvPr>
        </p:nvSpPr>
        <p:spPr/>
        <p:txBody>
          <a:bodyPr/>
          <a:lstStyle/>
          <a:p>
            <a:r>
              <a:rPr lang="zh-CN" altLang="en-US" dirty="0"/>
              <a:t>窝藏、包庇罪</a:t>
            </a:r>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第十节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4251299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0363" y="1191491"/>
            <a:ext cx="10954327" cy="5219248"/>
          </a:xfrm>
        </p:spPr>
        <p:txBody>
          <a:bodyPr>
            <a:normAutofit/>
          </a:bodyPr>
          <a:lstStyle/>
          <a:p>
            <a:endParaRPr lang="en-US" altLang="zh-CN" sz="2400" dirty="0" smtClean="0"/>
          </a:p>
          <a:p>
            <a:r>
              <a:rPr lang="zh-CN" altLang="en-US" sz="2400" dirty="0" smtClean="0"/>
              <a:t>三</a:t>
            </a:r>
            <a:r>
              <a:rPr lang="zh-CN" altLang="en-US" sz="2400" dirty="0"/>
              <a:t>、窝藏、包庇罪的处罚</a:t>
            </a:r>
          </a:p>
          <a:p>
            <a:r>
              <a:rPr lang="zh-CN" altLang="en-US" sz="2400" dirty="0"/>
              <a:t>根据</a:t>
            </a:r>
            <a:r>
              <a:rPr lang="en-US" altLang="zh-CN" sz="2400" dirty="0"/>
              <a:t>《</a:t>
            </a:r>
            <a:r>
              <a:rPr lang="zh-CN" altLang="en-US" sz="2400" dirty="0"/>
              <a:t>刑法</a:t>
            </a:r>
            <a:r>
              <a:rPr lang="en-US" altLang="zh-CN" sz="2400" dirty="0"/>
              <a:t>》</a:t>
            </a:r>
            <a:r>
              <a:rPr lang="zh-CN" altLang="en-US" sz="2400" dirty="0"/>
              <a:t>第</a:t>
            </a:r>
            <a:r>
              <a:rPr lang="en-US" altLang="zh-CN" sz="2400" dirty="0"/>
              <a:t>310</a:t>
            </a:r>
            <a:r>
              <a:rPr lang="zh-CN" altLang="en-US" sz="2400" dirty="0"/>
              <a:t>条的规定</a:t>
            </a:r>
            <a:r>
              <a:rPr lang="en-US" altLang="zh-CN" sz="2400" dirty="0"/>
              <a:t>,</a:t>
            </a:r>
            <a:r>
              <a:rPr lang="zh-CN" altLang="en-US" sz="2400" dirty="0"/>
              <a:t>犯本罪的</a:t>
            </a:r>
            <a:r>
              <a:rPr lang="en-US" altLang="zh-CN" sz="2400" dirty="0"/>
              <a:t>,</a:t>
            </a:r>
            <a:r>
              <a:rPr lang="zh-CN" altLang="en-US" sz="2400" dirty="0"/>
              <a:t>处</a:t>
            </a:r>
            <a:r>
              <a:rPr lang="en-US" altLang="zh-CN" sz="2400" dirty="0"/>
              <a:t>3</a:t>
            </a:r>
            <a:r>
              <a:rPr lang="zh-CN" altLang="en-US" sz="2400" dirty="0"/>
              <a:t>年以下有期徒刑、拘役或者管制</a:t>
            </a:r>
            <a:r>
              <a:rPr lang="en-US" altLang="zh-CN" sz="2400" dirty="0"/>
              <a:t>;</a:t>
            </a:r>
            <a:r>
              <a:rPr lang="zh-CN" altLang="en-US" sz="2400" dirty="0"/>
              <a:t>情节严重的</a:t>
            </a:r>
            <a:r>
              <a:rPr lang="en-US" altLang="zh-CN" sz="2400" dirty="0"/>
              <a:t>,</a:t>
            </a:r>
            <a:r>
              <a:rPr lang="zh-CN" altLang="en-US" sz="2400" dirty="0"/>
              <a:t>处</a:t>
            </a:r>
            <a:r>
              <a:rPr lang="en-US" altLang="zh-CN" sz="2400" dirty="0"/>
              <a:t>3</a:t>
            </a:r>
            <a:r>
              <a:rPr lang="zh-CN" altLang="en-US" sz="2400" dirty="0"/>
              <a:t>年以上</a:t>
            </a:r>
            <a:r>
              <a:rPr lang="en-US" altLang="zh-CN" sz="2400" dirty="0"/>
              <a:t>10</a:t>
            </a:r>
            <a:r>
              <a:rPr lang="zh-CN" altLang="en-US" sz="2400" dirty="0"/>
              <a:t>年以下有期徒刑。</a:t>
            </a:r>
          </a:p>
        </p:txBody>
      </p:sp>
      <p:sp>
        <p:nvSpPr>
          <p:cNvPr id="3" name="标题 2"/>
          <p:cNvSpPr>
            <a:spLocks noGrp="1"/>
          </p:cNvSpPr>
          <p:nvPr>
            <p:ph type="title"/>
          </p:nvPr>
        </p:nvSpPr>
        <p:spPr/>
        <p:txBody>
          <a:bodyPr/>
          <a:lstStyle/>
          <a:p>
            <a:r>
              <a:rPr lang="zh-CN" altLang="en-US" dirty="0"/>
              <a:t>窝藏、包庇罪</a:t>
            </a:r>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第十节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675590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925" y="1165141"/>
            <a:ext cx="1336782" cy="1536127"/>
          </a:xfrm>
          <a:prstGeom prst="rect">
            <a:avLst/>
          </a:prstGeom>
        </p:spPr>
      </p:pic>
      <p:sp>
        <p:nvSpPr>
          <p:cNvPr id="5" name="文本框 4"/>
          <p:cNvSpPr txBox="1"/>
          <p:nvPr/>
        </p:nvSpPr>
        <p:spPr>
          <a:xfrm>
            <a:off x="939911" y="1671595"/>
            <a:ext cx="902811" cy="523220"/>
          </a:xfrm>
          <a:prstGeom prst="rect">
            <a:avLst/>
          </a:prstGeom>
          <a:noFill/>
        </p:spPr>
        <p:txBody>
          <a:bodyPr wrap="none" rtlCol="0">
            <a:spAutoFit/>
          </a:bodyPr>
          <a:lstStyle/>
          <a:p>
            <a:r>
              <a:rPr lang="zh-CN" altLang="en-US" sz="2800" dirty="0" smtClean="0">
                <a:solidFill>
                  <a:srgbClr val="FA7D00"/>
                </a:solidFill>
                <a:latin typeface="微软雅黑" panose="020B0503020204020204" pitchFamily="34" charset="-122"/>
                <a:ea typeface="微软雅黑" panose="020B0503020204020204" pitchFamily="34" charset="-122"/>
              </a:rPr>
              <a:t>目录</a:t>
            </a:r>
            <a:endParaRPr lang="zh-CN" altLang="en-US" sz="2800" dirty="0">
              <a:solidFill>
                <a:srgbClr val="FA7D00"/>
              </a:solidFill>
              <a:latin typeface="微软雅黑" panose="020B0503020204020204" pitchFamily="34" charset="-122"/>
              <a:ea typeface="微软雅黑" panose="020B0503020204020204" pitchFamily="34" charset="-122"/>
            </a:endParaRPr>
          </a:p>
        </p:txBody>
      </p:sp>
      <p:sp>
        <p:nvSpPr>
          <p:cNvPr id="6" name="圆角矩形 5"/>
          <p:cNvSpPr/>
          <p:nvPr/>
        </p:nvSpPr>
        <p:spPr>
          <a:xfrm>
            <a:off x="8719185" y="1822450"/>
            <a:ext cx="1118235" cy="492760"/>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2419985" y="1822450"/>
            <a:ext cx="6598285" cy="492760"/>
            <a:chOff x="3870041" y="1794664"/>
            <a:chExt cx="6373086" cy="495954"/>
          </a:xfrm>
        </p:grpSpPr>
        <p:sp>
          <p:nvSpPr>
            <p:cNvPr id="7" name="圆角矩形 6"/>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8" name="矩形 7"/>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p:cNvSpPr txBox="1"/>
          <p:nvPr/>
        </p:nvSpPr>
        <p:spPr>
          <a:xfrm>
            <a:off x="2374900" y="1822450"/>
            <a:ext cx="6497955" cy="461665"/>
          </a:xfrm>
          <a:prstGeom prst="rect">
            <a:avLst/>
          </a:prstGeom>
          <a:noFill/>
        </p:spPr>
        <p:txBody>
          <a:bodyPr wrap="square" rtlCol="0">
            <a:spAutoFit/>
          </a:bodyPr>
          <a:lstStyle/>
          <a:p>
            <a:pPr algn="l"/>
            <a:r>
              <a:rPr lang="zh-CN" altLang="en-US" sz="2400" dirty="0" smtClean="0">
                <a:solidFill>
                  <a:schemeClr val="bg1"/>
                </a:solidFill>
                <a:latin typeface="微软雅黑" panose="020B0503020204020204" pitchFamily="34" charset="-122"/>
                <a:ea typeface="微软雅黑" panose="020B0503020204020204" pitchFamily="34" charset="-122"/>
              </a:rPr>
              <a:t>第十三节  妨害传染病防治罪</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8719133" y="2447175"/>
            <a:ext cx="1182256" cy="492759"/>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2419350" y="2447290"/>
            <a:ext cx="6453505" cy="492760"/>
            <a:chOff x="3870041" y="1794664"/>
            <a:chExt cx="6373086" cy="495954"/>
          </a:xfrm>
        </p:grpSpPr>
        <p:sp>
          <p:nvSpPr>
            <p:cNvPr id="15" name="圆角矩形 14"/>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16" name="矩形 15"/>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2059621" y="2447311"/>
            <a:ext cx="3411511" cy="461665"/>
          </a:xfrm>
          <a:prstGeom prst="rect">
            <a:avLst/>
          </a:prstGeom>
          <a:noFill/>
        </p:spPr>
        <p:txBody>
          <a:bodyPr wrap="none" rtlCol="0">
            <a:spAutoFit/>
          </a:bodyPr>
          <a:lstStyle/>
          <a:p>
            <a:pPr algn="l"/>
            <a:r>
              <a:rPr lang="en-US" altLang="zh-CN" sz="2400" dirty="0" smtClean="0">
                <a:solidFill>
                  <a:schemeClr val="bg1"/>
                </a:solidFill>
                <a:latin typeface="微软雅黑" panose="020B0503020204020204" pitchFamily="34" charset="-122"/>
                <a:ea typeface="微软雅黑" panose="020B0503020204020204" pitchFamily="34" charset="-122"/>
              </a:rPr>
              <a:t>   </a:t>
            </a:r>
            <a:r>
              <a:rPr lang="zh-CN" altLang="en-US" sz="2400" dirty="0" smtClean="0">
                <a:solidFill>
                  <a:schemeClr val="bg1"/>
                </a:solidFill>
                <a:latin typeface="微软雅黑" panose="020B0503020204020204" pitchFamily="34" charset="-122"/>
                <a:ea typeface="微软雅黑" panose="020B0503020204020204" pitchFamily="34" charset="-122"/>
              </a:rPr>
              <a:t>第十四节  医疗事故罪</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9" name="圆角矩形 18"/>
          <p:cNvSpPr/>
          <p:nvPr/>
        </p:nvSpPr>
        <p:spPr>
          <a:xfrm>
            <a:off x="8719133" y="3103713"/>
            <a:ext cx="1182256" cy="492759"/>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2375535" y="3100705"/>
            <a:ext cx="6642100" cy="495935"/>
            <a:chOff x="3870041" y="1794664"/>
            <a:chExt cx="6373086" cy="495954"/>
          </a:xfrm>
        </p:grpSpPr>
        <p:sp>
          <p:nvSpPr>
            <p:cNvPr id="21" name="圆角矩形 20"/>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22" name="矩形 21"/>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文本框 23"/>
          <p:cNvSpPr txBox="1"/>
          <p:nvPr/>
        </p:nvSpPr>
        <p:spPr>
          <a:xfrm>
            <a:off x="2299651" y="3114009"/>
            <a:ext cx="3137397" cy="461665"/>
          </a:xfrm>
          <a:prstGeom prst="rect">
            <a:avLst/>
          </a:prstGeom>
          <a:noFill/>
        </p:spPr>
        <p:txBody>
          <a:bodyPr wrap="non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第十五节  污染环境罪</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5" name="圆角矩形 24"/>
          <p:cNvSpPr/>
          <p:nvPr/>
        </p:nvSpPr>
        <p:spPr>
          <a:xfrm>
            <a:off x="8719133" y="3747561"/>
            <a:ext cx="1182256" cy="492759"/>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 name="组合 25"/>
          <p:cNvGrpSpPr/>
          <p:nvPr/>
        </p:nvGrpSpPr>
        <p:grpSpPr>
          <a:xfrm>
            <a:off x="2359660" y="3747770"/>
            <a:ext cx="6657975" cy="492760"/>
            <a:chOff x="3870041" y="1794664"/>
            <a:chExt cx="6373086" cy="495954"/>
          </a:xfrm>
        </p:grpSpPr>
        <p:sp>
          <p:nvSpPr>
            <p:cNvPr id="27" name="圆角矩形 26"/>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28" name="矩形 27"/>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文本框 29"/>
          <p:cNvSpPr txBox="1"/>
          <p:nvPr/>
        </p:nvSpPr>
        <p:spPr>
          <a:xfrm>
            <a:off x="2299651" y="3747697"/>
            <a:ext cx="5907386" cy="461665"/>
          </a:xfrm>
          <a:prstGeom prst="rect">
            <a:avLst/>
          </a:prstGeom>
          <a:noFill/>
        </p:spPr>
        <p:txBody>
          <a:bodyPr wrap="non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第十六节  走私、贩卖、运输、制造毒品罪</a:t>
            </a:r>
            <a:endParaRPr lang="zh-CN" sz="2000" dirty="0">
              <a:solidFill>
                <a:schemeClr val="bg1"/>
              </a:solidFill>
              <a:latin typeface="微软雅黑" panose="020B0503020204020204" pitchFamily="34" charset="-122"/>
              <a:ea typeface="微软雅黑" panose="020B0503020204020204" pitchFamily="34" charset="-122"/>
            </a:endParaRPr>
          </a:p>
        </p:txBody>
      </p:sp>
      <p:sp>
        <p:nvSpPr>
          <p:cNvPr id="31" name="圆角矩形 30"/>
          <p:cNvSpPr/>
          <p:nvPr/>
        </p:nvSpPr>
        <p:spPr>
          <a:xfrm>
            <a:off x="8719133" y="4378689"/>
            <a:ext cx="1182256" cy="502283"/>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2" name="组合 31"/>
          <p:cNvGrpSpPr/>
          <p:nvPr/>
        </p:nvGrpSpPr>
        <p:grpSpPr>
          <a:xfrm>
            <a:off x="2360295" y="4378960"/>
            <a:ext cx="6583680" cy="502285"/>
            <a:chOff x="3870041" y="1794664"/>
            <a:chExt cx="6373086" cy="495954"/>
          </a:xfrm>
        </p:grpSpPr>
        <p:sp>
          <p:nvSpPr>
            <p:cNvPr id="33" name="圆角矩形 32"/>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34" name="矩形 33"/>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2400" dirty="0" smtClean="0">
                  <a:solidFill>
                    <a:schemeClr val="bg1"/>
                  </a:solidFill>
                  <a:latin typeface="微软雅黑" panose="020B0503020204020204" pitchFamily="34" charset="-122"/>
                  <a:ea typeface="微软雅黑" panose="020B0503020204020204" pitchFamily="34" charset="-122"/>
                </a:rPr>
                <a:t>传播淫秽物品罪</a:t>
              </a:r>
              <a:endParaRPr lang="zh-CN" sz="2400" dirty="0" smtClean="0">
                <a:solidFill>
                  <a:schemeClr val="bg1"/>
                </a:solidFill>
                <a:latin typeface="微软雅黑" panose="020B0503020204020204" pitchFamily="34" charset="-122"/>
                <a:ea typeface="微软雅黑" panose="020B0503020204020204" pitchFamily="34" charset="-122"/>
              </a:endParaRPr>
            </a:p>
          </p:txBody>
        </p:sp>
      </p:grpSp>
      <p:sp>
        <p:nvSpPr>
          <p:cNvPr id="36" name="文本框 35"/>
          <p:cNvSpPr txBox="1"/>
          <p:nvPr/>
        </p:nvSpPr>
        <p:spPr>
          <a:xfrm>
            <a:off x="2101105" y="4411845"/>
            <a:ext cx="1598515" cy="461665"/>
          </a:xfrm>
          <a:prstGeom prst="rect">
            <a:avLst/>
          </a:prstGeom>
          <a:noFill/>
        </p:spPr>
        <p:txBody>
          <a:bodyPr wrap="non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  </a:t>
            </a:r>
            <a:r>
              <a:rPr lang="zh-CN" altLang="en-US" sz="2400" dirty="0" smtClean="0">
                <a:solidFill>
                  <a:schemeClr val="bg1"/>
                </a:solidFill>
                <a:latin typeface="微软雅黑" panose="020B0503020204020204" pitchFamily="34" charset="-122"/>
                <a:ea typeface="微软雅黑" panose="020B0503020204020204" pitchFamily="34" charset="-122"/>
              </a:rPr>
              <a:t>第十七节</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37" name="圆角矩形 36"/>
          <p:cNvSpPr/>
          <p:nvPr/>
        </p:nvSpPr>
        <p:spPr>
          <a:xfrm>
            <a:off x="8690875" y="5045948"/>
            <a:ext cx="1182256" cy="502283"/>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8" name="组合 37"/>
          <p:cNvGrpSpPr/>
          <p:nvPr/>
        </p:nvGrpSpPr>
        <p:grpSpPr>
          <a:xfrm>
            <a:off x="2332037" y="5046219"/>
            <a:ext cx="6583680" cy="502285"/>
            <a:chOff x="3870041" y="1794664"/>
            <a:chExt cx="6373086" cy="495954"/>
          </a:xfrm>
        </p:grpSpPr>
        <p:sp>
          <p:nvSpPr>
            <p:cNvPr id="39" name="圆角矩形 38"/>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40" name="矩形 39"/>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sz="2400" dirty="0" smtClean="0">
                <a:solidFill>
                  <a:schemeClr val="bg1"/>
                </a:solidFill>
                <a:latin typeface="微软雅黑" panose="020B0503020204020204" pitchFamily="34" charset="-122"/>
                <a:ea typeface="微软雅黑" panose="020B0503020204020204" pitchFamily="34" charset="-122"/>
              </a:endParaRPr>
            </a:p>
          </p:txBody>
        </p:sp>
      </p:grpSp>
      <p:sp>
        <p:nvSpPr>
          <p:cNvPr id="42" name="文本框 35"/>
          <p:cNvSpPr txBox="1"/>
          <p:nvPr/>
        </p:nvSpPr>
        <p:spPr>
          <a:xfrm>
            <a:off x="2226735" y="5079104"/>
            <a:ext cx="1290739" cy="461665"/>
          </a:xfrm>
          <a:prstGeom prst="rect">
            <a:avLst/>
          </a:prstGeom>
          <a:noFill/>
        </p:spPr>
        <p:txBody>
          <a:bodyPr wrap="non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  </a:t>
            </a:r>
            <a:r>
              <a:rPr lang="zh-CN" altLang="en-US" sz="2400" dirty="0" smtClean="0">
                <a:solidFill>
                  <a:schemeClr val="bg1"/>
                </a:solidFill>
                <a:latin typeface="微软雅黑" panose="020B0503020204020204" pitchFamily="34" charset="-122"/>
                <a:ea typeface="微软雅黑" panose="020B0503020204020204" pitchFamily="34" charset="-122"/>
              </a:rPr>
              <a:t>思考题</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94747" y="1095957"/>
            <a:ext cx="10954327" cy="5219248"/>
          </a:xfrm>
        </p:spPr>
        <p:txBody>
          <a:bodyPr>
            <a:noAutofit/>
          </a:bodyPr>
          <a:lstStyle/>
          <a:p>
            <a:r>
              <a:rPr lang="zh-CN" altLang="en-US" sz="2400" dirty="0" smtClean="0"/>
              <a:t>一</a:t>
            </a:r>
            <a:r>
              <a:rPr lang="zh-CN" altLang="en-US" sz="2400" dirty="0"/>
              <a:t>、掩饰、隐瞒犯罪所得、犯罪所得收益罪的概念和构成特征</a:t>
            </a:r>
          </a:p>
          <a:p>
            <a:r>
              <a:rPr lang="zh-CN" altLang="en-US" sz="2400" dirty="0"/>
              <a:t>（一）概念</a:t>
            </a:r>
          </a:p>
          <a:p>
            <a:r>
              <a:rPr lang="zh-CN" altLang="en-US" sz="2400" dirty="0"/>
              <a:t>明知是犯罪所得及其所产生的收益而予以窝藏、转移、收购、代为销售或者以其他方法掩饰、隐瞒的行为。</a:t>
            </a:r>
          </a:p>
          <a:p>
            <a:r>
              <a:rPr lang="zh-CN" altLang="en-US" sz="2400" dirty="0"/>
              <a:t>（二）构成特征</a:t>
            </a:r>
          </a:p>
          <a:p>
            <a:r>
              <a:rPr lang="en-US" altLang="zh-CN" sz="2400" dirty="0"/>
              <a:t>1</a:t>
            </a:r>
            <a:r>
              <a:rPr lang="zh-CN" altLang="en-US" sz="2400" dirty="0"/>
              <a:t>、犯罪客体：司法机关的正常活动。</a:t>
            </a:r>
          </a:p>
          <a:p>
            <a:r>
              <a:rPr lang="en-US" altLang="zh-CN" sz="2400" dirty="0"/>
              <a:t>2</a:t>
            </a:r>
            <a:r>
              <a:rPr lang="zh-CN" altLang="en-US" sz="2400" dirty="0"/>
              <a:t>、犯罪客观方面：行为人实施了窝藏、转移、收购、代为销售或者以其他方法掩饰、隐瞒犯罪所得的行为。</a:t>
            </a:r>
          </a:p>
          <a:p>
            <a:r>
              <a:rPr lang="en-US" altLang="zh-CN" sz="2400" dirty="0"/>
              <a:t>3</a:t>
            </a:r>
            <a:r>
              <a:rPr lang="zh-CN" altLang="en-US" sz="2400" dirty="0"/>
              <a:t>、犯罪主体：一般主体，包括自然人和单位。但应注意本罪主体不包括本犯或共犯。</a:t>
            </a:r>
          </a:p>
          <a:p>
            <a:endParaRPr lang="zh-CN" altLang="en-US" sz="2400" dirty="0"/>
          </a:p>
        </p:txBody>
      </p:sp>
      <p:sp>
        <p:nvSpPr>
          <p:cNvPr id="3" name="标题 2"/>
          <p:cNvSpPr>
            <a:spLocks noGrp="1"/>
          </p:cNvSpPr>
          <p:nvPr>
            <p:ph type="title"/>
          </p:nvPr>
        </p:nvSpPr>
        <p:spPr/>
        <p:txBody>
          <a:bodyPr/>
          <a:lstStyle/>
          <a:p>
            <a:r>
              <a:rPr lang="zh-CN" altLang="en-US" dirty="0"/>
              <a:t>掩饰、隐瞒犯罪所得、犯罪所得收益罪</a:t>
            </a:r>
          </a:p>
        </p:txBody>
      </p:sp>
      <p:sp>
        <p:nvSpPr>
          <p:cNvPr id="4" name="文本框 3"/>
          <p:cNvSpPr txBox="1"/>
          <p:nvPr/>
        </p:nvSpPr>
        <p:spPr>
          <a:xfrm>
            <a:off x="89453" y="255789"/>
            <a:ext cx="1210588" cy="400110"/>
          </a:xfrm>
          <a:prstGeom prst="rect">
            <a:avLst/>
          </a:prstGeom>
          <a:noFill/>
        </p:spPr>
        <p:txBody>
          <a:bodyPr wrap="none" rtlCol="0">
            <a:spAutoFit/>
          </a:bodyPr>
          <a:lstStyle/>
          <a:p>
            <a:r>
              <a:rPr lang="zh-CN" altLang="en-US" sz="2000" b="1" dirty="0" smtClean="0">
                <a:solidFill>
                  <a:srgbClr val="FA7D00"/>
                </a:solidFill>
                <a:latin typeface="微软雅黑" panose="020B0503020204020204" pitchFamily="34" charset="-122"/>
                <a:ea typeface="微软雅黑" panose="020B0503020204020204" pitchFamily="34" charset="-122"/>
              </a:rPr>
              <a:t>第十一节</a:t>
            </a:r>
            <a:endParaRPr lang="zh-CN" altLang="en-US" sz="2000" b="1"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251379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0363" y="1191491"/>
            <a:ext cx="10954327" cy="5219248"/>
          </a:xfrm>
        </p:spPr>
        <p:txBody>
          <a:bodyPr>
            <a:normAutofit fontScale="92500" lnSpcReduction="20000"/>
          </a:bodyPr>
          <a:lstStyle/>
          <a:p>
            <a:r>
              <a:rPr lang="en-US" altLang="zh-CN" sz="2600" dirty="0"/>
              <a:t>4</a:t>
            </a:r>
            <a:r>
              <a:rPr lang="zh-CN" altLang="en-US" sz="2600" dirty="0"/>
              <a:t>、主观方面：故意，并且行为人主观上必须明知是犯罪所得及其产生的收益而予以窝藏、转移、收购、代为销售或者以其他方法掩饰、隐瞒。（</a:t>
            </a:r>
            <a:r>
              <a:rPr lang="zh-CN" altLang="en-US" sz="2600" dirty="0">
                <a:solidFill>
                  <a:srgbClr val="FF0000"/>
                </a:solidFill>
              </a:rPr>
              <a:t>注意明知的认定</a:t>
            </a:r>
            <a:r>
              <a:rPr lang="zh-CN" altLang="en-US" sz="2600" dirty="0"/>
              <a:t>）</a:t>
            </a:r>
            <a:endParaRPr lang="en-US" altLang="zh-CN" sz="2600" dirty="0" smtClean="0"/>
          </a:p>
          <a:p>
            <a:r>
              <a:rPr lang="zh-CN" altLang="en-US" sz="2600" dirty="0" smtClean="0"/>
              <a:t>二</a:t>
            </a:r>
            <a:r>
              <a:rPr lang="zh-CN" altLang="en-US" sz="2600" dirty="0"/>
              <a:t>、掩饰、隐瞒犯罪所得、犯罪所得收益罪的认定</a:t>
            </a:r>
          </a:p>
          <a:p>
            <a:r>
              <a:rPr lang="zh-CN" altLang="en-US" sz="2600" dirty="0"/>
              <a:t>（一</a:t>
            </a:r>
            <a:r>
              <a:rPr lang="zh-CN" altLang="en-US" sz="2600" dirty="0" smtClean="0"/>
              <a:t>）罪</a:t>
            </a:r>
            <a:r>
              <a:rPr lang="zh-CN" altLang="en-US" sz="2600" dirty="0"/>
              <a:t>与非罪的</a:t>
            </a:r>
            <a:r>
              <a:rPr lang="zh-CN" altLang="en-US" sz="2600" dirty="0" smtClean="0"/>
              <a:t>界限</a:t>
            </a:r>
            <a:endParaRPr lang="en-US" altLang="zh-CN" sz="2600" dirty="0" smtClean="0"/>
          </a:p>
          <a:p>
            <a:r>
              <a:rPr lang="en-US" altLang="zh-CN" sz="2600" dirty="0" smtClean="0"/>
              <a:t>1.</a:t>
            </a:r>
            <a:r>
              <a:rPr lang="zh-CN" altLang="en-US" sz="2600" dirty="0" smtClean="0"/>
              <a:t>行为</a:t>
            </a:r>
            <a:r>
              <a:rPr lang="zh-CN" altLang="en-US" sz="2600" dirty="0"/>
              <a:t>人在行为时是否明知是犯罪所得及其收益</a:t>
            </a:r>
            <a:r>
              <a:rPr lang="zh-CN" altLang="en-US" sz="2600" dirty="0" smtClean="0"/>
              <a:t>；</a:t>
            </a:r>
            <a:endParaRPr lang="en-US" altLang="zh-CN" sz="2600" dirty="0" smtClean="0"/>
          </a:p>
          <a:p>
            <a:r>
              <a:rPr lang="en-US" altLang="zh-CN" sz="2600" dirty="0" smtClean="0"/>
              <a:t>2.</a:t>
            </a:r>
            <a:r>
              <a:rPr lang="zh-CN" altLang="en-US" sz="2600" dirty="0" smtClean="0"/>
              <a:t>犯罪</a:t>
            </a:r>
            <a:r>
              <a:rPr lang="zh-CN" altLang="en-US" sz="2600" dirty="0"/>
              <a:t>所得及其产生的收益的</a:t>
            </a:r>
            <a:r>
              <a:rPr lang="zh-CN" altLang="en-US" sz="2600" dirty="0" smtClean="0"/>
              <a:t>范围。</a:t>
            </a:r>
            <a:endParaRPr lang="en-US" altLang="zh-CN" sz="2600" dirty="0" smtClean="0"/>
          </a:p>
          <a:p>
            <a:r>
              <a:rPr lang="zh-CN" altLang="en-US" sz="2600" dirty="0"/>
              <a:t>（二）本罪与窝藏、转移、隐瞒毒品、毒赃罪的</a:t>
            </a:r>
            <a:r>
              <a:rPr lang="zh-CN" altLang="en-US" sz="2600" dirty="0" smtClean="0"/>
              <a:t>界限</a:t>
            </a:r>
            <a:endParaRPr lang="en-US" altLang="zh-CN" sz="2600" dirty="0" smtClean="0"/>
          </a:p>
          <a:p>
            <a:r>
              <a:rPr lang="zh-CN" altLang="en-US" sz="2600" dirty="0" smtClean="0"/>
              <a:t>本</a:t>
            </a:r>
            <a:r>
              <a:rPr lang="zh-CN" altLang="en-US" sz="2600" dirty="0"/>
              <a:t>罪与窝藏、转移、隐瞒毒品、毒赃罪是法条竞合的关系，本罪为一般法条，窝藏、转移、隐瞒毒品、毒赃罪为特别法条，按照特别法优于一般法的法条竞合处理原则，在竞合的情形下，优先适用后一罪名。</a:t>
            </a:r>
          </a:p>
          <a:p>
            <a:endParaRPr lang="zh-CN" altLang="en-US" sz="2400" dirty="0"/>
          </a:p>
        </p:txBody>
      </p:sp>
      <p:sp>
        <p:nvSpPr>
          <p:cNvPr id="3" name="标题 2"/>
          <p:cNvSpPr>
            <a:spLocks noGrp="1"/>
          </p:cNvSpPr>
          <p:nvPr>
            <p:ph type="title"/>
          </p:nvPr>
        </p:nvSpPr>
        <p:spPr/>
        <p:txBody>
          <a:bodyPr/>
          <a:lstStyle/>
          <a:p>
            <a:r>
              <a:rPr lang="zh-CN" altLang="en-US" dirty="0"/>
              <a:t>掩饰、隐瞒犯罪所得、犯罪所得收益罪</a:t>
            </a:r>
          </a:p>
        </p:txBody>
      </p:sp>
      <p:sp>
        <p:nvSpPr>
          <p:cNvPr id="4" name="文本框 3"/>
          <p:cNvSpPr txBox="1"/>
          <p:nvPr/>
        </p:nvSpPr>
        <p:spPr>
          <a:xfrm>
            <a:off x="89453" y="255789"/>
            <a:ext cx="1210588" cy="400110"/>
          </a:xfrm>
          <a:prstGeom prst="rect">
            <a:avLst/>
          </a:prstGeom>
          <a:noFill/>
        </p:spPr>
        <p:txBody>
          <a:bodyPr wrap="none" rtlCol="0">
            <a:spAutoFit/>
          </a:bodyPr>
          <a:lstStyle/>
          <a:p>
            <a:r>
              <a:rPr lang="zh-CN" altLang="en-US" sz="2000" b="1" dirty="0" smtClean="0">
                <a:solidFill>
                  <a:srgbClr val="FA7D00"/>
                </a:solidFill>
                <a:latin typeface="微软雅黑" panose="020B0503020204020204" pitchFamily="34" charset="-122"/>
                <a:ea typeface="微软雅黑" panose="020B0503020204020204" pitchFamily="34" charset="-122"/>
              </a:rPr>
              <a:t>第十一节</a:t>
            </a:r>
            <a:endParaRPr lang="zh-CN" altLang="en-US" sz="2000" b="1"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3917798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0363" y="1191491"/>
            <a:ext cx="10954327" cy="5219248"/>
          </a:xfrm>
        </p:spPr>
        <p:txBody>
          <a:bodyPr>
            <a:normAutofit/>
          </a:bodyPr>
          <a:lstStyle/>
          <a:p>
            <a:r>
              <a:rPr lang="zh-CN" altLang="en-US" sz="2400" dirty="0"/>
              <a:t>（三）本罪与其他财产犯罪的共同犯罪的</a:t>
            </a:r>
            <a:r>
              <a:rPr lang="zh-CN" altLang="en-US" sz="2400" dirty="0" smtClean="0"/>
              <a:t>界限</a:t>
            </a:r>
            <a:endParaRPr lang="en-US" altLang="zh-CN" sz="2400" dirty="0" smtClean="0"/>
          </a:p>
          <a:p>
            <a:r>
              <a:rPr lang="zh-CN" altLang="en-US" sz="2400" dirty="0" smtClean="0"/>
              <a:t>二者</a:t>
            </a:r>
            <a:r>
              <a:rPr lang="zh-CN" altLang="en-US" sz="2400" dirty="0"/>
              <a:t>区分的关键在于：共同犯罪中负责窝藏、转移、收购、代为销售或者以其他方法掩饰、隐瞒犯罪所得及其收益的人与其他共同犯罪人有共谋，而本罪的行为人没有与其他犯罪人事前通谋，只是事后所为。</a:t>
            </a:r>
          </a:p>
          <a:p>
            <a:r>
              <a:rPr lang="zh-CN" altLang="en-US" sz="2400" dirty="0"/>
              <a:t>三、掩饰、隐瞒犯罪所得、犯罪所得收益罪的处罚</a:t>
            </a:r>
          </a:p>
          <a:p>
            <a:r>
              <a:rPr lang="zh-CN" altLang="en-US" sz="2400" dirty="0"/>
              <a:t>根据</a:t>
            </a:r>
            <a:r>
              <a:rPr lang="en-US" altLang="zh-CN" sz="2400" dirty="0"/>
              <a:t>《</a:t>
            </a:r>
            <a:r>
              <a:rPr lang="zh-CN" altLang="en-US" sz="2400" dirty="0"/>
              <a:t>刑法</a:t>
            </a:r>
            <a:r>
              <a:rPr lang="en-US" altLang="zh-CN" sz="2400" dirty="0"/>
              <a:t>》</a:t>
            </a:r>
            <a:r>
              <a:rPr lang="zh-CN" altLang="en-US" sz="2400" dirty="0"/>
              <a:t>第</a:t>
            </a:r>
            <a:r>
              <a:rPr lang="en-US" altLang="zh-CN" sz="2400" dirty="0"/>
              <a:t>312</a:t>
            </a:r>
            <a:r>
              <a:rPr lang="zh-CN" altLang="en-US" sz="2400" dirty="0"/>
              <a:t>条的规定，犯本罪的，处</a:t>
            </a:r>
            <a:r>
              <a:rPr lang="en-US" altLang="zh-CN" sz="2400" dirty="0"/>
              <a:t>3</a:t>
            </a:r>
            <a:r>
              <a:rPr lang="zh-CN" altLang="en-US" sz="2400" dirty="0"/>
              <a:t>年以下有期徒刑、拘役或者管制，并处或者单处罚金；情节严重的，处</a:t>
            </a:r>
            <a:r>
              <a:rPr lang="en-US" altLang="zh-CN" sz="2400" dirty="0"/>
              <a:t>3</a:t>
            </a:r>
            <a:r>
              <a:rPr lang="zh-CN" altLang="en-US" sz="2400" dirty="0"/>
              <a:t>年以上</a:t>
            </a:r>
            <a:r>
              <a:rPr lang="en-US" altLang="zh-CN" sz="2400" dirty="0"/>
              <a:t>7</a:t>
            </a:r>
            <a:r>
              <a:rPr lang="zh-CN" altLang="en-US" sz="2400" dirty="0"/>
              <a:t>年以下有期徒刑，并处罚金。单位犯本罪的，对单位判处罚金，并对直接负责的主管人员和其他直接责任人员，依照上述规定处罚。</a:t>
            </a:r>
          </a:p>
          <a:p>
            <a:endParaRPr lang="zh-CN" altLang="en-US" sz="2400" dirty="0"/>
          </a:p>
        </p:txBody>
      </p:sp>
      <p:sp>
        <p:nvSpPr>
          <p:cNvPr id="3" name="标题 2"/>
          <p:cNvSpPr>
            <a:spLocks noGrp="1"/>
          </p:cNvSpPr>
          <p:nvPr>
            <p:ph type="title"/>
          </p:nvPr>
        </p:nvSpPr>
        <p:spPr/>
        <p:txBody>
          <a:bodyPr/>
          <a:lstStyle/>
          <a:p>
            <a:r>
              <a:rPr lang="zh-CN" altLang="en-US" dirty="0"/>
              <a:t>掩饰、隐瞒犯罪所得、犯罪所得收益罪</a:t>
            </a:r>
          </a:p>
        </p:txBody>
      </p:sp>
      <p:sp>
        <p:nvSpPr>
          <p:cNvPr id="4" name="文本框 3"/>
          <p:cNvSpPr txBox="1"/>
          <p:nvPr/>
        </p:nvSpPr>
        <p:spPr>
          <a:xfrm>
            <a:off x="89453" y="255789"/>
            <a:ext cx="1210588" cy="400110"/>
          </a:xfrm>
          <a:prstGeom prst="rect">
            <a:avLst/>
          </a:prstGeom>
          <a:noFill/>
        </p:spPr>
        <p:txBody>
          <a:bodyPr wrap="none" rtlCol="0">
            <a:spAutoFit/>
          </a:bodyPr>
          <a:lstStyle/>
          <a:p>
            <a:r>
              <a:rPr lang="zh-CN" altLang="en-US" sz="2000" b="1" dirty="0" smtClean="0">
                <a:solidFill>
                  <a:srgbClr val="FA7D00"/>
                </a:solidFill>
                <a:latin typeface="微软雅黑" panose="020B0503020204020204" pitchFamily="34" charset="-122"/>
                <a:ea typeface="微软雅黑" panose="020B0503020204020204" pitchFamily="34" charset="-122"/>
              </a:rPr>
              <a:t>第十一节</a:t>
            </a:r>
            <a:endParaRPr lang="zh-CN" altLang="en-US" sz="2000" b="1"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0622150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0363" y="1191491"/>
            <a:ext cx="10954327" cy="5219248"/>
          </a:xfrm>
        </p:spPr>
        <p:txBody>
          <a:bodyPr>
            <a:normAutofit/>
          </a:bodyPr>
          <a:lstStyle/>
          <a:p>
            <a:r>
              <a:rPr lang="zh-CN" altLang="en-US" sz="2400" dirty="0"/>
              <a:t>一、脱逃罪的概念与构成特征</a:t>
            </a:r>
          </a:p>
          <a:p>
            <a:r>
              <a:rPr lang="zh-CN" altLang="en-US" sz="2400" dirty="0"/>
              <a:t>（一）概念</a:t>
            </a:r>
          </a:p>
          <a:p>
            <a:r>
              <a:rPr lang="zh-CN" altLang="en-US" sz="2400" dirty="0"/>
              <a:t>依法被关押的罪犯、被告人、犯罪嫌疑人从被关押的处所逃逸的行为。</a:t>
            </a:r>
          </a:p>
          <a:p>
            <a:r>
              <a:rPr lang="zh-CN" altLang="en-US" sz="2400" dirty="0"/>
              <a:t>（二）构成特征</a:t>
            </a:r>
          </a:p>
          <a:p>
            <a:r>
              <a:rPr lang="en-US" altLang="zh-CN" sz="2400" dirty="0"/>
              <a:t>1.</a:t>
            </a:r>
            <a:r>
              <a:rPr lang="zh-CN" altLang="en-US" sz="2400" dirty="0"/>
              <a:t>犯罪</a:t>
            </a:r>
            <a:r>
              <a:rPr lang="zh-CN" altLang="en-US" sz="2400" dirty="0" smtClean="0"/>
              <a:t>客体：司法</a:t>
            </a:r>
            <a:r>
              <a:rPr lang="zh-CN" altLang="en-US" sz="2400" dirty="0"/>
              <a:t>机关的正常监管秩序。</a:t>
            </a:r>
            <a:br>
              <a:rPr lang="zh-CN" altLang="en-US" sz="2400" dirty="0"/>
            </a:br>
            <a:r>
              <a:rPr lang="en-US" altLang="zh-CN" sz="2400" dirty="0"/>
              <a:t>2.</a:t>
            </a:r>
            <a:r>
              <a:rPr lang="zh-CN" altLang="en-US" sz="2400" dirty="0"/>
              <a:t>犯罪客观</a:t>
            </a:r>
            <a:r>
              <a:rPr lang="zh-CN" altLang="en-US" sz="2400" dirty="0" smtClean="0"/>
              <a:t>方面：逃离</a:t>
            </a:r>
            <a:r>
              <a:rPr lang="zh-CN" altLang="en-US" sz="2400" dirty="0"/>
              <a:t>羁押、监管场所，摆脱被关押状态的行为</a:t>
            </a:r>
            <a:r>
              <a:rPr lang="zh-CN" altLang="en-US" sz="2400" dirty="0" smtClean="0"/>
              <a:t>。</a:t>
            </a:r>
            <a:endParaRPr lang="en-US" altLang="zh-CN" sz="2400" dirty="0" smtClean="0"/>
          </a:p>
          <a:p>
            <a:r>
              <a:rPr lang="en-US" altLang="zh-CN" sz="2400" dirty="0" smtClean="0"/>
              <a:t>3</a:t>
            </a:r>
            <a:r>
              <a:rPr lang="en-US" altLang="zh-CN" sz="2400" dirty="0"/>
              <a:t>.</a:t>
            </a:r>
            <a:r>
              <a:rPr lang="zh-CN" altLang="en-US" sz="2400" dirty="0"/>
              <a:t>犯罪</a:t>
            </a:r>
            <a:r>
              <a:rPr lang="zh-CN" altLang="en-US" sz="2400" dirty="0" smtClean="0"/>
              <a:t>主体：特殊</a:t>
            </a:r>
            <a:r>
              <a:rPr lang="zh-CN" altLang="en-US" sz="2400" dirty="0"/>
              <a:t>主体。被关押于服刑场所正在服刑的罪犯和被拘留、逮捕后关押在看守所的犯罪嫌疑人、被告人。</a:t>
            </a:r>
          </a:p>
          <a:p>
            <a:pPr lvl="0"/>
            <a:r>
              <a:rPr lang="en-US" altLang="zh-CN" sz="2400" dirty="0" smtClean="0"/>
              <a:t>4.</a:t>
            </a:r>
            <a:r>
              <a:rPr lang="zh-CN" altLang="en-US" sz="2400" dirty="0" smtClean="0"/>
              <a:t>犯罪</a:t>
            </a:r>
            <a:r>
              <a:rPr lang="zh-CN" altLang="en-US" sz="2400" dirty="0"/>
              <a:t>主观</a:t>
            </a:r>
            <a:r>
              <a:rPr lang="zh-CN" altLang="en-US" sz="2400" dirty="0" smtClean="0"/>
              <a:t>方面：直接</a:t>
            </a:r>
            <a:r>
              <a:rPr lang="zh-CN" altLang="en-US" sz="2400" dirty="0"/>
              <a:t>故意。</a:t>
            </a:r>
          </a:p>
          <a:p>
            <a:endParaRPr lang="zh-CN" altLang="en-US" sz="2400" dirty="0"/>
          </a:p>
        </p:txBody>
      </p:sp>
      <p:sp>
        <p:nvSpPr>
          <p:cNvPr id="3" name="标题 2"/>
          <p:cNvSpPr>
            <a:spLocks noGrp="1"/>
          </p:cNvSpPr>
          <p:nvPr>
            <p:ph type="title"/>
          </p:nvPr>
        </p:nvSpPr>
        <p:spPr/>
        <p:txBody>
          <a:bodyPr/>
          <a:lstStyle/>
          <a:p>
            <a:r>
              <a:rPr lang="zh-CN" altLang="en-US" dirty="0" smtClean="0"/>
              <a:t>脱逃罪</a:t>
            </a:r>
            <a:endParaRPr lang="zh-CN" altLang="en-US" dirty="0"/>
          </a:p>
        </p:txBody>
      </p:sp>
      <p:sp>
        <p:nvSpPr>
          <p:cNvPr id="4" name="文本框 3"/>
          <p:cNvSpPr txBox="1"/>
          <p:nvPr/>
        </p:nvSpPr>
        <p:spPr>
          <a:xfrm>
            <a:off x="89453" y="255789"/>
            <a:ext cx="1210588" cy="400110"/>
          </a:xfrm>
          <a:prstGeom prst="rect">
            <a:avLst/>
          </a:prstGeom>
          <a:noFill/>
        </p:spPr>
        <p:txBody>
          <a:bodyPr wrap="none" rtlCol="0">
            <a:spAutoFit/>
          </a:bodyPr>
          <a:lstStyle/>
          <a:p>
            <a:r>
              <a:rPr lang="zh-CN" altLang="en-US" sz="2000" b="1" dirty="0" smtClean="0">
                <a:solidFill>
                  <a:srgbClr val="FA7D00"/>
                </a:solidFill>
                <a:latin typeface="微软雅黑" panose="020B0503020204020204" pitchFamily="34" charset="-122"/>
                <a:ea typeface="微软雅黑" panose="020B0503020204020204" pitchFamily="34" charset="-122"/>
              </a:rPr>
              <a:t>第十二节</a:t>
            </a:r>
            <a:endParaRPr lang="zh-CN" altLang="en-US" sz="2000" b="1"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4829536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0363" y="1191491"/>
            <a:ext cx="10954327" cy="5219248"/>
          </a:xfrm>
        </p:spPr>
        <p:txBody>
          <a:bodyPr>
            <a:normAutofit/>
          </a:bodyPr>
          <a:lstStyle/>
          <a:p>
            <a:r>
              <a:rPr lang="zh-CN" altLang="en-US" sz="2400" dirty="0"/>
              <a:t>二、脱逃罪的认定</a:t>
            </a:r>
            <a:br>
              <a:rPr lang="zh-CN" altLang="en-US" sz="2400" dirty="0"/>
            </a:br>
            <a:r>
              <a:rPr lang="zh-CN" altLang="en-US" sz="2400" dirty="0"/>
              <a:t>    </a:t>
            </a:r>
            <a:r>
              <a:rPr lang="en-US" altLang="zh-CN" sz="2400" dirty="0"/>
              <a:t>(</a:t>
            </a:r>
            <a:r>
              <a:rPr lang="zh-CN" altLang="en-US" sz="2400" dirty="0"/>
              <a:t>一</a:t>
            </a:r>
            <a:r>
              <a:rPr lang="en-US" altLang="zh-CN" sz="2400" dirty="0" smtClean="0"/>
              <a:t>)</a:t>
            </a:r>
            <a:r>
              <a:rPr lang="zh-CN" altLang="en-US" sz="2400" dirty="0" smtClean="0"/>
              <a:t>罪</a:t>
            </a:r>
            <a:r>
              <a:rPr lang="zh-CN" altLang="en-US" sz="2400" dirty="0"/>
              <a:t>与非罪的</a:t>
            </a:r>
            <a:r>
              <a:rPr lang="zh-CN" altLang="en-US" sz="2400" dirty="0" smtClean="0"/>
              <a:t>界限</a:t>
            </a:r>
            <a:r>
              <a:rPr lang="en-US" altLang="zh-CN" sz="2400" dirty="0" smtClean="0"/>
              <a:t>——</a:t>
            </a:r>
            <a:r>
              <a:rPr lang="zh-CN" altLang="en-US" sz="2400" dirty="0" smtClean="0"/>
              <a:t>脱逃罪的主体认定问题</a:t>
            </a:r>
            <a:endParaRPr lang="zh-CN" altLang="en-US" sz="2400" dirty="0"/>
          </a:p>
          <a:p>
            <a:r>
              <a:rPr lang="en-US" altLang="zh-CN" sz="2400" dirty="0" smtClean="0"/>
              <a:t>1.</a:t>
            </a:r>
            <a:r>
              <a:rPr lang="zh-CN" altLang="en-US" sz="2400" dirty="0" smtClean="0"/>
              <a:t>肯定说：只要</a:t>
            </a:r>
            <a:r>
              <a:rPr lang="zh-CN" altLang="en-US" sz="2400" dirty="0"/>
              <a:t>是被司法机关依法关押的罪犯、被告人或犯罪嫌疑人，即使实际上无罪，也能成为本罪的主体</a:t>
            </a:r>
            <a:r>
              <a:rPr lang="zh-CN" altLang="en-US" sz="2400" dirty="0" smtClean="0"/>
              <a:t>。</a:t>
            </a:r>
            <a:endParaRPr lang="en-US" altLang="zh-CN" sz="2400" dirty="0" smtClean="0"/>
          </a:p>
          <a:p>
            <a:r>
              <a:rPr lang="en-US" altLang="zh-CN" sz="2400" dirty="0" smtClean="0"/>
              <a:t>2.</a:t>
            </a:r>
            <a:r>
              <a:rPr lang="zh-CN" altLang="en-US" sz="2400" dirty="0" smtClean="0"/>
              <a:t>否定说：实际上</a:t>
            </a:r>
            <a:r>
              <a:rPr lang="zh-CN" altLang="en-US" sz="2400" dirty="0"/>
              <a:t>无罪的人，即使被司法机关依法关押，也不能够成为本罪主体。</a:t>
            </a:r>
          </a:p>
          <a:p>
            <a:r>
              <a:rPr lang="zh-CN" altLang="en-US" sz="2400" dirty="0" smtClean="0"/>
              <a:t>折中说：本罪主体必须是依法被关押的罪犯、犯罪嫌疑人或被告人，但应排除完全是司法机关错误而致错判或错抓之人。</a:t>
            </a:r>
            <a:endParaRPr lang="zh-CN" altLang="en-US" sz="2400" dirty="0"/>
          </a:p>
        </p:txBody>
      </p:sp>
      <p:sp>
        <p:nvSpPr>
          <p:cNvPr id="3" name="标题 2"/>
          <p:cNvSpPr>
            <a:spLocks noGrp="1"/>
          </p:cNvSpPr>
          <p:nvPr>
            <p:ph type="title"/>
          </p:nvPr>
        </p:nvSpPr>
        <p:spPr/>
        <p:txBody>
          <a:bodyPr/>
          <a:lstStyle/>
          <a:p>
            <a:r>
              <a:rPr lang="zh-CN" altLang="en-US" dirty="0" smtClean="0"/>
              <a:t>脱逃罪</a:t>
            </a:r>
            <a:endParaRPr lang="zh-CN" altLang="en-US" dirty="0"/>
          </a:p>
        </p:txBody>
      </p:sp>
      <p:sp>
        <p:nvSpPr>
          <p:cNvPr id="4" name="文本框 3"/>
          <p:cNvSpPr txBox="1"/>
          <p:nvPr/>
        </p:nvSpPr>
        <p:spPr>
          <a:xfrm>
            <a:off x="103100" y="198875"/>
            <a:ext cx="1210588" cy="400110"/>
          </a:xfrm>
          <a:prstGeom prst="rect">
            <a:avLst/>
          </a:prstGeom>
          <a:noFill/>
        </p:spPr>
        <p:txBody>
          <a:bodyPr wrap="none" rtlCol="0">
            <a:spAutoFit/>
          </a:bodyPr>
          <a:lstStyle/>
          <a:p>
            <a:r>
              <a:rPr lang="zh-CN" altLang="en-US" sz="2000" b="1" dirty="0" smtClean="0">
                <a:solidFill>
                  <a:srgbClr val="FA7D00"/>
                </a:solidFill>
                <a:latin typeface="微软雅黑" panose="020B0503020204020204" pitchFamily="34" charset="-122"/>
                <a:ea typeface="微软雅黑" panose="020B0503020204020204" pitchFamily="34" charset="-122"/>
              </a:rPr>
              <a:t>第十二节</a:t>
            </a:r>
            <a:endParaRPr lang="zh-CN" altLang="en-US" sz="2000" b="1"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3209973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0363" y="1191491"/>
            <a:ext cx="10954327" cy="5219248"/>
          </a:xfrm>
        </p:spPr>
        <p:txBody>
          <a:bodyPr>
            <a:normAutofit/>
          </a:bodyPr>
          <a:lstStyle/>
          <a:p>
            <a:endParaRPr lang="en-US" altLang="zh-CN" sz="2400" dirty="0" smtClean="0"/>
          </a:p>
          <a:p>
            <a:r>
              <a:rPr lang="zh-CN" altLang="en-US" sz="2400" dirty="0" smtClean="0"/>
              <a:t>（</a:t>
            </a:r>
            <a:r>
              <a:rPr lang="zh-CN" altLang="en-US" sz="2400" dirty="0"/>
              <a:t>二）本罪的既遂与</a:t>
            </a:r>
            <a:r>
              <a:rPr lang="zh-CN" altLang="en-US" sz="2400" dirty="0" smtClean="0"/>
              <a:t>未遂</a:t>
            </a:r>
            <a:r>
              <a:rPr lang="en-US" altLang="zh-CN" sz="2400" dirty="0" smtClean="0"/>
              <a:t>——</a:t>
            </a:r>
            <a:r>
              <a:rPr lang="zh-CN" altLang="en-US" sz="2400" dirty="0" smtClean="0"/>
              <a:t>行为犯</a:t>
            </a:r>
            <a:endParaRPr lang="zh-CN" altLang="en-US" sz="2400" dirty="0"/>
          </a:p>
          <a:p>
            <a:r>
              <a:rPr lang="zh-CN" altLang="en-US" sz="2400" dirty="0" smtClean="0"/>
              <a:t>既遂标准：行为人脱离</a:t>
            </a:r>
            <a:r>
              <a:rPr lang="zh-CN" altLang="en-US" sz="2400" dirty="0"/>
              <a:t>了监管</a:t>
            </a:r>
            <a:r>
              <a:rPr lang="zh-CN" altLang="en-US" sz="2400" dirty="0" smtClean="0"/>
              <a:t>场所</a:t>
            </a:r>
            <a:r>
              <a:rPr lang="en-US" altLang="zh-CN" sz="2400" dirty="0" smtClean="0"/>
              <a:t>+</a:t>
            </a:r>
            <a:r>
              <a:rPr lang="zh-CN" altLang="en-US" sz="2400" dirty="0" smtClean="0"/>
              <a:t>脱离</a:t>
            </a:r>
            <a:r>
              <a:rPr lang="zh-CN" altLang="en-US" sz="2400" dirty="0"/>
              <a:t>了监管人员</a:t>
            </a:r>
            <a:r>
              <a:rPr lang="zh-CN" altLang="en-US" sz="2400" dirty="0" smtClean="0"/>
              <a:t>控制</a:t>
            </a:r>
            <a:endParaRPr lang="en-US" altLang="zh-CN" sz="2400" dirty="0" smtClean="0"/>
          </a:p>
          <a:p>
            <a:r>
              <a:rPr lang="zh-CN" altLang="en-US" sz="2400" dirty="0" smtClean="0"/>
              <a:t>因此，行为</a:t>
            </a:r>
            <a:r>
              <a:rPr lang="zh-CN" altLang="en-US" sz="2400" dirty="0"/>
              <a:t>人单独逃出了监管场所但并未脱离监管人控制的，或单独摆脱监管人控制但尚未离开监管场所的，都不构成既遂</a:t>
            </a:r>
            <a:r>
              <a:rPr lang="zh-CN" altLang="en-US" sz="2400" dirty="0" smtClean="0"/>
              <a:t>。但脱离</a:t>
            </a:r>
            <a:r>
              <a:rPr lang="zh-CN" altLang="en-US" sz="2400" dirty="0"/>
              <a:t>双重控制成功逃脱后又被重新抓获的</a:t>
            </a:r>
            <a:r>
              <a:rPr lang="zh-CN" altLang="en-US" sz="2400" dirty="0" smtClean="0"/>
              <a:t>，成立既</a:t>
            </a:r>
            <a:r>
              <a:rPr lang="zh-CN" altLang="en-US" sz="2400" dirty="0"/>
              <a:t>遂。</a:t>
            </a:r>
          </a:p>
        </p:txBody>
      </p:sp>
      <p:sp>
        <p:nvSpPr>
          <p:cNvPr id="3" name="标题 2"/>
          <p:cNvSpPr>
            <a:spLocks noGrp="1"/>
          </p:cNvSpPr>
          <p:nvPr>
            <p:ph type="title"/>
          </p:nvPr>
        </p:nvSpPr>
        <p:spPr/>
        <p:txBody>
          <a:bodyPr/>
          <a:lstStyle/>
          <a:p>
            <a:r>
              <a:rPr lang="zh-CN" altLang="en-US" dirty="0" smtClean="0"/>
              <a:t>脱逃罪</a:t>
            </a:r>
            <a:endParaRPr lang="zh-CN" altLang="en-US" dirty="0"/>
          </a:p>
        </p:txBody>
      </p:sp>
      <p:sp>
        <p:nvSpPr>
          <p:cNvPr id="4" name="文本框 3"/>
          <p:cNvSpPr txBox="1"/>
          <p:nvPr/>
        </p:nvSpPr>
        <p:spPr>
          <a:xfrm>
            <a:off x="89453" y="255789"/>
            <a:ext cx="1210588" cy="400110"/>
          </a:xfrm>
          <a:prstGeom prst="rect">
            <a:avLst/>
          </a:prstGeom>
          <a:noFill/>
        </p:spPr>
        <p:txBody>
          <a:bodyPr wrap="none" rtlCol="0">
            <a:spAutoFit/>
          </a:bodyPr>
          <a:lstStyle/>
          <a:p>
            <a:r>
              <a:rPr lang="zh-CN" altLang="en-US" sz="2000" b="1" dirty="0" smtClean="0">
                <a:solidFill>
                  <a:srgbClr val="FA7D00"/>
                </a:solidFill>
                <a:latin typeface="微软雅黑" panose="020B0503020204020204" pitchFamily="34" charset="-122"/>
                <a:ea typeface="微软雅黑" panose="020B0503020204020204" pitchFamily="34" charset="-122"/>
              </a:rPr>
              <a:t>第十二节</a:t>
            </a:r>
            <a:endParaRPr lang="zh-CN" altLang="en-US" sz="2000" b="1"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840397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0363" y="1191491"/>
            <a:ext cx="10954327" cy="5219248"/>
          </a:xfrm>
        </p:spPr>
        <p:txBody>
          <a:bodyPr>
            <a:normAutofit/>
          </a:bodyPr>
          <a:lstStyle/>
          <a:p>
            <a:endParaRPr lang="en-US" altLang="zh-CN" sz="2400" dirty="0" smtClean="0"/>
          </a:p>
          <a:p>
            <a:r>
              <a:rPr lang="zh-CN" altLang="en-US" sz="2400" dirty="0" smtClean="0"/>
              <a:t>（</a:t>
            </a:r>
            <a:r>
              <a:rPr lang="zh-CN" altLang="en-US" sz="2400" dirty="0"/>
              <a:t>二）本罪的既遂与</a:t>
            </a:r>
            <a:r>
              <a:rPr lang="zh-CN" altLang="en-US" sz="2400" dirty="0" smtClean="0"/>
              <a:t>未遂</a:t>
            </a:r>
            <a:r>
              <a:rPr lang="en-US" altLang="zh-CN" sz="2400" dirty="0" smtClean="0"/>
              <a:t>——</a:t>
            </a:r>
            <a:r>
              <a:rPr lang="zh-CN" altLang="en-US" sz="2400" dirty="0" smtClean="0"/>
              <a:t>行为犯</a:t>
            </a:r>
            <a:endParaRPr lang="zh-CN" altLang="en-US" sz="2400" dirty="0"/>
          </a:p>
          <a:p>
            <a:r>
              <a:rPr lang="zh-CN" altLang="en-US" sz="2400" dirty="0" smtClean="0"/>
              <a:t>既遂标准：行为人脱离</a:t>
            </a:r>
            <a:r>
              <a:rPr lang="zh-CN" altLang="en-US" sz="2400" dirty="0"/>
              <a:t>了监管</a:t>
            </a:r>
            <a:r>
              <a:rPr lang="zh-CN" altLang="en-US" sz="2400" dirty="0" smtClean="0"/>
              <a:t>场所</a:t>
            </a:r>
            <a:r>
              <a:rPr lang="en-US" altLang="zh-CN" sz="2400" dirty="0" smtClean="0"/>
              <a:t>+</a:t>
            </a:r>
            <a:r>
              <a:rPr lang="zh-CN" altLang="en-US" sz="2400" dirty="0" smtClean="0"/>
              <a:t>脱离</a:t>
            </a:r>
            <a:r>
              <a:rPr lang="zh-CN" altLang="en-US" sz="2400" dirty="0"/>
              <a:t>了监管人员</a:t>
            </a:r>
            <a:r>
              <a:rPr lang="zh-CN" altLang="en-US" sz="2400" dirty="0" smtClean="0"/>
              <a:t>控制</a:t>
            </a:r>
            <a:endParaRPr lang="en-US" altLang="zh-CN" sz="2400" dirty="0" smtClean="0"/>
          </a:p>
          <a:p>
            <a:r>
              <a:rPr lang="zh-CN" altLang="en-US" sz="2400" dirty="0" smtClean="0"/>
              <a:t>因此，行为</a:t>
            </a:r>
            <a:r>
              <a:rPr lang="zh-CN" altLang="en-US" sz="2400" dirty="0"/>
              <a:t>人单独逃出了监管场所但并未脱离监管人控制的，或单独摆脱监管人控制但尚未离开监管场所的，都不构成既遂</a:t>
            </a:r>
            <a:r>
              <a:rPr lang="zh-CN" altLang="en-US" sz="2400" dirty="0" smtClean="0"/>
              <a:t>。但脱离</a:t>
            </a:r>
            <a:r>
              <a:rPr lang="zh-CN" altLang="en-US" sz="2400" dirty="0"/>
              <a:t>双重控制成功逃脱后又被重新抓获的</a:t>
            </a:r>
            <a:r>
              <a:rPr lang="zh-CN" altLang="en-US" sz="2400" dirty="0" smtClean="0"/>
              <a:t>，成立既</a:t>
            </a:r>
            <a:r>
              <a:rPr lang="zh-CN" altLang="en-US" sz="2400" dirty="0"/>
              <a:t>遂。</a:t>
            </a:r>
          </a:p>
        </p:txBody>
      </p:sp>
      <p:sp>
        <p:nvSpPr>
          <p:cNvPr id="3" name="标题 2"/>
          <p:cNvSpPr>
            <a:spLocks noGrp="1"/>
          </p:cNvSpPr>
          <p:nvPr>
            <p:ph type="title"/>
          </p:nvPr>
        </p:nvSpPr>
        <p:spPr/>
        <p:txBody>
          <a:bodyPr/>
          <a:lstStyle/>
          <a:p>
            <a:r>
              <a:rPr lang="zh-CN" altLang="en-US" dirty="0" smtClean="0"/>
              <a:t>脱逃罪</a:t>
            </a:r>
            <a:endParaRPr lang="zh-CN" altLang="en-US" dirty="0"/>
          </a:p>
        </p:txBody>
      </p:sp>
      <p:sp>
        <p:nvSpPr>
          <p:cNvPr id="4" name="文本框 3"/>
          <p:cNvSpPr txBox="1"/>
          <p:nvPr/>
        </p:nvSpPr>
        <p:spPr>
          <a:xfrm>
            <a:off x="89453" y="255789"/>
            <a:ext cx="1210588" cy="400110"/>
          </a:xfrm>
          <a:prstGeom prst="rect">
            <a:avLst/>
          </a:prstGeom>
          <a:noFill/>
        </p:spPr>
        <p:txBody>
          <a:bodyPr wrap="none" rtlCol="0">
            <a:spAutoFit/>
          </a:bodyPr>
          <a:lstStyle/>
          <a:p>
            <a:r>
              <a:rPr lang="zh-CN" altLang="en-US" sz="2000" b="1" dirty="0" smtClean="0">
                <a:solidFill>
                  <a:srgbClr val="FA7D00"/>
                </a:solidFill>
                <a:latin typeface="微软雅黑" panose="020B0503020204020204" pitchFamily="34" charset="-122"/>
                <a:ea typeface="微软雅黑" panose="020B0503020204020204" pitchFamily="34" charset="-122"/>
              </a:rPr>
              <a:t>第十二节</a:t>
            </a:r>
            <a:endParaRPr lang="zh-CN" altLang="en-US" sz="2000" b="1"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2746318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0363" y="1191491"/>
            <a:ext cx="10954327" cy="5219248"/>
          </a:xfrm>
        </p:spPr>
        <p:txBody>
          <a:bodyPr>
            <a:normAutofit/>
          </a:bodyPr>
          <a:lstStyle/>
          <a:p>
            <a:endParaRPr lang="en-US" altLang="zh-CN" sz="2400" dirty="0" smtClean="0"/>
          </a:p>
          <a:p>
            <a:r>
              <a:rPr lang="zh-CN" altLang="en-US" sz="2400" dirty="0" smtClean="0"/>
              <a:t>（</a:t>
            </a:r>
            <a:r>
              <a:rPr lang="zh-CN" altLang="en-US" sz="2400" dirty="0"/>
              <a:t>三</a:t>
            </a:r>
            <a:r>
              <a:rPr lang="zh-CN" altLang="en-US" sz="2400" dirty="0" smtClean="0"/>
              <a:t>）罪数问题</a:t>
            </a:r>
            <a:endParaRPr lang="zh-CN" altLang="en-US" sz="2400" dirty="0"/>
          </a:p>
          <a:p>
            <a:r>
              <a:rPr lang="zh-CN" altLang="en-US" sz="2400" dirty="0" smtClean="0"/>
              <a:t>行为</a:t>
            </a:r>
            <a:r>
              <a:rPr lang="zh-CN" altLang="en-US" sz="2400" dirty="0"/>
              <a:t>人在脱逃时，如果对监管人员使用了暴力，其暴力程度造成轻伤的，仍应对行为人定脱逃</a:t>
            </a:r>
            <a:r>
              <a:rPr lang="zh-CN" altLang="en-US" sz="2400" dirty="0" smtClean="0"/>
              <a:t>罪。</a:t>
            </a:r>
            <a:endParaRPr lang="en-US" altLang="zh-CN" sz="2400" dirty="0" smtClean="0"/>
          </a:p>
          <a:p>
            <a:r>
              <a:rPr lang="zh-CN" altLang="en-US" sz="2400" dirty="0" smtClean="0"/>
              <a:t>如果</a:t>
            </a:r>
            <a:r>
              <a:rPr lang="zh-CN" altLang="en-US" sz="2400" dirty="0"/>
              <a:t>行为人的暴力手段造成了监管人员重伤甚至死亡的，应作为本罪与故意伤害罪、故意杀人罪的牵连犯，从一重处断。</a:t>
            </a:r>
          </a:p>
        </p:txBody>
      </p:sp>
      <p:sp>
        <p:nvSpPr>
          <p:cNvPr id="3" name="标题 2"/>
          <p:cNvSpPr>
            <a:spLocks noGrp="1"/>
          </p:cNvSpPr>
          <p:nvPr>
            <p:ph type="title"/>
          </p:nvPr>
        </p:nvSpPr>
        <p:spPr/>
        <p:txBody>
          <a:bodyPr/>
          <a:lstStyle/>
          <a:p>
            <a:r>
              <a:rPr lang="zh-CN" altLang="en-US" dirty="0" smtClean="0"/>
              <a:t>脱逃罪</a:t>
            </a:r>
            <a:endParaRPr lang="zh-CN" altLang="en-US" dirty="0"/>
          </a:p>
        </p:txBody>
      </p:sp>
      <p:sp>
        <p:nvSpPr>
          <p:cNvPr id="4" name="文本框 3"/>
          <p:cNvSpPr txBox="1"/>
          <p:nvPr/>
        </p:nvSpPr>
        <p:spPr>
          <a:xfrm>
            <a:off x="89453" y="255789"/>
            <a:ext cx="1210588" cy="400110"/>
          </a:xfrm>
          <a:prstGeom prst="rect">
            <a:avLst/>
          </a:prstGeom>
          <a:noFill/>
        </p:spPr>
        <p:txBody>
          <a:bodyPr wrap="none" rtlCol="0">
            <a:spAutoFit/>
          </a:bodyPr>
          <a:lstStyle/>
          <a:p>
            <a:r>
              <a:rPr lang="zh-CN" altLang="en-US" sz="2000" b="1" dirty="0" smtClean="0">
                <a:solidFill>
                  <a:srgbClr val="FA7D00"/>
                </a:solidFill>
                <a:latin typeface="微软雅黑" panose="020B0503020204020204" pitchFamily="34" charset="-122"/>
                <a:ea typeface="微软雅黑" panose="020B0503020204020204" pitchFamily="34" charset="-122"/>
              </a:rPr>
              <a:t>第十二节</a:t>
            </a:r>
            <a:endParaRPr lang="zh-CN" altLang="en-US" sz="2000" b="1"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4035386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0363" y="1191491"/>
            <a:ext cx="10954327" cy="5219248"/>
          </a:xfrm>
        </p:spPr>
        <p:txBody>
          <a:bodyPr>
            <a:normAutofit/>
          </a:bodyPr>
          <a:lstStyle/>
          <a:p>
            <a:endParaRPr lang="en-US" altLang="zh-CN" sz="2400" dirty="0" smtClean="0"/>
          </a:p>
          <a:p>
            <a:r>
              <a:rPr lang="zh-CN" altLang="en-US" sz="2400" dirty="0"/>
              <a:t>（四</a:t>
            </a:r>
            <a:r>
              <a:rPr lang="zh-CN" altLang="en-US" sz="2400" dirty="0" smtClean="0"/>
              <a:t>）共同</a:t>
            </a:r>
            <a:r>
              <a:rPr lang="zh-CN" altLang="en-US" sz="2400" dirty="0"/>
              <a:t>犯罪问题</a:t>
            </a:r>
          </a:p>
          <a:p>
            <a:r>
              <a:rPr lang="zh-CN" altLang="en-US" sz="2400" dirty="0" smtClean="0"/>
              <a:t>采“</a:t>
            </a:r>
            <a:r>
              <a:rPr lang="zh-CN" altLang="en-US" sz="2400" dirty="0"/>
              <a:t>部分脱逃全部责任制”的原则，以“部分行为全部责任”对其进行处分。即任何一人脱逃的成功都是共谋脱逃的成功，一人既遂，全部既遂。</a:t>
            </a:r>
          </a:p>
          <a:p>
            <a:r>
              <a:rPr lang="zh-CN" altLang="en-US" sz="2400" dirty="0"/>
              <a:t>三、脱逃罪的处罚</a:t>
            </a:r>
          </a:p>
          <a:p>
            <a:r>
              <a:rPr lang="zh-CN" altLang="en-US" sz="2400" dirty="0"/>
              <a:t>根据</a:t>
            </a:r>
            <a:r>
              <a:rPr lang="en-US" altLang="zh-CN" sz="2400" dirty="0"/>
              <a:t>《</a:t>
            </a:r>
            <a:r>
              <a:rPr lang="zh-CN" altLang="en-US" sz="2400" dirty="0"/>
              <a:t>刑法</a:t>
            </a:r>
            <a:r>
              <a:rPr lang="en-US" altLang="zh-CN" sz="2400" dirty="0"/>
              <a:t>》</a:t>
            </a:r>
            <a:r>
              <a:rPr lang="zh-CN" altLang="en-US" sz="2400" dirty="0"/>
              <a:t>第</a:t>
            </a:r>
            <a:r>
              <a:rPr lang="en-US" altLang="zh-CN" sz="2400" dirty="0"/>
              <a:t>316</a:t>
            </a:r>
            <a:r>
              <a:rPr lang="zh-CN" altLang="en-US" sz="2400" dirty="0"/>
              <a:t>条的规定，犯本罪的，处</a:t>
            </a:r>
            <a:r>
              <a:rPr lang="en-US" altLang="zh-CN" sz="2400" dirty="0"/>
              <a:t>5</a:t>
            </a:r>
            <a:r>
              <a:rPr lang="zh-CN" altLang="en-US" sz="2400" dirty="0"/>
              <a:t>年以下有期徒刑或拘役。</a:t>
            </a:r>
          </a:p>
        </p:txBody>
      </p:sp>
      <p:sp>
        <p:nvSpPr>
          <p:cNvPr id="3" name="标题 2"/>
          <p:cNvSpPr>
            <a:spLocks noGrp="1"/>
          </p:cNvSpPr>
          <p:nvPr>
            <p:ph type="title"/>
          </p:nvPr>
        </p:nvSpPr>
        <p:spPr/>
        <p:txBody>
          <a:bodyPr/>
          <a:lstStyle/>
          <a:p>
            <a:r>
              <a:rPr lang="zh-CN" altLang="en-US" dirty="0" smtClean="0"/>
              <a:t>脱逃罪</a:t>
            </a:r>
            <a:endParaRPr lang="zh-CN" altLang="en-US" dirty="0"/>
          </a:p>
        </p:txBody>
      </p:sp>
      <p:sp>
        <p:nvSpPr>
          <p:cNvPr id="4" name="文本框 3"/>
          <p:cNvSpPr txBox="1"/>
          <p:nvPr/>
        </p:nvSpPr>
        <p:spPr>
          <a:xfrm>
            <a:off x="89453" y="255789"/>
            <a:ext cx="1210588" cy="400110"/>
          </a:xfrm>
          <a:prstGeom prst="rect">
            <a:avLst/>
          </a:prstGeom>
          <a:noFill/>
        </p:spPr>
        <p:txBody>
          <a:bodyPr wrap="none" rtlCol="0">
            <a:spAutoFit/>
          </a:bodyPr>
          <a:lstStyle/>
          <a:p>
            <a:r>
              <a:rPr lang="zh-CN" altLang="en-US" sz="2000" b="1" dirty="0" smtClean="0">
                <a:solidFill>
                  <a:srgbClr val="FA7D00"/>
                </a:solidFill>
                <a:latin typeface="微软雅黑" panose="020B0503020204020204" pitchFamily="34" charset="-122"/>
                <a:ea typeface="微软雅黑" panose="020B0503020204020204" pitchFamily="34" charset="-122"/>
              </a:rPr>
              <a:t>第十二节</a:t>
            </a:r>
            <a:endParaRPr lang="zh-CN" altLang="en-US" sz="2000" b="1"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0950710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0363" y="1191491"/>
            <a:ext cx="10954327" cy="5219248"/>
          </a:xfrm>
        </p:spPr>
        <p:txBody>
          <a:bodyPr>
            <a:noAutofit/>
          </a:bodyPr>
          <a:lstStyle/>
          <a:p>
            <a:r>
              <a:rPr lang="zh-CN" altLang="en-US" sz="2400" dirty="0"/>
              <a:t>一、妨害传染病防治罪的概念与构成特征</a:t>
            </a:r>
          </a:p>
          <a:p>
            <a:r>
              <a:rPr lang="zh-CN" altLang="en-US" sz="2400" dirty="0"/>
              <a:t>（一）概念</a:t>
            </a:r>
          </a:p>
          <a:p>
            <a:r>
              <a:rPr lang="zh-CN" altLang="en-US" sz="2400" dirty="0"/>
              <a:t>妨害传染病罪，是指违反传染病防治法的规定，引起甲类传染病传播或者有传播严重危险的行为。</a:t>
            </a:r>
          </a:p>
          <a:p>
            <a:r>
              <a:rPr lang="zh-CN" altLang="en-US" sz="2400" dirty="0"/>
              <a:t>（二）构成特征</a:t>
            </a:r>
          </a:p>
          <a:p>
            <a:r>
              <a:rPr lang="en-US" altLang="zh-CN" sz="2400" dirty="0"/>
              <a:t>1.</a:t>
            </a:r>
            <a:r>
              <a:rPr lang="zh-CN" altLang="en-US" sz="2400" dirty="0"/>
              <a:t>犯罪客体：国家预防、控制传染病的管理活动和广大人民群众的生命健康权利。</a:t>
            </a:r>
          </a:p>
          <a:p>
            <a:r>
              <a:rPr lang="en-US" altLang="zh-CN" sz="2400" dirty="0"/>
              <a:t>2.</a:t>
            </a:r>
            <a:r>
              <a:rPr lang="zh-CN" altLang="en-US" sz="2400" dirty="0"/>
              <a:t>犯罪客观</a:t>
            </a:r>
            <a:r>
              <a:rPr lang="zh-CN" altLang="en-US" sz="2400" dirty="0" smtClean="0"/>
              <a:t>方面</a:t>
            </a:r>
            <a:r>
              <a:rPr lang="zh-CN" altLang="en-US" sz="2400" dirty="0" smtClean="0">
                <a:sym typeface="Wingdings" panose="05000000000000000000" pitchFamily="2" charset="2"/>
              </a:rPr>
              <a:t>：（</a:t>
            </a:r>
            <a:r>
              <a:rPr lang="en-US" altLang="zh-CN" sz="2400" dirty="0" smtClean="0">
                <a:sym typeface="Wingdings" panose="05000000000000000000" pitchFamily="2" charset="2"/>
              </a:rPr>
              <a:t>1</a:t>
            </a:r>
            <a:r>
              <a:rPr lang="zh-CN" altLang="en-US" sz="2400" dirty="0" smtClean="0">
                <a:sym typeface="Wingdings" panose="05000000000000000000" pitchFamily="2" charset="2"/>
              </a:rPr>
              <a:t>）</a:t>
            </a:r>
            <a:r>
              <a:rPr lang="zh-CN" altLang="en-US" sz="2400" dirty="0" smtClean="0"/>
              <a:t>行为</a:t>
            </a:r>
            <a:r>
              <a:rPr lang="zh-CN" altLang="en-US" sz="2400" dirty="0"/>
              <a:t>人实施了违反我国</a:t>
            </a:r>
            <a:r>
              <a:rPr lang="en-US" altLang="zh-CN" sz="2400" dirty="0"/>
              <a:t>《</a:t>
            </a:r>
            <a:r>
              <a:rPr lang="zh-CN" altLang="en-US" sz="2400" dirty="0"/>
              <a:t>传染病防治法</a:t>
            </a:r>
            <a:r>
              <a:rPr lang="en-US" altLang="zh-CN" sz="2400" dirty="0"/>
              <a:t>》</a:t>
            </a:r>
            <a:r>
              <a:rPr lang="zh-CN" altLang="en-US" sz="2400" dirty="0"/>
              <a:t>规定的国家预防、控制传染病的制度的</a:t>
            </a:r>
            <a:r>
              <a:rPr lang="zh-CN" altLang="en-US" sz="2400" dirty="0" smtClean="0"/>
              <a:t>行为。</a:t>
            </a:r>
            <a:endParaRPr lang="en-US" altLang="zh-CN" sz="2400" dirty="0"/>
          </a:p>
          <a:p>
            <a:r>
              <a:rPr lang="zh-CN" altLang="en-US" sz="2400" dirty="0" smtClean="0"/>
              <a:t>（</a:t>
            </a:r>
            <a:r>
              <a:rPr lang="en-US" altLang="zh-CN" sz="2400" dirty="0" smtClean="0"/>
              <a:t>2</a:t>
            </a:r>
            <a:r>
              <a:rPr lang="zh-CN" altLang="en-US" sz="2400" dirty="0" smtClean="0"/>
              <a:t>）行为</a:t>
            </a:r>
            <a:r>
              <a:rPr lang="zh-CN" altLang="en-US" sz="2400" dirty="0"/>
              <a:t>引起了甲类传染病的传播或者有传播的严重危险。</a:t>
            </a:r>
          </a:p>
          <a:p>
            <a:r>
              <a:rPr lang="en-US" altLang="zh-CN" sz="2400" dirty="0"/>
              <a:t>3.</a:t>
            </a:r>
            <a:r>
              <a:rPr lang="zh-CN" altLang="en-US" sz="2400" dirty="0"/>
              <a:t>犯罪主体：一般</a:t>
            </a:r>
            <a:r>
              <a:rPr lang="zh-CN" altLang="en-US" sz="2400" dirty="0" smtClean="0"/>
              <a:t>主体（自然人</a:t>
            </a:r>
            <a:r>
              <a:rPr lang="en-US" altLang="zh-CN" sz="2400" dirty="0" smtClean="0"/>
              <a:t>+</a:t>
            </a:r>
            <a:r>
              <a:rPr lang="zh-CN" altLang="en-US" sz="2400" dirty="0" smtClean="0"/>
              <a:t>单位）。</a:t>
            </a:r>
            <a:endParaRPr lang="zh-CN" altLang="en-US" sz="2400" dirty="0"/>
          </a:p>
        </p:txBody>
      </p:sp>
      <p:sp>
        <p:nvSpPr>
          <p:cNvPr id="3" name="标题 2"/>
          <p:cNvSpPr>
            <a:spLocks noGrp="1"/>
          </p:cNvSpPr>
          <p:nvPr>
            <p:ph type="title"/>
          </p:nvPr>
        </p:nvSpPr>
        <p:spPr/>
        <p:txBody>
          <a:bodyPr/>
          <a:lstStyle/>
          <a:p>
            <a:r>
              <a:rPr lang="zh-CN" altLang="en-US" dirty="0" smtClean="0"/>
              <a:t>妨害传染病防治罪</a:t>
            </a:r>
            <a:endParaRPr lang="zh-CN" altLang="en-US" dirty="0"/>
          </a:p>
        </p:txBody>
      </p:sp>
      <p:sp>
        <p:nvSpPr>
          <p:cNvPr id="4" name="文本框 3"/>
          <p:cNvSpPr txBox="1"/>
          <p:nvPr/>
        </p:nvSpPr>
        <p:spPr>
          <a:xfrm>
            <a:off x="89453" y="255789"/>
            <a:ext cx="1210588" cy="400110"/>
          </a:xfrm>
          <a:prstGeom prst="rect">
            <a:avLst/>
          </a:prstGeom>
          <a:noFill/>
        </p:spPr>
        <p:txBody>
          <a:bodyPr wrap="none" rtlCol="0">
            <a:spAutoFit/>
          </a:bodyPr>
          <a:lstStyle/>
          <a:p>
            <a:r>
              <a:rPr lang="zh-CN" altLang="en-US" sz="2000" b="1" dirty="0" smtClean="0">
                <a:solidFill>
                  <a:srgbClr val="FA7D00"/>
                </a:solidFill>
                <a:latin typeface="微软雅黑" panose="020B0503020204020204" pitchFamily="34" charset="-122"/>
                <a:ea typeface="微软雅黑" panose="020B0503020204020204" pitchFamily="34" charset="-122"/>
              </a:rPr>
              <a:t>第十三节</a:t>
            </a:r>
            <a:endParaRPr lang="zh-CN" altLang="en-US" sz="2000" b="1"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424226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88757" y="1259023"/>
            <a:ext cx="10954327" cy="5087954"/>
          </a:xfrm>
        </p:spPr>
        <p:txBody>
          <a:bodyPr>
            <a:normAutofit fontScale="92500" lnSpcReduction="10000"/>
          </a:bodyPr>
          <a:lstStyle/>
          <a:p>
            <a:r>
              <a:rPr lang="zh-CN" altLang="en-US" sz="2600" dirty="0" smtClean="0"/>
              <a:t>一、妨害社会管理秩序罪的概念与构成特征</a:t>
            </a:r>
            <a:endParaRPr lang="en-US" altLang="zh-CN" sz="2600" dirty="0" smtClean="0"/>
          </a:p>
          <a:p>
            <a:pPr marL="457200" indent="-457200">
              <a:buFont typeface="Wingdings" panose="05000000000000000000" pitchFamily="2" charset="2"/>
              <a:buChar char="p"/>
            </a:pPr>
            <a:r>
              <a:rPr lang="zh-CN" altLang="zh-CN" sz="2600" dirty="0" smtClean="0"/>
              <a:t>妨害</a:t>
            </a:r>
            <a:r>
              <a:rPr lang="zh-CN" altLang="zh-CN" sz="2600" dirty="0"/>
              <a:t>社会管理秩序罪，是指故意妨害国家机关对社会的管理活动，破坏正常的社会秩序，情节严重，依法应当受到刑罚处罚的行为</a:t>
            </a:r>
            <a:r>
              <a:rPr lang="zh-CN" altLang="zh-CN" sz="2600" dirty="0" smtClean="0"/>
              <a:t>。</a:t>
            </a:r>
            <a:endParaRPr lang="en-US" altLang="zh-CN" sz="2600" dirty="0" smtClean="0"/>
          </a:p>
          <a:p>
            <a:pPr marL="457200" indent="-457200">
              <a:buFont typeface="Arial" panose="020B0604020202020204" pitchFamily="34" charset="0"/>
              <a:buChar char="•"/>
            </a:pPr>
            <a:r>
              <a:rPr lang="zh-CN" altLang="zh-CN" sz="2600" dirty="0"/>
              <a:t>本类犯罪侵犯的客体是社会管理秩序，即国家机关依法对社会进行管理而形成的正常的社会秩序</a:t>
            </a:r>
            <a:r>
              <a:rPr lang="zh-CN" altLang="zh-CN" sz="2600" dirty="0" smtClean="0"/>
              <a:t>。</a:t>
            </a:r>
            <a:endParaRPr lang="en-US" altLang="zh-CN" sz="2600" dirty="0" smtClean="0"/>
          </a:p>
          <a:p>
            <a:pPr marL="457200" indent="-457200">
              <a:buFont typeface="Arial" panose="020B0604020202020204" pitchFamily="34" charset="0"/>
              <a:buChar char="•"/>
            </a:pPr>
            <a:r>
              <a:rPr lang="zh-CN" altLang="zh-CN" sz="2600" dirty="0"/>
              <a:t>本类犯罪在客观方面表现为违反国家的相关管理法规，妨害国家对社会的管理活动，破坏社会管理秩序，情节严重的行为</a:t>
            </a:r>
            <a:r>
              <a:rPr lang="zh-CN" altLang="zh-CN" sz="2600" dirty="0" smtClean="0"/>
              <a:t>。</a:t>
            </a:r>
            <a:endParaRPr lang="en-US" altLang="zh-CN" sz="2600" dirty="0" smtClean="0"/>
          </a:p>
          <a:p>
            <a:pPr marL="457200" indent="-457200">
              <a:buFont typeface="Arial" panose="020B0604020202020204" pitchFamily="34" charset="0"/>
              <a:buChar char="•"/>
            </a:pPr>
            <a:r>
              <a:rPr lang="zh-CN" altLang="zh-CN" sz="2600" dirty="0"/>
              <a:t>本类犯罪中的多数犯罪的主体是自然人，但单位也可以成为部分犯罪的主体，还有个别犯罪的主体仅限于单位</a:t>
            </a:r>
            <a:r>
              <a:rPr lang="zh-CN" altLang="zh-CN" sz="2600" dirty="0" smtClean="0"/>
              <a:t>。</a:t>
            </a:r>
            <a:endParaRPr lang="en-US" altLang="zh-CN" sz="2600" dirty="0" smtClean="0"/>
          </a:p>
          <a:p>
            <a:pPr marL="457200" indent="-457200">
              <a:buFont typeface="Arial" panose="020B0604020202020204" pitchFamily="34" charset="0"/>
              <a:buChar char="•"/>
            </a:pPr>
            <a:r>
              <a:rPr lang="zh-CN" altLang="zh-CN" sz="2600" dirty="0"/>
              <a:t>本类犯罪的主观方面除少数犯罪以外，多数犯罪由故意</a:t>
            </a:r>
            <a:r>
              <a:rPr lang="zh-CN" altLang="zh-CN" sz="2600" dirty="0" smtClean="0"/>
              <a:t>构成</a:t>
            </a:r>
            <a:r>
              <a:rPr lang="zh-CN" altLang="en-US" sz="2600" dirty="0" smtClean="0"/>
              <a:t>。</a:t>
            </a:r>
            <a:endParaRPr lang="zh-CN" altLang="zh-CN" sz="2600" dirty="0"/>
          </a:p>
        </p:txBody>
      </p:sp>
      <p:sp>
        <p:nvSpPr>
          <p:cNvPr id="3" name="标题 2"/>
          <p:cNvSpPr>
            <a:spLocks noGrp="1"/>
          </p:cNvSpPr>
          <p:nvPr>
            <p:ph type="title"/>
          </p:nvPr>
        </p:nvSpPr>
        <p:spPr/>
        <p:txBody>
          <a:bodyPr/>
          <a:lstStyle/>
          <a:p>
            <a:r>
              <a:rPr lang="zh-CN" altLang="en-US" dirty="0" smtClean="0"/>
              <a:t>妨害社会管理秩序罪概述</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微软雅黑" panose="020B0503020204020204" pitchFamily="34" charset="-122"/>
                <a:ea typeface="微软雅黑" panose="020B0503020204020204" pitchFamily="34" charset="-122"/>
              </a:rPr>
              <a:t>第一节</a:t>
            </a:r>
          </a:p>
        </p:txBody>
      </p:sp>
    </p:spTree>
    <p:extLst>
      <p:ext uri="{BB962C8B-B14F-4D97-AF65-F5344CB8AC3E}">
        <p14:creationId xmlns:p14="http://schemas.microsoft.com/office/powerpoint/2010/main" val="124690120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0363" y="1191491"/>
            <a:ext cx="10954327" cy="5219248"/>
          </a:xfrm>
        </p:spPr>
        <p:txBody>
          <a:bodyPr>
            <a:normAutofit/>
          </a:bodyPr>
          <a:lstStyle/>
          <a:p>
            <a:r>
              <a:rPr lang="en-US" altLang="zh-CN" sz="2400" dirty="0"/>
              <a:t>4.</a:t>
            </a:r>
            <a:r>
              <a:rPr lang="zh-CN" altLang="en-US" sz="2400" dirty="0"/>
              <a:t>犯罪主观方面：过失。</a:t>
            </a:r>
          </a:p>
          <a:p>
            <a:r>
              <a:rPr lang="zh-CN" altLang="en-US" sz="2400" dirty="0" smtClean="0"/>
              <a:t>二</a:t>
            </a:r>
            <a:r>
              <a:rPr lang="zh-CN" altLang="en-US" sz="2400" dirty="0"/>
              <a:t>、妨害传染病防治罪的认定</a:t>
            </a:r>
          </a:p>
          <a:p>
            <a:r>
              <a:rPr lang="zh-CN" altLang="en-US" sz="2400" dirty="0"/>
              <a:t>（一</a:t>
            </a:r>
            <a:r>
              <a:rPr lang="zh-CN" altLang="en-US" sz="2400" dirty="0" smtClean="0"/>
              <a:t>）罪</a:t>
            </a:r>
            <a:r>
              <a:rPr lang="zh-CN" altLang="en-US" sz="2400" dirty="0"/>
              <a:t>与非罪的</a:t>
            </a:r>
            <a:r>
              <a:rPr lang="zh-CN" altLang="en-US" sz="2400" dirty="0" smtClean="0"/>
              <a:t>界限</a:t>
            </a:r>
            <a:endParaRPr lang="en-US" altLang="zh-CN" sz="2400" dirty="0" smtClean="0"/>
          </a:p>
          <a:p>
            <a:r>
              <a:rPr lang="en-US" altLang="zh-CN" sz="2400" dirty="0" smtClean="0"/>
              <a:t>1.</a:t>
            </a:r>
            <a:r>
              <a:rPr lang="zh-CN" altLang="en-US" sz="2400" dirty="0" smtClean="0"/>
              <a:t> 是否造成甲类传染病传播或传播危险。（传染病种类的界定）</a:t>
            </a:r>
            <a:endParaRPr lang="zh-CN" altLang="en-US" sz="2400" dirty="0"/>
          </a:p>
          <a:p>
            <a:r>
              <a:rPr lang="en-US" altLang="zh-CN" sz="2400" dirty="0" smtClean="0"/>
              <a:t>2.</a:t>
            </a:r>
            <a:r>
              <a:rPr lang="zh-CN" altLang="en-US" sz="2400" dirty="0" smtClean="0"/>
              <a:t> 与</a:t>
            </a:r>
            <a:r>
              <a:rPr lang="zh-CN" altLang="en-US" sz="2400" dirty="0"/>
              <a:t>一般违法行为</a:t>
            </a:r>
            <a:r>
              <a:rPr lang="zh-CN" altLang="en-US" sz="2400" dirty="0" smtClean="0"/>
              <a:t>界限：构成犯罪需造成</a:t>
            </a:r>
            <a:r>
              <a:rPr lang="zh-CN" altLang="en-US" sz="2400" dirty="0"/>
              <a:t>了引起甲类传染病传播或者有传播严重危险的严重危害</a:t>
            </a:r>
            <a:r>
              <a:rPr lang="zh-CN" altLang="en-US" sz="2400" dirty="0" smtClean="0"/>
              <a:t>结果。</a:t>
            </a:r>
            <a:endParaRPr lang="zh-CN" altLang="en-US" sz="2400" dirty="0"/>
          </a:p>
          <a:p>
            <a:r>
              <a:rPr lang="en-US" altLang="zh-CN" sz="2400" dirty="0" smtClean="0"/>
              <a:t>3.</a:t>
            </a:r>
            <a:r>
              <a:rPr lang="zh-CN" altLang="en-US" sz="2400" dirty="0" smtClean="0"/>
              <a:t> 与</a:t>
            </a:r>
            <a:r>
              <a:rPr lang="zh-CN" altLang="en-US" sz="2400" dirty="0"/>
              <a:t>自然事件、技术事故的</a:t>
            </a:r>
            <a:r>
              <a:rPr lang="zh-CN" altLang="en-US" sz="2400" dirty="0" smtClean="0"/>
              <a:t>区别：前者</a:t>
            </a:r>
            <a:r>
              <a:rPr lang="zh-CN" altLang="en-US" sz="2400" dirty="0"/>
              <a:t>的危害结果是由于行为人实施了</a:t>
            </a:r>
            <a:r>
              <a:rPr lang="en-US" altLang="zh-CN" sz="2400" dirty="0"/>
              <a:t>《</a:t>
            </a:r>
            <a:r>
              <a:rPr lang="zh-CN" altLang="en-US" sz="2400" dirty="0"/>
              <a:t>刑法</a:t>
            </a:r>
            <a:r>
              <a:rPr lang="en-US" altLang="zh-CN" sz="2400" dirty="0"/>
              <a:t>》</a:t>
            </a:r>
            <a:r>
              <a:rPr lang="zh-CN" altLang="en-US" sz="2400" dirty="0"/>
              <a:t>第</a:t>
            </a:r>
            <a:r>
              <a:rPr lang="en-US" altLang="zh-CN" sz="2400" dirty="0"/>
              <a:t>330</a:t>
            </a:r>
            <a:r>
              <a:rPr lang="zh-CN" altLang="en-US" sz="2400" dirty="0"/>
              <a:t>条规定之行为引起的，后者危害结果的发生是不以人的意志为转移的，属于不可预见或无法抗拒的事实。</a:t>
            </a:r>
          </a:p>
        </p:txBody>
      </p:sp>
      <p:sp>
        <p:nvSpPr>
          <p:cNvPr id="3" name="标题 2"/>
          <p:cNvSpPr>
            <a:spLocks noGrp="1"/>
          </p:cNvSpPr>
          <p:nvPr>
            <p:ph type="title"/>
          </p:nvPr>
        </p:nvSpPr>
        <p:spPr/>
        <p:txBody>
          <a:bodyPr/>
          <a:lstStyle/>
          <a:p>
            <a:r>
              <a:rPr lang="zh-CN" altLang="en-US" dirty="0" smtClean="0"/>
              <a:t>妨害传染病防治罪</a:t>
            </a:r>
            <a:endParaRPr lang="zh-CN" altLang="en-US" dirty="0"/>
          </a:p>
        </p:txBody>
      </p:sp>
      <p:sp>
        <p:nvSpPr>
          <p:cNvPr id="4" name="文本框 3"/>
          <p:cNvSpPr txBox="1"/>
          <p:nvPr/>
        </p:nvSpPr>
        <p:spPr>
          <a:xfrm>
            <a:off x="89453" y="255789"/>
            <a:ext cx="1210588" cy="400110"/>
          </a:xfrm>
          <a:prstGeom prst="rect">
            <a:avLst/>
          </a:prstGeom>
          <a:noFill/>
        </p:spPr>
        <p:txBody>
          <a:bodyPr wrap="none" rtlCol="0">
            <a:spAutoFit/>
          </a:bodyPr>
          <a:lstStyle/>
          <a:p>
            <a:r>
              <a:rPr lang="zh-CN" altLang="en-US" sz="2000" b="1" dirty="0" smtClean="0">
                <a:solidFill>
                  <a:srgbClr val="FA7D00"/>
                </a:solidFill>
                <a:latin typeface="微软雅黑" panose="020B0503020204020204" pitchFamily="34" charset="-122"/>
                <a:ea typeface="微软雅黑" panose="020B0503020204020204" pitchFamily="34" charset="-122"/>
              </a:rPr>
              <a:t>第十三节</a:t>
            </a:r>
            <a:endParaRPr lang="zh-CN" altLang="en-US" sz="2000" b="1"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2224528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0363" y="1191491"/>
            <a:ext cx="10954327" cy="5219248"/>
          </a:xfrm>
        </p:spPr>
        <p:txBody>
          <a:bodyPr>
            <a:noAutofit/>
          </a:bodyPr>
          <a:lstStyle/>
          <a:p>
            <a:r>
              <a:rPr lang="zh-CN" altLang="en-US" sz="2400" dirty="0"/>
              <a:t>（二）本罪与传染病菌种、毒种扩散罪的界限。</a:t>
            </a:r>
          </a:p>
          <a:p>
            <a:r>
              <a:rPr lang="en-US" altLang="zh-CN" sz="2400" dirty="0"/>
              <a:t>1.</a:t>
            </a:r>
            <a:r>
              <a:rPr lang="zh-CN" altLang="en-US" sz="2400" dirty="0"/>
              <a:t>两者所违反的规定的内容不尽相同。本罪要求违反的内容主要针对甲类传染病的预防、控制；传染病菌种、毒种扩散罪违反的是</a:t>
            </a:r>
            <a:r>
              <a:rPr lang="en-US" altLang="zh-CN" sz="2400" dirty="0"/>
              <a:t>《</a:t>
            </a:r>
            <a:r>
              <a:rPr lang="zh-CN" altLang="en-US" sz="2400" dirty="0"/>
              <a:t>传染病防治法</a:t>
            </a:r>
            <a:r>
              <a:rPr lang="en-US" altLang="zh-CN" sz="2400" dirty="0"/>
              <a:t>》</a:t>
            </a:r>
            <a:r>
              <a:rPr lang="zh-CN" altLang="en-US" sz="2400" dirty="0"/>
              <a:t>中关于传染病菌种、毒种在实验、保藏、携带、运输中的具体规定。</a:t>
            </a:r>
          </a:p>
          <a:p>
            <a:r>
              <a:rPr lang="en-US" altLang="zh-CN" sz="2400" dirty="0"/>
              <a:t>2.</a:t>
            </a:r>
            <a:r>
              <a:rPr lang="zh-CN" altLang="en-US" sz="2400" dirty="0"/>
              <a:t>两者的主体范围不同。本罪的主体是一般主体，既可以是自然人也可以是单位；传染病菌种、毒种扩散罪的主体只能是特殊主体，即依照国家有关规定具有从事相应工作活动资格的自然人，且不能是单位。</a:t>
            </a:r>
          </a:p>
          <a:p>
            <a:r>
              <a:rPr lang="en-US" altLang="zh-CN" sz="2400" dirty="0"/>
              <a:t>3.</a:t>
            </a:r>
            <a:r>
              <a:rPr lang="zh-CN" altLang="en-US" sz="2400" dirty="0"/>
              <a:t>两者构成犯罪的范围不同。本罪只限于违反规定引起甲类传染病传播或有传播的严重危险；传染病菌种、 毒种扩散罪对传染病的类别没有限制，乙类、丙类均在此列</a:t>
            </a:r>
            <a:r>
              <a:rPr lang="zh-CN" altLang="en-US" sz="2400" dirty="0" smtClean="0"/>
              <a:t>。</a:t>
            </a:r>
            <a:endParaRPr lang="zh-CN" altLang="en-US" sz="2400" dirty="0"/>
          </a:p>
        </p:txBody>
      </p:sp>
      <p:sp>
        <p:nvSpPr>
          <p:cNvPr id="3" name="标题 2"/>
          <p:cNvSpPr>
            <a:spLocks noGrp="1"/>
          </p:cNvSpPr>
          <p:nvPr>
            <p:ph type="title"/>
          </p:nvPr>
        </p:nvSpPr>
        <p:spPr/>
        <p:txBody>
          <a:bodyPr/>
          <a:lstStyle/>
          <a:p>
            <a:r>
              <a:rPr lang="zh-CN" altLang="en-US" dirty="0" smtClean="0"/>
              <a:t>妨害传染病防治罪</a:t>
            </a:r>
            <a:endParaRPr lang="zh-CN" altLang="en-US" dirty="0"/>
          </a:p>
        </p:txBody>
      </p:sp>
      <p:sp>
        <p:nvSpPr>
          <p:cNvPr id="4" name="文本框 3"/>
          <p:cNvSpPr txBox="1"/>
          <p:nvPr/>
        </p:nvSpPr>
        <p:spPr>
          <a:xfrm>
            <a:off x="89453" y="255789"/>
            <a:ext cx="1210588" cy="400110"/>
          </a:xfrm>
          <a:prstGeom prst="rect">
            <a:avLst/>
          </a:prstGeom>
          <a:noFill/>
        </p:spPr>
        <p:txBody>
          <a:bodyPr wrap="none" rtlCol="0">
            <a:spAutoFit/>
          </a:bodyPr>
          <a:lstStyle/>
          <a:p>
            <a:r>
              <a:rPr lang="zh-CN" altLang="en-US" sz="2000" b="1" dirty="0" smtClean="0">
                <a:solidFill>
                  <a:srgbClr val="FA7D00"/>
                </a:solidFill>
                <a:latin typeface="微软雅黑" panose="020B0503020204020204" pitchFamily="34" charset="-122"/>
                <a:ea typeface="微软雅黑" panose="020B0503020204020204" pitchFamily="34" charset="-122"/>
              </a:rPr>
              <a:t>第十三节</a:t>
            </a:r>
            <a:endParaRPr lang="zh-CN" altLang="en-US" sz="2000" b="1"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0332423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71917" y="1367538"/>
            <a:ext cx="10954327" cy="5219248"/>
          </a:xfrm>
        </p:spPr>
        <p:txBody>
          <a:bodyPr>
            <a:noAutofit/>
          </a:bodyPr>
          <a:lstStyle/>
          <a:p>
            <a:r>
              <a:rPr lang="en-US" altLang="zh-CN" sz="2400" dirty="0"/>
              <a:t>4.</a:t>
            </a:r>
            <a:r>
              <a:rPr lang="zh-CN" altLang="en-US" sz="2400" dirty="0"/>
              <a:t>两罪名对于危害结果的实质要求不同。前罪要求引起甲类传染病传播或引起其传播的严重危险，这其中既包括了疾病传播的实害结果，也可以是引起严重传播危险的可能性结果；传染病菌种、 毒种扩散罪则必须发生了传染病菌种、 毒种扩散的严重后果，而不包括严重危险。</a:t>
            </a:r>
          </a:p>
          <a:p>
            <a:r>
              <a:rPr lang="zh-CN" altLang="en-US" sz="2400" dirty="0" smtClean="0"/>
              <a:t>（</a:t>
            </a:r>
            <a:r>
              <a:rPr lang="zh-CN" altLang="en-US" sz="2400" dirty="0"/>
              <a:t>三）本罪与妨害国境卫生检疫罪的界限</a:t>
            </a:r>
          </a:p>
          <a:p>
            <a:r>
              <a:rPr lang="en-US" altLang="zh-CN" sz="2400" dirty="0"/>
              <a:t>1.</a:t>
            </a:r>
            <a:r>
              <a:rPr lang="zh-CN" altLang="en-US" sz="2400" dirty="0"/>
              <a:t>犯罪的直接客体不同。本罪侵害的是国家关于传染病防治的管理制度；妨害国境卫生检疫罪侵害的是国家有关国培卫生检疫的管理制度。</a:t>
            </a:r>
          </a:p>
          <a:p>
            <a:r>
              <a:rPr lang="en-US" altLang="zh-CN" sz="2400" dirty="0"/>
              <a:t>2.</a:t>
            </a:r>
            <a:r>
              <a:rPr lang="zh-CN" altLang="en-US" sz="2400" dirty="0"/>
              <a:t>犯罪的客观要件不同。前者是违反了传染病防治法的有关规定的行为；妨害国境卫生检疫罪是违反了国境卫生检疫法的有关规定的行为。</a:t>
            </a:r>
          </a:p>
          <a:p>
            <a:endParaRPr lang="zh-CN" altLang="en-US" sz="2400" dirty="0"/>
          </a:p>
        </p:txBody>
      </p:sp>
      <p:sp>
        <p:nvSpPr>
          <p:cNvPr id="3" name="标题 2"/>
          <p:cNvSpPr>
            <a:spLocks noGrp="1"/>
          </p:cNvSpPr>
          <p:nvPr>
            <p:ph type="title"/>
          </p:nvPr>
        </p:nvSpPr>
        <p:spPr/>
        <p:txBody>
          <a:bodyPr/>
          <a:lstStyle/>
          <a:p>
            <a:r>
              <a:rPr lang="zh-CN" altLang="en-US" dirty="0" smtClean="0"/>
              <a:t>妨害传染病防治罪</a:t>
            </a:r>
            <a:endParaRPr lang="zh-CN" altLang="en-US" dirty="0"/>
          </a:p>
        </p:txBody>
      </p:sp>
      <p:sp>
        <p:nvSpPr>
          <p:cNvPr id="4" name="文本框 3"/>
          <p:cNvSpPr txBox="1"/>
          <p:nvPr/>
        </p:nvSpPr>
        <p:spPr>
          <a:xfrm>
            <a:off x="89453" y="255789"/>
            <a:ext cx="1210588" cy="400110"/>
          </a:xfrm>
          <a:prstGeom prst="rect">
            <a:avLst/>
          </a:prstGeom>
          <a:noFill/>
        </p:spPr>
        <p:txBody>
          <a:bodyPr wrap="none" rtlCol="0">
            <a:spAutoFit/>
          </a:bodyPr>
          <a:lstStyle/>
          <a:p>
            <a:r>
              <a:rPr lang="zh-CN" altLang="en-US" sz="2000" b="1" dirty="0" smtClean="0">
                <a:solidFill>
                  <a:srgbClr val="FA7D00"/>
                </a:solidFill>
                <a:latin typeface="微软雅黑" panose="020B0503020204020204" pitchFamily="34" charset="-122"/>
                <a:ea typeface="微软雅黑" panose="020B0503020204020204" pitchFamily="34" charset="-122"/>
              </a:rPr>
              <a:t>第十三节</a:t>
            </a:r>
            <a:endParaRPr lang="zh-CN" altLang="en-US" sz="2000" b="1"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2836751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0363" y="1191491"/>
            <a:ext cx="10954327" cy="5219248"/>
          </a:xfrm>
        </p:spPr>
        <p:txBody>
          <a:bodyPr>
            <a:normAutofit/>
          </a:bodyPr>
          <a:lstStyle/>
          <a:p>
            <a:r>
              <a:rPr lang="en-US" altLang="zh-CN" sz="2400" dirty="0"/>
              <a:t>3.</a:t>
            </a:r>
            <a:r>
              <a:rPr lang="zh-CN" altLang="en-US" sz="2400" dirty="0"/>
              <a:t>法律规定的具体对象不同。本罪引起的危险的对象是甲类传染病，如鼠疫、霍乱等；妨害国境卫生检疫罪引起的危险的对象是检疫传染病，包括鼠疫、霍乱、黄热病、天花、艾滋病等传染病，范围比甲类传染病广。</a:t>
            </a:r>
            <a:endParaRPr lang="en-US" altLang="zh-CN" sz="2400" dirty="0" smtClean="0"/>
          </a:p>
          <a:p>
            <a:r>
              <a:rPr lang="zh-CN" altLang="en-US" sz="2400" dirty="0" smtClean="0"/>
              <a:t>三</a:t>
            </a:r>
            <a:r>
              <a:rPr lang="zh-CN" altLang="en-US" sz="2400" dirty="0"/>
              <a:t>、妨害传染病防治罪的处罚</a:t>
            </a:r>
          </a:p>
          <a:p>
            <a:r>
              <a:rPr lang="zh-CN" altLang="en-US" sz="2400" dirty="0"/>
              <a:t>根据</a:t>
            </a:r>
            <a:r>
              <a:rPr lang="en-US" altLang="zh-CN" sz="2400" dirty="0"/>
              <a:t>《</a:t>
            </a:r>
            <a:r>
              <a:rPr lang="zh-CN" altLang="en-US" sz="2400" dirty="0"/>
              <a:t>刑法</a:t>
            </a:r>
            <a:r>
              <a:rPr lang="en-US" altLang="zh-CN" sz="2400" dirty="0"/>
              <a:t>》</a:t>
            </a:r>
            <a:r>
              <a:rPr lang="zh-CN" altLang="en-US" sz="2400" dirty="0"/>
              <a:t>第</a:t>
            </a:r>
            <a:r>
              <a:rPr lang="en-US" altLang="zh-CN" sz="2400" dirty="0"/>
              <a:t>330</a:t>
            </a:r>
            <a:r>
              <a:rPr lang="zh-CN" altLang="en-US" sz="2400" dirty="0"/>
              <a:t>条的规定，犯本罪，引起甲类传染病传播或者有传播严重危险的，处</a:t>
            </a:r>
            <a:r>
              <a:rPr lang="en-US" altLang="zh-CN" sz="2400" dirty="0"/>
              <a:t>3</a:t>
            </a:r>
            <a:r>
              <a:rPr lang="zh-CN" altLang="en-US" sz="2400" dirty="0"/>
              <a:t>年以下有期徒刑或者拘役，后果特别严重的，处</a:t>
            </a:r>
            <a:r>
              <a:rPr lang="en-US" altLang="zh-CN" sz="2400" dirty="0"/>
              <a:t>3</a:t>
            </a:r>
            <a:r>
              <a:rPr lang="zh-CN" altLang="en-US" sz="2400" dirty="0"/>
              <a:t>年以上</a:t>
            </a:r>
            <a:r>
              <a:rPr lang="en-US" altLang="zh-CN" sz="2400" dirty="0"/>
              <a:t>7</a:t>
            </a:r>
            <a:r>
              <a:rPr lang="zh-CN" altLang="en-US" sz="2400" dirty="0"/>
              <a:t>年以下有期徒刑。单位犯前款犯罪的，对单位判处罚金，并对其直接负责的主管人员和其他直接责任人员，依照前款的规定处罚。</a:t>
            </a:r>
          </a:p>
        </p:txBody>
      </p:sp>
      <p:sp>
        <p:nvSpPr>
          <p:cNvPr id="3" name="标题 2"/>
          <p:cNvSpPr>
            <a:spLocks noGrp="1"/>
          </p:cNvSpPr>
          <p:nvPr>
            <p:ph type="title"/>
          </p:nvPr>
        </p:nvSpPr>
        <p:spPr/>
        <p:txBody>
          <a:bodyPr/>
          <a:lstStyle/>
          <a:p>
            <a:r>
              <a:rPr lang="zh-CN" altLang="en-US" dirty="0" smtClean="0"/>
              <a:t>妨害传染病防治罪</a:t>
            </a:r>
            <a:endParaRPr lang="zh-CN" altLang="en-US" dirty="0"/>
          </a:p>
        </p:txBody>
      </p:sp>
      <p:sp>
        <p:nvSpPr>
          <p:cNvPr id="4" name="文本框 3"/>
          <p:cNvSpPr txBox="1"/>
          <p:nvPr/>
        </p:nvSpPr>
        <p:spPr>
          <a:xfrm>
            <a:off x="89453" y="255789"/>
            <a:ext cx="1210588" cy="400110"/>
          </a:xfrm>
          <a:prstGeom prst="rect">
            <a:avLst/>
          </a:prstGeom>
          <a:noFill/>
        </p:spPr>
        <p:txBody>
          <a:bodyPr wrap="none" rtlCol="0">
            <a:spAutoFit/>
          </a:bodyPr>
          <a:lstStyle/>
          <a:p>
            <a:r>
              <a:rPr lang="zh-CN" altLang="en-US" sz="2000" b="1" dirty="0" smtClean="0">
                <a:solidFill>
                  <a:srgbClr val="FA7D00"/>
                </a:solidFill>
                <a:latin typeface="微软雅黑" panose="020B0503020204020204" pitchFamily="34" charset="-122"/>
                <a:ea typeface="微软雅黑" panose="020B0503020204020204" pitchFamily="34" charset="-122"/>
              </a:rPr>
              <a:t>第十三节</a:t>
            </a:r>
            <a:endParaRPr lang="zh-CN" altLang="en-US" sz="2000" b="1"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2477268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0363" y="1191491"/>
            <a:ext cx="10954327" cy="5219248"/>
          </a:xfrm>
        </p:spPr>
        <p:txBody>
          <a:bodyPr>
            <a:noAutofit/>
          </a:bodyPr>
          <a:lstStyle/>
          <a:p>
            <a:pPr>
              <a:lnSpc>
                <a:spcPct val="150000"/>
              </a:lnSpc>
            </a:pPr>
            <a:r>
              <a:rPr lang="zh-CN" altLang="en-US" sz="2400" dirty="0"/>
              <a:t>一、医疗事故罪的概念与构成特征</a:t>
            </a:r>
            <a:br>
              <a:rPr lang="zh-CN" altLang="en-US" sz="2400" dirty="0"/>
            </a:br>
            <a:r>
              <a:rPr lang="zh-CN" altLang="en-US" sz="2400" dirty="0"/>
              <a:t>（一）概念</a:t>
            </a:r>
          </a:p>
          <a:p>
            <a:pPr>
              <a:lnSpc>
                <a:spcPct val="150000"/>
              </a:lnSpc>
            </a:pPr>
            <a:r>
              <a:rPr lang="zh-CN" altLang="en-US" sz="2400" dirty="0"/>
              <a:t>医疗事故罪，是指医务人员在医务工作中严重不负责任，造成就诊人死亡或者严重损害就诊人身体健康的行为。</a:t>
            </a:r>
          </a:p>
          <a:p>
            <a:pPr>
              <a:lnSpc>
                <a:spcPct val="150000"/>
              </a:lnSpc>
            </a:pPr>
            <a:r>
              <a:rPr lang="zh-CN" altLang="en-US" sz="2400" dirty="0"/>
              <a:t>（二）构成特征</a:t>
            </a:r>
            <a:br>
              <a:rPr lang="zh-CN" altLang="en-US" sz="2400" dirty="0"/>
            </a:br>
            <a:r>
              <a:rPr lang="en-US" altLang="zh-CN" sz="2400" dirty="0" smtClean="0"/>
              <a:t>1</a:t>
            </a:r>
            <a:r>
              <a:rPr lang="en-US" altLang="zh-CN" sz="2400" dirty="0"/>
              <a:t>.</a:t>
            </a:r>
            <a:r>
              <a:rPr lang="zh-CN" altLang="en-US" sz="2400" dirty="0"/>
              <a:t>犯罪客体：国家对医务工作的管理秩序和就诊人的生命权与健康权。</a:t>
            </a:r>
            <a:br>
              <a:rPr lang="zh-CN" altLang="en-US" sz="2400" dirty="0"/>
            </a:br>
            <a:r>
              <a:rPr lang="en-US" altLang="zh-CN" sz="2400" dirty="0" smtClean="0"/>
              <a:t>2</a:t>
            </a:r>
            <a:r>
              <a:rPr lang="en-US" altLang="zh-CN" sz="2400" dirty="0"/>
              <a:t>.</a:t>
            </a:r>
            <a:r>
              <a:rPr lang="zh-CN" altLang="en-US" sz="2400" dirty="0"/>
              <a:t>犯罪客观方面：医务人员在医务工作中严重不负责任，造成就诊人死亡或者严重损害就诊人身体健康的行为。</a:t>
            </a:r>
            <a:br>
              <a:rPr lang="zh-CN" altLang="en-US" sz="2400" dirty="0"/>
            </a:br>
            <a:endParaRPr lang="zh-CN" altLang="en-US" sz="2400" dirty="0"/>
          </a:p>
        </p:txBody>
      </p:sp>
      <p:sp>
        <p:nvSpPr>
          <p:cNvPr id="3" name="标题 2"/>
          <p:cNvSpPr>
            <a:spLocks noGrp="1"/>
          </p:cNvSpPr>
          <p:nvPr>
            <p:ph type="title"/>
          </p:nvPr>
        </p:nvSpPr>
        <p:spPr/>
        <p:txBody>
          <a:bodyPr/>
          <a:lstStyle/>
          <a:p>
            <a:r>
              <a:rPr lang="zh-CN" altLang="en-US" dirty="0" smtClean="0"/>
              <a:t>医疗事故罪</a:t>
            </a:r>
            <a:endParaRPr lang="zh-CN" altLang="en-US" dirty="0"/>
          </a:p>
        </p:txBody>
      </p:sp>
      <p:sp>
        <p:nvSpPr>
          <p:cNvPr id="4" name="文本框 3"/>
          <p:cNvSpPr txBox="1"/>
          <p:nvPr/>
        </p:nvSpPr>
        <p:spPr>
          <a:xfrm>
            <a:off x="89453" y="255789"/>
            <a:ext cx="1210588" cy="400110"/>
          </a:xfrm>
          <a:prstGeom prst="rect">
            <a:avLst/>
          </a:prstGeom>
          <a:noFill/>
        </p:spPr>
        <p:txBody>
          <a:bodyPr wrap="none" rtlCol="0">
            <a:spAutoFit/>
          </a:bodyPr>
          <a:lstStyle/>
          <a:p>
            <a:r>
              <a:rPr lang="zh-CN" altLang="en-US" sz="2000" b="1" dirty="0" smtClean="0">
                <a:solidFill>
                  <a:srgbClr val="FA7D00"/>
                </a:solidFill>
                <a:latin typeface="微软雅黑" panose="020B0503020204020204" pitchFamily="34" charset="-122"/>
                <a:ea typeface="微软雅黑" panose="020B0503020204020204" pitchFamily="34" charset="-122"/>
              </a:rPr>
              <a:t>第十四节</a:t>
            </a:r>
            <a:endParaRPr lang="zh-CN" altLang="en-US" sz="2000" b="1"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3219646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94747" y="794332"/>
            <a:ext cx="10954327" cy="5219248"/>
          </a:xfrm>
        </p:spPr>
        <p:txBody>
          <a:bodyPr>
            <a:noAutofit/>
          </a:bodyPr>
          <a:lstStyle/>
          <a:p>
            <a:pPr>
              <a:lnSpc>
                <a:spcPct val="150000"/>
              </a:lnSpc>
            </a:pPr>
            <a:r>
              <a:rPr lang="en-US" altLang="zh-CN" sz="2400" dirty="0"/>
              <a:t>3.</a:t>
            </a:r>
            <a:r>
              <a:rPr lang="zh-CN" altLang="en-US" sz="2400" dirty="0"/>
              <a:t>犯罪主体：特殊主体，即国家正式批准有权从事医疗取业的服务人员。（</a:t>
            </a:r>
            <a:r>
              <a:rPr lang="zh-CN" altLang="en-US" sz="2400" dirty="0">
                <a:solidFill>
                  <a:srgbClr val="FF0000"/>
                </a:solidFill>
              </a:rPr>
              <a:t>注意主体范围认定</a:t>
            </a:r>
            <a:r>
              <a:rPr lang="zh-CN" altLang="en-US" sz="2400" dirty="0"/>
              <a:t>）</a:t>
            </a:r>
            <a:endParaRPr lang="en-US" altLang="zh-CN" sz="2400" dirty="0"/>
          </a:p>
          <a:p>
            <a:pPr>
              <a:lnSpc>
                <a:spcPct val="150000"/>
              </a:lnSpc>
            </a:pPr>
            <a:r>
              <a:rPr lang="en-US" altLang="zh-CN" sz="2400" dirty="0"/>
              <a:t>4.</a:t>
            </a:r>
            <a:r>
              <a:rPr lang="zh-CN" altLang="en-US" sz="2400" dirty="0"/>
              <a:t>主观方面：过失。</a:t>
            </a:r>
          </a:p>
          <a:p>
            <a:r>
              <a:rPr lang="zh-CN" altLang="en-US" sz="2400" dirty="0" smtClean="0"/>
              <a:t>二</a:t>
            </a:r>
            <a:r>
              <a:rPr lang="zh-CN" altLang="en-US" sz="2400" dirty="0"/>
              <a:t>、医疗事故罪的认定</a:t>
            </a:r>
            <a:br>
              <a:rPr lang="zh-CN" altLang="en-US" sz="2400" dirty="0"/>
            </a:br>
            <a:r>
              <a:rPr lang="zh-CN" altLang="en-US" sz="2400" dirty="0" smtClean="0"/>
              <a:t> </a:t>
            </a:r>
            <a:r>
              <a:rPr lang="en-US" altLang="zh-CN" sz="2400" dirty="0"/>
              <a:t>(</a:t>
            </a:r>
            <a:r>
              <a:rPr lang="zh-CN" altLang="en-US" sz="2400" dirty="0"/>
              <a:t>一</a:t>
            </a:r>
            <a:r>
              <a:rPr lang="en-US" altLang="zh-CN" sz="2400" dirty="0" smtClean="0"/>
              <a:t>)</a:t>
            </a:r>
            <a:r>
              <a:rPr lang="zh-CN" altLang="en-US" sz="2400" dirty="0" smtClean="0"/>
              <a:t>罪</a:t>
            </a:r>
            <a:r>
              <a:rPr lang="zh-CN" altLang="en-US" sz="2400" dirty="0"/>
              <a:t>与非罪的界限  </a:t>
            </a:r>
          </a:p>
          <a:p>
            <a:r>
              <a:rPr lang="en-US" altLang="zh-CN" sz="2400" dirty="0"/>
              <a:t>1</a:t>
            </a:r>
            <a:r>
              <a:rPr lang="en-US" altLang="zh-CN" sz="2400" dirty="0" smtClean="0"/>
              <a:t>.</a:t>
            </a:r>
            <a:r>
              <a:rPr lang="zh-CN" altLang="en-US" sz="2400" dirty="0" smtClean="0"/>
              <a:t> 与</a:t>
            </a:r>
            <a:r>
              <a:rPr lang="zh-CN" altLang="en-US" sz="2400" dirty="0"/>
              <a:t>一般医疗</a:t>
            </a:r>
            <a:r>
              <a:rPr lang="zh-CN" altLang="en-US" sz="2400" dirty="0" smtClean="0"/>
              <a:t>事故的区分</a:t>
            </a:r>
            <a:endParaRPr lang="zh-CN" altLang="en-US" sz="2400" dirty="0"/>
          </a:p>
          <a:p>
            <a:r>
              <a:rPr lang="zh-CN" altLang="en-US" sz="2400" dirty="0"/>
              <a:t>区别两者的关键要看是否发生了使就诊人死亡或严重损害就诊人身体健康的结果。</a:t>
            </a:r>
            <a:br>
              <a:rPr lang="zh-CN" altLang="en-US" sz="2400" dirty="0"/>
            </a:br>
            <a:r>
              <a:rPr lang="en-US" altLang="zh-CN" sz="2400" dirty="0" smtClean="0"/>
              <a:t>2.</a:t>
            </a:r>
            <a:r>
              <a:rPr lang="zh-CN" altLang="en-US" sz="2400" dirty="0" smtClean="0"/>
              <a:t> 与</a:t>
            </a:r>
            <a:r>
              <a:rPr lang="zh-CN" altLang="en-US" sz="2400" dirty="0"/>
              <a:t>医疗技术</a:t>
            </a:r>
            <a:r>
              <a:rPr lang="zh-CN" altLang="en-US" sz="2400" dirty="0" smtClean="0"/>
              <a:t>事故的区分</a:t>
            </a:r>
            <a:endParaRPr lang="zh-CN" altLang="en-US" sz="2400" dirty="0"/>
          </a:p>
          <a:p>
            <a:r>
              <a:rPr lang="zh-CN" altLang="en-US" sz="2400" dirty="0" smtClean="0"/>
              <a:t>医务</a:t>
            </a:r>
            <a:r>
              <a:rPr lang="zh-CN" altLang="en-US" sz="2400" dirty="0"/>
              <a:t>人员在医务工作中，尽管已经对就诊人尽力救治。由于业务水平低下、经验不足。或者医疗单位技术设备太差等客观原因，致使诊疗、护理</a:t>
            </a:r>
            <a:r>
              <a:rPr lang="zh-CN" altLang="en-US" sz="2400" dirty="0" smtClean="0"/>
              <a:t>失误，导致</a:t>
            </a:r>
            <a:r>
              <a:rPr lang="zh-CN" altLang="en-US" sz="2400" dirty="0"/>
              <a:t>就诊人病情恶化甚至</a:t>
            </a:r>
            <a:r>
              <a:rPr lang="zh-CN" altLang="en-US" sz="2400" dirty="0" smtClean="0"/>
              <a:t>死亡，因行为</a:t>
            </a:r>
            <a:r>
              <a:rPr lang="zh-CN" altLang="en-US" sz="2400" dirty="0"/>
              <a:t>人在主现上没有罪过，因而不构成本罪。</a:t>
            </a:r>
            <a:br>
              <a:rPr lang="zh-CN" altLang="en-US" sz="2400" dirty="0"/>
            </a:br>
            <a:endParaRPr lang="zh-CN" altLang="en-US" sz="2400" dirty="0"/>
          </a:p>
        </p:txBody>
      </p:sp>
      <p:sp>
        <p:nvSpPr>
          <p:cNvPr id="3" name="标题 2"/>
          <p:cNvSpPr>
            <a:spLocks noGrp="1"/>
          </p:cNvSpPr>
          <p:nvPr>
            <p:ph type="title"/>
          </p:nvPr>
        </p:nvSpPr>
        <p:spPr/>
        <p:txBody>
          <a:bodyPr/>
          <a:lstStyle/>
          <a:p>
            <a:r>
              <a:rPr lang="zh-CN" altLang="en-US" dirty="0" smtClean="0"/>
              <a:t>医疗事故罪</a:t>
            </a:r>
            <a:endParaRPr lang="zh-CN" altLang="en-US" dirty="0"/>
          </a:p>
        </p:txBody>
      </p:sp>
      <p:sp>
        <p:nvSpPr>
          <p:cNvPr id="4" name="文本框 3"/>
          <p:cNvSpPr txBox="1"/>
          <p:nvPr/>
        </p:nvSpPr>
        <p:spPr>
          <a:xfrm>
            <a:off x="89453" y="255789"/>
            <a:ext cx="1210588" cy="400110"/>
          </a:xfrm>
          <a:prstGeom prst="rect">
            <a:avLst/>
          </a:prstGeom>
          <a:noFill/>
        </p:spPr>
        <p:txBody>
          <a:bodyPr wrap="none" rtlCol="0">
            <a:spAutoFit/>
          </a:bodyPr>
          <a:lstStyle/>
          <a:p>
            <a:r>
              <a:rPr lang="zh-CN" altLang="en-US" sz="2000" b="1" dirty="0" smtClean="0">
                <a:solidFill>
                  <a:srgbClr val="FA7D00"/>
                </a:solidFill>
                <a:latin typeface="微软雅黑" panose="020B0503020204020204" pitchFamily="34" charset="-122"/>
                <a:ea typeface="微软雅黑" panose="020B0503020204020204" pitchFamily="34" charset="-122"/>
              </a:rPr>
              <a:t>第十四节</a:t>
            </a:r>
            <a:endParaRPr lang="zh-CN" altLang="en-US" sz="2000" b="1"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0664147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0363" y="1191491"/>
            <a:ext cx="10954327" cy="5219248"/>
          </a:xfrm>
        </p:spPr>
        <p:txBody>
          <a:bodyPr>
            <a:normAutofit/>
          </a:bodyPr>
          <a:lstStyle/>
          <a:p>
            <a:r>
              <a:rPr lang="en-US" altLang="zh-CN" sz="2400" dirty="0"/>
              <a:t>3.</a:t>
            </a:r>
            <a:r>
              <a:rPr lang="zh-CN" altLang="en-US" sz="2400" dirty="0"/>
              <a:t>关于医疗事故罪共同过失的处理</a:t>
            </a:r>
            <a:endParaRPr lang="en-US" altLang="zh-CN" sz="2400" dirty="0"/>
          </a:p>
          <a:p>
            <a:r>
              <a:rPr lang="zh-CN" altLang="en-US" sz="2400" dirty="0"/>
              <a:t>关键在于何种行为与结果之间存在因果关系。</a:t>
            </a:r>
          </a:p>
          <a:p>
            <a:r>
              <a:rPr lang="zh-CN" altLang="en-US" sz="2400" dirty="0" smtClean="0"/>
              <a:t> </a:t>
            </a:r>
            <a:r>
              <a:rPr lang="en-US" altLang="zh-CN" sz="2400" dirty="0"/>
              <a:t>(</a:t>
            </a:r>
            <a:r>
              <a:rPr lang="zh-CN" altLang="en-US" sz="2400" dirty="0"/>
              <a:t>二</a:t>
            </a:r>
            <a:r>
              <a:rPr lang="en-US" altLang="zh-CN" sz="2400" dirty="0"/>
              <a:t>)</a:t>
            </a:r>
            <a:r>
              <a:rPr lang="zh-CN" altLang="en-US" sz="2400" dirty="0"/>
              <a:t>本罪与过失致人死亡罪、过失致人重伤罪的</a:t>
            </a:r>
            <a:r>
              <a:rPr lang="zh-CN" altLang="en-US" sz="2400" dirty="0" smtClean="0"/>
              <a:t>界限（法条竞合）</a:t>
            </a:r>
            <a:r>
              <a:rPr lang="zh-CN" altLang="en-US" sz="2400" dirty="0"/>
              <a:t/>
            </a:r>
            <a:br>
              <a:rPr lang="zh-CN" altLang="en-US" sz="2400" dirty="0"/>
            </a:br>
            <a:r>
              <a:rPr lang="en-US" altLang="zh-CN" sz="2400" dirty="0" smtClean="0"/>
              <a:t>1.</a:t>
            </a:r>
            <a:r>
              <a:rPr lang="zh-CN" altLang="en-US" sz="2400" dirty="0" smtClean="0"/>
              <a:t>主体</a:t>
            </a:r>
            <a:r>
              <a:rPr lang="zh-CN" altLang="en-US" sz="2400" dirty="0"/>
              <a:t>不同</a:t>
            </a:r>
            <a:r>
              <a:rPr lang="zh-CN" altLang="en-US" sz="2400" dirty="0" smtClean="0"/>
              <a:t>。本罪是特殊主体，即医务人员。</a:t>
            </a:r>
            <a:endParaRPr lang="en-US" altLang="zh-CN" sz="2400" dirty="0" smtClean="0"/>
          </a:p>
          <a:p>
            <a:r>
              <a:rPr lang="en-US" altLang="zh-CN" sz="2400" dirty="0" smtClean="0"/>
              <a:t>2.</a:t>
            </a:r>
            <a:r>
              <a:rPr lang="zh-CN" altLang="en-US" sz="2400" dirty="0" smtClean="0"/>
              <a:t>过失</a:t>
            </a:r>
            <a:r>
              <a:rPr lang="zh-CN" altLang="en-US" sz="2400" dirty="0"/>
              <a:t>因素的性质不同</a:t>
            </a:r>
            <a:r>
              <a:rPr lang="zh-CN" altLang="en-US" sz="2400" dirty="0" smtClean="0"/>
              <a:t>。本罪为业务过失，后者为一般过失。</a:t>
            </a:r>
            <a:endParaRPr lang="en-US" altLang="zh-CN" sz="2400" dirty="0" smtClean="0"/>
          </a:p>
          <a:p>
            <a:r>
              <a:rPr lang="en-US" altLang="zh-CN" sz="2400" dirty="0" smtClean="0"/>
              <a:t>3.</a:t>
            </a:r>
            <a:r>
              <a:rPr lang="zh-CN" altLang="en-US" sz="2400" dirty="0" smtClean="0"/>
              <a:t>侵犯</a:t>
            </a:r>
            <a:r>
              <a:rPr lang="zh-CN" altLang="en-US" sz="2400" dirty="0"/>
              <a:t>的客体不同</a:t>
            </a:r>
            <a:r>
              <a:rPr lang="zh-CN" altLang="en-US" sz="2400" dirty="0" smtClean="0"/>
              <a:t>。本罪除了侵犯他人生命健康权利还侵犯了医疗机构管理秩序。</a:t>
            </a:r>
            <a:endParaRPr lang="en-US" altLang="zh-CN" sz="2400" dirty="0" smtClean="0"/>
          </a:p>
          <a:p>
            <a:r>
              <a:rPr lang="en-US" altLang="zh-CN" sz="2400" dirty="0" smtClean="0"/>
              <a:t>4.</a:t>
            </a:r>
            <a:r>
              <a:rPr lang="zh-CN" altLang="en-US" sz="2400" dirty="0" smtClean="0"/>
              <a:t>客观</a:t>
            </a:r>
            <a:r>
              <a:rPr lang="zh-CN" altLang="en-US" sz="2400" dirty="0"/>
              <a:t>表现不同</a:t>
            </a:r>
            <a:r>
              <a:rPr lang="zh-CN" altLang="en-US" sz="2400" dirty="0" smtClean="0"/>
              <a:t>。本罪发生于诊疗护理过程中，因行为人违反规章，严重不负责任所致。</a:t>
            </a:r>
            <a:endParaRPr lang="en-US" altLang="zh-CN" sz="2400" dirty="0"/>
          </a:p>
        </p:txBody>
      </p:sp>
      <p:sp>
        <p:nvSpPr>
          <p:cNvPr id="3" name="标题 2"/>
          <p:cNvSpPr>
            <a:spLocks noGrp="1"/>
          </p:cNvSpPr>
          <p:nvPr>
            <p:ph type="title"/>
          </p:nvPr>
        </p:nvSpPr>
        <p:spPr/>
        <p:txBody>
          <a:bodyPr/>
          <a:lstStyle/>
          <a:p>
            <a:r>
              <a:rPr lang="zh-CN" altLang="en-US" dirty="0" smtClean="0"/>
              <a:t>医疗事故罪</a:t>
            </a:r>
            <a:endParaRPr lang="zh-CN" altLang="en-US" dirty="0"/>
          </a:p>
        </p:txBody>
      </p:sp>
      <p:sp>
        <p:nvSpPr>
          <p:cNvPr id="4" name="文本框 3"/>
          <p:cNvSpPr txBox="1"/>
          <p:nvPr/>
        </p:nvSpPr>
        <p:spPr>
          <a:xfrm>
            <a:off x="89453" y="255789"/>
            <a:ext cx="1210588" cy="400110"/>
          </a:xfrm>
          <a:prstGeom prst="rect">
            <a:avLst/>
          </a:prstGeom>
          <a:noFill/>
        </p:spPr>
        <p:txBody>
          <a:bodyPr wrap="none" rtlCol="0">
            <a:spAutoFit/>
          </a:bodyPr>
          <a:lstStyle/>
          <a:p>
            <a:r>
              <a:rPr lang="zh-CN" altLang="en-US" sz="2000" b="1" dirty="0" smtClean="0">
                <a:solidFill>
                  <a:srgbClr val="FA7D00"/>
                </a:solidFill>
                <a:latin typeface="微软雅黑" panose="020B0503020204020204" pitchFamily="34" charset="-122"/>
                <a:ea typeface="微软雅黑" panose="020B0503020204020204" pitchFamily="34" charset="-122"/>
              </a:rPr>
              <a:t>第十四节</a:t>
            </a:r>
            <a:endParaRPr lang="zh-CN" altLang="en-US" sz="2000" b="1"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2446501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0363" y="1191491"/>
            <a:ext cx="10954327" cy="5219248"/>
          </a:xfrm>
        </p:spPr>
        <p:txBody>
          <a:bodyPr>
            <a:normAutofit/>
          </a:bodyPr>
          <a:lstStyle/>
          <a:p>
            <a:endParaRPr lang="en-US" altLang="zh-CN" sz="2400" dirty="0" smtClean="0"/>
          </a:p>
          <a:p>
            <a:r>
              <a:rPr lang="zh-CN" altLang="en-US" sz="2400" dirty="0"/>
              <a:t> </a:t>
            </a:r>
            <a:r>
              <a:rPr lang="en-US" altLang="zh-CN" sz="2400" dirty="0"/>
              <a:t>(</a:t>
            </a:r>
            <a:r>
              <a:rPr lang="zh-CN" altLang="en-US" sz="2400" dirty="0"/>
              <a:t>三</a:t>
            </a:r>
            <a:r>
              <a:rPr lang="en-US" altLang="zh-CN" sz="2400" dirty="0"/>
              <a:t>)</a:t>
            </a:r>
            <a:r>
              <a:rPr lang="zh-CN" altLang="en-US" sz="2400" dirty="0"/>
              <a:t>本罪与非法行医罪的界限</a:t>
            </a:r>
            <a:br>
              <a:rPr lang="zh-CN" altLang="en-US" sz="2400" dirty="0"/>
            </a:br>
            <a:r>
              <a:rPr lang="en-US" altLang="zh-CN" sz="2400" dirty="0"/>
              <a:t>1.</a:t>
            </a:r>
            <a:r>
              <a:rPr lang="zh-CN" altLang="en-US" sz="2400" dirty="0"/>
              <a:t>犯罪主体不同：本罪主体为医务人员，后罪主体为不具备医师执业资格的人。</a:t>
            </a:r>
            <a:endParaRPr lang="en-US" altLang="zh-CN" sz="2400" dirty="0"/>
          </a:p>
          <a:p>
            <a:r>
              <a:rPr lang="en-US" altLang="zh-CN" sz="2400" dirty="0"/>
              <a:t>2.</a:t>
            </a:r>
            <a:r>
              <a:rPr lang="zh-CN" altLang="en-US" sz="2400" dirty="0"/>
              <a:t>主观方面不同：本罪为过失，后罪为故意。</a:t>
            </a:r>
            <a:endParaRPr lang="en-US" altLang="zh-CN" sz="2400" dirty="0"/>
          </a:p>
          <a:p>
            <a:r>
              <a:rPr lang="en-US" altLang="zh-CN" sz="2400" dirty="0"/>
              <a:t>3.</a:t>
            </a:r>
            <a:r>
              <a:rPr lang="zh-CN" altLang="en-US" sz="2400" dirty="0"/>
              <a:t>客观表现</a:t>
            </a:r>
            <a:r>
              <a:rPr lang="zh-CN" altLang="en-US" sz="2400" dirty="0" smtClean="0"/>
              <a:t>不同：医疗事故罪发生于合法医疗行为中，非法行医罪中的医疗行为是非法的。</a:t>
            </a:r>
            <a:endParaRPr lang="en-US" altLang="zh-CN" sz="2400" dirty="0" smtClean="0"/>
          </a:p>
          <a:p>
            <a:r>
              <a:rPr lang="zh-CN" altLang="en-US" sz="2400" dirty="0"/>
              <a:t>三、医疗事故罪的处罚</a:t>
            </a:r>
            <a:br>
              <a:rPr lang="zh-CN" altLang="en-US" sz="2400" dirty="0"/>
            </a:br>
            <a:r>
              <a:rPr lang="zh-CN" altLang="en-US" sz="2400" dirty="0"/>
              <a:t>根据</a:t>
            </a:r>
            <a:r>
              <a:rPr lang="en-US" altLang="zh-CN" sz="2400" dirty="0"/>
              <a:t>《</a:t>
            </a:r>
            <a:r>
              <a:rPr lang="zh-CN" altLang="en-US" sz="2400" dirty="0"/>
              <a:t>刑法</a:t>
            </a:r>
            <a:r>
              <a:rPr lang="en-US" altLang="zh-CN" sz="2400" dirty="0"/>
              <a:t>》</a:t>
            </a:r>
            <a:r>
              <a:rPr lang="zh-CN" altLang="en-US" sz="2400" dirty="0"/>
              <a:t>第</a:t>
            </a:r>
            <a:r>
              <a:rPr lang="en-US" altLang="zh-CN" sz="2400" dirty="0"/>
              <a:t>335</a:t>
            </a:r>
            <a:r>
              <a:rPr lang="zh-CN" altLang="en-US" sz="2400" dirty="0"/>
              <a:t>条的规定，犯本罪的，处</a:t>
            </a:r>
            <a:r>
              <a:rPr lang="en-US" altLang="zh-CN" sz="2400" dirty="0"/>
              <a:t>3</a:t>
            </a:r>
            <a:r>
              <a:rPr lang="zh-CN" altLang="en-US" sz="2400" dirty="0"/>
              <a:t>年以下有期徒刑或者拘役。</a:t>
            </a:r>
          </a:p>
          <a:p>
            <a:endParaRPr lang="en-US" altLang="zh-CN" sz="2400" dirty="0"/>
          </a:p>
        </p:txBody>
      </p:sp>
      <p:sp>
        <p:nvSpPr>
          <p:cNvPr id="3" name="标题 2"/>
          <p:cNvSpPr>
            <a:spLocks noGrp="1"/>
          </p:cNvSpPr>
          <p:nvPr>
            <p:ph type="title"/>
          </p:nvPr>
        </p:nvSpPr>
        <p:spPr/>
        <p:txBody>
          <a:bodyPr/>
          <a:lstStyle/>
          <a:p>
            <a:r>
              <a:rPr lang="zh-CN" altLang="en-US" dirty="0" smtClean="0"/>
              <a:t>医疗事故罪</a:t>
            </a:r>
            <a:endParaRPr lang="zh-CN" altLang="en-US" dirty="0"/>
          </a:p>
        </p:txBody>
      </p:sp>
      <p:sp>
        <p:nvSpPr>
          <p:cNvPr id="4" name="文本框 3"/>
          <p:cNvSpPr txBox="1"/>
          <p:nvPr/>
        </p:nvSpPr>
        <p:spPr>
          <a:xfrm>
            <a:off x="89453" y="255789"/>
            <a:ext cx="1210588" cy="400110"/>
          </a:xfrm>
          <a:prstGeom prst="rect">
            <a:avLst/>
          </a:prstGeom>
          <a:noFill/>
        </p:spPr>
        <p:txBody>
          <a:bodyPr wrap="none" rtlCol="0">
            <a:spAutoFit/>
          </a:bodyPr>
          <a:lstStyle/>
          <a:p>
            <a:r>
              <a:rPr lang="zh-CN" altLang="en-US" sz="2000" b="1" dirty="0" smtClean="0">
                <a:solidFill>
                  <a:srgbClr val="FA7D00"/>
                </a:solidFill>
                <a:latin typeface="微软雅黑" panose="020B0503020204020204" pitchFamily="34" charset="-122"/>
                <a:ea typeface="微软雅黑" panose="020B0503020204020204" pitchFamily="34" charset="-122"/>
              </a:rPr>
              <a:t>第十四节</a:t>
            </a:r>
            <a:endParaRPr lang="zh-CN" altLang="en-US" sz="2000" b="1"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9265461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0363" y="1191491"/>
            <a:ext cx="10954327" cy="5219248"/>
          </a:xfrm>
        </p:spPr>
        <p:txBody>
          <a:bodyPr>
            <a:normAutofit lnSpcReduction="10000"/>
          </a:bodyPr>
          <a:lstStyle/>
          <a:p>
            <a:r>
              <a:rPr lang="zh-CN" altLang="en-US" sz="2400" dirty="0" smtClean="0"/>
              <a:t>一</a:t>
            </a:r>
            <a:r>
              <a:rPr lang="zh-CN" altLang="en-US" sz="2400" dirty="0"/>
              <a:t>、污染环境</a:t>
            </a:r>
            <a:r>
              <a:rPr lang="zh-CN" altLang="en-US" sz="2400" dirty="0" smtClean="0"/>
              <a:t>罪的概念</a:t>
            </a:r>
            <a:r>
              <a:rPr lang="zh-CN" altLang="en-US" sz="2400" dirty="0"/>
              <a:t>与构成特征</a:t>
            </a:r>
          </a:p>
          <a:p>
            <a:r>
              <a:rPr lang="zh-CN" altLang="en-US" sz="2400" dirty="0"/>
              <a:t>（一）概念</a:t>
            </a:r>
          </a:p>
          <a:p>
            <a:r>
              <a:rPr lang="zh-CN" altLang="en-US" sz="2400" dirty="0"/>
              <a:t>污染环境罪，指违反国家规定，排放、倾倒或者处置有放射性的废物、含传柒病病原体的废物、有毒物质质或者其他有害物质，产重污染环境的行为。</a:t>
            </a:r>
          </a:p>
          <a:p>
            <a:r>
              <a:rPr lang="zh-CN" altLang="en-US" sz="2400" dirty="0"/>
              <a:t>（二）构成特征</a:t>
            </a:r>
          </a:p>
          <a:p>
            <a:r>
              <a:rPr lang="en-US" altLang="zh-CN" sz="2400" dirty="0" smtClean="0"/>
              <a:t>1.</a:t>
            </a:r>
            <a:r>
              <a:rPr lang="zh-CN" altLang="en-US" sz="2400" dirty="0" smtClean="0"/>
              <a:t>犯罪客体：国家</a:t>
            </a:r>
            <a:r>
              <a:rPr lang="zh-CN" altLang="en-US" sz="2400" dirty="0"/>
              <a:t>环境保护管理制度。</a:t>
            </a:r>
          </a:p>
          <a:p>
            <a:r>
              <a:rPr lang="en-US" altLang="zh-CN" sz="2400" dirty="0" smtClean="0"/>
              <a:t>2.</a:t>
            </a:r>
            <a:r>
              <a:rPr lang="zh-CN" altLang="en-US" sz="2400" dirty="0" smtClean="0"/>
              <a:t>客观方面：违反</a:t>
            </a:r>
            <a:r>
              <a:rPr lang="zh-CN" altLang="en-US" sz="2400" dirty="0"/>
              <a:t>国家规定，排放、倾倒或者处置有放射性的废物、含传染病病原体的废物、有毒物质或者其他有害物质，严重污染环境的行为。</a:t>
            </a:r>
          </a:p>
          <a:p>
            <a:r>
              <a:rPr lang="en-US" altLang="zh-CN" sz="2400" dirty="0"/>
              <a:t>3</a:t>
            </a:r>
            <a:r>
              <a:rPr lang="en-US" altLang="zh-CN" sz="2400" dirty="0" smtClean="0"/>
              <a:t>.</a:t>
            </a:r>
            <a:r>
              <a:rPr lang="zh-CN" altLang="en-US" sz="2400" dirty="0" smtClean="0"/>
              <a:t>犯罪主体：一般主体（自然人</a:t>
            </a:r>
            <a:r>
              <a:rPr lang="en-US" altLang="zh-CN" sz="2400" dirty="0" smtClean="0"/>
              <a:t>+</a:t>
            </a:r>
            <a:r>
              <a:rPr lang="zh-CN" altLang="en-US" sz="2400" dirty="0" smtClean="0"/>
              <a:t>单位）。</a:t>
            </a:r>
            <a:endParaRPr lang="zh-CN" altLang="en-US" sz="2400" dirty="0"/>
          </a:p>
          <a:p>
            <a:r>
              <a:rPr lang="en-US" altLang="zh-CN" sz="2400" dirty="0"/>
              <a:t>4</a:t>
            </a:r>
            <a:r>
              <a:rPr lang="en-US" altLang="zh-CN" sz="2400" dirty="0" smtClean="0"/>
              <a:t>.</a:t>
            </a:r>
            <a:r>
              <a:rPr lang="zh-CN" altLang="en-US" sz="2400" dirty="0" smtClean="0"/>
              <a:t>犯罪主观方面：故意</a:t>
            </a:r>
            <a:r>
              <a:rPr lang="zh-CN" altLang="en-US" sz="2400" dirty="0"/>
              <a:t>。</a:t>
            </a:r>
          </a:p>
          <a:p>
            <a:endParaRPr lang="en-US" altLang="zh-CN" sz="2400" dirty="0"/>
          </a:p>
        </p:txBody>
      </p:sp>
      <p:sp>
        <p:nvSpPr>
          <p:cNvPr id="3" name="标题 2"/>
          <p:cNvSpPr>
            <a:spLocks noGrp="1"/>
          </p:cNvSpPr>
          <p:nvPr>
            <p:ph type="title"/>
          </p:nvPr>
        </p:nvSpPr>
        <p:spPr/>
        <p:txBody>
          <a:bodyPr/>
          <a:lstStyle/>
          <a:p>
            <a:r>
              <a:rPr lang="zh-CN" altLang="en-US" dirty="0" smtClean="0"/>
              <a:t>污染环境罪</a:t>
            </a:r>
            <a:endParaRPr lang="zh-CN" altLang="en-US" dirty="0"/>
          </a:p>
        </p:txBody>
      </p:sp>
      <p:sp>
        <p:nvSpPr>
          <p:cNvPr id="4" name="文本框 3"/>
          <p:cNvSpPr txBox="1"/>
          <p:nvPr/>
        </p:nvSpPr>
        <p:spPr>
          <a:xfrm>
            <a:off x="89453" y="255789"/>
            <a:ext cx="1210588" cy="400110"/>
          </a:xfrm>
          <a:prstGeom prst="rect">
            <a:avLst/>
          </a:prstGeom>
          <a:noFill/>
        </p:spPr>
        <p:txBody>
          <a:bodyPr wrap="none" rtlCol="0">
            <a:spAutoFit/>
          </a:bodyPr>
          <a:lstStyle/>
          <a:p>
            <a:r>
              <a:rPr lang="zh-CN" altLang="en-US" sz="2000" b="1" dirty="0" smtClean="0">
                <a:solidFill>
                  <a:srgbClr val="FA7D00"/>
                </a:solidFill>
                <a:latin typeface="微软雅黑" panose="020B0503020204020204" pitchFamily="34" charset="-122"/>
                <a:ea typeface="微软雅黑" panose="020B0503020204020204" pitchFamily="34" charset="-122"/>
              </a:rPr>
              <a:t>第十五节</a:t>
            </a:r>
            <a:endParaRPr lang="zh-CN" altLang="en-US" sz="2000" b="1"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2760391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0363" y="1191491"/>
            <a:ext cx="10954327" cy="5219248"/>
          </a:xfrm>
        </p:spPr>
        <p:txBody>
          <a:bodyPr>
            <a:normAutofit/>
          </a:bodyPr>
          <a:lstStyle/>
          <a:p>
            <a:r>
              <a:rPr lang="zh-CN" altLang="en-US" sz="2400" dirty="0"/>
              <a:t>二、污染环境罪的认定</a:t>
            </a:r>
          </a:p>
          <a:p>
            <a:r>
              <a:rPr lang="en-US" altLang="zh-CN" sz="2400" dirty="0"/>
              <a:t>(</a:t>
            </a:r>
            <a:r>
              <a:rPr lang="zh-CN" altLang="en-US" sz="2400" dirty="0"/>
              <a:t>一</a:t>
            </a:r>
            <a:r>
              <a:rPr lang="en-US" altLang="zh-CN" sz="2400" dirty="0"/>
              <a:t>)</a:t>
            </a:r>
            <a:r>
              <a:rPr lang="zh-CN" altLang="en-US" sz="2400" dirty="0"/>
              <a:t>本罪与非罪的界限</a:t>
            </a:r>
          </a:p>
          <a:p>
            <a:r>
              <a:rPr lang="en-US" altLang="zh-CN" sz="2400" dirty="0" smtClean="0"/>
              <a:t>1.</a:t>
            </a:r>
            <a:r>
              <a:rPr lang="zh-CN" altLang="en-US" sz="2400" dirty="0" smtClean="0"/>
              <a:t>应</a:t>
            </a:r>
            <a:r>
              <a:rPr lang="zh-CN" altLang="en-US" sz="2400" dirty="0"/>
              <a:t>考虑行为人的行为是否违反了国家的规定，即将具有放射性的的废物、含传染病病原体的废物、有毒物质或者其他有害物质，在未经灭害处理的情况下进行了排放、倾倒、处置的行为。</a:t>
            </a:r>
          </a:p>
          <a:p>
            <a:r>
              <a:rPr lang="en-US" altLang="zh-CN" sz="2400" dirty="0" smtClean="0"/>
              <a:t>2.</a:t>
            </a:r>
            <a:r>
              <a:rPr lang="zh-CN" altLang="en-US" sz="2400" dirty="0" smtClean="0"/>
              <a:t>行为</a:t>
            </a:r>
            <a:r>
              <a:rPr lang="zh-CN" altLang="en-US" sz="2400" dirty="0"/>
              <a:t>人对发生的环境污染危害后果有无过失的主观心态因素。</a:t>
            </a:r>
          </a:p>
          <a:p>
            <a:r>
              <a:rPr lang="en-US" altLang="zh-CN" sz="2400" dirty="0" smtClean="0"/>
              <a:t>3.</a:t>
            </a:r>
            <a:r>
              <a:rPr lang="zh-CN" altLang="en-US" sz="2400" dirty="0" smtClean="0"/>
              <a:t>若是</a:t>
            </a:r>
            <a:r>
              <a:rPr lang="zh-CN" altLang="en-US" sz="2400" dirty="0"/>
              <a:t>由于不可预见、不可抗力等突发性自然灾害引发的污染事故，不应对行为人进行处罚。</a:t>
            </a:r>
          </a:p>
          <a:p>
            <a:endParaRPr lang="en-US" altLang="zh-CN" sz="2400" dirty="0"/>
          </a:p>
        </p:txBody>
      </p:sp>
      <p:sp>
        <p:nvSpPr>
          <p:cNvPr id="3" name="标题 2"/>
          <p:cNvSpPr>
            <a:spLocks noGrp="1"/>
          </p:cNvSpPr>
          <p:nvPr>
            <p:ph type="title"/>
          </p:nvPr>
        </p:nvSpPr>
        <p:spPr/>
        <p:txBody>
          <a:bodyPr/>
          <a:lstStyle/>
          <a:p>
            <a:r>
              <a:rPr lang="zh-CN" altLang="en-US" dirty="0" smtClean="0"/>
              <a:t>污染环境罪</a:t>
            </a:r>
            <a:endParaRPr lang="zh-CN" altLang="en-US" dirty="0"/>
          </a:p>
        </p:txBody>
      </p:sp>
      <p:sp>
        <p:nvSpPr>
          <p:cNvPr id="4" name="文本框 3"/>
          <p:cNvSpPr txBox="1"/>
          <p:nvPr/>
        </p:nvSpPr>
        <p:spPr>
          <a:xfrm>
            <a:off x="89453" y="255789"/>
            <a:ext cx="1210588" cy="400110"/>
          </a:xfrm>
          <a:prstGeom prst="rect">
            <a:avLst/>
          </a:prstGeom>
          <a:noFill/>
        </p:spPr>
        <p:txBody>
          <a:bodyPr wrap="none" rtlCol="0">
            <a:spAutoFit/>
          </a:bodyPr>
          <a:lstStyle/>
          <a:p>
            <a:r>
              <a:rPr lang="zh-CN" altLang="en-US" sz="2000" b="1" dirty="0" smtClean="0">
                <a:solidFill>
                  <a:srgbClr val="FA7D00"/>
                </a:solidFill>
                <a:latin typeface="微软雅黑" panose="020B0503020204020204" pitchFamily="34" charset="-122"/>
                <a:ea typeface="微软雅黑" panose="020B0503020204020204" pitchFamily="34" charset="-122"/>
              </a:rPr>
              <a:t>第十五节</a:t>
            </a:r>
            <a:endParaRPr lang="zh-CN" altLang="en-US" sz="2000" b="1"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202423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348316" y="794332"/>
            <a:ext cx="10954327" cy="5811184"/>
          </a:xfrm>
        </p:spPr>
        <p:txBody>
          <a:bodyPr>
            <a:normAutofit fontScale="85000" lnSpcReduction="20000"/>
          </a:bodyPr>
          <a:lstStyle/>
          <a:p>
            <a:r>
              <a:rPr lang="zh-CN" altLang="en-US" dirty="0"/>
              <a:t>二、</a:t>
            </a:r>
            <a:r>
              <a:rPr lang="zh-CN" altLang="zh-CN" dirty="0"/>
              <a:t>妨害社会管理秩序罪的</a:t>
            </a:r>
            <a:r>
              <a:rPr lang="zh-CN" altLang="en-US" dirty="0"/>
              <a:t>种</a:t>
            </a:r>
            <a:r>
              <a:rPr lang="zh-CN" altLang="zh-CN" dirty="0"/>
              <a:t>类</a:t>
            </a:r>
            <a:endParaRPr lang="en-US" altLang="zh-CN" dirty="0" smtClean="0"/>
          </a:p>
          <a:p>
            <a:pPr marL="457200" indent="-457200">
              <a:buFont typeface="Wingdings" panose="05000000000000000000" pitchFamily="2" charset="2"/>
              <a:buChar char="p"/>
            </a:pPr>
            <a:r>
              <a:rPr lang="zh-CN" altLang="zh-CN" dirty="0" smtClean="0"/>
              <a:t>妨害</a:t>
            </a:r>
            <a:r>
              <a:rPr lang="zh-CN" altLang="zh-CN" dirty="0"/>
              <a:t>社会管理秩序罪规定在刑法分则第六章，共分</a:t>
            </a:r>
            <a:r>
              <a:rPr lang="en-US" altLang="zh-CN" dirty="0"/>
              <a:t>9</a:t>
            </a:r>
            <a:r>
              <a:rPr lang="zh-CN" altLang="zh-CN" dirty="0" smtClean="0"/>
              <a:t>节</a:t>
            </a:r>
            <a:r>
              <a:rPr lang="en-US" altLang="zh-CN" dirty="0" smtClean="0"/>
              <a:t>136</a:t>
            </a:r>
            <a:r>
              <a:rPr lang="zh-CN" altLang="en-US" dirty="0" smtClean="0"/>
              <a:t>个罪名</a:t>
            </a:r>
            <a:r>
              <a:rPr lang="zh-CN" altLang="zh-CN" dirty="0" smtClean="0"/>
              <a:t>，据此可分为</a:t>
            </a:r>
            <a:r>
              <a:rPr lang="en-US" altLang="zh-CN" dirty="0" smtClean="0"/>
              <a:t>9</a:t>
            </a:r>
            <a:r>
              <a:rPr lang="zh-CN" altLang="zh-CN" dirty="0" smtClean="0"/>
              <a:t>类：</a:t>
            </a:r>
            <a:endParaRPr lang="en-US" altLang="zh-CN" dirty="0" smtClean="0"/>
          </a:p>
          <a:p>
            <a:pPr marL="457200" indent="-457200">
              <a:buFont typeface="Arial" panose="020B0604020202020204" pitchFamily="34" charset="0"/>
              <a:buChar char="•"/>
            </a:pPr>
            <a:r>
              <a:rPr lang="zh-CN" altLang="zh-CN" dirty="0" smtClean="0"/>
              <a:t>扰乱</a:t>
            </a:r>
            <a:r>
              <a:rPr lang="zh-CN" altLang="zh-CN" dirty="0"/>
              <a:t>公共秩序</a:t>
            </a:r>
            <a:r>
              <a:rPr lang="zh-CN" altLang="zh-CN" dirty="0" smtClean="0"/>
              <a:t>罪</a:t>
            </a:r>
            <a:r>
              <a:rPr lang="zh-CN" altLang="en-US" dirty="0" smtClean="0"/>
              <a:t>（</a:t>
            </a:r>
            <a:r>
              <a:rPr lang="en-US" altLang="zh-CN" dirty="0" smtClean="0"/>
              <a:t>50</a:t>
            </a:r>
            <a:r>
              <a:rPr lang="zh-CN" altLang="en-US" dirty="0" smtClean="0"/>
              <a:t>个罪名）</a:t>
            </a:r>
            <a:endParaRPr lang="en-US" altLang="zh-CN" dirty="0" smtClean="0"/>
          </a:p>
          <a:p>
            <a:pPr marL="457200" indent="-457200">
              <a:buFont typeface="Arial" panose="020B0604020202020204" pitchFamily="34" charset="0"/>
              <a:buChar char="•"/>
            </a:pPr>
            <a:r>
              <a:rPr lang="zh-CN" altLang="zh-CN" dirty="0" smtClean="0"/>
              <a:t>妨害</a:t>
            </a:r>
            <a:r>
              <a:rPr lang="zh-CN" altLang="zh-CN" dirty="0"/>
              <a:t>司法</a:t>
            </a:r>
            <a:r>
              <a:rPr lang="zh-CN" altLang="zh-CN" dirty="0" smtClean="0"/>
              <a:t>罪</a:t>
            </a:r>
            <a:r>
              <a:rPr lang="zh-CN" altLang="en-US" dirty="0" smtClean="0"/>
              <a:t>（</a:t>
            </a:r>
            <a:r>
              <a:rPr lang="en-US" altLang="zh-CN" dirty="0"/>
              <a:t>20</a:t>
            </a:r>
            <a:r>
              <a:rPr lang="zh-CN" altLang="zh-CN" dirty="0"/>
              <a:t>个</a:t>
            </a:r>
            <a:r>
              <a:rPr lang="zh-CN" altLang="zh-CN" dirty="0" smtClean="0"/>
              <a:t>罪名</a:t>
            </a:r>
            <a:r>
              <a:rPr lang="zh-CN" altLang="en-US" dirty="0" smtClean="0"/>
              <a:t>）</a:t>
            </a:r>
            <a:endParaRPr lang="en-US" altLang="zh-CN" dirty="0" smtClean="0"/>
          </a:p>
          <a:p>
            <a:pPr marL="457200" indent="-457200">
              <a:buFont typeface="Arial" panose="020B0604020202020204" pitchFamily="34" charset="0"/>
              <a:buChar char="•"/>
            </a:pPr>
            <a:r>
              <a:rPr lang="zh-CN" altLang="zh-CN" dirty="0" smtClean="0"/>
              <a:t>妨害</a:t>
            </a:r>
            <a:r>
              <a:rPr lang="zh-CN" altLang="zh-CN" dirty="0"/>
              <a:t>国（边）境管理</a:t>
            </a:r>
            <a:r>
              <a:rPr lang="zh-CN" altLang="zh-CN" dirty="0" smtClean="0"/>
              <a:t>罪</a:t>
            </a:r>
            <a:r>
              <a:rPr lang="zh-CN" altLang="en-US" dirty="0" smtClean="0"/>
              <a:t>（</a:t>
            </a:r>
            <a:r>
              <a:rPr lang="en-US" altLang="zh-CN" dirty="0"/>
              <a:t>8</a:t>
            </a:r>
            <a:r>
              <a:rPr lang="zh-CN" altLang="zh-CN" dirty="0"/>
              <a:t>个</a:t>
            </a:r>
            <a:r>
              <a:rPr lang="zh-CN" altLang="zh-CN" dirty="0" smtClean="0"/>
              <a:t>罪名</a:t>
            </a:r>
            <a:r>
              <a:rPr lang="zh-CN" altLang="en-US" dirty="0" smtClean="0"/>
              <a:t>）</a:t>
            </a:r>
            <a:endParaRPr lang="en-US" altLang="zh-CN" dirty="0" smtClean="0"/>
          </a:p>
          <a:p>
            <a:pPr marL="457200" indent="-457200">
              <a:buFont typeface="Arial" panose="020B0604020202020204" pitchFamily="34" charset="0"/>
              <a:buChar char="•"/>
            </a:pPr>
            <a:r>
              <a:rPr lang="zh-CN" altLang="zh-CN" dirty="0" smtClean="0"/>
              <a:t>妨害</a:t>
            </a:r>
            <a:r>
              <a:rPr lang="zh-CN" altLang="zh-CN" dirty="0"/>
              <a:t>文物管理</a:t>
            </a:r>
            <a:r>
              <a:rPr lang="zh-CN" altLang="zh-CN" dirty="0" smtClean="0"/>
              <a:t>罪</a:t>
            </a:r>
            <a:r>
              <a:rPr lang="zh-CN" altLang="en-US" dirty="0" smtClean="0"/>
              <a:t>（</a:t>
            </a:r>
            <a:r>
              <a:rPr lang="en-US" altLang="zh-CN" dirty="0"/>
              <a:t>10</a:t>
            </a:r>
            <a:r>
              <a:rPr lang="zh-CN" altLang="zh-CN" dirty="0"/>
              <a:t>个</a:t>
            </a:r>
            <a:r>
              <a:rPr lang="zh-CN" altLang="zh-CN" dirty="0" smtClean="0"/>
              <a:t>罪名</a:t>
            </a:r>
            <a:r>
              <a:rPr lang="zh-CN" altLang="en-US" dirty="0" smtClean="0"/>
              <a:t>）</a:t>
            </a:r>
            <a:endParaRPr lang="en-US" altLang="zh-CN" dirty="0" smtClean="0"/>
          </a:p>
          <a:p>
            <a:pPr marL="457200" indent="-457200">
              <a:buFont typeface="Arial" panose="020B0604020202020204" pitchFamily="34" charset="0"/>
              <a:buChar char="•"/>
            </a:pPr>
            <a:r>
              <a:rPr lang="zh-CN" altLang="zh-CN" dirty="0" smtClean="0"/>
              <a:t>危害</a:t>
            </a:r>
            <a:r>
              <a:rPr lang="zh-CN" altLang="zh-CN" dirty="0"/>
              <a:t>公共卫生</a:t>
            </a:r>
            <a:r>
              <a:rPr lang="zh-CN" altLang="zh-CN" dirty="0" smtClean="0"/>
              <a:t>罪</a:t>
            </a:r>
            <a:r>
              <a:rPr lang="zh-CN" altLang="en-US" dirty="0" smtClean="0"/>
              <a:t>（</a:t>
            </a:r>
            <a:r>
              <a:rPr lang="en-US" altLang="zh-CN" dirty="0"/>
              <a:t>11</a:t>
            </a:r>
            <a:r>
              <a:rPr lang="zh-CN" altLang="zh-CN" dirty="0"/>
              <a:t>个</a:t>
            </a:r>
            <a:r>
              <a:rPr lang="zh-CN" altLang="zh-CN" dirty="0" smtClean="0"/>
              <a:t>罪名</a:t>
            </a:r>
            <a:r>
              <a:rPr lang="zh-CN" altLang="en-US" dirty="0" smtClean="0"/>
              <a:t>）</a:t>
            </a:r>
            <a:endParaRPr lang="en-US" altLang="zh-CN" dirty="0" smtClean="0"/>
          </a:p>
          <a:p>
            <a:pPr marL="457200" indent="-457200">
              <a:buFont typeface="Arial" panose="020B0604020202020204" pitchFamily="34" charset="0"/>
              <a:buChar char="•"/>
            </a:pPr>
            <a:r>
              <a:rPr lang="zh-CN" altLang="zh-CN" dirty="0" smtClean="0"/>
              <a:t>破坏</a:t>
            </a:r>
            <a:r>
              <a:rPr lang="zh-CN" altLang="zh-CN" dirty="0"/>
              <a:t>环境资源保护</a:t>
            </a:r>
            <a:r>
              <a:rPr lang="zh-CN" altLang="zh-CN" dirty="0" smtClean="0"/>
              <a:t>罪</a:t>
            </a:r>
            <a:r>
              <a:rPr lang="zh-CN" altLang="en-US" dirty="0" smtClean="0"/>
              <a:t>（</a:t>
            </a:r>
            <a:r>
              <a:rPr lang="en-US" altLang="zh-CN" dirty="0"/>
              <a:t>15</a:t>
            </a:r>
            <a:r>
              <a:rPr lang="zh-CN" altLang="zh-CN" dirty="0"/>
              <a:t>个</a:t>
            </a:r>
            <a:r>
              <a:rPr lang="zh-CN" altLang="zh-CN" dirty="0" smtClean="0"/>
              <a:t>罪名</a:t>
            </a:r>
            <a:r>
              <a:rPr lang="zh-CN" altLang="en-US" dirty="0" smtClean="0"/>
              <a:t>）</a:t>
            </a:r>
            <a:endParaRPr lang="en-US" altLang="zh-CN" dirty="0" smtClean="0"/>
          </a:p>
          <a:p>
            <a:pPr marL="457200" indent="-457200">
              <a:buFont typeface="Arial" panose="020B0604020202020204" pitchFamily="34" charset="0"/>
              <a:buChar char="•"/>
            </a:pPr>
            <a:r>
              <a:rPr lang="zh-CN" altLang="zh-CN" dirty="0" smtClean="0"/>
              <a:t>走私</a:t>
            </a:r>
            <a:r>
              <a:rPr lang="zh-CN" altLang="zh-CN" dirty="0"/>
              <a:t>、贩卖、运输、制造毒品</a:t>
            </a:r>
            <a:r>
              <a:rPr lang="zh-CN" altLang="zh-CN" dirty="0" smtClean="0"/>
              <a:t>罪</a:t>
            </a:r>
            <a:r>
              <a:rPr lang="zh-CN" altLang="en-US" dirty="0" smtClean="0"/>
              <a:t>（</a:t>
            </a:r>
            <a:r>
              <a:rPr lang="en-US" altLang="zh-CN" dirty="0"/>
              <a:t>11</a:t>
            </a:r>
            <a:r>
              <a:rPr lang="zh-CN" altLang="zh-CN" dirty="0"/>
              <a:t>个</a:t>
            </a:r>
            <a:r>
              <a:rPr lang="zh-CN" altLang="zh-CN" dirty="0" smtClean="0"/>
              <a:t>罪名</a:t>
            </a:r>
            <a:r>
              <a:rPr lang="zh-CN" altLang="en-US" dirty="0" smtClean="0"/>
              <a:t>）</a:t>
            </a:r>
            <a:endParaRPr lang="en-US" altLang="zh-CN" dirty="0" smtClean="0"/>
          </a:p>
          <a:p>
            <a:pPr marL="457200" indent="-457200">
              <a:buFont typeface="Arial" panose="020B0604020202020204" pitchFamily="34" charset="0"/>
              <a:buChar char="•"/>
            </a:pPr>
            <a:r>
              <a:rPr lang="zh-CN" altLang="zh-CN" dirty="0" smtClean="0"/>
              <a:t>组织</a:t>
            </a:r>
            <a:r>
              <a:rPr lang="zh-CN" altLang="zh-CN" dirty="0"/>
              <a:t>、强迫、引诱、容留、介绍卖淫</a:t>
            </a:r>
            <a:r>
              <a:rPr lang="zh-CN" altLang="zh-CN" dirty="0" smtClean="0"/>
              <a:t>罪</a:t>
            </a:r>
            <a:r>
              <a:rPr lang="zh-CN" altLang="en-US" dirty="0" smtClean="0"/>
              <a:t>（</a:t>
            </a:r>
            <a:r>
              <a:rPr lang="en-US" altLang="zh-CN" dirty="0"/>
              <a:t>6</a:t>
            </a:r>
            <a:r>
              <a:rPr lang="zh-CN" altLang="zh-CN" dirty="0"/>
              <a:t>个</a:t>
            </a:r>
            <a:r>
              <a:rPr lang="zh-CN" altLang="zh-CN" dirty="0" smtClean="0"/>
              <a:t>罪名</a:t>
            </a:r>
            <a:r>
              <a:rPr lang="zh-CN" altLang="en-US" dirty="0" smtClean="0"/>
              <a:t>）</a:t>
            </a:r>
            <a:endParaRPr lang="en-US" altLang="zh-CN" dirty="0" smtClean="0"/>
          </a:p>
          <a:p>
            <a:pPr marL="457200" indent="-457200">
              <a:buFont typeface="Arial" panose="020B0604020202020204" pitchFamily="34" charset="0"/>
              <a:buChar char="•"/>
            </a:pPr>
            <a:r>
              <a:rPr lang="zh-CN" altLang="zh-CN" dirty="0" smtClean="0"/>
              <a:t>制作</a:t>
            </a:r>
            <a:r>
              <a:rPr lang="zh-CN" altLang="zh-CN" dirty="0"/>
              <a:t>、贩卖、传播淫秽物品</a:t>
            </a:r>
            <a:r>
              <a:rPr lang="zh-CN" altLang="zh-CN" dirty="0" smtClean="0"/>
              <a:t>罪</a:t>
            </a:r>
            <a:r>
              <a:rPr lang="zh-CN" altLang="en-US" dirty="0" smtClean="0"/>
              <a:t>（</a:t>
            </a:r>
            <a:r>
              <a:rPr lang="en-US" altLang="zh-CN" dirty="0"/>
              <a:t>5</a:t>
            </a:r>
            <a:r>
              <a:rPr lang="zh-CN" altLang="zh-CN" dirty="0"/>
              <a:t>个</a:t>
            </a:r>
            <a:r>
              <a:rPr lang="zh-CN" altLang="zh-CN" dirty="0" smtClean="0"/>
              <a:t>罪名</a:t>
            </a:r>
            <a:r>
              <a:rPr lang="zh-CN" altLang="en-US" dirty="0" smtClean="0"/>
              <a:t>）</a:t>
            </a:r>
            <a:endParaRPr lang="zh-CN" altLang="zh-CN" dirty="0"/>
          </a:p>
        </p:txBody>
      </p:sp>
      <p:sp>
        <p:nvSpPr>
          <p:cNvPr id="3" name="标题 2"/>
          <p:cNvSpPr>
            <a:spLocks noGrp="1"/>
          </p:cNvSpPr>
          <p:nvPr>
            <p:ph type="title"/>
          </p:nvPr>
        </p:nvSpPr>
        <p:spPr/>
        <p:txBody>
          <a:bodyPr/>
          <a:lstStyle/>
          <a:p>
            <a:r>
              <a:rPr lang="zh-CN" altLang="en-US" dirty="0"/>
              <a:t>妨害社会管理秩序罪概述</a:t>
            </a:r>
            <a:endParaRPr lang="zh-CN" altLang="en-US" b="1"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微软雅黑" panose="020B0503020204020204" pitchFamily="34" charset="-122"/>
                <a:ea typeface="微软雅黑" panose="020B0503020204020204" pitchFamily="34" charset="-122"/>
              </a:rPr>
              <a:t>第一节</a:t>
            </a:r>
          </a:p>
        </p:txBody>
      </p:sp>
    </p:spTree>
    <p:extLst>
      <p:ext uri="{BB962C8B-B14F-4D97-AF65-F5344CB8AC3E}">
        <p14:creationId xmlns:p14="http://schemas.microsoft.com/office/powerpoint/2010/main" val="226735663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0363" y="1191491"/>
            <a:ext cx="10954327" cy="5219248"/>
          </a:xfrm>
        </p:spPr>
        <p:txBody>
          <a:bodyPr>
            <a:normAutofit/>
          </a:bodyPr>
          <a:lstStyle/>
          <a:p>
            <a:endParaRPr lang="en-US" altLang="zh-CN" sz="2400" dirty="0" smtClean="0"/>
          </a:p>
          <a:p>
            <a:r>
              <a:rPr lang="en-US" altLang="zh-CN" sz="2400" dirty="0" smtClean="0"/>
              <a:t>(</a:t>
            </a:r>
            <a:r>
              <a:rPr lang="zh-CN" altLang="en-US" sz="2400" dirty="0"/>
              <a:t>二</a:t>
            </a:r>
            <a:r>
              <a:rPr lang="en-US" altLang="zh-CN" sz="2400" dirty="0"/>
              <a:t>)</a:t>
            </a:r>
            <a:r>
              <a:rPr lang="zh-CN" altLang="en-US" sz="2400" dirty="0"/>
              <a:t>本罪的既遂与未遂</a:t>
            </a:r>
          </a:p>
          <a:p>
            <a:r>
              <a:rPr lang="zh-CN" altLang="en-US" sz="2400" dirty="0"/>
              <a:t>当前环境执法工作形势比较严峻，一些行为人拒不配合执法检查、 接受检查时弄虚作假、故意逃避法律追究的情形时有发生，对于行为人已经着手实施非法排放，倾例、处置有毒有告污染物的行为，由于有关部门查处或者其他意志以外的原因未得逞的</a:t>
            </a:r>
            <a:r>
              <a:rPr lang="zh-CN" altLang="en-US" sz="2400" dirty="0" smtClean="0"/>
              <a:t>情形，可以</a:t>
            </a:r>
            <a:r>
              <a:rPr lang="zh-CN" altLang="en-US" sz="2400" dirty="0"/>
              <a:t>以污染环境罪</a:t>
            </a:r>
            <a:r>
              <a:rPr lang="en-US" altLang="zh-CN" sz="2400" dirty="0"/>
              <a:t>(</a:t>
            </a:r>
            <a:r>
              <a:rPr lang="zh-CN" altLang="en-US" sz="2400" dirty="0"/>
              <a:t>未遂</a:t>
            </a:r>
            <a:r>
              <a:rPr lang="en-US" altLang="zh-CN" sz="2400" dirty="0"/>
              <a:t>)</a:t>
            </a:r>
            <a:r>
              <a:rPr lang="zh-CN" altLang="en-US" sz="2400" dirty="0"/>
              <a:t>追究</a:t>
            </a:r>
            <a:r>
              <a:rPr lang="zh-CN" altLang="en-US" sz="2400" dirty="0" smtClean="0"/>
              <a:t>刑事责任。</a:t>
            </a:r>
            <a:endParaRPr lang="zh-CN" altLang="en-US" sz="2400" dirty="0"/>
          </a:p>
          <a:p>
            <a:endParaRPr lang="en-US" altLang="zh-CN" sz="2400" dirty="0"/>
          </a:p>
        </p:txBody>
      </p:sp>
      <p:sp>
        <p:nvSpPr>
          <p:cNvPr id="3" name="标题 2"/>
          <p:cNvSpPr>
            <a:spLocks noGrp="1"/>
          </p:cNvSpPr>
          <p:nvPr>
            <p:ph type="title"/>
          </p:nvPr>
        </p:nvSpPr>
        <p:spPr/>
        <p:txBody>
          <a:bodyPr/>
          <a:lstStyle/>
          <a:p>
            <a:r>
              <a:rPr lang="zh-CN" altLang="en-US" dirty="0" smtClean="0"/>
              <a:t>污染环境罪</a:t>
            </a:r>
            <a:endParaRPr lang="zh-CN" altLang="en-US" dirty="0"/>
          </a:p>
        </p:txBody>
      </p:sp>
      <p:sp>
        <p:nvSpPr>
          <p:cNvPr id="4" name="文本框 3"/>
          <p:cNvSpPr txBox="1"/>
          <p:nvPr/>
        </p:nvSpPr>
        <p:spPr>
          <a:xfrm>
            <a:off x="89453" y="255789"/>
            <a:ext cx="1210588" cy="400110"/>
          </a:xfrm>
          <a:prstGeom prst="rect">
            <a:avLst/>
          </a:prstGeom>
          <a:noFill/>
        </p:spPr>
        <p:txBody>
          <a:bodyPr wrap="none" rtlCol="0">
            <a:spAutoFit/>
          </a:bodyPr>
          <a:lstStyle/>
          <a:p>
            <a:r>
              <a:rPr lang="zh-CN" altLang="en-US" sz="2000" b="1" dirty="0" smtClean="0">
                <a:solidFill>
                  <a:srgbClr val="FA7D00"/>
                </a:solidFill>
                <a:latin typeface="微软雅黑" panose="020B0503020204020204" pitchFamily="34" charset="-122"/>
                <a:ea typeface="微软雅黑" panose="020B0503020204020204" pitchFamily="34" charset="-122"/>
              </a:rPr>
              <a:t>第十五节</a:t>
            </a:r>
            <a:endParaRPr lang="zh-CN" altLang="en-US" sz="2000" b="1"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5672391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0363" y="1191491"/>
            <a:ext cx="10954327" cy="5219248"/>
          </a:xfrm>
        </p:spPr>
        <p:txBody>
          <a:bodyPr>
            <a:normAutofit fontScale="92500" lnSpcReduction="20000"/>
          </a:bodyPr>
          <a:lstStyle/>
          <a:p>
            <a:r>
              <a:rPr lang="en-US" altLang="zh-CN" sz="2600" dirty="0" smtClean="0"/>
              <a:t>(</a:t>
            </a:r>
            <a:r>
              <a:rPr lang="zh-CN" altLang="en-US" sz="2600" dirty="0"/>
              <a:t>三</a:t>
            </a:r>
            <a:r>
              <a:rPr lang="en-US" altLang="zh-CN" sz="2600" dirty="0"/>
              <a:t>)</a:t>
            </a:r>
            <a:r>
              <a:rPr lang="zh-CN" altLang="en-US" sz="2600" dirty="0"/>
              <a:t>本罪与妨害传染病防治罪的界限</a:t>
            </a:r>
          </a:p>
          <a:p>
            <a:r>
              <a:rPr lang="en-US" altLang="zh-CN" sz="2600" dirty="0" smtClean="0"/>
              <a:t>1.</a:t>
            </a:r>
            <a:r>
              <a:rPr lang="zh-CN" altLang="en-US" sz="2600" dirty="0" smtClean="0"/>
              <a:t>侵犯</a:t>
            </a:r>
            <a:r>
              <a:rPr lang="zh-CN" altLang="en-US" sz="2600" dirty="0"/>
              <a:t>的客体不同</a:t>
            </a:r>
            <a:r>
              <a:rPr lang="zh-CN" altLang="en-US" sz="2600" dirty="0" smtClean="0"/>
              <a:t>。</a:t>
            </a:r>
            <a:endParaRPr lang="en-US" altLang="zh-CN" sz="2600" dirty="0" smtClean="0"/>
          </a:p>
          <a:p>
            <a:r>
              <a:rPr lang="en-US" altLang="zh-CN" sz="2600" dirty="0" smtClean="0"/>
              <a:t>2.</a:t>
            </a:r>
            <a:r>
              <a:rPr lang="zh-CN" altLang="en-US" sz="2600" dirty="0" smtClean="0"/>
              <a:t>危害</a:t>
            </a:r>
            <a:r>
              <a:rPr lang="zh-CN" altLang="en-US" sz="2600" dirty="0"/>
              <a:t>行为的表现不同</a:t>
            </a:r>
            <a:r>
              <a:rPr lang="zh-CN" altLang="en-US" sz="2600" dirty="0" smtClean="0"/>
              <a:t>。</a:t>
            </a:r>
            <a:endParaRPr lang="en-US" altLang="zh-CN" sz="2600" dirty="0" smtClean="0"/>
          </a:p>
          <a:p>
            <a:r>
              <a:rPr lang="en-US" altLang="zh-CN" sz="2600" dirty="0" smtClean="0"/>
              <a:t>3.</a:t>
            </a:r>
            <a:r>
              <a:rPr lang="zh-CN" altLang="en-US" sz="2600" dirty="0" smtClean="0"/>
              <a:t>对</a:t>
            </a:r>
            <a:r>
              <a:rPr lang="zh-CN" altLang="en-US" sz="2600" dirty="0"/>
              <a:t>危害结果的要求不同。</a:t>
            </a:r>
          </a:p>
          <a:p>
            <a:r>
              <a:rPr lang="en-US" altLang="zh-CN" sz="2600" dirty="0"/>
              <a:t>(</a:t>
            </a:r>
            <a:r>
              <a:rPr lang="zh-CN" altLang="en-US" sz="2600" dirty="0"/>
              <a:t>四</a:t>
            </a:r>
            <a:r>
              <a:rPr lang="en-US" altLang="zh-CN" sz="2600" dirty="0"/>
              <a:t>)</a:t>
            </a:r>
            <a:r>
              <a:rPr lang="zh-CN" altLang="en-US" sz="2600" dirty="0"/>
              <a:t>本罪与投放危险物质罪的界限</a:t>
            </a:r>
          </a:p>
          <a:p>
            <a:r>
              <a:rPr lang="zh-CN" altLang="en-US" sz="2600" dirty="0" smtClean="0"/>
              <a:t>司法</a:t>
            </a:r>
            <a:r>
              <a:rPr lang="zh-CN" altLang="en-US" sz="2600" dirty="0"/>
              <a:t>实践中对环境行染行为适用投放危险物质罪追究刑事责任时，应当重点审查、判断行为人的主观恶性，污染行为恶劣程度，污染物的毒害性、危险性，污染持续时间，讨染结果是否可逆，是否对公共安全造成现实、具体、明确的危险或者危害等各方面因素。对于行为人明知其排放、倾倒、处置的污染物含有毒害性</a:t>
            </a:r>
            <a:r>
              <a:rPr lang="zh-CN" altLang="en-US" sz="2600" dirty="0" smtClean="0"/>
              <a:t>、放射性</a:t>
            </a:r>
            <a:r>
              <a:rPr lang="zh-CN" altLang="en-US" sz="2600" dirty="0"/>
              <a:t>、传染病病原体等危险物质，仍实施环境污染行为放任其危害公共安全，造成重大人员伤亡、重大公私财产损失等严重后果，以污染环境罪论处明显不足以罚当其罪的，可以按投放危险物质罪定罪量刑。</a:t>
            </a:r>
          </a:p>
          <a:p>
            <a:endParaRPr lang="en-US" altLang="zh-CN" sz="2400" dirty="0"/>
          </a:p>
        </p:txBody>
      </p:sp>
      <p:sp>
        <p:nvSpPr>
          <p:cNvPr id="3" name="标题 2"/>
          <p:cNvSpPr>
            <a:spLocks noGrp="1"/>
          </p:cNvSpPr>
          <p:nvPr>
            <p:ph type="title"/>
          </p:nvPr>
        </p:nvSpPr>
        <p:spPr/>
        <p:txBody>
          <a:bodyPr/>
          <a:lstStyle/>
          <a:p>
            <a:r>
              <a:rPr lang="zh-CN" altLang="en-US" dirty="0" smtClean="0"/>
              <a:t>污染环境罪</a:t>
            </a:r>
            <a:endParaRPr lang="zh-CN" altLang="en-US" dirty="0"/>
          </a:p>
        </p:txBody>
      </p:sp>
      <p:sp>
        <p:nvSpPr>
          <p:cNvPr id="4" name="文本框 3"/>
          <p:cNvSpPr txBox="1"/>
          <p:nvPr/>
        </p:nvSpPr>
        <p:spPr>
          <a:xfrm>
            <a:off x="89453" y="255789"/>
            <a:ext cx="1210588" cy="400110"/>
          </a:xfrm>
          <a:prstGeom prst="rect">
            <a:avLst/>
          </a:prstGeom>
          <a:noFill/>
        </p:spPr>
        <p:txBody>
          <a:bodyPr wrap="none" rtlCol="0">
            <a:spAutoFit/>
          </a:bodyPr>
          <a:lstStyle/>
          <a:p>
            <a:r>
              <a:rPr lang="zh-CN" altLang="en-US" sz="2000" b="1" dirty="0" smtClean="0">
                <a:solidFill>
                  <a:srgbClr val="FA7D00"/>
                </a:solidFill>
                <a:latin typeface="微软雅黑" panose="020B0503020204020204" pitchFamily="34" charset="-122"/>
                <a:ea typeface="微软雅黑" panose="020B0503020204020204" pitchFamily="34" charset="-122"/>
              </a:rPr>
              <a:t>第十五节</a:t>
            </a:r>
            <a:endParaRPr lang="zh-CN" altLang="en-US" sz="2000" b="1"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1970983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0363" y="1191491"/>
            <a:ext cx="10954327" cy="5219248"/>
          </a:xfrm>
        </p:spPr>
        <p:txBody>
          <a:bodyPr>
            <a:normAutofit/>
          </a:bodyPr>
          <a:lstStyle/>
          <a:p>
            <a:endParaRPr lang="en-US" altLang="zh-CN" sz="2400" dirty="0" smtClean="0"/>
          </a:p>
          <a:p>
            <a:r>
              <a:rPr lang="zh-CN" altLang="en-US" sz="2400" dirty="0" smtClean="0"/>
              <a:t>（</a:t>
            </a:r>
            <a:r>
              <a:rPr lang="zh-CN" altLang="en-US" sz="2400" dirty="0"/>
              <a:t>五）本罪与非法经营罪的界限</a:t>
            </a:r>
          </a:p>
          <a:p>
            <a:r>
              <a:rPr lang="en-US" altLang="zh-CN" sz="2400" dirty="0"/>
              <a:t>《</a:t>
            </a:r>
            <a:r>
              <a:rPr lang="zh-CN" altLang="en-US" sz="2400" dirty="0"/>
              <a:t>关于办理环境污染刑事案件若干问题的解释</a:t>
            </a:r>
            <a:r>
              <a:rPr lang="en-US" altLang="zh-CN" sz="2400" dirty="0"/>
              <a:t>》</a:t>
            </a:r>
            <a:r>
              <a:rPr lang="zh-CN" altLang="en-US" sz="2400" dirty="0"/>
              <a:t>第</a:t>
            </a:r>
            <a:r>
              <a:rPr lang="en-US" altLang="zh-CN" sz="2400" dirty="0"/>
              <a:t>6</a:t>
            </a:r>
            <a:r>
              <a:rPr lang="zh-CN" altLang="en-US" sz="2400" dirty="0"/>
              <a:t>条规定</a:t>
            </a:r>
            <a:r>
              <a:rPr lang="en-US" altLang="zh-CN" sz="2400" dirty="0"/>
              <a:t>:</a:t>
            </a:r>
            <a:r>
              <a:rPr lang="zh-CN" altLang="en-US" sz="2400" dirty="0"/>
              <a:t>无危险废物经营许可证从事收集、贮存、利用、处置危险废物经营活动，严重污染环境的，按照污染环境罪定罪处罚；同时构成非法经营罪的，依照处罚较重的规定定罪处罚。实施前款规定的行为，不具有超标排放污染物、非法倾倒污染物或者其他违法造成环境污染的情形的，可以认定为非法经营情节显著轻微危害不大，不认为是犯罪；构成生产、销售伪劣产品等其他犯罪的，以其他犯罪论处。”</a:t>
            </a:r>
          </a:p>
          <a:p>
            <a:endParaRPr lang="en-US" altLang="zh-CN" sz="2400" dirty="0"/>
          </a:p>
        </p:txBody>
      </p:sp>
      <p:sp>
        <p:nvSpPr>
          <p:cNvPr id="3" name="标题 2"/>
          <p:cNvSpPr>
            <a:spLocks noGrp="1"/>
          </p:cNvSpPr>
          <p:nvPr>
            <p:ph type="title"/>
          </p:nvPr>
        </p:nvSpPr>
        <p:spPr/>
        <p:txBody>
          <a:bodyPr/>
          <a:lstStyle/>
          <a:p>
            <a:r>
              <a:rPr lang="zh-CN" altLang="en-US" dirty="0" smtClean="0"/>
              <a:t>污染环境罪</a:t>
            </a:r>
            <a:endParaRPr lang="zh-CN" altLang="en-US" dirty="0"/>
          </a:p>
        </p:txBody>
      </p:sp>
      <p:sp>
        <p:nvSpPr>
          <p:cNvPr id="4" name="文本框 3"/>
          <p:cNvSpPr txBox="1"/>
          <p:nvPr/>
        </p:nvSpPr>
        <p:spPr>
          <a:xfrm>
            <a:off x="89453" y="255789"/>
            <a:ext cx="1210588" cy="400110"/>
          </a:xfrm>
          <a:prstGeom prst="rect">
            <a:avLst/>
          </a:prstGeom>
          <a:noFill/>
        </p:spPr>
        <p:txBody>
          <a:bodyPr wrap="none" rtlCol="0">
            <a:spAutoFit/>
          </a:bodyPr>
          <a:lstStyle/>
          <a:p>
            <a:r>
              <a:rPr lang="zh-CN" altLang="en-US" sz="2000" b="1" dirty="0" smtClean="0">
                <a:solidFill>
                  <a:srgbClr val="FA7D00"/>
                </a:solidFill>
                <a:latin typeface="微软雅黑" panose="020B0503020204020204" pitchFamily="34" charset="-122"/>
                <a:ea typeface="微软雅黑" panose="020B0503020204020204" pitchFamily="34" charset="-122"/>
              </a:rPr>
              <a:t>第十五节</a:t>
            </a:r>
            <a:endParaRPr lang="zh-CN" altLang="en-US" sz="2000" b="1"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5538300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0363" y="1191491"/>
            <a:ext cx="10954327" cy="5219248"/>
          </a:xfrm>
        </p:spPr>
        <p:txBody>
          <a:bodyPr>
            <a:normAutofit/>
          </a:bodyPr>
          <a:lstStyle/>
          <a:p>
            <a:endParaRPr lang="en-US" altLang="zh-CN" sz="2400" dirty="0" smtClean="0"/>
          </a:p>
          <a:p>
            <a:r>
              <a:rPr lang="zh-CN" altLang="en-US" sz="2400" dirty="0"/>
              <a:t>三、污染环境罪的处罚</a:t>
            </a:r>
          </a:p>
          <a:p>
            <a:r>
              <a:rPr lang="zh-CN" altLang="en-US" sz="2400" dirty="0"/>
              <a:t>根据</a:t>
            </a:r>
            <a:r>
              <a:rPr lang="en-US" altLang="zh-CN" sz="2400" dirty="0"/>
              <a:t>《</a:t>
            </a:r>
            <a:r>
              <a:rPr lang="zh-CN" altLang="en-US" sz="2400" dirty="0"/>
              <a:t>刑法</a:t>
            </a:r>
            <a:r>
              <a:rPr lang="en-US" altLang="zh-CN" sz="2400" dirty="0"/>
              <a:t>》</a:t>
            </a:r>
            <a:r>
              <a:rPr lang="zh-CN" altLang="en-US" sz="2400" dirty="0"/>
              <a:t>第</a:t>
            </a:r>
            <a:r>
              <a:rPr lang="en-US" altLang="zh-CN" sz="2400" dirty="0"/>
              <a:t>38</a:t>
            </a:r>
            <a:r>
              <a:rPr lang="zh-CN" altLang="en-US" sz="2400" dirty="0"/>
              <a:t>条的规定，犯本罪的，处</a:t>
            </a:r>
            <a:r>
              <a:rPr lang="en-US" altLang="zh-CN" sz="2400" dirty="0"/>
              <a:t>3</a:t>
            </a:r>
            <a:r>
              <a:rPr lang="zh-CN" altLang="en-US" sz="2400" dirty="0"/>
              <a:t>年以下有期徒刑或者拘役，并处或者单处罚金</a:t>
            </a:r>
            <a:r>
              <a:rPr lang="en-US" altLang="zh-CN" sz="2400" dirty="0"/>
              <a:t>:</a:t>
            </a:r>
            <a:r>
              <a:rPr lang="zh-CN" altLang="en-US" sz="2400" dirty="0"/>
              <a:t>后果特别严重的，处</a:t>
            </a:r>
            <a:r>
              <a:rPr lang="en-US" altLang="zh-CN" sz="2400" dirty="0"/>
              <a:t>3</a:t>
            </a:r>
            <a:r>
              <a:rPr lang="zh-CN" altLang="en-US" sz="2400" dirty="0"/>
              <a:t>年以上</a:t>
            </a:r>
            <a:r>
              <a:rPr lang="en-US" altLang="zh-CN" sz="2400" dirty="0"/>
              <a:t>7</a:t>
            </a:r>
            <a:r>
              <a:rPr lang="zh-CN" altLang="en-US" sz="2400" dirty="0"/>
              <a:t>年以下有期徒刑，并处罚金。根据</a:t>
            </a:r>
            <a:r>
              <a:rPr lang="en-US" altLang="zh-CN" sz="2400" dirty="0"/>
              <a:t>《</a:t>
            </a:r>
            <a:r>
              <a:rPr lang="zh-CN" altLang="en-US" sz="2400" dirty="0"/>
              <a:t>刑法</a:t>
            </a:r>
            <a:r>
              <a:rPr lang="en-US" altLang="zh-CN" sz="2400" dirty="0"/>
              <a:t>》</a:t>
            </a:r>
            <a:r>
              <a:rPr lang="zh-CN" altLang="en-US" sz="2400" dirty="0"/>
              <a:t>第</a:t>
            </a:r>
            <a:r>
              <a:rPr lang="en-US" altLang="zh-CN" sz="2400" dirty="0"/>
              <a:t>346</a:t>
            </a:r>
            <a:r>
              <a:rPr lang="zh-CN" altLang="en-US" sz="2400" dirty="0"/>
              <a:t>条的规定，单位犯本罪的，对单位别处罚金，并对其直接负责的主管人员和其他直接责任人员，依照上述规定处罚。</a:t>
            </a:r>
          </a:p>
          <a:p>
            <a:endParaRPr lang="en-US" altLang="zh-CN" sz="2400" dirty="0"/>
          </a:p>
        </p:txBody>
      </p:sp>
      <p:sp>
        <p:nvSpPr>
          <p:cNvPr id="3" name="标题 2"/>
          <p:cNvSpPr>
            <a:spLocks noGrp="1"/>
          </p:cNvSpPr>
          <p:nvPr>
            <p:ph type="title"/>
          </p:nvPr>
        </p:nvSpPr>
        <p:spPr/>
        <p:txBody>
          <a:bodyPr/>
          <a:lstStyle/>
          <a:p>
            <a:r>
              <a:rPr lang="zh-CN" altLang="en-US" dirty="0" smtClean="0"/>
              <a:t>污染环境罪</a:t>
            </a:r>
            <a:endParaRPr lang="zh-CN" altLang="en-US" dirty="0"/>
          </a:p>
        </p:txBody>
      </p:sp>
      <p:sp>
        <p:nvSpPr>
          <p:cNvPr id="4" name="文本框 3"/>
          <p:cNvSpPr txBox="1"/>
          <p:nvPr/>
        </p:nvSpPr>
        <p:spPr>
          <a:xfrm>
            <a:off x="89453" y="255789"/>
            <a:ext cx="1210588" cy="400110"/>
          </a:xfrm>
          <a:prstGeom prst="rect">
            <a:avLst/>
          </a:prstGeom>
          <a:noFill/>
        </p:spPr>
        <p:txBody>
          <a:bodyPr wrap="none" rtlCol="0">
            <a:spAutoFit/>
          </a:bodyPr>
          <a:lstStyle/>
          <a:p>
            <a:r>
              <a:rPr lang="zh-CN" altLang="en-US" sz="2000" b="1" dirty="0" smtClean="0">
                <a:solidFill>
                  <a:srgbClr val="FA7D00"/>
                </a:solidFill>
                <a:latin typeface="微软雅黑" panose="020B0503020204020204" pitchFamily="34" charset="-122"/>
                <a:ea typeface="微软雅黑" panose="020B0503020204020204" pitchFamily="34" charset="-122"/>
              </a:rPr>
              <a:t>第十五节</a:t>
            </a:r>
            <a:endParaRPr lang="zh-CN" altLang="en-US" sz="2000" b="1"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3437011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0363" y="1191491"/>
            <a:ext cx="10954327" cy="5219248"/>
          </a:xfrm>
        </p:spPr>
        <p:txBody>
          <a:bodyPr>
            <a:normAutofit fontScale="92500" lnSpcReduction="20000"/>
          </a:bodyPr>
          <a:lstStyle/>
          <a:p>
            <a:r>
              <a:rPr lang="zh-CN" altLang="en-US" sz="2600" dirty="0"/>
              <a:t>一、走私、贩卖、运输、制造毒品罪概念与构成特征</a:t>
            </a:r>
          </a:p>
          <a:p>
            <a:r>
              <a:rPr lang="zh-CN" altLang="en-US" sz="2600" dirty="0"/>
              <a:t>（一）概念</a:t>
            </a:r>
          </a:p>
          <a:p>
            <a:r>
              <a:rPr lang="zh-CN" altLang="en-US" sz="2600" dirty="0"/>
              <a:t>走私、贩卖、运输、制造毒品罪，是指违反毒品管制法规，走私、贩卖、运输、制造毒品的行为。</a:t>
            </a:r>
          </a:p>
          <a:p>
            <a:r>
              <a:rPr lang="zh-CN" altLang="en-US" sz="2600" dirty="0"/>
              <a:t>（二）构成特征</a:t>
            </a:r>
          </a:p>
          <a:p>
            <a:r>
              <a:rPr lang="en-US" altLang="zh-CN" sz="2600" dirty="0"/>
              <a:t>1.</a:t>
            </a:r>
            <a:r>
              <a:rPr lang="zh-CN" altLang="en-US" sz="2600" dirty="0"/>
              <a:t>犯罪客体：国家对毒品的管理制度，其中走私毒品的行为还扰乱了国家进出口管理制度。</a:t>
            </a:r>
          </a:p>
          <a:p>
            <a:r>
              <a:rPr lang="en-US" altLang="zh-CN" sz="2600" dirty="0" smtClean="0"/>
              <a:t>2</a:t>
            </a:r>
            <a:r>
              <a:rPr lang="en-US" altLang="zh-CN" sz="2600" dirty="0"/>
              <a:t>.</a:t>
            </a:r>
            <a:r>
              <a:rPr lang="zh-CN" altLang="en-US" sz="2600" dirty="0"/>
              <a:t>犯罪客观方面：本罪的客观方面表现为行为人走私、贩卖、运输、制造毒品的行为。</a:t>
            </a:r>
          </a:p>
          <a:p>
            <a:r>
              <a:rPr lang="en-US" altLang="zh-CN" sz="2600" dirty="0" smtClean="0"/>
              <a:t>3</a:t>
            </a:r>
            <a:r>
              <a:rPr lang="en-US" altLang="zh-CN" sz="2600" dirty="0"/>
              <a:t>.</a:t>
            </a:r>
            <a:r>
              <a:rPr lang="zh-CN" altLang="en-US" sz="2600" dirty="0"/>
              <a:t>犯罪主体：一般主体，包括自然人和</a:t>
            </a:r>
            <a:r>
              <a:rPr lang="zh-CN" altLang="en-US" sz="2600" dirty="0" smtClean="0"/>
              <a:t>单位（</a:t>
            </a:r>
            <a:r>
              <a:rPr lang="zh-CN" altLang="en-US" sz="2600" dirty="0" smtClean="0">
                <a:solidFill>
                  <a:srgbClr val="FF0000"/>
                </a:solidFill>
              </a:rPr>
              <a:t>注意刑事责任年龄</a:t>
            </a:r>
            <a:r>
              <a:rPr lang="zh-CN" altLang="en-US" sz="2600" dirty="0" smtClean="0"/>
              <a:t>）。</a:t>
            </a:r>
            <a:endParaRPr lang="en-US" altLang="zh-CN" sz="2600" dirty="0" smtClean="0"/>
          </a:p>
          <a:p>
            <a:r>
              <a:rPr lang="en-US" altLang="zh-CN" sz="2600" dirty="0" smtClean="0"/>
              <a:t>4</a:t>
            </a:r>
            <a:r>
              <a:rPr lang="en-US" altLang="zh-CN" sz="2600" dirty="0"/>
              <a:t>.</a:t>
            </a:r>
            <a:r>
              <a:rPr lang="zh-CN" altLang="en-US" sz="2600" dirty="0"/>
              <a:t>犯罪主观方面：故意。</a:t>
            </a:r>
          </a:p>
          <a:p>
            <a:endParaRPr lang="en-US" altLang="zh-CN" sz="2400" dirty="0"/>
          </a:p>
        </p:txBody>
      </p:sp>
      <p:sp>
        <p:nvSpPr>
          <p:cNvPr id="3" name="标题 2"/>
          <p:cNvSpPr>
            <a:spLocks noGrp="1"/>
          </p:cNvSpPr>
          <p:nvPr>
            <p:ph type="title"/>
          </p:nvPr>
        </p:nvSpPr>
        <p:spPr/>
        <p:txBody>
          <a:bodyPr/>
          <a:lstStyle/>
          <a:p>
            <a:r>
              <a:rPr lang="zh-CN" altLang="en-US" dirty="0"/>
              <a:t>走私、贩卖、运输、制造毒品罪</a:t>
            </a:r>
          </a:p>
        </p:txBody>
      </p:sp>
      <p:sp>
        <p:nvSpPr>
          <p:cNvPr id="4" name="文本框 3"/>
          <p:cNvSpPr txBox="1"/>
          <p:nvPr/>
        </p:nvSpPr>
        <p:spPr>
          <a:xfrm>
            <a:off x="89453" y="255789"/>
            <a:ext cx="1210588" cy="400110"/>
          </a:xfrm>
          <a:prstGeom prst="rect">
            <a:avLst/>
          </a:prstGeom>
          <a:noFill/>
        </p:spPr>
        <p:txBody>
          <a:bodyPr wrap="none" rtlCol="0">
            <a:spAutoFit/>
          </a:bodyPr>
          <a:lstStyle/>
          <a:p>
            <a:r>
              <a:rPr lang="zh-CN" altLang="en-US" sz="2000" b="1" dirty="0" smtClean="0">
                <a:solidFill>
                  <a:srgbClr val="FA7D00"/>
                </a:solidFill>
                <a:latin typeface="微软雅黑" panose="020B0503020204020204" pitchFamily="34" charset="-122"/>
                <a:ea typeface="微软雅黑" panose="020B0503020204020204" pitchFamily="34" charset="-122"/>
              </a:rPr>
              <a:t>第十六节</a:t>
            </a:r>
            <a:endParaRPr lang="zh-CN" altLang="en-US" sz="2000" b="1"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27944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0363" y="1191491"/>
            <a:ext cx="10954327" cy="5219248"/>
          </a:xfrm>
        </p:spPr>
        <p:txBody>
          <a:bodyPr>
            <a:normAutofit/>
          </a:bodyPr>
          <a:lstStyle/>
          <a:p>
            <a:r>
              <a:rPr lang="zh-CN" altLang="en-US" sz="2400" dirty="0"/>
              <a:t>二、走私、贩卖、运输、制造毒品罪的认定</a:t>
            </a:r>
          </a:p>
          <a:p>
            <a:r>
              <a:rPr lang="zh-CN" altLang="en-US" sz="2400" dirty="0"/>
              <a:t>（一）贩卖假毒品行为的</a:t>
            </a:r>
            <a:r>
              <a:rPr lang="zh-CN" altLang="en-US" sz="2400" dirty="0" smtClean="0"/>
              <a:t>处理</a:t>
            </a:r>
            <a:endParaRPr lang="zh-CN" altLang="en-US" sz="2400" dirty="0"/>
          </a:p>
          <a:p>
            <a:r>
              <a:rPr lang="en-US" altLang="zh-CN" sz="2400" dirty="0" smtClean="0"/>
              <a:t>1.</a:t>
            </a:r>
            <a:r>
              <a:rPr lang="zh-CN" altLang="en-US" sz="2400" dirty="0" smtClean="0"/>
              <a:t>行为</a:t>
            </a:r>
            <a:r>
              <a:rPr lang="zh-CN" altLang="en-US" sz="2400" dirty="0"/>
              <a:t>人误认为假毒品是真毒品而予以贩卖</a:t>
            </a:r>
            <a:r>
              <a:rPr lang="zh-CN" altLang="en-US" sz="2400" dirty="0" smtClean="0"/>
              <a:t>牟利</a:t>
            </a:r>
            <a:r>
              <a:rPr lang="en-US" altLang="zh-CN" sz="2400" dirty="0" smtClean="0"/>
              <a:t>——</a:t>
            </a:r>
            <a:r>
              <a:rPr lang="zh-CN" altLang="en-US" sz="2400" dirty="0" smtClean="0"/>
              <a:t>贩卖</a:t>
            </a:r>
            <a:r>
              <a:rPr lang="zh-CN" altLang="en-US" sz="2400" dirty="0"/>
              <a:t>毒品</a:t>
            </a:r>
            <a:r>
              <a:rPr lang="zh-CN" altLang="en-US" sz="2400" dirty="0" smtClean="0"/>
              <a:t>未遂</a:t>
            </a:r>
            <a:endParaRPr lang="en-US" altLang="zh-CN" sz="2400" dirty="0" smtClean="0"/>
          </a:p>
          <a:p>
            <a:r>
              <a:rPr lang="en-US" altLang="zh-CN" sz="2400" dirty="0" smtClean="0"/>
              <a:t>2.</a:t>
            </a:r>
            <a:r>
              <a:rPr lang="zh-CN" altLang="en-US" sz="2400" dirty="0" smtClean="0"/>
              <a:t>行为</a:t>
            </a:r>
            <a:r>
              <a:rPr lang="zh-CN" altLang="en-US" sz="2400" dirty="0"/>
              <a:t>人明知是假毒品而予以贩卖牟利</a:t>
            </a:r>
            <a:r>
              <a:rPr lang="zh-CN" altLang="en-US" sz="2400" dirty="0" smtClean="0"/>
              <a:t>，骗取“数额较大”</a:t>
            </a:r>
            <a:r>
              <a:rPr lang="en-US" altLang="zh-CN" sz="2400" dirty="0" smtClean="0"/>
              <a:t>——</a:t>
            </a:r>
            <a:r>
              <a:rPr lang="zh-CN" altLang="en-US" sz="2400" dirty="0" smtClean="0"/>
              <a:t>诈骗罪</a:t>
            </a:r>
            <a:endParaRPr lang="en-US" altLang="zh-CN" sz="2400" dirty="0" smtClean="0"/>
          </a:p>
          <a:p>
            <a:r>
              <a:rPr lang="zh-CN" altLang="en-US" sz="2400" dirty="0"/>
              <a:t>（二）贩卖掺假毒品行为的</a:t>
            </a:r>
            <a:r>
              <a:rPr lang="zh-CN" altLang="en-US" sz="2400" dirty="0" smtClean="0"/>
              <a:t>处理</a:t>
            </a:r>
            <a:endParaRPr lang="zh-CN" altLang="en-US" sz="2400" dirty="0"/>
          </a:p>
          <a:p>
            <a:r>
              <a:rPr lang="en-US" altLang="zh-CN" sz="2400" dirty="0" smtClean="0"/>
              <a:t>1.</a:t>
            </a:r>
            <a:r>
              <a:rPr lang="zh-CN" altLang="en-US" sz="2400" dirty="0" smtClean="0"/>
              <a:t>在</a:t>
            </a:r>
            <a:r>
              <a:rPr lang="zh-CN" altLang="en-US" sz="2400" dirty="0"/>
              <a:t>毒品中掺假虽导致毒品纯度降低但是未使毒品失去应有的毒害性和</a:t>
            </a:r>
            <a:r>
              <a:rPr lang="zh-CN" altLang="en-US" sz="2400" dirty="0" smtClean="0"/>
              <a:t>成瘾性</a:t>
            </a:r>
            <a:r>
              <a:rPr lang="en-US" altLang="zh-CN" sz="2400" dirty="0" smtClean="0"/>
              <a:t>——</a:t>
            </a:r>
            <a:r>
              <a:rPr lang="zh-CN" altLang="en-US" sz="2400" dirty="0" smtClean="0"/>
              <a:t>贩卖</a:t>
            </a:r>
            <a:r>
              <a:rPr lang="zh-CN" altLang="en-US" sz="2400" dirty="0"/>
              <a:t>毒品</a:t>
            </a:r>
            <a:r>
              <a:rPr lang="zh-CN" altLang="en-US" sz="2400" dirty="0" smtClean="0"/>
              <a:t>罪</a:t>
            </a:r>
            <a:endParaRPr lang="en-US" altLang="zh-CN" sz="2400" dirty="0" smtClean="0"/>
          </a:p>
          <a:p>
            <a:r>
              <a:rPr lang="en-US" altLang="zh-CN" sz="2400" dirty="0" smtClean="0"/>
              <a:t>2.</a:t>
            </a:r>
            <a:r>
              <a:rPr lang="zh-CN" altLang="en-US" sz="2400" dirty="0" smtClean="0"/>
              <a:t>如果</a:t>
            </a:r>
            <a:r>
              <a:rPr lang="zh-CN" altLang="en-US" sz="2400" dirty="0"/>
              <a:t>掺假致使毒品失去毒害性和</a:t>
            </a:r>
            <a:r>
              <a:rPr lang="zh-CN" altLang="en-US" sz="2400" dirty="0" smtClean="0"/>
              <a:t>成瘾性</a:t>
            </a:r>
            <a:r>
              <a:rPr lang="en-US" altLang="zh-CN" sz="2400" dirty="0" smtClean="0"/>
              <a:t>——</a:t>
            </a:r>
            <a:r>
              <a:rPr lang="zh-CN" altLang="en-US" sz="2400" dirty="0" smtClean="0"/>
              <a:t>贩卖</a:t>
            </a:r>
            <a:r>
              <a:rPr lang="zh-CN" altLang="en-US" sz="2400" dirty="0"/>
              <a:t>毒品罪</a:t>
            </a:r>
            <a:r>
              <a:rPr lang="zh-CN" altLang="en-US" sz="2400" dirty="0" smtClean="0"/>
              <a:t>未遂</a:t>
            </a:r>
            <a:endParaRPr lang="zh-CN" altLang="en-US" sz="2400" dirty="0"/>
          </a:p>
          <a:p>
            <a:endParaRPr lang="zh-CN" altLang="en-US" sz="2400" dirty="0"/>
          </a:p>
          <a:p>
            <a:endParaRPr lang="en-US" altLang="zh-CN" sz="2400" dirty="0"/>
          </a:p>
        </p:txBody>
      </p:sp>
      <p:sp>
        <p:nvSpPr>
          <p:cNvPr id="3" name="标题 2"/>
          <p:cNvSpPr>
            <a:spLocks noGrp="1"/>
          </p:cNvSpPr>
          <p:nvPr>
            <p:ph type="title"/>
          </p:nvPr>
        </p:nvSpPr>
        <p:spPr/>
        <p:txBody>
          <a:bodyPr/>
          <a:lstStyle/>
          <a:p>
            <a:r>
              <a:rPr lang="zh-CN" altLang="en-US" dirty="0"/>
              <a:t>走私、贩卖、运输、制造毒品罪</a:t>
            </a:r>
          </a:p>
        </p:txBody>
      </p:sp>
      <p:sp>
        <p:nvSpPr>
          <p:cNvPr id="4" name="文本框 3"/>
          <p:cNvSpPr txBox="1"/>
          <p:nvPr/>
        </p:nvSpPr>
        <p:spPr>
          <a:xfrm>
            <a:off x="89453" y="255789"/>
            <a:ext cx="1210588" cy="400110"/>
          </a:xfrm>
          <a:prstGeom prst="rect">
            <a:avLst/>
          </a:prstGeom>
          <a:noFill/>
        </p:spPr>
        <p:txBody>
          <a:bodyPr wrap="none" rtlCol="0">
            <a:spAutoFit/>
          </a:bodyPr>
          <a:lstStyle/>
          <a:p>
            <a:r>
              <a:rPr lang="zh-CN" altLang="en-US" sz="2000" b="1" dirty="0" smtClean="0">
                <a:solidFill>
                  <a:srgbClr val="FA7D00"/>
                </a:solidFill>
                <a:latin typeface="微软雅黑" panose="020B0503020204020204" pitchFamily="34" charset="-122"/>
                <a:ea typeface="微软雅黑" panose="020B0503020204020204" pitchFamily="34" charset="-122"/>
              </a:rPr>
              <a:t>第十六节</a:t>
            </a:r>
            <a:endParaRPr lang="zh-CN" altLang="en-US" sz="2000" b="1"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1230553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0363" y="1191491"/>
            <a:ext cx="10954327" cy="5219248"/>
          </a:xfrm>
        </p:spPr>
        <p:txBody>
          <a:bodyPr>
            <a:normAutofit/>
          </a:bodyPr>
          <a:lstStyle/>
          <a:p>
            <a:endParaRPr lang="en-US" altLang="zh-CN" sz="2400" dirty="0" smtClean="0"/>
          </a:p>
          <a:p>
            <a:r>
              <a:rPr lang="zh-CN" altLang="en-US" dirty="0" smtClean="0"/>
              <a:t>（</a:t>
            </a:r>
            <a:r>
              <a:rPr lang="zh-CN" altLang="en-US" dirty="0"/>
              <a:t>三）关于引诱侦查破获贩毒行为的</a:t>
            </a:r>
            <a:r>
              <a:rPr lang="zh-CN" altLang="en-US" dirty="0" smtClean="0"/>
              <a:t>认定</a:t>
            </a:r>
            <a:endParaRPr lang="zh-CN" altLang="en-US" dirty="0"/>
          </a:p>
          <a:p>
            <a:r>
              <a:rPr lang="en-US" altLang="zh-CN" dirty="0" smtClean="0"/>
              <a:t>1.</a:t>
            </a:r>
            <a:r>
              <a:rPr lang="zh-CN" altLang="en-US" dirty="0" smtClean="0"/>
              <a:t>“数量引诱”：侦查</a:t>
            </a:r>
            <a:r>
              <a:rPr lang="zh-CN" altLang="en-US" dirty="0"/>
              <a:t>人员诱使贩卖少量毒品的人贩卖大量毒品，此种情况下应当认定构成贩卖毒品罪</a:t>
            </a:r>
            <a:r>
              <a:rPr lang="zh-CN" altLang="en-US" dirty="0" smtClean="0"/>
              <a:t>。</a:t>
            </a:r>
            <a:endParaRPr lang="en-US" altLang="zh-CN" dirty="0" smtClean="0"/>
          </a:p>
          <a:p>
            <a:r>
              <a:rPr lang="en-US" altLang="zh-CN" dirty="0" smtClean="0"/>
              <a:t>2.</a:t>
            </a:r>
            <a:r>
              <a:rPr lang="zh-CN" altLang="en-US" dirty="0" smtClean="0"/>
              <a:t>“犯意引诱”：侦查</a:t>
            </a:r>
            <a:r>
              <a:rPr lang="zh-CN" altLang="en-US" dirty="0"/>
              <a:t>人员诱使没有贩毒故意的人贩卖毒品，此种情况下可对行为人从轻、减轻或者免除处罚</a:t>
            </a:r>
            <a:r>
              <a:rPr lang="zh-CN" altLang="en-US" dirty="0" smtClean="0"/>
              <a:t>。</a:t>
            </a:r>
            <a:endParaRPr lang="en-US" altLang="zh-CN" dirty="0" smtClean="0"/>
          </a:p>
          <a:p>
            <a:endParaRPr lang="zh-CN" altLang="en-US" sz="2400" dirty="0"/>
          </a:p>
          <a:p>
            <a:endParaRPr lang="zh-CN" altLang="en-US" sz="2400" dirty="0"/>
          </a:p>
          <a:p>
            <a:endParaRPr lang="en-US" altLang="zh-CN" sz="2400" dirty="0"/>
          </a:p>
        </p:txBody>
      </p:sp>
      <p:sp>
        <p:nvSpPr>
          <p:cNvPr id="3" name="标题 2"/>
          <p:cNvSpPr>
            <a:spLocks noGrp="1"/>
          </p:cNvSpPr>
          <p:nvPr>
            <p:ph type="title"/>
          </p:nvPr>
        </p:nvSpPr>
        <p:spPr/>
        <p:txBody>
          <a:bodyPr/>
          <a:lstStyle/>
          <a:p>
            <a:r>
              <a:rPr lang="zh-CN" altLang="en-US" dirty="0"/>
              <a:t>走私、贩卖、运输、制造毒品罪</a:t>
            </a:r>
          </a:p>
        </p:txBody>
      </p:sp>
      <p:sp>
        <p:nvSpPr>
          <p:cNvPr id="4" name="文本框 3"/>
          <p:cNvSpPr txBox="1"/>
          <p:nvPr/>
        </p:nvSpPr>
        <p:spPr>
          <a:xfrm>
            <a:off x="89453" y="255789"/>
            <a:ext cx="1210588" cy="400110"/>
          </a:xfrm>
          <a:prstGeom prst="rect">
            <a:avLst/>
          </a:prstGeom>
          <a:noFill/>
        </p:spPr>
        <p:txBody>
          <a:bodyPr wrap="none" rtlCol="0">
            <a:spAutoFit/>
          </a:bodyPr>
          <a:lstStyle/>
          <a:p>
            <a:r>
              <a:rPr lang="zh-CN" altLang="en-US" sz="2000" b="1" dirty="0" smtClean="0">
                <a:solidFill>
                  <a:srgbClr val="FA7D00"/>
                </a:solidFill>
                <a:latin typeface="微软雅黑" panose="020B0503020204020204" pitchFamily="34" charset="-122"/>
                <a:ea typeface="微软雅黑" panose="020B0503020204020204" pitchFamily="34" charset="-122"/>
              </a:rPr>
              <a:t>第十六节</a:t>
            </a:r>
            <a:endParaRPr lang="zh-CN" altLang="en-US" sz="2000" b="1"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5145981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0363" y="1191491"/>
            <a:ext cx="10954327" cy="5219248"/>
          </a:xfrm>
        </p:spPr>
        <p:txBody>
          <a:bodyPr>
            <a:normAutofit/>
          </a:bodyPr>
          <a:lstStyle/>
          <a:p>
            <a:endParaRPr lang="en-US" altLang="zh-CN" sz="2400" dirty="0" smtClean="0"/>
          </a:p>
          <a:p>
            <a:r>
              <a:rPr lang="zh-CN" altLang="en-US" sz="2400" dirty="0" smtClean="0"/>
              <a:t>（</a:t>
            </a:r>
            <a:r>
              <a:rPr lang="zh-CN" altLang="en-US" sz="2400" dirty="0"/>
              <a:t>四）本罪与走私罪的</a:t>
            </a:r>
            <a:r>
              <a:rPr lang="zh-CN" altLang="en-US" sz="2400" dirty="0" smtClean="0"/>
              <a:t>界限</a:t>
            </a:r>
            <a:endParaRPr lang="zh-CN" altLang="en-US" sz="2400" dirty="0"/>
          </a:p>
          <a:p>
            <a:r>
              <a:rPr lang="en-US" altLang="zh-CN" sz="2400" dirty="0" smtClean="0"/>
              <a:t>1.</a:t>
            </a:r>
            <a:r>
              <a:rPr lang="zh-CN" altLang="en-US" sz="2400" dirty="0" smtClean="0"/>
              <a:t>侵犯</a:t>
            </a:r>
            <a:r>
              <a:rPr lang="zh-CN" altLang="en-US" sz="2400" dirty="0"/>
              <a:t>的客体不同。走私毒品罪侵犯的客体不仅包括国家对外贸易制度，还包括我国毒品管理制度，并且危害公众身体健康；而一般的走私罪侵犯的客体是国家对外贸易制度以及其他物质的保护制度。</a:t>
            </a:r>
          </a:p>
          <a:p>
            <a:r>
              <a:rPr lang="en-US" altLang="zh-CN" sz="2400" dirty="0" smtClean="0"/>
              <a:t>2.</a:t>
            </a:r>
            <a:r>
              <a:rPr lang="zh-CN" altLang="en-US" sz="2400" dirty="0" smtClean="0"/>
              <a:t>犯罪</a:t>
            </a:r>
            <a:r>
              <a:rPr lang="zh-CN" altLang="en-US" sz="2400" dirty="0"/>
              <a:t>对象不同。走私毒品罪的犯罪对象仅限于毒品，而一般的走私罪的犯罪对象范围则十分广泛，包括普通货物、黄金等，若一次走私行为中走私对象不同则应按各个罪名分别定罪处罚。</a:t>
            </a:r>
          </a:p>
          <a:p>
            <a:endParaRPr lang="zh-CN" altLang="en-US" sz="2400" dirty="0"/>
          </a:p>
          <a:p>
            <a:endParaRPr lang="zh-CN" altLang="en-US" sz="2400" dirty="0"/>
          </a:p>
          <a:p>
            <a:endParaRPr lang="en-US" altLang="zh-CN" sz="2400" dirty="0"/>
          </a:p>
        </p:txBody>
      </p:sp>
      <p:sp>
        <p:nvSpPr>
          <p:cNvPr id="3" name="标题 2"/>
          <p:cNvSpPr>
            <a:spLocks noGrp="1"/>
          </p:cNvSpPr>
          <p:nvPr>
            <p:ph type="title"/>
          </p:nvPr>
        </p:nvSpPr>
        <p:spPr/>
        <p:txBody>
          <a:bodyPr/>
          <a:lstStyle/>
          <a:p>
            <a:r>
              <a:rPr lang="zh-CN" altLang="en-US" dirty="0"/>
              <a:t>走私、贩卖、运输、制造毒品罪</a:t>
            </a:r>
          </a:p>
        </p:txBody>
      </p:sp>
      <p:sp>
        <p:nvSpPr>
          <p:cNvPr id="4" name="文本框 3"/>
          <p:cNvSpPr txBox="1"/>
          <p:nvPr/>
        </p:nvSpPr>
        <p:spPr>
          <a:xfrm>
            <a:off x="89453" y="255789"/>
            <a:ext cx="1210588" cy="400110"/>
          </a:xfrm>
          <a:prstGeom prst="rect">
            <a:avLst/>
          </a:prstGeom>
          <a:noFill/>
        </p:spPr>
        <p:txBody>
          <a:bodyPr wrap="none" rtlCol="0">
            <a:spAutoFit/>
          </a:bodyPr>
          <a:lstStyle/>
          <a:p>
            <a:r>
              <a:rPr lang="zh-CN" altLang="en-US" sz="2000" b="1" dirty="0" smtClean="0">
                <a:solidFill>
                  <a:srgbClr val="FA7D00"/>
                </a:solidFill>
                <a:latin typeface="微软雅黑" panose="020B0503020204020204" pitchFamily="34" charset="-122"/>
                <a:ea typeface="微软雅黑" panose="020B0503020204020204" pitchFamily="34" charset="-122"/>
              </a:rPr>
              <a:t>第十六节</a:t>
            </a:r>
            <a:endParaRPr lang="zh-CN" altLang="en-US" sz="2000" b="1"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9957935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0363" y="1191491"/>
            <a:ext cx="10954327" cy="5219248"/>
          </a:xfrm>
        </p:spPr>
        <p:txBody>
          <a:bodyPr>
            <a:normAutofit/>
          </a:bodyPr>
          <a:lstStyle/>
          <a:p>
            <a:r>
              <a:rPr lang="zh-CN" altLang="en-US" sz="2400" dirty="0"/>
              <a:t>（五）运输毒品罪与非法持有毒品罪的</a:t>
            </a:r>
            <a:r>
              <a:rPr lang="zh-CN" altLang="en-US" sz="2400" dirty="0" smtClean="0"/>
              <a:t>界限</a:t>
            </a:r>
            <a:endParaRPr lang="zh-CN" altLang="en-US" sz="2400" dirty="0"/>
          </a:p>
          <a:p>
            <a:r>
              <a:rPr lang="zh-CN" altLang="en-US" sz="2400" dirty="0"/>
              <a:t>对于非法持有毒品罪的认定，应当是无证据证实所持有毒品来源合法且不能证明系因制造、走私、贩卖、运输毒品以及因窝藏、转移、隐瞒毒品而控制毒品的情况下的行为</a:t>
            </a:r>
            <a:r>
              <a:rPr lang="zh-CN" altLang="en-US" sz="2400" dirty="0" smtClean="0"/>
              <a:t>。（</a:t>
            </a:r>
            <a:r>
              <a:rPr lang="zh-CN" altLang="en-US" sz="2400" dirty="0" smtClean="0">
                <a:solidFill>
                  <a:srgbClr val="FF0000"/>
                </a:solidFill>
              </a:rPr>
              <a:t>结合持有型犯罪的特点</a:t>
            </a:r>
            <a:r>
              <a:rPr lang="zh-CN" altLang="en-US" sz="2400" dirty="0" smtClean="0"/>
              <a:t>）</a:t>
            </a:r>
            <a:endParaRPr lang="en-US" altLang="zh-CN" sz="2400" dirty="0" smtClean="0"/>
          </a:p>
          <a:p>
            <a:r>
              <a:rPr lang="zh-CN" altLang="en-US" sz="2400" dirty="0" smtClean="0"/>
              <a:t>二者</a:t>
            </a:r>
            <a:r>
              <a:rPr lang="zh-CN" altLang="en-US" sz="2400" dirty="0"/>
              <a:t>的区别应当在于为自己运输还是在无走私、贩卖、制造等行为的前提下为他人运输，若无证据证明行为人运输毒品的行为系为他人运输，则只能以非法持有毒品罪定罪量刑。</a:t>
            </a:r>
          </a:p>
          <a:p>
            <a:endParaRPr lang="zh-CN" altLang="en-US" sz="2400" dirty="0"/>
          </a:p>
          <a:p>
            <a:endParaRPr lang="zh-CN" altLang="en-US" sz="2400" dirty="0"/>
          </a:p>
          <a:p>
            <a:endParaRPr lang="en-US" altLang="zh-CN" sz="2400" dirty="0"/>
          </a:p>
        </p:txBody>
      </p:sp>
      <p:sp>
        <p:nvSpPr>
          <p:cNvPr id="3" name="标题 2"/>
          <p:cNvSpPr>
            <a:spLocks noGrp="1"/>
          </p:cNvSpPr>
          <p:nvPr>
            <p:ph type="title"/>
          </p:nvPr>
        </p:nvSpPr>
        <p:spPr/>
        <p:txBody>
          <a:bodyPr/>
          <a:lstStyle/>
          <a:p>
            <a:r>
              <a:rPr lang="zh-CN" altLang="en-US" dirty="0"/>
              <a:t>走私、贩卖、运输、制造毒品罪</a:t>
            </a:r>
          </a:p>
        </p:txBody>
      </p:sp>
      <p:sp>
        <p:nvSpPr>
          <p:cNvPr id="4" name="文本框 3"/>
          <p:cNvSpPr txBox="1"/>
          <p:nvPr/>
        </p:nvSpPr>
        <p:spPr>
          <a:xfrm>
            <a:off x="89453" y="255789"/>
            <a:ext cx="1210588" cy="400110"/>
          </a:xfrm>
          <a:prstGeom prst="rect">
            <a:avLst/>
          </a:prstGeom>
          <a:noFill/>
        </p:spPr>
        <p:txBody>
          <a:bodyPr wrap="none" rtlCol="0">
            <a:spAutoFit/>
          </a:bodyPr>
          <a:lstStyle/>
          <a:p>
            <a:r>
              <a:rPr lang="zh-CN" altLang="en-US" sz="2000" b="1" dirty="0" smtClean="0">
                <a:solidFill>
                  <a:srgbClr val="FA7D00"/>
                </a:solidFill>
                <a:latin typeface="微软雅黑" panose="020B0503020204020204" pitchFamily="34" charset="-122"/>
                <a:ea typeface="微软雅黑" panose="020B0503020204020204" pitchFamily="34" charset="-122"/>
              </a:rPr>
              <a:t>第十六节</a:t>
            </a:r>
            <a:endParaRPr lang="zh-CN" altLang="en-US" sz="2000" b="1"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9691948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0363" y="1191491"/>
            <a:ext cx="10954327" cy="5219248"/>
          </a:xfrm>
        </p:spPr>
        <p:txBody>
          <a:bodyPr>
            <a:normAutofit/>
          </a:bodyPr>
          <a:lstStyle/>
          <a:p>
            <a:endParaRPr lang="en-US" altLang="zh-CN" sz="2400" dirty="0" smtClean="0"/>
          </a:p>
          <a:p>
            <a:r>
              <a:rPr lang="zh-CN" altLang="en-US" sz="2400" dirty="0" smtClean="0"/>
              <a:t>（</a:t>
            </a:r>
            <a:r>
              <a:rPr lang="zh-CN" altLang="en-US" sz="2400" dirty="0"/>
              <a:t>六）本罪既遂与未遂</a:t>
            </a:r>
            <a:r>
              <a:rPr lang="zh-CN" altLang="en-US" sz="2400" dirty="0" smtClean="0"/>
              <a:t>标准</a:t>
            </a:r>
            <a:endParaRPr lang="zh-CN" altLang="en-US" sz="2400" dirty="0"/>
          </a:p>
          <a:p>
            <a:r>
              <a:rPr lang="en-US" altLang="zh-CN" sz="2400" dirty="0" smtClean="0"/>
              <a:t>1.</a:t>
            </a:r>
            <a:r>
              <a:rPr lang="zh-CN" altLang="en-US" sz="2400" dirty="0" smtClean="0"/>
              <a:t>行为</a:t>
            </a:r>
            <a:r>
              <a:rPr lang="zh-CN" altLang="en-US" sz="2400" dirty="0"/>
              <a:t>犯，即贩卖应以毒品实际上转移到买方为既遂，在此之前的任何行为均不构成既遂，而运输则以开始实施运输行为为着手，以毒品已经运达目的地为既遂</a:t>
            </a:r>
            <a:r>
              <a:rPr lang="zh-CN" altLang="en-US" sz="2400" dirty="0" smtClean="0"/>
              <a:t>；</a:t>
            </a:r>
            <a:r>
              <a:rPr lang="en-US" altLang="zh-CN" sz="2400" dirty="0" smtClean="0"/>
              <a:t>2.</a:t>
            </a:r>
            <a:r>
              <a:rPr lang="zh-CN" altLang="en-US" sz="2400" dirty="0" smtClean="0"/>
              <a:t>举动</a:t>
            </a:r>
            <a:r>
              <a:rPr lang="zh-CN" altLang="en-US" sz="2400" dirty="0"/>
              <a:t>犯，即贩卖毒品既遂应以毒品是否进入交易环节为标准，而运输毒品既遂应以毒品是否起运为标准</a:t>
            </a:r>
            <a:r>
              <a:rPr lang="zh-CN" altLang="en-US" sz="2400" dirty="0" smtClean="0"/>
              <a:t>。</a:t>
            </a:r>
            <a:endParaRPr lang="en-US" altLang="zh-CN" sz="2400" dirty="0" smtClean="0"/>
          </a:p>
          <a:p>
            <a:r>
              <a:rPr lang="zh-CN" altLang="en-US" sz="2400" dirty="0" smtClean="0"/>
              <a:t>考虑到毒品犯罪社会危害性巨大，且侦查和证据获取的难度，本罪应为举动犯。</a:t>
            </a:r>
            <a:endParaRPr lang="zh-CN" altLang="en-US" sz="2400" dirty="0"/>
          </a:p>
          <a:p>
            <a:endParaRPr lang="zh-CN" altLang="en-US" sz="2400" dirty="0"/>
          </a:p>
          <a:p>
            <a:endParaRPr lang="en-US" altLang="zh-CN" sz="2400" dirty="0"/>
          </a:p>
        </p:txBody>
      </p:sp>
      <p:sp>
        <p:nvSpPr>
          <p:cNvPr id="3" name="标题 2"/>
          <p:cNvSpPr>
            <a:spLocks noGrp="1"/>
          </p:cNvSpPr>
          <p:nvPr>
            <p:ph type="title"/>
          </p:nvPr>
        </p:nvSpPr>
        <p:spPr/>
        <p:txBody>
          <a:bodyPr/>
          <a:lstStyle/>
          <a:p>
            <a:r>
              <a:rPr lang="zh-CN" altLang="en-US" dirty="0"/>
              <a:t>走私、贩卖、运输、制造毒品罪</a:t>
            </a:r>
          </a:p>
        </p:txBody>
      </p:sp>
      <p:sp>
        <p:nvSpPr>
          <p:cNvPr id="4" name="文本框 3"/>
          <p:cNvSpPr txBox="1"/>
          <p:nvPr/>
        </p:nvSpPr>
        <p:spPr>
          <a:xfrm>
            <a:off x="89453" y="255789"/>
            <a:ext cx="1210588" cy="400110"/>
          </a:xfrm>
          <a:prstGeom prst="rect">
            <a:avLst/>
          </a:prstGeom>
          <a:noFill/>
        </p:spPr>
        <p:txBody>
          <a:bodyPr wrap="none" rtlCol="0">
            <a:spAutoFit/>
          </a:bodyPr>
          <a:lstStyle/>
          <a:p>
            <a:r>
              <a:rPr lang="zh-CN" altLang="en-US" sz="2000" b="1" dirty="0" smtClean="0">
                <a:solidFill>
                  <a:srgbClr val="FA7D00"/>
                </a:solidFill>
                <a:latin typeface="微软雅黑" panose="020B0503020204020204" pitchFamily="34" charset="-122"/>
                <a:ea typeface="微软雅黑" panose="020B0503020204020204" pitchFamily="34" charset="-122"/>
              </a:rPr>
              <a:t>第十六节</a:t>
            </a:r>
            <a:endParaRPr lang="zh-CN" altLang="en-US" sz="2000" b="1"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268847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圆角矩形 19"/>
          <p:cNvSpPr/>
          <p:nvPr/>
        </p:nvSpPr>
        <p:spPr>
          <a:xfrm>
            <a:off x="129491" y="4544665"/>
            <a:ext cx="5954255" cy="1925059"/>
          </a:xfrm>
          <a:prstGeom prst="roundRect">
            <a:avLst>
              <a:gd name="adj" fmla="val 3414"/>
            </a:avLst>
          </a:prstGeom>
          <a:solidFill>
            <a:srgbClr val="FFAB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zh-CN" altLang="zh-CN" sz="1400" dirty="0">
              <a:solidFill>
                <a:prstClr val="black"/>
              </a:solidFill>
            </a:endParaRPr>
          </a:p>
        </p:txBody>
      </p:sp>
      <p:sp>
        <p:nvSpPr>
          <p:cNvPr id="2" name="内容占位符 1"/>
          <p:cNvSpPr>
            <a:spLocks noGrp="1"/>
          </p:cNvSpPr>
          <p:nvPr>
            <p:ph idx="1"/>
          </p:nvPr>
        </p:nvSpPr>
        <p:spPr>
          <a:xfrm>
            <a:off x="454903" y="1040287"/>
            <a:ext cx="11393539" cy="1362885"/>
          </a:xfrm>
        </p:spPr>
        <p:txBody>
          <a:bodyPr>
            <a:noAutofit/>
          </a:bodyPr>
          <a:lstStyle/>
          <a:p>
            <a:r>
              <a:rPr lang="zh-CN" altLang="en-US" sz="2400" dirty="0" smtClean="0"/>
              <a:t>一、妨害公务罪的概念与构成特征</a:t>
            </a:r>
            <a:endParaRPr lang="en-US" altLang="zh-CN" sz="2400" dirty="0" smtClean="0"/>
          </a:p>
          <a:p>
            <a:pPr marL="285750" indent="-285750">
              <a:buFont typeface="Wingdings" panose="05000000000000000000" pitchFamily="2" charset="2"/>
              <a:buChar char="n"/>
            </a:pPr>
            <a:r>
              <a:rPr lang="zh-CN" altLang="zh-CN" sz="1600" dirty="0"/>
              <a:t>妨害公务罪是指以暴力、威胁的方法，阻碍国家机关工作人员、人大代表、红十字会工作人员依法执行职务、履行职责，或者故意阻碍国家安全机关、公安机关依法执行国家安全工作任务，未使用暴力、威胁方法，造成严重后果的行为。</a:t>
            </a:r>
            <a:endParaRPr lang="zh-CN" altLang="en-US" sz="1600" dirty="0"/>
          </a:p>
        </p:txBody>
      </p:sp>
      <p:sp>
        <p:nvSpPr>
          <p:cNvPr id="3" name="标题 2"/>
          <p:cNvSpPr>
            <a:spLocks noGrp="1"/>
          </p:cNvSpPr>
          <p:nvPr>
            <p:ph type="title"/>
          </p:nvPr>
        </p:nvSpPr>
        <p:spPr/>
        <p:txBody>
          <a:bodyPr/>
          <a:lstStyle/>
          <a:p>
            <a:r>
              <a:rPr lang="zh-CN" altLang="en-US" dirty="0" smtClean="0"/>
              <a:t>妨害公务罪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第二节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
        <p:nvSpPr>
          <p:cNvPr id="5" name="圆角矩形 4"/>
          <p:cNvSpPr/>
          <p:nvPr/>
        </p:nvSpPr>
        <p:spPr>
          <a:xfrm>
            <a:off x="129492" y="2561933"/>
            <a:ext cx="5954254" cy="1872218"/>
          </a:xfrm>
          <a:prstGeom prst="roundRect">
            <a:avLst>
              <a:gd name="adj" fmla="val 341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圆角矩形 6"/>
          <p:cNvSpPr/>
          <p:nvPr/>
        </p:nvSpPr>
        <p:spPr>
          <a:xfrm>
            <a:off x="6203216" y="2557426"/>
            <a:ext cx="5975626" cy="1876725"/>
          </a:xfrm>
          <a:prstGeom prst="roundRect">
            <a:avLst>
              <a:gd name="adj" fmla="val 3414"/>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圆角矩形 7"/>
          <p:cNvSpPr/>
          <p:nvPr/>
        </p:nvSpPr>
        <p:spPr>
          <a:xfrm>
            <a:off x="6203216" y="4544665"/>
            <a:ext cx="5975625" cy="1925059"/>
          </a:xfrm>
          <a:prstGeom prst="roundRect">
            <a:avLst>
              <a:gd name="adj" fmla="val 4021"/>
            </a:avLst>
          </a:prstGeom>
          <a:solidFill>
            <a:srgbClr val="FFAB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76000" lvl="1" indent="-285750">
              <a:buFont typeface="Arial" panose="020B0604020202020204" pitchFamily="34" charset="0"/>
              <a:buChar char="•"/>
            </a:pPr>
            <a:r>
              <a:rPr lang="zh-CN" altLang="zh-CN" sz="1600" dirty="0">
                <a:solidFill>
                  <a:prstClr val="black"/>
                </a:solidFill>
              </a:rPr>
              <a:t>本罪的犯罪主体为一般主体，必须是已满</a:t>
            </a:r>
            <a:r>
              <a:rPr lang="en-US" altLang="zh-CN" sz="1600" dirty="0">
                <a:solidFill>
                  <a:prstClr val="black"/>
                </a:solidFill>
              </a:rPr>
              <a:t>16</a:t>
            </a:r>
            <a:r>
              <a:rPr lang="zh-CN" altLang="zh-CN" sz="1600" dirty="0">
                <a:solidFill>
                  <a:prstClr val="black"/>
                </a:solidFill>
              </a:rPr>
              <a:t>周岁，具有刑事责任能力的自然人。</a:t>
            </a:r>
            <a:endParaRPr lang="zh-CN" altLang="en-US" sz="1600" dirty="0">
              <a:solidFill>
                <a:prstClr val="black"/>
              </a:solidFill>
            </a:endParaRPr>
          </a:p>
        </p:txBody>
      </p:sp>
      <p:sp>
        <p:nvSpPr>
          <p:cNvPr id="11" name="矩形 10"/>
          <p:cNvSpPr/>
          <p:nvPr/>
        </p:nvSpPr>
        <p:spPr>
          <a:xfrm>
            <a:off x="295109" y="2880961"/>
            <a:ext cx="5661041" cy="1323439"/>
          </a:xfrm>
          <a:prstGeom prst="rect">
            <a:avLst/>
          </a:prstGeom>
          <a:noFill/>
        </p:spPr>
        <p:txBody>
          <a:bodyPr wrap="square">
            <a:spAutoFit/>
          </a:bodyPr>
          <a:lstStyle/>
          <a:p>
            <a:pPr marL="285750" indent="-285750">
              <a:buFont typeface="Arial" panose="020B0604020202020204" pitchFamily="34" charset="0"/>
              <a:buChar char="•"/>
            </a:pPr>
            <a:r>
              <a:rPr lang="zh-CN" altLang="zh-CN" sz="1600" dirty="0">
                <a:solidFill>
                  <a:prstClr val="black"/>
                </a:solidFill>
              </a:rPr>
              <a:t>本罪侵犯的客体为公务活动的正常秩序</a:t>
            </a:r>
            <a:r>
              <a:rPr lang="zh-CN" altLang="zh-CN" sz="1600" dirty="0" smtClean="0">
                <a:solidFill>
                  <a:prstClr val="black"/>
                </a:solidFill>
              </a:rPr>
              <a:t>。</a:t>
            </a:r>
            <a:endParaRPr lang="en-US" altLang="zh-CN" sz="1600" dirty="0" smtClean="0">
              <a:solidFill>
                <a:prstClr val="black"/>
              </a:solidFill>
            </a:endParaRPr>
          </a:p>
          <a:p>
            <a:pPr marL="285750" indent="-285750">
              <a:buFont typeface="Arial" panose="020B0604020202020204" pitchFamily="34" charset="0"/>
              <a:buChar char="•"/>
            </a:pPr>
            <a:r>
              <a:rPr lang="zh-CN" altLang="zh-CN" sz="1600" dirty="0">
                <a:solidFill>
                  <a:prstClr val="black"/>
                </a:solidFill>
              </a:rPr>
              <a:t>公务活动的范围包括国家机关工作人员依法执行的职务，人民代表大会代表依法执行的代表职务，红十字会工作人员依法履行的职责，国家安全机关、公安机关依法执行的国家安全工作任务。</a:t>
            </a:r>
          </a:p>
        </p:txBody>
      </p:sp>
      <p:sp>
        <p:nvSpPr>
          <p:cNvPr id="12" name="矩形 11"/>
          <p:cNvSpPr/>
          <p:nvPr/>
        </p:nvSpPr>
        <p:spPr>
          <a:xfrm>
            <a:off x="6538511" y="2667940"/>
            <a:ext cx="5348781" cy="1569660"/>
          </a:xfrm>
          <a:prstGeom prst="rect">
            <a:avLst/>
          </a:prstGeom>
        </p:spPr>
        <p:txBody>
          <a:bodyPr wrap="square">
            <a:spAutoFit/>
          </a:bodyPr>
          <a:lstStyle/>
          <a:p>
            <a:pPr marL="285750" indent="-285750">
              <a:buFont typeface="Arial" panose="020B0604020202020204" pitchFamily="34" charset="0"/>
              <a:buChar char="•"/>
            </a:pPr>
            <a:r>
              <a:rPr lang="zh-CN" altLang="zh-CN" sz="1600" dirty="0">
                <a:solidFill>
                  <a:prstClr val="black"/>
                </a:solidFill>
              </a:rPr>
              <a:t>本罪在客观方面表现为行为人以暴力、威胁的方法阻碍国家机关工作人员、人大代表依法执行职务，或者在自然灾害、突发事件中以暴力、威胁的方法阻碍红十字会工作人员依法履行职责，或者虽未使用暴力、威胁的方法，但故意以任何手段阻碍国家安全机关与公安机关工作人员依法执行的国家安全工作职务，且造成严重后果。</a:t>
            </a:r>
          </a:p>
        </p:txBody>
      </p:sp>
      <p:sp>
        <p:nvSpPr>
          <p:cNvPr id="13" name="矩形 12"/>
          <p:cNvSpPr/>
          <p:nvPr/>
        </p:nvSpPr>
        <p:spPr>
          <a:xfrm>
            <a:off x="330606" y="5115422"/>
            <a:ext cx="5346192" cy="830997"/>
          </a:xfrm>
          <a:prstGeom prst="rect">
            <a:avLst/>
          </a:prstGeom>
        </p:spPr>
        <p:txBody>
          <a:bodyPr wrap="square">
            <a:spAutoFit/>
          </a:bodyPr>
          <a:lstStyle/>
          <a:p>
            <a:pPr marL="285750" indent="-285750">
              <a:buFont typeface="Arial" panose="020B0604020202020204" pitchFamily="34" charset="0"/>
              <a:buChar char="•"/>
            </a:pPr>
            <a:r>
              <a:rPr lang="zh-CN" altLang="zh-CN" sz="1600" dirty="0">
                <a:solidFill>
                  <a:prstClr val="black"/>
                </a:solidFill>
              </a:rPr>
              <a:t>本罪在主观方面表现为故意，即行为人明知国家机关工作人员、人大代表、红十字会工作人员正在依法执行职务，而故意以暴力、胁迫方法予以阻碍。</a:t>
            </a:r>
            <a:endParaRPr lang="en-US" altLang="zh-CN" sz="1600" dirty="0">
              <a:solidFill>
                <a:prstClr val="black"/>
              </a:solidFill>
            </a:endParaRPr>
          </a:p>
        </p:txBody>
      </p:sp>
      <p:sp>
        <p:nvSpPr>
          <p:cNvPr id="9" name="椭圆 8"/>
          <p:cNvSpPr/>
          <p:nvPr/>
        </p:nvSpPr>
        <p:spPr>
          <a:xfrm>
            <a:off x="5513970" y="3888454"/>
            <a:ext cx="1259023" cy="12019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0" name="右弧形箭头 9"/>
          <p:cNvSpPr/>
          <p:nvPr/>
        </p:nvSpPr>
        <p:spPr>
          <a:xfrm>
            <a:off x="5911863" y="4020720"/>
            <a:ext cx="586438" cy="937375"/>
          </a:xfrm>
          <a:prstGeom prst="curvedLeftArrow">
            <a:avLst>
              <a:gd name="adj1" fmla="val 33414"/>
              <a:gd name="adj2" fmla="val 52782"/>
              <a:gd name="adj3" fmla="val 48460"/>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Tree>
    <p:extLst>
      <p:ext uri="{BB962C8B-B14F-4D97-AF65-F5344CB8AC3E}">
        <p14:creationId xmlns:p14="http://schemas.microsoft.com/office/powerpoint/2010/main" val="38134878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0363" y="1191491"/>
            <a:ext cx="10954327" cy="5219248"/>
          </a:xfrm>
        </p:spPr>
        <p:txBody>
          <a:bodyPr>
            <a:normAutofit fontScale="92500" lnSpcReduction="20000"/>
          </a:bodyPr>
          <a:lstStyle/>
          <a:p>
            <a:r>
              <a:rPr lang="zh-CN" altLang="en-US" sz="2600" dirty="0"/>
              <a:t>三、走私、贩卖、运输、制造毒品罪的处罚</a:t>
            </a:r>
          </a:p>
          <a:p>
            <a:r>
              <a:rPr lang="zh-CN" altLang="en-US" sz="2600" dirty="0"/>
              <a:t>根据我国</a:t>
            </a:r>
            <a:r>
              <a:rPr lang="en-US" altLang="zh-CN" sz="2600" dirty="0"/>
              <a:t>《</a:t>
            </a:r>
            <a:r>
              <a:rPr lang="zh-CN" altLang="en-US" sz="2600" dirty="0"/>
              <a:t>刑法</a:t>
            </a:r>
            <a:r>
              <a:rPr lang="en-US" altLang="zh-CN" sz="2600" dirty="0"/>
              <a:t>》</a:t>
            </a:r>
            <a:r>
              <a:rPr lang="zh-CN" altLang="en-US" sz="2600" dirty="0"/>
              <a:t>第</a:t>
            </a:r>
            <a:r>
              <a:rPr lang="en-US" altLang="zh-CN" sz="2600" dirty="0"/>
              <a:t>347</a:t>
            </a:r>
            <a:r>
              <a:rPr lang="zh-CN" altLang="en-US" sz="2600" dirty="0"/>
              <a:t>条规定，走私、贩卖、运输、制造毒品</a:t>
            </a:r>
            <a:r>
              <a:rPr lang="zh-CN" altLang="en-US" sz="2600" dirty="0">
                <a:solidFill>
                  <a:srgbClr val="FF0000"/>
                </a:solidFill>
              </a:rPr>
              <a:t>，无论数量多少，都应当追究刑事责任，予以刑事处罚</a:t>
            </a:r>
            <a:r>
              <a:rPr lang="zh-CN" altLang="en-US" sz="2600" dirty="0"/>
              <a:t>。</a:t>
            </a:r>
          </a:p>
          <a:p>
            <a:r>
              <a:rPr lang="zh-CN" altLang="en-US" sz="2600" dirty="0" smtClean="0"/>
              <a:t>走私</a:t>
            </a:r>
            <a:r>
              <a:rPr lang="zh-CN" altLang="en-US" sz="2600" dirty="0"/>
              <a:t>、贩卖、运输、制造毒品，有下列情形之一的，</a:t>
            </a:r>
            <a:r>
              <a:rPr lang="zh-CN" altLang="en-US" sz="2600" dirty="0">
                <a:solidFill>
                  <a:srgbClr val="FF0000"/>
                </a:solidFill>
              </a:rPr>
              <a:t>处十五年有期徒刑</a:t>
            </a:r>
            <a:r>
              <a:rPr lang="zh-CN" altLang="en-US" sz="2600" dirty="0"/>
              <a:t>、无期徒刑或者死刑，并处没收财产： </a:t>
            </a:r>
          </a:p>
          <a:p>
            <a:r>
              <a:rPr lang="zh-CN" altLang="en-US" sz="2600" dirty="0"/>
              <a:t>  </a:t>
            </a:r>
            <a:r>
              <a:rPr lang="en-US" altLang="zh-CN" sz="2600" dirty="0"/>
              <a:t>(</a:t>
            </a:r>
            <a:r>
              <a:rPr lang="zh-CN" altLang="en-US" sz="2600" dirty="0"/>
              <a:t>一</a:t>
            </a:r>
            <a:r>
              <a:rPr lang="en-US" altLang="zh-CN" sz="2600" dirty="0"/>
              <a:t>)</a:t>
            </a:r>
            <a:r>
              <a:rPr lang="zh-CN" altLang="en-US" sz="2600" dirty="0"/>
              <a:t>走私、贩卖、运输、制造鸦片一千克以上、海洛因或者甲基苯丙胺五十克以上或者其他毒品数量大的； </a:t>
            </a:r>
          </a:p>
          <a:p>
            <a:r>
              <a:rPr lang="zh-CN" altLang="en-US" sz="2600" dirty="0"/>
              <a:t>  </a:t>
            </a:r>
            <a:r>
              <a:rPr lang="en-US" altLang="zh-CN" sz="2600" dirty="0"/>
              <a:t>(</a:t>
            </a:r>
            <a:r>
              <a:rPr lang="zh-CN" altLang="en-US" sz="2600" dirty="0"/>
              <a:t>二</a:t>
            </a:r>
            <a:r>
              <a:rPr lang="en-US" altLang="zh-CN" sz="2600" dirty="0"/>
              <a:t>)</a:t>
            </a:r>
            <a:r>
              <a:rPr lang="zh-CN" altLang="en-US" sz="2600" dirty="0"/>
              <a:t>走私、贩卖、运输、制造毒品集团的首要分子； </a:t>
            </a:r>
          </a:p>
          <a:p>
            <a:r>
              <a:rPr lang="zh-CN" altLang="en-US" sz="2600" dirty="0"/>
              <a:t>  </a:t>
            </a:r>
            <a:r>
              <a:rPr lang="en-US" altLang="zh-CN" sz="2600" dirty="0"/>
              <a:t>(</a:t>
            </a:r>
            <a:r>
              <a:rPr lang="zh-CN" altLang="en-US" sz="2600" dirty="0"/>
              <a:t>三</a:t>
            </a:r>
            <a:r>
              <a:rPr lang="en-US" altLang="zh-CN" sz="2600" dirty="0"/>
              <a:t>)</a:t>
            </a:r>
            <a:r>
              <a:rPr lang="zh-CN" altLang="en-US" sz="2600" dirty="0">
                <a:solidFill>
                  <a:srgbClr val="FF0000"/>
                </a:solidFill>
              </a:rPr>
              <a:t>武装掩护走私、贩卖、运输、制造毒品</a:t>
            </a:r>
            <a:r>
              <a:rPr lang="zh-CN" altLang="en-US" sz="2600" dirty="0" smtClean="0">
                <a:solidFill>
                  <a:srgbClr val="FF0000"/>
                </a:solidFill>
              </a:rPr>
              <a:t>的（对比武装掩护走私犯罪）</a:t>
            </a:r>
            <a:r>
              <a:rPr lang="zh-CN" altLang="en-US" sz="2600" dirty="0" smtClean="0"/>
              <a:t>； </a:t>
            </a:r>
            <a:endParaRPr lang="zh-CN" altLang="en-US" sz="2600" dirty="0"/>
          </a:p>
          <a:p>
            <a:r>
              <a:rPr lang="zh-CN" altLang="en-US" sz="2600" dirty="0"/>
              <a:t>  </a:t>
            </a:r>
            <a:r>
              <a:rPr lang="en-US" altLang="zh-CN" sz="2600" dirty="0"/>
              <a:t>(</a:t>
            </a:r>
            <a:r>
              <a:rPr lang="zh-CN" altLang="en-US" sz="2600" dirty="0"/>
              <a:t>四</a:t>
            </a:r>
            <a:r>
              <a:rPr lang="en-US" altLang="zh-CN" sz="2600" dirty="0"/>
              <a:t>)</a:t>
            </a:r>
            <a:r>
              <a:rPr lang="zh-CN" altLang="en-US" sz="2600" dirty="0"/>
              <a:t>以暴力抗拒检查、拘留、逮捕，情节严重的； </a:t>
            </a:r>
          </a:p>
          <a:p>
            <a:r>
              <a:rPr lang="zh-CN" altLang="en-US" sz="2600" dirty="0"/>
              <a:t>  </a:t>
            </a:r>
            <a:r>
              <a:rPr lang="en-US" altLang="zh-CN" sz="2600" dirty="0"/>
              <a:t>(</a:t>
            </a:r>
            <a:r>
              <a:rPr lang="zh-CN" altLang="en-US" sz="2600" dirty="0"/>
              <a:t>五</a:t>
            </a:r>
            <a:r>
              <a:rPr lang="en-US" altLang="zh-CN" sz="2600" dirty="0"/>
              <a:t>)</a:t>
            </a:r>
            <a:r>
              <a:rPr lang="zh-CN" altLang="en-US" sz="2600" dirty="0"/>
              <a:t>参与有组织的国际贩毒活动的。 </a:t>
            </a:r>
          </a:p>
          <a:p>
            <a:endParaRPr lang="zh-CN" altLang="en-US" sz="2600" dirty="0"/>
          </a:p>
          <a:p>
            <a:endParaRPr lang="en-US" altLang="zh-CN" sz="2400" dirty="0"/>
          </a:p>
        </p:txBody>
      </p:sp>
      <p:sp>
        <p:nvSpPr>
          <p:cNvPr id="3" name="标题 2"/>
          <p:cNvSpPr>
            <a:spLocks noGrp="1"/>
          </p:cNvSpPr>
          <p:nvPr>
            <p:ph type="title"/>
          </p:nvPr>
        </p:nvSpPr>
        <p:spPr/>
        <p:txBody>
          <a:bodyPr/>
          <a:lstStyle/>
          <a:p>
            <a:r>
              <a:rPr lang="zh-CN" altLang="en-US" dirty="0"/>
              <a:t>走私、贩卖、运输、制造毒品罪</a:t>
            </a:r>
          </a:p>
        </p:txBody>
      </p:sp>
      <p:sp>
        <p:nvSpPr>
          <p:cNvPr id="4" name="文本框 3"/>
          <p:cNvSpPr txBox="1"/>
          <p:nvPr/>
        </p:nvSpPr>
        <p:spPr>
          <a:xfrm>
            <a:off x="89453" y="255789"/>
            <a:ext cx="1210588" cy="400110"/>
          </a:xfrm>
          <a:prstGeom prst="rect">
            <a:avLst/>
          </a:prstGeom>
          <a:noFill/>
        </p:spPr>
        <p:txBody>
          <a:bodyPr wrap="none" rtlCol="0">
            <a:spAutoFit/>
          </a:bodyPr>
          <a:lstStyle/>
          <a:p>
            <a:r>
              <a:rPr lang="zh-CN" altLang="en-US" sz="2000" b="1" dirty="0" smtClean="0">
                <a:solidFill>
                  <a:srgbClr val="FA7D00"/>
                </a:solidFill>
                <a:latin typeface="微软雅黑" panose="020B0503020204020204" pitchFamily="34" charset="-122"/>
                <a:ea typeface="微软雅黑" panose="020B0503020204020204" pitchFamily="34" charset="-122"/>
              </a:rPr>
              <a:t>第十六节</a:t>
            </a:r>
            <a:endParaRPr lang="zh-CN" altLang="en-US" sz="2000" b="1"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2163296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0363" y="1191491"/>
            <a:ext cx="10954327" cy="5219248"/>
          </a:xfrm>
        </p:spPr>
        <p:txBody>
          <a:bodyPr>
            <a:normAutofit/>
          </a:bodyPr>
          <a:lstStyle/>
          <a:p>
            <a:r>
              <a:rPr lang="zh-CN" altLang="en-US" sz="2400" dirty="0"/>
              <a:t> 走私、贩卖、运输、制造鸦片二百克以上不满一千克、海洛因或者甲基苯丙胺十克以上不满五十克或者其他毒品数量较大的，处七年以上有期徒刑，并处罚金。 </a:t>
            </a:r>
          </a:p>
          <a:p>
            <a:r>
              <a:rPr lang="zh-CN" altLang="en-US" sz="2400" dirty="0"/>
              <a:t>  走私、贩卖、运输、制造鸦片不满二百克、海洛因或者甲基苯丙胺不满十克或者其他少量毒品的，处三年以下有期徒刑、拘役或者管制，并处罚金；情节严重的，处三年以上七年以下有期徒刑，并处罚金。 </a:t>
            </a:r>
          </a:p>
          <a:p>
            <a:r>
              <a:rPr lang="zh-CN" altLang="en-US" sz="2400" dirty="0"/>
              <a:t>  单位犯第二款、第三款、第四款罪的，对单位判处罚金，并对其直接负责的主管人员和其他直接责任人员，依照各该款的规定处罚。利用、教唆未成年人走私、贩卖、运输、制造毒品，或者向未成年人出售毒品的，从重处罚。对多次走私、贩卖、运输、制造毒品，未经处理的，毒品数量累计计算。 </a:t>
            </a:r>
          </a:p>
          <a:p>
            <a:endParaRPr lang="en-US" altLang="zh-CN" sz="2400" dirty="0"/>
          </a:p>
        </p:txBody>
      </p:sp>
      <p:sp>
        <p:nvSpPr>
          <p:cNvPr id="3" name="标题 2"/>
          <p:cNvSpPr>
            <a:spLocks noGrp="1"/>
          </p:cNvSpPr>
          <p:nvPr>
            <p:ph type="title"/>
          </p:nvPr>
        </p:nvSpPr>
        <p:spPr/>
        <p:txBody>
          <a:bodyPr/>
          <a:lstStyle/>
          <a:p>
            <a:r>
              <a:rPr lang="zh-CN" altLang="en-US" dirty="0"/>
              <a:t>走私、贩卖、运输、制造毒品罪</a:t>
            </a:r>
          </a:p>
        </p:txBody>
      </p:sp>
      <p:sp>
        <p:nvSpPr>
          <p:cNvPr id="4" name="文本框 3"/>
          <p:cNvSpPr txBox="1"/>
          <p:nvPr/>
        </p:nvSpPr>
        <p:spPr>
          <a:xfrm>
            <a:off x="89453" y="255789"/>
            <a:ext cx="1210588" cy="400110"/>
          </a:xfrm>
          <a:prstGeom prst="rect">
            <a:avLst/>
          </a:prstGeom>
          <a:noFill/>
        </p:spPr>
        <p:txBody>
          <a:bodyPr wrap="none" rtlCol="0">
            <a:spAutoFit/>
          </a:bodyPr>
          <a:lstStyle/>
          <a:p>
            <a:r>
              <a:rPr lang="zh-CN" altLang="en-US" sz="2000" b="1" dirty="0" smtClean="0">
                <a:solidFill>
                  <a:srgbClr val="FA7D00"/>
                </a:solidFill>
                <a:latin typeface="微软雅黑" panose="020B0503020204020204" pitchFamily="34" charset="-122"/>
                <a:ea typeface="微软雅黑" panose="020B0503020204020204" pitchFamily="34" charset="-122"/>
              </a:rPr>
              <a:t>第十六节</a:t>
            </a:r>
            <a:endParaRPr lang="zh-CN" altLang="en-US" sz="2000" b="1"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5583422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0363" y="1191491"/>
            <a:ext cx="10954327" cy="5497544"/>
          </a:xfrm>
        </p:spPr>
        <p:txBody>
          <a:bodyPr>
            <a:normAutofit fontScale="55000" lnSpcReduction="20000"/>
          </a:bodyPr>
          <a:lstStyle/>
          <a:p>
            <a:r>
              <a:rPr lang="zh-CN" altLang="en-US" sz="4400" dirty="0"/>
              <a:t>一、传播淫秽物品罪的概念与构成特征</a:t>
            </a:r>
          </a:p>
          <a:p>
            <a:r>
              <a:rPr lang="zh-CN" altLang="en-US" sz="4400" dirty="0"/>
              <a:t>（一）概念</a:t>
            </a:r>
          </a:p>
          <a:p>
            <a:r>
              <a:rPr lang="zh-CN" altLang="en-US" sz="4400" dirty="0"/>
              <a:t>传播淫秽物品罪，是指传播淫秽的书刊、影片、音像、图片或者其他淫秽物品，情节严重的行为</a:t>
            </a:r>
            <a:r>
              <a:rPr lang="zh-CN" altLang="en-US" sz="4400" dirty="0" smtClean="0"/>
              <a:t>。</a:t>
            </a:r>
            <a:endParaRPr lang="en-US" altLang="zh-CN" sz="4400" dirty="0" smtClean="0"/>
          </a:p>
          <a:p>
            <a:r>
              <a:rPr lang="zh-CN" altLang="en-US" sz="4400" dirty="0" smtClean="0"/>
              <a:t>（</a:t>
            </a:r>
            <a:r>
              <a:rPr lang="zh-CN" altLang="en-US" sz="4400" dirty="0"/>
              <a:t>二）构成特征</a:t>
            </a:r>
            <a:br>
              <a:rPr lang="zh-CN" altLang="en-US" sz="4400" dirty="0"/>
            </a:br>
            <a:r>
              <a:rPr lang="en-US" altLang="zh-CN" sz="4400" dirty="0" smtClean="0"/>
              <a:t>1</a:t>
            </a:r>
            <a:r>
              <a:rPr lang="en-US" altLang="zh-CN" sz="4400" dirty="0"/>
              <a:t>.</a:t>
            </a:r>
            <a:r>
              <a:rPr lang="zh-CN" altLang="en-US" sz="4400" dirty="0"/>
              <a:t>犯罪客体：国家对文化生活的管理制度以及社会主义社会风俗理念。</a:t>
            </a:r>
          </a:p>
          <a:p>
            <a:r>
              <a:rPr lang="en-US" altLang="zh-CN" sz="4400" dirty="0" smtClean="0"/>
              <a:t>2</a:t>
            </a:r>
            <a:r>
              <a:rPr lang="en-US" altLang="zh-CN" sz="4400" dirty="0"/>
              <a:t>.</a:t>
            </a:r>
            <a:r>
              <a:rPr lang="zh-CN" altLang="en-US" sz="4400" dirty="0"/>
              <a:t>犯罪客观</a:t>
            </a:r>
            <a:r>
              <a:rPr lang="zh-CN" altLang="en-US" sz="4400" dirty="0" smtClean="0"/>
              <a:t>方面：</a:t>
            </a:r>
            <a:endParaRPr lang="zh-CN" altLang="en-US" sz="4400" dirty="0"/>
          </a:p>
          <a:p>
            <a:r>
              <a:rPr lang="en-US" altLang="zh-CN" sz="4400" dirty="0"/>
              <a:t>(1)</a:t>
            </a:r>
            <a:r>
              <a:rPr lang="zh-CN" altLang="en-US" sz="4400" dirty="0"/>
              <a:t>在社会上传播淫秽物品，情节严重的行为。</a:t>
            </a:r>
          </a:p>
          <a:p>
            <a:r>
              <a:rPr lang="en-US" altLang="zh-CN" sz="4400" dirty="0"/>
              <a:t>(2)</a:t>
            </a:r>
            <a:r>
              <a:rPr lang="zh-CN" altLang="en-US" sz="4400" dirty="0"/>
              <a:t>行为人实行了传播淫秽的书刊、影片、音像、图片或者其他淫秽物品的行为。</a:t>
            </a:r>
          </a:p>
          <a:p>
            <a:r>
              <a:rPr lang="en-US" altLang="zh-CN" sz="4400" dirty="0"/>
              <a:t>(3)</a:t>
            </a:r>
            <a:r>
              <a:rPr lang="zh-CN" altLang="en-US" sz="4400" dirty="0"/>
              <a:t>传播淫秽物品行为达到“情节严重”</a:t>
            </a:r>
            <a:r>
              <a:rPr lang="zh-CN" altLang="en-US" sz="4400" dirty="0" smtClean="0"/>
              <a:t>。</a:t>
            </a:r>
            <a:endParaRPr lang="en-US" altLang="zh-CN" sz="4400" dirty="0" smtClean="0"/>
          </a:p>
          <a:p>
            <a:r>
              <a:rPr lang="en-US" altLang="zh-CN" sz="4400" dirty="0" smtClean="0"/>
              <a:t>3</a:t>
            </a:r>
            <a:r>
              <a:rPr lang="en-US" altLang="zh-CN" sz="4400" dirty="0"/>
              <a:t>.</a:t>
            </a:r>
            <a:r>
              <a:rPr lang="zh-CN" altLang="en-US" sz="4400" dirty="0"/>
              <a:t>犯罪主体：</a:t>
            </a:r>
            <a:r>
              <a:rPr lang="zh-CN" altLang="en-US" sz="4400" dirty="0" smtClean="0"/>
              <a:t>自然人</a:t>
            </a:r>
            <a:r>
              <a:rPr lang="en-US" altLang="zh-CN" sz="4400" dirty="0" smtClean="0"/>
              <a:t>+</a:t>
            </a:r>
            <a:r>
              <a:rPr lang="zh-CN" altLang="en-US" sz="4400" dirty="0" smtClean="0"/>
              <a:t>单位</a:t>
            </a:r>
            <a:endParaRPr lang="en-US" altLang="zh-CN" sz="2400" dirty="0"/>
          </a:p>
        </p:txBody>
      </p:sp>
      <p:sp>
        <p:nvSpPr>
          <p:cNvPr id="3" name="标题 2"/>
          <p:cNvSpPr>
            <a:spLocks noGrp="1"/>
          </p:cNvSpPr>
          <p:nvPr>
            <p:ph type="title"/>
          </p:nvPr>
        </p:nvSpPr>
        <p:spPr/>
        <p:txBody>
          <a:bodyPr/>
          <a:lstStyle/>
          <a:p>
            <a:r>
              <a:rPr lang="zh-CN" altLang="en-US" dirty="0"/>
              <a:t>传播淫秽物品罪</a:t>
            </a:r>
          </a:p>
        </p:txBody>
      </p:sp>
      <p:sp>
        <p:nvSpPr>
          <p:cNvPr id="4" name="文本框 3"/>
          <p:cNvSpPr txBox="1"/>
          <p:nvPr/>
        </p:nvSpPr>
        <p:spPr>
          <a:xfrm>
            <a:off x="89453" y="255789"/>
            <a:ext cx="1210588" cy="400110"/>
          </a:xfrm>
          <a:prstGeom prst="rect">
            <a:avLst/>
          </a:prstGeom>
          <a:noFill/>
        </p:spPr>
        <p:txBody>
          <a:bodyPr wrap="none" rtlCol="0">
            <a:spAutoFit/>
          </a:bodyPr>
          <a:lstStyle/>
          <a:p>
            <a:r>
              <a:rPr lang="zh-CN" altLang="en-US" sz="2000" b="1" dirty="0" smtClean="0">
                <a:solidFill>
                  <a:srgbClr val="FA7D00"/>
                </a:solidFill>
                <a:latin typeface="微软雅黑" panose="020B0503020204020204" pitchFamily="34" charset="-122"/>
                <a:ea typeface="微软雅黑" panose="020B0503020204020204" pitchFamily="34" charset="-122"/>
              </a:rPr>
              <a:t>第十七节</a:t>
            </a:r>
            <a:endParaRPr lang="zh-CN" altLang="en-US" sz="2000" b="1"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2375070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0363" y="1191490"/>
            <a:ext cx="10954327" cy="5805657"/>
          </a:xfrm>
        </p:spPr>
        <p:txBody>
          <a:bodyPr>
            <a:normAutofit fontScale="62500" lnSpcReduction="20000"/>
          </a:bodyPr>
          <a:lstStyle/>
          <a:p>
            <a:r>
              <a:rPr lang="en-US" altLang="zh-CN" sz="3800" dirty="0"/>
              <a:t>4.</a:t>
            </a:r>
            <a:r>
              <a:rPr lang="zh-CN" altLang="en-US" sz="3800" dirty="0"/>
              <a:t>主观方面：故意</a:t>
            </a:r>
            <a:r>
              <a:rPr lang="en-US" altLang="zh-CN" sz="3800" dirty="0"/>
              <a:t>+</a:t>
            </a:r>
            <a:r>
              <a:rPr lang="zh-CN" altLang="en-US" sz="3800" dirty="0"/>
              <a:t>无牟利目的。</a:t>
            </a:r>
            <a:br>
              <a:rPr lang="zh-CN" altLang="en-US" sz="3800" dirty="0"/>
            </a:br>
            <a:r>
              <a:rPr lang="zh-CN" altLang="en-US" sz="3800" dirty="0" smtClean="0"/>
              <a:t>二</a:t>
            </a:r>
            <a:r>
              <a:rPr lang="zh-CN" altLang="en-US" sz="3800" dirty="0"/>
              <a:t>、传播淫秽物品罪的认定</a:t>
            </a:r>
          </a:p>
          <a:p>
            <a:r>
              <a:rPr lang="zh-CN" altLang="en-US" sz="3800" dirty="0" smtClean="0"/>
              <a:t>（一）罪</a:t>
            </a:r>
            <a:r>
              <a:rPr lang="zh-CN" altLang="en-US" sz="3800" dirty="0"/>
              <a:t>与非罪的界限</a:t>
            </a:r>
          </a:p>
          <a:p>
            <a:r>
              <a:rPr lang="en-US" altLang="zh-CN" sz="3800" dirty="0"/>
              <a:t>1.</a:t>
            </a:r>
            <a:r>
              <a:rPr lang="zh-CN" altLang="en-US" sz="3800" dirty="0"/>
              <a:t>认定其是否为淫秽物品</a:t>
            </a:r>
            <a:r>
              <a:rPr lang="zh-CN" altLang="en-US" sz="3800" dirty="0" smtClean="0"/>
              <a:t>。</a:t>
            </a:r>
            <a:endParaRPr lang="en-US" altLang="zh-CN" sz="3800" dirty="0" smtClean="0"/>
          </a:p>
          <a:p>
            <a:r>
              <a:rPr lang="en-US" altLang="zh-CN" sz="3800" dirty="0" smtClean="0"/>
              <a:t>2</a:t>
            </a:r>
            <a:r>
              <a:rPr lang="en-US" altLang="zh-CN" sz="3800" dirty="0"/>
              <a:t>.</a:t>
            </a:r>
            <a:r>
              <a:rPr lang="zh-CN" altLang="en-US" sz="3800" dirty="0"/>
              <a:t>认定该物品是否在社会上传播</a:t>
            </a:r>
            <a:r>
              <a:rPr lang="zh-CN" altLang="en-US" sz="3800" dirty="0" smtClean="0"/>
              <a:t>。</a:t>
            </a:r>
            <a:endParaRPr lang="en-US" altLang="zh-CN" sz="3800" dirty="0" smtClean="0"/>
          </a:p>
          <a:p>
            <a:r>
              <a:rPr lang="en-US" altLang="zh-CN" sz="3800" dirty="0" smtClean="0"/>
              <a:t>3.</a:t>
            </a:r>
            <a:r>
              <a:rPr lang="zh-CN" altLang="en-US" sz="3800" dirty="0" smtClean="0"/>
              <a:t>行为</a:t>
            </a:r>
            <a:r>
              <a:rPr lang="zh-CN" altLang="en-US" sz="3800" dirty="0"/>
              <a:t>情节是否严重。</a:t>
            </a:r>
          </a:p>
          <a:p>
            <a:r>
              <a:rPr lang="en-US" altLang="zh-CN" sz="3800" dirty="0"/>
              <a:t>(</a:t>
            </a:r>
            <a:r>
              <a:rPr lang="zh-CN" altLang="en-US" sz="3800" dirty="0"/>
              <a:t>二</a:t>
            </a:r>
            <a:r>
              <a:rPr lang="en-US" altLang="zh-CN" sz="3800" dirty="0"/>
              <a:t>)</a:t>
            </a:r>
            <a:r>
              <a:rPr lang="zh-CN" altLang="en-US" sz="3800" dirty="0"/>
              <a:t>本罪与传播淫秽物品牟利罪的界限  </a:t>
            </a:r>
            <a:br>
              <a:rPr lang="zh-CN" altLang="en-US" sz="3800" dirty="0"/>
            </a:br>
            <a:r>
              <a:rPr lang="en-US" altLang="zh-CN" sz="3800" dirty="0" smtClean="0"/>
              <a:t>1.</a:t>
            </a:r>
            <a:r>
              <a:rPr lang="zh-CN" altLang="en-US" sz="3800" dirty="0" smtClean="0"/>
              <a:t>主观</a:t>
            </a:r>
            <a:r>
              <a:rPr lang="zh-CN" altLang="en-US" sz="3800" dirty="0"/>
              <a:t>目的不同。本罪的传播行为不以牟利为目的，而构成传播淫秽物品牟利罪的前提必须以牟利为目的。</a:t>
            </a:r>
          </a:p>
          <a:p>
            <a:r>
              <a:rPr lang="en-US" altLang="zh-CN" sz="3800" dirty="0" smtClean="0"/>
              <a:t>2.</a:t>
            </a:r>
            <a:r>
              <a:rPr lang="zh-CN" altLang="en-US" sz="3800" dirty="0" smtClean="0"/>
              <a:t>情节要求</a:t>
            </a:r>
            <a:r>
              <a:rPr lang="zh-CN" altLang="en-US" sz="3800" dirty="0"/>
              <a:t>不同。本罪之构成必须以情节严重为前提，情节显著轻微，危害不大的情况不构成本罪。而传播淫秽物品牟利罪并无这一“入罪门槛”。</a:t>
            </a:r>
            <a:r>
              <a:rPr lang="zh-CN" altLang="en-US" sz="3400" dirty="0"/>
              <a:t/>
            </a:r>
            <a:br>
              <a:rPr lang="zh-CN" altLang="en-US" sz="3400" dirty="0"/>
            </a:br>
            <a:endParaRPr lang="zh-CN" altLang="en-US" sz="3400" dirty="0"/>
          </a:p>
          <a:p>
            <a:r>
              <a:rPr lang="zh-CN" altLang="en-US" sz="2400" dirty="0"/>
              <a:t/>
            </a:r>
            <a:br>
              <a:rPr lang="zh-CN" altLang="en-US" sz="2400" dirty="0"/>
            </a:br>
            <a:endParaRPr lang="zh-CN" altLang="en-US" sz="2400" dirty="0"/>
          </a:p>
          <a:p>
            <a:endParaRPr lang="en-US" altLang="zh-CN" sz="2400" dirty="0"/>
          </a:p>
        </p:txBody>
      </p:sp>
      <p:sp>
        <p:nvSpPr>
          <p:cNvPr id="3" name="标题 2"/>
          <p:cNvSpPr>
            <a:spLocks noGrp="1"/>
          </p:cNvSpPr>
          <p:nvPr>
            <p:ph type="title"/>
          </p:nvPr>
        </p:nvSpPr>
        <p:spPr/>
        <p:txBody>
          <a:bodyPr/>
          <a:lstStyle/>
          <a:p>
            <a:r>
              <a:rPr lang="zh-CN" altLang="en-US" dirty="0"/>
              <a:t>传播淫秽物品罪</a:t>
            </a:r>
          </a:p>
        </p:txBody>
      </p:sp>
      <p:sp>
        <p:nvSpPr>
          <p:cNvPr id="4" name="文本框 3"/>
          <p:cNvSpPr txBox="1"/>
          <p:nvPr/>
        </p:nvSpPr>
        <p:spPr>
          <a:xfrm>
            <a:off x="89453" y="255789"/>
            <a:ext cx="1210588" cy="400110"/>
          </a:xfrm>
          <a:prstGeom prst="rect">
            <a:avLst/>
          </a:prstGeom>
          <a:noFill/>
        </p:spPr>
        <p:txBody>
          <a:bodyPr wrap="none" rtlCol="0">
            <a:spAutoFit/>
          </a:bodyPr>
          <a:lstStyle/>
          <a:p>
            <a:r>
              <a:rPr lang="zh-CN" altLang="en-US" sz="2000" b="1" dirty="0" smtClean="0">
                <a:solidFill>
                  <a:srgbClr val="FA7D00"/>
                </a:solidFill>
                <a:latin typeface="微软雅黑" panose="020B0503020204020204" pitchFamily="34" charset="-122"/>
                <a:ea typeface="微软雅黑" panose="020B0503020204020204" pitchFamily="34" charset="-122"/>
              </a:rPr>
              <a:t>第十七节</a:t>
            </a:r>
            <a:endParaRPr lang="zh-CN" altLang="en-US" sz="2000" b="1"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7158317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0363" y="1191490"/>
            <a:ext cx="10954327" cy="5805657"/>
          </a:xfrm>
        </p:spPr>
        <p:txBody>
          <a:bodyPr>
            <a:normAutofit/>
          </a:bodyPr>
          <a:lstStyle/>
          <a:p>
            <a:r>
              <a:rPr lang="zh-CN" altLang="en-US" dirty="0"/>
              <a:t> 三、传播淫秽物品罪的处罚</a:t>
            </a:r>
          </a:p>
          <a:p>
            <a:pPr algn="just"/>
            <a:r>
              <a:rPr lang="zh-CN" altLang="en-US" dirty="0"/>
              <a:t>根据</a:t>
            </a:r>
            <a:r>
              <a:rPr lang="en-US" altLang="zh-CN" dirty="0"/>
              <a:t>《</a:t>
            </a:r>
            <a:r>
              <a:rPr lang="zh-CN" altLang="en-US" dirty="0"/>
              <a:t>刑法</a:t>
            </a:r>
            <a:r>
              <a:rPr lang="en-US" altLang="zh-CN" dirty="0"/>
              <a:t>》</a:t>
            </a:r>
            <a:r>
              <a:rPr lang="zh-CN" altLang="en-US" dirty="0"/>
              <a:t>第</a:t>
            </a:r>
            <a:r>
              <a:rPr lang="en-US" altLang="zh-CN" dirty="0"/>
              <a:t>364</a:t>
            </a:r>
            <a:r>
              <a:rPr lang="zh-CN" altLang="en-US" dirty="0"/>
              <a:t>条第</a:t>
            </a:r>
            <a:r>
              <a:rPr lang="en-US" altLang="zh-CN" dirty="0"/>
              <a:t>1</a:t>
            </a:r>
            <a:r>
              <a:rPr lang="zh-CN" altLang="en-US" dirty="0"/>
              <a:t>款、第</a:t>
            </a:r>
            <a:r>
              <a:rPr lang="en-US" altLang="zh-CN" dirty="0"/>
              <a:t>4</a:t>
            </a:r>
            <a:r>
              <a:rPr lang="zh-CN" altLang="en-US" dirty="0"/>
              <a:t>款和第</a:t>
            </a:r>
            <a:r>
              <a:rPr lang="en-US" altLang="zh-CN" dirty="0"/>
              <a:t>366</a:t>
            </a:r>
            <a:r>
              <a:rPr lang="zh-CN" altLang="en-US" dirty="0"/>
              <a:t>条的规定，犯本罪的，处</a:t>
            </a:r>
            <a:r>
              <a:rPr lang="en-US" altLang="zh-CN" dirty="0"/>
              <a:t>2</a:t>
            </a:r>
            <a:r>
              <a:rPr lang="zh-CN" altLang="en-US" dirty="0"/>
              <a:t>年以下有期徒刑、拘役或者管制。向不满</a:t>
            </a:r>
            <a:r>
              <a:rPr lang="en-US" altLang="zh-CN" dirty="0"/>
              <a:t>18</a:t>
            </a:r>
            <a:r>
              <a:rPr lang="zh-CN" altLang="en-US" dirty="0"/>
              <a:t>周岁的未成年人传播淫秽物品的，从重处罚。单位犯本罪的，对单位判处罚金，并对其直接负责的主管人员和其他直接责任人员，依照上述规定处罚。</a:t>
            </a:r>
            <a:br>
              <a:rPr lang="zh-CN" altLang="en-US" dirty="0"/>
            </a:br>
            <a:r>
              <a:rPr lang="zh-CN" altLang="en-US" sz="3400" dirty="0"/>
              <a:t/>
            </a:r>
            <a:br>
              <a:rPr lang="zh-CN" altLang="en-US" sz="3400" dirty="0"/>
            </a:br>
            <a:endParaRPr lang="zh-CN" altLang="en-US" sz="3400" dirty="0"/>
          </a:p>
          <a:p>
            <a:r>
              <a:rPr lang="zh-CN" altLang="en-US" sz="2400" dirty="0"/>
              <a:t/>
            </a:r>
            <a:br>
              <a:rPr lang="zh-CN" altLang="en-US" sz="2400" dirty="0"/>
            </a:br>
            <a:endParaRPr lang="zh-CN" altLang="en-US" sz="2400" dirty="0"/>
          </a:p>
          <a:p>
            <a:endParaRPr lang="en-US" altLang="zh-CN" sz="2400" dirty="0"/>
          </a:p>
        </p:txBody>
      </p:sp>
      <p:sp>
        <p:nvSpPr>
          <p:cNvPr id="3" name="标题 2"/>
          <p:cNvSpPr>
            <a:spLocks noGrp="1"/>
          </p:cNvSpPr>
          <p:nvPr>
            <p:ph type="title"/>
          </p:nvPr>
        </p:nvSpPr>
        <p:spPr/>
        <p:txBody>
          <a:bodyPr/>
          <a:lstStyle/>
          <a:p>
            <a:r>
              <a:rPr lang="zh-CN" altLang="en-US" dirty="0"/>
              <a:t>传播淫秽物品罪</a:t>
            </a:r>
          </a:p>
        </p:txBody>
      </p:sp>
      <p:sp>
        <p:nvSpPr>
          <p:cNvPr id="4" name="文本框 3"/>
          <p:cNvSpPr txBox="1"/>
          <p:nvPr/>
        </p:nvSpPr>
        <p:spPr>
          <a:xfrm>
            <a:off x="89453" y="255789"/>
            <a:ext cx="1210588" cy="400110"/>
          </a:xfrm>
          <a:prstGeom prst="rect">
            <a:avLst/>
          </a:prstGeom>
          <a:noFill/>
        </p:spPr>
        <p:txBody>
          <a:bodyPr wrap="none" rtlCol="0">
            <a:spAutoFit/>
          </a:bodyPr>
          <a:lstStyle/>
          <a:p>
            <a:r>
              <a:rPr lang="zh-CN" altLang="en-US" sz="2000" b="1" dirty="0" smtClean="0">
                <a:solidFill>
                  <a:srgbClr val="FA7D00"/>
                </a:solidFill>
                <a:latin typeface="微软雅黑" panose="020B0503020204020204" pitchFamily="34" charset="-122"/>
                <a:ea typeface="微软雅黑" panose="020B0503020204020204" pitchFamily="34" charset="-122"/>
              </a:rPr>
              <a:t>第十七节</a:t>
            </a:r>
            <a:endParaRPr lang="zh-CN" altLang="en-US" sz="2000" b="1"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6389806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52395" y="632768"/>
            <a:ext cx="11353566" cy="5267738"/>
          </a:xfrm>
        </p:spPr>
        <p:txBody>
          <a:bodyPr>
            <a:noAutofit/>
          </a:bodyPr>
          <a:lstStyle/>
          <a:p>
            <a:endParaRPr lang="en-US" altLang="zh-CN" dirty="0" smtClean="0"/>
          </a:p>
          <a:p>
            <a:r>
              <a:rPr lang="en-US" altLang="zh-CN" dirty="0" smtClean="0"/>
              <a:t>1.</a:t>
            </a:r>
            <a:r>
              <a:rPr lang="zh-CN" altLang="en-US" dirty="0" smtClean="0"/>
              <a:t>试述妨害公务罪公务活动合法性的判断及其认定。</a:t>
            </a:r>
            <a:endParaRPr lang="en-US" altLang="zh-CN" dirty="0" smtClean="0"/>
          </a:p>
          <a:p>
            <a:r>
              <a:rPr lang="en-US" altLang="zh-CN" dirty="0" smtClean="0"/>
              <a:t>2.</a:t>
            </a:r>
            <a:r>
              <a:rPr lang="zh-CN" altLang="en-US" dirty="0" smtClean="0"/>
              <a:t>试述非法侵入计算机信息系统罪的构成特征。</a:t>
            </a:r>
            <a:endParaRPr lang="en-US" altLang="zh-CN" dirty="0" smtClean="0"/>
          </a:p>
          <a:p>
            <a:r>
              <a:rPr lang="en-US" altLang="zh-CN" dirty="0" smtClean="0"/>
              <a:t>3.</a:t>
            </a:r>
            <a:r>
              <a:rPr lang="zh-CN" altLang="en-US" dirty="0" smtClean="0"/>
              <a:t>如何把握聚众扰乱社会秩序罪的构成特征？</a:t>
            </a:r>
            <a:endParaRPr lang="en-US" altLang="zh-CN" dirty="0" smtClean="0"/>
          </a:p>
          <a:p>
            <a:r>
              <a:rPr lang="en-US" altLang="zh-CN" dirty="0" smtClean="0"/>
              <a:t>4.</a:t>
            </a:r>
            <a:r>
              <a:rPr lang="zh-CN" altLang="en-US" dirty="0" smtClean="0"/>
              <a:t>如何认定聚众斗殴罪？</a:t>
            </a:r>
            <a:endParaRPr lang="en-US" altLang="zh-CN" dirty="0" smtClean="0"/>
          </a:p>
          <a:p>
            <a:r>
              <a:rPr lang="en-US" altLang="zh-CN" dirty="0" smtClean="0"/>
              <a:t>5.</a:t>
            </a:r>
            <a:r>
              <a:rPr lang="zh-CN" altLang="en-US" dirty="0" smtClean="0"/>
              <a:t>在网络空间里，如何认定寻衅滋事罪之所谓“造成公共场所秩序严重混乱”？</a:t>
            </a:r>
            <a:endParaRPr lang="en-US" altLang="zh-CN" dirty="0" smtClean="0"/>
          </a:p>
          <a:p>
            <a:r>
              <a:rPr lang="en-US" altLang="zh-CN" dirty="0" smtClean="0"/>
              <a:t>6.</a:t>
            </a:r>
            <a:r>
              <a:rPr lang="zh-CN" altLang="en-US" dirty="0" smtClean="0"/>
              <a:t>试述黑社会性质组织的基本特征。</a:t>
            </a:r>
            <a:endParaRPr lang="en-US" altLang="zh-CN" dirty="0" smtClean="0"/>
          </a:p>
          <a:p>
            <a:r>
              <a:rPr lang="en-US" altLang="zh-CN" dirty="0" smtClean="0"/>
              <a:t>7.</a:t>
            </a:r>
            <a:r>
              <a:rPr lang="zh-CN" altLang="en-US" dirty="0" smtClean="0"/>
              <a:t>承办案件的警察能否成为伪证罪主体中的“证人”？</a:t>
            </a:r>
            <a:endParaRPr lang="en-US" altLang="zh-CN" dirty="0" smtClean="0"/>
          </a:p>
          <a:p>
            <a:endParaRPr lang="zh-CN" altLang="en-US" sz="2400" dirty="0"/>
          </a:p>
          <a:p>
            <a:endParaRPr lang="zh-CN" altLang="en-US" sz="2400" dirty="0"/>
          </a:p>
        </p:txBody>
      </p:sp>
      <p:sp>
        <p:nvSpPr>
          <p:cNvPr id="3" name="标题 2"/>
          <p:cNvSpPr>
            <a:spLocks noGrp="1"/>
          </p:cNvSpPr>
          <p:nvPr>
            <p:ph type="title"/>
          </p:nvPr>
        </p:nvSpPr>
        <p:spPr/>
        <p:txBody>
          <a:bodyPr/>
          <a:lstStyle/>
          <a:p>
            <a:r>
              <a:rPr lang="zh-CN" altLang="en-US" dirty="0" smtClean="0"/>
              <a:t>思考题</a:t>
            </a:r>
            <a:endParaRPr lang="zh-CN" altLang="en-US" dirty="0"/>
          </a:p>
        </p:txBody>
      </p:sp>
      <p:sp>
        <p:nvSpPr>
          <p:cNvPr id="4" name="文本框 3"/>
          <p:cNvSpPr txBox="1"/>
          <p:nvPr/>
        </p:nvSpPr>
        <p:spPr>
          <a:xfrm>
            <a:off x="0" y="232658"/>
            <a:ext cx="1104790" cy="400110"/>
          </a:xfrm>
          <a:prstGeom prst="rect">
            <a:avLst/>
          </a:prstGeom>
          <a:noFill/>
        </p:spPr>
        <p:txBody>
          <a:bodyPr wrap="none" rtlCol="0">
            <a:spAutoFit/>
          </a:bodyPr>
          <a:lstStyle/>
          <a:p>
            <a:r>
              <a:rPr lang="zh-CN" altLang="en-US" sz="2000" dirty="0" smtClean="0">
                <a:solidFill>
                  <a:srgbClr val="FA7D00"/>
                </a:solidFill>
                <a:latin typeface="微软雅黑" panose="020B0503020204020204" pitchFamily="34" charset="-122"/>
                <a:ea typeface="微软雅黑" panose="020B0503020204020204" pitchFamily="34" charset="-122"/>
              </a:rPr>
              <a:t>  </a:t>
            </a:r>
            <a:r>
              <a:rPr lang="zh-CN" altLang="en-US" sz="2000" b="1" dirty="0" smtClean="0">
                <a:solidFill>
                  <a:srgbClr val="FA7D00"/>
                </a:solidFill>
                <a:latin typeface="微软雅黑" panose="020B0503020204020204" pitchFamily="34" charset="-122"/>
                <a:ea typeface="微软雅黑" panose="020B0503020204020204" pitchFamily="34" charset="-122"/>
              </a:rPr>
              <a:t>思考题</a:t>
            </a:r>
            <a:endParaRPr lang="zh-CN" altLang="en-US" sz="2000" b="1" dirty="0">
              <a:solidFill>
                <a:srgbClr val="FA7D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52395" y="432713"/>
            <a:ext cx="11353566" cy="5596934"/>
          </a:xfrm>
        </p:spPr>
        <p:txBody>
          <a:bodyPr>
            <a:noAutofit/>
          </a:bodyPr>
          <a:lstStyle/>
          <a:p>
            <a:endParaRPr lang="en-US" altLang="zh-CN" sz="2400" dirty="0" smtClean="0"/>
          </a:p>
          <a:p>
            <a:r>
              <a:rPr lang="en-US" altLang="zh-CN" dirty="0" smtClean="0"/>
              <a:t>8.</a:t>
            </a:r>
            <a:r>
              <a:rPr lang="zh-CN" altLang="en-US" dirty="0" smtClean="0"/>
              <a:t>如何看待包庇罪与我国古代“亲亲相隐”原则的冲突？</a:t>
            </a:r>
            <a:endParaRPr lang="en-US" altLang="zh-CN" dirty="0" smtClean="0"/>
          </a:p>
          <a:p>
            <a:r>
              <a:rPr lang="en-US" altLang="zh-CN" dirty="0" smtClean="0"/>
              <a:t>9.</a:t>
            </a:r>
            <a:r>
              <a:rPr lang="zh-CN" altLang="en-US" dirty="0" smtClean="0"/>
              <a:t>如何理解“犯罪”所得及其收益？</a:t>
            </a:r>
            <a:endParaRPr lang="en-US" altLang="zh-CN" dirty="0" smtClean="0"/>
          </a:p>
          <a:p>
            <a:r>
              <a:rPr lang="en-US" altLang="zh-CN" dirty="0" smtClean="0"/>
              <a:t>10.</a:t>
            </a:r>
            <a:r>
              <a:rPr lang="zh-CN" altLang="en-US" dirty="0" smtClean="0"/>
              <a:t>被超期羁押的人能否构成脱逃罪的主体？</a:t>
            </a:r>
            <a:endParaRPr lang="en-US" altLang="zh-CN" dirty="0" smtClean="0"/>
          </a:p>
          <a:p>
            <a:r>
              <a:rPr lang="en-US" altLang="zh-CN" dirty="0" smtClean="0"/>
              <a:t>11.</a:t>
            </a:r>
            <a:r>
              <a:rPr lang="zh-CN" altLang="en-US" dirty="0" smtClean="0"/>
              <a:t>如何理解有学者认为妨害传染病防治罪系外国刑法理论中的“过失危险犯”？</a:t>
            </a:r>
            <a:endParaRPr lang="en-US" altLang="zh-CN" dirty="0" smtClean="0"/>
          </a:p>
          <a:p>
            <a:r>
              <a:rPr lang="en-US" altLang="zh-CN" dirty="0" smtClean="0"/>
              <a:t>12.</a:t>
            </a:r>
            <a:r>
              <a:rPr lang="zh-CN" altLang="en-US" dirty="0" smtClean="0"/>
              <a:t>医疗机构及单位的党政、后勤人员能否构成医疗事故罪的主体？</a:t>
            </a:r>
            <a:endParaRPr lang="en-US" altLang="zh-CN" dirty="0" smtClean="0"/>
          </a:p>
          <a:p>
            <a:r>
              <a:rPr lang="en-US" altLang="zh-CN" dirty="0" smtClean="0"/>
              <a:t>13.</a:t>
            </a:r>
            <a:r>
              <a:rPr lang="zh-CN" altLang="en-US" dirty="0" smtClean="0"/>
              <a:t>如何认定污染环境罪的因果关系？</a:t>
            </a:r>
            <a:endParaRPr lang="en-US" altLang="zh-CN" dirty="0" smtClean="0"/>
          </a:p>
          <a:p>
            <a:r>
              <a:rPr lang="en-US" altLang="zh-CN" dirty="0" smtClean="0"/>
              <a:t>14.</a:t>
            </a:r>
            <a:r>
              <a:rPr lang="zh-CN" altLang="en-US" dirty="0" smtClean="0"/>
              <a:t>如何区分运输毒品罪与非法持有毒品罪？</a:t>
            </a:r>
            <a:endParaRPr lang="en-US" altLang="zh-CN" dirty="0" smtClean="0"/>
          </a:p>
          <a:p>
            <a:r>
              <a:rPr lang="en-US" altLang="zh-CN" dirty="0" smtClean="0"/>
              <a:t>15.</a:t>
            </a:r>
            <a:r>
              <a:rPr lang="zh-CN" altLang="en-US" dirty="0" smtClean="0"/>
              <a:t>如何理解“淫秽物品”？</a:t>
            </a:r>
            <a:endParaRPr lang="zh-CN" altLang="en-US" dirty="0"/>
          </a:p>
          <a:p>
            <a:endParaRPr lang="zh-CN" altLang="en-US" sz="2400" dirty="0"/>
          </a:p>
        </p:txBody>
      </p:sp>
      <p:sp>
        <p:nvSpPr>
          <p:cNvPr id="3" name="标题 2"/>
          <p:cNvSpPr>
            <a:spLocks noGrp="1"/>
          </p:cNvSpPr>
          <p:nvPr>
            <p:ph type="title"/>
          </p:nvPr>
        </p:nvSpPr>
        <p:spPr/>
        <p:txBody>
          <a:bodyPr/>
          <a:lstStyle/>
          <a:p>
            <a:r>
              <a:rPr lang="zh-CN" altLang="en-US" dirty="0" smtClean="0"/>
              <a:t>思考题</a:t>
            </a:r>
            <a:endParaRPr lang="zh-CN" altLang="en-US" dirty="0"/>
          </a:p>
        </p:txBody>
      </p:sp>
      <p:sp>
        <p:nvSpPr>
          <p:cNvPr id="4" name="文本框 3"/>
          <p:cNvSpPr txBox="1"/>
          <p:nvPr/>
        </p:nvSpPr>
        <p:spPr>
          <a:xfrm>
            <a:off x="0" y="232658"/>
            <a:ext cx="1104790" cy="400110"/>
          </a:xfrm>
          <a:prstGeom prst="rect">
            <a:avLst/>
          </a:prstGeom>
          <a:noFill/>
        </p:spPr>
        <p:txBody>
          <a:bodyPr wrap="none" rtlCol="0">
            <a:spAutoFit/>
          </a:bodyPr>
          <a:lstStyle/>
          <a:p>
            <a:r>
              <a:rPr lang="zh-CN" altLang="en-US" sz="2000" dirty="0" smtClean="0">
                <a:solidFill>
                  <a:srgbClr val="FA7D00"/>
                </a:solidFill>
                <a:latin typeface="微软雅黑" panose="020B0503020204020204" pitchFamily="34" charset="-122"/>
                <a:ea typeface="微软雅黑" panose="020B0503020204020204" pitchFamily="34" charset="-122"/>
              </a:rPr>
              <a:t>  </a:t>
            </a:r>
            <a:r>
              <a:rPr lang="zh-CN" altLang="en-US" sz="2000" b="1" dirty="0" smtClean="0">
                <a:solidFill>
                  <a:srgbClr val="FA7D00"/>
                </a:solidFill>
                <a:latin typeface="微软雅黑" panose="020B0503020204020204" pitchFamily="34" charset="-122"/>
                <a:ea typeface="微软雅黑" panose="020B0503020204020204" pitchFamily="34" charset="-122"/>
              </a:rPr>
              <a:t>思考题</a:t>
            </a:r>
            <a:endParaRPr lang="zh-CN" altLang="en-US" sz="2000" b="1" dirty="0">
              <a:solidFill>
                <a:srgbClr val="FA7D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0363" y="1187355"/>
            <a:ext cx="10954327" cy="4989608"/>
          </a:xfrm>
        </p:spPr>
        <p:txBody>
          <a:bodyPr>
            <a:normAutofit/>
          </a:bodyPr>
          <a:lstStyle/>
          <a:p>
            <a:r>
              <a:rPr lang="zh-CN" altLang="en-US" sz="2400" dirty="0"/>
              <a:t>二、妨害公务罪的认定</a:t>
            </a:r>
            <a:endParaRPr lang="en-US" altLang="zh-CN" sz="2400" dirty="0" smtClean="0"/>
          </a:p>
          <a:p>
            <a:r>
              <a:rPr lang="zh-CN" altLang="en-US" sz="2400" dirty="0" smtClean="0"/>
              <a:t>（一）妨害公务罪的界限认定</a:t>
            </a:r>
            <a:endParaRPr lang="zh-CN" altLang="zh-CN" sz="2400" dirty="0" smtClean="0"/>
          </a:p>
        </p:txBody>
      </p:sp>
      <p:sp>
        <p:nvSpPr>
          <p:cNvPr id="3" name="标题 2"/>
          <p:cNvSpPr>
            <a:spLocks noGrp="1"/>
          </p:cNvSpPr>
          <p:nvPr>
            <p:ph type="title"/>
          </p:nvPr>
        </p:nvSpPr>
        <p:spPr/>
        <p:txBody>
          <a:bodyPr/>
          <a:lstStyle/>
          <a:p>
            <a:r>
              <a:rPr lang="zh-CN" altLang="en-US" dirty="0"/>
              <a:t>妨害公务罪</a:t>
            </a:r>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第二节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551396" y="2361817"/>
            <a:ext cx="11073889" cy="3731165"/>
            <a:chOff x="851029" y="2562130"/>
            <a:chExt cx="10520124" cy="3530852"/>
          </a:xfrm>
        </p:grpSpPr>
        <p:sp>
          <p:nvSpPr>
            <p:cNvPr id="9" name="矩形 8"/>
            <p:cNvSpPr/>
            <p:nvPr/>
          </p:nvSpPr>
          <p:spPr>
            <a:xfrm>
              <a:off x="5314385" y="2562130"/>
              <a:ext cx="6056768" cy="3530851"/>
            </a:xfrm>
            <a:prstGeom prst="rect">
              <a:avLst/>
            </a:prstGeom>
            <a:solidFill>
              <a:srgbClr val="FFC4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7" name="五边形 6"/>
            <p:cNvSpPr/>
            <p:nvPr/>
          </p:nvSpPr>
          <p:spPr>
            <a:xfrm>
              <a:off x="2037024" y="2562130"/>
              <a:ext cx="4869269" cy="3530851"/>
            </a:xfrm>
            <a:prstGeom prst="homePlate">
              <a:avLst>
                <a:gd name="adj" fmla="val 17692"/>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五边形 5"/>
            <p:cNvSpPr/>
            <p:nvPr/>
          </p:nvSpPr>
          <p:spPr>
            <a:xfrm>
              <a:off x="1747319" y="2562131"/>
              <a:ext cx="5050332" cy="3530851"/>
            </a:xfrm>
            <a:prstGeom prst="homePlate">
              <a:avLst>
                <a:gd name="adj" fmla="val 17692"/>
              </a:avLst>
            </a:prstGeom>
            <a:solidFill>
              <a:srgbClr val="FFC4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五边形 4"/>
            <p:cNvSpPr/>
            <p:nvPr/>
          </p:nvSpPr>
          <p:spPr>
            <a:xfrm>
              <a:off x="851029" y="2562131"/>
              <a:ext cx="5875698" cy="3530851"/>
            </a:xfrm>
            <a:prstGeom prst="homePlate">
              <a:avLst>
                <a:gd name="adj" fmla="val 17692"/>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grpSp>
      <p:sp>
        <p:nvSpPr>
          <p:cNvPr id="11" name="文本框 10"/>
          <p:cNvSpPr txBox="1"/>
          <p:nvPr/>
        </p:nvSpPr>
        <p:spPr>
          <a:xfrm>
            <a:off x="6962113" y="3186920"/>
            <a:ext cx="4441504" cy="2308324"/>
          </a:xfrm>
          <a:prstGeom prst="rect">
            <a:avLst/>
          </a:prstGeom>
          <a:noFill/>
        </p:spPr>
        <p:txBody>
          <a:bodyPr wrap="square" rtlCol="0">
            <a:spAutoFit/>
          </a:bodyPr>
          <a:lstStyle/>
          <a:p>
            <a:pPr marL="285750" indent="-285750">
              <a:buFont typeface="Wingdings" panose="05000000000000000000" pitchFamily="2" charset="2"/>
              <a:buChar char="p"/>
            </a:pPr>
            <a:r>
              <a:rPr lang="zh-CN" altLang="zh-CN" b="1" dirty="0">
                <a:solidFill>
                  <a:prstClr val="black"/>
                </a:solidFill>
              </a:rPr>
              <a:t>妨害公务罪与其他近似犯罪的界限</a:t>
            </a:r>
          </a:p>
          <a:p>
            <a:pPr marL="285750" indent="-285750">
              <a:buFont typeface="Arial" panose="020B0604020202020204" pitchFamily="34" charset="0"/>
              <a:buChar char="•"/>
            </a:pPr>
            <a:r>
              <a:rPr lang="zh-CN" altLang="zh-CN" dirty="0" smtClean="0">
                <a:solidFill>
                  <a:prstClr val="black"/>
                </a:solidFill>
              </a:rPr>
              <a:t>妨害</a:t>
            </a:r>
            <a:r>
              <a:rPr lang="zh-CN" altLang="zh-CN" dirty="0">
                <a:solidFill>
                  <a:prstClr val="black"/>
                </a:solidFill>
              </a:rPr>
              <a:t>公务犯罪</a:t>
            </a:r>
            <a:r>
              <a:rPr lang="zh-CN" altLang="zh-CN" dirty="0" smtClean="0">
                <a:solidFill>
                  <a:prstClr val="black"/>
                </a:solidFill>
              </a:rPr>
              <a:t>与</a:t>
            </a:r>
            <a:r>
              <a:rPr lang="zh-CN" altLang="zh-CN" dirty="0">
                <a:solidFill>
                  <a:prstClr val="black"/>
                </a:solidFill>
              </a:rPr>
              <a:t>拒不执行判决、裁定</a:t>
            </a:r>
            <a:r>
              <a:rPr lang="zh-CN" altLang="zh-CN" dirty="0" smtClean="0">
                <a:solidFill>
                  <a:prstClr val="black"/>
                </a:solidFill>
              </a:rPr>
              <a:t>罪</a:t>
            </a:r>
            <a:r>
              <a:rPr lang="zh-CN" altLang="en-US" dirty="0" smtClean="0">
                <a:solidFill>
                  <a:prstClr val="black"/>
                </a:solidFill>
              </a:rPr>
              <a:t>、抗税罪等</a:t>
            </a:r>
            <a:r>
              <a:rPr lang="zh-CN" altLang="zh-CN" dirty="0" smtClean="0">
                <a:solidFill>
                  <a:prstClr val="black"/>
                </a:solidFill>
              </a:rPr>
              <a:t>其他</a:t>
            </a:r>
            <a:r>
              <a:rPr lang="zh-CN" altLang="zh-CN" dirty="0">
                <a:solidFill>
                  <a:prstClr val="black"/>
                </a:solidFill>
              </a:rPr>
              <a:t>扰乱正常公务秩序的犯罪之间可能会出现法条竞合的情形</a:t>
            </a:r>
            <a:r>
              <a:rPr lang="zh-CN" altLang="zh-CN" dirty="0" smtClean="0">
                <a:solidFill>
                  <a:prstClr val="black"/>
                </a:solidFill>
              </a:rPr>
              <a:t>。</a:t>
            </a:r>
            <a:endParaRPr lang="en-US" altLang="zh-CN" dirty="0" smtClean="0">
              <a:solidFill>
                <a:prstClr val="black"/>
              </a:solidFill>
            </a:endParaRPr>
          </a:p>
          <a:p>
            <a:pPr marL="285750" indent="-285750">
              <a:buFont typeface="Arial" panose="020B0604020202020204" pitchFamily="34" charset="0"/>
              <a:buChar char="•"/>
            </a:pPr>
            <a:r>
              <a:rPr lang="zh-CN" altLang="zh-CN" dirty="0" smtClean="0">
                <a:solidFill>
                  <a:prstClr val="black"/>
                </a:solidFill>
              </a:rPr>
              <a:t>相对</a:t>
            </a:r>
            <a:r>
              <a:rPr lang="zh-CN" altLang="zh-CN" dirty="0">
                <a:solidFill>
                  <a:prstClr val="black"/>
                </a:solidFill>
              </a:rPr>
              <a:t>于妨害公务罪而言，这些罪名的设置凸显的是刑法对相关公务活动的特殊保护，应按照特别法优于普通法的原则处理。</a:t>
            </a:r>
          </a:p>
        </p:txBody>
      </p:sp>
      <p:sp>
        <p:nvSpPr>
          <p:cNvPr id="19" name="矩形 18"/>
          <p:cNvSpPr/>
          <p:nvPr/>
        </p:nvSpPr>
        <p:spPr>
          <a:xfrm>
            <a:off x="854666" y="2632922"/>
            <a:ext cx="5252780" cy="3416320"/>
          </a:xfrm>
          <a:prstGeom prst="rect">
            <a:avLst/>
          </a:prstGeom>
        </p:spPr>
        <p:txBody>
          <a:bodyPr wrap="square">
            <a:spAutoFit/>
          </a:bodyPr>
          <a:lstStyle/>
          <a:p>
            <a:pPr marL="285750" indent="-285750">
              <a:buFont typeface="Wingdings" panose="05000000000000000000" pitchFamily="2" charset="2"/>
              <a:buChar char="p"/>
            </a:pPr>
            <a:r>
              <a:rPr lang="zh-CN" altLang="zh-CN" b="1" dirty="0" smtClean="0">
                <a:solidFill>
                  <a:prstClr val="black"/>
                </a:solidFill>
              </a:rPr>
              <a:t>妨害</a:t>
            </a:r>
            <a:r>
              <a:rPr lang="zh-CN" altLang="zh-CN" b="1" dirty="0">
                <a:solidFill>
                  <a:prstClr val="black"/>
                </a:solidFill>
              </a:rPr>
              <a:t>公务罪与非罪的界限</a:t>
            </a:r>
          </a:p>
          <a:p>
            <a:pPr marL="285750" indent="-285750">
              <a:buFont typeface="Arial" panose="020B0604020202020204" pitchFamily="34" charset="0"/>
              <a:buChar char="•"/>
            </a:pPr>
            <a:r>
              <a:rPr lang="zh-CN" altLang="zh-CN" dirty="0">
                <a:solidFill>
                  <a:prstClr val="black"/>
                </a:solidFill>
              </a:rPr>
              <a:t>对国家机关工作人员的非法活动进行抗争的行为，不能认定为本罪</a:t>
            </a:r>
            <a:r>
              <a:rPr lang="zh-CN" altLang="zh-CN" dirty="0" smtClean="0">
                <a:solidFill>
                  <a:prstClr val="black"/>
                </a:solidFill>
              </a:rPr>
              <a:t>；</a:t>
            </a:r>
            <a:endParaRPr lang="en-US" altLang="zh-CN" dirty="0" smtClean="0">
              <a:solidFill>
                <a:prstClr val="black"/>
              </a:solidFill>
            </a:endParaRPr>
          </a:p>
          <a:p>
            <a:pPr marL="285750" indent="-285750">
              <a:buFont typeface="Arial" panose="020B0604020202020204" pitchFamily="34" charset="0"/>
              <a:buChar char="•"/>
            </a:pPr>
            <a:r>
              <a:rPr lang="zh-CN" altLang="zh-CN" dirty="0" smtClean="0">
                <a:solidFill>
                  <a:prstClr val="black"/>
                </a:solidFill>
              </a:rPr>
              <a:t>对于</a:t>
            </a:r>
            <a:r>
              <a:rPr lang="zh-CN" altLang="zh-CN" dirty="0">
                <a:solidFill>
                  <a:prstClr val="black"/>
                </a:solidFill>
              </a:rPr>
              <a:t>人民群众因合理要求没有得到满足而与国家机关工作人员发生轻微冲突的行为，应当正确疏导，不宜认定为本罪</a:t>
            </a:r>
            <a:r>
              <a:rPr lang="zh-CN" altLang="zh-CN" dirty="0" smtClean="0">
                <a:solidFill>
                  <a:prstClr val="black"/>
                </a:solidFill>
              </a:rPr>
              <a:t>；</a:t>
            </a:r>
            <a:endParaRPr lang="en-US" altLang="zh-CN" dirty="0" smtClean="0">
              <a:solidFill>
                <a:prstClr val="black"/>
              </a:solidFill>
            </a:endParaRPr>
          </a:p>
          <a:p>
            <a:pPr marL="285750" indent="-285750">
              <a:buFont typeface="Arial" panose="020B0604020202020204" pitchFamily="34" charset="0"/>
              <a:buChar char="•"/>
            </a:pPr>
            <a:r>
              <a:rPr lang="zh-CN" altLang="zh-CN" dirty="0" smtClean="0">
                <a:solidFill>
                  <a:prstClr val="black"/>
                </a:solidFill>
              </a:rPr>
              <a:t>对于</a:t>
            </a:r>
            <a:r>
              <a:rPr lang="zh-CN" altLang="zh-CN" dirty="0">
                <a:solidFill>
                  <a:prstClr val="black"/>
                </a:solidFill>
              </a:rPr>
              <a:t>使用了轻微暴力、胁迫手段，但客观上不足以阻碍国家机关工作人员依法执行职务的行为，应当批评教育，不宜认定为犯罪</a:t>
            </a:r>
            <a:r>
              <a:rPr lang="zh-CN" altLang="zh-CN" dirty="0" smtClean="0">
                <a:solidFill>
                  <a:prstClr val="black"/>
                </a:solidFill>
              </a:rPr>
              <a:t>。</a:t>
            </a:r>
            <a:endParaRPr lang="en-US" altLang="zh-CN" dirty="0" smtClean="0">
              <a:solidFill>
                <a:prstClr val="black"/>
              </a:solidFill>
            </a:endParaRPr>
          </a:p>
          <a:p>
            <a:pPr marL="285750" indent="-285750">
              <a:buFont typeface="Arial" panose="020B0604020202020204" pitchFamily="34" charset="0"/>
              <a:buChar char="•"/>
            </a:pPr>
            <a:r>
              <a:rPr lang="zh-CN" altLang="zh-CN" dirty="0" smtClean="0">
                <a:solidFill>
                  <a:prstClr val="black"/>
                </a:solidFill>
              </a:rPr>
              <a:t>依法</a:t>
            </a:r>
            <a:r>
              <a:rPr lang="zh-CN" altLang="zh-CN" dirty="0">
                <a:solidFill>
                  <a:prstClr val="black"/>
                </a:solidFill>
              </a:rPr>
              <a:t>执行公务的被执行方及其关系人实施的非攻击性暴力和语言威胁行为</a:t>
            </a:r>
            <a:r>
              <a:rPr lang="zh-CN" altLang="zh-CN" dirty="0" smtClean="0">
                <a:solidFill>
                  <a:prstClr val="black"/>
                </a:solidFill>
              </a:rPr>
              <a:t>，也</a:t>
            </a:r>
            <a:r>
              <a:rPr lang="zh-CN" altLang="zh-CN" dirty="0">
                <a:solidFill>
                  <a:prstClr val="black"/>
                </a:solidFill>
              </a:rPr>
              <a:t>不宜认定为妨害公务罪。</a:t>
            </a:r>
          </a:p>
        </p:txBody>
      </p:sp>
    </p:spTree>
    <p:extLst>
      <p:ext uri="{BB962C8B-B14F-4D97-AF65-F5344CB8AC3E}">
        <p14:creationId xmlns:p14="http://schemas.microsoft.com/office/powerpoint/2010/main" val="19123169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756</TotalTime>
  <Words>10285</Words>
  <Application>Microsoft Office PowerPoint</Application>
  <PresentationFormat>宽屏</PresentationFormat>
  <Paragraphs>680</Paragraphs>
  <Slides>86</Slides>
  <Notes>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86</vt:i4>
      </vt:variant>
    </vt:vector>
  </HeadingPairs>
  <TitlesOfParts>
    <vt:vector size="95" baseType="lpstr">
      <vt:lpstr>等线</vt:lpstr>
      <vt:lpstr>华文中宋</vt:lpstr>
      <vt:lpstr>宋体</vt:lpstr>
      <vt:lpstr>微软雅黑</vt:lpstr>
      <vt:lpstr>Arial</vt:lpstr>
      <vt:lpstr>Calibri</vt:lpstr>
      <vt:lpstr>Times New Roman</vt:lpstr>
      <vt:lpstr>Wingdings</vt:lpstr>
      <vt:lpstr>Office 主题​​</vt:lpstr>
      <vt:lpstr>刑 法 学 （下册·各论）</vt:lpstr>
      <vt:lpstr>第二十二章 妨害社会管理秩序罪</vt:lpstr>
      <vt:lpstr>PowerPoint 演示文稿</vt:lpstr>
      <vt:lpstr>PowerPoint 演示文稿</vt:lpstr>
      <vt:lpstr>PowerPoint 演示文稿</vt:lpstr>
      <vt:lpstr>妨害社会管理秩序罪概述</vt:lpstr>
      <vt:lpstr>妨害社会管理秩序罪概述</vt:lpstr>
      <vt:lpstr>妨害公务罪</vt:lpstr>
      <vt:lpstr>妨害公务罪</vt:lpstr>
      <vt:lpstr>妨害公务罪</vt:lpstr>
      <vt:lpstr>妨害公务罪</vt:lpstr>
      <vt:lpstr>妨害公务罪</vt:lpstr>
      <vt:lpstr>妨害公务罪</vt:lpstr>
      <vt:lpstr>妨害公务罪</vt:lpstr>
      <vt:lpstr>妨害公务罪</vt:lpstr>
      <vt:lpstr>非法侵入计算机信息系统罪</vt:lpstr>
      <vt:lpstr>非法侵入计算机信息系统罪</vt:lpstr>
      <vt:lpstr>非法侵入计算机信息系统罪</vt:lpstr>
      <vt:lpstr>聚众扰乱社会秩序罪</vt:lpstr>
      <vt:lpstr>聚众扰乱社会秩序罪</vt:lpstr>
      <vt:lpstr>聚众扰乱社会秩序罪</vt:lpstr>
      <vt:lpstr>聚众斗殴罪</vt:lpstr>
      <vt:lpstr>聚众斗殴罪</vt:lpstr>
      <vt:lpstr>聚众斗殴罪</vt:lpstr>
      <vt:lpstr>寻衅滋事罪</vt:lpstr>
      <vt:lpstr>寻衅滋事罪</vt:lpstr>
      <vt:lpstr>寻衅滋事罪</vt:lpstr>
      <vt:lpstr>组织、领导、参加黑社会性质组织罪</vt:lpstr>
      <vt:lpstr>组织、领导、参加黑社会性质组织罪</vt:lpstr>
      <vt:lpstr>组织、领导、参加黑社会性质组织罪</vt:lpstr>
      <vt:lpstr>组织、领导、参加黑社会性质组织罪</vt:lpstr>
      <vt:lpstr>组织、领导、参加黑社会性质组织罪</vt:lpstr>
      <vt:lpstr>组织、领导、参加黑社会性质组织罪</vt:lpstr>
      <vt:lpstr>组织、领导、参加黑社会性质组织罪</vt:lpstr>
      <vt:lpstr>赌博罪</vt:lpstr>
      <vt:lpstr>赌博罪</vt:lpstr>
      <vt:lpstr>赌博罪</vt:lpstr>
      <vt:lpstr>赌博罪</vt:lpstr>
      <vt:lpstr>伪证罪</vt:lpstr>
      <vt:lpstr>伪证罪</vt:lpstr>
      <vt:lpstr>伪证罪</vt:lpstr>
      <vt:lpstr>伪证罪</vt:lpstr>
      <vt:lpstr>伪证罪</vt:lpstr>
      <vt:lpstr>窝藏、包庇罪</vt:lpstr>
      <vt:lpstr>窝藏、包庇罪</vt:lpstr>
      <vt:lpstr>窝藏、包庇罪</vt:lpstr>
      <vt:lpstr>窝藏、包庇罪</vt:lpstr>
      <vt:lpstr>窝藏、包庇罪</vt:lpstr>
      <vt:lpstr>窝藏、包庇罪</vt:lpstr>
      <vt:lpstr>掩饰、隐瞒犯罪所得、犯罪所得收益罪</vt:lpstr>
      <vt:lpstr>掩饰、隐瞒犯罪所得、犯罪所得收益罪</vt:lpstr>
      <vt:lpstr>掩饰、隐瞒犯罪所得、犯罪所得收益罪</vt:lpstr>
      <vt:lpstr>脱逃罪</vt:lpstr>
      <vt:lpstr>脱逃罪</vt:lpstr>
      <vt:lpstr>脱逃罪</vt:lpstr>
      <vt:lpstr>脱逃罪</vt:lpstr>
      <vt:lpstr>脱逃罪</vt:lpstr>
      <vt:lpstr>脱逃罪</vt:lpstr>
      <vt:lpstr>妨害传染病防治罪</vt:lpstr>
      <vt:lpstr>妨害传染病防治罪</vt:lpstr>
      <vt:lpstr>妨害传染病防治罪</vt:lpstr>
      <vt:lpstr>妨害传染病防治罪</vt:lpstr>
      <vt:lpstr>妨害传染病防治罪</vt:lpstr>
      <vt:lpstr>医疗事故罪</vt:lpstr>
      <vt:lpstr>医疗事故罪</vt:lpstr>
      <vt:lpstr>医疗事故罪</vt:lpstr>
      <vt:lpstr>医疗事故罪</vt:lpstr>
      <vt:lpstr>污染环境罪</vt:lpstr>
      <vt:lpstr>污染环境罪</vt:lpstr>
      <vt:lpstr>污染环境罪</vt:lpstr>
      <vt:lpstr>污染环境罪</vt:lpstr>
      <vt:lpstr>污染环境罪</vt:lpstr>
      <vt:lpstr>污染环境罪</vt:lpstr>
      <vt:lpstr>走私、贩卖、运输、制造毒品罪</vt:lpstr>
      <vt:lpstr>走私、贩卖、运输、制造毒品罪</vt:lpstr>
      <vt:lpstr>走私、贩卖、运输、制造毒品罪</vt:lpstr>
      <vt:lpstr>走私、贩卖、运输、制造毒品罪</vt:lpstr>
      <vt:lpstr>走私、贩卖、运输、制造毒品罪</vt:lpstr>
      <vt:lpstr>走私、贩卖、运输、制造毒品罪</vt:lpstr>
      <vt:lpstr>走私、贩卖、运输、制造毒品罪</vt:lpstr>
      <vt:lpstr>走私、贩卖、运输、制造毒品罪</vt:lpstr>
      <vt:lpstr>传播淫秽物品罪</vt:lpstr>
      <vt:lpstr>传播淫秽物品罪</vt:lpstr>
      <vt:lpstr>传播淫秽物品罪</vt:lpstr>
      <vt:lpstr>思考题</vt:lpstr>
      <vt:lpstr>思考题</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管 理 学</dc:title>
  <dc:creator>hybonline</dc:creator>
  <cp:lastModifiedBy>程传省</cp:lastModifiedBy>
  <cp:revision>95</cp:revision>
  <dcterms:created xsi:type="dcterms:W3CDTF">2019-10-11T02:21:00Z</dcterms:created>
  <dcterms:modified xsi:type="dcterms:W3CDTF">2020-02-15T13:35:50Z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2052-11.1.0.9440</vt:lpwstr>
  </property>
</Properties>
</file>