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8" r:id="rId4"/>
    <p:sldId id="267" r:id="rId5"/>
    <p:sldId id="399" r:id="rId6"/>
    <p:sldId id="400" r:id="rId7"/>
    <p:sldId id="401" r:id="rId8"/>
    <p:sldId id="295" r:id="rId9"/>
    <p:sldId id="402" r:id="rId10"/>
    <p:sldId id="403" r:id="rId11"/>
    <p:sldId id="404" r:id="rId12"/>
    <p:sldId id="406" r:id="rId13"/>
    <p:sldId id="405"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39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B7038-E59F-4A80-A75E-7AA9F300D739}" type="doc">
      <dgm:prSet loTypeId="urn:microsoft.com/office/officeart/2005/8/layout/StepDownProcess#1" loCatId="process" qsTypeId="urn:microsoft.com/office/officeart/2005/8/quickstyle/simple1#1" qsCatId="simple" csTypeId="urn:microsoft.com/office/officeart/2005/8/colors/accent1_2#1" csCatId="accent1" phldr="1"/>
      <dgm:spPr/>
      <dgm:t>
        <a:bodyPr/>
        <a:lstStyle/>
        <a:p>
          <a:endParaRPr lang="zh-CN" altLang="en-US"/>
        </a:p>
      </dgm:t>
    </dgm:pt>
    <dgm:pt modelId="{E9FF6F63-DE8B-49AE-AD60-255A714A296C}">
      <dgm:prSet phldrT="[文本]" phldr="0" custT="0"/>
      <dgm:spPr/>
      <dgm:t>
        <a:bodyPr vert="horz" wrap="square"/>
        <a:lstStyle/>
        <a:p>
          <a:pPr>
            <a:lnSpc>
              <a:spcPct val="100000"/>
            </a:lnSpc>
            <a:spcBef>
              <a:spcPct val="0"/>
            </a:spcBef>
            <a:spcAft>
              <a:spcPct val="35000"/>
            </a:spcAft>
          </a:pPr>
          <a:r>
            <a:rPr lang="en-US" altLang="zh-CN" dirty="0"/>
            <a:t>79</a:t>
          </a:r>
          <a:r>
            <a:rPr lang="zh-CN" altLang="en-US" dirty="0"/>
            <a:t>刑法</a:t>
          </a:r>
        </a:p>
      </dgm:t>
    </dgm:pt>
    <dgm:pt modelId="{E2F25AF7-B1AC-494B-B2C1-7761C2AD5D10}" type="parTrans" cxnId="{D5F3D252-240D-4881-B244-8ED1D82AD49A}">
      <dgm:prSet/>
      <dgm:spPr/>
      <dgm:t>
        <a:bodyPr/>
        <a:lstStyle/>
        <a:p>
          <a:endParaRPr lang="zh-CN" altLang="en-US"/>
        </a:p>
      </dgm:t>
    </dgm:pt>
    <dgm:pt modelId="{7C3A5ED0-3AE2-4C34-80A5-AFDCC3D00C7D}" type="sibTrans" cxnId="{D5F3D252-240D-4881-B244-8ED1D82AD49A}">
      <dgm:prSet/>
      <dgm:spPr/>
      <dgm:t>
        <a:bodyPr/>
        <a:lstStyle/>
        <a:p>
          <a:endParaRPr lang="zh-CN" altLang="en-US"/>
        </a:p>
      </dgm:t>
    </dgm:pt>
    <dgm:pt modelId="{9605A072-0B47-4717-B762-6E4A030618BB}">
      <dgm:prSet phldrT="[文本]" phldr="0" custT="0"/>
      <dgm:spPr/>
      <dgm:t>
        <a:bodyPr vert="horz" wrap="square"/>
        <a:lstStyle/>
        <a:p>
          <a:pPr>
            <a:lnSpc>
              <a:spcPct val="100000"/>
            </a:lnSpc>
            <a:spcBef>
              <a:spcPct val="0"/>
            </a:spcBef>
            <a:spcAft>
              <a:spcPct val="15000"/>
            </a:spcAft>
          </a:pPr>
          <a:r>
            <a:rPr lang="zh-CN" altLang="en-US" dirty="0" smtClean="0"/>
            <a:t>未设置专门章节规制危害国防利益犯罪</a:t>
          </a:r>
          <a:endParaRPr lang="zh-CN" altLang="en-US" dirty="0"/>
        </a:p>
      </dgm:t>
    </dgm:pt>
    <dgm:pt modelId="{634AE88D-8820-420B-87FD-977F139B503C}" type="parTrans" cxnId="{0EF13DA5-AF4A-4267-BD57-878B3817ED15}">
      <dgm:prSet/>
      <dgm:spPr/>
      <dgm:t>
        <a:bodyPr/>
        <a:lstStyle/>
        <a:p>
          <a:endParaRPr lang="zh-CN" altLang="en-US"/>
        </a:p>
      </dgm:t>
    </dgm:pt>
    <dgm:pt modelId="{944FE9C1-9611-4716-B91B-6E3024D1434A}" type="sibTrans" cxnId="{0EF13DA5-AF4A-4267-BD57-878B3817ED15}">
      <dgm:prSet/>
      <dgm:spPr/>
      <dgm:t>
        <a:bodyPr/>
        <a:lstStyle/>
        <a:p>
          <a:endParaRPr lang="zh-CN" altLang="en-US"/>
        </a:p>
      </dgm:t>
    </dgm:pt>
    <dgm:pt modelId="{4D3602F6-4A56-471E-94CA-95C297AF4D0A}">
      <dgm:prSet phldrT="[文本]" phldr="0" custT="0"/>
      <dgm:spPr/>
      <dgm:t>
        <a:bodyPr vert="horz" wrap="square"/>
        <a:lstStyle/>
        <a:p>
          <a:pPr>
            <a:lnSpc>
              <a:spcPct val="100000"/>
            </a:lnSpc>
            <a:spcBef>
              <a:spcPct val="0"/>
            </a:spcBef>
            <a:spcAft>
              <a:spcPct val="35000"/>
            </a:spcAft>
          </a:pPr>
          <a:r>
            <a:rPr lang="en-US" altLang="zh-CN"/>
            <a:t>97</a:t>
          </a:r>
          <a:r>
            <a:rPr lang="zh-CN" altLang="en-US"/>
            <a:t>刑法</a:t>
          </a:r>
        </a:p>
      </dgm:t>
    </dgm:pt>
    <dgm:pt modelId="{511DB170-6BB5-4ADD-8085-548C5A4D75BB}" type="parTrans" cxnId="{4D328F9D-E959-4E71-A103-A36C6BF9485C}">
      <dgm:prSet/>
      <dgm:spPr/>
      <dgm:t>
        <a:bodyPr/>
        <a:lstStyle/>
        <a:p>
          <a:endParaRPr lang="zh-CN" altLang="en-US"/>
        </a:p>
      </dgm:t>
    </dgm:pt>
    <dgm:pt modelId="{44F1BF6E-18A0-4182-BD68-FA72641FED89}" type="sibTrans" cxnId="{4D328F9D-E959-4E71-A103-A36C6BF9485C}">
      <dgm:prSet/>
      <dgm:spPr/>
      <dgm:t>
        <a:bodyPr/>
        <a:lstStyle/>
        <a:p>
          <a:endParaRPr lang="zh-CN" altLang="en-US"/>
        </a:p>
      </dgm:t>
    </dgm:pt>
    <dgm:pt modelId="{5137751A-6B92-4416-913C-FAEC6CB5829E}">
      <dgm:prSet phldrT="[文本]" phldr="0" custT="0"/>
      <dgm:spPr/>
      <dgm:t>
        <a:bodyPr vert="horz" wrap="square"/>
        <a:lstStyle/>
        <a:p>
          <a:pPr>
            <a:lnSpc>
              <a:spcPct val="100000"/>
            </a:lnSpc>
            <a:spcBef>
              <a:spcPct val="0"/>
            </a:spcBef>
            <a:spcAft>
              <a:spcPct val="15000"/>
            </a:spcAft>
          </a:pPr>
          <a:r>
            <a:rPr lang="zh-CN" altLang="en-US" dirty="0" smtClean="0"/>
            <a:t> 危害国防利益罪</a:t>
          </a:r>
          <a:endParaRPr lang="zh-CN" altLang="en-US" dirty="0"/>
        </a:p>
      </dgm:t>
    </dgm:pt>
    <dgm:pt modelId="{059D19CA-05CD-47BD-8E16-408EC613C9A8}" type="parTrans" cxnId="{DA492E76-B57A-4150-8C27-FCD97EB8DB77}">
      <dgm:prSet/>
      <dgm:spPr/>
      <dgm:t>
        <a:bodyPr/>
        <a:lstStyle/>
        <a:p>
          <a:endParaRPr lang="zh-CN" altLang="en-US"/>
        </a:p>
      </dgm:t>
    </dgm:pt>
    <dgm:pt modelId="{3D0CFC71-DD02-4AEE-931E-800CBFD442DE}" type="sibTrans" cxnId="{DA492E76-B57A-4150-8C27-FCD97EB8DB77}">
      <dgm:prSet/>
      <dgm:spPr/>
      <dgm:t>
        <a:bodyPr/>
        <a:lstStyle/>
        <a:p>
          <a:endParaRPr lang="zh-CN" altLang="en-US"/>
        </a:p>
      </dgm:t>
    </dgm:pt>
    <dgm:pt modelId="{4E8D2CA5-E8F3-41AD-B35D-1FCF8CAD3487}" type="pres">
      <dgm:prSet presAssocID="{FB0B7038-E59F-4A80-A75E-7AA9F300D739}" presName="rootnode" presStyleCnt="0">
        <dgm:presLayoutVars>
          <dgm:chMax/>
          <dgm:chPref/>
          <dgm:dir/>
          <dgm:animLvl val="lvl"/>
        </dgm:presLayoutVars>
      </dgm:prSet>
      <dgm:spPr/>
      <dgm:t>
        <a:bodyPr/>
        <a:lstStyle/>
        <a:p>
          <a:endParaRPr lang="zh-CN" altLang="en-US"/>
        </a:p>
      </dgm:t>
    </dgm:pt>
    <dgm:pt modelId="{4885D9FF-6621-4FC5-A9DE-327AB74500CD}" type="pres">
      <dgm:prSet presAssocID="{E9FF6F63-DE8B-49AE-AD60-255A714A296C}" presName="composite" presStyleCnt="0"/>
      <dgm:spPr/>
    </dgm:pt>
    <dgm:pt modelId="{C1069558-9A0D-4777-9B5C-1F8CC5A904D0}" type="pres">
      <dgm:prSet presAssocID="{E9FF6F63-DE8B-49AE-AD60-255A714A296C}" presName="bentUpArrow1" presStyleLbl="alignImgPlace1" presStyleIdx="0" presStyleCnt="1"/>
      <dgm:spPr/>
    </dgm:pt>
    <dgm:pt modelId="{B6B3DBAD-9628-4182-98C9-C3F56A96B563}" type="pres">
      <dgm:prSet presAssocID="{E9FF6F63-DE8B-49AE-AD60-255A714A296C}" presName="ParentText" presStyleLbl="node1" presStyleIdx="0" presStyleCnt="2">
        <dgm:presLayoutVars>
          <dgm:chMax val="1"/>
          <dgm:chPref val="1"/>
          <dgm:bulletEnabled val="1"/>
        </dgm:presLayoutVars>
      </dgm:prSet>
      <dgm:spPr/>
      <dgm:t>
        <a:bodyPr/>
        <a:lstStyle/>
        <a:p>
          <a:endParaRPr lang="zh-CN" altLang="en-US"/>
        </a:p>
      </dgm:t>
    </dgm:pt>
    <dgm:pt modelId="{CF563743-F0CD-43FF-8ED9-181590D5AEC7}" type="pres">
      <dgm:prSet presAssocID="{E9FF6F63-DE8B-49AE-AD60-255A714A296C}" presName="ChildText" presStyleLbl="revTx" presStyleIdx="0" presStyleCnt="2" custScaleX="437459" custLinFactX="100000" custLinFactNeighborX="101211" custLinFactNeighborY="1018">
        <dgm:presLayoutVars>
          <dgm:chMax val="0"/>
          <dgm:chPref val="0"/>
          <dgm:bulletEnabled val="1"/>
        </dgm:presLayoutVars>
      </dgm:prSet>
      <dgm:spPr/>
      <dgm:t>
        <a:bodyPr/>
        <a:lstStyle/>
        <a:p>
          <a:endParaRPr lang="zh-CN" altLang="en-US"/>
        </a:p>
      </dgm:t>
    </dgm:pt>
    <dgm:pt modelId="{F1E93E89-BF11-425F-8AD8-57BDCD076633}" type="pres">
      <dgm:prSet presAssocID="{7C3A5ED0-3AE2-4C34-80A5-AFDCC3D00C7D}" presName="sibTrans" presStyleCnt="0"/>
      <dgm:spPr/>
    </dgm:pt>
    <dgm:pt modelId="{5D08F00E-1A1B-44FE-B733-AC1EDA64F34E}" type="pres">
      <dgm:prSet presAssocID="{4D3602F6-4A56-471E-94CA-95C297AF4D0A}" presName="composite" presStyleCnt="0"/>
      <dgm:spPr/>
    </dgm:pt>
    <dgm:pt modelId="{FAF4FC6F-67B2-4C23-BD82-FF5779C49F32}" type="pres">
      <dgm:prSet presAssocID="{4D3602F6-4A56-471E-94CA-95C297AF4D0A}" presName="ParentText" presStyleLbl="node1" presStyleIdx="1" presStyleCnt="2">
        <dgm:presLayoutVars>
          <dgm:chMax val="1"/>
          <dgm:chPref val="1"/>
          <dgm:bulletEnabled val="1"/>
        </dgm:presLayoutVars>
      </dgm:prSet>
      <dgm:spPr/>
      <dgm:t>
        <a:bodyPr/>
        <a:lstStyle/>
        <a:p>
          <a:endParaRPr lang="zh-CN" altLang="en-US"/>
        </a:p>
      </dgm:t>
    </dgm:pt>
    <dgm:pt modelId="{22BAB721-0C8E-4E59-9FEA-A5979858CB39}" type="pres">
      <dgm:prSet presAssocID="{4D3602F6-4A56-471E-94CA-95C297AF4D0A}" presName="FinalChildText" presStyleLbl="revTx" presStyleIdx="1" presStyleCnt="2" custScaleX="277635" custScaleY="97868" custLinFactX="43601" custLinFactNeighborX="100000" custLinFactNeighborY="5970">
        <dgm:presLayoutVars>
          <dgm:chMax val="0"/>
          <dgm:chPref val="0"/>
          <dgm:bulletEnabled val="1"/>
        </dgm:presLayoutVars>
      </dgm:prSet>
      <dgm:spPr/>
      <dgm:t>
        <a:bodyPr/>
        <a:lstStyle/>
        <a:p>
          <a:endParaRPr lang="zh-CN" altLang="en-US"/>
        </a:p>
      </dgm:t>
    </dgm:pt>
  </dgm:ptLst>
  <dgm:cxnLst>
    <dgm:cxn modelId="{D5F3D252-240D-4881-B244-8ED1D82AD49A}" srcId="{FB0B7038-E59F-4A80-A75E-7AA9F300D739}" destId="{E9FF6F63-DE8B-49AE-AD60-255A714A296C}" srcOrd="0" destOrd="0" parTransId="{E2F25AF7-B1AC-494B-B2C1-7761C2AD5D10}" sibTransId="{7C3A5ED0-3AE2-4C34-80A5-AFDCC3D00C7D}"/>
    <dgm:cxn modelId="{67F5DAD8-9065-4BE2-AB4C-6E77B8A51C47}" type="presOf" srcId="{5137751A-6B92-4416-913C-FAEC6CB5829E}" destId="{22BAB721-0C8E-4E59-9FEA-A5979858CB39}" srcOrd="0" destOrd="0" presId="urn:microsoft.com/office/officeart/2005/8/layout/StepDownProcess#1"/>
    <dgm:cxn modelId="{3352D48B-E704-49CB-AB45-F108EFEB3C42}" type="presOf" srcId="{4D3602F6-4A56-471E-94CA-95C297AF4D0A}" destId="{FAF4FC6F-67B2-4C23-BD82-FF5779C49F32}" srcOrd="0" destOrd="0" presId="urn:microsoft.com/office/officeart/2005/8/layout/StepDownProcess#1"/>
    <dgm:cxn modelId="{DA492E76-B57A-4150-8C27-FCD97EB8DB77}" srcId="{4D3602F6-4A56-471E-94CA-95C297AF4D0A}" destId="{5137751A-6B92-4416-913C-FAEC6CB5829E}" srcOrd="0" destOrd="0" parTransId="{059D19CA-05CD-47BD-8E16-408EC613C9A8}" sibTransId="{3D0CFC71-DD02-4AEE-931E-800CBFD442DE}"/>
    <dgm:cxn modelId="{345C6D76-A50B-4051-BD2E-B20BCCD58FFA}" type="presOf" srcId="{FB0B7038-E59F-4A80-A75E-7AA9F300D739}" destId="{4E8D2CA5-E8F3-41AD-B35D-1FCF8CAD3487}" srcOrd="0" destOrd="0" presId="urn:microsoft.com/office/officeart/2005/8/layout/StepDownProcess#1"/>
    <dgm:cxn modelId="{CA7FBE2A-115E-464C-815A-362B5A4316DA}" type="presOf" srcId="{E9FF6F63-DE8B-49AE-AD60-255A714A296C}" destId="{B6B3DBAD-9628-4182-98C9-C3F56A96B563}" srcOrd="0" destOrd="0" presId="urn:microsoft.com/office/officeart/2005/8/layout/StepDownProcess#1"/>
    <dgm:cxn modelId="{0EF13DA5-AF4A-4267-BD57-878B3817ED15}" srcId="{E9FF6F63-DE8B-49AE-AD60-255A714A296C}" destId="{9605A072-0B47-4717-B762-6E4A030618BB}" srcOrd="0" destOrd="0" parTransId="{634AE88D-8820-420B-87FD-977F139B503C}" sibTransId="{944FE9C1-9611-4716-B91B-6E3024D1434A}"/>
    <dgm:cxn modelId="{735FCBC0-364E-4762-AD33-D83D521C3050}" type="presOf" srcId="{9605A072-0B47-4717-B762-6E4A030618BB}" destId="{CF563743-F0CD-43FF-8ED9-181590D5AEC7}" srcOrd="0" destOrd="0" presId="urn:microsoft.com/office/officeart/2005/8/layout/StepDownProcess#1"/>
    <dgm:cxn modelId="{4D328F9D-E959-4E71-A103-A36C6BF9485C}" srcId="{FB0B7038-E59F-4A80-A75E-7AA9F300D739}" destId="{4D3602F6-4A56-471E-94CA-95C297AF4D0A}" srcOrd="1" destOrd="0" parTransId="{511DB170-6BB5-4ADD-8085-548C5A4D75BB}" sibTransId="{44F1BF6E-18A0-4182-BD68-FA72641FED89}"/>
    <dgm:cxn modelId="{CCF7E9C9-B01E-4F46-8251-43050FDB299A}" type="presParOf" srcId="{4E8D2CA5-E8F3-41AD-B35D-1FCF8CAD3487}" destId="{4885D9FF-6621-4FC5-A9DE-327AB74500CD}" srcOrd="0" destOrd="0" presId="urn:microsoft.com/office/officeart/2005/8/layout/StepDownProcess#1"/>
    <dgm:cxn modelId="{77D9E2B9-E8BF-4479-992D-CF07F6542B18}" type="presParOf" srcId="{4885D9FF-6621-4FC5-A9DE-327AB74500CD}" destId="{C1069558-9A0D-4777-9B5C-1F8CC5A904D0}" srcOrd="0" destOrd="0" presId="urn:microsoft.com/office/officeart/2005/8/layout/StepDownProcess#1"/>
    <dgm:cxn modelId="{8C14A61F-3E90-4F24-87B2-3E8FDE1A8543}" type="presParOf" srcId="{4885D9FF-6621-4FC5-A9DE-327AB74500CD}" destId="{B6B3DBAD-9628-4182-98C9-C3F56A96B563}" srcOrd="1" destOrd="0" presId="urn:microsoft.com/office/officeart/2005/8/layout/StepDownProcess#1"/>
    <dgm:cxn modelId="{22F05C35-63F7-44DE-A298-C730A2E40AC9}" type="presParOf" srcId="{4885D9FF-6621-4FC5-A9DE-327AB74500CD}" destId="{CF563743-F0CD-43FF-8ED9-181590D5AEC7}" srcOrd="2" destOrd="0" presId="urn:microsoft.com/office/officeart/2005/8/layout/StepDownProcess#1"/>
    <dgm:cxn modelId="{48AF0836-5973-410E-A0E6-46B42D53E79F}" type="presParOf" srcId="{4E8D2CA5-E8F3-41AD-B35D-1FCF8CAD3487}" destId="{F1E93E89-BF11-425F-8AD8-57BDCD076633}" srcOrd="1" destOrd="0" presId="urn:microsoft.com/office/officeart/2005/8/layout/StepDownProcess#1"/>
    <dgm:cxn modelId="{8F4C876A-420C-42A1-85A3-7B29142C7673}" type="presParOf" srcId="{4E8D2CA5-E8F3-41AD-B35D-1FCF8CAD3487}" destId="{5D08F00E-1A1B-44FE-B733-AC1EDA64F34E}" srcOrd="2" destOrd="0" presId="urn:microsoft.com/office/officeart/2005/8/layout/StepDownProcess#1"/>
    <dgm:cxn modelId="{37B7F961-4DCB-4168-8600-5DB0A89A9B00}" type="presParOf" srcId="{5D08F00E-1A1B-44FE-B733-AC1EDA64F34E}" destId="{FAF4FC6F-67B2-4C23-BD82-FF5779C49F32}" srcOrd="0" destOrd="0" presId="urn:microsoft.com/office/officeart/2005/8/layout/StepDownProcess#1"/>
    <dgm:cxn modelId="{3D9686F6-0583-4175-9749-719B351F177F}" type="presParOf" srcId="{5D08F00E-1A1B-44FE-B733-AC1EDA64F34E}" destId="{22BAB721-0C8E-4E59-9FEA-A5979858CB39}" srcOrd="1" destOrd="0" presId="urn:microsoft.com/office/officeart/2005/8/layout/StepDown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6CCA0-AF57-492C-8671-ADBCD53CEE6E}"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20B808E5-5C97-4D33-82E5-593C3A3CD5FD}">
      <dgm:prSet phldrT="[文本]"/>
      <dgm:spPr/>
      <dgm:t>
        <a:bodyPr/>
        <a:lstStyle/>
        <a:p>
          <a:r>
            <a:rPr lang="zh-CN" altLang="en-US" dirty="0" smtClean="0"/>
            <a:t>战时是否为犯罪构成要件划分</a:t>
          </a:r>
          <a:endParaRPr lang="zh-CN" altLang="en-US" dirty="0"/>
        </a:p>
      </dgm:t>
    </dgm:pt>
    <dgm:pt modelId="{62CD869E-9D65-4C40-893B-5FD0E4B44C80}" type="parTrans" cxnId="{1D73E1B0-0A61-4200-BE03-C062FB7FECF4}">
      <dgm:prSet/>
      <dgm:spPr/>
      <dgm:t>
        <a:bodyPr/>
        <a:lstStyle/>
        <a:p>
          <a:endParaRPr lang="zh-CN" altLang="en-US"/>
        </a:p>
      </dgm:t>
    </dgm:pt>
    <dgm:pt modelId="{FDB18D78-625C-41A9-B0F5-78D83BFFD1B8}" type="sibTrans" cxnId="{1D73E1B0-0A61-4200-BE03-C062FB7FECF4}">
      <dgm:prSet/>
      <dgm:spPr/>
      <dgm:t>
        <a:bodyPr/>
        <a:lstStyle/>
        <a:p>
          <a:endParaRPr lang="zh-CN" altLang="en-US"/>
        </a:p>
      </dgm:t>
    </dgm:pt>
    <dgm:pt modelId="{41331827-3C9F-4021-8740-C18BD835D62E}">
      <dgm:prSet phldrT="[文本]"/>
      <dgm:spPr/>
      <dgm:t>
        <a:bodyPr/>
        <a:lstStyle/>
        <a:p>
          <a:r>
            <a:rPr lang="zh-CN" altLang="en-US" dirty="0" smtClean="0"/>
            <a:t>不以战时为构成要件的犯罪</a:t>
          </a:r>
          <a:endParaRPr lang="zh-CN" altLang="en-US" dirty="0"/>
        </a:p>
      </dgm:t>
    </dgm:pt>
    <dgm:pt modelId="{2A52D451-C9D6-4F02-BAB8-34FE82BC615B}" type="parTrans" cxnId="{D6B3A5E5-B66A-4839-B9F7-5C3C0859A319}">
      <dgm:prSet/>
      <dgm:spPr/>
      <dgm:t>
        <a:bodyPr/>
        <a:lstStyle/>
        <a:p>
          <a:endParaRPr lang="zh-CN" altLang="en-US"/>
        </a:p>
      </dgm:t>
    </dgm:pt>
    <dgm:pt modelId="{5758D509-7EF5-4793-A503-7A920CAE6308}" type="sibTrans" cxnId="{D6B3A5E5-B66A-4839-B9F7-5C3C0859A319}">
      <dgm:prSet/>
      <dgm:spPr/>
      <dgm:t>
        <a:bodyPr/>
        <a:lstStyle/>
        <a:p>
          <a:endParaRPr lang="zh-CN" altLang="en-US"/>
        </a:p>
      </dgm:t>
    </dgm:pt>
    <dgm:pt modelId="{E24E8B41-0E17-4F15-9417-436F6CB3BEE9}">
      <dgm:prSet phldrT="[文本]"/>
      <dgm:spPr/>
      <dgm:t>
        <a:bodyPr/>
        <a:lstStyle/>
        <a:p>
          <a:r>
            <a:rPr lang="zh-CN" altLang="en-US" dirty="0" smtClean="0"/>
            <a:t>以战时为构成要件的犯罪</a:t>
          </a:r>
          <a:endParaRPr lang="zh-CN" altLang="en-US" dirty="0"/>
        </a:p>
      </dgm:t>
    </dgm:pt>
    <dgm:pt modelId="{D7B3E619-7C36-4666-BC82-6099D612D168}" type="parTrans" cxnId="{F1C23D40-B8D6-472A-8357-D0F46F766D49}">
      <dgm:prSet/>
      <dgm:spPr/>
      <dgm:t>
        <a:bodyPr/>
        <a:lstStyle/>
        <a:p>
          <a:endParaRPr lang="zh-CN" altLang="en-US"/>
        </a:p>
      </dgm:t>
    </dgm:pt>
    <dgm:pt modelId="{84AA92B6-4E58-4907-A56A-16F48FFEE07F}" type="sibTrans" cxnId="{F1C23D40-B8D6-472A-8357-D0F46F766D49}">
      <dgm:prSet/>
      <dgm:spPr/>
      <dgm:t>
        <a:bodyPr/>
        <a:lstStyle/>
        <a:p>
          <a:endParaRPr lang="zh-CN" altLang="en-US"/>
        </a:p>
      </dgm:t>
    </dgm:pt>
    <dgm:pt modelId="{79AC25AD-FD52-49FC-B32A-D1485A93A6E0}" type="pres">
      <dgm:prSet presAssocID="{2E46CCA0-AF57-492C-8671-ADBCD53CEE6E}" presName="Name0" presStyleCnt="0">
        <dgm:presLayoutVars>
          <dgm:chPref val="1"/>
          <dgm:dir/>
          <dgm:animOne val="branch"/>
          <dgm:animLvl val="lvl"/>
          <dgm:resizeHandles val="exact"/>
        </dgm:presLayoutVars>
      </dgm:prSet>
      <dgm:spPr/>
      <dgm:t>
        <a:bodyPr/>
        <a:lstStyle/>
        <a:p>
          <a:endParaRPr lang="zh-CN" altLang="en-US"/>
        </a:p>
      </dgm:t>
    </dgm:pt>
    <dgm:pt modelId="{CB6407BB-56E5-40B6-8EAC-A002A6ED6A77}" type="pres">
      <dgm:prSet presAssocID="{20B808E5-5C97-4D33-82E5-593C3A3CD5FD}" presName="root1" presStyleCnt="0"/>
      <dgm:spPr/>
    </dgm:pt>
    <dgm:pt modelId="{6FB76D2A-58EA-4AAB-87B4-F12827E23577}" type="pres">
      <dgm:prSet presAssocID="{20B808E5-5C97-4D33-82E5-593C3A3CD5FD}" presName="LevelOneTextNode" presStyleLbl="node0" presStyleIdx="0" presStyleCnt="1">
        <dgm:presLayoutVars>
          <dgm:chPref val="3"/>
        </dgm:presLayoutVars>
      </dgm:prSet>
      <dgm:spPr/>
      <dgm:t>
        <a:bodyPr/>
        <a:lstStyle/>
        <a:p>
          <a:endParaRPr lang="zh-CN" altLang="en-US"/>
        </a:p>
      </dgm:t>
    </dgm:pt>
    <dgm:pt modelId="{2686DE84-BAA6-4DC1-8DBC-D038F7091F4C}" type="pres">
      <dgm:prSet presAssocID="{20B808E5-5C97-4D33-82E5-593C3A3CD5FD}" presName="level2hierChild" presStyleCnt="0"/>
      <dgm:spPr/>
    </dgm:pt>
    <dgm:pt modelId="{00D19141-17CF-498A-A2F6-EB52BF25BE91}" type="pres">
      <dgm:prSet presAssocID="{2A52D451-C9D6-4F02-BAB8-34FE82BC615B}" presName="conn2-1" presStyleLbl="parChTrans1D2" presStyleIdx="0" presStyleCnt="2"/>
      <dgm:spPr/>
      <dgm:t>
        <a:bodyPr/>
        <a:lstStyle/>
        <a:p>
          <a:endParaRPr lang="zh-CN" altLang="en-US"/>
        </a:p>
      </dgm:t>
    </dgm:pt>
    <dgm:pt modelId="{DBB84B1A-8226-418F-88F0-C9AE578AFC5E}" type="pres">
      <dgm:prSet presAssocID="{2A52D451-C9D6-4F02-BAB8-34FE82BC615B}" presName="connTx" presStyleLbl="parChTrans1D2" presStyleIdx="0" presStyleCnt="2"/>
      <dgm:spPr/>
      <dgm:t>
        <a:bodyPr/>
        <a:lstStyle/>
        <a:p>
          <a:endParaRPr lang="zh-CN" altLang="en-US"/>
        </a:p>
      </dgm:t>
    </dgm:pt>
    <dgm:pt modelId="{87F42BCE-C579-44E4-AED0-563DE89FA50A}" type="pres">
      <dgm:prSet presAssocID="{41331827-3C9F-4021-8740-C18BD835D62E}" presName="root2" presStyleCnt="0"/>
      <dgm:spPr/>
    </dgm:pt>
    <dgm:pt modelId="{AFBD8B1E-AA87-4618-8AE4-B68F989D3A12}" type="pres">
      <dgm:prSet presAssocID="{41331827-3C9F-4021-8740-C18BD835D62E}" presName="LevelTwoTextNode" presStyleLbl="node2" presStyleIdx="0" presStyleCnt="2" custScaleX="145795">
        <dgm:presLayoutVars>
          <dgm:chPref val="3"/>
        </dgm:presLayoutVars>
      </dgm:prSet>
      <dgm:spPr/>
      <dgm:t>
        <a:bodyPr/>
        <a:lstStyle/>
        <a:p>
          <a:endParaRPr lang="zh-CN" altLang="en-US"/>
        </a:p>
      </dgm:t>
    </dgm:pt>
    <dgm:pt modelId="{6B3763D9-B00D-4B8C-90EB-A10B3D863643}" type="pres">
      <dgm:prSet presAssocID="{41331827-3C9F-4021-8740-C18BD835D62E}" presName="level3hierChild" presStyleCnt="0"/>
      <dgm:spPr/>
    </dgm:pt>
    <dgm:pt modelId="{72FFBBB2-A6B3-448E-97B3-0652131BDD71}" type="pres">
      <dgm:prSet presAssocID="{D7B3E619-7C36-4666-BC82-6099D612D168}" presName="conn2-1" presStyleLbl="parChTrans1D2" presStyleIdx="1" presStyleCnt="2"/>
      <dgm:spPr/>
      <dgm:t>
        <a:bodyPr/>
        <a:lstStyle/>
        <a:p>
          <a:endParaRPr lang="zh-CN" altLang="en-US"/>
        </a:p>
      </dgm:t>
    </dgm:pt>
    <dgm:pt modelId="{BCE8A4E7-B01D-454E-B67F-55B0CC69B186}" type="pres">
      <dgm:prSet presAssocID="{D7B3E619-7C36-4666-BC82-6099D612D168}" presName="connTx" presStyleLbl="parChTrans1D2" presStyleIdx="1" presStyleCnt="2"/>
      <dgm:spPr/>
      <dgm:t>
        <a:bodyPr/>
        <a:lstStyle/>
        <a:p>
          <a:endParaRPr lang="zh-CN" altLang="en-US"/>
        </a:p>
      </dgm:t>
    </dgm:pt>
    <dgm:pt modelId="{44460BEB-7646-4FBA-A94D-72B81732587B}" type="pres">
      <dgm:prSet presAssocID="{E24E8B41-0E17-4F15-9417-436F6CB3BEE9}" presName="root2" presStyleCnt="0"/>
      <dgm:spPr/>
    </dgm:pt>
    <dgm:pt modelId="{3B9E8B6F-1377-4B9D-B547-1412D093C5B5}" type="pres">
      <dgm:prSet presAssocID="{E24E8B41-0E17-4F15-9417-436F6CB3BEE9}" presName="LevelTwoTextNode" presStyleLbl="node2" presStyleIdx="1" presStyleCnt="2" custScaleX="145795">
        <dgm:presLayoutVars>
          <dgm:chPref val="3"/>
        </dgm:presLayoutVars>
      </dgm:prSet>
      <dgm:spPr/>
      <dgm:t>
        <a:bodyPr/>
        <a:lstStyle/>
        <a:p>
          <a:endParaRPr lang="zh-CN" altLang="en-US"/>
        </a:p>
      </dgm:t>
    </dgm:pt>
    <dgm:pt modelId="{5D7514E2-5FF5-4923-96B8-E9F693DA269B}" type="pres">
      <dgm:prSet presAssocID="{E24E8B41-0E17-4F15-9417-436F6CB3BEE9}" presName="level3hierChild" presStyleCnt="0"/>
      <dgm:spPr/>
    </dgm:pt>
  </dgm:ptLst>
  <dgm:cxnLst>
    <dgm:cxn modelId="{D46CE024-0279-4DF8-91A4-B948054663B7}" type="presOf" srcId="{E24E8B41-0E17-4F15-9417-436F6CB3BEE9}" destId="{3B9E8B6F-1377-4B9D-B547-1412D093C5B5}" srcOrd="0" destOrd="0" presId="urn:microsoft.com/office/officeart/2008/layout/HorizontalMultiLevelHierarchy"/>
    <dgm:cxn modelId="{64E6F03D-8C8F-403B-9CA6-8B56B2FB443F}" type="presOf" srcId="{2A52D451-C9D6-4F02-BAB8-34FE82BC615B}" destId="{DBB84B1A-8226-418F-88F0-C9AE578AFC5E}" srcOrd="1" destOrd="0" presId="urn:microsoft.com/office/officeart/2008/layout/HorizontalMultiLevelHierarchy"/>
    <dgm:cxn modelId="{23AC40CD-8C6B-44FF-BE96-045835A878BF}" type="presOf" srcId="{D7B3E619-7C36-4666-BC82-6099D612D168}" destId="{72FFBBB2-A6B3-448E-97B3-0652131BDD71}" srcOrd="0" destOrd="0" presId="urn:microsoft.com/office/officeart/2008/layout/HorizontalMultiLevelHierarchy"/>
    <dgm:cxn modelId="{AE6EBFBA-B65F-48DD-9B65-A0AA3C18257F}" type="presOf" srcId="{20B808E5-5C97-4D33-82E5-593C3A3CD5FD}" destId="{6FB76D2A-58EA-4AAB-87B4-F12827E23577}" srcOrd="0" destOrd="0" presId="urn:microsoft.com/office/officeart/2008/layout/HorizontalMultiLevelHierarchy"/>
    <dgm:cxn modelId="{E74A6589-DFC0-44A7-9B4A-CEB2A72E26FA}" type="presOf" srcId="{2E46CCA0-AF57-492C-8671-ADBCD53CEE6E}" destId="{79AC25AD-FD52-49FC-B32A-D1485A93A6E0}" srcOrd="0" destOrd="0" presId="urn:microsoft.com/office/officeart/2008/layout/HorizontalMultiLevelHierarchy"/>
    <dgm:cxn modelId="{D6B3A5E5-B66A-4839-B9F7-5C3C0859A319}" srcId="{20B808E5-5C97-4D33-82E5-593C3A3CD5FD}" destId="{41331827-3C9F-4021-8740-C18BD835D62E}" srcOrd="0" destOrd="0" parTransId="{2A52D451-C9D6-4F02-BAB8-34FE82BC615B}" sibTransId="{5758D509-7EF5-4793-A503-7A920CAE6308}"/>
    <dgm:cxn modelId="{655C71D7-FE32-4454-A7E2-AE5C9C66EAB5}" type="presOf" srcId="{D7B3E619-7C36-4666-BC82-6099D612D168}" destId="{BCE8A4E7-B01D-454E-B67F-55B0CC69B186}" srcOrd="1" destOrd="0" presId="urn:microsoft.com/office/officeart/2008/layout/HorizontalMultiLevelHierarchy"/>
    <dgm:cxn modelId="{8E0BBB76-C95C-4A22-821F-9D5517807FB0}" type="presOf" srcId="{2A52D451-C9D6-4F02-BAB8-34FE82BC615B}" destId="{00D19141-17CF-498A-A2F6-EB52BF25BE91}" srcOrd="0" destOrd="0" presId="urn:microsoft.com/office/officeart/2008/layout/HorizontalMultiLevelHierarchy"/>
    <dgm:cxn modelId="{11925183-F521-4100-9FC6-8F8E2B3CE1B9}" type="presOf" srcId="{41331827-3C9F-4021-8740-C18BD835D62E}" destId="{AFBD8B1E-AA87-4618-8AE4-B68F989D3A12}" srcOrd="0" destOrd="0" presId="urn:microsoft.com/office/officeart/2008/layout/HorizontalMultiLevelHierarchy"/>
    <dgm:cxn modelId="{F1C23D40-B8D6-472A-8357-D0F46F766D49}" srcId="{20B808E5-5C97-4D33-82E5-593C3A3CD5FD}" destId="{E24E8B41-0E17-4F15-9417-436F6CB3BEE9}" srcOrd="1" destOrd="0" parTransId="{D7B3E619-7C36-4666-BC82-6099D612D168}" sibTransId="{84AA92B6-4E58-4907-A56A-16F48FFEE07F}"/>
    <dgm:cxn modelId="{1D73E1B0-0A61-4200-BE03-C062FB7FECF4}" srcId="{2E46CCA0-AF57-492C-8671-ADBCD53CEE6E}" destId="{20B808E5-5C97-4D33-82E5-593C3A3CD5FD}" srcOrd="0" destOrd="0" parTransId="{62CD869E-9D65-4C40-893B-5FD0E4B44C80}" sibTransId="{FDB18D78-625C-41A9-B0F5-78D83BFFD1B8}"/>
    <dgm:cxn modelId="{D39F296C-AF78-4903-95E4-669835645DE8}" type="presParOf" srcId="{79AC25AD-FD52-49FC-B32A-D1485A93A6E0}" destId="{CB6407BB-56E5-40B6-8EAC-A002A6ED6A77}" srcOrd="0" destOrd="0" presId="urn:microsoft.com/office/officeart/2008/layout/HorizontalMultiLevelHierarchy"/>
    <dgm:cxn modelId="{3D2D534D-B261-4A37-B517-325084134F65}" type="presParOf" srcId="{CB6407BB-56E5-40B6-8EAC-A002A6ED6A77}" destId="{6FB76D2A-58EA-4AAB-87B4-F12827E23577}" srcOrd="0" destOrd="0" presId="urn:microsoft.com/office/officeart/2008/layout/HorizontalMultiLevelHierarchy"/>
    <dgm:cxn modelId="{3943DDDA-A6B5-447E-B44A-BB08BD92FA39}" type="presParOf" srcId="{CB6407BB-56E5-40B6-8EAC-A002A6ED6A77}" destId="{2686DE84-BAA6-4DC1-8DBC-D038F7091F4C}" srcOrd="1" destOrd="0" presId="urn:microsoft.com/office/officeart/2008/layout/HorizontalMultiLevelHierarchy"/>
    <dgm:cxn modelId="{E8234A58-FC65-4C53-8E8F-B662E2CE701B}" type="presParOf" srcId="{2686DE84-BAA6-4DC1-8DBC-D038F7091F4C}" destId="{00D19141-17CF-498A-A2F6-EB52BF25BE91}" srcOrd="0" destOrd="0" presId="urn:microsoft.com/office/officeart/2008/layout/HorizontalMultiLevelHierarchy"/>
    <dgm:cxn modelId="{6409F601-9F16-4BFA-AC1C-6F00EF86C44C}" type="presParOf" srcId="{00D19141-17CF-498A-A2F6-EB52BF25BE91}" destId="{DBB84B1A-8226-418F-88F0-C9AE578AFC5E}" srcOrd="0" destOrd="0" presId="urn:microsoft.com/office/officeart/2008/layout/HorizontalMultiLevelHierarchy"/>
    <dgm:cxn modelId="{9BA09930-165E-481B-A5D4-198ACD71D5A8}" type="presParOf" srcId="{2686DE84-BAA6-4DC1-8DBC-D038F7091F4C}" destId="{87F42BCE-C579-44E4-AED0-563DE89FA50A}" srcOrd="1" destOrd="0" presId="urn:microsoft.com/office/officeart/2008/layout/HorizontalMultiLevelHierarchy"/>
    <dgm:cxn modelId="{986911E4-3FF4-4A49-9DFB-FA5A50E3055A}" type="presParOf" srcId="{87F42BCE-C579-44E4-AED0-563DE89FA50A}" destId="{AFBD8B1E-AA87-4618-8AE4-B68F989D3A12}" srcOrd="0" destOrd="0" presId="urn:microsoft.com/office/officeart/2008/layout/HorizontalMultiLevelHierarchy"/>
    <dgm:cxn modelId="{58A8A818-4A00-4E82-8CD0-5FF8D1D55ECB}" type="presParOf" srcId="{87F42BCE-C579-44E4-AED0-563DE89FA50A}" destId="{6B3763D9-B00D-4B8C-90EB-A10B3D863643}" srcOrd="1" destOrd="0" presId="urn:microsoft.com/office/officeart/2008/layout/HorizontalMultiLevelHierarchy"/>
    <dgm:cxn modelId="{93E2D829-15F3-4467-AF46-8DC8D476D777}" type="presParOf" srcId="{2686DE84-BAA6-4DC1-8DBC-D038F7091F4C}" destId="{72FFBBB2-A6B3-448E-97B3-0652131BDD71}" srcOrd="2" destOrd="0" presId="urn:microsoft.com/office/officeart/2008/layout/HorizontalMultiLevelHierarchy"/>
    <dgm:cxn modelId="{B1FAB99D-A3B6-4175-872F-6F54A6CE6E13}" type="presParOf" srcId="{72FFBBB2-A6B3-448E-97B3-0652131BDD71}" destId="{BCE8A4E7-B01D-454E-B67F-55B0CC69B186}" srcOrd="0" destOrd="0" presId="urn:microsoft.com/office/officeart/2008/layout/HorizontalMultiLevelHierarchy"/>
    <dgm:cxn modelId="{50CAD6A6-8526-43AF-BC0E-2F293CFBA83C}" type="presParOf" srcId="{2686DE84-BAA6-4DC1-8DBC-D038F7091F4C}" destId="{44460BEB-7646-4FBA-A94D-72B81732587B}" srcOrd="3" destOrd="0" presId="urn:microsoft.com/office/officeart/2008/layout/HorizontalMultiLevelHierarchy"/>
    <dgm:cxn modelId="{0103CB0C-0333-4E8C-8C1B-493647FB8820}" type="presParOf" srcId="{44460BEB-7646-4FBA-A94D-72B81732587B}" destId="{3B9E8B6F-1377-4B9D-B547-1412D093C5B5}" srcOrd="0" destOrd="0" presId="urn:microsoft.com/office/officeart/2008/layout/HorizontalMultiLevelHierarchy"/>
    <dgm:cxn modelId="{EDAB99D3-3D87-48D2-9616-8166BEC16CE4}" type="presParOf" srcId="{44460BEB-7646-4FBA-A94D-72B81732587B}" destId="{5D7514E2-5FF5-4923-96B8-E9F693DA269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AC5305-6F8F-4016-9B9A-E3F44A281323}"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491EBCBB-1197-44E6-B274-E8C86D3F03D0}">
      <dgm:prSet phldrT="[文本]"/>
      <dgm:spPr/>
      <dgm:t>
        <a:bodyPr/>
        <a:lstStyle/>
        <a:p>
          <a:r>
            <a:rPr lang="zh-CN" altLang="en-US" dirty="0" smtClean="0"/>
            <a:t>侵害的行为对象划分</a:t>
          </a:r>
          <a:endParaRPr lang="zh-CN" altLang="en-US" dirty="0"/>
        </a:p>
      </dgm:t>
    </dgm:pt>
    <dgm:pt modelId="{18255D86-1B74-46D5-AB02-7E4D1B021A47}" type="parTrans" cxnId="{660762A9-BC9D-4C05-9A65-946CC115AC98}">
      <dgm:prSet/>
      <dgm:spPr/>
      <dgm:t>
        <a:bodyPr/>
        <a:lstStyle/>
        <a:p>
          <a:endParaRPr lang="zh-CN" altLang="en-US"/>
        </a:p>
      </dgm:t>
    </dgm:pt>
    <dgm:pt modelId="{C835C6D5-28B5-44FD-8AF6-AFFCEB31A7A1}" type="sibTrans" cxnId="{660762A9-BC9D-4C05-9A65-946CC115AC98}">
      <dgm:prSet/>
      <dgm:spPr/>
      <dgm:t>
        <a:bodyPr/>
        <a:lstStyle/>
        <a:p>
          <a:endParaRPr lang="zh-CN" altLang="en-US"/>
        </a:p>
      </dgm:t>
    </dgm:pt>
    <dgm:pt modelId="{856442A9-05EE-466D-AD3E-9D310B3A985A}">
      <dgm:prSet phldrT="[文本]"/>
      <dgm:spPr/>
      <dgm:t>
        <a:bodyPr/>
        <a:lstStyle/>
        <a:p>
          <a:r>
            <a:rPr lang="zh-CN" altLang="en-US" dirty="0" smtClean="0"/>
            <a:t>危害作战和军事行动的犯罪</a:t>
          </a:r>
          <a:endParaRPr lang="zh-CN" altLang="en-US" dirty="0"/>
        </a:p>
      </dgm:t>
    </dgm:pt>
    <dgm:pt modelId="{B3030DB9-264D-4054-B445-9577C4B74ACD}" type="parTrans" cxnId="{E908F823-8123-4A28-9513-3B12E7331C46}">
      <dgm:prSet/>
      <dgm:spPr/>
      <dgm:t>
        <a:bodyPr/>
        <a:lstStyle/>
        <a:p>
          <a:endParaRPr lang="zh-CN" altLang="en-US"/>
        </a:p>
      </dgm:t>
    </dgm:pt>
    <dgm:pt modelId="{93373831-4FF2-48BD-A314-6B0803E47988}" type="sibTrans" cxnId="{E908F823-8123-4A28-9513-3B12E7331C46}">
      <dgm:prSet/>
      <dgm:spPr/>
      <dgm:t>
        <a:bodyPr/>
        <a:lstStyle/>
        <a:p>
          <a:endParaRPr lang="zh-CN" altLang="en-US"/>
        </a:p>
      </dgm:t>
    </dgm:pt>
    <dgm:pt modelId="{CD425C62-F4CD-48B9-A1A8-313446E1D45D}">
      <dgm:prSet phldrT="[文本]"/>
      <dgm:spPr/>
      <dgm:t>
        <a:bodyPr/>
        <a:lstStyle/>
        <a:p>
          <a:r>
            <a:rPr lang="zh-CN" altLang="en-US" dirty="0" smtClean="0"/>
            <a:t>危害国防物质基础的犯罪</a:t>
          </a:r>
          <a:endParaRPr lang="zh-CN" altLang="en-US" dirty="0"/>
        </a:p>
      </dgm:t>
    </dgm:pt>
    <dgm:pt modelId="{0F46A594-AA6A-4352-9A30-C55E2D3A47E6}" type="parTrans" cxnId="{D85A4D6D-D50A-4EA4-BA7D-50D5C393E912}">
      <dgm:prSet/>
      <dgm:spPr/>
      <dgm:t>
        <a:bodyPr/>
        <a:lstStyle/>
        <a:p>
          <a:endParaRPr lang="zh-CN" altLang="en-US"/>
        </a:p>
      </dgm:t>
    </dgm:pt>
    <dgm:pt modelId="{5FF38C2F-7C3A-4EB2-BD0A-0E02ECFDFA61}" type="sibTrans" cxnId="{D85A4D6D-D50A-4EA4-BA7D-50D5C393E912}">
      <dgm:prSet/>
      <dgm:spPr/>
      <dgm:t>
        <a:bodyPr/>
        <a:lstStyle/>
        <a:p>
          <a:endParaRPr lang="zh-CN" altLang="en-US"/>
        </a:p>
      </dgm:t>
    </dgm:pt>
    <dgm:pt modelId="{E7A1780A-CFB7-4E50-AA07-FF64A741B3AF}">
      <dgm:prSet phldrT="[文本]"/>
      <dgm:spPr/>
      <dgm:t>
        <a:bodyPr/>
        <a:lstStyle/>
        <a:p>
          <a:r>
            <a:rPr lang="zh-CN" altLang="en-US" dirty="0" smtClean="0"/>
            <a:t>危害国防管理秩序的犯罪</a:t>
          </a:r>
          <a:endParaRPr lang="zh-CN" altLang="en-US" dirty="0"/>
        </a:p>
      </dgm:t>
    </dgm:pt>
    <dgm:pt modelId="{8C122884-9DAE-408C-B87E-21338EFD3869}" type="parTrans" cxnId="{278315DC-3AC3-43CB-8235-D1F7498778ED}">
      <dgm:prSet/>
      <dgm:spPr/>
      <dgm:t>
        <a:bodyPr/>
        <a:lstStyle/>
        <a:p>
          <a:endParaRPr lang="zh-CN" altLang="en-US"/>
        </a:p>
      </dgm:t>
    </dgm:pt>
    <dgm:pt modelId="{7416D176-7A8C-4256-A95A-9733B6F0C21B}" type="sibTrans" cxnId="{278315DC-3AC3-43CB-8235-D1F7498778ED}">
      <dgm:prSet/>
      <dgm:spPr/>
      <dgm:t>
        <a:bodyPr/>
        <a:lstStyle/>
        <a:p>
          <a:endParaRPr lang="zh-CN" altLang="en-US"/>
        </a:p>
      </dgm:t>
    </dgm:pt>
    <dgm:pt modelId="{E01509E9-AA5F-4B86-B41B-C2FF4DBEE7C2}">
      <dgm:prSet/>
      <dgm:spPr/>
      <dgm:t>
        <a:bodyPr/>
        <a:lstStyle/>
        <a:p>
          <a:r>
            <a:rPr lang="zh-CN" altLang="en-US" dirty="0" smtClean="0"/>
            <a:t>危害武装力量建设的犯罪</a:t>
          </a:r>
          <a:endParaRPr lang="zh-CN" altLang="en-US" dirty="0"/>
        </a:p>
      </dgm:t>
    </dgm:pt>
    <dgm:pt modelId="{1178A051-9BDB-42E9-893E-7C5EEC768150}" type="parTrans" cxnId="{A669010F-0ECF-4EA3-8369-14A517DA8F06}">
      <dgm:prSet/>
      <dgm:spPr/>
      <dgm:t>
        <a:bodyPr/>
        <a:lstStyle/>
        <a:p>
          <a:endParaRPr lang="zh-CN" altLang="en-US"/>
        </a:p>
      </dgm:t>
    </dgm:pt>
    <dgm:pt modelId="{8D66C694-B131-41ED-AC7B-0C200121E02E}" type="sibTrans" cxnId="{A669010F-0ECF-4EA3-8369-14A517DA8F06}">
      <dgm:prSet/>
      <dgm:spPr/>
      <dgm:t>
        <a:bodyPr/>
        <a:lstStyle/>
        <a:p>
          <a:endParaRPr lang="zh-CN" altLang="en-US"/>
        </a:p>
      </dgm:t>
    </dgm:pt>
    <dgm:pt modelId="{A2117C02-14BE-4126-B995-8C2868CB1F2F}" type="pres">
      <dgm:prSet presAssocID="{D4AC5305-6F8F-4016-9B9A-E3F44A281323}" presName="Name0" presStyleCnt="0">
        <dgm:presLayoutVars>
          <dgm:chPref val="1"/>
          <dgm:dir/>
          <dgm:animOne val="branch"/>
          <dgm:animLvl val="lvl"/>
          <dgm:resizeHandles val="exact"/>
        </dgm:presLayoutVars>
      </dgm:prSet>
      <dgm:spPr/>
      <dgm:t>
        <a:bodyPr/>
        <a:lstStyle/>
        <a:p>
          <a:endParaRPr lang="zh-CN" altLang="en-US"/>
        </a:p>
      </dgm:t>
    </dgm:pt>
    <dgm:pt modelId="{25D40981-CEFF-4F2D-962A-1E99F63F09DB}" type="pres">
      <dgm:prSet presAssocID="{491EBCBB-1197-44E6-B274-E8C86D3F03D0}" presName="root1" presStyleCnt="0"/>
      <dgm:spPr/>
    </dgm:pt>
    <dgm:pt modelId="{00E1E320-1702-4B8A-96FA-4F3ECCF3B166}" type="pres">
      <dgm:prSet presAssocID="{491EBCBB-1197-44E6-B274-E8C86D3F03D0}" presName="LevelOneTextNode" presStyleLbl="node0" presStyleIdx="0" presStyleCnt="1">
        <dgm:presLayoutVars>
          <dgm:chPref val="3"/>
        </dgm:presLayoutVars>
      </dgm:prSet>
      <dgm:spPr/>
      <dgm:t>
        <a:bodyPr/>
        <a:lstStyle/>
        <a:p>
          <a:endParaRPr lang="zh-CN" altLang="en-US"/>
        </a:p>
      </dgm:t>
    </dgm:pt>
    <dgm:pt modelId="{52CD4C5C-672A-467A-A209-E338701B53F5}" type="pres">
      <dgm:prSet presAssocID="{491EBCBB-1197-44E6-B274-E8C86D3F03D0}" presName="level2hierChild" presStyleCnt="0"/>
      <dgm:spPr/>
    </dgm:pt>
    <dgm:pt modelId="{6C6FE18C-064E-4CC9-ACED-BFCA77BF3BF2}" type="pres">
      <dgm:prSet presAssocID="{B3030DB9-264D-4054-B445-9577C4B74ACD}" presName="conn2-1" presStyleLbl="parChTrans1D2" presStyleIdx="0" presStyleCnt="4"/>
      <dgm:spPr/>
      <dgm:t>
        <a:bodyPr/>
        <a:lstStyle/>
        <a:p>
          <a:endParaRPr lang="zh-CN" altLang="en-US"/>
        </a:p>
      </dgm:t>
    </dgm:pt>
    <dgm:pt modelId="{B343025A-D483-493C-8339-38E5158E84E4}" type="pres">
      <dgm:prSet presAssocID="{B3030DB9-264D-4054-B445-9577C4B74ACD}" presName="connTx" presStyleLbl="parChTrans1D2" presStyleIdx="0" presStyleCnt="4"/>
      <dgm:spPr/>
      <dgm:t>
        <a:bodyPr/>
        <a:lstStyle/>
        <a:p>
          <a:endParaRPr lang="zh-CN" altLang="en-US"/>
        </a:p>
      </dgm:t>
    </dgm:pt>
    <dgm:pt modelId="{12FEFB7F-C6F1-4BC1-BD57-0103C5CDF1D8}" type="pres">
      <dgm:prSet presAssocID="{856442A9-05EE-466D-AD3E-9D310B3A985A}" presName="root2" presStyleCnt="0"/>
      <dgm:spPr/>
    </dgm:pt>
    <dgm:pt modelId="{93D4DE42-774A-4449-832C-0EE7D3F00C6D}" type="pres">
      <dgm:prSet presAssocID="{856442A9-05EE-466D-AD3E-9D310B3A985A}" presName="LevelTwoTextNode" presStyleLbl="node2" presStyleIdx="0" presStyleCnt="4" custScaleX="153363">
        <dgm:presLayoutVars>
          <dgm:chPref val="3"/>
        </dgm:presLayoutVars>
      </dgm:prSet>
      <dgm:spPr/>
      <dgm:t>
        <a:bodyPr/>
        <a:lstStyle/>
        <a:p>
          <a:endParaRPr lang="zh-CN" altLang="en-US"/>
        </a:p>
      </dgm:t>
    </dgm:pt>
    <dgm:pt modelId="{FE80C0B5-9AEE-47B6-B1CF-4E35634206C5}" type="pres">
      <dgm:prSet presAssocID="{856442A9-05EE-466D-AD3E-9D310B3A985A}" presName="level3hierChild" presStyleCnt="0"/>
      <dgm:spPr/>
    </dgm:pt>
    <dgm:pt modelId="{D3843CEE-D7A2-481E-B3B4-930165FC2F42}" type="pres">
      <dgm:prSet presAssocID="{0F46A594-AA6A-4352-9A30-C55E2D3A47E6}" presName="conn2-1" presStyleLbl="parChTrans1D2" presStyleIdx="1" presStyleCnt="4"/>
      <dgm:spPr/>
      <dgm:t>
        <a:bodyPr/>
        <a:lstStyle/>
        <a:p>
          <a:endParaRPr lang="zh-CN" altLang="en-US"/>
        </a:p>
      </dgm:t>
    </dgm:pt>
    <dgm:pt modelId="{EA59EF55-386F-49A1-8D1E-687EDA2D37FF}" type="pres">
      <dgm:prSet presAssocID="{0F46A594-AA6A-4352-9A30-C55E2D3A47E6}" presName="connTx" presStyleLbl="parChTrans1D2" presStyleIdx="1" presStyleCnt="4"/>
      <dgm:spPr/>
      <dgm:t>
        <a:bodyPr/>
        <a:lstStyle/>
        <a:p>
          <a:endParaRPr lang="zh-CN" altLang="en-US"/>
        </a:p>
      </dgm:t>
    </dgm:pt>
    <dgm:pt modelId="{101EA8FA-BBE0-4333-8026-B4AC498E4954}" type="pres">
      <dgm:prSet presAssocID="{CD425C62-F4CD-48B9-A1A8-313446E1D45D}" presName="root2" presStyleCnt="0"/>
      <dgm:spPr/>
    </dgm:pt>
    <dgm:pt modelId="{E5FD0179-3F5C-42DC-9BC3-7A7029C1AB00}" type="pres">
      <dgm:prSet presAssocID="{CD425C62-F4CD-48B9-A1A8-313446E1D45D}" presName="LevelTwoTextNode" presStyleLbl="node2" presStyleIdx="1" presStyleCnt="4" custScaleX="152814">
        <dgm:presLayoutVars>
          <dgm:chPref val="3"/>
        </dgm:presLayoutVars>
      </dgm:prSet>
      <dgm:spPr/>
      <dgm:t>
        <a:bodyPr/>
        <a:lstStyle/>
        <a:p>
          <a:endParaRPr lang="zh-CN" altLang="en-US"/>
        </a:p>
      </dgm:t>
    </dgm:pt>
    <dgm:pt modelId="{ADDA809C-79D5-4C3B-9152-08DA72111EB2}" type="pres">
      <dgm:prSet presAssocID="{CD425C62-F4CD-48B9-A1A8-313446E1D45D}" presName="level3hierChild" presStyleCnt="0"/>
      <dgm:spPr/>
    </dgm:pt>
    <dgm:pt modelId="{48ECB542-8E42-4485-BD6A-5843A45793BF}" type="pres">
      <dgm:prSet presAssocID="{8C122884-9DAE-408C-B87E-21338EFD3869}" presName="conn2-1" presStyleLbl="parChTrans1D2" presStyleIdx="2" presStyleCnt="4"/>
      <dgm:spPr/>
      <dgm:t>
        <a:bodyPr/>
        <a:lstStyle/>
        <a:p>
          <a:endParaRPr lang="zh-CN" altLang="en-US"/>
        </a:p>
      </dgm:t>
    </dgm:pt>
    <dgm:pt modelId="{C0325F14-D53A-414F-A073-714E3CE679E4}" type="pres">
      <dgm:prSet presAssocID="{8C122884-9DAE-408C-B87E-21338EFD3869}" presName="connTx" presStyleLbl="parChTrans1D2" presStyleIdx="2" presStyleCnt="4"/>
      <dgm:spPr/>
      <dgm:t>
        <a:bodyPr/>
        <a:lstStyle/>
        <a:p>
          <a:endParaRPr lang="zh-CN" altLang="en-US"/>
        </a:p>
      </dgm:t>
    </dgm:pt>
    <dgm:pt modelId="{32AC56B4-FB67-4089-B9F1-E66F26919739}" type="pres">
      <dgm:prSet presAssocID="{E7A1780A-CFB7-4E50-AA07-FF64A741B3AF}" presName="root2" presStyleCnt="0"/>
      <dgm:spPr/>
    </dgm:pt>
    <dgm:pt modelId="{C1BAA1CF-F9F1-4BAB-B1DD-D2781FAD6385}" type="pres">
      <dgm:prSet presAssocID="{E7A1780A-CFB7-4E50-AA07-FF64A741B3AF}" presName="LevelTwoTextNode" presStyleLbl="node2" presStyleIdx="2" presStyleCnt="4" custScaleX="154662">
        <dgm:presLayoutVars>
          <dgm:chPref val="3"/>
        </dgm:presLayoutVars>
      </dgm:prSet>
      <dgm:spPr/>
      <dgm:t>
        <a:bodyPr/>
        <a:lstStyle/>
        <a:p>
          <a:endParaRPr lang="zh-CN" altLang="en-US"/>
        </a:p>
      </dgm:t>
    </dgm:pt>
    <dgm:pt modelId="{DD5FAE70-3283-4411-A8E4-CE77504356FF}" type="pres">
      <dgm:prSet presAssocID="{E7A1780A-CFB7-4E50-AA07-FF64A741B3AF}" presName="level3hierChild" presStyleCnt="0"/>
      <dgm:spPr/>
    </dgm:pt>
    <dgm:pt modelId="{E9DAA5BB-9BC9-415D-8308-542BCF6235D2}" type="pres">
      <dgm:prSet presAssocID="{1178A051-9BDB-42E9-893E-7C5EEC768150}" presName="conn2-1" presStyleLbl="parChTrans1D2" presStyleIdx="3" presStyleCnt="4"/>
      <dgm:spPr/>
      <dgm:t>
        <a:bodyPr/>
        <a:lstStyle/>
        <a:p>
          <a:endParaRPr lang="zh-CN" altLang="en-US"/>
        </a:p>
      </dgm:t>
    </dgm:pt>
    <dgm:pt modelId="{99F2B15A-9495-453D-B907-89583AA0E710}" type="pres">
      <dgm:prSet presAssocID="{1178A051-9BDB-42E9-893E-7C5EEC768150}" presName="connTx" presStyleLbl="parChTrans1D2" presStyleIdx="3" presStyleCnt="4"/>
      <dgm:spPr/>
      <dgm:t>
        <a:bodyPr/>
        <a:lstStyle/>
        <a:p>
          <a:endParaRPr lang="zh-CN" altLang="en-US"/>
        </a:p>
      </dgm:t>
    </dgm:pt>
    <dgm:pt modelId="{6996D1B4-0411-4107-BDA7-D88E2BC0A2D4}" type="pres">
      <dgm:prSet presAssocID="{E01509E9-AA5F-4B86-B41B-C2FF4DBEE7C2}" presName="root2" presStyleCnt="0"/>
      <dgm:spPr/>
    </dgm:pt>
    <dgm:pt modelId="{826DA7C2-6ECC-4757-A97A-1D0586AD13DF}" type="pres">
      <dgm:prSet presAssocID="{E01509E9-AA5F-4B86-B41B-C2FF4DBEE7C2}" presName="LevelTwoTextNode" presStyleLbl="node2" presStyleIdx="3" presStyleCnt="4" custScaleX="154866">
        <dgm:presLayoutVars>
          <dgm:chPref val="3"/>
        </dgm:presLayoutVars>
      </dgm:prSet>
      <dgm:spPr/>
      <dgm:t>
        <a:bodyPr/>
        <a:lstStyle/>
        <a:p>
          <a:endParaRPr lang="zh-CN" altLang="en-US"/>
        </a:p>
      </dgm:t>
    </dgm:pt>
    <dgm:pt modelId="{BA96B021-0241-4522-8A8E-D624F59DDBF5}" type="pres">
      <dgm:prSet presAssocID="{E01509E9-AA5F-4B86-B41B-C2FF4DBEE7C2}" presName="level3hierChild" presStyleCnt="0"/>
      <dgm:spPr/>
    </dgm:pt>
  </dgm:ptLst>
  <dgm:cxnLst>
    <dgm:cxn modelId="{BB9A9B48-4F5A-4349-AC83-FCEFDB461DA6}" type="presOf" srcId="{E01509E9-AA5F-4B86-B41B-C2FF4DBEE7C2}" destId="{826DA7C2-6ECC-4757-A97A-1D0586AD13DF}" srcOrd="0" destOrd="0" presId="urn:microsoft.com/office/officeart/2008/layout/HorizontalMultiLevelHierarchy"/>
    <dgm:cxn modelId="{660762A9-BC9D-4C05-9A65-946CC115AC98}" srcId="{D4AC5305-6F8F-4016-9B9A-E3F44A281323}" destId="{491EBCBB-1197-44E6-B274-E8C86D3F03D0}" srcOrd="0" destOrd="0" parTransId="{18255D86-1B74-46D5-AB02-7E4D1B021A47}" sibTransId="{C835C6D5-28B5-44FD-8AF6-AFFCEB31A7A1}"/>
    <dgm:cxn modelId="{278315DC-3AC3-43CB-8235-D1F7498778ED}" srcId="{491EBCBB-1197-44E6-B274-E8C86D3F03D0}" destId="{E7A1780A-CFB7-4E50-AA07-FF64A741B3AF}" srcOrd="2" destOrd="0" parTransId="{8C122884-9DAE-408C-B87E-21338EFD3869}" sibTransId="{7416D176-7A8C-4256-A95A-9733B6F0C21B}"/>
    <dgm:cxn modelId="{90B811F0-B848-4F97-B763-FBF2F475529B}" type="presOf" srcId="{B3030DB9-264D-4054-B445-9577C4B74ACD}" destId="{B343025A-D483-493C-8339-38E5158E84E4}" srcOrd="1" destOrd="0" presId="urn:microsoft.com/office/officeart/2008/layout/HorizontalMultiLevelHierarchy"/>
    <dgm:cxn modelId="{16003AA9-8EDF-4FA5-941B-7372D8F98B2F}" type="presOf" srcId="{491EBCBB-1197-44E6-B274-E8C86D3F03D0}" destId="{00E1E320-1702-4B8A-96FA-4F3ECCF3B166}" srcOrd="0" destOrd="0" presId="urn:microsoft.com/office/officeart/2008/layout/HorizontalMultiLevelHierarchy"/>
    <dgm:cxn modelId="{D85A4D6D-D50A-4EA4-BA7D-50D5C393E912}" srcId="{491EBCBB-1197-44E6-B274-E8C86D3F03D0}" destId="{CD425C62-F4CD-48B9-A1A8-313446E1D45D}" srcOrd="1" destOrd="0" parTransId="{0F46A594-AA6A-4352-9A30-C55E2D3A47E6}" sibTransId="{5FF38C2F-7C3A-4EB2-BD0A-0E02ECFDFA61}"/>
    <dgm:cxn modelId="{3E9E7C21-60B9-45C6-80D5-1CF0FB2E6E90}" type="presOf" srcId="{8C122884-9DAE-408C-B87E-21338EFD3869}" destId="{48ECB542-8E42-4485-BD6A-5843A45793BF}" srcOrd="0" destOrd="0" presId="urn:microsoft.com/office/officeart/2008/layout/HorizontalMultiLevelHierarchy"/>
    <dgm:cxn modelId="{A669010F-0ECF-4EA3-8369-14A517DA8F06}" srcId="{491EBCBB-1197-44E6-B274-E8C86D3F03D0}" destId="{E01509E9-AA5F-4B86-B41B-C2FF4DBEE7C2}" srcOrd="3" destOrd="0" parTransId="{1178A051-9BDB-42E9-893E-7C5EEC768150}" sibTransId="{8D66C694-B131-41ED-AC7B-0C200121E02E}"/>
    <dgm:cxn modelId="{D14956E5-556A-455C-8D5E-6B304DBC4ADA}" type="presOf" srcId="{E7A1780A-CFB7-4E50-AA07-FF64A741B3AF}" destId="{C1BAA1CF-F9F1-4BAB-B1DD-D2781FAD6385}" srcOrd="0" destOrd="0" presId="urn:microsoft.com/office/officeart/2008/layout/HorizontalMultiLevelHierarchy"/>
    <dgm:cxn modelId="{7C702648-380A-4B70-97F9-9FD57A393181}" type="presOf" srcId="{CD425C62-F4CD-48B9-A1A8-313446E1D45D}" destId="{E5FD0179-3F5C-42DC-9BC3-7A7029C1AB00}" srcOrd="0" destOrd="0" presId="urn:microsoft.com/office/officeart/2008/layout/HorizontalMultiLevelHierarchy"/>
    <dgm:cxn modelId="{A6B50676-8316-4193-8178-90C6F36139F0}" type="presOf" srcId="{D4AC5305-6F8F-4016-9B9A-E3F44A281323}" destId="{A2117C02-14BE-4126-B995-8C2868CB1F2F}" srcOrd="0" destOrd="0" presId="urn:microsoft.com/office/officeart/2008/layout/HorizontalMultiLevelHierarchy"/>
    <dgm:cxn modelId="{B441C8B3-91A5-4535-B24A-FAE9162EDBAD}" type="presOf" srcId="{1178A051-9BDB-42E9-893E-7C5EEC768150}" destId="{99F2B15A-9495-453D-B907-89583AA0E710}" srcOrd="1" destOrd="0" presId="urn:microsoft.com/office/officeart/2008/layout/HorizontalMultiLevelHierarchy"/>
    <dgm:cxn modelId="{E819B49F-1C04-4C44-A455-CA3CA384AF06}" type="presOf" srcId="{B3030DB9-264D-4054-B445-9577C4B74ACD}" destId="{6C6FE18C-064E-4CC9-ACED-BFCA77BF3BF2}" srcOrd="0" destOrd="0" presId="urn:microsoft.com/office/officeart/2008/layout/HorizontalMultiLevelHierarchy"/>
    <dgm:cxn modelId="{6F7FACE5-0B5F-4D59-9891-33F502A9F525}" type="presOf" srcId="{0F46A594-AA6A-4352-9A30-C55E2D3A47E6}" destId="{D3843CEE-D7A2-481E-B3B4-930165FC2F42}" srcOrd="0" destOrd="0" presId="urn:microsoft.com/office/officeart/2008/layout/HorizontalMultiLevelHierarchy"/>
    <dgm:cxn modelId="{26FF340F-DAF0-4764-A25B-82C881ECBCFD}" type="presOf" srcId="{1178A051-9BDB-42E9-893E-7C5EEC768150}" destId="{E9DAA5BB-9BC9-415D-8308-542BCF6235D2}" srcOrd="0" destOrd="0" presId="urn:microsoft.com/office/officeart/2008/layout/HorizontalMultiLevelHierarchy"/>
    <dgm:cxn modelId="{E908F823-8123-4A28-9513-3B12E7331C46}" srcId="{491EBCBB-1197-44E6-B274-E8C86D3F03D0}" destId="{856442A9-05EE-466D-AD3E-9D310B3A985A}" srcOrd="0" destOrd="0" parTransId="{B3030DB9-264D-4054-B445-9577C4B74ACD}" sibTransId="{93373831-4FF2-48BD-A314-6B0803E47988}"/>
    <dgm:cxn modelId="{7B95475A-B283-4169-8AC9-3A8988A7B99E}" type="presOf" srcId="{0F46A594-AA6A-4352-9A30-C55E2D3A47E6}" destId="{EA59EF55-386F-49A1-8D1E-687EDA2D37FF}" srcOrd="1" destOrd="0" presId="urn:microsoft.com/office/officeart/2008/layout/HorizontalMultiLevelHierarchy"/>
    <dgm:cxn modelId="{0A259156-9E90-4BE6-AE4A-97A6047F0697}" type="presOf" srcId="{8C122884-9DAE-408C-B87E-21338EFD3869}" destId="{C0325F14-D53A-414F-A073-714E3CE679E4}" srcOrd="1" destOrd="0" presId="urn:microsoft.com/office/officeart/2008/layout/HorizontalMultiLevelHierarchy"/>
    <dgm:cxn modelId="{C41E8750-4ACC-4FB4-8A42-AC779FF9B2A3}" type="presOf" srcId="{856442A9-05EE-466D-AD3E-9D310B3A985A}" destId="{93D4DE42-774A-4449-832C-0EE7D3F00C6D}" srcOrd="0" destOrd="0" presId="urn:microsoft.com/office/officeart/2008/layout/HorizontalMultiLevelHierarchy"/>
    <dgm:cxn modelId="{58269C3A-7BE6-4461-9711-3CFA745A4DB6}" type="presParOf" srcId="{A2117C02-14BE-4126-B995-8C2868CB1F2F}" destId="{25D40981-CEFF-4F2D-962A-1E99F63F09DB}" srcOrd="0" destOrd="0" presId="urn:microsoft.com/office/officeart/2008/layout/HorizontalMultiLevelHierarchy"/>
    <dgm:cxn modelId="{71534029-9D2B-4EF5-9F02-3789041C1629}" type="presParOf" srcId="{25D40981-CEFF-4F2D-962A-1E99F63F09DB}" destId="{00E1E320-1702-4B8A-96FA-4F3ECCF3B166}" srcOrd="0" destOrd="0" presId="urn:microsoft.com/office/officeart/2008/layout/HorizontalMultiLevelHierarchy"/>
    <dgm:cxn modelId="{D815051F-5439-472A-8265-2F6E54B77831}" type="presParOf" srcId="{25D40981-CEFF-4F2D-962A-1E99F63F09DB}" destId="{52CD4C5C-672A-467A-A209-E338701B53F5}" srcOrd="1" destOrd="0" presId="urn:microsoft.com/office/officeart/2008/layout/HorizontalMultiLevelHierarchy"/>
    <dgm:cxn modelId="{F5761D00-4EB8-4C40-8DEF-084B71915DAD}" type="presParOf" srcId="{52CD4C5C-672A-467A-A209-E338701B53F5}" destId="{6C6FE18C-064E-4CC9-ACED-BFCA77BF3BF2}" srcOrd="0" destOrd="0" presId="urn:microsoft.com/office/officeart/2008/layout/HorizontalMultiLevelHierarchy"/>
    <dgm:cxn modelId="{8C96F8E8-8D80-4CAA-8312-52901A8C8DB2}" type="presParOf" srcId="{6C6FE18C-064E-4CC9-ACED-BFCA77BF3BF2}" destId="{B343025A-D483-493C-8339-38E5158E84E4}" srcOrd="0" destOrd="0" presId="urn:microsoft.com/office/officeart/2008/layout/HorizontalMultiLevelHierarchy"/>
    <dgm:cxn modelId="{FA349EC4-8D8F-40EB-9738-054E32533613}" type="presParOf" srcId="{52CD4C5C-672A-467A-A209-E338701B53F5}" destId="{12FEFB7F-C6F1-4BC1-BD57-0103C5CDF1D8}" srcOrd="1" destOrd="0" presId="urn:microsoft.com/office/officeart/2008/layout/HorizontalMultiLevelHierarchy"/>
    <dgm:cxn modelId="{4D57C839-4B99-4A16-B295-9B108DF1FE4C}" type="presParOf" srcId="{12FEFB7F-C6F1-4BC1-BD57-0103C5CDF1D8}" destId="{93D4DE42-774A-4449-832C-0EE7D3F00C6D}" srcOrd="0" destOrd="0" presId="urn:microsoft.com/office/officeart/2008/layout/HorizontalMultiLevelHierarchy"/>
    <dgm:cxn modelId="{2BCE78EC-19FF-4170-BB8B-790DF9FF2AF6}" type="presParOf" srcId="{12FEFB7F-C6F1-4BC1-BD57-0103C5CDF1D8}" destId="{FE80C0B5-9AEE-47B6-B1CF-4E35634206C5}" srcOrd="1" destOrd="0" presId="urn:microsoft.com/office/officeart/2008/layout/HorizontalMultiLevelHierarchy"/>
    <dgm:cxn modelId="{3B497331-BC73-41E5-AA22-5A11199341D1}" type="presParOf" srcId="{52CD4C5C-672A-467A-A209-E338701B53F5}" destId="{D3843CEE-D7A2-481E-B3B4-930165FC2F42}" srcOrd="2" destOrd="0" presId="urn:microsoft.com/office/officeart/2008/layout/HorizontalMultiLevelHierarchy"/>
    <dgm:cxn modelId="{E9E29C05-969E-4B88-A84C-41CDE2B8C20D}" type="presParOf" srcId="{D3843CEE-D7A2-481E-B3B4-930165FC2F42}" destId="{EA59EF55-386F-49A1-8D1E-687EDA2D37FF}" srcOrd="0" destOrd="0" presId="urn:microsoft.com/office/officeart/2008/layout/HorizontalMultiLevelHierarchy"/>
    <dgm:cxn modelId="{954CFA44-FD31-4CE8-B929-9A1C8F8CDE72}" type="presParOf" srcId="{52CD4C5C-672A-467A-A209-E338701B53F5}" destId="{101EA8FA-BBE0-4333-8026-B4AC498E4954}" srcOrd="3" destOrd="0" presId="urn:microsoft.com/office/officeart/2008/layout/HorizontalMultiLevelHierarchy"/>
    <dgm:cxn modelId="{2C26E34B-B022-4138-9351-51B85F08E623}" type="presParOf" srcId="{101EA8FA-BBE0-4333-8026-B4AC498E4954}" destId="{E5FD0179-3F5C-42DC-9BC3-7A7029C1AB00}" srcOrd="0" destOrd="0" presId="urn:microsoft.com/office/officeart/2008/layout/HorizontalMultiLevelHierarchy"/>
    <dgm:cxn modelId="{B1569043-36C8-4299-9AB0-81B598D4895C}" type="presParOf" srcId="{101EA8FA-BBE0-4333-8026-B4AC498E4954}" destId="{ADDA809C-79D5-4C3B-9152-08DA72111EB2}" srcOrd="1" destOrd="0" presId="urn:microsoft.com/office/officeart/2008/layout/HorizontalMultiLevelHierarchy"/>
    <dgm:cxn modelId="{924D473D-6DCE-4216-9120-91313C0E8495}" type="presParOf" srcId="{52CD4C5C-672A-467A-A209-E338701B53F5}" destId="{48ECB542-8E42-4485-BD6A-5843A45793BF}" srcOrd="4" destOrd="0" presId="urn:microsoft.com/office/officeart/2008/layout/HorizontalMultiLevelHierarchy"/>
    <dgm:cxn modelId="{DAE91EF9-3917-431E-BD4E-6CD32A9A9799}" type="presParOf" srcId="{48ECB542-8E42-4485-BD6A-5843A45793BF}" destId="{C0325F14-D53A-414F-A073-714E3CE679E4}" srcOrd="0" destOrd="0" presId="urn:microsoft.com/office/officeart/2008/layout/HorizontalMultiLevelHierarchy"/>
    <dgm:cxn modelId="{02AA842D-5D4B-46C0-9A47-25E8F4AA5196}" type="presParOf" srcId="{52CD4C5C-672A-467A-A209-E338701B53F5}" destId="{32AC56B4-FB67-4089-B9F1-E66F26919739}" srcOrd="5" destOrd="0" presId="urn:microsoft.com/office/officeart/2008/layout/HorizontalMultiLevelHierarchy"/>
    <dgm:cxn modelId="{40379340-ED13-4464-9C66-B1B74E244743}" type="presParOf" srcId="{32AC56B4-FB67-4089-B9F1-E66F26919739}" destId="{C1BAA1CF-F9F1-4BAB-B1DD-D2781FAD6385}" srcOrd="0" destOrd="0" presId="urn:microsoft.com/office/officeart/2008/layout/HorizontalMultiLevelHierarchy"/>
    <dgm:cxn modelId="{1E68BC52-1494-4552-9F73-8EA1B4798043}" type="presParOf" srcId="{32AC56B4-FB67-4089-B9F1-E66F26919739}" destId="{DD5FAE70-3283-4411-A8E4-CE77504356FF}" srcOrd="1" destOrd="0" presId="urn:microsoft.com/office/officeart/2008/layout/HorizontalMultiLevelHierarchy"/>
    <dgm:cxn modelId="{EE3CE56E-D9DE-4577-AF69-E8AF2A655349}" type="presParOf" srcId="{52CD4C5C-672A-467A-A209-E338701B53F5}" destId="{E9DAA5BB-9BC9-415D-8308-542BCF6235D2}" srcOrd="6" destOrd="0" presId="urn:microsoft.com/office/officeart/2008/layout/HorizontalMultiLevelHierarchy"/>
    <dgm:cxn modelId="{EBF77676-9A55-4668-9490-AA58E02CC515}" type="presParOf" srcId="{E9DAA5BB-9BC9-415D-8308-542BCF6235D2}" destId="{99F2B15A-9495-453D-B907-89583AA0E710}" srcOrd="0" destOrd="0" presId="urn:microsoft.com/office/officeart/2008/layout/HorizontalMultiLevelHierarchy"/>
    <dgm:cxn modelId="{58964557-02BD-400D-A24F-7ED4CC5C24DA}" type="presParOf" srcId="{52CD4C5C-672A-467A-A209-E338701B53F5}" destId="{6996D1B4-0411-4107-BDA7-D88E2BC0A2D4}" srcOrd="7" destOrd="0" presId="urn:microsoft.com/office/officeart/2008/layout/HorizontalMultiLevelHierarchy"/>
    <dgm:cxn modelId="{32A422A2-74BA-46CA-B2A3-1B476CDF96D7}" type="presParOf" srcId="{6996D1B4-0411-4107-BDA7-D88E2BC0A2D4}" destId="{826DA7C2-6ECC-4757-A97A-1D0586AD13DF}" srcOrd="0" destOrd="0" presId="urn:microsoft.com/office/officeart/2008/layout/HorizontalMultiLevelHierarchy"/>
    <dgm:cxn modelId="{B513BE95-8537-4216-A7DA-B98C71FE8BD4}" type="presParOf" srcId="{6996D1B4-0411-4107-BDA7-D88E2BC0A2D4}" destId="{BA96B021-0241-4522-8A8E-D624F59DDBF5}"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69558-9A0D-4777-9B5C-1F8CC5A904D0}">
      <dsp:nvSpPr>
        <dsp:cNvPr id="0" name=""/>
        <dsp:cNvSpPr/>
      </dsp:nvSpPr>
      <dsp:spPr>
        <a:xfrm rot="5400000">
          <a:off x="1996154" y="1172934"/>
          <a:ext cx="1048973" cy="119421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B3DBAD-9628-4182-98C9-C3F56A96B563}">
      <dsp:nvSpPr>
        <dsp:cNvPr id="0" name=""/>
        <dsp:cNvSpPr/>
      </dsp:nvSpPr>
      <dsp:spPr>
        <a:xfrm>
          <a:off x="1718240" y="10126"/>
          <a:ext cx="1765853" cy="12360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100000"/>
            </a:lnSpc>
            <a:spcBef>
              <a:spcPct val="0"/>
            </a:spcBef>
            <a:spcAft>
              <a:spcPct val="35000"/>
            </a:spcAft>
          </a:pPr>
          <a:r>
            <a:rPr lang="en-US" altLang="zh-CN" sz="3500" kern="1200" dirty="0"/>
            <a:t>79</a:t>
          </a:r>
          <a:r>
            <a:rPr lang="zh-CN" altLang="en-US" sz="3500" kern="1200" dirty="0"/>
            <a:t>刑法</a:t>
          </a:r>
        </a:p>
      </dsp:txBody>
      <dsp:txXfrm>
        <a:off x="1778589" y="70475"/>
        <a:ext cx="1645155" cy="1115342"/>
      </dsp:txXfrm>
    </dsp:sp>
    <dsp:sp modelId="{CF563743-F0CD-43FF-8ED9-181590D5AEC7}">
      <dsp:nvSpPr>
        <dsp:cNvPr id="0" name=""/>
        <dsp:cNvSpPr/>
      </dsp:nvSpPr>
      <dsp:spPr>
        <a:xfrm>
          <a:off x="3901258" y="138181"/>
          <a:ext cx="5618346" cy="99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228600" lvl="1" indent="-228600" algn="l" defTabSz="1022350">
            <a:lnSpc>
              <a:spcPct val="100000"/>
            </a:lnSpc>
            <a:spcBef>
              <a:spcPct val="0"/>
            </a:spcBef>
            <a:spcAft>
              <a:spcPct val="15000"/>
            </a:spcAft>
            <a:buChar char="••"/>
          </a:pPr>
          <a:r>
            <a:rPr lang="zh-CN" altLang="en-US" sz="2300" kern="1200" dirty="0" smtClean="0"/>
            <a:t>未设置专门章节规制危害国防利益犯罪</a:t>
          </a:r>
          <a:endParaRPr lang="zh-CN" altLang="en-US" sz="2300" kern="1200" dirty="0"/>
        </a:p>
      </dsp:txBody>
      <dsp:txXfrm>
        <a:off x="3901258" y="138181"/>
        <a:ext cx="5618346" cy="999022"/>
      </dsp:txXfrm>
    </dsp:sp>
    <dsp:sp modelId="{FAF4FC6F-67B2-4C23-BD82-FF5779C49F32}">
      <dsp:nvSpPr>
        <dsp:cNvPr id="0" name=""/>
        <dsp:cNvSpPr/>
      </dsp:nvSpPr>
      <dsp:spPr>
        <a:xfrm>
          <a:off x="4013884" y="1398607"/>
          <a:ext cx="1765853" cy="12360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100000"/>
            </a:lnSpc>
            <a:spcBef>
              <a:spcPct val="0"/>
            </a:spcBef>
            <a:spcAft>
              <a:spcPct val="35000"/>
            </a:spcAft>
          </a:pPr>
          <a:r>
            <a:rPr lang="en-US" altLang="zh-CN" sz="3500" kern="1200"/>
            <a:t>97</a:t>
          </a:r>
          <a:r>
            <a:rPr lang="zh-CN" altLang="en-US" sz="3500" kern="1200"/>
            <a:t>刑法</a:t>
          </a:r>
        </a:p>
      </dsp:txBody>
      <dsp:txXfrm>
        <a:off x="4074233" y="1458956"/>
        <a:ext cx="1645155" cy="1115342"/>
      </dsp:txXfrm>
    </dsp:sp>
    <dsp:sp modelId="{22BAB721-0C8E-4E59-9FEA-A5979858CB39}">
      <dsp:nvSpPr>
        <dsp:cNvPr id="0" name=""/>
        <dsp:cNvSpPr/>
      </dsp:nvSpPr>
      <dsp:spPr>
        <a:xfrm>
          <a:off x="5956120" y="1586783"/>
          <a:ext cx="3565704" cy="977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a:lnSpc>
              <a:spcPct val="100000"/>
            </a:lnSpc>
            <a:spcBef>
              <a:spcPct val="0"/>
            </a:spcBef>
            <a:spcAft>
              <a:spcPct val="15000"/>
            </a:spcAft>
            <a:buChar char="••"/>
          </a:pPr>
          <a:r>
            <a:rPr lang="zh-CN" altLang="en-US" sz="2700" kern="1200" dirty="0" smtClean="0"/>
            <a:t> 危害国防利益罪</a:t>
          </a:r>
          <a:endParaRPr lang="zh-CN" altLang="en-US" sz="2700" kern="1200" dirty="0"/>
        </a:p>
      </dsp:txBody>
      <dsp:txXfrm>
        <a:off x="5956120" y="1586783"/>
        <a:ext cx="3565704" cy="977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FBBB2-A6B3-448E-97B3-0652131BDD71}">
      <dsp:nvSpPr>
        <dsp:cNvPr id="0" name=""/>
        <dsp:cNvSpPr/>
      </dsp:nvSpPr>
      <dsp:spPr>
        <a:xfrm>
          <a:off x="1783179" y="2181639"/>
          <a:ext cx="543838" cy="518139"/>
        </a:xfrm>
        <a:custGeom>
          <a:avLst/>
          <a:gdLst/>
          <a:ahLst/>
          <a:cxnLst/>
          <a:rect l="0" t="0" r="0" b="0"/>
          <a:pathLst>
            <a:path>
              <a:moveTo>
                <a:pt x="0" y="0"/>
              </a:moveTo>
              <a:lnTo>
                <a:pt x="271919" y="0"/>
              </a:lnTo>
              <a:lnTo>
                <a:pt x="271919" y="518139"/>
              </a:lnTo>
              <a:lnTo>
                <a:pt x="543838" y="51813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36320" y="2421929"/>
        <a:ext cx="37557" cy="37557"/>
      </dsp:txXfrm>
    </dsp:sp>
    <dsp:sp modelId="{00D19141-17CF-498A-A2F6-EB52BF25BE91}">
      <dsp:nvSpPr>
        <dsp:cNvPr id="0" name=""/>
        <dsp:cNvSpPr/>
      </dsp:nvSpPr>
      <dsp:spPr>
        <a:xfrm>
          <a:off x="1783179" y="1663499"/>
          <a:ext cx="543838" cy="518139"/>
        </a:xfrm>
        <a:custGeom>
          <a:avLst/>
          <a:gdLst/>
          <a:ahLst/>
          <a:cxnLst/>
          <a:rect l="0" t="0" r="0" b="0"/>
          <a:pathLst>
            <a:path>
              <a:moveTo>
                <a:pt x="0" y="518139"/>
              </a:moveTo>
              <a:lnTo>
                <a:pt x="271919" y="518139"/>
              </a:lnTo>
              <a:lnTo>
                <a:pt x="271919" y="0"/>
              </a:lnTo>
              <a:lnTo>
                <a:pt x="54383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36320" y="1903790"/>
        <a:ext cx="37557" cy="37557"/>
      </dsp:txXfrm>
    </dsp:sp>
    <dsp:sp modelId="{6FB76D2A-58EA-4AAB-87B4-F12827E23577}">
      <dsp:nvSpPr>
        <dsp:cNvPr id="0" name=""/>
        <dsp:cNvSpPr/>
      </dsp:nvSpPr>
      <dsp:spPr>
        <a:xfrm rot="16200000">
          <a:off x="-812970" y="1767127"/>
          <a:ext cx="4363278" cy="8290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t>战时是否为犯罪构成要件划分</a:t>
          </a:r>
          <a:endParaRPr lang="zh-CN" altLang="en-US" sz="2600" kern="1200" dirty="0"/>
        </a:p>
      </dsp:txBody>
      <dsp:txXfrm>
        <a:off x="-812970" y="1767127"/>
        <a:ext cx="4363278" cy="829022"/>
      </dsp:txXfrm>
    </dsp:sp>
    <dsp:sp modelId="{AFBD8B1E-AA87-4618-8AE4-B68F989D3A12}">
      <dsp:nvSpPr>
        <dsp:cNvPr id="0" name=""/>
        <dsp:cNvSpPr/>
      </dsp:nvSpPr>
      <dsp:spPr>
        <a:xfrm>
          <a:off x="2327018" y="1248988"/>
          <a:ext cx="3964450" cy="8290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不以战时为构成要件的犯罪</a:t>
          </a:r>
          <a:endParaRPr lang="zh-CN" altLang="en-US" sz="2500" kern="1200" dirty="0"/>
        </a:p>
      </dsp:txBody>
      <dsp:txXfrm>
        <a:off x="2327018" y="1248988"/>
        <a:ext cx="3964450" cy="829022"/>
      </dsp:txXfrm>
    </dsp:sp>
    <dsp:sp modelId="{3B9E8B6F-1377-4B9D-B547-1412D093C5B5}">
      <dsp:nvSpPr>
        <dsp:cNvPr id="0" name=""/>
        <dsp:cNvSpPr/>
      </dsp:nvSpPr>
      <dsp:spPr>
        <a:xfrm>
          <a:off x="2327018" y="2285266"/>
          <a:ext cx="3964450" cy="8290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以战时为构成要件的犯罪</a:t>
          </a:r>
          <a:endParaRPr lang="zh-CN" altLang="en-US" sz="2500" kern="1200" dirty="0"/>
        </a:p>
      </dsp:txBody>
      <dsp:txXfrm>
        <a:off x="2327018" y="2285266"/>
        <a:ext cx="3964450" cy="829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A5BB-9BC9-415D-8308-542BCF6235D2}">
      <dsp:nvSpPr>
        <dsp:cNvPr id="0" name=""/>
        <dsp:cNvSpPr/>
      </dsp:nvSpPr>
      <dsp:spPr>
        <a:xfrm>
          <a:off x="1296065" y="2122004"/>
          <a:ext cx="528973" cy="1511927"/>
        </a:xfrm>
        <a:custGeom>
          <a:avLst/>
          <a:gdLst/>
          <a:ahLst/>
          <a:cxnLst/>
          <a:rect l="0" t="0" r="0" b="0"/>
          <a:pathLst>
            <a:path>
              <a:moveTo>
                <a:pt x="0" y="0"/>
              </a:moveTo>
              <a:lnTo>
                <a:pt x="264486" y="0"/>
              </a:lnTo>
              <a:lnTo>
                <a:pt x="264486" y="1511927"/>
              </a:lnTo>
              <a:lnTo>
                <a:pt x="528973" y="151192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20507" y="2837923"/>
        <a:ext cx="80089" cy="80089"/>
      </dsp:txXfrm>
    </dsp:sp>
    <dsp:sp modelId="{48ECB542-8E42-4485-BD6A-5843A45793BF}">
      <dsp:nvSpPr>
        <dsp:cNvPr id="0" name=""/>
        <dsp:cNvSpPr/>
      </dsp:nvSpPr>
      <dsp:spPr>
        <a:xfrm>
          <a:off x="1296065" y="2122004"/>
          <a:ext cx="528973" cy="503975"/>
        </a:xfrm>
        <a:custGeom>
          <a:avLst/>
          <a:gdLst/>
          <a:ahLst/>
          <a:cxnLst/>
          <a:rect l="0" t="0" r="0" b="0"/>
          <a:pathLst>
            <a:path>
              <a:moveTo>
                <a:pt x="0" y="0"/>
              </a:moveTo>
              <a:lnTo>
                <a:pt x="264486" y="0"/>
              </a:lnTo>
              <a:lnTo>
                <a:pt x="264486" y="503975"/>
              </a:lnTo>
              <a:lnTo>
                <a:pt x="528973" y="5039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42286" y="2355726"/>
        <a:ext cx="36530" cy="36530"/>
      </dsp:txXfrm>
    </dsp:sp>
    <dsp:sp modelId="{D3843CEE-D7A2-481E-B3B4-930165FC2F42}">
      <dsp:nvSpPr>
        <dsp:cNvPr id="0" name=""/>
        <dsp:cNvSpPr/>
      </dsp:nvSpPr>
      <dsp:spPr>
        <a:xfrm>
          <a:off x="1296065" y="1618028"/>
          <a:ext cx="528973" cy="503975"/>
        </a:xfrm>
        <a:custGeom>
          <a:avLst/>
          <a:gdLst/>
          <a:ahLst/>
          <a:cxnLst/>
          <a:rect l="0" t="0" r="0" b="0"/>
          <a:pathLst>
            <a:path>
              <a:moveTo>
                <a:pt x="0" y="503975"/>
              </a:moveTo>
              <a:lnTo>
                <a:pt x="264486" y="503975"/>
              </a:lnTo>
              <a:lnTo>
                <a:pt x="264486" y="0"/>
              </a:lnTo>
              <a:lnTo>
                <a:pt x="528973"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42286" y="1851750"/>
        <a:ext cx="36530" cy="36530"/>
      </dsp:txXfrm>
    </dsp:sp>
    <dsp:sp modelId="{6C6FE18C-064E-4CC9-ACED-BFCA77BF3BF2}">
      <dsp:nvSpPr>
        <dsp:cNvPr id="0" name=""/>
        <dsp:cNvSpPr/>
      </dsp:nvSpPr>
      <dsp:spPr>
        <a:xfrm>
          <a:off x="1296065" y="610076"/>
          <a:ext cx="528973" cy="1511927"/>
        </a:xfrm>
        <a:custGeom>
          <a:avLst/>
          <a:gdLst/>
          <a:ahLst/>
          <a:cxnLst/>
          <a:rect l="0" t="0" r="0" b="0"/>
          <a:pathLst>
            <a:path>
              <a:moveTo>
                <a:pt x="0" y="1511927"/>
              </a:moveTo>
              <a:lnTo>
                <a:pt x="264486" y="1511927"/>
              </a:lnTo>
              <a:lnTo>
                <a:pt x="264486" y="0"/>
              </a:lnTo>
              <a:lnTo>
                <a:pt x="528973"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520507" y="1325995"/>
        <a:ext cx="80089" cy="80089"/>
      </dsp:txXfrm>
    </dsp:sp>
    <dsp:sp modelId="{00E1E320-1702-4B8A-96FA-4F3ECCF3B166}">
      <dsp:nvSpPr>
        <dsp:cNvPr id="0" name=""/>
        <dsp:cNvSpPr/>
      </dsp:nvSpPr>
      <dsp:spPr>
        <a:xfrm rot="16200000">
          <a:off x="-1229119" y="1718823"/>
          <a:ext cx="4244008" cy="80636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smtClean="0"/>
            <a:t>侵害的行为对象划分</a:t>
          </a:r>
          <a:endParaRPr lang="zh-CN" altLang="en-US" sz="3600" kern="1200" dirty="0"/>
        </a:p>
      </dsp:txBody>
      <dsp:txXfrm>
        <a:off x="-1229119" y="1718823"/>
        <a:ext cx="4244008" cy="806361"/>
      </dsp:txXfrm>
    </dsp:sp>
    <dsp:sp modelId="{93D4DE42-774A-4449-832C-0EE7D3F00C6D}">
      <dsp:nvSpPr>
        <dsp:cNvPr id="0" name=""/>
        <dsp:cNvSpPr/>
      </dsp:nvSpPr>
      <dsp:spPr>
        <a:xfrm>
          <a:off x="1825038" y="206895"/>
          <a:ext cx="4056245" cy="8063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危害作战和军事行动的犯罪</a:t>
          </a:r>
          <a:endParaRPr lang="zh-CN" altLang="en-US" sz="2400" kern="1200" dirty="0"/>
        </a:p>
      </dsp:txBody>
      <dsp:txXfrm>
        <a:off x="1825038" y="206895"/>
        <a:ext cx="4056245" cy="806361"/>
      </dsp:txXfrm>
    </dsp:sp>
    <dsp:sp modelId="{E5FD0179-3F5C-42DC-9BC3-7A7029C1AB00}">
      <dsp:nvSpPr>
        <dsp:cNvPr id="0" name=""/>
        <dsp:cNvSpPr/>
      </dsp:nvSpPr>
      <dsp:spPr>
        <a:xfrm>
          <a:off x="1825038" y="1214847"/>
          <a:ext cx="4041725" cy="8063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危害国防物质基础的犯罪</a:t>
          </a:r>
          <a:endParaRPr lang="zh-CN" altLang="en-US" sz="2400" kern="1200" dirty="0"/>
        </a:p>
      </dsp:txBody>
      <dsp:txXfrm>
        <a:off x="1825038" y="1214847"/>
        <a:ext cx="4041725" cy="806361"/>
      </dsp:txXfrm>
    </dsp:sp>
    <dsp:sp modelId="{C1BAA1CF-F9F1-4BAB-B1DD-D2781FAD6385}">
      <dsp:nvSpPr>
        <dsp:cNvPr id="0" name=""/>
        <dsp:cNvSpPr/>
      </dsp:nvSpPr>
      <dsp:spPr>
        <a:xfrm>
          <a:off x="1825038" y="2222799"/>
          <a:ext cx="4090602" cy="8063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危害国防管理秩序的犯罪</a:t>
          </a:r>
          <a:endParaRPr lang="zh-CN" altLang="en-US" sz="2400" kern="1200" dirty="0"/>
        </a:p>
      </dsp:txBody>
      <dsp:txXfrm>
        <a:off x="1825038" y="2222799"/>
        <a:ext cx="4090602" cy="806361"/>
      </dsp:txXfrm>
    </dsp:sp>
    <dsp:sp modelId="{826DA7C2-6ECC-4757-A97A-1D0586AD13DF}">
      <dsp:nvSpPr>
        <dsp:cNvPr id="0" name=""/>
        <dsp:cNvSpPr/>
      </dsp:nvSpPr>
      <dsp:spPr>
        <a:xfrm>
          <a:off x="1825038" y="3230751"/>
          <a:ext cx="4095997" cy="8063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危害武装力量建设的犯罪</a:t>
          </a:r>
          <a:endParaRPr lang="zh-CN" altLang="en-US" sz="2400" kern="1200" dirty="0"/>
        </a:p>
      </dsp:txBody>
      <dsp:txXfrm>
        <a:off x="1825038" y="3230751"/>
        <a:ext cx="4095997" cy="80636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rSet csTypeId="urn:microsoft.com/office/officeart/2005/8/colors/accent6_5"/>
        </dgm:pt>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747" y="2850526"/>
            <a:ext cx="9144000" cy="1431782"/>
          </a:xfrm>
        </p:spPr>
        <p:txBody>
          <a:bodyPr>
            <a:normAutofit fontScale="90000"/>
          </a:bodyPr>
          <a:lstStyle/>
          <a:p>
            <a:r>
              <a:rPr lang="zh-CN" altLang="en-US" sz="9600" dirty="0" smtClean="0">
                <a:solidFill>
                  <a:schemeClr val="bg1"/>
                </a:solidFill>
                <a:latin typeface="华文中宋" panose="02010600040101010101" pitchFamily="2" charset="-122"/>
                <a:ea typeface="华文中宋" panose="02010600040101010101" pitchFamily="2" charset="-122"/>
              </a:rPr>
              <a:t>刑 法 学</a:t>
            </a:r>
            <a:br>
              <a:rPr lang="zh-CN" altLang="en-US" sz="9600" dirty="0" smtClean="0">
                <a:solidFill>
                  <a:schemeClr val="bg1"/>
                </a:solidFill>
                <a:latin typeface="华文中宋" panose="02010600040101010101" pitchFamily="2" charset="-122"/>
                <a:ea typeface="华文中宋" panose="02010600040101010101" pitchFamily="2" charset="-122"/>
              </a:rPr>
            </a:br>
            <a:r>
              <a:rPr lang="zh-CN" altLang="en-US" sz="6000" dirty="0" smtClean="0">
                <a:solidFill>
                  <a:schemeClr val="bg1"/>
                </a:solidFill>
                <a:latin typeface="华文中宋" panose="02010600040101010101" pitchFamily="2" charset="-122"/>
                <a:ea typeface="华文中宋" panose="02010600040101010101" pitchFamily="2" charset="-122"/>
              </a:rPr>
              <a:t>（下册</a:t>
            </a:r>
            <a:r>
              <a:rPr lang="en-US" altLang="zh-CN" sz="6000" dirty="0" smtClean="0">
                <a:solidFill>
                  <a:schemeClr val="bg1"/>
                </a:solidFill>
                <a:latin typeface="华文中宋" panose="02010600040101010101" pitchFamily="2" charset="-122"/>
                <a:ea typeface="华文中宋" panose="02010600040101010101" pitchFamily="2" charset="-122"/>
              </a:rPr>
              <a:t>·</a:t>
            </a:r>
            <a:r>
              <a:rPr lang="zh-CN" altLang="en-US" sz="6000" dirty="0" smtClean="0">
                <a:solidFill>
                  <a:schemeClr val="bg1"/>
                </a:solidFill>
                <a:latin typeface="华文中宋" panose="02010600040101010101" pitchFamily="2" charset="-122"/>
                <a:ea typeface="华文中宋" panose="02010600040101010101" pitchFamily="2" charset="-122"/>
              </a:rPr>
              <a:t>各论）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a:t>（二</a:t>
            </a:r>
            <a:r>
              <a:rPr lang="zh-CN" altLang="en-US" sz="2400" dirty="0" smtClean="0"/>
              <a:t>）犯罪客观</a:t>
            </a:r>
            <a:r>
              <a:rPr lang="zh-CN" altLang="en-US" sz="2400" dirty="0"/>
              <a:t>方面：行为人采用暴力或者威胁手段，阻碍军人依法执行职务。</a:t>
            </a:r>
          </a:p>
          <a:p>
            <a:r>
              <a:rPr lang="en-US" altLang="zh-CN" sz="2400" dirty="0" smtClean="0"/>
              <a:t>1.</a:t>
            </a:r>
            <a:r>
              <a:rPr lang="zh-CN" altLang="en-US" sz="2400" dirty="0" smtClean="0"/>
              <a:t>使用</a:t>
            </a:r>
            <a:r>
              <a:rPr lang="zh-CN" altLang="en-US" sz="2400" dirty="0"/>
              <a:t>暴力、威胁方法</a:t>
            </a:r>
            <a:r>
              <a:rPr lang="zh-CN" altLang="en-US" sz="2400" dirty="0" smtClean="0"/>
              <a:t>。</a:t>
            </a:r>
            <a:endParaRPr lang="zh-CN" altLang="en-US" sz="2400" dirty="0"/>
          </a:p>
          <a:p>
            <a:r>
              <a:rPr lang="en-US" altLang="zh-CN" sz="2400" dirty="0" smtClean="0"/>
              <a:t>2.</a:t>
            </a:r>
            <a:r>
              <a:rPr lang="zh-CN" altLang="en-US" sz="2400" dirty="0" smtClean="0"/>
              <a:t>阻碍</a:t>
            </a:r>
            <a:r>
              <a:rPr lang="zh-CN" altLang="en-US" sz="2400" dirty="0"/>
              <a:t>行为需发生在军人依法执行职务之时</a:t>
            </a:r>
            <a:r>
              <a:rPr lang="zh-CN" altLang="en-US" sz="2400" dirty="0" smtClean="0"/>
              <a:t>。</a:t>
            </a:r>
            <a:endParaRPr lang="en-US" altLang="zh-CN" sz="2400" dirty="0" smtClean="0"/>
          </a:p>
          <a:p>
            <a:r>
              <a:rPr lang="zh-CN" altLang="en-US" sz="2400" dirty="0" smtClean="0"/>
              <a:t>（</a:t>
            </a:r>
            <a:r>
              <a:rPr lang="en-US" altLang="zh-CN" sz="2400" dirty="0" smtClean="0"/>
              <a:t>1</a:t>
            </a:r>
            <a:r>
              <a:rPr lang="zh-CN" altLang="en-US" sz="2400" dirty="0" smtClean="0"/>
              <a:t>）针对</a:t>
            </a:r>
            <a:r>
              <a:rPr lang="zh-CN" altLang="en-US" sz="2400" dirty="0"/>
              <a:t>的犯罪对象是</a:t>
            </a:r>
            <a:r>
              <a:rPr lang="zh-CN" altLang="en-US" sz="2400" dirty="0" smtClean="0"/>
              <a:t>军人。</a:t>
            </a:r>
            <a:endParaRPr lang="en-US" altLang="zh-CN" sz="2400" dirty="0" smtClean="0"/>
          </a:p>
          <a:p>
            <a:r>
              <a:rPr lang="zh-CN" altLang="en-US" sz="2400" dirty="0" smtClean="0"/>
              <a:t>（</a:t>
            </a:r>
            <a:r>
              <a:rPr lang="en-US" altLang="zh-CN" sz="2400" dirty="0" smtClean="0"/>
              <a:t>2</a:t>
            </a:r>
            <a:r>
              <a:rPr lang="zh-CN" altLang="en-US" sz="2400" dirty="0" smtClean="0"/>
              <a:t>）需</a:t>
            </a:r>
            <a:r>
              <a:rPr lang="zh-CN" altLang="en-US" sz="2400" dirty="0"/>
              <a:t>军人依法执行</a:t>
            </a:r>
            <a:r>
              <a:rPr lang="zh-CN" altLang="en-US" sz="2400" dirty="0" smtClean="0"/>
              <a:t>职务。</a:t>
            </a:r>
            <a:endParaRPr lang="en-US" altLang="zh-CN" sz="2400" dirty="0" smtClean="0"/>
          </a:p>
          <a:p>
            <a:r>
              <a:rPr lang="zh-CN" altLang="en-US" sz="2400" dirty="0" smtClean="0"/>
              <a:t>（</a:t>
            </a:r>
            <a:r>
              <a:rPr lang="en-US" altLang="zh-CN" sz="2400" dirty="0" smtClean="0"/>
              <a:t>3</a:t>
            </a:r>
            <a:r>
              <a:rPr lang="zh-CN" altLang="en-US" sz="2400" dirty="0" smtClean="0"/>
              <a:t>）本</a:t>
            </a:r>
            <a:r>
              <a:rPr lang="zh-CN" altLang="en-US" sz="2400" dirty="0"/>
              <a:t>罪发生时间为执行职务当时，不包括之前或之后。</a:t>
            </a:r>
          </a:p>
          <a:p>
            <a:r>
              <a:rPr lang="en-US" altLang="zh-CN" sz="2400" dirty="0" smtClean="0"/>
              <a:t>3.</a:t>
            </a:r>
            <a:r>
              <a:rPr lang="zh-CN" altLang="en-US" sz="2400" dirty="0" smtClean="0"/>
              <a:t>阻碍</a:t>
            </a:r>
            <a:r>
              <a:rPr lang="zh-CN" altLang="en-US" sz="2400" dirty="0"/>
              <a:t>行为导致军人无法正常履行其应当履行的职责。</a:t>
            </a:r>
          </a:p>
          <a:p>
            <a:r>
              <a:rPr lang="zh-CN" altLang="en-US" sz="2400" dirty="0"/>
              <a:t>（三）犯罪主体：除军人以外的自然人。</a:t>
            </a:r>
          </a:p>
          <a:p>
            <a:r>
              <a:rPr lang="zh-CN" altLang="en-US" sz="2400" dirty="0"/>
              <a:t>（四</a:t>
            </a:r>
            <a:r>
              <a:rPr lang="zh-CN" altLang="en-US" sz="2400" dirty="0" smtClean="0"/>
              <a:t>）犯罪主观</a:t>
            </a:r>
            <a:r>
              <a:rPr lang="zh-CN" altLang="en-US" sz="2400" dirty="0"/>
              <a:t>方面：直接</a:t>
            </a:r>
            <a:r>
              <a:rPr lang="zh-CN" altLang="en-US" sz="2400" dirty="0" smtClean="0"/>
              <a:t>故意。</a:t>
            </a:r>
            <a:endParaRPr lang="zh-CN" altLang="en-US" sz="2400" dirty="0"/>
          </a:p>
        </p:txBody>
      </p:sp>
      <p:sp>
        <p:nvSpPr>
          <p:cNvPr id="3" name="标题 2"/>
          <p:cNvSpPr>
            <a:spLocks noGrp="1"/>
          </p:cNvSpPr>
          <p:nvPr>
            <p:ph type="title"/>
          </p:nvPr>
        </p:nvSpPr>
        <p:spPr/>
        <p:txBody>
          <a:bodyPr/>
          <a:lstStyle/>
          <a:p>
            <a:r>
              <a:rPr lang="zh-CN" altLang="en-US" dirty="0"/>
              <a:t>阻碍军人执行职务罪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9504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dirty="0" smtClean="0"/>
          </a:p>
          <a:p>
            <a:r>
              <a:rPr lang="zh-CN" altLang="en-US" dirty="0" smtClean="0"/>
              <a:t>二</a:t>
            </a:r>
            <a:r>
              <a:rPr lang="zh-CN" altLang="en-US" dirty="0"/>
              <a:t>、阻碍军人执行职务罪的认定</a:t>
            </a:r>
          </a:p>
          <a:p>
            <a:r>
              <a:rPr lang="zh-CN" altLang="en-US" dirty="0"/>
              <a:t>（一）区分阻碍军人执行职务罪与非罪的界限</a:t>
            </a:r>
          </a:p>
          <a:p>
            <a:r>
              <a:rPr lang="en-US" altLang="zh-CN" dirty="0"/>
              <a:t>1.</a:t>
            </a:r>
            <a:r>
              <a:rPr lang="zh-CN" altLang="en-US" dirty="0"/>
              <a:t>客观</a:t>
            </a:r>
            <a:r>
              <a:rPr lang="zh-CN" altLang="en-US" dirty="0" smtClean="0"/>
              <a:t>上：行为</a:t>
            </a:r>
            <a:r>
              <a:rPr lang="zh-CN" altLang="en-US" dirty="0"/>
              <a:t>人是否实施了暴力、威胁手段。</a:t>
            </a:r>
          </a:p>
          <a:p>
            <a:r>
              <a:rPr lang="en-US" altLang="zh-CN" dirty="0"/>
              <a:t>2.</a:t>
            </a:r>
            <a:r>
              <a:rPr lang="zh-CN" altLang="en-US" dirty="0"/>
              <a:t>主观</a:t>
            </a:r>
            <a:r>
              <a:rPr lang="zh-CN" altLang="en-US" dirty="0" smtClean="0"/>
              <a:t>上：行为</a:t>
            </a:r>
            <a:r>
              <a:rPr lang="zh-CN" altLang="en-US" dirty="0"/>
              <a:t>人是否认识到是军人在执行职务而对其阻挠。</a:t>
            </a:r>
          </a:p>
          <a:p>
            <a:endParaRPr lang="zh-CN" altLang="en-US" sz="2400" dirty="0"/>
          </a:p>
        </p:txBody>
      </p:sp>
      <p:sp>
        <p:nvSpPr>
          <p:cNvPr id="3" name="标题 2"/>
          <p:cNvSpPr>
            <a:spLocks noGrp="1"/>
          </p:cNvSpPr>
          <p:nvPr>
            <p:ph type="title"/>
          </p:nvPr>
        </p:nvSpPr>
        <p:spPr/>
        <p:txBody>
          <a:bodyPr/>
          <a:lstStyle/>
          <a:p>
            <a:r>
              <a:rPr lang="zh-CN" altLang="en-US" dirty="0"/>
              <a:t>阻碍军人执行职务罪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1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a:t>
            </a:r>
            <a:r>
              <a:rPr lang="zh-CN" altLang="en-US" dirty="0"/>
              <a:t>二）阻碍军人执行职务罪与妨害公务罪的界限</a:t>
            </a:r>
          </a:p>
          <a:p>
            <a:r>
              <a:rPr lang="en-US" altLang="zh-CN" dirty="0"/>
              <a:t>1.</a:t>
            </a:r>
            <a:r>
              <a:rPr lang="zh-CN" altLang="en-US" dirty="0"/>
              <a:t>侵犯</a:t>
            </a:r>
            <a:r>
              <a:rPr lang="zh-CN" altLang="en-US" dirty="0" smtClean="0"/>
              <a:t>客体：阻碍</a:t>
            </a:r>
            <a:r>
              <a:rPr lang="zh-CN" altLang="en-US" dirty="0"/>
              <a:t>军人执行职务罪侵害的客体是军人正常执行职务的活动；妨害公务罪侵害的客体是公务活动的正常秩序。</a:t>
            </a:r>
          </a:p>
          <a:p>
            <a:r>
              <a:rPr lang="en-US" altLang="zh-CN" dirty="0"/>
              <a:t>2.</a:t>
            </a:r>
            <a:r>
              <a:rPr lang="zh-CN" altLang="en-US" dirty="0"/>
              <a:t>犯罪</a:t>
            </a:r>
            <a:r>
              <a:rPr lang="zh-CN" altLang="en-US" dirty="0" smtClean="0"/>
              <a:t>对象：阻碍</a:t>
            </a:r>
            <a:r>
              <a:rPr lang="zh-CN" altLang="en-US" dirty="0"/>
              <a:t>军人执行职务罪侵害的对象是依法执行职务的军人；妨害公务罪侵害的对象是国家机关工作人员、人大代表、红十字会工作人员或国家安全机关、公安机关依法执行公务的人员。</a:t>
            </a:r>
          </a:p>
          <a:p>
            <a:r>
              <a:rPr lang="en-US" altLang="zh-CN" dirty="0"/>
              <a:t>3.</a:t>
            </a:r>
            <a:r>
              <a:rPr lang="zh-CN" altLang="en-US" dirty="0"/>
              <a:t>犯罪</a:t>
            </a:r>
            <a:r>
              <a:rPr lang="zh-CN" altLang="en-US" dirty="0" smtClean="0"/>
              <a:t>主体：本</a:t>
            </a:r>
            <a:r>
              <a:rPr lang="zh-CN" altLang="en-US" dirty="0"/>
              <a:t>罪是除军人以外的自然人主体，妨害公务罪为一般主体。</a:t>
            </a:r>
          </a:p>
          <a:p>
            <a:endParaRPr lang="zh-CN" altLang="en-US" sz="2400" dirty="0"/>
          </a:p>
        </p:txBody>
      </p:sp>
      <p:sp>
        <p:nvSpPr>
          <p:cNvPr id="3" name="标题 2"/>
          <p:cNvSpPr>
            <a:spLocks noGrp="1"/>
          </p:cNvSpPr>
          <p:nvPr>
            <p:ph type="title"/>
          </p:nvPr>
        </p:nvSpPr>
        <p:spPr/>
        <p:txBody>
          <a:bodyPr/>
          <a:lstStyle/>
          <a:p>
            <a:r>
              <a:rPr lang="zh-CN" altLang="en-US" dirty="0"/>
              <a:t>阻碍军人执行职务罪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088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033670"/>
            <a:ext cx="10954327" cy="5297556"/>
          </a:xfrm>
        </p:spPr>
        <p:txBody>
          <a:bodyPr>
            <a:normAutofit/>
          </a:bodyPr>
          <a:lstStyle/>
          <a:p>
            <a:endParaRPr lang="en-US" altLang="zh-CN" dirty="0" smtClean="0"/>
          </a:p>
          <a:p>
            <a:r>
              <a:rPr lang="zh-CN" altLang="en-US" dirty="0" smtClean="0"/>
              <a:t>（</a:t>
            </a:r>
            <a:r>
              <a:rPr lang="zh-CN" altLang="en-US" dirty="0"/>
              <a:t>三）阻碍军人执行职务罪与扰乱社会秩序罪的界限</a:t>
            </a:r>
          </a:p>
          <a:p>
            <a:r>
              <a:rPr lang="en-US" altLang="zh-CN" dirty="0"/>
              <a:t>1.</a:t>
            </a:r>
            <a:r>
              <a:rPr lang="zh-CN" altLang="en-US" dirty="0"/>
              <a:t>侵犯</a:t>
            </a:r>
            <a:r>
              <a:rPr lang="zh-CN" altLang="en-US" dirty="0" smtClean="0"/>
              <a:t>客体：本</a:t>
            </a:r>
            <a:r>
              <a:rPr lang="zh-CN" altLang="en-US" dirty="0"/>
              <a:t>罪侵害国防利益，后者侵害社会秩序。</a:t>
            </a:r>
          </a:p>
          <a:p>
            <a:r>
              <a:rPr lang="en-US" altLang="zh-CN" dirty="0"/>
              <a:t>2.</a:t>
            </a:r>
            <a:r>
              <a:rPr lang="zh-CN" altLang="en-US" dirty="0"/>
              <a:t>犯罪</a:t>
            </a:r>
            <a:r>
              <a:rPr lang="zh-CN" altLang="en-US" dirty="0" smtClean="0"/>
              <a:t>对象：本</a:t>
            </a:r>
            <a:r>
              <a:rPr lang="zh-CN" altLang="en-US" dirty="0"/>
              <a:t>罪侵害的对象是依法执行职务的军人，后者是对特定机关、单位等进行侵害。</a:t>
            </a:r>
          </a:p>
          <a:p>
            <a:r>
              <a:rPr lang="en-US" altLang="zh-CN" dirty="0"/>
              <a:t>3.</a:t>
            </a:r>
            <a:r>
              <a:rPr lang="zh-CN" altLang="en-US" dirty="0"/>
              <a:t>犯罪</a:t>
            </a:r>
            <a:r>
              <a:rPr lang="zh-CN" altLang="en-US" dirty="0" smtClean="0"/>
              <a:t>手段：本</a:t>
            </a:r>
            <a:r>
              <a:rPr lang="zh-CN" altLang="en-US" dirty="0"/>
              <a:t>罪仅限于暴力、威胁方法。后者手段形式多样。</a:t>
            </a:r>
          </a:p>
          <a:p>
            <a:r>
              <a:rPr lang="en-US" altLang="zh-CN" dirty="0"/>
              <a:t>4.</a:t>
            </a:r>
            <a:r>
              <a:rPr lang="zh-CN" altLang="en-US" dirty="0"/>
              <a:t>犯罪</a:t>
            </a:r>
            <a:r>
              <a:rPr lang="zh-CN" altLang="en-US" dirty="0" smtClean="0"/>
              <a:t>结果：本</a:t>
            </a:r>
            <a:r>
              <a:rPr lang="zh-CN" altLang="en-US" dirty="0"/>
              <a:t>罪不要求造成具体结果，</a:t>
            </a:r>
            <a:r>
              <a:rPr lang="zh-CN" altLang="en-US" dirty="0" smtClean="0"/>
              <a:t>后者需要</a:t>
            </a:r>
            <a:r>
              <a:rPr lang="zh-CN" altLang="en-US" dirty="0"/>
              <a:t>达到情节严重。</a:t>
            </a:r>
          </a:p>
          <a:p>
            <a:endParaRPr lang="zh-CN" altLang="en-US" sz="2400" dirty="0"/>
          </a:p>
        </p:txBody>
      </p:sp>
      <p:sp>
        <p:nvSpPr>
          <p:cNvPr id="3" name="标题 2"/>
          <p:cNvSpPr>
            <a:spLocks noGrp="1"/>
          </p:cNvSpPr>
          <p:nvPr>
            <p:ph type="title"/>
          </p:nvPr>
        </p:nvSpPr>
        <p:spPr/>
        <p:txBody>
          <a:bodyPr/>
          <a:lstStyle/>
          <a:p>
            <a:r>
              <a:rPr lang="zh-CN" altLang="en-US" dirty="0"/>
              <a:t>阻碍军人执行职务罪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64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endParaRPr lang="en-US" altLang="zh-CN" dirty="0" smtClean="0"/>
          </a:p>
          <a:p>
            <a:r>
              <a:rPr lang="zh-CN" altLang="en-US" dirty="0" smtClean="0"/>
              <a:t>（</a:t>
            </a:r>
            <a:r>
              <a:rPr lang="zh-CN" altLang="en-US" dirty="0"/>
              <a:t>四）阻碍军人执行职务罪与阻碍军事行动罪的界限</a:t>
            </a:r>
          </a:p>
          <a:p>
            <a:r>
              <a:rPr lang="en-US" altLang="zh-CN" dirty="0"/>
              <a:t>1.</a:t>
            </a:r>
            <a:r>
              <a:rPr lang="zh-CN" altLang="en-US" dirty="0"/>
              <a:t>行为</a:t>
            </a:r>
            <a:r>
              <a:rPr lang="zh-CN" altLang="en-US" dirty="0" smtClean="0"/>
              <a:t>方式：本</a:t>
            </a:r>
            <a:r>
              <a:rPr lang="zh-CN" altLang="en-US" dirty="0"/>
              <a:t>罪只能以暴力、威胁方法实施；后罪既可以暴力、威胁方式，也可使用非暴力对抗的方式阻碍武装部队军事行动。</a:t>
            </a:r>
          </a:p>
          <a:p>
            <a:r>
              <a:rPr lang="en-US" altLang="zh-CN" dirty="0"/>
              <a:t>2.</a:t>
            </a:r>
            <a:r>
              <a:rPr lang="zh-CN" altLang="en-US" dirty="0"/>
              <a:t>犯罪</a:t>
            </a:r>
            <a:r>
              <a:rPr lang="zh-CN" altLang="en-US" dirty="0" smtClean="0"/>
              <a:t>结果：本</a:t>
            </a:r>
            <a:r>
              <a:rPr lang="zh-CN" altLang="en-US" dirty="0"/>
              <a:t>罪不以危害结果的发生为构成要件，后罪要求造成严重后果。</a:t>
            </a:r>
          </a:p>
          <a:p>
            <a:endParaRPr lang="zh-CN" altLang="en-US" sz="2400" dirty="0"/>
          </a:p>
        </p:txBody>
      </p:sp>
      <p:sp>
        <p:nvSpPr>
          <p:cNvPr id="3" name="标题 2"/>
          <p:cNvSpPr>
            <a:spLocks noGrp="1"/>
          </p:cNvSpPr>
          <p:nvPr>
            <p:ph type="title"/>
          </p:nvPr>
        </p:nvSpPr>
        <p:spPr/>
        <p:txBody>
          <a:bodyPr/>
          <a:lstStyle/>
          <a:p>
            <a:r>
              <a:rPr lang="zh-CN" altLang="en-US" dirty="0"/>
              <a:t>阻碍军人执行职务罪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6884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r>
              <a:rPr lang="zh-CN" altLang="en-US" dirty="0" smtClean="0"/>
              <a:t>（</a:t>
            </a:r>
            <a:r>
              <a:rPr lang="zh-CN" altLang="en-US" dirty="0"/>
              <a:t>五）既遂标准</a:t>
            </a:r>
          </a:p>
          <a:p>
            <a:r>
              <a:rPr lang="zh-CN" altLang="en-US" dirty="0"/>
              <a:t>本罪是行为犯，只要实施暴力、威胁阻碍军人执行职务，即构成既遂。</a:t>
            </a:r>
          </a:p>
          <a:p>
            <a:r>
              <a:rPr lang="zh-CN" altLang="en-US" dirty="0"/>
              <a:t>（六）罪数问题</a:t>
            </a:r>
          </a:p>
          <a:p>
            <a:r>
              <a:rPr lang="zh-CN" altLang="en-US" dirty="0"/>
              <a:t>使用暴力方法致军人重伤、死亡，属想象竞合，从一重处断。</a:t>
            </a:r>
          </a:p>
          <a:p>
            <a:r>
              <a:rPr lang="zh-CN" altLang="en-US" dirty="0"/>
              <a:t>三、阻碍军人执行职务罪的处罚</a:t>
            </a:r>
          </a:p>
          <a:p>
            <a:r>
              <a:rPr lang="en-US" altLang="zh-CN" dirty="0"/>
              <a:t>《</a:t>
            </a:r>
            <a:r>
              <a:rPr lang="zh-CN" altLang="en-US" dirty="0"/>
              <a:t>刑法</a:t>
            </a:r>
            <a:r>
              <a:rPr lang="en-US" altLang="zh-CN" dirty="0"/>
              <a:t>》</a:t>
            </a:r>
            <a:r>
              <a:rPr lang="zh-CN" altLang="en-US" dirty="0"/>
              <a:t>第</a:t>
            </a:r>
            <a:r>
              <a:rPr lang="en-US" altLang="zh-CN" dirty="0"/>
              <a:t>368</a:t>
            </a:r>
            <a:r>
              <a:rPr lang="zh-CN" altLang="en-US" dirty="0"/>
              <a:t>条规定：犯阻碍军人执行职务罪的，处</a:t>
            </a:r>
            <a:r>
              <a:rPr lang="en-US" altLang="zh-CN" dirty="0"/>
              <a:t>3</a:t>
            </a:r>
            <a:r>
              <a:rPr lang="zh-CN" altLang="en-US" dirty="0"/>
              <a:t>年以下有期徒刑、拘役、管制或者罚金。</a:t>
            </a:r>
          </a:p>
          <a:p>
            <a:endParaRPr lang="zh-CN" altLang="en-US" sz="2400" dirty="0"/>
          </a:p>
        </p:txBody>
      </p:sp>
      <p:sp>
        <p:nvSpPr>
          <p:cNvPr id="3" name="标题 2"/>
          <p:cNvSpPr>
            <a:spLocks noGrp="1"/>
          </p:cNvSpPr>
          <p:nvPr>
            <p:ph type="title"/>
          </p:nvPr>
        </p:nvSpPr>
        <p:spPr/>
        <p:txBody>
          <a:bodyPr/>
          <a:lstStyle/>
          <a:p>
            <a:r>
              <a:rPr lang="zh-CN" altLang="en-US" dirty="0"/>
              <a:t>阻碍军人执行职务罪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5209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lnSpcReduction="10000"/>
          </a:bodyPr>
          <a:lstStyle/>
          <a:p>
            <a:r>
              <a:rPr lang="zh-CN" altLang="en-US" dirty="0"/>
              <a:t>一、 破坏武器装备、军事设施、军事通信罪的概念与构成特征</a:t>
            </a:r>
          </a:p>
          <a:p>
            <a:r>
              <a:rPr lang="zh-CN" altLang="en-US" dirty="0"/>
              <a:t>破坏武器装备、军事设施、军事通信罪是指行为人故意实施的破坏武器装备、军事设施、军事通信的行为。</a:t>
            </a:r>
          </a:p>
          <a:p>
            <a:r>
              <a:rPr lang="zh-CN" altLang="en-US" dirty="0"/>
              <a:t>（一）犯罪客体：军队战斗力的物质保障。本罪的犯罪对象，一是武器装备，二是军事设施，三是军用通信。</a:t>
            </a:r>
          </a:p>
          <a:p>
            <a:r>
              <a:rPr lang="zh-CN" altLang="en-US" dirty="0"/>
              <a:t>（二）犯罪客观方面：使武器装备、军事设施或军事通信效用丧失或减弱的行为。</a:t>
            </a:r>
          </a:p>
          <a:p>
            <a:r>
              <a:rPr lang="zh-CN" altLang="en-US" dirty="0"/>
              <a:t>（三）犯罪主体：一般</a:t>
            </a:r>
            <a:r>
              <a:rPr lang="zh-CN" altLang="en-US" dirty="0" smtClean="0"/>
              <a:t>主体。</a:t>
            </a:r>
            <a:endParaRPr lang="zh-CN" altLang="en-US" dirty="0"/>
          </a:p>
          <a:p>
            <a:r>
              <a:rPr lang="zh-CN" altLang="en-US" dirty="0"/>
              <a:t>（四</a:t>
            </a:r>
            <a:r>
              <a:rPr lang="zh-CN" altLang="en-US" dirty="0" smtClean="0"/>
              <a:t>）犯罪主观方面：故意。</a:t>
            </a:r>
            <a:endParaRPr lang="zh-CN" altLang="en-US" dirty="0"/>
          </a:p>
          <a:p>
            <a:endParaRPr lang="zh-CN" altLang="en-US" sz="2400" dirty="0"/>
          </a:p>
        </p:txBody>
      </p:sp>
      <p:sp>
        <p:nvSpPr>
          <p:cNvPr id="3" name="标题 2"/>
          <p:cNvSpPr>
            <a:spLocks noGrp="1"/>
          </p:cNvSpPr>
          <p:nvPr>
            <p:ph type="title"/>
          </p:nvPr>
        </p:nvSpPr>
        <p:spPr/>
        <p:txBody>
          <a:bodyPr/>
          <a:lstStyle/>
          <a:p>
            <a:r>
              <a:rPr lang="zh-CN" altLang="en-US" dirty="0"/>
              <a:t>破坏武器装备、军事设施、军事通信罪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7295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r>
              <a:rPr lang="zh-CN" altLang="en-US" dirty="0"/>
              <a:t>二、 破坏武器装备、军事设施、军事通信罪的认定</a:t>
            </a:r>
          </a:p>
          <a:p>
            <a:r>
              <a:rPr lang="zh-CN" altLang="en-US" dirty="0"/>
              <a:t>（一）本罪与破坏交通设施罪、破坏易燃易爆设备罪界限</a:t>
            </a:r>
            <a:r>
              <a:rPr lang="zh-CN" altLang="en-US" dirty="0" smtClean="0"/>
              <a:t>：</a:t>
            </a:r>
            <a:endParaRPr lang="en-US" altLang="zh-CN" dirty="0" smtClean="0"/>
          </a:p>
          <a:p>
            <a:r>
              <a:rPr lang="zh-CN" altLang="en-US" dirty="0" smtClean="0"/>
              <a:t>它们</a:t>
            </a:r>
            <a:r>
              <a:rPr lang="zh-CN" altLang="en-US" dirty="0"/>
              <a:t>在</a:t>
            </a:r>
            <a:r>
              <a:rPr lang="zh-CN" altLang="en-US" dirty="0" smtClean="0"/>
              <a:t>犯罪主体</a:t>
            </a:r>
            <a:r>
              <a:rPr lang="zh-CN" altLang="en-US" dirty="0"/>
              <a:t>、</a:t>
            </a:r>
            <a:r>
              <a:rPr lang="zh-CN" altLang="en-US" dirty="0" smtClean="0"/>
              <a:t>犯罪手段</a:t>
            </a:r>
            <a:r>
              <a:rPr lang="zh-CN" altLang="en-US" dirty="0"/>
              <a:t>、</a:t>
            </a:r>
            <a:r>
              <a:rPr lang="zh-CN" altLang="en-US" dirty="0" smtClean="0"/>
              <a:t>犯罪故意</a:t>
            </a:r>
            <a:r>
              <a:rPr lang="zh-CN" altLang="en-US" dirty="0"/>
              <a:t>等方面有相同之处。其主要区别在于</a:t>
            </a:r>
            <a:r>
              <a:rPr lang="zh-CN" altLang="en-US" dirty="0" smtClean="0"/>
              <a:t>：</a:t>
            </a:r>
            <a:endParaRPr lang="en-US" altLang="zh-CN" dirty="0" smtClean="0"/>
          </a:p>
          <a:p>
            <a:r>
              <a:rPr lang="en-US" altLang="zh-CN" dirty="0" smtClean="0"/>
              <a:t>1.</a:t>
            </a:r>
            <a:r>
              <a:rPr lang="zh-CN" altLang="en-US" dirty="0" smtClean="0"/>
              <a:t>本</a:t>
            </a:r>
            <a:r>
              <a:rPr lang="zh-CN" altLang="en-US" dirty="0"/>
              <a:t>罪属于危害国防利益的犯罪，而后两种罪是危害公共安全的犯罪</a:t>
            </a:r>
            <a:r>
              <a:rPr lang="zh-CN" altLang="en-US" dirty="0" smtClean="0"/>
              <a:t>；</a:t>
            </a:r>
            <a:r>
              <a:rPr lang="en-US" altLang="zh-CN" dirty="0" smtClean="0"/>
              <a:t>2.</a:t>
            </a:r>
            <a:r>
              <a:rPr lang="zh-CN" altLang="en-US" dirty="0" smtClean="0"/>
              <a:t>本</a:t>
            </a:r>
            <a:r>
              <a:rPr lang="zh-CN" altLang="en-US" dirty="0"/>
              <a:t>罪破坏的对象只限于军事设施，而后几种罪破坏的对象是特定的公共设施</a:t>
            </a:r>
            <a:r>
              <a:rPr lang="zh-CN" altLang="en-US" dirty="0" smtClean="0"/>
              <a:t>。</a:t>
            </a:r>
            <a:endParaRPr lang="zh-CN" altLang="en-US" sz="2400" dirty="0"/>
          </a:p>
        </p:txBody>
      </p:sp>
      <p:sp>
        <p:nvSpPr>
          <p:cNvPr id="3" name="标题 2"/>
          <p:cNvSpPr>
            <a:spLocks noGrp="1"/>
          </p:cNvSpPr>
          <p:nvPr>
            <p:ph type="title"/>
          </p:nvPr>
        </p:nvSpPr>
        <p:spPr/>
        <p:txBody>
          <a:bodyPr/>
          <a:lstStyle/>
          <a:p>
            <a:r>
              <a:rPr lang="zh-CN" altLang="en-US" dirty="0"/>
              <a:t>破坏武器装备、军事设施、军事通信罪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7942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fontScale="85000" lnSpcReduction="20000"/>
          </a:bodyPr>
          <a:lstStyle/>
          <a:p>
            <a:r>
              <a:rPr lang="zh-CN" altLang="en-US" dirty="0"/>
              <a:t>（二）罪数问题</a:t>
            </a:r>
          </a:p>
          <a:p>
            <a:r>
              <a:rPr lang="en-US" altLang="zh-CN" dirty="0"/>
              <a:t>1.</a:t>
            </a:r>
            <a:r>
              <a:rPr lang="zh-CN" altLang="en-US" dirty="0"/>
              <a:t>盗窃军事通信线路、设备，不构成盗窃罪的，但破坏军事通信的，以本罪论处。破坏军事通信线路、设备，构成盗窃罪，且造成公用电信设施损毁，危害公共安全的，同时构成破坏广播电视设施、公用电信设施罪，盗窃罪和本罪的，依照处罚较重的规定定罪处罚。</a:t>
            </a:r>
          </a:p>
          <a:p>
            <a:r>
              <a:rPr lang="en-US" altLang="zh-CN" dirty="0"/>
              <a:t>2.</a:t>
            </a:r>
            <a:r>
              <a:rPr lang="zh-CN" altLang="en-US" dirty="0"/>
              <a:t>违反国家规定，侵入国防建设、尖端科学技术领域的军事通信计算机信息系统，尚未破坏军事通信的，构成非法侵入计算机信息系统罪；对军事通信造成破坏的，同时构成非法侵入计算机信息系统罪、破坏计算机信息系统罪和本罪的，依照处罚较重的规定定罪处罚。</a:t>
            </a:r>
          </a:p>
          <a:p>
            <a:r>
              <a:rPr lang="en-US" altLang="zh-CN" dirty="0"/>
              <a:t>3.</a:t>
            </a:r>
            <a:r>
              <a:rPr lang="zh-CN" altLang="en-US" dirty="0"/>
              <a:t>违反国家规定，擅自设置、使用无线电台、站，或擅自占用频率，责令停止使用后仍不停止使用，干扰无线电通信正常进行，且造成军事通信中断或严重障碍的，同时构成扰乱无线电管理秩序罪和本罪，依照处罚较重的规定定罪处罚。</a:t>
            </a:r>
          </a:p>
        </p:txBody>
      </p:sp>
      <p:sp>
        <p:nvSpPr>
          <p:cNvPr id="3" name="标题 2"/>
          <p:cNvSpPr>
            <a:spLocks noGrp="1"/>
          </p:cNvSpPr>
          <p:nvPr>
            <p:ph type="title"/>
          </p:nvPr>
        </p:nvSpPr>
        <p:spPr/>
        <p:txBody>
          <a:bodyPr/>
          <a:lstStyle/>
          <a:p>
            <a:r>
              <a:rPr lang="zh-CN" altLang="en-US" dirty="0"/>
              <a:t>破坏武器装备、军事设施、军事通信罪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379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endParaRPr lang="en-US" altLang="zh-CN" dirty="0" smtClean="0"/>
          </a:p>
          <a:p>
            <a:pPr algn="just"/>
            <a:r>
              <a:rPr lang="zh-CN" altLang="en-US" dirty="0" smtClean="0"/>
              <a:t>三</a:t>
            </a:r>
            <a:r>
              <a:rPr lang="zh-CN" altLang="en-US" dirty="0"/>
              <a:t>、破坏武器设备、军事设施、军事通信罪的处罚</a:t>
            </a:r>
          </a:p>
          <a:p>
            <a:pPr algn="just"/>
            <a:r>
              <a:rPr lang="en-US" altLang="zh-CN" dirty="0"/>
              <a:t>《</a:t>
            </a:r>
            <a:r>
              <a:rPr lang="zh-CN" altLang="en-US" dirty="0"/>
              <a:t>刑法</a:t>
            </a:r>
            <a:r>
              <a:rPr lang="en-US" altLang="zh-CN" dirty="0"/>
              <a:t>》</a:t>
            </a:r>
            <a:r>
              <a:rPr lang="zh-CN" altLang="en-US" dirty="0"/>
              <a:t>第</a:t>
            </a:r>
            <a:r>
              <a:rPr lang="en-US" altLang="zh-CN" dirty="0"/>
              <a:t>369</a:t>
            </a:r>
            <a:r>
              <a:rPr lang="zh-CN" altLang="en-US" dirty="0"/>
              <a:t>条规定：犯破坏武器设备、军事设施、军事通信罪的，处</a:t>
            </a:r>
            <a:r>
              <a:rPr lang="en-US" altLang="zh-CN" dirty="0"/>
              <a:t>3</a:t>
            </a:r>
            <a:r>
              <a:rPr lang="zh-CN" altLang="en-US" dirty="0"/>
              <a:t>年以下有期徒刑、拘役或者管制；破坏重要武器装备、军事设施、军事通信的，处</a:t>
            </a:r>
            <a:r>
              <a:rPr lang="en-US" altLang="zh-CN" dirty="0"/>
              <a:t>3</a:t>
            </a:r>
            <a:r>
              <a:rPr lang="zh-CN" altLang="en-US" dirty="0"/>
              <a:t>年以上</a:t>
            </a:r>
            <a:r>
              <a:rPr lang="en-US" altLang="zh-CN" dirty="0"/>
              <a:t>10</a:t>
            </a:r>
            <a:r>
              <a:rPr lang="zh-CN" altLang="en-US" dirty="0"/>
              <a:t>年以下有期徒刑，情节特别严重的，处</a:t>
            </a:r>
            <a:r>
              <a:rPr lang="en-US" altLang="zh-CN" dirty="0"/>
              <a:t>10</a:t>
            </a:r>
            <a:r>
              <a:rPr lang="zh-CN" altLang="en-US" dirty="0"/>
              <a:t>年以上有期徒刑、无期徒刑或者死刑，战时从重处罚。</a:t>
            </a:r>
          </a:p>
        </p:txBody>
      </p:sp>
      <p:sp>
        <p:nvSpPr>
          <p:cNvPr id="3" name="标题 2"/>
          <p:cNvSpPr>
            <a:spLocks noGrp="1"/>
          </p:cNvSpPr>
          <p:nvPr>
            <p:ph type="title"/>
          </p:nvPr>
        </p:nvSpPr>
        <p:spPr/>
        <p:txBody>
          <a:bodyPr/>
          <a:lstStyle/>
          <a:p>
            <a:r>
              <a:rPr lang="zh-CN" altLang="en-US" dirty="0"/>
              <a:t>破坏武器装备、军事设施、军事通信罪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7550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76581"/>
            <a:ext cx="9144000" cy="1533381"/>
          </a:xfrm>
        </p:spPr>
        <p:txBody>
          <a:bodyPr>
            <a:normAutofit/>
          </a:bodyPr>
          <a:lstStyle/>
          <a:p>
            <a:r>
              <a:rPr lang="zh-CN" altLang="en-US" dirty="0" smtClean="0">
                <a:solidFill>
                  <a:schemeClr val="bg1"/>
                </a:solidFill>
                <a:latin typeface="华文中宋" panose="02010600040101010101" pitchFamily="2" charset="-122"/>
                <a:ea typeface="华文中宋" panose="02010600040101010101" pitchFamily="2" charset="-122"/>
              </a:rPr>
              <a:t>第二十三</a:t>
            </a:r>
            <a:r>
              <a:rPr lang="zh-CN" altLang="en-US" dirty="0" smtClean="0">
                <a:solidFill>
                  <a:schemeClr val="bg1"/>
                </a:solidFill>
                <a:latin typeface="华文中宋" panose="02010600040101010101" pitchFamily="2" charset="-122"/>
                <a:ea typeface="华文中宋" panose="02010600040101010101" pitchFamily="2" charset="-122"/>
              </a:rPr>
              <a:t>章  危害</a:t>
            </a:r>
            <a:r>
              <a:rPr lang="zh-CN" altLang="en-US" dirty="0" smtClean="0">
                <a:solidFill>
                  <a:schemeClr val="bg1"/>
                </a:solidFill>
                <a:latin typeface="华文中宋" panose="02010600040101010101" pitchFamily="2" charset="-122"/>
                <a:ea typeface="华文中宋" panose="02010600040101010101" pitchFamily="2" charset="-122"/>
              </a:rPr>
              <a:t>国防利益罪</a:t>
            </a:r>
            <a:endParaRPr lang="zh-CN" altLang="en-US"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r>
              <a:rPr lang="zh-CN" altLang="en-US" dirty="0"/>
              <a:t>一、接送不合格兵员罪的概念与构成特征</a:t>
            </a:r>
          </a:p>
          <a:p>
            <a:r>
              <a:rPr lang="zh-CN" altLang="en-US" dirty="0"/>
              <a:t>接送不合格兵员罪，是指征兵工作人员在征兵工作中徇私舞弊，将不符合条件的应征公民接送进部队，情节严重的行为。</a:t>
            </a:r>
          </a:p>
          <a:p>
            <a:r>
              <a:rPr lang="zh-CN" altLang="en-US" dirty="0"/>
              <a:t>（一</a:t>
            </a:r>
            <a:r>
              <a:rPr lang="zh-CN" altLang="en-US" dirty="0" smtClean="0"/>
              <a:t>）犯罪客体：我国</a:t>
            </a:r>
            <a:r>
              <a:rPr lang="zh-CN" altLang="en-US" dirty="0"/>
              <a:t>的兵役制度和部队兵员素质</a:t>
            </a:r>
            <a:r>
              <a:rPr lang="zh-CN" altLang="en-US" dirty="0" smtClean="0"/>
              <a:t>体系。</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接送不合格兵员罪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7922" y="3707295"/>
            <a:ext cx="1931504" cy="2683565"/>
          </a:xfrm>
          <a:prstGeom prst="rect">
            <a:avLst/>
          </a:prstGeom>
        </p:spPr>
      </p:pic>
    </p:spTree>
    <p:extLst>
      <p:ext uri="{BB962C8B-B14F-4D97-AF65-F5344CB8AC3E}">
        <p14:creationId xmlns:p14="http://schemas.microsoft.com/office/powerpoint/2010/main" val="2113678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fontScale="92500"/>
          </a:bodyPr>
          <a:lstStyle/>
          <a:p>
            <a:r>
              <a:rPr lang="zh-CN" altLang="en-US" dirty="0"/>
              <a:t>（二</a:t>
            </a:r>
            <a:r>
              <a:rPr lang="zh-CN" altLang="en-US" dirty="0" smtClean="0"/>
              <a:t>）犯罪客观方面：在</a:t>
            </a:r>
            <a:r>
              <a:rPr lang="zh-CN" altLang="en-US" dirty="0"/>
              <a:t>征兵工作中徇私舞弊，接送不合格兵员，情节严重的行为</a:t>
            </a:r>
            <a:r>
              <a:rPr lang="zh-CN" altLang="en-US" dirty="0" smtClean="0"/>
              <a:t>。</a:t>
            </a:r>
            <a:endParaRPr lang="zh-CN" altLang="en-US" dirty="0"/>
          </a:p>
          <a:p>
            <a:r>
              <a:rPr lang="en-US" altLang="zh-CN" dirty="0"/>
              <a:t>1.</a:t>
            </a:r>
            <a:r>
              <a:rPr lang="zh-CN" altLang="en-US" dirty="0"/>
              <a:t>征兵工作是本罪成立的时间条件</a:t>
            </a:r>
            <a:r>
              <a:rPr lang="zh-CN" altLang="en-US" dirty="0" smtClean="0"/>
              <a:t>。在</a:t>
            </a:r>
            <a:r>
              <a:rPr lang="zh-CN" altLang="en-US" dirty="0"/>
              <a:t>征兵工作的任一环节都可成立本罪。</a:t>
            </a:r>
          </a:p>
          <a:p>
            <a:r>
              <a:rPr lang="en-US" altLang="zh-CN" dirty="0"/>
              <a:t>2.</a:t>
            </a:r>
            <a:r>
              <a:rPr lang="zh-CN" altLang="en-US" dirty="0"/>
              <a:t>在征兵中有徇私舞弊接送不合格兵员的行为。</a:t>
            </a:r>
          </a:p>
          <a:p>
            <a:r>
              <a:rPr lang="zh-CN" altLang="en-US" dirty="0" smtClean="0"/>
              <a:t>（</a:t>
            </a:r>
            <a:r>
              <a:rPr lang="en-US" altLang="zh-CN" dirty="0" smtClean="0"/>
              <a:t>1</a:t>
            </a:r>
            <a:r>
              <a:rPr lang="zh-CN" altLang="en-US" dirty="0" smtClean="0"/>
              <a:t>）徇私舞弊</a:t>
            </a:r>
            <a:r>
              <a:rPr lang="zh-CN" altLang="en-US" dirty="0"/>
              <a:t>行为。行为人为谋求私利，利用征兵工作中的的职责或职权弄虚作假</a:t>
            </a:r>
            <a:r>
              <a:rPr lang="zh-CN" altLang="en-US" dirty="0" smtClean="0"/>
              <a:t>。</a:t>
            </a:r>
            <a:endParaRPr lang="en-US" altLang="zh-CN" dirty="0" smtClean="0"/>
          </a:p>
          <a:p>
            <a:r>
              <a:rPr lang="zh-CN" altLang="en-US" dirty="0" smtClean="0"/>
              <a:t>（</a:t>
            </a:r>
            <a:r>
              <a:rPr lang="en-US" altLang="zh-CN" dirty="0" smtClean="0"/>
              <a:t>2</a:t>
            </a:r>
            <a:r>
              <a:rPr lang="zh-CN" altLang="en-US" dirty="0" smtClean="0"/>
              <a:t>）接送</a:t>
            </a:r>
            <a:r>
              <a:rPr lang="zh-CN" altLang="en-US" dirty="0"/>
              <a:t>不合格兵员的行为</a:t>
            </a:r>
            <a:r>
              <a:rPr lang="zh-CN" altLang="en-US" dirty="0" smtClean="0"/>
              <a:t>。行为方式（接送）</a:t>
            </a:r>
            <a:r>
              <a:rPr lang="en-US" altLang="zh-CN" dirty="0" smtClean="0"/>
              <a:t>+</a:t>
            </a:r>
            <a:r>
              <a:rPr lang="zh-CN" altLang="en-US" dirty="0" smtClean="0"/>
              <a:t>行为内容（</a:t>
            </a:r>
            <a:r>
              <a:rPr lang="zh-CN" altLang="en-US" dirty="0"/>
              <a:t>不合格兵员</a:t>
            </a:r>
            <a:r>
              <a:rPr lang="zh-CN" altLang="en-US" dirty="0" smtClean="0"/>
              <a:t>）。</a:t>
            </a:r>
            <a:endParaRPr lang="zh-CN" altLang="en-US" dirty="0"/>
          </a:p>
          <a:p>
            <a:r>
              <a:rPr lang="zh-CN" altLang="en-US" dirty="0"/>
              <a:t>（</a:t>
            </a:r>
            <a:r>
              <a:rPr lang="en-US" altLang="zh-CN" dirty="0"/>
              <a:t>3</a:t>
            </a:r>
            <a:r>
              <a:rPr lang="zh-CN" altLang="en-US" dirty="0" smtClean="0"/>
              <a:t>）情节</a:t>
            </a:r>
            <a:r>
              <a:rPr lang="zh-CN" altLang="en-US" dirty="0"/>
              <a:t>严重</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接送不合格兵员罪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2135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endParaRPr lang="en-US" altLang="zh-CN" dirty="0" smtClean="0"/>
          </a:p>
          <a:p>
            <a:r>
              <a:rPr lang="zh-CN" altLang="en-US" dirty="0" smtClean="0"/>
              <a:t>（</a:t>
            </a:r>
            <a:r>
              <a:rPr lang="zh-CN" altLang="en-US" dirty="0"/>
              <a:t>三</a:t>
            </a:r>
            <a:r>
              <a:rPr lang="zh-CN" altLang="en-US" dirty="0" smtClean="0"/>
              <a:t>）犯罪主体：特殊</a:t>
            </a:r>
            <a:r>
              <a:rPr lang="zh-CN" altLang="en-US" dirty="0"/>
              <a:t>主体，即必须是具有在征兵工作中负有征兵职责的征兵工作人员。既包括地方武装部负责征兵工作的人员，也包括征兵部队派出的武装部队工作人员和其他依法负有协助征兵职责的人员。</a:t>
            </a:r>
          </a:p>
          <a:p>
            <a:r>
              <a:rPr lang="zh-CN" altLang="en-US" dirty="0"/>
              <a:t>（四</a:t>
            </a:r>
            <a:r>
              <a:rPr lang="zh-CN" altLang="en-US" dirty="0" smtClean="0"/>
              <a:t>）犯罪主观方面：故意，即行为</a:t>
            </a:r>
            <a:r>
              <a:rPr lang="zh-CN" altLang="en-US" dirty="0"/>
              <a:t>人在主观上需明知接送的是不合格兵员，也明知不合格兵员入伍会危害国防利益，仍希望或放任危险结果的发生。</a:t>
            </a:r>
          </a:p>
        </p:txBody>
      </p:sp>
      <p:sp>
        <p:nvSpPr>
          <p:cNvPr id="3" name="标题 2"/>
          <p:cNvSpPr>
            <a:spLocks noGrp="1"/>
          </p:cNvSpPr>
          <p:nvPr>
            <p:ph type="title"/>
          </p:nvPr>
        </p:nvSpPr>
        <p:spPr/>
        <p:txBody>
          <a:bodyPr/>
          <a:lstStyle/>
          <a:p>
            <a:r>
              <a:rPr lang="zh-CN" altLang="en-US" dirty="0"/>
              <a:t>接送不合格兵员罪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73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r>
              <a:rPr lang="zh-CN" altLang="en-US" dirty="0"/>
              <a:t>二、接送不合格兵员罪的认定</a:t>
            </a:r>
          </a:p>
          <a:p>
            <a:r>
              <a:rPr lang="zh-CN" altLang="en-US" dirty="0"/>
              <a:t>（一</a:t>
            </a:r>
            <a:r>
              <a:rPr lang="zh-CN" altLang="en-US" dirty="0" smtClean="0"/>
              <a:t>）罪</a:t>
            </a:r>
            <a:r>
              <a:rPr lang="zh-CN" altLang="en-US" dirty="0"/>
              <a:t>与非罪的界限</a:t>
            </a:r>
          </a:p>
          <a:p>
            <a:r>
              <a:rPr lang="en-US" altLang="zh-CN" dirty="0" smtClean="0"/>
              <a:t>1.</a:t>
            </a:r>
            <a:r>
              <a:rPr lang="zh-CN" altLang="en-US" dirty="0" smtClean="0"/>
              <a:t>“徇私舞弊”</a:t>
            </a:r>
            <a:r>
              <a:rPr lang="en-US" altLang="zh-CN" dirty="0" smtClean="0"/>
              <a:t>+</a:t>
            </a:r>
            <a:r>
              <a:rPr lang="zh-CN" altLang="en-US" dirty="0" smtClean="0"/>
              <a:t>“接送不合格兵员”（</a:t>
            </a:r>
            <a:r>
              <a:rPr lang="zh-CN" altLang="en-US" dirty="0"/>
              <a:t>如果只具备其中一方面，并不构成本罪</a:t>
            </a:r>
            <a:r>
              <a:rPr lang="zh-CN" altLang="en-US" dirty="0" smtClean="0"/>
              <a:t>） </a:t>
            </a:r>
            <a:endParaRPr lang="en-US" altLang="zh-CN" dirty="0" smtClean="0"/>
          </a:p>
          <a:p>
            <a:r>
              <a:rPr lang="en-US" altLang="zh-CN" dirty="0" smtClean="0"/>
              <a:t>2.</a:t>
            </a:r>
            <a:r>
              <a:rPr lang="zh-CN" altLang="en-US" dirty="0" smtClean="0"/>
              <a:t>达到</a:t>
            </a:r>
            <a:r>
              <a:rPr lang="zh-CN" altLang="en-US" dirty="0"/>
              <a:t>情节严重程度</a:t>
            </a:r>
            <a:r>
              <a:rPr lang="zh-CN" altLang="en-US" dirty="0" smtClean="0"/>
              <a:t>。</a:t>
            </a:r>
            <a:endParaRPr lang="en-US" altLang="zh-CN" dirty="0" smtClean="0"/>
          </a:p>
          <a:p>
            <a:r>
              <a:rPr lang="en-US" altLang="zh-CN" dirty="0" smtClean="0"/>
              <a:t>3.</a:t>
            </a:r>
            <a:r>
              <a:rPr lang="zh-CN" altLang="en-US" dirty="0" smtClean="0"/>
              <a:t>行为人主观上是否明知应征人是不合格兵员。</a:t>
            </a:r>
            <a:endParaRPr lang="zh-CN" altLang="en-US" dirty="0"/>
          </a:p>
        </p:txBody>
      </p:sp>
      <p:sp>
        <p:nvSpPr>
          <p:cNvPr id="3" name="标题 2"/>
          <p:cNvSpPr>
            <a:spLocks noGrp="1"/>
          </p:cNvSpPr>
          <p:nvPr>
            <p:ph type="title"/>
          </p:nvPr>
        </p:nvSpPr>
        <p:spPr/>
        <p:txBody>
          <a:bodyPr/>
          <a:lstStyle/>
          <a:p>
            <a:r>
              <a:rPr lang="zh-CN" altLang="en-US" dirty="0"/>
              <a:t>接送不合格兵员罪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301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r>
              <a:rPr lang="zh-CN" altLang="en-US" dirty="0"/>
              <a:t>（二）本罪与玩忽职守罪的界限</a:t>
            </a:r>
          </a:p>
          <a:p>
            <a:r>
              <a:rPr lang="en-US" altLang="zh-CN" dirty="0" smtClean="0"/>
              <a:t>1</a:t>
            </a:r>
            <a:r>
              <a:rPr lang="en-US" altLang="zh-CN" dirty="0"/>
              <a:t>.</a:t>
            </a:r>
            <a:r>
              <a:rPr lang="zh-CN" altLang="en-US" dirty="0"/>
              <a:t>犯罪客观</a:t>
            </a:r>
            <a:r>
              <a:rPr lang="zh-CN" altLang="en-US" dirty="0" smtClean="0"/>
              <a:t>行为：本</a:t>
            </a:r>
            <a:r>
              <a:rPr lang="zh-CN" altLang="en-US" dirty="0"/>
              <a:t>罪表现为在征兵工作中，徇私舞弊接送不合格兵员的行为；后罪表现为玩忽职守导致国家和人民利益遭受重大损失。</a:t>
            </a:r>
          </a:p>
          <a:p>
            <a:r>
              <a:rPr lang="en-US" altLang="zh-CN" dirty="0"/>
              <a:t>2.</a:t>
            </a:r>
            <a:r>
              <a:rPr lang="zh-CN" altLang="en-US" dirty="0"/>
              <a:t>犯罪</a:t>
            </a:r>
            <a:r>
              <a:rPr lang="zh-CN" altLang="en-US" dirty="0" smtClean="0"/>
              <a:t>主体：本</a:t>
            </a:r>
            <a:r>
              <a:rPr lang="zh-CN" altLang="en-US" dirty="0"/>
              <a:t>罪主体是在征兵工作中负有职责的征兵工作人员；玩忽职守罪主体是国家机关工作人员。</a:t>
            </a:r>
          </a:p>
          <a:p>
            <a:r>
              <a:rPr lang="en-US" altLang="zh-CN" dirty="0"/>
              <a:t>3.</a:t>
            </a:r>
            <a:r>
              <a:rPr lang="zh-CN" altLang="en-US" dirty="0"/>
              <a:t>犯罪主观</a:t>
            </a:r>
            <a:r>
              <a:rPr lang="zh-CN" altLang="en-US" dirty="0" smtClean="0"/>
              <a:t>方面：接送</a:t>
            </a:r>
            <a:r>
              <a:rPr lang="zh-CN" altLang="en-US" dirty="0"/>
              <a:t>不合格兵员罪主观罪过为故意，玩忽职守罪主观为过失。这是两罪区别的关键所在。</a:t>
            </a:r>
          </a:p>
          <a:p>
            <a:r>
              <a:rPr lang="en-US" altLang="zh-CN" dirty="0"/>
              <a:t>4.</a:t>
            </a:r>
            <a:r>
              <a:rPr lang="zh-CN" altLang="en-US" dirty="0"/>
              <a:t>犯罪</a:t>
            </a:r>
            <a:r>
              <a:rPr lang="zh-CN" altLang="en-US" dirty="0" smtClean="0"/>
              <a:t>形态：本</a:t>
            </a:r>
            <a:r>
              <a:rPr lang="zh-CN" altLang="en-US" dirty="0"/>
              <a:t>罪为情节犯，玩忽职守罪是结果犯。</a:t>
            </a:r>
          </a:p>
        </p:txBody>
      </p:sp>
      <p:sp>
        <p:nvSpPr>
          <p:cNvPr id="3" name="标题 2"/>
          <p:cNvSpPr>
            <a:spLocks noGrp="1"/>
          </p:cNvSpPr>
          <p:nvPr>
            <p:ph type="title"/>
          </p:nvPr>
        </p:nvSpPr>
        <p:spPr/>
        <p:txBody>
          <a:bodyPr/>
          <a:lstStyle/>
          <a:p>
            <a:r>
              <a:rPr lang="zh-CN" altLang="en-US" dirty="0"/>
              <a:t>接送不合格兵员罪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7670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r>
              <a:rPr lang="zh-CN" altLang="en-US" dirty="0"/>
              <a:t>（三）本罪与其他徇私舞弊性质犯罪的界限</a:t>
            </a:r>
          </a:p>
          <a:p>
            <a:r>
              <a:rPr lang="zh-CN" altLang="en-US" dirty="0"/>
              <a:t> 本罪与渎职罪中的徇私舞弊性质犯罪有相似之处，其区别在于：</a:t>
            </a:r>
          </a:p>
          <a:p>
            <a:r>
              <a:rPr lang="en-US" altLang="zh-CN" dirty="0"/>
              <a:t>1.</a:t>
            </a:r>
            <a:r>
              <a:rPr lang="zh-CN" altLang="en-US" dirty="0"/>
              <a:t>犯罪</a:t>
            </a:r>
            <a:r>
              <a:rPr lang="zh-CN" altLang="en-US" dirty="0" smtClean="0"/>
              <a:t>客体：本</a:t>
            </a:r>
            <a:r>
              <a:rPr lang="zh-CN" altLang="en-US" dirty="0"/>
              <a:t>罪侵害的客体是国防利益，而其他徇私舞弊性质犯罪所侵害的是国家管理活动。</a:t>
            </a:r>
          </a:p>
          <a:p>
            <a:r>
              <a:rPr lang="en-US" altLang="zh-CN" dirty="0"/>
              <a:t>2.</a:t>
            </a:r>
            <a:r>
              <a:rPr lang="zh-CN" altLang="en-US" dirty="0"/>
              <a:t>犯罪</a:t>
            </a:r>
            <a:r>
              <a:rPr lang="zh-CN" altLang="en-US" dirty="0" smtClean="0"/>
              <a:t>对象：本</a:t>
            </a:r>
            <a:r>
              <a:rPr lang="zh-CN" altLang="en-US" dirty="0"/>
              <a:t>罪犯罪对象是不合格兵员，其他徇私舞弊性质犯罪的犯罪对象是不合格的公务员、学生等。</a:t>
            </a:r>
          </a:p>
          <a:p>
            <a:r>
              <a:rPr lang="en-US" altLang="zh-CN" dirty="0"/>
              <a:t>3.</a:t>
            </a:r>
            <a:r>
              <a:rPr lang="zh-CN" altLang="en-US" dirty="0"/>
              <a:t>犯罪</a:t>
            </a:r>
            <a:r>
              <a:rPr lang="zh-CN" altLang="en-US" dirty="0" smtClean="0"/>
              <a:t>主体：本</a:t>
            </a:r>
            <a:r>
              <a:rPr lang="zh-CN" altLang="en-US" dirty="0"/>
              <a:t>罪主体是负有征兵职责的征兵工作人员，其他徇私舞弊性质犯罪的主体是国家工作人员</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接送不合格兵员罪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565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13183"/>
            <a:ext cx="10954327" cy="5297556"/>
          </a:xfrm>
        </p:spPr>
        <p:txBody>
          <a:bodyPr>
            <a:normAutofit/>
          </a:bodyPr>
          <a:lstStyle/>
          <a:p>
            <a:endParaRPr lang="en-US" altLang="zh-CN" dirty="0" smtClean="0"/>
          </a:p>
          <a:p>
            <a:r>
              <a:rPr lang="zh-CN" altLang="en-US" dirty="0" smtClean="0"/>
              <a:t>三</a:t>
            </a:r>
            <a:r>
              <a:rPr lang="zh-CN" altLang="en-US" dirty="0"/>
              <a:t>、接送不合格兵员罪的处罚</a:t>
            </a:r>
          </a:p>
          <a:p>
            <a:r>
              <a:rPr lang="en-US" altLang="zh-CN" dirty="0"/>
              <a:t>《</a:t>
            </a:r>
            <a:r>
              <a:rPr lang="zh-CN" altLang="en-US" dirty="0"/>
              <a:t>刑法</a:t>
            </a:r>
            <a:r>
              <a:rPr lang="en-US" altLang="zh-CN" dirty="0"/>
              <a:t>》374</a:t>
            </a:r>
            <a:r>
              <a:rPr lang="zh-CN" altLang="en-US" dirty="0"/>
              <a:t>条规定：在征兵工作中徇私舞弊，接送不合格兵员，情节严重的，处</a:t>
            </a:r>
            <a:r>
              <a:rPr lang="en-US" altLang="zh-CN" dirty="0"/>
              <a:t>3</a:t>
            </a:r>
            <a:r>
              <a:rPr lang="zh-CN" altLang="en-US" dirty="0"/>
              <a:t>年以下有期徒刑或者拘役；造成特别严重后果的，处</a:t>
            </a:r>
            <a:r>
              <a:rPr lang="en-US" altLang="zh-CN" dirty="0"/>
              <a:t>3</a:t>
            </a:r>
            <a:r>
              <a:rPr lang="zh-CN" altLang="en-US" dirty="0"/>
              <a:t>年以上</a:t>
            </a:r>
            <a:r>
              <a:rPr lang="en-US" altLang="zh-CN" dirty="0"/>
              <a:t>7</a:t>
            </a:r>
            <a:r>
              <a:rPr lang="zh-CN" altLang="en-US" dirty="0"/>
              <a:t>年以下有期徒刑。</a:t>
            </a:r>
          </a:p>
        </p:txBody>
      </p:sp>
      <p:sp>
        <p:nvSpPr>
          <p:cNvPr id="3" name="标题 2"/>
          <p:cNvSpPr>
            <a:spLocks noGrp="1"/>
          </p:cNvSpPr>
          <p:nvPr>
            <p:ph type="title"/>
          </p:nvPr>
        </p:nvSpPr>
        <p:spPr/>
        <p:txBody>
          <a:bodyPr/>
          <a:lstStyle/>
          <a:p>
            <a:r>
              <a:rPr lang="zh-CN" altLang="en-US" dirty="0"/>
              <a:t>接送不合格兵员罪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2175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2395" y="724352"/>
            <a:ext cx="11353566" cy="5596934"/>
          </a:xfrm>
        </p:spPr>
        <p:txBody>
          <a:bodyPr>
            <a:noAutofit/>
          </a:bodyPr>
          <a:lstStyle/>
          <a:p>
            <a:endParaRPr lang="en-US" altLang="zh-CN" dirty="0" smtClean="0"/>
          </a:p>
          <a:p>
            <a:endParaRPr lang="en-US" altLang="zh-CN" dirty="0" smtClean="0"/>
          </a:p>
          <a:p>
            <a:r>
              <a:rPr lang="en-US" altLang="zh-CN" sz="3200" dirty="0" smtClean="0"/>
              <a:t>1.</a:t>
            </a:r>
            <a:r>
              <a:rPr lang="zh-CN" altLang="en-US" sz="3200" dirty="0" smtClean="0"/>
              <a:t>危害国防利益罪的概念与特征是什么？</a:t>
            </a:r>
            <a:endParaRPr lang="en-US" altLang="zh-CN" sz="3200" dirty="0" smtClean="0"/>
          </a:p>
          <a:p>
            <a:r>
              <a:rPr lang="en-US" altLang="zh-CN" sz="3200" dirty="0" smtClean="0"/>
              <a:t>2.</a:t>
            </a:r>
            <a:r>
              <a:rPr lang="zh-CN" altLang="en-US" sz="3200" dirty="0" smtClean="0"/>
              <a:t>试述阻碍军人执行职务罪与妨害公务罪的主要区别。</a:t>
            </a:r>
            <a:endParaRPr lang="en-US" altLang="zh-CN" sz="3200" dirty="0" smtClean="0"/>
          </a:p>
          <a:p>
            <a:r>
              <a:rPr lang="en-US" altLang="zh-CN" sz="3200" dirty="0" smtClean="0"/>
              <a:t>3.</a:t>
            </a:r>
            <a:r>
              <a:rPr lang="zh-CN" altLang="en-US" sz="3200" dirty="0" smtClean="0"/>
              <a:t>如何区分破坏武器装备、军事装备、军事通信罪与相关犯罪的界限？</a:t>
            </a:r>
            <a:endParaRPr lang="en-US" altLang="zh-CN" sz="3200" dirty="0" smtClean="0"/>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思考题</a:t>
            </a:r>
            <a:endParaRPr lang="zh-CN" altLang="en-US" dirty="0"/>
          </a:p>
        </p:txBody>
      </p:sp>
      <p:sp>
        <p:nvSpPr>
          <p:cNvPr id="4" name="文本框 3"/>
          <p:cNvSpPr txBox="1"/>
          <p:nvPr/>
        </p:nvSpPr>
        <p:spPr>
          <a:xfrm>
            <a:off x="0" y="232658"/>
            <a:ext cx="1104790" cy="400110"/>
          </a:xfrm>
          <a:prstGeom prst="rect">
            <a:avLst/>
          </a:prstGeom>
          <a:noFill/>
        </p:spPr>
        <p:txBody>
          <a:bodyPr wrap="none" rtlCol="0">
            <a:spAutoFit/>
          </a:bodyPr>
          <a:lstStyle/>
          <a:p>
            <a:r>
              <a:rPr lang="zh-CN" altLang="en-US" sz="2000" b="1" dirty="0" smtClean="0">
                <a:solidFill>
                  <a:srgbClr val="FA7D00"/>
                </a:solidFill>
                <a:latin typeface="微软雅黑" panose="020B0503020204020204" pitchFamily="34" charset="-122"/>
                <a:ea typeface="微软雅黑" panose="020B0503020204020204" pitchFamily="34" charset="-122"/>
              </a:rPr>
              <a:t>  思考题</a:t>
            </a:r>
            <a:endParaRPr lang="zh-CN" altLang="en-US" sz="2000" b="1"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87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499995" y="1837690"/>
            <a:ext cx="6064250"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第一节    危害国防利益罪概述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90327"/>
            <a:ext cx="4243469"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rPr>
              <a:t>节    阻碍军人执行职务罪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6705682"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第三节    破坏武器装备、军事设施、军事通信罪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3935693"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第四节    接送不合格兵员罪</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78689"/>
            <a:ext cx="1182256" cy="50228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19938" y="4385019"/>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sz="2400" dirty="0" smtClean="0">
                <a:solidFill>
                  <a:schemeClr val="bg1"/>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2500311" y="4403590"/>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思考题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 一、危害国防利益罪的概念与构成特征</a:t>
            </a:r>
          </a:p>
          <a:p>
            <a:r>
              <a:rPr lang="zh-CN" altLang="en-US" sz="2400" dirty="0"/>
              <a:t>（一）危害国防利益罪的概念</a:t>
            </a:r>
          </a:p>
          <a:p>
            <a:r>
              <a:rPr lang="zh-CN" altLang="en-US" sz="2400" dirty="0"/>
              <a:t>危害国防利益罪，是指违反国防法律、法规，拒绝或者逃避国防义务，危害作战和军事行动，妨害国防管理秩序，或者以其他形式危害国防利益，依法应受刑罚处罚的行为。</a:t>
            </a:r>
          </a:p>
          <a:p>
            <a:endParaRPr lang="zh-CN" sz="2400" dirty="0" smtClean="0"/>
          </a:p>
        </p:txBody>
      </p:sp>
      <p:sp>
        <p:nvSpPr>
          <p:cNvPr id="3" name="标题 2"/>
          <p:cNvSpPr>
            <a:spLocks noGrp="1"/>
          </p:cNvSpPr>
          <p:nvPr>
            <p:ph type="title"/>
          </p:nvPr>
        </p:nvSpPr>
        <p:spPr/>
        <p:txBody>
          <a:bodyPr/>
          <a:lstStyle/>
          <a:p>
            <a:r>
              <a:rPr lang="zh-CN" altLang="en-US" dirty="0" smtClean="0"/>
              <a:t>危害国防利益罪概述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pic>
        <p:nvPicPr>
          <p:cNvPr id="6" name="图片 5" descr="u=2736176176,4114189676&amp;fm=15&amp;gp=0"/>
          <p:cNvPicPr>
            <a:picLocks noChangeAspect="1"/>
          </p:cNvPicPr>
          <p:nvPr>
            <p:custDataLst>
              <p:tags r:id="rId1"/>
            </p:custDataLst>
          </p:nvPr>
        </p:nvPicPr>
        <p:blipFill>
          <a:blip r:embed="rId3"/>
          <a:stretch>
            <a:fillRect/>
          </a:stretch>
        </p:blipFill>
        <p:spPr>
          <a:xfrm>
            <a:off x="1053548" y="3870298"/>
            <a:ext cx="1744427" cy="2306347"/>
          </a:xfrm>
          <a:prstGeom prst="rect">
            <a:avLst/>
          </a:prstGeom>
        </p:spPr>
      </p:pic>
      <p:graphicFrame>
        <p:nvGraphicFramePr>
          <p:cNvPr id="7" name="图示 6"/>
          <p:cNvGraphicFramePr/>
          <p:nvPr>
            <p:extLst>
              <p:ext uri="{D42A27DB-BD31-4B8C-83A1-F6EECF244321}">
                <p14:modId xmlns:p14="http://schemas.microsoft.com/office/powerpoint/2010/main" val="83314917"/>
              </p:ext>
            </p:extLst>
          </p:nvPr>
        </p:nvGraphicFramePr>
        <p:xfrm>
          <a:off x="2203036" y="3531870"/>
          <a:ext cx="9521825" cy="26447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a:t>
            </a:r>
            <a:r>
              <a:rPr lang="zh-CN" altLang="en-US" sz="2400" dirty="0"/>
              <a:t>二）危害国防利益罪的构成特征</a:t>
            </a:r>
          </a:p>
          <a:p>
            <a:r>
              <a:rPr lang="en-US" altLang="zh-CN" sz="2400" dirty="0"/>
              <a:t>1.</a:t>
            </a:r>
            <a:r>
              <a:rPr lang="zh-CN" altLang="en-US" sz="2400" dirty="0"/>
              <a:t>犯罪客体</a:t>
            </a:r>
            <a:r>
              <a:rPr lang="zh-CN" altLang="en-US" sz="2400" dirty="0" smtClean="0"/>
              <a:t>：国防</a:t>
            </a:r>
            <a:r>
              <a:rPr lang="zh-CN" altLang="en-US" sz="2400" dirty="0"/>
              <a:t>利益</a:t>
            </a:r>
            <a:r>
              <a:rPr lang="zh-CN" altLang="en-US" sz="2400" dirty="0" smtClean="0"/>
              <a:t>。</a:t>
            </a:r>
            <a:endParaRPr lang="en-US" altLang="zh-CN" sz="2400" dirty="0" smtClean="0"/>
          </a:p>
          <a:p>
            <a:r>
              <a:rPr lang="zh-CN" altLang="en-US" sz="2400" dirty="0" smtClean="0"/>
              <a:t>所谓</a:t>
            </a:r>
            <a:r>
              <a:rPr lang="zh-CN" altLang="en-US" sz="2400" dirty="0"/>
              <a:t>国防</a:t>
            </a:r>
            <a:r>
              <a:rPr lang="zh-CN" altLang="en-US" sz="2400" dirty="0" smtClean="0"/>
              <a:t>利益是指，</a:t>
            </a:r>
            <a:r>
              <a:rPr lang="zh-CN" altLang="en-US" sz="2400" dirty="0"/>
              <a:t>为了抵御外来势力侵略，制止武装叛乱，维护国家的统一和领土主权完整而进行的军事及与军事有关的政治、经济、外交、科技、教育等利益</a:t>
            </a:r>
            <a:r>
              <a:rPr lang="zh-CN" altLang="en-US" sz="2400" dirty="0" smtClean="0"/>
              <a:t>。</a:t>
            </a:r>
            <a:endParaRPr lang="zh-CN" sz="2400" dirty="0" smtClean="0"/>
          </a:p>
        </p:txBody>
      </p:sp>
      <p:sp>
        <p:nvSpPr>
          <p:cNvPr id="3" name="标题 2"/>
          <p:cNvSpPr>
            <a:spLocks noGrp="1"/>
          </p:cNvSpPr>
          <p:nvPr>
            <p:ph type="title"/>
          </p:nvPr>
        </p:nvSpPr>
        <p:spPr/>
        <p:txBody>
          <a:bodyPr/>
          <a:lstStyle/>
          <a:p>
            <a:r>
              <a:rPr lang="zh-CN" altLang="en-US" dirty="0" smtClean="0"/>
              <a:t>危害国防利益罪概述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940" y="3865613"/>
            <a:ext cx="1908313" cy="2525246"/>
          </a:xfrm>
          <a:prstGeom prst="rect">
            <a:avLst/>
          </a:prstGeom>
        </p:spPr>
      </p:pic>
      <p:sp>
        <p:nvSpPr>
          <p:cNvPr id="8" name="矩形 7"/>
          <p:cNvSpPr/>
          <p:nvPr/>
        </p:nvSpPr>
        <p:spPr>
          <a:xfrm>
            <a:off x="3962400" y="4382870"/>
            <a:ext cx="7268818" cy="830997"/>
          </a:xfrm>
          <a:prstGeom prst="rect">
            <a:avLst/>
          </a:prstGeom>
        </p:spPr>
        <p:txBody>
          <a:bodyPr wrap="square">
            <a:spAutoFit/>
          </a:bodyPr>
          <a:lstStyle/>
          <a:p>
            <a:r>
              <a:rPr lang="zh-CN" altLang="en-US" sz="2400" b="1" dirty="0"/>
              <a:t>任何危害国防建设、国防活动的行为都是对国防利益的</a:t>
            </a:r>
            <a:r>
              <a:rPr lang="zh-CN" altLang="en-US" sz="2400" b="1" dirty="0" smtClean="0"/>
              <a:t>侵害，同时是一种严重威胁国家安全的行为。</a:t>
            </a:r>
            <a:endParaRPr lang="zh-CN" altLang="en-US" sz="2400" b="1" dirty="0"/>
          </a:p>
        </p:txBody>
      </p:sp>
    </p:spTree>
    <p:extLst>
      <p:ext uri="{BB962C8B-B14F-4D97-AF65-F5344CB8AC3E}">
        <p14:creationId xmlns:p14="http://schemas.microsoft.com/office/powerpoint/2010/main" val="1670775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sz="2400" dirty="0"/>
              <a:t>2.</a:t>
            </a:r>
            <a:r>
              <a:rPr lang="zh-CN" altLang="en-US" sz="2400" dirty="0"/>
              <a:t>客观方面：违反国防法律、法规，严重危害国防利益的行为。本章共有</a:t>
            </a:r>
            <a:r>
              <a:rPr lang="en-US" altLang="zh-CN" sz="2400" dirty="0"/>
              <a:t>23</a:t>
            </a:r>
            <a:r>
              <a:rPr lang="zh-CN" altLang="en-US" sz="2400" dirty="0"/>
              <a:t>个具体罪名，其客观方面具有以下特点：</a:t>
            </a:r>
          </a:p>
          <a:p>
            <a:r>
              <a:rPr lang="zh-CN" altLang="en-US" sz="2400" dirty="0"/>
              <a:t>（</a:t>
            </a:r>
            <a:r>
              <a:rPr lang="en-US" altLang="zh-CN" sz="2400" dirty="0"/>
              <a:t>1</a:t>
            </a:r>
            <a:r>
              <a:rPr lang="zh-CN" altLang="en-US" sz="2400" dirty="0"/>
              <a:t>）行为内容：危害国防利益罪在行为上主要表现为危害作战和军事行动方面的犯罪；危害国防建设与国防管理秩序方面的犯罪以及拒不履行国防义务方面的犯罪。</a:t>
            </a:r>
          </a:p>
          <a:p>
            <a:r>
              <a:rPr lang="zh-CN" altLang="en-US" sz="2400" dirty="0"/>
              <a:t>（</a:t>
            </a:r>
            <a:r>
              <a:rPr lang="en-US" altLang="zh-CN" sz="2400" dirty="0"/>
              <a:t>2</a:t>
            </a:r>
            <a:r>
              <a:rPr lang="zh-CN" altLang="en-US" sz="2400" dirty="0"/>
              <a:t>）表现形式：行为方式多样，作为和不作为均可构成。</a:t>
            </a:r>
          </a:p>
          <a:p>
            <a:r>
              <a:rPr lang="zh-CN" altLang="en-US" sz="2400" dirty="0"/>
              <a:t>（</a:t>
            </a:r>
            <a:r>
              <a:rPr lang="en-US" altLang="zh-CN" sz="2400" dirty="0"/>
              <a:t>3</a:t>
            </a:r>
            <a:r>
              <a:rPr lang="zh-CN" altLang="en-US" sz="2400" dirty="0"/>
              <a:t>）时间场合：本章有些罪名要求特定的时间方可成立犯罪。如战时窝藏逃离部队军人罪要求发生在战时。有些犯罪还要求特定的地点，如聚众冲击军事禁区罪、聚众扰乱军事区管理区秩序罪。</a:t>
            </a:r>
          </a:p>
          <a:p>
            <a:r>
              <a:rPr lang="zh-CN" altLang="en-US" sz="2400" dirty="0"/>
              <a:t>（</a:t>
            </a:r>
            <a:r>
              <a:rPr lang="en-US" altLang="zh-CN" sz="2400" dirty="0"/>
              <a:t>4</a:t>
            </a:r>
            <a:r>
              <a:rPr lang="zh-CN" altLang="en-US" sz="2400" dirty="0"/>
              <a:t>）危害结果：本章许多犯罪的成立都要求造成严重后果或情节严重方可成立犯罪，这种结果既包括已经造成一定的损害结果，也包括足以造成危害国防利益的结果。</a:t>
            </a:r>
          </a:p>
          <a:p>
            <a:r>
              <a:rPr lang="zh-CN" altLang="en-US" sz="2400" dirty="0"/>
              <a:t>（</a:t>
            </a:r>
            <a:r>
              <a:rPr lang="en-US" altLang="zh-CN" sz="2400" dirty="0"/>
              <a:t>5</a:t>
            </a:r>
            <a:r>
              <a:rPr lang="zh-CN" altLang="en-US" sz="2400" dirty="0"/>
              <a:t>）犯罪对象：本章不少犯罪行为同其他章节的普通犯罪行为基本相同，所不同的是因侵犯的对象不同而导致罪名区别</a:t>
            </a:r>
            <a:r>
              <a:rPr lang="zh-CN" altLang="en-US" sz="2400" dirty="0" smtClean="0"/>
              <a:t>。（</a:t>
            </a:r>
            <a:r>
              <a:rPr lang="zh-CN" altLang="en-US" sz="2400" dirty="0" smtClean="0">
                <a:solidFill>
                  <a:srgbClr val="FF0000"/>
                </a:solidFill>
              </a:rPr>
              <a:t>此罪与彼罪区分关键</a:t>
            </a:r>
            <a:r>
              <a:rPr lang="zh-CN" altLang="en-US" sz="2400" dirty="0" smtClean="0"/>
              <a:t>）</a:t>
            </a:r>
            <a:endParaRPr lang="zh-CN" altLang="en-US" sz="2400" dirty="0"/>
          </a:p>
        </p:txBody>
      </p:sp>
      <p:sp>
        <p:nvSpPr>
          <p:cNvPr id="3" name="标题 2"/>
          <p:cNvSpPr>
            <a:spLocks noGrp="1"/>
          </p:cNvSpPr>
          <p:nvPr>
            <p:ph type="title"/>
          </p:nvPr>
        </p:nvSpPr>
        <p:spPr/>
        <p:txBody>
          <a:bodyPr/>
          <a:lstStyle/>
          <a:p>
            <a:r>
              <a:rPr lang="zh-CN" altLang="en-US" dirty="0" smtClean="0"/>
              <a:t>危害国防利益罪概述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4106791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sz="2400" dirty="0" smtClean="0"/>
          </a:p>
          <a:p>
            <a:r>
              <a:rPr lang="en-US" altLang="zh-CN" dirty="0" smtClean="0"/>
              <a:t>3</a:t>
            </a:r>
            <a:r>
              <a:rPr lang="en-US" altLang="zh-CN" dirty="0"/>
              <a:t>.</a:t>
            </a:r>
            <a:r>
              <a:rPr lang="zh-CN" altLang="en-US" dirty="0"/>
              <a:t>犯罪主体：此类犯罪的主体多数是一般主体，少数罪只能由特殊主体构成。本章的犯罪主体既有自然人，也有单位。</a:t>
            </a:r>
          </a:p>
          <a:p>
            <a:r>
              <a:rPr lang="en-US" altLang="zh-CN" dirty="0"/>
              <a:t>4.</a:t>
            </a:r>
            <a:r>
              <a:rPr lang="zh-CN" altLang="en-US" dirty="0"/>
              <a:t>犯罪主观方面：除过失提供不合格武器装备、军事设施</a:t>
            </a:r>
            <a:r>
              <a:rPr lang="zh-CN" altLang="en-US" dirty="0" smtClean="0"/>
              <a:t>罪和过失损坏武器装备、军事设施、军事通信罪外</a:t>
            </a:r>
            <a:r>
              <a:rPr lang="zh-CN" altLang="en-US" dirty="0"/>
              <a:t>，主观罪过均为</a:t>
            </a:r>
            <a:r>
              <a:rPr lang="zh-CN" altLang="en-US" dirty="0" smtClean="0"/>
              <a:t>故意，即行为人明知自己的行为会发生危害国防利益的结果，并且希望或者放任这种危害结果发生的心理态度。</a:t>
            </a:r>
            <a:endParaRPr lang="zh-CN" altLang="en-US" dirty="0"/>
          </a:p>
        </p:txBody>
      </p:sp>
      <p:sp>
        <p:nvSpPr>
          <p:cNvPr id="3" name="标题 2"/>
          <p:cNvSpPr>
            <a:spLocks noGrp="1"/>
          </p:cNvSpPr>
          <p:nvPr>
            <p:ph type="title"/>
          </p:nvPr>
        </p:nvSpPr>
        <p:spPr/>
        <p:txBody>
          <a:bodyPr/>
          <a:lstStyle/>
          <a:p>
            <a:r>
              <a:rPr lang="zh-CN" altLang="en-US" dirty="0" smtClean="0"/>
              <a:t>危害国防利益罪概述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1546381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二</a:t>
            </a:r>
            <a:r>
              <a:rPr lang="zh-CN" altLang="zh-CN" sz="2400" dirty="0" smtClean="0"/>
              <a:t>、</a:t>
            </a:r>
            <a:r>
              <a:rPr lang="zh-CN" altLang="en-US" sz="2400" dirty="0" smtClean="0"/>
              <a:t>危害国防利益罪</a:t>
            </a:r>
            <a:r>
              <a:rPr lang="zh-CN" altLang="zh-CN" sz="2400" dirty="0" smtClean="0"/>
              <a:t>的</a:t>
            </a:r>
            <a:r>
              <a:rPr lang="zh-CN" altLang="zh-CN" sz="2400" dirty="0"/>
              <a:t>种类</a:t>
            </a:r>
          </a:p>
        </p:txBody>
      </p:sp>
      <p:sp>
        <p:nvSpPr>
          <p:cNvPr id="3" name="标题 2"/>
          <p:cNvSpPr>
            <a:spLocks noGrp="1"/>
          </p:cNvSpPr>
          <p:nvPr>
            <p:ph type="title"/>
          </p:nvPr>
        </p:nvSpPr>
        <p:spPr/>
        <p:txBody>
          <a:bodyPr/>
          <a:lstStyle/>
          <a:p>
            <a:r>
              <a:rPr lang="zh-CN" altLang="en-US" dirty="0" smtClean="0"/>
              <a:t>危害国防利益罪概述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graphicFrame>
        <p:nvGraphicFramePr>
          <p:cNvPr id="7" name="图示 6"/>
          <p:cNvGraphicFramePr/>
          <p:nvPr>
            <p:extLst>
              <p:ext uri="{D42A27DB-BD31-4B8C-83A1-F6EECF244321}">
                <p14:modId xmlns:p14="http://schemas.microsoft.com/office/powerpoint/2010/main" val="1107685574"/>
              </p:ext>
            </p:extLst>
          </p:nvPr>
        </p:nvGraphicFramePr>
        <p:xfrm>
          <a:off x="-496956" y="1888435"/>
          <a:ext cx="7245626" cy="4363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p:cNvGraphicFramePr/>
          <p:nvPr>
            <p:extLst>
              <p:ext uri="{D42A27DB-BD31-4B8C-83A1-F6EECF244321}">
                <p14:modId xmlns:p14="http://schemas.microsoft.com/office/powerpoint/2010/main" val="87196247"/>
              </p:ext>
            </p:extLst>
          </p:nvPr>
        </p:nvGraphicFramePr>
        <p:xfrm>
          <a:off x="5675243" y="1868557"/>
          <a:ext cx="6410740" cy="42440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一、阻碍军人执行职务罪的概念与构成特征</a:t>
            </a:r>
          </a:p>
          <a:p>
            <a:r>
              <a:rPr lang="zh-CN" altLang="en-US" sz="2400" dirty="0"/>
              <a:t>阻碍军人执行职务罪，是指非军职人员利用暴力、威胁方法，妨碍阻挠军人依法执行职务的行为</a:t>
            </a:r>
            <a:r>
              <a:rPr lang="zh-CN" altLang="en-US" sz="2400" dirty="0" smtClean="0"/>
              <a:t>。</a:t>
            </a:r>
            <a:endParaRPr lang="en-US" altLang="zh-CN" sz="2400" dirty="0" smtClean="0"/>
          </a:p>
          <a:p>
            <a:r>
              <a:rPr lang="zh-CN" altLang="en-US" sz="2400" dirty="0"/>
              <a:t>（一）犯罪客体：军职人员的正常执行职务的活动。</a:t>
            </a:r>
          </a:p>
          <a:p>
            <a:r>
              <a:rPr lang="zh-CN" altLang="en-US" sz="2400" dirty="0"/>
              <a:t>犯罪对象是正在执行职务的军人，包括中国人民解放军的现役军官、文职干部、士兵及具有军籍的学员和中国人民武装警察部队的现役警官、文职干部、士兵及具有军籍的学员；执行军事任务的预备役人员和其他人员，以军人论。</a:t>
            </a:r>
          </a:p>
          <a:p>
            <a:endParaRPr lang="zh-CN" altLang="en-US" sz="2400" dirty="0"/>
          </a:p>
        </p:txBody>
      </p:sp>
      <p:sp>
        <p:nvSpPr>
          <p:cNvPr id="3" name="标题 2"/>
          <p:cNvSpPr>
            <a:spLocks noGrp="1"/>
          </p:cNvSpPr>
          <p:nvPr>
            <p:ph type="title"/>
          </p:nvPr>
        </p:nvSpPr>
        <p:spPr/>
        <p:txBody>
          <a:bodyPr/>
          <a:lstStyle/>
          <a:p>
            <a:r>
              <a:rPr lang="zh-CN" altLang="en-US" dirty="0"/>
              <a:t>阻碍军人执行职务罪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2831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548194596"/>
  <p:tag name="KSO_WM_UNIT_PLACING_PICTURE_USER_VIEWPORT" val="{&quot;height&quot;:12000,&quot;width&quot;:83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2598</Words>
  <Application>Microsoft Office PowerPoint</Application>
  <PresentationFormat>宽屏</PresentationFormat>
  <Paragraphs>175</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华文中宋</vt:lpstr>
      <vt:lpstr>微软雅黑</vt:lpstr>
      <vt:lpstr>Arial</vt:lpstr>
      <vt:lpstr>Wingdings</vt:lpstr>
      <vt:lpstr>Office 主题​​</vt:lpstr>
      <vt:lpstr>刑 法 学 （下册·各论）</vt:lpstr>
      <vt:lpstr>第二十三章  危害国防利益罪</vt:lpstr>
      <vt:lpstr>PowerPoint 演示文稿</vt:lpstr>
      <vt:lpstr>危害国防利益罪概述</vt:lpstr>
      <vt:lpstr>危害国防利益罪概述</vt:lpstr>
      <vt:lpstr>危害国防利益罪概述</vt:lpstr>
      <vt:lpstr>危害国防利益罪概述</vt:lpstr>
      <vt:lpstr>危害国防利益罪概述</vt:lpstr>
      <vt:lpstr>阻碍军人执行职务罪</vt:lpstr>
      <vt:lpstr>阻碍军人执行职务罪</vt:lpstr>
      <vt:lpstr>阻碍军人执行职务罪</vt:lpstr>
      <vt:lpstr>阻碍军人执行职务罪</vt:lpstr>
      <vt:lpstr>阻碍军人执行职务罪</vt:lpstr>
      <vt:lpstr>阻碍军人执行职务罪</vt:lpstr>
      <vt:lpstr>阻碍军人执行职务罪</vt:lpstr>
      <vt:lpstr>破坏武器装备、军事设施、军事通信罪</vt:lpstr>
      <vt:lpstr>破坏武器装备、军事设施、军事通信罪</vt:lpstr>
      <vt:lpstr>破坏武器装备、军事设施、军事通信罪</vt:lpstr>
      <vt:lpstr>破坏武器装备、军事设施、军事通信罪</vt:lpstr>
      <vt:lpstr>接送不合格兵员罪</vt:lpstr>
      <vt:lpstr>接送不合格兵员罪</vt:lpstr>
      <vt:lpstr>接送不合格兵员罪</vt:lpstr>
      <vt:lpstr>接送不合格兵员罪</vt:lpstr>
      <vt:lpstr>接送不合格兵员罪</vt:lpstr>
      <vt:lpstr>接送不合格兵员罪</vt:lpstr>
      <vt:lpstr>接送不合格兵员罪</vt:lpstr>
      <vt:lpstr>思考题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77</cp:revision>
  <dcterms:created xsi:type="dcterms:W3CDTF">2019-10-11T02:21:00Z</dcterms:created>
  <dcterms:modified xsi:type="dcterms:W3CDTF">2020-02-06T13:14:11Z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