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3"/>
    <p:sldId id="277" r:id="rId4"/>
    <p:sldId id="259" r:id="rId5"/>
    <p:sldId id="301" r:id="rId6"/>
    <p:sldId id="302" r:id="rId7"/>
    <p:sldId id="260" r:id="rId8"/>
    <p:sldId id="261" r:id="rId9"/>
    <p:sldId id="264" r:id="rId10"/>
    <p:sldId id="265" r:id="rId11"/>
    <p:sldId id="270" r:id="rId12"/>
    <p:sldId id="271" r:id="rId13"/>
    <p:sldId id="273" r:id="rId14"/>
    <p:sldId id="274" r:id="rId15"/>
    <p:sldId id="275" r:id="rId16"/>
    <p:sldId id="276" r:id="rId17"/>
    <p:sldId id="279" r:id="rId18"/>
    <p:sldId id="278" r:id="rId19"/>
    <p:sldId id="263" r:id="rId20"/>
    <p:sldId id="280" r:id="rId21"/>
    <p:sldId id="283" r:id="rId22"/>
    <p:sldId id="284" r:id="rId23"/>
    <p:sldId id="285" r:id="rId24"/>
    <p:sldId id="286" r:id="rId25"/>
    <p:sldId id="288" r:id="rId26"/>
    <p:sldId id="289" r:id="rId27"/>
    <p:sldId id="291" r:id="rId28"/>
    <p:sldId id="292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camonIce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Linux Basics Tutorial</a:t>
            </a:r>
            <a:endParaRPr lang="en-US" altLang="zh-CN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endParaRPr lang="en-US" altLang="zh-CN" dirty="0">
              <a:latin typeface="Franklin Gothic Medium" panose="020B0603020102020204" charset="0"/>
            </a:endParaRPr>
          </a:p>
          <a:p>
            <a:r>
              <a:rPr lang="en-US" altLang="zh-CN" dirty="0" err="1">
                <a:latin typeface="Franklin Gothic Medium" panose="020B0603020102020204" charset="0"/>
              </a:rPr>
              <a:t>Kicamon Ice</a:t>
            </a:r>
            <a:endParaRPr lang="en-US" altLang="zh-CN" dirty="0">
              <a:latin typeface="Franklin Gothic Medium" panose="020B0603020102020204" charset="0"/>
            </a:endParaRPr>
          </a:p>
          <a:p>
            <a:r>
              <a:rPr lang="en-US" altLang="zh-CN" dirty="0">
                <a:latin typeface="Courier" pitchFamily="2" charset="0"/>
              </a:rPr>
              <a:t>kicamonice@qq.com</a:t>
            </a:r>
            <a:endParaRPr lang="en-US" altLang="zh-CN" dirty="0">
              <a:latin typeface="Courier" pitchFamily="2" charset="0"/>
            </a:endParaRPr>
          </a:p>
          <a:p>
            <a:r>
              <a:rPr lang="en-US" altLang="zh-CN" sz="1800" dirty="0">
                <a:latin typeface="Courier" pitchFamily="2" charset="0"/>
              </a:rPr>
              <a:t>https://github.com/Kicamon</a:t>
            </a:r>
            <a:endParaRPr lang="en-US" altLang="zh-CN" sz="1800" dirty="0">
              <a:latin typeface="Courier" pitchFamily="2" charset="0"/>
            </a:endParaRPr>
          </a:p>
          <a:p>
            <a:endParaRPr lang="en-US" altLang="zh-CN" dirty="0">
              <a:latin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关于文件权限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9230" y="1860550"/>
            <a:ext cx="6733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Comic Sans MS" panose="030F0702030302020204" charset="0"/>
                <a:cs typeface="Comic Sans MS" panose="030F0702030302020204" charset="0"/>
              </a:rPr>
              <a:t>d</a:t>
            </a:r>
            <a:r>
              <a:rPr lang="zh-CN" altLang="en-US" sz="9600" u="sng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r</a:t>
            </a:r>
            <a:r>
              <a:rPr lang="zh-CN" altLang="en-US" sz="96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wx</a:t>
            </a:r>
            <a:r>
              <a:rPr lang="zh-CN" altLang="en-US" sz="9600">
                <a:solidFill>
                  <a:srgbClr val="FFC00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r>
              <a:rPr lang="zh-CN" altLang="en-US" sz="96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endParaRPr lang="zh-CN" altLang="en-US" sz="9600">
              <a:solidFill>
                <a:srgbClr val="00B0F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5525" y="3429000"/>
            <a:ext cx="555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表示该文件可读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关于文件权限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9230" y="1860550"/>
            <a:ext cx="6733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Comic Sans MS" panose="030F0702030302020204" charset="0"/>
                <a:cs typeface="Comic Sans MS" panose="030F0702030302020204" charset="0"/>
              </a:rPr>
              <a:t>d</a:t>
            </a:r>
            <a:r>
              <a:rPr lang="zh-CN" altLang="en-US" sz="96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r</a:t>
            </a:r>
            <a:r>
              <a:rPr lang="zh-CN" altLang="en-US" sz="9600" u="sng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w</a:t>
            </a:r>
            <a:r>
              <a:rPr lang="zh-CN" altLang="en-US" sz="96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x</a:t>
            </a:r>
            <a:r>
              <a:rPr lang="zh-CN" altLang="en-US" sz="9600">
                <a:solidFill>
                  <a:srgbClr val="FFC00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r>
              <a:rPr lang="zh-CN" altLang="en-US" sz="96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endParaRPr lang="zh-CN" altLang="en-US" sz="9600">
              <a:solidFill>
                <a:srgbClr val="00B0F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6270" y="3429000"/>
            <a:ext cx="555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表示该文件可写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关于文件权限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9230" y="1860550"/>
            <a:ext cx="6733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Comic Sans MS" panose="030F0702030302020204" charset="0"/>
                <a:cs typeface="Comic Sans MS" panose="030F0702030302020204" charset="0"/>
              </a:rPr>
              <a:t>d</a:t>
            </a:r>
            <a:r>
              <a:rPr lang="zh-CN" altLang="en-US" sz="96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rw</a:t>
            </a:r>
            <a:r>
              <a:rPr lang="zh-CN" altLang="en-US" sz="9600" u="sng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x</a:t>
            </a:r>
            <a:r>
              <a:rPr lang="zh-CN" altLang="en-US" sz="9600">
                <a:solidFill>
                  <a:srgbClr val="FFC00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r>
              <a:rPr lang="zh-CN" altLang="en-US" sz="96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endParaRPr lang="zh-CN" altLang="en-US" sz="9600">
              <a:solidFill>
                <a:srgbClr val="00B0F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45715" y="3429000"/>
            <a:ext cx="5550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表示该文件执行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如果为文件夹这表示可进入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关于文件权限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9230" y="1860550"/>
            <a:ext cx="6733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Comic Sans MS" panose="030F0702030302020204" charset="0"/>
                <a:cs typeface="Comic Sans MS" panose="030F0702030302020204" charset="0"/>
              </a:rPr>
              <a:t>d</a:t>
            </a:r>
            <a:r>
              <a:rPr lang="zh-CN" altLang="en-US" sz="9600" u="sng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r</a:t>
            </a:r>
            <a:r>
              <a:rPr lang="zh-CN" altLang="en-US" sz="9600" u="sng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wx</a:t>
            </a:r>
            <a:r>
              <a:rPr lang="zh-CN" altLang="en-US" sz="9600">
                <a:solidFill>
                  <a:srgbClr val="FFC00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r>
              <a:rPr lang="zh-CN" altLang="en-US" sz="96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endParaRPr lang="zh-CN" altLang="en-US" sz="9600">
              <a:solidFill>
                <a:srgbClr val="00B0F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2305" y="3429000"/>
            <a:ext cx="555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表示当前用户的权限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关于文件权限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9230" y="1860550"/>
            <a:ext cx="6733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Comic Sans MS" panose="030F0702030302020204" charset="0"/>
                <a:cs typeface="Comic Sans MS" panose="030F0702030302020204" charset="0"/>
              </a:rPr>
              <a:t>d</a:t>
            </a:r>
            <a:r>
              <a:rPr lang="zh-CN" altLang="en-US" sz="96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rwx</a:t>
            </a:r>
            <a:r>
              <a:rPr lang="zh-CN" altLang="en-US" sz="9600" u="sng">
                <a:solidFill>
                  <a:srgbClr val="FFC00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r>
              <a:rPr lang="zh-CN" altLang="en-US" sz="96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endParaRPr lang="zh-CN" altLang="en-US" sz="9600">
              <a:solidFill>
                <a:srgbClr val="00B0F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3180" y="3429000"/>
            <a:ext cx="555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表示与当前用户同</a:t>
            </a:r>
            <a:r>
              <a:rPr lang="zh-CN" altLang="en-US" sz="2400" b="1">
                <a:solidFill>
                  <a:srgbClr val="92D050"/>
                </a:solidFill>
                <a:highlight>
                  <a:srgbClr val="00FFFF"/>
                </a:highlight>
                <a:latin typeface="微软雅黑" panose="020B0503020204020204" charset="-122"/>
                <a:ea typeface="微软雅黑" panose="020B0503020204020204" charset="-122"/>
              </a:rPr>
              <a:t>用户组</a:t>
            </a:r>
            <a:r>
              <a:rPr lang="zh-CN" altLang="en-US" sz="2400" b="1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的用户的权限</a:t>
            </a:r>
            <a:endParaRPr lang="zh-CN" altLang="en-US" sz="2400" b="1">
              <a:solidFill>
                <a:srgbClr val="92D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关于文件权限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9230" y="1860550"/>
            <a:ext cx="6733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Comic Sans MS" panose="030F0702030302020204" charset="0"/>
                <a:cs typeface="Comic Sans MS" panose="030F0702030302020204" charset="0"/>
              </a:rPr>
              <a:t>d</a:t>
            </a:r>
            <a:r>
              <a:rPr lang="zh-CN" altLang="en-US" sz="96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rwx</a:t>
            </a:r>
            <a:r>
              <a:rPr lang="zh-CN" altLang="en-US" sz="9600">
                <a:solidFill>
                  <a:srgbClr val="FFC00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r>
              <a:rPr lang="zh-CN" altLang="en-US" sz="9600" u="sng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endParaRPr lang="zh-CN" altLang="en-US" sz="9600" u="sng">
              <a:solidFill>
                <a:srgbClr val="00B0F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48655" y="3429000"/>
            <a:ext cx="5550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表示其他用户的权限</a:t>
            </a:r>
            <a:endParaRPr lang="zh-CN" altLang="en-US" sz="2400" b="1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关于文件权限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960" y="1584960"/>
            <a:ext cx="673354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使用数字表示：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Comic Sans MS" panose="030F0702030302020204" charset="0"/>
            </a:endParaRPr>
          </a:p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r</a:t>
            </a:r>
            <a:r>
              <a:rPr lang="en-US" altLang="zh-CN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w</a:t>
            </a:r>
            <a:r>
              <a:rPr lang="en-US" altLang="zh-CN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x</a:t>
            </a:r>
            <a:endParaRPr lang="zh-CN" altLang="en-US" sz="28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indent="457200" algn="l"/>
            <a:r>
              <a:rPr lang="en-US" altLang="zh-CN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4  2  1</a:t>
            </a:r>
            <a:endParaRPr lang="en-US" altLang="zh-CN" sz="28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960" y="3100070"/>
            <a:ext cx="6733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Comic Sans MS" panose="030F0702030302020204" charset="0"/>
                <a:cs typeface="Comic Sans MS" panose="030F0702030302020204" charset="0"/>
              </a:rPr>
              <a:t>d</a:t>
            </a:r>
            <a:r>
              <a:rPr lang="zh-CN" altLang="en-US" sz="96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rwx</a:t>
            </a:r>
            <a:r>
              <a:rPr lang="zh-CN" altLang="en-US" sz="9600">
                <a:solidFill>
                  <a:srgbClr val="FFC00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r>
              <a:rPr lang="zh-CN" altLang="en-US" sz="96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endParaRPr lang="zh-CN" altLang="en-US" sz="9600">
              <a:solidFill>
                <a:srgbClr val="00B0F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74165" y="4549140"/>
            <a:ext cx="21031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8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7</a:t>
            </a:r>
            <a:endParaRPr lang="en-US" altLang="zh-CN" sz="88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84880" y="4549140"/>
            <a:ext cx="21031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800">
                <a:solidFill>
                  <a:srgbClr val="92D050"/>
                </a:solidFill>
                <a:latin typeface="Comic Sans MS" panose="030F0702030302020204" charset="0"/>
                <a:cs typeface="Comic Sans MS" panose="030F0702030302020204" charset="0"/>
              </a:rPr>
              <a:t>5</a:t>
            </a:r>
            <a:endParaRPr lang="en-US" altLang="zh-CN" sz="8800">
              <a:solidFill>
                <a:srgbClr val="92D05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26380" y="4549140"/>
            <a:ext cx="210312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8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5</a:t>
            </a:r>
            <a:endParaRPr lang="en-US" altLang="zh-CN" sz="8800">
              <a:solidFill>
                <a:srgbClr val="00B0F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关于文件权限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960" y="1330325"/>
            <a:ext cx="6733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>
                <a:latin typeface="Comic Sans MS" panose="030F0702030302020204" charset="0"/>
                <a:cs typeface="Comic Sans MS" panose="030F0702030302020204" charset="0"/>
              </a:rPr>
              <a:t>d</a:t>
            </a:r>
            <a:r>
              <a:rPr lang="zh-CN" altLang="en-US" sz="96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rwx</a:t>
            </a:r>
            <a:r>
              <a:rPr lang="zh-CN" altLang="en-US" sz="9600">
                <a:solidFill>
                  <a:srgbClr val="FFC00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r>
              <a:rPr lang="zh-CN" altLang="en-US" sz="96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endParaRPr lang="zh-CN" altLang="en-US" sz="9600">
              <a:solidFill>
                <a:srgbClr val="00B0F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5960" y="3270250"/>
            <a:ext cx="6498590" cy="2282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Ebrima" panose="02000000000000000000" charset="0"/>
                <a:ea typeface="微软雅黑" panose="020B0503020204020204" charset="-122"/>
                <a:cs typeface="Ebrima" panose="02000000000000000000" charset="0"/>
              </a:rPr>
              <a:t>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：表示该文件为目录（文件夹）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FiraCode Nerd Font" panose="02000009000000000000" charset="0"/>
                <a:ea typeface="微软雅黑" panose="020B0503020204020204" charset="-122"/>
                <a:cs typeface="FiraCode Nerd Font" panose="02000009000000000000" charset="0"/>
              </a:rPr>
              <a:t>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：表示该文件可读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FiraCode Nerd Font" panose="02000009000000000000" charset="0"/>
                <a:ea typeface="微软雅黑" panose="020B0503020204020204" charset="-122"/>
                <a:cs typeface="FiraCode Nerd Font" panose="02000009000000000000" charset="0"/>
              </a:rPr>
              <a:t>w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：表示该文件可写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FiraCode Nerd Font" panose="02000009000000000000" charset="0"/>
                <a:ea typeface="微软雅黑" panose="020B0503020204020204" charset="-122"/>
                <a:cs typeface="FiraCode Nerd Font" panose="02000009000000000000" charset="0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：表示该文件可执行（文件夹表示可以进入）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5960" y="4886960"/>
            <a:ext cx="6498590" cy="1711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0000"/>
                </a:solidFill>
                <a:latin typeface="FiraCode Nerd Font" panose="02000009000000000000" charset="0"/>
                <a:cs typeface="FiraCode Nerd Font" panose="02000009000000000000" charset="0"/>
                <a:sym typeface="+mn-ea"/>
              </a:rPr>
              <a:t>rwx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：表示当前用户的权限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FFC000"/>
                </a:solidFill>
                <a:latin typeface="FiraCode Nerd Font" panose="02000009000000000000" charset="0"/>
                <a:cs typeface="FiraCode Nerd Font" panose="02000009000000000000" charset="0"/>
                <a:sym typeface="+mn-ea"/>
              </a:rPr>
              <a:t>r-x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：表示同用户组用户的权限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B0F0"/>
                </a:solidFill>
                <a:latin typeface="FiraCode Nerd Font" panose="02000009000000000000" charset="0"/>
                <a:ea typeface="微软雅黑" panose="020B0503020204020204" charset="-122"/>
                <a:cs typeface="FiraCode Nerd Font" panose="02000009000000000000" charset="0"/>
                <a:sym typeface="+mn-ea"/>
              </a:rPr>
              <a:t>r-x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：表示其他用户的权限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第二章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用户管理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5960" y="1672590"/>
            <a:ext cx="35953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中可以建立多个用户，并且赋予不同的用户以不同的权限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最高权限的为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root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用户，可以访问、修改、运行所有的文件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平常使用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root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用户会存在潜在风险，所以我们一般会创建一个具有</a:t>
            </a:r>
            <a:r>
              <a:rPr lang="en-US" altLang="zh-CN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sudo</a:t>
            </a:r>
            <a:r>
              <a:rPr lang="zh-CN" altLang="en-US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的普通用户（后面简称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sudo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关于用户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647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快速创建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sudo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6470" y="1672590"/>
            <a:ext cx="4604385" cy="631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r>
              <a:rPr lang="en-US" altLang="zh-CN" i="1">
                <a:solidFill>
                  <a:srgbClr val="FF0000"/>
                </a:solidFill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sudo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</a:t>
            </a:r>
            <a:r>
              <a:rPr lang="en-US" altLang="zh-CN" i="1">
                <a:solidFill>
                  <a:srgbClr val="FF0000"/>
                </a:solidFill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/etc/sudoers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文件的内容，如：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76470" y="2304415"/>
            <a:ext cx="74161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Maple Mono" panose="020F0509060000000000" charset="0"/>
                <a:cs typeface="Maple Mono" panose="020F0509060000000000" charset="0"/>
              </a:rPr>
              <a:t>##</a:t>
            </a:r>
            <a:endParaRPr lang="zh-CN" altLang="en-US">
              <a:solidFill>
                <a:srgbClr val="0070C0"/>
              </a:solidFill>
              <a:latin typeface="Maple Mono" panose="020F0509060000000000" charset="0"/>
              <a:cs typeface="Maple Mono" panose="020F0509060000000000" charset="0"/>
            </a:endParaRPr>
          </a:p>
          <a:p>
            <a:r>
              <a:rPr lang="zh-CN" altLang="en-US">
                <a:solidFill>
                  <a:srgbClr val="0070C0"/>
                </a:solidFill>
                <a:latin typeface="Maple Mono" panose="020F0509060000000000" charset="0"/>
                <a:cs typeface="Maple Mono" panose="020F0509060000000000" charset="0"/>
              </a:rPr>
              <a:t>## User privilege specification</a:t>
            </a:r>
            <a:endParaRPr lang="zh-CN" altLang="en-US">
              <a:solidFill>
                <a:srgbClr val="0070C0"/>
              </a:solidFill>
              <a:latin typeface="Maple Mono" panose="020F0509060000000000" charset="0"/>
              <a:cs typeface="Maple Mono" panose="020F0509060000000000" charset="0"/>
            </a:endParaRPr>
          </a:p>
          <a:p>
            <a:r>
              <a:rPr lang="zh-CN" altLang="en-US">
                <a:solidFill>
                  <a:srgbClr val="0070C0"/>
                </a:solidFill>
                <a:latin typeface="Maple Mono" panose="020F0509060000000000" charset="0"/>
                <a:cs typeface="Maple Mono" panose="020F0509060000000000" charset="0"/>
              </a:rPr>
              <a:t>##</a:t>
            </a:r>
            <a:endParaRPr lang="zh-CN" altLang="en-US">
              <a:solidFill>
                <a:srgbClr val="0070C0"/>
              </a:solidFill>
              <a:latin typeface="Maple Mono" panose="020F0509060000000000" charset="0"/>
              <a:cs typeface="Maple Mono" panose="020F0509060000000000" charset="0"/>
            </a:endParaRPr>
          </a:p>
          <a:p>
            <a:r>
              <a:rPr lang="zh-CN" altLang="en-US">
                <a:solidFill>
                  <a:srgbClr val="0070C0"/>
                </a:solidFill>
                <a:latin typeface="Maple Mono" panose="020F0509060000000000" charset="0"/>
                <a:cs typeface="Maple Mono" panose="020F0509060000000000" charset="0"/>
              </a:rPr>
              <a:t>root ALL=(ALL:ALL) ALL</a:t>
            </a:r>
            <a:endParaRPr lang="zh-CN" altLang="en-US">
              <a:solidFill>
                <a:srgbClr val="0070C0"/>
              </a:solidFill>
              <a:latin typeface="Maple Mono" panose="020F0509060000000000" charset="0"/>
              <a:cs typeface="Maple Mono" panose="020F0509060000000000" charset="0"/>
            </a:endParaRPr>
          </a:p>
          <a:p>
            <a:endParaRPr lang="zh-CN" altLang="en-US">
              <a:solidFill>
                <a:srgbClr val="0070C0"/>
              </a:solidFill>
              <a:latin typeface="Maple Mono" panose="020F0509060000000000" charset="0"/>
              <a:cs typeface="Maple Mono" panose="020F0509060000000000" charset="0"/>
            </a:endParaRPr>
          </a:p>
          <a:p>
            <a:r>
              <a:rPr lang="zh-CN" altLang="en-US">
                <a:solidFill>
                  <a:srgbClr val="0070C0"/>
                </a:solidFill>
                <a:latin typeface="Maple Mono" panose="020F0509060000000000" charset="0"/>
                <a:cs typeface="Maple Mono" panose="020F0509060000000000" charset="0"/>
              </a:rPr>
              <a:t>## Uncomment to allow members of</a:t>
            </a:r>
            <a:r>
              <a:rPr lang="en-US" altLang="zh-CN">
                <a:solidFill>
                  <a:srgbClr val="0070C0"/>
                </a:solidFill>
                <a:latin typeface="Maple Mono" panose="020F0509060000000000" charset="0"/>
                <a:cs typeface="Maple Mono" panose="020F0509060000000000" charset="0"/>
              </a:rPr>
              <a:t> </a:t>
            </a:r>
            <a:r>
              <a:rPr lang="zh-CN" altLang="en-US">
                <a:solidFill>
                  <a:srgbClr val="0070C0"/>
                </a:solidFill>
                <a:latin typeface="Maple Mono" panose="020F0509060000000000" charset="0"/>
                <a:cs typeface="Maple Mono" panose="020F0509060000000000" charset="0"/>
              </a:rPr>
              <a:t>group</a:t>
            </a:r>
            <a:r>
              <a:rPr lang="en-US" altLang="zh-CN">
                <a:solidFill>
                  <a:srgbClr val="0070C0"/>
                </a:solidFill>
                <a:latin typeface="Maple Mono" panose="020F0509060000000000" charset="0"/>
                <a:cs typeface="Maple Mono" panose="020F0509060000000000" charset="0"/>
              </a:rPr>
              <a:t> </a:t>
            </a:r>
            <a:r>
              <a:rPr lang="zh-CN" altLang="en-US">
                <a:solidFill>
                  <a:srgbClr val="0070C0"/>
                </a:solidFill>
                <a:latin typeface="Maple Mono" panose="020F0509060000000000" charset="0"/>
                <a:cs typeface="Maple Mono" panose="020F0509060000000000" charset="0"/>
              </a:rPr>
              <a:t>wheel</a:t>
            </a:r>
            <a:r>
              <a:rPr lang="en-US" altLang="zh-CN">
                <a:solidFill>
                  <a:srgbClr val="0070C0"/>
                </a:solidFill>
                <a:latin typeface="Maple Mono" panose="020F0509060000000000" charset="0"/>
                <a:cs typeface="Maple Mono" panose="020F0509060000000000" charset="0"/>
              </a:rPr>
              <a:t> </a:t>
            </a:r>
            <a:r>
              <a:rPr lang="zh-CN" altLang="en-US">
                <a:solidFill>
                  <a:srgbClr val="0070C0"/>
                </a:solidFill>
                <a:latin typeface="Maple Mono" panose="020F0509060000000000" charset="0"/>
                <a:cs typeface="Maple Mono" panose="020F0509060000000000" charset="0"/>
              </a:rPr>
              <a:t>execute any command</a:t>
            </a:r>
            <a:endParaRPr lang="zh-CN" altLang="en-US">
              <a:solidFill>
                <a:srgbClr val="0070C0"/>
              </a:solidFill>
              <a:latin typeface="Maple Mono" panose="020F0509060000000000" charset="0"/>
              <a:cs typeface="Maple Mono" panose="020F0509060000000000" charset="0"/>
            </a:endParaRPr>
          </a:p>
          <a:p>
            <a:r>
              <a:rPr lang="zh-CN" altLang="en-US">
                <a:solidFill>
                  <a:srgbClr val="0070C0"/>
                </a:solidFill>
                <a:latin typeface="Maple Mono" panose="020F0509060000000000" charset="0"/>
                <a:cs typeface="Maple Mono" panose="020F0509060000000000" charset="0"/>
              </a:rPr>
              <a:t>%wheel ALL=(ALL:ALL) ALL</a:t>
            </a:r>
            <a:endParaRPr lang="zh-CN" altLang="en-US">
              <a:solidFill>
                <a:srgbClr val="0070C0"/>
              </a:solidFill>
              <a:latin typeface="Maple Mono" panose="020F0509060000000000" charset="0"/>
              <a:cs typeface="Maple Mono" panose="020F0509060000000000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6470" y="4611370"/>
            <a:ext cx="7414895" cy="1141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使用命令</a:t>
            </a:r>
            <a:r>
              <a:rPr lang="en-US" altLang="zh-CN" i="1">
                <a:solidFill>
                  <a:srgbClr val="FF0000"/>
                </a:solidFill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useradd -m -G wheel -s /bin/bash {myusername}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创建新用户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i="1">
                <a:solidFill>
                  <a:srgbClr val="FF0000"/>
                </a:solidFill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passwd {myusername}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设置用户密码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关于本课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0555" y="2967990"/>
            <a:ext cx="84797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删除用户：</a:t>
            </a:r>
            <a:r>
              <a:rPr lang="en-US" altLang="zh-CN" i="1">
                <a:solidFill>
                  <a:srgbClr val="FF0000"/>
                </a:solidFill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userdel {username} </a:t>
            </a:r>
            <a:endParaRPr lang="en-US" altLang="zh-CN" i="1">
              <a:solidFill>
                <a:srgbClr val="FF0000"/>
              </a:solidFill>
              <a:latin typeface="Maple Mono" panose="020F0509060000000000" charset="0"/>
              <a:ea typeface="微软雅黑" panose="020B0503020204020204" charset="-122"/>
              <a:cs typeface="Maple Mono" panose="020F050906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1">
              <a:solidFill>
                <a:srgbClr val="FF0000"/>
              </a:solidFill>
              <a:latin typeface="Maple Mono" panose="020F0509060000000000" charset="0"/>
              <a:ea typeface="微软雅黑" panose="020B0503020204020204" charset="-122"/>
              <a:cs typeface="Maple Mono" panose="020F050906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增加用户组：</a:t>
            </a:r>
            <a:r>
              <a:rPr lang="en-US" altLang="zh-CN" i="1">
                <a:solidFill>
                  <a:srgbClr val="FF0000"/>
                </a:solidFill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groupadd {groupname} </a:t>
            </a:r>
            <a:endParaRPr lang="en-US" altLang="zh-CN" i="1">
              <a:solidFill>
                <a:srgbClr val="FF0000"/>
              </a:solidFill>
              <a:latin typeface="Maple Mono" panose="020F0509060000000000" charset="0"/>
              <a:ea typeface="微软雅黑" panose="020B0503020204020204" charset="-122"/>
              <a:cs typeface="Maple Mono" panose="020F050906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1">
              <a:solidFill>
                <a:srgbClr val="FF0000"/>
              </a:solidFill>
              <a:latin typeface="Maple Mono" panose="020F0509060000000000" charset="0"/>
              <a:ea typeface="微软雅黑" panose="020B0503020204020204" charset="-122"/>
              <a:cs typeface="Maple Mono" panose="020F0509060000000000" charset="0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将用户添加到用户组：</a:t>
            </a:r>
            <a:r>
              <a:rPr lang="en-US" altLang="zh-CN" i="1">
                <a:solidFill>
                  <a:srgbClr val="FF0000"/>
                </a:solidFill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usermod -aG {groupname} {username}</a:t>
            </a:r>
            <a:endParaRPr lang="en-US" altLang="zh-CN" i="1">
              <a:solidFill>
                <a:srgbClr val="FF0000"/>
              </a:solidFill>
              <a:latin typeface="Maple Mono" panose="020F0509060000000000" charset="0"/>
              <a:ea typeface="微软雅黑" panose="020B0503020204020204" charset="-122"/>
              <a:cs typeface="Maple Mono" panose="020F050906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其他关于用户的操作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第三章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进阶命令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95960" y="1713865"/>
            <a:ext cx="70389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alias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top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kill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find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wc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du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df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free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more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grep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命令列表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95960" y="1713865"/>
            <a:ext cx="70389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如命令：</a:t>
            </a:r>
            <a:r>
              <a:rPr lang="en-US" altLang="zh-CN" sz="2400" i="1">
                <a:solidFill>
                  <a:srgbClr val="FF0000"/>
                </a:solidFill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cat</a:t>
            </a:r>
            <a:r>
              <a:rPr lang="en-US" altLang="zh-CN" sz="2400" i="1">
                <a:solidFill>
                  <a:schemeClr val="tx1"/>
                </a:solidFill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/etc/sudoers </a:t>
            </a:r>
            <a:r>
              <a:rPr lang="en-US" altLang="zh-CN" sz="2400">
                <a:solidFill>
                  <a:srgbClr val="FF0000"/>
                </a:solidFill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|</a:t>
            </a:r>
            <a:r>
              <a:rPr lang="en-US" altLang="zh-CN" sz="2400" i="1">
                <a:solidFill>
                  <a:srgbClr val="FF0000"/>
                </a:solidFill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 grep root</a:t>
            </a:r>
            <a:endParaRPr lang="en-US" altLang="zh-CN" sz="2400">
              <a:solidFill>
                <a:srgbClr val="FF0000"/>
              </a:solidFill>
              <a:latin typeface="Maple Mono" panose="020F0509060000000000" charset="0"/>
              <a:ea typeface="微软雅黑" panose="020B0503020204020204" charset="-122"/>
              <a:cs typeface="Maple Mono" panose="020F0509060000000000" charset="0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Maple Mono" panose="020F0509060000000000" charset="0"/>
              <a:ea typeface="微软雅黑" panose="020B0503020204020204" charset="-122"/>
              <a:cs typeface="Maple Mono" panose="020F0509060000000000" charset="0"/>
            </a:endParaRPr>
          </a:p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该命令会将</a:t>
            </a:r>
            <a:r>
              <a:rPr lang="en-US" altLang="zh-CN" sz="2400">
                <a:solidFill>
                  <a:srgbClr val="FF0000"/>
                </a:solidFill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|</a:t>
            </a:r>
            <a:r>
              <a:rPr lang="zh-CN" altLang="en-US" sz="2400"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前的输出作为</a:t>
            </a:r>
            <a:r>
              <a:rPr lang="en-US" altLang="zh-CN" sz="2400">
                <a:solidFill>
                  <a:srgbClr val="FF0000"/>
                </a:solidFill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|</a:t>
            </a:r>
            <a:r>
              <a:rPr lang="zh-CN" altLang="en-US" sz="2400">
                <a:latin typeface="Maple Mono" panose="020F0509060000000000" charset="0"/>
                <a:ea typeface="微软雅黑" panose="020B0503020204020204" charset="-122"/>
                <a:cs typeface="Maple Mono" panose="020F0509060000000000" charset="0"/>
              </a:rPr>
              <a:t>后的输入执行</a:t>
            </a:r>
            <a:endParaRPr lang="zh-CN" altLang="en-US" sz="2400">
              <a:latin typeface="Maple Mono" panose="020F0509060000000000" charset="0"/>
              <a:ea typeface="微软雅黑" panose="020B0503020204020204" charset="-122"/>
              <a:cs typeface="Maple Mono" panose="020F0509060000000000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管道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5960" y="3543300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管道的执行过程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5790" y="4658360"/>
            <a:ext cx="1590675" cy="5581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command 1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3005" y="4666615"/>
            <a:ext cx="1590675" cy="5581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command 2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10855" y="4658360"/>
            <a:ext cx="1590675" cy="5581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command 3</a:t>
            </a:r>
            <a:endParaRPr lang="en-US" altLang="zh-CN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225290" y="4631055"/>
            <a:ext cx="8890" cy="58547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7343140" y="4631055"/>
            <a:ext cx="8890" cy="58547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 rot="5400000" flipV="1">
            <a:off x="4225925" y="3670300"/>
            <a:ext cx="8255" cy="3117215"/>
          </a:xfrm>
          <a:prstGeom prst="bentConnector3">
            <a:avLst>
              <a:gd name="adj1" fmla="val 29846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5" idx="0"/>
            <a:endCxn id="7" idx="0"/>
          </p:cNvCxnSpPr>
          <p:nvPr/>
        </p:nvCxnSpPr>
        <p:spPr>
          <a:xfrm rot="16200000">
            <a:off x="7343140" y="3103245"/>
            <a:ext cx="8255" cy="3117850"/>
          </a:xfrm>
          <a:prstGeom prst="bentConnector3">
            <a:avLst>
              <a:gd name="adj1" fmla="val 29884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671445" y="5508625"/>
            <a:ext cx="205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stdout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88660" y="3945890"/>
            <a:ext cx="205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stdout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08245" y="5508625"/>
            <a:ext cx="78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stdin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126095" y="3945890"/>
            <a:ext cx="78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stdin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6" name="肘形连接符 15"/>
          <p:cNvCxnSpPr>
            <a:stCxn id="7" idx="2"/>
          </p:cNvCxnSpPr>
          <p:nvPr/>
        </p:nvCxnSpPr>
        <p:spPr>
          <a:xfrm rot="5400000" flipV="1">
            <a:off x="9551670" y="4570730"/>
            <a:ext cx="246380" cy="15373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906510" y="5523865"/>
            <a:ext cx="205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mic Sans MS" panose="030F0702030302020204" charset="0"/>
                <a:cs typeface="Comic Sans MS" panose="030F0702030302020204" charset="0"/>
              </a:rPr>
              <a:t>stdout</a:t>
            </a:r>
            <a:endParaRPr lang="en-US" altLang="zh-CN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第四章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VIM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的使用和配置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445" y="5965825"/>
            <a:ext cx="3839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不想学习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vim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可以跳过本章，使用更加容易上手的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nano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VIM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90085" y="1844675"/>
            <a:ext cx="308165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latin typeface="FiraCode Nerd Font" panose="02000009000000000000" charset="0"/>
                <a:cs typeface="FiraCode Nerd Font" panose="02000009000000000000" charset="0"/>
              </a:rPr>
              <a:t>    ↑</a:t>
            </a:r>
            <a:endParaRPr lang="en-US" altLang="zh-CN" sz="4000" b="1">
              <a:latin typeface="FiraCode Nerd Font" panose="02000009000000000000" charset="0"/>
              <a:cs typeface="FiraCode Nerd Font" panose="02000009000000000000" charset="0"/>
            </a:endParaRPr>
          </a:p>
          <a:p>
            <a:r>
              <a:rPr lang="en-US" altLang="zh-CN" sz="4000" b="1">
                <a:latin typeface="FiraCode Nerd Font" panose="02000009000000000000" charset="0"/>
                <a:cs typeface="FiraCode Nerd Font" panose="02000009000000000000" charset="0"/>
              </a:rPr>
              <a:t>    k</a:t>
            </a:r>
            <a:endParaRPr lang="en-US" altLang="zh-CN" sz="4000" b="1">
              <a:latin typeface="FiraCode Nerd Font" panose="02000009000000000000" charset="0"/>
              <a:cs typeface="FiraCode Nerd Font" panose="02000009000000000000" charset="0"/>
            </a:endParaRPr>
          </a:p>
          <a:p>
            <a:r>
              <a:rPr lang="en-US" altLang="zh-CN" sz="4000" b="1">
                <a:latin typeface="FiraCode Nerd Font" panose="02000009000000000000" charset="0"/>
                <a:cs typeface="FiraCode Nerd Font" panose="02000009000000000000" charset="0"/>
              </a:rPr>
              <a:t>← h   l →</a:t>
            </a:r>
            <a:endParaRPr lang="en-US" altLang="zh-CN" sz="4000" b="1">
              <a:latin typeface="FiraCode Nerd Font" panose="02000009000000000000" charset="0"/>
              <a:cs typeface="FiraCode Nerd Font" panose="02000009000000000000" charset="0"/>
            </a:endParaRPr>
          </a:p>
          <a:p>
            <a:r>
              <a:rPr lang="en-US" altLang="zh-CN" sz="4000" b="1">
                <a:latin typeface="FiraCode Nerd Font" panose="02000009000000000000" charset="0"/>
                <a:cs typeface="FiraCode Nerd Font" panose="02000009000000000000" charset="0"/>
              </a:rPr>
              <a:t>    j</a:t>
            </a:r>
            <a:endParaRPr lang="en-US" altLang="zh-CN" sz="4000" b="1">
              <a:latin typeface="FiraCode Nerd Font" panose="02000009000000000000" charset="0"/>
              <a:cs typeface="FiraCode Nerd Font" panose="02000009000000000000" charset="0"/>
            </a:endParaRPr>
          </a:p>
          <a:p>
            <a:r>
              <a:rPr lang="en-US" altLang="zh-CN" sz="4000" b="1">
                <a:latin typeface="FiraCode Nerd Font" panose="02000009000000000000" charset="0"/>
                <a:cs typeface="FiraCode Nerd Font" panose="02000009000000000000" charset="0"/>
              </a:rPr>
              <a:t>    ↓</a:t>
            </a:r>
            <a:endParaRPr lang="en-US" altLang="zh-CN" sz="4000" b="1">
              <a:latin typeface="FiraCode Nerd Font" panose="02000009000000000000" charset="0"/>
              <a:cs typeface="FiraCode Nerd Font" panose="02000009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第五章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tmux的使用和配置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TMUX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：终端复用器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5670" y="1613535"/>
            <a:ext cx="4973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作用：增强终端的功能，提供多窗口、分屏、挂起等功能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结构：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0150" y="2940050"/>
            <a:ext cx="61264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Maple Mono" panose="020F0509060000000000" charset="0"/>
                <a:cs typeface="Maple Mono" panose="020F0509060000000000" charset="0"/>
              </a:rPr>
              <a:t>tmux:</a:t>
            </a:r>
            <a:endParaRPr lang="zh-CN" altLang="en-US">
              <a:latin typeface="Maple Mono" panose="020F0509060000000000" charset="0"/>
              <a:cs typeface="Maple Mono" panose="020F0509060000000000" charset="0"/>
            </a:endParaRPr>
          </a:p>
          <a:p>
            <a:r>
              <a:rPr lang="zh-CN" altLang="en-US">
                <a:latin typeface="Maple Mono" panose="020F0509060000000000" charset="0"/>
                <a:cs typeface="Maple Mono" panose="020F0509060000000000" charset="0"/>
              </a:rPr>
              <a:t>├─session 0</a:t>
            </a:r>
            <a:endParaRPr lang="zh-CN" altLang="en-US">
              <a:latin typeface="Maple Mono" panose="020F0509060000000000" charset="0"/>
              <a:cs typeface="Maple Mono" panose="020F0509060000000000" charset="0"/>
            </a:endParaRPr>
          </a:p>
          <a:p>
            <a:r>
              <a:rPr lang="zh-CN" altLang="en-US">
                <a:latin typeface="Maple Mono" panose="020F0509060000000000" charset="0"/>
                <a:cs typeface="Maple Mono" panose="020F0509060000000000" charset="0"/>
              </a:rPr>
              <a:t>│ ├─window 0</a:t>
            </a:r>
            <a:endParaRPr lang="zh-CN" altLang="en-US">
              <a:latin typeface="Maple Mono" panose="020F0509060000000000" charset="0"/>
              <a:cs typeface="Maple Mono" panose="020F0509060000000000" charset="0"/>
            </a:endParaRPr>
          </a:p>
          <a:p>
            <a:r>
              <a:rPr lang="zh-CN" altLang="en-US">
                <a:latin typeface="Maple Mono" panose="020F0509060000000000" charset="0"/>
                <a:cs typeface="Maple Mono" panose="020F0509060000000000" charset="0"/>
              </a:rPr>
              <a:t>│ │ ├─pane 0</a:t>
            </a:r>
            <a:endParaRPr lang="zh-CN" altLang="en-US">
              <a:latin typeface="Maple Mono" panose="020F0509060000000000" charset="0"/>
              <a:cs typeface="Maple Mono" panose="020F0509060000000000" charset="0"/>
            </a:endParaRPr>
          </a:p>
          <a:p>
            <a:r>
              <a:rPr lang="zh-CN" altLang="en-US">
                <a:latin typeface="Maple Mono" panose="020F0509060000000000" charset="0"/>
                <a:cs typeface="Maple Mono" panose="020F0509060000000000" charset="0"/>
              </a:rPr>
              <a:t>│ │ └─pane 1</a:t>
            </a:r>
            <a:endParaRPr lang="zh-CN" altLang="en-US">
              <a:latin typeface="Maple Mono" panose="020F0509060000000000" charset="0"/>
              <a:cs typeface="Maple Mono" panose="020F0509060000000000" charset="0"/>
            </a:endParaRPr>
          </a:p>
          <a:p>
            <a:r>
              <a:rPr lang="zh-CN" altLang="en-US">
                <a:latin typeface="Maple Mono" panose="020F0509060000000000" charset="0"/>
                <a:cs typeface="Maple Mono" panose="020F0509060000000000" charset="0"/>
              </a:rPr>
              <a:t>│ └─window 1</a:t>
            </a:r>
            <a:endParaRPr lang="zh-CN" altLang="en-US">
              <a:latin typeface="Maple Mono" panose="020F0509060000000000" charset="0"/>
              <a:cs typeface="Maple Mono" panose="020F0509060000000000" charset="0"/>
            </a:endParaRPr>
          </a:p>
          <a:p>
            <a:r>
              <a:rPr lang="zh-CN" altLang="en-US">
                <a:latin typeface="Maple Mono" panose="020F0509060000000000" charset="0"/>
                <a:cs typeface="Maple Mono" panose="020F0509060000000000" charset="0"/>
              </a:rPr>
              <a:t>│   ├─pane 0</a:t>
            </a:r>
            <a:endParaRPr lang="zh-CN" altLang="en-US">
              <a:latin typeface="Maple Mono" panose="020F0509060000000000" charset="0"/>
              <a:cs typeface="Maple Mono" panose="020F0509060000000000" charset="0"/>
            </a:endParaRPr>
          </a:p>
          <a:p>
            <a:r>
              <a:rPr lang="zh-CN" altLang="en-US">
                <a:latin typeface="Maple Mono" panose="020F0509060000000000" charset="0"/>
                <a:cs typeface="Maple Mono" panose="020F0509060000000000" charset="0"/>
              </a:rPr>
              <a:t>│   ├─pane 1</a:t>
            </a:r>
            <a:endParaRPr lang="zh-CN" altLang="en-US">
              <a:latin typeface="Maple Mono" panose="020F0509060000000000" charset="0"/>
              <a:cs typeface="Maple Mono" panose="020F0509060000000000" charset="0"/>
            </a:endParaRPr>
          </a:p>
          <a:p>
            <a:r>
              <a:rPr lang="zh-CN" altLang="en-US">
                <a:latin typeface="Maple Mono" panose="020F0509060000000000" charset="0"/>
                <a:cs typeface="Maple Mono" panose="020F0509060000000000" charset="0"/>
              </a:rPr>
              <a:t>│   └─pane 2</a:t>
            </a:r>
            <a:endParaRPr lang="zh-CN" altLang="en-US">
              <a:latin typeface="Maple Mono" panose="020F0509060000000000" charset="0"/>
              <a:cs typeface="Maple Mono" panose="020F0509060000000000" charset="0"/>
            </a:endParaRPr>
          </a:p>
          <a:p>
            <a:r>
              <a:rPr lang="zh-CN" altLang="en-US">
                <a:latin typeface="Maple Mono" panose="020F0509060000000000" charset="0"/>
                <a:cs typeface="Maple Mono" panose="020F0509060000000000" charset="0"/>
              </a:rPr>
              <a:t>├─session 1</a:t>
            </a:r>
            <a:endParaRPr lang="zh-CN" altLang="en-US">
              <a:latin typeface="Maple Mono" panose="020F0509060000000000" charset="0"/>
              <a:cs typeface="Maple Mono" panose="020F0509060000000000" charset="0"/>
            </a:endParaRPr>
          </a:p>
          <a:p>
            <a:r>
              <a:rPr lang="zh-CN" altLang="en-US">
                <a:latin typeface="Maple Mono" panose="020F0509060000000000" charset="0"/>
                <a:cs typeface="Maple Mono" panose="020F0509060000000000" charset="0"/>
              </a:rPr>
              <a:t>└─session 2</a:t>
            </a:r>
            <a:endParaRPr lang="zh-CN" altLang="en-US">
              <a:latin typeface="Maple Mono" panose="020F0509060000000000" charset="0"/>
              <a:cs typeface="Maple Mono" panose="020F050906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课前须知：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960" y="1537335"/>
            <a:ext cx="7038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需要准备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机器（虚拟机，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wsl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docker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容器等）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本教程仅为入门教程，帮助快速上手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教程使用的发行版为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ubuntu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960" y="316801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课程内容：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5960" y="3942715"/>
            <a:ext cx="70389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基础命令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用户管理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进阶命令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vim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编辑器的基本使用和基本配置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tmux的使用和基本配置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shell脚本的编写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ssh基本使用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git的使用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</p:blipFill>
        <p:spPr>
          <a:xfrm>
            <a:off x="7798435" y="1537335"/>
            <a:ext cx="4330700" cy="4300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课前知识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</p:blipFill>
        <p:spPr>
          <a:xfrm>
            <a:off x="1130935" y="1953895"/>
            <a:ext cx="9930765" cy="37223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的文件目录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第一章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基础命令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95960" y="1458595"/>
            <a:ext cx="703897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ls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cd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clear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pwd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cp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mv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rm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touch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cat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shmod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head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tail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命令列表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关于文件权限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9230" y="1860550"/>
            <a:ext cx="6733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Comic Sans MS" panose="030F0702030302020204" charset="0"/>
                <a:cs typeface="Comic Sans MS" panose="030F0702030302020204" charset="0"/>
              </a:rPr>
              <a:t>d</a:t>
            </a:r>
            <a:r>
              <a:rPr lang="zh-CN" altLang="en-US" sz="96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rwx</a:t>
            </a:r>
            <a:r>
              <a:rPr lang="zh-CN" altLang="en-US" sz="9600">
                <a:solidFill>
                  <a:srgbClr val="FFC00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r>
              <a:rPr lang="zh-CN" altLang="en-US" sz="96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endParaRPr lang="zh-CN" altLang="en-US" sz="9600">
              <a:solidFill>
                <a:srgbClr val="00B0F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5960" y="808355"/>
            <a:ext cx="4509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关于文件权限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29230" y="1860550"/>
            <a:ext cx="6733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 u="sng">
                <a:latin typeface="Comic Sans MS" panose="030F0702030302020204" charset="0"/>
                <a:cs typeface="Comic Sans MS" panose="030F0702030302020204" charset="0"/>
              </a:rPr>
              <a:t>d</a:t>
            </a:r>
            <a:r>
              <a:rPr lang="zh-CN" altLang="en-US" sz="96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rPr>
              <a:t>rwx</a:t>
            </a:r>
            <a:r>
              <a:rPr lang="zh-CN" altLang="en-US" sz="9600">
                <a:solidFill>
                  <a:srgbClr val="FFC00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r>
              <a:rPr lang="zh-CN" altLang="en-US" sz="9600">
                <a:solidFill>
                  <a:srgbClr val="00B0F0"/>
                </a:solidFill>
                <a:latin typeface="Comic Sans MS" panose="030F0702030302020204" charset="0"/>
                <a:cs typeface="Comic Sans MS" panose="030F0702030302020204" charset="0"/>
              </a:rPr>
              <a:t>r-x</a:t>
            </a:r>
            <a:endParaRPr lang="zh-CN" altLang="en-US" sz="9600">
              <a:solidFill>
                <a:srgbClr val="00B0F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830" y="3429000"/>
            <a:ext cx="5550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表示当前文件为目录（文件夹）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若为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则表示文件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1565</Words>
  <Application>WPS 演示</Application>
  <PresentationFormat>宽屏</PresentationFormat>
  <Paragraphs>227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Arial</vt:lpstr>
      <vt:lpstr>宋体</vt:lpstr>
      <vt:lpstr>Wingdings</vt:lpstr>
      <vt:lpstr>Franklin Gothic Demi</vt:lpstr>
      <vt:lpstr>Franklin Gothic Medium</vt:lpstr>
      <vt:lpstr>Courier</vt:lpstr>
      <vt:lpstr>微软雅黑</vt:lpstr>
      <vt:lpstr>Comic Sans MS</vt:lpstr>
      <vt:lpstr>Courier New</vt:lpstr>
      <vt:lpstr>Arial Unicode MS</vt:lpstr>
      <vt:lpstr>Calibri Light</vt:lpstr>
      <vt:lpstr>Calibri</vt:lpstr>
      <vt:lpstr>Ebrima</vt:lpstr>
      <vt:lpstr>FiraCode Nerd Font</vt:lpstr>
      <vt:lpstr>Maple Mono</vt:lpstr>
      <vt:lpstr>WPS</vt:lpstr>
      <vt:lpstr>Linux Basics Tutorial</vt:lpstr>
      <vt:lpstr> 关于本课</vt:lpstr>
      <vt:lpstr>PowerPoint 演示文稿</vt:lpstr>
      <vt:lpstr> 关于本课</vt:lpstr>
      <vt:lpstr> 课前知识</vt:lpstr>
      <vt:lpstr>第一章 基础命令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第二章 用户管理</vt:lpstr>
      <vt:lpstr>PowerPoint 演示文稿</vt:lpstr>
      <vt:lpstr>PowerPoint 演示文稿</vt:lpstr>
      <vt:lpstr>第三章 进阶命令</vt:lpstr>
      <vt:lpstr>PowerPoint 演示文稿</vt:lpstr>
      <vt:lpstr>PowerPoint 演示文稿</vt:lpstr>
      <vt:lpstr>第四章 VIM的使用和配置</vt:lpstr>
      <vt:lpstr>PowerPoint 演示文稿</vt:lpstr>
      <vt:lpstr>第五章 tmux的使用和配置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KicamonIce</cp:lastModifiedBy>
  <cp:revision>12</cp:revision>
  <dcterms:created xsi:type="dcterms:W3CDTF">2024-09-18T14:03:36Z</dcterms:created>
  <dcterms:modified xsi:type="dcterms:W3CDTF">2024-09-18T14:03:36Z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2052-12.1.0.17885</vt:lpwstr>
  </property>
  <property fmtid="{D5CDD505-2E9C-101B-9397-08002B2CF9AE}" pid="3" name="ICV">
    <vt:lpwstr>7AD3C874B8B9E08D489FEA669647E952_41</vt:lpwstr>
  </property>
</Properties>
</file>