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6821" y="2858998"/>
            <a:ext cx="9144000" cy="1431782"/>
          </a:xfrm>
        </p:spPr>
        <p:txBody>
          <a:bodyPr>
            <a:normAutofit fontScale="90000"/>
          </a:bodyPr>
          <a:lstStyle/>
          <a:p>
            <a:r>
              <a:rPr lang="zh-CN" altLang="en-US" sz="9600" b="1" dirty="0" smtClean="0">
                <a:solidFill>
                  <a:schemeClr val="bg1"/>
                </a:solidFill>
                <a:latin typeface="华文中宋" panose="02010600040101010101" pitchFamily="2" charset="-122"/>
                <a:ea typeface="华文中宋" panose="02010600040101010101" pitchFamily="2" charset="-122"/>
              </a:rPr>
              <a:t>刑 法 </a:t>
            </a:r>
            <a:r>
              <a:rPr lang="zh-CN" altLang="en-US" sz="9600" b="1" dirty="0" smtClean="0">
                <a:solidFill>
                  <a:schemeClr val="bg1"/>
                </a:solidFill>
                <a:latin typeface="华文中宋" panose="02010600040101010101" pitchFamily="2" charset="-122"/>
                <a:ea typeface="华文中宋" panose="02010600040101010101" pitchFamily="2" charset="-122"/>
              </a:rPr>
              <a:t>学</a:t>
            </a:r>
            <a:r>
              <a:rPr lang="en-US" altLang="zh-CN" sz="9600" b="1" dirty="0" smtClean="0">
                <a:solidFill>
                  <a:schemeClr val="bg1"/>
                </a:solidFill>
                <a:latin typeface="华文中宋" panose="02010600040101010101" pitchFamily="2" charset="-122"/>
                <a:ea typeface="华文中宋" panose="02010600040101010101" pitchFamily="2" charset="-122"/>
              </a:rPr>
              <a:t/>
            </a:r>
            <a:br>
              <a:rPr lang="en-US" altLang="zh-CN" sz="9600" b="1" dirty="0" smtClean="0">
                <a:solidFill>
                  <a:schemeClr val="bg1"/>
                </a:solidFill>
                <a:latin typeface="华文中宋" panose="02010600040101010101" pitchFamily="2" charset="-122"/>
                <a:ea typeface="华文中宋" panose="02010600040101010101" pitchFamily="2" charset="-122"/>
              </a:rPr>
            </a:br>
            <a:r>
              <a:rPr lang="zh-CN" altLang="en-US" sz="6000" dirty="0"/>
              <a:t>（下册</a:t>
            </a:r>
            <a:r>
              <a:rPr lang="en-US" altLang="zh-CN" sz="6000" dirty="0"/>
              <a:t>·</a:t>
            </a:r>
            <a:r>
              <a:rPr lang="zh-CN" altLang="en-US" sz="6000" dirty="0"/>
              <a:t>各论）</a:t>
            </a:r>
            <a:endParaRPr lang="zh-CN" altLang="en-US" sz="60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二、贪污罪的认定</a:t>
            </a:r>
          </a:p>
          <a:p>
            <a:r>
              <a:rPr lang="zh-CN" altLang="en-US" sz="2400" dirty="0" smtClean="0"/>
              <a:t>（一）本罪与非罪的界限</a:t>
            </a:r>
          </a:p>
          <a:p>
            <a:r>
              <a:rPr lang="en-US" altLang="zh-CN" sz="2400" dirty="0" smtClean="0"/>
              <a:t>1. </a:t>
            </a:r>
            <a:r>
              <a:rPr lang="zh-CN" altLang="en-US" sz="2400" dirty="0" smtClean="0"/>
              <a:t>贪污罪与错账、错款行为的界限</a:t>
            </a:r>
          </a:p>
          <a:p>
            <a:r>
              <a:rPr lang="en-US" altLang="zh-CN" sz="2400" dirty="0" smtClean="0"/>
              <a:t>2. </a:t>
            </a:r>
            <a:r>
              <a:rPr lang="zh-CN" altLang="en-US" sz="2400" dirty="0" smtClean="0"/>
              <a:t>企业所有制性质争议对贪污罪认定的影响</a:t>
            </a:r>
          </a:p>
          <a:p>
            <a:r>
              <a:rPr lang="en-US" altLang="zh-CN" sz="2400" dirty="0" smtClean="0"/>
              <a:t>3. </a:t>
            </a:r>
            <a:r>
              <a:rPr lang="zh-CN" altLang="en-US" sz="2400" dirty="0" smtClean="0"/>
              <a:t>贪污罪与科研人员不当套取国家科研经费行为的界限</a:t>
            </a:r>
          </a:p>
          <a:p>
            <a:r>
              <a:rPr lang="en-US" altLang="zh-CN" sz="2400" dirty="0" smtClean="0"/>
              <a:t>4. </a:t>
            </a:r>
            <a:r>
              <a:rPr lang="zh-CN" altLang="en-US" sz="2400" dirty="0" smtClean="0"/>
              <a:t>贪污罪与一般贪污违法行为的界限</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（二）本罪与盗窃罪、诈骗罪、侵占罪的界限</a:t>
            </a:r>
          </a:p>
          <a:p>
            <a:r>
              <a:rPr lang="zh-CN" altLang="en-US" sz="2400" dirty="0" smtClean="0"/>
              <a:t>贪污罪与盗窃罪、诈骗罪、侵占罪的主要区别是：（</a:t>
            </a:r>
            <a:r>
              <a:rPr lang="en-US" altLang="zh-CN" sz="2400" dirty="0" smtClean="0"/>
              <a:t>1</a:t>
            </a:r>
            <a:r>
              <a:rPr lang="zh-CN" altLang="en-US" sz="2400" dirty="0" smtClean="0"/>
              <a:t>）犯罪的客体和对象不同。前者侵犯的是复杂客体，对象是公共财物；后者则仅侵犯了公私财产所有权，对象是公私财物。（</a:t>
            </a:r>
            <a:r>
              <a:rPr lang="en-US" altLang="zh-CN" sz="2400" dirty="0" smtClean="0"/>
              <a:t>2</a:t>
            </a:r>
            <a:r>
              <a:rPr lang="zh-CN" altLang="en-US" sz="2400" dirty="0" smtClean="0"/>
              <a:t>）犯罪的客观方面不同。是否利用职务上的便利侵吞、窃取、骗取公共财物，是区分贪污罪与盗窃罪、诈骗罪、侵占罪的关键。（</a:t>
            </a:r>
            <a:r>
              <a:rPr lang="en-US" altLang="zh-CN" sz="2400" dirty="0" smtClean="0"/>
              <a:t>3</a:t>
            </a:r>
            <a:r>
              <a:rPr lang="zh-CN" altLang="en-US" sz="2400" dirty="0" smtClean="0"/>
              <a:t>）犯罪主体不同。即前者是特殊主体，而后者是一般主体。</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（三）本罪与职务侵占罪的界限</a:t>
            </a:r>
          </a:p>
          <a:p>
            <a:r>
              <a:rPr lang="zh-CN" altLang="en-US" sz="2400" dirty="0" smtClean="0"/>
              <a:t>本罪与职务侵占罪在主观上都是故意犯罪，并且都以非法占有为目的；在客观上都以利用职务上的便利为必备要件。二者的主要区别是：（</a:t>
            </a:r>
            <a:r>
              <a:rPr lang="en-US" altLang="zh-CN" sz="2400" dirty="0" smtClean="0"/>
              <a:t>1</a:t>
            </a:r>
            <a:r>
              <a:rPr lang="zh-CN" altLang="en-US" sz="2400" dirty="0" smtClean="0"/>
              <a:t>）犯罪客体不同。前者侵犯的是复杂客体，后者仅侵犯了公司、企业或者其他单位的财产所有权。（</a:t>
            </a:r>
            <a:r>
              <a:rPr lang="en-US" altLang="zh-CN" sz="2400" dirty="0" smtClean="0"/>
              <a:t>2</a:t>
            </a:r>
            <a:r>
              <a:rPr lang="zh-CN" altLang="en-US" sz="2400" dirty="0" smtClean="0"/>
              <a:t>）犯罪主体不同。前者的主体是国家工作人员以及受国家机关、国有公司、企业、事业单位、人民团体委托管理、经营国有财产的人员，后者的主体是公司、企业或者其他单位中除国家工作人员以外的其他工作人员。</a:t>
            </a:r>
            <a:endParaRPr lang="en-US" altLang="zh-CN" sz="2400" dirty="0" smtClean="0"/>
          </a:p>
          <a:p>
            <a:r>
              <a:rPr lang="zh-CN" altLang="en-US" sz="2400" dirty="0" smtClean="0"/>
              <a:t>（四）本罪既遂与未遂的认定</a:t>
            </a:r>
          </a:p>
          <a:p>
            <a:r>
              <a:rPr lang="zh-CN" altLang="en-US" sz="2400" dirty="0" smtClean="0"/>
              <a:t>作为以非法占有为目的的财产性职务犯罪，贪污罪应当以行为人是否实际控制财物作为区分贪污罪既遂与未遂的标准。</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（五）非国有公司、企业中的国家工作人员与非国家工作人员相勾结共同非法占有本单位财物行为的认定</a:t>
            </a:r>
          </a:p>
          <a:p>
            <a:r>
              <a:rPr lang="zh-CN" altLang="en-US" sz="2400" dirty="0" smtClean="0"/>
              <a:t>应具体情况具体分析，作不同的处理：非国家工作人员与国家工作人员相勾结，利用国家工作人员职务上的便利，共同侵吞、窃取、骗取或者以其他手段非法占有公共财物的，按贪污罪的共同犯罪处理；国家工作人员与公司、企业或者其他单位的非国家工作人员相勾结，利用公司、企业或者其他单位非国家工作人员职务上的便利，共同将该单位财物非法占为己有，数额较大的，按职务侵占罪的共同犯罪处理；公司、企业或者其他单位中，不具有国家工作人员身份的人与国家工作人员相勾结，分别利用各自的职务便利，共同将本单位财物非法占为己有的，按照主犯的犯罪性质定罪。</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（六）国有公司、企业改制过程中贪污罪的认定</a:t>
            </a:r>
          </a:p>
          <a:p>
            <a:r>
              <a:rPr lang="en-US" altLang="zh-CN" sz="2400" dirty="0" smtClean="0"/>
              <a:t>1. </a:t>
            </a:r>
            <a:r>
              <a:rPr lang="zh-CN" altLang="en-US" sz="2400" dirty="0" smtClean="0"/>
              <a:t>关于国家出资企业工作人员在改制过程中隐匿公司、企业财产归个人持股的改制后公司、企业所有的行为的处理</a:t>
            </a:r>
          </a:p>
          <a:p>
            <a:r>
              <a:rPr lang="en-US" altLang="zh-CN" sz="2400" dirty="0" smtClean="0"/>
              <a:t>2. </a:t>
            </a:r>
            <a:r>
              <a:rPr lang="zh-CN" altLang="en-US" sz="2400" dirty="0" smtClean="0"/>
              <a:t>关于国有公司、企业在改制过程中隐匿公司、企业财产归职工集体持股的改制后公司、企业所有的行为的处理</a:t>
            </a:r>
          </a:p>
          <a:p>
            <a:r>
              <a:rPr lang="en-US" altLang="zh-CN" sz="2400" dirty="0" smtClean="0"/>
              <a:t>3. </a:t>
            </a:r>
            <a:r>
              <a:rPr lang="zh-CN" altLang="en-US" sz="2400" dirty="0" smtClean="0"/>
              <a:t>关于改制前后主体身份发生变化的犯罪的处理</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三、贪污罪的处罚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383</a:t>
            </a:r>
            <a:r>
              <a:rPr lang="zh-CN" altLang="en-US" sz="2400" dirty="0" smtClean="0"/>
              <a:t>条。</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一、挪用公款罪的概念与构成特征</a:t>
            </a:r>
          </a:p>
          <a:p>
            <a:r>
              <a:rPr lang="zh-CN" altLang="en-US" sz="2400" dirty="0" smtClean="0"/>
              <a:t>挪用公款罪，是指国家工作人员利用职务上的便利，挪用公款归个人使用，进行非法活动的，或者挪用公款数额较大、进行营利活动的，或者挪用公款数额较大、超过</a:t>
            </a:r>
            <a:r>
              <a:rPr lang="en-US" altLang="zh-CN" sz="2400" dirty="0" smtClean="0"/>
              <a:t>3</a:t>
            </a:r>
            <a:r>
              <a:rPr lang="zh-CN" altLang="en-US" sz="2400" dirty="0" smtClean="0"/>
              <a:t>个月未还的行为。本罪的构成特征是：</a:t>
            </a:r>
          </a:p>
          <a:p>
            <a:r>
              <a:rPr lang="en-US" altLang="zh-CN" sz="2400" dirty="0" smtClean="0"/>
              <a:t>1. </a:t>
            </a:r>
            <a:r>
              <a:rPr lang="zh-CN" altLang="en-US" sz="2400" dirty="0" smtClean="0"/>
              <a:t>客体：复杂客体，即国家工作人员职务行为的廉洁性和公款的占有、使用、收益权。犯罪对象限于“公款”，即公共财产中呈现货币或者有价证券形态的部分。</a:t>
            </a:r>
          </a:p>
        </p:txBody>
      </p:sp>
      <p:sp>
        <p:nvSpPr>
          <p:cNvPr id="3" name="标题 2"/>
          <p:cNvSpPr>
            <a:spLocks noGrp="1"/>
          </p:cNvSpPr>
          <p:nvPr>
            <p:ph type="title"/>
          </p:nvPr>
        </p:nvSpPr>
        <p:spPr/>
        <p:txBody>
          <a:bodyPr/>
          <a:lstStyle/>
          <a:p>
            <a:r>
              <a:rPr lang="zh-CN" altLang="en-US" dirty="0" smtClean="0"/>
              <a:t>挪用公款罪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smtClean="0"/>
              <a:t>2. </a:t>
            </a:r>
            <a:r>
              <a:rPr lang="zh-CN" altLang="en-US" sz="2400" dirty="0" smtClean="0"/>
              <a:t>客观方面：行为人利用职务上的便利，挪用公款归个人使用，有以下三种行为之一的：进行非法活动的；数额较大，进行营利活动的；数额较大，超过三个月未还的。根据全国人大常委会</a:t>
            </a:r>
            <a:r>
              <a:rPr lang="en-US" altLang="zh-CN" sz="2400" dirty="0" smtClean="0"/>
              <a:t>2002</a:t>
            </a:r>
            <a:r>
              <a:rPr lang="zh-CN" altLang="en-US" sz="2400" dirty="0" smtClean="0"/>
              <a:t>年</a:t>
            </a:r>
            <a:r>
              <a:rPr lang="en-US" altLang="zh-CN" sz="2400" dirty="0" smtClean="0"/>
              <a:t>《</a:t>
            </a:r>
            <a:r>
              <a:rPr lang="zh-CN" altLang="en-US" sz="2400" dirty="0" smtClean="0"/>
              <a:t>关于</a:t>
            </a:r>
            <a:r>
              <a:rPr lang="en-US" altLang="zh-CN" sz="2400" dirty="0" smtClean="0"/>
              <a:t>〈</a:t>
            </a:r>
            <a:r>
              <a:rPr lang="zh-CN" altLang="en-US" sz="2400" dirty="0" smtClean="0"/>
              <a:t>中华人民共和国刑法</a:t>
            </a:r>
            <a:r>
              <a:rPr lang="en-US" altLang="zh-CN" sz="2400" dirty="0" smtClean="0"/>
              <a:t>〉</a:t>
            </a:r>
            <a:r>
              <a:rPr lang="zh-CN" altLang="en-US" sz="2400" dirty="0" smtClean="0"/>
              <a:t>第三百八十四条第一款的解释</a:t>
            </a:r>
            <a:r>
              <a:rPr lang="en-US" altLang="zh-CN" sz="2400" dirty="0" smtClean="0"/>
              <a:t>》</a:t>
            </a:r>
            <a:r>
              <a:rPr lang="zh-CN" altLang="en-US" sz="2400" dirty="0" smtClean="0"/>
              <a:t>，挪用公款“归个人使用”的三种情况是：将公款供本人、亲友或者其他自然人使用的；以个人名义将公款供其他单位使用的；个人决定以单位名义将公款供其他单位使用，谋取个人利益的。</a:t>
            </a:r>
          </a:p>
          <a:p>
            <a:r>
              <a:rPr lang="en-US" altLang="zh-CN" sz="2400" dirty="0" smtClean="0"/>
              <a:t>3. </a:t>
            </a:r>
            <a:r>
              <a:rPr lang="zh-CN" altLang="en-US" sz="2400" dirty="0" smtClean="0"/>
              <a:t>主体：特殊主体，只能由国家工作人员构成。受国家机关、国有公司、企业、事业单位、人民团体委托管理、经营国有财产的非国家工作人员，不能成为本罪的主体，其挪用国有资金归个人使用的，应当依照挪用资金罪定罪处罚。</a:t>
            </a:r>
          </a:p>
          <a:p>
            <a:r>
              <a:rPr lang="en-US" altLang="zh-CN"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挪用公款罪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二、挪用公款罪的认定</a:t>
            </a:r>
          </a:p>
          <a:p>
            <a:r>
              <a:rPr lang="zh-CN" altLang="en-US" sz="2400" dirty="0" smtClean="0"/>
              <a:t>（一）本罪与贪污罪的界限</a:t>
            </a:r>
          </a:p>
          <a:p>
            <a:r>
              <a:rPr lang="zh-CN" altLang="en-US" sz="2400" dirty="0" smtClean="0"/>
              <a:t>二者的区别在于：次要客体存在一定差别；犯罪对象不完全相同；客观方面的行为方式不同；主体的范围不同；主观目的不同。</a:t>
            </a:r>
          </a:p>
          <a:p>
            <a:r>
              <a:rPr lang="zh-CN" altLang="en-US" sz="2400" dirty="0" smtClean="0"/>
              <a:t>（二）本罪与挪用资金罪的界限</a:t>
            </a:r>
          </a:p>
          <a:p>
            <a:r>
              <a:rPr lang="zh-CN" altLang="en-US" sz="2400" dirty="0" smtClean="0"/>
              <a:t>二者的区别是：（</a:t>
            </a:r>
            <a:r>
              <a:rPr lang="en-US" sz="2400" dirty="0" smtClean="0"/>
              <a:t>1</a:t>
            </a:r>
            <a:r>
              <a:rPr lang="zh-CN" altLang="en-US" sz="2400" dirty="0" smtClean="0"/>
              <a:t>）犯罪的客体和对象不同。本罪的客体是复杂客体，既侵犯公共财产的所有权，也侵犯国家公职人员职务的廉洁性，犯罪的对象是公款；挪用资金罪的客体是简单客体，即只侵犯单位资金的所有权，犯罪的对象是非国有单位的资金。（</a:t>
            </a:r>
            <a:r>
              <a:rPr lang="en-US" sz="2400" dirty="0" smtClean="0"/>
              <a:t>2</a:t>
            </a:r>
            <a:r>
              <a:rPr lang="zh-CN" altLang="en-US" sz="2400" dirty="0" smtClean="0"/>
              <a:t>）犯罪的主体不同。本罪的主体是国家工作人员，挪用资金罪的主体是非国家工作人员。</a:t>
            </a:r>
          </a:p>
        </p:txBody>
      </p:sp>
      <p:sp>
        <p:nvSpPr>
          <p:cNvPr id="3" name="标题 2"/>
          <p:cNvSpPr>
            <a:spLocks noGrp="1"/>
          </p:cNvSpPr>
          <p:nvPr>
            <p:ph type="title"/>
          </p:nvPr>
        </p:nvSpPr>
        <p:spPr/>
        <p:txBody>
          <a:bodyPr/>
          <a:lstStyle/>
          <a:p>
            <a:r>
              <a:rPr lang="zh-CN" altLang="en-US" dirty="0" smtClean="0"/>
              <a:t>挪用公款罪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（三）本罪与挪用特定款物罪的界限</a:t>
            </a:r>
          </a:p>
          <a:p>
            <a:r>
              <a:rPr lang="zh-CN" altLang="en-US" sz="2400" dirty="0" smtClean="0"/>
              <a:t>二者的主要区别在于：犯罪的客体不同；犯罪的客观行为要件有所不同；犯罪的对象不同；犯罪的主体不同；挪用用途不同。</a:t>
            </a:r>
          </a:p>
          <a:p>
            <a:r>
              <a:rPr lang="zh-CN" altLang="en-US" sz="2400" dirty="0" smtClean="0"/>
              <a:t>（四）本罪一罪与数罪的界限</a:t>
            </a:r>
          </a:p>
          <a:p>
            <a:r>
              <a:rPr lang="zh-CN" altLang="en-US" sz="2400" dirty="0" smtClean="0"/>
              <a:t>因挪用公款索取、收受贿赂构成犯罪的，或者挪用公款进行非法活动构成其他犯罪的，数罪并罚。</a:t>
            </a:r>
          </a:p>
          <a:p>
            <a:r>
              <a:rPr lang="zh-CN" altLang="en-US" sz="2400" dirty="0" smtClean="0"/>
              <a:t>（五）本罪共同犯罪与非共同犯罪的界限</a:t>
            </a:r>
          </a:p>
          <a:p>
            <a:r>
              <a:rPr lang="zh-CN" altLang="en-US" sz="2400" dirty="0" smtClean="0"/>
              <a:t>使用人与挪用人共谋，指使或者参与策划取得挪用款的，以挪用公款罪的共同犯罪处理。</a:t>
            </a:r>
          </a:p>
          <a:p>
            <a:r>
              <a:rPr lang="zh-CN" altLang="en-US" sz="2400" dirty="0" smtClean="0"/>
              <a:t>（六）本罪追诉期限的计算</a:t>
            </a:r>
          </a:p>
        </p:txBody>
      </p:sp>
      <p:sp>
        <p:nvSpPr>
          <p:cNvPr id="3" name="标题 2"/>
          <p:cNvSpPr>
            <a:spLocks noGrp="1"/>
          </p:cNvSpPr>
          <p:nvPr>
            <p:ph type="title"/>
          </p:nvPr>
        </p:nvSpPr>
        <p:spPr/>
        <p:txBody>
          <a:bodyPr/>
          <a:lstStyle/>
          <a:p>
            <a:r>
              <a:rPr lang="zh-CN" altLang="en-US" dirty="0" smtClean="0"/>
              <a:t>挪用公款罪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b="1" dirty="0" smtClean="0"/>
              <a:t>第二十四章  贪污贿赂罪</a:t>
            </a:r>
            <a:endParaRPr lang="zh-CN" altLang="en-US" b="1" dirty="0" smtClean="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三、挪用公款罪的处罚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384</a:t>
            </a:r>
            <a:r>
              <a:rPr lang="zh-CN" altLang="en-US" sz="2400" dirty="0" smtClean="0"/>
              <a:t>条。</a:t>
            </a:r>
          </a:p>
        </p:txBody>
      </p:sp>
      <p:sp>
        <p:nvSpPr>
          <p:cNvPr id="3" name="标题 2"/>
          <p:cNvSpPr>
            <a:spLocks noGrp="1"/>
          </p:cNvSpPr>
          <p:nvPr>
            <p:ph type="title"/>
          </p:nvPr>
        </p:nvSpPr>
        <p:spPr/>
        <p:txBody>
          <a:bodyPr/>
          <a:lstStyle/>
          <a:p>
            <a:r>
              <a:rPr lang="zh-CN" altLang="en-US" dirty="0" smtClean="0"/>
              <a:t>挪用公款罪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一、受贿罪的概念与构成特征</a:t>
            </a:r>
          </a:p>
          <a:p>
            <a:r>
              <a:rPr lang="zh-CN" altLang="en-US" sz="2400" dirty="0" smtClean="0"/>
              <a:t>受贿罪，是指国家工作人员利用职务上的便利，索取他人财物的，或者非法收受他人财物，为他人谋取利益的行为。本罪的构成特征是：</a:t>
            </a:r>
          </a:p>
          <a:p>
            <a:r>
              <a:rPr lang="en-US" altLang="zh-CN" sz="2400" dirty="0" smtClean="0"/>
              <a:t>1. </a:t>
            </a:r>
            <a:r>
              <a:rPr lang="zh-CN" altLang="en-US" sz="2400" dirty="0" smtClean="0"/>
              <a:t>客体：国家工作人员职务行为的廉洁性。其中的“财物”，包括货币、物品和财产性利益。财产性利益包括可以折算为货币的物质利益，如房屋装装修、债务免除等，以及需要支付货币的其他利益如会员服务、旅游等。</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smtClean="0"/>
              <a:t>2. </a:t>
            </a:r>
            <a:r>
              <a:rPr lang="zh-CN" altLang="en-US" sz="2400" dirty="0" smtClean="0"/>
              <a:t>客观方面：行为人利用职务上的便利，索取他人财物的，或者非法收受他人财物，为他人谋取利益的行为。“利用职务上的便利”包括：利用本人职务上主管、负责、承办某项公共事务的职权；利用职务上有隶属、制约关系的其他国家工作人员的职权；担任单位领导职务的国家工作人员通过不属于自己主管的下级部门的国家工作人员的职务为他人谋取利益的。“索取他人财物”，简称索贿，是指主动向他人索要、勒索并收受财物，体现索贿人的主动性和交付财物者的被动性。“非法收受他人财物”，是指对他人给付的财物予以接受，体现给付财物的主动性和收受财物的被动性。“为他人谋取利益”包括承诺、实施和实现三个阶段的行为之一。</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smtClean="0"/>
              <a:t>《</a:t>
            </a:r>
            <a:r>
              <a:rPr lang="zh-CN" altLang="en-US" sz="2400" dirty="0" smtClean="0"/>
              <a:t>刑法</a:t>
            </a:r>
            <a:r>
              <a:rPr lang="en-US" altLang="zh-CN" sz="2400" dirty="0" smtClean="0"/>
              <a:t>》</a:t>
            </a:r>
            <a:r>
              <a:rPr lang="zh-CN" altLang="en-US" sz="2400" dirty="0" smtClean="0"/>
              <a:t>还规定了在经济往来中收受贿赂和斡旋受贿两种特殊类型的受贿。其一，国家工作人员在经济往来中，违反国家规定，收受各种名义的回扣、手续费，归个人所有的，以受贿论处。其二，国家工作人员利用本人职权或者地位形成的便利条件，通过其他国家工作人员职务上的行为，为请托人谋取不正当利益，索取请托人财物或者收受请托人财物的，以受贿论处。“利用本人职权或地位形成的便利条件”，是指行为人与被其利用的国家工作人员之间在职务上虽然没有隶属、制约关系，但是行为人利用了本人职权或者地位产生的影响和一定的工作联系。</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smtClean="0"/>
              <a:t>3. </a:t>
            </a:r>
            <a:r>
              <a:rPr lang="zh-CN" altLang="en-US" sz="2400" dirty="0" smtClean="0"/>
              <a:t>主体：特殊主体，国家工作人员。</a:t>
            </a:r>
          </a:p>
          <a:p>
            <a:r>
              <a:rPr lang="en-US" altLang="zh-CN"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二、受贿罪的认定</a:t>
            </a:r>
          </a:p>
          <a:p>
            <a:r>
              <a:rPr lang="zh-CN" altLang="en-US" sz="2400" dirty="0" smtClean="0"/>
              <a:t>（一）本罪与非罪的界限</a:t>
            </a:r>
          </a:p>
          <a:p>
            <a:r>
              <a:rPr lang="en-US" altLang="zh-CN" sz="2400" dirty="0" smtClean="0"/>
              <a:t>1. </a:t>
            </a:r>
            <a:r>
              <a:rPr lang="zh-CN" altLang="en-US" sz="2400" dirty="0" smtClean="0"/>
              <a:t>本罪与接收亲友馈赠的主要区别</a:t>
            </a:r>
          </a:p>
          <a:p>
            <a:r>
              <a:rPr lang="en-US" altLang="zh-CN" sz="2400" dirty="0" smtClean="0"/>
              <a:t>2. </a:t>
            </a:r>
            <a:r>
              <a:rPr lang="zh-CN" altLang="en-US" sz="2400" dirty="0" smtClean="0"/>
              <a:t>本罪与取得合法报酬的主要区别</a:t>
            </a:r>
          </a:p>
          <a:p>
            <a:r>
              <a:rPr lang="en-US" altLang="zh-CN" sz="2400" dirty="0" smtClean="0"/>
              <a:t>3. </a:t>
            </a:r>
            <a:r>
              <a:rPr lang="zh-CN" altLang="en-US" sz="2400" dirty="0" smtClean="0"/>
              <a:t>本罪与一般受贿行为的主要区别</a:t>
            </a:r>
          </a:p>
          <a:p>
            <a:r>
              <a:rPr lang="en-US" altLang="zh-CN" sz="2400" dirty="0" smtClean="0"/>
              <a:t>4. </a:t>
            </a:r>
            <a:r>
              <a:rPr lang="zh-CN" altLang="en-US" sz="2400" dirty="0" smtClean="0"/>
              <a:t>注意最高法、最高检</a:t>
            </a:r>
            <a:r>
              <a:rPr lang="en-US" altLang="zh-CN" sz="2400" dirty="0" smtClean="0"/>
              <a:t>《</a:t>
            </a:r>
            <a:r>
              <a:rPr lang="zh-CN" altLang="en-US" sz="2400" dirty="0" smtClean="0"/>
              <a:t>关于办理受贿刑事案件适用法律若干问题的意见</a:t>
            </a:r>
            <a:r>
              <a:rPr lang="en-US" altLang="zh-CN" sz="2400" dirty="0" smtClean="0"/>
              <a:t>》</a:t>
            </a:r>
            <a:r>
              <a:rPr lang="zh-CN" altLang="en-US" sz="2400" dirty="0" smtClean="0"/>
              <a:t>的规定</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（二）共同受贿犯罪的认定</a:t>
            </a:r>
          </a:p>
          <a:p>
            <a:r>
              <a:rPr lang="zh-CN" altLang="en-US" sz="2400" dirty="0" smtClean="0"/>
              <a:t>特定关系人与国家工作人员通谋，共同收受财物的，对特定关系人以受贿罪的共犯论处。特定关系人以外的其他人与国家工作人员通谋，由国家工作人员利用职务上的便利为请托人谋取利益，收受请托人财物后双方共同占有的，以受贿罪的共犯论处。</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（三）本罪与贪污罪的界限</a:t>
            </a:r>
          </a:p>
          <a:p>
            <a:r>
              <a:rPr lang="zh-CN" altLang="en-US" sz="2400" dirty="0" smtClean="0"/>
              <a:t>两者的区别表现在：（</a:t>
            </a:r>
            <a:r>
              <a:rPr lang="en-US" altLang="zh-CN" sz="2400" dirty="0" smtClean="0"/>
              <a:t>1</a:t>
            </a:r>
            <a:r>
              <a:rPr lang="zh-CN" altLang="en-US" sz="2400" dirty="0" smtClean="0"/>
              <a:t>）犯罪客体和对象不同。本罪的客体是国家工作人员职务行为的廉洁性，而贪污罪则同时侵犯国家工作人员职务行为的廉洁性和公共财产所有权。本罪的对象是他人财物，而贪污罪的对象是公共财物。（</a:t>
            </a:r>
            <a:r>
              <a:rPr lang="en-US" altLang="zh-CN" sz="2400" dirty="0" smtClean="0"/>
              <a:t>2</a:t>
            </a:r>
            <a:r>
              <a:rPr lang="zh-CN" altLang="en-US" sz="2400" dirty="0" smtClean="0"/>
              <a:t>）客观方面表现不同。本罪的客观方面表现为行为人利用职务上的便利，索取他人财物或者非法收受他人财物，为他人谋取利益；贪污罪的客观方面则表现为行为人利用职务上的便利，使用侵吞、窃取、骗取或者其他方法，非法占有公共财物。（</a:t>
            </a:r>
            <a:r>
              <a:rPr lang="en-US" altLang="zh-CN" sz="2400" dirty="0" smtClean="0"/>
              <a:t>3</a:t>
            </a:r>
            <a:r>
              <a:rPr lang="zh-CN" altLang="en-US" sz="2400" dirty="0" smtClean="0"/>
              <a:t>）主体的范围不同。本罪的主体只限于国家工作人员，而贪污罪的主体除了国家工作人员以外，还包括受国家机关、国有公司、企业、事业单位、人民团体委托管理、经营国有财产的人员。</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（四）本罪与敲诈勒索罪的界限</a:t>
            </a:r>
          </a:p>
          <a:p>
            <a:r>
              <a:rPr lang="zh-CN" altLang="en-US" sz="2400" dirty="0" smtClean="0"/>
              <a:t>二者的界限一般不难区分，容易混淆的是索贿与敲诈勒索罪。其主要区别在于：（</a:t>
            </a:r>
            <a:r>
              <a:rPr lang="en-US" altLang="zh-CN" sz="2400" dirty="0" smtClean="0"/>
              <a:t>1</a:t>
            </a:r>
            <a:r>
              <a:rPr lang="zh-CN" altLang="en-US" sz="2400" dirty="0" smtClean="0"/>
              <a:t>）客体不同。索贿行为侵犯的客体是国家工作人员职务行为的廉洁性，敲诈勒索罪侵犯的主要客体是公私财产所有权，同时侵犯了他人的人身权利或者其他利益。（</a:t>
            </a:r>
            <a:r>
              <a:rPr lang="en-US" altLang="zh-CN" sz="2400" dirty="0" smtClean="0"/>
              <a:t>2</a:t>
            </a:r>
            <a:r>
              <a:rPr lang="zh-CN" altLang="en-US" sz="2400" dirty="0" smtClean="0"/>
              <a:t>）主体不同。本罪的主体是特殊主体，敲诈勒索罪的主体是一般主体。（</a:t>
            </a:r>
            <a:r>
              <a:rPr lang="en-US" altLang="zh-CN" sz="2400" dirty="0" smtClean="0"/>
              <a:t>3</a:t>
            </a:r>
            <a:r>
              <a:rPr lang="zh-CN" altLang="en-US" sz="2400" dirty="0" smtClean="0"/>
              <a:t>）客观方面不同。本罪表现为行为人利用职务上的便利，主动向对方索要或者勒索财物；而敲诈勒索罪则表现为行为人使用暴力、胁迫手段，迫使被害人交付财物。</a:t>
            </a:r>
          </a:p>
          <a:p>
            <a:r>
              <a:rPr lang="zh-CN" altLang="en-US" sz="2400" dirty="0" smtClean="0"/>
              <a:t>（五）本罪既遂的认定</a:t>
            </a:r>
          </a:p>
          <a:p>
            <a:r>
              <a:rPr lang="zh-CN" altLang="en-US" sz="2400" dirty="0" smtClean="0"/>
              <a:t>本罪通常以收取财物为既遂。</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三、受贿罪的处罚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386</a:t>
            </a:r>
            <a:r>
              <a:rPr lang="zh-CN" altLang="en-US" sz="2400" dirty="0" smtClean="0"/>
              <a:t>条。索贿的从重处罚。</a:t>
            </a:r>
          </a:p>
        </p:txBody>
      </p:sp>
      <p:sp>
        <p:nvSpPr>
          <p:cNvPr id="3" name="标题 2"/>
          <p:cNvSpPr>
            <a:spLocks noGrp="1"/>
          </p:cNvSpPr>
          <p:nvPr>
            <p:ph type="title"/>
          </p:nvPr>
        </p:nvSpPr>
        <p:spPr/>
        <p:txBody>
          <a:bodyPr/>
          <a:lstStyle/>
          <a:p>
            <a:r>
              <a:rPr lang="zh-CN" altLang="en-US" dirty="0" smtClean="0"/>
              <a:t>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0310" y="1837748"/>
            <a:ext cx="5110457" cy="76835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    贪污贿赂罪概述</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2396810"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贪污罪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301236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挪用公款罪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2396810"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    受贿罪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87362"/>
            <a:ext cx="1182256" cy="49361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2500311" y="4403590"/>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第五节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3752700" y="4396125"/>
            <a:ext cx="2646878" cy="461665"/>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利用影响力受贿罪</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一、利用影响力受贿罪的概念与构成特征</a:t>
            </a:r>
          </a:p>
          <a:p>
            <a:r>
              <a:rPr lang="zh-CN" altLang="en-US" sz="2400" dirty="0" smtClean="0"/>
              <a:t>利用影响力受贿罪，是指国家工作人员的近亲属或者其他与该国家工作人员关系密切的人，通过该国家工作人员职务上的行为，或者利用该国家工作人员职权或者地位形成的便利条件，或者离职的国家工作人员或者其近亲属以及其他与其关系密切的人，利用该离职的国家工作人员原职权或者地位形成的便利条件，通过其他国家工作人员职务上的行为，为请托人谋取不正当利益，索取请托人财物或者收受请托人财物，数额较大或者有其他较重情节的行为。本罪的构成特征是：</a:t>
            </a:r>
          </a:p>
          <a:p>
            <a:r>
              <a:rPr lang="en-US" altLang="zh-CN" sz="2400" dirty="0" smtClean="0"/>
              <a:t>1. </a:t>
            </a:r>
            <a:r>
              <a:rPr lang="zh-CN" altLang="en-US" sz="2400" dirty="0" smtClean="0"/>
              <a:t>客体：国家工作人员的职务廉洁性。</a:t>
            </a:r>
          </a:p>
        </p:txBody>
      </p:sp>
      <p:sp>
        <p:nvSpPr>
          <p:cNvPr id="3" name="标题 2"/>
          <p:cNvSpPr>
            <a:spLocks noGrp="1"/>
          </p:cNvSpPr>
          <p:nvPr>
            <p:ph type="title"/>
          </p:nvPr>
        </p:nvSpPr>
        <p:spPr/>
        <p:txBody>
          <a:bodyPr/>
          <a:lstStyle/>
          <a:p>
            <a:r>
              <a:rPr lang="zh-CN" altLang="en-US" dirty="0" smtClean="0"/>
              <a:t>利用影响力受贿罪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2. </a:t>
            </a:r>
            <a:r>
              <a:rPr lang="zh-CN" altLang="en-US" sz="2400" dirty="0" smtClean="0"/>
              <a:t>客观方面：（</a:t>
            </a:r>
            <a:r>
              <a:rPr lang="en-US" sz="2400" dirty="0" smtClean="0"/>
              <a:t>1</a:t>
            </a:r>
            <a:r>
              <a:rPr lang="zh-CN" altLang="en-US" sz="2400" dirty="0" smtClean="0"/>
              <a:t>）国家工作人员的近亲属或者其他与该国家工作人员关系密切的人，通过该国家工作人员职务上的行为，（</a:t>
            </a:r>
            <a:r>
              <a:rPr lang="en-US" sz="2400" dirty="0" smtClean="0"/>
              <a:t>2</a:t>
            </a:r>
            <a:r>
              <a:rPr lang="zh-CN" altLang="en-US" sz="2400" dirty="0" smtClean="0"/>
              <a:t>）国家工作人员的近亲属或者其他与该国家工作人员关系密切的人，利用该国家工作人员职权或者地位形成的便利条件，通过其他国家工作人员职务上的行为，（</a:t>
            </a:r>
            <a:r>
              <a:rPr lang="en-US" sz="2400" dirty="0" smtClean="0"/>
              <a:t>3</a:t>
            </a:r>
            <a:r>
              <a:rPr lang="zh-CN" altLang="en-US" sz="2400" dirty="0" smtClean="0"/>
              <a:t>）离职的国家工作人员利用本人原职权或者地位形成的便利条件，通过其他国家工作人员职务上的行为，（</a:t>
            </a:r>
            <a:r>
              <a:rPr lang="en-US" sz="2400" dirty="0" smtClean="0"/>
              <a:t>4</a:t>
            </a:r>
            <a:r>
              <a:rPr lang="zh-CN" altLang="en-US" sz="2400" dirty="0" smtClean="0"/>
              <a:t>）离职的国家工作人员近亲属以及其他与其关系密切的人，利用该离职的国家工作人员原职权或者地位形成的便利条件，通过其他国家工作人员职务上的行为，为请托人谋取不正当利益，索取请托人财物或者收受请托人财物，数额较大或者有其他较重情节的行为。</a:t>
            </a:r>
          </a:p>
        </p:txBody>
      </p:sp>
      <p:sp>
        <p:nvSpPr>
          <p:cNvPr id="3" name="标题 2"/>
          <p:cNvSpPr>
            <a:spLocks noGrp="1"/>
          </p:cNvSpPr>
          <p:nvPr>
            <p:ph type="title"/>
          </p:nvPr>
        </p:nvSpPr>
        <p:spPr/>
        <p:txBody>
          <a:bodyPr/>
          <a:lstStyle/>
          <a:p>
            <a:r>
              <a:rPr lang="zh-CN" altLang="en-US" dirty="0" smtClean="0"/>
              <a:t>利用影响力受贿罪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3. </a:t>
            </a:r>
            <a:r>
              <a:rPr lang="zh-CN" altLang="en-US" sz="2400" dirty="0" smtClean="0"/>
              <a:t>主体：特殊主体，即国家工作人员的近亲属或者其他与该国家工作人员关系密切的人，离职的国家工作人员或者其近亲属以及其他与其关系密切的人。</a:t>
            </a:r>
          </a:p>
          <a:p>
            <a:r>
              <a:rPr lang="en-US"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利用影响力受贿罪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二、利用影响力受贿罪的认定</a:t>
            </a:r>
          </a:p>
          <a:p>
            <a:r>
              <a:rPr lang="zh-CN" altLang="en-US" sz="2400" dirty="0" smtClean="0"/>
              <a:t>（一）本罪与受贿罪的界限</a:t>
            </a:r>
          </a:p>
          <a:p>
            <a:r>
              <a:rPr lang="en-US" sz="2400" dirty="0" smtClean="0"/>
              <a:t>1. </a:t>
            </a:r>
            <a:r>
              <a:rPr lang="zh-CN" altLang="en-US" sz="2400" dirty="0" smtClean="0"/>
              <a:t>本罪与普通受贿罪的区别：犯罪主体不同；客观方面行为方式不同。</a:t>
            </a:r>
          </a:p>
          <a:p>
            <a:r>
              <a:rPr lang="en-US" sz="2400" dirty="0" smtClean="0"/>
              <a:t>2. </a:t>
            </a:r>
            <a:r>
              <a:rPr lang="zh-CN" altLang="en-US" sz="2400" dirty="0" smtClean="0"/>
              <a:t>本罪与斡旋受贿的区别：主体不同；本罪的影响力来源复杂，后罪的影响力来源单一。</a:t>
            </a:r>
          </a:p>
          <a:p>
            <a:r>
              <a:rPr lang="zh-CN" altLang="en-US" sz="2400" dirty="0" smtClean="0"/>
              <a:t>（二）本罪与受贿罪共犯的主要区别</a:t>
            </a:r>
          </a:p>
          <a:p>
            <a:r>
              <a:rPr lang="zh-CN" altLang="en-US" sz="2400" dirty="0" smtClean="0"/>
              <a:t>两者的区别关键在于非国家工作人员与国家工作人员有无共同受贿的故意。</a:t>
            </a:r>
          </a:p>
        </p:txBody>
      </p:sp>
      <p:sp>
        <p:nvSpPr>
          <p:cNvPr id="3" name="标题 2"/>
          <p:cNvSpPr>
            <a:spLocks noGrp="1"/>
          </p:cNvSpPr>
          <p:nvPr>
            <p:ph type="title"/>
          </p:nvPr>
        </p:nvSpPr>
        <p:spPr/>
        <p:txBody>
          <a:bodyPr/>
          <a:lstStyle/>
          <a:p>
            <a:r>
              <a:rPr lang="zh-CN" altLang="en-US" dirty="0" smtClean="0"/>
              <a:t>利用影响力受贿罪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三、利用影响力受贿罪的处罚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sz="2400" dirty="0" smtClean="0"/>
              <a:t>388</a:t>
            </a:r>
            <a:r>
              <a:rPr lang="zh-CN" altLang="en-US" sz="2400" dirty="0" smtClean="0"/>
              <a:t>条之一。</a:t>
            </a:r>
          </a:p>
        </p:txBody>
      </p:sp>
      <p:sp>
        <p:nvSpPr>
          <p:cNvPr id="3" name="标题 2"/>
          <p:cNvSpPr>
            <a:spLocks noGrp="1"/>
          </p:cNvSpPr>
          <p:nvPr>
            <p:ph type="title"/>
          </p:nvPr>
        </p:nvSpPr>
        <p:spPr/>
        <p:txBody>
          <a:bodyPr/>
          <a:lstStyle/>
          <a:p>
            <a:r>
              <a:rPr lang="zh-CN" altLang="en-US" dirty="0" smtClean="0"/>
              <a:t>利用影响力受贿罪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一、行贿罪的概念与构成特征</a:t>
            </a:r>
          </a:p>
          <a:p>
            <a:r>
              <a:rPr lang="zh-CN" altLang="en-US" sz="2400" dirty="0" smtClean="0"/>
              <a:t>行贿罪，是指为谋取不正当利益，给予国家工作人员财物，数额较大的行为。本罪的构成特征是：</a:t>
            </a:r>
          </a:p>
          <a:p>
            <a:r>
              <a:rPr lang="en-US" altLang="zh-CN" sz="2400" dirty="0" smtClean="0"/>
              <a:t>1. </a:t>
            </a:r>
            <a:r>
              <a:rPr lang="zh-CN" altLang="en-US" sz="2400" dirty="0" smtClean="0"/>
              <a:t>客体：国家工作人员职务行为的廉洁性。</a:t>
            </a:r>
          </a:p>
          <a:p>
            <a:r>
              <a:rPr lang="en-US" altLang="zh-CN" sz="2400" dirty="0" smtClean="0"/>
              <a:t>2. </a:t>
            </a:r>
            <a:r>
              <a:rPr lang="zh-CN" altLang="en-US" sz="2400" dirty="0" smtClean="0"/>
              <a:t>客观方面：为谋取不正当利益，给予国家工作人员财物的行为。在经往来中，违反国家规定，给予国家工作人员以财物，数额较大的，或者违反国家规定，给予国家工作人员以各种名义的回扣、手续费的，以行贿论处。因被勒索给予国家工作人员以财物，没有获得不正当利益的，不是行贿。</a:t>
            </a:r>
          </a:p>
          <a:p>
            <a:r>
              <a:rPr lang="en-US" altLang="zh-CN" sz="2400" dirty="0" smtClean="0"/>
              <a:t>3. </a:t>
            </a:r>
            <a:r>
              <a:rPr lang="zh-CN" altLang="en-US" sz="2400" dirty="0" smtClean="0"/>
              <a:t>主体：一般主体。</a:t>
            </a:r>
          </a:p>
        </p:txBody>
      </p:sp>
      <p:sp>
        <p:nvSpPr>
          <p:cNvPr id="3" name="标题 2"/>
          <p:cNvSpPr>
            <a:spLocks noGrp="1"/>
          </p:cNvSpPr>
          <p:nvPr>
            <p:ph type="title"/>
          </p:nvPr>
        </p:nvSpPr>
        <p:spPr/>
        <p:txBody>
          <a:bodyPr/>
          <a:lstStyle/>
          <a:p>
            <a:r>
              <a:rPr lang="zh-CN" altLang="en-US" dirty="0" smtClean="0"/>
              <a:t>行贿罪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4. </a:t>
            </a:r>
            <a:r>
              <a:rPr lang="zh-CN" altLang="en-US" sz="2400" dirty="0" smtClean="0"/>
              <a:t>主观方面：故意，并且具有谋取不正当利益的目的。“谋取不正当利益”，是指行贿人谋取违反法律、法规、规章或政策规定的利益，或者要求对方违反法律、法规、规章、政策、行业规范的规定提供帮助或者方便条件。在招标投标、政府采购等商业活动中，违背公平原则，给予相关人员财物以谋取竞争优势的，属于“谋取不正当利益”。</a:t>
            </a:r>
          </a:p>
        </p:txBody>
      </p:sp>
      <p:sp>
        <p:nvSpPr>
          <p:cNvPr id="3" name="标题 2"/>
          <p:cNvSpPr>
            <a:spLocks noGrp="1"/>
          </p:cNvSpPr>
          <p:nvPr>
            <p:ph type="title"/>
          </p:nvPr>
        </p:nvSpPr>
        <p:spPr/>
        <p:txBody>
          <a:bodyPr/>
          <a:lstStyle/>
          <a:p>
            <a:r>
              <a:rPr lang="zh-CN" altLang="en-US" dirty="0" smtClean="0"/>
              <a:t>行贿罪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二、行贿罪的认定</a:t>
            </a:r>
          </a:p>
          <a:p>
            <a:r>
              <a:rPr lang="zh-CN" altLang="en-US" sz="2400" dirty="0" smtClean="0"/>
              <a:t>（一）本罪与非罪的界限</a:t>
            </a:r>
          </a:p>
          <a:p>
            <a:r>
              <a:rPr lang="en-US" altLang="zh-CN" sz="2400" dirty="0" smtClean="0"/>
              <a:t>1. </a:t>
            </a:r>
            <a:r>
              <a:rPr lang="zh-CN" altLang="en-US" sz="2400" dirty="0" smtClean="0"/>
              <a:t>本罪与馈赠的主要区别</a:t>
            </a:r>
          </a:p>
          <a:p>
            <a:r>
              <a:rPr lang="en-US" altLang="zh-CN" sz="2400" dirty="0" smtClean="0"/>
              <a:t>2. </a:t>
            </a:r>
            <a:r>
              <a:rPr lang="zh-CN" altLang="en-US" sz="2400" dirty="0" smtClean="0"/>
              <a:t>本罪与不当送礼的主要区别</a:t>
            </a:r>
          </a:p>
          <a:p>
            <a:r>
              <a:rPr lang="en-US" altLang="zh-CN" sz="2400" dirty="0" smtClean="0"/>
              <a:t>3. </a:t>
            </a:r>
            <a:r>
              <a:rPr lang="zh-CN" altLang="en-US" sz="2400" dirty="0" smtClean="0"/>
              <a:t>本罪与一般行贿违法行为的主要区别</a:t>
            </a:r>
          </a:p>
          <a:p>
            <a:r>
              <a:rPr lang="zh-CN" altLang="en-US" sz="2400" dirty="0" smtClean="0"/>
              <a:t>（二）本罪既遂与未遂的区分</a:t>
            </a:r>
          </a:p>
          <a:p>
            <a:r>
              <a:rPr lang="zh-CN" altLang="en-US" sz="2400" dirty="0" smtClean="0"/>
              <a:t>财物已经交付的，构成犯罪既遂。</a:t>
            </a:r>
          </a:p>
          <a:p>
            <a:r>
              <a:rPr lang="zh-CN" altLang="en-US" sz="2400" dirty="0" smtClean="0"/>
              <a:t>（三）本罪与单位行贿罪的界限</a:t>
            </a:r>
          </a:p>
          <a:p>
            <a:r>
              <a:rPr lang="zh-CN" altLang="en-US" sz="2400" dirty="0" smtClean="0"/>
              <a:t>区别的关键在于两个方面：行贿所体现的意志；不正当利益的归属。</a:t>
            </a:r>
          </a:p>
        </p:txBody>
      </p:sp>
      <p:sp>
        <p:nvSpPr>
          <p:cNvPr id="3" name="标题 2"/>
          <p:cNvSpPr>
            <a:spLocks noGrp="1"/>
          </p:cNvSpPr>
          <p:nvPr>
            <p:ph type="title"/>
          </p:nvPr>
        </p:nvSpPr>
        <p:spPr/>
        <p:txBody>
          <a:bodyPr/>
          <a:lstStyle/>
          <a:p>
            <a:r>
              <a:rPr lang="zh-CN" altLang="en-US" dirty="0" smtClean="0"/>
              <a:t>行贿罪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三、行贿罪的处罚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390</a:t>
            </a:r>
            <a:r>
              <a:rPr lang="zh-CN" altLang="en-US" sz="2400" dirty="0" smtClean="0"/>
              <a:t>条。</a:t>
            </a:r>
          </a:p>
        </p:txBody>
      </p:sp>
      <p:sp>
        <p:nvSpPr>
          <p:cNvPr id="3" name="标题 2"/>
          <p:cNvSpPr>
            <a:spLocks noGrp="1"/>
          </p:cNvSpPr>
          <p:nvPr>
            <p:ph type="title"/>
          </p:nvPr>
        </p:nvSpPr>
        <p:spPr/>
        <p:txBody>
          <a:bodyPr/>
          <a:lstStyle/>
          <a:p>
            <a:r>
              <a:rPr lang="zh-CN" altLang="en-US" dirty="0" smtClean="0"/>
              <a:t>行贿罪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一、巨额财产来源不明罪的概念与构成特征</a:t>
            </a:r>
          </a:p>
          <a:p>
            <a:r>
              <a:rPr lang="zh-CN" altLang="en-US" sz="2400" dirty="0" smtClean="0"/>
              <a:t>巨额财产来源不明罪，是指国家工作人员的财产或者支出明显超过合法收入，差额巨大，经责令说明来源，本人不能说明其来源的行为。本罪的构成特征是：</a:t>
            </a:r>
          </a:p>
          <a:p>
            <a:r>
              <a:rPr lang="en-US" altLang="zh-CN" sz="2400" dirty="0" smtClean="0"/>
              <a:t>1. </a:t>
            </a:r>
            <a:r>
              <a:rPr lang="zh-CN" altLang="en-US" sz="2400" dirty="0" smtClean="0"/>
              <a:t>客体：复杂客体，即国家工作人员职务行为的廉洁性和公私财物的所有权。</a:t>
            </a:r>
          </a:p>
          <a:p>
            <a:r>
              <a:rPr lang="en-US" altLang="zh-CN" sz="2400" dirty="0" smtClean="0"/>
              <a:t>2. </a:t>
            </a:r>
            <a:r>
              <a:rPr lang="zh-CN" altLang="en-US" sz="2400" dirty="0" smtClean="0"/>
              <a:t>客观方面：行为人的财产、支出明显超过合法收入，且差额巨大，本人不能说明其来源。</a:t>
            </a:r>
          </a:p>
          <a:p>
            <a:r>
              <a:rPr lang="en-US" altLang="zh-CN" sz="2400" dirty="0" smtClean="0"/>
              <a:t>3. </a:t>
            </a:r>
            <a:r>
              <a:rPr lang="zh-CN" altLang="en-US" sz="2400" dirty="0" smtClean="0"/>
              <a:t>主体：特殊主体，只有国家工作人员才构成。</a:t>
            </a:r>
          </a:p>
          <a:p>
            <a:r>
              <a:rPr lang="en-US" altLang="zh-CN"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巨额财产来源不明罪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0310" y="1837748"/>
            <a:ext cx="5110457" cy="76835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第六节    行贿罪</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4243469"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七</a:t>
            </a:r>
            <a:r>
              <a:rPr lang="zh-CN" altLang="en-US" sz="2400" dirty="0" smtClean="0">
                <a:solidFill>
                  <a:schemeClr val="bg1"/>
                </a:solidFill>
                <a:latin typeface="微软雅黑" panose="020B0503020204020204" pitchFamily="34" charset="-122"/>
                <a:ea typeface="微软雅黑" panose="020B0503020204020204" pitchFamily="34" charset="-122"/>
              </a:rPr>
              <a:t>节    巨额财产来源不明罪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362791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第八节    私分国有资产罪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二、巨额财产来源不明罪的认定</a:t>
            </a:r>
          </a:p>
          <a:p>
            <a:r>
              <a:rPr lang="zh-CN" altLang="en-US" sz="2400" dirty="0" smtClean="0"/>
              <a:t>（一）正确计算“非法所得”数额</a:t>
            </a:r>
          </a:p>
          <a:p>
            <a:r>
              <a:rPr lang="zh-CN" altLang="en-US" sz="2400" dirty="0" smtClean="0"/>
              <a:t>（二）本罪与贪污罪、受贿罪的界限</a:t>
            </a:r>
          </a:p>
          <a:p>
            <a:r>
              <a:rPr lang="zh-CN" altLang="en-US" sz="2400" dirty="0" smtClean="0"/>
              <a:t> </a:t>
            </a:r>
          </a:p>
          <a:p>
            <a:r>
              <a:rPr lang="zh-CN" altLang="en-US" sz="2400" dirty="0" smtClean="0"/>
              <a:t>三、巨额财产来源不明罪的处罚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395</a:t>
            </a:r>
            <a:r>
              <a:rPr lang="zh-CN" altLang="en-US" sz="2400" dirty="0" smtClean="0"/>
              <a:t>条。</a:t>
            </a:r>
          </a:p>
        </p:txBody>
      </p:sp>
      <p:sp>
        <p:nvSpPr>
          <p:cNvPr id="3" name="标题 2"/>
          <p:cNvSpPr>
            <a:spLocks noGrp="1"/>
          </p:cNvSpPr>
          <p:nvPr>
            <p:ph type="title"/>
          </p:nvPr>
        </p:nvSpPr>
        <p:spPr/>
        <p:txBody>
          <a:bodyPr/>
          <a:lstStyle/>
          <a:p>
            <a:r>
              <a:rPr lang="zh-CN" altLang="en-US" dirty="0" smtClean="0"/>
              <a:t>巨额财产来源不明罪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一、私分国有资产罪的概念与构成特征</a:t>
            </a:r>
          </a:p>
          <a:p>
            <a:r>
              <a:rPr lang="zh-CN" altLang="en-US" sz="2400" dirty="0" smtClean="0"/>
              <a:t>私分国有资产罪，是指国家机关、国有公司、企业、事业单位、人民团体，违反国家规定，以单位名义将国有资产集体私分给个人，数额较大的行为。本罪的构成特征是：</a:t>
            </a:r>
          </a:p>
          <a:p>
            <a:r>
              <a:rPr lang="en-US" sz="2400" dirty="0" smtClean="0"/>
              <a:t>1. </a:t>
            </a:r>
            <a:r>
              <a:rPr lang="zh-CN" altLang="en-US" sz="2400" dirty="0" smtClean="0"/>
              <a:t>客体：复杂客体，即国家工作人员职务行为的廉洁性和国有资产所有权。</a:t>
            </a:r>
          </a:p>
          <a:p>
            <a:r>
              <a:rPr lang="en-US" sz="2400" dirty="0" smtClean="0"/>
              <a:t>2. </a:t>
            </a:r>
            <a:r>
              <a:rPr lang="zh-CN" altLang="en-US" sz="2400" dirty="0" smtClean="0"/>
              <a:t>客观方面：行为人违反国家规定，以单位名义将国有资产集体私分给个人，数额较大的行为。所谓“以单位名义”，是指私分国有资产是单位领导共同研究决定，或者有决策权的负责人决定的，体现了单位的意识和意志。所谓“集体私分给个人”，是指将国有资产擅自分给单位中的每一个成员或者绝大多数成员。</a:t>
            </a:r>
          </a:p>
        </p:txBody>
      </p:sp>
      <p:sp>
        <p:nvSpPr>
          <p:cNvPr id="3" name="标题 2"/>
          <p:cNvSpPr>
            <a:spLocks noGrp="1"/>
          </p:cNvSpPr>
          <p:nvPr>
            <p:ph type="title"/>
          </p:nvPr>
        </p:nvSpPr>
        <p:spPr/>
        <p:txBody>
          <a:bodyPr/>
          <a:lstStyle/>
          <a:p>
            <a:r>
              <a:rPr lang="zh-CN" altLang="en-US" dirty="0" smtClean="0"/>
              <a:t>私分国有资产罪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3. </a:t>
            </a:r>
            <a:r>
              <a:rPr lang="zh-CN" altLang="en-US" sz="2400" dirty="0" smtClean="0"/>
              <a:t>主体：特殊主体，只能由国家机关、国有公司、企业、事业单位、人民团体及其直接负责的主管人员和其他直接责任人员构成。</a:t>
            </a:r>
          </a:p>
          <a:p>
            <a:r>
              <a:rPr lang="en-US"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私分国有资产罪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二、私分国有资产罪的认定</a:t>
            </a:r>
          </a:p>
          <a:p>
            <a:r>
              <a:rPr lang="zh-CN" altLang="en-US" sz="2400" dirty="0" smtClean="0"/>
              <a:t>本罪认定的疑难问题主要在与贪污罪的区别上。</a:t>
            </a:r>
          </a:p>
          <a:p>
            <a:r>
              <a:rPr lang="zh-CN" altLang="en-US" sz="2400" dirty="0" smtClean="0"/>
              <a:t> </a:t>
            </a:r>
          </a:p>
          <a:p>
            <a:r>
              <a:rPr lang="zh-CN" altLang="en-US" sz="2400" dirty="0" smtClean="0"/>
              <a:t>三、私分国有资产罪的处罚</a:t>
            </a:r>
          </a:p>
          <a:p>
            <a:r>
              <a:rPr lang="zh-CN" altLang="en-US" sz="2400" dirty="0" smtClean="0"/>
              <a:t>参见</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396</a:t>
            </a:r>
            <a:r>
              <a:rPr lang="zh-CN" altLang="en-US" sz="2400" dirty="0" smtClean="0"/>
              <a:t>条。</a:t>
            </a:r>
          </a:p>
        </p:txBody>
      </p:sp>
      <p:sp>
        <p:nvSpPr>
          <p:cNvPr id="3" name="标题 2"/>
          <p:cNvSpPr>
            <a:spLocks noGrp="1"/>
          </p:cNvSpPr>
          <p:nvPr>
            <p:ph type="title"/>
          </p:nvPr>
        </p:nvSpPr>
        <p:spPr/>
        <p:txBody>
          <a:bodyPr/>
          <a:lstStyle/>
          <a:p>
            <a:r>
              <a:rPr lang="zh-CN" altLang="en-US" dirty="0" smtClean="0"/>
              <a:t>私分国有资产罪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一、贪污贿赂罪的概念与构成特征</a:t>
            </a:r>
          </a:p>
          <a:p>
            <a:r>
              <a:rPr lang="zh-CN" altLang="en-US" sz="2400" dirty="0" smtClean="0"/>
              <a:t>贪污贿赂罪，是指国家工作人员实施的贪污、受贿，或者国有单位实施的受贿、私分国有资产等侵犯国家廉政建设制度，以及其他人员或单位实施的与受贿具有对向性的情节严重的行为。该章</a:t>
            </a:r>
            <a:r>
              <a:rPr lang="en-US" sz="2400" dirty="0" smtClean="0"/>
              <a:t>14</a:t>
            </a:r>
            <a:r>
              <a:rPr lang="zh-CN" altLang="en-US" sz="2400" dirty="0" smtClean="0"/>
              <a:t>个罪名的构成特征是：</a:t>
            </a:r>
          </a:p>
          <a:p>
            <a:r>
              <a:rPr lang="en-US" sz="2400" dirty="0" smtClean="0"/>
              <a:t>1. </a:t>
            </a:r>
            <a:r>
              <a:rPr lang="zh-CN" altLang="en-US" sz="2400" dirty="0" smtClean="0"/>
              <a:t>客体：国家的廉政建设制度或公职人员职务行为的廉洁性，贪污罪、挪用公款罪、私分国有资产罪等还侵犯公共财产的所有权。</a:t>
            </a:r>
          </a:p>
          <a:p>
            <a:r>
              <a:rPr lang="en-US" sz="2400" dirty="0" smtClean="0"/>
              <a:t>2. </a:t>
            </a:r>
            <a:r>
              <a:rPr lang="zh-CN" altLang="en-US" sz="2400" dirty="0" smtClean="0"/>
              <a:t>客观方面：一类是国家工作人员自身破坏国家廉政建设制度的行为；另一类是来自外部的破坏国家廉政建设制度的行为。本类犯罪客观方面的行为形式主要表现为作为，少数表现为不作为。</a:t>
            </a:r>
          </a:p>
        </p:txBody>
      </p:sp>
      <p:sp>
        <p:nvSpPr>
          <p:cNvPr id="3" name="标题 2"/>
          <p:cNvSpPr>
            <a:spLocks noGrp="1"/>
          </p:cNvSpPr>
          <p:nvPr>
            <p:ph type="title"/>
          </p:nvPr>
        </p:nvSpPr>
        <p:spPr/>
        <p:txBody>
          <a:bodyPr/>
          <a:lstStyle/>
          <a:p>
            <a:r>
              <a:rPr lang="zh-CN" altLang="en-US" dirty="0" smtClean="0"/>
              <a:t>贪污贿赂罪概述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3. </a:t>
            </a:r>
            <a:r>
              <a:rPr lang="zh-CN" altLang="en-US" sz="2400" dirty="0" smtClean="0"/>
              <a:t>主体：大多数是特殊主体，或者是特定的自然人，或者是特定的单位。例如贪污罪、利用影响力受贿罪是由特定自然人构成，单位受贿罪、私分罚没财物罪、私分国有资产罪只有单位才能构成。少数犯罪是一般主体，例如介绍贿赂罪、行贿罪是由一般自然人构成。</a:t>
            </a:r>
          </a:p>
          <a:p>
            <a:r>
              <a:rPr lang="en-US" sz="2400" dirty="0" smtClean="0"/>
              <a:t>4. </a:t>
            </a:r>
            <a:r>
              <a:rPr lang="zh-CN" altLang="en-US" sz="2400" dirty="0" smtClean="0"/>
              <a:t>主观方面：均为故意，过失不能构成本类犯罪。</a:t>
            </a:r>
          </a:p>
        </p:txBody>
      </p:sp>
      <p:sp>
        <p:nvSpPr>
          <p:cNvPr id="3" name="标题 2"/>
          <p:cNvSpPr>
            <a:spLocks noGrp="1"/>
          </p:cNvSpPr>
          <p:nvPr>
            <p:ph type="title"/>
          </p:nvPr>
        </p:nvSpPr>
        <p:spPr/>
        <p:txBody>
          <a:bodyPr/>
          <a:lstStyle/>
          <a:p>
            <a:r>
              <a:rPr lang="zh-CN" altLang="en-US" dirty="0" smtClean="0"/>
              <a:t>贪污贿赂罪概述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二、国家工作人员的定义和范围</a:t>
            </a:r>
          </a:p>
          <a:p>
            <a:r>
              <a:rPr lang="zh-CN" altLang="en-US" sz="2400" dirty="0" smtClean="0"/>
              <a:t>根据</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93</a:t>
            </a:r>
            <a:r>
              <a:rPr lang="zh-CN" altLang="en-US" sz="2400" dirty="0" smtClean="0"/>
              <a:t>条的规定：“本法所称国家工作人员，是指国家机关中从事公务的人员。国有公司、企业、事业单位、人民团体中从事公务的人员和国家机关、国有公司、企业、事业单位委派到非国有公司、企业、事业单位、社会团体从事公务的人员，以及其他依照法律从事公务的人员，以国家工作人员论。”</a:t>
            </a:r>
          </a:p>
          <a:p>
            <a:r>
              <a:rPr lang="zh-CN" altLang="en-US" sz="2400" dirty="0" smtClean="0"/>
              <a:t>以上四类人员均需是从事公务的人员。“从事公务”，是指履行组织、领导、管理、监督等职责。不具有以上职权内容的劳务、技术工作，如售票员、售货员、收银员、工人、战士、司机、打字员、门卫等不是从事公务。</a:t>
            </a:r>
          </a:p>
        </p:txBody>
      </p:sp>
      <p:sp>
        <p:nvSpPr>
          <p:cNvPr id="3" name="标题 2"/>
          <p:cNvSpPr>
            <a:spLocks noGrp="1"/>
          </p:cNvSpPr>
          <p:nvPr>
            <p:ph type="title"/>
          </p:nvPr>
        </p:nvSpPr>
        <p:spPr/>
        <p:txBody>
          <a:bodyPr/>
          <a:lstStyle/>
          <a:p>
            <a:r>
              <a:rPr lang="zh-CN" altLang="en-US" dirty="0" smtClean="0"/>
              <a:t>贪污贿赂罪概述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一、贪污罪的概念与构成特征</a:t>
            </a:r>
          </a:p>
          <a:p>
            <a:r>
              <a:rPr lang="zh-CN" altLang="en-US" sz="2400" dirty="0" smtClean="0"/>
              <a:t>贪污罪，是指国家工作人员和受国家机关、国有公司、企业、事业单位、人民团体委托管理、经营国有财产的人员，利用职务上的便利，侵吞、窃取、骗取或者以其他手段非法占有公共财物的行为。本罪的构成特征是：</a:t>
            </a:r>
          </a:p>
          <a:p>
            <a:r>
              <a:rPr lang="en-US" altLang="zh-CN" sz="2400" dirty="0" smtClean="0"/>
              <a:t>1. </a:t>
            </a:r>
            <a:r>
              <a:rPr lang="zh-CN" altLang="en-US" sz="2400" dirty="0" smtClean="0"/>
              <a:t>客体：复杂客体，既侵犯了国家工作人员职务行为的廉洁性，又侵犯了公共财产的所有权。国家工作人员职务行为的廉洁性是本罪的主要客体。本罪的犯罪对象是公共财物。根据</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91</a:t>
            </a:r>
            <a:r>
              <a:rPr lang="zh-CN" altLang="en-US" sz="2400" dirty="0" smtClean="0"/>
              <a:t>条的规定，公共财产主要是指下列财产：国有财产；劳动群众集体所有的财产；用于扶贫和其他公益事业的社会捐助或专项基金的财产。在国家机关、国有公司、企业、集体企业和人民团体管理、使用或者运输中的私人财产，以公共财产论。</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2400" dirty="0" smtClean="0"/>
              <a:t>2. </a:t>
            </a:r>
            <a:r>
              <a:rPr lang="zh-CN" altLang="en-US" sz="2400" dirty="0" smtClean="0"/>
              <a:t>客观方面：行为人利用职务上的便利，侵吞、盗窃、骗取或者以其他手段非法占有公共财物的行为。所谓利用职务上的便利，是指利用本人职务范围内的权力和地位所形成的便利条件，即主管、直接经手、管理财物的职权之便。所谓侵吞，是指行为人利用职务上的便利，将自己主管、经管、经手的公共财物，非法占为己有。所谓窃取，是指行为人利用职务上的便利，采用秘密方法，将自己合法管理的公共财物窃为己有。所谓骗取，是指行为人利用职务上的便利，采用虚构事实或者隐瞒真相的方法，非法占有公共财物。所谓其他手段，是指行为人利用职务上的便利，采用侵吞、窃取、骗取以外的方法，非法占有公共财物。</a:t>
            </a:r>
          </a:p>
          <a:p>
            <a:r>
              <a:rPr lang="en-US" altLang="zh-CN" sz="2400" dirty="0" smtClean="0"/>
              <a:t>3. </a:t>
            </a:r>
            <a:r>
              <a:rPr lang="zh-CN" altLang="en-US" sz="2400" dirty="0" smtClean="0"/>
              <a:t>主体：特殊主体。第一类是国家工作人员；第二类是受国有公司、企业、事业单位、人民团体委托管理、经营国有财产的人员。</a:t>
            </a:r>
          </a:p>
          <a:p>
            <a:r>
              <a:rPr lang="en-US" altLang="zh-CN" sz="2400" dirty="0" smtClean="0"/>
              <a:t>4. </a:t>
            </a:r>
            <a:r>
              <a:rPr lang="zh-CN" altLang="en-US" sz="2400" dirty="0" smtClean="0"/>
              <a:t>主观方面：故意，并且具有非法占有的目的。</a:t>
            </a:r>
          </a:p>
        </p:txBody>
      </p:sp>
      <p:sp>
        <p:nvSpPr>
          <p:cNvPr id="3" name="标题 2"/>
          <p:cNvSpPr>
            <a:spLocks noGrp="1"/>
          </p:cNvSpPr>
          <p:nvPr>
            <p:ph type="title"/>
          </p:nvPr>
        </p:nvSpPr>
        <p:spPr/>
        <p:txBody>
          <a:bodyPr/>
          <a:lstStyle/>
          <a:p>
            <a:r>
              <a:rPr lang="zh-CN" altLang="en-US" dirty="0" smtClean="0"/>
              <a:t>贪污罪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4323</Words>
  <Application>Microsoft Office PowerPoint</Application>
  <PresentationFormat>宽屏</PresentationFormat>
  <Paragraphs>223</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等线</vt:lpstr>
      <vt:lpstr>华文中宋</vt:lpstr>
      <vt:lpstr>微软雅黑</vt:lpstr>
      <vt:lpstr>Arial</vt:lpstr>
      <vt:lpstr>Wingdings</vt:lpstr>
      <vt:lpstr>Office 主题​​</vt:lpstr>
      <vt:lpstr>刑 法 学 （下册·各论）</vt:lpstr>
      <vt:lpstr>第二十四章  贪污贿赂罪</vt:lpstr>
      <vt:lpstr>PowerPoint 演示文稿</vt:lpstr>
      <vt:lpstr>PowerPoint 演示文稿</vt:lpstr>
      <vt:lpstr>贪污贿赂罪概述</vt:lpstr>
      <vt:lpstr>贪污贿赂罪概述</vt:lpstr>
      <vt:lpstr>贪污贿赂罪概述</vt:lpstr>
      <vt:lpstr>贪污罪</vt:lpstr>
      <vt:lpstr>贪污罪</vt:lpstr>
      <vt:lpstr>贪污罪</vt:lpstr>
      <vt:lpstr>贪污罪</vt:lpstr>
      <vt:lpstr>贪污罪</vt:lpstr>
      <vt:lpstr>贪污罪</vt:lpstr>
      <vt:lpstr>贪污罪</vt:lpstr>
      <vt:lpstr>贪污罪</vt:lpstr>
      <vt:lpstr>挪用公款罪</vt:lpstr>
      <vt:lpstr>挪用公款罪</vt:lpstr>
      <vt:lpstr>挪用公款罪</vt:lpstr>
      <vt:lpstr>挪用公款罪</vt:lpstr>
      <vt:lpstr>挪用公款罪</vt:lpstr>
      <vt:lpstr>受贿罪</vt:lpstr>
      <vt:lpstr>受贿罪</vt:lpstr>
      <vt:lpstr>受贿罪</vt:lpstr>
      <vt:lpstr>受贿罪</vt:lpstr>
      <vt:lpstr>受贿罪</vt:lpstr>
      <vt:lpstr>受贿罪</vt:lpstr>
      <vt:lpstr>受贿罪</vt:lpstr>
      <vt:lpstr>受贿罪</vt:lpstr>
      <vt:lpstr>受贿罪</vt:lpstr>
      <vt:lpstr>利用影响力受贿罪</vt:lpstr>
      <vt:lpstr>利用影响力受贿罪</vt:lpstr>
      <vt:lpstr>利用影响力受贿罪</vt:lpstr>
      <vt:lpstr>利用影响力受贿罪</vt:lpstr>
      <vt:lpstr>利用影响力受贿罪</vt:lpstr>
      <vt:lpstr>行贿罪</vt:lpstr>
      <vt:lpstr>行贿罪</vt:lpstr>
      <vt:lpstr>行贿罪</vt:lpstr>
      <vt:lpstr>行贿罪</vt:lpstr>
      <vt:lpstr>巨额财产来源不明罪</vt:lpstr>
      <vt:lpstr>巨额财产来源不明罪</vt:lpstr>
      <vt:lpstr>私分国有资产罪</vt:lpstr>
      <vt:lpstr>私分国有资产罪</vt:lpstr>
      <vt:lpstr>私分国有资产罪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31</cp:revision>
  <dcterms:created xsi:type="dcterms:W3CDTF">2019-10-11T02:21:00Z</dcterms:created>
  <dcterms:modified xsi:type="dcterms:W3CDTF">2020-02-06T13:21:51Z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