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66" r:id="rId3"/>
    <p:sldId id="268" r:id="rId4"/>
    <p:sldId id="267" r:id="rId5"/>
    <p:sldId id="279" r:id="rId6"/>
    <p:sldId id="306" r:id="rId7"/>
    <p:sldId id="300" r:id="rId8"/>
    <p:sldId id="307" r:id="rId9"/>
    <p:sldId id="308" r:id="rId10"/>
    <p:sldId id="303" r:id="rId11"/>
    <p:sldId id="309" r:id="rId12"/>
    <p:sldId id="310" r:id="rId13"/>
    <p:sldId id="311" r:id="rId14"/>
    <p:sldId id="312" r:id="rId15"/>
    <p:sldId id="313" r:id="rId16"/>
    <p:sldId id="314" r:id="rId17"/>
    <p:sldId id="315" r:id="rId18"/>
    <p:sldId id="316"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0000"/>
    <a:srgbClr val="E26714"/>
    <a:srgbClr val="ED7D31"/>
    <a:srgbClr val="FA7D00"/>
    <a:srgbClr val="FFAB57"/>
    <a:srgbClr val="FFB66D"/>
    <a:srgbClr val="FFC4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C2FA7E-E2DE-4E43-A883-08A9A80B2738}" type="datetimeFigureOut">
              <a:rPr lang="zh-CN" altLang="en-US" smtClean="0"/>
              <a:t>2020/2/6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2DBFBF-C001-47EA-900B-E0AD0FC23A09}" type="slidenum">
              <a:rPr lang="zh-CN" altLang="en-US" smtClean="0"/>
              <a:t>‹#›</a:t>
            </a:fld>
            <a:endParaRPr lang="zh-CN" altLang="en-US"/>
          </a:p>
        </p:txBody>
      </p:sp>
    </p:spTree>
    <p:extLst>
      <p:ext uri="{BB962C8B-B14F-4D97-AF65-F5344CB8AC3E}">
        <p14:creationId xmlns:p14="http://schemas.microsoft.com/office/powerpoint/2010/main" val="26180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2DBFBF-C001-47EA-900B-E0AD0FC23A09}" type="slidenum">
              <a:rPr lang="zh-CN" altLang="en-US" smtClean="0"/>
              <a:t>3</a:t>
            </a:fld>
            <a:endParaRPr lang="zh-CN" altLang="en-US"/>
          </a:p>
        </p:txBody>
      </p:sp>
    </p:spTree>
    <p:extLst>
      <p:ext uri="{BB962C8B-B14F-4D97-AF65-F5344CB8AC3E}">
        <p14:creationId xmlns:p14="http://schemas.microsoft.com/office/powerpoint/2010/main" val="25323737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18835" y="2955643"/>
            <a:ext cx="10982037" cy="960581"/>
          </a:xfrm>
          <a:prstGeom prst="rect">
            <a:avLst/>
          </a:prstGeom>
        </p:spPr>
        <p:txBody>
          <a:bodyPr anchor="b">
            <a:normAutofit/>
          </a:bodyPr>
          <a:lstStyle>
            <a:lvl1pPr algn="ctr">
              <a:defRPr sz="5400">
                <a:solidFill>
                  <a:schemeClr val="bg1"/>
                </a:solidFill>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hasCustomPrompt="1"/>
          </p:nvPr>
        </p:nvSpPr>
        <p:spPr>
          <a:xfrm>
            <a:off x="1524000" y="4562620"/>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94670" y="161926"/>
            <a:ext cx="5322454" cy="59545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00363" y="1191491"/>
            <a:ext cx="10954327" cy="4985472"/>
          </a:xfrm>
        </p:spPr>
        <p:txBody>
          <a:bodyPr/>
          <a:lstStyle>
            <a:lvl1pPr marL="0" indent="0">
              <a:lnSpc>
                <a:spcPct val="120000"/>
              </a:lnSpc>
              <a:buNone/>
              <a:defRPr>
                <a:latin typeface="微软雅黑" panose="020B0503020204020204" pitchFamily="34" charset="-122"/>
                <a:ea typeface="微软雅黑" panose="020B0503020204020204" pitchFamily="34" charset="-122"/>
              </a:defRPr>
            </a:lvl1pPr>
            <a:lvl2pPr marL="685800" indent="-22860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2pPr>
            <a:lvl3pPr marL="1143000" indent="-22860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3pPr>
            <a:lvl4pPr marL="1600200" indent="-22860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4pPr>
            <a:lvl5pPr marL="2057400" indent="-22860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t>‹#›</a:t>
            </a:fld>
            <a:endParaRPr lang="zh-CN" altLang="en-US"/>
          </a:p>
        </p:txBody>
      </p:sp>
      <p:sp>
        <p:nvSpPr>
          <p:cNvPr id="7" name="标题占位符 1"/>
          <p:cNvSpPr>
            <a:spLocks noGrp="1"/>
          </p:cNvSpPr>
          <p:nvPr>
            <p:ph type="title"/>
          </p:nvPr>
        </p:nvSpPr>
        <p:spPr>
          <a:xfrm>
            <a:off x="1507833" y="198875"/>
            <a:ext cx="10425548" cy="595457"/>
          </a:xfrm>
          <a:prstGeom prst="rect">
            <a:avLst/>
          </a:prstGeom>
        </p:spPr>
        <p:txBody>
          <a:bodyPr vert="horz" lIns="91440" tIns="45720" rIns="91440" bIns="45720" rtlCol="0" anchor="ctr">
            <a:noAutofit/>
          </a:bodyPr>
          <a:lstStyle>
            <a:lvl1pPr>
              <a:defRPr sz="3200">
                <a:solidFill>
                  <a:schemeClr val="bg1"/>
                </a:solidFill>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94670" y="161926"/>
            <a:ext cx="5322454" cy="59545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4670" y="161926"/>
            <a:ext cx="5322454" cy="595457"/>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20A87C-BEAD-445A-A33C-CCCE78C6DEC2}" type="datetimeFigureOut">
              <a:rPr lang="zh-CN" altLang="en-US" smtClean="0"/>
              <a:t>2020/2/6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D2646D-2AE8-4F62-862B-87FA182BDA5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2400" kern="1200">
          <a:solidFill>
            <a:srgbClr val="FA7D00"/>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09525" y="2831704"/>
            <a:ext cx="9144000" cy="1431782"/>
          </a:xfrm>
        </p:spPr>
        <p:txBody>
          <a:bodyPr>
            <a:normAutofit fontScale="90000"/>
          </a:bodyPr>
          <a:lstStyle/>
          <a:p>
            <a:r>
              <a:rPr lang="zh-CN" altLang="en-US" sz="9600" b="1" dirty="0" smtClean="0">
                <a:solidFill>
                  <a:schemeClr val="bg1"/>
                </a:solidFill>
                <a:latin typeface="华文中宋" panose="02010600040101010101" pitchFamily="2" charset="-122"/>
                <a:ea typeface="华文中宋" panose="02010600040101010101" pitchFamily="2" charset="-122"/>
              </a:rPr>
              <a:t>刑 法 </a:t>
            </a:r>
            <a:r>
              <a:rPr lang="zh-CN" altLang="en-US" sz="9600" b="1" dirty="0" smtClean="0">
                <a:solidFill>
                  <a:schemeClr val="bg1"/>
                </a:solidFill>
                <a:latin typeface="华文中宋" panose="02010600040101010101" pitchFamily="2" charset="-122"/>
                <a:ea typeface="华文中宋" panose="02010600040101010101" pitchFamily="2" charset="-122"/>
              </a:rPr>
              <a:t>学</a:t>
            </a:r>
            <a:r>
              <a:rPr lang="en-US" altLang="zh-CN" sz="9600" b="1" dirty="0" smtClean="0">
                <a:solidFill>
                  <a:schemeClr val="bg1"/>
                </a:solidFill>
                <a:latin typeface="华文中宋" panose="02010600040101010101" pitchFamily="2" charset="-122"/>
                <a:ea typeface="华文中宋" panose="02010600040101010101" pitchFamily="2" charset="-122"/>
              </a:rPr>
              <a:t/>
            </a:r>
            <a:br>
              <a:rPr lang="en-US" altLang="zh-CN" sz="9600" b="1" dirty="0" smtClean="0">
                <a:solidFill>
                  <a:schemeClr val="bg1"/>
                </a:solidFill>
                <a:latin typeface="华文中宋" panose="02010600040101010101" pitchFamily="2" charset="-122"/>
                <a:ea typeface="华文中宋" panose="02010600040101010101" pitchFamily="2" charset="-122"/>
              </a:rPr>
            </a:br>
            <a:r>
              <a:rPr lang="zh-CN" altLang="en-US" sz="6000" dirty="0"/>
              <a:t>（下册</a:t>
            </a:r>
            <a:r>
              <a:rPr lang="en-US" altLang="zh-CN" sz="6000" dirty="0"/>
              <a:t>·</a:t>
            </a:r>
            <a:r>
              <a:rPr lang="zh-CN" altLang="en-US" sz="6000" dirty="0"/>
              <a:t>各论）</a:t>
            </a:r>
            <a:endParaRPr lang="zh-CN" altLang="en-US" sz="6000" b="1" dirty="0" smtClean="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37660" y="1045893"/>
            <a:ext cx="10954327" cy="4985472"/>
          </a:xfrm>
        </p:spPr>
        <p:txBody>
          <a:bodyPr>
            <a:normAutofit fontScale="77500" lnSpcReduction="20000"/>
          </a:bodyPr>
          <a:lstStyle/>
          <a:p>
            <a:r>
              <a:rPr lang="zh-CN" altLang="en-US" sz="3600" dirty="0" smtClean="0"/>
              <a:t>一、军人</a:t>
            </a:r>
            <a:r>
              <a:rPr lang="zh-CN" altLang="en-US" sz="3600" dirty="0"/>
              <a:t>叛逃罪的概念和构成</a:t>
            </a:r>
          </a:p>
          <a:p>
            <a:r>
              <a:rPr lang="zh-CN" altLang="en-US" sz="3600" dirty="0"/>
              <a:t>军人叛逃罪，是指军职人员在履行公务期间，擅离岗位，叛逃境外或者在境外叛逃，危害国家军事利益的行为。</a:t>
            </a:r>
          </a:p>
          <a:p>
            <a:r>
              <a:rPr lang="zh-CN" altLang="en-US" sz="3600" dirty="0"/>
              <a:t>本罪的构成要件是：</a:t>
            </a:r>
          </a:p>
          <a:p>
            <a:r>
              <a:rPr lang="en-US" altLang="zh-CN" sz="3600" dirty="0"/>
              <a:t>(1) </a:t>
            </a:r>
            <a:r>
              <a:rPr lang="zh-CN" altLang="en-US" sz="3600" dirty="0"/>
              <a:t>本罪的客体为国家的军事利益以及军人对国家的忠诚义务。</a:t>
            </a:r>
          </a:p>
          <a:p>
            <a:r>
              <a:rPr lang="en-US" altLang="zh-CN" sz="3600" dirty="0"/>
              <a:t>(2) </a:t>
            </a:r>
            <a:r>
              <a:rPr lang="zh-CN" altLang="en-US" sz="3600" dirty="0"/>
              <a:t>本罪的客观方面表现为行为人在履行公务期间，擅离岗位，叛逃境外的有关国家或地区，或者在境外叛逃。 </a:t>
            </a:r>
          </a:p>
          <a:p>
            <a:r>
              <a:rPr lang="en-US" altLang="zh-CN" sz="3600" dirty="0"/>
              <a:t>(3) </a:t>
            </a:r>
            <a:r>
              <a:rPr lang="zh-CN" altLang="en-US" sz="3600" dirty="0"/>
              <a:t>本罪的主体为正在履行公务的军职人员。</a:t>
            </a:r>
          </a:p>
          <a:p>
            <a:r>
              <a:rPr lang="en-US" altLang="zh-CN" sz="3600" dirty="0"/>
              <a:t>(4) </a:t>
            </a:r>
            <a:r>
              <a:rPr lang="zh-CN" altLang="en-US" sz="3600" dirty="0"/>
              <a:t>本罪的主观方面是故意。</a:t>
            </a:r>
          </a:p>
          <a:p>
            <a:endParaRPr lang="zh-CN" altLang="en-US" dirty="0"/>
          </a:p>
        </p:txBody>
      </p:sp>
      <p:sp>
        <p:nvSpPr>
          <p:cNvPr id="3" name="标题 2"/>
          <p:cNvSpPr>
            <a:spLocks noGrp="1"/>
          </p:cNvSpPr>
          <p:nvPr>
            <p:ph type="title"/>
          </p:nvPr>
        </p:nvSpPr>
        <p:spPr>
          <a:xfrm>
            <a:off x="1550035" y="450436"/>
            <a:ext cx="10425548" cy="595457"/>
          </a:xfrm>
        </p:spPr>
        <p:txBody>
          <a:bodyPr/>
          <a:lstStyle/>
          <a:p>
            <a:r>
              <a:rPr lang="zh-CN" altLang="en-US" dirty="0"/>
              <a:t>军人叛逃罪</a:t>
            </a:r>
            <a:br>
              <a:rPr lang="zh-CN" altLang="en-US" dirty="0"/>
            </a:br>
            <a:endParaRPr lang="zh-CN" altLang="en-US" dirty="0"/>
          </a:p>
        </p:txBody>
      </p:sp>
      <p:sp>
        <p:nvSpPr>
          <p:cNvPr id="4" name="文本框 3"/>
          <p:cNvSpPr txBox="1"/>
          <p:nvPr/>
        </p:nvSpPr>
        <p:spPr>
          <a:xfrm>
            <a:off x="177650" y="219604"/>
            <a:ext cx="1107996" cy="461665"/>
          </a:xfrm>
          <a:prstGeom prst="rect">
            <a:avLst/>
          </a:prstGeom>
          <a:noFill/>
        </p:spPr>
        <p:txBody>
          <a:bodyPr wrap="none" rtlCol="0" anchor="t">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sym typeface="+mn-ea"/>
              </a:rPr>
              <a:t>第四节</a:t>
            </a:r>
            <a:endParaRPr lang="zh-CN" altLang="en-US" sz="2400" dirty="0">
              <a:solidFill>
                <a:srgbClr val="FA7D00"/>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3476202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285646" y="1304032"/>
            <a:ext cx="10954327" cy="4985472"/>
          </a:xfrm>
        </p:spPr>
        <p:txBody>
          <a:bodyPr>
            <a:normAutofit fontScale="77500" lnSpcReduction="20000"/>
          </a:bodyPr>
          <a:lstStyle/>
          <a:p>
            <a:r>
              <a:rPr lang="zh-CN" altLang="en-US" sz="3600" dirty="0"/>
              <a:t>二 、军人叛逃罪的认定</a:t>
            </a:r>
          </a:p>
          <a:p>
            <a:r>
              <a:rPr lang="zh-CN" altLang="en-US" sz="3600" dirty="0"/>
              <a:t>要注意军人叛逃罪与投敌叛变罪的区别。二者的主要区别在于：</a:t>
            </a:r>
          </a:p>
          <a:p>
            <a:r>
              <a:rPr lang="zh-CN" altLang="en-US" sz="3600" dirty="0"/>
              <a:t>第一，行为表现不同。前者是行为人在履行公务期间，擅离岗位，叛逃境外或者在境外叛逃，但不一定是投奔敌方；后者则是投奔敌方或者在被捕、被俘后投降敌人，并进行危害国家安全的活动。</a:t>
            </a:r>
          </a:p>
          <a:p>
            <a:r>
              <a:rPr lang="zh-CN" altLang="en-US" sz="3600" dirty="0"/>
              <a:t>第二，主体有所不同。前者的主体只能是正在履行公务的军职人员；后者的主体则可以是军内外人员。</a:t>
            </a:r>
          </a:p>
          <a:p>
            <a:r>
              <a:rPr lang="zh-CN" altLang="en-US" sz="3600" dirty="0"/>
              <a:t>第三，主观目的不同。前者的主观目的是背叛军人职责，逃往或滞留国外、境外不归；后者则具有危害国家安全的目的。 </a:t>
            </a:r>
          </a:p>
          <a:p>
            <a:endParaRPr lang="zh-CN" altLang="en-US" dirty="0"/>
          </a:p>
        </p:txBody>
      </p:sp>
      <p:sp>
        <p:nvSpPr>
          <p:cNvPr id="3" name="标题 2"/>
          <p:cNvSpPr>
            <a:spLocks noGrp="1"/>
          </p:cNvSpPr>
          <p:nvPr>
            <p:ph type="title"/>
          </p:nvPr>
        </p:nvSpPr>
        <p:spPr>
          <a:xfrm>
            <a:off x="1766452" y="681269"/>
            <a:ext cx="10425548" cy="595457"/>
          </a:xfrm>
        </p:spPr>
        <p:txBody>
          <a:bodyPr/>
          <a:lstStyle/>
          <a:p>
            <a:r>
              <a:rPr lang="zh-CN" altLang="en-US" b="1" dirty="0">
                <a:latin typeface="等线" panose="02010600030101010101" pitchFamily="2" charset="-122"/>
                <a:ea typeface="等线" panose="02010600030101010101" pitchFamily="2" charset="-122"/>
              </a:rPr>
              <a:t>军人叛逃罪</a:t>
            </a:r>
            <a:r>
              <a:rPr lang="zh-CN" altLang="en-US" sz="4000" b="1" dirty="0">
                <a:latin typeface="等线" panose="02010600030101010101" pitchFamily="2" charset="-122"/>
                <a:ea typeface="等线" panose="02010600030101010101" pitchFamily="2" charset="-122"/>
              </a:rPr>
              <a:t/>
            </a:r>
            <a:br>
              <a:rPr lang="zh-CN" altLang="en-US" sz="4000" b="1" dirty="0">
                <a:latin typeface="等线" panose="02010600030101010101" pitchFamily="2" charset="-122"/>
                <a:ea typeface="等线" panose="02010600030101010101" pitchFamily="2" charset="-122"/>
              </a:rPr>
            </a:br>
            <a:r>
              <a:rPr lang="zh-CN" altLang="en-US" dirty="0"/>
              <a:t/>
            </a:r>
            <a:br>
              <a:rPr lang="zh-CN" altLang="en-US" dirty="0"/>
            </a:br>
            <a:endParaRPr lang="zh-CN" altLang="en-US" dirty="0"/>
          </a:p>
        </p:txBody>
      </p:sp>
      <p:sp>
        <p:nvSpPr>
          <p:cNvPr id="4" name="文本框 3"/>
          <p:cNvSpPr txBox="1"/>
          <p:nvPr/>
        </p:nvSpPr>
        <p:spPr>
          <a:xfrm>
            <a:off x="177650" y="219604"/>
            <a:ext cx="1107996" cy="461665"/>
          </a:xfrm>
          <a:prstGeom prst="rect">
            <a:avLst/>
          </a:prstGeom>
          <a:noFill/>
        </p:spPr>
        <p:txBody>
          <a:bodyPr wrap="none" rtlCol="0" anchor="t">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sym typeface="+mn-ea"/>
              </a:rPr>
              <a:t>第四节</a:t>
            </a:r>
            <a:endParaRPr lang="zh-CN" altLang="en-US" sz="2400" dirty="0">
              <a:solidFill>
                <a:srgbClr val="FA7D00"/>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2569720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285646" y="1304032"/>
            <a:ext cx="10954327" cy="4985472"/>
          </a:xfrm>
        </p:spPr>
        <p:txBody>
          <a:bodyPr>
            <a:normAutofit fontScale="92500" lnSpcReduction="10000"/>
          </a:bodyPr>
          <a:lstStyle/>
          <a:p>
            <a:r>
              <a:rPr lang="zh-CN" altLang="en-US" sz="3000" dirty="0"/>
              <a:t>三、军人叛逃罪的处罚</a:t>
            </a:r>
          </a:p>
          <a:p>
            <a:r>
              <a:rPr lang="zh-CN" altLang="en-US" sz="3000" dirty="0"/>
              <a:t>根据</a:t>
            </a:r>
            <a:r>
              <a:rPr lang="en-US" altLang="zh-CN" sz="3000" dirty="0"/>
              <a:t>《</a:t>
            </a:r>
            <a:r>
              <a:rPr lang="zh-CN" altLang="en-US" sz="3000" dirty="0"/>
              <a:t>刑法</a:t>
            </a:r>
            <a:r>
              <a:rPr lang="en-US" altLang="zh-CN" sz="3000" dirty="0"/>
              <a:t>》</a:t>
            </a:r>
            <a:r>
              <a:rPr lang="zh-CN" altLang="en-US" sz="3000" dirty="0"/>
              <a:t>第</a:t>
            </a:r>
            <a:r>
              <a:rPr lang="en-US" altLang="zh-CN" sz="3000" dirty="0"/>
              <a:t>430</a:t>
            </a:r>
            <a:r>
              <a:rPr lang="zh-CN" altLang="en-US" sz="3000" dirty="0"/>
              <a:t>条的规定，犯本罪的，处</a:t>
            </a:r>
            <a:r>
              <a:rPr lang="en-US" altLang="zh-CN" sz="3000" dirty="0"/>
              <a:t>5</a:t>
            </a:r>
            <a:r>
              <a:rPr lang="zh-CN" altLang="en-US" sz="3000" dirty="0"/>
              <a:t>年以下有期徒刑或者拘役；情节严重的，处</a:t>
            </a:r>
            <a:r>
              <a:rPr lang="en-US" altLang="zh-CN" sz="3000" dirty="0"/>
              <a:t>5</a:t>
            </a:r>
            <a:r>
              <a:rPr lang="zh-CN" altLang="en-US" sz="3000" dirty="0"/>
              <a:t>年以上有期徒刑；驾驶航空器、舰船叛逃的，或者有其他特别严重情节的，处</a:t>
            </a:r>
            <a:r>
              <a:rPr lang="en-US" altLang="zh-CN" sz="3000" dirty="0"/>
              <a:t>10</a:t>
            </a:r>
            <a:r>
              <a:rPr lang="zh-CN" altLang="en-US" sz="3000" dirty="0"/>
              <a:t>年以上有期徒刑、无期徒刑或者死刑。</a:t>
            </a:r>
          </a:p>
          <a:p>
            <a:r>
              <a:rPr lang="zh-CN" altLang="en-US" sz="3000" dirty="0"/>
              <a:t>所谓情节严重，一般是指率众叛逃的，因其叛逃行为而给国家军事利益带来重大损失的，等等。</a:t>
            </a:r>
          </a:p>
          <a:p>
            <a:r>
              <a:rPr lang="zh-CN" altLang="en-US" sz="3000" dirty="0"/>
              <a:t>所谓其他特别严重情节，是指胁迫他人叛逃、策动多人叛逃或者携带重要军事秘密叛逃的。</a:t>
            </a:r>
          </a:p>
          <a:p>
            <a:endParaRPr lang="zh-CN" altLang="en-US" dirty="0"/>
          </a:p>
        </p:txBody>
      </p:sp>
      <p:sp>
        <p:nvSpPr>
          <p:cNvPr id="3" name="标题 2"/>
          <p:cNvSpPr>
            <a:spLocks noGrp="1"/>
          </p:cNvSpPr>
          <p:nvPr>
            <p:ph type="title"/>
          </p:nvPr>
        </p:nvSpPr>
        <p:spPr>
          <a:xfrm>
            <a:off x="1766452" y="681269"/>
            <a:ext cx="10425548" cy="595457"/>
          </a:xfrm>
        </p:spPr>
        <p:txBody>
          <a:bodyPr/>
          <a:lstStyle/>
          <a:p>
            <a:r>
              <a:rPr lang="zh-CN" altLang="en-US" b="1" dirty="0">
                <a:latin typeface="等线" panose="02010600030101010101" pitchFamily="2" charset="-122"/>
                <a:ea typeface="等线" panose="02010600030101010101" pitchFamily="2" charset="-122"/>
              </a:rPr>
              <a:t>军人叛逃罪</a:t>
            </a:r>
            <a:br>
              <a:rPr lang="zh-CN" altLang="en-US" b="1" dirty="0">
                <a:latin typeface="等线" panose="02010600030101010101" pitchFamily="2" charset="-122"/>
                <a:ea typeface="等线" panose="02010600030101010101" pitchFamily="2" charset="-122"/>
              </a:rPr>
            </a:br>
            <a:r>
              <a:rPr lang="zh-CN" altLang="en-US" dirty="0"/>
              <a:t/>
            </a:r>
            <a:br>
              <a:rPr lang="zh-CN" altLang="en-US" dirty="0"/>
            </a:br>
            <a:endParaRPr lang="zh-CN" altLang="en-US" dirty="0"/>
          </a:p>
        </p:txBody>
      </p:sp>
      <p:sp>
        <p:nvSpPr>
          <p:cNvPr id="4" name="文本框 3"/>
          <p:cNvSpPr txBox="1"/>
          <p:nvPr/>
        </p:nvSpPr>
        <p:spPr>
          <a:xfrm>
            <a:off x="177650" y="219604"/>
            <a:ext cx="1107996" cy="461665"/>
          </a:xfrm>
          <a:prstGeom prst="rect">
            <a:avLst/>
          </a:prstGeom>
          <a:noFill/>
        </p:spPr>
        <p:txBody>
          <a:bodyPr wrap="none" rtlCol="0" anchor="t">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sym typeface="+mn-ea"/>
              </a:rPr>
              <a:t>第四节</a:t>
            </a:r>
            <a:endParaRPr lang="zh-CN" altLang="en-US" sz="2400" dirty="0">
              <a:solidFill>
                <a:srgbClr val="FA7D00"/>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3679287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285646" y="1304032"/>
            <a:ext cx="10954327" cy="4985472"/>
          </a:xfrm>
        </p:spPr>
        <p:txBody>
          <a:bodyPr>
            <a:normAutofit fontScale="77500" lnSpcReduction="20000"/>
          </a:bodyPr>
          <a:lstStyle/>
          <a:p>
            <a:r>
              <a:rPr lang="zh-CN" altLang="en-US" sz="3600" dirty="0"/>
              <a:t>一、武器装备肇事罪的</a:t>
            </a:r>
            <a:r>
              <a:rPr lang="zh-CN" altLang="en-US" sz="3600" dirty="0" smtClean="0"/>
              <a:t>概念与构成</a:t>
            </a:r>
            <a:r>
              <a:rPr lang="zh-CN" altLang="en-US" sz="3600" dirty="0"/>
              <a:t>特征</a:t>
            </a:r>
          </a:p>
          <a:p>
            <a:r>
              <a:rPr lang="zh-CN" altLang="en-US" sz="3600" dirty="0"/>
              <a:t>武器装备肇事罪，是指违反武器装备使用规定，情节严重，因而发生责任事故，致人重伤、死亡或者造成其他严重后果的行为。</a:t>
            </a:r>
          </a:p>
          <a:p>
            <a:r>
              <a:rPr lang="zh-CN" altLang="en-US" sz="3600" dirty="0"/>
              <a:t>本罪的构成要件是：</a:t>
            </a:r>
          </a:p>
          <a:p>
            <a:r>
              <a:rPr lang="en-US" altLang="zh-CN" sz="3600" dirty="0"/>
              <a:t>(1) </a:t>
            </a:r>
            <a:r>
              <a:rPr lang="zh-CN" altLang="en-US" sz="3600" dirty="0"/>
              <a:t>本罪的客体是部队武器装备的管理和使用制度。</a:t>
            </a:r>
          </a:p>
          <a:p>
            <a:r>
              <a:rPr lang="zh-CN" altLang="en-US" sz="3600" dirty="0"/>
              <a:t> </a:t>
            </a:r>
            <a:r>
              <a:rPr lang="en-US" altLang="zh-CN" sz="3600" dirty="0"/>
              <a:t>(2) </a:t>
            </a:r>
            <a:r>
              <a:rPr lang="zh-CN" altLang="en-US" sz="3600" dirty="0"/>
              <a:t>本罪的客观方面表现为违反武器装备使用规定，情节严重，因而发生责任事故，致人重伤、死亡或者造成其他严重后果的行为。</a:t>
            </a:r>
          </a:p>
          <a:p>
            <a:r>
              <a:rPr lang="en-US" altLang="zh-CN" sz="3600" dirty="0"/>
              <a:t>(3) </a:t>
            </a:r>
            <a:r>
              <a:rPr lang="zh-CN" altLang="en-US" sz="3600" dirty="0"/>
              <a:t>本罪的主体只能是军人。</a:t>
            </a:r>
          </a:p>
          <a:p>
            <a:r>
              <a:rPr lang="en-US" altLang="zh-CN" sz="3600" dirty="0"/>
              <a:t>(4) </a:t>
            </a:r>
            <a:r>
              <a:rPr lang="zh-CN" altLang="en-US" sz="3600" dirty="0"/>
              <a:t>本罪的主观方面只能是过失。</a:t>
            </a:r>
          </a:p>
          <a:p>
            <a:endParaRPr lang="zh-CN" altLang="en-US" dirty="0"/>
          </a:p>
        </p:txBody>
      </p:sp>
      <p:sp>
        <p:nvSpPr>
          <p:cNvPr id="3" name="标题 2"/>
          <p:cNvSpPr>
            <a:spLocks noGrp="1"/>
          </p:cNvSpPr>
          <p:nvPr>
            <p:ph type="title"/>
          </p:nvPr>
        </p:nvSpPr>
        <p:spPr>
          <a:xfrm>
            <a:off x="1766452" y="681269"/>
            <a:ext cx="10425548" cy="595457"/>
          </a:xfrm>
        </p:spPr>
        <p:txBody>
          <a:bodyPr/>
          <a:lstStyle/>
          <a:p>
            <a:r>
              <a:rPr lang="zh-CN" altLang="en-US" dirty="0" smtClean="0"/>
              <a:t>武器装备肇事</a:t>
            </a:r>
            <a:r>
              <a:rPr lang="zh-CN" altLang="en-US" dirty="0" smtClean="0"/>
              <a:t>罪</a:t>
            </a:r>
            <a:r>
              <a:rPr lang="zh-CN" altLang="en-US" dirty="0"/>
              <a:t/>
            </a:r>
            <a:br>
              <a:rPr lang="zh-CN" altLang="en-US" dirty="0"/>
            </a:br>
            <a:r>
              <a:rPr lang="zh-CN" altLang="en-US" dirty="0"/>
              <a:t/>
            </a:r>
            <a:br>
              <a:rPr lang="zh-CN" altLang="en-US" dirty="0"/>
            </a:br>
            <a:endParaRPr lang="zh-CN" altLang="en-US" dirty="0"/>
          </a:p>
        </p:txBody>
      </p:sp>
      <p:sp>
        <p:nvSpPr>
          <p:cNvPr id="4" name="文本框 3"/>
          <p:cNvSpPr txBox="1"/>
          <p:nvPr/>
        </p:nvSpPr>
        <p:spPr>
          <a:xfrm>
            <a:off x="177650" y="219604"/>
            <a:ext cx="1107996" cy="461665"/>
          </a:xfrm>
          <a:prstGeom prst="rect">
            <a:avLst/>
          </a:prstGeom>
          <a:noFill/>
        </p:spPr>
        <p:txBody>
          <a:bodyPr wrap="none" rtlCol="0" anchor="t">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sym typeface="+mn-ea"/>
              </a:rPr>
              <a:t>第五节</a:t>
            </a:r>
            <a:endParaRPr lang="zh-CN" altLang="en-US" sz="2400" dirty="0">
              <a:solidFill>
                <a:srgbClr val="FA7D00"/>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3251543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285646" y="1304032"/>
            <a:ext cx="10954327" cy="4985472"/>
          </a:xfrm>
        </p:spPr>
        <p:txBody>
          <a:bodyPr>
            <a:normAutofit/>
          </a:bodyPr>
          <a:lstStyle/>
          <a:p>
            <a:r>
              <a:rPr lang="zh-CN" altLang="en-US" dirty="0"/>
              <a:t>二、 武器装备肇事罪的认定</a:t>
            </a:r>
          </a:p>
          <a:p>
            <a:r>
              <a:rPr lang="zh-CN" altLang="en-US" dirty="0"/>
              <a:t>（</a:t>
            </a:r>
            <a:r>
              <a:rPr lang="en-US" altLang="zh-CN" dirty="0"/>
              <a:t>1</a:t>
            </a:r>
            <a:r>
              <a:rPr lang="zh-CN" altLang="en-US" dirty="0"/>
              <a:t>）区分本罪与一般违反武器装备使用规定行为的界限。</a:t>
            </a:r>
          </a:p>
          <a:p>
            <a:r>
              <a:rPr lang="zh-CN" altLang="en-US" dirty="0"/>
              <a:t>（</a:t>
            </a:r>
            <a:r>
              <a:rPr lang="en-US" altLang="zh-CN" dirty="0"/>
              <a:t>2</a:t>
            </a:r>
            <a:r>
              <a:rPr lang="zh-CN" altLang="en-US" dirty="0"/>
              <a:t>）区分本罪与意外事件的界限。</a:t>
            </a:r>
          </a:p>
          <a:p>
            <a:r>
              <a:rPr lang="zh-CN" altLang="en-US" dirty="0" smtClean="0"/>
              <a:t>             （</a:t>
            </a:r>
            <a:r>
              <a:rPr lang="zh-CN" altLang="en-US" dirty="0"/>
              <a:t>擦枪走火？）</a:t>
            </a:r>
          </a:p>
          <a:p>
            <a:r>
              <a:rPr lang="zh-CN" altLang="en-US" dirty="0"/>
              <a:t>（</a:t>
            </a:r>
            <a:r>
              <a:rPr lang="en-US" altLang="zh-CN" dirty="0"/>
              <a:t>3</a:t>
            </a:r>
            <a:r>
              <a:rPr lang="zh-CN" altLang="en-US" dirty="0"/>
              <a:t>）区分本罪与过失致人重伤罪、过失致人死亡罪的界限。</a:t>
            </a:r>
          </a:p>
          <a:p>
            <a:r>
              <a:rPr lang="zh-CN" altLang="en-US" dirty="0"/>
              <a:t>（</a:t>
            </a:r>
            <a:r>
              <a:rPr lang="en-US" altLang="zh-CN" dirty="0"/>
              <a:t>4</a:t>
            </a:r>
            <a:r>
              <a:rPr lang="zh-CN" altLang="en-US" dirty="0"/>
              <a:t>）区分本罪与交通肇事罪的界限。</a:t>
            </a:r>
          </a:p>
          <a:p>
            <a:r>
              <a:rPr lang="zh-CN" altLang="en-US" dirty="0"/>
              <a:t>（</a:t>
            </a:r>
            <a:r>
              <a:rPr lang="en-US" altLang="zh-CN" dirty="0"/>
              <a:t>5</a:t>
            </a:r>
            <a:r>
              <a:rPr lang="zh-CN" altLang="en-US" dirty="0"/>
              <a:t>）区分本罪与重大责任事故罪、危险物品肇事罪的界限。</a:t>
            </a:r>
          </a:p>
          <a:p>
            <a:endParaRPr lang="zh-CN" altLang="en-US" dirty="0"/>
          </a:p>
        </p:txBody>
      </p:sp>
      <p:sp>
        <p:nvSpPr>
          <p:cNvPr id="3" name="标题 2"/>
          <p:cNvSpPr>
            <a:spLocks noGrp="1"/>
          </p:cNvSpPr>
          <p:nvPr>
            <p:ph type="title"/>
          </p:nvPr>
        </p:nvSpPr>
        <p:spPr>
          <a:xfrm>
            <a:off x="1766452" y="681269"/>
            <a:ext cx="10425548" cy="595457"/>
          </a:xfrm>
        </p:spPr>
        <p:txBody>
          <a:bodyPr/>
          <a:lstStyle/>
          <a:p>
            <a:r>
              <a:rPr lang="zh-CN" altLang="en-US" dirty="0" smtClean="0"/>
              <a:t>武器装备肇事</a:t>
            </a:r>
            <a:r>
              <a:rPr lang="zh-CN" altLang="en-US" dirty="0" smtClean="0"/>
              <a:t>罪</a:t>
            </a:r>
            <a:r>
              <a:rPr lang="zh-CN" altLang="en-US" sz="4000" b="1" dirty="0">
                <a:latin typeface="等线" panose="02010600030101010101" pitchFamily="2" charset="-122"/>
                <a:ea typeface="等线" panose="02010600030101010101" pitchFamily="2" charset="-122"/>
              </a:rPr>
              <a:t/>
            </a:r>
            <a:br>
              <a:rPr lang="zh-CN" altLang="en-US" sz="4000" b="1" dirty="0">
                <a:latin typeface="等线" panose="02010600030101010101" pitchFamily="2" charset="-122"/>
                <a:ea typeface="等线" panose="02010600030101010101" pitchFamily="2" charset="-122"/>
              </a:rPr>
            </a:br>
            <a:r>
              <a:rPr lang="zh-CN" altLang="en-US" dirty="0"/>
              <a:t/>
            </a:r>
            <a:br>
              <a:rPr lang="zh-CN" altLang="en-US" dirty="0"/>
            </a:br>
            <a:endParaRPr lang="zh-CN" altLang="en-US" dirty="0"/>
          </a:p>
        </p:txBody>
      </p:sp>
      <p:sp>
        <p:nvSpPr>
          <p:cNvPr id="4" name="文本框 3"/>
          <p:cNvSpPr txBox="1"/>
          <p:nvPr/>
        </p:nvSpPr>
        <p:spPr>
          <a:xfrm>
            <a:off x="177650" y="218485"/>
            <a:ext cx="1107996" cy="461665"/>
          </a:xfrm>
          <a:prstGeom prst="rect">
            <a:avLst/>
          </a:prstGeom>
          <a:noFill/>
        </p:spPr>
        <p:txBody>
          <a:bodyPr wrap="none" rtlCol="0" anchor="t">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sym typeface="+mn-ea"/>
              </a:rPr>
              <a:t>第五节</a:t>
            </a:r>
            <a:endParaRPr lang="zh-CN" altLang="en-US" sz="2400" dirty="0">
              <a:solidFill>
                <a:srgbClr val="FA7D00"/>
              </a:solidFill>
              <a:latin typeface="微软雅黑" panose="020B0503020204020204" pitchFamily="34" charset="-122"/>
              <a:ea typeface="微软雅黑" panose="020B0503020204020204" pitchFamily="34" charset="-122"/>
              <a:sym typeface="+mn-ea"/>
            </a:endParaRPr>
          </a:p>
        </p:txBody>
      </p:sp>
      <p:pic>
        <p:nvPicPr>
          <p:cNvPr id="5" name="图片 4"/>
          <p:cNvPicPr>
            <a:picLocks noChangeAspect="1"/>
          </p:cNvPicPr>
          <p:nvPr/>
        </p:nvPicPr>
        <p:blipFill>
          <a:blip r:embed="rId2"/>
          <a:stretch>
            <a:fillRect/>
          </a:stretch>
        </p:blipFill>
        <p:spPr>
          <a:xfrm>
            <a:off x="2443308" y="3259234"/>
            <a:ext cx="581025" cy="733425"/>
          </a:xfrm>
          <a:prstGeom prst="rect">
            <a:avLst/>
          </a:prstGeom>
        </p:spPr>
      </p:pic>
    </p:spTree>
    <p:extLst>
      <p:ext uri="{BB962C8B-B14F-4D97-AF65-F5344CB8AC3E}">
        <p14:creationId xmlns:p14="http://schemas.microsoft.com/office/powerpoint/2010/main" val="3602716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285646" y="1304032"/>
            <a:ext cx="10954327" cy="4985472"/>
          </a:xfrm>
        </p:spPr>
        <p:txBody>
          <a:bodyPr>
            <a:normAutofit/>
          </a:bodyPr>
          <a:lstStyle/>
          <a:p>
            <a:r>
              <a:rPr lang="zh-CN" altLang="en-US" sz="3000" dirty="0"/>
              <a:t>三、武器装备肇事罪的处罚</a:t>
            </a:r>
          </a:p>
          <a:p>
            <a:r>
              <a:rPr lang="zh-CN" altLang="en-US" sz="3000" dirty="0"/>
              <a:t>根据</a:t>
            </a:r>
            <a:r>
              <a:rPr lang="en-US" altLang="zh-CN" sz="3000" dirty="0"/>
              <a:t>《</a:t>
            </a:r>
            <a:r>
              <a:rPr lang="zh-CN" altLang="en-US" sz="3000" dirty="0"/>
              <a:t>刑法</a:t>
            </a:r>
            <a:r>
              <a:rPr lang="en-US" altLang="zh-CN" sz="3000" dirty="0"/>
              <a:t>》</a:t>
            </a:r>
            <a:r>
              <a:rPr lang="zh-CN" altLang="en-US" sz="3000" dirty="0"/>
              <a:t>第</a:t>
            </a:r>
            <a:r>
              <a:rPr lang="en-US" altLang="zh-CN" sz="3000" dirty="0"/>
              <a:t>436</a:t>
            </a:r>
            <a:r>
              <a:rPr lang="zh-CN" altLang="en-US" sz="3000" dirty="0"/>
              <a:t>条的规定，犯本罪的，处</a:t>
            </a:r>
            <a:r>
              <a:rPr lang="en-US" altLang="zh-CN" sz="3000" dirty="0"/>
              <a:t>3</a:t>
            </a:r>
            <a:r>
              <a:rPr lang="zh-CN" altLang="en-US" sz="3000" dirty="0"/>
              <a:t>年以下有期徒刑或者拘役；后果特别严重的，处</a:t>
            </a:r>
            <a:r>
              <a:rPr lang="en-US" altLang="zh-CN" sz="3000" dirty="0"/>
              <a:t>3</a:t>
            </a:r>
            <a:r>
              <a:rPr lang="zh-CN" altLang="en-US" sz="3000" dirty="0"/>
              <a:t>年以上</a:t>
            </a:r>
            <a:r>
              <a:rPr lang="en-US" altLang="zh-CN" sz="3000" dirty="0"/>
              <a:t>7</a:t>
            </a:r>
            <a:r>
              <a:rPr lang="zh-CN" altLang="en-US" sz="3000" dirty="0"/>
              <a:t>年以下有期徒刑。</a:t>
            </a:r>
          </a:p>
          <a:p>
            <a:r>
              <a:rPr lang="zh-CN" altLang="en-US" sz="3000" dirty="0"/>
              <a:t>所谓后果特别严重，一般是指造成多人重伤、死亡的；致使重要的武器毁坏不能使用的；致使军用物资或者公私财产遭受重大损失的；严重影响重要军事任务完成的。 </a:t>
            </a:r>
          </a:p>
          <a:p>
            <a:endParaRPr lang="zh-CN" altLang="en-US" dirty="0"/>
          </a:p>
        </p:txBody>
      </p:sp>
      <p:sp>
        <p:nvSpPr>
          <p:cNvPr id="3" name="标题 2"/>
          <p:cNvSpPr>
            <a:spLocks noGrp="1"/>
          </p:cNvSpPr>
          <p:nvPr>
            <p:ph type="title"/>
          </p:nvPr>
        </p:nvSpPr>
        <p:spPr>
          <a:xfrm>
            <a:off x="1766452" y="681269"/>
            <a:ext cx="10425548" cy="595457"/>
          </a:xfrm>
        </p:spPr>
        <p:txBody>
          <a:bodyPr/>
          <a:lstStyle/>
          <a:p>
            <a:r>
              <a:rPr lang="zh-CN" altLang="en-US" dirty="0" smtClean="0"/>
              <a:t>武器装备肇事</a:t>
            </a:r>
            <a:r>
              <a:rPr lang="zh-CN" altLang="en-US" dirty="0" smtClean="0"/>
              <a:t>罪</a:t>
            </a:r>
            <a:r>
              <a:rPr lang="zh-CN" altLang="en-US" sz="4000" b="1" dirty="0">
                <a:latin typeface="等线" panose="02010600030101010101" pitchFamily="2" charset="-122"/>
                <a:ea typeface="等线" panose="02010600030101010101" pitchFamily="2" charset="-122"/>
              </a:rPr>
              <a:t/>
            </a:r>
            <a:br>
              <a:rPr lang="zh-CN" altLang="en-US" sz="4000" b="1" dirty="0">
                <a:latin typeface="等线" panose="02010600030101010101" pitchFamily="2" charset="-122"/>
                <a:ea typeface="等线" panose="02010600030101010101" pitchFamily="2" charset="-122"/>
              </a:rPr>
            </a:br>
            <a:r>
              <a:rPr lang="zh-CN" altLang="en-US" dirty="0"/>
              <a:t/>
            </a:r>
            <a:br>
              <a:rPr lang="zh-CN" altLang="en-US" dirty="0"/>
            </a:br>
            <a:endParaRPr lang="zh-CN" altLang="en-US" dirty="0"/>
          </a:p>
        </p:txBody>
      </p:sp>
      <p:sp>
        <p:nvSpPr>
          <p:cNvPr id="4" name="文本框 3"/>
          <p:cNvSpPr txBox="1"/>
          <p:nvPr/>
        </p:nvSpPr>
        <p:spPr>
          <a:xfrm>
            <a:off x="177650" y="219604"/>
            <a:ext cx="1107996" cy="461665"/>
          </a:xfrm>
          <a:prstGeom prst="rect">
            <a:avLst/>
          </a:prstGeom>
          <a:noFill/>
        </p:spPr>
        <p:txBody>
          <a:bodyPr wrap="none" rtlCol="0" anchor="t">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sym typeface="+mn-ea"/>
              </a:rPr>
              <a:t>第五节</a:t>
            </a:r>
            <a:endParaRPr lang="zh-CN" altLang="en-US" sz="2400" dirty="0">
              <a:solidFill>
                <a:srgbClr val="FA7D00"/>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2185222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91510" y="935543"/>
            <a:ext cx="11100490" cy="5378122"/>
          </a:xfrm>
        </p:spPr>
        <p:txBody>
          <a:bodyPr>
            <a:normAutofit fontScale="25000" lnSpcReduction="20000"/>
          </a:bodyPr>
          <a:lstStyle/>
          <a:p>
            <a:r>
              <a:rPr lang="zh-CN" altLang="en-US" sz="9600" dirty="0"/>
              <a:t>一、虐待俘虏罪的</a:t>
            </a:r>
            <a:r>
              <a:rPr lang="zh-CN" altLang="en-US" sz="9600" dirty="0" smtClean="0"/>
              <a:t>概念与构成特征</a:t>
            </a:r>
            <a:endParaRPr lang="zh-CN" altLang="en-US" sz="9600" dirty="0"/>
          </a:p>
          <a:p>
            <a:r>
              <a:rPr lang="zh-CN" altLang="en-US" sz="9600" dirty="0"/>
              <a:t>虐待俘虏罪是指虐待俘虏</a:t>
            </a:r>
            <a:r>
              <a:rPr lang="en-US" altLang="zh-CN" sz="9600" dirty="0"/>
              <a:t>,</a:t>
            </a:r>
            <a:r>
              <a:rPr lang="zh-CN" altLang="en-US" sz="9600" dirty="0"/>
              <a:t>情节恶劣的行为。</a:t>
            </a:r>
          </a:p>
          <a:p>
            <a:r>
              <a:rPr lang="zh-CN" altLang="en-US" sz="9600" dirty="0"/>
              <a:t>本罪的构成要件是：</a:t>
            </a:r>
          </a:p>
          <a:p>
            <a:r>
              <a:rPr lang="zh-CN" altLang="en-US" sz="9600" dirty="0"/>
              <a:t>本罪侵犯的客体是俘虏的人身权利。</a:t>
            </a:r>
          </a:p>
          <a:p>
            <a:r>
              <a:rPr lang="zh-CN" altLang="en-US" sz="9600" dirty="0"/>
              <a:t>本罪在客观方面表现为虐待俘虏，情节恶劣的行为。虐待的对象必须是俘虏，即在战争或武装冲突中被我方俘获的敌方武装人员及其他武装部队服务的人员。</a:t>
            </a:r>
            <a:br>
              <a:rPr lang="zh-CN" altLang="en-US" sz="9600" dirty="0"/>
            </a:br>
            <a:r>
              <a:rPr lang="zh-CN" altLang="en-US" sz="9600" dirty="0"/>
              <a:t>随意杀死俘虏的行为属于严重侵害俘虏人身权利的犯罪，已超出虐待行为的本意，不应再以本罪论处</a:t>
            </a:r>
          </a:p>
          <a:p>
            <a:r>
              <a:rPr lang="zh-CN" altLang="en-US" sz="9600" dirty="0"/>
              <a:t>本罪的主体是军人。（身份犯）</a:t>
            </a:r>
          </a:p>
          <a:p>
            <a:r>
              <a:rPr lang="zh-CN" altLang="en-US" sz="9600" dirty="0"/>
              <a:t>本罪在主观方面表现为故意。</a:t>
            </a:r>
          </a:p>
          <a:p>
            <a:endParaRPr lang="zh-CN" altLang="en-US" dirty="0"/>
          </a:p>
        </p:txBody>
      </p:sp>
      <p:sp>
        <p:nvSpPr>
          <p:cNvPr id="3" name="标题 2"/>
          <p:cNvSpPr>
            <a:spLocks noGrp="1"/>
          </p:cNvSpPr>
          <p:nvPr>
            <p:ph type="title"/>
          </p:nvPr>
        </p:nvSpPr>
        <p:spPr>
          <a:xfrm>
            <a:off x="1766452" y="211556"/>
            <a:ext cx="10425548" cy="595457"/>
          </a:xfrm>
        </p:spPr>
        <p:txBody>
          <a:bodyPr/>
          <a:lstStyle/>
          <a:p>
            <a:r>
              <a:rPr lang="zh-CN" altLang="en-US" dirty="0"/>
              <a:t>虐待俘虏</a:t>
            </a:r>
            <a:r>
              <a:rPr lang="zh-CN" altLang="en-US" dirty="0" smtClean="0"/>
              <a:t>罪</a:t>
            </a:r>
            <a:endParaRPr lang="zh-CN" altLang="en-US" dirty="0"/>
          </a:p>
        </p:txBody>
      </p:sp>
      <p:sp>
        <p:nvSpPr>
          <p:cNvPr id="4" name="文本框 3"/>
          <p:cNvSpPr txBox="1"/>
          <p:nvPr/>
        </p:nvSpPr>
        <p:spPr>
          <a:xfrm>
            <a:off x="177650" y="219604"/>
            <a:ext cx="1107996" cy="461665"/>
          </a:xfrm>
          <a:prstGeom prst="rect">
            <a:avLst/>
          </a:prstGeom>
          <a:noFill/>
        </p:spPr>
        <p:txBody>
          <a:bodyPr wrap="none" rtlCol="0" anchor="t">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sym typeface="+mn-ea"/>
              </a:rPr>
              <a:t>第六节</a:t>
            </a:r>
            <a:endParaRPr lang="zh-CN" altLang="en-US" sz="2400" dirty="0">
              <a:solidFill>
                <a:srgbClr val="FA7D00"/>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2775082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39091" y="1304032"/>
            <a:ext cx="11347045" cy="5378122"/>
          </a:xfrm>
        </p:spPr>
        <p:txBody>
          <a:bodyPr>
            <a:normAutofit/>
          </a:bodyPr>
          <a:lstStyle/>
          <a:p>
            <a:r>
              <a:rPr lang="zh-CN" altLang="en-US" dirty="0"/>
              <a:t>二、虐待俘虏罪的认定</a:t>
            </a:r>
            <a:br>
              <a:rPr lang="zh-CN" altLang="en-US" dirty="0"/>
            </a:br>
            <a:r>
              <a:rPr lang="zh-CN" altLang="en-US" dirty="0" smtClean="0"/>
              <a:t>（</a:t>
            </a:r>
            <a:r>
              <a:rPr lang="zh-CN" altLang="en-US" dirty="0"/>
              <a:t>一）罪与非罪的界限（情节严重）</a:t>
            </a:r>
          </a:p>
          <a:p>
            <a:r>
              <a:rPr lang="zh-CN" altLang="en-US" dirty="0"/>
              <a:t>指挥人员带头虐待俘虏、虐待俘虏屡教不改的，虐待俘虏的手段特别残酷的，虐待伤、病俘虏的，因虐待等行为导致俘虏自杀、凶杀、逃跑、闹事等严重后果或造成恶劣政治影响的</a:t>
            </a:r>
          </a:p>
          <a:p>
            <a:r>
              <a:rPr lang="zh-CN" altLang="en-US" dirty="0"/>
              <a:t>（二）与普通侵犯人身权利犯罪的界限</a:t>
            </a:r>
          </a:p>
          <a:p>
            <a:r>
              <a:rPr lang="zh-CN" altLang="en-US" dirty="0"/>
              <a:t>  有无故意</a:t>
            </a:r>
            <a:r>
              <a:rPr lang="en-US" altLang="zh-CN" dirty="0"/>
              <a:t>/</a:t>
            </a:r>
            <a:r>
              <a:rPr lang="zh-CN" altLang="en-US" dirty="0"/>
              <a:t>过失</a:t>
            </a:r>
            <a:r>
              <a:rPr lang="en-US" altLang="zh-CN" dirty="0"/>
              <a:t>——</a:t>
            </a:r>
            <a:r>
              <a:rPr lang="zh-CN" altLang="en-US" dirty="0"/>
              <a:t>转化犯</a:t>
            </a:r>
          </a:p>
          <a:p>
            <a:endParaRPr lang="zh-CN" altLang="en-US" dirty="0"/>
          </a:p>
        </p:txBody>
      </p:sp>
      <p:sp>
        <p:nvSpPr>
          <p:cNvPr id="3" name="标题 2"/>
          <p:cNvSpPr>
            <a:spLocks noGrp="1"/>
          </p:cNvSpPr>
          <p:nvPr>
            <p:ph type="title"/>
          </p:nvPr>
        </p:nvSpPr>
        <p:spPr>
          <a:xfrm>
            <a:off x="1766452" y="211556"/>
            <a:ext cx="10425548" cy="595457"/>
          </a:xfrm>
        </p:spPr>
        <p:txBody>
          <a:bodyPr/>
          <a:lstStyle/>
          <a:p>
            <a:r>
              <a:rPr lang="zh-CN" altLang="en-US" dirty="0"/>
              <a:t>虐待俘虏</a:t>
            </a:r>
            <a:r>
              <a:rPr lang="zh-CN" altLang="en-US" dirty="0" smtClean="0"/>
              <a:t>罪</a:t>
            </a:r>
            <a:endParaRPr lang="zh-CN" altLang="en-US" dirty="0"/>
          </a:p>
        </p:txBody>
      </p:sp>
      <p:sp>
        <p:nvSpPr>
          <p:cNvPr id="4" name="文本框 3"/>
          <p:cNvSpPr txBox="1"/>
          <p:nvPr/>
        </p:nvSpPr>
        <p:spPr>
          <a:xfrm>
            <a:off x="177650" y="219604"/>
            <a:ext cx="1107996" cy="461665"/>
          </a:xfrm>
          <a:prstGeom prst="rect">
            <a:avLst/>
          </a:prstGeom>
          <a:noFill/>
        </p:spPr>
        <p:txBody>
          <a:bodyPr wrap="none" rtlCol="0" anchor="t">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sym typeface="+mn-ea"/>
              </a:rPr>
              <a:t>第六节</a:t>
            </a:r>
            <a:endParaRPr lang="zh-CN" altLang="en-US" sz="2400" dirty="0">
              <a:solidFill>
                <a:srgbClr val="FA7D00"/>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1896180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63629" y="1072020"/>
            <a:ext cx="10508568" cy="5378122"/>
          </a:xfrm>
        </p:spPr>
        <p:txBody>
          <a:bodyPr>
            <a:normAutofit/>
          </a:bodyPr>
          <a:lstStyle/>
          <a:p>
            <a:r>
              <a:rPr lang="zh-CN" altLang="en-US" dirty="0"/>
              <a:t>三、虐待俘虏罪的处罚</a:t>
            </a:r>
            <a:br>
              <a:rPr lang="zh-CN" altLang="en-US" dirty="0"/>
            </a:br>
            <a:r>
              <a:rPr lang="zh-CN" altLang="en-US" dirty="0" smtClean="0"/>
              <a:t>根据</a:t>
            </a:r>
            <a:r>
              <a:rPr lang="en-US" altLang="zh-CN" dirty="0"/>
              <a:t>《</a:t>
            </a:r>
            <a:r>
              <a:rPr lang="zh-CN" altLang="en-US" dirty="0"/>
              <a:t>刑法</a:t>
            </a:r>
            <a:r>
              <a:rPr lang="en-US" altLang="zh-CN" dirty="0"/>
              <a:t>》</a:t>
            </a:r>
            <a:r>
              <a:rPr lang="zh-CN" altLang="en-US" dirty="0"/>
              <a:t>第</a:t>
            </a:r>
            <a:r>
              <a:rPr lang="en-US" altLang="zh-CN" dirty="0"/>
              <a:t>448</a:t>
            </a:r>
            <a:r>
              <a:rPr lang="zh-CN" altLang="en-US" dirty="0"/>
              <a:t>条的规定，犯本罪的，处</a:t>
            </a:r>
            <a:r>
              <a:rPr lang="en-US" altLang="zh-CN" dirty="0"/>
              <a:t>3</a:t>
            </a:r>
            <a:r>
              <a:rPr lang="zh-CN" altLang="en-US" dirty="0"/>
              <a:t>年以下</a:t>
            </a:r>
            <a:r>
              <a:rPr lang="zh-CN" altLang="en-US" dirty="0" smtClean="0"/>
              <a:t>有期徒刑。</a:t>
            </a:r>
            <a:endParaRPr lang="zh-CN" altLang="en-US" dirty="0"/>
          </a:p>
          <a:p>
            <a:endParaRPr lang="zh-CN" altLang="en-US" dirty="0"/>
          </a:p>
        </p:txBody>
      </p:sp>
      <p:sp>
        <p:nvSpPr>
          <p:cNvPr id="3" name="标题 2"/>
          <p:cNvSpPr>
            <a:spLocks noGrp="1"/>
          </p:cNvSpPr>
          <p:nvPr>
            <p:ph type="title"/>
          </p:nvPr>
        </p:nvSpPr>
        <p:spPr>
          <a:xfrm>
            <a:off x="1766452" y="211556"/>
            <a:ext cx="10425548" cy="595457"/>
          </a:xfrm>
        </p:spPr>
        <p:txBody>
          <a:bodyPr/>
          <a:lstStyle/>
          <a:p>
            <a:r>
              <a:rPr lang="zh-CN" altLang="en-US" dirty="0"/>
              <a:t>虐待俘虏</a:t>
            </a:r>
            <a:r>
              <a:rPr lang="zh-CN" altLang="en-US" dirty="0" smtClean="0"/>
              <a:t>罪</a:t>
            </a:r>
            <a:endParaRPr lang="zh-CN" altLang="en-US" dirty="0"/>
          </a:p>
        </p:txBody>
      </p:sp>
      <p:sp>
        <p:nvSpPr>
          <p:cNvPr id="4" name="文本框 3"/>
          <p:cNvSpPr txBox="1"/>
          <p:nvPr/>
        </p:nvSpPr>
        <p:spPr>
          <a:xfrm>
            <a:off x="177650" y="219604"/>
            <a:ext cx="1107996" cy="461665"/>
          </a:xfrm>
          <a:prstGeom prst="rect">
            <a:avLst/>
          </a:prstGeom>
          <a:noFill/>
        </p:spPr>
        <p:txBody>
          <a:bodyPr wrap="none" rtlCol="0" anchor="t">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sym typeface="+mn-ea"/>
              </a:rPr>
              <a:t>第六节</a:t>
            </a:r>
            <a:endParaRPr lang="zh-CN" altLang="en-US" sz="2400" dirty="0">
              <a:solidFill>
                <a:srgbClr val="FA7D00"/>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2619498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976581"/>
            <a:ext cx="9144000" cy="1533381"/>
          </a:xfrm>
        </p:spPr>
        <p:txBody>
          <a:bodyPr>
            <a:normAutofit/>
          </a:bodyPr>
          <a:lstStyle/>
          <a:p>
            <a:r>
              <a:rPr lang="zh-CN" altLang="en-US" b="1" dirty="0" smtClean="0"/>
              <a:t>第二十六章 </a:t>
            </a:r>
            <a:r>
              <a:rPr lang="zh-CN" altLang="en-US" b="1" dirty="0" smtClean="0"/>
              <a:t> 军人</a:t>
            </a:r>
            <a:r>
              <a:rPr lang="zh-CN" altLang="en-US" b="1" dirty="0" smtClean="0"/>
              <a:t>违反职责罪</a:t>
            </a:r>
            <a:endParaRPr lang="zh-CN" altLang="en-US" b="1" dirty="0" smtClean="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925" y="1165141"/>
            <a:ext cx="1336782" cy="1536127"/>
          </a:xfrm>
          <a:prstGeom prst="rect">
            <a:avLst/>
          </a:prstGeom>
        </p:spPr>
      </p:pic>
      <p:sp>
        <p:nvSpPr>
          <p:cNvPr id="5" name="文本框 4"/>
          <p:cNvSpPr txBox="1"/>
          <p:nvPr/>
        </p:nvSpPr>
        <p:spPr>
          <a:xfrm>
            <a:off x="939911" y="1671595"/>
            <a:ext cx="902811" cy="523220"/>
          </a:xfrm>
          <a:prstGeom prst="rect">
            <a:avLst/>
          </a:prstGeom>
          <a:noFill/>
        </p:spPr>
        <p:txBody>
          <a:bodyPr wrap="none" rtlCol="0">
            <a:spAutoFit/>
          </a:bodyPr>
          <a:lstStyle/>
          <a:p>
            <a:r>
              <a:rPr lang="zh-CN" altLang="en-US" sz="2800" dirty="0" smtClean="0">
                <a:solidFill>
                  <a:srgbClr val="FA7D00"/>
                </a:solidFill>
                <a:latin typeface="微软雅黑" panose="020B0503020204020204" pitchFamily="34" charset="-122"/>
                <a:ea typeface="微软雅黑" panose="020B0503020204020204" pitchFamily="34" charset="-122"/>
              </a:rPr>
              <a:t>目录</a:t>
            </a:r>
            <a:endParaRPr lang="zh-CN" altLang="en-US" sz="2800" dirty="0">
              <a:solidFill>
                <a:srgbClr val="FA7D00"/>
              </a:solidFill>
              <a:latin typeface="微软雅黑" panose="020B0503020204020204" pitchFamily="34" charset="-122"/>
              <a:ea typeface="微软雅黑" panose="020B0503020204020204" pitchFamily="34" charset="-122"/>
            </a:endParaRPr>
          </a:p>
        </p:txBody>
      </p:sp>
      <p:sp>
        <p:nvSpPr>
          <p:cNvPr id="6" name="圆角矩形 5"/>
          <p:cNvSpPr/>
          <p:nvPr/>
        </p:nvSpPr>
        <p:spPr>
          <a:xfrm>
            <a:off x="8673243" y="1821322"/>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2419938" y="1819177"/>
            <a:ext cx="6373086" cy="495954"/>
            <a:chOff x="3870041" y="1794664"/>
            <a:chExt cx="6373086" cy="495954"/>
          </a:xfrm>
        </p:grpSpPr>
        <p:sp>
          <p:nvSpPr>
            <p:cNvPr id="7" name="圆角矩形 6"/>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8" name="矩形 7"/>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2500310" y="1837748"/>
            <a:ext cx="5110457" cy="461665"/>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第一节</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8719133" y="2464320"/>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2419938" y="2461125"/>
            <a:ext cx="6373086" cy="495954"/>
            <a:chOff x="3870041" y="1794664"/>
            <a:chExt cx="6373086" cy="495954"/>
          </a:xfrm>
        </p:grpSpPr>
        <p:sp>
          <p:nvSpPr>
            <p:cNvPr id="15" name="圆角矩形 14"/>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6" name="矩形 15"/>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2500311" y="2479696"/>
            <a:ext cx="1107996" cy="461665"/>
          </a:xfrm>
          <a:prstGeom prst="rect">
            <a:avLst/>
          </a:prstGeom>
          <a:noFill/>
        </p:spPr>
        <p:txBody>
          <a:bodyPr wrap="non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第</a:t>
            </a:r>
            <a:r>
              <a:rPr lang="zh-CN" altLang="en-US" sz="2400" dirty="0">
                <a:solidFill>
                  <a:schemeClr val="bg1"/>
                </a:solidFill>
                <a:latin typeface="微软雅黑" panose="020B0503020204020204" pitchFamily="34" charset="-122"/>
                <a:ea typeface="微软雅黑" panose="020B0503020204020204" pitchFamily="34" charset="-122"/>
              </a:rPr>
              <a:t>二</a:t>
            </a:r>
            <a:r>
              <a:rPr lang="zh-CN" altLang="en-US" sz="2400" dirty="0" smtClean="0">
                <a:solidFill>
                  <a:schemeClr val="bg1"/>
                </a:solidFill>
                <a:latin typeface="微软雅黑" panose="020B0503020204020204" pitchFamily="34" charset="-122"/>
                <a:ea typeface="微软雅黑" panose="020B0503020204020204" pitchFamily="34" charset="-122"/>
              </a:rPr>
              <a:t>节</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8719133" y="3103713"/>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2419938" y="3100518"/>
            <a:ext cx="6373086" cy="495954"/>
            <a:chOff x="3870041" y="1794664"/>
            <a:chExt cx="6373086" cy="495954"/>
          </a:xfrm>
        </p:grpSpPr>
        <p:sp>
          <p:nvSpPr>
            <p:cNvPr id="21" name="圆角矩形 20"/>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2" name="矩形 21"/>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文本框 23"/>
          <p:cNvSpPr txBox="1"/>
          <p:nvPr/>
        </p:nvSpPr>
        <p:spPr>
          <a:xfrm>
            <a:off x="2500311" y="3119089"/>
            <a:ext cx="1107996" cy="461665"/>
          </a:xfrm>
          <a:prstGeom prst="rect">
            <a:avLst/>
          </a:prstGeom>
          <a:noFill/>
        </p:spPr>
        <p:txBody>
          <a:bodyPr wrap="non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第三节</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sp>
        <p:nvSpPr>
          <p:cNvPr id="25" name="圆角矩形 24"/>
          <p:cNvSpPr/>
          <p:nvPr/>
        </p:nvSpPr>
        <p:spPr>
          <a:xfrm>
            <a:off x="8719133" y="3747561"/>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2419938" y="3744366"/>
            <a:ext cx="6373086" cy="495954"/>
            <a:chOff x="3870041" y="1794664"/>
            <a:chExt cx="6373086" cy="495954"/>
          </a:xfrm>
        </p:grpSpPr>
        <p:sp>
          <p:nvSpPr>
            <p:cNvPr id="27" name="圆角矩形 26"/>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8" name="矩形 27"/>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p:cNvSpPr txBox="1"/>
          <p:nvPr/>
        </p:nvSpPr>
        <p:spPr>
          <a:xfrm>
            <a:off x="2500311" y="3762937"/>
            <a:ext cx="1107996" cy="461665"/>
          </a:xfrm>
          <a:prstGeom prst="rect">
            <a:avLst/>
          </a:prstGeom>
          <a:noFill/>
        </p:spPr>
        <p:txBody>
          <a:bodyPr wrap="non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第四节</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2500311" y="5448619"/>
            <a:ext cx="1107996" cy="461665"/>
          </a:xfrm>
          <a:prstGeom prst="rect">
            <a:avLst/>
          </a:prstGeom>
          <a:noFill/>
        </p:spPr>
        <p:txBody>
          <a:bodyPr wrap="non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思考题</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nvGrpSpPr>
          <p:cNvPr id="42" name="组合 41"/>
          <p:cNvGrpSpPr/>
          <p:nvPr/>
        </p:nvGrpSpPr>
        <p:grpSpPr>
          <a:xfrm>
            <a:off x="2408238" y="4340469"/>
            <a:ext cx="7481451" cy="487358"/>
            <a:chOff x="3870042" y="1794664"/>
            <a:chExt cx="6373086" cy="487358"/>
          </a:xfrm>
        </p:grpSpPr>
        <p:sp>
          <p:nvSpPr>
            <p:cNvPr id="43" name="圆角矩形 42"/>
            <p:cNvSpPr/>
            <p:nvPr/>
          </p:nvSpPr>
          <p:spPr>
            <a:xfrm>
              <a:off x="3870042" y="1794664"/>
              <a:ext cx="1022282"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4" name="矩形 43"/>
            <p:cNvSpPr/>
            <p:nvPr/>
          </p:nvSpPr>
          <p:spPr>
            <a:xfrm>
              <a:off x="4747492" y="1794664"/>
              <a:ext cx="66712" cy="247977"/>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4981530" y="1794664"/>
              <a:ext cx="5261598" cy="487358"/>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2482404" y="4380822"/>
            <a:ext cx="1107996" cy="461665"/>
          </a:xfrm>
          <a:prstGeom prst="rect">
            <a:avLst/>
          </a:prstGeom>
        </p:spPr>
        <p:txBody>
          <a:bodyPr wrap="none">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第五节</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nvGrpSpPr>
          <p:cNvPr id="46" name="组合 45"/>
          <p:cNvGrpSpPr/>
          <p:nvPr/>
        </p:nvGrpSpPr>
        <p:grpSpPr>
          <a:xfrm>
            <a:off x="2364636" y="4980227"/>
            <a:ext cx="7536754" cy="518169"/>
            <a:chOff x="3859744" y="1794664"/>
            <a:chExt cx="6420196" cy="518169"/>
          </a:xfrm>
        </p:grpSpPr>
        <p:sp>
          <p:nvSpPr>
            <p:cNvPr id="47" name="圆角矩形 46"/>
            <p:cNvSpPr/>
            <p:nvPr/>
          </p:nvSpPr>
          <p:spPr>
            <a:xfrm>
              <a:off x="3859744" y="1825475"/>
              <a:ext cx="1022282"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latin typeface="微软雅黑" panose="020B0503020204020204" pitchFamily="34" charset="-122"/>
                  <a:ea typeface="微软雅黑" panose="020B0503020204020204" pitchFamily="34" charset="-122"/>
                </a:rPr>
                <a:t>第六节</a:t>
              </a:r>
            </a:p>
          </p:txBody>
        </p:sp>
        <p:sp>
          <p:nvSpPr>
            <p:cNvPr id="48" name="矩形 47"/>
            <p:cNvSpPr/>
            <p:nvPr/>
          </p:nvSpPr>
          <p:spPr>
            <a:xfrm>
              <a:off x="4747492" y="1794664"/>
              <a:ext cx="66712" cy="247977"/>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5018342" y="1809134"/>
              <a:ext cx="5261598" cy="487358"/>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TextBox 2"/>
          <p:cNvSpPr txBox="1"/>
          <p:nvPr/>
        </p:nvSpPr>
        <p:spPr>
          <a:xfrm>
            <a:off x="4417445" y="1811664"/>
            <a:ext cx="5773783" cy="461665"/>
          </a:xfrm>
          <a:prstGeom prst="rect">
            <a:avLst/>
          </a:prstGeom>
          <a:noFill/>
        </p:spPr>
        <p:txBody>
          <a:bodyPr wrap="square" rtlCol="0">
            <a:spAutoFit/>
          </a:bodyPr>
          <a:lstStyle/>
          <a:p>
            <a:r>
              <a:rPr lang="zh-CN" altLang="en-US" sz="2400" b="1" dirty="0">
                <a:solidFill>
                  <a:schemeClr val="bg1"/>
                </a:solidFill>
              </a:rPr>
              <a:t>军人违反职责罪概述</a:t>
            </a:r>
          </a:p>
        </p:txBody>
      </p:sp>
      <p:sp>
        <p:nvSpPr>
          <p:cNvPr id="51" name="TextBox 50"/>
          <p:cNvSpPr txBox="1"/>
          <p:nvPr/>
        </p:nvSpPr>
        <p:spPr>
          <a:xfrm>
            <a:off x="4362993" y="2473971"/>
            <a:ext cx="5773783" cy="461665"/>
          </a:xfrm>
          <a:prstGeom prst="rect">
            <a:avLst/>
          </a:prstGeom>
          <a:noFill/>
        </p:spPr>
        <p:txBody>
          <a:bodyPr wrap="square" rtlCol="0">
            <a:spAutoFit/>
          </a:bodyPr>
          <a:lstStyle/>
          <a:p>
            <a:r>
              <a:rPr lang="zh-CN" altLang="en-US" sz="2400" b="1" dirty="0">
                <a:solidFill>
                  <a:schemeClr val="bg1"/>
                </a:solidFill>
              </a:rPr>
              <a:t>战时违抗命令罪</a:t>
            </a:r>
          </a:p>
        </p:txBody>
      </p:sp>
      <p:sp>
        <p:nvSpPr>
          <p:cNvPr id="40" name="TextBox 39"/>
          <p:cNvSpPr txBox="1"/>
          <p:nvPr/>
        </p:nvSpPr>
        <p:spPr>
          <a:xfrm>
            <a:off x="4417445" y="3134807"/>
            <a:ext cx="5773783" cy="461665"/>
          </a:xfrm>
          <a:prstGeom prst="rect">
            <a:avLst/>
          </a:prstGeom>
          <a:noFill/>
        </p:spPr>
        <p:txBody>
          <a:bodyPr wrap="square" rtlCol="0">
            <a:spAutoFit/>
          </a:bodyPr>
          <a:lstStyle/>
          <a:p>
            <a:r>
              <a:rPr lang="zh-CN" altLang="en-US" sz="2400" b="1" dirty="0">
                <a:solidFill>
                  <a:schemeClr val="bg1"/>
                </a:solidFill>
              </a:rPr>
              <a:t>战时临阵逃脱罪</a:t>
            </a:r>
          </a:p>
        </p:txBody>
      </p:sp>
      <p:sp>
        <p:nvSpPr>
          <p:cNvPr id="41" name="TextBox 40"/>
          <p:cNvSpPr txBox="1"/>
          <p:nvPr/>
        </p:nvSpPr>
        <p:spPr>
          <a:xfrm>
            <a:off x="4405385" y="3782294"/>
            <a:ext cx="5773783" cy="461665"/>
          </a:xfrm>
          <a:prstGeom prst="rect">
            <a:avLst/>
          </a:prstGeom>
          <a:noFill/>
        </p:spPr>
        <p:txBody>
          <a:bodyPr wrap="square" rtlCol="0">
            <a:spAutoFit/>
          </a:bodyPr>
          <a:lstStyle/>
          <a:p>
            <a:r>
              <a:rPr lang="zh-CN" altLang="en-US" sz="2400" b="1" dirty="0">
                <a:solidFill>
                  <a:schemeClr val="bg1"/>
                </a:solidFill>
              </a:rPr>
              <a:t>军人叛逃罪</a:t>
            </a:r>
          </a:p>
        </p:txBody>
      </p:sp>
      <p:sp>
        <p:nvSpPr>
          <p:cNvPr id="11" name="矩形 10"/>
          <p:cNvSpPr/>
          <p:nvPr/>
        </p:nvSpPr>
        <p:spPr>
          <a:xfrm>
            <a:off x="4405385" y="4338275"/>
            <a:ext cx="2339102" cy="461665"/>
          </a:xfrm>
          <a:prstGeom prst="rect">
            <a:avLst/>
          </a:prstGeom>
        </p:spPr>
        <p:txBody>
          <a:bodyPr wrap="none">
            <a:spAutoFit/>
          </a:bodyPr>
          <a:lstStyle/>
          <a:p>
            <a:r>
              <a:rPr lang="zh-CN" altLang="en-US" sz="2400" b="1" dirty="0">
                <a:solidFill>
                  <a:schemeClr val="bg1"/>
                </a:solidFill>
              </a:rPr>
              <a:t>武器装备肇事罪</a:t>
            </a:r>
          </a:p>
        </p:txBody>
      </p:sp>
      <p:sp>
        <p:nvSpPr>
          <p:cNvPr id="31" name="矩形 30"/>
          <p:cNvSpPr/>
          <p:nvPr/>
        </p:nvSpPr>
        <p:spPr>
          <a:xfrm>
            <a:off x="4405385" y="5028619"/>
            <a:ext cx="1723549" cy="461665"/>
          </a:xfrm>
          <a:prstGeom prst="rect">
            <a:avLst/>
          </a:prstGeom>
        </p:spPr>
        <p:txBody>
          <a:bodyPr wrap="none">
            <a:spAutoFit/>
          </a:bodyPr>
          <a:lstStyle/>
          <a:p>
            <a:r>
              <a:rPr lang="zh-CN" altLang="en-US" sz="2400" b="1" dirty="0">
                <a:solidFill>
                  <a:schemeClr val="bg1"/>
                </a:solidFill>
              </a:rPr>
              <a:t>虐待俘虏罪</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       </a:t>
            </a:r>
            <a:endParaRPr lang="zh-CN" altLang="en-US" sz="2400" dirty="0"/>
          </a:p>
        </p:txBody>
      </p:sp>
      <p:sp>
        <p:nvSpPr>
          <p:cNvPr id="3" name="标题 2"/>
          <p:cNvSpPr>
            <a:spLocks noGrp="1"/>
          </p:cNvSpPr>
          <p:nvPr>
            <p:ph type="title"/>
          </p:nvPr>
        </p:nvSpPr>
        <p:spPr>
          <a:xfrm>
            <a:off x="1642941" y="687530"/>
            <a:ext cx="10425548" cy="595457"/>
          </a:xfrm>
        </p:spPr>
        <p:txBody>
          <a:bodyPr/>
          <a:lstStyle/>
          <a:p>
            <a:r>
              <a:rPr lang="zh-CN" altLang="en-US" dirty="0"/>
              <a:t>军人违反职责罪概述</a:t>
            </a:r>
            <a:br>
              <a:rPr lang="zh-CN" altLang="en-US" dirty="0"/>
            </a:br>
            <a:r>
              <a:rPr lang="zh-CN" altLang="en-US" dirty="0"/>
              <a:t/>
            </a:r>
            <a:br>
              <a:rPr lang="zh-CN" altLang="en-US" dirty="0"/>
            </a:br>
            <a:endParaRPr lang="zh-CN" altLang="en-US" dirty="0"/>
          </a:p>
        </p:txBody>
      </p:sp>
      <p:sp>
        <p:nvSpPr>
          <p:cNvPr id="4" name="文本框 3"/>
          <p:cNvSpPr txBox="1"/>
          <p:nvPr/>
        </p:nvSpPr>
        <p:spPr>
          <a:xfrm>
            <a:off x="103457" y="265770"/>
            <a:ext cx="1097280" cy="46037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第一节</a:t>
            </a:r>
          </a:p>
        </p:txBody>
      </p:sp>
      <p:sp>
        <p:nvSpPr>
          <p:cNvPr id="6" name="文本框 5"/>
          <p:cNvSpPr txBox="1"/>
          <p:nvPr/>
        </p:nvSpPr>
        <p:spPr>
          <a:xfrm>
            <a:off x="1200737" y="985258"/>
            <a:ext cx="10770306" cy="6432530"/>
          </a:xfrm>
          <a:prstGeom prst="rect">
            <a:avLst/>
          </a:prstGeom>
          <a:noFill/>
        </p:spPr>
        <p:txBody>
          <a:bodyPr wrap="square" rtlCol="0" anchor="t">
            <a:spAutoFit/>
          </a:bodyPr>
          <a:lstStyle/>
          <a:p>
            <a:r>
              <a:rPr lang="zh-CN" altLang="en-US" sz="2800" dirty="0" smtClean="0">
                <a:latin typeface="微软雅黑" panose="020B0503020204020204" pitchFamily="34" charset="-122"/>
                <a:ea typeface="微软雅黑" panose="020B0503020204020204" pitchFamily="34" charset="-122"/>
                <a:sym typeface="+mn-ea"/>
              </a:rPr>
              <a:t>一</a:t>
            </a:r>
            <a:r>
              <a:rPr lang="zh-CN" altLang="en-US" sz="2800" dirty="0">
                <a:latin typeface="微软雅黑" panose="020B0503020204020204" pitchFamily="34" charset="-122"/>
                <a:ea typeface="微软雅黑" panose="020B0503020204020204" pitchFamily="34" charset="-122"/>
                <a:sym typeface="+mn-ea"/>
              </a:rPr>
              <a:t>、 军人违反职责罪的概念和构成</a:t>
            </a:r>
          </a:p>
          <a:p>
            <a:r>
              <a:rPr lang="zh-CN" altLang="en-US" sz="2800" dirty="0">
                <a:latin typeface="微软雅黑" panose="020B0503020204020204" pitchFamily="34" charset="-122"/>
                <a:ea typeface="微软雅黑" panose="020B0503020204020204" pitchFamily="34" charset="-122"/>
                <a:sym typeface="+mn-ea"/>
              </a:rPr>
              <a:t>军人违反职责罪，是指军人违反职责，危害国家军事利益，依照法律应当受刑罚处罚的行为。</a:t>
            </a:r>
          </a:p>
          <a:p>
            <a:r>
              <a:rPr lang="zh-CN" altLang="en-US" sz="2800" dirty="0">
                <a:latin typeface="微软雅黑" panose="020B0503020204020204" pitchFamily="34" charset="-122"/>
                <a:ea typeface="微软雅黑" panose="020B0503020204020204" pitchFamily="34" charset="-122"/>
                <a:sym typeface="+mn-ea"/>
              </a:rPr>
              <a:t>军人违反职责罪的构成要件如下：</a:t>
            </a:r>
          </a:p>
          <a:p>
            <a:r>
              <a:rPr lang="en-US" altLang="zh-CN" sz="2800" dirty="0">
                <a:latin typeface="微软雅黑" panose="020B0503020204020204" pitchFamily="34" charset="-122"/>
                <a:ea typeface="微软雅黑" panose="020B0503020204020204" pitchFamily="34" charset="-122"/>
                <a:sym typeface="+mn-ea"/>
              </a:rPr>
              <a:t>(1) </a:t>
            </a:r>
            <a:r>
              <a:rPr lang="zh-CN" altLang="en-US" sz="2800" dirty="0">
                <a:latin typeface="微软雅黑" panose="020B0503020204020204" pitchFamily="34" charset="-122"/>
                <a:ea typeface="微软雅黑" panose="020B0503020204020204" pitchFamily="34" charset="-122"/>
                <a:sym typeface="+mn-ea"/>
              </a:rPr>
              <a:t>这类犯罪的客体，是国家的军事利益。</a:t>
            </a:r>
          </a:p>
          <a:p>
            <a:r>
              <a:rPr lang="en-US" altLang="zh-CN" sz="2800" dirty="0">
                <a:latin typeface="微软雅黑" panose="020B0503020204020204" pitchFamily="34" charset="-122"/>
                <a:ea typeface="微软雅黑" panose="020B0503020204020204" pitchFamily="34" charset="-122"/>
                <a:sym typeface="+mn-ea"/>
              </a:rPr>
              <a:t>(2) </a:t>
            </a:r>
            <a:r>
              <a:rPr lang="zh-CN" altLang="en-US" sz="2800" dirty="0" smtClean="0">
                <a:latin typeface="微软雅黑" panose="020B0503020204020204" pitchFamily="34" charset="-122"/>
                <a:ea typeface="微软雅黑" panose="020B0503020204020204" pitchFamily="34" charset="-122"/>
                <a:sym typeface="+mn-ea"/>
              </a:rPr>
              <a:t>客观</a:t>
            </a:r>
            <a:r>
              <a:rPr lang="zh-CN" altLang="en-US" sz="2800" dirty="0">
                <a:latin typeface="微软雅黑" panose="020B0503020204020204" pitchFamily="34" charset="-122"/>
                <a:ea typeface="微软雅黑" panose="020B0503020204020204" pitchFamily="34" charset="-122"/>
                <a:sym typeface="+mn-ea"/>
              </a:rPr>
              <a:t>方面表现为行为人实施了违反军人职责，危害国家军事利益的行为。 </a:t>
            </a:r>
            <a:r>
              <a:rPr lang="zh-CN" altLang="en-US" sz="2800" dirty="0" smtClean="0">
                <a:latin typeface="微软雅黑" panose="020B0503020204020204" pitchFamily="34" charset="-122"/>
                <a:ea typeface="微软雅黑" panose="020B0503020204020204" pitchFamily="34" charset="-122"/>
                <a:sym typeface="+mn-ea"/>
              </a:rPr>
              <a:t>        （</a:t>
            </a:r>
            <a:r>
              <a:rPr lang="zh-CN" altLang="en-US" sz="2800" dirty="0">
                <a:latin typeface="微软雅黑" panose="020B0503020204020204" pitchFamily="34" charset="-122"/>
                <a:ea typeface="微软雅黑" panose="020B0503020204020204" pitchFamily="34" charset="-122"/>
                <a:sym typeface="+mn-ea"/>
              </a:rPr>
              <a:t>作为</a:t>
            </a:r>
            <a:r>
              <a:rPr lang="en-US" altLang="zh-CN" sz="2800" dirty="0">
                <a:latin typeface="微软雅黑" panose="020B0503020204020204" pitchFamily="34" charset="-122"/>
                <a:ea typeface="微软雅黑" panose="020B0503020204020204" pitchFamily="34" charset="-122"/>
                <a:sym typeface="+mn-ea"/>
              </a:rPr>
              <a:t>+</a:t>
            </a:r>
            <a:r>
              <a:rPr lang="zh-CN" altLang="en-US" sz="2800" dirty="0">
                <a:latin typeface="微软雅黑" panose="020B0503020204020204" pitchFamily="34" charset="-122"/>
                <a:ea typeface="微软雅黑" panose="020B0503020204020204" pitchFamily="34" charset="-122"/>
                <a:sym typeface="+mn-ea"/>
              </a:rPr>
              <a:t>不作为）</a:t>
            </a:r>
          </a:p>
          <a:p>
            <a:r>
              <a:rPr lang="zh-CN" altLang="en-US" sz="2800" dirty="0">
                <a:latin typeface="微软雅黑" panose="020B0503020204020204" pitchFamily="34" charset="-122"/>
                <a:ea typeface="微软雅黑" panose="020B0503020204020204" pitchFamily="34" charset="-122"/>
                <a:sym typeface="+mn-ea"/>
              </a:rPr>
              <a:t>注意：时间、地点在本类罪中的特殊地位</a:t>
            </a:r>
          </a:p>
          <a:p>
            <a:r>
              <a:rPr lang="en-US" altLang="zh-CN" sz="2800" dirty="0">
                <a:latin typeface="微软雅黑" panose="020B0503020204020204" pitchFamily="34" charset="-122"/>
                <a:ea typeface="微软雅黑" panose="020B0503020204020204" pitchFamily="34" charset="-122"/>
                <a:sym typeface="+mn-ea"/>
              </a:rPr>
              <a:t>(3) </a:t>
            </a:r>
            <a:r>
              <a:rPr lang="zh-CN" altLang="en-US" sz="2800" dirty="0">
                <a:latin typeface="微软雅黑" panose="020B0503020204020204" pitchFamily="34" charset="-122"/>
                <a:ea typeface="微软雅黑" panose="020B0503020204020204" pitchFamily="34" charset="-122"/>
                <a:sym typeface="+mn-ea"/>
              </a:rPr>
              <a:t>这类犯罪的主体为特殊主体，即军人。 </a:t>
            </a:r>
          </a:p>
          <a:p>
            <a:r>
              <a:rPr lang="en-US" altLang="zh-CN" sz="2800" dirty="0">
                <a:latin typeface="微软雅黑" panose="020B0503020204020204" pitchFamily="34" charset="-122"/>
                <a:ea typeface="微软雅黑" panose="020B0503020204020204" pitchFamily="34" charset="-122"/>
                <a:sym typeface="+mn-ea"/>
              </a:rPr>
              <a:t>(4) </a:t>
            </a:r>
            <a:r>
              <a:rPr lang="zh-CN" altLang="en-US" sz="2800" dirty="0">
                <a:latin typeface="微软雅黑" panose="020B0503020204020204" pitchFamily="34" charset="-122"/>
                <a:ea typeface="微软雅黑" panose="020B0503020204020204" pitchFamily="34" charset="-122"/>
                <a:sym typeface="+mn-ea"/>
              </a:rPr>
              <a:t>这类犯罪的主观方面多数是故意，少数是过失。   </a:t>
            </a:r>
          </a:p>
          <a:p>
            <a:r>
              <a:rPr lang="zh-CN" altLang="en-US" sz="2800" dirty="0">
                <a:latin typeface="微软雅黑" panose="020B0503020204020204" pitchFamily="34" charset="-122"/>
                <a:ea typeface="微软雅黑" panose="020B0503020204020204" pitchFamily="34" charset="-122"/>
                <a:sym typeface="+mn-ea"/>
              </a:rPr>
              <a:t>二、 军人违反职责罪的</a:t>
            </a:r>
            <a:r>
              <a:rPr lang="zh-CN" altLang="en-US" sz="2800" dirty="0" smtClean="0">
                <a:latin typeface="微软雅黑" panose="020B0503020204020204" pitchFamily="34" charset="-122"/>
                <a:ea typeface="微软雅黑" panose="020B0503020204020204" pitchFamily="34" charset="-122"/>
                <a:sym typeface="+mn-ea"/>
              </a:rPr>
              <a:t>种类</a:t>
            </a:r>
            <a:r>
              <a:rPr lang="zh-CN" altLang="en-US" sz="2800" dirty="0">
                <a:latin typeface="微软雅黑" panose="020B0503020204020204" pitchFamily="34" charset="-122"/>
                <a:ea typeface="微软雅黑" panose="020B0503020204020204" pitchFamily="34" charset="-122"/>
                <a:sym typeface="+mn-ea"/>
              </a:rPr>
              <a:t>（</a:t>
            </a:r>
            <a:r>
              <a:rPr lang="en-US" altLang="zh-CN" sz="2800" dirty="0" smtClean="0">
                <a:latin typeface="微软雅黑" panose="020B0503020204020204" pitchFamily="34" charset="-122"/>
                <a:ea typeface="微软雅黑" panose="020B0503020204020204" pitchFamily="34" charset="-122"/>
                <a:sym typeface="+mn-ea"/>
              </a:rPr>
              <a:t>31</a:t>
            </a:r>
            <a:r>
              <a:rPr lang="zh-CN" altLang="en-US" sz="2800" dirty="0">
                <a:latin typeface="微软雅黑" panose="020B0503020204020204" pitchFamily="34" charset="-122"/>
                <a:ea typeface="微软雅黑" panose="020B0503020204020204" pitchFamily="34" charset="-122"/>
                <a:sym typeface="+mn-ea"/>
              </a:rPr>
              <a:t>个</a:t>
            </a:r>
            <a:r>
              <a:rPr lang="zh-CN" altLang="en-US" sz="2800" dirty="0" smtClean="0">
                <a:latin typeface="微软雅黑" panose="020B0503020204020204" pitchFamily="34" charset="-122"/>
                <a:ea typeface="微软雅黑" panose="020B0503020204020204" pitchFamily="34" charset="-122"/>
                <a:sym typeface="+mn-ea"/>
              </a:rPr>
              <a:t>罪名）</a:t>
            </a:r>
            <a:endParaRPr lang="zh-CN" altLang="en-US" sz="2800" dirty="0">
              <a:latin typeface="微软雅黑" panose="020B0503020204020204" pitchFamily="34" charset="-122"/>
              <a:ea typeface="微软雅黑" panose="020B0503020204020204" pitchFamily="34" charset="-122"/>
              <a:sym typeface="+mn-ea"/>
            </a:endParaRPr>
          </a:p>
          <a:p>
            <a:r>
              <a:rPr lang="zh-CN" altLang="en-US" sz="2800" dirty="0">
                <a:latin typeface="微软雅黑" panose="020B0503020204020204" pitchFamily="34" charset="-122"/>
                <a:ea typeface="微软雅黑" panose="020B0503020204020204" pitchFamily="34" charset="-122"/>
                <a:sym typeface="+mn-ea"/>
              </a:rPr>
              <a:t>划分标准</a:t>
            </a:r>
            <a:r>
              <a:rPr lang="en-US" altLang="zh-CN" sz="2800" dirty="0">
                <a:latin typeface="微软雅黑" panose="020B0503020204020204" pitchFamily="34" charset="-122"/>
                <a:ea typeface="微软雅黑" panose="020B0503020204020204" pitchFamily="34" charset="-122"/>
                <a:sym typeface="+mn-ea"/>
              </a:rPr>
              <a:t>×5</a:t>
            </a:r>
            <a:r>
              <a:rPr lang="zh-CN" altLang="en-US" sz="2800" dirty="0">
                <a:latin typeface="微软雅黑" panose="020B0503020204020204" pitchFamily="34" charset="-122"/>
                <a:ea typeface="微软雅黑" panose="020B0503020204020204" pitchFamily="34" charset="-122"/>
                <a:sym typeface="+mn-ea"/>
              </a:rPr>
              <a:t>：</a:t>
            </a:r>
          </a:p>
          <a:p>
            <a:r>
              <a:rPr lang="zh-CN" altLang="en-US" sz="2800" dirty="0">
                <a:latin typeface="微软雅黑" panose="020B0503020204020204" pitchFamily="34" charset="-122"/>
                <a:ea typeface="微软雅黑" panose="020B0503020204020204" pitchFamily="34" charset="-122"/>
                <a:sym typeface="+mn-ea"/>
              </a:rPr>
              <a:t>作战利益</a:t>
            </a:r>
            <a:r>
              <a:rPr lang="en-US" altLang="zh-CN" sz="2800" dirty="0">
                <a:latin typeface="微软雅黑" panose="020B0503020204020204" pitchFamily="34" charset="-122"/>
                <a:ea typeface="微软雅黑" panose="020B0503020204020204" pitchFamily="34" charset="-122"/>
                <a:sym typeface="+mn-ea"/>
              </a:rPr>
              <a:t>+</a:t>
            </a:r>
            <a:r>
              <a:rPr lang="zh-CN" altLang="en-US" sz="2800" dirty="0">
                <a:latin typeface="微软雅黑" panose="020B0503020204020204" pitchFamily="34" charset="-122"/>
                <a:ea typeface="微软雅黑" panose="020B0503020204020204" pitchFamily="34" charset="-122"/>
                <a:sym typeface="+mn-ea"/>
              </a:rPr>
              <a:t>管理制度</a:t>
            </a:r>
            <a:r>
              <a:rPr lang="en-US" altLang="zh-CN" sz="2800" dirty="0">
                <a:latin typeface="微软雅黑" panose="020B0503020204020204" pitchFamily="34" charset="-122"/>
                <a:ea typeface="微软雅黑" panose="020B0503020204020204" pitchFamily="34" charset="-122"/>
                <a:sym typeface="+mn-ea"/>
              </a:rPr>
              <a:t>+</a:t>
            </a:r>
            <a:r>
              <a:rPr lang="zh-CN" altLang="en-US" sz="2800" dirty="0">
                <a:latin typeface="微软雅黑" panose="020B0503020204020204" pitchFamily="34" charset="-122"/>
                <a:ea typeface="微软雅黑" panose="020B0503020204020204" pitchFamily="34" charset="-122"/>
                <a:sym typeface="+mn-ea"/>
              </a:rPr>
              <a:t>军事义务</a:t>
            </a:r>
            <a:r>
              <a:rPr lang="en-US" altLang="zh-CN" sz="2800" dirty="0">
                <a:latin typeface="微软雅黑" panose="020B0503020204020204" pitchFamily="34" charset="-122"/>
                <a:ea typeface="微软雅黑" panose="020B0503020204020204" pitchFamily="34" charset="-122"/>
                <a:sym typeface="+mn-ea"/>
              </a:rPr>
              <a:t>+</a:t>
            </a:r>
            <a:r>
              <a:rPr lang="zh-CN" altLang="en-US" sz="2800" dirty="0">
                <a:latin typeface="微软雅黑" panose="020B0503020204020204" pitchFamily="34" charset="-122"/>
                <a:ea typeface="微软雅黑" panose="020B0503020204020204" pitchFamily="34" charset="-122"/>
                <a:sym typeface="+mn-ea"/>
              </a:rPr>
              <a:t>特定对象</a:t>
            </a:r>
            <a:r>
              <a:rPr lang="en-US" altLang="zh-CN" sz="2800" dirty="0">
                <a:latin typeface="微软雅黑" panose="020B0503020204020204" pitchFamily="34" charset="-122"/>
                <a:ea typeface="微软雅黑" panose="020B0503020204020204" pitchFamily="34" charset="-122"/>
                <a:sym typeface="+mn-ea"/>
              </a:rPr>
              <a:t>+</a:t>
            </a:r>
            <a:r>
              <a:rPr lang="zh-CN" altLang="en-US" sz="2800" dirty="0">
                <a:latin typeface="微软雅黑" panose="020B0503020204020204" pitchFamily="34" charset="-122"/>
                <a:ea typeface="微软雅黑" panose="020B0503020204020204" pitchFamily="34" charset="-122"/>
                <a:sym typeface="+mn-ea"/>
              </a:rPr>
              <a:t>人身财产</a:t>
            </a:r>
          </a:p>
          <a:p>
            <a:endParaRPr lang="zh-CN" altLang="en-US" sz="4800" b="1" dirty="0">
              <a:sym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96287" y="902593"/>
            <a:ext cx="10877021" cy="5032479"/>
          </a:xfrm>
        </p:spPr>
        <p:txBody>
          <a:bodyPr>
            <a:noAutofit/>
          </a:bodyPr>
          <a:lstStyle/>
          <a:p>
            <a:r>
              <a:rPr lang="zh-CN" altLang="en-US" dirty="0"/>
              <a:t>一、战时违抗命令罪的</a:t>
            </a:r>
            <a:r>
              <a:rPr lang="zh-CN" altLang="en-US" dirty="0" smtClean="0"/>
              <a:t>概念与构成特征</a:t>
            </a:r>
            <a:endParaRPr lang="zh-CN" altLang="en-US" dirty="0"/>
          </a:p>
          <a:p>
            <a:r>
              <a:rPr lang="zh-CN" altLang="en-US" dirty="0"/>
              <a:t>战时违抗命令罪，是指军人在战时对上级的命令、指示故意违抗、拒不执行，对作战造成危害的行为。 </a:t>
            </a:r>
          </a:p>
          <a:p>
            <a:r>
              <a:rPr lang="zh-CN" altLang="en-US" dirty="0"/>
              <a:t>本罪的构成要件是：</a:t>
            </a:r>
          </a:p>
          <a:p>
            <a:r>
              <a:rPr lang="en-US" altLang="zh-CN" dirty="0"/>
              <a:t>(1) </a:t>
            </a:r>
            <a:r>
              <a:rPr lang="zh-CN" altLang="en-US" dirty="0"/>
              <a:t>本罪的客体为作战指挥秩序。</a:t>
            </a:r>
          </a:p>
          <a:p>
            <a:r>
              <a:rPr lang="en-US" altLang="zh-CN" dirty="0"/>
              <a:t>(2) </a:t>
            </a:r>
            <a:r>
              <a:rPr lang="zh-CN" altLang="en-US" dirty="0"/>
              <a:t>本罪在客观方面表现为战时违抗命令，对作战造成危害的行为。</a:t>
            </a:r>
          </a:p>
          <a:p>
            <a:r>
              <a:rPr lang="en-US" altLang="zh-CN" dirty="0"/>
              <a:t>(3) </a:t>
            </a:r>
            <a:r>
              <a:rPr lang="zh-CN" altLang="en-US" dirty="0"/>
              <a:t>本罪的主体是应接受命令或指示的部属人员。 </a:t>
            </a:r>
          </a:p>
          <a:p>
            <a:r>
              <a:rPr lang="en-US" altLang="zh-CN" dirty="0"/>
              <a:t>(4) </a:t>
            </a:r>
            <a:r>
              <a:rPr lang="zh-CN" altLang="en-US" dirty="0"/>
              <a:t>本罪的主观方面是故意，即明知是上级的命令而予以违抗，拒不执行。 </a:t>
            </a:r>
          </a:p>
        </p:txBody>
      </p:sp>
      <p:sp>
        <p:nvSpPr>
          <p:cNvPr id="3" name="标题 2"/>
          <p:cNvSpPr>
            <a:spLocks noGrp="1"/>
          </p:cNvSpPr>
          <p:nvPr>
            <p:ph type="title"/>
          </p:nvPr>
        </p:nvSpPr>
        <p:spPr>
          <a:xfrm>
            <a:off x="1641706" y="126623"/>
            <a:ext cx="10425430" cy="775970"/>
          </a:xfrm>
        </p:spPr>
        <p:txBody>
          <a:bodyPr/>
          <a:lstStyle/>
          <a:p>
            <a:r>
              <a:rPr lang="zh-CN" altLang="en-US" dirty="0"/>
              <a:t>战时违抗命令罪</a:t>
            </a:r>
          </a:p>
        </p:txBody>
      </p:sp>
      <p:sp>
        <p:nvSpPr>
          <p:cNvPr id="4" name="文本框 3"/>
          <p:cNvSpPr txBox="1"/>
          <p:nvPr/>
        </p:nvSpPr>
        <p:spPr>
          <a:xfrm>
            <a:off x="109626" y="283775"/>
            <a:ext cx="1107996" cy="461665"/>
          </a:xfrm>
          <a:prstGeom prst="rect">
            <a:avLst/>
          </a:prstGeom>
          <a:noFill/>
        </p:spPr>
        <p:txBody>
          <a:bodyPr wrap="none" rtlCol="0" anchor="t">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sym typeface="+mn-ea"/>
              </a:rPr>
              <a:t>第二节</a:t>
            </a:r>
            <a:endParaRPr lang="zh-CN" altLang="en-US" sz="2400" dirty="0">
              <a:solidFill>
                <a:srgbClr val="FA7D00"/>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388487" y="1227646"/>
            <a:ext cx="10076682" cy="3892994"/>
          </a:xfrm>
        </p:spPr>
        <p:txBody>
          <a:bodyPr>
            <a:normAutofit/>
          </a:bodyPr>
          <a:lstStyle/>
          <a:p>
            <a:r>
              <a:rPr lang="zh-CN" altLang="en-US" dirty="0"/>
              <a:t>二、战时违抗命令罪的认定</a:t>
            </a:r>
            <a:br>
              <a:rPr lang="zh-CN" altLang="en-US" dirty="0"/>
            </a:br>
            <a:r>
              <a:rPr lang="zh-CN" altLang="en-US" dirty="0" smtClean="0"/>
              <a:t>（</a:t>
            </a:r>
            <a:r>
              <a:rPr lang="zh-CN" altLang="en-US" dirty="0"/>
              <a:t>一）与拒传、假传军令罪的区别</a:t>
            </a:r>
          </a:p>
          <a:p>
            <a:r>
              <a:rPr lang="zh-CN" altLang="en-US" dirty="0"/>
              <a:t>  </a:t>
            </a:r>
            <a:r>
              <a:rPr lang="zh-CN" altLang="en-US" dirty="0" smtClean="0"/>
              <a:t>（</a:t>
            </a:r>
            <a:r>
              <a:rPr lang="en-US" altLang="zh-CN" dirty="0"/>
              <a:t>1</a:t>
            </a:r>
            <a:r>
              <a:rPr lang="zh-CN" altLang="en-US" dirty="0"/>
              <a:t>）客体</a:t>
            </a:r>
          </a:p>
          <a:p>
            <a:r>
              <a:rPr lang="zh-CN" altLang="en-US" dirty="0"/>
              <a:t>  （</a:t>
            </a:r>
            <a:r>
              <a:rPr lang="en-US" altLang="zh-CN" dirty="0"/>
              <a:t>2</a:t>
            </a:r>
            <a:r>
              <a:rPr lang="zh-CN" altLang="en-US" dirty="0"/>
              <a:t>）客观</a:t>
            </a:r>
          </a:p>
          <a:p>
            <a:r>
              <a:rPr lang="zh-CN" altLang="en-US" dirty="0"/>
              <a:t>  （</a:t>
            </a:r>
            <a:r>
              <a:rPr lang="en-US" altLang="zh-CN" dirty="0"/>
              <a:t>3</a:t>
            </a:r>
            <a:r>
              <a:rPr lang="zh-CN" altLang="en-US" dirty="0"/>
              <a:t>）犯罪主体</a:t>
            </a:r>
          </a:p>
          <a:p>
            <a:r>
              <a:rPr lang="zh-CN" altLang="en-US" dirty="0"/>
              <a:t>（二）与阻碍执行军事职务罪的界限</a:t>
            </a:r>
          </a:p>
        </p:txBody>
      </p:sp>
      <p:sp>
        <p:nvSpPr>
          <p:cNvPr id="3" name="标题 2"/>
          <p:cNvSpPr>
            <a:spLocks noGrp="1"/>
          </p:cNvSpPr>
          <p:nvPr>
            <p:ph type="title"/>
          </p:nvPr>
        </p:nvSpPr>
        <p:spPr>
          <a:xfrm>
            <a:off x="1641706" y="126623"/>
            <a:ext cx="10425430" cy="775970"/>
          </a:xfrm>
        </p:spPr>
        <p:txBody>
          <a:bodyPr/>
          <a:lstStyle/>
          <a:p>
            <a:r>
              <a:rPr lang="zh-CN" altLang="en-US" dirty="0"/>
              <a:t>战时违抗命令罪</a:t>
            </a:r>
          </a:p>
        </p:txBody>
      </p:sp>
      <p:sp>
        <p:nvSpPr>
          <p:cNvPr id="4" name="文本框 3"/>
          <p:cNvSpPr txBox="1"/>
          <p:nvPr/>
        </p:nvSpPr>
        <p:spPr>
          <a:xfrm>
            <a:off x="109626" y="283775"/>
            <a:ext cx="1107996" cy="461665"/>
          </a:xfrm>
          <a:prstGeom prst="rect">
            <a:avLst/>
          </a:prstGeom>
          <a:noFill/>
        </p:spPr>
        <p:txBody>
          <a:bodyPr wrap="none" rtlCol="0" anchor="t">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sym typeface="+mn-ea"/>
              </a:rPr>
              <a:t>第二节</a:t>
            </a:r>
            <a:endParaRPr lang="zh-CN" altLang="en-US" sz="2400" dirty="0">
              <a:solidFill>
                <a:srgbClr val="FA7D00"/>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1979450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282210" y="700706"/>
            <a:ext cx="10531073" cy="6557080"/>
          </a:xfrm>
        </p:spPr>
        <p:txBody>
          <a:bodyPr>
            <a:normAutofit fontScale="47500" lnSpcReduction="20000"/>
          </a:bodyPr>
          <a:lstStyle/>
          <a:p>
            <a:endParaRPr lang="zh-CN" altLang="en-US" dirty="0"/>
          </a:p>
          <a:p>
            <a:pPr>
              <a:lnSpc>
                <a:spcPct val="140000"/>
              </a:lnSpc>
            </a:pPr>
            <a:r>
              <a:rPr lang="zh-CN" altLang="en-US" sz="5900" dirty="0" smtClean="0"/>
              <a:t>一、战时</a:t>
            </a:r>
            <a:r>
              <a:rPr lang="zh-CN" altLang="en-US" sz="5900" dirty="0"/>
              <a:t>临阵脱逃</a:t>
            </a:r>
            <a:r>
              <a:rPr lang="zh-CN" altLang="en-US" sz="5900" dirty="0" smtClean="0"/>
              <a:t>罪的</a:t>
            </a:r>
            <a:r>
              <a:rPr lang="zh-CN" altLang="en-US" sz="5900" dirty="0" smtClean="0"/>
              <a:t>概念与构成特征</a:t>
            </a:r>
            <a:endParaRPr lang="en-US" altLang="zh-CN" sz="5900" dirty="0" smtClean="0"/>
          </a:p>
          <a:p>
            <a:pPr>
              <a:lnSpc>
                <a:spcPct val="140000"/>
              </a:lnSpc>
            </a:pPr>
            <a:r>
              <a:rPr lang="zh-CN" altLang="en-US" sz="5900" dirty="0" smtClean="0"/>
              <a:t>战时</a:t>
            </a:r>
            <a:r>
              <a:rPr lang="zh-CN" altLang="en-US" sz="5900" dirty="0"/>
              <a:t>临阵脱逃罪，是指军人在战场上或在战斗状态下因贪生怕死、畏惧战斗而脱离战斗岗位，逃避战斗的行为。</a:t>
            </a:r>
          </a:p>
          <a:p>
            <a:pPr>
              <a:lnSpc>
                <a:spcPct val="140000"/>
              </a:lnSpc>
            </a:pPr>
            <a:r>
              <a:rPr lang="zh-CN" altLang="en-US" sz="5900" dirty="0"/>
              <a:t>本罪的构成要件是：</a:t>
            </a:r>
          </a:p>
          <a:p>
            <a:pPr>
              <a:lnSpc>
                <a:spcPct val="140000"/>
              </a:lnSpc>
            </a:pPr>
            <a:r>
              <a:rPr lang="en-US" altLang="zh-CN" sz="5900" dirty="0"/>
              <a:t>(1) </a:t>
            </a:r>
            <a:r>
              <a:rPr lang="zh-CN" altLang="en-US" sz="5900" dirty="0"/>
              <a:t>本罪的客体是部队的作战利益。 </a:t>
            </a:r>
          </a:p>
          <a:p>
            <a:pPr>
              <a:lnSpc>
                <a:spcPct val="140000"/>
              </a:lnSpc>
            </a:pPr>
            <a:r>
              <a:rPr lang="en-US" altLang="zh-CN" sz="5900" dirty="0"/>
              <a:t>(2) </a:t>
            </a:r>
            <a:r>
              <a:rPr lang="zh-CN" altLang="en-US" sz="5900" dirty="0"/>
              <a:t>本罪的客观方面表现为战时临阵脱逃的行为，即在战场上或在战斗状态下，行为人实施了擅自逃离战斗岗位的行为。 </a:t>
            </a:r>
          </a:p>
          <a:p>
            <a:pPr>
              <a:lnSpc>
                <a:spcPct val="140000"/>
              </a:lnSpc>
            </a:pPr>
            <a:r>
              <a:rPr lang="en-US" altLang="zh-CN" sz="5900" dirty="0"/>
              <a:t>(3) </a:t>
            </a:r>
            <a:r>
              <a:rPr lang="zh-CN" altLang="en-US" sz="5900" dirty="0"/>
              <a:t>本罪的主体是参战的军职人员。 </a:t>
            </a:r>
          </a:p>
          <a:p>
            <a:pPr>
              <a:lnSpc>
                <a:spcPct val="140000"/>
              </a:lnSpc>
            </a:pPr>
            <a:r>
              <a:rPr lang="en-US" altLang="zh-CN" sz="5900" dirty="0"/>
              <a:t>(4) </a:t>
            </a:r>
            <a:r>
              <a:rPr lang="zh-CN" altLang="en-US" sz="5900" dirty="0"/>
              <a:t>本罪的主观方面是故意。</a:t>
            </a:r>
          </a:p>
          <a:p>
            <a:endParaRPr lang="zh-CN" altLang="en-US" dirty="0"/>
          </a:p>
        </p:txBody>
      </p:sp>
      <p:sp>
        <p:nvSpPr>
          <p:cNvPr id="3" name="标题 2"/>
          <p:cNvSpPr>
            <a:spLocks noGrp="1"/>
          </p:cNvSpPr>
          <p:nvPr>
            <p:ph type="title"/>
          </p:nvPr>
        </p:nvSpPr>
        <p:spPr>
          <a:xfrm>
            <a:off x="1616326" y="239041"/>
            <a:ext cx="10425548" cy="595457"/>
          </a:xfrm>
        </p:spPr>
        <p:txBody>
          <a:bodyPr/>
          <a:lstStyle/>
          <a:p>
            <a:r>
              <a:rPr lang="zh-CN" altLang="en-US" dirty="0"/>
              <a:t/>
            </a:r>
            <a:br>
              <a:rPr lang="zh-CN" altLang="en-US" dirty="0"/>
            </a:br>
            <a:r>
              <a:rPr lang="zh-CN" altLang="en-US" dirty="0" smtClean="0"/>
              <a:t>战时</a:t>
            </a:r>
            <a:r>
              <a:rPr lang="zh-CN" altLang="en-US" dirty="0"/>
              <a:t>临阵脱逃罪</a:t>
            </a:r>
            <a:br>
              <a:rPr lang="zh-CN" altLang="en-US" dirty="0"/>
            </a:br>
            <a:endParaRPr lang="zh-CN" altLang="en-US" b="1" dirty="0"/>
          </a:p>
        </p:txBody>
      </p:sp>
      <p:sp>
        <p:nvSpPr>
          <p:cNvPr id="5" name="文本框 4"/>
          <p:cNvSpPr txBox="1"/>
          <p:nvPr/>
        </p:nvSpPr>
        <p:spPr>
          <a:xfrm>
            <a:off x="174214" y="239041"/>
            <a:ext cx="1107996" cy="461665"/>
          </a:xfrm>
          <a:prstGeom prst="rect">
            <a:avLst/>
          </a:prstGeom>
          <a:noFill/>
        </p:spPr>
        <p:txBody>
          <a:bodyPr wrap="none" rtlCol="0" anchor="t">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sym typeface="+mn-ea"/>
              </a:rPr>
              <a:t>第三节</a:t>
            </a:r>
            <a:endParaRPr lang="zh-CN" altLang="en-US" sz="2400" dirty="0">
              <a:solidFill>
                <a:srgbClr val="FA7D00"/>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320067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59809" y="715808"/>
            <a:ext cx="11376297" cy="6557080"/>
          </a:xfrm>
        </p:spPr>
        <p:txBody>
          <a:bodyPr>
            <a:normAutofit fontScale="32500" lnSpcReduction="20000"/>
          </a:bodyPr>
          <a:lstStyle/>
          <a:p>
            <a:endParaRPr lang="zh-CN" altLang="en-US" dirty="0"/>
          </a:p>
          <a:p>
            <a:pPr>
              <a:lnSpc>
                <a:spcPct val="140000"/>
              </a:lnSpc>
            </a:pPr>
            <a:r>
              <a:rPr lang="zh-CN" altLang="en-US" sz="8600" dirty="0"/>
              <a:t>二、战时临阵脱逃罪的认定</a:t>
            </a:r>
          </a:p>
          <a:p>
            <a:pPr>
              <a:lnSpc>
                <a:spcPct val="140000"/>
              </a:lnSpc>
            </a:pPr>
            <a:r>
              <a:rPr lang="zh-CN" altLang="en-US" sz="8600" dirty="0"/>
              <a:t>（</a:t>
            </a:r>
            <a:r>
              <a:rPr lang="en-US" altLang="zh-CN" sz="8600" dirty="0"/>
              <a:t>1</a:t>
            </a:r>
            <a:r>
              <a:rPr lang="zh-CN" altLang="en-US" sz="8600" dirty="0"/>
              <a:t>）本罪与非罪的界限</a:t>
            </a:r>
          </a:p>
          <a:p>
            <a:pPr>
              <a:lnSpc>
                <a:spcPct val="140000"/>
              </a:lnSpc>
            </a:pPr>
            <a:r>
              <a:rPr lang="zh-CN" altLang="en-US" sz="8600" u="sng" dirty="0"/>
              <a:t>并非所有的</a:t>
            </a:r>
            <a:r>
              <a:rPr lang="zh-CN" altLang="en-US" sz="8600" dirty="0"/>
              <a:t>临阵脱逃的行为都构成犯罪。</a:t>
            </a:r>
          </a:p>
          <a:p>
            <a:pPr>
              <a:lnSpc>
                <a:spcPct val="140000"/>
              </a:lnSpc>
            </a:pPr>
            <a:r>
              <a:rPr lang="zh-CN" altLang="en-US" sz="8600" dirty="0"/>
              <a:t>实践中对于情节显著轻微、危害不大的临阵脱逃的行为，如行为人尚未逃离阵地、战场即被阻拦、追回而不具有其他严重情节的，初次参加作战的新兵于接受作战任务后尚未进入实际作战之前逃跑，不具有其他严重情节的，等等，可以不以犯罪论处。</a:t>
            </a:r>
          </a:p>
          <a:p>
            <a:pPr>
              <a:lnSpc>
                <a:spcPct val="140000"/>
              </a:lnSpc>
            </a:pPr>
            <a:r>
              <a:rPr lang="zh-CN" altLang="en-US" sz="8600" dirty="0"/>
              <a:t>（</a:t>
            </a:r>
            <a:r>
              <a:rPr lang="en-US" altLang="zh-CN" sz="8600" dirty="0"/>
              <a:t>2</a:t>
            </a:r>
            <a:r>
              <a:rPr lang="zh-CN" altLang="en-US" sz="8600" dirty="0"/>
              <a:t>）本罪与投敌叛变罪的</a:t>
            </a:r>
            <a:r>
              <a:rPr lang="zh-CN" altLang="en-US" sz="8600" dirty="0" smtClean="0"/>
              <a:t>界限</a:t>
            </a:r>
            <a:r>
              <a:rPr lang="en-US" altLang="zh-CN" sz="8600" dirty="0" smtClean="0"/>
              <a:t>(</a:t>
            </a:r>
            <a:r>
              <a:rPr lang="zh-CN" altLang="en-US" sz="8600" dirty="0" smtClean="0"/>
              <a:t>行为表现</a:t>
            </a:r>
            <a:r>
              <a:rPr lang="en-US" altLang="zh-CN" sz="8600" dirty="0" smtClean="0"/>
              <a:t>+</a:t>
            </a:r>
            <a:r>
              <a:rPr lang="zh-CN" altLang="en-US" sz="8600" dirty="0" smtClean="0"/>
              <a:t>主体</a:t>
            </a:r>
            <a:r>
              <a:rPr lang="en-US" altLang="zh-CN" sz="8600" dirty="0" smtClean="0"/>
              <a:t>+</a:t>
            </a:r>
            <a:r>
              <a:rPr lang="zh-CN" altLang="en-US" sz="8600" dirty="0" smtClean="0"/>
              <a:t>主观目的）</a:t>
            </a:r>
            <a:endParaRPr lang="zh-CN" altLang="en-US" sz="8600" dirty="0"/>
          </a:p>
          <a:p>
            <a:pPr>
              <a:lnSpc>
                <a:spcPct val="140000"/>
              </a:lnSpc>
            </a:pPr>
            <a:r>
              <a:rPr lang="zh-CN" altLang="en-US" sz="8600" dirty="0" smtClean="0"/>
              <a:t>（</a:t>
            </a:r>
            <a:r>
              <a:rPr lang="en-US" altLang="zh-CN" sz="8600" dirty="0"/>
              <a:t>3</a:t>
            </a:r>
            <a:r>
              <a:rPr lang="zh-CN" altLang="en-US" sz="8600" dirty="0"/>
              <a:t>）本罪与逃离部队罪的</a:t>
            </a:r>
            <a:r>
              <a:rPr lang="zh-CN" altLang="en-US" sz="8600" dirty="0" smtClean="0"/>
              <a:t>界限（时间</a:t>
            </a:r>
            <a:r>
              <a:rPr lang="en-US" altLang="zh-CN" sz="8600" dirty="0"/>
              <a:t>+</a:t>
            </a:r>
            <a:r>
              <a:rPr lang="zh-CN" altLang="en-US" sz="8600" dirty="0"/>
              <a:t>主体</a:t>
            </a:r>
            <a:r>
              <a:rPr lang="en-US" altLang="zh-CN" sz="8600" dirty="0"/>
              <a:t>+</a:t>
            </a:r>
            <a:r>
              <a:rPr lang="zh-CN" altLang="en-US" sz="8600" dirty="0" smtClean="0"/>
              <a:t>目的）</a:t>
            </a:r>
            <a:endParaRPr lang="zh-CN" altLang="en-US" sz="8600" dirty="0"/>
          </a:p>
          <a:p>
            <a:pPr>
              <a:lnSpc>
                <a:spcPct val="140000"/>
              </a:lnSpc>
            </a:pPr>
            <a:endParaRPr lang="zh-CN" altLang="en-US" sz="7200" b="1" dirty="0" smtClean="0">
              <a:latin typeface="+mn-lt"/>
              <a:ea typeface="+mn-ea"/>
            </a:endParaRPr>
          </a:p>
          <a:p>
            <a:r>
              <a:rPr lang="zh-CN" altLang="en-US" sz="3600" dirty="0" smtClean="0"/>
              <a:t>。</a:t>
            </a:r>
          </a:p>
          <a:p>
            <a:endParaRPr lang="zh-CN" altLang="en-US" dirty="0" smtClean="0"/>
          </a:p>
          <a:p>
            <a:endParaRPr lang="zh-CN" altLang="en-US" dirty="0"/>
          </a:p>
        </p:txBody>
      </p:sp>
      <p:sp>
        <p:nvSpPr>
          <p:cNvPr id="3" name="标题 2"/>
          <p:cNvSpPr>
            <a:spLocks noGrp="1"/>
          </p:cNvSpPr>
          <p:nvPr>
            <p:ph type="title"/>
          </p:nvPr>
        </p:nvSpPr>
        <p:spPr>
          <a:xfrm>
            <a:off x="1634442" y="402977"/>
            <a:ext cx="10425548" cy="595457"/>
          </a:xfrm>
        </p:spPr>
        <p:txBody>
          <a:bodyPr/>
          <a:lstStyle/>
          <a:p>
            <a:r>
              <a:rPr lang="zh-CN" altLang="en-US" dirty="0"/>
              <a:t>战时临阵脱逃罪</a:t>
            </a:r>
            <a:br>
              <a:rPr lang="zh-CN" altLang="en-US" dirty="0"/>
            </a:br>
            <a:endParaRPr lang="zh-CN" altLang="en-US" dirty="0"/>
          </a:p>
        </p:txBody>
      </p:sp>
      <p:sp>
        <p:nvSpPr>
          <p:cNvPr id="5" name="文本框 4"/>
          <p:cNvSpPr txBox="1"/>
          <p:nvPr/>
        </p:nvSpPr>
        <p:spPr>
          <a:xfrm>
            <a:off x="174214" y="239041"/>
            <a:ext cx="1107996" cy="461665"/>
          </a:xfrm>
          <a:prstGeom prst="rect">
            <a:avLst/>
          </a:prstGeom>
          <a:noFill/>
        </p:spPr>
        <p:txBody>
          <a:bodyPr wrap="none" rtlCol="0" anchor="t">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sym typeface="+mn-ea"/>
              </a:rPr>
              <a:t>第三节</a:t>
            </a:r>
            <a:endParaRPr lang="zh-CN" altLang="en-US" sz="2400" dirty="0">
              <a:solidFill>
                <a:srgbClr val="FA7D00"/>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2925412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502432" y="1020267"/>
            <a:ext cx="10557558" cy="3648132"/>
          </a:xfrm>
        </p:spPr>
        <p:txBody>
          <a:bodyPr>
            <a:normAutofit fontScale="55000" lnSpcReduction="20000"/>
          </a:bodyPr>
          <a:lstStyle/>
          <a:p>
            <a:endParaRPr lang="zh-CN" altLang="en-US" dirty="0"/>
          </a:p>
          <a:p>
            <a:pPr>
              <a:lnSpc>
                <a:spcPct val="140000"/>
              </a:lnSpc>
            </a:pPr>
            <a:r>
              <a:rPr lang="zh-CN" altLang="en-US" sz="5900" dirty="0"/>
              <a:t>三、战时临阵脱逃罪的处罚</a:t>
            </a:r>
          </a:p>
          <a:p>
            <a:pPr>
              <a:lnSpc>
                <a:spcPct val="140000"/>
              </a:lnSpc>
            </a:pPr>
            <a:r>
              <a:rPr lang="zh-CN" altLang="en-US" sz="5900" dirty="0"/>
              <a:t>根据</a:t>
            </a:r>
            <a:r>
              <a:rPr lang="en-US" altLang="zh-CN" sz="5900" dirty="0"/>
              <a:t>《</a:t>
            </a:r>
            <a:r>
              <a:rPr lang="zh-CN" altLang="en-US" sz="5900" dirty="0"/>
              <a:t>刑法</a:t>
            </a:r>
            <a:r>
              <a:rPr lang="en-US" altLang="zh-CN" sz="5900" dirty="0"/>
              <a:t>》</a:t>
            </a:r>
            <a:r>
              <a:rPr lang="zh-CN" altLang="en-US" sz="5900" dirty="0"/>
              <a:t>第</a:t>
            </a:r>
            <a:r>
              <a:rPr lang="en-US" altLang="zh-CN" sz="5900" dirty="0"/>
              <a:t>424</a:t>
            </a:r>
            <a:r>
              <a:rPr lang="zh-CN" altLang="en-US" sz="5900" dirty="0"/>
              <a:t>条的规定，犯本罪的，处</a:t>
            </a:r>
            <a:r>
              <a:rPr lang="en-US" altLang="zh-CN" sz="5900" dirty="0"/>
              <a:t>3</a:t>
            </a:r>
            <a:r>
              <a:rPr lang="zh-CN" altLang="en-US" sz="5900" dirty="0"/>
              <a:t>年以下有期徒刑；情节严重的，处</a:t>
            </a:r>
            <a:r>
              <a:rPr lang="en-US" altLang="zh-CN" sz="5900" dirty="0"/>
              <a:t>3</a:t>
            </a:r>
            <a:r>
              <a:rPr lang="zh-CN" altLang="en-US" sz="5900" dirty="0"/>
              <a:t>年以上</a:t>
            </a:r>
            <a:r>
              <a:rPr lang="en-US" altLang="zh-CN" sz="5900" dirty="0"/>
              <a:t>10</a:t>
            </a:r>
            <a:r>
              <a:rPr lang="zh-CN" altLang="en-US" sz="5900" dirty="0"/>
              <a:t>年以下有期徒刑；致使战斗、战役遭受重大损失的，处</a:t>
            </a:r>
            <a:r>
              <a:rPr lang="en-US" altLang="zh-CN" sz="5900" dirty="0"/>
              <a:t>10</a:t>
            </a:r>
            <a:r>
              <a:rPr lang="zh-CN" altLang="en-US" sz="5900" dirty="0"/>
              <a:t>年以上有期徒刑、无期徒刑或者死刑。</a:t>
            </a:r>
          </a:p>
          <a:p>
            <a:endParaRPr lang="zh-CN" altLang="en-US" dirty="0" smtClean="0"/>
          </a:p>
          <a:p>
            <a:endParaRPr lang="zh-CN" altLang="en-US" dirty="0"/>
          </a:p>
        </p:txBody>
      </p:sp>
      <p:sp>
        <p:nvSpPr>
          <p:cNvPr id="3" name="标题 2"/>
          <p:cNvSpPr>
            <a:spLocks noGrp="1"/>
          </p:cNvSpPr>
          <p:nvPr>
            <p:ph type="title"/>
          </p:nvPr>
        </p:nvSpPr>
        <p:spPr>
          <a:xfrm>
            <a:off x="1634442" y="722539"/>
            <a:ext cx="10425548" cy="595457"/>
          </a:xfrm>
        </p:spPr>
        <p:txBody>
          <a:bodyPr/>
          <a:lstStyle/>
          <a:p>
            <a:r>
              <a:rPr lang="zh-CN" altLang="en-US" b="1" dirty="0"/>
              <a:t>战时临阵脱逃罪</a:t>
            </a:r>
            <a:br>
              <a:rPr lang="zh-CN" altLang="en-US" b="1" dirty="0"/>
            </a:br>
            <a:r>
              <a:rPr lang="zh-CN" altLang="en-US" sz="4000" b="1" dirty="0">
                <a:latin typeface="等线" panose="02010600030101010101" pitchFamily="2" charset="-122"/>
                <a:ea typeface="等线" panose="02010600030101010101" pitchFamily="2" charset="-122"/>
              </a:rPr>
              <a:t/>
            </a:r>
            <a:br>
              <a:rPr lang="zh-CN" altLang="en-US" sz="4000" b="1" dirty="0">
                <a:latin typeface="等线" panose="02010600030101010101" pitchFamily="2" charset="-122"/>
                <a:ea typeface="等线" panose="02010600030101010101" pitchFamily="2" charset="-122"/>
              </a:rPr>
            </a:br>
            <a:endParaRPr lang="zh-CN" altLang="en-US" sz="4000" b="1" dirty="0">
              <a:latin typeface="等线" panose="02010600030101010101" pitchFamily="2" charset="-122"/>
              <a:ea typeface="等线" panose="02010600030101010101" pitchFamily="2" charset="-122"/>
            </a:endParaRPr>
          </a:p>
        </p:txBody>
      </p:sp>
      <p:sp>
        <p:nvSpPr>
          <p:cNvPr id="5" name="文本框 4"/>
          <p:cNvSpPr txBox="1"/>
          <p:nvPr/>
        </p:nvSpPr>
        <p:spPr>
          <a:xfrm>
            <a:off x="174214" y="239041"/>
            <a:ext cx="1107996" cy="461665"/>
          </a:xfrm>
          <a:prstGeom prst="rect">
            <a:avLst/>
          </a:prstGeom>
          <a:noFill/>
        </p:spPr>
        <p:txBody>
          <a:bodyPr wrap="none" rtlCol="0" anchor="t">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sym typeface="+mn-ea"/>
              </a:rPr>
              <a:t>第三节</a:t>
            </a:r>
            <a:endParaRPr lang="zh-CN" altLang="en-US" sz="2400" dirty="0">
              <a:solidFill>
                <a:srgbClr val="FA7D00"/>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363561934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945</TotalTime>
  <Words>1518</Words>
  <Application>Microsoft Office PowerPoint</Application>
  <PresentationFormat>宽屏</PresentationFormat>
  <Paragraphs>136</Paragraphs>
  <Slides>18</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等线</vt:lpstr>
      <vt:lpstr>华文中宋</vt:lpstr>
      <vt:lpstr>宋体</vt:lpstr>
      <vt:lpstr>微软雅黑</vt:lpstr>
      <vt:lpstr>Arial</vt:lpstr>
      <vt:lpstr>Calibri</vt:lpstr>
      <vt:lpstr>Wingdings</vt:lpstr>
      <vt:lpstr>Office 主题​​</vt:lpstr>
      <vt:lpstr>刑 法 学 （下册·各论）</vt:lpstr>
      <vt:lpstr>第二十六章  军人违反职责罪</vt:lpstr>
      <vt:lpstr>PowerPoint 演示文稿</vt:lpstr>
      <vt:lpstr>军人违反职责罪概述  </vt:lpstr>
      <vt:lpstr>战时违抗命令罪</vt:lpstr>
      <vt:lpstr>战时违抗命令罪</vt:lpstr>
      <vt:lpstr> 战时临阵脱逃罪 </vt:lpstr>
      <vt:lpstr>战时临阵脱逃罪 </vt:lpstr>
      <vt:lpstr>战时临阵脱逃罪  </vt:lpstr>
      <vt:lpstr>军人叛逃罪 </vt:lpstr>
      <vt:lpstr>军人叛逃罪  </vt:lpstr>
      <vt:lpstr>军人叛逃罪  </vt:lpstr>
      <vt:lpstr>武器装备肇事罪  </vt:lpstr>
      <vt:lpstr>武器装备肇事罪  </vt:lpstr>
      <vt:lpstr>武器装备肇事罪  </vt:lpstr>
      <vt:lpstr>虐待俘虏罪</vt:lpstr>
      <vt:lpstr>虐待俘虏罪</vt:lpstr>
      <vt:lpstr>虐待俘虏罪</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管 理 学</dc:title>
  <dc:creator>hybonline</dc:creator>
  <cp:lastModifiedBy>程传省</cp:lastModifiedBy>
  <cp:revision>55</cp:revision>
  <dcterms:created xsi:type="dcterms:W3CDTF">2019-10-11T02:21:00Z</dcterms:created>
  <dcterms:modified xsi:type="dcterms:W3CDTF">2020-02-06T13:49:18Z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