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59" r:id="rId6"/>
    <p:sldId id="260" r:id="rId7"/>
    <p:sldId id="261" r:id="rId8"/>
    <p:sldId id="276" r:id="rId9"/>
    <p:sldId id="262" r:id="rId10"/>
    <p:sldId id="264" r:id="rId11"/>
    <p:sldId id="272" r:id="rId12"/>
    <p:sldId id="273" r:id="rId13"/>
    <p:sldId id="274" r:id="rId14"/>
    <p:sldId id="285" r:id="rId15"/>
    <p:sldId id="265" r:id="rId16"/>
    <p:sldId id="266" r:id="rId17"/>
    <p:sldId id="286" r:id="rId18"/>
    <p:sldId id="296" r:id="rId19"/>
    <p:sldId id="297" r:id="rId20"/>
    <p:sldId id="298" r:id="rId21"/>
    <p:sldId id="289" r:id="rId22"/>
    <p:sldId id="295" r:id="rId23"/>
    <p:sldId id="290" r:id="rId24"/>
    <p:sldId id="291" r:id="rId25"/>
    <p:sldId id="292" r:id="rId26"/>
    <p:sldId id="293" r:id="rId27"/>
    <p:sldId id="294" r:id="rId28"/>
    <p:sldId id="275" r:id="rId29"/>
    <p:sldId id="288" r:id="rId30"/>
    <p:sldId id="269" r:id="rId31"/>
    <p:sldId id="300" r:id="rId32"/>
    <p:sldId id="304" r:id="rId33"/>
    <p:sldId id="306" r:id="rId34"/>
    <p:sldId id="305" r:id="rId35"/>
    <p:sldId id="301" r:id="rId36"/>
    <p:sldId id="302" r:id="rId37"/>
    <p:sldId id="303" r:id="rId38"/>
    <p:sldId id="319" r:id="rId39"/>
    <p:sldId id="299" r:id="rId40"/>
    <p:sldId id="320" r:id="rId41"/>
    <p:sldId id="277" r:id="rId42"/>
    <p:sldId id="278" r:id="rId43"/>
    <p:sldId id="267" r:id="rId44"/>
    <p:sldId id="309" r:id="rId45"/>
    <p:sldId id="308" r:id="rId46"/>
    <p:sldId id="310" r:id="rId47"/>
    <p:sldId id="307" r:id="rId48"/>
    <p:sldId id="311" r:id="rId49"/>
    <p:sldId id="312" r:id="rId50"/>
    <p:sldId id="313" r:id="rId51"/>
    <p:sldId id="321" r:id="rId52"/>
    <p:sldId id="322" r:id="rId53"/>
    <p:sldId id="323" r:id="rId54"/>
    <p:sldId id="329" r:id="rId55"/>
    <p:sldId id="330" r:id="rId56"/>
    <p:sldId id="331" r:id="rId57"/>
    <p:sldId id="332" r:id="rId58"/>
    <p:sldId id="324" r:id="rId59"/>
    <p:sldId id="325" r:id="rId60"/>
    <p:sldId id="326" r:id="rId61"/>
    <p:sldId id="327" r:id="rId62"/>
    <p:sldId id="328" r:id="rId63"/>
    <p:sldId id="314" r:id="rId64"/>
    <p:sldId id="315" r:id="rId65"/>
    <p:sldId id="316" r:id="rId66"/>
    <p:sldId id="317" r:id="rId67"/>
    <p:sldId id="318" r:id="rId68"/>
    <p:sldId id="333" r:id="rId69"/>
    <p:sldId id="334" r:id="rId70"/>
    <p:sldId id="335" r:id="rId7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234"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2021/3/31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2021/3/31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2021/3/31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2021/3/31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6000" b="1" dirty="0">
                <a:latin typeface="楷体" pitchFamily="49" charset="-122"/>
                <a:ea typeface="楷体" pitchFamily="49" charset="-122"/>
              </a:rPr>
              <a:t>中国法律史</a:t>
            </a:r>
            <a:endParaRPr lang="en-US" sz="6000" b="1" dirty="0">
              <a:latin typeface="楷体" pitchFamily="49" charset="-122"/>
              <a:ea typeface="楷体" pitchFamily="49" charset="-122"/>
            </a:endParaRPr>
          </a:p>
        </p:txBody>
      </p:sp>
      <p:sp>
        <p:nvSpPr>
          <p:cNvPr id="3" name="副标题 2"/>
          <p:cNvSpPr>
            <a:spLocks noGrp="1"/>
          </p:cNvSpPr>
          <p:nvPr>
            <p:ph type="subTitle" idx="1"/>
          </p:nvPr>
        </p:nvSpPr>
        <p:spPr/>
        <p:txBody>
          <a:bodyPr>
            <a:normAutofit/>
          </a:bodyPr>
          <a:lstStyle/>
          <a:p>
            <a:r>
              <a:rPr lang="zh-CN" altLang="en-US" sz="4400" b="1" dirty="0">
                <a:solidFill>
                  <a:schemeClr val="tx1"/>
                </a:solidFill>
                <a:latin typeface="楷体" pitchFamily="49" charset="-122"/>
                <a:ea typeface="楷体" pitchFamily="49" charset="-122"/>
              </a:rPr>
              <a:t>古代法律史</a:t>
            </a:r>
            <a:endParaRPr lang="en-US" sz="4400" b="1" dirty="0">
              <a:solidFill>
                <a:schemeClr val="tx1"/>
              </a:solidFill>
              <a:latin typeface="楷体" pitchFamily="49" charset="-122"/>
              <a:ea typeface="楷体" pitchFamily="49" charset="-122"/>
            </a:endParaRPr>
          </a:p>
        </p:txBody>
      </p:sp>
    </p:spTree>
    <p:extLst>
      <p:ext uri="{BB962C8B-B14F-4D97-AF65-F5344CB8AC3E}">
        <p14:creationId xmlns:p14="http://schemas.microsoft.com/office/powerpoint/2010/main" val="842924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5" name="Rectangle 2"/>
          <p:cNvSpPr>
            <a:spLocks noGrp="1" noChangeArrowheads="1"/>
          </p:cNvSpPr>
          <p:nvPr>
            <p:ph type="title" idx="4294967295"/>
          </p:nvPr>
        </p:nvSpPr>
        <p:spPr>
          <a:xfrm>
            <a:off x="0" y="609600"/>
            <a:ext cx="8540750" cy="874713"/>
          </a:xfrm>
          <a:ln/>
        </p:spPr>
        <p:txBody>
          <a:bodyPr/>
          <a:lstStyle/>
          <a:p>
            <a:r>
              <a:rPr lang="zh-CN" altLang="en-US" sz="4800" b="0"/>
              <a:t>     一、中国法制文明的起源</a:t>
            </a:r>
          </a:p>
        </p:txBody>
      </p:sp>
      <p:sp>
        <p:nvSpPr>
          <p:cNvPr id="2256" name="Rectangle 3"/>
          <p:cNvSpPr>
            <a:spLocks noGrp="1" noChangeArrowheads="1"/>
          </p:cNvSpPr>
          <p:nvPr>
            <p:ph type="body" idx="4294967295"/>
          </p:nvPr>
        </p:nvSpPr>
        <p:spPr>
          <a:xfrm>
            <a:off x="771525" y="1557338"/>
            <a:ext cx="8121650" cy="4967287"/>
          </a:xfrm>
          <a:ln/>
        </p:spPr>
        <p:txBody>
          <a:bodyPr/>
          <a:lstStyle/>
          <a:p>
            <a:pPr marL="609600" indent="-609600" algn="just">
              <a:buFont typeface="Wingdings" pitchFamily="2" charset="2"/>
              <a:buNone/>
            </a:pPr>
            <a:r>
              <a:rPr lang="en-US" altLang="en-US" b="1" dirty="0">
                <a:latin typeface="楷体" pitchFamily="49" charset="-122"/>
                <a:ea typeface="楷体" pitchFamily="49" charset="-122"/>
              </a:rPr>
              <a:t>  2.中西法制文明起源的比较</a:t>
            </a:r>
          </a:p>
          <a:p>
            <a:pPr marL="609600" indent="-609600" algn="just">
              <a:lnSpc>
                <a:spcPct val="110000"/>
              </a:lnSpc>
              <a:buClr>
                <a:schemeClr val="tx1"/>
              </a:buClr>
              <a:buFont typeface="Wingdings" pitchFamily="2" charset="2"/>
              <a:buNone/>
            </a:pPr>
            <a:r>
              <a:rPr lang="en-US" altLang="en-US" sz="2800" b="1" dirty="0">
                <a:latin typeface="楷体" pitchFamily="49" charset="-122"/>
                <a:ea typeface="楷体" pitchFamily="49" charset="-122"/>
              </a:rPr>
              <a:t>  </a:t>
            </a:r>
            <a:r>
              <a:rPr lang="en-US" altLang="en-US" sz="2800" b="1" dirty="0">
                <a:latin typeface="楷体" pitchFamily="49" charset="-122"/>
                <a:ea typeface="楷体" pitchFamily="49" charset="-122"/>
                <a:sym typeface="宋体" pitchFamily="2" charset="-122"/>
              </a:rPr>
              <a:t>①</a:t>
            </a:r>
            <a:r>
              <a:rPr lang="en-US" altLang="en-US" sz="2800" b="1" dirty="0">
                <a:latin typeface="楷体" pitchFamily="49" charset="-122"/>
                <a:ea typeface="楷体" pitchFamily="49" charset="-122"/>
              </a:rPr>
              <a:t> </a:t>
            </a:r>
            <a:r>
              <a:rPr lang="en-US" altLang="en-US" sz="2800" b="1" dirty="0" err="1">
                <a:latin typeface="楷体" pitchFamily="49" charset="-122"/>
                <a:ea typeface="楷体" pitchFamily="49" charset="-122"/>
              </a:rPr>
              <a:t>中国古代法制文明的起源，与</a:t>
            </a:r>
            <a:r>
              <a:rPr lang="zh-CN" altLang="en-US" sz="2800" b="1" i="1" dirty="0">
                <a:latin typeface="楷体" pitchFamily="49" charset="-122"/>
                <a:ea typeface="楷体" pitchFamily="49" charset="-122"/>
              </a:rPr>
              <a:t>宗法血缘制度</a:t>
            </a:r>
            <a:r>
              <a:rPr lang="en-US" altLang="en-US" sz="2800" b="1" dirty="0" err="1">
                <a:latin typeface="楷体" pitchFamily="49" charset="-122"/>
                <a:ea typeface="楷体" pitchFamily="49" charset="-122"/>
              </a:rPr>
              <a:t>紧密结合在一起，具有明显的宗法伦理性质</a:t>
            </a:r>
            <a:r>
              <a:rPr lang="en-US" altLang="en-US" sz="2800" b="1" dirty="0">
                <a:latin typeface="楷体" pitchFamily="49" charset="-122"/>
                <a:ea typeface="楷体" pitchFamily="49" charset="-122"/>
              </a:rPr>
              <a:t>；</a:t>
            </a:r>
          </a:p>
          <a:p>
            <a:pPr marL="609600" indent="-609600" algn="just">
              <a:lnSpc>
                <a:spcPct val="110000"/>
              </a:lnSpc>
              <a:buClr>
                <a:schemeClr val="tx1"/>
              </a:buClr>
              <a:buFont typeface="Wingdings" pitchFamily="2" charset="2"/>
              <a:buNone/>
            </a:pPr>
            <a:r>
              <a:rPr lang="en-US" altLang="en-US" sz="2800" b="1" dirty="0">
                <a:latin typeface="楷体" pitchFamily="49" charset="-122"/>
                <a:ea typeface="楷体" pitchFamily="49" charset="-122"/>
              </a:rPr>
              <a:t>  </a:t>
            </a:r>
            <a:r>
              <a:rPr lang="en-US" altLang="en-US" sz="2800" b="1" dirty="0">
                <a:latin typeface="楷体" pitchFamily="49" charset="-122"/>
                <a:ea typeface="楷体" pitchFamily="49" charset="-122"/>
                <a:sym typeface="宋体" pitchFamily="2" charset="-122"/>
              </a:rPr>
              <a:t>②</a:t>
            </a:r>
            <a:r>
              <a:rPr lang="en-US" altLang="en-US" sz="2800" b="1" dirty="0" err="1">
                <a:latin typeface="楷体" pitchFamily="49" charset="-122"/>
                <a:ea typeface="楷体" pitchFamily="49" charset="-122"/>
              </a:rPr>
              <a:t>中国古代法制文明的起源和发展，主要是以刑始于兵和礼源于祭祀的形式完成的</a:t>
            </a:r>
            <a:r>
              <a:rPr lang="en-US" altLang="en-US" sz="2800" b="1" dirty="0">
                <a:latin typeface="楷体" pitchFamily="49" charset="-122"/>
                <a:ea typeface="楷体" pitchFamily="49" charset="-122"/>
              </a:rPr>
              <a:t>；</a:t>
            </a:r>
          </a:p>
          <a:p>
            <a:pPr marL="609600" indent="-609600" algn="just">
              <a:lnSpc>
                <a:spcPct val="110000"/>
              </a:lnSpc>
              <a:buClr>
                <a:schemeClr val="tx1"/>
              </a:buClr>
              <a:buFont typeface="Wingdings" pitchFamily="2" charset="2"/>
              <a:buNone/>
            </a:pPr>
            <a:r>
              <a:rPr lang="en-US" altLang="en-US" sz="2800" b="1" dirty="0">
                <a:latin typeface="楷体" pitchFamily="49" charset="-122"/>
                <a:ea typeface="楷体" pitchFamily="49" charset="-122"/>
              </a:rPr>
              <a:t>  </a:t>
            </a:r>
            <a:r>
              <a:rPr lang="en-US" altLang="en-US" sz="2800" b="1" dirty="0">
                <a:latin typeface="楷体" pitchFamily="49" charset="-122"/>
                <a:ea typeface="楷体" pitchFamily="49" charset="-122"/>
                <a:sym typeface="宋体" pitchFamily="2" charset="-122"/>
              </a:rPr>
              <a:t>③</a:t>
            </a:r>
            <a:r>
              <a:rPr lang="en-US" altLang="en-US" sz="2800" b="1" dirty="0">
                <a:latin typeface="楷体" pitchFamily="49" charset="-122"/>
                <a:ea typeface="楷体" pitchFamily="49" charset="-122"/>
              </a:rPr>
              <a:t>中国古代法制文明的起源和发展，与家族和宗族国家制度的成熟完备相一致；以主要生产资料土地的所有权为核心的财产物权即以宗族国家所有制为基本内容。</a:t>
            </a:r>
          </a:p>
          <a:p>
            <a:pPr marL="609600" indent="-609600" algn="just"/>
            <a:endParaRPr lang="en-US" altLang="en-US" sz="2400" b="1" dirty="0">
              <a:latin typeface="楷体" pitchFamily="49" charset="-122"/>
              <a:ea typeface="楷体" pitchFamily="49" charset="-122"/>
            </a:endParaRPr>
          </a:p>
        </p:txBody>
      </p:sp>
    </p:spTree>
    <p:extLst>
      <p:ext uri="{BB962C8B-B14F-4D97-AF65-F5344CB8AC3E}">
        <p14:creationId xmlns:p14="http://schemas.microsoft.com/office/powerpoint/2010/main" val="26349219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1" nodeType="withEffect">
                                  <p:childTnLst>
                                    <p:set>
                                      <p:cBhvr additive="base">
                                        <p:cTn id="6" dur="1" fill="hold">
                                          <p:stCondLst>
                                            <p:cond delay="0"/>
                                          </p:stCondLst>
                                        </p:cTn>
                                        <p:tgtEl>
                                          <p:spTgt spid="2256">
                                            <p:bg/>
                                          </p:spTgt>
                                        </p:tgtEl>
                                        <p:attrNameLst>
                                          <p:attrName>style.visibility</p:attrName>
                                        </p:attrNameLst>
                                      </p:cBhvr>
                                      <p:to>
                                        <p:strVal val="visible"/>
                                      </p:to>
                                    </p:set>
                                    <p:animEffect transition="in" filter="blinds(horizontal)">
                                      <p:cBhvr additive="base">
                                        <p:cTn id="7" dur="500" fill="hold"/>
                                        <p:tgtEl>
                                          <p:spTgt spid="2256">
                                            <p:bg/>
                                          </p:spTgt>
                                        </p:tgtEl>
                                      </p:cBhvr>
                                    </p:animEffect>
                                  </p:childTnLst>
                                </p:cTn>
                              </p:par>
                              <p:par>
                                <p:cTn id="8" presetID="3" presetClass="entr" presetSubtype="10" fill="hold" grpId="1" nodeType="withEffect">
                                  <p:childTnLst>
                                    <p:set>
                                      <p:cBhvr additive="base">
                                        <p:cTn id="9" dur="1" fill="hold">
                                          <p:stCondLst>
                                            <p:cond delay="0"/>
                                          </p:stCondLst>
                                        </p:cTn>
                                        <p:tgtEl>
                                          <p:spTgt spid="2256">
                                            <p:bg/>
                                          </p:spTgt>
                                        </p:tgtEl>
                                        <p:attrNameLst>
                                          <p:attrName>style.visibility</p:attrName>
                                        </p:attrNameLst>
                                      </p:cBhvr>
                                      <p:to>
                                        <p:strVal val="visible"/>
                                      </p:to>
                                    </p:set>
                                    <p:animEffect transition="in" filter="blinds(horizontal)">
                                      <p:cBhvr additive="base">
                                        <p:cTn id="10" dur="500" fill="hold"/>
                                        <p:tgtEl>
                                          <p:spTgt spid="2256">
                                            <p:bg/>
                                          </p:spTgt>
                                        </p:tgtEl>
                                      </p:cBhvr>
                                    </p:animEffect>
                                  </p:childTnLst>
                                </p:cTn>
                              </p:par>
                              <p:par>
                                <p:cTn id="11" presetID="3" presetClass="entr" presetSubtype="10" fill="hold" grpId="1" nodeType="withEffect">
                                  <p:childTnLst>
                                    <p:set>
                                      <p:cBhvr additive="base">
                                        <p:cTn id="12" dur="1" fill="hold">
                                          <p:stCondLst>
                                            <p:cond delay="0"/>
                                          </p:stCondLst>
                                        </p:cTn>
                                        <p:tgtEl>
                                          <p:spTgt spid="2256">
                                            <p:bg/>
                                          </p:spTgt>
                                        </p:tgtEl>
                                        <p:attrNameLst>
                                          <p:attrName>style.visibility</p:attrName>
                                        </p:attrNameLst>
                                      </p:cBhvr>
                                      <p:to>
                                        <p:strVal val="visible"/>
                                      </p:to>
                                    </p:set>
                                    <p:animEffect transition="in" filter="blinds(horizontal)">
                                      <p:cBhvr additive="base">
                                        <p:cTn id="13" dur="500" fill="hold"/>
                                        <p:tgtEl>
                                          <p:spTgt spid="2256">
                                            <p:bg/>
                                          </p:spTgt>
                                        </p:tgtEl>
                                      </p:cBhvr>
                                    </p:animEffect>
                                  </p:childTnLst>
                                </p:cTn>
                              </p:par>
                              <p:par>
                                <p:cTn id="14" presetID="3" presetClass="entr" presetSubtype="10" fill="hold" grpId="1" nodeType="withEffect">
                                  <p:childTnLst>
                                    <p:set>
                                      <p:cBhvr additive="base">
                                        <p:cTn id="15" dur="1" fill="hold">
                                          <p:stCondLst>
                                            <p:cond delay="0"/>
                                          </p:stCondLst>
                                        </p:cTn>
                                        <p:tgtEl>
                                          <p:spTgt spid="2256">
                                            <p:bg/>
                                          </p:spTgt>
                                        </p:tgtEl>
                                        <p:attrNameLst>
                                          <p:attrName>style.visibility</p:attrName>
                                        </p:attrNameLst>
                                      </p:cBhvr>
                                      <p:to>
                                        <p:strVal val="visible"/>
                                      </p:to>
                                    </p:set>
                                    <p:animEffect transition="in" filter="blinds(horizontal)">
                                      <p:cBhvr additive="base">
                                        <p:cTn id="16" dur="500" fill="hold"/>
                                        <p:tgtEl>
                                          <p:spTgt spid="2256">
                                            <p:bg/>
                                          </p:spTgt>
                                        </p:tgtEl>
                                      </p:cBhvr>
                                    </p:animEffect>
                                  </p:childTnLst>
                                </p:cTn>
                              </p:par>
                              <p:par>
                                <p:cTn id="17" presetID="3" presetClass="entr" presetSubtype="10" fill="hold" grpId="1" nodeType="withEffect">
                                  <p:childTnLst>
                                    <p:set>
                                      <p:cBhvr additive="base">
                                        <p:cTn id="18" dur="1" fill="hold">
                                          <p:stCondLst>
                                            <p:cond delay="0"/>
                                          </p:stCondLst>
                                        </p:cTn>
                                        <p:tgtEl>
                                          <p:spTgt spid="2256">
                                            <p:bg/>
                                          </p:spTgt>
                                        </p:tgtEl>
                                        <p:attrNameLst>
                                          <p:attrName>style.visibility</p:attrName>
                                        </p:attrNameLst>
                                      </p:cBhvr>
                                      <p:to>
                                        <p:strVal val="visible"/>
                                      </p:to>
                                    </p:set>
                                    <p:animEffect transition="in" filter="blinds(horizontal)">
                                      <p:cBhvr additive="base">
                                        <p:cTn id="19" dur="500" fill="hold"/>
                                        <p:tgtEl>
                                          <p:spTgt spid="2256">
                                            <p:bg/>
                                          </p:spTgt>
                                        </p:tgtEl>
                                      </p:cBhvr>
                                    </p:animEffect>
                                  </p:childTnLst>
                                </p:cTn>
                              </p:par>
                              <p:par>
                                <p:cTn id="20" presetID="3" presetClass="entr" presetSubtype="10" fill="hold" grpId="1" nodeType="withEffect">
                                  <p:childTnLst>
                                    <p:set>
                                      <p:cBhvr additive="base">
                                        <p:cTn id="21" dur="1" fill="hold">
                                          <p:stCondLst>
                                            <p:cond delay="0"/>
                                          </p:stCondLst>
                                        </p:cTn>
                                        <p:tgtEl>
                                          <p:spTgt spid="2256">
                                            <p:bg/>
                                          </p:spTgt>
                                        </p:tgtEl>
                                        <p:attrNameLst>
                                          <p:attrName>style.visibility</p:attrName>
                                        </p:attrNameLst>
                                      </p:cBhvr>
                                      <p:to>
                                        <p:strVal val="visible"/>
                                      </p:to>
                                    </p:set>
                                    <p:animEffect transition="in" filter="blinds(horizontal)">
                                      <p:cBhvr additive="base">
                                        <p:cTn id="22" dur="500" fill="hold"/>
                                        <p:tgtEl>
                                          <p:spTgt spid="2256">
                                            <p:bg/>
                                          </p:spTgt>
                                        </p:tgtEl>
                                      </p:cBhvr>
                                    </p:animEffect>
                                  </p:childTnLst>
                                </p:cTn>
                              </p:par>
                              <p:par>
                                <p:cTn id="23" presetID="3" presetClass="entr" presetSubtype="10" fill="hold" grpId="1" nodeType="withEffect">
                                  <p:childTnLst>
                                    <p:set>
                                      <p:cBhvr additive="base">
                                        <p:cTn id="24" dur="1" fill="hold">
                                          <p:stCondLst>
                                            <p:cond delay="0"/>
                                          </p:stCondLst>
                                        </p:cTn>
                                        <p:tgtEl>
                                          <p:spTgt spid="2256">
                                            <p:bg/>
                                          </p:spTgt>
                                        </p:tgtEl>
                                        <p:attrNameLst>
                                          <p:attrName>style.visibility</p:attrName>
                                        </p:attrNameLst>
                                      </p:cBhvr>
                                      <p:to>
                                        <p:strVal val="visible"/>
                                      </p:to>
                                    </p:set>
                                    <p:animEffect transition="in" filter="blinds(horizontal)">
                                      <p:cBhvr additive="base">
                                        <p:cTn id="25" dur="500" fill="hold"/>
                                        <p:tgtEl>
                                          <p:spTgt spid="2256">
                                            <p:bg/>
                                          </p:spTgt>
                                        </p:tgtEl>
                                      </p:cBhvr>
                                    </p:animEffect>
                                  </p:childTnLst>
                                </p:cTn>
                              </p:par>
                              <p:par>
                                <p:cTn id="26" presetID="3" presetClass="entr" presetSubtype="10" fill="hold" grpId="1" nodeType="withEffect">
                                  <p:childTnLst>
                                    <p:set>
                                      <p:cBhvr additive="base">
                                        <p:cTn id="27" dur="1" fill="hold">
                                          <p:stCondLst>
                                            <p:cond delay="0"/>
                                          </p:stCondLst>
                                        </p:cTn>
                                        <p:tgtEl>
                                          <p:spTgt spid="2256">
                                            <p:bg/>
                                          </p:spTgt>
                                        </p:tgtEl>
                                        <p:attrNameLst>
                                          <p:attrName>style.visibility</p:attrName>
                                        </p:attrNameLst>
                                      </p:cBhvr>
                                      <p:to>
                                        <p:strVal val="visible"/>
                                      </p:to>
                                    </p:set>
                                    <p:animEffect transition="in" filter="blinds(horizontal)">
                                      <p:cBhvr additive="base">
                                        <p:cTn id="28" dur="500" fill="hold"/>
                                        <p:tgtEl>
                                          <p:spTgt spid="2256">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6" grpId="0" build="p" animBg="1"/>
      <p:bldP spid="2256" grpId="1"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8" name="Rectangle 300"/>
          <p:cNvSpPr>
            <a:spLocks noGrp="1" noChangeArrowheads="1"/>
          </p:cNvSpPr>
          <p:nvPr>
            <p:ph type="title" idx="4294967295"/>
          </p:nvPr>
        </p:nvSpPr>
        <p:spPr>
          <a:ln/>
        </p:spPr>
        <p:txBody>
          <a:bodyPr/>
          <a:lstStyle/>
          <a:p>
            <a:r>
              <a:rPr lang="zh-CN" altLang="en-US" sz="6000" b="0" dirty="0"/>
              <a:t>宗法制</a:t>
            </a:r>
          </a:p>
        </p:txBody>
      </p:sp>
      <p:sp>
        <p:nvSpPr>
          <p:cNvPr id="2349" name="Rectangle 301"/>
          <p:cNvSpPr>
            <a:spLocks noGrp="1" noChangeArrowheads="1"/>
          </p:cNvSpPr>
          <p:nvPr>
            <p:ph type="body" sz="half" idx="4294967295"/>
          </p:nvPr>
        </p:nvSpPr>
        <p:spPr>
          <a:xfrm>
            <a:off x="0" y="1556792"/>
            <a:ext cx="3460750" cy="4349750"/>
          </a:xfrm>
          <a:ln/>
        </p:spPr>
        <p:txBody>
          <a:bodyPr/>
          <a:lstStyle/>
          <a:p>
            <a:pPr algn="just">
              <a:lnSpc>
                <a:spcPct val="140000"/>
              </a:lnSpc>
            </a:pPr>
            <a:r>
              <a:rPr lang="zh-CN" altLang="en-US" b="1" dirty="0">
                <a:ea typeface="楷体" charset="-122"/>
              </a:rPr>
              <a:t>宗法制是指以宗族血缘关系为纽带，与国家制度相结合，以维护贵族世袭统治的制度。</a:t>
            </a:r>
          </a:p>
        </p:txBody>
      </p:sp>
      <p:sp>
        <p:nvSpPr>
          <p:cNvPr id="2352" name="Rectangle 4"/>
          <p:cNvSpPr>
            <a:spLocks noChangeArrowheads="1"/>
          </p:cNvSpPr>
          <p:nvPr/>
        </p:nvSpPr>
        <p:spPr bwMode="auto">
          <a:xfrm>
            <a:off x="0" y="1784350"/>
            <a:ext cx="309563"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2134464"/>
            <a:ext cx="5296105" cy="3166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81106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childTnLst>
                                    <p:set>
                                      <p:cBhvr additive="base">
                                        <p:cTn id="6" dur="1" fill="hold">
                                          <p:stCondLst>
                                            <p:cond delay="0"/>
                                          </p:stCondLst>
                                        </p:cTn>
                                        <p:tgtEl>
                                          <p:spTgt spid="2348"/>
                                        </p:tgtEl>
                                        <p:attrNameLst>
                                          <p:attrName>style.visibility</p:attrName>
                                        </p:attrNameLst>
                                      </p:cBhvr>
                                      <p:to>
                                        <p:strVal val="visible"/>
                                      </p:to>
                                    </p:set>
                                    <p:animEffect transition="in" filter="fade">
                                      <p:cBhvr additive="base">
                                        <p:cTn id="7" dur="500" fill="hold"/>
                                        <p:tgtEl>
                                          <p:spTgt spid="2348"/>
                                        </p:tgtEl>
                                      </p:cBhvr>
                                    </p:animEffect>
                                  </p:childTnLst>
                                </p:cTn>
                              </p:par>
                              <p:par>
                                <p:cTn id="8" presetID="10" presetClass="entr" presetSubtype="0" fill="hold" grpId="0" nodeType="withEffect">
                                  <p:childTnLst>
                                    <p:set>
                                      <p:cBhvr additive="base">
                                        <p:cTn id="9" dur="1" fill="hold">
                                          <p:stCondLst>
                                            <p:cond delay="0"/>
                                          </p:stCondLst>
                                        </p:cTn>
                                        <p:tgtEl>
                                          <p:spTgt spid="2349">
                                            <p:bg/>
                                          </p:spTgt>
                                        </p:tgtEl>
                                        <p:attrNameLst>
                                          <p:attrName>style.visibility</p:attrName>
                                        </p:attrNameLst>
                                      </p:cBhvr>
                                      <p:to>
                                        <p:strVal val="visible"/>
                                      </p:to>
                                    </p:set>
                                    <p:animEffect transition="in" filter="fade">
                                      <p:cBhvr additive="base">
                                        <p:cTn id="10" dur="2000" fill="hold"/>
                                        <p:tgtEl>
                                          <p:spTgt spid="2349">
                                            <p:bg/>
                                          </p:spTgt>
                                        </p:tgtEl>
                                      </p:cBhvr>
                                    </p:animEffect>
                                  </p:childTnLst>
                                </p:cTn>
                              </p:par>
                              <p:par>
                                <p:cTn id="11" presetID="10" presetClass="entr" presetSubtype="0" fill="hold" grpId="0" nodeType="withEffect">
                                  <p:childTnLst>
                                    <p:set>
                                      <p:cBhvr additive="base">
                                        <p:cTn id="12" dur="1" fill="hold">
                                          <p:stCondLst>
                                            <p:cond delay="0"/>
                                          </p:stCondLst>
                                        </p:cTn>
                                        <p:tgtEl>
                                          <p:spTgt spid="2352"/>
                                        </p:tgtEl>
                                        <p:attrNameLst>
                                          <p:attrName>style.visibility</p:attrName>
                                        </p:attrNameLst>
                                      </p:cBhvr>
                                      <p:to>
                                        <p:strVal val="visible"/>
                                      </p:to>
                                    </p:set>
                                    <p:animEffect transition="in" filter="fade">
                                      <p:cBhvr additive="base">
                                        <p:cTn id="13" dur="2000" fill="hold"/>
                                        <p:tgtEl>
                                          <p:spTgt spid="2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8" grpId="0" animBg="1"/>
      <p:bldP spid="2349" grpId="0" build="p" animBg="1"/>
      <p:bldP spid="235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457200" y="1600200"/>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zh-CN" altLang="en-US" sz="3600">
                <a:latin typeface="楷体" pitchFamily="49" charset="-122"/>
                <a:ea typeface="楷体" pitchFamily="49" charset="-122"/>
              </a:rPr>
              <a:t>中国春秋战国时代的法家学派诞生中文的法的概念，此法指“先法后王”，认为天界地诸神有道约束，人间相应以法约束，君王亦受其制，法为人间司命，君王是最大的执法者和最高法官，令人皆守其职。</a:t>
            </a:r>
            <a:endParaRPr lang="zh-CN" altLang="en-US" sz="3600" dirty="0">
              <a:latin typeface="楷体" pitchFamily="49" charset="-122"/>
              <a:ea typeface="楷体" pitchFamily="49" charset="-122"/>
            </a:endParaRPr>
          </a:p>
        </p:txBody>
      </p:sp>
      <p:sp>
        <p:nvSpPr>
          <p:cNvPr id="3" name="TextBox 2"/>
          <p:cNvSpPr txBox="1"/>
          <p:nvPr/>
        </p:nvSpPr>
        <p:spPr>
          <a:xfrm>
            <a:off x="2807804" y="630100"/>
            <a:ext cx="3528392" cy="830997"/>
          </a:xfrm>
          <a:prstGeom prst="rect">
            <a:avLst/>
          </a:prstGeom>
          <a:noFill/>
        </p:spPr>
        <p:txBody>
          <a:bodyPr wrap="square" rtlCol="0">
            <a:spAutoFit/>
          </a:bodyPr>
          <a:lstStyle/>
          <a:p>
            <a:pPr algn="ctr"/>
            <a:r>
              <a:rPr lang="zh-CN" altLang="en-US" sz="4800" b="1" dirty="0">
                <a:latin typeface="楷体" pitchFamily="49" charset="-122"/>
                <a:ea typeface="楷体" pitchFamily="49" charset="-122"/>
              </a:rPr>
              <a:t>法家之法</a:t>
            </a:r>
            <a:endParaRPr lang="en-US" sz="4800" b="1" dirty="0">
              <a:latin typeface="楷体" pitchFamily="49" charset="-122"/>
              <a:ea typeface="楷体" pitchFamily="49" charset="-122"/>
            </a:endParaRPr>
          </a:p>
        </p:txBody>
      </p:sp>
    </p:spTree>
    <p:extLst>
      <p:ext uri="{BB962C8B-B14F-4D97-AF65-F5344CB8AC3E}">
        <p14:creationId xmlns:p14="http://schemas.microsoft.com/office/powerpoint/2010/main" val="1863197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539552" y="1052736"/>
            <a:ext cx="8229600" cy="525658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zh-CN" altLang="en-US" sz="3600" b="1" dirty="0">
                <a:latin typeface="楷体" pitchFamily="49" charset="-122"/>
                <a:ea typeface="楷体" pitchFamily="49" charset="-122"/>
              </a:rPr>
              <a:t>法家之法等于为人类社会添加自然中原本不存在的自然规律，是故中国人认为法是神圣的先祖之道，王权并不能侵犯先人之法，中国各朝政治变法均是受非议的行为，各朝代没有任何人能有立法权力，自皇帝到庶民均需要守先祖所定之法律。这种法律观建立于祖先崇拜的价值观之上，是为时人立法权被削除，更古不变。</a:t>
            </a:r>
          </a:p>
          <a:p>
            <a:pPr algn="just"/>
            <a:endParaRPr lang="en-US" sz="3600" b="1" dirty="0">
              <a:latin typeface="楷体" pitchFamily="49" charset="-122"/>
              <a:ea typeface="楷体" pitchFamily="49" charset="-122"/>
            </a:endParaRPr>
          </a:p>
        </p:txBody>
      </p:sp>
    </p:spTree>
    <p:extLst>
      <p:ext uri="{BB962C8B-B14F-4D97-AF65-F5344CB8AC3E}">
        <p14:creationId xmlns:p14="http://schemas.microsoft.com/office/powerpoint/2010/main" val="2559167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idx="1"/>
          </p:nvPr>
        </p:nvSpPr>
        <p:spPr>
          <a:xfrm>
            <a:off x="609600" y="914400"/>
            <a:ext cx="7772400" cy="5610944"/>
          </a:xfrm>
        </p:spPr>
        <p:txBody>
          <a:bodyPr>
            <a:normAutofit lnSpcReduction="10000"/>
          </a:bodyPr>
          <a:lstStyle/>
          <a:p>
            <a:pPr marL="379730" indent="-379730" defTabSz="1012825">
              <a:buFont typeface="Wingdings" pitchFamily="2" charset="2"/>
              <a:buNone/>
              <a:defRPr/>
            </a:pPr>
            <a:r>
              <a:rPr kumimoji="1" lang="zh-CN" altLang="en-US" sz="2600" b="1" dirty="0"/>
              <a:t>一、原始社会社会关系的调整方法</a:t>
            </a:r>
            <a:r>
              <a:rPr kumimoji="1" lang="en-US" altLang="zh-CN" sz="2600" b="1" dirty="0"/>
              <a:t>——</a:t>
            </a:r>
            <a:r>
              <a:rPr kumimoji="1" lang="zh-CN" altLang="en-US" sz="2600" b="1" dirty="0"/>
              <a:t>习惯</a:t>
            </a:r>
          </a:p>
          <a:p>
            <a:pPr defTabSz="1012825">
              <a:defRPr/>
            </a:pPr>
            <a:r>
              <a:rPr kumimoji="1" lang="zh-CN" altLang="en-US" sz="2800" dirty="0"/>
              <a:t>“</a:t>
            </a:r>
            <a:r>
              <a:rPr kumimoji="1" lang="zh-CN" altLang="en-US" sz="2600" dirty="0"/>
              <a:t>神农无制令而民从”  </a:t>
            </a:r>
          </a:p>
          <a:p>
            <a:pPr defTabSz="1012825">
              <a:defRPr/>
            </a:pPr>
            <a:r>
              <a:rPr kumimoji="1" lang="zh-CN" altLang="en-US" sz="2600" dirty="0"/>
              <a:t>“厚赏不行，重罚不用而民自治”</a:t>
            </a:r>
          </a:p>
          <a:p>
            <a:pPr marL="379730" indent="-379730" defTabSz="1012825">
              <a:buFont typeface="Wingdings" pitchFamily="2" charset="2"/>
              <a:buNone/>
              <a:defRPr/>
            </a:pPr>
            <a:r>
              <a:rPr kumimoji="1" lang="zh-CN" altLang="en-US" sz="2600" b="1" dirty="0"/>
              <a:t>二</a:t>
            </a:r>
            <a:r>
              <a:rPr kumimoji="1" lang="zh-CN" altLang="en-US" sz="2800" b="1" dirty="0"/>
              <a:t>、</a:t>
            </a:r>
            <a:r>
              <a:rPr kumimoji="1" lang="zh-CN" altLang="en-US" sz="2600" b="1" dirty="0"/>
              <a:t>夏朝奴隶制法律产生的原因</a:t>
            </a:r>
          </a:p>
          <a:p>
            <a:pPr defTabSz="1012825">
              <a:defRPr/>
            </a:pPr>
            <a:r>
              <a:rPr kumimoji="1" lang="zh-CN" altLang="en-US" sz="2800" dirty="0"/>
              <a:t>夏朝奴隶制国家的建立</a:t>
            </a:r>
          </a:p>
          <a:p>
            <a:pPr defTabSz="1012825">
              <a:defRPr/>
            </a:pPr>
            <a:r>
              <a:rPr kumimoji="1" lang="zh-CN" altLang="en-US" sz="2800" dirty="0"/>
              <a:t>“刑始于兵”、“礼源于祭祀”</a:t>
            </a:r>
          </a:p>
          <a:p>
            <a:pPr marL="379730" indent="-379730" defTabSz="1012825">
              <a:buFont typeface="Wingdings" pitchFamily="2" charset="2"/>
              <a:buNone/>
              <a:defRPr/>
            </a:pPr>
            <a:r>
              <a:rPr kumimoji="1" lang="zh-CN" altLang="en-US" sz="2600" b="1" dirty="0"/>
              <a:t>三、中国国家和法起源的特点</a:t>
            </a:r>
          </a:p>
          <a:p>
            <a:pPr defTabSz="1012825">
              <a:defRPr/>
            </a:pPr>
            <a:r>
              <a:rPr kumimoji="1" lang="zh-CN" altLang="en-US" sz="2600" dirty="0"/>
              <a:t>中国在国家形成之初，在较大程度上保留了氏族血缘关系</a:t>
            </a:r>
          </a:p>
          <a:p>
            <a:pPr defTabSz="1012825">
              <a:defRPr/>
            </a:pPr>
            <a:r>
              <a:rPr kumimoji="1" lang="zh-CN" altLang="en-US" sz="2600" dirty="0"/>
              <a:t>家长制的集权统治为基本统治方式</a:t>
            </a:r>
            <a:endParaRPr kumimoji="1" lang="en-US" altLang="zh-CN" sz="2600" dirty="0"/>
          </a:p>
          <a:p>
            <a:pPr defTabSz="1012825">
              <a:defRPr/>
            </a:pPr>
            <a:r>
              <a:rPr kumimoji="1" lang="zh-CN" altLang="en-US" sz="2600" dirty="0"/>
              <a:t>法律和伦理道德规范同时被当作调节社会的基本手段，体现出伦理法的特征</a:t>
            </a:r>
          </a:p>
        </p:txBody>
      </p:sp>
    </p:spTree>
    <p:extLst>
      <p:ext uri="{BB962C8B-B14F-4D97-AF65-F5344CB8AC3E}">
        <p14:creationId xmlns:p14="http://schemas.microsoft.com/office/powerpoint/2010/main" val="33312614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Effect transition="in" filter="barn(outVertical)">
                                      <p:cBhvr>
                                        <p:cTn id="7" dur="500"/>
                                        <p:tgtEl>
                                          <p:spTgt spid="112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1266">
                                            <p:txEl>
                                              <p:pRg st="1" end="1"/>
                                            </p:txEl>
                                          </p:spTgt>
                                        </p:tgtEl>
                                        <p:attrNameLst>
                                          <p:attrName>style.visibility</p:attrName>
                                        </p:attrNameLst>
                                      </p:cBhvr>
                                      <p:to>
                                        <p:strVal val="visible"/>
                                      </p:to>
                                    </p:set>
                                    <p:animEffect transition="in" filter="barn(outVertical)">
                                      <p:cBhvr>
                                        <p:cTn id="12" dur="500"/>
                                        <p:tgtEl>
                                          <p:spTgt spid="1126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1266">
                                            <p:txEl>
                                              <p:pRg st="2" end="2"/>
                                            </p:txEl>
                                          </p:spTgt>
                                        </p:tgtEl>
                                        <p:attrNameLst>
                                          <p:attrName>style.visibility</p:attrName>
                                        </p:attrNameLst>
                                      </p:cBhvr>
                                      <p:to>
                                        <p:strVal val="visible"/>
                                      </p:to>
                                    </p:set>
                                    <p:animEffect transition="in" filter="barn(outVertical)">
                                      <p:cBhvr>
                                        <p:cTn id="17" dur="500"/>
                                        <p:tgtEl>
                                          <p:spTgt spid="1126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11266">
                                            <p:txEl>
                                              <p:pRg st="3" end="3"/>
                                            </p:txEl>
                                          </p:spTgt>
                                        </p:tgtEl>
                                        <p:attrNameLst>
                                          <p:attrName>style.visibility</p:attrName>
                                        </p:attrNameLst>
                                      </p:cBhvr>
                                      <p:to>
                                        <p:strVal val="visible"/>
                                      </p:to>
                                    </p:set>
                                    <p:animEffect transition="in" filter="barn(outVertical)">
                                      <p:cBhvr>
                                        <p:cTn id="22" dur="500"/>
                                        <p:tgtEl>
                                          <p:spTgt spid="1126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11266">
                                            <p:txEl>
                                              <p:pRg st="4" end="4"/>
                                            </p:txEl>
                                          </p:spTgt>
                                        </p:tgtEl>
                                        <p:attrNameLst>
                                          <p:attrName>style.visibility</p:attrName>
                                        </p:attrNameLst>
                                      </p:cBhvr>
                                      <p:to>
                                        <p:strVal val="visible"/>
                                      </p:to>
                                    </p:set>
                                    <p:animEffect transition="in" filter="barn(outVertical)">
                                      <p:cBhvr>
                                        <p:cTn id="27" dur="500"/>
                                        <p:tgtEl>
                                          <p:spTgt spid="1126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11266">
                                            <p:txEl>
                                              <p:pRg st="5" end="5"/>
                                            </p:txEl>
                                          </p:spTgt>
                                        </p:tgtEl>
                                        <p:attrNameLst>
                                          <p:attrName>style.visibility</p:attrName>
                                        </p:attrNameLst>
                                      </p:cBhvr>
                                      <p:to>
                                        <p:strVal val="visible"/>
                                      </p:to>
                                    </p:set>
                                    <p:animEffect transition="in" filter="barn(outVertical)">
                                      <p:cBhvr>
                                        <p:cTn id="32" dur="500"/>
                                        <p:tgtEl>
                                          <p:spTgt spid="1126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11266">
                                            <p:txEl>
                                              <p:pRg st="6" end="6"/>
                                            </p:txEl>
                                          </p:spTgt>
                                        </p:tgtEl>
                                        <p:attrNameLst>
                                          <p:attrName>style.visibility</p:attrName>
                                        </p:attrNameLst>
                                      </p:cBhvr>
                                      <p:to>
                                        <p:strVal val="visible"/>
                                      </p:to>
                                    </p:set>
                                    <p:animEffect transition="in" filter="barn(outVertical)">
                                      <p:cBhvr>
                                        <p:cTn id="37" dur="500"/>
                                        <p:tgtEl>
                                          <p:spTgt spid="11266">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11266">
                                            <p:txEl>
                                              <p:pRg st="7" end="7"/>
                                            </p:txEl>
                                          </p:spTgt>
                                        </p:tgtEl>
                                        <p:attrNameLst>
                                          <p:attrName>style.visibility</p:attrName>
                                        </p:attrNameLst>
                                      </p:cBhvr>
                                      <p:to>
                                        <p:strVal val="visible"/>
                                      </p:to>
                                    </p:set>
                                    <p:animEffect transition="in" filter="barn(outVertical)">
                                      <p:cBhvr>
                                        <p:cTn id="42" dur="500"/>
                                        <p:tgtEl>
                                          <p:spTgt spid="11266">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37" fill="hold" grpId="0" nodeType="clickEffect">
                                  <p:stCondLst>
                                    <p:cond delay="0"/>
                                  </p:stCondLst>
                                  <p:childTnLst>
                                    <p:set>
                                      <p:cBhvr>
                                        <p:cTn id="46" dur="1" fill="hold">
                                          <p:stCondLst>
                                            <p:cond delay="0"/>
                                          </p:stCondLst>
                                        </p:cTn>
                                        <p:tgtEl>
                                          <p:spTgt spid="11266">
                                            <p:txEl>
                                              <p:pRg st="8" end="8"/>
                                            </p:txEl>
                                          </p:spTgt>
                                        </p:tgtEl>
                                        <p:attrNameLst>
                                          <p:attrName>style.visibility</p:attrName>
                                        </p:attrNameLst>
                                      </p:cBhvr>
                                      <p:to>
                                        <p:strVal val="visible"/>
                                      </p:to>
                                    </p:set>
                                    <p:animEffect transition="in" filter="barn(outVertical)">
                                      <p:cBhvr>
                                        <p:cTn id="47" dur="500"/>
                                        <p:tgtEl>
                                          <p:spTgt spid="1126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37" fill="hold" grpId="0" nodeType="clickEffect">
                                  <p:stCondLst>
                                    <p:cond delay="0"/>
                                  </p:stCondLst>
                                  <p:childTnLst>
                                    <p:set>
                                      <p:cBhvr>
                                        <p:cTn id="51" dur="1" fill="hold">
                                          <p:stCondLst>
                                            <p:cond delay="0"/>
                                          </p:stCondLst>
                                        </p:cTn>
                                        <p:tgtEl>
                                          <p:spTgt spid="11266">
                                            <p:txEl>
                                              <p:pRg st="9" end="9"/>
                                            </p:txEl>
                                          </p:spTgt>
                                        </p:tgtEl>
                                        <p:attrNameLst>
                                          <p:attrName>style.visibility</p:attrName>
                                        </p:attrNameLst>
                                      </p:cBhvr>
                                      <p:to>
                                        <p:strVal val="visible"/>
                                      </p:to>
                                    </p:set>
                                    <p:animEffect transition="in" filter="barn(outVertical)">
                                      <p:cBhvr>
                                        <p:cTn id="52" dur="500"/>
                                        <p:tgtEl>
                                          <p:spTgt spid="1126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0" name="Rectangle 2"/>
          <p:cNvSpPr>
            <a:spLocks noGrp="1" noChangeArrowheads="1"/>
          </p:cNvSpPr>
          <p:nvPr>
            <p:ph type="title" idx="4294967295"/>
          </p:nvPr>
        </p:nvSpPr>
        <p:spPr>
          <a:xfrm>
            <a:off x="466725" y="333375"/>
            <a:ext cx="8540750" cy="1223963"/>
          </a:xfrm>
          <a:ln/>
        </p:spPr>
        <p:txBody>
          <a:bodyPr/>
          <a:lstStyle/>
          <a:p>
            <a:r>
              <a:rPr lang="zh-CN" altLang="en-US" sz="6000" b="1" dirty="0"/>
              <a:t>夏商法律制度</a:t>
            </a:r>
          </a:p>
        </p:txBody>
      </p:sp>
      <p:sp>
        <p:nvSpPr>
          <p:cNvPr id="2261" name="Rectangle 3"/>
          <p:cNvSpPr>
            <a:spLocks noGrp="1" noChangeArrowheads="1"/>
          </p:cNvSpPr>
          <p:nvPr>
            <p:ph type="body" sz="half" idx="4294967295"/>
          </p:nvPr>
        </p:nvSpPr>
        <p:spPr>
          <a:xfrm>
            <a:off x="301625" y="1905000"/>
            <a:ext cx="4194175" cy="4194175"/>
          </a:xfrm>
          <a:ln/>
        </p:spPr>
        <p:txBody>
          <a:bodyPr/>
          <a:lstStyle/>
          <a:p>
            <a:pPr marL="0" indent="0"/>
            <a:endParaRPr lang="zh-CN" altLang="en-US" b="1" dirty="0">
              <a:solidFill>
                <a:schemeClr val="accent2"/>
              </a:solidFill>
              <a:latin typeface="华文行楷" pitchFamily="2" charset="-122"/>
              <a:ea typeface="华文行楷" pitchFamily="2" charset="-122"/>
            </a:endParaRPr>
          </a:p>
          <a:p>
            <a:pPr marL="0" indent="0"/>
            <a:r>
              <a:rPr lang="zh-CN" altLang="en-US" b="1" dirty="0">
                <a:solidFill>
                  <a:schemeClr val="accent2"/>
                </a:solidFill>
                <a:latin typeface="华文行楷" pitchFamily="2" charset="-122"/>
                <a:ea typeface="华文行楷" pitchFamily="2" charset="-122"/>
              </a:rPr>
              <a:t> </a:t>
            </a:r>
          </a:p>
        </p:txBody>
      </p:sp>
      <p:graphicFrame>
        <p:nvGraphicFramePr>
          <p:cNvPr id="2262" name="Group 214"/>
          <p:cNvGraphicFramePr>
            <a:graphicFrameLocks noGrp="1"/>
          </p:cNvGraphicFramePr>
          <p:nvPr/>
        </p:nvGraphicFramePr>
        <p:xfrm>
          <a:off x="906463" y="1844675"/>
          <a:ext cx="7913687" cy="4363086"/>
        </p:xfrm>
        <a:graphic>
          <a:graphicData uri="http://schemas.openxmlformats.org/drawingml/2006/table">
            <a:tbl>
              <a:tblPr/>
              <a:tblGrid>
                <a:gridCol w="1377950">
                  <a:extLst>
                    <a:ext uri="{9D8B030D-6E8A-4147-A177-3AD203B41FA5}">
                      <a16:colId xmlns:a16="http://schemas.microsoft.com/office/drawing/2014/main" xmlns="" val="20000"/>
                    </a:ext>
                  </a:extLst>
                </a:gridCol>
                <a:gridCol w="3157537">
                  <a:extLst>
                    <a:ext uri="{9D8B030D-6E8A-4147-A177-3AD203B41FA5}">
                      <a16:colId xmlns:a16="http://schemas.microsoft.com/office/drawing/2014/main" xmlns="" val="20001"/>
                    </a:ext>
                  </a:extLst>
                </a:gridCol>
                <a:gridCol w="3378200">
                  <a:extLst>
                    <a:ext uri="{9D8B030D-6E8A-4147-A177-3AD203B41FA5}">
                      <a16:colId xmlns:a16="http://schemas.microsoft.com/office/drawing/2014/main" xmlns="" val="20002"/>
                    </a:ext>
                  </a:extLst>
                </a:gridCol>
              </a:tblGrid>
              <a:tr h="4762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en-US" sz="2000" b="0" i="0" u="none" strike="noStrike" cap="none" normalizeH="0" baseline="0">
                        <a:ln>
                          <a:noFill/>
                        </a:ln>
                        <a:solidFill>
                          <a:schemeClr val="tx1"/>
                        </a:solidFill>
                        <a:effectLst/>
                        <a:latin typeface="Times New Roman" pitchFamily="18" charset="0"/>
                        <a:ea typeface="隶书"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a:ln>
                            <a:noFill/>
                          </a:ln>
                          <a:solidFill>
                            <a:schemeClr val="tx1"/>
                          </a:solidFill>
                          <a:effectLst/>
                          <a:latin typeface="Times New Roman" pitchFamily="18" charset="0"/>
                          <a:ea typeface="黑体" pitchFamily="2" charset="-122"/>
                        </a:rPr>
                        <a:t>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a:ln>
                            <a:noFill/>
                          </a:ln>
                          <a:solidFill>
                            <a:schemeClr val="tx1"/>
                          </a:solidFill>
                          <a:effectLst/>
                          <a:latin typeface="Times New Roman" pitchFamily="18" charset="0"/>
                          <a:ea typeface="黑体" pitchFamily="2" charset="-122"/>
                        </a:rPr>
                        <a:t>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8223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黑体" pitchFamily="2" charset="-122"/>
                        </a:rPr>
                        <a:t>法律思想</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“天命”、“天罚”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“天命”、“天罚”、“神判”</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9128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黑体" pitchFamily="2" charset="-122"/>
                        </a:rPr>
                        <a:t>法律形式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习惯法、王命、部分成文法</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习惯法、王命、部分成文法</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8239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黑体" pitchFamily="2" charset="-122"/>
                        </a:rPr>
                        <a:t>主要法律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en-US" sz="2400" b="1" i="0" u="none" strike="noStrike" cap="none" normalizeH="0" baseline="0">
                          <a:ln>
                            <a:noFill/>
                          </a:ln>
                          <a:solidFill>
                            <a:schemeClr val="tx1"/>
                          </a:solidFill>
                          <a:effectLst/>
                          <a:latin typeface="Times New Roman" pitchFamily="18" charset="0"/>
                          <a:ea typeface="楷体_GB2312" pitchFamily="49" charset="-122"/>
                        </a:rPr>
                        <a:t>《禹刑》</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en-US" sz="2400" b="1" i="0" u="none" strike="noStrike" cap="none" normalizeH="0" baseline="0">
                          <a:ln>
                            <a:noFill/>
                          </a:ln>
                          <a:solidFill>
                            <a:schemeClr val="tx1"/>
                          </a:solidFill>
                          <a:effectLst/>
                          <a:latin typeface="Times New Roman" pitchFamily="18" charset="0"/>
                          <a:ea typeface="楷体_GB2312" pitchFamily="49" charset="-122"/>
                        </a:rPr>
                        <a:t>《汤刑》</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13271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黑体" pitchFamily="2" charset="-122"/>
                        </a:rPr>
                        <a:t>刑罚体系</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a:t>
                      </a:r>
                      <a:r>
                        <a:rPr kumimoji="0" lang="zh-CN" altLang="en-US" sz="2400" b="1" i="0" u="none" strike="noStrike" cap="none" normalizeH="0" baseline="0">
                          <a:ln>
                            <a:noFill/>
                          </a:ln>
                          <a:solidFill>
                            <a:schemeClr val="tx1"/>
                          </a:solidFill>
                          <a:effectLst/>
                          <a:latin typeface="楷体_GB2312" pitchFamily="49" charset="-122"/>
                          <a:ea typeface="楷体_GB2312" pitchFamily="49" charset="-122"/>
                        </a:rPr>
                        <a:t>大辟二百，膑辟三百，宫辟五百，劓、墨各千</a:t>
                      </a: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a:ln>
                            <a:noFill/>
                          </a:ln>
                          <a:solidFill>
                            <a:schemeClr val="tx1"/>
                          </a:solidFill>
                          <a:effectLst/>
                          <a:latin typeface="楷体_GB2312" pitchFamily="49" charset="-122"/>
                          <a:ea typeface="楷体_GB2312" pitchFamily="49" charset="-122"/>
                        </a:rPr>
                        <a:t>墨、劓、刖、宫、大辟</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9372529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childTnLst>
                                    <p:set>
                                      <p:cBhvr additive="base">
                                        <p:cTn id="6" dur="1" fill="hold">
                                          <p:stCondLst>
                                            <p:cond delay="0"/>
                                          </p:stCondLst>
                                        </p:cTn>
                                        <p:tgtEl>
                                          <p:spTgt spid="2260"/>
                                        </p:tgtEl>
                                        <p:attrNameLst>
                                          <p:attrName>style.visibility</p:attrName>
                                        </p:attrNameLst>
                                      </p:cBhvr>
                                      <p:to>
                                        <p:strVal val="visible"/>
                                      </p:to>
                                    </p:set>
                                    <p:animEffect transition="in" filter="fade">
                                      <p:cBhvr additive="base">
                                        <p:cTn id="7" dur="2000" fill="hold"/>
                                        <p:tgtEl>
                                          <p:spTgt spid="2260"/>
                                        </p:tgtEl>
                                      </p:cBhvr>
                                    </p:animEffect>
                                  </p:childTnLst>
                                </p:cTn>
                              </p:par>
                              <p:par>
                                <p:cTn id="8" presetID="3" presetClass="entr" presetSubtype="10" fill="hold" nodeType="withEffect">
                                  <p:childTnLst>
                                    <p:set>
                                      <p:cBhvr additive="base">
                                        <p:cTn id="9" dur="1" fill="hold">
                                          <p:stCondLst>
                                            <p:cond delay="0"/>
                                          </p:stCondLst>
                                        </p:cTn>
                                        <p:tgtEl>
                                          <p:spTgt spid="2262"/>
                                        </p:tgtEl>
                                        <p:attrNameLst>
                                          <p:attrName>style.visibility</p:attrName>
                                        </p:attrNameLst>
                                      </p:cBhvr>
                                      <p:to>
                                        <p:strVal val="visible"/>
                                      </p:to>
                                    </p:set>
                                    <p:animEffect transition="in" filter="blinds(horizontal)">
                                      <p:cBhvr additive="base">
                                        <p:cTn id="10" dur="500" fill="hold"/>
                                        <p:tgtEl>
                                          <p:spTgt spid="2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0" name="Rectangle 242"/>
          <p:cNvSpPr>
            <a:spLocks noGrp="1" noChangeArrowheads="1"/>
          </p:cNvSpPr>
          <p:nvPr>
            <p:ph type="title" idx="4294967295"/>
          </p:nvPr>
        </p:nvSpPr>
        <p:spPr>
          <a:xfrm>
            <a:off x="539750" y="693738"/>
            <a:ext cx="8540750" cy="549275"/>
          </a:xfrm>
          <a:ln/>
        </p:spPr>
        <p:txBody>
          <a:bodyPr>
            <a:noAutofit/>
          </a:bodyPr>
          <a:lstStyle/>
          <a:p>
            <a:r>
              <a:rPr lang="zh-CN" altLang="en-US" sz="4800" b="1" dirty="0">
                <a:ea typeface="宋体" pitchFamily="2" charset="-122"/>
              </a:rPr>
              <a:t>夏商法律制度</a:t>
            </a:r>
          </a:p>
        </p:txBody>
      </p:sp>
      <p:sp>
        <p:nvSpPr>
          <p:cNvPr id="2291" name="Rectangle 243"/>
          <p:cNvSpPr>
            <a:spLocks noGrp="1" noChangeArrowheads="1"/>
          </p:cNvSpPr>
          <p:nvPr>
            <p:ph type="body" sz="half" idx="4294967295"/>
          </p:nvPr>
        </p:nvSpPr>
        <p:spPr>
          <a:xfrm>
            <a:off x="900113" y="1600200"/>
            <a:ext cx="3824287" cy="4349750"/>
          </a:xfrm>
          <a:ln/>
        </p:spPr>
        <p:txBody>
          <a:bodyPr/>
          <a:lstStyle/>
          <a:p>
            <a:pPr>
              <a:buFont typeface="Wingdings" pitchFamily="2" charset="2"/>
              <a:buNone/>
            </a:pPr>
            <a:endParaRPr lang="zh-CN" altLang="en-US" b="1">
              <a:solidFill>
                <a:schemeClr val="accent2"/>
              </a:solidFill>
              <a:latin typeface="华文行楷" pitchFamily="2" charset="-122"/>
              <a:ea typeface="华文行楷" pitchFamily="2" charset="-122"/>
            </a:endParaRPr>
          </a:p>
          <a:p>
            <a:pPr>
              <a:buFont typeface="Wingdings" pitchFamily="2" charset="2"/>
              <a:buNone/>
            </a:pPr>
            <a:r>
              <a:rPr lang="zh-CN" altLang="en-US" b="1">
                <a:solidFill>
                  <a:schemeClr val="accent2"/>
                </a:solidFill>
                <a:latin typeface="华文行楷" pitchFamily="2" charset="-122"/>
                <a:ea typeface="华文行楷" pitchFamily="2" charset="-122"/>
              </a:rPr>
              <a:t> </a:t>
            </a:r>
          </a:p>
        </p:txBody>
      </p:sp>
      <p:graphicFrame>
        <p:nvGraphicFramePr>
          <p:cNvPr id="2292" name="Group 244"/>
          <p:cNvGraphicFramePr>
            <a:graphicFrameLocks noGrp="1"/>
          </p:cNvGraphicFramePr>
          <p:nvPr/>
        </p:nvGraphicFramePr>
        <p:xfrm>
          <a:off x="992188" y="2005013"/>
          <a:ext cx="7758112" cy="4370706"/>
        </p:xfrm>
        <a:graphic>
          <a:graphicData uri="http://schemas.openxmlformats.org/drawingml/2006/table">
            <a:tbl>
              <a:tblPr/>
              <a:tblGrid>
                <a:gridCol w="1304925">
                  <a:extLst>
                    <a:ext uri="{9D8B030D-6E8A-4147-A177-3AD203B41FA5}">
                      <a16:colId xmlns:a16="http://schemas.microsoft.com/office/drawing/2014/main" xmlns="" val="20000"/>
                    </a:ext>
                  </a:extLst>
                </a:gridCol>
                <a:gridCol w="3286125">
                  <a:extLst>
                    <a:ext uri="{9D8B030D-6E8A-4147-A177-3AD203B41FA5}">
                      <a16:colId xmlns:a16="http://schemas.microsoft.com/office/drawing/2014/main" xmlns="" val="20001"/>
                    </a:ext>
                  </a:extLst>
                </a:gridCol>
                <a:gridCol w="3167062">
                  <a:extLst>
                    <a:ext uri="{9D8B030D-6E8A-4147-A177-3AD203B41FA5}">
                      <a16:colId xmlns:a16="http://schemas.microsoft.com/office/drawing/2014/main" xmlns="" val="20002"/>
                    </a:ext>
                  </a:extLst>
                </a:gridCol>
              </a:tblGrid>
              <a:tr h="530225">
                <a:tc>
                  <a:txBody>
                    <a:body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itchFamily="2" charset="2"/>
                        <a:buNone/>
                        <a:tabLst/>
                      </a:pPr>
                      <a:endParaRPr kumimoji="0" lang="zh-CN" altLang="en-US" sz="2800" b="0" i="0" u="none" strike="noStrike" cap="none" normalizeH="0" baseline="0" dirty="0">
                        <a:ln>
                          <a:noFill/>
                        </a:ln>
                        <a:solidFill>
                          <a:schemeClr val="tx1"/>
                        </a:solidFill>
                        <a:effectLst/>
                        <a:latin typeface="Times New Roman" pitchFamily="18" charset="0"/>
                        <a:ea typeface="隶书"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65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65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004888">
                <a:tc>
                  <a:txBody>
                    <a:body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楷体_GB2312" pitchFamily="49" charset="-122"/>
                        </a:rPr>
                        <a:t>刑罚适用制度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楷体_GB2312" pitchFamily="49" charset="-122"/>
                        </a:rPr>
                        <a:t>“与其杀不辜，宁失不经”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“殷罚有伦”、“义刑义杀”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004888">
                <a:tc>
                  <a:txBody>
                    <a:body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主要罪名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不孝、不用命及昏、墨、贼等</a:t>
                      </a:r>
                      <a:r>
                        <a:rPr kumimoji="0" lang="zh-CN" altLang="en-US" sz="2400" b="1" i="0" u="none" strike="noStrike" cap="none" normalizeH="0" baseline="0">
                          <a:ln>
                            <a:noFill/>
                          </a:ln>
                          <a:solidFill>
                            <a:schemeClr val="tx1"/>
                          </a:solidFill>
                          <a:effectLst/>
                          <a:latin typeface="Times New Roman" pitchFamily="18" charset="0"/>
                          <a:ea typeface="隶书" pitchFamily="49"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不孝、不用命、“乱政”、“疑众”、“官刑”</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823913">
                <a:tc>
                  <a:txBody>
                    <a:body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司法制度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行政、军事、司法不分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内服与外服、“神判”</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822325">
                <a:tc>
                  <a:txBody>
                    <a:body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监狱制度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楷体_GB2312" pitchFamily="49" charset="-122"/>
                        </a:rPr>
                        <a:t>圜土、均台、夏台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圜土、囹圄</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pic>
        <p:nvPicPr>
          <p:cNvPr id="2328" name="Picture 4" descr="C:\Documents and Settings\user\Local Settings\Temporary Internet Files\Content.IE5\S9C1IPSH\j0432672[1].png"/>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5475" y="6094413"/>
            <a:ext cx="582613" cy="51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57150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childTnLst>
                                    <p:set>
                                      <p:cBhvr additive="base">
                                        <p:cTn id="6" dur="1" fill="hold">
                                          <p:stCondLst>
                                            <p:cond delay="0"/>
                                          </p:stCondLst>
                                        </p:cTn>
                                        <p:tgtEl>
                                          <p:spTgt spid="2290"/>
                                        </p:tgtEl>
                                        <p:attrNameLst>
                                          <p:attrName>style.visibility</p:attrName>
                                        </p:attrNameLst>
                                      </p:cBhvr>
                                      <p:to>
                                        <p:strVal val="visible"/>
                                      </p:to>
                                    </p:set>
                                    <p:animEffect transition="in" filter="fade">
                                      <p:cBhvr additive="base">
                                        <p:cTn id="7" dur="2000" fill="hold"/>
                                        <p:tgtEl>
                                          <p:spTgt spid="2290"/>
                                        </p:tgtEl>
                                      </p:cBhvr>
                                    </p:animEffect>
                                  </p:childTnLst>
                                </p:cTn>
                              </p:par>
                              <p:par>
                                <p:cTn id="8" presetID="3" presetClass="entr" presetSubtype="10" fill="hold" nodeType="withEffect">
                                  <p:childTnLst>
                                    <p:set>
                                      <p:cBhvr additive="base">
                                        <p:cTn id="9" dur="1" fill="hold">
                                          <p:stCondLst>
                                            <p:cond delay="0"/>
                                          </p:stCondLst>
                                        </p:cTn>
                                        <p:tgtEl>
                                          <p:spTgt spid="2292"/>
                                        </p:tgtEl>
                                        <p:attrNameLst>
                                          <p:attrName>style.visibility</p:attrName>
                                        </p:attrNameLst>
                                      </p:cBhvr>
                                      <p:to>
                                        <p:strVal val="visible"/>
                                      </p:to>
                                    </p:set>
                                    <p:animEffect transition="in" filter="blinds(horizontal)">
                                      <p:cBhvr additive="base">
                                        <p:cTn id="10" dur="500" fill="hold"/>
                                        <p:tgtEl>
                                          <p:spTgt spid="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116632"/>
            <a:ext cx="7992888" cy="6555641"/>
          </a:xfrm>
          <a:prstGeom prst="rect">
            <a:avLst/>
          </a:prstGeom>
        </p:spPr>
        <p:txBody>
          <a:bodyPr wrap="square">
            <a:spAutoFit/>
          </a:bodyPr>
          <a:lstStyle/>
          <a:p>
            <a:pPr algn="ctr"/>
            <a:r>
              <a:rPr lang="zh-CN" altLang="en-US" sz="4800" b="1" dirty="0"/>
              <a:t>尚书</a:t>
            </a:r>
            <a:r>
              <a:rPr lang="en-US" altLang="zh-CN" sz="4800" b="1" dirty="0"/>
              <a:t>·</a:t>
            </a:r>
            <a:r>
              <a:rPr lang="zh-CN" altLang="en-US" sz="4800" b="1" dirty="0"/>
              <a:t>甘誓</a:t>
            </a:r>
            <a:endParaRPr lang="en-US" altLang="zh-CN" sz="4800" b="1" dirty="0"/>
          </a:p>
          <a:p>
            <a:pPr algn="ctr"/>
            <a:endParaRPr lang="en-US" altLang="zh-CN" sz="4800" b="1" dirty="0"/>
          </a:p>
          <a:p>
            <a:pPr algn="just"/>
            <a:r>
              <a:rPr lang="zh-CN" altLang="en-US" sz="3600" b="1" dirty="0"/>
              <a:t>启与有扈战于甘之野，作</a:t>
            </a:r>
            <a:r>
              <a:rPr lang="en-US" altLang="zh-CN" sz="3600" b="1" dirty="0"/>
              <a:t>《</a:t>
            </a:r>
            <a:r>
              <a:rPr lang="zh-CN" altLang="en-US" sz="3600" b="1" dirty="0"/>
              <a:t>甘誓</a:t>
            </a:r>
            <a:r>
              <a:rPr lang="en-US" altLang="zh-CN" sz="3600" b="1" dirty="0"/>
              <a:t>》</a:t>
            </a:r>
            <a:r>
              <a:rPr lang="zh-CN" altLang="en-US" sz="3600" b="1" dirty="0"/>
              <a:t>。</a:t>
            </a:r>
          </a:p>
          <a:p>
            <a:pPr algn="just"/>
            <a:endParaRPr lang="en-US" altLang="zh-CN" sz="3600" b="1" dirty="0"/>
          </a:p>
          <a:p>
            <a:pPr algn="just"/>
            <a:r>
              <a:rPr lang="zh-CN" altLang="en-US" sz="3600" b="1" dirty="0"/>
              <a:t>大战于甘，乃召六卿。王曰：“嗟！六事之人，予誓告汝：有扈氏</a:t>
            </a:r>
            <a:r>
              <a:rPr lang="zh-CN" altLang="en-US" sz="3600" b="1" dirty="0">
                <a:solidFill>
                  <a:srgbClr val="FF0000"/>
                </a:solidFill>
              </a:rPr>
              <a:t>威侮五行</a:t>
            </a:r>
            <a:r>
              <a:rPr lang="zh-CN" altLang="en-US" sz="3600" b="1" dirty="0"/>
              <a:t>，</a:t>
            </a:r>
            <a:r>
              <a:rPr lang="zh-CN" altLang="en-US" sz="3600" b="1" dirty="0">
                <a:solidFill>
                  <a:srgbClr val="FF0000"/>
                </a:solidFill>
              </a:rPr>
              <a:t>怠弃三正</a:t>
            </a:r>
            <a:r>
              <a:rPr lang="zh-CN" altLang="en-US" sz="3600" b="1" dirty="0"/>
              <a:t>，天用剿绝其命，今</a:t>
            </a:r>
            <a:r>
              <a:rPr lang="zh-CN" altLang="en-US" sz="3600" b="1" dirty="0">
                <a:solidFill>
                  <a:srgbClr val="FF0000"/>
                </a:solidFill>
              </a:rPr>
              <a:t>予惟恭行天之罚</a:t>
            </a:r>
            <a:r>
              <a:rPr lang="zh-CN" altLang="en-US" sz="3600" b="1" dirty="0"/>
              <a:t>。左不攻于左，汝不恭命；右不攻于右，汝不恭命；御非其马之正，汝不恭命。用命，赏于祖；</a:t>
            </a:r>
            <a:r>
              <a:rPr lang="zh-CN" altLang="en-US" sz="3600" b="1" dirty="0">
                <a:solidFill>
                  <a:srgbClr val="FF0000"/>
                </a:solidFill>
              </a:rPr>
              <a:t>弗用命，戮于社，予则孥戮汝</a:t>
            </a:r>
            <a:r>
              <a:rPr lang="zh-CN" altLang="en-US" sz="3600" b="1" dirty="0"/>
              <a:t>。</a:t>
            </a:r>
            <a:endParaRPr lang="en-US" sz="3600" b="1" dirty="0"/>
          </a:p>
        </p:txBody>
      </p:sp>
    </p:spTree>
    <p:extLst>
      <p:ext uri="{BB962C8B-B14F-4D97-AF65-F5344CB8AC3E}">
        <p14:creationId xmlns:p14="http://schemas.microsoft.com/office/powerpoint/2010/main" val="1201888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73453" y="278157"/>
            <a:ext cx="4447051" cy="769441"/>
          </a:xfrm>
          <a:prstGeom prst="rect">
            <a:avLst/>
          </a:prstGeom>
          <a:noFill/>
        </p:spPr>
        <p:txBody>
          <a:bodyPr wrap="none" rtlCol="0">
            <a:spAutoFit/>
          </a:bodyPr>
          <a:lstStyle/>
          <a:p>
            <a:pPr algn="ctr"/>
            <a:r>
              <a:rPr lang="zh-CN" altLang="en-US" sz="4400" b="1" dirty="0"/>
              <a:t>尚书</a:t>
            </a:r>
            <a:r>
              <a:rPr lang="en-US" altLang="zh-CN" sz="4400" b="1" dirty="0"/>
              <a:t>·</a:t>
            </a:r>
            <a:r>
              <a:rPr lang="zh-CN" altLang="en-US" sz="4400" b="1" dirty="0"/>
              <a:t>虞书</a:t>
            </a:r>
            <a:r>
              <a:rPr lang="en-US" altLang="zh-CN" sz="4400" b="1" dirty="0"/>
              <a:t>·</a:t>
            </a:r>
            <a:r>
              <a:rPr lang="zh-CN" altLang="en-US" sz="4400" b="1" dirty="0"/>
              <a:t>大禹谟</a:t>
            </a:r>
            <a:endParaRPr lang="en-US" sz="4400" b="1" dirty="0"/>
          </a:p>
        </p:txBody>
      </p:sp>
      <p:sp>
        <p:nvSpPr>
          <p:cNvPr id="3" name="矩形 2"/>
          <p:cNvSpPr/>
          <p:nvPr/>
        </p:nvSpPr>
        <p:spPr>
          <a:xfrm>
            <a:off x="420514" y="1412776"/>
            <a:ext cx="8352928" cy="4832092"/>
          </a:xfrm>
          <a:prstGeom prst="rect">
            <a:avLst/>
          </a:prstGeom>
        </p:spPr>
        <p:txBody>
          <a:bodyPr wrap="square">
            <a:spAutoFit/>
          </a:bodyPr>
          <a:lstStyle/>
          <a:p>
            <a:pPr algn="just"/>
            <a:r>
              <a:rPr lang="zh-CN" altLang="en-US" sz="2800" b="1" dirty="0"/>
              <a:t>皋陶矢厥谟，禹成厥功，帝舜申之。作</a:t>
            </a:r>
            <a:r>
              <a:rPr lang="en-US" altLang="zh-CN" sz="2800" b="1" dirty="0"/>
              <a:t>《</a:t>
            </a:r>
            <a:r>
              <a:rPr lang="zh-CN" altLang="en-US" sz="2800" b="1" dirty="0"/>
              <a:t>大禹</a:t>
            </a:r>
            <a:r>
              <a:rPr lang="en-US" altLang="zh-CN" sz="2800" b="1" dirty="0"/>
              <a:t>》</a:t>
            </a:r>
            <a:r>
              <a:rPr lang="zh-CN" altLang="en-US" sz="2800" b="1" dirty="0"/>
              <a:t>、</a:t>
            </a:r>
            <a:r>
              <a:rPr lang="en-US" altLang="zh-CN" sz="2800" b="1" dirty="0"/>
              <a:t>《</a:t>
            </a:r>
            <a:r>
              <a:rPr lang="zh-CN" altLang="en-US" sz="2800" b="1" dirty="0"/>
              <a:t>皋陶谟</a:t>
            </a:r>
            <a:r>
              <a:rPr lang="en-US" altLang="zh-CN" sz="2800" b="1" dirty="0"/>
              <a:t>》</a:t>
            </a:r>
            <a:r>
              <a:rPr lang="zh-CN" altLang="en-US" sz="2800" b="1" dirty="0"/>
              <a:t>、</a:t>
            </a:r>
            <a:r>
              <a:rPr lang="en-US" altLang="zh-CN" sz="2800" b="1" dirty="0"/>
              <a:t>《</a:t>
            </a:r>
            <a:r>
              <a:rPr lang="zh-CN" altLang="en-US" sz="2800" b="1" dirty="0"/>
              <a:t>益稷</a:t>
            </a:r>
            <a:r>
              <a:rPr lang="en-US" altLang="zh-CN" sz="2800" b="1" dirty="0"/>
              <a:t>》</a:t>
            </a:r>
            <a:r>
              <a:rPr lang="zh-CN" altLang="en-US" sz="2800" b="1" dirty="0"/>
              <a:t>。</a:t>
            </a:r>
            <a:endParaRPr lang="en-US" altLang="zh-CN" sz="2800" b="1" dirty="0"/>
          </a:p>
          <a:p>
            <a:pPr algn="just"/>
            <a:r>
              <a:rPr lang="en-US" sz="2800" b="1" dirty="0"/>
              <a:t>……</a:t>
            </a:r>
          </a:p>
          <a:p>
            <a:pPr algn="just"/>
            <a:r>
              <a:rPr lang="zh-CN" altLang="en-US" sz="2800" b="1" dirty="0"/>
              <a:t>帝曰：“皋陶，惟兹臣庶，罔或干予正。汝作士，</a:t>
            </a:r>
            <a:r>
              <a:rPr lang="zh-CN" altLang="en-US" sz="2800" b="1" dirty="0">
                <a:solidFill>
                  <a:srgbClr val="FF0000"/>
                </a:solidFill>
              </a:rPr>
              <a:t>明于五刑，以弼五教</a:t>
            </a:r>
            <a:r>
              <a:rPr lang="zh-CN" altLang="en-US" sz="2800" b="1" dirty="0"/>
              <a:t>。期于予治，</a:t>
            </a:r>
            <a:r>
              <a:rPr lang="zh-CN" altLang="en-US" sz="2800" b="1" dirty="0">
                <a:solidFill>
                  <a:srgbClr val="FF0000"/>
                </a:solidFill>
              </a:rPr>
              <a:t>刑期于无刑</a:t>
            </a:r>
            <a:r>
              <a:rPr lang="zh-CN" altLang="en-US" sz="2800" b="1" dirty="0"/>
              <a:t>，民协于中，时乃功，懋哉。”</a:t>
            </a:r>
            <a:endParaRPr lang="en-US" altLang="zh-CN" sz="2800" b="1" dirty="0"/>
          </a:p>
          <a:p>
            <a:pPr algn="just"/>
            <a:r>
              <a:rPr lang="zh-CN" altLang="en-US" sz="2800" b="1" dirty="0"/>
              <a:t>皋陶曰：“帝德罔愆，临下以简，御众以宽；罚弗及嗣，赏延于世。宥过无大，刑故无小；罪疑惟轻，功疑惟重；</a:t>
            </a:r>
            <a:r>
              <a:rPr lang="zh-CN" altLang="en-US" sz="2800" b="1" dirty="0">
                <a:solidFill>
                  <a:srgbClr val="FF0000"/>
                </a:solidFill>
              </a:rPr>
              <a:t>与其杀不辜，宁失不经</a:t>
            </a:r>
            <a:r>
              <a:rPr lang="zh-CN" altLang="en-US" sz="2800" b="1" dirty="0"/>
              <a:t>；好生之德，洽于民心，兹用不犯于有司。”</a:t>
            </a:r>
            <a:endParaRPr lang="en-US" altLang="zh-CN" sz="2800" b="1" dirty="0"/>
          </a:p>
          <a:p>
            <a:pPr algn="just"/>
            <a:r>
              <a:rPr lang="zh-CN" altLang="en-US" sz="2800" b="1" dirty="0"/>
              <a:t>帝曰：“俾予从欲以治，四方风动，惟乃之休。”</a:t>
            </a:r>
            <a:endParaRPr lang="en-US" sz="2800" b="1" dirty="0"/>
          </a:p>
        </p:txBody>
      </p:sp>
    </p:spTree>
    <p:extLst>
      <p:ext uri="{BB962C8B-B14F-4D97-AF65-F5344CB8AC3E}">
        <p14:creationId xmlns:p14="http://schemas.microsoft.com/office/powerpoint/2010/main" val="3074789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45756" y="354804"/>
            <a:ext cx="4227439" cy="830997"/>
          </a:xfrm>
          <a:prstGeom prst="rect">
            <a:avLst/>
          </a:prstGeom>
        </p:spPr>
        <p:txBody>
          <a:bodyPr wrap="none">
            <a:spAutoFit/>
          </a:bodyPr>
          <a:lstStyle/>
          <a:p>
            <a:pPr algn="ctr"/>
            <a:r>
              <a:rPr lang="zh-CN" altLang="en-US" sz="4800" b="1" dirty="0"/>
              <a:t>尚书</a:t>
            </a:r>
            <a:r>
              <a:rPr lang="en-US" altLang="zh-CN" sz="4800" b="1" dirty="0"/>
              <a:t>·</a:t>
            </a:r>
            <a:r>
              <a:rPr lang="zh-CN" altLang="en-US" sz="4800" b="1" dirty="0"/>
              <a:t>夏书</a:t>
            </a:r>
            <a:r>
              <a:rPr lang="en-US" altLang="zh-CN" sz="4800" b="1" dirty="0"/>
              <a:t>·</a:t>
            </a:r>
            <a:r>
              <a:rPr lang="zh-CN" altLang="en-US" sz="4800" b="1" dirty="0"/>
              <a:t>胤征</a:t>
            </a:r>
            <a:endParaRPr lang="en-US" sz="4800" b="1" dirty="0"/>
          </a:p>
        </p:txBody>
      </p:sp>
      <p:sp>
        <p:nvSpPr>
          <p:cNvPr id="3" name="TextBox 2"/>
          <p:cNvSpPr txBox="1"/>
          <p:nvPr/>
        </p:nvSpPr>
        <p:spPr>
          <a:xfrm>
            <a:off x="259431" y="1772816"/>
            <a:ext cx="8640960" cy="4031873"/>
          </a:xfrm>
          <a:prstGeom prst="rect">
            <a:avLst/>
          </a:prstGeom>
          <a:noFill/>
        </p:spPr>
        <p:txBody>
          <a:bodyPr wrap="square" rtlCol="0">
            <a:spAutoFit/>
          </a:bodyPr>
          <a:lstStyle/>
          <a:p>
            <a:r>
              <a:rPr lang="zh-CN" altLang="en-US" sz="3200" b="1" dirty="0"/>
              <a:t>惟仲康肇位四海，胤侯命掌六师。羲和废厥职，酒荒于厥邑，胤后承王命徂征。</a:t>
            </a:r>
            <a:endParaRPr lang="en-US" altLang="zh-CN" sz="3200" b="1" dirty="0"/>
          </a:p>
          <a:p>
            <a:r>
              <a:rPr lang="en-US" altLang="zh-CN" sz="3200" b="1" dirty="0"/>
              <a:t>……</a:t>
            </a:r>
          </a:p>
          <a:p>
            <a:r>
              <a:rPr lang="zh-CN" altLang="en-US" sz="3200" b="1" dirty="0"/>
              <a:t>告于众曰：“嗟予有众，圣有谟训，明征定保，</a:t>
            </a:r>
            <a:r>
              <a:rPr lang="zh-CN" altLang="en-US" sz="3200" b="1" dirty="0">
                <a:solidFill>
                  <a:srgbClr val="FF0000"/>
                </a:solidFill>
              </a:rPr>
              <a:t>先王克谨天戒，臣人克有常宪</a:t>
            </a:r>
            <a:r>
              <a:rPr lang="zh-CN" altLang="en-US" sz="3200" b="1" dirty="0"/>
              <a:t>，百官修辅，厥后惟明明，</a:t>
            </a:r>
            <a:r>
              <a:rPr lang="zh-CN" altLang="en-US" sz="3200" b="1" dirty="0">
                <a:solidFill>
                  <a:srgbClr val="FF0000"/>
                </a:solidFill>
              </a:rPr>
              <a:t>每岁孟春，遒人以木铎徇于路，官师相规</a:t>
            </a:r>
            <a:r>
              <a:rPr lang="zh-CN" altLang="en-US" sz="3200" b="1" dirty="0"/>
              <a:t>，工执艺事以谏，</a:t>
            </a:r>
            <a:r>
              <a:rPr lang="zh-CN" altLang="en-US" sz="3200" b="1" dirty="0">
                <a:solidFill>
                  <a:srgbClr val="FF0000"/>
                </a:solidFill>
              </a:rPr>
              <a:t>其或不恭，邦有常刑</a:t>
            </a:r>
            <a:r>
              <a:rPr lang="zh-CN" altLang="en-US" sz="3200" b="1" dirty="0"/>
              <a:t>。”</a:t>
            </a:r>
            <a:endParaRPr lang="en-US" altLang="zh-CN" sz="3200" b="1" dirty="0"/>
          </a:p>
        </p:txBody>
      </p:sp>
    </p:spTree>
    <p:extLst>
      <p:ext uri="{BB962C8B-B14F-4D97-AF65-F5344CB8AC3E}">
        <p14:creationId xmlns:p14="http://schemas.microsoft.com/office/powerpoint/2010/main" val="1433604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5" name="Rectangle 2"/>
          <p:cNvSpPr>
            <a:spLocks noGrp="1" noChangeArrowheads="1"/>
          </p:cNvSpPr>
          <p:nvPr>
            <p:ph type="title" idx="4294967295"/>
          </p:nvPr>
        </p:nvSpPr>
        <p:spPr>
          <a:xfrm>
            <a:off x="357188" y="857250"/>
            <a:ext cx="8540750" cy="731838"/>
          </a:xfrm>
          <a:ln/>
        </p:spPr>
        <p:txBody>
          <a:bodyPr>
            <a:noAutofit/>
          </a:bodyPr>
          <a:lstStyle/>
          <a:p>
            <a:r>
              <a:rPr lang="en-US" altLang="en-US" sz="3600" dirty="0">
                <a:latin typeface="华文行楷" pitchFamily="2" charset="-122"/>
              </a:rPr>
              <a:t/>
            </a:r>
            <a:br>
              <a:rPr lang="en-US" altLang="en-US" sz="3600" dirty="0">
                <a:latin typeface="华文行楷" pitchFamily="2" charset="-122"/>
              </a:rPr>
            </a:br>
            <a:r>
              <a:rPr lang="en-US" altLang="en-US" sz="4800" b="0" dirty="0" err="1">
                <a:latin typeface="华文行楷" pitchFamily="2" charset="-122"/>
              </a:rPr>
              <a:t>一、中国古代法律的基本特点</a:t>
            </a:r>
            <a:r>
              <a:rPr lang="en-US" altLang="en-US" sz="3600" dirty="0">
                <a:solidFill>
                  <a:schemeClr val="tx1"/>
                </a:solidFill>
                <a:latin typeface="华文行楷" pitchFamily="2" charset="-122"/>
              </a:rPr>
              <a:t/>
            </a:r>
            <a:br>
              <a:rPr lang="en-US" altLang="en-US" sz="3600" dirty="0">
                <a:solidFill>
                  <a:schemeClr val="tx1"/>
                </a:solidFill>
                <a:latin typeface="华文行楷" pitchFamily="2" charset="-122"/>
              </a:rPr>
            </a:br>
            <a:endParaRPr lang="en-US" altLang="en-US" sz="3600" dirty="0">
              <a:solidFill>
                <a:schemeClr val="tx1"/>
              </a:solidFill>
              <a:latin typeface="华文行楷" pitchFamily="2" charset="-122"/>
            </a:endParaRPr>
          </a:p>
        </p:txBody>
      </p:sp>
      <p:sp>
        <p:nvSpPr>
          <p:cNvPr id="2196" name="Rectangle 3"/>
          <p:cNvSpPr>
            <a:spLocks noGrp="1" noChangeArrowheads="1"/>
          </p:cNvSpPr>
          <p:nvPr>
            <p:ph idx="4294967295"/>
          </p:nvPr>
        </p:nvSpPr>
        <p:spPr>
          <a:xfrm>
            <a:off x="457200" y="1412875"/>
            <a:ext cx="8153400" cy="5216525"/>
          </a:xfrm>
          <a:ln/>
        </p:spPr>
        <p:txBody>
          <a:bodyPr/>
          <a:lstStyle/>
          <a:p>
            <a:pPr>
              <a:lnSpc>
                <a:spcPct val="125000"/>
              </a:lnSpc>
            </a:pPr>
            <a:endParaRPr lang="en-US" altLang="en-US" b="1" dirty="0">
              <a:latin typeface="楷体" pitchFamily="49" charset="-122"/>
              <a:ea typeface="楷体" pitchFamily="49" charset="-122"/>
            </a:endParaRPr>
          </a:p>
          <a:p>
            <a:pPr>
              <a:lnSpc>
                <a:spcPct val="125000"/>
              </a:lnSpc>
            </a:pPr>
            <a:r>
              <a:rPr lang="en-US" altLang="en-US" b="1" dirty="0" err="1">
                <a:latin typeface="楷体" pitchFamily="49" charset="-122"/>
                <a:ea typeface="楷体" pitchFamily="49" charset="-122"/>
              </a:rPr>
              <a:t>立法主体：君主制法，法律以君主意志为转移</a:t>
            </a:r>
            <a:r>
              <a:rPr lang="en-US" altLang="en-US" b="1" dirty="0">
                <a:latin typeface="楷体" pitchFamily="49" charset="-122"/>
                <a:ea typeface="楷体" pitchFamily="49" charset="-122"/>
              </a:rPr>
              <a:t>；</a:t>
            </a:r>
          </a:p>
          <a:p>
            <a:pPr>
              <a:lnSpc>
                <a:spcPct val="125000"/>
              </a:lnSpc>
            </a:pPr>
            <a:r>
              <a:rPr lang="en-US" altLang="en-US" b="1" dirty="0" err="1">
                <a:latin typeface="楷体" pitchFamily="49" charset="-122"/>
                <a:ea typeface="楷体" pitchFamily="49" charset="-122"/>
              </a:rPr>
              <a:t>指导原则：以礼教为指导原则和理论基础</a:t>
            </a:r>
            <a:r>
              <a:rPr lang="en-US" altLang="en-US" b="1" dirty="0">
                <a:latin typeface="楷体" pitchFamily="49" charset="-122"/>
                <a:ea typeface="楷体" pitchFamily="49" charset="-122"/>
              </a:rPr>
              <a:t>；</a:t>
            </a:r>
          </a:p>
          <a:p>
            <a:pPr>
              <a:lnSpc>
                <a:spcPct val="125000"/>
              </a:lnSpc>
            </a:pPr>
            <a:r>
              <a:rPr lang="en-US" altLang="en-US" b="1" dirty="0" err="1">
                <a:latin typeface="楷体" pitchFamily="49" charset="-122"/>
                <a:ea typeface="楷体" pitchFamily="49" charset="-122"/>
              </a:rPr>
              <a:t>法律的主要内容：诸法合体，以刑为主</a:t>
            </a:r>
            <a:r>
              <a:rPr lang="en-US" altLang="en-US" b="1" dirty="0">
                <a:latin typeface="楷体" pitchFamily="49" charset="-122"/>
                <a:ea typeface="楷体" pitchFamily="49" charset="-122"/>
              </a:rPr>
              <a:t>；</a:t>
            </a:r>
          </a:p>
          <a:p>
            <a:pPr>
              <a:lnSpc>
                <a:spcPct val="125000"/>
              </a:lnSpc>
            </a:pPr>
            <a:r>
              <a:rPr lang="en-US" altLang="en-US" b="1" dirty="0" err="1">
                <a:latin typeface="楷体" pitchFamily="49" charset="-122"/>
                <a:ea typeface="楷体" pitchFamily="49" charset="-122"/>
              </a:rPr>
              <a:t>司法与行政的关系：司法从属于行政</a:t>
            </a:r>
            <a:r>
              <a:rPr lang="en-US" altLang="en-US" b="1" dirty="0">
                <a:latin typeface="楷体" pitchFamily="49" charset="-122"/>
                <a:ea typeface="楷体" pitchFamily="49" charset="-122"/>
              </a:rPr>
              <a:t>。</a:t>
            </a:r>
          </a:p>
        </p:txBody>
      </p:sp>
    </p:spTree>
    <p:extLst>
      <p:ext uri="{BB962C8B-B14F-4D97-AF65-F5344CB8AC3E}">
        <p14:creationId xmlns:p14="http://schemas.microsoft.com/office/powerpoint/2010/main" val="14007367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childTnLst>
                                    <p:set>
                                      <p:cBhvr additive="base">
                                        <p:cTn id="6" dur="1" fill="hold">
                                          <p:stCondLst>
                                            <p:cond delay="0"/>
                                          </p:stCondLst>
                                        </p:cTn>
                                        <p:tgtEl>
                                          <p:spTgt spid="2196">
                                            <p:txEl>
                                              <p:pRg st="1" end="1"/>
                                            </p:txEl>
                                          </p:spTgt>
                                        </p:tgtEl>
                                        <p:attrNameLst>
                                          <p:attrName>style.visibility</p:attrName>
                                        </p:attrNameLst>
                                      </p:cBhvr>
                                      <p:to>
                                        <p:strVal val="visible"/>
                                      </p:to>
                                    </p:set>
                                    <p:animEffect transition="in" filter="blinds(horizontal)">
                                      <p:cBhvr additive="base">
                                        <p:cTn id="7" dur="500" fill="hold"/>
                                        <p:tgtEl>
                                          <p:spTgt spid="2196">
                                            <p:txEl>
                                              <p:pRg st="1" end="1"/>
                                            </p:txEl>
                                          </p:spTgt>
                                        </p:tgtEl>
                                      </p:cBhvr>
                                    </p:animEffect>
                                  </p:childTnLst>
                                </p:cTn>
                              </p:par>
                              <p:par>
                                <p:cTn id="8" presetID="3" presetClass="entr" presetSubtype="10" fill="hold" grpId="0" nodeType="withEffect">
                                  <p:childTnLst>
                                    <p:set>
                                      <p:cBhvr additive="base">
                                        <p:cTn id="9" dur="1" fill="hold">
                                          <p:stCondLst>
                                            <p:cond delay="0"/>
                                          </p:stCondLst>
                                        </p:cTn>
                                        <p:tgtEl>
                                          <p:spTgt spid="2196">
                                            <p:txEl>
                                              <p:pRg st="2" end="2"/>
                                            </p:txEl>
                                          </p:spTgt>
                                        </p:tgtEl>
                                        <p:attrNameLst>
                                          <p:attrName>style.visibility</p:attrName>
                                        </p:attrNameLst>
                                      </p:cBhvr>
                                      <p:to>
                                        <p:strVal val="visible"/>
                                      </p:to>
                                    </p:set>
                                    <p:animEffect transition="in" filter="blinds(horizontal)">
                                      <p:cBhvr additive="base">
                                        <p:cTn id="10" dur="500" fill="hold"/>
                                        <p:tgtEl>
                                          <p:spTgt spid="2196">
                                            <p:txEl>
                                              <p:pRg st="2" end="2"/>
                                            </p:txEl>
                                          </p:spTgt>
                                        </p:tgtEl>
                                      </p:cBhvr>
                                    </p:animEffect>
                                  </p:childTnLst>
                                </p:cTn>
                              </p:par>
                              <p:par>
                                <p:cTn id="11" presetID="3" presetClass="entr" presetSubtype="10" fill="hold" grpId="0" nodeType="withEffect">
                                  <p:childTnLst>
                                    <p:set>
                                      <p:cBhvr additive="base">
                                        <p:cTn id="12" dur="1" fill="hold">
                                          <p:stCondLst>
                                            <p:cond delay="0"/>
                                          </p:stCondLst>
                                        </p:cTn>
                                        <p:tgtEl>
                                          <p:spTgt spid="2196">
                                            <p:txEl>
                                              <p:pRg st="3" end="3"/>
                                            </p:txEl>
                                          </p:spTgt>
                                        </p:tgtEl>
                                        <p:attrNameLst>
                                          <p:attrName>style.visibility</p:attrName>
                                        </p:attrNameLst>
                                      </p:cBhvr>
                                      <p:to>
                                        <p:strVal val="visible"/>
                                      </p:to>
                                    </p:set>
                                    <p:animEffect transition="in" filter="blinds(horizontal)">
                                      <p:cBhvr additive="base">
                                        <p:cTn id="13" dur="500" fill="hold"/>
                                        <p:tgtEl>
                                          <p:spTgt spid="2196">
                                            <p:txEl>
                                              <p:pRg st="3" end="3"/>
                                            </p:txEl>
                                          </p:spTgt>
                                        </p:tgtEl>
                                      </p:cBhvr>
                                    </p:animEffect>
                                  </p:childTnLst>
                                </p:cTn>
                              </p:par>
                              <p:par>
                                <p:cTn id="14" presetID="3" presetClass="entr" presetSubtype="10" fill="hold" grpId="0" nodeType="withEffect">
                                  <p:childTnLst>
                                    <p:set>
                                      <p:cBhvr additive="base">
                                        <p:cTn id="15" dur="1" fill="hold">
                                          <p:stCondLst>
                                            <p:cond delay="0"/>
                                          </p:stCondLst>
                                        </p:cTn>
                                        <p:tgtEl>
                                          <p:spTgt spid="2196">
                                            <p:txEl>
                                              <p:pRg st="4" end="4"/>
                                            </p:txEl>
                                          </p:spTgt>
                                        </p:tgtEl>
                                        <p:attrNameLst>
                                          <p:attrName>style.visibility</p:attrName>
                                        </p:attrNameLst>
                                      </p:cBhvr>
                                      <p:to>
                                        <p:strVal val="visible"/>
                                      </p:to>
                                    </p:set>
                                    <p:animEffect transition="in" filter="blinds(horizontal)">
                                      <p:cBhvr additive="base">
                                        <p:cTn id="16" dur="500" fill="hold"/>
                                        <p:tgtEl>
                                          <p:spTgt spid="21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6" grpId="0" build="p"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836712"/>
            <a:ext cx="8568952" cy="5016758"/>
          </a:xfrm>
          <a:prstGeom prst="rect">
            <a:avLst/>
          </a:prstGeom>
        </p:spPr>
        <p:txBody>
          <a:bodyPr wrap="square">
            <a:spAutoFit/>
          </a:bodyPr>
          <a:lstStyle/>
          <a:p>
            <a:pPr algn="just"/>
            <a:r>
              <a:rPr lang="zh-CN" altLang="en-US" sz="3200" b="1" dirty="0"/>
              <a:t>“惟时羲和</a:t>
            </a:r>
            <a:r>
              <a:rPr lang="zh-CN" altLang="en-US" sz="3200" b="1" dirty="0">
                <a:solidFill>
                  <a:srgbClr val="FF0000"/>
                </a:solidFill>
              </a:rPr>
              <a:t>颠覆厥德</a:t>
            </a:r>
            <a:r>
              <a:rPr lang="zh-CN" altLang="en-US" sz="3200" b="1" dirty="0"/>
              <a:t>，沈乱于酒，畔官离次，俶扰天纪，</a:t>
            </a:r>
            <a:r>
              <a:rPr lang="zh-CN" altLang="en-US" sz="3200" b="1" dirty="0">
                <a:solidFill>
                  <a:srgbClr val="FF0000"/>
                </a:solidFill>
              </a:rPr>
              <a:t>遐弃厥司</a:t>
            </a:r>
            <a:r>
              <a:rPr lang="zh-CN" altLang="en-US" sz="3200" b="1" dirty="0"/>
              <a:t>，乃季秋月朔，辰弗集于房，瞽奏鼓，啬夫驰，庶人走，</a:t>
            </a:r>
            <a:r>
              <a:rPr lang="zh-CN" altLang="en-US" sz="3200" b="1" dirty="0">
                <a:solidFill>
                  <a:srgbClr val="FF0000"/>
                </a:solidFill>
              </a:rPr>
              <a:t>羲和尸厥官罔闻知，昏迷于天象，以干先王之诛</a:t>
            </a:r>
            <a:r>
              <a:rPr lang="zh-CN" altLang="en-US" sz="3200" b="1" dirty="0"/>
              <a:t>，</a:t>
            </a:r>
            <a:r>
              <a:rPr lang="en-US" altLang="zh-CN" sz="3200" b="1" dirty="0"/>
              <a:t>《</a:t>
            </a:r>
            <a:r>
              <a:rPr lang="zh-CN" altLang="en-US" sz="3200" b="1" dirty="0"/>
              <a:t>政典</a:t>
            </a:r>
            <a:r>
              <a:rPr lang="en-US" altLang="zh-CN" sz="3200" b="1" dirty="0"/>
              <a:t>》</a:t>
            </a:r>
            <a:r>
              <a:rPr lang="zh-CN" altLang="en-US" sz="3200" b="1" dirty="0"/>
              <a:t>曰：‘</a:t>
            </a:r>
            <a:r>
              <a:rPr lang="zh-CN" altLang="en-US" sz="3200" b="1" dirty="0">
                <a:solidFill>
                  <a:srgbClr val="FF0000"/>
                </a:solidFill>
              </a:rPr>
              <a:t>先时者杀无赦，不及时者杀无赦</a:t>
            </a:r>
            <a:r>
              <a:rPr lang="zh-CN" altLang="en-US" sz="3200" b="1" dirty="0"/>
              <a:t>。’今予以尔有众，奉将天罚。尔众士同力王室，尚弼予钦承天子威命。火炎昆冈，玉石俱焚。天吏逸德，烈于猛火。歼厥渠魁，胁从罔治，旧染污俗，咸与惟新。呜呼！威克厥爱，允济；爱克厥威，允罔功。其尔众士懋戒哉！”</a:t>
            </a:r>
            <a:endParaRPr lang="en-US" sz="3200" b="1" dirty="0"/>
          </a:p>
        </p:txBody>
      </p:sp>
    </p:spTree>
    <p:extLst>
      <p:ext uri="{BB962C8B-B14F-4D97-AF65-F5344CB8AC3E}">
        <p14:creationId xmlns:p14="http://schemas.microsoft.com/office/powerpoint/2010/main" val="3991593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禹刑</a:t>
            </a:r>
            <a:endParaRPr lang="en-US" dirty="0"/>
          </a:p>
        </p:txBody>
      </p:sp>
      <p:sp>
        <p:nvSpPr>
          <p:cNvPr id="3" name="内容占位符 2"/>
          <p:cNvSpPr>
            <a:spLocks noGrp="1"/>
          </p:cNvSpPr>
          <p:nvPr>
            <p:ph idx="1"/>
          </p:nvPr>
        </p:nvSpPr>
        <p:spPr/>
        <p:txBody>
          <a:bodyPr>
            <a:normAutofit fontScale="92500" lnSpcReduction="20000"/>
          </a:bodyPr>
          <a:lstStyle/>
          <a:p>
            <a:pPr marL="0" indent="0">
              <a:buNone/>
            </a:pPr>
            <a:r>
              <a:rPr lang="en-US" altLang="zh-CN" dirty="0"/>
              <a:t>1</a:t>
            </a:r>
            <a:r>
              <a:rPr lang="zh-CN" altLang="en-US" dirty="0"/>
              <a:t>、禹刑：夏朝法律的总称或泛称，</a:t>
            </a:r>
          </a:p>
          <a:p>
            <a:pPr marL="0" indent="0">
              <a:buNone/>
            </a:pPr>
            <a:r>
              <a:rPr lang="en-US" altLang="zh-CN" dirty="0"/>
              <a:t>2</a:t>
            </a:r>
            <a:r>
              <a:rPr lang="zh-CN" altLang="en-US" dirty="0"/>
              <a:t>、禹刑的基本内容：</a:t>
            </a:r>
          </a:p>
          <a:p>
            <a:r>
              <a:rPr lang="zh-CN" altLang="en-US" dirty="0"/>
              <a:t>（</a:t>
            </a:r>
            <a:r>
              <a:rPr lang="en-US" altLang="zh-CN" dirty="0"/>
              <a:t>1</a:t>
            </a:r>
            <a:r>
              <a:rPr lang="zh-CN" altLang="en-US" dirty="0"/>
              <a:t>）五刑：墨、劓、膑、宫、大辟</a:t>
            </a:r>
          </a:p>
          <a:p>
            <a:r>
              <a:rPr lang="zh-CN" altLang="en-US" dirty="0"/>
              <a:t>（</a:t>
            </a:r>
            <a:r>
              <a:rPr lang="en-US" altLang="zh-CN" dirty="0"/>
              <a:t>2</a:t>
            </a:r>
            <a:r>
              <a:rPr lang="zh-CN" altLang="en-US" dirty="0"/>
              <a:t>）昏、墨、贼、杀</a:t>
            </a:r>
          </a:p>
          <a:p>
            <a:r>
              <a:rPr lang="zh-CN" altLang="en-US" dirty="0"/>
              <a:t>（</a:t>
            </a:r>
            <a:r>
              <a:rPr lang="en-US" altLang="zh-CN" dirty="0"/>
              <a:t>3</a:t>
            </a:r>
            <a:r>
              <a:rPr lang="zh-CN" altLang="en-US" dirty="0"/>
              <a:t>）“威侮五行，怠弃三正”</a:t>
            </a:r>
          </a:p>
          <a:p>
            <a:r>
              <a:rPr lang="zh-CN" altLang="en-US" dirty="0"/>
              <a:t>（</a:t>
            </a:r>
            <a:r>
              <a:rPr lang="en-US" altLang="zh-CN" dirty="0"/>
              <a:t>4</a:t>
            </a:r>
            <a:r>
              <a:rPr lang="zh-CN" altLang="en-US" dirty="0"/>
              <a:t>）赎刑：“夏后氏不杀不刑，死者罚二千馔”</a:t>
            </a:r>
          </a:p>
          <a:p>
            <a:pPr marL="0" indent="0">
              <a:buNone/>
            </a:pPr>
            <a:r>
              <a:rPr lang="zh-CN" altLang="en-US" dirty="0"/>
              <a:t>（二）司法制度</a:t>
            </a:r>
          </a:p>
          <a:p>
            <a:pPr marL="0" indent="0">
              <a:buNone/>
            </a:pPr>
            <a:r>
              <a:rPr lang="zh-CN" altLang="en-US" dirty="0"/>
              <a:t>      </a:t>
            </a:r>
            <a:r>
              <a:rPr lang="en-US" altLang="zh-CN" dirty="0"/>
              <a:t>1</a:t>
            </a:r>
            <a:r>
              <a:rPr lang="zh-CN" altLang="en-US" dirty="0"/>
              <a:t>、司法机关：国王</a:t>
            </a:r>
            <a:r>
              <a:rPr lang="en-US" altLang="zh-CN" dirty="0"/>
              <a:t>——</a:t>
            </a:r>
            <a:r>
              <a:rPr lang="zh-CN" altLang="en-US" dirty="0"/>
              <a:t>大理</a:t>
            </a:r>
            <a:r>
              <a:rPr lang="en-US" altLang="zh-CN" dirty="0"/>
              <a:t>——</a:t>
            </a:r>
            <a:r>
              <a:rPr lang="zh-CN" altLang="en-US" dirty="0"/>
              <a:t>士或理</a:t>
            </a:r>
          </a:p>
          <a:p>
            <a:pPr marL="0" indent="0">
              <a:buNone/>
            </a:pPr>
            <a:r>
              <a:rPr lang="zh-CN" altLang="en-US" dirty="0"/>
              <a:t>      </a:t>
            </a:r>
            <a:r>
              <a:rPr lang="en-US" altLang="zh-CN" dirty="0"/>
              <a:t>2</a:t>
            </a:r>
            <a:r>
              <a:rPr lang="zh-CN" altLang="en-US" dirty="0"/>
              <a:t>、监狱： “圜土”“夏台”“钧台”</a:t>
            </a:r>
            <a:endParaRPr lang="en-US" dirty="0"/>
          </a:p>
        </p:txBody>
      </p:sp>
    </p:spTree>
    <p:extLst>
      <p:ext uri="{BB962C8B-B14F-4D97-AF65-F5344CB8AC3E}">
        <p14:creationId xmlns:p14="http://schemas.microsoft.com/office/powerpoint/2010/main" val="4075903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lstStyle/>
          <a:p>
            <a:r>
              <a:rPr lang="zh-CN" altLang="en-US" dirty="0"/>
              <a:t>左传</a:t>
            </a:r>
            <a:endParaRPr lang="en-US" dirty="0"/>
          </a:p>
        </p:txBody>
      </p:sp>
      <p:sp>
        <p:nvSpPr>
          <p:cNvPr id="3" name="内容占位符 2"/>
          <p:cNvSpPr>
            <a:spLocks noGrp="1"/>
          </p:cNvSpPr>
          <p:nvPr>
            <p:ph idx="1"/>
          </p:nvPr>
        </p:nvSpPr>
        <p:spPr>
          <a:xfrm>
            <a:off x="457200" y="1268760"/>
            <a:ext cx="8229600" cy="4857403"/>
          </a:xfrm>
        </p:spPr>
        <p:txBody>
          <a:bodyPr>
            <a:normAutofit fontScale="92500" lnSpcReduction="20000"/>
          </a:bodyPr>
          <a:lstStyle/>
          <a:p>
            <a:r>
              <a:rPr lang="zh-CN" altLang="en-US" dirty="0"/>
              <a:t>“</a:t>
            </a:r>
            <a:r>
              <a:rPr lang="zh-CN" altLang="en-US" dirty="0">
                <a:solidFill>
                  <a:srgbClr val="FF0000"/>
                </a:solidFill>
              </a:rPr>
              <a:t>己恶而掠人美为昏，贪以败官为墨，杀人不忌为贼</a:t>
            </a:r>
            <a:r>
              <a:rPr lang="zh-CN" altLang="en-US" dirty="0"/>
              <a:t>”</a:t>
            </a:r>
            <a:endParaRPr lang="en-US" altLang="zh-CN" dirty="0"/>
          </a:p>
          <a:p>
            <a:r>
              <a:rPr lang="zh-CN" altLang="en-US" dirty="0"/>
              <a:t>晋邢侯与雍子争赂田，久而无成。士景伯如楚，叔鱼摄理，韩宣子命断旧狱，罪在雍子。雍子纳其女于叔鱼，叔鱼蔽罪邢侯。邢侯怒，杀叔鱼与雍子于朝。宣子问其罪于叔向。叔向曰：“三人同罪，施生戮死可也。雍子自知其罪而赂以买直，鲋也鬻狱，刑侯专杀，其罪一也。己恶而掠美为昏，贪以败官为墨，杀人不忌为贼。</a:t>
            </a:r>
            <a:r>
              <a:rPr lang="en-US" altLang="zh-CN" dirty="0"/>
              <a:t>《</a:t>
            </a:r>
            <a:r>
              <a:rPr lang="zh-CN" altLang="en-US" dirty="0"/>
              <a:t>夏书</a:t>
            </a:r>
            <a:r>
              <a:rPr lang="en-US" altLang="zh-CN" dirty="0"/>
              <a:t>》</a:t>
            </a:r>
            <a:r>
              <a:rPr lang="zh-CN" altLang="en-US" dirty="0"/>
              <a:t>曰：‘昏、墨、贼，杀。’皋陶之刑也。请从之。”乃施邢侯而尸雍子与叔鱼于市。</a:t>
            </a:r>
            <a:endParaRPr lang="en-US" dirty="0"/>
          </a:p>
        </p:txBody>
      </p:sp>
    </p:spTree>
    <p:extLst>
      <p:ext uri="{BB962C8B-B14F-4D97-AF65-F5344CB8AC3E}">
        <p14:creationId xmlns:p14="http://schemas.microsoft.com/office/powerpoint/2010/main" val="1642359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462714"/>
            <a:ext cx="8784976" cy="4524315"/>
          </a:xfrm>
          <a:prstGeom prst="rect">
            <a:avLst/>
          </a:prstGeom>
        </p:spPr>
        <p:txBody>
          <a:bodyPr wrap="square">
            <a:spAutoFit/>
          </a:bodyPr>
          <a:lstStyle/>
          <a:p>
            <a:r>
              <a:rPr lang="zh-CN" altLang="en-US" sz="2400" b="1" dirty="0"/>
              <a:t>天讨有罪，五刑五用哉</a:t>
            </a:r>
            <a:endParaRPr lang="en-US" altLang="zh-CN" sz="2400" b="1" dirty="0"/>
          </a:p>
          <a:p>
            <a:pPr algn="r"/>
            <a:r>
              <a:rPr lang="en-US" altLang="zh-CN" sz="2400" b="1" dirty="0"/>
              <a:t>——</a:t>
            </a:r>
            <a:r>
              <a:rPr lang="zh-CN" altLang="en-US" sz="2400" b="1" dirty="0"/>
              <a:t>尚书</a:t>
            </a:r>
            <a:r>
              <a:rPr lang="en-US" altLang="zh-CN" sz="2400" b="1" dirty="0"/>
              <a:t>·</a:t>
            </a:r>
            <a:r>
              <a:rPr lang="zh-CN" altLang="en-US" sz="2400" b="1" dirty="0"/>
              <a:t>皋陶谟</a:t>
            </a:r>
            <a:endParaRPr lang="en-US" altLang="zh-CN" sz="2400" b="1" dirty="0"/>
          </a:p>
          <a:p>
            <a:r>
              <a:rPr lang="zh-CN" altLang="en-US" sz="2400" b="1" dirty="0"/>
              <a:t>禹承尧舜之后，自以德衰而制肉刑</a:t>
            </a:r>
            <a:endParaRPr lang="en-US" altLang="zh-CN" sz="2400" b="1" dirty="0"/>
          </a:p>
          <a:p>
            <a:pPr algn="r"/>
            <a:r>
              <a:rPr lang="en-US" altLang="zh-CN" sz="2400" b="1" dirty="0"/>
              <a:t>——</a:t>
            </a:r>
            <a:r>
              <a:rPr lang="zh-CN" altLang="en-US" sz="2400" b="1" dirty="0"/>
              <a:t>汉书</a:t>
            </a:r>
            <a:r>
              <a:rPr lang="en-US" altLang="zh-CN" sz="2400" b="1" dirty="0"/>
              <a:t>·</a:t>
            </a:r>
            <a:r>
              <a:rPr lang="zh-CN" altLang="en-US" sz="2400" b="1" dirty="0"/>
              <a:t>刑法志</a:t>
            </a:r>
            <a:endParaRPr lang="en-US" altLang="zh-CN" sz="2400" b="1" dirty="0"/>
          </a:p>
          <a:p>
            <a:endParaRPr lang="en-US" altLang="zh-CN" sz="2400" b="1" dirty="0"/>
          </a:p>
          <a:p>
            <a:r>
              <a:rPr lang="zh-CN" altLang="en-US" sz="2400" b="1" dirty="0"/>
              <a:t>若古有训，蚩尤惟始作乱，延及于平民，罔不寇贼，鸱义，奸宄，夺攘，矫虔。苗民弗用灵，制以刑，惟作五虐之刑曰法。杀戮无辜，爰始淫为劓、刵、椓、黥。越兹丽刑并制，罔差有辞。民兴胥渐，泯泯棼棼，罔中于信，以覆诅盟。虐威庶戮，方告无辜于上。上帝监民，罔有馨香德，刑发闻惟腥。黄帝哀矜庶戮之不辜，报虐以威，遏绝苗民，无世在下。</a:t>
            </a:r>
            <a:endParaRPr lang="en-US" altLang="zh-CN" sz="2400" b="1" dirty="0"/>
          </a:p>
          <a:p>
            <a:pPr algn="r"/>
            <a:r>
              <a:rPr lang="en-US" altLang="zh-CN" sz="2400" b="1" dirty="0"/>
              <a:t>——</a:t>
            </a:r>
            <a:r>
              <a:rPr lang="zh-CN" altLang="en-US" sz="2400" b="1" dirty="0"/>
              <a:t>尚书</a:t>
            </a:r>
            <a:r>
              <a:rPr lang="en-US" altLang="zh-CN" sz="2400" b="1" dirty="0"/>
              <a:t>·</a:t>
            </a:r>
            <a:r>
              <a:rPr lang="zh-CN" altLang="en-US" sz="2400" b="1" dirty="0"/>
              <a:t>吕刑</a:t>
            </a:r>
            <a:endParaRPr lang="en-US" sz="2400" b="1" dirty="0"/>
          </a:p>
        </p:txBody>
      </p:sp>
      <p:sp>
        <p:nvSpPr>
          <p:cNvPr id="3" name="TextBox 2"/>
          <p:cNvSpPr txBox="1"/>
          <p:nvPr/>
        </p:nvSpPr>
        <p:spPr>
          <a:xfrm>
            <a:off x="3658929" y="332656"/>
            <a:ext cx="2757486" cy="707886"/>
          </a:xfrm>
          <a:prstGeom prst="rect">
            <a:avLst/>
          </a:prstGeom>
          <a:noFill/>
        </p:spPr>
        <p:txBody>
          <a:bodyPr wrap="none" rtlCol="0">
            <a:spAutoFit/>
          </a:bodyPr>
          <a:lstStyle/>
          <a:p>
            <a:r>
              <a:rPr lang="zh-CN" altLang="en-US" sz="4000" b="1" dirty="0"/>
              <a:t>旧五刑制度</a:t>
            </a:r>
            <a:endParaRPr lang="en-US" sz="4000" b="1" dirty="0"/>
          </a:p>
        </p:txBody>
      </p:sp>
    </p:spTree>
    <p:extLst>
      <p:ext uri="{BB962C8B-B14F-4D97-AF65-F5344CB8AC3E}">
        <p14:creationId xmlns:p14="http://schemas.microsoft.com/office/powerpoint/2010/main" val="4053299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0728" y="1268760"/>
            <a:ext cx="7992888" cy="3139321"/>
          </a:xfrm>
          <a:prstGeom prst="rect">
            <a:avLst/>
          </a:prstGeom>
        </p:spPr>
        <p:txBody>
          <a:bodyPr wrap="square">
            <a:spAutoFit/>
          </a:bodyPr>
          <a:lstStyle/>
          <a:p>
            <a:pPr algn="ctr"/>
            <a:r>
              <a:rPr lang="zh-CN" altLang="en-US" sz="3600" b="1" dirty="0"/>
              <a:t>墨</a:t>
            </a:r>
          </a:p>
          <a:p>
            <a:endParaRPr lang="en-US" altLang="zh-CN" b="1" dirty="0"/>
          </a:p>
          <a:p>
            <a:r>
              <a:rPr lang="zh-CN" altLang="en-US" sz="2400" b="1" dirty="0"/>
              <a:t>惩戒轻罪者的刑罚，施行的方法是在人的脸上或身体的其他部位刺刻符号或字迹，然后涂上墨或别的颜料，使所刺刻成为永久性的记号。</a:t>
            </a:r>
            <a:endParaRPr lang="en-US" altLang="zh-CN" sz="2400" b="1" dirty="0"/>
          </a:p>
          <a:p>
            <a:endParaRPr lang="en-US" altLang="zh-CN" sz="2400" b="1" dirty="0"/>
          </a:p>
          <a:p>
            <a:r>
              <a:rPr lang="zh-CN" altLang="en-US" sz="2400" b="1" dirty="0"/>
              <a:t>“墨罪五百”、“墨者使守门”</a:t>
            </a:r>
            <a:endParaRPr lang="en-US" altLang="zh-CN" sz="2400" b="1" dirty="0"/>
          </a:p>
          <a:p>
            <a:pPr algn="r"/>
            <a:r>
              <a:rPr lang="en-US" altLang="zh-CN" sz="2400" b="1" dirty="0"/>
              <a:t>——《</a:t>
            </a:r>
            <a:r>
              <a:rPr lang="zh-CN" altLang="en-US" sz="2400" b="1" dirty="0"/>
              <a:t>周礼</a:t>
            </a:r>
            <a:r>
              <a:rPr lang="en-US" altLang="zh-CN" sz="2400" b="1" dirty="0"/>
              <a:t>·</a:t>
            </a:r>
            <a:r>
              <a:rPr lang="zh-CN" altLang="en-US" sz="2400" b="1" dirty="0"/>
              <a:t>秋官</a:t>
            </a:r>
            <a:r>
              <a:rPr lang="en-US" altLang="zh-CN" sz="2400" b="1" dirty="0"/>
              <a:t>》</a:t>
            </a:r>
            <a:r>
              <a:rPr lang="zh-CN" altLang="en-US" sz="2400" b="1" dirty="0"/>
              <a:t> </a:t>
            </a:r>
          </a:p>
        </p:txBody>
      </p:sp>
    </p:spTree>
    <p:extLst>
      <p:ext uri="{BB962C8B-B14F-4D97-AF65-F5344CB8AC3E}">
        <p14:creationId xmlns:p14="http://schemas.microsoft.com/office/powerpoint/2010/main" val="33102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568" y="831310"/>
            <a:ext cx="7848872" cy="5078313"/>
          </a:xfrm>
          <a:prstGeom prst="rect">
            <a:avLst/>
          </a:prstGeom>
        </p:spPr>
        <p:txBody>
          <a:bodyPr wrap="square">
            <a:spAutoFit/>
          </a:bodyPr>
          <a:lstStyle/>
          <a:p>
            <a:pPr algn="ctr"/>
            <a:r>
              <a:rPr lang="zh-CN" altLang="en-US" sz="3600" b="1" dirty="0"/>
              <a:t>劓</a:t>
            </a:r>
            <a:endParaRPr lang="en-US" altLang="zh-CN" sz="3600" b="1" dirty="0"/>
          </a:p>
          <a:p>
            <a:pPr algn="ctr"/>
            <a:endParaRPr lang="zh-CN" altLang="en-US" sz="3600" b="1" dirty="0"/>
          </a:p>
          <a:p>
            <a:pPr algn="just"/>
            <a:r>
              <a:rPr lang="zh-CN" altLang="en-US" sz="2000" b="1" dirty="0"/>
              <a:t>割掉人犯鼻子的刑罚，重于墨刑，轻于剕刑。劓刑起源较早，甲骨文中已有“劓”字，从刀从自，“自”是鼻的古字，象征用刀割去鼻子。</a:t>
            </a:r>
            <a:endParaRPr lang="en-US" altLang="zh-CN" sz="2000" b="1" dirty="0"/>
          </a:p>
          <a:p>
            <a:pPr algn="just"/>
            <a:endParaRPr lang="en-US" sz="2000" b="1" dirty="0"/>
          </a:p>
          <a:p>
            <a:pPr algn="ctr"/>
            <a:r>
              <a:rPr lang="zh-CN" altLang="en-US" sz="3600" b="1" dirty="0"/>
              <a:t>剕</a:t>
            </a:r>
          </a:p>
          <a:p>
            <a:pPr algn="just"/>
            <a:r>
              <a:rPr lang="zh-CN" altLang="en-US" sz="2400" b="1" dirty="0"/>
              <a:t>也称刖，剕”、“刖”，其意相同，都是指断足，是断除人犯脚的残酷刑罚。</a:t>
            </a:r>
            <a:endParaRPr lang="en-US" altLang="zh-CN" sz="2400" b="1" dirty="0"/>
          </a:p>
          <a:p>
            <a:pPr algn="just"/>
            <a:endParaRPr lang="en-US" sz="2400" b="1" dirty="0"/>
          </a:p>
          <a:p>
            <a:pPr algn="ctr"/>
            <a:r>
              <a:rPr lang="zh-CN" altLang="en-US" sz="3600" b="1" dirty="0"/>
              <a:t>宫</a:t>
            </a:r>
          </a:p>
          <a:p>
            <a:pPr algn="just"/>
            <a:r>
              <a:rPr lang="zh-CN" altLang="en-US" sz="2400" b="1" dirty="0"/>
              <a:t>男子割势、妇人幽闭的刑罚。</a:t>
            </a:r>
            <a:endParaRPr lang="en-US" sz="2400" b="1" dirty="0"/>
          </a:p>
        </p:txBody>
      </p:sp>
    </p:spTree>
    <p:extLst>
      <p:ext uri="{BB962C8B-B14F-4D97-AF65-F5344CB8AC3E}">
        <p14:creationId xmlns:p14="http://schemas.microsoft.com/office/powerpoint/2010/main" val="1364176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5070" y="1052736"/>
            <a:ext cx="7920880" cy="4062651"/>
          </a:xfrm>
          <a:prstGeom prst="rect">
            <a:avLst/>
          </a:prstGeom>
        </p:spPr>
        <p:txBody>
          <a:bodyPr wrap="square">
            <a:spAutoFit/>
          </a:bodyPr>
          <a:lstStyle/>
          <a:p>
            <a:pPr algn="ctr"/>
            <a:r>
              <a:rPr lang="zh-CN" altLang="en-US" sz="3600" b="1" dirty="0"/>
              <a:t>大辟</a:t>
            </a:r>
            <a:endParaRPr lang="en-US" altLang="zh-CN" sz="3600" b="1" dirty="0"/>
          </a:p>
          <a:p>
            <a:pPr algn="ctr"/>
            <a:endParaRPr lang="zh-CN" altLang="en-US" sz="3600" b="1" dirty="0"/>
          </a:p>
          <a:p>
            <a:endParaRPr lang="en-US" altLang="zh-CN" dirty="0"/>
          </a:p>
          <a:p>
            <a:pPr algn="just"/>
            <a:r>
              <a:rPr lang="zh-CN" altLang="en-US" sz="2400" b="1" dirty="0"/>
              <a:t>死刑的通称，隋唐之后五刑刑名不用大辟，称死。</a:t>
            </a:r>
            <a:endParaRPr lang="en-US" altLang="zh-CN" sz="2400" b="1" dirty="0"/>
          </a:p>
          <a:p>
            <a:pPr algn="just"/>
            <a:endParaRPr lang="en-US" altLang="zh-CN" sz="2400" b="1" dirty="0"/>
          </a:p>
          <a:p>
            <a:pPr algn="just"/>
            <a:r>
              <a:rPr lang="zh-CN" altLang="en-US" sz="2400" b="1" dirty="0"/>
              <a:t>辟，罪也。死是罪之大者，故谓死刑为大辟。</a:t>
            </a:r>
            <a:endParaRPr lang="en-US" altLang="zh-CN" sz="2400" b="1" dirty="0"/>
          </a:p>
          <a:p>
            <a:pPr algn="just"/>
            <a:r>
              <a:rPr lang="en-US" altLang="zh-CN" sz="2400" b="1" dirty="0"/>
              <a:t>——</a:t>
            </a:r>
            <a:r>
              <a:rPr lang="zh-CN" altLang="en-US" sz="2400" b="1" dirty="0"/>
              <a:t>孔颖达</a:t>
            </a:r>
            <a:r>
              <a:rPr lang="en-US" altLang="zh-CN" sz="2400" b="1" dirty="0"/>
              <a:t>· 《</a:t>
            </a:r>
            <a:r>
              <a:rPr lang="zh-CN" altLang="en-US" sz="2400" b="1" dirty="0"/>
              <a:t>释诂</a:t>
            </a:r>
            <a:r>
              <a:rPr lang="en-US" altLang="zh-CN" sz="2400" b="1" dirty="0"/>
              <a:t>》</a:t>
            </a:r>
          </a:p>
          <a:p>
            <a:pPr algn="just"/>
            <a:endParaRPr lang="en-US" altLang="zh-CN" sz="2400" b="1" dirty="0"/>
          </a:p>
          <a:p>
            <a:pPr algn="just"/>
            <a:r>
              <a:rPr lang="zh-CN" altLang="en-US" sz="2400" b="1" dirty="0"/>
              <a:t>其名称和执行方式各代不尽相同。先秦时有炮烙、剖腹、醢、脯、戮、斩、焚、踣、罄、轘、辜等。</a:t>
            </a:r>
            <a:endParaRPr lang="en-US" sz="2400" b="1" dirty="0"/>
          </a:p>
        </p:txBody>
      </p:sp>
    </p:spTree>
    <p:extLst>
      <p:ext uri="{BB962C8B-B14F-4D97-AF65-F5344CB8AC3E}">
        <p14:creationId xmlns:p14="http://schemas.microsoft.com/office/powerpoint/2010/main" val="1172124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908720"/>
            <a:ext cx="7560840" cy="5262979"/>
          </a:xfrm>
          <a:prstGeom prst="rect">
            <a:avLst/>
          </a:prstGeom>
        </p:spPr>
        <p:txBody>
          <a:bodyPr wrap="square">
            <a:spAutoFit/>
          </a:bodyPr>
          <a:lstStyle/>
          <a:p>
            <a:r>
              <a:rPr lang="zh-CN" altLang="en-US" sz="2800" dirty="0"/>
              <a:t>“刑所以五何？法五行也。大辟，法五行之灭火；宫者，法土之壅水；膑者，法金之刻木；劓者，法木之穿土；墨者，法火之胜金。”</a:t>
            </a:r>
            <a:endParaRPr lang="en-US" altLang="zh-CN" sz="2800" dirty="0"/>
          </a:p>
          <a:p>
            <a:endParaRPr lang="en-US" altLang="zh-CN" sz="2800" dirty="0"/>
          </a:p>
          <a:p>
            <a:pPr algn="r"/>
            <a:r>
              <a:rPr lang="en-US" altLang="zh-CN" sz="2800" dirty="0"/>
              <a:t>——《</a:t>
            </a:r>
            <a:r>
              <a:rPr lang="zh-CN" altLang="en-US" sz="2800" dirty="0"/>
              <a:t>公白虎通义</a:t>
            </a:r>
            <a:r>
              <a:rPr lang="en-US" altLang="zh-CN" sz="2800" dirty="0"/>
              <a:t>·</a:t>
            </a:r>
            <a:r>
              <a:rPr lang="zh-CN" altLang="en-US" sz="2800" dirty="0"/>
              <a:t>五行解</a:t>
            </a:r>
            <a:r>
              <a:rPr lang="en-US" altLang="zh-CN" sz="2800" dirty="0"/>
              <a:t>》</a:t>
            </a:r>
          </a:p>
          <a:p>
            <a:endParaRPr lang="en-US" altLang="zh-CN" sz="2800" dirty="0"/>
          </a:p>
          <a:p>
            <a:r>
              <a:rPr lang="en-US" altLang="zh-CN" sz="2800" dirty="0"/>
              <a:t> </a:t>
            </a:r>
            <a:r>
              <a:rPr lang="zh-CN" altLang="en-US" sz="2800" dirty="0"/>
              <a:t>“火能变金色，故墨以变其肉；金能克木，故剕以去其骨节；木能克土，故劓以去其鼻；土能塞水，故宫以断其淫；水能灭火，故大辟以绝其生命。”</a:t>
            </a:r>
            <a:endParaRPr lang="en-US" altLang="zh-CN" sz="2800" dirty="0"/>
          </a:p>
          <a:p>
            <a:endParaRPr lang="en-US" altLang="zh-CN" sz="2800" dirty="0"/>
          </a:p>
          <a:p>
            <a:pPr algn="r"/>
            <a:r>
              <a:rPr lang="en-US" altLang="zh-CN" sz="2800" dirty="0"/>
              <a:t>——《</a:t>
            </a:r>
            <a:r>
              <a:rPr lang="zh-CN" altLang="en-US" sz="2800" dirty="0"/>
              <a:t>五行大义</a:t>
            </a:r>
            <a:r>
              <a:rPr lang="en-US" altLang="zh-CN" sz="2800" dirty="0"/>
              <a:t>》</a:t>
            </a:r>
            <a:endParaRPr lang="en-US" sz="2800" dirty="0"/>
          </a:p>
        </p:txBody>
      </p:sp>
    </p:spTree>
    <p:extLst>
      <p:ext uri="{BB962C8B-B14F-4D97-AF65-F5344CB8AC3E}">
        <p14:creationId xmlns:p14="http://schemas.microsoft.com/office/powerpoint/2010/main" val="3988774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1556792"/>
            <a:ext cx="7776864" cy="3785652"/>
          </a:xfrm>
          <a:prstGeom prst="rect">
            <a:avLst/>
          </a:prstGeom>
        </p:spPr>
        <p:txBody>
          <a:bodyPr wrap="square">
            <a:spAutoFit/>
          </a:bodyPr>
          <a:lstStyle/>
          <a:p>
            <a:pPr algn="just"/>
            <a:r>
              <a:rPr lang="en-US" altLang="zh-CN" sz="4000" b="1" dirty="0">
                <a:latin typeface="楷体" pitchFamily="49" charset="-122"/>
                <a:ea typeface="楷体" pitchFamily="49" charset="-122"/>
              </a:rPr>
              <a:t>《</a:t>
            </a:r>
            <a:r>
              <a:rPr lang="zh-CN" altLang="en-US" sz="4000" b="1" dirty="0">
                <a:latin typeface="楷体" pitchFamily="49" charset="-122"/>
                <a:ea typeface="楷体" pitchFamily="49" charset="-122"/>
              </a:rPr>
              <a:t>春秋正义</a:t>
            </a:r>
            <a:r>
              <a:rPr lang="en-US" altLang="zh-CN" sz="4000" b="1" dirty="0">
                <a:latin typeface="楷体" pitchFamily="49" charset="-122"/>
                <a:ea typeface="楷体" pitchFamily="49" charset="-122"/>
              </a:rPr>
              <a:t>》</a:t>
            </a:r>
            <a:r>
              <a:rPr lang="zh-CN" altLang="en-US" sz="4000" b="1" dirty="0">
                <a:latin typeface="楷体" pitchFamily="49" charset="-122"/>
                <a:ea typeface="楷体" pitchFamily="49" charset="-122"/>
              </a:rPr>
              <a:t>：“刑不可知，威不可测，则民畏上也。今制法以定之，勒鼎以示之，民知在上者不敢越法以罪己，又不能曲法以施恩，则权柄移于法，故民不畏上。”</a:t>
            </a:r>
            <a:endParaRPr lang="en-US" sz="4000" b="1" dirty="0">
              <a:latin typeface="楷体" pitchFamily="49" charset="-122"/>
              <a:ea typeface="楷体" pitchFamily="49" charset="-122"/>
            </a:endParaRPr>
          </a:p>
        </p:txBody>
      </p:sp>
    </p:spTree>
    <p:extLst>
      <p:ext uri="{BB962C8B-B14F-4D97-AF65-F5344CB8AC3E}">
        <p14:creationId xmlns:p14="http://schemas.microsoft.com/office/powerpoint/2010/main" val="1103629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idx="1"/>
          </p:nvPr>
        </p:nvSpPr>
        <p:spPr>
          <a:xfrm>
            <a:off x="677863" y="609600"/>
            <a:ext cx="7772400" cy="5475288"/>
          </a:xfrm>
        </p:spPr>
        <p:txBody>
          <a:bodyPr>
            <a:normAutofit/>
          </a:bodyPr>
          <a:lstStyle/>
          <a:p>
            <a:pPr marL="0" indent="0" defTabSz="1012825">
              <a:lnSpc>
                <a:spcPct val="90000"/>
              </a:lnSpc>
              <a:buNone/>
              <a:defRPr/>
            </a:pPr>
            <a:r>
              <a:rPr kumimoji="1" lang="zh-CN" altLang="en-US" b="1" dirty="0"/>
              <a:t>原始社会习惯和法律（含习惯法）的区别</a:t>
            </a:r>
            <a:r>
              <a:rPr kumimoji="1" lang="zh-CN" altLang="en-US" sz="2800" b="1" dirty="0"/>
              <a:t>：</a:t>
            </a:r>
            <a:endParaRPr kumimoji="1" lang="en-US" altLang="zh-CN" sz="2800" b="1" dirty="0"/>
          </a:p>
          <a:p>
            <a:pPr marL="0" indent="0" defTabSz="1012825">
              <a:lnSpc>
                <a:spcPct val="90000"/>
              </a:lnSpc>
              <a:buNone/>
              <a:defRPr/>
            </a:pPr>
            <a:endParaRPr kumimoji="1" lang="en-US" altLang="zh-CN" sz="2800" b="1" dirty="0"/>
          </a:p>
          <a:p>
            <a:pPr marL="0" indent="0" defTabSz="1012825">
              <a:lnSpc>
                <a:spcPct val="90000"/>
              </a:lnSpc>
              <a:buNone/>
              <a:defRPr/>
            </a:pPr>
            <a:endParaRPr kumimoji="1" lang="en-US" altLang="zh-CN" sz="2800" b="1" dirty="0"/>
          </a:p>
          <a:p>
            <a:pPr defTabSz="1012825">
              <a:lnSpc>
                <a:spcPct val="90000"/>
              </a:lnSpc>
              <a:defRPr/>
            </a:pPr>
            <a:r>
              <a:rPr kumimoji="1" lang="zh-CN" altLang="en-US" sz="2800" b="1" dirty="0"/>
              <a:t>（一）法律不是全社会成员的共同意志，而是少数奴隶主贵族的意志；</a:t>
            </a:r>
          </a:p>
          <a:p>
            <a:pPr defTabSz="1012825">
              <a:lnSpc>
                <a:spcPct val="90000"/>
              </a:lnSpc>
              <a:defRPr/>
            </a:pPr>
            <a:r>
              <a:rPr kumimoji="1" lang="zh-CN" altLang="en-US" sz="2800" b="1" dirty="0"/>
              <a:t>（二）法律不是靠社会舆论来维持，而是以国家强制力为后盾，强迫人们必须遵守的暴力手段；</a:t>
            </a:r>
          </a:p>
          <a:p>
            <a:pPr defTabSz="1012825">
              <a:lnSpc>
                <a:spcPct val="90000"/>
              </a:lnSpc>
              <a:defRPr/>
            </a:pPr>
            <a:r>
              <a:rPr kumimoji="1" lang="zh-CN" altLang="en-US" sz="2800" b="1" dirty="0"/>
              <a:t>（三）阶级社会国王的权威，是建立在残酷的刑罚基础之上的“夏有乱政，而作禹刑”，说明了中华法系之法律起源于夏朝这一共识观念。</a:t>
            </a:r>
          </a:p>
        </p:txBody>
      </p:sp>
      <p:pic>
        <p:nvPicPr>
          <p:cNvPr id="2" name="Picture 3" descr="C:\WINDOWS\Desktop\p10.gif"/>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7586663" y="5908675"/>
            <a:ext cx="6762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0320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animEffect transition="in" filter="barn(outVertical)">
                                      <p:cBhvr>
                                        <p:cTn id="7" dur="500"/>
                                        <p:tgtEl>
                                          <p:spTgt spid="122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2290">
                                            <p:txEl>
                                              <p:pRg st="3" end="3"/>
                                            </p:txEl>
                                          </p:spTgt>
                                        </p:tgtEl>
                                        <p:attrNameLst>
                                          <p:attrName>style.visibility</p:attrName>
                                        </p:attrNameLst>
                                      </p:cBhvr>
                                      <p:to>
                                        <p:strVal val="visible"/>
                                      </p:to>
                                    </p:set>
                                    <p:animEffect transition="in" filter="barn(outVertical)">
                                      <p:cBhvr>
                                        <p:cTn id="12" dur="500"/>
                                        <p:tgtEl>
                                          <p:spTgt spid="12290">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2290">
                                            <p:txEl>
                                              <p:pRg st="4" end="4"/>
                                            </p:txEl>
                                          </p:spTgt>
                                        </p:tgtEl>
                                        <p:attrNameLst>
                                          <p:attrName>style.visibility</p:attrName>
                                        </p:attrNameLst>
                                      </p:cBhvr>
                                      <p:to>
                                        <p:strVal val="visible"/>
                                      </p:to>
                                    </p:set>
                                    <p:animEffect transition="in" filter="barn(outVertical)">
                                      <p:cBhvr>
                                        <p:cTn id="17" dur="500"/>
                                        <p:tgtEl>
                                          <p:spTgt spid="12290">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12290">
                                            <p:txEl>
                                              <p:pRg st="5" end="5"/>
                                            </p:txEl>
                                          </p:spTgt>
                                        </p:tgtEl>
                                        <p:attrNameLst>
                                          <p:attrName>style.visibility</p:attrName>
                                        </p:attrNameLst>
                                      </p:cBhvr>
                                      <p:to>
                                        <p:strVal val="visible"/>
                                      </p:to>
                                    </p:set>
                                    <p:animEffect transition="in" filter="barn(outVertical)">
                                      <p:cBhvr>
                                        <p:cTn id="22" dur="500"/>
                                        <p:tgtEl>
                                          <p:spTgt spid="1229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0" name="Rectangle 2"/>
          <p:cNvSpPr>
            <a:spLocks noGrp="1" noChangeArrowheads="1"/>
          </p:cNvSpPr>
          <p:nvPr>
            <p:ph type="title" idx="4294967295"/>
          </p:nvPr>
        </p:nvSpPr>
        <p:spPr>
          <a:ln/>
        </p:spPr>
        <p:txBody>
          <a:bodyPr/>
          <a:lstStyle/>
          <a:p>
            <a:r>
              <a:rPr lang="zh-CN" altLang="en-US" sz="4800" b="1" dirty="0">
                <a:latin typeface="华文行楷" pitchFamily="2" charset="-122"/>
              </a:rPr>
              <a:t>二、中华法系的独特性</a:t>
            </a:r>
            <a:endParaRPr lang="zh-CN" altLang="en-US" sz="4800" b="1" dirty="0"/>
          </a:p>
        </p:txBody>
      </p:sp>
      <p:sp>
        <p:nvSpPr>
          <p:cNvPr id="2201" name="Rectangle 3"/>
          <p:cNvSpPr>
            <a:spLocks noGrp="1" noChangeArrowheads="1"/>
          </p:cNvSpPr>
          <p:nvPr>
            <p:ph idx="4294967295"/>
          </p:nvPr>
        </p:nvSpPr>
        <p:spPr>
          <a:xfrm>
            <a:off x="541338" y="1631950"/>
            <a:ext cx="8135937" cy="4468813"/>
          </a:xfrm>
          <a:ln/>
        </p:spPr>
        <p:txBody>
          <a:bodyPr>
            <a:normAutofit/>
          </a:bodyPr>
          <a:lstStyle/>
          <a:p>
            <a:pPr>
              <a:lnSpc>
                <a:spcPct val="125000"/>
              </a:lnSpc>
              <a:buFont typeface="Wingdings" pitchFamily="2" charset="2"/>
              <a:buChar char="u"/>
            </a:pPr>
            <a:r>
              <a:rPr lang="zh-CN" altLang="en-US" b="1" dirty="0">
                <a:latin typeface="华文楷体" pitchFamily="2" charset="-122"/>
                <a:ea typeface="华文楷体" pitchFamily="2" charset="-122"/>
              </a:rPr>
              <a:t>引礼入法，礼法结合</a:t>
            </a:r>
          </a:p>
          <a:p>
            <a:pPr>
              <a:lnSpc>
                <a:spcPct val="125000"/>
              </a:lnSpc>
              <a:buFont typeface="Wingdings" pitchFamily="2" charset="2"/>
              <a:buChar char="u"/>
            </a:pPr>
            <a:r>
              <a:rPr lang="zh-CN" altLang="en-US" b="1" dirty="0">
                <a:latin typeface="华文楷体" pitchFamily="2" charset="-122"/>
                <a:ea typeface="华文楷体" pitchFamily="2" charset="-122"/>
              </a:rPr>
              <a:t>家庭本位，伦理法制</a:t>
            </a:r>
          </a:p>
          <a:p>
            <a:pPr>
              <a:lnSpc>
                <a:spcPct val="125000"/>
              </a:lnSpc>
              <a:buFont typeface="Wingdings" pitchFamily="2" charset="2"/>
              <a:buChar char="u"/>
            </a:pPr>
            <a:r>
              <a:rPr lang="zh-CN" altLang="en-US" b="1" dirty="0">
                <a:latin typeface="华文楷体" pitchFamily="2" charset="-122"/>
                <a:ea typeface="华文楷体" pitchFamily="2" charset="-122"/>
              </a:rPr>
              <a:t>法为治世之具，缘法断罪</a:t>
            </a:r>
          </a:p>
          <a:p>
            <a:pPr>
              <a:lnSpc>
                <a:spcPct val="125000"/>
              </a:lnSpc>
              <a:buFont typeface="Wingdings" pitchFamily="2" charset="2"/>
              <a:buChar char="u"/>
            </a:pPr>
            <a:r>
              <a:rPr lang="zh-CN" altLang="en-US" b="1" dirty="0">
                <a:latin typeface="华文楷体" pitchFamily="2" charset="-122"/>
                <a:ea typeface="华文楷体" pitchFamily="2" charset="-122"/>
              </a:rPr>
              <a:t>无讼是求，调处息争</a:t>
            </a:r>
          </a:p>
          <a:p>
            <a:pPr>
              <a:lnSpc>
                <a:spcPct val="125000"/>
              </a:lnSpc>
              <a:buFont typeface="Wingdings" pitchFamily="2" charset="2"/>
              <a:buChar char="u"/>
            </a:pPr>
            <a:r>
              <a:rPr lang="zh-CN" altLang="en-US" b="1" dirty="0">
                <a:latin typeface="华文楷体" pitchFamily="2" charset="-122"/>
                <a:ea typeface="华文楷体" pitchFamily="2" charset="-122"/>
              </a:rPr>
              <a:t>法典体例上的“诸法合体，民刑不分”与法律体系上的“诸法并存，民刑有分”</a:t>
            </a:r>
          </a:p>
        </p:txBody>
      </p:sp>
    </p:spTree>
    <p:extLst>
      <p:ext uri="{BB962C8B-B14F-4D97-AF65-F5344CB8AC3E}">
        <p14:creationId xmlns:p14="http://schemas.microsoft.com/office/powerpoint/2010/main" val="18126749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childTnLst>
                                    <p:set>
                                      <p:cBhvr additive="base">
                                        <p:cTn id="6" dur="1" fill="hold">
                                          <p:stCondLst>
                                            <p:cond delay="0"/>
                                          </p:stCondLst>
                                        </p:cTn>
                                        <p:tgtEl>
                                          <p:spTgt spid="2201">
                                            <p:txEl>
                                              <p:pRg st="0" end="0"/>
                                            </p:txEl>
                                          </p:spTgt>
                                        </p:tgtEl>
                                        <p:attrNameLst>
                                          <p:attrName>style.visibility</p:attrName>
                                        </p:attrNameLst>
                                      </p:cBhvr>
                                      <p:to>
                                        <p:strVal val="visible"/>
                                      </p:to>
                                    </p:set>
                                    <p:animEffect transition="in" filter="blinds(horizontal)">
                                      <p:cBhvr additive="base">
                                        <p:cTn id="7" dur="500" fill="hold"/>
                                        <p:tgtEl>
                                          <p:spTgt spid="2201">
                                            <p:txEl>
                                              <p:pRg st="0" end="0"/>
                                            </p:txEl>
                                          </p:spTgt>
                                        </p:tgtEl>
                                      </p:cBhvr>
                                    </p:animEffect>
                                  </p:childTnLst>
                                </p:cTn>
                              </p:par>
                              <p:par>
                                <p:cTn id="8" presetID="3" presetClass="entr" presetSubtype="10" fill="hold" grpId="0" nodeType="withEffect">
                                  <p:childTnLst>
                                    <p:set>
                                      <p:cBhvr additive="base">
                                        <p:cTn id="9" dur="1" fill="hold">
                                          <p:stCondLst>
                                            <p:cond delay="0"/>
                                          </p:stCondLst>
                                        </p:cTn>
                                        <p:tgtEl>
                                          <p:spTgt spid="2201">
                                            <p:txEl>
                                              <p:pRg st="1" end="1"/>
                                            </p:txEl>
                                          </p:spTgt>
                                        </p:tgtEl>
                                        <p:attrNameLst>
                                          <p:attrName>style.visibility</p:attrName>
                                        </p:attrNameLst>
                                      </p:cBhvr>
                                      <p:to>
                                        <p:strVal val="visible"/>
                                      </p:to>
                                    </p:set>
                                    <p:animEffect transition="in" filter="blinds(horizontal)">
                                      <p:cBhvr additive="base">
                                        <p:cTn id="10" dur="500" fill="hold"/>
                                        <p:tgtEl>
                                          <p:spTgt spid="2201">
                                            <p:txEl>
                                              <p:pRg st="1" end="1"/>
                                            </p:txEl>
                                          </p:spTgt>
                                        </p:tgtEl>
                                      </p:cBhvr>
                                    </p:animEffect>
                                  </p:childTnLst>
                                </p:cTn>
                              </p:par>
                              <p:par>
                                <p:cTn id="11" presetID="3" presetClass="entr" presetSubtype="10" fill="hold" grpId="0" nodeType="withEffect">
                                  <p:childTnLst>
                                    <p:set>
                                      <p:cBhvr additive="base">
                                        <p:cTn id="12" dur="1" fill="hold">
                                          <p:stCondLst>
                                            <p:cond delay="0"/>
                                          </p:stCondLst>
                                        </p:cTn>
                                        <p:tgtEl>
                                          <p:spTgt spid="2201">
                                            <p:txEl>
                                              <p:pRg st="2" end="2"/>
                                            </p:txEl>
                                          </p:spTgt>
                                        </p:tgtEl>
                                        <p:attrNameLst>
                                          <p:attrName>style.visibility</p:attrName>
                                        </p:attrNameLst>
                                      </p:cBhvr>
                                      <p:to>
                                        <p:strVal val="visible"/>
                                      </p:to>
                                    </p:set>
                                    <p:animEffect transition="in" filter="blinds(horizontal)">
                                      <p:cBhvr additive="base">
                                        <p:cTn id="13" dur="500" fill="hold"/>
                                        <p:tgtEl>
                                          <p:spTgt spid="2201">
                                            <p:txEl>
                                              <p:pRg st="2" end="2"/>
                                            </p:txEl>
                                          </p:spTgt>
                                        </p:tgtEl>
                                      </p:cBhvr>
                                    </p:animEffect>
                                  </p:childTnLst>
                                </p:cTn>
                              </p:par>
                              <p:par>
                                <p:cTn id="14" presetID="3" presetClass="entr" presetSubtype="10" fill="hold" grpId="0" nodeType="withEffect">
                                  <p:childTnLst>
                                    <p:set>
                                      <p:cBhvr additive="base">
                                        <p:cTn id="15" dur="1" fill="hold">
                                          <p:stCondLst>
                                            <p:cond delay="0"/>
                                          </p:stCondLst>
                                        </p:cTn>
                                        <p:tgtEl>
                                          <p:spTgt spid="2201">
                                            <p:txEl>
                                              <p:pRg st="3" end="3"/>
                                            </p:txEl>
                                          </p:spTgt>
                                        </p:tgtEl>
                                        <p:attrNameLst>
                                          <p:attrName>style.visibility</p:attrName>
                                        </p:attrNameLst>
                                      </p:cBhvr>
                                      <p:to>
                                        <p:strVal val="visible"/>
                                      </p:to>
                                    </p:set>
                                    <p:animEffect transition="in" filter="blinds(horizontal)">
                                      <p:cBhvr additive="base">
                                        <p:cTn id="16" dur="500" fill="hold"/>
                                        <p:tgtEl>
                                          <p:spTgt spid="2201">
                                            <p:txEl>
                                              <p:pRg st="3" end="3"/>
                                            </p:txEl>
                                          </p:spTgt>
                                        </p:tgtEl>
                                      </p:cBhvr>
                                    </p:animEffect>
                                  </p:childTnLst>
                                </p:cTn>
                              </p:par>
                              <p:par>
                                <p:cTn id="17" presetID="3" presetClass="entr" presetSubtype="10" fill="hold" grpId="0" nodeType="withEffect">
                                  <p:childTnLst>
                                    <p:set>
                                      <p:cBhvr additive="base">
                                        <p:cTn id="18" dur="1" fill="hold">
                                          <p:stCondLst>
                                            <p:cond delay="0"/>
                                          </p:stCondLst>
                                        </p:cTn>
                                        <p:tgtEl>
                                          <p:spTgt spid="2201">
                                            <p:txEl>
                                              <p:pRg st="4" end="4"/>
                                            </p:txEl>
                                          </p:spTgt>
                                        </p:tgtEl>
                                        <p:attrNameLst>
                                          <p:attrName>style.visibility</p:attrName>
                                        </p:attrNameLst>
                                      </p:cBhvr>
                                      <p:to>
                                        <p:strVal val="visible"/>
                                      </p:to>
                                    </p:set>
                                    <p:animEffect transition="in" filter="blinds(horizontal)">
                                      <p:cBhvr additive="base">
                                        <p:cTn id="19" dur="500" fill="hold"/>
                                        <p:tgtEl>
                                          <p:spTgt spid="220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 grpId="0"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5" name="Rectangle 2"/>
          <p:cNvSpPr>
            <a:spLocks noGrp="1" noChangeArrowheads="1"/>
          </p:cNvSpPr>
          <p:nvPr>
            <p:ph type="title" idx="4294967295"/>
          </p:nvPr>
        </p:nvSpPr>
        <p:spPr>
          <a:xfrm>
            <a:off x="900113" y="692150"/>
            <a:ext cx="7786687" cy="725488"/>
          </a:xfrm>
          <a:ln/>
        </p:spPr>
        <p:txBody>
          <a:bodyPr/>
          <a:lstStyle/>
          <a:p>
            <a:pPr algn="l"/>
            <a:r>
              <a:rPr lang="en-US" altLang="en-US" sz="3600" b="1" dirty="0" err="1">
                <a:solidFill>
                  <a:schemeClr val="tx1"/>
                </a:solidFill>
                <a:latin typeface="华文中宋" pitchFamily="2" charset="-122"/>
                <a:ea typeface="华文中宋" pitchFamily="2" charset="-122"/>
              </a:rPr>
              <a:t>案例</a:t>
            </a:r>
            <a:r>
              <a:rPr lang="en-US" altLang="en-US" sz="3600" b="1" dirty="0">
                <a:solidFill>
                  <a:schemeClr val="tx1"/>
                </a:solidFill>
                <a:latin typeface="华文中宋" pitchFamily="2" charset="-122"/>
                <a:ea typeface="华文中宋" pitchFamily="2" charset="-122"/>
              </a:rPr>
              <a:t>    </a:t>
            </a:r>
            <a:r>
              <a:rPr lang="en-US" altLang="en-US" sz="3600" b="1" dirty="0" err="1">
                <a:solidFill>
                  <a:schemeClr val="tx1"/>
                </a:solidFill>
                <a:latin typeface="华文中宋" pitchFamily="2" charset="-122"/>
                <a:ea typeface="华文中宋" pitchFamily="2" charset="-122"/>
              </a:rPr>
              <a:t>禹杀防风氏案</a:t>
            </a:r>
            <a:endParaRPr lang="en-US" altLang="en-US" sz="3600" b="1" dirty="0">
              <a:solidFill>
                <a:schemeClr val="tx1"/>
              </a:solidFill>
              <a:latin typeface="华文中宋" pitchFamily="2" charset="-122"/>
              <a:ea typeface="华文中宋" pitchFamily="2" charset="-122"/>
            </a:endParaRPr>
          </a:p>
        </p:txBody>
      </p:sp>
      <p:sp>
        <p:nvSpPr>
          <p:cNvPr id="2336" name="Rectangle 3"/>
          <p:cNvSpPr>
            <a:spLocks noGrp="1" noChangeArrowheads="1"/>
          </p:cNvSpPr>
          <p:nvPr>
            <p:ph idx="4294967295"/>
          </p:nvPr>
        </p:nvSpPr>
        <p:spPr>
          <a:xfrm>
            <a:off x="900113" y="1600200"/>
            <a:ext cx="7786687" cy="4854575"/>
          </a:xfrm>
          <a:ln/>
        </p:spPr>
        <p:txBody>
          <a:bodyPr>
            <a:normAutofit lnSpcReduction="10000"/>
          </a:bodyPr>
          <a:lstStyle/>
          <a:p>
            <a:pPr>
              <a:lnSpc>
                <a:spcPct val="120000"/>
              </a:lnSpc>
              <a:buFont typeface="Wingdings" pitchFamily="2" charset="2"/>
              <a:buNone/>
            </a:pPr>
            <a:r>
              <a:rPr lang="en-US" altLang="en-US" dirty="0">
                <a:latin typeface="楷体" charset="-122"/>
                <a:ea typeface="楷体" charset="-122"/>
              </a:rPr>
              <a:t>    </a:t>
            </a:r>
            <a:r>
              <a:rPr lang="en-US" altLang="en-US" dirty="0" err="1">
                <a:latin typeface="楷体" charset="-122"/>
                <a:ea typeface="楷体" charset="-122"/>
              </a:rPr>
              <a:t>昔禹致会群神于会稽之山，防风氏后至，禹杀而戮之</a:t>
            </a:r>
            <a:r>
              <a:rPr lang="en-US" altLang="en-US" dirty="0">
                <a:latin typeface="楷体" charset="-122"/>
                <a:ea typeface="楷体" charset="-122"/>
              </a:rPr>
              <a:t>。</a:t>
            </a:r>
          </a:p>
          <a:p>
            <a:pPr algn="r">
              <a:lnSpc>
                <a:spcPct val="120000"/>
              </a:lnSpc>
              <a:buFont typeface="Wingdings" pitchFamily="2" charset="2"/>
              <a:buNone/>
            </a:pPr>
            <a:r>
              <a:rPr lang="en-US" altLang="en-US" dirty="0">
                <a:latin typeface="楷体" charset="-122"/>
                <a:ea typeface="楷体" charset="-122"/>
              </a:rPr>
              <a:t>                </a:t>
            </a:r>
            <a:r>
              <a:rPr lang="en-US" altLang="en-US" dirty="0">
                <a:ea typeface="楷体" charset="-122"/>
              </a:rPr>
              <a:t>——</a:t>
            </a:r>
            <a:r>
              <a:rPr lang="en-US" altLang="en-US" dirty="0">
                <a:latin typeface="楷体" charset="-122"/>
                <a:ea typeface="楷体" charset="-122"/>
              </a:rPr>
              <a:t>《</a:t>
            </a:r>
            <a:r>
              <a:rPr lang="en-US" altLang="en-US" dirty="0" err="1">
                <a:latin typeface="楷体" charset="-122"/>
                <a:ea typeface="楷体" charset="-122"/>
              </a:rPr>
              <a:t>国语</a:t>
            </a:r>
            <a:r>
              <a:rPr lang="en-US" altLang="en-US" dirty="0" err="1">
                <a:ea typeface="楷体" charset="-122"/>
              </a:rPr>
              <a:t>·</a:t>
            </a:r>
            <a:r>
              <a:rPr lang="en-US" altLang="en-US" dirty="0" err="1">
                <a:latin typeface="楷体" charset="-122"/>
                <a:ea typeface="楷体" charset="-122"/>
              </a:rPr>
              <a:t>鲁语</a:t>
            </a:r>
            <a:r>
              <a:rPr lang="en-US" altLang="en-US" dirty="0">
                <a:latin typeface="楷体" charset="-122"/>
                <a:ea typeface="楷体" charset="-122"/>
              </a:rPr>
              <a:t>》</a:t>
            </a:r>
          </a:p>
          <a:p>
            <a:pPr>
              <a:lnSpc>
                <a:spcPct val="120000"/>
              </a:lnSpc>
              <a:buFont typeface="Wingdings" pitchFamily="2" charset="2"/>
              <a:buNone/>
            </a:pPr>
            <a:r>
              <a:rPr lang="en-US" altLang="en-US" dirty="0">
                <a:latin typeface="楷体" charset="-122"/>
                <a:ea typeface="楷体" charset="-122"/>
              </a:rPr>
              <a:t>    </a:t>
            </a:r>
            <a:r>
              <a:rPr lang="zh-CN" altLang="en-US" dirty="0">
                <a:latin typeface="楷体" charset="-122"/>
                <a:ea typeface="楷体" charset="-122"/>
              </a:rPr>
              <a:t>三十五年，楚伐随。随曰：“我无罪。”楚曰：“我蛮夷也。今诸侯皆为叛相侵，或相杀。我有敝甲，欲以观中国之政，请王室尊吾号。”</a:t>
            </a:r>
            <a:endParaRPr lang="en-US" altLang="zh-CN" dirty="0">
              <a:latin typeface="楷体" charset="-122"/>
              <a:ea typeface="楷体" charset="-122"/>
            </a:endParaRPr>
          </a:p>
          <a:p>
            <a:pPr algn="r">
              <a:lnSpc>
                <a:spcPct val="120000"/>
              </a:lnSpc>
              <a:buFont typeface="Wingdings" pitchFamily="2" charset="2"/>
              <a:buNone/>
            </a:pPr>
            <a:r>
              <a:rPr lang="en-US" altLang="zh-CN" dirty="0">
                <a:latin typeface="楷体" charset="-122"/>
                <a:ea typeface="楷体" charset="-122"/>
              </a:rPr>
              <a:t>——《</a:t>
            </a:r>
            <a:r>
              <a:rPr lang="zh-CN" altLang="en-US" dirty="0">
                <a:latin typeface="楷体" charset="-122"/>
                <a:ea typeface="楷体" charset="-122"/>
              </a:rPr>
              <a:t>史记</a:t>
            </a:r>
            <a:r>
              <a:rPr lang="en-US" altLang="zh-CN" dirty="0">
                <a:latin typeface="楷体" charset="-122"/>
                <a:ea typeface="楷体" charset="-122"/>
              </a:rPr>
              <a:t>·</a:t>
            </a:r>
            <a:r>
              <a:rPr lang="zh-CN" altLang="en-US" dirty="0">
                <a:latin typeface="楷体" charset="-122"/>
                <a:ea typeface="楷体" charset="-122"/>
              </a:rPr>
              <a:t>楚世家</a:t>
            </a:r>
            <a:r>
              <a:rPr lang="en-US" altLang="zh-CN" dirty="0">
                <a:latin typeface="楷体" charset="-122"/>
                <a:ea typeface="楷体" charset="-122"/>
              </a:rPr>
              <a:t>》</a:t>
            </a:r>
          </a:p>
          <a:p>
            <a:pPr>
              <a:lnSpc>
                <a:spcPct val="120000"/>
              </a:lnSpc>
              <a:buFont typeface="Wingdings" pitchFamily="2" charset="2"/>
              <a:buNone/>
            </a:pPr>
            <a:endParaRPr lang="en-US" altLang="en-US" dirty="0">
              <a:latin typeface="楷体" charset="-122"/>
              <a:ea typeface="楷体" charset="-122"/>
            </a:endParaRPr>
          </a:p>
        </p:txBody>
      </p:sp>
    </p:spTree>
    <p:extLst>
      <p:ext uri="{BB962C8B-B14F-4D97-AF65-F5344CB8AC3E}">
        <p14:creationId xmlns:p14="http://schemas.microsoft.com/office/powerpoint/2010/main" val="93315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568" y="1484784"/>
            <a:ext cx="8136904" cy="5016758"/>
          </a:xfrm>
          <a:prstGeom prst="rect">
            <a:avLst/>
          </a:prstGeom>
        </p:spPr>
        <p:txBody>
          <a:bodyPr wrap="square">
            <a:spAutoFit/>
          </a:bodyPr>
          <a:lstStyle/>
          <a:p>
            <a:r>
              <a:rPr lang="zh-CN" altLang="en-US" sz="3200" b="1" dirty="0"/>
              <a:t>一、商朝的建立</a:t>
            </a:r>
          </a:p>
          <a:p>
            <a:r>
              <a:rPr lang="zh-CN" altLang="en-US" sz="3200" b="1" dirty="0"/>
              <a:t>二、商朝的立法活动</a:t>
            </a:r>
          </a:p>
          <a:p>
            <a:r>
              <a:rPr lang="zh-CN" altLang="en-US" sz="3200" b="1" dirty="0"/>
              <a:t>（一）刑事立法活动</a:t>
            </a:r>
          </a:p>
          <a:p>
            <a:pPr marL="457200" indent="-457200">
              <a:buFont typeface="Arial" pitchFamily="34" charset="0"/>
              <a:buChar char="•"/>
            </a:pPr>
            <a:r>
              <a:rPr lang="zh-CN" altLang="en-US" sz="3200" b="1" dirty="0"/>
              <a:t>沿用商部落的习惯法和沿用夏礼，“殷因于夏礼，所损益可知矣”</a:t>
            </a:r>
          </a:p>
          <a:p>
            <a:pPr marL="457200" indent="-457200">
              <a:buFont typeface="Arial" pitchFamily="34" charset="0"/>
              <a:buChar char="•"/>
            </a:pPr>
            <a:r>
              <a:rPr lang="zh-CN" altLang="en-US" sz="3200" b="1" dirty="0"/>
              <a:t>“商有乱政，而作汤刑”</a:t>
            </a:r>
          </a:p>
          <a:p>
            <a:r>
              <a:rPr lang="zh-CN" altLang="en-US" sz="3200" b="1" dirty="0"/>
              <a:t>商王发布的命令、诰、训、誓等</a:t>
            </a:r>
          </a:p>
          <a:p>
            <a:r>
              <a:rPr lang="zh-CN" altLang="en-US" sz="3200" b="1" dirty="0"/>
              <a:t>（二）立法指导思想</a:t>
            </a:r>
          </a:p>
          <a:p>
            <a:pPr marL="457200" indent="-457200">
              <a:buFont typeface="Arial" pitchFamily="34" charset="0"/>
              <a:buChar char="•"/>
            </a:pPr>
            <a:r>
              <a:rPr lang="zh-CN" altLang="en-US" sz="3200" b="1" dirty="0"/>
              <a:t>听命于天、听命于神</a:t>
            </a:r>
          </a:p>
          <a:p>
            <a:pPr marL="457200" indent="-457200">
              <a:buFont typeface="Arial" pitchFamily="34" charset="0"/>
              <a:buChar char="•"/>
            </a:pPr>
            <a:r>
              <a:rPr lang="zh-CN" altLang="en-US" sz="3200" b="1" dirty="0"/>
              <a:t>推行祖宗崇拜</a:t>
            </a:r>
          </a:p>
        </p:txBody>
      </p:sp>
      <p:sp>
        <p:nvSpPr>
          <p:cNvPr id="3" name="TextBox 2"/>
          <p:cNvSpPr txBox="1"/>
          <p:nvPr/>
        </p:nvSpPr>
        <p:spPr>
          <a:xfrm>
            <a:off x="2195736" y="332655"/>
            <a:ext cx="4824536" cy="830997"/>
          </a:xfrm>
          <a:prstGeom prst="rect">
            <a:avLst/>
          </a:prstGeom>
          <a:noFill/>
        </p:spPr>
        <p:txBody>
          <a:bodyPr wrap="square" rtlCol="0">
            <a:spAutoFit/>
          </a:bodyPr>
          <a:lstStyle/>
          <a:p>
            <a:pPr algn="ctr"/>
            <a:r>
              <a:rPr lang="zh-CN" altLang="en-US" sz="4800" b="1" dirty="0"/>
              <a:t>殷商</a:t>
            </a:r>
            <a:endParaRPr lang="en-US" sz="4800" b="1" dirty="0"/>
          </a:p>
        </p:txBody>
      </p:sp>
    </p:spTree>
    <p:extLst>
      <p:ext uri="{BB962C8B-B14F-4D97-AF65-F5344CB8AC3E}">
        <p14:creationId xmlns:p14="http://schemas.microsoft.com/office/powerpoint/2010/main" val="38311982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3808" y="722919"/>
            <a:ext cx="3547766" cy="707886"/>
          </a:xfrm>
          <a:prstGeom prst="rect">
            <a:avLst/>
          </a:prstGeom>
          <a:noFill/>
        </p:spPr>
        <p:txBody>
          <a:bodyPr wrap="none" rtlCol="0">
            <a:spAutoFit/>
          </a:bodyPr>
          <a:lstStyle/>
          <a:p>
            <a:r>
              <a:rPr lang="zh-CN" altLang="en-US" sz="4000" b="1" dirty="0"/>
              <a:t>尚书</a:t>
            </a:r>
            <a:r>
              <a:rPr lang="en-US" altLang="zh-CN" sz="4000" b="1" dirty="0"/>
              <a:t>·</a:t>
            </a:r>
            <a:r>
              <a:rPr lang="zh-CN" altLang="en-US" sz="4000" b="1" dirty="0"/>
              <a:t>商书</a:t>
            </a:r>
            <a:r>
              <a:rPr lang="en-US" altLang="zh-CN" sz="4000" b="1" dirty="0"/>
              <a:t>·</a:t>
            </a:r>
            <a:r>
              <a:rPr lang="zh-CN" altLang="en-US" sz="4000" b="1" dirty="0"/>
              <a:t>盘庚</a:t>
            </a:r>
            <a:endParaRPr lang="en-US" sz="4000" b="1" dirty="0"/>
          </a:p>
        </p:txBody>
      </p:sp>
      <p:sp>
        <p:nvSpPr>
          <p:cNvPr id="3" name="矩形 2"/>
          <p:cNvSpPr/>
          <p:nvPr/>
        </p:nvSpPr>
        <p:spPr>
          <a:xfrm>
            <a:off x="755576" y="1916832"/>
            <a:ext cx="7920880" cy="4401205"/>
          </a:xfrm>
          <a:prstGeom prst="rect">
            <a:avLst/>
          </a:prstGeom>
        </p:spPr>
        <p:txBody>
          <a:bodyPr wrap="square">
            <a:spAutoFit/>
          </a:bodyPr>
          <a:lstStyle/>
          <a:p>
            <a:r>
              <a:rPr lang="zh-CN" altLang="en-US" sz="2800" b="1" dirty="0"/>
              <a:t>盘庚五迁，将治亳殷，民咨胥怨。作</a:t>
            </a:r>
            <a:r>
              <a:rPr lang="en-US" altLang="zh-CN" sz="2800" b="1" dirty="0"/>
              <a:t>《</a:t>
            </a:r>
            <a:r>
              <a:rPr lang="zh-CN" altLang="en-US" sz="2800" b="1" dirty="0"/>
              <a:t>盘庚</a:t>
            </a:r>
            <a:r>
              <a:rPr lang="en-US" altLang="zh-CN" sz="2800" b="1" dirty="0"/>
              <a:t>》</a:t>
            </a:r>
            <a:r>
              <a:rPr lang="zh-CN" altLang="en-US" sz="2800" b="1" dirty="0"/>
              <a:t>三篇。</a:t>
            </a:r>
            <a:endParaRPr lang="en-US" altLang="zh-CN" sz="2800" b="1" dirty="0"/>
          </a:p>
          <a:p>
            <a:r>
              <a:rPr lang="en-US" altLang="zh-CN" sz="2800" b="1" dirty="0"/>
              <a:t>……</a:t>
            </a:r>
            <a:endParaRPr lang="zh-CN" altLang="en-US" sz="2800" b="1" dirty="0"/>
          </a:p>
          <a:p>
            <a:r>
              <a:rPr lang="zh-CN" altLang="en-US" sz="2800" b="1" dirty="0"/>
              <a:t>盘庚迁于殷，民不适有居，率吁众戚，出矢言曰：“我王来，即爰宅于兹，重我民，无尽刘。不能胥匡以生，</a:t>
            </a:r>
            <a:r>
              <a:rPr lang="zh-CN" altLang="en-US" sz="2800" b="1" dirty="0">
                <a:solidFill>
                  <a:srgbClr val="FF0000"/>
                </a:solidFill>
              </a:rPr>
              <a:t>卜稽</a:t>
            </a:r>
            <a:r>
              <a:rPr lang="zh-CN" altLang="en-US" sz="2800" b="1" dirty="0"/>
              <a:t>，曰其如台？</a:t>
            </a:r>
            <a:r>
              <a:rPr lang="zh-CN" altLang="en-US" sz="2800" b="1" dirty="0">
                <a:solidFill>
                  <a:srgbClr val="FF0000"/>
                </a:solidFill>
              </a:rPr>
              <a:t>先王有服，恪谨天命</a:t>
            </a:r>
            <a:r>
              <a:rPr lang="zh-CN" altLang="en-US" sz="2800" b="1" dirty="0"/>
              <a:t>，兹犹不常宁；不常厥邑，于今五邦。</a:t>
            </a:r>
            <a:r>
              <a:rPr lang="zh-CN" altLang="en-US" sz="2800" b="1" dirty="0">
                <a:solidFill>
                  <a:srgbClr val="FF0000"/>
                </a:solidFill>
              </a:rPr>
              <a:t>今不承于古，罔知天之断命，矧曰其克从先王之烈</a:t>
            </a:r>
            <a:r>
              <a:rPr lang="zh-CN" altLang="en-US" sz="2800" b="1" dirty="0"/>
              <a:t>？若颠木之有由蘖，天其永我命于兹新邑，绍复先王之大业，厎绥四方。”</a:t>
            </a:r>
            <a:endParaRPr lang="en-US" sz="2800" b="1" dirty="0"/>
          </a:p>
        </p:txBody>
      </p:sp>
    </p:spTree>
    <p:extLst>
      <p:ext uri="{BB962C8B-B14F-4D97-AF65-F5344CB8AC3E}">
        <p14:creationId xmlns:p14="http://schemas.microsoft.com/office/powerpoint/2010/main" val="26165376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0871" y="548680"/>
            <a:ext cx="8208912" cy="5693866"/>
          </a:xfrm>
          <a:prstGeom prst="rect">
            <a:avLst/>
          </a:prstGeom>
        </p:spPr>
        <p:txBody>
          <a:bodyPr wrap="square">
            <a:spAutoFit/>
          </a:bodyPr>
          <a:lstStyle/>
          <a:p>
            <a:pPr algn="just"/>
            <a:r>
              <a:rPr lang="zh-CN" altLang="en-US" sz="2800" b="1" dirty="0"/>
              <a:t>予念我先神后之劳尔先，予丕克羞尔，用怀尔，然。失于政，陈于兹，高后丕乃崇降罪疾，曰‘曷虐朕民？’汝万民乃不生生，暨予一人猷同心，先后丕降与汝罪疾，曰：‘曷不暨朕幼孙有比？’故有爽德，自上其罚汝，汝罔能迪。古我先后既劳乃祖乃父，汝共作我畜民，汝有戕则在乃心！我先后绥乃祖乃父，乃祖乃父乃断弃汝，不救乃死。</a:t>
            </a:r>
          </a:p>
          <a:p>
            <a:pPr algn="just"/>
            <a:r>
              <a:rPr lang="zh-CN" altLang="en-US" sz="2800" b="1" dirty="0">
                <a:solidFill>
                  <a:srgbClr val="FF0000"/>
                </a:solidFill>
              </a:rPr>
              <a:t>兹予有乱政同位，具乃贝玉。乃祖乃父丕乃告我高后曰：‘作丕刑于朕孙！’迪高后丕乃崇降弗祥。</a:t>
            </a:r>
          </a:p>
          <a:p>
            <a:pPr algn="just"/>
            <a:r>
              <a:rPr lang="zh-CN" altLang="en-US" sz="2800" b="1" dirty="0"/>
              <a:t>呜呼！今予告汝：不易！永敬大恤，无胥绝远！汝分猷念以相从，各设中于乃心。乃有不吉不迪，颠越不恭，暂遇奸宄，我乃劓殄灭之，无遗育，无俾易种于兹新邑。</a:t>
            </a:r>
            <a:endParaRPr lang="en-US" sz="2800" b="1" dirty="0"/>
          </a:p>
        </p:txBody>
      </p:sp>
    </p:spTree>
    <p:extLst>
      <p:ext uri="{BB962C8B-B14F-4D97-AF65-F5344CB8AC3E}">
        <p14:creationId xmlns:p14="http://schemas.microsoft.com/office/powerpoint/2010/main" val="14519270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908720"/>
            <a:ext cx="7560840" cy="5016758"/>
          </a:xfrm>
          <a:prstGeom prst="rect">
            <a:avLst/>
          </a:prstGeom>
        </p:spPr>
        <p:txBody>
          <a:bodyPr wrap="square">
            <a:spAutoFit/>
          </a:bodyPr>
          <a:lstStyle/>
          <a:p>
            <a:pPr algn="just"/>
            <a:r>
              <a:rPr lang="zh-CN" altLang="en-US" sz="3200" b="1" dirty="0"/>
              <a:t>盘庚既迁，奠厥攸居，乃正厥位，绥爰有众。曰：“无戏怠，懋建大命！今予其敷心腹肾肠，历告尔百姓于朕志。罔罪尔众，尔无共怒，协比谗言予一人。古我先王将多于前功，适于山。用降我凶，德嘉绩于朕邦。今我民用荡析离居，罔有定极，尔谓朕曷震动万民以迁？肆上帝将复我高祖之德，乱越我家。朕及笃敬，恭承民命，用永地于新邑。肆予冲人，非废厥谋，吊由灵各；</a:t>
            </a:r>
            <a:r>
              <a:rPr lang="zh-CN" altLang="en-US" sz="3200" b="1" dirty="0">
                <a:solidFill>
                  <a:srgbClr val="FF0000"/>
                </a:solidFill>
              </a:rPr>
              <a:t>非敢违卜，用宏兹贲</a:t>
            </a:r>
            <a:r>
              <a:rPr lang="zh-CN" altLang="en-US" sz="3200" b="1" dirty="0"/>
              <a:t>。</a:t>
            </a:r>
            <a:endParaRPr lang="en-US" sz="3200" b="1" dirty="0"/>
          </a:p>
        </p:txBody>
      </p:sp>
    </p:spTree>
    <p:extLst>
      <p:ext uri="{BB962C8B-B14F-4D97-AF65-F5344CB8AC3E}">
        <p14:creationId xmlns:p14="http://schemas.microsoft.com/office/powerpoint/2010/main" val="3880355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4177" y="764704"/>
            <a:ext cx="8568952" cy="5262979"/>
          </a:xfrm>
          <a:prstGeom prst="rect">
            <a:avLst/>
          </a:prstGeom>
        </p:spPr>
        <p:txBody>
          <a:bodyPr wrap="square">
            <a:spAutoFit/>
          </a:bodyPr>
          <a:lstStyle/>
          <a:p>
            <a:r>
              <a:rPr lang="zh-CN" altLang="en-US" sz="2800" b="1" dirty="0"/>
              <a:t>三、商朝法律的主要内容</a:t>
            </a:r>
          </a:p>
          <a:p>
            <a:r>
              <a:rPr lang="zh-CN" altLang="en-US" sz="2800" b="1" dirty="0"/>
              <a:t>（一）、刑名      “刑名从商”</a:t>
            </a:r>
          </a:p>
          <a:p>
            <a:r>
              <a:rPr lang="zh-CN" altLang="en-US" sz="2800" b="1" dirty="0"/>
              <a:t>        </a:t>
            </a:r>
            <a:r>
              <a:rPr lang="en-US" altLang="zh-CN" sz="2800" b="1" dirty="0"/>
              <a:t>1</a:t>
            </a:r>
            <a:r>
              <a:rPr lang="zh-CN" altLang="en-US" sz="2800" b="1" dirty="0"/>
              <a:t>、死刑，包括斩（生杀）、戮（死斩）、  炮烙</a:t>
            </a:r>
          </a:p>
          <a:p>
            <a:r>
              <a:rPr lang="zh-CN" altLang="en-US" sz="2800" b="1" dirty="0"/>
              <a:t>                       （即在铜柱上涂油并加热，令有罪者行其</a:t>
            </a:r>
          </a:p>
          <a:p>
            <a:r>
              <a:rPr lang="zh-CN" altLang="en-US" sz="2800" b="1" dirty="0"/>
              <a:t>                           上</a:t>
            </a:r>
            <a:r>
              <a:rPr lang="en-US" altLang="zh-CN" sz="2800" b="1" dirty="0"/>
              <a:t>, </a:t>
            </a:r>
            <a:r>
              <a:rPr lang="zh-CN" altLang="en-US" sz="2800" b="1" dirty="0"/>
              <a:t>坠炭上烧死）、醢（将罪犯捣成肉</a:t>
            </a:r>
          </a:p>
          <a:p>
            <a:r>
              <a:rPr lang="zh-CN" altLang="en-US" sz="2800" b="1" dirty="0"/>
              <a:t>                          酱）、 脯（将罪犯晒成肉干）。</a:t>
            </a:r>
          </a:p>
          <a:p>
            <a:r>
              <a:rPr lang="zh-CN" altLang="en-US" sz="2800" b="1" dirty="0"/>
              <a:t>       </a:t>
            </a:r>
            <a:r>
              <a:rPr lang="en-US" altLang="zh-CN" sz="2800" b="1" dirty="0"/>
              <a:t>2</a:t>
            </a:r>
            <a:r>
              <a:rPr lang="zh-CN" altLang="en-US" sz="2800" b="1" dirty="0"/>
              <a:t>、肉刑，包括墨刑（在罪犯面额上刺刻后，染</a:t>
            </a:r>
          </a:p>
          <a:p>
            <a:r>
              <a:rPr lang="zh-CN" altLang="en-US" sz="2800" b="1" dirty="0"/>
              <a:t>                        以墨色）、劓刑（割掉鼻子）、剕刑</a:t>
            </a:r>
          </a:p>
          <a:p>
            <a:r>
              <a:rPr lang="zh-CN" altLang="en-US" sz="2800" b="1" dirty="0"/>
              <a:t>                      （断足）、宫刑（割掉男子生殖器</a:t>
            </a:r>
            <a:r>
              <a:rPr lang="en-US" altLang="zh-CN" sz="2800" b="1" dirty="0"/>
              <a:t>—</a:t>
            </a:r>
          </a:p>
          <a:p>
            <a:r>
              <a:rPr lang="en-US" altLang="zh-CN" sz="2800" b="1" dirty="0"/>
              <a:t>                        </a:t>
            </a:r>
            <a:r>
              <a:rPr lang="zh-CN" altLang="en-US" sz="2800" b="1" dirty="0"/>
              <a:t>去势或破坏女子的生殖机能</a:t>
            </a:r>
            <a:r>
              <a:rPr lang="en-US" altLang="zh-CN" sz="2800" b="1" dirty="0"/>
              <a:t>—</a:t>
            </a:r>
            <a:r>
              <a:rPr lang="zh-CN" altLang="en-US" sz="2800" b="1" dirty="0"/>
              <a:t>幽禁）。</a:t>
            </a:r>
          </a:p>
          <a:p>
            <a:r>
              <a:rPr lang="zh-CN" altLang="en-US" sz="2800" b="1" dirty="0"/>
              <a:t>        </a:t>
            </a:r>
            <a:r>
              <a:rPr lang="en-US" altLang="zh-CN" sz="2800" b="1" dirty="0"/>
              <a:t>3</a:t>
            </a:r>
            <a:r>
              <a:rPr lang="zh-CN" altLang="en-US" sz="2800" b="1" dirty="0"/>
              <a:t>、徒刑，就是将罪犯拘役使其劳作。这是一种</a:t>
            </a:r>
          </a:p>
          <a:p>
            <a:r>
              <a:rPr lang="zh-CN" altLang="en-US" sz="2800" b="1" dirty="0"/>
              <a:t>                        附加的自由刑。</a:t>
            </a:r>
          </a:p>
        </p:txBody>
      </p:sp>
    </p:spTree>
    <p:extLst>
      <p:ext uri="{BB962C8B-B14F-4D97-AF65-F5344CB8AC3E}">
        <p14:creationId xmlns:p14="http://schemas.microsoft.com/office/powerpoint/2010/main" val="24588883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1600" y="332656"/>
            <a:ext cx="7200800" cy="6186309"/>
          </a:xfrm>
          <a:prstGeom prst="rect">
            <a:avLst/>
          </a:prstGeom>
        </p:spPr>
        <p:txBody>
          <a:bodyPr wrap="square">
            <a:spAutoFit/>
          </a:bodyPr>
          <a:lstStyle/>
          <a:p>
            <a:r>
              <a:rPr lang="zh-CN" altLang="en-US" sz="3600" dirty="0"/>
              <a:t>（二）罪名</a:t>
            </a:r>
          </a:p>
          <a:p>
            <a:r>
              <a:rPr lang="zh-CN" altLang="en-US" sz="3600" dirty="0"/>
              <a:t>      </a:t>
            </a:r>
            <a:r>
              <a:rPr lang="en-US" altLang="zh-CN" sz="3600" dirty="0"/>
              <a:t>1</a:t>
            </a:r>
            <a:r>
              <a:rPr lang="zh-CN" altLang="en-US" sz="3600" dirty="0"/>
              <a:t>、舍弃穑事</a:t>
            </a:r>
          </a:p>
          <a:p>
            <a:r>
              <a:rPr lang="zh-CN" altLang="en-US" sz="3600" dirty="0"/>
              <a:t>      </a:t>
            </a:r>
            <a:r>
              <a:rPr lang="en-US" altLang="zh-CN" sz="3600" dirty="0"/>
              <a:t>2</a:t>
            </a:r>
            <a:r>
              <a:rPr lang="zh-CN" altLang="en-US" sz="3600" dirty="0"/>
              <a:t>、不从誓言</a:t>
            </a:r>
          </a:p>
          <a:p>
            <a:r>
              <a:rPr lang="zh-CN" altLang="en-US" sz="3600" dirty="0"/>
              <a:t>      </a:t>
            </a:r>
            <a:r>
              <a:rPr lang="en-US" altLang="zh-CN" sz="3600" dirty="0"/>
              <a:t>3</a:t>
            </a:r>
            <a:r>
              <a:rPr lang="zh-CN" altLang="en-US" sz="3600" dirty="0"/>
              <a:t>、不吉不迪</a:t>
            </a:r>
          </a:p>
          <a:p>
            <a:r>
              <a:rPr lang="zh-CN" altLang="en-US" sz="3600" dirty="0"/>
              <a:t>      </a:t>
            </a:r>
            <a:r>
              <a:rPr lang="en-US" altLang="zh-CN" sz="3600" dirty="0"/>
              <a:t>4</a:t>
            </a:r>
            <a:r>
              <a:rPr lang="zh-CN" altLang="en-US" sz="3600" dirty="0"/>
              <a:t>、颠越不恭</a:t>
            </a:r>
          </a:p>
          <a:p>
            <a:r>
              <a:rPr lang="zh-CN" altLang="en-US" sz="3600" dirty="0"/>
              <a:t>      </a:t>
            </a:r>
            <a:r>
              <a:rPr lang="en-US" altLang="zh-CN" sz="3600" dirty="0"/>
              <a:t>5</a:t>
            </a:r>
            <a:r>
              <a:rPr lang="zh-CN" altLang="en-US" sz="3600" dirty="0"/>
              <a:t>、暂遇奸宄</a:t>
            </a:r>
          </a:p>
          <a:p>
            <a:r>
              <a:rPr lang="zh-CN" altLang="en-US" sz="3600" dirty="0"/>
              <a:t>      </a:t>
            </a:r>
            <a:r>
              <a:rPr lang="en-US" altLang="zh-CN" sz="3600" dirty="0"/>
              <a:t>6</a:t>
            </a:r>
            <a:r>
              <a:rPr lang="zh-CN" altLang="en-US" sz="3600" dirty="0"/>
              <a:t>、不有功于民</a:t>
            </a:r>
          </a:p>
          <a:p>
            <a:r>
              <a:rPr lang="zh-CN" altLang="en-US" sz="3600" dirty="0"/>
              <a:t>（三）民事法律</a:t>
            </a:r>
          </a:p>
          <a:p>
            <a:r>
              <a:rPr lang="zh-CN" altLang="en-US" sz="3600" dirty="0"/>
              <a:t>      </a:t>
            </a:r>
            <a:r>
              <a:rPr lang="en-US" altLang="zh-CN" sz="3600" dirty="0"/>
              <a:t>1</a:t>
            </a:r>
            <a:r>
              <a:rPr lang="zh-CN" altLang="en-US" sz="3600" dirty="0"/>
              <a:t>、婚姻家庭制度：一夫一妻同时实行多妾制度</a:t>
            </a:r>
          </a:p>
          <a:p>
            <a:r>
              <a:rPr lang="zh-CN" altLang="en-US" sz="3600" dirty="0"/>
              <a:t> </a:t>
            </a:r>
            <a:endParaRPr lang="en-US" sz="3600" dirty="0"/>
          </a:p>
        </p:txBody>
      </p:sp>
    </p:spTree>
    <p:extLst>
      <p:ext uri="{BB962C8B-B14F-4D97-AF65-F5344CB8AC3E}">
        <p14:creationId xmlns:p14="http://schemas.microsoft.com/office/powerpoint/2010/main" val="35442100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31640" y="980728"/>
            <a:ext cx="6696744" cy="5078313"/>
          </a:xfrm>
          <a:prstGeom prst="rect">
            <a:avLst/>
          </a:prstGeom>
        </p:spPr>
        <p:txBody>
          <a:bodyPr wrap="square">
            <a:spAutoFit/>
          </a:bodyPr>
          <a:lstStyle/>
          <a:p>
            <a:r>
              <a:rPr lang="zh-CN" altLang="en-US" sz="3600" b="1" dirty="0"/>
              <a:t> </a:t>
            </a:r>
            <a:r>
              <a:rPr lang="en-US" altLang="zh-CN" sz="3600" b="1" dirty="0"/>
              <a:t>2</a:t>
            </a:r>
            <a:r>
              <a:rPr lang="zh-CN" altLang="en-US" sz="3600" b="1" dirty="0"/>
              <a:t>、继承制度：兄终弟及制</a:t>
            </a:r>
            <a:r>
              <a:rPr lang="en-US" altLang="zh-CN" sz="3600" b="1" dirty="0"/>
              <a:t>——</a:t>
            </a:r>
            <a:r>
              <a:rPr lang="zh-CN" altLang="en-US" sz="3600" b="1" dirty="0"/>
              <a:t>嫡子继承制</a:t>
            </a:r>
            <a:r>
              <a:rPr lang="en-US" altLang="zh-CN" sz="3600" b="1" dirty="0"/>
              <a:t>——</a:t>
            </a:r>
            <a:r>
              <a:rPr lang="zh-CN" altLang="en-US" sz="3600" b="1" dirty="0"/>
              <a:t>嫡长子继承制</a:t>
            </a:r>
            <a:endParaRPr lang="en-US" altLang="zh-CN" sz="3600" b="1" dirty="0"/>
          </a:p>
          <a:p>
            <a:endParaRPr lang="zh-CN" altLang="en-US" sz="3600" b="1" dirty="0"/>
          </a:p>
          <a:p>
            <a:r>
              <a:rPr lang="zh-CN" altLang="en-US" sz="3600" b="1" dirty="0"/>
              <a:t>四、司法制度</a:t>
            </a:r>
          </a:p>
          <a:p>
            <a:r>
              <a:rPr lang="zh-CN" altLang="en-US" sz="3600" b="1" dirty="0"/>
              <a:t>（一）司法机关</a:t>
            </a:r>
          </a:p>
          <a:p>
            <a:r>
              <a:rPr lang="zh-CN" altLang="en-US" sz="3600" b="1" dirty="0"/>
              <a:t>        商王</a:t>
            </a:r>
            <a:r>
              <a:rPr lang="en-US" altLang="zh-CN" sz="3600" b="1" dirty="0"/>
              <a:t>——</a:t>
            </a:r>
            <a:r>
              <a:rPr lang="zh-CN" altLang="en-US" sz="3600" b="1" dirty="0"/>
              <a:t>司寇</a:t>
            </a:r>
            <a:r>
              <a:rPr lang="en-US" altLang="zh-CN" sz="3600" b="1" dirty="0"/>
              <a:t>——</a:t>
            </a:r>
            <a:r>
              <a:rPr lang="zh-CN" altLang="en-US" sz="3600" b="1" dirty="0"/>
              <a:t>正、史</a:t>
            </a:r>
          </a:p>
          <a:p>
            <a:r>
              <a:rPr lang="zh-CN" altLang="en-US" sz="3600" b="1" dirty="0"/>
              <a:t>（二）审判制度</a:t>
            </a:r>
          </a:p>
          <a:p>
            <a:r>
              <a:rPr lang="zh-CN" altLang="en-US" sz="3600" b="1" dirty="0"/>
              <a:t>（三）监狱：“圜土”、 “牖里”</a:t>
            </a:r>
            <a:endParaRPr lang="en-US" sz="3600" b="1" dirty="0"/>
          </a:p>
        </p:txBody>
      </p:sp>
    </p:spTree>
    <p:extLst>
      <p:ext uri="{BB962C8B-B14F-4D97-AF65-F5344CB8AC3E}">
        <p14:creationId xmlns:p14="http://schemas.microsoft.com/office/powerpoint/2010/main" val="17076464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286" y="476672"/>
            <a:ext cx="8383021" cy="6048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26242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1" name="Rectangle 2"/>
          <p:cNvSpPr>
            <a:spLocks noGrp="1" noChangeArrowheads="1"/>
          </p:cNvSpPr>
          <p:nvPr>
            <p:ph type="title" idx="4294967295"/>
          </p:nvPr>
        </p:nvSpPr>
        <p:spPr>
          <a:xfrm>
            <a:off x="301625" y="381000"/>
            <a:ext cx="8540750" cy="1143000"/>
          </a:xfrm>
          <a:ln/>
        </p:spPr>
        <p:txBody>
          <a:bodyPr/>
          <a:lstStyle/>
          <a:p>
            <a:r>
              <a:rPr lang="zh-CN" altLang="en-US" sz="6000" dirty="0"/>
              <a:t>案例</a:t>
            </a:r>
          </a:p>
        </p:txBody>
      </p:sp>
      <p:sp>
        <p:nvSpPr>
          <p:cNvPr id="2332" name="Rectangle 3"/>
          <p:cNvSpPr>
            <a:spLocks noGrp="1" noChangeArrowheads="1"/>
          </p:cNvSpPr>
          <p:nvPr>
            <p:ph idx="4294967295"/>
          </p:nvPr>
        </p:nvSpPr>
        <p:spPr>
          <a:xfrm>
            <a:off x="900113" y="1600200"/>
            <a:ext cx="7786687" cy="4997450"/>
          </a:xfrm>
          <a:ln/>
        </p:spPr>
        <p:txBody>
          <a:bodyPr/>
          <a:lstStyle/>
          <a:p>
            <a:r>
              <a:rPr lang="en-US" altLang="en-US" sz="3600" dirty="0">
                <a:latin typeface="华文楷体" pitchFamily="2" charset="-122"/>
                <a:ea typeface="华文楷体" pitchFamily="2" charset="-122"/>
              </a:rPr>
              <a:t>案例2   </a:t>
            </a:r>
            <a:r>
              <a:rPr lang="en-US" altLang="en-US" sz="3600" dirty="0" err="1">
                <a:latin typeface="华文楷体" pitchFamily="2" charset="-122"/>
                <a:ea typeface="华文楷体" pitchFamily="2" charset="-122"/>
              </a:rPr>
              <a:t>商纣王位继承案</a:t>
            </a:r>
            <a:endParaRPr lang="en-US" altLang="en-US" sz="3600" dirty="0">
              <a:latin typeface="华文楷体" pitchFamily="2" charset="-122"/>
              <a:ea typeface="华文楷体" pitchFamily="2" charset="-122"/>
            </a:endParaRPr>
          </a:p>
          <a:p>
            <a:pPr>
              <a:buFont typeface="Wingdings" pitchFamily="2" charset="2"/>
              <a:buNone/>
            </a:pPr>
            <a:r>
              <a:rPr lang="en-US" altLang="en-US" dirty="0"/>
              <a:t>       </a:t>
            </a:r>
            <a:r>
              <a:rPr lang="en-US" altLang="en-US" dirty="0">
                <a:latin typeface="楷体" charset="-122"/>
                <a:ea typeface="楷体" charset="-122"/>
              </a:rPr>
              <a:t> </a:t>
            </a:r>
            <a:r>
              <a:rPr lang="en-US" altLang="en-US" sz="2800" dirty="0" err="1">
                <a:latin typeface="楷体" charset="-122"/>
                <a:ea typeface="楷体" charset="-122"/>
              </a:rPr>
              <a:t>帝武丁崩，子帝祖庚立</a:t>
            </a:r>
            <a:r>
              <a:rPr lang="en-US" altLang="en-US" sz="2800" dirty="0">
                <a:latin typeface="楷体" charset="-122"/>
                <a:ea typeface="楷体" charset="-122"/>
              </a:rPr>
              <a:t>。……</a:t>
            </a:r>
            <a:r>
              <a:rPr lang="en-US" altLang="en-US" sz="2800" dirty="0" err="1">
                <a:latin typeface="楷体" charset="-122"/>
                <a:ea typeface="楷体" charset="-122"/>
              </a:rPr>
              <a:t>帝祖庚崩，弟祖甲立，是为帝甲</a:t>
            </a:r>
            <a:r>
              <a:rPr lang="en-US" altLang="en-US" sz="2800" dirty="0">
                <a:latin typeface="楷体" charset="-122"/>
                <a:ea typeface="楷体" charset="-122"/>
              </a:rPr>
              <a:t>。……</a:t>
            </a:r>
            <a:r>
              <a:rPr lang="en-US" altLang="en-US" sz="2800" dirty="0" err="1">
                <a:latin typeface="楷体" charset="-122"/>
                <a:ea typeface="楷体" charset="-122"/>
              </a:rPr>
              <a:t>帝甲崩，子帝廪辛立。帝廪辛崩，弟庚丁立，是为帝庚丁。弟庚丁崩，子帝武乙立</a:t>
            </a:r>
            <a:r>
              <a:rPr lang="en-US" altLang="en-US" sz="2800" dirty="0">
                <a:latin typeface="楷体" charset="-122"/>
                <a:ea typeface="楷体" charset="-122"/>
              </a:rPr>
              <a:t>。……</a:t>
            </a:r>
            <a:r>
              <a:rPr lang="en-US" altLang="en-US" sz="2800" dirty="0" err="1">
                <a:latin typeface="楷体" charset="-122"/>
                <a:ea typeface="楷体" charset="-122"/>
              </a:rPr>
              <a:t>武乙猎于河渭之间，暴雷，武乙震死。子帝太丁立。帝太丁崩，子帝乙立</a:t>
            </a:r>
            <a:r>
              <a:rPr lang="en-US" altLang="en-US" sz="2800" dirty="0">
                <a:latin typeface="楷体" charset="-122"/>
                <a:ea typeface="楷体" charset="-122"/>
              </a:rPr>
              <a:t>。……</a:t>
            </a:r>
            <a:r>
              <a:rPr lang="en-US" altLang="en-US" sz="2800" dirty="0" err="1">
                <a:latin typeface="楷体" charset="-122"/>
                <a:ea typeface="楷体" charset="-122"/>
              </a:rPr>
              <a:t>帝乙长子曰微子启，启母贱，不得嗣。少子辛，辛母正后，辛为嗣。帝乙崩，子辛立，是为帝辛，天下谓之纣</a:t>
            </a:r>
            <a:r>
              <a:rPr lang="en-US" altLang="en-US" sz="2800" dirty="0">
                <a:latin typeface="楷体" charset="-122"/>
                <a:ea typeface="楷体" charset="-122"/>
              </a:rPr>
              <a:t>。</a:t>
            </a:r>
          </a:p>
          <a:p>
            <a:pPr algn="r">
              <a:buFont typeface="Wingdings" pitchFamily="2" charset="2"/>
              <a:buNone/>
            </a:pPr>
            <a:r>
              <a:rPr lang="en-US" altLang="en-US" sz="2800" dirty="0">
                <a:latin typeface="楷体" charset="-122"/>
                <a:ea typeface="楷体" charset="-122"/>
              </a:rPr>
              <a:t>——《</a:t>
            </a:r>
            <a:r>
              <a:rPr lang="en-US" altLang="en-US" sz="2800" dirty="0" err="1">
                <a:latin typeface="楷体" charset="-122"/>
                <a:ea typeface="楷体" charset="-122"/>
              </a:rPr>
              <a:t>史记·殷本纪</a:t>
            </a:r>
            <a:r>
              <a:rPr lang="en-US" altLang="en-US" sz="2800" dirty="0">
                <a:latin typeface="楷体" charset="-122"/>
                <a:ea typeface="楷体" charset="-122"/>
              </a:rPr>
              <a:t>》</a:t>
            </a:r>
          </a:p>
        </p:txBody>
      </p:sp>
    </p:spTree>
    <p:extLst>
      <p:ext uri="{BB962C8B-B14F-4D97-AF65-F5344CB8AC3E}">
        <p14:creationId xmlns:p14="http://schemas.microsoft.com/office/powerpoint/2010/main" val="1648875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云梦睡虎地秦简</a:t>
            </a:r>
            <a:r>
              <a:rPr lang="en-US" altLang="zh-CN" b="1" dirty="0"/>
              <a:t>·</a:t>
            </a:r>
            <a:r>
              <a:rPr lang="zh-CN" altLang="en-US" b="1" dirty="0"/>
              <a:t>秦律</a:t>
            </a:r>
            <a:endParaRPr lang="en-US" b="1" dirty="0"/>
          </a:p>
        </p:txBody>
      </p:sp>
      <p:sp>
        <p:nvSpPr>
          <p:cNvPr id="3" name="内容占位符 2"/>
          <p:cNvSpPr>
            <a:spLocks noGrp="1"/>
          </p:cNvSpPr>
          <p:nvPr>
            <p:ph idx="1"/>
          </p:nvPr>
        </p:nvSpPr>
        <p:spPr>
          <a:xfrm>
            <a:off x="457200" y="1268760"/>
            <a:ext cx="8229600" cy="5472608"/>
          </a:xfrm>
        </p:spPr>
        <p:txBody>
          <a:bodyPr>
            <a:normAutofit fontScale="55000" lnSpcReduction="20000"/>
          </a:bodyPr>
          <a:lstStyle/>
          <a:p>
            <a:r>
              <a:rPr lang="en-US" altLang="zh-CN" b="1" dirty="0">
                <a:latin typeface="华文楷体" pitchFamily="2" charset="-122"/>
                <a:ea typeface="华文楷体" pitchFamily="2" charset="-122"/>
              </a:rPr>
              <a:t>《</a:t>
            </a:r>
            <a:r>
              <a:rPr lang="zh-CN" altLang="en-US" b="1" dirty="0">
                <a:latin typeface="华文楷体" pitchFamily="2" charset="-122"/>
                <a:ea typeface="华文楷体" pitchFamily="2" charset="-122"/>
              </a:rPr>
              <a:t>田律</a:t>
            </a:r>
            <a:r>
              <a:rPr lang="en-US" altLang="zh-CN" b="1" dirty="0">
                <a:latin typeface="华文楷体" pitchFamily="2" charset="-122"/>
                <a:ea typeface="华文楷体" pitchFamily="2" charset="-122"/>
              </a:rPr>
              <a:t>》</a:t>
            </a:r>
            <a:r>
              <a:rPr lang="zh-CN" altLang="en-US" b="1" dirty="0">
                <a:latin typeface="华文楷体" pitchFamily="2" charset="-122"/>
                <a:ea typeface="华文楷体" pitchFamily="2" charset="-122"/>
              </a:rPr>
              <a:t>：农田水利、山林保护方面的法律。</a:t>
            </a:r>
          </a:p>
          <a:p>
            <a:r>
              <a:rPr lang="en-US" altLang="zh-CN" b="1" dirty="0">
                <a:latin typeface="华文楷体" pitchFamily="2" charset="-122"/>
                <a:ea typeface="华文楷体" pitchFamily="2" charset="-122"/>
              </a:rPr>
              <a:t>《</a:t>
            </a:r>
            <a:r>
              <a:rPr lang="zh-CN" altLang="en-US" b="1" dirty="0">
                <a:latin typeface="华文楷体" pitchFamily="2" charset="-122"/>
                <a:ea typeface="华文楷体" pitchFamily="2" charset="-122"/>
              </a:rPr>
              <a:t>厩苑律</a:t>
            </a:r>
            <a:r>
              <a:rPr lang="en-US" altLang="zh-CN" b="1" dirty="0">
                <a:latin typeface="华文楷体" pitchFamily="2" charset="-122"/>
                <a:ea typeface="华文楷体" pitchFamily="2" charset="-122"/>
              </a:rPr>
              <a:t>》</a:t>
            </a:r>
            <a:r>
              <a:rPr lang="zh-CN" altLang="en-US" b="1" dirty="0">
                <a:latin typeface="华文楷体" pitchFamily="2" charset="-122"/>
                <a:ea typeface="华文楷体" pitchFamily="2" charset="-122"/>
              </a:rPr>
              <a:t>：畜牧饲养牛马、禁苑林囿的法律。</a:t>
            </a:r>
          </a:p>
          <a:p>
            <a:r>
              <a:rPr lang="en-US" altLang="zh-CN" b="1" dirty="0">
                <a:latin typeface="华文楷体" pitchFamily="2" charset="-122"/>
                <a:ea typeface="华文楷体" pitchFamily="2" charset="-122"/>
              </a:rPr>
              <a:t>《</a:t>
            </a:r>
            <a:r>
              <a:rPr lang="zh-CN" altLang="en-US" b="1" dirty="0">
                <a:latin typeface="华文楷体" pitchFamily="2" charset="-122"/>
                <a:ea typeface="华文楷体" pitchFamily="2" charset="-122"/>
              </a:rPr>
              <a:t>仓律</a:t>
            </a:r>
            <a:r>
              <a:rPr lang="en-US" altLang="zh-CN" b="1" dirty="0">
                <a:latin typeface="华文楷体" pitchFamily="2" charset="-122"/>
                <a:ea typeface="华文楷体" pitchFamily="2" charset="-122"/>
              </a:rPr>
              <a:t>》</a:t>
            </a:r>
            <a:r>
              <a:rPr lang="zh-CN" altLang="en-US" b="1" dirty="0">
                <a:latin typeface="华文楷体" pitchFamily="2" charset="-122"/>
                <a:ea typeface="华文楷体" pitchFamily="2" charset="-122"/>
              </a:rPr>
              <a:t>：国家粮食仓储、保管、发放的法律。</a:t>
            </a:r>
          </a:p>
          <a:p>
            <a:r>
              <a:rPr lang="en-US" altLang="zh-CN" b="1" dirty="0">
                <a:latin typeface="华文楷体" pitchFamily="2" charset="-122"/>
                <a:ea typeface="华文楷体" pitchFamily="2" charset="-122"/>
              </a:rPr>
              <a:t>《</a:t>
            </a:r>
            <a:r>
              <a:rPr lang="zh-CN" altLang="en-US" b="1" dirty="0">
                <a:latin typeface="华文楷体" pitchFamily="2" charset="-122"/>
                <a:ea typeface="华文楷体" pitchFamily="2" charset="-122"/>
              </a:rPr>
              <a:t>金布律</a:t>
            </a:r>
            <a:r>
              <a:rPr lang="en-US" altLang="zh-CN" b="1" dirty="0">
                <a:latin typeface="华文楷体" pitchFamily="2" charset="-122"/>
                <a:ea typeface="华文楷体" pitchFamily="2" charset="-122"/>
              </a:rPr>
              <a:t>》</a:t>
            </a:r>
            <a:r>
              <a:rPr lang="zh-CN" altLang="en-US" b="1" dirty="0">
                <a:latin typeface="华文楷体" pitchFamily="2" charset="-122"/>
                <a:ea typeface="华文楷体" pitchFamily="2" charset="-122"/>
              </a:rPr>
              <a:t>：货币流通、市场交易的法律。</a:t>
            </a:r>
          </a:p>
          <a:p>
            <a:r>
              <a:rPr lang="en-US" altLang="zh-CN" b="1" dirty="0">
                <a:latin typeface="华文楷体" pitchFamily="2" charset="-122"/>
                <a:ea typeface="华文楷体" pitchFamily="2" charset="-122"/>
              </a:rPr>
              <a:t>《</a:t>
            </a:r>
            <a:r>
              <a:rPr lang="zh-CN" altLang="en-US" b="1" dirty="0">
                <a:latin typeface="华文楷体" pitchFamily="2" charset="-122"/>
                <a:ea typeface="华文楷体" pitchFamily="2" charset="-122"/>
              </a:rPr>
              <a:t>关市律</a:t>
            </a:r>
            <a:r>
              <a:rPr lang="en-US" altLang="zh-CN" b="1" dirty="0">
                <a:latin typeface="华文楷体" pitchFamily="2" charset="-122"/>
                <a:ea typeface="华文楷体" pitchFamily="2" charset="-122"/>
              </a:rPr>
              <a:t>》</a:t>
            </a:r>
            <a:r>
              <a:rPr lang="zh-CN" altLang="en-US" b="1" dirty="0">
                <a:latin typeface="华文楷体" pitchFamily="2" charset="-122"/>
                <a:ea typeface="华文楷体" pitchFamily="2" charset="-122"/>
              </a:rPr>
              <a:t>：管理关和市的法律。</a:t>
            </a:r>
          </a:p>
          <a:p>
            <a:r>
              <a:rPr lang="en-US" altLang="zh-CN" b="1" dirty="0">
                <a:latin typeface="华文楷体" pitchFamily="2" charset="-122"/>
                <a:ea typeface="华文楷体" pitchFamily="2" charset="-122"/>
              </a:rPr>
              <a:t>《</a:t>
            </a:r>
            <a:r>
              <a:rPr lang="zh-CN" altLang="en-US" b="1" dirty="0">
                <a:latin typeface="华文楷体" pitchFamily="2" charset="-122"/>
                <a:ea typeface="华文楷体" pitchFamily="2" charset="-122"/>
              </a:rPr>
              <a:t>工律</a:t>
            </a:r>
            <a:r>
              <a:rPr lang="en-US" altLang="zh-CN" b="1" dirty="0">
                <a:latin typeface="华文楷体" pitchFamily="2" charset="-122"/>
                <a:ea typeface="华文楷体" pitchFamily="2" charset="-122"/>
              </a:rPr>
              <a:t>》</a:t>
            </a:r>
            <a:r>
              <a:rPr lang="zh-CN" altLang="en-US" b="1" dirty="0">
                <a:latin typeface="华文楷体" pitchFamily="2" charset="-122"/>
                <a:ea typeface="华文楷体" pitchFamily="2" charset="-122"/>
              </a:rPr>
              <a:t>：公家手工业生产管理的法律。</a:t>
            </a:r>
          </a:p>
          <a:p>
            <a:r>
              <a:rPr lang="en-US" altLang="zh-CN" b="1" dirty="0">
                <a:latin typeface="华文楷体" pitchFamily="2" charset="-122"/>
                <a:ea typeface="华文楷体" pitchFamily="2" charset="-122"/>
              </a:rPr>
              <a:t>《</a:t>
            </a:r>
            <a:r>
              <a:rPr lang="zh-CN" altLang="en-US" b="1" dirty="0">
                <a:latin typeface="华文楷体" pitchFamily="2" charset="-122"/>
                <a:ea typeface="华文楷体" pitchFamily="2" charset="-122"/>
              </a:rPr>
              <a:t>均工</a:t>
            </a:r>
            <a:r>
              <a:rPr lang="en-US" altLang="zh-CN" b="1" dirty="0">
                <a:latin typeface="华文楷体" pitchFamily="2" charset="-122"/>
                <a:ea typeface="华文楷体" pitchFamily="2" charset="-122"/>
              </a:rPr>
              <a:t>》</a:t>
            </a:r>
            <a:r>
              <a:rPr lang="zh-CN" altLang="en-US" b="1" dirty="0">
                <a:latin typeface="华文楷体" pitchFamily="2" charset="-122"/>
                <a:ea typeface="华文楷体" pitchFamily="2" charset="-122"/>
              </a:rPr>
              <a:t>：手工业生产管理的法律。</a:t>
            </a:r>
          </a:p>
          <a:p>
            <a:r>
              <a:rPr lang="en-US" altLang="zh-CN" b="1" dirty="0">
                <a:latin typeface="华文楷体" pitchFamily="2" charset="-122"/>
                <a:ea typeface="华文楷体" pitchFamily="2" charset="-122"/>
              </a:rPr>
              <a:t>《</a:t>
            </a:r>
            <a:r>
              <a:rPr lang="zh-CN" altLang="en-US" b="1" dirty="0">
                <a:latin typeface="华文楷体" pitchFamily="2" charset="-122"/>
                <a:ea typeface="华文楷体" pitchFamily="2" charset="-122"/>
              </a:rPr>
              <a:t>工人程</a:t>
            </a:r>
            <a:r>
              <a:rPr lang="en-US" altLang="zh-CN" b="1" dirty="0">
                <a:latin typeface="华文楷体" pitchFamily="2" charset="-122"/>
                <a:ea typeface="华文楷体" pitchFamily="2" charset="-122"/>
              </a:rPr>
              <a:t>》</a:t>
            </a:r>
            <a:r>
              <a:rPr lang="zh-CN" altLang="en-US" b="1" dirty="0">
                <a:latin typeface="华文楷体" pitchFamily="2" charset="-122"/>
                <a:ea typeface="华文楷体" pitchFamily="2" charset="-122"/>
              </a:rPr>
              <a:t>：手工业生产定额的法律。</a:t>
            </a:r>
          </a:p>
          <a:p>
            <a:r>
              <a:rPr lang="en-US" altLang="zh-CN" b="1" dirty="0">
                <a:latin typeface="华文楷体" pitchFamily="2" charset="-122"/>
                <a:ea typeface="华文楷体" pitchFamily="2" charset="-122"/>
              </a:rPr>
              <a:t>《</a:t>
            </a:r>
            <a:r>
              <a:rPr lang="zh-CN" altLang="en-US" b="1" dirty="0">
                <a:latin typeface="华文楷体" pitchFamily="2" charset="-122"/>
                <a:ea typeface="华文楷体" pitchFamily="2" charset="-122"/>
              </a:rPr>
              <a:t>徭律</a:t>
            </a:r>
            <a:r>
              <a:rPr lang="en-US" altLang="zh-CN" b="1" dirty="0">
                <a:latin typeface="华文楷体" pitchFamily="2" charset="-122"/>
                <a:ea typeface="华文楷体" pitchFamily="2" charset="-122"/>
              </a:rPr>
              <a:t>》</a:t>
            </a:r>
            <a:r>
              <a:rPr lang="zh-CN" altLang="en-US" b="1" dirty="0">
                <a:latin typeface="华文楷体" pitchFamily="2" charset="-122"/>
                <a:ea typeface="华文楷体" pitchFamily="2" charset="-122"/>
              </a:rPr>
              <a:t>：徭役征发的法律。</a:t>
            </a:r>
          </a:p>
          <a:p>
            <a:r>
              <a:rPr lang="en-US" altLang="zh-CN" b="1" dirty="0">
                <a:latin typeface="华文楷体" pitchFamily="2" charset="-122"/>
                <a:ea typeface="华文楷体" pitchFamily="2" charset="-122"/>
              </a:rPr>
              <a:t>《</a:t>
            </a:r>
            <a:r>
              <a:rPr lang="zh-CN" altLang="en-US" b="1" dirty="0">
                <a:latin typeface="华文楷体" pitchFamily="2" charset="-122"/>
                <a:ea typeface="华文楷体" pitchFamily="2" charset="-122"/>
              </a:rPr>
              <a:t>司空（律）</a:t>
            </a:r>
            <a:r>
              <a:rPr lang="en-US" altLang="zh-CN" b="1" dirty="0">
                <a:latin typeface="华文楷体" pitchFamily="2" charset="-122"/>
                <a:ea typeface="华文楷体" pitchFamily="2" charset="-122"/>
              </a:rPr>
              <a:t>》</a:t>
            </a:r>
            <a:r>
              <a:rPr lang="zh-CN" altLang="en-US" b="1" dirty="0">
                <a:latin typeface="华文楷体" pitchFamily="2" charset="-122"/>
                <a:ea typeface="华文楷体" pitchFamily="2" charset="-122"/>
              </a:rPr>
              <a:t>：规定司空职务的法律。</a:t>
            </a:r>
          </a:p>
          <a:p>
            <a:r>
              <a:rPr lang="en-US" altLang="zh-CN" b="1" dirty="0">
                <a:latin typeface="华文楷体" pitchFamily="2" charset="-122"/>
                <a:ea typeface="华文楷体" pitchFamily="2" charset="-122"/>
              </a:rPr>
              <a:t>《</a:t>
            </a:r>
            <a:r>
              <a:rPr lang="zh-CN" altLang="en-US" b="1" dirty="0">
                <a:latin typeface="华文楷体" pitchFamily="2" charset="-122"/>
                <a:ea typeface="华文楷体" pitchFamily="2" charset="-122"/>
              </a:rPr>
              <a:t>军爵律</a:t>
            </a:r>
            <a:r>
              <a:rPr lang="en-US" altLang="zh-CN" b="1" dirty="0">
                <a:latin typeface="华文楷体" pitchFamily="2" charset="-122"/>
                <a:ea typeface="华文楷体" pitchFamily="2" charset="-122"/>
              </a:rPr>
              <a:t>》</a:t>
            </a:r>
            <a:r>
              <a:rPr lang="zh-CN" altLang="en-US" b="1" dirty="0">
                <a:latin typeface="华文楷体" pitchFamily="2" charset="-122"/>
                <a:ea typeface="华文楷体" pitchFamily="2" charset="-122"/>
              </a:rPr>
              <a:t>：军功爵的法律。</a:t>
            </a:r>
          </a:p>
          <a:p>
            <a:r>
              <a:rPr lang="en-US" altLang="zh-CN" b="1" dirty="0">
                <a:latin typeface="华文楷体" pitchFamily="2" charset="-122"/>
                <a:ea typeface="华文楷体" pitchFamily="2" charset="-122"/>
              </a:rPr>
              <a:t>《</a:t>
            </a:r>
            <a:r>
              <a:rPr lang="zh-CN" altLang="en-US" b="1" dirty="0">
                <a:latin typeface="华文楷体" pitchFamily="2" charset="-122"/>
                <a:ea typeface="华文楷体" pitchFamily="2" charset="-122"/>
              </a:rPr>
              <a:t>置吏律</a:t>
            </a:r>
            <a:r>
              <a:rPr lang="en-US" altLang="zh-CN" b="1" dirty="0">
                <a:latin typeface="华文楷体" pitchFamily="2" charset="-122"/>
                <a:ea typeface="华文楷体" pitchFamily="2" charset="-122"/>
              </a:rPr>
              <a:t>》</a:t>
            </a:r>
            <a:r>
              <a:rPr lang="zh-CN" altLang="en-US" b="1" dirty="0">
                <a:latin typeface="华文楷体" pitchFamily="2" charset="-122"/>
                <a:ea typeface="华文楷体" pitchFamily="2" charset="-122"/>
              </a:rPr>
              <a:t>：设置任用官吏的法律。</a:t>
            </a:r>
          </a:p>
          <a:p>
            <a:r>
              <a:rPr lang="en-US" altLang="zh-CN" b="1" dirty="0">
                <a:latin typeface="华文楷体" pitchFamily="2" charset="-122"/>
                <a:ea typeface="华文楷体" pitchFamily="2" charset="-122"/>
              </a:rPr>
              <a:t>《</a:t>
            </a:r>
            <a:r>
              <a:rPr lang="zh-CN" altLang="en-US" b="1" dirty="0">
                <a:latin typeface="华文楷体" pitchFamily="2" charset="-122"/>
                <a:ea typeface="华文楷体" pitchFamily="2" charset="-122"/>
              </a:rPr>
              <a:t>效（律）</a:t>
            </a:r>
            <a:r>
              <a:rPr lang="en-US" altLang="zh-CN" b="1" dirty="0">
                <a:latin typeface="华文楷体" pitchFamily="2" charset="-122"/>
                <a:ea typeface="华文楷体" pitchFamily="2" charset="-122"/>
              </a:rPr>
              <a:t>》</a:t>
            </a:r>
            <a:r>
              <a:rPr lang="zh-CN" altLang="en-US" b="1" dirty="0">
                <a:latin typeface="华文楷体" pitchFamily="2" charset="-122"/>
                <a:ea typeface="华文楷体" pitchFamily="2" charset="-122"/>
              </a:rPr>
              <a:t>：核验官府物资财产及度量衡管理的法律。</a:t>
            </a:r>
          </a:p>
          <a:p>
            <a:r>
              <a:rPr lang="en-US" altLang="zh-CN" b="1" dirty="0">
                <a:latin typeface="华文楷体" pitchFamily="2" charset="-122"/>
                <a:ea typeface="华文楷体" pitchFamily="2" charset="-122"/>
              </a:rPr>
              <a:t>《</a:t>
            </a:r>
            <a:r>
              <a:rPr lang="zh-CN" altLang="en-US" b="1" dirty="0">
                <a:latin typeface="华文楷体" pitchFamily="2" charset="-122"/>
                <a:ea typeface="华文楷体" pitchFamily="2" charset="-122"/>
              </a:rPr>
              <a:t>传食律</a:t>
            </a:r>
            <a:r>
              <a:rPr lang="en-US" altLang="zh-CN" b="1" dirty="0">
                <a:latin typeface="华文楷体" pitchFamily="2" charset="-122"/>
                <a:ea typeface="华文楷体" pitchFamily="2" charset="-122"/>
              </a:rPr>
              <a:t>》</a:t>
            </a:r>
            <a:r>
              <a:rPr lang="zh-CN" altLang="en-US" b="1" dirty="0">
                <a:latin typeface="华文楷体" pitchFamily="2" charset="-122"/>
                <a:ea typeface="华文楷体" pitchFamily="2" charset="-122"/>
              </a:rPr>
              <a:t>：驿站传饭食供给的法律。</a:t>
            </a:r>
          </a:p>
          <a:p>
            <a:r>
              <a:rPr lang="en-US" altLang="zh-CN" b="1" dirty="0">
                <a:latin typeface="华文楷体" pitchFamily="2" charset="-122"/>
                <a:ea typeface="华文楷体" pitchFamily="2" charset="-122"/>
              </a:rPr>
              <a:t>《</a:t>
            </a:r>
            <a:r>
              <a:rPr lang="zh-CN" altLang="en-US" b="1" dirty="0">
                <a:latin typeface="华文楷体" pitchFamily="2" charset="-122"/>
                <a:ea typeface="华文楷体" pitchFamily="2" charset="-122"/>
              </a:rPr>
              <a:t>行书</a:t>
            </a:r>
            <a:r>
              <a:rPr lang="en-US" altLang="zh-CN" b="1" dirty="0">
                <a:latin typeface="华文楷体" pitchFamily="2" charset="-122"/>
                <a:ea typeface="华文楷体" pitchFamily="2" charset="-122"/>
              </a:rPr>
              <a:t>》</a:t>
            </a:r>
            <a:r>
              <a:rPr lang="zh-CN" altLang="en-US" b="1" dirty="0">
                <a:latin typeface="华文楷体" pitchFamily="2" charset="-122"/>
                <a:ea typeface="华文楷体" pitchFamily="2" charset="-122"/>
              </a:rPr>
              <a:t>：公文传递的法律。</a:t>
            </a:r>
          </a:p>
          <a:p>
            <a:r>
              <a:rPr lang="en-US" altLang="zh-CN" b="1" dirty="0">
                <a:latin typeface="华文楷体" pitchFamily="2" charset="-122"/>
                <a:ea typeface="华文楷体" pitchFamily="2" charset="-122"/>
              </a:rPr>
              <a:t>《</a:t>
            </a:r>
            <a:r>
              <a:rPr lang="zh-CN" altLang="en-US" b="1" dirty="0">
                <a:latin typeface="华文楷体" pitchFamily="2" charset="-122"/>
                <a:ea typeface="华文楷体" pitchFamily="2" charset="-122"/>
              </a:rPr>
              <a:t>内史杂</a:t>
            </a:r>
            <a:r>
              <a:rPr lang="en-US" altLang="zh-CN" b="1" dirty="0">
                <a:latin typeface="华文楷体" pitchFamily="2" charset="-122"/>
                <a:ea typeface="华文楷体" pitchFamily="2" charset="-122"/>
              </a:rPr>
              <a:t>》</a:t>
            </a:r>
            <a:r>
              <a:rPr lang="zh-CN" altLang="en-US" b="1" dirty="0">
                <a:latin typeface="华文楷体" pitchFamily="2" charset="-122"/>
                <a:ea typeface="华文楷体" pitchFamily="2" charset="-122"/>
              </a:rPr>
              <a:t>：内吏为掌治京城及畿辅地区官员的法律。</a:t>
            </a:r>
          </a:p>
          <a:p>
            <a:r>
              <a:rPr lang="en-US" altLang="zh-CN" b="1" dirty="0">
                <a:latin typeface="华文楷体" pitchFamily="2" charset="-122"/>
                <a:ea typeface="华文楷体" pitchFamily="2" charset="-122"/>
              </a:rPr>
              <a:t>《</a:t>
            </a:r>
            <a:r>
              <a:rPr lang="zh-CN" altLang="en-US" b="1" dirty="0">
                <a:latin typeface="华文楷体" pitchFamily="2" charset="-122"/>
                <a:ea typeface="华文楷体" pitchFamily="2" charset="-122"/>
              </a:rPr>
              <a:t>尉杂</a:t>
            </a:r>
            <a:r>
              <a:rPr lang="en-US" altLang="zh-CN" b="1" dirty="0">
                <a:latin typeface="华文楷体" pitchFamily="2" charset="-122"/>
                <a:ea typeface="华文楷体" pitchFamily="2" charset="-122"/>
              </a:rPr>
              <a:t>》</a:t>
            </a:r>
            <a:r>
              <a:rPr lang="zh-CN" altLang="en-US" b="1" dirty="0">
                <a:latin typeface="华文楷体" pitchFamily="2" charset="-122"/>
                <a:ea typeface="华文楷体" pitchFamily="2" charset="-122"/>
              </a:rPr>
              <a:t>：廷尉职责的法律。</a:t>
            </a:r>
          </a:p>
          <a:p>
            <a:r>
              <a:rPr lang="en-US" altLang="zh-CN" b="1" dirty="0">
                <a:latin typeface="华文楷体" pitchFamily="2" charset="-122"/>
                <a:ea typeface="华文楷体" pitchFamily="2" charset="-122"/>
              </a:rPr>
              <a:t>《</a:t>
            </a:r>
            <a:r>
              <a:rPr lang="zh-CN" altLang="en-US" b="1" dirty="0">
                <a:latin typeface="华文楷体" pitchFamily="2" charset="-122"/>
                <a:ea typeface="华文楷体" pitchFamily="2" charset="-122"/>
              </a:rPr>
              <a:t>属邦</a:t>
            </a:r>
            <a:r>
              <a:rPr lang="en-US" altLang="zh-CN" b="1" dirty="0">
                <a:latin typeface="华文楷体" pitchFamily="2" charset="-122"/>
                <a:ea typeface="华文楷体" pitchFamily="2" charset="-122"/>
              </a:rPr>
              <a:t>》</a:t>
            </a:r>
            <a:r>
              <a:rPr lang="zh-CN" altLang="en-US" b="1" dirty="0">
                <a:latin typeface="华文楷体" pitchFamily="2" charset="-122"/>
                <a:ea typeface="华文楷体" pitchFamily="2" charset="-122"/>
              </a:rPr>
              <a:t>：管理所属少数民族及邦国职务的法律。</a:t>
            </a:r>
            <a:endParaRPr lang="en-US" b="1" dirty="0">
              <a:latin typeface="华文楷体" pitchFamily="2" charset="-122"/>
              <a:ea typeface="华文楷体" pitchFamily="2" charset="-122"/>
            </a:endParaRPr>
          </a:p>
        </p:txBody>
      </p:sp>
    </p:spTree>
    <p:extLst>
      <p:ext uri="{BB962C8B-B14F-4D97-AF65-F5344CB8AC3E}">
        <p14:creationId xmlns:p14="http://schemas.microsoft.com/office/powerpoint/2010/main" val="18585162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1600" y="1052736"/>
            <a:ext cx="7416824" cy="4647426"/>
          </a:xfrm>
          <a:prstGeom prst="rect">
            <a:avLst/>
          </a:prstGeom>
        </p:spPr>
        <p:txBody>
          <a:bodyPr wrap="square">
            <a:spAutoFit/>
          </a:bodyPr>
          <a:lstStyle/>
          <a:p>
            <a:pPr algn="ctr"/>
            <a:r>
              <a:rPr lang="zh-CN" altLang="en-US" sz="4000" b="1" dirty="0"/>
              <a:t>九世之乱</a:t>
            </a:r>
            <a:endParaRPr lang="en-US" altLang="zh-CN" sz="4000" b="1" dirty="0"/>
          </a:p>
          <a:p>
            <a:pPr algn="just"/>
            <a:r>
              <a:rPr lang="zh-CN" altLang="en-US" sz="3200" b="1" dirty="0"/>
              <a:t>九世之乱是商朝从仲丁开始，商朝一度中衰，王室内部连续发生王位的纷争，商朝前期的兄终弟及王位继承制度遭破坏。当继位之弟死时，弟之子都不肯把王位交还给兄之子，因此造成了废嫡而更立诸弟子，弟子或争相代立的混乱局面。这种情况一直持续到阳甲在位时期，共经历五代、九王，史称九世之乱。</a:t>
            </a:r>
            <a:endParaRPr lang="en-US" sz="3200" b="1" dirty="0"/>
          </a:p>
        </p:txBody>
      </p:sp>
    </p:spTree>
    <p:extLst>
      <p:ext uri="{BB962C8B-B14F-4D97-AF65-F5344CB8AC3E}">
        <p14:creationId xmlns:p14="http://schemas.microsoft.com/office/powerpoint/2010/main" val="31943967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12789" y="476672"/>
            <a:ext cx="3278462" cy="830997"/>
          </a:xfrm>
          <a:prstGeom prst="rect">
            <a:avLst/>
          </a:prstGeom>
        </p:spPr>
        <p:txBody>
          <a:bodyPr wrap="none">
            <a:spAutoFit/>
          </a:bodyPr>
          <a:lstStyle/>
          <a:p>
            <a:r>
              <a:rPr lang="zh-CN" altLang="en-US" sz="4800" b="1" dirty="0"/>
              <a:t>内外服制度</a:t>
            </a:r>
            <a:endParaRPr lang="en-US" sz="4800" b="1" dirty="0"/>
          </a:p>
        </p:txBody>
      </p:sp>
      <p:sp>
        <p:nvSpPr>
          <p:cNvPr id="3" name="矩形 2"/>
          <p:cNvSpPr/>
          <p:nvPr/>
        </p:nvSpPr>
        <p:spPr>
          <a:xfrm>
            <a:off x="539552" y="1844824"/>
            <a:ext cx="8424936" cy="4524315"/>
          </a:xfrm>
          <a:prstGeom prst="rect">
            <a:avLst/>
          </a:prstGeom>
        </p:spPr>
        <p:txBody>
          <a:bodyPr wrap="square">
            <a:spAutoFit/>
          </a:bodyPr>
          <a:lstStyle/>
          <a:p>
            <a:pPr algn="just"/>
            <a:r>
              <a:rPr lang="zh-CN" altLang="en-US" sz="3200" b="1" dirty="0"/>
              <a:t>五百里甸服：百里赋纳总，二百里纳铚，三 百里纳秸服，四百里粟，五百里米。</a:t>
            </a:r>
          </a:p>
          <a:p>
            <a:pPr algn="just"/>
            <a:r>
              <a:rPr lang="zh-CN" altLang="en-US" sz="3200" b="1" dirty="0"/>
              <a:t>五百里侯服：百里采，二百里男邦，三百里 诸侯。</a:t>
            </a:r>
          </a:p>
          <a:p>
            <a:pPr algn="just"/>
            <a:r>
              <a:rPr lang="zh-CN" altLang="en-US" sz="3200" b="1" dirty="0"/>
              <a:t>五百里绥服：三百里揆文教，二百里奋武卫。</a:t>
            </a:r>
          </a:p>
          <a:p>
            <a:pPr algn="just"/>
            <a:r>
              <a:rPr lang="zh-CN" altLang="en-US" sz="3200" b="1" dirty="0"/>
              <a:t>五百里要服：三百里夷，二百里蔡。</a:t>
            </a:r>
          </a:p>
          <a:p>
            <a:pPr algn="just"/>
            <a:r>
              <a:rPr lang="zh-CN" altLang="en-US" sz="3200" b="1" dirty="0"/>
              <a:t>五百里荒服：三百里蛮，二百里流。</a:t>
            </a:r>
            <a:endParaRPr lang="en-US" altLang="zh-CN" sz="3200" b="1" dirty="0"/>
          </a:p>
          <a:p>
            <a:pPr algn="just"/>
            <a:endParaRPr lang="en-US" altLang="zh-CN" sz="3200" b="1" dirty="0"/>
          </a:p>
          <a:p>
            <a:pPr algn="r"/>
            <a:r>
              <a:rPr lang="en-US" altLang="zh-CN" sz="3200" b="1" dirty="0"/>
              <a:t>——《</a:t>
            </a:r>
            <a:r>
              <a:rPr lang="zh-CN" altLang="en-US" sz="3200" b="1" dirty="0"/>
              <a:t>尚书</a:t>
            </a:r>
            <a:r>
              <a:rPr lang="en-US" altLang="zh-CN" sz="3200" b="1" dirty="0"/>
              <a:t>·</a:t>
            </a:r>
            <a:r>
              <a:rPr lang="zh-CN" altLang="en-US" sz="3200" b="1" dirty="0"/>
              <a:t>禹贡</a:t>
            </a:r>
            <a:r>
              <a:rPr lang="en-US" altLang="zh-CN" sz="3200" b="1" dirty="0"/>
              <a:t>》</a:t>
            </a:r>
          </a:p>
        </p:txBody>
      </p:sp>
    </p:spTree>
    <p:extLst>
      <p:ext uri="{BB962C8B-B14F-4D97-AF65-F5344CB8AC3E}">
        <p14:creationId xmlns:p14="http://schemas.microsoft.com/office/powerpoint/2010/main" val="9834420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568" y="836712"/>
            <a:ext cx="7920880" cy="2062103"/>
          </a:xfrm>
          <a:prstGeom prst="rect">
            <a:avLst/>
          </a:prstGeom>
        </p:spPr>
        <p:txBody>
          <a:bodyPr wrap="square">
            <a:spAutoFit/>
          </a:bodyPr>
          <a:lstStyle/>
          <a:p>
            <a:pPr algn="just"/>
            <a:r>
              <a:rPr lang="zh-CN" altLang="en-US" sz="3200" b="1" dirty="0"/>
              <a:t>先王之制，邦内甸服，邦外侯服，侯卫宾服，夷蛮要服，戎狄荒服。日祭、月祀、时享、岁贡、终王，先王之训也。</a:t>
            </a:r>
          </a:p>
          <a:p>
            <a:pPr algn="r"/>
            <a:r>
              <a:rPr lang="en-US" altLang="zh-CN" sz="3200" b="1" dirty="0"/>
              <a:t>——《</a:t>
            </a:r>
            <a:r>
              <a:rPr lang="zh-CN" altLang="en-US" sz="3200" b="1" dirty="0"/>
              <a:t>国语</a:t>
            </a:r>
            <a:r>
              <a:rPr lang="en-US" altLang="zh-CN" sz="3200" b="1" dirty="0"/>
              <a:t>·</a:t>
            </a:r>
            <a:r>
              <a:rPr lang="zh-CN" altLang="en-US" sz="3200" b="1" dirty="0"/>
              <a:t>周语</a:t>
            </a:r>
            <a:r>
              <a:rPr lang="en-US" altLang="zh-CN" sz="3200" b="1" dirty="0"/>
              <a:t>》</a:t>
            </a:r>
          </a:p>
        </p:txBody>
      </p:sp>
      <p:sp>
        <p:nvSpPr>
          <p:cNvPr id="3" name="矩形 2"/>
          <p:cNvSpPr/>
          <p:nvPr/>
        </p:nvSpPr>
        <p:spPr>
          <a:xfrm>
            <a:off x="683568" y="3890664"/>
            <a:ext cx="7920880" cy="1569660"/>
          </a:xfrm>
          <a:prstGeom prst="rect">
            <a:avLst/>
          </a:prstGeom>
        </p:spPr>
        <p:txBody>
          <a:bodyPr wrap="square">
            <a:spAutoFit/>
          </a:bodyPr>
          <a:lstStyle/>
          <a:p>
            <a:r>
              <a:rPr lang="zh-CN" altLang="en-US" sz="2400" b="1" dirty="0"/>
              <a:t>内服与外服制度的实质：内服是王朝统治氏族本族的活动区域，天子直接统治的王畿地区；外服是王族以外的藩屏诸侯，由诸侯、邦伯管辖的地区。统治氏族以支配氏族联盟要约的管理制度来分别处理本族和臣服的外族的事务。</a:t>
            </a:r>
            <a:endParaRPr lang="en-US" sz="2400" b="1" dirty="0"/>
          </a:p>
        </p:txBody>
      </p:sp>
    </p:spTree>
    <p:extLst>
      <p:ext uri="{BB962C8B-B14F-4D97-AF65-F5344CB8AC3E}">
        <p14:creationId xmlns:p14="http://schemas.microsoft.com/office/powerpoint/2010/main" val="20782129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043607" y="1557338"/>
            <a:ext cx="7704857" cy="496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65000"/>
              <a:buFont typeface="Wingdings" pitchFamily="2" charset="2"/>
              <a:buChar char="n"/>
              <a:defRPr sz="3200">
                <a:solidFill>
                  <a:schemeClr val="tx1"/>
                </a:solidFill>
                <a:latin typeface="Times New Roman" pitchFamily="18" charset="0"/>
                <a:ea typeface="隶书" pitchFamily="49" charset="-122"/>
              </a:defRPr>
            </a:lvl1pPr>
            <a:lvl2pPr marL="742950" indent="-285750" algn="l" rtl="0" fontAlgn="base">
              <a:spcBef>
                <a:spcPct val="20000"/>
              </a:spcBef>
              <a:spcAft>
                <a:spcPct val="0"/>
              </a:spcAft>
              <a:buClr>
                <a:schemeClr val="tx2"/>
              </a:buClr>
              <a:buSzPct val="65000"/>
              <a:buFont typeface="Wingdings" pitchFamily="2" charset="2"/>
              <a:buChar char="p"/>
              <a:defRPr sz="2800">
                <a:solidFill>
                  <a:schemeClr val="tx1"/>
                </a:solidFill>
                <a:latin typeface="Times New Roman" pitchFamily="18" charset="0"/>
                <a:ea typeface="隶书" pitchFamily="49" charset="-122"/>
              </a:defRPr>
            </a:lvl2pPr>
            <a:lvl3pPr marL="1143000" indent="-228600" algn="l" rtl="0" fontAlgn="base">
              <a:spcBef>
                <a:spcPct val="20000"/>
              </a:spcBef>
              <a:spcAft>
                <a:spcPct val="0"/>
              </a:spcAft>
              <a:buClr>
                <a:schemeClr val="tx2"/>
              </a:buClr>
              <a:buSzPct val="65000"/>
              <a:buFont typeface="Wingdings" pitchFamily="2" charset="2"/>
              <a:buChar char="n"/>
              <a:defRPr sz="2400">
                <a:solidFill>
                  <a:schemeClr val="tx1"/>
                </a:solidFill>
                <a:latin typeface="Times New Roman" pitchFamily="18" charset="0"/>
                <a:ea typeface="隶书" pitchFamily="49" charset="-122"/>
              </a:defRPr>
            </a:lvl3pPr>
            <a:lvl4pPr marL="1600200" indent="-228600" algn="l" rtl="0" fontAlgn="base">
              <a:spcBef>
                <a:spcPct val="20000"/>
              </a:spcBef>
              <a:spcAft>
                <a:spcPct val="0"/>
              </a:spcAft>
              <a:buClr>
                <a:schemeClr val="tx2"/>
              </a:buClr>
              <a:buSzPct val="65000"/>
              <a:buFont typeface="Wingdings" pitchFamily="2" charset="2"/>
              <a:buChar char="p"/>
              <a:defRPr sz="2000">
                <a:solidFill>
                  <a:schemeClr val="tx1"/>
                </a:solidFill>
                <a:latin typeface="Times New Roman" pitchFamily="18" charset="0"/>
                <a:ea typeface="隶书" pitchFamily="49" charset="-122"/>
              </a:defRPr>
            </a:lvl4pPr>
            <a:lvl5pPr marL="2057400" indent="-228600" algn="l" rtl="0" fontAlgn="base">
              <a:spcBef>
                <a:spcPct val="20000"/>
              </a:spcBef>
              <a:spcAft>
                <a:spcPct val="0"/>
              </a:spcAft>
              <a:buClr>
                <a:schemeClr val="tx2"/>
              </a:buClr>
              <a:buSzPct val="65000"/>
              <a:buFont typeface="Wingdings" pitchFamily="2" charset="2"/>
              <a:buChar char="n"/>
              <a:defRPr sz="2000">
                <a:solidFill>
                  <a:schemeClr val="tx1"/>
                </a:solidFill>
                <a:latin typeface="Times New Roman" pitchFamily="18" charset="0"/>
                <a:ea typeface="隶书" pitchFamily="49" charset="-122"/>
              </a:defRPr>
            </a:lvl5pPr>
            <a:lvl6pPr marL="2514600" indent="-228600" algn="l" rtl="0" fontAlgn="base">
              <a:spcBef>
                <a:spcPct val="20000"/>
              </a:spcBef>
              <a:spcAft>
                <a:spcPct val="0"/>
              </a:spcAft>
              <a:buClr>
                <a:schemeClr val="tx2"/>
              </a:buClr>
              <a:buSzPct val="65000"/>
              <a:buFont typeface="Wingdings" pitchFamily="2" charset="2"/>
              <a:buChar char="n"/>
              <a:defRPr sz="2000">
                <a:solidFill>
                  <a:schemeClr val="tx1"/>
                </a:solidFill>
                <a:latin typeface="Times New Roman" pitchFamily="18" charset="0"/>
                <a:ea typeface="隶书" pitchFamily="49" charset="-122"/>
              </a:defRPr>
            </a:lvl6pPr>
            <a:lvl7pPr marL="2971800" indent="-228600" algn="l" rtl="0" fontAlgn="base">
              <a:spcBef>
                <a:spcPct val="20000"/>
              </a:spcBef>
              <a:spcAft>
                <a:spcPct val="0"/>
              </a:spcAft>
              <a:buClr>
                <a:schemeClr val="tx2"/>
              </a:buClr>
              <a:buSzPct val="65000"/>
              <a:buFont typeface="Wingdings" pitchFamily="2" charset="2"/>
              <a:buChar char="n"/>
              <a:defRPr sz="2000">
                <a:solidFill>
                  <a:schemeClr val="tx1"/>
                </a:solidFill>
                <a:latin typeface="Times New Roman" pitchFamily="18" charset="0"/>
                <a:ea typeface="隶书" pitchFamily="49" charset="-122"/>
              </a:defRPr>
            </a:lvl7pPr>
            <a:lvl8pPr marL="3429000" indent="-228600" algn="l" rtl="0" fontAlgn="base">
              <a:spcBef>
                <a:spcPct val="20000"/>
              </a:spcBef>
              <a:spcAft>
                <a:spcPct val="0"/>
              </a:spcAft>
              <a:buClr>
                <a:schemeClr val="tx2"/>
              </a:buClr>
              <a:buSzPct val="65000"/>
              <a:buFont typeface="Wingdings" pitchFamily="2" charset="2"/>
              <a:buChar char="n"/>
              <a:defRPr sz="2000">
                <a:solidFill>
                  <a:schemeClr val="tx1"/>
                </a:solidFill>
                <a:latin typeface="Times New Roman" pitchFamily="18" charset="0"/>
                <a:ea typeface="隶书" pitchFamily="49" charset="-122"/>
              </a:defRPr>
            </a:lvl8pPr>
            <a:lvl9pPr marL="3886200" indent="-228600" algn="l" rtl="0" fontAlgn="base">
              <a:spcBef>
                <a:spcPct val="20000"/>
              </a:spcBef>
              <a:spcAft>
                <a:spcPct val="0"/>
              </a:spcAft>
              <a:buClr>
                <a:schemeClr val="tx2"/>
              </a:buClr>
              <a:buSzPct val="65000"/>
              <a:buFont typeface="Wingdings" pitchFamily="2" charset="2"/>
              <a:buChar char="n"/>
              <a:defRPr sz="2000">
                <a:solidFill>
                  <a:schemeClr val="tx1"/>
                </a:solidFill>
                <a:latin typeface="Times New Roman" pitchFamily="18" charset="0"/>
                <a:ea typeface="隶书" pitchFamily="49" charset="-122"/>
              </a:defRPr>
            </a:lvl9pPr>
          </a:lstStyle>
          <a:p>
            <a:pPr algn="just">
              <a:buClrTx/>
            </a:pPr>
            <a:r>
              <a:rPr lang="en-US" altLang="zh-CN" sz="2800" b="1" dirty="0">
                <a:latin typeface="隶书" pitchFamily="49" charset="-122"/>
              </a:rPr>
              <a:t>《</a:t>
            </a:r>
            <a:r>
              <a:rPr lang="zh-CN" altLang="en-US" sz="2800" b="1" dirty="0">
                <a:latin typeface="隶书" pitchFamily="49" charset="-122"/>
              </a:rPr>
              <a:t>周礼</a:t>
            </a:r>
            <a:r>
              <a:rPr lang="en-US" altLang="zh-CN" sz="2800" b="1" dirty="0">
                <a:latin typeface="隶书" pitchFamily="49" charset="-122"/>
              </a:rPr>
              <a:t>·</a:t>
            </a:r>
            <a:r>
              <a:rPr lang="zh-CN" altLang="en-US" sz="2800" b="1" dirty="0">
                <a:latin typeface="隶书" pitchFamily="49" charset="-122"/>
              </a:rPr>
              <a:t>秋官</a:t>
            </a:r>
            <a:r>
              <a:rPr lang="en-US" altLang="zh-CN" sz="2800" b="1" dirty="0">
                <a:latin typeface="隶书" pitchFamily="49" charset="-122"/>
              </a:rPr>
              <a:t>·</a:t>
            </a:r>
            <a:r>
              <a:rPr lang="zh-CN" altLang="en-US" sz="2800" b="1" dirty="0">
                <a:latin typeface="隶书" pitchFamily="49" charset="-122"/>
              </a:rPr>
              <a:t>司刑</a:t>
            </a:r>
            <a:r>
              <a:rPr lang="en-US" altLang="zh-CN" sz="2800" b="1" dirty="0">
                <a:latin typeface="隶书" pitchFamily="49" charset="-122"/>
              </a:rPr>
              <a:t>》</a:t>
            </a:r>
            <a:r>
              <a:rPr lang="zh-CN" altLang="en-US" sz="2800" b="1" dirty="0">
                <a:latin typeface="隶书" pitchFamily="49" charset="-122"/>
              </a:rPr>
              <a:t>：“夏刑大辟二百，膑辟三百，宫辟五百，劓，墨各干”</a:t>
            </a:r>
            <a:endParaRPr lang="en-US" altLang="zh-CN" sz="2800" b="1" dirty="0">
              <a:latin typeface="隶书" pitchFamily="49" charset="-122"/>
            </a:endParaRPr>
          </a:p>
          <a:p>
            <a:pPr algn="just">
              <a:buClrTx/>
            </a:pPr>
            <a:r>
              <a:rPr lang="en-US" altLang="zh-CN" sz="2800" b="1" dirty="0">
                <a:latin typeface="隶书" pitchFamily="49" charset="-122"/>
              </a:rPr>
              <a:t>《</a:t>
            </a:r>
            <a:r>
              <a:rPr lang="zh-CN" altLang="en-US" sz="2800" b="1" dirty="0">
                <a:latin typeface="隶书" pitchFamily="49" charset="-122"/>
              </a:rPr>
              <a:t>左传</a:t>
            </a:r>
            <a:r>
              <a:rPr lang="en-US" altLang="zh-CN" sz="2800" b="1" dirty="0">
                <a:latin typeface="隶书" pitchFamily="49" charset="-122"/>
              </a:rPr>
              <a:t>》</a:t>
            </a:r>
            <a:r>
              <a:rPr lang="zh-CN" altLang="en-US" sz="2800" b="1" dirty="0">
                <a:latin typeface="隶书" pitchFamily="49" charset="-122"/>
              </a:rPr>
              <a:t>：“</a:t>
            </a:r>
            <a:r>
              <a:rPr lang="en-US" altLang="zh-CN" sz="2800" b="1" dirty="0">
                <a:latin typeface="隶书" pitchFamily="49" charset="-122"/>
              </a:rPr>
              <a:t>《</a:t>
            </a:r>
            <a:r>
              <a:rPr lang="zh-CN" altLang="en-US" sz="2800" b="1" dirty="0">
                <a:latin typeface="隶书" pitchFamily="49" charset="-122"/>
              </a:rPr>
              <a:t>夏书</a:t>
            </a:r>
            <a:r>
              <a:rPr lang="en-US" altLang="zh-CN" sz="2800" b="1" dirty="0">
                <a:latin typeface="隶书" pitchFamily="49" charset="-122"/>
              </a:rPr>
              <a:t>》</a:t>
            </a:r>
            <a:r>
              <a:rPr lang="zh-CN" altLang="en-US" sz="2800" b="1" dirty="0">
                <a:latin typeface="隶书" pitchFamily="49" charset="-122"/>
              </a:rPr>
              <a:t>曰，昏、墨、贼、杀；皋陶之刑也，请从之。”</a:t>
            </a:r>
            <a:endParaRPr lang="en-US" altLang="zh-CN" sz="2800" b="1" dirty="0">
              <a:latin typeface="隶书" pitchFamily="49" charset="-122"/>
            </a:endParaRPr>
          </a:p>
          <a:p>
            <a:pPr algn="just">
              <a:buClrTx/>
            </a:pPr>
            <a:r>
              <a:rPr lang="en-US" altLang="zh-CN" sz="2800" b="1" dirty="0">
                <a:latin typeface="隶书" pitchFamily="49" charset="-122"/>
              </a:rPr>
              <a:t>《</a:t>
            </a:r>
            <a:r>
              <a:rPr lang="zh-CN" altLang="en-US" sz="2800" b="1" dirty="0">
                <a:latin typeface="隶书" pitchFamily="49" charset="-122"/>
              </a:rPr>
              <a:t>左传</a:t>
            </a:r>
            <a:r>
              <a:rPr lang="en-US" altLang="zh-CN" sz="2800" b="1" dirty="0">
                <a:latin typeface="隶书" pitchFamily="49" charset="-122"/>
              </a:rPr>
              <a:t>·</a:t>
            </a:r>
            <a:r>
              <a:rPr lang="zh-CN" altLang="en-US" sz="2800" b="1" dirty="0">
                <a:latin typeface="隶书" pitchFamily="49" charset="-122"/>
              </a:rPr>
              <a:t>昭公六年</a:t>
            </a:r>
            <a:r>
              <a:rPr lang="en-US" altLang="zh-CN" sz="2800" b="1" dirty="0">
                <a:latin typeface="隶书" pitchFamily="49" charset="-122"/>
              </a:rPr>
              <a:t>》</a:t>
            </a:r>
            <a:r>
              <a:rPr lang="zh-CN" altLang="en-US" sz="2800" b="1" dirty="0">
                <a:latin typeface="隶书" pitchFamily="49" charset="-122"/>
              </a:rPr>
              <a:t>：“商有乱政，而作汤刑。”</a:t>
            </a:r>
            <a:endParaRPr lang="en-US" altLang="zh-CN" sz="2800" b="1" dirty="0">
              <a:latin typeface="隶书" pitchFamily="49" charset="-122"/>
            </a:endParaRPr>
          </a:p>
          <a:p>
            <a:pPr algn="just">
              <a:buClrTx/>
            </a:pPr>
            <a:r>
              <a:rPr lang="en-US" altLang="zh-CN" sz="2800" b="1" dirty="0">
                <a:latin typeface="隶书" pitchFamily="49" charset="-122"/>
              </a:rPr>
              <a:t>《</a:t>
            </a:r>
            <a:r>
              <a:rPr lang="zh-CN" altLang="en-US" sz="2800" b="1" dirty="0">
                <a:latin typeface="隶书" pitchFamily="49" charset="-122"/>
              </a:rPr>
              <a:t>竹书纪年</a:t>
            </a:r>
            <a:r>
              <a:rPr lang="en-US" altLang="zh-CN" sz="2800" b="1" dirty="0">
                <a:latin typeface="隶书" pitchFamily="49" charset="-122"/>
              </a:rPr>
              <a:t>》</a:t>
            </a:r>
            <a:r>
              <a:rPr lang="zh-CN" altLang="en-US" sz="2800" b="1" dirty="0">
                <a:latin typeface="隶书" pitchFamily="49" charset="-122"/>
              </a:rPr>
              <a:t>：“祖甲二十四年，重作汤刑。”</a:t>
            </a:r>
            <a:endParaRPr lang="en-US" altLang="zh-CN" sz="2800" b="1" dirty="0">
              <a:latin typeface="隶书" pitchFamily="49" charset="-122"/>
            </a:endParaRPr>
          </a:p>
          <a:p>
            <a:pPr algn="just">
              <a:buClrTx/>
            </a:pPr>
            <a:r>
              <a:rPr lang="en-US" altLang="zh-CN" sz="2800" b="1" dirty="0">
                <a:latin typeface="隶书" pitchFamily="49" charset="-122"/>
              </a:rPr>
              <a:t>《</a:t>
            </a:r>
            <a:r>
              <a:rPr lang="zh-CN" altLang="en-US" sz="2800" b="1" dirty="0">
                <a:latin typeface="隶书" pitchFamily="49" charset="-122"/>
              </a:rPr>
              <a:t>吕氏春秋</a:t>
            </a:r>
            <a:r>
              <a:rPr lang="en-US" altLang="zh-CN" sz="2800" b="1" dirty="0">
                <a:latin typeface="隶书" pitchFamily="49" charset="-122"/>
              </a:rPr>
              <a:t>·</a:t>
            </a:r>
            <a:r>
              <a:rPr lang="zh-CN" altLang="en-US" sz="2800" b="1" dirty="0">
                <a:latin typeface="隶书" pitchFamily="49" charset="-122"/>
              </a:rPr>
              <a:t>孝行</a:t>
            </a:r>
            <a:r>
              <a:rPr lang="en-US" altLang="zh-CN" sz="2800" b="1" dirty="0">
                <a:latin typeface="隶书" pitchFamily="49" charset="-122"/>
              </a:rPr>
              <a:t>》</a:t>
            </a:r>
            <a:r>
              <a:rPr lang="zh-CN" altLang="en-US" sz="2800" b="1" dirty="0">
                <a:latin typeface="隶书" pitchFamily="49" charset="-122"/>
              </a:rPr>
              <a:t>：“</a:t>
            </a:r>
            <a:r>
              <a:rPr lang="en-US" altLang="zh-CN" sz="2800" b="1" dirty="0">
                <a:latin typeface="隶书" pitchFamily="49" charset="-122"/>
              </a:rPr>
              <a:t>《</a:t>
            </a:r>
            <a:r>
              <a:rPr lang="zh-CN" altLang="en-US" sz="2800" b="1" dirty="0">
                <a:latin typeface="隶书" pitchFamily="49" charset="-122"/>
              </a:rPr>
              <a:t>商书</a:t>
            </a:r>
            <a:r>
              <a:rPr lang="en-US" altLang="zh-CN" sz="2800" b="1" dirty="0">
                <a:latin typeface="隶书" pitchFamily="49" charset="-122"/>
              </a:rPr>
              <a:t>》</a:t>
            </a:r>
            <a:r>
              <a:rPr lang="zh-CN" altLang="en-US" sz="2800" b="1" dirty="0">
                <a:latin typeface="隶书" pitchFamily="49" charset="-122"/>
              </a:rPr>
              <a:t>曰，“刑三百，罪莫重于不孝。”</a:t>
            </a:r>
            <a:endParaRPr lang="en-US" altLang="zh-CN" sz="2800" b="1" dirty="0">
              <a:latin typeface="隶书" pitchFamily="49" charset="-122"/>
            </a:endParaRPr>
          </a:p>
          <a:p>
            <a:pPr algn="just">
              <a:buClrTx/>
            </a:pPr>
            <a:endParaRPr lang="en-US" altLang="zh-CN" sz="2800" b="1" dirty="0">
              <a:latin typeface="隶书" pitchFamily="49" charset="-122"/>
            </a:endParaRPr>
          </a:p>
          <a:p>
            <a:pPr marL="609600" indent="-609600" algn="just">
              <a:buClrTx/>
              <a:buNone/>
            </a:pPr>
            <a:endParaRPr lang="en-US" altLang="en-US" sz="2000" b="1" dirty="0">
              <a:latin typeface="隶书" pitchFamily="49" charset="-122"/>
            </a:endParaRPr>
          </a:p>
        </p:txBody>
      </p:sp>
      <p:sp>
        <p:nvSpPr>
          <p:cNvPr id="3" name="TextBox 2"/>
          <p:cNvSpPr txBox="1"/>
          <p:nvPr/>
        </p:nvSpPr>
        <p:spPr>
          <a:xfrm>
            <a:off x="1115616" y="260648"/>
            <a:ext cx="5976664" cy="769441"/>
          </a:xfrm>
          <a:prstGeom prst="rect">
            <a:avLst/>
          </a:prstGeom>
          <a:noFill/>
        </p:spPr>
        <p:txBody>
          <a:bodyPr wrap="square" rtlCol="0">
            <a:spAutoFit/>
          </a:bodyPr>
          <a:lstStyle/>
          <a:p>
            <a:r>
              <a:rPr lang="zh-CN" altLang="en-US" sz="4400" b="1" dirty="0">
                <a:latin typeface="楷体" pitchFamily="49" charset="-122"/>
                <a:ea typeface="楷体" pitchFamily="49" charset="-122"/>
              </a:rPr>
              <a:t>史料</a:t>
            </a:r>
            <a:endParaRPr lang="en-US" sz="4400" b="1" dirty="0">
              <a:latin typeface="楷体" pitchFamily="49" charset="-122"/>
              <a:ea typeface="楷体" pitchFamily="49" charset="-122"/>
            </a:endParaRPr>
          </a:p>
        </p:txBody>
      </p:sp>
    </p:spTree>
    <p:extLst>
      <p:ext uri="{BB962C8B-B14F-4D97-AF65-F5344CB8AC3E}">
        <p14:creationId xmlns:p14="http://schemas.microsoft.com/office/powerpoint/2010/main" val="3926554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1" nodeType="withEffect">
                                  <p:childTnLst>
                                    <p:set>
                                      <p:cBhvr additive="base">
                                        <p:cTn id="6" dur="1" fill="hold">
                                          <p:stCondLst>
                                            <p:cond delay="0"/>
                                          </p:stCondLst>
                                        </p:cTn>
                                        <p:tgtEl>
                                          <p:spTgt spid="2">
                                            <p:bg/>
                                          </p:spTgt>
                                        </p:tgtEl>
                                        <p:attrNameLst>
                                          <p:attrName>style.visibility</p:attrName>
                                        </p:attrNameLst>
                                      </p:cBhvr>
                                      <p:to>
                                        <p:strVal val="visible"/>
                                      </p:to>
                                    </p:set>
                                    <p:animEffect transition="in" filter="blinds(horizontal)">
                                      <p:cBhvr additive="base">
                                        <p:cTn id="7" dur="500" fill="hold"/>
                                        <p:tgtEl>
                                          <p:spTgt spid="2">
                                            <p:bg/>
                                          </p:spTgt>
                                        </p:tgtEl>
                                      </p:cBhvr>
                                    </p:animEffect>
                                  </p:childTnLst>
                                </p:cTn>
                              </p:par>
                              <p:par>
                                <p:cTn id="8" presetID="3" presetClass="entr" presetSubtype="10" fill="hold" grpId="1" nodeType="withEffect">
                                  <p:childTnLst>
                                    <p:set>
                                      <p:cBhvr additive="base">
                                        <p:cTn id="9" dur="1" fill="hold">
                                          <p:stCondLst>
                                            <p:cond delay="0"/>
                                          </p:stCondLst>
                                        </p:cTn>
                                        <p:tgtEl>
                                          <p:spTgt spid="2">
                                            <p:bg/>
                                          </p:spTgt>
                                        </p:tgtEl>
                                        <p:attrNameLst>
                                          <p:attrName>style.visibility</p:attrName>
                                        </p:attrNameLst>
                                      </p:cBhvr>
                                      <p:to>
                                        <p:strVal val="visible"/>
                                      </p:to>
                                    </p:set>
                                    <p:animEffect transition="in" filter="blinds(horizontal)">
                                      <p:cBhvr additive="base">
                                        <p:cTn id="10" dur="500" fill="hold"/>
                                        <p:tgtEl>
                                          <p:spTgt spid="2">
                                            <p:bg/>
                                          </p:spTgt>
                                        </p:tgtEl>
                                      </p:cBhvr>
                                    </p:animEffect>
                                  </p:childTnLst>
                                </p:cTn>
                              </p:par>
                              <p:par>
                                <p:cTn id="11" presetID="3" presetClass="entr" presetSubtype="10" fill="hold" grpId="1" nodeType="withEffect">
                                  <p:childTnLst>
                                    <p:set>
                                      <p:cBhvr additive="base">
                                        <p:cTn id="12" dur="1" fill="hold">
                                          <p:stCondLst>
                                            <p:cond delay="0"/>
                                          </p:stCondLst>
                                        </p:cTn>
                                        <p:tgtEl>
                                          <p:spTgt spid="2">
                                            <p:bg/>
                                          </p:spTgt>
                                        </p:tgtEl>
                                        <p:attrNameLst>
                                          <p:attrName>style.visibility</p:attrName>
                                        </p:attrNameLst>
                                      </p:cBhvr>
                                      <p:to>
                                        <p:strVal val="visible"/>
                                      </p:to>
                                    </p:set>
                                    <p:animEffect transition="in" filter="blinds(horizontal)">
                                      <p:cBhvr additive="base">
                                        <p:cTn id="13" dur="500" fill="hold"/>
                                        <p:tgtEl>
                                          <p:spTgt spid="2">
                                            <p:bg/>
                                          </p:spTgt>
                                        </p:tgtEl>
                                      </p:cBhvr>
                                    </p:animEffect>
                                  </p:childTnLst>
                                </p:cTn>
                              </p:par>
                              <p:par>
                                <p:cTn id="14" presetID="3" presetClass="entr" presetSubtype="10" fill="hold" grpId="1" nodeType="withEffect">
                                  <p:childTnLst>
                                    <p:set>
                                      <p:cBhvr additive="base">
                                        <p:cTn id="15" dur="1" fill="hold">
                                          <p:stCondLst>
                                            <p:cond delay="0"/>
                                          </p:stCondLst>
                                        </p:cTn>
                                        <p:tgtEl>
                                          <p:spTgt spid="2">
                                            <p:bg/>
                                          </p:spTgt>
                                        </p:tgtEl>
                                        <p:attrNameLst>
                                          <p:attrName>style.visibility</p:attrName>
                                        </p:attrNameLst>
                                      </p:cBhvr>
                                      <p:to>
                                        <p:strVal val="visible"/>
                                      </p:to>
                                    </p:set>
                                    <p:animEffect transition="in" filter="blinds(horizontal)">
                                      <p:cBhvr additive="base">
                                        <p:cTn id="16" dur="500" fill="hold"/>
                                        <p:tgtEl>
                                          <p:spTgt spid="2">
                                            <p:bg/>
                                          </p:spTgt>
                                        </p:tgtEl>
                                      </p:cBhvr>
                                    </p:animEffect>
                                  </p:childTnLst>
                                </p:cTn>
                              </p:par>
                              <p:par>
                                <p:cTn id="17" presetID="3" presetClass="entr" presetSubtype="10" fill="hold" grpId="1" nodeType="withEffect">
                                  <p:childTnLst>
                                    <p:set>
                                      <p:cBhvr additive="base">
                                        <p:cTn id="18" dur="1" fill="hold">
                                          <p:stCondLst>
                                            <p:cond delay="0"/>
                                          </p:stCondLst>
                                        </p:cTn>
                                        <p:tgtEl>
                                          <p:spTgt spid="2">
                                            <p:bg/>
                                          </p:spTgt>
                                        </p:tgtEl>
                                        <p:attrNameLst>
                                          <p:attrName>style.visibility</p:attrName>
                                        </p:attrNameLst>
                                      </p:cBhvr>
                                      <p:to>
                                        <p:strVal val="visible"/>
                                      </p:to>
                                    </p:set>
                                    <p:animEffect transition="in" filter="blinds(horizontal)">
                                      <p:cBhvr additive="base">
                                        <p:cTn id="19" dur="500" fill="hold"/>
                                        <p:tgtEl>
                                          <p:spTgt spid="2">
                                            <p:bg/>
                                          </p:spTgt>
                                        </p:tgtEl>
                                      </p:cBhvr>
                                    </p:animEffect>
                                  </p:childTnLst>
                                </p:cTn>
                              </p:par>
                              <p:par>
                                <p:cTn id="20" presetID="3" presetClass="entr" presetSubtype="10" fill="hold" grpId="1" nodeType="withEffect">
                                  <p:childTnLst>
                                    <p:set>
                                      <p:cBhvr additive="base">
                                        <p:cTn id="21" dur="1" fill="hold">
                                          <p:stCondLst>
                                            <p:cond delay="0"/>
                                          </p:stCondLst>
                                        </p:cTn>
                                        <p:tgtEl>
                                          <p:spTgt spid="2">
                                            <p:bg/>
                                          </p:spTgt>
                                        </p:tgtEl>
                                        <p:attrNameLst>
                                          <p:attrName>style.visibility</p:attrName>
                                        </p:attrNameLst>
                                      </p:cBhvr>
                                      <p:to>
                                        <p:strVal val="visible"/>
                                      </p:to>
                                    </p:set>
                                    <p:animEffect transition="in" filter="blinds(horizontal)">
                                      <p:cBhvr additive="base">
                                        <p:cTn id="22" dur="500" fill="hold"/>
                                        <p:tgtEl>
                                          <p:spTgt spid="2">
                                            <p:bg/>
                                          </p:spTgt>
                                        </p:tgtEl>
                                      </p:cBhvr>
                                    </p:animEffect>
                                  </p:childTnLst>
                                </p:cTn>
                              </p:par>
                              <p:par>
                                <p:cTn id="23" presetID="3" presetClass="entr" presetSubtype="10" fill="hold" grpId="1" nodeType="withEffect">
                                  <p:childTnLst>
                                    <p:set>
                                      <p:cBhvr additive="base">
                                        <p:cTn id="24" dur="1" fill="hold">
                                          <p:stCondLst>
                                            <p:cond delay="0"/>
                                          </p:stCondLst>
                                        </p:cTn>
                                        <p:tgtEl>
                                          <p:spTgt spid="2">
                                            <p:bg/>
                                          </p:spTgt>
                                        </p:tgtEl>
                                        <p:attrNameLst>
                                          <p:attrName>style.visibility</p:attrName>
                                        </p:attrNameLst>
                                      </p:cBhvr>
                                      <p:to>
                                        <p:strVal val="visible"/>
                                      </p:to>
                                    </p:set>
                                    <p:animEffect transition="in" filter="blinds(horizontal)">
                                      <p:cBhvr additive="base">
                                        <p:cTn id="25" dur="500" fill="hold"/>
                                        <p:tgtEl>
                                          <p:spTgt spid="2">
                                            <p:bg/>
                                          </p:spTgt>
                                        </p:tgtEl>
                                      </p:cBhvr>
                                    </p:animEffect>
                                  </p:childTnLst>
                                </p:cTn>
                              </p:par>
                              <p:par>
                                <p:cTn id="26" presetID="3" presetClass="entr" presetSubtype="10" fill="hold" grpId="1" nodeType="withEffect">
                                  <p:childTnLst>
                                    <p:set>
                                      <p:cBhvr additive="base">
                                        <p:cTn id="27" dur="1" fill="hold">
                                          <p:stCondLst>
                                            <p:cond delay="0"/>
                                          </p:stCondLst>
                                        </p:cTn>
                                        <p:tgtEl>
                                          <p:spTgt spid="2">
                                            <p:bg/>
                                          </p:spTgt>
                                        </p:tgtEl>
                                        <p:attrNameLst>
                                          <p:attrName>style.visibility</p:attrName>
                                        </p:attrNameLst>
                                      </p:cBhvr>
                                      <p:to>
                                        <p:strVal val="visible"/>
                                      </p:to>
                                    </p:set>
                                    <p:animEffect transition="in" filter="blinds(horizontal)">
                                      <p:cBhvr additive="base">
                                        <p:cTn id="28" dur="500" fill="hold"/>
                                        <p:tgtEl>
                                          <p:spTgt spid="2">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2" grpId="1" build="p"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矩形 4"/>
          <p:cNvSpPr/>
          <p:nvPr/>
        </p:nvSpPr>
        <p:spPr>
          <a:xfrm>
            <a:off x="1475656" y="2636912"/>
            <a:ext cx="6264696" cy="1015663"/>
          </a:xfrm>
          <a:prstGeom prst="rect">
            <a:avLst/>
          </a:prstGeom>
        </p:spPr>
        <p:txBody>
          <a:bodyPr wrap="square">
            <a:spAutoFit/>
          </a:bodyPr>
          <a:lstStyle/>
          <a:p>
            <a:pPr algn="ctr"/>
            <a:r>
              <a:rPr kumimoji="1" lang="zh-CN" altLang="en-US" sz="6000" b="1" dirty="0">
                <a:latin typeface="隶书" panose="02010509060101010101" pitchFamily="49" charset="-122"/>
                <a:ea typeface="隶书" panose="02010509060101010101" pitchFamily="49" charset="-122"/>
              </a:rPr>
              <a:t>西周的法律制度</a:t>
            </a:r>
            <a:endParaRPr lang="en-US" sz="6000" dirty="0"/>
          </a:p>
        </p:txBody>
      </p:sp>
    </p:spTree>
    <p:extLst>
      <p:ext uri="{BB962C8B-B14F-4D97-AF65-F5344CB8AC3E}">
        <p14:creationId xmlns:p14="http://schemas.microsoft.com/office/powerpoint/2010/main" val="3771486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7138" y="476672"/>
            <a:ext cx="8424936" cy="5509200"/>
          </a:xfrm>
          <a:prstGeom prst="rect">
            <a:avLst/>
          </a:prstGeom>
        </p:spPr>
        <p:txBody>
          <a:bodyPr wrap="square">
            <a:spAutoFit/>
          </a:bodyPr>
          <a:lstStyle/>
          <a:p>
            <a:pPr algn="just"/>
            <a:r>
              <a:rPr lang="zh-CN" altLang="en-US" sz="3200" b="1" dirty="0"/>
              <a:t>一、西周的建立和奴隶制的发展</a:t>
            </a:r>
          </a:p>
          <a:p>
            <a:pPr algn="just"/>
            <a:r>
              <a:rPr lang="zh-CN" altLang="en-US" sz="3200" b="1" dirty="0"/>
              <a:t>二、立法概况和法律形式</a:t>
            </a:r>
          </a:p>
          <a:p>
            <a:pPr algn="just"/>
            <a:r>
              <a:rPr lang="zh-CN" altLang="en-US" sz="3200" b="1" dirty="0"/>
              <a:t>（一）立法概况：作</a:t>
            </a:r>
            <a:r>
              <a:rPr lang="en-US" altLang="zh-CN" sz="3200" b="1" dirty="0"/>
              <a:t>《</a:t>
            </a:r>
            <a:r>
              <a:rPr lang="zh-CN" altLang="en-US" sz="3200" b="1" dirty="0"/>
              <a:t>九刑</a:t>
            </a:r>
            <a:r>
              <a:rPr lang="en-US" altLang="zh-CN" sz="3200" b="1" dirty="0"/>
              <a:t>》</a:t>
            </a:r>
            <a:r>
              <a:rPr lang="zh-CN" altLang="en-US" sz="3200" b="1" dirty="0"/>
              <a:t>（</a:t>
            </a:r>
            <a:r>
              <a:rPr lang="zh-CN" altLang="en-US" sz="3200" dirty="0">
                <a:solidFill>
                  <a:srgbClr val="FF0000"/>
                </a:solidFill>
              </a:rPr>
              <a:t>流、赎、鞭、扑</a:t>
            </a:r>
            <a:r>
              <a:rPr lang="zh-CN" altLang="en-US" sz="3200" b="1" dirty="0"/>
              <a:t>），制</a:t>
            </a:r>
            <a:r>
              <a:rPr lang="en-US" altLang="zh-CN" sz="3200" b="1" dirty="0"/>
              <a:t>《</a:t>
            </a:r>
            <a:r>
              <a:rPr lang="zh-CN" altLang="en-US" sz="3200" b="1" dirty="0"/>
              <a:t>吕刑</a:t>
            </a:r>
            <a:r>
              <a:rPr lang="en-US" altLang="zh-CN" sz="3200" b="1" dirty="0"/>
              <a:t>》</a:t>
            </a:r>
          </a:p>
          <a:p>
            <a:pPr algn="just"/>
            <a:r>
              <a:rPr lang="zh-CN" altLang="en-US" sz="3200" b="1" dirty="0"/>
              <a:t>（二）法律形式：</a:t>
            </a:r>
          </a:p>
          <a:p>
            <a:pPr algn="just"/>
            <a:r>
              <a:rPr lang="zh-CN" altLang="en-US" sz="3200" b="1" dirty="0"/>
              <a:t>      </a:t>
            </a:r>
            <a:r>
              <a:rPr lang="en-US" altLang="zh-CN" sz="3200" b="1" dirty="0"/>
              <a:t>1</a:t>
            </a:r>
            <a:r>
              <a:rPr lang="zh-CN" altLang="en-US" sz="3200" b="1" dirty="0"/>
              <a:t>、周礼：周公姬旦损益夏、商两代礼制加上周族自已的礼制制定了周礼</a:t>
            </a:r>
          </a:p>
          <a:p>
            <a:pPr algn="just"/>
            <a:r>
              <a:rPr lang="zh-CN" altLang="en-US" sz="3200" b="1" dirty="0"/>
              <a:t>      </a:t>
            </a:r>
            <a:r>
              <a:rPr lang="en-US" altLang="zh-CN" sz="3200" b="1" dirty="0"/>
              <a:t>2</a:t>
            </a:r>
            <a:r>
              <a:rPr lang="zh-CN" altLang="en-US" sz="3200" b="1" dirty="0"/>
              <a:t>、誓，</a:t>
            </a:r>
            <a:r>
              <a:rPr lang="en-US" altLang="zh-CN" sz="3200" b="1" dirty="0"/>
              <a:t>3</a:t>
            </a:r>
            <a:r>
              <a:rPr lang="zh-CN" altLang="en-US" sz="3200" b="1" dirty="0"/>
              <a:t>、诰，</a:t>
            </a:r>
            <a:r>
              <a:rPr lang="en-US" altLang="zh-CN" sz="3200" b="1" dirty="0"/>
              <a:t>4</a:t>
            </a:r>
            <a:r>
              <a:rPr lang="zh-CN" altLang="en-US" sz="3200" b="1" dirty="0"/>
              <a:t>、命，</a:t>
            </a:r>
            <a:r>
              <a:rPr lang="en-US" altLang="zh-CN" sz="3200" b="1" dirty="0"/>
              <a:t>5</a:t>
            </a:r>
            <a:r>
              <a:rPr lang="zh-CN" altLang="en-US" sz="3200" b="1" dirty="0"/>
              <a:t>、遗训</a:t>
            </a:r>
          </a:p>
          <a:p>
            <a:pPr algn="just"/>
            <a:r>
              <a:rPr lang="zh-CN" altLang="en-US" sz="3200" b="1" dirty="0"/>
              <a:t>      </a:t>
            </a:r>
            <a:r>
              <a:rPr lang="en-US" altLang="zh-CN" sz="3200" b="1" dirty="0"/>
              <a:t>6</a:t>
            </a:r>
            <a:r>
              <a:rPr lang="zh-CN" altLang="en-US" sz="3200" b="1" dirty="0"/>
              <a:t>、殷彞：商朝的某些法律，即在商人集中的地方准许适用一些不与周朝法律相冲突的商朝习惯法</a:t>
            </a:r>
          </a:p>
        </p:txBody>
      </p:sp>
    </p:spTree>
    <p:extLst>
      <p:ext uri="{BB962C8B-B14F-4D97-AF65-F5344CB8AC3E}">
        <p14:creationId xmlns:p14="http://schemas.microsoft.com/office/powerpoint/2010/main" val="3109075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03648" y="833669"/>
            <a:ext cx="6408712" cy="5509200"/>
          </a:xfrm>
          <a:prstGeom prst="rect">
            <a:avLst/>
          </a:prstGeom>
        </p:spPr>
        <p:txBody>
          <a:bodyPr wrap="square">
            <a:spAutoFit/>
          </a:bodyPr>
          <a:lstStyle/>
          <a:p>
            <a:pPr marL="285750" indent="-285750" algn="just">
              <a:buFont typeface="Arial" pitchFamily="34" charset="0"/>
              <a:buChar char="•"/>
            </a:pPr>
            <a:r>
              <a:rPr lang="zh-CN" altLang="en-US" sz="3200" b="1" dirty="0">
                <a:solidFill>
                  <a:srgbClr val="FF0000"/>
                </a:solidFill>
              </a:rPr>
              <a:t>誓</a:t>
            </a:r>
            <a:r>
              <a:rPr lang="zh-CN" altLang="en-US" sz="3200" b="1" dirty="0"/>
              <a:t>，主要用以誓告军旅。</a:t>
            </a:r>
            <a:endParaRPr lang="en-US" altLang="zh-CN" sz="3200" b="1" dirty="0"/>
          </a:p>
          <a:p>
            <a:pPr marL="285750" indent="-285750" algn="just">
              <a:buFont typeface="Arial" pitchFamily="34" charset="0"/>
              <a:buChar char="•"/>
            </a:pPr>
            <a:r>
              <a:rPr lang="zh-CN" altLang="en-US" sz="3200" b="1" dirty="0">
                <a:solidFill>
                  <a:srgbClr val="FF0000"/>
                </a:solidFill>
              </a:rPr>
              <a:t>诰</a:t>
            </a:r>
            <a:r>
              <a:rPr lang="zh-CN" altLang="en-US" sz="3200" b="1" dirty="0"/>
              <a:t>，施政文告。</a:t>
            </a:r>
            <a:endParaRPr lang="en-US" altLang="zh-CN" sz="3200" b="1" dirty="0"/>
          </a:p>
          <a:p>
            <a:pPr marL="285750" indent="-285750" algn="just">
              <a:buFont typeface="Arial" pitchFamily="34" charset="0"/>
              <a:buChar char="•"/>
            </a:pPr>
            <a:r>
              <a:rPr lang="zh-CN" altLang="en-US" sz="3200" b="1" dirty="0">
                <a:solidFill>
                  <a:srgbClr val="FF0000"/>
                </a:solidFill>
              </a:rPr>
              <a:t>命</a:t>
            </a:r>
            <a:r>
              <a:rPr lang="zh-CN" altLang="en-US" sz="3200" b="1" dirty="0"/>
              <a:t>，命是命官之辞，大曰命，小曰令。王言同称命，有的用以命官，如</a:t>
            </a:r>
            <a:r>
              <a:rPr lang="en-US" altLang="zh-CN" sz="3200" b="1" dirty="0"/>
              <a:t>《</a:t>
            </a:r>
            <a:r>
              <a:rPr lang="zh-CN" altLang="en-US" sz="3200" b="1" dirty="0"/>
              <a:t>尚书</a:t>
            </a:r>
            <a:r>
              <a:rPr lang="en-US" altLang="zh-CN" sz="3200" b="1" dirty="0"/>
              <a:t>》</a:t>
            </a:r>
            <a:r>
              <a:rPr lang="zh-CN" altLang="en-US" sz="3200" b="1" dirty="0"/>
              <a:t>中的</a:t>
            </a:r>
            <a:r>
              <a:rPr lang="en-US" altLang="zh-CN" sz="3200" b="1" dirty="0"/>
              <a:t>《</a:t>
            </a:r>
            <a:r>
              <a:rPr lang="zh-CN" altLang="en-US" sz="3200" b="1" dirty="0"/>
              <a:t>说命</a:t>
            </a:r>
            <a:r>
              <a:rPr lang="en-US" altLang="zh-CN" sz="3200" b="1" dirty="0"/>
              <a:t>》</a:t>
            </a:r>
            <a:r>
              <a:rPr lang="zh-CN" altLang="en-US" sz="3200" b="1" dirty="0"/>
              <a:t>。有的用以封爵，如</a:t>
            </a:r>
            <a:r>
              <a:rPr lang="en-US" altLang="zh-CN" sz="3200" b="1" dirty="0"/>
              <a:t>《</a:t>
            </a:r>
            <a:r>
              <a:rPr lang="zh-CN" altLang="en-US" sz="3200" b="1" dirty="0"/>
              <a:t>尚书</a:t>
            </a:r>
            <a:r>
              <a:rPr lang="en-US" altLang="zh-CN" sz="3200" b="1" dirty="0"/>
              <a:t>》</a:t>
            </a:r>
            <a:r>
              <a:rPr lang="zh-CN" altLang="en-US" sz="3200" b="1" dirty="0"/>
              <a:t>中的</a:t>
            </a:r>
            <a:r>
              <a:rPr lang="en-US" altLang="zh-CN" sz="3200" b="1" dirty="0"/>
              <a:t>《</a:t>
            </a:r>
            <a:r>
              <a:rPr lang="zh-CN" altLang="en-US" sz="3200" b="1" dirty="0"/>
              <a:t>微子之命、</a:t>
            </a:r>
            <a:r>
              <a:rPr lang="en-US" altLang="zh-CN" sz="3200" b="1" dirty="0"/>
              <a:t>《</a:t>
            </a:r>
            <a:r>
              <a:rPr lang="zh-CN" altLang="en-US" sz="3200" b="1" dirty="0"/>
              <a:t>蔡仲之命</a:t>
            </a:r>
            <a:r>
              <a:rPr lang="en-US" altLang="zh-CN" sz="3200" b="1" dirty="0"/>
              <a:t>》</a:t>
            </a:r>
            <a:r>
              <a:rPr lang="zh-CN" altLang="en-US" sz="3200" b="1" dirty="0"/>
              <a:t>；有的用以饬职，如</a:t>
            </a:r>
            <a:r>
              <a:rPr lang="en-US" altLang="zh-CN" sz="3200" b="1" dirty="0"/>
              <a:t>《</a:t>
            </a:r>
            <a:r>
              <a:rPr lang="zh-CN" altLang="en-US" sz="3200" b="1" dirty="0"/>
              <a:t>尚书</a:t>
            </a:r>
            <a:r>
              <a:rPr lang="en-US" altLang="zh-CN" sz="3200" b="1" dirty="0"/>
              <a:t>·</a:t>
            </a:r>
            <a:r>
              <a:rPr lang="zh-CN" altLang="en-US" sz="3200" b="1" dirty="0"/>
              <a:t>毕命</a:t>
            </a:r>
            <a:r>
              <a:rPr lang="en-US" altLang="zh-CN" sz="3200" b="1" dirty="0"/>
              <a:t>》</a:t>
            </a:r>
            <a:r>
              <a:rPr lang="zh-CN" altLang="en-US" sz="3200" b="1" dirty="0"/>
              <a:t>；有的用以赏赐，如</a:t>
            </a:r>
            <a:r>
              <a:rPr lang="en-US" altLang="zh-CN" sz="3200" b="1" dirty="0"/>
              <a:t>《</a:t>
            </a:r>
            <a:r>
              <a:rPr lang="zh-CN" altLang="en-US" sz="3200" b="1" dirty="0"/>
              <a:t>尚书</a:t>
            </a:r>
            <a:r>
              <a:rPr lang="en-US" altLang="zh-CN" sz="3200" b="1" dirty="0"/>
              <a:t>·</a:t>
            </a:r>
            <a:r>
              <a:rPr lang="zh-CN" altLang="en-US" sz="3200" b="1" dirty="0"/>
              <a:t>文侯之命</a:t>
            </a:r>
            <a:r>
              <a:rPr lang="en-US" altLang="zh-CN" sz="3200" b="1" dirty="0"/>
              <a:t>》</a:t>
            </a:r>
            <a:r>
              <a:rPr lang="zh-CN" altLang="en-US" sz="3200" b="1" dirty="0"/>
              <a:t>。秦并天下，改命为制。</a:t>
            </a:r>
            <a:endParaRPr lang="en-US" altLang="zh-CN" sz="3200" b="1" dirty="0"/>
          </a:p>
          <a:p>
            <a:pPr marL="285750" indent="-285750" algn="just">
              <a:buFont typeface="Arial" pitchFamily="34" charset="0"/>
              <a:buChar char="•"/>
            </a:pPr>
            <a:r>
              <a:rPr lang="zh-CN" altLang="en-US" sz="3200" b="1" dirty="0">
                <a:solidFill>
                  <a:srgbClr val="FF0000"/>
                </a:solidFill>
              </a:rPr>
              <a:t>训</a:t>
            </a:r>
            <a:r>
              <a:rPr lang="zh-CN" altLang="en-US" sz="3200" b="1" dirty="0"/>
              <a:t>，记述训导言词，如</a:t>
            </a:r>
            <a:r>
              <a:rPr lang="en-US" altLang="zh-CN" sz="3200" b="1" dirty="0"/>
              <a:t>《</a:t>
            </a:r>
            <a:r>
              <a:rPr lang="zh-CN" altLang="en-US" sz="3200" b="1" dirty="0"/>
              <a:t>伊训</a:t>
            </a:r>
            <a:r>
              <a:rPr lang="en-US" altLang="zh-CN" sz="3200" b="1" dirty="0"/>
              <a:t>》</a:t>
            </a:r>
            <a:endParaRPr lang="en-US" sz="3200" b="1" dirty="0"/>
          </a:p>
        </p:txBody>
      </p:sp>
    </p:spTree>
    <p:extLst>
      <p:ext uri="{BB962C8B-B14F-4D97-AF65-F5344CB8AC3E}">
        <p14:creationId xmlns:p14="http://schemas.microsoft.com/office/powerpoint/2010/main" val="23214153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620688"/>
            <a:ext cx="7992888" cy="5509200"/>
          </a:xfrm>
          <a:prstGeom prst="rect">
            <a:avLst/>
          </a:prstGeom>
        </p:spPr>
        <p:txBody>
          <a:bodyPr wrap="square">
            <a:spAutoFit/>
          </a:bodyPr>
          <a:lstStyle/>
          <a:p>
            <a:r>
              <a:rPr lang="zh-CN" altLang="en-US" sz="3200" b="1" dirty="0"/>
              <a:t>三、刑事立法</a:t>
            </a:r>
          </a:p>
          <a:p>
            <a:r>
              <a:rPr lang="zh-CN" altLang="en-US" sz="3200" b="1" dirty="0"/>
              <a:t>（一）立法指导思想：“以德配天，明德慎罚”</a:t>
            </a:r>
          </a:p>
          <a:p>
            <a:r>
              <a:rPr lang="zh-CN" altLang="en-US" sz="3200" b="1" dirty="0"/>
              <a:t>（二）刑事立法的主要内容：</a:t>
            </a:r>
          </a:p>
          <a:p>
            <a:r>
              <a:rPr lang="zh-CN" altLang="en-US" sz="3200" b="1" dirty="0"/>
              <a:t>     </a:t>
            </a:r>
            <a:r>
              <a:rPr lang="en-US" altLang="zh-CN" sz="3200" b="1" dirty="0"/>
              <a:t>1</a:t>
            </a:r>
            <a:r>
              <a:rPr lang="zh-CN" altLang="en-US" sz="3200" b="1" dirty="0"/>
              <a:t>、主要罪名：</a:t>
            </a:r>
          </a:p>
          <a:p>
            <a:r>
              <a:rPr lang="zh-CN" altLang="en-US" sz="3200" b="1" dirty="0"/>
              <a:t>    （</a:t>
            </a:r>
            <a:r>
              <a:rPr lang="en-US" altLang="zh-CN" sz="3200" b="1" dirty="0"/>
              <a:t>1</a:t>
            </a:r>
            <a:r>
              <a:rPr lang="zh-CN" altLang="en-US" sz="3200" b="1" dirty="0"/>
              <a:t>）违反王命罪</a:t>
            </a:r>
          </a:p>
          <a:p>
            <a:r>
              <a:rPr lang="zh-CN" altLang="en-US" sz="3200" b="1" dirty="0"/>
              <a:t>    （</a:t>
            </a:r>
            <a:r>
              <a:rPr lang="en-US" altLang="zh-CN" sz="3200" b="1" dirty="0"/>
              <a:t>2</a:t>
            </a:r>
            <a:r>
              <a:rPr lang="zh-CN" altLang="en-US" sz="3200" b="1" dirty="0"/>
              <a:t>）不孝不友罪；不孝，是指不孝敬父母，不友，是指不恭敬兄长</a:t>
            </a:r>
          </a:p>
          <a:p>
            <a:r>
              <a:rPr lang="zh-CN" altLang="en-US" sz="3200" b="1" dirty="0"/>
              <a:t>    （</a:t>
            </a:r>
            <a:r>
              <a:rPr lang="en-US" altLang="zh-CN" sz="3200" b="1" dirty="0"/>
              <a:t>3</a:t>
            </a:r>
            <a:r>
              <a:rPr lang="zh-CN" altLang="en-US" sz="3200" b="1" dirty="0"/>
              <a:t>）寇攘与杀越人于货罪；指强盗罪或强盗杀人罪。</a:t>
            </a:r>
          </a:p>
          <a:p>
            <a:r>
              <a:rPr lang="zh-CN" altLang="en-US" sz="3200" b="1" dirty="0"/>
              <a:t>    （</a:t>
            </a:r>
            <a:r>
              <a:rPr lang="en-US" altLang="zh-CN" sz="3200" b="1" dirty="0"/>
              <a:t>4</a:t>
            </a:r>
            <a:r>
              <a:rPr lang="zh-CN" altLang="en-US" sz="3200" b="1" dirty="0"/>
              <a:t>）群饮罪；即聚众饮酒</a:t>
            </a:r>
          </a:p>
        </p:txBody>
      </p:sp>
    </p:spTree>
    <p:extLst>
      <p:ext uri="{BB962C8B-B14F-4D97-AF65-F5344CB8AC3E}">
        <p14:creationId xmlns:p14="http://schemas.microsoft.com/office/powerpoint/2010/main" val="33378757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268760"/>
            <a:ext cx="7632848" cy="3970318"/>
          </a:xfrm>
          <a:prstGeom prst="rect">
            <a:avLst/>
          </a:prstGeom>
        </p:spPr>
        <p:txBody>
          <a:bodyPr wrap="square">
            <a:spAutoFit/>
          </a:bodyPr>
          <a:lstStyle/>
          <a:p>
            <a:pPr algn="just"/>
            <a:r>
              <a:rPr lang="en-US" altLang="zh-CN" sz="2800" b="1" dirty="0"/>
              <a:t>2</a:t>
            </a:r>
            <a:r>
              <a:rPr lang="zh-CN" altLang="en-US" sz="2800" b="1" dirty="0"/>
              <a:t>、刑法原则和刑事政策：</a:t>
            </a:r>
            <a:endParaRPr lang="en-US" altLang="zh-CN" sz="2800" b="1" dirty="0"/>
          </a:p>
          <a:p>
            <a:pPr algn="just"/>
            <a:r>
              <a:rPr lang="zh-CN" altLang="en-US" sz="2800" b="1" dirty="0"/>
              <a:t>（</a:t>
            </a:r>
            <a:r>
              <a:rPr lang="en-US" altLang="zh-CN" sz="2800" b="1" dirty="0"/>
              <a:t>1</a:t>
            </a:r>
            <a:r>
              <a:rPr lang="zh-CN" altLang="en-US" sz="2800" b="1" dirty="0"/>
              <a:t>）耄悼之年有罪不加刑。这是根据犯罪人的          行为能力，有区别的加以定罪量刑</a:t>
            </a:r>
          </a:p>
          <a:p>
            <a:pPr algn="just"/>
            <a:r>
              <a:rPr lang="zh-CN" altLang="en-US" sz="2800" b="1" dirty="0"/>
              <a:t>（</a:t>
            </a:r>
            <a:r>
              <a:rPr lang="en-US" altLang="zh-CN" sz="2800" b="1" dirty="0"/>
              <a:t>2</a:t>
            </a:r>
            <a:r>
              <a:rPr lang="zh-CN" altLang="en-US" sz="2800" b="1" dirty="0"/>
              <a:t>）区分眚、非眚；非终、惟终。这就是注意          到了犯罪人主观状态在定罪量刑中的意义</a:t>
            </a:r>
            <a:endParaRPr lang="en-US" altLang="zh-CN" sz="2800" b="1" dirty="0"/>
          </a:p>
          <a:p>
            <a:pPr algn="just"/>
            <a:r>
              <a:rPr lang="zh-CN" altLang="en-US" sz="2800" b="1" dirty="0"/>
              <a:t>（</a:t>
            </a:r>
            <a:r>
              <a:rPr lang="en-US" altLang="zh-CN" sz="2800" b="1" dirty="0"/>
              <a:t>3</a:t>
            </a:r>
            <a:r>
              <a:rPr lang="zh-CN" altLang="en-US" sz="2800" b="1" dirty="0"/>
              <a:t>）慎测浅深之量以别之。这是要求从犯罪人         主观动机的善恶以及对社会危害的大小来         考虑量刑轻重</a:t>
            </a:r>
          </a:p>
          <a:p>
            <a:pPr algn="just"/>
            <a:r>
              <a:rPr lang="zh-CN" altLang="en-US" sz="2800" b="1" dirty="0"/>
              <a:t>（</a:t>
            </a:r>
            <a:r>
              <a:rPr lang="en-US" altLang="zh-CN" sz="2800" b="1" dirty="0"/>
              <a:t>4</a:t>
            </a:r>
            <a:r>
              <a:rPr lang="zh-CN" altLang="en-US" sz="2800" b="1" dirty="0"/>
              <a:t>）罪疑从赦。即“附从轻、赦从重”</a:t>
            </a:r>
          </a:p>
        </p:txBody>
      </p:sp>
    </p:spTree>
    <p:extLst>
      <p:ext uri="{BB962C8B-B14F-4D97-AF65-F5344CB8AC3E}">
        <p14:creationId xmlns:p14="http://schemas.microsoft.com/office/powerpoint/2010/main" val="24553677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908720"/>
            <a:ext cx="8352928" cy="4031873"/>
          </a:xfrm>
          <a:prstGeom prst="rect">
            <a:avLst/>
          </a:prstGeom>
        </p:spPr>
        <p:txBody>
          <a:bodyPr wrap="square">
            <a:spAutoFit/>
          </a:bodyPr>
          <a:lstStyle/>
          <a:p>
            <a:r>
              <a:rPr lang="en-US" altLang="zh-CN" sz="3600" b="1" dirty="0"/>
              <a:t>3</a:t>
            </a:r>
            <a:r>
              <a:rPr lang="zh-CN" altLang="en-US" sz="3600" b="1" dirty="0"/>
              <a:t>、刑名：西周的刑名，基本沿用商朝</a:t>
            </a:r>
          </a:p>
          <a:p>
            <a:endParaRPr lang="en-US" altLang="zh-CN" sz="2800" b="1" dirty="0"/>
          </a:p>
          <a:p>
            <a:pPr marL="457200" indent="-457200">
              <a:buFont typeface="Arial" pitchFamily="34" charset="0"/>
              <a:buChar char="•"/>
            </a:pPr>
            <a:r>
              <a:rPr lang="zh-CN" altLang="en-US" sz="3200" b="1" dirty="0"/>
              <a:t>（</a:t>
            </a:r>
            <a:r>
              <a:rPr lang="en-US" altLang="zh-CN" sz="3200" b="1" dirty="0"/>
              <a:t>1</a:t>
            </a:r>
            <a:r>
              <a:rPr lang="zh-CN" altLang="en-US" sz="3200" b="1" dirty="0"/>
              <a:t>）死刑：统称“大辟”。死刑的条目有二百多，分为对公族施用和对没有爵位的奴 隶 主及平民施用二类</a:t>
            </a:r>
          </a:p>
          <a:p>
            <a:pPr marL="457200" indent="-457200">
              <a:buFont typeface="Arial" pitchFamily="34" charset="0"/>
              <a:buChar char="•"/>
            </a:pPr>
            <a:r>
              <a:rPr lang="zh-CN" altLang="en-US" sz="3200" b="1" dirty="0"/>
              <a:t>（</a:t>
            </a:r>
            <a:r>
              <a:rPr lang="en-US" altLang="zh-CN" sz="3200" b="1" dirty="0"/>
              <a:t>2</a:t>
            </a:r>
            <a:r>
              <a:rPr lang="zh-CN" altLang="en-US" sz="3200" b="1" dirty="0"/>
              <a:t>）肉刑：仍沿用商朝的墨、劓、剕、宫，条目达二千多，是西周的主体刑</a:t>
            </a:r>
          </a:p>
          <a:p>
            <a:pPr marL="457200" indent="-457200">
              <a:buFont typeface="Arial" pitchFamily="34" charset="0"/>
              <a:buChar char="•"/>
            </a:pPr>
            <a:r>
              <a:rPr lang="zh-CN" altLang="en-US" sz="3200" b="1" dirty="0"/>
              <a:t>（</a:t>
            </a:r>
            <a:r>
              <a:rPr lang="en-US" altLang="zh-CN" sz="3200" b="1" dirty="0"/>
              <a:t>3</a:t>
            </a:r>
            <a:r>
              <a:rPr lang="zh-CN" altLang="en-US" sz="3200" b="1" dirty="0"/>
              <a:t>）流刑：商朝出现，西周沿用。</a:t>
            </a:r>
          </a:p>
        </p:txBody>
      </p:sp>
    </p:spTree>
    <p:extLst>
      <p:ext uri="{BB962C8B-B14F-4D97-AF65-F5344CB8AC3E}">
        <p14:creationId xmlns:p14="http://schemas.microsoft.com/office/powerpoint/2010/main" val="1138223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5" name="Rectangle 2"/>
          <p:cNvSpPr>
            <a:spLocks noGrp="1" noChangeArrowheads="1"/>
          </p:cNvSpPr>
          <p:nvPr>
            <p:ph type="title" idx="4294967295"/>
          </p:nvPr>
        </p:nvSpPr>
        <p:spPr>
          <a:xfrm>
            <a:off x="0" y="476672"/>
            <a:ext cx="9144000" cy="863600"/>
          </a:xfrm>
          <a:ln/>
        </p:spPr>
        <p:txBody>
          <a:bodyPr>
            <a:noAutofit/>
          </a:bodyPr>
          <a:lstStyle/>
          <a:p>
            <a:r>
              <a:rPr lang="en-US" altLang="en-US" b="0" dirty="0">
                <a:latin typeface="华文行楷" pitchFamily="2" charset="-122"/>
              </a:rPr>
              <a:t/>
            </a:r>
            <a:br>
              <a:rPr lang="en-US" altLang="en-US" b="0" dirty="0">
                <a:latin typeface="华文行楷" pitchFamily="2" charset="-122"/>
              </a:rPr>
            </a:br>
            <a:r>
              <a:rPr lang="en-US" altLang="en-US" sz="3600" b="0" dirty="0" err="1">
                <a:latin typeface="华文行楷" pitchFamily="2" charset="-122"/>
              </a:rPr>
              <a:t>三、中国法律制度发展、演变的主要过程</a:t>
            </a:r>
            <a:r>
              <a:rPr lang="en-US" altLang="en-US" b="0" dirty="0">
                <a:latin typeface="华文行楷" pitchFamily="2" charset="-122"/>
              </a:rPr>
              <a:t/>
            </a:r>
            <a:br>
              <a:rPr lang="en-US" altLang="en-US" b="0" dirty="0">
                <a:latin typeface="华文行楷" pitchFamily="2" charset="-122"/>
              </a:rPr>
            </a:br>
            <a:endParaRPr lang="en-US" altLang="en-US" dirty="0"/>
          </a:p>
        </p:txBody>
      </p:sp>
      <p:graphicFrame>
        <p:nvGraphicFramePr>
          <p:cNvPr id="2206" name="Group 158"/>
          <p:cNvGraphicFramePr>
            <a:graphicFrameLocks noGrp="1"/>
          </p:cNvGraphicFramePr>
          <p:nvPr>
            <p:extLst>
              <p:ext uri="{D42A27DB-BD31-4B8C-83A1-F6EECF244321}">
                <p14:modId xmlns:p14="http://schemas.microsoft.com/office/powerpoint/2010/main" val="2094064626"/>
              </p:ext>
            </p:extLst>
          </p:nvPr>
        </p:nvGraphicFramePr>
        <p:xfrm>
          <a:off x="642938" y="1643063"/>
          <a:ext cx="7786687" cy="4857751"/>
        </p:xfrm>
        <a:graphic>
          <a:graphicData uri="http://schemas.openxmlformats.org/drawingml/2006/table">
            <a:tbl>
              <a:tblPr/>
              <a:tblGrid>
                <a:gridCol w="2298700">
                  <a:extLst>
                    <a:ext uri="{9D8B030D-6E8A-4147-A177-3AD203B41FA5}">
                      <a16:colId xmlns:a16="http://schemas.microsoft.com/office/drawing/2014/main" xmlns="" val="20000"/>
                    </a:ext>
                  </a:extLst>
                </a:gridCol>
                <a:gridCol w="5487987">
                  <a:extLst>
                    <a:ext uri="{9D8B030D-6E8A-4147-A177-3AD203B41FA5}">
                      <a16:colId xmlns:a16="http://schemas.microsoft.com/office/drawing/2014/main" xmlns="" val="20001"/>
                    </a:ext>
                  </a:extLst>
                </a:gridCol>
              </a:tblGrid>
              <a:tr h="4365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楷体_GB2312" pitchFamily="49" charset="-122"/>
                        </a:rPr>
                        <a:t>发展阶段</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法律制度特点</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4462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a:ln>
                            <a:noFill/>
                          </a:ln>
                          <a:solidFill>
                            <a:schemeClr val="tx1"/>
                          </a:solidFill>
                          <a:effectLst/>
                          <a:latin typeface="楷体_GB2312" pitchFamily="49" charset="-122"/>
                          <a:ea typeface="楷体_GB2312" pitchFamily="49" charset="-122"/>
                        </a:rPr>
                        <a:t>中国法早期发展阶段（夏、商、西周）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a:ln>
                            <a:noFill/>
                          </a:ln>
                          <a:solidFill>
                            <a:schemeClr val="tx1"/>
                          </a:solidFill>
                          <a:effectLst/>
                          <a:latin typeface="楷体_GB2312" pitchFamily="49" charset="-122"/>
                          <a:ea typeface="楷体_GB2312" pitchFamily="49" charset="-122"/>
                        </a:rPr>
                        <a:t>中国法律发展的源头起自于夏朝，与中国文明的起源同步。商朝、西周确立起以</a:t>
                      </a:r>
                      <a:r>
                        <a:rPr kumimoji="0" lang="zh-CN" altLang="en-US" sz="2000" b="1" i="0" u="none" strike="noStrike" cap="none" normalizeH="0" baseline="0" dirty="0">
                          <a:ln>
                            <a:noFill/>
                          </a:ln>
                          <a:solidFill>
                            <a:schemeClr val="tx1"/>
                          </a:solidFill>
                          <a:effectLst/>
                          <a:latin typeface="Verdana" pitchFamily="34" charset="0"/>
                          <a:ea typeface="楷体_GB2312" pitchFamily="49" charset="-122"/>
                        </a:rPr>
                        <a:t>“</a:t>
                      </a:r>
                      <a:r>
                        <a:rPr kumimoji="0" lang="zh-CN" altLang="en-US" sz="2000" b="1" i="0" u="none" strike="noStrike" cap="none" normalizeH="0" baseline="0" dirty="0">
                          <a:ln>
                            <a:noFill/>
                          </a:ln>
                          <a:solidFill>
                            <a:schemeClr val="tx1"/>
                          </a:solidFill>
                          <a:effectLst/>
                          <a:latin typeface="楷体_GB2312" pitchFamily="49" charset="-122"/>
                          <a:ea typeface="楷体_GB2312" pitchFamily="49" charset="-122"/>
                        </a:rPr>
                        <a:t>亲亲</a:t>
                      </a:r>
                      <a:r>
                        <a:rPr kumimoji="0" lang="zh-CN" altLang="en-US" sz="2000" b="1" i="0" u="none" strike="noStrike" cap="none" normalizeH="0" baseline="0" dirty="0">
                          <a:ln>
                            <a:noFill/>
                          </a:ln>
                          <a:solidFill>
                            <a:schemeClr val="tx1"/>
                          </a:solidFill>
                          <a:effectLst/>
                          <a:latin typeface="Verdana" pitchFamily="34" charset="0"/>
                          <a:ea typeface="楷体_GB2312" pitchFamily="49" charset="-122"/>
                        </a:rPr>
                        <a:t>”</a:t>
                      </a:r>
                      <a:r>
                        <a:rPr kumimoji="0" lang="zh-CN" altLang="en-US" sz="2000" b="1" i="0" u="none" strike="noStrike" cap="none" normalizeH="0" baseline="0" dirty="0">
                          <a:ln>
                            <a:noFill/>
                          </a:ln>
                          <a:solidFill>
                            <a:schemeClr val="tx1"/>
                          </a:solidFill>
                          <a:effectLst/>
                          <a:latin typeface="楷体_GB2312" pitchFamily="49" charset="-122"/>
                          <a:ea typeface="楷体_GB2312" pitchFamily="49" charset="-122"/>
                        </a:rPr>
                        <a:t>、</a:t>
                      </a:r>
                      <a:r>
                        <a:rPr kumimoji="0" lang="zh-CN" altLang="en-US" sz="2000" b="1" i="0" u="none" strike="noStrike" cap="none" normalizeH="0" baseline="0" dirty="0">
                          <a:ln>
                            <a:noFill/>
                          </a:ln>
                          <a:solidFill>
                            <a:schemeClr val="tx1"/>
                          </a:solidFill>
                          <a:effectLst/>
                          <a:latin typeface="Verdana" pitchFamily="34" charset="0"/>
                          <a:ea typeface="楷体_GB2312" pitchFamily="49" charset="-122"/>
                        </a:rPr>
                        <a:t>“</a:t>
                      </a:r>
                      <a:r>
                        <a:rPr kumimoji="0" lang="zh-CN" altLang="en-US" sz="2000" b="1" i="0" u="none" strike="noStrike" cap="none" normalizeH="0" baseline="0" dirty="0">
                          <a:ln>
                            <a:noFill/>
                          </a:ln>
                          <a:solidFill>
                            <a:schemeClr val="tx1"/>
                          </a:solidFill>
                          <a:effectLst/>
                          <a:latin typeface="楷体_GB2312" pitchFamily="49" charset="-122"/>
                          <a:ea typeface="楷体_GB2312" pitchFamily="49" charset="-122"/>
                        </a:rPr>
                        <a:t>尊尊</a:t>
                      </a:r>
                      <a:r>
                        <a:rPr kumimoji="0" lang="zh-CN" altLang="en-US" sz="2000" b="1" i="0" u="none" strike="noStrike" cap="none" normalizeH="0" baseline="0" dirty="0">
                          <a:ln>
                            <a:noFill/>
                          </a:ln>
                          <a:solidFill>
                            <a:schemeClr val="tx1"/>
                          </a:solidFill>
                          <a:effectLst/>
                          <a:latin typeface="Verdana" pitchFamily="34" charset="0"/>
                          <a:ea typeface="楷体_GB2312" pitchFamily="49" charset="-122"/>
                        </a:rPr>
                        <a:t>”</a:t>
                      </a:r>
                      <a:r>
                        <a:rPr kumimoji="0" lang="zh-CN" altLang="en-US" sz="2000" b="1" i="0" u="none" strike="noStrike" cap="none" normalizeH="0" baseline="0" dirty="0">
                          <a:ln>
                            <a:noFill/>
                          </a:ln>
                          <a:solidFill>
                            <a:schemeClr val="tx1"/>
                          </a:solidFill>
                          <a:effectLst/>
                          <a:latin typeface="楷体_GB2312" pitchFamily="49" charset="-122"/>
                          <a:ea typeface="楷体_GB2312" pitchFamily="49" charset="-122"/>
                        </a:rPr>
                        <a:t>为主要原则的宗法制法律制度，这一制度的形成与中国文明发源的特点密切相关。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974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a:ln>
                            <a:noFill/>
                          </a:ln>
                          <a:solidFill>
                            <a:schemeClr val="tx1"/>
                          </a:solidFill>
                          <a:effectLst/>
                          <a:latin typeface="楷体_GB2312" pitchFamily="49" charset="-122"/>
                          <a:ea typeface="楷体_GB2312" pitchFamily="49" charset="-122"/>
                        </a:rPr>
                        <a:t>成文法及</a:t>
                      </a:r>
                      <a:r>
                        <a:rPr kumimoji="0" lang="zh-CN" altLang="en-US" sz="2000" b="1" i="0" u="none" strike="noStrike" cap="none" normalizeH="0" baseline="0">
                          <a:ln>
                            <a:noFill/>
                          </a:ln>
                          <a:solidFill>
                            <a:schemeClr val="tx1"/>
                          </a:solidFill>
                          <a:effectLst/>
                          <a:latin typeface="Verdana" pitchFamily="34" charset="0"/>
                          <a:ea typeface="楷体_GB2312" pitchFamily="49" charset="-122"/>
                        </a:rPr>
                        <a:t>“</a:t>
                      </a:r>
                      <a:r>
                        <a:rPr kumimoji="0" lang="zh-CN" altLang="en-US" sz="2000" b="1" i="0" u="none" strike="noStrike" cap="none" normalizeH="0" baseline="0">
                          <a:ln>
                            <a:noFill/>
                          </a:ln>
                          <a:solidFill>
                            <a:schemeClr val="tx1"/>
                          </a:solidFill>
                          <a:effectLst/>
                          <a:latin typeface="楷体_GB2312" pitchFamily="49" charset="-122"/>
                          <a:ea typeface="楷体_GB2312" pitchFamily="49" charset="-122"/>
                        </a:rPr>
                        <a:t>法治</a:t>
                      </a:r>
                      <a:r>
                        <a:rPr kumimoji="0" lang="zh-CN" altLang="en-US" sz="2000" b="1" i="0" u="none" strike="noStrike" cap="none" normalizeH="0" baseline="0">
                          <a:ln>
                            <a:noFill/>
                          </a:ln>
                          <a:solidFill>
                            <a:schemeClr val="tx1"/>
                          </a:solidFill>
                          <a:effectLst/>
                          <a:latin typeface="Verdana" pitchFamily="34" charset="0"/>
                          <a:ea typeface="楷体_GB2312" pitchFamily="49" charset="-122"/>
                        </a:rPr>
                        <a:t>”</a:t>
                      </a:r>
                      <a:r>
                        <a:rPr kumimoji="0" lang="zh-CN" altLang="en-US" sz="2000" b="1" i="0" u="none" strike="noStrike" cap="none" normalizeH="0" baseline="0">
                          <a:ln>
                            <a:noFill/>
                          </a:ln>
                          <a:solidFill>
                            <a:schemeClr val="tx1"/>
                          </a:solidFill>
                          <a:effectLst/>
                          <a:latin typeface="楷体_GB2312" pitchFamily="49" charset="-122"/>
                          <a:ea typeface="楷体_GB2312" pitchFamily="49" charset="-122"/>
                        </a:rPr>
                        <a:t>阶段（春秋、战国、秦）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a:ln>
                            <a:noFill/>
                          </a:ln>
                          <a:solidFill>
                            <a:schemeClr val="tx1"/>
                          </a:solidFill>
                          <a:effectLst/>
                          <a:latin typeface="楷体_GB2312" pitchFamily="49" charset="-122"/>
                          <a:ea typeface="楷体_GB2312" pitchFamily="49" charset="-122"/>
                        </a:rPr>
                        <a:t>随着中国文明的继续发展，社会经济的逐渐发达，在春秋、战国时期，伴随着社会制度的巨变，法律制度的发展也进入了一个新时期，成文法及法典的编纂，是这一时期法制的主要特点，尤其是这一时期法律思想的发展，为中国古代法律制度的指导思想的发展充分准备了理论依据。秦朝是中国历史上第一个统一的封建王朝，在中国确立了战国法家提出的君主专制制度，并实施了法家提出的</a:t>
                      </a:r>
                      <a:r>
                        <a:rPr kumimoji="0" lang="zh-CN" altLang="en-US" sz="2000" b="1" i="0" u="none" strike="noStrike" cap="none" normalizeH="0" baseline="0" dirty="0">
                          <a:ln>
                            <a:noFill/>
                          </a:ln>
                          <a:solidFill>
                            <a:schemeClr val="tx1"/>
                          </a:solidFill>
                          <a:effectLst/>
                          <a:latin typeface="Verdana" pitchFamily="34" charset="0"/>
                          <a:ea typeface="楷体_GB2312" pitchFamily="49" charset="-122"/>
                        </a:rPr>
                        <a:t>“</a:t>
                      </a:r>
                      <a:r>
                        <a:rPr kumimoji="0" lang="zh-CN" altLang="en-US" sz="2000" b="1" i="0" u="none" strike="noStrike" cap="none" normalizeH="0" baseline="0" dirty="0">
                          <a:ln>
                            <a:noFill/>
                          </a:ln>
                          <a:solidFill>
                            <a:schemeClr val="tx1"/>
                          </a:solidFill>
                          <a:effectLst/>
                          <a:latin typeface="楷体_GB2312" pitchFamily="49" charset="-122"/>
                          <a:ea typeface="楷体_GB2312" pitchFamily="49" charset="-122"/>
                        </a:rPr>
                        <a:t>法治</a:t>
                      </a:r>
                      <a:r>
                        <a:rPr kumimoji="0" lang="zh-CN" altLang="en-US" sz="2000" b="1" i="0" u="none" strike="noStrike" cap="none" normalizeH="0" baseline="0" dirty="0">
                          <a:ln>
                            <a:noFill/>
                          </a:ln>
                          <a:solidFill>
                            <a:schemeClr val="tx1"/>
                          </a:solidFill>
                          <a:effectLst/>
                          <a:latin typeface="Verdana" pitchFamily="34" charset="0"/>
                          <a:ea typeface="楷体_GB2312" pitchFamily="49" charset="-122"/>
                        </a:rPr>
                        <a:t>”</a:t>
                      </a:r>
                      <a:r>
                        <a:rPr kumimoji="0" lang="zh-CN" altLang="en-US" sz="2000" b="1" i="0" u="none" strike="noStrike" cap="none" normalizeH="0" baseline="0" dirty="0">
                          <a:ln>
                            <a:noFill/>
                          </a:ln>
                          <a:solidFill>
                            <a:schemeClr val="tx1"/>
                          </a:solidFill>
                          <a:effectLst/>
                          <a:latin typeface="楷体_GB2312" pitchFamily="49" charset="-122"/>
                          <a:ea typeface="楷体_GB2312" pitchFamily="49" charset="-122"/>
                        </a:rPr>
                        <a:t>方针。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6530569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35292" y="1052736"/>
            <a:ext cx="7704856" cy="4955203"/>
          </a:xfrm>
          <a:prstGeom prst="rect">
            <a:avLst/>
          </a:prstGeom>
        </p:spPr>
        <p:txBody>
          <a:bodyPr wrap="square">
            <a:spAutoFit/>
          </a:bodyPr>
          <a:lstStyle/>
          <a:p>
            <a:pPr marL="457200" indent="-457200">
              <a:buFont typeface="Arial" pitchFamily="34" charset="0"/>
              <a:buChar char="•"/>
            </a:pPr>
            <a:r>
              <a:rPr lang="zh-CN" altLang="en-US" sz="3200" b="1" dirty="0"/>
              <a:t>（</a:t>
            </a:r>
            <a:r>
              <a:rPr lang="en-US" altLang="zh-CN" sz="3200" b="1" dirty="0"/>
              <a:t>4</a:t>
            </a:r>
            <a:r>
              <a:rPr lang="zh-CN" altLang="en-US" sz="3200" b="1" dirty="0"/>
              <a:t>）“圜土之制” ：西周把判处徒刑的犯人送 到监狱里执行</a:t>
            </a:r>
          </a:p>
          <a:p>
            <a:pPr marL="457200" indent="-457200">
              <a:buFont typeface="Arial" pitchFamily="34" charset="0"/>
              <a:buChar char="•"/>
            </a:pPr>
            <a:r>
              <a:rPr lang="zh-CN" altLang="en-US" sz="3200" b="1" dirty="0"/>
              <a:t>（</a:t>
            </a:r>
            <a:r>
              <a:rPr lang="en-US" altLang="zh-CN" sz="3200" b="1" dirty="0"/>
              <a:t>5</a:t>
            </a:r>
            <a:r>
              <a:rPr lang="zh-CN" altLang="en-US" sz="3200" b="1" dirty="0"/>
              <a:t>）“嘉石之制”：是对有罪过，但不够处徒 刑者的一种较轻的刑罚，类似于近世的拘留</a:t>
            </a:r>
          </a:p>
          <a:p>
            <a:pPr marL="457200" indent="-457200">
              <a:buFont typeface="Arial" pitchFamily="34" charset="0"/>
              <a:buChar char="•"/>
            </a:pPr>
            <a:r>
              <a:rPr lang="zh-CN" altLang="en-US" sz="3200" b="1" dirty="0"/>
              <a:t>（</a:t>
            </a:r>
            <a:r>
              <a:rPr lang="en-US" altLang="zh-CN" sz="3200" b="1" dirty="0"/>
              <a:t>6</a:t>
            </a:r>
            <a:r>
              <a:rPr lang="zh-CN" altLang="en-US" sz="3200" b="1" dirty="0"/>
              <a:t>）赎刑：是一种刑罚执行的变通办法，即允许受刑人拿出一定的金钱或物品折抵刑罚</a:t>
            </a:r>
          </a:p>
          <a:p>
            <a:pPr marL="457200" indent="-457200">
              <a:buFont typeface="Arial" pitchFamily="34" charset="0"/>
              <a:buChar char="•"/>
            </a:pPr>
            <a:r>
              <a:rPr lang="zh-CN" altLang="en-US" sz="3200" b="1" dirty="0"/>
              <a:t>（</a:t>
            </a:r>
            <a:r>
              <a:rPr lang="en-US" altLang="zh-CN" sz="3200" b="1" dirty="0"/>
              <a:t>7</a:t>
            </a:r>
            <a:r>
              <a:rPr lang="zh-CN" altLang="en-US" sz="3200" b="1" dirty="0"/>
              <a:t>）没为官奴婢</a:t>
            </a:r>
          </a:p>
          <a:p>
            <a:endParaRPr lang="en-US" altLang="zh-CN" sz="2800" dirty="0"/>
          </a:p>
        </p:txBody>
      </p:sp>
    </p:spTree>
    <p:extLst>
      <p:ext uri="{BB962C8B-B14F-4D97-AF65-F5344CB8AC3E}">
        <p14:creationId xmlns:p14="http://schemas.microsoft.com/office/powerpoint/2010/main" val="12054064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85B6E4DE-1F7E-440A-AF32-EB87A65C7C27}"/>
              </a:ext>
            </a:extLst>
          </p:cNvPr>
          <p:cNvSpPr txBox="1"/>
          <p:nvPr/>
        </p:nvSpPr>
        <p:spPr>
          <a:xfrm>
            <a:off x="791580" y="476672"/>
            <a:ext cx="7560840" cy="2677656"/>
          </a:xfrm>
          <a:prstGeom prst="rect">
            <a:avLst/>
          </a:prstGeom>
          <a:noFill/>
        </p:spPr>
        <p:txBody>
          <a:bodyPr wrap="square">
            <a:spAutoFit/>
          </a:bodyPr>
          <a:lstStyle/>
          <a:p>
            <a:pPr algn="just"/>
            <a:r>
              <a:rPr lang="zh-CN" altLang="en-US" sz="2800" b="1" dirty="0"/>
              <a:t>周初刑事制度</a:t>
            </a:r>
            <a:r>
              <a:rPr lang="en-US" altLang="zh-CN" sz="2800" b="1" dirty="0"/>
              <a:t>·《</a:t>
            </a:r>
            <a:r>
              <a:rPr lang="zh-CN" altLang="en-US" sz="2800" b="1" dirty="0"/>
              <a:t>周礼</a:t>
            </a:r>
            <a:r>
              <a:rPr lang="en-US" altLang="zh-CN" sz="2800" b="1" dirty="0"/>
              <a:t>》</a:t>
            </a:r>
            <a:r>
              <a:rPr lang="zh-CN" altLang="en-US" sz="2800" b="1" dirty="0"/>
              <a:t>体系</a:t>
            </a:r>
            <a:endParaRPr lang="en-US" altLang="zh-CN" sz="2800" b="1" dirty="0"/>
          </a:p>
          <a:p>
            <a:pPr algn="just"/>
            <a:r>
              <a:rPr lang="zh-CN" altLang="en-US" sz="2800" b="1" dirty="0"/>
              <a:t>司救掌万民之袤恶过失而诛让之，以礼防禁而救之。凡民之有袤恶者，三让而罚，三罚而士加明刑，耻诸嘉石。役诸司空，其有过失者，三让而罚，三罚而归于圜土。</a:t>
            </a:r>
            <a:endParaRPr lang="en-US" altLang="zh-CN" sz="2800" b="1" dirty="0"/>
          </a:p>
          <a:p>
            <a:pPr algn="r"/>
            <a:r>
              <a:rPr lang="en-US" altLang="zh-CN" sz="2800" b="1" dirty="0"/>
              <a:t>——</a:t>
            </a:r>
            <a:r>
              <a:rPr lang="zh-CN" altLang="en-US" sz="2800" b="1" dirty="0"/>
              <a:t>周礼</a:t>
            </a:r>
            <a:r>
              <a:rPr lang="en-US" altLang="zh-CN" sz="2800" b="1" dirty="0"/>
              <a:t>·</a:t>
            </a:r>
            <a:r>
              <a:rPr lang="zh-CN" altLang="en-US" sz="2800" b="1" dirty="0"/>
              <a:t>地官</a:t>
            </a:r>
          </a:p>
        </p:txBody>
      </p:sp>
      <p:sp>
        <p:nvSpPr>
          <p:cNvPr id="5" name="文本框 4">
            <a:extLst>
              <a:ext uri="{FF2B5EF4-FFF2-40B4-BE49-F238E27FC236}">
                <a16:creationId xmlns:a16="http://schemas.microsoft.com/office/drawing/2014/main" xmlns="" id="{2A1C222E-7640-4C76-A8C3-8729B6D8E87B}"/>
              </a:ext>
            </a:extLst>
          </p:cNvPr>
          <p:cNvSpPr txBox="1"/>
          <p:nvPr/>
        </p:nvSpPr>
        <p:spPr>
          <a:xfrm>
            <a:off x="791580" y="3420036"/>
            <a:ext cx="7560840" cy="3108543"/>
          </a:xfrm>
          <a:prstGeom prst="rect">
            <a:avLst/>
          </a:prstGeom>
          <a:noFill/>
        </p:spPr>
        <p:txBody>
          <a:bodyPr wrap="square">
            <a:spAutoFit/>
          </a:bodyPr>
          <a:lstStyle/>
          <a:p>
            <a:pPr algn="just"/>
            <a:r>
              <a:rPr lang="zh-CN" altLang="en-US" sz="2800" b="1" dirty="0"/>
              <a:t>以嘉石平罢民，凡万民之有罪过而未丽于法而害于州里者，桎梏而坐诸嘉石，役诸司空。重罪，旬有三日坐，期役；其次，九日坐，九月役；其次，七日坐，七月役；其次；五日坐，五月役；其下罪，三日坐，三月役，使州里任之，则宥而舍之。</a:t>
            </a:r>
            <a:endParaRPr lang="en-US" altLang="zh-CN" sz="2800" b="1" dirty="0"/>
          </a:p>
          <a:p>
            <a:pPr algn="r"/>
            <a:r>
              <a:rPr lang="en-US" altLang="zh-CN" sz="2800" b="1" dirty="0"/>
              <a:t>——</a:t>
            </a:r>
            <a:r>
              <a:rPr lang="zh-CN" altLang="en-US" sz="2800" b="1" dirty="0"/>
              <a:t>周礼</a:t>
            </a:r>
            <a:r>
              <a:rPr lang="en-US" altLang="zh-CN" sz="2800" b="1" dirty="0"/>
              <a:t>·</a:t>
            </a:r>
            <a:r>
              <a:rPr lang="zh-CN" altLang="en-US" sz="2800" b="1" dirty="0"/>
              <a:t>秋官</a:t>
            </a:r>
          </a:p>
        </p:txBody>
      </p:sp>
    </p:spTree>
    <p:extLst>
      <p:ext uri="{BB962C8B-B14F-4D97-AF65-F5344CB8AC3E}">
        <p14:creationId xmlns:p14="http://schemas.microsoft.com/office/powerpoint/2010/main" val="12972126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B3BC02F2-6C5A-44AC-8A46-0C317CB598AE}"/>
              </a:ext>
            </a:extLst>
          </p:cNvPr>
          <p:cNvSpPr txBox="1"/>
          <p:nvPr/>
        </p:nvSpPr>
        <p:spPr>
          <a:xfrm>
            <a:off x="971600" y="1412776"/>
            <a:ext cx="7416824" cy="3539430"/>
          </a:xfrm>
          <a:prstGeom prst="rect">
            <a:avLst/>
          </a:prstGeom>
          <a:noFill/>
        </p:spPr>
        <p:txBody>
          <a:bodyPr wrap="square">
            <a:spAutoFit/>
          </a:bodyPr>
          <a:lstStyle/>
          <a:p>
            <a:pPr algn="just"/>
            <a:r>
              <a:rPr lang="zh-CN" altLang="en-US" sz="2800" b="1" dirty="0"/>
              <a:t>刑象制度：正月之吉，始和，布刑于邦国都鄙，乃县刑象之法于象魏，使万民观刑象。</a:t>
            </a:r>
            <a:endParaRPr lang="en-US" altLang="zh-CN" sz="2800" b="1" dirty="0"/>
          </a:p>
          <a:p>
            <a:pPr algn="r"/>
            <a:r>
              <a:rPr lang="en-US" altLang="zh-CN" sz="2800" b="1" dirty="0"/>
              <a:t>——</a:t>
            </a:r>
            <a:r>
              <a:rPr lang="zh-CN" altLang="en-US" sz="2800" b="1" dirty="0"/>
              <a:t>周礼</a:t>
            </a:r>
            <a:r>
              <a:rPr lang="en-US" altLang="zh-CN" sz="2800" b="1" dirty="0"/>
              <a:t>·</a:t>
            </a:r>
            <a:r>
              <a:rPr lang="zh-CN" altLang="en-US" sz="2800" b="1" dirty="0"/>
              <a:t>秋官</a:t>
            </a:r>
            <a:endParaRPr lang="en-US" altLang="zh-CN" sz="2800" b="1" dirty="0"/>
          </a:p>
          <a:p>
            <a:pPr algn="just"/>
            <a:endParaRPr lang="en-US" altLang="zh-CN" sz="2800" b="1" dirty="0"/>
          </a:p>
          <a:p>
            <a:pPr algn="just"/>
            <a:r>
              <a:rPr lang="zh-CN" altLang="en-US" sz="2800" b="1" dirty="0"/>
              <a:t>先事绘象以昭示之，使其观具生警以不及犯，则 唐 虞 之象刑，象魏之刑象，是皆以其昭昭，使人昭昭也。</a:t>
            </a:r>
            <a:endParaRPr lang="en-US" altLang="zh-CN" sz="2800" b="1" dirty="0"/>
          </a:p>
          <a:p>
            <a:pPr algn="r"/>
            <a:r>
              <a:rPr lang="en-US" altLang="zh-CN" sz="2800" b="1" dirty="0"/>
              <a:t>——《</a:t>
            </a:r>
            <a:r>
              <a:rPr lang="zh-CN" altLang="en-US" sz="2800" b="1" dirty="0"/>
              <a:t>考古编</a:t>
            </a:r>
            <a:r>
              <a:rPr lang="en-US" altLang="zh-CN" sz="2800" b="1" dirty="0"/>
              <a:t>·</a:t>
            </a:r>
            <a:r>
              <a:rPr lang="zh-CN" altLang="en-US" sz="2800" b="1" dirty="0"/>
              <a:t>象刑三</a:t>
            </a:r>
            <a:r>
              <a:rPr lang="en-US" altLang="zh-CN" sz="2800" b="1" dirty="0"/>
              <a:t>》</a:t>
            </a:r>
            <a:endParaRPr lang="zh-CN" altLang="en-US" sz="2800" b="1" dirty="0"/>
          </a:p>
        </p:txBody>
      </p:sp>
    </p:spTree>
    <p:extLst>
      <p:ext uri="{BB962C8B-B14F-4D97-AF65-F5344CB8AC3E}">
        <p14:creationId xmlns:p14="http://schemas.microsoft.com/office/powerpoint/2010/main" val="19853005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5341DDE6-87FE-4D1A-BD4C-A7F1FD3F22A9}"/>
              </a:ext>
            </a:extLst>
          </p:cNvPr>
          <p:cNvSpPr txBox="1"/>
          <p:nvPr/>
        </p:nvSpPr>
        <p:spPr>
          <a:xfrm>
            <a:off x="935596" y="1124744"/>
            <a:ext cx="7272808" cy="4401205"/>
          </a:xfrm>
          <a:prstGeom prst="rect">
            <a:avLst/>
          </a:prstGeom>
          <a:noFill/>
        </p:spPr>
        <p:txBody>
          <a:bodyPr wrap="square">
            <a:spAutoFit/>
          </a:bodyPr>
          <a:lstStyle/>
          <a:p>
            <a:pPr algn="just"/>
            <a:r>
              <a:rPr lang="zh-CN" altLang="en-US" sz="2800" b="1" dirty="0"/>
              <a:t>周礼下的其他刑事制度：</a:t>
            </a:r>
            <a:endParaRPr lang="en-US" altLang="zh-CN" sz="2800" b="1" dirty="0"/>
          </a:p>
          <a:p>
            <a:pPr algn="just"/>
            <a:r>
              <a:rPr lang="zh-CN" altLang="en-US" sz="2800" b="1" dirty="0"/>
              <a:t>以乡八刑纠万民：一曰不孝之刑，二曰不睦之刑，三曰不姻之刑，四曰不弟之刑，五曰不任之刑，六曰不恤之刑，七曰造言之刑，八曰乱民之刑。</a:t>
            </a:r>
            <a:endParaRPr lang="en-US" altLang="zh-CN" sz="2800" b="1" dirty="0"/>
          </a:p>
          <a:p>
            <a:pPr algn="just"/>
            <a:endParaRPr lang="en-US" altLang="zh-CN" sz="2800" b="1" dirty="0"/>
          </a:p>
          <a:p>
            <a:pPr algn="just"/>
            <a:r>
              <a:rPr lang="zh-CN" altLang="en-US" sz="2800" b="1" dirty="0"/>
              <a:t>以五祀防万民之伪而教之中，以六乐防万民之情而教之和。凡万民之不服教而有狱讼者，与有地治者听而断之，其附于刑者，归于士。</a:t>
            </a:r>
            <a:endParaRPr lang="en-US" altLang="zh-CN" sz="2800" b="1" dirty="0"/>
          </a:p>
          <a:p>
            <a:pPr algn="r"/>
            <a:r>
              <a:rPr lang="en-US" altLang="zh-CN" sz="2800" b="1" dirty="0"/>
              <a:t>——</a:t>
            </a:r>
            <a:r>
              <a:rPr lang="zh-CN" altLang="en-US" sz="2800" b="1" dirty="0"/>
              <a:t>周礼</a:t>
            </a:r>
          </a:p>
        </p:txBody>
      </p:sp>
    </p:spTree>
    <p:extLst>
      <p:ext uri="{BB962C8B-B14F-4D97-AF65-F5344CB8AC3E}">
        <p14:creationId xmlns:p14="http://schemas.microsoft.com/office/powerpoint/2010/main" val="2296060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404664"/>
            <a:ext cx="8064896" cy="5386090"/>
          </a:xfrm>
          <a:prstGeom prst="rect">
            <a:avLst/>
          </a:prstGeom>
        </p:spPr>
        <p:txBody>
          <a:bodyPr wrap="square">
            <a:spAutoFit/>
          </a:bodyPr>
          <a:lstStyle/>
          <a:p>
            <a:pPr algn="ctr"/>
            <a:r>
              <a:rPr lang="zh-CN" altLang="en-US" sz="3200" b="1" dirty="0" smtClean="0"/>
              <a:t>周初法律制度和思想的总结</a:t>
            </a:r>
            <a:endParaRPr lang="en-US" altLang="zh-CN" sz="3200" b="1" dirty="0" smtClean="0"/>
          </a:p>
          <a:p>
            <a:endParaRPr lang="en-US" altLang="zh-CN" sz="2400" dirty="0" smtClean="0"/>
          </a:p>
          <a:p>
            <a:r>
              <a:rPr lang="en-US" altLang="zh-CN" sz="2400" dirty="0" smtClean="0"/>
              <a:t>(</a:t>
            </a:r>
            <a:r>
              <a:rPr lang="zh-CN" altLang="en-US" sz="2400" dirty="0"/>
              <a:t>一</a:t>
            </a:r>
            <a:r>
              <a:rPr lang="en-US" altLang="zh-CN" sz="2400" dirty="0"/>
              <a:t>) “</a:t>
            </a:r>
            <a:r>
              <a:rPr lang="zh-CN" altLang="en-US" sz="2400" dirty="0"/>
              <a:t>敬天保民</a:t>
            </a:r>
            <a:r>
              <a:rPr lang="zh-CN" altLang="en-US" sz="2400" dirty="0" smtClean="0"/>
              <a:t>”、“</a:t>
            </a:r>
            <a:r>
              <a:rPr lang="zh-CN" altLang="en-US" sz="2400" dirty="0"/>
              <a:t>明德慎罚”</a:t>
            </a:r>
          </a:p>
          <a:p>
            <a:pPr marL="342900" indent="-342900" algn="just">
              <a:buFont typeface="Arial" pitchFamily="34" charset="0"/>
              <a:buChar char="•"/>
            </a:pPr>
            <a:r>
              <a:rPr lang="zh-CN" altLang="en-US" sz="2400" dirty="0" smtClean="0"/>
              <a:t>周</a:t>
            </a:r>
            <a:r>
              <a:rPr lang="zh-CN" altLang="en-US" sz="2400" dirty="0"/>
              <a:t>初统治者从夺取政权和巩固政权的严峻斗争中深刻意识到天命虽然难料，但有规律可循：“天唯时求民主”，天总是寻求能够为民作主的统治者。周初对周人贵族内部的文告中反复出现强调“保民”、“安民”以及类似的提法，可见他们标榜“敬天”，却落实在“保民”上。</a:t>
            </a:r>
          </a:p>
          <a:p>
            <a:pPr marL="342900" indent="-342900" algn="just">
              <a:buFont typeface="Arial" pitchFamily="34" charset="0"/>
              <a:buChar char="•"/>
            </a:pPr>
            <a:endParaRPr lang="zh-CN" altLang="en-US" sz="2400" dirty="0"/>
          </a:p>
          <a:p>
            <a:pPr marL="342900" indent="-342900" algn="just">
              <a:buFont typeface="Arial" pitchFamily="34" charset="0"/>
              <a:buChar char="•"/>
            </a:pPr>
            <a:r>
              <a:rPr lang="zh-CN" altLang="en-US" sz="2400" dirty="0"/>
              <a:t>另一条规律：天命总是归属于有德者并以“德”严格要求统治者内部，将德落实在国家活动的各个方面。运用于法制便是“明德慎罚”，无论立法、司法都必须崇德，慎重从事，制定法规，任用法官，审理案件，施用刑罚，都必须反复思考，不可轻率。</a:t>
            </a:r>
            <a:endParaRPr lang="en-US" sz="2400" dirty="0"/>
          </a:p>
        </p:txBody>
      </p:sp>
    </p:spTree>
    <p:extLst>
      <p:ext uri="{BB962C8B-B14F-4D97-AF65-F5344CB8AC3E}">
        <p14:creationId xmlns:p14="http://schemas.microsoft.com/office/powerpoint/2010/main" val="11431419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1600" y="836712"/>
            <a:ext cx="7128792" cy="5109091"/>
          </a:xfrm>
          <a:prstGeom prst="rect">
            <a:avLst/>
          </a:prstGeom>
        </p:spPr>
        <p:txBody>
          <a:bodyPr wrap="square">
            <a:spAutoFit/>
          </a:bodyPr>
          <a:lstStyle/>
          <a:p>
            <a:r>
              <a:rPr lang="en-US" altLang="zh-CN" sz="2800" b="1" dirty="0"/>
              <a:t>(</a:t>
            </a:r>
            <a:r>
              <a:rPr lang="zh-CN" altLang="en-US" sz="2800" b="1" dirty="0"/>
              <a:t>二</a:t>
            </a:r>
            <a:r>
              <a:rPr lang="en-US" altLang="zh-CN" sz="2800" b="1" dirty="0"/>
              <a:t>) “</a:t>
            </a:r>
            <a:r>
              <a:rPr lang="zh-CN" altLang="en-US" sz="2800" b="1" dirty="0"/>
              <a:t>亲亲”、“尊尊”</a:t>
            </a:r>
          </a:p>
          <a:p>
            <a:endParaRPr lang="zh-CN" altLang="en-US" dirty="0"/>
          </a:p>
          <a:p>
            <a:pPr marL="285750" indent="-285750" algn="just">
              <a:buFont typeface="Arial" pitchFamily="34" charset="0"/>
              <a:buChar char="•"/>
            </a:pPr>
            <a:r>
              <a:rPr lang="zh-CN" altLang="en-US" sz="2800" b="1" dirty="0"/>
              <a:t>鉴于统治者的内部关系是事关国家命运和政局稳定的决定条件之一，周初统治者十分重视在贵族内部提倡和贯彻“亲亲”、“尊尊”，即亲其亲者，尊其尊者的原则。“亲亲”指维护家族内部秩序，“尊尊”指维护社会及家族内部的尊卑关系。</a:t>
            </a:r>
          </a:p>
          <a:p>
            <a:pPr marL="285750" indent="-285750" algn="just">
              <a:buFont typeface="Arial" pitchFamily="34" charset="0"/>
              <a:buChar char="•"/>
            </a:pPr>
            <a:endParaRPr lang="zh-CN" altLang="en-US" sz="2800" b="1" dirty="0"/>
          </a:p>
          <a:p>
            <a:pPr marL="285750" indent="-285750" algn="just">
              <a:buFont typeface="Arial" pitchFamily="34" charset="0"/>
              <a:buChar char="•"/>
            </a:pPr>
            <a:r>
              <a:rPr lang="zh-CN" altLang="en-US" sz="2800" b="1" dirty="0"/>
              <a:t>在“敬天保民”、“明德慎罚”的前提下，将“亲亲”、“尊尊”原则制度化、法律化，落到实处，是西周法制的基本特点。</a:t>
            </a:r>
            <a:endParaRPr lang="en-US" sz="2800" b="1" dirty="0"/>
          </a:p>
        </p:txBody>
      </p:sp>
    </p:spTree>
    <p:extLst>
      <p:ext uri="{BB962C8B-B14F-4D97-AF65-F5344CB8AC3E}">
        <p14:creationId xmlns:p14="http://schemas.microsoft.com/office/powerpoint/2010/main" val="37137097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43608" y="980728"/>
            <a:ext cx="7272808" cy="3539430"/>
          </a:xfrm>
          <a:prstGeom prst="rect">
            <a:avLst/>
          </a:prstGeom>
        </p:spPr>
        <p:txBody>
          <a:bodyPr wrap="square">
            <a:spAutoFit/>
          </a:bodyPr>
          <a:lstStyle/>
          <a:p>
            <a:pPr algn="just"/>
            <a:r>
              <a:rPr lang="zh-CN" altLang="en-US" sz="2800" b="1" dirty="0"/>
              <a:t>（三）“刑罚世轻世重”</a:t>
            </a:r>
          </a:p>
          <a:p>
            <a:pPr algn="just"/>
            <a:endParaRPr lang="zh-CN" altLang="en-US" sz="2800" b="1" dirty="0"/>
          </a:p>
          <a:p>
            <a:pPr marL="342900" indent="-342900" algn="just">
              <a:buFont typeface="Arial" pitchFamily="34" charset="0"/>
              <a:buChar char="•"/>
            </a:pPr>
            <a:r>
              <a:rPr lang="zh-CN" altLang="en-US" sz="2400" b="1" dirty="0"/>
              <a:t>西周初期，统治者们在政治上、法律上更加成熟，在总结前代立法用刑经验的基础上提出了著名的“刑罚世轻世重”理论，并以此来指导周王朝的法律实践。“刑罚世轻世重”是指应根据时世的变化来确定用刑的宽与严、轻与重，即惩罚犯罪应根据犯罪者的主观情节与当时的客观形势，进行权衡，强调具体适用法律时的灵活性。</a:t>
            </a:r>
            <a:endParaRPr lang="en-US" sz="2400" b="1" dirty="0"/>
          </a:p>
        </p:txBody>
      </p:sp>
    </p:spTree>
    <p:extLst>
      <p:ext uri="{BB962C8B-B14F-4D97-AF65-F5344CB8AC3E}">
        <p14:creationId xmlns:p14="http://schemas.microsoft.com/office/powerpoint/2010/main" val="6714845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9552" y="1052736"/>
            <a:ext cx="7992888" cy="4176464"/>
          </a:xfrm>
          <a:prstGeom prst="rect">
            <a:avLst/>
          </a:prstGeom>
        </p:spPr>
        <p:txBody>
          <a:bodyPr wrap="square">
            <a:spAutoFit/>
          </a:bodyPr>
          <a:lstStyle/>
          <a:p>
            <a:pPr algn="just"/>
            <a:endParaRPr lang="zh-CN" altLang="en-US" sz="2400" b="1" dirty="0"/>
          </a:p>
          <a:p>
            <a:pPr algn="just"/>
            <a:r>
              <a:rPr lang="en-US" altLang="zh-CN" sz="2400" b="1" dirty="0"/>
              <a:t>(</a:t>
            </a:r>
            <a:r>
              <a:rPr lang="zh-CN" altLang="en-US" sz="2400" b="1" dirty="0"/>
              <a:t>四</a:t>
            </a:r>
            <a:r>
              <a:rPr lang="en-US" altLang="zh-CN" sz="2400" b="1" dirty="0"/>
              <a:t>)</a:t>
            </a:r>
            <a:r>
              <a:rPr lang="zh-CN" altLang="en-US" sz="2400" b="1" dirty="0"/>
              <a:t>出礼入刑</a:t>
            </a:r>
          </a:p>
          <a:p>
            <a:pPr algn="just"/>
            <a:endParaRPr lang="zh-CN" altLang="en-US" sz="2400" b="1" dirty="0"/>
          </a:p>
          <a:p>
            <a:pPr marL="285750" indent="-285750" algn="just">
              <a:buFont typeface="Arial" pitchFamily="34" charset="0"/>
              <a:buChar char="•"/>
            </a:pPr>
            <a:r>
              <a:rPr lang="zh-CN" altLang="en-US" sz="2400" b="1" dirty="0"/>
              <a:t>礼与刑是西周法的两个基本方面。礼主要用于贵族内部，以积极的、正面的“ 禁于将然” 为主；刑主要用于处罚犯罪。“ 礼不下庶人” ，指庶人不可能完全按礼行事，但决不许违反礼的基本原则。“ 刑不上大夫” ，指贵族犯罪在一定条件下可减免刑罚</a:t>
            </a:r>
            <a:r>
              <a:rPr lang="zh-CN" altLang="en-US" sz="2400" b="1" dirty="0" smtClean="0"/>
              <a:t>。</a:t>
            </a:r>
            <a:endParaRPr lang="en-US" altLang="zh-CN" sz="2400" b="1" dirty="0" smtClean="0"/>
          </a:p>
          <a:p>
            <a:pPr marL="285750" indent="-285750" algn="just">
              <a:buFont typeface="Arial" pitchFamily="34" charset="0"/>
              <a:buChar char="•"/>
            </a:pPr>
            <a:r>
              <a:rPr lang="zh-CN" altLang="en-US" sz="2400" b="1" dirty="0" smtClean="0"/>
              <a:t>要求</a:t>
            </a:r>
            <a:r>
              <a:rPr lang="zh-CN" altLang="en-US" sz="2400" b="1" dirty="0"/>
              <a:t>用刑必须以德教为本，必须适“ 中” ，此后通篇反复强调“ 中” 字，力求不轻不重。</a:t>
            </a:r>
          </a:p>
          <a:p>
            <a:pPr algn="just"/>
            <a:endParaRPr lang="en-US" sz="2400" b="1" dirty="0"/>
          </a:p>
        </p:txBody>
      </p:sp>
    </p:spTree>
    <p:extLst>
      <p:ext uri="{BB962C8B-B14F-4D97-AF65-F5344CB8AC3E}">
        <p14:creationId xmlns:p14="http://schemas.microsoft.com/office/powerpoint/2010/main" val="30917417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F53E83E2-2D6C-4F9E-B52A-4C6E489278C5}"/>
              </a:ext>
            </a:extLst>
          </p:cNvPr>
          <p:cNvPicPr>
            <a:picLocks noChangeAspect="1"/>
          </p:cNvPicPr>
          <p:nvPr/>
        </p:nvPicPr>
        <p:blipFill>
          <a:blip r:embed="rId2"/>
          <a:stretch>
            <a:fillRect/>
          </a:stretch>
        </p:blipFill>
        <p:spPr>
          <a:xfrm>
            <a:off x="2308762" y="397275"/>
            <a:ext cx="4526475" cy="6063449"/>
          </a:xfrm>
          <a:prstGeom prst="rect">
            <a:avLst/>
          </a:prstGeom>
        </p:spPr>
      </p:pic>
    </p:spTree>
    <p:extLst>
      <p:ext uri="{BB962C8B-B14F-4D97-AF65-F5344CB8AC3E}">
        <p14:creationId xmlns:p14="http://schemas.microsoft.com/office/powerpoint/2010/main" val="23724221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BAE92812-B7CF-4B01-B7FB-D632D10AD6B2}"/>
              </a:ext>
            </a:extLst>
          </p:cNvPr>
          <p:cNvSpPr txBox="1"/>
          <p:nvPr/>
        </p:nvSpPr>
        <p:spPr>
          <a:xfrm>
            <a:off x="1043608" y="692696"/>
            <a:ext cx="7344816" cy="4893647"/>
          </a:xfrm>
          <a:prstGeom prst="rect">
            <a:avLst/>
          </a:prstGeom>
          <a:noFill/>
        </p:spPr>
        <p:txBody>
          <a:bodyPr wrap="square">
            <a:spAutoFit/>
          </a:bodyPr>
          <a:lstStyle/>
          <a:p>
            <a:pPr algn="ctr"/>
            <a:r>
              <a:rPr lang="zh-CN" altLang="en-US" sz="3200" b="1" dirty="0"/>
              <a:t>周中期</a:t>
            </a:r>
            <a:r>
              <a:rPr lang="en-US" altLang="zh-CN" sz="3200" b="1" dirty="0"/>
              <a:t>·</a:t>
            </a:r>
            <a:r>
              <a:rPr lang="zh-CN" altLang="en-US" sz="3200" b="1" dirty="0"/>
              <a:t>吕刑体系</a:t>
            </a:r>
            <a:endParaRPr lang="en-US" altLang="zh-CN" sz="3200" b="1" dirty="0"/>
          </a:p>
          <a:p>
            <a:pPr algn="just"/>
            <a:endParaRPr lang="en-US" altLang="zh-CN" sz="2800" b="1" dirty="0"/>
          </a:p>
          <a:p>
            <a:pPr marL="457200" indent="-457200" algn="just">
              <a:buFont typeface="Arial" panose="020B0604020202020204" pitchFamily="34" charset="0"/>
              <a:buChar char="•"/>
            </a:pPr>
            <a:r>
              <a:rPr lang="zh-CN" altLang="en-US" sz="2800" b="1" dirty="0"/>
              <a:t>西周初年即有刑法，分“轻典”、“中典”、“重典”，合称“三典”，用以维护其统治和社会安定。</a:t>
            </a:r>
            <a:endParaRPr lang="en-US" altLang="zh-CN" sz="2800" b="1" dirty="0"/>
          </a:p>
          <a:p>
            <a:pPr marL="457200" indent="-457200" algn="just">
              <a:buFont typeface="Arial" panose="020B0604020202020204" pitchFamily="34" charset="0"/>
              <a:buChar char="•"/>
            </a:pPr>
            <a:r>
              <a:rPr lang="zh-CN" altLang="en-US" sz="2800" b="1" dirty="0"/>
              <a:t>西周中期，社会矛盾开始加深，周穆王命吕侯制定</a:t>
            </a:r>
            <a:r>
              <a:rPr lang="en-US" altLang="zh-CN" sz="2800" b="1" dirty="0"/>
              <a:t>《</a:t>
            </a:r>
            <a:r>
              <a:rPr lang="zh-CN" altLang="en-US" sz="2800" b="1" dirty="0"/>
              <a:t>吕刑</a:t>
            </a:r>
            <a:r>
              <a:rPr lang="en-US" altLang="zh-CN" sz="2800" b="1" dirty="0"/>
              <a:t>》</a:t>
            </a:r>
            <a:r>
              <a:rPr lang="zh-CN" altLang="en-US" sz="2800" b="1" dirty="0"/>
              <a:t>，共三千条。按刑种分类，计墨刑千条，劓刑千条，剕刑五百条，宫刑三百条，大辟二百条。</a:t>
            </a:r>
            <a:endParaRPr lang="en-US" altLang="zh-CN" sz="2800" b="1" dirty="0"/>
          </a:p>
          <a:p>
            <a:pPr marL="457200" indent="-457200" algn="just">
              <a:buFont typeface="Arial" panose="020B0604020202020204" pitchFamily="34" charset="0"/>
              <a:buChar char="•"/>
            </a:pPr>
            <a:r>
              <a:rPr lang="zh-CN" altLang="en-US" sz="2800" b="1" dirty="0"/>
              <a:t>今文</a:t>
            </a:r>
            <a:r>
              <a:rPr lang="en-US" altLang="zh-CN" sz="2800" b="1" dirty="0"/>
              <a:t>《</a:t>
            </a:r>
            <a:r>
              <a:rPr lang="zh-CN" altLang="en-US" sz="2800" b="1" dirty="0"/>
              <a:t>尚书</a:t>
            </a:r>
            <a:r>
              <a:rPr lang="en-US" altLang="zh-CN" sz="2800" b="1" dirty="0"/>
              <a:t>》</a:t>
            </a:r>
            <a:r>
              <a:rPr lang="zh-CN" altLang="en-US" sz="2800" b="1" dirty="0"/>
              <a:t>中现存</a:t>
            </a:r>
            <a:r>
              <a:rPr lang="en-US" altLang="zh-CN" sz="2800" b="1" dirty="0"/>
              <a:t>《</a:t>
            </a:r>
            <a:r>
              <a:rPr lang="zh-CN" altLang="en-US" sz="2800" b="1" dirty="0"/>
              <a:t>吕刑</a:t>
            </a:r>
            <a:r>
              <a:rPr lang="en-US" altLang="zh-CN" sz="2800" b="1" dirty="0"/>
              <a:t>》</a:t>
            </a:r>
            <a:r>
              <a:rPr lang="zh-CN" altLang="en-US" sz="2800" b="1" dirty="0"/>
              <a:t>一篇，而作为法典的</a:t>
            </a:r>
            <a:r>
              <a:rPr lang="en-US" altLang="zh-CN" sz="2800" b="1" dirty="0"/>
              <a:t>《</a:t>
            </a:r>
            <a:r>
              <a:rPr lang="zh-CN" altLang="en-US" sz="2800" b="1" dirty="0"/>
              <a:t>吕刑</a:t>
            </a:r>
            <a:r>
              <a:rPr lang="en-US" altLang="zh-CN" sz="2800" b="1" dirty="0"/>
              <a:t>》</a:t>
            </a:r>
            <a:r>
              <a:rPr lang="zh-CN" altLang="en-US" sz="2800" b="1" dirty="0"/>
              <a:t>其原件已失传。</a:t>
            </a:r>
          </a:p>
        </p:txBody>
      </p:sp>
    </p:spTree>
    <p:extLst>
      <p:ext uri="{BB962C8B-B14F-4D97-AF65-F5344CB8AC3E}">
        <p14:creationId xmlns:p14="http://schemas.microsoft.com/office/powerpoint/2010/main" val="661340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23" name="Group 175"/>
          <p:cNvGraphicFramePr>
            <a:graphicFrameLocks noGrp="1"/>
          </p:cNvGraphicFramePr>
          <p:nvPr>
            <p:extLst>
              <p:ext uri="{D42A27DB-BD31-4B8C-83A1-F6EECF244321}">
                <p14:modId xmlns:p14="http://schemas.microsoft.com/office/powerpoint/2010/main" val="1232666983"/>
              </p:ext>
            </p:extLst>
          </p:nvPr>
        </p:nvGraphicFramePr>
        <p:xfrm>
          <a:off x="571500" y="428625"/>
          <a:ext cx="7939088" cy="6029326"/>
        </p:xfrm>
        <a:graphic>
          <a:graphicData uri="http://schemas.openxmlformats.org/drawingml/2006/table">
            <a:tbl>
              <a:tblPr/>
              <a:tblGrid>
                <a:gridCol w="1309688">
                  <a:extLst>
                    <a:ext uri="{9D8B030D-6E8A-4147-A177-3AD203B41FA5}">
                      <a16:colId xmlns:a16="http://schemas.microsoft.com/office/drawing/2014/main" xmlns="" val="20000"/>
                    </a:ext>
                  </a:extLst>
                </a:gridCol>
                <a:gridCol w="6629400">
                  <a:extLst>
                    <a:ext uri="{9D8B030D-6E8A-4147-A177-3AD203B41FA5}">
                      <a16:colId xmlns:a16="http://schemas.microsoft.com/office/drawing/2014/main" xmlns="" val="20001"/>
                    </a:ext>
                  </a:extLst>
                </a:gridCol>
              </a:tblGrid>
              <a:tr h="4492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楷体_GB2312" pitchFamily="49" charset="-122"/>
                        </a:rPr>
                        <a:t>发展阶段</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楷体_GB2312" pitchFamily="49" charset="-122"/>
                        </a:rPr>
                        <a:t>法律制度特点</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0002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楷体_GB2312" pitchFamily="49" charset="-122"/>
                        </a:rPr>
                        <a:t>法律儒家化阶段（两汉、三国魏晋南北朝、隋、唐）</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en-US" sz="2000" b="1" i="0" u="none" strike="noStrike" cap="none" normalizeH="0" baseline="0" dirty="0">
                          <a:ln>
                            <a:noFill/>
                          </a:ln>
                          <a:solidFill>
                            <a:schemeClr val="tx1"/>
                          </a:solidFill>
                          <a:effectLst/>
                          <a:latin typeface="Arial" charset="0"/>
                          <a:ea typeface="楷体_GB2312" pitchFamily="49" charset="-122"/>
                        </a:rPr>
                        <a:t>秦朝的速亡为儒家思想与君主专制制度相互结合提供了一条途径。从汉朝开始，一直延伸到三国两晋南北朝，这一时期是儒家思想渗透到法律中的时期，即法律儒家化。隋唐时期，伴随着《唐律疏议》的制定与颁布，彻底完成了儒家的礼教与法家的</a:t>
                      </a:r>
                      <a:r>
                        <a:rPr kumimoji="0" lang="en-US" altLang="en-US" sz="2000" b="1" i="0" u="none" strike="noStrike" cap="none" normalizeH="0" baseline="0" dirty="0">
                          <a:ln>
                            <a:noFill/>
                          </a:ln>
                          <a:solidFill>
                            <a:schemeClr val="tx1"/>
                          </a:solidFill>
                          <a:effectLst/>
                          <a:latin typeface="Verdana" pitchFamily="34" charset="0"/>
                          <a:ea typeface="楷体_GB2312" pitchFamily="49" charset="-122"/>
                        </a:rPr>
                        <a:t>“</a:t>
                      </a:r>
                      <a:r>
                        <a:rPr kumimoji="0" lang="en-US" altLang="en-US" sz="2000" b="1" i="0" u="none" strike="noStrike" cap="none" normalizeH="0" baseline="0" dirty="0">
                          <a:ln>
                            <a:noFill/>
                          </a:ln>
                          <a:solidFill>
                            <a:schemeClr val="tx1"/>
                          </a:solidFill>
                          <a:effectLst/>
                          <a:latin typeface="Arial" charset="0"/>
                          <a:ea typeface="楷体_GB2312" pitchFamily="49" charset="-122"/>
                        </a:rPr>
                        <a:t>法治</a:t>
                      </a:r>
                      <a:r>
                        <a:rPr kumimoji="0" lang="en-US" altLang="en-US" sz="2000" b="1" i="0" u="none" strike="noStrike" cap="none" normalizeH="0" baseline="0" dirty="0">
                          <a:ln>
                            <a:noFill/>
                          </a:ln>
                          <a:solidFill>
                            <a:schemeClr val="tx1"/>
                          </a:solidFill>
                          <a:effectLst/>
                          <a:latin typeface="Verdana" pitchFamily="34" charset="0"/>
                          <a:ea typeface="楷体_GB2312" pitchFamily="49" charset="-122"/>
                        </a:rPr>
                        <a:t>”</a:t>
                      </a:r>
                      <a:r>
                        <a:rPr kumimoji="0" lang="en-US" altLang="en-US" sz="2000" b="1" i="0" u="none" strike="noStrike" cap="none" normalizeH="0" baseline="0" dirty="0">
                          <a:ln>
                            <a:noFill/>
                          </a:ln>
                          <a:solidFill>
                            <a:schemeClr val="tx1"/>
                          </a:solidFill>
                          <a:effectLst/>
                          <a:latin typeface="Arial" charset="0"/>
                          <a:ea typeface="楷体_GB2312" pitchFamily="49" charset="-122"/>
                        </a:rPr>
                        <a:t>的融合，标志着中国古代法制的完备与成熟，世界五大法系之一的中华法系就此形成。</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6367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法典与案例结合阶段</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楷体_GB2312" pitchFamily="49" charset="-122"/>
                        </a:rPr>
                        <a:t>自宋代以后，社会经济、文化的发展，中国法律开始向法律技术的完备方向发展，即在审判具体案件是如何实现司法操作与法律指导思想上的结合。案件成例作为一种法律形式得到很大发展，例与律开始相互结合。明、清两代王朝的法律制度是这一发展趋势的典型代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9431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近代法律（清末、中华民国）</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楷体_GB2312" pitchFamily="49" charset="-122"/>
                        </a:rPr>
                        <a:t>清末，西方社会制度冲击东方文明，中国古代社会制度开始解体。传统法律制度在清末变法修律后也宣告消亡，中国开始步入法律近代化的新时期。在这一时期，中国法律的发展是以吸收、融合西方法律制度体系为主要内容，到中华民国南京政府制定、颁布</a:t>
                      </a:r>
                      <a:r>
                        <a:rPr kumimoji="0" lang="zh-CN" altLang="en-US" sz="2000" b="1" i="0" u="none" strike="noStrike" cap="none" normalizeH="0" baseline="0" dirty="0">
                          <a:ln>
                            <a:noFill/>
                          </a:ln>
                          <a:solidFill>
                            <a:schemeClr val="tx1"/>
                          </a:solidFill>
                          <a:effectLst/>
                          <a:latin typeface="Verdana" pitchFamily="34" charset="0"/>
                          <a:ea typeface="楷体_GB2312" pitchFamily="49" charset="-122"/>
                        </a:rPr>
                        <a:t>“</a:t>
                      </a:r>
                      <a:r>
                        <a:rPr kumimoji="0" lang="zh-CN" altLang="en-US" sz="2000" b="1" i="0" u="none" strike="noStrike" cap="none" normalizeH="0" baseline="0" dirty="0">
                          <a:ln>
                            <a:noFill/>
                          </a:ln>
                          <a:solidFill>
                            <a:schemeClr val="tx1"/>
                          </a:solidFill>
                          <a:effectLst/>
                          <a:latin typeface="Arial" charset="0"/>
                          <a:ea typeface="楷体_GB2312" pitchFamily="49" charset="-122"/>
                        </a:rPr>
                        <a:t>六法</a:t>
                      </a:r>
                      <a:r>
                        <a:rPr kumimoji="0" lang="zh-CN" altLang="en-US" sz="2000" b="1" i="0" u="none" strike="noStrike" cap="none" normalizeH="0" baseline="0" dirty="0">
                          <a:ln>
                            <a:noFill/>
                          </a:ln>
                          <a:solidFill>
                            <a:schemeClr val="tx1"/>
                          </a:solidFill>
                          <a:effectLst/>
                          <a:latin typeface="Verdana" pitchFamily="34" charset="0"/>
                          <a:ea typeface="楷体_GB2312" pitchFamily="49" charset="-122"/>
                        </a:rPr>
                        <a:t>”</a:t>
                      </a:r>
                      <a:r>
                        <a:rPr kumimoji="0" lang="zh-CN" altLang="en-US" sz="2000" b="1" i="0" u="none" strike="noStrike" cap="none" normalizeH="0" baseline="0" dirty="0">
                          <a:ln>
                            <a:noFill/>
                          </a:ln>
                          <a:solidFill>
                            <a:schemeClr val="tx1"/>
                          </a:solidFill>
                          <a:effectLst/>
                          <a:latin typeface="Arial" charset="0"/>
                          <a:ea typeface="楷体_GB2312" pitchFamily="49" charset="-122"/>
                        </a:rPr>
                        <a:t>为止，法律近代化的工作告一段落。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4660446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xmlns="" id="{68524E32-5629-4B72-BD25-3DF4BC54EF60}"/>
              </a:ext>
            </a:extLst>
          </p:cNvPr>
          <p:cNvSpPr txBox="1"/>
          <p:nvPr/>
        </p:nvSpPr>
        <p:spPr>
          <a:xfrm>
            <a:off x="683568" y="764704"/>
            <a:ext cx="7776864" cy="5693866"/>
          </a:xfrm>
          <a:prstGeom prst="rect">
            <a:avLst/>
          </a:prstGeom>
          <a:noFill/>
        </p:spPr>
        <p:txBody>
          <a:bodyPr wrap="square">
            <a:spAutoFit/>
          </a:bodyPr>
          <a:lstStyle/>
          <a:p>
            <a:pPr algn="just"/>
            <a:r>
              <a:rPr lang="zh-CN" altLang="en-US" sz="2800" b="1" dirty="0"/>
              <a:t>惟吕命，王享国百年，耄，荒度作刑，以诘四方。</a:t>
            </a:r>
            <a:endParaRPr lang="en-US" altLang="zh-CN" sz="2800" b="1" dirty="0"/>
          </a:p>
          <a:p>
            <a:pPr algn="just"/>
            <a:endParaRPr lang="en-US" altLang="zh-CN" sz="2800" b="1" dirty="0"/>
          </a:p>
          <a:p>
            <a:pPr algn="just"/>
            <a:r>
              <a:rPr lang="zh-CN" altLang="en-US" sz="2800" b="1" dirty="0"/>
              <a:t>王曰：“若古有训，蚩尤惟始作乱，延及于平民，罔不寇贼，鸱义，奸宄，夺攘，矫虔。苗民弗用灵，制以刑，惟作五虐之刑曰法。杀戮无辜，爰始淫为劓、刵、椓、黥。越兹丽刑并制，罔差有辞。</a:t>
            </a:r>
            <a:endParaRPr lang="en-US" altLang="zh-CN" sz="2800" b="1" dirty="0"/>
          </a:p>
          <a:p>
            <a:pPr algn="just"/>
            <a:endParaRPr lang="en-US" altLang="zh-CN" sz="2800" b="1" dirty="0"/>
          </a:p>
          <a:p>
            <a:pPr algn="just"/>
            <a:r>
              <a:rPr lang="zh-CN" altLang="en-US" sz="2800" b="1" dirty="0"/>
              <a:t>民兴胥渐，泯泯棼棼，罔中于信，以覆诅盟。虐威庶戮，方告无辜于上。上帝监民，罔有馨香德，刑发闻惟腥。黄帝哀矜庶戮之不辜，报虐以威，遏绝苗民，无世在下。乃命重、黎，绝地天通，罔有降格。</a:t>
            </a:r>
          </a:p>
        </p:txBody>
      </p:sp>
    </p:spTree>
    <p:extLst>
      <p:ext uri="{BB962C8B-B14F-4D97-AF65-F5344CB8AC3E}">
        <p14:creationId xmlns:p14="http://schemas.microsoft.com/office/powerpoint/2010/main" val="10517694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14458D2F-31F1-467B-8DFC-5595105806D6}"/>
              </a:ext>
            </a:extLst>
          </p:cNvPr>
          <p:cNvSpPr txBox="1"/>
          <p:nvPr/>
        </p:nvSpPr>
        <p:spPr>
          <a:xfrm>
            <a:off x="575556" y="1196752"/>
            <a:ext cx="7992888" cy="3539430"/>
          </a:xfrm>
          <a:prstGeom prst="rect">
            <a:avLst/>
          </a:prstGeom>
          <a:noFill/>
        </p:spPr>
        <p:txBody>
          <a:bodyPr wrap="square">
            <a:spAutoFit/>
          </a:bodyPr>
          <a:lstStyle/>
          <a:p>
            <a:pPr algn="just"/>
            <a:r>
              <a:rPr lang="zh-CN" altLang="en-US" sz="2800" b="1" dirty="0"/>
              <a:t>五刑之疑有赦，五罚之疑有赦，其审克之！简孚有众，惟貌有稽。无简不听，具严天威。墨辟疑赦，其罚百锾，阅实其罪。劓辟疑赦，其罪惟倍，阅实其罪。剕辟疑赦，其罚倍差，阅实其罪。宫辟疑赦，其罚六百锾，阅实其罪。大辟疑赦，其罚千锾，阅实其罪。墨罚之属千，劓罚之属千，剕罚之属五百，宫罚之属三百，大辟之罚其属二百。五刑之属三千。</a:t>
            </a:r>
          </a:p>
        </p:txBody>
      </p:sp>
    </p:spTree>
    <p:extLst>
      <p:ext uri="{BB962C8B-B14F-4D97-AF65-F5344CB8AC3E}">
        <p14:creationId xmlns:p14="http://schemas.microsoft.com/office/powerpoint/2010/main" val="7210129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CED8743D-39DD-429B-8252-6681071F27DE}"/>
              </a:ext>
            </a:extLst>
          </p:cNvPr>
          <p:cNvSpPr txBox="1"/>
          <p:nvPr/>
        </p:nvSpPr>
        <p:spPr>
          <a:xfrm>
            <a:off x="2286000" y="1052736"/>
            <a:ext cx="4572000" cy="5262979"/>
          </a:xfrm>
          <a:prstGeom prst="rect">
            <a:avLst/>
          </a:prstGeom>
          <a:noFill/>
        </p:spPr>
        <p:txBody>
          <a:bodyPr wrap="square">
            <a:spAutoFit/>
          </a:bodyPr>
          <a:lstStyle/>
          <a:p>
            <a:pPr algn="just"/>
            <a:r>
              <a:rPr lang="zh-CN" altLang="en-US" sz="2800" b="1" dirty="0"/>
              <a:t>上下比罪，无僭乱辞，勿用不行，惟察惟法，其审克之！上刑适轻，下服；下刑适重，上服。轻重诸罚有权。刑罚世轻世重，惟齐非齐，有伦有要。罚惩非死，人极于病。非佞折狱，惟良折狱，罔非在中。察辞于差，非従惟従。哀敬折狱，明启刑书胥占，咸庶中正。其刑其罚，其审克之。狱成而孚，输而孚。其刑上备，有并两刑。”</a:t>
            </a:r>
          </a:p>
        </p:txBody>
      </p:sp>
    </p:spTree>
    <p:extLst>
      <p:ext uri="{BB962C8B-B14F-4D97-AF65-F5344CB8AC3E}">
        <p14:creationId xmlns:p14="http://schemas.microsoft.com/office/powerpoint/2010/main" val="26412821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980727"/>
            <a:ext cx="8028384" cy="6186309"/>
          </a:xfrm>
          <a:prstGeom prst="rect">
            <a:avLst/>
          </a:prstGeom>
        </p:spPr>
        <p:txBody>
          <a:bodyPr wrap="square">
            <a:spAutoFit/>
          </a:bodyPr>
          <a:lstStyle/>
          <a:p>
            <a:r>
              <a:rPr lang="zh-CN" altLang="en-US" sz="3600" b="1" dirty="0"/>
              <a:t>四、民事法律</a:t>
            </a:r>
          </a:p>
          <a:p>
            <a:r>
              <a:rPr lang="zh-CN" altLang="en-US" sz="3600" b="1" dirty="0"/>
              <a:t>（一）民事规范</a:t>
            </a:r>
          </a:p>
          <a:p>
            <a:r>
              <a:rPr lang="zh-CN" altLang="en-US" sz="3600" b="1" dirty="0"/>
              <a:t>    </a:t>
            </a:r>
            <a:r>
              <a:rPr lang="en-US" altLang="zh-CN" sz="3600" b="1" dirty="0"/>
              <a:t>1</a:t>
            </a:r>
            <a:r>
              <a:rPr lang="zh-CN" altLang="en-US" sz="3600" b="1" dirty="0"/>
              <a:t>、所有权：</a:t>
            </a:r>
          </a:p>
          <a:p>
            <a:r>
              <a:rPr lang="zh-CN" altLang="en-US" sz="3600" b="1" dirty="0"/>
              <a:t>    （</a:t>
            </a:r>
            <a:r>
              <a:rPr lang="en-US" altLang="zh-CN" sz="3600" b="1" dirty="0"/>
              <a:t>1</a:t>
            </a:r>
            <a:r>
              <a:rPr lang="zh-CN" altLang="en-US" sz="3600" b="1" dirty="0"/>
              <a:t>）周天子对土地和奴隶的所有权</a:t>
            </a:r>
          </a:p>
          <a:p>
            <a:r>
              <a:rPr lang="zh-CN" altLang="en-US" sz="3600" b="1" dirty="0"/>
              <a:t>    （</a:t>
            </a:r>
            <a:r>
              <a:rPr lang="en-US" altLang="zh-CN" sz="3600" b="1" dirty="0"/>
              <a:t>2</a:t>
            </a:r>
            <a:r>
              <a:rPr lang="zh-CN" altLang="en-US" sz="3600" b="1" dirty="0"/>
              <a:t>）贵族、自由民的个人所有权</a:t>
            </a:r>
          </a:p>
          <a:p>
            <a:r>
              <a:rPr lang="zh-CN" altLang="en-US" sz="3600" b="1" dirty="0"/>
              <a:t>    </a:t>
            </a:r>
            <a:r>
              <a:rPr lang="en-US" altLang="zh-CN" sz="3600" b="1" dirty="0"/>
              <a:t>2</a:t>
            </a:r>
            <a:r>
              <a:rPr lang="zh-CN" altLang="en-US" sz="3600" b="1" dirty="0"/>
              <a:t>、契约关系：</a:t>
            </a:r>
          </a:p>
          <a:p>
            <a:r>
              <a:rPr lang="zh-CN" altLang="en-US" sz="3600" b="1" dirty="0"/>
              <a:t>     （</a:t>
            </a:r>
            <a:r>
              <a:rPr lang="en-US" altLang="zh-CN" sz="3600" b="1" dirty="0"/>
              <a:t>1</a:t>
            </a:r>
            <a:r>
              <a:rPr lang="zh-CN" altLang="en-US" sz="3600" b="1" dirty="0"/>
              <a:t>）质剂</a:t>
            </a:r>
            <a:r>
              <a:rPr lang="en-US" altLang="zh-CN" sz="3600" b="1" dirty="0"/>
              <a:t>——</a:t>
            </a:r>
            <a:r>
              <a:rPr lang="zh-CN" altLang="en-US" sz="3600" b="1" dirty="0"/>
              <a:t>买卖契约</a:t>
            </a:r>
          </a:p>
          <a:p>
            <a:r>
              <a:rPr lang="zh-CN" altLang="en-US" sz="3600" b="1" dirty="0"/>
              <a:t>     （</a:t>
            </a:r>
            <a:r>
              <a:rPr lang="en-US" altLang="zh-CN" sz="3600" b="1" dirty="0"/>
              <a:t>2</a:t>
            </a:r>
            <a:r>
              <a:rPr lang="zh-CN" altLang="en-US" sz="3600" b="1" dirty="0"/>
              <a:t>）傅别</a:t>
            </a:r>
            <a:r>
              <a:rPr lang="en-US" altLang="zh-CN" sz="3600" b="1" dirty="0"/>
              <a:t>——</a:t>
            </a:r>
            <a:r>
              <a:rPr lang="zh-CN" altLang="en-US" sz="3600" b="1" dirty="0"/>
              <a:t>借贷契约</a:t>
            </a:r>
            <a:endParaRPr lang="en-US" altLang="zh-CN" sz="3600" b="1" dirty="0"/>
          </a:p>
          <a:p>
            <a:r>
              <a:rPr lang="zh-CN" altLang="en-US" sz="3600" b="1" dirty="0"/>
              <a:t>     （</a:t>
            </a:r>
            <a:r>
              <a:rPr lang="en-US" altLang="zh-CN" sz="3600" b="1" dirty="0"/>
              <a:t>3</a:t>
            </a:r>
            <a:r>
              <a:rPr lang="zh-CN" altLang="en-US" sz="3600" b="1" dirty="0"/>
              <a:t>）损害赔偿</a:t>
            </a:r>
            <a:br>
              <a:rPr lang="zh-CN" altLang="en-US" sz="3600" b="1" dirty="0"/>
            </a:br>
            <a:r>
              <a:rPr lang="zh-CN" altLang="en-US" sz="3600" b="1" dirty="0"/>
              <a:t>     （</a:t>
            </a:r>
            <a:r>
              <a:rPr lang="en-US" altLang="zh-CN" sz="3600" b="1" dirty="0"/>
              <a:t>4</a:t>
            </a:r>
            <a:r>
              <a:rPr lang="zh-CN" altLang="en-US" sz="3600" b="1" dirty="0"/>
              <a:t>）租赁契约</a:t>
            </a:r>
          </a:p>
          <a:p>
            <a:endParaRPr lang="zh-CN" altLang="en-US" sz="3600" b="1" dirty="0"/>
          </a:p>
        </p:txBody>
      </p:sp>
    </p:spTree>
    <p:extLst>
      <p:ext uri="{BB962C8B-B14F-4D97-AF65-F5344CB8AC3E}">
        <p14:creationId xmlns:p14="http://schemas.microsoft.com/office/powerpoint/2010/main" val="23904759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59632" y="836712"/>
            <a:ext cx="7416824" cy="5262979"/>
          </a:xfrm>
          <a:prstGeom prst="rect">
            <a:avLst/>
          </a:prstGeom>
        </p:spPr>
        <p:txBody>
          <a:bodyPr wrap="square">
            <a:spAutoFit/>
          </a:bodyPr>
          <a:lstStyle/>
          <a:p>
            <a:pPr algn="just"/>
            <a:r>
              <a:rPr lang="zh-CN" altLang="en-US" sz="2800" b="1" dirty="0"/>
              <a:t>（二）婚姻制度：</a:t>
            </a:r>
          </a:p>
          <a:p>
            <a:pPr algn="just"/>
            <a:r>
              <a:rPr lang="zh-CN" altLang="en-US" sz="2800" b="1" dirty="0"/>
              <a:t>    </a:t>
            </a:r>
            <a:r>
              <a:rPr lang="en-US" altLang="zh-CN" sz="2800" b="1" dirty="0"/>
              <a:t>1</a:t>
            </a:r>
            <a:r>
              <a:rPr lang="zh-CN" altLang="en-US" sz="2800" b="1" dirty="0"/>
              <a:t>、婚姻的缔结</a:t>
            </a:r>
          </a:p>
          <a:p>
            <a:pPr algn="just"/>
            <a:r>
              <a:rPr lang="zh-CN" altLang="en-US" sz="2800" b="1" dirty="0"/>
              <a:t>    （</a:t>
            </a:r>
            <a:r>
              <a:rPr lang="en-US" altLang="zh-CN" sz="2800" b="1" dirty="0"/>
              <a:t>1</a:t>
            </a:r>
            <a:r>
              <a:rPr lang="zh-CN" altLang="en-US" sz="2800" b="1" dirty="0"/>
              <a:t>）四大原则：一夫一妻制、同姓不婚、父母之 命、婚龄的限制</a:t>
            </a:r>
            <a:endParaRPr lang="en-US" altLang="zh-CN" sz="2800" b="1" dirty="0"/>
          </a:p>
          <a:p>
            <a:pPr algn="just"/>
            <a:r>
              <a:rPr lang="zh-CN" altLang="en-US" sz="2800" b="1" dirty="0"/>
              <a:t>    （</a:t>
            </a:r>
            <a:r>
              <a:rPr lang="en-US" altLang="zh-CN" sz="2800" b="1" dirty="0"/>
              <a:t>2</a:t>
            </a:r>
            <a:r>
              <a:rPr lang="zh-CN" altLang="en-US" sz="2800" b="1" dirty="0"/>
              <a:t>）婚姻缔结的程序 ：“六礼”：纳采、问名、纳吉、纳徵、请期、亲迎六道程序，</a:t>
            </a:r>
          </a:p>
          <a:p>
            <a:pPr algn="just"/>
            <a:r>
              <a:rPr lang="zh-CN" altLang="en-US" sz="2800" b="1" dirty="0"/>
              <a:t>    </a:t>
            </a:r>
            <a:r>
              <a:rPr lang="en-US" altLang="zh-CN" sz="2800" b="1" dirty="0"/>
              <a:t>2</a:t>
            </a:r>
            <a:r>
              <a:rPr lang="zh-CN" altLang="en-US" sz="2800" b="1" dirty="0"/>
              <a:t>、婚姻解除 （实行许可离婚主义和专权离婚主义）</a:t>
            </a:r>
          </a:p>
          <a:p>
            <a:pPr algn="just"/>
            <a:r>
              <a:rPr lang="zh-CN" altLang="en-US" sz="2800" b="1" dirty="0"/>
              <a:t>       “出妻”的理由“七去”：不孝顺父母、无子、淫、 妨、有恶疾、口多言、盗窃。</a:t>
            </a:r>
          </a:p>
          <a:p>
            <a:pPr algn="just"/>
            <a:r>
              <a:rPr lang="zh-CN" altLang="en-US" sz="2800" b="1" dirty="0"/>
              <a:t>       不得“出妻”的理由“三不去”：有所娶无所归，与更 三年丧，前贫贱后富贵</a:t>
            </a:r>
            <a:endParaRPr lang="en-US" sz="2800" b="1" dirty="0"/>
          </a:p>
        </p:txBody>
      </p:sp>
    </p:spTree>
    <p:extLst>
      <p:ext uri="{BB962C8B-B14F-4D97-AF65-F5344CB8AC3E}">
        <p14:creationId xmlns:p14="http://schemas.microsoft.com/office/powerpoint/2010/main" val="13885139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7624" y="1052736"/>
            <a:ext cx="7056784" cy="4524315"/>
          </a:xfrm>
          <a:prstGeom prst="rect">
            <a:avLst/>
          </a:prstGeom>
        </p:spPr>
        <p:txBody>
          <a:bodyPr wrap="square">
            <a:spAutoFit/>
          </a:bodyPr>
          <a:lstStyle/>
          <a:p>
            <a:r>
              <a:rPr lang="zh-CN" altLang="en-US" sz="3600" b="1" dirty="0"/>
              <a:t>（三）家庭制度：</a:t>
            </a:r>
            <a:endParaRPr lang="en-US" altLang="zh-CN" sz="3600" b="1" dirty="0"/>
          </a:p>
          <a:p>
            <a:r>
              <a:rPr lang="en-US" altLang="zh-CN" sz="3600" b="1" dirty="0"/>
              <a:t>1</a:t>
            </a:r>
            <a:r>
              <a:rPr lang="zh-CN" altLang="en-US" sz="3600" b="1" dirty="0"/>
              <a:t>、父权家长制</a:t>
            </a:r>
          </a:p>
          <a:p>
            <a:r>
              <a:rPr lang="en-US" altLang="zh-CN" sz="3600" b="1" dirty="0"/>
              <a:t>2</a:t>
            </a:r>
            <a:r>
              <a:rPr lang="zh-CN" altLang="en-US" sz="3600" b="1" dirty="0"/>
              <a:t>、男尊女卑，夫妻不平等</a:t>
            </a:r>
          </a:p>
          <a:p>
            <a:r>
              <a:rPr lang="zh-CN" altLang="en-US" sz="3600" b="1" dirty="0"/>
              <a:t>（四）继承制度</a:t>
            </a:r>
          </a:p>
          <a:p>
            <a:r>
              <a:rPr lang="zh-CN" altLang="en-US" sz="3600" b="1" dirty="0"/>
              <a:t>开始实行嫡长子继承制，规定“立嫡以长不以贤， 立子以贵不以长”。</a:t>
            </a:r>
          </a:p>
          <a:p>
            <a:r>
              <a:rPr lang="zh-CN" altLang="en-US" sz="3600" b="1" dirty="0"/>
              <a:t>   </a:t>
            </a:r>
            <a:endParaRPr lang="en-US" sz="3600" b="1" dirty="0"/>
          </a:p>
        </p:txBody>
      </p:sp>
    </p:spTree>
    <p:extLst>
      <p:ext uri="{BB962C8B-B14F-4D97-AF65-F5344CB8AC3E}">
        <p14:creationId xmlns:p14="http://schemas.microsoft.com/office/powerpoint/2010/main" val="10228579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2132856"/>
            <a:ext cx="7920880" cy="2246769"/>
          </a:xfrm>
          <a:prstGeom prst="rect">
            <a:avLst/>
          </a:prstGeom>
        </p:spPr>
        <p:txBody>
          <a:bodyPr wrap="square">
            <a:spAutoFit/>
          </a:bodyPr>
          <a:lstStyle/>
          <a:p>
            <a:r>
              <a:rPr lang="zh-CN" altLang="en-US" sz="2800" b="1" dirty="0"/>
              <a:t>五、司法制度</a:t>
            </a:r>
          </a:p>
          <a:p>
            <a:r>
              <a:rPr lang="zh-CN" altLang="en-US" sz="2800" b="1" dirty="0"/>
              <a:t>   （一）司法机构</a:t>
            </a:r>
          </a:p>
          <a:p>
            <a:r>
              <a:rPr lang="zh-CN" altLang="en-US" sz="2800" b="1" dirty="0"/>
              <a:t>      周天子</a:t>
            </a:r>
            <a:r>
              <a:rPr lang="en-US" altLang="zh-CN" sz="2800" b="1" dirty="0"/>
              <a:t>——</a:t>
            </a:r>
            <a:r>
              <a:rPr lang="zh-CN" altLang="en-US" sz="2800" b="1" dirty="0"/>
              <a:t>大司寇</a:t>
            </a:r>
            <a:r>
              <a:rPr lang="en-US" altLang="zh-CN" sz="2800" b="1" dirty="0"/>
              <a:t>——</a:t>
            </a:r>
            <a:r>
              <a:rPr lang="zh-CN" altLang="en-US" sz="2800" b="1" dirty="0"/>
              <a:t>小司寇（属官有掌囚、 掌戮，司刑）</a:t>
            </a:r>
            <a:r>
              <a:rPr lang="en-US" altLang="zh-CN" sz="2800" b="1" dirty="0"/>
              <a:t>——</a:t>
            </a:r>
            <a:r>
              <a:rPr lang="zh-CN" altLang="en-US" sz="2800" b="1" dirty="0"/>
              <a:t>基层官员（士师、乡士、遂士）</a:t>
            </a:r>
          </a:p>
          <a:p>
            <a:r>
              <a:rPr lang="zh-CN" altLang="en-US" sz="2800" b="1" dirty="0"/>
              <a:t> </a:t>
            </a:r>
          </a:p>
        </p:txBody>
      </p:sp>
    </p:spTree>
    <p:extLst>
      <p:ext uri="{BB962C8B-B14F-4D97-AF65-F5344CB8AC3E}">
        <p14:creationId xmlns:p14="http://schemas.microsoft.com/office/powerpoint/2010/main" val="35695050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43608" y="548680"/>
            <a:ext cx="7272808" cy="5262979"/>
          </a:xfrm>
          <a:prstGeom prst="rect">
            <a:avLst/>
          </a:prstGeom>
        </p:spPr>
        <p:txBody>
          <a:bodyPr wrap="square">
            <a:spAutoFit/>
          </a:bodyPr>
          <a:lstStyle/>
          <a:p>
            <a:r>
              <a:rPr lang="zh-CN" altLang="en-US" sz="2400" b="1" dirty="0"/>
              <a:t>（二）诉讼制度</a:t>
            </a:r>
            <a:br>
              <a:rPr lang="zh-CN" altLang="en-US" sz="2400" b="1" dirty="0"/>
            </a:br>
            <a:r>
              <a:rPr lang="en-US" altLang="zh-CN" sz="2400" b="1" dirty="0"/>
              <a:t>1</a:t>
            </a:r>
            <a:r>
              <a:rPr lang="zh-CN" altLang="en-US" sz="2400" b="1" dirty="0"/>
              <a:t>、民事和刑事的区别：民事诉讼称为“讼”，刑事诉讼叫做“狱” </a:t>
            </a:r>
          </a:p>
          <a:p>
            <a:r>
              <a:rPr lang="en-US" altLang="zh-CN" sz="2400" b="1" dirty="0"/>
              <a:t>2</a:t>
            </a:r>
            <a:r>
              <a:rPr lang="zh-CN" altLang="en-US" sz="2400" b="1" dirty="0"/>
              <a:t>、起诉形式：口头和书面两种形式</a:t>
            </a:r>
          </a:p>
          <a:p>
            <a:r>
              <a:rPr lang="en-US" altLang="zh-CN" sz="2400" b="1" dirty="0"/>
              <a:t>3</a:t>
            </a:r>
            <a:r>
              <a:rPr lang="zh-CN" altLang="en-US" sz="2400" b="1" dirty="0"/>
              <a:t>、交纳诉讼费：起诉时要交诉讼费（束矢和均金）  </a:t>
            </a:r>
          </a:p>
          <a:p>
            <a:r>
              <a:rPr lang="en-US" altLang="zh-CN" sz="2400" b="1" dirty="0"/>
              <a:t>4</a:t>
            </a:r>
            <a:r>
              <a:rPr lang="zh-CN" altLang="en-US" sz="2400" b="1" dirty="0"/>
              <a:t>、审理</a:t>
            </a:r>
          </a:p>
          <a:p>
            <a:r>
              <a:rPr lang="zh-CN" altLang="en-US" sz="2400" b="1" dirty="0"/>
              <a:t>  （</a:t>
            </a:r>
            <a:r>
              <a:rPr lang="en-US" altLang="zh-CN" sz="2400" b="1" dirty="0"/>
              <a:t>1</a:t>
            </a:r>
            <a:r>
              <a:rPr lang="zh-CN" altLang="en-US" sz="2400" b="1" dirty="0"/>
              <a:t>）开庭：“两造具到”，“听狱之两辞”， “命夫命妇不躬坐狱讼”</a:t>
            </a:r>
          </a:p>
          <a:p>
            <a:r>
              <a:rPr lang="zh-CN" altLang="en-US" sz="2400" b="1" dirty="0"/>
              <a:t>  （</a:t>
            </a:r>
            <a:r>
              <a:rPr lang="en-US" altLang="zh-CN" sz="2400" b="1" dirty="0"/>
              <a:t>2</a:t>
            </a:r>
            <a:r>
              <a:rPr lang="zh-CN" altLang="en-US" sz="2400" b="1" dirty="0"/>
              <a:t>）审理 ：“以五声听狱讼”。</a:t>
            </a:r>
          </a:p>
          <a:p>
            <a:r>
              <a:rPr lang="zh-CN" altLang="en-US" sz="2400" b="1" dirty="0"/>
              <a:t>      “五听”：即辞听、色听、气听、耳听、目听。</a:t>
            </a:r>
          </a:p>
          <a:p>
            <a:r>
              <a:rPr lang="zh-CN" altLang="en-US" sz="2400" b="1" dirty="0"/>
              <a:t>这种察颜观色的审讯方式，强调了审判官的判断，同时也是对犯罪心理分析偿试</a:t>
            </a:r>
          </a:p>
          <a:p>
            <a:r>
              <a:rPr lang="zh-CN" altLang="en-US" sz="2400" b="1" dirty="0"/>
              <a:t>    </a:t>
            </a:r>
            <a:r>
              <a:rPr lang="en-US" altLang="zh-CN" sz="2400" b="1" dirty="0"/>
              <a:t>5</a:t>
            </a:r>
            <a:r>
              <a:rPr lang="zh-CN" altLang="en-US" sz="2400" b="1" dirty="0"/>
              <a:t>、判决和上诉：“读鞫”和“乞鞫”</a:t>
            </a:r>
          </a:p>
          <a:p>
            <a:endParaRPr lang="zh-CN" altLang="en-US" sz="2400" b="1" dirty="0"/>
          </a:p>
        </p:txBody>
      </p:sp>
    </p:spTree>
    <p:extLst>
      <p:ext uri="{BB962C8B-B14F-4D97-AF65-F5344CB8AC3E}">
        <p14:creationId xmlns:p14="http://schemas.microsoft.com/office/powerpoint/2010/main" val="7635574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1124744"/>
            <a:ext cx="7416824" cy="3231654"/>
          </a:xfrm>
          <a:prstGeom prst="rect">
            <a:avLst/>
          </a:prstGeom>
        </p:spPr>
        <p:txBody>
          <a:bodyPr wrap="square">
            <a:spAutoFit/>
          </a:bodyPr>
          <a:lstStyle/>
          <a:p>
            <a:pPr algn="ctr"/>
            <a:r>
              <a:rPr lang="zh-CN" altLang="en-US" sz="3600" b="1" dirty="0" smtClean="0"/>
              <a:t>礼</a:t>
            </a:r>
            <a:r>
              <a:rPr lang="zh-CN" altLang="en-US" sz="3600" b="1" dirty="0"/>
              <a:t>刑关系</a:t>
            </a:r>
          </a:p>
          <a:p>
            <a:endParaRPr lang="en-US" altLang="zh-CN" sz="2400" b="1" dirty="0" smtClean="0"/>
          </a:p>
          <a:p>
            <a:r>
              <a:rPr lang="zh-CN" altLang="en-US" sz="2400" b="1" dirty="0" smtClean="0"/>
              <a:t>西周</a:t>
            </a:r>
            <a:r>
              <a:rPr lang="zh-CN" altLang="en-US" sz="2400" b="1" dirty="0"/>
              <a:t>时期，“礼”与“刑”的关系更为密切，二者互为表里，相辅相成，共同构成了西周奴隶制法制的完整体系。“刑”是同“礼”相对应的一个范畴，多指刑法和刑罚。“礼”与“刑”是西周法律体系的不可分割的两个组成部分，共同构成了当时完整的法律体系</a:t>
            </a:r>
            <a:r>
              <a:rPr lang="zh-CN" altLang="en-US" sz="2400" b="1" dirty="0" smtClean="0"/>
              <a:t>。</a:t>
            </a:r>
            <a:endParaRPr lang="zh-CN" altLang="en-US" sz="2400" b="1" dirty="0"/>
          </a:p>
        </p:txBody>
      </p:sp>
    </p:spTree>
    <p:extLst>
      <p:ext uri="{BB962C8B-B14F-4D97-AF65-F5344CB8AC3E}">
        <p14:creationId xmlns:p14="http://schemas.microsoft.com/office/powerpoint/2010/main" val="12036609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8920" y="620688"/>
            <a:ext cx="7749504" cy="5386090"/>
          </a:xfrm>
          <a:prstGeom prst="rect">
            <a:avLst/>
          </a:prstGeom>
        </p:spPr>
        <p:txBody>
          <a:bodyPr wrap="square">
            <a:spAutoFit/>
          </a:bodyPr>
          <a:lstStyle/>
          <a:p>
            <a:r>
              <a:rPr lang="zh-CN" altLang="en-US" sz="2800" b="1" dirty="0"/>
              <a:t>（一）礼与刑有相同点．二者关系</a:t>
            </a:r>
            <a:r>
              <a:rPr lang="zh-CN" altLang="en-US" sz="2800" b="1" dirty="0" smtClean="0"/>
              <a:t>密不可分</a:t>
            </a:r>
            <a:endParaRPr lang="en-US" altLang="zh-CN" sz="2800" b="1" dirty="0" smtClean="0"/>
          </a:p>
          <a:p>
            <a:endParaRPr lang="zh-CN" altLang="en-US" sz="2800" b="1" dirty="0"/>
          </a:p>
          <a:p>
            <a:pPr marL="342900" indent="-342900">
              <a:buFont typeface="Arial" pitchFamily="34" charset="0"/>
              <a:buChar char="•"/>
            </a:pPr>
            <a:r>
              <a:rPr lang="zh-CN" altLang="en-US" sz="2400" b="1" dirty="0" smtClean="0"/>
              <a:t>礼</a:t>
            </a:r>
            <a:r>
              <a:rPr lang="zh-CN" altLang="en-US" sz="2400" b="1" dirty="0"/>
              <a:t>是刑也就是法的基础和渊源。夏商西周时期的法，很大一部分来源于习惯法。习惯法又来源于包括以祭祀习俗、礼仪规范等形式为代表的一部分礼。这部分礼经过改造，逐渐上升为法。这就是古人所说的“律出于礼</a:t>
            </a:r>
            <a:r>
              <a:rPr lang="en-US" altLang="zh-CN" sz="2400" b="1" dirty="0"/>
              <a:t>"</a:t>
            </a:r>
            <a:r>
              <a:rPr lang="zh-CN" altLang="en-US" sz="2400" b="1" dirty="0"/>
              <a:t>。</a:t>
            </a:r>
          </a:p>
          <a:p>
            <a:pPr marL="342900" indent="-342900">
              <a:buFont typeface="Arial" pitchFamily="34" charset="0"/>
              <a:buChar char="•"/>
            </a:pPr>
            <a:endParaRPr lang="en-US" altLang="zh-CN" sz="2400" b="1" dirty="0" smtClean="0"/>
          </a:p>
          <a:p>
            <a:pPr marL="342900" indent="-342900">
              <a:buFont typeface="Arial" pitchFamily="34" charset="0"/>
              <a:buChar char="•"/>
            </a:pPr>
            <a:r>
              <a:rPr lang="zh-CN" altLang="en-US" sz="2400" b="1" dirty="0" smtClean="0"/>
              <a:t>西周</a:t>
            </a:r>
            <a:r>
              <a:rPr lang="zh-CN" altLang="en-US" sz="2400" b="1" dirty="0"/>
              <a:t>以礼为社会规则与行为规范，礼同样发挥着法的功能和作用。礼不仅具有法的目的和性质，而且由于礼是经国家制定或认可的，以国家机器的强制力为后盾，因而它也具有法的强制性。这就是古人所说的</a:t>
            </a:r>
            <a:r>
              <a:rPr lang="en-US" altLang="zh-CN" sz="2400" b="1" dirty="0"/>
              <a:t>"</a:t>
            </a:r>
            <a:r>
              <a:rPr lang="zh-CN" altLang="en-US" sz="2400" b="1" dirty="0"/>
              <a:t>寓刑于礼</a:t>
            </a:r>
            <a:r>
              <a:rPr lang="en-US" altLang="zh-CN" sz="2400" b="1" dirty="0"/>
              <a:t>"</a:t>
            </a:r>
            <a:r>
              <a:rPr lang="zh-CN" altLang="en-US" sz="2400" b="1" dirty="0"/>
              <a:t>。</a:t>
            </a:r>
          </a:p>
          <a:p>
            <a:endParaRPr lang="zh-CN" altLang="en-US" sz="2400" b="1" dirty="0"/>
          </a:p>
        </p:txBody>
      </p:sp>
    </p:spTree>
    <p:extLst>
      <p:ext uri="{BB962C8B-B14F-4D97-AF65-F5344CB8AC3E}">
        <p14:creationId xmlns:p14="http://schemas.microsoft.com/office/powerpoint/2010/main" val="1082208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3" name="Rectangle 2"/>
          <p:cNvSpPr>
            <a:spLocks noGrp="1" noChangeArrowheads="1"/>
          </p:cNvSpPr>
          <p:nvPr>
            <p:ph type="ctrTitle" idx="4294967295"/>
          </p:nvPr>
        </p:nvSpPr>
        <p:spPr>
          <a:xfrm>
            <a:off x="684213" y="1628775"/>
            <a:ext cx="7772400" cy="1143000"/>
          </a:xfrm>
          <a:ln/>
        </p:spPr>
        <p:txBody>
          <a:bodyPr/>
          <a:lstStyle/>
          <a:p>
            <a:r>
              <a:rPr lang="zh-CN" altLang="en-US" sz="6600" b="1" dirty="0">
                <a:ea typeface="华文新魏" pitchFamily="2" charset="-122"/>
              </a:rPr>
              <a:t>第一章</a:t>
            </a:r>
            <a:r>
              <a:rPr lang="en-US" altLang="zh-CN" sz="6600" b="1" dirty="0">
                <a:ea typeface="华文新魏" pitchFamily="2" charset="-122"/>
              </a:rPr>
              <a:t>·</a:t>
            </a:r>
            <a:r>
              <a:rPr lang="zh-CN" altLang="en-US" sz="6600" b="1" dirty="0">
                <a:ea typeface="华文新魏" pitchFamily="2" charset="-122"/>
              </a:rPr>
              <a:t>上古法</a:t>
            </a:r>
          </a:p>
        </p:txBody>
      </p:sp>
      <p:sp>
        <p:nvSpPr>
          <p:cNvPr id="2244" name="Rectangle 3"/>
          <p:cNvSpPr>
            <a:spLocks noGrp="1" noChangeArrowheads="1"/>
          </p:cNvSpPr>
          <p:nvPr>
            <p:ph type="subTitle" idx="4294967295"/>
          </p:nvPr>
        </p:nvSpPr>
        <p:spPr>
          <a:xfrm>
            <a:off x="1331913" y="3284538"/>
            <a:ext cx="6400800" cy="1752600"/>
          </a:xfrm>
          <a:ln/>
        </p:spPr>
        <p:txBody>
          <a:bodyPr>
            <a:normAutofit fontScale="85000" lnSpcReduction="10000"/>
          </a:bodyPr>
          <a:lstStyle/>
          <a:p>
            <a:pPr marL="0" indent="0" algn="ctr">
              <a:buFont typeface="Wingdings" pitchFamily="2" charset="2"/>
              <a:buNone/>
            </a:pPr>
            <a:r>
              <a:rPr lang="zh-CN" altLang="en-US" sz="8000" dirty="0">
                <a:ea typeface="华文行楷" pitchFamily="2" charset="-122"/>
              </a:rPr>
              <a:t>夏商周法律制度</a:t>
            </a:r>
          </a:p>
        </p:txBody>
      </p:sp>
    </p:spTree>
    <p:extLst>
      <p:ext uri="{BB962C8B-B14F-4D97-AF65-F5344CB8AC3E}">
        <p14:creationId xmlns:p14="http://schemas.microsoft.com/office/powerpoint/2010/main" val="5404674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260648"/>
            <a:ext cx="8280920" cy="6001643"/>
          </a:xfrm>
          <a:prstGeom prst="rect">
            <a:avLst/>
          </a:prstGeom>
        </p:spPr>
        <p:txBody>
          <a:bodyPr wrap="square">
            <a:spAutoFit/>
          </a:bodyPr>
          <a:lstStyle/>
          <a:p>
            <a:pPr algn="just"/>
            <a:r>
              <a:rPr lang="zh-CN" altLang="en-US" sz="2400" dirty="0"/>
              <a:t>（二）礼与刑又不完全相同，二者之间是有区别的</a:t>
            </a:r>
          </a:p>
          <a:p>
            <a:pPr algn="just"/>
            <a:endParaRPr lang="zh-CN" altLang="en-US" sz="2400" dirty="0"/>
          </a:p>
          <a:p>
            <a:pPr marL="342900" indent="-342900" algn="just">
              <a:buFont typeface="Arial" pitchFamily="34" charset="0"/>
              <a:buChar char="•"/>
            </a:pPr>
            <a:r>
              <a:rPr lang="zh-CN" altLang="en-US" sz="2400" dirty="0" smtClean="0"/>
              <a:t>礼</a:t>
            </a:r>
            <a:r>
              <a:rPr lang="zh-CN" altLang="en-US" sz="2400" dirty="0"/>
              <a:t>与刑作用不同。礼是要求人们自觉遵守的规范，侧重于积极的预防；刑则是对犯罪行为的制裁，侧重于事后的处罚。</a:t>
            </a:r>
          </a:p>
          <a:p>
            <a:pPr marL="342900" indent="-342900" algn="just">
              <a:buFont typeface="Arial" pitchFamily="34" charset="0"/>
              <a:buChar char="•"/>
            </a:pPr>
            <a:endParaRPr lang="zh-CN" altLang="en-US" sz="2400" dirty="0"/>
          </a:p>
          <a:p>
            <a:pPr marL="342900" indent="-342900" algn="just">
              <a:buFont typeface="Arial" pitchFamily="34" charset="0"/>
              <a:buChar char="•"/>
            </a:pPr>
            <a:r>
              <a:rPr lang="zh-CN" altLang="en-US" sz="2400" dirty="0" smtClean="0"/>
              <a:t>礼</a:t>
            </a:r>
            <a:r>
              <a:rPr lang="zh-CN" altLang="en-US" sz="2400" dirty="0"/>
              <a:t>与刑适用原则不同。西周宗法等级制度以维护统治阶级权利为核心，奉行“礼不下庶人，刑不上大夫”的基本原则。“礼不下庶人”其含义有二：（</a:t>
            </a:r>
            <a:r>
              <a:rPr lang="en-US" altLang="zh-CN" sz="2400" dirty="0"/>
              <a:t>1</a:t>
            </a:r>
            <a:r>
              <a:rPr lang="zh-CN" altLang="en-US" sz="2400" dirty="0"/>
              <a:t>）各级贵族享有特权性礼，庶人以下平民百姓不得违法享用。（</a:t>
            </a:r>
            <a:r>
              <a:rPr lang="en-US" altLang="zh-CN" sz="2400" dirty="0"/>
              <a:t>2</a:t>
            </a:r>
            <a:r>
              <a:rPr lang="zh-CN" altLang="en-US" sz="2400" dirty="0"/>
              <a:t>）各级贵族的活动主要靠礼进行调整，而庶人之类普通民众则主要使用刑来威慑。“刑不上大夫”其含义亦有二：（</a:t>
            </a:r>
            <a:r>
              <a:rPr lang="en-US" altLang="zh-CN" sz="2400" dirty="0"/>
              <a:t>1</a:t>
            </a:r>
            <a:r>
              <a:rPr lang="zh-CN" altLang="en-US" sz="2400" dirty="0"/>
              <a:t>）刑罚的制定主要不是针对大夫以上各级贵族，而是为了防范庶人以下平民百姓。（</a:t>
            </a:r>
            <a:r>
              <a:rPr lang="en-US" altLang="zh-CN" sz="2400" dirty="0"/>
              <a:t>2</a:t>
            </a:r>
            <a:r>
              <a:rPr lang="zh-CN" altLang="en-US" sz="2400" dirty="0"/>
              <a:t>）不同社会等级的人实行同罪异罚原则，大夫以上各级贵族违法犯罪，一般不适用普通平民百姓所使用的刑罚。</a:t>
            </a:r>
          </a:p>
        </p:txBody>
      </p:sp>
    </p:spTree>
    <p:extLst>
      <p:ext uri="{BB962C8B-B14F-4D97-AF65-F5344CB8AC3E}">
        <p14:creationId xmlns:p14="http://schemas.microsoft.com/office/powerpoint/2010/main" val="1197683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568" y="1124744"/>
            <a:ext cx="7704856" cy="3970318"/>
          </a:xfrm>
          <a:prstGeom prst="rect">
            <a:avLst/>
          </a:prstGeom>
        </p:spPr>
        <p:txBody>
          <a:bodyPr wrap="square">
            <a:spAutoFit/>
          </a:bodyPr>
          <a:lstStyle/>
          <a:p>
            <a:pPr algn="just"/>
            <a:r>
              <a:rPr lang="en-US" altLang="zh-CN" sz="3600" b="1" dirty="0">
                <a:latin typeface="黑体" pitchFamily="49" charset="-122"/>
                <a:ea typeface="黑体" pitchFamily="49" charset="-122"/>
              </a:rPr>
              <a:t>《</a:t>
            </a:r>
            <a:r>
              <a:rPr lang="zh-CN" altLang="en-US" sz="3600" b="1" dirty="0">
                <a:latin typeface="黑体" pitchFamily="49" charset="-122"/>
                <a:ea typeface="黑体" pitchFamily="49" charset="-122"/>
              </a:rPr>
              <a:t>尚书</a:t>
            </a:r>
            <a:r>
              <a:rPr lang="en-US" altLang="zh-CN" sz="3600" b="1" dirty="0">
                <a:latin typeface="黑体" pitchFamily="49" charset="-122"/>
                <a:ea typeface="黑体" pitchFamily="49" charset="-122"/>
              </a:rPr>
              <a:t>·</a:t>
            </a:r>
            <a:r>
              <a:rPr lang="zh-CN" altLang="en-US" sz="3600" b="1" dirty="0">
                <a:latin typeface="黑体" pitchFamily="49" charset="-122"/>
                <a:ea typeface="黑体" pitchFamily="49" charset="-122"/>
              </a:rPr>
              <a:t>皐陶谟</a:t>
            </a:r>
            <a:r>
              <a:rPr lang="en-US" altLang="zh-CN" sz="3600" b="1" dirty="0">
                <a:latin typeface="黑体" pitchFamily="49" charset="-122"/>
                <a:ea typeface="黑体" pitchFamily="49" charset="-122"/>
              </a:rPr>
              <a:t>》</a:t>
            </a:r>
            <a:r>
              <a:rPr lang="zh-CN" altLang="en-US" sz="3600" b="1" dirty="0">
                <a:latin typeface="黑体" pitchFamily="49" charset="-122"/>
                <a:ea typeface="黑体" pitchFamily="49" charset="-122"/>
              </a:rPr>
              <a:t>：宽而栗，柔而立，愿而恭，乱而敬，扰而毅，直而温，简而廉，刚而塞，强而义。彰厥有常吉哉！日宣三德，夙夜浚明有家。日严祗敬六德，亮采有邦。翕受敷施，九德咸事，俊乂在官。百僚师师，百工惟时，抚于五辰，庶绩其凝。</a:t>
            </a:r>
          </a:p>
        </p:txBody>
      </p:sp>
    </p:spTree>
    <p:extLst>
      <p:ext uri="{BB962C8B-B14F-4D97-AF65-F5344CB8AC3E}">
        <p14:creationId xmlns:p14="http://schemas.microsoft.com/office/powerpoint/2010/main" val="3784563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1" name="Rectangle 2"/>
          <p:cNvSpPr>
            <a:spLocks noGrp="1" noChangeArrowheads="1"/>
          </p:cNvSpPr>
          <p:nvPr>
            <p:ph type="title" idx="4294967295"/>
          </p:nvPr>
        </p:nvSpPr>
        <p:spPr>
          <a:xfrm>
            <a:off x="301625" y="609600"/>
            <a:ext cx="8540750" cy="874713"/>
          </a:xfrm>
          <a:ln/>
        </p:spPr>
        <p:txBody>
          <a:bodyPr/>
          <a:lstStyle/>
          <a:p>
            <a:r>
              <a:rPr lang="zh-CN" altLang="en-US" sz="4800" b="0"/>
              <a:t>一、中国法制文明的起源</a:t>
            </a:r>
          </a:p>
        </p:txBody>
      </p:sp>
      <p:sp>
        <p:nvSpPr>
          <p:cNvPr id="2252" name="Rectangle 3"/>
          <p:cNvSpPr>
            <a:spLocks noGrp="1" noChangeArrowheads="1"/>
          </p:cNvSpPr>
          <p:nvPr>
            <p:ph idx="4294967295"/>
          </p:nvPr>
        </p:nvSpPr>
        <p:spPr>
          <a:xfrm>
            <a:off x="973138" y="1630363"/>
            <a:ext cx="7704137" cy="4894262"/>
          </a:xfrm>
          <a:ln/>
        </p:spPr>
        <p:txBody>
          <a:bodyPr/>
          <a:lstStyle/>
          <a:p>
            <a:pPr marL="609600" indent="-609600">
              <a:lnSpc>
                <a:spcPct val="90000"/>
              </a:lnSpc>
              <a:buFont typeface="Wingdings" pitchFamily="2" charset="2"/>
              <a:buNone/>
            </a:pPr>
            <a:r>
              <a:rPr lang="en-US" altLang="en-US" sz="3600" dirty="0">
                <a:ea typeface="华文行楷" pitchFamily="2" charset="-122"/>
              </a:rPr>
              <a:t>（</a:t>
            </a:r>
            <a:r>
              <a:rPr lang="en-US" altLang="en-US" sz="3600" dirty="0" err="1">
                <a:ea typeface="华文行楷" pitchFamily="2" charset="-122"/>
              </a:rPr>
              <a:t>一）中国早期国家的产生</a:t>
            </a:r>
            <a:r>
              <a:rPr lang="en-US" altLang="en-US" dirty="0">
                <a:ea typeface="楷体_GB2312" pitchFamily="49" charset="-122"/>
              </a:rPr>
              <a:t>——</a:t>
            </a:r>
            <a:r>
              <a:rPr lang="en-US" altLang="en-US" dirty="0" err="1">
                <a:latin typeface="华文楷体" pitchFamily="2" charset="-122"/>
                <a:ea typeface="华文楷体" pitchFamily="2" charset="-122"/>
              </a:rPr>
              <a:t>宗族部落国家</a:t>
            </a:r>
            <a:endParaRPr lang="en-US" altLang="en-US" dirty="0">
              <a:latin typeface="华文楷体" pitchFamily="2" charset="-122"/>
              <a:ea typeface="华文楷体" pitchFamily="2" charset="-122"/>
            </a:endParaRPr>
          </a:p>
          <a:p>
            <a:pPr marL="609600" indent="-609600">
              <a:lnSpc>
                <a:spcPct val="90000"/>
              </a:lnSpc>
              <a:buFont typeface="Wingdings" pitchFamily="2" charset="2"/>
              <a:buNone/>
            </a:pPr>
            <a:r>
              <a:rPr lang="en-US" altLang="en-US" sz="3600" dirty="0">
                <a:ea typeface="华文行楷" pitchFamily="2" charset="-122"/>
              </a:rPr>
              <a:t>（</a:t>
            </a:r>
            <a:r>
              <a:rPr lang="en-US" altLang="en-US" sz="3600" dirty="0" err="1">
                <a:ea typeface="华文行楷" pitchFamily="2" charset="-122"/>
              </a:rPr>
              <a:t>二）中国法制文明的起源</a:t>
            </a:r>
            <a:endParaRPr lang="en-US" altLang="en-US" sz="3600" dirty="0">
              <a:ea typeface="华文行楷" pitchFamily="2" charset="-122"/>
            </a:endParaRPr>
          </a:p>
          <a:p>
            <a:pPr marL="609600" indent="-609600">
              <a:lnSpc>
                <a:spcPct val="90000"/>
              </a:lnSpc>
              <a:buFont typeface="Wingdings" pitchFamily="2" charset="2"/>
              <a:buNone/>
            </a:pPr>
            <a:r>
              <a:rPr lang="en-US" altLang="en-US" sz="3600" dirty="0">
                <a:latin typeface="楷体" pitchFamily="49" charset="-122"/>
                <a:ea typeface="楷体" pitchFamily="49" charset="-122"/>
              </a:rPr>
              <a:t>    </a:t>
            </a:r>
            <a:r>
              <a:rPr lang="en-US" altLang="en-US" dirty="0">
                <a:latin typeface="楷体" pitchFamily="49" charset="-122"/>
                <a:ea typeface="楷体" pitchFamily="49" charset="-122"/>
              </a:rPr>
              <a:t>1.法的起源的各种观点</a:t>
            </a:r>
          </a:p>
          <a:p>
            <a:pPr marL="609600" indent="-609600">
              <a:lnSpc>
                <a:spcPct val="90000"/>
              </a:lnSpc>
              <a:buClr>
                <a:schemeClr val="tx1"/>
              </a:buClr>
              <a:buFont typeface="Wingdings" pitchFamily="2" charset="2"/>
              <a:buNone/>
            </a:pPr>
            <a:r>
              <a:rPr lang="en-US" altLang="en-US" sz="2800" dirty="0">
                <a:latin typeface="楷体" pitchFamily="49" charset="-122"/>
                <a:ea typeface="楷体" pitchFamily="49" charset="-122"/>
              </a:rPr>
              <a:t>  </a:t>
            </a:r>
            <a:r>
              <a:rPr lang="en-US" altLang="en-US" sz="2800" dirty="0">
                <a:latin typeface="楷体" pitchFamily="49" charset="-122"/>
                <a:ea typeface="楷体" pitchFamily="49" charset="-122"/>
                <a:sym typeface="宋体" pitchFamily="2" charset="-122"/>
              </a:rPr>
              <a:t>①</a:t>
            </a:r>
            <a:r>
              <a:rPr lang="en-US" altLang="en-US" sz="2800" dirty="0" err="1">
                <a:latin typeface="楷体" pitchFamily="49" charset="-122"/>
                <a:ea typeface="楷体" pitchFamily="49" charset="-122"/>
              </a:rPr>
              <a:t>法起源于天道与神意</a:t>
            </a:r>
            <a:endParaRPr lang="en-US" altLang="en-US" sz="2800" dirty="0">
              <a:latin typeface="楷体" pitchFamily="49" charset="-122"/>
              <a:ea typeface="楷体" pitchFamily="49" charset="-122"/>
            </a:endParaRPr>
          </a:p>
          <a:p>
            <a:pPr marL="609600" indent="-609600">
              <a:lnSpc>
                <a:spcPct val="90000"/>
              </a:lnSpc>
              <a:buClr>
                <a:schemeClr val="tx1"/>
              </a:buClr>
              <a:buFont typeface="Wingdings" pitchFamily="2" charset="2"/>
              <a:buNone/>
            </a:pPr>
            <a:r>
              <a:rPr lang="en-US" altLang="en-US" sz="2800" dirty="0">
                <a:latin typeface="楷体" pitchFamily="49" charset="-122"/>
                <a:ea typeface="楷体" pitchFamily="49" charset="-122"/>
              </a:rPr>
              <a:t>  </a:t>
            </a:r>
            <a:r>
              <a:rPr lang="en-US" altLang="en-US" sz="2800" dirty="0">
                <a:latin typeface="楷体" pitchFamily="49" charset="-122"/>
                <a:ea typeface="楷体" pitchFamily="49" charset="-122"/>
                <a:sym typeface="宋体" pitchFamily="2" charset="-122"/>
              </a:rPr>
              <a:t>②</a:t>
            </a:r>
            <a:r>
              <a:rPr lang="en-US" altLang="en-US" sz="2800" dirty="0" err="1">
                <a:latin typeface="楷体" pitchFamily="49" charset="-122"/>
                <a:ea typeface="楷体" pitchFamily="49" charset="-122"/>
              </a:rPr>
              <a:t>法起源于客观存在的自然规律或特定规则</a:t>
            </a:r>
            <a:endParaRPr lang="en-US" altLang="en-US" sz="2800" dirty="0">
              <a:latin typeface="楷体" pitchFamily="49" charset="-122"/>
              <a:ea typeface="楷体" pitchFamily="49" charset="-122"/>
            </a:endParaRPr>
          </a:p>
          <a:p>
            <a:pPr marL="609600" indent="-609600">
              <a:lnSpc>
                <a:spcPct val="90000"/>
              </a:lnSpc>
              <a:buClr>
                <a:schemeClr val="tx1"/>
              </a:buClr>
              <a:buFont typeface="Wingdings" pitchFamily="2" charset="2"/>
              <a:buNone/>
            </a:pPr>
            <a:r>
              <a:rPr lang="en-US" altLang="en-US" sz="2800" dirty="0">
                <a:latin typeface="楷体" pitchFamily="49" charset="-122"/>
                <a:ea typeface="楷体" pitchFamily="49" charset="-122"/>
                <a:sym typeface="宋体" pitchFamily="2" charset="-122"/>
              </a:rPr>
              <a:t>  ③</a:t>
            </a:r>
            <a:r>
              <a:rPr lang="en-US" altLang="en-US" sz="2800" dirty="0">
                <a:latin typeface="楷体" pitchFamily="49" charset="-122"/>
                <a:ea typeface="楷体" pitchFamily="49" charset="-122"/>
              </a:rPr>
              <a:t>法起源于“理”，</a:t>
            </a:r>
            <a:r>
              <a:rPr lang="en-US" altLang="en-US" sz="2800" dirty="0" err="1">
                <a:latin typeface="楷体" pitchFamily="49" charset="-122"/>
                <a:ea typeface="楷体" pitchFamily="49" charset="-122"/>
              </a:rPr>
              <a:t>亦即一种宇宙绝对精神</a:t>
            </a:r>
            <a:endParaRPr lang="en-US" altLang="en-US" sz="2800" dirty="0">
              <a:latin typeface="楷体" pitchFamily="49" charset="-122"/>
              <a:ea typeface="楷体" pitchFamily="49" charset="-122"/>
            </a:endParaRPr>
          </a:p>
          <a:p>
            <a:pPr marL="609600" indent="-609600">
              <a:lnSpc>
                <a:spcPct val="90000"/>
              </a:lnSpc>
              <a:buClr>
                <a:schemeClr val="tx1"/>
              </a:buClr>
              <a:buFont typeface="Wingdings" pitchFamily="2" charset="2"/>
              <a:buNone/>
            </a:pPr>
            <a:r>
              <a:rPr lang="en-US" altLang="en-US" sz="2800" dirty="0">
                <a:latin typeface="楷体" pitchFamily="49" charset="-122"/>
                <a:ea typeface="楷体" pitchFamily="49" charset="-122"/>
                <a:sym typeface="宋体" pitchFamily="2" charset="-122"/>
              </a:rPr>
              <a:t>  ④</a:t>
            </a:r>
            <a:r>
              <a:rPr lang="en-US" altLang="en-US" sz="2800" dirty="0" err="1">
                <a:latin typeface="楷体" pitchFamily="49" charset="-122"/>
                <a:ea typeface="楷体" pitchFamily="49" charset="-122"/>
              </a:rPr>
              <a:t>法起源于惩恶扬善的需要</a:t>
            </a:r>
            <a:endParaRPr lang="en-US" altLang="en-US" sz="2800" dirty="0">
              <a:latin typeface="楷体" pitchFamily="49" charset="-122"/>
              <a:ea typeface="楷体" pitchFamily="49" charset="-122"/>
            </a:endParaRPr>
          </a:p>
          <a:p>
            <a:pPr marL="609600" indent="-609600">
              <a:lnSpc>
                <a:spcPct val="90000"/>
              </a:lnSpc>
              <a:buClr>
                <a:schemeClr val="tx1"/>
              </a:buClr>
              <a:buFont typeface="Wingdings" pitchFamily="2" charset="2"/>
              <a:buNone/>
            </a:pPr>
            <a:r>
              <a:rPr lang="en-US" altLang="en-US" sz="2800" dirty="0">
                <a:latin typeface="楷体" pitchFamily="49" charset="-122"/>
                <a:ea typeface="楷体" pitchFamily="49" charset="-122"/>
                <a:sym typeface="宋体" pitchFamily="2" charset="-122"/>
              </a:rPr>
              <a:t>  ⑤</a:t>
            </a:r>
            <a:r>
              <a:rPr lang="en-US" altLang="en-US" sz="2800" dirty="0" err="1">
                <a:latin typeface="楷体" pitchFamily="49" charset="-122"/>
                <a:ea typeface="楷体" pitchFamily="49" charset="-122"/>
              </a:rPr>
              <a:t>法起源于定分止争</a:t>
            </a:r>
            <a:endParaRPr lang="en-US" altLang="en-US" sz="2800" dirty="0">
              <a:latin typeface="楷体" pitchFamily="49" charset="-122"/>
              <a:ea typeface="楷体" pitchFamily="49" charset="-122"/>
            </a:endParaRPr>
          </a:p>
        </p:txBody>
      </p:sp>
    </p:spTree>
    <p:extLst>
      <p:ext uri="{BB962C8B-B14F-4D97-AF65-F5344CB8AC3E}">
        <p14:creationId xmlns:p14="http://schemas.microsoft.com/office/powerpoint/2010/main" val="13334248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childTnLst>
                                    <p:set>
                                      <p:cBhvr additive="base">
                                        <p:cTn id="6" dur="1" fill="hold">
                                          <p:stCondLst>
                                            <p:cond delay="0"/>
                                          </p:stCondLst>
                                        </p:cTn>
                                        <p:tgtEl>
                                          <p:spTgt spid="2252">
                                            <p:txEl>
                                              <p:pRg st="0" end="0"/>
                                            </p:txEl>
                                          </p:spTgt>
                                        </p:tgtEl>
                                        <p:attrNameLst>
                                          <p:attrName>style.visibility</p:attrName>
                                        </p:attrNameLst>
                                      </p:cBhvr>
                                      <p:to>
                                        <p:strVal val="visible"/>
                                      </p:to>
                                    </p:set>
                                    <p:animEffect transition="in" filter="blinds(horizontal)">
                                      <p:cBhvr additive="base">
                                        <p:cTn id="7" dur="500" fill="hold"/>
                                        <p:tgtEl>
                                          <p:spTgt spid="2252">
                                            <p:txEl>
                                              <p:pRg st="0" end="0"/>
                                            </p:txEl>
                                          </p:spTgt>
                                        </p:tgtEl>
                                      </p:cBhvr>
                                    </p:animEffect>
                                  </p:childTnLst>
                                </p:cTn>
                              </p:par>
                              <p:par>
                                <p:cTn id="8" presetID="3" presetClass="entr" presetSubtype="10" fill="hold" grpId="0" nodeType="withEffect">
                                  <p:childTnLst>
                                    <p:set>
                                      <p:cBhvr additive="base">
                                        <p:cTn id="9" dur="1" fill="hold">
                                          <p:stCondLst>
                                            <p:cond delay="0"/>
                                          </p:stCondLst>
                                        </p:cTn>
                                        <p:tgtEl>
                                          <p:spTgt spid="2252">
                                            <p:txEl>
                                              <p:pRg st="1" end="1"/>
                                            </p:txEl>
                                          </p:spTgt>
                                        </p:tgtEl>
                                        <p:attrNameLst>
                                          <p:attrName>style.visibility</p:attrName>
                                        </p:attrNameLst>
                                      </p:cBhvr>
                                      <p:to>
                                        <p:strVal val="visible"/>
                                      </p:to>
                                    </p:set>
                                    <p:animEffect transition="in" filter="blinds(horizontal)">
                                      <p:cBhvr additive="base">
                                        <p:cTn id="10" dur="500" fill="hold"/>
                                        <p:tgtEl>
                                          <p:spTgt spid="2252">
                                            <p:txEl>
                                              <p:pRg st="1" end="1"/>
                                            </p:txEl>
                                          </p:spTgt>
                                        </p:tgtEl>
                                      </p:cBhvr>
                                    </p:animEffect>
                                  </p:childTnLst>
                                </p:cTn>
                              </p:par>
                              <p:par>
                                <p:cTn id="11" presetID="3" presetClass="entr" presetSubtype="10" fill="hold" grpId="0" nodeType="withEffect">
                                  <p:childTnLst>
                                    <p:set>
                                      <p:cBhvr additive="base">
                                        <p:cTn id="12" dur="1" fill="hold">
                                          <p:stCondLst>
                                            <p:cond delay="0"/>
                                          </p:stCondLst>
                                        </p:cTn>
                                        <p:tgtEl>
                                          <p:spTgt spid="2252">
                                            <p:txEl>
                                              <p:pRg st="2" end="2"/>
                                            </p:txEl>
                                          </p:spTgt>
                                        </p:tgtEl>
                                        <p:attrNameLst>
                                          <p:attrName>style.visibility</p:attrName>
                                        </p:attrNameLst>
                                      </p:cBhvr>
                                      <p:to>
                                        <p:strVal val="visible"/>
                                      </p:to>
                                    </p:set>
                                    <p:animEffect transition="in" filter="blinds(horizontal)">
                                      <p:cBhvr additive="base">
                                        <p:cTn id="13" dur="500" fill="hold"/>
                                        <p:tgtEl>
                                          <p:spTgt spid="2252">
                                            <p:txEl>
                                              <p:pRg st="2" end="2"/>
                                            </p:txEl>
                                          </p:spTgt>
                                        </p:tgtEl>
                                      </p:cBhvr>
                                    </p:animEffect>
                                  </p:childTnLst>
                                </p:cTn>
                              </p:par>
                              <p:par>
                                <p:cTn id="14" presetID="3" presetClass="entr" presetSubtype="10" fill="hold" grpId="0" nodeType="withEffect">
                                  <p:childTnLst>
                                    <p:set>
                                      <p:cBhvr additive="base">
                                        <p:cTn id="15" dur="1" fill="hold">
                                          <p:stCondLst>
                                            <p:cond delay="0"/>
                                          </p:stCondLst>
                                        </p:cTn>
                                        <p:tgtEl>
                                          <p:spTgt spid="2252">
                                            <p:txEl>
                                              <p:pRg st="3" end="3"/>
                                            </p:txEl>
                                          </p:spTgt>
                                        </p:tgtEl>
                                        <p:attrNameLst>
                                          <p:attrName>style.visibility</p:attrName>
                                        </p:attrNameLst>
                                      </p:cBhvr>
                                      <p:to>
                                        <p:strVal val="visible"/>
                                      </p:to>
                                    </p:set>
                                    <p:animEffect transition="in" filter="blinds(horizontal)">
                                      <p:cBhvr additive="base">
                                        <p:cTn id="16" dur="500" fill="hold"/>
                                        <p:tgtEl>
                                          <p:spTgt spid="2252">
                                            <p:txEl>
                                              <p:pRg st="3" end="3"/>
                                            </p:txEl>
                                          </p:spTgt>
                                        </p:tgtEl>
                                      </p:cBhvr>
                                    </p:animEffect>
                                  </p:childTnLst>
                                </p:cTn>
                              </p:par>
                              <p:par>
                                <p:cTn id="17" presetID="3" presetClass="entr" presetSubtype="10" fill="hold" grpId="0" nodeType="withEffect">
                                  <p:childTnLst>
                                    <p:set>
                                      <p:cBhvr additive="base">
                                        <p:cTn id="18" dur="1" fill="hold">
                                          <p:stCondLst>
                                            <p:cond delay="0"/>
                                          </p:stCondLst>
                                        </p:cTn>
                                        <p:tgtEl>
                                          <p:spTgt spid="2252">
                                            <p:txEl>
                                              <p:pRg st="4" end="4"/>
                                            </p:txEl>
                                          </p:spTgt>
                                        </p:tgtEl>
                                        <p:attrNameLst>
                                          <p:attrName>style.visibility</p:attrName>
                                        </p:attrNameLst>
                                      </p:cBhvr>
                                      <p:to>
                                        <p:strVal val="visible"/>
                                      </p:to>
                                    </p:set>
                                    <p:animEffect transition="in" filter="blinds(horizontal)">
                                      <p:cBhvr additive="base">
                                        <p:cTn id="19" dur="500" fill="hold"/>
                                        <p:tgtEl>
                                          <p:spTgt spid="2252">
                                            <p:txEl>
                                              <p:pRg st="4" end="4"/>
                                            </p:txEl>
                                          </p:spTgt>
                                        </p:tgtEl>
                                      </p:cBhvr>
                                    </p:animEffect>
                                  </p:childTnLst>
                                </p:cTn>
                              </p:par>
                              <p:par>
                                <p:cTn id="20" presetID="3" presetClass="entr" presetSubtype="10" fill="hold" grpId="0" nodeType="withEffect">
                                  <p:childTnLst>
                                    <p:set>
                                      <p:cBhvr additive="base">
                                        <p:cTn id="21" dur="1" fill="hold">
                                          <p:stCondLst>
                                            <p:cond delay="0"/>
                                          </p:stCondLst>
                                        </p:cTn>
                                        <p:tgtEl>
                                          <p:spTgt spid="2252">
                                            <p:txEl>
                                              <p:pRg st="5" end="5"/>
                                            </p:txEl>
                                          </p:spTgt>
                                        </p:tgtEl>
                                        <p:attrNameLst>
                                          <p:attrName>style.visibility</p:attrName>
                                        </p:attrNameLst>
                                      </p:cBhvr>
                                      <p:to>
                                        <p:strVal val="visible"/>
                                      </p:to>
                                    </p:set>
                                    <p:animEffect transition="in" filter="blinds(horizontal)">
                                      <p:cBhvr additive="base">
                                        <p:cTn id="22" dur="500" fill="hold"/>
                                        <p:tgtEl>
                                          <p:spTgt spid="2252">
                                            <p:txEl>
                                              <p:pRg st="5" end="5"/>
                                            </p:txEl>
                                          </p:spTgt>
                                        </p:tgtEl>
                                      </p:cBhvr>
                                    </p:animEffect>
                                  </p:childTnLst>
                                </p:cTn>
                              </p:par>
                              <p:par>
                                <p:cTn id="23" presetID="3" presetClass="entr" presetSubtype="10" fill="hold" grpId="0" nodeType="withEffect">
                                  <p:childTnLst>
                                    <p:set>
                                      <p:cBhvr additive="base">
                                        <p:cTn id="24" dur="1" fill="hold">
                                          <p:stCondLst>
                                            <p:cond delay="0"/>
                                          </p:stCondLst>
                                        </p:cTn>
                                        <p:tgtEl>
                                          <p:spTgt spid="2252">
                                            <p:txEl>
                                              <p:pRg st="6" end="6"/>
                                            </p:txEl>
                                          </p:spTgt>
                                        </p:tgtEl>
                                        <p:attrNameLst>
                                          <p:attrName>style.visibility</p:attrName>
                                        </p:attrNameLst>
                                      </p:cBhvr>
                                      <p:to>
                                        <p:strVal val="visible"/>
                                      </p:to>
                                    </p:set>
                                    <p:animEffect transition="in" filter="blinds(horizontal)">
                                      <p:cBhvr additive="base">
                                        <p:cTn id="25" dur="500" fill="hold"/>
                                        <p:tgtEl>
                                          <p:spTgt spid="2252">
                                            <p:txEl>
                                              <p:pRg st="6" end="6"/>
                                            </p:txEl>
                                          </p:spTgt>
                                        </p:tgtEl>
                                      </p:cBhvr>
                                    </p:animEffect>
                                  </p:childTnLst>
                                </p:cTn>
                              </p:par>
                              <p:par>
                                <p:cTn id="26" presetID="3" presetClass="entr" presetSubtype="10" fill="hold" grpId="0" nodeType="withEffect">
                                  <p:childTnLst>
                                    <p:set>
                                      <p:cBhvr additive="base">
                                        <p:cTn id="27" dur="1" fill="hold">
                                          <p:stCondLst>
                                            <p:cond delay="0"/>
                                          </p:stCondLst>
                                        </p:cTn>
                                        <p:tgtEl>
                                          <p:spTgt spid="2252">
                                            <p:txEl>
                                              <p:pRg st="7" end="7"/>
                                            </p:txEl>
                                          </p:spTgt>
                                        </p:tgtEl>
                                        <p:attrNameLst>
                                          <p:attrName>style.visibility</p:attrName>
                                        </p:attrNameLst>
                                      </p:cBhvr>
                                      <p:to>
                                        <p:strVal val="visible"/>
                                      </p:to>
                                    </p:set>
                                    <p:animEffect transition="in" filter="blinds(horizontal)">
                                      <p:cBhvr additive="base">
                                        <p:cTn id="28" dur="500" fill="hold"/>
                                        <p:tgtEl>
                                          <p:spTgt spid="225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 grpId="0" build="p"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TotalTime>
  <Words>7180</Words>
  <Application>Microsoft Office PowerPoint</Application>
  <PresentationFormat>全屏显示(4:3)</PresentationFormat>
  <Paragraphs>392</Paragraphs>
  <Slides>70</Slides>
  <Notes>0</Notes>
  <HiddenSlides>0</HiddenSlides>
  <MMClips>0</MMClips>
  <ScaleCrop>false</ScaleCrop>
  <HeadingPairs>
    <vt:vector size="4" baseType="variant">
      <vt:variant>
        <vt:lpstr>主题</vt:lpstr>
      </vt:variant>
      <vt:variant>
        <vt:i4>1</vt:i4>
      </vt:variant>
      <vt:variant>
        <vt:lpstr>幻灯片标题</vt:lpstr>
      </vt:variant>
      <vt:variant>
        <vt:i4>70</vt:i4>
      </vt:variant>
    </vt:vector>
  </HeadingPairs>
  <TitlesOfParts>
    <vt:vector size="71" baseType="lpstr">
      <vt:lpstr>Office 主题</vt:lpstr>
      <vt:lpstr>中国法律史</vt:lpstr>
      <vt:lpstr> 一、中国古代法律的基本特点 </vt:lpstr>
      <vt:lpstr>二、中华法系的独特性</vt:lpstr>
      <vt:lpstr>云梦睡虎地秦简·秦律</vt:lpstr>
      <vt:lpstr> 三、中国法律制度发展、演变的主要过程 </vt:lpstr>
      <vt:lpstr>PowerPoint 演示文稿</vt:lpstr>
      <vt:lpstr>第一章·上古法</vt:lpstr>
      <vt:lpstr>PowerPoint 演示文稿</vt:lpstr>
      <vt:lpstr>一、中国法制文明的起源</vt:lpstr>
      <vt:lpstr>     一、中国法制文明的起源</vt:lpstr>
      <vt:lpstr>宗法制</vt:lpstr>
      <vt:lpstr>PowerPoint 演示文稿</vt:lpstr>
      <vt:lpstr>PowerPoint 演示文稿</vt:lpstr>
      <vt:lpstr>PowerPoint 演示文稿</vt:lpstr>
      <vt:lpstr>夏商法律制度</vt:lpstr>
      <vt:lpstr>夏商法律制度</vt:lpstr>
      <vt:lpstr>PowerPoint 演示文稿</vt:lpstr>
      <vt:lpstr>PowerPoint 演示文稿</vt:lpstr>
      <vt:lpstr>PowerPoint 演示文稿</vt:lpstr>
      <vt:lpstr>PowerPoint 演示文稿</vt:lpstr>
      <vt:lpstr>禹刑</vt:lpstr>
      <vt:lpstr>左传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案例    禹杀防风氏案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案例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中国法律史</dc:title>
  <dc:creator>xi cheng</dc:creator>
  <cp:lastModifiedBy>xi cheng</cp:lastModifiedBy>
  <cp:revision>27</cp:revision>
  <dcterms:created xsi:type="dcterms:W3CDTF">2021-03-03T01:09:09Z</dcterms:created>
  <dcterms:modified xsi:type="dcterms:W3CDTF">2021-03-30T23:53:30Z</dcterms:modified>
</cp:coreProperties>
</file>