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66" r:id="rId13"/>
    <p:sldId id="267" r:id="rId14"/>
    <p:sldId id="260" r:id="rId15"/>
    <p:sldId id="262" r:id="rId16"/>
    <p:sldId id="269" r:id="rId17"/>
    <p:sldId id="276" r:id="rId18"/>
    <p:sldId id="258" r:id="rId19"/>
    <p:sldId id="277" r:id="rId20"/>
    <p:sldId id="278" r:id="rId21"/>
    <p:sldId id="279" r:id="rId22"/>
    <p:sldId id="263" r:id="rId23"/>
    <p:sldId id="264" r:id="rId24"/>
    <p:sldId id="265" r:id="rId25"/>
    <p:sldId id="28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54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华文楷体" pitchFamily="2" charset="-122"/>
                <a:ea typeface="华文楷体" pitchFamily="2" charset="-122"/>
              </a:rPr>
              <a:t>第二章 春秋战国</a:t>
            </a:r>
            <a:endParaRPr lang="en-US" sz="4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中国法律史</a:t>
            </a:r>
            <a:r>
              <a:rPr lang="en-US" altLang="zh-CN" b="1" dirty="0" smtClean="0">
                <a:solidFill>
                  <a:schemeClr val="tx1"/>
                </a:solidFill>
              </a:rPr>
              <a:t>·</a:t>
            </a:r>
            <a:r>
              <a:rPr lang="zh-CN" altLang="en-US" b="1" dirty="0" smtClean="0">
                <a:solidFill>
                  <a:schemeClr val="tx1"/>
                </a:solidFill>
              </a:rPr>
              <a:t>古代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129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管仲：法家实证的先声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zh-CN" altLang="en-US" dirty="0" smtClean="0"/>
              <a:t>部分学者</a:t>
            </a:r>
            <a:r>
              <a:rPr lang="zh-CN" altLang="en-US" dirty="0"/>
              <a:t>认为中国历史中法家起源于</a:t>
            </a:r>
            <a:r>
              <a:rPr lang="zh-CN" altLang="en-US" dirty="0" smtClean="0"/>
              <a:t>管仲。从</a:t>
            </a:r>
            <a:r>
              <a:rPr lang="zh-CN" altLang="en-US" dirty="0"/>
              <a:t>管仲的活动中可以看出两个主要</a:t>
            </a:r>
            <a:r>
              <a:rPr lang="zh-CN" altLang="en-US" dirty="0" smtClean="0"/>
              <a:t>特点。</a:t>
            </a:r>
            <a:r>
              <a:rPr lang="zh-CN" altLang="en-US" dirty="0"/>
              <a:t>第一，管仲的基本理念是，要提高政府行政能力</a:t>
            </a:r>
            <a:r>
              <a:rPr lang="zh-CN" altLang="en-US" dirty="0" smtClean="0"/>
              <a:t>，需要</a:t>
            </a:r>
            <a:r>
              <a:rPr lang="zh-CN" altLang="en-US" dirty="0"/>
              <a:t>一定程度的官僚专业知识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第二</a:t>
            </a:r>
            <a:r>
              <a:rPr lang="zh-CN" altLang="en-US" dirty="0"/>
              <a:t>个特点是更彻底地背离了传统的规范。管仲承认有效的统治，不能仅依靠贤君作为道德楷模，而必须有赏罚和刑法。这与周朝封建结构的基本信念背道而驰，因为周朝的封建结构在此前希望通过贵族领袖人格魅力，以尧、舜的方式，仅以道德改造来实现有序统治。</a:t>
            </a:r>
          </a:p>
          <a:p>
            <a:pPr marL="0" indent="0" algn="just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96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在管仲之前</a:t>
            </a:r>
            <a:r>
              <a:rPr lang="zh-CN" altLang="en-US" dirty="0" smtClean="0"/>
              <a:t>，普遍</a:t>
            </a:r>
            <a:r>
              <a:rPr lang="zh-CN" altLang="en-US" dirty="0"/>
              <a:t>观念是颁布一部法律，就等于君主承认自己的德行有缺，破坏了统治者的合法性。管仲的法典，以及齐国取得的突出成就，使刑法在社会中的作用被承认。而法的作用也是法家的重要支柱。虽然如此，管仲却并非哲学家，也无意发展思想</a:t>
            </a:r>
            <a:r>
              <a:rPr lang="zh-CN" altLang="en-US" dirty="0" smtClean="0"/>
              <a:t>理论。</a:t>
            </a:r>
            <a:r>
              <a:rPr lang="zh-CN" altLang="en-US" dirty="0"/>
              <a:t>因此，现在通常认为商鞅、申不害、慎到及韩非四人为法家的代表</a:t>
            </a:r>
            <a:r>
              <a:rPr lang="zh-CN" altLang="en-US" dirty="0" smtClean="0"/>
              <a:t>人物。</a:t>
            </a:r>
            <a:endParaRPr lang="zh-CN" altLang="en-US" dirty="0"/>
          </a:p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40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、公布成文法的意义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人主将欲禁奸，则审合刑名者，言异事也。为人臣者陈而言，君以其言授之事，专以其事责其功。功当其事，事当其言，则赏；功不当其事，事不当其言，则罚。故群臣其言大而功小者则罚，非罚小功也，罚功不当名也。群臣其言小而功大者亦罚，非不说于大功也，以为不当名也害甚于有大功，故罚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1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zh-CN" altLang="en-US" dirty="0"/>
              <a:t>昔者韩昭侯醉而寝，典冠者见君之寒也，故加衣于君之上，觉寝而说，问左右曰：“谁加衣者？”左右对曰：“典冠。”君因兼罪典衣与典冠。其罪典衣、以为失其事也，其罪典冠、以为越其职也。非不恶寒也，以为侵官之害甚于寒。故明主之畜臣，臣不得越官而有功，不得陈言而不当。越官则死，不当则罪，守业其官所言者贞也，则群臣不得朋党相为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972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8064896" cy="518457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）公布成文法是对传统法律观念、传统法律制度以及传统社会秩序的一种否定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在不成文法占主导地位的时代，少数上层贵族奉行“刑不可知，则威不可测”的信条，把法律的制定、解释和施行都视为禁脔，以维护血缘贵族阶层所拥有的种种特权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成文法的公布，说明法律已经不再是少数人的私产，而成为全社会公共的调整手段。由此，传统的社会结构也随之发生重大变化。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）公布成文法客观上为封建政治经济制度的进一步发展提供了条件。</a:t>
            </a:r>
          </a:p>
          <a:p>
            <a:r>
              <a:rPr lang="zh-CN" altLang="en-US" dirty="0" smtClean="0"/>
              <a:t>在</a:t>
            </a:r>
            <a:r>
              <a:rPr lang="zh-CN" altLang="en-US" dirty="0"/>
              <a:t>旧的法律体制之下，各种社会关系都被限制在狭小的宗法体制范围之内，成文法律公布后，新兴地主阶级可以把改革的成果用法律的形式表现出来、固定下来。因此，各种新型的社会关系有了可靠的法律保证。</a:t>
            </a: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、公布成文法的</a:t>
            </a:r>
            <a:r>
              <a:rPr lang="zh-CN" altLang="en-US" dirty="0" smtClean="0"/>
              <a:t>意义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69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、公布成文法的</a:t>
            </a:r>
            <a:r>
              <a:rPr lang="zh-CN" altLang="en-US" dirty="0" smtClean="0"/>
              <a:t>意义（续）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）成文法的公布，标志着法律观念和法律技术的进步。在旧的法律体制下，法律不公开且不成文，无疑不利于法律观念的更新和法律理论的进步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公布成文法，将零散、不系统的法律规范变成相对系统和严谨的法律条文，对于法律理论、立法技术的发展有着特殊的意义。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）春秋时期的公布成文法，为战国及战国以后成文法的发展与完善积累了经验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57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中文语境下法律概念</a:t>
            </a:r>
            <a:r>
              <a:rPr lang="zh-CN" altLang="en-US" dirty="0" smtClean="0"/>
              <a:t>的演化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2800" dirty="0"/>
              <a:t>法者，所以兴功惧暴也；律者，所以定分止争也；令者，所以令人知事也</a:t>
            </a:r>
            <a:r>
              <a:rPr lang="zh-CN" altLang="en-US" sz="2800" dirty="0" smtClean="0"/>
              <a:t>。（</a:t>
            </a:r>
            <a:r>
              <a:rPr lang="en-US" altLang="zh-CN" sz="2800" dirty="0" smtClean="0"/>
              <a:t>《</a:t>
            </a:r>
            <a:r>
              <a:rPr lang="zh-CN" altLang="en-US" sz="2800" dirty="0" smtClean="0"/>
              <a:t>管子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algn="just"/>
            <a:r>
              <a:rPr lang="zh-CN" altLang="en-US" sz="2800" dirty="0" smtClean="0"/>
              <a:t>立</a:t>
            </a:r>
            <a:r>
              <a:rPr lang="zh-CN" altLang="en-US" sz="2800" dirty="0"/>
              <a:t>天子君也。天下无一贵，则理无由通，通理以为天下也。权衡，所以立公正也；书契，所以立公信也；度量，所以立公审也；法制礼籍，所以立公义也。</a:t>
            </a:r>
            <a:r>
              <a:rPr lang="zh-CN" altLang="en-US" sz="2800" dirty="0" smtClean="0"/>
              <a:t>（</a:t>
            </a:r>
            <a:r>
              <a:rPr lang="zh-CN" altLang="en-US" sz="2800" dirty="0"/>
              <a:t>赵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齐</a:t>
            </a:r>
            <a:r>
              <a:rPr lang="en-US" altLang="zh-CN" sz="2800" dirty="0"/>
              <a:t>·</a:t>
            </a:r>
            <a:r>
              <a:rPr lang="zh-CN" altLang="en-US" sz="2800" dirty="0" smtClean="0"/>
              <a:t>慎到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algn="just"/>
            <a:r>
              <a:rPr lang="zh-CN" altLang="en-US" sz="2800" dirty="0" smtClean="0"/>
              <a:t>法</a:t>
            </a:r>
            <a:r>
              <a:rPr lang="zh-CN" altLang="en-US" sz="2800" dirty="0"/>
              <a:t>者，所以齐天下之动，至公大定（正）之制也。故智者不得越法而肆谋，辩者不得越法而肆议，士不得背法而有名，臣不得背法而</a:t>
            </a:r>
            <a:r>
              <a:rPr lang="zh-CN" altLang="en-US" sz="2800" dirty="0" smtClean="0"/>
              <a:t>有功。（慎到）</a:t>
            </a:r>
            <a:endParaRPr lang="en-US" altLang="zh-CN" sz="2800" dirty="0" smtClean="0"/>
          </a:p>
          <a:p>
            <a:pPr algn="just"/>
            <a:endParaRPr lang="en-US" altLang="zh-CN" sz="2800" dirty="0" smtClean="0"/>
          </a:p>
          <a:p>
            <a:pPr algn="just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6051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“疑行无名，疑事无功。且夫有高人之行者固见非于世；有独知之虑者，必见敖于民。愚者暗于成事，知者见于未萌。民不可与虑始而可与乐成。论至德者不和于俗，成大功者不谋于众。是以圣人苟可以彊国，不法其故；苟可以利民，不循其礼。</a:t>
            </a:r>
            <a:r>
              <a:rPr lang="zh-CN" altLang="en-US" b="1" dirty="0" smtClean="0"/>
              <a:t>”</a:t>
            </a:r>
            <a:endParaRPr lang="en-US" altLang="zh-CN" b="1" dirty="0" smtClean="0"/>
          </a:p>
          <a:p>
            <a:pPr marL="0" indent="0" algn="r">
              <a:buNone/>
            </a:pPr>
            <a:r>
              <a:rPr lang="en-US" altLang="zh-CN" b="1" dirty="0" smtClean="0"/>
              <a:t>——</a:t>
            </a:r>
            <a:r>
              <a:rPr lang="zh-CN" altLang="en-US" b="1" dirty="0" smtClean="0"/>
              <a:t>商鞅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16130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二、战国时期法律</a:t>
            </a:r>
            <a:r>
              <a:rPr lang="zh-CN" altLang="en-US" dirty="0" smtClean="0"/>
              <a:t>制度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zh-CN" altLang="en-US" dirty="0"/>
              <a:t>一）封建制度的确立</a:t>
            </a:r>
            <a:r>
              <a:rPr lang="en-US" altLang="zh-CN" dirty="0"/>
              <a:t>——</a:t>
            </a:r>
            <a:r>
              <a:rPr lang="zh-CN" altLang="en-US" dirty="0"/>
              <a:t>通过变法实现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1</a:t>
            </a:r>
            <a:r>
              <a:rPr lang="zh-CN" altLang="en-US" dirty="0"/>
              <a:t>、魏国李悝推行新政　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2</a:t>
            </a:r>
            <a:r>
              <a:rPr lang="zh-CN" altLang="en-US" dirty="0"/>
              <a:t>、楚国吴起变法　</a:t>
            </a:r>
          </a:p>
          <a:p>
            <a:pPr marL="0" indent="0">
              <a:buNone/>
            </a:pPr>
            <a:r>
              <a:rPr lang="zh-CN" altLang="en-US" dirty="0"/>
              <a:t>   ３、秦国商鞅变法</a:t>
            </a:r>
          </a:p>
          <a:p>
            <a:pPr marL="0" indent="0">
              <a:buNone/>
            </a:pPr>
            <a:r>
              <a:rPr lang="zh-CN" altLang="en-US" dirty="0"/>
              <a:t>（二）战国的立法概况</a:t>
            </a:r>
          </a:p>
          <a:p>
            <a:pPr marL="0" indent="0">
              <a:buNone/>
            </a:pPr>
            <a:r>
              <a:rPr lang="zh-CN" altLang="en-US" dirty="0"/>
              <a:t>    １、立法指导思想</a:t>
            </a:r>
          </a:p>
          <a:p>
            <a:r>
              <a:rPr lang="zh-CN" altLang="en-US" dirty="0" smtClean="0"/>
              <a:t>（</a:t>
            </a:r>
            <a:r>
              <a:rPr lang="zh-CN" altLang="en-US" dirty="0"/>
              <a:t>１）“以法治国”：制法；缘法而治；事断于法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zh-CN" altLang="en-US" dirty="0"/>
              <a:t>２）法应”布之于百姓“</a:t>
            </a:r>
          </a:p>
          <a:p>
            <a:r>
              <a:rPr lang="zh-CN" altLang="en-US" dirty="0"/>
              <a:t>（３）“行刑，重其轻者”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6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李悝变法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选贤任能，赏罚分明；废除贵族世袭制，按能力选拔官吏。</a:t>
            </a:r>
          </a:p>
          <a:p>
            <a:r>
              <a:rPr lang="zh-CN" altLang="en-US" dirty="0"/>
              <a:t>推行“尽地力之教”，所谓“治田勤谨则亩益三斗，不勤则损亦如之”。</a:t>
            </a:r>
          </a:p>
          <a:p>
            <a:r>
              <a:rPr lang="zh-CN" altLang="en-US" dirty="0"/>
              <a:t>实行“平籴法”。丰年时政府以平价购入粮食，灾年再以平价出售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作</a:t>
            </a:r>
            <a:r>
              <a:rPr lang="en-US" altLang="zh-CN" dirty="0"/>
              <a:t>《</a:t>
            </a:r>
            <a:r>
              <a:rPr lang="zh-CN" altLang="en-US" dirty="0"/>
              <a:t>法经</a:t>
            </a:r>
            <a:r>
              <a:rPr lang="en-US" altLang="zh-CN" dirty="0"/>
              <a:t>》</a:t>
            </a:r>
            <a:r>
              <a:rPr lang="zh-CN" altLang="en-US" dirty="0"/>
              <a:t>六篇，包括盗、贼、囚、捕、杂、具。</a:t>
            </a:r>
          </a:p>
        </p:txBody>
      </p:sp>
    </p:spTree>
    <p:extLst>
      <p:ext uri="{BB962C8B-B14F-4D97-AF65-F5344CB8AC3E}">
        <p14:creationId xmlns:p14="http://schemas.microsoft.com/office/powerpoint/2010/main" val="25254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一、春秋时期的法律</a:t>
            </a:r>
            <a:r>
              <a:rPr lang="zh-CN" altLang="en-US" dirty="0" smtClean="0"/>
              <a:t>制度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zh-CN" altLang="en-US" dirty="0"/>
              <a:t>一）春秋时期的社会变迁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1</a:t>
            </a:r>
            <a:r>
              <a:rPr lang="zh-CN" altLang="en-US" dirty="0"/>
              <a:t>、政治关系：“礼坏乐崩”，“王室衰微”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2</a:t>
            </a:r>
            <a:r>
              <a:rPr lang="zh-CN" altLang="en-US" dirty="0"/>
              <a:t>、井田制破坏，私田和</a:t>
            </a:r>
            <a:r>
              <a:rPr lang="zh-CN" altLang="en-US" dirty="0" smtClean="0"/>
              <a:t>地租的</a:t>
            </a:r>
            <a:r>
              <a:rPr lang="zh-CN" altLang="en-US" dirty="0"/>
              <a:t>出现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3</a:t>
            </a:r>
            <a:r>
              <a:rPr lang="zh-CN" altLang="en-US" dirty="0"/>
              <a:t>、新兴地主阶级的的兴起和政治经济的改革</a:t>
            </a:r>
          </a:p>
          <a:p>
            <a:pPr marL="0" indent="0">
              <a:buNone/>
            </a:pPr>
            <a:r>
              <a:rPr lang="zh-CN" altLang="en-US" dirty="0"/>
              <a:t>（二）法律制度的变革</a:t>
            </a:r>
            <a:r>
              <a:rPr lang="en-US" altLang="zh-CN" dirty="0"/>
              <a:t>——</a:t>
            </a:r>
            <a:r>
              <a:rPr lang="zh-CN" altLang="en-US" dirty="0"/>
              <a:t>公布成文法的活动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1</a:t>
            </a:r>
            <a:r>
              <a:rPr lang="zh-CN" altLang="en-US" dirty="0"/>
              <a:t>、变革的原因</a:t>
            </a:r>
            <a:r>
              <a:rPr lang="en-US" altLang="zh-CN" dirty="0"/>
              <a:t>——</a:t>
            </a:r>
            <a:r>
              <a:rPr lang="zh-CN" altLang="en-US" dirty="0"/>
              <a:t>经济基础的变革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2</a:t>
            </a:r>
            <a:r>
              <a:rPr lang="zh-CN" altLang="en-US" dirty="0"/>
              <a:t>、公布成文法的活动：</a:t>
            </a:r>
          </a:p>
          <a:p>
            <a:pPr marL="0" indent="0">
              <a:buNone/>
            </a:pPr>
            <a:r>
              <a:rPr lang="zh-CN" altLang="en-US" dirty="0"/>
              <a:t>    （</a:t>
            </a:r>
            <a:r>
              <a:rPr lang="en-US" altLang="zh-CN" dirty="0"/>
              <a:t>1</a:t>
            </a:r>
            <a:r>
              <a:rPr lang="zh-CN" altLang="en-US" dirty="0"/>
              <a:t>）公元前</a:t>
            </a:r>
            <a:r>
              <a:rPr lang="en-US" altLang="zh-CN" dirty="0"/>
              <a:t>536</a:t>
            </a:r>
            <a:r>
              <a:rPr lang="zh-CN" altLang="en-US" dirty="0"/>
              <a:t>年，郑国子产铸刑书于鼎</a:t>
            </a:r>
          </a:p>
          <a:p>
            <a:pPr marL="0" indent="0">
              <a:buNone/>
            </a:pPr>
            <a:r>
              <a:rPr lang="zh-CN" altLang="en-US" dirty="0"/>
              <a:t>    （</a:t>
            </a:r>
            <a:r>
              <a:rPr lang="en-US" altLang="zh-CN" dirty="0"/>
              <a:t>2</a:t>
            </a:r>
            <a:r>
              <a:rPr lang="zh-CN" altLang="en-US" dirty="0"/>
              <a:t>）公元前</a:t>
            </a:r>
            <a:r>
              <a:rPr lang="en-US" altLang="zh-CN" dirty="0"/>
              <a:t>530</a:t>
            </a:r>
            <a:r>
              <a:rPr lang="zh-CN" altLang="en-US" dirty="0"/>
              <a:t>年，郑国邓析作竹刑</a:t>
            </a:r>
          </a:p>
          <a:p>
            <a:pPr marL="0" indent="0">
              <a:buNone/>
            </a:pPr>
            <a:r>
              <a:rPr lang="zh-CN" altLang="en-US" dirty="0"/>
              <a:t>    （</a:t>
            </a:r>
            <a:r>
              <a:rPr lang="en-US" altLang="zh-CN" dirty="0"/>
              <a:t>3</a:t>
            </a:r>
            <a:r>
              <a:rPr lang="zh-CN" altLang="en-US" dirty="0"/>
              <a:t>）公元前</a:t>
            </a:r>
            <a:r>
              <a:rPr lang="en-US" altLang="zh-CN" dirty="0"/>
              <a:t>513</a:t>
            </a:r>
            <a:r>
              <a:rPr lang="zh-CN" altLang="en-US" dirty="0"/>
              <a:t>年，晋国赵鞅铸刑鼎（刑书由前</a:t>
            </a:r>
          </a:p>
          <a:p>
            <a:pPr marL="0" indent="0">
              <a:buNone/>
            </a:pPr>
            <a:r>
              <a:rPr lang="zh-CN" altLang="en-US" dirty="0"/>
              <a:t>              任执政范宣子所作）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68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吴起变法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制定法律并将其公布于众，使官吏民众都明白知晓。</a:t>
            </a:r>
          </a:p>
          <a:p>
            <a:r>
              <a:rPr lang="zh-CN" altLang="en-US" dirty="0"/>
              <a:t>凡封君的贵族，已传三代的取消爵禄；停止对疏远贵族的按例供给，将国内贵族充实到地广人稀的偏远之处。</a:t>
            </a:r>
          </a:p>
          <a:p>
            <a:r>
              <a:rPr lang="zh-CN" altLang="en-US" dirty="0"/>
              <a:t>淘汰并裁减无关紧要的官员，削减官吏俸禄，将节约的财富用于强兵</a:t>
            </a:r>
            <a:r>
              <a:rPr lang="zh-CN" altLang="en-US" dirty="0" smtClean="0"/>
              <a:t>。纠正</a:t>
            </a:r>
            <a:r>
              <a:rPr lang="zh-CN" altLang="en-US" dirty="0"/>
              <a:t>楚国官场损公肥私、谗害忠良的不良风气，让楚国群臣不顾个人荣辱一心为国效力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禁止私人请托，统一楚国风俗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废除“两版垣”，改为四版筑城法，建设楚国国都郢（今湖北省荆州市西北）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8795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商鞅变法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zh-CN" altLang="en-US" dirty="0"/>
              <a:t>垦草令</a:t>
            </a:r>
          </a:p>
          <a:p>
            <a:pPr algn="just"/>
            <a:r>
              <a:rPr lang="zh-CN" altLang="en-US" dirty="0" smtClean="0"/>
              <a:t>第一次变法：秦孝公</a:t>
            </a:r>
            <a:r>
              <a:rPr lang="zh-CN" altLang="en-US" dirty="0"/>
              <a:t>于前</a:t>
            </a:r>
            <a:r>
              <a:rPr lang="en-US" altLang="zh-CN" dirty="0"/>
              <a:t>356</a:t>
            </a:r>
            <a:r>
              <a:rPr lang="zh-CN" altLang="en-US" dirty="0"/>
              <a:t>年任命商鞅为左庶长，在秦国国内实行第一次变法</a:t>
            </a:r>
            <a:r>
              <a:rPr lang="zh-CN" altLang="en-US" dirty="0" smtClean="0"/>
              <a:t>。主要</a:t>
            </a:r>
            <a:r>
              <a:rPr lang="zh-CN" altLang="en-US" dirty="0"/>
              <a:t>内容为：改革户籍制度，实行什伍连坐法、明令军法，奖励军功、废除世卿世禄制度、建立二十等军功爵制、奖励耕织，重农抑商，严惩私斗、改法为律，制定秦律和推行小家庭制。</a:t>
            </a:r>
          </a:p>
          <a:p>
            <a:pPr algn="just"/>
            <a:r>
              <a:rPr lang="zh-CN" altLang="en-US" dirty="0" smtClean="0"/>
              <a:t>第二</a:t>
            </a:r>
            <a:r>
              <a:rPr lang="zh-CN" altLang="en-US" dirty="0"/>
              <a:t>次</a:t>
            </a:r>
            <a:r>
              <a:rPr lang="zh-CN" altLang="en-US" dirty="0" smtClean="0"/>
              <a:t>变法：秦孝公</a:t>
            </a:r>
            <a:r>
              <a:rPr lang="zh-CN" altLang="en-US" dirty="0"/>
              <a:t>于前</a:t>
            </a:r>
            <a:r>
              <a:rPr lang="en-US" altLang="zh-CN" dirty="0"/>
              <a:t>350</a:t>
            </a:r>
            <a:r>
              <a:rPr lang="zh-CN" altLang="en-US" dirty="0"/>
              <a:t>年命商鞅征调士卒，按照鲁国、卫国的国都规模修筑冀阙宫廷，营造新都，并于次年将国都从栎阳迁至咸阳，同时命商鞅在秦国国内进行第二次变法</a:t>
            </a:r>
            <a:r>
              <a:rPr lang="zh-CN" altLang="en-US" dirty="0" smtClean="0"/>
              <a:t>。主要</a:t>
            </a:r>
            <a:r>
              <a:rPr lang="zh-CN" altLang="en-US" dirty="0"/>
              <a:t>内容为：开阡陌封疆，废井田，制辕田，允许土地私有及买卖、推行县制、加收口赋、统一度量衡、燔诗书而明法令，塞私门之请，禁游宦之民和执行分户令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487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２</a:t>
            </a:r>
            <a:r>
              <a:rPr lang="zh-CN" altLang="en-US" dirty="0"/>
              <a:t>、立法活动：李悝制定</a:t>
            </a:r>
            <a:r>
              <a:rPr lang="en-US" altLang="zh-CN" dirty="0"/>
              <a:t>《</a:t>
            </a:r>
            <a:r>
              <a:rPr lang="zh-CN" altLang="en-US" dirty="0"/>
              <a:t>法经</a:t>
            </a:r>
            <a:r>
              <a:rPr lang="en-US" altLang="zh-CN" dirty="0"/>
              <a:t>》</a:t>
            </a:r>
            <a:r>
              <a:rPr lang="zh-CN" altLang="en-US" dirty="0"/>
              <a:t>；商鞅改</a:t>
            </a:r>
            <a:r>
              <a:rPr lang="zh-CN" altLang="en-US" dirty="0" smtClean="0"/>
              <a:t>法                             </a:t>
            </a:r>
            <a:r>
              <a:rPr lang="zh-CN" altLang="en-US" dirty="0"/>
              <a:t>为律</a:t>
            </a:r>
            <a:r>
              <a:rPr lang="zh-CN" altLang="en-US" dirty="0" smtClean="0"/>
              <a:t>，制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秦律</a:t>
            </a:r>
            <a:r>
              <a:rPr lang="en-US" altLang="zh-CN" dirty="0" smtClean="0"/>
              <a:t>》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zh-CN" altLang="en-US" dirty="0"/>
              <a:t>三）李悝的</a:t>
            </a:r>
            <a:r>
              <a:rPr lang="en-US" altLang="zh-CN" dirty="0"/>
              <a:t>《</a:t>
            </a:r>
            <a:r>
              <a:rPr lang="zh-CN" altLang="en-US" dirty="0"/>
              <a:t>法经</a:t>
            </a:r>
            <a:r>
              <a:rPr lang="en-US" altLang="zh-CN" dirty="0"/>
              <a:t>》</a:t>
            </a:r>
          </a:p>
          <a:p>
            <a:pPr marL="0" indent="0">
              <a:buNone/>
            </a:pPr>
            <a:r>
              <a:rPr lang="zh-CN" altLang="en-US" dirty="0"/>
              <a:t>　１、产生的历史背景：奴隶制的解体，封建制的</a:t>
            </a:r>
            <a:r>
              <a:rPr lang="zh-CN" altLang="en-US" dirty="0" smtClean="0"/>
              <a:t>逐 步</a:t>
            </a:r>
            <a:r>
              <a:rPr lang="zh-CN" altLang="en-US" dirty="0"/>
              <a:t>确立的产物</a:t>
            </a:r>
          </a:p>
          <a:p>
            <a:pPr marL="0" indent="0">
              <a:buNone/>
            </a:pPr>
            <a:r>
              <a:rPr lang="zh-CN" altLang="en-US" dirty="0"/>
              <a:t>　２、主要内容：</a:t>
            </a:r>
            <a:r>
              <a:rPr lang="en-US" altLang="zh-CN" dirty="0"/>
              <a:t>《</a:t>
            </a:r>
            <a:r>
              <a:rPr lang="zh-CN" altLang="en-US" dirty="0"/>
              <a:t>法经</a:t>
            </a:r>
            <a:r>
              <a:rPr lang="en-US" altLang="zh-CN" dirty="0"/>
              <a:t>》</a:t>
            </a:r>
            <a:r>
              <a:rPr lang="zh-CN" altLang="en-US" dirty="0"/>
              <a:t>早已失传，从篇章结构</a:t>
            </a:r>
            <a:r>
              <a:rPr lang="zh-CN" altLang="en-US" dirty="0" smtClean="0"/>
              <a:t>上 共</a:t>
            </a:r>
            <a:r>
              <a:rPr lang="zh-CN" altLang="en-US" dirty="0"/>
              <a:t>为六篇： </a:t>
            </a:r>
          </a:p>
          <a:p>
            <a:pPr marL="0" indent="0">
              <a:buNone/>
            </a:pPr>
            <a:r>
              <a:rPr lang="zh-CN" altLang="en-US" dirty="0"/>
              <a:t>（１）正律四篇：“王者之政，莫急于盗贼”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《</a:t>
            </a:r>
            <a:r>
              <a:rPr lang="zh-CN" altLang="en-US" dirty="0"/>
              <a:t>盗法</a:t>
            </a:r>
            <a:r>
              <a:rPr lang="en-US" altLang="zh-CN" dirty="0"/>
              <a:t>》</a:t>
            </a:r>
            <a:r>
              <a:rPr lang="zh-CN" altLang="en-US" dirty="0"/>
              <a:t>：惩治侵害财产犯罪之法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《</a:t>
            </a:r>
            <a:r>
              <a:rPr lang="zh-CN" altLang="en-US" dirty="0"/>
              <a:t>贼法</a:t>
            </a:r>
            <a:r>
              <a:rPr lang="en-US" altLang="zh-CN" dirty="0"/>
              <a:t>》</a:t>
            </a:r>
            <a:r>
              <a:rPr lang="zh-CN" altLang="en-US" dirty="0"/>
              <a:t>：惩治政治与危害人身犯罪之法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《</a:t>
            </a:r>
            <a:r>
              <a:rPr lang="zh-CN" altLang="en-US" dirty="0"/>
              <a:t>囚法</a:t>
            </a:r>
            <a:r>
              <a:rPr lang="en-US" altLang="zh-CN" dirty="0"/>
              <a:t>》</a:t>
            </a:r>
            <a:r>
              <a:rPr lang="zh-CN" altLang="en-US" dirty="0"/>
              <a:t>（</a:t>
            </a:r>
            <a:r>
              <a:rPr lang="en-US" altLang="zh-CN" dirty="0"/>
              <a:t>《</a:t>
            </a:r>
            <a:r>
              <a:rPr lang="zh-CN" altLang="en-US" dirty="0"/>
              <a:t>网法</a:t>
            </a:r>
            <a:r>
              <a:rPr lang="en-US" altLang="zh-CN" dirty="0"/>
              <a:t>》</a:t>
            </a:r>
            <a:r>
              <a:rPr lang="zh-CN" altLang="en-US" dirty="0"/>
              <a:t>）：囚禁、审判犯罪之法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36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《</a:t>
            </a:r>
            <a:r>
              <a:rPr lang="zh-CN" altLang="en-US" dirty="0"/>
              <a:t>捕法</a:t>
            </a:r>
            <a:r>
              <a:rPr lang="en-US" altLang="zh-CN" dirty="0"/>
              <a:t>》</a:t>
            </a:r>
            <a:r>
              <a:rPr lang="zh-CN" altLang="en-US" dirty="0"/>
              <a:t>：追捕逃亡之法</a:t>
            </a:r>
          </a:p>
          <a:p>
            <a:pPr marL="0" indent="0">
              <a:buNone/>
            </a:pPr>
            <a:r>
              <a:rPr lang="zh-CN" altLang="en-US" dirty="0"/>
              <a:t>（２）杂律：</a:t>
            </a:r>
            <a:r>
              <a:rPr lang="en-US" altLang="zh-CN" dirty="0"/>
              <a:t>《</a:t>
            </a:r>
            <a:r>
              <a:rPr lang="zh-CN" altLang="en-US" dirty="0"/>
              <a:t>杂法</a:t>
            </a:r>
            <a:r>
              <a:rPr lang="en-US" altLang="zh-CN" dirty="0"/>
              <a:t>》</a:t>
            </a:r>
            <a:r>
              <a:rPr lang="zh-CN" altLang="en-US" dirty="0"/>
              <a:t>，惩治盗贼以外的其他犯罪，</a:t>
            </a:r>
          </a:p>
          <a:p>
            <a:pPr marL="0" indent="0">
              <a:buNone/>
            </a:pPr>
            <a:r>
              <a:rPr lang="zh-CN" altLang="en-US" dirty="0"/>
              <a:t>                           主 要规定了“六禁”和“逾制”</a:t>
            </a:r>
          </a:p>
          <a:p>
            <a:pPr marL="0" indent="0">
              <a:buNone/>
            </a:pPr>
            <a:r>
              <a:rPr lang="zh-CN" altLang="en-US" dirty="0"/>
              <a:t>（３）减律：</a:t>
            </a:r>
            <a:r>
              <a:rPr lang="en-US" altLang="zh-CN" dirty="0"/>
              <a:t>《</a:t>
            </a:r>
            <a:r>
              <a:rPr lang="zh-CN" altLang="en-US" dirty="0"/>
              <a:t>具法</a:t>
            </a:r>
            <a:r>
              <a:rPr lang="en-US" altLang="zh-CN" dirty="0"/>
              <a:t>》</a:t>
            </a:r>
            <a:r>
              <a:rPr lang="zh-CN" altLang="en-US" dirty="0"/>
              <a:t>，是关于定罪量刑中从轻从</a:t>
            </a:r>
          </a:p>
          <a:p>
            <a:pPr marL="0" indent="0">
              <a:buNone/>
            </a:pPr>
            <a:r>
              <a:rPr lang="zh-CN" altLang="en-US" dirty="0"/>
              <a:t>                        重等法律原则的规定，起着“具其加减”</a:t>
            </a:r>
          </a:p>
          <a:p>
            <a:pPr marL="0" indent="0">
              <a:buNone/>
            </a:pPr>
            <a:r>
              <a:rPr lang="zh-CN" altLang="en-US" dirty="0"/>
              <a:t>                        的作用，类似现代刑法中的总则部分</a:t>
            </a:r>
          </a:p>
          <a:p>
            <a:pPr marL="0" indent="0">
              <a:buNone/>
            </a:pPr>
            <a:r>
              <a:rPr lang="zh-CN" altLang="en-US" dirty="0"/>
              <a:t>３、</a:t>
            </a:r>
            <a:r>
              <a:rPr lang="en-US" altLang="zh-CN" dirty="0"/>
              <a:t>《</a:t>
            </a:r>
            <a:r>
              <a:rPr lang="zh-CN" altLang="en-US" dirty="0"/>
              <a:t>法经</a:t>
            </a:r>
            <a:r>
              <a:rPr lang="en-US" altLang="zh-CN" dirty="0"/>
              <a:t>》</a:t>
            </a:r>
            <a:r>
              <a:rPr lang="zh-CN" altLang="en-US" dirty="0"/>
              <a:t>的阶级本质</a:t>
            </a:r>
          </a:p>
          <a:p>
            <a:pPr marL="0" indent="0">
              <a:buNone/>
            </a:pPr>
            <a:r>
              <a:rPr lang="zh-CN" altLang="en-US" dirty="0"/>
              <a:t>　（１）它的锋芒主要是指向农民和其他劳动人民的</a:t>
            </a:r>
          </a:p>
          <a:p>
            <a:pPr marL="0" indent="0">
              <a:buNone/>
            </a:pPr>
            <a:r>
              <a:rPr lang="zh-CN" altLang="en-US" dirty="0"/>
              <a:t>　（２）维护君主专制制度</a:t>
            </a:r>
          </a:p>
          <a:p>
            <a:pPr marL="0" indent="0">
              <a:buNone/>
            </a:pPr>
            <a:r>
              <a:rPr lang="zh-CN" altLang="en-US" dirty="0"/>
              <a:t>　（３）维护封建等级制度。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6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４、</a:t>
            </a:r>
            <a:r>
              <a:rPr lang="en-US" altLang="zh-CN" dirty="0"/>
              <a:t>《</a:t>
            </a:r>
            <a:r>
              <a:rPr lang="zh-CN" altLang="en-US" dirty="0"/>
              <a:t>法经</a:t>
            </a:r>
            <a:r>
              <a:rPr lang="en-US" altLang="zh-CN" dirty="0"/>
              <a:t>》</a:t>
            </a:r>
            <a:r>
              <a:rPr lang="zh-CN" altLang="en-US" dirty="0"/>
              <a:t>在我国法制史上有重要意义： </a:t>
            </a:r>
          </a:p>
          <a:p>
            <a:pPr algn="just"/>
            <a:r>
              <a:rPr lang="zh-CN" altLang="en-US" dirty="0" smtClean="0"/>
              <a:t>（</a:t>
            </a:r>
            <a:r>
              <a:rPr lang="zh-CN" altLang="en-US" dirty="0"/>
              <a:t>１）它初步确立了封建法制的基本原则和体系</a:t>
            </a:r>
            <a:r>
              <a:rPr lang="zh-CN" altLang="en-US" dirty="0" smtClean="0"/>
              <a:t>， 在</a:t>
            </a:r>
            <a:r>
              <a:rPr lang="zh-CN" altLang="en-US" dirty="0"/>
              <a:t>当时对各国立法产生了影响。</a:t>
            </a:r>
          </a:p>
          <a:p>
            <a:pPr algn="just"/>
            <a:r>
              <a:rPr lang="zh-CN" altLang="en-US" dirty="0" smtClean="0"/>
              <a:t>（</a:t>
            </a:r>
            <a:r>
              <a:rPr lang="zh-CN" altLang="en-US" dirty="0"/>
              <a:t>２）</a:t>
            </a:r>
            <a:r>
              <a:rPr lang="en-US" altLang="zh-CN" dirty="0"/>
              <a:t>《</a:t>
            </a:r>
            <a:r>
              <a:rPr lang="zh-CN" altLang="en-US" dirty="0"/>
              <a:t>法经</a:t>
            </a:r>
            <a:r>
              <a:rPr lang="en-US" altLang="zh-CN" dirty="0"/>
              <a:t>》</a:t>
            </a:r>
            <a:r>
              <a:rPr lang="zh-CN" altLang="en-US" dirty="0"/>
              <a:t>的体例和内容为后世的成文</a:t>
            </a:r>
            <a:r>
              <a:rPr lang="zh-CN" altLang="en-US" dirty="0" smtClean="0"/>
              <a:t>法典的</a:t>
            </a:r>
            <a:r>
              <a:rPr lang="zh-CN" altLang="en-US" dirty="0"/>
              <a:t>进一步完善奠定了重要的基础，对以后</a:t>
            </a:r>
            <a:r>
              <a:rPr lang="zh-CN" altLang="en-US" dirty="0" smtClean="0"/>
              <a:t>的封建</a:t>
            </a:r>
            <a:r>
              <a:rPr lang="zh-CN" altLang="en-US" dirty="0"/>
              <a:t>立法也有很大影响。</a:t>
            </a:r>
          </a:p>
          <a:p>
            <a:pPr algn="just"/>
            <a:r>
              <a:rPr lang="zh-CN" altLang="en-US" dirty="0" smtClean="0"/>
              <a:t>（</a:t>
            </a:r>
            <a:r>
              <a:rPr lang="zh-CN" altLang="en-US" dirty="0"/>
              <a:t>３）</a:t>
            </a:r>
            <a:r>
              <a:rPr lang="en-US" altLang="zh-CN" dirty="0"/>
              <a:t>《</a:t>
            </a:r>
            <a:r>
              <a:rPr lang="zh-CN" altLang="en-US" dirty="0"/>
              <a:t>法经</a:t>
            </a:r>
            <a:r>
              <a:rPr lang="en-US" altLang="zh-CN" dirty="0"/>
              <a:t>》</a:t>
            </a:r>
            <a:r>
              <a:rPr lang="zh-CN" altLang="en-US" dirty="0"/>
              <a:t>是战国时期政治变革的重要成果</a:t>
            </a:r>
            <a:r>
              <a:rPr lang="zh-CN" altLang="en-US" dirty="0" smtClean="0"/>
              <a:t>，是</a:t>
            </a:r>
            <a:r>
              <a:rPr lang="zh-CN" altLang="en-US" dirty="0"/>
              <a:t>战国时期封建立法的典型代表和全面总结</a:t>
            </a:r>
            <a:r>
              <a:rPr lang="zh-CN" altLang="en-US" dirty="0" smtClean="0"/>
              <a:t>，对</a:t>
            </a:r>
            <a:r>
              <a:rPr lang="zh-CN" altLang="en-US" dirty="0"/>
              <a:t>当时封建经济的形成和巩固，起了一定</a:t>
            </a:r>
            <a:r>
              <a:rPr lang="zh-CN" altLang="en-US" dirty="0" smtClean="0"/>
              <a:t>的积极</a:t>
            </a:r>
            <a:r>
              <a:rPr lang="zh-CN" altLang="en-US" dirty="0"/>
              <a:t>作用。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0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垦草令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以农业为</a:t>
            </a:r>
            <a:r>
              <a:rPr lang="zh-CN" altLang="en-US" dirty="0" smtClean="0"/>
              <a:t>本业</a:t>
            </a:r>
            <a:r>
              <a:rPr lang="zh-CN" altLang="en-US" dirty="0"/>
              <a:t>，</a:t>
            </a:r>
            <a:r>
              <a:rPr lang="zh-CN" altLang="en-US" dirty="0" smtClean="0"/>
              <a:t>刺激</a:t>
            </a:r>
            <a:r>
              <a:rPr lang="zh-CN" altLang="en-US" dirty="0"/>
              <a:t>农业的</a:t>
            </a:r>
            <a:r>
              <a:rPr lang="zh-CN" altLang="en-US" dirty="0" smtClean="0"/>
              <a:t>发展。增加</a:t>
            </a:r>
            <a:r>
              <a:rPr lang="zh-CN" altLang="en-US" dirty="0"/>
              <a:t>农民数量，使全国各行各业的人都从事农业</a:t>
            </a:r>
            <a:r>
              <a:rPr lang="zh-CN" altLang="en-US" dirty="0" smtClean="0"/>
              <a:t>；禁止</a:t>
            </a:r>
            <a:r>
              <a:rPr lang="zh-CN" altLang="en-US" dirty="0"/>
              <a:t>农民购买粮食，迫使农民专心务农</a:t>
            </a:r>
            <a:r>
              <a:rPr lang="zh-CN" altLang="en-US" dirty="0" smtClean="0"/>
              <a:t>；实行</a:t>
            </a:r>
            <a:r>
              <a:rPr lang="zh-CN" altLang="en-US" dirty="0"/>
              <a:t>愚民政策，隔绝农民与知识的接触</a:t>
            </a:r>
            <a:r>
              <a:rPr lang="zh-CN" altLang="en-US" dirty="0" smtClean="0"/>
              <a:t>；强迫</a:t>
            </a:r>
            <a:r>
              <a:rPr lang="zh-CN" altLang="en-US" dirty="0"/>
              <a:t>农民心如止水，使农民愚守于耕种</a:t>
            </a:r>
            <a:r>
              <a:rPr lang="zh-CN" altLang="en-US" dirty="0" smtClean="0"/>
              <a:t>；整肃</a:t>
            </a:r>
            <a:r>
              <a:rPr lang="zh-CN" altLang="en-US" dirty="0"/>
              <a:t>吏治，保证官吏廉洁奉公，政令措施一致，不拖延公务；裁减官吏的从属人员，减少官吏扰农等措施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抑制</a:t>
            </a:r>
            <a:r>
              <a:rPr lang="zh-CN" altLang="en-US" dirty="0"/>
              <a:t>商业</a:t>
            </a:r>
            <a:r>
              <a:rPr lang="zh-CN" altLang="en-US" dirty="0" smtClean="0"/>
              <a:t>发展，以</a:t>
            </a:r>
            <a:r>
              <a:rPr lang="zh-CN" altLang="en-US" dirty="0"/>
              <a:t>商业为末业</a:t>
            </a:r>
            <a:r>
              <a:rPr lang="zh-CN" altLang="en-US" dirty="0" smtClean="0"/>
              <a:t>。商人</a:t>
            </a:r>
            <a:r>
              <a:rPr lang="zh-CN" altLang="en-US" dirty="0"/>
              <a:t>不得卖</a:t>
            </a:r>
            <a:r>
              <a:rPr lang="zh-CN" altLang="en-US" dirty="0" smtClean="0"/>
              <a:t>粮；</a:t>
            </a:r>
            <a:r>
              <a:rPr lang="zh-CN" altLang="en-US" dirty="0"/>
              <a:t>提高酒肉价格、加重商品</a:t>
            </a:r>
            <a:r>
              <a:rPr lang="zh-CN" altLang="en-US" dirty="0" smtClean="0"/>
              <a:t>销售税；</a:t>
            </a:r>
            <a:r>
              <a:rPr lang="zh-CN" altLang="en-US" dirty="0"/>
              <a:t>禁止百姓经营旅店、客舍</a:t>
            </a:r>
            <a:r>
              <a:rPr lang="zh-CN" altLang="en-US" dirty="0" smtClean="0"/>
              <a:t>；禁止</a:t>
            </a:r>
            <a:r>
              <a:rPr lang="zh-CN" altLang="en-US" dirty="0"/>
              <a:t>军队的市场出现歌姬，商人必须为军队提供兵器铠甲；禁止军队内部的市场私自运送粮食</a:t>
            </a:r>
            <a:r>
              <a:rPr lang="zh-CN" altLang="en-US" dirty="0" smtClean="0"/>
              <a:t>，严格</a:t>
            </a:r>
            <a:r>
              <a:rPr lang="zh-CN" altLang="en-US" dirty="0"/>
              <a:t>规范运送粮食的车辆</a:t>
            </a:r>
            <a:r>
              <a:rPr lang="zh-CN" altLang="en-US" dirty="0" smtClean="0"/>
              <a:t>；加重</a:t>
            </a:r>
            <a:r>
              <a:rPr lang="zh-CN" altLang="en-US" dirty="0"/>
              <a:t>交通要道市集的税赋</a:t>
            </a:r>
            <a:r>
              <a:rPr lang="zh-CN" altLang="en-US" dirty="0" smtClean="0"/>
              <a:t>；商人</a:t>
            </a:r>
            <a:r>
              <a:rPr lang="zh-CN" altLang="en-US" dirty="0"/>
              <a:t>的奴仆必须服役等措施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重</a:t>
            </a:r>
            <a:r>
              <a:rPr lang="zh-CN" altLang="en-US" dirty="0"/>
              <a:t>塑社会价值观，提高农业的社会认知</a:t>
            </a:r>
            <a:r>
              <a:rPr lang="zh-CN" altLang="en-US" dirty="0" smtClean="0"/>
              <a:t>度。加重</a:t>
            </a:r>
            <a:r>
              <a:rPr lang="zh-CN" altLang="en-US" dirty="0"/>
              <a:t>处罚力度打击国内心胸狭窄、性情急躁、懈怠懒惰、挥霍钱财、阿谀奉承的百姓</a:t>
            </a:r>
            <a:r>
              <a:rPr lang="zh-CN" altLang="en-US" dirty="0" smtClean="0"/>
              <a:t>；取消</a:t>
            </a:r>
            <a:r>
              <a:rPr lang="zh-CN" altLang="en-US" dirty="0"/>
              <a:t>影响农业生产的娱乐活动</a:t>
            </a:r>
            <a:r>
              <a:rPr lang="zh-CN" altLang="en-US" dirty="0" smtClean="0"/>
              <a:t>；改变</a:t>
            </a:r>
            <a:r>
              <a:rPr lang="zh-CN" altLang="en-US" dirty="0"/>
              <a:t>秦国国内重视学问，鄙视农业生产的风气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削弱</a:t>
            </a:r>
            <a:r>
              <a:rPr lang="zh-CN" altLang="en-US" dirty="0"/>
              <a:t>贵族、官吏的特权，让国内贵族加入到农业生产</a:t>
            </a:r>
            <a:r>
              <a:rPr lang="zh-CN" altLang="en-US" dirty="0" smtClean="0"/>
              <a:t>中。加重</a:t>
            </a:r>
            <a:r>
              <a:rPr lang="zh-CN" altLang="en-US" dirty="0"/>
              <a:t>贵族的赋税，限制其豢养食客</a:t>
            </a:r>
            <a:r>
              <a:rPr lang="zh-CN" altLang="en-US" dirty="0" smtClean="0"/>
              <a:t>；贵族</a:t>
            </a:r>
            <a:r>
              <a:rPr lang="zh-CN" altLang="en-US" dirty="0"/>
              <a:t>子弟除嫡长子外必须服徭役，提高其免除徭役的条件</a:t>
            </a:r>
            <a:r>
              <a:rPr lang="zh-CN" altLang="en-US" dirty="0" smtClean="0"/>
              <a:t>；禁止</a:t>
            </a:r>
            <a:r>
              <a:rPr lang="zh-CN" altLang="en-US" dirty="0"/>
              <a:t>士大夫通过辩论、游学来提高国内百姓的见闻</a:t>
            </a:r>
            <a:r>
              <a:rPr lang="zh-CN" altLang="en-US" dirty="0" smtClean="0"/>
              <a:t>；禁止</a:t>
            </a:r>
            <a:r>
              <a:rPr lang="zh-CN" altLang="en-US" dirty="0"/>
              <a:t>贵族、官吏雇请佣人，迫使贵族子弟亲自劳动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实行统一的税租</a:t>
            </a:r>
            <a:r>
              <a:rPr lang="zh-CN" altLang="en-US" dirty="0" smtClean="0"/>
              <a:t>制度，按</a:t>
            </a:r>
            <a:r>
              <a:rPr lang="zh-CN" altLang="en-US" dirty="0"/>
              <a:t>农民收入粮食的数量统一征收田租，即土地税</a:t>
            </a:r>
            <a:r>
              <a:rPr lang="zh-CN" altLang="en-US" dirty="0" smtClean="0"/>
              <a:t>。加重</a:t>
            </a:r>
            <a:r>
              <a:rPr lang="zh-CN" altLang="en-US" dirty="0"/>
              <a:t>贵族、商人的税赋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其他措施：在</a:t>
            </a:r>
            <a:r>
              <a:rPr lang="zh-CN" altLang="en-US" dirty="0"/>
              <a:t>全国范围内登记户口</a:t>
            </a:r>
            <a:r>
              <a:rPr lang="zh-CN" altLang="en-US" dirty="0" smtClean="0"/>
              <a:t>，禁止</a:t>
            </a:r>
            <a:r>
              <a:rPr lang="zh-CN" altLang="en-US" dirty="0"/>
              <a:t>百姓擅自迁居</a:t>
            </a:r>
            <a:r>
              <a:rPr lang="zh-CN" altLang="en-US" dirty="0" smtClean="0"/>
              <a:t>。将</a:t>
            </a:r>
            <a:r>
              <a:rPr lang="zh-CN" altLang="en-US" dirty="0"/>
              <a:t>山川湖泽等自然资源收归国有，禁止农民进入谋生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46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、公布成文法引起的争论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）子产（郑）</a:t>
            </a:r>
            <a:r>
              <a:rPr lang="en-US" altLang="zh-CN" dirty="0"/>
              <a:t>——</a:t>
            </a:r>
            <a:r>
              <a:rPr lang="zh-CN" altLang="en-US" dirty="0"/>
              <a:t>叔向（晋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左传</a:t>
            </a:r>
            <a:r>
              <a:rPr lang="en-US" altLang="zh-CN" dirty="0"/>
              <a:t>·</a:t>
            </a:r>
            <a:r>
              <a:rPr lang="zh-CN" altLang="en-US" dirty="0"/>
              <a:t>昭公</a:t>
            </a:r>
            <a:r>
              <a:rPr lang="zh-CN" altLang="en-US" dirty="0" smtClean="0"/>
              <a:t>六年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 algn="just">
              <a:buNone/>
            </a:pPr>
            <a:r>
              <a:rPr lang="zh-CN" altLang="en-US" dirty="0" smtClean="0"/>
              <a:t>今</a:t>
            </a:r>
            <a:r>
              <a:rPr lang="zh-CN" altLang="en-US" dirty="0"/>
              <a:t>吾子相郑国，作封洫，立谤政，制参辟，铸刑书，将以靖民，不亦难乎？</a:t>
            </a:r>
            <a:r>
              <a:rPr lang="en-US" altLang="zh-CN" dirty="0"/>
              <a:t>《</a:t>
            </a:r>
            <a:r>
              <a:rPr lang="zh-CN" altLang="en-US" dirty="0"/>
              <a:t>诗</a:t>
            </a:r>
            <a:r>
              <a:rPr lang="en-US" altLang="zh-CN" dirty="0"/>
              <a:t>》</a:t>
            </a:r>
            <a:r>
              <a:rPr lang="zh-CN" altLang="en-US" dirty="0"/>
              <a:t>曰：“仪式刑文王之德，日靖四方。”又曰：“仪刑文王，万邦作孚。”如是，何辟之有？民知争端矣，将弃礼而征于书。锥刀之末，将尽争之。乱狱滋丰，贿赂并行。终子之世，郑其败乎？肸闻之，“国将亡，必多制”，其此之谓乎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3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）赵鞅（晋）</a:t>
            </a:r>
            <a:r>
              <a:rPr lang="en-US" altLang="zh-CN" dirty="0"/>
              <a:t>——</a:t>
            </a:r>
            <a:r>
              <a:rPr lang="zh-CN" altLang="en-US" dirty="0"/>
              <a:t>孔子（鲁）</a:t>
            </a:r>
            <a:br>
              <a:rPr lang="zh-CN" altLang="en-US" dirty="0"/>
            </a:b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左传</a:t>
            </a:r>
            <a:r>
              <a:rPr lang="en-US" altLang="zh-CN" dirty="0"/>
              <a:t>·</a:t>
            </a:r>
            <a:r>
              <a:rPr lang="zh-CN" altLang="en-US" dirty="0"/>
              <a:t>昭公</a:t>
            </a:r>
            <a:r>
              <a:rPr lang="zh-CN" altLang="en-US" dirty="0" smtClean="0"/>
              <a:t>二十九年</a:t>
            </a:r>
            <a:endParaRPr lang="en-US" altLang="zh-CN" dirty="0" smtClean="0"/>
          </a:p>
          <a:p>
            <a:pPr marL="0" indent="0" algn="just">
              <a:buNone/>
            </a:pP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子曰：晋</a:t>
            </a:r>
            <a:r>
              <a:rPr lang="zh-CN" altLang="en-US" dirty="0"/>
              <a:t>其亡乎！失其度矣。夫晋国将守唐叔之所受法度，以经纬其民，卿大夫以序守之。民是以能尊其贵，贵是以能守其业。贵贱不愆，所谓度也。文公是以作执秩之官，为被庐之法，以为盟主。今弃是度也，而为刑鼎，民在鼎矣，何以尊贵？贵何业之守？贵贱无序，何以为国？且夫宣子之刑，夷之蒐也，晋国之乱制也，若之何以为法？蔡史墨曰：「范氏、中行氏其亡乎！中行寅为下卿，而干上令，擅作刑器，以为国法，是法奸也。又加范氏焉，易之，亡也。其及赵氏，赵孟与焉。然不得已，若德，可以免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1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主权观念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主权是</a:t>
            </a:r>
            <a:r>
              <a:rPr lang="zh-CN" altLang="en-US" dirty="0"/>
              <a:t>一个国家对其管辖区域所拥有的至高无上的、排他性的政治权力</a:t>
            </a:r>
            <a:r>
              <a:rPr lang="zh-CN" altLang="en-US" dirty="0" smtClean="0"/>
              <a:t>。即</a:t>
            </a:r>
            <a:r>
              <a:rPr lang="zh-CN" altLang="en-US" dirty="0"/>
              <a:t>为“自主自决”的最高权威。是对内立法、司法、行政的权力来源，也是对外交往保持独立自主的一种力量和</a:t>
            </a:r>
            <a:r>
              <a:rPr lang="zh-CN" altLang="en-US" dirty="0" smtClean="0"/>
              <a:t>意志。</a:t>
            </a:r>
            <a:endParaRPr lang="en-US" altLang="zh-CN" dirty="0" smtClean="0"/>
          </a:p>
          <a:p>
            <a:r>
              <a:rPr lang="zh-CN" altLang="en-US" dirty="0" smtClean="0"/>
              <a:t>主权</a:t>
            </a:r>
            <a:r>
              <a:rPr lang="zh-CN" altLang="en-US" dirty="0"/>
              <a:t>的法律形式对内常规定于宪法或基本法中，对外则是国际的相互承认。因此它也是国家最基本的特征之一。政府（行政）部门权力、司法管辖权及立法权的行使需要主权为依据。国家主权的丧失往往意味着国家的解体或灭亡</a:t>
            </a:r>
          </a:p>
        </p:txBody>
      </p:sp>
    </p:spTree>
    <p:extLst>
      <p:ext uri="{BB962C8B-B14F-4D97-AF65-F5344CB8AC3E}">
        <p14:creationId xmlns:p14="http://schemas.microsoft.com/office/powerpoint/2010/main" val="381405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礼崩乐坏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郑周交质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84976" cy="506916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zh-CN" altLang="en-US" dirty="0"/>
              <a:t>郑武公、庄公为平王卿士。王贰于虢，郑伯怨王。王曰：“无之。”故周郑交质。王子狐为质于郑，郑公子忽为质于周。 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春秋</a:t>
            </a:r>
            <a:r>
              <a:rPr lang="zh-CN" altLang="en-US" dirty="0"/>
              <a:t>初年，首都东迁到洛邑的周天子虽然名义上仍保留着天子的地位，实际上控制力日益减弱，已无法控制诸侯争霸</a:t>
            </a:r>
            <a:r>
              <a:rPr lang="zh-CN" altLang="en-US" dirty="0" smtClean="0"/>
              <a:t>。庄公</a:t>
            </a:r>
            <a:r>
              <a:rPr lang="zh-CN" altLang="en-US" dirty="0"/>
              <a:t>怨恨周王，周王随即澄清，并以王子狐入郑为人质，郑国遂派遣世子忽入周为人质，史称“周郑交质</a:t>
            </a:r>
            <a:r>
              <a:rPr lang="zh-CN" altLang="en-US" dirty="0" smtClean="0"/>
              <a:t>”。 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前</a:t>
            </a:r>
            <a:r>
              <a:rPr lang="en-US" altLang="zh-CN" dirty="0"/>
              <a:t>720</a:t>
            </a:r>
            <a:r>
              <a:rPr lang="zh-CN" altLang="en-US" dirty="0"/>
              <a:t>年，周平王去世，周桓王继位。周朝廷准备委任虢公执政，取代</a:t>
            </a:r>
            <a:r>
              <a:rPr lang="zh-CN" altLang="en-US" dirty="0" smtClean="0"/>
              <a:t>郑庄公。</a:t>
            </a:r>
            <a:r>
              <a:rPr lang="zh-CN" altLang="en-US" dirty="0"/>
              <a:t>郑庄公派遣郑卿祭足率领郑军在四月收割了东周王畿内温地的麦，又于当年秋天再率领郑军收割了东周王畿内成周的禾，周郑关系因此进一步</a:t>
            </a:r>
            <a:r>
              <a:rPr lang="zh-CN" altLang="en-US" dirty="0" smtClean="0"/>
              <a:t>恶化。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5148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𦈡</a:t>
            </a:r>
            <a:r>
              <a:rPr lang="zh-CN" altLang="en-US" dirty="0" smtClean="0"/>
              <a:t>葛之战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礼乐法系的崩塌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到周桓王十三年（公元前</a:t>
            </a:r>
            <a:r>
              <a:rPr lang="en-US" altLang="zh-CN" dirty="0"/>
              <a:t>707</a:t>
            </a:r>
            <a:r>
              <a:rPr lang="zh-CN" altLang="en-US" dirty="0"/>
              <a:t>年）𦈡葛之战，郑国大败周室联军。周军大败，郑国大夫祝聃射中周桓王的肩膀。周桓王十年后病逝，因财力不足，无法按天子礼下葬，棺木七年才入土。东周以后，“礼乐征伐自天子出”已经一去不返。周天子不再有政治上的实权，而且对诸侯已经失去控制。</a:t>
            </a:r>
          </a:p>
          <a:p>
            <a:pPr algn="just"/>
            <a:endParaRPr lang="zh-CN" altLang="en-US" dirty="0"/>
          </a:p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13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zh-CN" altLang="en-US" dirty="0" smtClean="0"/>
              <a:t>法：社会组织的进一步复杂发展的需求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zh-CN" altLang="en-US" dirty="0"/>
              <a:t>周朝的政治结构逐渐解体。周朝的世界陷入了对立的诸侯国之间、诸侯和臣下的贵族世家之间、贵族世家之间、贵族世家内部的对立支系之间的斗争</a:t>
            </a:r>
            <a:r>
              <a:rPr lang="zh-CN" altLang="en-US" dirty="0" smtClean="0"/>
              <a:t>中。</a:t>
            </a:r>
            <a:r>
              <a:rPr lang="zh-CN" altLang="en-US" dirty="0"/>
              <a:t>政治上，诸侯开始直接任命其国家官员，为其出谋划策、管理国家。从松散的封建制度逐渐成就了一定的官僚化与</a:t>
            </a:r>
            <a:r>
              <a:rPr lang="zh-CN" altLang="en-US" dirty="0" smtClean="0"/>
              <a:t>中央集权。</a:t>
            </a:r>
            <a:r>
              <a:rPr lang="zh-CN" altLang="en-US" dirty="0"/>
              <a:t>这导致了世袭特权的衰落，并带来了可以说是“从上至下的社会改革</a:t>
            </a:r>
            <a:r>
              <a:rPr lang="zh-CN" altLang="en-US" dirty="0" smtClean="0"/>
              <a:t>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algn="just"/>
            <a:r>
              <a:rPr lang="zh-CN" altLang="en-US" dirty="0" smtClean="0"/>
              <a:t>在</a:t>
            </a:r>
            <a:r>
              <a:rPr lang="zh-CN" altLang="en-US" dirty="0"/>
              <a:t>经济上，铁器的引入彻底改变了</a:t>
            </a:r>
            <a:r>
              <a:rPr lang="zh-CN" altLang="en-US" dirty="0" smtClean="0"/>
              <a:t>农业。</a:t>
            </a:r>
            <a:r>
              <a:rPr lang="zh-CN" altLang="en-US" dirty="0"/>
              <a:t>农业产量提高促进了荒地的开发和人口的增长，同时加速了城市化和经济的</a:t>
            </a:r>
            <a:r>
              <a:rPr lang="zh-CN" altLang="en-US" dirty="0" smtClean="0"/>
              <a:t>商业化。</a:t>
            </a:r>
            <a:r>
              <a:rPr lang="zh-CN" altLang="en-US" dirty="0"/>
              <a:t>在军事上，产生了弓弩等新技术以及新的军事组织形式，使贵族式的战车军队被农民应征入伍的大规模步兵军队所取代，从而使战争的规模和复杂性急剧</a:t>
            </a:r>
            <a:r>
              <a:rPr lang="zh-CN" altLang="en-US" dirty="0" smtClean="0"/>
              <a:t>增加。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而</a:t>
            </a:r>
            <a:r>
              <a:rPr lang="zh-CN" altLang="en-US" dirty="0"/>
              <a:t>在社会上，诸侯国中的世袭贵族在一定程度上被更广泛的“士”所取代，而士族的地位主要取决于他们的能力，而非</a:t>
            </a:r>
            <a:r>
              <a:rPr lang="zh-CN" altLang="en-US" dirty="0" smtClean="0"/>
              <a:t>血统。</a:t>
            </a:r>
            <a:r>
              <a:rPr lang="zh-CN" altLang="en-US" dirty="0"/>
              <a:t>这些深刻的变化需要用新的方法来处理各种行政、经济、军事、社会和伦理问题。</a:t>
            </a:r>
          </a:p>
        </p:txBody>
      </p:sp>
    </p:spTree>
    <p:extLst>
      <p:ext uri="{BB962C8B-B14F-4D97-AF65-F5344CB8AC3E}">
        <p14:creationId xmlns:p14="http://schemas.microsoft.com/office/powerpoint/2010/main" val="3711599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统一：社会稳定的追求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春秋战国</a:t>
            </a:r>
            <a:r>
              <a:rPr lang="zh-CN" altLang="en-US" dirty="0"/>
              <a:t>时期的思想家大多与时俱进，各家各派都试图以其思想，来实现社会政治的</a:t>
            </a:r>
            <a:r>
              <a:rPr lang="zh-CN" altLang="en-US" dirty="0" smtClean="0"/>
              <a:t>稳定。</a:t>
            </a:r>
            <a:r>
              <a:rPr lang="zh-CN" altLang="en-US" dirty="0"/>
              <a:t>随着战争愈加血腥、有破坏性，在没有足够的外交手段来解决冲突的情况下，大多数思想家和政治家都认识到，天下一统是实现和平与稳定的唯一</a:t>
            </a:r>
            <a:r>
              <a:rPr lang="zh-CN" altLang="en-US" dirty="0" smtClean="0"/>
              <a:t>途径。</a:t>
            </a:r>
            <a:r>
              <a:rPr lang="zh-CN" altLang="en-US" dirty="0"/>
              <a:t>如何实现统一、稳定天下，便成为各家思想争相探讨的核心话题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法家对这个问题提供了最令人信服的答案，也因此成就了此意识形态的吸引力。一些法家</a:t>
            </a:r>
            <a:r>
              <a:rPr lang="zh-CN" altLang="en-US" dirty="0"/>
              <a:t>思想家</a:t>
            </a:r>
            <a:r>
              <a:rPr lang="zh-CN" altLang="en-US" dirty="0" smtClean="0"/>
              <a:t>，是</a:t>
            </a:r>
            <a:r>
              <a:rPr lang="zh-CN" altLang="en-US" dirty="0"/>
              <a:t>其时代中重要的改革者。法家在行政和社会上多有创新，最愿意摒弃过去规范，更务实，更注重</a:t>
            </a:r>
            <a:r>
              <a:rPr lang="zh-CN" altLang="en-US" dirty="0" smtClean="0"/>
              <a:t>结果。</a:t>
            </a:r>
            <a:r>
              <a:rPr lang="zh-CN" altLang="en-US" dirty="0"/>
              <a:t>另一方面，法家对传统文化和道德持轻视</a:t>
            </a:r>
            <a:r>
              <a:rPr lang="zh-CN" altLang="en-US" dirty="0" smtClean="0"/>
              <a:t>态度。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79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3122</Words>
  <Application>Microsoft Office PowerPoint</Application>
  <PresentationFormat>全屏显示(4:3)</PresentationFormat>
  <Paragraphs>121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华文楷体</vt:lpstr>
      <vt:lpstr>宋体</vt:lpstr>
      <vt:lpstr>Arial</vt:lpstr>
      <vt:lpstr>Calibri</vt:lpstr>
      <vt:lpstr>Office 主题</vt:lpstr>
      <vt:lpstr>第二章 春秋战国</vt:lpstr>
      <vt:lpstr>一、春秋时期的法律制度</vt:lpstr>
      <vt:lpstr> 3、公布成文法引起的争论 </vt:lpstr>
      <vt:lpstr>PowerPoint 演示文稿</vt:lpstr>
      <vt:lpstr>主权观念</vt:lpstr>
      <vt:lpstr>礼崩乐坏——郑周交质</vt:lpstr>
      <vt:lpstr>𦈡葛之战——礼乐法系的崩塌</vt:lpstr>
      <vt:lpstr>法：社会组织的进一步复杂发展的需求</vt:lpstr>
      <vt:lpstr>统一：社会稳定的追求</vt:lpstr>
      <vt:lpstr>管仲：法家实证的先声</vt:lpstr>
      <vt:lpstr>PowerPoint 演示文稿</vt:lpstr>
      <vt:lpstr>4、公布成文法的意义</vt:lpstr>
      <vt:lpstr>PowerPoint 演示文稿</vt:lpstr>
      <vt:lpstr>4、公布成文法的意义</vt:lpstr>
      <vt:lpstr>4、公布成文法的意义（续）</vt:lpstr>
      <vt:lpstr>中文语境下法律概念的演化</vt:lpstr>
      <vt:lpstr>PowerPoint 演示文稿</vt:lpstr>
      <vt:lpstr>二、战国时期法律制度</vt:lpstr>
      <vt:lpstr>李悝变法</vt:lpstr>
      <vt:lpstr>吴起变法</vt:lpstr>
      <vt:lpstr>商鞅变法</vt:lpstr>
      <vt:lpstr>PowerPoint 演示文稿</vt:lpstr>
      <vt:lpstr>PowerPoint 演示文稿</vt:lpstr>
      <vt:lpstr>PowerPoint 演示文稿</vt:lpstr>
      <vt:lpstr>垦草令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春秋战国</dc:title>
  <dc:creator>xi cheng</dc:creator>
  <cp:lastModifiedBy>XeonKarl</cp:lastModifiedBy>
  <cp:revision>8</cp:revision>
  <dcterms:created xsi:type="dcterms:W3CDTF">2021-04-05T23:27:58Z</dcterms:created>
  <dcterms:modified xsi:type="dcterms:W3CDTF">2021-04-14T02:19:13Z</dcterms:modified>
</cp:coreProperties>
</file>