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95" r:id="rId14"/>
    <p:sldId id="280" r:id="rId15"/>
    <p:sldId id="281" r:id="rId16"/>
    <p:sldId id="282" r:id="rId17"/>
    <p:sldId id="283" r:id="rId18"/>
    <p:sldId id="271" r:id="rId19"/>
    <p:sldId id="260" r:id="rId20"/>
    <p:sldId id="261" r:id="rId21"/>
    <p:sldId id="262" r:id="rId22"/>
    <p:sldId id="263" r:id="rId23"/>
    <p:sldId id="264" r:id="rId24"/>
    <p:sldId id="266" r:id="rId25"/>
    <p:sldId id="265" r:id="rId26"/>
    <p:sldId id="267" r:id="rId27"/>
    <p:sldId id="268" r:id="rId28"/>
    <p:sldId id="269" r:id="rId29"/>
    <p:sldId id="270" r:id="rId30"/>
    <p:sldId id="284" r:id="rId31"/>
    <p:sldId id="285" r:id="rId32"/>
    <p:sldId id="303" r:id="rId33"/>
    <p:sldId id="304" r:id="rId34"/>
    <p:sldId id="286" r:id="rId35"/>
    <p:sldId id="287" r:id="rId36"/>
    <p:sldId id="288" r:id="rId37"/>
    <p:sldId id="289" r:id="rId38"/>
    <p:sldId id="290" r:id="rId39"/>
    <p:sldId id="305" r:id="rId40"/>
    <p:sldId id="306" r:id="rId41"/>
    <p:sldId id="291" r:id="rId42"/>
    <p:sldId id="292" r:id="rId43"/>
    <p:sldId id="293" r:id="rId44"/>
    <p:sldId id="294" r:id="rId45"/>
    <p:sldId id="296" r:id="rId46"/>
    <p:sldId id="297" r:id="rId47"/>
    <p:sldId id="298" r:id="rId48"/>
    <p:sldId id="299" r:id="rId49"/>
    <p:sldId id="300" r:id="rId50"/>
    <p:sldId id="302" r:id="rId51"/>
    <p:sldId id="301" r:id="rId52"/>
    <p:sldId id="307" r:id="rId53"/>
    <p:sldId id="308" r:id="rId54"/>
    <p:sldId id="309" r:id="rId55"/>
    <p:sldId id="311" r:id="rId56"/>
    <p:sldId id="310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68" autoAdjust="0"/>
  </p:normalViewPr>
  <p:slideViewPr>
    <p:cSldViewPr snapToGrid="0">
      <p:cViewPr varScale="1">
        <p:scale>
          <a:sx n="117" d="100"/>
          <a:sy n="117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9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8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5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4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6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3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6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0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2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F979-CF99-4417-A700-C8D05EFE1F66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C392-8CCF-479E-823B-8FFE8A2F8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5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第三章 秦、汉法律史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1003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中国法律史</a:t>
            </a:r>
            <a:r>
              <a:rPr lang="en-US" altLang="zh-CN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古代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97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55820"/>
              </p:ext>
            </p:extLst>
          </p:nvPr>
        </p:nvGraphicFramePr>
        <p:xfrm>
          <a:off x="2548466" y="753533"/>
          <a:ext cx="6966858" cy="541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城旦舂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鬼薪白粲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隶臣妾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司寇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候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起诉权（可否起诉他人）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	无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	无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	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	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	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轻判权（如再犯，自首是否获得轻判）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 免罪权（如捕获盗铸铜钱死罪犯）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人免为庶人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人免为庶人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人免为庶人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人免为庶人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人免为庶人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私人财产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私人时间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人身支配权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国家所有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国家所有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私人</a:t>
                      </a:r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家族所有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私人</a:t>
                      </a:r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家族所有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私人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家族所有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刑期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无期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无期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有期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tx1"/>
                          </a:solidFill>
                        </a:rPr>
                        <a:t>有期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有期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2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7267"/>
            <a:ext cx="10515600" cy="5609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 smtClean="0"/>
              <a:t>2</a:t>
            </a:r>
            <a:r>
              <a:rPr lang="zh-CN" altLang="en-US" sz="3600" dirty="0" smtClean="0"/>
              <a:t>、秦朝的主要罪名：</a:t>
            </a:r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）不敬皇帝罪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）诽谤与妖言罪 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）盗窃罪</a:t>
            </a:r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）贼杀伤罪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）盗徙封罪：偷偷地移动田标。</a:t>
            </a:r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）以古非今罪：以过去的事例，指责现时的各项政策和制度。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）妄言罪，就是指煽动反对或推翻秦朝统治的</a:t>
            </a:r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）非所宜言罪，就是说了不应该说的话</a:t>
            </a:r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9</a:t>
            </a:r>
            <a:r>
              <a:rPr lang="zh-CN" altLang="en-US" sz="3600" dirty="0" smtClean="0"/>
              <a:t>）投书罪，就是投递匿名信</a:t>
            </a:r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10</a:t>
            </a:r>
            <a:r>
              <a:rPr lang="zh-CN" altLang="en-US" sz="3600" dirty="0" smtClean="0"/>
              <a:t>）乏徭罪，就是逃避徭役</a:t>
            </a:r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11</a:t>
            </a:r>
            <a:r>
              <a:rPr lang="zh-CN" altLang="en-US" sz="3600" dirty="0" smtClean="0"/>
              <a:t>）不得兼方、不验罪：打击迷信行为</a:t>
            </a:r>
          </a:p>
          <a:p>
            <a:pPr marL="0" indent="0">
              <a:buNone/>
            </a:pPr>
            <a:endParaRPr lang="zh-CN" altLang="en-US" sz="3600" dirty="0" smtClean="0"/>
          </a:p>
          <a:p>
            <a:pPr marL="0" indent="0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135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、秦律关于定罪量刑的原则：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）刑事责任年龄的规定：秦以身高确定责任年龄，不同性别有不同的规定，男高</a:t>
            </a:r>
            <a:r>
              <a:rPr lang="en-US" altLang="zh-CN" dirty="0" smtClean="0"/>
              <a:t>6</a:t>
            </a:r>
            <a:r>
              <a:rPr lang="zh-CN" altLang="en-US" dirty="0" smtClean="0"/>
              <a:t>尺</a:t>
            </a:r>
            <a:r>
              <a:rPr lang="en-US" altLang="zh-CN" dirty="0" smtClean="0"/>
              <a:t>5</a:t>
            </a:r>
            <a:r>
              <a:rPr lang="zh-CN" altLang="en-US" dirty="0" smtClean="0"/>
              <a:t>寸以上，女子</a:t>
            </a:r>
            <a:r>
              <a:rPr lang="en-US" altLang="zh-CN" dirty="0" smtClean="0"/>
              <a:t>6</a:t>
            </a:r>
            <a:r>
              <a:rPr lang="zh-CN" altLang="en-US" dirty="0" smtClean="0"/>
              <a:t>尺寸以上，负刑事责任，大约</a:t>
            </a:r>
            <a:r>
              <a:rPr lang="en-US" altLang="zh-CN" dirty="0" smtClean="0"/>
              <a:t>15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岁为成年。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）区分有无犯罪意识，并以此作为认定是否构成犯罪的标准。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）区分故意和过失。故意叫“端”，过失叫“不端”。故意从重，过失从轻。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）合并论罪，在数罪并发的情况下，将数罪合并 一起处罚的原则。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）共犯加重，凡五人以上的共同犯罪或集团犯罪加重处罚、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）自首减刑，“自出”处刑轻，“其得”处刑重、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）诬告反坐，即对故意捏造事实，向司法机关控告他人，使无罪者入于罪，使罪轻者入于重罪者，依律处以相应的刑罚，即“罪其罪”。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smtClean="0"/>
              <a:t>）秦实行有罪推定。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46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法的溯及力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22" y="2123395"/>
            <a:ext cx="6584155" cy="26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7333"/>
            <a:ext cx="10515600" cy="54996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（二）、经济法的进一步发展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、关于自然资源保护方面：</a:t>
            </a:r>
          </a:p>
          <a:p>
            <a:pPr marL="0" indent="0">
              <a:buNone/>
            </a:pPr>
            <a:r>
              <a:rPr lang="zh-CN" altLang="en-US" dirty="0" smtClean="0"/>
              <a:t> 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）春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月，不准砍伐木材，不准堵塞水道。</a:t>
            </a:r>
          </a:p>
          <a:p>
            <a:pPr marL="0" indent="0">
              <a:buNone/>
            </a:pPr>
            <a:r>
              <a:rPr lang="zh-CN" altLang="en-US" dirty="0" smtClean="0"/>
              <a:t> 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）不到夏天，不准烧草做肥料，不准捉取幼兽，鸟类等。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、关于农业生产管理方面，规定下了及时雨和谷物抽穗时，要书面上报。遇到灾害，也要上报。关于畜牧业管理方面，规定每年定期评比耕牛。</a:t>
            </a: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、关于官营手工业管理方面，对产品的品种、规格、质量、定额、劳动力调配方法、徒工培训等都做了具体而又明确的规定。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、关于市场贸易管理方面，对价格、质量标准都有规定。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78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四、司法制度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（一）司法机构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、中央司法机关</a:t>
            </a:r>
          </a:p>
          <a:p>
            <a:pPr marL="0" indent="0" algn="just">
              <a:buNone/>
            </a:pPr>
            <a:r>
              <a:rPr lang="zh-CN" altLang="en-US" dirty="0" smtClean="0"/>
              <a:t>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）秦朝皇帝掌管最高司法权。</a:t>
            </a:r>
          </a:p>
          <a:p>
            <a:pPr marL="0" indent="0" algn="just">
              <a:buNone/>
            </a:pPr>
            <a:r>
              <a:rPr lang="zh-CN" altLang="en-US" dirty="0" smtClean="0"/>
              <a:t>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）设有“廷尉”，为最高司法审判机关。</a:t>
            </a:r>
          </a:p>
          <a:p>
            <a:pPr marL="0" indent="0" algn="just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、地方司法机关</a:t>
            </a:r>
          </a:p>
          <a:p>
            <a:pPr marL="0" indent="0" algn="just">
              <a:buNone/>
            </a:pPr>
            <a:r>
              <a:rPr lang="zh-CN" altLang="en-US" dirty="0" smtClean="0"/>
              <a:t>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）郡守、县令兼当地司法长官。</a:t>
            </a:r>
          </a:p>
          <a:p>
            <a:pPr marL="0" indent="0" algn="just">
              <a:buNone/>
            </a:pPr>
            <a:r>
              <a:rPr lang="zh-CN" altLang="en-US" dirty="0" smtClean="0"/>
              <a:t>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）乡设有啬夫、三老、游徼等乡官，负责本地治安和调解工作。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08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9667"/>
            <a:ext cx="10515600" cy="5457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（二）诉讼审判制度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、起诉制度</a:t>
            </a:r>
          </a:p>
          <a:p>
            <a:pPr marL="0" indent="0" algn="just">
              <a:buNone/>
            </a:pPr>
            <a:r>
              <a:rPr lang="zh-CN" altLang="en-US" dirty="0" smtClean="0"/>
              <a:t>    秦朝的诉讼形式大体有三种：</a:t>
            </a:r>
          </a:p>
          <a:p>
            <a:pPr marL="0" indent="0" algn="just">
              <a:buNone/>
            </a:pPr>
            <a:r>
              <a:rPr lang="zh-CN" altLang="en-US" dirty="0" smtClean="0"/>
              <a:t>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）官吏纠举犯罪，提起诉讼，类似于今天的公诉人。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）告诉，是平民当事人赴官府告发被告，类似于今天的自诉人。其中，自诉又分为“公室告”和“非公室告”。</a:t>
            </a:r>
          </a:p>
          <a:p>
            <a:pPr algn="just"/>
            <a:r>
              <a:rPr lang="zh-CN" altLang="en-US" dirty="0" smtClean="0"/>
              <a:t>“贼杀伤，盗他人为公室告”，有审判权的官府必须受理，这类自诉受国家保护。</a:t>
            </a:r>
          </a:p>
          <a:p>
            <a:pPr algn="just"/>
            <a:r>
              <a:rPr lang="zh-CN" altLang="en-US" dirty="0" smtClean="0"/>
              <a:t>“主擅杀、刑、髡其子、臣妾，是谓非公室告”指控告本家庭成员间某些行为的案件，司法机关不受理。若当事人坚持控告，则“告者罪”。</a:t>
            </a:r>
          </a:p>
          <a:p>
            <a:pPr marL="0" indent="0" algn="just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）犯人自首，刑事被告主动到官府投案自首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97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9467"/>
            <a:ext cx="10515600" cy="5787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  秦朝的审讯制度</a:t>
            </a:r>
          </a:p>
          <a:p>
            <a:pPr marL="0" indent="0" algn="just"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）审讯前：    司法机关要作“爰书”（立案建档）</a:t>
            </a:r>
          </a:p>
          <a:p>
            <a:pPr marL="0" indent="0" algn="just"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）审讯的程序：</a:t>
            </a:r>
          </a:p>
          <a:p>
            <a:pPr marL="0" indent="0" algn="just"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、听取当事人口供</a:t>
            </a:r>
          </a:p>
          <a:p>
            <a:pPr marL="0" indent="0" algn="just"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、根据口供中矛盾和不清处提出诘问</a:t>
            </a:r>
          </a:p>
          <a:p>
            <a:pPr marL="0" indent="0" algn="just"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、对多次改口供，不老实认罪者施以刑讯，</a:t>
            </a:r>
          </a:p>
          <a:p>
            <a:pPr marL="0" indent="0" algn="just"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）审讯后：作出判决并“读鞫”即宣读判决书。当事人若称冤，可请求再审，叫“乞鞫”。可由当事人提出，也可由第三人提出。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43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秦律体系法治的特点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利益可以交换，原则不容侵犯。</a:t>
            </a:r>
          </a:p>
          <a:p>
            <a:r>
              <a:rPr lang="zh-CN" altLang="en-US" dirty="0"/>
              <a:t>忽略人价值中之多元性。</a:t>
            </a:r>
          </a:p>
          <a:p>
            <a:r>
              <a:rPr lang="zh-CN" altLang="en-US" dirty="0"/>
              <a:t>戒惧防备，偏向负面思考。</a:t>
            </a:r>
          </a:p>
          <a:p>
            <a:r>
              <a:rPr lang="zh-CN" altLang="en-US" dirty="0"/>
              <a:t>相对降低团队中个体之主观能动性。</a:t>
            </a:r>
          </a:p>
          <a:p>
            <a:r>
              <a:rPr lang="zh-CN" altLang="en-US" dirty="0"/>
              <a:t>人与人间之交往真心诚意。</a:t>
            </a:r>
          </a:p>
          <a:p>
            <a:r>
              <a:rPr lang="zh-CN" altLang="en-US" dirty="0"/>
              <a:t>价值观辩证。</a:t>
            </a:r>
          </a:p>
          <a:p>
            <a:r>
              <a:rPr lang="zh-CN" altLang="en-US" dirty="0"/>
              <a:t>思想较为悲观</a:t>
            </a:r>
          </a:p>
        </p:txBody>
      </p:sp>
    </p:spTree>
    <p:extLst>
      <p:ext uri="{BB962C8B-B14F-4D97-AF65-F5344CB8AC3E}">
        <p14:creationId xmlns:p14="http://schemas.microsoft.com/office/powerpoint/2010/main" val="135934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韩非子</a:t>
            </a:r>
            <a:r>
              <a:rPr lang="en-US" altLang="zh-CN" dirty="0" smtClean="0"/>
              <a:t>·</a:t>
            </a:r>
            <a:r>
              <a:rPr lang="zh-CN" altLang="en-US" dirty="0" smtClean="0"/>
              <a:t>后期法家</a:t>
            </a:r>
            <a:r>
              <a:rPr lang="en-US" altLang="zh-CN" dirty="0" smtClean="0"/>
              <a:t>·</a:t>
            </a:r>
            <a:r>
              <a:rPr lang="zh-CN" altLang="en-US" dirty="0" smtClean="0"/>
              <a:t>秦律思想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难言第三</a:t>
            </a:r>
          </a:p>
          <a:p>
            <a:pPr marL="0" indent="0">
              <a:buNone/>
            </a:pPr>
            <a:r>
              <a:rPr lang="zh-CN" altLang="en-US" dirty="0"/>
              <a:t>难言</a:t>
            </a:r>
            <a:r>
              <a:rPr lang="zh-CN" altLang="en-US" dirty="0" smtClean="0"/>
              <a:t>，以“愚者难说”，从社会上下层面阐述</a:t>
            </a:r>
            <a:r>
              <a:rPr lang="zh-CN" altLang="en-US" dirty="0"/>
              <a:t>对愚</a:t>
            </a:r>
            <a:r>
              <a:rPr lang="zh-CN" altLang="en-US" dirty="0" smtClean="0"/>
              <a:t>智</a:t>
            </a:r>
            <a:r>
              <a:rPr lang="zh-CN" altLang="en-US" dirty="0"/>
              <a:t>之人</a:t>
            </a:r>
            <a:r>
              <a:rPr lang="zh-CN" altLang="en-US" dirty="0" smtClean="0"/>
              <a:t>难以</a:t>
            </a:r>
            <a:r>
              <a:rPr lang="zh-CN" altLang="en-US" dirty="0"/>
              <a:t>进言和带来的相关利害问题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“故</a:t>
            </a:r>
            <a:r>
              <a:rPr lang="zh-CN" altLang="en-US" dirty="0"/>
              <a:t>度量虽正，未必听也；义理虽全，未必用也</a:t>
            </a:r>
            <a:r>
              <a:rPr lang="zh-CN" altLang="en-US" dirty="0" smtClean="0"/>
              <a:t>。”</a:t>
            </a:r>
            <a:endParaRPr lang="en-US" altLang="zh-CN" dirty="0" smtClean="0"/>
          </a:p>
          <a:p>
            <a:r>
              <a:rPr lang="zh-CN" altLang="en-US" dirty="0" smtClean="0"/>
              <a:t> “以至智说至圣， 未必至而见受，伊尹说汤是也；以智说愚，必不听，文王说纣是也。”</a:t>
            </a:r>
            <a:endParaRPr lang="zh-CN" altLang="en-US" dirty="0"/>
          </a:p>
          <a:p>
            <a:r>
              <a:rPr lang="zh-CN" altLang="en-US" dirty="0" smtClean="0"/>
              <a:t>“则</a:t>
            </a:r>
            <a:r>
              <a:rPr lang="zh-CN" altLang="en-US" dirty="0"/>
              <a:t>愚者难说也，故君子难言也。且至言忤于耳而倒于心，非贤圣莫能听</a:t>
            </a:r>
            <a:r>
              <a:rPr lang="zh-CN" altLang="en-US" dirty="0" smtClean="0"/>
              <a:t>。”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0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7267"/>
            <a:ext cx="10515600" cy="5609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一、秦朝的建立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公元前</a:t>
            </a:r>
            <a:r>
              <a:rPr lang="en-US" altLang="zh-CN" dirty="0" smtClean="0"/>
              <a:t>221</a:t>
            </a:r>
            <a:r>
              <a:rPr lang="zh-CN" altLang="en-US" dirty="0" smtClean="0"/>
              <a:t>年秦王嬴政统一六国建立第一个中央集权制封建国家。先后统一政令，统一度量衡，统一文字并 进行军事扩张。公元前</a:t>
            </a:r>
            <a:r>
              <a:rPr lang="en-US" altLang="zh-CN" dirty="0" smtClean="0"/>
              <a:t>207</a:t>
            </a:r>
            <a:r>
              <a:rPr lang="zh-CN" altLang="en-US" dirty="0" smtClean="0"/>
              <a:t>年灭亡。</a:t>
            </a:r>
          </a:p>
          <a:p>
            <a:pPr marL="0" indent="0">
              <a:buNone/>
            </a:pPr>
            <a:r>
              <a:rPr lang="zh-CN" altLang="en-US" dirty="0" smtClean="0"/>
              <a:t>二、秦的立法概况</a:t>
            </a:r>
          </a:p>
          <a:p>
            <a:pPr marL="0" indent="0">
              <a:buNone/>
            </a:pPr>
            <a:r>
              <a:rPr lang="zh-CN" altLang="en-US" dirty="0" smtClean="0"/>
              <a:t>（一）、主要立法思想</a:t>
            </a:r>
          </a:p>
          <a:p>
            <a:pPr marL="0" indent="0" algn="just">
              <a:buNone/>
            </a:pPr>
            <a:r>
              <a:rPr lang="zh-CN" altLang="en-US" dirty="0" smtClean="0"/>
              <a:t>１、法令由一统：有二层含义，一是全国都要实行统一的法律令；二是最高立法权属于皇帝</a:t>
            </a:r>
          </a:p>
          <a:p>
            <a:pPr marL="0" indent="0" algn="just">
              <a:buNone/>
            </a:pPr>
            <a:r>
              <a:rPr lang="zh-CN" altLang="en-US" dirty="0" smtClean="0"/>
              <a:t>２、事皆决于法：秦始皇规定“以吏为师”，“以法为教，”凡事皆有法式。</a:t>
            </a:r>
          </a:p>
          <a:p>
            <a:pPr marL="0" indent="0" algn="just">
              <a:buNone/>
            </a:pPr>
            <a:r>
              <a:rPr lang="zh-CN" altLang="en-US" dirty="0" smtClean="0"/>
              <a:t>３、以刑杀为威：表现在法网严密和严刑重罚， 这是商鞅重刑主义思想的继续和发展。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6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后期法家</a:t>
            </a:r>
            <a:r>
              <a:rPr lang="en-US" altLang="zh-CN" dirty="0" smtClean="0"/>
              <a:t>·</a:t>
            </a:r>
            <a:r>
              <a:rPr lang="zh-CN" altLang="en-US" dirty="0" smtClean="0"/>
              <a:t>韩非子</a:t>
            </a:r>
            <a:r>
              <a:rPr lang="en-US" altLang="zh-CN" dirty="0" smtClean="0"/>
              <a:t>·</a:t>
            </a:r>
            <a:r>
              <a:rPr lang="zh-CN" altLang="en-US" dirty="0" smtClean="0"/>
              <a:t>法治观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韩非子</a:t>
            </a:r>
            <a:r>
              <a:rPr lang="en-US" altLang="zh-CN" dirty="0" smtClean="0"/>
              <a:t>·</a:t>
            </a:r>
            <a:r>
              <a:rPr lang="zh-CN" altLang="en-US" dirty="0" smtClean="0"/>
              <a:t>有</a:t>
            </a:r>
            <a:r>
              <a:rPr lang="zh-CN" altLang="en-US" dirty="0"/>
              <a:t>度第六</a:t>
            </a:r>
          </a:p>
          <a:p>
            <a:pPr algn="just"/>
            <a:r>
              <a:rPr lang="zh-CN" altLang="en-US" dirty="0"/>
              <a:t>‘有度’，即有法度。韩非认为‘尊君’是法、术、势学说的中心思想，君王的权术行为等同于治理一国的大法，国家有法即君王有术的重要性，倡臣民都专一于君王的意志；且以道家无为学说得论，君王只要“因法数”即“任势”就能达到“独制”、“独断”、“上尊而不侵”的目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韩非</a:t>
            </a:r>
            <a:r>
              <a:rPr lang="zh-CN" altLang="en-US" dirty="0"/>
              <a:t>认为‘奉法者强’列举多个历史事件为证，结以‘今皆亡国者，其群臣官吏皆务所以乱而不务所以治也。其国乱弱矣，又皆释国法而私其外，则是负薪而救火也，乱弱甚矣！’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4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事断于法：法律调节的广泛性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‘国无常强，无常弱。奉法者强，则国强；奉法者弱，则国弱。’</a:t>
            </a:r>
          </a:p>
          <a:p>
            <a:r>
              <a:rPr lang="zh-CN" altLang="en-US" dirty="0"/>
              <a:t>‘今若以誉进能，则臣离上而下比周；若以党举官，则民务交而不求用于法。故官之失能者其国乱。以誉为赏，以毁为罚也，则好赏恶罚之人，释公行，行私术，比周以相为也。’</a:t>
            </a:r>
          </a:p>
          <a:p>
            <a:r>
              <a:rPr lang="zh-CN" altLang="en-US" dirty="0"/>
              <a:t>‘忠臣之所以危死而不以其罪，则良臣伏矣；奸邪之臣安利不以功，则奸臣进矣。此亡之本也。’</a:t>
            </a:r>
          </a:p>
          <a:p>
            <a:r>
              <a:rPr lang="zh-CN" altLang="en-US" dirty="0"/>
              <a:t>‘法不阿贵，绳不挠曲。法之所加，智者弗能辞，勇者弗敢争。刑过不辟大臣，赏善不遗匹夫。’</a:t>
            </a:r>
          </a:p>
          <a:p>
            <a:r>
              <a:rPr lang="zh-CN" altLang="en-US" dirty="0"/>
              <a:t>‘矫上之失，诘下之邪，治乱决缪，绌羡齐非，一民之轨，莫如法。厉官威名，退淫殆，止诈伪，莫如刑。’</a:t>
            </a:r>
          </a:p>
          <a:p>
            <a:r>
              <a:rPr lang="zh-CN" altLang="en-US" dirty="0"/>
              <a:t>‘刑重，则不敢以贵易贱；法审，则上尊而不侵。上尊而不侵，则主强而守要，故先王贵之而传之。人主释法用私，则上下不别矣。’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03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君主中心论的法治道德观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韩非认为君主专制的统治力，会受到臣下经由八种手段之一的干涉，进而演化成为奸谋政权者，韩非针对此‘八奸’提出具体的防范作法，为君权建构法家权术管理学说。‘凡此八者，人臣之所以道成奸，世主所以壅劫，失其所有也，不可不察焉。’</a:t>
            </a:r>
          </a:p>
          <a:p>
            <a:r>
              <a:rPr lang="zh-CN" altLang="en-US" dirty="0" smtClean="0"/>
              <a:t>同</a:t>
            </a:r>
            <a:r>
              <a:rPr lang="zh-CN" altLang="en-US" dirty="0"/>
              <a:t>床：臣下借助于君主妻妾。</a:t>
            </a:r>
          </a:p>
          <a:p>
            <a:r>
              <a:rPr lang="zh-CN" altLang="en-US" dirty="0"/>
              <a:t>在旁：借助于君主亲信侍从。</a:t>
            </a:r>
          </a:p>
          <a:p>
            <a:r>
              <a:rPr lang="zh-CN" altLang="en-US" dirty="0"/>
              <a:t>父兄：臣下借助于君主近亲。</a:t>
            </a:r>
          </a:p>
          <a:p>
            <a:r>
              <a:rPr lang="zh-CN" altLang="en-US" dirty="0"/>
              <a:t>养殃：臣下借助于讨好君主之仆员。</a:t>
            </a:r>
          </a:p>
          <a:p>
            <a:r>
              <a:rPr lang="zh-CN" altLang="en-US" dirty="0"/>
              <a:t>民萌：以公财换取民信的臣下。</a:t>
            </a:r>
          </a:p>
          <a:p>
            <a:r>
              <a:rPr lang="zh-CN" altLang="en-US" dirty="0"/>
              <a:t>流行：广招人心与纳养智才于己的臣下。</a:t>
            </a:r>
          </a:p>
          <a:p>
            <a:r>
              <a:rPr lang="zh-CN" altLang="en-US" dirty="0"/>
              <a:t>威强：广招武才彰显军威的臣下。</a:t>
            </a:r>
          </a:p>
          <a:p>
            <a:r>
              <a:rPr lang="zh-CN" altLang="en-US" dirty="0"/>
              <a:t>四方：结交众外培养己势的臣下。</a:t>
            </a:r>
          </a:p>
        </p:txBody>
      </p:sp>
    </p:spTree>
    <p:extLst>
      <p:ext uri="{BB962C8B-B14F-4D97-AF65-F5344CB8AC3E}">
        <p14:creationId xmlns:p14="http://schemas.microsoft.com/office/powerpoint/2010/main" val="248690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五蠹篇</a:t>
            </a:r>
            <a:r>
              <a:rPr lang="en-US" altLang="zh-CN" dirty="0" smtClean="0"/>
              <a:t>·</a:t>
            </a:r>
            <a:r>
              <a:rPr lang="zh-CN" altLang="en-US" dirty="0" smtClean="0"/>
              <a:t>法治社会观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韩非考量历史进化论，认为要使国家富强，君权巩固，政府一定要除去五种人。“蠹”字意指由内部危损整体的木中之蛀虫，五蠹指五种蛀虫，韩非认为为学者（儒家士人，儒以文乱法，以儒家思想干涉政治）、言谈者（纵横家，游说君王，妄谈外交，却是自身从中牟利）、带剑者（游侠、侠客等，或者墨家钜子，侠以武犯禁，以武力干犯法律）、患御者（逃避征兵的人，影响国防）、商工之民（商人与工匠，不事农耕，囤积居奇，并与农民争利）等，为扰乱政府利益的五种人，必除之。本篇亦为历史上公认的韩非子代表作。</a:t>
            </a:r>
          </a:p>
          <a:p>
            <a:r>
              <a:rPr lang="zh-CN" altLang="en-US" dirty="0" smtClean="0"/>
              <a:t>明主</a:t>
            </a:r>
            <a:r>
              <a:rPr lang="zh-CN" altLang="en-US" dirty="0"/>
              <a:t>之国，无书简之文，以法为教；无先王之语，以吏为师；无私剑之悍，以斩首为勇。</a:t>
            </a:r>
          </a:p>
        </p:txBody>
      </p:sp>
    </p:spTree>
    <p:extLst>
      <p:ext uri="{BB962C8B-B14F-4D97-AF65-F5344CB8AC3E}">
        <p14:creationId xmlns:p14="http://schemas.microsoft.com/office/powerpoint/2010/main" val="2227458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反儒、反士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反对臣下极谏，明确君臣之间严格的等级关系；‘夫非其行而诛其身，君之于臣也；非其行，则陈其言，善谏不听，则远其身者，臣之于君也。’‘夫为人臣者，君有过则谏，谏不听，则轻爵禄以待之，此人臣之礼也。’</a:t>
            </a:r>
          </a:p>
          <a:p>
            <a:r>
              <a:rPr lang="zh-CN" altLang="en-US" dirty="0"/>
              <a:t>贬黜隐士，明确君主与在野的处士的等级关系；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57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后期法家的法治观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难一第三十六</a:t>
            </a:r>
            <a:r>
              <a:rPr lang="en-US" altLang="zh-CN" dirty="0" smtClean="0"/>
              <a:t>	</a:t>
            </a:r>
            <a:endParaRPr lang="zh-CN" altLang="en-US" dirty="0"/>
          </a:p>
          <a:p>
            <a:pPr algn="just"/>
            <a:r>
              <a:rPr lang="zh-CN" altLang="en-US" dirty="0" smtClean="0"/>
              <a:t>反对</a:t>
            </a:r>
            <a:r>
              <a:rPr lang="zh-CN" altLang="en-US" dirty="0"/>
              <a:t>君主“以身为苦”，以德化民，提倡以赏罚和处势</a:t>
            </a:r>
            <a:r>
              <a:rPr lang="zh-CN" altLang="en-US" dirty="0" smtClean="0"/>
              <a:t>治国。典故：自相矛盾。</a:t>
            </a:r>
            <a:endParaRPr lang="zh-CN" altLang="en-US" dirty="0"/>
          </a:p>
          <a:p>
            <a:pPr algn="just"/>
            <a:r>
              <a:rPr lang="zh-CN" altLang="en-US" dirty="0"/>
              <a:t>反对儒家靠推己及人之爱治国，提倡通过“庆赏信而刑罚必”，防止臣重擅主</a:t>
            </a:r>
            <a:r>
              <a:rPr lang="zh-CN" altLang="en-US" dirty="0" smtClean="0"/>
              <a:t>；‘</a:t>
            </a:r>
            <a:r>
              <a:rPr lang="zh-CN" altLang="en-US" dirty="0"/>
              <a:t>明主之道</a:t>
            </a:r>
            <a:r>
              <a:rPr lang="en-US" altLang="zh-CN" dirty="0"/>
              <a:t>︰</a:t>
            </a:r>
            <a:r>
              <a:rPr lang="zh-CN" altLang="en-US" dirty="0"/>
              <a:t>一人不兼官，一官不兼事。</a:t>
            </a:r>
            <a:r>
              <a:rPr lang="zh-CN" altLang="en-US" dirty="0" smtClean="0"/>
              <a:t>’、‘有赏者君见其功，有罚者君知其罪。见知不悖于前，赏罚不弊于后，安有不葬之患？’</a:t>
            </a:r>
            <a:endParaRPr lang="zh-CN" altLang="en-US" dirty="0"/>
          </a:p>
          <a:p>
            <a:pPr algn="just"/>
            <a:r>
              <a:rPr lang="zh-CN" altLang="en-US" dirty="0"/>
              <a:t>反对孔子的礼，提倡不以礼之依违定是非，而以功罪定赏罚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62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罪刑法定主义”，反对大臣之间分谤，强调依法行责事；‘若罪人，则不可救，救罪人，法之所以败也，法败则国乱。若非罪人，则不可劝之以徇，劝之以徇，是重不辜也，重不辜，民所以起怨者也，民怨则国危。’</a:t>
            </a:r>
          </a:p>
          <a:p>
            <a:r>
              <a:rPr lang="zh-CN" altLang="en-US" dirty="0"/>
              <a:t>强调以“势”治国，尊主明法；‘故行之而法者，虽巷伯信乎卿相；行之而非法者，虽大吏诎乎民萌。’</a:t>
            </a:r>
          </a:p>
          <a:p>
            <a:r>
              <a:rPr lang="zh-CN" altLang="en-US" dirty="0"/>
              <a:t>认为治国之忧不在于一用两用，而在于君主是否有“术”。‘主有术，两用不为患；无术，两用则争事而外市，一则专制而劫弑。’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2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难二第三十七</a:t>
            </a:r>
            <a:endParaRPr lang="en-US" altLang="zh-CN" dirty="0" smtClean="0"/>
          </a:p>
          <a:p>
            <a:r>
              <a:rPr lang="zh-CN" altLang="en-US" dirty="0"/>
              <a:t>反对省刑，提出“刑当无多，不当无少”；</a:t>
            </a:r>
          </a:p>
          <a:p>
            <a:r>
              <a:rPr lang="zh-CN" altLang="en-US" dirty="0"/>
              <a:t>反对仁政，提出不能赏无功，必须诛有过；</a:t>
            </a:r>
          </a:p>
          <a:p>
            <a:r>
              <a:rPr lang="zh-CN" altLang="en-US" dirty="0"/>
              <a:t>否定孔子给予文王仁和智的评价；</a:t>
            </a:r>
          </a:p>
          <a:p>
            <a:r>
              <a:rPr lang="zh-CN" altLang="en-US" dirty="0"/>
              <a:t>提出成就功业需要“君臣俱有力”</a:t>
            </a:r>
            <a:r>
              <a:rPr lang="zh-CN" altLang="en-US" dirty="0" smtClean="0"/>
              <a:t>；‘凡五霸所以能成功名于天下者，必君臣俱有力焉。’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042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秦</a:t>
            </a:r>
            <a:r>
              <a:rPr lang="zh-CN" altLang="en-US" dirty="0" smtClean="0"/>
              <a:t>法治与现代法治观念差异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提出君主只要凭着手中的官职和爵禄就不会“劳于索人”，同时使用大臣时又要始终防范其劫夺和篡弑；</a:t>
            </a:r>
          </a:p>
          <a:p>
            <a:r>
              <a:rPr lang="zh-CN" altLang="en-US" dirty="0"/>
              <a:t>探究国家税入的增加主因为“人为”与天功，而非单纯因为地利；‘入多，皆人为也。若天事风雨时，寒温适，土地不加大，而有丰年之功，则入多。人事、天功二物者皆入多，非山林、泽谷之利也。’</a:t>
            </a:r>
          </a:p>
          <a:p>
            <a:r>
              <a:rPr lang="zh-CN" altLang="en-US" dirty="0"/>
              <a:t>反对君主身先士卒，认为取胜的诀窍在于利用好利恶害的人性，实行信赏必罚。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61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dirty="0" smtClean="0"/>
              <a:t>韩非子认为</a:t>
            </a:r>
            <a:r>
              <a:rPr lang="zh-CN" altLang="en-US" dirty="0"/>
              <a:t>立国用民，君权务在统一民心，明确建立法制规范，确实执行赏罚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just">
              <a:buNone/>
            </a:pPr>
            <a:endParaRPr lang="zh-CN" altLang="en-US" dirty="0"/>
          </a:p>
          <a:p>
            <a:pPr algn="just"/>
            <a:r>
              <a:rPr lang="zh-CN" altLang="en-US" dirty="0"/>
              <a:t>圣人之治民，度于本，不从其欲，期于利民而已。</a:t>
            </a:r>
          </a:p>
          <a:p>
            <a:pPr algn="just"/>
            <a:r>
              <a:rPr lang="zh-CN" altLang="en-US" dirty="0"/>
              <a:t>刑胜而民静，赏繁而奸生，故治民者，刑胜、治之首也，赏繁、乱之本也。</a:t>
            </a:r>
          </a:p>
          <a:p>
            <a:pPr algn="just"/>
            <a:r>
              <a:rPr lang="zh-CN" altLang="en-US" dirty="0"/>
              <a:t>故治民者，禁奸于未萌；而用兵者，服战于民心。禁先其本者治，兵战其心者胜。圣人之治民也，先治者强，先战者胜。</a:t>
            </a:r>
          </a:p>
          <a:p>
            <a:pPr algn="just"/>
            <a:r>
              <a:rPr lang="zh-CN" altLang="en-US" dirty="0"/>
              <a:t>夫国事务先而一民心，专举公而私不从，赏告而奸不生，明法而治不烦，能用四者强，不能用四者弱。</a:t>
            </a:r>
          </a:p>
        </p:txBody>
      </p:sp>
    </p:spTree>
    <p:extLst>
      <p:ext uri="{BB962C8B-B14F-4D97-AF65-F5344CB8AC3E}">
        <p14:creationId xmlns:p14="http://schemas.microsoft.com/office/powerpoint/2010/main" val="108332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重刑主义的发展：韩非子、李斯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3200" dirty="0" smtClean="0"/>
              <a:t>后期法家的法、势、术合一。</a:t>
            </a:r>
            <a:endParaRPr lang="en-US" altLang="zh-CN" sz="3200" dirty="0" smtClean="0"/>
          </a:p>
          <a:p>
            <a:pPr algn="just"/>
            <a:r>
              <a:rPr lang="zh-CN" altLang="en-US" sz="3200" dirty="0" smtClean="0"/>
              <a:t>重刑</a:t>
            </a:r>
            <a:r>
              <a:rPr lang="zh-CN" altLang="en-US" sz="3200" dirty="0"/>
              <a:t>主义又称重典主义，是指以严刑酷罚、轻罪重刑和原心论罪等为主要特征的刑罚思想。重刑主义是古代社会刑罚思想的一大特色，世界各国概莫能外。在中国古代社会，重刑主义“源远流长”，并且对近现代社会产生了深刻的影响。</a:t>
            </a:r>
          </a:p>
        </p:txBody>
      </p:sp>
    </p:spTree>
    <p:extLst>
      <p:ext uri="{BB962C8B-B14F-4D97-AF65-F5344CB8AC3E}">
        <p14:creationId xmlns:p14="http://schemas.microsoft.com/office/powerpoint/2010/main" val="1020305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两汉时代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200" dirty="0"/>
              <a:t>一、</a:t>
            </a:r>
            <a:r>
              <a:rPr lang="zh-CN" altLang="en-US" sz="3200" dirty="0" smtClean="0"/>
              <a:t>两汉的建立</a:t>
            </a:r>
            <a:endParaRPr lang="en-US" altLang="zh-CN" sz="3200" dirty="0" smtClean="0"/>
          </a:p>
          <a:p>
            <a:pPr algn="just"/>
            <a:r>
              <a:rPr lang="zh-CN" altLang="en-US" sz="3200" dirty="0"/>
              <a:t>汉朝（公元前</a:t>
            </a:r>
            <a:r>
              <a:rPr lang="en-US" altLang="zh-CN" sz="3200" dirty="0"/>
              <a:t>202</a:t>
            </a:r>
            <a:r>
              <a:rPr lang="zh-CN" altLang="en-US" sz="3200" dirty="0"/>
              <a:t>年～公元</a:t>
            </a:r>
            <a:r>
              <a:rPr lang="en-US" altLang="zh-CN" sz="3200" dirty="0"/>
              <a:t>220</a:t>
            </a:r>
            <a:r>
              <a:rPr lang="zh-CN" altLang="en-US" sz="3200" dirty="0"/>
              <a:t>年）是继秦朝之后的大一统王朝，分为西汉、东汉时期，共历</a:t>
            </a:r>
            <a:r>
              <a:rPr lang="en-US" altLang="zh-CN" sz="3200" dirty="0"/>
              <a:t>29</a:t>
            </a:r>
            <a:r>
              <a:rPr lang="zh-CN" altLang="en-US" sz="3200" dirty="0"/>
              <a:t>帝，享国四百零七年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algn="just"/>
            <a:r>
              <a:rPr lang="zh-CN" altLang="en-US" sz="3200" dirty="0" smtClean="0"/>
              <a:t>秦</a:t>
            </a:r>
            <a:r>
              <a:rPr lang="zh-CN" altLang="en-US" sz="3200" dirty="0"/>
              <a:t>末农民起义，刘邦推翻秦后被封为汉王。楚汉争霸，刘邦战胜</a:t>
            </a:r>
            <a:r>
              <a:rPr lang="zh-CN" altLang="en-US" sz="3200" dirty="0" smtClean="0"/>
              <a:t>项羽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于公元前</a:t>
            </a:r>
            <a:r>
              <a:rPr lang="en-US" altLang="zh-CN" sz="3200" dirty="0"/>
              <a:t>202</a:t>
            </a:r>
            <a:r>
              <a:rPr lang="zh-CN" altLang="en-US" sz="3200" dirty="0"/>
              <a:t>年称帝建立汉朝，定都长安，史称西汉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algn="just"/>
            <a:r>
              <a:rPr lang="zh-CN" altLang="en-US" sz="3200" dirty="0"/>
              <a:t>公元</a:t>
            </a:r>
            <a:r>
              <a:rPr lang="en-US" altLang="zh-CN" sz="3200" dirty="0"/>
              <a:t>8</a:t>
            </a:r>
            <a:r>
              <a:rPr lang="zh-CN" altLang="en-US" sz="3200" dirty="0"/>
              <a:t>年王莽废汉孺子，定都长安，史称新莽，西汉灭亡</a:t>
            </a:r>
            <a:r>
              <a:rPr lang="zh-CN" altLang="en-US" sz="3200" dirty="0" smtClean="0"/>
              <a:t>。公元</a:t>
            </a:r>
            <a:r>
              <a:rPr lang="en-US" altLang="zh-CN" sz="3200" dirty="0"/>
              <a:t>25</a:t>
            </a:r>
            <a:r>
              <a:rPr lang="zh-CN" altLang="en-US" sz="3200" dirty="0"/>
              <a:t>年刘秀重建汉朝，定都洛阳，史称东汉。刘秀统一天下后息兵养民，史称</a:t>
            </a:r>
            <a:r>
              <a:rPr lang="zh-CN" altLang="en-US" sz="3200" dirty="0" smtClean="0"/>
              <a:t>“光武中兴”。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9140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二、立法</a:t>
            </a:r>
            <a:r>
              <a:rPr lang="zh-CN" altLang="en-US" dirty="0" smtClean="0"/>
              <a:t>概况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5248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一）立法概况</a:t>
            </a:r>
          </a:p>
          <a:p>
            <a:pPr marL="0" indent="0" algn="just">
              <a:buNone/>
            </a:pPr>
            <a:r>
              <a:rPr lang="zh-CN" altLang="en-US" dirty="0" smtClean="0"/>
              <a:t>   １、汉王国与西汉初期“约法三章”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九章律</a:t>
            </a:r>
            <a:r>
              <a:rPr lang="en-US" altLang="zh-CN" dirty="0"/>
              <a:t>》</a:t>
            </a:r>
          </a:p>
          <a:p>
            <a:pPr algn="just"/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zh-CN" altLang="en-US" dirty="0"/>
              <a:t>约法三章”</a:t>
            </a:r>
            <a:r>
              <a:rPr lang="en-US" altLang="zh-CN" dirty="0"/>
              <a:t>——</a:t>
            </a:r>
            <a:r>
              <a:rPr lang="zh-CN" altLang="en-US" dirty="0"/>
              <a:t>杀人者死，伤人及盗抵罪</a:t>
            </a:r>
          </a:p>
          <a:p>
            <a:pPr algn="just"/>
            <a:r>
              <a:rPr lang="en-US" altLang="zh-CN" dirty="0" smtClean="0"/>
              <a:t>《</a:t>
            </a:r>
            <a:r>
              <a:rPr lang="zh-CN" altLang="en-US" dirty="0"/>
              <a:t>九章律</a:t>
            </a:r>
            <a:r>
              <a:rPr lang="en-US" altLang="zh-CN" dirty="0"/>
              <a:t>》</a:t>
            </a:r>
            <a:r>
              <a:rPr lang="zh-CN" altLang="en-US" dirty="0"/>
              <a:t>：汉王朝建立后，感“三章之法不</a:t>
            </a:r>
            <a:r>
              <a:rPr lang="zh-CN" altLang="en-US" dirty="0" smtClean="0"/>
              <a:t>足以御</a:t>
            </a:r>
            <a:r>
              <a:rPr lang="zh-CN" altLang="en-US" dirty="0"/>
              <a:t>奸”，于是命萧何参照秦律，“取其宜于时者”</a:t>
            </a:r>
            <a:r>
              <a:rPr lang="zh-CN" altLang="en-US" dirty="0" smtClean="0"/>
              <a:t>制定</a:t>
            </a:r>
            <a:r>
              <a:rPr lang="en-US" altLang="zh-CN" dirty="0"/>
              <a:t>《</a:t>
            </a:r>
            <a:r>
              <a:rPr lang="zh-CN" altLang="en-US" dirty="0"/>
              <a:t>九章律</a:t>
            </a:r>
            <a:r>
              <a:rPr lang="en-US" altLang="zh-CN" dirty="0"/>
              <a:t>》</a:t>
            </a:r>
            <a:r>
              <a:rPr lang="zh-CN" altLang="en-US" dirty="0"/>
              <a:t>。 它是在秦律六篇基础上增加</a:t>
            </a:r>
            <a:r>
              <a:rPr lang="zh-CN" altLang="en-US" dirty="0" smtClean="0"/>
              <a:t>了 “户律”</a:t>
            </a:r>
            <a:r>
              <a:rPr lang="zh-CN" altLang="en-US" dirty="0"/>
              <a:t>、“兴律”、  “厩律”三章，合为九章。</a:t>
            </a:r>
          </a:p>
          <a:p>
            <a:pPr marL="0" indent="0" algn="just">
              <a:buNone/>
            </a:pPr>
            <a:r>
              <a:rPr lang="zh-CN" altLang="en-US" dirty="0"/>
              <a:t>   ２、</a:t>
            </a:r>
            <a:r>
              <a:rPr lang="en-US" altLang="zh-CN" dirty="0"/>
              <a:t>《</a:t>
            </a:r>
            <a:r>
              <a:rPr lang="zh-CN" altLang="en-US" dirty="0"/>
              <a:t>傍章律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越宫律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朝律</a:t>
            </a:r>
            <a:r>
              <a:rPr lang="en-US" altLang="zh-CN" dirty="0"/>
              <a:t>》</a:t>
            </a:r>
          </a:p>
          <a:p>
            <a:pPr algn="just"/>
            <a:r>
              <a:rPr lang="en-US" altLang="zh-CN" dirty="0" smtClean="0"/>
              <a:t>《</a:t>
            </a:r>
            <a:r>
              <a:rPr lang="zh-CN" altLang="en-US" dirty="0"/>
              <a:t>傍章律</a:t>
            </a:r>
            <a:r>
              <a:rPr lang="en-US" altLang="zh-CN" dirty="0"/>
              <a:t>》</a:t>
            </a:r>
            <a:r>
              <a:rPr lang="zh-CN" altLang="en-US" dirty="0"/>
              <a:t>是叔孙通制定的关于礼仪制度方面的内容</a:t>
            </a:r>
          </a:p>
          <a:p>
            <a:pPr algn="just"/>
            <a:r>
              <a:rPr lang="en-US" altLang="zh-CN" dirty="0" smtClean="0"/>
              <a:t>《</a:t>
            </a:r>
            <a:r>
              <a:rPr lang="zh-CN" altLang="en-US" dirty="0"/>
              <a:t>越宫律</a:t>
            </a:r>
            <a:r>
              <a:rPr lang="en-US" altLang="zh-CN" dirty="0"/>
              <a:t>》</a:t>
            </a:r>
            <a:r>
              <a:rPr lang="zh-CN" altLang="en-US" dirty="0"/>
              <a:t>廷尉张汤制定的有关宫庭警卫方面的法律</a:t>
            </a:r>
          </a:p>
          <a:p>
            <a:pPr algn="just"/>
            <a:r>
              <a:rPr lang="en-US" altLang="zh-CN" dirty="0" smtClean="0"/>
              <a:t>《</a:t>
            </a:r>
            <a:r>
              <a:rPr lang="zh-CN" altLang="en-US" dirty="0"/>
              <a:t>朝律</a:t>
            </a:r>
            <a:r>
              <a:rPr lang="en-US" altLang="zh-CN" dirty="0"/>
              <a:t>》</a:t>
            </a:r>
            <a:r>
              <a:rPr lang="zh-CN" altLang="en-US" dirty="0"/>
              <a:t>或</a:t>
            </a:r>
            <a:r>
              <a:rPr lang="en-US" altLang="zh-CN" dirty="0"/>
              <a:t>《</a:t>
            </a:r>
            <a:r>
              <a:rPr lang="zh-CN" altLang="en-US" dirty="0"/>
              <a:t>朝贺律</a:t>
            </a:r>
            <a:r>
              <a:rPr lang="en-US" altLang="zh-CN" dirty="0"/>
              <a:t>》</a:t>
            </a:r>
            <a:r>
              <a:rPr lang="zh-CN" altLang="en-US" dirty="0"/>
              <a:t>御史赵禹制定的有关朝见</a:t>
            </a:r>
            <a:r>
              <a:rPr lang="zh-CN" altLang="en-US" dirty="0" smtClean="0"/>
              <a:t>皇帝的</a:t>
            </a:r>
            <a:r>
              <a:rPr lang="zh-CN" altLang="en-US" dirty="0"/>
              <a:t>制度礼法（</a:t>
            </a:r>
            <a:r>
              <a:rPr lang="en-US" altLang="zh-CN" dirty="0"/>
              <a:t>《</a:t>
            </a:r>
            <a:r>
              <a:rPr lang="zh-CN" altLang="en-US" dirty="0"/>
              <a:t>朝会正见律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17977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汉律六十篇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/>
              <a:t>《</a:t>
            </a:r>
            <a:r>
              <a:rPr lang="zh-CN" altLang="en-US" dirty="0"/>
              <a:t>九章律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：基本</a:t>
            </a:r>
            <a:r>
              <a:rPr lang="zh-CN" altLang="en-US" dirty="0"/>
              <a:t>内容源于</a:t>
            </a:r>
            <a:r>
              <a:rPr lang="en-US" altLang="zh-CN" dirty="0"/>
              <a:t>《</a:t>
            </a:r>
            <a:r>
              <a:rPr lang="zh-CN" altLang="en-US" dirty="0"/>
              <a:t>秦律</a:t>
            </a:r>
            <a:r>
              <a:rPr lang="en-US" altLang="zh-CN" dirty="0"/>
              <a:t>》</a:t>
            </a:r>
            <a:r>
              <a:rPr lang="zh-CN" altLang="en-US" dirty="0"/>
              <a:t>，但在秦律六篇</a:t>
            </a:r>
            <a:r>
              <a:rPr lang="en-US" altLang="zh-CN" dirty="0"/>
              <a:t>《</a:t>
            </a:r>
            <a:r>
              <a:rPr lang="zh-CN" altLang="en-US" dirty="0"/>
              <a:t>盗律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贼律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网律</a:t>
            </a:r>
            <a:r>
              <a:rPr lang="en-US" altLang="zh-CN" dirty="0"/>
              <a:t>》(</a:t>
            </a:r>
            <a:r>
              <a:rPr lang="zh-CN" altLang="en-US" dirty="0"/>
              <a:t>又称</a:t>
            </a:r>
            <a:r>
              <a:rPr lang="en-US" altLang="zh-CN" dirty="0"/>
              <a:t>《</a:t>
            </a:r>
            <a:r>
              <a:rPr lang="zh-CN" altLang="en-US" dirty="0"/>
              <a:t>囚律</a:t>
            </a:r>
            <a:r>
              <a:rPr lang="en-US" altLang="zh-CN" dirty="0"/>
              <a:t>》)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捕律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杂律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具律</a:t>
            </a:r>
            <a:r>
              <a:rPr lang="en-US" altLang="zh-CN" dirty="0"/>
              <a:t>》</a:t>
            </a:r>
            <a:r>
              <a:rPr lang="zh-CN" altLang="en-US" dirty="0"/>
              <a:t>的基础上，增加了</a:t>
            </a:r>
            <a:r>
              <a:rPr lang="en-US" altLang="zh-CN" dirty="0"/>
              <a:t>《</a:t>
            </a:r>
            <a:r>
              <a:rPr lang="zh-CN" altLang="en-US" dirty="0"/>
              <a:t>户律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兴律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 smtClean="0"/>
              <a:t>厩</a:t>
            </a:r>
            <a:r>
              <a:rPr lang="en-US" altLang="zh-CN" dirty="0" smtClean="0"/>
              <a:t>》</a:t>
            </a:r>
            <a:r>
              <a:rPr lang="zh-CN" altLang="en-US" dirty="0"/>
              <a:t>三篇，合为九篇。因此称为</a:t>
            </a:r>
            <a:r>
              <a:rPr lang="en-US" altLang="zh-CN" dirty="0"/>
              <a:t>《</a:t>
            </a:r>
            <a:r>
              <a:rPr lang="zh-CN" altLang="en-US" dirty="0"/>
              <a:t>九章律</a:t>
            </a:r>
            <a:r>
              <a:rPr lang="en-US" altLang="zh-CN" dirty="0"/>
              <a:t>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《</a:t>
            </a:r>
            <a:r>
              <a:rPr lang="zh-CN" altLang="en-US" dirty="0"/>
              <a:t>九章律</a:t>
            </a:r>
            <a:r>
              <a:rPr lang="en-US" altLang="zh-CN" dirty="0"/>
              <a:t>》</a:t>
            </a:r>
            <a:r>
              <a:rPr lang="zh-CN" altLang="en-US" dirty="0"/>
              <a:t>的制定对汉朝以及后世法制发展产生了深远影响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.《</a:t>
            </a:r>
            <a:r>
              <a:rPr lang="zh-CN" altLang="en-US" dirty="0"/>
              <a:t>九章律</a:t>
            </a:r>
            <a:r>
              <a:rPr lang="en-US" altLang="zh-CN" dirty="0"/>
              <a:t>》</a:t>
            </a:r>
            <a:r>
              <a:rPr lang="zh-CN" altLang="en-US" dirty="0"/>
              <a:t>主要继承</a:t>
            </a:r>
            <a:r>
              <a:rPr lang="zh-CN" altLang="en-US" dirty="0" smtClean="0"/>
              <a:t>秦律内容</a:t>
            </a:r>
            <a:r>
              <a:rPr lang="zh-CN" altLang="en-US" dirty="0"/>
              <a:t>，秦朝严酷的刑罚制度被继承使得刑罚制度改革任务任重道远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西汉初期立法者试图纠正秦朝法制的一个重要缺点，即法令数量繁多缺乏体系性。</a:t>
            </a:r>
            <a:r>
              <a:rPr lang="en-US" altLang="zh-CN" dirty="0"/>
              <a:t>《</a:t>
            </a:r>
            <a:r>
              <a:rPr lang="zh-CN" altLang="en-US" dirty="0"/>
              <a:t>九章律</a:t>
            </a:r>
            <a:r>
              <a:rPr lang="en-US" altLang="zh-CN" dirty="0"/>
              <a:t>》</a:t>
            </a:r>
            <a:r>
              <a:rPr lang="zh-CN" altLang="en-US" dirty="0"/>
              <a:t>作为一部综合性的法典，发挥了法律体系的框架作用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683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pPr algn="just"/>
            <a:r>
              <a:rPr lang="en-US" altLang="zh-CN" dirty="0"/>
              <a:t>《</a:t>
            </a:r>
            <a:r>
              <a:rPr lang="zh-CN" altLang="en-US" dirty="0"/>
              <a:t>越宫律</a:t>
            </a:r>
            <a:r>
              <a:rPr lang="en-US" altLang="zh-CN" dirty="0"/>
              <a:t>》</a:t>
            </a:r>
            <a:r>
              <a:rPr lang="zh-CN" altLang="en-US" dirty="0"/>
              <a:t>西汉中期立法活动成果之一。武帝即位后，为加强中央集权，强化君主专制地位，又制定了一系列相关法律。其中汉武帝时，张汤制定的</a:t>
            </a:r>
            <a:r>
              <a:rPr lang="en-US" altLang="zh-CN" dirty="0"/>
              <a:t>《</a:t>
            </a:r>
            <a:r>
              <a:rPr lang="zh-CN" altLang="en-US" dirty="0"/>
              <a:t>越宫律</a:t>
            </a:r>
            <a:r>
              <a:rPr lang="en-US" altLang="zh-CN" dirty="0"/>
              <a:t>》27</a:t>
            </a:r>
            <a:r>
              <a:rPr lang="zh-CN" altLang="en-US" dirty="0"/>
              <a:t>篇，以规范警卫、宫禁事项。</a:t>
            </a:r>
          </a:p>
          <a:p>
            <a:pPr algn="just"/>
            <a:r>
              <a:rPr lang="en-US" altLang="zh-CN" dirty="0"/>
              <a:t>《</a:t>
            </a:r>
            <a:r>
              <a:rPr lang="zh-CN" altLang="en-US" dirty="0"/>
              <a:t>朝律</a:t>
            </a:r>
            <a:r>
              <a:rPr lang="en-US" altLang="zh-CN" dirty="0"/>
              <a:t>》</a:t>
            </a:r>
            <a:r>
              <a:rPr lang="zh-CN" altLang="en-US" dirty="0"/>
              <a:t>西汉中期立法活动成果之一。汉武帝时期赵禹制定的</a:t>
            </a:r>
            <a:r>
              <a:rPr lang="en-US" altLang="zh-CN" dirty="0"/>
              <a:t>《</a:t>
            </a:r>
            <a:r>
              <a:rPr lang="zh-CN" altLang="en-US" dirty="0"/>
              <a:t>朝律</a:t>
            </a:r>
            <a:r>
              <a:rPr lang="en-US" altLang="zh-CN" dirty="0"/>
              <a:t>》6</a:t>
            </a:r>
            <a:r>
              <a:rPr lang="zh-CN" altLang="en-US" dirty="0"/>
              <a:t>篇，又名</a:t>
            </a:r>
            <a:r>
              <a:rPr lang="en-US" altLang="zh-CN" dirty="0"/>
              <a:t>《</a:t>
            </a:r>
            <a:r>
              <a:rPr lang="zh-CN" altLang="en-US" dirty="0"/>
              <a:t>朝贺律</a:t>
            </a:r>
            <a:r>
              <a:rPr lang="en-US" altLang="zh-CN" dirty="0"/>
              <a:t>》</a:t>
            </a:r>
            <a:r>
              <a:rPr lang="zh-CN" altLang="en-US" dirty="0"/>
              <a:t>，主要是朝贺制度方面的专门法律，它进一步规范了臣子朝见君主的礼仪。</a:t>
            </a:r>
          </a:p>
          <a:p>
            <a:pPr algn="just"/>
            <a:r>
              <a:rPr lang="en-US" altLang="zh-CN" dirty="0"/>
              <a:t>《</a:t>
            </a:r>
            <a:r>
              <a:rPr lang="zh-CN" altLang="en-US" dirty="0"/>
              <a:t>傍章律</a:t>
            </a:r>
            <a:r>
              <a:rPr lang="en-US" altLang="zh-CN" dirty="0"/>
              <a:t>》</a:t>
            </a:r>
            <a:r>
              <a:rPr lang="zh-CN" altLang="en-US" dirty="0"/>
              <a:t>西汉初期的立法活动的成果之一。 实际是叔孙通为补充</a:t>
            </a:r>
            <a:r>
              <a:rPr lang="en-US" altLang="zh-CN" dirty="0"/>
              <a:t>《</a:t>
            </a:r>
            <a:r>
              <a:rPr lang="zh-CN" altLang="en-US" dirty="0"/>
              <a:t>九章律</a:t>
            </a:r>
            <a:r>
              <a:rPr lang="en-US" altLang="zh-CN" dirty="0"/>
              <a:t>》</a:t>
            </a:r>
            <a:r>
              <a:rPr lang="zh-CN" altLang="en-US" dirty="0"/>
              <a:t>所未涉及的官秩、仪品之制，兼采先秦古礼及秦仪所撰</a:t>
            </a:r>
            <a:r>
              <a:rPr lang="en-US" altLang="zh-CN" dirty="0"/>
              <a:t>《</a:t>
            </a:r>
            <a:r>
              <a:rPr lang="zh-CN" altLang="en-US" dirty="0"/>
              <a:t>汉仪</a:t>
            </a:r>
            <a:r>
              <a:rPr lang="en-US" altLang="zh-CN" dirty="0"/>
              <a:t>》</a:t>
            </a:r>
            <a:r>
              <a:rPr lang="zh-CN" altLang="en-US" dirty="0"/>
              <a:t>，属于朝觐、宗庙、婚丧等方面的礼仪制度</a:t>
            </a: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386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785"/>
            <a:ext cx="10515600" cy="643153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zh-CN" altLang="en-US" dirty="0"/>
              <a:t>（二）主要法律形式</a:t>
            </a:r>
          </a:p>
          <a:p>
            <a:pPr marL="0" indent="0" algn="just">
              <a:buNone/>
            </a:pPr>
            <a:r>
              <a:rPr lang="zh-CN" altLang="en-US" dirty="0" smtClean="0"/>
              <a:t>１</a:t>
            </a:r>
            <a:r>
              <a:rPr lang="zh-CN" altLang="en-US" dirty="0"/>
              <a:t>、律：是经常适用的、具有稳定性和普遍性的基本</a:t>
            </a:r>
            <a:r>
              <a:rPr lang="zh-CN" altLang="en-US" dirty="0" smtClean="0"/>
              <a:t>法律</a:t>
            </a:r>
            <a:r>
              <a:rPr lang="zh-CN" altLang="en-US" dirty="0"/>
              <a:t>形式，包括法典和单行</a:t>
            </a:r>
            <a:r>
              <a:rPr lang="zh-CN" altLang="en-US" dirty="0" smtClean="0"/>
              <a:t>法律。</a:t>
            </a:r>
            <a:endParaRPr lang="zh-CN" altLang="en-US" dirty="0"/>
          </a:p>
          <a:p>
            <a:pPr marL="0" indent="0" algn="just">
              <a:buNone/>
            </a:pPr>
            <a:r>
              <a:rPr lang="zh-CN" altLang="en-US" dirty="0" smtClean="0"/>
              <a:t>２</a:t>
            </a:r>
            <a:r>
              <a:rPr lang="zh-CN" altLang="en-US" dirty="0"/>
              <a:t>、令：是皇帝的命令，也叫诏或诏令，是根据特定</a:t>
            </a:r>
            <a:r>
              <a:rPr lang="zh-CN" altLang="en-US" dirty="0" smtClean="0"/>
              <a:t>事件</a:t>
            </a:r>
            <a:r>
              <a:rPr lang="zh-CN" altLang="en-US" dirty="0"/>
              <a:t>和特定对象临时发布的，其效力比律高，</a:t>
            </a:r>
            <a:r>
              <a:rPr lang="zh-CN" altLang="en-US" dirty="0" smtClean="0"/>
              <a:t>可变更</a:t>
            </a:r>
            <a:r>
              <a:rPr lang="zh-CN" altLang="en-US" dirty="0"/>
              <a:t>或代替律的</a:t>
            </a:r>
            <a:r>
              <a:rPr lang="zh-CN" altLang="en-US" dirty="0" smtClean="0"/>
              <a:t>规定。</a:t>
            </a:r>
            <a:endParaRPr lang="zh-CN" altLang="en-US" dirty="0"/>
          </a:p>
          <a:p>
            <a:pPr marL="0" indent="0" algn="just">
              <a:buNone/>
            </a:pPr>
            <a:r>
              <a:rPr lang="zh-CN" altLang="en-US" dirty="0" smtClean="0"/>
              <a:t>３</a:t>
            </a:r>
            <a:r>
              <a:rPr lang="zh-CN" altLang="en-US" dirty="0"/>
              <a:t>、科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）判处之意，“科，课也，课其不如法者</a:t>
            </a:r>
            <a:r>
              <a:rPr lang="zh-CN" altLang="en-US" dirty="0" smtClean="0"/>
              <a:t>，罪责</a:t>
            </a:r>
            <a:r>
              <a:rPr lang="zh-CN" altLang="en-US" dirty="0"/>
              <a:t>之也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）法律文书，“科谓事条”</a:t>
            </a:r>
          </a:p>
          <a:p>
            <a:pPr marL="0" indent="0" algn="just">
              <a:buNone/>
            </a:pPr>
            <a:r>
              <a:rPr lang="zh-CN" altLang="en-US" dirty="0" smtClean="0"/>
              <a:t>４</a:t>
            </a:r>
            <a:r>
              <a:rPr lang="zh-CN" altLang="en-US" dirty="0"/>
              <a:t>、比：是可以用来比照断案的典型判例，又称</a:t>
            </a:r>
            <a:r>
              <a:rPr lang="zh-CN" altLang="en-US" dirty="0" smtClean="0"/>
              <a:t>决事</a:t>
            </a:r>
            <a:r>
              <a:rPr lang="zh-CN" altLang="en-US" dirty="0"/>
              <a:t>比，与近代类推</a:t>
            </a:r>
            <a:r>
              <a:rPr lang="zh-CN" altLang="en-US" dirty="0" smtClean="0"/>
              <a:t>相似。</a:t>
            </a:r>
            <a:endParaRPr lang="zh-CN" altLang="en-US" dirty="0"/>
          </a:p>
          <a:p>
            <a:pPr marL="0" indent="0" algn="just">
              <a:buNone/>
            </a:pPr>
            <a:r>
              <a:rPr lang="zh-CN" altLang="en-US" dirty="0" smtClean="0"/>
              <a:t>５、经</a:t>
            </a:r>
            <a:r>
              <a:rPr lang="zh-CN" altLang="en-US" dirty="0"/>
              <a:t>义：是汉朝在断案时，如遇律无正条，又</a:t>
            </a:r>
            <a:r>
              <a:rPr lang="zh-CN" altLang="en-US" dirty="0" smtClean="0"/>
              <a:t>无适当</a:t>
            </a:r>
            <a:r>
              <a:rPr lang="zh-CN" altLang="en-US" dirty="0"/>
              <a:t>判例可依的情况下，便以</a:t>
            </a:r>
            <a:r>
              <a:rPr lang="en-US" altLang="zh-CN" dirty="0"/>
              <a:t>《</a:t>
            </a:r>
            <a:r>
              <a:rPr lang="zh-CN" altLang="en-US" dirty="0"/>
              <a:t>春秋</a:t>
            </a:r>
            <a:r>
              <a:rPr lang="en-US" altLang="zh-CN" dirty="0"/>
              <a:t>》</a:t>
            </a:r>
            <a:r>
              <a:rPr lang="zh-CN" altLang="en-US" dirty="0"/>
              <a:t>经义</a:t>
            </a:r>
            <a:r>
              <a:rPr lang="zh-CN" altLang="en-US" dirty="0" smtClean="0"/>
              <a:t>附会</a:t>
            </a:r>
            <a:r>
              <a:rPr lang="zh-CN" altLang="en-US" dirty="0"/>
              <a:t>法律作为断案的根据。（</a:t>
            </a:r>
            <a:r>
              <a:rPr lang="en-US" altLang="zh-CN" dirty="0"/>
              <a:t>《</a:t>
            </a:r>
            <a:r>
              <a:rPr lang="zh-CN" altLang="en-US" dirty="0"/>
              <a:t>春秋</a:t>
            </a:r>
            <a:r>
              <a:rPr lang="en-US" altLang="zh-CN" dirty="0"/>
              <a:t>》</a:t>
            </a:r>
            <a:r>
              <a:rPr lang="zh-CN" altLang="en-US" dirty="0"/>
              <a:t>决狱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６、法律解释：盛行于东汉。西汉时有杜周、杜廷年</a:t>
            </a:r>
            <a:r>
              <a:rPr lang="zh-CN" altLang="en-US" dirty="0" smtClean="0"/>
              <a:t>父 </a:t>
            </a:r>
            <a:r>
              <a:rPr lang="zh-CN" altLang="en-US" dirty="0"/>
              <a:t>子，经他们解释的法律，世称“大杜律”</a:t>
            </a:r>
            <a:r>
              <a:rPr lang="zh-CN" altLang="en-US" dirty="0" smtClean="0"/>
              <a:t>、 “小杜律”</a:t>
            </a:r>
            <a:r>
              <a:rPr lang="zh-CN" altLang="en-US" dirty="0"/>
              <a:t>。这些解释如符合要求，也</a:t>
            </a:r>
            <a:r>
              <a:rPr lang="zh-CN" altLang="en-US" dirty="0" smtClean="0"/>
              <a:t>被采用</a:t>
            </a:r>
            <a:r>
              <a:rPr lang="zh-CN" altLang="en-US" dirty="0"/>
              <a:t>为断案的根据。</a:t>
            </a:r>
          </a:p>
          <a:p>
            <a:pPr marL="0" indent="0" algn="just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235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春秋决狱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altLang="zh-CN" dirty="0"/>
              <a:t>《</a:t>
            </a:r>
            <a:r>
              <a:rPr lang="zh-CN" altLang="en-US" dirty="0"/>
              <a:t>太平御览</a:t>
            </a:r>
            <a:r>
              <a:rPr lang="en-US" altLang="zh-CN" dirty="0"/>
              <a:t>》</a:t>
            </a:r>
            <a:r>
              <a:rPr lang="zh-CN" altLang="en-US" dirty="0"/>
              <a:t>六百四十</a:t>
            </a:r>
            <a:r>
              <a:rPr lang="zh-CN" altLang="en-US" dirty="0" smtClean="0"/>
              <a:t>引：</a:t>
            </a:r>
            <a:r>
              <a:rPr lang="zh-CN" altLang="en-US" dirty="0"/>
              <a:t>乙与丙争吵打架，丙用佩刀刺乙，乙的儿子甲（见此情况）用棍子打丙，却误伤其父</a:t>
            </a:r>
            <a:r>
              <a:rPr lang="zh-CN" altLang="en-US" dirty="0" smtClean="0"/>
              <a:t>。董仲舒</a:t>
            </a:r>
            <a:r>
              <a:rPr lang="zh-CN" altLang="en-US" dirty="0"/>
              <a:t>认为，甲并非有意打伤父亲，因此以</a:t>
            </a:r>
            <a:r>
              <a:rPr lang="en-US" altLang="zh-CN" dirty="0"/>
              <a:t>《</a:t>
            </a:r>
            <a:r>
              <a:rPr lang="zh-CN" altLang="en-US" dirty="0"/>
              <a:t>春秋</a:t>
            </a:r>
            <a:r>
              <a:rPr lang="en-US" altLang="zh-CN" dirty="0"/>
              <a:t>》</a:t>
            </a:r>
            <a:r>
              <a:rPr lang="zh-CN" altLang="en-US" dirty="0"/>
              <a:t>许止进药的故事作参考，判甲的行为并不是殴父罪。</a:t>
            </a:r>
          </a:p>
          <a:p>
            <a:pPr algn="just"/>
            <a:r>
              <a:rPr lang="zh-CN" altLang="en-US" dirty="0"/>
              <a:t>杜佑</a:t>
            </a:r>
            <a:r>
              <a:rPr lang="en-US" altLang="zh-CN" dirty="0"/>
              <a:t>《</a:t>
            </a:r>
            <a:r>
              <a:rPr lang="zh-CN" altLang="en-US" dirty="0"/>
              <a:t>通典</a:t>
            </a:r>
            <a:r>
              <a:rPr lang="en-US" altLang="zh-CN" dirty="0"/>
              <a:t>》</a:t>
            </a:r>
            <a:r>
              <a:rPr lang="zh-CN" altLang="en-US" dirty="0"/>
              <a:t>卷</a:t>
            </a:r>
            <a:r>
              <a:rPr lang="zh-CN" altLang="en-US" dirty="0" smtClean="0"/>
              <a:t>六十九：</a:t>
            </a:r>
            <a:r>
              <a:rPr lang="zh-CN" altLang="en-US" dirty="0"/>
              <a:t>甲生了儿子乙，却将其送给丙，求丙收养，乙由丙抚养，长大成人。有一天，甲因贪酒，喝醉了，对乙说：“你是我的儿子。”乙很生气，用棍子打了甲二十下。甲因为乙是他亲生，咽不下这口气，就向县官告乙殴父</a:t>
            </a:r>
            <a:r>
              <a:rPr lang="zh-CN" altLang="en-US" dirty="0" smtClean="0"/>
              <a:t>。董仲舒</a:t>
            </a:r>
            <a:r>
              <a:rPr lang="zh-CN" altLang="en-US" dirty="0"/>
              <a:t>认为，甲对乙有生育但没有养育之恩，已经没有了父子之义。不能判乙犯殴父罪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algn="just"/>
            <a:r>
              <a:rPr lang="zh-CN" altLang="en-US" dirty="0"/>
              <a:t>班固</a:t>
            </a:r>
            <a:r>
              <a:rPr lang="en-US" altLang="zh-CN" dirty="0"/>
              <a:t>《</a:t>
            </a:r>
            <a:r>
              <a:rPr lang="zh-CN" altLang="en-US" dirty="0"/>
              <a:t>汉书</a:t>
            </a:r>
            <a:r>
              <a:rPr lang="en-US" altLang="zh-CN" dirty="0"/>
              <a:t>》</a:t>
            </a:r>
            <a:r>
              <a:rPr lang="zh-CN" altLang="en-US" dirty="0"/>
              <a:t>卷七十一、</a:t>
            </a:r>
            <a:r>
              <a:rPr lang="en-US" altLang="zh-CN" dirty="0"/>
              <a:t>〈</a:t>
            </a:r>
            <a:r>
              <a:rPr lang="zh-CN" altLang="en-US" dirty="0"/>
              <a:t>隽不疑传</a:t>
            </a:r>
            <a:r>
              <a:rPr lang="en-US" altLang="zh-CN" dirty="0" smtClean="0"/>
              <a:t>〉</a:t>
            </a:r>
            <a:r>
              <a:rPr lang="zh-CN" altLang="en-US" dirty="0" smtClean="0"/>
              <a:t>：</a:t>
            </a:r>
            <a:r>
              <a:rPr lang="zh-CN" altLang="en-US" dirty="0"/>
              <a:t>汉武帝时，卫太子刘据因巫蛊之祸而自尽身亡，但民间谣传其未死。至汉昭帝时，有人自称卫太子，诣长安北门，群臣束手无策，帝诏公卿将军中二千石杂识视，吏民聚观数万人，真假莫辨。京兆尹隽不疑赶到，依春秋时卫灵公子蒯聩出奔、其孙辄不纳返的先例将其拘捕，春秋决狱至此已演成解决政治疑难的司法手段。</a:t>
            </a:r>
          </a:p>
        </p:txBody>
      </p:sp>
    </p:spTree>
    <p:extLst>
      <p:ext uri="{BB962C8B-B14F-4D97-AF65-F5344CB8AC3E}">
        <p14:creationId xmlns:p14="http://schemas.microsoft.com/office/powerpoint/2010/main" val="1024050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4" y="114300"/>
            <a:ext cx="6104660" cy="3926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28" y="922564"/>
            <a:ext cx="5677426" cy="50715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2"/>
          <a:stretch/>
        </p:blipFill>
        <p:spPr>
          <a:xfrm>
            <a:off x="1269315" y="4106155"/>
            <a:ext cx="3746918" cy="27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09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5171"/>
            <a:ext cx="10515600" cy="562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三、刑事立法</a:t>
            </a:r>
          </a:p>
          <a:p>
            <a:pPr marL="0" indent="0">
              <a:buNone/>
            </a:pPr>
            <a:r>
              <a:rPr lang="zh-CN" altLang="en-US" sz="3200" dirty="0"/>
              <a:t>（一）指导思想：</a:t>
            </a:r>
          </a:p>
          <a:p>
            <a:pPr marL="0" indent="0">
              <a:buNone/>
            </a:pPr>
            <a:r>
              <a:rPr lang="zh-CN" altLang="en-US" sz="3200" dirty="0" smtClean="0"/>
              <a:t>１</a:t>
            </a:r>
            <a:r>
              <a:rPr lang="zh-CN" altLang="en-US" sz="3200" dirty="0"/>
              <a:t>、约法省禁：即法令要简约，刑网要宽</a:t>
            </a:r>
            <a:r>
              <a:rPr lang="zh-CN" altLang="en-US" sz="3200" dirty="0" smtClean="0"/>
              <a:t>疏。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 smtClean="0"/>
              <a:t>２</a:t>
            </a:r>
            <a:r>
              <a:rPr lang="zh-CN" altLang="en-US" sz="3200" dirty="0"/>
              <a:t>、德刑并用（礼刑并用）： “礼法并用”、</a:t>
            </a:r>
            <a:r>
              <a:rPr lang="zh-CN" altLang="en-US" sz="3200" dirty="0" smtClean="0"/>
              <a:t>“德主刑辅”</a:t>
            </a:r>
            <a:r>
              <a:rPr lang="zh-CN" altLang="en-US" sz="3200" dirty="0"/>
              <a:t>汉武帝认为法令只能“诛恶”而不能“劝善”，</a:t>
            </a:r>
            <a:r>
              <a:rPr lang="zh-CN" altLang="en-US" sz="3200" dirty="0" smtClean="0"/>
              <a:t>要想</a:t>
            </a:r>
            <a:r>
              <a:rPr lang="zh-CN" altLang="en-US" sz="3200" dirty="0"/>
              <a:t>治本，必行“仁义”，就是要把刑和礼结合</a:t>
            </a:r>
            <a:r>
              <a:rPr lang="zh-CN" altLang="en-US" sz="3200" dirty="0" smtClean="0"/>
              <a:t>起来使用。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 smtClean="0"/>
              <a:t>３</a:t>
            </a:r>
            <a:r>
              <a:rPr lang="zh-CN" altLang="en-US" sz="3200" dirty="0"/>
              <a:t>、顺天行刑：这一思想由董仲舒提出而被汉武帝</a:t>
            </a:r>
            <a:r>
              <a:rPr lang="zh-CN" altLang="en-US" sz="3200" dirty="0" smtClean="0"/>
              <a:t>采纳</a:t>
            </a:r>
            <a:r>
              <a:rPr lang="zh-CN" altLang="en-US" sz="3200" dirty="0"/>
              <a:t>， 即在霜降以后，司法机关开始断狱行刑。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679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二）刑罚适用原则</a:t>
            </a:r>
          </a:p>
          <a:p>
            <a:pPr marL="0" indent="0">
              <a:buNone/>
            </a:pPr>
            <a:r>
              <a:rPr lang="zh-CN" altLang="en-US" dirty="0"/>
              <a:t>１、刑事责任年龄（恤刑原则）</a:t>
            </a:r>
          </a:p>
          <a:p>
            <a:pPr marL="0" indent="0">
              <a:buNone/>
            </a:pPr>
            <a:r>
              <a:rPr lang="zh-CN" altLang="en-US" dirty="0" smtClean="0"/>
              <a:t>汉</a:t>
            </a:r>
            <a:r>
              <a:rPr lang="zh-CN" altLang="en-US" dirty="0"/>
              <a:t>律直接以年龄确定，而且有最低和最高年龄的区别，这</a:t>
            </a:r>
            <a:r>
              <a:rPr lang="zh-CN" altLang="en-US" dirty="0" smtClean="0"/>
              <a:t>一点为</a:t>
            </a:r>
            <a:r>
              <a:rPr lang="zh-CN" altLang="en-US" dirty="0"/>
              <a:t>后世封建法采纳。大体分为</a:t>
            </a:r>
            <a:r>
              <a:rPr lang="en-US" altLang="zh-CN" dirty="0"/>
              <a:t>8 —80</a:t>
            </a:r>
            <a:r>
              <a:rPr lang="zh-CN" altLang="en-US" dirty="0"/>
              <a:t>；</a:t>
            </a:r>
            <a:r>
              <a:rPr lang="en-US" altLang="zh-CN" dirty="0"/>
              <a:t>7 —70</a:t>
            </a:r>
            <a:r>
              <a:rPr lang="zh-CN" altLang="en-US" dirty="0"/>
              <a:t>；或</a:t>
            </a:r>
            <a:r>
              <a:rPr lang="en-US" altLang="zh-CN" dirty="0"/>
              <a:t>7— 80</a:t>
            </a:r>
            <a:r>
              <a:rPr lang="zh-CN" altLang="en-US" dirty="0"/>
              <a:t>；</a:t>
            </a:r>
            <a:r>
              <a:rPr lang="en-US" altLang="zh-CN" dirty="0"/>
              <a:t>10— 80</a:t>
            </a:r>
            <a:r>
              <a:rPr lang="zh-CN" altLang="en-US" dirty="0"/>
              <a:t>，在此年龄下或上，根据罪行情况，一般都处以轻刑或免刑。</a:t>
            </a:r>
          </a:p>
          <a:p>
            <a:pPr marL="0" indent="0">
              <a:buNone/>
            </a:pPr>
            <a:r>
              <a:rPr lang="zh-CN" altLang="en-US" dirty="0"/>
              <a:t>２、关于法律时效和法律有无溯及力的</a:t>
            </a:r>
            <a:r>
              <a:rPr lang="zh-CN" altLang="en-US" dirty="0" smtClean="0"/>
              <a:t>问题（见例子）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３</a:t>
            </a:r>
            <a:r>
              <a:rPr lang="zh-CN" altLang="en-US" dirty="0"/>
              <a:t>、亲亲得相首匿原则（容隐原则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zh-CN" altLang="en-US" dirty="0"/>
              <a:t>父为子隐，子为父隐，直在其中”</a:t>
            </a:r>
          </a:p>
          <a:p>
            <a:r>
              <a:rPr lang="zh-CN" altLang="en-US" dirty="0" smtClean="0"/>
              <a:t>“</a:t>
            </a:r>
            <a:r>
              <a:rPr lang="zh-CN" altLang="en-US" dirty="0"/>
              <a:t>自今子首匿父母，妻匿夫，孙匿大父母</a:t>
            </a:r>
            <a:r>
              <a:rPr lang="zh-CN" altLang="en-US" dirty="0" smtClean="0"/>
              <a:t>， </a:t>
            </a:r>
            <a:r>
              <a:rPr lang="zh-CN" altLang="en-US" dirty="0"/>
              <a:t>勿坐。其父母匿子，夫匿妻，大父母匿孙</a:t>
            </a:r>
            <a:r>
              <a:rPr lang="zh-CN" altLang="en-US" dirty="0" smtClean="0"/>
              <a:t>，罪</a:t>
            </a:r>
            <a:r>
              <a:rPr lang="zh-CN" altLang="en-US" dirty="0"/>
              <a:t>殊死，皆上请廷尉以闻”</a:t>
            </a:r>
          </a:p>
        </p:txBody>
      </p:sp>
    </p:spTree>
    <p:extLst>
      <p:ext uri="{BB962C8B-B14F-4D97-AF65-F5344CB8AC3E}">
        <p14:creationId xmlns:p14="http://schemas.microsoft.com/office/powerpoint/2010/main" val="712190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恤刑制度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汉书</a:t>
            </a:r>
            <a:r>
              <a:rPr lang="en-US" altLang="zh-CN" dirty="0" smtClean="0"/>
              <a:t>·</a:t>
            </a:r>
            <a:r>
              <a:rPr lang="zh-CN" altLang="en-US" dirty="0" smtClean="0"/>
              <a:t>刑法志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八议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议</a:t>
            </a:r>
            <a:r>
              <a:rPr lang="zh-CN" altLang="en-US" dirty="0"/>
              <a:t>亲，即皇亲国戚；</a:t>
            </a:r>
          </a:p>
          <a:p>
            <a:pPr marL="0" indent="0">
              <a:buNone/>
            </a:pPr>
            <a:r>
              <a:rPr lang="zh-CN" altLang="en-US" dirty="0"/>
              <a:t>议故，即皇帝的故旧；</a:t>
            </a:r>
          </a:p>
          <a:p>
            <a:pPr marL="0" indent="0">
              <a:buNone/>
            </a:pPr>
            <a:r>
              <a:rPr lang="zh-CN" altLang="en-US" dirty="0"/>
              <a:t>议贤，即德行修养高的人；</a:t>
            </a:r>
          </a:p>
          <a:p>
            <a:pPr marL="0" indent="0">
              <a:buNone/>
            </a:pPr>
            <a:r>
              <a:rPr lang="zh-CN" altLang="en-US" dirty="0"/>
              <a:t>议能，即才能卓越的人；</a:t>
            </a:r>
          </a:p>
          <a:p>
            <a:pPr marL="0" indent="0">
              <a:buNone/>
            </a:pPr>
            <a:r>
              <a:rPr lang="zh-CN" altLang="en-US" dirty="0"/>
              <a:t>议功，即功勋卓著的人；</a:t>
            </a:r>
          </a:p>
          <a:p>
            <a:pPr marL="0" indent="0">
              <a:buNone/>
            </a:pPr>
            <a:r>
              <a:rPr lang="zh-CN" altLang="en-US" dirty="0"/>
              <a:t>议贵，即三品以上的官员和有一品爵位的人；</a:t>
            </a:r>
          </a:p>
          <a:p>
            <a:pPr marL="0" indent="0">
              <a:buNone/>
            </a:pPr>
            <a:r>
              <a:rPr lang="zh-CN" altLang="en-US" dirty="0"/>
              <a:t>议勤，即勤谨辛劳的人；</a:t>
            </a:r>
          </a:p>
          <a:p>
            <a:pPr marL="0" indent="0">
              <a:buNone/>
            </a:pPr>
            <a:r>
              <a:rPr lang="zh-CN" altLang="en-US" dirty="0"/>
              <a:t>议宾，即前朝国君的后裔被尊为国宾的；</a:t>
            </a:r>
          </a:p>
        </p:txBody>
      </p:sp>
    </p:spTree>
    <p:extLst>
      <p:ext uri="{BB962C8B-B14F-4D97-AF65-F5344CB8AC3E}">
        <p14:creationId xmlns:p14="http://schemas.microsoft.com/office/powerpoint/2010/main" val="6028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重刑主义的特点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（一）轻罪重刑。重刑主义强调“轻罪重刑，一断于法，以刑去刑，以杀去杀”，其道理是：“立君之道，莫广于胜法；胜法之务，莫急于去奸，去奸之本，莫深于刑严。”（</a:t>
            </a:r>
            <a:r>
              <a:rPr lang="en-US" altLang="zh-CN" dirty="0"/>
              <a:t>《</a:t>
            </a:r>
            <a:r>
              <a:rPr lang="zh-CN" altLang="en-US" dirty="0"/>
              <a:t>商君</a:t>
            </a:r>
            <a:r>
              <a:rPr lang="zh-CN" altLang="en-US" dirty="0" smtClean="0"/>
              <a:t>书</a:t>
            </a:r>
            <a:r>
              <a:rPr lang="en-US" altLang="zh-CN" dirty="0" smtClean="0"/>
              <a:t>》</a:t>
            </a:r>
            <a:r>
              <a:rPr lang="zh-CN" altLang="en-US" dirty="0"/>
              <a:t>）“禁令刑罚，所以威心。心畏以刑，不可不严。”（</a:t>
            </a:r>
            <a:r>
              <a:rPr lang="zh-CN" altLang="en-US" dirty="0" smtClean="0"/>
              <a:t>诸葛亮）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/>
              <a:t>二）用刑严酷。严刑峻罚、惩办威吓，同轻罪重刑、一断于法是彼此补充，相互一致的。既然统治者认为“以刑去刑”，那么用刑上势必严苛、残酷。正是在这种思想指导下，拷问和体罚成了我国古代刑罚制度的突出特点</a:t>
            </a:r>
            <a:r>
              <a:rPr lang="zh-CN" altLang="en-US" dirty="0" smtClean="0"/>
              <a:t>。鞭</a:t>
            </a:r>
            <a:r>
              <a:rPr lang="zh-CN" altLang="en-US" dirty="0"/>
              <a:t>、扑刑种变为刑讯的手段和方法，而且自南北朝后，笞、杖还变成其他刑种的</a:t>
            </a:r>
            <a:r>
              <a:rPr lang="zh-CN" altLang="en-US" dirty="0" smtClean="0"/>
              <a:t>附加刑，</a:t>
            </a:r>
            <a:r>
              <a:rPr lang="zh-CN" altLang="en-US" dirty="0"/>
              <a:t>往往使囚人杖下致残，甚或丧命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049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恤刑制度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三刺</a:t>
            </a:r>
            <a:r>
              <a:rPr lang="zh-CN" altLang="en-US" dirty="0" smtClean="0"/>
              <a:t>：壹</a:t>
            </a:r>
            <a:r>
              <a:rPr lang="zh-CN" altLang="en-US" dirty="0"/>
              <a:t>刺曰讯羣臣，再刺曰讯羣吏，三刺曰讯</a:t>
            </a:r>
            <a:r>
              <a:rPr lang="zh-CN" altLang="en-US" dirty="0" smtClean="0"/>
              <a:t>万民。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清</a:t>
            </a:r>
            <a:r>
              <a:rPr lang="en-US" altLang="zh-CN" dirty="0" smtClean="0"/>
              <a:t>·</a:t>
            </a:r>
            <a:r>
              <a:rPr lang="zh-CN" altLang="en-US" dirty="0" smtClean="0"/>
              <a:t>孙诒让</a:t>
            </a:r>
            <a:r>
              <a:rPr lang="en-US" altLang="zh-CN" dirty="0" smtClean="0"/>
              <a:t>·《</a:t>
            </a:r>
            <a:r>
              <a:rPr lang="zh-CN" altLang="en-US" dirty="0" smtClean="0"/>
              <a:t>正义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zh-CN" altLang="en-US" dirty="0"/>
              <a:t>“三刺者，问众以当杀与否，是刑与宥不可豫定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  <a:p>
            <a:pPr algn="just"/>
            <a:r>
              <a:rPr lang="zh-CN" altLang="en-US" dirty="0" smtClean="0"/>
              <a:t>三宥、三赦：一</a:t>
            </a:r>
            <a:r>
              <a:rPr lang="zh-CN" altLang="en-US" dirty="0"/>
              <a:t>宥曰不识，再宥曰过失，三宥曰遗忘。一赦曰幼弱，再赦曰老</a:t>
            </a:r>
            <a:r>
              <a:rPr lang="zh-CN" altLang="en-US" dirty="0" smtClean="0"/>
              <a:t>旄，三</a:t>
            </a:r>
            <a:r>
              <a:rPr lang="zh-CN" altLang="en-US" dirty="0"/>
              <a:t>赦曰蠢愚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汉</a:t>
            </a:r>
            <a:r>
              <a:rPr lang="en-US" altLang="zh-CN" dirty="0" smtClean="0"/>
              <a:t>·</a:t>
            </a:r>
            <a:r>
              <a:rPr lang="zh-CN" altLang="en-US" dirty="0" smtClean="0"/>
              <a:t>郑玄：识</a:t>
            </a:r>
            <a:r>
              <a:rPr lang="zh-CN" altLang="en-US" dirty="0"/>
              <a:t>，审也。不审，若今仇雠当报甲，见乙，诚以为甲，而杀之者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9420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汉书</a:t>
            </a:r>
            <a:r>
              <a:rPr lang="en-US" altLang="zh-CN" dirty="0" smtClean="0"/>
              <a:t>·</a:t>
            </a:r>
            <a:r>
              <a:rPr lang="zh-CN" altLang="en-US" dirty="0" smtClean="0"/>
              <a:t>孔光传：论溯及力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dirty="0"/>
              <a:t>时定陵侯淳于长坐大逆诛，其小妾以长事未发觉时弃去，已更嫁。用长事发，丞相方进以为：“令，犯法者各以法时律令论之，明有所讫也。长犯大逆时，其妾为长妻，已有当坐之罪，与身犯法无异。后乃弃去，于法无以解。请论。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光以为：“大逆无道，父母妻子皆弃市，欲惩后犯法者也。夫妇之道，有义则合，无义则离。长未自知当坐大逆之法，而弃去其妾，已更嫁，义已绝，而欲以为长妻论杀之，名不正，不当坐。”有诏“光议是”。</a:t>
            </a:r>
          </a:p>
        </p:txBody>
      </p:sp>
    </p:spTree>
    <p:extLst>
      <p:ext uri="{BB962C8B-B14F-4D97-AF65-F5344CB8AC3E}">
        <p14:creationId xmlns:p14="http://schemas.microsoft.com/office/powerpoint/2010/main" val="3801189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6186"/>
            <a:ext cx="10515600" cy="567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 ４、先自告除其罪即自首</a:t>
            </a:r>
          </a:p>
          <a:p>
            <a:r>
              <a:rPr lang="zh-CN" altLang="en-US" sz="3600" dirty="0" smtClean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）先自告除其罪（谋反罪除外）</a:t>
            </a:r>
          </a:p>
          <a:p>
            <a:r>
              <a:rPr lang="zh-CN" altLang="en-US" sz="3600" dirty="0" smtClean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）一人犯数罪，只免自告之罪</a:t>
            </a:r>
          </a:p>
          <a:p>
            <a:pPr marL="0" indent="0">
              <a:buNone/>
            </a:pPr>
            <a:r>
              <a:rPr lang="zh-CN" altLang="en-US" sz="3600" dirty="0" smtClean="0"/>
              <a:t>５</a:t>
            </a:r>
            <a:r>
              <a:rPr lang="zh-CN" altLang="en-US" sz="3600" dirty="0"/>
              <a:t>、上请原则</a:t>
            </a:r>
          </a:p>
          <a:p>
            <a:r>
              <a:rPr lang="zh-CN" altLang="en-US" sz="3600" dirty="0" smtClean="0"/>
              <a:t>如</a:t>
            </a:r>
            <a:r>
              <a:rPr lang="zh-CN" altLang="en-US" sz="3600" dirty="0"/>
              <a:t>贵族官僚犯罪，治狱之吏通常须上请皇帝裁决</a:t>
            </a:r>
            <a:r>
              <a:rPr lang="zh-CN" altLang="en-US" sz="3600" dirty="0" smtClean="0"/>
              <a:t>，然后</a:t>
            </a:r>
            <a:r>
              <a:rPr lang="zh-CN" altLang="en-US" sz="3600" dirty="0"/>
              <a:t>再下法司。凡上</a:t>
            </a:r>
            <a:r>
              <a:rPr lang="zh-CN" altLang="en-US" sz="3600" dirty="0" smtClean="0"/>
              <a:t>请一般</a:t>
            </a:r>
            <a:r>
              <a:rPr lang="zh-CN" altLang="en-US" sz="3600" dirty="0"/>
              <a:t>都会减</a:t>
            </a:r>
            <a:r>
              <a:rPr lang="zh-CN" altLang="en-US" sz="3600" dirty="0" smtClean="0"/>
              <a:t>免刑，从而</a:t>
            </a:r>
            <a:r>
              <a:rPr lang="zh-CN" altLang="en-US" sz="3600" dirty="0"/>
              <a:t>体现封建贵族的</a:t>
            </a:r>
            <a:r>
              <a:rPr lang="zh-CN" altLang="en-US" sz="3600" dirty="0" smtClean="0"/>
              <a:t>特权。</a:t>
            </a:r>
            <a:endParaRPr lang="zh-CN" altLang="en-US" sz="3600" dirty="0"/>
          </a:p>
          <a:p>
            <a:r>
              <a:rPr lang="zh-CN" altLang="en-US" sz="3600" dirty="0" smtClean="0"/>
              <a:t>上</a:t>
            </a:r>
            <a:r>
              <a:rPr lang="zh-CN" altLang="en-US" sz="3600" dirty="0"/>
              <a:t>请的范围 ：从令郎中到</a:t>
            </a:r>
            <a:r>
              <a:rPr lang="en-US" altLang="zh-CN" sz="3600" dirty="0"/>
              <a:t>600</a:t>
            </a:r>
            <a:r>
              <a:rPr lang="zh-CN" altLang="en-US" sz="3600" dirty="0"/>
              <a:t>石到墨绶长吏均属上 </a:t>
            </a:r>
            <a:r>
              <a:rPr lang="zh-CN" altLang="en-US" sz="3600" dirty="0" smtClean="0"/>
              <a:t>请</a:t>
            </a:r>
            <a:r>
              <a:rPr lang="zh-CN" altLang="en-US" sz="3600" dirty="0"/>
              <a:t>之列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258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（三）刑罚制度</a:t>
            </a:r>
          </a:p>
          <a:p>
            <a:pPr marL="0" indent="0">
              <a:buNone/>
            </a:pPr>
            <a:r>
              <a:rPr lang="zh-CN" altLang="en-US" dirty="0" smtClean="0"/>
              <a:t>１</a:t>
            </a:r>
            <a:r>
              <a:rPr lang="zh-CN" altLang="en-US" dirty="0"/>
              <a:t>、死刑</a:t>
            </a:r>
            <a:br>
              <a:rPr lang="zh-CN" altLang="en-US" dirty="0"/>
            </a:br>
            <a:r>
              <a:rPr lang="zh-CN" altLang="en-US" dirty="0" smtClean="0"/>
              <a:t>沿用</a:t>
            </a:r>
            <a:r>
              <a:rPr lang="zh-CN" altLang="en-US" dirty="0"/>
              <a:t>前朝的枭首、腰斩、弃市，同时出现“殊死”</a:t>
            </a:r>
            <a:r>
              <a:rPr lang="zh-CN" altLang="en-US" dirty="0" smtClean="0"/>
              <a:t>， </a:t>
            </a:r>
            <a:r>
              <a:rPr lang="zh-CN" altLang="en-US" dirty="0"/>
              <a:t>即斩首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２、其他刑（改良旧五刑）</a:t>
            </a:r>
            <a:endParaRPr lang="en-US" altLang="zh-CN" dirty="0" smtClean="0"/>
          </a:p>
          <a:p>
            <a:r>
              <a:rPr lang="zh-CN" altLang="en-US" dirty="0" smtClean="0"/>
              <a:t>初期沿用</a:t>
            </a:r>
            <a:r>
              <a:rPr lang="zh-CN" altLang="en-US" dirty="0"/>
              <a:t>秦</a:t>
            </a:r>
            <a:r>
              <a:rPr lang="zh-CN" altLang="en-US" dirty="0" smtClean="0"/>
              <a:t>制，汉初为墨</a:t>
            </a:r>
            <a:r>
              <a:rPr lang="zh-CN" altLang="en-US" dirty="0"/>
              <a:t>、劓、非、宫、笞</a:t>
            </a:r>
          </a:p>
          <a:p>
            <a:r>
              <a:rPr lang="zh-CN" altLang="en-US" dirty="0"/>
              <a:t>文景刑制改革</a:t>
            </a:r>
            <a:r>
              <a:rPr lang="zh-CN" altLang="en-US" dirty="0" smtClean="0"/>
              <a:t>后为宫</a:t>
            </a:r>
            <a:r>
              <a:rPr lang="zh-CN" altLang="en-US" dirty="0"/>
              <a:t>、斩右趾、</a:t>
            </a:r>
            <a:r>
              <a:rPr lang="zh-CN" altLang="en-US" dirty="0" smtClean="0"/>
              <a:t>笞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３</a:t>
            </a:r>
            <a:r>
              <a:rPr lang="zh-CN" altLang="en-US" dirty="0"/>
              <a:t>、徒刑， 髡钳城旦舂、鬼薪白粲、司寇、罚作， </a:t>
            </a:r>
            <a:r>
              <a:rPr lang="zh-CN" altLang="en-US" dirty="0" smtClean="0"/>
              <a:t>出现“顾山”</a:t>
            </a:r>
            <a:r>
              <a:rPr lang="zh-CN" altLang="en-US" dirty="0"/>
              <a:t>，即女子犯罪，定罪后 放回家，每</a:t>
            </a:r>
            <a:r>
              <a:rPr lang="zh-CN" altLang="en-US" dirty="0" smtClean="0"/>
              <a:t>月出三百</a:t>
            </a:r>
            <a:r>
              <a:rPr lang="zh-CN" altLang="en-US" dirty="0"/>
              <a:t>钱</a:t>
            </a:r>
          </a:p>
        </p:txBody>
      </p:sp>
    </p:spTree>
    <p:extLst>
      <p:ext uri="{BB962C8B-B14F-4D97-AF65-F5344CB8AC3E}">
        <p14:creationId xmlns:p14="http://schemas.microsoft.com/office/powerpoint/2010/main" val="3980021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8021"/>
            <a:ext cx="10515600" cy="56789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（四）汉文、景帝刑罚改革</a:t>
            </a:r>
            <a:br>
              <a:rPr lang="zh-CN" altLang="en-US" dirty="0"/>
            </a:br>
            <a:r>
              <a:rPr lang="en-US" altLang="zh-CN" dirty="0" smtClean="0"/>
              <a:t>1</a:t>
            </a:r>
            <a:r>
              <a:rPr lang="zh-CN" altLang="en-US" dirty="0"/>
              <a:t>、改革的背景：必要性和可能性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、改革的过程与内容</a:t>
            </a:r>
          </a:p>
          <a:p>
            <a:pPr marL="0" indent="0">
              <a:buNone/>
            </a:pPr>
            <a:r>
              <a:rPr lang="zh-CN" altLang="en-US" dirty="0"/>
              <a:t>       起因：缇萦上书</a:t>
            </a:r>
          </a:p>
          <a:p>
            <a:pPr marL="0" indent="0">
              <a:buNone/>
            </a:pPr>
            <a:r>
              <a:rPr lang="zh-CN" altLang="en-US" dirty="0"/>
              <a:t>       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黥</a:t>
            </a:r>
            <a:r>
              <a:rPr lang="zh-CN" altLang="en-US" dirty="0"/>
              <a:t>刑</a:t>
            </a:r>
            <a:r>
              <a:rPr lang="en-US" altLang="zh-CN" dirty="0"/>
              <a:t>——</a:t>
            </a:r>
            <a:r>
              <a:rPr lang="zh-CN" altLang="en-US" dirty="0"/>
              <a:t>髡钳城旦舂</a:t>
            </a:r>
          </a:p>
          <a:p>
            <a:r>
              <a:rPr lang="zh-CN" altLang="en-US" dirty="0" smtClean="0"/>
              <a:t>劓</a:t>
            </a:r>
            <a:r>
              <a:rPr lang="zh-CN" altLang="en-US" dirty="0"/>
              <a:t>刑</a:t>
            </a:r>
            <a:r>
              <a:rPr lang="en-US" altLang="zh-CN" dirty="0"/>
              <a:t>——</a:t>
            </a:r>
            <a:r>
              <a:rPr lang="zh-CN" altLang="en-US" dirty="0"/>
              <a:t>笞</a:t>
            </a:r>
            <a:r>
              <a:rPr lang="en-US" altLang="zh-CN" dirty="0"/>
              <a:t>300</a:t>
            </a:r>
            <a:r>
              <a:rPr lang="zh-CN" altLang="en-US" dirty="0"/>
              <a:t>（文帝）</a:t>
            </a:r>
            <a:r>
              <a:rPr lang="en-US" altLang="zh-CN" dirty="0"/>
              <a:t>——</a:t>
            </a:r>
            <a:r>
              <a:rPr lang="zh-CN" altLang="en-US" dirty="0"/>
              <a:t>笞</a:t>
            </a:r>
            <a:r>
              <a:rPr lang="en-US" altLang="zh-CN" dirty="0"/>
              <a:t>200</a:t>
            </a:r>
            <a:r>
              <a:rPr lang="zh-CN" altLang="en-US" dirty="0"/>
              <a:t>（景帝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/>
              <a:t>笞</a:t>
            </a:r>
            <a:r>
              <a:rPr lang="en-US" altLang="zh-CN" dirty="0"/>
              <a:t>100</a:t>
            </a:r>
          </a:p>
          <a:p>
            <a:r>
              <a:rPr lang="zh-CN" altLang="en-US" dirty="0" smtClean="0"/>
              <a:t>斩</a:t>
            </a:r>
            <a:r>
              <a:rPr lang="zh-CN" altLang="en-US" dirty="0"/>
              <a:t>左趾</a:t>
            </a:r>
            <a:r>
              <a:rPr lang="en-US" altLang="zh-CN" dirty="0"/>
              <a:t>——</a:t>
            </a:r>
            <a:r>
              <a:rPr lang="zh-CN" altLang="en-US" dirty="0"/>
              <a:t>笞</a:t>
            </a:r>
            <a:r>
              <a:rPr lang="en-US" altLang="zh-CN" dirty="0"/>
              <a:t>500</a:t>
            </a:r>
            <a:r>
              <a:rPr lang="zh-CN" altLang="en-US" dirty="0"/>
              <a:t>（文帝）</a:t>
            </a:r>
            <a:r>
              <a:rPr lang="en-US" altLang="zh-CN" dirty="0"/>
              <a:t>——</a:t>
            </a:r>
            <a:r>
              <a:rPr lang="zh-CN" altLang="en-US" dirty="0"/>
              <a:t>笞</a:t>
            </a:r>
            <a:r>
              <a:rPr lang="en-US" altLang="zh-CN" dirty="0"/>
              <a:t>300 </a:t>
            </a:r>
            <a:r>
              <a:rPr lang="zh-CN" altLang="en-US" dirty="0"/>
              <a:t>（景帝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/>
              <a:t>笞</a:t>
            </a:r>
            <a:r>
              <a:rPr lang="en-US" altLang="zh-CN" dirty="0"/>
              <a:t>200</a:t>
            </a:r>
          </a:p>
          <a:p>
            <a:r>
              <a:rPr lang="zh-CN" altLang="en-US" dirty="0" smtClean="0"/>
              <a:t>斩</a:t>
            </a:r>
            <a:r>
              <a:rPr lang="zh-CN" altLang="en-US" dirty="0"/>
              <a:t>右趾</a:t>
            </a:r>
            <a:r>
              <a:rPr lang="en-US" altLang="zh-CN" dirty="0"/>
              <a:t>——</a:t>
            </a:r>
            <a:r>
              <a:rPr lang="zh-CN" altLang="en-US" dirty="0"/>
              <a:t>弃</a:t>
            </a:r>
            <a:r>
              <a:rPr lang="zh-CN" altLang="en-US" dirty="0" smtClean="0"/>
              <a:t>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汉书</a:t>
            </a:r>
            <a:r>
              <a:rPr lang="en-US" altLang="zh-CN" dirty="0" smtClean="0"/>
              <a:t>·</a:t>
            </a:r>
            <a:r>
              <a:rPr lang="zh-CN" altLang="en-US" dirty="0" smtClean="0"/>
              <a:t>刑法志：当</a:t>
            </a:r>
            <a:r>
              <a:rPr lang="zh-CN" altLang="en-US" dirty="0"/>
              <a:t>斩右止者，及杀人先自告，及吏坐受赇枉法，守县官财物而即盗之，已论命复有笞罪者，皆弃市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944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486"/>
            <a:ext cx="10515600" cy="5556477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《</a:t>
            </a:r>
            <a:r>
              <a:rPr lang="zh-CN" altLang="en-US" dirty="0"/>
              <a:t>箠令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zh-CN" altLang="en-US" dirty="0"/>
              <a:t>规定笞杖长</a:t>
            </a:r>
            <a:r>
              <a:rPr lang="en-US" altLang="zh-CN" dirty="0"/>
              <a:t>5</a:t>
            </a:r>
            <a:r>
              <a:rPr lang="zh-CN" altLang="en-US" dirty="0"/>
              <a:t>尺，面宽</a:t>
            </a:r>
            <a:r>
              <a:rPr lang="en-US" altLang="zh-CN" dirty="0"/>
              <a:t>1</a:t>
            </a:r>
            <a:r>
              <a:rPr lang="zh-CN" altLang="en-US" dirty="0"/>
              <a:t>寸，末端厚半寸</a:t>
            </a:r>
            <a:r>
              <a:rPr lang="zh-CN" altLang="en-US" dirty="0" smtClean="0"/>
              <a:t>，以</a:t>
            </a:r>
            <a:r>
              <a:rPr lang="zh-CN" altLang="en-US" dirty="0"/>
              <a:t>竹板制成，削平竹节以及受刑部位及</a:t>
            </a:r>
            <a:r>
              <a:rPr lang="zh-CN" altLang="en-US" dirty="0" smtClean="0"/>
              <a:t>中途</a:t>
            </a:r>
            <a:r>
              <a:rPr lang="zh-CN" altLang="en-US" dirty="0"/>
              <a:t>不得换人</a:t>
            </a:r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文</a:t>
            </a:r>
            <a:r>
              <a:rPr lang="zh-CN" altLang="en-US" dirty="0"/>
              <a:t>景</a:t>
            </a:r>
            <a:r>
              <a:rPr lang="zh-CN" altLang="en-US" dirty="0" smtClean="0"/>
              <a:t>刑</a:t>
            </a:r>
            <a:r>
              <a:rPr lang="zh-CN" altLang="en-US" dirty="0"/>
              <a:t>制改革的意义</a:t>
            </a:r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文景时代的刑罚制度改革</a:t>
            </a:r>
            <a:r>
              <a:rPr lang="zh-CN" altLang="en-US" dirty="0"/>
              <a:t>，在中国法制史</a:t>
            </a:r>
            <a:r>
              <a:rPr lang="zh-CN" altLang="en-US" dirty="0" smtClean="0"/>
              <a:t>上具有重大的进步意义，这标志</a:t>
            </a:r>
            <a:r>
              <a:rPr lang="zh-CN" altLang="en-US" dirty="0"/>
              <a:t>着</a:t>
            </a:r>
            <a:r>
              <a:rPr lang="zh-CN" altLang="en-US" dirty="0" smtClean="0"/>
              <a:t>古代刑</a:t>
            </a:r>
            <a:r>
              <a:rPr lang="zh-CN" altLang="en-US" dirty="0"/>
              <a:t>制由野蛮进入较文明时代的转折点，也为奴隶</a:t>
            </a:r>
            <a:r>
              <a:rPr lang="zh-CN" altLang="en-US" dirty="0" smtClean="0"/>
              <a:t>五刑向封建时代新</a:t>
            </a:r>
            <a:r>
              <a:rPr lang="zh-CN" altLang="en-US" dirty="0"/>
              <a:t>五刑过渡奠定了</a:t>
            </a:r>
            <a:r>
              <a:rPr lang="zh-CN" altLang="en-US" dirty="0" smtClean="0"/>
              <a:t>基础。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302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4979"/>
            <a:ext cx="10515600" cy="55319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（五</a:t>
            </a:r>
            <a:r>
              <a:rPr lang="zh-CN" altLang="en-US" dirty="0" smtClean="0"/>
              <a:t>）汉律下的主要罪名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、危害专制中央集权制的犯罪：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）“阿党附益”罪。即诸侯有罪，傅相不举奏为</a:t>
            </a:r>
            <a:r>
              <a:rPr lang="zh-CN" altLang="en-US" dirty="0" smtClean="0"/>
              <a:t>阿党</a:t>
            </a:r>
            <a:r>
              <a:rPr lang="zh-CN" altLang="en-US" dirty="0"/>
              <a:t>，中央朝 臣外附诸侯为附</a:t>
            </a:r>
            <a:r>
              <a:rPr lang="zh-CN" altLang="en-US" dirty="0" smtClean="0"/>
              <a:t>益。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）事国人过律罪。即诸侯王每年役使吏民超过</a:t>
            </a:r>
            <a:r>
              <a:rPr lang="zh-CN" altLang="en-US" dirty="0" smtClean="0"/>
              <a:t>限额。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/>
              <a:t>非正罪。即非嫡系正宗而继承爵位要免为</a:t>
            </a:r>
            <a:r>
              <a:rPr lang="zh-CN" altLang="en-US" dirty="0" smtClean="0"/>
              <a:t>庶人。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）僭越罪。两汉的器用、服饰等，诸侯、臣下各</a:t>
            </a:r>
            <a:r>
              <a:rPr lang="zh-CN" altLang="en-US" dirty="0" smtClean="0"/>
              <a:t>有规制</a:t>
            </a:r>
            <a:r>
              <a:rPr lang="zh-CN" altLang="en-US" dirty="0"/>
              <a:t>，“逾制”即构成本罪。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）出界罪。即诸侯擅自出越其封国国界</a:t>
            </a:r>
            <a:r>
              <a:rPr lang="en-US" altLang="zh-CN" dirty="0"/>
              <a:t>《</a:t>
            </a:r>
            <a:r>
              <a:rPr lang="zh-CN" altLang="en-US" dirty="0"/>
              <a:t>出界律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）漏泄省中语罪。即泄露朝廷机密事宜。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070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、加强君主专制，严防臣下专权方面的犯罪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）欺谩、诋欺、诬罔</a:t>
            </a:r>
            <a:r>
              <a:rPr lang="zh-CN" altLang="en-US" dirty="0" smtClean="0"/>
              <a:t>罪。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）非议诏书、毁先帝</a:t>
            </a:r>
            <a:r>
              <a:rPr lang="zh-CN" altLang="en-US" dirty="0" smtClean="0"/>
              <a:t>罪。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）怨望诽谤政</a:t>
            </a:r>
            <a:r>
              <a:rPr lang="zh-CN" altLang="en-US" dirty="0" smtClean="0"/>
              <a:t>治罪。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）左道罪：左道，就是邪道，以左道蛊惑民众者</a:t>
            </a:r>
            <a:r>
              <a:rPr lang="zh-CN" altLang="en-US" dirty="0" smtClean="0"/>
              <a:t>依 </a:t>
            </a:r>
            <a:r>
              <a:rPr lang="zh-CN" altLang="en-US" dirty="0"/>
              <a:t>律处</a:t>
            </a:r>
            <a:r>
              <a:rPr lang="zh-CN" altLang="en-US" dirty="0" smtClean="0"/>
              <a:t>死刑。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）废格诏书罪</a:t>
            </a:r>
            <a:r>
              <a:rPr lang="zh-CN" altLang="en-US" dirty="0" smtClean="0"/>
              <a:t>：官吏</a:t>
            </a:r>
            <a:r>
              <a:rPr lang="zh-CN" altLang="en-US" dirty="0"/>
              <a:t>不执行皇帝诏令。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036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5558"/>
            <a:ext cx="10515600" cy="620485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3</a:t>
            </a:r>
            <a:r>
              <a:rPr lang="zh-CN" altLang="en-US" dirty="0"/>
              <a:t>、维护皇帝尊严，保障皇帝安全方面， </a:t>
            </a:r>
          </a:p>
          <a:p>
            <a:pPr marL="0" indent="0" algn="just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）不敬、大不敬罪。就是对皇帝轻蔑失礼。</a:t>
            </a:r>
          </a:p>
          <a:p>
            <a:pPr marL="0" indent="0" algn="just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）阑入宫门罪。即无凭证擅自进入宫殿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just">
              <a:buNone/>
            </a:pPr>
            <a:endParaRPr lang="zh-CN" altLang="en-US" dirty="0"/>
          </a:p>
          <a:p>
            <a:pPr marL="0" indent="0" algn="just">
              <a:buNone/>
            </a:pPr>
            <a:r>
              <a:rPr lang="en-US" altLang="zh-CN" dirty="0"/>
              <a:t>4</a:t>
            </a:r>
            <a:r>
              <a:rPr lang="zh-CN" altLang="en-US" dirty="0"/>
              <a:t>、镇压农民反抗，维护地主阶级专政方面，</a:t>
            </a:r>
          </a:p>
          <a:p>
            <a:pPr marL="0" indent="0" algn="just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）大逆无道</a:t>
            </a:r>
            <a:r>
              <a:rPr lang="zh-CN" altLang="en-US" dirty="0" smtClean="0"/>
              <a:t>罪。</a:t>
            </a:r>
            <a:endParaRPr lang="zh-CN" altLang="en-US" dirty="0"/>
          </a:p>
          <a:p>
            <a:pPr marL="0" indent="0" algn="just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）群饮罪。（</a:t>
            </a:r>
            <a:r>
              <a:rPr lang="zh-CN" altLang="en-US" dirty="0" smtClean="0"/>
              <a:t>周公诫康叔：</a:t>
            </a:r>
            <a:r>
              <a:rPr lang="zh-CN" altLang="en-US" dirty="0"/>
              <a:t>“群饮，汝勿佚，尽执拘以归于周，予其杀。”）</a:t>
            </a:r>
          </a:p>
          <a:p>
            <a:pPr marL="0" indent="0" algn="just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）首匿罪：首匿，指主谋藏匿罪人。</a:t>
            </a:r>
          </a:p>
          <a:p>
            <a:pPr marL="0" indent="0" algn="just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）通行饮食罪：即为起义农民通情况，当向导，</a:t>
            </a:r>
            <a:r>
              <a:rPr lang="zh-CN" altLang="en-US" dirty="0" smtClean="0"/>
              <a:t>提供</a:t>
            </a:r>
            <a:r>
              <a:rPr lang="zh-CN" altLang="en-US" dirty="0"/>
              <a:t>饮食。</a:t>
            </a:r>
          </a:p>
          <a:p>
            <a:pPr marL="0" indent="0" algn="just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）见知故纵罪：即见有人犯法，必须举告，否则</a:t>
            </a:r>
            <a:r>
              <a:rPr lang="zh-CN" altLang="en-US" dirty="0" smtClean="0"/>
              <a:t>，即</a:t>
            </a:r>
            <a:r>
              <a:rPr lang="zh-CN" altLang="en-US" dirty="0"/>
              <a:t>为故纵，依律与之同罪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527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4157"/>
            <a:ext cx="10515600" cy="557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四、民事立法</a:t>
            </a:r>
          </a:p>
          <a:p>
            <a:pPr marL="0" indent="0">
              <a:buNone/>
            </a:pPr>
            <a:r>
              <a:rPr lang="zh-CN" altLang="en-US" dirty="0"/>
              <a:t>（一）民事行为能力的年龄规定</a:t>
            </a:r>
          </a:p>
          <a:p>
            <a:pPr marL="0" indent="0">
              <a:buNone/>
            </a:pPr>
            <a:r>
              <a:rPr lang="zh-CN" altLang="en-US" dirty="0" smtClean="0"/>
              <a:t>汉</a:t>
            </a:r>
            <a:r>
              <a:rPr lang="zh-CN" altLang="en-US" dirty="0"/>
              <a:t>初，法律规定男子</a:t>
            </a:r>
            <a:r>
              <a:rPr lang="en-US" altLang="zh-CN" dirty="0"/>
              <a:t>23</a:t>
            </a:r>
            <a:r>
              <a:rPr lang="zh-CN" altLang="en-US" dirty="0"/>
              <a:t>岁就要登记为公家服徭役</a:t>
            </a:r>
            <a:r>
              <a:rPr lang="zh-CN" altLang="en-US" dirty="0" smtClean="0"/>
              <a:t>至</a:t>
            </a:r>
            <a:r>
              <a:rPr lang="en-US" altLang="zh-CN" dirty="0" smtClean="0"/>
              <a:t>56</a:t>
            </a:r>
            <a:r>
              <a:rPr lang="zh-CN" altLang="en-US" dirty="0"/>
              <a:t>岁，景帝二年改为</a:t>
            </a:r>
            <a:r>
              <a:rPr lang="en-US" altLang="zh-CN" dirty="0"/>
              <a:t>20</a:t>
            </a:r>
            <a:r>
              <a:rPr lang="zh-CN" altLang="en-US" dirty="0"/>
              <a:t>岁</a:t>
            </a:r>
            <a:r>
              <a:rPr lang="zh-CN" altLang="en-US" dirty="0" smtClean="0"/>
              <a:t>开始。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（二）所有权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1</a:t>
            </a:r>
            <a:r>
              <a:rPr lang="zh-CN" altLang="en-US" dirty="0"/>
              <a:t>、颁布“田律”“田令”“田租税律”等法律对公私</a:t>
            </a:r>
            <a:r>
              <a:rPr lang="zh-CN" altLang="en-US" dirty="0" smtClean="0"/>
              <a:t>土地所有权</a:t>
            </a:r>
            <a:r>
              <a:rPr lang="zh-CN" altLang="en-US" dirty="0"/>
              <a:t>加以</a:t>
            </a:r>
            <a:r>
              <a:rPr lang="zh-CN" altLang="en-US" dirty="0" smtClean="0"/>
              <a:t>保护。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2</a:t>
            </a:r>
            <a:r>
              <a:rPr lang="zh-CN" altLang="en-US" dirty="0"/>
              <a:t>、保证“官田”和“私田”的租税</a:t>
            </a:r>
            <a:r>
              <a:rPr lang="zh-CN" altLang="en-US" dirty="0" smtClean="0"/>
              <a:t>收入。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3</a:t>
            </a:r>
            <a:r>
              <a:rPr lang="zh-CN" altLang="en-US" dirty="0"/>
              <a:t>、关于拾得遗失物的</a:t>
            </a:r>
            <a:r>
              <a:rPr lang="zh-CN" altLang="en-US" dirty="0" smtClean="0"/>
              <a:t>规定。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073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（三）刑种繁多。中国古代社会刑种繁多，实际上是附随在“轻罪重刑”</a:t>
            </a:r>
            <a:r>
              <a:rPr lang="zh-CN" altLang="en-US" sz="3200" dirty="0"/>
              <a:t>、“严刑峻罚”思想上而产生出来的配套产物</a:t>
            </a:r>
            <a:r>
              <a:rPr lang="zh-CN" altLang="en-US" sz="3200" dirty="0" smtClean="0"/>
              <a:t>。到</a:t>
            </a:r>
            <a:r>
              <a:rPr lang="zh-CN" altLang="en-US" sz="3200" dirty="0"/>
              <a:t>了秦朝，刑罚制度进一步完善，并且有了生命刑、身体刑、徒刑、流刑、财产刑和身份刑的明确区分，但出于重刑主义的目的，生命刑、身体刑进一步细化，</a:t>
            </a:r>
            <a:r>
              <a:rPr lang="zh-CN" altLang="en-US" sz="3200" dirty="0" smtClean="0"/>
              <a:t>名目繁多。 </a:t>
            </a:r>
            <a:endParaRPr lang="en-US" altLang="zh-CN" sz="3200" dirty="0" smtClean="0"/>
          </a:p>
          <a:p>
            <a:pPr algn="just"/>
            <a:r>
              <a:rPr lang="zh-CN" altLang="en-US" sz="3200" dirty="0" smtClean="0"/>
              <a:t>（</a:t>
            </a:r>
            <a:r>
              <a:rPr lang="zh-CN" altLang="en-US" sz="3200" dirty="0"/>
              <a:t>四）原心论罪。韩非主张权势必须集中在君主手里，君主应该“擅势”，集大权一身，甚至可以随心所欲</a:t>
            </a:r>
            <a:r>
              <a:rPr lang="zh-CN" altLang="en-US" dirty="0"/>
              <a:t>，一言一行都是所谓“金科玉律”，不准改动，当然包括原心论罪，法外用刑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577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8264"/>
            <a:ext cx="10515600" cy="5368699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尚书</a:t>
            </a:r>
            <a:r>
              <a:rPr lang="en-US" altLang="zh-CN" dirty="0"/>
              <a:t>·</a:t>
            </a:r>
            <a:r>
              <a:rPr lang="zh-CN" altLang="en-US" dirty="0"/>
              <a:t>周书</a:t>
            </a:r>
            <a:r>
              <a:rPr lang="en-US" altLang="zh-CN" dirty="0"/>
              <a:t>·</a:t>
            </a:r>
            <a:r>
              <a:rPr lang="zh-CN" altLang="en-US" dirty="0"/>
              <a:t>费誓</a:t>
            </a:r>
            <a:r>
              <a:rPr lang="en-US" altLang="zh-CN" dirty="0" smtClean="0"/>
              <a:t>》</a:t>
            </a:r>
            <a:r>
              <a:rPr lang="zh-CN" altLang="en-US" dirty="0" smtClean="0"/>
              <a:t> “</a:t>
            </a:r>
            <a:r>
              <a:rPr lang="zh-CN" altLang="en-US" dirty="0"/>
              <a:t>马牛其风，臣妾逋逃，勿敢越逐</a:t>
            </a:r>
            <a:r>
              <a:rPr lang="en-US" altLang="zh-CN" dirty="0"/>
              <a:t>……</a:t>
            </a:r>
            <a:r>
              <a:rPr lang="zh-CN" altLang="en-US" dirty="0"/>
              <a:t>乃越逐，不复，汝则有长刑。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桓</a:t>
            </a:r>
            <a:r>
              <a:rPr lang="zh-CN" altLang="en-US" dirty="0" smtClean="0"/>
              <a:t>谭</a:t>
            </a:r>
            <a:r>
              <a:rPr lang="en-US" altLang="zh-CN" dirty="0" smtClean="0"/>
              <a:t>·《</a:t>
            </a:r>
            <a:r>
              <a:rPr lang="zh-CN" altLang="en-US" dirty="0"/>
              <a:t>新论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：“</a:t>
            </a:r>
            <a:r>
              <a:rPr lang="zh-CN" altLang="en-US" dirty="0"/>
              <a:t>窥宫者膑，拾遗者刖，曰：为盗心焉。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郑众</a:t>
            </a:r>
            <a:r>
              <a:rPr lang="en-US" altLang="zh-CN" dirty="0"/>
              <a:t>·</a:t>
            </a:r>
            <a:r>
              <a:rPr lang="zh-CN" altLang="en-US" dirty="0"/>
              <a:t>注</a:t>
            </a:r>
            <a:r>
              <a:rPr lang="en-US" altLang="zh-CN" dirty="0"/>
              <a:t>《</a:t>
            </a:r>
            <a:r>
              <a:rPr lang="zh-CN" altLang="en-US" dirty="0"/>
              <a:t>周礼</a:t>
            </a:r>
            <a:r>
              <a:rPr lang="en-US" altLang="zh-CN" dirty="0"/>
              <a:t>》</a:t>
            </a:r>
            <a:r>
              <a:rPr lang="zh-CN" altLang="en-US" dirty="0"/>
              <a:t>：若今（汉）时得遗物及放失六畜，持诣乡亭县廷，大者公之，大物没入公家也。小者私之，小物自畀也。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805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6186"/>
            <a:ext cx="10515600" cy="567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（三）契约关系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、买卖契约：叫“券书”凡买卖关系确立，都要</a:t>
            </a:r>
            <a:r>
              <a:rPr lang="zh-CN" altLang="en-US" dirty="0" smtClean="0"/>
              <a:t>订立</a:t>
            </a:r>
            <a:r>
              <a:rPr lang="zh-CN" altLang="en-US" dirty="0"/>
              <a:t>契约各种买卖契约格式大体一致</a:t>
            </a:r>
            <a:r>
              <a:rPr lang="zh-CN" altLang="en-US" dirty="0" smtClean="0"/>
              <a:t>， </a:t>
            </a:r>
            <a:r>
              <a:rPr lang="zh-CN" altLang="en-US" dirty="0"/>
              <a:t>包括买卖日期、标的、价钱、双方的  姓名、</a:t>
            </a:r>
            <a:r>
              <a:rPr lang="zh-CN" altLang="en-US" dirty="0" smtClean="0"/>
              <a:t>见证人。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、债务契约：关于借贷方面的法律，主要是保护</a:t>
            </a:r>
            <a:r>
              <a:rPr lang="zh-CN" altLang="en-US" dirty="0" smtClean="0"/>
              <a:t>债权人</a:t>
            </a:r>
            <a:r>
              <a:rPr lang="zh-CN" altLang="en-US" dirty="0"/>
              <a:t>的利益不受损失，规定债务人违期不</a:t>
            </a:r>
            <a:r>
              <a:rPr lang="zh-CN" altLang="en-US" dirty="0" smtClean="0"/>
              <a:t>还要</a:t>
            </a:r>
            <a:r>
              <a:rPr lang="zh-CN" altLang="en-US" dirty="0"/>
              <a:t>承担法律责任，并同时按法定利率</a:t>
            </a:r>
            <a:r>
              <a:rPr lang="zh-CN" altLang="en-US" dirty="0" smtClean="0"/>
              <a:t>支付。</a:t>
            </a:r>
            <a:endParaRPr lang="en-US" altLang="zh-CN" dirty="0" smtClean="0"/>
          </a:p>
          <a:p>
            <a:r>
              <a:rPr lang="en-US" altLang="zh-CN" dirty="0"/>
              <a:t>《</a:t>
            </a:r>
            <a:r>
              <a:rPr lang="zh-CN" altLang="en-US" dirty="0"/>
              <a:t>汉书</a:t>
            </a:r>
            <a:r>
              <a:rPr lang="en-US" altLang="zh-CN" dirty="0"/>
              <a:t>·</a:t>
            </a:r>
            <a:r>
              <a:rPr lang="zh-CN" altLang="en-US" dirty="0"/>
              <a:t>宜元六王传</a:t>
            </a:r>
            <a:r>
              <a:rPr lang="en-US" altLang="zh-CN" dirty="0"/>
              <a:t>》</a:t>
            </a:r>
            <a:r>
              <a:rPr lang="zh-CN" altLang="en-US" dirty="0"/>
              <a:t>曾载宪王刘钦之舅父张博负债累累，上书宪王：“负责数百万。愿王为偿。”后王投书曰：“今遣有司，为子高偿责二百万。”</a:t>
            </a:r>
            <a:r>
              <a:rPr lang="en-US" altLang="zh-CN" dirty="0"/>
              <a:t>《</a:t>
            </a:r>
            <a:r>
              <a:rPr lang="zh-CN" altLang="en-US" dirty="0"/>
              <a:t>后汉书</a:t>
            </a:r>
            <a:r>
              <a:rPr lang="en-US" altLang="zh-CN" dirty="0"/>
              <a:t>·</a:t>
            </a:r>
            <a:r>
              <a:rPr lang="zh-CN" altLang="en-US" dirty="0"/>
              <a:t>独行列传</a:t>
            </a:r>
            <a:r>
              <a:rPr lang="en-US" altLang="zh-CN" dirty="0"/>
              <a:t>·</a:t>
            </a:r>
            <a:r>
              <a:rPr lang="zh-CN" altLang="en-US" dirty="0"/>
              <a:t>陈重传</a:t>
            </a:r>
            <a:r>
              <a:rPr lang="en-US" altLang="zh-CN" dirty="0"/>
              <a:t>》</a:t>
            </a:r>
            <a:r>
              <a:rPr lang="zh-CN" altLang="en-US" dirty="0"/>
              <a:t>云：“有同署郎负息钱数十万，责主日至，诡求无已，</a:t>
            </a:r>
            <a:r>
              <a:rPr lang="en-US" altLang="zh-CN" dirty="0"/>
              <a:t>(</a:t>
            </a:r>
            <a:r>
              <a:rPr lang="zh-CN" altLang="en-US" dirty="0"/>
              <a:t>陈</a:t>
            </a:r>
            <a:r>
              <a:rPr lang="en-US" altLang="zh-CN" dirty="0"/>
              <a:t>)</a:t>
            </a:r>
            <a:r>
              <a:rPr lang="zh-CN" altLang="en-US" dirty="0"/>
              <a:t>重乃密以钱代还。”</a:t>
            </a:r>
          </a:p>
          <a:p>
            <a:r>
              <a:rPr lang="zh-CN" altLang="en-US" dirty="0" smtClean="0"/>
              <a:t>吐鲁番汉简：（）石十石</a:t>
            </a:r>
            <a:r>
              <a:rPr lang="zh-CN" altLang="en-US" dirty="0"/>
              <a:t>，约至九月籴必以．即有物故。知责家中见在</a:t>
            </a:r>
            <a:r>
              <a:rPr lang="zh-CN" altLang="en-US" dirty="0" smtClean="0"/>
              <a:t>者。（）卖</a:t>
            </a:r>
            <a:r>
              <a:rPr lang="zh-CN" altLang="en-US" dirty="0"/>
              <a:t>帛布复</a:t>
            </a:r>
            <a:r>
              <a:rPr lang="zh-CN" altLang="en-US" dirty="0" smtClean="0"/>
              <a:t>挥（）即</a:t>
            </a:r>
            <a:r>
              <a:rPr lang="zh-CN" altLang="en-US" dirty="0"/>
              <a:t>不在，知责</a:t>
            </a:r>
            <a:r>
              <a:rPr lang="zh-CN" altLang="en-US" dirty="0" smtClean="0"/>
              <a:t>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350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6621"/>
            <a:ext cx="10515600" cy="54503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五、婚姻家庭和继承制度</a:t>
            </a:r>
          </a:p>
          <a:p>
            <a:pPr marL="0" indent="0">
              <a:buNone/>
            </a:pPr>
            <a:r>
              <a:rPr lang="zh-CN" altLang="en-US" dirty="0"/>
              <a:t>  （一）婚姻制度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1</a:t>
            </a:r>
            <a:r>
              <a:rPr lang="zh-CN" altLang="en-US" dirty="0"/>
              <a:t>、结婚的程序：遵循“六礼”  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2</a:t>
            </a:r>
            <a:r>
              <a:rPr lang="zh-CN" altLang="en-US" dirty="0"/>
              <a:t>、结婚年龄的规定：规定女子年</a:t>
            </a:r>
            <a:r>
              <a:rPr lang="en-US" altLang="zh-CN" dirty="0"/>
              <a:t>15</a:t>
            </a:r>
            <a:r>
              <a:rPr lang="zh-CN" altLang="en-US" dirty="0"/>
              <a:t>至</a:t>
            </a:r>
            <a:r>
              <a:rPr lang="en-US" altLang="zh-CN" dirty="0"/>
              <a:t>30</a:t>
            </a:r>
            <a:r>
              <a:rPr lang="zh-CN" altLang="en-US" dirty="0"/>
              <a:t>岁不出嫁</a:t>
            </a:r>
            <a:r>
              <a:rPr lang="zh-CN" altLang="en-US" dirty="0" smtClean="0"/>
              <a:t>，采用</a:t>
            </a:r>
            <a:r>
              <a:rPr lang="zh-CN" altLang="en-US" dirty="0"/>
              <a:t>多出口赋的办法</a:t>
            </a:r>
            <a:r>
              <a:rPr lang="zh-CN" altLang="en-US" dirty="0" smtClean="0"/>
              <a:t>惩罚。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3</a:t>
            </a:r>
            <a:r>
              <a:rPr lang="zh-CN" altLang="en-US" dirty="0"/>
              <a:t>、实行“一妻多妾制”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4</a:t>
            </a:r>
            <a:r>
              <a:rPr lang="zh-CN" altLang="en-US" dirty="0"/>
              <a:t>、离婚</a:t>
            </a:r>
            <a:r>
              <a:rPr lang="zh-CN" altLang="en-US" dirty="0" smtClean="0"/>
              <a:t>制度：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）基本原则：“七去”和“三不去”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）夫专权</a:t>
            </a:r>
            <a:r>
              <a:rPr lang="zh-CN" altLang="en-US" dirty="0" smtClean="0"/>
              <a:t>离婚。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）离婚后财产问题上，允许女方将</a:t>
            </a:r>
            <a:r>
              <a:rPr lang="zh-CN" altLang="en-US" dirty="0" smtClean="0"/>
              <a:t>初嫁</a:t>
            </a:r>
            <a:r>
              <a:rPr lang="zh-CN" altLang="en-US" dirty="0"/>
              <a:t>时的财物</a:t>
            </a:r>
            <a:r>
              <a:rPr lang="zh-CN" altLang="en-US" dirty="0" smtClean="0"/>
              <a:t>带走。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307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（二）维护封建家长制度</a:t>
            </a:r>
            <a:r>
              <a:rPr lang="en-US" altLang="zh-CN" dirty="0"/>
              <a:t>——</a:t>
            </a:r>
            <a:r>
              <a:rPr lang="zh-CN" altLang="en-US" dirty="0"/>
              <a:t>家庭关系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1</a:t>
            </a:r>
            <a:r>
              <a:rPr lang="zh-CN" altLang="en-US" dirty="0"/>
              <a:t>、封建“三纲”“五常”的确立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2</a:t>
            </a:r>
            <a:r>
              <a:rPr lang="zh-CN" altLang="en-US" dirty="0"/>
              <a:t>、“不孝”和“大逆”同罪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3</a:t>
            </a:r>
            <a:r>
              <a:rPr lang="zh-CN" altLang="en-US" dirty="0"/>
              <a:t>、同居共财</a:t>
            </a:r>
          </a:p>
          <a:p>
            <a:pPr marL="0" indent="0">
              <a:buNone/>
            </a:pPr>
            <a:r>
              <a:rPr lang="zh-CN" altLang="en-US" dirty="0"/>
              <a:t>（三）继承制度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1</a:t>
            </a:r>
            <a:r>
              <a:rPr lang="zh-CN" altLang="en-US" dirty="0"/>
              <a:t>、王位继承</a:t>
            </a:r>
            <a:r>
              <a:rPr lang="en-US" altLang="zh-CN" dirty="0"/>
              <a:t>——</a:t>
            </a:r>
            <a:r>
              <a:rPr lang="zh-CN" altLang="en-US" dirty="0"/>
              <a:t>嫡长子继承制度，否认“非子”</a:t>
            </a:r>
            <a:r>
              <a:rPr lang="zh-CN" altLang="en-US" dirty="0" smtClean="0"/>
              <a:t>“非正” 的继承权。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2</a:t>
            </a:r>
            <a:r>
              <a:rPr lang="zh-CN" altLang="en-US" dirty="0"/>
              <a:t>、财产继承：（土地和其它财物）</a:t>
            </a:r>
          </a:p>
          <a:p>
            <a:pPr marL="0" indent="0">
              <a:buNone/>
            </a:pPr>
            <a:r>
              <a:rPr lang="zh-CN" altLang="en-US" dirty="0"/>
              <a:t>          （</a:t>
            </a:r>
            <a:r>
              <a:rPr lang="en-US" altLang="zh-CN" dirty="0"/>
              <a:t>1</a:t>
            </a:r>
            <a:r>
              <a:rPr lang="zh-CN" altLang="en-US" dirty="0"/>
              <a:t>）诸子平分制（庶子、女儿也有继承权）</a:t>
            </a:r>
          </a:p>
          <a:p>
            <a:pPr marL="0" indent="0">
              <a:buNone/>
            </a:pPr>
            <a:r>
              <a:rPr lang="zh-CN" altLang="en-US" dirty="0"/>
              <a:t>          （</a:t>
            </a:r>
            <a:r>
              <a:rPr lang="en-US" altLang="zh-CN" dirty="0"/>
              <a:t>2</a:t>
            </a:r>
            <a:r>
              <a:rPr lang="zh-CN" altLang="en-US" dirty="0"/>
              <a:t>）遗嘱继承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3</a:t>
            </a:r>
            <a:r>
              <a:rPr lang="zh-CN" altLang="en-US" dirty="0"/>
              <a:t>、收养制度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601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6186"/>
            <a:ext cx="10515600" cy="56707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六、司法制度</a:t>
            </a:r>
            <a:br>
              <a:rPr lang="zh-CN" altLang="en-US" dirty="0"/>
            </a:br>
            <a:r>
              <a:rPr lang="zh-CN" altLang="en-US" dirty="0"/>
              <a:t>（一）司法机关    两汉的司法制度，基本沿用秦朝。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中央：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）皇帝掌握最高</a:t>
            </a:r>
            <a:r>
              <a:rPr lang="zh-CN" altLang="en-US" dirty="0" smtClean="0"/>
              <a:t>司法权。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）廷尉</a:t>
            </a:r>
            <a:r>
              <a:rPr lang="zh-CN" altLang="en-US" dirty="0"/>
              <a:t>是中央最高司法审判机关，主要负责</a:t>
            </a:r>
            <a:r>
              <a:rPr lang="zh-CN" altLang="en-US" dirty="0" smtClean="0"/>
              <a:t>审理 </a:t>
            </a:r>
            <a:r>
              <a:rPr lang="zh-CN" altLang="en-US" dirty="0"/>
              <a:t>“诏狱”和地方上送的疑难</a:t>
            </a:r>
            <a:r>
              <a:rPr lang="zh-CN" altLang="en-US" dirty="0" smtClean="0"/>
              <a:t>案件。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）尚书</a:t>
            </a:r>
            <a:r>
              <a:rPr lang="zh-CN" altLang="en-US" dirty="0"/>
              <a:t>台下设三公曹（西汉）和二千石曹（东汉）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、地方实行行政与司法合一的</a:t>
            </a:r>
            <a:r>
              <a:rPr lang="zh-CN" altLang="en-US" dirty="0" smtClean="0"/>
              <a:t>体制：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郡守</a:t>
            </a:r>
            <a:r>
              <a:rPr lang="zh-CN" altLang="en-US" dirty="0"/>
              <a:t>（下设决曹掾）和县令兼理司法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840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（二）诉讼审判制度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1</a:t>
            </a:r>
            <a:r>
              <a:rPr lang="zh-CN" altLang="en-US" dirty="0"/>
              <a:t>、诉讼制度</a:t>
            </a:r>
          </a:p>
          <a:p>
            <a:pPr marL="0" indent="0">
              <a:buNone/>
            </a:pPr>
            <a:r>
              <a:rPr lang="zh-CN" altLang="en-US" dirty="0"/>
              <a:t>     （</a:t>
            </a:r>
            <a:r>
              <a:rPr lang="en-US" altLang="zh-CN" dirty="0"/>
              <a:t>1</a:t>
            </a:r>
            <a:r>
              <a:rPr lang="zh-CN" altLang="en-US" dirty="0"/>
              <a:t>）告诉和举劾：政府官吏纠举犯罪。</a:t>
            </a:r>
          </a:p>
          <a:p>
            <a:pPr marL="0" indent="0">
              <a:buNone/>
            </a:pPr>
            <a:r>
              <a:rPr lang="zh-CN" altLang="en-US" dirty="0"/>
              <a:t>     （</a:t>
            </a:r>
            <a:r>
              <a:rPr lang="en-US" altLang="zh-CN" dirty="0"/>
              <a:t>2</a:t>
            </a:r>
            <a:r>
              <a:rPr lang="zh-CN" altLang="en-US" dirty="0"/>
              <a:t>）严禁越诉，违者有</a:t>
            </a:r>
            <a:r>
              <a:rPr lang="zh-CN" altLang="en-US" dirty="0" smtClean="0"/>
              <a:t>罚。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（</a:t>
            </a:r>
            <a:r>
              <a:rPr lang="en-US" altLang="zh-CN" dirty="0"/>
              <a:t>3</a:t>
            </a:r>
            <a:r>
              <a:rPr lang="zh-CN" altLang="en-US" dirty="0"/>
              <a:t>）诉讼主体的限制：卑幼不得告诉</a:t>
            </a:r>
            <a:r>
              <a:rPr lang="zh-CN" altLang="en-US" dirty="0" smtClean="0"/>
              <a:t>尊长。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2</a:t>
            </a:r>
            <a:r>
              <a:rPr lang="zh-CN" altLang="en-US" dirty="0"/>
              <a:t>、逮捕与羁押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汉律对普通人犯罪，有人告发或官吏告劾</a:t>
            </a:r>
            <a:r>
              <a:rPr lang="zh-CN" altLang="en-US" dirty="0" smtClean="0"/>
              <a:t>，  </a:t>
            </a:r>
            <a:r>
              <a:rPr lang="zh-CN" altLang="en-US" dirty="0"/>
              <a:t>随时逮捕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）对封建官僚的犯罪，如需逮捕，“有罪先请”</a:t>
            </a:r>
            <a:r>
              <a:rPr lang="zh-CN" altLang="en-US" dirty="0" smtClean="0"/>
              <a:t>，报请</a:t>
            </a:r>
            <a:r>
              <a:rPr lang="zh-CN" altLang="en-US" dirty="0"/>
              <a:t>皇帝批准。批捕，也不加</a:t>
            </a:r>
            <a:r>
              <a:rPr lang="zh-CN" altLang="en-US" dirty="0" smtClean="0"/>
              <a:t>刑具。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）对民间轻微争讼，一般不</a:t>
            </a:r>
            <a:r>
              <a:rPr lang="zh-CN" altLang="en-US" dirty="0" smtClean="0"/>
              <a:t>逮捕。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6865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、审判制度</a:t>
            </a:r>
          </a:p>
          <a:p>
            <a:pPr marL="0" indent="0">
              <a:buNone/>
            </a:pPr>
            <a:r>
              <a:rPr lang="zh-CN" altLang="en-US" dirty="0"/>
              <a:t>   （</a:t>
            </a:r>
            <a:r>
              <a:rPr lang="en-US" altLang="zh-CN" dirty="0"/>
              <a:t>1</a:t>
            </a:r>
            <a:r>
              <a:rPr lang="zh-CN" altLang="en-US" dirty="0"/>
              <a:t>） “鞫狱”：对被告人进行审讯</a:t>
            </a:r>
            <a:r>
              <a:rPr lang="en-US" altLang="zh-CN" dirty="0"/>
              <a:t>——</a:t>
            </a:r>
            <a:r>
              <a:rPr lang="zh-CN" altLang="en-US" dirty="0"/>
              <a:t>复审（三日后）</a:t>
            </a:r>
          </a:p>
          <a:p>
            <a:pPr marL="0" indent="0">
              <a:buNone/>
            </a:pPr>
            <a:r>
              <a:rPr lang="zh-CN" altLang="en-US" dirty="0"/>
              <a:t>   （</a:t>
            </a:r>
            <a:r>
              <a:rPr lang="en-US" altLang="zh-CN" dirty="0"/>
              <a:t>2</a:t>
            </a:r>
            <a:r>
              <a:rPr lang="zh-CN" altLang="en-US" dirty="0"/>
              <a:t>）“断狱”：判决，宣读判决叫“读鞫“</a:t>
            </a:r>
          </a:p>
          <a:p>
            <a:pPr marL="0" indent="0">
              <a:buNone/>
            </a:pPr>
            <a:r>
              <a:rPr lang="zh-CN" altLang="en-US" dirty="0"/>
              <a:t>   （</a:t>
            </a:r>
            <a:r>
              <a:rPr lang="en-US" altLang="zh-CN" dirty="0"/>
              <a:t>3</a:t>
            </a:r>
            <a:r>
              <a:rPr lang="zh-CN" altLang="en-US" dirty="0"/>
              <a:t>）“乞鞫”：“有故乞鞫”，但必须以三月为限</a:t>
            </a:r>
          </a:p>
          <a:p>
            <a:pPr marL="0" indent="0">
              <a:buNone/>
            </a:pPr>
            <a:r>
              <a:rPr lang="zh-CN" altLang="en-US" dirty="0"/>
              <a:t>   （</a:t>
            </a:r>
            <a:r>
              <a:rPr lang="en-US" altLang="zh-CN" dirty="0"/>
              <a:t>4</a:t>
            </a:r>
            <a:r>
              <a:rPr lang="zh-CN" altLang="en-US" dirty="0"/>
              <a:t>）执行：一般案件由郡县执行，郡有执行死刑权。   </a:t>
            </a:r>
          </a:p>
          <a:p>
            <a:pPr marL="0" indent="0">
              <a:buNone/>
            </a:pPr>
            <a:r>
              <a:rPr lang="zh-CN" altLang="en-US" dirty="0"/>
              <a:t>                       死刑执行时间：立秋</a:t>
            </a:r>
            <a:r>
              <a:rPr lang="en-US" altLang="zh-CN" dirty="0"/>
              <a:t>——</a:t>
            </a:r>
            <a:r>
              <a:rPr lang="zh-CN" altLang="en-US" dirty="0"/>
              <a:t>冬至间执行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52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7867"/>
            <a:ext cx="10515600" cy="629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（二）秦朝的法律内容：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200" dirty="0" smtClean="0"/>
              <a:t>以</a:t>
            </a:r>
            <a:r>
              <a:rPr lang="en-US" altLang="zh-CN" sz="3200" dirty="0" smtClean="0"/>
              <a:t>1975</a:t>
            </a:r>
            <a:r>
              <a:rPr lang="zh-CN" altLang="en-US" sz="3200" dirty="0" smtClean="0"/>
              <a:t>年云梦睡虎地秦墓的发掘秦简共</a:t>
            </a:r>
            <a:r>
              <a:rPr lang="en-US" altLang="zh-CN" sz="3200" dirty="0" smtClean="0"/>
              <a:t>1155</a:t>
            </a:r>
            <a:r>
              <a:rPr lang="zh-CN" altLang="en-US" sz="3200" dirty="0" smtClean="0"/>
              <a:t>支为例，秦代法律主要包括：</a:t>
            </a:r>
          </a:p>
          <a:p>
            <a:r>
              <a:rPr lang="zh-CN" altLang="en-US" sz="3200" dirty="0" smtClean="0"/>
              <a:t>１、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秦律十八种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：主要包括刑事、民事、经济、行政方面的法律法规。</a:t>
            </a:r>
          </a:p>
          <a:p>
            <a:r>
              <a:rPr lang="zh-CN" altLang="en-US" sz="3200" dirty="0" smtClean="0"/>
              <a:t>２、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效律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：是核验县和都官物资帐目有关制度的规定。</a:t>
            </a:r>
          </a:p>
          <a:p>
            <a:r>
              <a:rPr lang="zh-CN" altLang="en-US" sz="3200" dirty="0" smtClean="0"/>
              <a:t>３、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法律问答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：共</a:t>
            </a:r>
            <a:r>
              <a:rPr lang="en-US" altLang="zh-CN" sz="3200" dirty="0" smtClean="0"/>
              <a:t>187</a:t>
            </a:r>
            <a:r>
              <a:rPr lang="zh-CN" altLang="en-US" sz="3200" dirty="0" smtClean="0"/>
              <a:t>条，主要采用答问对秦律的条文、术语与立法意图进行具有法律效力的解释。</a:t>
            </a:r>
          </a:p>
          <a:p>
            <a:r>
              <a:rPr lang="zh-CN" altLang="en-US" sz="3200" dirty="0" smtClean="0"/>
              <a:t>４、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封诊式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是关于审判原则以及对案件进行调查、勘验、审讯、查封等方面的规定和案例。</a:t>
            </a:r>
            <a:endParaRPr lang="en-US" altLang="zh-CN" sz="3200" dirty="0" smtClean="0"/>
          </a:p>
          <a:p>
            <a:r>
              <a:rPr lang="zh-CN" altLang="en-US" sz="3200" dirty="0" smtClean="0"/>
              <a:t>５、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秦律杂抄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行政法规</a:t>
            </a:r>
            <a:r>
              <a:rPr lang="zh-CN" altLang="en-US" sz="3200" dirty="0"/>
              <a:t>。</a:t>
            </a:r>
            <a:endParaRPr lang="zh-CN" altLang="en-US" sz="3200" dirty="0" smtClean="0"/>
          </a:p>
          <a:p>
            <a:r>
              <a:rPr lang="zh-CN" altLang="en-US" sz="3200" dirty="0" smtClean="0"/>
              <a:t> </a:t>
            </a:r>
            <a:r>
              <a:rPr lang="en-US" altLang="zh-CN" sz="3200" dirty="0">
                <a:latin typeface="+mj-ea"/>
                <a:ea typeface="+mj-ea"/>
              </a:rPr>
              <a:t>6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为吏之道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规定为官的准则及具体的行政要求。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33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7267"/>
            <a:ext cx="10515600" cy="5609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en-US" sz="3600" dirty="0" smtClean="0">
                <a:latin typeface="+mn-ea"/>
              </a:rPr>
              <a:t>（三）、秦朝的法律形式</a:t>
            </a:r>
            <a:endParaRPr lang="en-US" altLang="zh-CN" sz="3600" dirty="0" smtClean="0">
              <a:latin typeface="+mn-ea"/>
            </a:endParaRPr>
          </a:p>
          <a:p>
            <a:pPr algn="just"/>
            <a:r>
              <a:rPr lang="zh-CN" altLang="en-US" dirty="0" smtClean="0"/>
              <a:t>１、律：商鞅改法为律，律自秦始。</a:t>
            </a:r>
          </a:p>
          <a:p>
            <a:pPr algn="just"/>
            <a:r>
              <a:rPr lang="zh-CN" altLang="en-US" dirty="0" smtClean="0"/>
              <a:t>２、诏令：命、制、令、诏，从法律意义上讲， 没有什么区别。制，多用于皇帝对某件事的批定，但作为一种法律形式，通常用令。</a:t>
            </a:r>
          </a:p>
          <a:p>
            <a:pPr algn="just"/>
            <a:r>
              <a:rPr lang="zh-CN" altLang="en-US" dirty="0" smtClean="0"/>
              <a:t>３、式：程式、格式，是审理案件程序的司法规则或文书程式</a:t>
            </a:r>
          </a:p>
          <a:p>
            <a:pPr algn="just"/>
            <a:r>
              <a:rPr lang="zh-CN" altLang="en-US" dirty="0" smtClean="0"/>
              <a:t>４、法律答问。</a:t>
            </a:r>
          </a:p>
          <a:p>
            <a:pPr algn="just"/>
            <a:r>
              <a:rPr lang="zh-CN" altLang="en-US" dirty="0" smtClean="0"/>
              <a:t>５、廷行事：秦中央政府汇编典型案例，形成固定判例，用以比附解决同类的案件。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34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三、秦律的基本内容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zh-CN" altLang="en-US" dirty="0" smtClean="0"/>
              <a:t>（一）刑事法律  </a:t>
            </a:r>
          </a:p>
          <a:p>
            <a:pPr marL="0" indent="0" algn="just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、刑罚的种类</a:t>
            </a:r>
          </a:p>
          <a:p>
            <a:pPr marL="0" indent="0" algn="just"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）死刑：</a:t>
            </a:r>
          </a:p>
          <a:p>
            <a:pPr marL="0" indent="0" algn="just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、具五刑：指“先黥、劓、斩左右趾，笞杀之，枭其首，菹其骨肉于市，其诽谤詈诅者，又先断舌，故谓之具五刑”这是一种以极 端残忍的肉刑与死刑并用 的刑罚。</a:t>
            </a:r>
          </a:p>
          <a:p>
            <a:pPr marL="0" indent="0" algn="just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、族诛：即因一人犯罪而诛灭其亲属。</a:t>
            </a:r>
          </a:p>
          <a:p>
            <a:pPr marL="0" indent="0" algn="just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、定杀：即投入水中使其淹死。</a:t>
            </a:r>
          </a:p>
          <a:p>
            <a:pPr marL="0" indent="0" algn="just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、阬：即活埋。</a:t>
            </a:r>
          </a:p>
          <a:p>
            <a:pPr marL="0" indent="0" algn="just">
              <a:buNone/>
            </a:pPr>
            <a:r>
              <a:rPr lang="zh-CN" altLang="en-US" dirty="0" smtClean="0"/>
              <a:t>  此外，还沿用了秦朝以前的死刑手段</a:t>
            </a:r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14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7333"/>
            <a:ext cx="10515600" cy="54996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）肉刑：秦朝除沿用过去的墨、劓、剕、宫、笞以外，还广泛使用肉刑和劳役并用的刑名。</a:t>
            </a:r>
          </a:p>
          <a:p>
            <a:pPr marL="0" indent="0" algn="just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）作刑（徒刑）：城旦舂  、 鬼薪白粲 、隶臣妾 、司寇</a:t>
            </a:r>
          </a:p>
          <a:p>
            <a:pPr marL="0" indent="0" algn="just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）迁，把罪犯迁到边远地区的刑罚。</a:t>
            </a:r>
          </a:p>
          <a:p>
            <a:pPr marL="0" indent="0" algn="just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）赀，罚款。</a:t>
            </a:r>
          </a:p>
          <a:p>
            <a:pPr marL="0" indent="0" algn="just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）淬，即训诫。</a:t>
            </a:r>
          </a:p>
          <a:p>
            <a:pPr marL="0" indent="0" algn="just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6074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6063</Words>
  <Application>Microsoft Office PowerPoint</Application>
  <PresentationFormat>宽屏</PresentationFormat>
  <Paragraphs>384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楷体</vt:lpstr>
      <vt:lpstr>隶书</vt:lpstr>
      <vt:lpstr>宋体</vt:lpstr>
      <vt:lpstr>Arial</vt:lpstr>
      <vt:lpstr>Calibri</vt:lpstr>
      <vt:lpstr>Calibri Light</vt:lpstr>
      <vt:lpstr>Office 主题</vt:lpstr>
      <vt:lpstr>第三章 秦、汉法律史</vt:lpstr>
      <vt:lpstr>PowerPoint 演示文稿</vt:lpstr>
      <vt:lpstr>重刑主义的发展：韩非子、李斯</vt:lpstr>
      <vt:lpstr>重刑主义的特点</vt:lpstr>
      <vt:lpstr>PowerPoint 演示文稿</vt:lpstr>
      <vt:lpstr>PowerPoint 演示文稿</vt:lpstr>
      <vt:lpstr>PowerPoint 演示文稿</vt:lpstr>
      <vt:lpstr>三、秦律的基本内容</vt:lpstr>
      <vt:lpstr>PowerPoint 演示文稿</vt:lpstr>
      <vt:lpstr>PowerPoint 演示文稿</vt:lpstr>
      <vt:lpstr>PowerPoint 演示文稿</vt:lpstr>
      <vt:lpstr>PowerPoint 演示文稿</vt:lpstr>
      <vt:lpstr>法的溯及力</vt:lpstr>
      <vt:lpstr>PowerPoint 演示文稿</vt:lpstr>
      <vt:lpstr>四、司法制度</vt:lpstr>
      <vt:lpstr>PowerPoint 演示文稿</vt:lpstr>
      <vt:lpstr>PowerPoint 演示文稿</vt:lpstr>
      <vt:lpstr>秦律体系法治的特点</vt:lpstr>
      <vt:lpstr>韩非子·后期法家·秦律思想</vt:lpstr>
      <vt:lpstr>后期法家·韩非子·法治观</vt:lpstr>
      <vt:lpstr>事断于法：法律调节的广泛性</vt:lpstr>
      <vt:lpstr>君主中心论的法治道德观</vt:lpstr>
      <vt:lpstr>五蠹篇·法治社会观</vt:lpstr>
      <vt:lpstr>反儒、反士</vt:lpstr>
      <vt:lpstr>后期法家的法治观</vt:lpstr>
      <vt:lpstr>PowerPoint 演示文稿</vt:lpstr>
      <vt:lpstr>PowerPoint 演示文稿</vt:lpstr>
      <vt:lpstr>秦法治与现代法治观念差异</vt:lpstr>
      <vt:lpstr>PowerPoint 演示文稿</vt:lpstr>
      <vt:lpstr>两汉时代</vt:lpstr>
      <vt:lpstr>二、立法概况</vt:lpstr>
      <vt:lpstr>汉律六十篇</vt:lpstr>
      <vt:lpstr>PowerPoint 演示文稿</vt:lpstr>
      <vt:lpstr>PowerPoint 演示文稿</vt:lpstr>
      <vt:lpstr>春秋决狱</vt:lpstr>
      <vt:lpstr>PowerPoint 演示文稿</vt:lpstr>
      <vt:lpstr>PowerPoint 演示文稿</vt:lpstr>
      <vt:lpstr>PowerPoint 演示文稿</vt:lpstr>
      <vt:lpstr>恤刑制度</vt:lpstr>
      <vt:lpstr>恤刑制度</vt:lpstr>
      <vt:lpstr>汉书·孔光传：论溯及力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秦、汉法律史</dc:title>
  <dc:creator>XeonKarl</dc:creator>
  <cp:lastModifiedBy>XeonKarl</cp:lastModifiedBy>
  <cp:revision>21</cp:revision>
  <dcterms:created xsi:type="dcterms:W3CDTF">2021-04-26T22:46:39Z</dcterms:created>
  <dcterms:modified xsi:type="dcterms:W3CDTF">2021-05-09T23:47:35Z</dcterms:modified>
</cp:coreProperties>
</file>