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2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9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1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8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7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7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0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65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4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2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4C6A-89A1-477B-9A42-20FBEF45FF96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00AAE-0CEF-4051-B6A2-8B4F51A52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宋元时代</a:t>
            </a:r>
            <a:endParaRPr lang="zh-CN" altLang="en-US" sz="7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中国法律史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第五章</a:t>
            </a:r>
            <a:r>
              <a:rPr lang="en-US" altLang="zh-CN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近</a:t>
            </a:r>
            <a:r>
              <a:rPr lang="zh-CN" altLang="en-US" sz="2800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古法律史</a:t>
            </a:r>
          </a:p>
          <a:p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24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三、宋律的主要变化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/>
              <a:t>（一）“重法地”法和加重对“盗贼”的处刑</a:t>
            </a:r>
          </a:p>
          <a:p>
            <a:pPr marL="0" indent="0">
              <a:buNone/>
            </a:pPr>
            <a:r>
              <a:rPr lang="zh-CN" altLang="en-US" dirty="0" smtClean="0"/>
              <a:t>１、</a:t>
            </a:r>
            <a:r>
              <a:rPr lang="zh-CN" altLang="en-US" b="1" dirty="0" smtClean="0"/>
              <a:t>“重法地”</a:t>
            </a:r>
            <a:r>
              <a:rPr lang="zh-CN" altLang="en-US" dirty="0" smtClean="0"/>
              <a:t>法，即在北宋仁宗时实行的对在“重法地”内犯罪加重处刑的特别法。</a:t>
            </a:r>
          </a:p>
          <a:p>
            <a:pPr marL="0" indent="0">
              <a:buNone/>
            </a:pPr>
            <a:r>
              <a:rPr lang="zh-CN" altLang="en-US" dirty="0" smtClean="0"/>
              <a:t>范围： 由京畿地区扩大，至河北、京东、淮南、福建等路</a:t>
            </a:r>
          </a:p>
          <a:p>
            <a:pPr marL="0" indent="0">
              <a:buNone/>
            </a:pPr>
            <a:r>
              <a:rPr lang="zh-CN" altLang="en-US" dirty="0" smtClean="0"/>
              <a:t>           </a:t>
            </a:r>
          </a:p>
          <a:p>
            <a:pPr marL="0" indent="0">
              <a:buNone/>
            </a:pPr>
            <a:r>
              <a:rPr lang="zh-CN" altLang="en-US" dirty="0" smtClean="0"/>
              <a:t>２、</a:t>
            </a:r>
            <a:r>
              <a:rPr lang="zh-CN" altLang="en-US" b="1" dirty="0" smtClean="0"/>
              <a:t>“盗贼重法”</a:t>
            </a:r>
            <a:r>
              <a:rPr lang="zh-CN" altLang="en-US" dirty="0" smtClean="0"/>
              <a:t>，即北宋神宗时实行的重惩“盗贼的刑事特别法；对谋反、谋大逆、谋叛等行为，镇压更加严厉残酷。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13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（二）确认封建的租佃和田宅典卖制度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808"/>
            <a:ext cx="10515600" cy="46651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3200" b="1" dirty="0" smtClean="0"/>
              <a:t>１、租佃关系</a:t>
            </a:r>
          </a:p>
          <a:p>
            <a:pPr marL="0" indent="0">
              <a:buNone/>
            </a:pPr>
            <a:r>
              <a:rPr lang="zh-CN" altLang="en-US" dirty="0" smtClean="0"/>
              <a:t>宋朝初年出现了官府承认土地私有权的凭证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红契。遇土地争讼以红契为据。</a:t>
            </a:r>
          </a:p>
          <a:p>
            <a:pPr marL="0" indent="0">
              <a:buNone/>
            </a:pPr>
            <a:r>
              <a:rPr lang="zh-CN" altLang="en-US" dirty="0" smtClean="0"/>
              <a:t>（１）保护地主对佃农的剥削</a:t>
            </a:r>
          </a:p>
          <a:p>
            <a:pPr marL="0" indent="0">
              <a:buNone/>
            </a:pPr>
            <a:r>
              <a:rPr lang="zh-CN" altLang="en-US" dirty="0" smtClean="0"/>
              <a:t>（２）维护地主和佃农之间不平等的法律地位</a:t>
            </a:r>
          </a:p>
          <a:p>
            <a:pPr marL="0" indent="0">
              <a:buNone/>
            </a:pPr>
            <a:r>
              <a:rPr lang="zh-CN" altLang="en-US" dirty="0" smtClean="0"/>
              <a:t>（３）法律对超经济剥削进行某种限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43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1376"/>
            <a:ext cx="10515600" cy="5835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/>
              <a:t>２、典卖制度</a:t>
            </a:r>
          </a:p>
          <a:p>
            <a:r>
              <a:rPr lang="zh-CN" altLang="en-US" dirty="0" smtClean="0"/>
              <a:t>出现典卖，且典卖制度化：</a:t>
            </a:r>
          </a:p>
          <a:p>
            <a:pPr marL="0" indent="0">
              <a:buNone/>
            </a:pPr>
            <a:r>
              <a:rPr lang="zh-CN" altLang="en-US" dirty="0" smtClean="0"/>
              <a:t>（１）在土地典卖上，法律保护典权人的利益。</a:t>
            </a:r>
          </a:p>
          <a:p>
            <a:pPr marL="0" indent="0" algn="just">
              <a:buNone/>
            </a:pPr>
            <a:r>
              <a:rPr lang="zh-CN" altLang="en-US" dirty="0" smtClean="0"/>
              <a:t>（２）保护家长对财产的处分权。（必须家长 “当面署押契帖”， 如家长一时难还，则须要呈报州县，给予凭由方可交易。如卑幼专擅，或伪署尊长姓名则依法重断）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宋代典卖制度被国家承认标志着产权权能在法律上可以分离：出典人有土地所有权，承典人有使用获益权，出典人的所有权以赎回权的形式存在。</a:t>
            </a:r>
            <a:endParaRPr lang="en-US" altLang="zh-CN" dirty="0" smtClean="0"/>
          </a:p>
          <a:p>
            <a:r>
              <a:rPr lang="zh-CN" altLang="en-US" dirty="0" smtClean="0"/>
              <a:t>处于出典状态的土地，出典人分管绝业即“田骨”，典买人分管典业，一块土地并存着两种物权（即地权）。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3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宋代的刑罚改革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b="1" dirty="0" smtClean="0"/>
              <a:t>（１）折杖法</a:t>
            </a:r>
            <a:r>
              <a:rPr lang="zh-CN" altLang="en-US" dirty="0" smtClean="0"/>
              <a:t>：宋朝用决杖来代替“五刑”中笞杖徒流四刑的惩处方法</a:t>
            </a:r>
          </a:p>
          <a:p>
            <a:pPr marL="0" indent="0">
              <a:buNone/>
            </a:pPr>
            <a:r>
              <a:rPr lang="zh-CN" altLang="en-US" b="1" dirty="0" smtClean="0"/>
              <a:t>目的：</a:t>
            </a:r>
            <a:r>
              <a:rPr lang="zh-CN" altLang="en-US" dirty="0" smtClean="0"/>
              <a:t>“流罪得免远徙，徒罪得免役年，笞杖得减决数”</a:t>
            </a:r>
          </a:p>
          <a:p>
            <a:pPr marL="0" indent="0">
              <a:buNone/>
            </a:pPr>
            <a:r>
              <a:rPr lang="zh-CN" altLang="en-US" b="1" dirty="0" smtClean="0"/>
              <a:t>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加役流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脊杖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，就地配役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年。</a:t>
            </a:r>
          </a:p>
          <a:p>
            <a:r>
              <a:rPr lang="zh-CN" altLang="en-US" dirty="0" smtClean="0"/>
              <a:t>三流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脊杖</a:t>
            </a:r>
            <a:r>
              <a:rPr lang="en-US" altLang="zh-CN" dirty="0" smtClean="0"/>
              <a:t>17-20</a:t>
            </a:r>
            <a:r>
              <a:rPr lang="zh-CN" altLang="en-US" dirty="0" smtClean="0"/>
              <a:t>，就地配役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年。</a:t>
            </a:r>
          </a:p>
          <a:p>
            <a:r>
              <a:rPr lang="zh-CN" altLang="en-US" dirty="0" smtClean="0"/>
              <a:t>五等徒刑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脊杖</a:t>
            </a:r>
            <a:r>
              <a:rPr lang="en-US" altLang="zh-CN" dirty="0" smtClean="0"/>
              <a:t>13-20</a:t>
            </a:r>
            <a:r>
              <a:rPr lang="zh-CN" altLang="en-US" dirty="0" smtClean="0"/>
              <a:t>，杖后释放。</a:t>
            </a:r>
          </a:p>
          <a:p>
            <a:r>
              <a:rPr lang="zh-CN" altLang="en-US" dirty="0" smtClean="0"/>
              <a:t>杖、笞刑按五等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臀杖</a:t>
            </a:r>
            <a:r>
              <a:rPr lang="en-US" altLang="zh-CN" dirty="0" smtClean="0"/>
              <a:t>13-20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7-10</a:t>
            </a:r>
            <a:r>
              <a:rPr lang="zh-CN" altLang="en-US" dirty="0" smtClean="0"/>
              <a:t>，杖后释放。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意义</a:t>
            </a:r>
            <a:r>
              <a:rPr lang="zh-CN" altLang="en-US" dirty="0" smtClean="0"/>
              <a:t>：体现慎刑的思想，同时有利于缓和阶级矛盾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14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/>
              <a:t>（２）刺配之法</a:t>
            </a:r>
          </a:p>
          <a:p>
            <a:pPr marL="0" indent="0">
              <a:buNone/>
            </a:pPr>
            <a:r>
              <a:rPr lang="zh-CN" altLang="en-US" dirty="0" smtClean="0"/>
              <a:t>概念：即赦免死罪犯者的死刑，而处“决杖、流配、刺面“三种合用的代用刑。</a:t>
            </a:r>
          </a:p>
          <a:p>
            <a:pPr marL="0" indent="0">
              <a:buNone/>
            </a:pPr>
            <a:r>
              <a:rPr lang="zh-CN" altLang="en-US" dirty="0" smtClean="0"/>
              <a:t>刺配之刑原为减死之刑，后变为常刑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3200" b="1" dirty="0" smtClean="0"/>
              <a:t>（３）凌迟刑</a:t>
            </a:r>
          </a:p>
          <a:p>
            <a:pPr marL="0" indent="0">
              <a:buNone/>
            </a:pPr>
            <a:r>
              <a:rPr lang="zh-CN" altLang="en-US" dirty="0" smtClean="0"/>
              <a:t>凌迟：也称陵迟，始于五代，最早于辽入律。宋代中后期始使用，即以利刃零割碎肤、残害肢体，再割喉管，使 受 刑人在极端痛苦中慢慢死去的刑罚，是中国古代最残酷的生命刑。广泛用于犯下十恶之人，被元、明、 清所沿用。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7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加强皇帝对司法的控制、维护中央集权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424"/>
            <a:ext cx="10515600" cy="520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500" b="1" dirty="0" smtClean="0"/>
              <a:t>（一）司法审判制度</a:t>
            </a:r>
          </a:p>
          <a:p>
            <a:pPr marL="0" indent="0">
              <a:buNone/>
            </a:pPr>
            <a:r>
              <a:rPr lang="zh-CN" altLang="en-US" dirty="0" smtClean="0"/>
              <a:t>  （１）司法机构：</a:t>
            </a:r>
          </a:p>
          <a:p>
            <a:r>
              <a:rPr lang="zh-CN" altLang="en-US" dirty="0" smtClean="0"/>
              <a:t>宋沿唐制的刑部和大理寺分掌司法</a:t>
            </a:r>
          </a:p>
          <a:p>
            <a:r>
              <a:rPr lang="zh-CN" altLang="en-US" dirty="0" smtClean="0"/>
              <a:t>设立审刑院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审议大理寺和刑部移送的案件，宋神宗改革时撤消</a:t>
            </a:r>
          </a:p>
          <a:p>
            <a:r>
              <a:rPr lang="zh-CN" altLang="en-US" dirty="0" smtClean="0"/>
              <a:t>地方上在路一级设提点刑狱司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为中央司法派出机构</a:t>
            </a:r>
          </a:p>
          <a:p>
            <a:pPr marL="0" indent="0">
              <a:buNone/>
            </a:pPr>
            <a:r>
              <a:rPr lang="zh-CN" altLang="en-US" dirty="0" smtClean="0"/>
              <a:t>（２）审判制度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加强皇帝对司法的控制：</a:t>
            </a:r>
          </a:p>
          <a:p>
            <a:r>
              <a:rPr lang="zh-CN" altLang="en-US" dirty="0" smtClean="0"/>
              <a:t>皇帝亲自审判大案</a:t>
            </a:r>
          </a:p>
          <a:p>
            <a:r>
              <a:rPr lang="zh-CN" altLang="en-US" dirty="0" smtClean="0"/>
              <a:t>官吏审判案件，如遇律无明文规定的情况，须上奏皇帝裁决。</a:t>
            </a:r>
          </a:p>
          <a:p>
            <a:r>
              <a:rPr lang="zh-CN" altLang="en-US" dirty="0" smtClean="0"/>
              <a:t>皇帝派御史台的推勘官赴各地审理重大案件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25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四、元朝的法律制度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zh-CN" altLang="en-US" dirty="0" smtClean="0"/>
              <a:t>（一）元朝的 主要立法：</a:t>
            </a:r>
          </a:p>
          <a:p>
            <a:pPr algn="just"/>
            <a:r>
              <a:rPr lang="zh-CN" altLang="en-US" dirty="0" smtClean="0"/>
              <a:t>大札撒（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成吉思汗法典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）：蒙古族统治者用回鹘文将皇帝的训令写成法规。</a:t>
            </a:r>
          </a:p>
          <a:p>
            <a:pPr algn="just"/>
            <a:r>
              <a:rPr lang="en-US" altLang="zh-CN" dirty="0" smtClean="0"/>
              <a:t>《</a:t>
            </a:r>
            <a:r>
              <a:rPr lang="zh-CN" altLang="en-US" dirty="0" smtClean="0"/>
              <a:t>至元新格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，元朝最早的一部法典</a:t>
            </a:r>
          </a:p>
          <a:p>
            <a:pPr algn="just"/>
            <a:r>
              <a:rPr lang="en-US" altLang="zh-CN" dirty="0" smtClean="0"/>
              <a:t>《</a:t>
            </a:r>
            <a:r>
              <a:rPr lang="zh-CN" altLang="en-US" dirty="0" smtClean="0"/>
              <a:t>风纪宏纲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，纲纪、吏治的法典</a:t>
            </a:r>
          </a:p>
          <a:p>
            <a:pPr algn="just"/>
            <a:r>
              <a:rPr lang="en-US" altLang="zh-CN" dirty="0" smtClean="0"/>
              <a:t>《</a:t>
            </a:r>
            <a:r>
              <a:rPr lang="zh-CN" altLang="en-US" dirty="0" smtClean="0"/>
              <a:t>大元通制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，根据元世祖以来的条格、诏令和断例，厘正编纂而成。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《</a:t>
            </a:r>
            <a:r>
              <a:rPr lang="zh-CN" altLang="en-US" dirty="0" smtClean="0"/>
              <a:t>元典章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，是地方政府纂集的自元初 至英宗有关政治、经济、军事、法律等方面的圣旨的汇编  。包括诏令、圣教、朝纲、台纲、吏部、户部、礼部、兵部、刑部、工部十类。     </a:t>
            </a:r>
          </a:p>
          <a:p>
            <a:pPr algn="just"/>
            <a:r>
              <a:rPr lang="en-US" altLang="zh-CN" dirty="0" smtClean="0"/>
              <a:t>《</a:t>
            </a:r>
            <a:r>
              <a:rPr lang="zh-CN" altLang="en-US" dirty="0" smtClean="0"/>
              <a:t>至正条格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26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元朝立法活动的主要特点：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3600" dirty="0" smtClean="0"/>
              <a:t>１、元朝的法律形式主要表现在将历代皇帝的敕令加以汇编。</a:t>
            </a:r>
          </a:p>
          <a:p>
            <a:pPr marL="0" indent="0" algn="just">
              <a:buNone/>
            </a:pPr>
            <a:r>
              <a:rPr lang="zh-CN" altLang="en-US" sz="3600" dirty="0" smtClean="0"/>
              <a:t>２、元朝统治者重视判例作用，即在案例前加以“诸” 字，成独立条文，使之在法典中占重要地位。</a:t>
            </a:r>
          </a:p>
          <a:p>
            <a:pPr marL="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446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（二）元律的主要特点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、实行民族歧视和民族压迫</a:t>
            </a:r>
          </a:p>
          <a:p>
            <a:r>
              <a:rPr lang="zh-CN" altLang="en-US" dirty="0" smtClean="0"/>
              <a:t>根据民族的不同和被征服的先后，将全国人民分为四等。</a:t>
            </a:r>
          </a:p>
          <a:p>
            <a:r>
              <a:rPr lang="zh-CN" altLang="en-US" dirty="0" smtClean="0"/>
              <a:t>不同等级的人实行异罚异审制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、残暴镇压农民阶级的反抗</a:t>
            </a:r>
          </a:p>
          <a:p>
            <a:r>
              <a:rPr lang="zh-CN" altLang="en-US" dirty="0" smtClean="0"/>
              <a:t>汉人的自由权利受到限制和剥夺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、维护地主对农民的残酷剥削和压迫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、确认蓄养奴婢的合法性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、保留了蒙古族的习惯法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20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（三）元朝的司法制度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696"/>
            <a:ext cx="10515600" cy="4799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１、司法机构</a:t>
            </a:r>
          </a:p>
          <a:p>
            <a:pPr marL="0" indent="0">
              <a:buNone/>
            </a:pPr>
            <a:r>
              <a:rPr lang="zh-CN" altLang="en-US" dirty="0" smtClean="0"/>
              <a:t>（１）中央司法机关</a:t>
            </a:r>
          </a:p>
          <a:p>
            <a:r>
              <a:rPr lang="zh-CN" altLang="en-US" dirty="0" smtClean="0"/>
              <a:t>宗正府和刑部（元泰定帝后）</a:t>
            </a:r>
          </a:p>
          <a:p>
            <a:r>
              <a:rPr lang="zh-CN" altLang="en-US" dirty="0" smtClean="0"/>
              <a:t>枢密院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军法审判</a:t>
            </a:r>
          </a:p>
          <a:p>
            <a:r>
              <a:rPr lang="zh-CN" altLang="en-US" dirty="0" smtClean="0"/>
              <a:t>宣政院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宗教审判</a:t>
            </a:r>
          </a:p>
          <a:p>
            <a:r>
              <a:rPr lang="zh-CN" altLang="en-US" dirty="0" smtClean="0"/>
              <a:t>内史府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王府诉讼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（２）地方司法机关</a:t>
            </a:r>
          </a:p>
          <a:p>
            <a:r>
              <a:rPr lang="zh-CN" altLang="en-US" dirty="0" smtClean="0"/>
              <a:t>地方司法机构分为路、府、州、县，仍实行</a:t>
            </a:r>
          </a:p>
          <a:p>
            <a:r>
              <a:rPr lang="zh-CN" altLang="en-US" dirty="0" smtClean="0"/>
              <a:t>司法行政合一的体制，最高负责人是“达鲁花赤”</a:t>
            </a:r>
            <a:br>
              <a:rPr lang="zh-CN" altLang="en-US" dirty="0" smtClean="0"/>
            </a:b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69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一、宋朝、元朝的建立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宋朝的建立：公元</a:t>
            </a:r>
            <a:r>
              <a:rPr lang="en-US" altLang="zh-CN" sz="3200" b="1" dirty="0" smtClean="0"/>
              <a:t>960</a:t>
            </a:r>
            <a:r>
              <a:rPr lang="zh-CN" altLang="en-US" sz="3200" b="1" dirty="0" smtClean="0"/>
              <a:t>年后周大将赵匡胤发动陈桥驿兵变建立宋王朝。</a:t>
            </a:r>
          </a:p>
          <a:p>
            <a:r>
              <a:rPr lang="zh-CN" altLang="en-US" sz="3200" b="1" dirty="0" smtClean="0"/>
              <a:t>元朝的建立：公元</a:t>
            </a:r>
            <a:r>
              <a:rPr lang="en-US" altLang="zh-CN" sz="3200" b="1" dirty="0" smtClean="0"/>
              <a:t>1279</a:t>
            </a:r>
            <a:r>
              <a:rPr lang="zh-CN" altLang="en-US" sz="3200" b="1" dirty="0" smtClean="0"/>
              <a:t>年忽必烈灭南宋，建立统一的封建国家。</a:t>
            </a:r>
          </a:p>
          <a:p>
            <a:endParaRPr lang="zh-CN" altLang="en-US" sz="3200" b="1" dirty="0" smtClean="0"/>
          </a:p>
          <a:p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687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1104"/>
            <a:ext cx="10515600" cy="5725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500" b="1" dirty="0" smtClean="0"/>
              <a:t>２、诉讼制度</a:t>
            </a:r>
          </a:p>
          <a:p>
            <a:pPr algn="just"/>
            <a:r>
              <a:rPr lang="zh-CN" altLang="en-US" sz="3000" dirty="0" smtClean="0"/>
              <a:t>诉讼主体的限制：奴婢、雇佣者不得告主（谋反、谋大逆除外），妻子不得告诉丈夫。</a:t>
            </a:r>
          </a:p>
          <a:p>
            <a:pPr algn="just"/>
            <a:r>
              <a:rPr lang="zh-CN" altLang="en-US" sz="3000" dirty="0" smtClean="0"/>
              <a:t>严禁越诉（但对官吏“受贿不法”例外）。</a:t>
            </a:r>
          </a:p>
          <a:p>
            <a:pPr algn="just"/>
            <a:r>
              <a:rPr lang="zh-CN" altLang="en-US" sz="3000" dirty="0" smtClean="0"/>
              <a:t>治吏的规定 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sz="3500" b="1" dirty="0" smtClean="0"/>
              <a:t>３、监察机关</a:t>
            </a:r>
          </a:p>
          <a:p>
            <a:r>
              <a:rPr lang="zh-CN" altLang="en-US" dirty="0" smtClean="0"/>
              <a:t>中央：御史台的职责“纠察百官善恶，政治得失“，  御史台下设殿中司和察院</a:t>
            </a:r>
          </a:p>
          <a:p>
            <a:r>
              <a:rPr lang="zh-CN" altLang="en-US" dirty="0" smtClean="0"/>
              <a:t>地方：全国分为二十七道监察区，置提刑按察使（后改为肃政廉访司），行御史台下设大夫、中丞、侍御史、治书侍御史。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08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元史</a:t>
            </a:r>
            <a:r>
              <a:rPr lang="en-US" altLang="zh-CN" dirty="0" smtClean="0"/>
              <a:t>·</a:t>
            </a:r>
            <a:r>
              <a:rPr lang="zh-CN" altLang="en-US" dirty="0" smtClean="0"/>
              <a:t>成宗纪</a:t>
            </a:r>
            <a:r>
              <a:rPr lang="en-US" altLang="zh-CN" dirty="0" smtClean="0"/>
              <a:t>·</a:t>
            </a:r>
            <a:r>
              <a:rPr lang="zh-CN" altLang="en-US" dirty="0" smtClean="0"/>
              <a:t>整治台纲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5340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3200" smtClean="0"/>
              <a:t>至</a:t>
            </a:r>
            <a:r>
              <a:rPr lang="zh-CN" altLang="en-US" sz="3200" dirty="0"/>
              <a:t>元五年九月，中书省吏礼部呈：铨注官员，各路地面宽阔，若更避路，不惟地远人难，虑恐中间员阙窒碍。都省议得：今后斟酌地里远近，回避元籍铨注。</a:t>
            </a:r>
          </a:p>
          <a:p>
            <a:pPr marL="0" indent="0" algn="just">
              <a:buNone/>
            </a:pPr>
            <a:r>
              <a:rPr lang="zh-CN" altLang="en-US" sz="3200" dirty="0" smtClean="0"/>
              <a:t>至</a:t>
            </a:r>
            <a:r>
              <a:rPr lang="zh-CN" altLang="en-US" sz="3200" dirty="0"/>
              <a:t>元二十八年五月初八日，中书省奏：迁转官员自己地面里休做官者道来。桑哥等要肚皮的上头，别了圣旨，根地面里做官来的有 </a:t>
            </a:r>
            <a:r>
              <a:rPr lang="zh-CN" altLang="en-US" sz="3200" dirty="0" smtClean="0"/>
              <a:t>。</a:t>
            </a:r>
            <a:r>
              <a:rPr lang="zh-CN" altLang="en-US" sz="3200" dirty="0"/>
              <a:t>如今似这般体例的分拣了，别个田地里迁转呵，百姓每也得济有也者。么道。奏呵，是有。那般者。么道圣旨了也。钦此。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76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二、宋朝的立法概况和法律形式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3600" b="1" dirty="0" smtClean="0">
                <a:latin typeface="+mn-ea"/>
              </a:rPr>
              <a:t>（一）立法活动及其特点</a:t>
            </a:r>
          </a:p>
          <a:p>
            <a:pPr marL="0" indent="0" algn="just">
              <a:buNone/>
            </a:pPr>
            <a:r>
              <a:rPr lang="zh-CN" altLang="en-US" sz="3200" b="1" dirty="0" smtClean="0">
                <a:latin typeface="+mn-ea"/>
              </a:rPr>
              <a:t>１、</a:t>
            </a:r>
            <a:r>
              <a:rPr lang="en-US" altLang="zh-CN" sz="3200" b="1" dirty="0" smtClean="0">
                <a:latin typeface="+mn-ea"/>
              </a:rPr>
              <a:t>《</a:t>
            </a:r>
            <a:r>
              <a:rPr lang="zh-CN" altLang="en-US" sz="3200" b="1" dirty="0" smtClean="0">
                <a:latin typeface="+mn-ea"/>
              </a:rPr>
              <a:t>宋刑统</a:t>
            </a:r>
            <a:r>
              <a:rPr lang="en-US" altLang="zh-CN" sz="3200" b="1" dirty="0" smtClean="0">
                <a:latin typeface="+mn-ea"/>
              </a:rPr>
              <a:t>》</a:t>
            </a:r>
            <a:r>
              <a:rPr lang="zh-CN" altLang="en-US" sz="3200" b="1" dirty="0" smtClean="0">
                <a:latin typeface="+mn-ea"/>
              </a:rPr>
              <a:t>（</a:t>
            </a:r>
            <a:r>
              <a:rPr lang="en-US" altLang="zh-CN" sz="3200" b="1" dirty="0" smtClean="0">
                <a:latin typeface="+mn-ea"/>
              </a:rPr>
              <a:t>《</a:t>
            </a:r>
            <a:r>
              <a:rPr lang="zh-CN" altLang="en-US" sz="3200" b="1" dirty="0" smtClean="0">
                <a:latin typeface="+mn-ea"/>
              </a:rPr>
              <a:t>宋建隆重详定刑统</a:t>
            </a:r>
            <a:r>
              <a:rPr lang="en-US" altLang="zh-CN" sz="3200" b="1" dirty="0" smtClean="0">
                <a:latin typeface="+mn-ea"/>
              </a:rPr>
              <a:t>》</a:t>
            </a:r>
            <a:r>
              <a:rPr lang="zh-CN" altLang="en-US" sz="3200" b="1" dirty="0" smtClean="0">
                <a:latin typeface="+mn-ea"/>
              </a:rPr>
              <a:t>）</a:t>
            </a:r>
            <a:endParaRPr lang="en-US" altLang="zh-CN" sz="3200" b="1" dirty="0" smtClean="0">
              <a:latin typeface="+mn-ea"/>
            </a:endParaRPr>
          </a:p>
          <a:p>
            <a:pPr marL="0" indent="0" algn="just"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）制定：由窦仪主持制定，于宋太祖建隆四年（公元</a:t>
            </a:r>
            <a:r>
              <a:rPr lang="en-US" altLang="zh-CN" dirty="0" smtClean="0">
                <a:latin typeface="+mn-ea"/>
              </a:rPr>
              <a:t>963</a:t>
            </a:r>
            <a:r>
              <a:rPr lang="zh-CN" altLang="en-US" dirty="0" smtClean="0">
                <a:latin typeface="+mn-ea"/>
              </a:rPr>
              <a:t>年）颁行天下。</a:t>
            </a:r>
          </a:p>
          <a:p>
            <a:pPr marL="0" indent="0" algn="just"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）中国历史上第一部刻版印行的封建法典。</a:t>
            </a:r>
          </a:p>
          <a:p>
            <a:pPr marL="0" indent="0" algn="just"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宋刑统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的体例，仿照唐末的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大中刑律统律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、后唐的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同光刑律统类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和后周的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显德刑律统类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，共十二篇，五百零二条，与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唐律疏议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条目相同，律文只是</a:t>
            </a:r>
            <a:r>
              <a:rPr lang="en-US" altLang="zh-CN" dirty="0" smtClean="0">
                <a:latin typeface="+mn-ea"/>
              </a:rPr>
              <a:t>《</a:t>
            </a:r>
            <a:r>
              <a:rPr lang="zh-CN" altLang="en-US" dirty="0" smtClean="0">
                <a:latin typeface="+mn-ea"/>
              </a:rPr>
              <a:t>唐律疏议</a:t>
            </a:r>
            <a:r>
              <a:rPr lang="en-US" altLang="zh-CN" dirty="0" smtClean="0">
                <a:latin typeface="+mn-ea"/>
              </a:rPr>
              <a:t>》</a:t>
            </a:r>
            <a:r>
              <a:rPr lang="zh-CN" altLang="en-US" dirty="0" smtClean="0">
                <a:latin typeface="+mn-ea"/>
              </a:rPr>
              <a:t>的翻版。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46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0976"/>
            <a:ext cx="10515600" cy="52259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宋刑统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开始，中原王朝修律的规则发生变化。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宋刑统</a:t>
            </a:r>
            <a:r>
              <a:rPr lang="en-US" altLang="zh-CN" sz="3200" dirty="0" smtClean="0"/>
              <a:t>·</a:t>
            </a:r>
            <a:r>
              <a:rPr lang="zh-CN" altLang="en-US" sz="3200" dirty="0" smtClean="0"/>
              <a:t>序</a:t>
            </a:r>
            <a:r>
              <a:rPr lang="en-US" altLang="zh-CN" sz="3200" dirty="0" smtClean="0"/>
              <a:t>》</a:t>
            </a:r>
            <a:r>
              <a:rPr lang="zh-CN" altLang="en-US" sz="3200" dirty="0"/>
              <a:t>申明</a:t>
            </a:r>
            <a:r>
              <a:rPr lang="zh-CN" altLang="en-US" sz="3200" dirty="0" smtClean="0"/>
              <a:t>“终宋之势，用之不改。”自颁布以后，于太祖乾德四年（</a:t>
            </a:r>
            <a:r>
              <a:rPr lang="en-US" altLang="zh-CN" sz="3200" dirty="0" smtClean="0"/>
              <a:t>966</a:t>
            </a:r>
            <a:r>
              <a:rPr lang="zh-CN" altLang="en-US" sz="3200" dirty="0" smtClean="0"/>
              <a:t>年）、神宗熙宁四年（</a:t>
            </a:r>
            <a:r>
              <a:rPr lang="en-US" altLang="zh-CN" sz="3200" dirty="0" smtClean="0"/>
              <a:t>1071</a:t>
            </a:r>
            <a:r>
              <a:rPr lang="zh-CN" altLang="en-US" sz="3200" dirty="0" smtClean="0"/>
              <a:t>年）、哲宗绍圣元年（</a:t>
            </a:r>
            <a:r>
              <a:rPr lang="en-US" altLang="zh-CN" sz="3200" dirty="0" smtClean="0"/>
              <a:t>1094</a:t>
            </a:r>
            <a:r>
              <a:rPr lang="zh-CN" altLang="en-US" sz="3200" dirty="0" smtClean="0"/>
              <a:t>年）、高宗绍兴元年（</a:t>
            </a:r>
            <a:r>
              <a:rPr lang="en-US" altLang="zh-CN" sz="3200" dirty="0" smtClean="0"/>
              <a:t>1131</a:t>
            </a:r>
            <a:r>
              <a:rPr lang="zh-CN" altLang="en-US" sz="3200" dirty="0" smtClean="0"/>
              <a:t>年）四次修改，但改动很少。</a:t>
            </a:r>
            <a:endParaRPr lang="en-US" altLang="zh-CN" sz="3200" dirty="0" smtClean="0"/>
          </a:p>
          <a:p>
            <a:pPr marL="0" indent="0" algn="just"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）人道主义的进步，宋律规定“诸狱皆厚铺席蔫，夏月置浆水，其囚每月一沐”。又规定囚犯在生病时，应给予救治；如果犯人病重，可“脱去枷、锁、枢，仍听家内一人入禁看侍”。女囚怀孕犯死罪的“当决者，听产后一百日乃刑”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785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717" y="0"/>
            <a:ext cx="5140643" cy="68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1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２、编敕活动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157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 “编敕”：即把日积月累的单行敕令，加以分类整理，删去重复矛盾之处，然后再颁布，使之具有普遍的法律效力。</a:t>
            </a:r>
          </a:p>
          <a:p>
            <a:pPr marL="0" indent="0">
              <a:buNone/>
            </a:pP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）敕可分为不同的层次：</a:t>
            </a:r>
          </a:p>
          <a:p>
            <a:pPr marL="0" indent="0">
              <a:buNone/>
            </a:pPr>
            <a:r>
              <a:rPr lang="zh-CN" altLang="en-US" sz="3600" dirty="0" smtClean="0"/>
              <a:t>宋朝自太祖制定四卷本</a:t>
            </a:r>
            <a:r>
              <a:rPr lang="en-US" altLang="zh-CN" sz="3600" dirty="0" smtClean="0"/>
              <a:t>《</a:t>
            </a:r>
            <a:r>
              <a:rPr lang="zh-CN" altLang="en-US" sz="3600" dirty="0" smtClean="0"/>
              <a:t>建隆新编敕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后，凡新帝继位或每次改元都有编敕（海行编敕）。同时司、路、州、县皆设有“编敕所”或“敕令所”整理本级政府政令。</a:t>
            </a:r>
          </a:p>
        </p:txBody>
      </p:sp>
    </p:spTree>
    <p:extLst>
      <p:ext uri="{BB962C8B-B14F-4D97-AF65-F5344CB8AC3E}">
        <p14:creationId xmlns:p14="http://schemas.microsoft.com/office/powerpoint/2010/main" val="126690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b="1" dirty="0" smtClean="0"/>
              <a:t>（</a:t>
            </a:r>
            <a:r>
              <a:rPr lang="en-US" altLang="zh-CN" sz="4400" b="1" dirty="0" smtClean="0"/>
              <a:t>3</a:t>
            </a:r>
            <a:r>
              <a:rPr lang="zh-CN" altLang="en-US" sz="4400" b="1" dirty="0" smtClean="0"/>
              <a:t>）编敕的主要特点：</a:t>
            </a:r>
          </a:p>
          <a:p>
            <a:pPr algn="just"/>
            <a:r>
              <a:rPr lang="zh-CN" altLang="en-US" sz="3200" dirty="0" smtClean="0"/>
              <a:t>敕最初主要是关于犯罪与刑罚方面的规定，所谓“丽刑名轻重者，皆为敕”。</a:t>
            </a:r>
            <a:endParaRPr lang="en-US" altLang="zh-CN" sz="3200" dirty="0" smtClean="0"/>
          </a:p>
          <a:p>
            <a:pPr algn="just"/>
            <a:r>
              <a:rPr lang="zh-CN" altLang="en-US" sz="3200" dirty="0" smtClean="0"/>
              <a:t>仁宗前基本上是“敕律并行”，编敕一般依律的体例分类，大体上独立于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宋刑统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之外。</a:t>
            </a:r>
          </a:p>
          <a:p>
            <a:pPr algn="just"/>
            <a:r>
              <a:rPr lang="zh-CN" altLang="en-US" sz="3200" dirty="0" smtClean="0"/>
              <a:t>神宗朝敕的地位提高，“凡律所不载者，一断于敕”，敕到了足以破律、代律的地步。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69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988" y="0"/>
            <a:ext cx="5844886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58" y="459361"/>
            <a:ext cx="3220594" cy="59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7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（二）法律形式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律、敕、令、格、式。其中，律特指</a:t>
            </a:r>
            <a:r>
              <a:rPr lang="en-US" altLang="zh-CN" sz="3200" dirty="0" smtClean="0"/>
              <a:t>《</a:t>
            </a:r>
            <a:r>
              <a:rPr lang="zh-CN" altLang="en-US" sz="3200" dirty="0" smtClean="0"/>
              <a:t>宋刑统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断例：判案的成例，用以补法之不备。</a:t>
            </a:r>
          </a:p>
          <a:p>
            <a:r>
              <a:rPr lang="zh-CN" altLang="en-US" sz="3200" dirty="0" smtClean="0"/>
              <a:t>指挥：尚书省和中央其它官署对某事所作的指示或决定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3200" dirty="0" smtClean="0"/>
              <a:t>申明：指中央主管官署对某项法律所作的解释。 </a:t>
            </a:r>
          </a:p>
          <a:p>
            <a:r>
              <a:rPr lang="zh-CN" altLang="en-US" sz="3200" dirty="0" smtClean="0"/>
              <a:t>看详：是中央主管官署根据过去敕文或其它案卷所作出的决定。</a:t>
            </a:r>
          </a:p>
        </p:txBody>
      </p:sp>
    </p:spTree>
    <p:extLst>
      <p:ext uri="{BB962C8B-B14F-4D97-AF65-F5344CB8AC3E}">
        <p14:creationId xmlns:p14="http://schemas.microsoft.com/office/powerpoint/2010/main" val="316641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1860</Words>
  <Application>Microsoft Office PowerPoint</Application>
  <PresentationFormat>宽屏</PresentationFormat>
  <Paragraphs>113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华文仿宋</vt:lpstr>
      <vt:lpstr>宋体</vt:lpstr>
      <vt:lpstr>Arial</vt:lpstr>
      <vt:lpstr>Calibri</vt:lpstr>
      <vt:lpstr>Calibri Light</vt:lpstr>
      <vt:lpstr>Office 主题</vt:lpstr>
      <vt:lpstr>宋元时代</vt:lpstr>
      <vt:lpstr>一、宋朝、元朝的建立</vt:lpstr>
      <vt:lpstr>二、宋朝的立法概况和法律形式</vt:lpstr>
      <vt:lpstr>PowerPoint 演示文稿</vt:lpstr>
      <vt:lpstr>PowerPoint 演示文稿</vt:lpstr>
      <vt:lpstr>２、编敕活动</vt:lpstr>
      <vt:lpstr>PowerPoint 演示文稿</vt:lpstr>
      <vt:lpstr>PowerPoint 演示文稿</vt:lpstr>
      <vt:lpstr>（二）法律形式</vt:lpstr>
      <vt:lpstr>三、宋律的主要变化</vt:lpstr>
      <vt:lpstr>（二）确认封建的租佃和田宅典卖制度</vt:lpstr>
      <vt:lpstr>PowerPoint 演示文稿</vt:lpstr>
      <vt:lpstr>宋代的刑罚改革</vt:lpstr>
      <vt:lpstr>PowerPoint 演示文稿</vt:lpstr>
      <vt:lpstr>加强皇帝对司法的控制、维护中央集权</vt:lpstr>
      <vt:lpstr> 四、元朝的法律制度</vt:lpstr>
      <vt:lpstr> 元朝立法活动的主要特点：</vt:lpstr>
      <vt:lpstr>（二）元律的主要特点</vt:lpstr>
      <vt:lpstr>（三）元朝的司法制度</vt:lpstr>
      <vt:lpstr>PowerPoint 演示文稿</vt:lpstr>
      <vt:lpstr>元史·成宗纪·整治台纲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宋元时代</dc:title>
  <dc:creator>XeonKarl</dc:creator>
  <cp:lastModifiedBy>XeonKarl</cp:lastModifiedBy>
  <cp:revision>10</cp:revision>
  <dcterms:created xsi:type="dcterms:W3CDTF">2021-06-06T22:10:38Z</dcterms:created>
  <dcterms:modified xsi:type="dcterms:W3CDTF">2021-06-09T00:57:14Z</dcterms:modified>
</cp:coreProperties>
</file>