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8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318883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265893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403482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145204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394623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391811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257493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71453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130837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80234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30ABD8-31A2-48CB-B669-B12086068623}" type="datetimeFigureOut">
              <a:rPr lang="zh-CN" altLang="en-US" smtClean="0"/>
              <a:t>2021/6/15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20717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0ABD8-31A2-48CB-B669-B12086068623}" type="datetimeFigureOut">
              <a:rPr lang="zh-CN" altLang="en-US" smtClean="0"/>
              <a:t>2021/6/15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7B207-4B8C-4994-B1A8-18CAE5F6097C}" type="slidenum">
              <a:rPr lang="zh-CN" altLang="en-US" smtClean="0"/>
              <a:t>‹#›</a:t>
            </a:fld>
            <a:endParaRPr lang="zh-CN" altLang="en-US"/>
          </a:p>
        </p:txBody>
      </p:sp>
    </p:spTree>
    <p:extLst>
      <p:ext uri="{BB962C8B-B14F-4D97-AF65-F5344CB8AC3E}">
        <p14:creationId xmlns:p14="http://schemas.microsoft.com/office/powerpoint/2010/main" val="3635513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b="1" dirty="0" smtClean="0"/>
              <a:t>近代时期法律史</a:t>
            </a:r>
            <a:endParaRPr lang="zh-CN" altLang="en-US" sz="7200" b="1" dirty="0"/>
          </a:p>
        </p:txBody>
      </p:sp>
      <p:sp>
        <p:nvSpPr>
          <p:cNvPr id="3" name="副标题 2"/>
          <p:cNvSpPr>
            <a:spLocks noGrp="1"/>
          </p:cNvSpPr>
          <p:nvPr>
            <p:ph type="subTitle" idx="1"/>
          </p:nvPr>
        </p:nvSpPr>
        <p:spPr/>
        <p:txBody>
          <a:bodyPr>
            <a:normAutofit/>
          </a:bodyPr>
          <a:lstStyle/>
          <a:p>
            <a:r>
              <a:rPr lang="zh-CN" altLang="en-US" sz="2800" b="1" dirty="0" smtClean="0">
                <a:latin typeface="华文楷体" panose="02010600040101010101" pitchFamily="2" charset="-122"/>
                <a:ea typeface="华文楷体" panose="02010600040101010101" pitchFamily="2" charset="-122"/>
              </a:rPr>
              <a:t>清末到建国前</a:t>
            </a:r>
            <a:endParaRPr lang="zh-CN" altLang="en-US" sz="28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1265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大清新刑律</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sz="3600" b="1" dirty="0" smtClean="0"/>
              <a:t>性质：</a:t>
            </a:r>
            <a:endParaRPr lang="en-US" altLang="zh-CN" sz="3600" b="1" dirty="0" smtClean="0"/>
          </a:p>
          <a:p>
            <a:pPr marL="0" indent="0" algn="just">
              <a:buNone/>
            </a:pPr>
            <a:r>
              <a:rPr lang="zh-CN" altLang="en-US" sz="3200" dirty="0" smtClean="0"/>
              <a:t>旧中国起草和颁布的第一部刑法典，采用了资产阶级的刑法体例和原则。在形式上反映了比较浓厚的资本主义色彩，但附录的五条暂行章程却反映了浓厚的封建性。</a:t>
            </a:r>
            <a:endParaRPr lang="zh-CN" altLang="en-US" sz="3200" dirty="0"/>
          </a:p>
        </p:txBody>
      </p:sp>
    </p:spTree>
    <p:extLst>
      <p:ext uri="{BB962C8B-B14F-4D97-AF65-F5344CB8AC3E}">
        <p14:creationId xmlns:p14="http://schemas.microsoft.com/office/powerpoint/2010/main" val="112729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大清民律草案</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0" indent="0" algn="just">
              <a:buNone/>
            </a:pPr>
            <a:r>
              <a:rPr lang="zh-CN" altLang="en-US" dirty="0" smtClean="0"/>
              <a:t>２、民法</a:t>
            </a:r>
            <a:r>
              <a:rPr lang="en-US" altLang="zh-CN" dirty="0" smtClean="0"/>
              <a:t>——《</a:t>
            </a:r>
            <a:r>
              <a:rPr lang="zh-CN" altLang="en-US" dirty="0" smtClean="0"/>
              <a:t>大清民律草案</a:t>
            </a:r>
            <a:r>
              <a:rPr lang="en-US" altLang="zh-CN" dirty="0" smtClean="0"/>
              <a:t>》</a:t>
            </a:r>
            <a:r>
              <a:rPr lang="zh-CN" altLang="en-US" dirty="0" smtClean="0"/>
              <a:t>： </a:t>
            </a:r>
            <a:r>
              <a:rPr lang="en-US" altLang="zh-CN" dirty="0" smtClean="0"/>
              <a:t>37</a:t>
            </a:r>
            <a:r>
              <a:rPr lang="zh-CN" altLang="en-US" dirty="0" smtClean="0"/>
              <a:t>章，</a:t>
            </a:r>
            <a:r>
              <a:rPr lang="en-US" altLang="zh-CN" dirty="0" smtClean="0"/>
              <a:t>1569</a:t>
            </a:r>
            <a:r>
              <a:rPr lang="zh-CN" altLang="en-US" dirty="0" smtClean="0"/>
              <a:t>条，１９０７年起草，１９１１年完成</a:t>
            </a:r>
            <a:r>
              <a:rPr lang="zh-CN" altLang="en-US" dirty="0"/>
              <a:t>。</a:t>
            </a:r>
            <a:endParaRPr lang="zh-CN" altLang="en-US" dirty="0" smtClean="0"/>
          </a:p>
          <a:p>
            <a:pPr marL="0" indent="0">
              <a:buNone/>
            </a:pPr>
            <a:r>
              <a:rPr lang="zh-CN" altLang="en-US" dirty="0" smtClean="0"/>
              <a:t>总则、债权、物权三编</a:t>
            </a:r>
            <a:r>
              <a:rPr lang="en-US" altLang="zh-CN" dirty="0" smtClean="0"/>
              <a:t>——</a:t>
            </a:r>
            <a:r>
              <a:rPr lang="zh-CN" altLang="en-US" dirty="0" smtClean="0"/>
              <a:t>日本学者志田钾太郎和松岗义睚起草，采用资本主义国家的民法原则。</a:t>
            </a:r>
          </a:p>
          <a:p>
            <a:pPr marL="0" indent="0">
              <a:buNone/>
            </a:pPr>
            <a:r>
              <a:rPr lang="zh-CN" altLang="en-US" dirty="0" smtClean="0"/>
              <a:t>亲属、继承编</a:t>
            </a:r>
            <a:r>
              <a:rPr lang="en-US" altLang="zh-CN" dirty="0" smtClean="0"/>
              <a:t>——</a:t>
            </a:r>
            <a:r>
              <a:rPr lang="zh-CN" altLang="en-US" dirty="0" smtClean="0"/>
              <a:t>修订法律馆会同礼学馆起草，仍沿袭封建制法律的原则。</a:t>
            </a:r>
          </a:p>
          <a:p>
            <a:pPr marL="0" indent="0">
              <a:buNone/>
            </a:pPr>
            <a:r>
              <a:rPr lang="zh-CN" altLang="en-US" dirty="0" smtClean="0"/>
              <a:t>性质：旧中国起草的第一部半殖民地半封建的民法典，但由于清政府很快被推翻而未及颁行</a:t>
            </a:r>
          </a:p>
          <a:p>
            <a:pPr marL="0" indent="0">
              <a:buNone/>
            </a:pPr>
            <a:endParaRPr lang="zh-CN" altLang="en-US" dirty="0"/>
          </a:p>
        </p:txBody>
      </p:sp>
    </p:spTree>
    <p:extLst>
      <p:ext uri="{BB962C8B-B14F-4D97-AF65-F5344CB8AC3E}">
        <p14:creationId xmlns:p14="http://schemas.microsoft.com/office/powerpoint/2010/main" val="172758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9600"/>
            <a:ext cx="10515600" cy="5567363"/>
          </a:xfrm>
        </p:spPr>
        <p:txBody>
          <a:bodyPr/>
          <a:lstStyle/>
          <a:p>
            <a:pPr marL="0" indent="0" algn="just">
              <a:buNone/>
            </a:pPr>
            <a:r>
              <a:rPr lang="zh-CN" altLang="en-US" sz="3600" dirty="0" smtClean="0"/>
              <a:t>３、商事立法</a:t>
            </a:r>
          </a:p>
          <a:p>
            <a:pPr marL="0" indent="0" algn="just">
              <a:buNone/>
            </a:pPr>
            <a:r>
              <a:rPr lang="zh-CN" altLang="en-US" sz="3200" dirty="0" smtClean="0"/>
              <a:t>（１）第一阶段（１９０３－１９０７年）：</a:t>
            </a:r>
          </a:p>
          <a:p>
            <a:pPr marL="0" indent="0" algn="just">
              <a:buNone/>
            </a:pPr>
            <a:r>
              <a:rPr lang="zh-CN" altLang="en-US" sz="3200" dirty="0" smtClean="0"/>
              <a:t>由新设立的商部负责，颁行的法规有：</a:t>
            </a:r>
            <a:r>
              <a:rPr lang="en-US" altLang="zh-CN" sz="3200" dirty="0" smtClean="0"/>
              <a:t>《</a:t>
            </a:r>
            <a:r>
              <a:rPr lang="zh-CN" altLang="en-US" sz="3200" dirty="0" smtClean="0"/>
              <a:t>奖励公司章程</a:t>
            </a:r>
            <a:r>
              <a:rPr lang="en-US" altLang="zh-CN" sz="3200" dirty="0" smtClean="0"/>
              <a:t>》</a:t>
            </a:r>
            <a:r>
              <a:rPr lang="zh-CN" altLang="en-US" sz="3200" dirty="0" smtClean="0"/>
              <a:t>、</a:t>
            </a:r>
            <a:r>
              <a:rPr lang="en-US" altLang="zh-CN" sz="3200" dirty="0" smtClean="0"/>
              <a:t>《</a:t>
            </a:r>
            <a:r>
              <a:rPr lang="zh-CN" altLang="en-US" sz="3200" dirty="0" smtClean="0"/>
              <a:t>公司律</a:t>
            </a:r>
            <a:r>
              <a:rPr lang="en-US" altLang="zh-CN" sz="3200" dirty="0" smtClean="0"/>
              <a:t>》</a:t>
            </a:r>
            <a:r>
              <a:rPr lang="zh-CN" altLang="en-US" sz="3200" dirty="0" smtClean="0"/>
              <a:t>、</a:t>
            </a:r>
            <a:r>
              <a:rPr lang="en-US" altLang="zh-CN" sz="3200" dirty="0" smtClean="0"/>
              <a:t>《</a:t>
            </a:r>
            <a:r>
              <a:rPr lang="zh-CN" altLang="en-US" sz="3200" dirty="0" smtClean="0"/>
              <a:t>破产律</a:t>
            </a:r>
            <a:r>
              <a:rPr lang="en-US" altLang="zh-CN" sz="3200" dirty="0" smtClean="0"/>
              <a:t>》</a:t>
            </a:r>
            <a:r>
              <a:rPr lang="zh-CN" altLang="en-US" sz="3200" dirty="0" smtClean="0"/>
              <a:t>、</a:t>
            </a:r>
            <a:r>
              <a:rPr lang="en-US" altLang="zh-CN" sz="3200" dirty="0" smtClean="0"/>
              <a:t>《</a:t>
            </a:r>
            <a:r>
              <a:rPr lang="zh-CN" altLang="en-US" sz="3200" dirty="0" smtClean="0"/>
              <a:t>奖励商勋章程</a:t>
            </a:r>
            <a:r>
              <a:rPr lang="en-US" altLang="zh-CN" sz="3200" dirty="0" smtClean="0"/>
              <a:t>》</a:t>
            </a:r>
            <a:r>
              <a:rPr lang="zh-CN" altLang="en-US" sz="3200" dirty="0" smtClean="0"/>
              <a:t>等各种单行商事法规。</a:t>
            </a:r>
          </a:p>
          <a:p>
            <a:pPr marL="0" indent="0" algn="just">
              <a:buNone/>
            </a:pPr>
            <a:r>
              <a:rPr lang="zh-CN" altLang="en-US" sz="3200" dirty="0" smtClean="0"/>
              <a:t>（２）第二阶段：主要商事法典改由修订法律馆主持起草，</a:t>
            </a:r>
            <a:r>
              <a:rPr lang="en-US" altLang="zh-CN" sz="3200" dirty="0" smtClean="0"/>
              <a:t>1908</a:t>
            </a:r>
            <a:r>
              <a:rPr lang="zh-CN" altLang="en-US" sz="3200" dirty="0" smtClean="0"/>
              <a:t>年，清政府聘请志田钾太郎帮同起草商律，分</a:t>
            </a:r>
            <a:r>
              <a:rPr lang="en-US" altLang="zh-CN" sz="3200" dirty="0" smtClean="0"/>
              <a:t>《</a:t>
            </a:r>
            <a:r>
              <a:rPr lang="zh-CN" altLang="en-US" sz="3200" dirty="0" smtClean="0"/>
              <a:t>总则</a:t>
            </a:r>
            <a:r>
              <a:rPr lang="en-US" altLang="zh-CN" sz="3200" dirty="0" smtClean="0"/>
              <a:t>》</a:t>
            </a:r>
            <a:r>
              <a:rPr lang="zh-CN" altLang="en-US" sz="3200" dirty="0" smtClean="0"/>
              <a:t>和</a:t>
            </a:r>
            <a:r>
              <a:rPr lang="en-US" altLang="zh-CN" sz="3200" dirty="0" smtClean="0"/>
              <a:t>《</a:t>
            </a:r>
            <a:r>
              <a:rPr lang="zh-CN" altLang="en-US" sz="3200" dirty="0" smtClean="0"/>
              <a:t>商行为</a:t>
            </a:r>
            <a:r>
              <a:rPr lang="en-US" altLang="zh-CN" sz="3200" dirty="0" smtClean="0"/>
              <a:t>》</a:t>
            </a:r>
            <a:r>
              <a:rPr lang="zh-CN" altLang="en-US" sz="3200" dirty="0" smtClean="0"/>
              <a:t>两编。农工商部制定</a:t>
            </a:r>
            <a:r>
              <a:rPr lang="en-US" altLang="zh-CN" sz="3200" dirty="0" smtClean="0"/>
              <a:t>《</a:t>
            </a:r>
            <a:r>
              <a:rPr lang="zh-CN" altLang="en-US" sz="3200" dirty="0" smtClean="0"/>
              <a:t>大清商律草案</a:t>
            </a:r>
            <a:r>
              <a:rPr lang="en-US" altLang="zh-CN" sz="3200" dirty="0" smtClean="0"/>
              <a:t>》</a:t>
            </a:r>
            <a:r>
              <a:rPr lang="zh-CN" altLang="en-US" sz="3200" dirty="0" smtClean="0"/>
              <a:t>。</a:t>
            </a:r>
          </a:p>
          <a:p>
            <a:pPr marL="0" indent="0">
              <a:buNone/>
            </a:pPr>
            <a:endParaRPr lang="zh-CN" altLang="en-US" dirty="0"/>
          </a:p>
        </p:txBody>
      </p:sp>
    </p:spTree>
    <p:extLst>
      <p:ext uri="{BB962C8B-B14F-4D97-AF65-F5344CB8AC3E}">
        <p14:creationId xmlns:p14="http://schemas.microsoft.com/office/powerpoint/2010/main" val="359925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诉讼法的修定</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４、诉讼法的修定</a:t>
            </a:r>
          </a:p>
          <a:p>
            <a:pPr marL="0" indent="0">
              <a:buNone/>
            </a:pPr>
            <a:r>
              <a:rPr lang="zh-CN" altLang="en-US" dirty="0" smtClean="0"/>
              <a:t>（１）</a:t>
            </a:r>
            <a:r>
              <a:rPr lang="en-US" altLang="zh-CN" dirty="0" smtClean="0"/>
              <a:t>《</a:t>
            </a:r>
            <a:r>
              <a:rPr lang="zh-CN" altLang="en-US" dirty="0" smtClean="0"/>
              <a:t>大清刑事民事诉讼法草案</a:t>
            </a:r>
            <a:r>
              <a:rPr lang="en-US" altLang="zh-CN" dirty="0" smtClean="0"/>
              <a:t>》</a:t>
            </a:r>
          </a:p>
          <a:p>
            <a:pPr marL="0" indent="0">
              <a:buNone/>
            </a:pPr>
            <a:r>
              <a:rPr lang="zh-CN" altLang="en-US" dirty="0" smtClean="0"/>
              <a:t>１９０６年完成，沈家本起草，共５章２６０条。</a:t>
            </a:r>
          </a:p>
          <a:p>
            <a:pPr marL="0" indent="0">
              <a:buNone/>
            </a:pPr>
            <a:r>
              <a:rPr lang="zh-CN" altLang="en-US" dirty="0" smtClean="0"/>
              <a:t>内容：该法采用刑事诉讼和民事诉讼合一的体例，较为糸统地规定了各项诉讼程序，并采用了 近代西方法律中公开审判、陪审和律师制度</a:t>
            </a:r>
          </a:p>
          <a:p>
            <a:pPr marL="0" indent="0">
              <a:buNone/>
            </a:pPr>
            <a:r>
              <a:rPr lang="zh-CN" altLang="en-US" dirty="0" smtClean="0"/>
              <a:t>（２）</a:t>
            </a:r>
            <a:r>
              <a:rPr lang="en-US" altLang="zh-CN" dirty="0" smtClean="0"/>
              <a:t>《</a:t>
            </a:r>
            <a:r>
              <a:rPr lang="zh-CN" altLang="en-US" dirty="0" smtClean="0"/>
              <a:t>各级审判厅试办章程</a:t>
            </a:r>
            <a:r>
              <a:rPr lang="en-US" altLang="zh-CN" dirty="0" smtClean="0"/>
              <a:t>》</a:t>
            </a:r>
            <a:r>
              <a:rPr lang="zh-CN" altLang="en-US" dirty="0" smtClean="0"/>
              <a:t>：１９０７年颁行的诉讼法规，共５章１２０条。</a:t>
            </a:r>
          </a:p>
          <a:p>
            <a:pPr marL="0" indent="0">
              <a:buNone/>
            </a:pPr>
            <a:r>
              <a:rPr lang="zh-CN" altLang="en-US" dirty="0" smtClean="0"/>
              <a:t>（３）</a:t>
            </a:r>
            <a:r>
              <a:rPr lang="en-US" altLang="zh-CN" dirty="0" smtClean="0"/>
              <a:t>《</a:t>
            </a:r>
            <a:r>
              <a:rPr lang="zh-CN" altLang="en-US" dirty="0" smtClean="0"/>
              <a:t>大清刑事诉讼律草案</a:t>
            </a:r>
            <a:r>
              <a:rPr lang="en-US" altLang="zh-CN" dirty="0" smtClean="0"/>
              <a:t>》</a:t>
            </a:r>
            <a:r>
              <a:rPr lang="zh-CN" altLang="en-US" dirty="0" smtClean="0"/>
              <a:t>和</a:t>
            </a:r>
            <a:r>
              <a:rPr lang="en-US" altLang="zh-CN" dirty="0" smtClean="0"/>
              <a:t>《</a:t>
            </a:r>
            <a:r>
              <a:rPr lang="zh-CN" altLang="en-US" dirty="0" smtClean="0"/>
              <a:t>大清民事诉讼律草案</a:t>
            </a:r>
            <a:r>
              <a:rPr lang="en-US" altLang="zh-CN" dirty="0" smtClean="0"/>
              <a:t>》</a:t>
            </a:r>
          </a:p>
          <a:p>
            <a:pPr marL="0" indent="0">
              <a:buNone/>
            </a:pPr>
            <a:r>
              <a:rPr lang="zh-CN" altLang="en-US" dirty="0" smtClean="0"/>
              <a:t>沈家本在</a:t>
            </a:r>
            <a:r>
              <a:rPr lang="en-US" altLang="zh-CN" dirty="0" smtClean="0"/>
              <a:t>《</a:t>
            </a:r>
            <a:r>
              <a:rPr lang="zh-CN" altLang="en-US" dirty="0" smtClean="0"/>
              <a:t>大清刑事民事诉讼法草案</a:t>
            </a:r>
            <a:r>
              <a:rPr lang="en-US" altLang="zh-CN" dirty="0" smtClean="0"/>
              <a:t>》</a:t>
            </a:r>
            <a:r>
              <a:rPr lang="zh-CN" altLang="en-US" dirty="0" smtClean="0"/>
              <a:t>否决后起草的两部诉讼法草案，于１９１０年完成。</a:t>
            </a:r>
          </a:p>
          <a:p>
            <a:pPr marL="0" indent="0">
              <a:buNone/>
            </a:pPr>
            <a:endParaRPr lang="zh-CN" altLang="en-US" dirty="0"/>
          </a:p>
        </p:txBody>
      </p:sp>
    </p:spTree>
    <p:extLst>
      <p:ext uri="{BB962C8B-B14F-4D97-AF65-F5344CB8AC3E}">
        <p14:creationId xmlns:p14="http://schemas.microsoft.com/office/powerpoint/2010/main" val="386313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法院组织法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５、法院组织法：</a:t>
            </a:r>
          </a:p>
          <a:p>
            <a:pPr marL="0" indent="0">
              <a:buNone/>
            </a:pPr>
            <a:r>
              <a:rPr lang="zh-CN" altLang="en-US" dirty="0" smtClean="0"/>
              <a:t>（１）</a:t>
            </a:r>
            <a:r>
              <a:rPr lang="en-US" altLang="zh-CN" dirty="0" smtClean="0"/>
              <a:t>《</a:t>
            </a:r>
            <a:r>
              <a:rPr lang="zh-CN" altLang="en-US" dirty="0" smtClean="0"/>
              <a:t>大理院编制法</a:t>
            </a:r>
            <a:r>
              <a:rPr lang="en-US" altLang="zh-CN" dirty="0" smtClean="0"/>
              <a:t>》</a:t>
            </a:r>
            <a:r>
              <a:rPr lang="zh-CN" altLang="en-US" dirty="0" smtClean="0"/>
              <a:t>：清政府为配合官制改革，１９０６年制定的关于大理院和京师审判组织的单行法规，共５节４５条。</a:t>
            </a:r>
          </a:p>
          <a:p>
            <a:pPr marL="0" indent="0">
              <a:buNone/>
            </a:pPr>
            <a:r>
              <a:rPr lang="zh-CN" altLang="en-US" dirty="0" smtClean="0"/>
              <a:t>（２）</a:t>
            </a:r>
            <a:r>
              <a:rPr lang="en-US" altLang="zh-CN" dirty="0" smtClean="0"/>
              <a:t>《</a:t>
            </a:r>
            <a:r>
              <a:rPr lang="zh-CN" altLang="en-US" dirty="0" smtClean="0"/>
              <a:t>法院编制法</a:t>
            </a:r>
            <a:r>
              <a:rPr lang="en-US" altLang="zh-CN" dirty="0" smtClean="0"/>
              <a:t>》</a:t>
            </a:r>
            <a:r>
              <a:rPr lang="zh-CN" altLang="en-US" dirty="0" smtClean="0"/>
              <a:t>：１９１０年清政府公布的关于法院组织的法规，共１６章１６４条。</a:t>
            </a:r>
          </a:p>
          <a:p>
            <a:pPr marL="0" indent="0">
              <a:buNone/>
            </a:pPr>
            <a:endParaRPr lang="zh-CN" altLang="en-US" dirty="0"/>
          </a:p>
        </p:txBody>
      </p:sp>
    </p:spTree>
    <p:extLst>
      <p:ext uri="{BB962C8B-B14F-4D97-AF65-F5344CB8AC3E}">
        <p14:creationId xmlns:p14="http://schemas.microsoft.com/office/powerpoint/2010/main" val="2150472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（三）法律的基本内容：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１、保护地主买办阶级的私有财产权</a:t>
            </a:r>
          </a:p>
          <a:p>
            <a:pPr marL="0" indent="0">
              <a:buNone/>
            </a:pPr>
            <a:r>
              <a:rPr lang="zh-CN" altLang="en-US" dirty="0" smtClean="0"/>
              <a:t>２、承认和保护私营工商业</a:t>
            </a:r>
          </a:p>
          <a:p>
            <a:pPr marL="0" indent="0">
              <a:buNone/>
            </a:pPr>
            <a:r>
              <a:rPr lang="zh-CN" altLang="en-US" dirty="0" smtClean="0"/>
              <a:t>（１）确认私营工商业的地位</a:t>
            </a:r>
          </a:p>
          <a:p>
            <a:pPr marL="0" indent="0">
              <a:buNone/>
            </a:pPr>
            <a:r>
              <a:rPr lang="zh-CN" altLang="en-US" dirty="0" smtClean="0"/>
              <a:t>（２）奖励集资较多、经营有方的私营工商业者</a:t>
            </a:r>
          </a:p>
          <a:p>
            <a:pPr marL="0" indent="0">
              <a:buNone/>
            </a:pPr>
            <a:r>
              <a:rPr lang="zh-CN" altLang="en-US" dirty="0" smtClean="0"/>
              <a:t>３、镇压人民的反抗斗争</a:t>
            </a:r>
          </a:p>
          <a:p>
            <a:pPr marL="0" indent="0">
              <a:buNone/>
            </a:pPr>
            <a:r>
              <a:rPr lang="zh-CN" altLang="en-US" dirty="0" smtClean="0"/>
              <a:t>４、维护封建礼教和封建婚姻家庭关系</a:t>
            </a:r>
          </a:p>
          <a:p>
            <a:pPr marL="0" indent="0">
              <a:buNone/>
            </a:pPr>
            <a:r>
              <a:rPr lang="zh-CN" altLang="en-US" dirty="0" smtClean="0"/>
              <a:t>５、保护帝国主义在中国的特权和利益</a:t>
            </a:r>
          </a:p>
          <a:p>
            <a:pPr marL="0" indent="0">
              <a:buNone/>
            </a:pPr>
            <a:endParaRPr lang="zh-CN" altLang="en-US" dirty="0"/>
          </a:p>
        </p:txBody>
      </p:sp>
    </p:spTree>
    <p:extLst>
      <p:ext uri="{BB962C8B-B14F-4D97-AF65-F5344CB8AC3E}">
        <p14:creationId xmlns:p14="http://schemas.microsoft.com/office/powerpoint/2010/main" val="14559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（四）清末立法的特点：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１、在立法的指导思想上，既要考虑维护封建统治，又要考虑帝国主义利益。</a:t>
            </a:r>
          </a:p>
          <a:p>
            <a:pPr marL="0" indent="0">
              <a:buNone/>
            </a:pPr>
            <a:r>
              <a:rPr lang="zh-CN" altLang="en-US" dirty="0" smtClean="0"/>
              <a:t>２、在立法时，一方面抄袭资本主义国家的法律原则和法律条文，另一方面仍然继续维护封建法律。</a:t>
            </a:r>
          </a:p>
          <a:p>
            <a:pPr marL="0" indent="0">
              <a:buNone/>
            </a:pPr>
            <a:r>
              <a:rPr lang="zh-CN" altLang="en-US" dirty="0" smtClean="0"/>
              <a:t>３、在具体法律中，资本主义和封建主义色彩的内容合二为一。</a:t>
            </a:r>
          </a:p>
          <a:p>
            <a:pPr marL="0" indent="0">
              <a:buNone/>
            </a:pPr>
            <a:endParaRPr lang="zh-CN" altLang="en-US" dirty="0"/>
          </a:p>
        </p:txBody>
      </p:sp>
    </p:spTree>
    <p:extLst>
      <p:ext uri="{BB962C8B-B14F-4D97-AF65-F5344CB8AC3E}">
        <p14:creationId xmlns:p14="http://schemas.microsoft.com/office/powerpoint/2010/main" val="310952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四、司法制度</a:t>
            </a:r>
            <a:endParaRPr lang="zh-CN" altLang="en-US" dirty="0"/>
          </a:p>
        </p:txBody>
      </p:sp>
      <p:sp>
        <p:nvSpPr>
          <p:cNvPr id="3" name="内容占位符 2"/>
          <p:cNvSpPr>
            <a:spLocks noGrp="1"/>
          </p:cNvSpPr>
          <p:nvPr>
            <p:ph idx="1"/>
          </p:nvPr>
        </p:nvSpPr>
        <p:spPr>
          <a:xfrm>
            <a:off x="372533" y="1625600"/>
            <a:ext cx="11751734" cy="5012267"/>
          </a:xfrm>
        </p:spPr>
        <p:txBody>
          <a:bodyPr>
            <a:normAutofit fontScale="92500" lnSpcReduction="10000"/>
          </a:bodyPr>
          <a:lstStyle/>
          <a:p>
            <a:pPr marL="0" indent="0">
              <a:buNone/>
            </a:pPr>
            <a:r>
              <a:rPr lang="zh-CN" altLang="en-US" dirty="0" smtClean="0"/>
              <a:t>（一）司法机关的变化</a:t>
            </a:r>
            <a:endParaRPr lang="en-US" altLang="zh-CN" dirty="0" smtClean="0"/>
          </a:p>
          <a:p>
            <a:pPr marL="0" indent="0">
              <a:buNone/>
            </a:pPr>
            <a:r>
              <a:rPr lang="zh-CN" altLang="en-US" b="1" dirty="0" smtClean="0"/>
              <a:t>中央：</a:t>
            </a:r>
            <a:endParaRPr lang="en-US" altLang="zh-CN" b="1" dirty="0" smtClean="0"/>
          </a:p>
          <a:p>
            <a:pPr marL="0" indent="0">
              <a:buNone/>
            </a:pPr>
            <a:r>
              <a:rPr lang="zh-CN" altLang="en-US" dirty="0" smtClean="0"/>
              <a:t>１、刑部</a:t>
            </a:r>
            <a:r>
              <a:rPr lang="en-US" altLang="zh-CN" dirty="0" smtClean="0"/>
              <a:t>——</a:t>
            </a:r>
            <a:r>
              <a:rPr lang="zh-CN" altLang="en-US" dirty="0" smtClean="0"/>
              <a:t>法部：负责司法行政，使司法行政与审判分离。</a:t>
            </a:r>
          </a:p>
          <a:p>
            <a:pPr marL="0" indent="0">
              <a:buNone/>
            </a:pPr>
            <a:r>
              <a:rPr lang="zh-CN" altLang="en-US" dirty="0" smtClean="0"/>
              <a:t>２、大理寺</a:t>
            </a:r>
            <a:r>
              <a:rPr lang="en-US" altLang="zh-CN" dirty="0" smtClean="0"/>
              <a:t>——</a:t>
            </a:r>
            <a:r>
              <a:rPr lang="zh-CN" altLang="en-US" dirty="0" smtClean="0"/>
              <a:t>大理院：全国最高审判机关，并负有解释法律、监督各级审判的 职责。</a:t>
            </a:r>
          </a:p>
          <a:p>
            <a:pPr marL="0" indent="0">
              <a:buNone/>
            </a:pPr>
            <a:r>
              <a:rPr lang="zh-CN" altLang="en-US" b="1" dirty="0" smtClean="0"/>
              <a:t>地方：</a:t>
            </a:r>
            <a:endParaRPr lang="en-US" altLang="zh-CN" b="1" dirty="0" smtClean="0"/>
          </a:p>
          <a:p>
            <a:pPr marL="0" indent="0">
              <a:buNone/>
            </a:pPr>
            <a:r>
              <a:rPr lang="zh-CN" altLang="en-US" dirty="0" smtClean="0"/>
              <a:t>１、高等审判厅</a:t>
            </a:r>
            <a:r>
              <a:rPr lang="en-US" altLang="zh-CN" dirty="0" smtClean="0"/>
              <a:t>——</a:t>
            </a:r>
            <a:r>
              <a:rPr lang="zh-CN" altLang="en-US" dirty="0" smtClean="0"/>
              <a:t>省、京师，省按察使司</a:t>
            </a:r>
            <a:r>
              <a:rPr lang="en-US" altLang="zh-CN" dirty="0" smtClean="0"/>
              <a:t>——</a:t>
            </a:r>
            <a:r>
              <a:rPr lang="zh-CN" altLang="en-US" dirty="0" smtClean="0"/>
              <a:t>提法使司，负责地方上的司法行政</a:t>
            </a:r>
          </a:p>
          <a:p>
            <a:pPr marL="0" indent="0">
              <a:buNone/>
            </a:pPr>
            <a:r>
              <a:rPr lang="zh-CN" altLang="en-US" dirty="0" smtClean="0"/>
              <a:t>２、地方审判厅</a:t>
            </a:r>
            <a:r>
              <a:rPr lang="en-US" altLang="zh-CN" dirty="0" smtClean="0"/>
              <a:t>——</a:t>
            </a:r>
            <a:r>
              <a:rPr lang="zh-CN" altLang="en-US" dirty="0" smtClean="0"/>
              <a:t>府</a:t>
            </a:r>
          </a:p>
          <a:p>
            <a:pPr marL="0" indent="0">
              <a:buNone/>
            </a:pPr>
            <a:r>
              <a:rPr lang="zh-CN" altLang="en-US" dirty="0" smtClean="0"/>
              <a:t>３、初级审判厅</a:t>
            </a:r>
            <a:r>
              <a:rPr lang="en-US" altLang="zh-CN" dirty="0" smtClean="0"/>
              <a:t>——</a:t>
            </a:r>
            <a:r>
              <a:rPr lang="zh-CN" altLang="en-US" dirty="0" smtClean="0"/>
              <a:t>州、县</a:t>
            </a:r>
          </a:p>
          <a:p>
            <a:pPr marL="0" indent="0">
              <a:buNone/>
            </a:pPr>
            <a:r>
              <a:rPr lang="zh-CN" altLang="en-US" dirty="0" smtClean="0"/>
              <a:t>４、各级审判厅内，实行审检全署，负责对刑事案件提起公诉并监察判决的执行。</a:t>
            </a:r>
            <a:endParaRPr lang="zh-CN" altLang="en-US" dirty="0"/>
          </a:p>
        </p:txBody>
      </p:sp>
    </p:spTree>
    <p:extLst>
      <p:ext uri="{BB962C8B-B14F-4D97-AF65-F5344CB8AC3E}">
        <p14:creationId xmlns:p14="http://schemas.microsoft.com/office/powerpoint/2010/main" val="1364026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（二）司法制度的改革</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１、司法管辖上分刑事诉讼和民事诉讼</a:t>
            </a:r>
          </a:p>
          <a:p>
            <a:pPr marL="0" indent="0">
              <a:buNone/>
            </a:pPr>
            <a:r>
              <a:rPr lang="zh-CN" altLang="en-US" dirty="0" smtClean="0"/>
              <a:t>２、诉讼程序上实行四级三审制</a:t>
            </a:r>
          </a:p>
          <a:p>
            <a:pPr marL="0" indent="0">
              <a:buNone/>
            </a:pPr>
            <a:r>
              <a:rPr lang="zh-CN" altLang="en-US" dirty="0" smtClean="0"/>
              <a:t>３、审判制度上，采用资本主义国家的一些原则和制度。</a:t>
            </a:r>
            <a:endParaRPr lang="zh-CN" altLang="en-US" dirty="0"/>
          </a:p>
        </p:txBody>
      </p:sp>
    </p:spTree>
    <p:extLst>
      <p:ext uri="{BB962C8B-B14F-4D97-AF65-F5344CB8AC3E}">
        <p14:creationId xmlns:p14="http://schemas.microsoft.com/office/powerpoint/2010/main" val="14994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（三）领事裁判权和会审公廨制度</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１、领事裁判权：“治外法权”</a:t>
            </a:r>
          </a:p>
          <a:p>
            <a:pPr marL="0" indent="0">
              <a:buNone/>
            </a:pPr>
            <a:r>
              <a:rPr lang="zh-CN" altLang="en-US" dirty="0" smtClean="0"/>
              <a:t>概念：指外国在中国的侨民成为民刑被告时，如其本国与中国订有不平等条约，则中国法庭无权裁判，只能由其本国领事按其本国法律裁判。它破坏了中国的司法方权。</a:t>
            </a:r>
          </a:p>
          <a:p>
            <a:pPr marL="0" indent="0">
              <a:buNone/>
            </a:pPr>
            <a:r>
              <a:rPr lang="zh-CN" altLang="en-US" dirty="0" smtClean="0"/>
              <a:t>确立：始于</a:t>
            </a:r>
            <a:r>
              <a:rPr lang="en-US" altLang="zh-CN" dirty="0" smtClean="0"/>
              <a:t>1843</a:t>
            </a:r>
            <a:r>
              <a:rPr lang="zh-CN" altLang="en-US" dirty="0" smtClean="0"/>
              <a:t>年</a:t>
            </a:r>
            <a:r>
              <a:rPr lang="en-US" altLang="zh-CN" dirty="0" smtClean="0"/>
              <a:t>7</a:t>
            </a:r>
            <a:r>
              <a:rPr lang="zh-CN" altLang="en-US" dirty="0" smtClean="0"/>
              <a:t>月签定的中英</a:t>
            </a:r>
            <a:r>
              <a:rPr lang="en-US" altLang="zh-CN" dirty="0" smtClean="0"/>
              <a:t>《</a:t>
            </a:r>
            <a:r>
              <a:rPr lang="zh-CN" altLang="en-US" dirty="0" smtClean="0"/>
              <a:t>五口通商章程</a:t>
            </a:r>
            <a:r>
              <a:rPr lang="en-US" altLang="zh-CN" dirty="0" smtClean="0"/>
              <a:t>》</a:t>
            </a:r>
            <a:r>
              <a:rPr lang="zh-CN" altLang="en-US" dirty="0" smtClean="0"/>
              <a:t>，在以后签订的一糸列不平等条约中得以扩充。</a:t>
            </a:r>
          </a:p>
          <a:p>
            <a:pPr marL="0" indent="0">
              <a:buNone/>
            </a:pPr>
            <a:endParaRPr lang="zh-CN" altLang="en-US" dirty="0"/>
          </a:p>
        </p:txBody>
      </p:sp>
    </p:spTree>
    <p:extLst>
      <p:ext uri="{BB962C8B-B14F-4D97-AF65-F5344CB8AC3E}">
        <p14:creationId xmlns:p14="http://schemas.microsoft.com/office/powerpoint/2010/main" val="177284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一、鸦片战争后中国社会基本情况</a:t>
            </a:r>
            <a:r>
              <a:rPr lang="zh-CN" altLang="en-US" dirty="0" smtClean="0"/>
              <a:t>的</a:t>
            </a:r>
            <a:r>
              <a:rPr lang="zh-CN" altLang="en-US" dirty="0" smtClean="0"/>
              <a:t>变化</a:t>
            </a:r>
          </a:p>
        </p:txBody>
      </p:sp>
      <p:sp>
        <p:nvSpPr>
          <p:cNvPr id="3" name="内容占位符 2"/>
          <p:cNvSpPr>
            <a:spLocks noGrp="1"/>
          </p:cNvSpPr>
          <p:nvPr>
            <p:ph idx="1"/>
          </p:nvPr>
        </p:nvSpPr>
        <p:spPr/>
        <p:txBody>
          <a:bodyPr>
            <a:normAutofit/>
          </a:bodyPr>
          <a:lstStyle/>
          <a:p>
            <a:pPr marL="0" indent="0" algn="just">
              <a:buNone/>
            </a:pPr>
            <a:r>
              <a:rPr lang="zh-CN" altLang="en-US" b="1" dirty="0" smtClean="0"/>
              <a:t>（一）鸦片战争后中国社会的基本情况</a:t>
            </a:r>
          </a:p>
          <a:p>
            <a:pPr marL="0" indent="0" algn="just">
              <a:buNone/>
            </a:pPr>
            <a:r>
              <a:rPr lang="zh-CN" altLang="en-US" dirty="0" smtClean="0"/>
              <a:t>西方列强的侵入，对中国的社会经济起了很大的分解作用，从而使中国的社会结构发生了重大变化，中国国内的阶级关系也发生了显著变化，除地主阶级和农民阶级外，还有资产阶级和无产阶级，还出现了买办阶级。</a:t>
            </a:r>
          </a:p>
          <a:p>
            <a:pPr marL="0" indent="0" algn="just">
              <a:buNone/>
            </a:pPr>
            <a:endParaRPr lang="zh-CN" altLang="en-US" dirty="0" smtClean="0"/>
          </a:p>
          <a:p>
            <a:pPr marL="0" indent="0" algn="just">
              <a:buNone/>
            </a:pPr>
            <a:r>
              <a:rPr lang="zh-CN" altLang="en-US" b="1" dirty="0" smtClean="0"/>
              <a:t>（二）清政权的半殖民地半封建化</a:t>
            </a:r>
          </a:p>
          <a:p>
            <a:pPr marL="0" indent="0" algn="just">
              <a:buNone/>
            </a:pPr>
            <a:r>
              <a:rPr lang="zh-CN" altLang="en-US" dirty="0" smtClean="0"/>
              <a:t>随着中国社会沦为半殖民地、半封建社会，清政权的地位和性质也发生了重大变化。</a:t>
            </a:r>
          </a:p>
          <a:p>
            <a:pPr marL="0" indent="0">
              <a:buNone/>
            </a:pPr>
            <a:endParaRPr lang="zh-CN" altLang="en-US" dirty="0"/>
          </a:p>
        </p:txBody>
      </p:sp>
    </p:spTree>
    <p:extLst>
      <p:ext uri="{BB962C8B-B14F-4D97-AF65-F5344CB8AC3E}">
        <p14:creationId xmlns:p14="http://schemas.microsoft.com/office/powerpoint/2010/main" val="3277630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２、会审公廨制度</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600" dirty="0" smtClean="0"/>
              <a:t>概念：</a:t>
            </a:r>
            <a:endParaRPr lang="en-US" altLang="zh-CN" sz="3600" dirty="0" smtClean="0"/>
          </a:p>
          <a:p>
            <a:pPr marL="0" indent="0" algn="just">
              <a:buNone/>
            </a:pPr>
            <a:r>
              <a:rPr lang="zh-CN" altLang="en-US" dirty="0" smtClean="0"/>
              <a:t>又称会审公堂，是 </a:t>
            </a:r>
            <a:r>
              <a:rPr lang="en-US" altLang="zh-CN" dirty="0" smtClean="0"/>
              <a:t>1864</a:t>
            </a:r>
            <a:r>
              <a:rPr lang="zh-CN" altLang="en-US" dirty="0" smtClean="0"/>
              <a:t>年清政府与英、美、法三国驻上海的领事协议在租界内设立的法院，管理各国租界内各等案件。按 １８６８年</a:t>
            </a:r>
            <a:r>
              <a:rPr lang="en-US" altLang="zh-CN" dirty="0" smtClean="0"/>
              <a:t>《</a:t>
            </a:r>
            <a:r>
              <a:rPr lang="zh-CN" altLang="en-US" dirty="0" smtClean="0"/>
              <a:t>上海洋泾浜设官会审章程</a:t>
            </a:r>
            <a:r>
              <a:rPr lang="en-US" altLang="zh-CN" dirty="0" smtClean="0"/>
              <a:t>》</a:t>
            </a:r>
            <a:r>
              <a:rPr lang="zh-CN" altLang="en-US" dirty="0" smtClean="0"/>
              <a:t>的规定，凡牵涉有约国洋人必须到案的洋华诉讼，无约国洋人与华人的互相诉讼及被外国人雇佣和延请的中国人的诉讼，外国领事均有权参加会审。</a:t>
            </a:r>
            <a:endParaRPr lang="zh-CN" altLang="en-US" dirty="0"/>
          </a:p>
        </p:txBody>
      </p:sp>
    </p:spTree>
    <p:extLst>
      <p:ext uri="{BB962C8B-B14F-4D97-AF65-F5344CB8AC3E}">
        <p14:creationId xmlns:p14="http://schemas.microsoft.com/office/powerpoint/2010/main" val="3544676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太平天国的法律制度</a:t>
            </a:r>
            <a:endParaRPr lang="zh-CN" altLang="en-US" dirty="0"/>
          </a:p>
        </p:txBody>
      </p:sp>
      <p:sp>
        <p:nvSpPr>
          <p:cNvPr id="3" name="内容占位符 2"/>
          <p:cNvSpPr>
            <a:spLocks noGrp="1"/>
          </p:cNvSpPr>
          <p:nvPr>
            <p:ph idx="1"/>
          </p:nvPr>
        </p:nvSpPr>
        <p:spPr>
          <a:xfrm>
            <a:off x="347133" y="1825625"/>
            <a:ext cx="11523134" cy="4351338"/>
          </a:xfrm>
        </p:spPr>
        <p:txBody>
          <a:bodyPr>
            <a:normAutofit/>
          </a:bodyPr>
          <a:lstStyle/>
          <a:p>
            <a:pPr marL="0" indent="0">
              <a:buNone/>
            </a:pPr>
            <a:r>
              <a:rPr lang="zh-CN" altLang="en-US" dirty="0" smtClean="0"/>
              <a:t>一、太平天国的主要立法</a:t>
            </a:r>
          </a:p>
          <a:p>
            <a:pPr marL="0" indent="0" algn="just">
              <a:buNone/>
            </a:pPr>
            <a:r>
              <a:rPr lang="zh-CN" altLang="en-US" dirty="0" smtClean="0"/>
              <a:t>（一）立法概况</a:t>
            </a:r>
          </a:p>
          <a:p>
            <a:pPr marL="0" indent="0" algn="just">
              <a:buNone/>
            </a:pPr>
            <a:r>
              <a:rPr lang="zh-CN" altLang="en-US" dirty="0" smtClean="0"/>
              <a:t>１、军纪五条和</a:t>
            </a:r>
            <a:r>
              <a:rPr lang="en-US" altLang="zh-CN" dirty="0" smtClean="0"/>
              <a:t>《</a:t>
            </a:r>
            <a:r>
              <a:rPr lang="zh-CN" altLang="en-US" dirty="0" smtClean="0"/>
              <a:t>十款天条</a:t>
            </a:r>
            <a:r>
              <a:rPr lang="en-US" altLang="zh-CN" dirty="0" smtClean="0"/>
              <a:t>》</a:t>
            </a:r>
          </a:p>
          <a:p>
            <a:pPr marL="0" indent="0" algn="just">
              <a:buNone/>
            </a:pPr>
            <a:r>
              <a:rPr lang="zh-CN" altLang="en-US" dirty="0" smtClean="0"/>
              <a:t>军纪五条：１８５１年１月金田起义发布，是太平天国立法的开端。</a:t>
            </a:r>
          </a:p>
          <a:p>
            <a:pPr marL="0" indent="0" algn="just">
              <a:buNone/>
            </a:pPr>
            <a:r>
              <a:rPr lang="en-US" altLang="zh-CN" dirty="0" smtClean="0"/>
              <a:t>《</a:t>
            </a:r>
            <a:r>
              <a:rPr lang="zh-CN" altLang="en-US" dirty="0" smtClean="0"/>
              <a:t>十款天条</a:t>
            </a:r>
            <a:r>
              <a:rPr lang="en-US" altLang="zh-CN" dirty="0" smtClean="0"/>
              <a:t>》</a:t>
            </a:r>
            <a:r>
              <a:rPr lang="zh-CN" altLang="en-US" dirty="0" smtClean="0"/>
              <a:t>：１８５１年９月颁布， “上帝会”的教规</a:t>
            </a:r>
            <a:r>
              <a:rPr lang="en-US" altLang="zh-CN" dirty="0" smtClean="0"/>
              <a:t>——</a:t>
            </a:r>
            <a:r>
              <a:rPr lang="zh-CN" altLang="en-US" dirty="0" smtClean="0"/>
              <a:t>太平天国的军纪。</a:t>
            </a:r>
          </a:p>
          <a:p>
            <a:pPr marL="0" indent="0" algn="just">
              <a:buNone/>
            </a:pPr>
            <a:endParaRPr lang="en-US" altLang="zh-CN" dirty="0" smtClean="0"/>
          </a:p>
          <a:p>
            <a:pPr marL="0" indent="0" algn="just">
              <a:buNone/>
            </a:pPr>
            <a:r>
              <a:rPr lang="zh-CN" altLang="en-US" dirty="0" smtClean="0"/>
              <a:t>２、</a:t>
            </a:r>
            <a:r>
              <a:rPr lang="en-US" altLang="zh-CN" dirty="0" smtClean="0"/>
              <a:t>《</a:t>
            </a:r>
            <a:r>
              <a:rPr lang="zh-CN" altLang="en-US" dirty="0" smtClean="0"/>
              <a:t>太平天条</a:t>
            </a:r>
            <a:r>
              <a:rPr lang="en-US" altLang="zh-CN" dirty="0" smtClean="0"/>
              <a:t>》</a:t>
            </a:r>
            <a:r>
              <a:rPr lang="zh-CN" altLang="en-US" dirty="0" smtClean="0"/>
              <a:t>：１８５２年颁布，分</a:t>
            </a:r>
            <a:r>
              <a:rPr lang="en-US" altLang="zh-CN" dirty="0" smtClean="0"/>
              <a:t>《</a:t>
            </a:r>
            <a:r>
              <a:rPr lang="zh-CN" altLang="en-US" dirty="0" smtClean="0"/>
              <a:t>定营规条十要</a:t>
            </a:r>
            <a:r>
              <a:rPr lang="en-US" altLang="zh-CN" dirty="0" smtClean="0"/>
              <a:t>》</a:t>
            </a:r>
            <a:r>
              <a:rPr lang="zh-CN" altLang="en-US" dirty="0" smtClean="0"/>
              <a:t>和</a:t>
            </a:r>
            <a:r>
              <a:rPr lang="en-US" altLang="zh-CN" dirty="0" smtClean="0"/>
              <a:t>《</a:t>
            </a:r>
            <a:r>
              <a:rPr lang="zh-CN" altLang="en-US" dirty="0" smtClean="0"/>
              <a:t>行营规矩</a:t>
            </a:r>
            <a:r>
              <a:rPr lang="en-US" altLang="zh-CN" dirty="0" smtClean="0"/>
              <a:t>》</a:t>
            </a:r>
          </a:p>
          <a:p>
            <a:pPr marL="0" indent="0">
              <a:buNone/>
            </a:pPr>
            <a:endParaRPr lang="zh-CN" altLang="en-US" dirty="0"/>
          </a:p>
        </p:txBody>
      </p:sp>
    </p:spTree>
    <p:extLst>
      <p:ext uri="{BB962C8B-B14F-4D97-AF65-F5344CB8AC3E}">
        <p14:creationId xmlns:p14="http://schemas.microsoft.com/office/powerpoint/2010/main" val="3178489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太平天国的法律制度</a:t>
            </a:r>
            <a:endParaRPr lang="zh-CN" altLang="en-US" dirty="0"/>
          </a:p>
        </p:txBody>
      </p:sp>
      <p:sp>
        <p:nvSpPr>
          <p:cNvPr id="3" name="内容占位符 2"/>
          <p:cNvSpPr>
            <a:spLocks noGrp="1"/>
          </p:cNvSpPr>
          <p:nvPr>
            <p:ph idx="1"/>
          </p:nvPr>
        </p:nvSpPr>
        <p:spPr/>
        <p:txBody>
          <a:bodyPr/>
          <a:lstStyle/>
          <a:p>
            <a:pPr marL="0" indent="0" algn="just">
              <a:buNone/>
            </a:pPr>
            <a:r>
              <a:rPr lang="zh-CN" altLang="en-US" dirty="0" smtClean="0"/>
              <a:t> ３、</a:t>
            </a:r>
            <a:r>
              <a:rPr lang="en-US" altLang="zh-CN" dirty="0" smtClean="0"/>
              <a:t>《</a:t>
            </a:r>
            <a:r>
              <a:rPr lang="zh-CN" altLang="en-US" dirty="0" smtClean="0"/>
              <a:t>天朝田亩制度</a:t>
            </a:r>
            <a:r>
              <a:rPr lang="en-US" altLang="zh-CN" dirty="0" smtClean="0"/>
              <a:t>》</a:t>
            </a:r>
            <a:r>
              <a:rPr lang="zh-CN" altLang="en-US" dirty="0" smtClean="0"/>
              <a:t>和</a:t>
            </a:r>
            <a:r>
              <a:rPr lang="en-US" altLang="zh-CN" dirty="0" smtClean="0"/>
              <a:t>《</a:t>
            </a:r>
            <a:r>
              <a:rPr lang="zh-CN" altLang="en-US" dirty="0" smtClean="0"/>
              <a:t>太平刑律</a:t>
            </a:r>
            <a:r>
              <a:rPr lang="en-US" altLang="zh-CN" dirty="0" smtClean="0"/>
              <a:t>》</a:t>
            </a:r>
          </a:p>
          <a:p>
            <a:pPr marL="0" indent="0" algn="just">
              <a:buNone/>
            </a:pPr>
            <a:r>
              <a:rPr lang="zh-CN" altLang="en-US" dirty="0" smtClean="0"/>
              <a:t>（１）</a:t>
            </a:r>
            <a:r>
              <a:rPr lang="en-US" altLang="zh-CN" dirty="0" smtClean="0"/>
              <a:t>《</a:t>
            </a:r>
            <a:r>
              <a:rPr lang="zh-CN" altLang="en-US" dirty="0" smtClean="0"/>
              <a:t>天朝田亩制度</a:t>
            </a:r>
            <a:r>
              <a:rPr lang="en-US" altLang="zh-CN" dirty="0" smtClean="0"/>
              <a:t>》</a:t>
            </a:r>
            <a:r>
              <a:rPr lang="zh-CN" altLang="en-US" dirty="0" smtClean="0"/>
              <a:t>：１８５３年颁布。</a:t>
            </a:r>
            <a:endParaRPr lang="en-US" altLang="zh-CN" dirty="0" smtClean="0"/>
          </a:p>
          <a:p>
            <a:pPr marL="0" indent="0" algn="just">
              <a:buNone/>
            </a:pPr>
            <a:r>
              <a:rPr lang="zh-CN" altLang="en-US" dirty="0" smtClean="0"/>
              <a:t>内容：以解决土地为中心，全面规划了政治、经济、军事、司法、保举、教育、社会组织等方面的改革方案和策略。</a:t>
            </a:r>
            <a:endParaRPr lang="en-US" altLang="zh-CN" dirty="0" smtClean="0"/>
          </a:p>
          <a:p>
            <a:pPr marL="0" indent="0" algn="just">
              <a:buNone/>
            </a:pPr>
            <a:r>
              <a:rPr lang="en-US" altLang="zh-CN" dirty="0" smtClean="0"/>
              <a:t>《</a:t>
            </a:r>
            <a:r>
              <a:rPr lang="zh-CN" altLang="en-US" dirty="0" smtClean="0"/>
              <a:t>太平刑律</a:t>
            </a:r>
            <a:r>
              <a:rPr lang="en-US" altLang="zh-CN" dirty="0" smtClean="0"/>
              <a:t>》</a:t>
            </a:r>
            <a:r>
              <a:rPr lang="zh-CN" altLang="en-US" dirty="0" smtClean="0"/>
              <a:t>：是以</a:t>
            </a:r>
            <a:r>
              <a:rPr lang="en-US" altLang="zh-CN" dirty="0" smtClean="0"/>
              <a:t>《</a:t>
            </a:r>
            <a:r>
              <a:rPr lang="zh-CN" altLang="en-US" dirty="0" smtClean="0"/>
              <a:t>十款天条</a:t>
            </a:r>
            <a:r>
              <a:rPr lang="en-US" altLang="zh-CN" dirty="0" smtClean="0"/>
              <a:t>》</a:t>
            </a:r>
            <a:r>
              <a:rPr lang="zh-CN" altLang="en-US" dirty="0" smtClean="0"/>
              <a:t>和</a:t>
            </a:r>
            <a:r>
              <a:rPr lang="en-US" altLang="zh-CN" dirty="0" smtClean="0"/>
              <a:t>《</a:t>
            </a:r>
            <a:r>
              <a:rPr lang="zh-CN" altLang="en-US" dirty="0" smtClean="0"/>
              <a:t>太平条规</a:t>
            </a:r>
            <a:r>
              <a:rPr lang="en-US" altLang="zh-CN" dirty="0" smtClean="0"/>
              <a:t>》</a:t>
            </a:r>
            <a:r>
              <a:rPr lang="zh-CN" altLang="en-US" dirty="0" smtClean="0"/>
              <a:t>为基础制定的，是太平天国的刑事法律。</a:t>
            </a:r>
            <a:endParaRPr lang="en-US" altLang="zh-CN" dirty="0" smtClean="0"/>
          </a:p>
          <a:p>
            <a:pPr marL="0" indent="0" algn="just">
              <a:buNone/>
            </a:pPr>
            <a:r>
              <a:rPr lang="zh-CN" altLang="en-US" dirty="0" smtClean="0"/>
              <a:t> ４、</a:t>
            </a:r>
            <a:r>
              <a:rPr lang="en-US" altLang="zh-CN" dirty="0" smtClean="0"/>
              <a:t>《</a:t>
            </a:r>
            <a:r>
              <a:rPr lang="zh-CN" altLang="en-US" dirty="0" smtClean="0"/>
              <a:t>资政新篇</a:t>
            </a:r>
            <a:r>
              <a:rPr lang="en-US" altLang="zh-CN" dirty="0" smtClean="0"/>
              <a:t>》</a:t>
            </a:r>
            <a:r>
              <a:rPr lang="zh-CN" altLang="en-US" dirty="0" smtClean="0"/>
              <a:t>：１８５６年，洪仁玕制定，主要依照西方资产阶级法制改造太平天国的法律制度。</a:t>
            </a:r>
          </a:p>
          <a:p>
            <a:pPr marL="0" indent="0" algn="just">
              <a:buNone/>
            </a:pPr>
            <a:endParaRPr lang="zh-CN" altLang="en-US" dirty="0" smtClean="0"/>
          </a:p>
          <a:p>
            <a:pPr marL="0" indent="0" algn="just">
              <a:buNone/>
            </a:pPr>
            <a:endParaRPr lang="zh-CN" altLang="en-US" dirty="0"/>
          </a:p>
        </p:txBody>
      </p:sp>
    </p:spTree>
    <p:extLst>
      <p:ext uri="{BB962C8B-B14F-4D97-AF65-F5344CB8AC3E}">
        <p14:creationId xmlns:p14="http://schemas.microsoft.com/office/powerpoint/2010/main" val="85408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333" y="465667"/>
            <a:ext cx="11590867" cy="6256865"/>
          </a:xfrm>
        </p:spPr>
        <p:txBody>
          <a:bodyPr>
            <a:normAutofit lnSpcReduction="10000"/>
          </a:bodyPr>
          <a:lstStyle/>
          <a:p>
            <a:pPr marL="0" indent="0">
              <a:buNone/>
            </a:pPr>
            <a:r>
              <a:rPr lang="zh-CN" altLang="en-US" sz="3000" b="1" dirty="0" smtClean="0"/>
              <a:t>（二）法律的主要内容：</a:t>
            </a:r>
          </a:p>
          <a:p>
            <a:pPr marL="0" indent="0">
              <a:buNone/>
            </a:pPr>
            <a:r>
              <a:rPr lang="zh-CN" altLang="en-US" dirty="0" smtClean="0"/>
              <a:t>太平天国的法律主要体现在</a:t>
            </a:r>
            <a:r>
              <a:rPr lang="en-US" altLang="zh-CN" dirty="0" smtClean="0"/>
              <a:t>《</a:t>
            </a:r>
            <a:r>
              <a:rPr lang="zh-CN" altLang="en-US" dirty="0" smtClean="0"/>
              <a:t>天朝田亩制度</a:t>
            </a:r>
            <a:r>
              <a:rPr lang="en-US" altLang="zh-CN" dirty="0" smtClean="0"/>
              <a:t>》</a:t>
            </a:r>
            <a:r>
              <a:rPr lang="zh-CN" altLang="en-US" dirty="0" smtClean="0"/>
              <a:t>、</a:t>
            </a:r>
            <a:r>
              <a:rPr lang="en-US" altLang="zh-CN" dirty="0" smtClean="0"/>
              <a:t>《</a:t>
            </a:r>
            <a:r>
              <a:rPr lang="zh-CN" altLang="en-US" dirty="0" smtClean="0"/>
              <a:t>资政新篇</a:t>
            </a:r>
            <a:r>
              <a:rPr lang="en-US" altLang="zh-CN" dirty="0" smtClean="0"/>
              <a:t>》</a:t>
            </a:r>
            <a:r>
              <a:rPr lang="zh-CN" altLang="en-US" dirty="0" smtClean="0"/>
              <a:t>和</a:t>
            </a:r>
            <a:r>
              <a:rPr lang="en-US" altLang="zh-CN" dirty="0" smtClean="0"/>
              <a:t>《</a:t>
            </a:r>
            <a:r>
              <a:rPr lang="zh-CN" altLang="en-US" dirty="0" smtClean="0"/>
              <a:t>太平刑律</a:t>
            </a:r>
            <a:r>
              <a:rPr lang="en-US" altLang="zh-CN" dirty="0" smtClean="0"/>
              <a:t>》</a:t>
            </a:r>
            <a:r>
              <a:rPr lang="zh-CN" altLang="en-US" dirty="0" smtClean="0"/>
              <a:t>中。</a:t>
            </a:r>
          </a:p>
          <a:p>
            <a:pPr marL="0" indent="0">
              <a:buNone/>
            </a:pPr>
            <a:r>
              <a:rPr lang="zh-CN" altLang="en-US" dirty="0" smtClean="0"/>
              <a:t>１、政权组织立法</a:t>
            </a:r>
          </a:p>
          <a:p>
            <a:pPr marL="0" indent="0">
              <a:buNone/>
            </a:pPr>
            <a:r>
              <a:rPr lang="zh-CN" altLang="en-US" dirty="0" smtClean="0"/>
              <a:t> （１）政治体制：天国分中央、省、郡、县四级</a:t>
            </a:r>
          </a:p>
          <a:p>
            <a:pPr marL="0" indent="0">
              <a:buNone/>
            </a:pPr>
            <a:r>
              <a:rPr lang="zh-CN" altLang="en-US" dirty="0" smtClean="0"/>
              <a:t>中央：</a:t>
            </a:r>
            <a:endParaRPr lang="en-US" altLang="zh-CN" dirty="0" smtClean="0"/>
          </a:p>
          <a:p>
            <a:pPr marL="0" indent="0">
              <a:buNone/>
            </a:pPr>
            <a:r>
              <a:rPr lang="zh-CN" altLang="en-US" dirty="0" smtClean="0"/>
              <a:t>君主政体：天王</a:t>
            </a:r>
            <a:r>
              <a:rPr lang="en-US" altLang="zh-CN" dirty="0" smtClean="0"/>
              <a:t>——</a:t>
            </a:r>
            <a:r>
              <a:rPr lang="zh-CN" altLang="en-US" dirty="0" smtClean="0"/>
              <a:t>军、政、教合一，天王以下设王、侯、军师和其它朝内官。    </a:t>
            </a:r>
          </a:p>
          <a:p>
            <a:pPr marL="0" indent="0">
              <a:buNone/>
            </a:pPr>
            <a:r>
              <a:rPr lang="zh-CN" altLang="en-US" dirty="0" smtClean="0"/>
              <a:t>地方：</a:t>
            </a:r>
            <a:endParaRPr lang="en-US" altLang="zh-CN" dirty="0" smtClean="0"/>
          </a:p>
          <a:p>
            <a:pPr marL="0" indent="0">
              <a:buNone/>
            </a:pPr>
            <a:r>
              <a:rPr lang="zh-CN" altLang="en-US" dirty="0" smtClean="0"/>
              <a:t>省级</a:t>
            </a:r>
            <a:r>
              <a:rPr lang="en-US" altLang="zh-CN" dirty="0" smtClean="0"/>
              <a:t>——</a:t>
            </a:r>
            <a:r>
              <a:rPr lang="zh-CN" altLang="en-US" dirty="0" smtClean="0"/>
              <a:t>驻军长官或属员兼理政务</a:t>
            </a:r>
          </a:p>
          <a:p>
            <a:pPr marL="0" indent="0">
              <a:buNone/>
            </a:pPr>
            <a:r>
              <a:rPr lang="zh-CN" altLang="en-US" dirty="0" smtClean="0"/>
              <a:t>郡</a:t>
            </a:r>
            <a:r>
              <a:rPr lang="en-US" altLang="zh-CN" dirty="0" smtClean="0"/>
              <a:t>——</a:t>
            </a:r>
            <a:r>
              <a:rPr lang="zh-CN" altLang="en-US" dirty="0" smtClean="0"/>
              <a:t>设总制</a:t>
            </a:r>
          </a:p>
          <a:p>
            <a:pPr marL="0" indent="0">
              <a:buNone/>
            </a:pPr>
            <a:r>
              <a:rPr lang="zh-CN" altLang="en-US" dirty="0" smtClean="0"/>
              <a:t>县</a:t>
            </a:r>
            <a:r>
              <a:rPr lang="en-US" altLang="zh-CN" dirty="0" smtClean="0"/>
              <a:t>——</a:t>
            </a:r>
            <a:r>
              <a:rPr lang="zh-CN" altLang="en-US" dirty="0" smtClean="0"/>
              <a:t>设监军</a:t>
            </a:r>
          </a:p>
          <a:p>
            <a:pPr marL="0" indent="0">
              <a:buNone/>
            </a:pPr>
            <a:r>
              <a:rPr lang="zh-CN" altLang="en-US" dirty="0" smtClean="0"/>
              <a:t>县以下的地方基层政权设地帅、师帅、旅帅、卒长、两司马和伍长等乡官</a:t>
            </a:r>
          </a:p>
          <a:p>
            <a:pPr marL="0" indent="0">
              <a:buNone/>
            </a:pPr>
            <a:endParaRPr lang="zh-CN" altLang="en-US" dirty="0"/>
          </a:p>
        </p:txBody>
      </p:sp>
    </p:spTree>
    <p:extLst>
      <p:ext uri="{BB962C8B-B14F-4D97-AF65-F5344CB8AC3E}">
        <p14:creationId xmlns:p14="http://schemas.microsoft.com/office/powerpoint/2010/main" val="3745356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8867"/>
            <a:ext cx="10515600" cy="5508096"/>
          </a:xfrm>
        </p:spPr>
        <p:txBody>
          <a:bodyPr>
            <a:normAutofit/>
          </a:bodyPr>
          <a:lstStyle/>
          <a:p>
            <a:pPr marL="0" indent="0">
              <a:buNone/>
            </a:pPr>
            <a:r>
              <a:rPr lang="zh-CN" altLang="en-US" dirty="0" smtClean="0"/>
              <a:t>（２）保举制度：遴选补充各级乡官的一种制度。</a:t>
            </a:r>
          </a:p>
          <a:p>
            <a:pPr marL="0" indent="0">
              <a:buNone/>
            </a:pPr>
            <a:r>
              <a:rPr lang="zh-CN" altLang="en-US" dirty="0" smtClean="0"/>
              <a:t>条件：遵“条命”和“力农”</a:t>
            </a:r>
            <a:endParaRPr lang="en-US" altLang="zh-CN" dirty="0" smtClean="0"/>
          </a:p>
          <a:p>
            <a:pPr marL="0" indent="0">
              <a:buNone/>
            </a:pPr>
            <a:r>
              <a:rPr lang="zh-CN" altLang="en-US" dirty="0" smtClean="0"/>
              <a:t>方法：两司马根据条件，“列其行迹，注 其姓名，并自己保举姓名于卒长” 层层保举，直至天王。</a:t>
            </a:r>
          </a:p>
          <a:p>
            <a:pPr marL="0" indent="0">
              <a:buNone/>
            </a:pPr>
            <a:r>
              <a:rPr lang="zh-CN" altLang="en-US" dirty="0" smtClean="0"/>
              <a:t>要求：保举从实，负推荐责任，否则“受罚” 或“黜为农”</a:t>
            </a:r>
          </a:p>
          <a:p>
            <a:pPr marL="0" indent="0">
              <a:buNone/>
            </a:pPr>
            <a:r>
              <a:rPr lang="zh-CN" altLang="en-US" dirty="0" smtClean="0"/>
              <a:t>（</a:t>
            </a:r>
            <a:r>
              <a:rPr lang="en-US" altLang="zh-CN" dirty="0" smtClean="0"/>
              <a:t>3</a:t>
            </a:r>
            <a:r>
              <a:rPr lang="zh-CN" altLang="en-US" dirty="0" smtClean="0"/>
              <a:t>）保升奏贬制度：提升和降免各级官员的一种制度。</a:t>
            </a:r>
          </a:p>
          <a:p>
            <a:pPr marL="0" indent="0">
              <a:buNone/>
            </a:pPr>
            <a:r>
              <a:rPr lang="zh-CN" altLang="en-US" dirty="0" smtClean="0"/>
              <a:t>标准：赏遵守十款天条及遵命令、尽忠报国；罚违犯十款天条及逆命令受贿弄弊者。</a:t>
            </a:r>
          </a:p>
          <a:p>
            <a:pPr marL="0" indent="0">
              <a:buNone/>
            </a:pPr>
            <a:r>
              <a:rPr lang="zh-CN" altLang="en-US" dirty="0" smtClean="0"/>
              <a:t>期限：三年；不定期“不必拘升贬之年”</a:t>
            </a:r>
          </a:p>
          <a:p>
            <a:pPr marL="0" indent="0">
              <a:buNone/>
            </a:pPr>
            <a:r>
              <a:rPr lang="zh-CN" altLang="en-US" dirty="0" smtClean="0"/>
              <a:t>做法：列其“贤迹”或“恶迹”，而且要凭据。</a:t>
            </a:r>
          </a:p>
          <a:p>
            <a:pPr marL="0" indent="0">
              <a:buNone/>
            </a:pPr>
            <a:endParaRPr lang="zh-CN" altLang="en-US" dirty="0"/>
          </a:p>
        </p:txBody>
      </p:sp>
    </p:spTree>
    <p:extLst>
      <p:ext uri="{BB962C8B-B14F-4D97-AF65-F5344CB8AC3E}">
        <p14:creationId xmlns:p14="http://schemas.microsoft.com/office/powerpoint/2010/main" val="2938059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２、土地、经济立法</a:t>
            </a:r>
            <a:endParaRPr lang="zh-CN" altLang="en-US" dirty="0"/>
          </a:p>
        </p:txBody>
      </p:sp>
      <p:sp>
        <p:nvSpPr>
          <p:cNvPr id="3" name="内容占位符 2"/>
          <p:cNvSpPr>
            <a:spLocks noGrp="1"/>
          </p:cNvSpPr>
          <p:nvPr>
            <p:ph idx="1"/>
          </p:nvPr>
        </p:nvSpPr>
        <p:spPr>
          <a:xfrm>
            <a:off x="838200" y="1574800"/>
            <a:ext cx="10515600" cy="4602163"/>
          </a:xfrm>
        </p:spPr>
        <p:txBody>
          <a:bodyPr>
            <a:normAutofit/>
          </a:bodyPr>
          <a:lstStyle/>
          <a:p>
            <a:pPr marL="0" indent="0">
              <a:buNone/>
            </a:pPr>
            <a:r>
              <a:rPr lang="zh-CN" altLang="en-US" sz="3200" dirty="0" smtClean="0"/>
              <a:t>（１）土地立法</a:t>
            </a:r>
          </a:p>
          <a:p>
            <a:r>
              <a:rPr lang="zh-CN" altLang="en-US" dirty="0" smtClean="0"/>
              <a:t>原则：“天下人人不受私，物物归上主”</a:t>
            </a:r>
          </a:p>
          <a:p>
            <a:r>
              <a:rPr lang="zh-CN" altLang="en-US" dirty="0" smtClean="0"/>
              <a:t>分配方法：按田亩的质量分为九等，按照人口，不论男妇，平均分配</a:t>
            </a:r>
          </a:p>
          <a:p>
            <a:r>
              <a:rPr lang="zh-CN" altLang="en-US" dirty="0" smtClean="0"/>
              <a:t>目的：“有田同耕，有饭同食，有衣同穿，有钱同使，无处不均匀，无人不饱暧”的大同社会</a:t>
            </a:r>
          </a:p>
        </p:txBody>
      </p:sp>
    </p:spTree>
    <p:extLst>
      <p:ext uri="{BB962C8B-B14F-4D97-AF65-F5344CB8AC3E}">
        <p14:creationId xmlns:p14="http://schemas.microsoft.com/office/powerpoint/2010/main" val="397109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经济立法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（２）经济立法</a:t>
            </a:r>
          </a:p>
          <a:p>
            <a:pPr algn="just"/>
            <a:r>
              <a:rPr lang="zh-CN" altLang="en-US" dirty="0" smtClean="0"/>
              <a:t>圣库制度：</a:t>
            </a:r>
            <a:r>
              <a:rPr lang="en-US" altLang="zh-CN" dirty="0" smtClean="0"/>
              <a:t>《</a:t>
            </a:r>
            <a:r>
              <a:rPr lang="zh-CN" altLang="en-US" dirty="0" smtClean="0"/>
              <a:t>天朝田亩制度</a:t>
            </a:r>
            <a:r>
              <a:rPr lang="en-US" altLang="zh-CN" dirty="0" smtClean="0"/>
              <a:t>》</a:t>
            </a:r>
            <a:r>
              <a:rPr lang="zh-CN" altLang="en-US" dirty="0" smtClean="0"/>
              <a:t>规定的分有制度，即每２５家为１两，设一国库，由两司马负责管理每年的农副产品除１年所需之外，剩余纳入国库，２５家“婚娶弥月喜事”的费用，俱有国库开支。</a:t>
            </a:r>
          </a:p>
          <a:p>
            <a:pPr algn="just"/>
            <a:endParaRPr lang="en-US" altLang="zh-CN" dirty="0" smtClean="0"/>
          </a:p>
          <a:p>
            <a:pPr algn="just"/>
            <a:r>
              <a:rPr lang="zh-CN" altLang="en-US" dirty="0" smtClean="0"/>
              <a:t>发展近代经济：提倡修建铁路、公路、造轮船，开矿山、设银行、办保险，并奖励各种发明创造。</a:t>
            </a:r>
          </a:p>
          <a:p>
            <a:pPr marL="0" indent="0">
              <a:buNone/>
            </a:pPr>
            <a:endParaRPr lang="zh-CN" altLang="en-US" dirty="0"/>
          </a:p>
        </p:txBody>
      </p:sp>
    </p:spTree>
    <p:extLst>
      <p:ext uri="{BB962C8B-B14F-4D97-AF65-F5344CB8AC3E}">
        <p14:creationId xmlns:p14="http://schemas.microsoft.com/office/powerpoint/2010/main" val="2506288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刑事立法</a:t>
            </a:r>
            <a:endParaRPr lang="zh-CN" altLang="en-US" dirty="0"/>
          </a:p>
        </p:txBody>
      </p:sp>
      <p:sp>
        <p:nvSpPr>
          <p:cNvPr id="3" name="内容占位符 2"/>
          <p:cNvSpPr>
            <a:spLocks noGrp="1"/>
          </p:cNvSpPr>
          <p:nvPr>
            <p:ph idx="1"/>
          </p:nvPr>
        </p:nvSpPr>
        <p:spPr>
          <a:xfrm>
            <a:off x="838200" y="1825625"/>
            <a:ext cx="10515600" cy="4837642"/>
          </a:xfrm>
        </p:spPr>
        <p:txBody>
          <a:bodyPr>
            <a:normAutofit lnSpcReduction="10000"/>
          </a:bodyPr>
          <a:lstStyle/>
          <a:p>
            <a:pPr marL="0" indent="0">
              <a:buNone/>
            </a:pPr>
            <a:r>
              <a:rPr lang="zh-CN" altLang="en-US" dirty="0" smtClean="0"/>
              <a:t>３、刑事立法</a:t>
            </a:r>
            <a:r>
              <a:rPr lang="en-US" altLang="zh-CN" dirty="0" smtClean="0"/>
              <a:t>——《</a:t>
            </a:r>
            <a:r>
              <a:rPr lang="zh-CN" altLang="en-US" dirty="0" smtClean="0"/>
              <a:t>太平刑律</a:t>
            </a:r>
            <a:r>
              <a:rPr lang="en-US" altLang="zh-CN" dirty="0" smtClean="0"/>
              <a:t>》</a:t>
            </a:r>
          </a:p>
          <a:p>
            <a:pPr marL="0" indent="0">
              <a:buNone/>
            </a:pPr>
            <a:r>
              <a:rPr lang="zh-CN" altLang="en-US" dirty="0" smtClean="0"/>
              <a:t>（１）严厉镇压反革命分子</a:t>
            </a:r>
          </a:p>
          <a:p>
            <a:r>
              <a:rPr lang="zh-CN" altLang="en-US" dirty="0" smtClean="0"/>
              <a:t>“遇妖即诛”，严厉镇压封建反动势力。</a:t>
            </a:r>
          </a:p>
          <a:p>
            <a:r>
              <a:rPr lang="zh-CN" altLang="en-US" dirty="0" smtClean="0"/>
              <a:t>严厉打击谋反、谋叛等犯罪活动</a:t>
            </a:r>
          </a:p>
          <a:p>
            <a:pPr marL="0" indent="0">
              <a:buNone/>
            </a:pPr>
            <a:r>
              <a:rPr lang="zh-CN" altLang="en-US" dirty="0" smtClean="0"/>
              <a:t>（２）严厉打击各种刑事犯罪分子</a:t>
            </a:r>
          </a:p>
          <a:p>
            <a:r>
              <a:rPr lang="zh-CN" altLang="en-US" dirty="0" smtClean="0"/>
              <a:t>妄杀无辜者斩；奸邪淫乱者，斩首示众；严惩贪污盗窃；严厉打击破坏社会秩序的犯罪；吸食和贩卖鸦片者斩</a:t>
            </a:r>
          </a:p>
          <a:p>
            <a:pPr marL="0" indent="0">
              <a:buNone/>
            </a:pPr>
            <a:r>
              <a:rPr lang="zh-CN" altLang="en-US" dirty="0" smtClean="0"/>
              <a:t>（３）坚决取缔“妖书邪说”</a:t>
            </a:r>
          </a:p>
          <a:p>
            <a:pPr marL="0" indent="0">
              <a:buNone/>
            </a:pPr>
            <a:r>
              <a:rPr lang="zh-CN" altLang="en-US" dirty="0" smtClean="0"/>
              <a:t>（４）实行严刑峻罚</a:t>
            </a:r>
          </a:p>
          <a:p>
            <a:r>
              <a:rPr lang="zh-CN" altLang="en-US" dirty="0" smtClean="0"/>
              <a:t>刑罚的种类分为三种：杖刑、枷刑、死刑</a:t>
            </a:r>
          </a:p>
          <a:p>
            <a:pPr marL="0" indent="0">
              <a:buNone/>
            </a:pPr>
            <a:endParaRPr lang="zh-CN" altLang="en-US" dirty="0"/>
          </a:p>
        </p:txBody>
      </p:sp>
    </p:spTree>
    <p:extLst>
      <p:ext uri="{BB962C8B-B14F-4D97-AF65-F5344CB8AC3E}">
        <p14:creationId xmlns:p14="http://schemas.microsoft.com/office/powerpoint/2010/main" val="3490852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婚姻立法</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５、婚姻立法</a:t>
            </a:r>
          </a:p>
          <a:p>
            <a:pPr marL="0" indent="0">
              <a:buNone/>
            </a:pPr>
            <a:r>
              <a:rPr lang="zh-CN" altLang="en-US" dirty="0" smtClean="0"/>
              <a:t>（１）废除一切旧时婚仪，主张“凡天下婚姻不论财”。    </a:t>
            </a:r>
          </a:p>
          <a:p>
            <a:pPr marL="0" indent="0">
              <a:buNone/>
            </a:pPr>
            <a:r>
              <a:rPr lang="zh-CN" altLang="en-US" dirty="0" smtClean="0"/>
              <a:t>（２）采取宗教婚姻仪式，并由乡官颁布结婚 证书</a:t>
            </a:r>
            <a:r>
              <a:rPr lang="en-US" altLang="zh-CN" dirty="0" smtClean="0"/>
              <a:t>——</a:t>
            </a:r>
            <a:r>
              <a:rPr lang="zh-CN" altLang="en-US" dirty="0" smtClean="0"/>
              <a:t>龙凤合挥。</a:t>
            </a:r>
          </a:p>
          <a:p>
            <a:pPr marL="0" indent="0">
              <a:buNone/>
            </a:pPr>
            <a:r>
              <a:rPr lang="zh-CN" altLang="en-US" dirty="0" smtClean="0"/>
              <a:t>（３）实行“一夫一妻”制。</a:t>
            </a:r>
            <a:endParaRPr lang="zh-CN" altLang="en-US" dirty="0"/>
          </a:p>
        </p:txBody>
      </p:sp>
    </p:spTree>
    <p:extLst>
      <p:ext uri="{BB962C8B-B14F-4D97-AF65-F5344CB8AC3E}">
        <p14:creationId xmlns:p14="http://schemas.microsoft.com/office/powerpoint/2010/main" val="3092917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二、司法制度</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（一）司法机关：行政和司法合一的审判机关</a:t>
            </a:r>
          </a:p>
          <a:p>
            <a:pPr marL="0" indent="0">
              <a:buNone/>
            </a:pPr>
            <a:r>
              <a:rPr lang="zh-CN" altLang="en-US" dirty="0" smtClean="0"/>
              <a:t>中央：</a:t>
            </a:r>
            <a:endParaRPr lang="en-US" altLang="zh-CN" dirty="0" smtClean="0"/>
          </a:p>
          <a:p>
            <a:r>
              <a:rPr lang="zh-CN" altLang="en-US" dirty="0" smtClean="0"/>
              <a:t>天王</a:t>
            </a:r>
            <a:r>
              <a:rPr lang="en-US" altLang="zh-CN" dirty="0" smtClean="0"/>
              <a:t>——</a:t>
            </a:r>
            <a:r>
              <a:rPr lang="zh-CN" altLang="en-US" dirty="0" smtClean="0"/>
              <a:t>最高审判官</a:t>
            </a:r>
          </a:p>
          <a:p>
            <a:r>
              <a:rPr lang="zh-CN" altLang="en-US" dirty="0" smtClean="0"/>
              <a:t>天王以下各王、侯、丞相、检点有审判权各王认设有刑部尚书、典刑罚、典牢等职官辅助各王。</a:t>
            </a:r>
          </a:p>
          <a:p>
            <a:pPr marL="0" indent="0">
              <a:buNone/>
            </a:pPr>
            <a:r>
              <a:rPr lang="zh-CN" altLang="en-US" dirty="0" smtClean="0"/>
              <a:t>地方：</a:t>
            </a:r>
            <a:endParaRPr lang="en-US" altLang="zh-CN" dirty="0" smtClean="0"/>
          </a:p>
          <a:p>
            <a:r>
              <a:rPr lang="zh-CN" altLang="en-US" dirty="0" smtClean="0"/>
              <a:t>郡总制、县监军兼理“狱讼钱粮”。</a:t>
            </a:r>
          </a:p>
          <a:p>
            <a:r>
              <a:rPr lang="zh-CN" altLang="en-US" dirty="0" smtClean="0"/>
              <a:t>各级乡官负责“催科理刑”。</a:t>
            </a:r>
            <a:endParaRPr lang="zh-CN" altLang="en-US" dirty="0"/>
          </a:p>
        </p:txBody>
      </p:sp>
    </p:spTree>
    <p:extLst>
      <p:ext uri="{BB962C8B-B14F-4D97-AF65-F5344CB8AC3E}">
        <p14:creationId xmlns:p14="http://schemas.microsoft.com/office/powerpoint/2010/main" val="259065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二、清王朝的预备立宪 </a:t>
            </a:r>
            <a:endParaRPr lang="zh-CN" altLang="en-US" dirty="0"/>
          </a:p>
        </p:txBody>
      </p:sp>
      <p:sp>
        <p:nvSpPr>
          <p:cNvPr id="3" name="内容占位符 2"/>
          <p:cNvSpPr>
            <a:spLocks noGrp="1"/>
          </p:cNvSpPr>
          <p:nvPr>
            <p:ph idx="1"/>
          </p:nvPr>
        </p:nvSpPr>
        <p:spPr/>
        <p:txBody>
          <a:bodyPr/>
          <a:lstStyle/>
          <a:p>
            <a:pPr marL="0" indent="0">
              <a:buNone/>
            </a:pPr>
            <a:r>
              <a:rPr lang="zh-CN" altLang="en-US" sz="3200" b="1" dirty="0" smtClean="0"/>
              <a:t>（一）清末实行预备立宪背景：</a:t>
            </a:r>
          </a:p>
          <a:p>
            <a:pPr marL="0" indent="0">
              <a:buNone/>
            </a:pPr>
            <a:r>
              <a:rPr lang="en-US" altLang="zh-CN" b="1" dirty="0" smtClean="0"/>
              <a:t>1</a:t>
            </a:r>
            <a:r>
              <a:rPr lang="zh-CN" altLang="en-US" b="1" dirty="0" smtClean="0"/>
              <a:t>、日益高涨的人民革命斗争迫使清政府无法再照旧统治下去；</a:t>
            </a:r>
          </a:p>
          <a:p>
            <a:pPr marL="0" indent="0">
              <a:buNone/>
            </a:pPr>
            <a:r>
              <a:rPr lang="en-US" altLang="zh-CN" b="1" dirty="0" smtClean="0"/>
              <a:t>2</a:t>
            </a:r>
            <a:r>
              <a:rPr lang="zh-CN" altLang="en-US" b="1" dirty="0" smtClean="0"/>
              <a:t>、日益强烈的立宪舆论，迫使清政府不得不敷衍立宪的要求；</a:t>
            </a:r>
          </a:p>
          <a:p>
            <a:pPr marL="0" indent="0">
              <a:buNone/>
            </a:pPr>
            <a:r>
              <a:rPr lang="en-US" altLang="zh-CN" b="1" dirty="0" smtClean="0"/>
              <a:t>3</a:t>
            </a:r>
            <a:r>
              <a:rPr lang="zh-CN" altLang="en-US" b="1" dirty="0" smtClean="0"/>
              <a:t>、日益加深的帝国主义侵略，需要清政府披上宪政的外衣。</a:t>
            </a:r>
          </a:p>
          <a:p>
            <a:pPr marL="0" indent="0">
              <a:buNone/>
            </a:pPr>
            <a:endParaRPr lang="zh-CN" altLang="en-US" dirty="0"/>
          </a:p>
        </p:txBody>
      </p:sp>
    </p:spTree>
    <p:extLst>
      <p:ext uri="{BB962C8B-B14F-4D97-AF65-F5344CB8AC3E}">
        <p14:creationId xmlns:p14="http://schemas.microsoft.com/office/powerpoint/2010/main" val="4077999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诉讼制度 </a:t>
            </a:r>
            <a:br>
              <a:rPr lang="zh-CN" altLang="en-US" dirty="0" smtClean="0"/>
            </a:b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（二）诉讼制度 </a:t>
            </a:r>
          </a:p>
          <a:p>
            <a:pPr marL="0" indent="0">
              <a:buNone/>
            </a:pPr>
            <a:r>
              <a:rPr lang="zh-CN" altLang="en-US" dirty="0" smtClean="0"/>
              <a:t>１、多级复核的诉讼程序</a:t>
            </a:r>
          </a:p>
          <a:p>
            <a:pPr marL="0" indent="0">
              <a:buNone/>
            </a:pPr>
            <a:r>
              <a:rPr lang="zh-CN" altLang="en-US" dirty="0" smtClean="0"/>
              <a:t>２、公开审判制度</a:t>
            </a:r>
          </a:p>
          <a:p>
            <a:pPr marL="0" indent="0">
              <a:buNone/>
            </a:pPr>
            <a:r>
              <a:rPr lang="zh-CN" altLang="en-US" dirty="0" smtClean="0"/>
              <a:t>“原告、被告及证人都当面对证”，“允许囚犯和诉讼人依法进行辩护”。</a:t>
            </a:r>
            <a:endParaRPr lang="zh-CN" altLang="en-US" dirty="0"/>
          </a:p>
        </p:txBody>
      </p:sp>
    </p:spTree>
    <p:extLst>
      <p:ext uri="{BB962C8B-B14F-4D97-AF65-F5344CB8AC3E}">
        <p14:creationId xmlns:p14="http://schemas.microsoft.com/office/powerpoint/2010/main" val="779787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三、太平天国法制的革命性和局限性</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（一）革命性：</a:t>
            </a:r>
            <a:endParaRPr lang="en-US" altLang="zh-CN" dirty="0" smtClean="0"/>
          </a:p>
          <a:p>
            <a:pPr marL="0" indent="0">
              <a:buNone/>
            </a:pPr>
            <a:r>
              <a:rPr lang="zh-CN" altLang="en-US" dirty="0" smtClean="0"/>
              <a:t>１、</a:t>
            </a:r>
            <a:r>
              <a:rPr lang="en-US" altLang="zh-CN" dirty="0" smtClean="0"/>
              <a:t>《</a:t>
            </a:r>
            <a:r>
              <a:rPr lang="zh-CN" altLang="en-US" dirty="0" smtClean="0"/>
              <a:t>天朝田亩制度</a:t>
            </a:r>
            <a:r>
              <a:rPr lang="en-US" altLang="zh-CN" dirty="0" smtClean="0"/>
              <a:t>》</a:t>
            </a:r>
            <a:r>
              <a:rPr lang="zh-CN" altLang="en-US" dirty="0" smtClean="0"/>
              <a:t>的均田制方案是对封建土地所有制的根本否定。 </a:t>
            </a:r>
          </a:p>
          <a:p>
            <a:pPr marL="0" indent="0">
              <a:buNone/>
            </a:pPr>
            <a:r>
              <a:rPr lang="zh-CN" altLang="en-US" dirty="0" smtClean="0"/>
              <a:t>２、天国法律为实现推翻清政府的统治，坚决镇压官僚地主等封建势力，并反对帝国主义的 侵略。</a:t>
            </a:r>
          </a:p>
          <a:p>
            <a:pPr marL="0" indent="0">
              <a:buNone/>
            </a:pPr>
            <a:r>
              <a:rPr lang="zh-CN" altLang="en-US" dirty="0" smtClean="0"/>
              <a:t>３、创设了具有民主精神的诸多制度。</a:t>
            </a:r>
            <a:endParaRPr lang="zh-CN" altLang="en-US" dirty="0"/>
          </a:p>
        </p:txBody>
      </p:sp>
    </p:spTree>
    <p:extLst>
      <p:ext uri="{BB962C8B-B14F-4D97-AF65-F5344CB8AC3E}">
        <p14:creationId xmlns:p14="http://schemas.microsoft.com/office/powerpoint/2010/main" val="3391364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（二）局限性</a:t>
            </a:r>
          </a:p>
          <a:p>
            <a:pPr marL="0" indent="0">
              <a:buNone/>
            </a:pPr>
            <a:r>
              <a:rPr lang="zh-CN" altLang="en-US" dirty="0" smtClean="0"/>
              <a:t>１、立法上没有先进的指导思想。既有农民朴素的平等平均思想，又有基督教的   教义，甚至还有大量的封建主义思想。</a:t>
            </a:r>
          </a:p>
          <a:p>
            <a:pPr marL="0" indent="0">
              <a:buNone/>
            </a:pPr>
            <a:r>
              <a:rPr lang="zh-CN" altLang="en-US" dirty="0" smtClean="0"/>
              <a:t>２、法律中存在着落后的内容。</a:t>
            </a:r>
          </a:p>
          <a:p>
            <a:pPr marL="0" indent="0">
              <a:buNone/>
            </a:pPr>
            <a:endParaRPr lang="zh-CN" altLang="en-US" dirty="0"/>
          </a:p>
        </p:txBody>
      </p:sp>
    </p:spTree>
    <p:extLst>
      <p:ext uri="{BB962C8B-B14F-4D97-AF65-F5344CB8AC3E}">
        <p14:creationId xmlns:p14="http://schemas.microsoft.com/office/powerpoint/2010/main" val="2329533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局限性</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１、夹杂着封建因素</a:t>
            </a:r>
          </a:p>
          <a:p>
            <a:pPr marL="0" indent="0">
              <a:buNone/>
            </a:pPr>
            <a:r>
              <a:rPr lang="zh-CN" altLang="en-US" dirty="0" smtClean="0"/>
              <a:t>（１）规定其领导人的特权并极力维护这一特权</a:t>
            </a:r>
            <a:endParaRPr lang="en-US" altLang="zh-CN" dirty="0" smtClean="0"/>
          </a:p>
          <a:p>
            <a:pPr marL="0" indent="0">
              <a:buNone/>
            </a:pPr>
            <a:r>
              <a:rPr lang="zh-CN" altLang="en-US" dirty="0" smtClean="0"/>
              <a:t>（２）刑罚制度方面，继承了封建刑罚的残酷性。</a:t>
            </a:r>
            <a:endParaRPr lang="en-US" altLang="zh-CN" dirty="0" smtClean="0"/>
          </a:p>
          <a:p>
            <a:pPr marL="0" indent="0">
              <a:buNone/>
            </a:pPr>
            <a:r>
              <a:rPr lang="zh-CN" altLang="en-US" dirty="0" smtClean="0"/>
              <a:t>（３）在婚姻家庭关系方面也受到封建主义的影响。</a:t>
            </a:r>
          </a:p>
          <a:p>
            <a:pPr marL="0" indent="0">
              <a:buNone/>
            </a:pPr>
            <a:r>
              <a:rPr lang="zh-CN" altLang="en-US" dirty="0" smtClean="0"/>
              <a:t>  ２、渗透着宗教色彩</a:t>
            </a:r>
          </a:p>
          <a:p>
            <a:pPr marL="0" indent="0">
              <a:buNone/>
            </a:pPr>
            <a:r>
              <a:rPr lang="zh-CN" altLang="en-US" dirty="0" smtClean="0"/>
              <a:t>  ３、包含着空想成分</a:t>
            </a:r>
          </a:p>
          <a:p>
            <a:pPr marL="0" indent="0">
              <a:buNone/>
            </a:pPr>
            <a:r>
              <a:rPr lang="zh-CN" altLang="en-US" dirty="0" smtClean="0"/>
              <a:t>  ４、存在着偏激倾向</a:t>
            </a:r>
            <a:endParaRPr lang="zh-CN" altLang="en-US" dirty="0"/>
          </a:p>
        </p:txBody>
      </p:sp>
    </p:spTree>
    <p:extLst>
      <p:ext uri="{BB962C8B-B14F-4D97-AF65-F5344CB8AC3E}">
        <p14:creationId xmlns:p14="http://schemas.microsoft.com/office/powerpoint/2010/main" val="2120415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（三）司法上有神明裁判的落后表现</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１、神明裁判，就是借助神的力量来考验当事人，以确定被告人是否有罪或败诉的原始审判方式。</a:t>
            </a:r>
          </a:p>
          <a:p>
            <a:pPr marL="0" indent="0">
              <a:buNone/>
            </a:pPr>
            <a:r>
              <a:rPr lang="zh-CN" altLang="en-US" dirty="0" smtClean="0"/>
              <a:t>２、诉讼程序的烦琐和审判实践中存在的上层领导者的专断和刑讯现象。</a:t>
            </a:r>
            <a:endParaRPr lang="zh-CN" altLang="en-US" dirty="0"/>
          </a:p>
        </p:txBody>
      </p:sp>
    </p:spTree>
    <p:extLst>
      <p:ext uri="{BB962C8B-B14F-4D97-AF65-F5344CB8AC3E}">
        <p14:creationId xmlns:p14="http://schemas.microsoft.com/office/powerpoint/2010/main" val="1762417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中华民国的法律制度</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一、南京临时政府的法律制度</a:t>
            </a:r>
          </a:p>
          <a:p>
            <a:pPr marL="0" indent="0">
              <a:buNone/>
            </a:pPr>
            <a:r>
              <a:rPr lang="zh-CN" altLang="en-US" dirty="0" smtClean="0"/>
              <a:t>（一）</a:t>
            </a:r>
            <a:r>
              <a:rPr lang="en-US" altLang="zh-CN" dirty="0" smtClean="0"/>
              <a:t>《</a:t>
            </a:r>
            <a:r>
              <a:rPr lang="zh-CN" altLang="en-US" dirty="0" smtClean="0"/>
              <a:t>中华民国临时政府组织大纲</a:t>
            </a:r>
            <a:r>
              <a:rPr lang="en-US" altLang="zh-CN" dirty="0" smtClean="0"/>
              <a:t>》</a:t>
            </a:r>
          </a:p>
          <a:p>
            <a:pPr marL="0" indent="0">
              <a:buNone/>
            </a:pPr>
            <a:r>
              <a:rPr lang="zh-CN" altLang="en-US" dirty="0" smtClean="0"/>
              <a:t>１、</a:t>
            </a:r>
            <a:r>
              <a:rPr lang="en-US" altLang="zh-CN" dirty="0" smtClean="0"/>
              <a:t>《</a:t>
            </a:r>
            <a:r>
              <a:rPr lang="zh-CN" altLang="en-US" dirty="0" smtClean="0"/>
              <a:t>大纲</a:t>
            </a:r>
            <a:r>
              <a:rPr lang="en-US" altLang="zh-CN" dirty="0" smtClean="0"/>
              <a:t>》</a:t>
            </a:r>
            <a:r>
              <a:rPr lang="zh-CN" altLang="en-US" dirty="0" smtClean="0"/>
              <a:t>产生的历史背景</a:t>
            </a:r>
          </a:p>
          <a:p>
            <a:pPr marL="0" indent="0">
              <a:buNone/>
            </a:pPr>
            <a:r>
              <a:rPr lang="zh-CN" altLang="en-US" dirty="0" smtClean="0"/>
              <a:t>１９１１年１０月１０日武昌起义后，中国南方各省纷纷宣布独立，成立都督府。为了抵御清兵的南下，各省代表在武昌集会，议决尽快成立中央政府，１１月１５日制定，１２月３日公布。</a:t>
            </a:r>
          </a:p>
          <a:p>
            <a:pPr marL="0" indent="0">
              <a:buNone/>
            </a:pPr>
            <a:endParaRPr lang="zh-CN" altLang="en-US" dirty="0"/>
          </a:p>
        </p:txBody>
      </p:sp>
    </p:spTree>
    <p:extLst>
      <p:ext uri="{BB962C8B-B14F-4D97-AF65-F5344CB8AC3E}">
        <p14:creationId xmlns:p14="http://schemas.microsoft.com/office/powerpoint/2010/main" val="1167507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中华民国临时政府组织大纲</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２、主要内容：共四章２１条</a:t>
            </a:r>
          </a:p>
          <a:p>
            <a:pPr marL="0" indent="0">
              <a:buNone/>
            </a:pPr>
            <a:r>
              <a:rPr lang="zh-CN" altLang="en-US" dirty="0" smtClean="0"/>
              <a:t>（１）中华民国临时政府实行总统制的政府体制 临时大总统是国家元首和政府首脑，统率军队和行使行政权利。</a:t>
            </a:r>
          </a:p>
          <a:p>
            <a:pPr marL="0" indent="0">
              <a:buNone/>
            </a:pPr>
            <a:r>
              <a:rPr lang="zh-CN" altLang="en-US" dirty="0" smtClean="0"/>
              <a:t>（２）采取一院制的议会制度参议院行使立法权，由各省都督府委派３名议员组成。 </a:t>
            </a:r>
          </a:p>
          <a:p>
            <a:pPr marL="0" indent="0">
              <a:buNone/>
            </a:pPr>
            <a:r>
              <a:rPr lang="zh-CN" altLang="en-US" dirty="0" smtClean="0"/>
              <a:t>（３）临时中央审判所是最高司法机关，由临时大总统取得参议院同意后设立 </a:t>
            </a:r>
          </a:p>
          <a:p>
            <a:pPr marL="0" indent="0">
              <a:buNone/>
            </a:pPr>
            <a:endParaRPr lang="zh-CN" altLang="en-US" dirty="0"/>
          </a:p>
        </p:txBody>
      </p:sp>
    </p:spTree>
    <p:extLst>
      <p:ext uri="{BB962C8B-B14F-4D97-AF65-F5344CB8AC3E}">
        <p14:creationId xmlns:p14="http://schemas.microsoft.com/office/powerpoint/2010/main" val="3915030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4267"/>
            <a:ext cx="10515600" cy="5482696"/>
          </a:xfrm>
        </p:spPr>
        <p:txBody>
          <a:bodyPr>
            <a:normAutofit/>
          </a:bodyPr>
          <a:lstStyle/>
          <a:p>
            <a:pPr marL="0" indent="0">
              <a:buNone/>
            </a:pPr>
            <a:r>
              <a:rPr lang="zh-CN" altLang="en-US" dirty="0" smtClean="0"/>
              <a:t>３、</a:t>
            </a:r>
            <a:r>
              <a:rPr lang="en-US" altLang="zh-CN" dirty="0" smtClean="0"/>
              <a:t>《</a:t>
            </a:r>
            <a:r>
              <a:rPr lang="zh-CN" altLang="en-US" dirty="0" smtClean="0"/>
              <a:t>大纲</a:t>
            </a:r>
            <a:r>
              <a:rPr lang="en-US" altLang="zh-CN" dirty="0" smtClean="0"/>
              <a:t>》</a:t>
            </a:r>
            <a:r>
              <a:rPr lang="zh-CN" altLang="en-US" dirty="0" smtClean="0"/>
              <a:t>的性质和意义</a:t>
            </a:r>
          </a:p>
          <a:p>
            <a:pPr marL="0" indent="0">
              <a:buNone/>
            </a:pPr>
            <a:r>
              <a:rPr lang="zh-CN" altLang="en-US" dirty="0" smtClean="0"/>
              <a:t>性质：筹建组织中华民国临时政府的政府组织法，</a:t>
            </a:r>
            <a:r>
              <a:rPr lang="en-US" altLang="zh-CN" dirty="0" smtClean="0"/>
              <a:t>=</a:t>
            </a:r>
            <a:r>
              <a:rPr lang="zh-CN" altLang="en-US" dirty="0" smtClean="0"/>
              <a:t>同时以具有临时宪法的作用。</a:t>
            </a:r>
          </a:p>
          <a:p>
            <a:pPr marL="0" indent="0">
              <a:buNone/>
            </a:pPr>
            <a:r>
              <a:rPr lang="zh-CN" altLang="en-US" dirty="0" smtClean="0"/>
              <a:t>意义：</a:t>
            </a:r>
          </a:p>
          <a:p>
            <a:pPr marL="0" indent="0">
              <a:buNone/>
            </a:pPr>
            <a:r>
              <a:rPr lang="zh-CN" altLang="en-US" dirty="0" smtClean="0"/>
              <a:t>（１）以法律的形式肯定了辛亥革命的成果， 宣告了封建帝制的灭亡。</a:t>
            </a:r>
          </a:p>
          <a:p>
            <a:pPr marL="0" indent="0">
              <a:buNone/>
            </a:pPr>
            <a:r>
              <a:rPr lang="zh-CN" altLang="en-US" dirty="0" smtClean="0"/>
              <a:t>（２）为中华民国临时政府的成立提供了法律依据。 </a:t>
            </a:r>
          </a:p>
          <a:p>
            <a:pPr marL="0" indent="0">
              <a:buNone/>
            </a:pPr>
            <a:r>
              <a:rPr lang="zh-CN" altLang="en-US" dirty="0" smtClean="0"/>
              <a:t>（３）以法律的形式确认总统共和政体，结束了封建专制制度。</a:t>
            </a:r>
          </a:p>
          <a:p>
            <a:pPr marL="0" indent="0">
              <a:buNone/>
            </a:pPr>
            <a:endParaRPr lang="zh-CN" altLang="en-US" dirty="0"/>
          </a:p>
        </p:txBody>
      </p:sp>
    </p:spTree>
    <p:extLst>
      <p:ext uri="{BB962C8B-B14F-4D97-AF65-F5344CB8AC3E}">
        <p14:creationId xmlns:p14="http://schemas.microsoft.com/office/powerpoint/2010/main" val="2790805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中华民国临时约法</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（二）</a:t>
            </a:r>
            <a:r>
              <a:rPr lang="en-US" altLang="zh-CN" dirty="0" smtClean="0"/>
              <a:t>《</a:t>
            </a:r>
            <a:r>
              <a:rPr lang="zh-CN" altLang="en-US" dirty="0" smtClean="0"/>
              <a:t>中华民国临时约法</a:t>
            </a:r>
            <a:r>
              <a:rPr lang="en-US" altLang="zh-CN" dirty="0" smtClean="0"/>
              <a:t>》</a:t>
            </a:r>
          </a:p>
          <a:p>
            <a:pPr marL="0" indent="0">
              <a:buNone/>
            </a:pPr>
            <a:r>
              <a:rPr lang="zh-CN" altLang="en-US" dirty="0" smtClean="0"/>
              <a:t>１、</a:t>
            </a:r>
            <a:r>
              <a:rPr lang="en-US" altLang="zh-CN" dirty="0" smtClean="0"/>
              <a:t>《</a:t>
            </a:r>
            <a:r>
              <a:rPr lang="zh-CN" altLang="en-US" dirty="0" smtClean="0"/>
              <a:t>临时约法</a:t>
            </a:r>
            <a:r>
              <a:rPr lang="en-US" altLang="zh-CN" dirty="0" smtClean="0"/>
              <a:t>》</a:t>
            </a:r>
            <a:r>
              <a:rPr lang="zh-CN" altLang="en-US" dirty="0" smtClean="0"/>
              <a:t>产生的背景</a:t>
            </a:r>
          </a:p>
          <a:p>
            <a:pPr marL="0" indent="0">
              <a:buNone/>
            </a:pPr>
            <a:r>
              <a:rPr lang="zh-CN" altLang="en-US" dirty="0" smtClean="0"/>
              <a:t>为了修改</a:t>
            </a:r>
            <a:r>
              <a:rPr lang="en-US" altLang="zh-CN" dirty="0" smtClean="0"/>
              <a:t>《</a:t>
            </a:r>
            <a:r>
              <a:rPr lang="zh-CN" altLang="en-US" dirty="0" smtClean="0"/>
              <a:t>中华民国临时政府组织大纲</a:t>
            </a:r>
            <a:r>
              <a:rPr lang="en-US" altLang="zh-CN" dirty="0" smtClean="0"/>
              <a:t>》</a:t>
            </a:r>
            <a:r>
              <a:rPr lang="zh-CN" altLang="en-US" dirty="0" smtClean="0"/>
              <a:t>，从１９１２年中旬开始起草，１９１２年２月，袁世凯被选举为大总统，孙中山为了限制袁的权 力，加快了制定的步伐，于１９１２年３月１１日公布。</a:t>
            </a:r>
          </a:p>
          <a:p>
            <a:pPr marL="0" indent="0">
              <a:buNone/>
            </a:pPr>
            <a:endParaRPr lang="zh-CN" altLang="en-US" dirty="0"/>
          </a:p>
        </p:txBody>
      </p:sp>
    </p:spTree>
    <p:extLst>
      <p:ext uri="{BB962C8B-B14F-4D97-AF65-F5344CB8AC3E}">
        <p14:creationId xmlns:p14="http://schemas.microsoft.com/office/powerpoint/2010/main" val="1880496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中华民国临时约法</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２、主要内容：共７章５６条</a:t>
            </a:r>
          </a:p>
          <a:p>
            <a:pPr marL="0" indent="0">
              <a:buNone/>
            </a:pPr>
            <a:r>
              <a:rPr lang="zh-CN" altLang="en-US" dirty="0" smtClean="0"/>
              <a:t>（１）根据孙中山民权主义学说，规定中华民国为资产阶级民主共和国。</a:t>
            </a:r>
          </a:p>
          <a:p>
            <a:pPr marL="0" indent="0">
              <a:buNone/>
            </a:pPr>
            <a:r>
              <a:rPr lang="zh-CN" altLang="en-US" dirty="0" smtClean="0"/>
              <a:t>（２）为防止帝国主义侵略，规定中华民国领土范围。</a:t>
            </a:r>
            <a:endParaRPr lang="en-US" altLang="zh-CN" dirty="0" smtClean="0"/>
          </a:p>
          <a:p>
            <a:pPr marL="0" indent="0">
              <a:buNone/>
            </a:pPr>
            <a:r>
              <a:rPr lang="zh-CN" altLang="en-US" dirty="0" smtClean="0"/>
              <a:t>（３）根据三权分立的原则，规定中华民国的政治制度。</a:t>
            </a:r>
          </a:p>
          <a:p>
            <a:pPr marL="0" indent="0">
              <a:buNone/>
            </a:pPr>
            <a:r>
              <a:rPr lang="zh-CN" altLang="en-US" dirty="0" smtClean="0"/>
              <a:t>（４）根据资产阶级民主自由原则，规定了人民的权利和义务。</a:t>
            </a:r>
          </a:p>
          <a:p>
            <a:pPr marL="0" indent="0">
              <a:buNone/>
            </a:pPr>
            <a:r>
              <a:rPr lang="zh-CN" altLang="en-US" dirty="0" smtClean="0"/>
              <a:t>（５）规定保护私有财产，发展资本主义经济的原则。</a:t>
            </a:r>
          </a:p>
          <a:p>
            <a:pPr marL="0" indent="0">
              <a:buNone/>
            </a:pPr>
            <a:endParaRPr lang="zh-CN" altLang="en-US" dirty="0"/>
          </a:p>
        </p:txBody>
      </p:sp>
    </p:spTree>
    <p:extLst>
      <p:ext uri="{BB962C8B-B14F-4D97-AF65-F5344CB8AC3E}">
        <p14:creationId xmlns:p14="http://schemas.microsoft.com/office/powerpoint/2010/main" val="18562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（二）清末预备立宪的主要活动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、五大臣出洋考察宪政</a:t>
            </a:r>
          </a:p>
          <a:p>
            <a:pPr marL="0" indent="0">
              <a:buNone/>
            </a:pPr>
            <a:r>
              <a:rPr lang="en-US" altLang="zh-CN" dirty="0" smtClean="0"/>
              <a:t>1905</a:t>
            </a:r>
            <a:r>
              <a:rPr lang="zh-CN" altLang="en-US" dirty="0" smtClean="0"/>
              <a:t>年清廷选派载泽等五大臣出洋考察宪政，</a:t>
            </a:r>
            <a:r>
              <a:rPr lang="en-US" altLang="zh-CN" dirty="0" smtClean="0"/>
              <a:t>1906</a:t>
            </a:r>
            <a:r>
              <a:rPr lang="zh-CN" altLang="en-US" dirty="0" smtClean="0"/>
              <a:t>年回国上奏实行宪政的三大利：“一皇位永固，二曰外患渐轻，三曰内乱可弭”。促使清政府仿行宪政。</a:t>
            </a:r>
            <a:endParaRPr lang="en-US" altLang="zh-CN" dirty="0" smtClean="0"/>
          </a:p>
          <a:p>
            <a:pPr marL="0" indent="0">
              <a:buNone/>
            </a:pPr>
            <a:r>
              <a:rPr lang="en-US" altLang="zh-CN" dirty="0" smtClean="0"/>
              <a:t>2</a:t>
            </a:r>
            <a:r>
              <a:rPr lang="zh-CN" altLang="en-US" dirty="0" smtClean="0"/>
              <a:t>、颁布“仿行宪政”的上谕及实质</a:t>
            </a:r>
          </a:p>
          <a:p>
            <a:pPr marL="0" indent="0">
              <a:buNone/>
            </a:pPr>
            <a:r>
              <a:rPr lang="en-US" altLang="zh-CN" dirty="0" smtClean="0"/>
              <a:t>1906</a:t>
            </a:r>
            <a:r>
              <a:rPr lang="zh-CN" altLang="en-US" dirty="0" smtClean="0"/>
              <a:t>年</a:t>
            </a:r>
            <a:r>
              <a:rPr lang="en-US" altLang="zh-CN" dirty="0" smtClean="0"/>
              <a:t>9</a:t>
            </a:r>
            <a:r>
              <a:rPr lang="zh-CN" altLang="en-US" dirty="0" smtClean="0"/>
              <a:t>月</a:t>
            </a:r>
            <a:r>
              <a:rPr lang="en-US" altLang="zh-CN" dirty="0" smtClean="0"/>
              <a:t>1</a:t>
            </a:r>
            <a:r>
              <a:rPr lang="zh-CN" altLang="en-US" dirty="0" smtClean="0"/>
              <a:t>日，发布“仿行宪政”上谕，强调仿宪的原则是“大权统于朝廷，庶政公诸舆论”</a:t>
            </a:r>
          </a:p>
          <a:p>
            <a:pPr marL="0" indent="0">
              <a:buNone/>
            </a:pPr>
            <a:r>
              <a:rPr lang="zh-CN" altLang="en-US" sz="3200" b="1" dirty="0" smtClean="0"/>
              <a:t>实质：迷惑群众、抵制革命、继续维护专制统治</a:t>
            </a:r>
            <a:r>
              <a:rPr lang="en-US" altLang="zh-CN" sz="3200" b="1" dirty="0" smtClean="0"/>
              <a:t>——</a:t>
            </a:r>
            <a:r>
              <a:rPr lang="zh-CN" altLang="en-US" sz="3200" b="1" dirty="0" smtClean="0"/>
              <a:t>政治骗局</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3643799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中华民国临时约法</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３、主要变化和特点</a:t>
            </a:r>
          </a:p>
          <a:p>
            <a:pPr marL="0" indent="0">
              <a:buNone/>
            </a:pPr>
            <a:r>
              <a:rPr lang="zh-CN" altLang="en-US" dirty="0" smtClean="0"/>
              <a:t>（１）在国家政权体制上，改总统制为责任内阁制。限制袁世凯的权力。</a:t>
            </a:r>
          </a:p>
          <a:p>
            <a:pPr marL="0" indent="0">
              <a:buNone/>
            </a:pPr>
            <a:r>
              <a:rPr lang="zh-CN" altLang="en-US" dirty="0" smtClean="0"/>
              <a:t>（２）扩大参议院的权力，以抗衡袁世凯</a:t>
            </a:r>
          </a:p>
          <a:p>
            <a:pPr marL="0" indent="0">
              <a:buNone/>
            </a:pPr>
            <a:r>
              <a:rPr lang="zh-CN" altLang="en-US" dirty="0" smtClean="0"/>
              <a:t>（３）为防止袁世凯破坏临时约法，规定了严格的 修改程序。</a:t>
            </a:r>
          </a:p>
          <a:p>
            <a:pPr marL="0" indent="0">
              <a:buNone/>
            </a:pPr>
            <a:r>
              <a:rPr lang="zh-CN" altLang="en-US" dirty="0" smtClean="0"/>
              <a:t>（４）增加“人民”一章，完善</a:t>
            </a:r>
            <a:r>
              <a:rPr lang="en-US" altLang="zh-CN" dirty="0" smtClean="0"/>
              <a:t>《</a:t>
            </a:r>
            <a:r>
              <a:rPr lang="zh-CN" altLang="en-US" dirty="0" smtClean="0"/>
              <a:t>临时约法</a:t>
            </a:r>
            <a:r>
              <a:rPr lang="en-US" altLang="zh-CN" dirty="0" smtClean="0"/>
              <a:t>》</a:t>
            </a:r>
            <a:r>
              <a:rPr lang="zh-CN" altLang="en-US" dirty="0" smtClean="0"/>
              <a:t>。</a:t>
            </a:r>
          </a:p>
          <a:p>
            <a:pPr marL="0" indent="0">
              <a:buNone/>
            </a:pPr>
            <a:endParaRPr lang="zh-CN" altLang="en-US" dirty="0"/>
          </a:p>
        </p:txBody>
      </p:sp>
    </p:spTree>
    <p:extLst>
      <p:ext uri="{BB962C8B-B14F-4D97-AF65-F5344CB8AC3E}">
        <p14:creationId xmlns:p14="http://schemas.microsoft.com/office/powerpoint/2010/main" val="796105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４、</a:t>
            </a:r>
            <a:r>
              <a:rPr lang="en-US" altLang="zh-CN" dirty="0" smtClean="0"/>
              <a:t>《</a:t>
            </a:r>
            <a:r>
              <a:rPr lang="zh-CN" altLang="en-US" dirty="0" smtClean="0"/>
              <a:t>临时约法</a:t>
            </a:r>
            <a:r>
              <a:rPr lang="en-US" altLang="zh-CN" dirty="0" smtClean="0"/>
              <a:t>》</a:t>
            </a:r>
            <a:r>
              <a:rPr lang="zh-CN" altLang="en-US" dirty="0" smtClean="0"/>
              <a:t>的性质和意义</a:t>
            </a:r>
          </a:p>
          <a:p>
            <a:pPr marL="0" indent="0">
              <a:buNone/>
            </a:pPr>
            <a:r>
              <a:rPr lang="zh-CN" altLang="en-US" dirty="0" smtClean="0"/>
              <a:t>性质：中华民国临时政府的组织法，具有中华民国临时宪法的性质</a:t>
            </a:r>
          </a:p>
          <a:p>
            <a:pPr marL="0" indent="0">
              <a:buNone/>
            </a:pPr>
            <a:r>
              <a:rPr lang="zh-CN" altLang="en-US" dirty="0" smtClean="0"/>
              <a:t>意义：</a:t>
            </a:r>
          </a:p>
          <a:p>
            <a:pPr marL="0" indent="0">
              <a:buNone/>
            </a:pPr>
            <a:r>
              <a:rPr lang="zh-CN" altLang="en-US" dirty="0" smtClean="0"/>
              <a:t>（１）宣告封建君主专制制度的灭亡，资产阶级民主共和国的诞生。</a:t>
            </a:r>
          </a:p>
          <a:p>
            <a:pPr marL="0" indent="0">
              <a:buNone/>
            </a:pPr>
            <a:r>
              <a:rPr lang="zh-CN" altLang="en-US" dirty="0" smtClean="0"/>
              <a:t>（２）反对帝国主义侵略、反对民族分裂的作用。</a:t>
            </a:r>
          </a:p>
          <a:p>
            <a:pPr marL="0" indent="0">
              <a:buNone/>
            </a:pPr>
            <a:endParaRPr lang="zh-CN" altLang="en-US" dirty="0"/>
          </a:p>
        </p:txBody>
      </p:sp>
    </p:spTree>
    <p:extLst>
      <p:ext uri="{BB962C8B-B14F-4D97-AF65-F5344CB8AC3E}">
        <p14:creationId xmlns:p14="http://schemas.microsoft.com/office/powerpoint/2010/main" val="4220915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（三）南京临时政府的主要法令</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１、关于保护私有财产，发展工商业和农业的法令</a:t>
            </a:r>
          </a:p>
          <a:p>
            <a:pPr marL="0" indent="0">
              <a:buNone/>
            </a:pPr>
            <a:r>
              <a:rPr lang="zh-CN" altLang="en-US" dirty="0" smtClean="0"/>
              <a:t>（１）颁布</a:t>
            </a:r>
            <a:r>
              <a:rPr lang="en-US" altLang="zh-CN" dirty="0" smtClean="0"/>
              <a:t>《</a:t>
            </a:r>
            <a:r>
              <a:rPr lang="zh-CN" altLang="en-US" dirty="0" smtClean="0"/>
              <a:t>保护人民财产令</a:t>
            </a:r>
            <a:r>
              <a:rPr lang="en-US" altLang="zh-CN" dirty="0" smtClean="0"/>
              <a:t>》</a:t>
            </a:r>
            <a:r>
              <a:rPr lang="zh-CN" altLang="en-US" dirty="0" smtClean="0"/>
              <a:t>，保护私有财产</a:t>
            </a:r>
          </a:p>
          <a:p>
            <a:pPr marL="0" indent="0">
              <a:buNone/>
            </a:pPr>
            <a:r>
              <a:rPr lang="zh-CN" altLang="en-US" dirty="0" smtClean="0"/>
              <a:t>（２）发展工商业</a:t>
            </a:r>
          </a:p>
          <a:p>
            <a:r>
              <a:rPr lang="zh-CN" altLang="en-US" dirty="0" smtClean="0"/>
              <a:t>设立管理机构，中央设实业部，省设实业司</a:t>
            </a:r>
          </a:p>
          <a:p>
            <a:r>
              <a:rPr lang="zh-CN" altLang="en-US" dirty="0" smtClean="0"/>
              <a:t>拟定商业注册章程，“注重公司财产，保卫债主利益”</a:t>
            </a:r>
          </a:p>
          <a:p>
            <a:r>
              <a:rPr lang="zh-CN" altLang="en-US" dirty="0" smtClean="0"/>
              <a:t>拟定商业银行暂行则例，加强对金融机构的管理</a:t>
            </a:r>
          </a:p>
          <a:p>
            <a:r>
              <a:rPr lang="zh-CN" altLang="en-US" dirty="0" smtClean="0"/>
              <a:t>鼓励华侨回国投资，开办工商企业</a:t>
            </a:r>
          </a:p>
          <a:p>
            <a:pPr marL="0" indent="0">
              <a:buNone/>
            </a:pPr>
            <a:r>
              <a:rPr lang="zh-CN" altLang="en-US" dirty="0" smtClean="0"/>
              <a:t>（３）注重农业生产：颁布</a:t>
            </a:r>
            <a:r>
              <a:rPr lang="en-US" altLang="zh-CN" dirty="0" smtClean="0"/>
              <a:t>《</a:t>
            </a:r>
            <a:r>
              <a:rPr lang="zh-CN" altLang="en-US" dirty="0" smtClean="0"/>
              <a:t>慎重农事令</a:t>
            </a:r>
            <a:r>
              <a:rPr lang="en-US" altLang="zh-CN" dirty="0" smtClean="0"/>
              <a:t>》</a:t>
            </a:r>
            <a:r>
              <a:rPr lang="zh-CN" altLang="en-US" dirty="0" smtClean="0"/>
              <a:t>切实保护农民，恢复农业生产</a:t>
            </a:r>
          </a:p>
          <a:p>
            <a:pPr marL="0" indent="0">
              <a:buNone/>
            </a:pPr>
            <a:endParaRPr lang="zh-CN" altLang="en-US" dirty="0"/>
          </a:p>
        </p:txBody>
      </p:sp>
    </p:spTree>
    <p:extLst>
      <p:ext uri="{BB962C8B-B14F-4D97-AF65-F5344CB8AC3E}">
        <p14:creationId xmlns:p14="http://schemas.microsoft.com/office/powerpoint/2010/main" val="4094178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7067" y="863600"/>
            <a:ext cx="11734800" cy="5313363"/>
          </a:xfrm>
        </p:spPr>
        <p:txBody>
          <a:bodyPr>
            <a:normAutofit/>
          </a:bodyPr>
          <a:lstStyle/>
          <a:p>
            <a:pPr marL="0" indent="0" algn="just">
              <a:buNone/>
            </a:pPr>
            <a:r>
              <a:rPr lang="zh-CN" altLang="en-US" dirty="0" smtClean="0"/>
              <a:t>２、关于文化教育的法令</a:t>
            </a:r>
          </a:p>
          <a:p>
            <a:pPr marL="0" indent="0" algn="just">
              <a:buNone/>
            </a:pPr>
            <a:r>
              <a:rPr lang="zh-CN" altLang="en-US" dirty="0" smtClean="0"/>
              <a:t>颁布</a:t>
            </a:r>
            <a:r>
              <a:rPr lang="en-US" altLang="zh-CN" dirty="0" smtClean="0"/>
              <a:t>《</a:t>
            </a:r>
            <a:r>
              <a:rPr lang="zh-CN" altLang="en-US" dirty="0" smtClean="0"/>
              <a:t>普通教育暂行办法及课程标准</a:t>
            </a:r>
            <a:r>
              <a:rPr lang="en-US" altLang="zh-CN" dirty="0" smtClean="0"/>
              <a:t>》</a:t>
            </a:r>
            <a:r>
              <a:rPr lang="zh-CN" altLang="en-US" dirty="0" smtClean="0"/>
              <a:t>和</a:t>
            </a:r>
            <a:r>
              <a:rPr lang="en-US" altLang="zh-CN" dirty="0" smtClean="0"/>
              <a:t>《</a:t>
            </a:r>
            <a:r>
              <a:rPr lang="zh-CN" altLang="en-US" dirty="0" smtClean="0"/>
              <a:t>禁用前清各书通告各省电文</a:t>
            </a:r>
            <a:r>
              <a:rPr lang="en-US" altLang="zh-CN" dirty="0" smtClean="0"/>
              <a:t>》</a:t>
            </a:r>
            <a:r>
              <a:rPr lang="zh-CN" altLang="en-US" dirty="0" smtClean="0"/>
              <a:t>等法令，规定奖励女学， 实行男女同校，废止读经，禁用前清学部颁行的教科书；高等学校暂依旧章办理，但有碍民国精神的书籍一律禁止使用 。</a:t>
            </a:r>
          </a:p>
          <a:p>
            <a:pPr marL="0" indent="0" algn="just">
              <a:buNone/>
            </a:pPr>
            <a:endParaRPr lang="zh-CN" altLang="en-US" dirty="0" smtClean="0"/>
          </a:p>
          <a:p>
            <a:pPr marL="0" indent="0" algn="just">
              <a:buNone/>
            </a:pPr>
            <a:r>
              <a:rPr lang="zh-CN" altLang="en-US" dirty="0" smtClean="0"/>
              <a:t>  ３、关于禁止买卖人口，保护人权的法令</a:t>
            </a:r>
          </a:p>
          <a:p>
            <a:pPr marL="0" indent="0" algn="just">
              <a:buNone/>
            </a:pPr>
            <a:r>
              <a:rPr lang="zh-CN" altLang="en-US" dirty="0" smtClean="0"/>
              <a:t>（１）禁绝贩卖“猪仔”</a:t>
            </a:r>
          </a:p>
          <a:p>
            <a:pPr marL="0" indent="0" algn="just">
              <a:buNone/>
            </a:pPr>
            <a:r>
              <a:rPr lang="zh-CN" altLang="en-US" dirty="0" smtClean="0"/>
              <a:t>（２）禁止买卖人口</a:t>
            </a:r>
          </a:p>
          <a:p>
            <a:pPr marL="0" indent="0" algn="just">
              <a:buNone/>
            </a:pPr>
            <a:r>
              <a:rPr lang="zh-CN" altLang="en-US" dirty="0" smtClean="0"/>
              <a:t>（３）保护人民权利：废除清朝法律中对所谓“贱民” 的歧视和限制。</a:t>
            </a:r>
          </a:p>
          <a:p>
            <a:pPr marL="0" indent="0" algn="just">
              <a:buNone/>
            </a:pPr>
            <a:r>
              <a:rPr lang="zh-CN" altLang="en-US" dirty="0" smtClean="0"/>
              <a:t>（４）保护华侨 </a:t>
            </a:r>
            <a:endParaRPr lang="zh-CN" altLang="en-US" dirty="0"/>
          </a:p>
        </p:txBody>
      </p:sp>
    </p:spTree>
    <p:extLst>
      <p:ext uri="{BB962C8B-B14F-4D97-AF65-F5344CB8AC3E}">
        <p14:creationId xmlns:p14="http://schemas.microsoft.com/office/powerpoint/2010/main" val="521904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3467"/>
            <a:ext cx="10515600" cy="5533496"/>
          </a:xfrm>
        </p:spPr>
        <p:txBody>
          <a:bodyPr>
            <a:normAutofit/>
          </a:bodyPr>
          <a:lstStyle/>
          <a:p>
            <a:pPr marL="0" indent="0">
              <a:buNone/>
            </a:pPr>
            <a:r>
              <a:rPr lang="zh-CN" altLang="en-US" dirty="0" smtClean="0"/>
              <a:t>４、关于废除封建陋习，振兴民族精神的法令</a:t>
            </a:r>
          </a:p>
          <a:p>
            <a:pPr marL="0" indent="0">
              <a:buNone/>
            </a:pPr>
            <a:r>
              <a:rPr lang="zh-CN" altLang="en-US" dirty="0" smtClean="0"/>
              <a:t>（１）禁烟：严禁种吸鸦片，否则剥夺公权；制定法令、条例，禁绝烟毒。</a:t>
            </a:r>
          </a:p>
          <a:p>
            <a:pPr marL="0" indent="0">
              <a:buNone/>
            </a:pPr>
            <a:r>
              <a:rPr lang="zh-CN" altLang="en-US" dirty="0" smtClean="0"/>
              <a:t>（２）剪辫：规定于令到之日，限２０日一律剪除净尽，违反者依法论处。</a:t>
            </a:r>
          </a:p>
          <a:p>
            <a:pPr marL="0" indent="0">
              <a:buNone/>
            </a:pPr>
            <a:r>
              <a:rPr lang="zh-CN" altLang="en-US" dirty="0" smtClean="0"/>
              <a:t>（３）劝禁缠足：鉴于缠足多自幼女始，规定有故违禁者，惩罚家长。</a:t>
            </a:r>
          </a:p>
          <a:p>
            <a:pPr marL="0" indent="0">
              <a:buNone/>
            </a:pPr>
            <a:r>
              <a:rPr lang="zh-CN" altLang="en-US" dirty="0" smtClean="0"/>
              <a:t>（４）禁赌：规定无论何种赌博一体禁除，店铺不得出售赌具，违者按律科罪。</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2372262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南京临时政府的司法改革</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（四）司法改革</a:t>
            </a:r>
          </a:p>
          <a:p>
            <a:pPr marL="0" indent="0">
              <a:buNone/>
            </a:pPr>
            <a:r>
              <a:rPr lang="zh-CN" altLang="en-US" dirty="0" smtClean="0"/>
              <a:t>１、实行司法独立原则</a:t>
            </a:r>
          </a:p>
          <a:p>
            <a:pPr marL="0" indent="0">
              <a:buNone/>
            </a:pPr>
            <a:r>
              <a:rPr lang="zh-CN" altLang="en-US" dirty="0" smtClean="0"/>
              <a:t>２、废止刑讯逼供，实行重证据不轻信口供的原则</a:t>
            </a:r>
          </a:p>
          <a:p>
            <a:pPr marL="0" indent="0">
              <a:buNone/>
            </a:pPr>
            <a:r>
              <a:rPr lang="zh-CN" altLang="en-US" dirty="0" smtClean="0"/>
              <a:t>３、废止体罚制度</a:t>
            </a:r>
          </a:p>
          <a:p>
            <a:pPr marL="0" indent="0">
              <a:buNone/>
            </a:pPr>
            <a:r>
              <a:rPr lang="zh-CN" altLang="en-US" dirty="0" smtClean="0"/>
              <a:t>４、实行公开审判制度</a:t>
            </a:r>
          </a:p>
          <a:p>
            <a:pPr marL="0" indent="0">
              <a:buNone/>
            </a:pPr>
            <a:r>
              <a:rPr lang="zh-CN" altLang="en-US" dirty="0" smtClean="0"/>
              <a:t>５、实行辩护原则</a:t>
            </a:r>
          </a:p>
          <a:p>
            <a:pPr marL="0" indent="0">
              <a:buNone/>
            </a:pPr>
            <a:endParaRPr lang="zh-CN" altLang="en-US" dirty="0"/>
          </a:p>
        </p:txBody>
      </p:sp>
    </p:spTree>
    <p:extLst>
      <p:ext uri="{BB962C8B-B14F-4D97-AF65-F5344CB8AC3E}">
        <p14:creationId xmlns:p14="http://schemas.microsoft.com/office/powerpoint/2010/main" val="3078427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二、北洋政府的法律制度</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（一）北洋政府的约法、宪法及其本质</a:t>
            </a:r>
          </a:p>
          <a:p>
            <a:pPr marL="0" indent="0">
              <a:buNone/>
            </a:pPr>
            <a:r>
              <a:rPr lang="zh-CN" altLang="en-US" dirty="0" smtClean="0"/>
              <a:t>    １、</a:t>
            </a:r>
            <a:r>
              <a:rPr lang="en-US" altLang="zh-CN" dirty="0" smtClean="0"/>
              <a:t>《</a:t>
            </a:r>
            <a:r>
              <a:rPr lang="zh-CN" altLang="en-US" dirty="0" smtClean="0"/>
              <a:t>中华民国宪法（草案）</a:t>
            </a:r>
            <a:r>
              <a:rPr lang="en-US" altLang="zh-CN" dirty="0" smtClean="0"/>
              <a:t>》</a:t>
            </a:r>
          </a:p>
          <a:p>
            <a:pPr marL="0" indent="0">
              <a:buNone/>
            </a:pPr>
            <a:r>
              <a:rPr lang="zh-CN" altLang="en-US" dirty="0" smtClean="0"/>
              <a:t>（１）</a:t>
            </a:r>
            <a:r>
              <a:rPr lang="en-US" altLang="zh-CN" dirty="0" smtClean="0"/>
              <a:t>《</a:t>
            </a:r>
            <a:r>
              <a:rPr lang="zh-CN" altLang="en-US" dirty="0" smtClean="0"/>
              <a:t>中华民国宪法（草案）</a:t>
            </a:r>
            <a:r>
              <a:rPr lang="en-US" altLang="zh-CN" dirty="0" smtClean="0"/>
              <a:t>》</a:t>
            </a:r>
            <a:r>
              <a:rPr lang="zh-CN" altLang="en-US" dirty="0" smtClean="0"/>
              <a:t>： </a:t>
            </a:r>
            <a:r>
              <a:rPr lang="en-US" altLang="zh-CN" dirty="0" smtClean="0"/>
              <a:t>1913</a:t>
            </a:r>
            <a:r>
              <a:rPr lang="zh-CN" altLang="en-US" dirty="0" smtClean="0"/>
              <a:t>年</a:t>
            </a:r>
            <a:r>
              <a:rPr lang="en-US" altLang="zh-CN" dirty="0" smtClean="0"/>
              <a:t>4</a:t>
            </a:r>
            <a:r>
              <a:rPr lang="zh-CN" altLang="en-US" dirty="0" smtClean="0"/>
              <a:t>月宪法起草委员会在北京天坛起草的一部宪法 草案，并于１９１３年月１０月３１日由国会宪法起草委员会三读通过。故又称“天坛草案”，１９１４年，袁世凯解散国会，遂成废纸。</a:t>
            </a:r>
          </a:p>
          <a:p>
            <a:pPr marL="0" indent="0">
              <a:buNone/>
            </a:pPr>
            <a:r>
              <a:rPr lang="zh-CN" altLang="en-US" dirty="0" smtClean="0"/>
              <a:t>（２）实质：国民党、进步党和旧官僚相互妥协的产物</a:t>
            </a:r>
          </a:p>
          <a:p>
            <a:pPr marL="0" indent="0">
              <a:buNone/>
            </a:pPr>
            <a:endParaRPr lang="zh-CN" altLang="en-US" dirty="0"/>
          </a:p>
        </p:txBody>
      </p:sp>
    </p:spTree>
    <p:extLst>
      <p:ext uri="{BB962C8B-B14F-4D97-AF65-F5344CB8AC3E}">
        <p14:creationId xmlns:p14="http://schemas.microsoft.com/office/powerpoint/2010/main" val="1268402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２、</a:t>
            </a:r>
            <a:r>
              <a:rPr lang="en-US" altLang="zh-CN" dirty="0" smtClean="0"/>
              <a:t>《</a:t>
            </a:r>
            <a:r>
              <a:rPr lang="zh-CN" altLang="en-US" dirty="0" smtClean="0"/>
              <a:t>中华民国约法</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２、</a:t>
            </a:r>
            <a:r>
              <a:rPr lang="en-US" altLang="zh-CN" dirty="0" smtClean="0"/>
              <a:t>《</a:t>
            </a:r>
            <a:r>
              <a:rPr lang="zh-CN" altLang="en-US" dirty="0" smtClean="0"/>
              <a:t>中华民国约法</a:t>
            </a:r>
            <a:r>
              <a:rPr lang="en-US" altLang="zh-CN" dirty="0" smtClean="0"/>
              <a:t>》</a:t>
            </a:r>
          </a:p>
          <a:p>
            <a:pPr marL="0" indent="0" algn="just">
              <a:buNone/>
            </a:pPr>
            <a:r>
              <a:rPr lang="zh-CN" altLang="en-US" dirty="0" smtClean="0"/>
              <a:t>（１）“袁记约法”：北京政府于１９１４年５月１日公布的</a:t>
            </a:r>
            <a:r>
              <a:rPr lang="en-US" altLang="zh-CN" dirty="0" smtClean="0"/>
              <a:t>《</a:t>
            </a:r>
            <a:r>
              <a:rPr lang="zh-CN" altLang="en-US" dirty="0" smtClean="0"/>
              <a:t>中华民国约法</a:t>
            </a:r>
            <a:r>
              <a:rPr lang="en-US" altLang="zh-CN" dirty="0" smtClean="0"/>
              <a:t>》</a:t>
            </a:r>
            <a:r>
              <a:rPr lang="zh-CN" altLang="en-US" dirty="0" smtClean="0"/>
              <a:t>。因糸袁世凯一手  操纵、炮制出来的，故称“袁记约法”，共１６章６８条，它是军阀专制全面确立的标志。</a:t>
            </a:r>
          </a:p>
          <a:p>
            <a:pPr marL="0" indent="0">
              <a:buNone/>
            </a:pPr>
            <a:r>
              <a:rPr lang="zh-CN" altLang="en-US" dirty="0" smtClean="0"/>
              <a:t>（２）</a:t>
            </a:r>
            <a:r>
              <a:rPr lang="en-US" altLang="zh-CN" dirty="0" smtClean="0"/>
              <a:t>《</a:t>
            </a:r>
            <a:r>
              <a:rPr lang="zh-CN" altLang="en-US" dirty="0" smtClean="0"/>
              <a:t>中华民国约法</a:t>
            </a:r>
            <a:r>
              <a:rPr lang="en-US" altLang="zh-CN" dirty="0" smtClean="0"/>
              <a:t>》</a:t>
            </a:r>
            <a:r>
              <a:rPr lang="zh-CN" altLang="en-US" dirty="0" smtClean="0"/>
              <a:t>主要特点：</a:t>
            </a:r>
          </a:p>
          <a:p>
            <a:r>
              <a:rPr lang="zh-CN" altLang="en-US" dirty="0" smtClean="0"/>
              <a:t>取消责任内阁制，规定总统独裁制</a:t>
            </a:r>
          </a:p>
          <a:p>
            <a:r>
              <a:rPr lang="zh-CN" altLang="en-US" dirty="0" smtClean="0"/>
              <a:t>废除议会制度，规定设立咨询性质的立法院</a:t>
            </a:r>
            <a:endParaRPr lang="en-US" altLang="zh-CN" dirty="0" smtClean="0"/>
          </a:p>
          <a:p>
            <a:r>
              <a:rPr lang="zh-CN" altLang="en-US" dirty="0" smtClean="0"/>
              <a:t>废止资产阶级民主革命的法令。</a:t>
            </a:r>
          </a:p>
          <a:p>
            <a:pPr marL="0" indent="0">
              <a:buNone/>
            </a:pPr>
            <a:endParaRPr lang="zh-CN" altLang="en-US" dirty="0"/>
          </a:p>
        </p:txBody>
      </p:sp>
    </p:spTree>
    <p:extLst>
      <p:ext uri="{BB962C8B-B14F-4D97-AF65-F5344CB8AC3E}">
        <p14:creationId xmlns:p14="http://schemas.microsoft.com/office/powerpoint/2010/main" val="2193493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9600"/>
            <a:ext cx="10515600" cy="5567363"/>
          </a:xfrm>
        </p:spPr>
        <p:txBody>
          <a:bodyPr>
            <a:normAutofit/>
          </a:bodyPr>
          <a:lstStyle/>
          <a:p>
            <a:pPr marL="0" indent="0">
              <a:buNone/>
            </a:pPr>
            <a:r>
              <a:rPr lang="zh-CN" altLang="en-US" dirty="0" smtClean="0"/>
              <a:t>３、</a:t>
            </a:r>
            <a:r>
              <a:rPr lang="en-US" altLang="zh-CN" dirty="0" smtClean="0"/>
              <a:t>《</a:t>
            </a:r>
            <a:r>
              <a:rPr lang="zh-CN" altLang="en-US" dirty="0" smtClean="0"/>
              <a:t>中华民国宪法</a:t>
            </a:r>
            <a:r>
              <a:rPr lang="en-US" altLang="zh-CN" dirty="0" smtClean="0"/>
              <a:t>》</a:t>
            </a:r>
          </a:p>
          <a:p>
            <a:pPr marL="0" indent="0" algn="just">
              <a:buNone/>
            </a:pPr>
            <a:r>
              <a:rPr lang="zh-CN" altLang="en-US" dirty="0" smtClean="0"/>
              <a:t>（１）“贿选宪法”：北京政府于１９２３年１０月１日公布的</a:t>
            </a:r>
            <a:r>
              <a:rPr lang="en-US" altLang="zh-CN" dirty="0" smtClean="0"/>
              <a:t>《</a:t>
            </a:r>
            <a:r>
              <a:rPr lang="zh-CN" altLang="en-US" dirty="0" smtClean="0"/>
              <a:t>中华民国宪法</a:t>
            </a:r>
            <a:r>
              <a:rPr lang="en-US" altLang="zh-CN" dirty="0" smtClean="0"/>
              <a:t>》</a:t>
            </a:r>
            <a:r>
              <a:rPr lang="zh-CN" altLang="en-US" dirty="0" smtClean="0"/>
              <a:t>。因曹锟为掩盖“贿选总统”丑名、继续维持军阀专政而 授意炮制得名。</a:t>
            </a:r>
          </a:p>
          <a:p>
            <a:pPr marL="0" indent="0" algn="just">
              <a:buNone/>
            </a:pPr>
            <a:r>
              <a:rPr lang="zh-CN" altLang="en-US" dirty="0" smtClean="0"/>
              <a:t>（２）内容：共１３章１４１条</a:t>
            </a:r>
          </a:p>
          <a:p>
            <a:pPr algn="just"/>
            <a:r>
              <a:rPr lang="zh-CN" altLang="en-US" dirty="0" smtClean="0"/>
              <a:t>标榜“中华民国永远为统一民主国”</a:t>
            </a:r>
          </a:p>
          <a:p>
            <a:pPr algn="just"/>
            <a:r>
              <a:rPr lang="zh-CN" altLang="en-US" dirty="0" smtClean="0"/>
              <a:t>改大总统制为责任内阁制</a:t>
            </a:r>
          </a:p>
          <a:p>
            <a:pPr algn="just"/>
            <a:r>
              <a:rPr lang="zh-CN" altLang="en-US" dirty="0" smtClean="0"/>
              <a:t>采取地方自治制度</a:t>
            </a:r>
          </a:p>
          <a:p>
            <a:pPr marL="0" indent="0">
              <a:buNone/>
            </a:pPr>
            <a:endParaRPr lang="zh-CN" altLang="en-US" dirty="0"/>
          </a:p>
        </p:txBody>
      </p:sp>
    </p:spTree>
    <p:extLst>
      <p:ext uri="{BB962C8B-B14F-4D97-AF65-F5344CB8AC3E}">
        <p14:creationId xmlns:p14="http://schemas.microsoft.com/office/powerpoint/2010/main" val="2735925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北洋政府法律制度的主要内容和特点</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１、主要内容：</a:t>
            </a:r>
          </a:p>
          <a:p>
            <a:pPr marL="0" indent="0">
              <a:buNone/>
            </a:pPr>
            <a:r>
              <a:rPr lang="zh-CN" altLang="en-US" dirty="0" smtClean="0"/>
              <a:t>（１）严厉箝制和镇压人民的革命活动</a:t>
            </a:r>
          </a:p>
          <a:p>
            <a:pPr marL="0" indent="0">
              <a:buNone/>
            </a:pPr>
            <a:r>
              <a:rPr lang="zh-CN" altLang="en-US" dirty="0" smtClean="0"/>
              <a:t>（２）保护帝国主义的侵略权益</a:t>
            </a:r>
          </a:p>
          <a:p>
            <a:pPr marL="0" indent="0">
              <a:buNone/>
            </a:pPr>
            <a:r>
              <a:rPr lang="zh-CN" altLang="en-US" dirty="0" smtClean="0"/>
              <a:t>（３）保护地主买办阶级的利益</a:t>
            </a:r>
          </a:p>
          <a:p>
            <a:pPr marL="0" indent="0">
              <a:buNone/>
            </a:pPr>
            <a:r>
              <a:rPr lang="zh-CN" altLang="en-US" dirty="0" smtClean="0"/>
              <a:t>（４）维护封建婚姻家庭制度</a:t>
            </a:r>
          </a:p>
          <a:p>
            <a:pPr marL="0" indent="0">
              <a:buNone/>
            </a:pPr>
            <a:endParaRPr lang="zh-CN" altLang="en-US" dirty="0" smtClean="0"/>
          </a:p>
          <a:p>
            <a:pPr marL="0" indent="0">
              <a:buNone/>
            </a:pPr>
            <a:r>
              <a:rPr lang="zh-CN" altLang="en-US" dirty="0" smtClean="0"/>
              <a:t>２、主要特点：</a:t>
            </a:r>
          </a:p>
          <a:p>
            <a:pPr marL="0" indent="0">
              <a:buNone/>
            </a:pPr>
            <a:r>
              <a:rPr lang="zh-CN" altLang="en-US" dirty="0" smtClean="0"/>
              <a:t>（１）特别法先于普通法</a:t>
            </a:r>
          </a:p>
          <a:p>
            <a:pPr marL="0" indent="0">
              <a:buNone/>
            </a:pPr>
            <a:r>
              <a:rPr lang="zh-CN" altLang="en-US" dirty="0" smtClean="0"/>
              <a:t>（２）恢复封建法制</a:t>
            </a:r>
          </a:p>
          <a:p>
            <a:pPr marL="0" indent="0">
              <a:buNone/>
            </a:pPr>
            <a:r>
              <a:rPr lang="zh-CN" altLang="en-US" dirty="0" smtClean="0"/>
              <a:t>（３）军队会审重于其他审判机构</a:t>
            </a:r>
          </a:p>
          <a:p>
            <a:pPr marL="0" indent="0">
              <a:buNone/>
            </a:pPr>
            <a:endParaRPr lang="zh-CN" altLang="en-US" dirty="0"/>
          </a:p>
        </p:txBody>
      </p:sp>
    </p:spTree>
    <p:extLst>
      <p:ext uri="{BB962C8B-B14F-4D97-AF65-F5344CB8AC3E}">
        <p14:creationId xmlns:p14="http://schemas.microsoft.com/office/powerpoint/2010/main" val="341081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28133"/>
            <a:ext cx="10515600" cy="5448830"/>
          </a:xfrm>
        </p:spPr>
        <p:txBody>
          <a:bodyPr/>
          <a:lstStyle/>
          <a:p>
            <a:pPr marL="0" indent="0">
              <a:buNone/>
            </a:pPr>
            <a:r>
              <a:rPr lang="en-US" altLang="zh-CN" dirty="0" smtClean="0"/>
              <a:t>3</a:t>
            </a:r>
            <a:r>
              <a:rPr lang="zh-CN" altLang="en-US" dirty="0" smtClean="0"/>
              <a:t>、官制改革： </a:t>
            </a:r>
          </a:p>
          <a:p>
            <a:pPr marL="0" indent="0" algn="just">
              <a:buNone/>
            </a:pPr>
            <a:r>
              <a:rPr lang="zh-CN" altLang="en-US" dirty="0" smtClean="0"/>
              <a:t>清末的官制改革始于</a:t>
            </a:r>
            <a:r>
              <a:rPr lang="en-US" altLang="zh-CN" dirty="0" smtClean="0"/>
              <a:t>1901</a:t>
            </a:r>
            <a:r>
              <a:rPr lang="zh-CN" altLang="en-US" dirty="0" smtClean="0"/>
              <a:t>年，到</a:t>
            </a:r>
            <a:r>
              <a:rPr lang="en-US" altLang="zh-CN" dirty="0" smtClean="0"/>
              <a:t>1906</a:t>
            </a:r>
            <a:r>
              <a:rPr lang="zh-CN" altLang="en-US" dirty="0" smtClean="0"/>
              <a:t>年预备立宪后又得到了大力推行。改革原六部为十一部，官制改革是清政府推行预备立宪的第一个环节。</a:t>
            </a:r>
            <a:endParaRPr lang="en-US" altLang="zh-CN" dirty="0" smtClean="0"/>
          </a:p>
          <a:p>
            <a:pPr marL="0" indent="0" algn="just">
              <a:buNone/>
            </a:pPr>
            <a:r>
              <a:rPr lang="zh-CN" altLang="en-US" dirty="0" smtClean="0"/>
              <a:t> </a:t>
            </a:r>
            <a:r>
              <a:rPr lang="en-US" altLang="zh-CN" dirty="0" smtClean="0"/>
              <a:t>4</a:t>
            </a:r>
            <a:r>
              <a:rPr lang="zh-CN" altLang="en-US" dirty="0" smtClean="0"/>
              <a:t>、颁布</a:t>
            </a:r>
            <a:r>
              <a:rPr lang="en-US" altLang="zh-CN" dirty="0" smtClean="0"/>
              <a:t>《</a:t>
            </a:r>
            <a:r>
              <a:rPr lang="zh-CN" altLang="en-US" dirty="0" smtClean="0"/>
              <a:t>钦定宪法大纲</a:t>
            </a:r>
            <a:r>
              <a:rPr lang="en-US" altLang="zh-CN" dirty="0" smtClean="0"/>
              <a:t>》</a:t>
            </a:r>
          </a:p>
          <a:p>
            <a:pPr marL="0" indent="0" algn="just">
              <a:buNone/>
            </a:pPr>
            <a:r>
              <a:rPr lang="en-US" altLang="zh-CN" dirty="0" smtClean="0"/>
              <a:t>1908</a:t>
            </a:r>
            <a:r>
              <a:rPr lang="zh-CN" altLang="en-US" dirty="0" smtClean="0"/>
              <a:t>年</a:t>
            </a:r>
            <a:r>
              <a:rPr lang="en-US" altLang="zh-CN" dirty="0" smtClean="0"/>
              <a:t>8</a:t>
            </a:r>
            <a:r>
              <a:rPr lang="zh-CN" altLang="en-US" dirty="0" smtClean="0"/>
              <a:t>月</a:t>
            </a:r>
            <a:r>
              <a:rPr lang="en-US" altLang="zh-CN" dirty="0" smtClean="0"/>
              <a:t>27</a:t>
            </a:r>
            <a:r>
              <a:rPr lang="zh-CN" altLang="en-US" dirty="0" smtClean="0"/>
              <a:t>日，清廷颁布并宣布预备立宪为九年期。</a:t>
            </a:r>
          </a:p>
          <a:p>
            <a:pPr marL="0" indent="0" algn="just">
              <a:buNone/>
            </a:pPr>
            <a:r>
              <a:rPr lang="zh-CN" altLang="en-US" dirty="0" smtClean="0"/>
              <a:t>内容：包括正文“君上大权”１４条和附录“臣民权利义务”９条两部分，共２３条；重心在于维护君上大权，它不过是用宪法的形式把皇帝的地位和权力加以确认而已。</a:t>
            </a:r>
          </a:p>
          <a:p>
            <a:pPr marL="0" indent="0" algn="just">
              <a:buNone/>
            </a:pPr>
            <a:endParaRPr lang="zh-CN" altLang="en-US" dirty="0"/>
          </a:p>
        </p:txBody>
      </p:sp>
    </p:spTree>
    <p:extLst>
      <p:ext uri="{BB962C8B-B14F-4D97-AF65-F5344CB8AC3E}">
        <p14:creationId xmlns:p14="http://schemas.microsoft.com/office/powerpoint/2010/main" val="914075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三、广州、武汉国民政府的法律制度</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（一）国民政府组织法</a:t>
            </a:r>
          </a:p>
          <a:p>
            <a:pPr marL="0" indent="0">
              <a:buNone/>
            </a:pPr>
            <a:r>
              <a:rPr lang="zh-CN" altLang="en-US" dirty="0" smtClean="0"/>
              <a:t>１、主要内容：</a:t>
            </a:r>
          </a:p>
          <a:p>
            <a:pPr marL="0" indent="0">
              <a:buNone/>
            </a:pPr>
            <a:r>
              <a:rPr lang="zh-CN" altLang="en-US" dirty="0" smtClean="0"/>
              <a:t>（１）规定国民党指导和监督国民政府</a:t>
            </a:r>
          </a:p>
          <a:p>
            <a:pPr marL="0" indent="0">
              <a:buNone/>
            </a:pPr>
            <a:r>
              <a:rPr lang="zh-CN" altLang="en-US" dirty="0" smtClean="0"/>
              <a:t>（２）规定实行集体领导的原则</a:t>
            </a:r>
          </a:p>
          <a:p>
            <a:pPr marL="0" indent="0">
              <a:buNone/>
            </a:pPr>
            <a:r>
              <a:rPr lang="zh-CN" altLang="en-US" dirty="0" smtClean="0"/>
              <a:t>（３）中国共产党直接参加武汉国民政府的领导工作</a:t>
            </a:r>
          </a:p>
          <a:p>
            <a:pPr marL="0" indent="0">
              <a:buNone/>
            </a:pPr>
            <a:r>
              <a:rPr lang="zh-CN" altLang="en-US" dirty="0" smtClean="0"/>
              <a:t>２、特点：放弃了资产阶级三权分立的原则，实行议行合一的政治制度；是国共合作的联合政府。</a:t>
            </a:r>
          </a:p>
          <a:p>
            <a:pPr marL="0" indent="0">
              <a:buNone/>
            </a:pPr>
            <a:endParaRPr lang="zh-CN" altLang="en-US" dirty="0"/>
          </a:p>
        </p:txBody>
      </p:sp>
    </p:spTree>
    <p:extLst>
      <p:ext uri="{BB962C8B-B14F-4D97-AF65-F5344CB8AC3E}">
        <p14:creationId xmlns:p14="http://schemas.microsoft.com/office/powerpoint/2010/main" val="65783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95867"/>
            <a:ext cx="10515600" cy="5381096"/>
          </a:xfrm>
        </p:spPr>
        <p:txBody>
          <a:bodyPr/>
          <a:lstStyle/>
          <a:p>
            <a:pPr marL="0" indent="0">
              <a:buNone/>
            </a:pPr>
            <a:r>
              <a:rPr lang="zh-CN" altLang="en-US" dirty="0" smtClean="0"/>
              <a:t>（二）其它立法</a:t>
            </a:r>
          </a:p>
          <a:p>
            <a:pPr marL="0" indent="0">
              <a:buNone/>
            </a:pPr>
            <a:r>
              <a:rPr lang="zh-CN" altLang="en-US" dirty="0" smtClean="0"/>
              <a:t>主要内容：</a:t>
            </a:r>
          </a:p>
          <a:p>
            <a:r>
              <a:rPr lang="zh-CN" altLang="en-US" dirty="0" smtClean="0"/>
              <a:t>保卫国民政府，镇压反革命破坏活动</a:t>
            </a:r>
            <a:endParaRPr lang="en-US" altLang="zh-CN" dirty="0" smtClean="0"/>
          </a:p>
          <a:p>
            <a:r>
              <a:rPr lang="zh-CN" altLang="en-US" dirty="0" smtClean="0"/>
              <a:t>保护国民革命运动，惩治土豪劣绅</a:t>
            </a:r>
          </a:p>
          <a:p>
            <a:r>
              <a:rPr lang="zh-CN" altLang="en-US" dirty="0" smtClean="0"/>
              <a:t>保护妇女利益，提倡婚姻自由</a:t>
            </a:r>
          </a:p>
          <a:p>
            <a:r>
              <a:rPr lang="zh-CN" altLang="en-US" dirty="0" smtClean="0"/>
              <a:t>规定党员犯罪加重处罚的原则 </a:t>
            </a:r>
          </a:p>
          <a:p>
            <a:pPr marL="0" indent="0">
              <a:buNone/>
            </a:pPr>
            <a:endParaRPr lang="zh-CN" altLang="en-US" dirty="0"/>
          </a:p>
        </p:txBody>
      </p:sp>
    </p:spTree>
    <p:extLst>
      <p:ext uri="{BB962C8B-B14F-4D97-AF65-F5344CB8AC3E}">
        <p14:creationId xmlns:p14="http://schemas.microsoft.com/office/powerpoint/2010/main" val="11414544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3400"/>
            <a:ext cx="10515600" cy="5643563"/>
          </a:xfrm>
        </p:spPr>
        <p:txBody>
          <a:bodyPr>
            <a:normAutofit/>
          </a:bodyPr>
          <a:lstStyle/>
          <a:p>
            <a:pPr marL="0" indent="0">
              <a:buNone/>
            </a:pPr>
            <a:r>
              <a:rPr lang="zh-CN" altLang="en-US" dirty="0" smtClean="0"/>
              <a:t>（三）司法改革</a:t>
            </a:r>
          </a:p>
          <a:p>
            <a:pPr marL="0" indent="0">
              <a:buNone/>
            </a:pPr>
            <a:r>
              <a:rPr lang="en-US" altLang="zh-CN" dirty="0" smtClean="0"/>
              <a:t>1926</a:t>
            </a:r>
            <a:r>
              <a:rPr lang="zh-CN" altLang="en-US" dirty="0" smtClean="0"/>
              <a:t>年</a:t>
            </a:r>
            <a:r>
              <a:rPr lang="en-US" altLang="zh-CN" dirty="0" smtClean="0"/>
              <a:t>11</a:t>
            </a:r>
            <a:r>
              <a:rPr lang="zh-CN" altLang="en-US" dirty="0" smtClean="0"/>
              <a:t>月改造司法制度委员会在广州召开会议， 通过了改造司法制度案。</a:t>
            </a:r>
            <a:endParaRPr lang="en-US" altLang="zh-CN" dirty="0" smtClean="0"/>
          </a:p>
          <a:p>
            <a:pPr marL="0" indent="0">
              <a:buNone/>
            </a:pPr>
            <a:r>
              <a:rPr lang="zh-CN" altLang="en-US" dirty="0" smtClean="0"/>
              <a:t>内容：</a:t>
            </a:r>
          </a:p>
          <a:p>
            <a:pPr marL="0" indent="0">
              <a:buNone/>
            </a:pPr>
            <a:r>
              <a:rPr lang="zh-CN" altLang="en-US" dirty="0" smtClean="0"/>
              <a:t>    １、改正法院名称，采用二级二审制</a:t>
            </a:r>
          </a:p>
          <a:p>
            <a:pPr marL="0" indent="0">
              <a:buNone/>
            </a:pPr>
            <a:r>
              <a:rPr lang="zh-CN" altLang="en-US" dirty="0" smtClean="0"/>
              <a:t>    ２、废止检察厅，在法院内设置检察官</a:t>
            </a:r>
          </a:p>
          <a:p>
            <a:pPr marL="0" indent="0">
              <a:buNone/>
            </a:pPr>
            <a:r>
              <a:rPr lang="zh-CN" altLang="en-US" dirty="0" smtClean="0"/>
              <a:t>    ３、采用参审制和陪审</a:t>
            </a:r>
          </a:p>
          <a:p>
            <a:pPr marL="0" indent="0">
              <a:buNone/>
            </a:pPr>
            <a:r>
              <a:rPr lang="zh-CN" altLang="en-US" dirty="0" smtClean="0"/>
              <a:t>    ４、废除司法官不党之法禁</a:t>
            </a:r>
          </a:p>
          <a:p>
            <a:pPr marL="0" indent="0">
              <a:buNone/>
            </a:pPr>
            <a:r>
              <a:rPr lang="zh-CN" altLang="en-US" dirty="0" smtClean="0"/>
              <a:t>    ５、废止法院内行政长官制，实行行政委员会制  </a:t>
            </a:r>
          </a:p>
          <a:p>
            <a:pPr marL="0" indent="0">
              <a:buNone/>
            </a:pPr>
            <a:r>
              <a:rPr lang="zh-CN" altLang="en-US" dirty="0" smtClean="0"/>
              <a:t>    ６、减少讼费和状纸费，征收执行费</a:t>
            </a:r>
          </a:p>
          <a:p>
            <a:pPr marL="0" indent="0">
              <a:buNone/>
            </a:pPr>
            <a:endParaRPr lang="zh-CN" altLang="en-US" dirty="0"/>
          </a:p>
        </p:txBody>
      </p:sp>
    </p:spTree>
    <p:extLst>
      <p:ext uri="{BB962C8B-B14F-4D97-AF65-F5344CB8AC3E}">
        <p14:creationId xmlns:p14="http://schemas.microsoft.com/office/powerpoint/2010/main" val="948622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广州国民革命政府时期</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司法改革的特点：</a:t>
            </a:r>
          </a:p>
          <a:p>
            <a:pPr marL="0" indent="0">
              <a:buNone/>
            </a:pPr>
            <a:r>
              <a:rPr lang="zh-CN" altLang="en-US" dirty="0" smtClean="0"/>
              <a:t>    （１）实行国民党领导下的司法制度</a:t>
            </a:r>
          </a:p>
          <a:p>
            <a:pPr marL="0" indent="0">
              <a:buNone/>
            </a:pPr>
            <a:r>
              <a:rPr lang="zh-CN" altLang="en-US" dirty="0" smtClean="0"/>
              <a:t>    （２）实行国民党参加审判工作的制度</a:t>
            </a:r>
          </a:p>
          <a:p>
            <a:pPr marL="0" indent="0">
              <a:buNone/>
            </a:pPr>
            <a:r>
              <a:rPr lang="zh-CN" altLang="en-US" dirty="0" smtClean="0"/>
              <a:t>    （３）实行群众代表参加审判的制度</a:t>
            </a:r>
          </a:p>
          <a:p>
            <a:pPr marL="0" indent="0">
              <a:buNone/>
            </a:pPr>
            <a:r>
              <a:rPr lang="zh-CN" altLang="en-US" dirty="0" smtClean="0"/>
              <a:t>    （４）废止法院内行政长官制，实行集体领导的行政委员会制</a:t>
            </a:r>
          </a:p>
          <a:p>
            <a:pPr marL="0" indent="0">
              <a:buNone/>
            </a:pPr>
            <a:endParaRPr lang="zh-CN" altLang="en-US" dirty="0"/>
          </a:p>
        </p:txBody>
      </p:sp>
    </p:spTree>
    <p:extLst>
      <p:ext uri="{BB962C8B-B14F-4D97-AF65-F5344CB8AC3E}">
        <p14:creationId xmlns:p14="http://schemas.microsoft.com/office/powerpoint/2010/main" val="4099920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四、南京国民政府的法律制度</a:t>
            </a:r>
            <a:br>
              <a:rPr lang="zh-CN" altLang="en-US" dirty="0" smtClean="0"/>
            </a:b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六法全书：蒋介石国民党政府的法学家仿照日本法律的编制法，分为宪法、民法、刑法、商法、民事诉讼法和刑事诉讼法六类汇编在一起，它是国民党 政府的制成法和基本法律制度。</a:t>
            </a:r>
          </a:p>
          <a:p>
            <a:pPr marL="0" indent="0">
              <a:buNone/>
            </a:pPr>
            <a:endParaRPr lang="en-US" altLang="zh-CN" dirty="0" smtClean="0"/>
          </a:p>
          <a:p>
            <a:pPr marL="0" indent="0">
              <a:buNone/>
            </a:pPr>
            <a:r>
              <a:rPr lang="zh-CN" altLang="en-US" dirty="0" smtClean="0"/>
              <a:t>（一）训政时期约法和宪法</a:t>
            </a:r>
          </a:p>
          <a:p>
            <a:pPr marL="0" indent="0">
              <a:buNone/>
            </a:pPr>
            <a:r>
              <a:rPr lang="zh-CN" altLang="en-US" dirty="0" smtClean="0"/>
              <a:t>１、</a:t>
            </a:r>
            <a:r>
              <a:rPr lang="en-US" altLang="zh-CN" dirty="0" smtClean="0"/>
              <a:t>《</a:t>
            </a:r>
            <a:r>
              <a:rPr lang="zh-CN" altLang="en-US" dirty="0" smtClean="0"/>
              <a:t>训政纲领</a:t>
            </a:r>
            <a:r>
              <a:rPr lang="en-US" altLang="zh-CN" dirty="0" smtClean="0"/>
              <a:t>》</a:t>
            </a:r>
          </a:p>
          <a:p>
            <a:pPr marL="0" indent="0">
              <a:buNone/>
            </a:pPr>
            <a:r>
              <a:rPr lang="zh-CN" altLang="en-US" dirty="0" smtClean="0"/>
              <a:t>１９２８年１０月国民党中央常务会议制定。</a:t>
            </a:r>
            <a:endParaRPr lang="en-US" altLang="zh-CN" dirty="0" smtClean="0"/>
          </a:p>
          <a:p>
            <a:pPr marL="0" indent="0">
              <a:buNone/>
            </a:pPr>
            <a:r>
              <a:rPr lang="zh-CN" altLang="en-US" dirty="0" smtClean="0"/>
              <a:t>主要内容：国民党全国代表大会和国民党中央 执行委员会规定为国家最高权力机关。</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10847387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63600"/>
            <a:ext cx="10515600" cy="5313363"/>
          </a:xfrm>
        </p:spPr>
        <p:txBody>
          <a:bodyPr>
            <a:normAutofit/>
          </a:bodyPr>
          <a:lstStyle/>
          <a:p>
            <a:pPr marL="0" indent="0">
              <a:buNone/>
            </a:pPr>
            <a:r>
              <a:rPr lang="zh-CN" altLang="en-US" dirty="0" smtClean="0"/>
              <a:t>２、</a:t>
            </a:r>
            <a:r>
              <a:rPr lang="en-US" altLang="zh-CN" dirty="0" smtClean="0"/>
              <a:t>《</a:t>
            </a:r>
            <a:r>
              <a:rPr lang="zh-CN" altLang="en-US" dirty="0" smtClean="0"/>
              <a:t>中华民国训政时期约法</a:t>
            </a:r>
            <a:r>
              <a:rPr lang="en-US" altLang="zh-CN" dirty="0" smtClean="0"/>
              <a:t>》</a:t>
            </a:r>
          </a:p>
          <a:p>
            <a:pPr marL="0" indent="0">
              <a:buNone/>
            </a:pPr>
            <a:r>
              <a:rPr lang="zh-CN" altLang="en-US" dirty="0" smtClean="0"/>
              <a:t>制定：１９３１年５月５日由蒋介石集团包办的国民会议制定，于</a:t>
            </a:r>
            <a:r>
              <a:rPr lang="en-US" altLang="zh-CN" dirty="0" smtClean="0"/>
              <a:t>6</a:t>
            </a:r>
            <a:r>
              <a:rPr lang="zh-CN" altLang="en-US" dirty="0" smtClean="0"/>
              <a:t>月</a:t>
            </a:r>
            <a:r>
              <a:rPr lang="en-US" altLang="zh-CN" dirty="0" smtClean="0"/>
              <a:t>1</a:t>
            </a:r>
            <a:r>
              <a:rPr lang="zh-CN" altLang="en-US" dirty="0" smtClean="0"/>
              <a:t>日由南京国民政府公布实施，共８章８９条。</a:t>
            </a:r>
          </a:p>
          <a:p>
            <a:pPr marL="0" indent="0">
              <a:buNone/>
            </a:pPr>
            <a:r>
              <a:rPr lang="zh-CN" altLang="en-US" dirty="0" smtClean="0"/>
              <a:t>主要内容：</a:t>
            </a:r>
          </a:p>
          <a:p>
            <a:pPr marL="0" indent="0">
              <a:buNone/>
            </a:pPr>
            <a:r>
              <a:rPr lang="zh-CN" altLang="en-US" dirty="0" smtClean="0"/>
              <a:t>（１）确立国民党一党专政的国家制度</a:t>
            </a:r>
          </a:p>
          <a:p>
            <a:pPr marL="0" indent="0">
              <a:buNone/>
            </a:pPr>
            <a:r>
              <a:rPr lang="zh-CN" altLang="en-US" dirty="0" smtClean="0"/>
              <a:t>（２）打着中央与地方均权制的幌子，实行中央集权制度</a:t>
            </a:r>
          </a:p>
          <a:p>
            <a:pPr marL="0" indent="0">
              <a:buNone/>
            </a:pPr>
            <a:r>
              <a:rPr lang="zh-CN" altLang="en-US" dirty="0" smtClean="0"/>
              <a:t>（３）规定虚伪的民主自由权利</a:t>
            </a:r>
          </a:p>
          <a:p>
            <a:pPr marL="0" indent="0">
              <a:buNone/>
            </a:pPr>
            <a:r>
              <a:rPr lang="zh-CN" altLang="en-US" dirty="0" smtClean="0"/>
              <a:t>（４）利用国家的名义，发展官僚资本</a:t>
            </a:r>
          </a:p>
          <a:p>
            <a:pPr marL="0" indent="0">
              <a:buNone/>
            </a:pPr>
            <a:endParaRPr lang="zh-CN" altLang="en-US" dirty="0"/>
          </a:p>
        </p:txBody>
      </p:sp>
    </p:spTree>
    <p:extLst>
      <p:ext uri="{BB962C8B-B14F-4D97-AF65-F5344CB8AC3E}">
        <p14:creationId xmlns:p14="http://schemas.microsoft.com/office/powerpoint/2010/main" val="4029204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３、</a:t>
            </a:r>
            <a:r>
              <a:rPr lang="en-US" altLang="zh-CN" dirty="0" smtClean="0"/>
              <a:t>《</a:t>
            </a:r>
            <a:r>
              <a:rPr lang="zh-CN" altLang="en-US" dirty="0" smtClean="0"/>
              <a:t>中华民国宪法</a:t>
            </a:r>
            <a:r>
              <a:rPr lang="en-US" altLang="zh-CN" dirty="0" smtClean="0"/>
              <a:t>》</a:t>
            </a:r>
            <a:endParaRPr lang="zh-CN" altLang="en-US" dirty="0"/>
          </a:p>
        </p:txBody>
      </p:sp>
      <p:sp>
        <p:nvSpPr>
          <p:cNvPr id="3" name="内容占位符 2"/>
          <p:cNvSpPr>
            <a:spLocks noGrp="1"/>
          </p:cNvSpPr>
          <p:nvPr>
            <p:ph idx="1"/>
          </p:nvPr>
        </p:nvSpPr>
        <p:spPr>
          <a:xfrm>
            <a:off x="465667" y="1481667"/>
            <a:ext cx="11438466" cy="5308600"/>
          </a:xfrm>
        </p:spPr>
        <p:txBody>
          <a:bodyPr>
            <a:normAutofit fontScale="92500" lnSpcReduction="10000"/>
          </a:bodyPr>
          <a:lstStyle/>
          <a:p>
            <a:pPr marL="0" indent="0">
              <a:buNone/>
            </a:pPr>
            <a:r>
              <a:rPr lang="zh-CN" altLang="en-US" dirty="0" smtClean="0"/>
              <a:t>１、</a:t>
            </a:r>
            <a:r>
              <a:rPr lang="en-US" altLang="zh-CN" dirty="0" smtClean="0"/>
              <a:t>《</a:t>
            </a:r>
            <a:r>
              <a:rPr lang="zh-CN" altLang="en-US" dirty="0" smtClean="0"/>
              <a:t>中华民国宪法草案</a:t>
            </a:r>
            <a:r>
              <a:rPr lang="en-US" altLang="zh-CN" dirty="0" smtClean="0"/>
              <a:t>》</a:t>
            </a:r>
            <a:r>
              <a:rPr lang="zh-CN" altLang="en-US" dirty="0" smtClean="0"/>
              <a:t>（“五五宪草”）</a:t>
            </a:r>
          </a:p>
          <a:p>
            <a:pPr marL="0" indent="0" algn="just">
              <a:buNone/>
            </a:pPr>
            <a:r>
              <a:rPr lang="en-US" altLang="zh-CN" dirty="0" smtClean="0"/>
              <a:t>1933</a:t>
            </a:r>
            <a:r>
              <a:rPr lang="zh-CN" altLang="en-US" dirty="0" smtClean="0"/>
              <a:t>年，立法院根据国民党的决议，组织宪法草案起草委员会，开始拟定</a:t>
            </a:r>
            <a:r>
              <a:rPr lang="en-US" altLang="zh-CN" dirty="0" smtClean="0"/>
              <a:t>《</a:t>
            </a:r>
            <a:r>
              <a:rPr lang="zh-CN" altLang="en-US" dirty="0" smtClean="0"/>
              <a:t>中华民国宪法草案</a:t>
            </a:r>
            <a:r>
              <a:rPr lang="en-US" altLang="zh-CN" dirty="0" smtClean="0"/>
              <a:t>》</a:t>
            </a:r>
            <a:r>
              <a:rPr lang="zh-CN" altLang="en-US" dirty="0" smtClean="0"/>
              <a:t>。草毕，送国民党中央审议，</a:t>
            </a:r>
            <a:r>
              <a:rPr lang="en-US" altLang="zh-CN" dirty="0" smtClean="0"/>
              <a:t>36</a:t>
            </a:r>
            <a:r>
              <a:rPr lang="zh-CN" altLang="en-US" dirty="0" smtClean="0"/>
              <a:t>年</a:t>
            </a:r>
            <a:r>
              <a:rPr lang="en-US" altLang="zh-CN" dirty="0" smtClean="0"/>
              <a:t>5</a:t>
            </a:r>
            <a:r>
              <a:rPr lang="zh-CN" altLang="en-US" dirty="0" smtClean="0"/>
              <a:t>月</a:t>
            </a:r>
            <a:r>
              <a:rPr lang="en-US" altLang="zh-CN" dirty="0" smtClean="0"/>
              <a:t>5</a:t>
            </a:r>
            <a:r>
              <a:rPr lang="zh-CN" altLang="en-US" dirty="0" smtClean="0"/>
              <a:t>日，由国民党政府公布</a:t>
            </a:r>
          </a:p>
          <a:p>
            <a:pPr marL="0" indent="0">
              <a:buNone/>
            </a:pPr>
            <a:r>
              <a:rPr lang="zh-CN" altLang="en-US" dirty="0" smtClean="0"/>
              <a:t>２、</a:t>
            </a:r>
            <a:r>
              <a:rPr lang="en-US" altLang="zh-CN" dirty="0" smtClean="0"/>
              <a:t>《</a:t>
            </a:r>
            <a:r>
              <a:rPr lang="zh-CN" altLang="en-US" dirty="0" smtClean="0"/>
              <a:t>中华民国宪法</a:t>
            </a:r>
            <a:r>
              <a:rPr lang="en-US" altLang="zh-CN" dirty="0" smtClean="0"/>
              <a:t>》</a:t>
            </a:r>
          </a:p>
          <a:p>
            <a:pPr marL="0" indent="0">
              <a:buNone/>
            </a:pPr>
            <a:r>
              <a:rPr lang="zh-CN" altLang="en-US" dirty="0" smtClean="0"/>
              <a:t>制定：</a:t>
            </a:r>
            <a:r>
              <a:rPr lang="en-US" altLang="zh-CN" dirty="0" smtClean="0"/>
              <a:t>1946</a:t>
            </a:r>
            <a:r>
              <a:rPr lang="zh-CN" altLang="en-US" dirty="0" smtClean="0"/>
              <a:t>年</a:t>
            </a:r>
            <a:r>
              <a:rPr lang="en-US" altLang="zh-CN" dirty="0" smtClean="0"/>
              <a:t>12</a:t>
            </a:r>
            <a:r>
              <a:rPr lang="zh-CN" altLang="en-US" dirty="0" smtClean="0"/>
              <a:t>月</a:t>
            </a:r>
            <a:r>
              <a:rPr lang="en-US" altLang="zh-CN" dirty="0" smtClean="0"/>
              <a:t>25</a:t>
            </a:r>
            <a:r>
              <a:rPr lang="zh-CN" altLang="en-US" dirty="0" smtClean="0"/>
              <a:t>日，国民大会通过</a:t>
            </a:r>
            <a:r>
              <a:rPr lang="en-US" altLang="zh-CN" dirty="0" smtClean="0"/>
              <a:t>《</a:t>
            </a:r>
            <a:r>
              <a:rPr lang="zh-CN" altLang="en-US" dirty="0" smtClean="0"/>
              <a:t>中华民国宪法</a:t>
            </a:r>
            <a:r>
              <a:rPr lang="en-US" altLang="zh-CN" dirty="0" smtClean="0"/>
              <a:t>》</a:t>
            </a:r>
            <a:r>
              <a:rPr lang="zh-CN" altLang="en-US" dirty="0" smtClean="0"/>
              <a:t>。它共十四章，</a:t>
            </a:r>
            <a:r>
              <a:rPr lang="en-US" altLang="zh-CN" dirty="0" smtClean="0"/>
              <a:t>175</a:t>
            </a:r>
            <a:r>
              <a:rPr lang="zh-CN" altLang="en-US" dirty="0" smtClean="0"/>
              <a:t>条。</a:t>
            </a:r>
          </a:p>
          <a:p>
            <a:pPr marL="0" indent="0">
              <a:buNone/>
            </a:pPr>
            <a:r>
              <a:rPr lang="zh-CN" altLang="en-US" dirty="0" smtClean="0"/>
              <a:t>主要内容</a:t>
            </a:r>
          </a:p>
          <a:p>
            <a:pPr marL="0" indent="0">
              <a:buNone/>
            </a:pPr>
            <a:r>
              <a:rPr lang="zh-CN" altLang="en-US" dirty="0" smtClean="0"/>
              <a:t>（１）标“民主共和国”之名，行蒋介石独裁之实；</a:t>
            </a:r>
          </a:p>
          <a:p>
            <a:pPr marL="0" indent="0">
              <a:buNone/>
            </a:pPr>
            <a:r>
              <a:rPr lang="zh-CN" altLang="en-US" dirty="0" smtClean="0"/>
              <a:t>（２）打着平均地权、节约资本的幌子，保护四大家族官僚垄断集团和地主阶级的利益</a:t>
            </a:r>
            <a:endParaRPr lang="en-US" altLang="zh-CN" dirty="0" smtClean="0"/>
          </a:p>
          <a:p>
            <a:pPr marL="0" indent="0">
              <a:buNone/>
            </a:pPr>
            <a:r>
              <a:rPr lang="zh-CN" altLang="en-US" dirty="0" smtClean="0"/>
              <a:t>（３）抄袭资本主义国家的宪法原则，标榜虚伪的民主自由权利。</a:t>
            </a:r>
          </a:p>
          <a:p>
            <a:pPr marL="0" indent="0">
              <a:buNone/>
            </a:pPr>
            <a:r>
              <a:rPr lang="zh-CN" altLang="en-US" dirty="0" smtClean="0"/>
              <a:t>     实质：“人民无权，独夫集权”</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3851560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（二）南京政府时期刑法</a:t>
            </a:r>
            <a:endParaRPr lang="zh-CN" altLang="en-US" dirty="0"/>
          </a:p>
        </p:txBody>
      </p:sp>
      <p:sp>
        <p:nvSpPr>
          <p:cNvPr id="3" name="内容占位符 2"/>
          <p:cNvSpPr>
            <a:spLocks noGrp="1"/>
          </p:cNvSpPr>
          <p:nvPr>
            <p:ph idx="1"/>
          </p:nvPr>
        </p:nvSpPr>
        <p:spPr>
          <a:xfrm>
            <a:off x="838200" y="1524000"/>
            <a:ext cx="10515600" cy="4652963"/>
          </a:xfrm>
        </p:spPr>
        <p:txBody>
          <a:bodyPr>
            <a:normAutofit lnSpcReduction="10000"/>
          </a:bodyPr>
          <a:lstStyle/>
          <a:p>
            <a:pPr marL="0" indent="0">
              <a:buNone/>
            </a:pPr>
            <a:r>
              <a:rPr lang="zh-CN" altLang="en-US" dirty="0" smtClean="0"/>
              <a:t>１、两部刑法典制定的经过</a:t>
            </a:r>
          </a:p>
          <a:p>
            <a:pPr marL="0" indent="0">
              <a:buNone/>
            </a:pPr>
            <a:r>
              <a:rPr lang="zh-CN" altLang="en-US" dirty="0" smtClean="0"/>
              <a:t>（１）“旧刑法”：１９２７年国民政府依据北洋政府的 刑法为基础，制定</a:t>
            </a:r>
            <a:r>
              <a:rPr lang="en-US" altLang="zh-CN" dirty="0" smtClean="0"/>
              <a:t>《</a:t>
            </a:r>
            <a:r>
              <a:rPr lang="zh-CN" altLang="en-US" dirty="0" smtClean="0"/>
              <a:t>中华民国刑法</a:t>
            </a:r>
            <a:r>
              <a:rPr lang="en-US" altLang="zh-CN" dirty="0" smtClean="0"/>
              <a:t>》</a:t>
            </a:r>
            <a:r>
              <a:rPr lang="zh-CN" altLang="en-US" dirty="0" smtClean="0"/>
              <a:t>，并于１９２８年３月公布。</a:t>
            </a:r>
          </a:p>
          <a:p>
            <a:pPr marL="0" indent="0">
              <a:buNone/>
            </a:pPr>
            <a:r>
              <a:rPr lang="zh-CN" altLang="en-US" dirty="0" smtClean="0"/>
              <a:t>（２）“新刑法”：为了能适应国民党政府镇压 人民的反抗斗争，１９３５年１月１日公布第二部  </a:t>
            </a:r>
            <a:r>
              <a:rPr lang="en-US" altLang="zh-CN" dirty="0" smtClean="0"/>
              <a:t>《</a:t>
            </a:r>
            <a:r>
              <a:rPr lang="zh-CN" altLang="en-US" dirty="0" smtClean="0"/>
              <a:t>中华民国刑法</a:t>
            </a:r>
            <a:r>
              <a:rPr lang="en-US" altLang="zh-CN" dirty="0" smtClean="0"/>
              <a:t>》</a:t>
            </a:r>
            <a:r>
              <a:rPr lang="zh-CN" altLang="en-US" dirty="0" smtClean="0"/>
              <a:t>，７月１日施行。</a:t>
            </a:r>
          </a:p>
          <a:p>
            <a:pPr marL="0" indent="0">
              <a:buNone/>
            </a:pPr>
            <a:r>
              <a:rPr lang="zh-CN" altLang="en-US" dirty="0" smtClean="0"/>
              <a:t> ２、</a:t>
            </a:r>
            <a:r>
              <a:rPr lang="en-US" altLang="zh-CN" dirty="0" smtClean="0"/>
              <a:t>《</a:t>
            </a:r>
            <a:r>
              <a:rPr lang="zh-CN" altLang="en-US" dirty="0" smtClean="0"/>
              <a:t>中华民国刑法</a:t>
            </a:r>
            <a:r>
              <a:rPr lang="en-US" altLang="zh-CN" dirty="0" smtClean="0"/>
              <a:t>》</a:t>
            </a:r>
            <a:r>
              <a:rPr lang="zh-CN" altLang="en-US" dirty="0" smtClean="0"/>
              <a:t>的主要内容：</a:t>
            </a:r>
          </a:p>
          <a:p>
            <a:pPr marL="0" indent="0">
              <a:buNone/>
            </a:pPr>
            <a:r>
              <a:rPr lang="zh-CN" altLang="en-US" dirty="0" smtClean="0"/>
              <a:t>（１）维护国民党政府的反动统治，镇压人民的革命活动</a:t>
            </a:r>
          </a:p>
          <a:p>
            <a:pPr marL="0" indent="0">
              <a:buNone/>
            </a:pPr>
            <a:r>
              <a:rPr lang="zh-CN" altLang="en-US" dirty="0" smtClean="0"/>
              <a:t>（２）保护地主官僚买办阶级的私有财产</a:t>
            </a:r>
          </a:p>
          <a:p>
            <a:pPr marL="0" indent="0">
              <a:buNone/>
            </a:pPr>
            <a:r>
              <a:rPr lang="zh-CN" altLang="en-US" dirty="0" smtClean="0"/>
              <a:t>（３）维护帝国主义在华侵略特权</a:t>
            </a:r>
            <a:endParaRPr lang="zh-CN" altLang="en-US" dirty="0"/>
          </a:p>
        </p:txBody>
      </p:sp>
    </p:spTree>
    <p:extLst>
      <p:ext uri="{BB962C8B-B14F-4D97-AF65-F5344CB8AC3E}">
        <p14:creationId xmlns:p14="http://schemas.microsoft.com/office/powerpoint/2010/main" val="1424067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（三）民商法</a:t>
            </a:r>
            <a:endParaRPr lang="zh-CN" altLang="en-US" dirty="0"/>
          </a:p>
        </p:txBody>
      </p:sp>
      <p:sp>
        <p:nvSpPr>
          <p:cNvPr id="3" name="内容占位符 2"/>
          <p:cNvSpPr>
            <a:spLocks noGrp="1"/>
          </p:cNvSpPr>
          <p:nvPr>
            <p:ph idx="1"/>
          </p:nvPr>
        </p:nvSpPr>
        <p:spPr/>
        <p:txBody>
          <a:bodyPr>
            <a:normAutofit/>
          </a:bodyPr>
          <a:lstStyle/>
          <a:p>
            <a:pPr marL="0" indent="0" algn="just">
              <a:buNone/>
            </a:pPr>
            <a:r>
              <a:rPr lang="zh-CN" altLang="en-US" dirty="0" smtClean="0"/>
              <a:t>１、制定：国民党政府成立后，依据“民商合一” 的原则，采取“国家干预主义”理论，着手制定民商事法规。于</a:t>
            </a:r>
            <a:r>
              <a:rPr lang="en-US" altLang="zh-CN" dirty="0" smtClean="0"/>
              <a:t>1929</a:t>
            </a:r>
            <a:r>
              <a:rPr lang="zh-CN" altLang="en-US" dirty="0" smtClean="0"/>
              <a:t>－</a:t>
            </a:r>
            <a:r>
              <a:rPr lang="en-US" altLang="zh-CN" dirty="0" smtClean="0"/>
              <a:t>1930</a:t>
            </a:r>
            <a:r>
              <a:rPr lang="zh-CN" altLang="en-US" dirty="0" smtClean="0"/>
              <a:t>年</a:t>
            </a:r>
            <a:r>
              <a:rPr lang="en-US" altLang="zh-CN" dirty="0" smtClean="0"/>
              <a:t>12</a:t>
            </a:r>
            <a:r>
              <a:rPr lang="zh-CN" altLang="en-US" dirty="0" smtClean="0"/>
              <a:t>月陆续颁布。并同时颁布了一些列单行法法规。</a:t>
            </a:r>
          </a:p>
          <a:p>
            <a:pPr marL="0" indent="0">
              <a:buNone/>
            </a:pPr>
            <a:r>
              <a:rPr lang="zh-CN" altLang="en-US" dirty="0" smtClean="0"/>
              <a:t>２、</a:t>
            </a:r>
            <a:r>
              <a:rPr lang="en-US" altLang="zh-CN" dirty="0" smtClean="0"/>
              <a:t>《</a:t>
            </a:r>
            <a:r>
              <a:rPr lang="zh-CN" altLang="en-US" dirty="0" smtClean="0"/>
              <a:t>中华民国民法</a:t>
            </a:r>
            <a:r>
              <a:rPr lang="en-US" altLang="zh-CN" dirty="0" smtClean="0"/>
              <a:t>》</a:t>
            </a:r>
            <a:r>
              <a:rPr lang="zh-CN" altLang="en-US" dirty="0" smtClean="0"/>
              <a:t>的篇章和体例：</a:t>
            </a:r>
          </a:p>
          <a:p>
            <a:pPr marL="0" indent="0">
              <a:buNone/>
            </a:pPr>
            <a:r>
              <a:rPr lang="zh-CN" altLang="en-US" dirty="0" smtClean="0"/>
              <a:t>民法全案共五编，</a:t>
            </a:r>
            <a:r>
              <a:rPr lang="en-US" altLang="zh-CN" dirty="0" smtClean="0"/>
              <a:t>1225</a:t>
            </a:r>
            <a:r>
              <a:rPr lang="zh-CN" altLang="en-US" dirty="0" smtClean="0"/>
              <a:t>条。民法第一编总则、第二编债、第三编物权、第四编亲属、第五编继承。</a:t>
            </a:r>
          </a:p>
          <a:p>
            <a:pPr marL="0" indent="0">
              <a:buNone/>
            </a:pPr>
            <a:endParaRPr lang="zh-CN" altLang="en-US" dirty="0"/>
          </a:p>
        </p:txBody>
      </p:sp>
    </p:spTree>
    <p:extLst>
      <p:ext uri="{BB962C8B-B14F-4D97-AF65-F5344CB8AC3E}">
        <p14:creationId xmlns:p14="http://schemas.microsoft.com/office/powerpoint/2010/main" val="2362733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a:xfrm>
            <a:off x="389467" y="1430867"/>
            <a:ext cx="11557000" cy="5291666"/>
          </a:xfrm>
        </p:spPr>
        <p:txBody>
          <a:bodyPr>
            <a:normAutofit fontScale="85000" lnSpcReduction="20000"/>
          </a:bodyPr>
          <a:lstStyle/>
          <a:p>
            <a:pPr marL="0" indent="0">
              <a:buNone/>
            </a:pPr>
            <a:r>
              <a:rPr lang="zh-CN" altLang="en-US" dirty="0" smtClean="0"/>
              <a:t>３、主要内容：</a:t>
            </a:r>
          </a:p>
          <a:p>
            <a:pPr marL="0" indent="0">
              <a:buNone/>
            </a:pPr>
            <a:r>
              <a:rPr lang="zh-CN" altLang="en-US" dirty="0" smtClean="0"/>
              <a:t>１）维护半封建半殖民地社会是经济制度</a:t>
            </a:r>
          </a:p>
          <a:p>
            <a:pPr marL="0" indent="0">
              <a:buNone/>
            </a:pPr>
            <a:r>
              <a:rPr lang="zh-CN" altLang="en-US" dirty="0" smtClean="0"/>
              <a:t>        Ａ、保护地主官僚买办阶级的私有财产</a:t>
            </a:r>
          </a:p>
          <a:p>
            <a:pPr marL="0" indent="0">
              <a:buNone/>
            </a:pPr>
            <a:r>
              <a:rPr lang="zh-CN" altLang="en-US" dirty="0" smtClean="0"/>
              <a:t>        Ｂ、保护地主阶级的土地所有权</a:t>
            </a:r>
          </a:p>
          <a:p>
            <a:pPr marL="0" indent="0">
              <a:buNone/>
            </a:pPr>
            <a:r>
              <a:rPr lang="zh-CN" altLang="en-US" dirty="0" smtClean="0"/>
              <a:t>        Ｃ、保障地主买办资产阶级对劳动人民的剥削</a:t>
            </a:r>
          </a:p>
          <a:p>
            <a:pPr marL="0" indent="0">
              <a:buNone/>
            </a:pPr>
            <a:r>
              <a:rPr lang="zh-CN" altLang="en-US" dirty="0" smtClean="0"/>
              <a:t>２）维护半殖民地半封建婚姻家庭制度</a:t>
            </a:r>
          </a:p>
          <a:p>
            <a:pPr marL="0" indent="0">
              <a:buNone/>
            </a:pPr>
            <a:r>
              <a:rPr lang="zh-CN" altLang="en-US" dirty="0" smtClean="0"/>
              <a:t>        Ａ、确定封建包办婚姻制度</a:t>
            </a:r>
          </a:p>
          <a:p>
            <a:pPr marL="0" indent="0">
              <a:buNone/>
            </a:pPr>
            <a:r>
              <a:rPr lang="zh-CN" altLang="en-US" dirty="0" smtClean="0"/>
              <a:t>        Ｂ、确定家长统治制度</a:t>
            </a:r>
          </a:p>
          <a:p>
            <a:pPr marL="0" indent="0">
              <a:buNone/>
            </a:pPr>
            <a:r>
              <a:rPr lang="zh-CN" altLang="en-US" dirty="0" smtClean="0"/>
              <a:t>        Ｃ、维护夫权</a:t>
            </a:r>
            <a:endParaRPr lang="en-US" altLang="zh-CN" dirty="0" smtClean="0"/>
          </a:p>
          <a:p>
            <a:pPr marL="0" indent="0">
              <a:buNone/>
            </a:pPr>
            <a:r>
              <a:rPr lang="zh-CN" altLang="en-US" dirty="0" smtClean="0"/>
              <a:t>３）保护帝国主义侵略者的利益</a:t>
            </a:r>
          </a:p>
          <a:p>
            <a:pPr marL="0" indent="0">
              <a:buNone/>
            </a:pPr>
            <a:r>
              <a:rPr lang="zh-CN" altLang="en-US" dirty="0" smtClean="0"/>
              <a:t>      Ａ、赋予帝国主义国家的法人与中国法人同样的权利能力</a:t>
            </a:r>
          </a:p>
          <a:p>
            <a:pPr marL="0" indent="0">
              <a:buNone/>
            </a:pPr>
            <a:r>
              <a:rPr lang="zh-CN" altLang="en-US" dirty="0" smtClean="0"/>
              <a:t>      Ｂ、允许外国资本家在中国购买土地</a:t>
            </a:r>
          </a:p>
          <a:p>
            <a:pPr marL="0" indent="0">
              <a:buNone/>
            </a:pPr>
            <a:r>
              <a:rPr lang="zh-CN" altLang="en-US" dirty="0" smtClean="0"/>
              <a:t>      Ｃ、允许美国的船舶在沿海和内河自由航行</a:t>
            </a:r>
          </a:p>
          <a:p>
            <a:pPr marL="0" indent="0">
              <a:buNone/>
            </a:pPr>
            <a:endParaRPr lang="zh-CN" altLang="en-US" dirty="0"/>
          </a:p>
        </p:txBody>
      </p:sp>
    </p:spTree>
    <p:extLst>
      <p:ext uri="{BB962C8B-B14F-4D97-AF65-F5344CB8AC3E}">
        <p14:creationId xmlns:p14="http://schemas.microsoft.com/office/powerpoint/2010/main" val="392336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1067"/>
            <a:ext cx="10515600" cy="5685896"/>
          </a:xfrm>
        </p:spPr>
        <p:txBody>
          <a:bodyPr>
            <a:normAutofit lnSpcReduction="10000"/>
          </a:bodyPr>
          <a:lstStyle/>
          <a:p>
            <a:pPr marL="0" indent="0">
              <a:buNone/>
            </a:pPr>
            <a:r>
              <a:rPr lang="zh-CN" altLang="en-US" dirty="0" smtClean="0"/>
              <a:t>５、颁布</a:t>
            </a:r>
            <a:r>
              <a:rPr lang="en-US" altLang="zh-CN" dirty="0" smtClean="0"/>
              <a:t>《</a:t>
            </a:r>
            <a:r>
              <a:rPr lang="zh-CN" altLang="en-US" dirty="0" smtClean="0"/>
              <a:t>谘议局章程</a:t>
            </a:r>
            <a:r>
              <a:rPr lang="en-US" altLang="zh-CN" dirty="0" smtClean="0"/>
              <a:t>》</a:t>
            </a:r>
            <a:r>
              <a:rPr lang="zh-CN" altLang="en-US" dirty="0" smtClean="0"/>
              <a:t>和</a:t>
            </a:r>
            <a:r>
              <a:rPr lang="en-US" altLang="zh-CN" dirty="0" smtClean="0"/>
              <a:t>《</a:t>
            </a:r>
            <a:r>
              <a:rPr lang="zh-CN" altLang="en-US" dirty="0" smtClean="0"/>
              <a:t>资政院院章</a:t>
            </a:r>
            <a:r>
              <a:rPr lang="en-US" altLang="zh-CN" dirty="0" smtClean="0"/>
              <a:t>》</a:t>
            </a:r>
          </a:p>
          <a:p>
            <a:pPr marL="0" indent="0">
              <a:buNone/>
            </a:pPr>
            <a:r>
              <a:rPr lang="zh-CN" altLang="en-US" dirty="0" smtClean="0"/>
              <a:t>（１） </a:t>
            </a:r>
            <a:r>
              <a:rPr lang="en-US" altLang="zh-CN" dirty="0" smtClean="0"/>
              <a:t>《</a:t>
            </a:r>
            <a:r>
              <a:rPr lang="zh-CN" altLang="en-US" dirty="0" smtClean="0"/>
              <a:t>谘议局章程</a:t>
            </a:r>
            <a:r>
              <a:rPr lang="en-US" altLang="zh-CN" dirty="0" smtClean="0"/>
              <a:t>》</a:t>
            </a:r>
            <a:r>
              <a:rPr lang="zh-CN" altLang="en-US" dirty="0" smtClean="0"/>
              <a:t>和谘议局</a:t>
            </a:r>
          </a:p>
          <a:p>
            <a:pPr marL="0" indent="0">
              <a:buNone/>
            </a:pPr>
            <a:r>
              <a:rPr lang="zh-CN" altLang="en-US" dirty="0" smtClean="0"/>
              <a:t>颁布：１９０８年７月２２日，共１２章，６２条。</a:t>
            </a:r>
          </a:p>
          <a:p>
            <a:pPr marL="0" indent="0">
              <a:buNone/>
            </a:pPr>
            <a:r>
              <a:rPr lang="zh-CN" altLang="en-US" dirty="0" smtClean="0"/>
              <a:t>内容：第一章总纲，规定谘议局设立的宗旨第二至第五章，规定了议员的数额、资 格、任期，以及补缺、改选、辞职等事项第六至第八章，规定谘议局的职权和总督、  巡抚监督谘议局等事项第九至十二章，规定谘议局的庶务、经费和纪律等事项。</a:t>
            </a:r>
          </a:p>
          <a:p>
            <a:pPr marL="0" indent="0">
              <a:buNone/>
            </a:pPr>
            <a:r>
              <a:rPr lang="zh-CN" altLang="en-US" dirty="0" smtClean="0"/>
              <a:t>谘议局的设立及性质：１９０９年，各省相继成立谘议局（除新疆外），是一个地方议会性质的机构 。</a:t>
            </a:r>
            <a:endParaRPr lang="en-US" altLang="zh-CN" dirty="0" smtClean="0"/>
          </a:p>
          <a:p>
            <a:pPr marL="0" indent="0">
              <a:buNone/>
            </a:pPr>
            <a:r>
              <a:rPr lang="zh-CN" altLang="en-US" dirty="0" smtClean="0"/>
              <a:t>（２） </a:t>
            </a:r>
            <a:r>
              <a:rPr lang="en-US" altLang="zh-CN" dirty="0" smtClean="0"/>
              <a:t>《</a:t>
            </a:r>
            <a:r>
              <a:rPr lang="zh-CN" altLang="en-US" dirty="0" smtClean="0"/>
              <a:t>资政院章程</a:t>
            </a:r>
            <a:r>
              <a:rPr lang="en-US" altLang="zh-CN" dirty="0" smtClean="0"/>
              <a:t>》</a:t>
            </a:r>
            <a:r>
              <a:rPr lang="zh-CN" altLang="en-US" dirty="0" smtClean="0"/>
              <a:t>和资政院</a:t>
            </a:r>
          </a:p>
          <a:p>
            <a:pPr marL="0" indent="0">
              <a:buNone/>
            </a:pPr>
            <a:r>
              <a:rPr lang="zh-CN" altLang="en-US" dirty="0" smtClean="0"/>
              <a:t>颁布：１９０９年８月２３日，共十章六十五条</a:t>
            </a:r>
          </a:p>
          <a:p>
            <a:pPr marL="0" indent="0">
              <a:buNone/>
            </a:pPr>
            <a:r>
              <a:rPr lang="zh-CN" altLang="en-US" dirty="0" smtClean="0"/>
              <a:t>资政院的设立及性质 ：１９１０年９月２３日设立；资政院不是正式的议院，是清政府进行统治的谘询机构。</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3142925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诉讼法</a:t>
            </a:r>
            <a:endParaRPr lang="zh-CN" altLang="en-US" dirty="0"/>
          </a:p>
        </p:txBody>
      </p:sp>
      <p:sp>
        <p:nvSpPr>
          <p:cNvPr id="3" name="内容占位符 2"/>
          <p:cNvSpPr>
            <a:spLocks noGrp="1"/>
          </p:cNvSpPr>
          <p:nvPr>
            <p:ph idx="1"/>
          </p:nvPr>
        </p:nvSpPr>
        <p:spPr>
          <a:xfrm>
            <a:off x="347133" y="1825625"/>
            <a:ext cx="11328400" cy="4668308"/>
          </a:xfrm>
        </p:spPr>
        <p:txBody>
          <a:bodyPr>
            <a:normAutofit/>
          </a:bodyPr>
          <a:lstStyle/>
          <a:p>
            <a:pPr marL="0" indent="0">
              <a:buNone/>
            </a:pPr>
            <a:r>
              <a:rPr lang="zh-CN" altLang="en-US" dirty="0" smtClean="0"/>
              <a:t>（四）诉讼法</a:t>
            </a:r>
          </a:p>
          <a:p>
            <a:pPr marL="0" indent="0">
              <a:buNone/>
            </a:pPr>
            <a:r>
              <a:rPr lang="zh-CN" altLang="en-US" dirty="0" smtClean="0"/>
              <a:t>１、刑事诉讼法</a:t>
            </a:r>
          </a:p>
          <a:p>
            <a:pPr marL="0" indent="0">
              <a:buNone/>
            </a:pPr>
            <a:r>
              <a:rPr lang="zh-CN" altLang="en-US" dirty="0" smtClean="0"/>
              <a:t>制定：１９２８年和１９３５年制定了两部刑事诉讼法</a:t>
            </a:r>
          </a:p>
          <a:p>
            <a:pPr marL="0" indent="0">
              <a:buNone/>
            </a:pPr>
            <a:r>
              <a:rPr lang="zh-CN" altLang="en-US" dirty="0" smtClean="0"/>
              <a:t>主要内容和特点是</a:t>
            </a:r>
          </a:p>
          <a:p>
            <a:pPr marL="0" indent="0">
              <a:buNone/>
            </a:pPr>
            <a:r>
              <a:rPr lang="zh-CN" altLang="en-US" dirty="0" smtClean="0"/>
              <a:t>（１）竭力限制被害人的自诉权利</a:t>
            </a:r>
          </a:p>
          <a:p>
            <a:pPr marL="0" indent="0">
              <a:buNone/>
            </a:pPr>
            <a:r>
              <a:rPr lang="zh-CN" altLang="en-US" dirty="0" smtClean="0"/>
              <a:t>（２）实行镇压人民的侦查制度</a:t>
            </a:r>
            <a:endParaRPr lang="en-US" altLang="zh-CN" dirty="0" smtClean="0"/>
          </a:p>
          <a:p>
            <a:pPr marL="0" indent="0">
              <a:buNone/>
            </a:pPr>
            <a:r>
              <a:rPr lang="zh-CN" altLang="en-US" dirty="0" smtClean="0"/>
              <a:t>（３）庇护剥削阶级犯罪分子的辩护制度</a:t>
            </a:r>
          </a:p>
          <a:p>
            <a:pPr marL="0" indent="0">
              <a:buNone/>
            </a:pPr>
            <a:r>
              <a:rPr lang="zh-CN" altLang="en-US" dirty="0" smtClean="0"/>
              <a:t>（４）保护地主买办阶级的保证金制度</a:t>
            </a:r>
          </a:p>
          <a:p>
            <a:pPr marL="0" indent="0">
              <a:buNone/>
            </a:pPr>
            <a:r>
              <a:rPr lang="zh-CN" altLang="en-US" dirty="0" smtClean="0"/>
              <a:t>（５）确认法西斯武断专横的“自由心证”原则</a:t>
            </a:r>
          </a:p>
          <a:p>
            <a:pPr marL="0" indent="0">
              <a:buNone/>
            </a:pPr>
            <a:endParaRPr lang="zh-CN" altLang="en-US" dirty="0"/>
          </a:p>
        </p:txBody>
      </p:sp>
    </p:spTree>
    <p:extLst>
      <p:ext uri="{BB962C8B-B14F-4D97-AF65-F5344CB8AC3E}">
        <p14:creationId xmlns:p14="http://schemas.microsoft.com/office/powerpoint/2010/main" val="316930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dirty="0" smtClean="0"/>
              <a:t>２、民事诉讼法 </a:t>
            </a:r>
          </a:p>
          <a:p>
            <a:pPr marL="0" indent="0">
              <a:buNone/>
            </a:pPr>
            <a:r>
              <a:rPr lang="zh-CN" altLang="en-US" dirty="0" smtClean="0"/>
              <a:t>制定：１９３０年和１９３５年分别制定了两 个民事诉讼法</a:t>
            </a:r>
          </a:p>
          <a:p>
            <a:pPr marL="0" indent="0">
              <a:buNone/>
            </a:pPr>
            <a:r>
              <a:rPr lang="zh-CN" altLang="en-US" dirty="0" smtClean="0"/>
              <a:t>主要内容和特点：</a:t>
            </a:r>
          </a:p>
          <a:p>
            <a:pPr marL="0" indent="0">
              <a:buNone/>
            </a:pPr>
            <a:r>
              <a:rPr lang="zh-CN" altLang="en-US" dirty="0" smtClean="0"/>
              <a:t>１）最大限度地剥夺人民的诉讼权利</a:t>
            </a:r>
          </a:p>
          <a:p>
            <a:pPr marL="0" indent="0">
              <a:buNone/>
            </a:pPr>
            <a:r>
              <a:rPr lang="zh-CN" altLang="en-US" dirty="0" smtClean="0"/>
              <a:t>２）保护外国人的诉讼权利</a:t>
            </a:r>
          </a:p>
          <a:p>
            <a:pPr marL="0" indent="0">
              <a:buNone/>
            </a:pPr>
            <a:r>
              <a:rPr lang="zh-CN" altLang="en-US" dirty="0" smtClean="0"/>
              <a:t>３）采取虚伪的“不干涉审理主义”原则</a:t>
            </a:r>
          </a:p>
          <a:p>
            <a:pPr marL="0" indent="0">
              <a:buNone/>
            </a:pPr>
            <a:r>
              <a:rPr lang="zh-CN" altLang="en-US" dirty="0" smtClean="0"/>
              <a:t>４）实行剥削人民的高额诉讼费制度</a:t>
            </a:r>
          </a:p>
          <a:p>
            <a:pPr marL="0" indent="0">
              <a:buNone/>
            </a:pPr>
            <a:r>
              <a:rPr lang="zh-CN" altLang="en-US" dirty="0" smtClean="0"/>
              <a:t>５）维护有利于剥削阶级利益的调解制度</a:t>
            </a:r>
          </a:p>
          <a:p>
            <a:pPr marL="0" indent="0">
              <a:buNone/>
            </a:pPr>
            <a:endParaRPr lang="zh-CN" altLang="en-US" dirty="0"/>
          </a:p>
        </p:txBody>
      </p:sp>
    </p:spTree>
    <p:extLst>
      <p:ext uri="{BB962C8B-B14F-4D97-AF65-F5344CB8AC3E}">
        <p14:creationId xmlns:p14="http://schemas.microsoft.com/office/powerpoint/2010/main" val="28572790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29733"/>
            <a:ext cx="10515600" cy="5347230"/>
          </a:xfrm>
        </p:spPr>
        <p:txBody>
          <a:bodyPr>
            <a:normAutofit/>
          </a:bodyPr>
          <a:lstStyle/>
          <a:p>
            <a:pPr marL="0" indent="0">
              <a:buNone/>
            </a:pPr>
            <a:r>
              <a:rPr lang="zh-CN" altLang="en-US" dirty="0" smtClean="0"/>
              <a:t>（五）审判制度</a:t>
            </a:r>
          </a:p>
          <a:p>
            <a:pPr marL="0" indent="0">
              <a:buNone/>
            </a:pPr>
            <a:r>
              <a:rPr lang="zh-CN" altLang="en-US" dirty="0" smtClean="0"/>
              <a:t>１、普通法院的审判制度</a:t>
            </a:r>
          </a:p>
          <a:p>
            <a:r>
              <a:rPr lang="zh-CN" altLang="en-US" dirty="0" smtClean="0"/>
              <a:t>普通法院审判机构：地方法院、高等法院和最高法院</a:t>
            </a:r>
          </a:p>
          <a:p>
            <a:r>
              <a:rPr lang="zh-CN" altLang="en-US" dirty="0" smtClean="0"/>
              <a:t>普通法院的审级制度：实行三级三审制</a:t>
            </a:r>
          </a:p>
          <a:p>
            <a:r>
              <a:rPr lang="zh-CN" altLang="en-US" dirty="0" smtClean="0"/>
              <a:t>实行公开审判制度，除非经法院之决议</a:t>
            </a:r>
          </a:p>
          <a:p>
            <a:pPr marL="0" indent="0">
              <a:buNone/>
            </a:pPr>
            <a:r>
              <a:rPr lang="zh-CN" altLang="en-US" dirty="0" smtClean="0"/>
              <a:t>２、检察机关</a:t>
            </a:r>
            <a:r>
              <a:rPr lang="en-US" altLang="zh-CN" dirty="0" smtClean="0"/>
              <a:t>——</a:t>
            </a:r>
            <a:r>
              <a:rPr lang="zh-CN" altLang="en-US" dirty="0" smtClean="0"/>
              <a:t>审检合署</a:t>
            </a:r>
          </a:p>
          <a:p>
            <a:pPr marL="0" indent="0">
              <a:buNone/>
            </a:pPr>
            <a:r>
              <a:rPr lang="zh-CN" altLang="en-US" dirty="0" smtClean="0"/>
              <a:t>３、特别刑事法庭：１９２７年和１９４８年设置</a:t>
            </a:r>
          </a:p>
          <a:p>
            <a:r>
              <a:rPr lang="zh-CN" altLang="en-US" dirty="0" smtClean="0"/>
              <a:t>特种刑事法庭：中央特种刑事法庭和高等刑法庭</a:t>
            </a:r>
          </a:p>
          <a:p>
            <a:r>
              <a:rPr lang="zh-CN" altLang="en-US" dirty="0" smtClean="0"/>
              <a:t>特种刑案件的审理：采用合议制，结果不得上诉或控告　</a:t>
            </a:r>
          </a:p>
          <a:p>
            <a:pPr marL="0" indent="0">
              <a:buNone/>
            </a:pPr>
            <a:endParaRPr lang="zh-CN" altLang="en-US" dirty="0"/>
          </a:p>
        </p:txBody>
      </p:sp>
    </p:spTree>
    <p:extLst>
      <p:ext uri="{BB962C8B-B14F-4D97-AF65-F5344CB8AC3E}">
        <p14:creationId xmlns:p14="http://schemas.microsoft.com/office/powerpoint/2010/main" val="29771602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革命时期根据地的法律制度</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一、工农民主政权的法律制度</a:t>
            </a:r>
          </a:p>
          <a:p>
            <a:pPr marL="0" indent="0">
              <a:buNone/>
            </a:pPr>
            <a:r>
              <a:rPr lang="zh-CN" altLang="en-US" dirty="0" smtClean="0"/>
              <a:t>   （一）工农民主政权的法律概况</a:t>
            </a:r>
          </a:p>
          <a:p>
            <a:pPr marL="0" indent="0">
              <a:buNone/>
            </a:pPr>
            <a:r>
              <a:rPr lang="zh-CN" altLang="en-US" dirty="0" smtClean="0"/>
              <a:t>１、党的工农苏维埃政纲的提出和工农民主政权早期法令的颁布；</a:t>
            </a:r>
          </a:p>
          <a:p>
            <a:pPr marL="0" indent="0">
              <a:buNone/>
            </a:pPr>
            <a:r>
              <a:rPr lang="zh-CN" altLang="en-US" dirty="0" smtClean="0"/>
              <a:t>２、党的”六大“的工农民主共和国纲领和工农民主政权法律制度的初建；</a:t>
            </a:r>
            <a:endParaRPr lang="en-US" altLang="zh-CN" dirty="0" smtClean="0"/>
          </a:p>
          <a:p>
            <a:pPr marL="0" indent="0">
              <a:buNone/>
            </a:pPr>
            <a:r>
              <a:rPr lang="zh-CN" altLang="en-US" dirty="0" smtClean="0"/>
              <a:t>３、中华苏维埃共和国的建立及根据地的法制建设；</a:t>
            </a:r>
          </a:p>
          <a:p>
            <a:pPr marL="0" indent="0">
              <a:buNone/>
            </a:pPr>
            <a:r>
              <a:rPr lang="zh-CN" altLang="en-US" dirty="0" smtClean="0"/>
              <a:t>４、“人民共和国”纲领的提出和根据地法律制。</a:t>
            </a:r>
          </a:p>
          <a:p>
            <a:pPr marL="0" indent="0">
              <a:buNone/>
            </a:pPr>
            <a:endParaRPr lang="zh-CN" altLang="en-US" dirty="0"/>
          </a:p>
        </p:txBody>
      </p:sp>
    </p:spTree>
    <p:extLst>
      <p:ext uri="{BB962C8B-B14F-4D97-AF65-F5344CB8AC3E}">
        <p14:creationId xmlns:p14="http://schemas.microsoft.com/office/powerpoint/2010/main" val="2827679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中华苏维埃共和国宪法大纲</a:t>
            </a:r>
            <a:r>
              <a:rPr lang="en-US" altLang="zh-CN" dirty="0" smtClean="0"/>
              <a:t>》</a:t>
            </a:r>
            <a:endParaRPr lang="zh-CN" altLang="en-US" dirty="0"/>
          </a:p>
        </p:txBody>
      </p:sp>
      <p:sp>
        <p:nvSpPr>
          <p:cNvPr id="3" name="内容占位符 2"/>
          <p:cNvSpPr>
            <a:spLocks noGrp="1"/>
          </p:cNvSpPr>
          <p:nvPr>
            <p:ph idx="1"/>
          </p:nvPr>
        </p:nvSpPr>
        <p:spPr>
          <a:xfrm>
            <a:off x="330199" y="1690688"/>
            <a:ext cx="11802533" cy="5181600"/>
          </a:xfrm>
        </p:spPr>
        <p:txBody>
          <a:bodyPr>
            <a:normAutofit/>
          </a:bodyPr>
          <a:lstStyle/>
          <a:p>
            <a:pPr marL="0" indent="0">
              <a:buNone/>
            </a:pPr>
            <a:r>
              <a:rPr lang="zh-CN" altLang="en-US" dirty="0" smtClean="0"/>
              <a:t>１、制定和修改：</a:t>
            </a:r>
          </a:p>
          <a:p>
            <a:r>
              <a:rPr lang="en-US" altLang="zh-CN" dirty="0" smtClean="0"/>
              <a:t>1931</a:t>
            </a:r>
            <a:r>
              <a:rPr lang="zh-CN" altLang="en-US" dirty="0" smtClean="0"/>
              <a:t>年</a:t>
            </a:r>
            <a:r>
              <a:rPr lang="en-US" altLang="zh-CN" dirty="0" smtClean="0"/>
              <a:t>11</a:t>
            </a:r>
            <a:r>
              <a:rPr lang="zh-CN" altLang="en-US" dirty="0" smtClean="0"/>
              <a:t>月</a:t>
            </a:r>
            <a:r>
              <a:rPr lang="en-US" altLang="zh-CN" dirty="0" smtClean="0"/>
              <a:t>7</a:t>
            </a:r>
            <a:r>
              <a:rPr lang="zh-CN" altLang="en-US" dirty="0" smtClean="0"/>
              <a:t>日，第一次全国工农兵代表大会在瑞金召开，会议通过</a:t>
            </a:r>
            <a:r>
              <a:rPr lang="en-US" altLang="zh-CN" dirty="0" smtClean="0"/>
              <a:t>《</a:t>
            </a:r>
            <a:r>
              <a:rPr lang="zh-CN" altLang="en-US" dirty="0" smtClean="0"/>
              <a:t>中华苏维埃共和国宪法大纲</a:t>
            </a:r>
            <a:r>
              <a:rPr lang="en-US" altLang="zh-CN" dirty="0" smtClean="0"/>
              <a:t>》</a:t>
            </a:r>
          </a:p>
          <a:p>
            <a:r>
              <a:rPr lang="en-US" altLang="zh-CN" dirty="0" smtClean="0"/>
              <a:t>1934</a:t>
            </a:r>
            <a:r>
              <a:rPr lang="zh-CN" altLang="en-US" dirty="0" smtClean="0"/>
              <a:t>年</a:t>
            </a:r>
            <a:r>
              <a:rPr lang="en-US" altLang="zh-CN" dirty="0" smtClean="0"/>
              <a:t>1</a:t>
            </a:r>
            <a:r>
              <a:rPr lang="zh-CN" altLang="en-US" dirty="0" smtClean="0"/>
              <a:t>月第二次代表大会作了某些修改</a:t>
            </a:r>
          </a:p>
          <a:p>
            <a:pPr marL="0" indent="0">
              <a:buNone/>
            </a:pPr>
            <a:r>
              <a:rPr lang="zh-CN" altLang="en-US" dirty="0" smtClean="0"/>
              <a:t>２、主要内容：共１７条</a:t>
            </a:r>
          </a:p>
          <a:p>
            <a:r>
              <a:rPr lang="zh-CN" altLang="en-US" dirty="0" smtClean="0"/>
              <a:t>确定苏维埃政权性质和基本政治制度</a:t>
            </a:r>
          </a:p>
          <a:p>
            <a:r>
              <a:rPr lang="zh-CN" altLang="en-US" dirty="0" smtClean="0"/>
              <a:t>确定工农民主政权的的基本任务</a:t>
            </a:r>
            <a:r>
              <a:rPr lang="en-US" altLang="zh-CN" dirty="0" smtClean="0"/>
              <a:t>——</a:t>
            </a:r>
            <a:r>
              <a:rPr lang="zh-CN" altLang="en-US" dirty="0" smtClean="0"/>
              <a:t>反帝反封建</a:t>
            </a:r>
          </a:p>
          <a:p>
            <a:r>
              <a:rPr lang="zh-CN" altLang="en-US" dirty="0" smtClean="0"/>
              <a:t>规定苏维埃国家公民的权利和义务</a:t>
            </a:r>
            <a:endParaRPr lang="en-US" altLang="zh-CN" dirty="0" smtClean="0"/>
          </a:p>
          <a:p>
            <a:r>
              <a:rPr lang="zh-CN" altLang="en-US" dirty="0" smtClean="0"/>
              <a:t>确认了国内各民族一律平等</a:t>
            </a:r>
          </a:p>
          <a:p>
            <a:r>
              <a:rPr lang="zh-CN" altLang="en-US" dirty="0" smtClean="0"/>
              <a:t>规定苏维埃国家的外交方针</a:t>
            </a:r>
          </a:p>
          <a:p>
            <a:pPr marL="0" indent="0">
              <a:buNone/>
            </a:pPr>
            <a:endParaRPr lang="zh-CN" altLang="en-US" dirty="0"/>
          </a:p>
        </p:txBody>
      </p:sp>
    </p:spTree>
    <p:extLst>
      <p:ext uri="{BB962C8B-B14F-4D97-AF65-F5344CB8AC3E}">
        <p14:creationId xmlns:p14="http://schemas.microsoft.com/office/powerpoint/2010/main" val="16219497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05933"/>
            <a:ext cx="10515600" cy="5271030"/>
          </a:xfrm>
        </p:spPr>
        <p:txBody>
          <a:bodyPr>
            <a:normAutofit/>
          </a:bodyPr>
          <a:lstStyle/>
          <a:p>
            <a:pPr marL="0" indent="0">
              <a:buNone/>
            </a:pPr>
            <a:r>
              <a:rPr lang="zh-CN" altLang="en-US" dirty="0" smtClean="0"/>
              <a:t>３、历史意义及主要特点：</a:t>
            </a:r>
          </a:p>
          <a:p>
            <a:pPr marL="0" indent="0">
              <a:buNone/>
            </a:pPr>
            <a:r>
              <a:rPr lang="zh-CN" altLang="en-US" dirty="0" smtClean="0"/>
              <a:t>（１）宪法大纲是中国共产党领导人民制定的第一部宪法性文献，它首次以宪法的形式确认了人民民主制度和人民民主权利，揭开了我国宪法史的新篇章</a:t>
            </a:r>
          </a:p>
          <a:p>
            <a:pPr marL="0" indent="0">
              <a:buNone/>
            </a:pPr>
            <a:r>
              <a:rPr lang="zh-CN" altLang="en-US" dirty="0" smtClean="0"/>
              <a:t>（２）它用立法的形式确认已经取得的革命成果， 并指出了革命的方向。</a:t>
            </a:r>
          </a:p>
          <a:p>
            <a:pPr marL="0" indent="0">
              <a:buNone/>
            </a:pPr>
            <a:r>
              <a:rPr lang="zh-CN" altLang="en-US" dirty="0" smtClean="0"/>
              <a:t>（３）它为以后民主立宪提供了历史经验。</a:t>
            </a:r>
          </a:p>
          <a:p>
            <a:pPr marL="0" indent="0">
              <a:buNone/>
            </a:pPr>
            <a:r>
              <a:rPr lang="zh-CN" altLang="en-US" dirty="0" smtClean="0"/>
              <a:t>（４）受左倾机会主义的影响，它存在某些缺点和错误。</a:t>
            </a:r>
          </a:p>
          <a:p>
            <a:pPr marL="0" indent="0">
              <a:buNone/>
            </a:pPr>
            <a:endParaRPr lang="zh-CN" altLang="en-US" dirty="0"/>
          </a:p>
        </p:txBody>
      </p:sp>
    </p:spTree>
    <p:extLst>
      <p:ext uri="{BB962C8B-B14F-4D97-AF65-F5344CB8AC3E}">
        <p14:creationId xmlns:p14="http://schemas.microsoft.com/office/powerpoint/2010/main" val="3712398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92667"/>
            <a:ext cx="10515600" cy="5584296"/>
          </a:xfrm>
        </p:spPr>
        <p:txBody>
          <a:bodyPr>
            <a:normAutofit/>
          </a:bodyPr>
          <a:lstStyle/>
          <a:p>
            <a:pPr marL="0" indent="0">
              <a:buNone/>
            </a:pPr>
            <a:r>
              <a:rPr lang="zh-CN" altLang="en-US" dirty="0" smtClean="0"/>
              <a:t>（三）工农民主政权其它革命立法的基本内容</a:t>
            </a:r>
          </a:p>
          <a:p>
            <a:pPr marL="0" indent="0">
              <a:buNone/>
            </a:pPr>
            <a:r>
              <a:rPr lang="zh-CN" altLang="en-US" dirty="0" smtClean="0"/>
              <a:t>１、土地立法</a:t>
            </a:r>
          </a:p>
          <a:p>
            <a:pPr marL="0" indent="0">
              <a:buNone/>
            </a:pPr>
            <a:r>
              <a:rPr lang="zh-CN" altLang="en-US" dirty="0" smtClean="0"/>
              <a:t>１）不同时期的立法</a:t>
            </a:r>
          </a:p>
          <a:p>
            <a:pPr lvl="1"/>
            <a:r>
              <a:rPr lang="zh-CN" altLang="en-US" dirty="0" smtClean="0"/>
              <a:t>土地革命前期（１９２７年－１９２８年）、</a:t>
            </a:r>
            <a:r>
              <a:rPr lang="en-US" altLang="zh-CN" dirty="0" smtClean="0"/>
              <a:t>《</a:t>
            </a:r>
            <a:r>
              <a:rPr lang="zh-CN" altLang="en-US" dirty="0" smtClean="0"/>
              <a:t>井冈山土地法</a:t>
            </a:r>
            <a:r>
              <a:rPr lang="en-US" altLang="zh-CN" dirty="0" smtClean="0"/>
              <a:t>》</a:t>
            </a:r>
            <a:r>
              <a:rPr lang="zh-CN" altLang="en-US" dirty="0" smtClean="0"/>
              <a:t>、 </a:t>
            </a:r>
            <a:r>
              <a:rPr lang="en-US" altLang="zh-CN" dirty="0" smtClean="0"/>
              <a:t>《</a:t>
            </a:r>
            <a:r>
              <a:rPr lang="zh-CN" altLang="en-US" dirty="0" smtClean="0"/>
              <a:t>土地问题决议案</a:t>
            </a:r>
            <a:r>
              <a:rPr lang="en-US" altLang="zh-CN" dirty="0" smtClean="0"/>
              <a:t>》</a:t>
            </a:r>
          </a:p>
          <a:p>
            <a:pPr lvl="1"/>
            <a:r>
              <a:rPr lang="zh-CN" altLang="en-US" dirty="0" smtClean="0"/>
              <a:t>中期的土地法：</a:t>
            </a:r>
            <a:r>
              <a:rPr lang="en-US" altLang="zh-CN" dirty="0" smtClean="0"/>
              <a:t>《</a:t>
            </a:r>
            <a:r>
              <a:rPr lang="zh-CN" altLang="en-US" dirty="0" smtClean="0"/>
              <a:t>兴国土地法</a:t>
            </a:r>
            <a:r>
              <a:rPr lang="en-US" altLang="zh-CN" dirty="0" smtClean="0"/>
              <a:t>》</a:t>
            </a:r>
            <a:r>
              <a:rPr lang="zh-CN" altLang="en-US" dirty="0" smtClean="0"/>
              <a:t>、</a:t>
            </a:r>
            <a:r>
              <a:rPr lang="en-US" altLang="zh-CN" dirty="0" smtClean="0"/>
              <a:t>《</a:t>
            </a:r>
            <a:r>
              <a:rPr lang="zh-CN" altLang="en-US" dirty="0" smtClean="0"/>
              <a:t>土地暂行法</a:t>
            </a:r>
            <a:r>
              <a:rPr lang="en-US" altLang="zh-CN" dirty="0" smtClean="0"/>
              <a:t>》</a:t>
            </a:r>
            <a:r>
              <a:rPr lang="zh-CN" altLang="en-US" dirty="0" smtClean="0"/>
              <a:t>、</a:t>
            </a:r>
            <a:r>
              <a:rPr lang="en-US" altLang="zh-CN" dirty="0" smtClean="0"/>
              <a:t>《</a:t>
            </a:r>
            <a:r>
              <a:rPr lang="zh-CN" altLang="en-US" dirty="0" smtClean="0"/>
              <a:t>中央军事委员会土地法</a:t>
            </a:r>
            <a:r>
              <a:rPr lang="en-US" altLang="zh-CN" dirty="0" smtClean="0"/>
              <a:t>》</a:t>
            </a:r>
            <a:r>
              <a:rPr lang="zh-CN" altLang="en-US" dirty="0" smtClean="0"/>
              <a:t>。</a:t>
            </a:r>
          </a:p>
          <a:p>
            <a:pPr lvl="1"/>
            <a:r>
              <a:rPr lang="zh-CN" altLang="en-US" dirty="0" smtClean="0"/>
              <a:t>后期的土地法：</a:t>
            </a:r>
            <a:r>
              <a:rPr lang="en-US" altLang="zh-CN" dirty="0" smtClean="0"/>
              <a:t>《</a:t>
            </a:r>
            <a:r>
              <a:rPr lang="zh-CN" altLang="en-US" dirty="0" smtClean="0"/>
              <a:t>中华苏维埃共和国土法</a:t>
            </a:r>
            <a:r>
              <a:rPr lang="en-US" altLang="zh-CN" dirty="0" smtClean="0"/>
              <a:t>》</a:t>
            </a:r>
          </a:p>
          <a:p>
            <a:pPr marL="0" indent="0">
              <a:buNone/>
            </a:pPr>
            <a:r>
              <a:rPr lang="zh-CN" altLang="en-US" dirty="0" smtClean="0"/>
              <a:t>２）</a:t>
            </a:r>
            <a:r>
              <a:rPr lang="en-US" altLang="zh-CN" dirty="0" smtClean="0"/>
              <a:t>《</a:t>
            </a:r>
            <a:r>
              <a:rPr lang="zh-CN" altLang="en-US" dirty="0" smtClean="0"/>
              <a:t>中华苏维埃共和国土法</a:t>
            </a:r>
            <a:r>
              <a:rPr lang="en-US" altLang="zh-CN" dirty="0" smtClean="0"/>
              <a:t>》</a:t>
            </a:r>
            <a:r>
              <a:rPr lang="zh-CN" altLang="en-US" dirty="0" smtClean="0"/>
              <a:t>主要内容：</a:t>
            </a:r>
          </a:p>
          <a:p>
            <a:pPr lvl="1"/>
            <a:r>
              <a:rPr lang="zh-CN" altLang="en-US" dirty="0" smtClean="0"/>
              <a:t>彻底废除封建土地剥削制度</a:t>
            </a:r>
          </a:p>
          <a:p>
            <a:pPr lvl="1"/>
            <a:r>
              <a:rPr lang="zh-CN" altLang="en-US" dirty="0" smtClean="0"/>
              <a:t>明确规定了对于没收土地财产的分配办法</a:t>
            </a:r>
          </a:p>
          <a:p>
            <a:pPr lvl="1"/>
            <a:r>
              <a:rPr lang="zh-CN" altLang="en-US" dirty="0" smtClean="0"/>
              <a:t>规定了土地所有权问题</a:t>
            </a:r>
          </a:p>
          <a:p>
            <a:pPr marL="0" indent="0">
              <a:buNone/>
            </a:pPr>
            <a:endParaRPr lang="zh-CN" altLang="en-US" dirty="0"/>
          </a:p>
        </p:txBody>
      </p:sp>
    </p:spTree>
    <p:extLst>
      <p:ext uri="{BB962C8B-B14F-4D97-AF65-F5344CB8AC3E}">
        <p14:creationId xmlns:p14="http://schemas.microsoft.com/office/powerpoint/2010/main" val="9257607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1067"/>
            <a:ext cx="10515600" cy="5685896"/>
          </a:xfrm>
        </p:spPr>
        <p:txBody>
          <a:bodyPr>
            <a:normAutofit/>
          </a:bodyPr>
          <a:lstStyle/>
          <a:p>
            <a:pPr marL="0" indent="0">
              <a:buNone/>
            </a:pPr>
            <a:r>
              <a:rPr lang="zh-CN" altLang="en-US" dirty="0" smtClean="0"/>
              <a:t>２、刑事立法</a:t>
            </a:r>
          </a:p>
          <a:p>
            <a:pPr marL="0" indent="0">
              <a:buNone/>
            </a:pPr>
            <a:r>
              <a:rPr lang="zh-CN" altLang="en-US" dirty="0" smtClean="0"/>
              <a:t>１）刑事立法：</a:t>
            </a:r>
          </a:p>
          <a:p>
            <a:r>
              <a:rPr lang="en-US" altLang="zh-CN" dirty="0" smtClean="0"/>
              <a:t>《</a:t>
            </a:r>
            <a:r>
              <a:rPr lang="zh-CN" altLang="en-US" dirty="0" smtClean="0"/>
              <a:t>中华苏维埃共和国惩治反革命条例</a:t>
            </a:r>
            <a:r>
              <a:rPr lang="en-US" altLang="zh-CN" dirty="0" smtClean="0"/>
              <a:t>》</a:t>
            </a:r>
          </a:p>
          <a:p>
            <a:r>
              <a:rPr lang="zh-CN" altLang="en-US" dirty="0" smtClean="0"/>
              <a:t>关于惩治贪污浪费和违法乱纪行为的法令</a:t>
            </a:r>
          </a:p>
          <a:p>
            <a:r>
              <a:rPr lang="zh-CN" altLang="en-US" dirty="0" smtClean="0"/>
              <a:t>保障各种法令施行的专门立法</a:t>
            </a:r>
          </a:p>
          <a:p>
            <a:pPr marL="0" indent="0">
              <a:buNone/>
            </a:pPr>
            <a:r>
              <a:rPr lang="zh-CN" altLang="en-US" dirty="0" smtClean="0"/>
              <a:t>２）主要内容：</a:t>
            </a:r>
          </a:p>
          <a:p>
            <a:r>
              <a:rPr lang="zh-CN" altLang="en-US" dirty="0" smtClean="0"/>
              <a:t>确定反革命罪的概念</a:t>
            </a:r>
          </a:p>
          <a:p>
            <a:r>
              <a:rPr lang="zh-CN" altLang="en-US" dirty="0" smtClean="0"/>
              <a:t>规定了刑罚的原则－重刑惩治和区别对待惩办与教育相结合</a:t>
            </a:r>
            <a:endParaRPr lang="en-US" altLang="zh-CN" dirty="0" smtClean="0"/>
          </a:p>
          <a:p>
            <a:r>
              <a:rPr lang="zh-CN" altLang="en-US" dirty="0" smtClean="0"/>
              <a:t>严惩贪污腐化和各种违法乱纪行为</a:t>
            </a:r>
          </a:p>
          <a:p>
            <a:r>
              <a:rPr lang="zh-CN" altLang="en-US" dirty="0" smtClean="0"/>
              <a:t>规定了刑罚的种类：死刑，一律枪决；监禁，相当于有期徒刑；没收财产；剥夺公民权；驱逐出境</a:t>
            </a:r>
            <a:endParaRPr lang="zh-CN" altLang="en-US" dirty="0"/>
          </a:p>
        </p:txBody>
      </p:sp>
    </p:spTree>
    <p:extLst>
      <p:ext uri="{BB962C8B-B14F-4D97-AF65-F5344CB8AC3E}">
        <p14:creationId xmlns:p14="http://schemas.microsoft.com/office/powerpoint/2010/main" val="1560180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３、劳动立法</a:t>
            </a:r>
            <a:r>
              <a:rPr lang="en-US" altLang="zh-CN" dirty="0" smtClean="0"/>
              <a:t>——《</a:t>
            </a:r>
            <a:r>
              <a:rPr lang="zh-CN" altLang="en-US" dirty="0" smtClean="0"/>
              <a:t>中华苏维埃共和国劳动法</a:t>
            </a:r>
            <a:r>
              <a:rPr lang="en-US" altLang="zh-CN" dirty="0" smtClean="0"/>
              <a:t>》        </a:t>
            </a:r>
          </a:p>
          <a:p>
            <a:pPr marL="0" indent="0">
              <a:buNone/>
            </a:pPr>
            <a:r>
              <a:rPr lang="zh-CN" altLang="en-US" dirty="0" smtClean="0"/>
              <a:t>４、婚姻立法：１９３４年公布</a:t>
            </a:r>
            <a:r>
              <a:rPr lang="en-US" altLang="zh-CN" dirty="0" smtClean="0"/>
              <a:t>《</a:t>
            </a:r>
            <a:r>
              <a:rPr lang="zh-CN" altLang="en-US" dirty="0" smtClean="0"/>
              <a:t>中华苏维埃共和国婚姻法</a:t>
            </a:r>
            <a:r>
              <a:rPr lang="en-US" altLang="zh-CN" dirty="0" smtClean="0"/>
              <a:t>》</a:t>
            </a:r>
            <a:r>
              <a:rPr lang="zh-CN" altLang="en-US" dirty="0" smtClean="0"/>
              <a:t>，对以后婚姻家庭立法产生重要影响</a:t>
            </a:r>
            <a:endParaRPr lang="en-US" altLang="zh-CN" dirty="0" smtClean="0"/>
          </a:p>
          <a:p>
            <a:pPr marL="0" indent="0">
              <a:buNone/>
            </a:pPr>
            <a:r>
              <a:rPr lang="zh-CN" altLang="en-US" dirty="0" smtClean="0"/>
              <a:t> 主要内容：</a:t>
            </a:r>
          </a:p>
          <a:p>
            <a:pPr marL="0" indent="0">
              <a:buNone/>
            </a:pPr>
            <a:r>
              <a:rPr lang="zh-CN" altLang="en-US" dirty="0" smtClean="0"/>
              <a:t>１）确立婚姻自由原则</a:t>
            </a:r>
          </a:p>
          <a:p>
            <a:pPr marL="0" indent="0">
              <a:buNone/>
            </a:pPr>
            <a:r>
              <a:rPr lang="zh-CN" altLang="en-US" dirty="0" smtClean="0"/>
              <a:t>２）实行一夫一妻制，严禁蓄婢纳妾</a:t>
            </a:r>
          </a:p>
          <a:p>
            <a:pPr marL="0" indent="0">
              <a:buNone/>
            </a:pPr>
            <a:r>
              <a:rPr lang="zh-CN" altLang="en-US" dirty="0" smtClean="0"/>
              <a:t>３）保护妇女利益</a:t>
            </a:r>
          </a:p>
          <a:p>
            <a:pPr marL="0" indent="0">
              <a:buNone/>
            </a:pPr>
            <a:r>
              <a:rPr lang="zh-CN" altLang="en-US" dirty="0" smtClean="0"/>
              <a:t>４）保护子女利益，禁止歧视非婚生子女</a:t>
            </a:r>
            <a:endParaRPr lang="zh-CN" altLang="en-US" dirty="0"/>
          </a:p>
        </p:txBody>
      </p:sp>
    </p:spTree>
    <p:extLst>
      <p:ext uri="{BB962C8B-B14F-4D97-AF65-F5344CB8AC3E}">
        <p14:creationId xmlns:p14="http://schemas.microsoft.com/office/powerpoint/2010/main" val="2811451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（四）工农民主政权的司法制度</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１、司法机关与任务</a:t>
            </a:r>
          </a:p>
          <a:p>
            <a:r>
              <a:rPr lang="zh-CN" altLang="en-US" dirty="0" smtClean="0"/>
              <a:t>设立了国家保卫局和肃反委员会</a:t>
            </a:r>
          </a:p>
          <a:p>
            <a:r>
              <a:rPr lang="zh-CN" altLang="en-US" dirty="0" smtClean="0"/>
              <a:t>设立各级审判机关和司法行政机关：</a:t>
            </a:r>
          </a:p>
          <a:p>
            <a:pPr lvl="1"/>
            <a:r>
              <a:rPr lang="zh-CN" altLang="en-US" dirty="0" smtClean="0"/>
              <a:t>中央分立制：最高法院</a:t>
            </a:r>
            <a:r>
              <a:rPr lang="en-US" altLang="zh-CN" dirty="0" smtClean="0"/>
              <a:t>——</a:t>
            </a:r>
            <a:r>
              <a:rPr lang="zh-CN" altLang="en-US" dirty="0" smtClean="0"/>
              <a:t>审判工作、司法人民委员会</a:t>
            </a:r>
            <a:r>
              <a:rPr lang="en-US" altLang="zh-CN" dirty="0" smtClean="0"/>
              <a:t>——</a:t>
            </a:r>
            <a:r>
              <a:rPr lang="zh-CN" altLang="en-US" dirty="0" smtClean="0"/>
              <a:t>司法行政工作</a:t>
            </a:r>
          </a:p>
          <a:p>
            <a:pPr lvl="1"/>
            <a:r>
              <a:rPr lang="zh-CN" altLang="en-US" dirty="0" smtClean="0"/>
              <a:t>地方“合一制”：省、县、区各级裁判部兼理司法行政</a:t>
            </a:r>
          </a:p>
          <a:p>
            <a:r>
              <a:rPr lang="zh-CN" altLang="en-US" dirty="0" smtClean="0"/>
              <a:t>军事裁判所：审理现役军人及作战地区的违 法案件     </a:t>
            </a:r>
          </a:p>
          <a:p>
            <a:r>
              <a:rPr lang="zh-CN" altLang="en-US" dirty="0" smtClean="0"/>
              <a:t>审检合署制</a:t>
            </a:r>
          </a:p>
          <a:p>
            <a:pPr marL="0" indent="0">
              <a:buNone/>
            </a:pPr>
            <a:endParaRPr lang="zh-CN" altLang="en-US" dirty="0"/>
          </a:p>
        </p:txBody>
      </p:sp>
    </p:spTree>
    <p:extLst>
      <p:ext uri="{BB962C8B-B14F-4D97-AF65-F5344CB8AC3E}">
        <p14:creationId xmlns:p14="http://schemas.microsoft.com/office/powerpoint/2010/main" val="40235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2600"/>
            <a:ext cx="10515600" cy="5694363"/>
          </a:xfrm>
        </p:spPr>
        <p:txBody>
          <a:bodyPr>
            <a:normAutofit/>
          </a:bodyPr>
          <a:lstStyle/>
          <a:p>
            <a:pPr marL="0" indent="0" algn="just">
              <a:buNone/>
            </a:pPr>
            <a:r>
              <a:rPr lang="zh-CN" altLang="en-US" dirty="0" smtClean="0"/>
              <a:t>６、制定</a:t>
            </a:r>
            <a:r>
              <a:rPr lang="en-US" altLang="zh-CN" dirty="0" smtClean="0"/>
              <a:t>《</a:t>
            </a:r>
            <a:r>
              <a:rPr lang="zh-CN" altLang="en-US" dirty="0" smtClean="0"/>
              <a:t>内阁官制</a:t>
            </a:r>
            <a:r>
              <a:rPr lang="en-US" altLang="zh-CN" dirty="0" smtClean="0"/>
              <a:t>》</a:t>
            </a:r>
            <a:r>
              <a:rPr lang="zh-CN" altLang="en-US" dirty="0" smtClean="0"/>
              <a:t>和“皇族内阁”</a:t>
            </a:r>
          </a:p>
          <a:p>
            <a:pPr marL="0" indent="0" algn="just">
              <a:buNone/>
            </a:pPr>
            <a:r>
              <a:rPr lang="zh-CN" altLang="en-US" dirty="0" smtClean="0"/>
              <a:t>１９１０年，清政府迫于立宪派的请愿和各省督抚 的要求，把预备立宪的期限缩短为五年，决定先成立内阁。</a:t>
            </a:r>
          </a:p>
          <a:p>
            <a:pPr marL="0" indent="0" algn="just">
              <a:buNone/>
            </a:pPr>
            <a:r>
              <a:rPr lang="zh-CN" altLang="en-US" dirty="0" smtClean="0"/>
              <a:t>１９１１年５月颁布</a:t>
            </a:r>
            <a:r>
              <a:rPr lang="en-US" altLang="zh-CN" dirty="0" smtClean="0"/>
              <a:t>《</a:t>
            </a:r>
            <a:r>
              <a:rPr lang="zh-CN" altLang="en-US" dirty="0" smtClean="0"/>
              <a:t>内阁官制</a:t>
            </a:r>
            <a:r>
              <a:rPr lang="en-US" altLang="zh-CN" dirty="0" smtClean="0"/>
              <a:t>》</a:t>
            </a:r>
          </a:p>
          <a:p>
            <a:pPr marL="0" indent="0" algn="just">
              <a:buNone/>
            </a:pPr>
            <a:r>
              <a:rPr lang="zh-CN" altLang="en-US" dirty="0" smtClean="0"/>
              <a:t>皇族内阁：根据</a:t>
            </a:r>
            <a:r>
              <a:rPr lang="en-US" altLang="zh-CN" dirty="0" smtClean="0"/>
              <a:t>《</a:t>
            </a:r>
            <a:r>
              <a:rPr lang="zh-CN" altLang="en-US" dirty="0" smtClean="0"/>
              <a:t>内阁官制</a:t>
            </a:r>
            <a:r>
              <a:rPr lang="en-US" altLang="zh-CN" dirty="0" smtClean="0"/>
              <a:t>》</a:t>
            </a:r>
            <a:r>
              <a:rPr lang="zh-CN" altLang="en-US" dirty="0" smtClean="0"/>
              <a:t>的规定，组织新内阁，同时撤消了军机处和旧内阁，新内阁由十三人组成，其中满族贵族占九（皇族六名），由于皇族占较大比重。故称之。</a:t>
            </a:r>
          </a:p>
          <a:p>
            <a:pPr marL="0" indent="0" algn="just">
              <a:buNone/>
            </a:pPr>
            <a:r>
              <a:rPr lang="zh-CN" altLang="en-US" dirty="0" smtClean="0"/>
              <a:t>７、</a:t>
            </a:r>
            <a:r>
              <a:rPr lang="en-US" altLang="zh-CN" dirty="0" smtClean="0"/>
              <a:t>《</a:t>
            </a:r>
            <a:r>
              <a:rPr lang="zh-CN" altLang="en-US" dirty="0" smtClean="0"/>
              <a:t>十九信条</a:t>
            </a:r>
            <a:r>
              <a:rPr lang="en-US" altLang="zh-CN" dirty="0" smtClean="0"/>
              <a:t>》</a:t>
            </a:r>
          </a:p>
          <a:p>
            <a:pPr marL="0" indent="0" algn="just">
              <a:buNone/>
            </a:pPr>
            <a:r>
              <a:rPr lang="zh-CN" altLang="en-US" dirty="0" smtClean="0"/>
              <a:t>颁布： １９１１年１１月３日，清廷为了阻止革命，正式公布</a:t>
            </a:r>
            <a:r>
              <a:rPr lang="en-US" altLang="zh-CN" dirty="0" smtClean="0"/>
              <a:t>《</a:t>
            </a:r>
            <a:r>
              <a:rPr lang="zh-CN" altLang="en-US" dirty="0" smtClean="0"/>
              <a:t>宪法重大信条十九条</a:t>
            </a:r>
            <a:r>
              <a:rPr lang="en-US" altLang="zh-CN" dirty="0" smtClean="0"/>
              <a:t>》——《</a:t>
            </a:r>
            <a:r>
              <a:rPr lang="zh-CN" altLang="en-US" dirty="0" smtClean="0"/>
              <a:t>十九信条</a:t>
            </a:r>
            <a:r>
              <a:rPr lang="en-US" altLang="zh-CN" dirty="0" smtClean="0"/>
              <a:t>》</a:t>
            </a:r>
          </a:p>
          <a:p>
            <a:pPr marL="0" indent="0" algn="just">
              <a:buNone/>
            </a:pPr>
            <a:r>
              <a:rPr lang="zh-CN" altLang="en-US" dirty="0" smtClean="0"/>
              <a:t>内容：仿英国宪法，采取虚位元首和分权之制，宿小了君权，扩大了国会和总理的权力。</a:t>
            </a:r>
          </a:p>
          <a:p>
            <a:pPr marL="0" indent="0">
              <a:buNone/>
            </a:pPr>
            <a:endParaRPr lang="zh-CN" altLang="en-US" dirty="0"/>
          </a:p>
        </p:txBody>
      </p:sp>
    </p:spTree>
    <p:extLst>
      <p:ext uri="{BB962C8B-B14F-4D97-AF65-F5344CB8AC3E}">
        <p14:creationId xmlns:p14="http://schemas.microsoft.com/office/powerpoint/2010/main" val="3594129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1933"/>
            <a:ext cx="10515600" cy="5525030"/>
          </a:xfrm>
        </p:spPr>
        <p:txBody>
          <a:bodyPr/>
          <a:lstStyle/>
          <a:p>
            <a:pPr marL="0" indent="0">
              <a:buNone/>
            </a:pPr>
            <a:r>
              <a:rPr lang="zh-CN" altLang="en-US" dirty="0" smtClean="0"/>
              <a:t>２、诉讼原则和审判原则</a:t>
            </a:r>
          </a:p>
          <a:p>
            <a:pPr marL="0" indent="0">
              <a:buNone/>
            </a:pPr>
            <a:r>
              <a:rPr lang="zh-CN" altLang="en-US" dirty="0" smtClean="0"/>
              <a:t>１）二审终审制</a:t>
            </a:r>
          </a:p>
          <a:p>
            <a:pPr marL="0" indent="0">
              <a:buNone/>
            </a:pPr>
            <a:r>
              <a:rPr lang="zh-CN" altLang="en-US" dirty="0" smtClean="0"/>
              <a:t>２）预审制度</a:t>
            </a:r>
          </a:p>
          <a:p>
            <a:pPr marL="0" indent="0">
              <a:buNone/>
            </a:pPr>
            <a:r>
              <a:rPr lang="zh-CN" altLang="en-US" dirty="0" smtClean="0"/>
              <a:t>３）巡回审判和公开审判制</a:t>
            </a:r>
          </a:p>
          <a:p>
            <a:pPr marL="0" indent="0">
              <a:buNone/>
            </a:pPr>
            <a:r>
              <a:rPr lang="zh-CN" altLang="en-US" dirty="0" smtClean="0"/>
              <a:t>４）审判合议制和人民陪审员制度</a:t>
            </a:r>
          </a:p>
          <a:p>
            <a:pPr marL="0" indent="0">
              <a:buNone/>
            </a:pPr>
            <a:r>
              <a:rPr lang="zh-CN" altLang="en-US" dirty="0" smtClean="0"/>
              <a:t>５）辩护制度</a:t>
            </a:r>
          </a:p>
          <a:p>
            <a:pPr marL="0" indent="0">
              <a:buNone/>
            </a:pPr>
            <a:r>
              <a:rPr lang="zh-CN" altLang="en-US" dirty="0" smtClean="0"/>
              <a:t>６）实行“重证据，不轻信口供”的原则， </a:t>
            </a:r>
          </a:p>
          <a:p>
            <a:pPr marL="0" indent="0">
              <a:buNone/>
            </a:pPr>
            <a:r>
              <a:rPr lang="zh-CN" altLang="en-US" dirty="0" smtClean="0"/>
              <a:t> ７）实行上诉制度和死刑复核制度</a:t>
            </a:r>
          </a:p>
          <a:p>
            <a:pPr marL="0" indent="0">
              <a:buNone/>
            </a:pPr>
            <a:r>
              <a:rPr lang="zh-CN" altLang="en-US" dirty="0" smtClean="0"/>
              <a:t>８）审判人员的回避制度</a:t>
            </a:r>
            <a:endParaRPr lang="zh-CN" altLang="en-US" dirty="0"/>
          </a:p>
        </p:txBody>
      </p:sp>
    </p:spTree>
    <p:extLst>
      <p:ext uri="{BB962C8B-B14F-4D97-AF65-F5344CB8AC3E}">
        <p14:creationId xmlns:p14="http://schemas.microsoft.com/office/powerpoint/2010/main" val="1337412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二、抗日民主政权的法律制度</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（一）抗日民主政权的施政纲领</a:t>
            </a:r>
          </a:p>
          <a:p>
            <a:pPr marL="0" indent="0">
              <a:buNone/>
            </a:pPr>
            <a:r>
              <a:rPr lang="zh-CN" altLang="en-US" dirty="0" smtClean="0"/>
              <a:t>１、</a:t>
            </a:r>
            <a:r>
              <a:rPr lang="en-US" altLang="zh-CN" dirty="0" smtClean="0"/>
              <a:t>《</a:t>
            </a:r>
            <a:r>
              <a:rPr lang="zh-CN" altLang="en-US" dirty="0" smtClean="0"/>
              <a:t>施政纲领</a:t>
            </a:r>
            <a:r>
              <a:rPr lang="en-US" altLang="zh-CN" dirty="0" smtClean="0"/>
              <a:t>》</a:t>
            </a:r>
            <a:r>
              <a:rPr lang="zh-CN" altLang="en-US" dirty="0" smtClean="0"/>
              <a:t>的制定</a:t>
            </a:r>
          </a:p>
          <a:p>
            <a:pPr marL="0" indent="0">
              <a:buNone/>
            </a:pPr>
            <a:r>
              <a:rPr lang="en-US" altLang="zh-CN" dirty="0" smtClean="0"/>
              <a:t>1941</a:t>
            </a:r>
            <a:r>
              <a:rPr lang="zh-CN" altLang="en-US" dirty="0" smtClean="0"/>
              <a:t>年</a:t>
            </a:r>
            <a:r>
              <a:rPr lang="en-US" altLang="zh-CN" dirty="0" smtClean="0"/>
              <a:t>5</a:t>
            </a:r>
            <a:r>
              <a:rPr lang="zh-CN" altLang="en-US" dirty="0" smtClean="0"/>
              <a:t>月</a:t>
            </a:r>
            <a:r>
              <a:rPr lang="en-US" altLang="zh-CN" dirty="0" smtClean="0"/>
              <a:t>1</a:t>
            </a:r>
            <a:r>
              <a:rPr lang="zh-CN" altLang="en-US" dirty="0" smtClean="0"/>
              <a:t>日，中共陕甘宁边区中央局发布 了</a:t>
            </a:r>
            <a:r>
              <a:rPr lang="en-US" altLang="zh-CN" dirty="0" smtClean="0"/>
              <a:t>《</a:t>
            </a:r>
            <a:r>
              <a:rPr lang="zh-CN" altLang="en-US" dirty="0" smtClean="0"/>
              <a:t>陕甘宁边区施政纲领</a:t>
            </a:r>
            <a:r>
              <a:rPr lang="en-US" altLang="zh-CN" dirty="0" smtClean="0"/>
              <a:t>》</a:t>
            </a:r>
            <a:r>
              <a:rPr lang="zh-CN" altLang="en-US" dirty="0" smtClean="0"/>
              <a:t>，作为参议会选举中国共产党的竞选纲领</a:t>
            </a:r>
          </a:p>
          <a:p>
            <a:pPr marL="0" indent="0">
              <a:buNone/>
            </a:pPr>
            <a:r>
              <a:rPr lang="zh-CN" altLang="en-US" dirty="0" smtClean="0"/>
              <a:t>２、基本内容：</a:t>
            </a:r>
          </a:p>
          <a:p>
            <a:pPr marL="0" indent="0">
              <a:buNone/>
            </a:pPr>
            <a:r>
              <a:rPr lang="zh-CN" altLang="en-US" dirty="0" smtClean="0"/>
              <a:t>１）实行团结抗日</a:t>
            </a:r>
          </a:p>
          <a:p>
            <a:pPr marL="0" indent="0">
              <a:buNone/>
            </a:pPr>
            <a:r>
              <a:rPr lang="zh-CN" altLang="en-US" dirty="0" smtClean="0"/>
              <a:t>２）推行民主政治</a:t>
            </a:r>
          </a:p>
          <a:p>
            <a:pPr marL="0" indent="0">
              <a:buNone/>
            </a:pPr>
            <a:r>
              <a:rPr lang="zh-CN" altLang="en-US" dirty="0" smtClean="0"/>
              <a:t>３）促进经济建设</a:t>
            </a:r>
          </a:p>
          <a:p>
            <a:pPr marL="0" indent="0">
              <a:buNone/>
            </a:pPr>
            <a:r>
              <a:rPr lang="zh-CN" altLang="en-US" dirty="0" smtClean="0"/>
              <a:t>４）发展文化教育</a:t>
            </a:r>
            <a:endParaRPr lang="zh-CN" altLang="en-US" dirty="0"/>
          </a:p>
        </p:txBody>
      </p:sp>
    </p:spTree>
    <p:extLst>
      <p:ext uri="{BB962C8B-B14F-4D97-AF65-F5344CB8AC3E}">
        <p14:creationId xmlns:p14="http://schemas.microsoft.com/office/powerpoint/2010/main" val="24213123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75733"/>
            <a:ext cx="10515600" cy="5601230"/>
          </a:xfrm>
        </p:spPr>
        <p:txBody>
          <a:bodyPr>
            <a:normAutofit/>
          </a:bodyPr>
          <a:lstStyle/>
          <a:p>
            <a:pPr marL="0" indent="0">
              <a:buNone/>
            </a:pPr>
            <a:r>
              <a:rPr lang="zh-CN" altLang="en-US" dirty="0" smtClean="0"/>
              <a:t>３、施政纲领的特点和意义：</a:t>
            </a:r>
          </a:p>
          <a:p>
            <a:pPr marL="0" indent="0">
              <a:buNone/>
            </a:pPr>
            <a:r>
              <a:rPr lang="zh-CN" altLang="en-US" dirty="0" smtClean="0"/>
              <a:t>特点：</a:t>
            </a:r>
          </a:p>
          <a:p>
            <a:pPr marL="0" indent="0">
              <a:buNone/>
            </a:pPr>
            <a:r>
              <a:rPr lang="zh-CN" altLang="en-US" dirty="0" smtClean="0"/>
              <a:t>１）在政治上实行了抗日民族统一战线的原则</a:t>
            </a:r>
          </a:p>
          <a:p>
            <a:pPr marL="0" indent="0">
              <a:buNone/>
            </a:pPr>
            <a:r>
              <a:rPr lang="zh-CN" altLang="en-US" dirty="0" smtClean="0"/>
              <a:t>２）在经济上实行了调节各阶级之间利益、协调各种经济成分的原则</a:t>
            </a:r>
          </a:p>
          <a:p>
            <a:pPr marL="0" indent="0">
              <a:buNone/>
            </a:pPr>
            <a:r>
              <a:rPr lang="zh-CN" altLang="en-US" dirty="0" smtClean="0"/>
              <a:t>３）在民主法制建设方面，做出了更系统更成熟的规定</a:t>
            </a:r>
          </a:p>
          <a:p>
            <a:pPr marL="0" indent="0">
              <a:buNone/>
            </a:pPr>
            <a:r>
              <a:rPr lang="zh-CN" altLang="en-US" dirty="0" smtClean="0"/>
              <a:t>意义：</a:t>
            </a:r>
            <a:endParaRPr lang="en-US" altLang="zh-CN" dirty="0" smtClean="0"/>
          </a:p>
          <a:p>
            <a:pPr marL="0" indent="0">
              <a:buNone/>
            </a:pPr>
            <a:r>
              <a:rPr lang="zh-CN" altLang="en-US" dirty="0" smtClean="0"/>
              <a:t>它确立了人民民主政治生活的基本准则，使边区成为全国最进步的地方，并对人民民主政权的建设产生了深远的影响</a:t>
            </a:r>
          </a:p>
          <a:p>
            <a:pPr marL="0" indent="0">
              <a:buNone/>
            </a:pPr>
            <a:endParaRPr lang="zh-CN" altLang="en-US" dirty="0"/>
          </a:p>
        </p:txBody>
      </p:sp>
    </p:spTree>
    <p:extLst>
      <p:ext uri="{BB962C8B-B14F-4D97-AF65-F5344CB8AC3E}">
        <p14:creationId xmlns:p14="http://schemas.microsoft.com/office/powerpoint/2010/main" val="1140112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9533"/>
            <a:ext cx="10515600" cy="5677430"/>
          </a:xfrm>
        </p:spPr>
        <p:txBody>
          <a:bodyPr>
            <a:normAutofit/>
          </a:bodyPr>
          <a:lstStyle/>
          <a:p>
            <a:pPr marL="0" indent="0">
              <a:buNone/>
            </a:pPr>
            <a:r>
              <a:rPr lang="zh-CN" altLang="en-US" dirty="0" smtClean="0"/>
              <a:t>（二）抗日民主政权的其它立法</a:t>
            </a:r>
          </a:p>
          <a:p>
            <a:pPr marL="0" indent="0">
              <a:buNone/>
            </a:pPr>
            <a:r>
              <a:rPr lang="zh-CN" altLang="en-US" dirty="0" smtClean="0"/>
              <a:t>１、刑事立法</a:t>
            </a:r>
          </a:p>
          <a:p>
            <a:pPr marL="0" indent="0">
              <a:buNone/>
            </a:pPr>
            <a:r>
              <a:rPr lang="zh-CN" altLang="en-US" dirty="0" smtClean="0"/>
              <a:t>１）刑事立法的基本原则：</a:t>
            </a:r>
            <a:endParaRPr lang="en-US" altLang="zh-CN" dirty="0" smtClean="0"/>
          </a:p>
          <a:p>
            <a:r>
              <a:rPr lang="zh-CN" altLang="en-US" dirty="0" smtClean="0"/>
              <a:t> 镇压与宽大相结合；惩办与教育相结合。</a:t>
            </a:r>
          </a:p>
          <a:p>
            <a:pPr marL="0" indent="0">
              <a:buNone/>
            </a:pPr>
            <a:r>
              <a:rPr lang="zh-CN" altLang="en-US" dirty="0" smtClean="0"/>
              <a:t>２）立法的基本形式和主要罪名</a:t>
            </a:r>
          </a:p>
          <a:p>
            <a:r>
              <a:rPr lang="zh-CN" altLang="en-US" dirty="0" smtClean="0"/>
              <a:t>立法的基本形式</a:t>
            </a:r>
            <a:r>
              <a:rPr lang="en-US" altLang="zh-CN" dirty="0" smtClean="0"/>
              <a:t>——</a:t>
            </a:r>
            <a:r>
              <a:rPr lang="zh-CN" altLang="en-US" dirty="0" smtClean="0"/>
              <a:t>单行条例</a:t>
            </a:r>
          </a:p>
          <a:p>
            <a:r>
              <a:rPr lang="zh-CN" altLang="en-US" dirty="0" smtClean="0"/>
              <a:t>主要罪名：</a:t>
            </a:r>
          </a:p>
          <a:p>
            <a:pPr lvl="1"/>
            <a:r>
              <a:rPr lang="zh-CN" altLang="en-US" dirty="0" smtClean="0"/>
              <a:t>特种刑事犯罪：汉奸罪、盗匪罪、坚壁清野罪</a:t>
            </a:r>
          </a:p>
          <a:p>
            <a:pPr lvl="1"/>
            <a:r>
              <a:rPr lang="zh-CN" altLang="en-US" dirty="0" smtClean="0"/>
              <a:t>普通刑事犯罪：盗窃罪、伤害罪等</a:t>
            </a:r>
          </a:p>
          <a:p>
            <a:pPr lvl="1"/>
            <a:endParaRPr lang="zh-CN" altLang="en-US" dirty="0"/>
          </a:p>
        </p:txBody>
      </p:sp>
    </p:spTree>
    <p:extLst>
      <p:ext uri="{BB962C8B-B14F-4D97-AF65-F5344CB8AC3E}">
        <p14:creationId xmlns:p14="http://schemas.microsoft.com/office/powerpoint/2010/main" val="23244007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7933"/>
            <a:ext cx="10515600" cy="5779030"/>
          </a:xfrm>
        </p:spPr>
        <p:txBody>
          <a:bodyPr>
            <a:normAutofit/>
          </a:bodyPr>
          <a:lstStyle/>
          <a:p>
            <a:pPr marL="0" indent="0">
              <a:buNone/>
            </a:pPr>
            <a:r>
              <a:rPr lang="zh-CN" altLang="en-US" dirty="0" smtClean="0"/>
              <a:t>３）刑罚制度</a:t>
            </a:r>
          </a:p>
          <a:p>
            <a:pPr marL="0" indent="0">
              <a:buNone/>
            </a:pPr>
            <a:r>
              <a:rPr lang="zh-CN" altLang="en-US" dirty="0" smtClean="0"/>
              <a:t>主刑：</a:t>
            </a:r>
          </a:p>
          <a:p>
            <a:pPr marL="0" indent="0">
              <a:buNone/>
            </a:pPr>
            <a:r>
              <a:rPr lang="zh-CN" altLang="en-US" dirty="0" smtClean="0"/>
              <a:t>Ａ、死刑。只对汉奸、盗匪、敌特及破坏边区的反革命分子，采用枪决</a:t>
            </a:r>
          </a:p>
          <a:p>
            <a:pPr marL="0" indent="0">
              <a:buNone/>
            </a:pPr>
            <a:r>
              <a:rPr lang="zh-CN" altLang="en-US" dirty="0" smtClean="0"/>
              <a:t>Ｂ、无期徒刑。</a:t>
            </a:r>
          </a:p>
          <a:p>
            <a:pPr marL="0" indent="0">
              <a:buNone/>
            </a:pPr>
            <a:r>
              <a:rPr lang="zh-CN" altLang="en-US" dirty="0" smtClean="0"/>
              <a:t>Ｃ、有期徒刑。</a:t>
            </a:r>
          </a:p>
          <a:p>
            <a:pPr marL="0" indent="0">
              <a:buNone/>
            </a:pPr>
            <a:r>
              <a:rPr lang="zh-CN" altLang="en-US" dirty="0" smtClean="0"/>
              <a:t>Ｄ、拘役（苦役）</a:t>
            </a:r>
          </a:p>
          <a:p>
            <a:pPr marL="0" indent="0">
              <a:buNone/>
            </a:pPr>
            <a:r>
              <a:rPr lang="zh-CN" altLang="en-US" dirty="0" smtClean="0"/>
              <a:t>Ｅ、罚金</a:t>
            </a:r>
          </a:p>
          <a:p>
            <a:pPr marL="0" indent="0">
              <a:buNone/>
            </a:pPr>
            <a:r>
              <a:rPr lang="zh-CN" altLang="en-US" dirty="0" smtClean="0"/>
              <a:t>Ｆ、训诫</a:t>
            </a:r>
          </a:p>
          <a:p>
            <a:pPr marL="0" indent="0">
              <a:buNone/>
            </a:pPr>
            <a:endParaRPr lang="zh-CN" altLang="en-US" dirty="0" smtClean="0"/>
          </a:p>
          <a:p>
            <a:pPr marL="0" indent="0">
              <a:buNone/>
            </a:pPr>
            <a:r>
              <a:rPr lang="zh-CN" altLang="en-US" dirty="0" smtClean="0"/>
              <a:t>从刑：没收财产和褫夺公权</a:t>
            </a:r>
          </a:p>
          <a:p>
            <a:pPr marL="0" indent="0">
              <a:buNone/>
            </a:pPr>
            <a:endParaRPr lang="zh-CN" altLang="en-US" dirty="0"/>
          </a:p>
        </p:txBody>
      </p:sp>
    </p:spTree>
    <p:extLst>
      <p:ext uri="{BB962C8B-B14F-4D97-AF65-F5344CB8AC3E}">
        <p14:creationId xmlns:p14="http://schemas.microsoft.com/office/powerpoint/2010/main" val="38753920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0400"/>
            <a:ext cx="10515600" cy="5516563"/>
          </a:xfrm>
        </p:spPr>
        <p:txBody>
          <a:bodyPr>
            <a:normAutofit fontScale="92500" lnSpcReduction="20000"/>
          </a:bodyPr>
          <a:lstStyle/>
          <a:p>
            <a:pPr marL="0" indent="0">
              <a:buNone/>
            </a:pPr>
            <a:r>
              <a:rPr lang="zh-CN" altLang="en-US" dirty="0" smtClean="0"/>
              <a:t>４）刑事立法的主要内容和原则：</a:t>
            </a:r>
            <a:endParaRPr lang="en-US" altLang="zh-CN" dirty="0" smtClean="0"/>
          </a:p>
          <a:p>
            <a:pPr marL="0" indent="0">
              <a:buNone/>
            </a:pPr>
            <a:r>
              <a:rPr lang="zh-CN" altLang="en-US" dirty="0" smtClean="0"/>
              <a:t>Ａ、严惩汉奸</a:t>
            </a:r>
          </a:p>
          <a:p>
            <a:pPr marL="0" indent="0">
              <a:buNone/>
            </a:pPr>
            <a:r>
              <a:rPr lang="zh-CN" altLang="en-US" dirty="0" smtClean="0"/>
              <a:t>Ｂ、打击盗匪</a:t>
            </a:r>
          </a:p>
          <a:p>
            <a:pPr marL="0" indent="0">
              <a:buNone/>
            </a:pPr>
            <a:r>
              <a:rPr lang="zh-CN" altLang="en-US" dirty="0" smtClean="0"/>
              <a:t>Ｃ、惩治破坏坚壁清野财物的犯罪活动</a:t>
            </a:r>
          </a:p>
          <a:p>
            <a:pPr marL="0" indent="0">
              <a:buNone/>
            </a:pPr>
            <a:r>
              <a:rPr lang="zh-CN" altLang="en-US" dirty="0" smtClean="0"/>
              <a:t>Ｄ、严禁烟毒</a:t>
            </a:r>
          </a:p>
          <a:p>
            <a:pPr marL="0" indent="0">
              <a:buNone/>
            </a:pPr>
            <a:r>
              <a:rPr lang="zh-CN" altLang="en-US" dirty="0" smtClean="0"/>
              <a:t>Ｅ、惩治贪污</a:t>
            </a:r>
          </a:p>
          <a:p>
            <a:pPr marL="0" indent="0">
              <a:buNone/>
            </a:pPr>
            <a:r>
              <a:rPr lang="zh-CN" altLang="en-US" dirty="0" smtClean="0"/>
              <a:t>Ｆ、打击其它刑事犯罪</a:t>
            </a:r>
          </a:p>
          <a:p>
            <a:pPr marL="0" indent="0">
              <a:buNone/>
            </a:pPr>
            <a:endParaRPr lang="zh-CN" altLang="en-US" dirty="0" smtClean="0"/>
          </a:p>
          <a:p>
            <a:pPr marL="0" indent="0">
              <a:buNone/>
            </a:pPr>
            <a:r>
              <a:rPr lang="zh-CN" altLang="en-US" dirty="0" smtClean="0"/>
              <a:t>２、土地、民事立法</a:t>
            </a:r>
          </a:p>
          <a:p>
            <a:pPr marL="0" indent="0">
              <a:buNone/>
            </a:pPr>
            <a:r>
              <a:rPr lang="zh-CN" altLang="en-US" dirty="0" smtClean="0"/>
              <a:t>１）立法的基本原则：</a:t>
            </a:r>
          </a:p>
          <a:p>
            <a:pPr marL="0" indent="0">
              <a:buNone/>
            </a:pPr>
            <a:r>
              <a:rPr lang="zh-CN" altLang="en-US" dirty="0" smtClean="0"/>
              <a:t>Ａ、提高农民的积极性，减租减息</a:t>
            </a:r>
          </a:p>
          <a:p>
            <a:pPr marL="0" indent="0">
              <a:buNone/>
            </a:pPr>
            <a:r>
              <a:rPr lang="zh-CN" altLang="en-US" dirty="0" smtClean="0"/>
              <a:t>Ｂ、团结地主中进步分子，交租交息</a:t>
            </a:r>
          </a:p>
          <a:p>
            <a:pPr marL="0" indent="0">
              <a:buNone/>
            </a:pPr>
            <a:r>
              <a:rPr lang="zh-CN" altLang="en-US" dirty="0" smtClean="0"/>
              <a:t>Ｃ、承认一定范围内资本主义和富农的生产方式</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911475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50333"/>
            <a:ext cx="10515600" cy="5626630"/>
          </a:xfrm>
        </p:spPr>
        <p:txBody>
          <a:bodyPr>
            <a:normAutofit fontScale="85000" lnSpcReduction="20000"/>
          </a:bodyPr>
          <a:lstStyle/>
          <a:p>
            <a:pPr marL="0" indent="0">
              <a:buNone/>
            </a:pPr>
            <a:r>
              <a:rPr lang="zh-CN" altLang="en-US" dirty="0" smtClean="0"/>
              <a:t>２）土地、民事立法的主要内容：</a:t>
            </a:r>
          </a:p>
          <a:p>
            <a:pPr marL="0" indent="0">
              <a:buNone/>
            </a:pPr>
            <a:r>
              <a:rPr lang="zh-CN" altLang="en-US" dirty="0" smtClean="0"/>
              <a:t>Ａ、保护农民的土地所有权和地主的土地所有权</a:t>
            </a:r>
          </a:p>
          <a:p>
            <a:pPr marL="0" indent="0">
              <a:buNone/>
            </a:pPr>
            <a:r>
              <a:rPr lang="zh-CN" altLang="en-US" dirty="0" smtClean="0"/>
              <a:t>Ｂ、减租交租，保障佃权</a:t>
            </a:r>
          </a:p>
          <a:p>
            <a:pPr marL="0" indent="0">
              <a:buNone/>
            </a:pPr>
            <a:r>
              <a:rPr lang="zh-CN" altLang="en-US" dirty="0" smtClean="0"/>
              <a:t>Ｃ、减息交息，保护低利贷</a:t>
            </a:r>
          </a:p>
          <a:p>
            <a:pPr marL="0" indent="0">
              <a:buNone/>
            </a:pPr>
            <a:endParaRPr lang="zh-CN" altLang="en-US" dirty="0" smtClean="0"/>
          </a:p>
          <a:p>
            <a:pPr marL="0" indent="0">
              <a:buNone/>
            </a:pPr>
            <a:r>
              <a:rPr lang="zh-CN" altLang="en-US" dirty="0" smtClean="0"/>
              <a:t>３、劳动立法</a:t>
            </a:r>
          </a:p>
          <a:p>
            <a:pPr marL="0" indent="0">
              <a:buNone/>
            </a:pPr>
            <a:r>
              <a:rPr lang="zh-CN" altLang="en-US" dirty="0" smtClean="0"/>
              <a:t>１）基本原则</a:t>
            </a:r>
          </a:p>
          <a:p>
            <a:pPr marL="0" indent="0">
              <a:buNone/>
            </a:pPr>
            <a:r>
              <a:rPr lang="zh-CN" altLang="en-US" dirty="0" smtClean="0"/>
              <a:t>２）主要内容：</a:t>
            </a:r>
          </a:p>
          <a:p>
            <a:pPr marL="0" indent="0">
              <a:buNone/>
            </a:pPr>
            <a:r>
              <a:rPr lang="zh-CN" altLang="en-US" dirty="0" smtClean="0"/>
              <a:t>Ａ、保护工人的合法权利</a:t>
            </a:r>
          </a:p>
          <a:p>
            <a:pPr marL="0" indent="0">
              <a:buNone/>
            </a:pPr>
            <a:r>
              <a:rPr lang="zh-CN" altLang="en-US" dirty="0" smtClean="0"/>
              <a:t>Ｂ、规定合理的工作时间</a:t>
            </a:r>
          </a:p>
          <a:p>
            <a:pPr marL="0" indent="0">
              <a:buNone/>
            </a:pPr>
            <a:r>
              <a:rPr lang="zh-CN" altLang="en-US" dirty="0" smtClean="0"/>
              <a:t>Ｃ、确定实际的工资制度</a:t>
            </a:r>
          </a:p>
          <a:p>
            <a:pPr marL="0" indent="0">
              <a:buNone/>
            </a:pPr>
            <a:r>
              <a:rPr lang="zh-CN" altLang="en-US" dirty="0" smtClean="0"/>
              <a:t>Ｄ、加强必要的劳动保护</a:t>
            </a:r>
          </a:p>
          <a:p>
            <a:pPr marL="0" indent="0">
              <a:buNone/>
            </a:pPr>
            <a:r>
              <a:rPr lang="zh-CN" altLang="en-US" dirty="0" smtClean="0"/>
              <a:t>Ｅ、保护女工、青工、童工的特殊利益</a:t>
            </a:r>
          </a:p>
          <a:p>
            <a:pPr marL="0" indent="0">
              <a:buNone/>
            </a:pPr>
            <a:r>
              <a:rPr lang="zh-CN" altLang="en-US" dirty="0" smtClean="0"/>
              <a:t>Ｆ、正确处理劳资纠纷</a:t>
            </a:r>
          </a:p>
          <a:p>
            <a:pPr marL="0" indent="0">
              <a:buNone/>
            </a:pPr>
            <a:endParaRPr lang="zh-CN" altLang="en-US" dirty="0"/>
          </a:p>
        </p:txBody>
      </p:sp>
    </p:spTree>
    <p:extLst>
      <p:ext uri="{BB962C8B-B14F-4D97-AF65-F5344CB8AC3E}">
        <p14:creationId xmlns:p14="http://schemas.microsoft.com/office/powerpoint/2010/main" val="3590875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78933"/>
            <a:ext cx="10515600" cy="5398030"/>
          </a:xfrm>
        </p:spPr>
        <p:txBody>
          <a:bodyPr>
            <a:normAutofit lnSpcReduction="10000"/>
          </a:bodyPr>
          <a:lstStyle/>
          <a:p>
            <a:pPr marL="0" indent="0">
              <a:buNone/>
            </a:pPr>
            <a:r>
              <a:rPr lang="zh-CN" altLang="en-US" sz="3200" b="1" dirty="0" smtClean="0"/>
              <a:t>４、婚姻立法</a:t>
            </a:r>
          </a:p>
          <a:p>
            <a:pPr marL="0" indent="0">
              <a:buNone/>
            </a:pPr>
            <a:r>
              <a:rPr lang="zh-CN" altLang="en-US" dirty="0" smtClean="0"/>
              <a:t>１）主要婚姻立法：边区婚姻条例</a:t>
            </a:r>
          </a:p>
          <a:p>
            <a:pPr marL="0" indent="0">
              <a:buNone/>
            </a:pPr>
            <a:r>
              <a:rPr lang="zh-CN" altLang="en-US" dirty="0" smtClean="0"/>
              <a:t>２）基本原则：</a:t>
            </a:r>
          </a:p>
          <a:p>
            <a:pPr marL="0" indent="0">
              <a:buNone/>
            </a:pPr>
            <a:r>
              <a:rPr lang="zh-CN" altLang="en-US" dirty="0" smtClean="0"/>
              <a:t>Ａ、废除封建婚姻制度，实行男女平等</a:t>
            </a:r>
          </a:p>
          <a:p>
            <a:pPr marL="0" indent="0">
              <a:buNone/>
            </a:pPr>
            <a:r>
              <a:rPr lang="zh-CN" altLang="en-US" dirty="0" smtClean="0"/>
              <a:t>Ｂ、建设革命的社会秩序</a:t>
            </a:r>
          </a:p>
          <a:p>
            <a:pPr marL="0" indent="0">
              <a:buNone/>
            </a:pPr>
            <a:r>
              <a:rPr lang="zh-CN" altLang="en-US" dirty="0" smtClean="0"/>
              <a:t>Ｃ、有利于抗日战争</a:t>
            </a:r>
          </a:p>
          <a:p>
            <a:pPr marL="0" indent="0">
              <a:buNone/>
            </a:pPr>
            <a:r>
              <a:rPr lang="zh-CN" altLang="en-US" dirty="0" smtClean="0"/>
              <a:t>３）基本内容：</a:t>
            </a:r>
          </a:p>
          <a:p>
            <a:pPr marL="0" indent="0">
              <a:buNone/>
            </a:pPr>
            <a:r>
              <a:rPr lang="zh-CN" altLang="en-US" dirty="0" smtClean="0"/>
              <a:t>结婚：法定年龄；法定手续；其它规定</a:t>
            </a:r>
          </a:p>
          <a:p>
            <a:pPr marL="0" indent="0">
              <a:buNone/>
            </a:pPr>
            <a:r>
              <a:rPr lang="zh-CN" altLang="en-US" dirty="0" smtClean="0"/>
              <a:t>离婚：</a:t>
            </a:r>
            <a:endParaRPr lang="en-US" altLang="zh-CN" dirty="0" smtClean="0"/>
          </a:p>
          <a:p>
            <a:pPr marL="0" indent="0">
              <a:buNone/>
            </a:pPr>
            <a:r>
              <a:rPr lang="zh-CN" altLang="en-US" dirty="0" smtClean="0"/>
              <a:t>Ａ、离婚的原则和具体条件</a:t>
            </a:r>
          </a:p>
          <a:p>
            <a:pPr marL="0" indent="0">
              <a:buNone/>
            </a:pPr>
            <a:r>
              <a:rPr lang="zh-CN" altLang="en-US" dirty="0" smtClean="0"/>
              <a:t>Ｂ、离婚后子女抚养的规定</a:t>
            </a:r>
          </a:p>
          <a:p>
            <a:pPr marL="0" indent="0">
              <a:buNone/>
            </a:pPr>
            <a:endParaRPr lang="zh-CN" altLang="en-US" dirty="0"/>
          </a:p>
        </p:txBody>
      </p:sp>
    </p:spTree>
    <p:extLst>
      <p:ext uri="{BB962C8B-B14F-4D97-AF65-F5344CB8AC3E}">
        <p14:creationId xmlns:p14="http://schemas.microsoft.com/office/powerpoint/2010/main" val="1115462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（三）抗日民主政权的司法制度</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１、主要司法机关：</a:t>
            </a:r>
          </a:p>
          <a:p>
            <a:pPr marL="0" indent="0">
              <a:buNone/>
            </a:pPr>
            <a:r>
              <a:rPr lang="zh-CN" altLang="en-US" dirty="0" smtClean="0"/>
              <a:t>１）边区高等法院：管理全边区的审判工作和司法行政工作</a:t>
            </a:r>
          </a:p>
          <a:p>
            <a:pPr marL="0" indent="0">
              <a:buNone/>
            </a:pPr>
            <a:r>
              <a:rPr lang="zh-CN" altLang="en-US" dirty="0" smtClean="0"/>
              <a:t>２）高等法院分庭：为二审机关</a:t>
            </a:r>
          </a:p>
          <a:p>
            <a:pPr marL="0" indent="0">
              <a:buNone/>
            </a:pPr>
            <a:r>
              <a:rPr lang="zh-CN" altLang="en-US" dirty="0" smtClean="0"/>
              <a:t>３）县司法处或司法科：负责第一审民刑案件</a:t>
            </a:r>
          </a:p>
          <a:p>
            <a:pPr marL="0" indent="0">
              <a:buNone/>
            </a:pPr>
            <a:r>
              <a:rPr lang="zh-CN" altLang="en-US" dirty="0" smtClean="0"/>
              <a:t>４）检察机关：实行“审检合一制”</a:t>
            </a:r>
          </a:p>
          <a:p>
            <a:pPr marL="0" indent="0">
              <a:buNone/>
            </a:pPr>
            <a:endParaRPr lang="zh-CN" altLang="en-US" dirty="0"/>
          </a:p>
        </p:txBody>
      </p:sp>
    </p:spTree>
    <p:extLst>
      <p:ext uri="{BB962C8B-B14F-4D97-AF65-F5344CB8AC3E}">
        <p14:creationId xmlns:p14="http://schemas.microsoft.com/office/powerpoint/2010/main" val="18867526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dirty="0" smtClean="0"/>
              <a:t>２、诉讼制度</a:t>
            </a:r>
          </a:p>
          <a:p>
            <a:pPr marL="0" indent="0">
              <a:buNone/>
            </a:pPr>
            <a:r>
              <a:rPr lang="zh-CN" altLang="en-US" dirty="0" smtClean="0"/>
              <a:t>１）主要原则：</a:t>
            </a:r>
          </a:p>
          <a:p>
            <a:pPr marL="0" indent="0">
              <a:buNone/>
            </a:pPr>
            <a:r>
              <a:rPr lang="zh-CN" altLang="en-US" dirty="0" smtClean="0"/>
              <a:t>Ａ、简化诉讼程序，方便人民群众</a:t>
            </a:r>
          </a:p>
          <a:p>
            <a:pPr marL="0" indent="0">
              <a:buNone/>
            </a:pPr>
            <a:r>
              <a:rPr lang="zh-CN" altLang="en-US" dirty="0" smtClean="0"/>
              <a:t>Ｂ、侦查、逮捕、审判权由公安机关和司法机关统一行使</a:t>
            </a:r>
          </a:p>
          <a:p>
            <a:pPr marL="0" indent="0">
              <a:buNone/>
            </a:pPr>
            <a:r>
              <a:rPr lang="zh-CN" altLang="en-US" dirty="0" smtClean="0"/>
              <a:t>Ｃ、实事求是，调查研究</a:t>
            </a:r>
          </a:p>
          <a:p>
            <a:pPr marL="0" indent="0">
              <a:buNone/>
            </a:pPr>
            <a:r>
              <a:rPr lang="zh-CN" altLang="en-US" dirty="0" smtClean="0"/>
              <a:t>Ｄ、严禁刑讯逼供，重证据不轻信口供</a:t>
            </a:r>
          </a:p>
          <a:p>
            <a:pPr marL="0" indent="0">
              <a:buNone/>
            </a:pPr>
            <a:r>
              <a:rPr lang="zh-CN" altLang="en-US" dirty="0" smtClean="0"/>
              <a:t>Ｅ、法律面前人人平等</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289085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三、清王朝末期的其它立法</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（一）立法指导思想</a:t>
            </a:r>
          </a:p>
          <a:p>
            <a:pPr marL="0" indent="0">
              <a:buNone/>
            </a:pPr>
            <a:r>
              <a:rPr lang="zh-CN" altLang="en-US" dirty="0" smtClean="0"/>
              <a:t>１、“折衷世界大同各国之良规，兼采世界最新之学说，务期中外通行”</a:t>
            </a:r>
          </a:p>
          <a:p>
            <a:pPr marL="0" indent="0">
              <a:buNone/>
            </a:pPr>
            <a:r>
              <a:rPr lang="zh-CN" altLang="en-US" dirty="0" smtClean="0"/>
              <a:t>２、“不戾乎中国数千年相传之礼教民情”</a:t>
            </a:r>
          </a:p>
          <a:p>
            <a:pPr marL="0" indent="0">
              <a:buNone/>
            </a:pPr>
            <a:r>
              <a:rPr lang="zh-CN" altLang="en-US" dirty="0" smtClean="0"/>
              <a:t>（二）立法概况</a:t>
            </a:r>
          </a:p>
          <a:p>
            <a:pPr marL="0" indent="0">
              <a:buNone/>
            </a:pPr>
            <a:r>
              <a:rPr lang="zh-CN" altLang="en-US" dirty="0" smtClean="0"/>
              <a:t>１９０２年清政府设立修订法律馆，负责修订现行法律，由沈家本、伍廷芳负责修订法律：</a:t>
            </a:r>
          </a:p>
          <a:p>
            <a:pPr marL="0" indent="0">
              <a:buNone/>
            </a:pPr>
            <a:r>
              <a:rPr lang="zh-CN" altLang="en-US" dirty="0" smtClean="0"/>
              <a:t>１、刑法：</a:t>
            </a:r>
          </a:p>
          <a:p>
            <a:pPr marL="0" indent="0">
              <a:buNone/>
            </a:pPr>
            <a:r>
              <a:rPr lang="zh-CN" altLang="en-US" dirty="0" smtClean="0"/>
              <a:t>（１）</a:t>
            </a:r>
            <a:r>
              <a:rPr lang="en-US" altLang="zh-CN" dirty="0" smtClean="0"/>
              <a:t>《</a:t>
            </a:r>
            <a:r>
              <a:rPr lang="zh-CN" altLang="en-US" dirty="0" smtClean="0"/>
              <a:t>大清现行刑律</a:t>
            </a:r>
            <a:r>
              <a:rPr lang="en-US" altLang="zh-CN" dirty="0" smtClean="0"/>
              <a:t>》</a:t>
            </a:r>
            <a:r>
              <a:rPr lang="zh-CN" altLang="en-US" dirty="0" smtClean="0"/>
              <a:t>：</a:t>
            </a:r>
          </a:p>
          <a:p>
            <a:pPr marL="0" indent="0">
              <a:buNone/>
            </a:pPr>
            <a:r>
              <a:rPr lang="zh-CN" altLang="en-US" dirty="0" smtClean="0"/>
              <a:t>修订： 沈家本根据大清律例删改而成，宣统元年１２月完成，二年４月１７日颁行。体例上 并没有超过旧律例的模式，是一部过渡性的法典。</a:t>
            </a:r>
          </a:p>
          <a:p>
            <a:pPr marL="0" indent="0">
              <a:buNone/>
            </a:pPr>
            <a:endParaRPr lang="zh-CN" altLang="en-US" dirty="0"/>
          </a:p>
        </p:txBody>
      </p:sp>
    </p:spTree>
    <p:extLst>
      <p:ext uri="{BB962C8B-B14F-4D97-AF65-F5344CB8AC3E}">
        <p14:creationId xmlns:p14="http://schemas.microsoft.com/office/powerpoint/2010/main" val="7632659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２）主要诉讼制度：</a:t>
            </a:r>
          </a:p>
          <a:p>
            <a:pPr marL="0" indent="0">
              <a:buNone/>
            </a:pPr>
            <a:r>
              <a:rPr lang="zh-CN" altLang="en-US" dirty="0" smtClean="0"/>
              <a:t>Ａ、人民陪审制度</a:t>
            </a:r>
          </a:p>
          <a:p>
            <a:pPr marL="0" indent="0">
              <a:buNone/>
            </a:pPr>
            <a:r>
              <a:rPr lang="zh-CN" altLang="en-US" dirty="0" smtClean="0"/>
              <a:t>Ｂ、公开审判制度</a:t>
            </a:r>
          </a:p>
          <a:p>
            <a:pPr marL="0" indent="0">
              <a:buNone/>
            </a:pPr>
            <a:r>
              <a:rPr lang="zh-CN" altLang="en-US" dirty="0" smtClean="0"/>
              <a:t>Ｃ、辩护制度</a:t>
            </a:r>
          </a:p>
          <a:p>
            <a:pPr marL="0" indent="0">
              <a:buNone/>
            </a:pPr>
            <a:r>
              <a:rPr lang="zh-CN" altLang="en-US" dirty="0" smtClean="0"/>
              <a:t>Ｄ、就地审判制度</a:t>
            </a:r>
          </a:p>
          <a:p>
            <a:pPr marL="0" indent="0">
              <a:buNone/>
            </a:pPr>
            <a:r>
              <a:rPr lang="zh-CN" altLang="en-US" dirty="0" smtClean="0"/>
              <a:t>Ｅ、巡回审判制度</a:t>
            </a:r>
          </a:p>
          <a:p>
            <a:pPr marL="0" indent="0">
              <a:buNone/>
            </a:pPr>
            <a:r>
              <a:rPr lang="zh-CN" altLang="en-US" dirty="0" smtClean="0"/>
              <a:t>Ｆ、群众公审制度</a:t>
            </a:r>
          </a:p>
          <a:p>
            <a:pPr marL="0" indent="0">
              <a:buNone/>
            </a:pPr>
            <a:r>
              <a:rPr lang="zh-CN" altLang="en-US" dirty="0" smtClean="0"/>
              <a:t>Ｇ、复核制度</a:t>
            </a:r>
          </a:p>
          <a:p>
            <a:pPr marL="0" indent="0">
              <a:buNone/>
            </a:pPr>
            <a:endParaRPr lang="zh-CN" altLang="en-US" dirty="0"/>
          </a:p>
        </p:txBody>
      </p:sp>
    </p:spTree>
    <p:extLst>
      <p:ext uri="{BB962C8B-B14F-4D97-AF65-F5344CB8AC3E}">
        <p14:creationId xmlns:p14="http://schemas.microsoft.com/office/powerpoint/2010/main" val="668622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马锡五审判方式</a:t>
            </a:r>
            <a:endParaRPr lang="zh-CN" altLang="en-US" dirty="0"/>
          </a:p>
        </p:txBody>
      </p:sp>
      <p:sp>
        <p:nvSpPr>
          <p:cNvPr id="3" name="内容占位符 2"/>
          <p:cNvSpPr>
            <a:spLocks noGrp="1"/>
          </p:cNvSpPr>
          <p:nvPr>
            <p:ph idx="1"/>
          </p:nvPr>
        </p:nvSpPr>
        <p:spPr/>
        <p:txBody>
          <a:bodyPr>
            <a:normAutofit/>
          </a:bodyPr>
          <a:lstStyle/>
          <a:p>
            <a:pPr marL="0" indent="0" algn="just">
              <a:buNone/>
            </a:pPr>
            <a:r>
              <a:rPr lang="zh-CN" altLang="en-US" dirty="0" smtClean="0"/>
              <a:t>３）马锡五审判方式</a:t>
            </a:r>
          </a:p>
          <a:p>
            <a:pPr marL="0" indent="0" algn="just">
              <a:buNone/>
            </a:pPr>
            <a:r>
              <a:rPr lang="zh-CN" altLang="en-US" dirty="0" smtClean="0"/>
              <a:t>马锡五审判方式：１９４３年，兼任陕甘宁边区高等法院陇东分庭庭长的马锡五同志在巡回审判中 坚持群众路线的工作方法和实事求是的工作作风，正确地解决了许多疑难案件和错案件，使人民的合法权益受到保护，创造了贯彻司法民主的审判方式。</a:t>
            </a:r>
          </a:p>
          <a:p>
            <a:pPr marL="0" indent="0" algn="just">
              <a:buNone/>
            </a:pPr>
            <a:r>
              <a:rPr lang="zh-CN" altLang="en-US" dirty="0" smtClean="0"/>
              <a:t>马锡五审判方式的特点：</a:t>
            </a:r>
          </a:p>
          <a:p>
            <a:pPr marL="0" indent="0" algn="just">
              <a:buNone/>
            </a:pPr>
            <a:r>
              <a:rPr lang="zh-CN" altLang="en-US" dirty="0" smtClean="0"/>
              <a:t>Ａ、深入群众，调查研究、实事求是地处理案件</a:t>
            </a:r>
          </a:p>
          <a:p>
            <a:pPr marL="0" indent="0" algn="just">
              <a:buNone/>
            </a:pPr>
            <a:r>
              <a:rPr lang="zh-CN" altLang="en-US" dirty="0" smtClean="0"/>
              <a:t>Ｂ、依靠群众，正确判案</a:t>
            </a:r>
          </a:p>
          <a:p>
            <a:pPr marL="0" indent="0" algn="just">
              <a:buNone/>
            </a:pPr>
            <a:r>
              <a:rPr lang="zh-CN" altLang="en-US" dirty="0" smtClean="0"/>
              <a:t>Ｃ、方便群众，诉讼手续简便</a:t>
            </a:r>
          </a:p>
          <a:p>
            <a:pPr marL="0" indent="0">
              <a:buNone/>
            </a:pPr>
            <a:endParaRPr lang="zh-CN" altLang="en-US" dirty="0"/>
          </a:p>
        </p:txBody>
      </p:sp>
    </p:spTree>
    <p:extLst>
      <p:ext uri="{BB962C8B-B14F-4D97-AF65-F5344CB8AC3E}">
        <p14:creationId xmlns:p14="http://schemas.microsoft.com/office/powerpoint/2010/main" val="15910332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1800"/>
            <a:ext cx="10515600" cy="5745163"/>
          </a:xfrm>
        </p:spPr>
        <p:txBody>
          <a:bodyPr>
            <a:normAutofit fontScale="92500" lnSpcReduction="10000"/>
          </a:bodyPr>
          <a:lstStyle/>
          <a:p>
            <a:pPr marL="0" indent="0">
              <a:buNone/>
            </a:pPr>
            <a:r>
              <a:rPr lang="zh-CN" altLang="en-US" dirty="0" smtClean="0"/>
              <a:t>３、调解制度</a:t>
            </a:r>
          </a:p>
          <a:p>
            <a:pPr marL="0" indent="0">
              <a:buNone/>
            </a:pPr>
            <a:r>
              <a:rPr lang="zh-CN" altLang="en-US" dirty="0" smtClean="0"/>
              <a:t>      １）调解工作的任务和范围</a:t>
            </a:r>
          </a:p>
          <a:p>
            <a:pPr marL="0" indent="0">
              <a:buNone/>
            </a:pPr>
            <a:r>
              <a:rPr lang="zh-CN" altLang="en-US" dirty="0" smtClean="0"/>
              <a:t>      ２）调解工作的原则：</a:t>
            </a:r>
          </a:p>
          <a:p>
            <a:pPr marL="0" indent="0">
              <a:buNone/>
            </a:pPr>
            <a:r>
              <a:rPr lang="zh-CN" altLang="en-US" dirty="0" smtClean="0"/>
              <a:t>Ａ、自愿原则</a:t>
            </a:r>
          </a:p>
          <a:p>
            <a:pPr marL="0" indent="0">
              <a:buNone/>
            </a:pPr>
            <a:r>
              <a:rPr lang="zh-CN" altLang="en-US" dirty="0" smtClean="0"/>
              <a:t>Ｂ、合法原则</a:t>
            </a:r>
          </a:p>
          <a:p>
            <a:pPr marL="0" indent="0">
              <a:buNone/>
            </a:pPr>
            <a:r>
              <a:rPr lang="zh-CN" altLang="en-US" dirty="0" smtClean="0"/>
              <a:t>Ｃ、不是诉讼必经程序的原则</a:t>
            </a:r>
          </a:p>
          <a:p>
            <a:pPr marL="0" indent="0">
              <a:buNone/>
            </a:pPr>
            <a:endParaRPr lang="zh-CN" altLang="en-US" dirty="0" smtClean="0"/>
          </a:p>
          <a:p>
            <a:pPr marL="0" indent="0">
              <a:buNone/>
            </a:pPr>
            <a:r>
              <a:rPr lang="zh-CN" altLang="en-US" dirty="0" smtClean="0"/>
              <a:t>      ３）调解的种类：</a:t>
            </a:r>
          </a:p>
          <a:p>
            <a:pPr marL="0" indent="0">
              <a:buNone/>
            </a:pPr>
            <a:r>
              <a:rPr lang="zh-CN" altLang="en-US" dirty="0" smtClean="0"/>
              <a:t>Ａ、民间调解</a:t>
            </a:r>
          </a:p>
          <a:p>
            <a:pPr marL="0" indent="0">
              <a:buNone/>
            </a:pPr>
            <a:r>
              <a:rPr lang="zh-CN" altLang="en-US" dirty="0" smtClean="0"/>
              <a:t>Ｂ、群众团体调解：群众团体或调解委员会调解</a:t>
            </a:r>
          </a:p>
          <a:p>
            <a:pPr marL="0" indent="0">
              <a:buNone/>
            </a:pPr>
            <a:r>
              <a:rPr lang="zh-CN" altLang="en-US" dirty="0" smtClean="0"/>
              <a:t>Ｃ、政府调解：在基层政权组织下的调解</a:t>
            </a:r>
          </a:p>
          <a:p>
            <a:pPr marL="0" indent="0">
              <a:buNone/>
            </a:pPr>
            <a:r>
              <a:rPr lang="zh-CN" altLang="en-US" dirty="0" smtClean="0"/>
              <a:t>Ｄ、司法机关调解：司法机关处理案件形式之一，达成调解协议，对双方具有强制效力</a:t>
            </a:r>
          </a:p>
          <a:p>
            <a:pPr marL="0" indent="0">
              <a:buNone/>
            </a:pPr>
            <a:endParaRPr lang="zh-CN" altLang="en-US" dirty="0"/>
          </a:p>
        </p:txBody>
      </p:sp>
    </p:spTree>
    <p:extLst>
      <p:ext uri="{BB962C8B-B14F-4D97-AF65-F5344CB8AC3E}">
        <p14:creationId xmlns:p14="http://schemas.microsoft.com/office/powerpoint/2010/main" val="1731167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４、狱政制度</a:t>
            </a:r>
            <a:br>
              <a:rPr lang="zh-CN" altLang="en-US" dirty="0" smtClean="0"/>
            </a:b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１）监狱组织</a:t>
            </a:r>
          </a:p>
          <a:p>
            <a:pPr marL="0" indent="0">
              <a:buNone/>
            </a:pPr>
            <a:r>
              <a:rPr lang="zh-CN" altLang="en-US" dirty="0" smtClean="0"/>
              <a:t>监狱</a:t>
            </a:r>
            <a:r>
              <a:rPr lang="en-US" altLang="zh-CN" dirty="0" smtClean="0"/>
              <a:t>——</a:t>
            </a:r>
            <a:r>
              <a:rPr lang="zh-CN" altLang="en-US" dirty="0" smtClean="0"/>
              <a:t>高等法院及分庭，设典狱长</a:t>
            </a:r>
          </a:p>
          <a:p>
            <a:pPr marL="0" indent="0">
              <a:buNone/>
            </a:pPr>
            <a:r>
              <a:rPr lang="zh-CN" altLang="en-US" dirty="0" smtClean="0"/>
              <a:t>看守所</a:t>
            </a:r>
            <a:r>
              <a:rPr lang="en-US" altLang="zh-CN" dirty="0" smtClean="0"/>
              <a:t>——</a:t>
            </a:r>
            <a:r>
              <a:rPr lang="zh-CN" altLang="en-US" dirty="0" smtClean="0"/>
              <a:t>县司法处，设所长</a:t>
            </a:r>
          </a:p>
          <a:p>
            <a:pPr marL="0" indent="0">
              <a:buNone/>
            </a:pPr>
            <a:r>
              <a:rPr lang="zh-CN" altLang="en-US" dirty="0" smtClean="0"/>
              <a:t>２）监狱工作原则</a:t>
            </a:r>
            <a:r>
              <a:rPr lang="en-US" altLang="zh-CN" dirty="0" smtClean="0"/>
              <a:t>——</a:t>
            </a:r>
            <a:r>
              <a:rPr lang="zh-CN" altLang="en-US" dirty="0" smtClean="0"/>
              <a:t>思想教育和劳动改造相结合原则</a:t>
            </a:r>
          </a:p>
          <a:p>
            <a:pPr marL="0" indent="0">
              <a:buNone/>
            </a:pPr>
            <a:r>
              <a:rPr lang="zh-CN" altLang="en-US" dirty="0" smtClean="0"/>
              <a:t>３）监狱工作制度：</a:t>
            </a:r>
          </a:p>
          <a:p>
            <a:pPr marL="0" indent="0">
              <a:buNone/>
            </a:pPr>
            <a:r>
              <a:rPr lang="zh-CN" altLang="en-US" dirty="0" smtClean="0"/>
              <a:t>           Ａ、日常管理制度</a:t>
            </a:r>
          </a:p>
          <a:p>
            <a:pPr marL="0" indent="0">
              <a:buNone/>
            </a:pPr>
            <a:r>
              <a:rPr lang="zh-CN" altLang="en-US" dirty="0" smtClean="0"/>
              <a:t>           Ｂ、思想教育制度</a:t>
            </a:r>
          </a:p>
          <a:p>
            <a:pPr marL="0" indent="0">
              <a:buNone/>
            </a:pPr>
            <a:r>
              <a:rPr lang="zh-CN" altLang="en-US" dirty="0" smtClean="0"/>
              <a:t>           Ｃ、劳动改造制度</a:t>
            </a:r>
          </a:p>
          <a:p>
            <a:pPr marL="0" indent="0">
              <a:buNone/>
            </a:pPr>
            <a:r>
              <a:rPr lang="zh-CN" altLang="en-US" dirty="0" smtClean="0"/>
              <a:t>           Ｄ、鼓励犯人自新制度</a:t>
            </a:r>
          </a:p>
          <a:p>
            <a:pPr marL="0" indent="0">
              <a:buNone/>
            </a:pPr>
            <a:endParaRPr lang="zh-CN" altLang="en-US" dirty="0"/>
          </a:p>
        </p:txBody>
      </p:sp>
    </p:spTree>
    <p:extLst>
      <p:ext uri="{BB962C8B-B14F-4D97-AF65-F5344CB8AC3E}">
        <p14:creationId xmlns:p14="http://schemas.microsoft.com/office/powerpoint/2010/main" val="1197698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４）党鸿奎经验</a:t>
            </a:r>
          </a:p>
          <a:p>
            <a:pPr marL="0" indent="0">
              <a:buNone/>
            </a:pPr>
            <a:r>
              <a:rPr lang="zh-CN" altLang="en-US" dirty="0" smtClean="0"/>
              <a:t>陕甘宁边区监狱典狱长党鸿奎，在监狱工作中积极执行思想教育与劳动改造相结合的原则，创造了丰富的经验：</a:t>
            </a:r>
          </a:p>
          <a:p>
            <a:pPr marL="0" indent="0">
              <a:buNone/>
            </a:pPr>
            <a:r>
              <a:rPr lang="zh-CN" altLang="en-US" dirty="0" smtClean="0"/>
              <a:t>Ａ、加强对犯人的思想教育</a:t>
            </a:r>
            <a:br>
              <a:rPr lang="zh-CN" altLang="en-US" dirty="0" smtClean="0"/>
            </a:br>
            <a:r>
              <a:rPr lang="zh-CN" altLang="en-US" dirty="0" smtClean="0"/>
              <a:t>Ｂ、调动犯人的生产积极性</a:t>
            </a:r>
          </a:p>
          <a:p>
            <a:pPr marL="0" indent="0">
              <a:buNone/>
            </a:pPr>
            <a:r>
              <a:rPr lang="zh-CN" altLang="en-US" dirty="0" smtClean="0"/>
              <a:t>Ｃ、关心犯人的生活</a:t>
            </a:r>
          </a:p>
          <a:p>
            <a:pPr marL="0" indent="0">
              <a:buNone/>
            </a:pPr>
            <a:endParaRPr lang="zh-CN" altLang="en-US" dirty="0"/>
          </a:p>
        </p:txBody>
      </p:sp>
    </p:spTree>
    <p:extLst>
      <p:ext uri="{BB962C8B-B14F-4D97-AF65-F5344CB8AC3E}">
        <p14:creationId xmlns:p14="http://schemas.microsoft.com/office/powerpoint/2010/main" val="29524887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三、解放战争时期民主政权的法律制度</a:t>
            </a:r>
            <a:endParaRPr lang="zh-CN" altLang="en-US" dirty="0"/>
          </a:p>
        </p:txBody>
      </p:sp>
      <p:sp>
        <p:nvSpPr>
          <p:cNvPr id="3" name="内容占位符 2"/>
          <p:cNvSpPr>
            <a:spLocks noGrp="1"/>
          </p:cNvSpPr>
          <p:nvPr>
            <p:ph idx="1"/>
          </p:nvPr>
        </p:nvSpPr>
        <p:spPr>
          <a:xfrm>
            <a:off x="194733" y="1825625"/>
            <a:ext cx="11616267" cy="4769908"/>
          </a:xfrm>
        </p:spPr>
        <p:txBody>
          <a:bodyPr>
            <a:normAutofit fontScale="92500" lnSpcReduction="20000"/>
          </a:bodyPr>
          <a:lstStyle/>
          <a:p>
            <a:pPr marL="0" indent="0">
              <a:buNone/>
            </a:pPr>
            <a:r>
              <a:rPr lang="zh-CN" altLang="en-US" dirty="0" smtClean="0"/>
              <a:t>（一）宪法原则和施政纲领</a:t>
            </a:r>
          </a:p>
          <a:p>
            <a:pPr marL="0" indent="0">
              <a:buNone/>
            </a:pPr>
            <a:r>
              <a:rPr lang="zh-CN" altLang="en-US" dirty="0" smtClean="0"/>
              <a:t>１、民主政权的宪法原则</a:t>
            </a:r>
          </a:p>
          <a:p>
            <a:pPr marL="0" indent="0">
              <a:buNone/>
            </a:pPr>
            <a:r>
              <a:rPr lang="zh-CN" altLang="en-US" dirty="0" smtClean="0"/>
              <a:t>１）制定：１９４６年４月陕甘宁边区第三届参议会通过的宪法性文件，共分政权组织、人民权利、司法、经济、文化五部分。</a:t>
            </a:r>
          </a:p>
          <a:p>
            <a:pPr marL="0" indent="0">
              <a:buNone/>
            </a:pPr>
            <a:r>
              <a:rPr lang="zh-CN" altLang="en-US" dirty="0" smtClean="0"/>
              <a:t>２）主要内容；</a:t>
            </a:r>
          </a:p>
          <a:p>
            <a:pPr lvl="1"/>
            <a:r>
              <a:rPr lang="zh-CN" altLang="en-US" dirty="0" smtClean="0"/>
              <a:t>政权组织：确立边区、县、乡人民代表会议为管理政权机关</a:t>
            </a:r>
          </a:p>
          <a:p>
            <a:pPr lvl="1"/>
            <a:r>
              <a:rPr lang="zh-CN" altLang="en-US" dirty="0" smtClean="0"/>
              <a:t>规定实行民族区域自治原则</a:t>
            </a:r>
          </a:p>
          <a:p>
            <a:pPr lvl="1"/>
            <a:r>
              <a:rPr lang="zh-CN" altLang="en-US" dirty="0" smtClean="0"/>
              <a:t>人民的权利：</a:t>
            </a:r>
          </a:p>
          <a:p>
            <a:pPr lvl="1"/>
            <a:r>
              <a:rPr lang="zh-CN" altLang="en-US" dirty="0" smtClean="0"/>
              <a:t>司法原则</a:t>
            </a:r>
          </a:p>
          <a:p>
            <a:pPr lvl="1"/>
            <a:r>
              <a:rPr lang="zh-CN" altLang="en-US" dirty="0" smtClean="0"/>
              <a:t>经济政策</a:t>
            </a:r>
          </a:p>
          <a:p>
            <a:pPr lvl="1"/>
            <a:r>
              <a:rPr lang="zh-CN" altLang="en-US" dirty="0" smtClean="0"/>
              <a:t>规定了文教卫生事业</a:t>
            </a:r>
            <a:endParaRPr lang="en-US" altLang="zh-CN" dirty="0" smtClean="0"/>
          </a:p>
          <a:p>
            <a:pPr marL="0" indent="0">
              <a:buNone/>
            </a:pPr>
            <a:endParaRPr lang="en-US" altLang="zh-CN" dirty="0" smtClean="0"/>
          </a:p>
          <a:p>
            <a:pPr marL="0" indent="0">
              <a:buNone/>
            </a:pPr>
            <a:r>
              <a:rPr lang="zh-CN" altLang="en-US" dirty="0" smtClean="0"/>
              <a:t>２、华北人民政府施政方针</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39275090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（二）新民主主义的经济政策和立法</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１、土地法</a:t>
            </a:r>
            <a:endParaRPr lang="en-US" altLang="zh-CN" dirty="0" smtClean="0"/>
          </a:p>
          <a:p>
            <a:pPr marL="0" indent="0">
              <a:buNone/>
            </a:pPr>
            <a:r>
              <a:rPr lang="zh-CN" altLang="en-US" dirty="0" smtClean="0"/>
              <a:t>１）五四指示：</a:t>
            </a:r>
          </a:p>
          <a:p>
            <a:pPr marL="0" indent="0">
              <a:buNone/>
            </a:pPr>
            <a:r>
              <a:rPr lang="zh-CN" altLang="en-US" dirty="0" smtClean="0"/>
              <a:t>中国共产党于</a:t>
            </a:r>
            <a:r>
              <a:rPr lang="en-US" altLang="zh-CN" dirty="0" smtClean="0"/>
              <a:t>1946</a:t>
            </a:r>
            <a:r>
              <a:rPr lang="zh-CN" altLang="en-US" dirty="0" smtClean="0"/>
              <a:t>年</a:t>
            </a:r>
            <a:r>
              <a:rPr lang="en-US" altLang="zh-CN" dirty="0" smtClean="0"/>
              <a:t>5</a:t>
            </a:r>
            <a:r>
              <a:rPr lang="zh-CN" altLang="en-US" dirty="0" smtClean="0"/>
              <a:t>月</a:t>
            </a:r>
            <a:r>
              <a:rPr lang="en-US" altLang="zh-CN" dirty="0" smtClean="0"/>
              <a:t>4</a:t>
            </a:r>
            <a:r>
              <a:rPr lang="zh-CN" altLang="en-US" dirty="0" smtClean="0"/>
              <a:t>日颁布了</a:t>
            </a:r>
            <a:r>
              <a:rPr lang="en-US" altLang="zh-CN" dirty="0" smtClean="0"/>
              <a:t>《</a:t>
            </a:r>
            <a:r>
              <a:rPr lang="zh-CN" altLang="en-US" dirty="0" smtClean="0"/>
              <a:t>中共中央关于土地问题的指示</a:t>
            </a:r>
            <a:r>
              <a:rPr lang="en-US" altLang="zh-CN" dirty="0" smtClean="0"/>
              <a:t>》</a:t>
            </a:r>
            <a:r>
              <a:rPr lang="zh-CN" altLang="en-US" dirty="0" smtClean="0"/>
              <a:t>，因是在</a:t>
            </a:r>
            <a:r>
              <a:rPr lang="en-US" altLang="zh-CN" dirty="0" smtClean="0"/>
              <a:t>5</a:t>
            </a:r>
            <a:r>
              <a:rPr lang="zh-CN" altLang="en-US" dirty="0" smtClean="0"/>
              <a:t>月</a:t>
            </a:r>
            <a:r>
              <a:rPr lang="en-US" altLang="zh-CN" dirty="0" smtClean="0"/>
              <a:t>4</a:t>
            </a:r>
            <a:r>
              <a:rPr lang="zh-CN" altLang="en-US" dirty="0" smtClean="0"/>
              <a:t>日颁布的，故称，共</a:t>
            </a:r>
            <a:r>
              <a:rPr lang="en-US" altLang="zh-CN" dirty="0" smtClean="0"/>
              <a:t>18</a:t>
            </a:r>
            <a:r>
              <a:rPr lang="zh-CN" altLang="en-US" dirty="0" smtClean="0"/>
              <a:t>条。</a:t>
            </a:r>
            <a:endParaRPr lang="en-US" altLang="zh-CN" dirty="0" smtClean="0"/>
          </a:p>
          <a:p>
            <a:pPr marL="0" indent="0">
              <a:buNone/>
            </a:pPr>
            <a:r>
              <a:rPr lang="zh-CN" altLang="en-US" dirty="0" smtClean="0"/>
              <a:t>２）</a:t>
            </a:r>
            <a:r>
              <a:rPr lang="en-US" altLang="zh-CN" dirty="0" smtClean="0"/>
              <a:t>《</a:t>
            </a:r>
            <a:r>
              <a:rPr lang="zh-CN" altLang="en-US" dirty="0" smtClean="0"/>
              <a:t>中国土地法大纲</a:t>
            </a:r>
            <a:r>
              <a:rPr lang="en-US" altLang="zh-CN" dirty="0" smtClean="0"/>
              <a:t>》</a:t>
            </a:r>
          </a:p>
          <a:p>
            <a:pPr marL="0" indent="0">
              <a:buNone/>
            </a:pPr>
            <a:r>
              <a:rPr lang="zh-CN" altLang="en-US" dirty="0" smtClean="0"/>
              <a:t>制定和颁布：</a:t>
            </a:r>
            <a:r>
              <a:rPr lang="en-US" altLang="zh-CN" dirty="0" smtClean="0"/>
              <a:t>1947</a:t>
            </a:r>
            <a:r>
              <a:rPr lang="zh-CN" altLang="en-US" dirty="0" smtClean="0"/>
              <a:t>年</a:t>
            </a:r>
            <a:r>
              <a:rPr lang="en-US" altLang="zh-CN" dirty="0" smtClean="0"/>
              <a:t>7</a:t>
            </a:r>
            <a:r>
              <a:rPr lang="zh-CN" altLang="en-US" dirty="0" smtClean="0"/>
              <a:t>月中共中央工作委员会召开全国土地会议，</a:t>
            </a:r>
            <a:r>
              <a:rPr lang="en-US" altLang="zh-CN" dirty="0" smtClean="0"/>
              <a:t>9</a:t>
            </a:r>
            <a:r>
              <a:rPr lang="zh-CN" altLang="en-US" dirty="0" smtClean="0"/>
              <a:t>月通过了</a:t>
            </a:r>
            <a:r>
              <a:rPr lang="en-US" altLang="zh-CN" dirty="0" smtClean="0"/>
              <a:t>《</a:t>
            </a:r>
            <a:r>
              <a:rPr lang="zh-CN" altLang="en-US" dirty="0" smtClean="0"/>
              <a:t>中国土地法大纲</a:t>
            </a:r>
            <a:r>
              <a:rPr lang="en-US" altLang="zh-CN" dirty="0" smtClean="0"/>
              <a:t>》</a:t>
            </a:r>
            <a:r>
              <a:rPr lang="zh-CN" altLang="en-US" dirty="0" smtClean="0"/>
              <a:t>，</a:t>
            </a:r>
            <a:r>
              <a:rPr lang="en-US" altLang="zh-CN" dirty="0" smtClean="0"/>
              <a:t>10</a:t>
            </a:r>
            <a:r>
              <a:rPr lang="zh-CN" altLang="en-US" dirty="0" smtClean="0"/>
              <a:t>月</a:t>
            </a:r>
            <a:r>
              <a:rPr lang="en-US" altLang="zh-CN" dirty="0" smtClean="0"/>
              <a:t>10</a:t>
            </a:r>
            <a:r>
              <a:rPr lang="zh-CN" altLang="en-US" dirty="0" smtClean="0"/>
              <a:t>日由中共中央正式公布施行。</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12211361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999" y="381000"/>
            <a:ext cx="11311467" cy="6223000"/>
          </a:xfrm>
        </p:spPr>
        <p:txBody>
          <a:bodyPr>
            <a:normAutofit/>
          </a:bodyPr>
          <a:lstStyle/>
          <a:p>
            <a:pPr marL="0" indent="0">
              <a:buNone/>
            </a:pPr>
            <a:r>
              <a:rPr lang="zh-CN" altLang="en-US" sz="3200" b="1" dirty="0" smtClean="0"/>
              <a:t>土地法的主要内容：</a:t>
            </a:r>
          </a:p>
          <a:p>
            <a:r>
              <a:rPr lang="zh-CN" altLang="en-US" dirty="0" smtClean="0"/>
              <a:t>规定彻底废除封建性及半封建性剥削的土地制度</a:t>
            </a:r>
            <a:endParaRPr lang="en-US" altLang="zh-CN" dirty="0"/>
          </a:p>
          <a:p>
            <a:r>
              <a:rPr lang="zh-CN" altLang="en-US" dirty="0" smtClean="0"/>
              <a:t>规定实行耕者有其田的土地制度</a:t>
            </a:r>
          </a:p>
          <a:p>
            <a:r>
              <a:rPr lang="zh-CN" altLang="en-US" dirty="0" smtClean="0"/>
              <a:t>规定保护民族工商业的发展</a:t>
            </a:r>
          </a:p>
          <a:p>
            <a:r>
              <a:rPr lang="zh-CN" altLang="en-US" dirty="0" smtClean="0"/>
              <a:t>规定设立保护土地改革的人民法庭</a:t>
            </a:r>
            <a:endParaRPr lang="en-US" altLang="zh-CN" dirty="0" smtClean="0"/>
          </a:p>
          <a:p>
            <a:pPr marL="0" indent="0">
              <a:buNone/>
            </a:pPr>
            <a:r>
              <a:rPr lang="zh-CN" altLang="en-US" sz="3200" b="1" dirty="0" smtClean="0"/>
              <a:t>意义：</a:t>
            </a:r>
          </a:p>
          <a:p>
            <a:r>
              <a:rPr lang="zh-CN" altLang="en-US" dirty="0" smtClean="0"/>
              <a:t>土地改革废除了封建土地制度，挖掉了帝国主义和国民党政府的统治基础，巩固了根据地</a:t>
            </a:r>
          </a:p>
          <a:p>
            <a:r>
              <a:rPr lang="zh-CN" altLang="en-US" dirty="0" smtClean="0"/>
              <a:t>农民分到了土地，为了保护自己的革命果实，组织人民武装，建立人民政权， 并积极参加人民解放军</a:t>
            </a:r>
          </a:p>
          <a:p>
            <a:r>
              <a:rPr lang="zh-CN" altLang="en-US" dirty="0" smtClean="0"/>
              <a:t>农民的革命热情被激发出来，促进了社会生产力的发展，为解放战争的胜利奠 定了物质基础。</a:t>
            </a:r>
            <a:br>
              <a:rPr lang="zh-CN" altLang="en-US" dirty="0" smtClean="0"/>
            </a:br>
            <a:endParaRPr lang="zh-CN" altLang="en-US" dirty="0"/>
          </a:p>
        </p:txBody>
      </p:sp>
    </p:spTree>
    <p:extLst>
      <p:ext uri="{BB962C8B-B14F-4D97-AF65-F5344CB8AC3E}">
        <p14:creationId xmlns:p14="http://schemas.microsoft.com/office/powerpoint/2010/main" val="37396397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其他经济立法</a:t>
            </a:r>
            <a:endParaRPr lang="zh-CN" altLang="en-US" dirty="0"/>
          </a:p>
        </p:txBody>
      </p:sp>
      <p:sp>
        <p:nvSpPr>
          <p:cNvPr id="3" name="内容占位符 2"/>
          <p:cNvSpPr>
            <a:spLocks noGrp="1"/>
          </p:cNvSpPr>
          <p:nvPr>
            <p:ph idx="1"/>
          </p:nvPr>
        </p:nvSpPr>
        <p:spPr/>
        <p:txBody>
          <a:bodyPr/>
          <a:lstStyle/>
          <a:p>
            <a:r>
              <a:rPr lang="zh-CN" altLang="en-US" dirty="0" smtClean="0"/>
              <a:t>没收官僚资本的法令</a:t>
            </a:r>
          </a:p>
          <a:p>
            <a:r>
              <a:rPr lang="zh-CN" altLang="en-US" dirty="0" smtClean="0"/>
              <a:t>保护民族工商业的法令</a:t>
            </a:r>
            <a:endParaRPr lang="zh-CN" altLang="en-US" dirty="0"/>
          </a:p>
        </p:txBody>
      </p:sp>
    </p:spTree>
    <p:extLst>
      <p:ext uri="{BB962C8B-B14F-4D97-AF65-F5344CB8AC3E}">
        <p14:creationId xmlns:p14="http://schemas.microsoft.com/office/powerpoint/2010/main" val="1693748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（三）镇反政策和刑事法令</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１、镇反政策</a:t>
            </a:r>
          </a:p>
          <a:p>
            <a:pPr marL="0" indent="0">
              <a:buNone/>
            </a:pPr>
            <a:r>
              <a:rPr lang="zh-CN" altLang="en-US" dirty="0" smtClean="0"/>
              <a:t>为了打倒国民党政府，分化敌人，各解放区政 府颁布一糸列法令，主要内容：</a:t>
            </a:r>
          </a:p>
          <a:p>
            <a:r>
              <a:rPr lang="zh-CN" altLang="en-US" dirty="0" smtClean="0"/>
              <a:t>惩办战犯</a:t>
            </a:r>
          </a:p>
          <a:p>
            <a:r>
              <a:rPr lang="zh-CN" altLang="en-US" dirty="0" smtClean="0"/>
              <a:t>肃清流窜叛匪</a:t>
            </a:r>
          </a:p>
          <a:p>
            <a:r>
              <a:rPr lang="zh-CN" altLang="en-US" dirty="0" smtClean="0"/>
              <a:t>取缔反动党团和特务组织</a:t>
            </a:r>
          </a:p>
          <a:p>
            <a:r>
              <a:rPr lang="zh-CN" altLang="en-US" dirty="0" smtClean="0"/>
              <a:t>解散所有会道门封建迷信组织</a:t>
            </a:r>
            <a:endParaRPr lang="en-US" altLang="zh-CN" dirty="0" smtClean="0"/>
          </a:p>
          <a:p>
            <a:pPr marL="0" indent="0">
              <a:buNone/>
            </a:pPr>
            <a:r>
              <a:rPr lang="zh-CN" altLang="en-US" dirty="0" smtClean="0"/>
              <a:t>２、刑事立法</a:t>
            </a:r>
          </a:p>
          <a:p>
            <a:pPr marL="0" indent="0">
              <a:buNone/>
            </a:pPr>
            <a:r>
              <a:rPr lang="zh-CN" altLang="en-US" dirty="0" smtClean="0"/>
              <a:t>主要内容：</a:t>
            </a:r>
          </a:p>
          <a:p>
            <a:r>
              <a:rPr lang="zh-CN" altLang="en-US" dirty="0" smtClean="0"/>
              <a:t>严厉打击反革命破坏活动</a:t>
            </a:r>
          </a:p>
          <a:p>
            <a:r>
              <a:rPr lang="zh-CN" altLang="en-US" dirty="0" smtClean="0"/>
              <a:t>严厉惩办贪污分子</a:t>
            </a:r>
          </a:p>
          <a:p>
            <a:r>
              <a:rPr lang="zh-CN" altLang="en-US" dirty="0" smtClean="0"/>
              <a:t>严厉打击破坏自主婚姻和奸害罪</a:t>
            </a:r>
          </a:p>
          <a:p>
            <a:r>
              <a:rPr lang="zh-CN" altLang="en-US" dirty="0" smtClean="0"/>
              <a:t>严禁鸦片</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373643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02733"/>
            <a:ext cx="10515600" cy="5474230"/>
          </a:xfrm>
        </p:spPr>
        <p:txBody>
          <a:bodyPr>
            <a:normAutofit/>
          </a:bodyPr>
          <a:lstStyle/>
          <a:p>
            <a:pPr marL="0" indent="0">
              <a:buNone/>
            </a:pPr>
            <a:r>
              <a:rPr lang="zh-CN" altLang="en-US" dirty="0" smtClean="0"/>
              <a:t>（２）</a:t>
            </a:r>
            <a:r>
              <a:rPr lang="en-US" altLang="zh-CN" dirty="0" smtClean="0"/>
              <a:t>《</a:t>
            </a:r>
            <a:r>
              <a:rPr lang="zh-CN" altLang="en-US" dirty="0" smtClean="0"/>
              <a:t>大清新刑律</a:t>
            </a:r>
            <a:r>
              <a:rPr lang="en-US" altLang="zh-CN" dirty="0" smtClean="0"/>
              <a:t>》</a:t>
            </a:r>
            <a:r>
              <a:rPr lang="zh-CN" altLang="en-US" dirty="0" smtClean="0"/>
              <a:t>：</a:t>
            </a:r>
          </a:p>
          <a:p>
            <a:pPr marL="0" indent="0">
              <a:buNone/>
            </a:pPr>
            <a:r>
              <a:rPr lang="zh-CN" altLang="en-US" dirty="0" smtClean="0"/>
              <a:t>制定：在沈家本的主持下，由日本法学博士岗田朝太郎起草，１９０７年完成，１９１１年１月２５日颁布。</a:t>
            </a:r>
            <a:endParaRPr lang="en-US" altLang="zh-CN" dirty="0" smtClean="0"/>
          </a:p>
          <a:p>
            <a:pPr marL="0" indent="0">
              <a:buNone/>
            </a:pPr>
            <a:r>
              <a:rPr lang="zh-CN" altLang="en-US" dirty="0" smtClean="0"/>
              <a:t>内容：</a:t>
            </a:r>
            <a:endParaRPr lang="en-US" altLang="zh-CN" dirty="0" smtClean="0"/>
          </a:p>
          <a:p>
            <a:r>
              <a:rPr lang="zh-CN" altLang="en-US" dirty="0" smtClean="0"/>
              <a:t>改变旧律体例，体例上分总则和分则两部分</a:t>
            </a:r>
          </a:p>
          <a:p>
            <a:r>
              <a:rPr lang="zh-CN" altLang="en-US" dirty="0" smtClean="0"/>
              <a:t>改革刑罚制度：刑名分为主刑和从刑</a:t>
            </a:r>
          </a:p>
          <a:p>
            <a:pPr lvl="1"/>
            <a:r>
              <a:rPr lang="zh-CN" altLang="en-US" sz="2000" dirty="0" smtClean="0"/>
              <a:t>主刑：死刑、无期徒刑、有期徒刑、拘役和罚金</a:t>
            </a:r>
          </a:p>
          <a:p>
            <a:pPr lvl="1"/>
            <a:r>
              <a:rPr lang="zh-CN" altLang="en-US" sz="2000" dirty="0" smtClean="0"/>
              <a:t>从刑：褫夺公权、没收</a:t>
            </a:r>
          </a:p>
          <a:p>
            <a:r>
              <a:rPr lang="zh-CN" altLang="en-US" dirty="0" smtClean="0"/>
              <a:t>刑法原则：实行罪刑法定主义</a:t>
            </a:r>
          </a:p>
          <a:p>
            <a:r>
              <a:rPr lang="zh-CN" altLang="en-US" dirty="0" smtClean="0"/>
              <a:t>新增一些罪名</a:t>
            </a:r>
          </a:p>
          <a:p>
            <a:pPr marL="0" indent="0">
              <a:buNone/>
            </a:pPr>
            <a:endParaRPr lang="zh-CN" altLang="en-US" dirty="0"/>
          </a:p>
        </p:txBody>
      </p:sp>
    </p:spTree>
    <p:extLst>
      <p:ext uri="{BB962C8B-B14F-4D97-AF65-F5344CB8AC3E}">
        <p14:creationId xmlns:p14="http://schemas.microsoft.com/office/powerpoint/2010/main" val="3731796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（四）婚姻和民事立法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１、婚姻法</a:t>
            </a:r>
          </a:p>
          <a:p>
            <a:pPr marL="0" indent="0">
              <a:buNone/>
            </a:pPr>
            <a:r>
              <a:rPr lang="zh-CN" altLang="en-US" dirty="0" smtClean="0"/>
              <a:t>１） 主要法令：婚姻法（新中国成立后第一部法律的蓝本）</a:t>
            </a:r>
          </a:p>
          <a:p>
            <a:pPr marL="0" indent="0">
              <a:buNone/>
            </a:pPr>
            <a:r>
              <a:rPr lang="zh-CN" altLang="en-US" dirty="0" smtClean="0"/>
              <a:t>２）主要内容：</a:t>
            </a:r>
          </a:p>
          <a:p>
            <a:pPr marL="0" indent="0">
              <a:buNone/>
            </a:pPr>
            <a:r>
              <a:rPr lang="zh-CN" altLang="en-US" dirty="0" smtClean="0"/>
              <a:t>Ａ、禁止封建重婚、纳妾等制度，实行一夫一妻制</a:t>
            </a:r>
            <a:endParaRPr lang="en-US" altLang="zh-CN" dirty="0" smtClean="0"/>
          </a:p>
          <a:p>
            <a:pPr marL="0" indent="0">
              <a:buNone/>
            </a:pPr>
            <a:r>
              <a:rPr lang="zh-CN" altLang="en-US" dirty="0" smtClean="0"/>
              <a:t>Ｂ、废除封建包办婚姻，实行婚姻自由</a:t>
            </a:r>
          </a:p>
          <a:p>
            <a:pPr marL="0" indent="0">
              <a:buNone/>
            </a:pPr>
            <a:r>
              <a:rPr lang="zh-CN" altLang="en-US" dirty="0" smtClean="0"/>
              <a:t>Ｃ、保障革命军人的合法婚姻</a:t>
            </a:r>
          </a:p>
          <a:p>
            <a:pPr marL="0" indent="0">
              <a:buNone/>
            </a:pPr>
            <a:endParaRPr lang="zh-CN" altLang="en-US" dirty="0"/>
          </a:p>
        </p:txBody>
      </p:sp>
    </p:spTree>
    <p:extLst>
      <p:ext uri="{BB962C8B-B14F-4D97-AF65-F5344CB8AC3E}">
        <p14:creationId xmlns:p14="http://schemas.microsoft.com/office/powerpoint/2010/main" val="12899177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２、民事法令</a:t>
            </a:r>
          </a:p>
          <a:p>
            <a:pPr marL="0" indent="0">
              <a:buNone/>
            </a:pPr>
            <a:r>
              <a:rPr lang="zh-CN" altLang="en-US" dirty="0" smtClean="0"/>
              <a:t>主要内容：</a:t>
            </a:r>
          </a:p>
          <a:p>
            <a:pPr marL="0" indent="0">
              <a:buNone/>
            </a:pPr>
            <a:r>
              <a:rPr lang="zh-CN" altLang="en-US" dirty="0" smtClean="0"/>
              <a:t>１）保障私人合法的借贷关糸的法令</a:t>
            </a:r>
          </a:p>
          <a:p>
            <a:pPr marL="0" indent="0">
              <a:buNone/>
            </a:pPr>
            <a:r>
              <a:rPr lang="zh-CN" altLang="en-US" dirty="0" smtClean="0"/>
              <a:t>２）保护和奖励畜牲业生产的法令</a:t>
            </a:r>
          </a:p>
          <a:p>
            <a:pPr marL="0" indent="0">
              <a:buNone/>
            </a:pPr>
            <a:r>
              <a:rPr lang="zh-CN" altLang="en-US" dirty="0" smtClean="0"/>
              <a:t>３）优待专家、奖励发明创造的法令</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17244878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7933"/>
            <a:ext cx="10515600" cy="5779030"/>
          </a:xfrm>
        </p:spPr>
        <p:txBody>
          <a:bodyPr>
            <a:normAutofit fontScale="92500" lnSpcReduction="10000"/>
          </a:bodyPr>
          <a:lstStyle/>
          <a:p>
            <a:pPr marL="0" indent="0">
              <a:buNone/>
            </a:pPr>
            <a:r>
              <a:rPr lang="zh-CN" altLang="en-US" dirty="0" smtClean="0"/>
              <a:t>（五）司法审判制度</a:t>
            </a:r>
          </a:p>
          <a:p>
            <a:pPr marL="0" indent="0">
              <a:buNone/>
            </a:pPr>
            <a:r>
              <a:rPr lang="zh-CN" altLang="en-US" dirty="0" smtClean="0"/>
              <a:t>１、东北解放区人民法院的审判制度</a:t>
            </a:r>
          </a:p>
          <a:p>
            <a:pPr lvl="1"/>
            <a:r>
              <a:rPr lang="zh-CN" altLang="en-US" dirty="0" smtClean="0"/>
              <a:t>审判机关：高等法院、高等法院东北分院地方法院，审检合一</a:t>
            </a:r>
            <a:endParaRPr lang="en-US" altLang="zh-CN" dirty="0" smtClean="0"/>
          </a:p>
          <a:p>
            <a:pPr lvl="1"/>
            <a:r>
              <a:rPr lang="zh-CN" altLang="en-US" dirty="0" smtClean="0"/>
              <a:t>审判原则：三级三审制</a:t>
            </a:r>
          </a:p>
          <a:p>
            <a:pPr marL="0" indent="0">
              <a:buNone/>
            </a:pPr>
            <a:r>
              <a:rPr lang="zh-CN" altLang="en-US" dirty="0" smtClean="0"/>
              <a:t>２、华北解放区人民法院的审判制度主要内容：</a:t>
            </a:r>
          </a:p>
          <a:p>
            <a:r>
              <a:rPr lang="zh-CN" altLang="en-US" dirty="0" smtClean="0"/>
              <a:t>取消人民诉讼须经区、村政府介绍制度</a:t>
            </a:r>
          </a:p>
          <a:p>
            <a:r>
              <a:rPr lang="zh-CN" altLang="en-US" dirty="0" smtClean="0"/>
              <a:t>取消讼费</a:t>
            </a:r>
          </a:p>
          <a:p>
            <a:r>
              <a:rPr lang="zh-CN" altLang="en-US" dirty="0" smtClean="0"/>
              <a:t>严禁刑讯逼供</a:t>
            </a:r>
          </a:p>
          <a:p>
            <a:r>
              <a:rPr lang="zh-CN" altLang="en-US" dirty="0" smtClean="0"/>
              <a:t>设立裁判委员会，审断重要的民刑案件</a:t>
            </a:r>
          </a:p>
          <a:p>
            <a:r>
              <a:rPr lang="zh-CN" altLang="en-US" dirty="0" smtClean="0"/>
              <a:t>规定上诉制度</a:t>
            </a:r>
          </a:p>
          <a:p>
            <a:r>
              <a:rPr lang="zh-CN" altLang="en-US" dirty="0" smtClean="0"/>
              <a:t>确定刑事复核制度</a:t>
            </a:r>
          </a:p>
          <a:p>
            <a:pPr marL="0" indent="0">
              <a:buNone/>
            </a:pPr>
            <a:r>
              <a:rPr lang="zh-CN" altLang="en-US" dirty="0" smtClean="0"/>
              <a:t>意义：华北人民法院及其审判制度的确立，为中华人民共和国最高法院及其审判制度的建立奠定基础。</a:t>
            </a:r>
          </a:p>
          <a:p>
            <a:pPr marL="0" indent="0">
              <a:buNone/>
            </a:pPr>
            <a:endParaRPr lang="zh-CN" altLang="en-US" dirty="0"/>
          </a:p>
        </p:txBody>
      </p:sp>
    </p:spTree>
    <p:extLst>
      <p:ext uri="{BB962C8B-B14F-4D97-AF65-F5344CB8AC3E}">
        <p14:creationId xmlns:p14="http://schemas.microsoft.com/office/powerpoint/2010/main" val="18951665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7663</Words>
  <Application>Microsoft Office PowerPoint</Application>
  <PresentationFormat>宽屏</PresentationFormat>
  <Paragraphs>666</Paragraphs>
  <Slides>92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92</vt:i4>
      </vt:variant>
    </vt:vector>
  </HeadingPairs>
  <TitlesOfParts>
    <vt:vector size="98" baseType="lpstr">
      <vt:lpstr>华文楷体</vt:lpstr>
      <vt:lpstr>宋体</vt:lpstr>
      <vt:lpstr>Arial</vt:lpstr>
      <vt:lpstr>Calibri</vt:lpstr>
      <vt:lpstr>Calibri Light</vt:lpstr>
      <vt:lpstr>Office 主题</vt:lpstr>
      <vt:lpstr>近代时期法律史</vt:lpstr>
      <vt:lpstr>一、鸦片战争后中国社会基本情况的变化</vt:lpstr>
      <vt:lpstr> 二、清王朝的预备立宪 </vt:lpstr>
      <vt:lpstr>（二）清末预备立宪的主要活动</vt:lpstr>
      <vt:lpstr>PowerPoint 演示文稿</vt:lpstr>
      <vt:lpstr>PowerPoint 演示文稿</vt:lpstr>
      <vt:lpstr>PowerPoint 演示文稿</vt:lpstr>
      <vt:lpstr>三、清王朝末期的其它立法</vt:lpstr>
      <vt:lpstr>PowerPoint 演示文稿</vt:lpstr>
      <vt:lpstr>《大清新刑律》</vt:lpstr>
      <vt:lpstr>《大清民律草案》</vt:lpstr>
      <vt:lpstr>PowerPoint 演示文稿</vt:lpstr>
      <vt:lpstr>诉讼法的修定</vt:lpstr>
      <vt:lpstr>法院组织法</vt:lpstr>
      <vt:lpstr>（三）法律的基本内容：</vt:lpstr>
      <vt:lpstr>（四）清末立法的特点：</vt:lpstr>
      <vt:lpstr> 四、司法制度</vt:lpstr>
      <vt:lpstr>（二）司法制度的改革</vt:lpstr>
      <vt:lpstr>（三）领事裁判权和会审公廨制度</vt:lpstr>
      <vt:lpstr> ２、会审公廨制度</vt:lpstr>
      <vt:lpstr>太平天国的法律制度</vt:lpstr>
      <vt:lpstr>太平天国的法律制度</vt:lpstr>
      <vt:lpstr>PowerPoint 演示文稿</vt:lpstr>
      <vt:lpstr>PowerPoint 演示文稿</vt:lpstr>
      <vt:lpstr>２、土地、经济立法</vt:lpstr>
      <vt:lpstr>经济立法</vt:lpstr>
      <vt:lpstr>刑事立法</vt:lpstr>
      <vt:lpstr>婚姻立法</vt:lpstr>
      <vt:lpstr>二、司法制度</vt:lpstr>
      <vt:lpstr>诉讼制度  </vt:lpstr>
      <vt:lpstr> 三、太平天国法制的革命性和局限性</vt:lpstr>
      <vt:lpstr>PowerPoint 演示文稿</vt:lpstr>
      <vt:lpstr>局限性</vt:lpstr>
      <vt:lpstr>（三）司法上有神明裁判的落后表现</vt:lpstr>
      <vt:lpstr>中华民国的法律制度</vt:lpstr>
      <vt:lpstr>《中华民国临时政府组织大纲》</vt:lpstr>
      <vt:lpstr>PowerPoint 演示文稿</vt:lpstr>
      <vt:lpstr>《中华民国临时约法》</vt:lpstr>
      <vt:lpstr>《中华民国临时约法》</vt:lpstr>
      <vt:lpstr>《中华民国临时约法》</vt:lpstr>
      <vt:lpstr>PowerPoint 演示文稿</vt:lpstr>
      <vt:lpstr>（三）南京临时政府的主要法令</vt:lpstr>
      <vt:lpstr>PowerPoint 演示文稿</vt:lpstr>
      <vt:lpstr>PowerPoint 演示文稿</vt:lpstr>
      <vt:lpstr>南京临时政府的司法改革</vt:lpstr>
      <vt:lpstr>二、北洋政府的法律制度</vt:lpstr>
      <vt:lpstr>２、《中华民国约法》</vt:lpstr>
      <vt:lpstr>PowerPoint 演示文稿</vt:lpstr>
      <vt:lpstr>北洋政府法律制度的主要内容和特点</vt:lpstr>
      <vt:lpstr>三、广州、武汉国民政府的法律制度</vt:lpstr>
      <vt:lpstr>PowerPoint 演示文稿</vt:lpstr>
      <vt:lpstr>PowerPoint 演示文稿</vt:lpstr>
      <vt:lpstr>广州国民革命政府时期</vt:lpstr>
      <vt:lpstr>四、南京国民政府的法律制度 </vt:lpstr>
      <vt:lpstr>PowerPoint 演示文稿</vt:lpstr>
      <vt:lpstr>３、《中华民国宪法》</vt:lpstr>
      <vt:lpstr>（二）南京政府时期刑法</vt:lpstr>
      <vt:lpstr>（三）民商法</vt:lpstr>
      <vt:lpstr>内容</vt:lpstr>
      <vt:lpstr>诉讼法</vt:lpstr>
      <vt:lpstr>PowerPoint 演示文稿</vt:lpstr>
      <vt:lpstr>PowerPoint 演示文稿</vt:lpstr>
      <vt:lpstr>革命时期根据地的法律制度</vt:lpstr>
      <vt:lpstr>（二）《中华苏维埃共和国宪法大纲》</vt:lpstr>
      <vt:lpstr>PowerPoint 演示文稿</vt:lpstr>
      <vt:lpstr>PowerPoint 演示文稿</vt:lpstr>
      <vt:lpstr>PowerPoint 演示文稿</vt:lpstr>
      <vt:lpstr>PowerPoint 演示文稿</vt:lpstr>
      <vt:lpstr>（四）工农民主政权的司法制度</vt:lpstr>
      <vt:lpstr>PowerPoint 演示文稿</vt:lpstr>
      <vt:lpstr>二、抗日民主政权的法律制度</vt:lpstr>
      <vt:lpstr>PowerPoint 演示文稿</vt:lpstr>
      <vt:lpstr>PowerPoint 演示文稿</vt:lpstr>
      <vt:lpstr>PowerPoint 演示文稿</vt:lpstr>
      <vt:lpstr>PowerPoint 演示文稿</vt:lpstr>
      <vt:lpstr>PowerPoint 演示文稿</vt:lpstr>
      <vt:lpstr>PowerPoint 演示文稿</vt:lpstr>
      <vt:lpstr>（三）抗日民主政权的司法制度</vt:lpstr>
      <vt:lpstr>PowerPoint 演示文稿</vt:lpstr>
      <vt:lpstr>PowerPoint 演示文稿</vt:lpstr>
      <vt:lpstr>马锡五审判方式</vt:lpstr>
      <vt:lpstr>PowerPoint 演示文稿</vt:lpstr>
      <vt:lpstr>４、狱政制度 </vt:lpstr>
      <vt:lpstr>PowerPoint 演示文稿</vt:lpstr>
      <vt:lpstr>三、解放战争时期民主政权的法律制度</vt:lpstr>
      <vt:lpstr>（二）新民主主义的经济政策和立法</vt:lpstr>
      <vt:lpstr>PowerPoint 演示文稿</vt:lpstr>
      <vt:lpstr>其他经济立法</vt:lpstr>
      <vt:lpstr>（三）镇反政策和刑事法令</vt:lpstr>
      <vt:lpstr>（四）婚姻和民事立法</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近代时期法律史</dc:title>
  <dc:creator>XeonKarl</dc:creator>
  <cp:lastModifiedBy>XeonKarl</cp:lastModifiedBy>
  <cp:revision>12</cp:revision>
  <dcterms:created xsi:type="dcterms:W3CDTF">2021-06-14T17:57:10Z</dcterms:created>
  <dcterms:modified xsi:type="dcterms:W3CDTF">2021-06-14T19:36:56Z</dcterms:modified>
</cp:coreProperties>
</file>