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49"/>
  </p:notesMasterIdLst>
  <p:handoutMasterIdLst>
    <p:handoutMasterId r:id="rId50"/>
  </p:handoutMasterIdLst>
  <p:sldIdLst>
    <p:sldId id="382" r:id="rId4"/>
    <p:sldId id="257" r:id="rId5"/>
    <p:sldId id="281" r:id="rId6"/>
    <p:sldId id="288" r:id="rId7"/>
    <p:sldId id="289" r:id="rId8"/>
    <p:sldId id="290" r:id="rId9"/>
    <p:sldId id="279" r:id="rId10"/>
    <p:sldId id="344" r:id="rId11"/>
    <p:sldId id="291" r:id="rId12"/>
    <p:sldId id="260" r:id="rId13"/>
    <p:sldId id="307" r:id="rId14"/>
    <p:sldId id="294" r:id="rId15"/>
    <p:sldId id="261" r:id="rId16"/>
    <p:sldId id="340" r:id="rId17"/>
    <p:sldId id="305" r:id="rId18"/>
    <p:sldId id="341" r:id="rId19"/>
    <p:sldId id="295" r:id="rId20"/>
    <p:sldId id="297" r:id="rId21"/>
    <p:sldId id="306" r:id="rId22"/>
    <p:sldId id="298" r:id="rId23"/>
    <p:sldId id="265" r:id="rId24"/>
    <p:sldId id="266" r:id="rId25"/>
    <p:sldId id="308" r:id="rId26"/>
    <p:sldId id="299" r:id="rId27"/>
    <p:sldId id="313" r:id="rId28"/>
    <p:sldId id="300" r:id="rId29"/>
    <p:sldId id="267" r:id="rId30"/>
    <p:sldId id="314" r:id="rId31"/>
    <p:sldId id="301" r:id="rId32"/>
    <p:sldId id="310" r:id="rId33"/>
    <p:sldId id="302" r:id="rId34"/>
    <p:sldId id="268" r:id="rId35"/>
    <p:sldId id="311" r:id="rId36"/>
    <p:sldId id="292" r:id="rId37"/>
    <p:sldId id="271" r:id="rId38"/>
    <p:sldId id="342" r:id="rId39"/>
    <p:sldId id="343" r:id="rId40"/>
    <p:sldId id="304" r:id="rId41"/>
    <p:sldId id="312" r:id="rId42"/>
    <p:sldId id="272" r:id="rId43"/>
    <p:sldId id="293" r:id="rId44"/>
    <p:sldId id="275" r:id="rId45"/>
    <p:sldId id="276" r:id="rId46"/>
    <p:sldId id="277" r:id="rId47"/>
    <p:sldId id="278" r:id="rId48"/>
  </p:sldIdLst>
  <p:sldSz cx="12192000" cy="6858000"/>
  <p:notesSz cx="7103745" cy="10234295"/>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7F7"/>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118"/>
  </p:normalViewPr>
  <p:slideViewPr>
    <p:cSldViewPr snapToGrid="0" showGuides="1">
      <p:cViewPr varScale="1">
        <p:scale>
          <a:sx n="72" d="100"/>
          <a:sy n="72" d="100"/>
        </p:scale>
        <p:origin x="320" y="200"/>
      </p:cViewPr>
      <p:guideLst>
        <p:guide orient="horz" pos="2159"/>
        <p:guide pos="3805"/>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gs" Target="tags/tag2.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notesMaster" Target="notesMasters/notes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722B470-96C3-40AE-8A46-23997A1B9C28}" type="doc">
      <dgm:prSet loTypeId="urn:microsoft.com/office/officeart/2005/8/layout/radial3" loCatId="cycle" qsTypeId="urn:microsoft.com/office/officeart/2005/8/quickstyle/simple1#4" qsCatId="simple" csTypeId="urn:microsoft.com/office/officeart/2005/8/colors/accent1_2#4" csCatId="accent1" phldr="1"/>
      <dgm:spPr/>
      <dgm:t>
        <a:bodyPr/>
        <a:lstStyle/>
        <a:p>
          <a:endParaRPr lang="zh-CN" altLang="en-US"/>
        </a:p>
      </dgm:t>
    </dgm:pt>
    <dgm:pt modelId="{08034224-CFCC-4190-8751-69E46BA6028B}">
      <dgm:prSet phldrT="[文本]" custT="1"/>
      <dgm:spPr>
        <a:solidFill>
          <a:schemeClr val="accent3">
            <a:lumMod val="40000"/>
            <a:lumOff val="60000"/>
            <a:alpha val="50000"/>
          </a:schemeClr>
        </a:solidFill>
      </dgm:spPr>
      <dgm:t>
        <a:bodyPr/>
        <a:lstStyle/>
        <a:p>
          <a:r>
            <a:rPr lang="zh-CN" altLang="en-US" sz="2400" dirty="0">
              <a:latin typeface="黑体" panose="02010609060101010101" pitchFamily="49" charset="-122"/>
              <a:ea typeface="黑体" panose="02010609060101010101" pitchFamily="49" charset="-122"/>
            </a:rPr>
            <a:t>商事信托</a:t>
          </a:r>
        </a:p>
      </dgm:t>
    </dgm:pt>
    <dgm:pt modelId="{3AD21BF9-39D0-4278-A893-F128B9E14853}" cxnId="{DE22BDE5-1CDF-4661-A401-3CA2CFD6FC45}" type="parTrans">
      <dgm:prSet/>
      <dgm:spPr/>
      <dgm:t>
        <a:bodyPr/>
        <a:lstStyle/>
        <a:p>
          <a:endParaRPr lang="zh-CN" altLang="en-US"/>
        </a:p>
      </dgm:t>
    </dgm:pt>
    <dgm:pt modelId="{1422FFEC-CD40-4D6B-A01B-6B01BC7C1882}" cxnId="{DE22BDE5-1CDF-4661-A401-3CA2CFD6FC45}" type="sibTrans">
      <dgm:prSet/>
      <dgm:spPr/>
      <dgm:t>
        <a:bodyPr/>
        <a:lstStyle/>
        <a:p>
          <a:endParaRPr lang="zh-CN" altLang="en-US"/>
        </a:p>
      </dgm:t>
    </dgm:pt>
    <dgm:pt modelId="{1F10D188-1015-48E0-AEA4-E6AF2B008A99}">
      <dgm:prSet phldrT="[文本]" phldr="0" custT="1"/>
      <dgm:spPr>
        <a:solidFill>
          <a:schemeClr val="accent3">
            <a:lumMod val="40000"/>
            <a:lumOff val="60000"/>
            <a:alpha val="50000"/>
          </a:schemeClr>
        </a:solidFill>
      </dgm:spPr>
      <dgm:t>
        <a:bodyPr vert="horz" wrap="square"/>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a:lnSpc>
              <a:spcPct val="100000"/>
            </a:lnSpc>
            <a:spcBef>
              <a:spcPct val="0"/>
            </a:spcBef>
            <a:spcAft>
              <a:spcPct val="35000"/>
            </a:spcAft>
          </a:pPr>
          <a:r>
            <a:rPr lang="zh-CN" altLang="en-US" sz="2400" dirty="0">
              <a:latin typeface="黑体" panose="02010609060101010101" pitchFamily="49" charset="-122"/>
              <a:ea typeface="黑体" panose="02010609060101010101" pitchFamily="49" charset="-122"/>
            </a:rPr>
            <a:t>集合资金信托</a:t>
          </a:r>
          <a:endParaRPr sz="6500"/>
        </a:p>
      </dgm:t>
    </dgm:pt>
    <dgm:pt modelId="{1F69F460-5E0A-48B0-BDE0-B63021153EF1}" cxnId="{9D96BE2C-AEC8-43AB-BE8C-2F2C336DB1AE}" type="parTrans">
      <dgm:prSet/>
      <dgm:spPr/>
      <dgm:t>
        <a:bodyPr/>
        <a:lstStyle/>
        <a:p>
          <a:endParaRPr lang="zh-CN" altLang="en-US"/>
        </a:p>
      </dgm:t>
    </dgm:pt>
    <dgm:pt modelId="{DC3C0333-48BF-4C82-95C1-FEDEBC7FF72F}" cxnId="{9D96BE2C-AEC8-43AB-BE8C-2F2C336DB1AE}" type="sibTrans">
      <dgm:prSet/>
      <dgm:spPr/>
      <dgm:t>
        <a:bodyPr/>
        <a:lstStyle/>
        <a:p>
          <a:endParaRPr lang="zh-CN" altLang="en-US"/>
        </a:p>
      </dgm:t>
    </dgm:pt>
    <dgm:pt modelId="{AA409452-5633-4D12-B51F-C4B2311DE6C4}">
      <dgm:prSet custT="1"/>
      <dgm:spPr>
        <a:solidFill>
          <a:schemeClr val="accent3">
            <a:lumMod val="40000"/>
            <a:lumOff val="60000"/>
            <a:alpha val="50000"/>
          </a:schemeClr>
        </a:solidFill>
      </dgm:spPr>
      <dgm:t>
        <a:bodyPr/>
        <a:lstStyle/>
        <a:p>
          <a:r>
            <a:rPr lang="zh-CN" altLang="zh-CN" sz="2400" dirty="0">
              <a:latin typeface="黑体" panose="02010609060101010101" pitchFamily="49" charset="-122"/>
              <a:ea typeface="黑体" panose="02010609060101010101" pitchFamily="49" charset="-122"/>
            </a:rPr>
            <a:t>企业年金信托</a:t>
          </a:r>
          <a:r>
            <a:rPr lang="en-US" altLang="zh-CN" sz="2400" dirty="0">
              <a:latin typeface="黑体" panose="02010609060101010101" pitchFamily="49" charset="-122"/>
              <a:ea typeface="黑体" panose="02010609060101010101" pitchFamily="49" charset="-122"/>
            </a:rPr>
            <a:t> </a:t>
          </a:r>
        </a:p>
      </dgm:t>
    </dgm:pt>
    <dgm:pt modelId="{F728B8C6-2D63-435B-941C-5E995A87CAC7}" cxnId="{AF06FE91-E3D1-4A14-A8D5-90CAD6B06D54}" type="parTrans">
      <dgm:prSet/>
      <dgm:spPr/>
      <dgm:t>
        <a:bodyPr/>
        <a:lstStyle/>
        <a:p>
          <a:endParaRPr lang="zh-CN" altLang="en-US"/>
        </a:p>
      </dgm:t>
    </dgm:pt>
    <dgm:pt modelId="{CA7BEEF2-9B8C-4392-BC8A-2DA92A64ECCE}" cxnId="{AF06FE91-E3D1-4A14-A8D5-90CAD6B06D54}" type="sibTrans">
      <dgm:prSet/>
      <dgm:spPr/>
      <dgm:t>
        <a:bodyPr/>
        <a:lstStyle/>
        <a:p>
          <a:endParaRPr lang="zh-CN" altLang="en-US"/>
        </a:p>
      </dgm:t>
    </dgm:pt>
    <dgm:pt modelId="{7C0D2FA8-39D9-40A3-AD4A-940A0FB6A678}">
      <dgm:prSet custT="1"/>
      <dgm:spPr>
        <a:solidFill>
          <a:schemeClr val="accent3">
            <a:lumMod val="40000"/>
            <a:lumOff val="60000"/>
            <a:alpha val="50000"/>
          </a:schemeClr>
        </a:solidFill>
      </dgm:spPr>
      <dgm:t>
        <a:bodyPr/>
        <a:lstStyle/>
        <a:p>
          <a:r>
            <a:rPr lang="zh-CN" altLang="zh-CN" sz="2400" dirty="0">
              <a:latin typeface="黑体" panose="02010609060101010101" pitchFamily="49" charset="-122"/>
              <a:ea typeface="黑体" panose="02010609060101010101" pitchFamily="49" charset="-122"/>
            </a:rPr>
            <a:t>信贷资产证券化信托</a:t>
          </a:r>
        </a:p>
      </dgm:t>
    </dgm:pt>
    <dgm:pt modelId="{D4B73EBD-FE33-4A91-82EA-CCD87C0C9E0C}" cxnId="{2F070503-EA03-4C33-BD8D-312F059EE463}" type="parTrans">
      <dgm:prSet/>
      <dgm:spPr/>
      <dgm:t>
        <a:bodyPr/>
        <a:lstStyle/>
        <a:p>
          <a:endParaRPr lang="zh-CN" altLang="en-US"/>
        </a:p>
      </dgm:t>
    </dgm:pt>
    <dgm:pt modelId="{4D9DFAD6-282F-4959-9656-652F203A7E87}" cxnId="{2F070503-EA03-4C33-BD8D-312F059EE463}" type="sibTrans">
      <dgm:prSet/>
      <dgm:spPr/>
      <dgm:t>
        <a:bodyPr/>
        <a:lstStyle/>
        <a:p>
          <a:endParaRPr lang="zh-CN" altLang="en-US"/>
        </a:p>
      </dgm:t>
    </dgm:pt>
    <dgm:pt modelId="{A3C25B3F-0CE1-4035-B45F-B655E7F5903C}">
      <dgm:prSet custT="1"/>
      <dgm:spPr>
        <a:solidFill>
          <a:schemeClr val="accent3">
            <a:lumMod val="40000"/>
            <a:lumOff val="60000"/>
            <a:alpha val="50000"/>
          </a:schemeClr>
        </a:solidFill>
      </dgm:spPr>
      <dgm:t>
        <a:bodyPr/>
        <a:lstStyle/>
        <a:p>
          <a:r>
            <a:rPr lang="zh-CN" altLang="zh-CN" sz="2400" dirty="0">
              <a:latin typeface="黑体" panose="02010609060101010101" pitchFamily="49" charset="-122"/>
              <a:ea typeface="黑体" panose="02010609060101010101" pitchFamily="49" charset="-122"/>
            </a:rPr>
            <a:t>保险资金信托</a:t>
          </a:r>
        </a:p>
      </dgm:t>
    </dgm:pt>
    <dgm:pt modelId="{07CC1B1B-61BF-4782-B717-B5E465024D66}" cxnId="{6BE82DC1-FC9B-408F-B00B-D074DA837C74}" type="parTrans">
      <dgm:prSet/>
      <dgm:spPr/>
      <dgm:t>
        <a:bodyPr/>
        <a:lstStyle/>
        <a:p>
          <a:endParaRPr lang="zh-CN" altLang="en-US"/>
        </a:p>
      </dgm:t>
    </dgm:pt>
    <dgm:pt modelId="{5ACADCE8-E005-41C6-9E55-3076F255D49B}" cxnId="{6BE82DC1-FC9B-408F-B00B-D074DA837C74}" type="sibTrans">
      <dgm:prSet/>
      <dgm:spPr/>
      <dgm:t>
        <a:bodyPr/>
        <a:lstStyle/>
        <a:p>
          <a:endParaRPr lang="zh-CN" altLang="en-US"/>
        </a:p>
      </dgm:t>
    </dgm:pt>
    <dgm:pt modelId="{CA98C46B-4202-415D-91C3-AE355B35DCE6}" type="pres">
      <dgm:prSet presAssocID="{4722B470-96C3-40AE-8A46-23997A1B9C28}" presName="composite" presStyleCnt="0">
        <dgm:presLayoutVars>
          <dgm:chMax val="1"/>
          <dgm:dir/>
          <dgm:resizeHandles val="exact"/>
        </dgm:presLayoutVars>
      </dgm:prSet>
      <dgm:spPr/>
    </dgm:pt>
    <dgm:pt modelId="{E99325A0-7942-4215-8A12-83C21EFA74B9}" type="pres">
      <dgm:prSet presAssocID="{4722B470-96C3-40AE-8A46-23997A1B9C28}" presName="radial" presStyleCnt="0">
        <dgm:presLayoutVars>
          <dgm:animLvl val="ctr"/>
        </dgm:presLayoutVars>
      </dgm:prSet>
      <dgm:spPr/>
    </dgm:pt>
    <dgm:pt modelId="{5C55B38F-6A39-41DC-9B48-7BF7C320648B}" type="pres">
      <dgm:prSet presAssocID="{08034224-CFCC-4190-8751-69E46BA6028B}" presName="centerShape" presStyleLbl="vennNode1" presStyleIdx="0" presStyleCnt="5"/>
      <dgm:spPr/>
    </dgm:pt>
    <dgm:pt modelId="{3034FF03-7794-4721-9000-32DE6D6B05AF}" type="pres">
      <dgm:prSet presAssocID="{1F10D188-1015-48E0-AEA4-E6AF2B008A99}" presName="node" presStyleLbl="vennNode1" presStyleIdx="1" presStyleCnt="5" custScaleX="104153" custRadScaleRad="101971">
        <dgm:presLayoutVars>
          <dgm:bulletEnabled val="1"/>
        </dgm:presLayoutVars>
      </dgm:prSet>
      <dgm:spPr/>
    </dgm:pt>
    <dgm:pt modelId="{C47ECC12-7342-426C-947A-0D813B093629}" type="pres">
      <dgm:prSet presAssocID="{AA409452-5633-4D12-B51F-C4B2311DE6C4}" presName="node" presStyleLbl="vennNode1" presStyleIdx="2" presStyleCnt="5">
        <dgm:presLayoutVars>
          <dgm:bulletEnabled val="1"/>
        </dgm:presLayoutVars>
      </dgm:prSet>
      <dgm:spPr/>
    </dgm:pt>
    <dgm:pt modelId="{0AEFF068-A180-4875-A790-395F89854574}" type="pres">
      <dgm:prSet presAssocID="{7C0D2FA8-39D9-40A3-AD4A-940A0FB6A678}" presName="node" presStyleLbl="vennNode1" presStyleIdx="3" presStyleCnt="5" custScaleX="101577" custScaleY="103919">
        <dgm:presLayoutVars>
          <dgm:bulletEnabled val="1"/>
        </dgm:presLayoutVars>
      </dgm:prSet>
      <dgm:spPr/>
    </dgm:pt>
    <dgm:pt modelId="{1B136070-7D83-4B5B-B265-B4F5A7831619}" type="pres">
      <dgm:prSet presAssocID="{A3C25B3F-0CE1-4035-B45F-B655E7F5903C}" presName="node" presStyleLbl="vennNode1" presStyleIdx="4" presStyleCnt="5" custScaleX="117865" custScaleY="113147">
        <dgm:presLayoutVars>
          <dgm:bulletEnabled val="1"/>
        </dgm:presLayoutVars>
      </dgm:prSet>
      <dgm:spPr/>
    </dgm:pt>
  </dgm:ptLst>
  <dgm:cxnLst>
    <dgm:cxn modelId="{2F070503-EA03-4C33-BD8D-312F059EE463}" srcId="{08034224-CFCC-4190-8751-69E46BA6028B}" destId="{7C0D2FA8-39D9-40A3-AD4A-940A0FB6A678}" srcOrd="2" destOrd="0" parTransId="{D4B73EBD-FE33-4A91-82EA-CCD87C0C9E0C}" sibTransId="{4D9DFAD6-282F-4959-9656-652F203A7E87}"/>
    <dgm:cxn modelId="{9D96BE2C-AEC8-43AB-BE8C-2F2C336DB1AE}" srcId="{08034224-CFCC-4190-8751-69E46BA6028B}" destId="{1F10D188-1015-48E0-AEA4-E6AF2B008A99}" srcOrd="0" destOrd="0" parTransId="{1F69F460-5E0A-48B0-BDE0-B63021153EF1}" sibTransId="{DC3C0333-48BF-4C82-95C1-FEDEBC7FF72F}"/>
    <dgm:cxn modelId="{AB6E4654-2022-434C-9A67-E38CE76DEA49}" type="presOf" srcId="{1F10D188-1015-48E0-AEA4-E6AF2B008A99}" destId="{3034FF03-7794-4721-9000-32DE6D6B05AF}" srcOrd="0" destOrd="0" presId="urn:microsoft.com/office/officeart/2005/8/layout/radial3"/>
    <dgm:cxn modelId="{85B5A066-E532-4885-B8DA-EB10D5604B0A}" type="presOf" srcId="{4722B470-96C3-40AE-8A46-23997A1B9C28}" destId="{CA98C46B-4202-415D-91C3-AE355B35DCE6}" srcOrd="0" destOrd="0" presId="urn:microsoft.com/office/officeart/2005/8/layout/radial3"/>
    <dgm:cxn modelId="{7CA20D87-D01D-4B8C-9625-98215F53480F}" type="presOf" srcId="{AA409452-5633-4D12-B51F-C4B2311DE6C4}" destId="{C47ECC12-7342-426C-947A-0D813B093629}" srcOrd="0" destOrd="0" presId="urn:microsoft.com/office/officeart/2005/8/layout/radial3"/>
    <dgm:cxn modelId="{AF06FE91-E3D1-4A14-A8D5-90CAD6B06D54}" srcId="{08034224-CFCC-4190-8751-69E46BA6028B}" destId="{AA409452-5633-4D12-B51F-C4B2311DE6C4}" srcOrd="1" destOrd="0" parTransId="{F728B8C6-2D63-435B-941C-5E995A87CAC7}" sibTransId="{CA7BEEF2-9B8C-4392-BC8A-2DA92A64ECCE}"/>
    <dgm:cxn modelId="{6BE82DC1-FC9B-408F-B00B-D074DA837C74}" srcId="{08034224-CFCC-4190-8751-69E46BA6028B}" destId="{A3C25B3F-0CE1-4035-B45F-B655E7F5903C}" srcOrd="3" destOrd="0" parTransId="{07CC1B1B-61BF-4782-B717-B5E465024D66}" sibTransId="{5ACADCE8-E005-41C6-9E55-3076F255D49B}"/>
    <dgm:cxn modelId="{E7A0A8D4-C8F8-46AD-9DAC-AB2686CF2B50}" type="presOf" srcId="{7C0D2FA8-39D9-40A3-AD4A-940A0FB6A678}" destId="{0AEFF068-A180-4875-A790-395F89854574}" srcOrd="0" destOrd="0" presId="urn:microsoft.com/office/officeart/2005/8/layout/radial3"/>
    <dgm:cxn modelId="{DE22BDE5-1CDF-4661-A401-3CA2CFD6FC45}" srcId="{4722B470-96C3-40AE-8A46-23997A1B9C28}" destId="{08034224-CFCC-4190-8751-69E46BA6028B}" srcOrd="0" destOrd="0" parTransId="{3AD21BF9-39D0-4278-A893-F128B9E14853}" sibTransId="{1422FFEC-CD40-4D6B-A01B-6B01BC7C1882}"/>
    <dgm:cxn modelId="{A1EA9AE8-74BA-4189-82A8-3FF31D4C4885}" type="presOf" srcId="{A3C25B3F-0CE1-4035-B45F-B655E7F5903C}" destId="{1B136070-7D83-4B5B-B265-B4F5A7831619}" srcOrd="0" destOrd="0" presId="urn:microsoft.com/office/officeart/2005/8/layout/radial3"/>
    <dgm:cxn modelId="{01C1ABFE-229E-43E2-818C-93F44E6CDD3C}" type="presOf" srcId="{08034224-CFCC-4190-8751-69E46BA6028B}" destId="{5C55B38F-6A39-41DC-9B48-7BF7C320648B}" srcOrd="0" destOrd="0" presId="urn:microsoft.com/office/officeart/2005/8/layout/radial3"/>
    <dgm:cxn modelId="{347CD9AF-A06B-485B-B39B-0130307DE899}" type="presParOf" srcId="{CA98C46B-4202-415D-91C3-AE355B35DCE6}" destId="{E99325A0-7942-4215-8A12-83C21EFA74B9}" srcOrd="0" destOrd="0" presId="urn:microsoft.com/office/officeart/2005/8/layout/radial3"/>
    <dgm:cxn modelId="{F507D50B-73CD-49E7-927F-AC5FB4FB91C3}" type="presParOf" srcId="{E99325A0-7942-4215-8A12-83C21EFA74B9}" destId="{5C55B38F-6A39-41DC-9B48-7BF7C320648B}" srcOrd="0" destOrd="0" presId="urn:microsoft.com/office/officeart/2005/8/layout/radial3"/>
    <dgm:cxn modelId="{FE1E5137-23EF-49F2-BB4B-3DF35E2717DE}" type="presParOf" srcId="{E99325A0-7942-4215-8A12-83C21EFA74B9}" destId="{3034FF03-7794-4721-9000-32DE6D6B05AF}" srcOrd="1" destOrd="0" presId="urn:microsoft.com/office/officeart/2005/8/layout/radial3"/>
    <dgm:cxn modelId="{4FE3837D-54ED-4628-9E71-1E382B624DDD}" type="presParOf" srcId="{E99325A0-7942-4215-8A12-83C21EFA74B9}" destId="{C47ECC12-7342-426C-947A-0D813B093629}" srcOrd="2" destOrd="0" presId="urn:microsoft.com/office/officeart/2005/8/layout/radial3"/>
    <dgm:cxn modelId="{C3095912-2FC6-4D82-8476-E188AC4C78D6}" type="presParOf" srcId="{E99325A0-7942-4215-8A12-83C21EFA74B9}" destId="{0AEFF068-A180-4875-A790-395F89854574}" srcOrd="3" destOrd="0" presId="urn:microsoft.com/office/officeart/2005/8/layout/radial3"/>
    <dgm:cxn modelId="{423A47D5-0ACC-41C7-9DF5-40A38E13E0B7}" type="presParOf" srcId="{E99325A0-7942-4215-8A12-83C21EFA74B9}" destId="{1B136070-7D83-4B5B-B265-B4F5A7831619}" srcOrd="4"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2F2A94-FBF4-42AA-B87B-6028524E81FF}" type="doc">
      <dgm:prSet loTypeId="urn:microsoft.com/office/officeart/2005/8/layout/cycle4#1" loCatId="matrix" qsTypeId="urn:microsoft.com/office/officeart/2005/8/quickstyle/simple1#5" qsCatId="simple" csTypeId="urn:microsoft.com/office/officeart/2005/8/colors/accent1_2#5" csCatId="accent1" phldr="1"/>
      <dgm:spPr/>
      <dgm:t>
        <a:bodyPr/>
        <a:lstStyle/>
        <a:p>
          <a:endParaRPr lang="zh-CN" altLang="en-US"/>
        </a:p>
      </dgm:t>
    </dgm:pt>
    <dgm:pt modelId="{46BB20F4-1A6B-477B-B7FB-38EB7215D92F}">
      <dgm:prSet phldrT="[文本]"/>
      <dgm:spPr>
        <a:xfrm>
          <a:off x="707598" y="529690"/>
          <a:ext cx="1480145" cy="1480145"/>
        </a:xfrm>
        <a:prstGeom prst="pieWedge">
          <a:avLst/>
        </a:prstGeom>
        <a:solidFill>
          <a:srgbClr val="E29D3E">
            <a:lumMod val="40000"/>
            <a:lumOff val="60000"/>
          </a:srgbClr>
        </a:solidFill>
        <a:ln w="15875" cap="rnd" cmpd="sng" algn="ctr">
          <a:solidFill>
            <a:sysClr val="window" lastClr="FFFFFF">
              <a:hueOff val="0"/>
              <a:satOff val="0"/>
              <a:lumOff val="0"/>
              <a:alphaOff val="0"/>
            </a:sysClr>
          </a:solidFill>
          <a:prstDash val="solid"/>
        </a:ln>
        <a:effectLst/>
      </dgm:spPr>
      <dgm:t>
        <a:bodyPr/>
        <a:lstStyle/>
        <a:p>
          <a:pPr>
            <a:buNone/>
          </a:pPr>
          <a:r>
            <a:rPr lang="zh-CN" altLang="zh-CN" dirty="0">
              <a:solidFill>
                <a:sysClr val="windowText" lastClr="000000"/>
              </a:solidFill>
              <a:latin typeface="黑体" panose="02010609060101010101" pitchFamily="49" charset="-122"/>
              <a:ea typeface="黑体" panose="02010609060101010101" pitchFamily="49" charset="-122"/>
              <a:cs typeface="+mn-cs"/>
            </a:rPr>
            <a:t>表决权信托问题</a:t>
          </a:r>
          <a:endParaRPr lang="zh-CN" altLang="en-US" dirty="0">
            <a:solidFill>
              <a:sysClr val="windowText" lastClr="000000"/>
            </a:solidFill>
            <a:latin typeface="黑体" panose="02010609060101010101" pitchFamily="49" charset="-122"/>
            <a:ea typeface="黑体" panose="02010609060101010101" pitchFamily="49" charset="-122"/>
            <a:cs typeface="+mn-cs"/>
          </a:endParaRPr>
        </a:p>
      </dgm:t>
    </dgm:pt>
    <dgm:pt modelId="{A705174F-06C9-4A46-8D80-453DACADE0E9}" cxnId="{DB6A77B4-109F-4D00-B4BF-A9F5C831A1C8}" type="parTrans">
      <dgm:prSet/>
      <dgm:spPr/>
      <dgm:t>
        <a:bodyPr/>
        <a:lstStyle/>
        <a:p>
          <a:endParaRPr lang="zh-CN" altLang="en-US">
            <a:solidFill>
              <a:schemeClr val="tx1"/>
            </a:solidFill>
          </a:endParaRPr>
        </a:p>
      </dgm:t>
    </dgm:pt>
    <dgm:pt modelId="{AE495BCD-56C5-49F5-ABE5-AF03C5BCFFB8}" cxnId="{DB6A77B4-109F-4D00-B4BF-A9F5C831A1C8}" type="sibTrans">
      <dgm:prSet/>
      <dgm:spPr/>
      <dgm:t>
        <a:bodyPr/>
        <a:lstStyle/>
        <a:p>
          <a:endParaRPr lang="zh-CN" altLang="en-US">
            <a:solidFill>
              <a:schemeClr val="tx1"/>
            </a:solidFill>
          </a:endParaRPr>
        </a:p>
      </dgm:t>
    </dgm:pt>
    <dgm:pt modelId="{A91962BF-71CF-4941-A25A-434BA852C727}">
      <dgm:prSet phldrT="[文本]"/>
      <dgm:spPr>
        <a:xfrm rot="10800000">
          <a:off x="2256110" y="2078202"/>
          <a:ext cx="1480145" cy="1480145"/>
        </a:xfrm>
        <a:prstGeom prst="pieWedge">
          <a:avLst/>
        </a:prstGeom>
        <a:solidFill>
          <a:srgbClr val="E29D3E">
            <a:lumMod val="40000"/>
            <a:lumOff val="60000"/>
          </a:srgbClr>
        </a:solidFill>
        <a:ln w="15875" cap="rnd" cmpd="sng" algn="ctr">
          <a:solidFill>
            <a:sysClr val="window" lastClr="FFFFFF">
              <a:hueOff val="0"/>
              <a:satOff val="0"/>
              <a:lumOff val="0"/>
              <a:alphaOff val="0"/>
            </a:sysClr>
          </a:solidFill>
          <a:prstDash val="solid"/>
        </a:ln>
        <a:effectLst/>
      </dgm:spPr>
      <dgm:t>
        <a:bodyPr/>
        <a:lstStyle/>
        <a:p>
          <a:pPr>
            <a:buNone/>
          </a:pPr>
          <a:r>
            <a:rPr lang="zh-CN" altLang="zh-CN" dirty="0">
              <a:solidFill>
                <a:sysClr val="windowText" lastClr="000000"/>
              </a:solidFill>
              <a:latin typeface="黑体" panose="02010609060101010101" pitchFamily="49" charset="-122"/>
              <a:ea typeface="黑体" panose="02010609060101010101" pitchFamily="49" charset="-122"/>
              <a:cs typeface="+mn-cs"/>
            </a:rPr>
            <a:t>股权或其他资产收益权问题</a:t>
          </a:r>
          <a:endParaRPr lang="zh-CN" altLang="en-US" dirty="0">
            <a:solidFill>
              <a:sysClr val="windowText" lastClr="000000"/>
            </a:solidFill>
            <a:latin typeface="黑体" panose="02010609060101010101" pitchFamily="49" charset="-122"/>
            <a:ea typeface="黑体" panose="02010609060101010101" pitchFamily="49" charset="-122"/>
            <a:cs typeface="+mn-cs"/>
          </a:endParaRPr>
        </a:p>
      </dgm:t>
    </dgm:pt>
    <dgm:pt modelId="{E8693C05-9309-4544-B288-DA956B1D0FF6}" cxnId="{5A6E23BE-ECC6-4ABE-A5D8-3DB705000DC5}" type="parTrans">
      <dgm:prSet/>
      <dgm:spPr/>
      <dgm:t>
        <a:bodyPr/>
        <a:lstStyle/>
        <a:p>
          <a:endParaRPr lang="zh-CN" altLang="en-US">
            <a:solidFill>
              <a:schemeClr val="tx1"/>
            </a:solidFill>
          </a:endParaRPr>
        </a:p>
      </dgm:t>
    </dgm:pt>
    <dgm:pt modelId="{BA5B7214-A0B0-4E4A-8D62-0683A86572B3}" cxnId="{5A6E23BE-ECC6-4ABE-A5D8-3DB705000DC5}" type="sibTrans">
      <dgm:prSet/>
      <dgm:spPr/>
      <dgm:t>
        <a:bodyPr/>
        <a:lstStyle/>
        <a:p>
          <a:endParaRPr lang="zh-CN" altLang="en-US">
            <a:solidFill>
              <a:schemeClr val="tx1"/>
            </a:solidFill>
          </a:endParaRPr>
        </a:p>
      </dgm:t>
    </dgm:pt>
    <dgm:pt modelId="{2AD81287-89A2-46D6-905A-6D6F8D27D3B0}">
      <dgm:prSet/>
      <dgm:spPr>
        <a:xfrm rot="5400000">
          <a:off x="2243470" y="556984"/>
          <a:ext cx="1480145" cy="1480145"/>
        </a:xfrm>
        <a:prstGeom prst="pieWedge">
          <a:avLst/>
        </a:prstGeom>
        <a:solidFill>
          <a:srgbClr val="E29D3E">
            <a:lumMod val="40000"/>
            <a:lumOff val="60000"/>
          </a:srgbClr>
        </a:solidFill>
        <a:ln w="15875" cap="rnd" cmpd="sng" algn="ctr">
          <a:solidFill>
            <a:sysClr val="window" lastClr="FFFFFF">
              <a:hueOff val="0"/>
              <a:satOff val="0"/>
              <a:lumOff val="0"/>
              <a:alphaOff val="0"/>
            </a:sysClr>
          </a:solidFill>
          <a:prstDash val="solid"/>
        </a:ln>
        <a:effectLst/>
      </dgm:spPr>
      <dgm:t>
        <a:bodyPr/>
        <a:lstStyle/>
        <a:p>
          <a:pPr>
            <a:buNone/>
          </a:pPr>
          <a:r>
            <a:rPr lang="zh-CN" altLang="zh-CN" dirty="0">
              <a:solidFill>
                <a:sysClr val="windowText" lastClr="000000"/>
              </a:solidFill>
              <a:latin typeface="黑体" panose="02010609060101010101" pitchFamily="49" charset="-122"/>
              <a:ea typeface="黑体" panose="02010609060101010101" pitchFamily="49" charset="-122"/>
              <a:cs typeface="+mn-cs"/>
            </a:rPr>
            <a:t>经营权信托问题</a:t>
          </a:r>
        </a:p>
      </dgm:t>
    </dgm:pt>
    <dgm:pt modelId="{C9802BD4-B9EB-4F3E-919D-2ECFC6DF05B0}" cxnId="{10EC0241-E143-4A5A-9B6F-671D5D5CE325}" type="parTrans">
      <dgm:prSet/>
      <dgm:spPr/>
      <dgm:t>
        <a:bodyPr/>
        <a:lstStyle/>
        <a:p>
          <a:endParaRPr lang="zh-CN" altLang="en-US">
            <a:solidFill>
              <a:schemeClr val="tx1"/>
            </a:solidFill>
          </a:endParaRPr>
        </a:p>
      </dgm:t>
    </dgm:pt>
    <dgm:pt modelId="{A2CC6A1A-4FC4-4A5F-AC30-800AEC8D372F}" cxnId="{10EC0241-E143-4A5A-9B6F-671D5D5CE325}" type="sibTrans">
      <dgm:prSet/>
      <dgm:spPr/>
      <dgm:t>
        <a:bodyPr/>
        <a:lstStyle/>
        <a:p>
          <a:endParaRPr lang="zh-CN" altLang="en-US">
            <a:solidFill>
              <a:schemeClr val="tx1"/>
            </a:solidFill>
          </a:endParaRPr>
        </a:p>
      </dgm:t>
    </dgm:pt>
    <dgm:pt modelId="{719217EC-B887-415C-8B66-B04F1BFDC0A8}">
      <dgm:prSet/>
      <dgm:spPr/>
      <dgm:t>
        <a:bodyPr/>
        <a:lstStyle/>
        <a:p>
          <a:endParaRPr lang="zh-CN" altLang="en-US">
            <a:solidFill>
              <a:schemeClr val="tx1"/>
            </a:solidFill>
          </a:endParaRPr>
        </a:p>
      </dgm:t>
    </dgm:pt>
    <dgm:pt modelId="{D82DDA68-1940-4506-8DD9-2AF0D39634B7}" cxnId="{55569F46-7474-44DC-B0EB-469780665327}" type="parTrans">
      <dgm:prSet/>
      <dgm:spPr/>
      <dgm:t>
        <a:bodyPr/>
        <a:lstStyle/>
        <a:p>
          <a:endParaRPr lang="zh-CN" altLang="en-US">
            <a:solidFill>
              <a:schemeClr val="tx1"/>
            </a:solidFill>
          </a:endParaRPr>
        </a:p>
      </dgm:t>
    </dgm:pt>
    <dgm:pt modelId="{784CC8CA-9FD0-4ACC-8C9C-8F732FBEBE9B}" cxnId="{55569F46-7474-44DC-B0EB-469780665327}" type="sibTrans">
      <dgm:prSet/>
      <dgm:spPr/>
      <dgm:t>
        <a:bodyPr/>
        <a:lstStyle/>
        <a:p>
          <a:endParaRPr lang="zh-CN" altLang="en-US">
            <a:solidFill>
              <a:schemeClr val="tx1"/>
            </a:solidFill>
          </a:endParaRPr>
        </a:p>
      </dgm:t>
    </dgm:pt>
    <dgm:pt modelId="{C5971590-FA9B-42AE-B2C7-D671EB169F77}">
      <dgm:prSet/>
      <dgm:spPr>
        <a:xfrm rot="16200000">
          <a:off x="707598" y="2078202"/>
          <a:ext cx="1480145" cy="1480145"/>
        </a:xfrm>
        <a:prstGeom prst="pieWedge">
          <a:avLst/>
        </a:prstGeom>
        <a:solidFill>
          <a:srgbClr val="E29D3E">
            <a:lumMod val="40000"/>
            <a:lumOff val="60000"/>
          </a:srgbClr>
        </a:solidFill>
        <a:ln w="15875" cap="rnd" cmpd="sng" algn="ctr">
          <a:solidFill>
            <a:sysClr val="window" lastClr="FFFFFF">
              <a:hueOff val="0"/>
              <a:satOff val="0"/>
              <a:lumOff val="0"/>
              <a:alphaOff val="0"/>
            </a:sysClr>
          </a:solidFill>
          <a:prstDash val="solid"/>
        </a:ln>
        <a:effectLst/>
      </dgm:spPr>
      <dgm:t>
        <a:bodyPr/>
        <a:lstStyle/>
        <a:p>
          <a:pPr>
            <a:buNone/>
          </a:pPr>
          <a:r>
            <a:rPr lang="zh-CN" altLang="zh-CN" dirty="0">
              <a:solidFill>
                <a:sysClr val="windowText" lastClr="000000"/>
              </a:solidFill>
              <a:latin typeface="黑体" panose="02010609060101010101" pitchFamily="49" charset="-122"/>
              <a:ea typeface="黑体" panose="02010609060101010101" pitchFamily="49" charset="-122"/>
              <a:cs typeface="+mn-cs"/>
            </a:rPr>
            <a:t>将来权利和期待权信托</a:t>
          </a:r>
          <a:endParaRPr lang="zh-CN" altLang="en-US" dirty="0">
            <a:solidFill>
              <a:sysClr val="windowText" lastClr="000000"/>
            </a:solidFill>
            <a:latin typeface="黑体" panose="02010609060101010101" pitchFamily="49" charset="-122"/>
            <a:ea typeface="黑体" panose="02010609060101010101" pitchFamily="49" charset="-122"/>
            <a:cs typeface="+mn-cs"/>
          </a:endParaRPr>
        </a:p>
      </dgm:t>
    </dgm:pt>
    <dgm:pt modelId="{6A0F67C7-9873-4D22-8677-DBC3CAF2A011}" cxnId="{87F727A7-8C3E-4C99-8043-4A839C2B711C}" type="parTrans">
      <dgm:prSet/>
      <dgm:spPr/>
      <dgm:t>
        <a:bodyPr/>
        <a:lstStyle/>
        <a:p>
          <a:endParaRPr lang="zh-CN" altLang="en-US">
            <a:solidFill>
              <a:schemeClr val="tx1"/>
            </a:solidFill>
          </a:endParaRPr>
        </a:p>
      </dgm:t>
    </dgm:pt>
    <dgm:pt modelId="{0BB1AA5D-BC65-4EE6-9EB0-1E8A268448E8}" cxnId="{87F727A7-8C3E-4C99-8043-4A839C2B711C}" type="sibTrans">
      <dgm:prSet/>
      <dgm:spPr/>
      <dgm:t>
        <a:bodyPr/>
        <a:lstStyle/>
        <a:p>
          <a:endParaRPr lang="zh-CN" altLang="en-US">
            <a:solidFill>
              <a:schemeClr val="tx1"/>
            </a:solidFill>
          </a:endParaRPr>
        </a:p>
      </dgm:t>
    </dgm:pt>
    <dgm:pt modelId="{913FAEF2-2AC2-4980-9C0C-4F3C8AD910F8}" type="pres">
      <dgm:prSet presAssocID="{E82F2A94-FBF4-42AA-B87B-6028524E81FF}" presName="cycleMatrixDiagram" presStyleCnt="0">
        <dgm:presLayoutVars>
          <dgm:chMax val="1"/>
          <dgm:dir/>
          <dgm:animLvl val="lvl"/>
          <dgm:resizeHandles val="exact"/>
        </dgm:presLayoutVars>
      </dgm:prSet>
      <dgm:spPr/>
    </dgm:pt>
    <dgm:pt modelId="{9E2E704B-7B5E-4C5F-8297-176A6E4C30C5}" type="pres">
      <dgm:prSet presAssocID="{E82F2A94-FBF4-42AA-B87B-6028524E81FF}" presName="children" presStyleCnt="0"/>
      <dgm:spPr/>
    </dgm:pt>
    <dgm:pt modelId="{4E78DA90-79EC-4798-A899-8EA72AC15829}" type="pres">
      <dgm:prSet presAssocID="{E82F2A94-FBF4-42AA-B87B-6028524E81FF}" presName="childPlaceholder" presStyleCnt="0"/>
      <dgm:spPr/>
    </dgm:pt>
    <dgm:pt modelId="{FC96F79C-0062-40AF-B83F-2B86710F060C}" type="pres">
      <dgm:prSet presAssocID="{E82F2A94-FBF4-42AA-B87B-6028524E81FF}" presName="circle" presStyleCnt="0"/>
      <dgm:spPr/>
    </dgm:pt>
    <dgm:pt modelId="{8A9E0D43-B1A9-4A4E-A1B2-0FE93566594A}" type="pres">
      <dgm:prSet presAssocID="{E82F2A94-FBF4-42AA-B87B-6028524E81FF}" presName="quadrant1" presStyleLbl="node1" presStyleIdx="0" presStyleCnt="4">
        <dgm:presLayoutVars>
          <dgm:chMax val="1"/>
          <dgm:bulletEnabled val="1"/>
        </dgm:presLayoutVars>
      </dgm:prSet>
      <dgm:spPr/>
    </dgm:pt>
    <dgm:pt modelId="{8924377B-EDA7-4434-B601-9193DC2D1552}" type="pres">
      <dgm:prSet presAssocID="{E82F2A94-FBF4-42AA-B87B-6028524E81FF}" presName="quadrant2" presStyleLbl="node1" presStyleIdx="1" presStyleCnt="4" custLinFactNeighborX="-854" custLinFactNeighborY="1844">
        <dgm:presLayoutVars>
          <dgm:chMax val="1"/>
          <dgm:bulletEnabled val="1"/>
        </dgm:presLayoutVars>
      </dgm:prSet>
      <dgm:spPr/>
    </dgm:pt>
    <dgm:pt modelId="{09869DD4-26AF-4540-AD71-A0C5D518A3EC}" type="pres">
      <dgm:prSet presAssocID="{E82F2A94-FBF4-42AA-B87B-6028524E81FF}" presName="quadrant3" presStyleLbl="node1" presStyleIdx="2" presStyleCnt="4">
        <dgm:presLayoutVars>
          <dgm:chMax val="1"/>
          <dgm:bulletEnabled val="1"/>
        </dgm:presLayoutVars>
      </dgm:prSet>
      <dgm:spPr/>
    </dgm:pt>
    <dgm:pt modelId="{2BA2CCAE-30F8-438E-8EC1-E8A17FBC7B6E}" type="pres">
      <dgm:prSet presAssocID="{E82F2A94-FBF4-42AA-B87B-6028524E81FF}" presName="quadrant4" presStyleLbl="node1" presStyleIdx="3" presStyleCnt="4">
        <dgm:presLayoutVars>
          <dgm:chMax val="1"/>
          <dgm:bulletEnabled val="1"/>
        </dgm:presLayoutVars>
      </dgm:prSet>
      <dgm:spPr/>
    </dgm:pt>
    <dgm:pt modelId="{53318286-9ABD-40BE-BECA-000A87460CE8}" type="pres">
      <dgm:prSet presAssocID="{E82F2A94-FBF4-42AA-B87B-6028524E81FF}" presName="quadrantPlaceholder" presStyleCnt="0"/>
      <dgm:spPr/>
    </dgm:pt>
    <dgm:pt modelId="{4DA68830-C895-4735-B2AA-276BC9352B33}" type="pres">
      <dgm:prSet presAssocID="{E82F2A94-FBF4-42AA-B87B-6028524E81FF}" presName="center1" presStyleLbl="fgShp" presStyleIdx="0" presStyleCnt="2"/>
      <dgm:spPr>
        <a:xfrm>
          <a:off x="1966405" y="1736367"/>
          <a:ext cx="511043" cy="444385"/>
        </a:xfrm>
        <a:prstGeom prst="circularArrow">
          <a:avLst/>
        </a:prstGeom>
        <a:solidFill>
          <a:srgbClr val="30ACEC">
            <a:tint val="60000"/>
            <a:hueOff val="0"/>
            <a:satOff val="0"/>
            <a:lumOff val="0"/>
            <a:alphaOff val="0"/>
          </a:srgbClr>
        </a:solidFill>
        <a:ln w="15875" cap="rnd" cmpd="sng" algn="ctr">
          <a:solidFill>
            <a:sysClr val="window" lastClr="FFFFFF">
              <a:hueOff val="0"/>
              <a:satOff val="0"/>
              <a:lumOff val="0"/>
              <a:alphaOff val="0"/>
            </a:sysClr>
          </a:solidFill>
          <a:prstDash val="solid"/>
        </a:ln>
        <a:effectLst/>
      </dgm:spPr>
    </dgm:pt>
    <dgm:pt modelId="{375F6B3C-DCCC-4E59-92AE-74C44E08F509}" type="pres">
      <dgm:prSet presAssocID="{E82F2A94-FBF4-42AA-B87B-6028524E81FF}" presName="center2" presStyleLbl="fgShp" presStyleIdx="1" presStyleCnt="2"/>
      <dgm:spPr>
        <a:xfrm rot="10800000">
          <a:off x="1966405" y="1907285"/>
          <a:ext cx="511043" cy="444385"/>
        </a:xfrm>
        <a:prstGeom prst="circularArrow">
          <a:avLst/>
        </a:prstGeom>
        <a:solidFill>
          <a:srgbClr val="30ACEC">
            <a:tint val="60000"/>
            <a:hueOff val="0"/>
            <a:satOff val="0"/>
            <a:lumOff val="0"/>
            <a:alphaOff val="0"/>
          </a:srgbClr>
        </a:solidFill>
        <a:ln w="15875" cap="rnd" cmpd="sng" algn="ctr">
          <a:solidFill>
            <a:sysClr val="window" lastClr="FFFFFF">
              <a:hueOff val="0"/>
              <a:satOff val="0"/>
              <a:lumOff val="0"/>
              <a:alphaOff val="0"/>
            </a:sysClr>
          </a:solidFill>
          <a:prstDash val="solid"/>
        </a:ln>
        <a:effectLst/>
      </dgm:spPr>
    </dgm:pt>
  </dgm:ptLst>
  <dgm:cxnLst>
    <dgm:cxn modelId="{A065BE25-1856-4219-A768-457BBC30F58D}" type="presOf" srcId="{A91962BF-71CF-4941-A25A-434BA852C727}" destId="{09869DD4-26AF-4540-AD71-A0C5D518A3EC}" srcOrd="0" destOrd="0" presId="urn:microsoft.com/office/officeart/2005/8/layout/cycle4#1"/>
    <dgm:cxn modelId="{10EC0241-E143-4A5A-9B6F-671D5D5CE325}" srcId="{E82F2A94-FBF4-42AA-B87B-6028524E81FF}" destId="{2AD81287-89A2-46D6-905A-6D6F8D27D3B0}" srcOrd="1" destOrd="0" parTransId="{C9802BD4-B9EB-4F3E-919D-2ECFC6DF05B0}" sibTransId="{A2CC6A1A-4FC4-4A5F-AC30-800AEC8D372F}"/>
    <dgm:cxn modelId="{55569F46-7474-44DC-B0EB-469780665327}" srcId="{E82F2A94-FBF4-42AA-B87B-6028524E81FF}" destId="{719217EC-B887-415C-8B66-B04F1BFDC0A8}" srcOrd="4" destOrd="0" parTransId="{D82DDA68-1940-4506-8DD9-2AF0D39634B7}" sibTransId="{784CC8CA-9FD0-4ACC-8C9C-8F732FBEBE9B}"/>
    <dgm:cxn modelId="{8555984A-47E1-4B2E-B18D-686E22B268FF}" type="presOf" srcId="{E82F2A94-FBF4-42AA-B87B-6028524E81FF}" destId="{913FAEF2-2AC2-4980-9C0C-4F3C8AD910F8}" srcOrd="0" destOrd="0" presId="urn:microsoft.com/office/officeart/2005/8/layout/cycle4#1"/>
    <dgm:cxn modelId="{25448E82-38FF-4736-9FD7-1041D970E2C4}" type="presOf" srcId="{46BB20F4-1A6B-477B-B7FB-38EB7215D92F}" destId="{8A9E0D43-B1A9-4A4E-A1B2-0FE93566594A}" srcOrd="0" destOrd="0" presId="urn:microsoft.com/office/officeart/2005/8/layout/cycle4#1"/>
    <dgm:cxn modelId="{BFAEACA1-FDAE-4C15-9A78-B8DD89DC5180}" type="presOf" srcId="{2AD81287-89A2-46D6-905A-6D6F8D27D3B0}" destId="{8924377B-EDA7-4434-B601-9193DC2D1552}" srcOrd="0" destOrd="0" presId="urn:microsoft.com/office/officeart/2005/8/layout/cycle4#1"/>
    <dgm:cxn modelId="{C923ECA1-D737-4EB8-9B22-7860AE6DDA10}" type="presOf" srcId="{C5971590-FA9B-42AE-B2C7-D671EB169F77}" destId="{2BA2CCAE-30F8-438E-8EC1-E8A17FBC7B6E}" srcOrd="0" destOrd="0" presId="urn:microsoft.com/office/officeart/2005/8/layout/cycle4#1"/>
    <dgm:cxn modelId="{87F727A7-8C3E-4C99-8043-4A839C2B711C}" srcId="{E82F2A94-FBF4-42AA-B87B-6028524E81FF}" destId="{C5971590-FA9B-42AE-B2C7-D671EB169F77}" srcOrd="3" destOrd="0" parTransId="{6A0F67C7-9873-4D22-8677-DBC3CAF2A011}" sibTransId="{0BB1AA5D-BC65-4EE6-9EB0-1E8A268448E8}"/>
    <dgm:cxn modelId="{DB6A77B4-109F-4D00-B4BF-A9F5C831A1C8}" srcId="{E82F2A94-FBF4-42AA-B87B-6028524E81FF}" destId="{46BB20F4-1A6B-477B-B7FB-38EB7215D92F}" srcOrd="0" destOrd="0" parTransId="{A705174F-06C9-4A46-8D80-453DACADE0E9}" sibTransId="{AE495BCD-56C5-49F5-ABE5-AF03C5BCFFB8}"/>
    <dgm:cxn modelId="{5A6E23BE-ECC6-4ABE-A5D8-3DB705000DC5}" srcId="{E82F2A94-FBF4-42AA-B87B-6028524E81FF}" destId="{A91962BF-71CF-4941-A25A-434BA852C727}" srcOrd="2" destOrd="0" parTransId="{E8693C05-9309-4544-B288-DA956B1D0FF6}" sibTransId="{BA5B7214-A0B0-4E4A-8D62-0683A86572B3}"/>
    <dgm:cxn modelId="{401BEA0E-1E40-4426-9637-925A713A665A}" type="presParOf" srcId="{913FAEF2-2AC2-4980-9C0C-4F3C8AD910F8}" destId="{9E2E704B-7B5E-4C5F-8297-176A6E4C30C5}" srcOrd="0" destOrd="0" presId="urn:microsoft.com/office/officeart/2005/8/layout/cycle4#1"/>
    <dgm:cxn modelId="{0C740617-C615-4B79-873D-1DC98F294117}" type="presParOf" srcId="{9E2E704B-7B5E-4C5F-8297-176A6E4C30C5}" destId="{4E78DA90-79EC-4798-A899-8EA72AC15829}" srcOrd="0" destOrd="0" presId="urn:microsoft.com/office/officeart/2005/8/layout/cycle4#1"/>
    <dgm:cxn modelId="{EEEFA000-BB32-41D0-AC2F-6A29B5D75A91}" type="presParOf" srcId="{913FAEF2-2AC2-4980-9C0C-4F3C8AD910F8}" destId="{FC96F79C-0062-40AF-B83F-2B86710F060C}" srcOrd="1" destOrd="0" presId="urn:microsoft.com/office/officeart/2005/8/layout/cycle4#1"/>
    <dgm:cxn modelId="{891F66ED-D662-409B-8C04-F0570498E1F0}" type="presParOf" srcId="{FC96F79C-0062-40AF-B83F-2B86710F060C}" destId="{8A9E0D43-B1A9-4A4E-A1B2-0FE93566594A}" srcOrd="0" destOrd="0" presId="urn:microsoft.com/office/officeart/2005/8/layout/cycle4#1"/>
    <dgm:cxn modelId="{CC666742-9041-494C-BF8A-1B0BF642E400}" type="presParOf" srcId="{FC96F79C-0062-40AF-B83F-2B86710F060C}" destId="{8924377B-EDA7-4434-B601-9193DC2D1552}" srcOrd="1" destOrd="0" presId="urn:microsoft.com/office/officeart/2005/8/layout/cycle4#1"/>
    <dgm:cxn modelId="{1E90D9C4-20AF-47F3-A52C-1AA8F09BE9DD}" type="presParOf" srcId="{FC96F79C-0062-40AF-B83F-2B86710F060C}" destId="{09869DD4-26AF-4540-AD71-A0C5D518A3EC}" srcOrd="2" destOrd="0" presId="urn:microsoft.com/office/officeart/2005/8/layout/cycle4#1"/>
    <dgm:cxn modelId="{1ADC5716-EB36-4BA3-88B2-425E0B6747D7}" type="presParOf" srcId="{FC96F79C-0062-40AF-B83F-2B86710F060C}" destId="{2BA2CCAE-30F8-438E-8EC1-E8A17FBC7B6E}" srcOrd="3" destOrd="0" presId="urn:microsoft.com/office/officeart/2005/8/layout/cycle4#1"/>
    <dgm:cxn modelId="{7DC6F178-7FB6-47DD-9AF1-C329EA838526}" type="presParOf" srcId="{FC96F79C-0062-40AF-B83F-2B86710F060C}" destId="{53318286-9ABD-40BE-BECA-000A87460CE8}" srcOrd="4" destOrd="0" presId="urn:microsoft.com/office/officeart/2005/8/layout/cycle4#1"/>
    <dgm:cxn modelId="{7487EB3B-5D10-468D-AAB3-B3643B20F6AB}" type="presParOf" srcId="{913FAEF2-2AC2-4980-9C0C-4F3C8AD910F8}" destId="{4DA68830-C895-4735-B2AA-276BC9352B33}" srcOrd="2" destOrd="0" presId="urn:microsoft.com/office/officeart/2005/8/layout/cycle4#1"/>
    <dgm:cxn modelId="{BC5CAE7D-9236-46ED-A935-09F1FF5C2976}" type="presParOf" srcId="{913FAEF2-2AC2-4980-9C0C-4F3C8AD910F8}" destId="{375F6B3C-DCCC-4E59-92AE-74C44E08F509}" srcOrd="3" destOrd="0" presId="urn:microsoft.com/office/officeart/2005/8/layout/cycle4#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2A2633-6B43-4A8A-98B9-F25AFB54677D}" type="doc">
      <dgm:prSet loTypeId="urn:microsoft.com/office/officeart/2008/layout/VerticalCurvedList#1" loCatId="list" qsTypeId="urn:microsoft.com/office/officeart/2005/8/quickstyle/simple1#6" qsCatId="simple" csTypeId="urn:microsoft.com/office/officeart/2005/8/colors/accent1_2#6" csCatId="accent1" phldr="1"/>
      <dgm:spPr/>
      <dgm:t>
        <a:bodyPr/>
        <a:lstStyle/>
        <a:p>
          <a:endParaRPr lang="zh-CN" altLang="en-US"/>
        </a:p>
      </dgm:t>
    </dgm:pt>
    <dgm:pt modelId="{908BD6FF-2709-452C-818F-88C44DE85ED8}">
      <dgm:prSet phldrT="[文本]" custT="1"/>
      <dgm:spPr>
        <a:solidFill>
          <a:schemeClr val="accent3">
            <a:lumMod val="40000"/>
            <a:lumOff val="60000"/>
          </a:schemeClr>
        </a:solidFill>
      </dgm:spPr>
      <dgm:t>
        <a:bodyPr/>
        <a:lstStyle/>
        <a:p>
          <a:r>
            <a:rPr lang="zh-CN" altLang="zh-CN" sz="2400" dirty="0">
              <a:solidFill>
                <a:schemeClr val="tx1"/>
              </a:solidFill>
              <a:latin typeface="黑体" panose="02010609060101010101" pitchFamily="49" charset="-122"/>
              <a:ea typeface="黑体" panose="02010609060101010101" pitchFamily="49" charset="-122"/>
            </a:rPr>
            <a:t>基金管理人</a:t>
          </a:r>
          <a:r>
            <a:rPr lang="en-US" altLang="zh-CN" sz="2400" dirty="0">
              <a:solidFill>
                <a:schemeClr val="tx1"/>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dgm:t>
    </dgm:pt>
    <dgm:pt modelId="{C5C2E54B-2782-4FEB-A4E4-9B8B3E9BD7EA}" cxnId="{A614BB6E-099C-45A8-84A2-4CB36050C957}" type="parTrans">
      <dgm:prSet/>
      <dgm:spPr/>
      <dgm:t>
        <a:bodyPr/>
        <a:lstStyle/>
        <a:p>
          <a:endParaRPr lang="zh-CN" altLang="en-US">
            <a:solidFill>
              <a:schemeClr val="tx1"/>
            </a:solidFill>
          </a:endParaRPr>
        </a:p>
      </dgm:t>
    </dgm:pt>
    <dgm:pt modelId="{4D11A4DE-B0DE-4221-AA68-C6E4C118E9C1}" cxnId="{A614BB6E-099C-45A8-84A2-4CB36050C957}" type="sibTrans">
      <dgm:prSet/>
      <dgm:spPr/>
      <dgm:t>
        <a:bodyPr/>
        <a:lstStyle/>
        <a:p>
          <a:endParaRPr lang="zh-CN" altLang="en-US">
            <a:solidFill>
              <a:schemeClr val="tx1"/>
            </a:solidFill>
          </a:endParaRPr>
        </a:p>
      </dgm:t>
    </dgm:pt>
    <dgm:pt modelId="{CFFA1983-EA92-4786-80CA-E8690F456173}">
      <dgm:prSet phldrT="[文本]" custT="1"/>
      <dgm:spPr>
        <a:solidFill>
          <a:schemeClr val="accent3">
            <a:lumMod val="40000"/>
            <a:lumOff val="60000"/>
          </a:schemeClr>
        </a:solidFill>
      </dgm:spPr>
      <dgm:t>
        <a:bodyPr/>
        <a:lstStyle/>
        <a:p>
          <a:r>
            <a:rPr lang="zh-CN" altLang="en-US" sz="2400" dirty="0">
              <a:solidFill>
                <a:schemeClr val="tx1"/>
              </a:solidFill>
              <a:latin typeface="黑体" panose="02010609060101010101" pitchFamily="49" charset="-122"/>
              <a:ea typeface="黑体" panose="02010609060101010101" pitchFamily="49" charset="-122"/>
            </a:rPr>
            <a:t>基金托管人</a:t>
          </a:r>
        </a:p>
      </dgm:t>
    </dgm:pt>
    <dgm:pt modelId="{6C14CB40-9093-4A66-BCE6-8EECEAB1F4CD}" cxnId="{39B50A1C-F084-4111-A408-ED77E90320B1}" type="parTrans">
      <dgm:prSet/>
      <dgm:spPr/>
      <dgm:t>
        <a:bodyPr/>
        <a:lstStyle/>
        <a:p>
          <a:endParaRPr lang="zh-CN" altLang="en-US">
            <a:solidFill>
              <a:schemeClr val="tx1"/>
            </a:solidFill>
          </a:endParaRPr>
        </a:p>
      </dgm:t>
    </dgm:pt>
    <dgm:pt modelId="{9D2F8192-005D-475D-AF8D-0A5D212BE713}" cxnId="{39B50A1C-F084-4111-A408-ED77E90320B1}" type="sibTrans">
      <dgm:prSet/>
      <dgm:spPr/>
      <dgm:t>
        <a:bodyPr/>
        <a:lstStyle/>
        <a:p>
          <a:endParaRPr lang="zh-CN" altLang="en-US">
            <a:solidFill>
              <a:schemeClr val="tx1"/>
            </a:solidFill>
          </a:endParaRPr>
        </a:p>
      </dgm:t>
    </dgm:pt>
    <dgm:pt modelId="{6B76B257-0CDF-4B68-AB0D-327AAADDB6E8}">
      <dgm:prSet phldrT="[文本]" custT="1"/>
      <dgm:spPr>
        <a:solidFill>
          <a:schemeClr val="accent3">
            <a:lumMod val="40000"/>
            <a:lumOff val="60000"/>
          </a:schemeClr>
        </a:solidFill>
      </dgm:spPr>
      <dgm:t>
        <a:bodyPr/>
        <a:lstStyle/>
        <a:p>
          <a:r>
            <a:rPr lang="zh-CN" altLang="en-US" sz="2400" dirty="0">
              <a:solidFill>
                <a:schemeClr val="tx1"/>
              </a:solidFill>
              <a:latin typeface="黑体" panose="02010609060101010101" pitchFamily="49" charset="-122"/>
              <a:ea typeface="黑体" panose="02010609060101010101" pitchFamily="49" charset="-122"/>
            </a:rPr>
            <a:t>投资基金的投资者</a:t>
          </a:r>
        </a:p>
      </dgm:t>
    </dgm:pt>
    <dgm:pt modelId="{3223322F-BF98-4D34-8B72-5474A2AB3DAA}" cxnId="{B0F0CE9A-C456-4847-B4A0-3DE3BA6251AD}" type="parTrans">
      <dgm:prSet/>
      <dgm:spPr/>
      <dgm:t>
        <a:bodyPr/>
        <a:lstStyle/>
        <a:p>
          <a:endParaRPr lang="zh-CN" altLang="en-US">
            <a:solidFill>
              <a:schemeClr val="tx1"/>
            </a:solidFill>
          </a:endParaRPr>
        </a:p>
      </dgm:t>
    </dgm:pt>
    <dgm:pt modelId="{DFBBACFF-0E3B-406F-AF54-37D0C6BC9517}" cxnId="{B0F0CE9A-C456-4847-B4A0-3DE3BA6251AD}" type="sibTrans">
      <dgm:prSet/>
      <dgm:spPr/>
      <dgm:t>
        <a:bodyPr/>
        <a:lstStyle/>
        <a:p>
          <a:endParaRPr lang="zh-CN" altLang="en-US">
            <a:solidFill>
              <a:schemeClr val="tx1"/>
            </a:solidFill>
          </a:endParaRPr>
        </a:p>
      </dgm:t>
    </dgm:pt>
    <dgm:pt modelId="{7B0E3AB0-5102-4063-AA59-4480CD644195}" type="pres">
      <dgm:prSet presAssocID="{D12A2633-6B43-4A8A-98B9-F25AFB54677D}" presName="Name0" presStyleCnt="0">
        <dgm:presLayoutVars>
          <dgm:chMax val="7"/>
          <dgm:chPref val="7"/>
          <dgm:dir/>
        </dgm:presLayoutVars>
      </dgm:prSet>
      <dgm:spPr/>
    </dgm:pt>
    <dgm:pt modelId="{304F50E9-8E4F-493C-B064-780EE306CF36}" type="pres">
      <dgm:prSet presAssocID="{D12A2633-6B43-4A8A-98B9-F25AFB54677D}" presName="Name1" presStyleCnt="0"/>
      <dgm:spPr/>
    </dgm:pt>
    <dgm:pt modelId="{8C3542A1-8D49-41C7-BA83-D8B87D47A472}" type="pres">
      <dgm:prSet presAssocID="{D12A2633-6B43-4A8A-98B9-F25AFB54677D}" presName="cycle" presStyleCnt="0"/>
      <dgm:spPr/>
    </dgm:pt>
    <dgm:pt modelId="{580B9021-FD29-4D9D-AAA0-56C6501DC4A0}" type="pres">
      <dgm:prSet presAssocID="{D12A2633-6B43-4A8A-98B9-F25AFB54677D}" presName="srcNode" presStyleLbl="node1" presStyleIdx="0" presStyleCnt="3"/>
      <dgm:spPr/>
    </dgm:pt>
    <dgm:pt modelId="{2CC2ED32-187E-462E-8A25-FFF8962EB711}" type="pres">
      <dgm:prSet presAssocID="{D12A2633-6B43-4A8A-98B9-F25AFB54677D}" presName="conn" presStyleLbl="parChTrans1D2" presStyleIdx="0" presStyleCnt="1"/>
      <dgm:spPr/>
    </dgm:pt>
    <dgm:pt modelId="{2B8D85BA-DA6B-41BF-BC12-04DB7DFE1C11}" type="pres">
      <dgm:prSet presAssocID="{D12A2633-6B43-4A8A-98B9-F25AFB54677D}" presName="extraNode" presStyleLbl="node1" presStyleIdx="0" presStyleCnt="3"/>
      <dgm:spPr/>
    </dgm:pt>
    <dgm:pt modelId="{F08D8C00-34A7-4CC0-8359-77E39783F238}" type="pres">
      <dgm:prSet presAssocID="{D12A2633-6B43-4A8A-98B9-F25AFB54677D}" presName="dstNode" presStyleLbl="node1" presStyleIdx="0" presStyleCnt="3"/>
      <dgm:spPr/>
    </dgm:pt>
    <dgm:pt modelId="{0D37079A-E0E5-4587-8D7F-241990702A93}" type="pres">
      <dgm:prSet presAssocID="{908BD6FF-2709-452C-818F-88C44DE85ED8}" presName="text_1" presStyleLbl="node1" presStyleIdx="0" presStyleCnt="3">
        <dgm:presLayoutVars>
          <dgm:bulletEnabled val="1"/>
        </dgm:presLayoutVars>
      </dgm:prSet>
      <dgm:spPr/>
    </dgm:pt>
    <dgm:pt modelId="{A9A06F41-33A9-47A8-B946-FC3BDBB623DE}" type="pres">
      <dgm:prSet presAssocID="{908BD6FF-2709-452C-818F-88C44DE85ED8}" presName="accent_1" presStyleCnt="0"/>
      <dgm:spPr/>
    </dgm:pt>
    <dgm:pt modelId="{897AC27D-3563-40C1-9569-65E9F5277D65}" type="pres">
      <dgm:prSet presAssocID="{908BD6FF-2709-452C-818F-88C44DE85ED8}" presName="accentRepeatNode" presStyleLbl="solidFgAcc1" presStyleIdx="0" presStyleCnt="3"/>
      <dgm:spPr>
        <a:ln>
          <a:solidFill>
            <a:schemeClr val="accent3">
              <a:lumMod val="40000"/>
              <a:lumOff val="60000"/>
            </a:schemeClr>
          </a:solidFill>
        </a:ln>
      </dgm:spPr>
    </dgm:pt>
    <dgm:pt modelId="{853932D6-1736-4F28-A67D-828C1CFB3D4E}" type="pres">
      <dgm:prSet presAssocID="{CFFA1983-EA92-4786-80CA-E8690F456173}" presName="text_2" presStyleLbl="node1" presStyleIdx="1" presStyleCnt="3">
        <dgm:presLayoutVars>
          <dgm:bulletEnabled val="1"/>
        </dgm:presLayoutVars>
      </dgm:prSet>
      <dgm:spPr/>
    </dgm:pt>
    <dgm:pt modelId="{2E201803-D128-42EE-A937-856B37F87BDE}" type="pres">
      <dgm:prSet presAssocID="{CFFA1983-EA92-4786-80CA-E8690F456173}" presName="accent_2" presStyleCnt="0"/>
      <dgm:spPr/>
    </dgm:pt>
    <dgm:pt modelId="{8DD803F6-1A4A-4AB0-BFFE-CBF603CEC320}" type="pres">
      <dgm:prSet presAssocID="{CFFA1983-EA92-4786-80CA-E8690F456173}" presName="accentRepeatNode" presStyleLbl="solidFgAcc1" presStyleIdx="1" presStyleCnt="3"/>
      <dgm:spPr>
        <a:ln>
          <a:solidFill>
            <a:schemeClr val="accent3">
              <a:lumMod val="40000"/>
              <a:lumOff val="60000"/>
            </a:schemeClr>
          </a:solidFill>
        </a:ln>
      </dgm:spPr>
    </dgm:pt>
    <dgm:pt modelId="{5FF8B4FD-D3E3-4C77-A138-FF886DDD917A}" type="pres">
      <dgm:prSet presAssocID="{6B76B257-0CDF-4B68-AB0D-327AAADDB6E8}" presName="text_3" presStyleLbl="node1" presStyleIdx="2" presStyleCnt="3">
        <dgm:presLayoutVars>
          <dgm:bulletEnabled val="1"/>
        </dgm:presLayoutVars>
      </dgm:prSet>
      <dgm:spPr/>
    </dgm:pt>
    <dgm:pt modelId="{59A7063D-761A-4CCE-AA79-C47D9AFB497E}" type="pres">
      <dgm:prSet presAssocID="{6B76B257-0CDF-4B68-AB0D-327AAADDB6E8}" presName="accent_3" presStyleCnt="0"/>
      <dgm:spPr/>
    </dgm:pt>
    <dgm:pt modelId="{E216F45C-7BE6-42F3-9E94-E3D7FD0DC1BA}" type="pres">
      <dgm:prSet presAssocID="{6B76B257-0CDF-4B68-AB0D-327AAADDB6E8}" presName="accentRepeatNode" presStyleLbl="solidFgAcc1" presStyleIdx="2" presStyleCnt="3"/>
      <dgm:spPr>
        <a:ln>
          <a:solidFill>
            <a:schemeClr val="accent3">
              <a:lumMod val="40000"/>
              <a:lumOff val="60000"/>
            </a:schemeClr>
          </a:solidFill>
        </a:ln>
      </dgm:spPr>
    </dgm:pt>
  </dgm:ptLst>
  <dgm:cxnLst>
    <dgm:cxn modelId="{39B50A1C-F084-4111-A408-ED77E90320B1}" srcId="{D12A2633-6B43-4A8A-98B9-F25AFB54677D}" destId="{CFFA1983-EA92-4786-80CA-E8690F456173}" srcOrd="1" destOrd="0" parTransId="{6C14CB40-9093-4A66-BCE6-8EECEAB1F4CD}" sibTransId="{9D2F8192-005D-475D-AF8D-0A5D212BE713}"/>
    <dgm:cxn modelId="{C13BE923-04F7-4E3A-AFF6-460F01B99C56}" type="presOf" srcId="{6B76B257-0CDF-4B68-AB0D-327AAADDB6E8}" destId="{5FF8B4FD-D3E3-4C77-A138-FF886DDD917A}" srcOrd="0" destOrd="0" presId="urn:microsoft.com/office/officeart/2008/layout/VerticalCurvedList#1"/>
    <dgm:cxn modelId="{4852B73B-71B6-4D05-97F3-50EBA6EC9D66}" type="presOf" srcId="{4D11A4DE-B0DE-4221-AA68-C6E4C118E9C1}" destId="{2CC2ED32-187E-462E-8A25-FFF8962EB711}" srcOrd="0" destOrd="0" presId="urn:microsoft.com/office/officeart/2008/layout/VerticalCurvedList#1"/>
    <dgm:cxn modelId="{A614BB6E-099C-45A8-84A2-4CB36050C957}" srcId="{D12A2633-6B43-4A8A-98B9-F25AFB54677D}" destId="{908BD6FF-2709-452C-818F-88C44DE85ED8}" srcOrd="0" destOrd="0" parTransId="{C5C2E54B-2782-4FEB-A4E4-9B8B3E9BD7EA}" sibTransId="{4D11A4DE-B0DE-4221-AA68-C6E4C118E9C1}"/>
    <dgm:cxn modelId="{B0F0CE9A-C456-4847-B4A0-3DE3BA6251AD}" srcId="{D12A2633-6B43-4A8A-98B9-F25AFB54677D}" destId="{6B76B257-0CDF-4B68-AB0D-327AAADDB6E8}" srcOrd="2" destOrd="0" parTransId="{3223322F-BF98-4D34-8B72-5474A2AB3DAA}" sibTransId="{DFBBACFF-0E3B-406F-AF54-37D0C6BC9517}"/>
    <dgm:cxn modelId="{DEDDE8A8-BB03-4B4F-BD07-37AA2EBDA45C}" type="presOf" srcId="{CFFA1983-EA92-4786-80CA-E8690F456173}" destId="{853932D6-1736-4F28-A67D-828C1CFB3D4E}" srcOrd="0" destOrd="0" presId="urn:microsoft.com/office/officeart/2008/layout/VerticalCurvedList#1"/>
    <dgm:cxn modelId="{424FC2C0-133A-4FA3-8EF3-AF2F51F3EA38}" type="presOf" srcId="{D12A2633-6B43-4A8A-98B9-F25AFB54677D}" destId="{7B0E3AB0-5102-4063-AA59-4480CD644195}" srcOrd="0" destOrd="0" presId="urn:microsoft.com/office/officeart/2008/layout/VerticalCurvedList#1"/>
    <dgm:cxn modelId="{AC6472E1-09C0-4AAF-A32B-A227B2A5E141}" type="presOf" srcId="{908BD6FF-2709-452C-818F-88C44DE85ED8}" destId="{0D37079A-E0E5-4587-8D7F-241990702A93}" srcOrd="0" destOrd="0" presId="urn:microsoft.com/office/officeart/2008/layout/VerticalCurvedList#1"/>
    <dgm:cxn modelId="{91A348DC-1B99-4854-A424-81F26A91EB4D}" type="presParOf" srcId="{7B0E3AB0-5102-4063-AA59-4480CD644195}" destId="{304F50E9-8E4F-493C-B064-780EE306CF36}" srcOrd="0" destOrd="0" presId="urn:microsoft.com/office/officeart/2008/layout/VerticalCurvedList#1"/>
    <dgm:cxn modelId="{E1CF6FB1-ABAA-46E2-9FDD-B90E002C5892}" type="presParOf" srcId="{304F50E9-8E4F-493C-B064-780EE306CF36}" destId="{8C3542A1-8D49-41C7-BA83-D8B87D47A472}" srcOrd="0" destOrd="0" presId="urn:microsoft.com/office/officeart/2008/layout/VerticalCurvedList#1"/>
    <dgm:cxn modelId="{3A56D04A-40B4-4F8C-94BC-0602885F3193}" type="presParOf" srcId="{8C3542A1-8D49-41C7-BA83-D8B87D47A472}" destId="{580B9021-FD29-4D9D-AAA0-56C6501DC4A0}" srcOrd="0" destOrd="0" presId="urn:microsoft.com/office/officeart/2008/layout/VerticalCurvedList#1"/>
    <dgm:cxn modelId="{4A16D273-D827-43B4-A81D-4B4574A9EB1D}" type="presParOf" srcId="{8C3542A1-8D49-41C7-BA83-D8B87D47A472}" destId="{2CC2ED32-187E-462E-8A25-FFF8962EB711}" srcOrd="1" destOrd="0" presId="urn:microsoft.com/office/officeart/2008/layout/VerticalCurvedList#1"/>
    <dgm:cxn modelId="{60970663-4999-4FC9-B8B0-6DE8BD1426DD}" type="presParOf" srcId="{8C3542A1-8D49-41C7-BA83-D8B87D47A472}" destId="{2B8D85BA-DA6B-41BF-BC12-04DB7DFE1C11}" srcOrd="2" destOrd="0" presId="urn:microsoft.com/office/officeart/2008/layout/VerticalCurvedList#1"/>
    <dgm:cxn modelId="{B8ECBC18-1F2F-4528-8652-7931709B644D}" type="presParOf" srcId="{8C3542A1-8D49-41C7-BA83-D8B87D47A472}" destId="{F08D8C00-34A7-4CC0-8359-77E39783F238}" srcOrd="3" destOrd="0" presId="urn:microsoft.com/office/officeart/2008/layout/VerticalCurvedList#1"/>
    <dgm:cxn modelId="{98A35408-7C53-4325-8664-36D5FB00BA4D}" type="presParOf" srcId="{304F50E9-8E4F-493C-B064-780EE306CF36}" destId="{0D37079A-E0E5-4587-8D7F-241990702A93}" srcOrd="1" destOrd="0" presId="urn:microsoft.com/office/officeart/2008/layout/VerticalCurvedList#1"/>
    <dgm:cxn modelId="{A3638E2A-A082-4EE7-A6B4-45318DFFBBAB}" type="presParOf" srcId="{304F50E9-8E4F-493C-B064-780EE306CF36}" destId="{A9A06F41-33A9-47A8-B946-FC3BDBB623DE}" srcOrd="2" destOrd="0" presId="urn:microsoft.com/office/officeart/2008/layout/VerticalCurvedList#1"/>
    <dgm:cxn modelId="{2846737D-0828-4173-852F-8F1C610562D7}" type="presParOf" srcId="{A9A06F41-33A9-47A8-B946-FC3BDBB623DE}" destId="{897AC27D-3563-40C1-9569-65E9F5277D65}" srcOrd="0" destOrd="0" presId="urn:microsoft.com/office/officeart/2008/layout/VerticalCurvedList#1"/>
    <dgm:cxn modelId="{3F4998E0-E1B0-465B-82D6-A76D3744FF23}" type="presParOf" srcId="{304F50E9-8E4F-493C-B064-780EE306CF36}" destId="{853932D6-1736-4F28-A67D-828C1CFB3D4E}" srcOrd="3" destOrd="0" presId="urn:microsoft.com/office/officeart/2008/layout/VerticalCurvedList#1"/>
    <dgm:cxn modelId="{298973D8-5BB7-471B-9AF5-8A00CFDFD930}" type="presParOf" srcId="{304F50E9-8E4F-493C-B064-780EE306CF36}" destId="{2E201803-D128-42EE-A937-856B37F87BDE}" srcOrd="4" destOrd="0" presId="urn:microsoft.com/office/officeart/2008/layout/VerticalCurvedList#1"/>
    <dgm:cxn modelId="{BD1D68B3-0075-4C64-8C5C-70E2808A18C5}" type="presParOf" srcId="{2E201803-D128-42EE-A937-856B37F87BDE}" destId="{8DD803F6-1A4A-4AB0-BFFE-CBF603CEC320}" srcOrd="0" destOrd="0" presId="urn:microsoft.com/office/officeart/2008/layout/VerticalCurvedList#1"/>
    <dgm:cxn modelId="{9E4E46FF-5793-4B2C-A893-F843C89057EA}" type="presParOf" srcId="{304F50E9-8E4F-493C-B064-780EE306CF36}" destId="{5FF8B4FD-D3E3-4C77-A138-FF886DDD917A}" srcOrd="5" destOrd="0" presId="urn:microsoft.com/office/officeart/2008/layout/VerticalCurvedList#1"/>
    <dgm:cxn modelId="{9114CA8E-B872-49B6-B02A-1831A9083096}" type="presParOf" srcId="{304F50E9-8E4F-493C-B064-780EE306CF36}" destId="{59A7063D-761A-4CCE-AA79-C47D9AFB497E}" srcOrd="6" destOrd="0" presId="urn:microsoft.com/office/officeart/2008/layout/VerticalCurvedList#1"/>
    <dgm:cxn modelId="{5410273F-79F8-4456-8B40-7D2F862A9A89}" type="presParOf" srcId="{59A7063D-761A-4CCE-AA79-C47D9AFB497E}" destId="{E216F45C-7BE6-42F3-9E94-E3D7FD0DC1BA}" srcOrd="0" destOrd="0" presId="urn:microsoft.com/office/officeart/2008/layout/VerticalCurved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333999" cy="5333999"/>
        <a:chOff x="0" y="0"/>
        <a:chExt cx="5333999" cy="5333999"/>
      </a:xfrm>
    </dsp:grpSpPr>
    <dsp:sp modelId="{5C55B38F-6A39-41DC-9B48-7BF7C320648B}">
      <dsp:nvSpPr>
        <dsp:cNvPr id="3" name="椭圆 2"/>
        <dsp:cNvSpPr/>
      </dsp:nvSpPr>
      <dsp:spPr bwMode="white">
        <a:xfrm>
          <a:off x="2272917" y="1185333"/>
          <a:ext cx="2963333" cy="2963333"/>
        </a:xfrm>
        <a:prstGeom prst="ellipse">
          <a:avLst/>
        </a:prstGeom>
        <a:solidFill>
          <a:schemeClr val="accent3">
            <a:lumMod val="40000"/>
            <a:lumOff val="60000"/>
            <a:alpha val="50000"/>
          </a:schemeClr>
        </a:solidFill>
      </dsp:spPr>
      <dsp:style>
        <a:lnRef idx="2">
          <a:schemeClr val="lt1"/>
        </a:lnRef>
        <a:fillRef idx="1">
          <a:schemeClr val="accent1">
            <a:alpha val="50000"/>
          </a:schemeClr>
        </a:fillRef>
        <a:effectRef idx="0">
          <a:scrgbClr r="0" g="0" b="0"/>
        </a:effectRef>
        <a:fontRef idx="minor">
          <a:schemeClr val="tx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latin typeface="黑体" panose="02010609060101010101" pitchFamily="49" charset="-122"/>
              <a:ea typeface="黑体" panose="02010609060101010101" pitchFamily="49" charset="-122"/>
            </a:rPr>
            <a:t>商事信托</a:t>
          </a:r>
        </a:p>
      </dsp:txBody>
      <dsp:txXfrm>
        <a:off x="2272917" y="1185333"/>
        <a:ext cx="2963333" cy="2963333"/>
      </dsp:txXfrm>
    </dsp:sp>
    <dsp:sp modelId="{3034FF03-7794-4721-9000-32DE6D6B05AF}">
      <dsp:nvSpPr>
        <dsp:cNvPr id="4" name="椭圆 3"/>
        <dsp:cNvSpPr/>
      </dsp:nvSpPr>
      <dsp:spPr bwMode="white">
        <a:xfrm>
          <a:off x="3013750" y="0"/>
          <a:ext cx="1481666" cy="1481666"/>
        </a:xfrm>
        <a:prstGeom prst="ellipse">
          <a:avLst/>
        </a:prstGeom>
        <a:solidFill>
          <a:schemeClr val="accent3">
            <a:lumMod val="40000"/>
            <a:lumOff val="60000"/>
            <a:alpha val="50000"/>
          </a:schemeClr>
        </a:solidFill>
      </dsp:spPr>
      <dsp:style>
        <a:lnRef idx="2">
          <a:schemeClr val="lt1"/>
        </a:lnRef>
        <a:fillRef idx="1">
          <a:schemeClr val="accent1">
            <a:alpha val="50000"/>
          </a:schemeClr>
        </a:fillRef>
        <a:effectRef idx="0">
          <a:scrgbClr r="0" g="0" b="0"/>
        </a:effectRef>
        <a:fontRef idx="minor">
          <a:schemeClr val="tx1"/>
        </a:fontRef>
      </dsp:style>
      <dsp:txBody>
        <a:bodyPr vert="horz" wrap="square"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latin typeface="黑体" panose="02010609060101010101" pitchFamily="49" charset="-122"/>
              <a:ea typeface="黑体" panose="02010609060101010101" pitchFamily="49" charset="-122"/>
            </a:rPr>
            <a:t>集合资金信托</a:t>
          </a:r>
          <a:endParaRPr sz="6500"/>
        </a:p>
      </dsp:txBody>
      <dsp:txXfrm>
        <a:off x="3013750" y="0"/>
        <a:ext cx="1481666" cy="1481666"/>
      </dsp:txXfrm>
    </dsp:sp>
    <dsp:sp modelId="{C47ECC12-7342-426C-947A-0D813B093629}">
      <dsp:nvSpPr>
        <dsp:cNvPr id="5" name="椭圆 4"/>
        <dsp:cNvSpPr/>
      </dsp:nvSpPr>
      <dsp:spPr bwMode="white">
        <a:xfrm>
          <a:off x="4939916" y="1926166"/>
          <a:ext cx="1481666" cy="1481666"/>
        </a:xfrm>
        <a:prstGeom prst="ellipse">
          <a:avLst/>
        </a:prstGeom>
        <a:solidFill>
          <a:schemeClr val="accent3">
            <a:lumMod val="40000"/>
            <a:lumOff val="60000"/>
            <a:alpha val="50000"/>
          </a:schemeClr>
        </a:solidFill>
      </dsp:spPr>
      <dsp:style>
        <a:lnRef idx="2">
          <a:schemeClr val="lt1"/>
        </a:lnRef>
        <a:fillRef idx="1">
          <a:schemeClr val="accent1">
            <a:alpha val="50000"/>
          </a:schemeClr>
        </a:fillRef>
        <a:effectRef idx="0">
          <a:scrgbClr r="0" g="0" b="0"/>
        </a:effectRef>
        <a:fontRef idx="minor">
          <a:schemeClr val="tx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2400" dirty="0">
              <a:latin typeface="黑体" panose="02010609060101010101" pitchFamily="49" charset="-122"/>
              <a:ea typeface="黑体" panose="02010609060101010101" pitchFamily="49" charset="-122"/>
            </a:rPr>
            <a:t>企业年金信托</a:t>
          </a:r>
          <a:r>
            <a:rPr lang="en-US" altLang="zh-CN" sz="2400" dirty="0">
              <a:latin typeface="黑体" panose="02010609060101010101" pitchFamily="49" charset="-122"/>
              <a:ea typeface="黑体" panose="02010609060101010101" pitchFamily="49" charset="-122"/>
            </a:rPr>
            <a:t> </a:t>
          </a:r>
        </a:p>
      </dsp:txBody>
      <dsp:txXfrm>
        <a:off x="4939916" y="1926166"/>
        <a:ext cx="1481666" cy="1481666"/>
      </dsp:txXfrm>
    </dsp:sp>
    <dsp:sp modelId="{0AEFF068-A180-4875-A790-395F89854574}">
      <dsp:nvSpPr>
        <dsp:cNvPr id="6" name="椭圆 5"/>
        <dsp:cNvSpPr/>
      </dsp:nvSpPr>
      <dsp:spPr bwMode="white">
        <a:xfrm>
          <a:off x="3013750" y="3852333"/>
          <a:ext cx="1481666" cy="1481666"/>
        </a:xfrm>
        <a:prstGeom prst="ellipse">
          <a:avLst/>
        </a:prstGeom>
        <a:solidFill>
          <a:schemeClr val="accent3">
            <a:lumMod val="40000"/>
            <a:lumOff val="60000"/>
            <a:alpha val="50000"/>
          </a:schemeClr>
        </a:solidFill>
      </dsp:spPr>
      <dsp:style>
        <a:lnRef idx="2">
          <a:schemeClr val="lt1"/>
        </a:lnRef>
        <a:fillRef idx="1">
          <a:schemeClr val="accent1">
            <a:alpha val="50000"/>
          </a:schemeClr>
        </a:fillRef>
        <a:effectRef idx="0">
          <a:scrgbClr r="0" g="0" b="0"/>
        </a:effectRef>
        <a:fontRef idx="minor">
          <a:schemeClr val="tx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2400" dirty="0">
              <a:latin typeface="黑体" panose="02010609060101010101" pitchFamily="49" charset="-122"/>
              <a:ea typeface="黑体" panose="02010609060101010101" pitchFamily="49" charset="-122"/>
            </a:rPr>
            <a:t>信贷资产证券化信托</a:t>
          </a:r>
        </a:p>
      </dsp:txBody>
      <dsp:txXfrm>
        <a:off x="3013750" y="3852333"/>
        <a:ext cx="1481666" cy="1481666"/>
      </dsp:txXfrm>
    </dsp:sp>
    <dsp:sp modelId="{1B136070-7D83-4B5B-B265-B4F5A7831619}">
      <dsp:nvSpPr>
        <dsp:cNvPr id="7" name="椭圆 6"/>
        <dsp:cNvSpPr/>
      </dsp:nvSpPr>
      <dsp:spPr bwMode="white">
        <a:xfrm>
          <a:off x="1087583" y="1926166"/>
          <a:ext cx="1481666" cy="1481666"/>
        </a:xfrm>
        <a:prstGeom prst="ellipse">
          <a:avLst/>
        </a:prstGeom>
        <a:solidFill>
          <a:schemeClr val="accent3">
            <a:lumMod val="40000"/>
            <a:lumOff val="60000"/>
            <a:alpha val="50000"/>
          </a:schemeClr>
        </a:solidFill>
      </dsp:spPr>
      <dsp:style>
        <a:lnRef idx="2">
          <a:schemeClr val="lt1"/>
        </a:lnRef>
        <a:fillRef idx="1">
          <a:schemeClr val="accent1">
            <a:alpha val="50000"/>
          </a:schemeClr>
        </a:fillRef>
        <a:effectRef idx="0">
          <a:scrgbClr r="0" g="0" b="0"/>
        </a:effectRef>
        <a:fontRef idx="minor">
          <a:schemeClr val="tx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zh-CN" sz="2400" dirty="0">
              <a:latin typeface="黑体" panose="02010609060101010101" pitchFamily="49" charset="-122"/>
              <a:ea typeface="黑体" panose="02010609060101010101" pitchFamily="49" charset="-122"/>
            </a:rPr>
            <a:t>保险资金信托</a:t>
          </a:r>
        </a:p>
      </dsp:txBody>
      <dsp:txXfrm>
        <a:off x="1087583" y="1926166"/>
        <a:ext cx="1481666" cy="1481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443854" cy="3418349"/>
        <a:chOff x="0" y="0"/>
        <a:chExt cx="4443854" cy="3418349"/>
      </a:xfrm>
    </dsp:grpSpPr>
    <dsp:sp modelId="{8A9E0D43-B1A9-4A4E-A1B2-0FE93566594A}">
      <dsp:nvSpPr>
        <dsp:cNvPr id="3" name="饼形 2"/>
        <dsp:cNvSpPr/>
      </dsp:nvSpPr>
      <dsp:spPr bwMode="white">
        <a:xfrm>
          <a:off x="707598" y="529690"/>
          <a:ext cx="1480145" cy="1480145"/>
        </a:xfrm>
        <a:prstGeom prst="pieWedge">
          <a:avLst/>
        </a:prstGeom>
        <a:solidFill>
          <a:srgbClr val="E29D3E">
            <a:lumMod val="40000"/>
            <a:lumOff val="60000"/>
          </a:srgbClr>
        </a:solidFill>
        <a:ln w="15875" cap="rnd" cmpd="sng" algn="ctr">
          <a:solidFill>
            <a:sysClr val="window" lastClr="FFFFFF">
              <a:hueOff val="0"/>
              <a:satOff val="0"/>
              <a:lumOff val="0"/>
              <a:alphaOff val="0"/>
            </a:sysClr>
          </a:solidFill>
          <a:prstDash val="solid"/>
        </a:ln>
        <a:effectLst/>
      </dsp:spPr>
      <dsp:style>
        <a:lnRef idx="2">
          <a:schemeClr val="lt1"/>
        </a:lnRef>
        <a:fillRef idx="1">
          <a:schemeClr val="accent1"/>
        </a:fillRef>
        <a:effectRef idx="0">
          <a:scrgbClr r="0" g="0" b="0"/>
        </a:effectRef>
        <a:fontRef idx="minor">
          <a:schemeClr val="lt1"/>
        </a:fontRef>
      </dsp:style>
      <dsp:txBody>
        <a:bodyPr lIns="113792" tIns="113792" rIns="113792" bIns="113792"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buNone/>
          </a:pPr>
          <a:r>
            <a:rPr lang="zh-CN" altLang="zh-CN" dirty="0">
              <a:solidFill>
                <a:sysClr val="windowText" lastClr="000000"/>
              </a:solidFill>
              <a:latin typeface="黑体" panose="02010609060101010101" pitchFamily="49" charset="-122"/>
              <a:ea typeface="黑体" panose="02010609060101010101" pitchFamily="49" charset="-122"/>
              <a:cs typeface="+mn-cs"/>
            </a:rPr>
            <a:t>表决权信托问题</a:t>
          </a:r>
          <a:endParaRPr lang="zh-CN" altLang="en-US" dirty="0">
            <a:solidFill>
              <a:sysClr val="windowText" lastClr="000000"/>
            </a:solidFill>
            <a:latin typeface="黑体" panose="02010609060101010101" pitchFamily="49" charset="-122"/>
            <a:ea typeface="黑体" panose="02010609060101010101" pitchFamily="49" charset="-122"/>
            <a:cs typeface="+mn-cs"/>
          </a:endParaRPr>
        </a:p>
      </dsp:txBody>
      <dsp:txXfrm>
        <a:off x="707598" y="529690"/>
        <a:ext cx="1480145" cy="1480145"/>
      </dsp:txXfrm>
    </dsp:sp>
    <dsp:sp modelId="{8924377B-EDA7-4434-B601-9193DC2D1552}">
      <dsp:nvSpPr>
        <dsp:cNvPr id="4" name="饼形 3"/>
        <dsp:cNvSpPr/>
      </dsp:nvSpPr>
      <dsp:spPr bwMode="white">
        <a:xfrm rot="5400000">
          <a:off x="2243470" y="556984"/>
          <a:ext cx="1480145" cy="1480145"/>
        </a:xfrm>
        <a:prstGeom prst="pieWedge">
          <a:avLst/>
        </a:prstGeom>
        <a:solidFill>
          <a:srgbClr val="E29D3E">
            <a:lumMod val="40000"/>
            <a:lumOff val="60000"/>
          </a:srgbClr>
        </a:solidFill>
        <a:ln w="15875" cap="rnd" cmpd="sng" algn="ctr">
          <a:solidFill>
            <a:sysClr val="window" lastClr="FFFFFF">
              <a:hueOff val="0"/>
              <a:satOff val="0"/>
              <a:lumOff val="0"/>
              <a:alphaOff val="0"/>
            </a:sysClr>
          </a:solidFill>
          <a:prstDash val="solid"/>
        </a:ln>
        <a:effectLst/>
      </dsp:spPr>
      <dsp:style>
        <a:lnRef idx="2">
          <a:schemeClr val="lt1"/>
        </a:lnRef>
        <a:fillRef idx="1">
          <a:schemeClr val="accent1"/>
        </a:fillRef>
        <a:effectRef idx="0">
          <a:scrgbClr r="0" g="0" b="0"/>
        </a:effectRef>
        <a:fontRef idx="minor">
          <a:schemeClr val="lt1"/>
        </a:fontRef>
      </dsp:style>
      <dsp:txBody>
        <a:bodyPr rot="-5400000" lIns="113792" tIns="113792" rIns="113792" bIns="113792"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buNone/>
          </a:pPr>
          <a:r>
            <a:rPr lang="zh-CN" altLang="zh-CN" dirty="0">
              <a:solidFill>
                <a:sysClr val="windowText" lastClr="000000"/>
              </a:solidFill>
              <a:latin typeface="黑体" panose="02010609060101010101" pitchFamily="49" charset="-122"/>
              <a:ea typeface="黑体" panose="02010609060101010101" pitchFamily="49" charset="-122"/>
              <a:cs typeface="+mn-cs"/>
            </a:rPr>
            <a:t>经营权信托问题</a:t>
          </a:r>
        </a:p>
      </dsp:txBody>
      <dsp:txXfrm rot="5400000">
        <a:off x="2243470" y="556984"/>
        <a:ext cx="1480145" cy="1480145"/>
      </dsp:txXfrm>
    </dsp:sp>
    <dsp:sp modelId="{09869DD4-26AF-4540-AD71-A0C5D518A3EC}">
      <dsp:nvSpPr>
        <dsp:cNvPr id="5" name="饼形 4"/>
        <dsp:cNvSpPr/>
      </dsp:nvSpPr>
      <dsp:spPr bwMode="white">
        <a:xfrm rot="10800000">
          <a:off x="2256110" y="2078202"/>
          <a:ext cx="1480145" cy="1480145"/>
        </a:xfrm>
        <a:prstGeom prst="pieWedge">
          <a:avLst/>
        </a:prstGeom>
        <a:solidFill>
          <a:srgbClr val="E29D3E">
            <a:lumMod val="40000"/>
            <a:lumOff val="60000"/>
          </a:srgbClr>
        </a:solidFill>
        <a:ln w="15875" cap="rnd" cmpd="sng" algn="ctr">
          <a:solidFill>
            <a:sysClr val="window" lastClr="FFFFFF">
              <a:hueOff val="0"/>
              <a:satOff val="0"/>
              <a:lumOff val="0"/>
              <a:alphaOff val="0"/>
            </a:sysClr>
          </a:solidFill>
          <a:prstDash val="solid"/>
        </a:ln>
        <a:effectLst/>
      </dsp:spPr>
      <dsp:style>
        <a:lnRef idx="2">
          <a:schemeClr val="lt1"/>
        </a:lnRef>
        <a:fillRef idx="1">
          <a:schemeClr val="accent1"/>
        </a:fillRef>
        <a:effectRef idx="0">
          <a:scrgbClr r="0" g="0" b="0"/>
        </a:effectRef>
        <a:fontRef idx="minor">
          <a:schemeClr val="lt1"/>
        </a:fontRef>
      </dsp:style>
      <dsp:txBody>
        <a:bodyPr rot="10800000" lIns="113792" tIns="113792" rIns="113792" bIns="113792"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buNone/>
          </a:pPr>
          <a:r>
            <a:rPr lang="zh-CN" altLang="zh-CN" dirty="0">
              <a:solidFill>
                <a:sysClr val="windowText" lastClr="000000"/>
              </a:solidFill>
              <a:latin typeface="黑体" panose="02010609060101010101" pitchFamily="49" charset="-122"/>
              <a:ea typeface="黑体" panose="02010609060101010101" pitchFamily="49" charset="-122"/>
              <a:cs typeface="+mn-cs"/>
            </a:rPr>
            <a:t>股权或其他资产收益权问题</a:t>
          </a:r>
          <a:endParaRPr lang="zh-CN" altLang="en-US" dirty="0">
            <a:solidFill>
              <a:sysClr val="windowText" lastClr="000000"/>
            </a:solidFill>
            <a:latin typeface="黑体" panose="02010609060101010101" pitchFamily="49" charset="-122"/>
            <a:ea typeface="黑体" panose="02010609060101010101" pitchFamily="49" charset="-122"/>
            <a:cs typeface="+mn-cs"/>
          </a:endParaRPr>
        </a:p>
      </dsp:txBody>
      <dsp:txXfrm rot="10800000">
        <a:off x="2256110" y="2078202"/>
        <a:ext cx="1480145" cy="1480145"/>
      </dsp:txXfrm>
    </dsp:sp>
    <dsp:sp modelId="{2BA2CCAE-30F8-438E-8EC1-E8A17FBC7B6E}">
      <dsp:nvSpPr>
        <dsp:cNvPr id="6" name="饼形 5"/>
        <dsp:cNvSpPr/>
      </dsp:nvSpPr>
      <dsp:spPr bwMode="white">
        <a:xfrm rot="16200000">
          <a:off x="707598" y="2078202"/>
          <a:ext cx="1480145" cy="1480145"/>
        </a:xfrm>
        <a:prstGeom prst="pieWedge">
          <a:avLst/>
        </a:prstGeom>
        <a:solidFill>
          <a:srgbClr val="E29D3E">
            <a:lumMod val="40000"/>
            <a:lumOff val="60000"/>
          </a:srgbClr>
        </a:solidFill>
        <a:ln w="15875" cap="rnd" cmpd="sng" algn="ctr">
          <a:solidFill>
            <a:sysClr val="window" lastClr="FFFFFF">
              <a:hueOff val="0"/>
              <a:satOff val="0"/>
              <a:lumOff val="0"/>
              <a:alphaOff val="0"/>
            </a:sysClr>
          </a:solidFill>
          <a:prstDash val="solid"/>
        </a:ln>
        <a:effectLst/>
      </dsp:spPr>
      <dsp:style>
        <a:lnRef idx="2">
          <a:schemeClr val="lt1"/>
        </a:lnRef>
        <a:fillRef idx="1">
          <a:schemeClr val="accent1"/>
        </a:fillRef>
        <a:effectRef idx="0">
          <a:scrgbClr r="0" g="0" b="0"/>
        </a:effectRef>
        <a:fontRef idx="minor">
          <a:schemeClr val="lt1"/>
        </a:fontRef>
      </dsp:style>
      <dsp:txBody>
        <a:bodyPr rot="5400000" lIns="113792" tIns="113792" rIns="113792" bIns="113792"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buNone/>
          </a:pPr>
          <a:r>
            <a:rPr lang="zh-CN" altLang="zh-CN" dirty="0">
              <a:solidFill>
                <a:sysClr val="windowText" lastClr="000000"/>
              </a:solidFill>
              <a:latin typeface="黑体" panose="02010609060101010101" pitchFamily="49" charset="-122"/>
              <a:ea typeface="黑体" panose="02010609060101010101" pitchFamily="49" charset="-122"/>
              <a:cs typeface="+mn-cs"/>
            </a:rPr>
            <a:t>将来权利和期待权信托</a:t>
          </a:r>
          <a:endParaRPr lang="zh-CN" altLang="en-US" dirty="0">
            <a:solidFill>
              <a:sysClr val="windowText" lastClr="000000"/>
            </a:solidFill>
            <a:latin typeface="黑体" panose="02010609060101010101" pitchFamily="49" charset="-122"/>
            <a:ea typeface="黑体" panose="02010609060101010101" pitchFamily="49" charset="-122"/>
            <a:cs typeface="+mn-cs"/>
          </a:endParaRPr>
        </a:p>
      </dsp:txBody>
      <dsp:txXfrm rot="16200000">
        <a:off x="707598" y="2078202"/>
        <a:ext cx="1480145" cy="1480145"/>
      </dsp:txXfrm>
    </dsp:sp>
    <dsp:sp modelId="{4DA68830-C895-4735-B2AA-276BC9352B33}">
      <dsp:nvSpPr>
        <dsp:cNvPr id="7" name="环形箭头 6"/>
        <dsp:cNvSpPr/>
      </dsp:nvSpPr>
      <dsp:spPr bwMode="white">
        <a:xfrm>
          <a:off x="1966405" y="1736368"/>
          <a:ext cx="511043" cy="444385"/>
        </a:xfrm>
        <a:prstGeom prst="circularArrow">
          <a:avLst/>
        </a:prstGeom>
        <a:solidFill>
          <a:srgbClr val="30ACEC">
            <a:tint val="60000"/>
            <a:hueOff val="0"/>
            <a:satOff val="0"/>
            <a:lumOff val="0"/>
            <a:alphaOff val="0"/>
          </a:srgbClr>
        </a:solidFill>
        <a:ln w="15875" cap="rnd" cmpd="sng" algn="ctr">
          <a:solidFill>
            <a:sysClr val="window" lastClr="FFFFFF">
              <a:hueOff val="0"/>
              <a:satOff val="0"/>
              <a:lumOff val="0"/>
              <a:alphaOff val="0"/>
            </a:sysClr>
          </a:solidFill>
          <a:prstDash val="solid"/>
        </a:ln>
        <a:effectLst/>
      </dsp:spPr>
      <dsp:style>
        <a:lnRef idx="2">
          <a:schemeClr val="lt1"/>
        </a:lnRef>
        <a:fillRef idx="1">
          <a:schemeClr val="accent1">
            <a:tint val="60000"/>
          </a:schemeClr>
        </a:fillRef>
        <a:effectRef idx="0">
          <a:scrgbClr r="0" g="0" b="0"/>
        </a:effectRef>
        <a:fontRef idx="minor"/>
      </dsp:style>
      <dsp:txXfrm>
        <a:off x="1966405" y="1736368"/>
        <a:ext cx="511043" cy="444385"/>
      </dsp:txXfrm>
    </dsp:sp>
    <dsp:sp modelId="{375F6B3C-DCCC-4E59-92AE-74C44E08F509}">
      <dsp:nvSpPr>
        <dsp:cNvPr id="8" name="环形箭头 7"/>
        <dsp:cNvSpPr/>
      </dsp:nvSpPr>
      <dsp:spPr bwMode="white">
        <a:xfrm rot="10800000">
          <a:off x="1966405" y="1907285"/>
          <a:ext cx="511043" cy="444385"/>
        </a:xfrm>
        <a:prstGeom prst="circularArrow">
          <a:avLst/>
        </a:prstGeom>
        <a:solidFill>
          <a:srgbClr val="30ACEC">
            <a:tint val="60000"/>
            <a:hueOff val="0"/>
            <a:satOff val="0"/>
            <a:lumOff val="0"/>
            <a:alphaOff val="0"/>
          </a:srgbClr>
        </a:solidFill>
        <a:ln w="15875" cap="rnd" cmpd="sng" algn="ctr">
          <a:solidFill>
            <a:sysClr val="window" lastClr="FFFFFF">
              <a:hueOff val="0"/>
              <a:satOff val="0"/>
              <a:lumOff val="0"/>
              <a:alphaOff val="0"/>
            </a:sysClr>
          </a:solidFill>
          <a:prstDash val="solid"/>
        </a:ln>
        <a:effectLst/>
      </dsp:spPr>
      <dsp:style>
        <a:lnRef idx="2">
          <a:schemeClr val="lt1"/>
        </a:lnRef>
        <a:fillRef idx="1">
          <a:schemeClr val="accent1">
            <a:tint val="60000"/>
          </a:schemeClr>
        </a:fillRef>
        <a:effectRef idx="0">
          <a:scrgbClr r="0" g="0" b="0"/>
        </a:effectRef>
        <a:fontRef idx="minor"/>
      </dsp:style>
      <dsp:txXfrm rot="10800000">
        <a:off x="1966405" y="1907285"/>
        <a:ext cx="511043" cy="444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56645" cy="4364124"/>
        <a:chOff x="0" y="0"/>
        <a:chExt cx="7956645" cy="4364124"/>
      </a:xfrm>
    </dsp:grpSpPr>
    <dsp:sp modelId="{2CC2ED32-187E-462E-8A25-FFF8962EB711}">
      <dsp:nvSpPr>
        <dsp:cNvPr id="4" name="空心弧 3"/>
        <dsp:cNvSpPr/>
      </dsp:nvSpPr>
      <dsp:spPr bwMode="white">
        <a:xfrm>
          <a:off x="-4886564" y="-768629"/>
          <a:ext cx="5901383" cy="5901383"/>
        </a:xfrm>
        <a:prstGeom prst="blockArc">
          <a:avLst>
            <a:gd name="adj1" fmla="val 18900000"/>
            <a:gd name="adj2" fmla="val 2700000"/>
            <a:gd name="adj3" fmla="val 306"/>
          </a:avLst>
        </a:prstGeom>
      </dsp:spPr>
      <dsp:style>
        <a:lnRef idx="2">
          <a:schemeClr val="accent1">
            <a:shade val="60000"/>
          </a:schemeClr>
        </a:lnRef>
        <a:fillRef idx="0">
          <a:schemeClr val="accent1"/>
        </a:fillRef>
        <a:effectRef idx="0">
          <a:scrgbClr r="0" g="0" b="0"/>
        </a:effectRef>
        <a:fontRef idx="minor"/>
      </dsp:style>
      <dsp:txXfrm>
        <a:off x="-4886564" y="-768629"/>
        <a:ext cx="5901383" cy="5901383"/>
      </dsp:txXfrm>
    </dsp:sp>
    <dsp:sp modelId="{0D37079A-E0E5-4587-8D7F-241990702A93}">
      <dsp:nvSpPr>
        <dsp:cNvPr id="7" name="矩形 6"/>
        <dsp:cNvSpPr/>
      </dsp:nvSpPr>
      <dsp:spPr bwMode="white">
        <a:xfrm>
          <a:off x="665965" y="436412"/>
          <a:ext cx="7290680" cy="872825"/>
        </a:xfrm>
        <a:prstGeom prst="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692804"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zh-CN" sz="2400" dirty="0">
              <a:solidFill>
                <a:schemeClr val="tx1"/>
              </a:solidFill>
              <a:latin typeface="黑体" panose="02010609060101010101" pitchFamily="49" charset="-122"/>
              <a:ea typeface="黑体" panose="02010609060101010101" pitchFamily="49" charset="-122"/>
            </a:rPr>
            <a:t>基金管理人</a:t>
          </a:r>
          <a:r>
            <a:rPr lang="en-US" altLang="zh-CN" sz="2400" dirty="0">
              <a:solidFill>
                <a:schemeClr val="tx1"/>
              </a:solidFill>
              <a:latin typeface="黑体" panose="02010609060101010101" pitchFamily="49" charset="-122"/>
              <a:ea typeface="黑体" panose="02010609060101010101" pitchFamily="49" charset="-122"/>
            </a:rPr>
            <a:t> </a:t>
          </a:r>
          <a:endParaRPr lang="zh-CN" altLang="en-US" sz="2400" dirty="0">
            <a:solidFill>
              <a:schemeClr val="tx1"/>
            </a:solidFill>
            <a:latin typeface="黑体" panose="02010609060101010101" pitchFamily="49" charset="-122"/>
            <a:ea typeface="黑体" panose="02010609060101010101" pitchFamily="49" charset="-122"/>
          </a:endParaRPr>
        </a:p>
      </dsp:txBody>
      <dsp:txXfrm>
        <a:off x="665965" y="436412"/>
        <a:ext cx="7290680" cy="872825"/>
      </dsp:txXfrm>
    </dsp:sp>
    <dsp:sp modelId="{897AC27D-3563-40C1-9569-65E9F5277D65}">
      <dsp:nvSpPr>
        <dsp:cNvPr id="8" name="椭圆 7"/>
        <dsp:cNvSpPr/>
      </dsp:nvSpPr>
      <dsp:spPr bwMode="white">
        <a:xfrm>
          <a:off x="120450" y="327309"/>
          <a:ext cx="1091031" cy="1091031"/>
        </a:xfrm>
        <a:prstGeom prst="ellipse">
          <a:avLst/>
        </a:prstGeom>
        <a:ln>
          <a:solidFill>
            <a:schemeClr val="accent3">
              <a:lumMod val="40000"/>
              <a:lumOff val="60000"/>
            </a:schemeClr>
          </a:solidFill>
        </a:ln>
      </dsp:spPr>
      <dsp:style>
        <a:lnRef idx="2">
          <a:schemeClr val="accent1"/>
        </a:lnRef>
        <a:fillRef idx="1">
          <a:schemeClr val="lt1"/>
        </a:fillRef>
        <a:effectRef idx="0">
          <a:scrgbClr r="0" g="0" b="0"/>
        </a:effectRef>
        <a:fontRef idx="minor"/>
      </dsp:style>
      <dsp:txXfrm>
        <a:off x="120450" y="327309"/>
        <a:ext cx="1091031" cy="1091031"/>
      </dsp:txXfrm>
    </dsp:sp>
    <dsp:sp modelId="{853932D6-1736-4F28-A67D-828C1CFB3D4E}">
      <dsp:nvSpPr>
        <dsp:cNvPr id="9" name="矩形 8"/>
        <dsp:cNvSpPr/>
      </dsp:nvSpPr>
      <dsp:spPr bwMode="white">
        <a:xfrm>
          <a:off x="983237" y="1745650"/>
          <a:ext cx="6973408" cy="872825"/>
        </a:xfrm>
        <a:prstGeom prst="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692804"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基金托管人</a:t>
          </a:r>
        </a:p>
      </dsp:txBody>
      <dsp:txXfrm>
        <a:off x="983237" y="1745650"/>
        <a:ext cx="6973408" cy="872825"/>
      </dsp:txXfrm>
    </dsp:sp>
    <dsp:sp modelId="{8DD803F6-1A4A-4AB0-BFFE-CBF603CEC320}">
      <dsp:nvSpPr>
        <dsp:cNvPr id="10" name="椭圆 9"/>
        <dsp:cNvSpPr/>
      </dsp:nvSpPr>
      <dsp:spPr bwMode="white">
        <a:xfrm>
          <a:off x="437722" y="1636546"/>
          <a:ext cx="1091031" cy="1091031"/>
        </a:xfrm>
        <a:prstGeom prst="ellipse">
          <a:avLst/>
        </a:prstGeom>
        <a:ln>
          <a:solidFill>
            <a:schemeClr val="accent3">
              <a:lumMod val="40000"/>
              <a:lumOff val="60000"/>
            </a:schemeClr>
          </a:solidFill>
        </a:ln>
      </dsp:spPr>
      <dsp:style>
        <a:lnRef idx="2">
          <a:schemeClr val="accent1"/>
        </a:lnRef>
        <a:fillRef idx="1">
          <a:schemeClr val="lt1"/>
        </a:fillRef>
        <a:effectRef idx="0">
          <a:scrgbClr r="0" g="0" b="0"/>
        </a:effectRef>
        <a:fontRef idx="minor"/>
      </dsp:style>
      <dsp:txXfrm>
        <a:off x="437722" y="1636546"/>
        <a:ext cx="1091031" cy="1091031"/>
      </dsp:txXfrm>
    </dsp:sp>
    <dsp:sp modelId="{5FF8B4FD-D3E3-4C77-A138-FF886DDD917A}">
      <dsp:nvSpPr>
        <dsp:cNvPr id="11" name="矩形 10"/>
        <dsp:cNvSpPr/>
      </dsp:nvSpPr>
      <dsp:spPr bwMode="white">
        <a:xfrm>
          <a:off x="665965" y="3054887"/>
          <a:ext cx="7290680" cy="872825"/>
        </a:xfrm>
        <a:prstGeom prst="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692804" tIns="60960" rIns="60960" bIns="6096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投资基金的投资者</a:t>
          </a:r>
        </a:p>
      </dsp:txBody>
      <dsp:txXfrm>
        <a:off x="665965" y="3054887"/>
        <a:ext cx="7290680" cy="872825"/>
      </dsp:txXfrm>
    </dsp:sp>
    <dsp:sp modelId="{E216F45C-7BE6-42F3-9E94-E3D7FD0DC1BA}">
      <dsp:nvSpPr>
        <dsp:cNvPr id="12" name="椭圆 11"/>
        <dsp:cNvSpPr/>
      </dsp:nvSpPr>
      <dsp:spPr bwMode="white">
        <a:xfrm>
          <a:off x="120450" y="2945784"/>
          <a:ext cx="1091031" cy="1091031"/>
        </a:xfrm>
        <a:prstGeom prst="ellipse">
          <a:avLst/>
        </a:prstGeom>
        <a:ln>
          <a:solidFill>
            <a:schemeClr val="accent3">
              <a:lumMod val="40000"/>
              <a:lumOff val="60000"/>
            </a:schemeClr>
          </a:solidFill>
        </a:ln>
      </dsp:spPr>
      <dsp:style>
        <a:lnRef idx="2">
          <a:schemeClr val="accent1"/>
        </a:lnRef>
        <a:fillRef idx="1">
          <a:schemeClr val="lt1"/>
        </a:fillRef>
        <a:effectRef idx="0">
          <a:scrgbClr r="0" g="0" b="0"/>
        </a:effectRef>
        <a:fontRef idx="minor"/>
      </dsp:style>
      <dsp:txXfrm>
        <a:off x="120450" y="2945784"/>
        <a:ext cx="1091031" cy="1091031"/>
      </dsp:txXfrm>
    </dsp:sp>
    <dsp:sp modelId="{580B9021-FD29-4D9D-AAA0-56C6501DC4A0}">
      <dsp:nvSpPr>
        <dsp:cNvPr id="3" name="矩形 2" hidden="1"/>
        <dsp:cNvSpPr/>
      </dsp:nvSpPr>
      <dsp:spPr bwMode="white">
        <a:xfrm>
          <a:off x="119853" y="90336"/>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9853" y="90336"/>
        <a:ext cx="36000" cy="36000"/>
      </dsp:txXfrm>
    </dsp:sp>
    <dsp:sp modelId="{2B8D85BA-DA6B-41BF-BC12-04DB7DFE1C11}">
      <dsp:nvSpPr>
        <dsp:cNvPr id="5" name="矩形 4" hidden="1"/>
        <dsp:cNvSpPr/>
      </dsp:nvSpPr>
      <dsp:spPr bwMode="white">
        <a:xfrm>
          <a:off x="978819" y="2164062"/>
          <a:ext cx="36000" cy="36000"/>
        </a:xfrm>
        <a:prstGeom prst="rect">
          <a:avLst/>
        </a:prstGeom>
      </dsp:spPr>
      <dsp:style>
        <a:lnRef idx="2">
          <a:schemeClr val="lt1"/>
        </a:lnRef>
        <a:fillRef idx="1">
          <a:schemeClr val="accent1"/>
        </a:fillRef>
        <a:effectRef idx="0">
          <a:scrgbClr r="0" g="0" b="0"/>
        </a:effectRef>
        <a:fontRef idx="minor">
          <a:schemeClr val="lt1"/>
        </a:fontRef>
      </dsp:style>
      <dsp:txXfrm>
        <a:off x="978819" y="2164062"/>
        <a:ext cx="36000" cy="36000"/>
      </dsp:txXfrm>
    </dsp:sp>
    <dsp:sp modelId="{F08D8C00-34A7-4CC0-8359-77E39783F238}">
      <dsp:nvSpPr>
        <dsp:cNvPr id="6" name="矩形 5" hidden="1"/>
        <dsp:cNvSpPr/>
      </dsp:nvSpPr>
      <dsp:spPr bwMode="white">
        <a:xfrm>
          <a:off x="119853" y="4237788"/>
          <a:ext cx="36000" cy="36000"/>
        </a:xfrm>
        <a:prstGeom prst="rect">
          <a:avLst/>
        </a:prstGeom>
      </dsp:spPr>
      <dsp:style>
        <a:lnRef idx="2">
          <a:schemeClr val="lt1"/>
        </a:lnRef>
        <a:fillRef idx="1">
          <a:schemeClr val="accent1"/>
        </a:fillRef>
        <a:effectRef idx="0">
          <a:scrgbClr r="0" g="0" b="0"/>
        </a:effectRef>
        <a:fontRef idx="minor">
          <a:schemeClr val="lt1"/>
        </a:fontRef>
      </dsp:style>
      <dsp:txXfrm>
        <a:off x="119853" y="4237788"/>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a:xfrm>
            <a:off x="5332412" y="5883275"/>
            <a:ext cx="4324044" cy="365125"/>
          </a:xfrm>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a:xfrm>
            <a:off x="10951856" y="5867131"/>
            <a:ext cx="551167" cy="365125"/>
          </a:xfrm>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F11F0EC-4F60-4544-9956-271209A740FE}" type="datetimeFigureOut">
              <a:rPr lang="zh-CN" altLang="en-US" smtClean="0"/>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FF11F0EC-4F60-4544-9956-271209A740FE}" type="datetimeFigureOut">
              <a:rPr lang="zh-CN" altLang="en-US" smtClean="0"/>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11F0EC-4F60-4544-9956-271209A740FE}" type="datetimeFigureOut">
              <a:rPr lang="zh-CN" altLang="en-US" smtClean="0"/>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1F0EC-4F60-4544-9956-271209A740FE}" type="datetimeFigureOut">
              <a:rPr lang="zh-CN" altLang="en-US" smtClean="0"/>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9" Type="http://schemas.openxmlformats.org/officeDocument/2006/relationships/theme" Target="../theme/theme2.xml"/><Relationship Id="rId18" Type="http://schemas.openxmlformats.org/officeDocument/2006/relationships/image" Target="../media/image1.png"/><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238250" y="12700"/>
            <a:ext cx="176530" cy="21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1360170" y="549910"/>
            <a:ext cx="10491470" cy="13335"/>
          </a:xfrm>
          <a:prstGeom prst="line">
            <a:avLst/>
          </a:prstGeom>
          <a:ln w="76200" cap="sq" cmpd="thickThin">
            <a:solidFill>
              <a:srgbClr val="202020"/>
            </a:solidFill>
            <a:prstDash val="solid"/>
            <a:beve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wipe/>
  </p:transition>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C7A5AD-5AEC-42D0-A3BE-F46B40576360}"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ransition spd="slow">
    <p:wip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295030" y="320273"/>
            <a:ext cx="7849589" cy="1252728"/>
          </a:xfrm>
        </p:spPr>
        <p:txBody>
          <a:bodyPr>
            <a:normAutofit/>
          </a:bodyPr>
          <a:lstStyle/>
          <a:p>
            <a:pPr algn="ctr">
              <a:lnSpc>
                <a:spcPct val="125000"/>
              </a:lnSpc>
              <a:spcBef>
                <a:spcPts val="1000"/>
              </a:spcBef>
            </a:pPr>
            <a:r>
              <a:rPr lang="zh-CN" altLang="zh-CN" dirty="0">
                <a:solidFill>
                  <a:srgbClr val="000000"/>
                </a:solidFill>
                <a:effectLst/>
                <a:latin typeface="黑体" panose="02010609060101010101" pitchFamily="49" charset="-122"/>
                <a:ea typeface="黑体" panose="02010609060101010101" pitchFamily="49" charset="-122"/>
              </a:rPr>
              <a:t>第二节</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商事信托的设立和生效</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102995" y="1572895"/>
            <a:ext cx="10234295" cy="3712210"/>
          </a:xfrm>
        </p:spPr>
        <p:txBody>
          <a:bodyPr>
            <a:norm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一、设立商事信托的意思表示</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（一）意思表示的形式</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对于商事信托，一些国家要求必须采取书面形式。</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我国</a:t>
            </a:r>
            <a:r>
              <a:rPr lang="zh-CN" altLang="zh-CN" sz="2400" dirty="0">
                <a:solidFill>
                  <a:srgbClr val="000000"/>
                </a:solidFill>
                <a:latin typeface="黑体" panose="02010609060101010101" pitchFamily="49" charset="-122"/>
                <a:ea typeface="黑体" panose="02010609060101010101" pitchFamily="49" charset="-122"/>
              </a:rPr>
              <a:t>《证券投资基金法》所规定的基金合同也是设立营业信托的一种书面形式合同。</a:t>
            </a: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87425"/>
            <a:ext cx="10515600" cy="4351338"/>
          </a:xfrm>
        </p:spPr>
        <p:txBody>
          <a:bodyPr>
            <a:noAutofit/>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一、设立商事信托的意思表示</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a:t>
            </a:r>
            <a:r>
              <a:rPr lang="zh-CN" altLang="zh-CN" sz="2400" dirty="0">
                <a:solidFill>
                  <a:srgbClr val="000000"/>
                </a:solidFill>
                <a:latin typeface="黑体" panose="02010609060101010101" pitchFamily="49" charset="-122"/>
                <a:ea typeface="黑体" panose="02010609060101010101" pitchFamily="49" charset="-122"/>
              </a:rPr>
              <a:t>意思表示的内容</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除</a:t>
            </a:r>
            <a:r>
              <a:rPr lang="zh-CN" altLang="zh-CN" sz="2400" dirty="0">
                <a:solidFill>
                  <a:srgbClr val="000000"/>
                </a:solidFill>
                <a:latin typeface="黑体" panose="02010609060101010101" pitchFamily="49" charset="-122"/>
                <a:ea typeface="黑体" panose="02010609060101010101" pitchFamily="49" charset="-122"/>
              </a:rPr>
              <a:t>《信托法》中规定的必备内容外，还包括：（</a:t>
            </a: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）信托当事人的权利义务</a:t>
            </a:r>
            <a:r>
              <a:rPr lang="zh-CN" altLang="en-US"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）信托财产管理中风险的揭示和承担</a:t>
            </a:r>
            <a:r>
              <a:rPr lang="zh-CN" altLang="en-US"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）信托财产的管理方式和受托人的经营权限</a:t>
            </a:r>
            <a:r>
              <a:rPr lang="zh-CN" altLang="en-US"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）信托利益的计算，向受益人交付信托利益的形式、方法；</a:t>
            </a: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5</a:t>
            </a:r>
            <a:r>
              <a:rPr lang="zh-CN" altLang="en-US" sz="2400" dirty="0">
                <a:solidFill>
                  <a:srgbClr val="000000"/>
                </a:solidFill>
                <a:latin typeface="黑体" panose="02010609060101010101" pitchFamily="49" charset="-122"/>
                <a:ea typeface="黑体" panose="02010609060101010101" pitchFamily="49" charset="-122"/>
              </a:rPr>
              <a:t>）信托公司报酬的计算及支付；（</a:t>
            </a:r>
            <a:r>
              <a:rPr lang="en-US" altLang="zh-CN" sz="2400" dirty="0">
                <a:solidFill>
                  <a:srgbClr val="000000"/>
                </a:solidFill>
                <a:latin typeface="黑体" panose="02010609060101010101" pitchFamily="49" charset="-122"/>
                <a:ea typeface="黑体" panose="02010609060101010101" pitchFamily="49" charset="-122"/>
              </a:rPr>
              <a:t>6</a:t>
            </a:r>
            <a:r>
              <a:rPr lang="zh-CN" altLang="en-US" sz="2400" dirty="0">
                <a:solidFill>
                  <a:srgbClr val="000000"/>
                </a:solidFill>
                <a:latin typeface="黑体" panose="02010609060101010101" pitchFamily="49" charset="-122"/>
                <a:ea typeface="黑体" panose="02010609060101010101" pitchFamily="49" charset="-122"/>
              </a:rPr>
              <a:t>）信托财产税费的承担和其他费用的核算；（</a:t>
            </a:r>
            <a:r>
              <a:rPr lang="en-US" altLang="zh-CN" sz="2400" dirty="0">
                <a:solidFill>
                  <a:srgbClr val="000000"/>
                </a:solidFill>
                <a:latin typeface="黑体" panose="02010609060101010101" pitchFamily="49" charset="-122"/>
                <a:ea typeface="黑体" panose="02010609060101010101" pitchFamily="49" charset="-122"/>
              </a:rPr>
              <a:t>7</a:t>
            </a:r>
            <a:r>
              <a:rPr lang="zh-CN" altLang="en-US" sz="2400" dirty="0">
                <a:solidFill>
                  <a:srgbClr val="000000"/>
                </a:solidFill>
                <a:latin typeface="黑体" panose="02010609060101010101" pitchFamily="49" charset="-122"/>
                <a:ea typeface="黑体" panose="02010609060101010101" pitchFamily="49" charset="-122"/>
              </a:rPr>
              <a:t>）信托期限和信托的终止；（</a:t>
            </a:r>
            <a:r>
              <a:rPr lang="en-US" altLang="zh-CN" sz="2400" dirty="0">
                <a:solidFill>
                  <a:srgbClr val="000000"/>
                </a:solidFill>
                <a:latin typeface="黑体" panose="02010609060101010101" pitchFamily="49" charset="-122"/>
                <a:ea typeface="黑体" panose="02010609060101010101" pitchFamily="49" charset="-122"/>
              </a:rPr>
              <a:t>8</a:t>
            </a:r>
            <a:r>
              <a:rPr lang="zh-CN" altLang="en-US" sz="2400" dirty="0">
                <a:solidFill>
                  <a:srgbClr val="000000"/>
                </a:solidFill>
                <a:latin typeface="黑体" panose="02010609060101010101" pitchFamily="49" charset="-122"/>
                <a:ea typeface="黑体" panose="02010609060101010101" pitchFamily="49" charset="-122"/>
              </a:rPr>
              <a:t>）信托终止时信托财产的归属；（</a:t>
            </a:r>
            <a:r>
              <a:rPr lang="en-US" altLang="zh-CN" sz="2400" dirty="0">
                <a:solidFill>
                  <a:srgbClr val="000000"/>
                </a:solidFill>
                <a:latin typeface="黑体" panose="02010609060101010101" pitchFamily="49" charset="-122"/>
                <a:ea typeface="黑体" panose="02010609060101010101" pitchFamily="49" charset="-122"/>
              </a:rPr>
              <a:t>9</a:t>
            </a:r>
            <a:r>
              <a:rPr lang="zh-CN" altLang="en-US"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sym typeface="+mn-ea"/>
              </a:rPr>
              <a:t>信托事务的报告；</a:t>
            </a: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10</a:t>
            </a:r>
            <a:r>
              <a:rPr lang="zh-CN" altLang="en-US"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sym typeface="+mn-ea"/>
              </a:rPr>
              <a:t>信托当事人的违约责任及纠纷解决方式；</a:t>
            </a: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11</a:t>
            </a:r>
            <a:r>
              <a:rPr lang="zh-CN" altLang="en-US"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sym typeface="+mn-ea"/>
              </a:rPr>
              <a:t>新受托人的选任方式。</a:t>
            </a:r>
            <a:endParaRPr lang="zh-CN" altLang="en-US" sz="2400" dirty="0">
              <a:solidFill>
                <a:srgbClr val="000000"/>
              </a:solidFill>
              <a:latin typeface="黑体" panose="02010609060101010101" pitchFamily="49" charset="-122"/>
              <a:ea typeface="黑体" panose="02010609060101010101" pitchFamily="49" charset="-122"/>
            </a:endParaRPr>
          </a:p>
          <a:p>
            <a:pPr>
              <a:lnSpc>
                <a:spcPct val="125000"/>
              </a:lnSpc>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90601" y="877163"/>
            <a:ext cx="9867900" cy="3466237"/>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一、设立商事信托的意思表示</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（三）意思表示的真实</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不真实包括欺诈、胁迫或乘人之危和重大误解等几种情形，不同情形对于信托行为具有不同的影响。</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在欺诈的认定上，消极地隐瞒事实真相的行为在一般民事信托中一般不构成欺诈，但在商事信托的一些业务中，受托人有主动告知的义务</a:t>
            </a:r>
            <a:r>
              <a:rPr lang="zh-CN" altLang="en-US" sz="2400" dirty="0">
                <a:solidFill>
                  <a:srgbClr val="000000"/>
                </a:solidFill>
                <a:latin typeface="黑体" panose="02010609060101010101" pitchFamily="49" charset="-122"/>
                <a:ea typeface="黑体" panose="02010609060101010101" pitchFamily="49" charset="-122"/>
              </a:rPr>
              <a:t>。</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信托公司有如实披露信托存在风险的义务且不得使用任何误导性陈述，如果信托公司未履行该义务，则构成欺诈，委托人有权撤销资金信托。</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arn(inVertical)">
                                      <p:cBhvr>
                                        <p:cTn id="14" dur="500"/>
                                        <p:tgtEl>
                                          <p:spTgt spid="2">
                                            <p:txEl>
                                              <p:pRg st="2" end="2"/>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71575" y="773430"/>
            <a:ext cx="9708515" cy="2451735"/>
          </a:xfrm>
        </p:spPr>
        <p:txBody>
          <a:bodyPr>
            <a:noAutofit/>
          </a:bodyPr>
          <a:lstStyle/>
          <a:p>
            <a:pPr marL="0" indent="0">
              <a:lnSpc>
                <a:spcPct val="120000"/>
              </a:lnSpc>
              <a:buNone/>
            </a:pPr>
            <a:r>
              <a:rPr lang="zh-CN" altLang="zh-CN" sz="2400" dirty="0">
                <a:solidFill>
                  <a:srgbClr val="000000"/>
                </a:solidFill>
                <a:latin typeface="黑体" panose="02010609060101010101" pitchFamily="49" charset="-122"/>
                <a:ea typeface="黑体" panose="02010609060101010101" pitchFamily="49" charset="-122"/>
              </a:rPr>
              <a:t>二、商事信托的当事人资格</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委托人资格</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对于一般类型的营业信托，委托人的资格没有特殊限制，特定类型的营业信托，</a:t>
            </a:r>
            <a:r>
              <a:rPr lang="zh-CN" sz="2400" dirty="0">
                <a:solidFill>
                  <a:srgbClr val="000000"/>
                </a:solidFill>
                <a:latin typeface="黑体" panose="02010609060101010101" pitchFamily="49" charset="-122"/>
                <a:ea typeface="黑体" panose="02010609060101010101" pitchFamily="49" charset="-122"/>
              </a:rPr>
              <a:t>不同的规范性文件对委托人的资格有一定的要求</a:t>
            </a:r>
            <a:r>
              <a:rPr lang="zh-CN" altLang="en-US" sz="2400" dirty="0">
                <a:solidFill>
                  <a:srgbClr val="000000"/>
                </a:solidFill>
                <a:latin typeface="黑体" panose="02010609060101010101" pitchFamily="49" charset="-122"/>
                <a:ea typeface="黑体" panose="02010609060101010101" pitchFamily="49" charset="-122"/>
              </a:rPr>
              <a:t>。 </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endParaRPr lang="en-US" altLang="zh-CN" sz="2400" dirty="0">
              <a:solidFill>
                <a:srgbClr val="000000"/>
              </a:solidFill>
              <a:latin typeface="黑体" panose="02010609060101010101" pitchFamily="49" charset="-122"/>
              <a:ea typeface="黑体" panose="02010609060101010101" pitchFamily="49" charset="-122"/>
            </a:endParaRPr>
          </a:p>
        </p:txBody>
      </p:sp>
      <p:grpSp>
        <p:nvGrpSpPr>
          <p:cNvPr id="21508" name="Group 3"/>
          <p:cNvGrpSpPr/>
          <p:nvPr/>
        </p:nvGrpSpPr>
        <p:grpSpPr>
          <a:xfrm>
            <a:off x="3523615" y="3199765"/>
            <a:ext cx="4733925" cy="2584450"/>
            <a:chOff x="2208" y="1344"/>
            <a:chExt cx="2982" cy="1628"/>
          </a:xfrm>
        </p:grpSpPr>
        <p:grpSp>
          <p:nvGrpSpPr>
            <p:cNvPr id="21519" name="Group 4"/>
            <p:cNvGrpSpPr/>
            <p:nvPr/>
          </p:nvGrpSpPr>
          <p:grpSpPr>
            <a:xfrm>
              <a:off x="2208" y="1344"/>
              <a:ext cx="2982" cy="340"/>
              <a:chOff x="1632" y="1368"/>
              <a:chExt cx="2982" cy="340"/>
            </a:xfrm>
          </p:grpSpPr>
          <p:sp>
            <p:nvSpPr>
              <p:cNvPr id="21536" name="AutoShape 5"/>
              <p:cNvSpPr/>
              <p:nvPr/>
            </p:nvSpPr>
            <p:spPr>
              <a:xfrm>
                <a:off x="1686" y="1368"/>
                <a:ext cx="2928" cy="288"/>
              </a:xfrm>
              <a:prstGeom prst="roundRect">
                <a:avLst>
                  <a:gd name="adj" fmla="val 50000"/>
                </a:avLst>
              </a:prstGeom>
              <a:solidFill>
                <a:schemeClr val="accent3">
                  <a:lumMod val="60000"/>
                  <a:lumOff val="40000"/>
                </a:schemeClr>
              </a:solidFill>
              <a:ln w="19050" cap="rnd" cmpd="sng">
                <a:noFill/>
                <a:prstDash val="sysDot"/>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endParaRPr lang="zh-CN" altLang="en-US" sz="1800" dirty="0">
                  <a:solidFill>
                    <a:srgbClr val="000000"/>
                  </a:solidFill>
                  <a:ea typeface="宋体" panose="02010600030101010101" pitchFamily="2" charset="-122"/>
                </a:endParaRPr>
              </a:p>
            </p:txBody>
          </p:sp>
          <p:sp>
            <p:nvSpPr>
              <p:cNvPr id="21537" name="Rectangle 6"/>
              <p:cNvSpPr/>
              <p:nvPr/>
            </p:nvSpPr>
            <p:spPr>
              <a:xfrm>
                <a:off x="2400" y="1392"/>
                <a:ext cx="1651" cy="31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l">
                  <a:spcBef>
                    <a:spcPct val="0"/>
                  </a:spcBef>
                  <a:buClrTx/>
                  <a:buNone/>
                </a:pPr>
                <a:r>
                  <a:rPr lang="zh-CN" altLang="zh-CN" sz="2400" dirty="0">
                    <a:solidFill>
                      <a:srgbClr val="000000"/>
                    </a:solidFill>
                    <a:latin typeface="黑体" panose="02010609060101010101" pitchFamily="49" charset="-122"/>
                    <a:ea typeface="黑体" panose="02010609060101010101" pitchFamily="49" charset="-122"/>
                    <a:sym typeface="+mn-ea"/>
                  </a:rPr>
                  <a:t>集合资金信托计划</a:t>
                </a:r>
                <a:endParaRPr lang="en-US" altLang="zh-CN" sz="1800" dirty="0">
                  <a:solidFill>
                    <a:srgbClr val="855ADA"/>
                  </a:solidFill>
                  <a:ea typeface="宋体" panose="02010600030101010101" pitchFamily="2" charset="-122"/>
                </a:endParaRPr>
              </a:p>
            </p:txBody>
          </p:sp>
          <p:sp>
            <p:nvSpPr>
              <p:cNvPr id="21538" name="Oval 7"/>
              <p:cNvSpPr/>
              <p:nvPr/>
            </p:nvSpPr>
            <p:spPr>
              <a:xfrm>
                <a:off x="1632" y="1434"/>
                <a:ext cx="144" cy="144"/>
              </a:xfrm>
              <a:prstGeom prst="ellipse">
                <a:avLst/>
              </a:prstGeom>
              <a:gradFill rotWithShape="1">
                <a:gsLst>
                  <a:gs pos="0">
                    <a:srgbClr val="E96E29"/>
                  </a:gs>
                  <a:gs pos="100000">
                    <a:srgbClr val="9B491B"/>
                  </a:gs>
                </a:gsLst>
                <a:path path="shape">
                  <a:fillToRect l="50000" t="50000" r="50000" b="50000"/>
                </a:path>
                <a:tileRect/>
              </a:gradFill>
              <a:ln w="1905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endParaRPr lang="zh-CN" altLang="en-US" sz="1800" dirty="0">
                  <a:solidFill>
                    <a:srgbClr val="000000"/>
                  </a:solidFill>
                  <a:ea typeface="宋体" panose="02010600030101010101" pitchFamily="2" charset="-122"/>
                </a:endParaRPr>
              </a:p>
            </p:txBody>
          </p:sp>
          <p:sp>
            <p:nvSpPr>
              <p:cNvPr id="3" name="Oval 7"/>
              <p:cNvSpPr/>
              <p:nvPr/>
            </p:nvSpPr>
            <p:spPr>
              <a:xfrm>
                <a:off x="1632" y="1440"/>
                <a:ext cx="144" cy="144"/>
              </a:xfrm>
              <a:prstGeom prst="ellipse">
                <a:avLst/>
              </a:prstGeom>
              <a:solidFill>
                <a:schemeClr val="accent1">
                  <a:lumMod val="40000"/>
                  <a:lumOff val="60000"/>
                </a:schemeClr>
              </a:solidFill>
              <a:ln w="19050" cap="flat" cmpd="sng">
                <a:solidFill>
                  <a:schemeClr val="bg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endParaRPr lang="zh-CN" altLang="en-US" sz="1800" dirty="0">
                  <a:solidFill>
                    <a:srgbClr val="000000"/>
                  </a:solidFill>
                  <a:ea typeface="宋体" panose="02010600030101010101" pitchFamily="2" charset="-122"/>
                </a:endParaRPr>
              </a:p>
            </p:txBody>
          </p:sp>
        </p:grpSp>
        <p:grpSp>
          <p:nvGrpSpPr>
            <p:cNvPr id="21520" name="Group 8"/>
            <p:cNvGrpSpPr/>
            <p:nvPr/>
          </p:nvGrpSpPr>
          <p:grpSpPr>
            <a:xfrm>
              <a:off x="2208" y="1800"/>
              <a:ext cx="2982" cy="352"/>
              <a:chOff x="1632" y="1800"/>
              <a:chExt cx="2982" cy="352"/>
            </a:xfrm>
          </p:grpSpPr>
          <p:sp>
            <p:nvSpPr>
              <p:cNvPr id="21533" name="AutoShape 9"/>
              <p:cNvSpPr/>
              <p:nvPr/>
            </p:nvSpPr>
            <p:spPr>
              <a:xfrm>
                <a:off x="1686" y="1800"/>
                <a:ext cx="2928" cy="288"/>
              </a:xfrm>
              <a:prstGeom prst="roundRect">
                <a:avLst>
                  <a:gd name="adj" fmla="val 50000"/>
                </a:avLst>
              </a:prstGeom>
              <a:solidFill>
                <a:schemeClr val="accent3">
                  <a:lumMod val="60000"/>
                  <a:lumOff val="40000"/>
                </a:schemeClr>
              </a:solidFill>
              <a:ln w="19050" cap="rnd" cmpd="sng">
                <a:noFill/>
                <a:prstDash val="sysDot"/>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endParaRPr lang="zh-CN" altLang="en-US" sz="1800" dirty="0">
                  <a:solidFill>
                    <a:srgbClr val="000000"/>
                  </a:solidFill>
                  <a:ea typeface="宋体" panose="02010600030101010101" pitchFamily="2" charset="-122"/>
                </a:endParaRPr>
              </a:p>
            </p:txBody>
          </p:sp>
          <p:sp>
            <p:nvSpPr>
              <p:cNvPr id="21534" name="Rectangle 10"/>
              <p:cNvSpPr/>
              <p:nvPr/>
            </p:nvSpPr>
            <p:spPr>
              <a:xfrm>
                <a:off x="2400" y="1830"/>
                <a:ext cx="1843" cy="32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l">
                  <a:spcBef>
                    <a:spcPct val="0"/>
                  </a:spcBef>
                  <a:buClrTx/>
                  <a:buNone/>
                </a:pPr>
                <a:r>
                  <a:rPr lang="zh-CN" altLang="zh-CN" sz="2400" dirty="0">
                    <a:solidFill>
                      <a:srgbClr val="000000"/>
                    </a:solidFill>
                    <a:latin typeface="黑体" panose="02010609060101010101" pitchFamily="49" charset="-122"/>
                    <a:ea typeface="黑体" panose="02010609060101010101" pitchFamily="49" charset="-122"/>
                    <a:sym typeface="+mn-ea"/>
                  </a:rPr>
                  <a:t>信贷资产证券化信托</a:t>
                </a:r>
                <a:endParaRPr lang="en-US" altLang="zh-CN" sz="1800" dirty="0">
                  <a:solidFill>
                    <a:srgbClr val="855ADA"/>
                  </a:solidFill>
                  <a:ea typeface="宋体" panose="02010600030101010101" pitchFamily="2" charset="-122"/>
                </a:endParaRPr>
              </a:p>
            </p:txBody>
          </p:sp>
          <p:sp>
            <p:nvSpPr>
              <p:cNvPr id="21535" name="Oval 11"/>
              <p:cNvSpPr/>
              <p:nvPr/>
            </p:nvSpPr>
            <p:spPr>
              <a:xfrm>
                <a:off x="1632" y="1860"/>
                <a:ext cx="144" cy="144"/>
              </a:xfrm>
              <a:prstGeom prst="ellipse">
                <a:avLst/>
              </a:prstGeom>
              <a:gradFill rotWithShape="1">
                <a:gsLst>
                  <a:gs pos="0">
                    <a:srgbClr val="DCDC48"/>
                  </a:gs>
                  <a:gs pos="100000">
                    <a:srgbClr val="939330"/>
                  </a:gs>
                </a:gsLst>
                <a:path path="shape">
                  <a:fillToRect l="50000" t="50000" r="50000" b="50000"/>
                </a:path>
                <a:tileRect/>
              </a:gradFill>
              <a:ln w="1905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endParaRPr lang="zh-CN" altLang="en-US" sz="1800" dirty="0">
                  <a:solidFill>
                    <a:srgbClr val="000000"/>
                  </a:solidFill>
                  <a:ea typeface="宋体" panose="02010600030101010101" pitchFamily="2" charset="-122"/>
                </a:endParaRPr>
              </a:p>
            </p:txBody>
          </p:sp>
          <p:sp>
            <p:nvSpPr>
              <p:cNvPr id="4" name="Oval 11"/>
              <p:cNvSpPr/>
              <p:nvPr/>
            </p:nvSpPr>
            <p:spPr>
              <a:xfrm>
                <a:off x="1632" y="1866"/>
                <a:ext cx="144" cy="144"/>
              </a:xfrm>
              <a:prstGeom prst="ellipse">
                <a:avLst/>
              </a:prstGeom>
              <a:solidFill>
                <a:schemeClr val="accent1">
                  <a:lumMod val="40000"/>
                  <a:lumOff val="60000"/>
                </a:schemeClr>
              </a:solidFill>
              <a:ln w="19050" cap="flat" cmpd="sng">
                <a:solidFill>
                  <a:schemeClr val="bg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endParaRPr lang="zh-CN" altLang="en-US" sz="1800" dirty="0">
                  <a:solidFill>
                    <a:srgbClr val="000000"/>
                  </a:solidFill>
                  <a:ea typeface="宋体" panose="02010600030101010101" pitchFamily="2" charset="-122"/>
                </a:endParaRPr>
              </a:p>
            </p:txBody>
          </p:sp>
        </p:grpSp>
        <p:grpSp>
          <p:nvGrpSpPr>
            <p:cNvPr id="21521" name="Group 12"/>
            <p:cNvGrpSpPr/>
            <p:nvPr/>
          </p:nvGrpSpPr>
          <p:grpSpPr>
            <a:xfrm>
              <a:off x="2208" y="2238"/>
              <a:ext cx="2982" cy="431"/>
              <a:chOff x="1632" y="2238"/>
              <a:chExt cx="2982" cy="431"/>
            </a:xfrm>
          </p:grpSpPr>
          <p:sp>
            <p:nvSpPr>
              <p:cNvPr id="21530" name="AutoShape 13"/>
              <p:cNvSpPr/>
              <p:nvPr/>
            </p:nvSpPr>
            <p:spPr>
              <a:xfrm>
                <a:off x="1686" y="2238"/>
                <a:ext cx="2928" cy="288"/>
              </a:xfrm>
              <a:prstGeom prst="roundRect">
                <a:avLst>
                  <a:gd name="adj" fmla="val 50000"/>
                </a:avLst>
              </a:prstGeom>
              <a:solidFill>
                <a:schemeClr val="accent3">
                  <a:lumMod val="60000"/>
                  <a:lumOff val="40000"/>
                </a:schemeClr>
              </a:solidFill>
              <a:ln w="19050" cap="rnd" cmpd="sng">
                <a:noFill/>
                <a:prstDash val="sysDot"/>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endParaRPr lang="zh-CN" altLang="en-US" sz="1800" dirty="0">
                  <a:solidFill>
                    <a:srgbClr val="000000"/>
                  </a:solidFill>
                  <a:ea typeface="宋体" panose="02010600030101010101" pitchFamily="2" charset="-122"/>
                </a:endParaRPr>
              </a:p>
            </p:txBody>
          </p:sp>
          <p:sp>
            <p:nvSpPr>
              <p:cNvPr id="21531" name="Rectangle 14"/>
              <p:cNvSpPr/>
              <p:nvPr/>
            </p:nvSpPr>
            <p:spPr>
              <a:xfrm>
                <a:off x="2400" y="2238"/>
                <a:ext cx="1267" cy="4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l" eaLnBrk="1" hangingPunct="1">
                  <a:lnSpc>
                    <a:spcPct val="120000"/>
                  </a:lnSpc>
                  <a:spcBef>
                    <a:spcPts val="1000"/>
                  </a:spcBef>
                  <a:buFont typeface="Arial" panose="020B0604020202020204" pitchFamily="34" charset="0"/>
                  <a:buNone/>
                </a:pPr>
                <a:r>
                  <a:rPr lang="zh-CN" altLang="en-US" sz="2400" dirty="0">
                    <a:solidFill>
                      <a:srgbClr val="000000"/>
                    </a:solidFill>
                    <a:latin typeface="黑体" panose="02010609060101010101" pitchFamily="49" charset="-122"/>
                    <a:ea typeface="黑体" panose="02010609060101010101" pitchFamily="49" charset="-122"/>
                    <a:sym typeface="+mn-ea"/>
                  </a:rPr>
                  <a:t>企业年金信托</a:t>
                </a:r>
                <a:endParaRPr lang="en-US" altLang="zh-CN" sz="1800" dirty="0">
                  <a:solidFill>
                    <a:srgbClr val="855ADA"/>
                  </a:solidFill>
                  <a:ea typeface="宋体" panose="02010600030101010101" pitchFamily="2" charset="-122"/>
                </a:endParaRPr>
              </a:p>
            </p:txBody>
          </p:sp>
          <p:sp>
            <p:nvSpPr>
              <p:cNvPr id="386063" name="Oval 15"/>
              <p:cNvSpPr>
                <a:spLocks noChangeArrowheads="1"/>
              </p:cNvSpPr>
              <p:nvPr/>
            </p:nvSpPr>
            <p:spPr bwMode="auto">
              <a:xfrm>
                <a:off x="1632" y="2304"/>
                <a:ext cx="144" cy="144"/>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Oval 15"/>
              <p:cNvSpPr>
                <a:spLocks noChangeArrowheads="1"/>
              </p:cNvSpPr>
              <p:nvPr/>
            </p:nvSpPr>
            <p:spPr bwMode="auto">
              <a:xfrm>
                <a:off x="1632" y="2310"/>
                <a:ext cx="144" cy="144"/>
              </a:xfrm>
              <a:prstGeom prst="ellipse">
                <a:avLst/>
              </a:prstGeom>
              <a:solidFill>
                <a:schemeClr val="accent1">
                  <a:lumMod val="40000"/>
                  <a:lumOff val="60000"/>
                </a:schemeClr>
              </a:solidFill>
              <a:ln w="19050">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grpSp>
        <p:grpSp>
          <p:nvGrpSpPr>
            <p:cNvPr id="21522" name="Group 16"/>
            <p:cNvGrpSpPr/>
            <p:nvPr/>
          </p:nvGrpSpPr>
          <p:grpSpPr>
            <a:xfrm>
              <a:off x="2208" y="2682"/>
              <a:ext cx="2982" cy="290"/>
              <a:chOff x="1632" y="2682"/>
              <a:chExt cx="2982" cy="290"/>
            </a:xfrm>
          </p:grpSpPr>
          <p:sp>
            <p:nvSpPr>
              <p:cNvPr id="21527" name="AutoShape 17"/>
              <p:cNvSpPr/>
              <p:nvPr/>
            </p:nvSpPr>
            <p:spPr>
              <a:xfrm>
                <a:off x="1686" y="2682"/>
                <a:ext cx="2928" cy="288"/>
              </a:xfrm>
              <a:prstGeom prst="roundRect">
                <a:avLst>
                  <a:gd name="adj" fmla="val 50000"/>
                </a:avLst>
              </a:prstGeom>
              <a:solidFill>
                <a:schemeClr val="accent3">
                  <a:lumMod val="60000"/>
                  <a:lumOff val="40000"/>
                </a:schemeClr>
              </a:solidFill>
              <a:ln w="28575" cap="rnd" cmpd="sng">
                <a:noFill/>
                <a:prstDash val="sysDot"/>
                <a:headEnd type="none" w="med" len="med"/>
                <a:tailEnd type="none" w="med" len="med"/>
              </a:ln>
            </p:spPr>
            <p:txBody>
              <a:bodyPr wrap="none" anchor="ct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eaLnBrk="1" hangingPunct="1">
                  <a:spcBef>
                    <a:spcPct val="0"/>
                  </a:spcBef>
                  <a:buClrTx/>
                  <a:buNone/>
                </a:pPr>
                <a:endParaRPr lang="zh-CN" altLang="en-US" sz="1800" dirty="0">
                  <a:solidFill>
                    <a:srgbClr val="000000"/>
                  </a:solidFill>
                  <a:ea typeface="宋体" panose="02010600030101010101" pitchFamily="2" charset="-122"/>
                </a:endParaRPr>
              </a:p>
            </p:txBody>
          </p:sp>
          <p:sp>
            <p:nvSpPr>
              <p:cNvPr id="21528" name="Rectangle 18"/>
              <p:cNvSpPr/>
              <p:nvPr/>
            </p:nvSpPr>
            <p:spPr>
              <a:xfrm>
                <a:off x="2400" y="2682"/>
                <a:ext cx="1267" cy="29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lvl="0" indent="0" algn="l">
                  <a:spcBef>
                    <a:spcPct val="0"/>
                  </a:spcBef>
                  <a:buClrTx/>
                  <a:buNone/>
                </a:pPr>
                <a:r>
                  <a:rPr lang="zh-CN" altLang="zh-CN" sz="2400" dirty="0">
                    <a:solidFill>
                      <a:srgbClr val="000000"/>
                    </a:solidFill>
                    <a:latin typeface="黑体" panose="02010609060101010101" pitchFamily="49" charset="-122"/>
                    <a:ea typeface="黑体" panose="02010609060101010101" pitchFamily="49" charset="-122"/>
                    <a:sym typeface="+mn-ea"/>
                  </a:rPr>
                  <a:t>保险资金信托</a:t>
                </a:r>
                <a:endParaRPr lang="en-US" altLang="zh-CN" sz="1800" dirty="0">
                  <a:solidFill>
                    <a:srgbClr val="855ADA"/>
                  </a:solidFill>
                  <a:ea typeface="宋体" panose="02010600030101010101" pitchFamily="2" charset="-122"/>
                </a:endParaRPr>
              </a:p>
            </p:txBody>
          </p:sp>
          <p:sp>
            <p:nvSpPr>
              <p:cNvPr id="386067" name="Oval 19"/>
              <p:cNvSpPr>
                <a:spLocks noChangeArrowheads="1"/>
              </p:cNvSpPr>
              <p:nvPr/>
            </p:nvSpPr>
            <p:spPr bwMode="auto">
              <a:xfrm>
                <a:off x="1632" y="2751"/>
                <a:ext cx="144" cy="144"/>
              </a:xfrm>
              <a:prstGeom prst="ellipse">
                <a:avLst/>
              </a:prstGeom>
              <a:solidFill>
                <a:schemeClr val="accent1">
                  <a:lumMod val="40000"/>
                  <a:lumOff val="60000"/>
                </a:schemeClr>
              </a:solidFill>
              <a:ln w="19050">
                <a:solidFill>
                  <a:schemeClr val="bg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71574" y="773745"/>
            <a:ext cx="9708573" cy="5310509"/>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二、商事信托的当事人资格</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委托人资格</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集合资金信托计划</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信托计划的委托人必须为合格投资者，限定单个信托计划的自然人人数不得超过</a:t>
            </a:r>
            <a:r>
              <a:rPr lang="en-US" altLang="zh-CN" sz="2400" dirty="0">
                <a:solidFill>
                  <a:srgbClr val="000000"/>
                </a:solidFill>
                <a:latin typeface="黑体" panose="02010609060101010101" pitchFamily="49" charset="-122"/>
                <a:ea typeface="黑体" panose="02010609060101010101" pitchFamily="49" charset="-122"/>
              </a:rPr>
              <a:t>50</a:t>
            </a:r>
            <a:r>
              <a:rPr lang="zh-CN" altLang="zh-CN" sz="2400" dirty="0">
                <a:solidFill>
                  <a:srgbClr val="000000"/>
                </a:solidFill>
                <a:latin typeface="黑体" panose="02010609060101010101" pitchFamily="49" charset="-122"/>
                <a:ea typeface="黑体" panose="02010609060101010101" pitchFamily="49" charset="-122"/>
              </a:rPr>
              <a:t>人</a:t>
            </a:r>
            <a:r>
              <a:rPr lang="zh-CN" altLang="en-US" sz="2400" dirty="0">
                <a:solidFill>
                  <a:srgbClr val="000000"/>
                </a:solidFill>
                <a:latin typeface="黑体" panose="02010609060101010101" pitchFamily="49" charset="-122"/>
                <a:ea typeface="黑体" panose="02010609060101010101" pitchFamily="49" charset="-122"/>
              </a:rPr>
              <a:t>。</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但</a:t>
            </a:r>
            <a:r>
              <a:rPr lang="zh-CN" altLang="zh-CN" sz="2400" dirty="0">
                <a:solidFill>
                  <a:srgbClr val="000000"/>
                </a:solidFill>
                <a:latin typeface="黑体" panose="02010609060101010101" pitchFamily="49" charset="-122"/>
                <a:ea typeface="黑体" panose="02010609060101010101" pitchFamily="49" charset="-122"/>
              </a:rPr>
              <a:t>单笔委托金额在</a:t>
            </a:r>
            <a:r>
              <a:rPr lang="en-US" altLang="zh-CN" sz="2400" dirty="0">
                <a:solidFill>
                  <a:srgbClr val="000000"/>
                </a:solidFill>
                <a:latin typeface="黑体" panose="02010609060101010101" pitchFamily="49" charset="-122"/>
                <a:ea typeface="黑体" panose="02010609060101010101" pitchFamily="49" charset="-122"/>
              </a:rPr>
              <a:t>300</a:t>
            </a:r>
            <a:r>
              <a:rPr lang="zh-CN" altLang="zh-CN" sz="2400" dirty="0">
                <a:solidFill>
                  <a:srgbClr val="000000"/>
                </a:solidFill>
                <a:latin typeface="黑体" panose="02010609060101010101" pitchFamily="49" charset="-122"/>
                <a:ea typeface="黑体" panose="02010609060101010101" pitchFamily="49" charset="-122"/>
              </a:rPr>
              <a:t>万元以上的自然人不受限制。</a:t>
            </a:r>
            <a:endParaRPr lang="zh-CN"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71575" y="977900"/>
            <a:ext cx="10030460" cy="4351655"/>
          </a:xfrm>
        </p:spPr>
        <p:txBody>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二、商事信托的当事人资格</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sym typeface="+mn-ea"/>
              </a:rPr>
              <a:t>（一）</a:t>
            </a:r>
            <a:r>
              <a:rPr lang="zh-CN" altLang="zh-CN" sz="2400" dirty="0">
                <a:solidFill>
                  <a:srgbClr val="000000"/>
                </a:solidFill>
                <a:latin typeface="黑体" panose="02010609060101010101" pitchFamily="49" charset="-122"/>
                <a:ea typeface="黑体" panose="02010609060101010101" pitchFamily="49" charset="-122"/>
                <a:sym typeface="+mn-ea"/>
              </a:rPr>
              <a:t>委托人资格</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信贷资产证券化信托</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对于</a:t>
            </a:r>
            <a:r>
              <a:rPr lang="zh-CN" altLang="zh-CN" sz="2400" dirty="0">
                <a:solidFill>
                  <a:srgbClr val="000000"/>
                </a:solidFill>
                <a:latin typeface="黑体" panose="02010609060101010101" pitchFamily="49" charset="-122"/>
                <a:ea typeface="黑体" panose="02010609060101010101" pitchFamily="49" charset="-122"/>
              </a:rPr>
              <a:t>信贷资产证券化业务的发起机构</a:t>
            </a:r>
            <a:r>
              <a:rPr lang="en-US" altLang="zh-CN"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委托人，目前我国实行审核制</a:t>
            </a: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未经批准的银行业金融机构不得从事资产证券化业务。</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对于非银行业金融机构，经批准也可从事资产证券化业务。</a:t>
            </a:r>
            <a:endParaRPr lang="en-US" altLang="zh-CN" sz="2400" dirty="0">
              <a:solidFill>
                <a:srgbClr val="000000"/>
              </a:solidFill>
              <a:latin typeface="黑体" panose="02010609060101010101" pitchFamily="49" charset="-122"/>
              <a:ea typeface="黑体" panose="02010609060101010101" pitchFamily="49" charset="-122"/>
            </a:endParaRPr>
          </a:p>
          <a:p>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0625" y="854075"/>
            <a:ext cx="9810750" cy="4351338"/>
          </a:xfrm>
        </p:spPr>
        <p:txBody>
          <a:bodyPr/>
          <a:lstStyle/>
          <a:p>
            <a:pPr marL="0" indent="0">
              <a:lnSpc>
                <a:spcPct val="130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二、商事信托的当事人资格</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zh-CN" altLang="en-US" sz="2400" dirty="0">
                <a:solidFill>
                  <a:srgbClr val="000000"/>
                </a:solidFill>
                <a:latin typeface="黑体" panose="02010609060101010101" pitchFamily="49" charset="-122"/>
                <a:ea typeface="黑体" panose="02010609060101010101" pitchFamily="49" charset="-122"/>
                <a:sym typeface="+mn-ea"/>
              </a:rPr>
              <a:t>（一）</a:t>
            </a:r>
            <a:r>
              <a:rPr lang="zh-CN" altLang="zh-CN" sz="2400" dirty="0">
                <a:solidFill>
                  <a:srgbClr val="000000"/>
                </a:solidFill>
                <a:latin typeface="黑体" panose="02010609060101010101" pitchFamily="49" charset="-122"/>
                <a:ea typeface="黑体" panose="02010609060101010101" pitchFamily="49" charset="-122"/>
                <a:sym typeface="+mn-ea"/>
              </a:rPr>
              <a:t>委托人资格</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30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en-US" sz="2400" dirty="0">
                <a:solidFill>
                  <a:srgbClr val="000000"/>
                </a:solidFill>
                <a:latin typeface="黑体" panose="02010609060101010101" pitchFamily="49" charset="-122"/>
                <a:ea typeface="黑体" panose="02010609060101010101" pitchFamily="49" charset="-122"/>
              </a:rPr>
              <a:t>企业年金信托</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zh-CN" altLang="en-US" sz="2400" dirty="0">
                <a:solidFill>
                  <a:srgbClr val="000000"/>
                </a:solidFill>
                <a:latin typeface="黑体" panose="02010609060101010101" pitchFamily="49" charset="-122"/>
                <a:ea typeface="黑体" panose="02010609060101010101" pitchFamily="49" charset="-122"/>
              </a:rPr>
              <a:t>    企业年金的委托人必须是实行设立企业年金的企业，设立企业年金是企业及其职工成为企业年金信托委托人的必要条件。如果没有设立企业年金，则该企业及其职工不具备年金信托委托人的资格。</a:t>
            </a:r>
            <a:endParaRPr lang="zh-CN" altLang="en-US" sz="2400" dirty="0">
              <a:solidFill>
                <a:srgbClr val="000000"/>
              </a:solidFill>
              <a:latin typeface="黑体" panose="02010609060101010101" pitchFamily="49" charset="-122"/>
              <a:ea typeface="黑体" panose="02010609060101010101" pitchFamily="49" charset="-122"/>
            </a:endParaRPr>
          </a:p>
          <a:p>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76020" y="770255"/>
            <a:ext cx="9853295" cy="5429250"/>
          </a:xfrm>
        </p:spPr>
        <p:txBody>
          <a:bodyPr>
            <a:noAutofit/>
          </a:bodyPr>
          <a:lstStyle/>
          <a:p>
            <a:pPr mar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二、商事信托的当事人资格</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mn-ea"/>
              </a:rPr>
              <a:t>（一）</a:t>
            </a:r>
            <a:r>
              <a:rPr lang="zh-CN" altLang="zh-CN" sz="2400" dirty="0">
                <a:solidFill>
                  <a:srgbClr val="000000"/>
                </a:solidFill>
                <a:latin typeface="黑体" panose="02010609060101010101" pitchFamily="49" charset="-122"/>
                <a:ea typeface="黑体" panose="02010609060101010101" pitchFamily="49" charset="-122"/>
                <a:sym typeface="+mn-ea"/>
              </a:rPr>
              <a:t>委托人资格</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保险资金信托</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委托人是指在中华人民共和国境内，经中国保监会批准设立的保险公司、保险集团公司和保险控股公司</a:t>
            </a:r>
            <a:r>
              <a:rPr lang="zh-CN" altLang="en-US" sz="2400" dirty="0">
                <a:solidFill>
                  <a:srgbClr val="000000"/>
                </a:solidFill>
                <a:latin typeface="黑体" panose="02010609060101010101" pitchFamily="49" charset="-122"/>
                <a:ea typeface="黑体" panose="02010609060101010101" pitchFamily="49" charset="-122"/>
              </a:rPr>
              <a:t>。</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委托人必须满足下列条件：（</a:t>
            </a: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）内部管理和风险控制制度符合《保险资金运用风险控制指引（试行）》规定，且执行规范；（</a:t>
            </a: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）建立了项目评估和风险监测制度；（</a:t>
            </a: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）引入了投资计划财产托管机制；（</a:t>
            </a: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）拥有一定数量的相关专业投资人员；（</a:t>
            </a:r>
            <a:r>
              <a:rPr lang="en-US" altLang="zh-CN" sz="2400" dirty="0">
                <a:solidFill>
                  <a:srgbClr val="000000"/>
                </a:solidFill>
                <a:latin typeface="黑体" panose="02010609060101010101" pitchFamily="49" charset="-122"/>
                <a:ea typeface="黑体" panose="02010609060101010101" pitchFamily="49" charset="-122"/>
              </a:rPr>
              <a:t>5</a:t>
            </a:r>
            <a:r>
              <a:rPr lang="zh-CN" altLang="zh-CN" sz="2400" dirty="0">
                <a:solidFill>
                  <a:srgbClr val="000000"/>
                </a:solidFill>
                <a:latin typeface="黑体" panose="02010609060101010101" pitchFamily="49" charset="-122"/>
                <a:ea typeface="黑体" panose="02010609060101010101" pitchFamily="49" charset="-122"/>
              </a:rPr>
              <a:t>）最近</a:t>
            </a: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年无重大投资违法违规记录；（</a:t>
            </a:r>
            <a:r>
              <a:rPr lang="en-US" altLang="zh-CN" sz="2400" dirty="0">
                <a:solidFill>
                  <a:srgbClr val="000000"/>
                </a:solidFill>
                <a:latin typeface="黑体" panose="02010609060101010101" pitchFamily="49" charset="-122"/>
                <a:ea typeface="黑体" panose="02010609060101010101" pitchFamily="49" charset="-122"/>
              </a:rPr>
              <a:t>6</a:t>
            </a:r>
            <a:r>
              <a:rPr lang="zh-CN" altLang="zh-CN" sz="2400" dirty="0">
                <a:solidFill>
                  <a:srgbClr val="000000"/>
                </a:solidFill>
                <a:latin typeface="黑体" panose="02010609060101010101" pitchFamily="49" charset="-122"/>
                <a:ea typeface="黑体" panose="02010609060101010101" pitchFamily="49" charset="-122"/>
              </a:rPr>
              <a:t>）偿付能力符合中国保监会有关规定；（</a:t>
            </a:r>
            <a:r>
              <a:rPr lang="en-US" altLang="zh-CN" sz="2400" dirty="0">
                <a:solidFill>
                  <a:srgbClr val="000000"/>
                </a:solidFill>
                <a:latin typeface="黑体" panose="02010609060101010101" pitchFamily="49" charset="-122"/>
                <a:ea typeface="黑体" panose="02010609060101010101" pitchFamily="49" charset="-122"/>
              </a:rPr>
              <a:t>7</a:t>
            </a:r>
            <a:r>
              <a:rPr lang="zh-CN" altLang="zh-CN" sz="2400" dirty="0">
                <a:solidFill>
                  <a:srgbClr val="000000"/>
                </a:solidFill>
                <a:latin typeface="黑体" panose="02010609060101010101" pitchFamily="49" charset="-122"/>
                <a:ea typeface="黑体" panose="02010609060101010101" pitchFamily="49" charset="-122"/>
              </a:rPr>
              <a:t>）风险管理符合有关规定和要求；（</a:t>
            </a:r>
            <a:r>
              <a:rPr lang="en-US" altLang="zh-CN" sz="2400" dirty="0">
                <a:solidFill>
                  <a:srgbClr val="000000"/>
                </a:solidFill>
                <a:latin typeface="黑体" panose="02010609060101010101" pitchFamily="49" charset="-122"/>
                <a:ea typeface="黑体" panose="02010609060101010101" pitchFamily="49" charset="-122"/>
              </a:rPr>
              <a:t>8</a:t>
            </a:r>
            <a:r>
              <a:rPr lang="zh-CN" altLang="zh-CN" sz="2400" dirty="0">
                <a:solidFill>
                  <a:srgbClr val="000000"/>
                </a:solidFill>
                <a:latin typeface="黑体" panose="02010609060101010101" pitchFamily="49" charset="-122"/>
                <a:ea typeface="黑体" panose="02010609060101010101" pitchFamily="49" charset="-122"/>
              </a:rPr>
              <a:t>）中国保监会规定的其他条件。</a:t>
            </a: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69340" y="775970"/>
            <a:ext cx="10518140" cy="6235065"/>
          </a:xfrm>
        </p:spPr>
        <p:txBody>
          <a:bodyPr>
            <a:noAutofit/>
          </a:bodyPr>
          <a:lstStyle/>
          <a:p>
            <a:pPr marL="0" indent="0">
              <a:lnSpc>
                <a:spcPct val="100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二、商事信托的当事人资格</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00000"/>
              </a:lnSpc>
              <a:buNone/>
            </a:pPr>
            <a:r>
              <a:rPr lang="zh-CN" altLang="zh-CN" sz="2400" dirty="0">
                <a:solidFill>
                  <a:srgbClr val="000000"/>
                </a:solidFill>
                <a:latin typeface="黑体" panose="02010609060101010101" pitchFamily="49" charset="-122"/>
                <a:ea typeface="黑体" panose="02010609060101010101" pitchFamily="49" charset="-122"/>
              </a:rPr>
              <a:t>（二）受托人的特殊资格</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营业信托的受托人必须是信托机构</a:t>
            </a:r>
            <a:r>
              <a:rPr lang="zh-CN" altLang="en-US"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从事特定类型营业信托业务的信托公司来说，还有特定的资格上的要求。</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企业年金信托受托人资格</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企业年金的受托人既可以是企业年金理事会，也可以是符合国家规定的养老金管理公司等受托机构，受托人不限于信托公司。</a:t>
            </a:r>
            <a:r>
              <a:rPr lang="en-US" altLang="zh-CN" sz="2400" dirty="0">
                <a:solidFill>
                  <a:srgbClr val="000000"/>
                </a:solidFill>
                <a:latin typeface="黑体" panose="02010609060101010101" pitchFamily="49" charset="-122"/>
                <a:ea typeface="黑体" panose="02010609060101010101" pitchFamily="49" charset="-122"/>
              </a:rPr>
              <a:t> </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信贷资产证券化受托人的资格</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在信贷资产证券化中，受托人为特定目的受托机构。必须是信托公司或中国银监会批准的其他机构。</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zh-CN" sz="2400" dirty="0">
                <a:solidFill>
                  <a:srgbClr val="000000"/>
                </a:solidFill>
                <a:latin typeface="黑体" panose="02010609060101010101" pitchFamily="49" charset="-122"/>
                <a:ea typeface="黑体" panose="02010609060101010101" pitchFamily="49" charset="-122"/>
                <a:sym typeface="+mn-ea"/>
              </a:rPr>
              <a:t>保险资产投资信托的受托人资格</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zh-CN" sz="2400" dirty="0">
                <a:solidFill>
                  <a:srgbClr val="000000"/>
                </a:solidFill>
                <a:latin typeface="黑体" panose="02010609060101010101" pitchFamily="49" charset="-122"/>
                <a:ea typeface="黑体" panose="02010609060101010101" pitchFamily="49" charset="-122"/>
                <a:sym typeface="+mn-ea"/>
              </a:rPr>
              <a:t>保险资金间接投资基础设施项目实际上是</a:t>
            </a:r>
            <a:r>
              <a:rPr lang="zh-CN" altLang="en-US" sz="2400" dirty="0">
                <a:solidFill>
                  <a:srgbClr val="000000"/>
                </a:solidFill>
                <a:latin typeface="黑体" panose="02010609060101010101" pitchFamily="49" charset="-122"/>
                <a:ea typeface="黑体" panose="02010609060101010101" pitchFamily="49" charset="-122"/>
                <a:sym typeface="+mn-ea"/>
              </a:rPr>
              <a:t>满足特定条件的</a:t>
            </a:r>
            <a:r>
              <a:rPr lang="zh-CN" altLang="zh-CN" sz="2400" dirty="0">
                <a:solidFill>
                  <a:srgbClr val="000000"/>
                </a:solidFill>
                <a:latin typeface="黑体" panose="02010609060101010101" pitchFamily="49" charset="-122"/>
                <a:ea typeface="黑体" panose="02010609060101010101" pitchFamily="49" charset="-122"/>
                <a:sym typeface="+mn-ea"/>
              </a:rPr>
              <a:t>信托结构</a:t>
            </a:r>
            <a:r>
              <a:rPr lang="zh-CN" altLang="en-US" sz="2400" dirty="0">
                <a:solidFill>
                  <a:srgbClr val="000000"/>
                </a:solidFill>
                <a:latin typeface="黑体" panose="02010609060101010101" pitchFamily="49" charset="-122"/>
                <a:ea typeface="黑体" panose="02010609060101010101" pitchFamily="49" charset="-122"/>
                <a:sym typeface="+mn-ea"/>
              </a:rPr>
              <a:t>。</a:t>
            </a:r>
            <a:endParaRPr lang="zh-CN" altLang="en-US" sz="2400" dirty="0">
              <a:solidFill>
                <a:srgbClr val="000000"/>
              </a:solidFill>
              <a:latin typeface="黑体" panose="02010609060101010101" pitchFamily="49" charset="-122"/>
              <a:ea typeface="黑体" panose="02010609060101010101" pitchFamily="49" charset="-122"/>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arn(inVertical)">
                                      <p:cBhvr>
                                        <p:cTn id="3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9840" y="822960"/>
            <a:ext cx="10515600" cy="4351338"/>
          </a:xfrm>
        </p:spPr>
        <p:txBody>
          <a:bodyPr/>
          <a:lstStyle/>
          <a:p>
            <a:pPr marL="0" lvl="0" indent="0">
              <a:lnSpc>
                <a:spcPct val="130000"/>
              </a:lnSpc>
              <a:buNone/>
            </a:pPr>
            <a:r>
              <a:rPr lang="zh-CN" altLang="zh-CN" sz="2400" dirty="0">
                <a:solidFill>
                  <a:srgbClr val="000000"/>
                </a:solidFill>
                <a:latin typeface="黑体" panose="02010609060101010101" pitchFamily="49" charset="-122"/>
                <a:ea typeface="黑体" panose="02010609060101010101" pitchFamily="49" charset="-122"/>
              </a:rPr>
              <a:t>三、商事信托下信托目的</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3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在我国现行实践中，大多数营业信托中的信托合同都是将信托财产的主要运用方式及拟实现的具体目的结合起来，来表述信托目的。</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3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设立信托不仅必须有信托目的，而且信托目的必须合法。虽然《信托法》对信托目的合法性及非法信托目的的情形作了规定，但有些情况下，信托目的的合法性的判定并非易事。</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30000"/>
              </a:lnSpc>
              <a:buNone/>
            </a:pP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a:xfrm>
            <a:off x="2084025" y="455289"/>
            <a:ext cx="8407730" cy="1252728"/>
          </a:xfrm>
        </p:spPr>
        <p:txBody>
          <a:bodyPr>
            <a:normAutofit/>
          </a:bodyPr>
          <a:lstStyle/>
          <a:p>
            <a:pPr algn="ctr">
              <a:lnSpc>
                <a:spcPct val="125000"/>
              </a:lnSpc>
              <a:spcBef>
                <a:spcPts val="1000"/>
              </a:spcBef>
            </a:pPr>
            <a:r>
              <a:rPr lang="zh-CN" altLang="zh-CN" sz="3600" dirty="0">
                <a:solidFill>
                  <a:srgbClr val="000000"/>
                </a:solidFill>
                <a:latin typeface="黑体" panose="02010609060101010101" pitchFamily="49" charset="-122"/>
                <a:ea typeface="黑体" panose="02010609060101010101" pitchFamily="49" charset="-122"/>
              </a:rPr>
              <a:t>第十章　商事信托与投资基金法</a:t>
            </a:r>
            <a:endParaRPr lang="zh-CN" altLang="zh-CN" sz="3600" dirty="0">
              <a:solidFill>
                <a:srgbClr val="000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973372" y="1262628"/>
            <a:ext cx="6629035" cy="4544157"/>
          </a:xfrm>
        </p:spPr>
        <p:txBody>
          <a:bodyPr>
            <a:noAutofit/>
          </a:bodyPr>
          <a:lstStyle/>
          <a:p>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r>
              <a:rPr lang="zh-CN" altLang="en-US" sz="2400"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第一节  </a:t>
            </a:r>
            <a:r>
              <a:rPr lang="zh-CN" altLang="zh-CN" sz="2400" b="1" dirty="0">
                <a:solidFill>
                  <a:srgbClr val="000000"/>
                </a:solidFill>
                <a:latin typeface="黑体" panose="02010609060101010101" pitchFamily="49" charset="-122"/>
                <a:ea typeface="黑体" panose="02010609060101010101" pitchFamily="49" charset="-122"/>
              </a:rPr>
              <a:t>商事信托概述</a:t>
            </a:r>
            <a:endParaRPr lang="en-US" altLang="zh-CN" sz="2400" b="1"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b="1" dirty="0">
                <a:solidFill>
                  <a:srgbClr val="000000"/>
                </a:solidFill>
                <a:latin typeface="黑体" panose="02010609060101010101" pitchFamily="49" charset="-122"/>
                <a:ea typeface="黑体" panose="02010609060101010101" pitchFamily="49" charset="-122"/>
              </a:rPr>
              <a:t>第二节  </a:t>
            </a:r>
            <a:r>
              <a:rPr lang="zh-CN" altLang="zh-CN" sz="2400" b="1" dirty="0">
                <a:solidFill>
                  <a:srgbClr val="000000"/>
                </a:solidFill>
                <a:latin typeface="黑体" panose="02010609060101010101" pitchFamily="49" charset="-122"/>
                <a:ea typeface="黑体" panose="02010609060101010101" pitchFamily="49" charset="-122"/>
              </a:rPr>
              <a:t>商事信托的设立和生效</a:t>
            </a:r>
            <a:endParaRPr lang="en-US" altLang="zh-CN" sz="2400" b="1"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b="1" dirty="0">
                <a:solidFill>
                  <a:srgbClr val="000000"/>
                </a:solidFill>
                <a:latin typeface="黑体" panose="02010609060101010101" pitchFamily="49" charset="-122"/>
                <a:ea typeface="黑体" panose="02010609060101010101" pitchFamily="49" charset="-122"/>
              </a:rPr>
              <a:t>第三节  </a:t>
            </a:r>
            <a:r>
              <a:rPr lang="zh-CN" altLang="zh-CN" sz="2400" b="1" dirty="0">
                <a:solidFill>
                  <a:srgbClr val="000000"/>
                </a:solidFill>
                <a:latin typeface="黑体" panose="02010609060101010101" pitchFamily="49" charset="-122"/>
                <a:ea typeface="黑体" panose="02010609060101010101" pitchFamily="49" charset="-122"/>
              </a:rPr>
              <a:t>商事信托财产</a:t>
            </a:r>
            <a:endParaRPr lang="en-US" altLang="zh-CN" sz="2400" b="1"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b="1" dirty="0">
                <a:solidFill>
                  <a:srgbClr val="000000"/>
                </a:solidFill>
                <a:latin typeface="黑体" panose="02010609060101010101" pitchFamily="49" charset="-122"/>
                <a:ea typeface="黑体" panose="02010609060101010101" pitchFamily="49" charset="-122"/>
              </a:rPr>
              <a:t>第四节  </a:t>
            </a:r>
            <a:r>
              <a:rPr lang="zh-CN" altLang="zh-CN" sz="2400" b="1" dirty="0">
                <a:solidFill>
                  <a:srgbClr val="000000"/>
                </a:solidFill>
                <a:latin typeface="黑体" panose="02010609060101010101" pitchFamily="49" charset="-122"/>
                <a:ea typeface="黑体" panose="02010609060101010101" pitchFamily="49" charset="-122"/>
              </a:rPr>
              <a:t>信托当事人</a:t>
            </a:r>
            <a:endParaRPr lang="en-US" altLang="zh-CN" sz="2400" b="1"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b="1" dirty="0">
                <a:solidFill>
                  <a:srgbClr val="000000"/>
                </a:solidFill>
                <a:latin typeface="黑体" panose="02010609060101010101" pitchFamily="49" charset="-122"/>
                <a:ea typeface="黑体" panose="02010609060101010101" pitchFamily="49" charset="-122"/>
              </a:rPr>
              <a:t>第五节  </a:t>
            </a:r>
            <a:r>
              <a:rPr lang="zh-CN" altLang="zh-CN" sz="2400" b="1" dirty="0">
                <a:solidFill>
                  <a:srgbClr val="000000"/>
                </a:solidFill>
                <a:latin typeface="黑体" panose="02010609060101010101" pitchFamily="49" charset="-122"/>
                <a:ea typeface="黑体" panose="02010609060101010101" pitchFamily="49" charset="-122"/>
              </a:rPr>
              <a:t>信托的变更与终止</a:t>
            </a:r>
            <a:endParaRPr lang="en-US" altLang="zh-CN" sz="2400" b="1"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b="1" dirty="0">
                <a:solidFill>
                  <a:srgbClr val="000000"/>
                </a:solidFill>
                <a:latin typeface="黑体" panose="02010609060101010101" pitchFamily="49" charset="-122"/>
                <a:ea typeface="黑体" panose="02010609060101010101" pitchFamily="49" charset="-122"/>
              </a:rPr>
              <a:t>第六节  </a:t>
            </a:r>
            <a:r>
              <a:rPr lang="zh-CN" altLang="zh-CN" sz="2400" b="1" dirty="0">
                <a:solidFill>
                  <a:srgbClr val="000000"/>
                </a:solidFill>
                <a:latin typeface="黑体" panose="02010609060101010101" pitchFamily="49" charset="-122"/>
                <a:ea typeface="黑体" panose="02010609060101010101" pitchFamily="49" charset="-122"/>
              </a:rPr>
              <a:t>投资基金</a:t>
            </a:r>
            <a:endParaRPr lang="zh-CN" altLang="zh-CN" sz="2400" b="1" dirty="0">
              <a:solidFill>
                <a:srgbClr val="000000"/>
              </a:solidFill>
              <a:latin typeface="黑体" panose="02010609060101010101" pitchFamily="49" charset="-122"/>
              <a:ea typeface="黑体" panose="02010609060101010101" pitchFamily="49" charset="-122"/>
            </a:endParaRPr>
          </a:p>
          <a:p>
            <a:pPr>
              <a:lnSpc>
                <a:spcPct val="125000"/>
              </a:lnSpc>
            </a:pPr>
            <a:endParaRPr lang="en-US" altLang="zh-CN" sz="2400" dirty="0">
              <a:solidFill>
                <a:srgbClr val="000000"/>
              </a:solidFill>
              <a:latin typeface="黑体" panose="02010609060101010101" pitchFamily="49" charset="-122"/>
              <a:ea typeface="黑体" panose="02010609060101010101" pitchFamily="49" charset="-122"/>
            </a:endParaRPr>
          </a:p>
          <a:p>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arn(inVertical)">
                                      <p:cBhvr>
                                        <p:cTn id="28" dur="500"/>
                                        <p:tgtEl>
                                          <p:spTgt spid="3">
                                            <p:txEl>
                                              <p:pRg st="5" end="5"/>
                                            </p:txEl>
                                          </p:spTgt>
                                        </p:tgtEl>
                                      </p:cBhvr>
                                    </p:animEffect>
                                  </p:childTnLst>
                                </p:cTn>
                              </p:par>
                            </p:childTnLst>
                          </p:cTn>
                        </p:par>
                        <p:par>
                          <p:cTn id="29" fill="hold">
                            <p:stCondLst>
                              <p:cond delay="3000"/>
                            </p:stCondLst>
                            <p:childTnLst>
                              <p:par>
                                <p:cTn id="30" presetID="16" presetClass="entr" presetSubtype="21" fill="hold" grpId="0"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13876" y="685801"/>
            <a:ext cx="8110065" cy="1006522"/>
          </a:xfrm>
        </p:spPr>
        <p:txBody>
          <a:bodyPr/>
          <a:lstStyle/>
          <a:p>
            <a:pPr algn="ctr">
              <a:lnSpc>
                <a:spcPct val="125000"/>
              </a:lnSpc>
              <a:spcBef>
                <a:spcPts val="1000"/>
              </a:spcBef>
            </a:pPr>
            <a:r>
              <a:rPr lang="zh-CN" altLang="zh-CN" sz="3600" dirty="0">
                <a:solidFill>
                  <a:srgbClr val="000000"/>
                </a:solidFill>
                <a:effectLst/>
                <a:latin typeface="黑体" panose="02010609060101010101" pitchFamily="49" charset="-122"/>
                <a:ea typeface="黑体" panose="02010609060101010101" pitchFamily="49" charset="-122"/>
              </a:rPr>
              <a:t>第三节</a:t>
            </a:r>
            <a:r>
              <a:rPr lang="en-US" altLang="zh-CN" sz="3600" dirty="0">
                <a:solidFill>
                  <a:srgbClr val="000000"/>
                </a:solidFill>
                <a:effectLst/>
                <a:latin typeface="黑体" panose="02010609060101010101" pitchFamily="49" charset="-122"/>
                <a:ea typeface="黑体" panose="02010609060101010101" pitchFamily="49" charset="-122"/>
              </a:rPr>
              <a:t>  </a:t>
            </a:r>
            <a:r>
              <a:rPr lang="zh-CN" altLang="zh-CN" sz="3600" dirty="0">
                <a:solidFill>
                  <a:srgbClr val="000000"/>
                </a:solidFill>
                <a:effectLst/>
                <a:latin typeface="黑体" panose="02010609060101010101" pitchFamily="49" charset="-122"/>
                <a:ea typeface="黑体" panose="02010609060101010101" pitchFamily="49" charset="-122"/>
              </a:rPr>
              <a:t>商事信托财产</a:t>
            </a:r>
            <a:endParaRPr lang="zh-CN" altLang="zh-CN" sz="3600"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092045" y="2115403"/>
            <a:ext cx="5203093" cy="2408972"/>
          </a:xfrm>
        </p:spPr>
        <p:txBody>
          <a:bodyPr/>
          <a:lstStyle/>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一、商事信托财产的范围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二、信托财产的独立性</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791074" y="297846"/>
            <a:ext cx="7030193" cy="1252728"/>
          </a:xfrm>
        </p:spPr>
        <p:txBody>
          <a:bodyPr>
            <a:normAutofit/>
          </a:bodyPr>
          <a:lstStyle/>
          <a:p>
            <a:pPr algn="ctr">
              <a:lnSpc>
                <a:spcPct val="125000"/>
              </a:lnSpc>
              <a:spcBef>
                <a:spcPts val="1000"/>
              </a:spcBef>
            </a:pPr>
            <a:r>
              <a:rPr lang="zh-CN" altLang="zh-CN" dirty="0">
                <a:solidFill>
                  <a:srgbClr val="000000"/>
                </a:solidFill>
                <a:effectLst/>
                <a:latin typeface="黑体" panose="02010609060101010101" pitchFamily="49" charset="-122"/>
                <a:ea typeface="黑体" panose="02010609060101010101" pitchFamily="49" charset="-122"/>
              </a:rPr>
              <a:t>第三节</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商事信托财产</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143001" y="1550574"/>
            <a:ext cx="7841446" cy="3345323"/>
          </a:xfrm>
        </p:spPr>
        <p:txBody>
          <a:bodyPr>
            <a:norm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一、商事信托财产的范围</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经营权信托问题</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a:t>
            </a:r>
            <a:r>
              <a:rPr lang="zh-CN" altLang="zh-CN" sz="2400" dirty="0">
                <a:solidFill>
                  <a:srgbClr val="000000"/>
                </a:solidFill>
                <a:latin typeface="黑体" panose="02010609060101010101" pitchFamily="49" charset="-122"/>
                <a:ea typeface="黑体" panose="02010609060101010101" pitchFamily="49" charset="-122"/>
              </a:rPr>
              <a:t>股权或其他资产收益权问题</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a:t>
            </a:r>
            <a:r>
              <a:rPr lang="zh-CN" altLang="zh-CN" sz="2400" dirty="0">
                <a:solidFill>
                  <a:srgbClr val="000000"/>
                </a:solidFill>
                <a:latin typeface="黑体" panose="02010609060101010101" pitchFamily="49" charset="-122"/>
                <a:ea typeface="黑体" panose="02010609060101010101" pitchFamily="49" charset="-122"/>
              </a:rPr>
              <a:t>表决权信托问题</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a:t>
            </a:r>
            <a:r>
              <a:rPr lang="zh-CN" altLang="zh-CN" sz="2400" dirty="0">
                <a:solidFill>
                  <a:srgbClr val="000000"/>
                </a:solidFill>
                <a:latin typeface="黑体" panose="02010609060101010101" pitchFamily="49" charset="-122"/>
                <a:ea typeface="黑体" panose="02010609060101010101" pitchFamily="49" charset="-122"/>
              </a:rPr>
              <a:t>将来权利和期待权信托</a:t>
            </a:r>
            <a:endParaRPr lang="zh-CN" altLang="zh-CN" sz="2400" dirty="0">
              <a:solidFill>
                <a:srgbClr val="000000"/>
              </a:solidFill>
              <a:latin typeface="黑体" panose="02010609060101010101" pitchFamily="49" charset="-122"/>
              <a:ea typeface="黑体" panose="02010609060101010101" pitchFamily="49" charset="-122"/>
            </a:endParaRPr>
          </a:p>
        </p:txBody>
      </p:sp>
      <p:graphicFrame>
        <p:nvGraphicFramePr>
          <p:cNvPr id="7" name="图示 6"/>
          <p:cNvGraphicFramePr/>
          <p:nvPr/>
        </p:nvGraphicFramePr>
        <p:xfrm>
          <a:off x="7748146" y="1436146"/>
          <a:ext cx="4443854" cy="40880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arn(inVertical)">
                                      <p:cBhvr>
                                        <p:cTn id="24" dur="500"/>
                                        <p:tgtEl>
                                          <p:spTgt spid="2">
                                            <p:txEl>
                                              <p:pRg st="4" end="4"/>
                                            </p:txEl>
                                          </p:spTgt>
                                        </p:tgtEl>
                                      </p:cBhvr>
                                    </p:animEffect>
                                  </p:childTnLst>
                                </p:cTn>
                              </p:par>
                            </p:childTnLst>
                          </p:cTn>
                        </p:par>
                        <p:par>
                          <p:cTn id="25" fill="hold">
                            <p:stCondLst>
                              <p:cond delay="1000"/>
                            </p:stCondLst>
                            <p:childTnLst>
                              <p:par>
                                <p:cTn id="26" presetID="16" presetClass="entr" presetSubtype="2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Graphic spid="7" grpId="0">
        <p:bldAsOne/>
      </p:bldGraphic>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14120" y="781050"/>
            <a:ext cx="10425430" cy="1706880"/>
          </a:xfrm>
        </p:spPr>
        <p:txBody>
          <a:bodyPr>
            <a:norm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二、信托财产的独立性</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（一）信托财产对于委托人的独立性</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zh-CN" altLang="zh-CN" sz="2400" dirty="0">
              <a:solidFill>
                <a:srgbClr val="000000"/>
              </a:solidFill>
              <a:latin typeface="黑体" panose="02010609060101010101" pitchFamily="49" charset="-122"/>
              <a:ea typeface="黑体" panose="02010609060101010101" pitchFamily="49" charset="-122"/>
            </a:endParaRPr>
          </a:p>
        </p:txBody>
      </p:sp>
      <p:grpSp>
        <p:nvGrpSpPr>
          <p:cNvPr id="28676" name="Group 3"/>
          <p:cNvGrpSpPr/>
          <p:nvPr/>
        </p:nvGrpSpPr>
        <p:grpSpPr>
          <a:xfrm>
            <a:off x="1853830" y="2694305"/>
            <a:ext cx="8537310" cy="2507615"/>
            <a:chOff x="557" y="1878"/>
            <a:chExt cx="4531" cy="1674"/>
          </a:xfrm>
        </p:grpSpPr>
        <p:grpSp>
          <p:nvGrpSpPr>
            <p:cNvPr id="28679" name="Group 4"/>
            <p:cNvGrpSpPr/>
            <p:nvPr/>
          </p:nvGrpSpPr>
          <p:grpSpPr>
            <a:xfrm>
              <a:off x="557" y="1878"/>
              <a:ext cx="4531" cy="1674"/>
              <a:chOff x="558" y="1729"/>
              <a:chExt cx="4722" cy="1823"/>
            </a:xfrm>
          </p:grpSpPr>
          <p:sp>
            <p:nvSpPr>
              <p:cNvPr id="393221" name="AutoShape 5"/>
              <p:cNvSpPr>
                <a:spLocks noChangeArrowheads="1"/>
              </p:cNvSpPr>
              <p:nvPr/>
            </p:nvSpPr>
            <p:spPr bwMode="gray">
              <a:xfrm>
                <a:off x="3504" y="1729"/>
                <a:ext cx="1776" cy="1823"/>
              </a:xfrm>
              <a:prstGeom prst="chevron">
                <a:avLst>
                  <a:gd name="adj" fmla="val 16468"/>
                </a:avLst>
              </a:prstGeom>
              <a:solidFill>
                <a:schemeClr val="accent3">
                  <a:lumMod val="40000"/>
                  <a:lumOff val="60000"/>
                </a:schemeClr>
              </a:solidFill>
              <a:ln w="38100">
                <a:solidFill>
                  <a:srgbClr val="EAEAEA"/>
                </a:solidFill>
                <a:miter lim="800000"/>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393222" name="AutoShape 6"/>
              <p:cNvSpPr>
                <a:spLocks noChangeArrowheads="1"/>
              </p:cNvSpPr>
              <p:nvPr/>
            </p:nvSpPr>
            <p:spPr bwMode="gray">
              <a:xfrm>
                <a:off x="2017" y="1729"/>
                <a:ext cx="1871" cy="1823"/>
              </a:xfrm>
              <a:prstGeom prst="chevron">
                <a:avLst>
                  <a:gd name="adj" fmla="val 17842"/>
                </a:avLst>
              </a:prstGeom>
              <a:solidFill>
                <a:schemeClr val="accent3">
                  <a:lumMod val="40000"/>
                  <a:lumOff val="60000"/>
                </a:schemeClr>
              </a:solidFill>
              <a:ln w="38100">
                <a:solidFill>
                  <a:srgbClr val="EAEAEA"/>
                </a:solidFill>
                <a:miter lim="800000"/>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393223" name="AutoShape 7"/>
              <p:cNvSpPr>
                <a:spLocks noChangeArrowheads="1"/>
              </p:cNvSpPr>
              <p:nvPr/>
            </p:nvSpPr>
            <p:spPr bwMode="gray">
              <a:xfrm>
                <a:off x="558" y="1729"/>
                <a:ext cx="1871" cy="1823"/>
              </a:xfrm>
              <a:prstGeom prst="chevron">
                <a:avLst>
                  <a:gd name="adj" fmla="val 17842"/>
                </a:avLst>
              </a:prstGeom>
              <a:solidFill>
                <a:schemeClr val="accent3">
                  <a:lumMod val="40000"/>
                  <a:lumOff val="60000"/>
                </a:schemeClr>
              </a:solidFill>
              <a:ln w="38100">
                <a:solidFill>
                  <a:srgbClr val="EAEAEA"/>
                </a:solidFill>
                <a:miter lim="800000"/>
              </a:ln>
              <a:effectLst>
                <a:outerShdw dist="109250" dir="3267739" algn="ctr" rotWithShape="0">
                  <a:srgbClr val="333333">
                    <a:alpha val="50000"/>
                  </a:srgbClr>
                </a:outerShdw>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grpSp>
        <p:sp>
          <p:nvSpPr>
            <p:cNvPr id="28680" name="Text Box 11"/>
            <p:cNvSpPr txBox="1"/>
            <p:nvPr/>
          </p:nvSpPr>
          <p:spPr>
            <a:xfrm>
              <a:off x="831" y="2179"/>
              <a:ext cx="1247" cy="107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120650" lvl="0" indent="-120650" eaLnBrk="1" hangingPunct="1">
                <a:spcBef>
                  <a:spcPct val="50000"/>
                </a:spcBef>
                <a:buClr>
                  <a:srgbClr val="1C1C1C"/>
                </a:buClr>
                <a:buNone/>
              </a:pPr>
              <a:r>
                <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1.</a:t>
              </a:r>
              <a:r>
                <a:rPr lang="zh-CN"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信托财产与未设立信托财产相区别</a:t>
              </a:r>
              <a:endPar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120650" lvl="0" indent="-120650" eaLnBrk="1" hangingPunct="1">
                <a:lnSpc>
                  <a:spcPct val="60000"/>
                </a:lnSpc>
                <a:spcBef>
                  <a:spcPct val="50000"/>
                </a:spcBef>
                <a:buClr>
                  <a:srgbClr val="1C1C1C"/>
                </a:buClr>
                <a:buNone/>
              </a:pPr>
              <a:endPar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
          <p:nvSpPr>
            <p:cNvPr id="28681" name="Text Box 12"/>
            <p:cNvSpPr txBox="1"/>
            <p:nvPr/>
          </p:nvSpPr>
          <p:spPr>
            <a:xfrm>
              <a:off x="2377" y="1950"/>
              <a:ext cx="1214" cy="160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2.</a:t>
              </a:r>
              <a:r>
                <a:rPr lang="zh-CN"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除特定情形外，信托财产不属于委托人的遗产或清算财产</a:t>
              </a:r>
              <a:r>
                <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 </a:t>
              </a:r>
              <a:endParaRPr lang="zh-CN" altLang="en-US" sz="2400" dirty="0">
                <a:solidFill>
                  <a:srgbClr val="000000"/>
                </a:solidFill>
                <a:ea typeface="宋体" panose="02010600030101010101" pitchFamily="2" charset="-122"/>
                <a:cs typeface="黑体" panose="02010609060101010101" pitchFamily="49" charset="-122"/>
              </a:endParaRPr>
            </a:p>
          </p:txBody>
        </p:sp>
        <p:sp>
          <p:nvSpPr>
            <p:cNvPr id="28682" name="Text Box 13"/>
            <p:cNvSpPr txBox="1"/>
            <p:nvPr/>
          </p:nvSpPr>
          <p:spPr>
            <a:xfrm>
              <a:off x="3752" y="2295"/>
              <a:ext cx="1248" cy="36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600">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stStyle>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3.</a:t>
              </a:r>
              <a:r>
                <a:rPr lang="zh-CN"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强制执行禁止</a:t>
              </a:r>
              <a:endParaRPr lang="zh-CN" altLang="en-US" sz="2400" dirty="0">
                <a:solidFill>
                  <a:srgbClr val="000000"/>
                </a:solidFill>
                <a:ea typeface="宋体" panose="02010600030101010101" pitchFamily="2" charset="-122"/>
                <a:cs typeface="黑体" panose="02010609060101010101" pitchFamily="49"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3805" y="837565"/>
            <a:ext cx="10424160" cy="4351655"/>
          </a:xfrm>
        </p:spPr>
        <p:txBody>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二、信托财产的独立性</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（二）信托财产对于受托人的独立性</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禁止信托财产与受托人财产混同</a:t>
            </a:r>
            <a:r>
              <a:rPr lang="zh-CN" altLang="en-US" sz="2400" dirty="0">
                <a:solidFill>
                  <a:srgbClr val="000000"/>
                </a:solidFill>
                <a:latin typeface="黑体" panose="02010609060101010101" pitchFamily="49" charset="-122"/>
                <a:ea typeface="黑体" panose="02010609060101010101" pitchFamily="49" charset="-122"/>
              </a:rPr>
              <a:t>。</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信托财产不属于受托人的遗产或清算财产。</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信托财产产生的债权不得与受托人固有财产产生的债务相抵销，也不得与受托人管理运用、处分其他委托人的信托财产所产生债务相抵销。</a:t>
            </a:r>
            <a:r>
              <a:rPr lang="en-US" altLang="zh-CN" sz="2400" dirty="0">
                <a:solidFill>
                  <a:srgbClr val="000000"/>
                </a:solidFill>
                <a:latin typeface="黑体" panose="02010609060101010101" pitchFamily="49" charset="-122"/>
                <a:ea typeface="黑体" panose="02010609060101010101" pitchFamily="49" charset="-122"/>
              </a:rPr>
              <a:t> </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强制执行禁止。</a:t>
            </a: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par>
                          <p:cTn id="11" fill="hold">
                            <p:stCondLst>
                              <p:cond delay="500"/>
                            </p:stCondLst>
                            <p:childTnLst>
                              <p:par>
                                <p:cTn id="12" presetID="16" presetClass="entr" presetSubtype="21" fill="hold" grpId="0"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38250" y="849630"/>
            <a:ext cx="10147300" cy="4384675"/>
          </a:xfrm>
        </p:spPr>
        <p:txBody>
          <a:bodyPr>
            <a:noAutofit/>
          </a:bodyPr>
          <a:lstStyle/>
          <a:p>
            <a:pPr marL="0" indent="0">
              <a:lnSpc>
                <a:spcPct val="13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二、信托财产的独立性</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35000"/>
              </a:lnSpc>
              <a:buNone/>
            </a:pPr>
            <a:r>
              <a:rPr lang="zh-CN" altLang="zh-CN" sz="2400" dirty="0">
                <a:solidFill>
                  <a:srgbClr val="000000"/>
                </a:solidFill>
                <a:latin typeface="黑体" panose="02010609060101010101" pitchFamily="49" charset="-122"/>
                <a:ea typeface="黑体" panose="02010609060101010101" pitchFamily="49" charset="-122"/>
              </a:rPr>
              <a:t>（三）信托财产对于受益人的独立性</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信托虽然为了受益人的利益而设立的，但在信托结构上，受益人并不占有、管理、控制信托财产，他对信托财产仅享有受益权。</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在强制执行问题上，强制执行禁止也适用于因受益人负债而要求对信托财产进行强制执行的情形</a:t>
            </a: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信托财产独立性对受益人依赖的唯一可能情形是信托唯一受益人死亡或被清算。</a:t>
            </a: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9660" y="914400"/>
            <a:ext cx="9820275" cy="4351338"/>
          </a:xfrm>
        </p:spPr>
        <p:txBody>
          <a:bodyPr/>
          <a:lstStyle/>
          <a:p>
            <a:pPr marL="0" indent="0">
              <a:lnSpc>
                <a:spcPct val="130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二、信托财产的独立性</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30000"/>
              </a:lnSpc>
              <a:buNone/>
            </a:pPr>
            <a:r>
              <a:rPr lang="zh-CN" altLang="en-US" sz="2400" dirty="0">
                <a:solidFill>
                  <a:srgbClr val="000000"/>
                </a:solidFill>
                <a:latin typeface="黑体" panose="02010609060101010101" pitchFamily="49" charset="-122"/>
                <a:ea typeface="黑体" panose="02010609060101010101" pitchFamily="49" charset="-122"/>
              </a:rPr>
              <a:t>（四）信托财产损益的独立性</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zh-CN" altLang="en-US" sz="2400" dirty="0">
                <a:solidFill>
                  <a:srgbClr val="000000"/>
                </a:solidFill>
                <a:latin typeface="黑体" panose="02010609060101010101" pitchFamily="49" charset="-122"/>
                <a:ea typeface="黑体" panose="02010609060101010101" pitchFamily="49" charset="-122"/>
              </a:rPr>
              <a:t>    在信托存续期间，受托人在处理信托过程中产生的收益和其他信托利益，归于信托财产，非受托人过失或其他人过失或侵权导致的信托财产的损失由信托财产承担。信托财产的独立性与信托财产的同一性是一脉相承的。信托财产损益的独立性既是信托财产同一性的表现，也是信托财产独立性的表现与结果。</a:t>
            </a:r>
            <a:endParaRPr lang="zh-CN" altLang="en-US" sz="2400" dirty="0">
              <a:solidFill>
                <a:srgbClr val="000000"/>
              </a:solidFill>
              <a:latin typeface="黑体" panose="02010609060101010101" pitchFamily="49" charset="-122"/>
              <a:ea typeface="黑体" panose="02010609060101010101" pitchFamily="49" charset="-122"/>
            </a:endParaRPr>
          </a:p>
          <a:p>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34877" y="810307"/>
            <a:ext cx="6690698" cy="951931"/>
          </a:xfrm>
        </p:spPr>
        <p:txBody>
          <a:bodyPr/>
          <a:lstStyle/>
          <a:p>
            <a:pPr algn="ctr"/>
            <a:r>
              <a:rPr lang="zh-CN" altLang="zh-CN" sz="3600" dirty="0">
                <a:solidFill>
                  <a:srgbClr val="000000"/>
                </a:solidFill>
                <a:effectLst/>
                <a:latin typeface="黑体" panose="02010609060101010101" pitchFamily="49" charset="-122"/>
                <a:ea typeface="黑体" panose="02010609060101010101" pitchFamily="49" charset="-122"/>
              </a:rPr>
              <a:t>第四节</a:t>
            </a:r>
            <a:r>
              <a:rPr lang="en-US" altLang="zh-CN" sz="3600" dirty="0">
                <a:solidFill>
                  <a:srgbClr val="000000"/>
                </a:solidFill>
                <a:effectLst/>
                <a:latin typeface="黑体" panose="02010609060101010101" pitchFamily="49" charset="-122"/>
                <a:ea typeface="黑体" panose="02010609060101010101" pitchFamily="49" charset="-122"/>
              </a:rPr>
              <a:t>  </a:t>
            </a:r>
            <a:r>
              <a:rPr lang="zh-CN" altLang="zh-CN" sz="3600" dirty="0">
                <a:solidFill>
                  <a:srgbClr val="000000"/>
                </a:solidFill>
                <a:effectLst/>
                <a:latin typeface="黑体" panose="02010609060101010101" pitchFamily="49" charset="-122"/>
                <a:ea typeface="黑体" panose="02010609060101010101" pitchFamily="49" charset="-122"/>
              </a:rPr>
              <a:t>信托当事人</a:t>
            </a:r>
            <a:endParaRPr lang="zh-CN" altLang="zh-CN" sz="3600"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666531" y="2149665"/>
            <a:ext cx="5107559" cy="2379260"/>
          </a:xfrm>
        </p:spPr>
        <p:txBody>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一、受托人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二、委托人</a:t>
            </a: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823708" y="241407"/>
            <a:ext cx="5058888" cy="1252728"/>
          </a:xfrm>
        </p:spPr>
        <p:txBody>
          <a:bodyPr>
            <a:normAutofit/>
          </a:bodyPr>
          <a:lstStyle/>
          <a:p>
            <a:pPr algn="ctr">
              <a:lnSpc>
                <a:spcPct val="125000"/>
              </a:lnSpc>
            </a:pPr>
            <a:r>
              <a:rPr lang="zh-CN" altLang="zh-CN" dirty="0">
                <a:solidFill>
                  <a:srgbClr val="000000"/>
                </a:solidFill>
                <a:effectLst/>
                <a:latin typeface="黑体" panose="02010609060101010101" pitchFamily="49" charset="-122"/>
                <a:ea typeface="黑体" panose="02010609060101010101" pitchFamily="49" charset="-122"/>
              </a:rPr>
              <a:t>第四节</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信托当事人</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257300" y="1057910"/>
            <a:ext cx="9710420" cy="5140325"/>
          </a:xfrm>
        </p:spPr>
        <p:txBody>
          <a:bodyPr>
            <a:no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 一、受托人</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（一）受托人概述</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接</a:t>
            </a:r>
            <a:r>
              <a:rPr lang="zh-CN" altLang="zh-CN" sz="2400" dirty="0">
                <a:solidFill>
                  <a:srgbClr val="000000"/>
                </a:solidFill>
                <a:latin typeface="黑体" panose="02010609060101010101" pitchFamily="49" charset="-122"/>
                <a:ea typeface="黑体" panose="02010609060101010101" pitchFamily="49" charset="-122"/>
              </a:rPr>
              <a:t>受委托人的委托，为受益人的利益或者特定目的，对信托财产进行管理或者处分的人。</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受托人的资格</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受托人应当是具有完全民事行为能力的自然人、法人。</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共同受托人</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    同一信托可以同时存在两个或两个以上的受托人，称为共同受托人。</a:t>
            </a: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arn(inVertical)">
                                      <p:cBhvr>
                                        <p:cTn id="24" dur="500"/>
                                        <p:tgtEl>
                                          <p:spTgt spid="2">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barn(inVertical)">
                                      <p:cBhvr>
                                        <p:cTn id="30"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3950" y="793115"/>
            <a:ext cx="10746740" cy="5271770"/>
          </a:xfrm>
        </p:spPr>
        <p:txBody>
          <a:bodyPr>
            <a:noAutofit/>
          </a:bodyPr>
          <a:lstStyle/>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sym typeface="+mn-ea"/>
              </a:rPr>
              <a:t> 一、受托人</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rPr>
              <a:t>（二）受托人的权利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与履责相关的权利———履责权</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）信托财产的名义所有权        （</a:t>
            </a: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）信托财产的管理和处分权</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hangingPunc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）信托财产不当强制执行的</a:t>
            </a:r>
            <a:r>
              <a:rPr lang="zh-CN" altLang="en-US" sz="2400" dirty="0">
                <a:solidFill>
                  <a:srgbClr val="000000"/>
                </a:solidFill>
                <a:latin typeface="黑体" panose="02010609060101010101" pitchFamily="49" charset="-122"/>
                <a:ea typeface="黑体" panose="02010609060101010101" pitchFamily="49" charset="-122"/>
              </a:rPr>
              <a:t>异议权</a:t>
            </a:r>
            <a:r>
              <a:rPr lang="zh-CN" altLang="zh-CN"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）代表信托起诉和应诉权</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hangingPunc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2.</a:t>
            </a:r>
            <a:r>
              <a:rPr altLang="zh-CN" sz="2400" dirty="0">
                <a:solidFill>
                  <a:srgbClr val="000000"/>
                </a:solidFill>
                <a:latin typeface="黑体" panose="02010609060101010101" pitchFamily="49" charset="-122"/>
                <a:ea typeface="黑体" panose="02010609060101010101" pitchFamily="49" charset="-122"/>
                <a:sym typeface="+mn-ea"/>
              </a:rPr>
              <a:t>与自身利益相关的权利———私益权</a:t>
            </a:r>
            <a:endParaRPr altLang="zh-CN" sz="2400" dirty="0">
              <a:solidFill>
                <a:srgbClr val="000000"/>
              </a:solidFill>
              <a:latin typeface="黑体" panose="02010609060101010101" pitchFamily="49" charset="-122"/>
              <a:ea typeface="黑体" panose="02010609060101010101" pitchFamily="49" charset="-122"/>
              <a:sym typeface="+mn-ea"/>
            </a:endParaRPr>
          </a:p>
          <a:p>
            <a:pPr marL="0" lvl="0" indent="0" hangingPunct="0">
              <a:lnSpc>
                <a:spcPct val="110000"/>
              </a:lnSpc>
              <a:buNone/>
            </a:pPr>
            <a:r>
              <a:rPr lang="zh-CN" altLang="zh-CN"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1</a:t>
            </a:r>
            <a:r>
              <a:rPr lang="zh-CN" altLang="zh-CN" sz="2400" dirty="0">
                <a:solidFill>
                  <a:srgbClr val="000000"/>
                </a:solidFill>
                <a:latin typeface="黑体" panose="02010609060101010101" pitchFamily="49" charset="-122"/>
                <a:ea typeface="黑体" panose="02010609060101010101" pitchFamily="49" charset="-122"/>
                <a:sym typeface="+mn-ea"/>
              </a:rPr>
              <a:t>）报酬请求权     （</a:t>
            </a: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zh-CN" sz="2400" dirty="0">
                <a:solidFill>
                  <a:srgbClr val="000000"/>
                </a:solidFill>
                <a:latin typeface="黑体" panose="02010609060101010101" pitchFamily="49" charset="-122"/>
                <a:ea typeface="黑体" panose="02010609060101010101" pitchFamily="49" charset="-122"/>
                <a:sym typeface="+mn-ea"/>
              </a:rPr>
              <a:t>）补偿的权利</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hangingPunc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zh-CN" sz="2400" dirty="0">
                <a:solidFill>
                  <a:srgbClr val="000000"/>
                </a:solidFill>
                <a:latin typeface="黑体" panose="02010609060101010101" pitchFamily="49" charset="-122"/>
                <a:ea typeface="黑体" panose="02010609060101010101" pitchFamily="49" charset="-122"/>
                <a:sym typeface="+mn-ea"/>
              </a:rPr>
              <a:t>受托人的辞任权</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lvl="0" indent="0" hangingPunc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zh-CN" sz="2400" dirty="0">
                <a:solidFill>
                  <a:srgbClr val="000000"/>
                </a:solidFill>
                <a:latin typeface="黑体" panose="02010609060101010101" pitchFamily="49" charset="-122"/>
                <a:ea typeface="黑体" panose="02010609060101010101" pitchFamily="49" charset="-122"/>
                <a:sym typeface="+mn-ea"/>
              </a:rPr>
              <a:t>受托人征得委托人和受益人双方同意后，可以辞任。但在新受托人选出之前，辞任的受托人仍应继续履行管理信托事务的职责。</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endParaRPr lang="en-US" altLang="zh-CN" sz="2400" dirty="0">
              <a:solidFill>
                <a:srgbClr val="000000"/>
              </a:solidFill>
              <a:latin typeface="黑体" panose="02010609060101010101" pitchFamily="49" charset="-122"/>
              <a:ea typeface="黑体" panose="02010609060101010101" pitchFamily="49" charset="-122"/>
            </a:endParaRPr>
          </a:p>
          <a:p>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par>
                          <p:cTn id="36" fill="hold">
                            <p:stCondLst>
                              <p:cond delay="4000"/>
                            </p:stCondLst>
                            <p:childTnLst>
                              <p:par>
                                <p:cTn id="37" presetID="16" presetClass="entr" presetSubtype="21"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02781" y="788235"/>
            <a:ext cx="10503444" cy="4440990"/>
          </a:xfrm>
        </p:spPr>
        <p:txBody>
          <a:bodyPr>
            <a:noAutofit/>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（三）受托人义务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信托文件的遵守义务</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忠实义务</a:t>
            </a:r>
            <a:endParaRPr lang="zh-CN" altLang="en-US"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en-US" sz="2400" dirty="0">
                <a:solidFill>
                  <a:srgbClr val="000000"/>
                </a:solidFill>
                <a:latin typeface="黑体" panose="02010609060101010101" pitchFamily="49" charset="-122"/>
                <a:ea typeface="黑体" panose="02010609060101010101" pitchFamily="49" charset="-122"/>
                <a:sym typeface="+mn-ea"/>
              </a:rPr>
              <a:t>谨慎义务</a:t>
            </a:r>
            <a:endParaRPr lang="zh-CN" altLang="en-US"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4.</a:t>
            </a:r>
            <a:r>
              <a:rPr lang="zh-CN" altLang="en-US" sz="2400" dirty="0">
                <a:solidFill>
                  <a:srgbClr val="000000"/>
                </a:solidFill>
                <a:latin typeface="黑体" panose="02010609060101010101" pitchFamily="49" charset="-122"/>
                <a:ea typeface="黑体" panose="02010609060101010101" pitchFamily="49" charset="-122"/>
                <a:sym typeface="+mn-ea"/>
              </a:rPr>
              <a:t>分别管理义务</a:t>
            </a:r>
            <a:endParaRPr lang="zh-CN" altLang="en-US"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5.</a:t>
            </a:r>
            <a:r>
              <a:rPr lang="zh-CN" altLang="zh-CN" sz="2400" dirty="0">
                <a:solidFill>
                  <a:srgbClr val="000000"/>
                </a:solidFill>
                <a:latin typeface="黑体" panose="02010609060101010101" pitchFamily="49" charset="-122"/>
                <a:ea typeface="黑体" panose="02010609060101010101" pitchFamily="49" charset="-122"/>
                <a:sym typeface="+mn-ea"/>
              </a:rPr>
              <a:t>亲自管理义务</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6.</a:t>
            </a:r>
            <a:r>
              <a:rPr lang="zh-CN" altLang="zh-CN" sz="2400" dirty="0">
                <a:solidFill>
                  <a:srgbClr val="000000"/>
                </a:solidFill>
                <a:latin typeface="黑体" panose="02010609060101010101" pitchFamily="49" charset="-122"/>
                <a:ea typeface="黑体" panose="02010609060101010101" pitchFamily="49" charset="-122"/>
                <a:sym typeface="+mn-ea"/>
              </a:rPr>
              <a:t>记录、报告和保密义务</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7.</a:t>
            </a:r>
            <a:r>
              <a:rPr lang="zh-CN" altLang="zh-CN" sz="2400" dirty="0">
                <a:solidFill>
                  <a:srgbClr val="000000"/>
                </a:solidFill>
                <a:latin typeface="黑体" panose="02010609060101010101" pitchFamily="49" charset="-122"/>
                <a:ea typeface="黑体" panose="02010609060101010101" pitchFamily="49" charset="-122"/>
                <a:sym typeface="+mn-ea"/>
              </a:rPr>
              <a:t>清算义务</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145000"/>
              </a:lnSpc>
            </a:pPr>
            <a:endParaRPr lang="en-US" altLang="zh-CN" sz="2400" dirty="0">
              <a:solidFill>
                <a:srgbClr val="000000"/>
              </a:solidFill>
              <a:latin typeface="黑体" panose="02010609060101010101" pitchFamily="49" charset="-122"/>
              <a:ea typeface="黑体" panose="02010609060101010101" pitchFamily="49" charset="-122"/>
            </a:endParaRPr>
          </a:p>
        </p:txBody>
      </p:sp>
      <p:graphicFrame>
        <p:nvGraphicFramePr>
          <p:cNvPr id="3" name="表格 2"/>
          <p:cNvGraphicFramePr/>
          <p:nvPr/>
        </p:nvGraphicFramePr>
        <p:xfrm>
          <a:off x="5922010" y="1558925"/>
          <a:ext cx="5688330" cy="1584960"/>
        </p:xfrm>
        <a:graphic>
          <a:graphicData uri="http://schemas.openxmlformats.org/drawingml/2006/table">
            <a:tbl>
              <a:tblPr firstRow="1" bandRow="1">
                <a:tableStyleId>{5C22544A-7EE6-4342-B048-85BDC9FD1C3A}</a:tableStyleId>
              </a:tblPr>
              <a:tblGrid>
                <a:gridCol w="2107565"/>
                <a:gridCol w="3580765"/>
              </a:tblGrid>
              <a:tr h="381000">
                <a:tc>
                  <a:txBody>
                    <a:bodyPr/>
                    <a:lstStyle/>
                    <a:p>
                      <a:pPr>
                        <a:buNone/>
                      </a:pPr>
                      <a:r>
                        <a:rPr lang="zh-CN" altLang="zh-CN" sz="2000" b="0" dirty="0">
                          <a:solidFill>
                            <a:srgbClr val="000000"/>
                          </a:solidFill>
                          <a:latin typeface="黑体" panose="02010609060101010101" pitchFamily="49" charset="-122"/>
                          <a:ea typeface="黑体" panose="02010609060101010101" pitchFamily="49" charset="-122"/>
                          <a:sym typeface="+mn-ea"/>
                        </a:rPr>
                        <a:t>积极的忠实义务</a:t>
                      </a:r>
                      <a:endParaRPr lang="zh-CN" altLang="zh-CN" sz="2000" b="0" dirty="0">
                        <a:solidFill>
                          <a:srgbClr val="000000"/>
                        </a:solidFill>
                        <a:latin typeface="黑体" panose="02010609060101010101" pitchFamily="49" charset="-122"/>
                        <a:ea typeface="黑体" panose="02010609060101010101" pitchFamily="49" charset="-122"/>
                        <a:sym typeface="+mn-ea"/>
                      </a:endParaRPr>
                    </a:p>
                  </a:txBody>
                  <a:tcPr>
                    <a:solidFill>
                      <a:srgbClr val="CFD7F7"/>
                    </a:solidFill>
                  </a:tcPr>
                </a:tc>
                <a:tc>
                  <a:txBody>
                    <a:bodyPr/>
                    <a:lstStyle/>
                    <a:p>
                      <a:pPr>
                        <a:buNone/>
                      </a:pPr>
                      <a:endParaRPr lang="zh-CN" altLang="en-US" sz="2000">
                        <a:latin typeface="黑体" panose="02010609060101010101" pitchFamily="49" charset="-122"/>
                        <a:ea typeface="黑体" panose="02010609060101010101" pitchFamily="49" charset="-122"/>
                      </a:endParaRPr>
                    </a:p>
                  </a:txBody>
                  <a:tcPr>
                    <a:solidFill>
                      <a:srgbClr val="CFD7F7"/>
                    </a:solidFill>
                  </a:tcPr>
                </a:tc>
              </a:tr>
              <a:tr h="396240">
                <a:tc rowSpan="3">
                  <a:txBody>
                    <a:bodyPr/>
                    <a:lstStyle/>
                    <a:p>
                      <a:pPr>
                        <a:buNone/>
                      </a:pPr>
                      <a:r>
                        <a:rPr lang="zh-CN" altLang="zh-CN" sz="2000" dirty="0">
                          <a:solidFill>
                            <a:srgbClr val="000000"/>
                          </a:solidFill>
                          <a:latin typeface="黑体" panose="02010609060101010101" pitchFamily="49" charset="-122"/>
                          <a:ea typeface="黑体" panose="02010609060101010101" pitchFamily="49" charset="-122"/>
                          <a:sym typeface="+mn-ea"/>
                        </a:rPr>
                        <a:t>消极的忠实义务</a:t>
                      </a:r>
                      <a:endParaRPr lang="zh-CN" altLang="zh-CN" sz="2000" dirty="0">
                        <a:solidFill>
                          <a:srgbClr val="000000"/>
                        </a:solidFill>
                        <a:latin typeface="黑体" panose="02010609060101010101" pitchFamily="49" charset="-122"/>
                        <a:ea typeface="黑体" panose="02010609060101010101" pitchFamily="49" charset="-122"/>
                        <a:sym typeface="+mn-ea"/>
                      </a:endParaRPr>
                    </a:p>
                  </a:txBody>
                  <a:tcPr anchor="ctr"/>
                </a:tc>
                <a:tc>
                  <a:txBody>
                    <a:bodyPr/>
                    <a:lstStyle/>
                    <a:p>
                      <a:pPr>
                        <a:buNone/>
                      </a:pPr>
                      <a:r>
                        <a:rPr lang="zh-CN" altLang="zh-CN" sz="2000" dirty="0">
                          <a:solidFill>
                            <a:srgbClr val="000000"/>
                          </a:solidFill>
                          <a:latin typeface="黑体" panose="02010609060101010101" pitchFamily="49" charset="-122"/>
                          <a:ea typeface="黑体" panose="02010609060101010101" pitchFamily="49" charset="-122"/>
                          <a:sym typeface="+mn-ea"/>
                        </a:rPr>
                        <a:t>禁止利用信托财产为自己牟利</a:t>
                      </a:r>
                      <a:endParaRPr lang="zh-CN" altLang="en-US" sz="2000" dirty="0">
                        <a:solidFill>
                          <a:srgbClr val="000000"/>
                        </a:solidFill>
                        <a:latin typeface="黑体" panose="02010609060101010101" pitchFamily="49" charset="-122"/>
                        <a:ea typeface="黑体" panose="02010609060101010101" pitchFamily="49" charset="-122"/>
                        <a:sym typeface="+mn-ea"/>
                      </a:endParaRPr>
                    </a:p>
                  </a:txBody>
                  <a:tcPr/>
                </a:tc>
              </a:tr>
              <a:tr h="381000">
                <a:tc vMerge="1">
                  <a:tcPr/>
                </a:tc>
                <a:tc>
                  <a:txBody>
                    <a:bodyPr/>
                    <a:lstStyle/>
                    <a:p>
                      <a:pPr>
                        <a:buNone/>
                      </a:pPr>
                      <a:r>
                        <a:rPr lang="zh-CN" altLang="zh-CN" sz="2000" dirty="0">
                          <a:solidFill>
                            <a:srgbClr val="000000"/>
                          </a:solidFill>
                          <a:latin typeface="黑体" panose="02010609060101010101" pitchFamily="49" charset="-122"/>
                          <a:ea typeface="黑体" panose="02010609060101010101" pitchFamily="49" charset="-122"/>
                          <a:sym typeface="+mn-ea"/>
                        </a:rPr>
                        <a:t>禁止将信托财产转为固有财产</a:t>
                      </a:r>
                      <a:endParaRPr lang="zh-CN" altLang="en-US" sz="2000" dirty="0">
                        <a:solidFill>
                          <a:srgbClr val="000000"/>
                        </a:solidFill>
                        <a:latin typeface="黑体" panose="02010609060101010101" pitchFamily="49" charset="-122"/>
                        <a:ea typeface="黑体" panose="02010609060101010101" pitchFamily="49" charset="-122"/>
                        <a:sym typeface="+mn-ea"/>
                      </a:endParaRPr>
                    </a:p>
                  </a:txBody>
                  <a:tcPr/>
                </a:tc>
              </a:tr>
              <a:tr h="381000">
                <a:tc vMerge="1">
                  <a:tcPr/>
                </a:tc>
                <a:tc>
                  <a:txBody>
                    <a:bodyPr/>
                    <a:lstStyle/>
                    <a:p>
                      <a:pPr>
                        <a:buNone/>
                      </a:pPr>
                      <a:r>
                        <a:rPr lang="zh-CN" altLang="zh-CN" sz="2000" dirty="0">
                          <a:solidFill>
                            <a:srgbClr val="000000"/>
                          </a:solidFill>
                          <a:latin typeface="黑体" panose="02010609060101010101" pitchFamily="49" charset="-122"/>
                          <a:ea typeface="黑体" panose="02010609060101010101" pitchFamily="49" charset="-122"/>
                          <a:sym typeface="+mn-ea"/>
                        </a:rPr>
                        <a:t>原则上禁止受托人自我交易</a:t>
                      </a:r>
                      <a:endParaRPr lang="zh-CN" altLang="en-US" sz="2000" dirty="0">
                        <a:solidFill>
                          <a:srgbClr val="000000"/>
                        </a:solidFill>
                        <a:latin typeface="黑体" panose="02010609060101010101" pitchFamily="49" charset="-122"/>
                        <a:ea typeface="黑体" panose="02010609060101010101" pitchFamily="49" charset="-122"/>
                        <a:sym typeface="+mn-ea"/>
                      </a:endParaRPr>
                    </a:p>
                  </a:txBody>
                  <a:tcPr/>
                </a:tc>
              </a:tr>
            </a:tbl>
          </a:graphicData>
        </a:graphic>
      </p:graphicFrame>
      <p:sp>
        <p:nvSpPr>
          <p:cNvPr id="4" name="右箭头 3"/>
          <p:cNvSpPr/>
          <p:nvPr/>
        </p:nvSpPr>
        <p:spPr>
          <a:xfrm>
            <a:off x="3649980" y="2053590"/>
            <a:ext cx="1539240" cy="357505"/>
          </a:xfrm>
          <a:prstGeom prst="rightArrow">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82883" y="476250"/>
            <a:ext cx="3226234" cy="1364673"/>
          </a:xfrm>
        </p:spPr>
        <p:txBody>
          <a:bodyPr>
            <a:normAutofit/>
          </a:bodyPr>
          <a:lstStyle/>
          <a:p>
            <a:pPr algn="ctr">
              <a:lnSpc>
                <a:spcPct val="125000"/>
              </a:lnSpc>
              <a:spcBef>
                <a:spcPts val="1000"/>
              </a:spcBef>
            </a:pPr>
            <a:r>
              <a:rPr lang="zh-CN" altLang="en-US" sz="3600" dirty="0">
                <a:solidFill>
                  <a:srgbClr val="000000"/>
                </a:solidFill>
                <a:effectLst/>
                <a:latin typeface="黑体" panose="02010609060101010101" pitchFamily="49" charset="-122"/>
                <a:ea typeface="黑体" panose="02010609060101010101" pitchFamily="49" charset="-122"/>
              </a:rPr>
              <a:t>本章要点</a:t>
            </a:r>
            <a:endParaRPr lang="zh-CN" altLang="en-US" sz="3600" dirty="0">
              <a:solidFill>
                <a:srgbClr val="000000"/>
              </a:solidFill>
              <a:effectLst/>
              <a:latin typeface="黑体" panose="02010609060101010101" pitchFamily="49" charset="-122"/>
              <a:ea typeface="黑体" panose="02010609060101010101" pitchFamily="49" charset="-122"/>
            </a:endParaRPr>
          </a:p>
        </p:txBody>
      </p:sp>
      <p:sp>
        <p:nvSpPr>
          <p:cNvPr id="3" name="矩形 2"/>
          <p:cNvSpPr/>
          <p:nvPr/>
        </p:nvSpPr>
        <p:spPr>
          <a:xfrm>
            <a:off x="1484312" y="1762082"/>
            <a:ext cx="9310254" cy="2614947"/>
          </a:xfrm>
          <a:prstGeom prst="rect">
            <a:avLst/>
          </a:prstGeom>
        </p:spPr>
        <p:txBody>
          <a:bodyPr wrap="square">
            <a:spAutoFit/>
          </a:bodyPr>
          <a:lstStyle/>
          <a:p>
            <a:pPr>
              <a:lnSpc>
                <a:spcPct val="125000"/>
              </a:lnSpc>
              <a:spcBef>
                <a:spcPts val="1000"/>
              </a:spcBef>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掌握</a:t>
            </a:r>
            <a:r>
              <a:rPr lang="zh-CN" altLang="zh-CN" sz="2400" dirty="0">
                <a:latin typeface="黑体" panose="02010609060101010101" pitchFamily="49" charset="-122"/>
                <a:ea typeface="黑体" panose="02010609060101010101" pitchFamily="49" charset="-122"/>
              </a:rPr>
              <a:t>商事信托</a:t>
            </a:r>
            <a:r>
              <a:rPr lang="zh-CN" altLang="en-US" sz="2400" dirty="0">
                <a:latin typeface="黑体" panose="02010609060101010101" pitchFamily="49" charset="-122"/>
                <a:ea typeface="黑体" panose="02010609060101010101" pitchFamily="49" charset="-122"/>
              </a:rPr>
              <a:t>的概念和</a:t>
            </a:r>
            <a:r>
              <a:rPr lang="zh-CN" altLang="zh-CN" sz="2400" dirty="0">
                <a:latin typeface="黑体" panose="02010609060101010101" pitchFamily="49" charset="-122"/>
                <a:ea typeface="黑体" panose="02010609060101010101" pitchFamily="49" charset="-122"/>
              </a:rPr>
              <a:t>类型</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理解商事信托</a:t>
            </a:r>
            <a:r>
              <a:rPr lang="zh-CN" altLang="en-US" sz="2400" dirty="0">
                <a:latin typeface="黑体" panose="02010609060101010101" pitchFamily="49" charset="-122"/>
                <a:ea typeface="黑体" panose="02010609060101010101" pitchFamily="49" charset="-122"/>
              </a:rPr>
              <a:t>设立的具体法律制度。</a:t>
            </a:r>
            <a:r>
              <a:rPr lang="en-US"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lvl="0">
              <a:lnSpc>
                <a:spcPct val="125000"/>
              </a:lnSpc>
              <a:spcBef>
                <a:spcPts val="1000"/>
              </a:spcBef>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理解商事</a:t>
            </a:r>
            <a:r>
              <a:rPr lang="zh-CN" altLang="zh-CN" sz="2400" dirty="0">
                <a:latin typeface="黑体" panose="02010609060101010101" pitchFamily="49" charset="-122"/>
                <a:ea typeface="黑体" panose="02010609060101010101" pitchFamily="49" charset="-122"/>
              </a:rPr>
              <a:t>信托财产的范围和</a:t>
            </a:r>
            <a:r>
              <a:rPr lang="zh-CN" altLang="en-US" sz="2400" dirty="0">
                <a:latin typeface="黑体" panose="02010609060101010101" pitchFamily="49" charset="-122"/>
                <a:ea typeface="黑体" panose="02010609060101010101" pitchFamily="49" charset="-122"/>
              </a:rPr>
              <a:t>财产的</a:t>
            </a:r>
            <a:r>
              <a:rPr lang="zh-CN" altLang="zh-CN" sz="2400" dirty="0">
                <a:latin typeface="黑体" panose="02010609060101010101" pitchFamily="49" charset="-122"/>
                <a:ea typeface="黑体" panose="02010609060101010101" pitchFamily="49" charset="-122"/>
              </a:rPr>
              <a:t>独立性。</a:t>
            </a:r>
            <a:r>
              <a:rPr lang="zh-CN" altLang="en-US" sz="2400" dirty="0">
                <a:latin typeface="黑体" panose="02010609060101010101" pitchFamily="49" charset="-122"/>
                <a:ea typeface="黑体" panose="02010609060101010101" pitchFamily="49" charset="-122"/>
              </a:rPr>
              <a:t>掌握</a:t>
            </a:r>
            <a:r>
              <a:rPr lang="zh-CN" altLang="zh-CN" sz="2400" dirty="0">
                <a:latin typeface="黑体" panose="02010609060101010101" pitchFamily="49" charset="-122"/>
                <a:ea typeface="黑体" panose="02010609060101010101" pitchFamily="49" charset="-122"/>
              </a:rPr>
              <a:t>信托</a:t>
            </a:r>
            <a:r>
              <a:rPr lang="zh-CN" altLang="en-US" sz="2400" dirty="0">
                <a:latin typeface="黑体" panose="02010609060101010101" pitchFamily="49" charset="-122"/>
                <a:ea typeface="黑体" panose="02010609060101010101" pitchFamily="49" charset="-122"/>
              </a:rPr>
              <a:t>法律关系中各方当事人的</a:t>
            </a:r>
            <a:r>
              <a:rPr lang="zh-CN" altLang="zh-CN" sz="2400" dirty="0">
                <a:latin typeface="黑体" panose="02010609060101010101" pitchFamily="49" charset="-122"/>
                <a:ea typeface="黑体" panose="02010609060101010101" pitchFamily="49" charset="-122"/>
              </a:rPr>
              <a:t>权利、义务与责任。</a:t>
            </a:r>
            <a:endParaRPr lang="zh-CN" altLang="zh-CN" sz="2400" dirty="0">
              <a:latin typeface="黑体" panose="02010609060101010101" pitchFamily="49" charset="-122"/>
              <a:ea typeface="黑体" panose="02010609060101010101" pitchFamily="49" charset="-122"/>
            </a:endParaRPr>
          </a:p>
          <a:p>
            <a:pPr>
              <a:lnSpc>
                <a:spcPct val="125000"/>
              </a:lnSpc>
              <a:spcBef>
                <a:spcPts val="1000"/>
              </a:spcBef>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掌握投资基金的概念和类型，把握证券</a:t>
            </a:r>
            <a:r>
              <a:rPr lang="zh-CN" altLang="zh-CN" sz="2400" dirty="0">
                <a:latin typeface="黑体" panose="02010609060101010101" pitchFamily="49" charset="-122"/>
                <a:ea typeface="黑体" panose="02010609060101010101" pitchFamily="49" charset="-122"/>
              </a:rPr>
              <a:t>投资基金的</a:t>
            </a:r>
            <a:r>
              <a:rPr lang="zh-CN" altLang="en-US" sz="2400" dirty="0">
                <a:latin typeface="黑体" panose="02010609060101010101" pitchFamily="49" charset="-122"/>
                <a:ea typeface="黑体" panose="02010609060101010101" pitchFamily="49" charset="-122"/>
              </a:rPr>
              <a:t>相关</a:t>
            </a:r>
            <a:r>
              <a:rPr lang="zh-CN" altLang="zh-CN" sz="2400" dirty="0">
                <a:latin typeface="黑体" panose="02010609060101010101" pitchFamily="49" charset="-122"/>
                <a:ea typeface="黑体" panose="02010609060101010101" pitchFamily="49" charset="-122"/>
              </a:rPr>
              <a:t>法律关系主体</a:t>
            </a:r>
            <a:r>
              <a:rPr lang="zh-CN" altLang="en-US" sz="2400" dirty="0">
                <a:latin typeface="黑体" panose="02010609060101010101" pitchFamily="49" charset="-122"/>
                <a:ea typeface="黑体" panose="02010609060101010101" pitchFamily="49" charset="-122"/>
              </a:rPr>
              <a:t>。</a:t>
            </a:r>
            <a:endParaRPr lang="zh-CN" altLang="zh-CN"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7930" y="793749"/>
            <a:ext cx="10515600" cy="4822826"/>
          </a:xfrm>
        </p:spPr>
        <p:txBody>
          <a:bodyPr>
            <a:noAutofit/>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一、受托人</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a:t>
            </a:r>
            <a:r>
              <a:rPr lang="zh-CN" altLang="zh-CN" sz="2400" dirty="0">
                <a:solidFill>
                  <a:srgbClr val="000000"/>
                </a:solidFill>
                <a:latin typeface="黑体" panose="02010609060101010101" pitchFamily="49" charset="-122"/>
                <a:ea typeface="黑体" panose="02010609060101010101" pitchFamily="49" charset="-122"/>
              </a:rPr>
              <a:t>受托人职责的终止</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受托人死亡或者被依法宣告死亡</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受托人被依法宣告为无民事行为能力人或者限制民事行为能力人</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zh-CN" sz="2400" dirty="0">
                <a:solidFill>
                  <a:srgbClr val="000000"/>
                </a:solidFill>
                <a:latin typeface="黑体" panose="02010609060101010101" pitchFamily="49" charset="-122"/>
                <a:ea typeface="黑体" panose="02010609060101010101" pitchFamily="49" charset="-122"/>
                <a:sym typeface="+mn-ea"/>
              </a:rPr>
              <a:t>受托人被依法撤销、被宣告破产、解散或者法定资格丧失</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4.</a:t>
            </a:r>
            <a:r>
              <a:rPr lang="zh-CN" altLang="zh-CN" sz="2400" dirty="0">
                <a:solidFill>
                  <a:srgbClr val="000000"/>
                </a:solidFill>
                <a:latin typeface="黑体" panose="02010609060101010101" pitchFamily="49" charset="-122"/>
                <a:ea typeface="黑体" panose="02010609060101010101" pitchFamily="49" charset="-122"/>
                <a:sym typeface="+mn-ea"/>
              </a:rPr>
              <a:t>受托人辞任或者被解任</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sym typeface="+mn-ea"/>
              </a:rPr>
              <a:t>5.</a:t>
            </a:r>
            <a:r>
              <a:rPr lang="zh-CN" altLang="zh-CN" sz="2400" dirty="0">
                <a:solidFill>
                  <a:srgbClr val="000000"/>
                </a:solidFill>
                <a:latin typeface="黑体" panose="02010609060101010101" pitchFamily="49" charset="-122"/>
                <a:ea typeface="黑体" panose="02010609060101010101" pitchFamily="49" charset="-122"/>
                <a:sym typeface="+mn-ea"/>
              </a:rPr>
              <a:t>法律、行政法规规定的其他情况</a:t>
            </a: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63015" y="318135"/>
            <a:ext cx="10242550" cy="3754755"/>
          </a:xfrm>
        </p:spPr>
        <p:txBody>
          <a:bodyPr>
            <a:noAutofit/>
          </a:bodyPr>
          <a:lstStyle/>
          <a:p>
            <a:pPr marL="0" lvl="0" indent="0">
              <a:lnSpc>
                <a:spcPct val="100000"/>
              </a:lnSpc>
              <a:buNone/>
            </a:pP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zh-CN" altLang="zh-CN" sz="2400" dirty="0">
                <a:solidFill>
                  <a:srgbClr val="000000"/>
                </a:solidFill>
                <a:latin typeface="黑体" panose="02010609060101010101" pitchFamily="49" charset="-122"/>
                <a:ea typeface="黑体" panose="02010609060101010101" pitchFamily="49" charset="-122"/>
                <a:sym typeface="+mn-ea"/>
              </a:rPr>
              <a:t>一、受托人</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00000"/>
              </a:lnSpc>
              <a:buNone/>
            </a:pPr>
            <a:r>
              <a:rPr lang="zh-CN" altLang="en-US" sz="2400" dirty="0">
                <a:solidFill>
                  <a:srgbClr val="000000"/>
                </a:solidFill>
                <a:latin typeface="黑体" panose="02010609060101010101" pitchFamily="49" charset="-122"/>
                <a:ea typeface="黑体" panose="02010609060101010101" pitchFamily="49" charset="-122"/>
              </a:rPr>
              <a:t>（五）</a:t>
            </a:r>
            <a:r>
              <a:rPr lang="zh-CN" altLang="zh-CN" sz="2400" dirty="0">
                <a:solidFill>
                  <a:srgbClr val="000000"/>
                </a:solidFill>
                <a:latin typeface="黑体" panose="02010609060101010101" pitchFamily="49" charset="-122"/>
                <a:ea typeface="黑体" panose="02010609060101010101" pitchFamily="49" charset="-122"/>
              </a:rPr>
              <a:t>受托人的责任</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受托人的内部责任</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a:t>
            </a:r>
            <a:r>
              <a:rPr lang="zh-CN" sz="2400" dirty="0">
                <a:solidFill>
                  <a:srgbClr val="000000"/>
                </a:solidFill>
                <a:latin typeface="黑体" panose="02010609060101010101" pitchFamily="49" charset="-122"/>
                <a:ea typeface="黑体" panose="02010609060101010101" pitchFamily="49" charset="-122"/>
              </a:rPr>
              <a:t>受托人的有限责任</a:t>
            </a:r>
            <a:endParaRPr 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a:t>
            </a:r>
            <a:r>
              <a:rPr lang="zh-CN" altLang="zh-CN" sz="2400" dirty="0">
                <a:solidFill>
                  <a:srgbClr val="000000"/>
                </a:solidFill>
                <a:latin typeface="黑体" panose="02010609060101010101" pitchFamily="49" charset="-122"/>
                <a:ea typeface="黑体" panose="02010609060101010101" pitchFamily="49" charset="-122"/>
              </a:rPr>
              <a:t>受托人的赔偿责任</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zh-CN" sz="2400" dirty="0">
                <a:solidFill>
                  <a:srgbClr val="000000"/>
                </a:solidFill>
                <a:latin typeface="黑体" panose="02010609060101010101" pitchFamily="49" charset="-122"/>
                <a:ea typeface="黑体" panose="02010609060101010101" pitchFamily="49" charset="-122"/>
                <a:sym typeface="+mn-ea"/>
              </a:rPr>
              <a:t>受托人的外部责任</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zh-CN" altLang="en-US"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1</a:t>
            </a:r>
            <a:r>
              <a:rPr lang="zh-CN" altLang="en-US" sz="2400" dirty="0">
                <a:solidFill>
                  <a:srgbClr val="000000"/>
                </a:solidFill>
                <a:latin typeface="黑体" panose="02010609060101010101" pitchFamily="49" charset="-122"/>
                <a:ea typeface="黑体" panose="02010609060101010101" pitchFamily="49" charset="-122"/>
                <a:sym typeface="+mn-ea"/>
              </a:rPr>
              <a:t>）</a:t>
            </a:r>
            <a:r>
              <a:rPr lang="zh-CN" altLang="zh-CN" sz="2400" dirty="0">
                <a:solidFill>
                  <a:srgbClr val="000000"/>
                </a:solidFill>
                <a:latin typeface="黑体" panose="02010609060101010101" pitchFamily="49" charset="-122"/>
                <a:ea typeface="黑体" panose="02010609060101010101" pitchFamily="49" charset="-122"/>
                <a:sym typeface="+mn-ea"/>
              </a:rPr>
              <a:t>受托人因处理信托事务所支出的费用、对第三人所负债务，以信托财产承担。</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zh-CN" altLang="en-US"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en-US" sz="2400" dirty="0">
                <a:solidFill>
                  <a:srgbClr val="000000"/>
                </a:solidFill>
                <a:latin typeface="黑体" panose="02010609060101010101" pitchFamily="49" charset="-122"/>
                <a:ea typeface="黑体" panose="02010609060101010101" pitchFamily="49" charset="-122"/>
                <a:sym typeface="+mn-ea"/>
              </a:rPr>
              <a:t>）</a:t>
            </a:r>
            <a:r>
              <a:rPr lang="zh-CN" altLang="zh-CN" sz="2400" dirty="0">
                <a:solidFill>
                  <a:srgbClr val="000000"/>
                </a:solidFill>
                <a:latin typeface="黑体" panose="02010609060101010101" pitchFamily="49" charset="-122"/>
                <a:ea typeface="黑体" panose="02010609060101010101" pitchFamily="49" charset="-122"/>
                <a:sym typeface="+mn-ea"/>
              </a:rPr>
              <a:t>受托人以其固有财产先行支付的，对信托财产享有优先受偿的权利。</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zh-CN" sz="2400" dirty="0">
                <a:solidFill>
                  <a:srgbClr val="000000"/>
                </a:solidFill>
                <a:latin typeface="黑体" panose="02010609060101010101" pitchFamily="49" charset="-122"/>
                <a:ea typeface="黑体" panose="02010609060101010101" pitchFamily="49" charset="-122"/>
                <a:sym typeface="+mn-ea"/>
              </a:rPr>
              <a:t>共同受托人的连带责任</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sym typeface="+mn-ea"/>
              </a:rPr>
              <a:t>    </a:t>
            </a:r>
            <a:r>
              <a:rPr lang="zh-CN" altLang="zh-CN" sz="2400" dirty="0">
                <a:solidFill>
                  <a:srgbClr val="000000"/>
                </a:solidFill>
                <a:latin typeface="黑体" panose="02010609060101010101" pitchFamily="49" charset="-122"/>
                <a:ea typeface="黑体" panose="02010609060101010101" pitchFamily="49" charset="-122"/>
                <a:sym typeface="+mn-ea"/>
              </a:rPr>
              <a:t>共同受托人对委托人或者受益人须承担连带赔偿责任</a:t>
            </a:r>
            <a:r>
              <a:rPr lang="zh-CN" altLang="en-US" sz="2400" dirty="0">
                <a:solidFill>
                  <a:srgbClr val="000000"/>
                </a:solidFill>
                <a:latin typeface="黑体" panose="02010609060101010101" pitchFamily="49" charset="-122"/>
                <a:ea typeface="黑体" panose="02010609060101010101" pitchFamily="49" charset="-122"/>
                <a:sym typeface="+mn-ea"/>
              </a:rPr>
              <a:t>。</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00000"/>
              </a:lnSpc>
              <a:buNone/>
            </a:pPr>
            <a:endParaRPr lang="zh-CN"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barn(inVertical)">
                                      <p:cBhvr>
                                        <p:cTn id="10" dur="500"/>
                                        <p:tgtEl>
                                          <p:spTgt spid="2">
                                            <p:txEl>
                                              <p:pRg st="2" end="2"/>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barn(inVertical)">
                                      <p:cBhvr>
                                        <p:cTn id="13" dur="500"/>
                                        <p:tgtEl>
                                          <p:spTgt spid="2">
                                            <p:txEl>
                                              <p:pRg st="3" end="3"/>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barn(inVertical)">
                                      <p:cBhvr>
                                        <p:cTn id="16" dur="500"/>
                                        <p:tgtEl>
                                          <p:spTgt spid="2">
                                            <p:txEl>
                                              <p:pRg st="4" end="4"/>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barn(inVertical)">
                                      <p:cBhvr>
                                        <p:cTn id="19" dur="500"/>
                                        <p:tgtEl>
                                          <p:spTgt spid="2">
                                            <p:txEl>
                                              <p:pRg st="5" end="5"/>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barn(inVertical)">
                                      <p:cBhvr>
                                        <p:cTn id="25" dur="500"/>
                                        <p:tgtEl>
                                          <p:spTgt spid="2">
                                            <p:txEl>
                                              <p:pRg st="7" end="7"/>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barn(inVertical)">
                                      <p:cBhvr>
                                        <p:cTn id="28" dur="500"/>
                                        <p:tgtEl>
                                          <p:spTgt spid="2">
                                            <p:txEl>
                                              <p:pRg st="8" end="8"/>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barn(inVertical)">
                                      <p:cBhvr>
                                        <p:cTn id="31" dur="500"/>
                                        <p:tgtEl>
                                          <p:spTgt spid="2">
                                            <p:txEl>
                                              <p:pRg st="9" end="9"/>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barn(inVertical)">
                                      <p:cBhvr>
                                        <p:cTn id="3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02302" y="652899"/>
            <a:ext cx="10737272" cy="5140033"/>
          </a:xfrm>
        </p:spPr>
        <p:txBody>
          <a:bodyPr>
            <a:noAutofit/>
          </a:bodyPr>
          <a:lstStyle/>
          <a:p>
            <a:pPr marL="0" indent="0">
              <a:lnSpc>
                <a:spcPct val="110000"/>
              </a:lnSpc>
              <a:buNone/>
            </a:pPr>
            <a:r>
              <a:rPr lang="zh-CN" altLang="zh-CN" sz="2400" dirty="0">
                <a:solidFill>
                  <a:srgbClr val="000000"/>
                </a:solidFill>
                <a:latin typeface="黑体" panose="02010609060101010101" pitchFamily="49" charset="-122"/>
                <a:ea typeface="黑体" panose="02010609060101010101" pitchFamily="49" charset="-122"/>
              </a:rPr>
              <a:t>二、 委托人</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委托人的权利</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sz="2400" dirty="0">
                <a:solidFill>
                  <a:srgbClr val="000000"/>
                </a:solidFill>
                <a:latin typeface="黑体" panose="02010609060101010101" pitchFamily="49" charset="-122"/>
                <a:ea typeface="黑体" panose="02010609060101010101" pitchFamily="49" charset="-122"/>
              </a:rPr>
              <a:t>委托人的法定权利</a:t>
            </a:r>
            <a:endParaRPr 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10000"/>
              </a:lnSpc>
              <a:buNone/>
            </a:pP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10000"/>
              </a:lnSpc>
              <a:buNone/>
            </a:pP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10000"/>
              </a:lnSpc>
              <a:buNone/>
            </a:pPr>
            <a:endParaRPr lang="en-US"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zh-CN" sz="2400" dirty="0">
                <a:solidFill>
                  <a:srgbClr val="000000"/>
                </a:solidFill>
                <a:latin typeface="黑体" panose="02010609060101010101" pitchFamily="49" charset="-122"/>
                <a:ea typeface="黑体" panose="02010609060101010101" pitchFamily="49" charset="-122"/>
                <a:sym typeface="+mn-ea"/>
              </a:rPr>
              <a:t>委托人的保留权利</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dirty="0">
                <a:solidFill>
                  <a:srgbClr val="000000"/>
                </a:solidFill>
                <a:latin typeface="黑体" panose="02010609060101010101" pitchFamily="49" charset="-122"/>
                <a:ea typeface="黑体" panose="02010609060101010101" pitchFamily="49" charset="-122"/>
                <a:sym typeface="Wingdings" panose="05000000000000000000" pitchFamily="2" charset="2"/>
              </a:rPr>
              <a:t>1</a:t>
            </a:r>
            <a:r>
              <a:rPr lang="zh-CN" altLang="en-US" sz="2400"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zh-CN" altLang="zh-CN" sz="2400" dirty="0">
                <a:solidFill>
                  <a:srgbClr val="000000"/>
                </a:solidFill>
                <a:latin typeface="黑体" panose="02010609060101010101" pitchFamily="49" charset="-122"/>
                <a:ea typeface="黑体" panose="02010609060101010101" pitchFamily="49" charset="-122"/>
                <a:sym typeface="+mn-ea"/>
              </a:rPr>
              <a:t>管理权的保留</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2</a:t>
            </a:r>
            <a:r>
              <a:rPr lang="zh-CN" altLang="en-US" sz="2400" dirty="0">
                <a:solidFill>
                  <a:srgbClr val="000000"/>
                </a:solidFill>
                <a:latin typeface="黑体" panose="02010609060101010101" pitchFamily="49" charset="-122"/>
                <a:ea typeface="黑体" panose="02010609060101010101" pitchFamily="49" charset="-122"/>
                <a:sym typeface="+mn-ea"/>
              </a:rPr>
              <a:t>）</a:t>
            </a:r>
            <a:r>
              <a:rPr lang="zh-CN" altLang="zh-CN" sz="2400" dirty="0">
                <a:solidFill>
                  <a:srgbClr val="000000"/>
                </a:solidFill>
                <a:latin typeface="黑体" panose="02010609060101010101" pitchFamily="49" charset="-122"/>
                <a:ea typeface="黑体" panose="02010609060101010101" pitchFamily="49" charset="-122"/>
                <a:sym typeface="+mn-ea"/>
              </a:rPr>
              <a:t>受益人或受益权变更权的保留</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mn-ea"/>
              </a:rPr>
              <a:t>（</a:t>
            </a:r>
            <a:r>
              <a:rPr lang="en-US" altLang="zh-CN" sz="2400" dirty="0">
                <a:solidFill>
                  <a:srgbClr val="000000"/>
                </a:solidFill>
                <a:latin typeface="黑体" panose="02010609060101010101" pitchFamily="49" charset="-122"/>
                <a:ea typeface="黑体" panose="02010609060101010101" pitchFamily="49" charset="-122"/>
                <a:sym typeface="+mn-ea"/>
              </a:rPr>
              <a:t>3</a:t>
            </a:r>
            <a:r>
              <a:rPr lang="zh-CN" altLang="en-US" sz="2400" dirty="0">
                <a:solidFill>
                  <a:srgbClr val="000000"/>
                </a:solidFill>
                <a:latin typeface="黑体" panose="02010609060101010101" pitchFamily="49" charset="-122"/>
                <a:ea typeface="黑体" panose="02010609060101010101" pitchFamily="49" charset="-122"/>
                <a:sym typeface="+mn-ea"/>
              </a:rPr>
              <a:t>）</a:t>
            </a:r>
            <a:r>
              <a:rPr lang="zh-CN" altLang="zh-CN" sz="2400" dirty="0">
                <a:solidFill>
                  <a:srgbClr val="000000"/>
                </a:solidFill>
                <a:latin typeface="黑体" panose="02010609060101010101" pitchFamily="49" charset="-122"/>
                <a:ea typeface="黑体" panose="02010609060101010101" pitchFamily="49" charset="-122"/>
                <a:sym typeface="+mn-ea"/>
              </a:rPr>
              <a:t>受托人解任权的保留</a:t>
            </a:r>
            <a:r>
              <a:rPr lang="en-US" altLang="zh-CN" sz="2400" dirty="0">
                <a:solidFill>
                  <a:srgbClr val="000000"/>
                </a:solidFill>
                <a:latin typeface="黑体" panose="02010609060101010101" pitchFamily="49" charset="-122"/>
                <a:ea typeface="黑体" panose="02010609060101010101" pitchFamily="49" charset="-122"/>
                <a:sym typeface="+mn-ea"/>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endParaRPr lang="en-US" altLang="zh-CN" sz="2400" dirty="0">
              <a:solidFill>
                <a:srgbClr val="000000"/>
              </a:solidFill>
              <a:latin typeface="黑体" panose="02010609060101010101" pitchFamily="49" charset="-122"/>
              <a:ea typeface="黑体" panose="02010609060101010101" pitchFamily="49" charset="-122"/>
            </a:endParaRPr>
          </a:p>
        </p:txBody>
      </p:sp>
      <p:graphicFrame>
        <p:nvGraphicFramePr>
          <p:cNvPr id="3" name="表格 2"/>
          <p:cNvGraphicFramePr/>
          <p:nvPr/>
        </p:nvGraphicFramePr>
        <p:xfrm>
          <a:off x="1366520" y="2262505"/>
          <a:ext cx="9538970" cy="2057273"/>
        </p:xfrm>
        <a:graphic>
          <a:graphicData uri="http://schemas.openxmlformats.org/drawingml/2006/table">
            <a:tbl>
              <a:tblPr firstRow="1" bandRow="1">
                <a:tableStyleId>{5C22544A-7EE6-4342-B048-85BDC9FD1C3A}</a:tableStyleId>
              </a:tblPr>
              <a:tblGrid>
                <a:gridCol w="2941320"/>
                <a:gridCol w="3299460"/>
                <a:gridCol w="3298190"/>
              </a:tblGrid>
              <a:tr h="681990">
                <a:tc>
                  <a:txBody>
                    <a:bodyPr/>
                    <a:lstStyle/>
                    <a:p>
                      <a:pPr algn="l">
                        <a:lnSpc>
                          <a:spcPct val="110000"/>
                        </a:lnSpc>
                        <a:buNone/>
                      </a:pPr>
                      <a:r>
                        <a:rPr lang="zh-CN" altLang="zh-CN"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1</a:t>
                      </a:r>
                      <a:r>
                        <a:rPr lang="zh-CN" altLang="zh-CN" sz="1800" b="0" dirty="0">
                          <a:solidFill>
                            <a:srgbClr val="000000"/>
                          </a:solidFill>
                          <a:latin typeface="黑体" panose="02010609060101010101" pitchFamily="49" charset="-122"/>
                          <a:ea typeface="黑体" panose="02010609060101010101" pitchFamily="49" charset="-122"/>
                          <a:sym typeface="+mn-ea"/>
                        </a:rPr>
                        <a:t>）知情权</a:t>
                      </a:r>
                      <a:endParaRPr lang="zh-CN" altLang="en-US" b="0"/>
                    </a:p>
                  </a:txBody>
                  <a:tcPr anchor="ctr">
                    <a:solidFill>
                      <a:schemeClr val="accent3">
                        <a:lumMod val="40000"/>
                        <a:lumOff val="60000"/>
                      </a:schemeClr>
                    </a:solidFill>
                  </a:tcPr>
                </a:tc>
                <a:tc>
                  <a:txBody>
                    <a:bodyPr/>
                    <a:lstStyle/>
                    <a:p>
                      <a:pPr algn="l">
                        <a:lnSpc>
                          <a:spcPct val="110000"/>
                        </a:lnSpc>
                        <a:buNone/>
                      </a:pPr>
                      <a:r>
                        <a:rPr lang="zh-CN" altLang="en-US"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2</a:t>
                      </a:r>
                      <a:r>
                        <a:rPr lang="zh-CN" altLang="en-US" sz="1800" b="0" dirty="0">
                          <a:solidFill>
                            <a:srgbClr val="000000"/>
                          </a:solidFill>
                          <a:latin typeface="黑体" panose="02010609060101010101" pitchFamily="49" charset="-122"/>
                          <a:ea typeface="黑体" panose="02010609060101010101" pitchFamily="49" charset="-122"/>
                          <a:sym typeface="+mn-ea"/>
                        </a:rPr>
                        <a:t>）</a:t>
                      </a:r>
                      <a:r>
                        <a:rPr lang="zh-CN" altLang="zh-CN" sz="1800" b="0" dirty="0">
                          <a:solidFill>
                            <a:srgbClr val="000000"/>
                          </a:solidFill>
                          <a:latin typeface="黑体" panose="02010609060101010101" pitchFamily="49" charset="-122"/>
                          <a:ea typeface="黑体" panose="02010609060101010101" pitchFamily="49" charset="-122"/>
                          <a:sym typeface="+mn-ea"/>
                        </a:rPr>
                        <a:t>信托财产管理方法调整的要求权</a:t>
                      </a:r>
                      <a:r>
                        <a:rPr lang="en-US" altLang="zh-CN" sz="1800" b="0" dirty="0">
                          <a:solidFill>
                            <a:srgbClr val="000000"/>
                          </a:solidFill>
                          <a:latin typeface="黑体" panose="02010609060101010101" pitchFamily="49" charset="-122"/>
                          <a:ea typeface="黑体" panose="02010609060101010101" pitchFamily="49" charset="-122"/>
                          <a:sym typeface="+mn-ea"/>
                        </a:rPr>
                        <a:t> </a:t>
                      </a:r>
                      <a:endParaRPr lang="zh-CN" altLang="en-US" b="0"/>
                    </a:p>
                  </a:txBody>
                  <a:tcPr anchor="ctr">
                    <a:solidFill>
                      <a:schemeClr val="accent3">
                        <a:lumMod val="40000"/>
                        <a:lumOff val="60000"/>
                      </a:schemeClr>
                    </a:solidFill>
                  </a:tcPr>
                </a:tc>
                <a:tc>
                  <a:txBody>
                    <a:bodyPr/>
                    <a:lstStyle/>
                    <a:p>
                      <a:pPr algn="l">
                        <a:lnSpc>
                          <a:spcPct val="110000"/>
                        </a:lnSpc>
                        <a:buNone/>
                      </a:pPr>
                      <a:r>
                        <a:rPr lang="zh-CN" altLang="zh-CN"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3</a:t>
                      </a:r>
                      <a:r>
                        <a:rPr lang="zh-CN" altLang="zh-CN" sz="1800" b="0" dirty="0">
                          <a:solidFill>
                            <a:srgbClr val="000000"/>
                          </a:solidFill>
                          <a:latin typeface="黑体" panose="02010609060101010101" pitchFamily="49" charset="-122"/>
                          <a:ea typeface="黑体" panose="02010609060101010101" pitchFamily="49" charset="-122"/>
                          <a:sym typeface="+mn-ea"/>
                        </a:rPr>
                        <a:t>）信托财产处分行为撤销的申请权</a:t>
                      </a:r>
                      <a:endParaRPr lang="zh-CN" altLang="en-US" b="0"/>
                    </a:p>
                  </a:txBody>
                  <a:tcPr anchor="ctr">
                    <a:solidFill>
                      <a:schemeClr val="accent3">
                        <a:lumMod val="40000"/>
                        <a:lumOff val="60000"/>
                      </a:schemeClr>
                    </a:solidFill>
                  </a:tcPr>
                </a:tc>
              </a:tr>
              <a:tr h="667385">
                <a:tc>
                  <a:txBody>
                    <a:bodyPr/>
                    <a:lstStyle/>
                    <a:p>
                      <a:pPr algn="l">
                        <a:lnSpc>
                          <a:spcPct val="110000"/>
                        </a:lnSpc>
                        <a:buNone/>
                      </a:pPr>
                      <a:r>
                        <a:rPr lang="zh-CN" altLang="zh-CN"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4</a:t>
                      </a:r>
                      <a:r>
                        <a:rPr lang="zh-CN" altLang="zh-CN" sz="1800" b="0" dirty="0">
                          <a:solidFill>
                            <a:srgbClr val="000000"/>
                          </a:solidFill>
                          <a:latin typeface="黑体" panose="02010609060101010101" pitchFamily="49" charset="-122"/>
                          <a:ea typeface="黑体" panose="02010609060101010101" pitchFamily="49" charset="-122"/>
                          <a:sym typeface="+mn-ea"/>
                        </a:rPr>
                        <a:t>）对受托人的解任权</a:t>
                      </a:r>
                      <a:endParaRPr lang="zh-CN" altLang="en-US" b="0"/>
                    </a:p>
                  </a:txBody>
                  <a:tcPr anchor="ctr">
                    <a:solidFill>
                      <a:schemeClr val="accent3">
                        <a:lumMod val="20000"/>
                        <a:lumOff val="80000"/>
                      </a:schemeClr>
                    </a:solidFill>
                  </a:tcPr>
                </a:tc>
                <a:tc>
                  <a:txBody>
                    <a:bodyPr/>
                    <a:lstStyle/>
                    <a:p>
                      <a:pPr algn="l">
                        <a:lnSpc>
                          <a:spcPct val="110000"/>
                        </a:lnSpc>
                        <a:buNone/>
                      </a:pPr>
                      <a:r>
                        <a:rPr lang="zh-CN" altLang="zh-CN"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5</a:t>
                      </a:r>
                      <a:r>
                        <a:rPr lang="zh-CN" altLang="zh-CN" sz="1800" b="0" dirty="0">
                          <a:solidFill>
                            <a:srgbClr val="000000"/>
                          </a:solidFill>
                          <a:latin typeface="黑体" panose="02010609060101010101" pitchFamily="49" charset="-122"/>
                          <a:ea typeface="黑体" panose="02010609060101010101" pitchFamily="49" charset="-122"/>
                          <a:sym typeface="+mn-ea"/>
                        </a:rPr>
                        <a:t>）剩余信托利益的归复权</a:t>
                      </a:r>
                      <a:endParaRPr lang="zh-CN" altLang="en-US" b="0"/>
                    </a:p>
                  </a:txBody>
                  <a:tcPr anchor="ctr">
                    <a:solidFill>
                      <a:schemeClr val="accent3">
                        <a:lumMod val="20000"/>
                        <a:lumOff val="80000"/>
                      </a:schemeClr>
                    </a:solidFill>
                  </a:tcPr>
                </a:tc>
                <a:tc>
                  <a:txBody>
                    <a:bodyPr/>
                    <a:lstStyle/>
                    <a:p>
                      <a:pPr algn="l">
                        <a:lnSpc>
                          <a:spcPct val="110000"/>
                        </a:lnSpc>
                        <a:buNone/>
                      </a:pPr>
                      <a:r>
                        <a:rPr lang="zh-CN" altLang="zh-CN"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6</a:t>
                      </a:r>
                      <a:r>
                        <a:rPr lang="zh-CN" altLang="zh-CN" sz="1800" b="0" dirty="0">
                          <a:solidFill>
                            <a:srgbClr val="000000"/>
                          </a:solidFill>
                          <a:latin typeface="黑体" panose="02010609060101010101" pitchFamily="49" charset="-122"/>
                          <a:ea typeface="黑体" panose="02010609060101010101" pitchFamily="49" charset="-122"/>
                          <a:sym typeface="+mn-ea"/>
                        </a:rPr>
                        <a:t>）信托的解除权</a:t>
                      </a:r>
                      <a:endParaRPr lang="zh-CN" altLang="en-US" b="0"/>
                    </a:p>
                  </a:txBody>
                  <a:tcPr anchor="ctr">
                    <a:solidFill>
                      <a:schemeClr val="accent3">
                        <a:lumMod val="20000"/>
                        <a:lumOff val="80000"/>
                      </a:schemeClr>
                    </a:solidFill>
                  </a:tcPr>
                </a:tc>
              </a:tr>
              <a:tr h="681990">
                <a:tc>
                  <a:txBody>
                    <a:bodyPr/>
                    <a:lstStyle/>
                    <a:p>
                      <a:pPr algn="l">
                        <a:lnSpc>
                          <a:spcPct val="110000"/>
                        </a:lnSpc>
                        <a:buNone/>
                      </a:pPr>
                      <a:r>
                        <a:rPr lang="zh-CN" altLang="zh-CN"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7</a:t>
                      </a:r>
                      <a:r>
                        <a:rPr lang="zh-CN" altLang="zh-CN" sz="1800" b="0" dirty="0">
                          <a:solidFill>
                            <a:srgbClr val="000000"/>
                          </a:solidFill>
                          <a:latin typeface="黑体" panose="02010609060101010101" pitchFamily="49" charset="-122"/>
                          <a:ea typeface="黑体" panose="02010609060101010101" pitchFamily="49" charset="-122"/>
                          <a:sym typeface="+mn-ea"/>
                        </a:rPr>
                        <a:t>）受益人的变更权和受益权的处分</a:t>
                      </a:r>
                      <a:r>
                        <a:rPr lang="zh-CN" altLang="en-US" sz="1800" b="0" dirty="0">
                          <a:solidFill>
                            <a:srgbClr val="000000"/>
                          </a:solidFill>
                          <a:latin typeface="黑体" panose="02010609060101010101" pitchFamily="49" charset="-122"/>
                          <a:ea typeface="黑体" panose="02010609060101010101" pitchFamily="49" charset="-122"/>
                          <a:sym typeface="+mn-ea"/>
                        </a:rPr>
                        <a:t>权</a:t>
                      </a:r>
                      <a:endParaRPr lang="zh-CN" altLang="en-US" b="0"/>
                    </a:p>
                  </a:txBody>
                  <a:tcPr anchor="ctr">
                    <a:solidFill>
                      <a:schemeClr val="accent3">
                        <a:lumMod val="40000"/>
                        <a:lumOff val="60000"/>
                      </a:schemeClr>
                    </a:solidFill>
                  </a:tcPr>
                </a:tc>
                <a:tc>
                  <a:txBody>
                    <a:bodyPr/>
                    <a:lstStyle/>
                    <a:p>
                      <a:pPr algn="l">
                        <a:lnSpc>
                          <a:spcPct val="110000"/>
                        </a:lnSpc>
                        <a:buNone/>
                      </a:pPr>
                      <a:r>
                        <a:rPr lang="zh-CN" altLang="zh-CN"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8</a:t>
                      </a:r>
                      <a:r>
                        <a:rPr lang="zh-CN" altLang="zh-CN" sz="1800" b="0" dirty="0">
                          <a:solidFill>
                            <a:srgbClr val="000000"/>
                          </a:solidFill>
                          <a:latin typeface="黑体" panose="02010609060101010101" pitchFamily="49" charset="-122"/>
                          <a:ea typeface="黑体" panose="02010609060101010101" pitchFamily="49" charset="-122"/>
                          <a:sym typeface="+mn-ea"/>
                        </a:rPr>
                        <a:t>）信托财产损害的救济权</a:t>
                      </a:r>
                      <a:endParaRPr lang="zh-CN" altLang="en-US" b="0"/>
                    </a:p>
                  </a:txBody>
                  <a:tcPr anchor="ctr">
                    <a:solidFill>
                      <a:schemeClr val="accent3">
                        <a:lumMod val="40000"/>
                        <a:lumOff val="60000"/>
                      </a:schemeClr>
                    </a:solidFill>
                  </a:tcPr>
                </a:tc>
                <a:tc>
                  <a:txBody>
                    <a:bodyPr/>
                    <a:lstStyle/>
                    <a:p>
                      <a:pPr algn="l">
                        <a:lnSpc>
                          <a:spcPct val="110000"/>
                        </a:lnSpc>
                        <a:buNone/>
                      </a:pPr>
                      <a:r>
                        <a:rPr lang="zh-CN" altLang="zh-CN"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9</a:t>
                      </a:r>
                      <a:r>
                        <a:rPr lang="zh-CN" altLang="zh-CN" sz="1800" b="0" dirty="0">
                          <a:solidFill>
                            <a:srgbClr val="000000"/>
                          </a:solidFill>
                          <a:latin typeface="黑体" panose="02010609060101010101" pitchFamily="49" charset="-122"/>
                          <a:ea typeface="黑体" panose="02010609060101010101" pitchFamily="49" charset="-122"/>
                          <a:sym typeface="+mn-ea"/>
                        </a:rPr>
                        <a:t>）受益权损害的救济权</a:t>
                      </a:r>
                      <a:endParaRPr lang="zh-CN" altLang="en-US" b="0"/>
                    </a:p>
                  </a:txBody>
                  <a:tcPr anchor="ctr">
                    <a:solidFill>
                      <a:schemeClr val="accent3">
                        <a:lumMod val="40000"/>
                        <a:lumOff val="60000"/>
                      </a:schemeClr>
                    </a:solidFill>
                  </a:tcPr>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barn(inVertical)">
                                      <p:cBhvr>
                                        <p:cTn id="16" dur="500"/>
                                        <p:tgtEl>
                                          <p:spTgt spid="2">
                                            <p:txEl>
                                              <p:pRg st="7" end="7"/>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animEffect transition="in" filter="barn(inVertical)">
                                      <p:cBhvr>
                                        <p:cTn id="19" dur="500"/>
                                        <p:tgtEl>
                                          <p:spTgt spid="2">
                                            <p:txEl>
                                              <p:pRg st="8" end="8"/>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barn(inVertical)">
                                      <p:cBhvr>
                                        <p:cTn id="22" dur="500"/>
                                        <p:tgtEl>
                                          <p:spTgt spid="2">
                                            <p:txEl>
                                              <p:pRg st="9" end="9"/>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animEffect transition="in" filter="barn(inVertical)">
                                      <p:cBhvr>
                                        <p:cTn id="2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9030" y="775970"/>
            <a:ext cx="10411460" cy="4351655"/>
          </a:xfrm>
        </p:spPr>
        <p:txBody>
          <a:bodyPr>
            <a:noAutofit/>
          </a:bodyPr>
          <a:lstStyle/>
          <a:p>
            <a:pPr marL="0" lvl="0" indent="0">
              <a:lnSpc>
                <a:spcPct val="120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 委托人</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20000"/>
              </a:lnSpc>
              <a:buNone/>
            </a:pPr>
            <a:r>
              <a:rPr lang="zh-CN" altLang="zh-CN" sz="2400" dirty="0">
                <a:solidFill>
                  <a:srgbClr val="000000"/>
                </a:solidFill>
                <a:latin typeface="黑体" panose="02010609060101010101" pitchFamily="49" charset="-122"/>
                <a:ea typeface="黑体" panose="02010609060101010101" pitchFamily="49" charset="-122"/>
              </a:rPr>
              <a:t>（二）委托人的义务</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转移信托财产的义务</a:t>
            </a:r>
            <a:r>
              <a:rPr lang="zh-CN" altLang="en-US" sz="2400" dirty="0">
                <a:solidFill>
                  <a:srgbClr val="000000"/>
                </a:solidFill>
                <a:latin typeface="黑体" panose="02010609060101010101" pitchFamily="49" charset="-122"/>
                <a:ea typeface="黑体" panose="02010609060101010101" pitchFamily="49" charset="-122"/>
              </a:rPr>
              <a:t>   </a:t>
            </a:r>
            <a:endParaRPr lang="zh-CN" altLang="en-US" sz="24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    信托法视信托合同为合意合同，不以委托人转移其财产权给受托人为信托成立的条件。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支付报酬和提供补偿的义务</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0000"/>
              </a:lnSpc>
              <a:buNone/>
            </a:pPr>
            <a:r>
              <a:rPr lang="en-US" altLang="zh-CN" sz="2400" dirty="0">
                <a:solidFill>
                  <a:srgbClr val="000000"/>
                </a:solidFill>
                <a:latin typeface="黑体" panose="02010609060101010101" pitchFamily="49" charset="-122"/>
                <a:ea typeface="黑体" panose="02010609060101010101" pitchFamily="49" charset="-122"/>
              </a:rPr>
              <a:t>    受托人有权依照信托文件的约定取得报酬。信托文件未作事先约定的，经信托当事人协商同意，可以作出补充约定，并且约定的报酬经信托当事人协商同意，可以增减其数额。</a:t>
            </a:r>
            <a:endParaRPr lang="en-US" altLang="zh-CN" sz="2400" dirty="0">
              <a:solidFill>
                <a:srgbClr val="000000"/>
              </a:solidFill>
              <a:latin typeface="黑体" panose="02010609060101010101" pitchFamily="49" charset="-122"/>
              <a:ea typeface="黑体" panose="02010609060101010101" pitchFamily="49" charset="-122"/>
            </a:endParaRPr>
          </a:p>
          <a:p>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67826" y="671831"/>
            <a:ext cx="8437611" cy="1129352"/>
          </a:xfrm>
        </p:spPr>
        <p:txBody>
          <a:bodyPr/>
          <a:lstStyle/>
          <a:p>
            <a:pPr algn="ctr">
              <a:lnSpc>
                <a:spcPct val="125000"/>
              </a:lnSpc>
            </a:pPr>
            <a:r>
              <a:rPr lang="zh-CN" altLang="zh-CN" sz="3200" dirty="0">
                <a:solidFill>
                  <a:srgbClr val="000000"/>
                </a:solidFill>
                <a:effectLst/>
                <a:latin typeface="黑体" panose="02010609060101010101" pitchFamily="49" charset="-122"/>
                <a:ea typeface="黑体" panose="02010609060101010101" pitchFamily="49" charset="-122"/>
              </a:rPr>
              <a:t>第五节  信托的变更与终止</a:t>
            </a:r>
            <a:endParaRPr lang="zh-CN" altLang="zh-CN" sz="3200"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889735" y="2227780"/>
            <a:ext cx="6185732" cy="3170830"/>
          </a:xfrm>
        </p:spPr>
        <p:txBody>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一、信托的变更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二、信托的终止</a:t>
            </a: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18411" y="403860"/>
            <a:ext cx="6555178" cy="1012800"/>
          </a:xfrm>
        </p:spPr>
        <p:txBody>
          <a:bodyPr>
            <a:normAutofit/>
          </a:bodyPr>
          <a:lstStyle/>
          <a:p>
            <a:pPr algn="ctr">
              <a:lnSpc>
                <a:spcPct val="125000"/>
              </a:lnSpc>
              <a:spcBef>
                <a:spcPts val="1000"/>
              </a:spcBef>
            </a:pPr>
            <a:r>
              <a:rPr lang="zh-CN" altLang="zh-CN" dirty="0">
                <a:solidFill>
                  <a:srgbClr val="000000"/>
                </a:solidFill>
                <a:effectLst/>
                <a:latin typeface="黑体" panose="02010609060101010101" pitchFamily="49" charset="-122"/>
                <a:ea typeface="黑体" panose="02010609060101010101" pitchFamily="49" charset="-122"/>
              </a:rPr>
              <a:t>第五节  信托的变更与终止</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083310" y="1122680"/>
            <a:ext cx="10487660" cy="4805045"/>
          </a:xfrm>
        </p:spPr>
        <p:txBody>
          <a:bodyPr>
            <a:norm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一、信托的变更</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信托变更的含义与依据</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信托变更的含义</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信托的变更，是指信托有效设立后，当出现约定或者法定的变更事由时，信托当事人依法对信托文件所规定的事项进行的改变和调整。</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信托变更的依据</a:t>
            </a: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约定变更</a:t>
            </a: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a:t>
            </a:r>
            <a:r>
              <a:rPr lang="en-US" altLang="zh-CN" sz="2400" dirty="0">
                <a:solidFill>
                  <a:srgbClr val="000000"/>
                </a:solidFill>
                <a:latin typeface="黑体" panose="02010609060101010101" pitchFamily="49" charset="-122"/>
                <a:ea typeface="黑体" panose="02010609060101010101" pitchFamily="49" charset="-122"/>
              </a:rPr>
              <a:t>法定变更</a:t>
            </a:r>
            <a:endParaRPr lang="en-US" altLang="zh-CN" sz="2400" dirty="0">
              <a:solidFill>
                <a:srgbClr val="000000"/>
              </a:solidFill>
              <a:latin typeface="黑体" panose="02010609060101010101" pitchFamily="49" charset="-122"/>
              <a:ea typeface="黑体" panose="02010609060101010101" pitchFamily="49" charset="-122"/>
            </a:endParaRPr>
          </a:p>
          <a:p>
            <a:endParaRPr lang="en-US" altLang="zh-CN" sz="2400" dirty="0">
              <a:solidFill>
                <a:srgbClr val="000000"/>
              </a:solidFill>
              <a:latin typeface="黑体" panose="02010609060101010101" pitchFamily="49" charset="-122"/>
              <a:ea typeface="黑体" panose="02010609060101010101" pitchFamily="49" charset="-122"/>
            </a:endParaRPr>
          </a:p>
          <a:p>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arn(inVertical)">
                                      <p:cBhvr>
                                        <p:cTn id="24"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18411" y="403860"/>
            <a:ext cx="6555178" cy="1012800"/>
          </a:xfrm>
        </p:spPr>
        <p:txBody>
          <a:bodyPr>
            <a:normAutofit/>
          </a:bodyPr>
          <a:lstStyle/>
          <a:p>
            <a:pPr algn="ctr">
              <a:lnSpc>
                <a:spcPct val="125000"/>
              </a:lnSpc>
              <a:spcBef>
                <a:spcPts val="1000"/>
              </a:spcBef>
            </a:pPr>
            <a:r>
              <a:rPr lang="zh-CN" altLang="zh-CN" dirty="0">
                <a:solidFill>
                  <a:srgbClr val="000000"/>
                </a:solidFill>
                <a:effectLst/>
                <a:latin typeface="黑体" panose="02010609060101010101" pitchFamily="49" charset="-122"/>
                <a:ea typeface="黑体" panose="02010609060101010101" pitchFamily="49" charset="-122"/>
              </a:rPr>
              <a:t>第五节 </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信托的变更与终止</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083310" y="1122680"/>
            <a:ext cx="10656570" cy="5297170"/>
          </a:xfrm>
        </p:spPr>
        <p:txBody>
          <a:bodyPr>
            <a:noAutofit/>
          </a:bodyPr>
          <a:lstStyle/>
          <a:p>
            <a:pPr marL="0" indent="0">
              <a:lnSpc>
                <a:spcPct val="100000"/>
              </a:lnSpc>
              <a:buNone/>
            </a:pPr>
            <a:r>
              <a:rPr lang="zh-CN" altLang="zh-CN" sz="2400" dirty="0">
                <a:solidFill>
                  <a:srgbClr val="000000"/>
                </a:solidFill>
                <a:latin typeface="黑体" panose="02010609060101010101" pitchFamily="49" charset="-122"/>
                <a:ea typeface="黑体" panose="02010609060101010101" pitchFamily="49" charset="-122"/>
              </a:rPr>
              <a:t>一、信托的变更</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zh-CN" altLang="en-US" sz="2400" dirty="0">
                <a:solidFill>
                  <a:srgbClr val="000000"/>
                </a:solidFill>
                <a:latin typeface="黑体" panose="02010609060101010101" pitchFamily="49" charset="-122"/>
                <a:ea typeface="黑体" panose="02010609060101010101" pitchFamily="49" charset="-122"/>
              </a:rPr>
              <a:t>（二）信托的约定变更</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１信托文件规定的变更</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    对于信托文件规定的变更事项，我国《信托法》唯独对受益人和受益权的变更作出了特别的授权。《信托法》第51条第1款规定，信托设立后，如果出现了信托文件规定的情形，委托人可以变更受益人或者处分受益人的信托受益权。</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2.信托当事人的另行变更</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400" dirty="0">
                <a:solidFill>
                  <a:srgbClr val="000000"/>
                </a:solidFill>
                <a:latin typeface="黑体" panose="02010609060101010101" pitchFamily="49" charset="-122"/>
                <a:ea typeface="黑体" panose="02010609060101010101" pitchFamily="49" charset="-122"/>
              </a:rPr>
              <a:t>    与信托文件规定的变更方式相比，信托当事人对信托的另行变更，条件要严格得多。这是因为：信托当事人对信托的另行变更是在信托文件之外的变更，在时间节点上发生信托设立之后，与受益人利益攸关，此时，仅有委托人和受托人的意思表示行为是不够的，还需要有受益人的意思表示。</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arn(inVertical)">
                                      <p:cBhvr>
                                        <p:cTn id="24" dur="500"/>
                                        <p:tgtEl>
                                          <p:spTgt spid="2">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818411" y="403860"/>
            <a:ext cx="6555178" cy="1012800"/>
          </a:xfrm>
        </p:spPr>
        <p:txBody>
          <a:bodyPr>
            <a:normAutofit/>
          </a:bodyPr>
          <a:lstStyle/>
          <a:p>
            <a:pPr algn="ctr">
              <a:lnSpc>
                <a:spcPct val="125000"/>
              </a:lnSpc>
              <a:spcBef>
                <a:spcPts val="1000"/>
              </a:spcBef>
            </a:pPr>
            <a:r>
              <a:rPr lang="zh-CN" altLang="zh-CN" dirty="0">
                <a:solidFill>
                  <a:srgbClr val="000000"/>
                </a:solidFill>
                <a:effectLst/>
                <a:latin typeface="黑体" panose="02010609060101010101" pitchFamily="49" charset="-122"/>
                <a:ea typeface="黑体" panose="02010609060101010101" pitchFamily="49" charset="-122"/>
              </a:rPr>
              <a:t>第五节 </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信托的变更与终止</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083310" y="1122680"/>
            <a:ext cx="10697210" cy="5447665"/>
          </a:xfrm>
        </p:spPr>
        <p:txBody>
          <a:bodyPr>
            <a:noAutofit/>
          </a:bodyPr>
          <a:lstStyle/>
          <a:p>
            <a:pPr marL="0" indent="0">
              <a:lnSpc>
                <a:spcPct val="100000"/>
              </a:lnSpc>
              <a:buNone/>
            </a:pPr>
            <a:r>
              <a:rPr lang="zh-CN" altLang="zh-CN" sz="2100" dirty="0">
                <a:solidFill>
                  <a:srgbClr val="000000"/>
                </a:solidFill>
                <a:latin typeface="黑体" panose="02010609060101010101" pitchFamily="49" charset="-122"/>
                <a:ea typeface="黑体" panose="02010609060101010101" pitchFamily="49" charset="-122"/>
              </a:rPr>
              <a:t>一、信托的变更</a:t>
            </a:r>
            <a:endParaRPr lang="en-US" altLang="zh-CN" sz="21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zh-CN" altLang="en-US" sz="2100" dirty="0">
                <a:solidFill>
                  <a:srgbClr val="000000"/>
                </a:solidFill>
                <a:latin typeface="黑体" panose="02010609060101010101" pitchFamily="49" charset="-122"/>
                <a:ea typeface="黑体" panose="02010609060101010101" pitchFamily="49" charset="-122"/>
              </a:rPr>
              <a:t>（</a:t>
            </a:r>
            <a:r>
              <a:rPr lang="zh-CN" altLang="en-US" sz="2100" dirty="0">
                <a:solidFill>
                  <a:srgbClr val="000000"/>
                </a:solidFill>
                <a:latin typeface="黑体" panose="02010609060101010101" pitchFamily="49" charset="-122"/>
                <a:ea typeface="黑体" panose="02010609060101010101" pitchFamily="49" charset="-122"/>
              </a:rPr>
              <a:t>三）信托的法定变更</a:t>
            </a:r>
            <a:endParaRPr lang="zh-CN" altLang="en-US" sz="21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100" dirty="0">
                <a:solidFill>
                  <a:srgbClr val="000000"/>
                </a:solidFill>
                <a:latin typeface="黑体" panose="02010609060101010101" pitchFamily="49" charset="-122"/>
                <a:ea typeface="黑体" panose="02010609060101010101" pitchFamily="49" charset="-122"/>
              </a:rPr>
              <a:t>1.信托财产管理方法的法定变更</a:t>
            </a:r>
            <a:endParaRPr lang="en-US" altLang="zh-CN" sz="21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100" dirty="0">
                <a:solidFill>
                  <a:srgbClr val="000000"/>
                </a:solidFill>
                <a:latin typeface="黑体" panose="02010609060101010101" pitchFamily="49" charset="-122"/>
                <a:ea typeface="黑体" panose="02010609060101010101" pitchFamily="49" charset="-122"/>
              </a:rPr>
              <a:t>    因设立信托时未能预见的特别事由，致使信托财产的管理方式不利于实现信托目的或者不符合受益人的利益，委托人有权要求受托人调整该信托财产的管理方式。</a:t>
            </a:r>
            <a:endParaRPr lang="zh-CN" altLang="en-US" sz="21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100" dirty="0">
                <a:solidFill>
                  <a:srgbClr val="000000"/>
                </a:solidFill>
                <a:latin typeface="黑体" panose="02010609060101010101" pitchFamily="49" charset="-122"/>
                <a:ea typeface="黑体" panose="02010609060101010101" pitchFamily="49" charset="-122"/>
              </a:rPr>
              <a:t>2.</a:t>
            </a:r>
            <a:r>
              <a:rPr lang="zh-CN" altLang="en-US" sz="2100" dirty="0">
                <a:solidFill>
                  <a:srgbClr val="000000"/>
                </a:solidFill>
                <a:latin typeface="黑体" panose="02010609060101010101" pitchFamily="49" charset="-122"/>
                <a:ea typeface="黑体" panose="02010609060101010101" pitchFamily="49" charset="-122"/>
              </a:rPr>
              <a:t>受托人的法定变更</a:t>
            </a:r>
            <a:endParaRPr lang="zh-CN" altLang="en-US" sz="2100" dirty="0">
              <a:solidFill>
                <a:srgbClr val="000000"/>
              </a:solidFill>
              <a:latin typeface="黑体" panose="02010609060101010101" pitchFamily="49" charset="-122"/>
              <a:ea typeface="黑体" panose="02010609060101010101" pitchFamily="49" charset="-122"/>
            </a:endParaRPr>
          </a:p>
          <a:p>
            <a:pPr marL="0" indent="0">
              <a:lnSpc>
                <a:spcPct val="100000"/>
              </a:lnSpc>
              <a:buNone/>
            </a:pPr>
            <a:endParaRPr lang="zh-CN" altLang="en-US" sz="2100" dirty="0">
              <a:solidFill>
                <a:srgbClr val="000000"/>
              </a:solidFill>
              <a:latin typeface="黑体" panose="02010609060101010101" pitchFamily="49" charset="-122"/>
              <a:ea typeface="黑体" panose="02010609060101010101" pitchFamily="49" charset="-122"/>
            </a:endParaRPr>
          </a:p>
          <a:p>
            <a:pPr marL="0" indent="0">
              <a:lnSpc>
                <a:spcPct val="100000"/>
              </a:lnSpc>
              <a:buNone/>
            </a:pPr>
            <a:endParaRPr lang="zh-CN" altLang="en-US" sz="2100" dirty="0">
              <a:solidFill>
                <a:srgbClr val="000000"/>
              </a:solidFill>
              <a:latin typeface="黑体" panose="02010609060101010101" pitchFamily="49" charset="-122"/>
              <a:ea typeface="黑体" panose="02010609060101010101" pitchFamily="49" charset="-122"/>
            </a:endParaRPr>
          </a:p>
          <a:p>
            <a:pPr marL="0" indent="0">
              <a:lnSpc>
                <a:spcPct val="100000"/>
              </a:lnSpc>
              <a:buNone/>
            </a:pPr>
            <a:endParaRPr lang="zh-CN" altLang="en-US" sz="21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en-US" altLang="zh-CN" sz="2100" dirty="0">
                <a:solidFill>
                  <a:srgbClr val="000000"/>
                </a:solidFill>
                <a:latin typeface="黑体" panose="02010609060101010101" pitchFamily="49" charset="-122"/>
                <a:ea typeface="黑体" panose="02010609060101010101" pitchFamily="49" charset="-122"/>
              </a:rPr>
              <a:t>3.</a:t>
            </a:r>
            <a:r>
              <a:rPr lang="zh-CN" altLang="en-US" sz="2100" dirty="0">
                <a:solidFill>
                  <a:srgbClr val="000000"/>
                </a:solidFill>
                <a:latin typeface="黑体" panose="02010609060101010101" pitchFamily="49" charset="-122"/>
                <a:ea typeface="黑体" panose="02010609060101010101" pitchFamily="49" charset="-122"/>
              </a:rPr>
              <a:t>受益人和受益权的法定变更</a:t>
            </a:r>
            <a:endParaRPr lang="zh-CN" altLang="en-US" sz="2100" dirty="0">
              <a:solidFill>
                <a:srgbClr val="000000"/>
              </a:solidFill>
              <a:latin typeface="黑体" panose="02010609060101010101" pitchFamily="49" charset="-122"/>
              <a:ea typeface="黑体" panose="02010609060101010101" pitchFamily="49" charset="-122"/>
            </a:endParaRPr>
          </a:p>
          <a:p>
            <a:pPr marL="0" indent="0">
              <a:lnSpc>
                <a:spcPct val="100000"/>
              </a:lnSpc>
              <a:buNone/>
            </a:pPr>
            <a:r>
              <a:rPr lang="zh-CN" altLang="en-US" sz="2100" dirty="0">
                <a:solidFill>
                  <a:srgbClr val="000000"/>
                </a:solidFill>
                <a:latin typeface="黑体" panose="02010609060101010101" pitchFamily="49" charset="-122"/>
                <a:ea typeface="黑体" panose="02010609060101010101" pitchFamily="49" charset="-122"/>
              </a:rPr>
              <a:t>   根据《信托法》的规定和法理精神，受益人和受益权的法定变更事由有两种：一是受益人有重大侵权行为；二是受益权的继受。</a:t>
            </a:r>
            <a:endParaRPr lang="zh-CN" altLang="en-US" sz="2100" dirty="0">
              <a:solidFill>
                <a:srgbClr val="000000"/>
              </a:solidFill>
              <a:latin typeface="黑体" panose="02010609060101010101" pitchFamily="49" charset="-122"/>
              <a:ea typeface="黑体" panose="02010609060101010101" pitchFamily="49" charset="-122"/>
            </a:endParaRPr>
          </a:p>
        </p:txBody>
      </p:sp>
      <p:graphicFrame>
        <p:nvGraphicFramePr>
          <p:cNvPr id="4" name="表格 3"/>
          <p:cNvGraphicFramePr/>
          <p:nvPr/>
        </p:nvGraphicFramePr>
        <p:xfrm>
          <a:off x="1402715" y="3705225"/>
          <a:ext cx="10058400" cy="1127760"/>
        </p:xfrm>
        <a:graphic>
          <a:graphicData uri="http://schemas.openxmlformats.org/drawingml/2006/table">
            <a:tbl>
              <a:tblPr firstRow="1" bandRow="1">
                <a:tableStyleId>{5C22544A-7EE6-4342-B048-85BDC9FD1C3A}</a:tableStyleId>
              </a:tblPr>
              <a:tblGrid>
                <a:gridCol w="5372735"/>
                <a:gridCol w="4685665"/>
              </a:tblGrid>
              <a:tr h="326390">
                <a:tc>
                  <a:txBody>
                    <a:bodyPr/>
                    <a:lstStyle/>
                    <a:p>
                      <a:pPr>
                        <a:buNone/>
                      </a:pPr>
                      <a:r>
                        <a:rPr lang="zh-CN" altLang="en-US"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1</a:t>
                      </a:r>
                      <a:r>
                        <a:rPr lang="zh-CN" altLang="en-US" sz="1800" b="0" dirty="0">
                          <a:solidFill>
                            <a:srgbClr val="000000"/>
                          </a:solidFill>
                          <a:latin typeface="黑体" panose="02010609060101010101" pitchFamily="49" charset="-122"/>
                          <a:ea typeface="黑体" panose="02010609060101010101" pitchFamily="49" charset="-122"/>
                          <a:sym typeface="+mn-ea"/>
                        </a:rPr>
                        <a:t>）法定解任。</a:t>
                      </a:r>
                      <a:endParaRPr lang="zh-CN" altLang="en-US" b="0"/>
                    </a:p>
                  </a:txBody>
                  <a:tcPr>
                    <a:solidFill>
                      <a:schemeClr val="accent3">
                        <a:lumMod val="40000"/>
                        <a:lumOff val="60000"/>
                      </a:schemeClr>
                    </a:solidFill>
                  </a:tcPr>
                </a:tc>
                <a:tc>
                  <a:txBody>
                    <a:bodyPr/>
                    <a:lstStyle/>
                    <a:p>
                      <a:pPr>
                        <a:buNone/>
                      </a:pPr>
                      <a:r>
                        <a:rPr lang="zh-CN" altLang="en-US" sz="1800" b="0" dirty="0">
                          <a:solidFill>
                            <a:srgbClr val="000000"/>
                          </a:solidFill>
                          <a:latin typeface="黑体" panose="02010609060101010101" pitchFamily="49" charset="-122"/>
                          <a:ea typeface="黑体" panose="02010609060101010101" pitchFamily="49" charset="-122"/>
                          <a:sym typeface="+mn-ea"/>
                        </a:rPr>
                        <a:t>（</a:t>
                      </a:r>
                      <a:r>
                        <a:rPr lang="en-US" altLang="zh-CN" sz="1800" b="0" dirty="0">
                          <a:solidFill>
                            <a:srgbClr val="000000"/>
                          </a:solidFill>
                          <a:latin typeface="黑体" panose="02010609060101010101" pitchFamily="49" charset="-122"/>
                          <a:ea typeface="黑体" panose="02010609060101010101" pitchFamily="49" charset="-122"/>
                          <a:sym typeface="+mn-ea"/>
                        </a:rPr>
                        <a:t>2</a:t>
                      </a:r>
                      <a:r>
                        <a:rPr lang="zh-CN" altLang="en-US" sz="1800" b="0" dirty="0">
                          <a:solidFill>
                            <a:srgbClr val="000000"/>
                          </a:solidFill>
                          <a:latin typeface="黑体" panose="02010609060101010101" pitchFamily="49" charset="-122"/>
                          <a:ea typeface="黑体" panose="02010609060101010101" pitchFamily="49" charset="-122"/>
                          <a:sym typeface="+mn-ea"/>
                        </a:rPr>
                        <a:t>）受托人死亡或者被依法宣告死亡。</a:t>
                      </a:r>
                      <a:endParaRPr lang="zh-CN" altLang="en-US" sz="1800" b="0" dirty="0">
                        <a:solidFill>
                          <a:srgbClr val="000000"/>
                        </a:solidFill>
                        <a:latin typeface="黑体" panose="02010609060101010101" pitchFamily="49" charset="-122"/>
                        <a:ea typeface="黑体" panose="02010609060101010101" pitchFamily="49" charset="-122"/>
                        <a:sym typeface="+mn-ea"/>
                      </a:endParaRPr>
                    </a:p>
                  </a:txBody>
                  <a:tcPr>
                    <a:solidFill>
                      <a:schemeClr val="accent3">
                        <a:lumMod val="40000"/>
                        <a:lumOff val="60000"/>
                      </a:schemeClr>
                    </a:solidFill>
                  </a:tcPr>
                </a:tc>
              </a:tr>
              <a:tr h="381000">
                <a:tc gridSpan="2">
                  <a:txBody>
                    <a:bodyPr/>
                    <a:lstStyle/>
                    <a:p>
                      <a:pPr>
                        <a:buNone/>
                      </a:pPr>
                      <a:r>
                        <a:rPr lang="zh-CN" altLang="en-US" sz="1800" dirty="0">
                          <a:solidFill>
                            <a:srgbClr val="000000"/>
                          </a:solidFill>
                          <a:latin typeface="黑体" panose="02010609060101010101" pitchFamily="49" charset="-122"/>
                          <a:ea typeface="黑体" panose="02010609060101010101" pitchFamily="49" charset="-122"/>
                          <a:sym typeface="+mn-ea"/>
                        </a:rPr>
                        <a:t>（</a:t>
                      </a:r>
                      <a:r>
                        <a:rPr lang="en-US" altLang="zh-CN" sz="1800" dirty="0">
                          <a:solidFill>
                            <a:srgbClr val="000000"/>
                          </a:solidFill>
                          <a:latin typeface="黑体" panose="02010609060101010101" pitchFamily="49" charset="-122"/>
                          <a:ea typeface="黑体" panose="02010609060101010101" pitchFamily="49" charset="-122"/>
                          <a:sym typeface="+mn-ea"/>
                        </a:rPr>
                        <a:t>3</a:t>
                      </a:r>
                      <a:r>
                        <a:rPr lang="zh-CN" altLang="en-US" sz="1800" dirty="0">
                          <a:solidFill>
                            <a:srgbClr val="000000"/>
                          </a:solidFill>
                          <a:latin typeface="黑体" panose="02010609060101010101" pitchFamily="49" charset="-122"/>
                          <a:ea typeface="黑体" panose="02010609060101010101" pitchFamily="49" charset="-122"/>
                          <a:sym typeface="+mn-ea"/>
                        </a:rPr>
                        <a:t>）受托人被依法宣告为无民事行为能力人或者限制民事行为能力人。</a:t>
                      </a:r>
                      <a:endParaRPr lang="zh-CN" altLang="en-US"/>
                    </a:p>
                  </a:txBody>
                  <a:tcPr>
                    <a:solidFill>
                      <a:schemeClr val="accent3">
                        <a:lumMod val="20000"/>
                        <a:lumOff val="80000"/>
                      </a:schemeClr>
                    </a:solidFill>
                  </a:tcPr>
                </a:tc>
                <a:tc hMerge="1">
                  <a:tcPr/>
                </a:tc>
              </a:tr>
              <a:tr h="381000">
                <a:tc>
                  <a:txBody>
                    <a:bodyPr/>
                    <a:lstStyle/>
                    <a:p>
                      <a:pPr>
                        <a:buNone/>
                      </a:pPr>
                      <a:r>
                        <a:rPr lang="zh-CN" altLang="en-US" sz="1800" dirty="0">
                          <a:solidFill>
                            <a:srgbClr val="000000"/>
                          </a:solidFill>
                          <a:latin typeface="黑体" panose="02010609060101010101" pitchFamily="49" charset="-122"/>
                          <a:ea typeface="黑体" panose="02010609060101010101" pitchFamily="49" charset="-122"/>
                          <a:sym typeface="+mn-ea"/>
                        </a:rPr>
                        <a:t>（</a:t>
                      </a:r>
                      <a:r>
                        <a:rPr lang="en-US" altLang="zh-CN" sz="1800" dirty="0">
                          <a:solidFill>
                            <a:srgbClr val="000000"/>
                          </a:solidFill>
                          <a:latin typeface="黑体" panose="02010609060101010101" pitchFamily="49" charset="-122"/>
                          <a:ea typeface="黑体" panose="02010609060101010101" pitchFamily="49" charset="-122"/>
                          <a:sym typeface="+mn-ea"/>
                        </a:rPr>
                        <a:t>4</a:t>
                      </a:r>
                      <a:r>
                        <a:rPr lang="zh-CN" altLang="en-US" sz="1800" dirty="0">
                          <a:solidFill>
                            <a:srgbClr val="000000"/>
                          </a:solidFill>
                          <a:latin typeface="黑体" panose="02010609060101010101" pitchFamily="49" charset="-122"/>
                          <a:ea typeface="黑体" panose="02010609060101010101" pitchFamily="49" charset="-122"/>
                          <a:sym typeface="+mn-ea"/>
                        </a:rPr>
                        <a:t>）受托人依法解散、被依法撤销或者被宣告破产</a:t>
                      </a:r>
                      <a:endParaRPr lang="zh-CN" altLang="en-US"/>
                    </a:p>
                  </a:txBody>
                  <a:tcPr>
                    <a:solidFill>
                      <a:schemeClr val="accent3">
                        <a:lumMod val="40000"/>
                        <a:lumOff val="60000"/>
                      </a:schemeClr>
                    </a:solidFill>
                  </a:tcPr>
                </a:tc>
                <a:tc>
                  <a:txBody>
                    <a:bodyPr/>
                    <a:lstStyle/>
                    <a:p>
                      <a:pPr>
                        <a:buNone/>
                      </a:pPr>
                      <a:r>
                        <a:rPr lang="zh-CN" altLang="en-US" sz="1800" dirty="0">
                          <a:solidFill>
                            <a:srgbClr val="000000"/>
                          </a:solidFill>
                          <a:latin typeface="黑体" panose="02010609060101010101" pitchFamily="49" charset="-122"/>
                          <a:ea typeface="黑体" panose="02010609060101010101" pitchFamily="49" charset="-122"/>
                          <a:sym typeface="+mn-ea"/>
                        </a:rPr>
                        <a:t>（</a:t>
                      </a:r>
                      <a:r>
                        <a:rPr lang="en-US" altLang="zh-CN" sz="1800" dirty="0">
                          <a:solidFill>
                            <a:srgbClr val="000000"/>
                          </a:solidFill>
                          <a:latin typeface="黑体" panose="02010609060101010101" pitchFamily="49" charset="-122"/>
                          <a:ea typeface="黑体" panose="02010609060101010101" pitchFamily="49" charset="-122"/>
                          <a:sym typeface="+mn-ea"/>
                        </a:rPr>
                        <a:t>5</a:t>
                      </a:r>
                      <a:r>
                        <a:rPr lang="zh-CN" altLang="en-US" sz="1800" dirty="0">
                          <a:solidFill>
                            <a:srgbClr val="000000"/>
                          </a:solidFill>
                          <a:latin typeface="黑体" panose="02010609060101010101" pitchFamily="49" charset="-122"/>
                          <a:ea typeface="黑体" panose="02010609060101010101" pitchFamily="49" charset="-122"/>
                          <a:sym typeface="+mn-ea"/>
                        </a:rPr>
                        <a:t>）受托人法定资格丧失。</a:t>
                      </a:r>
                      <a:endParaRPr lang="zh-CN" altLang="en-US"/>
                    </a:p>
                  </a:txBody>
                  <a:tcPr>
                    <a:solidFill>
                      <a:schemeClr val="accent3">
                        <a:lumMod val="40000"/>
                        <a:lumOff val="60000"/>
                      </a:schemeClr>
                    </a:solidFill>
                  </a:tcPr>
                </a:tc>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barn(inVertical)">
                                      <p:cBhvr>
                                        <p:cTn id="15" dur="500"/>
                                        <p:tgtEl>
                                          <p:spTgt spid="2">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barn(inVertical)">
                                      <p:cBhvr>
                                        <p:cTn id="18" dur="500"/>
                                        <p:tgtEl>
                                          <p:spTgt spid="2">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barn(inVertical)">
                                      <p:cBhvr>
                                        <p:cTn id="24" dur="500"/>
                                        <p:tgtEl>
                                          <p:spTgt spid="2">
                                            <p:txEl>
                                              <p:pRg st="4" end="4"/>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barn(inVertical)">
                                      <p:cBhvr>
                                        <p:cTn id="3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3391" y="734292"/>
            <a:ext cx="9800359" cy="5029199"/>
          </a:xfrm>
        </p:spPr>
        <p:txBody>
          <a:bodyPr>
            <a:noAutofit/>
          </a:bodyPr>
          <a:lstStyle/>
          <a:p>
            <a:pPr marL="0" indent="0">
              <a:lnSpc>
                <a:spcPct val="135000"/>
              </a:lnSpc>
              <a:buNone/>
            </a:pPr>
            <a:r>
              <a:rPr lang="zh-CN" altLang="zh-CN" sz="2400" dirty="0">
                <a:solidFill>
                  <a:srgbClr val="000000"/>
                </a:solidFill>
                <a:latin typeface="黑体" panose="02010609060101010101" pitchFamily="49" charset="-122"/>
                <a:ea typeface="黑体" panose="02010609060101010101" pitchFamily="49" charset="-122"/>
              </a:rPr>
              <a:t>二、信托的终止</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35000"/>
              </a:lnSpc>
              <a:buNone/>
            </a:pPr>
            <a:r>
              <a:rPr lang="zh-CN" altLang="en-US" sz="2400" dirty="0">
                <a:solidFill>
                  <a:srgbClr val="000000"/>
                </a:solidFill>
                <a:latin typeface="黑体" panose="02010609060101010101" pitchFamily="49" charset="-122"/>
                <a:ea typeface="黑体" panose="02010609060101010101" pitchFamily="49" charset="-122"/>
              </a:rPr>
              <a:t>（一）</a:t>
            </a:r>
            <a:r>
              <a:rPr lang="zh-CN" altLang="zh-CN" sz="2400" dirty="0">
                <a:solidFill>
                  <a:srgbClr val="000000"/>
                </a:solidFill>
                <a:latin typeface="黑体" panose="02010609060101010101" pitchFamily="49" charset="-122"/>
                <a:ea typeface="黑体" panose="02010609060101010101" pitchFamily="49" charset="-122"/>
              </a:rPr>
              <a:t>信托的连续性</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为了确保信托目的的实现，信托法确立了“信托连续性”的规则。信托设立后，不因委托人或受托人的欠缺而终止，这里的“欠缺”包括两种情形</a:t>
            </a:r>
            <a:r>
              <a:rPr lang="en-US" altLang="zh-CN" sz="2400" dirty="0">
                <a:solidFill>
                  <a:srgbClr val="000000"/>
                </a:solidFill>
                <a:latin typeface="黑体" panose="02010609060101010101" pitchFamily="49" charset="-122"/>
                <a:ea typeface="黑体" panose="02010609060101010101" pitchFamily="49" charset="-122"/>
              </a:rPr>
              <a:t>:</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委托人或受托人的缺失</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3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委托人或受托人的主体资格有缺陷</a:t>
            </a:r>
            <a:endParaRPr lang="zh-CN"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2975" y="882650"/>
            <a:ext cx="10515600" cy="4351338"/>
          </a:xfrm>
        </p:spPr>
        <p:txBody>
          <a:bodyPr>
            <a:normAutofit lnSpcReduction="10000"/>
          </a:bodyPr>
          <a:lstStyle/>
          <a:p>
            <a:pPr marL="0" lv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二、信托的终止</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lv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a:t>
            </a:r>
            <a:r>
              <a:rPr lang="zh-CN" altLang="zh-CN" sz="2400" dirty="0">
                <a:solidFill>
                  <a:srgbClr val="000000"/>
                </a:solidFill>
                <a:latin typeface="黑体" panose="02010609060101010101" pitchFamily="49" charset="-122"/>
                <a:ea typeface="黑体" panose="02010609060101010101" pitchFamily="49" charset="-122"/>
              </a:rPr>
              <a:t>信托终止的事由</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信托文件规定的终止事由发生</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信托当事人协商同意</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信托的存续违反信托目的</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信托目的已经实现或者不能实现</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5.</a:t>
            </a:r>
            <a:r>
              <a:rPr lang="zh-CN" altLang="zh-CN" sz="2400" dirty="0">
                <a:solidFill>
                  <a:srgbClr val="000000"/>
                </a:solidFill>
                <a:latin typeface="黑体" panose="02010609060101010101" pitchFamily="49" charset="-122"/>
                <a:ea typeface="黑体" panose="02010609060101010101" pitchFamily="49" charset="-122"/>
              </a:rPr>
              <a:t>信托被撤销</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6.</a:t>
            </a:r>
            <a:r>
              <a:rPr lang="zh-CN" altLang="zh-CN" sz="2400" dirty="0">
                <a:solidFill>
                  <a:srgbClr val="000000"/>
                </a:solidFill>
                <a:latin typeface="黑体" panose="02010609060101010101" pitchFamily="49" charset="-122"/>
                <a:ea typeface="黑体" panose="02010609060101010101" pitchFamily="49" charset="-122"/>
              </a:rPr>
              <a:t>信托被解除</a:t>
            </a: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02523" y="862777"/>
            <a:ext cx="7086483" cy="1252182"/>
          </a:xfrm>
        </p:spPr>
        <p:txBody>
          <a:bodyPr/>
          <a:lstStyle/>
          <a:p>
            <a:pPr algn="ctr">
              <a:lnSpc>
                <a:spcPct val="125000"/>
              </a:lnSpc>
              <a:spcBef>
                <a:spcPts val="1000"/>
              </a:spcBef>
            </a:pPr>
            <a:r>
              <a:rPr lang="zh-CN" altLang="zh-CN" sz="3200" dirty="0">
                <a:solidFill>
                  <a:srgbClr val="000000"/>
                </a:solidFill>
                <a:effectLst/>
                <a:latin typeface="黑体" panose="02010609060101010101" pitchFamily="49" charset="-122"/>
                <a:ea typeface="黑体" panose="02010609060101010101" pitchFamily="49" charset="-122"/>
              </a:rPr>
              <a:t>第一节 </a:t>
            </a:r>
            <a:r>
              <a:rPr lang="en-US" altLang="zh-CN" sz="3200" dirty="0">
                <a:solidFill>
                  <a:srgbClr val="000000"/>
                </a:solidFill>
                <a:effectLst/>
                <a:latin typeface="黑体" panose="02010609060101010101" pitchFamily="49" charset="-122"/>
                <a:ea typeface="黑体" panose="02010609060101010101" pitchFamily="49" charset="-122"/>
              </a:rPr>
              <a:t>  </a:t>
            </a:r>
            <a:r>
              <a:rPr lang="zh-CN" altLang="zh-CN" sz="3200" dirty="0">
                <a:solidFill>
                  <a:srgbClr val="000000"/>
                </a:solidFill>
                <a:effectLst/>
                <a:latin typeface="黑体" panose="02010609060101010101" pitchFamily="49" charset="-122"/>
                <a:ea typeface="黑体" panose="02010609060101010101" pitchFamily="49" charset="-122"/>
              </a:rPr>
              <a:t>商事信托概述</a:t>
            </a:r>
            <a:endParaRPr lang="zh-CN" altLang="zh-CN" sz="3200"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023845" y="2229068"/>
            <a:ext cx="7086483" cy="2591940"/>
          </a:xfrm>
        </p:spPr>
        <p:txBody>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一、我国法上的商事信托概念</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营业信托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二、我国商事信托的类型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三、我国商事信托的监管</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四、民法典与商事信托</a:t>
            </a: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36060" y="689264"/>
            <a:ext cx="10119880" cy="5334000"/>
          </a:xfrm>
        </p:spPr>
        <p:txBody>
          <a:bodyPr>
            <a:norm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sym typeface="+mn-ea"/>
              </a:rPr>
              <a:t>二、信托的终止</a:t>
            </a:r>
            <a:endParaRPr lang="zh-CN" altLang="zh-CN" sz="2400" dirty="0">
              <a:solidFill>
                <a:srgbClr val="000000"/>
              </a:solidFill>
              <a:latin typeface="黑体" panose="02010609060101010101" pitchFamily="49" charset="-122"/>
              <a:ea typeface="黑体" panose="02010609060101010101" pitchFamily="49" charset="-122"/>
              <a:sym typeface="+mn-ea"/>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a:t>
            </a:r>
            <a:r>
              <a:rPr lang="zh-CN" altLang="zh-CN" sz="2400" dirty="0">
                <a:solidFill>
                  <a:srgbClr val="000000"/>
                </a:solidFill>
                <a:latin typeface="黑体" panose="02010609060101010101" pitchFamily="49" charset="-122"/>
                <a:ea typeface="黑体" panose="02010609060101010101" pitchFamily="49" charset="-122"/>
              </a:rPr>
              <a:t>信托终止的法律后果</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信托效力的消灭</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信托财产权利归属人的确认</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法定信托的成立</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信托财产的强制执行</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5.</a:t>
            </a:r>
            <a:r>
              <a:rPr lang="zh-CN" altLang="zh-CN" sz="2400" dirty="0">
                <a:solidFill>
                  <a:srgbClr val="000000"/>
                </a:solidFill>
                <a:latin typeface="黑体" panose="02010609060101010101" pitchFamily="49" charset="-122"/>
                <a:ea typeface="黑体" panose="02010609060101010101" pitchFamily="49" charset="-122"/>
              </a:rPr>
              <a:t>受托人报酬和补偿权的行使</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6.</a:t>
            </a:r>
            <a:r>
              <a:rPr lang="zh-CN" altLang="zh-CN" sz="2400" dirty="0">
                <a:solidFill>
                  <a:srgbClr val="000000"/>
                </a:solidFill>
                <a:latin typeface="黑体" panose="02010609060101010101" pitchFamily="49" charset="-122"/>
                <a:ea typeface="黑体" panose="02010609060101010101" pitchFamily="49" charset="-122"/>
              </a:rPr>
              <a:t>信托的清算</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7.</a:t>
            </a:r>
            <a:r>
              <a:rPr lang="zh-CN" altLang="zh-CN" sz="2400" dirty="0">
                <a:solidFill>
                  <a:srgbClr val="000000"/>
                </a:solidFill>
                <a:latin typeface="黑体" panose="02010609060101010101" pitchFamily="49" charset="-122"/>
                <a:ea typeface="黑体" panose="02010609060101010101" pitchFamily="49" charset="-122"/>
              </a:rPr>
              <a:t>受托人责任的解除</a:t>
            </a:r>
            <a:endParaRPr lang="zh-CN"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barn(inVertical)">
                                      <p:cBhvr>
                                        <p:cTn id="25" dur="500"/>
                                        <p:tgtEl>
                                          <p:spTgt spid="2">
                                            <p:txEl>
                                              <p:pRg st="6" end="6"/>
                                            </p:txEl>
                                          </p:spTgt>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barn(inVertical)">
                                      <p:cBhvr>
                                        <p:cTn id="28" dur="500"/>
                                        <p:tgtEl>
                                          <p:spTgt spid="2">
                                            <p:txEl>
                                              <p:pRg st="7" end="7"/>
                                            </p:txEl>
                                          </p:spTgt>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barn(inVertical)">
                                      <p:cBhvr>
                                        <p:cTn id="3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27319" y="804545"/>
            <a:ext cx="8137361" cy="883693"/>
          </a:xfrm>
        </p:spPr>
        <p:txBody>
          <a:bodyPr/>
          <a:lstStyle/>
          <a:p>
            <a:pPr algn="ctr"/>
            <a:r>
              <a:rPr lang="zh-CN" altLang="zh-CN" dirty="0">
                <a:solidFill>
                  <a:srgbClr val="000000"/>
                </a:solidFill>
                <a:effectLst/>
                <a:latin typeface="黑体" panose="02010609060101010101" pitchFamily="49" charset="-122"/>
                <a:ea typeface="黑体" panose="02010609060101010101" pitchFamily="49" charset="-122"/>
              </a:rPr>
              <a:t>第六节 </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投资基金</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981852" y="1880832"/>
            <a:ext cx="6417744" cy="3552967"/>
          </a:xfrm>
        </p:spPr>
        <p:txBody>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一、投资基金的概念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二、投资基金的特征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三、投资基金的种类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四、投资基金的法律关系主体</a:t>
            </a: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096860" y="291035"/>
            <a:ext cx="6198919" cy="1252728"/>
          </a:xfrm>
        </p:spPr>
        <p:txBody>
          <a:bodyPr>
            <a:normAutofit/>
          </a:bodyPr>
          <a:lstStyle/>
          <a:p>
            <a:pPr algn="ctr">
              <a:lnSpc>
                <a:spcPct val="125000"/>
              </a:lnSpc>
            </a:pPr>
            <a:r>
              <a:rPr lang="zh-CN" altLang="zh-CN" dirty="0">
                <a:solidFill>
                  <a:srgbClr val="000000"/>
                </a:solidFill>
                <a:effectLst/>
                <a:latin typeface="黑体" panose="02010609060101010101" pitchFamily="49" charset="-122"/>
                <a:ea typeface="黑体" panose="02010609060101010101" pitchFamily="49" charset="-122"/>
              </a:rPr>
              <a:t>第六节 </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投资基金</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1061838" y="1193624"/>
            <a:ext cx="9958587" cy="3394364"/>
          </a:xfrm>
        </p:spPr>
        <p:txBody>
          <a:bodyPr>
            <a:normAutofit/>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一、投资基金的概念</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投资基金是现代金融中广泛使用的投资工具，它通过集合特定的或不特定的投资者，将原本由投资者分散持有的资金集中起来，并委托具有专门知识和经验的投资专家经营操作，使中小投资者得以在享受基金投资的丰厚报酬的同时，减少投资风险。</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二、投资基金的特征</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b="1" dirty="0">
              <a:solidFill>
                <a:srgbClr val="000000"/>
              </a:solidFill>
              <a:latin typeface="黑体" panose="02010609060101010101" pitchFamily="49" charset="-122"/>
              <a:ea typeface="黑体" panose="02010609060101010101" pitchFamily="49" charset="-122"/>
            </a:endParaRPr>
          </a:p>
        </p:txBody>
      </p:sp>
      <p:grpSp>
        <p:nvGrpSpPr>
          <p:cNvPr id="15" name="组合 14"/>
          <p:cNvGrpSpPr/>
          <p:nvPr/>
        </p:nvGrpSpPr>
        <p:grpSpPr>
          <a:xfrm>
            <a:off x="1909445" y="4303395"/>
            <a:ext cx="7757160" cy="2103120"/>
            <a:chOff x="2964" y="6864"/>
            <a:chExt cx="12216" cy="3312"/>
          </a:xfrm>
        </p:grpSpPr>
        <p:sp>
          <p:nvSpPr>
            <p:cNvPr id="7" name="椭圆 6"/>
            <p:cNvSpPr/>
            <p:nvPr/>
          </p:nvSpPr>
          <p:spPr>
            <a:xfrm>
              <a:off x="2964" y="6864"/>
              <a:ext cx="3312" cy="3312"/>
            </a:xfrm>
            <a:prstGeom prst="ellipse">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913" y="6864"/>
              <a:ext cx="3312" cy="3312"/>
            </a:xfrm>
            <a:prstGeom prst="ellipse">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8859" y="6864"/>
              <a:ext cx="3312" cy="3312"/>
            </a:xfrm>
            <a:prstGeom prst="ellipse">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1868" y="6864"/>
              <a:ext cx="3312" cy="3312"/>
            </a:xfrm>
            <a:prstGeom prst="ellipse">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3427" y="8157"/>
              <a:ext cx="2386" cy="725"/>
            </a:xfrm>
            <a:prstGeom prst="rect">
              <a:avLst/>
            </a:prstGeom>
            <a:noFill/>
          </p:spPr>
          <p:txBody>
            <a:bodyPr wrap="square" rtlCol="0">
              <a:spAutoFit/>
            </a:bodyPr>
            <a:lstStyle/>
            <a:p>
              <a:r>
                <a:rPr lang="zh-CN" altLang="en-US" sz="2400">
                  <a:latin typeface="黑体" panose="02010609060101010101" pitchFamily="49" charset="-122"/>
                  <a:ea typeface="黑体" panose="02010609060101010101" pitchFamily="49" charset="-122"/>
                </a:rPr>
                <a:t>集合投资</a:t>
              </a:r>
              <a:endParaRPr lang="zh-CN" altLang="en-US" sz="2400">
                <a:latin typeface="黑体" panose="02010609060101010101" pitchFamily="49" charset="-122"/>
                <a:ea typeface="黑体" panose="02010609060101010101" pitchFamily="49" charset="-122"/>
              </a:endParaRPr>
            </a:p>
          </p:txBody>
        </p:sp>
        <p:sp>
          <p:nvSpPr>
            <p:cNvPr id="12" name="文本框 11"/>
            <p:cNvSpPr txBox="1"/>
            <p:nvPr/>
          </p:nvSpPr>
          <p:spPr>
            <a:xfrm>
              <a:off x="6473" y="8157"/>
              <a:ext cx="2386" cy="725"/>
            </a:xfrm>
            <a:prstGeom prst="rect">
              <a:avLst/>
            </a:prstGeom>
            <a:noFill/>
          </p:spPr>
          <p:txBody>
            <a:bodyPr wrap="square" rtlCol="0">
              <a:spAutoFit/>
            </a:bodyPr>
            <a:lstStyle/>
            <a:p>
              <a:r>
                <a:rPr lang="zh-CN" altLang="en-US" sz="2400">
                  <a:latin typeface="黑体" panose="02010609060101010101" pitchFamily="49" charset="-122"/>
                  <a:ea typeface="黑体" panose="02010609060101010101" pitchFamily="49" charset="-122"/>
                </a:rPr>
                <a:t>专业理财</a:t>
              </a:r>
              <a:endParaRPr lang="zh-CN" altLang="en-US" sz="2400">
                <a:latin typeface="黑体" panose="02010609060101010101" pitchFamily="49" charset="-122"/>
                <a:ea typeface="黑体" panose="02010609060101010101" pitchFamily="49" charset="-122"/>
              </a:endParaRPr>
            </a:p>
          </p:txBody>
        </p:sp>
        <p:sp>
          <p:nvSpPr>
            <p:cNvPr id="13" name="文本框 12"/>
            <p:cNvSpPr txBox="1"/>
            <p:nvPr/>
          </p:nvSpPr>
          <p:spPr>
            <a:xfrm>
              <a:off x="9322" y="7867"/>
              <a:ext cx="2386" cy="1307"/>
            </a:xfrm>
            <a:prstGeom prst="rect">
              <a:avLst/>
            </a:prstGeom>
            <a:noFill/>
          </p:spPr>
          <p:txBody>
            <a:bodyPr wrap="square" rtlCol="0">
              <a:spAutoFit/>
            </a:bodyPr>
            <a:lstStyle/>
            <a:p>
              <a:r>
                <a:rPr lang="zh-CN" altLang="en-US" sz="2400">
                  <a:latin typeface="黑体" panose="02010609060101010101" pitchFamily="49" charset="-122"/>
                  <a:ea typeface="黑体" panose="02010609060101010101" pitchFamily="49" charset="-122"/>
                </a:rPr>
                <a:t>组合投资</a:t>
              </a:r>
              <a:endParaRPr lang="zh-CN" altLang="en-US" sz="2400">
                <a:latin typeface="黑体" panose="02010609060101010101" pitchFamily="49" charset="-122"/>
                <a:ea typeface="黑体" panose="02010609060101010101" pitchFamily="49" charset="-122"/>
              </a:endParaRPr>
            </a:p>
            <a:p>
              <a:r>
                <a:rPr lang="zh-CN" altLang="en-US" sz="2400">
                  <a:latin typeface="黑体" panose="02010609060101010101" pitchFamily="49" charset="-122"/>
                  <a:ea typeface="黑体" panose="02010609060101010101" pitchFamily="49" charset="-122"/>
                </a:rPr>
                <a:t>分散风险</a:t>
              </a:r>
              <a:endParaRPr lang="zh-CN" altLang="en-US" sz="2400">
                <a:latin typeface="黑体" panose="02010609060101010101" pitchFamily="49" charset="-122"/>
                <a:ea typeface="黑体" panose="02010609060101010101" pitchFamily="49" charset="-122"/>
              </a:endParaRPr>
            </a:p>
          </p:txBody>
        </p:sp>
        <p:sp>
          <p:nvSpPr>
            <p:cNvPr id="14" name="文本框 13"/>
            <p:cNvSpPr txBox="1"/>
            <p:nvPr/>
          </p:nvSpPr>
          <p:spPr>
            <a:xfrm>
              <a:off x="12490" y="7866"/>
              <a:ext cx="2386" cy="1307"/>
            </a:xfrm>
            <a:prstGeom prst="rect">
              <a:avLst/>
            </a:prstGeom>
            <a:noFill/>
          </p:spPr>
          <p:txBody>
            <a:bodyPr wrap="square" rtlCol="0">
              <a:spAutoFit/>
            </a:bodyPr>
            <a:lstStyle/>
            <a:p>
              <a:r>
                <a:rPr lang="zh-CN" altLang="en-US" sz="2400">
                  <a:latin typeface="黑体" panose="02010609060101010101" pitchFamily="49" charset="-122"/>
                  <a:ea typeface="黑体" panose="02010609060101010101" pitchFamily="49" charset="-122"/>
                </a:rPr>
                <a:t>利益共享</a:t>
              </a:r>
              <a:endParaRPr lang="zh-CN" altLang="en-US" sz="2400">
                <a:latin typeface="黑体" panose="02010609060101010101" pitchFamily="49" charset="-122"/>
                <a:ea typeface="黑体" panose="02010609060101010101" pitchFamily="49" charset="-122"/>
              </a:endParaRPr>
            </a:p>
            <a:p>
              <a:r>
                <a:rPr lang="zh-CN" altLang="en-US" sz="2400">
                  <a:latin typeface="黑体" panose="02010609060101010101" pitchFamily="49" charset="-122"/>
                  <a:ea typeface="黑体" panose="02010609060101010101" pitchFamily="49" charset="-122"/>
                </a:rPr>
                <a:t>风险共担</a:t>
              </a:r>
              <a:endParaRPr lang="zh-CN" altLang="en-US" sz="2400">
                <a:latin typeface="黑体" panose="02010609060101010101" pitchFamily="49" charset="-122"/>
                <a:ea typeface="黑体" panose="02010609060101010101" pitchFamily="49"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arn(inVertical)">
                                      <p:cBhvr>
                                        <p:cTn id="16" dur="500"/>
                                        <p:tgtEl>
                                          <p:spTgt spid="2">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6970" y="791210"/>
            <a:ext cx="9878060" cy="4879340"/>
          </a:xfrm>
        </p:spPr>
        <p:txBody>
          <a:bodyPr>
            <a:noAutofit/>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a:t>
            </a:r>
            <a:r>
              <a:rPr lang="zh-CN" altLang="zh-CN" sz="2400" dirty="0">
                <a:solidFill>
                  <a:srgbClr val="000000"/>
                </a:solidFill>
                <a:latin typeface="黑体" panose="02010609060101010101" pitchFamily="49" charset="-122"/>
                <a:ea typeface="黑体" panose="02010609060101010101" pitchFamily="49" charset="-122"/>
              </a:rPr>
              <a:t>投资基金的种类</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根据基金募集方式的不同，投资基金的种类可以分为公募基金和私募基金。</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altLang="zh-CN" sz="2400" dirty="0">
                <a:solidFill>
                  <a:srgbClr val="000000"/>
                </a:solidFill>
                <a:latin typeface="黑体" panose="02010609060101010101" pitchFamily="49" charset="-122"/>
                <a:ea typeface="黑体" panose="02010609060101010101" pitchFamily="49" charset="-122"/>
              </a:rPr>
              <a:t>根据投资基金设立的法律基础不同，投资基金的种类可以分为公司型投资基金和契约型投资基金。</a:t>
            </a:r>
            <a:endParaRPr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根据基金财产投资对象的不同，投资基金的种类可以分为证券投资基金和产业投资基金。</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    根据基金份额变现方式的不同，投资基金的种类可以分为封闭型基金和开放型基金。</a:t>
            </a:r>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35658" y="707188"/>
            <a:ext cx="7342813" cy="1198547"/>
          </a:xfrm>
        </p:spPr>
        <p:txBody>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四、投资基金的法律关系主体</a:t>
            </a: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endParaRPr lang="en-US" altLang="zh-CN" sz="2400" b="1" dirty="0">
              <a:solidFill>
                <a:srgbClr val="000000"/>
              </a:solidFill>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2688608" y="1787857"/>
          <a:ext cx="7956645" cy="43641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3"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613370" y="1020184"/>
            <a:ext cx="9877777" cy="4010340"/>
          </a:xfrm>
        </p:spPr>
        <p:txBody>
          <a:bodyPr>
            <a:normAutofit/>
          </a:bodyPr>
          <a:lstStyle/>
          <a:p>
            <a:pPr marL="0" indent="0" algn="ctr">
              <a:lnSpc>
                <a:spcPct val="125000"/>
              </a:lnSpc>
              <a:buNone/>
            </a:pPr>
            <a:r>
              <a:rPr lang="en-US" altLang="zh-CN" sz="2400" b="1" dirty="0">
                <a:solidFill>
                  <a:srgbClr val="000000"/>
                </a:solidFill>
                <a:latin typeface="黑体" panose="02010609060101010101" pitchFamily="49" charset="-122"/>
                <a:ea typeface="黑体" panose="02010609060101010101" pitchFamily="49" charset="-122"/>
              </a:rPr>
              <a:t>【</a:t>
            </a:r>
            <a:r>
              <a:rPr lang="zh-CN" altLang="zh-CN" sz="2400" b="1" dirty="0">
                <a:solidFill>
                  <a:srgbClr val="000000"/>
                </a:solidFill>
                <a:latin typeface="黑体" panose="02010609060101010101" pitchFamily="49" charset="-122"/>
                <a:ea typeface="黑体" panose="02010609060101010101" pitchFamily="49" charset="-122"/>
              </a:rPr>
              <a:t>思考题</a:t>
            </a:r>
            <a:r>
              <a:rPr lang="en-US" altLang="zh-CN" sz="2400" b="1" dirty="0">
                <a:solidFill>
                  <a:srgbClr val="000000"/>
                </a:solidFill>
                <a:latin typeface="黑体" panose="02010609060101010101" pitchFamily="49" charset="-122"/>
                <a:ea typeface="黑体" panose="02010609060101010101" pitchFamily="49" charset="-122"/>
              </a:rPr>
              <a:t>】</a:t>
            </a:r>
            <a:endParaRPr lang="zh-CN" altLang="zh-CN" sz="2400" b="1"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zh-CN" sz="2400" dirty="0">
                <a:solidFill>
                  <a:srgbClr val="000000"/>
                </a:solidFill>
                <a:latin typeface="黑体" panose="02010609060101010101" pitchFamily="49" charset="-122"/>
                <a:ea typeface="黑体" panose="02010609060101010101" pitchFamily="49" charset="-122"/>
              </a:rPr>
              <a:t>什么是商事信托？商事信托的类型包括哪些？</a:t>
            </a:r>
            <a:endParaRPr lang="zh-CN"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zh-CN" sz="2400" dirty="0">
                <a:solidFill>
                  <a:srgbClr val="000000"/>
                </a:solidFill>
                <a:latin typeface="黑体" panose="02010609060101010101" pitchFamily="49" charset="-122"/>
                <a:ea typeface="黑体" panose="02010609060101010101" pitchFamily="49" charset="-122"/>
              </a:rPr>
              <a:t>如何理解商事信托中的信托目的？</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3.</a:t>
            </a:r>
            <a:r>
              <a:rPr lang="zh-CN" altLang="zh-CN" sz="2400" dirty="0">
                <a:solidFill>
                  <a:srgbClr val="000000"/>
                </a:solidFill>
                <a:latin typeface="黑体" panose="02010609060101010101" pitchFamily="49" charset="-122"/>
                <a:ea typeface="黑体" panose="02010609060101010101" pitchFamily="49" charset="-122"/>
              </a:rPr>
              <a:t>简述信托财产的范围和独立性。</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4.</a:t>
            </a:r>
            <a:r>
              <a:rPr lang="zh-CN" altLang="zh-CN" sz="2400" dirty="0">
                <a:solidFill>
                  <a:srgbClr val="000000"/>
                </a:solidFill>
                <a:latin typeface="黑体" panose="02010609060101010101" pitchFamily="49" charset="-122"/>
                <a:ea typeface="黑体" panose="02010609060101010101" pitchFamily="49" charset="-122"/>
              </a:rPr>
              <a:t>简述信托委托人的权利、义务与责任。</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5.</a:t>
            </a:r>
            <a:r>
              <a:rPr lang="zh-CN" altLang="zh-CN" sz="2400" dirty="0">
                <a:solidFill>
                  <a:srgbClr val="000000"/>
                </a:solidFill>
                <a:latin typeface="黑体" panose="02010609060101010101" pitchFamily="49" charset="-122"/>
                <a:ea typeface="黑体" panose="02010609060101010101" pitchFamily="49" charset="-122"/>
              </a:rPr>
              <a:t>如何认识投资基金的法律关系主体？</a:t>
            </a:r>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53557" y="123825"/>
            <a:ext cx="5747657" cy="1752599"/>
          </a:xfrm>
        </p:spPr>
        <p:txBody>
          <a:bodyPr>
            <a:normAutofit/>
          </a:bodyPr>
          <a:lstStyle/>
          <a:p>
            <a:pPr algn="ctr">
              <a:lnSpc>
                <a:spcPct val="125000"/>
              </a:lnSpc>
              <a:spcBef>
                <a:spcPts val="1000"/>
              </a:spcBef>
            </a:pPr>
            <a:r>
              <a:rPr lang="zh-CN" altLang="zh-CN" dirty="0">
                <a:solidFill>
                  <a:srgbClr val="000000"/>
                </a:solidFill>
                <a:effectLst/>
                <a:latin typeface="黑体" panose="02010609060101010101" pitchFamily="49" charset="-122"/>
                <a:ea typeface="黑体" panose="02010609060101010101" pitchFamily="49" charset="-122"/>
              </a:rPr>
              <a:t>第一节</a:t>
            </a:r>
            <a:r>
              <a:rPr lang="en-US" altLang="zh-CN" dirty="0">
                <a:solidFill>
                  <a:srgbClr val="000000"/>
                </a:solidFill>
                <a:effectLst/>
                <a:latin typeface="黑体" panose="02010609060101010101" pitchFamily="49" charset="-122"/>
                <a:ea typeface="黑体" panose="02010609060101010101" pitchFamily="49" charset="-122"/>
              </a:rPr>
              <a:t>  </a:t>
            </a:r>
            <a:r>
              <a:rPr lang="zh-CN" altLang="zh-CN" dirty="0">
                <a:solidFill>
                  <a:srgbClr val="000000"/>
                </a:solidFill>
                <a:effectLst/>
                <a:latin typeface="黑体" panose="02010609060101010101" pitchFamily="49" charset="-122"/>
                <a:ea typeface="黑体" panose="02010609060101010101" pitchFamily="49" charset="-122"/>
              </a:rPr>
              <a:t>商事信托概述</a:t>
            </a:r>
            <a:endParaRPr lang="zh-CN" altLang="zh-CN"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8028" y="1583282"/>
            <a:ext cx="10018713" cy="3274399"/>
          </a:xfrm>
        </p:spPr>
        <p:txBody>
          <a:bodyPr/>
          <a:lstStyle/>
          <a:p>
            <a:pPr marL="0" indent="0">
              <a:lnSpc>
                <a:spcPct val="125000"/>
              </a:lnSpc>
              <a:buNone/>
            </a:pPr>
            <a:r>
              <a:rPr lang="zh-CN" altLang="zh-CN" sz="2400" b="1"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一、我国法上的商事信托概念——营业信托</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我国学界通常所言的“营业信托”概念与大陆法系的“商事信托”概念相当，是与民事信托相对应的概念。</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民事信托与营业信托的区分标准：受托人是否为营业性信托机构。</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具体来说，营业信托的受托人以经营信托业务为其营业，民事信托的受托人不能以经营信托业务为其营业。</a:t>
            </a:r>
            <a:endParaRPr lang="en-US" altLang="zh-CN" sz="2400" b="1"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a:p>
            <a:endParaRPr lang="zh-CN"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64649" y="901201"/>
            <a:ext cx="4120737" cy="894902"/>
          </a:xfrm>
        </p:spPr>
        <p:txBody>
          <a:bodyPr/>
          <a:lstStyle/>
          <a:p>
            <a:pPr marL="0" indent="0">
              <a:lnSpc>
                <a:spcPct val="125000"/>
              </a:lnSpc>
              <a:buNone/>
            </a:pPr>
            <a:r>
              <a:rPr lang="zh-CN" altLang="zh-CN" sz="2400" dirty="0">
                <a:solidFill>
                  <a:srgbClr val="000000"/>
                </a:solidFill>
                <a:latin typeface="黑体" panose="02010609060101010101" pitchFamily="49" charset="-122"/>
                <a:ea typeface="黑体" panose="02010609060101010101" pitchFamily="49" charset="-122"/>
              </a:rPr>
              <a:t>二、我国商事信托的类型</a:t>
            </a:r>
            <a:r>
              <a:rPr lang="en-US" altLang="zh-CN" sz="2400" dirty="0">
                <a:solidFill>
                  <a:srgbClr val="000000"/>
                </a:solidFill>
                <a:latin typeface="黑体" panose="02010609060101010101" pitchFamily="49" charset="-122"/>
                <a:ea typeface="黑体" panose="02010609060101010101" pitchFamily="49" charset="-122"/>
              </a:rPr>
              <a:t> </a:t>
            </a:r>
            <a:endParaRPr lang="en-US" altLang="zh-CN" sz="2400" dirty="0">
              <a:solidFill>
                <a:srgbClr val="000000"/>
              </a:solidFill>
              <a:latin typeface="黑体" panose="02010609060101010101" pitchFamily="49" charset="-122"/>
              <a:ea typeface="黑体" panose="02010609060101010101" pitchFamily="49" charset="-122"/>
            </a:endParaRPr>
          </a:p>
          <a:p>
            <a:pPr>
              <a:lnSpc>
                <a:spcPct val="125000"/>
              </a:lnSpc>
            </a:pPr>
            <a:endParaRPr lang="zh-CN" altLang="zh-CN" sz="2400" b="1" dirty="0">
              <a:solidFill>
                <a:srgbClr val="000000"/>
              </a:solidFill>
              <a:latin typeface="黑体" panose="02010609060101010101" pitchFamily="49" charset="-122"/>
              <a:ea typeface="黑体" panose="02010609060101010101" pitchFamily="49" charset="-122"/>
            </a:endParaRPr>
          </a:p>
          <a:p>
            <a:endParaRPr lang="zh-CN" altLang="zh-CN" sz="2400" b="1" dirty="0">
              <a:solidFill>
                <a:srgbClr val="000000"/>
              </a:solidFill>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2438398" y="1108364"/>
          <a:ext cx="7509166" cy="53339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4"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39661" y="1039496"/>
            <a:ext cx="9877777" cy="3450696"/>
          </a:xfrm>
        </p:spPr>
        <p:txBody>
          <a:bodyPr>
            <a:normAutofit/>
          </a:bodyPr>
          <a:lstStyle/>
          <a:p>
            <a:pPr marL="0" indent="0">
              <a:lnSpc>
                <a:spcPct val="130000"/>
              </a:lnSpc>
              <a:buNone/>
            </a:pPr>
            <a:r>
              <a:rPr lang="zh-CN" altLang="zh-CN" sz="2400" dirty="0">
                <a:solidFill>
                  <a:srgbClr val="000000"/>
                </a:solidFill>
                <a:latin typeface="黑体" panose="02010609060101010101" pitchFamily="49" charset="-122"/>
                <a:ea typeface="黑体" panose="02010609060101010101" pitchFamily="49" charset="-122"/>
              </a:rPr>
              <a:t>三、我国商事信托的监管</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zh-CN" sz="2400" dirty="0">
                <a:solidFill>
                  <a:srgbClr val="000000"/>
                </a:solidFill>
                <a:latin typeface="黑体" panose="02010609060101010101" pitchFamily="49" charset="-122"/>
                <a:ea typeface="黑体" panose="02010609060101010101" pitchFamily="49" charset="-122"/>
              </a:rPr>
              <a:t>信托公司作为营业信托最主要的经营主体，在我国属于金融机构而受到银行业监督管理机构即中国银行业监督管理委员会的特别监管</a:t>
            </a:r>
            <a:r>
              <a:rPr lang="zh-CN" altLang="en-US" sz="2400" dirty="0">
                <a:solidFill>
                  <a:srgbClr val="000000"/>
                </a:solidFill>
                <a:latin typeface="黑体" panose="02010609060101010101" pitchFamily="49" charset="-122"/>
                <a:ea typeface="黑体" panose="02010609060101010101" pitchFamily="49" charset="-122"/>
              </a:rPr>
              <a:t>。实践中，关于信托公司监督管理方面的法律规定，均体现为银监会制定的相关部门规章。</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39661" y="1039496"/>
            <a:ext cx="10199304" cy="4626198"/>
          </a:xfrm>
        </p:spPr>
        <p:txBody>
          <a:bodyPr>
            <a:normAutofit fontScale="85000" lnSpcReduction="20000"/>
          </a:bodyPr>
          <a:lstStyle/>
          <a:p>
            <a:pPr marL="0" indent="0">
              <a:lnSpc>
                <a:spcPct val="130000"/>
              </a:lnSpc>
              <a:buNone/>
            </a:pPr>
            <a:r>
              <a:rPr lang="zh-CN" altLang="en-US" sz="2400" dirty="0">
                <a:solidFill>
                  <a:srgbClr val="000000"/>
                </a:solidFill>
                <a:latin typeface="黑体" panose="02010609060101010101" pitchFamily="49" charset="-122"/>
                <a:ea typeface="黑体" panose="02010609060101010101" pitchFamily="49" charset="-122"/>
              </a:rPr>
              <a:t>四</a:t>
            </a:r>
            <a:r>
              <a:rPr lang="zh-CN"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民法典与商事信托</a:t>
            </a:r>
            <a:endParaRPr lang="zh-CN" altLang="zh-CN"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信托作为一项重要的民事法律制度，在民法典中应有一席之地。当然，这 并不是说将整部信托法纳入民法典，而是民法典中应有关于信托的“接口条款”，以显示信托在民法体系中的地位，可选择的立法例有：</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zh-CN" altLang="en-US" sz="2400" dirty="0">
                <a:solidFill>
                  <a:srgbClr val="000000"/>
                </a:solidFill>
                <a:latin typeface="黑体" panose="02010609060101010101" pitchFamily="49" charset="-122"/>
                <a:ea typeface="黑体" panose="02010609060101010101" pitchFamily="49" charset="-122"/>
              </a:rPr>
              <a:t>一是在民法典总则的民事主体部分规定信托。</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zh-CN" altLang="en-US" sz="2400" dirty="0">
                <a:solidFill>
                  <a:srgbClr val="000000"/>
                </a:solidFill>
                <a:latin typeface="黑体" panose="02010609060101010101" pitchFamily="49" charset="-122"/>
                <a:ea typeface="黑体" panose="02010609060101010101" pitchFamily="49" charset="-122"/>
              </a:rPr>
              <a:t>二是在民法典债法的合同部分规定信托。</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zh-CN" altLang="en-US" sz="2400" dirty="0">
                <a:solidFill>
                  <a:srgbClr val="000000"/>
                </a:solidFill>
                <a:latin typeface="黑体" panose="02010609060101010101" pitchFamily="49" charset="-122"/>
                <a:ea typeface="黑体" panose="02010609060101010101" pitchFamily="49" charset="-122"/>
              </a:rPr>
              <a:t>三是在民法典物权法部分规定信托。</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30000"/>
              </a:lnSpc>
              <a:buNone/>
            </a:pPr>
            <a:r>
              <a:rPr lang="zh-CN" altLang="en-US" sz="2400" dirty="0">
                <a:solidFill>
                  <a:srgbClr val="000000"/>
                </a:solidFill>
                <a:latin typeface="黑体" panose="02010609060101010101" pitchFamily="49" charset="-122"/>
                <a:ea typeface="黑体" panose="02010609060101010101" pitchFamily="49" charset="-122"/>
              </a:rPr>
              <a:t>    我国 </a:t>
            </a:r>
            <a:r>
              <a:rPr lang="en-US" altLang="zh-CN" sz="2400" dirty="0">
                <a:solidFill>
                  <a:srgbClr val="000000"/>
                </a:solidFill>
                <a:latin typeface="黑体" panose="02010609060101010101" pitchFamily="49" charset="-122"/>
                <a:ea typeface="黑体" panose="02010609060101010101" pitchFamily="49" charset="-122"/>
              </a:rPr>
              <a:t>2020 </a:t>
            </a:r>
            <a:r>
              <a:rPr lang="zh-CN" altLang="en-US" sz="2400" dirty="0">
                <a:solidFill>
                  <a:srgbClr val="000000"/>
                </a:solidFill>
                <a:latin typeface="黑体" panose="02010609060101010101" pitchFamily="49" charset="-122"/>
                <a:ea typeface="黑体" panose="02010609060101010101" pitchFamily="49" charset="-122"/>
              </a:rPr>
              <a:t>年颁布的 </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民法典</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没有对信托做出基本规定，仅在第 </a:t>
            </a:r>
            <a:r>
              <a:rPr lang="en-US" altLang="zh-CN" sz="2400" dirty="0">
                <a:solidFill>
                  <a:srgbClr val="000000"/>
                </a:solidFill>
                <a:latin typeface="黑体" panose="02010609060101010101" pitchFamily="49" charset="-122"/>
                <a:ea typeface="黑体" panose="02010609060101010101" pitchFamily="49" charset="-122"/>
              </a:rPr>
              <a:t>1133 </a:t>
            </a:r>
            <a:r>
              <a:rPr lang="zh-CN" altLang="en-US" sz="2400" dirty="0">
                <a:solidFill>
                  <a:srgbClr val="000000"/>
                </a:solidFill>
                <a:latin typeface="黑体" panose="02010609060101010101" pitchFamily="49" charset="-122"/>
                <a:ea typeface="黑体" panose="02010609060101010101" pitchFamily="49" charset="-122"/>
              </a:rPr>
              <a:t>条 中规定了遗嘱信托。但是，</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民法典</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对信托法律关系有着重要影响，因为 </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信托法</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是 </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民法典</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的特别法，</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信托法</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未做出特别规定的问题，可以 适用 </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民法典</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。例如，信托行为是民事法律行为，</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民法典</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关于民事</a:t>
            </a:r>
            <a:r>
              <a:rPr lang="zh-CN" altLang="en-US" sz="2400">
                <a:solidFill>
                  <a:srgbClr val="000000"/>
                </a:solidFill>
                <a:latin typeface="黑体" panose="02010609060101010101" pitchFamily="49" charset="-122"/>
                <a:ea typeface="黑体" panose="02010609060101010101" pitchFamily="49" charset="-122"/>
              </a:rPr>
              <a:t>法律行为</a:t>
            </a:r>
            <a:r>
              <a:rPr lang="zh-CN" altLang="en-US" sz="2400" dirty="0">
                <a:solidFill>
                  <a:srgbClr val="000000"/>
                </a:solidFill>
                <a:latin typeface="黑体" panose="02010609060101010101" pitchFamily="49" charset="-122"/>
                <a:ea typeface="黑体" panose="02010609060101010101" pitchFamily="49" charset="-122"/>
              </a:rPr>
              <a:t>的一般规定适用于信托行为。</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barn(inVertical)">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barn(inVertical)">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barn(inVertical)">
                                      <p:cBhvr>
                                        <p:cTn id="26" dur="500"/>
                                        <p:tgtEl>
                                          <p:spTgt spid="2">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barn(inVertical)">
                                      <p:cBhvr>
                                        <p:cTn id="3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80348" y="600502"/>
            <a:ext cx="8369373" cy="1469408"/>
          </a:xfrm>
        </p:spPr>
        <p:txBody>
          <a:bodyPr/>
          <a:lstStyle/>
          <a:p>
            <a:pPr algn="ctr">
              <a:lnSpc>
                <a:spcPct val="125000"/>
              </a:lnSpc>
              <a:spcBef>
                <a:spcPts val="1000"/>
              </a:spcBef>
            </a:pPr>
            <a:r>
              <a:rPr lang="zh-CN" altLang="zh-CN" sz="3200" dirty="0">
                <a:solidFill>
                  <a:srgbClr val="000000"/>
                </a:solidFill>
                <a:effectLst/>
                <a:latin typeface="黑体" panose="02010609060101010101" pitchFamily="49" charset="-122"/>
                <a:ea typeface="黑体" panose="02010609060101010101" pitchFamily="49" charset="-122"/>
              </a:rPr>
              <a:t>第二节</a:t>
            </a:r>
            <a:r>
              <a:rPr lang="en-US" altLang="zh-CN" sz="3200" dirty="0">
                <a:solidFill>
                  <a:srgbClr val="000000"/>
                </a:solidFill>
                <a:effectLst/>
                <a:latin typeface="黑体" panose="02010609060101010101" pitchFamily="49" charset="-122"/>
                <a:ea typeface="黑体" panose="02010609060101010101" pitchFamily="49" charset="-122"/>
              </a:rPr>
              <a:t>  </a:t>
            </a:r>
            <a:r>
              <a:rPr lang="zh-CN" altLang="zh-CN" sz="3200" dirty="0">
                <a:solidFill>
                  <a:srgbClr val="000000"/>
                </a:solidFill>
                <a:effectLst/>
                <a:latin typeface="黑体" panose="02010609060101010101" pitchFamily="49" charset="-122"/>
                <a:ea typeface="黑体" panose="02010609060101010101" pitchFamily="49" charset="-122"/>
              </a:rPr>
              <a:t>商事信托的设立和生效</a:t>
            </a:r>
            <a:endParaRPr lang="zh-CN" altLang="zh-CN" sz="3200"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144872" y="2406270"/>
            <a:ext cx="6035606" cy="3184478"/>
          </a:xfrm>
        </p:spPr>
        <p:txBody>
          <a:bodyPr>
            <a:normAutofit/>
          </a:bodyPr>
          <a:lstStyle/>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一、设立商事信托的意思表示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二、商事信托的当事人资格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5000"/>
              </a:lnSpc>
              <a:buNone/>
            </a:pPr>
            <a:r>
              <a:rPr lang="zh-CN" altLang="en-US" sz="2400" dirty="0">
                <a:solidFill>
                  <a:srgbClr val="000000"/>
                </a:solidFill>
                <a:latin typeface="黑体" panose="02010609060101010101" pitchFamily="49" charset="-122"/>
                <a:ea typeface="黑体" panose="02010609060101010101" pitchFamily="49" charset="-122"/>
              </a:rPr>
              <a:t>三、商事信托设立的目的</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2.xml><?xml version="1.0" encoding="utf-8"?>
<p:tagLst xmlns:p="http://schemas.openxmlformats.org/presentationml/2006/main">
  <p:tag name="COMMONDATA" val="eyJoZGlkIjoiOGNlZGM4Y2Q2NGFmMTVhMGY4Mjk4ZWVmZTE4OGQ4OTgifQ=="/>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0</TotalTime>
  <Words>6219</Words>
  <Application>WPS 演示</Application>
  <PresentationFormat>宽屏</PresentationFormat>
  <Paragraphs>417</Paragraphs>
  <Slides>45</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45</vt:i4>
      </vt:variant>
    </vt:vector>
  </HeadingPairs>
  <TitlesOfParts>
    <vt:vector size="59" baseType="lpstr">
      <vt:lpstr>Arial</vt:lpstr>
      <vt:lpstr>宋体</vt:lpstr>
      <vt:lpstr>Wingdings</vt:lpstr>
      <vt:lpstr>Arial</vt:lpstr>
      <vt:lpstr>黑体</vt:lpstr>
      <vt:lpstr>华文楷体</vt:lpstr>
      <vt:lpstr>Corbel</vt:lpstr>
      <vt:lpstr>微软雅黑</vt:lpstr>
      <vt:lpstr>Arial Unicode MS</vt:lpstr>
      <vt:lpstr>等线</vt:lpstr>
      <vt:lpstr>Calibri</vt:lpstr>
      <vt:lpstr>Corbel</vt:lpstr>
      <vt:lpstr>Office 主题​​</vt:lpstr>
      <vt:lpstr>视差</vt:lpstr>
      <vt:lpstr>PowerPoint 演示文稿</vt:lpstr>
      <vt:lpstr>第十章　商事信托与投资基金法</vt:lpstr>
      <vt:lpstr>本章要点</vt:lpstr>
      <vt:lpstr>第一节   商事信托概述</vt:lpstr>
      <vt:lpstr>第一节  商事信托概述</vt:lpstr>
      <vt:lpstr>PowerPoint 演示文稿</vt:lpstr>
      <vt:lpstr>PowerPoint 演示文稿</vt:lpstr>
      <vt:lpstr>PowerPoint 演示文稿</vt:lpstr>
      <vt:lpstr>第二节  商事信托的设立和生效</vt:lpstr>
      <vt:lpstr>第二节  商事信托的设立和生效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商事信托财产</vt:lpstr>
      <vt:lpstr>第三节  商事信托财产</vt:lpstr>
      <vt:lpstr>PowerPoint 演示文稿</vt:lpstr>
      <vt:lpstr>PowerPoint 演示文稿</vt:lpstr>
      <vt:lpstr>PowerPoint 演示文稿</vt:lpstr>
      <vt:lpstr>PowerPoint 演示文稿</vt:lpstr>
      <vt:lpstr>第四节  信托当事人</vt:lpstr>
      <vt:lpstr>第四节  信托当事人</vt:lpstr>
      <vt:lpstr>PowerPoint 演示文稿</vt:lpstr>
      <vt:lpstr>PowerPoint 演示文稿</vt:lpstr>
      <vt:lpstr>PowerPoint 演示文稿</vt:lpstr>
      <vt:lpstr>PowerPoint 演示文稿</vt:lpstr>
      <vt:lpstr>PowerPoint 演示文稿</vt:lpstr>
      <vt:lpstr>PowerPoint 演示文稿</vt:lpstr>
      <vt:lpstr>第五节  信托的变更与终止</vt:lpstr>
      <vt:lpstr>第五节  信托的变更与终止</vt:lpstr>
      <vt:lpstr>第五节   信托的变更与终止</vt:lpstr>
      <vt:lpstr>第五节   信托的变更与终止</vt:lpstr>
      <vt:lpstr>PowerPoint 演示文稿</vt:lpstr>
      <vt:lpstr>PowerPoint 演示文稿</vt:lpstr>
      <vt:lpstr>PowerPoint 演示文稿</vt:lpstr>
      <vt:lpstr>第六节   投资基金</vt:lpstr>
      <vt:lpstr>第六节   投资基金</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kingsoft</dc:creator>
  <cp:lastModifiedBy>周轶男</cp:lastModifiedBy>
  <cp:revision>425</cp:revision>
  <dcterms:created xsi:type="dcterms:W3CDTF">2017-08-03T09:01:00Z</dcterms:created>
  <dcterms:modified xsi:type="dcterms:W3CDTF">2022-08-24T03:22:59Z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F835E333AC8A4CEEBFA210EC1FE098C9</vt:lpwstr>
  </property>
</Properties>
</file>