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60"/>
  </p:notesMasterIdLst>
  <p:handoutMasterIdLst>
    <p:handoutMasterId r:id="rId61"/>
  </p:handoutMasterIdLst>
  <p:sldIdLst>
    <p:sldId id="47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6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6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8" r:id="rId36"/>
    <p:sldId id="399" r:id="rId37"/>
    <p:sldId id="400" r:id="rId38"/>
    <p:sldId id="401" r:id="rId39"/>
    <p:sldId id="421" r:id="rId40"/>
    <p:sldId id="402" r:id="rId41"/>
    <p:sldId id="403" r:id="rId42"/>
    <p:sldId id="404" r:id="rId43"/>
    <p:sldId id="405" r:id="rId44"/>
    <p:sldId id="406" r:id="rId45"/>
    <p:sldId id="407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22" r:id="rId56"/>
    <p:sldId id="418" r:id="rId57"/>
    <p:sldId id="419" r:id="rId58"/>
    <p:sldId id="420" r:id="rId59"/>
  </p:sldIdLst>
  <p:sldSz cx="12192000" cy="6858000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61" autoAdjust="0"/>
    <p:restoredTop sz="95000"/>
  </p:normalViewPr>
  <p:slideViewPr>
    <p:cSldViewPr snapToGrid="0">
      <p:cViewPr varScale="1">
        <p:scale>
          <a:sx n="88" d="100"/>
          <a:sy n="88" d="100"/>
        </p:scale>
        <p:origin x="208" y="272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2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zh-CN" altLang="en-US" smtClean="0"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</a:defRPr>
            </a:lvl1pPr>
          </a:lstStyle>
          <a:p>
            <a:fld id="{FF11F0EC-4F60-4544-9956-271209A740FE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</a:defRPr>
            </a:lvl1pPr>
          </a:lstStyle>
          <a:p>
            <a:fld id="{DEC7A5AD-5AEC-42D0-A3BE-F46B40576360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黑体" panose="02010609060101010101" pitchFamily="49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黑体" panose="02010609060101010101" pitchFamily="49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黑体" panose="02010609060101010101" pitchFamily="49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238250" y="12700"/>
            <a:ext cx="176530" cy="217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360170" y="549910"/>
            <a:ext cx="10491470" cy="13335"/>
          </a:xfrm>
          <a:prstGeom prst="line">
            <a:avLst/>
          </a:prstGeom>
          <a:ln w="76200" cap="sq" cmpd="thickThin">
            <a:solidFill>
              <a:srgbClr val="202020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50315" y="0"/>
            <a:ext cx="10513695" cy="536575"/>
            <a:chOff x="1969" y="0"/>
            <a:chExt cx="16557" cy="845"/>
          </a:xfrm>
        </p:grpSpPr>
        <p:sp>
          <p:nvSpPr>
            <p:cNvPr id="2" name="矩形 1"/>
            <p:cNvSpPr/>
            <p:nvPr/>
          </p:nvSpPr>
          <p:spPr>
            <a:xfrm>
              <a:off x="1969" y="0"/>
              <a:ext cx="195" cy="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164" y="845"/>
              <a:ext cx="16362" cy="0"/>
            </a:xfrm>
            <a:prstGeom prst="line">
              <a:avLst/>
            </a:prstGeom>
            <a:ln w="88900" cap="sq" cmpd="thickThin">
              <a:solidFill>
                <a:schemeClr val="tx1"/>
              </a:solidFill>
              <a:prstDash val="solid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副标题 2"/>
          <p:cNvSpPr txBox="1"/>
          <p:nvPr/>
        </p:nvSpPr>
        <p:spPr>
          <a:xfrm>
            <a:off x="0" y="909052"/>
            <a:ext cx="12192000" cy="90181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 panose="020B0604020202020204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马克思主义理论研究和建设工程重点教材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 panose="020B0604020202020204"/>
              <a:buChar char="•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0" y="2392759"/>
            <a:ext cx="12192000" cy="116291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商法学</a:t>
            </a:r>
            <a:endParaRPr kumimoji="0" lang="zh-CN" altLang="en-US" sz="8000" b="0" i="0" u="none" strike="noStrike" kern="1200" cap="none" spc="0" normalizeH="0" baseline="0" noProof="0" dirty="0">
              <a:ln w="3175" cmpd="sng"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（第二版）</a:t>
            </a:r>
            <a:endParaRPr kumimoji="0" lang="zh-CN" altLang="en-US" sz="3600" b="0" i="0" u="none" strike="noStrike" kern="1200" cap="none" spc="0" normalizeH="0" baseline="0" noProof="0" dirty="0">
              <a:ln w="3175" cmpd="sng"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4572701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范健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主编 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327" y="1661795"/>
            <a:ext cx="11311673" cy="51320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商行为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商行为是指商人经营或从事营利事业的各种营利行为。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首先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，商行为是商人实施的行为。根据商事登记法律的规定，商人有义务 办理商事登记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凡登记为商人者，当然具有商人资格，商人实施的行为应当推定为商行为。未办理商事登记而以从事经营活动为职业的人，应当推定为商人。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其次，商行为限于营利事业范围内的行为。凡能带来经济利益的事业，为营利事业，如以公司形式经营工厂。反之，为非营利事业。商人是否将所得利益分配给投资者，不是商行为的认定标准。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最后，商行为包括法律行为及其他行为。凡属于法律行为者，以意思表示为其构成要素，并产生当事人意定的法律效果；凡属于其他行为者，不以意思表示为其构成要素的，依法将产生法定效果。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矩形 3"/>
          <p:cNvSpPr>
            <a:spLocks noGrp="1" noChangeArrowheads="1"/>
          </p:cNvSpPr>
          <p:nvPr/>
        </p:nvSpPr>
        <p:spPr>
          <a:xfrm>
            <a:off x="1178560" y="673100"/>
            <a:ext cx="8694420" cy="108394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+mj-lt"/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1605" y="1745615"/>
            <a:ext cx="9812655" cy="51244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营利事业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事业，依照其性质和目的，分为营利事业和非营利事业。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营利的认定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，有目的和手段两个分析角度。行为人以营利为目的而从事某 种持续性的活动的，可认定为营利事业。例如以博取“买”和 “卖”之间的差 价为目的持续活动。反之，可以认定为非营利事业。如果行为人的营利目的虽 不明显，但采用了经营或营业的形式，应当推定为营利事业。例如，教育事业 通常是非营利事业，但以公司形式开展教育事业，仍可归为营利事业。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营利事业和非营利事业的区分标准是弹性的。行为人从事营利事业和非营利事业所遵守的法律存在差异。在适用税法时，两者之间的差异更为明显。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矩形 3"/>
          <p:cNvSpPr>
            <a:spLocks noGrp="1" noChangeArrowheads="1"/>
          </p:cNvSpPr>
          <p:nvPr/>
        </p:nvSpPr>
        <p:spPr>
          <a:xfrm>
            <a:off x="1210310" y="768350"/>
            <a:ext cx="8694420" cy="108394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+mj-lt"/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5565" y="1772920"/>
            <a:ext cx="9787890" cy="44399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营业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营业是指运营中的营利事业，既包括组织和经营活动，也包括财产关系。相应地，营业可分为主观营业和客观营业。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营业转让或营业让与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所谓营业转让或让与，是指商人将其营业所依赖的、具有有机体性质的整体财产，全部或部分让与他人。营业转让或让与，既是标的之转让，也与让与行为有关，属于主观营业和客观营业的结合体。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矩形 3"/>
          <p:cNvSpPr>
            <a:spLocks noGrp="1" noChangeArrowheads="1"/>
          </p:cNvSpPr>
          <p:nvPr/>
        </p:nvSpPr>
        <p:spPr>
          <a:xfrm>
            <a:off x="1115060" y="688975"/>
            <a:ext cx="8694420" cy="108394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+mj-lt"/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48435" y="3032125"/>
          <a:ext cx="95326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20"/>
                <a:gridCol w="8534400"/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  <a:sym typeface="+mn-ea"/>
                        </a:rPr>
                        <a:t>主观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  <a:sym typeface="+mn-ea"/>
                        </a:rPr>
                        <a:t>营业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指各种营利事业之经营活动，属于法律关系之内容的范畴。商人从事经营活动的法律效果，包括意定效果和法定效果。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客观</a:t>
                      </a:r>
                      <a:endParaRPr lang="zh-CN" altLang="en-US" sz="20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营业</a:t>
                      </a:r>
                      <a:endParaRPr lang="zh-CN" altLang="en-US" sz="20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指营业所依赖的财产或者资产，属于法律关系之客体的范畴，可称为营业资产。客观营业，不以有体物为限，凡是商人从事营业所依赖的财产或财产有机体，均属于客观营业。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450" y="1149985"/>
            <a:ext cx="9658129" cy="564007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（二）商法基础概念的发展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商法基础概念的意义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首先，商法基础概念可以整合具体的商法术语和范畴。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其次，商法基础概念有助于集中表达商法的独特性。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最后，商法基础概念是促进民法发展的重要力量。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商法基础概念的变化和生成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古代和近代商法主要采用商人和商行为的概念体系，反映了商法的交易法地位，适应了对简单商品交易关系的调整需求。在现代社会，各国立法者不断介入、干预交易关系，债法统一化趋势日渐明显。随着商法地位的改变及近代商法向现代商法的转型，近代商法的概念体系面临着概念转型和重构的问题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一方面，企业和经营者概念进入现代商法；另一方面，营业概念的地位提升。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1085" y="689610"/>
            <a:ext cx="3078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二、商法的基础概念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矩形 4"/>
          <p:cNvSpPr>
            <a:spLocks noGrp="1" noChangeArrowheads="1"/>
          </p:cNvSpPr>
          <p:nvPr>
            <p:ph idx="1"/>
          </p:nvPr>
        </p:nvSpPr>
        <p:spPr>
          <a:xfrm>
            <a:off x="1139190" y="692785"/>
            <a:ext cx="10243820" cy="51542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三、商法的原则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（一）商法原则的含义和地位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商法原则与商法功能、商法价值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原则、商法功能和商法价值是性质相异、但又相互联系的三个概念。商法原则虽然具有抽象性，却属于法律规范的范畴，裁判者可以援引并作出裁判。商法的功能、商法价值是重要的、抽象的，但不具有裁判上的意义，不属于法律规范的范畴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  </a:t>
            </a:r>
            <a:r>
              <a:rPr lang="zh-CN" altLang="zh-CN" sz="2400" u="none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商法价值和商法功能相互影响，共同决定了商法原则的内涵。为了减少商法价值和功能在司法中的不确定性，立法者应当将商法原则作为商法价值和功能的表现</a:t>
            </a:r>
            <a:r>
              <a:rPr lang="zh-CN" altLang="en-US" sz="24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形式</a:t>
            </a:r>
            <a:r>
              <a:rPr lang="zh-CN" altLang="zh-CN" sz="2400" u="none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，使之成为商事裁判的法律依据。</a:t>
            </a:r>
            <a:endParaRPr lang="zh-CN" altLang="zh-CN" sz="2400" u="none" kern="1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4935" y="1725930"/>
            <a:ext cx="10017235" cy="422719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商法原则与民法基本原则的关系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我国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民法典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规定了民法基本原则，商法学在确立商法原则时，既要尊重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民法典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，又要体现商法和商事关系的特殊性，以平衡民法基本原则与商法特殊原则之间的关系，以减少两者之间的冲突和对立。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商事主体在从事商事活动中，既应遵循民法基本原则，也应尊重商法的独有规律性和特殊原则。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商法主要是基于商事主体的特殊地位而产生的法律领域，在提炼商法原则时，不应照搬民法基本原则，而应当依据商事主体的特定地位，形成商法的特殊原则，可以将经营自由、平等交换、企业维持、交易便捷和企业守法作为商法原则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7445" y="721360"/>
            <a:ext cx="4145280" cy="902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（一）商法原则的含义和地位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500" y="1640840"/>
            <a:ext cx="10413365" cy="2102485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经营自由，也称经商自由、交易自由或营业自由，是指除非依照法律规定或整体利益不得从事经营活动者外，行为人有权自主决定从事经营活动，即享有是否从事经营活动的自由和从事何种经营活动的自由。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商法在确立经营自由原则时，要处理好经营自由与政府审批之间关系。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Clr>
                <a:srgbClr val="30ACEC">
                  <a:lumMod val="75000"/>
                </a:srgbClr>
              </a:buClr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经营自由的限制，包括法定限制和行业限制：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6500" y="737870"/>
            <a:ext cx="2926080" cy="902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（二）经营自由原则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206500" y="3949700"/>
          <a:ext cx="99923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/>
                <a:gridCol w="8945880"/>
              </a:tblGrid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法定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限制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指对权利人经营自由加以限制的法律规定，如公务员和未成年人不得从事营业等。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行业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限制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也称整体利益限制，指权利人未事先取得某种特殊资格，即不得从事特定营业的限制。如未取得会计师资格的人，不得成立合伙制的会计师事务所，不得加入会计师事务所的行业组织。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4445" y="1353185"/>
            <a:ext cx="10481310" cy="41522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1214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平等交换，是指商事主体在从事营业或财产交易中，应当基于等价交换而确定商事主体之间的权利义务。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1214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平等交换的原则，商事主体的法律地位是平等的。商事主体的权利和义务是相对的，商事主体在取得权利的同时，也承担相应义务。除非商事主体明确放弃对价，否则，商事主体均有权要求对方商事主体支付对价，应当推定商事主体之间的交易是有偿的。商事主体在营业中造成他人损害的，或者在营业中遭受他人损害的，应当参考所受损害的情况予以补偿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8070" y="799465"/>
            <a:ext cx="2468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8070" y="1353185"/>
            <a:ext cx="2926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（三）平等交换原则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1560" y="1196340"/>
            <a:ext cx="10408285" cy="42646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（四）企业维持原则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4770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组织包括独资、合伙、公司及其他企业形式。个体工商户与独资企业在本质上是相同的，均可以纳入企业之列。通常而言，独资企业和个体工商户规模较小，组织程度较低，公司和合伙是最重要的企业组织形式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4770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结合了多种生产要素，是国民经济发展的重要力量，企业状况与国家经济发展息息相关。企业的健康发展，有赖于企业内部的组织协调，有赖于良好的企业制度。健康的企业内部和外部关系，已成为各国高度关注的问题。企业维持既是旨在维持企业存续、稳定、协调和发展的商法原则，也是在该原则支配下形成的一整套商法制度和规则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560" y="735965"/>
            <a:ext cx="2468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7785" y="1862455"/>
            <a:ext cx="10391775" cy="3726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企业主体地位的维持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4770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资、合伙或公司企业，有权以自己名义起诉和应诉。独资、合伙和公司企业直接承受诉讼胜败的后果，投资者、合伙人和股东间接承受诉讼胜败的结果，以保持企业的相对独立性。公司债务，应当以公司资产予以清偿，公司股东仅在出资额或认缴股份范围内承担连带责任。独资或合伙企业的债务，首先以企业资产清偿，企业资产不足以清偿债务的，由独资企业投资者或合伙人承担连带责任。企业设立存在瑕疵的，或者企业不能清偿到期债务的，应当尽力采取补救措施，不宜轻易否定企业的主体地位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767715"/>
            <a:ext cx="304927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（四）企业维持原则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 idx="4294967295"/>
          </p:nvPr>
        </p:nvSpPr>
        <p:spPr>
          <a:xfrm>
            <a:off x="2622688" y="917042"/>
            <a:ext cx="6726238" cy="92075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u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第一章  商法的一般原理</a:t>
            </a:r>
            <a:endParaRPr lang="zh-CN" altLang="en-US" sz="3600" b="1" u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435350" y="2050415"/>
            <a:ext cx="6024880" cy="1793875"/>
          </a:xfrm>
        </p:spPr>
        <p:txBody>
          <a:bodyPr>
            <a:no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zh-CN" altLang="en-US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 商法概述</a:t>
            </a:r>
            <a:endParaRPr lang="en-US" altLang="zh-CN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 商法的渊源与体系</a:t>
            </a:r>
            <a:endParaRPr lang="zh-CN" altLang="en-US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  商事纠纷及其解决机制</a:t>
            </a:r>
            <a:endParaRPr lang="en-US" altLang="zh-CN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>
              <a:buFont typeface="+mj-ea"/>
              <a:buNone/>
            </a:pPr>
            <a:endParaRPr lang="en-US" altLang="zh-CN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0810" y="1824990"/>
            <a:ext cx="10257790" cy="37204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资本充实规则  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资本充实也称资本维持，主要是适用于公司的一项资本规则，对其他形态企业也具有意义，它是指公司在存续期间，应当尽力保持与其营业相适应的实际资产，以降低公司经营风险，维持公司的偿付能力和长期存续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公司运行期间，股东不得抽逃出资，公司不得接受本公司股票作为质押标的，公司不得非法减资，公司必须遵守“无盈不分”的原则，公司必须从税后利润中依法提取公积金等。独资和合伙企业无需遵守公司法的严格限制，但仍应秉持资本充实的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精神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767715"/>
            <a:ext cx="304927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（四）企业维持原则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2075" y="1793240"/>
            <a:ext cx="10114915" cy="39223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盈利分配规则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4770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企业收益的分配，牵涉投资者、债权人、劳动者、国家乃至社会福利等相 关者利益。为了公平保护相关方的利益，实现公正和秩序的价值目标，立法者 需要规范企业盈利分配，乃至明令禁止有损相关者利益的做法。比如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企业应 当建立财务会计文件，履行向投资者的财务报告义务，不得违反财务会计制度 和财经纪律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企业不得在税前向投资者分配利润，也不得采用支付酬金等方式 变相提前分配利润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企业不得非法使用公积金。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767715"/>
            <a:ext cx="304927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（四）企业维持原则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380" y="1739265"/>
            <a:ext cx="10179050" cy="337947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企业重整规则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多数企业都会经历从设立、运行到消灭的过程。企业解散和破产体现了优胜劣汰的市场法则，有助于建立健康的市场秩序。然而，企业与相关方形成了复杂的经济和社会关系，企业解散或破产难免引起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经济和社会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关系的连锁反应。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为了稳定社会关系，减少社会动荡，各国在允许企业破产和解散之时，通常引入企业重整制度，以救助濒临倒闭的企业。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767715"/>
            <a:ext cx="304927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（四）企业维持原则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6185" y="1264920"/>
            <a:ext cx="10539730" cy="579564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（五）交易便捷原则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传统商法源于商人习惯法，强调商业活动的效率价值。近代和现代商法主要采用制定法的形式，但仍然强调交易的和效率价值。交易便捷原则的核心是减少繁琐的交易手续、降低交易成本。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形式自由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商法重视效率价值，在法律行为形式要件上的要求较低。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权利外观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商法承认权利外观表象在权利认定上的优先效力。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短期时效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对于商事纠纷，适用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民法典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关于诉讼时效的一般规定。如果商人或企业约定了较短的质量检验期限，应当按照意思自治原则予以认可。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767715"/>
            <a:ext cx="304927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6185" y="1367790"/>
            <a:ext cx="10264140" cy="48069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（六）交易安全原则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商法在秉持交易便捷原则的同时，为了增强交易的确定性，也应当贯彻交易安全的原则。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公示主义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商人或企业对于涉及到利害关系人利益的客观事实，必须依照法律和行政法规的规定，向公众进行公示，以便于利害关系人知晓。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强制主义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国家采用公法手段，对商事关系的某些内容作出强制性规定。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加重责任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商法上的加重责任主要包括严格责任和连带责任，此外还涉及社会责任。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767715"/>
            <a:ext cx="304927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6185" y="1264920"/>
            <a:ext cx="10273030" cy="544322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（七）守法经营原则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企业守法经营，指企业应当遵守有关经营的商法规定并履行其他特殊义务。既包括承担私法义务，也包括承担公法义务。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有关商业登记的义务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任何人从事商事活动的，除非法律、行政法规另有规定，必须依法办理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登记。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有关会计账簿的义务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除非法律或行政法规另有规定者外，企业必须依法建立会计制度和会计账簿。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有关经营活动的特殊义务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为了维持良好的经济和社会秩序，企业既要遵循公平竞争的规则，还要承担保护消费者的特殊义务。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767715"/>
            <a:ext cx="304927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三、商法的原则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/>
          <a:lstStyle/>
          <a:p>
            <a:r>
              <a:rPr lang="zh-CN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0790" y="1715770"/>
            <a:ext cx="10261600" cy="392811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夏商西周时代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春秋战国及至明清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民国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新中国建立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在夏商西周时代，我国已出现了商人阶层以及了小商人和合伙等商人形式。在当时，契约形式主要包括以物易物、买卖、借贷、雇佣、合伙等，甚至出现了财货交易的市场及对应的市场管理制度。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自春秋战国及至明清时代，古代律法均有涉及商的内容。尤其是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宋刑统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新增了民商事律条、令、敕，对行为能力、所有权、债负、死商钱物、典卖倚当、负债出举、不当得利等，均有具体规定。宋代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市舶条法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专门规范海外贸易，南宋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名公书判清明集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记载了大量商法判例。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8240" y="812800"/>
            <a:ext cx="458851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四、商法的产生变迁与展望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（一）中国商法的产生和变迁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630" y="1715770"/>
            <a:ext cx="10207625" cy="5172710"/>
          </a:xfrm>
        </p:spPr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及至清朝，古代商法进入转型期：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商人组织上，不仅延续了从前的小商人和合伙，还出现了行会、会馆和工商业公所和公司等商人形式。随着商业的繁荣，出现了新型营业，从票号发展到商业银行；商业税收制度逐渐完善，主要有关税、货物税、矿税、酒税、牙税、当税和契税等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海外贸易上，从最初的海禁，到后来设立海关并允许设立洋商行，再到制定外商在华经商及限制海外贸易的规则，形成了当时的商法体系。及至清末，我国实行变法新政，在参考德国和日本商法的基础上，制定了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大清商律草案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公司律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等，标志着古代商法向近代商法的转型。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8240" y="812800"/>
            <a:ext cx="458851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四、商法的产生变迁与展望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（一）中国商法的产生和变迁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blinds dir="vert"/>
      </p:transition>
    </mc:Choice>
    <mc:Fallback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8065" y="812800"/>
            <a:ext cx="458851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四、商法的产生变迁与展望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（一）中国商法的产生和变迁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28065" y="1890395"/>
          <a:ext cx="10502265" cy="353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/>
                <a:gridCol w="8743315"/>
              </a:tblGrid>
              <a:tr h="1256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民国时期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商法最初是继受了清末的商事立法成果，相继颁布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《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商人通则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》《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公司条例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》《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商业注册规则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》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和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《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证券交易所法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》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，再于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1929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年颁布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《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票据法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》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和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《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保险法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》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，并于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1935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年颁布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《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破产法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》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，最终形成了民商合一的商法体例。</a:t>
                      </a:r>
                      <a:endParaRPr lang="zh-CN" altLang="en-US" sz="2000" b="0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新中国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建立后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中央政府政务院于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1950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年制定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《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私营企业暂行条例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》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，集中规定了独资、合伙和公司的组织形式。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1956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年，随着生产资料社会主义改造的最终完成，该条例及其实施办法已自动失效。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20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世纪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70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年代末，市场经济不复存在，商法失去了存在的经济和社会基础。</a:t>
                      </a:r>
                      <a:endParaRPr lang="zh-CN" altLang="en-US" sz="2000" b="0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改革开放后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陆续制定了大量商法规范，学术界开始关注商法理论。至今，我国已形成规模庞大、数量众多的商法规范，正在形成相对稳固的商法体系。</a:t>
                      </a:r>
                      <a:endParaRPr lang="zh-CN" altLang="en-US" sz="2000" b="0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 dir="vert"/>
      </p:transition>
    </mc:Choice>
    <mc:Fallback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348105"/>
            <a:ext cx="10238740" cy="46043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（二）西方中世纪商法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中世纪商法，泛指当时存在的各种贸易规则组成的体系。古希腊人制定的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罗德法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 </a:t>
            </a:r>
            <a:r>
              <a:rPr lang="en-US" altLang="zh-CN" sz="2400" u="none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Rhodia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）记载了许多商事方面的规定，包括了海商方面的内容，被认为是古代商法的最初形式。在古罗马时代，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万民法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记载了很多商事习惯法的内容，并对后世商法产生了深远影响。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中世纪的欧洲属于农业社会。进入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后，农业和手工业生产水平快速提升，十字军东征开辟了欧洲剩余产品进入东方的通道，促进了地中海海上贸易的发展，促进了地中海沿岸新兴城市的繁荣。不仅出现了商人阶层，也出现了对新型交易规则的客观需求。为了制衡制约贸易发展的封建法和寺院法，商人成立了商人行会。商人行会自己搜集、整理和制定各种贸易规则，并成立了商事法庭，自主裁决商人间的贸易争端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9665" y="768985"/>
            <a:ext cx="3992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四、商法的产生变迁与展望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34080" y="667555"/>
            <a:ext cx="4105120" cy="101421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本章要点</a:t>
            </a:r>
            <a:endParaRPr lang="zh-CN" altLang="en-US" sz="3600" u="none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85925" y="1914525"/>
            <a:ext cx="8820785" cy="1901190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把握商法的基础概念与调整对象，深刻理解商法的原则以及商法的历史变迁，领会商法的时代精神与伦理</a:t>
            </a:r>
            <a:r>
              <a:rPr lang="zh-CN" altLang="en-US" sz="2400" u="none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导向。 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了解当代商法的体系，把握商法的理论框架与价值内涵，区分商法与其他法律部门之间的关系。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665" y="1810385"/>
            <a:ext cx="10460990" cy="38169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中世纪商法，泛指当时存在的各种贸易规则组成的体系。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首先，它是商人自治法和习惯法，主要由商人行会规约、各地商事习惯和商事法庭裁决所构成，不是国家制定法。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其次，它是旨在保护商人和工商业活动的法律，主要内容是集市法和贸易法，也包括商人资格的规则，有别于封建法和寺院法。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再次，它带有浓厚的国际性，凡是从事工商业的，无论来自哪个城市或地区，都遵守相同或相似的规则。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最后，它带有裁判法属性。商人之间的贸易争端，不是交由王室法院裁断和处理，而是由商人行会或其组织的裁判机构做出裁断。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9665" y="768985"/>
            <a:ext cx="3992880" cy="902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四、商法的产生变迁与展望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（二）西方中世纪商法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665" y="1266190"/>
            <a:ext cx="10267315" cy="50088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（三）西方近代商法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，欧洲国家陆续开启了商法系统化和民法法典化的进程。由于历史原因，法国、德国、西班牙、葡萄牙、匈牙利等采用了民商分立体系。瑞士及北欧诸采用了民商合一体系，意大利则从民商分立转到民商合一。北美、非洲和亚洲地区的前殖民地国家受制于原宗主国的影响，采用了民商分立体系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近代商法以民商分立为常态，以民商合一为例外。各国在商法立法模式的选择上，主要受到裁判权争夺、立法权分配、宗主国立法等诸多因素的影响，立法模式优劣的理论评价，并未发挥决定性的作用。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9665" y="768985"/>
            <a:ext cx="3992880" cy="4972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四、商法的产生变迁与展望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665" y="1325245"/>
            <a:ext cx="10304780" cy="42081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（四）商法的发展和展望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商法自产生至今，不变的是商法服务商品经济或市场经济的功能，变化的是商法的存在形式和内容。传统商法必须因应现代化的发展趋势。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古代直至近代的商法，既是快速、准确反映市场经济发展趋势的法律领域，也是推动民法发展的重要力量。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古代直至近代商法，皆建立在商人或商行为的基础上。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古代直至近代商法，主要在于规范交易关系，难免与债法统一化趋势产生冲突。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9665" y="768985"/>
            <a:ext cx="3992880" cy="4972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四、商法的产生变迁与展望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064" y="909838"/>
            <a:ext cx="6886957" cy="949817"/>
          </a:xfrm>
        </p:spPr>
        <p:txBody>
          <a:bodyPr/>
          <a:lstStyle/>
          <a:p>
            <a:pPr algn="ctr"/>
            <a:r>
              <a:rPr lang="zh-CN" altLang="en-US" sz="3600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第二节  商法的渊源与体系</a:t>
            </a:r>
            <a:endParaRPr lang="zh-CN" altLang="en-US" sz="3600" u="none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1730" y="2209800"/>
            <a:ext cx="6379845" cy="192214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一、商法的渊源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二、商法的体系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三、商法与其他法律部门的关系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2"/>
          <p:cNvSpPr>
            <a:spLocks noGrp="1" noChangeArrowheads="1"/>
          </p:cNvSpPr>
          <p:nvPr>
            <p:ph type="title"/>
          </p:nvPr>
        </p:nvSpPr>
        <p:spPr>
          <a:xfrm>
            <a:off x="2042761" y="297903"/>
            <a:ext cx="8598907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第二节  商法的渊源与体系</a:t>
            </a:r>
            <a:endParaRPr lang="zh-CN" altLang="en-US" u="none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>
          <a:xfrm>
            <a:off x="1367790" y="1380490"/>
            <a:ext cx="9948545" cy="44475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一、商法的渊源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的渊源，即商法规范的存在或表现形式，具体而言，是指具有法的效力的商法规范借以表现的形式。我国商法主要采用成文法形式。商法渊源是对商主体和商行为具有约束力的法律规范，也是商事活动和商事司法的重要法律依据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渊源的分类可以根据多重标准。一般而言，商法渊源分为国内法渊源和国际法渊源。其中，国内法渊源可再分为正式渊源和非正式渊源，国际法渊源主要分为国际条约、行政协定和国际商事习惯。国内商法关注商法的国内法渊源，国际商法和国际经济法关注商法的国际法渊源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165" y="1896110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（一）商法渊源的概念和分类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585" y="1435735"/>
            <a:ext cx="7551420" cy="645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（二）我国商法的正式渊源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7460" y="83248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一、商法的渊源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7460" y="1969770"/>
            <a:ext cx="7603490" cy="333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0000"/>
              </a:lnSpc>
              <a:buFont typeface="+mj-lt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宪法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10000"/>
              </a:lnSpc>
              <a:buFont typeface="+mj-lt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民商事法律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10000"/>
              </a:lnSpc>
              <a:buFont typeface="+mj-lt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行政法规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10000"/>
              </a:lnSpc>
              <a:buFont typeface="+mj-lt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地方性法规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10000"/>
              </a:lnSpc>
              <a:buFont typeface="+mj-lt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自治条例和单行条例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10000"/>
              </a:lnSpc>
              <a:buFont typeface="+mj-lt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部门规章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10000"/>
              </a:lnSpc>
              <a:buFont typeface="+mj-lt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地方政府规章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10000"/>
              </a:lnSpc>
              <a:buFont typeface="+mj-lt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最高人民法院具体应用法律的解释（司法解释）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585" y="1292860"/>
            <a:ext cx="10511790" cy="47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（三）我国商法的非正式渊源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7460" y="83248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一、商法的渊源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975" y="1767840"/>
            <a:ext cx="10693400" cy="4796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indent="-34290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最高人民法院公告的案例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0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我国属于大陆法系，不存在普通法意义上的判例或判例法，但最高人民法院讨论通过并正式公告的案例，在实践中发挥了法律渊源的作用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indent="-34290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最高人民法院发布的指导案例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0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导性案例系经最高人民法院审判委员会讨论通过的案例，它既不同于地方各级人民法院发布的案例，也不同于最高人民法院作出生效判决的案例，可以作为法官论证的依据，但不得援引作出裁判，具有法律渊源的某些实际作用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indent="-34290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交易习惯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0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我国《民法典》承认了“习惯”的民法地位，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民法典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合同编明确了交易习惯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的地位。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200" y="1290955"/>
            <a:ext cx="10415270" cy="4923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（四）我国商法的国际法渊源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国际商事条约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根据《民法通则》，我国缔结或者参加的国际条约同我国的民事法律有不同规定的，适用国际条约的规定，但中华人民共和国声明保留的条款除外。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行政协定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行政协定是以政府名义签订的，而不是以国家名义签订的，从而区别于国际条约。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国际商事惯例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伴随国际经济贸易的发展，国际上已形成大量在商业或贸易基础上发展起来的、用于解决国际商事问题的实体法性质的惯例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7460" y="83248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一、商法的渊源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7460" y="1411605"/>
            <a:ext cx="10162540" cy="33013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（五）商法渊源的适用和效力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商法源于习惯法，国家制定法重视习惯或习惯法的地位。在商法规范的适用上，各国遵循首先适用商事特别法，再适用商事习惯法，最后适用民事一般法的原则。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在我国，习惯和习惯法在商法渊源中的地位有待明确，通常遵循先适用商事特别法、后适用民事普通法的原则。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7460" y="83248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一、商法的渊源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矩形 3"/>
          <p:cNvSpPr>
            <a:spLocks noGrp="1" noChangeArrowheads="1"/>
          </p:cNvSpPr>
          <p:nvPr>
            <p:ph idx="1"/>
          </p:nvPr>
        </p:nvSpPr>
        <p:spPr>
          <a:xfrm>
            <a:off x="1304925" y="814070"/>
            <a:ext cx="10043795" cy="49428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二、商法的体系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（一）商法体系的概念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商法体系，是指商法不同部分经过分类组合而形成的、呈现体系化的有机联系的整体。在不同国家，商法体系有所不同。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（二）我国的商法体系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我国在构建商法体系中，要尽力反映立法的现实状况，参考商法学的研究成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果，努力改善商法的自身结构和体系，尽力发挥在推进经济进步方面的积极作用。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基于上述，我国未来的商法体系应当主要包括以下内容：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商法典或商法通则；商主体制度；商行为；特别商法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2045" y="1063520"/>
            <a:ext cx="5534675" cy="738388"/>
          </a:xfrm>
        </p:spPr>
        <p:txBody>
          <a:bodyPr/>
          <a:lstStyle/>
          <a:p>
            <a:pPr algn="ctr"/>
            <a:r>
              <a:rPr lang="zh-CN" altLang="en-US" sz="3600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第一节  商法概述</a:t>
            </a:r>
            <a:endParaRPr lang="zh-CN" altLang="en-US" sz="3600" u="none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1152" y="2192186"/>
            <a:ext cx="6500592" cy="38464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一、商法的概念和调整对象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三、商法的原则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四、商法的产生、变迁与展望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8265" y="878205"/>
            <a:ext cx="10269220" cy="53701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三、商法与其他法律部门的关系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（一）商法与民法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商法和民法规范的假设前提不同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民法规范是以“普通之人”或“通常之人”作为预设前提的。在民法上，人，不分性别、年龄、宗教、财产多寡等，均享有平等的权利能力。唯在行为能力上，民法之人会因年龄、智力等不同而有差异。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规范是以“特别之人”作为预设前提的，早期商法是以商人作为预设前提的，又可被称为“商人法”或者“商人之特别法”。现代商法将“企业”或“经营者”作为预设前提，商法规范的对象不是“特殊之人”，而是采用法律规定的组织形式从事营利事业活动的主体。就此而言，商法不再是规范“人”的法律，而主要是规范“营利事业”或“营业”的法律。商法仍然是特别私法，却远离了“商业特权”，并能合乎现代平等思想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blinds dir="vert"/>
      </p:transition>
    </mc:Choice>
    <mc:Fallback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115" y="1744980"/>
            <a:ext cx="10160000" cy="40735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商法和民法规范的价值观念不同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民法规范是社会运行的基础规范，体现了相互帮扶、社会公平、公序良俗等社会理念，采纳了无偿性推定条款。商法规范基于商人、企业或经营者及其活动的营利性，强调等价有偿、经济性和有偿性推定条款。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一般认为，等价有偿原则主要适用于经营活动。当代法经济学基于商人、企业或经营者的经济属性，主张从成本和收益角度分析当事人的行为动机，并推定当事人之间关系的属性。在商事关系中，只要当事人没有约定为无偿合同，就推定为有偿合同。在商事经营中，现行法律要求企业承担安全保障义务和加重责任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6990" y="786765"/>
            <a:ext cx="4636135" cy="95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三、商法与其他法律部门的关系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（一）商法与民法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360" y="1786890"/>
            <a:ext cx="9542780" cy="41776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商法和民法规范的技术处理不同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民法规范是普通的私法规范，立法者强调民法规范的普适性和原则性，以求将各种生活关系纳入民法的“射程”以内。裁判者注重演绎法的适用，尽力发现复杂之生活关系的共性，并将其纳入既有的民法规范体系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规范是特别私法规范，关注商业活动的特殊性以及商法规范的社会适应性。商人或企业努力创造新的交易方式，旨在突破民法规范的一般约束。立法者认可民法规范之外的特别规范，以适应社会生活关系的现实调整需求。裁判者重视发现生活关系的个性，强调归纳法的适用，在客观上弱化了民法规范的适用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240" y="772795"/>
            <a:ext cx="528574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三、商法与其他法律部门的关系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（一）商法与民法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:blinds dir="vert"/>
      </p:transition>
    </mc:Choice>
    <mc:Fallback>
      <p:transition spd="slow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4445" y="1871345"/>
            <a:ext cx="10432415" cy="43922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商法和民法规范的责任观念不同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民法规范是社会运行的基础规范，强调社会伦理的价值。在侵权责任分担上，民法规范坚持过错责任的主导地位，强调公平原则及公平责任的适用，过错和公平观念成为确定风险负担的重要依据。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商法规范构建在商人或企业及其营业的基础上，更强调经济伦理。商法重视连带责任和严格责任的适用，关注对相对人或消费者利益的保护。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《民法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》中，必须尊重实质商法的存在，必须协调商法与民法的关系。如果忽视实质商法的存在，忽视商法对民法发展的促进作用，必然极大地减损《民法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》的价值。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4115" y="772795"/>
            <a:ext cx="528574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三、商法与其他法律部门的关系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（一）商法与民法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365" y="1330325"/>
            <a:ext cx="10007600" cy="41979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（二）商法与经济法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法律关系的范围不同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经济法调整的是狭义的经济关系，即基于国家参与、管理或干预经济生活而形成的各种关系，其内容主要包括财政、预算、税收、计划、规划和产业政策、金融管理、市场管理等关系。而在广义上，经济关系还包括财产所有、使用和流转关系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和民法的调整范围基本一致。我国民法调整平等主体之间的财产关系和人身关系，商法优先调整部分民事关系即商事关系，其外延主要根据商人或企业或其营业而定，商法在内容上主要是财产所有、使用、流转关系，以及有关商人或企业的人格权关系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0145" y="817880"/>
            <a:ext cx="460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三、商法与其他法律部门的关系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4295" y="1871345"/>
            <a:ext cx="10054590" cy="3559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法律关系的主体不同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经济法律关系是国家参与、管理或干预经济而形成的法律关系，国家是经济法律关系的重要主体，商人或企业在从事经营活动中，必然与国家之间发生经济法律关系。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事关系主要是指商人或企业之间发生的，或者商人、企业与消费者之间发生的财产关系和人身关系，商人或企业是核心的法律主体。商人或企业从事经营活动时，涉及国家及其机关的地位和职权，然而有关国家机关地位和职权的规定，是与商法有关的规定，不属于商法的固有内容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0145" y="817880"/>
            <a:ext cx="469392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三、商法与其他法律部门的关系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（二）商法与经济法</a:t>
            </a:r>
            <a:endParaRPr lang="zh-CN" altLang="en-US"/>
          </a:p>
        </p:txBody>
      </p:sp>
    </p:spTree>
  </p:cSld>
  <p:clrMapOvr>
    <a:masterClrMapping/>
  </p:clrMapOvr>
  <p:transition spd="slow"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3175" y="1906905"/>
            <a:ext cx="10176510" cy="3708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法律关系的性质和调整手段不同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经济法反映的是国家与相对人之间的管理和被管理、领导和被领导、干预和被干预的关系，故经济法律关系具有公法关系属性，带有行政导向性。国家在管理、领导和干预经济关系时，要秉持与行政法原则相似的原则，即行政法治原则、适度性原则、互动性原则、程序正当原则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法主要属于私法范畴，调整的是特定范围的私人关系，通常不涉及与国家之间的管理、领导和干预关系。商法在调整商事关系时，既要遵循民法原则，又要结合商法调整对象的特点，秉持经营自由、企业维持、交易便捷、交易安全和企业守法等原则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0145" y="817880"/>
            <a:ext cx="469392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三、商法与其他法律部门的关系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（二）商法与经济法</a:t>
            </a:r>
            <a:endParaRPr lang="zh-CN" altLang="en-US"/>
          </a:p>
        </p:txBody>
      </p:sp>
    </p:spTree>
  </p:cSld>
  <p:clrMapOvr>
    <a:masterClrMapping/>
  </p:clrMapOvr>
  <p:transition spd="slow"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0717" y="903650"/>
            <a:ext cx="7922787" cy="949817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第三节  商事纠纷及其解决机制</a:t>
            </a:r>
            <a:endParaRPr lang="zh-CN" altLang="en-US" sz="3600" u="none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032" y="2006775"/>
            <a:ext cx="6379530" cy="31133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一、商事纠纷解决的基本模式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二、调解与仲裁解决商事纠纷的程序特征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三、商事法院（法庭）与商事审判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四、商事法律责任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>
          <a:xfrm>
            <a:off x="2108200" y="855980"/>
            <a:ext cx="8963025" cy="6470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94842" y="617265"/>
            <a:ext cx="7922787" cy="949817"/>
          </a:xfrm>
        </p:spPr>
        <p:txBody>
          <a:bodyPr>
            <a:normAutofit/>
          </a:bodyPr>
          <a:lstStyle/>
          <a:p>
            <a:pPr algn="ctr"/>
            <a:r>
              <a:rPr lang="zh-CN" altLang="en-US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第三节  商事纠纷解决的基本模式</a:t>
            </a:r>
            <a:endParaRPr lang="zh-CN" altLang="en-US" u="none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7790" y="1503045"/>
            <a:ext cx="10255250" cy="3247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一、商事纠纷解决的基本模式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在现代社会，商事纠纷的解决大体有两种模式：一为“法院模式”，即通过国家法院解决商事纠纷。在以法院模式解决商事纠纷时，又可区分为“普通法院”解决商事纠纷和“专门法院”（如商事法院）解决商事纠纷两种类型。二为“法院外模式”，即在法院以外，以调解、仲裁等各种替代方式解决商事纠纷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530" y="758825"/>
            <a:ext cx="10316845" cy="562737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二、调解与仲裁解决商事纠纷的程序特征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（一）商事调解的程序特征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调解程序的自愿性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一般而言，调解经当事人同意方可进行，同意可以通过签订协议或者口头承诺等方式进行，可以是主动同意，也可以是通过第三方劝说而同意。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调解员的中立性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调解员必须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中立，才能取得当事人信任并促使其自愿履行，达到解决纠纷的效果。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调解程序的保密性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调解员必须对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当事人在调解过程中的言论及知晓的信息予以保密，不能随意向法庭及其他人员展示，更不能未经许可用作庭审证据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调解协议的“软司法拘束力”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法院外调解协议要取得司法拘束力，往往需要经历法院确认的过程。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>
          <a:xfrm>
            <a:off x="3064651" y="637785"/>
            <a:ext cx="6577864" cy="856603"/>
          </a:xfrm>
        </p:spPr>
        <p:txBody>
          <a:bodyPr>
            <a:normAutofit/>
          </a:bodyPr>
          <a:lstStyle/>
          <a:p>
            <a:pPr algn="ctr"/>
            <a:r>
              <a:rPr lang="zh-CN" altLang="en-US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第一节  商法概述</a:t>
            </a:r>
            <a:endParaRPr lang="zh-CN" altLang="en-US" u="none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987425" y="1367155"/>
            <a:ext cx="10398760" cy="485394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一、商法的概念和调整对象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（一）商法的含义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商法，又称为商事法，是指调整商事主体参加的商事关系之特别私法。商 法和民法均为私法，都调整人身关系和财产关系。但相对于民法，商法有以下 特点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商法是商人法。所谓商人法，是旨在规范商事主体地位、组织及营业的法律。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商法是私法。商法在调整商事主体之间的商事关系时，既要遵循民事主体地位平等、意思自治、公平、诚实信用等基本原则，又要秉承保障商事交易自由、平等交换、便捷安全等原则。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商法是特别私法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。民法是普通法，商法是特别法。商法可再分为商事普通法和商事特别法。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430" y="718185"/>
            <a:ext cx="10549255" cy="5602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二、调解与仲裁解决商事纠纷的程序特征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（二）商事仲裁的程序特征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仲裁程序的自愿性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商事仲裁是一种“合意解决纠纷”的形式，以双方当事人自愿为前提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仲裁员的专业性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仲裁员通常都有某方面的专业背景，体现出仲裁裁决的专业性和权威性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仲裁程序的便捷性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适应商事交易注重协商谈判及效率提升的需求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仲裁程序的保密性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以不公开审理为原则，以公开审理为例外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商事仲裁员及秘书有保密义务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仲裁裁决的强司法效力性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+mj-lt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商事仲裁裁决具有强制执行的效力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依托法院进行强制执行。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blinds dir="vert"/>
      </p:transition>
    </mc:Choice>
    <mc:Fallback>
      <p:transition spd="slow">
        <p:blinds dir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>
          <a:xfrm>
            <a:off x="1256030" y="887730"/>
            <a:ext cx="10138410" cy="444754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三、商事法院（法庭）与商事审判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（一）商事法院的含义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商事法院（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business court; </a:t>
            </a:r>
            <a:r>
              <a:rPr lang="en-US" altLang="zh-CN" sz="2400" u="none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rribunal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de commerce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），有时称为“</a:t>
            </a:r>
            <a:r>
              <a:rPr lang="en-US" altLang="zh-CN" sz="2400" u="none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juridictions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none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consulaires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，是指专门负责裁判涉及商人或商事活动纠纷的法院。我国目前并无专门的商事法院，由普通法院内设的民事庭（或者商事庭，以前称经济庭）处理商事纠纷。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4125" y="1468120"/>
            <a:ext cx="10287000" cy="44227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（二）商事审判程序的特征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在商法发展史上，商事法院对商法规则的固定和传播功不可没，而且商事法院本身代表了一种民主的、有效率的审判模式。这种民主特征至少可从两方面得到体现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商事法院推行“参与裁判制”，审判组织的组成具有极强的民间性。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商事法院实行宽容的审理程序。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310" y="833120"/>
            <a:ext cx="475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三、商事法院（法庭）与商事审判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blinds dir="vert"/>
      </p:transition>
    </mc:Choice>
    <mc:Fallback>
      <p:transition spd="slow">
        <p:blinds dir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310" y="1464310"/>
            <a:ext cx="9858375" cy="47237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审判组织柔性化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推进“仲裁机制进法院”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立案受理过程的“柔性化”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松绑立案标准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审理形式的“柔性化”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尝试“圆桌审判”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证明过程的“柔性化”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宽缓证据制度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审理语言和调解方法的“柔性化”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实行“商谈审判”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裁判方案“柔性化”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  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宽缓对法律关系的理解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Font typeface="+mj-lt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妥善处理交叉诉讼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310" y="833120"/>
            <a:ext cx="475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三、商事法院（法庭）与商事审判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5770245" y="2159000"/>
            <a:ext cx="889000" cy="26987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770245" y="2694940"/>
            <a:ext cx="889000" cy="26987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770245" y="3294380"/>
            <a:ext cx="889000" cy="26987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770245" y="3691255"/>
            <a:ext cx="889000" cy="26987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770245" y="4254500"/>
            <a:ext cx="889000" cy="26987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770245" y="4826000"/>
            <a:ext cx="889000" cy="26987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9185" y="1293495"/>
            <a:ext cx="3840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（三）商事审判程序的改革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blinds dir="vert"/>
      </p:transition>
    </mc:Choice>
    <mc:Fallback>
      <p:transition spd="slow">
        <p:blinds dir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550" y="1293495"/>
            <a:ext cx="10400030" cy="53130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（四）商事审判的理念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维持团体交易关系的理念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尊重商事主体的商事判断原则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尽力维持团体交易关系的有效存在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；推进有约必守规则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增进交易效率的理念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应尽速提升审判效率，避免案件长期不判；提升交易效率要在商事审判过程中处理好创新与规制的关系；要强化商事案件的执行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增进交易安全的理念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没有交易安全的效率是没有保障的，商事审判要体现有助于提升交易安全的理念。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310" y="833120"/>
            <a:ext cx="475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三、商事法院（法庭）与商事审判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blinds dir="vert"/>
      </p:transition>
    </mc:Choice>
    <mc:Fallback>
      <p:transition spd="slow">
        <p:blinds dir="vert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矩形 3"/>
          <p:cNvSpPr>
            <a:spLocks noGrp="1" noChangeArrowheads="1"/>
          </p:cNvSpPr>
          <p:nvPr>
            <p:ph idx="1"/>
          </p:nvPr>
        </p:nvSpPr>
        <p:spPr>
          <a:xfrm>
            <a:off x="1255395" y="729615"/>
            <a:ext cx="10300335" cy="56330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四、商事法律责任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商事法律责任，是指商事主体在商事交易过程中，依法应承担的法律责任。商事法律责任在类型上属于特别的私法责任范畴。与其他法律责任及普通民事责任相比，商事法律责任具有如下特征：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第一，商事交易以自由为原则，多以契约方式展开。因此，商事法律责任有较强的契约性</a:t>
            </a: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商事主体在创设商事责任之类型、内容等方面，有较大自治空间。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第二，法定责任的严格性。商事交易效率的维持，在某种程度上取决于交易秩序的安全。因此，商事法律责任除有其契约性、自治性的一面外，还有法定性、强制性的一面。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第三，追责时效的特殊性。因商事交易对效率的追求，商事追责时效也应体现此种“目标的特殊性”，以有助于商人营业行为之完成及拓展。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矩形 2"/>
          <p:cNvSpPr>
            <a:spLocks noGrp="1" noChangeArrowheads="1"/>
          </p:cNvSpPr>
          <p:nvPr>
            <p:ph type="title"/>
          </p:nvPr>
        </p:nvSpPr>
        <p:spPr>
          <a:xfrm>
            <a:off x="1415604" y="179705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en-US" altLang="zh-CN" sz="3200" u="none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3200" u="none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55" name="矩形 3"/>
          <p:cNvSpPr>
            <a:spLocks noGrp="1" noChangeArrowheads="1"/>
          </p:cNvSpPr>
          <p:nvPr>
            <p:ph idx="1"/>
          </p:nvPr>
        </p:nvSpPr>
        <p:spPr>
          <a:xfrm>
            <a:off x="2683582" y="1630860"/>
            <a:ext cx="8598907" cy="3880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如何理解商人和商事行为？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简述商法的基本原则及其与民法原则之间的关系。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简述商法的渊源。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试析商法与民法、经济法之间的关系。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试析我国的商法体系。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商事纠纷解决机制具有哪些特殊性？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1280" y="1675130"/>
            <a:ext cx="8550275" cy="4283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商事关系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商事关系的主体。商事主体是特殊的民事主体。民事主体若要取得商事主体资格，通常要先行办理商事登记。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商事关系的客体。商事关系的客体既包括动产和不动产，又包括营业或者营业资产等，还可以包括其他权利或利益。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事关系的内容。即商事权利义务关系。在双方或多方商事关系中，各方当事人按照意思自治等规则确定相互之间的权利义务关系。在单方商事关系中，商事主体既要遵从商法和民法原则，又要遵守消费者权益保护法的特别规定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0645" y="754380"/>
            <a:ext cx="3840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一、商法的概念和调整对象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2355" y="1214755"/>
            <a:ext cx="323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（二）商法的调整对象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116820" y="1830705"/>
            <a:ext cx="1341120" cy="3484245"/>
            <a:chOff x="15882" y="2608"/>
            <a:chExt cx="2112" cy="5487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15882" y="2608"/>
              <a:ext cx="2111" cy="21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5884" y="5985"/>
              <a:ext cx="2111" cy="21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15883" y="4344"/>
              <a:ext cx="2111" cy="211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Title 1"/>
            <p:cNvSpPr txBox="1"/>
            <p:nvPr/>
          </p:nvSpPr>
          <p:spPr>
            <a:xfrm>
              <a:off x="16273" y="3315"/>
              <a:ext cx="1330" cy="69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j-cs"/>
                </a:defRPr>
              </a:lvl1pPr>
            </a:lstStyle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主体</a:t>
              </a:r>
              <a:endPara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itle 1"/>
            <p:cNvSpPr txBox="1"/>
            <p:nvPr/>
          </p:nvSpPr>
          <p:spPr>
            <a:xfrm>
              <a:off x="16274" y="5021"/>
              <a:ext cx="1330" cy="69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j-cs"/>
                </a:defRPr>
              </a:lvl1pPr>
            </a:lstStyle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客体</a:t>
              </a:r>
              <a:endPara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itle 1"/>
            <p:cNvSpPr txBox="1"/>
            <p:nvPr/>
          </p:nvSpPr>
          <p:spPr>
            <a:xfrm>
              <a:off x="16275" y="6692"/>
              <a:ext cx="1330" cy="69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j-cs"/>
                </a:defRPr>
              </a:lvl1pPr>
            </a:lstStyle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矩形 3"/>
          <p:cNvSpPr>
            <a:spLocks noGrp="1" noChangeArrowheads="1"/>
          </p:cNvSpPr>
          <p:nvPr>
            <p:ph idx="1"/>
          </p:nvPr>
        </p:nvSpPr>
        <p:spPr>
          <a:xfrm>
            <a:off x="1353185" y="759460"/>
            <a:ext cx="8694420" cy="13887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（一）商法的基础概念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+mj-lt"/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80660" y="2116455"/>
            <a:ext cx="3623945" cy="3101589"/>
            <a:chOff x="6421" y="1581"/>
            <a:chExt cx="9354" cy="8754"/>
          </a:xfrm>
        </p:grpSpPr>
        <p:sp>
          <p:nvSpPr>
            <p:cNvPr id="22" name="Freeform 21"/>
            <p:cNvSpPr/>
            <p:nvPr/>
          </p:nvSpPr>
          <p:spPr bwMode="auto">
            <a:xfrm flipH="1">
              <a:off x="7284" y="7138"/>
              <a:ext cx="4199" cy="3197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6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20"/>
            <p:cNvSpPr/>
            <p:nvPr/>
          </p:nvSpPr>
          <p:spPr bwMode="auto">
            <a:xfrm flipH="1">
              <a:off x="11483" y="6680"/>
              <a:ext cx="3844" cy="3655"/>
            </a:xfrm>
            <a:custGeom>
              <a:avLst/>
              <a:gdLst>
                <a:gd name="T0" fmla="*/ 66 w 745"/>
                <a:gd name="T1" fmla="*/ 251 h 708"/>
                <a:gd name="T2" fmla="*/ 284 w 745"/>
                <a:gd name="T3" fmla="*/ 640 h 708"/>
                <a:gd name="T4" fmla="*/ 284 w 745"/>
                <a:gd name="T5" fmla="*/ 640 h 708"/>
                <a:gd name="T6" fmla="*/ 517 w 745"/>
                <a:gd name="T7" fmla="*/ 686 h 708"/>
                <a:gd name="T8" fmla="*/ 707 w 745"/>
                <a:gd name="T9" fmla="*/ 358 h 708"/>
                <a:gd name="T10" fmla="*/ 379 w 745"/>
                <a:gd name="T11" fmla="*/ 167 h 708"/>
                <a:gd name="T12" fmla="*/ 189 w 745"/>
                <a:gd name="T13" fmla="*/ 357 h 708"/>
                <a:gd name="T14" fmla="*/ 154 w 745"/>
                <a:gd name="T15" fmla="*/ 239 h 708"/>
                <a:gd name="T16" fmla="*/ 220 w 745"/>
                <a:gd name="T17" fmla="*/ 229 h 708"/>
                <a:gd name="T18" fmla="*/ 138 w 745"/>
                <a:gd name="T19" fmla="*/ 0 h 708"/>
                <a:gd name="T20" fmla="*/ 0 w 745"/>
                <a:gd name="T21" fmla="*/ 261 h 708"/>
                <a:gd name="T22" fmla="*/ 66 w 745"/>
                <a:gd name="T23" fmla="*/ 25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5" h="708">
                  <a:moveTo>
                    <a:pt x="66" y="251"/>
                  </a:moveTo>
                  <a:cubicBezTo>
                    <a:pt x="85" y="383"/>
                    <a:pt x="172" y="554"/>
                    <a:pt x="284" y="640"/>
                  </a:cubicBezTo>
                  <a:cubicBezTo>
                    <a:pt x="284" y="639"/>
                    <a:pt x="283" y="640"/>
                    <a:pt x="284" y="640"/>
                  </a:cubicBezTo>
                  <a:cubicBezTo>
                    <a:pt x="347" y="689"/>
                    <a:pt x="433" y="708"/>
                    <a:pt x="517" y="686"/>
                  </a:cubicBezTo>
                  <a:cubicBezTo>
                    <a:pt x="660" y="648"/>
                    <a:pt x="745" y="501"/>
                    <a:pt x="707" y="358"/>
                  </a:cubicBezTo>
                  <a:cubicBezTo>
                    <a:pt x="669" y="215"/>
                    <a:pt x="522" y="129"/>
                    <a:pt x="379" y="167"/>
                  </a:cubicBezTo>
                  <a:cubicBezTo>
                    <a:pt x="283" y="193"/>
                    <a:pt x="213" y="268"/>
                    <a:pt x="189" y="357"/>
                  </a:cubicBezTo>
                  <a:cubicBezTo>
                    <a:pt x="171" y="320"/>
                    <a:pt x="160" y="280"/>
                    <a:pt x="154" y="239"/>
                  </a:cubicBezTo>
                  <a:cubicBezTo>
                    <a:pt x="176" y="235"/>
                    <a:pt x="198" y="232"/>
                    <a:pt x="220" y="229"/>
                  </a:cubicBezTo>
                  <a:cubicBezTo>
                    <a:pt x="174" y="172"/>
                    <a:pt x="141" y="94"/>
                    <a:pt x="138" y="0"/>
                  </a:cubicBezTo>
                  <a:cubicBezTo>
                    <a:pt x="72" y="66"/>
                    <a:pt x="22" y="156"/>
                    <a:pt x="0" y="261"/>
                  </a:cubicBezTo>
                  <a:cubicBezTo>
                    <a:pt x="22" y="258"/>
                    <a:pt x="44" y="254"/>
                    <a:pt x="66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6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 flipH="1">
              <a:off x="6421" y="3066"/>
              <a:ext cx="3081" cy="4293"/>
            </a:xfrm>
            <a:custGeom>
              <a:avLst/>
              <a:gdLst>
                <a:gd name="T0" fmla="*/ 477 w 597"/>
                <a:gd name="T1" fmla="*/ 690 h 831"/>
                <a:gd name="T2" fmla="*/ 570 w 597"/>
                <a:gd name="T3" fmla="*/ 255 h 831"/>
                <a:gd name="T4" fmla="*/ 570 w 597"/>
                <a:gd name="T5" fmla="*/ 255 h 831"/>
                <a:gd name="T6" fmla="*/ 426 w 597"/>
                <a:gd name="T7" fmla="*/ 66 h 831"/>
                <a:gd name="T8" fmla="*/ 66 w 597"/>
                <a:gd name="T9" fmla="*/ 186 h 831"/>
                <a:gd name="T10" fmla="*/ 186 w 597"/>
                <a:gd name="T11" fmla="*/ 546 h 831"/>
                <a:gd name="T12" fmla="*/ 454 w 597"/>
                <a:gd name="T13" fmla="*/ 529 h 831"/>
                <a:gd name="T14" fmla="*/ 402 w 597"/>
                <a:gd name="T15" fmla="*/ 642 h 831"/>
                <a:gd name="T16" fmla="*/ 346 w 597"/>
                <a:gd name="T17" fmla="*/ 605 h 831"/>
                <a:gd name="T18" fmla="*/ 256 w 597"/>
                <a:gd name="T19" fmla="*/ 831 h 831"/>
                <a:gd name="T20" fmla="*/ 532 w 597"/>
                <a:gd name="T21" fmla="*/ 727 h 831"/>
                <a:gd name="T22" fmla="*/ 477 w 597"/>
                <a:gd name="T23" fmla="*/ 69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7" h="831">
                  <a:moveTo>
                    <a:pt x="477" y="690"/>
                  </a:moveTo>
                  <a:cubicBezTo>
                    <a:pt x="550" y="578"/>
                    <a:pt x="597" y="392"/>
                    <a:pt x="570" y="255"/>
                  </a:cubicBezTo>
                  <a:cubicBezTo>
                    <a:pt x="569" y="255"/>
                    <a:pt x="571" y="254"/>
                    <a:pt x="570" y="255"/>
                  </a:cubicBezTo>
                  <a:cubicBezTo>
                    <a:pt x="554" y="176"/>
                    <a:pt x="503" y="105"/>
                    <a:pt x="426" y="66"/>
                  </a:cubicBezTo>
                  <a:cubicBezTo>
                    <a:pt x="293" y="0"/>
                    <a:pt x="132" y="54"/>
                    <a:pt x="66" y="186"/>
                  </a:cubicBezTo>
                  <a:cubicBezTo>
                    <a:pt x="0" y="319"/>
                    <a:pt x="54" y="480"/>
                    <a:pt x="186" y="546"/>
                  </a:cubicBezTo>
                  <a:cubicBezTo>
                    <a:pt x="275" y="590"/>
                    <a:pt x="377" y="581"/>
                    <a:pt x="454" y="529"/>
                  </a:cubicBezTo>
                  <a:cubicBezTo>
                    <a:pt x="442" y="569"/>
                    <a:pt x="425" y="607"/>
                    <a:pt x="402" y="642"/>
                  </a:cubicBezTo>
                  <a:cubicBezTo>
                    <a:pt x="383" y="630"/>
                    <a:pt x="365" y="617"/>
                    <a:pt x="346" y="605"/>
                  </a:cubicBezTo>
                  <a:cubicBezTo>
                    <a:pt x="343" y="678"/>
                    <a:pt x="316" y="759"/>
                    <a:pt x="256" y="831"/>
                  </a:cubicBezTo>
                  <a:cubicBezTo>
                    <a:pt x="350" y="825"/>
                    <a:pt x="446" y="791"/>
                    <a:pt x="532" y="727"/>
                  </a:cubicBezTo>
                  <a:cubicBezTo>
                    <a:pt x="514" y="715"/>
                    <a:pt x="495" y="702"/>
                    <a:pt x="477" y="69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3"/>
            <p:cNvSpPr/>
            <p:nvPr/>
          </p:nvSpPr>
          <p:spPr bwMode="auto">
            <a:xfrm flipH="1">
              <a:off x="8513" y="1581"/>
              <a:ext cx="4188" cy="2956"/>
            </a:xfrm>
            <a:custGeom>
              <a:avLst/>
              <a:gdLst>
                <a:gd name="T0" fmla="*/ 714 w 811"/>
                <a:gd name="T1" fmla="*/ 209 h 573"/>
                <a:gd name="T2" fmla="*/ 318 w 811"/>
                <a:gd name="T3" fmla="*/ 6 h 573"/>
                <a:gd name="T4" fmla="*/ 318 w 811"/>
                <a:gd name="T5" fmla="*/ 6 h 573"/>
                <a:gd name="T6" fmla="*/ 98 w 811"/>
                <a:gd name="T7" fmla="*/ 97 h 573"/>
                <a:gd name="T8" fmla="*/ 121 w 811"/>
                <a:gd name="T9" fmla="*/ 475 h 573"/>
                <a:gd name="T10" fmla="*/ 500 w 811"/>
                <a:gd name="T11" fmla="*/ 452 h 573"/>
                <a:gd name="T12" fmla="*/ 553 w 811"/>
                <a:gd name="T13" fmla="*/ 189 h 573"/>
                <a:gd name="T14" fmla="*/ 648 w 811"/>
                <a:gd name="T15" fmla="*/ 268 h 573"/>
                <a:gd name="T16" fmla="*/ 598 w 811"/>
                <a:gd name="T17" fmla="*/ 313 h 573"/>
                <a:gd name="T18" fmla="*/ 793 w 811"/>
                <a:gd name="T19" fmla="*/ 458 h 573"/>
                <a:gd name="T20" fmla="*/ 764 w 811"/>
                <a:gd name="T21" fmla="*/ 164 h 573"/>
                <a:gd name="T22" fmla="*/ 714 w 811"/>
                <a:gd name="T23" fmla="*/ 20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1" h="573">
                  <a:moveTo>
                    <a:pt x="714" y="209"/>
                  </a:moveTo>
                  <a:cubicBezTo>
                    <a:pt x="625" y="109"/>
                    <a:pt x="458" y="16"/>
                    <a:pt x="318" y="6"/>
                  </a:cubicBezTo>
                  <a:cubicBezTo>
                    <a:pt x="317" y="7"/>
                    <a:pt x="318" y="5"/>
                    <a:pt x="318" y="6"/>
                  </a:cubicBezTo>
                  <a:cubicBezTo>
                    <a:pt x="237" y="0"/>
                    <a:pt x="156" y="32"/>
                    <a:pt x="98" y="97"/>
                  </a:cubicBezTo>
                  <a:cubicBezTo>
                    <a:pt x="0" y="207"/>
                    <a:pt x="10" y="377"/>
                    <a:pt x="121" y="475"/>
                  </a:cubicBezTo>
                  <a:cubicBezTo>
                    <a:pt x="232" y="573"/>
                    <a:pt x="401" y="563"/>
                    <a:pt x="500" y="452"/>
                  </a:cubicBezTo>
                  <a:cubicBezTo>
                    <a:pt x="566" y="378"/>
                    <a:pt x="583" y="277"/>
                    <a:pt x="553" y="189"/>
                  </a:cubicBezTo>
                  <a:cubicBezTo>
                    <a:pt x="588" y="211"/>
                    <a:pt x="620" y="237"/>
                    <a:pt x="648" y="268"/>
                  </a:cubicBezTo>
                  <a:cubicBezTo>
                    <a:pt x="631" y="283"/>
                    <a:pt x="615" y="298"/>
                    <a:pt x="598" y="313"/>
                  </a:cubicBezTo>
                  <a:cubicBezTo>
                    <a:pt x="668" y="335"/>
                    <a:pt x="738" y="382"/>
                    <a:pt x="793" y="458"/>
                  </a:cubicBezTo>
                  <a:cubicBezTo>
                    <a:pt x="811" y="367"/>
                    <a:pt x="803" y="264"/>
                    <a:pt x="764" y="164"/>
                  </a:cubicBezTo>
                  <a:cubicBezTo>
                    <a:pt x="747" y="179"/>
                    <a:pt x="731" y="194"/>
                    <a:pt x="714" y="20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6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9"/>
            <p:cNvSpPr/>
            <p:nvPr/>
          </p:nvSpPr>
          <p:spPr bwMode="auto">
            <a:xfrm flipH="1">
              <a:off x="12542" y="2778"/>
              <a:ext cx="3233" cy="4035"/>
            </a:xfrm>
            <a:custGeom>
              <a:avLst/>
              <a:gdLst>
                <a:gd name="T0" fmla="*/ 365 w 626"/>
                <a:gd name="T1" fmla="*/ 64 h 781"/>
                <a:gd name="T2" fmla="*/ 34 w 626"/>
                <a:gd name="T3" fmla="*/ 362 h 781"/>
                <a:gd name="T4" fmla="*/ 34 w 626"/>
                <a:gd name="T5" fmla="*/ 362 h 781"/>
                <a:gd name="T6" fmla="*/ 40 w 626"/>
                <a:gd name="T7" fmla="*/ 599 h 781"/>
                <a:gd name="T8" fmla="*/ 401 w 626"/>
                <a:gd name="T9" fmla="*/ 713 h 781"/>
                <a:gd name="T10" fmla="*/ 515 w 626"/>
                <a:gd name="T11" fmla="*/ 351 h 781"/>
                <a:gd name="T12" fmla="*/ 288 w 626"/>
                <a:gd name="T13" fmla="*/ 207 h 781"/>
                <a:gd name="T14" fmla="*/ 397 w 626"/>
                <a:gd name="T15" fmla="*/ 147 h 781"/>
                <a:gd name="T16" fmla="*/ 421 w 626"/>
                <a:gd name="T17" fmla="*/ 209 h 781"/>
                <a:gd name="T18" fmla="*/ 626 w 626"/>
                <a:gd name="T19" fmla="*/ 79 h 781"/>
                <a:gd name="T20" fmla="*/ 341 w 626"/>
                <a:gd name="T21" fmla="*/ 2 h 781"/>
                <a:gd name="T22" fmla="*/ 365 w 626"/>
                <a:gd name="T23" fmla="*/ 6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6" h="781">
                  <a:moveTo>
                    <a:pt x="365" y="64"/>
                  </a:moveTo>
                  <a:cubicBezTo>
                    <a:pt x="240" y="112"/>
                    <a:pt x="93" y="235"/>
                    <a:pt x="34" y="362"/>
                  </a:cubicBezTo>
                  <a:cubicBezTo>
                    <a:pt x="34" y="362"/>
                    <a:pt x="33" y="362"/>
                    <a:pt x="34" y="362"/>
                  </a:cubicBezTo>
                  <a:cubicBezTo>
                    <a:pt x="0" y="435"/>
                    <a:pt x="0" y="522"/>
                    <a:pt x="40" y="599"/>
                  </a:cubicBezTo>
                  <a:cubicBezTo>
                    <a:pt x="108" y="730"/>
                    <a:pt x="270" y="781"/>
                    <a:pt x="401" y="713"/>
                  </a:cubicBezTo>
                  <a:cubicBezTo>
                    <a:pt x="533" y="645"/>
                    <a:pt x="584" y="483"/>
                    <a:pt x="515" y="351"/>
                  </a:cubicBezTo>
                  <a:cubicBezTo>
                    <a:pt x="469" y="263"/>
                    <a:pt x="381" y="211"/>
                    <a:pt x="288" y="207"/>
                  </a:cubicBezTo>
                  <a:cubicBezTo>
                    <a:pt x="321" y="182"/>
                    <a:pt x="358" y="162"/>
                    <a:pt x="397" y="147"/>
                  </a:cubicBezTo>
                  <a:cubicBezTo>
                    <a:pt x="405" y="168"/>
                    <a:pt x="413" y="189"/>
                    <a:pt x="421" y="209"/>
                  </a:cubicBezTo>
                  <a:cubicBezTo>
                    <a:pt x="466" y="152"/>
                    <a:pt x="535" y="103"/>
                    <a:pt x="626" y="79"/>
                  </a:cubicBezTo>
                  <a:cubicBezTo>
                    <a:pt x="547" y="30"/>
                    <a:pt x="448" y="0"/>
                    <a:pt x="341" y="2"/>
                  </a:cubicBezTo>
                  <a:cubicBezTo>
                    <a:pt x="349" y="22"/>
                    <a:pt x="357" y="43"/>
                    <a:pt x="365" y="6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Text Placeholder 9"/>
            <p:cNvSpPr txBox="1"/>
            <p:nvPr/>
          </p:nvSpPr>
          <p:spPr>
            <a:xfrm>
              <a:off x="9808" y="1671"/>
              <a:ext cx="2433" cy="250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商和</a:t>
              </a:r>
              <a:endPara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  <a:p>
              <a:pPr mar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商事</a:t>
              </a:r>
              <a:endPara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 Placeholder 8"/>
            <p:cNvSpPr txBox="1"/>
            <p:nvPr/>
          </p:nvSpPr>
          <p:spPr>
            <a:xfrm>
              <a:off x="6694" y="4171"/>
              <a:ext cx="2538" cy="12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商人</a:t>
              </a:r>
              <a:endPara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Text Placeholder 8"/>
            <p:cNvSpPr txBox="1"/>
            <p:nvPr/>
          </p:nvSpPr>
          <p:spPr>
            <a:xfrm>
              <a:off x="7284" y="8112"/>
              <a:ext cx="3041" cy="12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商行为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934" y="4563"/>
              <a:ext cx="2450" cy="1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0" indent="127000" algn="ctr"/>
              <a:r>
                <a:rPr lang="zh-CN" altLang="en-US" sz="2400" b="0" u="none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营业</a:t>
              </a:r>
              <a:endParaRPr lang="zh-CN" altLang="en-US" sz="2400" b="0" u="none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482" y="7841"/>
              <a:ext cx="2870" cy="23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indent="127000" algn="ctr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  <a:sym typeface="+mn-ea"/>
                </a:rPr>
                <a:t>营利   </a:t>
              </a:r>
              <a:endPara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endParaRPr>
            </a:p>
            <a:p>
              <a:pPr marL="0" indent="127000" algn="ctr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  <a:sym typeface="+mn-ea"/>
                </a:rPr>
                <a:t>事业</a:t>
              </a:r>
              <a:endPara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82750" y="2116455"/>
            <a:ext cx="2540000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商和商事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商人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商行为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营利事业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营业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310" y="1852295"/>
            <a:ext cx="10297160" cy="54565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商和商事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在商法中，“商”有两种含义。一是指生意或者买卖；二是指商人或从事生意或买卖的人，不限于只从事买卖的“商贩”或“买卖商”。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在我国商法学上，“商”在限定法律关系的主体时，指商人或企业等商事主体；在限定事业或行为时，是指营利事业或商行为。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“商事”是指商人从事的、以营利为目的的各种活动或事务。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“商事”具有“民事”的一般属性，属于“民事”的下位概念，但具有自身的特殊性。商事活动的主体是商人或企业，商事活动具有营利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。在商法对商事活动有特别规定时，应当优先适用商法规定；商法没有规定的，适用商事习惯；商事习惯没有规定的，适用民法。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矩形 3"/>
          <p:cNvSpPr>
            <a:spLocks noGrp="1" noChangeArrowheads="1"/>
          </p:cNvSpPr>
          <p:nvPr/>
        </p:nvSpPr>
        <p:spPr>
          <a:xfrm>
            <a:off x="1210310" y="768350"/>
            <a:ext cx="8694420" cy="108394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+mj-lt"/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770" y="1740535"/>
            <a:ext cx="10396855" cy="44297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商人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首先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，商人最初是自然人，现在则既包含自然人，也包含法律拟制之人。 随着商业组织数量的增加和影响力的提升，现代商法学中存在采用 “商业组 织”替代商人的现象。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次，商人最初是“买卖商”或“商贩”，现在已发展到从事各种营业活动的商人。在商法史上，买卖是最主要的商业形式，随着现代商业的发展，运输、仓储、信贷、代理等逐渐从买卖中独立出来，成为新的商业形式。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最后，商人最初与“士”“农”和“工”相对应，既是一种职业，也是一种社会阶层。随着近代私法之平等原则的建立，商人逐渐褪去了社会阶层的色彩，转而主要是指一种职业，即以从事经营活动为职业的个人和组织。</a:t>
            </a: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矩形 3"/>
          <p:cNvSpPr>
            <a:spLocks noGrp="1" noChangeArrowheads="1"/>
          </p:cNvSpPr>
          <p:nvPr/>
        </p:nvSpPr>
        <p:spPr>
          <a:xfrm>
            <a:off x="1210310" y="768350"/>
            <a:ext cx="8694420" cy="108394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（一）商法的基础概念</a:t>
            </a:r>
            <a:endParaRPr lang="en-US" altLang="zh-CN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+mj-lt"/>
              <a:buNone/>
            </a:pPr>
            <a:endParaRPr lang="zh-CN" altLang="en-US" sz="240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2.xml><?xml version="1.0" encoding="utf-8"?>
<p:tagLst xmlns:p="http://schemas.openxmlformats.org/presentationml/2006/main">
  <p:tag name="COMMONDATA" val="eyJoZGlkIjoiOGNlZGM4Y2Q2NGFmMTVhMGY4Mjk4ZWVmZTE4OGQ4OT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0</TotalTime>
  <Words>12626</Words>
  <Application>WPS 演示</Application>
  <PresentationFormat>宽屏</PresentationFormat>
  <Paragraphs>543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Arial</vt:lpstr>
      <vt:lpstr>宋体</vt:lpstr>
      <vt:lpstr>Wingdings</vt:lpstr>
      <vt:lpstr>黑体</vt:lpstr>
      <vt:lpstr>Arial</vt:lpstr>
      <vt:lpstr>Corbel</vt:lpstr>
      <vt:lpstr>华文楷体</vt:lpstr>
      <vt:lpstr>微软雅黑</vt:lpstr>
      <vt:lpstr>Roboto</vt:lpstr>
      <vt:lpstr>Wide Latin</vt:lpstr>
      <vt:lpstr>Arial Unicode MS</vt:lpstr>
      <vt:lpstr>Calibri</vt:lpstr>
      <vt:lpstr>视差</vt:lpstr>
      <vt:lpstr>Office 主题​​</vt:lpstr>
      <vt:lpstr>PowerPoint 演示文稿</vt:lpstr>
      <vt:lpstr>第一章  商法的一般原理</vt:lpstr>
      <vt:lpstr>本章要点</vt:lpstr>
      <vt:lpstr>第一节  商法概述</vt:lpstr>
      <vt:lpstr>第一节  商法概述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 商法的渊源与体系</vt:lpstr>
      <vt:lpstr>第二节  商法的渊源与体系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 商事纠纷及其解决机制</vt:lpstr>
      <vt:lpstr>第三节  商事纠纷解决的基本模式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【思考题】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商法的一般原理</dc:title>
  <dc:creator>王冬冬</dc:creator>
  <cp:lastModifiedBy>周轶男</cp:lastModifiedBy>
  <cp:revision>120</cp:revision>
  <dcterms:created xsi:type="dcterms:W3CDTF">2016-09-10T02:59:00Z</dcterms:created>
  <dcterms:modified xsi:type="dcterms:W3CDTF">2022-08-24T03:01:18Z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  <property fmtid="{D5CDD505-2E9C-101B-9397-08002B2CF9AE}" pid="3" name="KSOProductBuildVer">
    <vt:lpwstr>2052-11.1.0.12302</vt:lpwstr>
  </property>
  <property fmtid="{D5CDD505-2E9C-101B-9397-08002B2CF9AE}" pid="4" name="ICV">
    <vt:lpwstr>7EA2A3950DBE48B9A18E826222E0E938</vt:lpwstr>
  </property>
</Properties>
</file>