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345" r:id="rId3"/>
    <p:sldId id="256" r:id="rId4"/>
    <p:sldId id="270" r:id="rId5"/>
    <p:sldId id="287" r:id="rId6"/>
    <p:sldId id="257" r:id="rId7"/>
    <p:sldId id="273" r:id="rId8"/>
    <p:sldId id="294" r:id="rId9"/>
    <p:sldId id="295" r:id="rId10"/>
    <p:sldId id="274" r:id="rId11"/>
    <p:sldId id="258" r:id="rId12"/>
    <p:sldId id="259" r:id="rId13"/>
    <p:sldId id="290" r:id="rId14"/>
    <p:sldId id="275" r:id="rId15"/>
    <p:sldId id="260" r:id="rId16"/>
    <p:sldId id="291" r:id="rId17"/>
    <p:sldId id="292" r:id="rId18"/>
    <p:sldId id="276" r:id="rId19"/>
    <p:sldId id="288" r:id="rId20"/>
    <p:sldId id="261" r:id="rId21"/>
    <p:sldId id="262" r:id="rId22"/>
    <p:sldId id="263" r:id="rId23"/>
    <p:sldId id="264" r:id="rId24"/>
    <p:sldId id="278" r:id="rId25"/>
    <p:sldId id="279" r:id="rId26"/>
    <p:sldId id="296" r:id="rId27"/>
    <p:sldId id="289" r:id="rId28"/>
    <p:sldId id="265" r:id="rId29"/>
    <p:sldId id="281" r:id="rId30"/>
    <p:sldId id="282" r:id="rId31"/>
    <p:sldId id="300" r:id="rId32"/>
    <p:sldId id="283" r:id="rId33"/>
    <p:sldId id="297" r:id="rId34"/>
    <p:sldId id="266" r:id="rId35"/>
    <p:sldId id="284" r:id="rId36"/>
    <p:sldId id="301" r:id="rId37"/>
    <p:sldId id="285" r:id="rId38"/>
    <p:sldId id="267" r:id="rId39"/>
    <p:sldId id="286" r:id="rId40"/>
    <p:sldId id="268" r:id="rId41"/>
    <p:sldId id="298" r:id="rId42"/>
    <p:sldId id="293" r:id="rId43"/>
    <p:sldId id="299" r:id="rId44"/>
    <p:sldId id="269" r:id="rId45"/>
  </p:sldIdLst>
  <p:sldSz cx="12192000" cy="6858000"/>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0" autoAdjust="0"/>
    <p:restoredTop sz="95000"/>
  </p:normalViewPr>
  <p:slideViewPr>
    <p:cSldViewPr snapToGrid="0">
      <p:cViewPr varScale="1">
        <p:scale>
          <a:sx n="92" d="100"/>
          <a:sy n="92" d="100"/>
        </p:scale>
        <p:origin x="80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9" Type="http://schemas.openxmlformats.org/officeDocument/2006/relationships/tags" Target="tags/tag1.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C00EF59E-3D12-4C91-9988-BC2EFA3A8BBC}" type="doc">
      <dgm:prSet loTypeId="urn:microsoft.com/office/officeart/2009/3/layout/StepUpProcess" loCatId="process" qsTypeId="urn:microsoft.com/office/officeart/2005/8/quickstyle/simple1" qsCatId="simple" csTypeId="urn:microsoft.com/office/officeart/2005/8/colors/colorful2" csCatId="colorful" phldr="1"/>
      <dgm:spPr/>
      <dgm:t>
        <a:bodyPr/>
        <a:lstStyle/>
        <a:p>
          <a:endParaRPr lang="zh-CN" altLang="en-US"/>
        </a:p>
      </dgm:t>
    </dgm:pt>
    <dgm:pt modelId="{60503D18-6099-430D-BD16-3B7AB6B3B569}">
      <dgm:prSet phldrT="[文本]"/>
      <dgm:spPr/>
      <dgm:t>
        <a:bodyPr/>
        <a:lstStyle/>
        <a:p>
          <a:r>
            <a:rPr lang="zh-CN" altLang="en-US" dirty="0"/>
            <a:t>安全性</a:t>
          </a:r>
        </a:p>
      </dgm:t>
    </dgm:pt>
    <dgm:pt modelId="{8E9EBC49-E923-49D1-B395-148FBE71C7F8}" cxnId="{790D5B0F-569F-4B70-BD7C-300CF6B8D87F}" type="parTrans">
      <dgm:prSet/>
      <dgm:spPr/>
      <dgm:t>
        <a:bodyPr/>
        <a:lstStyle/>
        <a:p>
          <a:endParaRPr lang="zh-CN" altLang="en-US"/>
        </a:p>
      </dgm:t>
    </dgm:pt>
    <dgm:pt modelId="{BF4FE494-E37A-40C7-AA67-05AD21DF9E4E}" cxnId="{790D5B0F-569F-4B70-BD7C-300CF6B8D87F}" type="sibTrans">
      <dgm:prSet/>
      <dgm:spPr/>
      <dgm:t>
        <a:bodyPr/>
        <a:lstStyle/>
        <a:p>
          <a:endParaRPr lang="zh-CN" altLang="en-US"/>
        </a:p>
      </dgm:t>
    </dgm:pt>
    <dgm:pt modelId="{728E0027-303F-4F10-8038-9CC69E84AA8E}">
      <dgm:prSet phldrT="[文本]"/>
      <dgm:spPr/>
      <dgm:t>
        <a:bodyPr/>
        <a:lstStyle/>
        <a:p>
          <a:r>
            <a:rPr lang="zh-CN" altLang="en-US" dirty="0"/>
            <a:t>流动性</a:t>
          </a:r>
        </a:p>
      </dgm:t>
    </dgm:pt>
    <dgm:pt modelId="{D1D2B33A-F559-439C-99F3-5D3645D6E63C}" cxnId="{DCE72C9D-59FF-4E32-9D0B-85D710CB5CD6}" type="parTrans">
      <dgm:prSet/>
      <dgm:spPr/>
      <dgm:t>
        <a:bodyPr/>
        <a:lstStyle/>
        <a:p>
          <a:endParaRPr lang="zh-CN" altLang="en-US"/>
        </a:p>
      </dgm:t>
    </dgm:pt>
    <dgm:pt modelId="{1113C1CF-A810-498C-9FE7-3EDC8941B417}" cxnId="{DCE72C9D-59FF-4E32-9D0B-85D710CB5CD6}" type="sibTrans">
      <dgm:prSet/>
      <dgm:spPr/>
      <dgm:t>
        <a:bodyPr/>
        <a:lstStyle/>
        <a:p>
          <a:endParaRPr lang="zh-CN" altLang="en-US"/>
        </a:p>
      </dgm:t>
    </dgm:pt>
    <dgm:pt modelId="{1B9DD980-F512-4A87-8719-0B755BAA4E97}">
      <dgm:prSet phldrT="[文本]"/>
      <dgm:spPr/>
      <dgm:t>
        <a:bodyPr/>
        <a:lstStyle/>
        <a:p>
          <a:r>
            <a:rPr lang="zh-CN" altLang="en-US" dirty="0"/>
            <a:t>效益性</a:t>
          </a:r>
        </a:p>
      </dgm:t>
    </dgm:pt>
    <dgm:pt modelId="{657E2EFE-0A68-4B04-89EE-8A3FA91F4977}" cxnId="{58883F8B-8CA5-421E-BE01-48AF66632CCC}" type="parTrans">
      <dgm:prSet/>
      <dgm:spPr/>
      <dgm:t>
        <a:bodyPr/>
        <a:lstStyle/>
        <a:p>
          <a:endParaRPr lang="zh-CN" altLang="en-US"/>
        </a:p>
      </dgm:t>
    </dgm:pt>
    <dgm:pt modelId="{D4905179-AA27-4E05-B789-8271D4EE0F7B}" cxnId="{58883F8B-8CA5-421E-BE01-48AF66632CCC}" type="sibTrans">
      <dgm:prSet/>
      <dgm:spPr/>
      <dgm:t>
        <a:bodyPr/>
        <a:lstStyle/>
        <a:p>
          <a:endParaRPr lang="zh-CN" altLang="en-US"/>
        </a:p>
      </dgm:t>
    </dgm:pt>
    <dgm:pt modelId="{8CBDAD01-9540-47C8-84E9-B3C937589BCE}" type="pres">
      <dgm:prSet presAssocID="{C00EF59E-3D12-4C91-9988-BC2EFA3A8BBC}" presName="rootnode" presStyleCnt="0">
        <dgm:presLayoutVars>
          <dgm:chMax/>
          <dgm:chPref/>
          <dgm:dir/>
          <dgm:animLvl val="lvl"/>
        </dgm:presLayoutVars>
      </dgm:prSet>
      <dgm:spPr/>
    </dgm:pt>
    <dgm:pt modelId="{725330B8-75F1-44AA-8C44-20A5296CDB91}" type="pres">
      <dgm:prSet presAssocID="{60503D18-6099-430D-BD16-3B7AB6B3B569}" presName="composite" presStyleCnt="0"/>
      <dgm:spPr/>
    </dgm:pt>
    <dgm:pt modelId="{C4D4D258-2856-415D-98BD-4A5BC5F8F351}" type="pres">
      <dgm:prSet presAssocID="{60503D18-6099-430D-BD16-3B7AB6B3B569}" presName="LShape" presStyleLbl="alignNode1" presStyleIdx="0" presStyleCnt="5"/>
      <dgm:spPr>
        <a:solidFill>
          <a:schemeClr val="tx2">
            <a:lumMod val="10000"/>
            <a:lumOff val="90000"/>
          </a:schemeClr>
        </a:solidFill>
      </dgm:spPr>
    </dgm:pt>
    <dgm:pt modelId="{4D33BF22-91AA-4D55-956D-55390B09292F}" type="pres">
      <dgm:prSet presAssocID="{60503D18-6099-430D-BD16-3B7AB6B3B569}" presName="ParentText" presStyleLbl="revTx" presStyleIdx="0" presStyleCnt="3">
        <dgm:presLayoutVars>
          <dgm:chMax val="0"/>
          <dgm:chPref val="0"/>
          <dgm:bulletEnabled val="1"/>
        </dgm:presLayoutVars>
      </dgm:prSet>
      <dgm:spPr/>
    </dgm:pt>
    <dgm:pt modelId="{C53D7783-07C1-4991-9FF4-CE2F1E8E995E}" type="pres">
      <dgm:prSet presAssocID="{60503D18-6099-430D-BD16-3B7AB6B3B569}" presName="Triangle" presStyleLbl="alignNode1" presStyleIdx="1" presStyleCnt="5"/>
      <dgm:spPr/>
    </dgm:pt>
    <dgm:pt modelId="{2A92A539-0F3B-4EA7-AFE7-82A3C5200A33}" type="pres">
      <dgm:prSet presAssocID="{BF4FE494-E37A-40C7-AA67-05AD21DF9E4E}" presName="sibTrans" presStyleCnt="0"/>
      <dgm:spPr/>
    </dgm:pt>
    <dgm:pt modelId="{4AB1C783-0893-472D-8609-E410A6E56F37}" type="pres">
      <dgm:prSet presAssocID="{BF4FE494-E37A-40C7-AA67-05AD21DF9E4E}" presName="space" presStyleCnt="0"/>
      <dgm:spPr/>
    </dgm:pt>
    <dgm:pt modelId="{19FD551A-3136-4EC2-8094-6D24F715112B}" type="pres">
      <dgm:prSet presAssocID="{728E0027-303F-4F10-8038-9CC69E84AA8E}" presName="composite" presStyleCnt="0"/>
      <dgm:spPr/>
    </dgm:pt>
    <dgm:pt modelId="{6631462D-9ABD-4920-BE92-8BD89BAC5AE0}" type="pres">
      <dgm:prSet presAssocID="{728E0027-303F-4F10-8038-9CC69E84AA8E}" presName="LShape" presStyleLbl="alignNode1" presStyleIdx="2" presStyleCnt="5"/>
      <dgm:spPr>
        <a:solidFill>
          <a:schemeClr val="accent1">
            <a:lumMod val="40000"/>
            <a:lumOff val="60000"/>
          </a:schemeClr>
        </a:solidFill>
      </dgm:spPr>
    </dgm:pt>
    <dgm:pt modelId="{257A1E14-9929-4AC3-8C4D-D19ABF0FF16F}" type="pres">
      <dgm:prSet presAssocID="{728E0027-303F-4F10-8038-9CC69E84AA8E}" presName="ParentText" presStyleLbl="revTx" presStyleIdx="1" presStyleCnt="3">
        <dgm:presLayoutVars>
          <dgm:chMax val="0"/>
          <dgm:chPref val="0"/>
          <dgm:bulletEnabled val="1"/>
        </dgm:presLayoutVars>
      </dgm:prSet>
      <dgm:spPr/>
    </dgm:pt>
    <dgm:pt modelId="{46DFCEF1-60F3-404F-A6F7-FE6CC2F9F26D}" type="pres">
      <dgm:prSet presAssocID="{728E0027-303F-4F10-8038-9CC69E84AA8E}" presName="Triangle" presStyleLbl="alignNode1" presStyleIdx="3" presStyleCnt="5"/>
      <dgm:spPr/>
    </dgm:pt>
    <dgm:pt modelId="{AEAE5B56-CF22-4FD4-8F44-4FEFDB95FAF0}" type="pres">
      <dgm:prSet presAssocID="{1113C1CF-A810-498C-9FE7-3EDC8941B417}" presName="sibTrans" presStyleCnt="0"/>
      <dgm:spPr/>
    </dgm:pt>
    <dgm:pt modelId="{7D362AF9-0AFB-43E2-B202-C2193454D982}" type="pres">
      <dgm:prSet presAssocID="{1113C1CF-A810-498C-9FE7-3EDC8941B417}" presName="space" presStyleCnt="0"/>
      <dgm:spPr/>
    </dgm:pt>
    <dgm:pt modelId="{DB3EE9AF-D061-4CA1-8CC1-68FB13540D9A}" type="pres">
      <dgm:prSet presAssocID="{1B9DD980-F512-4A87-8719-0B755BAA4E97}" presName="composite" presStyleCnt="0"/>
      <dgm:spPr/>
    </dgm:pt>
    <dgm:pt modelId="{06FAA158-4967-4E49-A985-2F414A9A0EC5}" type="pres">
      <dgm:prSet presAssocID="{1B9DD980-F512-4A87-8719-0B755BAA4E97}" presName="LShape" presStyleLbl="alignNode1" presStyleIdx="4" presStyleCnt="5"/>
      <dgm:spPr>
        <a:solidFill>
          <a:schemeClr val="accent3">
            <a:lumMod val="20000"/>
            <a:lumOff val="80000"/>
          </a:schemeClr>
        </a:solidFill>
      </dgm:spPr>
    </dgm:pt>
    <dgm:pt modelId="{E4A08731-197E-438C-AB9E-93E5E6D8FC66}" type="pres">
      <dgm:prSet presAssocID="{1B9DD980-F512-4A87-8719-0B755BAA4E97}" presName="ParentText" presStyleLbl="revTx" presStyleIdx="2" presStyleCnt="3">
        <dgm:presLayoutVars>
          <dgm:chMax val="0"/>
          <dgm:chPref val="0"/>
          <dgm:bulletEnabled val="1"/>
        </dgm:presLayoutVars>
      </dgm:prSet>
      <dgm:spPr/>
    </dgm:pt>
  </dgm:ptLst>
  <dgm:cxnLst>
    <dgm:cxn modelId="{790D5B0F-569F-4B70-BD7C-300CF6B8D87F}" srcId="{C00EF59E-3D12-4C91-9988-BC2EFA3A8BBC}" destId="{60503D18-6099-430D-BD16-3B7AB6B3B569}" srcOrd="0" destOrd="0" parTransId="{8E9EBC49-E923-49D1-B395-148FBE71C7F8}" sibTransId="{BF4FE494-E37A-40C7-AA67-05AD21DF9E4E}"/>
    <dgm:cxn modelId="{D6010E1F-34A2-441D-9273-023475605FBD}" type="presOf" srcId="{728E0027-303F-4F10-8038-9CC69E84AA8E}" destId="{257A1E14-9929-4AC3-8C4D-D19ABF0FF16F}" srcOrd="0" destOrd="0" presId="urn:microsoft.com/office/officeart/2009/3/layout/StepUpProcess"/>
    <dgm:cxn modelId="{E5681C27-858A-41DC-87A6-16E0E57B4C4A}" type="presOf" srcId="{60503D18-6099-430D-BD16-3B7AB6B3B569}" destId="{4D33BF22-91AA-4D55-956D-55390B09292F}" srcOrd="0" destOrd="0" presId="urn:microsoft.com/office/officeart/2009/3/layout/StepUpProcess"/>
    <dgm:cxn modelId="{09B1B25F-7A4F-4084-8C5B-77F70C9EBCF0}" type="presOf" srcId="{1B9DD980-F512-4A87-8719-0B755BAA4E97}" destId="{E4A08731-197E-438C-AB9E-93E5E6D8FC66}" srcOrd="0" destOrd="0" presId="urn:microsoft.com/office/officeart/2009/3/layout/StepUpProcess"/>
    <dgm:cxn modelId="{58883F8B-8CA5-421E-BE01-48AF66632CCC}" srcId="{C00EF59E-3D12-4C91-9988-BC2EFA3A8BBC}" destId="{1B9DD980-F512-4A87-8719-0B755BAA4E97}" srcOrd="2" destOrd="0" parTransId="{657E2EFE-0A68-4B04-89EE-8A3FA91F4977}" sibTransId="{D4905179-AA27-4E05-B789-8271D4EE0F7B}"/>
    <dgm:cxn modelId="{DCE72C9D-59FF-4E32-9D0B-85D710CB5CD6}" srcId="{C00EF59E-3D12-4C91-9988-BC2EFA3A8BBC}" destId="{728E0027-303F-4F10-8038-9CC69E84AA8E}" srcOrd="1" destOrd="0" parTransId="{D1D2B33A-F559-439C-99F3-5D3645D6E63C}" sibTransId="{1113C1CF-A810-498C-9FE7-3EDC8941B417}"/>
    <dgm:cxn modelId="{17374FF9-1CA5-4A7E-85CD-9C7C9C3E2750}" type="presOf" srcId="{C00EF59E-3D12-4C91-9988-BC2EFA3A8BBC}" destId="{8CBDAD01-9540-47C8-84E9-B3C937589BCE}" srcOrd="0" destOrd="0" presId="urn:microsoft.com/office/officeart/2009/3/layout/StepUpProcess"/>
    <dgm:cxn modelId="{FB2A0AC2-FF15-45F5-9F51-E75D19B7F071}" type="presParOf" srcId="{8CBDAD01-9540-47C8-84E9-B3C937589BCE}" destId="{725330B8-75F1-44AA-8C44-20A5296CDB91}" srcOrd="0" destOrd="0" presId="urn:microsoft.com/office/officeart/2009/3/layout/StepUpProcess"/>
    <dgm:cxn modelId="{DD3CCC2D-D261-4FF4-BE23-5ADF6277CB64}" type="presParOf" srcId="{725330B8-75F1-44AA-8C44-20A5296CDB91}" destId="{C4D4D258-2856-415D-98BD-4A5BC5F8F351}" srcOrd="0" destOrd="0" presId="urn:microsoft.com/office/officeart/2009/3/layout/StepUpProcess"/>
    <dgm:cxn modelId="{4139B327-33F8-43FB-893D-4D09A4D3DB76}" type="presParOf" srcId="{725330B8-75F1-44AA-8C44-20A5296CDB91}" destId="{4D33BF22-91AA-4D55-956D-55390B09292F}" srcOrd="1" destOrd="0" presId="urn:microsoft.com/office/officeart/2009/3/layout/StepUpProcess"/>
    <dgm:cxn modelId="{F2BE19D0-EB5C-45CC-8DB8-BFC9E29CCEBE}" type="presParOf" srcId="{725330B8-75F1-44AA-8C44-20A5296CDB91}" destId="{C53D7783-07C1-4991-9FF4-CE2F1E8E995E}" srcOrd="2" destOrd="0" presId="urn:microsoft.com/office/officeart/2009/3/layout/StepUpProcess"/>
    <dgm:cxn modelId="{B81ED7AD-A1AD-48C6-8914-4CC2A9B0966A}" type="presParOf" srcId="{8CBDAD01-9540-47C8-84E9-B3C937589BCE}" destId="{2A92A539-0F3B-4EA7-AFE7-82A3C5200A33}" srcOrd="1" destOrd="0" presId="urn:microsoft.com/office/officeart/2009/3/layout/StepUpProcess"/>
    <dgm:cxn modelId="{F716BEB8-859D-43E4-8712-804561BB5DC1}" type="presParOf" srcId="{2A92A539-0F3B-4EA7-AFE7-82A3C5200A33}" destId="{4AB1C783-0893-472D-8609-E410A6E56F37}" srcOrd="0" destOrd="0" presId="urn:microsoft.com/office/officeart/2009/3/layout/StepUpProcess"/>
    <dgm:cxn modelId="{48C39B63-C2C8-463C-8DBB-2C03357266FD}" type="presParOf" srcId="{8CBDAD01-9540-47C8-84E9-B3C937589BCE}" destId="{19FD551A-3136-4EC2-8094-6D24F715112B}" srcOrd="2" destOrd="0" presId="urn:microsoft.com/office/officeart/2009/3/layout/StepUpProcess"/>
    <dgm:cxn modelId="{D466F7F6-D829-4880-9E9B-5A391BDD44B0}" type="presParOf" srcId="{19FD551A-3136-4EC2-8094-6D24F715112B}" destId="{6631462D-9ABD-4920-BE92-8BD89BAC5AE0}" srcOrd="0" destOrd="0" presId="urn:microsoft.com/office/officeart/2009/3/layout/StepUpProcess"/>
    <dgm:cxn modelId="{3E298DC7-311C-4D2D-A795-15792DF01E9F}" type="presParOf" srcId="{19FD551A-3136-4EC2-8094-6D24F715112B}" destId="{257A1E14-9929-4AC3-8C4D-D19ABF0FF16F}" srcOrd="1" destOrd="0" presId="urn:microsoft.com/office/officeart/2009/3/layout/StepUpProcess"/>
    <dgm:cxn modelId="{040F21AB-D78A-4281-AB74-C488EB298F41}" type="presParOf" srcId="{19FD551A-3136-4EC2-8094-6D24F715112B}" destId="{46DFCEF1-60F3-404F-A6F7-FE6CC2F9F26D}" srcOrd="2" destOrd="0" presId="urn:microsoft.com/office/officeart/2009/3/layout/StepUpProcess"/>
    <dgm:cxn modelId="{B84BD419-E943-4F2D-8CD9-0434355FDE80}" type="presParOf" srcId="{8CBDAD01-9540-47C8-84E9-B3C937589BCE}" destId="{AEAE5B56-CF22-4FD4-8F44-4FEFDB95FAF0}" srcOrd="3" destOrd="0" presId="urn:microsoft.com/office/officeart/2009/3/layout/StepUpProcess"/>
    <dgm:cxn modelId="{FC638390-B95E-44B3-A5DC-6BFAC63A2951}" type="presParOf" srcId="{AEAE5B56-CF22-4FD4-8F44-4FEFDB95FAF0}" destId="{7D362AF9-0AFB-43E2-B202-C2193454D982}" srcOrd="0" destOrd="0" presId="urn:microsoft.com/office/officeart/2009/3/layout/StepUpProcess"/>
    <dgm:cxn modelId="{4EC2FB27-5BF7-4C91-B848-EA16B5F918CD}" type="presParOf" srcId="{8CBDAD01-9540-47C8-84E9-B3C937589BCE}" destId="{DB3EE9AF-D061-4CA1-8CC1-68FB13540D9A}" srcOrd="4" destOrd="0" presId="urn:microsoft.com/office/officeart/2009/3/layout/StepUpProcess"/>
    <dgm:cxn modelId="{F1C19C78-C495-48A4-967A-D550B5C451B8}" type="presParOf" srcId="{DB3EE9AF-D061-4CA1-8CC1-68FB13540D9A}" destId="{06FAA158-4967-4E49-A985-2F414A9A0EC5}" srcOrd="0" destOrd="0" presId="urn:microsoft.com/office/officeart/2009/3/layout/StepUpProcess"/>
    <dgm:cxn modelId="{34E5C38D-234E-4DD6-8C7E-8881DA62E875}" type="presParOf" srcId="{DB3EE9AF-D061-4CA1-8CC1-68FB13540D9A}" destId="{E4A08731-197E-438C-AB9E-93E5E6D8FC66}" srcOrd="1" destOrd="0" presId="urn:microsoft.com/office/officeart/2009/3/layout/StepUp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3C9C88C-6E72-44F8-B6BB-8C85FEBD62C9}" type="doc">
      <dgm:prSet loTypeId="urn:microsoft.com/office/officeart/2005/8/layout/vList3" loCatId="list" qsTypeId="urn:microsoft.com/office/officeart/2005/8/quickstyle/simple1" qsCatId="simple" csTypeId="urn:microsoft.com/office/officeart/2005/8/colors/accent2_1" csCatId="accent2" phldr="1"/>
      <dgm:spPr/>
    </dgm:pt>
    <dgm:pt modelId="{226F31D3-2422-470F-9726-64AAF2007732}">
      <dgm:prSet phldrT="[文本]"/>
      <dgm:spPr>
        <a:noFill/>
      </dgm:spPr>
      <dgm:t>
        <a:bodyPr/>
        <a:lstStyle/>
        <a:p>
          <a:r>
            <a:rPr lang="zh-CN" altLang="en-US" dirty="0"/>
            <a:t>信用卡和借记卡</a:t>
          </a:r>
        </a:p>
      </dgm:t>
    </dgm:pt>
    <dgm:pt modelId="{E851AC64-C25A-4FF7-BB53-064FE31D1884}" cxnId="{962F42E1-E832-4757-9A88-822450CAE236}" type="parTrans">
      <dgm:prSet/>
      <dgm:spPr/>
      <dgm:t>
        <a:bodyPr/>
        <a:lstStyle/>
        <a:p>
          <a:endParaRPr lang="zh-CN" altLang="en-US"/>
        </a:p>
      </dgm:t>
    </dgm:pt>
    <dgm:pt modelId="{B507A30D-59D3-44D6-A747-5C697C4EE989}" cxnId="{962F42E1-E832-4757-9A88-822450CAE236}" type="sibTrans">
      <dgm:prSet/>
      <dgm:spPr/>
      <dgm:t>
        <a:bodyPr/>
        <a:lstStyle/>
        <a:p>
          <a:endParaRPr lang="zh-CN" altLang="en-US"/>
        </a:p>
      </dgm:t>
    </dgm:pt>
    <dgm:pt modelId="{79235AE7-D2F7-433E-9ECF-CBD404D8CE63}">
      <dgm:prSet phldrT="[文本]"/>
      <dgm:spPr>
        <a:noFill/>
      </dgm:spPr>
      <dgm:t>
        <a:bodyPr/>
        <a:lstStyle/>
        <a:p>
          <a:r>
            <a:rPr lang="zh-CN" altLang="en-US" dirty="0"/>
            <a:t>单位卡和个人卡</a:t>
          </a:r>
        </a:p>
      </dgm:t>
    </dgm:pt>
    <dgm:pt modelId="{9DA5318D-11CC-4686-B18F-AB852EF1B393}" cxnId="{2A7EFE93-AA23-4BB2-AE2A-F549E52A687E}" type="parTrans">
      <dgm:prSet/>
      <dgm:spPr/>
      <dgm:t>
        <a:bodyPr/>
        <a:lstStyle/>
        <a:p>
          <a:endParaRPr lang="zh-CN" altLang="en-US"/>
        </a:p>
      </dgm:t>
    </dgm:pt>
    <dgm:pt modelId="{AC21A2FD-817C-47C5-B56E-8E736614713B}" cxnId="{2A7EFE93-AA23-4BB2-AE2A-F549E52A687E}" type="sibTrans">
      <dgm:prSet/>
      <dgm:spPr/>
      <dgm:t>
        <a:bodyPr/>
        <a:lstStyle/>
        <a:p>
          <a:endParaRPr lang="zh-CN" altLang="en-US"/>
        </a:p>
      </dgm:t>
    </dgm:pt>
    <dgm:pt modelId="{4F88C3B0-7FE6-445A-B78A-CCDF88D300DE}">
      <dgm:prSet phldrT="[文本]"/>
      <dgm:spPr>
        <a:noFill/>
      </dgm:spPr>
      <dgm:t>
        <a:bodyPr/>
        <a:lstStyle/>
        <a:p>
          <a:r>
            <a:rPr lang="zh-CN" altLang="en-US" dirty="0"/>
            <a:t>人民币卡、外币卡和双币卡</a:t>
          </a:r>
        </a:p>
      </dgm:t>
    </dgm:pt>
    <dgm:pt modelId="{863BC0CB-63CF-4967-BC7C-9B5556359E2D}" cxnId="{60FFB023-5B49-452E-9457-46BA5D14BB97}" type="parTrans">
      <dgm:prSet/>
      <dgm:spPr/>
      <dgm:t>
        <a:bodyPr/>
        <a:lstStyle/>
        <a:p>
          <a:endParaRPr lang="zh-CN" altLang="en-US"/>
        </a:p>
      </dgm:t>
    </dgm:pt>
    <dgm:pt modelId="{1C695088-6BE4-4614-B1B6-794FE4E0B733}" cxnId="{60FFB023-5B49-452E-9457-46BA5D14BB97}" type="sibTrans">
      <dgm:prSet/>
      <dgm:spPr/>
      <dgm:t>
        <a:bodyPr/>
        <a:lstStyle/>
        <a:p>
          <a:endParaRPr lang="zh-CN" altLang="en-US"/>
        </a:p>
      </dgm:t>
    </dgm:pt>
    <dgm:pt modelId="{15769A71-AC96-468A-9EAA-D0B95FEA6383}">
      <dgm:prSet/>
      <dgm:spPr>
        <a:noFill/>
      </dgm:spPr>
      <dgm:t>
        <a:bodyPr/>
        <a:lstStyle/>
        <a:p>
          <a:r>
            <a:rPr lang="zh-CN" altLang="en-US" dirty="0"/>
            <a:t>国际卡、国内卡和地区卡</a:t>
          </a:r>
        </a:p>
      </dgm:t>
    </dgm:pt>
    <dgm:pt modelId="{DE1CEA9C-09CC-4F3E-982D-9F2EEAB53790}" cxnId="{99D37250-7E3A-43BF-9110-44E0AFCD5A29}" type="parTrans">
      <dgm:prSet/>
      <dgm:spPr/>
      <dgm:t>
        <a:bodyPr/>
        <a:lstStyle/>
        <a:p>
          <a:endParaRPr lang="zh-CN" altLang="en-US"/>
        </a:p>
      </dgm:t>
    </dgm:pt>
    <dgm:pt modelId="{558F6490-6EE7-46E9-9259-849BA4FE4397}" cxnId="{99D37250-7E3A-43BF-9110-44E0AFCD5A29}" type="sibTrans">
      <dgm:prSet/>
      <dgm:spPr/>
      <dgm:t>
        <a:bodyPr/>
        <a:lstStyle/>
        <a:p>
          <a:endParaRPr lang="zh-CN" altLang="en-US"/>
        </a:p>
      </dgm:t>
    </dgm:pt>
    <dgm:pt modelId="{DFC66268-1F37-4E24-B205-68DC38634779}" type="pres">
      <dgm:prSet presAssocID="{63C9C88C-6E72-44F8-B6BB-8C85FEBD62C9}" presName="linearFlow" presStyleCnt="0">
        <dgm:presLayoutVars>
          <dgm:dir/>
          <dgm:resizeHandles val="exact"/>
        </dgm:presLayoutVars>
      </dgm:prSet>
      <dgm:spPr/>
    </dgm:pt>
    <dgm:pt modelId="{2AAB164C-71CC-4B5C-91F4-AE19D052DB36}" type="pres">
      <dgm:prSet presAssocID="{226F31D3-2422-470F-9726-64AAF2007732}" presName="composite" presStyleCnt="0"/>
      <dgm:spPr/>
    </dgm:pt>
    <dgm:pt modelId="{BA4AC01D-944A-4E47-9382-B7FD30241FC4}" type="pres">
      <dgm:prSet presAssocID="{226F31D3-2422-470F-9726-64AAF2007732}" presName="imgShp" presStyleLbl="fgImgPlace1" presStyleIdx="0" presStyleCnt="4"/>
      <dgm:spPr/>
    </dgm:pt>
    <dgm:pt modelId="{CE12517E-E83A-4C9C-8073-57F31E7E9914}" type="pres">
      <dgm:prSet presAssocID="{226F31D3-2422-470F-9726-64AAF2007732}" presName="txShp" presStyleLbl="node1" presStyleIdx="0" presStyleCnt="4">
        <dgm:presLayoutVars>
          <dgm:bulletEnabled val="1"/>
        </dgm:presLayoutVars>
      </dgm:prSet>
      <dgm:spPr/>
    </dgm:pt>
    <dgm:pt modelId="{0D960904-A045-4A4B-8B74-28982AB61A97}" type="pres">
      <dgm:prSet presAssocID="{B507A30D-59D3-44D6-A747-5C697C4EE989}" presName="spacing" presStyleCnt="0"/>
      <dgm:spPr/>
    </dgm:pt>
    <dgm:pt modelId="{E47F1DD3-037F-47A0-B54E-7A9C940D35DE}" type="pres">
      <dgm:prSet presAssocID="{79235AE7-D2F7-433E-9ECF-CBD404D8CE63}" presName="composite" presStyleCnt="0"/>
      <dgm:spPr/>
    </dgm:pt>
    <dgm:pt modelId="{BAE8839C-C49F-4FA5-86D7-74FCF8E78CF2}" type="pres">
      <dgm:prSet presAssocID="{79235AE7-D2F7-433E-9ECF-CBD404D8CE63}" presName="imgShp" presStyleLbl="fgImgPlace1" presStyleIdx="1" presStyleCnt="4"/>
      <dgm:spPr/>
    </dgm:pt>
    <dgm:pt modelId="{2C6BA963-ECD4-42EA-BD7A-5B685DF23D4F}" type="pres">
      <dgm:prSet presAssocID="{79235AE7-D2F7-433E-9ECF-CBD404D8CE63}" presName="txShp" presStyleLbl="node1" presStyleIdx="1" presStyleCnt="4" custLinFactNeighborX="-2180" custLinFactNeighborY="8467">
        <dgm:presLayoutVars>
          <dgm:bulletEnabled val="1"/>
        </dgm:presLayoutVars>
      </dgm:prSet>
      <dgm:spPr/>
    </dgm:pt>
    <dgm:pt modelId="{F8468AD8-4B7D-4B35-974F-7E64F27B2BAD}" type="pres">
      <dgm:prSet presAssocID="{AC21A2FD-817C-47C5-B56E-8E736614713B}" presName="spacing" presStyleCnt="0"/>
      <dgm:spPr/>
    </dgm:pt>
    <dgm:pt modelId="{D50A5FA3-F233-4E24-BA07-85EF7FF1F21E}" type="pres">
      <dgm:prSet presAssocID="{15769A71-AC96-468A-9EAA-D0B95FEA6383}" presName="composite" presStyleCnt="0"/>
      <dgm:spPr/>
    </dgm:pt>
    <dgm:pt modelId="{E83A36FB-C92D-40D4-A809-32A2238EEDC5}" type="pres">
      <dgm:prSet presAssocID="{15769A71-AC96-468A-9EAA-D0B95FEA6383}" presName="imgShp" presStyleLbl="fgImgPlace1" presStyleIdx="2" presStyleCnt="4"/>
      <dgm:spPr/>
    </dgm:pt>
    <dgm:pt modelId="{3628545A-A29D-4E9A-899E-50EEF32C331E}" type="pres">
      <dgm:prSet presAssocID="{15769A71-AC96-468A-9EAA-D0B95FEA6383}" presName="txShp" presStyleLbl="node1" presStyleIdx="2" presStyleCnt="4">
        <dgm:presLayoutVars>
          <dgm:bulletEnabled val="1"/>
        </dgm:presLayoutVars>
      </dgm:prSet>
      <dgm:spPr/>
    </dgm:pt>
    <dgm:pt modelId="{F1D877B6-E121-46FF-B041-E6CA536CDD69}" type="pres">
      <dgm:prSet presAssocID="{558F6490-6EE7-46E9-9259-849BA4FE4397}" presName="spacing" presStyleCnt="0"/>
      <dgm:spPr/>
    </dgm:pt>
    <dgm:pt modelId="{7E676F1D-7589-4759-849A-12F9C4A4E223}" type="pres">
      <dgm:prSet presAssocID="{4F88C3B0-7FE6-445A-B78A-CCDF88D300DE}" presName="composite" presStyleCnt="0"/>
      <dgm:spPr/>
    </dgm:pt>
    <dgm:pt modelId="{2796F9DC-0C74-42F7-B6A1-6C6D69B10E6B}" type="pres">
      <dgm:prSet presAssocID="{4F88C3B0-7FE6-445A-B78A-CCDF88D300DE}" presName="imgShp" presStyleLbl="fgImgPlace1" presStyleIdx="3" presStyleCnt="4"/>
      <dgm:spPr/>
    </dgm:pt>
    <dgm:pt modelId="{17F7181A-CECA-4A42-A2F9-4F7F9A3A1BBB}" type="pres">
      <dgm:prSet presAssocID="{4F88C3B0-7FE6-445A-B78A-CCDF88D300DE}" presName="txShp" presStyleLbl="node1" presStyleIdx="3" presStyleCnt="4">
        <dgm:presLayoutVars>
          <dgm:bulletEnabled val="1"/>
        </dgm:presLayoutVars>
      </dgm:prSet>
      <dgm:spPr/>
    </dgm:pt>
  </dgm:ptLst>
  <dgm:cxnLst>
    <dgm:cxn modelId="{60FFB023-5B49-452E-9457-46BA5D14BB97}" srcId="{63C9C88C-6E72-44F8-B6BB-8C85FEBD62C9}" destId="{4F88C3B0-7FE6-445A-B78A-CCDF88D300DE}" srcOrd="3" destOrd="0" parTransId="{863BC0CB-63CF-4967-BC7C-9B5556359E2D}" sibTransId="{1C695088-6BE4-4614-B1B6-794FE4E0B733}"/>
    <dgm:cxn modelId="{99D37250-7E3A-43BF-9110-44E0AFCD5A29}" srcId="{63C9C88C-6E72-44F8-B6BB-8C85FEBD62C9}" destId="{15769A71-AC96-468A-9EAA-D0B95FEA6383}" srcOrd="2" destOrd="0" parTransId="{DE1CEA9C-09CC-4F3E-982D-9F2EEAB53790}" sibTransId="{558F6490-6EE7-46E9-9259-849BA4FE4397}"/>
    <dgm:cxn modelId="{F87DE573-5690-4F76-8C51-1A14689F3542}" type="presOf" srcId="{15769A71-AC96-468A-9EAA-D0B95FEA6383}" destId="{3628545A-A29D-4E9A-899E-50EEF32C331E}" srcOrd="0" destOrd="0" presId="urn:microsoft.com/office/officeart/2005/8/layout/vList3"/>
    <dgm:cxn modelId="{115BA577-2E99-4384-99D9-676E85224138}" type="presOf" srcId="{63C9C88C-6E72-44F8-B6BB-8C85FEBD62C9}" destId="{DFC66268-1F37-4E24-B205-68DC38634779}" srcOrd="0" destOrd="0" presId="urn:microsoft.com/office/officeart/2005/8/layout/vList3"/>
    <dgm:cxn modelId="{2A7EFE93-AA23-4BB2-AE2A-F549E52A687E}" srcId="{63C9C88C-6E72-44F8-B6BB-8C85FEBD62C9}" destId="{79235AE7-D2F7-433E-9ECF-CBD404D8CE63}" srcOrd="1" destOrd="0" parTransId="{9DA5318D-11CC-4686-B18F-AB852EF1B393}" sibTransId="{AC21A2FD-817C-47C5-B56E-8E736614713B}"/>
    <dgm:cxn modelId="{399EF0A7-7094-487F-9741-18C0795B3F36}" type="presOf" srcId="{4F88C3B0-7FE6-445A-B78A-CCDF88D300DE}" destId="{17F7181A-CECA-4A42-A2F9-4F7F9A3A1BBB}" srcOrd="0" destOrd="0" presId="urn:microsoft.com/office/officeart/2005/8/layout/vList3"/>
    <dgm:cxn modelId="{30DD77B0-1060-4FF2-BD3E-08C883BA6527}" type="presOf" srcId="{226F31D3-2422-470F-9726-64AAF2007732}" destId="{CE12517E-E83A-4C9C-8073-57F31E7E9914}" srcOrd="0" destOrd="0" presId="urn:microsoft.com/office/officeart/2005/8/layout/vList3"/>
    <dgm:cxn modelId="{EA68D9BC-4CD2-412F-BE4A-8755A2A3132D}" type="presOf" srcId="{79235AE7-D2F7-433E-9ECF-CBD404D8CE63}" destId="{2C6BA963-ECD4-42EA-BD7A-5B685DF23D4F}" srcOrd="0" destOrd="0" presId="urn:microsoft.com/office/officeart/2005/8/layout/vList3"/>
    <dgm:cxn modelId="{962F42E1-E832-4757-9A88-822450CAE236}" srcId="{63C9C88C-6E72-44F8-B6BB-8C85FEBD62C9}" destId="{226F31D3-2422-470F-9726-64AAF2007732}" srcOrd="0" destOrd="0" parTransId="{E851AC64-C25A-4FF7-BB53-064FE31D1884}" sibTransId="{B507A30D-59D3-44D6-A747-5C697C4EE989}"/>
    <dgm:cxn modelId="{30DDD4A0-41A0-4440-AE3A-55501189AD63}" type="presParOf" srcId="{DFC66268-1F37-4E24-B205-68DC38634779}" destId="{2AAB164C-71CC-4B5C-91F4-AE19D052DB36}" srcOrd="0" destOrd="0" presId="urn:microsoft.com/office/officeart/2005/8/layout/vList3"/>
    <dgm:cxn modelId="{6FAC9693-FA52-4D57-BAF1-47A2F7CA40B1}" type="presParOf" srcId="{2AAB164C-71CC-4B5C-91F4-AE19D052DB36}" destId="{BA4AC01D-944A-4E47-9382-B7FD30241FC4}" srcOrd="0" destOrd="0" presId="urn:microsoft.com/office/officeart/2005/8/layout/vList3"/>
    <dgm:cxn modelId="{C7D3B60B-F5F1-4F1F-9728-E9BA8D763904}" type="presParOf" srcId="{2AAB164C-71CC-4B5C-91F4-AE19D052DB36}" destId="{CE12517E-E83A-4C9C-8073-57F31E7E9914}" srcOrd="1" destOrd="0" presId="urn:microsoft.com/office/officeart/2005/8/layout/vList3"/>
    <dgm:cxn modelId="{C408C86A-8901-4359-9111-26951736D10F}" type="presParOf" srcId="{DFC66268-1F37-4E24-B205-68DC38634779}" destId="{0D960904-A045-4A4B-8B74-28982AB61A97}" srcOrd="1" destOrd="0" presId="urn:microsoft.com/office/officeart/2005/8/layout/vList3"/>
    <dgm:cxn modelId="{382B11EC-DAB1-48E3-B32A-C6799E7DEAF9}" type="presParOf" srcId="{DFC66268-1F37-4E24-B205-68DC38634779}" destId="{E47F1DD3-037F-47A0-B54E-7A9C940D35DE}" srcOrd="2" destOrd="0" presId="urn:microsoft.com/office/officeart/2005/8/layout/vList3"/>
    <dgm:cxn modelId="{A3DDFD67-DCC9-49D1-9F4A-1504857FCDE6}" type="presParOf" srcId="{E47F1DD3-037F-47A0-B54E-7A9C940D35DE}" destId="{BAE8839C-C49F-4FA5-86D7-74FCF8E78CF2}" srcOrd="0" destOrd="0" presId="urn:microsoft.com/office/officeart/2005/8/layout/vList3"/>
    <dgm:cxn modelId="{3DAD59BC-DB12-46FA-AD63-92D019A0C8C1}" type="presParOf" srcId="{E47F1DD3-037F-47A0-B54E-7A9C940D35DE}" destId="{2C6BA963-ECD4-42EA-BD7A-5B685DF23D4F}" srcOrd="1" destOrd="0" presId="urn:microsoft.com/office/officeart/2005/8/layout/vList3"/>
    <dgm:cxn modelId="{AE4CB04D-7EDE-417A-868E-242D3F9812AB}" type="presParOf" srcId="{DFC66268-1F37-4E24-B205-68DC38634779}" destId="{F8468AD8-4B7D-4B35-974F-7E64F27B2BAD}" srcOrd="3" destOrd="0" presId="urn:microsoft.com/office/officeart/2005/8/layout/vList3"/>
    <dgm:cxn modelId="{C0C1AB7D-7E07-4A7C-8209-412E80214809}" type="presParOf" srcId="{DFC66268-1F37-4E24-B205-68DC38634779}" destId="{D50A5FA3-F233-4E24-BA07-85EF7FF1F21E}" srcOrd="4" destOrd="0" presId="urn:microsoft.com/office/officeart/2005/8/layout/vList3"/>
    <dgm:cxn modelId="{E47E9AD9-B28F-47F0-B677-299E01C975CF}" type="presParOf" srcId="{D50A5FA3-F233-4E24-BA07-85EF7FF1F21E}" destId="{E83A36FB-C92D-40D4-A809-32A2238EEDC5}" srcOrd="0" destOrd="0" presId="urn:microsoft.com/office/officeart/2005/8/layout/vList3"/>
    <dgm:cxn modelId="{92331507-7D94-4728-830A-3D0F29AC6E61}" type="presParOf" srcId="{D50A5FA3-F233-4E24-BA07-85EF7FF1F21E}" destId="{3628545A-A29D-4E9A-899E-50EEF32C331E}" srcOrd="1" destOrd="0" presId="urn:microsoft.com/office/officeart/2005/8/layout/vList3"/>
    <dgm:cxn modelId="{5DCFB6DB-0605-4D04-87B8-BB96B1D9847E}" type="presParOf" srcId="{DFC66268-1F37-4E24-B205-68DC38634779}" destId="{F1D877B6-E121-46FF-B041-E6CA536CDD69}" srcOrd="5" destOrd="0" presId="urn:microsoft.com/office/officeart/2005/8/layout/vList3"/>
    <dgm:cxn modelId="{F5C0D0E0-0E5A-4928-9328-16579ED0988D}" type="presParOf" srcId="{DFC66268-1F37-4E24-B205-68DC38634779}" destId="{7E676F1D-7589-4759-849A-12F9C4A4E223}" srcOrd="6" destOrd="0" presId="urn:microsoft.com/office/officeart/2005/8/layout/vList3"/>
    <dgm:cxn modelId="{F91BBA34-559C-4BC7-A2D5-7C3745E62AC8}" type="presParOf" srcId="{7E676F1D-7589-4759-849A-12F9C4A4E223}" destId="{2796F9DC-0C74-42F7-B6A1-6C6D69B10E6B}" srcOrd="0" destOrd="0" presId="urn:microsoft.com/office/officeart/2005/8/layout/vList3"/>
    <dgm:cxn modelId="{A33FE82C-2A22-4F10-B231-37C15B79D0DD}" type="presParOf" srcId="{7E676F1D-7589-4759-849A-12F9C4A4E223}" destId="{17F7181A-CECA-4A42-A2F9-4F7F9A3A1BBB}" srcOrd="1" destOrd="0" presId="urn:microsoft.com/office/officeart/2005/8/layout/vList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5669566" cy="1785274"/>
        <a:chOff x="0" y="0"/>
        <a:chExt cx="5669566" cy="1785274"/>
      </a:xfrm>
    </dsp:grpSpPr>
    <dsp:sp modelId="{C4D4D258-2856-415D-98BD-4A5BC5F8F351}">
      <dsp:nvSpPr>
        <dsp:cNvPr id="3" name="L 形 2"/>
        <dsp:cNvSpPr/>
      </dsp:nvSpPr>
      <dsp:spPr bwMode="white">
        <a:xfrm rot="5400000">
          <a:off x="1366797" y="647631"/>
          <a:ext cx="627153" cy="1043569"/>
        </a:xfrm>
        <a:prstGeom prst="corner">
          <a:avLst>
            <a:gd name="adj1" fmla="val 16120"/>
            <a:gd name="adj2" fmla="val 16110"/>
          </a:avLst>
        </a:prstGeom>
        <a:solidFill>
          <a:schemeClr val="tx2">
            <a:lumMod val="10000"/>
            <a:lumOff val="90000"/>
          </a:schemeClr>
        </a:solidFill>
      </dsp:spPr>
      <dsp:style>
        <a:lnRef idx="2">
          <a:schemeClr val="accent2">
            <a:hueOff val="0"/>
            <a:satOff val="0"/>
            <a:lumOff val="0"/>
            <a:alpha val="100000"/>
          </a:schemeClr>
        </a:lnRef>
        <a:fillRef idx="1">
          <a:schemeClr val="accent2">
            <a:hueOff val="0"/>
            <a:satOff val="0"/>
            <a:lumOff val="0"/>
            <a:alpha val="100000"/>
          </a:schemeClr>
        </a:fillRef>
        <a:effectRef idx="0">
          <a:scrgbClr r="0" g="0" b="0"/>
        </a:effectRef>
        <a:fontRef idx="minor">
          <a:schemeClr val="lt1"/>
        </a:fontRef>
      </dsp:style>
      <dsp:txXfrm rot="5400000">
        <a:off x="1366797" y="647631"/>
        <a:ext cx="627153" cy="1043569"/>
      </dsp:txXfrm>
    </dsp:sp>
    <dsp:sp modelId="{4D33BF22-91AA-4D55-956D-55390B09292F}">
      <dsp:nvSpPr>
        <dsp:cNvPr id="4" name="矩形 3"/>
        <dsp:cNvSpPr/>
      </dsp:nvSpPr>
      <dsp:spPr bwMode="white">
        <a:xfrm>
          <a:off x="1262110" y="959433"/>
          <a:ext cx="942140" cy="82584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zh-CN" altLang="en-US" dirty="0">
              <a:solidFill>
                <a:schemeClr val="tx1"/>
              </a:solidFill>
            </a:rPr>
            <a:t>安全性</a:t>
          </a:r>
          <a:endParaRPr>
            <a:solidFill>
              <a:schemeClr val="tx1"/>
            </a:solidFill>
          </a:endParaRPr>
        </a:p>
      </dsp:txBody>
      <dsp:txXfrm>
        <a:off x="1262110" y="959433"/>
        <a:ext cx="942140" cy="825841"/>
      </dsp:txXfrm>
    </dsp:sp>
    <dsp:sp modelId="{C53D7783-07C1-4991-9FF4-CE2F1E8E995E}">
      <dsp:nvSpPr>
        <dsp:cNvPr id="5" name="等腰三角形 4"/>
        <dsp:cNvSpPr/>
      </dsp:nvSpPr>
      <dsp:spPr bwMode="white">
        <a:xfrm>
          <a:off x="2026487" y="570802"/>
          <a:ext cx="177762" cy="177762"/>
        </a:xfrm>
        <a:prstGeom prst="triangle">
          <a:avLst>
            <a:gd name="adj" fmla="val 100000"/>
          </a:avLst>
        </a:prstGeom>
      </dsp:spPr>
      <dsp:style>
        <a:lnRef idx="2">
          <a:schemeClr val="accent2">
            <a:hueOff val="-900000"/>
            <a:satOff val="6275"/>
            <a:lumOff val="686"/>
            <a:alpha val="100000"/>
          </a:schemeClr>
        </a:lnRef>
        <a:fillRef idx="1">
          <a:schemeClr val="accent2">
            <a:hueOff val="-900000"/>
            <a:satOff val="6275"/>
            <a:lumOff val="686"/>
            <a:alpha val="100000"/>
          </a:schemeClr>
        </a:fillRef>
        <a:effectRef idx="0">
          <a:scrgbClr r="0" g="0" b="0"/>
        </a:effectRef>
        <a:fontRef idx="minor">
          <a:schemeClr val="lt1"/>
        </a:fontRef>
      </dsp:style>
      <dsp:txXfrm>
        <a:off x="2026487" y="570802"/>
        <a:ext cx="177762" cy="177762"/>
      </dsp:txXfrm>
    </dsp:sp>
    <dsp:sp modelId="{6631462D-9ABD-4920-BE92-8BD89BAC5AE0}">
      <dsp:nvSpPr>
        <dsp:cNvPr id="6" name="L 形 5"/>
        <dsp:cNvSpPr/>
      </dsp:nvSpPr>
      <dsp:spPr bwMode="white">
        <a:xfrm rot="5400000">
          <a:off x="2520161" y="362230"/>
          <a:ext cx="627153" cy="1043569"/>
        </a:xfrm>
        <a:prstGeom prst="corner">
          <a:avLst>
            <a:gd name="adj1" fmla="val 16120"/>
            <a:gd name="adj2" fmla="val 16110"/>
          </a:avLst>
        </a:prstGeom>
        <a:solidFill>
          <a:schemeClr val="accent1">
            <a:lumMod val="40000"/>
            <a:lumOff val="60000"/>
          </a:schemeClr>
        </a:solidFill>
      </dsp:spPr>
      <dsp:style>
        <a:lnRef idx="2">
          <a:schemeClr val="accent2">
            <a:hueOff val="-1800000"/>
            <a:satOff val="12549"/>
            <a:lumOff val="1373"/>
            <a:alpha val="100000"/>
          </a:schemeClr>
        </a:lnRef>
        <a:fillRef idx="1">
          <a:schemeClr val="accent2">
            <a:hueOff val="-1800000"/>
            <a:satOff val="12549"/>
            <a:lumOff val="1373"/>
            <a:alpha val="100000"/>
          </a:schemeClr>
        </a:fillRef>
        <a:effectRef idx="0">
          <a:scrgbClr r="0" g="0" b="0"/>
        </a:effectRef>
        <a:fontRef idx="minor">
          <a:schemeClr val="lt1"/>
        </a:fontRef>
      </dsp:style>
      <dsp:txXfrm rot="5400000">
        <a:off x="2520161" y="362230"/>
        <a:ext cx="627153" cy="1043569"/>
      </dsp:txXfrm>
    </dsp:sp>
    <dsp:sp modelId="{257A1E14-9929-4AC3-8C4D-D19ABF0FF16F}">
      <dsp:nvSpPr>
        <dsp:cNvPr id="7" name="矩形 6"/>
        <dsp:cNvSpPr/>
      </dsp:nvSpPr>
      <dsp:spPr bwMode="white">
        <a:xfrm>
          <a:off x="2415473" y="674032"/>
          <a:ext cx="942140" cy="82584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zh-CN" altLang="en-US" dirty="0">
              <a:solidFill>
                <a:schemeClr val="tx1"/>
              </a:solidFill>
            </a:rPr>
            <a:t>流动性</a:t>
          </a:r>
          <a:endParaRPr>
            <a:solidFill>
              <a:schemeClr val="tx1"/>
            </a:solidFill>
          </a:endParaRPr>
        </a:p>
      </dsp:txBody>
      <dsp:txXfrm>
        <a:off x="2415473" y="674032"/>
        <a:ext cx="942140" cy="825841"/>
      </dsp:txXfrm>
    </dsp:sp>
    <dsp:sp modelId="{46DFCEF1-60F3-404F-A6F7-FE6CC2F9F26D}">
      <dsp:nvSpPr>
        <dsp:cNvPr id="8" name="等腰三角形 7"/>
        <dsp:cNvSpPr/>
      </dsp:nvSpPr>
      <dsp:spPr bwMode="white">
        <a:xfrm>
          <a:off x="3179851" y="285401"/>
          <a:ext cx="177762" cy="177762"/>
        </a:xfrm>
        <a:prstGeom prst="triangle">
          <a:avLst>
            <a:gd name="adj" fmla="val 100000"/>
          </a:avLst>
        </a:prstGeom>
      </dsp:spPr>
      <dsp:style>
        <a:lnRef idx="2">
          <a:schemeClr val="accent2">
            <a:hueOff val="-2700000"/>
            <a:satOff val="18824"/>
            <a:lumOff val="2059"/>
            <a:alpha val="100000"/>
          </a:schemeClr>
        </a:lnRef>
        <a:fillRef idx="1">
          <a:schemeClr val="accent2">
            <a:hueOff val="-2700000"/>
            <a:satOff val="18824"/>
            <a:lumOff val="2059"/>
            <a:alpha val="100000"/>
          </a:schemeClr>
        </a:fillRef>
        <a:effectRef idx="0">
          <a:scrgbClr r="0" g="0" b="0"/>
        </a:effectRef>
        <a:fontRef idx="minor">
          <a:schemeClr val="lt1"/>
        </a:fontRef>
      </dsp:style>
      <dsp:txXfrm>
        <a:off x="3179851" y="285401"/>
        <a:ext cx="177762" cy="177762"/>
      </dsp:txXfrm>
    </dsp:sp>
    <dsp:sp modelId="{06FAA158-4967-4E49-A985-2F414A9A0EC5}">
      <dsp:nvSpPr>
        <dsp:cNvPr id="9" name="L 形 8"/>
        <dsp:cNvSpPr/>
      </dsp:nvSpPr>
      <dsp:spPr bwMode="white">
        <a:xfrm rot="5400000">
          <a:off x="3673524" y="76829"/>
          <a:ext cx="627153" cy="1043569"/>
        </a:xfrm>
        <a:prstGeom prst="corner">
          <a:avLst>
            <a:gd name="adj1" fmla="val 16120"/>
            <a:gd name="adj2" fmla="val 16110"/>
          </a:avLst>
        </a:prstGeom>
        <a:solidFill>
          <a:schemeClr val="accent3">
            <a:lumMod val="20000"/>
            <a:lumOff val="80000"/>
          </a:schemeClr>
        </a:solidFill>
      </dsp:spPr>
      <dsp:style>
        <a:lnRef idx="2">
          <a:schemeClr val="accent2">
            <a:hueOff val="-3600000"/>
            <a:satOff val="25098"/>
            <a:lumOff val="2745"/>
            <a:alpha val="100000"/>
          </a:schemeClr>
        </a:lnRef>
        <a:fillRef idx="1">
          <a:schemeClr val="accent2">
            <a:hueOff val="-3600000"/>
            <a:satOff val="25098"/>
            <a:lumOff val="2745"/>
            <a:alpha val="100000"/>
          </a:schemeClr>
        </a:fillRef>
        <a:effectRef idx="0">
          <a:scrgbClr r="0" g="0" b="0"/>
        </a:effectRef>
        <a:fontRef idx="minor">
          <a:schemeClr val="lt1"/>
        </a:fontRef>
      </dsp:style>
      <dsp:txXfrm rot="5400000">
        <a:off x="3673524" y="76829"/>
        <a:ext cx="627153" cy="1043569"/>
      </dsp:txXfrm>
    </dsp:sp>
    <dsp:sp modelId="{E4A08731-197E-438C-AB9E-93E5E6D8FC66}">
      <dsp:nvSpPr>
        <dsp:cNvPr id="10" name="矩形 9"/>
        <dsp:cNvSpPr/>
      </dsp:nvSpPr>
      <dsp:spPr bwMode="white">
        <a:xfrm>
          <a:off x="3568837" y="388631"/>
          <a:ext cx="942140" cy="82584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80010" tIns="80010" rIns="80010" bIns="80010" anchor="t"/>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a:lnSpc>
              <a:spcPct val="100000"/>
            </a:lnSpc>
            <a:spcBef>
              <a:spcPct val="0"/>
            </a:spcBef>
            <a:spcAft>
              <a:spcPct val="35000"/>
            </a:spcAft>
          </a:pPr>
          <a:r>
            <a:rPr lang="zh-CN" altLang="en-US" dirty="0">
              <a:solidFill>
                <a:schemeClr val="tx1"/>
              </a:solidFill>
            </a:rPr>
            <a:t>效益性</a:t>
          </a:r>
          <a:endParaRPr>
            <a:solidFill>
              <a:schemeClr val="tx1"/>
            </a:solidFill>
          </a:endParaRPr>
        </a:p>
      </dsp:txBody>
      <dsp:txXfrm>
        <a:off x="3568837" y="388631"/>
        <a:ext cx="942140" cy="825841"/>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组合 1"/>
      <dsp:cNvGrpSpPr/>
    </dsp:nvGrpSpPr>
    <dsp:grpSpPr>
      <a:xfrm>
        <a:off x="0" y="0"/>
        <a:ext cx="4852126" cy="2441544"/>
        <a:chOff x="0" y="0"/>
        <a:chExt cx="4852126" cy="2441544"/>
      </a:xfrm>
    </dsp:grpSpPr>
    <dsp:sp modelId="{CE12517E-E83A-4C9C-8073-57F31E7E9914}">
      <dsp:nvSpPr>
        <dsp:cNvPr id="4" name="五边形 3"/>
        <dsp:cNvSpPr/>
      </dsp:nvSpPr>
      <dsp:spPr bwMode="white">
        <a:xfrm rot="10800000">
          <a:off x="941233" y="0"/>
          <a:ext cx="3226664" cy="514009"/>
        </a:xfrm>
        <a:prstGeom prst="homePlate">
          <a:avLst/>
        </a:prstGeom>
        <a:noFill/>
      </dsp:spPr>
      <dsp:style>
        <a:lnRef idx="2">
          <a:schemeClr val="accent2">
            <a:shade val="80000"/>
          </a:schemeClr>
        </a:lnRef>
        <a:fillRef idx="1">
          <a:schemeClr val="lt1"/>
        </a:fillRef>
        <a:effectRef idx="0">
          <a:scrgbClr r="0" g="0" b="0"/>
        </a:effectRef>
        <a:fontRef idx="minor">
          <a:schemeClr val="lt1"/>
        </a:fontRef>
      </dsp:style>
      <dsp:txBody>
        <a:bodyPr rot="10800000" lIns="226663" tIns="68580" rIns="128016"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dk1"/>
              </a:solidFill>
            </a:rPr>
            <a:t>信用卡和借记卡</a:t>
          </a:r>
          <a:endParaRPr>
            <a:solidFill>
              <a:schemeClr val="dk1"/>
            </a:solidFill>
          </a:endParaRPr>
        </a:p>
      </dsp:txBody>
      <dsp:txXfrm rot="10800000">
        <a:off x="941233" y="0"/>
        <a:ext cx="3226664" cy="514009"/>
      </dsp:txXfrm>
    </dsp:sp>
    <dsp:sp modelId="{BA4AC01D-944A-4E47-9382-B7FD30241FC4}">
      <dsp:nvSpPr>
        <dsp:cNvPr id="3" name="椭圆 2"/>
        <dsp:cNvSpPr/>
      </dsp:nvSpPr>
      <dsp:spPr bwMode="white">
        <a:xfrm>
          <a:off x="684229" y="0"/>
          <a:ext cx="514009" cy="514009"/>
        </a:xfrm>
        <a:prstGeom prst="ellipse">
          <a:avLst/>
        </a:prstGeom>
      </dsp:spPr>
      <dsp:style>
        <a:lnRef idx="2">
          <a:schemeClr val="accent2">
            <a:shade val="80000"/>
          </a:schemeClr>
        </a:lnRef>
        <a:fillRef idx="1">
          <a:schemeClr val="accent2">
            <a:tint val="40000"/>
          </a:schemeClr>
        </a:fillRef>
        <a:effectRef idx="0">
          <a:scrgbClr r="0" g="0" b="0"/>
        </a:effectRef>
        <a:fontRef idx="minor"/>
      </dsp:style>
      <dsp:txXfrm>
        <a:off x="684229" y="0"/>
        <a:ext cx="514009" cy="514009"/>
      </dsp:txXfrm>
    </dsp:sp>
    <dsp:sp modelId="{2C6BA963-ECD4-42EA-BD7A-5B685DF23D4F}">
      <dsp:nvSpPr>
        <dsp:cNvPr id="6" name="五边形 5"/>
        <dsp:cNvSpPr/>
      </dsp:nvSpPr>
      <dsp:spPr bwMode="white">
        <a:xfrm rot="10800000">
          <a:off x="870892" y="686033"/>
          <a:ext cx="3226664" cy="514009"/>
        </a:xfrm>
        <a:prstGeom prst="homePlate">
          <a:avLst/>
        </a:prstGeom>
        <a:noFill/>
      </dsp:spPr>
      <dsp:style>
        <a:lnRef idx="2">
          <a:schemeClr val="accent2">
            <a:shade val="80000"/>
          </a:schemeClr>
        </a:lnRef>
        <a:fillRef idx="1">
          <a:schemeClr val="lt1"/>
        </a:fillRef>
        <a:effectRef idx="0">
          <a:scrgbClr r="0" g="0" b="0"/>
        </a:effectRef>
        <a:fontRef idx="minor">
          <a:schemeClr val="lt1"/>
        </a:fontRef>
      </dsp:style>
      <dsp:txBody>
        <a:bodyPr rot="10800000" lIns="226663" tIns="68580" rIns="128016"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dk1"/>
              </a:solidFill>
            </a:rPr>
            <a:t>单位卡和个人卡</a:t>
          </a:r>
          <a:endParaRPr>
            <a:solidFill>
              <a:schemeClr val="dk1"/>
            </a:solidFill>
          </a:endParaRPr>
        </a:p>
      </dsp:txBody>
      <dsp:txXfrm rot="10800000">
        <a:off x="870892" y="686033"/>
        <a:ext cx="3226664" cy="514009"/>
      </dsp:txXfrm>
    </dsp:sp>
    <dsp:sp modelId="{BAE8839C-C49F-4FA5-86D7-74FCF8E78CF2}">
      <dsp:nvSpPr>
        <dsp:cNvPr id="5" name="椭圆 4"/>
        <dsp:cNvSpPr/>
      </dsp:nvSpPr>
      <dsp:spPr bwMode="white">
        <a:xfrm>
          <a:off x="684229" y="642512"/>
          <a:ext cx="514009" cy="514009"/>
        </a:xfrm>
        <a:prstGeom prst="ellipse">
          <a:avLst/>
        </a:prstGeom>
      </dsp:spPr>
      <dsp:style>
        <a:lnRef idx="2">
          <a:schemeClr val="accent2">
            <a:shade val="80000"/>
          </a:schemeClr>
        </a:lnRef>
        <a:fillRef idx="1">
          <a:schemeClr val="accent2">
            <a:tint val="40000"/>
          </a:schemeClr>
        </a:fillRef>
        <a:effectRef idx="0">
          <a:scrgbClr r="0" g="0" b="0"/>
        </a:effectRef>
        <a:fontRef idx="minor"/>
      </dsp:style>
      <dsp:txXfrm>
        <a:off x="684229" y="642512"/>
        <a:ext cx="514009" cy="514009"/>
      </dsp:txXfrm>
    </dsp:sp>
    <dsp:sp modelId="{3628545A-A29D-4E9A-899E-50EEF32C331E}">
      <dsp:nvSpPr>
        <dsp:cNvPr id="8" name="五边形 7"/>
        <dsp:cNvSpPr/>
      </dsp:nvSpPr>
      <dsp:spPr bwMode="white">
        <a:xfrm rot="10800000">
          <a:off x="941233" y="1285023"/>
          <a:ext cx="3226664" cy="514009"/>
        </a:xfrm>
        <a:prstGeom prst="homePlate">
          <a:avLst/>
        </a:prstGeom>
        <a:noFill/>
      </dsp:spPr>
      <dsp:style>
        <a:lnRef idx="2">
          <a:schemeClr val="accent2">
            <a:shade val="80000"/>
          </a:schemeClr>
        </a:lnRef>
        <a:fillRef idx="1">
          <a:schemeClr val="lt1"/>
        </a:fillRef>
        <a:effectRef idx="0">
          <a:scrgbClr r="0" g="0" b="0"/>
        </a:effectRef>
        <a:fontRef idx="minor">
          <a:schemeClr val="lt1"/>
        </a:fontRef>
      </dsp:style>
      <dsp:txBody>
        <a:bodyPr rot="10800000" lIns="226663" tIns="68580" rIns="128016"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dk1"/>
              </a:solidFill>
            </a:rPr>
            <a:t>国际卡、国内卡和地区卡</a:t>
          </a:r>
          <a:endParaRPr>
            <a:solidFill>
              <a:schemeClr val="dk1"/>
            </a:solidFill>
          </a:endParaRPr>
        </a:p>
      </dsp:txBody>
      <dsp:txXfrm rot="10800000">
        <a:off x="941233" y="1285023"/>
        <a:ext cx="3226664" cy="514009"/>
      </dsp:txXfrm>
    </dsp:sp>
    <dsp:sp modelId="{E83A36FB-C92D-40D4-A809-32A2238EEDC5}">
      <dsp:nvSpPr>
        <dsp:cNvPr id="7" name="椭圆 6"/>
        <dsp:cNvSpPr/>
      </dsp:nvSpPr>
      <dsp:spPr bwMode="white">
        <a:xfrm>
          <a:off x="684229" y="1285023"/>
          <a:ext cx="514009" cy="514009"/>
        </a:xfrm>
        <a:prstGeom prst="ellipse">
          <a:avLst/>
        </a:prstGeom>
      </dsp:spPr>
      <dsp:style>
        <a:lnRef idx="2">
          <a:schemeClr val="accent2">
            <a:shade val="80000"/>
          </a:schemeClr>
        </a:lnRef>
        <a:fillRef idx="1">
          <a:schemeClr val="accent2">
            <a:tint val="40000"/>
          </a:schemeClr>
        </a:fillRef>
        <a:effectRef idx="0">
          <a:scrgbClr r="0" g="0" b="0"/>
        </a:effectRef>
        <a:fontRef idx="minor"/>
      </dsp:style>
      <dsp:txXfrm>
        <a:off x="684229" y="1285023"/>
        <a:ext cx="514009" cy="514009"/>
      </dsp:txXfrm>
    </dsp:sp>
    <dsp:sp modelId="{17F7181A-CECA-4A42-A2F9-4F7F9A3A1BBB}">
      <dsp:nvSpPr>
        <dsp:cNvPr id="10" name="五边形 9"/>
        <dsp:cNvSpPr/>
      </dsp:nvSpPr>
      <dsp:spPr bwMode="white">
        <a:xfrm rot="10800000">
          <a:off x="941233" y="1927535"/>
          <a:ext cx="3226664" cy="514009"/>
        </a:xfrm>
        <a:prstGeom prst="homePlate">
          <a:avLst/>
        </a:prstGeom>
        <a:noFill/>
      </dsp:spPr>
      <dsp:style>
        <a:lnRef idx="2">
          <a:schemeClr val="accent2">
            <a:shade val="80000"/>
          </a:schemeClr>
        </a:lnRef>
        <a:fillRef idx="1">
          <a:schemeClr val="lt1"/>
        </a:fillRef>
        <a:effectRef idx="0">
          <a:scrgbClr r="0" g="0" b="0"/>
        </a:effectRef>
        <a:fontRef idx="minor">
          <a:schemeClr val="lt1"/>
        </a:fontRef>
      </dsp:style>
      <dsp:txBody>
        <a:bodyPr rot="10800000" lIns="226663" tIns="68580" rIns="128016" bIns="6858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a:lnSpc>
              <a:spcPct val="100000"/>
            </a:lnSpc>
            <a:spcBef>
              <a:spcPct val="0"/>
            </a:spcBef>
            <a:spcAft>
              <a:spcPct val="35000"/>
            </a:spcAft>
          </a:pPr>
          <a:r>
            <a:rPr lang="zh-CN" altLang="en-US" dirty="0">
              <a:solidFill>
                <a:schemeClr val="dk1"/>
              </a:solidFill>
            </a:rPr>
            <a:t>人民币卡、外币卡和双币卡</a:t>
          </a:r>
          <a:endParaRPr>
            <a:solidFill>
              <a:schemeClr val="dk1"/>
            </a:solidFill>
          </a:endParaRPr>
        </a:p>
      </dsp:txBody>
      <dsp:txXfrm rot="10800000">
        <a:off x="941233" y="1927535"/>
        <a:ext cx="3226664" cy="514009"/>
      </dsp:txXfrm>
    </dsp:sp>
    <dsp:sp modelId="{2796F9DC-0C74-42F7-B6A1-6C6D69B10E6B}">
      <dsp:nvSpPr>
        <dsp:cNvPr id="9" name="椭圆 8"/>
        <dsp:cNvSpPr/>
      </dsp:nvSpPr>
      <dsp:spPr bwMode="white">
        <a:xfrm>
          <a:off x="684229" y="1927535"/>
          <a:ext cx="514009" cy="514009"/>
        </a:xfrm>
        <a:prstGeom prst="ellipse">
          <a:avLst/>
        </a:prstGeom>
      </dsp:spPr>
      <dsp:style>
        <a:lnRef idx="2">
          <a:schemeClr val="accent2">
            <a:shade val="80000"/>
          </a:schemeClr>
        </a:lnRef>
        <a:fillRef idx="1">
          <a:schemeClr val="accent2">
            <a:tint val="40000"/>
          </a:schemeClr>
        </a:fillRef>
        <a:effectRef idx="0">
          <a:scrgbClr r="0" g="0" b="0"/>
        </a:effectRef>
        <a:fontRef idx="minor"/>
      </dsp:style>
      <dsp:txXfrm>
        <a:off x="684229" y="1927535"/>
        <a:ext cx="514009" cy="514009"/>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type="homePlate" r:blip="" rot="180"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zh-CN" altLang="en-US"/>
              <a:t>单击此处编辑母版标题样式</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showMasterSp="0">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带描述的引言">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p:cSld name="引言名片">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zh-CN" altLang="en-US"/>
              <a:t>单击此处编辑母版标题样式</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zh-CN" altLang="en-US"/>
              <a:t>单击此处编辑母版标题样式</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zh-CN" altLang="en-US"/>
              <a:t>单击此处编辑母版文本样式</a:t>
            </a:r>
            <a:endParaRPr lang="zh-CN" altLang="en-US"/>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showMasterSp="0">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showMasterSp="0">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showMasterSp="0">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zh-CN" altLang="en-US"/>
              <a:t>单击此处编辑母版标题样式</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250315" y="0"/>
            <a:ext cx="10513695" cy="536575"/>
            <a:chOff x="1969" y="0"/>
            <a:chExt cx="16557" cy="845"/>
          </a:xfrm>
        </p:grpSpPr>
        <p:sp>
          <p:nvSpPr>
            <p:cNvPr id="2" name="矩形 1"/>
            <p:cNvSpPr/>
            <p:nvPr/>
          </p:nvSpPr>
          <p:spPr>
            <a:xfrm>
              <a:off x="1969" y="0"/>
              <a:ext cx="195" cy="3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orbel" panose="020B0503020204020204"/>
                <a:ea typeface="华文楷体" panose="02010600040101010101" charset="-122"/>
                <a:cs typeface="+mn-cs"/>
              </a:endParaRPr>
            </a:p>
          </p:txBody>
        </p:sp>
        <p:cxnSp>
          <p:nvCxnSpPr>
            <p:cNvPr id="3" name="直接连接符 2"/>
            <p:cNvCxnSpPr/>
            <p:nvPr/>
          </p:nvCxnSpPr>
          <p:spPr>
            <a:xfrm>
              <a:off x="2164" y="845"/>
              <a:ext cx="16362"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grpSp>
      <p:sp>
        <p:nvSpPr>
          <p:cNvPr id="5" name="副标题 2"/>
          <p:cNvSpPr txBox="1"/>
          <p:nvPr/>
        </p:nvSpPr>
        <p:spPr>
          <a:xfrm>
            <a:off x="0" y="909052"/>
            <a:ext cx="12192000" cy="90181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marL="0" marR="0" lvl="0" indent="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None/>
              <a:defRPr/>
            </a:pPr>
            <a:r>
              <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rPr>
              <a:t>马克思主义理论研究和建设工程重点教材</a:t>
            </a:r>
            <a:endParaRPr kumimoji="0" lang="en-US" altLang="zh-CN"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a:p>
            <a:pPr marL="285750" marR="0" lvl="0" indent="-285750" algn="ctr" defTabSz="457200" rtl="0" eaLnBrk="1" fontAlgn="auto" latinLnBrk="0" hangingPunct="1">
              <a:lnSpc>
                <a:spcPct val="100000"/>
              </a:lnSpc>
              <a:spcBef>
                <a:spcPct val="20000"/>
              </a:spcBef>
              <a:spcAft>
                <a:spcPts val="600"/>
              </a:spcAft>
              <a:buClr>
                <a:srgbClr val="30ACEC">
                  <a:lumMod val="75000"/>
                </a:srgbClr>
              </a:buClr>
              <a:buSzPct val="145000"/>
              <a:buFont typeface="Arial" panose="020B0604020202020204"/>
              <a:buChar char="•"/>
              <a:defRPr/>
            </a:pPr>
            <a:endParaRPr kumimoji="0" lang="zh-CN" altLang="en-US" sz="2400" b="1" i="0" u="none" strike="noStrike" kern="1200" cap="none" spc="0" normalizeH="0" baseline="0" noProof="0" dirty="0">
              <a:ln>
                <a:noFill/>
              </a:ln>
              <a:solidFill>
                <a:srgbClr val="30ACEC"/>
              </a:solidFill>
              <a:effectLst/>
              <a:uLnTx/>
              <a:uFillTx/>
              <a:latin typeface="华文楷体" panose="02010600040101010101" charset="-122"/>
              <a:ea typeface="华文楷体" panose="02010600040101010101" charset="-122"/>
              <a:cs typeface="+mn-cs"/>
            </a:endParaRPr>
          </a:p>
        </p:txBody>
      </p:sp>
      <p:sp>
        <p:nvSpPr>
          <p:cNvPr id="6" name="标题 1"/>
          <p:cNvSpPr txBox="1"/>
          <p:nvPr/>
        </p:nvSpPr>
        <p:spPr>
          <a:xfrm>
            <a:off x="0" y="2392759"/>
            <a:ext cx="12192000" cy="1162915"/>
          </a:xfrm>
          <a:prstGeom prst="rect">
            <a:avLst/>
          </a:prstGeom>
        </p:spPr>
        <p:txBody>
          <a:bodyP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商法学</a:t>
            </a:r>
            <a:endParaRPr kumimoji="0" lang="zh-CN" altLang="en-US" sz="8000"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a:p>
            <a:pPr marL="0" marR="0" lvl="0" indent="0" algn="ctr" defTabSz="457200" rtl="0" eaLnBrk="1" fontAlgn="auto" latinLnBrk="0" hangingPunct="1">
              <a:lnSpc>
                <a:spcPct val="100000"/>
              </a:lnSpc>
              <a:spcBef>
                <a:spcPct val="0"/>
              </a:spcBef>
              <a:spcAft>
                <a:spcPts val="0"/>
              </a:spcAft>
              <a:buClrTx/>
              <a:buSzTx/>
              <a:buFontTx/>
              <a:buNone/>
              <a:defRPr/>
            </a:pPr>
            <a:r>
              <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rPr>
              <a:t>（第二版）</a:t>
            </a:r>
            <a:endParaRPr kumimoji="0" lang="zh-CN" altLang="en-US" b="0" i="0" u="none" strike="noStrike" kern="1200" cap="none" spc="0" normalizeH="0" baseline="0" noProof="0" dirty="0">
              <a:ln w="3175" cmpd="sng">
                <a:noFill/>
              </a:ln>
              <a:solidFill>
                <a:prstClr val="black"/>
              </a:solidFill>
              <a:effectLst/>
              <a:uLnTx/>
              <a:uFillTx/>
              <a:latin typeface="黑体" panose="02010609060101010101" pitchFamily="49" charset="-122"/>
              <a:ea typeface="黑体" panose="02010609060101010101" pitchFamily="49" charset="-122"/>
              <a:cs typeface="+mj-cs"/>
            </a:endParaRPr>
          </a:p>
        </p:txBody>
      </p:sp>
      <p:sp>
        <p:nvSpPr>
          <p:cNvPr id="8" name="文本框 7"/>
          <p:cNvSpPr txBox="1"/>
          <p:nvPr/>
        </p:nvSpPr>
        <p:spPr>
          <a:xfrm>
            <a:off x="0" y="4572701"/>
            <a:ext cx="12192000"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范健</a:t>
            </a:r>
            <a:r>
              <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 </a:t>
            </a:r>
            <a:r>
              <a:rPr kumimoji="0" lang="zh-CN" altLang="en-US"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rPr>
              <a:t>主编 </a:t>
            </a:r>
            <a:endParaRPr kumimoji="0" lang="en-US" altLang="zh-CN" sz="3600" b="0"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ransition spd="med">
    <p:zo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4937" y="861750"/>
            <a:ext cx="8797856" cy="4175726"/>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三、商业银行的业务与经营原则</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（一）商业银行的业务概述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负债业务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资产业务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中间业务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分业经营和分业监管的金融体制</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（二）商业银行的经营原则</a:t>
            </a:r>
            <a:endParaRPr lang="en-US" altLang="zh-CN" dirty="0">
              <a:latin typeface="黑体" panose="02010609060101010101" pitchFamily="49" charset="-122"/>
              <a:ea typeface="黑体" panose="02010609060101010101" pitchFamily="49" charset="-122"/>
            </a:endParaRPr>
          </a:p>
          <a:p>
            <a:pPr marL="0" indent="0">
              <a:buNone/>
            </a:pPr>
            <a:r>
              <a:rPr lang="en-US" altLang="zh-CN" dirty="0">
                <a:sym typeface="Wingdings 2" panose="05020102010507070707"/>
              </a:rPr>
              <a:t>     </a:t>
            </a:r>
            <a:r>
              <a:rPr lang="zh-CN" altLang="en-US" dirty="0">
                <a:latin typeface="黑体" panose="02010609060101010101" pitchFamily="49" charset="-122"/>
                <a:ea typeface="黑体" panose="02010609060101010101" pitchFamily="49" charset="-122"/>
              </a:rPr>
              <a:t>安全性</a:t>
            </a:r>
            <a:endParaRPr lang="en-US" altLang="zh-CN" dirty="0">
              <a:latin typeface="黑体" panose="02010609060101010101" pitchFamily="49" charset="-122"/>
              <a:ea typeface="黑体" panose="02010609060101010101" pitchFamily="49" charset="-122"/>
            </a:endParaRPr>
          </a:p>
          <a:p>
            <a:pPr marL="0" indent="0">
              <a:buNone/>
            </a:pPr>
            <a:r>
              <a:rPr lang="en-US" altLang="zh-CN" dirty="0">
                <a:sym typeface="Wingdings 2" panose="05020102010507070707"/>
              </a:rPr>
              <a:t>     </a:t>
            </a:r>
            <a:r>
              <a:rPr lang="zh-CN" altLang="en-US" dirty="0">
                <a:latin typeface="黑体" panose="02010609060101010101" pitchFamily="49" charset="-122"/>
                <a:ea typeface="黑体" panose="02010609060101010101" pitchFamily="49" charset="-122"/>
              </a:rPr>
              <a:t>流动性</a:t>
            </a:r>
            <a:endParaRPr lang="en-US" altLang="zh-CN" dirty="0">
              <a:latin typeface="黑体" panose="02010609060101010101" pitchFamily="49" charset="-122"/>
              <a:ea typeface="黑体" panose="02010609060101010101" pitchFamily="49" charset="-122"/>
            </a:endParaRPr>
          </a:p>
          <a:p>
            <a:pPr marL="0" indent="0">
              <a:buNone/>
            </a:pPr>
            <a:r>
              <a:rPr lang="en-US" altLang="zh-CN" dirty="0">
                <a:sym typeface="Wingdings 2" panose="05020102010507070707"/>
              </a:rPr>
              <a:t>     </a:t>
            </a:r>
            <a:r>
              <a:rPr lang="zh-CN" altLang="en-US" dirty="0">
                <a:latin typeface="黑体" panose="02010609060101010101" pitchFamily="49" charset="-122"/>
                <a:ea typeface="黑体" panose="02010609060101010101" pitchFamily="49" charset="-122"/>
              </a:rPr>
              <a:t>效益性</a:t>
            </a:r>
            <a:endParaRPr lang="en-US" altLang="zh-CN" dirty="0">
              <a:latin typeface="黑体" panose="02010609060101010101" pitchFamily="49" charset="-122"/>
              <a:ea typeface="黑体" panose="02010609060101010101" pitchFamily="49" charset="-122"/>
            </a:endParaRPr>
          </a:p>
        </p:txBody>
      </p:sp>
      <p:graphicFrame>
        <p:nvGraphicFramePr>
          <p:cNvPr id="2" name="图示 1"/>
          <p:cNvGraphicFramePr/>
          <p:nvPr/>
        </p:nvGraphicFramePr>
        <p:xfrm>
          <a:off x="4764402" y="3494343"/>
          <a:ext cx="5669566" cy="178527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par>
                          <p:cTn id="36" fill="hold">
                            <p:stCondLst>
                              <p:cond delay="4000"/>
                            </p:stCondLst>
                            <p:childTnLst>
                              <p:par>
                                <p:cTn id="37" presetID="2" presetClass="entr" presetSubtype="4" fill="hold" grpId="0"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0944" y="904540"/>
            <a:ext cx="10799298" cy="5864295"/>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（三）商业银行的存款业务制度</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存款业务制度概述</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存款业务是指商业银行等依法具有存款业务资格的金融机构接受客户存入资金，存款人可以随时或按约定时间支取本金和利息的一种信用业务。</a:t>
            </a:r>
            <a:endParaRPr lang="zh-CN"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存</a:t>
            </a:r>
            <a:r>
              <a:rPr lang="zh-CN" altLang="en-US" dirty="0">
                <a:latin typeface="黑体" panose="02010609060101010101" pitchFamily="49" charset="-122"/>
                <a:ea typeface="黑体" panose="02010609060101010101" pitchFamily="49" charset="-122"/>
              </a:rPr>
              <a:t>款是商业银行的负债业务。</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可分为单位存款和个人储蓄存款；活期存款和定期存款；人民币存款和外汇存款；支票存款、存单（折）存款、通知存款、协定存款等。</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存款特征</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机构主体的特定性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方式的多样性</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行为的合同性</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资金所有权的转移性</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additive="base">
                                        <p:cTn id="5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1198" y="1348912"/>
            <a:ext cx="10326718" cy="5864295"/>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储蓄存款业务制度</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）原则：存款自愿、取款自由、存款有息、为存款人保密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储蓄存款利率与利息</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我国实行的是有管理的浮动利率管理体制。商业银行应当按照中国人民银行规定的存款利率上下限，确定存款利率，并予以公告</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储蓄存款的支取</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活期存款，可以随时支取。定期存款在期限届满时支取；未到期的定期存款，储户提前支取的，商业银行按支取日挂牌公告的活期储蓄存款利率计付利息。</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储蓄存款的挂失与过户</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 持有记名式存单（折）的储户丧失存款凭证后，可请求商业银行暂停支付，商业银行经查实后符合条件时应予以办理。</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）存款人死亡：银行应凭合法继承人提供的由银行所在地的公证机构出具的继承证明书或依据法院发生效力的判决书、裁决书或者调解书办理过户或支付手续，也可以直接向存单持有人直接支付。</a:t>
            </a:r>
            <a:endParaRPr lang="zh-CN" altLang="zh-CN" dirty="0">
              <a:latin typeface="黑体" panose="02010609060101010101" pitchFamily="49" charset="-122"/>
              <a:ea typeface="黑体" panose="02010609060101010101" pitchFamily="49" charset="-122"/>
            </a:endParaRPr>
          </a:p>
          <a:p>
            <a:pPr marL="0" indent="0">
              <a:buNone/>
            </a:pPr>
            <a:endParaRPr lang="en-US" altLang="zh-CN" dirty="0"/>
          </a:p>
          <a:p>
            <a:pPr marL="0" indent="0">
              <a:buNone/>
            </a:pPr>
            <a:endParaRPr lang="zh-CN" altLang="zh-CN" dirty="0"/>
          </a:p>
          <a:p>
            <a:pPr marL="0" indent="0">
              <a:buNone/>
            </a:pPr>
            <a:endParaRPr lang="en-US" altLang="zh-CN"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15" dur="500"/>
                                        <p:tgtEl>
                                          <p:spTgt spid="3">
                                            <p:txEl>
                                              <p:pRg st="1" end="1"/>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1" dur="500"/>
                                        <p:tgtEl>
                                          <p:spTgt spid="3">
                                            <p:txEl>
                                              <p:pRg st="2" end="2"/>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7" dur="500"/>
                                        <p:tgtEl>
                                          <p:spTgt spid="3">
                                            <p:txEl>
                                              <p:pRg st="3" end="3"/>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p:cTn id="31"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3" dur="500"/>
                                        <p:tgtEl>
                                          <p:spTgt spid="3">
                                            <p:txEl>
                                              <p:pRg st="4" end="4"/>
                                            </p:txEl>
                                          </p:spTgt>
                                        </p:tgtEl>
                                      </p:cBhvr>
                                    </p:animEffect>
                                  </p:childTnLst>
                                </p:cTn>
                              </p:par>
                            </p:childTnLst>
                          </p:cTn>
                        </p:par>
                        <p:par>
                          <p:cTn id="34" fill="hold">
                            <p:stCondLst>
                              <p:cond delay="2500"/>
                            </p:stCondLst>
                            <p:childTnLst>
                              <p:par>
                                <p:cTn id="35" presetID="53" presetClass="entr" presetSubtype="16" fill="hold"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p:cTn id="37"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3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03539" y="657220"/>
            <a:ext cx="9622300" cy="5340439"/>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单位存款业务制度</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a:t>
            </a:r>
            <a:r>
              <a:rPr lang="zh-CN" altLang="zh-CN" dirty="0">
                <a:latin typeface="黑体" panose="02010609060101010101" pitchFamily="49" charset="-122"/>
                <a:ea typeface="黑体" panose="02010609060101010101" pitchFamily="49" charset="-122"/>
              </a:rPr>
              <a:t>单位存款，也称机构存款，是指个人储蓄存款之外的所有存款，是企业、事业、机关和社会团体等单位在金融机构办理的人民币存款，包括财政性存款和商业性存款</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单位的商业性存款有定期存款、活期存款、通知存款、协定存款等多种形式。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单位存款原则</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第一，强制交存</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第二，限制支出</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第三，监督使用</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anim calcmode="lin" valueType="num">
                                      <p:cBhvr>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4601" y="2485636"/>
            <a:ext cx="10269415" cy="3073361"/>
          </a:xfrm>
        </p:spPr>
        <p:txBody>
          <a:bodyPr>
            <a:noAutofit/>
          </a:bodyPr>
          <a:lstStyle/>
          <a:p>
            <a:pPr marL="0" indent="0">
              <a:buNone/>
            </a:pPr>
            <a:r>
              <a:rPr lang="zh-CN" altLang="en-US" sz="2800" dirty="0">
                <a:latin typeface="黑体" panose="02010609060101010101" pitchFamily="49" charset="-122"/>
                <a:ea typeface="黑体" panose="02010609060101010101" pitchFamily="49" charset="-122"/>
              </a:rPr>
              <a:t>（四）商业银行的贷款业务制度</a:t>
            </a:r>
            <a:endParaRPr lang="en-US" altLang="zh-CN" sz="2800"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贷款业务概说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贷款是商业银行依法将货币资金按一定的利率贷放给客户并约定期限偿还的一种信用活动，反映的是商业银行与借款人之间的债权债务关系。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分类：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）短期贷款、中期贷款和长期贷款</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）自营贷款和委托贷款</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）信用贷款、担保贷款和贴现贷款。</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商业银行经营贷款业务的基本原则</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合法原则   自主经营原则   安全性、流动性、效益性相统一原则</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公平竞争原则  有担保原则</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p>
          <a:p>
            <a:pPr marL="0" indent="0">
              <a:buNone/>
            </a:pPr>
            <a:endParaRPr lang="en-US" altLang="zh-CN"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par>
                          <p:cTn id="40" fill="hold">
                            <p:stCondLst>
                              <p:cond delay="4500"/>
                            </p:stCondLst>
                            <p:childTnLst>
                              <p:par>
                                <p:cTn id="41" presetID="16" presetClass="entr" presetSubtype="21" fill="hold" grpId="0"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barn(inVertical)">
                                      <p:cBhvr>
                                        <p:cTn id="43"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87609" y="2683205"/>
            <a:ext cx="10269415" cy="3073361"/>
          </a:xfrm>
        </p:spPr>
        <p:txBody>
          <a:bodyPr>
            <a:noAutofit/>
          </a:bodyPr>
          <a:lstStyle/>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贷款业务及其限制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）禁止</a:t>
            </a:r>
            <a:r>
              <a:rPr lang="zh-CN" altLang="zh-CN" dirty="0">
                <a:latin typeface="黑体" panose="02010609060101010101" pitchFamily="49" charset="-122"/>
                <a:ea typeface="黑体" panose="02010609060101010101" pitchFamily="49" charset="-122"/>
              </a:rPr>
              <a:t>违反资产负债比例监管规定发放贷款</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）禁止</a:t>
            </a:r>
            <a:r>
              <a:rPr lang="zh-CN" altLang="zh-CN" dirty="0">
                <a:latin typeface="黑体" panose="02010609060101010101" pitchFamily="49" charset="-122"/>
                <a:ea typeface="黑体" panose="02010609060101010101" pitchFamily="49" charset="-122"/>
              </a:rPr>
              <a:t>向关系人发放信用贷款或以优于其他借款人同类贷款的条件向关系人发放贷款。</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）禁止</a:t>
            </a:r>
            <a:r>
              <a:rPr lang="zh-CN" altLang="zh-CN" dirty="0">
                <a:latin typeface="黑体" panose="02010609060101010101" pitchFamily="49" charset="-122"/>
                <a:ea typeface="黑体" panose="02010609060101010101" pitchFamily="49" charset="-122"/>
              </a:rPr>
              <a:t>向不具备法定贷款资格和条件或生产、经营、投资国家明文禁止产品、建设项目或生产经营、投资项目未取得批准文件或环境保护部门许可及有其他严重违法行为的借款人发放贷款。</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）禁止</a:t>
            </a:r>
            <a:r>
              <a:rPr lang="zh-CN" altLang="zh-CN" dirty="0">
                <a:latin typeface="黑体" panose="02010609060101010101" pitchFamily="49" charset="-122"/>
                <a:ea typeface="黑体" panose="02010609060101010101" pitchFamily="49" charset="-122"/>
              </a:rPr>
              <a:t>未经中国人民银行批准，对自然人发放外币币种的贷款。</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）禁止</a:t>
            </a:r>
            <a:r>
              <a:rPr lang="zh-CN" altLang="zh-CN" dirty="0">
                <a:latin typeface="黑体" panose="02010609060101010101" pitchFamily="49" charset="-122"/>
                <a:ea typeface="黑体" panose="02010609060101010101" pitchFamily="49" charset="-122"/>
              </a:rPr>
              <a:t>给委托人垫付资金</a:t>
            </a: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）禁止</a:t>
            </a:r>
            <a:r>
              <a:rPr lang="zh-CN" altLang="zh-CN" dirty="0">
                <a:latin typeface="黑体" panose="02010609060101010101" pitchFamily="49" charset="-122"/>
                <a:ea typeface="黑体" panose="02010609060101010101" pitchFamily="49" charset="-122"/>
              </a:rPr>
              <a:t>提供无担保的信用贷款</a:t>
            </a:r>
            <a:r>
              <a:rPr lang="zh-CN" altLang="en-US" dirty="0">
                <a:latin typeface="黑体" panose="02010609060101010101" pitchFamily="49" charset="-122"/>
                <a:ea typeface="黑体" panose="02010609060101010101" pitchFamily="49" charset="-122"/>
              </a:rPr>
              <a:t>。</a:t>
            </a:r>
            <a:endParaRPr lang="zh-CN" altLang="zh-CN" dirty="0">
              <a:latin typeface="黑体" panose="02010609060101010101" pitchFamily="49" charset="-122"/>
              <a:ea typeface="黑体" panose="02010609060101010101" pitchFamily="49" charset="-122"/>
            </a:endParaRPr>
          </a:p>
          <a:p>
            <a:pPr marL="0" indent="0">
              <a:buNone/>
            </a:pPr>
            <a:endParaRPr lang="zh-CN" altLang="zh-CN" dirty="0"/>
          </a:p>
          <a:p>
            <a:pPr marL="0" indent="0">
              <a:buNone/>
            </a:pPr>
            <a:endParaRPr lang="en-US" altLang="zh-CN" dirty="0"/>
          </a:p>
          <a:p>
            <a:pPr marL="0" indent="0">
              <a:buNone/>
            </a:pPr>
            <a:endParaRPr lang="en-US" altLang="zh-CN" dirty="0"/>
          </a:p>
          <a:p>
            <a:pPr marL="0" indent="0">
              <a:buNone/>
            </a:pPr>
            <a:endParaRPr lang="en-US" altLang="zh-CN"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500"/>
                                        <p:tgtEl>
                                          <p:spTgt spid="3">
                                            <p:txEl>
                                              <p:pRg st="0" end="0"/>
                                            </p:txEl>
                                          </p:spTgt>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heel(1)">
                                      <p:cBhvr>
                                        <p:cTn id="11" dur="500"/>
                                        <p:tgtEl>
                                          <p:spTgt spid="3">
                                            <p:txEl>
                                              <p:pRg st="1" end="1"/>
                                            </p:txEl>
                                          </p:spTgt>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500"/>
                                        <p:tgtEl>
                                          <p:spTgt spid="3">
                                            <p:txEl>
                                              <p:pRg st="2" end="2"/>
                                            </p:txEl>
                                          </p:spTgt>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heel(1)">
                                      <p:cBhvr>
                                        <p:cTn id="19" dur="500"/>
                                        <p:tgtEl>
                                          <p:spTgt spid="3">
                                            <p:txEl>
                                              <p:pRg st="3" end="3"/>
                                            </p:txEl>
                                          </p:spTgt>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heel(1)">
                                      <p:cBhvr>
                                        <p:cTn id="23" dur="500"/>
                                        <p:tgtEl>
                                          <p:spTgt spid="3">
                                            <p:txEl>
                                              <p:pRg st="4" end="4"/>
                                            </p:txEl>
                                          </p:spTgt>
                                        </p:tgtEl>
                                      </p:cBhvr>
                                    </p:animEffect>
                                  </p:childTnLst>
                                </p:cTn>
                              </p:par>
                            </p:childTnLst>
                          </p:cTn>
                        </p:par>
                        <p:par>
                          <p:cTn id="24" fill="hold">
                            <p:stCondLst>
                              <p:cond delay="2500"/>
                            </p:stCondLst>
                            <p:childTnLst>
                              <p:par>
                                <p:cTn id="25" presetID="21" presetClass="entr" presetSubtype="1"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500"/>
                                        <p:tgtEl>
                                          <p:spTgt spid="3">
                                            <p:txEl>
                                              <p:pRg st="5" end="5"/>
                                            </p:txEl>
                                          </p:spTgt>
                                        </p:tgtEl>
                                      </p:cBhvr>
                                    </p:animEffect>
                                  </p:childTnLst>
                                </p:cTn>
                              </p:par>
                            </p:childTnLst>
                          </p:cTn>
                        </p:par>
                        <p:par>
                          <p:cTn id="28" fill="hold">
                            <p:stCondLst>
                              <p:cond delay="3000"/>
                            </p:stCondLst>
                            <p:childTnLst>
                              <p:par>
                                <p:cTn id="29" presetID="21" presetClass="entr" presetSubtype="1"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heel(1)">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0874" y="647976"/>
            <a:ext cx="10381957" cy="5325828"/>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（五）商业银行结算业务及其他业务法律制度</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银行结算业务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银行结算业务即</a:t>
            </a:r>
            <a:r>
              <a:rPr lang="en-US" altLang="zh-CN" dirty="0" err="1">
                <a:latin typeface="黑体" panose="02010609060101010101" pitchFamily="49" charset="-122"/>
                <a:ea typeface="黑体" panose="02010609060101010101" pitchFamily="49" charset="-122"/>
              </a:rPr>
              <a:t>转账结算</a:t>
            </a:r>
            <a:r>
              <a:rPr lang="zh-CN" altLang="zh-CN" dirty="0">
                <a:latin typeface="黑体" panose="02010609060101010101" pitchFamily="49" charset="-122"/>
                <a:ea typeface="黑体" panose="02010609060101010101" pitchFamily="49" charset="-122"/>
              </a:rPr>
              <a:t>业务，是指通过银行帐户的资金转移实现债权债务清结的行为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主要形式：银行汇票、商业汇票、银行本票、支票、汇兑、委托收款和异地托收承付以及信用卡等方式</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同业拆借与票据贴现业务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同业拆借是指为解决短期资金流动性需要，商业银行、非银行金融机构同业之间相互融通短期资金的活动，其实质是金融机构之间依法发生的借贷关系。</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票据贴现，是指票据持有人在票据未到期之前向银行贴付一定利息而发生的票据转让行为</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500"/>
                                        <p:tgtEl>
                                          <p:spTgt spid="3">
                                            <p:txEl>
                                              <p:pRg st="1" end="1"/>
                                            </p:txEl>
                                          </p:spTgt>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500"/>
                                        <p:tgtEl>
                                          <p:spTgt spid="3">
                                            <p:txEl>
                                              <p:pRg st="2" end="2"/>
                                            </p:txEl>
                                          </p:spTgt>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500"/>
                                        <p:tgtEl>
                                          <p:spTgt spid="3">
                                            <p:txEl>
                                              <p:pRg st="3" end="3"/>
                                            </p:txEl>
                                          </p:spTgt>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500"/>
                                        <p:tgtEl>
                                          <p:spTgt spid="3">
                                            <p:txEl>
                                              <p:pRg st="4" end="4"/>
                                            </p:txEl>
                                          </p:spTgt>
                                        </p:tgtEl>
                                      </p:cBhvr>
                                    </p:animEffect>
                                  </p:childTnLst>
                                </p:cTn>
                              </p:par>
                            </p:childTnLst>
                          </p:cTn>
                        </p:par>
                        <p:par>
                          <p:cTn id="24" fill="hold">
                            <p:stCondLst>
                              <p:cond delay="2500"/>
                            </p:stCondLst>
                            <p:childTnLst>
                              <p:par>
                                <p:cTn id="25" presetID="6" presetClass="entr" presetSubtype="16"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circle(in)">
                                      <p:cBhvr>
                                        <p:cTn id="27" dur="500"/>
                                        <p:tgtEl>
                                          <p:spTgt spid="3">
                                            <p:txEl>
                                              <p:pRg st="5" end="5"/>
                                            </p:txEl>
                                          </p:spTgt>
                                        </p:tgtEl>
                                      </p:cBhvr>
                                    </p:animEffect>
                                  </p:childTnLst>
                                </p:cTn>
                              </p:par>
                            </p:childTnLst>
                          </p:cTn>
                        </p:par>
                        <p:par>
                          <p:cTn id="28" fill="hold">
                            <p:stCondLst>
                              <p:cond delay="3000"/>
                            </p:stCondLst>
                            <p:childTnLst>
                              <p:par>
                                <p:cTn id="29" presetID="6" presetClass="entr" presetSubtype="16"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circle(i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4849" y="942776"/>
            <a:ext cx="8961120" cy="5171083"/>
          </a:xfrm>
        </p:spPr>
        <p:txBody>
          <a:bodyPr>
            <a:normAutofit lnSpcReduction="10000"/>
          </a:bodyPr>
          <a:lstStyle/>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商业银行担保、代理、保管及投融资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商业银行担保业务，是指商业银行应申请人的请求，以保函或备用信用证形式向债权人或受益人承诺，当债务人未按有关合同偿付债务或履行义务，由银行承担责</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代理发行政府债券、代理兑付、代理收付款项、代理保险、代理买卖外汇等广泛的代理业务</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保管业务属于银行的传统业务，保管的范围通常包括贵重物品、重要文件或有价证券等。</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商业银行的投资业务，是指商业银行购买有价证券或直接投资参股经营其他企业以获取收益的行为</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商业银行融资业务是指商业银行为解决资金需求而实施的筹措资金的行为。</a:t>
            </a:r>
            <a:endParaRPr lang="zh-CN" altLang="zh-CN" dirty="0">
              <a:latin typeface="黑体" panose="02010609060101010101" pitchFamily="49" charset="-122"/>
              <a:ea typeface="黑体" panose="02010609060101010101" pitchFamily="49" charset="-122"/>
            </a:endParaRPr>
          </a:p>
          <a:p>
            <a:pPr marL="0" indent="0">
              <a:buNone/>
            </a:pPr>
            <a:endParaRPr lang="zh-CN" altLang="en-US"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704037" y="742998"/>
            <a:ext cx="6783926" cy="756634"/>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第二节  商事支付法</a:t>
            </a:r>
            <a:endParaRPr lang="zh-CN" altLang="en-US" b="1" dirty="0"/>
          </a:p>
        </p:txBody>
      </p:sp>
      <p:sp>
        <p:nvSpPr>
          <p:cNvPr id="3" name="内容占位符 2"/>
          <p:cNvSpPr>
            <a:spLocks noGrp="1"/>
          </p:cNvSpPr>
          <p:nvPr>
            <p:ph idx="1"/>
          </p:nvPr>
        </p:nvSpPr>
        <p:spPr>
          <a:xfrm>
            <a:off x="4041543" y="1705378"/>
            <a:ext cx="5238462" cy="3447245"/>
          </a:xfrm>
        </p:spPr>
        <p:txBody>
          <a:bodyPr/>
          <a:lstStyle/>
          <a:p>
            <a:pPr marL="0" indent="0">
              <a:buNone/>
            </a:pPr>
            <a:r>
              <a:rPr lang="zh-CN" altLang="en-US" dirty="0">
                <a:latin typeface="黑体" panose="02010609060101010101" pitchFamily="49" charset="-122"/>
                <a:ea typeface="黑体" panose="02010609060101010101" pitchFamily="49" charset="-122"/>
              </a:rPr>
              <a:t>一、商事支付法概述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二、现金支付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三、银行卡支付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四、商业预付卡及第三方支付</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五、其他方式支付</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1" presetClass="entr" presetSubtype="1" fill="hold"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heel(1)">
                                      <p:cBhvr>
                                        <p:cTn id="11" dur="500"/>
                                        <p:tgtEl>
                                          <p:spTgt spid="3">
                                            <p:txEl>
                                              <p:pRg st="0" end="0"/>
                                            </p:txEl>
                                          </p:spTgt>
                                        </p:tgtEl>
                                      </p:cBhvr>
                                    </p:animEffect>
                                  </p:childTnLst>
                                </p:cTn>
                              </p:par>
                            </p:childTnLst>
                          </p:cTn>
                        </p:par>
                        <p:par>
                          <p:cTn id="12" fill="hold">
                            <p:stCondLst>
                              <p:cond delay="1000"/>
                            </p:stCondLst>
                            <p:childTnLst>
                              <p:par>
                                <p:cTn id="13" presetID="21" presetClass="entr" presetSubtype="1" fill="hold"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heel(1)">
                                      <p:cBhvr>
                                        <p:cTn id="15" dur="500"/>
                                        <p:tgtEl>
                                          <p:spTgt spid="3">
                                            <p:txEl>
                                              <p:pRg st="1" end="1"/>
                                            </p:txEl>
                                          </p:spTgt>
                                        </p:tgtEl>
                                      </p:cBhvr>
                                    </p:animEffect>
                                  </p:childTnLst>
                                </p:cTn>
                              </p:par>
                            </p:childTnLst>
                          </p:cTn>
                        </p:par>
                        <p:par>
                          <p:cTn id="16" fill="hold">
                            <p:stCondLst>
                              <p:cond delay="1500"/>
                            </p:stCondLst>
                            <p:childTnLst>
                              <p:par>
                                <p:cTn id="17" presetID="21" presetClass="entr" presetSubtype="1" fill="hold"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heel(1)">
                                      <p:cBhvr>
                                        <p:cTn id="19" dur="500"/>
                                        <p:tgtEl>
                                          <p:spTgt spid="3">
                                            <p:txEl>
                                              <p:pRg st="2" end="2"/>
                                            </p:txEl>
                                          </p:spTgt>
                                        </p:tgtEl>
                                      </p:cBhvr>
                                    </p:animEffect>
                                  </p:childTnLst>
                                </p:cTn>
                              </p:par>
                            </p:childTnLst>
                          </p:cTn>
                        </p:par>
                        <p:par>
                          <p:cTn id="20" fill="hold">
                            <p:stCondLst>
                              <p:cond delay="2000"/>
                            </p:stCondLst>
                            <p:childTnLst>
                              <p:par>
                                <p:cTn id="21" presetID="21" presetClass="entr" presetSubtype="1" fill="hold"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heel(1)">
                                      <p:cBhvr>
                                        <p:cTn id="23" dur="500"/>
                                        <p:tgtEl>
                                          <p:spTgt spid="3">
                                            <p:txEl>
                                              <p:pRg st="3" end="3"/>
                                            </p:txEl>
                                          </p:spTgt>
                                        </p:tgtEl>
                                      </p:cBhvr>
                                    </p:animEffect>
                                  </p:childTnLst>
                                </p:cTn>
                              </p:par>
                            </p:childTnLst>
                          </p:cTn>
                        </p:par>
                        <p:par>
                          <p:cTn id="24" fill="hold">
                            <p:stCondLst>
                              <p:cond delay="2500"/>
                            </p:stCondLst>
                            <p:childTnLst>
                              <p:par>
                                <p:cTn id="25" presetID="21" presetClass="entr" presetSubtype="1"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heel(1)">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589901" y="453692"/>
            <a:ext cx="7012199" cy="940904"/>
          </a:xfrm>
        </p:spPr>
        <p:txBody>
          <a:bodyPr>
            <a:normAutofit/>
          </a:bodyPr>
          <a:lstStyle/>
          <a:p>
            <a:r>
              <a:rPr lang="zh-CN" altLang="en-US" sz="2400" b="1" dirty="0">
                <a:latin typeface="黑体" panose="02010609060101010101" pitchFamily="49" charset="-122"/>
                <a:ea typeface="黑体" panose="02010609060101010101" pitchFamily="49" charset="-122"/>
              </a:rPr>
              <a:t>第二节  商事支付法</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19493" y="1108774"/>
            <a:ext cx="10438227" cy="5167214"/>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一、商事支付法概述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（一）商事支付法的界定：</a:t>
            </a:r>
            <a:r>
              <a:rPr lang="zh-CN" altLang="zh-CN" dirty="0">
                <a:latin typeface="黑体" panose="02010609060101010101" pitchFamily="49" charset="-122"/>
                <a:ea typeface="黑体" panose="02010609060101010101" pitchFamily="49" charset="-122"/>
              </a:rPr>
              <a:t>专门调整支付关系的法律规范</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（二）支付体系与支付方式</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支付体系：主要由支付服务组织、支付工具、支付系统、支付账户、支付结算管理、支付体系法规制度等部分组成。</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支付方式</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现金支付和非现金支付</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线上支付和线下支付</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二、现金支付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小额的即时清结交易多采取现金支付方式</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 calcmode="lin" valueType="num">
                                      <p:cBhvr additive="base">
                                        <p:cTn id="2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 calcmode="lin" valueType="num">
                                      <p:cBhvr additive="base">
                                        <p:cTn id="2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 calcmode="lin" valueType="num">
                                      <p:cBhvr additive="base">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 calcmode="lin" valueType="num">
                                      <p:cBhvr additive="base">
                                        <p:cTn id="4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 calcmode="lin" valueType="num">
                                      <p:cBhvr additive="base">
                                        <p:cTn id="4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9" fill="hold">
                            <p:stCondLst>
                              <p:cond delay="4500"/>
                            </p:stCondLst>
                            <p:childTnLst>
                              <p:par>
                                <p:cTn id="50" presetID="2" presetClass="entr" presetSubtype="4" fill="hold" grpId="0" nodeType="after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 calcmode="lin" valueType="num">
                                      <p:cBhvr additive="base">
                                        <p:cTn id="5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标题 3"/>
          <p:cNvSpPr>
            <a:spLocks noGrp="1"/>
          </p:cNvSpPr>
          <p:nvPr>
            <p:ph type="title"/>
          </p:nvPr>
        </p:nvSpPr>
        <p:spPr>
          <a:xfrm>
            <a:off x="2195323" y="513677"/>
            <a:ext cx="7801355" cy="1068946"/>
          </a:xfrm>
        </p:spPr>
        <p:txBody>
          <a:bodyPr>
            <a:normAutofit/>
          </a:bodyPr>
          <a:lstStyle/>
          <a:p>
            <a:r>
              <a:rPr lang="zh-CN" altLang="en-US" sz="3600" b="1" dirty="0">
                <a:latin typeface="黑体" panose="02010609060101010101" pitchFamily="49" charset="-122"/>
                <a:ea typeface="黑体" panose="02010609060101010101" pitchFamily="49" charset="-122"/>
              </a:rPr>
              <a:t>第六章  商业银行与支付法</a:t>
            </a:r>
            <a:endParaRPr lang="zh-CN" altLang="en-US" sz="3600" b="1" dirty="0">
              <a:latin typeface="黑体" panose="02010609060101010101" pitchFamily="49" charset="-122"/>
              <a:ea typeface="黑体" panose="02010609060101010101" pitchFamily="49" charset="-122"/>
            </a:endParaRPr>
          </a:p>
        </p:txBody>
      </p:sp>
      <p:sp>
        <p:nvSpPr>
          <p:cNvPr id="5" name="内容占位符 4"/>
          <p:cNvSpPr>
            <a:spLocks noGrp="1"/>
          </p:cNvSpPr>
          <p:nvPr>
            <p:ph idx="1"/>
          </p:nvPr>
        </p:nvSpPr>
        <p:spPr>
          <a:xfrm>
            <a:off x="3265067" y="1405837"/>
            <a:ext cx="10018713" cy="3124201"/>
          </a:xfrm>
        </p:spPr>
        <p:txBody>
          <a:bodyPr/>
          <a:lstStyle/>
          <a:p>
            <a:pPr marL="0" indent="0">
              <a:buNone/>
            </a:pPr>
            <a:r>
              <a:rPr lang="zh-CN" altLang="en-US" b="1" dirty="0">
                <a:latin typeface="黑体" panose="02010609060101010101" pitchFamily="49" charset="-122"/>
                <a:ea typeface="黑体" panose="02010609060101010101" pitchFamily="49" charset="-122"/>
              </a:rPr>
              <a:t>第一节  商业银行法</a:t>
            </a:r>
            <a:r>
              <a:rPr lang="en-US" altLang="zh-CN" b="1">
                <a:latin typeface="黑体" panose="02010609060101010101" pitchFamily="49" charset="-122"/>
                <a:ea typeface="黑体" panose="02010609060101010101" pitchFamily="49" charset="-122"/>
              </a:rPr>
              <a:t> </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第二节  商事支付法</a:t>
            </a:r>
            <a:endParaRPr lang="en-US" altLang="zh-CN" b="1" dirty="0">
              <a:latin typeface="黑体" panose="02010609060101010101" pitchFamily="49" charset="-122"/>
              <a:ea typeface="黑体" panose="02010609060101010101" pitchFamily="49" charset="-122"/>
            </a:endParaRPr>
          </a:p>
          <a:p>
            <a:pPr marL="0" indent="0">
              <a:buNone/>
            </a:pPr>
            <a:r>
              <a:rPr lang="zh-CN" altLang="en-US" b="1" dirty="0">
                <a:latin typeface="黑体" panose="02010609060101010101" pitchFamily="49" charset="-122"/>
                <a:ea typeface="黑体" panose="02010609060101010101" pitchFamily="49" charset="-122"/>
              </a:rPr>
              <a:t>第三节  票据法</a:t>
            </a:r>
            <a:endParaRPr lang="en-US" altLang="zh-CN" b="1" dirty="0">
              <a:latin typeface="黑体" panose="02010609060101010101" pitchFamily="49" charset="-122"/>
              <a:ea typeface="黑体" panose="02010609060101010101" pitchFamily="49" charset="-122"/>
            </a:endParaRPr>
          </a:p>
          <a:p>
            <a:pPr marL="0" indent="0">
              <a:buNone/>
            </a:pPr>
            <a:endParaRPr lang="zh-CN" altLang="en-US" dirty="0"/>
          </a:p>
        </p:txBody>
      </p:sp>
      <p:cxnSp>
        <p:nvCxnSpPr>
          <p:cNvPr id="6" name="直接连接符 5"/>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wipe(down)">
                                      <p:cBhvr>
                                        <p:cTn id="16" dur="500"/>
                                        <p:tgtEl>
                                          <p:spTgt spid="5">
                                            <p:txEl>
                                              <p:pRg st="1" end="1"/>
                                            </p:txEl>
                                          </p:spTgt>
                                        </p:tgtEl>
                                      </p:cBhvr>
                                    </p:animEffect>
                                  </p:childTnLst>
                                </p:cTn>
                              </p:par>
                            </p:childTnLst>
                          </p:cTn>
                        </p:par>
                        <p:par>
                          <p:cTn id="17" fill="hold">
                            <p:stCondLst>
                              <p:cond delay="1500"/>
                            </p:stCondLst>
                            <p:childTnLst>
                              <p:par>
                                <p:cTn id="18" presetID="22" presetClass="entr" presetSubtype="4"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wipe(down)">
                                      <p:cBhvr>
                                        <p:cTn id="20"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0319" y="1415457"/>
            <a:ext cx="9284676" cy="5711483"/>
          </a:xfrm>
        </p:spPr>
        <p:txBody>
          <a:bodyPr>
            <a:normAutofit/>
          </a:bodyPr>
          <a:lstStyle/>
          <a:p>
            <a:pPr marL="0" indent="0">
              <a:buNone/>
            </a:pPr>
            <a:r>
              <a:rPr lang="zh-CN" altLang="en-US" sz="2800" dirty="0">
                <a:latin typeface="黑体" panose="02010609060101010101" pitchFamily="49" charset="-122"/>
                <a:ea typeface="黑体" panose="02010609060101010101" pitchFamily="49" charset="-122"/>
              </a:rPr>
              <a:t>三、银行卡支付</a:t>
            </a:r>
            <a:endParaRPr lang="en-US" altLang="zh-CN" sz="2800"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（一）银行卡支付概述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银行卡是商业银行或其他金融机构向社会发行的具有消费信用、转账结算、存取现金等全部或部分功能支付工具的统称，主要包括信用卡和借记卡。</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（二）银行卡的种类</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（三）银行卡的性质与功能</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p>
          <a:p>
            <a:pPr marL="0" indent="0">
              <a:buNone/>
            </a:pPr>
            <a:endParaRPr lang="en-US" altLang="zh-CN" dirty="0"/>
          </a:p>
          <a:p>
            <a:pPr marL="0" indent="0">
              <a:buNone/>
            </a:pPr>
            <a:endParaRPr lang="zh-CN" altLang="en-US" dirty="0"/>
          </a:p>
        </p:txBody>
      </p:sp>
      <p:graphicFrame>
        <p:nvGraphicFramePr>
          <p:cNvPr id="4" name="图示 3"/>
          <p:cNvGraphicFramePr/>
          <p:nvPr/>
        </p:nvGraphicFramePr>
        <p:xfrm>
          <a:off x="4778192" y="3145486"/>
          <a:ext cx="4852126" cy="244154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cxnSp>
        <p:nvCxnSpPr>
          <p:cNvPr id="5" name="直接连接符 4"/>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anim calcmode="lin" valueType="num">
                                      <p:cBhvr>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22" presetClass="entr" presetSubtype="4" fill="hold" grpId="0" nodeType="after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wipe(down)">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1802" y="881857"/>
            <a:ext cx="10337514" cy="4567612"/>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（四）银行卡法律关系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发卡机构的权利与义务</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收单机构的权利与义务</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特约客户的权利与义务</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4.</a:t>
            </a:r>
            <a:r>
              <a:rPr lang="zh-CN" altLang="en-US" dirty="0">
                <a:latin typeface="黑体" panose="02010609060101010101" pitchFamily="49" charset="-122"/>
                <a:ea typeface="黑体" panose="02010609060101010101" pitchFamily="49" charset="-122"/>
              </a:rPr>
              <a:t>持卡人的权利与义务</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（五）银行卡纠纷及其处理</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传统银行卡纠纷：银行请求持卡人偿还信用卡欠款、滞纳金</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新型银行卡纠纷：以银行卡盗用为代表</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54043" y="525263"/>
            <a:ext cx="9833317" cy="6105378"/>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四、商业预付卡及第三方支付</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（一）商业预付卡与第三方支付概述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商业预付卡</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是指具有一定资质的商业企业或发卡机构，以磁条卡、芯片卡等特定载体和形式发行，由购卡方预先支付一定款项，持卡人可在特定时间和范围内分次购买商品和服务的权利凭证。</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按发卡人不同，预付卡可划分为两类：一类是专营发卡机构发行，可跨地区、跨行业、跨法人使用的多用途预付卡；另一类是商事企业发行，只在本企业或同一品牌连锁商业企业购买商品、服务的单用途预付卡。</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第三方支付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第三方支付也称非金融支付，是指具备一定实力和信誉保障的独立机构提供与商业银行支付结算系统接口的交易支持平台的网络支付模式</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89608" y="978986"/>
            <a:ext cx="7556659" cy="4966952"/>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（二）商业预付卡支付</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商业预付卡法律关系  </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sym typeface="Wingdings 2" panose="05020102010507070707"/>
              </a:rPr>
              <a:t></a:t>
            </a:r>
            <a:r>
              <a:rPr lang="zh-CN" altLang="zh-CN" dirty="0">
                <a:latin typeface="黑体" panose="02010609060101010101" pitchFamily="49" charset="-122"/>
                <a:ea typeface="黑体" panose="02010609060101010101" pitchFamily="49" charset="-122"/>
              </a:rPr>
              <a:t>单用途商事预付</a:t>
            </a:r>
            <a:r>
              <a:rPr lang="zh-CN" altLang="en-US" dirty="0">
                <a:latin typeface="黑体" panose="02010609060101010101" pitchFamily="49" charset="-122"/>
                <a:ea typeface="黑体" panose="02010609060101010101" pitchFamily="49" charset="-122"/>
              </a:rPr>
              <a:t>卡法律关系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sym typeface="Wingdings 2" panose="05020102010507070707"/>
              </a:rPr>
              <a:t></a:t>
            </a:r>
            <a:r>
              <a:rPr lang="zh-CN" altLang="zh-CN" dirty="0">
                <a:latin typeface="黑体" panose="02010609060101010101" pitchFamily="49" charset="-122"/>
                <a:ea typeface="黑体" panose="02010609060101010101" pitchFamily="49" charset="-122"/>
              </a:rPr>
              <a:t>多用途预付卡</a:t>
            </a:r>
            <a:r>
              <a:rPr lang="zh-CN" altLang="en-US" dirty="0">
                <a:latin typeface="黑体" panose="02010609060101010101" pitchFamily="49" charset="-122"/>
                <a:ea typeface="黑体" panose="02010609060101010101" pitchFamily="49" charset="-122"/>
              </a:rPr>
              <a:t>法律关系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商业预付卡发行与使用的管理</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目前，我国对商业预付卡的发行实行相应的准入管制。其中，非金融机构发行多用途预付卡业务实施核准制，对开展单用途卡业务的企业实施企业备案制。</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同时，我国在预付卡发行环节实行限额发行和有限的实名登记制度，并对购卡结算方式进行管理。</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19910" y="1320743"/>
            <a:ext cx="9917723" cy="5382098"/>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（三）第三方支付</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第三方支付中的法律关系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付款方与收款方均与第三方支付机构之间建立了委托付款与委托收款的委托代理关系。</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付款方与第三方支付机构之间还兼资金保管法律关系，即付款方在确认付款之前，付款方的资金由第三方支付机构代为保管</a:t>
            </a:r>
            <a:r>
              <a:rPr lang="zh-CN" altLang="en-US"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第三方支付机构和银行之间也因资金往来而形成委托关系</a:t>
            </a:r>
            <a:r>
              <a:rPr lang="zh-CN" altLang="en-US" dirty="0">
                <a:latin typeface="黑体" panose="02010609060101010101" pitchFamily="49" charset="-122"/>
                <a:ea typeface="黑体" panose="02010609060101010101" pitchFamily="49" charset="-122"/>
              </a:rPr>
              <a:t>。</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对第三方支付机构及其活动的监管</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sym typeface="Wingdings 2" panose="05020102010507070707"/>
              </a:rPr>
              <a:t>（</a:t>
            </a:r>
            <a:r>
              <a:rPr lang="en-US" altLang="zh-CN" dirty="0">
                <a:latin typeface="黑体" panose="02010609060101010101" pitchFamily="49" charset="-122"/>
                <a:ea typeface="黑体" panose="02010609060101010101" pitchFamily="49" charset="-122"/>
                <a:sym typeface="Wingdings 2" panose="05020102010507070707"/>
              </a:rPr>
              <a:t>1</a:t>
            </a:r>
            <a:r>
              <a:rPr lang="zh-CN" altLang="en-US"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行业准入监管：</a:t>
            </a:r>
            <a:r>
              <a:rPr lang="zh-CN" altLang="zh-CN" dirty="0">
                <a:latin typeface="黑体" panose="02010609060101010101" pitchFamily="49" charset="-122"/>
                <a:ea typeface="黑体" panose="02010609060101010101" pitchFamily="49" charset="-122"/>
              </a:rPr>
              <a:t>取得《支付业务许可证》，成为支付机构</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en-US" altLang="zh-CN" dirty="0">
                <a:latin typeface="黑体" panose="02010609060101010101" pitchFamily="49" charset="-122"/>
                <a:ea typeface="黑体" panose="02010609060101010101" pitchFamily="49" charset="-122"/>
                <a:sym typeface="Wingdings 2" panose="05020102010507070707"/>
              </a:rPr>
              <a:t>2</a:t>
            </a:r>
            <a:r>
              <a:rPr lang="zh-CN" altLang="en-US"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业务活动监管：按照</a:t>
            </a:r>
            <a:r>
              <a:rPr lang="zh-CN" altLang="zh-CN" dirty="0">
                <a:latin typeface="黑体" panose="02010609060101010101" pitchFamily="49" charset="-122"/>
                <a:ea typeface="黑体" panose="02010609060101010101" pitchFamily="49" charset="-122"/>
              </a:rPr>
              <a:t>安全、效率、诚信和公平竞争的原则，依法合规经营</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sym typeface="Wingdings 2" panose="05020102010507070707"/>
              </a:rPr>
              <a:t>（</a:t>
            </a:r>
            <a:r>
              <a:rPr lang="en-US" altLang="zh-CN" dirty="0">
                <a:latin typeface="黑体" panose="02010609060101010101" pitchFamily="49" charset="-122"/>
                <a:ea typeface="黑体" panose="02010609060101010101" pitchFamily="49" charset="-122"/>
                <a:sym typeface="Wingdings 2" panose="05020102010507070707"/>
              </a:rPr>
              <a:t>3)</a:t>
            </a:r>
            <a:r>
              <a:rPr lang="zh-CN" altLang="en-US" dirty="0">
                <a:latin typeface="黑体" panose="02010609060101010101" pitchFamily="49" charset="-122"/>
                <a:ea typeface="黑体" panose="02010609060101010101" pitchFamily="49" charset="-122"/>
                <a:sym typeface="Wingdings 2" panose="05020102010507070707"/>
              </a:rPr>
              <a:t>支付机构的民事责任</a:t>
            </a:r>
            <a:endParaRPr lang="en-US" altLang="zh-CN"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0898" y="1429866"/>
            <a:ext cx="10018713" cy="5468472"/>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五、其他方式支付</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信用证</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信用证是指开证银行应申请人的要求并按其指示向第三方开立的载有一定金额的，在一定的期限内凭符合规定的单据付款的书面保证文件，即银行开立的有条件的承诺付款的书面凭证，其主要适用于国际贸易结算。</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信用证的当事人：开证申请人、开证银行、通知银行、受益人、议付行和付款行等。</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跟单信用证统一惯例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UCP600</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票据</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1988</a:t>
            </a:r>
            <a:r>
              <a:rPr lang="zh-CN" altLang="en-US" dirty="0">
                <a:latin typeface="黑体" panose="02010609060101010101" pitchFamily="49" charset="-122"/>
                <a:ea typeface="黑体" panose="02010609060101010101" pitchFamily="49" charset="-122"/>
              </a:rPr>
              <a:t>年我国银行支付结算体制改革，确立了以票据为主体内容的支付结算制度。</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支付功能、流通功能、信用功能</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 calcmode="lin" valueType="num">
                                      <p:cBhvr additive="base">
                                        <p:cTn id="4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452899" y="652950"/>
            <a:ext cx="7286202" cy="872544"/>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第三节  票据法</a:t>
            </a:r>
            <a:endParaRPr lang="zh-CN" altLang="en-US" b="1" dirty="0"/>
          </a:p>
        </p:txBody>
      </p:sp>
      <p:sp>
        <p:nvSpPr>
          <p:cNvPr id="3" name="内容占位符 2"/>
          <p:cNvSpPr>
            <a:spLocks noGrp="1"/>
          </p:cNvSpPr>
          <p:nvPr>
            <p:ph idx="1"/>
          </p:nvPr>
        </p:nvSpPr>
        <p:spPr>
          <a:xfrm>
            <a:off x="4432812" y="1679179"/>
            <a:ext cx="5161189" cy="3679065"/>
          </a:xfrm>
        </p:spPr>
        <p:txBody>
          <a:bodyPr/>
          <a:lstStyle/>
          <a:p>
            <a:pPr marL="0" indent="0">
              <a:buNone/>
            </a:pPr>
            <a:r>
              <a:rPr lang="zh-CN" altLang="en-US" dirty="0">
                <a:latin typeface="黑体" panose="02010609060101010101" pitchFamily="49" charset="-122"/>
                <a:ea typeface="黑体" panose="02010609060101010101" pitchFamily="49" charset="-122"/>
              </a:rPr>
              <a:t>一、票据法概述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二、票据基本法律制度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三、汇票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四、本票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五、支票</a:t>
            </a:r>
            <a:endParaRPr lang="en-US" altLang="zh-CN" dirty="0"/>
          </a:p>
          <a:p>
            <a:pPr marL="0" indent="0">
              <a:buNone/>
            </a:pPr>
            <a:r>
              <a:rPr lang="zh-CN" altLang="en-US" dirty="0">
                <a:latin typeface="黑体" panose="02010609060101010101" pitchFamily="49" charset="-122"/>
                <a:ea typeface="黑体" panose="02010609060101010101" pitchFamily="49" charset="-122"/>
              </a:rPr>
              <a:t>六、票据电子化与票据法未来的发展</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down)">
                                      <p:cBhvr>
                                        <p:cTn id="23" dur="500"/>
                                        <p:tgtEl>
                                          <p:spTgt spid="3">
                                            <p:txEl>
                                              <p:pRg st="3" end="3"/>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down)">
                                      <p:cBhvr>
                                        <p:cTn id="3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351455" y="346505"/>
            <a:ext cx="7489091" cy="1179443"/>
          </a:xfrm>
        </p:spPr>
        <p:txBody>
          <a:bodyPr>
            <a:normAutofit/>
          </a:bodyPr>
          <a:lstStyle/>
          <a:p>
            <a:r>
              <a:rPr lang="zh-CN" altLang="en-US" sz="2400" b="1" dirty="0">
                <a:latin typeface="黑体" panose="02010609060101010101" pitchFamily="49" charset="-122"/>
                <a:ea typeface="黑体" panose="02010609060101010101" pitchFamily="49" charset="-122"/>
              </a:rPr>
              <a:t>第三节  票据法</a:t>
            </a:r>
            <a:endParaRPr lang="zh-CN" altLang="en-US" sz="24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39148" y="853594"/>
            <a:ext cx="8989255" cy="4840510"/>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一、票据法概述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（一）票据的概念和特征</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概念：</a:t>
            </a:r>
            <a:r>
              <a:rPr lang="zh-CN" altLang="zh-CN" dirty="0">
                <a:latin typeface="黑体" panose="02010609060101010101" pitchFamily="49" charset="-122"/>
                <a:ea typeface="黑体" panose="02010609060101010101" pitchFamily="49" charset="-122"/>
              </a:rPr>
              <a:t>它是以支付一定金钱为目的的有价证券</a:t>
            </a:r>
            <a:r>
              <a:rPr lang="zh-CN" altLang="en-US" dirty="0">
                <a:latin typeface="黑体" panose="02010609060101010101" pitchFamily="49" charset="-122"/>
                <a:ea typeface="黑体" panose="02010609060101010101" pitchFamily="49" charset="-122"/>
              </a:rPr>
              <a:t>（狭义）</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以证明或以设权为目的而制成的各种书面凭证（广义）</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特征：设权证券；金钱债权证券；无因证券；文义证券</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（二）票据的功能</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汇兑功能（最基本）、支付功能、信用功能、融资功能</a:t>
            </a:r>
            <a:endParaRPr lang="en-US" altLang="zh-CN"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9495" y="830128"/>
            <a:ext cx="8876714" cy="5022760"/>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（三）票据法与票据法上的法律关系</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sym typeface="Wingdings 2" panose="05020102010507070707"/>
              </a:rPr>
              <a:t>  1.</a:t>
            </a:r>
            <a:r>
              <a:rPr lang="zh-CN" altLang="en-US" dirty="0">
                <a:latin typeface="黑体" panose="02010609060101010101" pitchFamily="49" charset="-122"/>
                <a:ea typeface="黑体" panose="02010609060101010101" pitchFamily="49" charset="-122"/>
              </a:rPr>
              <a:t>票据关系：</a:t>
            </a:r>
            <a:r>
              <a:rPr lang="zh-CN" altLang="zh-CN" dirty="0">
                <a:latin typeface="黑体" panose="02010609060101010101" pitchFamily="49" charset="-122"/>
                <a:ea typeface="黑体" panose="02010609060101010101" pitchFamily="49" charset="-122"/>
              </a:rPr>
              <a:t>票据关系是指由票据法所确认和规范的基于当事人的票据行为而发生的</a:t>
            </a:r>
            <a:r>
              <a:rPr lang="en-US" altLang="zh-CN" dirty="0" err="1">
                <a:latin typeface="黑体" panose="02010609060101010101" pitchFamily="49" charset="-122"/>
                <a:ea typeface="黑体" panose="02010609060101010101" pitchFamily="49" charset="-122"/>
              </a:rPr>
              <a:t>票据权利</a:t>
            </a:r>
            <a:r>
              <a:rPr lang="zh-CN" altLang="zh-CN" dirty="0">
                <a:latin typeface="黑体" panose="02010609060101010101" pitchFamily="49" charset="-122"/>
                <a:ea typeface="黑体" panose="02010609060101010101" pitchFamily="49" charset="-122"/>
              </a:rPr>
              <a:t>义务关系。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sym typeface="Wingdings 2" panose="05020102010507070707"/>
              </a:rPr>
              <a:t>  2.</a:t>
            </a:r>
            <a:r>
              <a:rPr lang="zh-CN" altLang="en-US" dirty="0">
                <a:latin typeface="黑体" panose="02010609060101010101" pitchFamily="49" charset="-122"/>
                <a:ea typeface="黑体" panose="02010609060101010101" pitchFamily="49" charset="-122"/>
              </a:rPr>
              <a:t>票据法上的非票据关系：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）汇票回单签发关系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）票据返还关系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）票据复本的签发与返还关系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）誊本的持票人与原本接受人之间的票据原本返还关系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）利益偿还关系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）损害赔偿关系</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anim calcmode="lin" valueType="num">
                                      <p:cBhvr>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anim calcmode="lin" valueType="num">
                                      <p:cBhvr>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anim calcmode="lin" valueType="num">
                                      <p:cBhvr>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4595" y="1139779"/>
            <a:ext cx="11161886" cy="5479069"/>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二、票据基本法律制度</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（一）票据行为</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票据行为的概念和种类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广义上的票据行为：以产生、变更或消灭票据权利义务关系为目的的法律行为</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狭义上的票据行为：以发生或转移票据上权利、负担票据上债务为目的的要式法律行为</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）出票：</a:t>
            </a:r>
            <a:r>
              <a:rPr lang="zh-CN" altLang="zh-CN" dirty="0">
                <a:latin typeface="黑体" panose="02010609060101010101" pitchFamily="49" charset="-122"/>
                <a:ea typeface="黑体" panose="02010609060101010101" pitchFamily="49" charset="-122"/>
              </a:rPr>
              <a:t>签发并交付票据的行为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）背书：</a:t>
            </a:r>
            <a:r>
              <a:rPr lang="zh-CN" altLang="zh-CN" dirty="0">
                <a:latin typeface="黑体" panose="02010609060101010101" pitchFamily="49" charset="-122"/>
                <a:ea typeface="黑体" panose="02010609060101010101" pitchFamily="49" charset="-122"/>
              </a:rPr>
              <a:t>指持票人以转让票据权利或将票据权利授予他人为目的，在票据背面或在粘单上记载有关事项并签章的行为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）承兑：</a:t>
            </a:r>
            <a:r>
              <a:rPr lang="zh-CN" altLang="zh-CN" dirty="0">
                <a:latin typeface="黑体" panose="02010609060101010101" pitchFamily="49" charset="-122"/>
                <a:ea typeface="黑体" panose="02010609060101010101" pitchFamily="49" charset="-122"/>
              </a:rPr>
              <a:t>它是指汇票付款人承诺在汇票到期日支付汇票金额的票据行为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）保证：</a:t>
            </a:r>
            <a:r>
              <a:rPr lang="zh-CN" altLang="zh-CN" dirty="0">
                <a:latin typeface="黑体" panose="02010609060101010101" pitchFamily="49" charset="-122"/>
                <a:ea typeface="黑体" panose="02010609060101010101" pitchFamily="49" charset="-122"/>
              </a:rPr>
              <a:t>是指票据债务人以外的人以担保票据债务的履行为目的而进行的票据行为。</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4336619" y="563271"/>
            <a:ext cx="3518763" cy="960120"/>
          </a:xfrm>
        </p:spPr>
        <p:txBody>
          <a:bodyPr>
            <a:normAutofit/>
          </a:bodyPr>
          <a:lstStyle/>
          <a:p>
            <a:r>
              <a:rPr lang="zh-CN" altLang="en-US" sz="3600" b="1" dirty="0">
                <a:latin typeface="黑体" panose="02010609060101010101" pitchFamily="49" charset="-122"/>
                <a:ea typeface="黑体" panose="02010609060101010101" pitchFamily="49" charset="-122"/>
              </a:rPr>
              <a:t>本章要点</a:t>
            </a:r>
            <a:endParaRPr lang="zh-CN" altLang="en-US" sz="36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589886" y="1660135"/>
            <a:ext cx="9012228" cy="4253301"/>
          </a:xfrm>
        </p:spPr>
        <p:txBody>
          <a:bodyPr>
            <a:normAutofit/>
          </a:bodyPr>
          <a:lstStyle/>
          <a:p>
            <a:pPr marL="0" indent="0">
              <a:lnSpc>
                <a:spcPct val="125000"/>
              </a:lnSpc>
              <a:spcBef>
                <a:spcPts val="1000"/>
              </a:spcBef>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掌握商业银行的经营范围及其相关法律关系，理解商业银行的经营原则及综合经营的发展趋势。</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学习理解银行卡的性质、功能及银行卡发行和使用中存在的主要风险及防范措施。掌握互联网经济下新兴支付工具的变化及其法律制度。</a:t>
            </a:r>
            <a:endParaRPr lang="en-US" altLang="zh-CN" dirty="0">
              <a:latin typeface="黑体" panose="02010609060101010101" pitchFamily="49" charset="-122"/>
              <a:ea typeface="黑体" panose="02010609060101010101" pitchFamily="49" charset="-122"/>
            </a:endParaRPr>
          </a:p>
          <a:p>
            <a:pPr marL="0" indent="0">
              <a:lnSpc>
                <a:spcPct val="125000"/>
              </a:lnSpc>
              <a:spcBef>
                <a:spcPts val="1000"/>
              </a:spcBef>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掌握票据的概念特征，合理区分汇票、支票、本票，理解票据上的法律关系和票据权利的行使。</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5710" y="838203"/>
            <a:ext cx="10018713" cy="4970927"/>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特点：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）要式性：即票据行为要严格遵照票据法规定的格式和程序进行，否则票据行为无效。</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）文义性：即票据上所载的权利义务内容必须严格按照票据上所载文义确定，不得以任何方式或理由变更票据上文字记载的意义。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）无因性：实质是将票据行为与作为其发生前提的原因相分离，从而使票据行为的效力不再受其发生原因存在与否及效力瑕疵的影响。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）独立性：即就同一票据所为的若干票据行为分别依各行为人在票据上记载的内容，独立地发生效力，一票据行为无效，不影响其他行为的效力。</a:t>
            </a:r>
            <a:endParaRPr lang="zh-CN" altLang="en-US"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1203" y="826417"/>
            <a:ext cx="8512071" cy="5383368"/>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（二）票据权利</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类型：付款请求权与追索权</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取得方式：原始取得与继受取得</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行使方式：提示承兑、提示付款、行使追索权</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权利消灭</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）持票人对出票人和承兑人的权利，自票据到期日起</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年。见票即付的汇票、本票，自出票日起</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年</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）持票人对支票出票人的权利，自出票日起</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个月</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）持票人对前手的追索权，自被拒绝承兑或者被拒绝付款之日起</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个月</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）持票人对前手的再追索权，自清偿日或者被提起诉讼之日起</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个月。</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down)">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0558" y="1039903"/>
            <a:ext cx="10018713" cy="5280213"/>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（三）票据的伪造与变造</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属于票据瑕疵，被明确禁止。</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票据的伪造，是指无权限人假冒出票人或虚构他人名义进行签章和票据其他记载事项的行为，包括票据本身的伪造和票据上签名的伪造。</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伪造、变造的签章无效，票据上其他真实签章仍有效。</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sym typeface="Wingdings 2" panose="05020102010507070707"/>
              </a:rPr>
              <a:t></a:t>
            </a:r>
            <a:r>
              <a:rPr lang="zh-CN" altLang="en-US" dirty="0">
                <a:latin typeface="黑体" panose="02010609060101010101" pitchFamily="49" charset="-122"/>
                <a:ea typeface="黑体" panose="02010609060101010101" pitchFamily="49" charset="-122"/>
              </a:rPr>
              <a:t>票据的变造，是指采用技术手段改变票据上已经记载事项的内容，或增加、减少票据记载事项的内容，从而达到变更票据权利义务关系的目的。</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在变造之前签章的人，对原记载事项负责；在变造之后签章的人，对变造之后的记载事项负责；不能辨别是在票据被变造之前或者之后签章的，视同在变造之前签章。</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变造人承担的民事、甚至刑事责任。</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anim calcmode="lin" valueType="num">
                                      <p:cBhvr>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3">
                                            <p:txEl>
                                              <p:pRg st="7" end="7"/>
                                            </p:txEl>
                                          </p:spTgt>
                                        </p:tgtEl>
                                        <p:attrNameLst>
                                          <p:attrName>style.visibility</p:attrName>
                                        </p:attrNameLst>
                                      </p:cBhvr>
                                      <p:to>
                                        <p:strVal val="visible"/>
                                      </p:to>
                                    </p:set>
                                    <p:animEffect transition="in" filter="fade">
                                      <p:cBhvr>
                                        <p:cTn id="50" dur="1000"/>
                                        <p:tgtEl>
                                          <p:spTgt spid="3">
                                            <p:txEl>
                                              <p:pRg st="7" end="7"/>
                                            </p:txEl>
                                          </p:spTgt>
                                        </p:tgtEl>
                                      </p:cBhvr>
                                    </p:animEffect>
                                    <p:anim calcmode="lin" valueType="num">
                                      <p:cBhvr>
                                        <p:cTn id="5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2"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23971" y="436933"/>
            <a:ext cx="9158066" cy="5640946"/>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三、汇票</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（一）汇票的概念和种类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概念：</a:t>
            </a:r>
            <a:r>
              <a:rPr lang="zh-CN" altLang="zh-CN" dirty="0">
                <a:latin typeface="黑体" panose="02010609060101010101" pitchFamily="49" charset="-122"/>
                <a:ea typeface="黑体" panose="02010609060101010101" pitchFamily="49" charset="-122"/>
              </a:rPr>
              <a:t>汇票是出票人签发的，委托付款人在见票时或者在指定日期无条件支付确定的金额给收款人或者持票人的票据。</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种类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）银行汇票与商业汇票</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）即期汇票与远期汇票</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在实际的票据使用过程中，银行汇票均为即期汇票，商业汇票多为远期汇票。</a:t>
            </a:r>
            <a:endParaRPr lang="en-US" altLang="zh-CN" dirty="0">
              <a:latin typeface="黑体" panose="02010609060101010101" pitchFamily="49" charset="-122"/>
              <a:ea typeface="黑体" panose="02010609060101010101" pitchFamily="49" charset="-122"/>
            </a:endParaRPr>
          </a:p>
          <a:p>
            <a:pPr marL="457200" indent="-457200">
              <a:buFont typeface="+mj-lt"/>
              <a:buAutoNum type="arabicPeriod"/>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9979" y="634330"/>
            <a:ext cx="9509760" cy="5820260"/>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（二）汇票的出票</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汇票的格式</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必要记载事项：</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绝对必要记载事项</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en-US" altLang="zh-CN" dirty="0">
                <a:latin typeface="黑体" panose="02010609060101010101" pitchFamily="49" charset="-122"/>
                <a:ea typeface="黑体" panose="02010609060101010101" pitchFamily="49" charset="-122"/>
                <a:sym typeface="Wingdings" panose="05000000000000000000" pitchFamily="2" charset="2"/>
              </a:rPr>
              <a:t>1</a:t>
            </a:r>
            <a:r>
              <a:rPr lang="zh-CN" altLang="en-US" dirty="0">
                <a:latin typeface="黑体" panose="02010609060101010101" pitchFamily="49" charset="-122"/>
                <a:ea typeface="黑体" panose="02010609060101010101" pitchFamily="49" charset="-122"/>
                <a:sym typeface="Wingdings" panose="05000000000000000000" pitchFamily="2" charset="2"/>
              </a:rPr>
              <a:t>）</a:t>
            </a:r>
            <a:r>
              <a:rPr lang="zh-CN" altLang="en-US" dirty="0">
                <a:latin typeface="黑体" panose="02010609060101010101" pitchFamily="49" charset="-122"/>
                <a:ea typeface="黑体" panose="02010609060101010101" pitchFamily="49" charset="-122"/>
              </a:rPr>
              <a:t>表明“汇票”的字样；（</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）无条件支付的委托；（</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）确定的金额；（</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）付款人的名称；（</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）收款人的名称；（</a:t>
            </a:r>
            <a:r>
              <a:rPr lang="en-US" altLang="zh-CN" dirty="0">
                <a:latin typeface="黑体" panose="02010609060101010101" pitchFamily="49" charset="-122"/>
                <a:ea typeface="黑体" panose="02010609060101010101" pitchFamily="49" charset="-122"/>
              </a:rPr>
              <a:t>6</a:t>
            </a:r>
            <a:r>
              <a:rPr lang="zh-CN" altLang="en-US" dirty="0">
                <a:latin typeface="黑体" panose="02010609060101010101" pitchFamily="49" charset="-122"/>
                <a:ea typeface="黑体" panose="02010609060101010101" pitchFamily="49" charset="-122"/>
              </a:rPr>
              <a:t>）出票日期；（</a:t>
            </a:r>
            <a:r>
              <a:rPr lang="en-US" altLang="zh-CN" dirty="0">
                <a:latin typeface="黑体" panose="02010609060101010101" pitchFamily="49" charset="-122"/>
                <a:ea typeface="黑体" panose="02010609060101010101" pitchFamily="49" charset="-122"/>
              </a:rPr>
              <a:t>7</a:t>
            </a:r>
            <a:r>
              <a:rPr lang="zh-CN" altLang="en-US" dirty="0">
                <a:latin typeface="黑体" panose="02010609060101010101" pitchFamily="49" charset="-122"/>
                <a:ea typeface="黑体" panose="02010609060101010101" pitchFamily="49" charset="-122"/>
              </a:rPr>
              <a:t>）出票人签章。</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相对必要记载事项：付款日期、付款地、出票地等</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任意记载事项</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禁止记载事项</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a:p>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2317" y="757516"/>
            <a:ext cx="10628964" cy="6530789"/>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出票的条件</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出票的效力：</a:t>
            </a:r>
            <a:r>
              <a:rPr lang="zh-CN" altLang="zh-CN" dirty="0">
                <a:latin typeface="黑体" panose="02010609060101010101" pitchFamily="49" charset="-122"/>
                <a:ea typeface="黑体" panose="02010609060101010101" pitchFamily="49" charset="-122"/>
              </a:rPr>
              <a:t>出票人按照票据法的规定作成汇票并将其交给收款人后，汇票即对出票时存在的三方当事人</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出票人、付款人和持票人产生效力。</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lvl="0" indent="0">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（三）背书</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1.</a:t>
            </a:r>
            <a:r>
              <a:rPr lang="zh-CN" altLang="en-US" dirty="0">
                <a:solidFill>
                  <a:prstClr val="black"/>
                </a:solidFill>
                <a:latin typeface="黑体" panose="02010609060101010101" pitchFamily="49" charset="-122"/>
                <a:ea typeface="黑体" panose="02010609060101010101" pitchFamily="49" charset="-122"/>
              </a:rPr>
              <a:t>汇票背书的种类</a:t>
            </a:r>
            <a:endParaRPr lang="en-US" altLang="zh-CN" dirty="0">
              <a:solidFill>
                <a:prstClr val="black"/>
              </a:solidFill>
              <a:latin typeface="黑体" panose="02010609060101010101" pitchFamily="49" charset="-122"/>
              <a:ea typeface="黑体" panose="02010609060101010101" pitchFamily="49" charset="-122"/>
            </a:endParaRPr>
          </a:p>
          <a:p>
            <a:pPr marL="0" lvl="0" indent="0">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  转让背书与非转让背书</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2.</a:t>
            </a:r>
            <a:r>
              <a:rPr lang="zh-CN" altLang="en-US" dirty="0">
                <a:solidFill>
                  <a:prstClr val="black"/>
                </a:solidFill>
                <a:latin typeface="黑体" panose="02010609060101010101" pitchFamily="49" charset="-122"/>
                <a:ea typeface="黑体" panose="02010609060101010101" pitchFamily="49" charset="-122"/>
              </a:rPr>
              <a:t>汇票背书的格式和内容</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  （</a:t>
            </a:r>
            <a:r>
              <a:rPr lang="en-US" altLang="zh-CN" dirty="0">
                <a:solidFill>
                  <a:prstClr val="black"/>
                </a:solidFill>
                <a:latin typeface="黑体" panose="02010609060101010101" pitchFamily="49" charset="-122"/>
                <a:ea typeface="黑体" panose="02010609060101010101" pitchFamily="49" charset="-122"/>
              </a:rPr>
              <a:t>1</a:t>
            </a:r>
            <a:r>
              <a:rPr lang="zh-CN" altLang="en-US" dirty="0">
                <a:solidFill>
                  <a:prstClr val="black"/>
                </a:solidFill>
                <a:latin typeface="黑体" panose="02010609060101010101" pitchFamily="49" charset="-122"/>
                <a:ea typeface="黑体" panose="02010609060101010101" pitchFamily="49" charset="-122"/>
              </a:rPr>
              <a:t>）背书须由背书人签章并记载背书日期</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  （</a:t>
            </a:r>
            <a:r>
              <a:rPr lang="en-US" altLang="zh-CN" dirty="0">
                <a:solidFill>
                  <a:prstClr val="black"/>
                </a:solidFill>
                <a:latin typeface="黑体" panose="02010609060101010101" pitchFamily="49" charset="-122"/>
                <a:ea typeface="黑体" panose="02010609060101010101" pitchFamily="49" charset="-122"/>
              </a:rPr>
              <a:t>2</a:t>
            </a:r>
            <a:r>
              <a:rPr lang="zh-CN" altLang="en-US" dirty="0">
                <a:solidFill>
                  <a:prstClr val="black"/>
                </a:solidFill>
                <a:latin typeface="黑体" panose="02010609060101010101" pitchFamily="49" charset="-122"/>
                <a:ea typeface="黑体" panose="02010609060101010101" pitchFamily="49" charset="-122"/>
              </a:rPr>
              <a:t>）背书不得附有条件</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  （</a:t>
            </a:r>
            <a:r>
              <a:rPr lang="en-US" altLang="zh-CN" dirty="0">
                <a:solidFill>
                  <a:prstClr val="black"/>
                </a:solidFill>
                <a:latin typeface="黑体" panose="02010609060101010101" pitchFamily="49" charset="-122"/>
                <a:ea typeface="黑体" panose="02010609060101010101" pitchFamily="49" charset="-122"/>
              </a:rPr>
              <a:t>3</a:t>
            </a:r>
            <a:r>
              <a:rPr lang="zh-CN" altLang="en-US" dirty="0">
                <a:solidFill>
                  <a:prstClr val="black"/>
                </a:solidFill>
                <a:latin typeface="黑体" panose="02010609060101010101" pitchFamily="49" charset="-122"/>
                <a:ea typeface="黑体" panose="02010609060101010101" pitchFamily="49" charset="-122"/>
              </a:rPr>
              <a:t>）背书人在汇票上记载“不得转让”字样，其后手再背书转让的，原背书人对后手的被背书人不承担保证责任</a:t>
            </a:r>
            <a:endParaRPr lang="en-US" altLang="zh-CN" dirty="0">
              <a:solidFill>
                <a:prstClr val="black"/>
              </a:solidFill>
              <a:latin typeface="黑体" panose="02010609060101010101" pitchFamily="49" charset="-122"/>
              <a:ea typeface="黑体" panose="02010609060101010101" pitchFamily="49" charset="-122"/>
            </a:endParaRPr>
          </a:p>
          <a:p>
            <a:pPr marL="0" indent="0">
              <a:buNone/>
            </a:pPr>
            <a:endParaRPr lang="zh-CN" altLang="zh-CN" dirty="0">
              <a:latin typeface="黑体" panose="02010609060101010101" pitchFamily="49" charset="-122"/>
              <a:ea typeface="黑体" panose="02010609060101010101" pitchFamily="49" charset="-122"/>
            </a:endParaRPr>
          </a:p>
          <a:p>
            <a:pPr marL="0" indent="0">
              <a:buNone/>
            </a:pP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500"/>
                                        <p:tgtEl>
                                          <p:spTgt spid="3">
                                            <p:txEl>
                                              <p:pRg st="0" end="0"/>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heel(1)">
                                      <p:cBhvr>
                                        <p:cTn id="11" dur="500"/>
                                        <p:tgtEl>
                                          <p:spTgt spid="3">
                                            <p:txEl>
                                              <p:pRg st="1" end="1"/>
                                            </p:txEl>
                                          </p:spTgt>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heel(1)">
                                      <p:cBhvr>
                                        <p:cTn id="15" dur="500"/>
                                        <p:tgtEl>
                                          <p:spTgt spid="3">
                                            <p:txEl>
                                              <p:pRg st="2" end="2"/>
                                            </p:txEl>
                                          </p:spTgt>
                                        </p:tgtEl>
                                      </p:cBhvr>
                                    </p:animEffect>
                                  </p:childTnLst>
                                </p:cTn>
                              </p:par>
                            </p:childTnLst>
                          </p:cTn>
                        </p:par>
                        <p:par>
                          <p:cTn id="16" fill="hold">
                            <p:stCondLst>
                              <p:cond delay="1500"/>
                            </p:stCondLst>
                            <p:childTnLst>
                              <p:par>
                                <p:cTn id="17" presetID="21" presetClass="entr" presetSubtype="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heel(1)">
                                      <p:cBhvr>
                                        <p:cTn id="19" dur="500"/>
                                        <p:tgtEl>
                                          <p:spTgt spid="3">
                                            <p:txEl>
                                              <p:pRg st="3" end="3"/>
                                            </p:txEl>
                                          </p:spTgt>
                                        </p:tgtEl>
                                      </p:cBhvr>
                                    </p:animEffect>
                                  </p:childTnLst>
                                </p:cTn>
                              </p:par>
                            </p:childTnLst>
                          </p:cTn>
                        </p:par>
                        <p:par>
                          <p:cTn id="20" fill="hold">
                            <p:stCondLst>
                              <p:cond delay="2000"/>
                            </p:stCondLst>
                            <p:childTnLst>
                              <p:par>
                                <p:cTn id="21" presetID="21" presetClass="entr" presetSubtype="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heel(1)">
                                      <p:cBhvr>
                                        <p:cTn id="23" dur="500"/>
                                        <p:tgtEl>
                                          <p:spTgt spid="3">
                                            <p:txEl>
                                              <p:pRg st="4" end="4"/>
                                            </p:txEl>
                                          </p:spTgt>
                                        </p:tgtEl>
                                      </p:cBhvr>
                                    </p:animEffect>
                                  </p:childTnLst>
                                </p:cTn>
                              </p:par>
                            </p:childTnLst>
                          </p:cTn>
                        </p:par>
                        <p:par>
                          <p:cTn id="24" fill="hold">
                            <p:stCondLst>
                              <p:cond delay="2500"/>
                            </p:stCondLst>
                            <p:childTnLst>
                              <p:par>
                                <p:cTn id="25" presetID="21" presetClass="entr" presetSubtype="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heel(1)">
                                      <p:cBhvr>
                                        <p:cTn id="27" dur="500"/>
                                        <p:tgtEl>
                                          <p:spTgt spid="3">
                                            <p:txEl>
                                              <p:pRg st="5" end="5"/>
                                            </p:txEl>
                                          </p:spTgt>
                                        </p:tgtEl>
                                      </p:cBhvr>
                                    </p:animEffect>
                                  </p:childTnLst>
                                </p:cTn>
                              </p:par>
                            </p:childTnLst>
                          </p:cTn>
                        </p:par>
                        <p:par>
                          <p:cTn id="28" fill="hold">
                            <p:stCondLst>
                              <p:cond delay="3000"/>
                            </p:stCondLst>
                            <p:childTnLst>
                              <p:par>
                                <p:cTn id="29" presetID="21" presetClass="entr" presetSubtype="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heel(1)">
                                      <p:cBhvr>
                                        <p:cTn id="31" dur="500"/>
                                        <p:tgtEl>
                                          <p:spTgt spid="3">
                                            <p:txEl>
                                              <p:pRg st="6" end="6"/>
                                            </p:txEl>
                                          </p:spTgt>
                                        </p:tgtEl>
                                      </p:cBhvr>
                                    </p:animEffect>
                                  </p:childTnLst>
                                </p:cTn>
                              </p:par>
                            </p:childTnLst>
                          </p:cTn>
                        </p:par>
                        <p:par>
                          <p:cTn id="32" fill="hold">
                            <p:stCondLst>
                              <p:cond delay="3500"/>
                            </p:stCondLst>
                            <p:childTnLst>
                              <p:par>
                                <p:cTn id="33" presetID="21" presetClass="entr" presetSubtype="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heel(1)">
                                      <p:cBhvr>
                                        <p:cTn id="35" dur="500"/>
                                        <p:tgtEl>
                                          <p:spTgt spid="3">
                                            <p:txEl>
                                              <p:pRg st="7" end="7"/>
                                            </p:txEl>
                                          </p:spTgt>
                                        </p:tgtEl>
                                      </p:cBhvr>
                                    </p:animEffect>
                                  </p:childTnLst>
                                </p:cTn>
                              </p:par>
                            </p:childTnLst>
                          </p:cTn>
                        </p:par>
                        <p:par>
                          <p:cTn id="36" fill="hold">
                            <p:stCondLst>
                              <p:cond delay="4000"/>
                            </p:stCondLst>
                            <p:childTnLst>
                              <p:par>
                                <p:cTn id="37" presetID="21" presetClass="entr" presetSubtype="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heel(1)">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20913" y="73045"/>
            <a:ext cx="10621107" cy="6038128"/>
          </a:xfrm>
        </p:spPr>
        <p:txBody>
          <a:bodyPr>
            <a:normAutofit/>
          </a:bodyPr>
          <a:lstStyle/>
          <a:p>
            <a:pPr marL="0" lv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3.</a:t>
            </a:r>
            <a:r>
              <a:rPr lang="zh-CN" altLang="en-US" dirty="0">
                <a:solidFill>
                  <a:prstClr val="black"/>
                </a:solidFill>
                <a:latin typeface="黑体" panose="02010609060101010101" pitchFamily="49" charset="-122"/>
                <a:ea typeface="黑体" panose="02010609060101010101" pitchFamily="49" charset="-122"/>
              </a:rPr>
              <a:t>背书的连续</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zh-CN" altLang="en-US" dirty="0">
                <a:solidFill>
                  <a:prstClr val="black"/>
                </a:solidFill>
                <a:latin typeface="黑体" panose="02010609060101010101" pitchFamily="49" charset="-122"/>
                <a:ea typeface="黑体" panose="02010609060101010101" pitchFamily="49" charset="-122"/>
              </a:rPr>
              <a:t>  背书连续产生证明效力。</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a:t>
            </a:r>
            <a:r>
              <a:rPr lang="zh-CN" altLang="en-US"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1</a:t>
            </a:r>
            <a:r>
              <a:rPr lang="zh-CN" altLang="en-US" dirty="0">
                <a:solidFill>
                  <a:prstClr val="black"/>
                </a:solidFill>
                <a:latin typeface="黑体" panose="02010609060101010101" pitchFamily="49" charset="-122"/>
                <a:ea typeface="黑体" panose="02010609060101010101" pitchFamily="49" charset="-122"/>
              </a:rPr>
              <a:t>）法律推定持票人为合法持票人，可以凭此票据行使票据权利；</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a:t>
            </a:r>
            <a:r>
              <a:rPr lang="zh-CN" altLang="en-US"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2</a:t>
            </a:r>
            <a:r>
              <a:rPr lang="zh-CN" altLang="en-US" dirty="0">
                <a:solidFill>
                  <a:prstClr val="black"/>
                </a:solidFill>
                <a:latin typeface="黑体" panose="02010609060101010101" pitchFamily="49" charset="-122"/>
                <a:ea typeface="黑体" panose="02010609060101010101" pitchFamily="49" charset="-122"/>
              </a:rPr>
              <a:t>）付款人在其向背书连续的票据持有人付款时，可直接给付；</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  </a:t>
            </a:r>
            <a:r>
              <a:rPr lang="zh-CN" altLang="en-US"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3</a:t>
            </a:r>
            <a:r>
              <a:rPr lang="zh-CN" altLang="en-US" dirty="0">
                <a:solidFill>
                  <a:prstClr val="black"/>
                </a:solidFill>
                <a:latin typeface="黑体" panose="02010609060101010101" pitchFamily="49" charset="-122"/>
                <a:ea typeface="黑体" panose="02010609060101010101" pitchFamily="49" charset="-122"/>
              </a:rPr>
              <a:t>）能证明依委托收款背书取得票据的持票人所享有的代为收取票据金额的代理权，或依质押背书取得票据的持票人所享有的票据质押权利。</a:t>
            </a:r>
            <a:endParaRPr lang="en-US" altLang="zh-CN" dirty="0">
              <a:solidFill>
                <a:prstClr val="black"/>
              </a:solidFill>
              <a:latin typeface="黑体" panose="02010609060101010101" pitchFamily="49" charset="-122"/>
              <a:ea typeface="黑体" panose="02010609060101010101" pitchFamily="49" charset="-122"/>
            </a:endParaRPr>
          </a:p>
          <a:p>
            <a:pPr marL="0" indent="0">
              <a:buClr>
                <a:srgbClr val="30ACEC">
                  <a:lumMod val="75000"/>
                </a:srgbClr>
              </a:buClr>
              <a:buNone/>
            </a:pPr>
            <a:r>
              <a:rPr lang="en-US" altLang="zh-CN" dirty="0">
                <a:solidFill>
                  <a:prstClr val="black"/>
                </a:solidFill>
                <a:latin typeface="黑体" panose="02010609060101010101" pitchFamily="49" charset="-122"/>
                <a:ea typeface="黑体" panose="02010609060101010101" pitchFamily="49" charset="-122"/>
              </a:rPr>
              <a:t>4.</a:t>
            </a:r>
            <a:r>
              <a:rPr lang="zh-CN" altLang="en-US" dirty="0">
                <a:solidFill>
                  <a:prstClr val="black"/>
                </a:solidFill>
                <a:latin typeface="黑体" panose="02010609060101010101" pitchFamily="49" charset="-122"/>
                <a:ea typeface="黑体" panose="02010609060101010101" pitchFamily="49" charset="-122"/>
              </a:rPr>
              <a:t>背书的效力</a:t>
            </a:r>
            <a:endParaRPr lang="en-US" altLang="zh-CN" dirty="0">
              <a:solidFill>
                <a:prstClr val="black"/>
              </a:solidFill>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）转让背书：权力转移、责任担保和</a:t>
            </a:r>
            <a:r>
              <a:rPr lang="zh-CN" altLang="zh-CN" dirty="0">
                <a:latin typeface="黑体" panose="02010609060101010101" pitchFamily="49" charset="-122"/>
                <a:ea typeface="黑体" panose="02010609060101010101" pitchFamily="49" charset="-122"/>
              </a:rPr>
              <a:t>权利证明</a:t>
            </a:r>
            <a:r>
              <a:rPr lang="zh-CN" altLang="en-US" dirty="0">
                <a:latin typeface="黑体" panose="02010609060101010101" pitchFamily="49" charset="-122"/>
                <a:ea typeface="黑体" panose="02010609060101010101" pitchFamily="49" charset="-122"/>
              </a:rPr>
              <a:t>的效力</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）非转让背书：被背书人则分别取得受托取款或票据权利的质权</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4666" y="786512"/>
            <a:ext cx="10255347" cy="5743976"/>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（四）承兑</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rPr>
              <a:t>要求：</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定日付款或者出票后定期付款的汇票，持票人应当在汇票到期日前向付款人提示承兑。</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见票后定期付款的汇票，持票人应当自出票日起</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个月内向付款人提示承兑。</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（五）保证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保证人为出票人、承兑人保证的，应当将保证事项记载在汇票或者粘单上。</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保证人一经作出保证后，除被保证人的债务因汇票记载事项欠缺而无效的外，应对合法取得汇票的持票人所享有的汇票权利承担保证责任。</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（六）付款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付款程序包括提示、支付和收回汇票三个阶段。</a:t>
            </a:r>
            <a:endParaRPr lang="en-US" altLang="zh-CN"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arn(inVertical)">
                                      <p:cBhvr>
                                        <p:cTn id="23" dur="500"/>
                                        <p:tgtEl>
                                          <p:spTgt spid="3">
                                            <p:txEl>
                                              <p:pRg st="4" end="4"/>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arn(inVertical)">
                                      <p:cBhvr>
                                        <p:cTn id="27" dur="500"/>
                                        <p:tgtEl>
                                          <p:spTgt spid="3">
                                            <p:txEl>
                                              <p:pRg st="5" end="5"/>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barn(inVertical)">
                                      <p:cBhvr>
                                        <p:cTn id="31" dur="500"/>
                                        <p:tgtEl>
                                          <p:spTgt spid="3">
                                            <p:txEl>
                                              <p:pRg st="6" end="6"/>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barn(inVertical)">
                                      <p:cBhvr>
                                        <p:cTn id="35" dur="500"/>
                                        <p:tgtEl>
                                          <p:spTgt spid="3">
                                            <p:txEl>
                                              <p:pRg st="7" end="7"/>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barn(inVertical)">
                                      <p:cBhvr>
                                        <p:cTn id="3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3149" y="658622"/>
            <a:ext cx="10438227" cy="6178690"/>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（七）汇票的追索权</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发生条件：</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实质条件</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）汇票到期被拒绝付款</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）汇票在到期日前被拒绝承兑</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）在汇票到期日前，承兑人或付款人死亡、逃匿的</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）在汇票到期日前，承兑人或付款人被依法宣告破产或因违法被责令终止业务活动。</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形式条件：持票人履行保全手续</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）保全手续包括：第一，在法定提示期限提示承兑或提示付款；第二，在不获承兑或不获付款时，在法定期限内提供拒绝证明。</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）拒绝证明主要有：拒绝证书、退票理由书和司法文书、有关行政主管部门的处罚决定等其他有效证明。</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anim calcmode="lin" valueType="num">
                                      <p:cBhvr>
                                        <p:cTn id="8"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42" presetClass="entr" presetSubtype="0" fill="hold" grpId="0" nodeType="after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fade">
                                      <p:cBhvr>
                                        <p:cTn id="13" dur="500"/>
                                        <p:tgtEl>
                                          <p:spTgt spid="3">
                                            <p:txEl>
                                              <p:pRg st="1" end="1"/>
                                            </p:txEl>
                                          </p:spTgt>
                                        </p:tgtEl>
                                      </p:cBhvr>
                                    </p:animEffect>
                                    <p:anim calcmode="lin" valueType="num">
                                      <p:cBhvr>
                                        <p:cTn id="14"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5"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par>
                          <p:cTn id="16" fill="hold">
                            <p:stCondLst>
                              <p:cond delay="1000"/>
                            </p:stCondLst>
                            <p:childTnLst>
                              <p:par>
                                <p:cTn id="17" presetID="42"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anim calcmode="lin" valueType="num">
                                      <p:cBhvr>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42" presetClass="entr" presetSubtype="0" fill="hold" grpId="0" nodeType="after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anim calcmode="lin" valueType="num">
                                      <p:cBhvr>
                                        <p:cTn id="2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par>
                          <p:cTn id="28" fill="hold">
                            <p:stCondLst>
                              <p:cond delay="2000"/>
                            </p:stCondLst>
                            <p:childTnLst>
                              <p:par>
                                <p:cTn id="29" presetID="42" presetClass="entr" presetSubtype="0" fill="hold" grpId="0" nodeType="after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anim calcmode="lin" valueType="num">
                                      <p:cBhvr>
                                        <p:cTn id="3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par>
                          <p:cTn id="34" fill="hold">
                            <p:stCondLst>
                              <p:cond delay="2500"/>
                            </p:stCondLst>
                            <p:childTnLst>
                              <p:par>
                                <p:cTn id="35" presetID="42" presetClass="entr" presetSubtype="0" fill="hold" grpId="0" nodeType="after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anim calcmode="lin" valueType="num">
                                      <p:cBhvr>
                                        <p:cTn id="3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9"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500"/>
                                        <p:tgtEl>
                                          <p:spTgt spid="3">
                                            <p:txEl>
                                              <p:pRg st="6" end="6"/>
                                            </p:txEl>
                                          </p:spTgt>
                                        </p:tgtEl>
                                      </p:cBhvr>
                                    </p:animEffect>
                                    <p:anim calcmode="lin" valueType="num">
                                      <p:cBhvr>
                                        <p:cTn id="4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42" presetClass="entr" presetSubtype="0" fill="hold" grpId="0" nodeType="after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500"/>
                                        <p:tgtEl>
                                          <p:spTgt spid="3">
                                            <p:txEl>
                                              <p:pRg st="7" end="7"/>
                                            </p:txEl>
                                          </p:spTgt>
                                        </p:tgtEl>
                                      </p:cBhvr>
                                    </p:animEffect>
                                    <p:anim calcmode="lin" valueType="num">
                                      <p:cBhvr>
                                        <p:cTn id="5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par>
                          <p:cTn id="52" fill="hold">
                            <p:stCondLst>
                              <p:cond delay="4000"/>
                            </p:stCondLst>
                            <p:childTnLst>
                              <p:par>
                                <p:cTn id="53" presetID="42" presetClass="entr" presetSubtype="0" fill="hold" grpId="0" nodeType="after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500"/>
                                        <p:tgtEl>
                                          <p:spTgt spid="3">
                                            <p:txEl>
                                              <p:pRg st="8" end="8"/>
                                            </p:txEl>
                                          </p:spTgt>
                                        </p:tgtEl>
                                      </p:cBhvr>
                                    </p:animEffect>
                                    <p:anim calcmode="lin" valueType="num">
                                      <p:cBhvr>
                                        <p:cTn id="5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par>
                          <p:cTn id="58" fill="hold">
                            <p:stCondLst>
                              <p:cond delay="4500"/>
                            </p:stCondLst>
                            <p:childTnLst>
                              <p:par>
                                <p:cTn id="59" presetID="42" presetClass="entr" presetSubtype="0" fill="hold" grpId="0" nodeType="after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Effect transition="in" filter="fade">
                                      <p:cBhvr>
                                        <p:cTn id="61" dur="500"/>
                                        <p:tgtEl>
                                          <p:spTgt spid="3">
                                            <p:txEl>
                                              <p:pRg st="9" end="9"/>
                                            </p:txEl>
                                          </p:spTgt>
                                        </p:tgtEl>
                                      </p:cBhvr>
                                    </p:animEffect>
                                    <p:anim calcmode="lin" valueType="num">
                                      <p:cBhvr>
                                        <p:cTn id="62"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3" dur="5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89990" y="53788"/>
            <a:ext cx="10241280" cy="6073397"/>
          </a:xfrm>
        </p:spPr>
        <p:txBody>
          <a:bodyPr>
            <a:normAutofit/>
          </a:bodyPr>
          <a:lstStyle/>
          <a:p>
            <a:pPr marL="0" indent="0">
              <a:buNone/>
            </a:pPr>
            <a:r>
              <a:rPr lang="zh-CN" altLang="en-US" sz="2800" dirty="0">
                <a:latin typeface="黑体" panose="02010609060101010101" pitchFamily="49" charset="-122"/>
                <a:ea typeface="黑体" panose="02010609060101010101" pitchFamily="49" charset="-122"/>
              </a:rPr>
              <a:t> 四、本票</a:t>
            </a:r>
            <a:endParaRPr lang="en-US" altLang="zh-CN" sz="2800"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（一）本票的概念和特点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本票是出票人签发的、承诺自己在见票时无条件支付确定金额给收款人或持票人的票据。</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en-US" dirty="0">
                <a:latin typeface="黑体" panose="02010609060101010101" pitchFamily="49" charset="-122"/>
                <a:ea typeface="黑体" panose="02010609060101010101" pitchFamily="49" charset="-122"/>
              </a:rPr>
              <a:t>特点：</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本票属于自付票据</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本票的基本当事人少出票人和收款人</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3.</a:t>
            </a:r>
            <a:r>
              <a:rPr lang="zh-CN" altLang="zh-CN" dirty="0">
                <a:latin typeface="黑体" panose="02010609060101010101" pitchFamily="49" charset="-122"/>
                <a:ea typeface="黑体" panose="02010609060101010101" pitchFamily="49" charset="-122"/>
              </a:rPr>
              <a:t>本票是自付证券</a:t>
            </a:r>
            <a:endParaRPr lang="en-US" altLang="zh-CN" dirty="0">
              <a:latin typeface="黑体" panose="02010609060101010101" pitchFamily="49" charset="-122"/>
              <a:ea typeface="黑体" panose="02010609060101010101" pitchFamily="49" charset="-122"/>
            </a:endParaRPr>
          </a:p>
          <a:p>
            <a:pPr marL="0" indent="0">
              <a:buNone/>
            </a:pPr>
            <a:endParaRPr lang="en-US" altLang="zh-CN"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394944" y="642239"/>
            <a:ext cx="7402112" cy="962696"/>
          </a:xfrm>
        </p:spPr>
        <p:txBody>
          <a:bodyPr/>
          <a:lstStyle/>
          <a:p>
            <a:r>
              <a:rPr lang="zh-CN" altLang="en-US" sz="3600" b="1" dirty="0">
                <a:solidFill>
                  <a:prstClr val="black"/>
                </a:solidFill>
                <a:latin typeface="黑体" panose="02010609060101010101" pitchFamily="49" charset="-122"/>
                <a:ea typeface="黑体" panose="02010609060101010101" pitchFamily="49" charset="-122"/>
              </a:rPr>
              <a:t>第一节  商业银行法</a:t>
            </a:r>
            <a:endParaRPr lang="zh-CN" altLang="en-US" b="1" dirty="0"/>
          </a:p>
        </p:txBody>
      </p:sp>
      <p:sp>
        <p:nvSpPr>
          <p:cNvPr id="3" name="内容占位符 2"/>
          <p:cNvSpPr>
            <a:spLocks noGrp="1"/>
          </p:cNvSpPr>
          <p:nvPr>
            <p:ph idx="1"/>
          </p:nvPr>
        </p:nvSpPr>
        <p:spPr>
          <a:xfrm>
            <a:off x="4003289" y="1801969"/>
            <a:ext cx="7466507" cy="3254062"/>
          </a:xfrm>
        </p:spPr>
        <p:txBody>
          <a:bodyPr/>
          <a:lstStyle/>
          <a:p>
            <a:pPr marL="0" indent="0">
              <a:buNone/>
            </a:pPr>
            <a:r>
              <a:rPr lang="zh-CN" altLang="en-US" dirty="0">
                <a:latin typeface="黑体" panose="02010609060101010101" pitchFamily="49" charset="-122"/>
                <a:ea typeface="黑体" panose="02010609060101010101" pitchFamily="49" charset="-122"/>
              </a:rPr>
              <a:t>一、商业银行法概述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二、商业银行的设立、变更、接管和终止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三、商业银行业务与经营原则	</a:t>
            </a:r>
            <a:endParaRPr lang="en-US" altLang="zh-CN" dirty="0">
              <a:latin typeface="黑体" panose="02010609060101010101" pitchFamily="49" charset="-122"/>
              <a:ea typeface="黑体" panose="02010609060101010101" pitchFamily="49" charset="-122"/>
            </a:endParaRPr>
          </a:p>
          <a:p>
            <a:pPr marL="0" indent="0">
              <a:buNone/>
            </a:pPr>
            <a:endParaRPr lang="zh-CN" altLang="en-US"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92640" y="1739152"/>
            <a:ext cx="10018713" cy="3124201"/>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（二）本票的出票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本票的出票人仅限于经中国人民银行当地分支机构批准办理银行本票业务的银行机构。</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（三）本票的付款与见票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本票的出票人在持票人于规定的付款期限内提示本票时，必须承担付款的责任。</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第一次向出票人提示本票是行使第一次请求权，它是向本票的其他债务人行使追索的必经程序，没有按期提示的本票，持票人不能向其前手追索。</a:t>
            </a:r>
            <a:endParaRPr lang="zh-CN" altLang="zh-CN" dirty="0">
              <a:latin typeface="黑体" panose="02010609060101010101" pitchFamily="49" charset="-122"/>
              <a:ea typeface="黑体" panose="02010609060101010101" pitchFamily="49" charset="-122"/>
            </a:endParaRPr>
          </a:p>
          <a:p>
            <a:pPr marL="0" indent="0">
              <a:buNone/>
            </a:pPr>
            <a:endParaRPr lang="zh-CN" altLang="en-US" dirty="0"/>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500"/>
                                        <p:tgtEl>
                                          <p:spTgt spid="3">
                                            <p:txEl>
                                              <p:pRg st="0" end="0"/>
                                            </p:txEl>
                                          </p:spTgt>
                                        </p:tgtEl>
                                      </p:cBhvr>
                                    </p:animEffect>
                                  </p:childTnLst>
                                </p:cTn>
                              </p:par>
                            </p:childTnLst>
                          </p:cTn>
                        </p:par>
                        <p:par>
                          <p:cTn id="8" fill="hold">
                            <p:stCondLst>
                              <p:cond delay="500"/>
                            </p:stCondLst>
                            <p:childTnLst>
                              <p:par>
                                <p:cTn id="9" presetID="6" presetClass="entr" presetSubtype="16"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circle(in)">
                                      <p:cBhvr>
                                        <p:cTn id="11" dur="500"/>
                                        <p:tgtEl>
                                          <p:spTgt spid="3">
                                            <p:txEl>
                                              <p:pRg st="1" end="1"/>
                                            </p:txEl>
                                          </p:spTgt>
                                        </p:tgtEl>
                                      </p:cBhvr>
                                    </p:animEffect>
                                  </p:childTnLst>
                                </p:cTn>
                              </p:par>
                            </p:childTnLst>
                          </p:cTn>
                        </p:par>
                        <p:par>
                          <p:cTn id="12" fill="hold">
                            <p:stCondLst>
                              <p:cond delay="1000"/>
                            </p:stCondLst>
                            <p:childTnLst>
                              <p:par>
                                <p:cTn id="13" presetID="6" presetClass="entr" presetSubtype="16"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circle(in)">
                                      <p:cBhvr>
                                        <p:cTn id="15" dur="500"/>
                                        <p:tgtEl>
                                          <p:spTgt spid="3">
                                            <p:txEl>
                                              <p:pRg st="2" end="2"/>
                                            </p:txEl>
                                          </p:spTgt>
                                        </p:tgtEl>
                                      </p:cBhvr>
                                    </p:animEffect>
                                  </p:childTnLst>
                                </p:cTn>
                              </p:par>
                            </p:childTnLst>
                          </p:cTn>
                        </p:par>
                        <p:par>
                          <p:cTn id="16" fill="hold">
                            <p:stCondLst>
                              <p:cond delay="1500"/>
                            </p:stCondLst>
                            <p:childTnLst>
                              <p:par>
                                <p:cTn id="17" presetID="6" presetClass="entr" presetSubtype="16"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circle(in)">
                                      <p:cBhvr>
                                        <p:cTn id="19" dur="500"/>
                                        <p:tgtEl>
                                          <p:spTgt spid="3">
                                            <p:txEl>
                                              <p:pRg st="3" end="3"/>
                                            </p:txEl>
                                          </p:spTgt>
                                        </p:tgtEl>
                                      </p:cBhvr>
                                    </p:animEffect>
                                  </p:childTnLst>
                                </p:cTn>
                              </p:par>
                            </p:childTnLst>
                          </p:cTn>
                        </p:par>
                        <p:par>
                          <p:cTn id="20" fill="hold">
                            <p:stCondLst>
                              <p:cond delay="2000"/>
                            </p:stCondLst>
                            <p:childTnLst>
                              <p:par>
                                <p:cTn id="21" presetID="6" presetClass="entr" presetSubtype="16"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85283" y="309281"/>
            <a:ext cx="10381956" cy="5932721"/>
          </a:xfrm>
        </p:spPr>
        <p:txBody>
          <a:bodyPr>
            <a:normAutofit lnSpcReduction="10000"/>
          </a:bodyPr>
          <a:lstStyle/>
          <a:p>
            <a:pPr marL="0" indent="0">
              <a:buNone/>
            </a:pP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五、支票</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（一）支票的概念、种类和特点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a:latin typeface="黑体" panose="02010609060101010101" pitchFamily="49" charset="-122"/>
                <a:ea typeface="黑体" panose="02010609060101010101" pitchFamily="49" charset="-122"/>
              </a:rPr>
              <a:t>支票是</a:t>
            </a:r>
            <a:r>
              <a:rPr lang="zh-CN" altLang="zh-CN" dirty="0">
                <a:latin typeface="黑体" panose="02010609060101010101" pitchFamily="49" charset="-122"/>
                <a:ea typeface="黑体" panose="02010609060101010101" pitchFamily="49" charset="-122"/>
              </a:rPr>
              <a:t>指出票人签发的、委托办理支票存款业务的银行在见票时无条件支付确定的金额给收款人或者持票人的票据。</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支票分为现金支票、转账支票和普通支票三种</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（二）支票的出票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zh-CN" dirty="0">
                <a:latin typeface="黑体" panose="02010609060101010101" pitchFamily="49" charset="-122"/>
                <a:ea typeface="黑体" panose="02010609060101010101" pitchFamily="49" charset="-122"/>
              </a:rPr>
              <a:t>支票的出票须以出票人与付款银行之间的账户合同关系为基础，禁止透支和开立空头支票。</a:t>
            </a:r>
            <a:r>
              <a:rPr lang="en-US" altLang="zh-CN" dirty="0">
                <a:latin typeface="黑体" panose="02010609060101010101" pitchFamily="49" charset="-122"/>
                <a:ea typeface="黑体" panose="02010609060101010101" pitchFamily="49" charset="-122"/>
              </a:rPr>
              <a:t>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zh-CN" dirty="0">
                <a:latin typeface="黑体" panose="02010609060101010101" pitchFamily="49" charset="-122"/>
                <a:ea typeface="黑体" panose="02010609060101010101" pitchFamily="49" charset="-122"/>
              </a:rPr>
              <a:t>支票在记载事项与格式上不同于汇票，且不以收款人为绝对必要记载事项。</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（三）支票的付款</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支票属于见票即付的即期票据，无需提示承兑，但须提示付款。</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par>
                          <p:cTn id="24" fill="hold">
                            <p:stCondLst>
                              <p:cond delay="2500"/>
                            </p:stCondLst>
                            <p:childTnLst>
                              <p:par>
                                <p:cTn id="25" presetID="16" presetClass="entr" presetSubtype="21" fill="hold" grpId="0"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arn(inVertical)">
                                      <p:cBhvr>
                                        <p:cTn id="27" dur="500"/>
                                        <p:tgtEl>
                                          <p:spTgt spid="3">
                                            <p:txEl>
                                              <p:pRg st="6" end="6"/>
                                            </p:txEl>
                                          </p:spTgt>
                                        </p:tgtEl>
                                      </p:cBhvr>
                                    </p:animEffect>
                                  </p:childTnLst>
                                </p:cTn>
                              </p:par>
                            </p:childTnLst>
                          </p:cTn>
                        </p:par>
                        <p:par>
                          <p:cTn id="28" fill="hold">
                            <p:stCondLst>
                              <p:cond delay="3000"/>
                            </p:stCondLst>
                            <p:childTnLst>
                              <p:par>
                                <p:cTn id="29" presetID="16" presetClass="entr" presetSubtype="21" fill="hold" grpId="0"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barn(inVertical)">
                                      <p:cBhvr>
                                        <p:cTn id="31" dur="500"/>
                                        <p:tgtEl>
                                          <p:spTgt spid="3">
                                            <p:txEl>
                                              <p:pRg st="7" end="7"/>
                                            </p:txEl>
                                          </p:spTgt>
                                        </p:tgtEl>
                                      </p:cBhvr>
                                    </p:animEffect>
                                  </p:childTnLst>
                                </p:cTn>
                              </p:par>
                            </p:childTnLst>
                          </p:cTn>
                        </p:par>
                        <p:par>
                          <p:cTn id="32" fill="hold">
                            <p:stCondLst>
                              <p:cond delay="3500"/>
                            </p:stCondLst>
                            <p:childTnLst>
                              <p:par>
                                <p:cTn id="33" presetID="16" presetClass="entr" presetSubtype="21" fill="hold" grpId="0" nodeType="after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barn(inVertical)">
                                      <p:cBhvr>
                                        <p:cTn id="35" dur="500"/>
                                        <p:tgtEl>
                                          <p:spTgt spid="3">
                                            <p:txEl>
                                              <p:pRg st="8" end="8"/>
                                            </p:txEl>
                                          </p:spTgt>
                                        </p:tgtEl>
                                      </p:cBhvr>
                                    </p:animEffect>
                                  </p:childTnLst>
                                </p:cTn>
                              </p:par>
                            </p:childTnLst>
                          </p:cTn>
                        </p:par>
                        <p:par>
                          <p:cTn id="36" fill="hold">
                            <p:stCondLst>
                              <p:cond delay="4000"/>
                            </p:stCondLst>
                            <p:childTnLst>
                              <p:par>
                                <p:cTn id="37" presetID="16" presetClass="entr" presetSubtype="21" fill="hold" grpId="0" nodeType="after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barn(inVertical)">
                                      <p:cBhvr>
                                        <p:cTn id="3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94346" y="-470644"/>
            <a:ext cx="10018713" cy="7005918"/>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六、票据电子化与票据法未来的发展</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  随着电子技术的快速发展，票据电子化势不可挡。目前，我国</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票据法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规定的汇票、本票、支票三类票据中，银行汇票、银行本票和支票均已不同程度地实现了电子化，只有商业汇票仍采用传统的手工处理方式。但是，我国现行</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票据法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有关票据规则却均以传统纸质票据作为规范对象，缺乏对电子票据进行规范的必要设计。鉴于电子票据在介质、签章、功能等方面的特殊性，如何确定电子票据的出票、背书、交付等行为的成立与效力，是迫切需要解决的问题。我们应及时修订</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票据法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，将电子票据的法律适用纳入票据法律框架之内，以顺应票据电子化的时代需要。</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3077712" y="508259"/>
            <a:ext cx="6036576" cy="1113183"/>
          </a:xfrm>
        </p:spPr>
        <p:txBody>
          <a:bodyPr>
            <a:normAutofit/>
          </a:bodyPr>
          <a:lstStyle/>
          <a:p>
            <a:r>
              <a:rPr lang="en-US" altLang="zh-CN" sz="3200" b="1" dirty="0">
                <a:latin typeface="黑体" panose="02010609060101010101" pitchFamily="49" charset="-122"/>
                <a:ea typeface="黑体" panose="02010609060101010101" pitchFamily="49" charset="-122"/>
              </a:rPr>
              <a:t>【</a:t>
            </a:r>
            <a:r>
              <a:rPr lang="zh-CN" altLang="en-US" sz="3200" b="1" dirty="0">
                <a:latin typeface="黑体" panose="02010609060101010101" pitchFamily="49" charset="-122"/>
                <a:ea typeface="黑体" panose="02010609060101010101" pitchFamily="49" charset="-122"/>
              </a:rPr>
              <a:t>思考题</a:t>
            </a:r>
            <a:r>
              <a:rPr lang="en-US" altLang="zh-CN" sz="3200" b="1" dirty="0">
                <a:latin typeface="黑体" panose="02010609060101010101" pitchFamily="49" charset="-122"/>
                <a:ea typeface="黑体" panose="02010609060101010101" pitchFamily="49" charset="-122"/>
              </a:rPr>
              <a:t>】</a:t>
            </a:r>
            <a:endParaRPr lang="zh-CN" altLang="en-US" sz="32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086644" y="1080249"/>
            <a:ext cx="10018713" cy="4365813"/>
          </a:xfrm>
        </p:spPr>
        <p:txBody>
          <a:bodyPr>
            <a:normAutofit/>
          </a:bodyPr>
          <a:lstStyle/>
          <a:p>
            <a:pPr marL="0" indent="0">
              <a:buNone/>
            </a:pP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如何理解商业银行的经营原则及综合经营的发展趋势？</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商业银行的经营原则是什么？</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试分析银行卡的性质、功能及银行卡纠纷处理的主要原则。</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试分析支付工具及支付方式的新变化及其对现代支付体系和法律制度的</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影响。</a:t>
            </a:r>
            <a:endParaRPr lang="zh-CN" altLang="en-US"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如何理解票据行为的无因性和独立性？它们对于保障票据功能的发挥有何特殊意义？</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6" presetClass="emph" presetSubtype="0" fill="hold" grpId="0" nodeType="afterEffect">
                                  <p:stCondLst>
                                    <p:cond delay="0"/>
                                  </p:stCondLst>
                                  <p:childTnLst>
                                    <p:animEffect transition="out" filter="fade">
                                      <p:cBhvr>
                                        <p:cTn id="11" dur="500" tmFilter="0, 0; .2, .5; .8, .5; 1, 0"/>
                                        <p:tgtEl>
                                          <p:spTgt spid="3">
                                            <p:txEl>
                                              <p:pRg st="0" end="0"/>
                                            </p:txEl>
                                          </p:spTgt>
                                        </p:tgtEl>
                                      </p:cBhvr>
                                    </p:animEffect>
                                    <p:animScale>
                                      <p:cBhvr>
                                        <p:cTn id="12" dur="250" autoRev="1" fill="hold"/>
                                        <p:tgtEl>
                                          <p:spTgt spid="3">
                                            <p:txEl>
                                              <p:pRg st="0" end="0"/>
                                            </p:txEl>
                                          </p:spTgt>
                                        </p:tgtEl>
                                      </p:cBhvr>
                                      <p:by x="105000" y="105000"/>
                                    </p:animScale>
                                  </p:childTnLst>
                                </p:cTn>
                              </p:par>
                            </p:childTnLst>
                          </p:cTn>
                        </p:par>
                        <p:par>
                          <p:cTn id="13" fill="hold">
                            <p:stCondLst>
                              <p:cond delay="1000"/>
                            </p:stCondLst>
                            <p:childTnLst>
                              <p:par>
                                <p:cTn id="14" presetID="26" presetClass="emph" presetSubtype="0" fill="hold" grpId="0" nodeType="afterEffect">
                                  <p:stCondLst>
                                    <p:cond delay="0"/>
                                  </p:stCondLst>
                                  <p:childTnLst>
                                    <p:animEffect transition="out" filter="fade">
                                      <p:cBhvr>
                                        <p:cTn id="15" dur="500" tmFilter="0, 0; .2, .5; .8, .5; 1, 0"/>
                                        <p:tgtEl>
                                          <p:spTgt spid="3">
                                            <p:txEl>
                                              <p:pRg st="1" end="1"/>
                                            </p:txEl>
                                          </p:spTgt>
                                        </p:tgtEl>
                                      </p:cBhvr>
                                    </p:animEffect>
                                    <p:animScale>
                                      <p:cBhvr>
                                        <p:cTn id="16" dur="250" autoRev="1" fill="hold"/>
                                        <p:tgtEl>
                                          <p:spTgt spid="3">
                                            <p:txEl>
                                              <p:pRg st="1" end="1"/>
                                            </p:txEl>
                                          </p:spTgt>
                                        </p:tgtEl>
                                      </p:cBhvr>
                                      <p:by x="105000" y="105000"/>
                                    </p:animScale>
                                  </p:childTnLst>
                                </p:cTn>
                              </p:par>
                            </p:childTnLst>
                          </p:cTn>
                        </p:par>
                        <p:par>
                          <p:cTn id="17" fill="hold">
                            <p:stCondLst>
                              <p:cond delay="1500"/>
                            </p:stCondLst>
                            <p:childTnLst>
                              <p:par>
                                <p:cTn id="18" presetID="26" presetClass="emph" presetSubtype="0" fill="hold" grpId="0" nodeType="afterEffect">
                                  <p:stCondLst>
                                    <p:cond delay="0"/>
                                  </p:stCondLst>
                                  <p:childTnLst>
                                    <p:animEffect transition="out" filter="fade">
                                      <p:cBhvr>
                                        <p:cTn id="19" dur="500" tmFilter="0, 0; .2, .5; .8, .5; 1, 0"/>
                                        <p:tgtEl>
                                          <p:spTgt spid="3">
                                            <p:txEl>
                                              <p:pRg st="2" end="2"/>
                                            </p:txEl>
                                          </p:spTgt>
                                        </p:tgtEl>
                                      </p:cBhvr>
                                    </p:animEffect>
                                    <p:animScale>
                                      <p:cBhvr>
                                        <p:cTn id="20" dur="250" autoRev="1" fill="hold"/>
                                        <p:tgtEl>
                                          <p:spTgt spid="3">
                                            <p:txEl>
                                              <p:pRg st="2" end="2"/>
                                            </p:txEl>
                                          </p:spTgt>
                                        </p:tgtEl>
                                      </p:cBhvr>
                                      <p:by x="105000" y="105000"/>
                                    </p:animScale>
                                  </p:childTnLst>
                                </p:cTn>
                              </p:par>
                            </p:childTnLst>
                          </p:cTn>
                        </p:par>
                        <p:par>
                          <p:cTn id="21" fill="hold">
                            <p:stCondLst>
                              <p:cond delay="2000"/>
                            </p:stCondLst>
                            <p:childTnLst>
                              <p:par>
                                <p:cTn id="22" presetID="26" presetClass="emph" presetSubtype="0" fill="hold" grpId="0" nodeType="afterEffect">
                                  <p:stCondLst>
                                    <p:cond delay="0"/>
                                  </p:stCondLst>
                                  <p:childTnLst>
                                    <p:animEffect transition="out" filter="fade">
                                      <p:cBhvr>
                                        <p:cTn id="23" dur="500" tmFilter="0, 0; .2, .5; .8, .5; 1, 0"/>
                                        <p:tgtEl>
                                          <p:spTgt spid="3">
                                            <p:txEl>
                                              <p:pRg st="3" end="3"/>
                                            </p:txEl>
                                          </p:spTgt>
                                        </p:tgtEl>
                                      </p:cBhvr>
                                    </p:animEffect>
                                    <p:animScale>
                                      <p:cBhvr>
                                        <p:cTn id="24" dur="250" autoRev="1" fill="hold"/>
                                        <p:tgtEl>
                                          <p:spTgt spid="3">
                                            <p:txEl>
                                              <p:pRg st="3" end="3"/>
                                            </p:txEl>
                                          </p:spTgt>
                                        </p:tgtEl>
                                      </p:cBhvr>
                                      <p:by x="105000" y="105000"/>
                                    </p:animScale>
                                  </p:childTnLst>
                                </p:cTn>
                              </p:par>
                            </p:childTnLst>
                          </p:cTn>
                        </p:par>
                        <p:par>
                          <p:cTn id="25" fill="hold">
                            <p:stCondLst>
                              <p:cond delay="2500"/>
                            </p:stCondLst>
                            <p:childTnLst>
                              <p:par>
                                <p:cTn id="26" presetID="26" presetClass="emph" presetSubtype="0" fill="hold" grpId="0" nodeType="afterEffect">
                                  <p:stCondLst>
                                    <p:cond delay="0"/>
                                  </p:stCondLst>
                                  <p:childTnLst>
                                    <p:animEffect transition="out" filter="fade">
                                      <p:cBhvr>
                                        <p:cTn id="27" dur="500" tmFilter="0, 0; .2, .5; .8, .5; 1, 0"/>
                                        <p:tgtEl>
                                          <p:spTgt spid="3">
                                            <p:txEl>
                                              <p:pRg st="4" end="4"/>
                                            </p:txEl>
                                          </p:spTgt>
                                        </p:tgtEl>
                                      </p:cBhvr>
                                    </p:animEffect>
                                    <p:animScale>
                                      <p:cBhvr>
                                        <p:cTn id="28" dur="250" autoRev="1" fill="hold"/>
                                        <p:tgtEl>
                                          <p:spTgt spid="3">
                                            <p:txEl>
                                              <p:pRg st="4" end="4"/>
                                            </p:txEl>
                                          </p:spTgt>
                                        </p:tgtEl>
                                      </p:cBhvr>
                                      <p:by x="105000" y="105000"/>
                                    </p:animScale>
                                  </p:childTnLst>
                                </p:cTn>
                              </p:par>
                            </p:childTnLst>
                          </p:cTn>
                        </p:par>
                        <p:par>
                          <p:cTn id="29" fill="hold">
                            <p:stCondLst>
                              <p:cond delay="3000"/>
                            </p:stCondLst>
                            <p:childTnLst>
                              <p:par>
                                <p:cTn id="30" presetID="26" presetClass="emph" presetSubtype="0" fill="hold" grpId="0" nodeType="afterEffect">
                                  <p:stCondLst>
                                    <p:cond delay="0"/>
                                  </p:stCondLst>
                                  <p:childTnLst>
                                    <p:animEffect transition="out" filter="fade">
                                      <p:cBhvr>
                                        <p:cTn id="31" dur="500" tmFilter="0, 0; .2, .5; .8, .5; 1, 0"/>
                                        <p:tgtEl>
                                          <p:spTgt spid="3">
                                            <p:txEl>
                                              <p:pRg st="5" end="5"/>
                                            </p:txEl>
                                          </p:spTgt>
                                        </p:tgtEl>
                                      </p:cBhvr>
                                    </p:animEffect>
                                    <p:animScale>
                                      <p:cBhvr>
                                        <p:cTn id="32" dur="250" autoRev="1" fill="hold"/>
                                        <p:tgtEl>
                                          <p:spTgt spid="3">
                                            <p:txEl>
                                              <p:pRg st="5" end="5"/>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961615" y="481157"/>
            <a:ext cx="6268770" cy="888642"/>
          </a:xfrm>
        </p:spPr>
        <p:txBody>
          <a:bodyPr>
            <a:normAutofit/>
          </a:bodyPr>
          <a:lstStyle/>
          <a:p>
            <a:r>
              <a:rPr lang="zh-CN" altLang="en-US" sz="2400" b="1" dirty="0">
                <a:latin typeface="黑体" panose="02010609060101010101" pitchFamily="49" charset="-122"/>
                <a:ea typeface="黑体" panose="02010609060101010101" pitchFamily="49" charset="-122"/>
              </a:rPr>
              <a:t>第一节  商业银行法</a:t>
            </a:r>
            <a:endParaRPr lang="zh-CN" altLang="en-US" sz="2400" b="1" dirty="0">
              <a:latin typeface="黑体" panose="02010609060101010101" pitchFamily="49" charset="-122"/>
              <a:ea typeface="黑体" panose="02010609060101010101" pitchFamily="49" charset="-122"/>
            </a:endParaRPr>
          </a:p>
        </p:txBody>
      </p:sp>
      <p:sp>
        <p:nvSpPr>
          <p:cNvPr id="5" name="内容占位符 4"/>
          <p:cNvSpPr>
            <a:spLocks noGrp="1"/>
          </p:cNvSpPr>
          <p:nvPr>
            <p:ph idx="1"/>
          </p:nvPr>
        </p:nvSpPr>
        <p:spPr>
          <a:xfrm>
            <a:off x="1095487" y="1081826"/>
            <a:ext cx="10173148" cy="5103821"/>
          </a:xfrm>
        </p:spPr>
        <p:txBody>
          <a:bodyPr>
            <a:noAutofit/>
          </a:bodyPr>
          <a:lstStyle/>
          <a:p>
            <a:pPr marL="0" indent="0">
              <a:buNone/>
            </a:pPr>
            <a:r>
              <a:rPr lang="zh-CN" altLang="en-US" dirty="0">
                <a:latin typeface="黑体" panose="02010609060101010101" pitchFamily="49" charset="-122"/>
                <a:ea typeface="黑体" panose="02010609060101010101" pitchFamily="49" charset="-122"/>
              </a:rPr>
              <a:t>一、商业银行法概述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（一）商业银行的概念与特征 </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商业银行是指</a:t>
            </a:r>
            <a:r>
              <a:rPr lang="zh-CN" altLang="en-US" dirty="0">
                <a:latin typeface="黑体" panose="02010609060101010101" pitchFamily="49" charset="-122"/>
                <a:ea typeface="黑体" panose="02010609060101010101" pitchFamily="49" charset="-122"/>
              </a:rPr>
              <a:t>依照</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商业银行法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公司法</a:t>
            </a:r>
            <a:r>
              <a:rPr lang="en-US" altLang="zh-CN"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设立的吸收公众存款、发放贷款、办理结算等业务的企业法人</a:t>
            </a:r>
            <a:r>
              <a:rPr lang="zh-CN" altLang="en-US"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吸收公众存款</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发放贷款</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办理结算</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（二）商业银行法的概念和性质</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商业银行法是调整商业银行设立、变更、终止及开展业务活动中发生的各种社会关系的法律规范的总称。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调整对象：商事组织关系；商事经营关系；监督管理关系</a:t>
            </a:r>
            <a:endParaRPr lang="en-US" altLang="zh-CN"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additive="base">
                                        <p:cTn id="12"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 calcmode="lin" valueType="num">
                                      <p:cBhvr additive="base">
                                        <p:cTn id="1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xEl>
                                              <p:pRg st="2" end="2"/>
                                            </p:txEl>
                                          </p:spTgt>
                                        </p:tgtEl>
                                        <p:attrNameLst>
                                          <p:attrName>style.visibility</p:attrName>
                                        </p:attrNameLst>
                                      </p:cBhvr>
                                      <p:to>
                                        <p:strVal val="visible"/>
                                      </p:to>
                                    </p:set>
                                    <p:anim calcmode="lin" valueType="num">
                                      <p:cBhvr additive="base">
                                        <p:cTn id="22"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anim calcmode="lin" valueType="num">
                                      <p:cBhvr additive="base">
                                        <p:cTn id="2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5">
                                            <p:txEl>
                                              <p:pRg st="4" end="4"/>
                                            </p:txEl>
                                          </p:spTgt>
                                        </p:tgtEl>
                                        <p:attrNameLst>
                                          <p:attrName>style.visibility</p:attrName>
                                        </p:attrNameLst>
                                      </p:cBhvr>
                                      <p:to>
                                        <p:strVal val="visible"/>
                                      </p:to>
                                    </p:set>
                                    <p:anim calcmode="lin" valueType="num">
                                      <p:cBhvr additive="base">
                                        <p:cTn id="32"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stCondLst>
                                    <p:cond delay="0"/>
                                  </p:stCondLst>
                                  <p:childTnLst>
                                    <p:set>
                                      <p:cBhvr>
                                        <p:cTn id="41" dur="1" fill="hold">
                                          <p:stCondLst>
                                            <p:cond delay="0"/>
                                          </p:stCondLst>
                                        </p:cTn>
                                        <p:tgtEl>
                                          <p:spTgt spid="5">
                                            <p:txEl>
                                              <p:pRg st="6" end="6"/>
                                            </p:txEl>
                                          </p:spTgt>
                                        </p:tgtEl>
                                        <p:attrNameLst>
                                          <p:attrName>style.visibility</p:attrName>
                                        </p:attrNameLst>
                                      </p:cBhvr>
                                      <p:to>
                                        <p:strVal val="visible"/>
                                      </p:to>
                                    </p:set>
                                    <p:anim calcmode="lin" valueType="num">
                                      <p:cBhvr additive="base">
                                        <p:cTn id="42"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21616" y="842744"/>
            <a:ext cx="10341148" cy="4609564"/>
          </a:xfrm>
        </p:spPr>
        <p:txBody>
          <a:bodyPr>
            <a:normAutofit lnSpcReduction="10000"/>
          </a:bodyPr>
          <a:lstStyle/>
          <a:p>
            <a:pPr marL="0" indent="0">
              <a:buNone/>
            </a:pPr>
            <a:r>
              <a:rPr lang="zh-CN" altLang="en-US" dirty="0">
                <a:latin typeface="黑体" panose="02010609060101010101" pitchFamily="49" charset="-122"/>
                <a:ea typeface="黑体" panose="02010609060101010101" pitchFamily="49" charset="-122"/>
              </a:rPr>
              <a:t>二、商业银行的设立、变更、接管和终止</a:t>
            </a:r>
            <a:endParaRPr lang="zh-CN" altLang="en-US"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（一）商业银行的设立</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设立条件</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）有符合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商业银行法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和</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规定的章程；</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）有符合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商业银行法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规定的最低限额以上的注册资本；</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）有具备任职专业知识和业务工作经验的董事、高级管理人员；</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）有健全的组织机构和管理制度；</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）有符合要求的营业场所、安全防范措施和与业务有关的其他设施。 </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设立商业银行还应当符合其他审慎性条件，如风险管理、内部控制、资本充足率等。</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arn(inVertical)">
                                      <p:cBhvr>
                                        <p:cTn id="11" dur="500"/>
                                        <p:tgtEl>
                                          <p:spTgt spid="3">
                                            <p:txEl>
                                              <p:pRg st="1" end="1"/>
                                            </p:txEl>
                                          </p:spTgt>
                                        </p:tgtEl>
                                      </p:cBhvr>
                                    </p:animEffect>
                                  </p:childTnLst>
                                </p:cTn>
                              </p:par>
                              <p:par>
                                <p:cTn id="12" presetID="16" presetClass="entr" presetSubtype="21" fill="hold" grpId="0"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barn(inVertical)">
                                      <p:cBhvr>
                                        <p:cTn id="14" dur="500"/>
                                        <p:tgtEl>
                                          <p:spTgt spid="3">
                                            <p:txEl>
                                              <p:pRg st="2" end="2"/>
                                            </p:txEl>
                                          </p:spTgt>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childTnLst>
                          </p:cTn>
                        </p:par>
                        <p:par>
                          <p:cTn id="19" fill="hold">
                            <p:stCondLst>
                              <p:cond delay="1500"/>
                            </p:stCondLst>
                            <p:childTnLst>
                              <p:par>
                                <p:cTn id="20" presetID="16" presetClass="entr" presetSubtype="21" fill="hold" grpId="0"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arn(inVertical)">
                                      <p:cBhvr>
                                        <p:cTn id="26" dur="500"/>
                                        <p:tgtEl>
                                          <p:spTgt spid="3">
                                            <p:txEl>
                                              <p:pRg st="5" end="5"/>
                                            </p:txEl>
                                          </p:spTgt>
                                        </p:tgtEl>
                                      </p:cBhvr>
                                    </p:animEffect>
                                  </p:childTnLst>
                                </p:cTn>
                              </p:par>
                            </p:childTnLst>
                          </p:cTn>
                        </p:par>
                        <p:par>
                          <p:cTn id="27" fill="hold">
                            <p:stCondLst>
                              <p:cond delay="2500"/>
                            </p:stCondLst>
                            <p:childTnLst>
                              <p:par>
                                <p:cTn id="28" presetID="16" presetClass="entr" presetSubtype="21"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barn(inVertical)">
                                      <p:cBhvr>
                                        <p:cTn id="30" dur="500"/>
                                        <p:tgtEl>
                                          <p:spTgt spid="3">
                                            <p:txEl>
                                              <p:pRg st="6" end="6"/>
                                            </p:txEl>
                                          </p:spTgt>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barn(inVertical)">
                                      <p:cBhvr>
                                        <p:cTn id="34" dur="500"/>
                                        <p:tgtEl>
                                          <p:spTgt spid="3">
                                            <p:txEl>
                                              <p:pRg st="7" end="7"/>
                                            </p:txEl>
                                          </p:spTgt>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arn(inVertical)">
                                      <p:cBhvr>
                                        <p:cTn id="3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55709" y="1281950"/>
            <a:ext cx="10497019" cy="3124201"/>
          </a:xfrm>
        </p:spPr>
        <p:txBody>
          <a:bodyPr>
            <a:noAutofit/>
          </a:bodyPr>
          <a:lstStyle/>
          <a:p>
            <a:pPr marL="0" indent="0">
              <a:buNone/>
            </a:pP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设立程序</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1</a:t>
            </a:r>
            <a:r>
              <a:rPr lang="zh-CN" altLang="en-US" dirty="0">
                <a:latin typeface="黑体" panose="02010609060101010101" pitchFamily="49" charset="-122"/>
                <a:ea typeface="黑体" panose="02010609060101010101" pitchFamily="49" charset="-122"/>
              </a:rPr>
              <a:t>）筹建申请；</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2</a:t>
            </a:r>
            <a:r>
              <a:rPr lang="zh-CN" altLang="en-US" dirty="0">
                <a:latin typeface="黑体" panose="02010609060101010101" pitchFamily="49" charset="-122"/>
                <a:ea typeface="黑体" panose="02010609060101010101" pitchFamily="49" charset="-122"/>
              </a:rPr>
              <a:t>）正式申请；</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3</a:t>
            </a:r>
            <a:r>
              <a:rPr lang="zh-CN" altLang="en-US" dirty="0">
                <a:latin typeface="黑体" panose="02010609060101010101" pitchFamily="49" charset="-122"/>
                <a:ea typeface="黑体" panose="02010609060101010101" pitchFamily="49" charset="-122"/>
              </a:rPr>
              <a:t>）审批；</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4</a:t>
            </a:r>
            <a:r>
              <a:rPr lang="zh-CN" altLang="en-US" dirty="0">
                <a:latin typeface="黑体" panose="02010609060101010101" pitchFamily="49" charset="-122"/>
                <a:ea typeface="黑体" panose="02010609060101010101" pitchFamily="49" charset="-122"/>
              </a:rPr>
              <a:t>）登记；</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a:t>
            </a:r>
            <a:r>
              <a:rPr lang="en-US" altLang="zh-CN" dirty="0">
                <a:latin typeface="黑体" panose="02010609060101010101" pitchFamily="49" charset="-122"/>
                <a:ea typeface="黑体" panose="02010609060101010101" pitchFamily="49" charset="-122"/>
              </a:rPr>
              <a:t>5</a:t>
            </a:r>
            <a:r>
              <a:rPr lang="zh-CN" altLang="en-US" dirty="0">
                <a:latin typeface="黑体" panose="02010609060101010101" pitchFamily="49" charset="-122"/>
                <a:ea typeface="黑体" panose="02010609060101010101" pitchFamily="49" charset="-122"/>
              </a:rPr>
              <a:t>）经批准设立的商业银行，由国务院银行业监督管理机构予以正式公告。</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3">
                                            <p:txEl>
                                              <p:pRg st="1" end="1"/>
                                            </p:txEl>
                                          </p:spTgt>
                                        </p:tgtEl>
                                        <p:attrNameLst>
                                          <p:attrName>style.visibility</p:attrName>
                                        </p:attrNameLst>
                                      </p:cBhvr>
                                      <p:to>
                                        <p:strVal val="visible"/>
                                      </p:to>
                                    </p:set>
                                  </p:childTnLst>
                                </p:cTn>
                              </p:par>
                            </p:childTnLst>
                          </p:cTn>
                        </p:par>
                        <p:par>
                          <p:cTn id="11" fill="hold">
                            <p:stCondLst>
                              <p:cond delay="1000"/>
                            </p:stCondLst>
                            <p:childTnLst>
                              <p:par>
                                <p:cTn id="12" presetID="1" presetClass="entr" presetSubtype="0" fill="hold" nodeType="afterEffect">
                                  <p:stCondLst>
                                    <p:cond delay="0"/>
                                  </p:stCondLst>
                                  <p:childTnLst>
                                    <p:set>
                                      <p:cBhvr>
                                        <p:cTn id="13" dur="1" fill="hold">
                                          <p:stCondLst>
                                            <p:cond delay="499"/>
                                          </p:stCondLst>
                                        </p:cTn>
                                        <p:tgtEl>
                                          <p:spTgt spid="3">
                                            <p:txEl>
                                              <p:pRg st="2" end="2"/>
                                            </p:txEl>
                                          </p:spTgt>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499"/>
                                          </p:stCondLst>
                                        </p:cTn>
                                        <p:tgtEl>
                                          <p:spTgt spid="3">
                                            <p:txEl>
                                              <p:pRg st="3" end="3"/>
                                            </p:txEl>
                                          </p:spTgt>
                                        </p:tgtEl>
                                        <p:attrNameLst>
                                          <p:attrName>style.visibility</p:attrName>
                                        </p:attrNameLst>
                                      </p:cBhvr>
                                      <p:to>
                                        <p:strVal val="visible"/>
                                      </p:to>
                                    </p:set>
                                  </p:childTnLst>
                                </p:cTn>
                              </p:par>
                            </p:childTnLst>
                          </p:cTn>
                        </p:par>
                        <p:par>
                          <p:cTn id="17" fill="hold">
                            <p:stCondLst>
                              <p:cond delay="2000"/>
                            </p:stCondLst>
                            <p:childTnLst>
                              <p:par>
                                <p:cTn id="18" presetID="1" presetClass="entr" presetSubtype="0" fill="hold" nodeType="afterEffect">
                                  <p:stCondLst>
                                    <p:cond delay="0"/>
                                  </p:stCondLst>
                                  <p:childTnLst>
                                    <p:set>
                                      <p:cBhvr>
                                        <p:cTn id="19" dur="1" fill="hold">
                                          <p:stCondLst>
                                            <p:cond delay="499"/>
                                          </p:stCondLst>
                                        </p:cTn>
                                        <p:tgtEl>
                                          <p:spTgt spid="3">
                                            <p:txEl>
                                              <p:pRg st="4" end="4"/>
                                            </p:txEl>
                                          </p:spTgt>
                                        </p:tgtEl>
                                        <p:attrNameLst>
                                          <p:attrName>style.visibility</p:attrName>
                                        </p:attrNameLst>
                                      </p:cBhvr>
                                      <p:to>
                                        <p:strVal val="visible"/>
                                      </p:to>
                                    </p:set>
                                  </p:childTnLst>
                                </p:cTn>
                              </p:par>
                            </p:childTnLst>
                          </p:cTn>
                        </p:par>
                        <p:par>
                          <p:cTn id="20" fill="hold">
                            <p:stCondLst>
                              <p:cond delay="2500"/>
                            </p:stCondLst>
                            <p:childTnLst>
                              <p:par>
                                <p:cTn id="21" presetID="1" presetClass="entr" presetSubtype="0" fill="hold" nodeType="afterEffect">
                                  <p:stCondLst>
                                    <p:cond delay="0"/>
                                  </p:stCondLst>
                                  <p:childTnLst>
                                    <p:set>
                                      <p:cBhvr>
                                        <p:cTn id="22" dur="1" fill="hold">
                                          <p:stCondLst>
                                            <p:cond delay="499"/>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2452820" y="398110"/>
            <a:ext cx="10018713" cy="1752599"/>
          </a:xfrm>
        </p:spPr>
        <p:txBody>
          <a:bodyPr>
            <a:normAutofit/>
          </a:bodyPr>
          <a:lstStyle/>
          <a:p>
            <a:r>
              <a:rPr lang="zh-CN" altLang="en-US" sz="2400" dirty="0">
                <a:latin typeface="黑体" panose="02010609060101010101" pitchFamily="49" charset="-122"/>
                <a:ea typeface="黑体" panose="02010609060101010101" pitchFamily="49" charset="-122"/>
              </a:rPr>
              <a:t>（二</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商业银行的变更</a:t>
            </a:r>
            <a:endParaRPr lang="zh-CN" altLang="en-US" sz="2400"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1193367" y="1752604"/>
            <a:ext cx="9557764" cy="3775365"/>
          </a:xfrm>
        </p:spPr>
        <p:txBody>
          <a:bodyPr>
            <a:noAutofit/>
          </a:bodyPr>
          <a:lstStyle/>
          <a:p>
            <a:pPr marL="0" indent="0">
              <a:lnSpc>
                <a:spcPct val="125000"/>
              </a:lnSpc>
              <a:buNone/>
            </a:pPr>
            <a:r>
              <a:rPr lang="zh-CN" altLang="en-US" dirty="0">
                <a:latin typeface="黑体" panose="02010609060101010101" pitchFamily="49" charset="-122"/>
                <a:ea typeface="黑体" panose="02010609060101010101" pitchFamily="49" charset="-122"/>
              </a:rPr>
              <a:t>  商业银行的变更是指商业银行的组织或重大事项的改变，包括主体变更和事项变更。</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主体变更主要指商业银行的合并和分立。</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事项变更主要涉及银行名称、注册资本、住所、业务范围、股权结构及章程修改等的变更。</a:t>
            </a:r>
            <a:endParaRPr lang="en-US" altLang="zh-CN" dirty="0">
              <a:latin typeface="黑体" panose="02010609060101010101" pitchFamily="49" charset="-122"/>
              <a:ea typeface="黑体" panose="02010609060101010101" pitchFamily="49" charset="-122"/>
            </a:endParaRPr>
          </a:p>
          <a:p>
            <a:pPr marL="0" indent="0">
              <a:lnSpc>
                <a:spcPct val="125000"/>
              </a:lnSpc>
              <a:buNone/>
            </a:pPr>
            <a:r>
              <a:rPr lang="zh-CN" altLang="en-US" dirty="0">
                <a:latin typeface="黑体" panose="02010609060101010101" pitchFamily="49" charset="-122"/>
                <a:ea typeface="黑体" panose="02010609060101010101" pitchFamily="49" charset="-122"/>
              </a:rPr>
              <a:t>  商业银行主体变更以及重大事项变更，除应符合</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公司法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的规定外，还须报经中国银监会审查、批准。此外，更换董事、高级管理人员时，也应当报经中国银监会审查其任职资格。</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6" presetClass="entr" presetSubtype="21"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barn(inVertical)">
                                      <p:cBhvr>
                                        <p:cTn id="11" dur="500"/>
                                        <p:tgtEl>
                                          <p:spTgt spid="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childTnLst>
                          </p:cTn>
                        </p:par>
                        <p:par>
                          <p:cTn id="16" fill="hold">
                            <p:stCondLst>
                              <p:cond delay="1500"/>
                            </p:stCondLst>
                            <p:childTnLst>
                              <p:par>
                                <p:cTn id="17" presetID="16" presetClass="entr" presetSubtype="21"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barn(inVertical)">
                                      <p:cBhvr>
                                        <p:cTn id="19" dur="500"/>
                                        <p:tgtEl>
                                          <p:spTgt spid="3">
                                            <p:txEl>
                                              <p:pRg st="2" end="2"/>
                                            </p:txEl>
                                          </p:spTgt>
                                        </p:tgtEl>
                                      </p:cBhvr>
                                    </p:animEffect>
                                  </p:childTnLst>
                                </p:cTn>
                              </p:par>
                            </p:childTnLst>
                          </p:cTn>
                        </p:par>
                        <p:par>
                          <p:cTn id="20" fill="hold">
                            <p:stCondLst>
                              <p:cond delay="2000"/>
                            </p:stCondLst>
                            <p:childTnLst>
                              <p:par>
                                <p:cTn id="21" presetID="16" presetClass="entr" presetSubtype="21"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barn(inVertical)">
                                      <p:cBhvr>
                                        <p:cTn id="2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07079" y="552087"/>
            <a:ext cx="10153980" cy="5752101"/>
          </a:xfrm>
        </p:spPr>
        <p:txBody>
          <a:bodyPr>
            <a:normAutofit/>
          </a:bodyPr>
          <a:lstStyle/>
          <a:p>
            <a:pPr marL="0" indent="0">
              <a:buNone/>
            </a:pPr>
            <a:r>
              <a:rPr lang="zh-CN" altLang="en-US" dirty="0">
                <a:latin typeface="黑体" panose="02010609060101010101" pitchFamily="49" charset="-122"/>
                <a:ea typeface="黑体" panose="02010609060101010101" pitchFamily="49" charset="-122"/>
              </a:rPr>
              <a:t>（三）商业银行的监管</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a:t>
            </a:r>
            <a:r>
              <a:rPr lang="zh-CN" altLang="zh-CN" dirty="0">
                <a:latin typeface="黑体" panose="02010609060101010101" pitchFamily="49" charset="-122"/>
                <a:ea typeface="黑体" panose="02010609060101010101" pitchFamily="49" charset="-122"/>
              </a:rPr>
              <a:t>商业银行已经或者可能发生信用危机，严重影响存款人的利益时，国务院银行业监督管理机构可以对该银行实行接管。</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行政救济措施</a:t>
            </a:r>
            <a:r>
              <a:rPr lang="en-US" altLang="zh-CN" dirty="0">
                <a:latin typeface="黑体" panose="02010609060101010101" pitchFamily="49" charset="-122"/>
                <a:ea typeface="黑体" panose="02010609060101010101" pitchFamily="49" charset="-122"/>
              </a:rPr>
              <a:t>)</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接管由国务院银行业监督管理机构以书面形式作出决定，并组织实施。接管自接管决定实施之日起开始。</a:t>
            </a:r>
            <a:r>
              <a:rPr lang="en-US" altLang="zh-CN" dirty="0">
                <a:latin typeface="黑体" panose="02010609060101010101" pitchFamily="49" charset="-122"/>
                <a:ea typeface="黑体" panose="02010609060101010101" pitchFamily="49" charset="-122"/>
                <a:sym typeface="Wingdings 2" panose="05020102010507070707"/>
              </a:rPr>
              <a:t> </a:t>
            </a:r>
            <a:endParaRPr lang="en-US" altLang="zh-CN" dirty="0">
              <a:latin typeface="黑体" panose="02010609060101010101" pitchFamily="49" charset="-122"/>
              <a:ea typeface="黑体" panose="02010609060101010101" pitchFamily="49" charset="-122"/>
              <a:sym typeface="Wingdings 2" panose="05020102010507070707"/>
            </a:endParaRPr>
          </a:p>
          <a:p>
            <a:pPr marL="0" indent="0">
              <a:buNone/>
            </a:pPr>
            <a:r>
              <a:rPr lang="en-US" altLang="zh-CN" dirty="0">
                <a:latin typeface="黑体" panose="02010609060101010101" pitchFamily="49" charset="-122"/>
                <a:ea typeface="黑体" panose="02010609060101010101" pitchFamily="49" charset="-122"/>
                <a:sym typeface="Wingdings 2" panose="05020102010507070707"/>
              </a:rPr>
              <a:t> </a:t>
            </a:r>
            <a:r>
              <a:rPr lang="zh-CN" altLang="en-US" dirty="0">
                <a:latin typeface="黑体" panose="02010609060101010101" pitchFamily="49" charset="-122"/>
                <a:ea typeface="黑体" panose="02010609060101010101" pitchFamily="49" charset="-122"/>
                <a:sym typeface="Wingdings 2" panose="05020102010507070707"/>
              </a:rPr>
              <a:t>（四）商业银行的</a:t>
            </a:r>
            <a:r>
              <a:rPr lang="zh-CN" altLang="en-US" dirty="0">
                <a:latin typeface="黑体" panose="02010609060101010101" pitchFamily="49" charset="-122"/>
                <a:ea typeface="黑体" panose="02010609060101010101" pitchFamily="49" charset="-122"/>
              </a:rPr>
              <a:t>终止</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商业银行不得自行决定终止，无论是申请解散还是申请破产，都须事先取得银行业监督管理机构的批准。</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银行清算须在银行业监督管理机构的组织或监督下进行。</a:t>
            </a:r>
            <a:endParaRPr lang="en-US" altLang="zh-CN" dirty="0">
              <a:latin typeface="黑体" panose="02010609060101010101" pitchFamily="49" charset="-122"/>
              <a:ea typeface="黑体" panose="02010609060101010101" pitchFamily="49" charset="-122"/>
            </a:endParaRPr>
          </a:p>
          <a:p>
            <a:pPr marL="0" indent="0">
              <a:buNone/>
            </a:pPr>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债权债务清算中注重对存款人利益的保护。</a:t>
            </a:r>
            <a:endParaRPr lang="en-US" altLang="zh-CN" dirty="0">
              <a:latin typeface="黑体" panose="02010609060101010101" pitchFamily="49" charset="-122"/>
              <a:ea typeface="黑体" panose="02010609060101010101" pitchFamily="49" charset="-122"/>
            </a:endParaRPr>
          </a:p>
          <a:p>
            <a:pPr marL="0" indent="0">
              <a:buNone/>
            </a:pPr>
            <a:r>
              <a:rPr lang="zh-CN" altLang="en-US" dirty="0">
                <a:latin typeface="黑体" panose="02010609060101010101" pitchFamily="49" charset="-122"/>
                <a:ea typeface="黑体" panose="02010609060101010101" pitchFamily="49" charset="-122"/>
              </a:rPr>
              <a:t>  新出台的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存款保险条例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规定了存款保险制度。</a:t>
            </a:r>
            <a:endParaRPr lang="zh-CN" altLang="en-US" dirty="0">
              <a:latin typeface="黑体" panose="02010609060101010101" pitchFamily="49" charset="-122"/>
              <a:ea typeface="黑体" panose="02010609060101010101" pitchFamily="49" charset="-122"/>
            </a:endParaRPr>
          </a:p>
        </p:txBody>
      </p:sp>
      <p:cxnSp>
        <p:nvCxnSpPr>
          <p:cNvPr id="4" name="直接连接符 3"/>
          <p:cNvCxnSpPr/>
          <p:nvPr/>
        </p:nvCxnSpPr>
        <p:spPr>
          <a:xfrm>
            <a:off x="1374140" y="536575"/>
            <a:ext cx="10389870" cy="0"/>
          </a:xfrm>
          <a:prstGeom prst="line">
            <a:avLst/>
          </a:prstGeom>
          <a:ln w="88900" cap="sq" cmpd="thickThin">
            <a:solidFill>
              <a:schemeClr val="tx1"/>
            </a:solidFill>
            <a:prstDash val="solid"/>
            <a:beve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down)">
                                      <p:cBhvr>
                                        <p:cTn id="11" dur="500"/>
                                        <p:tgtEl>
                                          <p:spTgt spid="3">
                                            <p:txEl>
                                              <p:pRg st="1" end="1"/>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wipe(down)">
                                      <p:cBhvr>
                                        <p:cTn id="3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ags/tag1.xml><?xml version="1.0" encoding="utf-8"?>
<p:tagLst xmlns:p="http://schemas.openxmlformats.org/presentationml/2006/main">
  <p:tag name="COMMONDATA" val="eyJoZGlkIjoiOGNlZGM4Y2Q2NGFmMTVhMGY4Mjk4ZWVmZTE4OGQ4OTgifQ=="/>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视差">
  <a:themeElements>
    <a:clrScheme name="视差">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视差">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视差">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视差</Template>
  <TotalTime>0</TotalTime>
  <Words>7869</Words>
  <Application>WPS 演示</Application>
  <PresentationFormat>宽屏</PresentationFormat>
  <Paragraphs>403</Paragraphs>
  <Slides>43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43</vt:i4>
      </vt:variant>
    </vt:vector>
  </HeadingPairs>
  <TitlesOfParts>
    <vt:vector size="56" baseType="lpstr">
      <vt:lpstr>Arial</vt:lpstr>
      <vt:lpstr>宋体</vt:lpstr>
      <vt:lpstr>Wingdings</vt:lpstr>
      <vt:lpstr>Arial</vt:lpstr>
      <vt:lpstr>黑体</vt:lpstr>
      <vt:lpstr>Wingdings 2</vt:lpstr>
      <vt:lpstr>华文楷体</vt:lpstr>
      <vt:lpstr>Corbel</vt:lpstr>
      <vt:lpstr>微软雅黑</vt:lpstr>
      <vt:lpstr>Arial Unicode MS</vt:lpstr>
      <vt:lpstr>Calibri</vt:lpstr>
      <vt:lpstr>Corbel</vt:lpstr>
      <vt:lpstr>视差</vt:lpstr>
      <vt:lpstr>PowerPoint 演示文稿</vt:lpstr>
      <vt:lpstr>第六章  商业银行与支付法</vt:lpstr>
      <vt:lpstr>本章要点</vt:lpstr>
      <vt:lpstr>第一节  商业银行法</vt:lpstr>
      <vt:lpstr>第一节  商业银行法</vt:lpstr>
      <vt:lpstr>PowerPoint 演示文稿</vt:lpstr>
      <vt:lpstr>PowerPoint 演示文稿</vt:lpstr>
      <vt:lpstr>（二)商业银行的变更</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商事支付法</vt:lpstr>
      <vt:lpstr>第二节  商事支付法</vt:lpstr>
      <vt:lpstr>PowerPoint 演示文稿</vt:lpstr>
      <vt:lpstr>PowerPoint 演示文稿</vt:lpstr>
      <vt:lpstr>PowerPoint 演示文稿</vt:lpstr>
      <vt:lpstr>PowerPoint 演示文稿</vt:lpstr>
      <vt:lpstr>PowerPoint 演示文稿</vt:lpstr>
      <vt:lpstr>PowerPoint 演示文稿</vt:lpstr>
      <vt:lpstr>第三节  票据法</vt:lpstr>
      <vt:lpstr>第三节  票据法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【思考题】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商业银行与支付法</dc:title>
  <dc:creator>王冬冬</dc:creator>
  <cp:lastModifiedBy>周轶男</cp:lastModifiedBy>
  <cp:revision>68</cp:revision>
  <dcterms:created xsi:type="dcterms:W3CDTF">2016-09-10T12:49:00Z</dcterms:created>
  <dcterms:modified xsi:type="dcterms:W3CDTF">2022-08-24T03:15:58Z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E2BCA08557F64A2C855BB878900EF6F1</vt:lpwstr>
  </property>
  <property fmtid="{D5CDD505-2E9C-101B-9397-08002B2CF9AE}" pid="3" name="KSOProductBuildVer">
    <vt:lpwstr>2052-11.1.0.12302</vt:lpwstr>
  </property>
</Properties>
</file>